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73" d="100"/>
          <a:sy n="73" d="100"/>
        </p:scale>
        <p:origin x="-570"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A6B369-90F4-486E-B87E-6EB412823AD3}" type="datetimeFigureOut">
              <a:rPr lang="en-IN" smtClean="0"/>
              <a:pPr/>
              <a:t>27-04-2021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C2565-2297-4BE7-84BB-385225BA26DD}" type="slidenum">
              <a:rPr lang="en-IN" smtClean="0"/>
              <a:pPr/>
              <a:t>‹#›</a:t>
            </a:fld>
            <a:endParaRPr lang="en-IN"/>
          </a:p>
        </p:txBody>
      </p:sp>
    </p:spTree>
    <p:extLst>
      <p:ext uri="{BB962C8B-B14F-4D97-AF65-F5344CB8AC3E}">
        <p14:creationId xmlns:p14="http://schemas.microsoft.com/office/powerpoint/2010/main" xmlns="" val="300769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E9C2565-2297-4BE7-84BB-385225BA26DD}" type="slidenum">
              <a:rPr lang="en-IN" smtClean="0"/>
              <a:pPr/>
              <a:t>1</a:t>
            </a:fld>
            <a:endParaRPr lang="en-IN"/>
          </a:p>
        </p:txBody>
      </p:sp>
    </p:spTree>
    <p:extLst>
      <p:ext uri="{BB962C8B-B14F-4D97-AF65-F5344CB8AC3E}">
        <p14:creationId xmlns:p14="http://schemas.microsoft.com/office/powerpoint/2010/main" xmlns="" val="253195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E9C2565-2297-4BE7-84BB-385225BA26DD}" type="slidenum">
              <a:rPr lang="en-IN" smtClean="0"/>
              <a:pPr/>
              <a:t>33</a:t>
            </a:fld>
            <a:endParaRPr lang="en-IN"/>
          </a:p>
        </p:txBody>
      </p:sp>
    </p:spTree>
    <p:extLst>
      <p:ext uri="{BB962C8B-B14F-4D97-AF65-F5344CB8AC3E}">
        <p14:creationId xmlns:p14="http://schemas.microsoft.com/office/powerpoint/2010/main" xmlns="" val="2531959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sp>
        <p:nvSpPr>
          <p:cNvPr id="6" name="Slide Number Placeholder 5"/>
          <p:cNvSpPr>
            <a:spLocks noGrp="1"/>
          </p:cNvSpPr>
          <p:nvPr>
            <p:ph type="sldNum" sz="quarter" idx="12"/>
          </p:nvPr>
        </p:nvSpPr>
        <p:spPr/>
        <p:txBody>
          <a:bodyPr/>
          <a:lstStyle/>
          <a:p>
            <a:fld id="{D72C10AC-961A-474F-ACFD-D99B30CF3F72}" type="slidenum">
              <a:rPr lang="en-IN" smtClean="0"/>
              <a:pPr/>
              <a:t>‹#›</a:t>
            </a:fld>
            <a:endParaRPr lang="en-IN"/>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sp>
        <p:nvSpPr>
          <p:cNvPr id="6" name="Slide Number Placeholder 5"/>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9042400" y="274641"/>
            <a:ext cx="2540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304801"/>
            <a:ext cx="8026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a:xfrm>
            <a:off x="3520796" y="6377460"/>
            <a:ext cx="5115205" cy="365125"/>
          </a:xfrm>
        </p:spPr>
        <p:txBody>
          <a:bodyPr/>
          <a:lstStyle/>
          <a:p>
            <a:r>
              <a:rPr lang="en-IN" smtClean="0"/>
              <a:t>ICDS-ICMAI</a:t>
            </a:r>
            <a:endParaRPr lang="en-IN"/>
          </a:p>
        </p:txBody>
      </p:sp>
      <p:sp>
        <p:nvSpPr>
          <p:cNvPr id="6" name="Slide Number Placeholder 5"/>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sp>
        <p:nvSpPr>
          <p:cNvPr id="6" name="Slide Number Placeholder 5"/>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sp>
        <p:nvSpPr>
          <p:cNvPr id="6" name="Slide Number Placeholder 5"/>
          <p:cNvSpPr>
            <a:spLocks noGrp="1"/>
          </p:cNvSpPr>
          <p:nvPr>
            <p:ph type="sldNum" sz="quarter" idx="12"/>
          </p:nvPr>
        </p:nvSpPr>
        <p:spPr/>
        <p:txBody>
          <a:bodyPr/>
          <a:lstStyle/>
          <a:p>
            <a:fld id="{D72C10AC-961A-474F-ACFD-D99B30CF3F7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26/04/2021</a:t>
            </a:r>
            <a:endParaRPr lang="en-IN"/>
          </a:p>
        </p:txBody>
      </p:sp>
      <p:sp>
        <p:nvSpPr>
          <p:cNvPr id="6" name="Footer Placeholder 5"/>
          <p:cNvSpPr>
            <a:spLocks noGrp="1"/>
          </p:cNvSpPr>
          <p:nvPr>
            <p:ph type="ftr" sz="quarter" idx="11"/>
          </p:nvPr>
        </p:nvSpPr>
        <p:spPr/>
        <p:txBody>
          <a:bodyPr/>
          <a:lstStyle/>
          <a:p>
            <a:r>
              <a:rPr lang="en-IN" smtClean="0"/>
              <a:t>ICDS-ICMAI</a:t>
            </a:r>
            <a:endParaRPr lang="en-IN"/>
          </a:p>
        </p:txBody>
      </p:sp>
      <p:sp>
        <p:nvSpPr>
          <p:cNvPr id="7" name="Slide Number Placeholder 6"/>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26/04/2021</a:t>
            </a:r>
            <a:endParaRPr lang="en-IN"/>
          </a:p>
        </p:txBody>
      </p:sp>
      <p:sp>
        <p:nvSpPr>
          <p:cNvPr id="8" name="Footer Placeholder 7"/>
          <p:cNvSpPr>
            <a:spLocks noGrp="1"/>
          </p:cNvSpPr>
          <p:nvPr>
            <p:ph type="ftr" sz="quarter" idx="11"/>
          </p:nvPr>
        </p:nvSpPr>
        <p:spPr/>
        <p:txBody>
          <a:bodyPr/>
          <a:lstStyle/>
          <a:p>
            <a:r>
              <a:rPr lang="en-IN" smtClean="0"/>
              <a:t>ICDS-ICMAI</a:t>
            </a:r>
            <a:endParaRPr lang="en-IN"/>
          </a:p>
        </p:txBody>
      </p:sp>
      <p:sp>
        <p:nvSpPr>
          <p:cNvPr id="9" name="Slide Number Placeholder 8"/>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26/04/2021</a:t>
            </a:r>
            <a:endParaRPr lang="en-IN"/>
          </a:p>
        </p:txBody>
      </p:sp>
      <p:sp>
        <p:nvSpPr>
          <p:cNvPr id="4" name="Footer Placeholder 3"/>
          <p:cNvSpPr>
            <a:spLocks noGrp="1"/>
          </p:cNvSpPr>
          <p:nvPr>
            <p:ph type="ftr" sz="quarter" idx="11"/>
          </p:nvPr>
        </p:nvSpPr>
        <p:spPr/>
        <p:txBody>
          <a:bodyPr/>
          <a:lstStyle/>
          <a:p>
            <a:r>
              <a:rPr lang="en-IN" smtClean="0"/>
              <a:t>ICDS-ICMAI</a:t>
            </a:r>
            <a:endParaRPr lang="en-IN"/>
          </a:p>
        </p:txBody>
      </p:sp>
      <p:sp>
        <p:nvSpPr>
          <p:cNvPr id="5" name="Slide Number Placeholder 4"/>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26/04/2021</a:t>
            </a:r>
            <a:endParaRPr lang="en-IN"/>
          </a:p>
        </p:txBody>
      </p:sp>
      <p:sp>
        <p:nvSpPr>
          <p:cNvPr id="3" name="Footer Placeholder 2"/>
          <p:cNvSpPr>
            <a:spLocks noGrp="1"/>
          </p:cNvSpPr>
          <p:nvPr>
            <p:ph type="ftr" sz="quarter" idx="11"/>
          </p:nvPr>
        </p:nvSpPr>
        <p:spPr/>
        <p:txBody>
          <a:bodyPr/>
          <a:lstStyle/>
          <a:p>
            <a:r>
              <a:rPr lang="en-IN" smtClean="0"/>
              <a:t>ICDS-ICMAI</a:t>
            </a:r>
            <a:endParaRPr lang="en-IN"/>
          </a:p>
        </p:txBody>
      </p:sp>
      <p:sp>
        <p:nvSpPr>
          <p:cNvPr id="4" name="Slide Number Placeholder 3"/>
          <p:cNvSpPr>
            <a:spLocks noGrp="1"/>
          </p:cNvSpPr>
          <p:nvPr>
            <p:ph type="sldNum" sz="quarter" idx="12"/>
          </p:nvPr>
        </p:nvSpPr>
        <p:spPr/>
        <p:txBody>
          <a:bodyPr/>
          <a:lstStyle/>
          <a:p>
            <a:fld id="{D72C10AC-961A-474F-ACFD-D99B30CF3F7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26/04/2021</a:t>
            </a:r>
            <a:endParaRPr lang="en-IN"/>
          </a:p>
        </p:txBody>
      </p:sp>
      <p:sp>
        <p:nvSpPr>
          <p:cNvPr id="6" name="Footer Placeholder 5"/>
          <p:cNvSpPr>
            <a:spLocks noGrp="1"/>
          </p:cNvSpPr>
          <p:nvPr>
            <p:ph type="ftr" sz="quarter" idx="11"/>
          </p:nvPr>
        </p:nvSpPr>
        <p:spPr/>
        <p:txBody>
          <a:bodyPr/>
          <a:lstStyle/>
          <a:p>
            <a:r>
              <a:rPr lang="en-IN" smtClean="0"/>
              <a:t>ICDS-ICMAI</a:t>
            </a:r>
            <a:endParaRPr lang="en-IN"/>
          </a:p>
        </p:txBody>
      </p:sp>
      <p:sp>
        <p:nvSpPr>
          <p:cNvPr id="7" name="Slide Number Placeholder 6"/>
          <p:cNvSpPr>
            <a:spLocks noGrp="1"/>
          </p:cNvSpPr>
          <p:nvPr>
            <p:ph type="sldNum" sz="quarter" idx="12"/>
          </p:nvPr>
        </p:nvSpPr>
        <p:spPr/>
        <p:txBody>
          <a:bodyPr/>
          <a:lstStyle/>
          <a:p>
            <a:fld id="{D72C10AC-961A-474F-ACFD-D99B30CF3F72}" type="slidenum">
              <a:rPr lang="en-IN" smtClean="0"/>
              <a:pPr/>
              <a:t>‹#›</a:t>
            </a:fld>
            <a:endParaRPr lang="en-IN"/>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r>
              <a:rPr lang="en-US" smtClean="0"/>
              <a:t>26/04/2021</a:t>
            </a:r>
            <a:endParaRPr lang="en-IN"/>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r>
              <a:rPr lang="en-IN" smtClean="0"/>
              <a:t>ICDS-ICMAI</a:t>
            </a:r>
            <a:endParaRPr lang="en-IN"/>
          </a:p>
        </p:txBody>
      </p:sp>
      <p:sp>
        <p:nvSpPr>
          <p:cNvPr id="7" name="Slide Number Placeholder 6"/>
          <p:cNvSpPr>
            <a:spLocks noGrp="1"/>
          </p:cNvSpPr>
          <p:nvPr>
            <p:ph type="sldNum" sz="quarter" idx="12"/>
          </p:nvPr>
        </p:nvSpPr>
        <p:spPr>
          <a:xfrm>
            <a:off x="11119104" y="1170432"/>
            <a:ext cx="978485" cy="201168"/>
          </a:xfrm>
        </p:spPr>
        <p:txBody>
          <a:bodyPr/>
          <a:lstStyle/>
          <a:p>
            <a:fld id="{D72C10AC-961A-474F-ACFD-D99B30CF3F72}"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r>
              <a:rPr lang="en-US" smtClean="0"/>
              <a:t>26/04/2021</a:t>
            </a:r>
            <a:endParaRPr lang="en-IN"/>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IN" smtClean="0"/>
              <a:t>ICDS-ICMAI</a:t>
            </a:r>
            <a:endParaRPr lang="en-IN"/>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72C10AC-961A-474F-ACFD-D99B30CF3F7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Form_3CD" TargetMode="External"/><Relationship Id="rId2" Type="http://schemas.openxmlformats.org/officeDocument/2006/relationships/hyperlink" Target="https://en.wikipedia.org/wiki/Generally_accepted_accounting_principles"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bcasonline.org/Referencer2016-17/Taxation/Income%20Tax/Income_Computation_and_Disclosure_Standards_(ICD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8105"/>
            <a:ext cx="12192000" cy="1125020"/>
          </a:xfrm>
        </p:spPr>
        <p:txBody>
          <a:bodyPr>
            <a:noAutofit/>
          </a:bodyPr>
          <a:lstStyle/>
          <a:p>
            <a:pPr algn="ctr"/>
            <a:r>
              <a:rPr lang="en-US" sz="7200" dirty="0" smtClean="0">
                <a:latin typeface="Aparajita" pitchFamily="34" charset="0"/>
                <a:cs typeface="Aparajita" pitchFamily="34" charset="0"/>
              </a:rPr>
              <a:t>INCOME COMPUTATION </a:t>
            </a:r>
            <a:br>
              <a:rPr lang="en-US" sz="7200" dirty="0" smtClean="0">
                <a:latin typeface="Aparajita" pitchFamily="34" charset="0"/>
                <a:cs typeface="Aparajita" pitchFamily="34" charset="0"/>
              </a:rPr>
            </a:br>
            <a:r>
              <a:rPr lang="en-US" sz="7200" dirty="0" smtClean="0">
                <a:latin typeface="Aparajita" pitchFamily="34" charset="0"/>
                <a:cs typeface="Aparajita" pitchFamily="34" charset="0"/>
              </a:rPr>
              <a:t>AND </a:t>
            </a:r>
            <a:br>
              <a:rPr lang="en-US" sz="7200" dirty="0" smtClean="0">
                <a:latin typeface="Aparajita" pitchFamily="34" charset="0"/>
                <a:cs typeface="Aparajita" pitchFamily="34" charset="0"/>
              </a:rPr>
            </a:br>
            <a:r>
              <a:rPr lang="en-US" sz="7200" dirty="0" smtClean="0">
                <a:latin typeface="Aparajita" pitchFamily="34" charset="0"/>
                <a:cs typeface="Aparajita" pitchFamily="34" charset="0"/>
              </a:rPr>
              <a:t>DISCLOSURE STANDARD </a:t>
            </a:r>
            <a:br>
              <a:rPr lang="en-US" sz="7200" dirty="0" smtClean="0">
                <a:latin typeface="Aparajita" pitchFamily="34" charset="0"/>
                <a:cs typeface="Aparajita" pitchFamily="34" charset="0"/>
              </a:rPr>
            </a:br>
            <a:r>
              <a:rPr lang="en-US" sz="7200" dirty="0" smtClean="0">
                <a:latin typeface="Aparajita" pitchFamily="34" charset="0"/>
                <a:cs typeface="Aparajita" pitchFamily="34" charset="0"/>
              </a:rPr>
              <a:t>An Overview</a:t>
            </a:r>
            <a:endParaRPr lang="en-IN" sz="7200" dirty="0">
              <a:latin typeface="Aparajita" pitchFamily="34" charset="0"/>
              <a:cs typeface="Aparajita" pitchFamily="34" charset="0"/>
            </a:endParaRPr>
          </a:p>
        </p:txBody>
      </p:sp>
      <p:sp>
        <p:nvSpPr>
          <p:cNvPr id="3" name="Subtitle 2"/>
          <p:cNvSpPr>
            <a:spLocks noGrp="1"/>
          </p:cNvSpPr>
          <p:nvPr>
            <p:ph type="subTitle" idx="1"/>
          </p:nvPr>
        </p:nvSpPr>
        <p:spPr>
          <a:xfrm>
            <a:off x="1672045" y="3056708"/>
            <a:ext cx="9633131" cy="3566160"/>
          </a:xfrm>
        </p:spPr>
        <p:txBody>
          <a:bodyPr>
            <a:normAutofit/>
          </a:bodyPr>
          <a:lstStyle/>
          <a:p>
            <a:pPr algn="ctr"/>
            <a:endParaRPr lang="en-US" sz="2800" dirty="0" smtClean="0">
              <a:ln w="18415" cmpd="sng">
                <a:solidFill>
                  <a:srgbClr val="FFFFFF"/>
                </a:solidFill>
                <a:prstDash val="solid"/>
              </a:ln>
              <a:latin typeface="Aparajita" pitchFamily="34" charset="0"/>
              <a:cs typeface="Aparajita" pitchFamily="34" charset="0"/>
            </a:endParaRPr>
          </a:p>
          <a:p>
            <a:endParaRPr lang="en-US" sz="2800" dirty="0" smtClean="0">
              <a:ln w="18415" cmpd="sng">
                <a:solidFill>
                  <a:srgbClr val="FFFFFF"/>
                </a:solidFill>
                <a:prstDash val="solid"/>
              </a:ln>
              <a:latin typeface="Aparajita" pitchFamily="34" charset="0"/>
              <a:cs typeface="Aparajita" pitchFamily="34" charset="0"/>
            </a:endParaRPr>
          </a:p>
          <a:p>
            <a:pPr algn="ctr"/>
            <a:r>
              <a:rPr lang="en-US" sz="2800" dirty="0" smtClean="0">
                <a:ln w="18415" cmpd="sng">
                  <a:solidFill>
                    <a:srgbClr val="FFFFFF"/>
                  </a:solidFill>
                  <a:prstDash val="solid"/>
                </a:ln>
                <a:latin typeface="Aparajita" pitchFamily="34" charset="0"/>
                <a:cs typeface="Aparajita" pitchFamily="34" charset="0"/>
              </a:rPr>
              <a:t>BY </a:t>
            </a:r>
            <a:endParaRPr lang="en-US" sz="2800" dirty="0" smtClean="0">
              <a:ln w="18415" cmpd="sng">
                <a:solidFill>
                  <a:srgbClr val="FFFFFF"/>
                </a:solidFill>
                <a:prstDash val="solid"/>
              </a:ln>
              <a:latin typeface="Aparajita" pitchFamily="34" charset="0"/>
              <a:cs typeface="Aparajita" pitchFamily="34" charset="0"/>
            </a:endParaRPr>
          </a:p>
          <a:p>
            <a:pPr algn="ctr"/>
            <a:r>
              <a:rPr lang="en-US" sz="2800" dirty="0" smtClean="0">
                <a:ln w="18415" cmpd="sng">
                  <a:solidFill>
                    <a:srgbClr val="FFFFFF"/>
                  </a:solidFill>
                  <a:prstDash val="solid"/>
                </a:ln>
                <a:latin typeface="Aparajita" pitchFamily="34" charset="0"/>
                <a:cs typeface="Aparajita" pitchFamily="34" charset="0"/>
              </a:rPr>
              <a:t>CMA S VENKANNA</a:t>
            </a:r>
          </a:p>
          <a:p>
            <a:pPr algn="ctr"/>
            <a:r>
              <a:rPr lang="en-US" sz="2800" dirty="0" smtClean="0">
                <a:ln w="18415" cmpd="sng">
                  <a:solidFill>
                    <a:srgbClr val="FFFFFF"/>
                  </a:solidFill>
                  <a:prstDash val="solid"/>
                </a:ln>
                <a:latin typeface="Aparajita" pitchFamily="34" charset="0"/>
                <a:cs typeface="Aparajita" pitchFamily="34" charset="0"/>
              </a:rPr>
              <a:t>COST ACCOUNTANT</a:t>
            </a:r>
            <a:endParaRPr lang="en-IN" sz="2800" dirty="0">
              <a:ln w="18415" cmpd="sng">
                <a:solidFill>
                  <a:srgbClr val="FFFFFF"/>
                </a:solidFill>
                <a:prstDash val="solid"/>
              </a:ln>
              <a:latin typeface="Aparajita" pitchFamily="34" charset="0"/>
              <a:cs typeface="Aparajita" pitchFamily="34" charset="0"/>
            </a:endParaRP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0652759" y="977536"/>
            <a:ext cx="1447800" cy="2590800"/>
          </a:xfrm>
          <a:prstGeom prst="rect">
            <a:avLst/>
          </a:prstGeom>
          <a:noFill/>
        </p:spPr>
      </p:pic>
      <p:pic>
        <p:nvPicPr>
          <p:cNvPr id="7" name="Picture 6" descr="C:\Users\Administrator\AppData\Local\Microsoft\Windows Live Mail\WLMDSS.tmp\WLM577A.tmp\logo.png"/>
          <p:cNvPicPr/>
          <p:nvPr/>
        </p:nvPicPr>
        <p:blipFill>
          <a:blip r:embed="rId3" cstate="print"/>
          <a:srcRect/>
          <a:stretch>
            <a:fillRect/>
          </a:stretch>
        </p:blipFill>
        <p:spPr bwMode="auto">
          <a:xfrm>
            <a:off x="39189" y="960117"/>
            <a:ext cx="1447800" cy="2590800"/>
          </a:xfrm>
          <a:prstGeom prst="rect">
            <a:avLst/>
          </a:prstGeom>
          <a:noFill/>
        </p:spPr>
      </p:pic>
    </p:spTree>
    <p:extLst>
      <p:ext uri="{BB962C8B-B14F-4D97-AF65-F5344CB8AC3E}">
        <p14:creationId xmlns:p14="http://schemas.microsoft.com/office/powerpoint/2010/main" xmlns="" val="1799615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 of ICDS</a:t>
            </a:r>
            <a:endParaRPr lang="en-IN" dirty="0"/>
          </a:p>
        </p:txBody>
      </p:sp>
      <p:sp>
        <p:nvSpPr>
          <p:cNvPr id="3" name="Content Placeholder 2"/>
          <p:cNvSpPr>
            <a:spLocks noGrp="1"/>
          </p:cNvSpPr>
          <p:nvPr>
            <p:ph idx="1"/>
          </p:nvPr>
        </p:nvSpPr>
        <p:spPr>
          <a:xfrm>
            <a:off x="609600" y="1605375"/>
            <a:ext cx="10972800" cy="4625609"/>
          </a:xfrm>
        </p:spPr>
        <p:txBody>
          <a:bodyPr/>
          <a:lstStyle/>
          <a:p>
            <a:r>
              <a:rPr lang="en-US" dirty="0" smtClean="0">
                <a:latin typeface="AngsanaUPC" pitchFamily="18" charset="-34"/>
                <a:cs typeface="AngsanaUPC" pitchFamily="18" charset="-34"/>
              </a:rPr>
              <a:t>Apply to</a:t>
            </a:r>
          </a:p>
          <a:p>
            <a:pPr lvl="1"/>
            <a:r>
              <a:rPr lang="en-US" dirty="0" err="1" smtClean="0">
                <a:latin typeface="AngsanaUPC" pitchFamily="18" charset="-34"/>
                <a:cs typeface="AngsanaUPC" pitchFamily="18" charset="-34"/>
              </a:rPr>
              <a:t>Assessee</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Following Mercantile System of Accounting</a:t>
            </a:r>
          </a:p>
          <a:p>
            <a:pPr lvl="1"/>
            <a:r>
              <a:rPr lang="en-US" dirty="0" smtClean="0">
                <a:latin typeface="AngsanaUPC" pitchFamily="18" charset="-34"/>
                <a:cs typeface="AngsanaUPC" pitchFamily="18" charset="-34"/>
              </a:rPr>
              <a:t>Computation of Income under</a:t>
            </a:r>
          </a:p>
          <a:p>
            <a:pPr lvl="2"/>
            <a:r>
              <a:rPr lang="en-US" dirty="0" smtClean="0">
                <a:latin typeface="AngsanaUPC" pitchFamily="18" charset="-34"/>
                <a:cs typeface="AngsanaUPC" pitchFamily="18" charset="-34"/>
              </a:rPr>
              <a:t>Profits and Gains of Business or Profession</a:t>
            </a:r>
          </a:p>
          <a:p>
            <a:pPr lvl="2"/>
            <a:r>
              <a:rPr lang="en-US" dirty="0" smtClean="0">
                <a:latin typeface="AngsanaUPC" pitchFamily="18" charset="-34"/>
                <a:cs typeface="AngsanaUPC" pitchFamily="18" charset="-34"/>
              </a:rPr>
              <a:t>Income from Other Sources</a:t>
            </a:r>
          </a:p>
          <a:p>
            <a:pPr lvl="1"/>
            <a:r>
              <a:rPr lang="en-US" dirty="0" smtClean="0">
                <a:latin typeface="AngsanaUPC" pitchFamily="18" charset="-34"/>
                <a:cs typeface="AngsanaUPC" pitchFamily="18" charset="-34"/>
              </a:rPr>
              <a:t>ICDSs are Mandatory</a:t>
            </a:r>
          </a:p>
          <a:p>
            <a:pPr lvl="1"/>
            <a:r>
              <a:rPr lang="en-US" dirty="0" smtClean="0">
                <a:latin typeface="AngsanaUPC" pitchFamily="18" charset="-34"/>
                <a:cs typeface="AngsanaUPC" pitchFamily="18" charset="-34"/>
              </a:rPr>
              <a:t>Individuals and HUF not covered under Sec.44AB – Tax Audit Exempted</a:t>
            </a:r>
          </a:p>
          <a:p>
            <a:pPr marL="457200" lvl="1" indent="0">
              <a:buNone/>
            </a:pP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770285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I – Accounting Policies</a:t>
            </a:r>
            <a:endParaRPr lang="en-IN" dirty="0"/>
          </a:p>
        </p:txBody>
      </p:sp>
      <p:sp>
        <p:nvSpPr>
          <p:cNvPr id="3" name="Content Placeholder 2"/>
          <p:cNvSpPr>
            <a:spLocks noGrp="1"/>
          </p:cNvSpPr>
          <p:nvPr>
            <p:ph idx="1"/>
          </p:nvPr>
        </p:nvSpPr>
        <p:spPr>
          <a:xfrm>
            <a:off x="674915" y="1553123"/>
            <a:ext cx="10972800" cy="4625609"/>
          </a:xfrm>
        </p:spPr>
        <p:txBody>
          <a:bodyPr>
            <a:normAutofit fontScale="92500" lnSpcReduction="10000"/>
          </a:bodyPr>
          <a:lstStyle/>
          <a:p>
            <a:r>
              <a:rPr lang="en-US" dirty="0" smtClean="0">
                <a:latin typeface="AngsanaUPC" pitchFamily="18" charset="-34"/>
                <a:cs typeface="AngsanaUPC" pitchFamily="18" charset="-34"/>
              </a:rPr>
              <a:t>Deals with Significant Accounting Policies</a:t>
            </a:r>
          </a:p>
          <a:p>
            <a:r>
              <a:rPr lang="en-US" dirty="0">
                <a:latin typeface="AngsanaUPC" pitchFamily="18" charset="-34"/>
                <a:cs typeface="AngsanaUPC" pitchFamily="18" charset="-34"/>
              </a:rPr>
              <a:t>Accounting policies are the specific accounting principles and methods of applying those principles in preparation and presentation of financial statements.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Three </a:t>
            </a:r>
            <a:r>
              <a:rPr lang="en-US" dirty="0">
                <a:latin typeface="AngsanaUPC" pitchFamily="18" charset="-34"/>
                <a:cs typeface="AngsanaUPC" pitchFamily="18" charset="-34"/>
              </a:rPr>
              <a:t>fundamental accounting principles: </a:t>
            </a:r>
            <a:endParaRPr lang="en-US" dirty="0" smtClean="0">
              <a:latin typeface="AngsanaUPC" pitchFamily="18" charset="-34"/>
              <a:cs typeface="AngsanaUPC" pitchFamily="18" charset="-34"/>
            </a:endParaRPr>
          </a:p>
          <a:p>
            <a:r>
              <a:rPr lang="en-US" b="1" dirty="0" smtClean="0">
                <a:latin typeface="AngsanaUPC" pitchFamily="18" charset="-34"/>
                <a:cs typeface="AngsanaUPC" pitchFamily="18" charset="-34"/>
              </a:rPr>
              <a:t>1</a:t>
            </a:r>
            <a:r>
              <a:rPr lang="en-US" b="1" dirty="0">
                <a:latin typeface="AngsanaUPC" pitchFamily="18" charset="-34"/>
                <a:cs typeface="AngsanaUPC" pitchFamily="18" charset="-34"/>
              </a:rPr>
              <a:t>. Going concern:</a:t>
            </a:r>
            <a:r>
              <a:rPr lang="en-US" dirty="0">
                <a:latin typeface="AngsanaUPC" pitchFamily="18" charset="-34"/>
                <a:cs typeface="AngsanaUPC" pitchFamily="18" charset="-34"/>
              </a:rPr>
              <a:t> </a:t>
            </a:r>
            <a:r>
              <a:rPr lang="en-US" dirty="0" smtClean="0">
                <a:latin typeface="AngsanaUPC" pitchFamily="18" charset="-34"/>
                <a:cs typeface="AngsanaUPC" pitchFamily="18" charset="-34"/>
              </a:rPr>
              <a:t>Assumption </a:t>
            </a:r>
            <a:r>
              <a:rPr lang="en-US" dirty="0">
                <a:latin typeface="AngsanaUPC" pitchFamily="18" charset="-34"/>
                <a:cs typeface="AngsanaUPC" pitchFamily="18" charset="-34"/>
              </a:rPr>
              <a:t>of a continuous succession of an entity without the intention or necessity of its liquidation. </a:t>
            </a:r>
            <a:endParaRPr lang="en-US" dirty="0" smtClean="0">
              <a:latin typeface="AngsanaUPC" pitchFamily="18" charset="-34"/>
              <a:cs typeface="AngsanaUPC" pitchFamily="18" charset="-34"/>
            </a:endParaRPr>
          </a:p>
          <a:p>
            <a:r>
              <a:rPr lang="en-US" b="1" dirty="0" smtClean="0">
                <a:latin typeface="AngsanaUPC" pitchFamily="18" charset="-34"/>
                <a:cs typeface="AngsanaUPC" pitchFamily="18" charset="-34"/>
              </a:rPr>
              <a:t>2</a:t>
            </a:r>
            <a:r>
              <a:rPr lang="en-US" b="1" dirty="0">
                <a:latin typeface="AngsanaUPC" pitchFamily="18" charset="-34"/>
                <a:cs typeface="AngsanaUPC" pitchFamily="18" charset="-34"/>
              </a:rPr>
              <a:t>. Consistency:</a:t>
            </a:r>
            <a:r>
              <a:rPr lang="en-US" dirty="0">
                <a:latin typeface="AngsanaUPC" pitchFamily="18" charset="-34"/>
                <a:cs typeface="AngsanaUPC" pitchFamily="18" charset="-34"/>
              </a:rPr>
              <a:t> </a:t>
            </a:r>
            <a:r>
              <a:rPr lang="en-US" dirty="0" smtClean="0">
                <a:latin typeface="AngsanaUPC" pitchFamily="18" charset="-34"/>
                <a:cs typeface="AngsanaUPC" pitchFamily="18" charset="-34"/>
              </a:rPr>
              <a:t>Assumption </a:t>
            </a:r>
            <a:r>
              <a:rPr lang="en-US" dirty="0">
                <a:latin typeface="AngsanaUPC" pitchFamily="18" charset="-34"/>
                <a:cs typeface="AngsanaUPC" pitchFamily="18" charset="-34"/>
              </a:rPr>
              <a:t>that accounting policies will be followed consistently from one period to other. </a:t>
            </a:r>
            <a:endParaRPr lang="en-US" dirty="0" smtClean="0">
              <a:latin typeface="AngsanaUPC" pitchFamily="18" charset="-34"/>
              <a:cs typeface="AngsanaUPC" pitchFamily="18" charset="-34"/>
            </a:endParaRPr>
          </a:p>
          <a:p>
            <a:r>
              <a:rPr lang="en-US" b="1" dirty="0" smtClean="0">
                <a:latin typeface="AngsanaUPC" pitchFamily="18" charset="-34"/>
                <a:cs typeface="AngsanaUPC" pitchFamily="18" charset="-34"/>
              </a:rPr>
              <a:t>3</a:t>
            </a:r>
            <a:r>
              <a:rPr lang="en-US" b="1" dirty="0">
                <a:latin typeface="AngsanaUPC" pitchFamily="18" charset="-34"/>
                <a:cs typeface="AngsanaUPC" pitchFamily="18" charset="-34"/>
              </a:rPr>
              <a:t>. Accrual:</a:t>
            </a:r>
            <a:r>
              <a:rPr lang="en-US" dirty="0">
                <a:latin typeface="AngsanaUPC" pitchFamily="18" charset="-34"/>
                <a:cs typeface="AngsanaUPC" pitchFamily="18" charset="-34"/>
              </a:rPr>
              <a:t> </a:t>
            </a:r>
            <a:r>
              <a:rPr lang="en-US" dirty="0" smtClean="0">
                <a:latin typeface="AngsanaUPC" pitchFamily="18" charset="-34"/>
                <a:cs typeface="AngsanaUPC" pitchFamily="18" charset="-34"/>
              </a:rPr>
              <a:t>Assumption </a:t>
            </a:r>
            <a:r>
              <a:rPr lang="en-US" dirty="0">
                <a:latin typeface="AngsanaUPC" pitchFamily="18" charset="-34"/>
                <a:cs typeface="AngsanaUPC" pitchFamily="18" charset="-34"/>
              </a:rPr>
              <a:t>that recognition and recording of revenues will be done as soon as they are earned and recognition of cost will be done as soon as they are incurred.</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070849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a:t>
            </a:r>
            <a:endParaRPr lang="en-IN" dirty="0"/>
          </a:p>
        </p:txBody>
      </p:sp>
      <p:sp>
        <p:nvSpPr>
          <p:cNvPr id="3" name="Content Placeholder 2"/>
          <p:cNvSpPr>
            <a:spLocks noGrp="1"/>
          </p:cNvSpPr>
          <p:nvPr>
            <p:ph idx="1"/>
          </p:nvPr>
        </p:nvSpPr>
        <p:spPr>
          <a:xfrm>
            <a:off x="570411" y="1566186"/>
            <a:ext cx="10972800" cy="4625609"/>
          </a:xfrm>
        </p:spPr>
        <p:txBody>
          <a:bodyPr>
            <a:normAutofit fontScale="92500" lnSpcReduction="20000"/>
          </a:bodyPr>
          <a:lstStyle/>
          <a:p>
            <a:r>
              <a:rPr lang="en-US" dirty="0" smtClean="0">
                <a:latin typeface="AngsanaUPC" pitchFamily="18" charset="-34"/>
                <a:cs typeface="AngsanaUPC" pitchFamily="18" charset="-34"/>
              </a:rPr>
              <a:t>Significant Accounting Policies</a:t>
            </a:r>
          </a:p>
          <a:p>
            <a:r>
              <a:rPr lang="en-US" dirty="0" smtClean="0">
                <a:latin typeface="AngsanaUPC" pitchFamily="18" charset="-34"/>
                <a:cs typeface="AngsanaUPC" pitchFamily="18" charset="-34"/>
              </a:rPr>
              <a:t>Any </a:t>
            </a:r>
            <a:r>
              <a:rPr lang="en-US" dirty="0">
                <a:latin typeface="AngsanaUPC" pitchFamily="18" charset="-34"/>
                <a:cs typeface="AngsanaUPC" pitchFamily="18" charset="-34"/>
              </a:rPr>
              <a:t>change in an accounting policy which has a material effect shall be disclosed along with the amount, to the extent ascertainable, by which any item is affected by such change shall also be disclosed. Where such amount is not ascertainable, wholly or in part, the fact shall be indicated.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If </a:t>
            </a:r>
            <a:r>
              <a:rPr lang="en-US" dirty="0">
                <a:latin typeface="AngsanaUPC" pitchFamily="18" charset="-34"/>
                <a:cs typeface="AngsanaUPC" pitchFamily="18" charset="-34"/>
              </a:rPr>
              <a:t>a change does not affect current year, but which is expected to have a material effect in </a:t>
            </a:r>
            <a:r>
              <a:rPr lang="en-US" dirty="0" smtClean="0">
                <a:latin typeface="AngsanaUPC" pitchFamily="18" charset="-34"/>
                <a:cs typeface="AngsanaUPC" pitchFamily="18" charset="-34"/>
              </a:rPr>
              <a:t>subsequent years, </a:t>
            </a:r>
            <a:r>
              <a:rPr lang="en-US" dirty="0">
                <a:latin typeface="AngsanaUPC" pitchFamily="18" charset="-34"/>
                <a:cs typeface="AngsanaUPC" pitchFamily="18" charset="-34"/>
              </a:rPr>
              <a:t>shall be appropriately disclosed in the year in which the change is adopted and also in the year in which such change has a material effect.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Disclosure </a:t>
            </a:r>
            <a:r>
              <a:rPr lang="en-US" dirty="0">
                <a:latin typeface="AngsanaUPC" pitchFamily="18" charset="-34"/>
                <a:cs typeface="AngsanaUPC" pitchFamily="18" charset="-34"/>
              </a:rPr>
              <a:t>of accounting policies or of changes therein cannot remedy a wrong or inappropriate treatment of the item.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Whether </a:t>
            </a:r>
            <a:r>
              <a:rPr lang="en-US" dirty="0">
                <a:latin typeface="AngsanaUPC" pitchFamily="18" charset="-34"/>
                <a:cs typeface="AngsanaUPC" pitchFamily="18" charset="-34"/>
              </a:rPr>
              <a:t>any fundamental accounting assumptions of Going Concern, Consistency or Accrual is not followed, the fact shall be disclosed.</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456733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II – Valuation of Inventories</a:t>
            </a:r>
            <a:endParaRPr lang="en-IN" dirty="0"/>
          </a:p>
        </p:txBody>
      </p:sp>
      <p:sp>
        <p:nvSpPr>
          <p:cNvPr id="3" name="Content Placeholder 2"/>
          <p:cNvSpPr>
            <a:spLocks noGrp="1"/>
          </p:cNvSpPr>
          <p:nvPr>
            <p:ph idx="1"/>
          </p:nvPr>
        </p:nvSpPr>
        <p:spPr>
          <a:xfrm>
            <a:off x="622663" y="1526998"/>
            <a:ext cx="10972800" cy="4625609"/>
          </a:xfrm>
        </p:spPr>
        <p:txBody>
          <a:bodyPr>
            <a:normAutofit fontScale="92500" lnSpcReduction="10000"/>
          </a:bodyPr>
          <a:lstStyle/>
          <a:p>
            <a:r>
              <a:rPr lang="en-US" dirty="0">
                <a:latin typeface="AngsanaUPC" pitchFamily="18" charset="-34"/>
                <a:cs typeface="AngsanaUPC" pitchFamily="18" charset="-34"/>
              </a:rPr>
              <a:t>1. Inventories shall be valued at cost, or net </a:t>
            </a:r>
            <a:r>
              <a:rPr lang="en-US" dirty="0" err="1">
                <a:latin typeface="AngsanaUPC" pitchFamily="18" charset="-34"/>
                <a:cs typeface="AngsanaUPC" pitchFamily="18" charset="-34"/>
              </a:rPr>
              <a:t>realisable</a:t>
            </a:r>
            <a:r>
              <a:rPr lang="en-US" dirty="0">
                <a:latin typeface="AngsanaUPC" pitchFamily="18" charset="-34"/>
                <a:cs typeface="AngsanaUPC" pitchFamily="18" charset="-34"/>
              </a:rPr>
              <a:t> value, whichever is lower.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Cost of Inventories shall include all purchase costs, service costs, conversion costs and all other costs which is incurred to bring the inventories to their present location and condition</a:t>
            </a:r>
            <a:r>
              <a:rPr lang="en-US" dirty="0" smtClean="0">
                <a:latin typeface="AngsanaUPC" pitchFamily="18" charset="-34"/>
                <a:cs typeface="AngsanaUPC" pitchFamily="18" charset="-34"/>
              </a:rPr>
              <a:t>.</a:t>
            </a:r>
          </a:p>
          <a:p>
            <a:pPr lvl="1"/>
            <a:r>
              <a:rPr lang="en-US" dirty="0" smtClean="0">
                <a:latin typeface="AngsanaUPC" pitchFamily="18" charset="-34"/>
                <a:cs typeface="AngsanaUPC" pitchFamily="18" charset="-34"/>
              </a:rPr>
              <a:t> </a:t>
            </a:r>
            <a:r>
              <a:rPr lang="en-US" dirty="0" err="1">
                <a:latin typeface="AngsanaUPC" pitchFamily="18" charset="-34"/>
                <a:cs typeface="AngsanaUPC" pitchFamily="18" charset="-34"/>
              </a:rPr>
              <a:t>i</a:t>
            </a:r>
            <a:r>
              <a:rPr lang="en-US" dirty="0">
                <a:latin typeface="AngsanaUPC" pitchFamily="18" charset="-34"/>
                <a:cs typeface="AngsanaUPC" pitchFamily="18" charset="-34"/>
              </a:rPr>
              <a:t>. Purchase cost shall include purchase price inclusive of duties and taxes, freight inwards and other expenses directly related to purchase. Trade discounts, rebates, etc. will not be </a:t>
            </a:r>
            <a:r>
              <a:rPr lang="en-US" dirty="0" smtClean="0">
                <a:latin typeface="AngsanaUPC" pitchFamily="18" charset="-34"/>
                <a:cs typeface="AngsanaUPC" pitchFamily="18" charset="-34"/>
              </a:rPr>
              <a:t>included</a:t>
            </a:r>
          </a:p>
          <a:p>
            <a:pPr lvl="1"/>
            <a:r>
              <a:rPr lang="en-US" dirty="0" smtClean="0">
                <a:latin typeface="AngsanaUPC" pitchFamily="18" charset="-34"/>
                <a:cs typeface="AngsanaUPC" pitchFamily="18" charset="-34"/>
              </a:rPr>
              <a:t>ii</a:t>
            </a:r>
            <a:r>
              <a:rPr lang="en-US" dirty="0">
                <a:latin typeface="AngsanaUPC" pitchFamily="18" charset="-34"/>
                <a:cs typeface="AngsanaUPC" pitchFamily="18" charset="-34"/>
              </a:rPr>
              <a:t>. Service cost shall consist of </a:t>
            </a:r>
            <a:r>
              <a:rPr lang="en-US" dirty="0" err="1">
                <a:latin typeface="AngsanaUPC" pitchFamily="18" charset="-34"/>
                <a:cs typeface="AngsanaUPC" pitchFamily="18" charset="-34"/>
              </a:rPr>
              <a:t>labour</a:t>
            </a:r>
            <a:r>
              <a:rPr lang="en-US" dirty="0">
                <a:latin typeface="AngsanaUPC" pitchFamily="18" charset="-34"/>
                <a:cs typeface="AngsanaUPC" pitchFamily="18" charset="-34"/>
              </a:rPr>
              <a:t> and other costs of personnel directly engaged in providing the service. </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iii</a:t>
            </a:r>
            <a:r>
              <a:rPr lang="en-US" dirty="0">
                <a:latin typeface="AngsanaUPC" pitchFamily="18" charset="-34"/>
                <a:cs typeface="AngsanaUPC" pitchFamily="18" charset="-34"/>
              </a:rPr>
              <a:t>. Conversion cost of inventories shall include costs directly related to the units of production.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3</a:t>
            </a:r>
            <a:r>
              <a:rPr lang="en-US" dirty="0">
                <a:latin typeface="AngsanaUPC" pitchFamily="18" charset="-34"/>
                <a:cs typeface="AngsanaUPC" pitchFamily="18" charset="-34"/>
              </a:rPr>
              <a:t>. Interest and other borrowing costs shall not be included in the costs of inventories unless they meet the criteria for recognition of interest as a component of the cost as specified in the ICDS IX on borrowing cost</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264886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III – Construction Contracts</a:t>
            </a:r>
            <a:endParaRPr lang="en-IN" dirty="0"/>
          </a:p>
        </p:txBody>
      </p:sp>
      <p:sp>
        <p:nvSpPr>
          <p:cNvPr id="3" name="Content Placeholder 2"/>
          <p:cNvSpPr>
            <a:spLocks noGrp="1"/>
          </p:cNvSpPr>
          <p:nvPr>
            <p:ph idx="1"/>
          </p:nvPr>
        </p:nvSpPr>
        <p:spPr>
          <a:xfrm>
            <a:off x="609600" y="1566186"/>
            <a:ext cx="10972800" cy="4625609"/>
          </a:xfrm>
        </p:spPr>
        <p:txBody>
          <a:bodyPr/>
          <a:lstStyle/>
          <a:p>
            <a:r>
              <a:rPr lang="en-US" dirty="0" smtClean="0">
                <a:latin typeface="AngsanaUPC" pitchFamily="18" charset="-34"/>
                <a:cs typeface="AngsanaUPC" pitchFamily="18" charset="-34"/>
              </a:rPr>
              <a:t>Determination </a:t>
            </a:r>
            <a:r>
              <a:rPr lang="en-US" dirty="0">
                <a:latin typeface="AngsanaUPC" pitchFamily="18" charset="-34"/>
                <a:cs typeface="AngsanaUPC" pitchFamily="18" charset="-34"/>
              </a:rPr>
              <a:t>of income earned from construction contracts.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Construction </a:t>
            </a:r>
            <a:r>
              <a:rPr lang="en-US" dirty="0">
                <a:latin typeface="AngsanaUPC" pitchFamily="18" charset="-34"/>
                <a:cs typeface="AngsanaUPC" pitchFamily="18" charset="-34"/>
              </a:rPr>
              <a:t>contracts are classified under </a:t>
            </a:r>
            <a:endParaRPr lang="en-US" dirty="0" smtClean="0">
              <a:latin typeface="AngsanaUPC" pitchFamily="18" charset="-34"/>
              <a:cs typeface="AngsanaUPC" pitchFamily="18" charset="-34"/>
            </a:endParaRPr>
          </a:p>
          <a:p>
            <a:pPr lvl="1"/>
            <a:r>
              <a:rPr lang="en-US" b="1" dirty="0" smtClean="0">
                <a:latin typeface="AngsanaUPC" pitchFamily="18" charset="-34"/>
                <a:cs typeface="AngsanaUPC" pitchFamily="18" charset="-34"/>
              </a:rPr>
              <a:t>Fixed </a:t>
            </a:r>
            <a:r>
              <a:rPr lang="en-US" b="1" dirty="0">
                <a:latin typeface="AngsanaUPC" pitchFamily="18" charset="-34"/>
                <a:cs typeface="AngsanaUPC" pitchFamily="18" charset="-34"/>
              </a:rPr>
              <a:t>Price Contract</a:t>
            </a:r>
            <a:r>
              <a:rPr lang="en-US" dirty="0">
                <a:latin typeface="AngsanaUPC" pitchFamily="18" charset="-34"/>
                <a:cs typeface="AngsanaUPC" pitchFamily="18" charset="-34"/>
              </a:rPr>
              <a:t> – The contractor agrees to receive fixed rate per unit of output or fixed price for the whole contract. </a:t>
            </a:r>
            <a:endParaRPr lang="en-US" dirty="0" smtClean="0">
              <a:latin typeface="AngsanaUPC" pitchFamily="18" charset="-34"/>
              <a:cs typeface="AngsanaUPC" pitchFamily="18" charset="-34"/>
            </a:endParaRPr>
          </a:p>
          <a:p>
            <a:pPr lvl="1"/>
            <a:r>
              <a:rPr lang="en-US" b="1" dirty="0" smtClean="0">
                <a:latin typeface="AngsanaUPC" pitchFamily="18" charset="-34"/>
                <a:cs typeface="AngsanaUPC" pitchFamily="18" charset="-34"/>
              </a:rPr>
              <a:t>Cost </a:t>
            </a:r>
            <a:r>
              <a:rPr lang="en-US" b="1" dirty="0">
                <a:latin typeface="AngsanaUPC" pitchFamily="18" charset="-34"/>
                <a:cs typeface="AngsanaUPC" pitchFamily="18" charset="-34"/>
              </a:rPr>
              <a:t>Plus Contract</a:t>
            </a:r>
            <a:r>
              <a:rPr lang="en-US" dirty="0">
                <a:latin typeface="AngsanaUPC" pitchFamily="18" charset="-34"/>
                <a:cs typeface="AngsanaUPC" pitchFamily="18" charset="-34"/>
              </a:rPr>
              <a:t>  – The cost with a defined percentage markup on the cost is reimbursed to the contractor.</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1536402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Segment Contracts</a:t>
            </a:r>
            <a:endParaRPr lang="en-IN" dirty="0"/>
          </a:p>
        </p:txBody>
      </p:sp>
      <p:sp>
        <p:nvSpPr>
          <p:cNvPr id="3" name="Content Placeholder 2"/>
          <p:cNvSpPr>
            <a:spLocks noGrp="1"/>
          </p:cNvSpPr>
          <p:nvPr>
            <p:ph idx="1"/>
          </p:nvPr>
        </p:nvSpPr>
        <p:spPr>
          <a:xfrm>
            <a:off x="609600" y="1513935"/>
            <a:ext cx="10972800" cy="4625609"/>
          </a:xfrm>
        </p:spPr>
        <p:txBody>
          <a:bodyPr>
            <a:normAutofit fontScale="92500" lnSpcReduction="10000"/>
          </a:bodyPr>
          <a:lstStyle/>
          <a:p>
            <a:r>
              <a:rPr lang="en-US" dirty="0">
                <a:latin typeface="AngsanaUPC" pitchFamily="18" charset="-34"/>
                <a:cs typeface="AngsanaUPC" pitchFamily="18" charset="-34"/>
              </a:rPr>
              <a:t> If the contract consists of the construction of a number of assets, then the construction of each of these assets should be treated as a separate </a:t>
            </a:r>
            <a:r>
              <a:rPr lang="en-US" dirty="0" smtClean="0">
                <a:latin typeface="AngsanaUPC" pitchFamily="18" charset="-34"/>
                <a:cs typeface="AngsanaUPC" pitchFamily="18" charset="-34"/>
              </a:rPr>
              <a:t>contract.</a:t>
            </a:r>
          </a:p>
          <a:p>
            <a:r>
              <a:rPr lang="en-US" b="1" dirty="0">
                <a:latin typeface="AngsanaUPC" pitchFamily="18" charset="-34"/>
                <a:cs typeface="AngsanaUPC" pitchFamily="18" charset="-34"/>
              </a:rPr>
              <a:t>Contract Revenue</a:t>
            </a:r>
            <a:endParaRPr lang="en-US" dirty="0">
              <a:latin typeface="AngsanaUPC" pitchFamily="18" charset="-34"/>
              <a:cs typeface="AngsanaUPC" pitchFamily="18" charset="-34"/>
            </a:endParaRPr>
          </a:p>
          <a:p>
            <a:r>
              <a:rPr lang="en-US" dirty="0">
                <a:latin typeface="AngsanaUPC" pitchFamily="18" charset="-34"/>
                <a:cs typeface="AngsanaUPC" pitchFamily="18" charset="-34"/>
              </a:rPr>
              <a:t>The recognition of contract revenue will be done when there is a 100% guarantee that the contract revenue will be collected.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Contract </a:t>
            </a:r>
            <a:r>
              <a:rPr lang="en-US" dirty="0">
                <a:latin typeface="AngsanaUPC" pitchFamily="18" charset="-34"/>
                <a:cs typeface="AngsanaUPC" pitchFamily="18" charset="-34"/>
              </a:rPr>
              <a:t>revenue shall include initial amount agreed on the contract, retention money, claims, incentive payments and variations, if any.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If </a:t>
            </a:r>
            <a:r>
              <a:rPr lang="en-US" dirty="0">
                <a:latin typeface="AngsanaUPC" pitchFamily="18" charset="-34"/>
                <a:cs typeface="AngsanaUPC" pitchFamily="18" charset="-34"/>
              </a:rPr>
              <a:t>the contract revenue amount becomes uncollectible after recognizing it as income in the books of accounts then such amount will be written off as  an expense and not as an adjustment to the contract revenue amount. </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042412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Cost</a:t>
            </a:r>
            <a:endParaRPr lang="en-IN" dirty="0"/>
          </a:p>
        </p:txBody>
      </p:sp>
      <p:sp>
        <p:nvSpPr>
          <p:cNvPr id="3" name="Content Placeholder 2"/>
          <p:cNvSpPr>
            <a:spLocks noGrp="1"/>
          </p:cNvSpPr>
          <p:nvPr>
            <p:ph idx="1"/>
          </p:nvPr>
        </p:nvSpPr>
        <p:spPr>
          <a:xfrm>
            <a:off x="609600" y="1670688"/>
            <a:ext cx="10972800" cy="4625609"/>
          </a:xfrm>
        </p:spPr>
        <p:txBody>
          <a:bodyPr>
            <a:normAutofit/>
          </a:bodyPr>
          <a:lstStyle/>
          <a:p>
            <a:r>
              <a:rPr lang="en-US" dirty="0">
                <a:latin typeface="AngsanaUPC" pitchFamily="18" charset="-34"/>
                <a:cs typeface="AngsanaUPC" pitchFamily="18" charset="-34"/>
              </a:rPr>
              <a:t>Contract Cost shall </a:t>
            </a:r>
            <a:r>
              <a:rPr lang="en-US" dirty="0" smtClean="0">
                <a:latin typeface="AngsanaUPC" pitchFamily="18" charset="-34"/>
                <a:cs typeface="AngsanaUPC" pitchFamily="18" charset="-34"/>
              </a:rPr>
              <a:t>include:</a:t>
            </a:r>
          </a:p>
          <a:p>
            <a:pPr lvl="1"/>
            <a:r>
              <a:rPr lang="en-US" dirty="0" err="1" smtClean="0">
                <a:latin typeface="AngsanaUPC" pitchFamily="18" charset="-34"/>
                <a:cs typeface="AngsanaUPC" pitchFamily="18" charset="-34"/>
              </a:rPr>
              <a:t>i.Costs</a:t>
            </a:r>
            <a:r>
              <a:rPr lang="en-US" dirty="0" smtClean="0">
                <a:latin typeface="AngsanaUPC" pitchFamily="18" charset="-34"/>
                <a:cs typeface="AngsanaUPC" pitchFamily="18" charset="-34"/>
              </a:rPr>
              <a:t> </a:t>
            </a:r>
            <a:r>
              <a:rPr lang="en-US" dirty="0">
                <a:latin typeface="AngsanaUPC" pitchFamily="18" charset="-34"/>
                <a:cs typeface="AngsanaUPC" pitchFamily="18" charset="-34"/>
              </a:rPr>
              <a:t>that are directly related to the specific contract</a:t>
            </a:r>
          </a:p>
          <a:p>
            <a:pPr lvl="1"/>
            <a:r>
              <a:rPr lang="en-US" dirty="0">
                <a:latin typeface="AngsanaUPC" pitchFamily="18" charset="-34"/>
                <a:cs typeface="AngsanaUPC" pitchFamily="18" charset="-34"/>
              </a:rPr>
              <a:t>ii. Costs that are attributable and allocated to the activities involved in the contract</a:t>
            </a:r>
          </a:p>
          <a:p>
            <a:pPr lvl="1"/>
            <a:r>
              <a:rPr lang="en-US" dirty="0">
                <a:latin typeface="AngsanaUPC" pitchFamily="18" charset="-34"/>
                <a:cs typeface="AngsanaUPC" pitchFamily="18" charset="-34"/>
              </a:rPr>
              <a:t>iii. Other costs that are specifically charged to the customer as per the terms and conditions of the contract</a:t>
            </a:r>
          </a:p>
          <a:p>
            <a:pPr lvl="1"/>
            <a:r>
              <a:rPr lang="en-US" dirty="0">
                <a:latin typeface="AngsanaUPC" pitchFamily="18" charset="-34"/>
                <a:cs typeface="AngsanaUPC" pitchFamily="18" charset="-34"/>
              </a:rPr>
              <a:t>iv. Any interest on loan or other borrowed cost as recognized by ICDS IX on the borrowing cost</a:t>
            </a:r>
          </a:p>
          <a:p>
            <a:pPr lvl="1"/>
            <a:r>
              <a:rPr lang="en-US" dirty="0">
                <a:latin typeface="AngsanaUPC" pitchFamily="18" charset="-34"/>
                <a:cs typeface="AngsanaUPC" pitchFamily="18" charset="-34"/>
              </a:rPr>
              <a:t>v. Costs attributable to a contract for the period from the date of securing the contract to the completion of the contract, including cost incurred to secure the contract.</a:t>
            </a:r>
          </a:p>
          <a:p>
            <a:pPr lvl="1"/>
            <a:r>
              <a:rPr lang="en-US" dirty="0">
                <a:latin typeface="AngsanaUPC" pitchFamily="18" charset="-34"/>
                <a:cs typeface="AngsanaUPC" pitchFamily="18" charset="-34"/>
              </a:rPr>
              <a:t>vi. Contract cost shall not include costs which cannot be attributed to any activity involved in the contract.</a:t>
            </a: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977648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IV – Revenue Recognition</a:t>
            </a:r>
            <a:endParaRPr lang="en-IN" dirty="0"/>
          </a:p>
        </p:txBody>
      </p:sp>
      <p:sp>
        <p:nvSpPr>
          <p:cNvPr id="3" name="Content Placeholder 2"/>
          <p:cNvSpPr>
            <a:spLocks noGrp="1"/>
          </p:cNvSpPr>
          <p:nvPr>
            <p:ph idx="1"/>
          </p:nvPr>
        </p:nvSpPr>
        <p:spPr/>
        <p:txBody>
          <a:bodyPr>
            <a:normAutofit/>
          </a:bodyPr>
          <a:lstStyle/>
          <a:p>
            <a:r>
              <a:rPr lang="en-US" dirty="0">
                <a:latin typeface="AngsanaUPC" pitchFamily="18" charset="-34"/>
                <a:cs typeface="AngsanaUPC" pitchFamily="18" charset="-34"/>
              </a:rPr>
              <a:t>Deals with </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recognition </a:t>
            </a:r>
            <a:r>
              <a:rPr lang="en-US" dirty="0">
                <a:latin typeface="AngsanaUPC" pitchFamily="18" charset="-34"/>
                <a:cs typeface="AngsanaUPC" pitchFamily="18" charset="-34"/>
              </a:rPr>
              <a:t>of revenue arising in the course of the ordinary activities of a person </a:t>
            </a:r>
            <a:r>
              <a:rPr lang="en-US" dirty="0" smtClean="0">
                <a:latin typeface="AngsanaUPC" pitchFamily="18" charset="-34"/>
                <a:cs typeface="AngsanaUPC" pitchFamily="18" charset="-34"/>
              </a:rPr>
              <a:t>from</a:t>
            </a:r>
          </a:p>
          <a:p>
            <a:pPr lvl="1"/>
            <a:r>
              <a:rPr lang="en-US" dirty="0" smtClean="0">
                <a:latin typeface="AngsanaUPC" pitchFamily="18" charset="-34"/>
                <a:cs typeface="AngsanaUPC" pitchFamily="18" charset="-34"/>
              </a:rPr>
              <a:t>the </a:t>
            </a:r>
            <a:r>
              <a:rPr lang="en-US" dirty="0">
                <a:latin typeface="AngsanaUPC" pitchFamily="18" charset="-34"/>
                <a:cs typeface="AngsanaUPC" pitchFamily="18" charset="-34"/>
              </a:rPr>
              <a:t>sale of </a:t>
            </a:r>
            <a:r>
              <a:rPr lang="en-US" dirty="0" smtClean="0">
                <a:latin typeface="AngsanaUPC" pitchFamily="18" charset="-34"/>
                <a:cs typeface="AngsanaUPC" pitchFamily="18" charset="-34"/>
              </a:rPr>
              <a:t>goods;</a:t>
            </a:r>
          </a:p>
          <a:p>
            <a:pPr lvl="1"/>
            <a:r>
              <a:rPr lang="en-US" dirty="0" smtClean="0">
                <a:latin typeface="AngsanaUPC" pitchFamily="18" charset="-34"/>
                <a:cs typeface="AngsanaUPC" pitchFamily="18" charset="-34"/>
              </a:rPr>
              <a:t>rendering </a:t>
            </a:r>
            <a:r>
              <a:rPr lang="en-US" dirty="0">
                <a:latin typeface="AngsanaUPC" pitchFamily="18" charset="-34"/>
                <a:cs typeface="AngsanaUPC" pitchFamily="18" charset="-34"/>
              </a:rPr>
              <a:t>of </a:t>
            </a:r>
            <a:r>
              <a:rPr lang="en-US" dirty="0" smtClean="0">
                <a:latin typeface="AngsanaUPC" pitchFamily="18" charset="-34"/>
                <a:cs typeface="AngsanaUPC" pitchFamily="18" charset="-34"/>
              </a:rPr>
              <a:t>services;</a:t>
            </a:r>
          </a:p>
          <a:p>
            <a:pPr lvl="1"/>
            <a:r>
              <a:rPr lang="en-US" dirty="0" smtClean="0">
                <a:latin typeface="AngsanaUPC" pitchFamily="18" charset="-34"/>
                <a:cs typeface="AngsanaUPC" pitchFamily="18" charset="-34"/>
              </a:rPr>
              <a:t>use </a:t>
            </a:r>
            <a:r>
              <a:rPr lang="en-US" dirty="0">
                <a:latin typeface="AngsanaUPC" pitchFamily="18" charset="-34"/>
                <a:cs typeface="AngsanaUPC" pitchFamily="18" charset="-34"/>
              </a:rPr>
              <a:t>by others of the person’s resources yielding interest, royalties or dividends</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2307105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a:t>
            </a:r>
            <a:endParaRPr lang="en-IN" dirty="0"/>
          </a:p>
        </p:txBody>
      </p:sp>
      <p:sp>
        <p:nvSpPr>
          <p:cNvPr id="3" name="Content Placeholder 2"/>
          <p:cNvSpPr>
            <a:spLocks noGrp="1"/>
          </p:cNvSpPr>
          <p:nvPr>
            <p:ph idx="1"/>
          </p:nvPr>
        </p:nvSpPr>
        <p:spPr>
          <a:xfrm>
            <a:off x="0" y="1422493"/>
            <a:ext cx="11952515" cy="4625609"/>
          </a:xfrm>
        </p:spPr>
        <p:txBody>
          <a:bodyPr>
            <a:noAutofit/>
          </a:bodyPr>
          <a:lstStyle/>
          <a:p>
            <a:r>
              <a:rPr lang="en-US" sz="2200" dirty="0">
                <a:latin typeface="AngsanaUPC" pitchFamily="18" charset="-34"/>
                <a:cs typeface="AngsanaUPC" pitchFamily="18" charset="-34"/>
              </a:rPr>
              <a:t>1. In case of sale of goods, the revenue will be recognized when the seller of goods has transferred the property/title in the goods for a price to the buyer, along with the significant risks and rewards attached to the goods, and the seller retains no effective control of the goods transferred. Recognition will be based on the reasonable certainty of the collection of revenue. </a:t>
            </a:r>
            <a:endParaRPr lang="en-US" sz="2200" dirty="0" smtClean="0">
              <a:latin typeface="AngsanaUPC" pitchFamily="18" charset="-34"/>
              <a:cs typeface="AngsanaUPC" pitchFamily="18" charset="-34"/>
            </a:endParaRPr>
          </a:p>
          <a:p>
            <a:r>
              <a:rPr lang="en-US" sz="2200" dirty="0" smtClean="0">
                <a:latin typeface="AngsanaUPC" pitchFamily="18" charset="-34"/>
                <a:cs typeface="AngsanaUPC" pitchFamily="18" charset="-34"/>
              </a:rPr>
              <a:t>2</a:t>
            </a:r>
            <a:r>
              <a:rPr lang="en-US" sz="2200" dirty="0">
                <a:latin typeface="AngsanaUPC" pitchFamily="18" charset="-34"/>
                <a:cs typeface="AngsanaUPC" pitchFamily="18" charset="-34"/>
              </a:rPr>
              <a:t>. Revenue from service transactions shall be recognized by the percentage completion method. Under this method, revenue from service transactions is matched with the service transaction costs incurred </a:t>
            </a:r>
            <a:r>
              <a:rPr lang="en-US" sz="2200" dirty="0" err="1" smtClean="0">
                <a:latin typeface="AngsanaUPC" pitchFamily="18" charset="-34"/>
                <a:cs typeface="AngsanaUPC" pitchFamily="18" charset="-34"/>
              </a:rPr>
              <a:t>upto</a:t>
            </a:r>
            <a:r>
              <a:rPr lang="en-US" sz="2200" dirty="0" smtClean="0">
                <a:latin typeface="AngsanaUPC" pitchFamily="18" charset="-34"/>
                <a:cs typeface="AngsanaUPC" pitchFamily="18" charset="-34"/>
              </a:rPr>
              <a:t> the stage of completion</a:t>
            </a:r>
            <a:r>
              <a:rPr lang="en-US" sz="2200" dirty="0">
                <a:latin typeface="AngsanaUPC" pitchFamily="18" charset="-34"/>
                <a:cs typeface="AngsanaUPC" pitchFamily="18" charset="-34"/>
              </a:rPr>
              <a:t>, resulting in the determination of revenue, expenses and profit which can be attributed to the proportion of work completed</a:t>
            </a:r>
            <a:r>
              <a:rPr lang="en-US" sz="2200" dirty="0" smtClean="0">
                <a:latin typeface="AngsanaUPC" pitchFamily="18" charset="-34"/>
                <a:cs typeface="AngsanaUPC" pitchFamily="18" charset="-34"/>
              </a:rPr>
              <a:t>.</a:t>
            </a:r>
          </a:p>
          <a:p>
            <a:pPr lvl="1"/>
            <a:r>
              <a:rPr lang="en-US" sz="2200" dirty="0" smtClean="0">
                <a:latin typeface="AngsanaUPC" pitchFamily="18" charset="-34"/>
                <a:cs typeface="AngsanaUPC" pitchFamily="18" charset="-34"/>
              </a:rPr>
              <a:t> </a:t>
            </a:r>
            <a:r>
              <a:rPr lang="en-US" sz="2200" dirty="0">
                <a:latin typeface="AngsanaUPC" pitchFamily="18" charset="-34"/>
                <a:cs typeface="AngsanaUPC" pitchFamily="18" charset="-34"/>
              </a:rPr>
              <a:t>If the services </a:t>
            </a:r>
            <a:r>
              <a:rPr lang="en-US" sz="2200" dirty="0" smtClean="0">
                <a:latin typeface="AngsanaUPC" pitchFamily="18" charset="-34"/>
                <a:cs typeface="AngsanaUPC" pitchFamily="18" charset="-34"/>
              </a:rPr>
              <a:t>re </a:t>
            </a:r>
            <a:r>
              <a:rPr lang="en-US" sz="2200" dirty="0">
                <a:latin typeface="AngsanaUPC" pitchFamily="18" charset="-34"/>
                <a:cs typeface="AngsanaUPC" pitchFamily="18" charset="-34"/>
              </a:rPr>
              <a:t>being provided on a concurrent basis then the revenue will be recognized on a straight-line basis, like, monthly or quarterly. </a:t>
            </a:r>
            <a:endParaRPr lang="en-US" sz="2200" dirty="0" smtClean="0">
              <a:latin typeface="AngsanaUPC" pitchFamily="18" charset="-34"/>
              <a:cs typeface="AngsanaUPC" pitchFamily="18" charset="-34"/>
            </a:endParaRPr>
          </a:p>
          <a:p>
            <a:r>
              <a:rPr lang="en-US" sz="2200" dirty="0" smtClean="0">
                <a:latin typeface="AngsanaUPC" pitchFamily="18" charset="-34"/>
                <a:cs typeface="AngsanaUPC" pitchFamily="18" charset="-34"/>
              </a:rPr>
              <a:t>3</a:t>
            </a:r>
            <a:r>
              <a:rPr lang="en-US" sz="2200" dirty="0">
                <a:latin typeface="AngsanaUPC" pitchFamily="18" charset="-34"/>
                <a:cs typeface="AngsanaUPC" pitchFamily="18" charset="-34"/>
              </a:rPr>
              <a:t>. Revenue from service contracts with duration of not more than 90 days may be recognized when the rendering of services under that contract is completed or substantially completed</a:t>
            </a:r>
            <a:r>
              <a:rPr lang="en-US" sz="2200" dirty="0" smtClean="0">
                <a:latin typeface="AngsanaUPC" pitchFamily="18" charset="-34"/>
                <a:cs typeface="AngsanaUPC" pitchFamily="18" charset="-34"/>
              </a:rPr>
              <a:t>.</a:t>
            </a:r>
          </a:p>
          <a:p>
            <a:r>
              <a:rPr lang="en-US" sz="2200" dirty="0" smtClean="0">
                <a:latin typeface="AngsanaUPC" pitchFamily="18" charset="-34"/>
                <a:cs typeface="AngsanaUPC" pitchFamily="18" charset="-34"/>
              </a:rPr>
              <a:t>4</a:t>
            </a:r>
            <a:r>
              <a:rPr lang="en-US" sz="2200" dirty="0">
                <a:latin typeface="AngsanaUPC" pitchFamily="18" charset="-34"/>
                <a:cs typeface="AngsanaUPC" pitchFamily="18" charset="-34"/>
              </a:rPr>
              <a:t>. In case of use of entity’s resources</a:t>
            </a:r>
            <a:r>
              <a:rPr lang="en-US" sz="2200" dirty="0" smtClean="0">
                <a:latin typeface="AngsanaUPC" pitchFamily="18" charset="-34"/>
                <a:cs typeface="AngsanaUPC" pitchFamily="18" charset="-34"/>
              </a:rPr>
              <a:t>:</a:t>
            </a:r>
          </a:p>
          <a:p>
            <a:pPr lvl="1"/>
            <a:r>
              <a:rPr lang="en-US" sz="2200" dirty="0" smtClean="0">
                <a:latin typeface="AngsanaUPC" pitchFamily="18" charset="-34"/>
                <a:cs typeface="AngsanaUPC" pitchFamily="18" charset="-34"/>
              </a:rPr>
              <a:t> </a:t>
            </a:r>
            <a:r>
              <a:rPr lang="en-US" sz="2200" dirty="0" err="1">
                <a:latin typeface="AngsanaUPC" pitchFamily="18" charset="-34"/>
                <a:cs typeface="AngsanaUPC" pitchFamily="18" charset="-34"/>
              </a:rPr>
              <a:t>i</a:t>
            </a:r>
            <a:r>
              <a:rPr lang="en-US" sz="2200" dirty="0">
                <a:latin typeface="AngsanaUPC" pitchFamily="18" charset="-34"/>
                <a:cs typeface="AngsanaUPC" pitchFamily="18" charset="-34"/>
              </a:rPr>
              <a:t>. Interest or any other income arising will be accrued and recognized on the time basis determined by the amount outstanding and the rate applicable </a:t>
            </a:r>
            <a:endParaRPr lang="en-US" sz="2200" dirty="0" smtClean="0">
              <a:latin typeface="AngsanaUPC" pitchFamily="18" charset="-34"/>
              <a:cs typeface="AngsanaUPC" pitchFamily="18" charset="-34"/>
            </a:endParaRPr>
          </a:p>
          <a:p>
            <a:pPr lvl="1"/>
            <a:r>
              <a:rPr lang="en-US" sz="2200" dirty="0" smtClean="0">
                <a:latin typeface="AngsanaUPC" pitchFamily="18" charset="-34"/>
                <a:cs typeface="AngsanaUPC" pitchFamily="18" charset="-34"/>
              </a:rPr>
              <a:t>ii</a:t>
            </a:r>
            <a:r>
              <a:rPr lang="en-US" sz="2200" dirty="0">
                <a:latin typeface="AngsanaUPC" pitchFamily="18" charset="-34"/>
                <a:cs typeface="AngsanaUPC" pitchFamily="18" charset="-34"/>
              </a:rPr>
              <a:t>. Interest on refund of any tax, duty or </a:t>
            </a:r>
            <a:r>
              <a:rPr lang="en-US" sz="2200" dirty="0" err="1">
                <a:latin typeface="AngsanaUPC" pitchFamily="18" charset="-34"/>
                <a:cs typeface="AngsanaUPC" pitchFamily="18" charset="-34"/>
              </a:rPr>
              <a:t>cess</a:t>
            </a:r>
            <a:r>
              <a:rPr lang="en-US" sz="2200" dirty="0">
                <a:latin typeface="AngsanaUPC" pitchFamily="18" charset="-34"/>
                <a:cs typeface="AngsanaUPC" pitchFamily="18" charset="-34"/>
              </a:rPr>
              <a:t> shall be deemed as the income of the previous year in which such interest was received </a:t>
            </a:r>
            <a:endParaRPr lang="en-US" sz="2200" dirty="0" smtClean="0">
              <a:latin typeface="AngsanaUPC" pitchFamily="18" charset="-34"/>
              <a:cs typeface="AngsanaUPC" pitchFamily="18" charset="-34"/>
            </a:endParaRPr>
          </a:p>
          <a:p>
            <a:pPr lvl="1"/>
            <a:r>
              <a:rPr lang="en-US" sz="2200" dirty="0" smtClean="0">
                <a:latin typeface="AngsanaUPC" pitchFamily="18" charset="-34"/>
                <a:cs typeface="AngsanaUPC" pitchFamily="18" charset="-34"/>
              </a:rPr>
              <a:t>iii</a:t>
            </a:r>
            <a:r>
              <a:rPr lang="en-US" sz="2200" dirty="0">
                <a:latin typeface="AngsanaUPC" pitchFamily="18" charset="-34"/>
                <a:cs typeface="AngsanaUPC" pitchFamily="18" charset="-34"/>
              </a:rPr>
              <a:t>. Discount or premium on debt securities held is treated as if it has been accruing over the period till maturity</a:t>
            </a:r>
            <a:endParaRPr lang="en-IN" sz="2200"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9754370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V – Tangible Fixed Assets</a:t>
            </a:r>
            <a:endParaRPr lang="en-IN" dirty="0"/>
          </a:p>
        </p:txBody>
      </p:sp>
      <p:sp>
        <p:nvSpPr>
          <p:cNvPr id="3" name="Content Placeholder 2"/>
          <p:cNvSpPr>
            <a:spLocks noGrp="1"/>
          </p:cNvSpPr>
          <p:nvPr>
            <p:ph idx="1"/>
          </p:nvPr>
        </p:nvSpPr>
        <p:spPr/>
        <p:txBody>
          <a:bodyPr>
            <a:normAutofit/>
          </a:bodyPr>
          <a:lstStyle/>
          <a:p>
            <a:r>
              <a:rPr lang="en-US" dirty="0" smtClean="0">
                <a:latin typeface="AngsanaUPC" pitchFamily="18" charset="-34"/>
                <a:cs typeface="AngsanaUPC" pitchFamily="18" charset="-34"/>
              </a:rPr>
              <a:t>Object </a:t>
            </a:r>
            <a:r>
              <a:rPr lang="en-US" dirty="0">
                <a:latin typeface="AngsanaUPC" pitchFamily="18" charset="-34"/>
                <a:cs typeface="AngsanaUPC" pitchFamily="18" charset="-34"/>
              </a:rPr>
              <a:t>of this ICDS is an expenditure incurred in connection with a Tangible Fixed Asset is to be </a:t>
            </a:r>
            <a:r>
              <a:rPr lang="en-US" dirty="0" err="1">
                <a:latin typeface="AngsanaUPC" pitchFamily="18" charset="-34"/>
                <a:cs typeface="AngsanaUPC" pitchFamily="18" charset="-34"/>
              </a:rPr>
              <a:t>capitalised</a:t>
            </a:r>
            <a:r>
              <a:rPr lang="en-US" dirty="0">
                <a:latin typeface="AngsanaUPC" pitchFamily="18" charset="-34"/>
                <a:cs typeface="AngsanaUPC" pitchFamily="18" charset="-34"/>
              </a:rPr>
              <a:t> or to be treated as a revenue expenditure. </a:t>
            </a:r>
          </a:p>
          <a:p>
            <a:r>
              <a:rPr lang="en-US" dirty="0" smtClean="0">
                <a:latin typeface="AngsanaUPC" pitchFamily="18" charset="-34"/>
                <a:cs typeface="AngsanaUPC" pitchFamily="18" charset="-34"/>
              </a:rPr>
              <a:t>covers </a:t>
            </a:r>
            <a:r>
              <a:rPr lang="en-US" dirty="0">
                <a:latin typeface="AngsanaUPC" pitchFamily="18" charset="-34"/>
                <a:cs typeface="AngsanaUPC" pitchFamily="18" charset="-34"/>
              </a:rPr>
              <a:t>assets </a:t>
            </a:r>
            <a:r>
              <a:rPr lang="en-US" dirty="0" smtClean="0">
                <a:latin typeface="AngsanaUPC" pitchFamily="18" charset="-34"/>
                <a:cs typeface="AngsanaUPC" pitchFamily="18" charset="-34"/>
              </a:rPr>
              <a:t>like </a:t>
            </a:r>
            <a:r>
              <a:rPr lang="en-US" dirty="0">
                <a:latin typeface="AngsanaUPC" pitchFamily="18" charset="-34"/>
                <a:cs typeface="AngsanaUPC" pitchFamily="18" charset="-34"/>
              </a:rPr>
              <a:t>Land, Building, Plant and Machinery and Furniture held with the intention of being used for the purpose of producing or providing goods/services and not held for sale in the normal course of business. </a:t>
            </a:r>
          </a:p>
          <a:p>
            <a:r>
              <a:rPr lang="en-US" dirty="0">
                <a:latin typeface="AngsanaUPC" pitchFamily="18" charset="-34"/>
                <a:cs typeface="AngsanaUPC" pitchFamily="18" charset="-34"/>
              </a:rPr>
              <a:t>Intangible Assets are not covered under this ICDS, normal provisions of the Act and accounting principles to be applied for treatment of Intangible assets for determining actual cost. </a:t>
            </a:r>
          </a:p>
          <a:p>
            <a:r>
              <a:rPr lang="en-US" dirty="0">
                <a:latin typeface="AngsanaUPC" pitchFamily="18" charset="-34"/>
                <a:cs typeface="AngsanaUPC" pitchFamily="18" charset="-34"/>
              </a:rPr>
              <a:t>Assets for the purpose of </a:t>
            </a:r>
            <a:r>
              <a:rPr lang="en-US" b="1" dirty="0">
                <a:latin typeface="AngsanaUPC" pitchFamily="18" charset="-34"/>
                <a:cs typeface="AngsanaUPC" pitchFamily="18" charset="-34"/>
              </a:rPr>
              <a:t>administrative purposes and rental purposes</a:t>
            </a:r>
            <a:r>
              <a:rPr lang="en-US" dirty="0">
                <a:latin typeface="AngsanaUPC" pitchFamily="18" charset="-34"/>
                <a:cs typeface="AngsanaUPC" pitchFamily="18" charset="-34"/>
              </a:rPr>
              <a:t> are NOT explicitly covered under this </a:t>
            </a:r>
            <a:r>
              <a:rPr lang="en-US" dirty="0" smtClean="0">
                <a:latin typeface="AngsanaUPC" pitchFamily="18" charset="-34"/>
                <a:cs typeface="AngsanaUPC" pitchFamily="18" charset="-34"/>
              </a:rPr>
              <a:t>ICDS</a:t>
            </a:r>
            <a:endParaRPr lang="en-US"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714773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p:txBody>
          <a:bodyPr/>
          <a:lstStyle/>
          <a:p>
            <a:r>
              <a:rPr lang="en-US" dirty="0">
                <a:latin typeface="AngsanaUPC" pitchFamily="18" charset="-34"/>
                <a:cs typeface="AngsanaUPC" pitchFamily="18" charset="-34"/>
              </a:rPr>
              <a:t>ICDS were issued </a:t>
            </a:r>
            <a:r>
              <a:rPr lang="en-US" dirty="0" smtClean="0">
                <a:latin typeface="AngsanaUPC" pitchFamily="18" charset="-34"/>
                <a:cs typeface="AngsanaUPC" pitchFamily="18" charset="-34"/>
              </a:rPr>
              <a:t>in order to bring </a:t>
            </a:r>
            <a:r>
              <a:rPr lang="en-US" dirty="0">
                <a:latin typeface="AngsanaUPC" pitchFamily="18" charset="-34"/>
                <a:cs typeface="AngsanaUPC" pitchFamily="18" charset="-34"/>
              </a:rPr>
              <a:t>uniformity in accounting </a:t>
            </a:r>
            <a:r>
              <a:rPr lang="en-US" dirty="0" smtClean="0">
                <a:latin typeface="AngsanaUPC" pitchFamily="18" charset="-34"/>
                <a:cs typeface="AngsanaUPC" pitchFamily="18" charset="-34"/>
              </a:rPr>
              <a:t>methods while  computing </a:t>
            </a:r>
            <a:r>
              <a:rPr lang="en-US" dirty="0">
                <a:latin typeface="AngsanaUPC" pitchFamily="18" charset="-34"/>
                <a:cs typeface="AngsanaUPC" pitchFamily="18" charset="-34"/>
              </a:rPr>
              <a:t>of income in accordance with </a:t>
            </a:r>
            <a:r>
              <a:rPr lang="en-US" dirty="0" smtClean="0">
                <a:latin typeface="AngsanaUPC" pitchFamily="18" charset="-34"/>
                <a:cs typeface="AngsanaUPC" pitchFamily="18" charset="-34"/>
              </a:rPr>
              <a:t>the provisions of Income Tax Act 1961, </a:t>
            </a:r>
          </a:p>
          <a:p>
            <a:r>
              <a:rPr lang="en-US" dirty="0" smtClean="0">
                <a:latin typeface="AngsanaUPC" pitchFamily="18" charset="-34"/>
                <a:cs typeface="AngsanaUPC" pitchFamily="18" charset="-34"/>
              </a:rPr>
              <a:t>Reducing </a:t>
            </a:r>
            <a:r>
              <a:rPr lang="en-US" dirty="0">
                <a:latin typeface="AngsanaUPC" pitchFamily="18" charset="-34"/>
                <a:cs typeface="AngsanaUPC" pitchFamily="18" charset="-34"/>
              </a:rPr>
              <a:t>the </a:t>
            </a:r>
            <a:r>
              <a:rPr lang="en-US" dirty="0" smtClean="0">
                <a:latin typeface="AngsanaUPC" pitchFamily="18" charset="-34"/>
                <a:cs typeface="AngsanaUPC" pitchFamily="18" charset="-34"/>
              </a:rPr>
              <a:t>irregularities. </a:t>
            </a:r>
          </a:p>
          <a:p>
            <a:r>
              <a:rPr lang="en-US" dirty="0" smtClean="0">
                <a:latin typeface="AngsanaUPC" pitchFamily="18" charset="-34"/>
                <a:cs typeface="AngsanaUPC" pitchFamily="18" charset="-34"/>
              </a:rPr>
              <a:t>The </a:t>
            </a:r>
            <a:r>
              <a:rPr lang="en-US" dirty="0">
                <a:latin typeface="AngsanaUPC" pitchFamily="18" charset="-34"/>
                <a:cs typeface="AngsanaUPC" pitchFamily="18" charset="-34"/>
              </a:rPr>
              <a:t>ICDS were developed using </a:t>
            </a:r>
            <a:r>
              <a:rPr lang="en-US" dirty="0">
                <a:latin typeface="AngsanaUPC" pitchFamily="18" charset="-34"/>
                <a:cs typeface="AngsanaUPC" pitchFamily="18" charset="-34"/>
                <a:hlinkClick r:id="rId2" tooltip="Generally accepted accounting principles"/>
              </a:rPr>
              <a:t>Generally Accepted Accounting Principles</a:t>
            </a:r>
            <a:r>
              <a:rPr lang="en-US" dirty="0">
                <a:latin typeface="AngsanaUPC" pitchFamily="18" charset="-34"/>
                <a:cs typeface="AngsanaUPC" pitchFamily="18" charset="-34"/>
              </a:rPr>
              <a:t> (GAAPs)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The</a:t>
            </a:r>
            <a:r>
              <a:rPr lang="en-US" dirty="0">
                <a:latin typeface="AngsanaUPC" pitchFamily="18" charset="-34"/>
                <a:cs typeface="AngsanaUPC" pitchFamily="18" charset="-34"/>
              </a:rPr>
              <a:t> </a:t>
            </a:r>
            <a:r>
              <a:rPr lang="en-US" dirty="0">
                <a:latin typeface="AngsanaUPC" pitchFamily="18" charset="-34"/>
                <a:cs typeface="AngsanaUPC" pitchFamily="18" charset="-34"/>
                <a:hlinkClick r:id="rId3" tooltip="Form 3CD"/>
              </a:rPr>
              <a:t>Form 3CD</a:t>
            </a:r>
            <a:r>
              <a:rPr lang="en-US" dirty="0">
                <a:latin typeface="AngsanaUPC" pitchFamily="18" charset="-34"/>
                <a:cs typeface="AngsanaUPC" pitchFamily="18" charset="-34"/>
              </a:rPr>
              <a:t> (Tax Audit Report) </a:t>
            </a:r>
            <a:r>
              <a:rPr lang="en-US" dirty="0" smtClean="0">
                <a:latin typeface="AngsanaUPC" pitchFamily="18" charset="-34"/>
                <a:cs typeface="AngsanaUPC" pitchFamily="18" charset="-34"/>
              </a:rPr>
              <a:t>has </a:t>
            </a:r>
            <a:r>
              <a:rPr lang="en-US" dirty="0">
                <a:latin typeface="AngsanaUPC" pitchFamily="18" charset="-34"/>
                <a:cs typeface="AngsanaUPC" pitchFamily="18" charset="-34"/>
              </a:rPr>
              <a:t>been revised for making </a:t>
            </a:r>
            <a:r>
              <a:rPr lang="en-US" dirty="0" smtClean="0">
                <a:latin typeface="AngsanaUPC" pitchFamily="18" charset="-34"/>
                <a:cs typeface="AngsanaUPC" pitchFamily="18" charset="-34"/>
              </a:rPr>
              <a:t>disclosures </a:t>
            </a:r>
            <a:r>
              <a:rPr lang="en-US" dirty="0">
                <a:latin typeface="AngsanaUPC" pitchFamily="18" charset="-34"/>
                <a:cs typeface="AngsanaUPC" pitchFamily="18" charset="-34"/>
              </a:rPr>
              <a:t>in compliance with ICDS</a:t>
            </a:r>
            <a:r>
              <a:rPr lang="en-US" dirty="0" smtClean="0">
                <a:latin typeface="AngsanaUPC" pitchFamily="18" charset="-34"/>
                <a:cs typeface="AngsanaUPC" pitchFamily="18" charset="-34"/>
              </a:rPr>
              <a:t>.</a:t>
            </a:r>
            <a:endParaRPr lang="en-US"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7" name="Picture 6" descr="C:\Users\Administrator\AppData\Local\Microsoft\Windows Live Mail\WLMDSS.tmp\WLM577A.tmp\logo.png"/>
          <p:cNvPicPr/>
          <p:nvPr/>
        </p:nvPicPr>
        <p:blipFill>
          <a:blip r:embed="rId4"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0075678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VI – Effects of Changes in FE Rates</a:t>
            </a:r>
            <a:endParaRPr lang="en-IN" dirty="0"/>
          </a:p>
        </p:txBody>
      </p:sp>
      <p:sp>
        <p:nvSpPr>
          <p:cNvPr id="3" name="Content Placeholder 2"/>
          <p:cNvSpPr>
            <a:spLocks noGrp="1"/>
          </p:cNvSpPr>
          <p:nvPr>
            <p:ph idx="1"/>
          </p:nvPr>
        </p:nvSpPr>
        <p:spPr>
          <a:xfrm>
            <a:off x="609600" y="1513932"/>
            <a:ext cx="10972800" cy="4625609"/>
          </a:xfrm>
        </p:spPr>
        <p:txBody>
          <a:bodyPr>
            <a:normAutofit/>
          </a:bodyPr>
          <a:lstStyle/>
          <a:p>
            <a:r>
              <a:rPr lang="en-US" dirty="0" smtClean="0">
                <a:latin typeface="AngsanaUPC" pitchFamily="18" charset="-34"/>
                <a:cs typeface="AngsanaUPC" pitchFamily="18" charset="-34"/>
              </a:rPr>
              <a:t>This Standard </a:t>
            </a:r>
            <a:r>
              <a:rPr lang="en-US" dirty="0">
                <a:latin typeface="AngsanaUPC" pitchFamily="18" charset="-34"/>
                <a:cs typeface="AngsanaUPC" pitchFamily="18" charset="-34"/>
              </a:rPr>
              <a:t>deals with: </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a:t>
            </a:r>
            <a:r>
              <a:rPr lang="en-US" dirty="0">
                <a:latin typeface="AngsanaUPC" pitchFamily="18" charset="-34"/>
                <a:cs typeface="AngsanaUPC" pitchFamily="18" charset="-34"/>
              </a:rPr>
              <a:t>a) treatment of transactions in foreign currencies; </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a:t>
            </a:r>
            <a:r>
              <a:rPr lang="en-US" dirty="0">
                <a:latin typeface="AngsanaUPC" pitchFamily="18" charset="-34"/>
                <a:cs typeface="AngsanaUPC" pitchFamily="18" charset="-34"/>
              </a:rPr>
              <a:t>b) translating the financial statements of foreign operations; </a:t>
            </a:r>
            <a:endParaRPr lang="en-US" dirty="0" smtClean="0">
              <a:latin typeface="AngsanaUPC" pitchFamily="18" charset="-34"/>
              <a:cs typeface="AngsanaUPC" pitchFamily="18" charset="-34"/>
            </a:endParaRPr>
          </a:p>
          <a:p>
            <a:pPr lvl="1"/>
            <a:r>
              <a:rPr lang="en-US" dirty="0" smtClean="0">
                <a:latin typeface="AngsanaUPC" pitchFamily="18" charset="-34"/>
                <a:cs typeface="AngsanaUPC" pitchFamily="18" charset="-34"/>
              </a:rPr>
              <a:t>(</a:t>
            </a:r>
            <a:r>
              <a:rPr lang="en-US" dirty="0">
                <a:latin typeface="AngsanaUPC" pitchFamily="18" charset="-34"/>
                <a:cs typeface="AngsanaUPC" pitchFamily="18" charset="-34"/>
              </a:rPr>
              <a:t>c) treatment of foreign currency transactions in the nature of forward exchange contracts. </a:t>
            </a:r>
            <a:endParaRPr lang="en-US" dirty="0" smtClean="0">
              <a:latin typeface="AngsanaUPC" pitchFamily="18" charset="-34"/>
              <a:cs typeface="AngsanaUPC" pitchFamily="18" charset="-34"/>
            </a:endParaRPr>
          </a:p>
          <a:p>
            <a:r>
              <a:rPr lang="en-US" dirty="0">
                <a:latin typeface="AngsanaUPC" pitchFamily="18" charset="-34"/>
                <a:cs typeface="AngsanaUPC" pitchFamily="18" charset="-34"/>
              </a:rPr>
              <a:t>Initial Recognition To be recorded in reporting currency by applying </a:t>
            </a:r>
            <a:r>
              <a:rPr lang="en-US" dirty="0" smtClean="0">
                <a:latin typeface="AngsanaUPC" pitchFamily="18" charset="-34"/>
                <a:cs typeface="AngsanaUPC" pitchFamily="18" charset="-34"/>
              </a:rPr>
              <a:t>exchange </a:t>
            </a:r>
            <a:r>
              <a:rPr lang="en-US" dirty="0">
                <a:latin typeface="AngsanaUPC" pitchFamily="18" charset="-34"/>
                <a:cs typeface="AngsanaUPC" pitchFamily="18" charset="-34"/>
              </a:rPr>
              <a:t>rate of the foreign currency at the date of the </a:t>
            </a:r>
            <a:r>
              <a:rPr lang="en-US" dirty="0" smtClean="0">
                <a:latin typeface="AngsanaUPC" pitchFamily="18" charset="-34"/>
                <a:cs typeface="AngsanaUPC" pitchFamily="18" charset="-34"/>
              </a:rPr>
              <a:t>transaction</a:t>
            </a:r>
          </a:p>
          <a:p>
            <a:r>
              <a:rPr lang="en-US" dirty="0" smtClean="0">
                <a:latin typeface="AngsanaUPC" pitchFamily="18" charset="-34"/>
                <a:cs typeface="AngsanaUPC" pitchFamily="18" charset="-34"/>
              </a:rPr>
              <a:t> </a:t>
            </a:r>
            <a:r>
              <a:rPr lang="en-US" dirty="0">
                <a:latin typeface="AngsanaUPC" pitchFamily="18" charset="-34"/>
                <a:cs typeface="AngsanaUPC" pitchFamily="18" charset="-34"/>
              </a:rPr>
              <a:t>Conversion on last date of previous year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Above are subject to provisions of Sec.43A of IT Act (effect of changes in rate of exchange of foreign currency)</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26709026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VII – Government Grants</a:t>
            </a:r>
            <a:endParaRPr lang="en-IN" dirty="0"/>
          </a:p>
        </p:txBody>
      </p:sp>
      <p:sp>
        <p:nvSpPr>
          <p:cNvPr id="3" name="Content Placeholder 2"/>
          <p:cNvSpPr>
            <a:spLocks noGrp="1"/>
          </p:cNvSpPr>
          <p:nvPr>
            <p:ph idx="1"/>
          </p:nvPr>
        </p:nvSpPr>
        <p:spPr/>
        <p:txBody>
          <a:bodyPr/>
          <a:lstStyle/>
          <a:p>
            <a:r>
              <a:rPr lang="en-US" dirty="0" smtClean="0">
                <a:latin typeface="AngsanaUPC" pitchFamily="18" charset="-34"/>
                <a:cs typeface="AngsanaUPC" pitchFamily="18" charset="-34"/>
              </a:rPr>
              <a:t>1. Government </a:t>
            </a:r>
            <a:r>
              <a:rPr lang="en-US" dirty="0">
                <a:latin typeface="AngsanaUPC" pitchFamily="18" charset="-34"/>
                <a:cs typeface="AngsanaUPC" pitchFamily="18" charset="-34"/>
              </a:rPr>
              <a:t>grants should not be recognized until there is a reasonable assurance that the conditions attached to such grant will be complied and the grant shall be received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Recognition of Government grant shall not be postponed beyond the date when it is actually received</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9376432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a:t>
            </a:r>
            <a:r>
              <a:rPr lang="en-US" dirty="0" err="1" smtClean="0"/>
              <a:t>Govt.Grants</a:t>
            </a:r>
            <a:endParaRPr lang="en-IN" dirty="0"/>
          </a:p>
        </p:txBody>
      </p:sp>
      <p:sp>
        <p:nvSpPr>
          <p:cNvPr id="3" name="Content Placeholder 2"/>
          <p:cNvSpPr>
            <a:spLocks noGrp="1"/>
          </p:cNvSpPr>
          <p:nvPr>
            <p:ph idx="1"/>
          </p:nvPr>
        </p:nvSpPr>
        <p:spPr/>
        <p:txBody>
          <a:bodyPr>
            <a:normAutofit fontScale="92500" lnSpcReduction="20000"/>
          </a:bodyPr>
          <a:lstStyle/>
          <a:p>
            <a:r>
              <a:rPr lang="en-US" dirty="0">
                <a:latin typeface="AngsanaUPC" pitchFamily="18" charset="-34"/>
                <a:cs typeface="AngsanaUPC" pitchFamily="18" charset="-34"/>
              </a:rPr>
              <a:t>1. When the grant has been received in relation to depreciable asset then the amount of grant will be reduced from the actual cost of the asset or the written down value of the block of asset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When the grant has been received in relation to a non-depreciable asset which requires fulfillment of certain obligations then the amount of the grant will be recognized as income over the period till when the cost of meeting such obligations is charged to income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3</a:t>
            </a:r>
            <a:r>
              <a:rPr lang="en-US" dirty="0">
                <a:latin typeface="AngsanaUPC" pitchFamily="18" charset="-34"/>
                <a:cs typeface="AngsanaUPC" pitchFamily="18" charset="-34"/>
              </a:rPr>
              <a:t>. When the grant is not directly relatable to the asset then so much amount of grant shall be reduced, from the actual cost of the asset or written down value of the block of asset, as it bears to the total grant amount in the proportion as such asset bears to all the assets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4</a:t>
            </a:r>
            <a:r>
              <a:rPr lang="en-US" dirty="0">
                <a:latin typeface="AngsanaUPC" pitchFamily="18" charset="-34"/>
                <a:cs typeface="AngsanaUPC" pitchFamily="18" charset="-34"/>
              </a:rPr>
              <a:t>. The grant that is received as a compensation for expenses or losses incurred or for the purpose of giving immediate financial support, shall be </a:t>
            </a:r>
            <a:r>
              <a:rPr lang="en-US" dirty="0" smtClean="0">
                <a:latin typeface="AngsanaUPC" pitchFamily="18" charset="-34"/>
                <a:cs typeface="AngsanaUPC" pitchFamily="18" charset="-34"/>
              </a:rPr>
              <a:t>recognized </a:t>
            </a:r>
            <a:r>
              <a:rPr lang="en-US" dirty="0">
                <a:latin typeface="AngsanaUPC" pitchFamily="18" charset="-34"/>
                <a:cs typeface="AngsanaUPC" pitchFamily="18" charset="-34"/>
              </a:rPr>
              <a:t>as income of the period in which it is received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5</a:t>
            </a:r>
            <a:r>
              <a:rPr lang="en-US" dirty="0">
                <a:latin typeface="AngsanaUPC" pitchFamily="18" charset="-34"/>
                <a:cs typeface="AngsanaUPC" pitchFamily="18" charset="-34"/>
              </a:rPr>
              <a:t>. The grants which are in the form of non-monetary assets shall be accounted for on the basis of their acquisition </a:t>
            </a:r>
            <a:r>
              <a:rPr lang="en-US" dirty="0" smtClean="0">
                <a:latin typeface="AngsanaUPC" pitchFamily="18" charset="-34"/>
                <a:cs typeface="AngsanaUPC" pitchFamily="18" charset="-34"/>
              </a:rPr>
              <a:t>cost</a:t>
            </a: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25178524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Refund of Government Grants</a:t>
            </a:r>
            <a:endParaRPr lang="en-IN" dirty="0"/>
          </a:p>
        </p:txBody>
      </p:sp>
      <p:sp>
        <p:nvSpPr>
          <p:cNvPr id="3" name="Content Placeholder 2"/>
          <p:cNvSpPr>
            <a:spLocks noGrp="1"/>
          </p:cNvSpPr>
          <p:nvPr>
            <p:ph idx="1"/>
          </p:nvPr>
        </p:nvSpPr>
        <p:spPr/>
        <p:txBody>
          <a:bodyPr>
            <a:normAutofit/>
          </a:bodyPr>
          <a:lstStyle/>
          <a:p>
            <a:r>
              <a:rPr lang="en-US" b="1" dirty="0">
                <a:latin typeface="AngsanaUPC" pitchFamily="18" charset="-34"/>
                <a:cs typeface="AngsanaUPC" pitchFamily="18" charset="-34"/>
              </a:rPr>
              <a:t>Treatment of Government Grants refunded:</a:t>
            </a:r>
            <a:endParaRPr lang="en-US" dirty="0">
              <a:latin typeface="AngsanaUPC" pitchFamily="18" charset="-34"/>
              <a:cs typeface="AngsanaUPC" pitchFamily="18" charset="-34"/>
            </a:endParaRPr>
          </a:p>
          <a:p>
            <a:r>
              <a:rPr lang="en-US" dirty="0">
                <a:latin typeface="AngsanaUPC" pitchFamily="18" charset="-34"/>
                <a:cs typeface="AngsanaUPC" pitchFamily="18" charset="-34"/>
              </a:rPr>
              <a:t>1. The amount refundable in respect of a grant shall be applied against any </a:t>
            </a:r>
            <a:r>
              <a:rPr lang="en-US" dirty="0" err="1">
                <a:latin typeface="AngsanaUPC" pitchFamily="18" charset="-34"/>
                <a:cs typeface="AngsanaUPC" pitchFamily="18" charset="-34"/>
              </a:rPr>
              <a:t>unamortised</a:t>
            </a:r>
            <a:r>
              <a:rPr lang="en-US" dirty="0">
                <a:latin typeface="AngsanaUPC" pitchFamily="18" charset="-34"/>
                <a:cs typeface="AngsanaUPC" pitchFamily="18" charset="-34"/>
              </a:rPr>
              <a:t> deferred credit remaining in respect of the grant, then the balance amount shall be charged to profit and loss statement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amount refundable in respect of a Government grant related to a depreciable fixed asset or assets shall be recorded by increasing the actual cost or the written down value of block of assets by the amount refundable.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Where </a:t>
            </a:r>
            <a:r>
              <a:rPr lang="en-US" dirty="0">
                <a:latin typeface="AngsanaUPC" pitchFamily="18" charset="-34"/>
                <a:cs typeface="AngsanaUPC" pitchFamily="18" charset="-34"/>
              </a:rPr>
              <a:t>the actual cost of the asset is increased, depreciation on the revised actual cost or written down value shall be provided prospectively at the prescribed rate</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1362554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5060"/>
          </a:xfrm>
        </p:spPr>
        <p:txBody>
          <a:bodyPr/>
          <a:lstStyle/>
          <a:p>
            <a:r>
              <a:rPr lang="en-US" dirty="0" smtClean="0"/>
              <a:t>ICDS VIII - Securities </a:t>
            </a:r>
            <a:endParaRPr lang="en-IN" dirty="0"/>
          </a:p>
        </p:txBody>
      </p:sp>
      <p:sp>
        <p:nvSpPr>
          <p:cNvPr id="3" name="Content Placeholder 2"/>
          <p:cNvSpPr>
            <a:spLocks noGrp="1"/>
          </p:cNvSpPr>
          <p:nvPr>
            <p:ph idx="1"/>
          </p:nvPr>
        </p:nvSpPr>
        <p:spPr>
          <a:xfrm>
            <a:off x="864325" y="1604001"/>
            <a:ext cx="10515600" cy="4716653"/>
          </a:xfrm>
        </p:spPr>
        <p:txBody>
          <a:bodyPr>
            <a:normAutofit fontScale="92500" lnSpcReduction="10000"/>
          </a:bodyPr>
          <a:lstStyle/>
          <a:p>
            <a:r>
              <a:rPr lang="en-US" dirty="0">
                <a:latin typeface="AngsanaUPC" pitchFamily="18" charset="-34"/>
                <a:cs typeface="AngsanaUPC" pitchFamily="18" charset="-34"/>
              </a:rPr>
              <a:t>ICDS VIII deals with securities held as stock-in-trade and securities held by a scheduled bank or public financial institutions</a:t>
            </a:r>
            <a:r>
              <a:rPr lang="en-US" dirty="0" smtClean="0">
                <a:latin typeface="AngsanaUPC" pitchFamily="18" charset="-34"/>
                <a:cs typeface="AngsanaUPC" pitchFamily="18" charset="-34"/>
              </a:rPr>
              <a:t>.</a:t>
            </a:r>
          </a:p>
          <a:p>
            <a:r>
              <a:rPr lang="en-US" b="1" dirty="0">
                <a:latin typeface="AngsanaUPC" pitchFamily="18" charset="-34"/>
                <a:cs typeface="AngsanaUPC" pitchFamily="18" charset="-34"/>
              </a:rPr>
              <a:t>Recognition of Securities</a:t>
            </a:r>
            <a:endParaRPr lang="en-US" dirty="0">
              <a:latin typeface="AngsanaUPC" pitchFamily="18" charset="-34"/>
              <a:cs typeface="AngsanaUPC" pitchFamily="18" charset="-34"/>
            </a:endParaRPr>
          </a:p>
          <a:p>
            <a:r>
              <a:rPr lang="en-US" dirty="0">
                <a:latin typeface="AngsanaUPC" pitchFamily="18" charset="-34"/>
                <a:cs typeface="AngsanaUPC" pitchFamily="18" charset="-34"/>
              </a:rPr>
              <a:t>1. A security on acquisition shall be recognized at the actual cost, which include its purchase price and acquisition charges such as brokerage, fees, tax, duty or </a:t>
            </a:r>
            <a:r>
              <a:rPr lang="en-US" dirty="0" err="1">
                <a:latin typeface="AngsanaUPC" pitchFamily="18" charset="-34"/>
                <a:cs typeface="AngsanaUPC" pitchFamily="18" charset="-34"/>
              </a:rPr>
              <a:t>cess</a:t>
            </a:r>
            <a:r>
              <a:rPr lang="en-US" dirty="0">
                <a:latin typeface="AngsanaUPC" pitchFamily="18" charset="-34"/>
                <a:cs typeface="AngsanaUPC" pitchFamily="18" charset="-34"/>
              </a:rPr>
              <a: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Where a security is acquired in exchange for other securities/assets, the fair value of the security so acquired shall be its actual cost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3</a:t>
            </a:r>
            <a:r>
              <a:rPr lang="en-US" dirty="0">
                <a:latin typeface="AngsanaUPC" pitchFamily="18" charset="-34"/>
                <a:cs typeface="AngsanaUPC" pitchFamily="18" charset="-34"/>
              </a:rPr>
              <a:t>. Where unpaid interest has accrued before the acquisition of an interest-bearing security and is included in the price paid for the security, the subsequent receipt of interest is allocated between pre-acquisition and post-acquisition periods; the pre-acquisition portion of the interest is deducted from the actual cost </a:t>
            </a:r>
            <a:endParaRPr lang="en-US" dirty="0" smtClean="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0607482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a:t>
            </a:r>
            <a:endParaRPr lang="en-IN" dirty="0"/>
          </a:p>
        </p:txBody>
      </p:sp>
      <p:sp>
        <p:nvSpPr>
          <p:cNvPr id="3" name="Content Placeholder 2"/>
          <p:cNvSpPr>
            <a:spLocks noGrp="1"/>
          </p:cNvSpPr>
          <p:nvPr>
            <p:ph idx="1"/>
          </p:nvPr>
        </p:nvSpPr>
        <p:spPr>
          <a:xfrm>
            <a:off x="622663" y="1500872"/>
            <a:ext cx="10972800" cy="4625609"/>
          </a:xfrm>
        </p:spPr>
        <p:txBody>
          <a:bodyPr>
            <a:normAutofit fontScale="92500" lnSpcReduction="10000"/>
          </a:bodyPr>
          <a:lstStyle/>
          <a:p>
            <a:r>
              <a:rPr lang="en-US" dirty="0">
                <a:latin typeface="AngsanaUPC" pitchFamily="18" charset="-34"/>
                <a:cs typeface="AngsanaUPC" pitchFamily="18" charset="-34"/>
              </a:rPr>
              <a:t>4. Securities held as stock-in-trade shall be valued at actual cost initially recognized or net realizable value at the end of that previous year, whichever is lower. This comparison of actual cost initially </a:t>
            </a:r>
            <a:r>
              <a:rPr lang="en-US" dirty="0" smtClean="0">
                <a:latin typeface="AngsanaUPC" pitchFamily="18" charset="-34"/>
                <a:cs typeface="AngsanaUPC" pitchFamily="18" charset="-34"/>
              </a:rPr>
              <a:t>recognized </a:t>
            </a:r>
            <a:r>
              <a:rPr lang="en-US" dirty="0">
                <a:latin typeface="AngsanaUPC" pitchFamily="18" charset="-34"/>
                <a:cs typeface="AngsanaUPC" pitchFamily="18" charset="-34"/>
              </a:rPr>
              <a:t>and net </a:t>
            </a:r>
            <a:r>
              <a:rPr lang="en-US" dirty="0" smtClean="0">
                <a:latin typeface="AngsanaUPC" pitchFamily="18" charset="-34"/>
                <a:cs typeface="AngsanaUPC" pitchFamily="18" charset="-34"/>
              </a:rPr>
              <a:t>realizable </a:t>
            </a:r>
            <a:r>
              <a:rPr lang="en-US" dirty="0">
                <a:latin typeface="AngsanaUPC" pitchFamily="18" charset="-34"/>
                <a:cs typeface="AngsanaUPC" pitchFamily="18" charset="-34"/>
              </a:rPr>
              <a:t>value shall be done category wise, as, shares, debt securities and convertible securities </a:t>
            </a:r>
          </a:p>
          <a:p>
            <a:r>
              <a:rPr lang="en-US" dirty="0">
                <a:latin typeface="AngsanaUPC" pitchFamily="18" charset="-34"/>
                <a:cs typeface="AngsanaUPC" pitchFamily="18" charset="-34"/>
              </a:rPr>
              <a:t>5. The value of securities held as stock-in-trade of a business as on the beginning of the previous year shall be:</a:t>
            </a:r>
          </a:p>
          <a:p>
            <a:pPr lvl="1"/>
            <a:r>
              <a:rPr lang="en-US" dirty="0" err="1">
                <a:latin typeface="AngsanaUPC" pitchFamily="18" charset="-34"/>
                <a:cs typeface="AngsanaUPC" pitchFamily="18" charset="-34"/>
              </a:rPr>
              <a:t>i</a:t>
            </a:r>
            <a:r>
              <a:rPr lang="en-US" dirty="0">
                <a:latin typeface="AngsanaUPC" pitchFamily="18" charset="-34"/>
                <a:cs typeface="AngsanaUPC" pitchFamily="18" charset="-34"/>
              </a:rPr>
              <a:t>. in case of new business, the cost of securities available, if any, on the day of the commencement of the business</a:t>
            </a:r>
          </a:p>
          <a:p>
            <a:pPr lvl="1"/>
            <a:r>
              <a:rPr lang="en-US" dirty="0">
                <a:latin typeface="AngsanaUPC" pitchFamily="18" charset="-34"/>
                <a:cs typeface="AngsanaUPC" pitchFamily="18" charset="-34"/>
              </a:rPr>
              <a:t>ii. in any other case, the value of the securities of the business as on the close of the immediately preceding previous year.</a:t>
            </a:r>
          </a:p>
          <a:p>
            <a:r>
              <a:rPr lang="en-US" dirty="0">
                <a:latin typeface="AngsanaUPC" pitchFamily="18" charset="-34"/>
                <a:cs typeface="AngsanaUPC" pitchFamily="18" charset="-34"/>
              </a:rPr>
              <a:t>6. Unlisted shares shall be valued at actual cost initially recognized.</a:t>
            </a:r>
            <a:endParaRPr lang="en-IN" dirty="0">
              <a:latin typeface="AngsanaUPC" pitchFamily="18" charset="-34"/>
              <a:cs typeface="AngsanaUPC" pitchFamily="18" charset="-34"/>
            </a:endParaRP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21921229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IX – Borrowing Costs</a:t>
            </a:r>
            <a:endParaRPr lang="en-IN" dirty="0"/>
          </a:p>
        </p:txBody>
      </p:sp>
      <p:sp>
        <p:nvSpPr>
          <p:cNvPr id="3" name="Content Placeholder 2"/>
          <p:cNvSpPr>
            <a:spLocks noGrp="1"/>
          </p:cNvSpPr>
          <p:nvPr>
            <p:ph idx="1"/>
          </p:nvPr>
        </p:nvSpPr>
        <p:spPr>
          <a:xfrm>
            <a:off x="838200" y="1459860"/>
            <a:ext cx="10515600" cy="5032376"/>
          </a:xfrm>
        </p:spPr>
        <p:txBody>
          <a:bodyPr>
            <a:normAutofit fontScale="92500" lnSpcReduction="10000"/>
          </a:bodyPr>
          <a:lstStyle/>
          <a:p>
            <a:r>
              <a:rPr lang="en-US" dirty="0" smtClean="0">
                <a:latin typeface="AngsanaUPC" pitchFamily="18" charset="-34"/>
                <a:cs typeface="AngsanaUPC" pitchFamily="18" charset="-34"/>
              </a:rPr>
              <a:t>This Income Computation and Disclosure Standard deals with treatment of borrowing costs.</a:t>
            </a:r>
          </a:p>
          <a:p>
            <a:r>
              <a:rPr lang="en-US" dirty="0" smtClean="0">
                <a:latin typeface="AngsanaUPC" pitchFamily="18" charset="-34"/>
                <a:cs typeface="AngsanaUPC" pitchFamily="18" charset="-34"/>
              </a:rPr>
              <a:t>This Standard does not deal with the actual or imputed cost of owners’ equity and preference share capital.</a:t>
            </a:r>
          </a:p>
          <a:p>
            <a:r>
              <a:rPr lang="en-US" dirty="0" smtClean="0">
                <a:latin typeface="AngsanaUPC" pitchFamily="18" charset="-34"/>
                <a:cs typeface="AngsanaUPC" pitchFamily="18" charset="-34"/>
              </a:rPr>
              <a:t>“</a:t>
            </a:r>
            <a:r>
              <a:rPr lang="en-US" b="1" dirty="0" smtClean="0">
                <a:latin typeface="AngsanaUPC" pitchFamily="18" charset="-34"/>
                <a:cs typeface="AngsanaUPC" pitchFamily="18" charset="-34"/>
              </a:rPr>
              <a:t>Borrowing costs</a:t>
            </a:r>
            <a:r>
              <a:rPr lang="en-US" dirty="0" smtClean="0">
                <a:latin typeface="AngsanaUPC" pitchFamily="18" charset="-34"/>
                <a:cs typeface="AngsanaUPC" pitchFamily="18" charset="-34"/>
              </a:rPr>
              <a:t>” are interest and other costs incurred by a person in connection with the borrowing of funds and include:</a:t>
            </a:r>
          </a:p>
          <a:p>
            <a:r>
              <a:rPr lang="en-US" dirty="0" smtClean="0">
                <a:latin typeface="AngsanaUPC" pitchFamily="18" charset="-34"/>
                <a:cs typeface="AngsanaUPC" pitchFamily="18" charset="-34"/>
              </a:rPr>
              <a:t>(</a:t>
            </a:r>
            <a:r>
              <a:rPr lang="en-US" dirty="0" err="1" smtClean="0">
                <a:latin typeface="AngsanaUPC" pitchFamily="18" charset="-34"/>
                <a:cs typeface="AngsanaUPC" pitchFamily="18" charset="-34"/>
              </a:rPr>
              <a:t>i</a:t>
            </a:r>
            <a:r>
              <a:rPr lang="en-US" dirty="0" smtClean="0">
                <a:latin typeface="AngsanaUPC" pitchFamily="18" charset="-34"/>
                <a:cs typeface="AngsanaUPC" pitchFamily="18" charset="-34"/>
              </a:rPr>
              <a:t>) commitment charges on borrowings;</a:t>
            </a:r>
          </a:p>
          <a:p>
            <a:r>
              <a:rPr lang="en-US" dirty="0" smtClean="0">
                <a:latin typeface="AngsanaUPC" pitchFamily="18" charset="-34"/>
                <a:cs typeface="AngsanaUPC" pitchFamily="18" charset="-34"/>
              </a:rPr>
              <a:t>(ii) </a:t>
            </a:r>
            <a:r>
              <a:rPr lang="en-US" dirty="0" smtClean="0">
                <a:latin typeface="AngsanaUPC" pitchFamily="18" charset="-34"/>
                <a:cs typeface="AngsanaUPC" pitchFamily="18" charset="-34"/>
              </a:rPr>
              <a:t>amortized </a:t>
            </a:r>
            <a:r>
              <a:rPr lang="en-US" dirty="0" smtClean="0">
                <a:latin typeface="AngsanaUPC" pitchFamily="18" charset="-34"/>
                <a:cs typeface="AngsanaUPC" pitchFamily="18" charset="-34"/>
              </a:rPr>
              <a:t>amount of discounts or premiums relating to borrowings;</a:t>
            </a:r>
          </a:p>
          <a:p>
            <a:r>
              <a:rPr lang="en-US" dirty="0" smtClean="0">
                <a:latin typeface="AngsanaUPC" pitchFamily="18" charset="-34"/>
                <a:cs typeface="AngsanaUPC" pitchFamily="18" charset="-34"/>
              </a:rPr>
              <a:t>(iii) </a:t>
            </a:r>
            <a:r>
              <a:rPr lang="en-US" dirty="0" smtClean="0">
                <a:latin typeface="AngsanaUPC" pitchFamily="18" charset="-34"/>
                <a:cs typeface="AngsanaUPC" pitchFamily="18" charset="-34"/>
              </a:rPr>
              <a:t>amortized </a:t>
            </a:r>
            <a:r>
              <a:rPr lang="en-US" dirty="0" smtClean="0">
                <a:latin typeface="AngsanaUPC" pitchFamily="18" charset="-34"/>
                <a:cs typeface="AngsanaUPC" pitchFamily="18" charset="-34"/>
              </a:rPr>
              <a:t>amount of ancillary costs incurred in connection with the arrangement of borrowings;</a:t>
            </a:r>
            <a:r>
              <a:rPr lang="en-US" dirty="0">
                <a:latin typeface="AngsanaUPC" pitchFamily="18" charset="-34"/>
                <a:cs typeface="AngsanaUPC" pitchFamily="18" charset="-34"/>
              </a:rPr>
              <a: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a:t>
            </a:r>
            <a:r>
              <a:rPr lang="en-US" dirty="0">
                <a:latin typeface="AngsanaUPC" pitchFamily="18" charset="-34"/>
                <a:cs typeface="AngsanaUPC" pitchFamily="18" charset="-34"/>
              </a:rPr>
              <a:t>iv) finance charges in respect of assets acquired under finance leases or under other similar arrangements.</a:t>
            </a:r>
            <a:endParaRPr lang="en-US" dirty="0" smtClean="0">
              <a:latin typeface="AngsanaUPC" pitchFamily="18" charset="-34"/>
              <a:cs typeface="AngsanaUPC" pitchFamily="18" charset="-34"/>
            </a:endParaRPr>
          </a:p>
          <a:p>
            <a:endParaRPr lang="en-US" dirty="0" smtClean="0">
              <a:latin typeface="AngsanaUPC" pitchFamily="18" charset="-34"/>
              <a:cs typeface="AngsanaUPC" pitchFamily="18" charset="-34"/>
            </a:endParaRPr>
          </a:p>
          <a:p>
            <a:endParaRPr lang="en-US" dirty="0" smtClean="0">
              <a:latin typeface="AngsanaUPC" pitchFamily="18" charset="-34"/>
              <a:cs typeface="AngsanaUPC" pitchFamily="18" charset="-34"/>
            </a:endParaRP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1126786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a:t>
            </a:r>
            <a:endParaRPr lang="en-IN" dirty="0"/>
          </a:p>
        </p:txBody>
      </p:sp>
      <p:sp>
        <p:nvSpPr>
          <p:cNvPr id="3" name="Content Placeholder 2"/>
          <p:cNvSpPr>
            <a:spLocks noGrp="1"/>
          </p:cNvSpPr>
          <p:nvPr>
            <p:ph idx="1"/>
          </p:nvPr>
        </p:nvSpPr>
        <p:spPr/>
        <p:txBody>
          <a:bodyPr>
            <a:normAutofit/>
          </a:bodyPr>
          <a:lstStyle/>
          <a:p>
            <a:r>
              <a:rPr lang="en-US" dirty="0" smtClean="0">
                <a:latin typeface="AngsanaUPC" pitchFamily="18" charset="-34"/>
                <a:cs typeface="AngsanaUPC" pitchFamily="18" charset="-34"/>
              </a:rPr>
              <a:t> </a:t>
            </a:r>
            <a:r>
              <a:rPr lang="en-US" dirty="0">
                <a:latin typeface="AngsanaUPC" pitchFamily="18" charset="-34"/>
                <a:cs typeface="AngsanaUPC" pitchFamily="18" charset="-34"/>
              </a:rPr>
              <a:t>“</a:t>
            </a:r>
            <a:r>
              <a:rPr lang="en-US" b="1" dirty="0">
                <a:latin typeface="AngsanaUPC" pitchFamily="18" charset="-34"/>
                <a:cs typeface="AngsanaUPC" pitchFamily="18" charset="-34"/>
              </a:rPr>
              <a:t>Qualifying asset</a:t>
            </a:r>
            <a:r>
              <a:rPr lang="en-US" dirty="0">
                <a:latin typeface="AngsanaUPC" pitchFamily="18" charset="-34"/>
                <a:cs typeface="AngsanaUPC" pitchFamily="18" charset="-34"/>
              </a:rPr>
              <a:t>” means:</a:t>
            </a:r>
          </a:p>
          <a:p>
            <a:r>
              <a:rPr lang="en-US" dirty="0">
                <a:latin typeface="AngsanaUPC" pitchFamily="18" charset="-34"/>
                <a:cs typeface="AngsanaUPC" pitchFamily="18" charset="-34"/>
              </a:rPr>
              <a:t>(</a:t>
            </a:r>
            <a:r>
              <a:rPr lang="en-US" dirty="0" err="1">
                <a:latin typeface="AngsanaUPC" pitchFamily="18" charset="-34"/>
                <a:cs typeface="AngsanaUPC" pitchFamily="18" charset="-34"/>
              </a:rPr>
              <a:t>i</a:t>
            </a:r>
            <a:r>
              <a:rPr lang="en-US" dirty="0">
                <a:latin typeface="AngsanaUPC" pitchFamily="18" charset="-34"/>
                <a:cs typeface="AngsanaUPC" pitchFamily="18" charset="-34"/>
              </a:rPr>
              <a:t>) land, building, machinery, plant or furniture, being tangible assets;</a:t>
            </a:r>
          </a:p>
          <a:p>
            <a:r>
              <a:rPr lang="en-US" dirty="0">
                <a:latin typeface="AngsanaUPC" pitchFamily="18" charset="-34"/>
                <a:cs typeface="AngsanaUPC" pitchFamily="18" charset="-34"/>
              </a:rPr>
              <a:t>(ii) know-how, patents, copyrights, trade marks, </a:t>
            </a:r>
            <a:r>
              <a:rPr lang="en-US" dirty="0" err="1">
                <a:latin typeface="AngsanaUPC" pitchFamily="18" charset="-34"/>
                <a:cs typeface="AngsanaUPC" pitchFamily="18" charset="-34"/>
              </a:rPr>
              <a:t>licences</a:t>
            </a:r>
            <a:r>
              <a:rPr lang="en-US" dirty="0">
                <a:latin typeface="AngsanaUPC" pitchFamily="18" charset="-34"/>
                <a:cs typeface="AngsanaUPC" pitchFamily="18" charset="-34"/>
              </a:rPr>
              <a:t>, franchises or any other business or commercial rights of similar nature, being intangible assets;</a:t>
            </a:r>
          </a:p>
          <a:p>
            <a:r>
              <a:rPr lang="en-US" dirty="0">
                <a:latin typeface="AngsanaUPC" pitchFamily="18" charset="-34"/>
                <a:cs typeface="AngsanaUPC" pitchFamily="18" charset="-34"/>
              </a:rPr>
              <a:t>(iii) inventories that require a period of twelve months or more to bring them to a saleable condition</a:t>
            </a:r>
            <a:r>
              <a:rPr lang="en-US" dirty="0" smtClean="0">
                <a:latin typeface="AngsanaUPC" pitchFamily="18" charset="-34"/>
                <a:cs typeface="AngsanaUPC" pitchFamily="18" charset="-34"/>
              </a:rPr>
              <a:t>.</a:t>
            </a:r>
            <a:endParaRPr lang="en-US"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28345560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Recognition</a:t>
            </a:r>
            <a:endParaRPr lang="en-IN" dirty="0"/>
          </a:p>
        </p:txBody>
      </p:sp>
      <p:sp>
        <p:nvSpPr>
          <p:cNvPr id="3" name="Content Placeholder 2"/>
          <p:cNvSpPr>
            <a:spLocks noGrp="1"/>
          </p:cNvSpPr>
          <p:nvPr>
            <p:ph idx="1"/>
          </p:nvPr>
        </p:nvSpPr>
        <p:spPr>
          <a:xfrm>
            <a:off x="609600" y="1644562"/>
            <a:ext cx="10972800" cy="4625609"/>
          </a:xfrm>
        </p:spPr>
        <p:txBody>
          <a:bodyPr>
            <a:normAutofit/>
          </a:bodyPr>
          <a:lstStyle/>
          <a:p>
            <a:r>
              <a:rPr lang="en-US" dirty="0">
                <a:latin typeface="AngsanaUPC" pitchFamily="18" charset="-34"/>
                <a:cs typeface="AngsanaUPC" pitchFamily="18" charset="-34"/>
              </a:rPr>
              <a:t>Borrowing costs that are directly attributable to the acquisition, construction or production of a qualifying asset shall be </a:t>
            </a:r>
            <a:r>
              <a:rPr lang="en-US" dirty="0" smtClean="0">
                <a:latin typeface="AngsanaUPC" pitchFamily="18" charset="-34"/>
                <a:cs typeface="AngsanaUPC" pitchFamily="18" charset="-34"/>
              </a:rPr>
              <a:t>capitalized </a:t>
            </a:r>
            <a:r>
              <a:rPr lang="en-US" dirty="0">
                <a:latin typeface="AngsanaUPC" pitchFamily="18" charset="-34"/>
                <a:cs typeface="AngsanaUPC" pitchFamily="18" charset="-34"/>
              </a:rPr>
              <a:t>as part of the cost of that asset.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The </a:t>
            </a:r>
            <a:r>
              <a:rPr lang="en-US" dirty="0">
                <a:latin typeface="AngsanaUPC" pitchFamily="18" charset="-34"/>
                <a:cs typeface="AngsanaUPC" pitchFamily="18" charset="-34"/>
              </a:rPr>
              <a:t>amount of borrowing costs eligible for </a:t>
            </a:r>
            <a:r>
              <a:rPr lang="en-US" dirty="0" smtClean="0">
                <a:latin typeface="AngsanaUPC" pitchFamily="18" charset="-34"/>
                <a:cs typeface="AngsanaUPC" pitchFamily="18" charset="-34"/>
              </a:rPr>
              <a:t>capitalization </a:t>
            </a:r>
            <a:r>
              <a:rPr lang="en-US" dirty="0">
                <a:latin typeface="AngsanaUPC" pitchFamily="18" charset="-34"/>
                <a:cs typeface="AngsanaUPC" pitchFamily="18" charset="-34"/>
              </a:rPr>
              <a:t>shall be determined in accordance with this Income Computation and Disclosure Standard.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Other </a:t>
            </a:r>
            <a:r>
              <a:rPr lang="en-US" dirty="0">
                <a:latin typeface="AngsanaUPC" pitchFamily="18" charset="-34"/>
                <a:cs typeface="AngsanaUPC" pitchFamily="18" charset="-34"/>
              </a:rPr>
              <a:t>borrowing costs shall be </a:t>
            </a:r>
            <a:r>
              <a:rPr lang="en-US" dirty="0" smtClean="0">
                <a:latin typeface="AngsanaUPC" pitchFamily="18" charset="-34"/>
                <a:cs typeface="AngsanaUPC" pitchFamily="18" charset="-34"/>
              </a:rPr>
              <a:t>recognized </a:t>
            </a:r>
            <a:r>
              <a:rPr lang="en-US" dirty="0">
                <a:latin typeface="AngsanaUPC" pitchFamily="18" charset="-34"/>
                <a:cs typeface="AngsanaUPC" pitchFamily="18" charset="-34"/>
              </a:rPr>
              <a:t>in accordance with the provisions of the Act.</a:t>
            </a:r>
          </a:p>
          <a:p>
            <a:r>
              <a:rPr lang="en-US" dirty="0" smtClean="0">
                <a:latin typeface="AngsanaUPC" pitchFamily="18" charset="-34"/>
                <a:cs typeface="AngsanaUPC" pitchFamily="18" charset="-34"/>
              </a:rPr>
              <a:t> </a:t>
            </a:r>
            <a:r>
              <a:rPr lang="en-US" dirty="0" smtClean="0">
                <a:latin typeface="AngsanaUPC" pitchFamily="18" charset="-34"/>
                <a:cs typeface="AngsanaUPC" pitchFamily="18" charset="-34"/>
              </a:rPr>
              <a:t>“capitalization” </a:t>
            </a:r>
            <a:r>
              <a:rPr lang="en-US" dirty="0">
                <a:latin typeface="AngsanaUPC" pitchFamily="18" charset="-34"/>
                <a:cs typeface="AngsanaUPC" pitchFamily="18" charset="-34"/>
              </a:rPr>
              <a:t>in the context of inventory referred to in item (iii) </a:t>
            </a:r>
            <a:r>
              <a:rPr lang="en-US" dirty="0" smtClean="0">
                <a:latin typeface="AngsanaUPC" pitchFamily="18" charset="-34"/>
                <a:cs typeface="AngsanaUPC" pitchFamily="18" charset="-34"/>
              </a:rPr>
              <a:t>above means </a:t>
            </a:r>
            <a:r>
              <a:rPr lang="en-US" dirty="0">
                <a:latin typeface="AngsanaUPC" pitchFamily="18" charset="-34"/>
                <a:cs typeface="AngsanaUPC" pitchFamily="18" charset="-34"/>
              </a:rPr>
              <a:t>addition of borrowing cost to the cost of inventory.</a:t>
            </a: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12871416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ICDS X – Contingent Liabilities and Contingent Assets</a:t>
            </a:r>
            <a:endParaRPr lang="en-IN" dirty="0"/>
          </a:p>
        </p:txBody>
      </p:sp>
      <p:sp>
        <p:nvSpPr>
          <p:cNvPr id="3" name="Content Placeholder 2"/>
          <p:cNvSpPr>
            <a:spLocks noGrp="1"/>
          </p:cNvSpPr>
          <p:nvPr>
            <p:ph idx="1"/>
          </p:nvPr>
        </p:nvSpPr>
        <p:spPr>
          <a:xfrm>
            <a:off x="838200" y="1690688"/>
            <a:ext cx="10515600" cy="4486275"/>
          </a:xfrm>
        </p:spPr>
        <p:txBody>
          <a:bodyPr>
            <a:normAutofit fontScale="92500"/>
          </a:bodyPr>
          <a:lstStyle/>
          <a:p>
            <a:r>
              <a:rPr lang="en-US" dirty="0">
                <a:latin typeface="AngsanaUPC" pitchFamily="18" charset="-34"/>
                <a:cs typeface="AngsanaUPC" pitchFamily="18" charset="-34"/>
              </a:rPr>
              <a:t>ICDS 10 deals with provisions, contingent liabilities and contingent assets, except those resulting from financial instruments, executory contracts and others arising in insurance business</a:t>
            </a:r>
            <a:r>
              <a:rPr lang="en-US" dirty="0" smtClean="0">
                <a:latin typeface="AngsanaUPC" pitchFamily="18" charset="-34"/>
                <a:cs typeface="AngsanaUPC" pitchFamily="18" charset="-34"/>
              </a:rPr>
              <a:t>.</a:t>
            </a:r>
          </a:p>
          <a:p>
            <a:r>
              <a:rPr lang="en-US" dirty="0" smtClean="0">
                <a:latin typeface="AngsanaUPC" pitchFamily="18" charset="-34"/>
                <a:cs typeface="AngsanaUPC" pitchFamily="18" charset="-34"/>
              </a:rPr>
              <a:t>Recognition</a:t>
            </a:r>
            <a:endParaRPr lang="en-US" dirty="0">
              <a:latin typeface="AngsanaUPC" pitchFamily="18" charset="-34"/>
              <a:cs typeface="AngsanaUPC" pitchFamily="18" charset="-34"/>
            </a:endParaRPr>
          </a:p>
          <a:p>
            <a:r>
              <a:rPr lang="en-US" dirty="0" smtClean="0">
                <a:latin typeface="AngsanaUPC" pitchFamily="18" charset="-34"/>
                <a:cs typeface="AngsanaUPC" pitchFamily="18" charset="-34"/>
              </a:rPr>
              <a:t>1</a:t>
            </a:r>
            <a:r>
              <a:rPr lang="en-US" dirty="0">
                <a:latin typeface="AngsanaUPC" pitchFamily="18" charset="-34"/>
                <a:cs typeface="AngsanaUPC" pitchFamily="18" charset="-34"/>
              </a:rPr>
              <a:t>. Provision shall be recognized </a:t>
            </a:r>
            <a:r>
              <a:rPr lang="en-US" dirty="0" err="1">
                <a:latin typeface="AngsanaUPC" pitchFamily="18" charset="-34"/>
                <a:cs typeface="AngsanaUPC" pitchFamily="18" charset="-34"/>
              </a:rPr>
              <a:t>when:i</a:t>
            </a:r>
            <a:r>
              <a:rPr lang="en-US" dirty="0">
                <a:latin typeface="AngsanaUPC" pitchFamily="18" charset="-34"/>
                <a:cs typeface="AngsanaUPC" pitchFamily="18" charset="-34"/>
              </a:rPr>
              <a:t>. there is one present obligation as a result of a past event</a:t>
            </a:r>
          </a:p>
          <a:p>
            <a:r>
              <a:rPr lang="en-US" dirty="0">
                <a:latin typeface="AngsanaUPC" pitchFamily="18" charset="-34"/>
                <a:cs typeface="AngsanaUPC" pitchFamily="18" charset="-34"/>
              </a:rPr>
              <a:t>ii. it is reasonably certain that the obligation will be settled</a:t>
            </a:r>
          </a:p>
          <a:p>
            <a:r>
              <a:rPr lang="en-US" dirty="0">
                <a:latin typeface="AngsanaUPC" pitchFamily="18" charset="-34"/>
                <a:cs typeface="AngsanaUPC" pitchFamily="18" charset="-34"/>
              </a:rPr>
              <a:t>iii. a reliable estimate of amount of obligation can be made</a:t>
            </a:r>
          </a:p>
          <a:p>
            <a:r>
              <a:rPr lang="en-US" dirty="0">
                <a:latin typeface="AngsanaUPC" pitchFamily="18" charset="-34"/>
                <a:cs typeface="AngsanaUPC" pitchFamily="18" charset="-34"/>
              </a:rPr>
              <a:t>2. No provisions for future operational cost will be recognized 3. Contingent assets are assessed continually and when it becomes reasonably certain that the inflow of economic benefit will arise, the asset and related income are recognized in the previous year in which the change occurs</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201315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 of Income</a:t>
            </a:r>
            <a:endParaRPr lang="en-IN" dirty="0"/>
          </a:p>
        </p:txBody>
      </p:sp>
      <p:sp>
        <p:nvSpPr>
          <p:cNvPr id="3" name="Content Placeholder 2"/>
          <p:cNvSpPr>
            <a:spLocks noGrp="1"/>
          </p:cNvSpPr>
          <p:nvPr>
            <p:ph idx="1"/>
          </p:nvPr>
        </p:nvSpPr>
        <p:spPr/>
        <p:txBody>
          <a:bodyPr/>
          <a:lstStyle/>
          <a:p>
            <a:r>
              <a:rPr lang="en-US" dirty="0" smtClean="0">
                <a:latin typeface="AngsanaUPC" pitchFamily="18" charset="-34"/>
                <a:cs typeface="AngsanaUPC" pitchFamily="18" charset="-34"/>
              </a:rPr>
              <a:t>As per provisions of the Act for the</a:t>
            </a:r>
            <a:r>
              <a:rPr lang="en-IN" dirty="0" smtClean="0">
                <a:latin typeface="AngsanaUPC" pitchFamily="18" charset="-34"/>
                <a:cs typeface="AngsanaUPC" pitchFamily="18" charset="-34"/>
              </a:rPr>
              <a:t> heads of income</a:t>
            </a:r>
          </a:p>
          <a:p>
            <a:pPr lvl="1"/>
            <a:r>
              <a:rPr lang="en-US" dirty="0" smtClean="0">
                <a:latin typeface="AngsanaUPC" pitchFamily="18" charset="-34"/>
                <a:cs typeface="AngsanaUPC" pitchFamily="18" charset="-34"/>
              </a:rPr>
              <a:t>Salaries – Sec.15 to  Sec. 17</a:t>
            </a:r>
          </a:p>
          <a:p>
            <a:pPr lvl="1"/>
            <a:r>
              <a:rPr lang="en-US" dirty="0" smtClean="0">
                <a:latin typeface="AngsanaUPC" pitchFamily="18" charset="-34"/>
                <a:cs typeface="AngsanaUPC" pitchFamily="18" charset="-34"/>
              </a:rPr>
              <a:t>House Properties – Sec.22 to Sec.27</a:t>
            </a:r>
          </a:p>
          <a:p>
            <a:pPr lvl="1"/>
            <a:r>
              <a:rPr lang="en-US" dirty="0" smtClean="0">
                <a:latin typeface="AngsanaUPC" pitchFamily="18" charset="-34"/>
                <a:cs typeface="AngsanaUPC" pitchFamily="18" charset="-34"/>
              </a:rPr>
              <a:t>Business or Profession – Sec.28 to Sec. 44 </a:t>
            </a:r>
          </a:p>
          <a:p>
            <a:pPr lvl="1"/>
            <a:r>
              <a:rPr lang="en-US" dirty="0" smtClean="0">
                <a:latin typeface="AngsanaUPC" pitchFamily="18" charset="-34"/>
                <a:cs typeface="AngsanaUPC" pitchFamily="18" charset="-34"/>
              </a:rPr>
              <a:t>Capital Gains – Sec.45 to Sec.54</a:t>
            </a:r>
          </a:p>
          <a:p>
            <a:pPr lvl="1"/>
            <a:r>
              <a:rPr lang="en-US" dirty="0" smtClean="0">
                <a:latin typeface="AngsanaUPC" pitchFamily="18" charset="-34"/>
                <a:cs typeface="AngsanaUPC" pitchFamily="18" charset="-34"/>
              </a:rPr>
              <a:t>Other Sources – Sec.56 and Sec.59</a:t>
            </a: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7537613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10 - Measurement</a:t>
            </a:r>
            <a:endParaRPr lang="en-IN" dirty="0"/>
          </a:p>
        </p:txBody>
      </p:sp>
      <p:sp>
        <p:nvSpPr>
          <p:cNvPr id="3" name="Content Placeholder 2"/>
          <p:cNvSpPr>
            <a:spLocks noGrp="1"/>
          </p:cNvSpPr>
          <p:nvPr>
            <p:ph idx="1"/>
          </p:nvPr>
        </p:nvSpPr>
        <p:spPr/>
        <p:txBody>
          <a:bodyPr>
            <a:normAutofit fontScale="92500" lnSpcReduction="20000"/>
          </a:bodyPr>
          <a:lstStyle/>
          <a:p>
            <a:r>
              <a:rPr lang="en-US" dirty="0">
                <a:latin typeface="AngsanaUPC" pitchFamily="18" charset="-34"/>
                <a:cs typeface="AngsanaUPC" pitchFamily="18" charset="-34"/>
              </a:rPr>
              <a:t>1. The amount of provision shall be recognized to the extent that its estimate is based on the expenditure required to settle the present obligation. Discounting will not be done on the present value of provision amount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The amount of asset and related income shall be recognized to the extent that its estimate is based on the value of economic benefit arising from such asset. Discounting will not be done on present value of amount of asset and related income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3</a:t>
            </a:r>
            <a:r>
              <a:rPr lang="en-US" dirty="0">
                <a:latin typeface="AngsanaUPC" pitchFamily="18" charset="-34"/>
                <a:cs typeface="AngsanaUPC" pitchFamily="18" charset="-34"/>
              </a:rPr>
              <a:t>. If any reimbursement is expected to be made by any third party in order to settle the provision, then such reimbursement will be recognized only when it is reasonably certain that the reimbursement amount will be received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4</a:t>
            </a:r>
            <a:r>
              <a:rPr lang="en-US" dirty="0">
                <a:latin typeface="AngsanaUPC" pitchFamily="18" charset="-34"/>
                <a:cs typeface="AngsanaUPC" pitchFamily="18" charset="-34"/>
              </a:rPr>
              <a:t>. No provision shall be made for those costs, which the entity is not liable for payment in case the third party fails to pay</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13177973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IN" dirty="0"/>
          </a:p>
        </p:txBody>
      </p:sp>
      <p:sp>
        <p:nvSpPr>
          <p:cNvPr id="3" name="Content Placeholder 2"/>
          <p:cNvSpPr>
            <a:spLocks noGrp="1"/>
          </p:cNvSpPr>
          <p:nvPr>
            <p:ph idx="1"/>
          </p:nvPr>
        </p:nvSpPr>
        <p:spPr/>
        <p:txBody>
          <a:bodyPr>
            <a:normAutofit/>
          </a:bodyPr>
          <a:lstStyle/>
          <a:p>
            <a:r>
              <a:rPr lang="en-US" dirty="0">
                <a:latin typeface="AngsanaUPC" pitchFamily="18" charset="-34"/>
                <a:cs typeface="AngsanaUPC" pitchFamily="18" charset="-34"/>
              </a:rPr>
              <a:t>1. Provision shall be reviewed at the end of each previous year, if it is reasonably certain that an outflow of economic resources will not be required to settle the provision then such provision should be reversed </a:t>
            </a:r>
            <a:endParaRPr lang="en-US" dirty="0" smtClean="0">
              <a:latin typeface="AngsanaUPC" pitchFamily="18" charset="-34"/>
              <a:cs typeface="AngsanaUPC" pitchFamily="18" charset="-34"/>
            </a:endParaRPr>
          </a:p>
          <a:p>
            <a:r>
              <a:rPr lang="en-US" dirty="0" smtClean="0">
                <a:latin typeface="AngsanaUPC" pitchFamily="18" charset="-34"/>
                <a:cs typeface="AngsanaUPC" pitchFamily="18" charset="-34"/>
              </a:rPr>
              <a:t>2</a:t>
            </a:r>
            <a:r>
              <a:rPr lang="en-US" dirty="0">
                <a:latin typeface="AngsanaUPC" pitchFamily="18" charset="-34"/>
                <a:cs typeface="AngsanaUPC" pitchFamily="18" charset="-34"/>
              </a:rPr>
              <a:t>. An asset and related income recognized shall be reviewed at the end of each previous year, if it is reasonably certain that an inflow of economic benefits will not arise then such asset and related income should be reversed </a:t>
            </a:r>
            <a:endParaRPr lang="en-US" dirty="0" smtClean="0">
              <a:latin typeface="AngsanaUPC" pitchFamily="18" charset="-34"/>
              <a:cs typeface="AngsanaUPC" pitchFamily="18" charset="-34"/>
            </a:endParaRPr>
          </a:p>
          <a:p>
            <a:r>
              <a:rPr lang="en-US" b="1" dirty="0" smtClean="0">
                <a:latin typeface="AngsanaUPC" pitchFamily="18" charset="-34"/>
                <a:cs typeface="AngsanaUPC" pitchFamily="18" charset="-34"/>
              </a:rPr>
              <a:t>Note</a:t>
            </a:r>
            <a:r>
              <a:rPr lang="en-US" b="1" dirty="0">
                <a:latin typeface="AngsanaUPC" pitchFamily="18" charset="-34"/>
                <a:cs typeface="AngsanaUPC" pitchFamily="18" charset="-34"/>
              </a:rPr>
              <a:t>: </a:t>
            </a:r>
            <a:r>
              <a:rPr lang="en-US" dirty="0">
                <a:latin typeface="AngsanaUPC" pitchFamily="18" charset="-34"/>
                <a:cs typeface="AngsanaUPC" pitchFamily="18" charset="-34"/>
              </a:rPr>
              <a:t>A provision shall be used only for expenditures for which the provision was originally </a:t>
            </a:r>
            <a:r>
              <a:rPr lang="en-US" dirty="0" smtClean="0">
                <a:latin typeface="AngsanaUPC" pitchFamily="18" charset="-34"/>
                <a:cs typeface="AngsanaUPC" pitchFamily="18" charset="-34"/>
              </a:rPr>
              <a:t>made.</a:t>
            </a:r>
          </a:p>
          <a:p>
            <a:pPr marL="0" indent="0">
              <a:buNone/>
            </a:pP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41054159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a:t>
            </a:r>
            <a:endParaRPr lang="en-IN" dirty="0"/>
          </a:p>
        </p:txBody>
      </p:sp>
      <p:sp>
        <p:nvSpPr>
          <p:cNvPr id="3" name="Content Placeholder 2"/>
          <p:cNvSpPr>
            <a:spLocks noGrp="1"/>
          </p:cNvSpPr>
          <p:nvPr>
            <p:ph idx="1"/>
          </p:nvPr>
        </p:nvSpPr>
        <p:spPr/>
        <p:txBody>
          <a:bodyPr>
            <a:normAutofit/>
          </a:bodyPr>
          <a:lstStyle/>
          <a:p>
            <a:pPr algn="just"/>
            <a:r>
              <a:rPr lang="en-US" dirty="0">
                <a:latin typeface="AngsanaUPC" pitchFamily="18" charset="-34"/>
                <a:cs typeface="AngsanaUPC" pitchFamily="18" charset="-34"/>
              </a:rPr>
              <a:t>Disclosure shall be made in respect of: </a:t>
            </a:r>
            <a:endParaRPr lang="en-US" dirty="0" smtClean="0">
              <a:latin typeface="AngsanaUPC" pitchFamily="18" charset="-34"/>
              <a:cs typeface="AngsanaUPC" pitchFamily="18" charset="-34"/>
            </a:endParaRPr>
          </a:p>
          <a:p>
            <a:pPr algn="just"/>
            <a:r>
              <a:rPr lang="en-US" dirty="0" smtClean="0">
                <a:latin typeface="AngsanaUPC" pitchFamily="18" charset="-34"/>
                <a:cs typeface="AngsanaUPC" pitchFamily="18" charset="-34"/>
              </a:rPr>
              <a:t>1</a:t>
            </a:r>
            <a:r>
              <a:rPr lang="en-US" dirty="0">
                <a:latin typeface="AngsanaUPC" pitchFamily="18" charset="-34"/>
                <a:cs typeface="AngsanaUPC" pitchFamily="18" charset="-34"/>
              </a:rPr>
              <a:t>. a brief description of the nature of the obligation / asset and related income </a:t>
            </a:r>
            <a:endParaRPr lang="en-US" dirty="0" smtClean="0">
              <a:latin typeface="AngsanaUPC" pitchFamily="18" charset="-34"/>
              <a:cs typeface="AngsanaUPC" pitchFamily="18" charset="-34"/>
            </a:endParaRPr>
          </a:p>
          <a:p>
            <a:pPr algn="just"/>
            <a:r>
              <a:rPr lang="en-US" dirty="0" smtClean="0">
                <a:latin typeface="AngsanaUPC" pitchFamily="18" charset="-34"/>
                <a:cs typeface="AngsanaUPC" pitchFamily="18" charset="-34"/>
              </a:rPr>
              <a:t>2</a:t>
            </a:r>
            <a:r>
              <a:rPr lang="en-US" dirty="0">
                <a:latin typeface="AngsanaUPC" pitchFamily="18" charset="-34"/>
                <a:cs typeface="AngsanaUPC" pitchFamily="18" charset="-34"/>
              </a:rPr>
              <a:t>. the carrying amount at the beginning and at the end of the year </a:t>
            </a:r>
            <a:endParaRPr lang="en-US" dirty="0" smtClean="0">
              <a:latin typeface="AngsanaUPC" pitchFamily="18" charset="-34"/>
              <a:cs typeface="AngsanaUPC" pitchFamily="18" charset="-34"/>
            </a:endParaRPr>
          </a:p>
          <a:p>
            <a:pPr algn="just"/>
            <a:r>
              <a:rPr lang="en-US" dirty="0" smtClean="0">
                <a:latin typeface="AngsanaUPC" pitchFamily="18" charset="-34"/>
                <a:cs typeface="AngsanaUPC" pitchFamily="18" charset="-34"/>
              </a:rPr>
              <a:t>3</a:t>
            </a:r>
            <a:r>
              <a:rPr lang="en-US" dirty="0">
                <a:latin typeface="AngsanaUPC" pitchFamily="18" charset="-34"/>
                <a:cs typeface="AngsanaUPC" pitchFamily="18" charset="-34"/>
              </a:rPr>
              <a:t>. additional provision made/ asset and related income recognized during the year </a:t>
            </a:r>
            <a:endParaRPr lang="en-US" dirty="0" smtClean="0">
              <a:latin typeface="AngsanaUPC" pitchFamily="18" charset="-34"/>
              <a:cs typeface="AngsanaUPC" pitchFamily="18" charset="-34"/>
            </a:endParaRPr>
          </a:p>
          <a:p>
            <a:pPr algn="just"/>
            <a:r>
              <a:rPr lang="en-US" dirty="0" smtClean="0">
                <a:latin typeface="AngsanaUPC" pitchFamily="18" charset="-34"/>
                <a:cs typeface="AngsanaUPC" pitchFamily="18" charset="-34"/>
              </a:rPr>
              <a:t>4</a:t>
            </a:r>
            <a:r>
              <a:rPr lang="en-US" dirty="0">
                <a:latin typeface="AngsanaUPC" pitchFamily="18" charset="-34"/>
                <a:cs typeface="AngsanaUPC" pitchFamily="18" charset="-34"/>
              </a:rPr>
              <a:t>. amount used and charged against the provision </a:t>
            </a:r>
            <a:endParaRPr lang="en-US" dirty="0" smtClean="0">
              <a:latin typeface="AngsanaUPC" pitchFamily="18" charset="-34"/>
              <a:cs typeface="AngsanaUPC" pitchFamily="18" charset="-34"/>
            </a:endParaRPr>
          </a:p>
          <a:p>
            <a:pPr algn="just"/>
            <a:r>
              <a:rPr lang="en-US" dirty="0" smtClean="0">
                <a:latin typeface="AngsanaUPC" pitchFamily="18" charset="-34"/>
                <a:cs typeface="AngsanaUPC" pitchFamily="18" charset="-34"/>
              </a:rPr>
              <a:t>5</a:t>
            </a:r>
            <a:r>
              <a:rPr lang="en-US" dirty="0">
                <a:latin typeface="AngsanaUPC" pitchFamily="18" charset="-34"/>
                <a:cs typeface="AngsanaUPC" pitchFamily="18" charset="-34"/>
              </a:rPr>
              <a:t>. amount of provision/ asset and related income reversed during the year.</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5553896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Administrator\AppData\Local\Microsoft\Windows Live Mail\WLMDSS.tmp\WLM577A.tmp\logo.png"/>
          <p:cNvPicPr/>
          <p:nvPr/>
        </p:nvPicPr>
        <p:blipFill>
          <a:blip r:embed="rId3" cstate="print"/>
          <a:srcRect/>
          <a:stretch>
            <a:fillRect/>
          </a:stretch>
        </p:blipFill>
        <p:spPr bwMode="auto">
          <a:xfrm>
            <a:off x="5643154" y="1841863"/>
            <a:ext cx="1789612" cy="3150326"/>
          </a:xfrm>
          <a:prstGeom prst="rect">
            <a:avLst/>
          </a:prstGeom>
          <a:noFill/>
        </p:spPr>
      </p:pic>
      <p:sp>
        <p:nvSpPr>
          <p:cNvPr id="7" name="Subtitle 6"/>
          <p:cNvSpPr>
            <a:spLocks noGrp="1"/>
          </p:cNvSpPr>
          <p:nvPr>
            <p:ph type="subTitle" idx="1"/>
          </p:nvPr>
        </p:nvSpPr>
        <p:spPr>
          <a:xfrm>
            <a:off x="717005" y="679268"/>
            <a:ext cx="10769600" cy="1499616"/>
          </a:xfrm>
        </p:spPr>
        <p:txBody>
          <a:bodyPr>
            <a:normAutofit/>
          </a:bodyPr>
          <a:lstStyle/>
          <a:p>
            <a:pPr algn="ctr"/>
            <a:r>
              <a:rPr lang="en-US" sz="9600" b="1" dirty="0" smtClean="0">
                <a:latin typeface="Aparajita" pitchFamily="34" charset="0"/>
                <a:cs typeface="Aparajita" pitchFamily="34" charset="0"/>
              </a:rPr>
              <a:t>THANK YOU</a:t>
            </a:r>
            <a:endParaRPr lang="en-US" sz="9600" b="1" dirty="0">
              <a:latin typeface="Aparajita" pitchFamily="34" charset="0"/>
              <a:cs typeface="Aparajita" pitchFamily="34" charset="0"/>
            </a:endParaRPr>
          </a:p>
        </p:txBody>
      </p:sp>
      <p:sp>
        <p:nvSpPr>
          <p:cNvPr id="9" name="Rectangle 8"/>
          <p:cNvSpPr>
            <a:spLocks noChangeArrowheads="1"/>
          </p:cNvSpPr>
          <p:nvPr/>
        </p:nvSpPr>
        <p:spPr bwMode="auto">
          <a:xfrm>
            <a:off x="1998617" y="6427113"/>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ell MT" pitchFamily="18" charset="0"/>
                <a:ea typeface="Calibri" pitchFamily="34" charset="0"/>
                <a:cs typeface="Times New Roman" pitchFamily="18" charset="0"/>
              </a:rPr>
              <a:t>Behind Every Successful Business Decision, There Is Always A CMA</a:t>
            </a:r>
            <a:endParaRPr kumimoji="0" lang="en-US" sz="2200" b="1"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Tree>
    <p:extLst>
      <p:ext uri="{BB962C8B-B14F-4D97-AF65-F5344CB8AC3E}">
        <p14:creationId xmlns:p14="http://schemas.microsoft.com/office/powerpoint/2010/main" xmlns="" val="1799615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of Accounting - 145</a:t>
            </a:r>
            <a:endParaRPr lang="en-IN" dirty="0"/>
          </a:p>
        </p:txBody>
      </p:sp>
      <p:sp>
        <p:nvSpPr>
          <p:cNvPr id="3" name="Content Placeholder 2"/>
          <p:cNvSpPr>
            <a:spLocks noGrp="1"/>
          </p:cNvSpPr>
          <p:nvPr>
            <p:ph idx="1"/>
          </p:nvPr>
        </p:nvSpPr>
        <p:spPr>
          <a:xfrm>
            <a:off x="339634" y="1526997"/>
            <a:ext cx="11508377" cy="4625609"/>
          </a:xfrm>
        </p:spPr>
        <p:txBody>
          <a:bodyPr>
            <a:noAutofit/>
          </a:bodyPr>
          <a:lstStyle/>
          <a:p>
            <a:r>
              <a:rPr lang="en-US" sz="2000" b="1" dirty="0" smtClean="0">
                <a:latin typeface="AngsanaUPC" pitchFamily="18" charset="-34"/>
                <a:cs typeface="AngsanaUPC" pitchFamily="18" charset="-34"/>
              </a:rPr>
              <a:t>What </a:t>
            </a:r>
            <a:r>
              <a:rPr lang="en-US" sz="2000" b="1" dirty="0">
                <a:latin typeface="AngsanaUPC" pitchFamily="18" charset="-34"/>
                <a:cs typeface="AngsanaUPC" pitchFamily="18" charset="-34"/>
              </a:rPr>
              <a:t>is Section 145?</a:t>
            </a:r>
            <a:endParaRPr lang="en-US" sz="2000" dirty="0">
              <a:latin typeface="AngsanaUPC" pitchFamily="18" charset="-34"/>
              <a:cs typeface="AngsanaUPC" pitchFamily="18" charset="-34"/>
            </a:endParaRPr>
          </a:p>
          <a:p>
            <a:r>
              <a:rPr lang="en-US" sz="2000" dirty="0">
                <a:latin typeface="AngsanaUPC" pitchFamily="18" charset="-34"/>
                <a:cs typeface="AngsanaUPC" pitchFamily="18" charset="-34"/>
              </a:rPr>
              <a:t>Section 145 of the Income Tax Act, 1961 provides the method of accounting by the individual taxpayer. To maintain a similar process of recording income, expenses, assets and liabilities of every business, certain standards are designed which are known as the methods of accounting.</a:t>
            </a:r>
          </a:p>
          <a:p>
            <a:r>
              <a:rPr lang="en-US" sz="2000" dirty="0">
                <a:latin typeface="AngsanaUPC" pitchFamily="18" charset="-34"/>
                <a:cs typeface="AngsanaUPC" pitchFamily="18" charset="-34"/>
              </a:rPr>
              <a:t>The methods of accounting are divided into two types:</a:t>
            </a:r>
          </a:p>
          <a:p>
            <a:r>
              <a:rPr lang="en-US" sz="2000" b="1" dirty="0">
                <a:latin typeface="AngsanaUPC" pitchFamily="18" charset="-34"/>
                <a:cs typeface="AngsanaUPC" pitchFamily="18" charset="-34"/>
              </a:rPr>
              <a:t>Cash Method</a:t>
            </a:r>
            <a:endParaRPr lang="en-US" sz="2000" dirty="0">
              <a:latin typeface="AngsanaUPC" pitchFamily="18" charset="-34"/>
              <a:cs typeface="AngsanaUPC" pitchFamily="18" charset="-34"/>
            </a:endParaRPr>
          </a:p>
          <a:p>
            <a:r>
              <a:rPr lang="en-US" sz="2000" dirty="0">
                <a:latin typeface="AngsanaUPC" pitchFamily="18" charset="-34"/>
                <a:cs typeface="AngsanaUPC" pitchFamily="18" charset="-34"/>
              </a:rPr>
              <a:t>Time of recording a transaction in books of accounts is when there is inflow or outflow of cash. In simple words, cash coming in is called as cash inflow and cash going out is called as cash outflow.</a:t>
            </a:r>
          </a:p>
          <a:p>
            <a:r>
              <a:rPr lang="en-US" sz="2000" b="1" dirty="0">
                <a:latin typeface="AngsanaUPC" pitchFamily="18" charset="-34"/>
                <a:cs typeface="AngsanaUPC" pitchFamily="18" charset="-34"/>
              </a:rPr>
              <a:t>Mercantile Method</a:t>
            </a:r>
            <a:endParaRPr lang="en-US" sz="2000" dirty="0">
              <a:latin typeface="AngsanaUPC" pitchFamily="18" charset="-34"/>
              <a:cs typeface="AngsanaUPC" pitchFamily="18" charset="-34"/>
            </a:endParaRPr>
          </a:p>
          <a:p>
            <a:r>
              <a:rPr lang="en-US" sz="2000" dirty="0">
                <a:latin typeface="AngsanaUPC" pitchFamily="18" charset="-34"/>
                <a:cs typeface="AngsanaUPC" pitchFamily="18" charset="-34"/>
              </a:rPr>
              <a:t>A transaction is recorded when there is an income, or an expense accrues. In this method, the transactions are recorded despite whether the cash is received or paid.</a:t>
            </a:r>
          </a:p>
          <a:p>
            <a:r>
              <a:rPr lang="en-US" sz="2000" b="1" dirty="0">
                <a:latin typeface="AngsanaUPC" pitchFamily="18" charset="-34"/>
                <a:cs typeface="AngsanaUPC" pitchFamily="18" charset="-34"/>
              </a:rPr>
              <a:t>Section 145(1</a:t>
            </a:r>
            <a:r>
              <a:rPr lang="en-US" sz="2000" b="1" dirty="0" smtClean="0">
                <a:latin typeface="AngsanaUPC" pitchFamily="18" charset="-34"/>
                <a:cs typeface="AngsanaUPC" pitchFamily="18" charset="-34"/>
              </a:rPr>
              <a:t>):</a:t>
            </a:r>
          </a:p>
          <a:p>
            <a:pPr lvl="1"/>
            <a:r>
              <a:rPr lang="en-US" sz="2000" dirty="0">
                <a:latin typeface="AngsanaUPC" pitchFamily="18" charset="-34"/>
                <a:cs typeface="AngsanaUPC" pitchFamily="18" charset="-34"/>
              </a:rPr>
              <a:t>Income chargeable under the head" Profits and gains of business or profession" or" Income from other sources" shall be computed in accordance with the method of accounting regularly employed by the </a:t>
            </a:r>
            <a:r>
              <a:rPr lang="en-US" sz="2000" dirty="0" err="1">
                <a:latin typeface="AngsanaUPC" pitchFamily="18" charset="-34"/>
                <a:cs typeface="AngsanaUPC" pitchFamily="18" charset="-34"/>
              </a:rPr>
              <a:t>assessee</a:t>
            </a:r>
            <a:r>
              <a:rPr lang="en-US" sz="2000" dirty="0">
                <a:latin typeface="AngsanaUPC" pitchFamily="18" charset="-34"/>
                <a:cs typeface="AngsanaUPC" pitchFamily="18" charset="-34"/>
              </a:rPr>
              <a:t>: Provided that in any case where the accounts are correct and complete to the satisfaction of the Assessing </a:t>
            </a:r>
            <a:r>
              <a:rPr lang="en-US" sz="2000" dirty="0" smtClean="0">
                <a:latin typeface="AngsanaUPC" pitchFamily="18" charset="-34"/>
                <a:cs typeface="AngsanaUPC" pitchFamily="18" charset="-34"/>
              </a:rPr>
              <a:t>Officer</a:t>
            </a:r>
          </a:p>
          <a:p>
            <a:pPr lvl="1"/>
            <a:r>
              <a:rPr lang="en-US" sz="2000" dirty="0">
                <a:latin typeface="AngsanaUPC" pitchFamily="18" charset="-34"/>
                <a:cs typeface="AngsanaUPC" pitchFamily="18" charset="-34"/>
              </a:rPr>
              <a:t>Section 145(1) provides that income chargeable under the head “Profits and gains of business or profession” or “Income from other sources” shall be computed by either cash or mercantile system of accounting regularly employed by the individual who is paying taxes.</a:t>
            </a:r>
            <a:endParaRPr lang="en-US" sz="2000" dirty="0" smtClean="0">
              <a:latin typeface="AngsanaUPC" pitchFamily="18" charset="-34"/>
              <a:cs typeface="AngsanaUPC" pitchFamily="18" charset="-34"/>
            </a:endParaRPr>
          </a:p>
          <a:p>
            <a:endParaRPr lang="en-US" sz="2000" dirty="0">
              <a:latin typeface="AngsanaUPC" pitchFamily="18" charset="-34"/>
              <a:cs typeface="AngsanaUPC" pitchFamily="18" charset="-34"/>
            </a:endParaRPr>
          </a:p>
          <a:p>
            <a:pPr lvl="1"/>
            <a:endParaRPr lang="en-IN" sz="2000"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955430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of ICDS</a:t>
            </a:r>
            <a:endParaRPr lang="en-IN" dirty="0"/>
          </a:p>
        </p:txBody>
      </p:sp>
      <p:sp>
        <p:nvSpPr>
          <p:cNvPr id="3" name="Content Placeholder 2"/>
          <p:cNvSpPr>
            <a:spLocks noGrp="1"/>
          </p:cNvSpPr>
          <p:nvPr>
            <p:ph idx="1"/>
          </p:nvPr>
        </p:nvSpPr>
        <p:spPr/>
        <p:txBody>
          <a:bodyPr/>
          <a:lstStyle/>
          <a:p>
            <a:r>
              <a:rPr lang="en-US" dirty="0">
                <a:latin typeface="AngsanaUPC" pitchFamily="18" charset="-34"/>
                <a:cs typeface="AngsanaUPC" pitchFamily="18" charset="-34"/>
              </a:rPr>
              <a:t>Central Government (CG) may notify, from time-to-time, Income Computation &amp; Disclosure Standards (ICDS) to be followed by any class of taxpayers or in respect of any class of income.</a:t>
            </a:r>
          </a:p>
          <a:p>
            <a:r>
              <a:rPr lang="en-US" dirty="0">
                <a:latin typeface="AngsanaUPC" pitchFamily="18" charset="-34"/>
                <a:cs typeface="AngsanaUPC" pitchFamily="18" charset="-34"/>
              </a:rPr>
              <a:t>The CG </a:t>
            </a:r>
            <a:r>
              <a:rPr lang="en-US" i="1" dirty="0">
                <a:latin typeface="AngsanaUPC" pitchFamily="18" charset="-34"/>
                <a:cs typeface="AngsanaUPC" pitchFamily="18" charset="-34"/>
              </a:rPr>
              <a:t>vide</a:t>
            </a:r>
            <a:r>
              <a:rPr lang="en-US" dirty="0">
                <a:latin typeface="AngsanaUPC" pitchFamily="18" charset="-34"/>
                <a:cs typeface="AngsanaUPC" pitchFamily="18" charset="-34"/>
              </a:rPr>
              <a:t> notification</a:t>
            </a:r>
            <a:r>
              <a:rPr lang="en-US" b="1" baseline="30000" dirty="0">
                <a:latin typeface="AngsanaUPC" pitchFamily="18" charset="-34"/>
                <a:cs typeface="AngsanaUPC" pitchFamily="18" charset="-34"/>
                <a:hlinkClick r:id="rId2"/>
              </a:rPr>
              <a:t>2</a:t>
            </a:r>
            <a:r>
              <a:rPr lang="en-US" dirty="0">
                <a:latin typeface="AngsanaUPC" pitchFamily="18" charset="-34"/>
                <a:cs typeface="AngsanaUPC" pitchFamily="18" charset="-34"/>
              </a:rPr>
              <a:t> dated 31st March, 2015 has notified 10 ICDS for compliance by all </a:t>
            </a:r>
            <a:r>
              <a:rPr lang="en-US" dirty="0" err="1">
                <a:latin typeface="AngsanaUPC" pitchFamily="18" charset="-34"/>
                <a:cs typeface="AngsanaUPC" pitchFamily="18" charset="-34"/>
              </a:rPr>
              <a:t>assessees</a:t>
            </a:r>
            <a:r>
              <a:rPr lang="en-US" dirty="0">
                <a:latin typeface="AngsanaUPC" pitchFamily="18" charset="-34"/>
                <a:cs typeface="AngsanaUPC" pitchFamily="18" charset="-34"/>
              </a:rPr>
              <a:t> following mercantile system of accounting </a:t>
            </a:r>
            <a:r>
              <a:rPr lang="en-US" dirty="0" err="1">
                <a:latin typeface="AngsanaUPC" pitchFamily="18" charset="-34"/>
                <a:cs typeface="AngsanaUPC" pitchFamily="18" charset="-34"/>
              </a:rPr>
              <a:t>w.e.f</a:t>
            </a:r>
            <a:r>
              <a:rPr lang="en-US" dirty="0">
                <a:latin typeface="AngsanaUPC" pitchFamily="18" charset="-34"/>
                <a:cs typeface="AngsanaUPC" pitchFamily="18" charset="-34"/>
              </a:rPr>
              <a:t>. 1st April, 2015. </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823844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ICDS and AS</a:t>
            </a:r>
            <a:endParaRPr lang="en-IN" dirty="0"/>
          </a:p>
        </p:txBody>
      </p:sp>
      <p:sp>
        <p:nvSpPr>
          <p:cNvPr id="3" name="Content Placeholder 2"/>
          <p:cNvSpPr>
            <a:spLocks noGrp="1"/>
          </p:cNvSpPr>
          <p:nvPr>
            <p:ph idx="1"/>
          </p:nvPr>
        </p:nvSpPr>
        <p:spPr/>
        <p:txBody>
          <a:bodyPr>
            <a:normAutofit/>
          </a:bodyPr>
          <a:lstStyle/>
          <a:p>
            <a:r>
              <a:rPr lang="en-US" dirty="0" smtClean="0">
                <a:latin typeface="AngsanaUPC" pitchFamily="18" charset="-34"/>
                <a:cs typeface="AngsanaUPC" pitchFamily="18" charset="-34"/>
              </a:rPr>
              <a:t>Object Accounting Standards</a:t>
            </a:r>
          </a:p>
          <a:p>
            <a:pPr lvl="1"/>
            <a:r>
              <a:rPr lang="en-US" dirty="0" smtClean="0">
                <a:latin typeface="AngsanaUPC" pitchFamily="18" charset="-34"/>
                <a:cs typeface="AngsanaUPC" pitchFamily="18" charset="-34"/>
              </a:rPr>
              <a:t>Computation of TRUE and REAL INCOME</a:t>
            </a:r>
          </a:p>
          <a:p>
            <a:pPr lvl="1"/>
            <a:r>
              <a:rPr lang="en-US" dirty="0" smtClean="0">
                <a:latin typeface="AngsanaUPC" pitchFamily="18" charset="-34"/>
                <a:cs typeface="AngsanaUPC" pitchFamily="18" charset="-34"/>
              </a:rPr>
              <a:t>To avoid difference in the Income as per P&amp;L Account and the Income assessed by the AO</a:t>
            </a:r>
          </a:p>
          <a:p>
            <a:pPr lvl="1"/>
            <a:r>
              <a:rPr lang="en-US" dirty="0" smtClean="0">
                <a:latin typeface="AngsanaUPC" pitchFamily="18" charset="-34"/>
                <a:cs typeface="AngsanaUPC" pitchFamily="18" charset="-34"/>
              </a:rPr>
              <a:t>Concentrate only exemptions, rebates and deductions as per IT Law</a:t>
            </a:r>
          </a:p>
          <a:p>
            <a:pPr lvl="1"/>
            <a:r>
              <a:rPr lang="en-US" dirty="0" smtClean="0">
                <a:latin typeface="AngsanaUPC" pitchFamily="18" charset="-34"/>
                <a:cs typeface="AngsanaUPC" pitchFamily="18" charset="-34"/>
              </a:rPr>
              <a:t>Compliance with disallowances as per Sec.40, 40(a) and 40A and 43B.</a:t>
            </a:r>
          </a:p>
          <a:p>
            <a:pPr lvl="1"/>
            <a:r>
              <a:rPr lang="en-US" dirty="0" smtClean="0">
                <a:latin typeface="AngsanaUPC" pitchFamily="18" charset="-34"/>
                <a:cs typeface="AngsanaUPC" pitchFamily="18" charset="-34"/>
              </a:rPr>
              <a:t>Compliance with Companies Act – Schedule III</a:t>
            </a:r>
          </a:p>
          <a:p>
            <a:pPr lvl="1"/>
            <a:r>
              <a:rPr lang="en-US" dirty="0" smtClean="0">
                <a:latin typeface="AngsanaUPC" pitchFamily="18" charset="-34"/>
                <a:cs typeface="AngsanaUPC" pitchFamily="18" charset="-34"/>
              </a:rPr>
              <a:t>Compliance with applicable Accounting Standards </a:t>
            </a:r>
          </a:p>
          <a:p>
            <a:pPr lvl="1"/>
            <a:r>
              <a:rPr lang="en-US" dirty="0" smtClean="0">
                <a:latin typeface="AngsanaUPC" pitchFamily="18" charset="-34"/>
                <a:cs typeface="AngsanaUPC" pitchFamily="18" charset="-34"/>
              </a:rPr>
              <a:t>Compliance with GAAP.</a:t>
            </a:r>
          </a:p>
          <a:p>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2881903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Relationship of ICDS and ASs</a:t>
            </a:r>
            <a:endParaRPr lang="en-IN" dirty="0"/>
          </a:p>
        </p:txBody>
      </p:sp>
      <p:sp>
        <p:nvSpPr>
          <p:cNvPr id="3" name="Content Placeholder 2"/>
          <p:cNvSpPr>
            <a:spLocks noGrp="1"/>
          </p:cNvSpPr>
          <p:nvPr>
            <p:ph idx="1"/>
          </p:nvPr>
        </p:nvSpPr>
        <p:spPr/>
        <p:txBody>
          <a:bodyPr>
            <a:normAutofit/>
          </a:bodyPr>
          <a:lstStyle/>
          <a:p>
            <a:r>
              <a:rPr lang="en-US" dirty="0" smtClean="0">
                <a:latin typeface="AngsanaUPC" pitchFamily="18" charset="-34"/>
                <a:cs typeface="AngsanaUPC" pitchFamily="18" charset="-34"/>
              </a:rPr>
              <a:t>ICDS issued by the Government is to enable to frame the Accounting Policies keeping in view the relevant Accounting Standards.</a:t>
            </a:r>
          </a:p>
          <a:p>
            <a:r>
              <a:rPr lang="en-US" dirty="0" smtClean="0">
                <a:latin typeface="AngsanaUPC" pitchFamily="18" charset="-34"/>
                <a:cs typeface="AngsanaUPC" pitchFamily="18" charset="-34"/>
              </a:rPr>
              <a:t>It is required to harmonize the computation of income as per Books of Accounts and provisions of Income Tax Act 1961.</a:t>
            </a:r>
          </a:p>
          <a:p>
            <a:r>
              <a:rPr lang="en-US" dirty="0" smtClean="0">
                <a:latin typeface="AngsanaUPC" pitchFamily="18" charset="-34"/>
                <a:cs typeface="AngsanaUPC" pitchFamily="18" charset="-34"/>
              </a:rPr>
              <a:t>To prevent the ITO to apply the best </a:t>
            </a:r>
            <a:r>
              <a:rPr lang="en-US" dirty="0" err="1" smtClean="0">
                <a:latin typeface="AngsanaUPC" pitchFamily="18" charset="-34"/>
                <a:cs typeface="AngsanaUPC" pitchFamily="18" charset="-34"/>
              </a:rPr>
              <a:t>judgement</a:t>
            </a:r>
            <a:r>
              <a:rPr lang="en-US" dirty="0" smtClean="0">
                <a:latin typeface="AngsanaUPC" pitchFamily="18" charset="-34"/>
                <a:cs typeface="AngsanaUPC" pitchFamily="18" charset="-34"/>
              </a:rPr>
              <a:t> rule to assess the income.</a:t>
            </a:r>
          </a:p>
          <a:p>
            <a:endParaRPr lang="en-US" dirty="0" smtClean="0">
              <a:latin typeface="AngsanaUPC" pitchFamily="18" charset="-34"/>
              <a:cs typeface="AngsanaUPC" pitchFamily="18" charset="-34"/>
            </a:endParaRPr>
          </a:p>
          <a:p>
            <a:pPr marL="0" indent="0">
              <a:buNone/>
            </a:pP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802713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AOs power to alter Net Profit</a:t>
            </a:r>
            <a:endParaRPr lang="en-IN" dirty="0"/>
          </a:p>
        </p:txBody>
      </p:sp>
      <p:sp>
        <p:nvSpPr>
          <p:cNvPr id="3" name="Content Placeholder 2"/>
          <p:cNvSpPr>
            <a:spLocks noGrp="1"/>
          </p:cNvSpPr>
          <p:nvPr>
            <p:ph idx="1"/>
          </p:nvPr>
        </p:nvSpPr>
        <p:spPr/>
        <p:txBody>
          <a:bodyPr/>
          <a:lstStyle/>
          <a:p>
            <a:r>
              <a:rPr lang="en-US" dirty="0" smtClean="0">
                <a:latin typeface="AngsanaUPC" pitchFamily="18" charset="-34"/>
                <a:cs typeface="AngsanaUPC" pitchFamily="18" charset="-34"/>
              </a:rPr>
              <a:t>If the P&amp;L Account is not drawn up in accordance with Schedule III of Companies Act 2013</a:t>
            </a:r>
          </a:p>
          <a:p>
            <a:r>
              <a:rPr lang="en-US" dirty="0" smtClean="0">
                <a:latin typeface="AngsanaUPC" pitchFamily="18" charset="-34"/>
                <a:cs typeface="AngsanaUPC" pitchFamily="18" charset="-34"/>
              </a:rPr>
              <a:t>Accounting Polices, Accounting Standards, Method of Depreciation are different</a:t>
            </a:r>
          </a:p>
          <a:p>
            <a:r>
              <a:rPr lang="en-US" dirty="0" smtClean="0">
                <a:latin typeface="AngsanaUPC" pitchFamily="18" charset="-34"/>
                <a:cs typeface="AngsanaUPC" pitchFamily="18" charset="-34"/>
              </a:rPr>
              <a:t>By following different methods, lower profit is reported to the shareholders in AGM</a:t>
            </a:r>
          </a:p>
          <a:p>
            <a:r>
              <a:rPr lang="en-US" dirty="0" smtClean="0">
                <a:latin typeface="AngsanaUPC" pitchFamily="18" charset="-34"/>
                <a:cs typeface="AngsanaUPC" pitchFamily="18" charset="-34"/>
              </a:rPr>
              <a:t>To curb the above, the AO will recalculate the profit.</a:t>
            </a:r>
            <a:endParaRPr lang="en-IN" dirty="0">
              <a:latin typeface="AngsanaUPC" pitchFamily="18" charset="-34"/>
              <a:cs typeface="AngsanaUPC" pitchFamily="18" charset="-34"/>
            </a:endParaRPr>
          </a:p>
        </p:txBody>
      </p:sp>
      <p:sp>
        <p:nvSpPr>
          <p:cNvPr id="4" name="Date Placeholder 3"/>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834574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3991"/>
          </a:xfrm>
        </p:spPr>
        <p:txBody>
          <a:bodyPr>
            <a:normAutofit fontScale="90000"/>
          </a:bodyPr>
          <a:lstStyle/>
          <a:p>
            <a:r>
              <a:rPr lang="en-US" dirty="0" smtClean="0"/>
              <a:t>Notified ICDS and Corresponding ASs/</a:t>
            </a:r>
            <a:r>
              <a:rPr lang="en-US" dirty="0" err="1" smtClean="0"/>
              <a:t>Ind.ASs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89036700"/>
              </p:ext>
            </p:extLst>
          </p:nvPr>
        </p:nvGraphicFramePr>
        <p:xfrm>
          <a:off x="222068" y="1615505"/>
          <a:ext cx="11795761" cy="4983812"/>
        </p:xfrm>
        <a:graphic>
          <a:graphicData uri="http://schemas.openxmlformats.org/drawingml/2006/table">
            <a:tbl>
              <a:tblPr firstRow="1" firstCol="1" bandRow="1"/>
              <a:tblGrid>
                <a:gridCol w="4015786"/>
                <a:gridCol w="3846862"/>
                <a:gridCol w="3933113"/>
              </a:tblGrid>
              <a:tr h="428849">
                <a:tc>
                  <a:txBody>
                    <a:bodyPr/>
                    <a:lstStyle/>
                    <a:p>
                      <a:pPr>
                        <a:lnSpc>
                          <a:spcPct val="107000"/>
                        </a:lnSpc>
                        <a:spcAft>
                          <a:spcPts val="0"/>
                        </a:spcAft>
                      </a:pPr>
                      <a:r>
                        <a:rPr lang="en-IN" sz="1800" b="1" dirty="0">
                          <a:solidFill>
                            <a:srgbClr val="353435"/>
                          </a:solidFill>
                          <a:effectLst/>
                          <a:latin typeface="AngsanaUPC" pitchFamily="18" charset="-34"/>
                          <a:ea typeface="Times New Roman" panose="02020603050405020304" pitchFamily="18" charset="0"/>
                          <a:cs typeface="AngsanaUPC" pitchFamily="18" charset="-34"/>
                        </a:rPr>
                        <a:t>Name of ICDS</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353435"/>
                          </a:solidFill>
                          <a:effectLst/>
                          <a:latin typeface="AngsanaUPC" pitchFamily="18" charset="-34"/>
                          <a:ea typeface="Times New Roman" panose="02020603050405020304" pitchFamily="18" charset="0"/>
                          <a:cs typeface="AngsanaUPC" pitchFamily="18" charset="-34"/>
                        </a:rPr>
                        <a:t>Corresponding Accounting Standard</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353435"/>
                          </a:solidFill>
                          <a:effectLst/>
                          <a:latin typeface="AngsanaUPC" pitchFamily="18" charset="-34"/>
                          <a:ea typeface="Times New Roman" panose="02020603050405020304" pitchFamily="18" charset="0"/>
                          <a:cs typeface="AngsanaUPC" pitchFamily="18" charset="-34"/>
                        </a:rPr>
                        <a:t>Corresponding IND AS</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428849">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ICDS – 1 Accounting Policy</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AS – 1 Disclosure of Accounting Policy</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 1 Presentation of Financial Statements</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28849">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ICDS -2 Valuation of Inventory</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AS -2 Inventory</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IND AS – 2 Inventories Accounting</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-3 Construction Contracts</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AS 7 – Construction Contracts</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115 AND IND AS 11</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-4 Revenue Recognition</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9 – Revenue Recognition</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115 AND IND AS 18</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5 Tangible Fixed Asset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10 – Property, Plant and Equipment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16 Property, Plant and Equipment</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6 Effect of Foregin Exchange Rates</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11 – Effect of Foregin Exchange Rate</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21 – Effect of </a:t>
                      </a:r>
                      <a:r>
                        <a:rPr lang="en-IN" sz="1800" b="1" dirty="0" err="1">
                          <a:solidFill>
                            <a:srgbClr val="444444"/>
                          </a:solidFill>
                          <a:effectLst/>
                          <a:latin typeface="AngsanaUPC" pitchFamily="18" charset="-34"/>
                          <a:ea typeface="Times New Roman" panose="02020603050405020304" pitchFamily="18" charset="0"/>
                          <a:cs typeface="AngsanaUPC" pitchFamily="18" charset="-34"/>
                        </a:rPr>
                        <a:t>Foregin</a:t>
                      </a:r>
                      <a:r>
                        <a:rPr lang="en-IN" sz="1800" b="1" dirty="0">
                          <a:solidFill>
                            <a:srgbClr val="444444"/>
                          </a:solidFill>
                          <a:effectLst/>
                          <a:latin typeface="AngsanaUPC" pitchFamily="18" charset="-34"/>
                          <a:ea typeface="Times New Roman" panose="02020603050405020304" pitchFamily="18" charset="0"/>
                          <a:cs typeface="AngsanaUPC" pitchFamily="18" charset="-34"/>
                        </a:rPr>
                        <a:t> Exchange Rate</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7 Government Grants</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AS -12 Government Grants</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IND AS 20 – Government Grant and Assitantance</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2884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8 Securities</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13 -Accounting for Investment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40, 109, 105</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296169">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9 Borrowing Cost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 16 Borrowing Cost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IND AS -23 Borrowing Cost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77230">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ICDS – 10 Provision, Contingent Liability and Contingent Asset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a:noFill/>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a:solidFill>
                            <a:srgbClr val="444444"/>
                          </a:solidFill>
                          <a:effectLst/>
                          <a:latin typeface="AngsanaUPC" pitchFamily="18" charset="-34"/>
                          <a:ea typeface="Times New Roman" panose="02020603050405020304" pitchFamily="18" charset="0"/>
                          <a:cs typeface="AngsanaUPC" pitchFamily="18" charset="-34"/>
                        </a:rPr>
                        <a:t>AS -29 Provision, Contingent Liability and Contingent Asset</a:t>
                      </a:r>
                      <a:endParaRPr lang="en-IN" sz="1800" b="1">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ct val="107000"/>
                        </a:lnSpc>
                        <a:spcAft>
                          <a:spcPts val="0"/>
                        </a:spcAft>
                      </a:pPr>
                      <a:r>
                        <a:rPr lang="en-IN" sz="1800" b="1" dirty="0">
                          <a:solidFill>
                            <a:srgbClr val="444444"/>
                          </a:solidFill>
                          <a:effectLst/>
                          <a:latin typeface="AngsanaUPC" pitchFamily="18" charset="-34"/>
                          <a:ea typeface="Times New Roman" panose="02020603050405020304" pitchFamily="18" charset="0"/>
                          <a:cs typeface="AngsanaUPC" pitchFamily="18" charset="-34"/>
                        </a:rPr>
                        <a:t>IND AS -37 Provision, Contingent Liability and Contingent Asset</a:t>
                      </a:r>
                      <a:endParaRPr lang="en-IN" sz="1800" b="1" dirty="0">
                        <a:effectLst/>
                        <a:latin typeface="AngsanaUPC" pitchFamily="18" charset="-34"/>
                        <a:ea typeface="Calibri" panose="020F0502020204030204" pitchFamily="34" charset="0"/>
                        <a:cs typeface="AngsanaUPC" pitchFamily="18" charset="-34"/>
                      </a:endParaRPr>
                    </a:p>
                  </a:txBody>
                  <a:tcPr marL="60920" marR="60920" marT="60920" marB="6092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bl>
          </a:graphicData>
        </a:graphic>
      </p:graphicFrame>
      <p:sp>
        <p:nvSpPr>
          <p:cNvPr id="3" name="Date Placeholder 2"/>
          <p:cNvSpPr>
            <a:spLocks noGrp="1"/>
          </p:cNvSpPr>
          <p:nvPr>
            <p:ph type="dt" sz="half" idx="10"/>
          </p:nvPr>
        </p:nvSpPr>
        <p:spPr/>
        <p:txBody>
          <a:bodyPr/>
          <a:lstStyle/>
          <a:p>
            <a:r>
              <a:rPr lang="en-US" smtClean="0"/>
              <a:t>26/04/2021</a:t>
            </a:r>
            <a:endParaRPr lang="en-IN"/>
          </a:p>
        </p:txBody>
      </p:sp>
      <p:sp>
        <p:nvSpPr>
          <p:cNvPr id="5" name="Footer Placeholder 4"/>
          <p:cNvSpPr>
            <a:spLocks noGrp="1"/>
          </p:cNvSpPr>
          <p:nvPr>
            <p:ph type="ftr" sz="quarter" idx="11"/>
          </p:nvPr>
        </p:nvSpPr>
        <p:spPr/>
        <p:txBody>
          <a:bodyPr/>
          <a:lstStyle/>
          <a:p>
            <a:r>
              <a:rPr lang="en-IN" smtClean="0"/>
              <a:t>ICDS-ICMAI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30000" y="117567"/>
            <a:ext cx="762000" cy="1214846"/>
          </a:xfrm>
          <a:prstGeom prst="rect">
            <a:avLst/>
          </a:prstGeom>
          <a:noFill/>
        </p:spPr>
      </p:pic>
    </p:spTree>
    <p:extLst>
      <p:ext uri="{BB962C8B-B14F-4D97-AF65-F5344CB8AC3E}">
        <p14:creationId xmlns:p14="http://schemas.microsoft.com/office/powerpoint/2010/main" xmlns="" val="38855022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171</TotalTime>
  <Words>2215</Words>
  <Application>Microsoft Office PowerPoint</Application>
  <PresentationFormat>Custom</PresentationFormat>
  <Paragraphs>294</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Module</vt:lpstr>
      <vt:lpstr>INCOME COMPUTATION  AND  DISCLOSURE STANDARD  An Overview</vt:lpstr>
      <vt:lpstr>Background</vt:lpstr>
      <vt:lpstr>Computation of Income</vt:lpstr>
      <vt:lpstr>Method of Accounting - 145</vt:lpstr>
      <vt:lpstr>Introduction of ICDS</vt:lpstr>
      <vt:lpstr>ICDS and AS</vt:lpstr>
      <vt:lpstr>Relationship of ICDS and ASs</vt:lpstr>
      <vt:lpstr>AOs power to alter Net Profit</vt:lpstr>
      <vt:lpstr>Notified ICDS and Corresponding ASs/Ind.ASs</vt:lpstr>
      <vt:lpstr>Applicability of ICDS</vt:lpstr>
      <vt:lpstr>ICDS I – Accounting Policies</vt:lpstr>
      <vt:lpstr>Disclosure</vt:lpstr>
      <vt:lpstr>ICDS II – Valuation of Inventories</vt:lpstr>
      <vt:lpstr>ICDS III – Construction Contracts</vt:lpstr>
      <vt:lpstr>Segment Contracts</vt:lpstr>
      <vt:lpstr>Contract Cost</vt:lpstr>
      <vt:lpstr>ICDS IV – Revenue Recognition</vt:lpstr>
      <vt:lpstr>Measurement</vt:lpstr>
      <vt:lpstr>ICDS V – Tangible Fixed Assets</vt:lpstr>
      <vt:lpstr>ICDS VI – Effects of Changes in FE Rates</vt:lpstr>
      <vt:lpstr>ICDS VII – Government Grants</vt:lpstr>
      <vt:lpstr>Treatment of Govt.Grants</vt:lpstr>
      <vt:lpstr>Refund of Government Grants</vt:lpstr>
      <vt:lpstr>ICDS VIII - Securities </vt:lpstr>
      <vt:lpstr>Measurement</vt:lpstr>
      <vt:lpstr>ICDS IX – Borrowing Costs</vt:lpstr>
      <vt:lpstr>Assets</vt:lpstr>
      <vt:lpstr>Recognition</vt:lpstr>
      <vt:lpstr>ICDS X – Contingent Liabilities and Contingent Assets</vt:lpstr>
      <vt:lpstr>ICDS 10 - Measurement</vt:lpstr>
      <vt:lpstr>Review</vt:lpstr>
      <vt:lpstr>Disclosure</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COMPUTATION AND DISCLOSURE STANDARD</dc:title>
  <dc:creator>user</dc:creator>
  <cp:lastModifiedBy>Debasmita</cp:lastModifiedBy>
  <cp:revision>63</cp:revision>
  <dcterms:created xsi:type="dcterms:W3CDTF">2021-04-23T11:22:48Z</dcterms:created>
  <dcterms:modified xsi:type="dcterms:W3CDTF">2021-04-27T18:24:03Z</dcterms:modified>
</cp:coreProperties>
</file>