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1" r:id="rId36"/>
    <p:sldId id="290" r:id="rId37"/>
    <p:sldId id="29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14"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0B7C1-A68B-4287-9559-AC57CE386D87}" type="datetimeFigureOut">
              <a:rPr lang="en-IN" smtClean="0"/>
              <a:pPr/>
              <a:t>01-05-2021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6FA62C-A322-4FCA-A2DE-2B1BFA92F9CC}" type="slidenum">
              <a:rPr lang="en-IN" smtClean="0"/>
              <a:pPr/>
              <a:t>‹#›</a:t>
            </a:fld>
            <a:endParaRPr lang="en-IN"/>
          </a:p>
        </p:txBody>
      </p:sp>
    </p:spTree>
    <p:extLst>
      <p:ext uri="{BB962C8B-B14F-4D97-AF65-F5344CB8AC3E}">
        <p14:creationId xmlns:p14="http://schemas.microsoft.com/office/powerpoint/2010/main" xmlns="" val="495576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B6FA62C-A322-4FCA-A2DE-2B1BFA92F9CC}" type="slidenum">
              <a:rPr lang="en-IN" smtClean="0"/>
              <a:pPr/>
              <a:t>1</a:t>
            </a:fld>
            <a:endParaRPr lang="en-IN"/>
          </a:p>
        </p:txBody>
      </p:sp>
    </p:spTree>
    <p:extLst>
      <p:ext uri="{BB962C8B-B14F-4D97-AF65-F5344CB8AC3E}">
        <p14:creationId xmlns:p14="http://schemas.microsoft.com/office/powerpoint/2010/main" xmlns="" val="640693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618979" y="381001"/>
            <a:ext cx="109728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7416800" y="6509004"/>
            <a:ext cx="4003040" cy="274320"/>
          </a:xfrm>
        </p:spPr>
        <p:txBody>
          <a:bodyPr vert="horz" rtlCol="0"/>
          <a:lstStyle>
            <a:extLst/>
          </a:lstStyle>
          <a:p>
            <a:r>
              <a:rPr lang="en-IN" smtClean="0"/>
              <a:t>29/04/2021</a:t>
            </a:r>
            <a:endParaRPr lang="en-IN"/>
          </a:p>
        </p:txBody>
      </p:sp>
      <p:sp>
        <p:nvSpPr>
          <p:cNvPr id="11" name="Slide Number Placeholder 10"/>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4AB95186-B7F7-4FDC-AC8C-F71276D8E7B8}" type="slidenum">
              <a:rPr lang="en-IN" smtClean="0"/>
              <a:pPr/>
              <a:t>‹#›</a:t>
            </a:fld>
            <a:endParaRPr lang="en-IN"/>
          </a:p>
        </p:txBody>
      </p:sp>
      <p:sp>
        <p:nvSpPr>
          <p:cNvPr id="12" name="Footer Placeholder 11"/>
          <p:cNvSpPr>
            <a:spLocks noGrp="1"/>
          </p:cNvSpPr>
          <p:nvPr>
            <p:ph type="ftr" sz="quarter" idx="12"/>
          </p:nvPr>
        </p:nvSpPr>
        <p:spPr>
          <a:xfrm>
            <a:off x="2133600" y="6509004"/>
            <a:ext cx="5209952" cy="274320"/>
          </a:xfrm>
        </p:spPr>
        <p:txBody>
          <a:bodyPr vert="horz" rtlCol="0"/>
          <a:lstStyle>
            <a:extLst/>
          </a:lstStyle>
          <a:p>
            <a:r>
              <a:rPr lang="en-IN" smtClean="0"/>
              <a:t>ICMAI</a:t>
            </a:r>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IN" smtClean="0"/>
              <a:t>29/04/2021</a:t>
            </a:r>
            <a:endParaRPr lang="en-IN"/>
          </a:p>
        </p:txBody>
      </p:sp>
      <p:sp>
        <p:nvSpPr>
          <p:cNvPr id="5" name="Footer Placeholder 4"/>
          <p:cNvSpPr>
            <a:spLocks noGrp="1"/>
          </p:cNvSpPr>
          <p:nvPr>
            <p:ph type="ftr" sz="quarter" idx="11"/>
          </p:nvPr>
        </p:nvSpPr>
        <p:spPr/>
        <p:txBody>
          <a:bodyPr/>
          <a:lstStyle>
            <a:extLst/>
          </a:lstStyle>
          <a:p>
            <a:r>
              <a:rPr lang="en-IN" smtClean="0"/>
              <a:t>ICMAI</a:t>
            </a:r>
            <a:endParaRPr lang="en-IN"/>
          </a:p>
        </p:txBody>
      </p:sp>
      <p:sp>
        <p:nvSpPr>
          <p:cNvPr id="6" name="Slide Number Placeholder 5"/>
          <p:cNvSpPr>
            <a:spLocks noGrp="1"/>
          </p:cNvSpPr>
          <p:nvPr>
            <p:ph type="sldNum" sz="quarter" idx="12"/>
          </p:nvPr>
        </p:nvSpPr>
        <p:spPr/>
        <p:txBody>
          <a:bodyPr/>
          <a:lstStyle>
            <a:extLst/>
          </a:lstStyle>
          <a:p>
            <a:fld id="{4AB95186-B7F7-4FDC-AC8C-F71276D8E7B8}"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IN" smtClean="0"/>
              <a:t>29/04/2021</a:t>
            </a:r>
            <a:endParaRPr lang="en-IN"/>
          </a:p>
        </p:txBody>
      </p:sp>
      <p:sp>
        <p:nvSpPr>
          <p:cNvPr id="5" name="Footer Placeholder 4"/>
          <p:cNvSpPr>
            <a:spLocks noGrp="1"/>
          </p:cNvSpPr>
          <p:nvPr>
            <p:ph type="ftr" sz="quarter" idx="11"/>
          </p:nvPr>
        </p:nvSpPr>
        <p:spPr/>
        <p:txBody>
          <a:bodyPr/>
          <a:lstStyle>
            <a:extLst/>
          </a:lstStyle>
          <a:p>
            <a:r>
              <a:rPr lang="en-IN" smtClean="0"/>
              <a:t>ICMAI</a:t>
            </a:r>
            <a:endParaRPr lang="en-IN"/>
          </a:p>
        </p:txBody>
      </p:sp>
      <p:sp>
        <p:nvSpPr>
          <p:cNvPr id="6" name="Slide Number Placeholder 5"/>
          <p:cNvSpPr>
            <a:spLocks noGrp="1"/>
          </p:cNvSpPr>
          <p:nvPr>
            <p:ph type="sldNum" sz="quarter" idx="12"/>
          </p:nvPr>
        </p:nvSpPr>
        <p:spPr/>
        <p:txBody>
          <a:bodyPr/>
          <a:lstStyle>
            <a:extLst/>
          </a:lstStyle>
          <a:p>
            <a:fld id="{4AB95186-B7F7-4FDC-AC8C-F71276D8E7B8}"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IN" smtClean="0"/>
              <a:t>29/04/2021</a:t>
            </a:r>
            <a:endParaRPr lang="en-IN"/>
          </a:p>
        </p:txBody>
      </p:sp>
      <p:sp>
        <p:nvSpPr>
          <p:cNvPr id="5" name="Footer Placeholder 4"/>
          <p:cNvSpPr>
            <a:spLocks noGrp="1"/>
          </p:cNvSpPr>
          <p:nvPr>
            <p:ph type="ftr" sz="quarter" idx="11"/>
          </p:nvPr>
        </p:nvSpPr>
        <p:spPr/>
        <p:txBody>
          <a:bodyPr/>
          <a:lstStyle>
            <a:extLst/>
          </a:lstStyle>
          <a:p>
            <a:r>
              <a:rPr lang="en-IN" smtClean="0"/>
              <a:t>ICMAI</a:t>
            </a:r>
            <a:endParaRPr lang="en-IN"/>
          </a:p>
        </p:txBody>
      </p:sp>
      <p:sp>
        <p:nvSpPr>
          <p:cNvPr id="6" name="Slide Number Placeholder 5"/>
          <p:cNvSpPr>
            <a:spLocks noGrp="1"/>
          </p:cNvSpPr>
          <p:nvPr>
            <p:ph type="sldNum" sz="quarter" idx="12"/>
          </p:nvPr>
        </p:nvSpPr>
        <p:spPr/>
        <p:txBody>
          <a:bodyPr/>
          <a:lstStyle>
            <a:extLst/>
          </a:lstStyle>
          <a:p>
            <a:fld id="{4AB95186-B7F7-4FDC-AC8C-F71276D8E7B8}"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333504" y="3267456"/>
            <a:ext cx="98755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3287713"/>
            <a:ext cx="103632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7416800" y="6513670"/>
            <a:ext cx="4003040" cy="274320"/>
          </a:xfrm>
        </p:spPr>
        <p:txBody>
          <a:bodyPr vert="horz" rtlCol="0"/>
          <a:lstStyle>
            <a:extLst/>
          </a:lstStyle>
          <a:p>
            <a:r>
              <a:rPr lang="en-IN" smtClean="0"/>
              <a:t>29/04/2021</a:t>
            </a:r>
            <a:endParaRPr lang="en-IN"/>
          </a:p>
        </p:txBody>
      </p:sp>
      <p:sp>
        <p:nvSpPr>
          <p:cNvPr id="9" name="Slide Number Placeholder 8"/>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4AB95186-B7F7-4FDC-AC8C-F71276D8E7B8}" type="slidenum">
              <a:rPr lang="en-IN" smtClean="0"/>
              <a:pPr/>
              <a:t>‹#›</a:t>
            </a:fld>
            <a:endParaRPr lang="en-IN"/>
          </a:p>
        </p:txBody>
      </p:sp>
      <p:sp>
        <p:nvSpPr>
          <p:cNvPr id="10" name="Footer Placeholder 9"/>
          <p:cNvSpPr>
            <a:spLocks noGrp="1"/>
          </p:cNvSpPr>
          <p:nvPr>
            <p:ph type="ftr" sz="quarter" idx="12"/>
          </p:nvPr>
        </p:nvSpPr>
        <p:spPr>
          <a:xfrm>
            <a:off x="2133600" y="6513670"/>
            <a:ext cx="5209952" cy="274320"/>
          </a:xfrm>
        </p:spPr>
        <p:txBody>
          <a:bodyPr vert="horz" rtlCol="0"/>
          <a:lstStyle>
            <a:extLst/>
          </a:lstStyle>
          <a:p>
            <a:r>
              <a:rPr lang="en-IN" smtClean="0"/>
              <a:t>ICMAI</a:t>
            </a:r>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IN" smtClean="0"/>
              <a:t>29/04/2021</a:t>
            </a:r>
            <a:endParaRPr lang="en-IN"/>
          </a:p>
        </p:txBody>
      </p:sp>
      <p:sp>
        <p:nvSpPr>
          <p:cNvPr id="6" name="Footer Placeholder 5"/>
          <p:cNvSpPr>
            <a:spLocks noGrp="1"/>
          </p:cNvSpPr>
          <p:nvPr>
            <p:ph type="ftr" sz="quarter" idx="11"/>
          </p:nvPr>
        </p:nvSpPr>
        <p:spPr/>
        <p:txBody>
          <a:bodyPr/>
          <a:lstStyle>
            <a:extLst/>
          </a:lstStyle>
          <a:p>
            <a:r>
              <a:rPr lang="en-IN" smtClean="0"/>
              <a:t>ICMAI</a:t>
            </a:r>
            <a:endParaRPr lang="en-IN"/>
          </a:p>
        </p:txBody>
      </p:sp>
      <p:sp>
        <p:nvSpPr>
          <p:cNvPr id="7" name="Slide Number Placeholder 6"/>
          <p:cNvSpPr>
            <a:spLocks noGrp="1"/>
          </p:cNvSpPr>
          <p:nvPr>
            <p:ph type="sldNum" sz="quarter" idx="12"/>
          </p:nvPr>
        </p:nvSpPr>
        <p:spPr>
          <a:xfrm>
            <a:off x="11521440" y="6514568"/>
            <a:ext cx="619051" cy="274320"/>
          </a:xfrm>
        </p:spPr>
        <p:txBody>
          <a:bodyPr/>
          <a:lstStyle>
            <a:extLst/>
          </a:lstStyle>
          <a:p>
            <a:fld id="{4AB95186-B7F7-4FDC-AC8C-F71276D8E7B8}" type="slidenum">
              <a:rPr lang="en-IN" smtClean="0"/>
              <a:pPr/>
              <a:t>‹#›</a:t>
            </a:fld>
            <a:endParaRPr lang="en-IN"/>
          </a:p>
        </p:txBody>
      </p:sp>
      <p:sp>
        <p:nvSpPr>
          <p:cNvPr id="10" name="Rectangle 9"/>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22325"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6400800"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609600" y="251948"/>
            <a:ext cx="109728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IN" smtClean="0"/>
              <a:t>29/04/2021</a:t>
            </a:r>
            <a:endParaRPr lang="en-IN"/>
          </a:p>
        </p:txBody>
      </p:sp>
      <p:sp>
        <p:nvSpPr>
          <p:cNvPr id="8" name="Footer Placeholder 7"/>
          <p:cNvSpPr>
            <a:spLocks noGrp="1"/>
          </p:cNvSpPr>
          <p:nvPr>
            <p:ph type="ftr" sz="quarter" idx="11"/>
          </p:nvPr>
        </p:nvSpPr>
        <p:spPr/>
        <p:txBody>
          <a:bodyPr/>
          <a:lstStyle>
            <a:extLst/>
          </a:lstStyle>
          <a:p>
            <a:r>
              <a:rPr lang="en-IN" smtClean="0"/>
              <a:t>ICMAI</a:t>
            </a:r>
            <a:endParaRPr lang="en-IN"/>
          </a:p>
        </p:txBody>
      </p:sp>
      <p:sp>
        <p:nvSpPr>
          <p:cNvPr id="9" name="Slide Number Placeholder 8"/>
          <p:cNvSpPr>
            <a:spLocks noGrp="1"/>
          </p:cNvSpPr>
          <p:nvPr>
            <p:ph type="sldNum" sz="quarter" idx="12"/>
          </p:nvPr>
        </p:nvSpPr>
        <p:spPr>
          <a:xfrm>
            <a:off x="11521440" y="6514568"/>
            <a:ext cx="619051" cy="274320"/>
          </a:xfrm>
        </p:spPr>
        <p:txBody>
          <a:bodyPr/>
          <a:lstStyle>
            <a:extLst/>
          </a:lstStyle>
          <a:p>
            <a:fld id="{4AB95186-B7F7-4FDC-AC8C-F71276D8E7B8}"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53218"/>
            <a:ext cx="109728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r>
              <a:rPr lang="en-IN" smtClean="0"/>
              <a:t>29/04/2021</a:t>
            </a:r>
            <a:endParaRPr lang="en-IN"/>
          </a:p>
        </p:txBody>
      </p:sp>
      <p:sp>
        <p:nvSpPr>
          <p:cNvPr id="4" name="Footer Placeholder 3"/>
          <p:cNvSpPr>
            <a:spLocks noGrp="1"/>
          </p:cNvSpPr>
          <p:nvPr>
            <p:ph type="ftr" sz="quarter" idx="11"/>
          </p:nvPr>
        </p:nvSpPr>
        <p:spPr/>
        <p:txBody>
          <a:bodyPr/>
          <a:lstStyle>
            <a:extLst/>
          </a:lstStyle>
          <a:p>
            <a:r>
              <a:rPr lang="en-IN" smtClean="0"/>
              <a:t>ICMAI</a:t>
            </a:r>
            <a:endParaRPr lang="en-IN"/>
          </a:p>
        </p:txBody>
      </p:sp>
      <p:sp>
        <p:nvSpPr>
          <p:cNvPr id="5" name="Slide Number Placeholder 4"/>
          <p:cNvSpPr>
            <a:spLocks noGrp="1"/>
          </p:cNvSpPr>
          <p:nvPr>
            <p:ph type="sldNum" sz="quarter" idx="12"/>
          </p:nvPr>
        </p:nvSpPr>
        <p:spPr/>
        <p:txBody>
          <a:bodyPr/>
          <a:lstStyle>
            <a:extLst/>
          </a:lstStyle>
          <a:p>
            <a:fld id="{4AB95186-B7F7-4FDC-AC8C-F71276D8E7B8}" type="slidenum">
              <a:rPr lang="en-IN" smtClean="0"/>
              <a:pPr/>
              <a:t>‹#›</a:t>
            </a:fld>
            <a:endParaRPr lang="en-IN"/>
          </a:p>
        </p:txBody>
      </p:sp>
      <p:sp>
        <p:nvSpPr>
          <p:cNvPr id="7" name="Rectangle 6"/>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n-IN" smtClean="0"/>
              <a:t>29/04/2021</a:t>
            </a:r>
            <a:endParaRPr lang="en-IN"/>
          </a:p>
        </p:txBody>
      </p:sp>
      <p:sp>
        <p:nvSpPr>
          <p:cNvPr id="3" name="Footer Placeholder 2"/>
          <p:cNvSpPr>
            <a:spLocks noGrp="1"/>
          </p:cNvSpPr>
          <p:nvPr>
            <p:ph type="ftr" sz="quarter" idx="11"/>
          </p:nvPr>
        </p:nvSpPr>
        <p:spPr/>
        <p:txBody>
          <a:bodyPr/>
          <a:lstStyle>
            <a:extLst/>
          </a:lstStyle>
          <a:p>
            <a:r>
              <a:rPr lang="en-IN" smtClean="0"/>
              <a:t>ICMAI</a:t>
            </a:r>
            <a:endParaRPr lang="en-IN"/>
          </a:p>
        </p:txBody>
      </p:sp>
      <p:sp>
        <p:nvSpPr>
          <p:cNvPr id="4" name="Slide Number Placeholder 3"/>
          <p:cNvSpPr>
            <a:spLocks noGrp="1"/>
          </p:cNvSpPr>
          <p:nvPr>
            <p:ph type="sldNum" sz="quarter" idx="12"/>
          </p:nvPr>
        </p:nvSpPr>
        <p:spPr/>
        <p:txBody>
          <a:bodyPr/>
          <a:lstStyle>
            <a:extLst/>
          </a:lstStyle>
          <a:p>
            <a:fld id="{4AB95186-B7F7-4FDC-AC8C-F71276D8E7B8}"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6743403" y="105765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6617515" y="304800"/>
            <a:ext cx="524256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7416800" y="6513670"/>
            <a:ext cx="4003040" cy="274320"/>
          </a:xfrm>
        </p:spPr>
        <p:txBody>
          <a:bodyPr vert="horz" rtlCol="0"/>
          <a:lstStyle>
            <a:extLst/>
          </a:lstStyle>
          <a:p>
            <a:r>
              <a:rPr lang="en-IN" smtClean="0"/>
              <a:t>29/04/2021</a:t>
            </a:r>
            <a:endParaRPr lang="en-IN"/>
          </a:p>
        </p:txBody>
      </p:sp>
      <p:sp>
        <p:nvSpPr>
          <p:cNvPr id="10" name="Slide Number Placeholder 9"/>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4AB95186-B7F7-4FDC-AC8C-F71276D8E7B8}" type="slidenum">
              <a:rPr lang="en-IN" smtClean="0"/>
              <a:pPr/>
              <a:t>‹#›</a:t>
            </a:fld>
            <a:endParaRPr lang="en-IN"/>
          </a:p>
        </p:txBody>
      </p:sp>
      <p:sp>
        <p:nvSpPr>
          <p:cNvPr id="11" name="Footer Placeholder 10"/>
          <p:cNvSpPr>
            <a:spLocks noGrp="1"/>
          </p:cNvSpPr>
          <p:nvPr>
            <p:ph type="ftr" sz="quarter" idx="12"/>
          </p:nvPr>
        </p:nvSpPr>
        <p:spPr>
          <a:xfrm>
            <a:off x="2133600" y="6513670"/>
            <a:ext cx="5209952" cy="274320"/>
          </a:xfrm>
        </p:spPr>
        <p:txBody>
          <a:bodyPr vert="horz" rtlCol="0"/>
          <a:lstStyle>
            <a:extLst/>
          </a:lstStyle>
          <a:p>
            <a:r>
              <a:rPr lang="en-IN" smtClean="0"/>
              <a:t>ICMAI</a:t>
            </a:r>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53924" y="4724400"/>
            <a:ext cx="73152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7416800" y="6509004"/>
            <a:ext cx="4003040" cy="274320"/>
          </a:xfrm>
        </p:spPr>
        <p:txBody>
          <a:bodyPr vert="horz" rtlCol="0"/>
          <a:lstStyle>
            <a:extLst/>
          </a:lstStyle>
          <a:p>
            <a:r>
              <a:rPr lang="en-IN" smtClean="0"/>
              <a:t>29/04/2021</a:t>
            </a:r>
            <a:endParaRPr lang="en-IN"/>
          </a:p>
        </p:txBody>
      </p:sp>
      <p:sp>
        <p:nvSpPr>
          <p:cNvPr id="9" name="Slide Number Placeholder 8"/>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4AB95186-B7F7-4FDC-AC8C-F71276D8E7B8}" type="slidenum">
              <a:rPr lang="en-IN" smtClean="0"/>
              <a:pPr/>
              <a:t>‹#›</a:t>
            </a:fld>
            <a:endParaRPr lang="en-IN"/>
          </a:p>
        </p:txBody>
      </p:sp>
      <p:sp>
        <p:nvSpPr>
          <p:cNvPr id="10" name="Footer Placeholder 9"/>
          <p:cNvSpPr>
            <a:spLocks noGrp="1"/>
          </p:cNvSpPr>
          <p:nvPr>
            <p:ph type="ftr" sz="quarter" idx="12"/>
          </p:nvPr>
        </p:nvSpPr>
        <p:spPr>
          <a:xfrm>
            <a:off x="2133600" y="6509004"/>
            <a:ext cx="5209952" cy="274320"/>
          </a:xfrm>
        </p:spPr>
        <p:txBody>
          <a:bodyPr vert="horz" rtlCol="0"/>
          <a:lstStyle>
            <a:extLst/>
          </a:lstStyle>
          <a:p>
            <a:r>
              <a:rPr lang="en-IN" smtClean="0"/>
              <a:t>ICMAI</a:t>
            </a:r>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727200" y="6400800"/>
            <a:ext cx="5616352"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en-IN" smtClean="0"/>
              <a:t>ICMAI</a:t>
            </a:r>
            <a:endParaRPr lang="en-IN"/>
          </a:p>
        </p:txBody>
      </p:sp>
      <p:sp>
        <p:nvSpPr>
          <p:cNvPr id="14" name="Date Placeholder 13"/>
          <p:cNvSpPr>
            <a:spLocks noGrp="1"/>
          </p:cNvSpPr>
          <p:nvPr>
            <p:ph type="dt" sz="half" idx="2"/>
          </p:nvPr>
        </p:nvSpPr>
        <p:spPr>
          <a:xfrm>
            <a:off x="7416800" y="6400800"/>
            <a:ext cx="400304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r>
              <a:rPr lang="en-IN" smtClean="0"/>
              <a:t>29/04/2021</a:t>
            </a:r>
            <a:endParaRPr lang="en-IN"/>
          </a:p>
        </p:txBody>
      </p:sp>
      <p:sp>
        <p:nvSpPr>
          <p:cNvPr id="23" name="Slide Number Placeholder 22"/>
          <p:cNvSpPr>
            <a:spLocks noGrp="1"/>
          </p:cNvSpPr>
          <p:nvPr>
            <p:ph type="sldNum" sz="quarter" idx="4"/>
          </p:nvPr>
        </p:nvSpPr>
        <p:spPr>
          <a:xfrm>
            <a:off x="11518603" y="6514568"/>
            <a:ext cx="619051"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AB95186-B7F7-4FDC-AC8C-F71276D8E7B8}" type="slidenum">
              <a:rPr lang="en-IN" smtClean="0"/>
              <a:pPr/>
              <a:t>‹#›</a:t>
            </a:fld>
            <a:endParaRPr lang="en-IN"/>
          </a:p>
        </p:txBody>
      </p:sp>
      <p:sp>
        <p:nvSpPr>
          <p:cNvPr id="22" name="Title Placeholder 21"/>
          <p:cNvSpPr>
            <a:spLocks noGrp="1"/>
          </p:cNvSpPr>
          <p:nvPr>
            <p:ph type="title"/>
          </p:nvPr>
        </p:nvSpPr>
        <p:spPr>
          <a:xfrm>
            <a:off x="609600" y="253536"/>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46237"/>
            <a:ext cx="109728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leartax.in/s/gstr-2b"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gst.cleartax.i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leartax.in/s/quarterly-return-monthly-payment-qrmp-scheme-gs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taxguru.in/goods-and-service-tax/central-goods-services-tax-fourteenth-amendment-rules-2020.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indiafilings.com/learn/gstr-2b-auto-drafted-input-tax-credit-statement/" TargetMode="External"/><Relationship Id="rId2" Type="http://schemas.openxmlformats.org/officeDocument/2006/relationships/hyperlink" Target="https://www.indiafilings.com/learn/gstr-2a-return/"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hyperlink" Target="https://www.indiafilings.com/learn/gstr-5-return-filing/" TargetMode="External"/><Relationship Id="rId7" Type="http://schemas.openxmlformats.org/officeDocument/2006/relationships/image" Target="../media/image3.png"/><Relationship Id="rId2" Type="http://schemas.openxmlformats.org/officeDocument/2006/relationships/hyperlink" Target="https://www.indiafilings.com/learn/guide-to-gstr-1-filing/" TargetMode="External"/><Relationship Id="rId1" Type="http://schemas.openxmlformats.org/officeDocument/2006/relationships/slideLayout" Target="../slideLayouts/slideLayout2.xml"/><Relationship Id="rId6" Type="http://schemas.openxmlformats.org/officeDocument/2006/relationships/hyperlink" Target="https://www.indiafilings.com/learn/gstr-8-filing/" TargetMode="External"/><Relationship Id="rId5" Type="http://schemas.openxmlformats.org/officeDocument/2006/relationships/hyperlink" Target="https://www.indiafilings.com/learn/gstr-7/" TargetMode="External"/><Relationship Id="rId4" Type="http://schemas.openxmlformats.org/officeDocument/2006/relationships/hyperlink" Target="https://www.indiafilings.com/learn/gstr-6-return-filing/"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indiafilings.com/learn/gst-input-tax-credit-scheme-existing-stock/" TargetMode="External"/><Relationship Id="rId2" Type="http://schemas.openxmlformats.org/officeDocument/2006/relationships/hyperlink" Target="https://www.indiafilings.com/learn/clarification-on-cumulative-applicability-of-rule-364/"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www.indiafilings.com/learn/system-generated-form-gstr-3b/" TargetMode="External"/><Relationship Id="rId4" Type="http://schemas.openxmlformats.org/officeDocument/2006/relationships/hyperlink" Target="https://www.indiafilings.com/learn/auto-generation-of-e-invoice-details-in-form-gstr-1/"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cleartax.in/s/invoice-furnishing-facility-if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GST Recent Changes and Issues</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p>
          <a:p>
            <a:r>
              <a:rPr lang="en-US" dirty="0" smtClean="0"/>
              <a:t>COST ACCOUNTANT</a:t>
            </a:r>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2"/>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2779543" y="3218747"/>
            <a:ext cx="1600200" cy="285752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850374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Payments</a:t>
            </a:r>
            <a:endParaRPr lang="en-IN" dirty="0"/>
          </a:p>
        </p:txBody>
      </p:sp>
      <p:sp>
        <p:nvSpPr>
          <p:cNvPr id="3" name="Content Placeholder 2"/>
          <p:cNvSpPr>
            <a:spLocks noGrp="1"/>
          </p:cNvSpPr>
          <p:nvPr>
            <p:ph idx="1"/>
          </p:nvPr>
        </p:nvSpPr>
        <p:spPr/>
        <p:txBody>
          <a:bodyPr>
            <a:normAutofit lnSpcReduction="10000"/>
          </a:bodyPr>
          <a:lstStyle/>
          <a:p>
            <a:r>
              <a:rPr lang="en-US" dirty="0"/>
              <a:t>The taxpayer has to deposit tax using form GST PMT-06 by the 25th of the following month, for the first and second months of the quarter. The taxpayers can pay their monthly tax liability either in the Fixed Sum Method (FSM), also popular as 35% </a:t>
            </a:r>
            <a:r>
              <a:rPr lang="en-US" dirty="0" err="1"/>
              <a:t>challan</a:t>
            </a:r>
            <a:r>
              <a:rPr lang="en-US" dirty="0"/>
              <a:t> method, or Self Assessment Method (SAM).</a:t>
            </a:r>
          </a:p>
          <a:p>
            <a:r>
              <a:rPr lang="en-US" dirty="0"/>
              <a:t>Fixed Sum Method (FSM) or 35% </a:t>
            </a:r>
            <a:r>
              <a:rPr lang="en-US" dirty="0" err="1"/>
              <a:t>challan</a:t>
            </a:r>
            <a:r>
              <a:rPr lang="en-US" dirty="0"/>
              <a:t> method:</a:t>
            </a:r>
          </a:p>
          <a:p>
            <a:r>
              <a:rPr lang="en-US" dirty="0"/>
              <a:t>The taxpayer must pay an amount of tax mentioned in a pre-filled </a:t>
            </a:r>
            <a:r>
              <a:rPr lang="en-US" dirty="0" err="1"/>
              <a:t>challan</a:t>
            </a:r>
            <a:r>
              <a:rPr lang="en-US" dirty="0"/>
              <a:t> in the form GST PMT-06 for an amount equal to 35% of the tax paid in cash.</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842529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446034249"/>
              </p:ext>
            </p:extLst>
          </p:nvPr>
        </p:nvGraphicFramePr>
        <p:xfrm>
          <a:off x="679269" y="1583140"/>
          <a:ext cx="10241282" cy="4162566"/>
        </p:xfrm>
        <a:graphic>
          <a:graphicData uri="http://schemas.openxmlformats.org/drawingml/2006/table">
            <a:tbl>
              <a:tblPr>
                <a:tableStyleId>{35758FB7-9AC5-4552-8A53-C91805E547FA}</a:tableStyleId>
              </a:tblPr>
              <a:tblGrid>
                <a:gridCol w="704600"/>
                <a:gridCol w="4309531"/>
                <a:gridCol w="5227151"/>
              </a:tblGrid>
              <a:tr h="1227423">
                <a:tc>
                  <a:txBody>
                    <a:bodyPr/>
                    <a:lstStyle/>
                    <a:p>
                      <a:pPr fontAlgn="t"/>
                      <a:r>
                        <a:rPr lang="en-IN" dirty="0">
                          <a:effectLst/>
                        </a:rPr>
                        <a:t>S No</a:t>
                      </a:r>
                    </a:p>
                  </a:txBody>
                  <a:tcPr marL="76200" marR="76200" marT="76200" marB="76200"/>
                </a:tc>
                <a:tc>
                  <a:txBody>
                    <a:bodyPr/>
                    <a:lstStyle/>
                    <a:p>
                      <a:pPr algn="ctr" fontAlgn="t"/>
                      <a:r>
                        <a:rPr lang="en-IN">
                          <a:effectLst/>
                        </a:rPr>
                        <a:t>Type of Taxpayer</a:t>
                      </a:r>
                    </a:p>
                  </a:txBody>
                  <a:tcPr marL="76200" marR="76200" marT="76200" marB="76200"/>
                </a:tc>
                <a:tc>
                  <a:txBody>
                    <a:bodyPr/>
                    <a:lstStyle/>
                    <a:p>
                      <a:pPr algn="ctr" fontAlgn="t"/>
                      <a:r>
                        <a:rPr lang="en-IN">
                          <a:effectLst/>
                        </a:rPr>
                        <a:t>Tax to be paid</a:t>
                      </a:r>
                    </a:p>
                  </a:txBody>
                  <a:tcPr marL="76200" marR="76200" marT="76200" marB="76200"/>
                </a:tc>
              </a:tr>
              <a:tr h="1227423">
                <a:tc>
                  <a:txBody>
                    <a:bodyPr/>
                    <a:lstStyle/>
                    <a:p>
                      <a:pPr fontAlgn="t"/>
                      <a:r>
                        <a:rPr lang="en-IN">
                          <a:effectLst/>
                        </a:rPr>
                        <a:t>1</a:t>
                      </a:r>
                    </a:p>
                  </a:txBody>
                  <a:tcPr marL="76200" marR="76200" marT="76200" marB="76200"/>
                </a:tc>
                <a:tc>
                  <a:txBody>
                    <a:bodyPr/>
                    <a:lstStyle/>
                    <a:p>
                      <a:pPr fontAlgn="t"/>
                      <a:r>
                        <a:rPr lang="en-US" dirty="0">
                          <a:effectLst/>
                        </a:rPr>
                        <a:t>Who furnished GSTR-3B quarterly for the last quarter</a:t>
                      </a:r>
                    </a:p>
                  </a:txBody>
                  <a:tcPr marL="76200" marR="76200" marT="76200" marB="76200"/>
                </a:tc>
                <a:tc>
                  <a:txBody>
                    <a:bodyPr/>
                    <a:lstStyle/>
                    <a:p>
                      <a:pPr fontAlgn="t"/>
                      <a:r>
                        <a:rPr lang="en-US" dirty="0">
                          <a:effectLst/>
                        </a:rPr>
                        <a:t>35% of tax paid in cash in the preceding quarter</a:t>
                      </a:r>
                    </a:p>
                  </a:txBody>
                  <a:tcPr marL="76200" marR="76200" marT="76200" marB="76200"/>
                </a:tc>
              </a:tr>
              <a:tr h="1707720">
                <a:tc>
                  <a:txBody>
                    <a:bodyPr/>
                    <a:lstStyle/>
                    <a:p>
                      <a:pPr fontAlgn="t"/>
                      <a:r>
                        <a:rPr lang="en-IN">
                          <a:effectLst/>
                        </a:rPr>
                        <a:t>2</a:t>
                      </a:r>
                    </a:p>
                  </a:txBody>
                  <a:tcPr marL="76200" marR="76200" marT="76200" marB="76200"/>
                </a:tc>
                <a:tc>
                  <a:txBody>
                    <a:bodyPr/>
                    <a:lstStyle/>
                    <a:p>
                      <a:pPr fontAlgn="t"/>
                      <a:r>
                        <a:rPr lang="en-US">
                          <a:effectLst/>
                        </a:rPr>
                        <a:t>Who furnished GSTR-3B monthly during the last quarter</a:t>
                      </a:r>
                    </a:p>
                  </a:txBody>
                  <a:tcPr marL="76200" marR="76200" marT="76200" marB="76200"/>
                </a:tc>
                <a:tc>
                  <a:txBody>
                    <a:bodyPr/>
                    <a:lstStyle/>
                    <a:p>
                      <a:pPr fontAlgn="t"/>
                      <a:r>
                        <a:rPr lang="en-US" dirty="0">
                          <a:effectLst/>
                        </a:rPr>
                        <a:t>100% of tax paid in cash in the last month of the immediately preceding quarter</a:t>
                      </a:r>
                    </a:p>
                  </a:txBody>
                  <a:tcPr marL="76200" marR="76200" marT="76200" marB="76200"/>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7568075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Assessment Method</a:t>
            </a:r>
            <a:endParaRPr lang="en-IN" dirty="0"/>
          </a:p>
        </p:txBody>
      </p:sp>
      <p:sp>
        <p:nvSpPr>
          <p:cNvPr id="3" name="Content Placeholder 2"/>
          <p:cNvSpPr>
            <a:spLocks noGrp="1"/>
          </p:cNvSpPr>
          <p:nvPr>
            <p:ph idx="1"/>
          </p:nvPr>
        </p:nvSpPr>
        <p:spPr/>
        <p:txBody>
          <a:bodyPr>
            <a:normAutofit fontScale="70000" lnSpcReduction="20000"/>
          </a:bodyPr>
          <a:lstStyle/>
          <a:p>
            <a:r>
              <a:rPr lang="en-US" dirty="0"/>
              <a:t>This is the existing method where a taxpayer can pay the tax liability by considering the tax liability on inward and outward supplies and the input tax credit available. The taxpayer has to manually arrive at the tax liability for the month and has to pay the same in form GST PMT-06. For ascertaining the amount of ITC available for the month the taxpayer can use form </a:t>
            </a:r>
            <a:r>
              <a:rPr lang="en-US" dirty="0">
                <a:hlinkClick r:id="rId2"/>
              </a:rPr>
              <a:t>GSTR-2B</a:t>
            </a:r>
            <a:r>
              <a:rPr lang="en-US" dirty="0"/>
              <a:t>.</a:t>
            </a:r>
          </a:p>
          <a:p>
            <a:r>
              <a:rPr lang="en-US" dirty="0"/>
              <a:t>There are certain instances where no amount may be required to be deposited, such as –</a:t>
            </a:r>
          </a:p>
          <a:p>
            <a:pPr lvl="2"/>
            <a:r>
              <a:rPr lang="en-US" dirty="0"/>
              <a:t>For the first month of the quarter – where the balance in the electronic cash/credit ledger is adequate for the tax liability of the said month OR where the tax liability is nil.</a:t>
            </a:r>
          </a:p>
          <a:p>
            <a:pPr lvl="2"/>
            <a:r>
              <a:rPr lang="en-US" dirty="0"/>
              <a:t>For the second month of the quarter – where the balance in the electronic cash/credit ledger is adequate for the cumulative tax liability for the first and second months of the quarter OR where the tax liability is nil.</a:t>
            </a:r>
          </a:p>
          <a:p>
            <a:r>
              <a:rPr lang="en-US" dirty="0"/>
              <a:t>It is to be noted that a registered person will not be eligible for the said procedures unless he has furnished the return for the complete tax period preceding such month. A complete tax period is a tax period where the said person is registered from the first until the last day of the tax period.</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771139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 Assessment Method</a:t>
            </a:r>
            <a:endParaRPr lang="en-IN" dirty="0"/>
          </a:p>
        </p:txBody>
      </p:sp>
      <p:sp>
        <p:nvSpPr>
          <p:cNvPr id="3" name="Content Placeholder 2"/>
          <p:cNvSpPr>
            <a:spLocks noGrp="1"/>
          </p:cNvSpPr>
          <p:nvPr>
            <p:ph idx="1"/>
          </p:nvPr>
        </p:nvSpPr>
        <p:spPr/>
        <p:txBody>
          <a:bodyPr>
            <a:normAutofit lnSpcReduction="10000"/>
          </a:bodyPr>
          <a:lstStyle/>
          <a:p>
            <a:r>
              <a:rPr lang="en-US" dirty="0"/>
              <a:t>The interest will be applicable as follows if the taxpayer opts for </a:t>
            </a:r>
            <a:r>
              <a:rPr lang="en-US" b="1" dirty="0"/>
              <a:t>Self Assessment Method (SAM)</a:t>
            </a:r>
            <a:r>
              <a:rPr lang="en-US" dirty="0"/>
              <a:t>:</a:t>
            </a:r>
          </a:p>
          <a:p>
            <a:r>
              <a:rPr lang="en-US" dirty="0"/>
              <a:t>The taxpayer has to pay interest @ 18% on the net tax liability which remains unpaid or paid beyond the due date for the first two months of the quarter.</a:t>
            </a:r>
          </a:p>
          <a:p>
            <a:r>
              <a:rPr lang="en-US" dirty="0"/>
              <a:t>It is important to note that the taxpayer has to pay interest @18% if there is any late payment of tax in the third month of a quarter. This is applicable irrespective of Fixed Sum Method (FSM), popular as 35% </a:t>
            </a:r>
            <a:r>
              <a:rPr lang="en-US" dirty="0" err="1"/>
              <a:t>challan</a:t>
            </a:r>
            <a:r>
              <a:rPr lang="en-US" dirty="0"/>
              <a:t> method, or Self Assessment Method (SAM).</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53395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Dates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31323898"/>
              </p:ext>
            </p:extLst>
          </p:nvPr>
        </p:nvGraphicFramePr>
        <p:xfrm>
          <a:off x="600891" y="1825625"/>
          <a:ext cx="10554789" cy="3765570"/>
        </p:xfrm>
        <a:graphic>
          <a:graphicData uri="http://schemas.openxmlformats.org/drawingml/2006/table">
            <a:tbl>
              <a:tblPr>
                <a:tableStyleId>{35758FB7-9AC5-4552-8A53-C91805E547FA}</a:tableStyleId>
              </a:tblPr>
              <a:tblGrid>
                <a:gridCol w="674428"/>
                <a:gridCol w="7688472"/>
                <a:gridCol w="2191889"/>
              </a:tblGrid>
              <a:tr h="928285">
                <a:tc>
                  <a:txBody>
                    <a:bodyPr/>
                    <a:lstStyle/>
                    <a:p>
                      <a:pPr algn="ctr" fontAlgn="t"/>
                      <a:r>
                        <a:rPr lang="en-IN" sz="1700" dirty="0">
                          <a:effectLst/>
                        </a:rPr>
                        <a:t>S No</a:t>
                      </a:r>
                    </a:p>
                  </a:txBody>
                  <a:tcPr marL="72522" marR="72522" marT="72522" marB="72522"/>
                </a:tc>
                <a:tc>
                  <a:txBody>
                    <a:bodyPr/>
                    <a:lstStyle/>
                    <a:p>
                      <a:pPr algn="ctr" fontAlgn="t"/>
                      <a:r>
                        <a:rPr lang="en-US" sz="1700">
                          <a:effectLst/>
                        </a:rPr>
                        <a:t>GST Registration in States and Union Territories</a:t>
                      </a:r>
                    </a:p>
                  </a:txBody>
                  <a:tcPr marL="72522" marR="72522" marT="72522" marB="72522"/>
                </a:tc>
                <a:tc>
                  <a:txBody>
                    <a:bodyPr/>
                    <a:lstStyle/>
                    <a:p>
                      <a:pPr algn="ctr" fontAlgn="t"/>
                      <a:r>
                        <a:rPr lang="en-IN" sz="1700">
                          <a:effectLst/>
                        </a:rPr>
                        <a:t>Due Date</a:t>
                      </a:r>
                    </a:p>
                  </a:txBody>
                  <a:tcPr marL="72522" marR="72522" marT="72522" marB="72522"/>
                </a:tc>
              </a:tr>
              <a:tr h="1125759">
                <a:tc>
                  <a:txBody>
                    <a:bodyPr/>
                    <a:lstStyle/>
                    <a:p>
                      <a:pPr fontAlgn="t"/>
                      <a:r>
                        <a:rPr lang="en-IN" sz="1700">
                          <a:effectLst/>
                        </a:rPr>
                        <a:t>1</a:t>
                      </a:r>
                    </a:p>
                  </a:txBody>
                  <a:tcPr marL="72522" marR="72522" marT="72522" marB="72522"/>
                </a:tc>
                <a:tc>
                  <a:txBody>
                    <a:bodyPr/>
                    <a:lstStyle/>
                    <a:p>
                      <a:pPr fontAlgn="t"/>
                      <a:r>
                        <a:rPr lang="en-IN" sz="1700" dirty="0">
                          <a:effectLst/>
                        </a:rPr>
                        <a:t>Chhattisgarh, Madhya Pradesh, Gujarat, Dadra and Nagar Haveli, Daman and Diu, Maharashtra, Karnataka, Goa, Lakshadweep, Kerala, Tamil Nadu, </a:t>
                      </a:r>
                      <a:r>
                        <a:rPr lang="en-IN" sz="1700" dirty="0" err="1">
                          <a:effectLst/>
                        </a:rPr>
                        <a:t>Puducherry</a:t>
                      </a:r>
                      <a:r>
                        <a:rPr lang="en-IN" sz="1700" dirty="0">
                          <a:effectLst/>
                        </a:rPr>
                        <a:t>, Andaman and Nicobar Islands, </a:t>
                      </a:r>
                      <a:r>
                        <a:rPr lang="en-IN" sz="1700" dirty="0" err="1">
                          <a:effectLst/>
                        </a:rPr>
                        <a:t>Telangana</a:t>
                      </a:r>
                      <a:r>
                        <a:rPr lang="en-IN" sz="1700" dirty="0">
                          <a:effectLst/>
                        </a:rPr>
                        <a:t> and Andhra Pradesh</a:t>
                      </a:r>
                    </a:p>
                  </a:txBody>
                  <a:tcPr marL="72522" marR="72522" marT="72522" marB="72522"/>
                </a:tc>
                <a:tc>
                  <a:txBody>
                    <a:bodyPr/>
                    <a:lstStyle/>
                    <a:p>
                      <a:pPr fontAlgn="t"/>
                      <a:r>
                        <a:rPr lang="en-US" sz="1700">
                          <a:effectLst/>
                        </a:rPr>
                        <a:t>22nd of the month succeeding such quarter</a:t>
                      </a:r>
                    </a:p>
                  </a:txBody>
                  <a:tcPr marL="72522" marR="72522" marT="72522" marB="72522"/>
                </a:tc>
              </a:tr>
              <a:tr h="1711526">
                <a:tc>
                  <a:txBody>
                    <a:bodyPr/>
                    <a:lstStyle/>
                    <a:p>
                      <a:pPr fontAlgn="t"/>
                      <a:r>
                        <a:rPr lang="en-IN" sz="1700">
                          <a:effectLst/>
                        </a:rPr>
                        <a:t>2</a:t>
                      </a:r>
                    </a:p>
                  </a:txBody>
                  <a:tcPr marL="72522" marR="72522" marT="72522" marB="72522"/>
                </a:tc>
                <a:tc>
                  <a:txBody>
                    <a:bodyPr/>
                    <a:lstStyle/>
                    <a:p>
                      <a:pPr fontAlgn="t"/>
                      <a:r>
                        <a:rPr lang="en-IN" sz="1700">
                          <a:effectLst/>
                        </a:rPr>
                        <a:t>Jammu and Kashmir, Ladakh, Himachal Pradesh, Punjab, Chandigarh, Uttarakhand, Haryana, Delhi, Rajasthan, Uttar Pradesh, Bihar, Sikkim, Arunachal Pradesh, Nagaland, Mizoram, Manipur, Tripura, Meghalaya, Assam, West Bengal, Jharkhand and Odisha</a:t>
                      </a:r>
                    </a:p>
                  </a:txBody>
                  <a:tcPr marL="72522" marR="72522" marT="72522" marB="72522"/>
                </a:tc>
                <a:tc>
                  <a:txBody>
                    <a:bodyPr/>
                    <a:lstStyle/>
                    <a:p>
                      <a:pPr fontAlgn="t"/>
                      <a:r>
                        <a:rPr lang="en-US" sz="1700" dirty="0">
                          <a:effectLst/>
                        </a:rPr>
                        <a:t>24th of the month succeeding such quarter</a:t>
                      </a:r>
                    </a:p>
                  </a:txBody>
                  <a:tcPr marL="72522" marR="72522" marT="72522" marB="72522"/>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000728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991"/>
          </a:xfrm>
        </p:spPr>
        <p:txBody>
          <a:bodyPr>
            <a:normAutofit fontScale="90000"/>
          </a:bodyPr>
          <a:lstStyle/>
          <a:p>
            <a:r>
              <a:rPr lang="en-US" dirty="0" smtClean="0"/>
              <a:t>Late filing Fixed Sum Method</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937114704"/>
              </p:ext>
            </p:extLst>
          </p:nvPr>
        </p:nvGraphicFramePr>
        <p:xfrm>
          <a:off x="718455" y="1589380"/>
          <a:ext cx="10437224" cy="4899964"/>
        </p:xfrm>
        <a:graphic>
          <a:graphicData uri="http://schemas.openxmlformats.org/drawingml/2006/table">
            <a:tbl>
              <a:tblPr>
                <a:tableStyleId>{35758FB7-9AC5-4552-8A53-C91805E547FA}</a:tableStyleId>
              </a:tblPr>
              <a:tblGrid>
                <a:gridCol w="806163"/>
                <a:gridCol w="7128630"/>
                <a:gridCol w="2502431"/>
              </a:tblGrid>
              <a:tr h="490844">
                <a:tc>
                  <a:txBody>
                    <a:bodyPr/>
                    <a:lstStyle/>
                    <a:p>
                      <a:pPr fontAlgn="t"/>
                      <a:r>
                        <a:rPr lang="en-IN" sz="2200" dirty="0">
                          <a:effectLst/>
                          <a:latin typeface="Angsana New" pitchFamily="18" charset="-34"/>
                          <a:cs typeface="Angsana New" pitchFamily="18" charset="-34"/>
                        </a:rPr>
                        <a:t>S No</a:t>
                      </a:r>
                    </a:p>
                  </a:txBody>
                  <a:tcPr marL="38576" marR="38576" marT="38576" marB="38576"/>
                </a:tc>
                <a:tc>
                  <a:txBody>
                    <a:bodyPr/>
                    <a:lstStyle/>
                    <a:p>
                      <a:pPr algn="ctr" fontAlgn="t"/>
                      <a:r>
                        <a:rPr lang="en-IN" sz="2200" dirty="0">
                          <a:effectLst/>
                          <a:latin typeface="Angsana New" pitchFamily="18" charset="-34"/>
                          <a:cs typeface="Angsana New" pitchFamily="18" charset="-34"/>
                        </a:rPr>
                        <a:t>Scenario</a:t>
                      </a:r>
                    </a:p>
                  </a:txBody>
                  <a:tcPr marL="38576" marR="38576" marT="38576" marB="38576"/>
                </a:tc>
                <a:tc>
                  <a:txBody>
                    <a:bodyPr/>
                    <a:lstStyle/>
                    <a:p>
                      <a:pPr algn="ctr" fontAlgn="t"/>
                      <a:r>
                        <a:rPr lang="en-IN" sz="2200">
                          <a:effectLst/>
                          <a:latin typeface="Angsana New" pitchFamily="18" charset="-34"/>
                          <a:cs typeface="Angsana New" pitchFamily="18" charset="-34"/>
                        </a:rPr>
                        <a:t>Interest to be paid</a:t>
                      </a:r>
                    </a:p>
                  </a:txBody>
                  <a:tcPr marL="38576" marR="38576" marT="38576" marB="38576"/>
                </a:tc>
              </a:tr>
              <a:tr h="362530">
                <a:tc>
                  <a:txBody>
                    <a:bodyPr/>
                    <a:lstStyle/>
                    <a:p>
                      <a:pPr fontAlgn="t"/>
                      <a:r>
                        <a:rPr lang="en-IN" sz="2200">
                          <a:effectLst/>
                          <a:latin typeface="Angsana New" pitchFamily="18" charset="-34"/>
                          <a:cs typeface="Angsana New" pitchFamily="18" charset="-34"/>
                        </a:rPr>
                        <a:t>1</a:t>
                      </a:r>
                    </a:p>
                  </a:txBody>
                  <a:tcPr marL="38576" marR="38576" marT="38576" marB="38576"/>
                </a:tc>
                <a:tc>
                  <a:txBody>
                    <a:bodyPr/>
                    <a:lstStyle/>
                    <a:p>
                      <a:pPr fontAlgn="t"/>
                      <a:r>
                        <a:rPr lang="en-US" sz="2200" dirty="0">
                          <a:effectLst/>
                          <a:latin typeface="Angsana New" pitchFamily="18" charset="-34"/>
                          <a:cs typeface="Angsana New" pitchFamily="18" charset="-34"/>
                        </a:rPr>
                        <a:t>Tax liability mentioned in pre-filled form GST PMT-06 is paid by 25th of the following month</a:t>
                      </a:r>
                    </a:p>
                  </a:txBody>
                  <a:tcPr marL="38576" marR="38576" marT="38576" marB="38576"/>
                </a:tc>
                <a:tc>
                  <a:txBody>
                    <a:bodyPr/>
                    <a:lstStyle/>
                    <a:p>
                      <a:pPr fontAlgn="t"/>
                      <a:r>
                        <a:rPr lang="en-IN" sz="2200">
                          <a:effectLst/>
                          <a:latin typeface="Angsana New" pitchFamily="18" charset="-34"/>
                          <a:cs typeface="Angsana New" pitchFamily="18" charset="-34"/>
                        </a:rPr>
                        <a:t>Nil</a:t>
                      </a:r>
                    </a:p>
                  </a:txBody>
                  <a:tcPr marL="38576" marR="38576" marT="38576" marB="38576"/>
                </a:tc>
              </a:tr>
              <a:tr h="456988">
                <a:tc>
                  <a:txBody>
                    <a:bodyPr/>
                    <a:lstStyle/>
                    <a:p>
                      <a:pPr fontAlgn="t"/>
                      <a:r>
                        <a:rPr lang="en-IN" sz="2200">
                          <a:effectLst/>
                          <a:latin typeface="Angsana New" pitchFamily="18" charset="-34"/>
                          <a:cs typeface="Angsana New" pitchFamily="18" charset="-34"/>
                        </a:rPr>
                        <a:t>2</a:t>
                      </a:r>
                    </a:p>
                  </a:txBody>
                  <a:tcPr marL="38576" marR="38576" marT="38576" marB="38576"/>
                </a:tc>
                <a:tc>
                  <a:txBody>
                    <a:bodyPr/>
                    <a:lstStyle/>
                    <a:p>
                      <a:pPr fontAlgn="t"/>
                      <a:r>
                        <a:rPr lang="en-US" sz="2200" dirty="0">
                          <a:effectLst/>
                          <a:latin typeface="Angsana New" pitchFamily="18" charset="-34"/>
                          <a:cs typeface="Angsana New" pitchFamily="18" charset="-34"/>
                        </a:rPr>
                        <a:t>Tax liability mentioned in pre-filled form GST PMT-06 is not paid by 25th of the following month</a:t>
                      </a:r>
                    </a:p>
                  </a:txBody>
                  <a:tcPr marL="38576" marR="38576" marT="38576" marB="38576"/>
                </a:tc>
                <a:tc>
                  <a:txBody>
                    <a:bodyPr/>
                    <a:lstStyle/>
                    <a:p>
                      <a:pPr fontAlgn="t"/>
                      <a:r>
                        <a:rPr lang="en-US" sz="2200">
                          <a:effectLst/>
                          <a:latin typeface="Angsana New" pitchFamily="18" charset="-34"/>
                          <a:cs typeface="Angsana New" pitchFamily="18" charset="-34"/>
                        </a:rPr>
                        <a:t>18% of the tax liability</a:t>
                      </a:r>
                    </a:p>
                    <a:p>
                      <a:pPr fontAlgn="t"/>
                      <a:r>
                        <a:rPr lang="en-US" sz="2200">
                          <a:effectLst/>
                          <a:latin typeface="Angsana New" pitchFamily="18" charset="-34"/>
                          <a:cs typeface="Angsana New" pitchFamily="18" charset="-34"/>
                        </a:rPr>
                        <a:t>(from 26th of the following month till the date of payment)</a:t>
                      </a:r>
                    </a:p>
                  </a:txBody>
                  <a:tcPr marL="38576" marR="38576" marT="38576" marB="38576"/>
                </a:tc>
              </a:tr>
              <a:tr h="363620">
                <a:tc>
                  <a:txBody>
                    <a:bodyPr/>
                    <a:lstStyle/>
                    <a:p>
                      <a:pPr fontAlgn="t"/>
                      <a:r>
                        <a:rPr lang="en-IN" sz="2200">
                          <a:effectLst/>
                          <a:latin typeface="Angsana New" pitchFamily="18" charset="-34"/>
                          <a:cs typeface="Angsana New" pitchFamily="18" charset="-34"/>
                        </a:rPr>
                        <a:t>3</a:t>
                      </a:r>
                    </a:p>
                  </a:txBody>
                  <a:tcPr marL="38576" marR="38576" marT="38576" marB="38576"/>
                </a:tc>
                <a:tc>
                  <a:txBody>
                    <a:bodyPr/>
                    <a:lstStyle/>
                    <a:p>
                      <a:pPr fontAlgn="t"/>
                      <a:r>
                        <a:rPr lang="en-US" sz="2200" dirty="0">
                          <a:effectLst/>
                          <a:latin typeface="Angsana New" pitchFamily="18" charset="-34"/>
                          <a:cs typeface="Angsana New" pitchFamily="18" charset="-34"/>
                        </a:rPr>
                        <a:t>The final tax liability for the first two months is less than or equal to the amount paid through pre-filled form GST PMT-06</a:t>
                      </a:r>
                    </a:p>
                  </a:txBody>
                  <a:tcPr marL="38576" marR="38576" marT="38576" marB="38576"/>
                </a:tc>
                <a:tc>
                  <a:txBody>
                    <a:bodyPr/>
                    <a:lstStyle/>
                    <a:p>
                      <a:pPr fontAlgn="t"/>
                      <a:r>
                        <a:rPr lang="en-IN" sz="2200">
                          <a:effectLst/>
                          <a:latin typeface="Angsana New" pitchFamily="18" charset="-34"/>
                          <a:cs typeface="Angsana New" pitchFamily="18" charset="-34"/>
                        </a:rPr>
                        <a:t>Nil</a:t>
                      </a:r>
                    </a:p>
                  </a:txBody>
                  <a:tcPr marL="38576" marR="38576" marT="38576" marB="38576"/>
                </a:tc>
              </a:tr>
              <a:tr h="379834">
                <a:tc>
                  <a:txBody>
                    <a:bodyPr/>
                    <a:lstStyle/>
                    <a:p>
                      <a:pPr fontAlgn="t"/>
                      <a:r>
                        <a:rPr lang="en-IN" sz="2200">
                          <a:effectLst/>
                          <a:latin typeface="Angsana New" pitchFamily="18" charset="-34"/>
                          <a:cs typeface="Angsana New" pitchFamily="18" charset="-34"/>
                        </a:rPr>
                        <a:t>4</a:t>
                      </a:r>
                    </a:p>
                  </a:txBody>
                  <a:tcPr marL="38576" marR="38576" marT="38576" marB="38576"/>
                </a:tc>
                <a:tc>
                  <a:txBody>
                    <a:bodyPr/>
                    <a:lstStyle/>
                    <a:p>
                      <a:pPr fontAlgn="t"/>
                      <a:r>
                        <a:rPr lang="en-US" sz="2200" dirty="0">
                          <a:effectLst/>
                          <a:latin typeface="Angsana New" pitchFamily="18" charset="-34"/>
                          <a:cs typeface="Angsana New" pitchFamily="18" charset="-34"/>
                        </a:rPr>
                        <a:t>The final tax liability for the first two months is higher than the tax amount paid through pre-filled form GST PMT-06, and such excess liability has been paid within quarterly GSTR-3B due date</a:t>
                      </a:r>
                    </a:p>
                  </a:txBody>
                  <a:tcPr marL="38576" marR="38576" marT="38576" marB="38576"/>
                </a:tc>
                <a:tc>
                  <a:txBody>
                    <a:bodyPr/>
                    <a:lstStyle/>
                    <a:p>
                      <a:pPr fontAlgn="t"/>
                      <a:r>
                        <a:rPr lang="en-IN" sz="2200" dirty="0">
                          <a:effectLst/>
                          <a:latin typeface="Angsana New" pitchFamily="18" charset="-34"/>
                          <a:cs typeface="Angsana New" pitchFamily="18" charset="-34"/>
                        </a:rPr>
                        <a:t>Nil</a:t>
                      </a:r>
                    </a:p>
                  </a:txBody>
                  <a:tcPr marL="38576" marR="38576" marT="38576" marB="38576"/>
                </a:tc>
              </a:tr>
              <a:tr h="904994">
                <a:tc>
                  <a:txBody>
                    <a:bodyPr/>
                    <a:lstStyle/>
                    <a:p>
                      <a:pPr fontAlgn="t"/>
                      <a:r>
                        <a:rPr lang="en-IN" sz="2200">
                          <a:effectLst/>
                          <a:latin typeface="Angsana New" pitchFamily="18" charset="-34"/>
                          <a:cs typeface="Angsana New" pitchFamily="18" charset="-34"/>
                        </a:rPr>
                        <a:t>5</a:t>
                      </a:r>
                    </a:p>
                  </a:txBody>
                  <a:tcPr marL="38576" marR="38576" marT="38576" marB="38576"/>
                </a:tc>
                <a:tc>
                  <a:txBody>
                    <a:bodyPr/>
                    <a:lstStyle/>
                    <a:p>
                      <a:pPr fontAlgn="t"/>
                      <a:r>
                        <a:rPr lang="en-US" sz="2200">
                          <a:effectLst/>
                          <a:latin typeface="Angsana New" pitchFamily="18" charset="-34"/>
                          <a:cs typeface="Angsana New" pitchFamily="18" charset="-34"/>
                        </a:rPr>
                        <a:t>The final tax liability for the first two months is higher than the tax amount paid through pre-filled form GST PMT-06, and such excess liability has not been paid within quarterly GSTR-3B due date</a:t>
                      </a:r>
                    </a:p>
                  </a:txBody>
                  <a:tcPr marL="38576" marR="38576" marT="38576" marB="38576"/>
                </a:tc>
                <a:tc>
                  <a:txBody>
                    <a:bodyPr/>
                    <a:lstStyle/>
                    <a:p>
                      <a:pPr fontAlgn="t"/>
                      <a:r>
                        <a:rPr lang="en-US" sz="2200" dirty="0">
                          <a:effectLst/>
                          <a:latin typeface="Angsana New" pitchFamily="18" charset="-34"/>
                          <a:cs typeface="Angsana New" pitchFamily="18" charset="-34"/>
                        </a:rPr>
                        <a:t>18% of the tax liability</a:t>
                      </a:r>
                    </a:p>
                    <a:p>
                      <a:pPr fontAlgn="t"/>
                      <a:r>
                        <a:rPr lang="en-US" sz="2200" dirty="0">
                          <a:effectLst/>
                          <a:latin typeface="Angsana New" pitchFamily="18" charset="-34"/>
                          <a:cs typeface="Angsana New" pitchFamily="18" charset="-34"/>
                        </a:rPr>
                        <a:t>(from GSTR-3B due date* till the date of payment)</a:t>
                      </a:r>
                    </a:p>
                  </a:txBody>
                  <a:tcPr marL="38576" marR="38576" marT="38576" marB="38576"/>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74411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 Fee  - Maximum Rs.5000</a:t>
            </a:r>
            <a:endParaRPr lang="en-IN"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441794564"/>
              </p:ext>
            </p:extLst>
          </p:nvPr>
        </p:nvGraphicFramePr>
        <p:xfrm>
          <a:off x="470263" y="2415655"/>
          <a:ext cx="10672353" cy="3034532"/>
        </p:xfrm>
        <a:graphic>
          <a:graphicData uri="http://schemas.openxmlformats.org/drawingml/2006/table">
            <a:tbl>
              <a:tblPr>
                <a:tableStyleId>{35758FB7-9AC5-4552-8A53-C91805E547FA}</a:tableStyleId>
              </a:tblPr>
              <a:tblGrid>
                <a:gridCol w="3557451"/>
                <a:gridCol w="3557451"/>
                <a:gridCol w="3557451"/>
              </a:tblGrid>
              <a:tr h="1294196">
                <a:tc>
                  <a:txBody>
                    <a:bodyPr/>
                    <a:lstStyle/>
                    <a:p>
                      <a:pPr algn="ctr" fontAlgn="t"/>
                      <a:r>
                        <a:rPr lang="en-IN" dirty="0">
                          <a:effectLst/>
                        </a:rPr>
                        <a:t>Name of the Act</a:t>
                      </a:r>
                    </a:p>
                  </a:txBody>
                  <a:tcPr marL="76200" marR="76200" marT="76200" marB="76200"/>
                </a:tc>
                <a:tc>
                  <a:txBody>
                    <a:bodyPr/>
                    <a:lstStyle/>
                    <a:p>
                      <a:pPr algn="ctr" fontAlgn="t"/>
                      <a:r>
                        <a:rPr lang="en-US" dirty="0">
                          <a:effectLst/>
                        </a:rPr>
                        <a:t>Late fee for every</a:t>
                      </a:r>
                    </a:p>
                    <a:p>
                      <a:pPr algn="ctr" fontAlgn="t"/>
                      <a:r>
                        <a:rPr lang="en-US" dirty="0">
                          <a:effectLst/>
                        </a:rPr>
                        <a:t>day of delay</a:t>
                      </a:r>
                    </a:p>
                  </a:txBody>
                  <a:tcPr marL="76200" marR="76200" marT="76200" marB="76200"/>
                </a:tc>
                <a:tc>
                  <a:txBody>
                    <a:bodyPr/>
                    <a:lstStyle/>
                    <a:p>
                      <a:pPr algn="ctr" fontAlgn="t"/>
                      <a:r>
                        <a:rPr lang="en-US">
                          <a:effectLst/>
                        </a:rPr>
                        <a:t>Late fee for every</a:t>
                      </a:r>
                    </a:p>
                    <a:p>
                      <a:pPr algn="ctr" fontAlgn="t"/>
                      <a:r>
                        <a:rPr lang="en-US">
                          <a:effectLst/>
                        </a:rPr>
                        <a:t>day of delay</a:t>
                      </a:r>
                    </a:p>
                    <a:p>
                      <a:pPr algn="ctr" fontAlgn="t"/>
                      <a:r>
                        <a:rPr lang="en-US">
                          <a:effectLst/>
                        </a:rPr>
                        <a:t>(in case of ‘Nil’</a:t>
                      </a:r>
                    </a:p>
                    <a:p>
                      <a:pPr algn="ctr" fontAlgn="t"/>
                      <a:r>
                        <a:rPr lang="en-US">
                          <a:effectLst/>
                        </a:rPr>
                        <a:t>tax liability)</a:t>
                      </a:r>
                    </a:p>
                  </a:txBody>
                  <a:tcPr marL="76200" marR="76200" marT="76200" marB="76200"/>
                </a:tc>
              </a:tr>
              <a:tr h="580112">
                <a:tc>
                  <a:txBody>
                    <a:bodyPr/>
                    <a:lstStyle/>
                    <a:p>
                      <a:pPr fontAlgn="t"/>
                      <a:r>
                        <a:rPr lang="en-IN">
                          <a:effectLst/>
                        </a:rPr>
                        <a:t>CGST Act</a:t>
                      </a:r>
                    </a:p>
                  </a:txBody>
                  <a:tcPr marL="76200" marR="76200" marT="76200" marB="76200"/>
                </a:tc>
                <a:tc>
                  <a:txBody>
                    <a:bodyPr/>
                    <a:lstStyle/>
                    <a:p>
                      <a:pPr fontAlgn="t"/>
                      <a:r>
                        <a:rPr lang="en-IN">
                          <a:effectLst/>
                        </a:rPr>
                        <a:t>Rs.25</a:t>
                      </a:r>
                    </a:p>
                  </a:txBody>
                  <a:tcPr marL="76200" marR="76200" marT="76200" marB="76200"/>
                </a:tc>
                <a:tc>
                  <a:txBody>
                    <a:bodyPr/>
                    <a:lstStyle/>
                    <a:p>
                      <a:pPr fontAlgn="t"/>
                      <a:r>
                        <a:rPr lang="en-IN">
                          <a:effectLst/>
                        </a:rPr>
                        <a:t>Rs.10</a:t>
                      </a:r>
                    </a:p>
                  </a:txBody>
                  <a:tcPr marL="76200" marR="76200" marT="76200" marB="76200"/>
                </a:tc>
              </a:tr>
              <a:tr h="580112">
                <a:tc>
                  <a:txBody>
                    <a:bodyPr/>
                    <a:lstStyle/>
                    <a:p>
                      <a:pPr fontAlgn="t"/>
                      <a:r>
                        <a:rPr lang="en-IN">
                          <a:effectLst/>
                        </a:rPr>
                        <a:t>SGST Act</a:t>
                      </a:r>
                    </a:p>
                  </a:txBody>
                  <a:tcPr marL="76200" marR="76200" marT="76200" marB="76200"/>
                </a:tc>
                <a:tc>
                  <a:txBody>
                    <a:bodyPr/>
                    <a:lstStyle/>
                    <a:p>
                      <a:pPr fontAlgn="t"/>
                      <a:r>
                        <a:rPr lang="en-IN">
                          <a:effectLst/>
                        </a:rPr>
                        <a:t>Rs.25</a:t>
                      </a:r>
                    </a:p>
                  </a:txBody>
                  <a:tcPr marL="76200" marR="76200" marT="76200" marB="76200"/>
                </a:tc>
                <a:tc>
                  <a:txBody>
                    <a:bodyPr/>
                    <a:lstStyle/>
                    <a:p>
                      <a:pPr fontAlgn="t"/>
                      <a:r>
                        <a:rPr lang="en-IN">
                          <a:effectLst/>
                        </a:rPr>
                        <a:t>Rs.10</a:t>
                      </a:r>
                    </a:p>
                  </a:txBody>
                  <a:tcPr marL="76200" marR="76200" marT="76200" marB="76200"/>
                </a:tc>
              </a:tr>
              <a:tr h="580112">
                <a:tc>
                  <a:txBody>
                    <a:bodyPr/>
                    <a:lstStyle/>
                    <a:p>
                      <a:pPr fontAlgn="t"/>
                      <a:r>
                        <a:rPr lang="en-IN">
                          <a:effectLst/>
                        </a:rPr>
                        <a:t>IGST Act</a:t>
                      </a:r>
                    </a:p>
                  </a:txBody>
                  <a:tcPr marL="76200" marR="76200" marT="76200" marB="76200"/>
                </a:tc>
                <a:tc>
                  <a:txBody>
                    <a:bodyPr/>
                    <a:lstStyle/>
                    <a:p>
                      <a:pPr fontAlgn="t"/>
                      <a:r>
                        <a:rPr lang="en-IN">
                          <a:effectLst/>
                        </a:rPr>
                        <a:t>Rs.50</a:t>
                      </a:r>
                    </a:p>
                  </a:txBody>
                  <a:tcPr marL="76200" marR="76200" marT="76200" marB="76200"/>
                </a:tc>
                <a:tc>
                  <a:txBody>
                    <a:bodyPr/>
                    <a:lstStyle/>
                    <a:p>
                      <a:pPr fontAlgn="t"/>
                      <a:r>
                        <a:rPr lang="en-IN" dirty="0">
                          <a:effectLst/>
                        </a:rPr>
                        <a:t>Rs.20</a:t>
                      </a:r>
                    </a:p>
                  </a:txBody>
                  <a:tcPr marL="76200" marR="76200" marT="76200" marB="76200"/>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pic>
        <p:nvPicPr>
          <p:cNvPr id="7" name="Picture 6"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2390536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IN" dirty="0"/>
          </a:p>
        </p:txBody>
      </p:sp>
      <p:sp>
        <p:nvSpPr>
          <p:cNvPr id="3" name="Content Placeholder 2"/>
          <p:cNvSpPr>
            <a:spLocks noGrp="1"/>
          </p:cNvSpPr>
          <p:nvPr>
            <p:ph idx="1"/>
          </p:nvPr>
        </p:nvSpPr>
        <p:spPr/>
        <p:txBody>
          <a:bodyPr>
            <a:normAutofit fontScale="62500" lnSpcReduction="20000"/>
          </a:bodyPr>
          <a:lstStyle/>
          <a:p>
            <a:r>
              <a:rPr lang="en-US" dirty="0"/>
              <a:t>Whether to opt into QRMP or to continue with monthly returns must be decided for each of the GSTINs of a business (PAN), which can be tedious and time consuming. The segregation of the documents as B2B and non-B2B must also be done where the taxpayer opting into the scheme uses the Invoice Furnishing Facility (IFF). </a:t>
            </a:r>
            <a:endParaRPr lang="en-US" dirty="0" smtClean="0"/>
          </a:p>
          <a:p>
            <a:r>
              <a:rPr lang="en-US" dirty="0" smtClean="0"/>
              <a:t>It </a:t>
            </a:r>
            <a:r>
              <a:rPr lang="en-US" dirty="0"/>
              <a:t>would help in moving the B2B documents to IFF and rest directly to the quarterly GSTR-1 return. Moreover, the reconciliation between IFF, sales register and GSTR-1 becomes more essential. Further, the taxpayer under QRMP scheme must choose between two methods for tax payment every month, i.e. Fixed Sum/35% </a:t>
            </a:r>
            <a:r>
              <a:rPr lang="en-US" dirty="0" err="1"/>
              <a:t>challan</a:t>
            </a:r>
            <a:r>
              <a:rPr lang="en-US" dirty="0"/>
              <a:t> Method and Self-assessment Method.</a:t>
            </a:r>
          </a:p>
          <a:p>
            <a:r>
              <a:rPr lang="en-US" dirty="0"/>
              <a:t>All the above challenges listed down can be addressed using a single solution – </a:t>
            </a:r>
            <a:r>
              <a:rPr lang="en-US" b="1" dirty="0" err="1">
                <a:hlinkClick r:id="rId2"/>
              </a:rPr>
              <a:t>ClearTax</a:t>
            </a:r>
            <a:r>
              <a:rPr lang="en-US" b="1" dirty="0">
                <a:hlinkClick r:id="rId2"/>
              </a:rPr>
              <a:t> GST</a:t>
            </a:r>
            <a:r>
              <a:rPr lang="en-US" dirty="0"/>
              <a:t> software. The following features will help any business as well as tax professional to comply with the rules listed down for the QRMP scheme.</a:t>
            </a:r>
          </a:p>
          <a:p>
            <a:pPr lvl="2"/>
            <a:r>
              <a:rPr lang="en-US" dirty="0"/>
              <a:t>Single window to modify QRMP Profile for all your GSTINs in one go</a:t>
            </a:r>
          </a:p>
          <a:p>
            <a:pPr lvl="2"/>
            <a:r>
              <a:rPr lang="en-US" dirty="0"/>
              <a:t>Auto Preparation of Quarterly GSTR 1 and GSTR-3B from Sales and Purchases Registers</a:t>
            </a:r>
          </a:p>
          <a:p>
            <a:pPr lvl="2"/>
            <a:r>
              <a:rPr lang="en-US" dirty="0"/>
              <a:t>Fetching of Turnover and Filing Frequency from GST Portal (Coming soon)</a:t>
            </a:r>
          </a:p>
          <a:p>
            <a:pPr lvl="2"/>
            <a:r>
              <a:rPr lang="en-US" dirty="0"/>
              <a:t>Option to Upload B2B Invoices/CDN in IFF from Sales Register (Coming soon)</a:t>
            </a:r>
          </a:p>
          <a:p>
            <a:pPr lvl="2"/>
            <a:r>
              <a:rPr lang="en-US" dirty="0"/>
              <a:t>Automation of </a:t>
            </a:r>
            <a:r>
              <a:rPr lang="en-US" dirty="0" err="1"/>
              <a:t>Challan</a:t>
            </a:r>
            <a:r>
              <a:rPr lang="en-US" dirty="0"/>
              <a:t> Creation, Payment and Track Payment Status (Coming soon)</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312541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Invoice Filing Facility</a:t>
            </a:r>
            <a:endParaRPr lang="en-IN" dirty="0"/>
          </a:p>
        </p:txBody>
      </p:sp>
      <p:sp>
        <p:nvSpPr>
          <p:cNvPr id="3" name="Content Placeholder 2"/>
          <p:cNvSpPr>
            <a:spLocks noGrp="1"/>
          </p:cNvSpPr>
          <p:nvPr>
            <p:ph idx="1"/>
          </p:nvPr>
        </p:nvSpPr>
        <p:spPr/>
        <p:txBody>
          <a:bodyPr>
            <a:normAutofit fontScale="62500" lnSpcReduction="20000"/>
          </a:bodyPr>
          <a:lstStyle/>
          <a:p>
            <a:r>
              <a:rPr lang="en-US" dirty="0"/>
              <a:t>The Invoice Furnishing Facility (IFF) is a facility where quarterly GSTR-1 filers can choose to upload their Business-to-business (B2B) invoices every month, currently under the </a:t>
            </a:r>
            <a:r>
              <a:rPr lang="en-US" dirty="0">
                <a:hlinkClick r:id="rId2"/>
              </a:rPr>
              <a:t>QRMP scheme</a:t>
            </a:r>
            <a:r>
              <a:rPr lang="en-US" dirty="0"/>
              <a:t> only. It is governed by Rule 59(2) of the CGST Rules, available to regular taxpayers having an annual aggregate turnover of up to Rs.5 </a:t>
            </a:r>
            <a:r>
              <a:rPr lang="en-US" dirty="0" err="1"/>
              <a:t>crore</a:t>
            </a:r>
            <a:r>
              <a:rPr lang="en-US" dirty="0"/>
              <a:t>. One should keep the following points in mind before </a:t>
            </a:r>
            <a:r>
              <a:rPr lang="en-US" dirty="0" err="1"/>
              <a:t>utilising</a:t>
            </a:r>
            <a:r>
              <a:rPr lang="en-US" dirty="0"/>
              <a:t> the IFF:</a:t>
            </a:r>
          </a:p>
          <a:p>
            <a:r>
              <a:rPr lang="en-US" dirty="0"/>
              <a:t>The IFF is an optional facility. Non-usage will not attract any late fee.</a:t>
            </a:r>
          </a:p>
          <a:p>
            <a:r>
              <a:rPr lang="en-US" dirty="0"/>
              <a:t>The invoices relating to the last month of a quarter are to be uploaded in the GSTR-1 return only.</a:t>
            </a:r>
          </a:p>
          <a:p>
            <a:r>
              <a:rPr lang="en-US" dirty="0"/>
              <a:t>There is no requirement to upload invoices in GSTR-1 if the same has been uploaded in the IFF.</a:t>
            </a:r>
          </a:p>
          <a:p>
            <a:r>
              <a:rPr lang="en-US" dirty="0"/>
              <a:t>The total value of invoices that can be uploaded per month is restricted to Rs.50 lakh.</a:t>
            </a:r>
          </a:p>
          <a:p>
            <a:r>
              <a:rPr lang="en-US" dirty="0"/>
              <a:t>The details submitted in IFF will be reflected in the GSTR-2A and GSTR-2B of the recipients.</a:t>
            </a:r>
          </a:p>
          <a:p>
            <a:r>
              <a:rPr lang="en-US" dirty="0"/>
              <a:t>The Invoice Furnishing Facility </a:t>
            </a:r>
            <a:r>
              <a:rPr lang="en-US" dirty="0" smtClean="0"/>
              <a:t> </a:t>
            </a:r>
            <a:r>
              <a:rPr lang="en-US" dirty="0"/>
              <a:t>from 01.01.2021 and the first cut-off date was 13th February 2021 for January 2021 (being the first month for the January-March 2021 quarter).</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267721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IFF</a:t>
            </a:r>
            <a:endParaRPr lang="en-IN" dirty="0"/>
          </a:p>
        </p:txBody>
      </p:sp>
      <p:sp>
        <p:nvSpPr>
          <p:cNvPr id="3" name="Content Placeholder 2"/>
          <p:cNvSpPr>
            <a:spLocks noGrp="1"/>
          </p:cNvSpPr>
          <p:nvPr>
            <p:ph idx="1"/>
          </p:nvPr>
        </p:nvSpPr>
        <p:spPr/>
        <p:txBody>
          <a:bodyPr>
            <a:normAutofit fontScale="62500" lnSpcReduction="20000"/>
          </a:bodyPr>
          <a:lstStyle/>
          <a:p>
            <a:r>
              <a:rPr lang="en-US" dirty="0"/>
              <a:t>The taxpayers whose aggregate turnover is less than Rs.5 </a:t>
            </a:r>
            <a:r>
              <a:rPr lang="en-US" dirty="0" err="1"/>
              <a:t>crore</a:t>
            </a:r>
            <a:r>
              <a:rPr lang="en-US" dirty="0"/>
              <a:t> in the preceding financial year can file their GSTR-1 and GSTR-3B every quarter by opting into the QRMP scheme. This is allowed to reduce the compliance burden on small taxpayers. However, this creates problems for taxpayers who make purchases from QRMP taxpayers in claiming Input Tax Credit (ITC).</a:t>
            </a:r>
            <a:r>
              <a:rPr lang="en-US" dirty="0" smtClean="0"/>
              <a:t/>
            </a:r>
            <a:br>
              <a:rPr lang="en-US" dirty="0" smtClean="0"/>
            </a:br>
            <a:r>
              <a:rPr lang="en-US" dirty="0" smtClean="0"/>
              <a:t/>
            </a:r>
            <a:br>
              <a:rPr lang="en-US" dirty="0" smtClean="0"/>
            </a:br>
            <a:r>
              <a:rPr lang="en-US" dirty="0"/>
              <a:t>For example, when a buyer purchases goods from a QRMP taxpayer during a quarter, the buyer might have to wait until the end of the quarter to claim ITC. The reason for the same is that a small taxpayer can upload the invoices and complete the GSTR-1 filing only after the quarter is completed. This process would cause a delay in claiming ITC as the buyer can claim full ITC only when the invoice appears in his/her GSTR-2B.</a:t>
            </a:r>
            <a:r>
              <a:rPr lang="en-US" dirty="0" smtClean="0"/>
              <a:t/>
            </a:r>
            <a:br>
              <a:rPr lang="en-US" dirty="0" smtClean="0"/>
            </a:br>
            <a:r>
              <a:rPr lang="en-US" dirty="0" smtClean="0"/>
              <a:t/>
            </a:r>
            <a:br>
              <a:rPr lang="en-US" dirty="0" smtClean="0"/>
            </a:br>
            <a:r>
              <a:rPr lang="en-US" dirty="0"/>
              <a:t>Hence, the IFF has been introduced under the QRMP scheme to remove these hardships allowing the QRMP taxpayers to upload selective or all B2B invoices on the GST portal using IFF for the first two months of the quarter. In turn, it helps the buyers in claiming ITC without any delay.</a:t>
            </a:r>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04737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 – Changes </a:t>
            </a:r>
            <a:endParaRPr lang="en-IN" dirty="0"/>
          </a:p>
        </p:txBody>
      </p:sp>
      <p:sp>
        <p:nvSpPr>
          <p:cNvPr id="3" name="Content Placeholder 2"/>
          <p:cNvSpPr>
            <a:spLocks noGrp="1"/>
          </p:cNvSpPr>
          <p:nvPr>
            <p:ph idx="1"/>
          </p:nvPr>
        </p:nvSpPr>
        <p:spPr/>
        <p:txBody>
          <a:bodyPr/>
          <a:lstStyle/>
          <a:p>
            <a:r>
              <a:rPr lang="en-US" dirty="0" smtClean="0"/>
              <a:t>Procedure</a:t>
            </a:r>
          </a:p>
          <a:p>
            <a:pPr lvl="1"/>
            <a:r>
              <a:rPr lang="en-US" dirty="0" smtClean="0"/>
              <a:t>QRMP Scheme</a:t>
            </a:r>
          </a:p>
          <a:p>
            <a:r>
              <a:rPr lang="en-US" dirty="0" smtClean="0"/>
              <a:t>Compliance</a:t>
            </a:r>
          </a:p>
          <a:p>
            <a:pPr lvl="1"/>
            <a:r>
              <a:rPr lang="en-US" dirty="0" smtClean="0"/>
              <a:t>Returns</a:t>
            </a:r>
            <a:endParaRPr lang="en-US" dirty="0"/>
          </a:p>
          <a:p>
            <a:r>
              <a:rPr lang="en-US" dirty="0" smtClean="0"/>
              <a:t>ITC</a:t>
            </a:r>
          </a:p>
          <a:p>
            <a:pPr lvl="1"/>
            <a:r>
              <a:rPr lang="en-US" dirty="0" err="1" smtClean="0"/>
              <a:t>Availment</a:t>
            </a:r>
            <a:r>
              <a:rPr lang="en-US" dirty="0" smtClean="0"/>
              <a:t> and </a:t>
            </a:r>
            <a:r>
              <a:rPr lang="en-US" dirty="0" err="1" smtClean="0"/>
              <a:t>Utilisation</a:t>
            </a:r>
            <a:endParaRPr lang="en-US" dirty="0" smtClean="0"/>
          </a:p>
          <a:p>
            <a:r>
              <a:rPr lang="en-US" dirty="0" smtClean="0"/>
              <a:t>Legal Issues</a:t>
            </a:r>
          </a:p>
          <a:p>
            <a:pPr lvl="1"/>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7" name="Picture 6"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278077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to be submitted</a:t>
            </a:r>
            <a:endParaRPr lang="en-IN" dirty="0"/>
          </a:p>
        </p:txBody>
      </p:sp>
      <p:sp>
        <p:nvSpPr>
          <p:cNvPr id="3" name="Content Placeholder 2"/>
          <p:cNvSpPr>
            <a:spLocks noGrp="1"/>
          </p:cNvSpPr>
          <p:nvPr>
            <p:ph idx="1"/>
          </p:nvPr>
        </p:nvSpPr>
        <p:spPr/>
        <p:txBody>
          <a:bodyPr>
            <a:normAutofit fontScale="85000" lnSpcReduction="20000"/>
          </a:bodyPr>
          <a:lstStyle/>
          <a:p>
            <a:endParaRPr lang="en-US" b="1" dirty="0" smtClean="0"/>
          </a:p>
          <a:p>
            <a:r>
              <a:rPr lang="en-US" dirty="0"/>
              <a:t>The following details are to be submitted by the small taxpayers if they opt for Invoice Furnishing Facility:</a:t>
            </a:r>
            <a:endParaRPr lang="en-US" b="1" dirty="0" smtClean="0"/>
          </a:p>
          <a:p>
            <a:pPr lvl="1"/>
            <a:r>
              <a:rPr lang="en-US" b="1" dirty="0" smtClean="0"/>
              <a:t>B2B </a:t>
            </a:r>
            <a:r>
              <a:rPr lang="en-US" b="1" dirty="0"/>
              <a:t>invoice details of sale transactions (both inter-state and intra-state)</a:t>
            </a:r>
            <a:r>
              <a:rPr lang="en-US" dirty="0"/>
              <a:t>– being corresponding tables 4A, 4B, 4C, 6B and 6C of GSTR-1.</a:t>
            </a:r>
            <a:br>
              <a:rPr lang="en-US" dirty="0"/>
            </a:br>
            <a:endParaRPr lang="en-US" dirty="0"/>
          </a:p>
          <a:p>
            <a:pPr lvl="1"/>
            <a:r>
              <a:rPr lang="en-US" b="1" dirty="0"/>
              <a:t>Debit and credit notes towards the B2B invoices issued during the month (CDNR)</a:t>
            </a:r>
            <a:r>
              <a:rPr lang="en-US" dirty="0"/>
              <a:t>– being corresponding table 9B of GSTR-1.</a:t>
            </a:r>
            <a:br>
              <a:rPr lang="en-US" dirty="0"/>
            </a:br>
            <a:endParaRPr lang="en-US" dirty="0"/>
          </a:p>
          <a:p>
            <a:pPr lvl="1"/>
            <a:r>
              <a:rPr lang="en-US" b="1" dirty="0"/>
              <a:t>Respective amendments to the B2B invoices (B2BA) and/or the debit and credit notes (CDNRA)</a:t>
            </a:r>
            <a:r>
              <a:rPr lang="en-US" dirty="0"/>
              <a:t>– being corresponding tables 9A and 9C of GSTR-1.</a:t>
            </a:r>
            <a:br>
              <a:rPr lang="en-US" dirty="0"/>
            </a:br>
            <a:endParaRPr lang="en-US" dirty="0"/>
          </a:p>
          <a:p>
            <a:r>
              <a:rPr lang="en-US" b="1" dirty="0"/>
              <a:t>It is important to note that the taxpayer should upload all B2C invoices of the quarter while filing quarterly GSTR-1.</a:t>
            </a:r>
            <a:endParaRPr lang="en-US" dirty="0"/>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282136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IFF - Advantages</a:t>
            </a:r>
            <a:endParaRPr lang="en-IN" dirty="0"/>
          </a:p>
        </p:txBody>
      </p:sp>
      <p:sp>
        <p:nvSpPr>
          <p:cNvPr id="3" name="Content Placeholder 2"/>
          <p:cNvSpPr>
            <a:spLocks noGrp="1"/>
          </p:cNvSpPr>
          <p:nvPr>
            <p:ph idx="1"/>
          </p:nvPr>
        </p:nvSpPr>
        <p:spPr/>
        <p:txBody>
          <a:bodyPr>
            <a:normAutofit fontScale="85000" lnSpcReduction="10000"/>
          </a:bodyPr>
          <a:lstStyle/>
          <a:p>
            <a:r>
              <a:rPr lang="en-US" dirty="0"/>
              <a:t>Any late upload of B2B invoices, beyond 13th of next month (cut-off date for a month) will never attract late fee unlike GSTR-1. However, the registered buyers may at the most lose the input tax credit for that month as it gets deferred to the next month.</a:t>
            </a:r>
          </a:p>
          <a:p>
            <a:r>
              <a:rPr lang="en-US" dirty="0"/>
              <a:t>IFF is optional and flexible. If it was chosen in the first month of a specific quarter, there is no rule that it must be chosen for the second month of the same quarter.</a:t>
            </a:r>
          </a:p>
          <a:p>
            <a:r>
              <a:rPr lang="en-US" dirty="0"/>
              <a:t>Buyers of goods from small taxpayers can claim ITC every month.</a:t>
            </a:r>
          </a:p>
          <a:p>
            <a:r>
              <a:rPr lang="en-US" dirty="0"/>
              <a:t>The B2B sales details uploaded on IFF will get reflected or auto-populated into the relevant quarterly GSTR-1, thereby removing the need to re-enter the details.</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685512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IFF</a:t>
            </a:r>
            <a:endParaRPr lang="en-IN" dirty="0"/>
          </a:p>
        </p:txBody>
      </p:sp>
      <p:sp>
        <p:nvSpPr>
          <p:cNvPr id="3" name="Content Placeholder 2"/>
          <p:cNvSpPr>
            <a:spLocks noGrp="1"/>
          </p:cNvSpPr>
          <p:nvPr>
            <p:ph idx="1"/>
          </p:nvPr>
        </p:nvSpPr>
        <p:spPr/>
        <p:txBody>
          <a:bodyPr>
            <a:normAutofit fontScale="92500" lnSpcReduction="20000"/>
          </a:bodyPr>
          <a:lstStyle/>
          <a:p>
            <a:r>
              <a:rPr lang="en-US" dirty="0"/>
              <a:t>It pushes for a monthly reconciliation of data and that will ultimately make quarterly return filing easier.</a:t>
            </a:r>
          </a:p>
          <a:p>
            <a:r>
              <a:rPr lang="en-US" dirty="0"/>
              <a:t>Small taxpayers can improve their business by providing faster ITC claims.</a:t>
            </a:r>
          </a:p>
          <a:p>
            <a:r>
              <a:rPr lang="en-US" dirty="0"/>
              <a:t>Suppose the QRMP taxpayer has only submitted the B2B data on IFF by 13th of next month but forgotten to finish filing IFF for the month by 13th. He will still be allowed to file IFF after 13th, provided the data is already submitted on or before 13th of the next month.</a:t>
            </a:r>
          </a:p>
          <a:p>
            <a:r>
              <a:rPr lang="en-US" dirty="0"/>
              <a:t>Eases the compliance burden by reducing the volume of invoices to be uploaded at the end of the quarter.</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96436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a:t>This </a:t>
            </a:r>
            <a:r>
              <a:rPr lang="en-US" dirty="0" smtClean="0"/>
              <a:t> </a:t>
            </a:r>
            <a:r>
              <a:rPr lang="en-US" dirty="0"/>
              <a:t>move to help both small taxpayers and buyers from small taxpayers. This facility will indirectly help small taxpayers to enhance their business by providing faster ITC claims to their buyers. </a:t>
            </a:r>
            <a:endParaRPr lang="en-US" dirty="0" smtClean="0"/>
          </a:p>
          <a:p>
            <a:r>
              <a:rPr lang="en-US" dirty="0" smtClean="0"/>
              <a:t>However</a:t>
            </a:r>
            <a:r>
              <a:rPr lang="en-US" dirty="0"/>
              <a:t>, this may increase the compliance costs for them. </a:t>
            </a:r>
            <a:endParaRPr lang="en-US" dirty="0" smtClean="0"/>
          </a:p>
          <a:p>
            <a:r>
              <a:rPr lang="en-US" dirty="0" smtClean="0"/>
              <a:t>Further</a:t>
            </a:r>
            <a:r>
              <a:rPr lang="en-US" dirty="0"/>
              <a:t>, the data must be segregated as B2B and non-B2B transactions for reporting on the IFF. Once the invoices are uploaded and filed on IFF, it gets auto-populated into the quarterly GSTR-1, making it non-editable or not </a:t>
            </a:r>
            <a:r>
              <a:rPr lang="en-US" dirty="0" err="1"/>
              <a:t>deletable</a:t>
            </a:r>
            <a:r>
              <a:rPr lang="en-US" dirty="0"/>
              <a:t>.</a:t>
            </a:r>
            <a:r>
              <a:rPr lang="en-US" dirty="0" smtClean="0"/>
              <a:t/>
            </a:r>
            <a:br>
              <a:rPr lang="en-US" dirty="0" smtClean="0"/>
            </a:br>
            <a:r>
              <a:rPr lang="en-US" dirty="0" smtClean="0"/>
              <a:t/>
            </a:r>
            <a:br>
              <a:rPr lang="en-US" dirty="0" smtClean="0"/>
            </a:br>
            <a:r>
              <a:rPr lang="en-US" dirty="0"/>
              <a:t>Hence, one has to make a comparison between the benefit of opting for IFF and the cost involved. It is good to opt-in for this facility if the QRMP taxpayer raises comparatively larger volumes of B2B invoices than B2C invoices in a quarter. Further, the impact on business relation with their registered customers must be understood well.</a:t>
            </a:r>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372616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QR Code</a:t>
            </a:r>
            <a:endParaRPr lang="en-IN" dirty="0"/>
          </a:p>
        </p:txBody>
      </p:sp>
      <p:sp>
        <p:nvSpPr>
          <p:cNvPr id="3" name="Content Placeholder 2"/>
          <p:cNvSpPr>
            <a:spLocks noGrp="1"/>
          </p:cNvSpPr>
          <p:nvPr>
            <p:ph idx="1"/>
          </p:nvPr>
        </p:nvSpPr>
        <p:spPr/>
        <p:txBody>
          <a:bodyPr>
            <a:normAutofit fontScale="85000" lnSpcReduction="20000"/>
          </a:bodyPr>
          <a:lstStyle/>
          <a:p>
            <a:r>
              <a:rPr lang="en-US" dirty="0"/>
              <a:t>Quick Response Code (i.e., </a:t>
            </a:r>
            <a:r>
              <a:rPr lang="en-US" b="1" dirty="0"/>
              <a:t>QR code</a:t>
            </a:r>
            <a:r>
              <a:rPr lang="en-US" dirty="0"/>
              <a:t>) is a type of two-dimensional bar code. QR code is applied to the items/ invoices for presenting information in the machine-readable format. There are two types of </a:t>
            </a:r>
            <a:r>
              <a:rPr lang="en-US" b="1" dirty="0"/>
              <a:t>QR code</a:t>
            </a:r>
            <a:r>
              <a:rPr lang="en-US" dirty="0"/>
              <a:t>, namely, Static QR code and </a:t>
            </a:r>
            <a:r>
              <a:rPr lang="en-US" b="1" dirty="0"/>
              <a:t>Dynamic QR code</a:t>
            </a:r>
            <a:r>
              <a:rPr lang="en-US" dirty="0"/>
              <a:t>.</a:t>
            </a:r>
          </a:p>
          <a:p>
            <a:r>
              <a:rPr lang="en-US" dirty="0"/>
              <a:t>With a view to promote digitization as well as digital payment, </a:t>
            </a:r>
            <a:r>
              <a:rPr lang="en-US" b="1" dirty="0"/>
              <a:t>Dynamic Quick Response Code</a:t>
            </a:r>
            <a:r>
              <a:rPr lang="en-US" dirty="0"/>
              <a:t> (i.e., </a:t>
            </a:r>
            <a:r>
              <a:rPr lang="en-US" b="1" dirty="0"/>
              <a:t>dynamic QR code</a:t>
            </a:r>
            <a:r>
              <a:rPr lang="en-US" dirty="0"/>
              <a:t>) is adopted under GST. Some of the benefits of </a:t>
            </a:r>
            <a:r>
              <a:rPr lang="en-US" b="1" dirty="0"/>
              <a:t>dynamic QR code</a:t>
            </a:r>
            <a:r>
              <a:rPr lang="en-US" dirty="0"/>
              <a:t> are highlighted hereunder-</a:t>
            </a:r>
          </a:p>
          <a:p>
            <a:r>
              <a:rPr lang="en-US" dirty="0"/>
              <a:t>Each </a:t>
            </a:r>
            <a:r>
              <a:rPr lang="en-US" b="1" dirty="0"/>
              <a:t>dynamic QR code</a:t>
            </a:r>
            <a:r>
              <a:rPr lang="en-US" dirty="0"/>
              <a:t> is unique.</a:t>
            </a:r>
          </a:p>
          <a:p>
            <a:r>
              <a:rPr lang="en-US" dirty="0"/>
              <a:t>The buyer/ payee is not permitted to change the value/ amount.</a:t>
            </a:r>
          </a:p>
          <a:p>
            <a:r>
              <a:rPr lang="en-US" dirty="0"/>
              <a:t>The amount mentioned/ payable can easily be paid using any UPI app.</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166186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sp>
        <p:nvSpPr>
          <p:cNvPr id="3" name="Content Placeholder 2"/>
          <p:cNvSpPr>
            <a:spLocks noGrp="1"/>
          </p:cNvSpPr>
          <p:nvPr>
            <p:ph idx="1"/>
          </p:nvPr>
        </p:nvSpPr>
        <p:spPr/>
        <p:txBody>
          <a:bodyPr/>
          <a:lstStyle/>
          <a:p>
            <a:r>
              <a:rPr lang="en-US" dirty="0"/>
              <a:t>In the case of B2B invoices, the e-invoicing </a:t>
            </a:r>
            <a:r>
              <a:rPr lang="en-US" b="1" dirty="0"/>
              <a:t>QR code</a:t>
            </a:r>
            <a:r>
              <a:rPr lang="en-US" dirty="0"/>
              <a:t> will be generated by Invoice Registration Portal based on the e-invoice details reported/ submitted to the Invoice Registration Portal.</a:t>
            </a:r>
          </a:p>
          <a:p>
            <a:r>
              <a:rPr lang="en-US" dirty="0" smtClean="0"/>
              <a:t>in </a:t>
            </a:r>
            <a:r>
              <a:rPr lang="en-US" dirty="0"/>
              <a:t>the case of B2B invoices, the registered person who is required to comply with the e-invoicing provisions will automatically get generated </a:t>
            </a:r>
            <a:r>
              <a:rPr lang="en-US" b="1" dirty="0"/>
              <a:t>QR code</a:t>
            </a:r>
            <a:r>
              <a:rPr lang="en-US" dirty="0"/>
              <a:t> from the Invoice Registration Portal.</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928583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QR Code Details</a:t>
            </a:r>
            <a:endParaRPr lang="en-IN" dirty="0"/>
          </a:p>
        </p:txBody>
      </p:sp>
      <p:sp>
        <p:nvSpPr>
          <p:cNvPr id="3" name="Content Placeholder 2"/>
          <p:cNvSpPr>
            <a:spLocks noGrp="1"/>
          </p:cNvSpPr>
          <p:nvPr>
            <p:ph idx="1"/>
          </p:nvPr>
        </p:nvSpPr>
        <p:spPr/>
        <p:txBody>
          <a:bodyPr>
            <a:normAutofit fontScale="85000" lnSpcReduction="10000"/>
          </a:bodyPr>
          <a:lstStyle/>
          <a:p>
            <a:r>
              <a:rPr lang="en-US" dirty="0"/>
              <a:t>GSTIN of the supplier;</a:t>
            </a:r>
          </a:p>
          <a:p>
            <a:r>
              <a:rPr lang="en-US" dirty="0"/>
              <a:t>GSTIN of the recipient;</a:t>
            </a:r>
          </a:p>
          <a:p>
            <a:r>
              <a:rPr lang="en-US" dirty="0"/>
              <a:t>Invoice number;</a:t>
            </a:r>
          </a:p>
          <a:p>
            <a:r>
              <a:rPr lang="en-US" dirty="0"/>
              <a:t>Date of generation of the invoice;</a:t>
            </a:r>
          </a:p>
          <a:p>
            <a:r>
              <a:rPr lang="en-US" dirty="0"/>
              <a:t>Invoice value;</a:t>
            </a:r>
          </a:p>
          <a:p>
            <a:r>
              <a:rPr lang="en-US" dirty="0" smtClean="0"/>
              <a:t>HSN </a:t>
            </a:r>
            <a:r>
              <a:rPr lang="en-US" dirty="0"/>
              <a:t>code of the main item;</a:t>
            </a:r>
          </a:p>
          <a:p>
            <a:r>
              <a:rPr lang="en-US" dirty="0"/>
              <a:t>Number of the line items;</a:t>
            </a:r>
          </a:p>
          <a:p>
            <a:r>
              <a:rPr lang="en-US" dirty="0"/>
              <a:t>Unique Invoice Reference Number (IRN); and</a:t>
            </a:r>
          </a:p>
          <a:p>
            <a:pPr lvl="1"/>
            <a:r>
              <a:rPr lang="en-US" dirty="0"/>
              <a:t>Date of generation of IRN.</a:t>
            </a:r>
          </a:p>
          <a:p>
            <a:r>
              <a:rPr lang="en-US" dirty="0"/>
              <a:t>It is important to mention here that the supplier is mandatorily required to print the </a:t>
            </a:r>
            <a:r>
              <a:rPr lang="en-US" b="1" dirty="0"/>
              <a:t>QR code</a:t>
            </a:r>
            <a:r>
              <a:rPr lang="en-US" dirty="0"/>
              <a:t> generated by the Invoice Registration Portal on the invoice copy issued to the buyer.</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508221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487424391"/>
              </p:ext>
            </p:extLst>
          </p:nvPr>
        </p:nvGraphicFramePr>
        <p:xfrm>
          <a:off x="770709" y="1825625"/>
          <a:ext cx="10411097" cy="3167085"/>
        </p:xfrm>
        <a:graphic>
          <a:graphicData uri="http://schemas.openxmlformats.org/drawingml/2006/table">
            <a:tbl>
              <a:tblPr>
                <a:tableStyleId>{35758FB7-9AC5-4552-8A53-C91805E547FA}</a:tableStyleId>
              </a:tblPr>
              <a:tblGrid>
                <a:gridCol w="5231534"/>
                <a:gridCol w="5179563"/>
              </a:tblGrid>
              <a:tr h="576381">
                <a:tc>
                  <a:txBody>
                    <a:bodyPr/>
                    <a:lstStyle/>
                    <a:p>
                      <a:pPr algn="l" fontAlgn="t"/>
                      <a:r>
                        <a:rPr lang="en-IN" sz="1800" dirty="0">
                          <a:effectLst/>
                        </a:rPr>
                        <a:t>Type of transactions</a:t>
                      </a:r>
                      <a:endParaRPr lang="en-IN" sz="1800" b="1" dirty="0">
                        <a:effectLst/>
                      </a:endParaRPr>
                    </a:p>
                  </a:txBody>
                  <a:tcPr marL="30456" marR="30456" marT="30456" marB="30456"/>
                </a:tc>
                <a:tc>
                  <a:txBody>
                    <a:bodyPr/>
                    <a:lstStyle/>
                    <a:p>
                      <a:pPr algn="l" fontAlgn="t"/>
                      <a:r>
                        <a:rPr lang="en-US" sz="1800">
                          <a:effectLst/>
                        </a:rPr>
                        <a:t>Applicability of the QR code</a:t>
                      </a:r>
                      <a:endParaRPr lang="en-US" sz="1800" b="1">
                        <a:effectLst/>
                      </a:endParaRPr>
                    </a:p>
                  </a:txBody>
                  <a:tcPr marL="30456" marR="30456" marT="30456" marB="30456"/>
                </a:tc>
              </a:tr>
              <a:tr h="682388">
                <a:tc>
                  <a:txBody>
                    <a:bodyPr/>
                    <a:lstStyle/>
                    <a:p>
                      <a:pPr algn="l" fontAlgn="t"/>
                      <a:r>
                        <a:rPr lang="en-US" sz="1800" dirty="0">
                          <a:effectLst/>
                        </a:rPr>
                        <a:t>B2B transactions (supplying goods/ services or both by a registered person to another registered person)</a:t>
                      </a:r>
                      <a:endParaRPr lang="en-US" sz="1800" b="1" dirty="0">
                        <a:effectLst/>
                      </a:endParaRPr>
                    </a:p>
                  </a:txBody>
                  <a:tcPr marL="30456" marR="30456" marT="30456" marB="30456"/>
                </a:tc>
                <a:tc>
                  <a:txBody>
                    <a:bodyPr/>
                    <a:lstStyle/>
                    <a:p>
                      <a:pPr algn="just" fontAlgn="t"/>
                      <a:r>
                        <a:rPr lang="en-US" sz="1800" dirty="0">
                          <a:effectLst/>
                        </a:rPr>
                        <a:t>QR Code is mandatory for all the registered persons to whom e-invoicing provisions are applicable.</a:t>
                      </a:r>
                    </a:p>
                    <a:p>
                      <a:pPr algn="just" fontAlgn="t"/>
                      <a:r>
                        <a:rPr lang="en-US" sz="1800" dirty="0">
                          <a:effectLst/>
                        </a:rPr>
                        <a:t>Here, the QR code would be generated by the Invoice Registration Portal itself.</a:t>
                      </a:r>
                      <a:endParaRPr lang="en-US" sz="1800" b="1" dirty="0">
                        <a:solidFill>
                          <a:srgbClr val="475055"/>
                        </a:solidFill>
                        <a:effectLst/>
                        <a:latin typeface="Arial" panose="020B0604020202020204" pitchFamily="34" charset="0"/>
                      </a:endParaRPr>
                    </a:p>
                  </a:txBody>
                  <a:tcPr marL="30456" marR="30456" marT="30456" marB="30456"/>
                </a:tc>
              </a:tr>
              <a:tr h="641445">
                <a:tc>
                  <a:txBody>
                    <a:bodyPr/>
                    <a:lstStyle/>
                    <a:p>
                      <a:pPr algn="l" fontAlgn="t"/>
                      <a:r>
                        <a:rPr lang="en-US" sz="1800">
                          <a:effectLst/>
                        </a:rPr>
                        <a:t>B2C transactions (supplying goods/ services or both by a registered person to unregistered person)</a:t>
                      </a:r>
                      <a:endParaRPr lang="en-US" sz="1800" b="1">
                        <a:effectLst/>
                      </a:endParaRPr>
                    </a:p>
                  </a:txBody>
                  <a:tcPr marL="30456" marR="30456" marT="30456" marB="30456"/>
                </a:tc>
                <a:tc>
                  <a:txBody>
                    <a:bodyPr/>
                    <a:lstStyle/>
                    <a:p>
                      <a:pPr algn="l" fontAlgn="t"/>
                      <a:r>
                        <a:rPr lang="en-US" sz="1800" dirty="0">
                          <a:effectLst/>
                        </a:rPr>
                        <a:t>QR Code is applicable to the registered person having an aggregate turnover of more than INR 500 </a:t>
                      </a:r>
                      <a:r>
                        <a:rPr lang="en-US" sz="1800" dirty="0" err="1">
                          <a:effectLst/>
                        </a:rPr>
                        <a:t>Crores</a:t>
                      </a:r>
                      <a:r>
                        <a:rPr lang="en-US" sz="1800" dirty="0">
                          <a:effectLst/>
                        </a:rPr>
                        <a:t>. It is effective from 1</a:t>
                      </a:r>
                      <a:r>
                        <a:rPr lang="en-US" sz="1800" baseline="30000" dirty="0">
                          <a:effectLst/>
                        </a:rPr>
                        <a:t>st</a:t>
                      </a:r>
                      <a:r>
                        <a:rPr lang="en-US" sz="1800" dirty="0">
                          <a:effectLst/>
                        </a:rPr>
                        <a:t> December 2020.</a:t>
                      </a:r>
                      <a:endParaRPr lang="en-US" sz="1800" b="1" dirty="0">
                        <a:effectLst/>
                      </a:endParaRPr>
                    </a:p>
                  </a:txBody>
                  <a:tcPr marL="30456" marR="30456" marT="30456" marB="30456"/>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7498504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Exemption </a:t>
            </a:r>
            <a:endParaRPr lang="en-IN"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following list of persons are exempted from the provisions of </a:t>
            </a:r>
            <a:r>
              <a:rPr lang="en-US" b="1" dirty="0"/>
              <a:t>QR code</a:t>
            </a:r>
            <a:r>
              <a:rPr lang="en-US" dirty="0"/>
              <a:t>–</a:t>
            </a:r>
          </a:p>
          <a:p>
            <a:pPr lvl="1"/>
            <a:r>
              <a:rPr lang="en-US" dirty="0"/>
              <a:t>An insurer, a banking company or a financial institution,</a:t>
            </a:r>
          </a:p>
          <a:p>
            <a:pPr lvl="1"/>
            <a:r>
              <a:rPr lang="en-US" dirty="0"/>
              <a:t>A non-banking financial company,</a:t>
            </a:r>
          </a:p>
          <a:p>
            <a:pPr lvl="1"/>
            <a:r>
              <a:rPr lang="en-US" dirty="0"/>
              <a:t>Goods transport agency,</a:t>
            </a:r>
          </a:p>
          <a:p>
            <a:pPr lvl="1"/>
            <a:r>
              <a:rPr lang="en-US" dirty="0"/>
              <a:t>A person engaged in passenger transportation, and</a:t>
            </a:r>
          </a:p>
          <a:p>
            <a:pPr lvl="1"/>
            <a:r>
              <a:rPr lang="en-US" dirty="0"/>
              <a:t>Services in relation to admission to an exhibition of the cinematograph films on multiplex screens.</a:t>
            </a:r>
          </a:p>
          <a:p>
            <a:r>
              <a:rPr lang="en-US" dirty="0"/>
              <a:t>Notably, above list of persons is exempted irrespective of their turnover.</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219791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ITC</a:t>
            </a:r>
            <a:endParaRPr lang="en-IN" dirty="0"/>
          </a:p>
        </p:txBody>
      </p:sp>
      <p:sp>
        <p:nvSpPr>
          <p:cNvPr id="3" name="Content Placeholder 2"/>
          <p:cNvSpPr>
            <a:spLocks noGrp="1"/>
          </p:cNvSpPr>
          <p:nvPr>
            <p:ph idx="1"/>
          </p:nvPr>
        </p:nvSpPr>
        <p:spPr/>
        <p:txBody>
          <a:bodyPr>
            <a:normAutofit fontScale="92500" lnSpcReduction="10000"/>
          </a:bodyPr>
          <a:lstStyle/>
          <a:p>
            <a:r>
              <a:rPr lang="en-US" dirty="0"/>
              <a:t>With the amendment by Finance Act 2021, ITC will be available to the taxpayer, only if the supplier has uploaded the invoice in GSTR-1 and filed it within the due date and the invoice is reflecting in the GSTR-2B of the taxpayer.</a:t>
            </a:r>
          </a:p>
          <a:p>
            <a:r>
              <a:rPr lang="en-US" dirty="0" smtClean="0"/>
              <a:t>if </a:t>
            </a:r>
            <a:r>
              <a:rPr lang="en-US" dirty="0"/>
              <a:t>there is a mismatch in GSTR-1 and GSTR-3B, the notice will be issued to the taxpayer, and if the Jurisdiction Officer is not satisfied with the </a:t>
            </a:r>
            <a:r>
              <a:rPr lang="en-US" dirty="0" err="1"/>
              <a:t>Assessee’s</a:t>
            </a:r>
            <a:r>
              <a:rPr lang="en-US" dirty="0"/>
              <a:t> reply, or the </a:t>
            </a:r>
            <a:r>
              <a:rPr lang="en-US" dirty="0" err="1"/>
              <a:t>assessee</a:t>
            </a:r>
            <a:r>
              <a:rPr lang="en-US" dirty="0"/>
              <a:t> does not reply within the prescribed time period, the Jurisdiction officer can proceed for Cancellation of the GST Registration.</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012201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QRMP Scheme</a:t>
            </a:r>
            <a:endParaRPr lang="en-IN" dirty="0"/>
          </a:p>
        </p:txBody>
      </p:sp>
      <p:sp>
        <p:nvSpPr>
          <p:cNvPr id="3" name="Content Placeholder 2"/>
          <p:cNvSpPr>
            <a:spLocks noGrp="1"/>
          </p:cNvSpPr>
          <p:nvPr>
            <p:ph idx="1"/>
          </p:nvPr>
        </p:nvSpPr>
        <p:spPr/>
        <p:txBody>
          <a:bodyPr/>
          <a:lstStyle/>
          <a:p>
            <a:r>
              <a:rPr lang="en-US" dirty="0" smtClean="0"/>
              <a:t>CBIC </a:t>
            </a:r>
            <a:r>
              <a:rPr lang="en-US" dirty="0"/>
              <a:t>introduced Quarterly Return Filing and Monthly Payment of Taxes (QRMP) scheme under Goods and Services Tax (GST) </a:t>
            </a:r>
            <a:endParaRPr lang="en-US" dirty="0" smtClean="0"/>
          </a:p>
          <a:p>
            <a:r>
              <a:rPr lang="en-US" dirty="0" smtClean="0"/>
              <a:t>to </a:t>
            </a:r>
            <a:r>
              <a:rPr lang="en-US" dirty="0"/>
              <a:t>help small taxpayers whose turnover is less than Rs.5 </a:t>
            </a:r>
            <a:r>
              <a:rPr lang="en-US" dirty="0" err="1"/>
              <a:t>crores</a:t>
            </a:r>
            <a:r>
              <a:rPr lang="en-US" dirty="0"/>
              <a:t>. </a:t>
            </a:r>
            <a:endParaRPr lang="en-US" dirty="0" smtClean="0"/>
          </a:p>
          <a:p>
            <a:r>
              <a:rPr lang="en-US" dirty="0" smtClean="0"/>
              <a:t>The </a:t>
            </a:r>
            <a:r>
              <a:rPr lang="en-US" dirty="0"/>
              <a:t>QRMP scheme allows the taxpayers to file GSTR-3B on a quarterly basis and pay tax every month.</a:t>
            </a:r>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013580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ITC </a:t>
            </a:r>
            <a:r>
              <a:rPr lang="en-US" dirty="0" err="1" smtClean="0"/>
              <a:t>Availment</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Proposed </a:t>
            </a:r>
            <a:r>
              <a:rPr lang="en-US" dirty="0"/>
              <a:t>to insert the new clause ‘(</a:t>
            </a:r>
            <a:r>
              <a:rPr lang="en-US" dirty="0" err="1"/>
              <a:t>aa</a:t>
            </a:r>
            <a:r>
              <a:rPr lang="en-US" dirty="0"/>
              <a:t>)’, after clause (a), in Section 16(2) of the CGST Act, that </a:t>
            </a:r>
            <a:r>
              <a:rPr lang="en-US"/>
              <a:t>provides </a:t>
            </a:r>
            <a:endParaRPr lang="en-US" smtClean="0"/>
          </a:p>
          <a:p>
            <a:pPr lvl="1"/>
            <a:r>
              <a:rPr lang="en-US" smtClean="0"/>
              <a:t>an </a:t>
            </a:r>
            <a:r>
              <a:rPr lang="en-US" dirty="0"/>
              <a:t>additional requirement to claim ITC based on GSTR-2A and newly introduced GSTR-2B, i.e., ITC on invoice or debit note can be availed only when details of such invoice/debit note have been furnished by the supplier in the statement of outward supplies (GSTR-1) and such details have been communicated to the recipient of such invoice or debit note.</a:t>
            </a:r>
          </a:p>
          <a:p>
            <a:r>
              <a:rPr lang="en-US" dirty="0"/>
              <a:t>This amendment has been proposed to avoid the unnecessary litigation and writ petitions challenging the validity of Rule 36(4) of the CGST Rules that prescribes the similar condition with 5% limit to avail ITC on invoices/debit notes not uploaded by the supplier in GSTR-1 (as amended vide </a:t>
            </a:r>
            <a:r>
              <a:rPr lang="en-US" b="1" dirty="0">
                <a:hlinkClick r:id="rId2" tooltip="Notification No. 94/2020- Central Tax dated December 22, 2020"/>
              </a:rPr>
              <a:t>Notification No. 94/2020- Central Tax dated December 22, 2020</a:t>
            </a:r>
            <a:r>
              <a:rPr lang="en-US" dirty="0"/>
              <a:t> </a:t>
            </a:r>
            <a:r>
              <a:rPr lang="en-US" dirty="0" err="1"/>
              <a:t>w.e.f</a:t>
            </a:r>
            <a:r>
              <a:rPr lang="en-US" dirty="0"/>
              <a:t>. January 01, 2021).</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1875782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GSTR-2A Vs. GSTRR-2B</a:t>
            </a:r>
            <a:endParaRPr lang="en-IN" dirty="0"/>
          </a:p>
        </p:txBody>
      </p:sp>
      <p:sp>
        <p:nvSpPr>
          <p:cNvPr id="3" name="Content Placeholder 2"/>
          <p:cNvSpPr>
            <a:spLocks noGrp="1"/>
          </p:cNvSpPr>
          <p:nvPr>
            <p:ph idx="1"/>
          </p:nvPr>
        </p:nvSpPr>
        <p:spPr/>
        <p:txBody>
          <a:bodyPr>
            <a:normAutofit lnSpcReduction="10000"/>
          </a:bodyPr>
          <a:lstStyle/>
          <a:p>
            <a:r>
              <a:rPr lang="en-US" dirty="0" smtClean="0"/>
              <a:t>Now the </a:t>
            </a:r>
            <a:r>
              <a:rPr lang="en-US" dirty="0"/>
              <a:t>following two types of auto-populated returns/ statements are introduced-</a:t>
            </a:r>
          </a:p>
          <a:p>
            <a:pPr lvl="1"/>
            <a:r>
              <a:rPr lang="en-US" b="1" dirty="0">
                <a:hlinkClick r:id="rId2"/>
              </a:rPr>
              <a:t>Form GSTR-2A</a:t>
            </a:r>
            <a:r>
              <a:rPr lang="en-US" dirty="0"/>
              <a:t>– Details of auto drafted supplies</a:t>
            </a:r>
          </a:p>
          <a:p>
            <a:pPr lvl="1"/>
            <a:r>
              <a:rPr lang="en-US" b="1" dirty="0">
                <a:hlinkClick r:id="rId3"/>
              </a:rPr>
              <a:t>Form GSTR-2B</a:t>
            </a:r>
            <a:r>
              <a:rPr lang="en-US" dirty="0"/>
              <a:t>– Auto drafted ITC statement</a:t>
            </a:r>
          </a:p>
          <a:p>
            <a:r>
              <a:rPr lang="en-US" dirty="0" smtClean="0"/>
              <a:t>Both </a:t>
            </a:r>
            <a:r>
              <a:rPr lang="en-US" dirty="0"/>
              <a:t>the </a:t>
            </a:r>
            <a:r>
              <a:rPr lang="en-US" dirty="0" smtClean="0"/>
              <a:t>statements </a:t>
            </a:r>
            <a:r>
              <a:rPr lang="en-US" dirty="0"/>
              <a:t>reflects details of inward supplies as well as details of an input tax credit. </a:t>
            </a:r>
            <a:endParaRPr lang="en-US" dirty="0" smtClean="0"/>
          </a:p>
          <a:p>
            <a:r>
              <a:rPr lang="en-US" dirty="0" smtClean="0"/>
              <a:t>Since </a:t>
            </a:r>
            <a:r>
              <a:rPr lang="en-US" dirty="0"/>
              <a:t>both the statements cover the same details, </a:t>
            </a:r>
            <a:r>
              <a:rPr lang="en-US" dirty="0" smtClean="0"/>
              <a:t>required to understand </a:t>
            </a:r>
            <a:r>
              <a:rPr lang="en-US" dirty="0"/>
              <a:t>the </a:t>
            </a:r>
            <a:r>
              <a:rPr lang="en-US" dirty="0" smtClean="0"/>
              <a:t>distinction:</a:t>
            </a:r>
            <a:endParaRPr lang="en-US" dirty="0"/>
          </a:p>
          <a:p>
            <a:r>
              <a:rPr lang="en-US" b="1" i="1" dirty="0" smtClean="0">
                <a:solidFill>
                  <a:srgbClr val="FF0000"/>
                </a:solidFill>
              </a:rPr>
              <a:t>Which </a:t>
            </a:r>
            <a:r>
              <a:rPr lang="en-US" b="1" i="1" dirty="0">
                <a:solidFill>
                  <a:srgbClr val="FF0000"/>
                </a:solidFill>
              </a:rPr>
              <a:t>statement should be taken as a base for an input tax </a:t>
            </a:r>
            <a:r>
              <a:rPr lang="en-US" b="1" i="1" dirty="0" smtClean="0">
                <a:solidFill>
                  <a:srgbClr val="FF0000"/>
                </a:solidFill>
              </a:rPr>
              <a:t>credit ?</a:t>
            </a:r>
            <a:endParaRPr lang="en-US" b="1" i="1" dirty="0">
              <a:solidFill>
                <a:srgbClr val="FF0000"/>
              </a:solidFill>
            </a:endParaRPr>
          </a:p>
          <a:p>
            <a:endParaRPr lang="en-IN" b="1" i="1" dirty="0">
              <a:solidFill>
                <a:srgbClr val="FF0000"/>
              </a:solidFill>
            </a:endParaRPr>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4"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824251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GSTR-2A</a:t>
            </a:r>
            <a:endParaRPr lang="en-IN" dirty="0"/>
          </a:p>
        </p:txBody>
      </p:sp>
      <p:sp>
        <p:nvSpPr>
          <p:cNvPr id="3" name="Content Placeholder 2"/>
          <p:cNvSpPr>
            <a:spLocks noGrp="1"/>
          </p:cNvSpPr>
          <p:nvPr>
            <p:ph idx="1"/>
          </p:nvPr>
        </p:nvSpPr>
        <p:spPr/>
        <p:txBody>
          <a:bodyPr>
            <a:normAutofit fontScale="85000" lnSpcReduction="20000"/>
          </a:bodyPr>
          <a:lstStyle/>
          <a:p>
            <a:r>
              <a:rPr lang="en-US" dirty="0"/>
              <a:t>Form GSTR-2A is a system-generated (auto-populated) return reflecting inward supplies (purchase-related transactions).</a:t>
            </a:r>
          </a:p>
          <a:p>
            <a:r>
              <a:rPr lang="en-US" dirty="0"/>
              <a:t>Form GSTR-2A gets auto-generated based on the details/ information furnished by supplier/ seller/ counterparty vide following returns-</a:t>
            </a:r>
          </a:p>
          <a:p>
            <a:pPr lvl="1"/>
            <a:r>
              <a:rPr lang="en-US" dirty="0">
                <a:hlinkClick r:id="rId2"/>
              </a:rPr>
              <a:t>Form GSTR-1</a:t>
            </a:r>
            <a:r>
              <a:rPr lang="en-US" dirty="0"/>
              <a:t> – return to be filed by a normal registered person.</a:t>
            </a:r>
          </a:p>
          <a:p>
            <a:pPr lvl="1"/>
            <a:r>
              <a:rPr lang="en-US" dirty="0">
                <a:hlinkClick r:id="rId3"/>
              </a:rPr>
              <a:t>Form GSTR-5</a:t>
            </a:r>
            <a:r>
              <a:rPr lang="en-US" dirty="0"/>
              <a:t> – return to be filed by a non-resident.</a:t>
            </a:r>
          </a:p>
          <a:p>
            <a:pPr lvl="1"/>
            <a:r>
              <a:rPr lang="en-US" dirty="0">
                <a:hlinkClick r:id="rId4"/>
              </a:rPr>
              <a:t>Form GSTR-6</a:t>
            </a:r>
            <a:r>
              <a:rPr lang="en-US" dirty="0"/>
              <a:t> – return to be filed by an input service distributor.</a:t>
            </a:r>
          </a:p>
          <a:p>
            <a:pPr lvl="1"/>
            <a:r>
              <a:rPr lang="en-US" dirty="0">
                <a:hlinkClick r:id="rId5"/>
              </a:rPr>
              <a:t>Form GSTR-7</a:t>
            </a:r>
            <a:r>
              <a:rPr lang="en-US" dirty="0"/>
              <a:t> – return to be filed by tax </a:t>
            </a:r>
            <a:r>
              <a:rPr lang="en-US" dirty="0" err="1"/>
              <a:t>deductor</a:t>
            </a:r>
            <a:r>
              <a:rPr lang="en-US" dirty="0"/>
              <a:t>.</a:t>
            </a:r>
          </a:p>
          <a:p>
            <a:pPr lvl="1"/>
            <a:r>
              <a:rPr lang="en-US" dirty="0">
                <a:hlinkClick r:id="rId6"/>
              </a:rPr>
              <a:t>Form GSTR-8</a:t>
            </a:r>
            <a:r>
              <a:rPr lang="en-US" dirty="0"/>
              <a:t> – return to be filed by an e-commerce operator liable to collect the tax.</a:t>
            </a:r>
          </a:p>
          <a:p>
            <a:r>
              <a:rPr lang="en-US" dirty="0"/>
              <a:t>It also covers the details of import of goods as well as an inward supply of goods from SEZ units/ developers</a:t>
            </a:r>
            <a:r>
              <a:rPr lang="en-US" dirty="0" smtClean="0"/>
              <a:t>.</a:t>
            </a:r>
            <a:endParaRPr lang="en-US"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7"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2544650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GSTR-2B</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This Form is also </a:t>
            </a:r>
            <a:r>
              <a:rPr lang="en-US" dirty="0"/>
              <a:t>a system-generated (auto-populated) statement reflecting input tax credit details.</a:t>
            </a:r>
          </a:p>
          <a:p>
            <a:r>
              <a:rPr lang="en-US" dirty="0"/>
              <a:t>The statement gets auto-generated on the 12</a:t>
            </a:r>
            <a:r>
              <a:rPr lang="en-US" baseline="30000" dirty="0"/>
              <a:t>th</a:t>
            </a:r>
            <a:r>
              <a:rPr lang="en-US" dirty="0"/>
              <a:t> of the succeeding month.</a:t>
            </a:r>
          </a:p>
          <a:p>
            <a:r>
              <a:rPr lang="en-US" dirty="0"/>
              <a:t>The details, in Form GSTR-2B, are auto-populated on the basis of the following returns furnished by the suppliers/ seller-</a:t>
            </a:r>
          </a:p>
          <a:p>
            <a:pPr lvl="1"/>
            <a:r>
              <a:rPr lang="en-US" dirty="0"/>
              <a:t>Form GSTR-1;</a:t>
            </a:r>
          </a:p>
          <a:p>
            <a:pPr lvl="1"/>
            <a:r>
              <a:rPr lang="en-US" dirty="0"/>
              <a:t>Form GSTR-5;</a:t>
            </a:r>
          </a:p>
          <a:p>
            <a:pPr lvl="1"/>
            <a:r>
              <a:rPr lang="en-US" dirty="0"/>
              <a:t>Form GSTR-6; and</a:t>
            </a:r>
          </a:p>
          <a:p>
            <a:pPr lvl="1"/>
            <a:r>
              <a:rPr lang="en-US" dirty="0"/>
              <a:t>Import data as received from ICEGATE.</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8326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8167319"/>
              </p:ext>
            </p:extLst>
          </p:nvPr>
        </p:nvGraphicFramePr>
        <p:xfrm>
          <a:off x="731520" y="1811164"/>
          <a:ext cx="10306593" cy="4589635"/>
        </p:xfrm>
        <a:graphic>
          <a:graphicData uri="http://schemas.openxmlformats.org/drawingml/2006/table">
            <a:tbl>
              <a:tblPr>
                <a:tableStyleId>{35758FB7-9AC5-4552-8A53-C91805E547FA}</a:tableStyleId>
              </a:tblPr>
              <a:tblGrid>
                <a:gridCol w="2782389"/>
                <a:gridCol w="4088673"/>
                <a:gridCol w="3435531"/>
              </a:tblGrid>
              <a:tr h="487929">
                <a:tc>
                  <a:txBody>
                    <a:bodyPr/>
                    <a:lstStyle/>
                    <a:p>
                      <a:pPr algn="l" fontAlgn="t"/>
                      <a:r>
                        <a:rPr lang="en-IN" sz="1500" dirty="0">
                          <a:effectLst/>
                        </a:rPr>
                        <a:t>Points of Comparison</a:t>
                      </a:r>
                    </a:p>
                  </a:txBody>
                  <a:tcPr marL="117986" marR="117986" marT="117986" marB="117986"/>
                </a:tc>
                <a:tc>
                  <a:txBody>
                    <a:bodyPr/>
                    <a:lstStyle/>
                    <a:p>
                      <a:pPr algn="l" fontAlgn="t"/>
                      <a:r>
                        <a:rPr lang="en-IN" sz="1500">
                          <a:effectLst/>
                        </a:rPr>
                        <a:t>GSTR-2A</a:t>
                      </a:r>
                    </a:p>
                  </a:txBody>
                  <a:tcPr marL="117986" marR="117986" marT="117986" marB="117986"/>
                </a:tc>
                <a:tc>
                  <a:txBody>
                    <a:bodyPr/>
                    <a:lstStyle/>
                    <a:p>
                      <a:pPr algn="l" fontAlgn="t"/>
                      <a:r>
                        <a:rPr lang="en-IN" sz="1500">
                          <a:effectLst/>
                        </a:rPr>
                        <a:t>GSTR-2B</a:t>
                      </a:r>
                    </a:p>
                  </a:txBody>
                  <a:tcPr marL="117986" marR="117986" marT="117986" marB="117986"/>
                </a:tc>
              </a:tr>
              <a:tr h="1437453">
                <a:tc>
                  <a:txBody>
                    <a:bodyPr/>
                    <a:lstStyle/>
                    <a:p>
                      <a:pPr algn="l" fontAlgn="t"/>
                      <a:r>
                        <a:rPr lang="en-IN" sz="1500">
                          <a:effectLst/>
                        </a:rPr>
                        <a:t>Nature of Statement</a:t>
                      </a:r>
                    </a:p>
                  </a:txBody>
                  <a:tcPr marL="117986" marR="117986" marT="117986" marB="117986"/>
                </a:tc>
                <a:tc>
                  <a:txBody>
                    <a:bodyPr/>
                    <a:lstStyle/>
                    <a:p>
                      <a:pPr algn="l" fontAlgn="t"/>
                      <a:r>
                        <a:rPr lang="en-US" sz="1500">
                          <a:effectLst/>
                        </a:rPr>
                        <a:t>Dynamic, as it changes from day to day, as and when the supplier uploads the documents.</a:t>
                      </a:r>
                    </a:p>
                  </a:txBody>
                  <a:tcPr marL="117986" marR="117986" marT="117986" marB="117986"/>
                </a:tc>
                <a:tc>
                  <a:txBody>
                    <a:bodyPr/>
                    <a:lstStyle/>
                    <a:p>
                      <a:pPr algn="l" fontAlgn="t"/>
                      <a:r>
                        <a:rPr lang="en-US" sz="1500">
                          <a:effectLst/>
                        </a:rPr>
                        <a:t>Remains static or constant, as the GSTR-2B for one month cannot change based on future actions of the supplier.</a:t>
                      </a:r>
                    </a:p>
                  </a:txBody>
                  <a:tcPr marL="117986" marR="117986" marT="117986" marB="117986"/>
                </a:tc>
              </a:tr>
              <a:tr h="487929">
                <a:tc>
                  <a:txBody>
                    <a:bodyPr/>
                    <a:lstStyle/>
                    <a:p>
                      <a:pPr algn="l" fontAlgn="t"/>
                      <a:r>
                        <a:rPr lang="en-IN" sz="1500">
                          <a:effectLst/>
                        </a:rPr>
                        <a:t>Frequency of Availability</a:t>
                      </a:r>
                    </a:p>
                  </a:txBody>
                  <a:tcPr marL="117986" marR="117986" marT="117986" marB="117986"/>
                </a:tc>
                <a:tc>
                  <a:txBody>
                    <a:bodyPr/>
                    <a:lstStyle/>
                    <a:p>
                      <a:pPr algn="l" fontAlgn="t"/>
                      <a:r>
                        <a:rPr lang="en-IN" sz="1500">
                          <a:effectLst/>
                        </a:rPr>
                        <a:t>Monthly</a:t>
                      </a:r>
                    </a:p>
                  </a:txBody>
                  <a:tcPr marL="117986" marR="117986" marT="117986" marB="117986"/>
                </a:tc>
                <a:tc>
                  <a:txBody>
                    <a:bodyPr/>
                    <a:lstStyle/>
                    <a:p>
                      <a:pPr algn="l" fontAlgn="t"/>
                      <a:r>
                        <a:rPr lang="en-IN" sz="1500">
                          <a:effectLst/>
                        </a:rPr>
                        <a:t>Monthly</a:t>
                      </a:r>
                    </a:p>
                  </a:txBody>
                  <a:tcPr marL="117986" marR="117986" marT="117986" marB="117986"/>
                </a:tc>
              </a:tr>
              <a:tr h="728022">
                <a:tc>
                  <a:txBody>
                    <a:bodyPr/>
                    <a:lstStyle/>
                    <a:p>
                      <a:pPr algn="l" fontAlgn="t"/>
                      <a:r>
                        <a:rPr lang="en-IN" sz="1500">
                          <a:effectLst/>
                        </a:rPr>
                        <a:t>Source of Information</a:t>
                      </a:r>
                    </a:p>
                  </a:txBody>
                  <a:tcPr marL="117986" marR="117986" marT="117986" marB="117986"/>
                </a:tc>
                <a:tc>
                  <a:txBody>
                    <a:bodyPr/>
                    <a:lstStyle/>
                    <a:p>
                      <a:pPr algn="l" fontAlgn="t"/>
                      <a:r>
                        <a:rPr lang="en-IN" sz="1500" dirty="0">
                          <a:effectLst/>
                        </a:rPr>
                        <a:t>GSTR-1, GSTR-5, GSTR-6, GSTR-7, GSTR-8</a:t>
                      </a:r>
                    </a:p>
                  </a:txBody>
                  <a:tcPr marL="117986" marR="117986" marT="117986" marB="117986"/>
                </a:tc>
                <a:tc>
                  <a:txBody>
                    <a:bodyPr/>
                    <a:lstStyle/>
                    <a:p>
                      <a:pPr algn="l" fontAlgn="t"/>
                      <a:r>
                        <a:rPr lang="nb-NO" sz="1500">
                          <a:effectLst/>
                        </a:rPr>
                        <a:t>GSTR-1, GSTR-5, GSTR-6, ICEGATE system</a:t>
                      </a:r>
                    </a:p>
                  </a:txBody>
                  <a:tcPr marL="117986" marR="117986" marT="117986" marB="117986"/>
                </a:tc>
              </a:tr>
              <a:tr h="1448302">
                <a:tc>
                  <a:txBody>
                    <a:bodyPr/>
                    <a:lstStyle/>
                    <a:p>
                      <a:pPr algn="l" fontAlgn="t"/>
                      <a:r>
                        <a:rPr lang="en-US" sz="1500">
                          <a:effectLst/>
                        </a:rPr>
                        <a:t>ITC on Import of Goods</a:t>
                      </a:r>
                    </a:p>
                  </a:txBody>
                  <a:tcPr marL="117986" marR="117986" marT="117986" marB="117986"/>
                </a:tc>
                <a:tc>
                  <a:txBody>
                    <a:bodyPr/>
                    <a:lstStyle/>
                    <a:p>
                      <a:pPr algn="l" fontAlgn="t"/>
                      <a:r>
                        <a:rPr lang="en-US" sz="1500">
                          <a:effectLst/>
                        </a:rPr>
                        <a:t>Does not contain these details</a:t>
                      </a:r>
                    </a:p>
                  </a:txBody>
                  <a:tcPr marL="117986" marR="117986" marT="117986" marB="117986"/>
                </a:tc>
                <a:tc>
                  <a:txBody>
                    <a:bodyPr/>
                    <a:lstStyle/>
                    <a:p>
                      <a:pPr algn="l" fontAlgn="t"/>
                      <a:r>
                        <a:rPr lang="en-US" sz="1500" dirty="0">
                          <a:effectLst/>
                        </a:rPr>
                        <a:t>Contains ITC on import of goods as obtained from ICEGATE system </a:t>
                      </a:r>
                    </a:p>
                  </a:txBody>
                  <a:tcPr marL="117986" marR="117986" marT="117986" marB="117986"/>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2709613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Example </a:t>
            </a:r>
            <a:r>
              <a:rPr lang="en-US" b="1" dirty="0" smtClean="0"/>
              <a:t>in </a:t>
            </a:r>
            <a:r>
              <a:rPr lang="en-US" b="1" dirty="0"/>
              <a:t>which invoice will be </a:t>
            </a:r>
            <a:r>
              <a:rPr lang="en-US" b="1" dirty="0" smtClean="0"/>
              <a:t>shown in </a:t>
            </a:r>
            <a:r>
              <a:rPr lang="en-US" b="1" dirty="0"/>
              <a:t>GSTR-2A and GSTR-2B</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851046543"/>
              </p:ext>
            </p:extLst>
          </p:nvPr>
        </p:nvGraphicFramePr>
        <p:xfrm>
          <a:off x="1201005" y="1978924"/>
          <a:ext cx="9730854" cy="3671248"/>
        </p:xfrm>
        <a:graphic>
          <a:graphicData uri="http://schemas.openxmlformats.org/drawingml/2006/table">
            <a:tbl>
              <a:tblPr>
                <a:tableStyleId>{35758FB7-9AC5-4552-8A53-C91805E547FA}</a:tableStyleId>
              </a:tblPr>
              <a:tblGrid>
                <a:gridCol w="1621809"/>
                <a:gridCol w="1621809"/>
                <a:gridCol w="1621809"/>
                <a:gridCol w="1621809"/>
                <a:gridCol w="1621809"/>
                <a:gridCol w="1621809"/>
              </a:tblGrid>
              <a:tr h="1218187">
                <a:tc>
                  <a:txBody>
                    <a:bodyPr/>
                    <a:lstStyle/>
                    <a:p>
                      <a:pPr algn="l" fontAlgn="t"/>
                      <a:r>
                        <a:rPr lang="en-IN" dirty="0" err="1">
                          <a:effectLst/>
                        </a:rPr>
                        <a:t>Sr</a:t>
                      </a:r>
                      <a:r>
                        <a:rPr lang="en-IN" dirty="0">
                          <a:effectLst/>
                        </a:rPr>
                        <a:t> No</a:t>
                      </a:r>
                    </a:p>
                  </a:txBody>
                  <a:tcPr marL="142875" marR="142875" marT="142875" marB="142875"/>
                </a:tc>
                <a:tc>
                  <a:txBody>
                    <a:bodyPr/>
                    <a:lstStyle/>
                    <a:p>
                      <a:pPr algn="l" fontAlgn="t"/>
                      <a:r>
                        <a:rPr lang="en-IN">
                          <a:effectLst/>
                        </a:rPr>
                        <a:t>Invoice Date</a:t>
                      </a:r>
                    </a:p>
                  </a:txBody>
                  <a:tcPr marL="142875" marR="142875" marT="142875" marB="142875"/>
                </a:tc>
                <a:tc>
                  <a:txBody>
                    <a:bodyPr/>
                    <a:lstStyle/>
                    <a:p>
                      <a:pPr algn="l" fontAlgn="t"/>
                      <a:r>
                        <a:rPr lang="en-US" dirty="0">
                          <a:effectLst/>
                        </a:rPr>
                        <a:t>Reported in GSTR 1 of</a:t>
                      </a:r>
                    </a:p>
                  </a:txBody>
                  <a:tcPr marL="142875" marR="142875" marT="142875" marB="142875"/>
                </a:tc>
                <a:tc>
                  <a:txBody>
                    <a:bodyPr/>
                    <a:lstStyle/>
                    <a:p>
                      <a:pPr algn="l" fontAlgn="t"/>
                      <a:r>
                        <a:rPr lang="en-US">
                          <a:effectLst/>
                        </a:rPr>
                        <a:t>Date of filing of GSTR 1</a:t>
                      </a:r>
                    </a:p>
                  </a:txBody>
                  <a:tcPr marL="142875" marR="142875" marT="142875" marB="142875"/>
                </a:tc>
                <a:tc>
                  <a:txBody>
                    <a:bodyPr/>
                    <a:lstStyle/>
                    <a:p>
                      <a:pPr algn="l" fontAlgn="t"/>
                      <a:r>
                        <a:rPr lang="en-IN">
                          <a:effectLst/>
                        </a:rPr>
                        <a:t>GSTR 2A</a:t>
                      </a:r>
                    </a:p>
                  </a:txBody>
                  <a:tcPr marL="142875" marR="142875" marT="142875" marB="142875"/>
                </a:tc>
                <a:tc>
                  <a:txBody>
                    <a:bodyPr/>
                    <a:lstStyle/>
                    <a:p>
                      <a:pPr algn="l" fontAlgn="t"/>
                      <a:r>
                        <a:rPr lang="en-IN">
                          <a:effectLst/>
                        </a:rPr>
                        <a:t>GSTR 2B</a:t>
                      </a:r>
                    </a:p>
                  </a:txBody>
                  <a:tcPr marL="142875" marR="142875" marT="142875" marB="142875"/>
                </a:tc>
              </a:tr>
              <a:tr h="817687">
                <a:tc>
                  <a:txBody>
                    <a:bodyPr/>
                    <a:lstStyle/>
                    <a:p>
                      <a:pPr algn="l" fontAlgn="t"/>
                      <a:r>
                        <a:rPr lang="en-IN">
                          <a:effectLst/>
                        </a:rPr>
                        <a:t>1</a:t>
                      </a:r>
                    </a:p>
                  </a:txBody>
                  <a:tcPr marL="142875" marR="142875" marT="142875" marB="142875"/>
                </a:tc>
                <a:tc>
                  <a:txBody>
                    <a:bodyPr/>
                    <a:lstStyle/>
                    <a:p>
                      <a:pPr algn="l" fontAlgn="t"/>
                      <a:r>
                        <a:rPr lang="en-IN" dirty="0" smtClean="0">
                          <a:effectLst/>
                        </a:rPr>
                        <a:t>25.02.2021</a:t>
                      </a:r>
                      <a:endParaRPr lang="en-IN" dirty="0">
                        <a:effectLst/>
                      </a:endParaRPr>
                    </a:p>
                  </a:txBody>
                  <a:tcPr marL="142875" marR="142875" marT="142875" marB="142875"/>
                </a:tc>
                <a:tc>
                  <a:txBody>
                    <a:bodyPr/>
                    <a:lstStyle/>
                    <a:p>
                      <a:pPr algn="l" fontAlgn="t"/>
                      <a:r>
                        <a:rPr lang="en-IN" dirty="0" smtClean="0">
                          <a:effectLst/>
                        </a:rPr>
                        <a:t>Feb 2021</a:t>
                      </a:r>
                      <a:endParaRPr lang="en-IN" dirty="0">
                        <a:effectLst/>
                      </a:endParaRPr>
                    </a:p>
                  </a:txBody>
                  <a:tcPr marL="142875" marR="142875" marT="142875" marB="142875"/>
                </a:tc>
                <a:tc>
                  <a:txBody>
                    <a:bodyPr/>
                    <a:lstStyle/>
                    <a:p>
                      <a:pPr algn="l" fontAlgn="t"/>
                      <a:r>
                        <a:rPr lang="en-IN" dirty="0" smtClean="0">
                          <a:effectLst/>
                        </a:rPr>
                        <a:t>11.3.2021</a:t>
                      </a:r>
                      <a:endParaRPr lang="en-IN" dirty="0">
                        <a:effectLst/>
                      </a:endParaRPr>
                    </a:p>
                  </a:txBody>
                  <a:tcPr marL="142875" marR="142875" marT="142875" marB="142875"/>
                </a:tc>
                <a:tc>
                  <a:txBody>
                    <a:bodyPr/>
                    <a:lstStyle/>
                    <a:p>
                      <a:pPr algn="l" fontAlgn="t"/>
                      <a:r>
                        <a:rPr lang="en-IN" dirty="0" smtClean="0">
                          <a:effectLst/>
                        </a:rPr>
                        <a:t>Feb </a:t>
                      </a:r>
                      <a:r>
                        <a:rPr lang="en-IN" dirty="0">
                          <a:effectLst/>
                        </a:rPr>
                        <a:t>2020</a:t>
                      </a:r>
                    </a:p>
                  </a:txBody>
                  <a:tcPr marL="142875" marR="142875" marT="142875" marB="142875"/>
                </a:tc>
                <a:tc>
                  <a:txBody>
                    <a:bodyPr/>
                    <a:lstStyle/>
                    <a:p>
                      <a:pPr algn="l" fontAlgn="t"/>
                      <a:r>
                        <a:rPr lang="en-IN" dirty="0" smtClean="0">
                          <a:effectLst/>
                        </a:rPr>
                        <a:t>Feb </a:t>
                      </a:r>
                      <a:r>
                        <a:rPr lang="en-IN" dirty="0">
                          <a:effectLst/>
                        </a:rPr>
                        <a:t>2020</a:t>
                      </a:r>
                    </a:p>
                  </a:txBody>
                  <a:tcPr marL="142875" marR="142875" marT="142875" marB="142875"/>
                </a:tc>
              </a:tr>
              <a:tr h="817687">
                <a:tc>
                  <a:txBody>
                    <a:bodyPr/>
                    <a:lstStyle/>
                    <a:p>
                      <a:pPr algn="l" fontAlgn="t"/>
                      <a:r>
                        <a:rPr lang="en-IN">
                          <a:effectLst/>
                        </a:rPr>
                        <a:t>2</a:t>
                      </a:r>
                    </a:p>
                  </a:txBody>
                  <a:tcPr marL="142875" marR="142875" marT="142875" marB="142875"/>
                </a:tc>
                <a:tc>
                  <a:txBody>
                    <a:bodyPr/>
                    <a:lstStyle/>
                    <a:p>
                      <a:pPr algn="l" fontAlgn="t"/>
                      <a:r>
                        <a:rPr lang="en-IN" dirty="0" smtClean="0">
                          <a:effectLst/>
                        </a:rPr>
                        <a:t>25.02.2021</a:t>
                      </a:r>
                      <a:endParaRPr lang="en-IN" dirty="0">
                        <a:effectLst/>
                      </a:endParaRPr>
                    </a:p>
                  </a:txBody>
                  <a:tcPr marL="142875" marR="142875" marT="142875" marB="142875"/>
                </a:tc>
                <a:tc>
                  <a:txBody>
                    <a:bodyPr/>
                    <a:lstStyle/>
                    <a:p>
                      <a:pPr algn="l" fontAlgn="t"/>
                      <a:r>
                        <a:rPr lang="en-IN" dirty="0" smtClean="0">
                          <a:effectLst/>
                        </a:rPr>
                        <a:t>Mar 2021</a:t>
                      </a:r>
                      <a:endParaRPr lang="en-IN" dirty="0">
                        <a:effectLst/>
                      </a:endParaRPr>
                    </a:p>
                  </a:txBody>
                  <a:tcPr marL="142875" marR="142875" marT="142875" marB="142875"/>
                </a:tc>
                <a:tc>
                  <a:txBody>
                    <a:bodyPr/>
                    <a:lstStyle/>
                    <a:p>
                      <a:pPr algn="l" fontAlgn="t"/>
                      <a:r>
                        <a:rPr lang="en-IN" dirty="0" smtClean="0">
                          <a:effectLst/>
                        </a:rPr>
                        <a:t>11.4.2021</a:t>
                      </a:r>
                      <a:endParaRPr lang="en-IN" dirty="0">
                        <a:effectLst/>
                      </a:endParaRPr>
                    </a:p>
                  </a:txBody>
                  <a:tcPr marL="142875" marR="142875" marT="142875" marB="142875"/>
                </a:tc>
                <a:tc>
                  <a:txBody>
                    <a:bodyPr/>
                    <a:lstStyle/>
                    <a:p>
                      <a:pPr algn="l" fontAlgn="t"/>
                      <a:r>
                        <a:rPr lang="en-IN" dirty="0" smtClean="0">
                          <a:effectLst/>
                        </a:rPr>
                        <a:t>Mar 2021</a:t>
                      </a:r>
                      <a:endParaRPr lang="en-IN" dirty="0">
                        <a:effectLst/>
                      </a:endParaRPr>
                    </a:p>
                  </a:txBody>
                  <a:tcPr marL="142875" marR="142875" marT="142875" marB="142875"/>
                </a:tc>
                <a:tc>
                  <a:txBody>
                    <a:bodyPr/>
                    <a:lstStyle/>
                    <a:p>
                      <a:pPr algn="l" fontAlgn="t"/>
                      <a:r>
                        <a:rPr lang="en-IN" dirty="0" smtClean="0">
                          <a:effectLst/>
                        </a:rPr>
                        <a:t>Mar 2021</a:t>
                      </a:r>
                      <a:endParaRPr lang="en-IN" dirty="0">
                        <a:effectLst/>
                      </a:endParaRPr>
                    </a:p>
                  </a:txBody>
                  <a:tcPr marL="142875" marR="142875" marT="142875" marB="142875"/>
                </a:tc>
              </a:tr>
              <a:tr h="817687">
                <a:tc>
                  <a:txBody>
                    <a:bodyPr/>
                    <a:lstStyle/>
                    <a:p>
                      <a:pPr algn="l" fontAlgn="t"/>
                      <a:r>
                        <a:rPr lang="en-IN">
                          <a:effectLst/>
                        </a:rPr>
                        <a:t>3</a:t>
                      </a:r>
                    </a:p>
                  </a:txBody>
                  <a:tcPr marL="142875" marR="142875" marT="142875" marB="142875"/>
                </a:tc>
                <a:tc>
                  <a:txBody>
                    <a:bodyPr/>
                    <a:lstStyle/>
                    <a:p>
                      <a:pPr algn="l" fontAlgn="t"/>
                      <a:r>
                        <a:rPr lang="en-IN" dirty="0" smtClean="0">
                          <a:effectLst/>
                        </a:rPr>
                        <a:t>25.02.2021</a:t>
                      </a:r>
                      <a:endParaRPr lang="en-IN" dirty="0">
                        <a:effectLst/>
                      </a:endParaRPr>
                    </a:p>
                  </a:txBody>
                  <a:tcPr marL="142875" marR="142875" marT="142875" marB="142875"/>
                </a:tc>
                <a:tc>
                  <a:txBody>
                    <a:bodyPr/>
                    <a:lstStyle/>
                    <a:p>
                      <a:pPr algn="l" fontAlgn="t"/>
                      <a:r>
                        <a:rPr lang="en-IN" dirty="0" smtClean="0">
                          <a:effectLst/>
                        </a:rPr>
                        <a:t>Feb 2021</a:t>
                      </a:r>
                      <a:endParaRPr lang="en-IN" dirty="0">
                        <a:effectLst/>
                      </a:endParaRPr>
                    </a:p>
                  </a:txBody>
                  <a:tcPr marL="142875" marR="142875" marT="142875" marB="142875"/>
                </a:tc>
                <a:tc>
                  <a:txBody>
                    <a:bodyPr/>
                    <a:lstStyle/>
                    <a:p>
                      <a:pPr algn="l" fontAlgn="t"/>
                      <a:r>
                        <a:rPr lang="en-IN" dirty="0" smtClean="0">
                          <a:effectLst/>
                        </a:rPr>
                        <a:t>11.4.2021</a:t>
                      </a:r>
                      <a:endParaRPr lang="en-IN" dirty="0">
                        <a:effectLst/>
                      </a:endParaRPr>
                    </a:p>
                  </a:txBody>
                  <a:tcPr marL="142875" marR="142875" marT="142875" marB="142875"/>
                </a:tc>
                <a:tc>
                  <a:txBody>
                    <a:bodyPr/>
                    <a:lstStyle/>
                    <a:p>
                      <a:pPr algn="l" fontAlgn="t"/>
                      <a:r>
                        <a:rPr lang="en-IN" dirty="0" smtClean="0">
                          <a:effectLst/>
                        </a:rPr>
                        <a:t>Feb 2021</a:t>
                      </a:r>
                      <a:endParaRPr lang="en-IN" dirty="0">
                        <a:effectLst/>
                      </a:endParaRPr>
                    </a:p>
                  </a:txBody>
                  <a:tcPr marL="142875" marR="142875" marT="142875" marB="142875"/>
                </a:tc>
                <a:tc>
                  <a:txBody>
                    <a:bodyPr/>
                    <a:lstStyle/>
                    <a:p>
                      <a:pPr algn="l" fontAlgn="t"/>
                      <a:r>
                        <a:rPr lang="en-IN" dirty="0" smtClean="0">
                          <a:effectLst/>
                        </a:rPr>
                        <a:t>Mar 2021</a:t>
                      </a:r>
                      <a:endParaRPr lang="en-IN" dirty="0">
                        <a:effectLst/>
                      </a:endParaRPr>
                    </a:p>
                  </a:txBody>
                  <a:tcPr marL="142875" marR="142875" marT="142875" marB="142875"/>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974840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Basis for ITC</a:t>
            </a:r>
            <a:endParaRPr lang="en-IN" dirty="0"/>
          </a:p>
        </p:txBody>
      </p:sp>
      <p:sp>
        <p:nvSpPr>
          <p:cNvPr id="3" name="Content Placeholder 2"/>
          <p:cNvSpPr>
            <a:spLocks noGrp="1"/>
          </p:cNvSpPr>
          <p:nvPr>
            <p:ph idx="1"/>
          </p:nvPr>
        </p:nvSpPr>
        <p:spPr/>
        <p:txBody>
          <a:bodyPr>
            <a:normAutofit fontScale="85000" lnSpcReduction="20000"/>
          </a:bodyPr>
          <a:lstStyle/>
          <a:p>
            <a:r>
              <a:rPr lang="en-US" dirty="0"/>
              <a:t>As per provisions of </a:t>
            </a:r>
            <a:r>
              <a:rPr lang="en-US" b="1" dirty="0">
                <a:hlinkClick r:id="rId2"/>
              </a:rPr>
              <a:t>rule 36(4)</a:t>
            </a:r>
            <a:r>
              <a:rPr lang="en-US" dirty="0"/>
              <a:t> of the Central Goods and Services Tax Rules, 2017, the registered person will be eligible to avail a maximum up to 5% of an </a:t>
            </a:r>
            <a:r>
              <a:rPr lang="en-US" b="1" u="sng" dirty="0">
                <a:hlinkClick r:id="rId3"/>
              </a:rPr>
              <a:t>input tax credit</a:t>
            </a:r>
            <a:r>
              <a:rPr lang="en-US" dirty="0"/>
              <a:t> in respect of invoices/ debit notes which are not reflected by the supplier either in </a:t>
            </a:r>
            <a:r>
              <a:rPr lang="en-US" b="1" dirty="0">
                <a:hlinkClick r:id="rId4"/>
              </a:rPr>
              <a:t>Form GSTR-1</a:t>
            </a:r>
            <a:r>
              <a:rPr lang="en-US" dirty="0"/>
              <a:t> or invoice furnishing facility.</a:t>
            </a:r>
          </a:p>
          <a:p>
            <a:r>
              <a:rPr lang="en-US" dirty="0" smtClean="0"/>
              <a:t>the </a:t>
            </a:r>
            <a:r>
              <a:rPr lang="en-US" dirty="0"/>
              <a:t>question </a:t>
            </a:r>
            <a:r>
              <a:rPr lang="en-US" dirty="0" smtClean="0"/>
              <a:t>is </a:t>
            </a:r>
            <a:r>
              <a:rPr lang="en-US" dirty="0"/>
              <a:t>whether to take Form GSTR-2A or Form GSTR-2B as the base in order to fulfil provisions of above rule 36(4).</a:t>
            </a:r>
          </a:p>
          <a:p>
            <a:r>
              <a:rPr lang="en-US" dirty="0" smtClean="0"/>
              <a:t>Form </a:t>
            </a:r>
            <a:r>
              <a:rPr lang="en-US" dirty="0"/>
              <a:t>GSTR-2B is static and hence the same can be taken as a base. </a:t>
            </a:r>
            <a:r>
              <a:rPr lang="en-US" dirty="0" smtClean="0"/>
              <a:t> </a:t>
            </a:r>
          </a:p>
          <a:p>
            <a:r>
              <a:rPr lang="en-US" dirty="0" smtClean="0"/>
              <a:t>GST </a:t>
            </a:r>
            <a:r>
              <a:rPr lang="en-US" dirty="0"/>
              <a:t>system is auto-reflecting figures of an input tax credit in </a:t>
            </a:r>
            <a:r>
              <a:rPr lang="en-US" b="1" dirty="0">
                <a:hlinkClick r:id="rId5"/>
              </a:rPr>
              <a:t>Form GSTR-3B</a:t>
            </a:r>
            <a:r>
              <a:rPr lang="en-US" dirty="0"/>
              <a:t> as per Form GSTR-2B. </a:t>
            </a:r>
            <a:endParaRPr lang="en-US" dirty="0" smtClean="0"/>
          </a:p>
          <a:p>
            <a:r>
              <a:rPr lang="en-US" dirty="0" smtClean="0"/>
              <a:t>However</a:t>
            </a:r>
            <a:r>
              <a:rPr lang="en-US" dirty="0"/>
              <a:t>, </a:t>
            </a:r>
            <a:r>
              <a:rPr lang="en-US" dirty="0" smtClean="0"/>
              <a:t>that </a:t>
            </a:r>
            <a:r>
              <a:rPr lang="en-US" dirty="0"/>
              <a:t>the board/ government has not come up with any </a:t>
            </a:r>
            <a:r>
              <a:rPr lang="en-US" dirty="0" smtClean="0"/>
              <a:t> </a:t>
            </a:r>
            <a:r>
              <a:rPr lang="en-US" dirty="0"/>
              <a:t>clarification in the matter.</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6"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0795034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979" y="381001"/>
            <a:ext cx="10972800" cy="1356359"/>
          </a:xfrm>
        </p:spPr>
        <p:txBody>
          <a:bodyPr/>
          <a:lstStyle/>
          <a:p>
            <a:pPr algn="ctr"/>
            <a:r>
              <a:rPr lang="en-US" dirty="0" smtClean="0"/>
              <a:t>Thank you</a:t>
            </a:r>
            <a:endParaRPr lang="en-IN" dirty="0"/>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5450042" y="3423015"/>
            <a:ext cx="1447800" cy="2590800"/>
          </a:xfrm>
          <a:prstGeom prst="rect">
            <a:avLst/>
          </a:prstGeom>
          <a:ln w="228600" cap="sq" cmpd="thickThin">
            <a:solidFill>
              <a:srgbClr val="000000"/>
            </a:solidFill>
            <a:prstDash val="solid"/>
            <a:miter lim="800000"/>
          </a:ln>
          <a:effectLst>
            <a:innerShdw blurRad="76200">
              <a:srgbClr val="000000"/>
            </a:innerShdw>
          </a:effectLst>
        </p:spPr>
      </p:pic>
      <p:sp>
        <p:nvSpPr>
          <p:cNvPr id="7" name="Rectangle 8"/>
          <p:cNvSpPr>
            <a:spLocks noChangeArrowheads="1"/>
          </p:cNvSpPr>
          <p:nvPr/>
        </p:nvSpPr>
        <p:spPr bwMode="auto">
          <a:xfrm>
            <a:off x="2190207" y="6431764"/>
            <a:ext cx="8001000" cy="40011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6">
                    <a:lumMod val="50000"/>
                  </a:schemeClr>
                </a:solidFill>
                <a:effectLst/>
                <a:latin typeface="Bell MT" pitchFamily="18" charset="0"/>
                <a:ea typeface="Calibri" pitchFamily="34" charset="0"/>
                <a:cs typeface="Times New Roman" pitchFamily="18" charset="0"/>
              </a:rPr>
              <a:t>Behind Every Successful Business Decision, There Is Always A </a:t>
            </a:r>
            <a:r>
              <a:rPr kumimoji="0" lang="en-US" sz="2000" b="1" i="0" u="none" strike="noStrike" cap="none" normalizeH="0" baseline="0" dirty="0" smtClean="0">
                <a:ln>
                  <a:noFill/>
                </a:ln>
                <a:solidFill>
                  <a:srgbClr val="C00000"/>
                </a:solidFill>
                <a:effectLst/>
                <a:latin typeface="Bell MT" pitchFamily="18" charset="0"/>
                <a:ea typeface="Calibri" pitchFamily="34" charset="0"/>
                <a:cs typeface="Times New Roman" pitchFamily="18" charset="0"/>
              </a:rPr>
              <a:t>CMA</a:t>
            </a:r>
            <a:endParaRPr kumimoji="0" lang="en-US" sz="20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xmlns="" val="1786076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IN" dirty="0"/>
          </a:p>
        </p:txBody>
      </p:sp>
      <p:sp>
        <p:nvSpPr>
          <p:cNvPr id="3" name="Content Placeholder 2"/>
          <p:cNvSpPr>
            <a:spLocks noGrp="1"/>
          </p:cNvSpPr>
          <p:nvPr>
            <p:ph idx="1"/>
          </p:nvPr>
        </p:nvSpPr>
        <p:spPr/>
        <p:txBody>
          <a:bodyPr/>
          <a:lstStyle/>
          <a:p>
            <a:r>
              <a:rPr lang="en-US" dirty="0"/>
              <a:t>A registered person who is required to furnish a return in FORM GSTR-3B, and who has an aggregate turnover of up to 5 </a:t>
            </a:r>
            <a:r>
              <a:rPr lang="en-US" dirty="0" err="1"/>
              <a:t>crore</a:t>
            </a:r>
            <a:r>
              <a:rPr lang="en-US" dirty="0"/>
              <a:t> rupees in the preceding financial year, is eligible for the QRMP Scheme. </a:t>
            </a:r>
            <a:endParaRPr lang="en-US" dirty="0" smtClean="0"/>
          </a:p>
          <a:p>
            <a:r>
              <a:rPr lang="en-US" dirty="0" smtClean="0"/>
              <a:t>Further</a:t>
            </a:r>
            <a:r>
              <a:rPr lang="en-US" dirty="0"/>
              <a:t>, in case the aggregate turnover exceeds five </a:t>
            </a:r>
            <a:r>
              <a:rPr lang="en-US" dirty="0" err="1"/>
              <a:t>crore</a:t>
            </a:r>
            <a:r>
              <a:rPr lang="en-US" dirty="0"/>
              <a:t> rupees during any quarter in the current financial year, the registered person shall not be eligible for the scheme from the next quarter.</a:t>
            </a:r>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954975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t>
            </a:r>
            <a:endParaRPr lang="en-IN" dirty="0"/>
          </a:p>
        </p:txBody>
      </p:sp>
      <p:sp>
        <p:nvSpPr>
          <p:cNvPr id="3" name="Content Placeholder 2"/>
          <p:cNvSpPr>
            <a:spLocks noGrp="1"/>
          </p:cNvSpPr>
          <p:nvPr>
            <p:ph idx="1"/>
          </p:nvPr>
        </p:nvSpPr>
        <p:spPr/>
        <p:txBody>
          <a:bodyPr/>
          <a:lstStyle/>
          <a:p>
            <a:r>
              <a:rPr lang="en-US" dirty="0"/>
              <a:t>A registered person who intends to file his GSTR-3B quarterly should indicate the same on GST portal, from the 1st of the second month of the preceding quarter until the last day of the first month of the quarter for which such option is being exercised.</a:t>
            </a:r>
          </a:p>
          <a:p>
            <a:r>
              <a:rPr lang="en-US" dirty="0"/>
              <a:t>For example: If A wishes to file quarterly returns for the quarter of Jan-Mar 2021, he should opt for quarterly filing on the common GST portal between 1st November 2020 and 31st January 2021.</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217151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IN" dirty="0"/>
          </a:p>
        </p:txBody>
      </p:sp>
      <p:sp>
        <p:nvSpPr>
          <p:cNvPr id="3" name="Content Placeholder 2"/>
          <p:cNvSpPr>
            <a:spLocks noGrp="1"/>
          </p:cNvSpPr>
          <p:nvPr>
            <p:ph idx="1"/>
          </p:nvPr>
        </p:nvSpPr>
        <p:spPr/>
        <p:txBody>
          <a:bodyPr>
            <a:normAutofit fontScale="77500" lnSpcReduction="20000"/>
          </a:bodyPr>
          <a:lstStyle/>
          <a:p>
            <a:r>
              <a:rPr lang="en-US" dirty="0"/>
              <a:t>Once the registered person has opted for quarterly filing, he will have to continue to furnish his return every quarter for all future tax periods, except in the following situations:</a:t>
            </a:r>
          </a:p>
          <a:p>
            <a:r>
              <a:rPr lang="en-US" dirty="0"/>
              <a:t>If the taxpayer becomes ineligible for furnishing a quarterly return (for example, if the aggregate turnover crosses Rs.5 </a:t>
            </a:r>
            <a:r>
              <a:rPr lang="en-US" dirty="0" err="1"/>
              <a:t>crore</a:t>
            </a:r>
            <a:r>
              <a:rPr lang="en-US" dirty="0"/>
              <a:t> during a quarter, then from the next quarter he will not be able to file quarterly returns). If the taxpayer opts to furnish GSTR-3B on a monthly basis.</a:t>
            </a:r>
          </a:p>
          <a:p>
            <a:r>
              <a:rPr lang="en-US" dirty="0"/>
              <a:t>A registered person will not be eligible to opt for furnishing quarterly returns if the last return, which was due on the date of exercising such an option has not been furnished.</a:t>
            </a:r>
          </a:p>
          <a:p>
            <a:r>
              <a:rPr lang="en-US" dirty="0"/>
              <a:t>For example: If the person is opting for quarterly GSTR-3B filing on 1st December 2020, he will need to furnish his GSTR-3B return for October 2020, which would have been the last return due on the date of exercising the quarterly filing option.</a:t>
            </a:r>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32820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Returns</a:t>
            </a:r>
            <a:endParaRPr lang="en-IN" dirty="0"/>
          </a:p>
        </p:txBody>
      </p:sp>
      <p:sp>
        <p:nvSpPr>
          <p:cNvPr id="3" name="Content Placeholder 2"/>
          <p:cNvSpPr>
            <a:spLocks noGrp="1"/>
          </p:cNvSpPr>
          <p:nvPr>
            <p:ph idx="1"/>
          </p:nvPr>
        </p:nvSpPr>
        <p:spPr/>
        <p:txBody>
          <a:bodyPr/>
          <a:lstStyle/>
          <a:p>
            <a:r>
              <a:rPr lang="en-US" dirty="0"/>
              <a:t>The taxpayer has to follow the above procedure to opt for the quarterly GSTR-3B. However, the GSTN case of registered persons falling in the categories specified in the table below, who have furnished their GSTR-3B return for October 2020 by 30th November 2020, it shall be deemed that they have opted for monthly or quarterly </a:t>
            </a:r>
            <a:r>
              <a:rPr lang="en-US" dirty="0" smtClean="0"/>
              <a:t>filing.</a:t>
            </a:r>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150783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89190895"/>
              </p:ext>
            </p:extLst>
          </p:nvPr>
        </p:nvGraphicFramePr>
        <p:xfrm>
          <a:off x="1084218" y="1777462"/>
          <a:ext cx="10019211" cy="4351338"/>
        </p:xfrm>
        <a:graphic>
          <a:graphicData uri="http://schemas.openxmlformats.org/drawingml/2006/table">
            <a:tbl>
              <a:tblPr>
                <a:tableStyleId>{35758FB7-9AC5-4552-8A53-C91805E547FA}</a:tableStyleId>
              </a:tblPr>
              <a:tblGrid>
                <a:gridCol w="809896"/>
                <a:gridCol w="6622869"/>
                <a:gridCol w="2586446"/>
              </a:tblGrid>
              <a:tr h="1150999">
                <a:tc>
                  <a:txBody>
                    <a:bodyPr/>
                    <a:lstStyle/>
                    <a:p>
                      <a:pPr fontAlgn="t"/>
                      <a:r>
                        <a:rPr lang="en-IN" sz="1700" dirty="0">
                          <a:effectLst/>
                        </a:rPr>
                        <a:t>S No.</a:t>
                      </a:r>
                    </a:p>
                  </a:txBody>
                  <a:tcPr marL="70183" marR="70183" marT="70183" marB="70183"/>
                </a:tc>
                <a:tc>
                  <a:txBody>
                    <a:bodyPr/>
                    <a:lstStyle/>
                    <a:p>
                      <a:pPr algn="ctr" fontAlgn="t"/>
                      <a:r>
                        <a:rPr lang="en-IN" sz="1700">
                          <a:effectLst/>
                        </a:rPr>
                        <a:t>Class of Registered Persons</a:t>
                      </a:r>
                    </a:p>
                  </a:txBody>
                  <a:tcPr marL="70183" marR="70183" marT="70183" marB="70183"/>
                </a:tc>
                <a:tc>
                  <a:txBody>
                    <a:bodyPr/>
                    <a:lstStyle/>
                    <a:p>
                      <a:pPr fontAlgn="t"/>
                      <a:r>
                        <a:rPr lang="en-IN" sz="1700">
                          <a:effectLst/>
                        </a:rPr>
                        <a:t>Deemed Option</a:t>
                      </a:r>
                    </a:p>
                  </a:txBody>
                  <a:tcPr marL="70183" marR="70183" marT="70183" marB="70183"/>
                </a:tc>
              </a:tr>
              <a:tr h="1150999">
                <a:tc>
                  <a:txBody>
                    <a:bodyPr/>
                    <a:lstStyle/>
                    <a:p>
                      <a:pPr fontAlgn="t"/>
                      <a:r>
                        <a:rPr lang="en-IN" sz="1700">
                          <a:effectLst/>
                        </a:rPr>
                        <a:t>1</a:t>
                      </a:r>
                    </a:p>
                  </a:txBody>
                  <a:tcPr marL="70183" marR="70183" marT="70183" marB="70183"/>
                </a:tc>
                <a:tc>
                  <a:txBody>
                    <a:bodyPr/>
                    <a:lstStyle/>
                    <a:p>
                      <a:pPr fontAlgn="t"/>
                      <a:r>
                        <a:rPr lang="en-US" sz="1700" dirty="0">
                          <a:effectLst/>
                        </a:rPr>
                        <a:t>Registered individuals with an aggregate turnover of up to Rs.1.5 </a:t>
                      </a:r>
                      <a:r>
                        <a:rPr lang="en-US" sz="1700" dirty="0" err="1">
                          <a:effectLst/>
                        </a:rPr>
                        <a:t>crore</a:t>
                      </a:r>
                      <a:r>
                        <a:rPr lang="en-US" sz="1700" dirty="0">
                          <a:effectLst/>
                        </a:rPr>
                        <a:t>, who have furnished Form GSTR-1 quarterly in the current financial year</a:t>
                      </a:r>
                    </a:p>
                  </a:txBody>
                  <a:tcPr marL="70183" marR="70183" marT="70183" marB="70183"/>
                </a:tc>
                <a:tc>
                  <a:txBody>
                    <a:bodyPr/>
                    <a:lstStyle/>
                    <a:p>
                      <a:pPr fontAlgn="t"/>
                      <a:r>
                        <a:rPr lang="en-IN" sz="1700">
                          <a:effectLst/>
                        </a:rPr>
                        <a:t>Quarterly GSTR-3B</a:t>
                      </a:r>
                    </a:p>
                  </a:txBody>
                  <a:tcPr marL="70183" marR="70183" marT="70183" marB="70183"/>
                </a:tc>
              </a:tr>
              <a:tr h="1150999">
                <a:tc>
                  <a:txBody>
                    <a:bodyPr/>
                    <a:lstStyle/>
                    <a:p>
                      <a:pPr fontAlgn="t"/>
                      <a:r>
                        <a:rPr lang="en-IN" sz="1700">
                          <a:effectLst/>
                        </a:rPr>
                        <a:t>2</a:t>
                      </a:r>
                    </a:p>
                  </a:txBody>
                  <a:tcPr marL="70183" marR="70183" marT="70183" marB="70183"/>
                </a:tc>
                <a:tc>
                  <a:txBody>
                    <a:bodyPr/>
                    <a:lstStyle/>
                    <a:p>
                      <a:pPr fontAlgn="t"/>
                      <a:r>
                        <a:rPr lang="en-US" sz="1700">
                          <a:effectLst/>
                        </a:rPr>
                        <a:t>Registered persons with an aggregate turnover of up to Rs.1.5 crore, who have furnished Form GSTR-1 monthly in the current financial year</a:t>
                      </a:r>
                    </a:p>
                  </a:txBody>
                  <a:tcPr marL="70183" marR="70183" marT="70183" marB="70183"/>
                </a:tc>
                <a:tc>
                  <a:txBody>
                    <a:bodyPr/>
                    <a:lstStyle/>
                    <a:p>
                      <a:pPr fontAlgn="t"/>
                      <a:r>
                        <a:rPr lang="en-IN" sz="1700">
                          <a:effectLst/>
                        </a:rPr>
                        <a:t>Monthly GSTR-3B</a:t>
                      </a:r>
                    </a:p>
                  </a:txBody>
                  <a:tcPr marL="70183" marR="70183" marT="70183" marB="70183"/>
                </a:tc>
              </a:tr>
              <a:tr h="898341">
                <a:tc>
                  <a:txBody>
                    <a:bodyPr/>
                    <a:lstStyle/>
                    <a:p>
                      <a:pPr fontAlgn="t"/>
                      <a:r>
                        <a:rPr lang="en-IN" sz="1700">
                          <a:effectLst/>
                        </a:rPr>
                        <a:t>3</a:t>
                      </a:r>
                    </a:p>
                  </a:txBody>
                  <a:tcPr marL="70183" marR="70183" marT="70183" marB="70183"/>
                </a:tc>
                <a:tc>
                  <a:txBody>
                    <a:bodyPr/>
                    <a:lstStyle/>
                    <a:p>
                      <a:pPr fontAlgn="t"/>
                      <a:r>
                        <a:rPr lang="en-US" sz="1700">
                          <a:effectLst/>
                        </a:rPr>
                        <a:t>Registered persons having an aggregate turnover exceeding Rs.1.5 crore and up to Rs.5 crore in the preceding financial year </a:t>
                      </a:r>
                    </a:p>
                  </a:txBody>
                  <a:tcPr marL="70183" marR="70183" marT="70183" marB="70183"/>
                </a:tc>
                <a:tc>
                  <a:txBody>
                    <a:bodyPr/>
                    <a:lstStyle/>
                    <a:p>
                      <a:pPr fontAlgn="t"/>
                      <a:r>
                        <a:rPr lang="en-IN" sz="1700" dirty="0">
                          <a:effectLst/>
                        </a:rPr>
                        <a:t>Quarterly GSTR-3B</a:t>
                      </a:r>
                    </a:p>
                  </a:txBody>
                  <a:tcPr marL="70183" marR="70183" marT="70183" marB="70183"/>
                </a:tc>
              </a:tr>
            </a:tbl>
          </a:graphicData>
        </a:graphic>
      </p:graphicFrame>
      <p:sp>
        <p:nvSpPr>
          <p:cNvPr id="3" name="Date Placeholder 2"/>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3779907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 Outward Supplies</a:t>
            </a:r>
            <a:endParaRPr lang="en-IN" dirty="0"/>
          </a:p>
        </p:txBody>
      </p:sp>
      <p:sp>
        <p:nvSpPr>
          <p:cNvPr id="3" name="Content Placeholder 2"/>
          <p:cNvSpPr>
            <a:spLocks noGrp="1"/>
          </p:cNvSpPr>
          <p:nvPr>
            <p:ph idx="1"/>
          </p:nvPr>
        </p:nvSpPr>
        <p:spPr/>
        <p:txBody>
          <a:bodyPr>
            <a:normAutofit fontScale="70000" lnSpcReduction="20000"/>
          </a:bodyPr>
          <a:lstStyle/>
          <a:p>
            <a:r>
              <a:rPr lang="en-US" dirty="0"/>
              <a:t>The taxpayers who opted for the QRMP scheme can use the </a:t>
            </a:r>
            <a:r>
              <a:rPr lang="en-US" dirty="0">
                <a:hlinkClick r:id="rId2"/>
              </a:rPr>
              <a:t>Invoice Furnishing Facility</a:t>
            </a:r>
            <a:r>
              <a:rPr lang="en-US" dirty="0"/>
              <a:t> (IFF) which allows quarterly GSTR-1 filers to upload their invoices every month. One should keep the following points in mind before </a:t>
            </a:r>
            <a:r>
              <a:rPr lang="en-US" dirty="0" err="1"/>
              <a:t>utilising</a:t>
            </a:r>
            <a:r>
              <a:rPr lang="en-US" dirty="0"/>
              <a:t> the IFF:</a:t>
            </a:r>
          </a:p>
          <a:p>
            <a:pPr lvl="1"/>
            <a:r>
              <a:rPr lang="en-US" dirty="0"/>
              <a:t>The IFF can be </a:t>
            </a:r>
            <a:r>
              <a:rPr lang="en-US" dirty="0" err="1"/>
              <a:t>utilised</a:t>
            </a:r>
            <a:r>
              <a:rPr lang="en-US" dirty="0"/>
              <a:t> only for the first two months of a quarter.</a:t>
            </a:r>
          </a:p>
          <a:p>
            <a:pPr lvl="1"/>
            <a:r>
              <a:rPr lang="en-US" dirty="0"/>
              <a:t>The invoices relating to the last month of a quarter are to be uploaded in the GSTR-1 return only.</a:t>
            </a:r>
          </a:p>
          <a:p>
            <a:pPr lvl="1"/>
            <a:r>
              <a:rPr lang="en-US" dirty="0"/>
              <a:t>There is no requirement to upload invoices in GSTR-1 if the same has been uploaded in the IFF.</a:t>
            </a:r>
          </a:p>
          <a:p>
            <a:pPr lvl="1"/>
            <a:r>
              <a:rPr lang="en-US" dirty="0"/>
              <a:t>The taxpayer has to submit the B2B invoice details of sale transactions (both inter-state and intra-state) along with debit and credit notes of the B2B invoices issued during the month.</a:t>
            </a:r>
          </a:p>
          <a:p>
            <a:pPr lvl="1"/>
            <a:r>
              <a:rPr lang="en-US" dirty="0"/>
              <a:t>The total net value of invoices that can be uploaded is restricted to Rs.50 lakh per month.</a:t>
            </a:r>
          </a:p>
          <a:p>
            <a:pPr lvl="1"/>
            <a:r>
              <a:rPr lang="en-US" dirty="0"/>
              <a:t>The details submitted in IFF will be reflected in the GSTR-2A, GSTR-2B, GSTR-4A or GSTR-6A of the recipients as the case may be.</a:t>
            </a:r>
          </a:p>
          <a:p>
            <a:pPr lvl="1"/>
            <a:r>
              <a:rPr lang="en-US" dirty="0"/>
              <a:t>The Invoice Furnishing Facility </a:t>
            </a:r>
            <a:r>
              <a:rPr lang="en-US" dirty="0" smtClean="0"/>
              <a:t>introduced </a:t>
            </a:r>
            <a:r>
              <a:rPr lang="en-US" dirty="0"/>
              <a:t>from 01.01.2021.</a:t>
            </a:r>
          </a:p>
          <a:p>
            <a:endParaRPr lang="en-IN" dirty="0"/>
          </a:p>
        </p:txBody>
      </p:sp>
      <p:sp>
        <p:nvSpPr>
          <p:cNvPr id="4" name="Date Placeholder 3"/>
          <p:cNvSpPr>
            <a:spLocks noGrp="1"/>
          </p:cNvSpPr>
          <p:nvPr>
            <p:ph type="dt" sz="half" idx="10"/>
          </p:nvPr>
        </p:nvSpPr>
        <p:spPr/>
        <p:txBody>
          <a:bodyPr/>
          <a:lstStyle/>
          <a:p>
            <a:r>
              <a:rPr lang="en-IN" smtClean="0"/>
              <a:t>29/04/2021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11499669" y="5886994"/>
            <a:ext cx="457200" cy="7620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xmlns="" val="42027122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Foundry</Template>
  <TotalTime>100</TotalTime>
  <Words>2469</Words>
  <Application>Microsoft Office PowerPoint</Application>
  <PresentationFormat>Custom</PresentationFormat>
  <Paragraphs>351</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Foundry</vt:lpstr>
      <vt:lpstr>GST Recent Changes and Issues</vt:lpstr>
      <vt:lpstr>GST – Changes </vt:lpstr>
      <vt:lpstr>QRMP Scheme</vt:lpstr>
      <vt:lpstr>Eligibility</vt:lpstr>
      <vt:lpstr>Option</vt:lpstr>
      <vt:lpstr>Details</vt:lpstr>
      <vt:lpstr>Returns</vt:lpstr>
      <vt:lpstr>Details</vt:lpstr>
      <vt:lpstr>Submit Outward Supplies</vt:lpstr>
      <vt:lpstr>Tax Payments</vt:lpstr>
      <vt:lpstr>Details</vt:lpstr>
      <vt:lpstr>Self Assessment Method</vt:lpstr>
      <vt:lpstr>Self Assessment Method</vt:lpstr>
      <vt:lpstr>Due Dates</vt:lpstr>
      <vt:lpstr>Late filing Fixed Sum Method</vt:lpstr>
      <vt:lpstr>Late Fee  - Maximum Rs.5000</vt:lpstr>
      <vt:lpstr>Issues</vt:lpstr>
      <vt:lpstr>Invoice Filing Facility</vt:lpstr>
      <vt:lpstr>Why IFF</vt:lpstr>
      <vt:lpstr>Details to be submitted</vt:lpstr>
      <vt:lpstr>IFF - Advantages</vt:lpstr>
      <vt:lpstr>IFF</vt:lpstr>
      <vt:lpstr>Slide 23</vt:lpstr>
      <vt:lpstr>QR Code</vt:lpstr>
      <vt:lpstr>Applicability</vt:lpstr>
      <vt:lpstr>QR Code Details</vt:lpstr>
      <vt:lpstr>Applicability</vt:lpstr>
      <vt:lpstr>Exemption </vt:lpstr>
      <vt:lpstr>ITC</vt:lpstr>
      <vt:lpstr>ITC Availment</vt:lpstr>
      <vt:lpstr>GSTR-2A Vs. GSTRR-2B</vt:lpstr>
      <vt:lpstr>GSTR-2A</vt:lpstr>
      <vt:lpstr>GSTR-2B</vt:lpstr>
      <vt:lpstr>Comparison</vt:lpstr>
      <vt:lpstr>Example in which invoice will be shown in GSTR-2A and GSTR-2B</vt:lpstr>
      <vt:lpstr>Basis for ITC</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GST Recent Changes and Issues</dc:title>
  <dc:creator>user</dc:creator>
  <cp:lastModifiedBy>Debasmita</cp:lastModifiedBy>
  <cp:revision>52</cp:revision>
  <dcterms:created xsi:type="dcterms:W3CDTF">2021-04-27T17:31:52Z</dcterms:created>
  <dcterms:modified xsi:type="dcterms:W3CDTF">2021-05-01T12:33:32Z</dcterms:modified>
</cp:coreProperties>
</file>