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5" r:id="rId2"/>
    <p:sldId id="256" r:id="rId3"/>
    <p:sldId id="283" r:id="rId4"/>
    <p:sldId id="257" r:id="rId5"/>
    <p:sldId id="258" r:id="rId6"/>
    <p:sldId id="259" r:id="rId7"/>
    <p:sldId id="262" r:id="rId8"/>
    <p:sldId id="263" r:id="rId9"/>
    <p:sldId id="264" r:id="rId10"/>
    <p:sldId id="266" r:id="rId11"/>
    <p:sldId id="268" r:id="rId12"/>
    <p:sldId id="269" r:id="rId13"/>
    <p:sldId id="270" r:id="rId14"/>
    <p:sldId id="271" r:id="rId15"/>
    <p:sldId id="272" r:id="rId16"/>
    <p:sldId id="273" r:id="rId17"/>
    <p:sldId id="274" r:id="rId18"/>
    <p:sldId id="275" r:id="rId19"/>
    <p:sldId id="276" r:id="rId20"/>
    <p:sldId id="282" r:id="rId21"/>
    <p:sldId id="280" r:id="rId22"/>
    <p:sldId id="281" r:id="rId23"/>
    <p:sldId id="277" r:id="rId24"/>
    <p:sldId id="278" r:id="rId25"/>
    <p:sldId id="279" r:id="rId26"/>
    <p:sldId id="284"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027" autoAdjust="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FORM%20GST%20ADT-02.pdf" TargetMode="External"/><Relationship Id="rId2" Type="http://schemas.openxmlformats.org/officeDocument/2006/relationships/hyperlink" Target="FORM%20GST%20ADT-01.pdf"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332657"/>
            <a:ext cx="7772400" cy="1512167"/>
          </a:xfrm>
          <a:solidFill>
            <a:srgbClr val="00B050"/>
          </a:solidFill>
        </p:spPr>
        <p:txBody>
          <a:bodyPr>
            <a:normAutofit/>
          </a:bodyPr>
          <a:lstStyle/>
          <a:p>
            <a:r>
              <a:rPr lang="en-IN" sz="3200" b="1" dirty="0">
                <a:solidFill>
                  <a:schemeClr val="bg1"/>
                </a:solidFill>
                <a:latin typeface="Aparajita" pitchFamily="34" charset="0"/>
                <a:ea typeface="+mn-ea"/>
                <a:cs typeface="Aparajita" pitchFamily="34" charset="0"/>
              </a:rPr>
              <a:t>GST Departmental Audit-Practical Approach</a:t>
            </a:r>
          </a:p>
        </p:txBody>
      </p:sp>
      <p:sp>
        <p:nvSpPr>
          <p:cNvPr id="3" name="Subtitle 2"/>
          <p:cNvSpPr>
            <a:spLocks noGrp="1"/>
          </p:cNvSpPr>
          <p:nvPr>
            <p:ph type="subTitle" idx="1"/>
          </p:nvPr>
        </p:nvSpPr>
        <p:spPr>
          <a:xfrm>
            <a:off x="971600" y="1844824"/>
            <a:ext cx="7486600" cy="2650976"/>
          </a:xfrm>
          <a:blipFill>
            <a:blip r:embed="rId2"/>
            <a:tile tx="0" ty="0" sx="100000" sy="100000" flip="none" algn="tl"/>
          </a:blipFill>
        </p:spPr>
        <p:txBody>
          <a:bodyPr/>
          <a:lstStyle/>
          <a:p>
            <a:endParaRPr lang="en-US" dirty="0" smtClean="0"/>
          </a:p>
          <a:p>
            <a:r>
              <a:rPr lang="en-US" b="1" dirty="0" err="1" smtClean="0">
                <a:solidFill>
                  <a:schemeClr val="tx1"/>
                </a:solidFill>
                <a:latin typeface="Aparajita" pitchFamily="34" charset="0"/>
                <a:cs typeface="Aparajita" pitchFamily="34" charset="0"/>
              </a:rPr>
              <a:t>Vishwanath</a:t>
            </a:r>
            <a:r>
              <a:rPr lang="en-US" b="1" dirty="0" smtClean="0">
                <a:solidFill>
                  <a:schemeClr val="tx1"/>
                </a:solidFill>
                <a:latin typeface="Aparajita" pitchFamily="34" charset="0"/>
                <a:cs typeface="Aparajita" pitchFamily="34" charset="0"/>
              </a:rPr>
              <a:t> </a:t>
            </a:r>
            <a:r>
              <a:rPr lang="en-US" b="1" dirty="0" err="1" smtClean="0">
                <a:solidFill>
                  <a:schemeClr val="tx1"/>
                </a:solidFill>
                <a:latin typeface="Aparajita" pitchFamily="34" charset="0"/>
                <a:cs typeface="Aparajita" pitchFamily="34" charset="0"/>
              </a:rPr>
              <a:t>Bhat</a:t>
            </a:r>
            <a:r>
              <a:rPr lang="en-IN" b="1" dirty="0" smtClean="0">
                <a:solidFill>
                  <a:schemeClr val="tx1"/>
                </a:solidFill>
                <a:latin typeface="Aparajita" pitchFamily="34" charset="0"/>
                <a:cs typeface="Aparajita" pitchFamily="34" charset="0"/>
              </a:rPr>
              <a:t> </a:t>
            </a:r>
            <a:r>
              <a:rPr lang="en-IN" b="1" dirty="0" smtClean="0">
                <a:solidFill>
                  <a:schemeClr val="tx1"/>
                </a:solidFill>
                <a:latin typeface="Aparajita" pitchFamily="34" charset="0"/>
                <a:cs typeface="Aparajita" pitchFamily="34" charset="0"/>
              </a:rPr>
              <a:t>- FCMA</a:t>
            </a:r>
            <a:endParaRPr lang="en-IN" b="1" dirty="0" smtClean="0">
              <a:solidFill>
                <a:schemeClr val="tx1"/>
              </a:solidFill>
              <a:latin typeface="Aparajita" pitchFamily="34" charset="0"/>
              <a:cs typeface="Aparajita" pitchFamily="34" charset="0"/>
            </a:endParaRPr>
          </a:p>
          <a:p>
            <a:endParaRPr lang="en-US" b="1" dirty="0">
              <a:solidFill>
                <a:schemeClr val="tx1"/>
              </a:solidFill>
              <a:latin typeface="Aparajita" pitchFamily="34" charset="0"/>
              <a:cs typeface="Aparajita" pitchFamily="34" charset="0"/>
            </a:endParaRPr>
          </a:p>
          <a:p>
            <a:r>
              <a:rPr lang="en-US" b="1" dirty="0" smtClean="0">
                <a:solidFill>
                  <a:schemeClr val="tx1"/>
                </a:solidFill>
                <a:latin typeface="Aparajita" pitchFamily="34" charset="0"/>
                <a:cs typeface="Aparajita" pitchFamily="34" charset="0"/>
              </a:rPr>
              <a:t>The </a:t>
            </a:r>
            <a:r>
              <a:rPr lang="en-US" b="1" dirty="0" smtClean="0">
                <a:solidFill>
                  <a:schemeClr val="tx1"/>
                </a:solidFill>
                <a:latin typeface="Aparajita" pitchFamily="34" charset="0"/>
                <a:cs typeface="Aparajita" pitchFamily="34" charset="0"/>
              </a:rPr>
              <a:t>Institute of Cost Accountant of </a:t>
            </a:r>
            <a:r>
              <a:rPr lang="en-US" b="1" dirty="0" smtClean="0">
                <a:solidFill>
                  <a:schemeClr val="tx1"/>
                </a:solidFill>
                <a:latin typeface="Aparajita" pitchFamily="34" charset="0"/>
                <a:cs typeface="Aparajita" pitchFamily="34" charset="0"/>
              </a:rPr>
              <a:t>India</a:t>
            </a:r>
            <a:endParaRPr lang="en-US" b="1" dirty="0" smtClean="0">
              <a:solidFill>
                <a:schemeClr val="tx1"/>
              </a:solidFill>
              <a:latin typeface="Aparajita" pitchFamily="34" charset="0"/>
              <a:cs typeface="Aparajita" pitchFamily="34" charset="0"/>
            </a:endParaRPr>
          </a:p>
        </p:txBody>
      </p:sp>
      <p:pic>
        <p:nvPicPr>
          <p:cNvPr id="4" name="Picture 3" descr="C:\Users\Administrator\AppData\Local\Microsoft\Windows Live Mail\WLMDSS.tmp\WLM577A.tmp\logo.png"/>
          <p:cNvPicPr/>
          <p:nvPr/>
        </p:nvPicPr>
        <p:blipFill>
          <a:blip r:embed="rId3" cstate="print"/>
          <a:srcRect/>
          <a:stretch>
            <a:fillRect/>
          </a:stretch>
        </p:blipFill>
        <p:spPr bwMode="auto">
          <a:xfrm>
            <a:off x="4038600" y="4572000"/>
            <a:ext cx="1066800" cy="1752600"/>
          </a:xfrm>
          <a:prstGeom prst="rect">
            <a:avLst/>
          </a:prstGeom>
          <a:noFill/>
          <a:ln>
            <a:solidFill>
              <a:srgbClr val="92D050"/>
            </a:solidFill>
          </a:ln>
        </p:spPr>
      </p:pic>
      <p:sp>
        <p:nvSpPr>
          <p:cNvPr id="6" name="Rectangle 8"/>
          <p:cNvSpPr>
            <a:spLocks noChangeArrowheads="1"/>
          </p:cNvSpPr>
          <p:nvPr/>
        </p:nvSpPr>
        <p:spPr bwMode="auto">
          <a:xfrm>
            <a:off x="457200" y="6381690"/>
            <a:ext cx="8229600"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spTree>
    <p:extLst>
      <p:ext uri="{BB962C8B-B14F-4D97-AF65-F5344CB8AC3E}">
        <p14:creationId xmlns:p14="http://schemas.microsoft.com/office/powerpoint/2010/main" xmlns="" val="3638375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Autofit/>
          </a:bodyPr>
          <a:lstStyle/>
          <a:p>
            <a:r>
              <a:rPr lang="en-US" sz="8000" b="1" u="sng" dirty="0" smtClean="0">
                <a:solidFill>
                  <a:schemeClr val="tx2">
                    <a:lumMod val="50000"/>
                  </a:schemeClr>
                </a:solidFill>
                <a:latin typeface="Angsana New" pitchFamily="18" charset="-34"/>
                <a:cs typeface="Angsana New" pitchFamily="18" charset="-34"/>
              </a:rPr>
              <a:t>FORMS - AUDIT</a:t>
            </a:r>
            <a:endParaRPr lang="en-US" sz="8000" b="1" u="sng" dirty="0">
              <a:solidFill>
                <a:schemeClr val="tx2">
                  <a:lumMod val="50000"/>
                </a:schemeClr>
              </a:solidFill>
              <a:latin typeface="Angsana New" pitchFamily="18" charset="-34"/>
              <a:cs typeface="Angsana New" pitchFamily="18" charset="-34"/>
            </a:endParaRPr>
          </a:p>
        </p:txBody>
      </p:sp>
      <p:sp>
        <p:nvSpPr>
          <p:cNvPr id="3" name="Content Placeholder 2"/>
          <p:cNvSpPr>
            <a:spLocks noGrp="1"/>
          </p:cNvSpPr>
          <p:nvPr>
            <p:ph idx="1"/>
          </p:nvPr>
        </p:nvSpPr>
        <p:spPr>
          <a:xfrm>
            <a:off x="457200" y="1340768"/>
            <a:ext cx="8229600" cy="5112568"/>
          </a:xfrm>
        </p:spPr>
        <p:txBody>
          <a:bodyPr/>
          <a:lstStyle/>
          <a:p>
            <a:pPr>
              <a:buFont typeface="Wingdings" pitchFamily="2" charset="2"/>
              <a:buChar char="Ø"/>
            </a:pPr>
            <a:r>
              <a:rPr lang="en-IN" b="1" dirty="0" smtClean="0">
                <a:latin typeface="Andalus" pitchFamily="18" charset="-78"/>
                <a:cs typeface="Andalus" pitchFamily="18" charset="-78"/>
                <a:hlinkClick r:id="rId2" action="ppaction://hlinkfile"/>
              </a:rPr>
              <a:t>Form GST ADT-01 : Notice </a:t>
            </a:r>
            <a:r>
              <a:rPr lang="en-IN" b="1" dirty="0">
                <a:latin typeface="Andalus" pitchFamily="18" charset="-78"/>
                <a:cs typeface="Andalus" pitchFamily="18" charset="-78"/>
                <a:hlinkClick r:id="rId2" action="ppaction://hlinkfile"/>
              </a:rPr>
              <a:t>for conducting audit </a:t>
            </a:r>
            <a:endParaRPr lang="en-IN" b="1" dirty="0" smtClean="0">
              <a:latin typeface="Andalus" pitchFamily="18" charset="-78"/>
              <a:cs typeface="Andalus" pitchFamily="18" charset="-78"/>
            </a:endParaRPr>
          </a:p>
          <a:p>
            <a:pPr>
              <a:buFont typeface="Wingdings" pitchFamily="2" charset="2"/>
              <a:buChar char="Ø"/>
            </a:pPr>
            <a:r>
              <a:rPr lang="en-IN" b="1" dirty="0" smtClean="0">
                <a:latin typeface="Andalus" pitchFamily="18" charset="-78"/>
                <a:cs typeface="Andalus" pitchFamily="18" charset="-78"/>
                <a:hlinkClick r:id="rId3" action="ppaction://hlinkfile"/>
              </a:rPr>
              <a:t>Form GST ADT-02 : Audit </a:t>
            </a:r>
            <a:r>
              <a:rPr lang="en-IN" b="1" dirty="0">
                <a:latin typeface="Andalus" pitchFamily="18" charset="-78"/>
                <a:cs typeface="Andalus" pitchFamily="18" charset="-78"/>
                <a:hlinkClick r:id="rId3" action="ppaction://hlinkfile"/>
              </a:rPr>
              <a:t>Report under section 65(6) </a:t>
            </a:r>
            <a:endParaRPr lang="en-IN" b="1" dirty="0" smtClean="0">
              <a:latin typeface="Andalus" pitchFamily="18" charset="-78"/>
              <a:cs typeface="Andalus" pitchFamily="18" charset="-78"/>
            </a:endParaRPr>
          </a:p>
        </p:txBody>
      </p:sp>
      <p:pic>
        <p:nvPicPr>
          <p:cNvPr id="4" name="Picture 3" descr="C:\Users\Administrator\AppData\Local\Microsoft\Windows Live Mail\WLMDSS.tmp\WLM577A.tmp\logo.png"/>
          <p:cNvPicPr/>
          <p:nvPr/>
        </p:nvPicPr>
        <p:blipFill>
          <a:blip r:embed="rId4"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4"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458200" cy="1600200"/>
          </a:xfrm>
        </p:spPr>
        <p:txBody>
          <a:bodyPr>
            <a:noAutofit/>
          </a:bodyPr>
          <a:lstStyle/>
          <a:p>
            <a:r>
              <a:rPr lang="en-US" sz="2000" b="1" u="sng" dirty="0" smtClean="0">
                <a:solidFill>
                  <a:schemeClr val="accent2"/>
                </a:solidFill>
                <a:latin typeface="Andalus" pitchFamily="18" charset="-78"/>
                <a:cs typeface="Andalus" pitchFamily="18" charset="-78"/>
              </a:rPr>
              <a:t>Sec-73 :- Determination of tax not paid or short paid or erroneously refunded or input tax credit wrongly availed or utilized for any reason other than fraud or any willful-misstatement or suppression of facts</a:t>
            </a:r>
            <a:r>
              <a:rPr lang="en-US" sz="2000" b="1" u="sng" dirty="0" smtClean="0">
                <a:solidFill>
                  <a:srgbClr val="FF0000"/>
                </a:solidFill>
                <a:latin typeface="Andalus" pitchFamily="18" charset="-78"/>
                <a:cs typeface="Andalus" pitchFamily="18" charset="-78"/>
              </a:rPr>
              <a:t/>
            </a:r>
            <a:br>
              <a:rPr lang="en-US" sz="2000" b="1" u="sng" dirty="0" smtClean="0">
                <a:solidFill>
                  <a:srgbClr val="FF0000"/>
                </a:solidFill>
                <a:latin typeface="Andalus" pitchFamily="18" charset="-78"/>
                <a:cs typeface="Andalus" pitchFamily="18" charset="-78"/>
              </a:rPr>
            </a:br>
            <a:endParaRPr lang="en-US" sz="2000" u="sng" dirty="0">
              <a:solidFill>
                <a:srgbClr val="FF0000"/>
              </a:solidFill>
              <a:latin typeface="Andalus" pitchFamily="18" charset="-78"/>
              <a:cs typeface="Andalus" pitchFamily="18" charset="-78"/>
            </a:endParaRPr>
          </a:p>
        </p:txBody>
      </p:sp>
      <p:sp>
        <p:nvSpPr>
          <p:cNvPr id="3" name="Content Placeholder 2"/>
          <p:cNvSpPr>
            <a:spLocks noGrp="1"/>
          </p:cNvSpPr>
          <p:nvPr>
            <p:ph idx="1"/>
          </p:nvPr>
        </p:nvSpPr>
        <p:spPr>
          <a:xfrm>
            <a:off x="304800" y="1371600"/>
            <a:ext cx="8534400" cy="5257800"/>
          </a:xfrm>
        </p:spPr>
        <p:txBody>
          <a:bodyPr>
            <a:normAutofit fontScale="70000" lnSpcReduction="20000"/>
          </a:bodyPr>
          <a:lstStyle/>
          <a:p>
            <a:pPr algn="just">
              <a:buNone/>
            </a:pPr>
            <a:r>
              <a:rPr lang="en-US" dirty="0" smtClean="0">
                <a:solidFill>
                  <a:schemeClr val="tx2"/>
                </a:solidFill>
                <a:latin typeface="Andalus" pitchFamily="18" charset="-78"/>
                <a:cs typeface="Andalus" pitchFamily="18" charset="-78"/>
              </a:rPr>
              <a:t>73. (</a:t>
            </a:r>
            <a:r>
              <a:rPr lang="en-US" i="1" dirty="0" smtClean="0">
                <a:solidFill>
                  <a:schemeClr val="tx2"/>
                </a:solidFill>
                <a:latin typeface="Andalus" pitchFamily="18" charset="-78"/>
                <a:cs typeface="Andalus" pitchFamily="18" charset="-78"/>
              </a:rPr>
              <a:t>1) Where it appears to the proper officer that any tax has not been paid or short </a:t>
            </a:r>
            <a:r>
              <a:rPr lang="en-US" dirty="0" smtClean="0">
                <a:solidFill>
                  <a:schemeClr val="tx2"/>
                </a:solidFill>
                <a:latin typeface="Andalus" pitchFamily="18" charset="-78"/>
                <a:cs typeface="Andalus" pitchFamily="18" charset="-78"/>
              </a:rPr>
              <a:t>paid or erroneously refunded, or where input tax credit has been wrongly availed or utilized for any reason, </a:t>
            </a:r>
            <a:r>
              <a:rPr lang="en-US" dirty="0" smtClean="0">
                <a:solidFill>
                  <a:srgbClr val="FF0000"/>
                </a:solidFill>
                <a:latin typeface="Andalus" pitchFamily="18" charset="-78"/>
                <a:cs typeface="Andalus" pitchFamily="18" charset="-78"/>
              </a:rPr>
              <a:t>other than the reason of fraud or any willful-misstatement or suppression of facts to evade tax,</a:t>
            </a:r>
            <a:r>
              <a:rPr lang="en-US" dirty="0" smtClean="0">
                <a:solidFill>
                  <a:schemeClr val="tx2"/>
                </a:solidFill>
                <a:latin typeface="Andalus" pitchFamily="18" charset="-78"/>
                <a:cs typeface="Andalus" pitchFamily="18" charset="-78"/>
              </a:rPr>
              <a:t> he shall serve notice on the person chargeable with tax which has not been so paid or which has been so short paid or to whom the refund has erroneously been made, or who has wrongly availed or utilized input tax credit, requiring him to show cause as to why he should not pay the amount specified in the notice along with interest payable thereon under section 50 and a penalty livable under the provisions of this Act or the rules made there under.</a:t>
            </a:r>
          </a:p>
          <a:p>
            <a:pPr algn="just">
              <a:buNone/>
            </a:pPr>
            <a:endParaRPr lang="en-US" dirty="0" smtClean="0">
              <a:solidFill>
                <a:schemeClr val="tx2"/>
              </a:solidFill>
              <a:latin typeface="Andalus" pitchFamily="18" charset="-78"/>
              <a:cs typeface="Andalus" pitchFamily="18" charset="-78"/>
            </a:endParaRPr>
          </a:p>
          <a:p>
            <a:pPr algn="just">
              <a:buNone/>
            </a:pPr>
            <a:r>
              <a:rPr lang="en-US" dirty="0" smtClean="0">
                <a:solidFill>
                  <a:schemeClr val="tx2"/>
                </a:solidFill>
                <a:latin typeface="Andalus" pitchFamily="18" charset="-78"/>
                <a:cs typeface="Andalus" pitchFamily="18" charset="-78"/>
              </a:rPr>
              <a:t>73 . (</a:t>
            </a:r>
            <a:r>
              <a:rPr lang="en-US" i="1" dirty="0" smtClean="0">
                <a:solidFill>
                  <a:schemeClr val="tx2"/>
                </a:solidFill>
                <a:latin typeface="Andalus" pitchFamily="18" charset="-78"/>
                <a:cs typeface="Andalus" pitchFamily="18" charset="-78"/>
              </a:rPr>
              <a:t>2) The proper officer shall issue the notice under sub-section (1) at least three months </a:t>
            </a:r>
            <a:r>
              <a:rPr lang="en-US" dirty="0" smtClean="0">
                <a:solidFill>
                  <a:schemeClr val="tx2"/>
                </a:solidFill>
                <a:latin typeface="Andalus" pitchFamily="18" charset="-78"/>
                <a:cs typeface="Andalus" pitchFamily="18" charset="-78"/>
              </a:rPr>
              <a:t>prior to the time limit specified in sub-section (</a:t>
            </a:r>
            <a:r>
              <a:rPr lang="en-US" i="1" dirty="0" smtClean="0">
                <a:solidFill>
                  <a:schemeClr val="tx2"/>
                </a:solidFill>
                <a:latin typeface="Andalus" pitchFamily="18" charset="-78"/>
                <a:cs typeface="Andalus" pitchFamily="18" charset="-78"/>
              </a:rPr>
              <a:t>10) for issuance of order.</a:t>
            </a:r>
            <a:endParaRPr lang="en-US" dirty="0">
              <a:solidFill>
                <a:schemeClr val="tx2"/>
              </a:solidFill>
              <a:latin typeface="Andalus" pitchFamily="18" charset="-78"/>
              <a:cs typeface="Andalus" pitchFamily="18" charset="-78"/>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9642941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000" b="1" u="sng" dirty="0" smtClean="0">
                <a:solidFill>
                  <a:schemeClr val="accent2"/>
                </a:solidFill>
                <a:latin typeface="Andalus" pitchFamily="18" charset="-78"/>
                <a:cs typeface="Andalus" pitchFamily="18" charset="-78"/>
              </a:rPr>
              <a:t>Sec-73 :- Determination of tax not paid or short paid or erroneously refunded or input tax credit wrongly availed or utilized for any reason other than fraud or any willful-misstatement or suppression of facts</a:t>
            </a:r>
            <a:r>
              <a:rPr lang="en-US" sz="2000" b="1" u="sng" dirty="0" smtClean="0">
                <a:solidFill>
                  <a:srgbClr val="FF0000"/>
                </a:solidFill>
                <a:latin typeface="Andalus" pitchFamily="18" charset="-78"/>
                <a:cs typeface="Andalus" pitchFamily="18" charset="-78"/>
              </a:rPr>
              <a:t/>
            </a:r>
            <a:br>
              <a:rPr lang="en-US" sz="2000" b="1" u="sng" dirty="0" smtClean="0">
                <a:solidFill>
                  <a:srgbClr val="FF0000"/>
                </a:solidFill>
                <a:latin typeface="Andalus" pitchFamily="18" charset="-78"/>
                <a:cs typeface="Andalus" pitchFamily="18" charset="-78"/>
              </a:rPr>
            </a:br>
            <a:endParaRPr lang="en-US" sz="2000" u="sng" dirty="0">
              <a:latin typeface="Andalus" pitchFamily="18" charset="-78"/>
              <a:cs typeface="Andalus" pitchFamily="18" charset="-78"/>
            </a:endParaRPr>
          </a:p>
        </p:txBody>
      </p:sp>
      <p:sp>
        <p:nvSpPr>
          <p:cNvPr id="3" name="Content Placeholder 2"/>
          <p:cNvSpPr>
            <a:spLocks noGrp="1"/>
          </p:cNvSpPr>
          <p:nvPr>
            <p:ph idx="1"/>
          </p:nvPr>
        </p:nvSpPr>
        <p:spPr>
          <a:xfrm>
            <a:off x="457200" y="1295400"/>
            <a:ext cx="8229600" cy="5257800"/>
          </a:xfrm>
        </p:spPr>
        <p:txBody>
          <a:bodyPr>
            <a:normAutofit fontScale="62500" lnSpcReduction="20000"/>
          </a:bodyPr>
          <a:lstStyle/>
          <a:p>
            <a:pPr algn="just">
              <a:buNone/>
            </a:pPr>
            <a:r>
              <a:rPr lang="en-US" dirty="0" smtClean="0">
                <a:solidFill>
                  <a:schemeClr val="tx2"/>
                </a:solidFill>
                <a:latin typeface="Andalus" pitchFamily="18" charset="-78"/>
                <a:cs typeface="Andalus" pitchFamily="18" charset="-78"/>
              </a:rPr>
              <a:t>73 (</a:t>
            </a:r>
            <a:r>
              <a:rPr lang="en-US" i="1" dirty="0" smtClean="0">
                <a:solidFill>
                  <a:schemeClr val="tx2"/>
                </a:solidFill>
                <a:latin typeface="Andalus" pitchFamily="18" charset="-78"/>
                <a:cs typeface="Andalus" pitchFamily="18" charset="-78"/>
              </a:rPr>
              <a:t>3) Where a notice has been issued for any period under sub-section (1), the proper </a:t>
            </a:r>
            <a:r>
              <a:rPr lang="en-US" dirty="0" smtClean="0">
                <a:solidFill>
                  <a:schemeClr val="tx2"/>
                </a:solidFill>
                <a:latin typeface="Andalus" pitchFamily="18" charset="-78"/>
                <a:cs typeface="Andalus" pitchFamily="18" charset="-78"/>
              </a:rPr>
              <a:t>officer may serve a statement, containing the details of tax not paid or short paid or erroneously refunded or input tax credit wrongly availed or utilized for such periods other than those covered under sub-section (</a:t>
            </a:r>
            <a:r>
              <a:rPr lang="en-US" i="1" dirty="0" smtClean="0">
                <a:solidFill>
                  <a:schemeClr val="tx2"/>
                </a:solidFill>
                <a:latin typeface="Andalus" pitchFamily="18" charset="-78"/>
                <a:cs typeface="Andalus" pitchFamily="18" charset="-78"/>
              </a:rPr>
              <a:t>1), on the person chargeable with tax.</a:t>
            </a:r>
          </a:p>
          <a:p>
            <a:pPr algn="just">
              <a:buNone/>
            </a:pPr>
            <a:endParaRPr lang="en-US" i="1" dirty="0" smtClean="0">
              <a:solidFill>
                <a:schemeClr val="tx2"/>
              </a:solidFill>
              <a:latin typeface="Andalus" pitchFamily="18" charset="-78"/>
              <a:cs typeface="Andalus" pitchFamily="18" charset="-78"/>
            </a:endParaRPr>
          </a:p>
          <a:p>
            <a:pPr marL="514350" indent="-514350" algn="just">
              <a:buAutoNum type="arabicPlain" startAt="73"/>
            </a:pPr>
            <a:r>
              <a:rPr lang="en-US" dirty="0" smtClean="0">
                <a:solidFill>
                  <a:schemeClr val="tx2"/>
                </a:solidFill>
                <a:latin typeface="Andalus" pitchFamily="18" charset="-78"/>
                <a:cs typeface="Andalus" pitchFamily="18" charset="-78"/>
              </a:rPr>
              <a:t>(</a:t>
            </a:r>
            <a:r>
              <a:rPr lang="en-US" i="1" dirty="0" smtClean="0">
                <a:solidFill>
                  <a:schemeClr val="tx2"/>
                </a:solidFill>
                <a:latin typeface="Andalus" pitchFamily="18" charset="-78"/>
                <a:cs typeface="Andalus" pitchFamily="18" charset="-78"/>
              </a:rPr>
              <a:t>4) The service of such statement shall be deemed to be service of notice on such </a:t>
            </a:r>
            <a:r>
              <a:rPr lang="en-US" dirty="0" smtClean="0">
                <a:solidFill>
                  <a:schemeClr val="tx2"/>
                </a:solidFill>
                <a:latin typeface="Andalus" pitchFamily="18" charset="-78"/>
                <a:cs typeface="Andalus" pitchFamily="18" charset="-78"/>
              </a:rPr>
              <a:t>person under sub-section (</a:t>
            </a:r>
            <a:r>
              <a:rPr lang="en-US" i="1" dirty="0" smtClean="0">
                <a:solidFill>
                  <a:schemeClr val="tx2"/>
                </a:solidFill>
                <a:latin typeface="Andalus" pitchFamily="18" charset="-78"/>
                <a:cs typeface="Andalus" pitchFamily="18" charset="-78"/>
              </a:rPr>
              <a:t>1), subject to the condition that the grounds relied upon for such </a:t>
            </a:r>
            <a:r>
              <a:rPr lang="en-US" dirty="0" smtClean="0">
                <a:solidFill>
                  <a:schemeClr val="tx2"/>
                </a:solidFill>
                <a:latin typeface="Andalus" pitchFamily="18" charset="-78"/>
                <a:cs typeface="Andalus" pitchFamily="18" charset="-78"/>
              </a:rPr>
              <a:t>tax periods other than those covered under sub-section (</a:t>
            </a:r>
            <a:r>
              <a:rPr lang="en-US" i="1" dirty="0" smtClean="0">
                <a:solidFill>
                  <a:schemeClr val="tx2"/>
                </a:solidFill>
                <a:latin typeface="Andalus" pitchFamily="18" charset="-78"/>
                <a:cs typeface="Andalus" pitchFamily="18" charset="-78"/>
              </a:rPr>
              <a:t>1) are the same as are mentioned in </a:t>
            </a:r>
            <a:r>
              <a:rPr lang="en-US" dirty="0" smtClean="0">
                <a:solidFill>
                  <a:schemeClr val="tx2"/>
                </a:solidFill>
                <a:latin typeface="Andalus" pitchFamily="18" charset="-78"/>
                <a:cs typeface="Andalus" pitchFamily="18" charset="-78"/>
              </a:rPr>
              <a:t>the earlier notice.</a:t>
            </a:r>
          </a:p>
          <a:p>
            <a:pPr>
              <a:buNone/>
            </a:pPr>
            <a:endParaRPr lang="en-US" dirty="0" smtClean="0">
              <a:solidFill>
                <a:schemeClr val="tx2"/>
              </a:solidFill>
              <a:latin typeface="Andalus" pitchFamily="18" charset="-78"/>
              <a:cs typeface="Andalus" pitchFamily="18" charset="-78"/>
            </a:endParaRPr>
          </a:p>
          <a:p>
            <a:pPr algn="just">
              <a:buNone/>
            </a:pPr>
            <a:r>
              <a:rPr lang="en-US" dirty="0" smtClean="0">
                <a:solidFill>
                  <a:schemeClr val="tx2"/>
                </a:solidFill>
                <a:latin typeface="Andalus" pitchFamily="18" charset="-78"/>
                <a:cs typeface="Andalus" pitchFamily="18" charset="-78"/>
              </a:rPr>
              <a:t>73 (</a:t>
            </a:r>
            <a:r>
              <a:rPr lang="en-US" i="1" dirty="0" smtClean="0">
                <a:solidFill>
                  <a:schemeClr val="tx2"/>
                </a:solidFill>
                <a:latin typeface="Andalus" pitchFamily="18" charset="-78"/>
                <a:cs typeface="Andalus" pitchFamily="18" charset="-78"/>
              </a:rPr>
              <a:t>5) The person chargeable with tax may, before service of notice </a:t>
            </a:r>
            <a:r>
              <a:rPr lang="en-US" i="1" dirty="0" smtClean="0">
                <a:solidFill>
                  <a:srgbClr val="FF0000"/>
                </a:solidFill>
                <a:latin typeface="Andalus" pitchFamily="18" charset="-78"/>
                <a:cs typeface="Andalus" pitchFamily="18" charset="-78"/>
              </a:rPr>
              <a:t>under </a:t>
            </a:r>
            <a:r>
              <a:rPr lang="en-US" dirty="0" smtClean="0">
                <a:solidFill>
                  <a:srgbClr val="FF0000"/>
                </a:solidFill>
                <a:latin typeface="Andalus" pitchFamily="18" charset="-78"/>
                <a:cs typeface="Andalus" pitchFamily="18" charset="-78"/>
              </a:rPr>
              <a:t>sub-section (</a:t>
            </a:r>
            <a:r>
              <a:rPr lang="en-US" i="1" dirty="0" smtClean="0">
                <a:solidFill>
                  <a:srgbClr val="FF0000"/>
                </a:solidFill>
                <a:latin typeface="Andalus" pitchFamily="18" charset="-78"/>
                <a:cs typeface="Andalus" pitchFamily="18" charset="-78"/>
              </a:rPr>
              <a:t>1), pay the amount of tax along with interest payable under  section 50 and a </a:t>
            </a:r>
            <a:r>
              <a:rPr lang="en-US" dirty="0" smtClean="0">
                <a:solidFill>
                  <a:srgbClr val="FF0000"/>
                </a:solidFill>
                <a:latin typeface="Andalus" pitchFamily="18" charset="-78"/>
                <a:cs typeface="Andalus" pitchFamily="18" charset="-78"/>
              </a:rPr>
              <a:t>penalty equivalent to fifteen per cent.</a:t>
            </a:r>
            <a:r>
              <a:rPr lang="en-US" dirty="0" smtClean="0">
                <a:solidFill>
                  <a:schemeClr val="tx2"/>
                </a:solidFill>
                <a:latin typeface="Andalus" pitchFamily="18" charset="-78"/>
                <a:cs typeface="Andalus" pitchFamily="18" charset="-78"/>
              </a:rPr>
              <a:t> of such tax on the basis of his own ascertainment of such tax or the tax as ascertained by the proper officer and inform the proper officer in writing of such payment.</a:t>
            </a:r>
            <a:endParaRPr lang="en-US" dirty="0">
              <a:solidFill>
                <a:schemeClr val="tx2"/>
              </a:solidFill>
              <a:latin typeface="Andalus" pitchFamily="18" charset="-78"/>
              <a:cs typeface="Andalus" pitchFamily="18" charset="-78"/>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5152245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534400" cy="1143000"/>
          </a:xfrm>
        </p:spPr>
        <p:txBody>
          <a:bodyPr>
            <a:noAutofit/>
          </a:bodyPr>
          <a:lstStyle/>
          <a:p>
            <a:r>
              <a:rPr lang="en-US" sz="2000" dirty="0" smtClean="0">
                <a:latin typeface="Andalus" pitchFamily="18" charset="-78"/>
                <a:cs typeface="Andalus" pitchFamily="18" charset="-78"/>
              </a:rPr>
              <a:t/>
            </a:r>
            <a:br>
              <a:rPr lang="en-US" sz="2000" dirty="0" smtClean="0">
                <a:latin typeface="Andalus" pitchFamily="18" charset="-78"/>
                <a:cs typeface="Andalus" pitchFamily="18" charset="-78"/>
              </a:rPr>
            </a:br>
            <a:r>
              <a:rPr lang="en-US" sz="2000" b="1" u="sng" dirty="0" smtClean="0">
                <a:solidFill>
                  <a:schemeClr val="accent2"/>
                </a:solidFill>
                <a:latin typeface="Andalus" pitchFamily="18" charset="-78"/>
                <a:cs typeface="Andalus" pitchFamily="18" charset="-78"/>
              </a:rPr>
              <a:t>Sec-73 :- Determination of tax not paid or short paid or erroneously refunded or input tax credit wrongly availed or utilized for any reason other than fraud or any willful-misstatement or suppression of facts</a:t>
            </a:r>
            <a:r>
              <a:rPr lang="en-US" sz="2000" u="sng" dirty="0" smtClean="0">
                <a:solidFill>
                  <a:srgbClr val="FF0000"/>
                </a:solidFill>
                <a:latin typeface="Andalus" pitchFamily="18" charset="-78"/>
                <a:cs typeface="Andalus" pitchFamily="18" charset="-78"/>
              </a:rPr>
              <a:t>.</a:t>
            </a:r>
            <a:r>
              <a:rPr lang="en-US" sz="2000" b="1" u="sng" dirty="0" smtClean="0">
                <a:solidFill>
                  <a:srgbClr val="FF0000"/>
                </a:solidFill>
                <a:latin typeface="Andalus" pitchFamily="18" charset="-78"/>
                <a:cs typeface="Andalus" pitchFamily="18" charset="-78"/>
              </a:rPr>
              <a:t/>
            </a:r>
            <a:br>
              <a:rPr lang="en-US" sz="2000" b="1" u="sng" dirty="0" smtClean="0">
                <a:solidFill>
                  <a:srgbClr val="FF0000"/>
                </a:solidFill>
                <a:latin typeface="Andalus" pitchFamily="18" charset="-78"/>
                <a:cs typeface="Andalus" pitchFamily="18" charset="-78"/>
              </a:rPr>
            </a:br>
            <a:endParaRPr lang="en-US" sz="2000" u="sng" dirty="0">
              <a:latin typeface="Andalus" pitchFamily="18" charset="-78"/>
              <a:cs typeface="Andalus" pitchFamily="18" charset="-78"/>
            </a:endParaRPr>
          </a:p>
        </p:txBody>
      </p:sp>
      <p:sp>
        <p:nvSpPr>
          <p:cNvPr id="3" name="Content Placeholder 2"/>
          <p:cNvSpPr>
            <a:spLocks noGrp="1"/>
          </p:cNvSpPr>
          <p:nvPr>
            <p:ph idx="1"/>
          </p:nvPr>
        </p:nvSpPr>
        <p:spPr>
          <a:xfrm>
            <a:off x="228600" y="1143000"/>
            <a:ext cx="8610600" cy="5486400"/>
          </a:xfrm>
        </p:spPr>
        <p:txBody>
          <a:bodyPr>
            <a:normAutofit fontScale="77500" lnSpcReduction="20000"/>
          </a:bodyPr>
          <a:lstStyle/>
          <a:p>
            <a:pPr algn="just">
              <a:buNone/>
            </a:pPr>
            <a:r>
              <a:rPr lang="en-US" dirty="0" smtClean="0">
                <a:solidFill>
                  <a:schemeClr val="tx2"/>
                </a:solidFill>
                <a:latin typeface="Andalus" pitchFamily="18" charset="-78"/>
                <a:cs typeface="Andalus" pitchFamily="18" charset="-78"/>
              </a:rPr>
              <a:t>73 (</a:t>
            </a:r>
            <a:r>
              <a:rPr lang="en-US" i="1" dirty="0" smtClean="0">
                <a:solidFill>
                  <a:schemeClr val="tx2"/>
                </a:solidFill>
                <a:latin typeface="Andalus" pitchFamily="18" charset="-78"/>
                <a:cs typeface="Andalus" pitchFamily="18" charset="-78"/>
              </a:rPr>
              <a:t>6) The proper officer, on receipt of such information, shall not serve any notice under </a:t>
            </a:r>
            <a:r>
              <a:rPr lang="en-US" dirty="0" smtClean="0">
                <a:solidFill>
                  <a:schemeClr val="tx2"/>
                </a:solidFill>
                <a:latin typeface="Andalus" pitchFamily="18" charset="-78"/>
                <a:cs typeface="Andalus" pitchFamily="18" charset="-78"/>
              </a:rPr>
              <a:t>sub-section (</a:t>
            </a:r>
            <a:r>
              <a:rPr lang="en-US" i="1" dirty="0" smtClean="0">
                <a:solidFill>
                  <a:schemeClr val="tx2"/>
                </a:solidFill>
                <a:latin typeface="Andalus" pitchFamily="18" charset="-78"/>
                <a:cs typeface="Andalus" pitchFamily="18" charset="-78"/>
              </a:rPr>
              <a:t>1), in respect of the tax so paid or any penalty payable under the provisions of </a:t>
            </a:r>
            <a:r>
              <a:rPr lang="en-US" dirty="0" smtClean="0">
                <a:solidFill>
                  <a:schemeClr val="tx2"/>
                </a:solidFill>
                <a:latin typeface="Andalus" pitchFamily="18" charset="-78"/>
                <a:cs typeface="Andalus" pitchFamily="18" charset="-78"/>
              </a:rPr>
              <a:t>this Act or the rules made there under.</a:t>
            </a:r>
          </a:p>
          <a:p>
            <a:pPr algn="just">
              <a:buNone/>
            </a:pPr>
            <a:endParaRPr lang="en-US" dirty="0" smtClean="0">
              <a:solidFill>
                <a:schemeClr val="tx2"/>
              </a:solidFill>
              <a:latin typeface="Andalus" pitchFamily="18" charset="-78"/>
              <a:cs typeface="Andalus" pitchFamily="18" charset="-78"/>
            </a:endParaRPr>
          </a:p>
          <a:p>
            <a:pPr algn="just">
              <a:buNone/>
            </a:pPr>
            <a:r>
              <a:rPr lang="en-US" dirty="0" smtClean="0">
                <a:solidFill>
                  <a:schemeClr val="tx2"/>
                </a:solidFill>
                <a:latin typeface="Andalus" pitchFamily="18" charset="-78"/>
                <a:cs typeface="Andalus" pitchFamily="18" charset="-78"/>
              </a:rPr>
              <a:t>73 (</a:t>
            </a:r>
            <a:r>
              <a:rPr lang="en-US" i="1" dirty="0" smtClean="0">
                <a:solidFill>
                  <a:schemeClr val="tx2"/>
                </a:solidFill>
                <a:latin typeface="Andalus" pitchFamily="18" charset="-78"/>
                <a:cs typeface="Andalus" pitchFamily="18" charset="-78"/>
              </a:rPr>
              <a:t>7) Where the proper officer is of the opinion that the amount paid under </a:t>
            </a:r>
            <a:r>
              <a:rPr lang="en-US" dirty="0" smtClean="0">
                <a:solidFill>
                  <a:schemeClr val="tx2"/>
                </a:solidFill>
                <a:latin typeface="Andalus" pitchFamily="18" charset="-78"/>
                <a:cs typeface="Andalus" pitchFamily="18" charset="-78"/>
              </a:rPr>
              <a:t>sub-section (</a:t>
            </a:r>
            <a:r>
              <a:rPr lang="en-US" i="1" dirty="0" smtClean="0">
                <a:solidFill>
                  <a:schemeClr val="tx2"/>
                </a:solidFill>
                <a:latin typeface="Andalus" pitchFamily="18" charset="-78"/>
                <a:cs typeface="Andalus" pitchFamily="18" charset="-78"/>
              </a:rPr>
              <a:t>5) falls short of the amount actually payable, he shall proceed to issue the </a:t>
            </a:r>
            <a:r>
              <a:rPr lang="en-US" dirty="0" smtClean="0">
                <a:solidFill>
                  <a:schemeClr val="tx2"/>
                </a:solidFill>
                <a:latin typeface="Andalus" pitchFamily="18" charset="-78"/>
                <a:cs typeface="Andalus" pitchFamily="18" charset="-78"/>
              </a:rPr>
              <a:t>notice as provided for in sub-section (</a:t>
            </a:r>
            <a:r>
              <a:rPr lang="en-US" i="1" dirty="0" smtClean="0">
                <a:solidFill>
                  <a:schemeClr val="tx2"/>
                </a:solidFill>
                <a:latin typeface="Andalus" pitchFamily="18" charset="-78"/>
                <a:cs typeface="Andalus" pitchFamily="18" charset="-78"/>
              </a:rPr>
              <a:t>1) in respect of such amount which falls short of the </a:t>
            </a:r>
            <a:r>
              <a:rPr lang="en-US" dirty="0" smtClean="0">
                <a:solidFill>
                  <a:schemeClr val="tx2"/>
                </a:solidFill>
                <a:latin typeface="Andalus" pitchFamily="18" charset="-78"/>
                <a:cs typeface="Andalus" pitchFamily="18" charset="-78"/>
              </a:rPr>
              <a:t>amount actually payable.</a:t>
            </a:r>
          </a:p>
          <a:p>
            <a:pPr algn="just">
              <a:buNone/>
            </a:pPr>
            <a:endParaRPr lang="en-US" dirty="0" smtClean="0">
              <a:solidFill>
                <a:schemeClr val="tx2"/>
              </a:solidFill>
              <a:latin typeface="Andalus" pitchFamily="18" charset="-78"/>
              <a:cs typeface="Andalus" pitchFamily="18" charset="-78"/>
            </a:endParaRPr>
          </a:p>
          <a:p>
            <a:pPr algn="just">
              <a:buNone/>
            </a:pPr>
            <a:r>
              <a:rPr lang="en-US" dirty="0" smtClean="0">
                <a:solidFill>
                  <a:schemeClr val="tx2"/>
                </a:solidFill>
                <a:latin typeface="Andalus" pitchFamily="18" charset="-78"/>
                <a:cs typeface="Andalus" pitchFamily="18" charset="-78"/>
              </a:rPr>
              <a:t>73</a:t>
            </a:r>
            <a:r>
              <a:rPr lang="en-US" dirty="0" smtClean="0">
                <a:solidFill>
                  <a:srgbClr val="FF0000"/>
                </a:solidFill>
                <a:latin typeface="Andalus" pitchFamily="18" charset="-78"/>
                <a:cs typeface="Andalus" pitchFamily="18" charset="-78"/>
              </a:rPr>
              <a:t> (</a:t>
            </a:r>
            <a:r>
              <a:rPr lang="en-US" i="1" dirty="0" smtClean="0">
                <a:solidFill>
                  <a:srgbClr val="FF0000"/>
                </a:solidFill>
                <a:latin typeface="Andalus" pitchFamily="18" charset="-78"/>
                <a:cs typeface="Andalus" pitchFamily="18" charset="-78"/>
              </a:rPr>
              <a:t>8) Where any person chargeable with tax under sub-section (1) pays the said tax </a:t>
            </a:r>
            <a:r>
              <a:rPr lang="en-US" dirty="0" smtClean="0">
                <a:solidFill>
                  <a:srgbClr val="FF0000"/>
                </a:solidFill>
                <a:latin typeface="Andalus" pitchFamily="18" charset="-78"/>
                <a:cs typeface="Andalus" pitchFamily="18" charset="-78"/>
              </a:rPr>
              <a:t>along with interest payable under section 50 and a penalty equivalent to twenty-five per cent. of such tax within thirty days of issue of the notice, all proceedings in respect of the said notice shall be deemed to be concluded.</a:t>
            </a:r>
            <a:endParaRPr lang="en-US" dirty="0">
              <a:solidFill>
                <a:srgbClr val="FF0000"/>
              </a:solidFill>
              <a:latin typeface="Andalus" pitchFamily="18" charset="-78"/>
              <a:cs typeface="Andalus" pitchFamily="18" charset="-78"/>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17074858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000" b="1" u="sng" dirty="0" smtClean="0">
                <a:solidFill>
                  <a:schemeClr val="accent2"/>
                </a:solidFill>
                <a:latin typeface="Andalus" pitchFamily="18" charset="-78"/>
                <a:cs typeface="Andalus" pitchFamily="18" charset="-78"/>
              </a:rPr>
              <a:t>Sec-73 :- Determination of tax not paid or short paid or erroneously refunded or input tax credit wrongly availed or utilized for any reason other than fraud or any willful-misstatement or suppression of facts</a:t>
            </a:r>
            <a:br>
              <a:rPr lang="en-US" sz="2000" b="1" u="sng" dirty="0" smtClean="0">
                <a:solidFill>
                  <a:schemeClr val="accent2"/>
                </a:solidFill>
                <a:latin typeface="Andalus" pitchFamily="18" charset="-78"/>
                <a:cs typeface="Andalus" pitchFamily="18" charset="-78"/>
              </a:rPr>
            </a:br>
            <a:endParaRPr lang="en-US" sz="2000" b="1" u="sng" dirty="0">
              <a:solidFill>
                <a:schemeClr val="accent2"/>
              </a:solidFill>
              <a:latin typeface="Andalus" pitchFamily="18" charset="-78"/>
              <a:cs typeface="Andalus" pitchFamily="18" charset="-78"/>
            </a:endParaRPr>
          </a:p>
        </p:txBody>
      </p:sp>
      <p:sp>
        <p:nvSpPr>
          <p:cNvPr id="3" name="Content Placeholder 2"/>
          <p:cNvSpPr>
            <a:spLocks noGrp="1"/>
          </p:cNvSpPr>
          <p:nvPr>
            <p:ph idx="1"/>
          </p:nvPr>
        </p:nvSpPr>
        <p:spPr>
          <a:xfrm>
            <a:off x="228600" y="1219200"/>
            <a:ext cx="8534400" cy="5410200"/>
          </a:xfrm>
        </p:spPr>
        <p:txBody>
          <a:bodyPr>
            <a:normAutofit fontScale="92500" lnSpcReduction="10000"/>
          </a:bodyPr>
          <a:lstStyle/>
          <a:p>
            <a:pPr algn="just">
              <a:buNone/>
            </a:pPr>
            <a:endParaRPr lang="en-US" sz="2400" dirty="0" smtClean="0">
              <a:latin typeface="Andalus" pitchFamily="18" charset="-78"/>
              <a:cs typeface="Andalus" pitchFamily="18" charset="-78"/>
            </a:endParaRPr>
          </a:p>
          <a:p>
            <a:pPr algn="just">
              <a:buNone/>
            </a:pPr>
            <a:r>
              <a:rPr lang="en-US" sz="2400" dirty="0" smtClean="0">
                <a:solidFill>
                  <a:schemeClr val="tx2"/>
                </a:solidFill>
                <a:latin typeface="Andalus" pitchFamily="18" charset="-78"/>
                <a:cs typeface="Andalus" pitchFamily="18" charset="-78"/>
              </a:rPr>
              <a:t>73 (</a:t>
            </a:r>
            <a:r>
              <a:rPr lang="en-US" sz="2400" i="1" dirty="0" smtClean="0">
                <a:solidFill>
                  <a:schemeClr val="tx2"/>
                </a:solidFill>
                <a:latin typeface="Andalus" pitchFamily="18" charset="-78"/>
                <a:cs typeface="Andalus" pitchFamily="18" charset="-78"/>
              </a:rPr>
              <a:t>9) The proper officer shall, after considering the representation, if any, made by the </a:t>
            </a:r>
            <a:r>
              <a:rPr lang="en-US" sz="2400" dirty="0" smtClean="0">
                <a:solidFill>
                  <a:schemeClr val="tx2"/>
                </a:solidFill>
                <a:latin typeface="Andalus" pitchFamily="18" charset="-78"/>
                <a:cs typeface="Andalus" pitchFamily="18" charset="-78"/>
              </a:rPr>
              <a:t>person chargeable with tax, determine the amount of tax, interest and penalty due from such person and issue an order.</a:t>
            </a:r>
          </a:p>
          <a:p>
            <a:pPr algn="just">
              <a:buNone/>
            </a:pPr>
            <a:endParaRPr lang="en-US" sz="2400" dirty="0" smtClean="0">
              <a:solidFill>
                <a:schemeClr val="tx2"/>
              </a:solidFill>
              <a:latin typeface="Andalus" pitchFamily="18" charset="-78"/>
              <a:cs typeface="Andalus" pitchFamily="18" charset="-78"/>
            </a:endParaRPr>
          </a:p>
          <a:p>
            <a:pPr algn="just">
              <a:buNone/>
            </a:pPr>
            <a:r>
              <a:rPr lang="en-US" sz="2400" dirty="0" smtClean="0">
                <a:solidFill>
                  <a:schemeClr val="tx2"/>
                </a:solidFill>
                <a:latin typeface="Andalus" pitchFamily="18" charset="-78"/>
                <a:cs typeface="Andalus" pitchFamily="18" charset="-78"/>
              </a:rPr>
              <a:t>73 (</a:t>
            </a:r>
            <a:r>
              <a:rPr lang="en-US" sz="2400" i="1" dirty="0" smtClean="0">
                <a:solidFill>
                  <a:schemeClr val="tx2"/>
                </a:solidFill>
                <a:latin typeface="Andalus" pitchFamily="18" charset="-78"/>
                <a:cs typeface="Andalus" pitchFamily="18" charset="-78"/>
              </a:rPr>
              <a:t>10) The proper officer shall issue the order under sub-section (9) within a period of </a:t>
            </a:r>
            <a:r>
              <a:rPr lang="en-US" sz="2400" dirty="0" smtClean="0">
                <a:solidFill>
                  <a:schemeClr val="tx2"/>
                </a:solidFill>
                <a:latin typeface="Andalus" pitchFamily="18" charset="-78"/>
                <a:cs typeface="Andalus" pitchFamily="18" charset="-78"/>
              </a:rPr>
              <a:t>five years from the due date for furnishing of annual return for the financial year to which the tax not paid or short paid or input tax credit wrongly availed or utilized relates to or </a:t>
            </a:r>
            <a:r>
              <a:rPr lang="en-US" sz="2400" dirty="0" smtClean="0">
                <a:solidFill>
                  <a:srgbClr val="FF0000"/>
                </a:solidFill>
                <a:latin typeface="Andalus" pitchFamily="18" charset="-78"/>
                <a:cs typeface="Andalus" pitchFamily="18" charset="-78"/>
              </a:rPr>
              <a:t>within five years from the date of erroneous refund.</a:t>
            </a:r>
          </a:p>
          <a:p>
            <a:pPr>
              <a:buNone/>
            </a:pPr>
            <a:endParaRPr lang="en-US" sz="2400" dirty="0" smtClean="0">
              <a:solidFill>
                <a:schemeClr val="tx2"/>
              </a:solidFill>
              <a:latin typeface="Andalus" pitchFamily="18" charset="-78"/>
              <a:cs typeface="Andalus" pitchFamily="18" charset="-78"/>
            </a:endParaRPr>
          </a:p>
          <a:p>
            <a:pPr algn="just">
              <a:buNone/>
            </a:pPr>
            <a:r>
              <a:rPr lang="en-US" sz="2400" dirty="0" smtClean="0">
                <a:solidFill>
                  <a:schemeClr val="tx2"/>
                </a:solidFill>
                <a:latin typeface="Andalus" pitchFamily="18" charset="-78"/>
                <a:cs typeface="Andalus" pitchFamily="18" charset="-78"/>
              </a:rPr>
              <a:t>73 (</a:t>
            </a:r>
            <a:r>
              <a:rPr lang="en-US" sz="2400" i="1" dirty="0" smtClean="0">
                <a:solidFill>
                  <a:schemeClr val="tx2"/>
                </a:solidFill>
                <a:latin typeface="Andalus" pitchFamily="18" charset="-78"/>
                <a:cs typeface="Andalus" pitchFamily="18" charset="-78"/>
              </a:rPr>
              <a:t>11) Notwithstanding anything contained in sub-section (6) or sub-section (8), penalty </a:t>
            </a:r>
            <a:r>
              <a:rPr lang="en-US" sz="2400" dirty="0" smtClean="0">
                <a:solidFill>
                  <a:schemeClr val="tx2"/>
                </a:solidFill>
                <a:latin typeface="Andalus" pitchFamily="18" charset="-78"/>
                <a:cs typeface="Andalus" pitchFamily="18" charset="-78"/>
              </a:rPr>
              <a:t>under sub-section (</a:t>
            </a:r>
            <a:r>
              <a:rPr lang="en-US" sz="2400" i="1" dirty="0" smtClean="0">
                <a:solidFill>
                  <a:schemeClr val="tx2"/>
                </a:solidFill>
                <a:latin typeface="Andalus" pitchFamily="18" charset="-78"/>
                <a:cs typeface="Andalus" pitchFamily="18" charset="-78"/>
              </a:rPr>
              <a:t>9) shall be payable where any amount of self-assessed tax or any amount </a:t>
            </a:r>
            <a:r>
              <a:rPr lang="en-US" sz="2400" dirty="0" smtClean="0">
                <a:solidFill>
                  <a:schemeClr val="tx2"/>
                </a:solidFill>
                <a:latin typeface="Andalus" pitchFamily="18" charset="-78"/>
                <a:cs typeface="Andalus" pitchFamily="18" charset="-78"/>
              </a:rPr>
              <a:t>collected as tax has not been paid within a period of thirty days from the due date of payment</a:t>
            </a:r>
          </a:p>
          <a:p>
            <a:pPr algn="just">
              <a:buNone/>
            </a:pPr>
            <a:r>
              <a:rPr lang="en-US" sz="2400" dirty="0" smtClean="0">
                <a:solidFill>
                  <a:schemeClr val="tx2"/>
                </a:solidFill>
                <a:latin typeface="Andalus" pitchFamily="18" charset="-78"/>
                <a:cs typeface="Andalus" pitchFamily="18" charset="-78"/>
              </a:rPr>
              <a:t>     of such tax.</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5940222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Autofit/>
          </a:bodyPr>
          <a:lstStyle/>
          <a:p>
            <a:r>
              <a:rPr lang="en-US" sz="2000" b="1" dirty="0" smtClean="0">
                <a:latin typeface="Andalus" pitchFamily="18" charset="-78"/>
                <a:cs typeface="Andalus" pitchFamily="18" charset="-78"/>
              </a:rPr>
              <a:t/>
            </a:r>
            <a:br>
              <a:rPr lang="en-US" sz="2000" b="1" dirty="0" smtClean="0">
                <a:latin typeface="Andalus" pitchFamily="18" charset="-78"/>
                <a:cs typeface="Andalus" pitchFamily="18" charset="-78"/>
              </a:rPr>
            </a:br>
            <a:r>
              <a:rPr lang="en-US" sz="2000" b="1" u="sng" dirty="0" smtClean="0">
                <a:solidFill>
                  <a:schemeClr val="accent2"/>
                </a:solidFill>
                <a:latin typeface="Andalus" pitchFamily="18" charset="-78"/>
                <a:cs typeface="Andalus" pitchFamily="18" charset="-78"/>
              </a:rPr>
              <a:t>Sec-74  :- Determination of tax not paid or short paid or erroneously refunded or input tax credit wrongly availed or utilized by reason of fraud or any willful-misstatement or suppression of facts</a:t>
            </a:r>
            <a:r>
              <a:rPr lang="en-US" sz="2000" b="1" u="sng" dirty="0" smtClean="0">
                <a:latin typeface="Andalus" pitchFamily="18" charset="-78"/>
                <a:cs typeface="Andalus" pitchFamily="18" charset="-78"/>
              </a:rPr>
              <a:t/>
            </a:r>
            <a:br>
              <a:rPr lang="en-US" sz="2000" b="1" u="sng" dirty="0" smtClean="0">
                <a:latin typeface="Andalus" pitchFamily="18" charset="-78"/>
                <a:cs typeface="Andalus" pitchFamily="18" charset="-78"/>
              </a:rPr>
            </a:br>
            <a:endParaRPr lang="en-US" sz="2000" u="sng" dirty="0">
              <a:latin typeface="Andalus" pitchFamily="18" charset="-78"/>
              <a:cs typeface="Andalus" pitchFamily="18" charset="-78"/>
            </a:endParaRPr>
          </a:p>
        </p:txBody>
      </p:sp>
      <p:sp>
        <p:nvSpPr>
          <p:cNvPr id="3" name="Content Placeholder 2"/>
          <p:cNvSpPr>
            <a:spLocks noGrp="1"/>
          </p:cNvSpPr>
          <p:nvPr>
            <p:ph idx="1"/>
          </p:nvPr>
        </p:nvSpPr>
        <p:spPr>
          <a:xfrm>
            <a:off x="228600" y="1143000"/>
            <a:ext cx="8686800" cy="5410200"/>
          </a:xfrm>
        </p:spPr>
        <p:txBody>
          <a:bodyPr>
            <a:normAutofit fontScale="92500" lnSpcReduction="10000"/>
          </a:bodyPr>
          <a:lstStyle/>
          <a:p>
            <a:pPr algn="just">
              <a:buNone/>
            </a:pPr>
            <a:r>
              <a:rPr lang="en-US" sz="2000" dirty="0" smtClean="0">
                <a:solidFill>
                  <a:schemeClr val="tx2"/>
                </a:solidFill>
                <a:latin typeface="Andalus" pitchFamily="18" charset="-78"/>
                <a:cs typeface="Andalus" pitchFamily="18" charset="-78"/>
              </a:rPr>
              <a:t>74 (</a:t>
            </a:r>
            <a:r>
              <a:rPr lang="en-US" sz="2000" i="1" dirty="0" smtClean="0">
                <a:solidFill>
                  <a:schemeClr val="tx2"/>
                </a:solidFill>
                <a:latin typeface="Andalus" pitchFamily="18" charset="-78"/>
                <a:cs typeface="Andalus" pitchFamily="18" charset="-78"/>
              </a:rPr>
              <a:t>1) Where it appears to the proper officer that any tax has not been paid or short </a:t>
            </a:r>
            <a:r>
              <a:rPr lang="en-US" sz="2000" dirty="0" smtClean="0">
                <a:solidFill>
                  <a:schemeClr val="tx2"/>
                </a:solidFill>
                <a:latin typeface="Andalus" pitchFamily="18" charset="-78"/>
                <a:cs typeface="Andalus" pitchFamily="18" charset="-78"/>
              </a:rPr>
              <a:t>paid or erroneously refunded or where input tax credit has been wrongly availed or utilized by reason of fraud, or any </a:t>
            </a:r>
            <a:r>
              <a:rPr lang="en-US" sz="2000" dirty="0" smtClean="0">
                <a:solidFill>
                  <a:srgbClr val="FF0000"/>
                </a:solidFill>
                <a:latin typeface="Andalus" pitchFamily="18" charset="-78"/>
                <a:cs typeface="Andalus" pitchFamily="18" charset="-78"/>
              </a:rPr>
              <a:t>willful-misstatement </a:t>
            </a:r>
            <a:r>
              <a:rPr lang="en-US" sz="2000" dirty="0" smtClean="0">
                <a:solidFill>
                  <a:schemeClr val="tx2"/>
                </a:solidFill>
                <a:latin typeface="Andalus" pitchFamily="18" charset="-78"/>
                <a:cs typeface="Andalus" pitchFamily="18" charset="-78"/>
              </a:rPr>
              <a:t>or suppression of facts to evade tax, he shall serve notice on the person chargeable with tax which has not been so paid or which has been so short paid or to whom the refund has erroneously been made, or who has wrongly availed or utilized input tax credit, requiring him to show cause as to why he should not pay the amount specified in the notice along with interest payable thereon under section 50 and a penalty equivalent to the tax specified in the notice.</a:t>
            </a:r>
          </a:p>
          <a:p>
            <a:pPr algn="just">
              <a:buNone/>
            </a:pPr>
            <a:endParaRPr lang="en-US" sz="2000" dirty="0" smtClean="0">
              <a:solidFill>
                <a:schemeClr val="tx2"/>
              </a:solidFill>
              <a:latin typeface="Andalus" pitchFamily="18" charset="-78"/>
              <a:cs typeface="Andalus" pitchFamily="18" charset="-78"/>
            </a:endParaRPr>
          </a:p>
          <a:p>
            <a:pPr algn="just">
              <a:buNone/>
            </a:pPr>
            <a:r>
              <a:rPr lang="en-US" sz="2000" dirty="0" smtClean="0">
                <a:solidFill>
                  <a:schemeClr val="tx2"/>
                </a:solidFill>
                <a:latin typeface="Andalus" pitchFamily="18" charset="-78"/>
                <a:cs typeface="Andalus" pitchFamily="18" charset="-78"/>
              </a:rPr>
              <a:t>74 (</a:t>
            </a:r>
            <a:r>
              <a:rPr lang="en-US" sz="2000" i="1" dirty="0" smtClean="0">
                <a:solidFill>
                  <a:schemeClr val="tx2"/>
                </a:solidFill>
                <a:latin typeface="Andalus" pitchFamily="18" charset="-78"/>
                <a:cs typeface="Andalus" pitchFamily="18" charset="-78"/>
              </a:rPr>
              <a:t>2) The proper officer shall issue the notice under sub-section (1) at least six months </a:t>
            </a:r>
            <a:r>
              <a:rPr lang="en-US" sz="2000" dirty="0" smtClean="0">
                <a:solidFill>
                  <a:schemeClr val="tx2"/>
                </a:solidFill>
                <a:latin typeface="Andalus" pitchFamily="18" charset="-78"/>
                <a:cs typeface="Andalus" pitchFamily="18" charset="-78"/>
              </a:rPr>
              <a:t>prior to the time limit specified in sub-section (</a:t>
            </a:r>
            <a:r>
              <a:rPr lang="en-US" sz="2000" i="1" dirty="0" smtClean="0">
                <a:solidFill>
                  <a:schemeClr val="tx2"/>
                </a:solidFill>
                <a:latin typeface="Andalus" pitchFamily="18" charset="-78"/>
                <a:cs typeface="Andalus" pitchFamily="18" charset="-78"/>
              </a:rPr>
              <a:t>10) for issuance of order.</a:t>
            </a:r>
          </a:p>
          <a:p>
            <a:pPr algn="just">
              <a:buNone/>
            </a:pPr>
            <a:endParaRPr lang="en-US" sz="2000" dirty="0" smtClean="0">
              <a:solidFill>
                <a:schemeClr val="tx2"/>
              </a:solidFill>
              <a:latin typeface="Andalus" pitchFamily="18" charset="-78"/>
              <a:cs typeface="Andalus" pitchFamily="18" charset="-78"/>
            </a:endParaRPr>
          </a:p>
          <a:p>
            <a:pPr algn="just">
              <a:buNone/>
            </a:pPr>
            <a:r>
              <a:rPr lang="en-US" sz="2000" dirty="0" smtClean="0">
                <a:solidFill>
                  <a:schemeClr val="tx2"/>
                </a:solidFill>
                <a:latin typeface="Andalus" pitchFamily="18" charset="-78"/>
                <a:cs typeface="Andalus" pitchFamily="18" charset="-78"/>
              </a:rPr>
              <a:t>74 (</a:t>
            </a:r>
            <a:r>
              <a:rPr lang="en-US" sz="2000" i="1" dirty="0" smtClean="0">
                <a:solidFill>
                  <a:schemeClr val="tx2"/>
                </a:solidFill>
                <a:latin typeface="Andalus" pitchFamily="18" charset="-78"/>
                <a:cs typeface="Andalus" pitchFamily="18" charset="-78"/>
              </a:rPr>
              <a:t>3) Where a notice has been issued for any period under sub-section (1), the proper </a:t>
            </a:r>
            <a:r>
              <a:rPr lang="en-US" sz="2000" dirty="0" smtClean="0">
                <a:solidFill>
                  <a:schemeClr val="tx2"/>
                </a:solidFill>
                <a:latin typeface="Andalus" pitchFamily="18" charset="-78"/>
                <a:cs typeface="Andalus" pitchFamily="18" charset="-78"/>
              </a:rPr>
              <a:t>officer may serve a statement, containing the details of tax not paid or short paid or erroneously refunded or input tax credit wrongly availed or utilized for such periods other than those covered under sub-section (</a:t>
            </a:r>
            <a:r>
              <a:rPr lang="en-US" sz="2000" i="1" dirty="0" smtClean="0">
                <a:solidFill>
                  <a:schemeClr val="tx2"/>
                </a:solidFill>
                <a:latin typeface="Andalus" pitchFamily="18" charset="-78"/>
                <a:cs typeface="Andalus" pitchFamily="18" charset="-78"/>
              </a:rPr>
              <a:t>1), on the person chargeable with tax.</a:t>
            </a:r>
            <a:endParaRPr lang="en-US" sz="2000" dirty="0" smtClean="0">
              <a:solidFill>
                <a:schemeClr val="tx2"/>
              </a:solidFill>
              <a:latin typeface="Andalus" pitchFamily="18" charset="-78"/>
              <a:cs typeface="Andalus" pitchFamily="18" charset="-78"/>
            </a:endParaRPr>
          </a:p>
          <a:p>
            <a:pPr algn="just">
              <a:buNone/>
            </a:pPr>
            <a:endParaRPr lang="en-US" sz="2000" dirty="0">
              <a:solidFill>
                <a:schemeClr val="tx2"/>
              </a:solidFill>
              <a:latin typeface="Andalus" pitchFamily="18" charset="-78"/>
              <a:cs typeface="Andalus" pitchFamily="18" charset="-78"/>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8575413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000" b="1" u="sng" dirty="0" smtClean="0">
                <a:solidFill>
                  <a:schemeClr val="accent2"/>
                </a:solidFill>
                <a:latin typeface="Andalus" pitchFamily="18" charset="-78"/>
                <a:cs typeface="Andalus" pitchFamily="18" charset="-78"/>
              </a:rPr>
              <a:t>Sec-74  :- Determination of tax not paid or short paid or erroneously refunded or input tax credit wrongly availed or utilized by reason of fraud or any willful-misstatement or suppression of facts</a:t>
            </a:r>
            <a:r>
              <a:rPr lang="en-US" sz="2000" b="1" u="sng" dirty="0" smtClean="0">
                <a:latin typeface="Andalus" pitchFamily="18" charset="-78"/>
                <a:cs typeface="Andalus" pitchFamily="18" charset="-78"/>
              </a:rPr>
              <a:t/>
            </a:r>
            <a:br>
              <a:rPr lang="en-US" sz="2000" b="1" u="sng" dirty="0" smtClean="0">
                <a:latin typeface="Andalus" pitchFamily="18" charset="-78"/>
                <a:cs typeface="Andalus" pitchFamily="18" charset="-78"/>
              </a:rPr>
            </a:br>
            <a:endParaRPr lang="en-US" sz="2000" u="sng" dirty="0">
              <a:latin typeface="Andalus" pitchFamily="18" charset="-78"/>
              <a:cs typeface="Andalus" pitchFamily="18" charset="-78"/>
            </a:endParaRPr>
          </a:p>
        </p:txBody>
      </p:sp>
      <p:sp>
        <p:nvSpPr>
          <p:cNvPr id="3" name="Content Placeholder 2"/>
          <p:cNvSpPr>
            <a:spLocks noGrp="1"/>
          </p:cNvSpPr>
          <p:nvPr>
            <p:ph idx="1"/>
          </p:nvPr>
        </p:nvSpPr>
        <p:spPr>
          <a:xfrm>
            <a:off x="304800" y="1295400"/>
            <a:ext cx="8610600" cy="5257800"/>
          </a:xfrm>
        </p:spPr>
        <p:txBody>
          <a:bodyPr>
            <a:normAutofit fontScale="70000" lnSpcReduction="20000"/>
          </a:bodyPr>
          <a:lstStyle/>
          <a:p>
            <a:pPr algn="just">
              <a:buNone/>
            </a:pPr>
            <a:r>
              <a:rPr lang="en-US" dirty="0" smtClean="0">
                <a:solidFill>
                  <a:schemeClr val="tx2"/>
                </a:solidFill>
                <a:latin typeface="Andalus" pitchFamily="18" charset="-78"/>
                <a:cs typeface="Andalus" pitchFamily="18" charset="-78"/>
              </a:rPr>
              <a:t>74 (</a:t>
            </a:r>
            <a:r>
              <a:rPr lang="en-US" i="1" dirty="0" smtClean="0">
                <a:solidFill>
                  <a:schemeClr val="tx2"/>
                </a:solidFill>
                <a:latin typeface="Andalus" pitchFamily="18" charset="-78"/>
                <a:cs typeface="Andalus" pitchFamily="18" charset="-78"/>
              </a:rPr>
              <a:t>4) The service of statement under sub-section (3) shall be deemed to be service of </a:t>
            </a:r>
            <a:r>
              <a:rPr lang="en-US" dirty="0" smtClean="0">
                <a:solidFill>
                  <a:schemeClr val="tx2"/>
                </a:solidFill>
                <a:latin typeface="Andalus" pitchFamily="18" charset="-78"/>
                <a:cs typeface="Andalus" pitchFamily="18" charset="-78"/>
              </a:rPr>
              <a:t>notice under sub-section (</a:t>
            </a:r>
            <a:r>
              <a:rPr lang="en-US" i="1" dirty="0" smtClean="0">
                <a:solidFill>
                  <a:schemeClr val="tx2"/>
                </a:solidFill>
                <a:latin typeface="Andalus" pitchFamily="18" charset="-78"/>
                <a:cs typeface="Andalus" pitchFamily="18" charset="-78"/>
              </a:rPr>
              <a:t>1) of section 73, subject to the condition that the grounds relied </a:t>
            </a:r>
            <a:r>
              <a:rPr lang="en-US" dirty="0" smtClean="0">
                <a:solidFill>
                  <a:schemeClr val="tx2"/>
                </a:solidFill>
                <a:latin typeface="Andalus" pitchFamily="18" charset="-78"/>
                <a:cs typeface="Andalus" pitchFamily="18" charset="-78"/>
              </a:rPr>
              <a:t>upon in the said statement, except the ground of fraud, or any willful-misstatement or suppression of facts to evade tax, for periods other than those covered under sub-section (</a:t>
            </a:r>
            <a:r>
              <a:rPr lang="en-US" i="1" dirty="0" smtClean="0">
                <a:solidFill>
                  <a:schemeClr val="tx2"/>
                </a:solidFill>
                <a:latin typeface="Andalus" pitchFamily="18" charset="-78"/>
                <a:cs typeface="Andalus" pitchFamily="18" charset="-78"/>
              </a:rPr>
              <a:t>1) are the same as are mentioned in the earlier notice.</a:t>
            </a:r>
          </a:p>
          <a:p>
            <a:pPr>
              <a:buNone/>
            </a:pPr>
            <a:endParaRPr lang="en-US" dirty="0" smtClean="0">
              <a:solidFill>
                <a:schemeClr val="tx2"/>
              </a:solidFill>
              <a:latin typeface="Andalus" pitchFamily="18" charset="-78"/>
              <a:cs typeface="Andalus" pitchFamily="18" charset="-78"/>
            </a:endParaRPr>
          </a:p>
          <a:p>
            <a:pPr algn="just">
              <a:buNone/>
            </a:pPr>
            <a:r>
              <a:rPr lang="en-US" dirty="0" smtClean="0">
                <a:solidFill>
                  <a:schemeClr val="tx2"/>
                </a:solidFill>
                <a:latin typeface="Andalus" pitchFamily="18" charset="-78"/>
                <a:cs typeface="Andalus" pitchFamily="18" charset="-78"/>
              </a:rPr>
              <a:t>74 (</a:t>
            </a:r>
            <a:r>
              <a:rPr lang="en-US" i="1" dirty="0" smtClean="0">
                <a:solidFill>
                  <a:schemeClr val="tx2"/>
                </a:solidFill>
                <a:latin typeface="Andalus" pitchFamily="18" charset="-78"/>
                <a:cs typeface="Andalus" pitchFamily="18" charset="-78"/>
              </a:rPr>
              <a:t>5) The person chargeable with tax may, before service of notice under </a:t>
            </a:r>
            <a:r>
              <a:rPr lang="en-US" dirty="0" smtClean="0">
                <a:solidFill>
                  <a:schemeClr val="tx2"/>
                </a:solidFill>
                <a:latin typeface="Andalus" pitchFamily="18" charset="-78"/>
                <a:cs typeface="Andalus" pitchFamily="18" charset="-78"/>
              </a:rPr>
              <a:t>sub-section (</a:t>
            </a:r>
            <a:r>
              <a:rPr lang="en-US" i="1" dirty="0" smtClean="0">
                <a:solidFill>
                  <a:schemeClr val="tx2"/>
                </a:solidFill>
                <a:latin typeface="Andalus" pitchFamily="18" charset="-78"/>
                <a:cs typeface="Andalus" pitchFamily="18" charset="-78"/>
              </a:rPr>
              <a:t>1), pay the amount of tax along with interest payable under section 50 and a </a:t>
            </a:r>
            <a:r>
              <a:rPr lang="en-US" dirty="0" smtClean="0">
                <a:solidFill>
                  <a:schemeClr val="tx2"/>
                </a:solidFill>
                <a:latin typeface="Andalus" pitchFamily="18" charset="-78"/>
                <a:cs typeface="Andalus" pitchFamily="18" charset="-78"/>
              </a:rPr>
              <a:t>penalty equivalent to fifteen per cent. of such tax on the basis of his own ascertainment of such tax or the tax as ascertained by the proper officer and inform the proper officer in writing of such payment.</a:t>
            </a:r>
          </a:p>
          <a:p>
            <a:pPr>
              <a:buNone/>
            </a:pPr>
            <a:endParaRPr lang="en-US" dirty="0" smtClean="0">
              <a:solidFill>
                <a:schemeClr val="tx2"/>
              </a:solidFill>
              <a:latin typeface="Andalus" pitchFamily="18" charset="-78"/>
              <a:cs typeface="Andalus" pitchFamily="18" charset="-78"/>
            </a:endParaRPr>
          </a:p>
          <a:p>
            <a:pPr algn="just">
              <a:buNone/>
            </a:pPr>
            <a:r>
              <a:rPr lang="en-US" dirty="0" smtClean="0">
                <a:solidFill>
                  <a:schemeClr val="tx2"/>
                </a:solidFill>
                <a:latin typeface="Andalus" pitchFamily="18" charset="-78"/>
                <a:cs typeface="Andalus" pitchFamily="18" charset="-78"/>
              </a:rPr>
              <a:t>74 (</a:t>
            </a:r>
            <a:r>
              <a:rPr lang="en-US" i="1" dirty="0" smtClean="0">
                <a:solidFill>
                  <a:schemeClr val="tx2"/>
                </a:solidFill>
                <a:latin typeface="Andalus" pitchFamily="18" charset="-78"/>
                <a:cs typeface="Andalus" pitchFamily="18" charset="-78"/>
              </a:rPr>
              <a:t>6) The proper officer, on receipt of such information, shall not serve any notice under </a:t>
            </a:r>
            <a:r>
              <a:rPr lang="en-US" dirty="0" smtClean="0">
                <a:solidFill>
                  <a:schemeClr val="tx2"/>
                </a:solidFill>
                <a:latin typeface="Andalus" pitchFamily="18" charset="-78"/>
                <a:cs typeface="Andalus" pitchFamily="18" charset="-78"/>
              </a:rPr>
              <a:t>sub-section (</a:t>
            </a:r>
            <a:r>
              <a:rPr lang="en-US" i="1" dirty="0" smtClean="0">
                <a:solidFill>
                  <a:schemeClr val="tx2"/>
                </a:solidFill>
                <a:latin typeface="Andalus" pitchFamily="18" charset="-78"/>
                <a:cs typeface="Andalus" pitchFamily="18" charset="-78"/>
              </a:rPr>
              <a:t>1), in respect of the tax so paid or any penalty payable under the provisions of </a:t>
            </a:r>
            <a:r>
              <a:rPr lang="en-US" dirty="0" smtClean="0">
                <a:solidFill>
                  <a:schemeClr val="tx2"/>
                </a:solidFill>
                <a:latin typeface="Andalus" pitchFamily="18" charset="-78"/>
                <a:cs typeface="Andalus" pitchFamily="18" charset="-78"/>
              </a:rPr>
              <a:t>this Act or the rules made there under.</a:t>
            </a:r>
          </a:p>
          <a:p>
            <a:pPr algn="just">
              <a:buNone/>
            </a:pPr>
            <a:endParaRPr lang="en-US" i="1" dirty="0" smtClean="0">
              <a:latin typeface="Andalus" pitchFamily="18" charset="-78"/>
              <a:cs typeface="Andalus" pitchFamily="18" charset="-78"/>
            </a:endParaRPr>
          </a:p>
          <a:p>
            <a:pPr algn="just">
              <a:buNone/>
            </a:pPr>
            <a:endParaRPr lang="en-US" dirty="0">
              <a:latin typeface="Andalus" pitchFamily="18" charset="-78"/>
              <a:cs typeface="Andalus" pitchFamily="18" charset="-78"/>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11164597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en-US" sz="2000" b="1" u="sng" dirty="0">
                <a:solidFill>
                  <a:schemeClr val="accent2"/>
                </a:solidFill>
                <a:latin typeface="Andalus" pitchFamily="18" charset="-78"/>
                <a:cs typeface="Andalus" pitchFamily="18" charset="-78"/>
              </a:rPr>
              <a:t>Sec-74  :- Determination of tax not paid or short paid or erroneously refunded or input tax credit wrongly availed or </a:t>
            </a:r>
            <a:r>
              <a:rPr lang="en-US" sz="2000" b="1" u="sng" dirty="0" smtClean="0">
                <a:solidFill>
                  <a:schemeClr val="accent2"/>
                </a:solidFill>
                <a:latin typeface="Andalus" pitchFamily="18" charset="-78"/>
                <a:cs typeface="Andalus" pitchFamily="18" charset="-78"/>
              </a:rPr>
              <a:t>utilized </a:t>
            </a:r>
            <a:r>
              <a:rPr lang="en-US" sz="2000" b="1" u="sng" dirty="0">
                <a:solidFill>
                  <a:schemeClr val="accent2"/>
                </a:solidFill>
                <a:latin typeface="Andalus" pitchFamily="18" charset="-78"/>
                <a:cs typeface="Andalus" pitchFamily="18" charset="-78"/>
              </a:rPr>
              <a:t>by reason of fraud or any </a:t>
            </a:r>
            <a:r>
              <a:rPr lang="en-US" sz="2000" b="1" u="sng" dirty="0" smtClean="0">
                <a:solidFill>
                  <a:schemeClr val="accent2"/>
                </a:solidFill>
                <a:latin typeface="Andalus" pitchFamily="18" charset="-78"/>
                <a:cs typeface="Andalus" pitchFamily="18" charset="-78"/>
              </a:rPr>
              <a:t>willful-misstatement </a:t>
            </a:r>
            <a:r>
              <a:rPr lang="en-US" sz="2000" b="1" u="sng" dirty="0">
                <a:solidFill>
                  <a:schemeClr val="accent2"/>
                </a:solidFill>
                <a:latin typeface="Andalus" pitchFamily="18" charset="-78"/>
                <a:cs typeface="Andalus" pitchFamily="18" charset="-78"/>
              </a:rPr>
              <a:t>or suppression of </a:t>
            </a:r>
            <a:r>
              <a:rPr lang="en-US" sz="2000" b="1" u="sng" dirty="0" smtClean="0">
                <a:solidFill>
                  <a:schemeClr val="accent2"/>
                </a:solidFill>
                <a:latin typeface="Andalus" pitchFamily="18" charset="-78"/>
                <a:cs typeface="Andalus" pitchFamily="18" charset="-78"/>
              </a:rPr>
              <a:t>facts</a:t>
            </a:r>
            <a:r>
              <a:rPr lang="en-US" sz="2000" b="1" u="sng" dirty="0">
                <a:solidFill>
                  <a:schemeClr val="accent2"/>
                </a:solidFill>
                <a:latin typeface="Andalus" pitchFamily="18" charset="-78"/>
                <a:cs typeface="Andalus" pitchFamily="18" charset="-78"/>
              </a:rPr>
              <a:t/>
            </a:r>
            <a:br>
              <a:rPr lang="en-US" sz="2000" b="1" u="sng" dirty="0">
                <a:solidFill>
                  <a:schemeClr val="accent2"/>
                </a:solidFill>
                <a:latin typeface="Andalus" pitchFamily="18" charset="-78"/>
                <a:cs typeface="Andalus" pitchFamily="18" charset="-78"/>
              </a:rPr>
            </a:br>
            <a:endParaRPr lang="en-IN" sz="2000" u="sng" dirty="0">
              <a:solidFill>
                <a:schemeClr val="accent2"/>
              </a:solidFill>
              <a:latin typeface="Andalus" pitchFamily="18" charset="-78"/>
              <a:cs typeface="Andalus" pitchFamily="18" charset="-78"/>
            </a:endParaRPr>
          </a:p>
        </p:txBody>
      </p:sp>
      <p:sp>
        <p:nvSpPr>
          <p:cNvPr id="3" name="Content Placeholder 2"/>
          <p:cNvSpPr>
            <a:spLocks noGrp="1"/>
          </p:cNvSpPr>
          <p:nvPr>
            <p:ph idx="1"/>
          </p:nvPr>
        </p:nvSpPr>
        <p:spPr>
          <a:xfrm>
            <a:off x="457200" y="1371600"/>
            <a:ext cx="8229600" cy="5257800"/>
          </a:xfrm>
        </p:spPr>
        <p:txBody>
          <a:bodyPr>
            <a:normAutofit fontScale="70000" lnSpcReduction="20000"/>
          </a:bodyPr>
          <a:lstStyle/>
          <a:p>
            <a:pPr marL="0" indent="0" algn="just">
              <a:buNone/>
            </a:pPr>
            <a:r>
              <a:rPr lang="en-IN" dirty="0" smtClean="0">
                <a:solidFill>
                  <a:schemeClr val="tx2"/>
                </a:solidFill>
                <a:latin typeface="Andalus" pitchFamily="18" charset="-78"/>
                <a:cs typeface="Andalus" pitchFamily="18" charset="-78"/>
              </a:rPr>
              <a:t>74 (</a:t>
            </a:r>
            <a:r>
              <a:rPr lang="en-IN" i="1" dirty="0" smtClean="0">
                <a:solidFill>
                  <a:schemeClr val="tx2"/>
                </a:solidFill>
                <a:latin typeface="Andalus" pitchFamily="18" charset="-78"/>
                <a:cs typeface="Andalus" pitchFamily="18" charset="-78"/>
              </a:rPr>
              <a:t>7</a:t>
            </a:r>
            <a:r>
              <a:rPr lang="en-IN" dirty="0">
                <a:solidFill>
                  <a:schemeClr val="tx2"/>
                </a:solidFill>
                <a:latin typeface="Andalus" pitchFamily="18" charset="-78"/>
                <a:cs typeface="Andalus" pitchFamily="18" charset="-78"/>
              </a:rPr>
              <a:t>) Where the proper officer is of the opinion that the amount paid </a:t>
            </a:r>
            <a:r>
              <a:rPr lang="en-IN" dirty="0" smtClean="0">
                <a:solidFill>
                  <a:schemeClr val="tx2"/>
                </a:solidFill>
                <a:latin typeface="Andalus" pitchFamily="18" charset="-78"/>
                <a:cs typeface="Andalus" pitchFamily="18" charset="-78"/>
              </a:rPr>
              <a:t>under</a:t>
            </a:r>
            <a:r>
              <a:rPr lang="en-IN" dirty="0">
                <a:solidFill>
                  <a:schemeClr val="tx2"/>
                </a:solidFill>
                <a:latin typeface="Andalus" pitchFamily="18" charset="-78"/>
                <a:cs typeface="Andalus" pitchFamily="18" charset="-78"/>
              </a:rPr>
              <a:t> </a:t>
            </a:r>
            <a:r>
              <a:rPr lang="en-IN" dirty="0" smtClean="0">
                <a:solidFill>
                  <a:schemeClr val="tx2"/>
                </a:solidFill>
                <a:latin typeface="Andalus" pitchFamily="18" charset="-78"/>
                <a:cs typeface="Andalus" pitchFamily="18" charset="-78"/>
              </a:rPr>
              <a:t>sub-section </a:t>
            </a:r>
            <a:r>
              <a:rPr lang="en-IN" dirty="0">
                <a:solidFill>
                  <a:schemeClr val="tx2"/>
                </a:solidFill>
                <a:latin typeface="Andalus" pitchFamily="18" charset="-78"/>
                <a:cs typeface="Andalus" pitchFamily="18" charset="-78"/>
              </a:rPr>
              <a:t>(</a:t>
            </a:r>
            <a:r>
              <a:rPr lang="en-IN" i="1" dirty="0">
                <a:solidFill>
                  <a:schemeClr val="tx2"/>
                </a:solidFill>
                <a:latin typeface="Andalus" pitchFamily="18" charset="-78"/>
                <a:cs typeface="Andalus" pitchFamily="18" charset="-78"/>
              </a:rPr>
              <a:t>5</a:t>
            </a:r>
            <a:r>
              <a:rPr lang="en-IN" dirty="0">
                <a:solidFill>
                  <a:schemeClr val="tx2"/>
                </a:solidFill>
                <a:latin typeface="Andalus" pitchFamily="18" charset="-78"/>
                <a:cs typeface="Andalus" pitchFamily="18" charset="-78"/>
              </a:rPr>
              <a:t>) falls short of the amount actually payable, he shall proceed to issue </a:t>
            </a:r>
            <a:r>
              <a:rPr lang="en-IN" dirty="0" smtClean="0">
                <a:solidFill>
                  <a:schemeClr val="tx2"/>
                </a:solidFill>
                <a:latin typeface="Andalus" pitchFamily="18" charset="-78"/>
                <a:cs typeface="Andalus" pitchFamily="18" charset="-78"/>
              </a:rPr>
              <a:t>the notice </a:t>
            </a:r>
            <a:r>
              <a:rPr lang="en-IN" dirty="0">
                <a:solidFill>
                  <a:schemeClr val="tx2"/>
                </a:solidFill>
                <a:latin typeface="Andalus" pitchFamily="18" charset="-78"/>
                <a:cs typeface="Andalus" pitchFamily="18" charset="-78"/>
              </a:rPr>
              <a:t>as provided for in sub-section (</a:t>
            </a:r>
            <a:r>
              <a:rPr lang="en-IN" i="1" dirty="0">
                <a:solidFill>
                  <a:schemeClr val="tx2"/>
                </a:solidFill>
                <a:latin typeface="Andalus" pitchFamily="18" charset="-78"/>
                <a:cs typeface="Andalus" pitchFamily="18" charset="-78"/>
              </a:rPr>
              <a:t>1</a:t>
            </a:r>
            <a:r>
              <a:rPr lang="en-IN" dirty="0">
                <a:solidFill>
                  <a:schemeClr val="tx2"/>
                </a:solidFill>
                <a:latin typeface="Andalus" pitchFamily="18" charset="-78"/>
                <a:cs typeface="Andalus" pitchFamily="18" charset="-78"/>
              </a:rPr>
              <a:t>) in respect of such amount which falls short of </a:t>
            </a:r>
            <a:r>
              <a:rPr lang="en-IN" dirty="0" smtClean="0">
                <a:solidFill>
                  <a:schemeClr val="tx2"/>
                </a:solidFill>
                <a:latin typeface="Andalus" pitchFamily="18" charset="-78"/>
                <a:cs typeface="Andalus" pitchFamily="18" charset="-78"/>
              </a:rPr>
              <a:t>the amount </a:t>
            </a:r>
            <a:r>
              <a:rPr lang="en-IN" dirty="0">
                <a:solidFill>
                  <a:schemeClr val="tx2"/>
                </a:solidFill>
                <a:latin typeface="Andalus" pitchFamily="18" charset="-78"/>
                <a:cs typeface="Andalus" pitchFamily="18" charset="-78"/>
              </a:rPr>
              <a:t>actually </a:t>
            </a:r>
            <a:r>
              <a:rPr lang="en-IN" dirty="0" smtClean="0">
                <a:solidFill>
                  <a:schemeClr val="tx2"/>
                </a:solidFill>
                <a:latin typeface="Andalus" pitchFamily="18" charset="-78"/>
                <a:cs typeface="Andalus" pitchFamily="18" charset="-78"/>
              </a:rPr>
              <a:t>payable.</a:t>
            </a:r>
          </a:p>
          <a:p>
            <a:pPr marL="0" indent="0" algn="just">
              <a:buNone/>
            </a:pPr>
            <a:endParaRPr lang="en-IN" dirty="0">
              <a:solidFill>
                <a:schemeClr val="tx2"/>
              </a:solidFill>
              <a:latin typeface="Andalus" pitchFamily="18" charset="-78"/>
              <a:cs typeface="Andalus" pitchFamily="18" charset="-78"/>
            </a:endParaRPr>
          </a:p>
          <a:p>
            <a:pPr marL="0" indent="0" algn="just">
              <a:buNone/>
            </a:pPr>
            <a:r>
              <a:rPr lang="en-IN" dirty="0" smtClean="0">
                <a:solidFill>
                  <a:schemeClr val="tx2"/>
                </a:solidFill>
                <a:latin typeface="Andalus" pitchFamily="18" charset="-78"/>
                <a:cs typeface="Andalus" pitchFamily="18" charset="-78"/>
              </a:rPr>
              <a:t>74 (</a:t>
            </a:r>
            <a:r>
              <a:rPr lang="en-IN" i="1" dirty="0" smtClean="0">
                <a:solidFill>
                  <a:schemeClr val="tx2"/>
                </a:solidFill>
                <a:latin typeface="Andalus" pitchFamily="18" charset="-78"/>
                <a:cs typeface="Andalus" pitchFamily="18" charset="-78"/>
              </a:rPr>
              <a:t>8</a:t>
            </a:r>
            <a:r>
              <a:rPr lang="en-IN" dirty="0">
                <a:solidFill>
                  <a:schemeClr val="tx2"/>
                </a:solidFill>
                <a:latin typeface="Andalus" pitchFamily="18" charset="-78"/>
                <a:cs typeface="Andalus" pitchFamily="18" charset="-78"/>
              </a:rPr>
              <a:t>) Where any person chargeable with tax under sub-section (</a:t>
            </a:r>
            <a:r>
              <a:rPr lang="en-IN" i="1" dirty="0">
                <a:solidFill>
                  <a:schemeClr val="tx2"/>
                </a:solidFill>
                <a:latin typeface="Andalus" pitchFamily="18" charset="-78"/>
                <a:cs typeface="Andalus" pitchFamily="18" charset="-78"/>
              </a:rPr>
              <a:t>1</a:t>
            </a:r>
            <a:r>
              <a:rPr lang="en-IN" dirty="0">
                <a:solidFill>
                  <a:schemeClr val="tx2"/>
                </a:solidFill>
                <a:latin typeface="Andalus" pitchFamily="18" charset="-78"/>
                <a:cs typeface="Andalus" pitchFamily="18" charset="-78"/>
              </a:rPr>
              <a:t>) pays the said </a:t>
            </a:r>
            <a:r>
              <a:rPr lang="en-IN" dirty="0" smtClean="0">
                <a:solidFill>
                  <a:schemeClr val="tx2"/>
                </a:solidFill>
                <a:latin typeface="Andalus" pitchFamily="18" charset="-78"/>
                <a:cs typeface="Andalus" pitchFamily="18" charset="-78"/>
              </a:rPr>
              <a:t>tax along </a:t>
            </a:r>
            <a:r>
              <a:rPr lang="en-IN" dirty="0">
                <a:solidFill>
                  <a:schemeClr val="tx2"/>
                </a:solidFill>
                <a:latin typeface="Andalus" pitchFamily="18" charset="-78"/>
                <a:cs typeface="Andalus" pitchFamily="18" charset="-78"/>
              </a:rPr>
              <a:t>with interest payable under section 50 and a penalty equivalent to twenty-five per </a:t>
            </a:r>
            <a:r>
              <a:rPr lang="en-IN" dirty="0" smtClean="0">
                <a:solidFill>
                  <a:schemeClr val="tx2"/>
                </a:solidFill>
                <a:latin typeface="Andalus" pitchFamily="18" charset="-78"/>
                <a:cs typeface="Andalus" pitchFamily="18" charset="-78"/>
              </a:rPr>
              <a:t>cent of </a:t>
            </a:r>
            <a:r>
              <a:rPr lang="en-IN" dirty="0">
                <a:solidFill>
                  <a:schemeClr val="tx2"/>
                </a:solidFill>
                <a:latin typeface="Andalus" pitchFamily="18" charset="-78"/>
                <a:cs typeface="Andalus" pitchFamily="18" charset="-78"/>
              </a:rPr>
              <a:t>such tax within thirty days of issue of the notice, all proceedings in respect of the </a:t>
            </a:r>
            <a:r>
              <a:rPr lang="en-IN" dirty="0" smtClean="0">
                <a:solidFill>
                  <a:schemeClr val="tx2"/>
                </a:solidFill>
                <a:latin typeface="Andalus" pitchFamily="18" charset="-78"/>
                <a:cs typeface="Andalus" pitchFamily="18" charset="-78"/>
              </a:rPr>
              <a:t>said notice </a:t>
            </a:r>
            <a:r>
              <a:rPr lang="en-IN" dirty="0">
                <a:solidFill>
                  <a:schemeClr val="tx2"/>
                </a:solidFill>
                <a:latin typeface="Andalus" pitchFamily="18" charset="-78"/>
                <a:cs typeface="Andalus" pitchFamily="18" charset="-78"/>
              </a:rPr>
              <a:t>shall be deemed to be </a:t>
            </a:r>
            <a:r>
              <a:rPr lang="en-IN" dirty="0" smtClean="0">
                <a:solidFill>
                  <a:schemeClr val="tx2"/>
                </a:solidFill>
                <a:latin typeface="Andalus" pitchFamily="18" charset="-78"/>
                <a:cs typeface="Andalus" pitchFamily="18" charset="-78"/>
              </a:rPr>
              <a:t>concluded.</a:t>
            </a:r>
          </a:p>
          <a:p>
            <a:pPr marL="0" indent="0">
              <a:buNone/>
            </a:pPr>
            <a:endParaRPr lang="en-IN" dirty="0" smtClean="0">
              <a:solidFill>
                <a:schemeClr val="tx2"/>
              </a:solidFill>
              <a:latin typeface="Andalus" pitchFamily="18" charset="-78"/>
              <a:cs typeface="Andalus" pitchFamily="18" charset="-78"/>
            </a:endParaRPr>
          </a:p>
          <a:p>
            <a:pPr marL="0" indent="0">
              <a:buNone/>
            </a:pPr>
            <a:r>
              <a:rPr lang="en-IN" dirty="0" smtClean="0">
                <a:solidFill>
                  <a:schemeClr val="tx2"/>
                </a:solidFill>
                <a:latin typeface="Andalus" pitchFamily="18" charset="-78"/>
                <a:cs typeface="Andalus" pitchFamily="18" charset="-78"/>
              </a:rPr>
              <a:t>74 (</a:t>
            </a:r>
            <a:r>
              <a:rPr lang="en-IN" i="1" dirty="0" smtClean="0">
                <a:solidFill>
                  <a:schemeClr val="tx2"/>
                </a:solidFill>
                <a:latin typeface="Andalus" pitchFamily="18" charset="-78"/>
                <a:cs typeface="Andalus" pitchFamily="18" charset="-78"/>
              </a:rPr>
              <a:t>9</a:t>
            </a:r>
            <a:r>
              <a:rPr lang="en-IN" dirty="0">
                <a:solidFill>
                  <a:schemeClr val="tx2"/>
                </a:solidFill>
                <a:latin typeface="Andalus" pitchFamily="18" charset="-78"/>
                <a:cs typeface="Andalus" pitchFamily="18" charset="-78"/>
              </a:rPr>
              <a:t>) The proper officer shall, after considering the representation, if any, made by </a:t>
            </a:r>
            <a:r>
              <a:rPr lang="en-IN" dirty="0" smtClean="0">
                <a:solidFill>
                  <a:schemeClr val="tx2"/>
                </a:solidFill>
                <a:latin typeface="Andalus" pitchFamily="18" charset="-78"/>
                <a:cs typeface="Andalus" pitchFamily="18" charset="-78"/>
              </a:rPr>
              <a:t>the person </a:t>
            </a:r>
            <a:r>
              <a:rPr lang="en-IN" dirty="0">
                <a:solidFill>
                  <a:schemeClr val="tx2"/>
                </a:solidFill>
                <a:latin typeface="Andalus" pitchFamily="18" charset="-78"/>
                <a:cs typeface="Andalus" pitchFamily="18" charset="-78"/>
              </a:rPr>
              <a:t>chargeable with tax, determine the amount of tax, interest and penalty due from </a:t>
            </a:r>
            <a:r>
              <a:rPr lang="en-IN" dirty="0" smtClean="0">
                <a:solidFill>
                  <a:schemeClr val="tx2"/>
                </a:solidFill>
                <a:latin typeface="Andalus" pitchFamily="18" charset="-78"/>
                <a:cs typeface="Andalus" pitchFamily="18" charset="-78"/>
              </a:rPr>
              <a:t>such person </a:t>
            </a:r>
            <a:r>
              <a:rPr lang="en-IN" dirty="0">
                <a:solidFill>
                  <a:schemeClr val="tx2"/>
                </a:solidFill>
                <a:latin typeface="Andalus" pitchFamily="18" charset="-78"/>
                <a:cs typeface="Andalus" pitchFamily="18" charset="-78"/>
              </a:rPr>
              <a:t>and issue an order.</a:t>
            </a:r>
            <a:endParaRPr lang="en-IN" dirty="0" smtClean="0">
              <a:solidFill>
                <a:schemeClr val="tx2"/>
              </a:solidFill>
              <a:latin typeface="Andalus" pitchFamily="18" charset="-78"/>
              <a:cs typeface="Andalus" pitchFamily="18" charset="-78"/>
            </a:endParaRPr>
          </a:p>
          <a:p>
            <a:pPr marL="0" indent="0">
              <a:buNone/>
            </a:pPr>
            <a:endParaRPr lang="en-IN" dirty="0">
              <a:latin typeface="Andalus" pitchFamily="18" charset="-78"/>
              <a:cs typeface="Andalus" pitchFamily="18" charset="-78"/>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16890605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Autofit/>
          </a:bodyPr>
          <a:lstStyle/>
          <a:p>
            <a:r>
              <a:rPr lang="en-US" sz="2000" b="1" u="sng" dirty="0">
                <a:solidFill>
                  <a:schemeClr val="accent2"/>
                </a:solidFill>
                <a:latin typeface="Andalus" pitchFamily="18" charset="-78"/>
                <a:cs typeface="Andalus" pitchFamily="18" charset="-78"/>
              </a:rPr>
              <a:t>Sec-74  :- Determination of tax not paid or short paid or erroneously refunded or input tax credit wrongly availed or </a:t>
            </a:r>
            <a:r>
              <a:rPr lang="en-US" sz="2000" b="1" u="sng" dirty="0" smtClean="0">
                <a:solidFill>
                  <a:schemeClr val="accent2"/>
                </a:solidFill>
                <a:latin typeface="Andalus" pitchFamily="18" charset="-78"/>
                <a:cs typeface="Andalus" pitchFamily="18" charset="-78"/>
              </a:rPr>
              <a:t>utilized </a:t>
            </a:r>
            <a:r>
              <a:rPr lang="en-US" sz="2000" b="1" u="sng" dirty="0">
                <a:solidFill>
                  <a:schemeClr val="accent2"/>
                </a:solidFill>
                <a:latin typeface="Andalus" pitchFamily="18" charset="-78"/>
                <a:cs typeface="Andalus" pitchFamily="18" charset="-78"/>
              </a:rPr>
              <a:t>by reason of fraud or any </a:t>
            </a:r>
            <a:r>
              <a:rPr lang="en-US" sz="2000" b="1" u="sng" dirty="0" smtClean="0">
                <a:solidFill>
                  <a:schemeClr val="accent2"/>
                </a:solidFill>
                <a:latin typeface="Andalus" pitchFamily="18" charset="-78"/>
                <a:cs typeface="Andalus" pitchFamily="18" charset="-78"/>
              </a:rPr>
              <a:t>willful-misstatement </a:t>
            </a:r>
            <a:r>
              <a:rPr lang="en-US" sz="2000" b="1" u="sng" dirty="0">
                <a:solidFill>
                  <a:schemeClr val="accent2"/>
                </a:solidFill>
                <a:latin typeface="Andalus" pitchFamily="18" charset="-78"/>
                <a:cs typeface="Andalus" pitchFamily="18" charset="-78"/>
              </a:rPr>
              <a:t>or suppression of </a:t>
            </a:r>
            <a:r>
              <a:rPr lang="en-US" sz="2000" b="1" u="sng" dirty="0" smtClean="0">
                <a:solidFill>
                  <a:schemeClr val="accent2"/>
                </a:solidFill>
                <a:latin typeface="Andalus" pitchFamily="18" charset="-78"/>
                <a:cs typeface="Andalus" pitchFamily="18" charset="-78"/>
              </a:rPr>
              <a:t>facts</a:t>
            </a:r>
            <a:r>
              <a:rPr lang="en-US" sz="2000" b="1" dirty="0">
                <a:solidFill>
                  <a:schemeClr val="accent2"/>
                </a:solidFill>
                <a:latin typeface="Andalus" pitchFamily="18" charset="-78"/>
                <a:cs typeface="Andalus" pitchFamily="18" charset="-78"/>
              </a:rPr>
              <a:t/>
            </a:r>
            <a:br>
              <a:rPr lang="en-US" sz="2000" b="1" dirty="0">
                <a:solidFill>
                  <a:schemeClr val="accent2"/>
                </a:solidFill>
                <a:latin typeface="Andalus" pitchFamily="18" charset="-78"/>
                <a:cs typeface="Andalus" pitchFamily="18" charset="-78"/>
              </a:rPr>
            </a:br>
            <a:endParaRPr lang="en-IN" sz="2000" dirty="0">
              <a:solidFill>
                <a:schemeClr val="accent2"/>
              </a:solidFill>
              <a:latin typeface="Andalus" pitchFamily="18" charset="-78"/>
              <a:cs typeface="Andalus" pitchFamily="18" charset="-78"/>
            </a:endParaRPr>
          </a:p>
        </p:txBody>
      </p:sp>
      <p:sp>
        <p:nvSpPr>
          <p:cNvPr id="3" name="Content Placeholder 2"/>
          <p:cNvSpPr>
            <a:spLocks noGrp="1"/>
          </p:cNvSpPr>
          <p:nvPr>
            <p:ph idx="1"/>
          </p:nvPr>
        </p:nvSpPr>
        <p:spPr>
          <a:xfrm>
            <a:off x="457200" y="1295400"/>
            <a:ext cx="8229600" cy="5181600"/>
          </a:xfrm>
        </p:spPr>
        <p:txBody>
          <a:bodyPr>
            <a:normAutofit fontScale="70000" lnSpcReduction="20000"/>
          </a:bodyPr>
          <a:lstStyle/>
          <a:p>
            <a:pPr marL="0" indent="0" algn="just">
              <a:buNone/>
            </a:pPr>
            <a:r>
              <a:rPr lang="en-IN" dirty="0" smtClean="0">
                <a:solidFill>
                  <a:schemeClr val="tx2"/>
                </a:solidFill>
                <a:latin typeface="Andalus" pitchFamily="18" charset="-78"/>
                <a:cs typeface="Andalus" pitchFamily="18" charset="-78"/>
              </a:rPr>
              <a:t>74 (</a:t>
            </a:r>
            <a:r>
              <a:rPr lang="en-IN" i="1" dirty="0" smtClean="0">
                <a:solidFill>
                  <a:schemeClr val="tx2"/>
                </a:solidFill>
                <a:latin typeface="Andalus" pitchFamily="18" charset="-78"/>
                <a:cs typeface="Andalus" pitchFamily="18" charset="-78"/>
              </a:rPr>
              <a:t>10</a:t>
            </a:r>
            <a:r>
              <a:rPr lang="en-IN" dirty="0">
                <a:solidFill>
                  <a:schemeClr val="tx2"/>
                </a:solidFill>
                <a:latin typeface="Andalus" pitchFamily="18" charset="-78"/>
                <a:cs typeface="Andalus" pitchFamily="18" charset="-78"/>
              </a:rPr>
              <a:t>) The proper officer shall issue the order under sub-section (</a:t>
            </a:r>
            <a:r>
              <a:rPr lang="en-IN" i="1" dirty="0">
                <a:solidFill>
                  <a:schemeClr val="tx2"/>
                </a:solidFill>
                <a:latin typeface="Andalus" pitchFamily="18" charset="-78"/>
                <a:cs typeface="Andalus" pitchFamily="18" charset="-78"/>
              </a:rPr>
              <a:t>9</a:t>
            </a:r>
            <a:r>
              <a:rPr lang="en-IN" dirty="0">
                <a:solidFill>
                  <a:schemeClr val="tx2"/>
                </a:solidFill>
                <a:latin typeface="Andalus" pitchFamily="18" charset="-78"/>
                <a:cs typeface="Andalus" pitchFamily="18" charset="-78"/>
              </a:rPr>
              <a:t>) within a period </a:t>
            </a:r>
            <a:r>
              <a:rPr lang="en-IN" dirty="0" smtClean="0">
                <a:solidFill>
                  <a:schemeClr val="tx2"/>
                </a:solidFill>
                <a:latin typeface="Andalus" pitchFamily="18" charset="-78"/>
                <a:cs typeface="Andalus" pitchFamily="18" charset="-78"/>
              </a:rPr>
              <a:t>of five </a:t>
            </a:r>
            <a:r>
              <a:rPr lang="en-IN" dirty="0">
                <a:solidFill>
                  <a:schemeClr val="tx2"/>
                </a:solidFill>
                <a:latin typeface="Andalus" pitchFamily="18" charset="-78"/>
                <a:cs typeface="Andalus" pitchFamily="18" charset="-78"/>
              </a:rPr>
              <a:t>years from the due date for furnishing of annual return for the financial year to which </a:t>
            </a:r>
            <a:r>
              <a:rPr lang="en-IN" dirty="0" smtClean="0">
                <a:solidFill>
                  <a:schemeClr val="tx2"/>
                </a:solidFill>
                <a:latin typeface="Andalus" pitchFamily="18" charset="-78"/>
                <a:cs typeface="Andalus" pitchFamily="18" charset="-78"/>
              </a:rPr>
              <a:t>the tax </a:t>
            </a:r>
            <a:r>
              <a:rPr lang="en-IN" dirty="0">
                <a:solidFill>
                  <a:schemeClr val="tx2"/>
                </a:solidFill>
                <a:latin typeface="Andalus" pitchFamily="18" charset="-78"/>
                <a:cs typeface="Andalus" pitchFamily="18" charset="-78"/>
              </a:rPr>
              <a:t>not paid or short paid or input tax credit wrongly availed or utilised relates to or within </a:t>
            </a:r>
            <a:r>
              <a:rPr lang="en-IN" dirty="0" smtClean="0">
                <a:solidFill>
                  <a:schemeClr val="tx2"/>
                </a:solidFill>
                <a:latin typeface="Andalus" pitchFamily="18" charset="-78"/>
                <a:cs typeface="Andalus" pitchFamily="18" charset="-78"/>
              </a:rPr>
              <a:t>five years </a:t>
            </a:r>
            <a:r>
              <a:rPr lang="en-IN" dirty="0">
                <a:solidFill>
                  <a:schemeClr val="tx2"/>
                </a:solidFill>
                <a:latin typeface="Andalus" pitchFamily="18" charset="-78"/>
                <a:cs typeface="Andalus" pitchFamily="18" charset="-78"/>
              </a:rPr>
              <a:t>from the date of erroneous refund</a:t>
            </a:r>
            <a:r>
              <a:rPr lang="en-IN" dirty="0" smtClean="0">
                <a:solidFill>
                  <a:schemeClr val="tx2"/>
                </a:solidFill>
                <a:latin typeface="Andalus" pitchFamily="18" charset="-78"/>
                <a:cs typeface="Andalus" pitchFamily="18" charset="-78"/>
              </a:rPr>
              <a:t>.</a:t>
            </a:r>
          </a:p>
          <a:p>
            <a:pPr marL="0" indent="0" algn="just">
              <a:buNone/>
            </a:pPr>
            <a:endParaRPr lang="en-IN" dirty="0" smtClean="0">
              <a:solidFill>
                <a:schemeClr val="tx2"/>
              </a:solidFill>
              <a:latin typeface="Andalus" pitchFamily="18" charset="-78"/>
              <a:cs typeface="Andalus" pitchFamily="18" charset="-78"/>
            </a:endParaRPr>
          </a:p>
          <a:p>
            <a:pPr marL="0" indent="0" algn="just">
              <a:buNone/>
            </a:pPr>
            <a:r>
              <a:rPr lang="en-IN" dirty="0" smtClean="0">
                <a:solidFill>
                  <a:schemeClr val="tx2"/>
                </a:solidFill>
                <a:latin typeface="Andalus" pitchFamily="18" charset="-78"/>
                <a:cs typeface="Andalus" pitchFamily="18" charset="-78"/>
              </a:rPr>
              <a:t>74 (</a:t>
            </a:r>
            <a:r>
              <a:rPr lang="en-IN" i="1" dirty="0" smtClean="0">
                <a:solidFill>
                  <a:schemeClr val="tx2"/>
                </a:solidFill>
                <a:latin typeface="Andalus" pitchFamily="18" charset="-78"/>
                <a:cs typeface="Andalus" pitchFamily="18" charset="-78"/>
              </a:rPr>
              <a:t>11</a:t>
            </a:r>
            <a:r>
              <a:rPr lang="en-IN" dirty="0">
                <a:solidFill>
                  <a:schemeClr val="tx2"/>
                </a:solidFill>
                <a:latin typeface="Andalus" pitchFamily="18" charset="-78"/>
                <a:cs typeface="Andalus" pitchFamily="18" charset="-78"/>
              </a:rPr>
              <a:t>) Where any person served with an order issued under sub-section (</a:t>
            </a:r>
            <a:r>
              <a:rPr lang="en-IN" i="1" dirty="0">
                <a:solidFill>
                  <a:schemeClr val="tx2"/>
                </a:solidFill>
                <a:latin typeface="Andalus" pitchFamily="18" charset="-78"/>
                <a:cs typeface="Andalus" pitchFamily="18" charset="-78"/>
              </a:rPr>
              <a:t>9</a:t>
            </a:r>
            <a:r>
              <a:rPr lang="en-IN" dirty="0">
                <a:solidFill>
                  <a:schemeClr val="tx2"/>
                </a:solidFill>
                <a:latin typeface="Andalus" pitchFamily="18" charset="-78"/>
                <a:cs typeface="Andalus" pitchFamily="18" charset="-78"/>
              </a:rPr>
              <a:t>) pays the </a:t>
            </a:r>
            <a:r>
              <a:rPr lang="en-IN" dirty="0" smtClean="0">
                <a:solidFill>
                  <a:schemeClr val="tx2"/>
                </a:solidFill>
                <a:latin typeface="Andalus" pitchFamily="18" charset="-78"/>
                <a:cs typeface="Andalus" pitchFamily="18" charset="-78"/>
              </a:rPr>
              <a:t>tax along </a:t>
            </a:r>
            <a:r>
              <a:rPr lang="en-IN" dirty="0">
                <a:solidFill>
                  <a:schemeClr val="tx2"/>
                </a:solidFill>
                <a:latin typeface="Andalus" pitchFamily="18" charset="-78"/>
                <a:cs typeface="Andalus" pitchFamily="18" charset="-78"/>
              </a:rPr>
              <a:t>with interest payable thereon under section 50 and a penalty equivalent to fifty </a:t>
            </a:r>
            <a:r>
              <a:rPr lang="en-IN" dirty="0" smtClean="0">
                <a:solidFill>
                  <a:schemeClr val="tx2"/>
                </a:solidFill>
                <a:latin typeface="Andalus" pitchFamily="18" charset="-78"/>
                <a:cs typeface="Andalus" pitchFamily="18" charset="-78"/>
              </a:rPr>
              <a:t>percent</a:t>
            </a:r>
            <a:r>
              <a:rPr lang="en-IN" dirty="0">
                <a:solidFill>
                  <a:schemeClr val="tx2"/>
                </a:solidFill>
                <a:latin typeface="Andalus" pitchFamily="18" charset="-78"/>
                <a:cs typeface="Andalus" pitchFamily="18" charset="-78"/>
              </a:rPr>
              <a:t>. of such tax within thirty days of communication of the order, all proceedings in </a:t>
            </a:r>
            <a:r>
              <a:rPr lang="en-IN" dirty="0" smtClean="0">
                <a:solidFill>
                  <a:schemeClr val="tx2"/>
                </a:solidFill>
                <a:latin typeface="Andalus" pitchFamily="18" charset="-78"/>
                <a:cs typeface="Andalus" pitchFamily="18" charset="-78"/>
              </a:rPr>
              <a:t>respect of </a:t>
            </a:r>
            <a:r>
              <a:rPr lang="en-IN" dirty="0">
                <a:solidFill>
                  <a:schemeClr val="tx2"/>
                </a:solidFill>
                <a:latin typeface="Andalus" pitchFamily="18" charset="-78"/>
                <a:cs typeface="Andalus" pitchFamily="18" charset="-78"/>
              </a:rPr>
              <a:t>the said notice shall be deemed to be concluded</a:t>
            </a:r>
            <a:r>
              <a:rPr lang="en-IN" dirty="0" smtClean="0">
                <a:solidFill>
                  <a:schemeClr val="tx2"/>
                </a:solidFill>
                <a:latin typeface="Andalus" pitchFamily="18" charset="-78"/>
                <a:cs typeface="Andalus" pitchFamily="18" charset="-78"/>
              </a:rPr>
              <a:t>.</a:t>
            </a:r>
          </a:p>
          <a:p>
            <a:pPr marL="0" indent="0">
              <a:buNone/>
            </a:pPr>
            <a:endParaRPr lang="en-IN" i="1" dirty="0" smtClean="0">
              <a:solidFill>
                <a:schemeClr val="tx2"/>
              </a:solidFill>
              <a:latin typeface="Andalus" pitchFamily="18" charset="-78"/>
              <a:cs typeface="Andalus" pitchFamily="18" charset="-78"/>
            </a:endParaRPr>
          </a:p>
          <a:p>
            <a:pPr marL="0" indent="0" algn="just">
              <a:buNone/>
            </a:pPr>
            <a:r>
              <a:rPr lang="en-IN" i="1" dirty="0" smtClean="0">
                <a:solidFill>
                  <a:schemeClr val="tx2"/>
                </a:solidFill>
                <a:latin typeface="Andalus" pitchFamily="18" charset="-78"/>
                <a:cs typeface="Andalus" pitchFamily="18" charset="-78"/>
              </a:rPr>
              <a:t>Explanation </a:t>
            </a:r>
            <a:r>
              <a:rPr lang="en-IN" dirty="0">
                <a:solidFill>
                  <a:schemeClr val="tx2"/>
                </a:solidFill>
                <a:latin typeface="Andalus" pitchFamily="18" charset="-78"/>
                <a:cs typeface="Andalus" pitchFamily="18" charset="-78"/>
              </a:rPr>
              <a:t>1.—For the purposes of section 73 and this section</a:t>
            </a:r>
            <a:r>
              <a:rPr lang="en-IN" dirty="0" smtClean="0">
                <a:solidFill>
                  <a:schemeClr val="tx2"/>
                </a:solidFill>
                <a:latin typeface="Andalus" pitchFamily="18" charset="-78"/>
                <a:cs typeface="Andalus" pitchFamily="18" charset="-78"/>
              </a:rPr>
              <a:t>,— </a:t>
            </a:r>
          </a:p>
          <a:p>
            <a:pPr marL="0" indent="0" algn="just">
              <a:buNone/>
            </a:pPr>
            <a:r>
              <a:rPr lang="en-IN" dirty="0" smtClean="0">
                <a:solidFill>
                  <a:schemeClr val="tx2"/>
                </a:solidFill>
                <a:latin typeface="Andalus" pitchFamily="18" charset="-78"/>
                <a:cs typeface="Andalus" pitchFamily="18" charset="-78"/>
              </a:rPr>
              <a:t>(</a:t>
            </a:r>
            <a:r>
              <a:rPr lang="en-IN" i="1" dirty="0" smtClean="0">
                <a:solidFill>
                  <a:schemeClr val="tx2"/>
                </a:solidFill>
                <a:latin typeface="Andalus" pitchFamily="18" charset="-78"/>
                <a:cs typeface="Andalus" pitchFamily="18" charset="-78"/>
              </a:rPr>
              <a:t>i</a:t>
            </a:r>
            <a:r>
              <a:rPr lang="en-IN" dirty="0" smtClean="0">
                <a:solidFill>
                  <a:schemeClr val="tx2"/>
                </a:solidFill>
                <a:latin typeface="Andalus" pitchFamily="18" charset="-78"/>
                <a:cs typeface="Andalus" pitchFamily="18" charset="-78"/>
              </a:rPr>
              <a:t>) the </a:t>
            </a:r>
            <a:r>
              <a:rPr lang="en-IN" dirty="0">
                <a:solidFill>
                  <a:schemeClr val="tx2"/>
                </a:solidFill>
                <a:latin typeface="Andalus" pitchFamily="18" charset="-78"/>
                <a:cs typeface="Andalus" pitchFamily="18" charset="-78"/>
              </a:rPr>
              <a:t>expression “all proceedings in respect of the said notice” shall </a:t>
            </a:r>
            <a:r>
              <a:rPr lang="en-IN" dirty="0" smtClean="0">
                <a:solidFill>
                  <a:schemeClr val="tx2"/>
                </a:solidFill>
                <a:latin typeface="Andalus" pitchFamily="18" charset="-78"/>
                <a:cs typeface="Andalus" pitchFamily="18" charset="-78"/>
              </a:rPr>
              <a:t>not include </a:t>
            </a:r>
            <a:r>
              <a:rPr lang="en-IN" dirty="0">
                <a:solidFill>
                  <a:schemeClr val="tx2"/>
                </a:solidFill>
                <a:latin typeface="Andalus" pitchFamily="18" charset="-78"/>
                <a:cs typeface="Andalus" pitchFamily="18" charset="-78"/>
              </a:rPr>
              <a:t>proceedings under section </a:t>
            </a:r>
            <a:r>
              <a:rPr lang="en-IN" dirty="0" smtClean="0">
                <a:solidFill>
                  <a:schemeClr val="tx2"/>
                </a:solidFill>
                <a:latin typeface="Andalus" pitchFamily="18" charset="-78"/>
                <a:cs typeface="Andalus" pitchFamily="18" charset="-78"/>
              </a:rPr>
              <a:t>132;</a:t>
            </a:r>
          </a:p>
          <a:p>
            <a:pPr marL="0" indent="0" algn="just">
              <a:buNone/>
            </a:pPr>
            <a:endParaRPr lang="en-IN" dirty="0" smtClean="0">
              <a:latin typeface="Andalus" pitchFamily="18" charset="-78"/>
              <a:cs typeface="Andalus" pitchFamily="18" charset="-78"/>
            </a:endParaRPr>
          </a:p>
          <a:p>
            <a:pPr marL="0" indent="0" algn="just">
              <a:buNone/>
            </a:pPr>
            <a:endParaRPr lang="en-IN" dirty="0">
              <a:latin typeface="Andalus" pitchFamily="18" charset="-78"/>
              <a:cs typeface="Andalus" pitchFamily="18" charset="-78"/>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1288083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en-US" sz="2000" b="1" u="sng" dirty="0">
                <a:solidFill>
                  <a:schemeClr val="accent2"/>
                </a:solidFill>
                <a:latin typeface="Andalus" pitchFamily="18" charset="-78"/>
                <a:cs typeface="Andalus" pitchFamily="18" charset="-78"/>
              </a:rPr>
              <a:t>Sec-74  :- Determination of tax not paid or short paid or erroneously refunded or input tax credit wrongly availed or </a:t>
            </a:r>
            <a:r>
              <a:rPr lang="en-US" sz="2000" b="1" u="sng" dirty="0" smtClean="0">
                <a:solidFill>
                  <a:schemeClr val="accent2"/>
                </a:solidFill>
                <a:latin typeface="Andalus" pitchFamily="18" charset="-78"/>
                <a:cs typeface="Andalus" pitchFamily="18" charset="-78"/>
              </a:rPr>
              <a:t>utilized </a:t>
            </a:r>
            <a:r>
              <a:rPr lang="en-US" sz="2000" b="1" u="sng" dirty="0">
                <a:solidFill>
                  <a:schemeClr val="accent2"/>
                </a:solidFill>
                <a:latin typeface="Andalus" pitchFamily="18" charset="-78"/>
                <a:cs typeface="Andalus" pitchFamily="18" charset="-78"/>
              </a:rPr>
              <a:t>by reason of fraud or any </a:t>
            </a:r>
            <a:r>
              <a:rPr lang="en-US" sz="2000" b="1" u="sng" dirty="0" smtClean="0">
                <a:solidFill>
                  <a:schemeClr val="accent2"/>
                </a:solidFill>
                <a:latin typeface="Andalus" pitchFamily="18" charset="-78"/>
                <a:cs typeface="Andalus" pitchFamily="18" charset="-78"/>
              </a:rPr>
              <a:t>willful-misstatement </a:t>
            </a:r>
            <a:r>
              <a:rPr lang="en-US" sz="2000" b="1" u="sng" dirty="0">
                <a:solidFill>
                  <a:schemeClr val="accent2"/>
                </a:solidFill>
                <a:latin typeface="Andalus" pitchFamily="18" charset="-78"/>
                <a:cs typeface="Andalus" pitchFamily="18" charset="-78"/>
              </a:rPr>
              <a:t>or suppression of </a:t>
            </a:r>
            <a:r>
              <a:rPr lang="en-US" sz="2000" b="1" u="sng" dirty="0" smtClean="0">
                <a:solidFill>
                  <a:schemeClr val="accent2"/>
                </a:solidFill>
                <a:latin typeface="Andalus" pitchFamily="18" charset="-78"/>
                <a:cs typeface="Andalus" pitchFamily="18" charset="-78"/>
              </a:rPr>
              <a:t>facts</a:t>
            </a:r>
            <a:r>
              <a:rPr lang="en-US" sz="2000" b="1" u="sng" dirty="0">
                <a:solidFill>
                  <a:schemeClr val="accent2"/>
                </a:solidFill>
                <a:latin typeface="Andalus" pitchFamily="18" charset="-78"/>
                <a:cs typeface="Andalus" pitchFamily="18" charset="-78"/>
              </a:rPr>
              <a:t/>
            </a:r>
            <a:br>
              <a:rPr lang="en-US" sz="2000" b="1" u="sng" dirty="0">
                <a:solidFill>
                  <a:schemeClr val="accent2"/>
                </a:solidFill>
                <a:latin typeface="Andalus" pitchFamily="18" charset="-78"/>
                <a:cs typeface="Andalus" pitchFamily="18" charset="-78"/>
              </a:rPr>
            </a:br>
            <a:endParaRPr lang="en-IN" sz="2000" u="sng" dirty="0">
              <a:solidFill>
                <a:schemeClr val="accent2"/>
              </a:solidFill>
              <a:latin typeface="Andalus" pitchFamily="18" charset="-78"/>
              <a:cs typeface="Andalus" pitchFamily="18" charset="-78"/>
            </a:endParaRPr>
          </a:p>
        </p:txBody>
      </p:sp>
      <p:sp>
        <p:nvSpPr>
          <p:cNvPr id="3" name="Content Placeholder 2"/>
          <p:cNvSpPr>
            <a:spLocks noGrp="1"/>
          </p:cNvSpPr>
          <p:nvPr>
            <p:ph idx="1"/>
          </p:nvPr>
        </p:nvSpPr>
        <p:spPr>
          <a:xfrm>
            <a:off x="457200" y="1219200"/>
            <a:ext cx="8229600" cy="5257800"/>
          </a:xfrm>
        </p:spPr>
        <p:txBody>
          <a:bodyPr>
            <a:normAutofit fontScale="85000" lnSpcReduction="20000"/>
          </a:bodyPr>
          <a:lstStyle/>
          <a:p>
            <a:pPr marL="0" indent="0" algn="just">
              <a:buNone/>
            </a:pPr>
            <a:r>
              <a:rPr lang="en-IN" dirty="0">
                <a:solidFill>
                  <a:schemeClr val="tx2"/>
                </a:solidFill>
                <a:latin typeface="Andalus" pitchFamily="18" charset="-78"/>
                <a:cs typeface="Andalus" pitchFamily="18" charset="-78"/>
              </a:rPr>
              <a:t>(</a:t>
            </a:r>
            <a:r>
              <a:rPr lang="en-IN" i="1" dirty="0">
                <a:solidFill>
                  <a:schemeClr val="tx2"/>
                </a:solidFill>
                <a:latin typeface="Andalus" pitchFamily="18" charset="-78"/>
                <a:cs typeface="Andalus" pitchFamily="18" charset="-78"/>
              </a:rPr>
              <a:t>ii</a:t>
            </a:r>
            <a:r>
              <a:rPr lang="en-IN" dirty="0">
                <a:solidFill>
                  <a:schemeClr val="tx2"/>
                </a:solidFill>
                <a:latin typeface="Andalus" pitchFamily="18" charset="-78"/>
                <a:cs typeface="Andalus" pitchFamily="18" charset="-78"/>
              </a:rPr>
              <a:t>) where the notice under the same proceedings is issued to the </a:t>
            </a:r>
            <a:r>
              <a:rPr lang="en-IN" dirty="0" smtClean="0">
                <a:solidFill>
                  <a:schemeClr val="tx2"/>
                </a:solidFill>
                <a:latin typeface="Andalus" pitchFamily="18" charset="-78"/>
                <a:cs typeface="Andalus" pitchFamily="18" charset="-78"/>
              </a:rPr>
              <a:t>main person </a:t>
            </a:r>
            <a:r>
              <a:rPr lang="en-IN" dirty="0">
                <a:solidFill>
                  <a:schemeClr val="tx2"/>
                </a:solidFill>
                <a:latin typeface="Andalus" pitchFamily="18" charset="-78"/>
                <a:cs typeface="Andalus" pitchFamily="18" charset="-78"/>
              </a:rPr>
              <a:t>liable to pay tax and some other persons, and such proceedings </a:t>
            </a:r>
            <a:r>
              <a:rPr lang="en-IN" dirty="0" smtClean="0">
                <a:solidFill>
                  <a:schemeClr val="tx2"/>
                </a:solidFill>
                <a:latin typeface="Andalus" pitchFamily="18" charset="-78"/>
                <a:cs typeface="Andalus" pitchFamily="18" charset="-78"/>
              </a:rPr>
              <a:t>against the </a:t>
            </a:r>
            <a:r>
              <a:rPr lang="en-IN" dirty="0">
                <a:solidFill>
                  <a:schemeClr val="tx2"/>
                </a:solidFill>
                <a:latin typeface="Andalus" pitchFamily="18" charset="-78"/>
                <a:cs typeface="Andalus" pitchFamily="18" charset="-78"/>
              </a:rPr>
              <a:t>main person have been concluded under section 73 or section 74, </a:t>
            </a:r>
            <a:r>
              <a:rPr lang="en-IN" dirty="0" smtClean="0">
                <a:solidFill>
                  <a:schemeClr val="tx2"/>
                </a:solidFill>
                <a:latin typeface="Andalus" pitchFamily="18" charset="-78"/>
                <a:cs typeface="Andalus" pitchFamily="18" charset="-78"/>
              </a:rPr>
              <a:t>the proceedings </a:t>
            </a:r>
            <a:r>
              <a:rPr lang="en-IN" dirty="0">
                <a:solidFill>
                  <a:schemeClr val="tx2"/>
                </a:solidFill>
                <a:latin typeface="Andalus" pitchFamily="18" charset="-78"/>
                <a:cs typeface="Andalus" pitchFamily="18" charset="-78"/>
              </a:rPr>
              <a:t>against all the persons liable to pay penalty under sections </a:t>
            </a:r>
            <a:r>
              <a:rPr lang="en-IN" dirty="0" smtClean="0">
                <a:solidFill>
                  <a:schemeClr val="tx2"/>
                </a:solidFill>
                <a:latin typeface="Andalus" pitchFamily="18" charset="-78"/>
                <a:cs typeface="Andalus" pitchFamily="18" charset="-78"/>
              </a:rPr>
              <a:t>122,125</a:t>
            </a:r>
            <a:r>
              <a:rPr lang="en-IN" dirty="0">
                <a:solidFill>
                  <a:schemeClr val="tx2"/>
                </a:solidFill>
                <a:latin typeface="Andalus" pitchFamily="18" charset="-78"/>
                <a:cs typeface="Andalus" pitchFamily="18" charset="-78"/>
              </a:rPr>
              <a:t>, 129 and 130 are deemed to be </a:t>
            </a:r>
            <a:r>
              <a:rPr lang="en-IN" dirty="0" smtClean="0">
                <a:solidFill>
                  <a:schemeClr val="tx2"/>
                </a:solidFill>
                <a:latin typeface="Andalus" pitchFamily="18" charset="-78"/>
                <a:cs typeface="Andalus" pitchFamily="18" charset="-78"/>
              </a:rPr>
              <a:t>concluded.</a:t>
            </a:r>
          </a:p>
          <a:p>
            <a:pPr marL="0" indent="0" algn="just">
              <a:buNone/>
            </a:pPr>
            <a:endParaRPr lang="en-IN" i="1" dirty="0">
              <a:solidFill>
                <a:schemeClr val="tx2"/>
              </a:solidFill>
              <a:latin typeface="Andalus" pitchFamily="18" charset="-78"/>
              <a:cs typeface="Andalus" pitchFamily="18" charset="-78"/>
            </a:endParaRPr>
          </a:p>
          <a:p>
            <a:pPr marL="0" indent="0" algn="just">
              <a:buNone/>
            </a:pPr>
            <a:r>
              <a:rPr lang="en-IN" i="1" dirty="0" smtClean="0">
                <a:solidFill>
                  <a:schemeClr val="tx2"/>
                </a:solidFill>
                <a:latin typeface="Andalus" pitchFamily="18" charset="-78"/>
                <a:cs typeface="Andalus" pitchFamily="18" charset="-78"/>
              </a:rPr>
              <a:t>Explanation </a:t>
            </a:r>
            <a:r>
              <a:rPr lang="en-IN" dirty="0">
                <a:solidFill>
                  <a:schemeClr val="tx2"/>
                </a:solidFill>
                <a:latin typeface="Andalus" pitchFamily="18" charset="-78"/>
                <a:cs typeface="Andalus" pitchFamily="18" charset="-78"/>
              </a:rPr>
              <a:t>2.––For the purposes of this Act, the expression “</a:t>
            </a:r>
            <a:r>
              <a:rPr lang="en-IN" dirty="0" smtClean="0">
                <a:solidFill>
                  <a:schemeClr val="tx2"/>
                </a:solidFill>
                <a:latin typeface="Andalus" pitchFamily="18" charset="-78"/>
                <a:cs typeface="Andalus" pitchFamily="18" charset="-78"/>
              </a:rPr>
              <a:t>suppression” shall </a:t>
            </a:r>
            <a:r>
              <a:rPr lang="en-IN" dirty="0">
                <a:solidFill>
                  <a:schemeClr val="tx2"/>
                </a:solidFill>
                <a:latin typeface="Andalus" pitchFamily="18" charset="-78"/>
                <a:cs typeface="Andalus" pitchFamily="18" charset="-78"/>
              </a:rPr>
              <a:t>mean non-declaration of facts or information which a taxable person is required </a:t>
            </a:r>
            <a:r>
              <a:rPr lang="en-IN" dirty="0" smtClean="0">
                <a:solidFill>
                  <a:schemeClr val="tx2"/>
                </a:solidFill>
                <a:latin typeface="Andalus" pitchFamily="18" charset="-78"/>
                <a:cs typeface="Andalus" pitchFamily="18" charset="-78"/>
              </a:rPr>
              <a:t>to declare </a:t>
            </a:r>
            <a:r>
              <a:rPr lang="en-IN" dirty="0">
                <a:solidFill>
                  <a:schemeClr val="tx2"/>
                </a:solidFill>
                <a:latin typeface="Andalus" pitchFamily="18" charset="-78"/>
                <a:cs typeface="Andalus" pitchFamily="18" charset="-78"/>
              </a:rPr>
              <a:t>in the return, statement, report or any other document furnished under this </a:t>
            </a:r>
            <a:r>
              <a:rPr lang="en-IN" dirty="0" smtClean="0">
                <a:solidFill>
                  <a:schemeClr val="tx2"/>
                </a:solidFill>
                <a:latin typeface="Andalus" pitchFamily="18" charset="-78"/>
                <a:cs typeface="Andalus" pitchFamily="18" charset="-78"/>
              </a:rPr>
              <a:t>Act or </a:t>
            </a:r>
            <a:r>
              <a:rPr lang="en-IN" dirty="0">
                <a:solidFill>
                  <a:schemeClr val="tx2"/>
                </a:solidFill>
                <a:latin typeface="Andalus" pitchFamily="18" charset="-78"/>
                <a:cs typeface="Andalus" pitchFamily="18" charset="-78"/>
              </a:rPr>
              <a:t>the rules made thereunder, or failure to furnish any information on being asked </a:t>
            </a:r>
            <a:r>
              <a:rPr lang="en-IN" dirty="0" smtClean="0">
                <a:solidFill>
                  <a:schemeClr val="tx2"/>
                </a:solidFill>
                <a:latin typeface="Andalus" pitchFamily="18" charset="-78"/>
                <a:cs typeface="Andalus" pitchFamily="18" charset="-78"/>
              </a:rPr>
              <a:t>for, in </a:t>
            </a:r>
            <a:r>
              <a:rPr lang="en-IN" dirty="0">
                <a:solidFill>
                  <a:schemeClr val="tx2"/>
                </a:solidFill>
                <a:latin typeface="Andalus" pitchFamily="18" charset="-78"/>
                <a:cs typeface="Andalus" pitchFamily="18" charset="-78"/>
              </a:rPr>
              <a:t>writing, by the proper officer.</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1774134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404664"/>
            <a:ext cx="8229600" cy="5996136"/>
          </a:xfrm>
        </p:spPr>
        <p:txBody>
          <a:bodyPr>
            <a:normAutofit fontScale="77500" lnSpcReduction="20000"/>
          </a:bodyPr>
          <a:lstStyle/>
          <a:p>
            <a:pPr algn="ctr">
              <a:buNone/>
            </a:pPr>
            <a:r>
              <a:rPr lang="en-US" b="1" u="sng" dirty="0">
                <a:solidFill>
                  <a:srgbClr val="FF0000"/>
                </a:solidFill>
                <a:latin typeface="Aparajita" pitchFamily="34" charset="0"/>
                <a:cs typeface="Aparajita" pitchFamily="34" charset="0"/>
              </a:rPr>
              <a:t>Chapter: XIII – AUDIT - ACT</a:t>
            </a:r>
            <a:endParaRPr lang="en-US" b="1" dirty="0" smtClean="0">
              <a:solidFill>
                <a:srgbClr val="FF0000"/>
              </a:solidFill>
              <a:latin typeface="Aparajita" pitchFamily="34" charset="0"/>
              <a:cs typeface="Aparajita" pitchFamily="34" charset="0"/>
            </a:endParaRPr>
          </a:p>
          <a:p>
            <a:pPr>
              <a:buNone/>
            </a:pPr>
            <a:endParaRPr lang="en-US" b="1" dirty="0">
              <a:solidFill>
                <a:schemeClr val="tx2">
                  <a:lumMod val="60000"/>
                  <a:lumOff val="40000"/>
                </a:schemeClr>
              </a:solidFill>
              <a:latin typeface="Aparajita" pitchFamily="34" charset="0"/>
              <a:cs typeface="Aparajita" pitchFamily="34" charset="0"/>
            </a:endParaRPr>
          </a:p>
          <a:p>
            <a:pPr>
              <a:buNone/>
            </a:pPr>
            <a:endParaRPr lang="en-US" b="1" dirty="0" smtClean="0">
              <a:solidFill>
                <a:schemeClr val="tx2">
                  <a:lumMod val="60000"/>
                  <a:lumOff val="40000"/>
                </a:schemeClr>
              </a:solidFill>
              <a:latin typeface="Aparajita" pitchFamily="34" charset="0"/>
              <a:cs typeface="Aparajita" pitchFamily="34" charset="0"/>
            </a:endParaRPr>
          </a:p>
          <a:p>
            <a:pPr>
              <a:buNone/>
            </a:pPr>
            <a:endParaRPr lang="en-US" b="1" dirty="0" smtClean="0">
              <a:solidFill>
                <a:schemeClr val="tx2">
                  <a:lumMod val="60000"/>
                  <a:lumOff val="40000"/>
                </a:schemeClr>
              </a:solidFill>
              <a:latin typeface="Aparajita" pitchFamily="34" charset="0"/>
              <a:cs typeface="Aparajita" pitchFamily="34" charset="0"/>
            </a:endParaRPr>
          </a:p>
          <a:p>
            <a:pPr>
              <a:buNone/>
            </a:pPr>
            <a:r>
              <a:rPr lang="en-US" b="1" dirty="0" smtClean="0">
                <a:solidFill>
                  <a:schemeClr val="tx2">
                    <a:lumMod val="60000"/>
                    <a:lumOff val="40000"/>
                  </a:schemeClr>
                </a:solidFill>
                <a:latin typeface="Aparajita" pitchFamily="34" charset="0"/>
                <a:cs typeface="Aparajita" pitchFamily="34" charset="0"/>
              </a:rPr>
              <a:t>Sec – 65 : Audit by tax authorities.</a:t>
            </a:r>
          </a:p>
          <a:p>
            <a:pPr>
              <a:buNone/>
            </a:pPr>
            <a:endParaRPr lang="en-US" b="1" dirty="0" smtClean="0">
              <a:solidFill>
                <a:schemeClr val="tx2">
                  <a:lumMod val="60000"/>
                  <a:lumOff val="40000"/>
                </a:schemeClr>
              </a:solidFill>
              <a:latin typeface="Aparajita" pitchFamily="34" charset="0"/>
              <a:cs typeface="Aparajita" pitchFamily="34" charset="0"/>
            </a:endParaRPr>
          </a:p>
          <a:p>
            <a:pPr>
              <a:buNone/>
            </a:pPr>
            <a:endParaRPr lang="en-US" b="1" dirty="0">
              <a:solidFill>
                <a:schemeClr val="tx2">
                  <a:lumMod val="60000"/>
                  <a:lumOff val="40000"/>
                </a:schemeClr>
              </a:solidFill>
              <a:latin typeface="Aparajita" pitchFamily="34" charset="0"/>
              <a:cs typeface="Aparajita" pitchFamily="34" charset="0"/>
            </a:endParaRPr>
          </a:p>
          <a:p>
            <a:pPr>
              <a:buNone/>
            </a:pPr>
            <a:r>
              <a:rPr lang="en-US" b="1" u="sng" dirty="0">
                <a:solidFill>
                  <a:schemeClr val="accent2"/>
                </a:solidFill>
                <a:latin typeface="Aparajita" pitchFamily="34" charset="0"/>
                <a:cs typeface="Aparajita" pitchFamily="34" charset="0"/>
              </a:rPr>
              <a:t>CHAPTER XV-DEMANDS AND </a:t>
            </a:r>
            <a:r>
              <a:rPr lang="en-US" b="1" u="sng" dirty="0" smtClean="0">
                <a:solidFill>
                  <a:schemeClr val="accent2"/>
                </a:solidFill>
                <a:latin typeface="Aparajita" pitchFamily="34" charset="0"/>
                <a:cs typeface="Aparajita" pitchFamily="34" charset="0"/>
              </a:rPr>
              <a:t>RECOVERY-ACT.</a:t>
            </a:r>
          </a:p>
          <a:p>
            <a:pPr>
              <a:buNone/>
            </a:pPr>
            <a:endParaRPr lang="en-US" b="1" u="sng" dirty="0">
              <a:solidFill>
                <a:schemeClr val="accent2"/>
              </a:solidFill>
              <a:latin typeface="Aparajita" pitchFamily="34" charset="0"/>
              <a:cs typeface="Aparajita" pitchFamily="34" charset="0"/>
            </a:endParaRPr>
          </a:p>
          <a:p>
            <a:pPr marL="0" indent="0" algn="just">
              <a:buNone/>
            </a:pPr>
            <a:r>
              <a:rPr lang="en-US" b="1" dirty="0">
                <a:solidFill>
                  <a:schemeClr val="accent1">
                    <a:lumMod val="75000"/>
                  </a:schemeClr>
                </a:solidFill>
                <a:latin typeface="Aparajita" pitchFamily="34" charset="0"/>
                <a:cs typeface="Aparajita" pitchFamily="34" charset="0"/>
              </a:rPr>
              <a:t>Sec-73 :- Determination of tax not paid or short paid or erroneously refunded or input tax credit wrongly availed or utilized for any reason other than fraud or any willful-misstatement or suppression of facts.</a:t>
            </a:r>
          </a:p>
          <a:p>
            <a:endParaRPr lang="en-US" b="1" dirty="0">
              <a:solidFill>
                <a:schemeClr val="accent1">
                  <a:lumMod val="75000"/>
                </a:schemeClr>
              </a:solidFill>
              <a:latin typeface="Aparajita" pitchFamily="34" charset="0"/>
              <a:cs typeface="Aparajita" pitchFamily="34" charset="0"/>
            </a:endParaRPr>
          </a:p>
          <a:p>
            <a:pPr marL="0" indent="0">
              <a:buNone/>
            </a:pPr>
            <a:r>
              <a:rPr lang="en-US" b="1" dirty="0">
                <a:solidFill>
                  <a:schemeClr val="accent1">
                    <a:lumMod val="75000"/>
                  </a:schemeClr>
                </a:solidFill>
                <a:latin typeface="Aparajita" pitchFamily="34" charset="0"/>
                <a:cs typeface="Aparajita" pitchFamily="34" charset="0"/>
              </a:rPr>
              <a:t>Sec-74  :- Determination of tax not paid or short paid or erroneously refunded or input tax credit wrongly availed or utilized by reason of fraud or any willful-misstatement or suppression of facts.</a:t>
            </a:r>
          </a:p>
          <a:p>
            <a:endParaRPr lang="en-US" b="1" dirty="0">
              <a:solidFill>
                <a:schemeClr val="accent1">
                  <a:lumMod val="75000"/>
                </a:schemeClr>
              </a:solidFill>
              <a:latin typeface="Aparajita" pitchFamily="34" charset="0"/>
              <a:cs typeface="Aparajita" pitchFamily="34" charset="0"/>
            </a:endParaRPr>
          </a:p>
          <a:p>
            <a:pPr>
              <a:buNone/>
            </a:pPr>
            <a:endParaRPr lang="en-US" b="1" dirty="0">
              <a:solidFill>
                <a:schemeClr val="tx2">
                  <a:lumMod val="60000"/>
                  <a:lumOff val="40000"/>
                </a:schemeClr>
              </a:solidFill>
              <a:latin typeface="Aparajita" pitchFamily="34" charset="0"/>
              <a:cs typeface="Aparajita" pitchFamily="34" charset="0"/>
            </a:endParaRPr>
          </a:p>
        </p:txBody>
      </p:sp>
      <p:pic>
        <p:nvPicPr>
          <p:cNvPr id="3" name="Picture 2"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4" name="Picture 3"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504056"/>
          </a:xfrm>
        </p:spPr>
        <p:txBody>
          <a:bodyPr>
            <a:noAutofit/>
          </a:bodyPr>
          <a:lstStyle/>
          <a:p>
            <a:r>
              <a:rPr lang="en-US" dirty="0" smtClean="0">
                <a:solidFill>
                  <a:srgbClr val="FF0000"/>
                </a:solidFill>
                <a:latin typeface="Andalus" pitchFamily="18" charset="-78"/>
                <a:cs typeface="Andalus" pitchFamily="18" charset="-78"/>
              </a:rPr>
              <a:t>Information need To Compile</a:t>
            </a:r>
            <a:endParaRPr lang="en-IN" dirty="0">
              <a:solidFill>
                <a:srgbClr val="FF0000"/>
              </a:solidFill>
              <a:latin typeface="Andalus" pitchFamily="18" charset="-78"/>
              <a:cs typeface="Andalus" pitchFamily="18" charset="-78"/>
            </a:endParaRPr>
          </a:p>
        </p:txBody>
      </p:sp>
      <p:sp>
        <p:nvSpPr>
          <p:cNvPr id="3" name="Content Placeholder 2"/>
          <p:cNvSpPr>
            <a:spLocks noGrp="1"/>
          </p:cNvSpPr>
          <p:nvPr>
            <p:ph idx="1"/>
          </p:nvPr>
        </p:nvSpPr>
        <p:spPr>
          <a:xfrm>
            <a:off x="457200" y="692696"/>
            <a:ext cx="8229600" cy="5832648"/>
          </a:xfrm>
        </p:spPr>
        <p:txBody>
          <a:bodyPr>
            <a:normAutofit fontScale="77500" lnSpcReduction="20000"/>
          </a:bodyPr>
          <a:lstStyle/>
          <a:p>
            <a:pPr marL="514350" indent="-514350">
              <a:buAutoNum type="arabicPeriod"/>
            </a:pPr>
            <a:r>
              <a:rPr lang="en-US" dirty="0" smtClean="0">
                <a:latin typeface="Andalus" pitchFamily="18" charset="-78"/>
                <a:cs typeface="Andalus" pitchFamily="18" charset="-78"/>
              </a:rPr>
              <a:t>Financials.</a:t>
            </a:r>
          </a:p>
          <a:p>
            <a:pPr marL="514350" indent="-514350">
              <a:buAutoNum type="arabicPeriod"/>
            </a:pPr>
            <a:r>
              <a:rPr lang="en-US" dirty="0" smtClean="0">
                <a:latin typeface="Andalus" pitchFamily="18" charset="-78"/>
                <a:cs typeface="Andalus" pitchFamily="18" charset="-78"/>
              </a:rPr>
              <a:t>Audit Report.</a:t>
            </a:r>
          </a:p>
          <a:p>
            <a:pPr marL="514350" indent="-514350">
              <a:buAutoNum type="arabicPeriod"/>
            </a:pPr>
            <a:r>
              <a:rPr lang="en-US" dirty="0" smtClean="0">
                <a:latin typeface="Andalus" pitchFamily="18" charset="-78"/>
                <a:cs typeface="Andalus" pitchFamily="18" charset="-78"/>
              </a:rPr>
              <a:t>Cost Audit Report.</a:t>
            </a:r>
          </a:p>
          <a:p>
            <a:pPr marL="514350" indent="-514350">
              <a:buAutoNum type="arabicPeriod"/>
            </a:pPr>
            <a:r>
              <a:rPr lang="en-US" dirty="0" smtClean="0">
                <a:latin typeface="Andalus" pitchFamily="18" charset="-78"/>
                <a:cs typeface="Andalus" pitchFamily="18" charset="-78"/>
              </a:rPr>
              <a:t>Summary of GSTR -1.</a:t>
            </a:r>
          </a:p>
          <a:p>
            <a:pPr marL="514350" indent="-514350">
              <a:buAutoNum type="arabicPeriod"/>
            </a:pPr>
            <a:r>
              <a:rPr lang="en-US" dirty="0" smtClean="0">
                <a:latin typeface="Andalus" pitchFamily="18" charset="-78"/>
                <a:cs typeface="Andalus" pitchFamily="18" charset="-78"/>
              </a:rPr>
              <a:t>Sales Register, HSN Summary.</a:t>
            </a:r>
          </a:p>
          <a:p>
            <a:pPr marL="514350" indent="-514350">
              <a:buAutoNum type="arabicPeriod"/>
            </a:pPr>
            <a:r>
              <a:rPr lang="en-US" dirty="0" smtClean="0">
                <a:latin typeface="Andalus" pitchFamily="18" charset="-78"/>
                <a:cs typeface="Andalus" pitchFamily="18" charset="-78"/>
              </a:rPr>
              <a:t>Summary of 3 B.</a:t>
            </a:r>
          </a:p>
          <a:p>
            <a:pPr marL="514350" indent="-514350">
              <a:buAutoNum type="arabicPeriod"/>
            </a:pPr>
            <a:r>
              <a:rPr lang="en-US" dirty="0" smtClean="0">
                <a:latin typeface="Andalus" pitchFamily="18" charset="-78"/>
                <a:cs typeface="Andalus" pitchFamily="18" charset="-78"/>
              </a:rPr>
              <a:t>Summary of Input Tax.</a:t>
            </a:r>
          </a:p>
          <a:p>
            <a:pPr marL="514350" indent="-514350">
              <a:buAutoNum type="arabicPeriod"/>
            </a:pPr>
            <a:r>
              <a:rPr lang="en-US" dirty="0" err="1" smtClean="0">
                <a:latin typeface="Andalus" pitchFamily="18" charset="-78"/>
                <a:cs typeface="Andalus" pitchFamily="18" charset="-78"/>
              </a:rPr>
              <a:t>Reco</a:t>
            </a:r>
            <a:r>
              <a:rPr lang="en-US" dirty="0" smtClean="0">
                <a:latin typeface="Andalus" pitchFamily="18" charset="-78"/>
                <a:cs typeface="Andalus" pitchFamily="18" charset="-78"/>
              </a:rPr>
              <a:t> Of 2A, 2B along with 3b And books Of accounts.</a:t>
            </a:r>
          </a:p>
          <a:p>
            <a:pPr marL="514350" indent="-514350">
              <a:buAutoNum type="arabicPeriod"/>
            </a:pPr>
            <a:r>
              <a:rPr lang="en-US" dirty="0" smtClean="0">
                <a:latin typeface="Andalus" pitchFamily="18" charset="-78"/>
                <a:cs typeface="Andalus" pitchFamily="18" charset="-78"/>
              </a:rPr>
              <a:t>Sample Bills.(Sales &amp; Purchase).</a:t>
            </a:r>
          </a:p>
          <a:p>
            <a:pPr marL="514350" indent="-514350">
              <a:buAutoNum type="arabicPeriod"/>
            </a:pPr>
            <a:r>
              <a:rPr lang="en-US" dirty="0" smtClean="0">
                <a:latin typeface="Andalus" pitchFamily="18" charset="-78"/>
                <a:cs typeface="Andalus" pitchFamily="18" charset="-78"/>
              </a:rPr>
              <a:t>RCM Details.</a:t>
            </a:r>
          </a:p>
          <a:p>
            <a:pPr marL="514350" indent="-514350">
              <a:buAutoNum type="arabicPeriod"/>
            </a:pPr>
            <a:r>
              <a:rPr lang="en-US" dirty="0" smtClean="0">
                <a:latin typeface="Andalus" pitchFamily="18" charset="-78"/>
                <a:cs typeface="Andalus" pitchFamily="18" charset="-78"/>
              </a:rPr>
              <a:t>Reversal Details.(Input Tax)</a:t>
            </a:r>
          </a:p>
          <a:p>
            <a:pPr marL="514350" indent="-514350">
              <a:buAutoNum type="arabicPeriod"/>
            </a:pPr>
            <a:r>
              <a:rPr lang="en-US" dirty="0" smtClean="0">
                <a:latin typeface="Andalus" pitchFamily="18" charset="-78"/>
                <a:cs typeface="Andalus" pitchFamily="18" charset="-78"/>
              </a:rPr>
              <a:t>Refund details.(Applied, Taken, Rejected Etc.)</a:t>
            </a:r>
          </a:p>
          <a:p>
            <a:pPr marL="514350" indent="-514350">
              <a:buAutoNum type="arabicPeriod"/>
            </a:pPr>
            <a:r>
              <a:rPr lang="en-US" dirty="0" smtClean="0">
                <a:latin typeface="Andalus" pitchFamily="18" charset="-78"/>
                <a:cs typeface="Andalus" pitchFamily="18" charset="-78"/>
              </a:rPr>
              <a:t>ISD Details.</a:t>
            </a:r>
          </a:p>
          <a:p>
            <a:pPr marL="514350" indent="-514350">
              <a:buAutoNum type="arabicPeriod"/>
            </a:pPr>
            <a:r>
              <a:rPr lang="en-US" dirty="0" smtClean="0">
                <a:latin typeface="Andalus" pitchFamily="18" charset="-78"/>
                <a:cs typeface="Andalus" pitchFamily="18" charset="-78"/>
              </a:rPr>
              <a:t>E way Bill </a:t>
            </a:r>
            <a:r>
              <a:rPr lang="en-US" dirty="0" err="1" smtClean="0">
                <a:latin typeface="Andalus" pitchFamily="18" charset="-78"/>
                <a:cs typeface="Andalus" pitchFamily="18" charset="-78"/>
              </a:rPr>
              <a:t>Reco</a:t>
            </a:r>
            <a:r>
              <a:rPr lang="en-US" dirty="0" smtClean="0">
                <a:latin typeface="Andalus" pitchFamily="18" charset="-78"/>
                <a:cs typeface="Andalus" pitchFamily="18" charset="-78"/>
              </a:rPr>
              <a:t>.</a:t>
            </a:r>
          </a:p>
          <a:p>
            <a:pPr marL="514350" indent="-514350">
              <a:buAutoNum type="arabicPeriod"/>
            </a:pPr>
            <a:r>
              <a:rPr lang="en-US" dirty="0" smtClean="0">
                <a:latin typeface="Andalus" pitchFamily="18" charset="-78"/>
                <a:cs typeface="Andalus" pitchFamily="18" charset="-78"/>
              </a:rPr>
              <a:t>ITC -4.</a:t>
            </a:r>
          </a:p>
          <a:p>
            <a:pPr marL="0" indent="0">
              <a:buNone/>
            </a:pPr>
            <a:endParaRPr lang="en-US" dirty="0" smtClean="0">
              <a:latin typeface="Andalus" pitchFamily="18" charset="-78"/>
              <a:cs typeface="Andalus" pitchFamily="18" charset="-78"/>
            </a:endParaRPr>
          </a:p>
          <a:p>
            <a:pPr marL="514350" indent="-514350">
              <a:buAutoNum type="arabicPeriod"/>
            </a:pPr>
            <a:endParaRPr lang="en-US" dirty="0" smtClean="0">
              <a:latin typeface="Andalus" pitchFamily="18" charset="-78"/>
              <a:cs typeface="Andalus" pitchFamily="18" charset="-78"/>
            </a:endParaRPr>
          </a:p>
          <a:p>
            <a:pPr marL="514350" indent="-514350">
              <a:buAutoNum type="arabicPeriod"/>
            </a:pPr>
            <a:endParaRPr lang="en-US" dirty="0" smtClean="0">
              <a:latin typeface="Andalus" pitchFamily="18" charset="-78"/>
              <a:cs typeface="Andalus" pitchFamily="18" charset="-78"/>
            </a:endParaRPr>
          </a:p>
          <a:p>
            <a:pPr marL="514350" indent="-514350">
              <a:buAutoNum type="arabicPeriod"/>
            </a:pPr>
            <a:endParaRPr lang="en-US" dirty="0" smtClean="0">
              <a:latin typeface="Andalus" pitchFamily="18" charset="-78"/>
              <a:cs typeface="Andalus" pitchFamily="18" charset="-78"/>
            </a:endParaRPr>
          </a:p>
          <a:p>
            <a:pPr marL="514350" indent="-514350">
              <a:buAutoNum type="arabicPeriod"/>
            </a:pPr>
            <a:endParaRPr lang="en-US" dirty="0" smtClean="0">
              <a:latin typeface="Andalus" pitchFamily="18" charset="-78"/>
              <a:cs typeface="Andalus" pitchFamily="18" charset="-78"/>
            </a:endParaRPr>
          </a:p>
          <a:p>
            <a:pPr marL="514350" indent="-514350">
              <a:buAutoNum type="arabicPeriod"/>
            </a:pPr>
            <a:endParaRPr lang="en-IN" dirty="0">
              <a:latin typeface="Andalus" pitchFamily="18" charset="-78"/>
              <a:cs typeface="Andalus" pitchFamily="18" charset="-78"/>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39588814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048672"/>
          </a:xfrm>
        </p:spPr>
        <p:txBody>
          <a:bodyPr/>
          <a:lstStyle/>
          <a:p>
            <a:pPr marL="0" indent="0" algn="ctr">
              <a:buNone/>
            </a:pPr>
            <a:r>
              <a:rPr lang="en-US" dirty="0" smtClean="0">
                <a:solidFill>
                  <a:srgbClr val="FF0000"/>
                </a:solidFill>
                <a:latin typeface="Andalus" pitchFamily="18" charset="-78"/>
                <a:cs typeface="Andalus" pitchFamily="18" charset="-78"/>
              </a:rPr>
              <a:t>Balance </a:t>
            </a:r>
            <a:r>
              <a:rPr lang="en-US" dirty="0">
                <a:solidFill>
                  <a:srgbClr val="FF0000"/>
                </a:solidFill>
                <a:latin typeface="Andalus" pitchFamily="18" charset="-78"/>
                <a:cs typeface="Andalus" pitchFamily="18" charset="-78"/>
              </a:rPr>
              <a:t>Sheet </a:t>
            </a:r>
            <a:r>
              <a:rPr lang="en-US" dirty="0" smtClean="0">
                <a:solidFill>
                  <a:srgbClr val="FF0000"/>
                </a:solidFill>
                <a:latin typeface="Andalus" pitchFamily="18" charset="-78"/>
                <a:cs typeface="Andalus" pitchFamily="18" charset="-78"/>
              </a:rPr>
              <a:t> </a:t>
            </a:r>
            <a:r>
              <a:rPr lang="en-US" dirty="0">
                <a:solidFill>
                  <a:srgbClr val="FF0000"/>
                </a:solidFill>
                <a:latin typeface="Andalus" pitchFamily="18" charset="-78"/>
                <a:cs typeface="Andalus" pitchFamily="18" charset="-78"/>
              </a:rPr>
              <a:t>Analysis.</a:t>
            </a:r>
            <a:endParaRPr lang="en-US" dirty="0" smtClean="0">
              <a:solidFill>
                <a:srgbClr val="FF0000"/>
              </a:solidFill>
              <a:latin typeface="Andalus" pitchFamily="18" charset="-78"/>
              <a:cs typeface="Andalus" pitchFamily="18" charset="-78"/>
            </a:endParaRPr>
          </a:p>
          <a:p>
            <a:endParaRPr lang="en-US" dirty="0" smtClean="0">
              <a:latin typeface="Andalus" pitchFamily="18" charset="-78"/>
              <a:cs typeface="Andalus" pitchFamily="18" charset="-78"/>
            </a:endParaRPr>
          </a:p>
          <a:p>
            <a:r>
              <a:rPr lang="en-US" dirty="0" smtClean="0">
                <a:latin typeface="Andalus" pitchFamily="18" charset="-78"/>
                <a:cs typeface="Andalus" pitchFamily="18" charset="-78"/>
              </a:rPr>
              <a:t>Addition to Fixed Assets.(Input tax , Input tax Restricted like </a:t>
            </a:r>
            <a:r>
              <a:rPr lang="en-US" dirty="0" err="1" smtClean="0">
                <a:latin typeface="Andalus" pitchFamily="18" charset="-78"/>
                <a:cs typeface="Andalus" pitchFamily="18" charset="-78"/>
              </a:rPr>
              <a:t>Itc</a:t>
            </a:r>
            <a:r>
              <a:rPr lang="en-US" dirty="0" smtClean="0">
                <a:latin typeface="Andalus" pitchFamily="18" charset="-78"/>
                <a:cs typeface="Andalus" pitchFamily="18" charset="-78"/>
              </a:rPr>
              <a:t> on Immovable Etc.)</a:t>
            </a:r>
          </a:p>
          <a:p>
            <a:r>
              <a:rPr lang="en-US" dirty="0" smtClean="0">
                <a:latin typeface="Andalus" pitchFamily="18" charset="-78"/>
                <a:cs typeface="Andalus" pitchFamily="18" charset="-78"/>
              </a:rPr>
              <a:t>Deletion Fixed Assets.( Sale of Motor Car, Assets Sold , Input Tax Treatment Relating to FA Sold 5% Per Qtr.).</a:t>
            </a:r>
          </a:p>
          <a:p>
            <a:r>
              <a:rPr lang="en-US" dirty="0" smtClean="0">
                <a:latin typeface="Andalus" pitchFamily="18" charset="-78"/>
                <a:cs typeface="Andalus" pitchFamily="18" charset="-78"/>
              </a:rPr>
              <a:t>Profit And Lo</a:t>
            </a:r>
          </a:p>
          <a:p>
            <a:endParaRPr lang="en-IN" dirty="0">
              <a:latin typeface="Andalus" pitchFamily="18" charset="-78"/>
              <a:cs typeface="Andalus" pitchFamily="18" charset="-78"/>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4044685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rmAutofit fontScale="90000"/>
          </a:bodyPr>
          <a:lstStyle/>
          <a:p>
            <a:r>
              <a:rPr lang="en-US" dirty="0" smtClean="0">
                <a:latin typeface="Andalus" pitchFamily="18" charset="-78"/>
                <a:cs typeface="Andalus" pitchFamily="18" charset="-78"/>
              </a:rPr>
              <a:t/>
            </a:r>
            <a:br>
              <a:rPr lang="en-US" dirty="0" smtClean="0">
                <a:latin typeface="Andalus" pitchFamily="18" charset="-78"/>
                <a:cs typeface="Andalus" pitchFamily="18" charset="-78"/>
              </a:rPr>
            </a:br>
            <a:r>
              <a:rPr lang="en-US" b="1" dirty="0" smtClean="0">
                <a:solidFill>
                  <a:srgbClr val="FF0000"/>
                </a:solidFill>
                <a:latin typeface="Andalus" pitchFamily="18" charset="-78"/>
                <a:cs typeface="Andalus" pitchFamily="18" charset="-78"/>
              </a:rPr>
              <a:t>P</a:t>
            </a:r>
            <a:r>
              <a:rPr lang="en-US" b="1" dirty="0">
                <a:solidFill>
                  <a:srgbClr val="FF0000"/>
                </a:solidFill>
                <a:latin typeface="Andalus" pitchFamily="18" charset="-78"/>
                <a:cs typeface="Andalus" pitchFamily="18" charset="-78"/>
              </a:rPr>
              <a:t>&amp; L Account Analysis.</a:t>
            </a:r>
            <a:br>
              <a:rPr lang="en-US" b="1" dirty="0">
                <a:solidFill>
                  <a:srgbClr val="FF0000"/>
                </a:solidFill>
                <a:latin typeface="Andalus" pitchFamily="18" charset="-78"/>
                <a:cs typeface="Andalus" pitchFamily="18" charset="-78"/>
              </a:rPr>
            </a:br>
            <a:endParaRPr lang="en-IN" b="1" dirty="0">
              <a:solidFill>
                <a:srgbClr val="FF0000"/>
              </a:solidFill>
              <a:latin typeface="Andalus" pitchFamily="18" charset="-78"/>
              <a:cs typeface="Andalus" pitchFamily="18" charset="-78"/>
            </a:endParaRPr>
          </a:p>
        </p:txBody>
      </p:sp>
      <p:sp>
        <p:nvSpPr>
          <p:cNvPr id="3" name="Content Placeholder 2"/>
          <p:cNvSpPr>
            <a:spLocks noGrp="1"/>
          </p:cNvSpPr>
          <p:nvPr>
            <p:ph idx="1"/>
          </p:nvPr>
        </p:nvSpPr>
        <p:spPr>
          <a:xfrm>
            <a:off x="457200" y="908720"/>
            <a:ext cx="8229600" cy="5832648"/>
          </a:xfrm>
        </p:spPr>
        <p:txBody>
          <a:bodyPr>
            <a:normAutofit/>
          </a:bodyPr>
          <a:lstStyle/>
          <a:p>
            <a:pPr marL="0" indent="0" algn="ctr">
              <a:buNone/>
            </a:pPr>
            <a:r>
              <a:rPr lang="en-US" dirty="0" smtClean="0">
                <a:solidFill>
                  <a:srgbClr val="FF0000"/>
                </a:solidFill>
                <a:latin typeface="Andalus" pitchFamily="18" charset="-78"/>
                <a:cs typeface="Andalus" pitchFamily="18" charset="-78"/>
              </a:rPr>
              <a:t>Income Side.</a:t>
            </a:r>
          </a:p>
          <a:p>
            <a:r>
              <a:rPr lang="en-US" dirty="0" smtClean="0">
                <a:latin typeface="Andalus" pitchFamily="18" charset="-78"/>
                <a:cs typeface="Andalus" pitchFamily="18" charset="-78"/>
              </a:rPr>
              <a:t>Reconciliation turnover Declared .</a:t>
            </a:r>
          </a:p>
          <a:p>
            <a:r>
              <a:rPr lang="en-US" dirty="0" smtClean="0">
                <a:latin typeface="Andalus" pitchFamily="18" charset="-78"/>
                <a:cs typeface="Andalus" pitchFamily="18" charset="-78"/>
              </a:rPr>
              <a:t>Proportionate Reversal of Input tax Relating to Exempted goods sold.</a:t>
            </a:r>
          </a:p>
          <a:p>
            <a:r>
              <a:rPr lang="en-US" dirty="0" smtClean="0">
                <a:latin typeface="Andalus" pitchFamily="18" charset="-78"/>
                <a:cs typeface="Andalus" pitchFamily="18" charset="-78"/>
              </a:rPr>
              <a:t>Proportionate </a:t>
            </a:r>
            <a:r>
              <a:rPr lang="en-US" dirty="0">
                <a:latin typeface="Andalus" pitchFamily="18" charset="-78"/>
                <a:cs typeface="Andalus" pitchFamily="18" charset="-78"/>
              </a:rPr>
              <a:t>Reversal of Input tax Relating to </a:t>
            </a:r>
            <a:r>
              <a:rPr lang="en-US" dirty="0" smtClean="0">
                <a:latin typeface="Andalus" pitchFamily="18" charset="-78"/>
                <a:cs typeface="Andalus" pitchFamily="18" charset="-78"/>
              </a:rPr>
              <a:t>other income.</a:t>
            </a:r>
            <a:endParaRPr lang="en-US" dirty="0">
              <a:latin typeface="Andalus" pitchFamily="18" charset="-78"/>
              <a:cs typeface="Andalus" pitchFamily="18" charset="-78"/>
            </a:endParaRPr>
          </a:p>
          <a:p>
            <a:pPr marL="0" indent="0" algn="ctr">
              <a:buNone/>
            </a:pPr>
            <a:r>
              <a:rPr lang="en-US" dirty="0" smtClean="0">
                <a:solidFill>
                  <a:srgbClr val="FF0000"/>
                </a:solidFill>
                <a:latin typeface="Andalus" pitchFamily="18" charset="-78"/>
                <a:cs typeface="Andalus" pitchFamily="18" charset="-78"/>
              </a:rPr>
              <a:t>Expenses Side.</a:t>
            </a:r>
          </a:p>
          <a:p>
            <a:r>
              <a:rPr lang="en-US" dirty="0" smtClean="0">
                <a:latin typeface="Andalus" pitchFamily="18" charset="-78"/>
                <a:cs typeface="Andalus" pitchFamily="18" charset="-78"/>
              </a:rPr>
              <a:t>RCM. 9(3) And 9(4)</a:t>
            </a:r>
          </a:p>
          <a:p>
            <a:r>
              <a:rPr lang="en-US" dirty="0" smtClean="0">
                <a:latin typeface="Andalus" pitchFamily="18" charset="-78"/>
                <a:cs typeface="Andalus" pitchFamily="18" charset="-78"/>
              </a:rPr>
              <a:t>Input tax </a:t>
            </a:r>
            <a:r>
              <a:rPr lang="en-US" dirty="0" err="1" smtClean="0">
                <a:latin typeface="Andalus" pitchFamily="18" charset="-78"/>
                <a:cs typeface="Andalus" pitchFamily="18" charset="-78"/>
              </a:rPr>
              <a:t>Reco</a:t>
            </a:r>
            <a:r>
              <a:rPr lang="en-US" dirty="0" smtClean="0">
                <a:latin typeface="Andalus" pitchFamily="18" charset="-78"/>
                <a:cs typeface="Andalus" pitchFamily="18" charset="-78"/>
              </a:rPr>
              <a:t> with Purchase and Exp.</a:t>
            </a:r>
          </a:p>
          <a:p>
            <a:r>
              <a:rPr lang="en-US" dirty="0" smtClean="0">
                <a:latin typeface="Andalus" pitchFamily="18" charset="-78"/>
                <a:cs typeface="Andalus" pitchFamily="18" charset="-78"/>
              </a:rPr>
              <a:t>2A , 2B </a:t>
            </a:r>
            <a:r>
              <a:rPr lang="en-US" dirty="0" err="1" smtClean="0">
                <a:latin typeface="Andalus" pitchFamily="18" charset="-78"/>
                <a:cs typeface="Andalus" pitchFamily="18" charset="-78"/>
              </a:rPr>
              <a:t>Reco</a:t>
            </a:r>
            <a:r>
              <a:rPr lang="en-US" dirty="0" smtClean="0">
                <a:latin typeface="Andalus" pitchFamily="18" charset="-78"/>
                <a:cs typeface="Andalus" pitchFamily="18" charset="-78"/>
              </a:rPr>
              <a:t>.</a:t>
            </a:r>
          </a:p>
          <a:p>
            <a:endParaRPr lang="en-US" dirty="0" smtClean="0">
              <a:latin typeface="Andalus" pitchFamily="18" charset="-78"/>
              <a:cs typeface="Andalus" pitchFamily="18" charset="-78"/>
            </a:endParaRPr>
          </a:p>
          <a:p>
            <a:endParaRPr lang="en-IN" dirty="0">
              <a:latin typeface="Andalus" pitchFamily="18" charset="-78"/>
              <a:cs typeface="Andalus" pitchFamily="18" charset="-78"/>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9981705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504056"/>
          </a:xfrm>
        </p:spPr>
        <p:txBody>
          <a:bodyPr>
            <a:noAutofit/>
          </a:bodyPr>
          <a:lstStyle/>
          <a:p>
            <a:r>
              <a:rPr lang="en-US" sz="3200" b="1" dirty="0" smtClean="0">
                <a:latin typeface="Andalus" pitchFamily="18" charset="-78"/>
                <a:cs typeface="Andalus" pitchFamily="18" charset="-78"/>
              </a:rPr>
              <a:t>Points To be Noted</a:t>
            </a:r>
            <a:endParaRPr lang="en-IN" sz="3200" b="1" dirty="0">
              <a:latin typeface="Andalus" pitchFamily="18" charset="-78"/>
              <a:cs typeface="Andalus" pitchFamily="18" charset="-78"/>
            </a:endParaRPr>
          </a:p>
        </p:txBody>
      </p:sp>
      <p:sp>
        <p:nvSpPr>
          <p:cNvPr id="3" name="Content Placeholder 2"/>
          <p:cNvSpPr>
            <a:spLocks noGrp="1"/>
          </p:cNvSpPr>
          <p:nvPr>
            <p:ph idx="1"/>
          </p:nvPr>
        </p:nvSpPr>
        <p:spPr>
          <a:xfrm>
            <a:off x="179512" y="836712"/>
            <a:ext cx="8712968" cy="5904656"/>
          </a:xfrm>
        </p:spPr>
        <p:txBody>
          <a:bodyPr>
            <a:normAutofit/>
          </a:bodyPr>
          <a:lstStyle/>
          <a:p>
            <a:pPr marL="0" lvl="0" indent="0" algn="just">
              <a:buNone/>
            </a:pPr>
            <a:r>
              <a:rPr lang="en-US" sz="1400" dirty="0" smtClean="0">
                <a:latin typeface="Andalus" pitchFamily="18" charset="-78"/>
                <a:cs typeface="Andalus" pitchFamily="18" charset="-78"/>
              </a:rPr>
              <a:t>1. Whether </a:t>
            </a:r>
            <a:r>
              <a:rPr lang="en-US" sz="1400" dirty="0">
                <a:latin typeface="Andalus" pitchFamily="18" charset="-78"/>
                <a:cs typeface="Andalus" pitchFamily="18" charset="-78"/>
              </a:rPr>
              <a:t>entry in 2A is mandatory to claim input tax credit. If not up to 30/09/2019 what is the position after 1/10/2019.</a:t>
            </a:r>
            <a:endParaRPr lang="en-IN" sz="1400" dirty="0">
              <a:latin typeface="Andalus" pitchFamily="18" charset="-78"/>
              <a:cs typeface="Andalus" pitchFamily="18" charset="-78"/>
            </a:endParaRPr>
          </a:p>
          <a:p>
            <a:pPr lvl="0" algn="just"/>
            <a:endParaRPr lang="en-US" sz="1400" dirty="0" smtClean="0">
              <a:latin typeface="Andalus" pitchFamily="18" charset="-78"/>
              <a:cs typeface="Andalus" pitchFamily="18" charset="-78"/>
            </a:endParaRPr>
          </a:p>
          <a:p>
            <a:pPr marL="0" lvl="0" indent="0" algn="just">
              <a:buNone/>
            </a:pPr>
            <a:r>
              <a:rPr lang="en-US" sz="1400" dirty="0" smtClean="0">
                <a:latin typeface="Andalus" pitchFamily="18" charset="-78"/>
                <a:cs typeface="Andalus" pitchFamily="18" charset="-78"/>
              </a:rPr>
              <a:t>2 . We </a:t>
            </a:r>
            <a:r>
              <a:rPr lang="en-US" sz="1400" dirty="0">
                <a:latin typeface="Andalus" pitchFamily="18" charset="-78"/>
                <a:cs typeface="Andalus" pitchFamily="18" charset="-78"/>
              </a:rPr>
              <a:t>are going towards the paper less and 100 % E audit. But still audit team is asking hard copy of the invoice.) The credit is already available in 2A.</a:t>
            </a:r>
            <a:endParaRPr lang="en-IN" sz="1400" dirty="0">
              <a:latin typeface="Andalus" pitchFamily="18" charset="-78"/>
              <a:cs typeface="Andalus" pitchFamily="18" charset="-78"/>
            </a:endParaRPr>
          </a:p>
          <a:p>
            <a:pPr marL="0" lvl="0" indent="0" algn="just">
              <a:buNone/>
            </a:pPr>
            <a:endParaRPr lang="en-US" sz="1400" dirty="0" smtClean="0">
              <a:latin typeface="Andalus" pitchFamily="18" charset="-78"/>
              <a:cs typeface="Andalus" pitchFamily="18" charset="-78"/>
            </a:endParaRPr>
          </a:p>
          <a:p>
            <a:pPr marL="0" lvl="0" indent="0" algn="just">
              <a:buNone/>
            </a:pPr>
            <a:r>
              <a:rPr lang="en-US" sz="1400" dirty="0" smtClean="0">
                <a:latin typeface="Andalus" pitchFamily="18" charset="-78"/>
                <a:cs typeface="Andalus" pitchFamily="18" charset="-78"/>
              </a:rPr>
              <a:t>3. If </a:t>
            </a:r>
            <a:r>
              <a:rPr lang="en-US" sz="1400" dirty="0">
                <a:latin typeface="Andalus" pitchFamily="18" charset="-78"/>
                <a:cs typeface="Andalus" pitchFamily="18" charset="-78"/>
              </a:rPr>
              <a:t>the company is having branches in more than one state, audit authorities demanding state wise trial balance or Financial. But practically some of the </a:t>
            </a:r>
            <a:r>
              <a:rPr lang="en-US" sz="1400" dirty="0" err="1">
                <a:latin typeface="Andalus" pitchFamily="18" charset="-78"/>
                <a:cs typeface="Andalus" pitchFamily="18" charset="-78"/>
              </a:rPr>
              <a:t>Exp</a:t>
            </a:r>
            <a:r>
              <a:rPr lang="en-US" sz="1400" dirty="0">
                <a:latin typeface="Andalus" pitchFamily="18" charset="-78"/>
                <a:cs typeface="Andalus" pitchFamily="18" charset="-78"/>
              </a:rPr>
              <a:t> very difficult bifurcate. What is the practical solution?</a:t>
            </a:r>
            <a:endParaRPr lang="en-IN" sz="1400" dirty="0">
              <a:latin typeface="Andalus" pitchFamily="18" charset="-78"/>
              <a:cs typeface="Andalus" pitchFamily="18" charset="-78"/>
            </a:endParaRPr>
          </a:p>
          <a:p>
            <a:pPr marL="0" indent="0" algn="just">
              <a:buNone/>
            </a:pPr>
            <a:r>
              <a:rPr lang="en-US" sz="1400" dirty="0">
                <a:latin typeface="Andalus" pitchFamily="18" charset="-78"/>
                <a:cs typeface="Andalus" pitchFamily="18" charset="-78"/>
              </a:rPr>
              <a:t> </a:t>
            </a:r>
            <a:endParaRPr lang="en-IN" sz="1400" dirty="0">
              <a:latin typeface="Andalus" pitchFamily="18" charset="-78"/>
              <a:cs typeface="Andalus" pitchFamily="18" charset="-78"/>
            </a:endParaRPr>
          </a:p>
          <a:p>
            <a:pPr marL="0" lvl="0" indent="0" algn="just">
              <a:buNone/>
            </a:pPr>
            <a:r>
              <a:rPr lang="en-US" sz="1400" b="1" dirty="0" smtClean="0">
                <a:latin typeface="Andalus" pitchFamily="18" charset="-78"/>
                <a:cs typeface="Andalus" pitchFamily="18" charset="-78"/>
              </a:rPr>
              <a:t>4. Ocean </a:t>
            </a:r>
            <a:r>
              <a:rPr lang="en-US" sz="1400" b="1" dirty="0">
                <a:latin typeface="Andalus" pitchFamily="18" charset="-78"/>
                <a:cs typeface="Andalus" pitchFamily="18" charset="-78"/>
              </a:rPr>
              <a:t>Freight.</a:t>
            </a:r>
            <a:endParaRPr lang="en-IN" sz="1400" dirty="0">
              <a:latin typeface="Andalus" pitchFamily="18" charset="-78"/>
              <a:cs typeface="Andalus" pitchFamily="18" charset="-78"/>
            </a:endParaRPr>
          </a:p>
          <a:p>
            <a:pPr marL="0" indent="0" algn="just">
              <a:buNone/>
            </a:pPr>
            <a:endParaRPr lang="en-US" sz="1400" dirty="0" smtClean="0">
              <a:latin typeface="Andalus" pitchFamily="18" charset="-78"/>
              <a:cs typeface="Andalus" pitchFamily="18" charset="-78"/>
            </a:endParaRPr>
          </a:p>
          <a:p>
            <a:pPr marL="0" indent="0" algn="just">
              <a:buNone/>
            </a:pPr>
            <a:r>
              <a:rPr lang="en-US" sz="1400" dirty="0" smtClean="0">
                <a:latin typeface="Andalus" pitchFamily="18" charset="-78"/>
                <a:cs typeface="Andalus" pitchFamily="18" charset="-78"/>
              </a:rPr>
              <a:t>The </a:t>
            </a:r>
            <a:r>
              <a:rPr lang="en-US" sz="1400" dirty="0">
                <a:latin typeface="Andalus" pitchFamily="18" charset="-78"/>
                <a:cs typeface="Andalus" pitchFamily="18" charset="-78"/>
              </a:rPr>
              <a:t>GST law specifically provides that the importers are required to discharge IGST at 5% on ocean freight charges under the reverse charge mechanism. However, at the same time, customs duty on the CIF value (which includes the freight component as well) of the goods imported into India is also paid by the importer. As a result, there is double taxation on the ocean freight under GST law.</a:t>
            </a:r>
            <a:endParaRPr lang="en-IN" sz="1400" dirty="0">
              <a:latin typeface="Andalus" pitchFamily="18" charset="-78"/>
              <a:cs typeface="Andalus" pitchFamily="18" charset="-78"/>
            </a:endParaRPr>
          </a:p>
          <a:p>
            <a:pPr algn="just"/>
            <a:endParaRPr lang="en-US" sz="1400" dirty="0" smtClean="0">
              <a:latin typeface="Andalus" pitchFamily="18" charset="-78"/>
              <a:cs typeface="Andalus" pitchFamily="18" charset="-78"/>
            </a:endParaRPr>
          </a:p>
          <a:p>
            <a:pPr marL="0" indent="0" algn="just">
              <a:buNone/>
            </a:pPr>
            <a:r>
              <a:rPr lang="en-US" sz="1400" dirty="0" smtClean="0">
                <a:latin typeface="Andalus" pitchFamily="18" charset="-78"/>
                <a:cs typeface="Andalus" pitchFamily="18" charset="-78"/>
              </a:rPr>
              <a:t>Recently</a:t>
            </a:r>
            <a:r>
              <a:rPr lang="en-US" sz="1400" dirty="0">
                <a:latin typeface="Andalus" pitchFamily="18" charset="-78"/>
                <a:cs typeface="Andalus" pitchFamily="18" charset="-78"/>
              </a:rPr>
              <a:t>, in a landmark ruling, the Gujarat High Court in the case of </a:t>
            </a:r>
            <a:r>
              <a:rPr lang="en-US" sz="1400" dirty="0" err="1">
                <a:latin typeface="Andalus" pitchFamily="18" charset="-78"/>
                <a:cs typeface="Andalus" pitchFamily="18" charset="-78"/>
              </a:rPr>
              <a:t>Mohit</a:t>
            </a:r>
            <a:r>
              <a:rPr lang="en-US" sz="1400" dirty="0">
                <a:latin typeface="Andalus" pitchFamily="18" charset="-78"/>
                <a:cs typeface="Andalus" pitchFamily="18" charset="-78"/>
              </a:rPr>
              <a:t> Minerals Pvt. Ltd. &amp; </a:t>
            </a:r>
            <a:r>
              <a:rPr lang="en-US" sz="1400" dirty="0" err="1">
                <a:latin typeface="Andalus" pitchFamily="18" charset="-78"/>
                <a:cs typeface="Andalus" pitchFamily="18" charset="-78"/>
              </a:rPr>
              <a:t>Ors</a:t>
            </a:r>
            <a:r>
              <a:rPr lang="en-US" sz="1400" dirty="0">
                <a:latin typeface="Andalus" pitchFamily="18" charset="-78"/>
                <a:cs typeface="Andalus" pitchFamily="18" charset="-78"/>
              </a:rPr>
              <a:t>. Vs. Union of India &amp; </a:t>
            </a:r>
            <a:r>
              <a:rPr lang="en-US" sz="1400" dirty="0" err="1">
                <a:latin typeface="Andalus" pitchFamily="18" charset="-78"/>
                <a:cs typeface="Andalus" pitchFamily="18" charset="-78"/>
              </a:rPr>
              <a:t>Ors</a:t>
            </a:r>
            <a:r>
              <a:rPr lang="en-US" sz="1400" dirty="0">
                <a:latin typeface="Andalus" pitchFamily="18" charset="-78"/>
                <a:cs typeface="Andalus" pitchFamily="18" charset="-78"/>
              </a:rPr>
              <a:t>. [TS-29-HC-2020(GUJ)-NT], has held that no tax is </a:t>
            </a:r>
            <a:r>
              <a:rPr lang="en-US" sz="1400" dirty="0" err="1">
                <a:latin typeface="Andalus" pitchFamily="18" charset="-78"/>
                <a:cs typeface="Andalus" pitchFamily="18" charset="-78"/>
              </a:rPr>
              <a:t>leviable</a:t>
            </a:r>
            <a:r>
              <a:rPr lang="en-US" sz="1400" dirty="0">
                <a:latin typeface="Andalus" pitchFamily="18" charset="-78"/>
                <a:cs typeface="Andalus" pitchFamily="18" charset="-78"/>
              </a:rPr>
              <a:t> on the ocean freight for services provided by a person located in non-taxable territory by way of transportation of </a:t>
            </a:r>
            <a:r>
              <a:rPr lang="en-US" sz="1400" dirty="0" smtClean="0">
                <a:latin typeface="Andalus" pitchFamily="18" charset="-78"/>
                <a:cs typeface="Andalus" pitchFamily="18" charset="-78"/>
              </a:rPr>
              <a:t>goods </a:t>
            </a:r>
            <a:r>
              <a:rPr lang="en-US" sz="1400" dirty="0">
                <a:latin typeface="Andalus" pitchFamily="18" charset="-78"/>
                <a:cs typeface="Andalus" pitchFamily="18" charset="-78"/>
              </a:rPr>
              <a:t>by a vessel from a place outside India up to the customs station of clearance in India.</a:t>
            </a:r>
            <a:endParaRPr lang="en-IN" sz="1400" dirty="0">
              <a:latin typeface="Andalus" pitchFamily="18" charset="-78"/>
              <a:cs typeface="Andalus" pitchFamily="18" charset="-78"/>
            </a:endParaRPr>
          </a:p>
          <a:p>
            <a:pPr algn="just"/>
            <a:endParaRPr lang="en-US" sz="1400" b="1" dirty="0" smtClean="0">
              <a:latin typeface="Andalus" pitchFamily="18" charset="-78"/>
              <a:cs typeface="Andalus" pitchFamily="18" charset="-78"/>
            </a:endParaRPr>
          </a:p>
          <a:p>
            <a:pPr marL="0" indent="0" algn="just">
              <a:buNone/>
            </a:pPr>
            <a:r>
              <a:rPr lang="en-US" sz="1400" b="1" dirty="0" smtClean="0">
                <a:latin typeface="Andalus" pitchFamily="18" charset="-78"/>
                <a:cs typeface="Andalus" pitchFamily="18" charset="-78"/>
              </a:rPr>
              <a:t>But </a:t>
            </a:r>
            <a:r>
              <a:rPr lang="en-US" sz="1400" b="1" dirty="0">
                <a:latin typeface="Andalus" pitchFamily="18" charset="-78"/>
                <a:cs typeface="Andalus" pitchFamily="18" charset="-78"/>
              </a:rPr>
              <a:t>still dept. is issuing show cause notice.</a:t>
            </a:r>
            <a:endParaRPr lang="en-IN" sz="1400" dirty="0">
              <a:latin typeface="Andalus" pitchFamily="18" charset="-78"/>
              <a:cs typeface="Andalus" pitchFamily="18" charset="-78"/>
            </a:endParaRPr>
          </a:p>
          <a:p>
            <a:pPr marL="0" indent="0" algn="just">
              <a:buNone/>
            </a:pPr>
            <a:r>
              <a:rPr lang="en-US" sz="1400" b="1" dirty="0">
                <a:latin typeface="Andalus" pitchFamily="18" charset="-78"/>
                <a:cs typeface="Andalus" pitchFamily="18" charset="-78"/>
              </a:rPr>
              <a:t> </a:t>
            </a:r>
            <a:endParaRPr lang="en-IN" sz="1400" dirty="0">
              <a:latin typeface="Andalus" pitchFamily="18" charset="-78"/>
              <a:cs typeface="Andalus" pitchFamily="18" charset="-78"/>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13860011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Autofit/>
          </a:bodyPr>
          <a:lstStyle/>
          <a:p>
            <a:r>
              <a:rPr lang="en-US" sz="3200" b="1" dirty="0">
                <a:latin typeface="Andalus" pitchFamily="18" charset="-78"/>
                <a:cs typeface="Andalus" pitchFamily="18" charset="-78"/>
              </a:rPr>
              <a:t>Points To be Noted</a:t>
            </a:r>
            <a:endParaRPr lang="en-IN" sz="3200" b="1" dirty="0">
              <a:latin typeface="Andalus" pitchFamily="18" charset="-78"/>
              <a:cs typeface="Andalus" pitchFamily="18" charset="-78"/>
            </a:endParaRPr>
          </a:p>
        </p:txBody>
      </p:sp>
      <p:sp>
        <p:nvSpPr>
          <p:cNvPr id="3" name="Content Placeholder 2"/>
          <p:cNvSpPr>
            <a:spLocks noGrp="1"/>
          </p:cNvSpPr>
          <p:nvPr>
            <p:ph idx="1"/>
          </p:nvPr>
        </p:nvSpPr>
        <p:spPr>
          <a:xfrm>
            <a:off x="457200" y="836712"/>
            <a:ext cx="8229600" cy="5616624"/>
          </a:xfrm>
        </p:spPr>
        <p:txBody>
          <a:bodyPr>
            <a:normAutofit fontScale="62500" lnSpcReduction="20000"/>
          </a:bodyPr>
          <a:lstStyle/>
          <a:p>
            <a:pPr marL="0" lvl="0" indent="0" algn="just">
              <a:buNone/>
            </a:pPr>
            <a:r>
              <a:rPr lang="en-US" dirty="0" smtClean="0">
                <a:latin typeface="Andalus" pitchFamily="18" charset="-78"/>
                <a:cs typeface="Andalus" pitchFamily="18" charset="-78"/>
              </a:rPr>
              <a:t>5 . Whether </a:t>
            </a:r>
            <a:r>
              <a:rPr lang="en-US" dirty="0">
                <a:latin typeface="Andalus" pitchFamily="18" charset="-78"/>
                <a:cs typeface="Andalus" pitchFamily="18" charset="-78"/>
              </a:rPr>
              <a:t>interest is payable when there is an additional liability traced out by the audit parties. (Assesse is having sufficient Credit in Credit ledger). </a:t>
            </a:r>
            <a:endParaRPr lang="en-IN" dirty="0">
              <a:latin typeface="Andalus" pitchFamily="18" charset="-78"/>
              <a:cs typeface="Andalus" pitchFamily="18" charset="-78"/>
            </a:endParaRPr>
          </a:p>
          <a:p>
            <a:pPr marL="0" indent="0" algn="just">
              <a:buNone/>
            </a:pPr>
            <a:r>
              <a:rPr lang="en-US" b="1" dirty="0" smtClean="0">
                <a:latin typeface="Andalus" pitchFamily="18" charset="-78"/>
                <a:cs typeface="Andalus" pitchFamily="18" charset="-78"/>
              </a:rPr>
              <a:t> (</a:t>
            </a:r>
            <a:r>
              <a:rPr lang="en-US" b="1" dirty="0" err="1" smtClean="0">
                <a:latin typeface="Andalus" pitchFamily="18" charset="-78"/>
                <a:cs typeface="Andalus" pitchFamily="18" charset="-78"/>
              </a:rPr>
              <a:t>Hon’ble</a:t>
            </a:r>
            <a:r>
              <a:rPr lang="en-US" b="1" dirty="0" smtClean="0">
                <a:latin typeface="Andalus" pitchFamily="18" charset="-78"/>
                <a:cs typeface="Andalus" pitchFamily="18" charset="-78"/>
              </a:rPr>
              <a:t> </a:t>
            </a:r>
            <a:r>
              <a:rPr lang="en-US" b="1" dirty="0">
                <a:latin typeface="Andalus" pitchFamily="18" charset="-78"/>
                <a:cs typeface="Andalus" pitchFamily="18" charset="-78"/>
              </a:rPr>
              <a:t>Patna High Court held that ITC availed but not utilized for tax payment doesn’t invite penal consequences of Section 73 of CGST Act, 2017 and interest cannot be recovered on mere </a:t>
            </a:r>
            <a:r>
              <a:rPr lang="en-US" b="1" dirty="0" err="1">
                <a:latin typeface="Andalus" pitchFamily="18" charset="-78"/>
                <a:cs typeface="Andalus" pitchFamily="18" charset="-78"/>
              </a:rPr>
              <a:t>availment</a:t>
            </a:r>
            <a:r>
              <a:rPr lang="en-US" b="1" dirty="0">
                <a:latin typeface="Andalus" pitchFamily="18" charset="-78"/>
                <a:cs typeface="Andalus" pitchFamily="18" charset="-78"/>
              </a:rPr>
              <a:t> of ITC which was not utilized.)</a:t>
            </a:r>
            <a:endParaRPr lang="en-IN" dirty="0">
              <a:latin typeface="Andalus" pitchFamily="18" charset="-78"/>
              <a:cs typeface="Andalus" pitchFamily="18" charset="-78"/>
            </a:endParaRPr>
          </a:p>
          <a:p>
            <a:pPr lvl="0" algn="just"/>
            <a:endParaRPr lang="en-US" b="1" dirty="0" smtClean="0">
              <a:latin typeface="Andalus" pitchFamily="18" charset="-78"/>
              <a:cs typeface="Andalus" pitchFamily="18" charset="-78"/>
            </a:endParaRPr>
          </a:p>
          <a:p>
            <a:pPr marL="0" lvl="0" indent="0" algn="just">
              <a:buNone/>
            </a:pPr>
            <a:r>
              <a:rPr lang="en-US" b="1" dirty="0" smtClean="0">
                <a:latin typeface="Andalus" pitchFamily="18" charset="-78"/>
                <a:cs typeface="Andalus" pitchFamily="18" charset="-78"/>
              </a:rPr>
              <a:t>6. Why </a:t>
            </a:r>
            <a:r>
              <a:rPr lang="en-US" b="1" dirty="0">
                <a:latin typeface="Andalus" pitchFamily="18" charset="-78"/>
                <a:cs typeface="Andalus" pitchFamily="18" charset="-78"/>
              </a:rPr>
              <a:t>dept. authorities always issuing show cause notice under Sec 74.(At least in majority cases) </a:t>
            </a:r>
            <a:endParaRPr lang="en-IN" dirty="0">
              <a:latin typeface="Andalus" pitchFamily="18" charset="-78"/>
              <a:cs typeface="Andalus" pitchFamily="18" charset="-78"/>
            </a:endParaRPr>
          </a:p>
          <a:p>
            <a:pPr lvl="0" algn="just"/>
            <a:endParaRPr lang="en-US" b="1" dirty="0" smtClean="0">
              <a:latin typeface="Andalus" pitchFamily="18" charset="-78"/>
              <a:cs typeface="Andalus" pitchFamily="18" charset="-78"/>
            </a:endParaRPr>
          </a:p>
          <a:p>
            <a:pPr marL="0" lvl="0" indent="0" algn="just">
              <a:buNone/>
            </a:pPr>
            <a:r>
              <a:rPr lang="en-US" b="1" dirty="0">
                <a:latin typeface="Andalus" pitchFamily="18" charset="-78"/>
                <a:cs typeface="Andalus" pitchFamily="18" charset="-78"/>
              </a:rPr>
              <a:t>7</a:t>
            </a:r>
            <a:r>
              <a:rPr lang="en-US" b="1" dirty="0" smtClean="0">
                <a:latin typeface="Andalus" pitchFamily="18" charset="-78"/>
                <a:cs typeface="Andalus" pitchFamily="18" charset="-78"/>
              </a:rPr>
              <a:t> . Regarding </a:t>
            </a:r>
            <a:r>
              <a:rPr lang="en-US" b="1" dirty="0">
                <a:latin typeface="Andalus" pitchFamily="18" charset="-78"/>
                <a:cs typeface="Andalus" pitchFamily="18" charset="-78"/>
              </a:rPr>
              <a:t>SEZ seal on invoices.(SEZ Seal is required only for Refund but still audit authorities creating additional liability for normal transaction also)</a:t>
            </a:r>
            <a:endParaRPr lang="en-IN" dirty="0">
              <a:latin typeface="Andalus" pitchFamily="18" charset="-78"/>
              <a:cs typeface="Andalus" pitchFamily="18" charset="-78"/>
            </a:endParaRPr>
          </a:p>
          <a:p>
            <a:pPr marL="0" lvl="0" indent="0" algn="just">
              <a:buNone/>
            </a:pPr>
            <a:endParaRPr lang="en-US" b="1" dirty="0" smtClean="0">
              <a:latin typeface="Andalus" pitchFamily="18" charset="-78"/>
              <a:cs typeface="Andalus" pitchFamily="18" charset="-78"/>
            </a:endParaRPr>
          </a:p>
          <a:p>
            <a:pPr marL="0" lvl="0" indent="0" algn="just">
              <a:buNone/>
            </a:pPr>
            <a:r>
              <a:rPr lang="en-US" b="1" dirty="0">
                <a:latin typeface="Andalus" pitchFamily="18" charset="-78"/>
                <a:cs typeface="Andalus" pitchFamily="18" charset="-78"/>
              </a:rPr>
              <a:t>8</a:t>
            </a:r>
            <a:r>
              <a:rPr lang="en-US" b="1" dirty="0" smtClean="0">
                <a:latin typeface="Andalus" pitchFamily="18" charset="-78"/>
                <a:cs typeface="Andalus" pitchFamily="18" charset="-78"/>
              </a:rPr>
              <a:t>. Interest </a:t>
            </a:r>
            <a:r>
              <a:rPr lang="en-US" b="1" dirty="0">
                <a:latin typeface="Andalus" pitchFamily="18" charset="-78"/>
                <a:cs typeface="Andalus" pitchFamily="18" charset="-78"/>
              </a:rPr>
              <a:t>on Non reversal of ITC availed on outstanding creditors of more than 180 days bills.</a:t>
            </a:r>
            <a:r>
              <a:rPr lang="en-US" dirty="0">
                <a:latin typeface="Andalus" pitchFamily="18" charset="-78"/>
                <a:cs typeface="Andalus" pitchFamily="18" charset="-78"/>
              </a:rPr>
              <a:t> (Assesse is having sufficient Credit in Credit ledger)</a:t>
            </a:r>
            <a:endParaRPr lang="en-IN" dirty="0">
              <a:latin typeface="Andalus" pitchFamily="18" charset="-78"/>
              <a:cs typeface="Andalus" pitchFamily="18" charset="-78"/>
            </a:endParaRPr>
          </a:p>
          <a:p>
            <a:pPr marL="0" lvl="0" indent="0" algn="just">
              <a:buNone/>
            </a:pPr>
            <a:endParaRPr lang="en-US" b="1" dirty="0" smtClean="0">
              <a:latin typeface="Andalus" pitchFamily="18" charset="-78"/>
              <a:cs typeface="Andalus" pitchFamily="18" charset="-78"/>
            </a:endParaRPr>
          </a:p>
          <a:p>
            <a:pPr marL="0" lvl="0" indent="0" algn="just">
              <a:buNone/>
            </a:pPr>
            <a:r>
              <a:rPr lang="en-US" b="1" dirty="0">
                <a:latin typeface="Andalus" pitchFamily="18" charset="-78"/>
                <a:cs typeface="Andalus" pitchFamily="18" charset="-78"/>
              </a:rPr>
              <a:t>9</a:t>
            </a:r>
            <a:r>
              <a:rPr lang="en-US" b="1" dirty="0" smtClean="0">
                <a:latin typeface="Andalus" pitchFamily="18" charset="-78"/>
                <a:cs typeface="Andalus" pitchFamily="18" charset="-78"/>
              </a:rPr>
              <a:t>.Input </a:t>
            </a:r>
            <a:r>
              <a:rPr lang="en-US" b="1" dirty="0">
                <a:latin typeface="Andalus" pitchFamily="18" charset="-78"/>
                <a:cs typeface="Andalus" pitchFamily="18" charset="-78"/>
              </a:rPr>
              <a:t>tax on credit on RCM may be taken based on self-invoice and tax payment </a:t>
            </a:r>
            <a:r>
              <a:rPr lang="en-US" b="1" dirty="0" err="1">
                <a:latin typeface="Andalus" pitchFamily="18" charset="-78"/>
                <a:cs typeface="Andalus" pitchFamily="18" charset="-78"/>
              </a:rPr>
              <a:t>challen</a:t>
            </a:r>
            <a:r>
              <a:rPr lang="en-US" b="1" dirty="0">
                <a:latin typeface="Andalus" pitchFamily="18" charset="-78"/>
                <a:cs typeface="Andalus" pitchFamily="18" charset="-78"/>
              </a:rPr>
              <a:t>. (Whether time limit is applicable or Not).</a:t>
            </a:r>
            <a:endParaRPr lang="en-IN" dirty="0">
              <a:latin typeface="Andalus" pitchFamily="18" charset="-78"/>
              <a:cs typeface="Andalus" pitchFamily="18" charset="-78"/>
            </a:endParaRPr>
          </a:p>
          <a:p>
            <a:pPr marL="0" indent="0" algn="just">
              <a:buNone/>
            </a:pPr>
            <a:r>
              <a:rPr lang="en-US" b="1" dirty="0">
                <a:latin typeface="Andalus" pitchFamily="18" charset="-78"/>
                <a:cs typeface="Andalus" pitchFamily="18" charset="-78"/>
              </a:rPr>
              <a:t> </a:t>
            </a:r>
            <a:endParaRPr lang="en-IN" dirty="0">
              <a:latin typeface="Andalus" pitchFamily="18" charset="-78"/>
              <a:cs typeface="Andalus" pitchFamily="18" charset="-78"/>
            </a:endParaRPr>
          </a:p>
          <a:p>
            <a:pPr algn="just"/>
            <a:endParaRPr lang="en-IN" dirty="0">
              <a:latin typeface="Andalus" pitchFamily="18" charset="-78"/>
              <a:cs typeface="Andalus" pitchFamily="18" charset="-78"/>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16731967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r>
              <a:rPr lang="en-US" sz="2400" b="1" dirty="0">
                <a:latin typeface="Andalus" pitchFamily="18" charset="-78"/>
                <a:cs typeface="Andalus" pitchFamily="18" charset="-78"/>
              </a:rPr>
              <a:t>Points To be Noted</a:t>
            </a:r>
            <a:endParaRPr lang="en-IN" sz="2400" b="1" dirty="0">
              <a:latin typeface="Andalus" pitchFamily="18" charset="-78"/>
              <a:cs typeface="Andalus" pitchFamily="18" charset="-78"/>
            </a:endParaRPr>
          </a:p>
        </p:txBody>
      </p:sp>
      <p:sp>
        <p:nvSpPr>
          <p:cNvPr id="3" name="Content Placeholder 2"/>
          <p:cNvSpPr>
            <a:spLocks noGrp="1"/>
          </p:cNvSpPr>
          <p:nvPr>
            <p:ph idx="1"/>
          </p:nvPr>
        </p:nvSpPr>
        <p:spPr>
          <a:xfrm>
            <a:off x="457200" y="908720"/>
            <a:ext cx="8229600" cy="5832648"/>
          </a:xfrm>
        </p:spPr>
        <p:txBody>
          <a:bodyPr>
            <a:normAutofit fontScale="92500" lnSpcReduction="10000"/>
          </a:bodyPr>
          <a:lstStyle/>
          <a:p>
            <a:pPr marL="0" indent="0">
              <a:buNone/>
            </a:pPr>
            <a:r>
              <a:rPr lang="en-US" dirty="0" smtClean="0">
                <a:latin typeface="Andalus" pitchFamily="18" charset="-78"/>
                <a:cs typeface="Andalus" pitchFamily="18" charset="-78"/>
              </a:rPr>
              <a:t>10</a:t>
            </a:r>
            <a:r>
              <a:rPr lang="en-US" dirty="0">
                <a:latin typeface="Andalus" pitchFamily="18" charset="-78"/>
                <a:cs typeface="Andalus" pitchFamily="18" charset="-78"/>
              </a:rPr>
              <a:t>. Canteen recovery. Whether it is taxable or not. If it is taxable at what rate. (According us it is taxable at 5% but audit authorities levying at 18</a:t>
            </a:r>
            <a:r>
              <a:rPr lang="en-US" dirty="0" smtClean="0">
                <a:latin typeface="Andalus" pitchFamily="18" charset="-78"/>
                <a:cs typeface="Andalus" pitchFamily="18" charset="-78"/>
              </a:rPr>
              <a:t>%)</a:t>
            </a:r>
            <a:endParaRPr lang="en-IN" dirty="0" smtClean="0">
              <a:latin typeface="Andalus" pitchFamily="18" charset="-78"/>
              <a:cs typeface="Andalus" pitchFamily="18" charset="-78"/>
            </a:endParaRPr>
          </a:p>
          <a:p>
            <a:pPr marL="0" indent="0">
              <a:buNone/>
            </a:pPr>
            <a:r>
              <a:rPr lang="en-US" dirty="0" smtClean="0">
                <a:latin typeface="Andalus" pitchFamily="18" charset="-78"/>
                <a:cs typeface="Andalus" pitchFamily="18" charset="-78"/>
              </a:rPr>
              <a:t>11. Dept. has issued lot of notices, in turn assesses are submitted the details also. Based on submission even audit authorities completed the audit. But still they have not issued the show cause notices</a:t>
            </a:r>
            <a:r>
              <a:rPr lang="en-US" dirty="0" smtClean="0">
                <a:latin typeface="Andalus" pitchFamily="18" charset="-78"/>
                <a:cs typeface="Andalus" pitchFamily="18" charset="-78"/>
              </a:rPr>
              <a:t>. </a:t>
            </a:r>
          </a:p>
          <a:p>
            <a:pPr marL="0" indent="0">
              <a:buNone/>
            </a:pPr>
            <a:r>
              <a:rPr lang="en-US" dirty="0" smtClean="0">
                <a:latin typeface="Andalus" pitchFamily="18" charset="-78"/>
                <a:cs typeface="Andalus" pitchFamily="18" charset="-78"/>
              </a:rPr>
              <a:t>Why </a:t>
            </a:r>
            <a:r>
              <a:rPr lang="en-US" dirty="0" smtClean="0">
                <a:latin typeface="Andalus" pitchFamily="18" charset="-78"/>
                <a:cs typeface="Andalus" pitchFamily="18" charset="-78"/>
              </a:rPr>
              <a:t>?.</a:t>
            </a:r>
          </a:p>
          <a:p>
            <a:pPr marL="0" indent="0">
              <a:buNone/>
            </a:pPr>
            <a:r>
              <a:rPr lang="en-US" dirty="0" smtClean="0">
                <a:latin typeface="Andalus" pitchFamily="18" charset="-78"/>
                <a:cs typeface="Andalus" pitchFamily="18" charset="-78"/>
              </a:rPr>
              <a:t>12. Reversal of input tax in case of land Sales , Shares Sales Etc.(1%)</a:t>
            </a:r>
          </a:p>
          <a:p>
            <a:pPr marL="0" indent="0">
              <a:buNone/>
            </a:pPr>
            <a:r>
              <a:rPr lang="en-US" dirty="0" smtClean="0">
                <a:latin typeface="Andalus" pitchFamily="18" charset="-78"/>
                <a:cs typeface="Andalus" pitchFamily="18" charset="-78"/>
              </a:rPr>
              <a:t>13.Proprtionate reversal in case of exempted income in P &amp; L Account.</a:t>
            </a:r>
          </a:p>
          <a:p>
            <a:pPr marL="0" indent="0">
              <a:buNone/>
            </a:pPr>
            <a:endParaRPr lang="en-IN" dirty="0">
              <a:latin typeface="Andalus" pitchFamily="18" charset="-78"/>
              <a:cs typeface="Andalus" pitchFamily="18" charset="-78"/>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6924352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lstStyle/>
          <a:p>
            <a:endParaRPr lang="en-US" dirty="0" smtClean="0"/>
          </a:p>
          <a:p>
            <a:endParaRPr lang="en-US" dirty="0"/>
          </a:p>
          <a:p>
            <a:endParaRPr lang="en-US" dirty="0" smtClean="0"/>
          </a:p>
          <a:p>
            <a:endParaRPr lang="en-US" dirty="0"/>
          </a:p>
          <a:p>
            <a:pPr marL="0" indent="0" algn="ctr">
              <a:buNone/>
            </a:pPr>
            <a:r>
              <a:rPr lang="en-US" dirty="0" smtClean="0"/>
              <a:t>Thank You.</a:t>
            </a:r>
          </a:p>
          <a:p>
            <a:endParaRPr lang="en-IN" dirty="0"/>
          </a:p>
        </p:txBody>
      </p:sp>
      <p:pic>
        <p:nvPicPr>
          <p:cNvPr id="4" name="Picture 2"/>
          <p:cNvPicPr>
            <a:picLocks noChangeAspect="1" noChangeArrowheads="1"/>
          </p:cNvPicPr>
          <p:nvPr/>
        </p:nvPicPr>
        <p:blipFill>
          <a:blip r:embed="rId2"/>
          <a:srcRect/>
          <a:stretch>
            <a:fillRect/>
          </a:stretch>
        </p:blipFill>
        <p:spPr bwMode="auto">
          <a:xfrm>
            <a:off x="0" y="609600"/>
            <a:ext cx="9144000" cy="3886200"/>
          </a:xfrm>
          <a:prstGeom prst="rect">
            <a:avLst/>
          </a:prstGeom>
          <a:noFill/>
          <a:ln w="9525">
            <a:noFill/>
            <a:miter lim="800000"/>
            <a:headEnd/>
            <a:tailEnd/>
          </a:ln>
          <a:effectLst/>
        </p:spPr>
      </p:pic>
      <p:sp>
        <p:nvSpPr>
          <p:cNvPr id="5" name="Rectangle 4"/>
          <p:cNvSpPr/>
          <p:nvPr/>
        </p:nvSpPr>
        <p:spPr>
          <a:xfrm>
            <a:off x="533400" y="4495800"/>
            <a:ext cx="8001056" cy="1569660"/>
          </a:xfrm>
          <a:prstGeom prst="rect">
            <a:avLst/>
          </a:prstGeom>
        </p:spPr>
        <p:txBody>
          <a:bodyPr wrap="square">
            <a:spAutoFit/>
          </a:bodyPr>
          <a:lstStyle/>
          <a:p>
            <a:pPr lvl="0" algn="ctr"/>
            <a:r>
              <a:rPr lang="en-US" sz="3200" b="1" dirty="0" smtClean="0">
                <a:ln>
                  <a:solidFill>
                    <a:schemeClr val="accent1"/>
                  </a:solidFill>
                </a:ln>
                <a:latin typeface="Castellar" pitchFamily="18" charset="0"/>
                <a:ea typeface="Calibri" pitchFamily="34" charset="0"/>
                <a:cs typeface="Times New Roman" pitchFamily="18" charset="0"/>
              </a:rPr>
              <a:t>Tax  Research  Department</a:t>
            </a:r>
          </a:p>
          <a:p>
            <a:pPr lvl="0" algn="ctr"/>
            <a:endParaRPr lang="en-US" sz="200" b="1" dirty="0" smtClean="0">
              <a:ln>
                <a:solidFill>
                  <a:schemeClr val="accent1"/>
                </a:solidFill>
              </a:ln>
              <a:latin typeface="Castellar" pitchFamily="18" charset="0"/>
              <a:ea typeface="Calibri" pitchFamily="34" charset="0"/>
              <a:cs typeface="Times New Roman" pitchFamily="18" charset="0"/>
            </a:endParaRPr>
          </a:p>
          <a:p>
            <a:pPr algn="ctr"/>
            <a:endParaRPr lang="en-US" altLang="ko-KR" sz="200" b="1" dirty="0" smtClean="0">
              <a:solidFill>
                <a:srgbClr val="351486"/>
              </a:solidFill>
              <a:latin typeface="Bell MT" pitchFamily="18" charset="0"/>
              <a:ea typeface="Calibri" pitchFamily="34" charset="0"/>
              <a:cs typeface="Times New Roman" pitchFamily="18" charset="0"/>
            </a:endParaRPr>
          </a:p>
          <a:p>
            <a:pPr algn="ctr"/>
            <a:r>
              <a:rPr lang="en-US" altLang="ko-KR" sz="3000" b="1" u="sng" dirty="0" smtClean="0">
                <a:solidFill>
                  <a:srgbClr val="351486"/>
                </a:solidFill>
                <a:latin typeface="Bell MT" pitchFamily="18" charset="0"/>
                <a:ea typeface="Calibri" pitchFamily="34" charset="0"/>
                <a:cs typeface="Times New Roman" pitchFamily="18" charset="0"/>
              </a:rPr>
              <a:t>The Institute of Cost Accountants of India</a:t>
            </a:r>
            <a:br>
              <a:rPr lang="en-US" altLang="ko-KR" sz="3000" b="1" u="sng" dirty="0" smtClean="0">
                <a:solidFill>
                  <a:srgbClr val="351486"/>
                </a:solidFill>
                <a:latin typeface="Bell MT" pitchFamily="18" charset="0"/>
                <a:ea typeface="Calibri" pitchFamily="34" charset="0"/>
                <a:cs typeface="Times New Roman" pitchFamily="18" charset="0"/>
              </a:rPr>
            </a:br>
            <a:r>
              <a:rPr lang="en-US" altLang="ko-KR" sz="3000" b="1" u="sng" dirty="0" smtClean="0">
                <a:solidFill>
                  <a:srgbClr val="351486"/>
                </a:solidFill>
                <a:latin typeface="Bell MT" pitchFamily="18" charset="0"/>
                <a:ea typeface="Calibri" pitchFamily="34" charset="0"/>
                <a:cs typeface="Times New Roman" pitchFamily="18" charset="0"/>
              </a:rPr>
              <a:t>(Statutory Body under an Act of Parliament)</a:t>
            </a:r>
          </a:p>
        </p:txBody>
      </p:sp>
      <p:sp>
        <p:nvSpPr>
          <p:cNvPr id="7" name="Rectangle 8"/>
          <p:cNvSpPr>
            <a:spLocks noChangeArrowheads="1"/>
          </p:cNvSpPr>
          <p:nvPr/>
        </p:nvSpPr>
        <p:spPr bwMode="auto">
          <a:xfrm>
            <a:off x="0" y="6248400"/>
            <a:ext cx="9144000" cy="707886"/>
          </a:xfrm>
          <a:prstGeom prst="rect">
            <a:avLst/>
          </a:prstGeom>
          <a:solidFill>
            <a:schemeClr val="bg1">
              <a:lumMod val="85000"/>
            </a:schemeClr>
          </a:solidFill>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solidFill>
                    <a:schemeClr val="tx2"/>
                  </a:solidFill>
                </a:ln>
                <a:solidFill>
                  <a:schemeClr val="accent2"/>
                </a:solidFill>
                <a:effectLst/>
                <a:latin typeface="Bell MT" pitchFamily="18" charset="0"/>
                <a:ea typeface="Calibri" pitchFamily="34" charset="0"/>
                <a:cs typeface="Times New Roman" pitchFamily="18" charset="0"/>
              </a:rPr>
              <a:t>Behind Every Successful Business Decision,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solidFill>
                    <a:schemeClr val="tx2"/>
                  </a:solidFill>
                </a:ln>
                <a:solidFill>
                  <a:schemeClr val="accent2"/>
                </a:solidFill>
                <a:effectLst/>
                <a:latin typeface="Bell MT" pitchFamily="18" charset="0"/>
                <a:ea typeface="Calibri" pitchFamily="34" charset="0"/>
                <a:cs typeface="Times New Roman" pitchFamily="18" charset="0"/>
              </a:rPr>
              <a:t>There Is Always A </a:t>
            </a:r>
            <a:r>
              <a:rPr kumimoji="0" lang="en-US" sz="2000" b="1" i="0" u="none" strike="noStrike" cap="none" normalizeH="0" baseline="0" dirty="0">
                <a:ln>
                  <a:solidFill>
                    <a:schemeClr val="tx2"/>
                  </a:solid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solidFill>
                  <a:schemeClr val="tx2"/>
                </a:solidFill>
              </a:ln>
              <a:solidFill>
                <a:srgbClr val="FF0000"/>
              </a:solidFill>
              <a:effectLst/>
              <a:latin typeface="Arial" pitchFamily="34" charset="0"/>
              <a:cs typeface="Arial" pitchFamily="34" charset="0"/>
            </a:endParaRPr>
          </a:p>
        </p:txBody>
      </p:sp>
      <p:pic>
        <p:nvPicPr>
          <p:cNvPr id="8" name="Picture 7" descr="C:\Users\Administrator\AppData\Local\Microsoft\Windows Live Mail\WLMDSS.tmp\WLM577A.tmp\logo.png"/>
          <p:cNvPicPr/>
          <p:nvPr/>
        </p:nvPicPr>
        <p:blipFill>
          <a:blip r:embed="rId3" cstate="print"/>
          <a:srcRect/>
          <a:stretch>
            <a:fillRect/>
          </a:stretch>
        </p:blipFill>
        <p:spPr bwMode="auto">
          <a:xfrm>
            <a:off x="8229600" y="4495800"/>
            <a:ext cx="914400" cy="2514600"/>
          </a:xfrm>
          <a:prstGeom prst="rect">
            <a:avLst/>
          </a:prstGeom>
          <a:noFill/>
        </p:spPr>
      </p:pic>
      <p:pic>
        <p:nvPicPr>
          <p:cNvPr id="9" name="Picture 8" descr="C:\Users\Administrator\AppData\Local\Microsoft\Windows Live Mail\WLMDSS.tmp\WLM577A.tmp\logo.png"/>
          <p:cNvPicPr/>
          <p:nvPr/>
        </p:nvPicPr>
        <p:blipFill>
          <a:blip r:embed="rId3" cstate="print"/>
          <a:srcRect/>
          <a:stretch>
            <a:fillRect/>
          </a:stretch>
        </p:blipFill>
        <p:spPr bwMode="auto">
          <a:xfrm>
            <a:off x="0" y="4495800"/>
            <a:ext cx="838200" cy="2514600"/>
          </a:xfrm>
          <a:prstGeom prst="rect">
            <a:avLst/>
          </a:prstGeom>
          <a:noFill/>
        </p:spPr>
      </p:pic>
    </p:spTree>
    <p:extLst>
      <p:ext uri="{BB962C8B-B14F-4D97-AF65-F5344CB8AC3E}">
        <p14:creationId xmlns:p14="http://schemas.microsoft.com/office/powerpoint/2010/main" xmlns="" val="1636197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6600" b="1" dirty="0" smtClean="0">
                <a:solidFill>
                  <a:srgbClr val="FF0000"/>
                </a:solidFill>
                <a:latin typeface="Angsana New" pitchFamily="18" charset="-34"/>
                <a:cs typeface="Angsana New" pitchFamily="18" charset="-34"/>
              </a:rPr>
              <a:t>Definitions</a:t>
            </a:r>
            <a:endParaRPr lang="en-IN" sz="6600" b="1" dirty="0">
              <a:solidFill>
                <a:srgbClr val="FF0000"/>
              </a:solidFill>
              <a:latin typeface="Angsana New" pitchFamily="18" charset="-34"/>
              <a:cs typeface="Angsana New" pitchFamily="18" charset="-34"/>
            </a:endParaRPr>
          </a:p>
        </p:txBody>
      </p:sp>
      <p:sp>
        <p:nvSpPr>
          <p:cNvPr id="3" name="Content Placeholder 2"/>
          <p:cNvSpPr>
            <a:spLocks noGrp="1"/>
          </p:cNvSpPr>
          <p:nvPr>
            <p:ph idx="1"/>
          </p:nvPr>
        </p:nvSpPr>
        <p:spPr>
          <a:xfrm>
            <a:off x="457200" y="1600200"/>
            <a:ext cx="8229600" cy="4925144"/>
          </a:xfrm>
        </p:spPr>
        <p:txBody>
          <a:bodyPr>
            <a:normAutofit lnSpcReduction="10000"/>
          </a:bodyPr>
          <a:lstStyle/>
          <a:p>
            <a:pPr marL="0" indent="0">
              <a:buNone/>
            </a:pPr>
            <a:r>
              <a:rPr lang="en-US" dirty="0">
                <a:solidFill>
                  <a:srgbClr val="FF0000"/>
                </a:solidFill>
                <a:latin typeface="AngsanaUPC" pitchFamily="18" charset="-34"/>
                <a:cs typeface="AngsanaUPC" pitchFamily="18" charset="-34"/>
              </a:rPr>
              <a:t>“audit” </a:t>
            </a:r>
            <a:r>
              <a:rPr lang="en-US" dirty="0" smtClean="0">
                <a:solidFill>
                  <a:srgbClr val="FF0000"/>
                </a:solidFill>
                <a:latin typeface="AngsanaUPC" pitchFamily="18" charset="-34"/>
                <a:cs typeface="AngsanaUPC" pitchFamily="18" charset="-34"/>
              </a:rPr>
              <a:t>means-the </a:t>
            </a:r>
            <a:r>
              <a:rPr lang="en-US" dirty="0">
                <a:solidFill>
                  <a:srgbClr val="FF0000"/>
                </a:solidFill>
                <a:latin typeface="AngsanaUPC" pitchFamily="18" charset="-34"/>
                <a:cs typeface="AngsanaUPC" pitchFamily="18" charset="-34"/>
              </a:rPr>
              <a:t>examination </a:t>
            </a:r>
            <a:r>
              <a:rPr lang="en-US" dirty="0" smtClean="0">
                <a:solidFill>
                  <a:srgbClr val="FF0000"/>
                </a:solidFill>
                <a:latin typeface="AngsanaUPC" pitchFamily="18" charset="-34"/>
                <a:cs typeface="AngsanaUPC" pitchFamily="18" charset="-34"/>
              </a:rPr>
              <a:t>of</a:t>
            </a:r>
          </a:p>
          <a:p>
            <a:pPr marL="0" indent="0" algn="just">
              <a:buNone/>
            </a:pPr>
            <a:r>
              <a:rPr lang="en-US" dirty="0" smtClean="0">
                <a:latin typeface="AngsanaUPC" pitchFamily="18" charset="-34"/>
                <a:cs typeface="AngsanaUPC" pitchFamily="18" charset="-34"/>
              </a:rPr>
              <a:t>Records</a:t>
            </a:r>
            <a:r>
              <a:rPr lang="en-US" dirty="0">
                <a:latin typeface="AngsanaUPC" pitchFamily="18" charset="-34"/>
                <a:cs typeface="AngsanaUPC" pitchFamily="18" charset="-34"/>
              </a:rPr>
              <a:t>, returns and other </a:t>
            </a:r>
            <a:r>
              <a:rPr lang="en-US" dirty="0" smtClean="0">
                <a:latin typeface="AngsanaUPC" pitchFamily="18" charset="-34"/>
                <a:cs typeface="AngsanaUPC" pitchFamily="18" charset="-34"/>
              </a:rPr>
              <a:t>documents maintained </a:t>
            </a:r>
            <a:r>
              <a:rPr lang="en-US" dirty="0">
                <a:latin typeface="AngsanaUPC" pitchFamily="18" charset="-34"/>
                <a:cs typeface="AngsanaUPC" pitchFamily="18" charset="-34"/>
              </a:rPr>
              <a:t>or furnished by the registered person under this Act or the rules </a:t>
            </a:r>
            <a:r>
              <a:rPr lang="en-US" dirty="0" smtClean="0">
                <a:latin typeface="AngsanaUPC" pitchFamily="18" charset="-34"/>
                <a:cs typeface="AngsanaUPC" pitchFamily="18" charset="-34"/>
              </a:rPr>
              <a:t>made thereunder </a:t>
            </a:r>
            <a:r>
              <a:rPr lang="en-US" dirty="0">
                <a:latin typeface="AngsanaUPC" pitchFamily="18" charset="-34"/>
                <a:cs typeface="AngsanaUPC" pitchFamily="18" charset="-34"/>
              </a:rPr>
              <a:t>or under any other law for the time being in force to verify the </a:t>
            </a:r>
            <a:r>
              <a:rPr lang="en-US" dirty="0" smtClean="0">
                <a:latin typeface="AngsanaUPC" pitchFamily="18" charset="-34"/>
                <a:cs typeface="AngsanaUPC" pitchFamily="18" charset="-34"/>
              </a:rPr>
              <a:t>correctness of</a:t>
            </a:r>
          </a:p>
          <a:p>
            <a:r>
              <a:rPr lang="en-US" dirty="0" smtClean="0">
                <a:latin typeface="AngsanaUPC" pitchFamily="18" charset="-34"/>
                <a:cs typeface="AngsanaUPC" pitchFamily="18" charset="-34"/>
              </a:rPr>
              <a:t>Turnover </a:t>
            </a:r>
            <a:r>
              <a:rPr lang="en-US" dirty="0">
                <a:latin typeface="AngsanaUPC" pitchFamily="18" charset="-34"/>
                <a:cs typeface="AngsanaUPC" pitchFamily="18" charset="-34"/>
              </a:rPr>
              <a:t>declared</a:t>
            </a:r>
            <a:r>
              <a:rPr lang="en-US" dirty="0" smtClean="0">
                <a:latin typeface="AngsanaUPC" pitchFamily="18" charset="-34"/>
                <a:cs typeface="AngsanaUPC" pitchFamily="18" charset="-34"/>
              </a:rPr>
              <a:t>,</a:t>
            </a:r>
          </a:p>
          <a:p>
            <a:r>
              <a:rPr lang="en-US" dirty="0">
                <a:latin typeface="AngsanaUPC" pitchFamily="18" charset="-34"/>
                <a:cs typeface="AngsanaUPC" pitchFamily="18" charset="-34"/>
              </a:rPr>
              <a:t>T</a:t>
            </a:r>
            <a:r>
              <a:rPr lang="en-US" dirty="0" smtClean="0">
                <a:latin typeface="AngsanaUPC" pitchFamily="18" charset="-34"/>
                <a:cs typeface="AngsanaUPC" pitchFamily="18" charset="-34"/>
              </a:rPr>
              <a:t>axes </a:t>
            </a:r>
            <a:r>
              <a:rPr lang="en-US" dirty="0">
                <a:latin typeface="AngsanaUPC" pitchFamily="18" charset="-34"/>
                <a:cs typeface="AngsanaUPC" pitchFamily="18" charset="-34"/>
              </a:rPr>
              <a:t>paid</a:t>
            </a:r>
            <a:r>
              <a:rPr lang="en-US" dirty="0" smtClean="0">
                <a:latin typeface="AngsanaUPC" pitchFamily="18" charset="-34"/>
                <a:cs typeface="AngsanaUPC" pitchFamily="18" charset="-34"/>
              </a:rPr>
              <a:t>,</a:t>
            </a:r>
          </a:p>
          <a:p>
            <a:r>
              <a:rPr lang="en-US" dirty="0">
                <a:latin typeface="AngsanaUPC" pitchFamily="18" charset="-34"/>
                <a:cs typeface="AngsanaUPC" pitchFamily="18" charset="-34"/>
              </a:rPr>
              <a:t>R</a:t>
            </a:r>
            <a:r>
              <a:rPr lang="en-US" dirty="0" smtClean="0">
                <a:latin typeface="AngsanaUPC" pitchFamily="18" charset="-34"/>
                <a:cs typeface="AngsanaUPC" pitchFamily="18" charset="-34"/>
              </a:rPr>
              <a:t>efund </a:t>
            </a:r>
            <a:r>
              <a:rPr lang="en-US" dirty="0">
                <a:latin typeface="AngsanaUPC" pitchFamily="18" charset="-34"/>
                <a:cs typeface="AngsanaUPC" pitchFamily="18" charset="-34"/>
              </a:rPr>
              <a:t>claimed and input tax credit availed</a:t>
            </a:r>
            <a:r>
              <a:rPr lang="en-US" dirty="0" smtClean="0">
                <a:latin typeface="AngsanaUPC" pitchFamily="18" charset="-34"/>
                <a:cs typeface="AngsanaUPC" pitchFamily="18" charset="-34"/>
              </a:rPr>
              <a:t>,</a:t>
            </a:r>
          </a:p>
          <a:p>
            <a:r>
              <a:rPr lang="en-US" dirty="0" smtClean="0">
                <a:latin typeface="AngsanaUPC" pitchFamily="18" charset="-34"/>
                <a:cs typeface="AngsanaUPC" pitchFamily="18" charset="-34"/>
              </a:rPr>
              <a:t>And to assess </a:t>
            </a:r>
            <a:r>
              <a:rPr lang="en-US" dirty="0">
                <a:latin typeface="AngsanaUPC" pitchFamily="18" charset="-34"/>
                <a:cs typeface="AngsanaUPC" pitchFamily="18" charset="-34"/>
              </a:rPr>
              <a:t>his compliance with the provisions of this Act or the rules made thereunder;</a:t>
            </a:r>
            <a:endParaRPr lang="en-IN" dirty="0">
              <a:latin typeface="AngsanaUPC" pitchFamily="18" charset="-34"/>
              <a:cs typeface="AngsanaUPC" pitchFamily="18" charset="-34"/>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2453041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200" b="1" u="sng" dirty="0" smtClean="0">
                <a:solidFill>
                  <a:schemeClr val="tx2">
                    <a:lumMod val="50000"/>
                  </a:schemeClr>
                </a:solidFill>
                <a:latin typeface="Andalus" pitchFamily="18" charset="-78"/>
                <a:cs typeface="Andalus" pitchFamily="18" charset="-78"/>
              </a:rPr>
              <a:t>65: Audit by tax authorities</a:t>
            </a:r>
            <a:endParaRPr lang="en-US" sz="3200" u="sng" dirty="0">
              <a:solidFill>
                <a:schemeClr val="tx2">
                  <a:lumMod val="50000"/>
                </a:schemeClr>
              </a:solidFill>
              <a:latin typeface="Andalus" pitchFamily="18" charset="-78"/>
              <a:cs typeface="Andalus" pitchFamily="18" charset="-78"/>
            </a:endParaRPr>
          </a:p>
        </p:txBody>
      </p:sp>
      <p:sp>
        <p:nvSpPr>
          <p:cNvPr id="3" name="Content Placeholder 2"/>
          <p:cNvSpPr>
            <a:spLocks noGrp="1"/>
          </p:cNvSpPr>
          <p:nvPr>
            <p:ph idx="1"/>
          </p:nvPr>
        </p:nvSpPr>
        <p:spPr>
          <a:xfrm>
            <a:off x="457200" y="1295400"/>
            <a:ext cx="8229600" cy="5105400"/>
          </a:xfrm>
        </p:spPr>
        <p:txBody>
          <a:bodyPr>
            <a:normAutofit fontScale="85000" lnSpcReduction="10000"/>
          </a:bodyPr>
          <a:lstStyle/>
          <a:p>
            <a:pPr algn="just">
              <a:buNone/>
            </a:pPr>
            <a:r>
              <a:rPr lang="en-US" dirty="0" smtClean="0">
                <a:latin typeface="Angsana New" pitchFamily="18" charset="-34"/>
                <a:cs typeface="Angsana New" pitchFamily="18" charset="-34"/>
              </a:rPr>
              <a:t>65(1) The Commissioner or any officer </a:t>
            </a:r>
            <a:r>
              <a:rPr lang="en-US" dirty="0" err="1" smtClean="0">
                <a:latin typeface="Angsana New" pitchFamily="18" charset="-34"/>
                <a:cs typeface="Angsana New" pitchFamily="18" charset="-34"/>
              </a:rPr>
              <a:t>authorised</a:t>
            </a:r>
            <a:r>
              <a:rPr lang="en-US" dirty="0" smtClean="0">
                <a:latin typeface="Angsana New" pitchFamily="18" charset="-34"/>
                <a:cs typeface="Angsana New" pitchFamily="18" charset="-34"/>
              </a:rPr>
              <a:t> by him, by way of a general or a specific order, may undertake audit of any registered person for such period, at such frequency and in such manner as may be prescribed.</a:t>
            </a:r>
          </a:p>
          <a:p>
            <a:pPr algn="just">
              <a:buNone/>
            </a:pPr>
            <a:endParaRPr lang="en-US" dirty="0" smtClean="0">
              <a:latin typeface="Angsana New" pitchFamily="18" charset="-34"/>
              <a:cs typeface="Angsana New" pitchFamily="18" charset="-34"/>
            </a:endParaRPr>
          </a:p>
          <a:p>
            <a:pPr algn="just">
              <a:buNone/>
            </a:pPr>
            <a:r>
              <a:rPr lang="en-US" dirty="0" smtClean="0">
                <a:latin typeface="Angsana New" pitchFamily="18" charset="-34"/>
                <a:cs typeface="Angsana New" pitchFamily="18" charset="-34"/>
              </a:rPr>
              <a:t>65(2) The officers referred to in sub-section (1) may conduct audit at the place of business of the registered person or in their office.</a:t>
            </a:r>
          </a:p>
          <a:p>
            <a:pPr algn="just">
              <a:buNone/>
            </a:pPr>
            <a:endParaRPr lang="en-US" dirty="0" smtClean="0">
              <a:latin typeface="Angsana New" pitchFamily="18" charset="-34"/>
              <a:cs typeface="Angsana New" pitchFamily="18" charset="-34"/>
            </a:endParaRPr>
          </a:p>
          <a:p>
            <a:pPr algn="just">
              <a:buNone/>
            </a:pPr>
            <a:r>
              <a:rPr lang="en-US" dirty="0" smtClean="0">
                <a:latin typeface="Angsana New" pitchFamily="18" charset="-34"/>
                <a:cs typeface="Angsana New" pitchFamily="18" charset="-34"/>
              </a:rPr>
              <a:t>65(3) The registered person shall be informed by way of a notice not less than fifteen working days prior to the conduct of audit in such manner as may be prescribed.</a:t>
            </a:r>
          </a:p>
          <a:p>
            <a:pPr algn="just">
              <a:buNone/>
            </a:pPr>
            <a:endParaRPr lang="en-US" dirty="0" smtClean="0">
              <a:latin typeface="Angsana New" pitchFamily="18" charset="-34"/>
              <a:cs typeface="Angsana New" pitchFamily="18" charset="-34"/>
            </a:endParaRPr>
          </a:p>
          <a:p>
            <a:pPr algn="just">
              <a:buNone/>
            </a:pPr>
            <a:r>
              <a:rPr lang="en-US" dirty="0" smtClean="0">
                <a:latin typeface="Angsana New" pitchFamily="18" charset="-34"/>
                <a:cs typeface="Angsana New" pitchFamily="18" charset="-34"/>
              </a:rPr>
              <a:t>65(4) The audit under sub-section (1) shall be completed within a period of three months from the date of commencement of the audit:</a:t>
            </a:r>
          </a:p>
          <a:p>
            <a:pPr algn="just">
              <a:buNone/>
            </a:pPr>
            <a:endParaRPr lang="en-US" dirty="0">
              <a:latin typeface="Angsana New" pitchFamily="18" charset="-34"/>
              <a:cs typeface="Angsana New" pitchFamily="18" charset="-34"/>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r>
              <a:rPr lang="en-US" sz="6600" b="1" u="sng" dirty="0" smtClean="0">
                <a:solidFill>
                  <a:schemeClr val="tx2">
                    <a:lumMod val="50000"/>
                  </a:schemeClr>
                </a:solidFill>
                <a:latin typeface="Angsana New" pitchFamily="18" charset="-34"/>
                <a:cs typeface="Angsana New" pitchFamily="18" charset="-34"/>
              </a:rPr>
              <a:t>65: Audit by tax authorities</a:t>
            </a:r>
            <a:endParaRPr lang="en-US" sz="6600" dirty="0">
              <a:latin typeface="Angsana New" pitchFamily="18" charset="-34"/>
              <a:cs typeface="Angsana New" pitchFamily="18" charset="-34"/>
            </a:endParaRPr>
          </a:p>
        </p:txBody>
      </p:sp>
      <p:sp>
        <p:nvSpPr>
          <p:cNvPr id="3" name="Content Placeholder 2"/>
          <p:cNvSpPr>
            <a:spLocks noGrp="1"/>
          </p:cNvSpPr>
          <p:nvPr>
            <p:ph idx="1"/>
          </p:nvPr>
        </p:nvSpPr>
        <p:spPr>
          <a:xfrm>
            <a:off x="457200" y="1295400"/>
            <a:ext cx="8229600" cy="5029200"/>
          </a:xfrm>
        </p:spPr>
        <p:txBody>
          <a:bodyPr>
            <a:normAutofit fontScale="70000" lnSpcReduction="20000"/>
          </a:bodyPr>
          <a:lstStyle/>
          <a:p>
            <a:pPr algn="just">
              <a:buNone/>
            </a:pPr>
            <a:r>
              <a:rPr lang="en-US" i="1" dirty="0" smtClean="0">
                <a:latin typeface="Andalus" pitchFamily="18" charset="-78"/>
                <a:cs typeface="Andalus" pitchFamily="18" charset="-78"/>
              </a:rPr>
              <a:t>Provided that where the Commissioner is satisfied that audit in respect of such registered person cannot be completed within three months, he may, for the reasons to be recorded in writing, extend the period by a further period not exceeding six months.</a:t>
            </a:r>
            <a:endParaRPr lang="en-US" dirty="0" smtClean="0">
              <a:latin typeface="Andalus" pitchFamily="18" charset="-78"/>
              <a:cs typeface="Andalus" pitchFamily="18" charset="-78"/>
            </a:endParaRPr>
          </a:p>
          <a:p>
            <a:pPr algn="just">
              <a:buNone/>
            </a:pPr>
            <a:endParaRPr lang="en-US" b="1" i="1" dirty="0" smtClean="0">
              <a:latin typeface="Andalus" pitchFamily="18" charset="-78"/>
              <a:cs typeface="Andalus" pitchFamily="18" charset="-78"/>
            </a:endParaRPr>
          </a:p>
          <a:p>
            <a:pPr algn="just">
              <a:buNone/>
            </a:pPr>
            <a:r>
              <a:rPr lang="en-US" b="1" i="1" dirty="0" smtClean="0">
                <a:latin typeface="Andalus" pitchFamily="18" charset="-78"/>
                <a:cs typeface="Andalus" pitchFamily="18" charset="-78"/>
              </a:rPr>
              <a:t>Explanation</a:t>
            </a:r>
            <a:r>
              <a:rPr lang="en-US" i="1" dirty="0" smtClean="0">
                <a:latin typeface="Andalus" pitchFamily="18" charset="-78"/>
                <a:cs typeface="Andalus" pitchFamily="18" charset="-78"/>
              </a:rPr>
              <a:t>.––For the purposes of this sub-section, the expression “commencement of audit” shall mean the date on which the records and other documents, called for by the tax authorities, are made available by the registered person or the actual institution of audit at the place of business, whichever is later.</a:t>
            </a:r>
            <a:endParaRPr lang="en-US" dirty="0" smtClean="0">
              <a:latin typeface="Andalus" pitchFamily="18" charset="-78"/>
              <a:cs typeface="Andalus" pitchFamily="18" charset="-78"/>
            </a:endParaRPr>
          </a:p>
          <a:p>
            <a:pPr algn="just">
              <a:buNone/>
            </a:pPr>
            <a:endParaRPr lang="en-US" dirty="0" smtClean="0">
              <a:latin typeface="Andalus" pitchFamily="18" charset="-78"/>
              <a:cs typeface="Andalus" pitchFamily="18" charset="-78"/>
            </a:endParaRPr>
          </a:p>
          <a:p>
            <a:pPr algn="just">
              <a:buNone/>
            </a:pPr>
            <a:r>
              <a:rPr lang="en-US" dirty="0" smtClean="0">
                <a:latin typeface="Andalus" pitchFamily="18" charset="-78"/>
                <a:cs typeface="Andalus" pitchFamily="18" charset="-78"/>
              </a:rPr>
              <a:t>65(5) During the course of audit, the </a:t>
            </a:r>
            <a:r>
              <a:rPr lang="en-US" dirty="0" err="1" smtClean="0">
                <a:latin typeface="Andalus" pitchFamily="18" charset="-78"/>
                <a:cs typeface="Andalus" pitchFamily="18" charset="-78"/>
              </a:rPr>
              <a:t>authorised</a:t>
            </a:r>
            <a:r>
              <a:rPr lang="en-US" dirty="0" smtClean="0">
                <a:latin typeface="Andalus" pitchFamily="18" charset="-78"/>
                <a:cs typeface="Andalus" pitchFamily="18" charset="-78"/>
              </a:rPr>
              <a:t> officer may require the registered person,-</a:t>
            </a:r>
          </a:p>
          <a:p>
            <a:pPr algn="just">
              <a:buNone/>
            </a:pPr>
            <a:r>
              <a:rPr lang="en-US" i="1" dirty="0" smtClean="0">
                <a:latin typeface="Andalus" pitchFamily="18" charset="-78"/>
                <a:cs typeface="Andalus" pitchFamily="18" charset="-78"/>
              </a:rPr>
              <a:t>(</a:t>
            </a:r>
            <a:r>
              <a:rPr lang="en-US" i="1" dirty="0" err="1" smtClean="0">
                <a:latin typeface="Andalus" pitchFamily="18" charset="-78"/>
                <a:cs typeface="Andalus" pitchFamily="18" charset="-78"/>
              </a:rPr>
              <a:t>i</a:t>
            </a:r>
            <a:r>
              <a:rPr lang="en-US" i="1" dirty="0" smtClean="0">
                <a:latin typeface="Andalus" pitchFamily="18" charset="-78"/>
                <a:cs typeface="Andalus" pitchFamily="18" charset="-78"/>
              </a:rPr>
              <a:t>) to afford him the necessary facility to verify the books of account or other documents as he may require;</a:t>
            </a:r>
            <a:endParaRPr lang="en-US" dirty="0">
              <a:latin typeface="Andalus" pitchFamily="18" charset="-78"/>
              <a:cs typeface="Andalus" pitchFamily="18" charset="-78"/>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r>
              <a:rPr lang="en-US" sz="6600" b="1" u="sng" dirty="0" smtClean="0">
                <a:solidFill>
                  <a:schemeClr val="tx2">
                    <a:lumMod val="50000"/>
                  </a:schemeClr>
                </a:solidFill>
                <a:latin typeface="AngsanaUPC" pitchFamily="18" charset="-34"/>
                <a:cs typeface="AngsanaUPC" pitchFamily="18" charset="-34"/>
              </a:rPr>
              <a:t>65: Audit by tax authorities</a:t>
            </a:r>
            <a:endParaRPr lang="en-US" sz="6600" dirty="0">
              <a:latin typeface="AngsanaUPC" pitchFamily="18" charset="-34"/>
              <a:cs typeface="AngsanaUPC" pitchFamily="18" charset="-34"/>
            </a:endParaRPr>
          </a:p>
        </p:txBody>
      </p:sp>
      <p:sp>
        <p:nvSpPr>
          <p:cNvPr id="3" name="Content Placeholder 2"/>
          <p:cNvSpPr>
            <a:spLocks noGrp="1"/>
          </p:cNvSpPr>
          <p:nvPr>
            <p:ph idx="1"/>
          </p:nvPr>
        </p:nvSpPr>
        <p:spPr>
          <a:xfrm>
            <a:off x="457200" y="1371600"/>
            <a:ext cx="8229600" cy="4953000"/>
          </a:xfrm>
        </p:spPr>
        <p:txBody>
          <a:bodyPr>
            <a:normAutofit fontScale="92500" lnSpcReduction="20000"/>
          </a:bodyPr>
          <a:lstStyle/>
          <a:p>
            <a:pPr algn="just">
              <a:buNone/>
            </a:pPr>
            <a:r>
              <a:rPr lang="en-US" i="1" dirty="0" smtClean="0">
                <a:latin typeface="Angsana New" pitchFamily="18" charset="-34"/>
                <a:cs typeface="Angsana New" pitchFamily="18" charset="-34"/>
              </a:rPr>
              <a:t>65(5)(ii) to furnish such information as he may require and render assistance for timely completion of the audit.</a:t>
            </a:r>
            <a:endParaRPr lang="en-US" dirty="0" smtClean="0">
              <a:latin typeface="Angsana New" pitchFamily="18" charset="-34"/>
              <a:cs typeface="Angsana New" pitchFamily="18" charset="-34"/>
            </a:endParaRPr>
          </a:p>
          <a:p>
            <a:pPr algn="just">
              <a:buNone/>
            </a:pPr>
            <a:endParaRPr lang="en-US" dirty="0" smtClean="0">
              <a:latin typeface="Angsana New" pitchFamily="18" charset="-34"/>
              <a:cs typeface="Angsana New" pitchFamily="18" charset="-34"/>
            </a:endParaRPr>
          </a:p>
          <a:p>
            <a:pPr algn="just">
              <a:buNone/>
            </a:pPr>
            <a:r>
              <a:rPr lang="en-US" dirty="0" smtClean="0">
                <a:latin typeface="Angsana New" pitchFamily="18" charset="-34"/>
                <a:cs typeface="Angsana New" pitchFamily="18" charset="-34"/>
              </a:rPr>
              <a:t>65(6) On conclusion of audit, the proper officer shall, within thirty days, inform the registered person, whose records are audited, about the findings, his rights and obligations and the reasons for such findings.</a:t>
            </a:r>
          </a:p>
          <a:p>
            <a:pPr algn="just">
              <a:buNone/>
            </a:pPr>
            <a:endParaRPr lang="en-US" dirty="0" smtClean="0">
              <a:latin typeface="Angsana New" pitchFamily="18" charset="-34"/>
              <a:cs typeface="Angsana New" pitchFamily="18" charset="-34"/>
            </a:endParaRPr>
          </a:p>
          <a:p>
            <a:pPr algn="just">
              <a:buNone/>
            </a:pPr>
            <a:r>
              <a:rPr lang="en-US" dirty="0" smtClean="0">
                <a:latin typeface="Angsana New" pitchFamily="18" charset="-34"/>
                <a:cs typeface="Angsana New" pitchFamily="18" charset="-34"/>
              </a:rPr>
              <a:t>65(7) Where the audit conducted under sub-section (1) results in detection of tax not paid or short paid or erroneously refunded, or input tax credit wrongly availed or </a:t>
            </a:r>
            <a:r>
              <a:rPr lang="en-US" dirty="0" err="1" smtClean="0">
                <a:latin typeface="Angsana New" pitchFamily="18" charset="-34"/>
                <a:cs typeface="Angsana New" pitchFamily="18" charset="-34"/>
              </a:rPr>
              <a:t>utilised</a:t>
            </a:r>
            <a:r>
              <a:rPr lang="en-US" dirty="0" smtClean="0">
                <a:latin typeface="Angsana New" pitchFamily="18" charset="-34"/>
                <a:cs typeface="Angsana New" pitchFamily="18" charset="-34"/>
              </a:rPr>
              <a:t>, the proper officer may initiate action under section 73 or section 74.</a:t>
            </a:r>
          </a:p>
          <a:p>
            <a:pPr>
              <a:buNone/>
            </a:pPr>
            <a:endParaRPr lang="en-US" dirty="0">
              <a:latin typeface="Angsana New" pitchFamily="18" charset="-34"/>
              <a:cs typeface="Angsana New" pitchFamily="18" charset="-34"/>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r>
              <a:rPr lang="en-US" sz="6000" b="1" u="sng" dirty="0" smtClean="0">
                <a:solidFill>
                  <a:schemeClr val="tx2">
                    <a:lumMod val="50000"/>
                  </a:schemeClr>
                </a:solidFill>
                <a:latin typeface="Angsana New" pitchFamily="18" charset="-34"/>
                <a:cs typeface="Angsana New" pitchFamily="18" charset="-34"/>
              </a:rPr>
              <a:t>Chapter: XIII – AUDIT - RULES</a:t>
            </a:r>
            <a:endParaRPr lang="en-US" sz="6000" dirty="0">
              <a:latin typeface="Angsana New" pitchFamily="18" charset="-34"/>
              <a:cs typeface="Angsana New" pitchFamily="18" charset="-34"/>
            </a:endParaRPr>
          </a:p>
        </p:txBody>
      </p:sp>
      <p:sp>
        <p:nvSpPr>
          <p:cNvPr id="3" name="Content Placeholder 2"/>
          <p:cNvSpPr>
            <a:spLocks noGrp="1"/>
          </p:cNvSpPr>
          <p:nvPr>
            <p:ph idx="1"/>
          </p:nvPr>
        </p:nvSpPr>
        <p:spPr>
          <a:xfrm>
            <a:off x="457200" y="1371600"/>
            <a:ext cx="8229600" cy="5105400"/>
          </a:xfrm>
        </p:spPr>
        <p:txBody>
          <a:bodyPr>
            <a:normAutofit/>
          </a:bodyPr>
          <a:lstStyle/>
          <a:p>
            <a:pPr>
              <a:buNone/>
            </a:pPr>
            <a:r>
              <a:rPr lang="en-US" sz="9600" b="1" dirty="0" smtClean="0">
                <a:solidFill>
                  <a:schemeClr val="tx2">
                    <a:lumMod val="60000"/>
                    <a:lumOff val="40000"/>
                  </a:schemeClr>
                </a:solidFill>
                <a:latin typeface="Angsana New" pitchFamily="18" charset="-34"/>
                <a:cs typeface="Angsana New" pitchFamily="18" charset="-34"/>
              </a:rPr>
              <a:t>101: Audit</a:t>
            </a:r>
          </a:p>
          <a:p>
            <a:pPr>
              <a:buNone/>
            </a:pPr>
            <a:endParaRPr lang="en-US" sz="9600" b="1" dirty="0" smtClean="0">
              <a:solidFill>
                <a:schemeClr val="tx2">
                  <a:lumMod val="60000"/>
                  <a:lumOff val="40000"/>
                </a:schemeClr>
              </a:solidFill>
              <a:latin typeface="Angsana New" pitchFamily="18" charset="-34"/>
              <a:cs typeface="Angsana New" pitchFamily="18" charset="-34"/>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en-US" sz="6600" b="1" u="sng" dirty="0" smtClean="0">
                <a:solidFill>
                  <a:schemeClr val="tx2">
                    <a:lumMod val="50000"/>
                  </a:schemeClr>
                </a:solidFill>
                <a:latin typeface="Andalus" pitchFamily="18" charset="-78"/>
                <a:cs typeface="Andalus" pitchFamily="18" charset="-78"/>
              </a:rPr>
              <a:t>101: Audit</a:t>
            </a:r>
            <a:endParaRPr lang="en-US" sz="6600" u="sng" dirty="0">
              <a:solidFill>
                <a:schemeClr val="tx2">
                  <a:lumMod val="50000"/>
                </a:schemeClr>
              </a:solidFill>
              <a:latin typeface="Andalus" pitchFamily="18" charset="-78"/>
              <a:cs typeface="Andalus" pitchFamily="18" charset="-78"/>
            </a:endParaRPr>
          </a:p>
        </p:txBody>
      </p:sp>
      <p:sp>
        <p:nvSpPr>
          <p:cNvPr id="3" name="Content Placeholder 2"/>
          <p:cNvSpPr>
            <a:spLocks noGrp="1"/>
          </p:cNvSpPr>
          <p:nvPr>
            <p:ph idx="1"/>
          </p:nvPr>
        </p:nvSpPr>
        <p:spPr>
          <a:xfrm>
            <a:off x="457200" y="1447800"/>
            <a:ext cx="8229600" cy="5029200"/>
          </a:xfrm>
        </p:spPr>
        <p:txBody>
          <a:bodyPr>
            <a:normAutofit fontScale="62500" lnSpcReduction="20000"/>
          </a:bodyPr>
          <a:lstStyle/>
          <a:p>
            <a:pPr algn="just">
              <a:buNone/>
            </a:pPr>
            <a:r>
              <a:rPr lang="en-US" dirty="0" smtClean="0">
                <a:latin typeface="Andalus" pitchFamily="18" charset="-78"/>
                <a:cs typeface="Andalus" pitchFamily="18" charset="-78"/>
              </a:rPr>
              <a:t>101(1) The period of audit to be conducted under sub-section (1) of section 65 shall be a financial year</a:t>
            </a:r>
            <a:r>
              <a:rPr lang="en-US" b="1" dirty="0" smtClean="0">
                <a:latin typeface="Andalus" pitchFamily="18" charset="-78"/>
                <a:cs typeface="Andalus" pitchFamily="18" charset="-78"/>
              </a:rPr>
              <a:t> </a:t>
            </a:r>
            <a:r>
              <a:rPr lang="en-US" b="1" baseline="30000" dirty="0" smtClean="0">
                <a:latin typeface="Andalus" pitchFamily="18" charset="-78"/>
                <a:cs typeface="Andalus" pitchFamily="18" charset="-78"/>
              </a:rPr>
              <a:t>1</a:t>
            </a:r>
            <a:r>
              <a:rPr lang="en-US" b="1" dirty="0" smtClean="0">
                <a:latin typeface="Andalus" pitchFamily="18" charset="-78"/>
                <a:cs typeface="Andalus" pitchFamily="18" charset="-78"/>
              </a:rPr>
              <a:t>[</a:t>
            </a:r>
            <a:r>
              <a:rPr lang="en-US" dirty="0" smtClean="0">
                <a:latin typeface="Andalus" pitchFamily="18" charset="-78"/>
                <a:cs typeface="Andalus" pitchFamily="18" charset="-78"/>
              </a:rPr>
              <a:t>or part thereof</a:t>
            </a:r>
            <a:r>
              <a:rPr lang="en-US" b="1" dirty="0" smtClean="0">
                <a:latin typeface="Andalus" pitchFamily="18" charset="-78"/>
                <a:cs typeface="Andalus" pitchFamily="18" charset="-78"/>
              </a:rPr>
              <a:t>]</a:t>
            </a:r>
            <a:r>
              <a:rPr lang="en-US" dirty="0" smtClean="0">
                <a:latin typeface="Andalus" pitchFamily="18" charset="-78"/>
                <a:cs typeface="Andalus" pitchFamily="18" charset="-78"/>
              </a:rPr>
              <a:t> or multiples thereof.</a:t>
            </a:r>
          </a:p>
          <a:p>
            <a:pPr algn="just">
              <a:buNone/>
            </a:pPr>
            <a:endParaRPr lang="en-US" dirty="0" smtClean="0">
              <a:latin typeface="Andalus" pitchFamily="18" charset="-78"/>
              <a:cs typeface="Andalus" pitchFamily="18" charset="-78"/>
            </a:endParaRPr>
          </a:p>
          <a:p>
            <a:pPr algn="just">
              <a:buNone/>
            </a:pPr>
            <a:r>
              <a:rPr lang="en-US" dirty="0" smtClean="0">
                <a:latin typeface="Andalus" pitchFamily="18" charset="-78"/>
                <a:cs typeface="Andalus" pitchFamily="18" charset="-78"/>
              </a:rPr>
              <a:t>101(2) Where it is decided to undertake the audit of a registered person in accordance with the provisions of section 65, the proper officer shall issue a notice in </a:t>
            </a:r>
            <a:r>
              <a:rPr lang="en-US" b="1" dirty="0" smtClean="0">
                <a:latin typeface="Andalus" pitchFamily="18" charset="-78"/>
                <a:cs typeface="Andalus" pitchFamily="18" charset="-78"/>
              </a:rPr>
              <a:t>FORM GST ADT-01</a:t>
            </a:r>
            <a:r>
              <a:rPr lang="en-US" dirty="0" smtClean="0">
                <a:latin typeface="Andalus" pitchFamily="18" charset="-78"/>
                <a:cs typeface="Andalus" pitchFamily="18" charset="-78"/>
              </a:rPr>
              <a:t> in accordance with the provisions of sub-section (3) of the said section.</a:t>
            </a:r>
          </a:p>
          <a:p>
            <a:pPr algn="just">
              <a:buNone/>
            </a:pPr>
            <a:endParaRPr lang="en-US" dirty="0" smtClean="0">
              <a:latin typeface="Andalus" pitchFamily="18" charset="-78"/>
              <a:cs typeface="Andalus" pitchFamily="18" charset="-78"/>
            </a:endParaRPr>
          </a:p>
          <a:p>
            <a:pPr algn="just">
              <a:buNone/>
            </a:pPr>
            <a:r>
              <a:rPr lang="en-US" dirty="0" smtClean="0">
                <a:latin typeface="Andalus" pitchFamily="18" charset="-78"/>
                <a:cs typeface="Andalus" pitchFamily="18" charset="-78"/>
              </a:rPr>
              <a:t>101(3) The proper officer </a:t>
            </a:r>
            <a:r>
              <a:rPr lang="en-US" dirty="0" err="1" smtClean="0">
                <a:latin typeface="Andalus" pitchFamily="18" charset="-78"/>
                <a:cs typeface="Andalus" pitchFamily="18" charset="-78"/>
              </a:rPr>
              <a:t>authorised</a:t>
            </a:r>
            <a:r>
              <a:rPr lang="en-US" dirty="0" smtClean="0">
                <a:latin typeface="Andalus" pitchFamily="18" charset="-78"/>
                <a:cs typeface="Andalus" pitchFamily="18" charset="-78"/>
              </a:rPr>
              <a:t> to conduct audit of the records and the books of account of the registered person shall, with the assistance of the team of officers and officials accompanying him, verify the documents on the basis of which the books of account are maintained and the returns and statements furnished under the provisions of the Act and the rules made </a:t>
            </a:r>
            <a:r>
              <a:rPr lang="en-US" dirty="0" err="1" smtClean="0">
                <a:latin typeface="Andalus" pitchFamily="18" charset="-78"/>
                <a:cs typeface="Andalus" pitchFamily="18" charset="-78"/>
              </a:rPr>
              <a:t>thereunder</a:t>
            </a:r>
            <a:r>
              <a:rPr lang="en-US" dirty="0" smtClean="0">
                <a:latin typeface="Andalus" pitchFamily="18" charset="-78"/>
                <a:cs typeface="Andalus" pitchFamily="18" charset="-78"/>
              </a:rPr>
              <a:t>, the correctness of the turnover, exemptions and deductions claimed, the rate of tax applied in respect of the supply of goods or services or both, the input tax credit availed and </a:t>
            </a:r>
            <a:r>
              <a:rPr lang="en-US" dirty="0" err="1" smtClean="0">
                <a:latin typeface="Andalus" pitchFamily="18" charset="-78"/>
                <a:cs typeface="Andalus" pitchFamily="18" charset="-78"/>
              </a:rPr>
              <a:t>utilised</a:t>
            </a:r>
            <a:r>
              <a:rPr lang="en-US" dirty="0" smtClean="0">
                <a:latin typeface="Andalus" pitchFamily="18" charset="-78"/>
                <a:cs typeface="Andalus" pitchFamily="18" charset="-78"/>
              </a:rPr>
              <a:t>, refund claimed, and other relevant issues and record the observations in his audit notes.</a:t>
            </a:r>
          </a:p>
          <a:p>
            <a:pPr>
              <a:buNone/>
            </a:pPr>
            <a:endParaRPr lang="en-US" dirty="0">
              <a:latin typeface="Andalus" pitchFamily="18" charset="-78"/>
              <a:cs typeface="Andalus" pitchFamily="18" charset="-78"/>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en-US" sz="6600" b="1" u="sng" dirty="0" smtClean="0">
                <a:solidFill>
                  <a:schemeClr val="tx2">
                    <a:lumMod val="50000"/>
                  </a:schemeClr>
                </a:solidFill>
                <a:latin typeface="Andalus" pitchFamily="18" charset="-78"/>
                <a:cs typeface="Andalus" pitchFamily="18" charset="-78"/>
              </a:rPr>
              <a:t>101: Audit</a:t>
            </a:r>
            <a:endParaRPr lang="en-US" sz="6600" dirty="0">
              <a:latin typeface="Andalus" pitchFamily="18" charset="-78"/>
              <a:cs typeface="Andalus" pitchFamily="18" charset="-78"/>
            </a:endParaRPr>
          </a:p>
        </p:txBody>
      </p:sp>
      <p:sp>
        <p:nvSpPr>
          <p:cNvPr id="3" name="Content Placeholder 2"/>
          <p:cNvSpPr>
            <a:spLocks noGrp="1"/>
          </p:cNvSpPr>
          <p:nvPr>
            <p:ph idx="1"/>
          </p:nvPr>
        </p:nvSpPr>
        <p:spPr>
          <a:xfrm>
            <a:off x="457200" y="1371600"/>
            <a:ext cx="8229600" cy="5029200"/>
          </a:xfrm>
        </p:spPr>
        <p:txBody>
          <a:bodyPr>
            <a:normAutofit/>
          </a:bodyPr>
          <a:lstStyle/>
          <a:p>
            <a:pPr algn="just">
              <a:buNone/>
            </a:pPr>
            <a:r>
              <a:rPr lang="en-US" dirty="0" smtClean="0">
                <a:latin typeface="AngsanaUPC" pitchFamily="18" charset="-34"/>
                <a:cs typeface="AngsanaUPC" pitchFamily="18" charset="-34"/>
              </a:rPr>
              <a:t>101(4) The proper officer may inform the registered person of the discrepancies noticed, if any, as observed in the audit and the said person may file his reply and the proper officer shall </a:t>
            </a:r>
            <a:r>
              <a:rPr lang="en-US" dirty="0" err="1" smtClean="0">
                <a:latin typeface="AngsanaUPC" pitchFamily="18" charset="-34"/>
                <a:cs typeface="AngsanaUPC" pitchFamily="18" charset="-34"/>
              </a:rPr>
              <a:t>finalise</a:t>
            </a:r>
            <a:r>
              <a:rPr lang="en-US" dirty="0" smtClean="0">
                <a:latin typeface="AngsanaUPC" pitchFamily="18" charset="-34"/>
                <a:cs typeface="AngsanaUPC" pitchFamily="18" charset="-34"/>
              </a:rPr>
              <a:t> the findings of the audit after due consideration of the reply furnished.</a:t>
            </a:r>
          </a:p>
          <a:p>
            <a:pPr algn="just">
              <a:buNone/>
            </a:pPr>
            <a:endParaRPr lang="en-US" dirty="0" smtClean="0">
              <a:latin typeface="AngsanaUPC" pitchFamily="18" charset="-34"/>
              <a:cs typeface="AngsanaUPC" pitchFamily="18" charset="-34"/>
            </a:endParaRPr>
          </a:p>
          <a:p>
            <a:pPr algn="just">
              <a:buNone/>
            </a:pPr>
            <a:r>
              <a:rPr lang="en-US" dirty="0" smtClean="0">
                <a:latin typeface="AngsanaUPC" pitchFamily="18" charset="-34"/>
                <a:cs typeface="AngsanaUPC" pitchFamily="18" charset="-34"/>
              </a:rPr>
              <a:t>101(5) On conclusion of the audit, the proper officer shall inform the findings of audit to the registered person in accordance with the provisions of sub-section (6) of section 65 in </a:t>
            </a:r>
            <a:r>
              <a:rPr lang="en-US" b="1" dirty="0" smtClean="0">
                <a:latin typeface="AngsanaUPC" pitchFamily="18" charset="-34"/>
                <a:cs typeface="AngsanaUPC" pitchFamily="18" charset="-34"/>
              </a:rPr>
              <a:t>FORM GST ADT-02</a:t>
            </a:r>
            <a:r>
              <a:rPr lang="en-US" dirty="0" smtClean="0">
                <a:latin typeface="AngsanaUPC" pitchFamily="18" charset="-34"/>
                <a:cs typeface="AngsanaUPC" pitchFamily="18" charset="-34"/>
              </a:rPr>
              <a:t>.</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86800" y="0"/>
            <a:ext cx="457200" cy="838200"/>
          </a:xfrm>
          <a:prstGeom prst="rect">
            <a:avLst/>
          </a:prstGeom>
          <a:ln w="3175" cap="sq" cmpd="thickThin">
            <a:solidFill>
              <a:srgbClr val="000000"/>
            </a:solidFill>
            <a:prstDash val="solid"/>
            <a:miter lim="800000"/>
          </a:ln>
          <a:effectLst>
            <a:innerShdw blurRad="76200">
              <a:srgbClr val="000000"/>
            </a:innerShdw>
          </a:effectLst>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0"/>
            <a:ext cx="457200" cy="838200"/>
          </a:xfrm>
          <a:prstGeom prst="rect">
            <a:avLst/>
          </a:prstGeom>
          <a:ln w="3175" cap="sq" cmpd="thickThin">
            <a:solidFill>
              <a:srgbClr val="000000"/>
            </a:solidFill>
            <a:prstDash val="solid"/>
            <a:miter lim="800000"/>
          </a:ln>
          <a:effectLst>
            <a:innerShdw blurRad="76200">
              <a:srgbClr val="000000"/>
            </a:innerShdw>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3189</Words>
  <Application>Microsoft Office PowerPoint</Application>
  <PresentationFormat>On-screen Show (4:3)</PresentationFormat>
  <Paragraphs>192</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GST Departmental Audit-Practical Approach</vt:lpstr>
      <vt:lpstr>Slide 2</vt:lpstr>
      <vt:lpstr>Definitions</vt:lpstr>
      <vt:lpstr>65: Audit by tax authorities</vt:lpstr>
      <vt:lpstr>65: Audit by tax authorities</vt:lpstr>
      <vt:lpstr>65: Audit by tax authorities</vt:lpstr>
      <vt:lpstr>Chapter: XIII – AUDIT - RULES</vt:lpstr>
      <vt:lpstr>101: Audit</vt:lpstr>
      <vt:lpstr>101: Audit</vt:lpstr>
      <vt:lpstr>FORMS - AUDIT</vt:lpstr>
      <vt:lpstr>Sec-73 :- Determination of tax not paid or short paid or erroneously refunded or input tax credit wrongly availed or utilized for any reason other than fraud or any willful-misstatement or suppression of facts </vt:lpstr>
      <vt:lpstr>Sec-73 :- Determination of tax not paid or short paid or erroneously refunded or input tax credit wrongly availed or utilized for any reason other than fraud or any willful-misstatement or suppression of facts </vt:lpstr>
      <vt:lpstr> Sec-73 :- Determination of tax not paid or short paid or erroneously refunded or input tax credit wrongly availed or utilized for any reason other than fraud or any willful-misstatement or suppression of facts. </vt:lpstr>
      <vt:lpstr>Sec-73 :- Determination of tax not paid or short paid or erroneously refunded or input tax credit wrongly availed or utilized for any reason other than fraud or any willful-misstatement or suppression of facts </vt:lpstr>
      <vt:lpstr> Sec-74  :- Determination of tax not paid or short paid or erroneously refunded or input tax credit wrongly availed or utilized by reason of fraud or any willful-misstatement or suppression of facts </vt:lpstr>
      <vt:lpstr>Sec-74  :- Determination of tax not paid or short paid or erroneously refunded or input tax credit wrongly availed or utilized by reason of fraud or any willful-misstatement or suppression of facts </vt:lpstr>
      <vt:lpstr>Sec-74  :- Determination of tax not paid or short paid or erroneously refunded or input tax credit wrongly availed or utilized by reason of fraud or any willful-misstatement or suppression of facts </vt:lpstr>
      <vt:lpstr>Sec-74  :- Determination of tax not paid or short paid or erroneously refunded or input tax credit wrongly availed or utilized by reason of fraud or any willful-misstatement or suppression of facts </vt:lpstr>
      <vt:lpstr>Sec-74  :- Determination of tax not paid or short paid or erroneously refunded or input tax credit wrongly availed or utilized by reason of fraud or any willful-misstatement or suppression of facts </vt:lpstr>
      <vt:lpstr>Information need To Compile</vt:lpstr>
      <vt:lpstr>Slide 21</vt:lpstr>
      <vt:lpstr> P&amp; L Account Analysis. </vt:lpstr>
      <vt:lpstr>Points To be Noted</vt:lpstr>
      <vt:lpstr>Points To be Noted</vt:lpstr>
      <vt:lpstr>Points To be Noted</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XIII – AUDIT - ACT</dc:title>
  <dc:creator>Administrator</dc:creator>
  <cp:lastModifiedBy>Debasmita</cp:lastModifiedBy>
  <cp:revision>27</cp:revision>
  <dcterms:created xsi:type="dcterms:W3CDTF">2006-08-16T00:00:00Z</dcterms:created>
  <dcterms:modified xsi:type="dcterms:W3CDTF">2021-07-07T11:49:03Z</dcterms:modified>
</cp:coreProperties>
</file>