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00" r:id="rId3"/>
    <p:sldId id="301" r:id="rId4"/>
    <p:sldId id="299" r:id="rId5"/>
    <p:sldId id="303" r:id="rId6"/>
    <p:sldId id="308" r:id="rId7"/>
    <p:sldId id="310" r:id="rId8"/>
    <p:sldId id="311" r:id="rId9"/>
    <p:sldId id="304" r:id="rId10"/>
    <p:sldId id="312" r:id="rId11"/>
    <p:sldId id="305" r:id="rId12"/>
    <p:sldId id="306" r:id="rId13"/>
    <p:sldId id="307" r:id="rId14"/>
    <p:sldId id="28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209799"/>
          </a:xfrm>
        </p:spPr>
        <p:txBody>
          <a:bodyPr/>
          <a:lstStyle/>
          <a:p>
            <a:r>
              <a:rPr lang="en-US" dirty="0" smtClean="0"/>
              <a:t>Treatment of Various Discount in GST (Accounted In Invoice And Credit Notes)</a:t>
            </a:r>
            <a:endParaRPr lang="en-US" dirty="0"/>
          </a:p>
        </p:txBody>
      </p:sp>
      <p:sp>
        <p:nvSpPr>
          <p:cNvPr id="3" name="Subtitle 2"/>
          <p:cNvSpPr>
            <a:spLocks noGrp="1"/>
          </p:cNvSpPr>
          <p:nvPr>
            <p:ph type="subTitle" idx="1"/>
          </p:nvPr>
        </p:nvSpPr>
        <p:spPr>
          <a:xfrm>
            <a:off x="914400" y="3200400"/>
            <a:ext cx="7620000" cy="2438400"/>
          </a:xfrm>
        </p:spPr>
        <p:txBody>
          <a:bodyPr/>
          <a:lstStyle/>
          <a:p>
            <a:r>
              <a:rPr lang="en-US" dirty="0" err="1" smtClean="0"/>
              <a:t>Vishwanath</a:t>
            </a:r>
            <a:r>
              <a:rPr lang="en-US" dirty="0" smtClean="0"/>
              <a:t> </a:t>
            </a:r>
            <a:r>
              <a:rPr lang="en-US" dirty="0" err="1" smtClean="0"/>
              <a:t>Bhat</a:t>
            </a:r>
            <a:endParaRPr lang="en-US" dirty="0" smtClean="0"/>
          </a:p>
          <a:p>
            <a:r>
              <a:rPr lang="en-US" dirty="0" smtClean="0"/>
              <a:t>Cost Accountant</a:t>
            </a:r>
          </a:p>
          <a:p>
            <a:r>
              <a:rPr lang="en-US" dirty="0" smtClean="0"/>
              <a:t>Treasurer SIRC , I C A I</a:t>
            </a:r>
          </a:p>
          <a:p>
            <a:r>
              <a:rPr lang="en-US" dirty="0" smtClean="0"/>
              <a:t>9448357102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solidFill>
                  <a:srgbClr val="FF0000"/>
                </a:solidFill>
              </a:rPr>
              <a:t>Buy one get one free offer.</a:t>
            </a:r>
            <a:br>
              <a:rPr lang="en-US" b="1" dirty="0" smtClean="0">
                <a:solidFill>
                  <a:srgbClr val="FF0000"/>
                </a:solidFill>
              </a:rPr>
            </a:br>
            <a:endParaRPr lang="en-US" dirty="0"/>
          </a:p>
        </p:txBody>
      </p:sp>
      <p:sp>
        <p:nvSpPr>
          <p:cNvPr id="3" name="Content Placeholder 2"/>
          <p:cNvSpPr>
            <a:spLocks noGrp="1"/>
          </p:cNvSpPr>
          <p:nvPr>
            <p:ph idx="1"/>
          </p:nvPr>
        </p:nvSpPr>
        <p:spPr>
          <a:xfrm>
            <a:off x="304800" y="914400"/>
            <a:ext cx="8534400" cy="5638800"/>
          </a:xfrm>
        </p:spPr>
        <p:txBody>
          <a:bodyPr/>
          <a:lstStyle/>
          <a:p>
            <a:pPr algn="just"/>
            <a:r>
              <a:rPr lang="en-US" dirty="0" smtClean="0"/>
              <a:t>Taxability of such supply will be dependent upon as to whether the supply is a composite supply or a mixed supply and the rate of tax shall be determined as per the provisions of section 8 of the said Act. </a:t>
            </a:r>
          </a:p>
          <a:p>
            <a:pPr algn="just">
              <a:buNone/>
            </a:pPr>
            <a:endParaRPr lang="en-US" dirty="0" smtClean="0"/>
          </a:p>
          <a:p>
            <a:pPr algn="just">
              <a:buNone/>
            </a:pPr>
            <a:r>
              <a:rPr lang="en-US" dirty="0" smtClean="0"/>
              <a:t>  </a:t>
            </a:r>
            <a:r>
              <a:rPr lang="en-US" dirty="0" smtClean="0">
                <a:solidFill>
                  <a:srgbClr val="FF0000"/>
                </a:solidFill>
              </a:rPr>
              <a:t>(Section 8 of GST – Tax liability on composite and mixed supplies.)</a:t>
            </a:r>
          </a:p>
          <a:p>
            <a:endParaRPr lang="en-US" dirty="0" smtClean="0"/>
          </a:p>
          <a:p>
            <a:pPr>
              <a:buNone/>
            </a:pPr>
            <a:r>
              <a:rPr lang="en-US" dirty="0" smtClean="0"/>
              <a:t>  </a:t>
            </a:r>
            <a:r>
              <a:rPr lang="en-US" dirty="0" smtClean="0">
                <a:solidFill>
                  <a:srgbClr val="FF0000"/>
                </a:solidFill>
              </a:rPr>
              <a:t>ITC shall be available </a:t>
            </a:r>
          </a:p>
          <a:p>
            <a:pPr algn="just">
              <a:buNone/>
            </a:pPr>
            <a:endParaRPr lang="en-US" dirty="0" smtClean="0">
              <a:solidFill>
                <a:srgbClr val="FF0000"/>
              </a:solidFill>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smtClean="0"/>
              <a:t/>
            </a:r>
            <a:br>
              <a:rPr lang="en-US" b="1" dirty="0" smtClean="0"/>
            </a:br>
            <a:r>
              <a:rPr lang="en-US" sz="3100" b="1" dirty="0" smtClean="0">
                <a:solidFill>
                  <a:srgbClr val="FF0000"/>
                </a:solidFill>
              </a:rPr>
              <a:t>Discounts including ‘Buy more, save more’ offers.</a:t>
            </a:r>
            <a:br>
              <a:rPr lang="en-US" sz="3100" b="1" dirty="0" smtClean="0">
                <a:solidFill>
                  <a:srgbClr val="FF0000"/>
                </a:solidFill>
              </a:rPr>
            </a:br>
            <a:endParaRPr lang="en-US" sz="3100" dirty="0">
              <a:solidFill>
                <a:srgbClr val="FF0000"/>
              </a:solidFill>
            </a:endParaRPr>
          </a:p>
        </p:txBody>
      </p:sp>
      <p:sp>
        <p:nvSpPr>
          <p:cNvPr id="3" name="Content Placeholder 2"/>
          <p:cNvSpPr>
            <a:spLocks noGrp="1"/>
          </p:cNvSpPr>
          <p:nvPr>
            <p:ph idx="1"/>
          </p:nvPr>
        </p:nvSpPr>
        <p:spPr>
          <a:xfrm>
            <a:off x="304800" y="990600"/>
            <a:ext cx="8458200" cy="5715000"/>
          </a:xfrm>
        </p:spPr>
        <p:txBody>
          <a:bodyPr>
            <a:normAutofit/>
          </a:bodyPr>
          <a:lstStyle/>
          <a:p>
            <a:r>
              <a:rPr lang="en-US" dirty="0" smtClean="0"/>
              <a:t>Increase in discount rate with increase in purchase volume.</a:t>
            </a:r>
          </a:p>
          <a:p>
            <a:r>
              <a:rPr lang="en-US" dirty="0" smtClean="0"/>
              <a:t>Periodic / year ending discounts to their </a:t>
            </a:r>
            <a:r>
              <a:rPr lang="en-US" dirty="0" err="1" smtClean="0"/>
              <a:t>stockist</a:t>
            </a:r>
            <a:r>
              <a:rPr lang="en-US" dirty="0" smtClean="0"/>
              <a:t> </a:t>
            </a:r>
          </a:p>
          <a:p>
            <a:pPr>
              <a:buNone/>
            </a:pPr>
            <a:r>
              <a:rPr lang="en-US" dirty="0" smtClean="0"/>
              <a:t> </a:t>
            </a:r>
          </a:p>
          <a:p>
            <a:pPr>
              <a:buNone/>
            </a:pPr>
            <a:r>
              <a:rPr lang="en-US" dirty="0" smtClean="0"/>
              <a:t> </a:t>
            </a:r>
            <a:r>
              <a:rPr lang="en-US" dirty="0" smtClean="0">
                <a:solidFill>
                  <a:srgbClr val="FF0000"/>
                </a:solidFill>
              </a:rPr>
              <a:t>(Shall be excluded to determine the value of supply) </a:t>
            </a:r>
          </a:p>
          <a:p>
            <a:endParaRPr lang="en-US" dirty="0" smtClean="0"/>
          </a:p>
          <a:p>
            <a:r>
              <a:rPr lang="en-US" dirty="0" smtClean="0">
                <a:solidFill>
                  <a:srgbClr val="FFFF00"/>
                </a:solidFill>
              </a:rPr>
              <a:t>ITC shall be available. </a:t>
            </a:r>
          </a:p>
          <a:p>
            <a:endParaRPr lang="en-US"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92162"/>
          </a:xfrm>
        </p:spPr>
        <p:txBody>
          <a:bodyPr>
            <a:normAutofit fontScale="90000"/>
          </a:bodyPr>
          <a:lstStyle/>
          <a:p>
            <a:r>
              <a:rPr lang="en-US" b="1" dirty="0" smtClean="0">
                <a:solidFill>
                  <a:srgbClr val="FF0000"/>
                </a:solidFill>
              </a:rPr>
              <a:t/>
            </a:r>
            <a:br>
              <a:rPr lang="en-US" b="1" dirty="0" smtClean="0">
                <a:solidFill>
                  <a:srgbClr val="FF0000"/>
                </a:solidFill>
              </a:rPr>
            </a:br>
            <a:r>
              <a:rPr lang="en-US" b="1" dirty="0" smtClean="0">
                <a:solidFill>
                  <a:srgbClr val="FF0000"/>
                </a:solidFill>
              </a:rPr>
              <a:t>Secondary Discounts .</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304800" y="1066800"/>
            <a:ext cx="8534400" cy="5486400"/>
          </a:xfrm>
        </p:spPr>
        <p:txBody>
          <a:bodyPr>
            <a:normAutofit/>
          </a:bodyPr>
          <a:lstStyle/>
          <a:p>
            <a:r>
              <a:rPr lang="en-US" dirty="0" smtClean="0"/>
              <a:t>Subsequent Discount by of credit Notes.</a:t>
            </a:r>
          </a:p>
          <a:p>
            <a:r>
              <a:rPr lang="en-US" dirty="0" smtClean="0"/>
              <a:t>Sales Return due to defective material.</a:t>
            </a:r>
          </a:p>
          <a:p>
            <a:r>
              <a:rPr lang="en-US" dirty="0" smtClean="0"/>
              <a:t>Price difference.</a:t>
            </a:r>
          </a:p>
          <a:p>
            <a:pPr algn="just"/>
            <a:r>
              <a:rPr lang="en-US" dirty="0" smtClean="0"/>
              <a:t>It is further clarified that such secondary discounts shall </a:t>
            </a:r>
            <a:r>
              <a:rPr lang="en-US" dirty="0" smtClean="0">
                <a:solidFill>
                  <a:srgbClr val="FFFF00"/>
                </a:solidFill>
              </a:rPr>
              <a:t>not be excluded</a:t>
            </a:r>
            <a:r>
              <a:rPr lang="en-US" dirty="0" smtClean="0"/>
              <a:t> while determining the value of supply as such discounts are </a:t>
            </a:r>
            <a:r>
              <a:rPr lang="en-US" dirty="0" smtClean="0">
                <a:solidFill>
                  <a:srgbClr val="FFFF00"/>
                </a:solidFill>
              </a:rPr>
              <a:t>not known at the time of supply</a:t>
            </a:r>
            <a:r>
              <a:rPr lang="en-US" dirty="0" smtClean="0"/>
              <a:t> and the conditions laid down in clause (b) of sub-section (3) of section 15 of the said Act are not satisfied.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solidFill>
                  <a:srgbClr val="FF0000"/>
                </a:solidFill>
              </a:rPr>
              <a:t>Circular No. 92/11/2019-GST dated 7th March, 2019  - Clarification on various doubts related to treatment of secondary or post-sales</a:t>
            </a:r>
            <a:br>
              <a:rPr lang="en-US" sz="2000" dirty="0" smtClean="0">
                <a:solidFill>
                  <a:srgbClr val="FF0000"/>
                </a:solidFill>
              </a:rPr>
            </a:br>
            <a:r>
              <a:rPr lang="en-US" sz="2000" dirty="0" smtClean="0">
                <a:solidFill>
                  <a:srgbClr val="FF0000"/>
                </a:solidFill>
              </a:rPr>
              <a:t>discounts under GST - reg.</a:t>
            </a:r>
            <a:endParaRPr lang="en-US" sz="2000" dirty="0">
              <a:solidFill>
                <a:srgbClr val="FF0000"/>
              </a:solidFill>
            </a:endParaRPr>
          </a:p>
        </p:txBody>
      </p:sp>
      <p:sp>
        <p:nvSpPr>
          <p:cNvPr id="3" name="Content Placeholder 2"/>
          <p:cNvSpPr>
            <a:spLocks noGrp="1"/>
          </p:cNvSpPr>
          <p:nvPr>
            <p:ph idx="1"/>
          </p:nvPr>
        </p:nvSpPr>
        <p:spPr>
          <a:xfrm>
            <a:off x="228600" y="1371600"/>
            <a:ext cx="8534400" cy="5257800"/>
          </a:xfrm>
        </p:spPr>
        <p:txBody>
          <a:bodyPr>
            <a:normAutofit fontScale="62500" lnSpcReduction="20000"/>
          </a:bodyPr>
          <a:lstStyle/>
          <a:p>
            <a:pPr algn="just"/>
            <a:r>
              <a:rPr lang="en-US" dirty="0" smtClean="0"/>
              <a:t>It is clarified that if the post-sale discount is given by the supplier of goods to the dealer without any further obligation or action required at the dealer’s end, then the post sales discount given by the said supplier will be related to the original supply of goods and it would not be included in the value of supply, in the hands of supplier of goods, subject to the </a:t>
            </a:r>
            <a:r>
              <a:rPr lang="en-US" dirty="0" err="1" smtClean="0"/>
              <a:t>fulfilment</a:t>
            </a:r>
            <a:r>
              <a:rPr lang="en-US" dirty="0" smtClean="0"/>
              <a:t> of provisions of sub-section (3) of section 15 of the CGST Act.</a:t>
            </a:r>
          </a:p>
          <a:p>
            <a:pPr algn="just"/>
            <a:endParaRPr lang="en-US" dirty="0" smtClean="0"/>
          </a:p>
          <a:p>
            <a:pPr algn="just"/>
            <a:r>
              <a:rPr lang="en-US" dirty="0" smtClean="0"/>
              <a:t>However, if the additional discount given by the supplier of goods to the dealer is the post-sale incentive requiring the dealer to do some act like undertaking special sales drive, advertisement campaign, exhibition etc., then such transaction would be a separate transaction and the additional discount will be the consideration for undertaking such activity and therefore would be in relation to supply of service by dealer to the supplier of goods. The dealer, being supplier of services, would be required to charge applicable GST on the value of such additional discount and the supplier of goods, being recipient of services,</a:t>
            </a:r>
          </a:p>
          <a:p>
            <a:pPr algn="just"/>
            <a:endParaRPr lang="en-US" dirty="0" smtClean="0"/>
          </a:p>
          <a:p>
            <a:r>
              <a:rPr lang="en-US" dirty="0" smtClean="0"/>
              <a:t>Eligible to claim input tax credit (hereinafter referred to as the “ITC”) of the GST so charged by the dealer.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lstStyle/>
          <a:p>
            <a:endParaRPr lang="en-US" dirty="0" smtClean="0"/>
          </a:p>
          <a:p>
            <a:endParaRPr lang="en-US" dirty="0" smtClean="0"/>
          </a:p>
          <a:p>
            <a:endParaRPr lang="en-US" dirty="0" smtClean="0"/>
          </a:p>
          <a:p>
            <a:endParaRPr lang="en-US" dirty="0" smtClean="0"/>
          </a:p>
          <a:p>
            <a:pPr>
              <a:buNone/>
            </a:pPr>
            <a:r>
              <a:rPr lang="en-US" dirty="0" smtClean="0"/>
              <a:t>                                   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r>
            <a:br>
              <a:rPr lang="en-US" dirty="0" smtClean="0"/>
            </a:br>
            <a:r>
              <a:rPr lang="en-US" dirty="0" smtClean="0"/>
              <a:t/>
            </a:r>
            <a:br>
              <a:rPr lang="en-US" dirty="0" smtClean="0"/>
            </a:br>
            <a:r>
              <a:rPr lang="en-US" dirty="0" smtClean="0"/>
              <a:t>Value of taxable supply. </a:t>
            </a:r>
            <a:r>
              <a:rPr lang="en-US" dirty="0" smtClean="0">
                <a:solidFill>
                  <a:srgbClr val="FF0000"/>
                </a:solidFill>
              </a:rPr>
              <a:t>Sec 15 </a:t>
            </a:r>
            <a:br>
              <a:rPr lang="en-US" dirty="0" smtClean="0">
                <a:solidFill>
                  <a:srgbClr val="FF0000"/>
                </a:solidFill>
              </a:rPr>
            </a:br>
            <a:r>
              <a:rPr lang="en-US" dirty="0" smtClean="0"/>
              <a:t/>
            </a:r>
            <a:br>
              <a:rPr lang="en-US" dirty="0" smtClean="0"/>
            </a:br>
            <a:endParaRPr lang="en-US" dirty="0"/>
          </a:p>
        </p:txBody>
      </p:sp>
      <p:sp>
        <p:nvSpPr>
          <p:cNvPr id="3" name="Content Placeholder 2"/>
          <p:cNvSpPr>
            <a:spLocks noGrp="1"/>
          </p:cNvSpPr>
          <p:nvPr>
            <p:ph idx="1"/>
          </p:nvPr>
        </p:nvSpPr>
        <p:spPr>
          <a:xfrm>
            <a:off x="304800" y="838200"/>
            <a:ext cx="8534400" cy="5638800"/>
          </a:xfrm>
        </p:spPr>
        <p:txBody>
          <a:bodyPr>
            <a:normAutofit/>
          </a:bodyPr>
          <a:lstStyle/>
          <a:p>
            <a:r>
              <a:rPr lang="en-US" dirty="0" smtClean="0"/>
              <a:t>15(3) - The value of the supply </a:t>
            </a:r>
            <a:r>
              <a:rPr lang="en-US" dirty="0" smtClean="0">
                <a:solidFill>
                  <a:srgbClr val="FF0000"/>
                </a:solidFill>
              </a:rPr>
              <a:t>shall not include</a:t>
            </a:r>
            <a:r>
              <a:rPr lang="en-US" dirty="0" smtClean="0"/>
              <a:t> any </a:t>
            </a:r>
            <a:r>
              <a:rPr lang="en-US" dirty="0" smtClean="0">
                <a:solidFill>
                  <a:srgbClr val="FF0000"/>
                </a:solidFill>
              </a:rPr>
              <a:t>discount</a:t>
            </a:r>
            <a:r>
              <a:rPr lang="en-US" dirty="0" smtClean="0"/>
              <a:t> which is given––</a:t>
            </a:r>
          </a:p>
          <a:p>
            <a:pPr marL="342900" lvl="1" indent="-342900">
              <a:buNone/>
            </a:pPr>
            <a:r>
              <a:rPr lang="en-US" dirty="0" smtClean="0"/>
              <a:t>    </a:t>
            </a:r>
          </a:p>
          <a:p>
            <a:pPr marL="342900" lvl="1" indent="-342900" algn="just">
              <a:buNone/>
            </a:pPr>
            <a:r>
              <a:rPr lang="en-US" dirty="0" smtClean="0"/>
              <a:t>    (a)</a:t>
            </a:r>
            <a:r>
              <a:rPr lang="en-US" dirty="0" smtClean="0">
                <a:solidFill>
                  <a:srgbClr val="FF0000"/>
                </a:solidFill>
              </a:rPr>
              <a:t>before or at the time of the supply</a:t>
            </a:r>
            <a:r>
              <a:rPr lang="en-US" dirty="0" smtClean="0"/>
              <a:t> if such discount has been duly recorded in the invoice issued in respect of such supply; and</a:t>
            </a:r>
            <a:endParaRPr lang="en-US" sz="3600" dirty="0" smtClean="0"/>
          </a:p>
          <a:p>
            <a:pPr marL="342900" lvl="1" indent="-342900" algn="just">
              <a:buNone/>
            </a:pPr>
            <a:r>
              <a:rPr lang="en-US" dirty="0" smtClean="0"/>
              <a:t>    </a:t>
            </a:r>
          </a:p>
          <a:p>
            <a:pPr marL="342900" lvl="1" indent="-342900">
              <a:buNone/>
            </a:pPr>
            <a:r>
              <a:rPr lang="en-US" dirty="0" smtClean="0"/>
              <a:t>   </a:t>
            </a:r>
          </a:p>
          <a:p>
            <a:pPr marL="342900" lvl="2" indent="-342900" algn="just">
              <a:buNone/>
            </a:pPr>
            <a:endParaRPr lang="en-US" sz="32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FF0000"/>
                </a:solidFill>
              </a:rPr>
              <a:t>Discount</a:t>
            </a:r>
            <a:endParaRPr lang="en-US" dirty="0"/>
          </a:p>
        </p:txBody>
      </p:sp>
      <p:sp>
        <p:nvSpPr>
          <p:cNvPr id="3" name="Content Placeholder 2"/>
          <p:cNvSpPr>
            <a:spLocks noGrp="1"/>
          </p:cNvSpPr>
          <p:nvPr>
            <p:ph idx="1"/>
          </p:nvPr>
        </p:nvSpPr>
        <p:spPr>
          <a:xfrm>
            <a:off x="228600" y="990600"/>
            <a:ext cx="8686800" cy="5410200"/>
          </a:xfrm>
        </p:spPr>
        <p:txBody>
          <a:bodyPr/>
          <a:lstStyle/>
          <a:p>
            <a:pPr marL="342900" lvl="1" indent="-342900">
              <a:buNone/>
            </a:pPr>
            <a:r>
              <a:rPr lang="en-US" dirty="0" smtClean="0"/>
              <a:t>(b) after the supply has been effected, if—</a:t>
            </a:r>
          </a:p>
          <a:p>
            <a:pPr marL="342900" lvl="2" indent="-342900" algn="just">
              <a:buNone/>
            </a:pPr>
            <a:endParaRPr lang="en-US" dirty="0" smtClean="0"/>
          </a:p>
          <a:p>
            <a:pPr marL="342900" lvl="2" indent="-342900" algn="just">
              <a:buNone/>
            </a:pPr>
            <a:r>
              <a:rPr lang="en-US" dirty="0" smtClean="0"/>
              <a:t>(</a:t>
            </a:r>
            <a:r>
              <a:rPr lang="en-US" dirty="0" err="1" smtClean="0"/>
              <a:t>i</a:t>
            </a:r>
            <a:r>
              <a:rPr lang="en-US" dirty="0" smtClean="0"/>
              <a:t>)such discount is established in terms of an agreement entered into </a:t>
            </a:r>
            <a:r>
              <a:rPr lang="en-US" dirty="0" smtClean="0">
                <a:solidFill>
                  <a:srgbClr val="FF0000"/>
                </a:solidFill>
              </a:rPr>
              <a:t>at or before the time of such supply</a:t>
            </a:r>
            <a:r>
              <a:rPr lang="en-US" dirty="0" smtClean="0"/>
              <a:t> and </a:t>
            </a:r>
            <a:r>
              <a:rPr lang="en-US" dirty="0" smtClean="0">
                <a:solidFill>
                  <a:srgbClr val="FF0000"/>
                </a:solidFill>
              </a:rPr>
              <a:t>specifically linked to relevant invoices</a:t>
            </a:r>
            <a:r>
              <a:rPr lang="en-US" dirty="0" smtClean="0"/>
              <a:t>; and</a:t>
            </a:r>
          </a:p>
          <a:p>
            <a:pPr marL="342900" lvl="2" indent="-342900" algn="just">
              <a:buNone/>
            </a:pPr>
            <a:r>
              <a:rPr lang="en-US" dirty="0" smtClean="0"/>
              <a:t> </a:t>
            </a:r>
          </a:p>
          <a:p>
            <a:pPr marL="342900" lvl="2" indent="-342900" algn="just">
              <a:buNone/>
            </a:pPr>
            <a:r>
              <a:rPr lang="en-US" dirty="0" smtClean="0"/>
              <a:t>(ii)input tax credit as is attributable to the discount on the basis of document issued by the supplier has been reversed by the recipient of the supply.</a:t>
            </a:r>
          </a:p>
          <a:p>
            <a:pPr marL="342900" lvl="2" indent="-342900" algn="just">
              <a:buNone/>
            </a:pP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Various Discount-(</a:t>
            </a:r>
            <a:r>
              <a:rPr lang="en-US" sz="3200" b="1" dirty="0" smtClean="0">
                <a:solidFill>
                  <a:srgbClr val="FF0000"/>
                </a:solidFill>
              </a:rPr>
              <a:t>Circular No.92/11/2019-GST ) Dated 7</a:t>
            </a:r>
            <a:r>
              <a:rPr lang="en-US" sz="3200" b="1" baseline="30000" dirty="0" smtClean="0">
                <a:solidFill>
                  <a:srgbClr val="FF0000"/>
                </a:solidFill>
              </a:rPr>
              <a:t>th</a:t>
            </a:r>
            <a:r>
              <a:rPr lang="en-US" sz="3200" b="1" dirty="0" smtClean="0">
                <a:solidFill>
                  <a:srgbClr val="FF0000"/>
                </a:solidFill>
              </a:rPr>
              <a:t> March -2019</a:t>
            </a:r>
            <a:endParaRPr lang="en-US" sz="3200" dirty="0">
              <a:solidFill>
                <a:srgbClr val="FF0000"/>
              </a:solidFill>
            </a:endParaRPr>
          </a:p>
        </p:txBody>
      </p:sp>
      <p:sp>
        <p:nvSpPr>
          <p:cNvPr id="3" name="Content Placeholder 2"/>
          <p:cNvSpPr>
            <a:spLocks noGrp="1"/>
          </p:cNvSpPr>
          <p:nvPr>
            <p:ph idx="1"/>
          </p:nvPr>
        </p:nvSpPr>
        <p:spPr/>
        <p:txBody>
          <a:bodyPr/>
          <a:lstStyle/>
          <a:p>
            <a:r>
              <a:rPr lang="en-US" b="1" dirty="0" smtClean="0"/>
              <a:t>Free samples and gifts.</a:t>
            </a:r>
          </a:p>
          <a:p>
            <a:r>
              <a:rPr lang="en-US" b="1" dirty="0" smtClean="0"/>
              <a:t>Buy one get one free offer.</a:t>
            </a:r>
          </a:p>
          <a:p>
            <a:r>
              <a:rPr lang="en-US" b="1" dirty="0" smtClean="0"/>
              <a:t>Discounts including ‘Buy more, save more’ offers.</a:t>
            </a:r>
          </a:p>
          <a:p>
            <a:r>
              <a:rPr lang="en-US" b="1" dirty="0" smtClean="0"/>
              <a:t>Secondary Discounts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Free samples and gifts.</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228600" y="990600"/>
            <a:ext cx="8610600" cy="5135563"/>
          </a:xfrm>
        </p:spPr>
        <p:txBody>
          <a:bodyPr>
            <a:normAutofit/>
          </a:bodyPr>
          <a:lstStyle/>
          <a:p>
            <a:r>
              <a:rPr lang="en-US" dirty="0" smtClean="0"/>
              <a:t>pharmaceutical companies which often provide drug samples to</a:t>
            </a:r>
          </a:p>
          <a:p>
            <a:pPr>
              <a:buNone/>
            </a:pPr>
            <a:r>
              <a:rPr lang="en-US" dirty="0" smtClean="0"/>
              <a:t>      -  </a:t>
            </a:r>
            <a:r>
              <a:rPr lang="en-US" dirty="0" err="1" smtClean="0"/>
              <a:t>stockists</a:t>
            </a:r>
            <a:r>
              <a:rPr lang="en-US" dirty="0" smtClean="0"/>
              <a:t>, </a:t>
            </a:r>
          </a:p>
          <a:p>
            <a:pPr>
              <a:buNone/>
            </a:pPr>
            <a:r>
              <a:rPr lang="en-US" dirty="0" smtClean="0"/>
              <a:t>       - dealers,</a:t>
            </a:r>
          </a:p>
          <a:p>
            <a:pPr>
              <a:buNone/>
            </a:pPr>
            <a:r>
              <a:rPr lang="en-US" dirty="0" smtClean="0"/>
              <a:t>       - medical practitioners, </a:t>
            </a:r>
          </a:p>
          <a:p>
            <a:endParaRPr lang="en-US" dirty="0" smtClean="0"/>
          </a:p>
          <a:p>
            <a:pPr>
              <a:buNone/>
            </a:pPr>
            <a:endParaRPr lang="en-US" dirty="0" smtClean="0"/>
          </a:p>
          <a:p>
            <a:pPr>
              <a:buNone/>
            </a:pPr>
            <a:endParaRPr lang="en-US" dirty="0" smtClean="0"/>
          </a:p>
          <a:p>
            <a:pPr>
              <a:buNone/>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FF0000"/>
                </a:solidFill>
              </a:rPr>
              <a:t>Free samples and gifts.</a:t>
            </a:r>
            <a:endParaRPr lang="en-US" dirty="0"/>
          </a:p>
        </p:txBody>
      </p:sp>
      <p:sp>
        <p:nvSpPr>
          <p:cNvPr id="3" name="Content Placeholder 2"/>
          <p:cNvSpPr>
            <a:spLocks noGrp="1"/>
          </p:cNvSpPr>
          <p:nvPr>
            <p:ph idx="1"/>
          </p:nvPr>
        </p:nvSpPr>
        <p:spPr>
          <a:xfrm>
            <a:off x="457200" y="1066800"/>
            <a:ext cx="8229600" cy="5486400"/>
          </a:xfrm>
        </p:spPr>
        <p:txBody>
          <a:bodyPr>
            <a:normAutofit/>
          </a:bodyPr>
          <a:lstStyle/>
          <a:p>
            <a:pPr algn="just"/>
            <a:r>
              <a:rPr lang="en-US" dirty="0" smtClean="0">
                <a:solidFill>
                  <a:srgbClr val="FF0000"/>
                </a:solidFill>
              </a:rPr>
              <a:t>Supply –</a:t>
            </a:r>
            <a:r>
              <a:rPr lang="en-US" dirty="0" smtClean="0"/>
              <a:t> </a:t>
            </a:r>
          </a:p>
          <a:p>
            <a:pPr algn="just"/>
            <a:r>
              <a:rPr lang="en-US" dirty="0" smtClean="0"/>
              <a:t>As per sub-clause (a) of sub-section (1) of section 7 of the said Act, the expression “supply” includes all forms of supply of goods or services or both such as sale, transfer, barter, exchange, </a:t>
            </a:r>
            <a:r>
              <a:rPr lang="en-US" dirty="0" err="1" smtClean="0"/>
              <a:t>licence</a:t>
            </a:r>
            <a:r>
              <a:rPr lang="en-US" dirty="0" smtClean="0"/>
              <a:t>, rental, lease or disposal made or agreed to be made </a:t>
            </a:r>
            <a:r>
              <a:rPr lang="en-US" dirty="0" smtClean="0">
                <a:solidFill>
                  <a:srgbClr val="FF0000"/>
                </a:solidFill>
              </a:rPr>
              <a:t>for a consideration</a:t>
            </a:r>
            <a:r>
              <a:rPr lang="en-US" dirty="0" smtClean="0"/>
              <a:t> by a person in the course or furtherance of business. </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Free samples and gifts.</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228600" y="990600"/>
            <a:ext cx="8610600" cy="5135563"/>
          </a:xfrm>
        </p:spPr>
        <p:txBody>
          <a:bodyPr>
            <a:normAutofit/>
          </a:bodyPr>
          <a:lstStyle/>
          <a:p>
            <a:r>
              <a:rPr lang="en-US" dirty="0" smtClean="0"/>
              <a:t>the goods or services or both which are supplied free of cost (without any consideration) shall not be treated as „supply‟ under GST </a:t>
            </a:r>
            <a:r>
              <a:rPr lang="en-US" dirty="0" smtClean="0">
                <a:solidFill>
                  <a:srgbClr val="FF0000"/>
                </a:solidFill>
              </a:rPr>
              <a:t>(except in case of activities mentioned in Schedule I of the said Act). </a:t>
            </a:r>
          </a:p>
          <a:p>
            <a:pPr>
              <a:buNone/>
            </a:pPr>
            <a:r>
              <a:rPr lang="en-US" dirty="0" smtClean="0"/>
              <a:t> </a:t>
            </a:r>
          </a:p>
          <a:p>
            <a:pPr>
              <a:buNone/>
            </a:pPr>
            <a:endParaRPr lang="en-US" dirty="0" smtClean="0"/>
          </a:p>
          <a:p>
            <a:pPr>
              <a:buNone/>
            </a:pPr>
            <a:endParaRPr lang="en-US" dirty="0" smtClean="0"/>
          </a:p>
          <a:p>
            <a:pPr>
              <a:buNone/>
            </a:pP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solidFill>
                  <a:srgbClr val="FF0000"/>
                </a:solidFill>
              </a:rPr>
              <a:t/>
            </a:r>
            <a:br>
              <a:rPr lang="en-US" b="1" dirty="0" smtClean="0">
                <a:solidFill>
                  <a:srgbClr val="FF0000"/>
                </a:solidFill>
              </a:rPr>
            </a:br>
            <a:r>
              <a:rPr lang="en-US" b="1" dirty="0" smtClean="0">
                <a:solidFill>
                  <a:srgbClr val="FF0000"/>
                </a:solidFill>
              </a:rPr>
              <a:t>Free samples and gifts.</a:t>
            </a:r>
            <a:br>
              <a:rPr lang="en-US" b="1" dirty="0" smtClean="0">
                <a:solidFill>
                  <a:srgbClr val="FF0000"/>
                </a:solidFill>
              </a:rPr>
            </a:br>
            <a:endParaRPr lang="en-US" dirty="0"/>
          </a:p>
        </p:txBody>
      </p:sp>
      <p:sp>
        <p:nvSpPr>
          <p:cNvPr id="3" name="Content Placeholder 2"/>
          <p:cNvSpPr>
            <a:spLocks noGrp="1"/>
          </p:cNvSpPr>
          <p:nvPr>
            <p:ph idx="1"/>
          </p:nvPr>
        </p:nvSpPr>
        <p:spPr>
          <a:xfrm>
            <a:off x="304800" y="990600"/>
            <a:ext cx="8686800" cy="5486400"/>
          </a:xfrm>
        </p:spPr>
        <p:txBody>
          <a:bodyPr>
            <a:normAutofit fontScale="77500" lnSpcReduction="20000"/>
          </a:bodyPr>
          <a:lstStyle/>
          <a:p>
            <a:r>
              <a:rPr lang="en-US" dirty="0" smtClean="0">
                <a:solidFill>
                  <a:srgbClr val="FF0000"/>
                </a:solidFill>
              </a:rPr>
              <a:t>Input Tax 17 (5) (h).</a:t>
            </a:r>
          </a:p>
          <a:p>
            <a:pPr algn="just"/>
            <a:r>
              <a:rPr lang="en-US" dirty="0" smtClean="0"/>
              <a:t>Further, clause (h) of sub-section (5) of section 17 of the said Act provides that ITC shall not be available in respect of goods </a:t>
            </a:r>
            <a:r>
              <a:rPr lang="en-US" dirty="0" smtClean="0">
                <a:solidFill>
                  <a:srgbClr val="FF0000"/>
                </a:solidFill>
              </a:rPr>
              <a:t>lost, stolen, destroyed, written off or disposed of by way of gift or free samples.</a:t>
            </a:r>
            <a:r>
              <a:rPr lang="en-US" dirty="0" smtClean="0"/>
              <a:t> </a:t>
            </a:r>
          </a:p>
          <a:p>
            <a:endParaRPr lang="en-US" dirty="0" smtClean="0"/>
          </a:p>
          <a:p>
            <a:pPr algn="just"/>
            <a:r>
              <a:rPr lang="en-US" dirty="0" smtClean="0"/>
              <a:t>Thus, it is clarified that input tax credit shall not be available to the supplier on the inputs, input services and capital goods to the extent they are used in relation to the gifts or free samples </a:t>
            </a:r>
            <a:r>
              <a:rPr lang="en-US" dirty="0" smtClean="0">
                <a:solidFill>
                  <a:srgbClr val="FF0000"/>
                </a:solidFill>
              </a:rPr>
              <a:t>distributed without any consideration. </a:t>
            </a:r>
          </a:p>
          <a:p>
            <a:endParaRPr lang="en-US" dirty="0" smtClean="0"/>
          </a:p>
          <a:p>
            <a:pPr algn="just"/>
            <a:r>
              <a:rPr lang="en-US" dirty="0" smtClean="0"/>
              <a:t>However, where the activity of distribution of gifts or free samples falls within the scope of </a:t>
            </a:r>
            <a:r>
              <a:rPr lang="en-US" dirty="0" smtClean="0">
                <a:solidFill>
                  <a:srgbClr val="FF0000"/>
                </a:solidFill>
              </a:rPr>
              <a:t>„supply‟</a:t>
            </a:r>
            <a:r>
              <a:rPr lang="en-US" dirty="0" smtClean="0"/>
              <a:t> on account of the provisions contained in Schedule I of the said Act, the supplier </a:t>
            </a:r>
            <a:r>
              <a:rPr lang="en-US" dirty="0" smtClean="0">
                <a:solidFill>
                  <a:srgbClr val="FF0000"/>
                </a:solidFill>
              </a:rPr>
              <a:t>would be eligible to avail of the ITC.</a:t>
            </a:r>
            <a:r>
              <a:rPr lang="en-US" dirty="0" smtClean="0"/>
              <a:t> </a:t>
            </a:r>
          </a:p>
          <a:p>
            <a:pPr algn="just"/>
            <a:endParaRPr lang="en-US" dirty="0" smtClean="0"/>
          </a:p>
          <a:p>
            <a:pPr algn="just"/>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solidFill>
                  <a:srgbClr val="FF0000"/>
                </a:solidFill>
              </a:rPr>
              <a:t>Buy one get one free offer.</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304800" y="762000"/>
            <a:ext cx="8534400" cy="5638800"/>
          </a:xfrm>
        </p:spPr>
        <p:txBody>
          <a:bodyPr>
            <a:normAutofit fontScale="92500" lnSpcReduction="10000"/>
          </a:bodyPr>
          <a:lstStyle/>
          <a:p>
            <a:endParaRPr lang="en-US" dirty="0" smtClean="0"/>
          </a:p>
          <a:p>
            <a:r>
              <a:rPr lang="en-US" dirty="0" smtClean="0"/>
              <a:t>“buy one Shirt and get one shirt free‟ - buy one get two. </a:t>
            </a:r>
          </a:p>
          <a:p>
            <a:r>
              <a:rPr lang="en-US" dirty="0" smtClean="0"/>
              <a:t>„Get one tooth brush free along with the purchase of tooth paste‟ </a:t>
            </a:r>
          </a:p>
          <a:p>
            <a:endParaRPr lang="en-US" dirty="0" smtClean="0"/>
          </a:p>
          <a:p>
            <a:pPr algn="just"/>
            <a:r>
              <a:rPr lang="en-US" dirty="0" smtClean="0"/>
              <a:t>It may appear at first glance that in case of offers like „Buy One, Get One Free‟, one item is being „supplied free of cost‟ without any consideration. In fact, it is not an individual supply of free goods but a case of two or more individual supplies where a single price is being charged for the entire supply. </a:t>
            </a:r>
          </a:p>
          <a:p>
            <a:endParaRPr lang="en-US" dirty="0" smtClean="0"/>
          </a:p>
          <a:p>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731</TotalTime>
  <Words>993</Words>
  <Application>Microsoft Office PowerPoint</Application>
  <PresentationFormat>On-screen Show (4:3)</PresentationFormat>
  <Paragraphs>83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Treatment of Various Discount in GST (Accounted In Invoice And Credit Notes)</vt:lpstr>
      <vt:lpstr>  Value of taxable supply. Sec 15   </vt:lpstr>
      <vt:lpstr>Discount</vt:lpstr>
      <vt:lpstr>Various Discount-(Circular No.92/11/2019-GST ) Dated 7th March -2019</vt:lpstr>
      <vt:lpstr>Free samples and gifts. </vt:lpstr>
      <vt:lpstr>Free samples and gifts.</vt:lpstr>
      <vt:lpstr>Free samples and gifts. </vt:lpstr>
      <vt:lpstr> Free samples and gifts. </vt:lpstr>
      <vt:lpstr>Buy one get one free offer. </vt:lpstr>
      <vt:lpstr>Buy one get one free offer. </vt:lpstr>
      <vt:lpstr> Discounts including ‘Buy more, save more’ offers. </vt:lpstr>
      <vt:lpstr> Secondary Discounts . </vt:lpstr>
      <vt:lpstr>Circular No. 92/11/2019-GST dated 7th March, 2019  - Clarification on various doubts related to treatment of secondary or post-sales discounts under GST - reg.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XII – ASSESSMENT - ACT</dc:title>
  <dc:creator>Administrator</dc:creator>
  <cp:lastModifiedBy>Gaurav Mishra</cp:lastModifiedBy>
  <cp:revision>116</cp:revision>
  <dcterms:created xsi:type="dcterms:W3CDTF">2006-08-16T00:00:00Z</dcterms:created>
  <dcterms:modified xsi:type="dcterms:W3CDTF">2020-08-07T05:04:13Z</dcterms:modified>
</cp:coreProperties>
</file>