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98" r:id="rId3"/>
    <p:sldId id="300" r:id="rId4"/>
    <p:sldId id="301" r:id="rId5"/>
    <p:sldId id="302" r:id="rId6"/>
    <p:sldId id="303" r:id="rId7"/>
    <p:sldId id="352" r:id="rId8"/>
    <p:sldId id="353" r:id="rId9"/>
    <p:sldId id="354" r:id="rId10"/>
    <p:sldId id="296" r:id="rId11"/>
    <p:sldId id="355" r:id="rId12"/>
    <p:sldId id="357" r:id="rId13"/>
    <p:sldId id="356" r:id="rId14"/>
    <p:sldId id="29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FORM%20GST%20RFD-05.pdf" TargetMode="External"/><Relationship Id="rId3" Type="http://schemas.openxmlformats.org/officeDocument/2006/relationships/hyperlink" Target="FORM%20GST%20RFD-01A.pdf" TargetMode="External"/><Relationship Id="rId7" Type="http://schemas.openxmlformats.org/officeDocument/2006/relationships/hyperlink" Target="FORM%20GST%20RFD-04.pdf" TargetMode="External"/><Relationship Id="rId2" Type="http://schemas.openxmlformats.org/officeDocument/2006/relationships/hyperlink" Target="FORM%20GST%20RFD-01.pdf" TargetMode="External"/><Relationship Id="rId1" Type="http://schemas.openxmlformats.org/officeDocument/2006/relationships/slideLayout" Target="../slideLayouts/slideLayout2.xml"/><Relationship Id="rId6" Type="http://schemas.openxmlformats.org/officeDocument/2006/relationships/hyperlink" Target="FORM%20GST%20RFD-03.pdf" TargetMode="External"/><Relationship Id="rId5" Type="http://schemas.openxmlformats.org/officeDocument/2006/relationships/hyperlink" Target="FORM%20GST%20RFD-02.pdf" TargetMode="External"/><Relationship Id="rId4" Type="http://schemas.openxmlformats.org/officeDocument/2006/relationships/hyperlink" Target="FORM%20GST%20RFD-01B.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FORM%20GST%20RFD-07.pdf" TargetMode="External"/><Relationship Id="rId2" Type="http://schemas.openxmlformats.org/officeDocument/2006/relationships/hyperlink" Target="FORM%20GST%20RFD-06.pdf" TargetMode="External"/><Relationship Id="rId1" Type="http://schemas.openxmlformats.org/officeDocument/2006/relationships/slideLayout" Target="../slideLayouts/slideLayout2.xml"/><Relationship Id="rId5" Type="http://schemas.openxmlformats.org/officeDocument/2006/relationships/hyperlink" Target="FORM%20GST%20RFD-09.pdf" TargetMode="External"/><Relationship Id="rId4" Type="http://schemas.openxmlformats.org/officeDocument/2006/relationships/hyperlink" Target="FORM%20GST%20RFD-08.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FORM%20GST%20RFD-11.pdf" TargetMode="External"/><Relationship Id="rId2" Type="http://schemas.openxmlformats.org/officeDocument/2006/relationships/hyperlink" Target="FORM%20GST%20RFD-10.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533400"/>
            <a:ext cx="8229600" cy="5592763"/>
          </a:xfrm>
        </p:spPr>
        <p:txBody>
          <a:bodyPr>
            <a:normAutofit/>
          </a:bodyPr>
          <a:lstStyle/>
          <a:p>
            <a:pPr>
              <a:buNone/>
            </a:pPr>
            <a:endParaRPr lang="en-US" b="1" dirty="0">
              <a:solidFill>
                <a:schemeClr val="accent6">
                  <a:lumMod val="75000"/>
                </a:schemeClr>
              </a:solidFill>
            </a:endParaRPr>
          </a:p>
          <a:p>
            <a:pPr algn="ctr">
              <a:buNone/>
            </a:pPr>
            <a:r>
              <a:rPr lang="en-US" b="1" dirty="0">
                <a:solidFill>
                  <a:schemeClr val="accent6">
                    <a:lumMod val="75000"/>
                  </a:schemeClr>
                </a:solidFill>
              </a:rPr>
              <a:t> </a:t>
            </a:r>
          </a:p>
          <a:p>
            <a:pPr algn="ctr">
              <a:buNone/>
            </a:pPr>
            <a:r>
              <a:rPr lang="en-US" dirty="0"/>
              <a:t> </a:t>
            </a:r>
            <a:r>
              <a:rPr lang="en-IN" dirty="0"/>
              <a:t>Refund (Online) - Latest notification &amp; </a:t>
            </a:r>
            <a:r>
              <a:rPr lang="en-IN" dirty="0" smtClean="0"/>
              <a:t>Circular.</a:t>
            </a:r>
          </a:p>
          <a:p>
            <a:pPr algn="ctr">
              <a:buNone/>
            </a:pPr>
            <a:r>
              <a:rPr lang="en-US" dirty="0" err="1" smtClean="0"/>
              <a:t>Vishwanath</a:t>
            </a:r>
            <a:r>
              <a:rPr lang="en-US" dirty="0" smtClean="0"/>
              <a:t> </a:t>
            </a:r>
            <a:r>
              <a:rPr lang="en-US" dirty="0"/>
              <a:t>Bhat</a:t>
            </a:r>
          </a:p>
          <a:p>
            <a:pPr algn="ctr">
              <a:buNone/>
            </a:pPr>
            <a:r>
              <a:rPr lang="en-US" dirty="0"/>
              <a:t>Cost Accountant</a:t>
            </a:r>
          </a:p>
          <a:p>
            <a:pPr algn="ctr">
              <a:buNone/>
            </a:pPr>
            <a:r>
              <a:rPr lang="en-US" dirty="0"/>
              <a:t>Treasurer SIRC , I C A I</a:t>
            </a:r>
          </a:p>
          <a:p>
            <a:pPr algn="ctr">
              <a:buNone/>
            </a:pPr>
            <a:r>
              <a:rPr lang="en-US" dirty="0"/>
              <a:t>9448357102</a:t>
            </a:r>
          </a:p>
          <a:p>
            <a:pPr algn="ctr">
              <a:buNone/>
            </a:pPr>
            <a:r>
              <a:rPr lang="en-US" b="1" dirty="0">
                <a:solidFill>
                  <a:schemeClr val="accent6">
                    <a:lumMod val="75000"/>
                  </a:schemeClr>
                </a:solidFill>
              </a:rPr>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r>
              <a:rPr lang="en-IN" sz="2400" dirty="0" smtClean="0"/>
              <a:t/>
            </a:r>
            <a:br>
              <a:rPr lang="en-IN" sz="2400" dirty="0" smtClean="0"/>
            </a:br>
            <a:r>
              <a:rPr lang="en-IN" sz="2400" dirty="0" smtClean="0">
                <a:solidFill>
                  <a:srgbClr val="FF0000"/>
                </a:solidFill>
              </a:rPr>
              <a:t>Refund </a:t>
            </a:r>
            <a:r>
              <a:rPr lang="en-IN" sz="2400" dirty="0">
                <a:solidFill>
                  <a:srgbClr val="FF0000"/>
                </a:solidFill>
              </a:rPr>
              <a:t>(Online) - Latest notification &amp; Circular.</a:t>
            </a:r>
            <a:br>
              <a:rPr lang="en-IN" sz="2400" dirty="0">
                <a:solidFill>
                  <a:srgbClr val="FF0000"/>
                </a:solidFill>
              </a:rPr>
            </a:br>
            <a:endParaRPr lang="en-IN" sz="2400"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1012751"/>
              </p:ext>
            </p:extLst>
          </p:nvPr>
        </p:nvGraphicFramePr>
        <p:xfrm>
          <a:off x="428596" y="928670"/>
          <a:ext cx="8229600" cy="5365938"/>
        </p:xfrm>
        <a:graphic>
          <a:graphicData uri="http://schemas.openxmlformats.org/drawingml/2006/table">
            <a:tbl>
              <a:tblPr firstRow="1" bandRow="1">
                <a:tableStyleId>{5C22544A-7EE6-4342-B048-85BDC9FD1C3A}</a:tableStyleId>
              </a:tblPr>
              <a:tblGrid>
                <a:gridCol w="1018456"/>
                <a:gridCol w="1080120"/>
                <a:gridCol w="1656184"/>
                <a:gridCol w="4474840"/>
              </a:tblGrid>
              <a:tr h="504726">
                <a:tc>
                  <a:txBody>
                    <a:bodyPr/>
                    <a:lstStyle/>
                    <a:p>
                      <a:r>
                        <a:rPr lang="en-IN" dirty="0" smtClean="0"/>
                        <a:t>Circular No. </a:t>
                      </a:r>
                      <a:endParaRPr lang="en-IN" dirty="0"/>
                    </a:p>
                  </a:txBody>
                  <a:tcPr/>
                </a:tc>
                <a:tc>
                  <a:txBody>
                    <a:bodyPr/>
                    <a:lstStyle/>
                    <a:p>
                      <a:r>
                        <a:rPr lang="en-US" dirty="0" smtClean="0"/>
                        <a:t>Date</a:t>
                      </a:r>
                      <a:endParaRPr lang="en-IN" dirty="0"/>
                    </a:p>
                  </a:txBody>
                  <a:tcPr/>
                </a:tc>
                <a:tc>
                  <a:txBody>
                    <a:bodyPr/>
                    <a:lstStyle/>
                    <a:p>
                      <a:r>
                        <a:rPr lang="en-US" dirty="0" smtClean="0"/>
                        <a:t>Sec</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mtClean="0"/>
                        <a:t>Particulars.</a:t>
                      </a:r>
                      <a:endParaRPr lang="en-IN" dirty="0" smtClean="0"/>
                    </a:p>
                    <a:p>
                      <a:endParaRPr lang="en-IN" dirty="0"/>
                    </a:p>
                  </a:txBody>
                  <a:tcPr/>
                </a:tc>
              </a:tr>
              <a:tr h="1037049">
                <a:tc>
                  <a:txBody>
                    <a:bodyPr/>
                    <a:lstStyle/>
                    <a:p>
                      <a:r>
                        <a:rPr lang="en-US" dirty="0" smtClean="0"/>
                        <a:t>No. 56/2019 </a:t>
                      </a:r>
                      <a:endParaRPr lang="en-IN" dirty="0"/>
                    </a:p>
                  </a:txBody>
                  <a:tcPr/>
                </a:tc>
                <a:tc>
                  <a:txBody>
                    <a:bodyPr/>
                    <a:lstStyle/>
                    <a:p>
                      <a:r>
                        <a:rPr lang="en-IN" dirty="0" smtClean="0"/>
                        <a:t>14/11/2019</a:t>
                      </a:r>
                      <a:endParaRPr lang="en-IN" dirty="0"/>
                    </a:p>
                  </a:txBody>
                  <a:tcPr/>
                </a:tc>
                <a:tc>
                  <a:txBody>
                    <a:bodyPr/>
                    <a:lstStyle/>
                    <a:p>
                      <a:endParaRPr lang="en-IN" dirty="0"/>
                    </a:p>
                  </a:txBody>
                  <a:tcPr/>
                </a:tc>
                <a:tc>
                  <a:txBody>
                    <a:bodyPr/>
                    <a:lstStyle/>
                    <a:p>
                      <a:r>
                        <a:rPr lang="en-IN" dirty="0" smtClean="0"/>
                        <a:t>Changes In Rules &amp; Formats.</a:t>
                      </a:r>
                      <a:endParaRPr lang="en-IN" dirty="0"/>
                    </a:p>
                  </a:txBody>
                  <a:tcPr/>
                </a:tc>
              </a:tr>
              <a:tr h="1037049">
                <a:tc>
                  <a:txBody>
                    <a:bodyPr/>
                    <a:lstStyle/>
                    <a:p>
                      <a:r>
                        <a:rPr lang="en-IN" dirty="0" smtClean="0"/>
                        <a:t>125/2019</a:t>
                      </a:r>
                      <a:endParaRPr lang="en-IN" dirty="0"/>
                    </a:p>
                  </a:txBody>
                  <a:tcPr/>
                </a:tc>
                <a:tc>
                  <a:txBody>
                    <a:bodyPr/>
                    <a:lstStyle/>
                    <a:p>
                      <a:r>
                        <a:rPr lang="en-IN" dirty="0" smtClean="0"/>
                        <a:t>18/11/2019</a:t>
                      </a:r>
                      <a:endParaRPr lang="en-IN" dirty="0"/>
                    </a:p>
                  </a:txBody>
                  <a:tcPr/>
                </a:tc>
                <a:tc>
                  <a:txBody>
                    <a:bodyPr/>
                    <a:lstStyle/>
                    <a:p>
                      <a:endParaRPr lang="en-IN" dirty="0"/>
                    </a:p>
                  </a:txBody>
                  <a:tcPr/>
                </a:tc>
                <a:tc>
                  <a:txBody>
                    <a:bodyPr/>
                    <a:lstStyle/>
                    <a:p>
                      <a:r>
                        <a:rPr lang="en-US" dirty="0" smtClean="0"/>
                        <a:t>Fully electronic refund process through FORM GST RFD-01 and single disbursement – regarding .</a:t>
                      </a:r>
                      <a:endParaRPr lang="en-IN" dirty="0"/>
                    </a:p>
                  </a:txBody>
                  <a:tcPr/>
                </a:tc>
              </a:tr>
              <a:tr h="1037049">
                <a:tc>
                  <a:txBody>
                    <a:bodyPr/>
                    <a:lstStyle/>
                    <a:p>
                      <a:r>
                        <a:rPr lang="en-US" dirty="0" smtClean="0"/>
                        <a:t>135/05/2020</a:t>
                      </a:r>
                      <a:endParaRPr lang="en-IN" dirty="0"/>
                    </a:p>
                  </a:txBody>
                  <a:tcPr/>
                </a:tc>
                <a:tc>
                  <a:txBody>
                    <a:bodyPr/>
                    <a:lstStyle/>
                    <a:p>
                      <a:r>
                        <a:rPr lang="en-IN" sz="1800" b="0" i="0" kern="1200" dirty="0" smtClean="0">
                          <a:solidFill>
                            <a:schemeClr val="dk1"/>
                          </a:solidFill>
                          <a:effectLst/>
                          <a:latin typeface="+mn-lt"/>
                          <a:ea typeface="+mn-ea"/>
                          <a:cs typeface="+mn-cs"/>
                        </a:rPr>
                        <a:t>31/03/2020</a:t>
                      </a:r>
                      <a:endParaRPr lang="en-IN" dirty="0"/>
                    </a:p>
                  </a:txBody>
                  <a:tcPr/>
                </a:tc>
                <a:tc>
                  <a:txBody>
                    <a:bodyPr/>
                    <a:lstStyle/>
                    <a:p>
                      <a:r>
                        <a:rPr lang="en-IN" dirty="0" smtClean="0"/>
                        <a:t>Clarification on refund related issues 168(1)</a:t>
                      </a:r>
                      <a:endParaRPr lang="en-IN" dirty="0"/>
                    </a:p>
                  </a:txBody>
                  <a:tcPr/>
                </a:tc>
                <a:tc>
                  <a:txBody>
                    <a:bodyPr/>
                    <a:lstStyle/>
                    <a:p>
                      <a:r>
                        <a:rPr lang="en-IN" dirty="0" smtClean="0"/>
                        <a:t>Bunching of refund claims across Financial Years .</a:t>
                      </a:r>
                    </a:p>
                    <a:p>
                      <a:r>
                        <a:rPr lang="en-US" dirty="0" smtClean="0"/>
                        <a:t>Inverted Duty structure.</a:t>
                      </a:r>
                    </a:p>
                    <a:p>
                      <a:r>
                        <a:rPr lang="en-US" dirty="0" smtClean="0"/>
                        <a:t>Annexure B</a:t>
                      </a:r>
                      <a:endParaRPr lang="en-IN" dirty="0"/>
                    </a:p>
                  </a:txBody>
                  <a:tcPr/>
                </a:tc>
              </a:tr>
              <a:tr h="1415566">
                <a:tc>
                  <a:txBody>
                    <a:bodyPr/>
                    <a:lstStyle/>
                    <a:p>
                      <a:r>
                        <a:rPr lang="en-IN" dirty="0" smtClean="0"/>
                        <a:t>139/09/2020</a:t>
                      </a:r>
                      <a:endParaRPr lang="en-IN" dirty="0"/>
                    </a:p>
                  </a:txBody>
                  <a:tcPr/>
                </a:tc>
                <a:tc>
                  <a:txBody>
                    <a:bodyPr/>
                    <a:lstStyle/>
                    <a:p>
                      <a:r>
                        <a:rPr lang="en-IN" sz="1800" b="0" i="0" kern="1200" dirty="0" smtClean="0">
                          <a:solidFill>
                            <a:schemeClr val="dk1"/>
                          </a:solidFill>
                          <a:effectLst/>
                          <a:latin typeface="+mn-lt"/>
                          <a:ea typeface="+mn-ea"/>
                          <a:cs typeface="+mn-cs"/>
                        </a:rPr>
                        <a:t>10/06/2020</a:t>
                      </a:r>
                      <a:endParaRPr lang="en-IN" dirty="0"/>
                    </a:p>
                  </a:txBody>
                  <a:tcPr/>
                </a:tc>
                <a:tc>
                  <a:txBody>
                    <a:bodyPr/>
                    <a:lstStyle/>
                    <a:p>
                      <a:r>
                        <a:rPr lang="en-IN" dirty="0" smtClean="0"/>
                        <a:t>refunds of Input Tax Credit under Section 54(3) </a:t>
                      </a:r>
                      <a:endParaRPr lang="en-IN" dirty="0"/>
                    </a:p>
                  </a:txBody>
                  <a:tcPr/>
                </a:tc>
                <a:tc>
                  <a:txBody>
                    <a:bodyPr/>
                    <a:lstStyle/>
                    <a:p>
                      <a:r>
                        <a:rPr lang="en-IN" dirty="0" smtClean="0"/>
                        <a:t>ITC in respect of invoices whose details are not reflected in the FORM GSTR-2A of the applicant.</a:t>
                      </a:r>
                    </a:p>
                    <a:p>
                      <a:r>
                        <a:rPr lang="en-US" dirty="0" smtClean="0"/>
                        <a:t>There is no Impact On IST, Import</a:t>
                      </a:r>
                      <a:r>
                        <a:rPr lang="en-US" baseline="0" dirty="0" smtClean="0"/>
                        <a:t> &amp; RCM Invoices.</a:t>
                      </a:r>
                      <a:endParaRPr lang="en-IN" dirty="0"/>
                    </a:p>
                  </a:txBody>
                  <a:tcPr/>
                </a:tc>
              </a:tr>
            </a:tbl>
          </a:graphicData>
        </a:graphic>
      </p:graphicFrame>
    </p:spTree>
    <p:extLst>
      <p:ext uri="{BB962C8B-B14F-4D97-AF65-F5344CB8AC3E}">
        <p14:creationId xmlns:p14="http://schemas.microsoft.com/office/powerpoint/2010/main" val="114713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fontScale="90000"/>
          </a:bodyPr>
          <a:lstStyle/>
          <a:p>
            <a:r>
              <a:rPr lang="en-US" dirty="0" smtClean="0">
                <a:solidFill>
                  <a:srgbClr val="FF0000"/>
                </a:solidFill>
              </a:rPr>
              <a:t>Documents Required</a:t>
            </a:r>
            <a:endParaRPr lang="en-US" dirty="0">
              <a:solidFill>
                <a:srgbClr val="FF0000"/>
              </a:solidFill>
            </a:endParaRPr>
          </a:p>
        </p:txBody>
      </p:sp>
      <p:sp>
        <p:nvSpPr>
          <p:cNvPr id="3" name="Content Placeholder 2"/>
          <p:cNvSpPr>
            <a:spLocks noGrp="1"/>
          </p:cNvSpPr>
          <p:nvPr>
            <p:ph idx="1"/>
          </p:nvPr>
        </p:nvSpPr>
        <p:spPr>
          <a:xfrm>
            <a:off x="457200" y="1000108"/>
            <a:ext cx="8229600" cy="5357850"/>
          </a:xfrm>
        </p:spPr>
        <p:txBody>
          <a:bodyPr>
            <a:normAutofit fontScale="92500" lnSpcReduction="10000"/>
          </a:bodyPr>
          <a:lstStyle/>
          <a:p>
            <a:r>
              <a:rPr lang="en-US" dirty="0" smtClean="0"/>
              <a:t>Sales Register along with FIRC </a:t>
            </a:r>
            <a:r>
              <a:rPr lang="en-US" dirty="0" err="1" smtClean="0"/>
              <a:t>Reco</a:t>
            </a:r>
            <a:r>
              <a:rPr lang="en-US" dirty="0" smtClean="0"/>
              <a:t>.</a:t>
            </a:r>
          </a:p>
          <a:p>
            <a:r>
              <a:rPr lang="en-US" dirty="0" smtClean="0"/>
              <a:t>Export Invoice Copies.</a:t>
            </a:r>
          </a:p>
          <a:p>
            <a:r>
              <a:rPr lang="en-US" dirty="0" smtClean="0"/>
              <a:t>FIRC Copies.</a:t>
            </a:r>
          </a:p>
          <a:p>
            <a:r>
              <a:rPr lang="en-US" dirty="0" smtClean="0"/>
              <a:t>GSTR -1 and 3b &amp; </a:t>
            </a:r>
            <a:r>
              <a:rPr lang="en-US" dirty="0" err="1" smtClean="0"/>
              <a:t>Reco</a:t>
            </a:r>
            <a:r>
              <a:rPr lang="en-US" dirty="0" smtClean="0"/>
              <a:t>.</a:t>
            </a:r>
          </a:p>
          <a:p>
            <a:r>
              <a:rPr lang="en-US" dirty="0" smtClean="0"/>
              <a:t>LUT.</a:t>
            </a:r>
          </a:p>
          <a:p>
            <a:r>
              <a:rPr lang="en-US" dirty="0" smtClean="0"/>
              <a:t>Cancelled </a:t>
            </a:r>
            <a:r>
              <a:rPr lang="en-US" dirty="0" err="1" smtClean="0"/>
              <a:t>Cheque</a:t>
            </a:r>
            <a:r>
              <a:rPr lang="en-US" dirty="0" smtClean="0"/>
              <a:t>.</a:t>
            </a:r>
          </a:p>
          <a:p>
            <a:r>
              <a:rPr lang="en-US" dirty="0" smtClean="0"/>
              <a:t>ITC – As Per Annexure B.</a:t>
            </a:r>
          </a:p>
          <a:p>
            <a:r>
              <a:rPr lang="en-US" dirty="0" smtClean="0"/>
              <a:t>Purchase Sample Invoice.</a:t>
            </a:r>
          </a:p>
          <a:p>
            <a:r>
              <a:rPr lang="en-US" dirty="0" smtClean="0"/>
              <a:t>Electronic Credit Ledger.</a:t>
            </a:r>
          </a:p>
          <a:p>
            <a:r>
              <a:rPr lang="en-US" dirty="0" smtClean="0"/>
              <a:t>2a Register. </a:t>
            </a:r>
          </a:p>
          <a:p>
            <a:endParaRPr lang="en-US" dirty="0" smtClean="0"/>
          </a:p>
          <a:p>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lstStyle/>
          <a:p>
            <a:r>
              <a:rPr lang="en-US" dirty="0" smtClean="0"/>
              <a:t>Points to be Noted</a:t>
            </a:r>
            <a:endParaRPr lang="en-US" dirty="0"/>
          </a:p>
        </p:txBody>
      </p:sp>
      <p:sp>
        <p:nvSpPr>
          <p:cNvPr id="3" name="Content Placeholder 2"/>
          <p:cNvSpPr>
            <a:spLocks noGrp="1"/>
          </p:cNvSpPr>
          <p:nvPr>
            <p:ph idx="1"/>
          </p:nvPr>
        </p:nvSpPr>
        <p:spPr>
          <a:xfrm>
            <a:off x="457200" y="1142984"/>
            <a:ext cx="8229600" cy="5143536"/>
          </a:xfrm>
        </p:spPr>
        <p:txBody>
          <a:bodyPr/>
          <a:lstStyle/>
          <a:p>
            <a:r>
              <a:rPr lang="en-US" dirty="0" smtClean="0"/>
              <a:t>We cant merge two financial year.</a:t>
            </a:r>
          </a:p>
          <a:p>
            <a:r>
              <a:rPr lang="en-US" dirty="0" smtClean="0"/>
              <a:t>2A Credit is mandatory to 54(3) not 54(8).</a:t>
            </a:r>
          </a:p>
          <a:p>
            <a:r>
              <a:rPr lang="en-US" dirty="0" smtClean="0"/>
              <a:t>Even Certificate from bank is sufficient in absence of  FIRC.</a:t>
            </a:r>
          </a:p>
          <a:p>
            <a:r>
              <a:rPr lang="en-US" dirty="0" smtClean="0"/>
              <a:t>Physical invoice we need to upload if the credit is not available in 2A.( Only for 54(8)</a:t>
            </a:r>
          </a:p>
          <a:p>
            <a:endParaRPr lang="en-US" dirty="0" smtClean="0"/>
          </a:p>
          <a:p>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11222"/>
          </a:xfrm>
        </p:spPr>
        <p:txBody>
          <a:bodyPr>
            <a:normAutofit/>
          </a:bodyPr>
          <a:lstStyle/>
          <a:p>
            <a:r>
              <a:rPr lang="en-US" sz="2400" dirty="0" smtClean="0">
                <a:solidFill>
                  <a:srgbClr val="FF0000"/>
                </a:solidFill>
              </a:rPr>
              <a:t>Annexure B - Statement of invoices to be submitted with application for refund of unutilized ITC</a:t>
            </a:r>
            <a:endParaRPr lang="en-US" sz="2400" dirty="0">
              <a:solidFill>
                <a:srgbClr val="FF0000"/>
              </a:solidFill>
            </a:endParaRPr>
          </a:p>
        </p:txBody>
      </p:sp>
      <p:graphicFrame>
        <p:nvGraphicFramePr>
          <p:cNvPr id="4" name="Content Placeholder 3"/>
          <p:cNvGraphicFramePr>
            <a:graphicFrameLocks noGrp="1"/>
          </p:cNvGraphicFramePr>
          <p:nvPr>
            <p:ph idx="1"/>
          </p:nvPr>
        </p:nvGraphicFramePr>
        <p:xfrm>
          <a:off x="457200" y="1785923"/>
          <a:ext cx="8229606" cy="4683092"/>
        </p:xfrm>
        <a:graphic>
          <a:graphicData uri="http://schemas.openxmlformats.org/drawingml/2006/table">
            <a:tbl>
              <a:tblPr firstRow="1" bandRow="1">
                <a:tableStyleId>{5C22544A-7EE6-4342-B048-85BDC9FD1C3A}</a:tableStyleId>
              </a:tblPr>
              <a:tblGrid>
                <a:gridCol w="587829"/>
                <a:gridCol w="587829"/>
                <a:gridCol w="587829"/>
                <a:gridCol w="587829"/>
                <a:gridCol w="587829"/>
                <a:gridCol w="587829"/>
                <a:gridCol w="587829"/>
                <a:gridCol w="587829"/>
                <a:gridCol w="587829"/>
                <a:gridCol w="587829"/>
                <a:gridCol w="587829"/>
                <a:gridCol w="587829"/>
                <a:gridCol w="587829"/>
                <a:gridCol w="587829"/>
              </a:tblGrid>
              <a:tr h="2283523">
                <a:tc>
                  <a:txBody>
                    <a:bodyPr/>
                    <a:lstStyle/>
                    <a:p>
                      <a:r>
                        <a:rPr lang="en-US" dirty="0" smtClean="0"/>
                        <a:t>Sr. No </a:t>
                      </a:r>
                      <a:endParaRPr lang="en-US" dirty="0"/>
                    </a:p>
                  </a:txBody>
                  <a:tcPr/>
                </a:tc>
                <a:tc>
                  <a:txBody>
                    <a:bodyPr/>
                    <a:lstStyle/>
                    <a:p>
                      <a:r>
                        <a:rPr lang="en-US" dirty="0" smtClean="0"/>
                        <a:t>GSTIN of the </a:t>
                      </a:r>
                      <a:r>
                        <a:rPr lang="en-US" dirty="0" err="1" smtClean="0"/>
                        <a:t>SupplieR</a:t>
                      </a:r>
                      <a:endParaRPr lang="en-US" dirty="0"/>
                    </a:p>
                  </a:txBody>
                  <a:tcPr/>
                </a:tc>
                <a:tc>
                  <a:txBody>
                    <a:bodyPr/>
                    <a:lstStyle/>
                    <a:p>
                      <a:r>
                        <a:rPr lang="en-US" dirty="0" smtClean="0"/>
                        <a:t>Name of the Supplier </a:t>
                      </a:r>
                      <a:endParaRPr lang="en-US" dirty="0"/>
                    </a:p>
                  </a:txBody>
                  <a:tcPr/>
                </a:tc>
                <a:tc>
                  <a:txBody>
                    <a:bodyPr/>
                    <a:lstStyle/>
                    <a:p>
                      <a:r>
                        <a:rPr lang="en-US" dirty="0" err="1" smtClean="0"/>
                        <a:t>Invo</a:t>
                      </a:r>
                      <a:r>
                        <a:rPr lang="en-US" dirty="0" smtClean="0"/>
                        <a:t> ice No. </a:t>
                      </a:r>
                      <a:endParaRPr lang="en-US" dirty="0"/>
                    </a:p>
                  </a:txBody>
                  <a:tcPr/>
                </a:tc>
                <a:tc>
                  <a:txBody>
                    <a:bodyPr/>
                    <a:lstStyle/>
                    <a:p>
                      <a:r>
                        <a:rPr lang="en-US" dirty="0" smtClean="0"/>
                        <a:t>Date</a:t>
                      </a:r>
                      <a:endParaRPr lang="en-US" dirty="0"/>
                    </a:p>
                  </a:txBody>
                  <a:tcPr/>
                </a:tc>
                <a:tc>
                  <a:txBody>
                    <a:bodyPr/>
                    <a:lstStyle/>
                    <a:p>
                      <a:r>
                        <a:rPr lang="en-US" dirty="0" smtClean="0"/>
                        <a:t>Value</a:t>
                      </a:r>
                      <a:endParaRPr lang="en-US" dirty="0"/>
                    </a:p>
                  </a:txBody>
                  <a:tcPr/>
                </a:tc>
                <a:tc>
                  <a:txBody>
                    <a:bodyPr/>
                    <a:lstStyle/>
                    <a:p>
                      <a:r>
                        <a:rPr lang="en-US" dirty="0" smtClean="0"/>
                        <a:t>Inputs/Input Services/cap ital goods </a:t>
                      </a:r>
                      <a:endParaRPr lang="en-US" dirty="0"/>
                    </a:p>
                  </a:txBody>
                  <a:tcPr/>
                </a:tc>
                <a:tc>
                  <a:txBody>
                    <a:bodyPr/>
                    <a:lstStyle/>
                    <a:p>
                      <a:r>
                        <a:rPr lang="en-US" dirty="0" smtClean="0"/>
                        <a:t>HSN/SAC </a:t>
                      </a:r>
                      <a:endParaRPr lang="en-US" dirty="0"/>
                    </a:p>
                  </a:txBody>
                  <a:tcPr/>
                </a:tc>
                <a:tc>
                  <a:txBody>
                    <a:bodyPr/>
                    <a:lstStyle/>
                    <a:p>
                      <a:r>
                        <a:rPr lang="en-US" dirty="0" smtClean="0"/>
                        <a:t>Central Tax</a:t>
                      </a:r>
                      <a:endParaRPr lang="en-US" dirty="0"/>
                    </a:p>
                  </a:txBody>
                  <a:tcPr/>
                </a:tc>
                <a:tc>
                  <a:txBody>
                    <a:bodyPr/>
                    <a:lstStyle/>
                    <a:p>
                      <a:r>
                        <a:rPr lang="en-US" dirty="0" smtClean="0"/>
                        <a:t>State Tax</a:t>
                      </a:r>
                      <a:endParaRPr lang="en-US" dirty="0"/>
                    </a:p>
                  </a:txBody>
                  <a:tcPr/>
                </a:tc>
                <a:tc>
                  <a:txBody>
                    <a:bodyPr/>
                    <a:lstStyle/>
                    <a:p>
                      <a:r>
                        <a:rPr lang="en-US" dirty="0" err="1" smtClean="0"/>
                        <a:t>Integared</a:t>
                      </a:r>
                      <a:r>
                        <a:rPr lang="en-US" dirty="0" smtClean="0"/>
                        <a:t> Tax</a:t>
                      </a:r>
                      <a:endParaRPr lang="en-US" dirty="0"/>
                    </a:p>
                  </a:txBody>
                  <a:tcPr/>
                </a:tc>
                <a:tc>
                  <a:txBody>
                    <a:bodyPr/>
                    <a:lstStyle/>
                    <a:p>
                      <a:r>
                        <a:rPr lang="en-US" dirty="0" err="1" smtClean="0"/>
                        <a:t>Cess</a:t>
                      </a:r>
                      <a:endParaRPr lang="en-US" dirty="0"/>
                    </a:p>
                  </a:txBody>
                  <a:tcPr/>
                </a:tc>
                <a:tc>
                  <a:txBody>
                    <a:bodyPr/>
                    <a:lstStyle/>
                    <a:p>
                      <a:r>
                        <a:rPr lang="en-US" dirty="0" smtClean="0"/>
                        <a:t>Eligible for ITC</a:t>
                      </a:r>
                    </a:p>
                    <a:p>
                      <a:endParaRPr lang="en-US" dirty="0" smtClean="0"/>
                    </a:p>
                    <a:p>
                      <a:r>
                        <a:rPr lang="en-US" dirty="0" smtClean="0"/>
                        <a:t>Yes/No/Partial</a:t>
                      </a:r>
                      <a:endParaRPr lang="en-US" dirty="0"/>
                    </a:p>
                  </a:txBody>
                  <a:tcPr/>
                </a:tc>
                <a:tc>
                  <a:txBody>
                    <a:bodyPr/>
                    <a:lstStyle/>
                    <a:p>
                      <a:r>
                        <a:rPr lang="en-US" dirty="0" smtClean="0"/>
                        <a:t>Amount of eligible ITC</a:t>
                      </a:r>
                      <a:endParaRPr lang="en-US" dirty="0"/>
                    </a:p>
                  </a:txBody>
                  <a:tcPr/>
                </a:tc>
              </a:tr>
              <a:tr h="1574132">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lstStyle/>
          <a:p>
            <a:endParaRPr lang="en-US" dirty="0"/>
          </a:p>
          <a:p>
            <a:endParaRPr lang="en-US" dirty="0"/>
          </a:p>
          <a:p>
            <a:endParaRPr lang="en-US" dirty="0"/>
          </a:p>
          <a:p>
            <a:endParaRPr lang="en-US" dirty="0"/>
          </a:p>
          <a:p>
            <a:pPr algn="ctr">
              <a:buNone/>
            </a:pPr>
            <a:r>
              <a:rPr lang="en-US" dirty="0"/>
              <a:t> </a:t>
            </a:r>
            <a:r>
              <a:rPr lang="en-US" dirty="0">
                <a:solidFill>
                  <a:srgbClr val="FF0000"/>
                </a:solidFill>
              </a:rPr>
              <a:t>   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000" b="1" u="sng" dirty="0" smtClean="0">
                <a:solidFill>
                  <a:srgbClr val="FF0000"/>
                </a:solidFill>
              </a:rPr>
              <a:t>54: Refund of tax</a:t>
            </a:r>
            <a:endParaRPr lang="en-US" sz="2000" dirty="0">
              <a:solidFill>
                <a:srgbClr val="FF0000"/>
              </a:solidFill>
            </a:endParaRPr>
          </a:p>
        </p:txBody>
      </p:sp>
      <p:sp>
        <p:nvSpPr>
          <p:cNvPr id="3" name="Content Placeholder 2"/>
          <p:cNvSpPr>
            <a:spLocks noGrp="1"/>
          </p:cNvSpPr>
          <p:nvPr>
            <p:ph idx="1"/>
          </p:nvPr>
        </p:nvSpPr>
        <p:spPr>
          <a:xfrm>
            <a:off x="457200" y="1295400"/>
            <a:ext cx="8229600" cy="5105400"/>
          </a:xfrm>
        </p:spPr>
        <p:txBody>
          <a:bodyPr>
            <a:normAutofit fontScale="55000" lnSpcReduction="20000"/>
          </a:bodyPr>
          <a:lstStyle/>
          <a:p>
            <a:pPr algn="just">
              <a:buNone/>
            </a:pPr>
            <a:r>
              <a:rPr lang="en-US" dirty="0" smtClean="0">
                <a:solidFill>
                  <a:schemeClr val="accent1">
                    <a:lumMod val="50000"/>
                  </a:schemeClr>
                </a:solidFill>
              </a:rPr>
              <a:t>54(3) Subject to the provisions of sub-section (10), a registered person may claim refund of any </a:t>
            </a:r>
            <a:r>
              <a:rPr lang="en-US" dirty="0" err="1" smtClean="0">
                <a:solidFill>
                  <a:schemeClr val="accent1">
                    <a:lumMod val="50000"/>
                  </a:schemeClr>
                </a:solidFill>
              </a:rPr>
              <a:t>unutilised</a:t>
            </a:r>
            <a:r>
              <a:rPr lang="en-US" dirty="0" smtClean="0">
                <a:solidFill>
                  <a:schemeClr val="accent1">
                    <a:lumMod val="50000"/>
                  </a:schemeClr>
                </a:solidFill>
              </a:rPr>
              <a:t> input tax credit at the end of any tax period:</a:t>
            </a:r>
          </a:p>
          <a:p>
            <a:pPr algn="just">
              <a:buNone/>
            </a:pPr>
            <a:endParaRPr lang="en-US" dirty="0" smtClean="0">
              <a:solidFill>
                <a:schemeClr val="accent1">
                  <a:lumMod val="50000"/>
                </a:schemeClr>
              </a:solidFill>
            </a:endParaRPr>
          </a:p>
          <a:p>
            <a:pPr algn="just">
              <a:buNone/>
            </a:pPr>
            <a:r>
              <a:rPr lang="en-US" dirty="0" smtClean="0">
                <a:solidFill>
                  <a:schemeClr val="accent1">
                    <a:lumMod val="50000"/>
                  </a:schemeClr>
                </a:solidFill>
              </a:rPr>
              <a:t>Provided that no refund of </a:t>
            </a:r>
            <a:r>
              <a:rPr lang="en-US" dirty="0" err="1" smtClean="0">
                <a:solidFill>
                  <a:schemeClr val="accent1">
                    <a:lumMod val="50000"/>
                  </a:schemeClr>
                </a:solidFill>
              </a:rPr>
              <a:t>unutilised</a:t>
            </a:r>
            <a:r>
              <a:rPr lang="en-US" dirty="0" smtClean="0">
                <a:solidFill>
                  <a:schemeClr val="accent1">
                    <a:lumMod val="50000"/>
                  </a:schemeClr>
                </a:solidFill>
              </a:rPr>
              <a:t> input tax credit shall be allowed in cases other than––</a:t>
            </a:r>
          </a:p>
          <a:p>
            <a:pPr algn="just">
              <a:buNone/>
            </a:pPr>
            <a:r>
              <a:rPr lang="en-US" dirty="0" smtClean="0">
                <a:solidFill>
                  <a:schemeClr val="accent1">
                    <a:lumMod val="50000"/>
                  </a:schemeClr>
                </a:solidFill>
              </a:rPr>
              <a:t>(</a:t>
            </a:r>
            <a:r>
              <a:rPr lang="en-US" dirty="0" err="1" smtClean="0">
                <a:solidFill>
                  <a:schemeClr val="accent1">
                    <a:lumMod val="50000"/>
                  </a:schemeClr>
                </a:solidFill>
              </a:rPr>
              <a:t>i</a:t>
            </a:r>
            <a:r>
              <a:rPr lang="en-US" dirty="0" smtClean="0">
                <a:solidFill>
                  <a:schemeClr val="accent1">
                    <a:lumMod val="50000"/>
                  </a:schemeClr>
                </a:solidFill>
              </a:rPr>
              <a:t>) zero rated supplies made without payment of tax;</a:t>
            </a:r>
          </a:p>
          <a:p>
            <a:pPr algn="just">
              <a:buNone/>
            </a:pPr>
            <a:endParaRPr lang="en-US" dirty="0" smtClean="0">
              <a:solidFill>
                <a:schemeClr val="accent1">
                  <a:lumMod val="50000"/>
                </a:schemeClr>
              </a:solidFill>
            </a:endParaRPr>
          </a:p>
          <a:p>
            <a:pPr algn="just">
              <a:buNone/>
            </a:pPr>
            <a:r>
              <a:rPr lang="en-US" dirty="0" smtClean="0">
                <a:solidFill>
                  <a:schemeClr val="accent1">
                    <a:lumMod val="50000"/>
                  </a:schemeClr>
                </a:solidFill>
              </a:rPr>
              <a:t>(ii) where the credit has accumulated on account of rate of tax on inputs being higher than the rate of tax on output supplies (other than nil rated or fully exempt supplies), except supplies of goods or services or both as may be notified by the Government on the recommendations of the Council:</a:t>
            </a:r>
          </a:p>
          <a:p>
            <a:pPr algn="just">
              <a:buNone/>
            </a:pPr>
            <a:endParaRPr lang="en-US" dirty="0" smtClean="0">
              <a:solidFill>
                <a:schemeClr val="accent1">
                  <a:lumMod val="50000"/>
                </a:schemeClr>
              </a:solidFill>
            </a:endParaRPr>
          </a:p>
          <a:p>
            <a:pPr algn="just">
              <a:buNone/>
            </a:pPr>
            <a:r>
              <a:rPr lang="en-US" dirty="0" smtClean="0">
                <a:solidFill>
                  <a:schemeClr val="accent1">
                    <a:lumMod val="50000"/>
                  </a:schemeClr>
                </a:solidFill>
              </a:rPr>
              <a:t>Provided further that no refund of </a:t>
            </a:r>
            <a:r>
              <a:rPr lang="en-US" dirty="0" err="1" smtClean="0">
                <a:solidFill>
                  <a:schemeClr val="accent1">
                    <a:lumMod val="50000"/>
                  </a:schemeClr>
                </a:solidFill>
              </a:rPr>
              <a:t>unutilised</a:t>
            </a:r>
            <a:r>
              <a:rPr lang="en-US" dirty="0" smtClean="0">
                <a:solidFill>
                  <a:schemeClr val="accent1">
                    <a:lumMod val="50000"/>
                  </a:schemeClr>
                </a:solidFill>
              </a:rPr>
              <a:t> input tax credit shall be allowed in cases where the goods exported out of India are subjected to export duty:</a:t>
            </a:r>
          </a:p>
          <a:p>
            <a:pPr algn="just">
              <a:buNone/>
            </a:pPr>
            <a:r>
              <a:rPr lang="en-US" dirty="0" smtClean="0">
                <a:solidFill>
                  <a:schemeClr val="accent1">
                    <a:lumMod val="50000"/>
                  </a:schemeClr>
                </a:solidFill>
              </a:rPr>
              <a:t>Provided also that no refund of input tax credit shall be allowed, if the supplier of goods or services or both avails of drawback in respect of central tax or claims refund of the integrated tax paid on such supplies.</a:t>
            </a:r>
          </a:p>
          <a:p>
            <a:pPr algn="just">
              <a:buNone/>
            </a:pPr>
            <a:endParaRPr lang="en-US" dirty="0" smtClean="0">
              <a:solidFill>
                <a:schemeClr val="accent1">
                  <a:lumMod val="50000"/>
                </a:schemeClr>
              </a:solidFill>
            </a:endParaRPr>
          </a:p>
          <a:p>
            <a:pPr algn="just">
              <a:buNone/>
            </a:pPr>
            <a:endParaRPr lang="en-US" dirty="0">
              <a:solidFill>
                <a:schemeClr val="accent1">
                  <a:lumMod val="5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000" b="1" u="sng" dirty="0" smtClean="0">
                <a:solidFill>
                  <a:srgbClr val="FF0000"/>
                </a:solidFill>
              </a:rPr>
              <a:t>54: Refund of tax</a:t>
            </a:r>
            <a:endParaRPr lang="en-US" sz="2000" dirty="0">
              <a:solidFill>
                <a:srgbClr val="FF0000"/>
              </a:solidFill>
            </a:endParaRPr>
          </a:p>
        </p:txBody>
      </p:sp>
      <p:sp>
        <p:nvSpPr>
          <p:cNvPr id="3" name="Content Placeholder 2"/>
          <p:cNvSpPr>
            <a:spLocks noGrp="1"/>
          </p:cNvSpPr>
          <p:nvPr>
            <p:ph idx="1"/>
          </p:nvPr>
        </p:nvSpPr>
        <p:spPr>
          <a:xfrm>
            <a:off x="457200" y="1371600"/>
            <a:ext cx="8229600" cy="5029200"/>
          </a:xfrm>
        </p:spPr>
        <p:txBody>
          <a:bodyPr>
            <a:normAutofit fontScale="77500" lnSpcReduction="20000"/>
          </a:bodyPr>
          <a:lstStyle/>
          <a:p>
            <a:pPr algn="just">
              <a:buNone/>
            </a:pPr>
            <a:r>
              <a:rPr lang="en-US" dirty="0" smtClean="0">
                <a:solidFill>
                  <a:schemeClr val="accent1">
                    <a:lumMod val="50000"/>
                  </a:schemeClr>
                </a:solidFill>
              </a:rPr>
              <a:t>54(8) Notwithstanding anything contained in sub-section(5), the refundable amount shall, instead of being credited to the Fund, be paid to the applicant, if such amount is relatable to-</a:t>
            </a:r>
          </a:p>
          <a:p>
            <a:pPr algn="just">
              <a:buNone/>
            </a:pPr>
            <a:r>
              <a:rPr lang="en-US" dirty="0" smtClean="0">
                <a:solidFill>
                  <a:schemeClr val="accent1">
                    <a:lumMod val="50000"/>
                  </a:schemeClr>
                </a:solidFill>
              </a:rPr>
              <a:t>(a) refund of tax paid on export of goods or services or both or on inputs or input services used in making such exports;</a:t>
            </a:r>
          </a:p>
          <a:p>
            <a:pPr algn="just">
              <a:buNone/>
            </a:pPr>
            <a:endParaRPr lang="en-US" dirty="0" smtClean="0">
              <a:solidFill>
                <a:schemeClr val="accent1">
                  <a:lumMod val="50000"/>
                </a:schemeClr>
              </a:solidFill>
            </a:endParaRPr>
          </a:p>
          <a:p>
            <a:pPr algn="just">
              <a:buNone/>
            </a:pPr>
            <a:r>
              <a:rPr lang="en-US" dirty="0" smtClean="0">
                <a:solidFill>
                  <a:schemeClr val="accent1">
                    <a:lumMod val="50000"/>
                  </a:schemeClr>
                </a:solidFill>
              </a:rPr>
              <a:t>(b) refund of </a:t>
            </a:r>
            <a:r>
              <a:rPr lang="en-US" dirty="0" err="1" smtClean="0">
                <a:solidFill>
                  <a:schemeClr val="accent1">
                    <a:lumMod val="50000"/>
                  </a:schemeClr>
                </a:solidFill>
              </a:rPr>
              <a:t>unutilised</a:t>
            </a:r>
            <a:r>
              <a:rPr lang="en-US" dirty="0" smtClean="0">
                <a:solidFill>
                  <a:schemeClr val="accent1">
                    <a:lumMod val="50000"/>
                  </a:schemeClr>
                </a:solidFill>
              </a:rPr>
              <a:t> input tax credit under sub-section (3);</a:t>
            </a:r>
          </a:p>
          <a:p>
            <a:pPr algn="just">
              <a:buNone/>
            </a:pPr>
            <a:endParaRPr lang="en-US" dirty="0" smtClean="0">
              <a:solidFill>
                <a:schemeClr val="accent1">
                  <a:lumMod val="50000"/>
                </a:schemeClr>
              </a:solidFill>
            </a:endParaRPr>
          </a:p>
          <a:p>
            <a:pPr algn="just">
              <a:buNone/>
            </a:pPr>
            <a:r>
              <a:rPr lang="en-US" dirty="0" smtClean="0">
                <a:solidFill>
                  <a:schemeClr val="accent1">
                    <a:lumMod val="50000"/>
                  </a:schemeClr>
                </a:solidFill>
              </a:rPr>
              <a:t> (c) refund of tax paid on a supply which is not provided, either wholly or partially, and for which invoice has not been issued, or where a refund voucher has been issued;</a:t>
            </a:r>
          </a:p>
          <a:p>
            <a:pPr algn="just">
              <a:buNone/>
            </a:pPr>
            <a:endParaRPr lang="en-US" dirty="0" smtClean="0">
              <a:solidFill>
                <a:schemeClr val="accent1">
                  <a:lumMod val="50000"/>
                </a:schemeClr>
              </a:solidFill>
            </a:endParaRPr>
          </a:p>
          <a:p>
            <a:pPr algn="just">
              <a:buNone/>
            </a:pPr>
            <a:r>
              <a:rPr lang="en-US" dirty="0" smtClean="0">
                <a:solidFill>
                  <a:schemeClr val="accent1">
                    <a:lumMod val="50000"/>
                  </a:schemeClr>
                </a:solidFill>
              </a:rPr>
              <a:t>(d) refund of tax in pursuance of section 77;</a:t>
            </a:r>
          </a:p>
          <a:p>
            <a:pPr algn="just">
              <a:buNone/>
            </a:pPr>
            <a:endParaRPr lang="en-US" dirty="0">
              <a:solidFill>
                <a:schemeClr val="accent1">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000" b="1" u="sng" dirty="0" smtClean="0">
                <a:solidFill>
                  <a:srgbClr val="FF0000"/>
                </a:solidFill>
              </a:rPr>
              <a:t>54: Refund of tax</a:t>
            </a:r>
            <a:endParaRPr lang="en-US" sz="2000" dirty="0">
              <a:solidFill>
                <a:srgbClr val="FF0000"/>
              </a:solidFill>
            </a:endParaRPr>
          </a:p>
        </p:txBody>
      </p:sp>
      <p:sp>
        <p:nvSpPr>
          <p:cNvPr id="3" name="Content Placeholder 2"/>
          <p:cNvSpPr>
            <a:spLocks noGrp="1"/>
          </p:cNvSpPr>
          <p:nvPr>
            <p:ph idx="1"/>
          </p:nvPr>
        </p:nvSpPr>
        <p:spPr>
          <a:xfrm>
            <a:off x="457200" y="1295400"/>
            <a:ext cx="8229600" cy="5105400"/>
          </a:xfrm>
        </p:spPr>
        <p:txBody>
          <a:bodyPr>
            <a:normAutofit fontScale="70000" lnSpcReduction="20000"/>
          </a:bodyPr>
          <a:lstStyle/>
          <a:p>
            <a:pPr algn="just">
              <a:buNone/>
            </a:pPr>
            <a:r>
              <a:rPr lang="en-US" dirty="0" smtClean="0">
                <a:solidFill>
                  <a:schemeClr val="accent1">
                    <a:lumMod val="50000"/>
                  </a:schemeClr>
                </a:solidFill>
              </a:rPr>
              <a:t>54(8)(e) the tax and interest, if any, or any other amount paid by the applicant, if he had not passed on the incidence of such tax and interest to any other person; or</a:t>
            </a:r>
          </a:p>
          <a:p>
            <a:pPr algn="just">
              <a:buNone/>
            </a:pPr>
            <a:endParaRPr lang="en-US" dirty="0" smtClean="0">
              <a:solidFill>
                <a:schemeClr val="accent1">
                  <a:lumMod val="50000"/>
                </a:schemeClr>
              </a:solidFill>
            </a:endParaRPr>
          </a:p>
          <a:p>
            <a:pPr algn="just">
              <a:buNone/>
            </a:pPr>
            <a:r>
              <a:rPr lang="en-US" dirty="0" smtClean="0">
                <a:solidFill>
                  <a:schemeClr val="accent1">
                    <a:lumMod val="50000"/>
                  </a:schemeClr>
                </a:solidFill>
              </a:rPr>
              <a:t>(f) the tax or interest borne by such other class of applicants as the Government may, on the recommendations of the Council, by notification, specify.</a:t>
            </a:r>
          </a:p>
          <a:p>
            <a:pPr algn="just">
              <a:buNone/>
            </a:pPr>
            <a:endParaRPr lang="en-US" b="1" baseline="30000" dirty="0" smtClean="0">
              <a:solidFill>
                <a:schemeClr val="accent1">
                  <a:lumMod val="50000"/>
                </a:schemeClr>
              </a:solidFill>
            </a:endParaRPr>
          </a:p>
          <a:p>
            <a:pPr algn="just">
              <a:buNone/>
            </a:pPr>
            <a:r>
              <a:rPr lang="en-US" dirty="0" smtClean="0">
                <a:solidFill>
                  <a:schemeClr val="accent1">
                    <a:lumMod val="50000"/>
                  </a:schemeClr>
                </a:solidFill>
              </a:rPr>
              <a:t>54(8A) The Government may disburse the refund of the State tax in such manner as may be prescribed.</a:t>
            </a:r>
          </a:p>
          <a:p>
            <a:pPr algn="just">
              <a:buNone/>
            </a:pPr>
            <a:endParaRPr lang="en-US" dirty="0" smtClean="0">
              <a:solidFill>
                <a:schemeClr val="accent1">
                  <a:lumMod val="50000"/>
                </a:schemeClr>
              </a:solidFill>
            </a:endParaRPr>
          </a:p>
          <a:p>
            <a:pPr algn="just">
              <a:buNone/>
            </a:pPr>
            <a:r>
              <a:rPr lang="en-US" dirty="0" smtClean="0">
                <a:solidFill>
                  <a:schemeClr val="accent1">
                    <a:lumMod val="50000"/>
                  </a:schemeClr>
                </a:solidFill>
              </a:rPr>
              <a:t>54(9) Notwithstanding anything to the contrary contained in any judgment, decree, order or direction of the Appellate Tribunal or any court or in any other provisions of this Act or the rules made </a:t>
            </a:r>
            <a:r>
              <a:rPr lang="en-US" dirty="0" err="1" smtClean="0">
                <a:solidFill>
                  <a:schemeClr val="accent1">
                    <a:lumMod val="50000"/>
                  </a:schemeClr>
                </a:solidFill>
              </a:rPr>
              <a:t>thereunder</a:t>
            </a:r>
            <a:r>
              <a:rPr lang="en-US" dirty="0" smtClean="0">
                <a:solidFill>
                  <a:schemeClr val="accent1">
                    <a:lumMod val="50000"/>
                  </a:schemeClr>
                </a:solidFill>
              </a:rPr>
              <a:t> or in any other law for the time being in force, no refund shall be made except in accordance with the provisions of sub-section (8).</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2000" b="1" u="sng" dirty="0" smtClean="0">
                <a:solidFill>
                  <a:srgbClr val="FF0000"/>
                </a:solidFill>
              </a:rPr>
              <a:t>Chapter: XI – REFUNDS - RULES</a:t>
            </a:r>
            <a:endParaRPr lang="en-US" sz="2000" dirty="0">
              <a:solidFill>
                <a:srgbClr val="FF0000"/>
              </a:solidFill>
            </a:endParaRPr>
          </a:p>
        </p:txBody>
      </p:sp>
      <p:sp>
        <p:nvSpPr>
          <p:cNvPr id="3" name="Content Placeholder 2"/>
          <p:cNvSpPr>
            <a:spLocks noGrp="1"/>
          </p:cNvSpPr>
          <p:nvPr>
            <p:ph idx="1"/>
          </p:nvPr>
        </p:nvSpPr>
        <p:spPr>
          <a:xfrm>
            <a:off x="457200" y="1447800"/>
            <a:ext cx="8229600" cy="4953000"/>
          </a:xfrm>
        </p:spPr>
        <p:txBody>
          <a:bodyPr>
            <a:normAutofit fontScale="92500"/>
          </a:bodyPr>
          <a:lstStyle/>
          <a:p>
            <a:pPr>
              <a:buNone/>
            </a:pPr>
            <a:r>
              <a:rPr lang="en-US" b="1" dirty="0" smtClean="0">
                <a:solidFill>
                  <a:schemeClr val="accent1">
                    <a:lumMod val="50000"/>
                  </a:schemeClr>
                </a:solidFill>
              </a:rPr>
              <a:t>89: Application for refund of tax, interest, penalty, fees or any other amount</a:t>
            </a:r>
          </a:p>
          <a:p>
            <a:pPr>
              <a:buNone/>
            </a:pPr>
            <a:r>
              <a:rPr lang="en-US" b="1" dirty="0" smtClean="0">
                <a:solidFill>
                  <a:schemeClr val="accent1">
                    <a:lumMod val="50000"/>
                  </a:schemeClr>
                </a:solidFill>
              </a:rPr>
              <a:t>90: Acknowledgement</a:t>
            </a:r>
          </a:p>
          <a:p>
            <a:pPr>
              <a:buNone/>
            </a:pPr>
            <a:r>
              <a:rPr lang="en-US" b="1" dirty="0" smtClean="0">
                <a:solidFill>
                  <a:schemeClr val="accent1">
                    <a:lumMod val="50000"/>
                  </a:schemeClr>
                </a:solidFill>
              </a:rPr>
              <a:t>91: Grant of provisional refund</a:t>
            </a:r>
          </a:p>
          <a:p>
            <a:pPr>
              <a:buNone/>
            </a:pPr>
            <a:r>
              <a:rPr lang="en-US" b="1" dirty="0" smtClean="0">
                <a:solidFill>
                  <a:schemeClr val="accent1">
                    <a:lumMod val="50000"/>
                  </a:schemeClr>
                </a:solidFill>
              </a:rPr>
              <a:t>92: Order sanctioning refund</a:t>
            </a:r>
          </a:p>
          <a:p>
            <a:pPr>
              <a:buNone/>
            </a:pPr>
            <a:r>
              <a:rPr lang="en-US" b="1" dirty="0" smtClean="0">
                <a:solidFill>
                  <a:schemeClr val="accent1">
                    <a:lumMod val="50000"/>
                  </a:schemeClr>
                </a:solidFill>
              </a:rPr>
              <a:t>93: Credit of the amount of rejected refund claim</a:t>
            </a:r>
          </a:p>
          <a:p>
            <a:pPr>
              <a:buNone/>
            </a:pPr>
            <a:r>
              <a:rPr lang="en-US" b="1" dirty="0" smtClean="0">
                <a:solidFill>
                  <a:schemeClr val="accent1">
                    <a:lumMod val="50000"/>
                  </a:schemeClr>
                </a:solidFill>
              </a:rPr>
              <a:t>94: Order sanctioning interest on delayed refunds</a:t>
            </a:r>
          </a:p>
          <a:p>
            <a:pPr>
              <a:buNone/>
            </a:pPr>
            <a:r>
              <a:rPr lang="en-US" b="1" dirty="0" smtClean="0">
                <a:solidFill>
                  <a:schemeClr val="accent1">
                    <a:lumMod val="50000"/>
                  </a:schemeClr>
                </a:solidFill>
              </a:rPr>
              <a:t>95: Refund of tax to certain persons</a:t>
            </a:r>
            <a:endParaRPr lang="en-US" b="1" dirty="0">
              <a:solidFill>
                <a:schemeClr val="accent1">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2000" b="1" u="sng" dirty="0" smtClean="0">
                <a:solidFill>
                  <a:srgbClr val="FF0000"/>
                </a:solidFill>
              </a:rPr>
              <a:t>Chapter: XI – REFUNDS - RULES</a:t>
            </a:r>
            <a:endParaRPr lang="en-US" sz="2000" dirty="0">
              <a:solidFill>
                <a:srgbClr val="FF0000"/>
              </a:solidFill>
            </a:endParaRPr>
          </a:p>
        </p:txBody>
      </p:sp>
      <p:sp>
        <p:nvSpPr>
          <p:cNvPr id="3" name="Content Placeholder 2"/>
          <p:cNvSpPr>
            <a:spLocks noGrp="1"/>
          </p:cNvSpPr>
          <p:nvPr>
            <p:ph idx="1"/>
          </p:nvPr>
        </p:nvSpPr>
        <p:spPr>
          <a:xfrm>
            <a:off x="457200" y="1371600"/>
            <a:ext cx="8229600" cy="5105400"/>
          </a:xfrm>
        </p:spPr>
        <p:txBody>
          <a:bodyPr>
            <a:normAutofit/>
          </a:bodyPr>
          <a:lstStyle/>
          <a:p>
            <a:pPr>
              <a:buNone/>
            </a:pPr>
            <a:r>
              <a:rPr lang="en-US" b="1" dirty="0" smtClean="0">
                <a:solidFill>
                  <a:schemeClr val="accent1">
                    <a:lumMod val="50000"/>
                  </a:schemeClr>
                </a:solidFill>
              </a:rPr>
              <a:t>96: Refund of integrated tax paid on goods or services exported out of India</a:t>
            </a:r>
          </a:p>
          <a:p>
            <a:pPr>
              <a:buNone/>
            </a:pPr>
            <a:r>
              <a:rPr lang="en-US" b="1" dirty="0" smtClean="0">
                <a:solidFill>
                  <a:schemeClr val="accent1">
                    <a:lumMod val="50000"/>
                  </a:schemeClr>
                </a:solidFill>
              </a:rPr>
              <a:t>96A: Export of goods or services under bond or Letter of Undertaking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u="sng" dirty="0" smtClean="0">
                <a:solidFill>
                  <a:srgbClr val="FF0000"/>
                </a:solidFill>
              </a:rPr>
              <a:t>FORMS - REFUNDS</a:t>
            </a:r>
            <a:endParaRPr lang="en-US" sz="2000" b="1" u="sng" dirty="0">
              <a:solidFill>
                <a:srgbClr val="FF0000"/>
              </a:solidFill>
            </a:endParaRPr>
          </a:p>
        </p:txBody>
      </p:sp>
      <p:sp>
        <p:nvSpPr>
          <p:cNvPr id="3" name="Content Placeholder 2"/>
          <p:cNvSpPr>
            <a:spLocks noGrp="1"/>
          </p:cNvSpPr>
          <p:nvPr>
            <p:ph idx="1"/>
          </p:nvPr>
        </p:nvSpPr>
        <p:spPr>
          <a:xfrm>
            <a:off x="457200" y="1295400"/>
            <a:ext cx="8229600" cy="5105400"/>
          </a:xfrm>
        </p:spPr>
        <p:txBody>
          <a:bodyPr/>
          <a:lstStyle/>
          <a:p>
            <a:pPr>
              <a:buFont typeface="Wingdings" pitchFamily="2" charset="2"/>
              <a:buChar char="Ø"/>
            </a:pPr>
            <a:r>
              <a:rPr lang="en-US" b="1" dirty="0" smtClean="0">
                <a:hlinkClick r:id="rId2" action="ppaction://hlinkfile"/>
              </a:rPr>
              <a:t>Form GST RFD-01 : Application </a:t>
            </a:r>
            <a:r>
              <a:rPr lang="en-US" b="1" dirty="0">
                <a:hlinkClick r:id="rId2" action="ppaction://hlinkfile"/>
              </a:rPr>
              <a:t>for Refund </a:t>
            </a:r>
            <a:endParaRPr lang="en-US" b="1" dirty="0" smtClean="0"/>
          </a:p>
          <a:p>
            <a:pPr>
              <a:buFont typeface="Wingdings" pitchFamily="2" charset="2"/>
              <a:buChar char="Ø"/>
            </a:pPr>
            <a:r>
              <a:rPr lang="en-US" b="1" dirty="0" smtClean="0">
                <a:hlinkClick r:id="rId3" action="ppaction://hlinkfile"/>
              </a:rPr>
              <a:t>Form GST RFD-01A : Application </a:t>
            </a:r>
            <a:r>
              <a:rPr lang="en-US" b="1" dirty="0">
                <a:hlinkClick r:id="rId3" action="ppaction://hlinkfile"/>
              </a:rPr>
              <a:t>for Refund (Manual</a:t>
            </a:r>
            <a:r>
              <a:rPr lang="en-US" b="1" dirty="0" smtClean="0">
                <a:hlinkClick r:id="rId3" action="ppaction://hlinkfile"/>
              </a:rPr>
              <a:t>)</a:t>
            </a:r>
            <a:endParaRPr lang="en-US" b="1" dirty="0" smtClean="0"/>
          </a:p>
          <a:p>
            <a:pPr>
              <a:buFont typeface="Wingdings" pitchFamily="2" charset="2"/>
              <a:buChar char="Ø"/>
            </a:pPr>
            <a:r>
              <a:rPr lang="en-US" b="1" dirty="0" smtClean="0">
                <a:hlinkClick r:id="rId4" action="ppaction://hlinkfile"/>
              </a:rPr>
              <a:t>Form GST RFD-01B : Refund </a:t>
            </a:r>
            <a:r>
              <a:rPr lang="en-US" b="1" dirty="0">
                <a:hlinkClick r:id="rId4" action="ppaction://hlinkfile"/>
              </a:rPr>
              <a:t>Order details </a:t>
            </a:r>
            <a:endParaRPr lang="en-US" b="1" dirty="0" smtClean="0"/>
          </a:p>
          <a:p>
            <a:pPr>
              <a:buFont typeface="Wingdings" pitchFamily="2" charset="2"/>
              <a:buChar char="Ø"/>
            </a:pPr>
            <a:r>
              <a:rPr lang="en-US" b="1" dirty="0" smtClean="0">
                <a:hlinkClick r:id="rId5" action="ppaction://hlinkfile"/>
              </a:rPr>
              <a:t>Form GST RFD-02 : Acknowledgment </a:t>
            </a:r>
            <a:endParaRPr lang="en-US" b="1" dirty="0" smtClean="0"/>
          </a:p>
          <a:p>
            <a:pPr>
              <a:buFont typeface="Wingdings" pitchFamily="2" charset="2"/>
              <a:buChar char="Ø"/>
            </a:pPr>
            <a:r>
              <a:rPr lang="en-US" b="1" dirty="0" smtClean="0">
                <a:hlinkClick r:id="rId6" action="ppaction://hlinkfile"/>
              </a:rPr>
              <a:t>Form GST RFD-03 : Deficiency </a:t>
            </a:r>
            <a:r>
              <a:rPr lang="en-US" b="1" dirty="0">
                <a:hlinkClick r:id="rId6" action="ppaction://hlinkfile"/>
              </a:rPr>
              <a:t>Memo </a:t>
            </a:r>
            <a:endParaRPr lang="en-US" b="1" dirty="0" smtClean="0"/>
          </a:p>
          <a:p>
            <a:pPr>
              <a:buFont typeface="Wingdings" pitchFamily="2" charset="2"/>
              <a:buChar char="Ø"/>
            </a:pPr>
            <a:r>
              <a:rPr lang="en-US" b="1" dirty="0" smtClean="0">
                <a:hlinkClick r:id="rId7" action="ppaction://hlinkfile"/>
              </a:rPr>
              <a:t>Form GST RFD-04 : Provisional </a:t>
            </a:r>
            <a:r>
              <a:rPr lang="en-US" b="1" dirty="0">
                <a:hlinkClick r:id="rId7" action="ppaction://hlinkfile"/>
              </a:rPr>
              <a:t>Refund </a:t>
            </a:r>
            <a:r>
              <a:rPr lang="en-US" b="1" dirty="0" smtClean="0">
                <a:hlinkClick r:id="rId7" action="ppaction://hlinkfile"/>
              </a:rPr>
              <a:t>Order</a:t>
            </a:r>
            <a:endParaRPr lang="en-US" b="1" dirty="0" smtClean="0"/>
          </a:p>
          <a:p>
            <a:pPr>
              <a:buFont typeface="Wingdings" pitchFamily="2" charset="2"/>
              <a:buChar char="Ø"/>
            </a:pPr>
            <a:r>
              <a:rPr lang="en-US" b="1" dirty="0" smtClean="0">
                <a:hlinkClick r:id="rId8" action="ppaction://hlinkfile"/>
              </a:rPr>
              <a:t>Form GST RFD-05 : Payment </a:t>
            </a:r>
            <a:r>
              <a:rPr lang="en-US" b="1" dirty="0">
                <a:hlinkClick r:id="rId8" action="ppaction://hlinkfile"/>
              </a:rPr>
              <a:t>Advice </a:t>
            </a:r>
            <a:r>
              <a:rPr lang="en-US" b="1" dirty="0" smtClean="0">
                <a:hlinkClick r:id="rId8" action="ppaction://hlinkfile"/>
              </a:rPr>
              <a:t> </a:t>
            </a: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000" b="1" u="sng" dirty="0">
                <a:solidFill>
                  <a:srgbClr val="FF0000"/>
                </a:solidFill>
              </a:rPr>
              <a:t>FORMS - REFUNDS</a:t>
            </a:r>
            <a:endParaRPr lang="en-US" sz="2000" dirty="0">
              <a:solidFill>
                <a:srgbClr val="FF0000"/>
              </a:solidFill>
            </a:endParaRPr>
          </a:p>
        </p:txBody>
      </p:sp>
      <p:sp>
        <p:nvSpPr>
          <p:cNvPr id="3" name="Content Placeholder 2"/>
          <p:cNvSpPr>
            <a:spLocks noGrp="1"/>
          </p:cNvSpPr>
          <p:nvPr>
            <p:ph idx="1"/>
          </p:nvPr>
        </p:nvSpPr>
        <p:spPr>
          <a:xfrm>
            <a:off x="457200" y="1219200"/>
            <a:ext cx="8229600" cy="5257800"/>
          </a:xfrm>
        </p:spPr>
        <p:txBody>
          <a:bodyPr/>
          <a:lstStyle/>
          <a:p>
            <a:pPr>
              <a:buFont typeface="Wingdings" pitchFamily="2" charset="2"/>
              <a:buChar char="Ø"/>
            </a:pPr>
            <a:r>
              <a:rPr lang="en-US" b="1" dirty="0" smtClean="0">
                <a:hlinkClick r:id="rId2" action="ppaction://hlinkfile"/>
              </a:rPr>
              <a:t>Form GST RFD-06 : Refund Sanction/Rejection </a:t>
            </a:r>
            <a:r>
              <a:rPr lang="en-US" b="1" dirty="0">
                <a:hlinkClick r:id="rId2" action="ppaction://hlinkfile"/>
              </a:rPr>
              <a:t>Order </a:t>
            </a:r>
            <a:endParaRPr lang="en-US" b="1" dirty="0" smtClean="0"/>
          </a:p>
          <a:p>
            <a:pPr>
              <a:buFont typeface="Wingdings" pitchFamily="2" charset="2"/>
              <a:buChar char="Ø"/>
            </a:pPr>
            <a:r>
              <a:rPr lang="en-US" b="1" dirty="0" smtClean="0">
                <a:hlinkClick r:id="rId3" action="ppaction://hlinkfile"/>
              </a:rPr>
              <a:t>Form GST RFD-07 : Order </a:t>
            </a:r>
            <a:r>
              <a:rPr lang="en-US" b="1" dirty="0">
                <a:hlinkClick r:id="rId3" action="ppaction://hlinkfile"/>
              </a:rPr>
              <a:t>for Complete adjustment of sanctioned Refund </a:t>
            </a:r>
            <a:endParaRPr lang="en-US" b="1" dirty="0" smtClean="0"/>
          </a:p>
          <a:p>
            <a:pPr>
              <a:buFont typeface="Wingdings" pitchFamily="2" charset="2"/>
              <a:buChar char="Ø"/>
            </a:pPr>
            <a:r>
              <a:rPr lang="en-US" b="1" dirty="0" smtClean="0">
                <a:hlinkClick r:id="rId4" action="ppaction://hlinkfile"/>
              </a:rPr>
              <a:t>Form GST RFD-08 : Notice </a:t>
            </a:r>
            <a:r>
              <a:rPr lang="en-US" b="1" dirty="0">
                <a:hlinkClick r:id="rId4" action="ppaction://hlinkfile"/>
              </a:rPr>
              <a:t>for rejection of application for refund </a:t>
            </a:r>
            <a:endParaRPr lang="en-US" b="1" dirty="0" smtClean="0"/>
          </a:p>
          <a:p>
            <a:pPr>
              <a:buFont typeface="Wingdings" pitchFamily="2" charset="2"/>
              <a:buChar char="Ø"/>
            </a:pPr>
            <a:r>
              <a:rPr lang="en-US" b="1" dirty="0" smtClean="0">
                <a:hlinkClick r:id="rId5" action="ppaction://hlinkfile"/>
              </a:rPr>
              <a:t>Form GST RFD-09 : Reply </a:t>
            </a:r>
            <a:r>
              <a:rPr lang="en-US" b="1" dirty="0">
                <a:hlinkClick r:id="rId5" action="ppaction://hlinkfile"/>
              </a:rPr>
              <a:t>to show cause notice </a:t>
            </a:r>
            <a:endParaRPr lang="en-US" b="1" dirty="0" smtClean="0"/>
          </a:p>
          <a:p>
            <a:pPr>
              <a:buFont typeface="Wingdings" pitchFamily="2" charset="2"/>
              <a:buChar char="Ø"/>
            </a:pPr>
            <a:endParaRPr lang="en-US" dirty="0"/>
          </a:p>
        </p:txBody>
      </p:sp>
    </p:spTree>
    <p:extLst>
      <p:ext uri="{BB962C8B-B14F-4D97-AF65-F5344CB8AC3E}">
        <p14:creationId xmlns:p14="http://schemas.microsoft.com/office/powerpoint/2010/main" val="3747490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000" b="1" u="sng" dirty="0">
                <a:solidFill>
                  <a:srgbClr val="FF0000"/>
                </a:solidFill>
              </a:rPr>
              <a:t>FORMS - REFUNDS</a:t>
            </a:r>
            <a:endParaRPr lang="en-US" sz="2000" dirty="0">
              <a:solidFill>
                <a:srgbClr val="FF0000"/>
              </a:solidFill>
            </a:endParaRPr>
          </a:p>
        </p:txBody>
      </p:sp>
      <p:sp>
        <p:nvSpPr>
          <p:cNvPr id="3" name="Content Placeholder 2"/>
          <p:cNvSpPr>
            <a:spLocks noGrp="1"/>
          </p:cNvSpPr>
          <p:nvPr>
            <p:ph idx="1"/>
          </p:nvPr>
        </p:nvSpPr>
        <p:spPr>
          <a:xfrm>
            <a:off x="457200" y="1219200"/>
            <a:ext cx="8229600" cy="4906963"/>
          </a:xfrm>
        </p:spPr>
        <p:txBody>
          <a:bodyPr/>
          <a:lstStyle/>
          <a:p>
            <a:pPr>
              <a:buFont typeface="Wingdings" pitchFamily="2" charset="2"/>
              <a:buChar char="Ø"/>
            </a:pPr>
            <a:r>
              <a:rPr lang="en-US" b="1" dirty="0" smtClean="0">
                <a:hlinkClick r:id="rId2" action="ppaction://hlinkfile"/>
              </a:rPr>
              <a:t>Form GST RFD-10 : Application </a:t>
            </a:r>
            <a:r>
              <a:rPr lang="en-US" b="1" dirty="0">
                <a:hlinkClick r:id="rId2" action="ppaction://hlinkfile"/>
              </a:rPr>
              <a:t>for Refund by any specialized agency of UN or any Multilateral Financial Institution and Organization, Consulate or Embassy of foreign countries, etc. </a:t>
            </a:r>
            <a:endParaRPr lang="en-US" b="1" dirty="0" smtClean="0"/>
          </a:p>
          <a:p>
            <a:pPr>
              <a:buFont typeface="Wingdings" pitchFamily="2" charset="2"/>
              <a:buChar char="Ø"/>
            </a:pPr>
            <a:r>
              <a:rPr lang="en-US" b="1" dirty="0" smtClean="0">
                <a:hlinkClick r:id="rId3" action="ppaction://hlinkfile"/>
              </a:rPr>
              <a:t>Form GST RFD-11 : Furnishing </a:t>
            </a:r>
            <a:r>
              <a:rPr lang="en-US" b="1" dirty="0">
                <a:hlinkClick r:id="rId3" action="ppaction://hlinkfile"/>
              </a:rPr>
              <a:t>of bond or Letter of Undertaking for export of goods or services </a:t>
            </a:r>
            <a:endParaRPr lang="en-US" b="1" dirty="0" smtClean="0"/>
          </a:p>
        </p:txBody>
      </p:sp>
    </p:spTree>
    <p:extLst>
      <p:ext uri="{BB962C8B-B14F-4D97-AF65-F5344CB8AC3E}">
        <p14:creationId xmlns:p14="http://schemas.microsoft.com/office/powerpoint/2010/main" val="34674912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347</TotalTime>
  <Words>893</Words>
  <Application>Microsoft Office PowerPoint</Application>
  <PresentationFormat>On-screen Show (4:3)</PresentationFormat>
  <Paragraphs>123</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Wingdings</vt:lpstr>
      <vt:lpstr>Office Theme</vt:lpstr>
      <vt:lpstr>PowerPoint Presentation</vt:lpstr>
      <vt:lpstr>54: Refund of tax</vt:lpstr>
      <vt:lpstr>54: Refund of tax</vt:lpstr>
      <vt:lpstr>54: Refund of tax</vt:lpstr>
      <vt:lpstr>Chapter: XI – REFUNDS - RULES</vt:lpstr>
      <vt:lpstr>Chapter: XI – REFUNDS - RULES</vt:lpstr>
      <vt:lpstr>FORMS - REFUNDS</vt:lpstr>
      <vt:lpstr>FORMS - REFUNDS</vt:lpstr>
      <vt:lpstr>FORMS - REFUNDS</vt:lpstr>
      <vt:lpstr> Refund (Online) - Latest notification &amp; Circular. </vt:lpstr>
      <vt:lpstr>Documents Required</vt:lpstr>
      <vt:lpstr>Points to be Noted</vt:lpstr>
      <vt:lpstr>Annexure B - Statement of invoices to be submitted with application for refund of unutilized ITC</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IV TIME AND VALUE OF SUPPLY – ACT</dc:title>
  <dc:creator>Administrator</dc:creator>
  <cp:lastModifiedBy>Gaurav Mishra</cp:lastModifiedBy>
  <cp:revision>78</cp:revision>
  <dcterms:created xsi:type="dcterms:W3CDTF">2006-08-16T00:00:00Z</dcterms:created>
  <dcterms:modified xsi:type="dcterms:W3CDTF">2020-08-07T05:01:44Z</dcterms:modified>
</cp:coreProperties>
</file>