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01" r:id="rId3"/>
    <p:sldId id="302" r:id="rId4"/>
    <p:sldId id="303" r:id="rId5"/>
    <p:sldId id="299" r:id="rId6"/>
    <p:sldId id="304" r:id="rId7"/>
    <p:sldId id="305" r:id="rId8"/>
    <p:sldId id="306" r:id="rId9"/>
    <p:sldId id="307" r:id="rId10"/>
    <p:sldId id="308" r:id="rId11"/>
    <p:sldId id="309" r:id="rId12"/>
    <p:sldId id="28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209799"/>
          </a:xfrm>
        </p:spPr>
        <p:txBody>
          <a:bodyPr/>
          <a:lstStyle/>
          <a:p>
            <a:r>
              <a:rPr lang="en-US" dirty="0"/>
              <a:t>Latest Notification &amp; Circular in GST</a:t>
            </a:r>
          </a:p>
        </p:txBody>
      </p:sp>
      <p:sp>
        <p:nvSpPr>
          <p:cNvPr id="3" name="Subtitle 2"/>
          <p:cNvSpPr>
            <a:spLocks noGrp="1"/>
          </p:cNvSpPr>
          <p:nvPr>
            <p:ph type="subTitle" idx="1"/>
          </p:nvPr>
        </p:nvSpPr>
        <p:spPr>
          <a:xfrm>
            <a:off x="914400" y="3200400"/>
            <a:ext cx="7620000" cy="2438400"/>
          </a:xfrm>
        </p:spPr>
        <p:txBody>
          <a:bodyPr/>
          <a:lstStyle/>
          <a:p>
            <a:r>
              <a:rPr lang="en-US" dirty="0" err="1"/>
              <a:t>Vishwanath</a:t>
            </a:r>
            <a:r>
              <a:rPr lang="en-US" dirty="0"/>
              <a:t> </a:t>
            </a:r>
            <a:r>
              <a:rPr lang="en-US" dirty="0" err="1"/>
              <a:t>Bhat</a:t>
            </a:r>
            <a:endParaRPr lang="en-US" dirty="0"/>
          </a:p>
          <a:p>
            <a:r>
              <a:rPr lang="en-US" dirty="0"/>
              <a:t>Cost Accountant</a:t>
            </a:r>
          </a:p>
          <a:p>
            <a:r>
              <a:rPr lang="en-US" dirty="0"/>
              <a:t>Treasurer SIRC , I C A I</a:t>
            </a:r>
          </a:p>
          <a:p>
            <a:r>
              <a:rPr lang="en-US" dirty="0"/>
              <a:t>9448357102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B5FA6B-E1CC-44AF-A175-D71D44004822}"/>
              </a:ext>
            </a:extLst>
          </p:cNvPr>
          <p:cNvSpPr>
            <a:spLocks noGrp="1"/>
          </p:cNvSpPr>
          <p:nvPr>
            <p:ph type="title"/>
          </p:nvPr>
        </p:nvSpPr>
        <p:spPr>
          <a:xfrm>
            <a:off x="457200" y="274638"/>
            <a:ext cx="8229600" cy="639762"/>
          </a:xfrm>
        </p:spPr>
        <p:txBody>
          <a:bodyPr>
            <a:normAutofit fontScale="90000"/>
          </a:bodyPr>
          <a:lstStyle/>
          <a:p>
            <a:r>
              <a:rPr lang="en-IN" dirty="0"/>
              <a:t>ITC 110 %</a:t>
            </a:r>
          </a:p>
        </p:txBody>
      </p:sp>
      <p:sp>
        <p:nvSpPr>
          <p:cNvPr id="3" name="Content Placeholder 2">
            <a:extLst>
              <a:ext uri="{FF2B5EF4-FFF2-40B4-BE49-F238E27FC236}">
                <a16:creationId xmlns:a16="http://schemas.microsoft.com/office/drawing/2014/main" xmlns="" id="{4CE4D578-0EBC-4027-AA9C-EF105768CBE4}"/>
              </a:ext>
            </a:extLst>
          </p:cNvPr>
          <p:cNvSpPr>
            <a:spLocks noGrp="1"/>
          </p:cNvSpPr>
          <p:nvPr>
            <p:ph idx="1"/>
          </p:nvPr>
        </p:nvSpPr>
        <p:spPr>
          <a:xfrm>
            <a:off x="457200" y="1066800"/>
            <a:ext cx="8229600" cy="5410200"/>
          </a:xfrm>
        </p:spPr>
        <p:txBody>
          <a:bodyPr>
            <a:normAutofit lnSpcReduction="10000"/>
          </a:bodyPr>
          <a:lstStyle/>
          <a:p>
            <a:pPr algn="just"/>
            <a:r>
              <a:rPr lang="en-US" dirty="0"/>
              <a:t>As per the existing provision, the amount of input tax credit availed on invoices / debit notes in the return (GSTR-3B) shall be restricted to 110% of the ITC available in the GSTR-2A. Considering the relaxation provided for filing GSTR-1 to suppliers, Government has relaxed the above condition for March, April, May, June, July and August 2020. However, while filing GSTR-3B for September 2020, the ITC shall be restricted to 110% of the ITC available in GSTR-2A on cumulative basis.</a:t>
            </a:r>
            <a:endParaRPr lang="en-IN" dirty="0"/>
          </a:p>
        </p:txBody>
      </p:sp>
    </p:spTree>
    <p:extLst>
      <p:ext uri="{BB962C8B-B14F-4D97-AF65-F5344CB8AC3E}">
        <p14:creationId xmlns:p14="http://schemas.microsoft.com/office/powerpoint/2010/main" val="3642708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4797F2-0B53-44E5-B488-B51F8ED8BBA6}"/>
              </a:ext>
            </a:extLst>
          </p:cNvPr>
          <p:cNvSpPr>
            <a:spLocks noGrp="1"/>
          </p:cNvSpPr>
          <p:nvPr>
            <p:ph type="title"/>
          </p:nvPr>
        </p:nvSpPr>
        <p:spPr/>
        <p:txBody>
          <a:bodyPr/>
          <a:lstStyle/>
          <a:p>
            <a:r>
              <a:rPr lang="en-IN" dirty="0"/>
              <a:t>Relaxation towards stamp paper.</a:t>
            </a:r>
          </a:p>
        </p:txBody>
      </p:sp>
      <p:sp>
        <p:nvSpPr>
          <p:cNvPr id="3" name="Content Placeholder 2">
            <a:extLst>
              <a:ext uri="{FF2B5EF4-FFF2-40B4-BE49-F238E27FC236}">
                <a16:creationId xmlns:a16="http://schemas.microsoft.com/office/drawing/2014/main" xmlns="" id="{8F6DE374-A5A3-42B1-8870-67023683FB99}"/>
              </a:ext>
            </a:extLst>
          </p:cNvPr>
          <p:cNvSpPr>
            <a:spLocks noGrp="1"/>
          </p:cNvSpPr>
          <p:nvPr>
            <p:ph idx="1"/>
          </p:nvPr>
        </p:nvSpPr>
        <p:spPr/>
        <p:txBody>
          <a:bodyPr/>
          <a:lstStyle/>
          <a:p>
            <a:pPr algn="just"/>
            <a:r>
              <a:rPr lang="en-US" dirty="0"/>
              <a:t>Relaxation from furnishing of bond on </a:t>
            </a:r>
            <a:r>
              <a:rPr lang="en-US" dirty="0" err="1"/>
              <a:t>notarised</a:t>
            </a:r>
            <a:r>
              <a:rPr lang="en-US" dirty="0"/>
              <a:t> stamp paper. Instead, undertaking needs to be given on the importers letter head signed by </a:t>
            </a:r>
            <a:r>
              <a:rPr lang="en-US" dirty="0" err="1"/>
              <a:t>authorised</a:t>
            </a:r>
            <a:r>
              <a:rPr lang="en-US" dirty="0"/>
              <a:t> signatory. Also, commitment should be given that </a:t>
            </a:r>
            <a:r>
              <a:rPr lang="en-US" dirty="0" err="1"/>
              <a:t>notarised</a:t>
            </a:r>
            <a:r>
              <a:rPr lang="en-US" dirty="0"/>
              <a:t> stamp paper would be given on or before 07.05.2020.</a:t>
            </a:r>
            <a:endParaRPr lang="en-IN" dirty="0"/>
          </a:p>
        </p:txBody>
      </p:sp>
    </p:spTree>
    <p:extLst>
      <p:ext uri="{BB962C8B-B14F-4D97-AF65-F5344CB8AC3E}">
        <p14:creationId xmlns:p14="http://schemas.microsoft.com/office/powerpoint/2010/main" val="390641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lstStyle/>
          <a:p>
            <a:endParaRPr lang="en-US" dirty="0"/>
          </a:p>
          <a:p>
            <a:endParaRPr lang="en-US" dirty="0"/>
          </a:p>
          <a:p>
            <a:endParaRPr lang="en-US" dirty="0"/>
          </a:p>
          <a:p>
            <a:endParaRPr lang="en-US" dirty="0"/>
          </a:p>
          <a:p>
            <a:pPr>
              <a:buNone/>
            </a:pPr>
            <a:r>
              <a:rPr lang="en-US" dirty="0"/>
              <a:t>                                   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a:t>Notification from 1/4/2020</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54929461"/>
              </p:ext>
            </p:extLst>
          </p:nvPr>
        </p:nvGraphicFramePr>
        <p:xfrm>
          <a:off x="152400" y="762000"/>
          <a:ext cx="8839200" cy="60960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xmlns="" val="20000"/>
                    </a:ext>
                  </a:extLst>
                </a:gridCol>
                <a:gridCol w="228600">
                  <a:extLst>
                    <a:ext uri="{9D8B030D-6E8A-4147-A177-3AD203B41FA5}">
                      <a16:colId xmlns:a16="http://schemas.microsoft.com/office/drawing/2014/main" xmlns="" val="20001"/>
                    </a:ext>
                  </a:extLst>
                </a:gridCol>
                <a:gridCol w="1143000">
                  <a:extLst>
                    <a:ext uri="{9D8B030D-6E8A-4147-A177-3AD203B41FA5}">
                      <a16:colId xmlns:a16="http://schemas.microsoft.com/office/drawing/2014/main" xmlns="" val="20002"/>
                    </a:ext>
                  </a:extLst>
                </a:gridCol>
                <a:gridCol w="304800">
                  <a:extLst>
                    <a:ext uri="{9D8B030D-6E8A-4147-A177-3AD203B41FA5}">
                      <a16:colId xmlns:a16="http://schemas.microsoft.com/office/drawing/2014/main" xmlns="" val="20003"/>
                    </a:ext>
                  </a:extLst>
                </a:gridCol>
                <a:gridCol w="6019800">
                  <a:extLst>
                    <a:ext uri="{9D8B030D-6E8A-4147-A177-3AD203B41FA5}">
                      <a16:colId xmlns:a16="http://schemas.microsoft.com/office/drawing/2014/main" xmlns="" val="20004"/>
                    </a:ext>
                  </a:extLst>
                </a:gridCol>
              </a:tblGrid>
              <a:tr h="571053">
                <a:tc>
                  <a:txBody>
                    <a:bodyPr/>
                    <a:lstStyle/>
                    <a:p>
                      <a:r>
                        <a:rPr lang="en-US" dirty="0"/>
                        <a:t>N0</a:t>
                      </a:r>
                    </a:p>
                  </a:txBody>
                  <a:tcPr/>
                </a:tc>
                <a:tc>
                  <a:txBody>
                    <a:bodyPr/>
                    <a:lstStyle/>
                    <a:p>
                      <a:endParaRPr lang="en-US"/>
                    </a:p>
                  </a:txBody>
                  <a:tcPr/>
                </a:tc>
                <a:tc>
                  <a:txBody>
                    <a:bodyPr/>
                    <a:lstStyle/>
                    <a:p>
                      <a:r>
                        <a:rPr lang="en-US" dirty="0"/>
                        <a:t>Date</a:t>
                      </a:r>
                    </a:p>
                  </a:txBody>
                  <a:tcPr/>
                </a:tc>
                <a:tc>
                  <a:txBody>
                    <a:bodyPr/>
                    <a:lstStyle/>
                    <a:p>
                      <a:endParaRPr lang="en-US"/>
                    </a:p>
                  </a:txBody>
                  <a:tcPr/>
                </a:tc>
                <a:tc>
                  <a:txBody>
                    <a:bodyPr/>
                    <a:lstStyle/>
                    <a:p>
                      <a:r>
                        <a:rPr lang="en-US" dirty="0" err="1"/>
                        <a:t>Particulers</a:t>
                      </a:r>
                      <a:endParaRPr lang="en-US" dirty="0"/>
                    </a:p>
                  </a:txBody>
                  <a:tcPr/>
                </a:tc>
                <a:extLst>
                  <a:ext uri="{0D108BD9-81ED-4DB2-BD59-A6C34878D82A}">
                    <a16:rowId xmlns:a16="http://schemas.microsoft.com/office/drawing/2014/main" xmlns="" val="10000"/>
                  </a:ext>
                </a:extLst>
              </a:tr>
              <a:tr h="1670333">
                <a:tc>
                  <a:txBody>
                    <a:bodyPr/>
                    <a:lstStyle/>
                    <a:p>
                      <a:r>
                        <a:rPr lang="en-US" dirty="0"/>
                        <a:t>42/2020</a:t>
                      </a:r>
                    </a:p>
                  </a:txBody>
                  <a:tcPr/>
                </a:tc>
                <a:tc>
                  <a:txBody>
                    <a:bodyPr/>
                    <a:lstStyle/>
                    <a:p>
                      <a:endParaRPr lang="en-US"/>
                    </a:p>
                  </a:txBody>
                  <a:tcPr/>
                </a:tc>
                <a:tc>
                  <a:txBody>
                    <a:bodyPr/>
                    <a:lstStyle/>
                    <a:p>
                      <a:r>
                        <a:rPr lang="en-US" dirty="0"/>
                        <a:t>5/5/2020</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Seeks to extend the due date for furnishing FORM GSTR-3B, Jan-March, 2020 returns for the taxpayers registered in Ladakh.</a:t>
                      </a:r>
                    </a:p>
                    <a:p>
                      <a:endParaRPr lang="en-US" dirty="0"/>
                    </a:p>
                  </a:txBody>
                  <a:tcPr/>
                </a:tc>
                <a:extLst>
                  <a:ext uri="{0D108BD9-81ED-4DB2-BD59-A6C34878D82A}">
                    <a16:rowId xmlns:a16="http://schemas.microsoft.com/office/drawing/2014/main" xmlns="" val="10001"/>
                  </a:ext>
                </a:extLst>
              </a:tr>
              <a:tr h="899410">
                <a:tc>
                  <a:txBody>
                    <a:bodyPr/>
                    <a:lstStyle/>
                    <a:p>
                      <a:r>
                        <a:rPr lang="en-US" dirty="0"/>
                        <a:t>41/2020</a:t>
                      </a:r>
                    </a:p>
                  </a:txBody>
                  <a:tcPr/>
                </a:tc>
                <a:tc>
                  <a:txBody>
                    <a:bodyPr/>
                    <a:lstStyle/>
                    <a:p>
                      <a:endParaRPr lang="en-US" dirty="0"/>
                    </a:p>
                  </a:txBody>
                  <a:tcPr/>
                </a:tc>
                <a:tc>
                  <a:txBody>
                    <a:bodyPr/>
                    <a:lstStyle/>
                    <a:p>
                      <a:r>
                        <a:rPr lang="en-US" dirty="0"/>
                        <a:t>5/5/2020</a:t>
                      </a:r>
                    </a:p>
                  </a:txBody>
                  <a:tcPr/>
                </a:tc>
                <a:tc>
                  <a:txBody>
                    <a:bodyPr/>
                    <a:lstStyle/>
                    <a:p>
                      <a:endParaRPr lang="en-US" dirty="0"/>
                    </a:p>
                  </a:txBody>
                  <a:tcPr/>
                </a:tc>
                <a:tc>
                  <a:txBody>
                    <a:bodyPr/>
                    <a:lstStyle/>
                    <a:p>
                      <a:r>
                        <a:rPr lang="en-US" dirty="0"/>
                        <a:t>Seeks to extend the due date for furnishing of FORM GSTR 9/9C for FY 2018-19 till 30th September, 2020.</a:t>
                      </a:r>
                    </a:p>
                  </a:txBody>
                  <a:tcPr/>
                </a:tc>
                <a:extLst>
                  <a:ext uri="{0D108BD9-81ED-4DB2-BD59-A6C34878D82A}">
                    <a16:rowId xmlns:a16="http://schemas.microsoft.com/office/drawing/2014/main" xmlns="" val="10002"/>
                  </a:ext>
                </a:extLst>
              </a:tr>
              <a:tr h="1284871">
                <a:tc>
                  <a:txBody>
                    <a:bodyPr/>
                    <a:lstStyle/>
                    <a:p>
                      <a:r>
                        <a:rPr lang="en-US" dirty="0"/>
                        <a:t>40/2020</a:t>
                      </a:r>
                    </a:p>
                  </a:txBody>
                  <a:tcPr/>
                </a:tc>
                <a:tc>
                  <a:txBody>
                    <a:bodyPr/>
                    <a:lstStyle/>
                    <a:p>
                      <a:endParaRPr lang="en-US"/>
                    </a:p>
                  </a:txBody>
                  <a:tcPr/>
                </a:tc>
                <a:tc>
                  <a:txBody>
                    <a:bodyPr/>
                    <a:lstStyle/>
                    <a:p>
                      <a:r>
                        <a:rPr lang="en-US" dirty="0"/>
                        <a:t>5/5/2020</a:t>
                      </a:r>
                    </a:p>
                  </a:txBody>
                  <a:tcPr/>
                </a:tc>
                <a:tc>
                  <a:txBody>
                    <a:bodyPr/>
                    <a:lstStyle/>
                    <a:p>
                      <a:endParaRPr lang="en-US"/>
                    </a:p>
                  </a:txBody>
                  <a:tcPr/>
                </a:tc>
                <a:tc>
                  <a:txBody>
                    <a:bodyPr/>
                    <a:lstStyle/>
                    <a:p>
                      <a:r>
                        <a:rPr lang="en-US" dirty="0"/>
                        <a:t>Seeks to extend the validity of e-way bills till 31.05.2020 for those e-way bills which expire during the period from 20.03.2020 to 15.04.2020 and generated till 24.03.2020.</a:t>
                      </a:r>
                    </a:p>
                  </a:txBody>
                  <a:tcPr/>
                </a:tc>
                <a:extLst>
                  <a:ext uri="{0D108BD9-81ED-4DB2-BD59-A6C34878D82A}">
                    <a16:rowId xmlns:a16="http://schemas.microsoft.com/office/drawing/2014/main" xmlns="" val="10003"/>
                  </a:ext>
                </a:extLst>
              </a:tr>
              <a:tr h="1670333">
                <a:tc>
                  <a:txBody>
                    <a:bodyPr/>
                    <a:lstStyle/>
                    <a:p>
                      <a:r>
                        <a:rPr lang="en-US" dirty="0"/>
                        <a:t>39/2020</a:t>
                      </a:r>
                    </a:p>
                  </a:txBody>
                  <a:tcPr/>
                </a:tc>
                <a:tc>
                  <a:txBody>
                    <a:bodyPr/>
                    <a:lstStyle/>
                    <a:p>
                      <a:endParaRPr lang="en-US"/>
                    </a:p>
                  </a:txBody>
                  <a:tcPr/>
                </a:tc>
                <a:tc>
                  <a:txBody>
                    <a:bodyPr/>
                    <a:lstStyle/>
                    <a:p>
                      <a:r>
                        <a:rPr lang="en-US" dirty="0"/>
                        <a:t>5/5/2020</a:t>
                      </a:r>
                    </a:p>
                  </a:txBody>
                  <a:tcPr/>
                </a:tc>
                <a:tc>
                  <a:txBody>
                    <a:bodyPr/>
                    <a:lstStyle/>
                    <a:p>
                      <a:endParaRPr lang="en-US"/>
                    </a:p>
                  </a:txBody>
                  <a:tcPr/>
                </a:tc>
                <a:tc>
                  <a:txBody>
                    <a:bodyPr/>
                    <a:lstStyle/>
                    <a:p>
                      <a:r>
                        <a:rPr lang="en-US" dirty="0"/>
                        <a:t>Seeks to make amendments to special procedure for corporate debtors undergoing the corporate insolvency resolution process .</a:t>
                      </a:r>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a:t>Notification from 1/4/2020</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1812767"/>
              </p:ext>
            </p:extLst>
          </p:nvPr>
        </p:nvGraphicFramePr>
        <p:xfrm>
          <a:off x="152400" y="914401"/>
          <a:ext cx="8839200" cy="6095999"/>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xmlns="" val="20000"/>
                    </a:ext>
                  </a:extLst>
                </a:gridCol>
                <a:gridCol w="228600">
                  <a:extLst>
                    <a:ext uri="{9D8B030D-6E8A-4147-A177-3AD203B41FA5}">
                      <a16:colId xmlns:a16="http://schemas.microsoft.com/office/drawing/2014/main" xmlns="" val="20001"/>
                    </a:ext>
                  </a:extLst>
                </a:gridCol>
                <a:gridCol w="1447800">
                  <a:extLst>
                    <a:ext uri="{9D8B030D-6E8A-4147-A177-3AD203B41FA5}">
                      <a16:colId xmlns:a16="http://schemas.microsoft.com/office/drawing/2014/main" xmlns="" val="20002"/>
                    </a:ext>
                  </a:extLst>
                </a:gridCol>
                <a:gridCol w="228600">
                  <a:extLst>
                    <a:ext uri="{9D8B030D-6E8A-4147-A177-3AD203B41FA5}">
                      <a16:colId xmlns:a16="http://schemas.microsoft.com/office/drawing/2014/main" xmlns="" val="20003"/>
                    </a:ext>
                  </a:extLst>
                </a:gridCol>
                <a:gridCol w="5791200">
                  <a:extLst>
                    <a:ext uri="{9D8B030D-6E8A-4147-A177-3AD203B41FA5}">
                      <a16:colId xmlns:a16="http://schemas.microsoft.com/office/drawing/2014/main" xmlns="" val="20004"/>
                    </a:ext>
                  </a:extLst>
                </a:gridCol>
              </a:tblGrid>
              <a:tr h="764389">
                <a:tc>
                  <a:txBody>
                    <a:bodyPr/>
                    <a:lstStyle/>
                    <a:p>
                      <a:r>
                        <a:rPr lang="en-US" dirty="0"/>
                        <a:t>N0</a:t>
                      </a:r>
                    </a:p>
                  </a:txBody>
                  <a:tcPr/>
                </a:tc>
                <a:tc>
                  <a:txBody>
                    <a:bodyPr/>
                    <a:lstStyle/>
                    <a:p>
                      <a:endParaRPr lang="en-US"/>
                    </a:p>
                  </a:txBody>
                  <a:tcPr/>
                </a:tc>
                <a:tc>
                  <a:txBody>
                    <a:bodyPr/>
                    <a:lstStyle/>
                    <a:p>
                      <a:r>
                        <a:rPr lang="en-US" dirty="0"/>
                        <a:t>Date</a:t>
                      </a:r>
                    </a:p>
                  </a:txBody>
                  <a:tcPr/>
                </a:tc>
                <a:tc>
                  <a:txBody>
                    <a:bodyPr/>
                    <a:lstStyle/>
                    <a:p>
                      <a:endParaRPr lang="en-US"/>
                    </a:p>
                  </a:txBody>
                  <a:tcPr/>
                </a:tc>
                <a:tc>
                  <a:txBody>
                    <a:bodyPr/>
                    <a:lstStyle/>
                    <a:p>
                      <a:r>
                        <a:rPr lang="en-US" dirty="0" err="1"/>
                        <a:t>particulers</a:t>
                      </a:r>
                      <a:endParaRPr lang="en-US" dirty="0"/>
                    </a:p>
                  </a:txBody>
                  <a:tcPr/>
                </a:tc>
                <a:extLst>
                  <a:ext uri="{0D108BD9-81ED-4DB2-BD59-A6C34878D82A}">
                    <a16:rowId xmlns:a16="http://schemas.microsoft.com/office/drawing/2014/main" xmlns="" val="10000"/>
                  </a:ext>
                </a:extLst>
              </a:tr>
              <a:tr h="1203912">
                <a:tc>
                  <a:txBody>
                    <a:bodyPr/>
                    <a:lstStyle/>
                    <a:p>
                      <a:r>
                        <a:rPr lang="en-US" dirty="0"/>
                        <a:t>38/2020</a:t>
                      </a:r>
                    </a:p>
                  </a:txBody>
                  <a:tcPr/>
                </a:tc>
                <a:tc>
                  <a:txBody>
                    <a:bodyPr/>
                    <a:lstStyle/>
                    <a:p>
                      <a:endParaRPr lang="en-US" dirty="0"/>
                    </a:p>
                  </a:txBody>
                  <a:tcPr/>
                </a:tc>
                <a:tc>
                  <a:txBody>
                    <a:bodyPr/>
                    <a:lstStyle/>
                    <a:p>
                      <a:r>
                        <a:rPr lang="en-US" dirty="0"/>
                        <a:t>5/5/2020</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Seeks to make fifth amendment (2020) to CGST Rules.</a:t>
                      </a:r>
                    </a:p>
                    <a:p>
                      <a:endParaRPr lang="en-US" dirty="0"/>
                    </a:p>
                  </a:txBody>
                  <a:tcPr/>
                </a:tc>
                <a:extLst>
                  <a:ext uri="{0D108BD9-81ED-4DB2-BD59-A6C34878D82A}">
                    <a16:rowId xmlns:a16="http://schemas.microsoft.com/office/drawing/2014/main" xmlns="" val="10005"/>
                  </a:ext>
                </a:extLst>
              </a:tr>
              <a:tr h="1203912">
                <a:tc>
                  <a:txBody>
                    <a:bodyPr/>
                    <a:lstStyle/>
                    <a:p>
                      <a:r>
                        <a:rPr lang="en-US" dirty="0"/>
                        <a:t>37/2020</a:t>
                      </a:r>
                    </a:p>
                  </a:txBody>
                  <a:tcPr/>
                </a:tc>
                <a:tc>
                  <a:txBody>
                    <a:bodyPr/>
                    <a:lstStyle/>
                    <a:p>
                      <a:endParaRPr lang="en-US"/>
                    </a:p>
                  </a:txBody>
                  <a:tcPr/>
                </a:tc>
                <a:tc>
                  <a:txBody>
                    <a:bodyPr/>
                    <a:lstStyle/>
                    <a:p>
                      <a:r>
                        <a:rPr lang="en-US" dirty="0"/>
                        <a:t>28/4/2020</a:t>
                      </a:r>
                    </a:p>
                  </a:txBody>
                  <a:tcPr/>
                </a:tc>
                <a:tc>
                  <a:txBody>
                    <a:bodyPr/>
                    <a:lstStyle/>
                    <a:p>
                      <a:endParaRPr lang="en-US" dirty="0"/>
                    </a:p>
                  </a:txBody>
                  <a:tcPr/>
                </a:tc>
                <a:tc>
                  <a:txBody>
                    <a:bodyPr/>
                    <a:lstStyle/>
                    <a:p>
                      <a:r>
                        <a:rPr lang="en-US" dirty="0"/>
                        <a:t>Seeks to give effect to the provisions of rule 87 (13) and FORM GST PMT-09 of the CGST Rules, 2017.</a:t>
                      </a:r>
                    </a:p>
                  </a:txBody>
                  <a:tcPr/>
                </a:tc>
                <a:extLst>
                  <a:ext uri="{0D108BD9-81ED-4DB2-BD59-A6C34878D82A}">
                    <a16:rowId xmlns:a16="http://schemas.microsoft.com/office/drawing/2014/main" xmlns="" val="10006"/>
                  </a:ext>
                </a:extLst>
              </a:tr>
              <a:tr h="1203912">
                <a:tc>
                  <a:txBody>
                    <a:bodyPr/>
                    <a:lstStyle/>
                    <a:p>
                      <a:r>
                        <a:rPr lang="en-US" dirty="0"/>
                        <a:t>36/2020</a:t>
                      </a:r>
                    </a:p>
                  </a:txBody>
                  <a:tcPr/>
                </a:tc>
                <a:tc>
                  <a:txBody>
                    <a:bodyPr/>
                    <a:lstStyle/>
                    <a:p>
                      <a:endParaRPr lang="en-US" dirty="0"/>
                    </a:p>
                  </a:txBody>
                  <a:tcPr/>
                </a:tc>
                <a:tc>
                  <a:txBody>
                    <a:bodyPr/>
                    <a:lstStyle/>
                    <a:p>
                      <a:r>
                        <a:rPr lang="en-US" dirty="0"/>
                        <a:t>3/4/2020</a:t>
                      </a:r>
                    </a:p>
                  </a:txBody>
                  <a:tcPr/>
                </a:tc>
                <a:tc>
                  <a:txBody>
                    <a:bodyPr/>
                    <a:lstStyle/>
                    <a:p>
                      <a:endParaRPr lang="en-US" dirty="0"/>
                    </a:p>
                  </a:txBody>
                  <a:tcPr/>
                </a:tc>
                <a:tc>
                  <a:txBody>
                    <a:bodyPr/>
                    <a:lstStyle/>
                    <a:p>
                      <a:r>
                        <a:rPr lang="en-US" dirty="0"/>
                        <a:t>Seeks to extend due date for furnishing GSTR-3B for supply made in the month of May 2020.</a:t>
                      </a:r>
                    </a:p>
                  </a:txBody>
                  <a:tcPr/>
                </a:tc>
                <a:extLst>
                  <a:ext uri="{0D108BD9-81ED-4DB2-BD59-A6C34878D82A}">
                    <a16:rowId xmlns:a16="http://schemas.microsoft.com/office/drawing/2014/main" xmlns="" val="10007"/>
                  </a:ext>
                </a:extLst>
              </a:tr>
              <a:tr h="1719874">
                <a:tc>
                  <a:txBody>
                    <a:bodyPr/>
                    <a:lstStyle/>
                    <a:p>
                      <a:r>
                        <a:rPr lang="en-US" dirty="0"/>
                        <a:t>35/2020</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3/4/2020</a:t>
                      </a:r>
                    </a:p>
                    <a:p>
                      <a:endParaRPr lang="en-US" dirty="0"/>
                    </a:p>
                  </a:txBody>
                  <a:tcPr/>
                </a:tc>
                <a:tc>
                  <a:txBody>
                    <a:bodyPr/>
                    <a:lstStyle/>
                    <a:p>
                      <a:endParaRPr lang="en-US" dirty="0"/>
                    </a:p>
                  </a:txBody>
                  <a:tcPr/>
                </a:tc>
                <a:tc>
                  <a:txBody>
                    <a:bodyPr/>
                    <a:lstStyle/>
                    <a:p>
                      <a:r>
                        <a:rPr lang="en-US" dirty="0"/>
                        <a:t>Seeks to extend due date of compliance which falls during the period from 20th March 2020 to 29th June 2020 and the validity of the e-way bills.</a:t>
                      </a:r>
                    </a:p>
                  </a:txBody>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151872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a:t>Notification from 1/4/2020</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3978701"/>
              </p:ext>
            </p:extLst>
          </p:nvPr>
        </p:nvGraphicFramePr>
        <p:xfrm>
          <a:off x="152400" y="762000"/>
          <a:ext cx="8839200" cy="6129557"/>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xmlns="" val="20000"/>
                    </a:ext>
                  </a:extLst>
                </a:gridCol>
                <a:gridCol w="228600">
                  <a:extLst>
                    <a:ext uri="{9D8B030D-6E8A-4147-A177-3AD203B41FA5}">
                      <a16:colId xmlns:a16="http://schemas.microsoft.com/office/drawing/2014/main" xmlns="" val="20001"/>
                    </a:ext>
                  </a:extLst>
                </a:gridCol>
                <a:gridCol w="1143000">
                  <a:extLst>
                    <a:ext uri="{9D8B030D-6E8A-4147-A177-3AD203B41FA5}">
                      <a16:colId xmlns:a16="http://schemas.microsoft.com/office/drawing/2014/main" xmlns="" val="20002"/>
                    </a:ext>
                  </a:extLst>
                </a:gridCol>
                <a:gridCol w="304800">
                  <a:extLst>
                    <a:ext uri="{9D8B030D-6E8A-4147-A177-3AD203B41FA5}">
                      <a16:colId xmlns:a16="http://schemas.microsoft.com/office/drawing/2014/main" xmlns="" val="20003"/>
                    </a:ext>
                  </a:extLst>
                </a:gridCol>
                <a:gridCol w="6019800">
                  <a:extLst>
                    <a:ext uri="{9D8B030D-6E8A-4147-A177-3AD203B41FA5}">
                      <a16:colId xmlns:a16="http://schemas.microsoft.com/office/drawing/2014/main" xmlns="" val="20004"/>
                    </a:ext>
                  </a:extLst>
                </a:gridCol>
              </a:tblGrid>
              <a:tr h="559266">
                <a:tc>
                  <a:txBody>
                    <a:bodyPr/>
                    <a:lstStyle/>
                    <a:p>
                      <a:r>
                        <a:rPr lang="en-US" dirty="0"/>
                        <a:t>N0</a:t>
                      </a:r>
                    </a:p>
                  </a:txBody>
                  <a:tcPr/>
                </a:tc>
                <a:tc>
                  <a:txBody>
                    <a:bodyPr/>
                    <a:lstStyle/>
                    <a:p>
                      <a:endParaRPr lang="en-US"/>
                    </a:p>
                  </a:txBody>
                  <a:tcPr/>
                </a:tc>
                <a:tc>
                  <a:txBody>
                    <a:bodyPr/>
                    <a:lstStyle/>
                    <a:p>
                      <a:r>
                        <a:rPr lang="en-US" dirty="0"/>
                        <a:t>Date</a:t>
                      </a:r>
                    </a:p>
                  </a:txBody>
                  <a:tcPr/>
                </a:tc>
                <a:tc>
                  <a:txBody>
                    <a:bodyPr/>
                    <a:lstStyle/>
                    <a:p>
                      <a:endParaRPr lang="en-US"/>
                    </a:p>
                  </a:txBody>
                  <a:tcPr/>
                </a:tc>
                <a:tc>
                  <a:txBody>
                    <a:bodyPr/>
                    <a:lstStyle/>
                    <a:p>
                      <a:r>
                        <a:rPr lang="en-US" dirty="0" err="1"/>
                        <a:t>Particulers</a:t>
                      </a:r>
                      <a:endParaRPr lang="en-US" dirty="0"/>
                    </a:p>
                  </a:txBody>
                  <a:tcPr/>
                </a:tc>
                <a:extLst>
                  <a:ext uri="{0D108BD9-81ED-4DB2-BD59-A6C34878D82A}">
                    <a16:rowId xmlns:a16="http://schemas.microsoft.com/office/drawing/2014/main" xmlns="" val="10000"/>
                  </a:ext>
                </a:extLst>
              </a:tr>
              <a:tr h="880844">
                <a:tc>
                  <a:txBody>
                    <a:bodyPr/>
                    <a:lstStyle/>
                    <a:p>
                      <a:r>
                        <a:rPr lang="en-US" dirty="0"/>
                        <a:t>34/2020</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3/4/2020</a:t>
                      </a:r>
                    </a:p>
                    <a:p>
                      <a:endParaRPr lang="en-US" dirty="0"/>
                    </a:p>
                  </a:txBody>
                  <a:tcPr/>
                </a:tc>
                <a:tc>
                  <a:txBody>
                    <a:bodyPr/>
                    <a:lstStyle/>
                    <a:p>
                      <a:endParaRPr lang="en-US" dirty="0"/>
                    </a:p>
                  </a:txBody>
                  <a:tcPr/>
                </a:tc>
                <a:tc>
                  <a:txBody>
                    <a:bodyPr/>
                    <a:lstStyle/>
                    <a:p>
                      <a:r>
                        <a:rPr lang="en-US" dirty="0"/>
                        <a:t>Seeks to extend due date of furnishing GST CMP-08 for the quarter ending March 2020 and GSTR-4 </a:t>
                      </a:r>
                      <a:r>
                        <a:rPr lang="en-US" dirty="0" err="1"/>
                        <a:t>fr</a:t>
                      </a:r>
                      <a:r>
                        <a:rPr lang="en-US" dirty="0"/>
                        <a:t> the FY 2019-20.</a:t>
                      </a:r>
                    </a:p>
                  </a:txBody>
                  <a:tcPr/>
                </a:tc>
                <a:extLst>
                  <a:ext uri="{0D108BD9-81ED-4DB2-BD59-A6C34878D82A}">
                    <a16:rowId xmlns:a16="http://schemas.microsoft.com/office/drawing/2014/main" xmlns="" val="10009"/>
                  </a:ext>
                </a:extLst>
              </a:tr>
              <a:tr h="880844">
                <a:tc>
                  <a:txBody>
                    <a:bodyPr/>
                    <a:lstStyle/>
                    <a:p>
                      <a:r>
                        <a:rPr lang="en-US" dirty="0"/>
                        <a:t>33/2020</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3/4/2020</a:t>
                      </a:r>
                    </a:p>
                    <a:p>
                      <a:endParaRPr lang="en-US" dirty="0"/>
                    </a:p>
                  </a:txBody>
                  <a:tcPr/>
                </a:tc>
                <a:tc>
                  <a:txBody>
                    <a:bodyPr/>
                    <a:lstStyle/>
                    <a:p>
                      <a:endParaRPr lang="en-US" dirty="0"/>
                    </a:p>
                  </a:txBody>
                  <a:tcPr/>
                </a:tc>
                <a:tc>
                  <a:txBody>
                    <a:bodyPr/>
                    <a:lstStyle/>
                    <a:p>
                      <a:r>
                        <a:rPr lang="en-US" dirty="0"/>
                        <a:t>Seeks to provide relief by conditional waiver of late fee for delay in furnishing outward statement in GSTR-1 for tax periods of February 2020 to April 2020.</a:t>
                      </a:r>
                    </a:p>
                  </a:txBody>
                  <a:tcPr/>
                </a:tc>
                <a:extLst>
                  <a:ext uri="{0D108BD9-81ED-4DB2-BD59-A6C34878D82A}">
                    <a16:rowId xmlns:a16="http://schemas.microsoft.com/office/drawing/2014/main" xmlns="" val="10010"/>
                  </a:ext>
                </a:extLst>
              </a:tr>
              <a:tr h="1258349">
                <a:tc>
                  <a:txBody>
                    <a:bodyPr/>
                    <a:lstStyle/>
                    <a:p>
                      <a:r>
                        <a:rPr lang="en-US" dirty="0"/>
                        <a:t>32/2020</a:t>
                      </a:r>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3/4/2020</a:t>
                      </a:r>
                    </a:p>
                    <a:p>
                      <a:endParaRPr lang="en-US" dirty="0"/>
                    </a:p>
                  </a:txBody>
                  <a:tcPr/>
                </a:tc>
                <a:tc>
                  <a:txBody>
                    <a:bodyPr/>
                    <a:lstStyle/>
                    <a:p>
                      <a:endParaRPr lang="en-US"/>
                    </a:p>
                  </a:txBody>
                  <a:tcPr/>
                </a:tc>
                <a:tc>
                  <a:txBody>
                    <a:bodyPr/>
                    <a:lstStyle/>
                    <a:p>
                      <a:r>
                        <a:rPr lang="en-US" dirty="0"/>
                        <a:t>Seeks to provide relief by conditional waiver of late fee for delay in furnishing returns in GSTR-3B for tax periods of February 2020 to April 2020.</a:t>
                      </a:r>
                    </a:p>
                  </a:txBody>
                  <a:tcPr/>
                </a:tc>
                <a:extLst>
                  <a:ext uri="{0D108BD9-81ED-4DB2-BD59-A6C34878D82A}">
                    <a16:rowId xmlns:a16="http://schemas.microsoft.com/office/drawing/2014/main" xmlns="" val="10011"/>
                  </a:ext>
                </a:extLst>
              </a:tr>
              <a:tr h="1258349">
                <a:tc>
                  <a:txBody>
                    <a:bodyPr/>
                    <a:lstStyle/>
                    <a:p>
                      <a:r>
                        <a:rPr lang="en-US" dirty="0"/>
                        <a:t>31/2020</a:t>
                      </a:r>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3/4/2020</a:t>
                      </a:r>
                    </a:p>
                    <a:p>
                      <a:endParaRPr lang="en-US" dirty="0"/>
                    </a:p>
                  </a:txBody>
                  <a:tcPr/>
                </a:tc>
                <a:tc>
                  <a:txBody>
                    <a:bodyPr/>
                    <a:lstStyle/>
                    <a:p>
                      <a:endParaRPr lang="en-US" dirty="0"/>
                    </a:p>
                  </a:txBody>
                  <a:tcPr/>
                </a:tc>
                <a:tc>
                  <a:txBody>
                    <a:bodyPr/>
                    <a:lstStyle/>
                    <a:p>
                      <a:r>
                        <a:rPr lang="en-US" dirty="0"/>
                        <a:t>CGST Rules (Fourth Amendment) to allow more time for opting into Composition Scheme for FY 2020-21 and cumulative application of condition in rule 36(4).</a:t>
                      </a:r>
                    </a:p>
                  </a:txBody>
                  <a:tcPr/>
                </a:tc>
                <a:extLst>
                  <a:ext uri="{0D108BD9-81ED-4DB2-BD59-A6C34878D82A}">
                    <a16:rowId xmlns:a16="http://schemas.microsoft.com/office/drawing/2014/main" xmlns="" val="10012"/>
                  </a:ext>
                </a:extLst>
              </a:tr>
              <a:tr h="1258349">
                <a:tc>
                  <a:txBody>
                    <a:bodyPr/>
                    <a:lstStyle/>
                    <a:p>
                      <a:r>
                        <a:rPr lang="en-US" dirty="0"/>
                        <a:t>30/2020</a:t>
                      </a:r>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3/4/2020</a:t>
                      </a:r>
                    </a:p>
                    <a:p>
                      <a:endParaRPr lang="en-US" dirty="0"/>
                    </a:p>
                  </a:txBody>
                  <a:tcPr/>
                </a:tc>
                <a:tc>
                  <a:txBody>
                    <a:bodyPr/>
                    <a:lstStyle/>
                    <a:p>
                      <a:endParaRPr lang="en-US"/>
                    </a:p>
                  </a:txBody>
                  <a:tcPr/>
                </a:tc>
                <a:tc>
                  <a:txBody>
                    <a:bodyPr/>
                    <a:lstStyle/>
                    <a:p>
                      <a:r>
                        <a:rPr lang="en-US" dirty="0"/>
                        <a:t>CGST Rules (Fourth Amendment) to allow more time for opting into Composition Scheme for FY 2020-21 and cumulative application </a:t>
                      </a:r>
                    </a:p>
                  </a:txBody>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4264047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Circulars From 1/04/2020</a:t>
            </a:r>
          </a:p>
        </p:txBody>
      </p:sp>
      <p:graphicFrame>
        <p:nvGraphicFramePr>
          <p:cNvPr id="5" name="Content Placeholder 4"/>
          <p:cNvGraphicFramePr>
            <a:graphicFrameLocks noGrp="1"/>
          </p:cNvGraphicFramePr>
          <p:nvPr>
            <p:ph idx="1"/>
          </p:nvPr>
        </p:nvGraphicFramePr>
        <p:xfrm>
          <a:off x="304800" y="1143000"/>
          <a:ext cx="8680744" cy="502920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xmlns="" val="20000"/>
                    </a:ext>
                  </a:extLst>
                </a:gridCol>
                <a:gridCol w="304800">
                  <a:extLst>
                    <a:ext uri="{9D8B030D-6E8A-4147-A177-3AD203B41FA5}">
                      <a16:colId xmlns:a16="http://schemas.microsoft.com/office/drawing/2014/main" xmlns="" val="20001"/>
                    </a:ext>
                  </a:extLst>
                </a:gridCol>
                <a:gridCol w="1295400">
                  <a:extLst>
                    <a:ext uri="{9D8B030D-6E8A-4147-A177-3AD203B41FA5}">
                      <a16:colId xmlns:a16="http://schemas.microsoft.com/office/drawing/2014/main" xmlns="" val="20002"/>
                    </a:ext>
                  </a:extLst>
                </a:gridCol>
                <a:gridCol w="228600">
                  <a:extLst>
                    <a:ext uri="{9D8B030D-6E8A-4147-A177-3AD203B41FA5}">
                      <a16:colId xmlns:a16="http://schemas.microsoft.com/office/drawing/2014/main" xmlns="" val="20003"/>
                    </a:ext>
                  </a:extLst>
                </a:gridCol>
                <a:gridCol w="5556544">
                  <a:extLst>
                    <a:ext uri="{9D8B030D-6E8A-4147-A177-3AD203B41FA5}">
                      <a16:colId xmlns:a16="http://schemas.microsoft.com/office/drawing/2014/main" xmlns="" val="20004"/>
                    </a:ext>
                  </a:extLst>
                </a:gridCol>
              </a:tblGrid>
              <a:tr h="1264303">
                <a:tc>
                  <a:txBody>
                    <a:bodyPr/>
                    <a:lstStyle/>
                    <a:p>
                      <a:r>
                        <a:rPr lang="en-US" dirty="0" err="1"/>
                        <a:t>SlNo</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Date</a:t>
                      </a:r>
                    </a:p>
                    <a:p>
                      <a:endParaRPr lang="en-US" dirty="0"/>
                    </a:p>
                  </a:txBody>
                  <a:tcPr/>
                </a:tc>
                <a:tc>
                  <a:txBody>
                    <a:bodyPr/>
                    <a:lstStyle/>
                    <a:p>
                      <a:endParaRPr lang="en-US" dirty="0"/>
                    </a:p>
                  </a:txBody>
                  <a:tcPr/>
                </a:tc>
                <a:tc>
                  <a:txBody>
                    <a:bodyPr/>
                    <a:lstStyle/>
                    <a:p>
                      <a:r>
                        <a:rPr lang="en-US" dirty="0"/>
                        <a:t>Particulars</a:t>
                      </a:r>
                    </a:p>
                  </a:txBody>
                  <a:tcPr/>
                </a:tc>
                <a:extLst>
                  <a:ext uri="{0D108BD9-81ED-4DB2-BD59-A6C34878D82A}">
                    <a16:rowId xmlns:a16="http://schemas.microsoft.com/office/drawing/2014/main" xmlns="" val="10000"/>
                  </a:ext>
                </a:extLst>
              </a:tr>
              <a:tr h="1294406">
                <a:tc>
                  <a:txBody>
                    <a:bodyPr/>
                    <a:lstStyle/>
                    <a:p>
                      <a:pPr algn="r" fontAlgn="t"/>
                      <a:r>
                        <a:rPr lang="en-US" sz="1800" b="0" i="0" u="none" strike="noStrike" dirty="0">
                          <a:solidFill>
                            <a:srgbClr val="000000"/>
                          </a:solidFill>
                          <a:latin typeface="Arial"/>
                        </a:rPr>
                        <a:t>138/08/2020</a:t>
                      </a:r>
                    </a:p>
                  </a:txBody>
                  <a:tcPr marL="9525" marR="9525" marT="9525" marB="0"/>
                </a:tc>
                <a:tc>
                  <a:txBody>
                    <a:bodyPr/>
                    <a:lstStyle/>
                    <a:p>
                      <a:pPr algn="r" fontAlgn="t"/>
                      <a:endParaRPr lang="en-US" sz="1800" b="0" i="0" u="none" strike="noStrike" dirty="0">
                        <a:solidFill>
                          <a:srgbClr val="000000"/>
                        </a:solidFill>
                        <a:latin typeface="Arial"/>
                      </a:endParaRPr>
                    </a:p>
                  </a:txBody>
                  <a:tcPr marL="9525" marR="9525" marT="9525" marB="0"/>
                </a:tc>
                <a:tc>
                  <a:txBody>
                    <a:bodyPr/>
                    <a:lstStyle/>
                    <a:p>
                      <a:pPr algn="r" fontAlgn="t"/>
                      <a:r>
                        <a:rPr lang="en-US" sz="1800" b="0" i="0" u="none" strike="noStrike" dirty="0">
                          <a:solidFill>
                            <a:srgbClr val="000000"/>
                          </a:solidFill>
                          <a:latin typeface="Arial"/>
                        </a:rPr>
                        <a:t>06/05/2020</a:t>
                      </a:r>
                    </a:p>
                  </a:txBody>
                  <a:tcPr marL="9525" marR="9525" marT="9525" marB="0"/>
                </a:tc>
                <a:tc>
                  <a:txBody>
                    <a:bodyPr/>
                    <a:lstStyle/>
                    <a:p>
                      <a:pPr algn="l" fontAlgn="t"/>
                      <a:endParaRPr lang="en-US" sz="1400" b="0" i="0" u="none" strike="noStrike" dirty="0">
                        <a:solidFill>
                          <a:srgbClr val="000000"/>
                        </a:solidFill>
                        <a:latin typeface="Arial"/>
                      </a:endParaRPr>
                    </a:p>
                  </a:txBody>
                  <a:tcPr marL="9525" marR="9525" marT="9525" marB="0"/>
                </a:tc>
                <a:tc>
                  <a:txBody>
                    <a:bodyPr/>
                    <a:lstStyle/>
                    <a:p>
                      <a:pPr algn="l" fontAlgn="t"/>
                      <a:r>
                        <a:rPr lang="en-US" sz="1400" b="0" i="0" u="none" strike="noStrike" dirty="0">
                          <a:solidFill>
                            <a:srgbClr val="000000"/>
                          </a:solidFill>
                          <a:latin typeface="Arial"/>
                        </a:rPr>
                        <a:t>Seeks to clarify 'issues in respect of challenges faced by the registered persons in implementation of provisions of GST Laws'.</a:t>
                      </a:r>
                    </a:p>
                  </a:txBody>
                  <a:tcPr marL="9525" marR="9525" marT="9525" marB="0"/>
                </a:tc>
                <a:extLst>
                  <a:ext uri="{0D108BD9-81ED-4DB2-BD59-A6C34878D82A}">
                    <a16:rowId xmlns:a16="http://schemas.microsoft.com/office/drawing/2014/main" xmlns="" val="10001"/>
                  </a:ext>
                </a:extLst>
              </a:tr>
              <a:tr h="1187374">
                <a:tc>
                  <a:txBody>
                    <a:bodyPr/>
                    <a:lstStyle/>
                    <a:p>
                      <a:pPr algn="r" fontAlgn="t"/>
                      <a:r>
                        <a:rPr lang="en-US" sz="1800" b="0" i="0" u="none" strike="noStrike">
                          <a:solidFill>
                            <a:srgbClr val="000000"/>
                          </a:solidFill>
                          <a:latin typeface="Arial"/>
                        </a:rPr>
                        <a:t>137/07/2020</a:t>
                      </a:r>
                    </a:p>
                  </a:txBody>
                  <a:tcPr marL="9525" marR="9525" marT="9525" marB="0"/>
                </a:tc>
                <a:tc>
                  <a:txBody>
                    <a:bodyPr/>
                    <a:lstStyle/>
                    <a:p>
                      <a:pPr algn="r" fontAlgn="t"/>
                      <a:endParaRPr lang="en-US" sz="1800" b="0" i="0" u="none" strike="noStrike" dirty="0">
                        <a:solidFill>
                          <a:srgbClr val="000000"/>
                        </a:solidFill>
                        <a:latin typeface="Arial"/>
                      </a:endParaRPr>
                    </a:p>
                  </a:txBody>
                  <a:tcPr marL="9525" marR="9525" marT="9525" marB="0"/>
                </a:tc>
                <a:tc>
                  <a:txBody>
                    <a:bodyPr/>
                    <a:lstStyle/>
                    <a:p>
                      <a:pPr algn="r" fontAlgn="t"/>
                      <a:r>
                        <a:rPr lang="en-US" sz="1800" b="0" i="0" u="none" strike="noStrike" dirty="0">
                          <a:solidFill>
                            <a:srgbClr val="000000"/>
                          </a:solidFill>
                          <a:latin typeface="Arial"/>
                        </a:rPr>
                        <a:t>13/04/2020</a:t>
                      </a:r>
                    </a:p>
                  </a:txBody>
                  <a:tcPr marL="9525" marR="9525" marT="9525" marB="0"/>
                </a:tc>
                <a:tc>
                  <a:txBody>
                    <a:bodyPr/>
                    <a:lstStyle/>
                    <a:p>
                      <a:pPr algn="l" fontAlgn="t"/>
                      <a:endParaRPr lang="en-US" sz="1400" b="0" i="0" u="none" strike="noStrike" dirty="0">
                        <a:solidFill>
                          <a:srgbClr val="000000"/>
                        </a:solidFill>
                        <a:latin typeface="Arial"/>
                      </a:endParaRPr>
                    </a:p>
                  </a:txBody>
                  <a:tcPr marL="9525" marR="9525" marT="9525" marB="0"/>
                </a:tc>
                <a:tc>
                  <a:txBody>
                    <a:bodyPr/>
                    <a:lstStyle/>
                    <a:p>
                      <a:pPr algn="l" fontAlgn="t"/>
                      <a:r>
                        <a:rPr lang="en-US" sz="1400" b="0" i="0" u="none" strike="noStrike" dirty="0">
                          <a:solidFill>
                            <a:srgbClr val="000000"/>
                          </a:solidFill>
                          <a:latin typeface="Arial"/>
                        </a:rPr>
                        <a:t>Circular clarifying issues in respect of challenges faced by registered persons in implementation of provisions of GST issued - </a:t>
                      </a:r>
                      <a:r>
                        <a:rPr lang="en-US" sz="1400" b="0" i="0" u="none" strike="noStrike" dirty="0" err="1">
                          <a:solidFill>
                            <a:srgbClr val="000000"/>
                          </a:solidFill>
                          <a:latin typeface="Arial"/>
                        </a:rPr>
                        <a:t>Reg</a:t>
                      </a:r>
                      <a:endParaRPr lang="en-US" sz="1400" b="0" i="0" u="none" strike="noStrike" dirty="0">
                        <a:solidFill>
                          <a:srgbClr val="000000"/>
                        </a:solidFill>
                        <a:latin typeface="Arial"/>
                      </a:endParaRPr>
                    </a:p>
                  </a:txBody>
                  <a:tcPr marL="9525" marR="9525" marT="9525" marB="0"/>
                </a:tc>
                <a:extLst>
                  <a:ext uri="{0D108BD9-81ED-4DB2-BD59-A6C34878D82A}">
                    <a16:rowId xmlns:a16="http://schemas.microsoft.com/office/drawing/2014/main" xmlns="" val="10002"/>
                  </a:ext>
                </a:extLst>
              </a:tr>
              <a:tr h="1283117">
                <a:tc>
                  <a:txBody>
                    <a:bodyPr/>
                    <a:lstStyle/>
                    <a:p>
                      <a:pPr algn="r" fontAlgn="t"/>
                      <a:r>
                        <a:rPr lang="en-US" sz="1800" b="0" i="0" u="none" strike="noStrike">
                          <a:solidFill>
                            <a:srgbClr val="000000"/>
                          </a:solidFill>
                          <a:latin typeface="Arial"/>
                        </a:rPr>
                        <a:t>136/06/2020</a:t>
                      </a:r>
                    </a:p>
                  </a:txBody>
                  <a:tcPr marL="9525" marR="9525" marT="9525" marB="0"/>
                </a:tc>
                <a:tc>
                  <a:txBody>
                    <a:bodyPr/>
                    <a:lstStyle/>
                    <a:p>
                      <a:pPr algn="r" fontAlgn="t"/>
                      <a:endParaRPr lang="en-US" sz="1800" b="0" i="0" u="none" strike="noStrike" dirty="0">
                        <a:solidFill>
                          <a:srgbClr val="000000"/>
                        </a:solidFill>
                        <a:latin typeface="Arial"/>
                      </a:endParaRPr>
                    </a:p>
                  </a:txBody>
                  <a:tcPr marL="9525" marR="9525" marT="9525" marB="0"/>
                </a:tc>
                <a:tc>
                  <a:txBody>
                    <a:bodyPr/>
                    <a:lstStyle/>
                    <a:p>
                      <a:pPr algn="r" fontAlgn="t"/>
                      <a:r>
                        <a:rPr lang="en-US" sz="1800" b="0" i="0" u="none" strike="noStrike" dirty="0">
                          <a:solidFill>
                            <a:srgbClr val="000000"/>
                          </a:solidFill>
                          <a:latin typeface="Arial"/>
                        </a:rPr>
                        <a:t>03/04/2020</a:t>
                      </a:r>
                    </a:p>
                  </a:txBody>
                  <a:tcPr marL="9525" marR="9525" marT="9525" marB="0"/>
                </a:tc>
                <a:tc>
                  <a:txBody>
                    <a:bodyPr/>
                    <a:lstStyle/>
                    <a:p>
                      <a:pPr algn="l" fontAlgn="t"/>
                      <a:endParaRPr lang="en-US" sz="1400" b="0" i="0" u="none" strike="noStrike">
                        <a:solidFill>
                          <a:srgbClr val="000000"/>
                        </a:solidFill>
                        <a:latin typeface="Arial"/>
                      </a:endParaRPr>
                    </a:p>
                  </a:txBody>
                  <a:tcPr marL="9525" marR="9525" marT="9525" marB="0"/>
                </a:tc>
                <a:tc>
                  <a:txBody>
                    <a:bodyPr/>
                    <a:lstStyle/>
                    <a:p>
                      <a:pPr algn="l" fontAlgn="t"/>
                      <a:r>
                        <a:rPr lang="en-US" sz="1400" b="0" i="0" u="none" strike="noStrike" dirty="0">
                          <a:solidFill>
                            <a:srgbClr val="000000"/>
                          </a:solidFill>
                          <a:latin typeface="Arial"/>
                        </a:rPr>
                        <a:t>Clarification in respect of various measures announced by the Government for providing relief to the taxpayers in view of spread of Novel Corona Virus (COVID-19) - </a:t>
                      </a:r>
                      <a:r>
                        <a:rPr lang="en-US" sz="1400" b="0" i="0" u="none" strike="noStrike" dirty="0" err="1">
                          <a:solidFill>
                            <a:srgbClr val="000000"/>
                          </a:solidFill>
                          <a:latin typeface="Arial"/>
                        </a:rPr>
                        <a:t>Reg</a:t>
                      </a:r>
                      <a:endParaRPr lang="en-US" sz="1400" b="0" i="0" u="none" strike="noStrike" dirty="0">
                        <a:solidFill>
                          <a:srgbClr val="000000"/>
                        </a:solidFill>
                        <a:latin typeface="Arial"/>
                      </a:endParaRPr>
                    </a:p>
                  </a:txBody>
                  <a:tcPr marL="9525" marR="9525" marT="9525" marB="0"/>
                </a:tc>
                <a:extLst>
                  <a:ext uri="{0D108BD9-81ED-4DB2-BD59-A6C34878D82A}">
                    <a16:rowId xmlns:a16="http://schemas.microsoft.com/office/drawing/2014/main" xmlns=""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029104-B8A5-4CC4-9C17-700FC5D1CD39}"/>
              </a:ext>
            </a:extLst>
          </p:cNvPr>
          <p:cNvSpPr>
            <a:spLocks noGrp="1"/>
          </p:cNvSpPr>
          <p:nvPr>
            <p:ph type="title"/>
          </p:nvPr>
        </p:nvSpPr>
        <p:spPr/>
        <p:txBody>
          <a:bodyPr/>
          <a:lstStyle/>
          <a:p>
            <a:r>
              <a:rPr lang="en-IN" b="1" u="sng" dirty="0"/>
              <a:t>E-invoicing:</a:t>
            </a:r>
            <a:r>
              <a:rPr lang="en-IN" dirty="0"/>
              <a:t> </a:t>
            </a:r>
          </a:p>
        </p:txBody>
      </p:sp>
      <p:sp>
        <p:nvSpPr>
          <p:cNvPr id="3" name="Content Placeholder 2">
            <a:extLst>
              <a:ext uri="{FF2B5EF4-FFF2-40B4-BE49-F238E27FC236}">
                <a16:creationId xmlns:a16="http://schemas.microsoft.com/office/drawing/2014/main" xmlns="" id="{CAE5CE4C-C942-4BEF-BAFC-555E16CCB4A8}"/>
              </a:ext>
            </a:extLst>
          </p:cNvPr>
          <p:cNvSpPr>
            <a:spLocks noGrp="1"/>
          </p:cNvSpPr>
          <p:nvPr>
            <p:ph idx="1"/>
          </p:nvPr>
        </p:nvSpPr>
        <p:spPr/>
        <p:txBody>
          <a:bodyPr/>
          <a:lstStyle/>
          <a:p>
            <a:r>
              <a:rPr lang="en-US" dirty="0"/>
              <a:t>Date for implementation of e-invoicing extended from 01.04.2020 to 01.10.2020. </a:t>
            </a:r>
            <a:endParaRPr lang="en-IN" dirty="0"/>
          </a:p>
        </p:txBody>
      </p:sp>
    </p:spTree>
    <p:extLst>
      <p:ext uri="{BB962C8B-B14F-4D97-AF65-F5344CB8AC3E}">
        <p14:creationId xmlns:p14="http://schemas.microsoft.com/office/powerpoint/2010/main" val="812352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A54DD1-674E-4A6A-B908-D0D690442368}"/>
              </a:ext>
            </a:extLst>
          </p:cNvPr>
          <p:cNvSpPr>
            <a:spLocks noGrp="1"/>
          </p:cNvSpPr>
          <p:nvPr>
            <p:ph type="title"/>
          </p:nvPr>
        </p:nvSpPr>
        <p:spPr>
          <a:xfrm>
            <a:off x="457200" y="274638"/>
            <a:ext cx="8229600" cy="715962"/>
          </a:xfrm>
        </p:spPr>
        <p:txBody>
          <a:bodyPr>
            <a:normAutofit fontScale="90000"/>
          </a:bodyPr>
          <a:lstStyle/>
          <a:p>
            <a:r>
              <a:rPr lang="en-IN" dirty="0"/>
              <a:t>Refunds:</a:t>
            </a:r>
          </a:p>
        </p:txBody>
      </p:sp>
      <p:sp>
        <p:nvSpPr>
          <p:cNvPr id="3" name="Content Placeholder 2">
            <a:extLst>
              <a:ext uri="{FF2B5EF4-FFF2-40B4-BE49-F238E27FC236}">
                <a16:creationId xmlns:a16="http://schemas.microsoft.com/office/drawing/2014/main" xmlns="" id="{1D54867B-9576-4EBB-884D-B08AD67B2E2A}"/>
              </a:ext>
            </a:extLst>
          </p:cNvPr>
          <p:cNvSpPr>
            <a:spLocks noGrp="1"/>
          </p:cNvSpPr>
          <p:nvPr>
            <p:ph idx="1"/>
          </p:nvPr>
        </p:nvSpPr>
        <p:spPr>
          <a:xfrm>
            <a:off x="457200" y="1066800"/>
            <a:ext cx="8229600" cy="5638800"/>
          </a:xfrm>
        </p:spPr>
        <p:txBody>
          <a:bodyPr>
            <a:normAutofit fontScale="77500" lnSpcReduction="20000"/>
          </a:bodyPr>
          <a:lstStyle/>
          <a:p>
            <a:pPr algn="just"/>
            <a:r>
              <a:rPr lang="en-US" dirty="0"/>
              <a:t>ITC refund will not be allowed in respect of invoices not uploaded by the Vendor. Going forward, invoice copies would not be entertained by officials for processing the refund application where, supply details are not uploaded.  </a:t>
            </a:r>
          </a:p>
          <a:p>
            <a:pPr algn="just"/>
            <a:endParaRPr lang="en-US" dirty="0"/>
          </a:p>
          <a:p>
            <a:pPr algn="just"/>
            <a:r>
              <a:rPr lang="en-US" dirty="0"/>
              <a:t>GST refund received for export of goods needs to be repaid in case export proceeds are not </a:t>
            </a:r>
            <a:r>
              <a:rPr lang="en-US" dirty="0" err="1"/>
              <a:t>realised</a:t>
            </a:r>
            <a:r>
              <a:rPr lang="en-US" dirty="0"/>
              <a:t> within a period of 9 months or such extended period from the date of export.</a:t>
            </a:r>
          </a:p>
          <a:p>
            <a:pPr marL="0" indent="0" algn="just">
              <a:buNone/>
            </a:pPr>
            <a:endParaRPr lang="en-US" dirty="0"/>
          </a:p>
          <a:p>
            <a:pPr algn="just"/>
            <a:r>
              <a:rPr lang="en-US" dirty="0"/>
              <a:t>(Where the sale proceeds are </a:t>
            </a:r>
            <a:r>
              <a:rPr lang="en-US" dirty="0" err="1"/>
              <a:t>realised</a:t>
            </a:r>
            <a:r>
              <a:rPr lang="en-US" dirty="0"/>
              <a:t> in full or part, after the amount of refund is recovered and evidence of </a:t>
            </a:r>
            <a:r>
              <a:rPr lang="en-US" dirty="0" err="1"/>
              <a:t>realisation</a:t>
            </a:r>
            <a:r>
              <a:rPr lang="en-US" dirty="0"/>
              <a:t> is produced  within 3 months from </a:t>
            </a:r>
            <a:r>
              <a:rPr lang="en-US" dirty="0" err="1"/>
              <a:t>realisation</a:t>
            </a:r>
            <a:r>
              <a:rPr lang="en-US" dirty="0"/>
              <a:t>, amount of refund to the extent of </a:t>
            </a:r>
            <a:r>
              <a:rPr lang="en-US" dirty="0" err="1"/>
              <a:t>realisation</a:t>
            </a:r>
            <a:r>
              <a:rPr lang="en-US" dirty="0"/>
              <a:t>, would be refunded to the exporter provided, sale proceeds are </a:t>
            </a:r>
            <a:r>
              <a:rPr lang="en-US" dirty="0" err="1"/>
              <a:t>realised</a:t>
            </a:r>
            <a:r>
              <a:rPr lang="en-US" dirty="0"/>
              <a:t> within extended period) </a:t>
            </a:r>
            <a:endParaRPr lang="en-IN" dirty="0"/>
          </a:p>
        </p:txBody>
      </p:sp>
    </p:spTree>
    <p:extLst>
      <p:ext uri="{BB962C8B-B14F-4D97-AF65-F5344CB8AC3E}">
        <p14:creationId xmlns:p14="http://schemas.microsoft.com/office/powerpoint/2010/main" val="2281554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4BF811-7911-41CA-913E-8D289B83BF9A}"/>
              </a:ext>
            </a:extLst>
          </p:cNvPr>
          <p:cNvSpPr>
            <a:spLocks noGrp="1"/>
          </p:cNvSpPr>
          <p:nvPr>
            <p:ph type="title"/>
          </p:nvPr>
        </p:nvSpPr>
        <p:spPr>
          <a:xfrm>
            <a:off x="457200" y="274638"/>
            <a:ext cx="8229600" cy="639762"/>
          </a:xfrm>
        </p:spPr>
        <p:txBody>
          <a:bodyPr>
            <a:normAutofit fontScale="90000"/>
          </a:bodyPr>
          <a:lstStyle/>
          <a:p>
            <a:r>
              <a:rPr lang="en-IN" dirty="0"/>
              <a:t>Refunds:</a:t>
            </a:r>
          </a:p>
        </p:txBody>
      </p:sp>
      <p:sp>
        <p:nvSpPr>
          <p:cNvPr id="3" name="Content Placeholder 2">
            <a:extLst>
              <a:ext uri="{FF2B5EF4-FFF2-40B4-BE49-F238E27FC236}">
                <a16:creationId xmlns:a16="http://schemas.microsoft.com/office/drawing/2014/main" xmlns="" id="{3B9CB07C-F310-464A-9E11-F97E111C1A18}"/>
              </a:ext>
            </a:extLst>
          </p:cNvPr>
          <p:cNvSpPr>
            <a:spLocks noGrp="1"/>
          </p:cNvSpPr>
          <p:nvPr>
            <p:ph idx="1"/>
          </p:nvPr>
        </p:nvSpPr>
        <p:spPr>
          <a:xfrm>
            <a:off x="457200" y="914400"/>
            <a:ext cx="8229600" cy="5562600"/>
          </a:xfrm>
        </p:spPr>
        <p:txBody>
          <a:bodyPr>
            <a:normAutofit fontScale="85000" lnSpcReduction="20000"/>
          </a:bodyPr>
          <a:lstStyle/>
          <a:p>
            <a:pPr algn="just"/>
            <a:r>
              <a:rPr lang="en-US" dirty="0"/>
              <a:t>Meaning of “turnover of zero-rated supply of goods” amended to restrict the export turnover value to 1.5 times of value of like goods supplied domestically by same or similarly placed supplier.</a:t>
            </a:r>
          </a:p>
          <a:p>
            <a:pPr marL="0" indent="0" algn="just">
              <a:buNone/>
            </a:pPr>
            <a:endParaRPr lang="en-US" dirty="0"/>
          </a:p>
          <a:p>
            <a:pPr algn="just"/>
            <a:r>
              <a:rPr lang="en-US" dirty="0"/>
              <a:t>Refund claims pertaining to different financial years can be clubbed and single application can be filed for the same.</a:t>
            </a:r>
          </a:p>
          <a:p>
            <a:pPr algn="just"/>
            <a:endParaRPr lang="en-US" dirty="0"/>
          </a:p>
          <a:p>
            <a:pPr algn="just"/>
            <a:r>
              <a:rPr lang="en-US" dirty="0"/>
              <a:t>Refund claimed in respect of tax paid wrongly or paid in excess shall be refunded / re-credited to the applicant in the manner and in the proportion in which such amount was paid provided such refund is found admissible. Before this amendment, such refunds were entirely paid in cash.</a:t>
            </a:r>
            <a:endParaRPr lang="en-IN" dirty="0"/>
          </a:p>
        </p:txBody>
      </p:sp>
    </p:spTree>
    <p:extLst>
      <p:ext uri="{BB962C8B-B14F-4D97-AF65-F5344CB8AC3E}">
        <p14:creationId xmlns:p14="http://schemas.microsoft.com/office/powerpoint/2010/main" val="897165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B3C5CD-C781-4041-ADD3-D027016F4F39}"/>
              </a:ext>
            </a:extLst>
          </p:cNvPr>
          <p:cNvSpPr>
            <a:spLocks noGrp="1"/>
          </p:cNvSpPr>
          <p:nvPr>
            <p:ph type="title"/>
          </p:nvPr>
        </p:nvSpPr>
        <p:spPr/>
        <p:txBody>
          <a:bodyPr/>
          <a:lstStyle/>
          <a:p>
            <a:r>
              <a:rPr lang="en-IN" dirty="0"/>
              <a:t>Refunds:</a:t>
            </a:r>
          </a:p>
        </p:txBody>
      </p:sp>
      <p:sp>
        <p:nvSpPr>
          <p:cNvPr id="3" name="Content Placeholder 2">
            <a:extLst>
              <a:ext uri="{FF2B5EF4-FFF2-40B4-BE49-F238E27FC236}">
                <a16:creationId xmlns:a16="http://schemas.microsoft.com/office/drawing/2014/main" xmlns="" id="{94560461-0A81-4D90-B598-8830BC9B2CCF}"/>
              </a:ext>
            </a:extLst>
          </p:cNvPr>
          <p:cNvSpPr>
            <a:spLocks noGrp="1"/>
          </p:cNvSpPr>
          <p:nvPr>
            <p:ph idx="1"/>
          </p:nvPr>
        </p:nvSpPr>
        <p:spPr/>
        <p:txBody>
          <a:bodyPr>
            <a:normAutofit fontScale="85000" lnSpcReduction="10000"/>
          </a:bodyPr>
          <a:lstStyle/>
          <a:p>
            <a:pPr algn="just"/>
            <a:r>
              <a:rPr lang="en-US" dirty="0"/>
              <a:t>Refund claimed in respect of tax paid wrongly or paid in excess shall be refunded / re-credited to the applicant in the manner and in the proportion in which such amount was paid provided such refund is found admissible. Before this amendment, such refunds were entirely paid in cash.</a:t>
            </a:r>
          </a:p>
          <a:p>
            <a:pPr algn="just"/>
            <a:r>
              <a:rPr lang="en-US" dirty="0"/>
              <a:t>Advance </a:t>
            </a:r>
            <a:r>
              <a:rPr lang="en-US" dirty="0" err="1"/>
              <a:t>Authorisation</a:t>
            </a:r>
            <a:r>
              <a:rPr lang="en-US" dirty="0"/>
              <a:t> holders or EOU / STP units availing exemption only from Basis Customs Duty and paying IGST and Compensation </a:t>
            </a:r>
            <a:r>
              <a:rPr lang="en-US" dirty="0" err="1"/>
              <a:t>Cess</a:t>
            </a:r>
            <a:r>
              <a:rPr lang="en-US" dirty="0"/>
              <a:t> can export on payment of IGST and claim refund of the same.</a:t>
            </a:r>
            <a:endParaRPr lang="en-IN" dirty="0"/>
          </a:p>
        </p:txBody>
      </p:sp>
    </p:spTree>
    <p:extLst>
      <p:ext uri="{BB962C8B-B14F-4D97-AF65-F5344CB8AC3E}">
        <p14:creationId xmlns:p14="http://schemas.microsoft.com/office/powerpoint/2010/main" val="2876314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678</Words>
  <Application>Microsoft Office PowerPoint</Application>
  <PresentationFormat>On-screen Show (4:3)</PresentationFormat>
  <Paragraphs>95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Latest Notification &amp; Circular in GST</vt:lpstr>
      <vt:lpstr>Notification from 1/4/2020</vt:lpstr>
      <vt:lpstr>Notification from 1/4/2020</vt:lpstr>
      <vt:lpstr>Notification from 1/4/2020</vt:lpstr>
      <vt:lpstr>Circulars From 1/04/2020</vt:lpstr>
      <vt:lpstr>E-invoicing: </vt:lpstr>
      <vt:lpstr>Refunds:</vt:lpstr>
      <vt:lpstr>Refunds:</vt:lpstr>
      <vt:lpstr>Refunds:</vt:lpstr>
      <vt:lpstr>ITC 110 %</vt:lpstr>
      <vt:lpstr>Relaxation towards stamp paper.</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XII – ASSESSMENT - ACT</dc:title>
  <dc:creator>Administrator</dc:creator>
  <cp:lastModifiedBy>Gaurav Mishra</cp:lastModifiedBy>
  <cp:revision>123</cp:revision>
  <dcterms:created xsi:type="dcterms:W3CDTF">2006-08-16T00:00:00Z</dcterms:created>
  <dcterms:modified xsi:type="dcterms:W3CDTF">2020-08-07T04:57:33Z</dcterms:modified>
</cp:coreProperties>
</file>