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6" r:id="rId3"/>
    <p:sldId id="301" r:id="rId4"/>
    <p:sldId id="302" r:id="rId5"/>
    <p:sldId id="303" r:id="rId6"/>
    <p:sldId id="297" r:id="rId7"/>
    <p:sldId id="306" r:id="rId8"/>
    <p:sldId id="307" r:id="rId9"/>
    <p:sldId id="304" r:id="rId10"/>
    <p:sldId id="305" r:id="rId11"/>
    <p:sldId id="298" r:id="rId12"/>
    <p:sldId id="311" r:id="rId13"/>
    <p:sldId id="299" r:id="rId14"/>
    <p:sldId id="308" r:id="rId15"/>
    <p:sldId id="309" r:id="rId16"/>
    <p:sldId id="310" r:id="rId17"/>
    <p:sldId id="29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xguru.in/goods-and-service-tax/cgst-services-under-reverse-charge-mechanism.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xguru.in/goods-and-service-tax/cbec-amends-gst-rate-products-22nd-gst-council-decision.html" TargetMode="External"/><Relationship Id="rId2" Type="http://schemas.openxmlformats.org/officeDocument/2006/relationships/hyperlink" Target="https://taxguru.in/goods-and-service-tax/cgst-rate-schedule-notified-section-91.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xguru.in/goods-and-service-tax/cgst-rate-schedule-notified-section-91.html" TargetMode="External"/><Relationship Id="rId2" Type="http://schemas.openxmlformats.org/officeDocument/2006/relationships/hyperlink" Target="https://taxguru.in/goods-and-service-tax/cbec-amends-gst-rate-products-22nd-gst-council-decision.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xguru.in/goods-and-service-tax/cbec-amends-gst-rate-products-22nd-gst-council-decision.html" TargetMode="External"/><Relationship Id="rId2" Type="http://schemas.openxmlformats.org/officeDocument/2006/relationships/hyperlink" Target="https://taxguru.in/goods-and-service-tax/cgst-rate-schedule-notified-section-91.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xguru.in/goods-and-service-tax/cgst-services-under-reverse-charge-mechanism.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xguru.in/goods-and-service-tax/cgst-services-under-reverse-charge-mechanism.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taxguru.in/goods-and-service-tax/president-assents-central-goods-services-tax-act-2017.html" TargetMode="External"/><Relationship Id="rId2" Type="http://schemas.openxmlformats.org/officeDocument/2006/relationships/hyperlink" Target="https://taxguru.in/goods-and-service-tax/cgst-services-under-reverse-charge-mechanism.html" TargetMode="External"/><Relationship Id="rId1" Type="http://schemas.openxmlformats.org/officeDocument/2006/relationships/slideLayout" Target="../slideLayouts/slideLayout2.xml"/><Relationship Id="rId4" Type="http://schemas.openxmlformats.org/officeDocument/2006/relationships/hyperlink" Target="https://taxguru.in/goods-and-service-tax/proposed-rajasthan-goods-services-tax-act-2017.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taxguru.in/goods-and-service-tax/president-assents-central-goods-services-tax-act-2017.html" TargetMode="External"/><Relationship Id="rId2" Type="http://schemas.openxmlformats.org/officeDocument/2006/relationships/hyperlink" Target="https://taxguru.in/goods-and-service-tax/cgst-services-under-reverse-charge-mechanism.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33400"/>
            <a:ext cx="8229600" cy="5592763"/>
          </a:xfrm>
        </p:spPr>
        <p:txBody>
          <a:bodyPr>
            <a:normAutofit/>
          </a:bodyPr>
          <a:lstStyle/>
          <a:p>
            <a:pPr>
              <a:buNone/>
            </a:pPr>
            <a:endParaRPr lang="en-US" b="1" dirty="0">
              <a:solidFill>
                <a:schemeClr val="accent6">
                  <a:lumMod val="75000"/>
                </a:schemeClr>
              </a:solidFill>
            </a:endParaRPr>
          </a:p>
          <a:p>
            <a:pPr algn="ctr">
              <a:buNone/>
            </a:pPr>
            <a:r>
              <a:rPr lang="en-US" b="1" dirty="0">
                <a:solidFill>
                  <a:schemeClr val="accent6">
                    <a:lumMod val="75000"/>
                  </a:schemeClr>
                </a:solidFill>
              </a:rPr>
              <a:t> </a:t>
            </a:r>
          </a:p>
          <a:p>
            <a:pPr algn="ctr">
              <a:buNone/>
            </a:pPr>
            <a:r>
              <a:rPr lang="en-US" dirty="0"/>
              <a:t> </a:t>
            </a:r>
            <a:r>
              <a:rPr lang="en-US" dirty="0" smtClean="0"/>
              <a:t>Latest advance ruling and its Implication. </a:t>
            </a:r>
            <a:r>
              <a:rPr lang="en-US" b="1" dirty="0" smtClean="0">
                <a:solidFill>
                  <a:schemeClr val="accent6">
                    <a:lumMod val="75000"/>
                  </a:schemeClr>
                </a:solidFill>
              </a:rPr>
              <a:t> </a:t>
            </a:r>
            <a:endParaRPr lang="en-US" b="1" dirty="0">
              <a:solidFill>
                <a:schemeClr val="accent6">
                  <a:lumMod val="75000"/>
                </a:schemeClr>
              </a:solidFill>
            </a:endParaRPr>
          </a:p>
          <a:p>
            <a:pPr algn="ctr">
              <a:buNone/>
            </a:pPr>
            <a:r>
              <a:rPr lang="en-US" dirty="0" err="1"/>
              <a:t>Vishwanath</a:t>
            </a:r>
            <a:r>
              <a:rPr lang="en-US" dirty="0"/>
              <a:t> </a:t>
            </a:r>
            <a:r>
              <a:rPr lang="en-US" dirty="0" err="1"/>
              <a:t>Bhat</a:t>
            </a:r>
            <a:endParaRPr lang="en-US" dirty="0"/>
          </a:p>
          <a:p>
            <a:pPr algn="ctr">
              <a:buNone/>
            </a:pPr>
            <a:r>
              <a:rPr lang="en-US" dirty="0"/>
              <a:t>Cost Accountant</a:t>
            </a:r>
          </a:p>
          <a:p>
            <a:pPr algn="ctr">
              <a:buNone/>
            </a:pPr>
            <a:r>
              <a:rPr lang="en-US" dirty="0"/>
              <a:t>Treasurer SIRC , I C A I</a:t>
            </a:r>
          </a:p>
          <a:p>
            <a:pPr algn="ctr">
              <a:buNone/>
            </a:pPr>
            <a:r>
              <a:rPr lang="en-US" dirty="0"/>
              <a:t>9448357102</a:t>
            </a:r>
          </a:p>
          <a:p>
            <a:pPr algn="ctr">
              <a:buNone/>
            </a:pPr>
            <a:r>
              <a:rPr lang="en-US" b="1" dirty="0">
                <a:solidFill>
                  <a:schemeClr val="accent6">
                    <a:lumMod val="75000"/>
                  </a:schemeClr>
                </a:solidFill>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fontScale="90000"/>
          </a:bodyPr>
          <a:lstStyle/>
          <a:p>
            <a:r>
              <a:rPr lang="en-US" sz="2000" b="1" dirty="0" smtClean="0"/>
              <a:t>In re M/s Alcon Consulting Engineers (India) Pvt. Ltd. (GST AAR Karnataka).</a:t>
            </a:r>
            <a:r>
              <a:rPr lang="en-US" sz="2000" dirty="0" smtClean="0"/>
              <a:t/>
            </a:r>
            <a:br>
              <a:rPr lang="en-US" sz="2000" dirty="0" smtClean="0"/>
            </a:br>
            <a:endParaRPr lang="en-US" sz="2000" dirty="0"/>
          </a:p>
        </p:txBody>
      </p:sp>
      <p:sp>
        <p:nvSpPr>
          <p:cNvPr id="3" name="Content Placeholder 2"/>
          <p:cNvSpPr>
            <a:spLocks noGrp="1"/>
          </p:cNvSpPr>
          <p:nvPr>
            <p:ph idx="1"/>
          </p:nvPr>
        </p:nvSpPr>
        <p:spPr>
          <a:xfrm>
            <a:off x="457200" y="642918"/>
            <a:ext cx="8229600" cy="5929354"/>
          </a:xfrm>
        </p:spPr>
        <p:txBody>
          <a:bodyPr>
            <a:normAutofit/>
          </a:bodyPr>
          <a:lstStyle/>
          <a:p>
            <a:pPr algn="just"/>
            <a:r>
              <a:rPr lang="en-US" sz="2000" dirty="0" smtClean="0"/>
              <a:t>The amount paid by the employee to the supplier of service is covered under the term “consideration” as if it is paid by the applicant himself for the services received by them on behalf of the company. </a:t>
            </a:r>
            <a:r>
              <a:rPr lang="en-US" sz="2000" dirty="0" smtClean="0">
                <a:solidFill>
                  <a:srgbClr val="FF0000"/>
                </a:solidFill>
              </a:rPr>
              <a:t>This amount reimbursed by the applicant to the employee later on would not amount to consideration for the supplies received as the services of the employee to his employer in the course of his employment is not a supply</a:t>
            </a:r>
            <a:r>
              <a:rPr lang="en-US" sz="2000" dirty="0" smtClean="0"/>
              <a:t> of goods or supply of services and hence the same is not liable to tax. However, if any tax is applicable, it is on the services received by the employee on behalf of the applicant in the course of his employment, irrespective of the fact that it is paid by the applicant or the employee and later reimbursed by the applicant.</a:t>
            </a:r>
          </a:p>
          <a:p>
            <a:pPr algn="just"/>
            <a:endParaRPr lang="en-US" sz="2000" dirty="0" smtClean="0"/>
          </a:p>
          <a:p>
            <a:pPr algn="just"/>
            <a:endParaRPr lang="en-US" sz="2000" dirty="0" smtClean="0"/>
          </a:p>
          <a:p>
            <a:pPr algn="just"/>
            <a:endParaRPr lang="en-US" dirty="0" smtClean="0"/>
          </a:p>
          <a:p>
            <a:pPr algn="just"/>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Autofit/>
          </a:bodyPr>
          <a:lstStyle/>
          <a:p>
            <a:r>
              <a:rPr lang="en-US" sz="2800" b="1" dirty="0" smtClean="0">
                <a:solidFill>
                  <a:srgbClr val="FF0000"/>
                </a:solidFill>
              </a:rPr>
              <a:t>In re M/s Alcon Consulting Engineers (India) Pvt. Ltd. (GST AAR Karnataka).</a:t>
            </a:r>
            <a:r>
              <a:rPr lang="en-US" sz="2800" dirty="0" smtClean="0">
                <a:solidFill>
                  <a:srgbClr val="FF0000"/>
                </a:solidFill>
              </a:rPr>
              <a:t/>
            </a:r>
            <a:br>
              <a:rPr lang="en-US" sz="2800" dirty="0" smtClean="0">
                <a:solidFill>
                  <a:srgbClr val="FF0000"/>
                </a:solidFill>
              </a:rPr>
            </a:br>
            <a:endParaRPr lang="en-US" sz="2800" dirty="0">
              <a:solidFill>
                <a:srgbClr val="FF0000"/>
              </a:solidFill>
            </a:endParaRPr>
          </a:p>
        </p:txBody>
      </p:sp>
      <p:sp>
        <p:nvSpPr>
          <p:cNvPr id="3" name="Content Placeholder 2"/>
          <p:cNvSpPr>
            <a:spLocks noGrp="1"/>
          </p:cNvSpPr>
          <p:nvPr>
            <p:ph idx="1"/>
          </p:nvPr>
        </p:nvSpPr>
        <p:spPr>
          <a:xfrm>
            <a:off x="457200" y="1142984"/>
            <a:ext cx="8229600" cy="5286412"/>
          </a:xfrm>
        </p:spPr>
        <p:txBody>
          <a:bodyPr/>
          <a:lstStyle/>
          <a:p>
            <a:pPr algn="just"/>
            <a:r>
              <a:rPr lang="en-US" sz="2000" b="1" dirty="0" smtClean="0"/>
              <a:t>Whether the expenses incurred by the Staff members on behalf of the Company exceeding Rs.5000-00 a day and then reimbursed periodically are liable to tax.</a:t>
            </a:r>
          </a:p>
          <a:p>
            <a:pPr algn="just"/>
            <a:r>
              <a:rPr lang="en-US" sz="2000" dirty="0" smtClean="0"/>
              <a:t>The amounts paid to the employees of the applicant company as reimbursement of expenses incurred by them in the course of employment of the applicant company are not liable to tax under the provisions of the Goods and Services Tax Act, 2017 as the transaction of the services supplied by a supplier to the employee and paid by the employee is liable to tax after 30.09.2019.</a:t>
            </a:r>
          </a:p>
          <a:p>
            <a:pPr algn="just"/>
            <a:r>
              <a:rPr lang="en-US" sz="2000" b="1" dirty="0" smtClean="0"/>
              <a:t>Whether RCM is applicable on remuneration paid to the Directors?</a:t>
            </a:r>
            <a:endParaRPr lang="en-US" sz="2000" dirty="0" smtClean="0"/>
          </a:p>
          <a:p>
            <a:pPr algn="just"/>
            <a:r>
              <a:rPr lang="en-US" sz="2000" dirty="0" smtClean="0"/>
              <a:t>The remuneration paid to the Director of the applicant company is liable to tax under reverse charge mechanism under sub­-section (3) of section 9 in the hands of the applicant company as it is covered under entry no. 6 of </a:t>
            </a:r>
            <a:r>
              <a:rPr lang="en-US" sz="2000" b="1" dirty="0" smtClean="0">
                <a:hlinkClick r:id="rId2"/>
              </a:rPr>
              <a:t>Notification No. 13/2017-Central Tax (Rate) dated 28.06.2017</a:t>
            </a:r>
            <a:r>
              <a:rPr lang="en-US" sz="2000" b="1" dirty="0" smtClean="0"/>
              <a:t>.</a:t>
            </a:r>
            <a:endParaRPr lang="en-US" sz="2000" dirty="0" smtClean="0"/>
          </a:p>
          <a:p>
            <a:pPr algn="just"/>
            <a:endParaRPr lang="en-US" sz="20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Autofit/>
          </a:bodyPr>
          <a:lstStyle/>
          <a:p>
            <a:r>
              <a:rPr lang="en-US" sz="2400" b="1" dirty="0" smtClean="0"/>
              <a:t/>
            </a:r>
            <a:br>
              <a:rPr lang="en-US" sz="2400" b="1" dirty="0" smtClean="0"/>
            </a:br>
            <a:r>
              <a:rPr lang="en-US" sz="2400" b="1" dirty="0" smtClean="0"/>
              <a:t>Circular Regarding Clarification of Taxability of MD Remuneration.  140/10/2020 – GST.</a:t>
            </a:r>
            <a:br>
              <a:rPr lang="en-US" sz="2400" b="1" dirty="0" smtClean="0"/>
            </a:br>
            <a:endParaRPr lang="en-US" sz="2400" dirty="0"/>
          </a:p>
        </p:txBody>
      </p:sp>
      <p:sp>
        <p:nvSpPr>
          <p:cNvPr id="3" name="Content Placeholder 2"/>
          <p:cNvSpPr>
            <a:spLocks noGrp="1"/>
          </p:cNvSpPr>
          <p:nvPr>
            <p:ph idx="1"/>
          </p:nvPr>
        </p:nvSpPr>
        <p:spPr>
          <a:xfrm>
            <a:off x="357158" y="1142984"/>
            <a:ext cx="8429684" cy="5357850"/>
          </a:xfrm>
        </p:spPr>
        <p:txBody>
          <a:bodyPr>
            <a:normAutofit fontScale="70000" lnSpcReduction="20000"/>
          </a:bodyPr>
          <a:lstStyle/>
          <a:p>
            <a:pPr algn="just">
              <a:buNone/>
            </a:pPr>
            <a:r>
              <a:rPr lang="en-US" dirty="0" smtClean="0"/>
              <a:t>    </a:t>
            </a:r>
            <a:r>
              <a:rPr lang="en-US" dirty="0" err="1" smtClean="0"/>
              <a:t>Leviability</a:t>
            </a:r>
            <a:r>
              <a:rPr lang="en-US" dirty="0" smtClean="0"/>
              <a:t> of GST on remuneration paid by companies to the independent directors defined in terms of section 149(6) of the Companies Act, 2013 or those directors who are not the employees of the said company; and</a:t>
            </a:r>
          </a:p>
          <a:p>
            <a:pPr algn="just">
              <a:buNone/>
            </a:pPr>
            <a:r>
              <a:rPr lang="en-US" dirty="0" smtClean="0"/>
              <a:t>    </a:t>
            </a:r>
          </a:p>
          <a:p>
            <a:pPr algn="just">
              <a:buNone/>
            </a:pPr>
            <a:r>
              <a:rPr lang="en-US" dirty="0" smtClean="0"/>
              <a:t>    RCM</a:t>
            </a:r>
          </a:p>
          <a:p>
            <a:pPr algn="just">
              <a:buNone/>
            </a:pPr>
            <a:endParaRPr lang="en-US" dirty="0" smtClean="0"/>
          </a:p>
          <a:p>
            <a:pPr algn="just"/>
            <a:r>
              <a:rPr lang="en-US" dirty="0" err="1" smtClean="0"/>
              <a:t>leviability</a:t>
            </a:r>
            <a:r>
              <a:rPr lang="en-US" dirty="0" smtClean="0"/>
              <a:t> of GST on remuneration paid by companies to the whole-time directors including managing director who are employees of the said company.</a:t>
            </a:r>
          </a:p>
          <a:p>
            <a:pPr algn="just"/>
            <a:r>
              <a:rPr lang="en-US" dirty="0" smtClean="0"/>
              <a:t>(192 NO RCM and No GST)</a:t>
            </a:r>
          </a:p>
          <a:p>
            <a:pPr algn="just"/>
            <a:endParaRPr lang="en-US" dirty="0" smtClean="0"/>
          </a:p>
          <a:p>
            <a:pPr algn="just"/>
            <a:r>
              <a:rPr lang="en-US" dirty="0" smtClean="0"/>
              <a:t>194 J RCM</a:t>
            </a:r>
          </a:p>
          <a:p>
            <a:pPr algn="just">
              <a:buNone/>
            </a:pPr>
            <a:r>
              <a:rPr lang="en-US" dirty="0" smtClean="0"/>
              <a:t> </a:t>
            </a:r>
          </a:p>
          <a:p>
            <a:pPr algn="just"/>
            <a:endParaRPr lang="en-US" dirty="0" smtClean="0"/>
          </a:p>
          <a:p>
            <a:pPr algn="just">
              <a:buNone/>
            </a:pPr>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US" sz="2800" b="1" dirty="0" smtClean="0"/>
              <a:t/>
            </a:r>
            <a:br>
              <a:rPr lang="en-US" sz="2800" b="1" dirty="0" smtClean="0"/>
            </a:br>
            <a:r>
              <a:rPr lang="en-US" sz="2800" b="1" dirty="0" smtClean="0">
                <a:solidFill>
                  <a:srgbClr val="FF0000"/>
                </a:solidFill>
              </a:rPr>
              <a:t>In re ID Fresh Food (India) Pvt. Ltd. (GST AAR Karnataka).</a:t>
            </a:r>
            <a:r>
              <a:rPr lang="en-IN" sz="2800" dirty="0" smtClean="0">
                <a:solidFill>
                  <a:srgbClr val="FF0000"/>
                </a:solidFill>
              </a:rPr>
              <a:t/>
            </a:r>
            <a:br>
              <a:rPr lang="en-IN" sz="2800" dirty="0" smtClean="0">
                <a:solidFill>
                  <a:srgbClr val="FF0000"/>
                </a:solidFill>
              </a:rPr>
            </a:br>
            <a:endParaRPr lang="en-US" sz="2800" dirty="0">
              <a:solidFill>
                <a:srgbClr val="FF0000"/>
              </a:solidFill>
            </a:endParaRPr>
          </a:p>
        </p:txBody>
      </p:sp>
      <p:sp>
        <p:nvSpPr>
          <p:cNvPr id="3" name="Content Placeholder 2"/>
          <p:cNvSpPr>
            <a:spLocks noGrp="1"/>
          </p:cNvSpPr>
          <p:nvPr>
            <p:ph idx="1"/>
          </p:nvPr>
        </p:nvSpPr>
        <p:spPr>
          <a:xfrm>
            <a:off x="457200" y="1214422"/>
            <a:ext cx="8229600" cy="5429288"/>
          </a:xfrm>
        </p:spPr>
        <p:txBody>
          <a:bodyPr>
            <a:normAutofit fontScale="85000" lnSpcReduction="10000"/>
          </a:bodyPr>
          <a:lstStyle/>
          <a:p>
            <a:pPr algn="just"/>
            <a:r>
              <a:rPr lang="en-US" sz="2400" b="1" dirty="0" smtClean="0"/>
              <a:t>Whether the preparation of Whole Wheat </a:t>
            </a:r>
            <a:r>
              <a:rPr lang="en-US" sz="2400" b="1" dirty="0" err="1" smtClean="0"/>
              <a:t>parota</a:t>
            </a:r>
            <a:r>
              <a:rPr lang="en-US" sz="2400" b="1" dirty="0" smtClean="0"/>
              <a:t> and Malabar </a:t>
            </a:r>
            <a:r>
              <a:rPr lang="en-US" sz="2400" b="1" dirty="0" err="1" smtClean="0"/>
              <a:t>parota</a:t>
            </a:r>
            <a:r>
              <a:rPr lang="en-US" sz="2400" b="1" dirty="0" smtClean="0"/>
              <a:t> be classified under Chapter heading 1905, attracting GST at the rate of 5%?.</a:t>
            </a:r>
          </a:p>
          <a:p>
            <a:pPr algn="just"/>
            <a:endParaRPr lang="en-US" sz="2400" b="1" dirty="0" smtClean="0"/>
          </a:p>
          <a:p>
            <a:pPr algn="just"/>
            <a:r>
              <a:rPr lang="en-US" sz="2400" b="1" u="sng" dirty="0" smtClean="0"/>
              <a:t>Applicant’s interpretation of Law:-</a:t>
            </a:r>
          </a:p>
          <a:p>
            <a:pPr algn="just"/>
            <a:endParaRPr lang="en-US" sz="2400" dirty="0" smtClean="0"/>
          </a:p>
          <a:p>
            <a:pPr algn="just"/>
            <a:r>
              <a:rPr lang="en-US" sz="2400" dirty="0" smtClean="0"/>
              <a:t>The Applicant stated that the product Whole Wheat </a:t>
            </a:r>
            <a:r>
              <a:rPr lang="en-US" sz="2400" dirty="0" err="1" smtClean="0"/>
              <a:t>parota</a:t>
            </a:r>
            <a:r>
              <a:rPr lang="en-US" sz="2400" dirty="0" smtClean="0"/>
              <a:t> and Malabar (refined floor) </a:t>
            </a:r>
            <a:r>
              <a:rPr lang="en-US" sz="2400" dirty="0" err="1" smtClean="0"/>
              <a:t>parota</a:t>
            </a:r>
            <a:r>
              <a:rPr lang="en-US" sz="2400" dirty="0" smtClean="0"/>
              <a:t> is available in ambient and frozen form with a shelf life of minimum 3 days and maximum 7 days.</a:t>
            </a:r>
          </a:p>
          <a:p>
            <a:pPr algn="just"/>
            <a:endParaRPr lang="en-US" sz="2400" dirty="0" smtClean="0"/>
          </a:p>
          <a:p>
            <a:pPr algn="just"/>
            <a:r>
              <a:rPr lang="en-US" sz="2400" dirty="0" smtClean="0"/>
              <a:t>The applicant contends that the product merits classification under Chapter heading 1905, under the product description of ‘</a:t>
            </a:r>
            <a:r>
              <a:rPr lang="en-US" sz="2400" dirty="0" err="1" smtClean="0"/>
              <a:t>Khakhra</a:t>
            </a:r>
            <a:r>
              <a:rPr lang="en-US" sz="2400" dirty="0" smtClean="0"/>
              <a:t>, plain chapatti or </a:t>
            </a:r>
            <a:r>
              <a:rPr lang="en-US" sz="2400" dirty="0" err="1" smtClean="0"/>
              <a:t>roti</a:t>
            </a:r>
            <a:r>
              <a:rPr lang="en-US" sz="2400" dirty="0" smtClean="0"/>
              <a:t>”.</a:t>
            </a:r>
          </a:p>
          <a:p>
            <a:pPr algn="just"/>
            <a:endParaRPr lang="en-US" sz="2400" dirty="0" smtClean="0"/>
          </a:p>
          <a:p>
            <a:pPr algn="just"/>
            <a:r>
              <a:rPr lang="en-US" sz="2400" dirty="0" smtClean="0">
                <a:solidFill>
                  <a:srgbClr val="FF0000"/>
                </a:solidFill>
              </a:rPr>
              <a:t>1905 - </a:t>
            </a:r>
            <a:r>
              <a:rPr lang="en-US" sz="2400" dirty="0" smtClean="0"/>
              <a:t>Bread, pastry, cakes, biscuits and other bakers’ wares, whether or not containing cocoa; communion wafers, empty cachets of a kind suitable for pharmaceutical use, sealing wafers, rice paper and similar products.</a:t>
            </a:r>
          </a:p>
          <a:p>
            <a:pPr algn="just"/>
            <a:endParaRPr lang="en-US" sz="2400" dirty="0" smtClean="0"/>
          </a:p>
          <a:p>
            <a:pPr algn="just"/>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280"/>
          </a:xfrm>
        </p:spPr>
        <p:txBody>
          <a:bodyPr>
            <a:noAutofit/>
          </a:bodyPr>
          <a:lstStyle/>
          <a:p>
            <a:r>
              <a:rPr lang="en-US" sz="2400" b="1" dirty="0" smtClean="0">
                <a:solidFill>
                  <a:srgbClr val="FF0000"/>
                </a:solidFill>
              </a:rPr>
              <a:t>In re ID Fresh Food (India) Pvt. Ltd. (GST AAR Karnataka).</a:t>
            </a:r>
            <a:endParaRPr lang="en-US" sz="2400" dirty="0">
              <a:solidFill>
                <a:srgbClr val="FF0000"/>
              </a:solidFill>
            </a:endParaRPr>
          </a:p>
        </p:txBody>
      </p:sp>
      <p:sp>
        <p:nvSpPr>
          <p:cNvPr id="3" name="Content Placeholder 2"/>
          <p:cNvSpPr>
            <a:spLocks noGrp="1"/>
          </p:cNvSpPr>
          <p:nvPr>
            <p:ph idx="1"/>
          </p:nvPr>
        </p:nvSpPr>
        <p:spPr>
          <a:xfrm>
            <a:off x="285720" y="642918"/>
            <a:ext cx="8572560" cy="6000792"/>
          </a:xfrm>
        </p:spPr>
        <p:txBody>
          <a:bodyPr>
            <a:normAutofit fontScale="92500" lnSpcReduction="10000"/>
          </a:bodyPr>
          <a:lstStyle/>
          <a:p>
            <a:r>
              <a:rPr lang="en-US" sz="1900" b="1" u="sng" dirty="0" smtClean="0"/>
              <a:t>FINDINGS &amp; DISCUSSION:-</a:t>
            </a:r>
          </a:p>
          <a:p>
            <a:endParaRPr lang="en-US" sz="1900" b="1" u="sng" dirty="0" smtClean="0"/>
          </a:p>
          <a:p>
            <a:pPr algn="just"/>
            <a:r>
              <a:rPr lang="en-US" sz="2000" dirty="0" smtClean="0"/>
              <a:t>The applicant is engaged in the preparation / manufacture and supply of the products whole wheat </a:t>
            </a:r>
            <a:r>
              <a:rPr lang="en-US" sz="2000" dirty="0" err="1" smtClean="0"/>
              <a:t>parota</a:t>
            </a:r>
            <a:r>
              <a:rPr lang="en-US" sz="2000" dirty="0" smtClean="0"/>
              <a:t> and Malabar (refined flour) </a:t>
            </a:r>
            <a:r>
              <a:rPr lang="en-US" sz="2000" dirty="0" err="1" smtClean="0"/>
              <a:t>parota</a:t>
            </a:r>
            <a:r>
              <a:rPr lang="en-US" sz="2000" dirty="0" smtClean="0"/>
              <a:t>, which are made up of whole wheat flour and refined flour (</a:t>
            </a:r>
            <a:r>
              <a:rPr lang="en-US" sz="2000" dirty="0" err="1" smtClean="0"/>
              <a:t>maida</a:t>
            </a:r>
            <a:r>
              <a:rPr lang="en-US" sz="2000" dirty="0" smtClean="0"/>
              <a:t>) respectively. The other common ingredients are RO purified water, edible vegetable oil or refined oil, edible common salt and edible vegetable fat. The products are not readily consumable (ready to eat), but need to be heated before consumption.</a:t>
            </a:r>
          </a:p>
          <a:p>
            <a:pPr algn="just"/>
            <a:endParaRPr lang="en-US" sz="2000" dirty="0" smtClean="0"/>
          </a:p>
          <a:p>
            <a:pPr algn="just"/>
            <a:r>
              <a:rPr lang="en-US" sz="2000" dirty="0" smtClean="0"/>
              <a:t>The applicant contends that their products merit classification under heading 1905, whose description akin to “</a:t>
            </a:r>
            <a:r>
              <a:rPr lang="en-US" sz="2000" dirty="0" err="1" smtClean="0"/>
              <a:t>Khakhra</a:t>
            </a:r>
            <a:r>
              <a:rPr lang="en-US" sz="2000" dirty="0" smtClean="0"/>
              <a:t>, plain chapatti or </a:t>
            </a:r>
            <a:r>
              <a:rPr lang="en-US" sz="2000" dirty="0" err="1" smtClean="0"/>
              <a:t>roti</a:t>
            </a:r>
            <a:r>
              <a:rPr lang="en-US" sz="2000" dirty="0" smtClean="0"/>
              <a:t>” and therefore are taxable at 5% GST, in terms of entry No.99A of Schedule I to the </a:t>
            </a:r>
            <a:r>
              <a:rPr lang="en-US" sz="2000" b="1" dirty="0" smtClean="0">
                <a:hlinkClick r:id="rId2"/>
              </a:rPr>
              <a:t>Notification No. 1/2017-Central Tax (Rate) dated 28.06.2017</a:t>
            </a:r>
            <a:r>
              <a:rPr lang="en-US" sz="2000" dirty="0" smtClean="0"/>
              <a:t>, as amended vide </a:t>
            </a:r>
            <a:r>
              <a:rPr lang="en-US" sz="2000" b="1" dirty="0" smtClean="0">
                <a:hlinkClick r:id="rId3"/>
              </a:rPr>
              <a:t>Notification No.34/2017-Central Tax (Rate) dated 13.10.2017</a:t>
            </a:r>
            <a:r>
              <a:rPr lang="en-US" sz="2000" b="1" dirty="0" smtClean="0"/>
              <a:t>.</a:t>
            </a:r>
          </a:p>
          <a:p>
            <a:pPr algn="just"/>
            <a:endParaRPr lang="en-US" sz="2000" dirty="0" smtClean="0"/>
          </a:p>
          <a:p>
            <a:pPr algn="just"/>
            <a:r>
              <a:rPr lang="en-US" sz="2000" dirty="0" smtClean="0"/>
              <a:t>In view of the above the question before this authority to decide is whether the impugned products are classifiable under heading 1905 or not. We proceed to examine, discuss 8s decide the right classification of the impugned products. In this regard we draw reference to the </a:t>
            </a:r>
            <a:r>
              <a:rPr lang="en-US" sz="2000" b="1" dirty="0" smtClean="0">
                <a:hlinkClick r:id="rId2"/>
              </a:rPr>
              <a:t>Notification No. 1/2017-Central Tax (Rate) dated 28.06.2017</a:t>
            </a:r>
            <a:r>
              <a:rPr lang="en-US" sz="2000" b="1" dirty="0" smtClean="0"/>
              <a:t>.</a:t>
            </a:r>
            <a:endParaRPr lang="en-US" sz="2000" dirty="0" smtClean="0"/>
          </a:p>
          <a:p>
            <a:pPr algn="just"/>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fontScale="90000"/>
          </a:bodyPr>
          <a:lstStyle/>
          <a:p>
            <a:r>
              <a:rPr lang="en-US" sz="2800" b="1" dirty="0" smtClean="0">
                <a:solidFill>
                  <a:srgbClr val="FF0000"/>
                </a:solidFill>
              </a:rPr>
              <a:t>In re ID Fresh Food (India) Pvt. Ltd. (GST AAR Karnataka).</a:t>
            </a:r>
            <a:endParaRPr lang="en-US" sz="2800" dirty="0"/>
          </a:p>
        </p:txBody>
      </p:sp>
      <p:sp>
        <p:nvSpPr>
          <p:cNvPr id="3" name="Content Placeholder 2"/>
          <p:cNvSpPr>
            <a:spLocks noGrp="1"/>
          </p:cNvSpPr>
          <p:nvPr>
            <p:ph idx="1"/>
          </p:nvPr>
        </p:nvSpPr>
        <p:spPr>
          <a:xfrm>
            <a:off x="457200" y="1071546"/>
            <a:ext cx="8229600" cy="5572164"/>
          </a:xfrm>
        </p:spPr>
        <p:txBody>
          <a:bodyPr>
            <a:normAutofit fontScale="92500" lnSpcReduction="10000"/>
          </a:bodyPr>
          <a:lstStyle/>
          <a:p>
            <a:pPr algn="just"/>
            <a:r>
              <a:rPr lang="en-US" sz="2000" b="1" dirty="0" smtClean="0">
                <a:hlinkClick r:id="rId2"/>
              </a:rPr>
              <a:t>Notification No.34/2017-Central Tax (Rate) dated 13.10.2017</a:t>
            </a:r>
            <a:r>
              <a:rPr lang="en-US" sz="2000" dirty="0" smtClean="0"/>
              <a:t>, which specifies the applicable rate of GST as 5%, in respect of the goods covered under heading 1905 or 2106 and having description as “</a:t>
            </a:r>
            <a:r>
              <a:rPr lang="en-US" sz="2000" dirty="0" err="1" smtClean="0"/>
              <a:t>Khakhra</a:t>
            </a:r>
            <a:r>
              <a:rPr lang="en-US" sz="2000" dirty="0" smtClean="0"/>
              <a:t>, plain chapatti or </a:t>
            </a:r>
            <a:r>
              <a:rPr lang="en-US" sz="2000" dirty="0" err="1" smtClean="0"/>
              <a:t>roti</a:t>
            </a:r>
            <a:r>
              <a:rPr lang="en-US" sz="2000" dirty="0" smtClean="0"/>
              <a:t>”.</a:t>
            </a:r>
          </a:p>
          <a:p>
            <a:pPr algn="just"/>
            <a:endParaRPr lang="en-US" sz="2000" dirty="0" smtClean="0"/>
          </a:p>
          <a:p>
            <a:pPr algn="just"/>
            <a:r>
              <a:rPr lang="en-US" sz="2000" dirty="0" smtClean="0"/>
              <a:t>As for as the second condition is concerned the impugned products are described as “</a:t>
            </a:r>
            <a:r>
              <a:rPr lang="en-US" sz="2000" dirty="0" err="1" smtClean="0"/>
              <a:t>parota</a:t>
            </a:r>
            <a:r>
              <a:rPr lang="en-US" sz="2000" dirty="0" smtClean="0"/>
              <a:t>” and hence are neither </a:t>
            </a:r>
            <a:r>
              <a:rPr lang="en-US" sz="2000" dirty="0" err="1" smtClean="0"/>
              <a:t>khakhra</a:t>
            </a:r>
            <a:r>
              <a:rPr lang="en-US" sz="2000" dirty="0" smtClean="0"/>
              <a:t>, plain </a:t>
            </a:r>
            <a:r>
              <a:rPr lang="en-US" sz="2000" dirty="0" err="1" smtClean="0"/>
              <a:t>chaptatti</a:t>
            </a:r>
            <a:r>
              <a:rPr lang="en-US" sz="2000" dirty="0" smtClean="0"/>
              <a:t> nor </a:t>
            </a:r>
            <a:r>
              <a:rPr lang="en-US" sz="2000" dirty="0" err="1" smtClean="0"/>
              <a:t>roti</a:t>
            </a:r>
            <a:r>
              <a:rPr lang="en-US" sz="2000" dirty="0" smtClean="0"/>
              <a:t>. Further the products </a:t>
            </a:r>
            <a:r>
              <a:rPr lang="en-US" sz="2000" dirty="0" err="1" smtClean="0"/>
              <a:t>khakhra</a:t>
            </a:r>
            <a:r>
              <a:rPr lang="en-US" sz="2000" dirty="0" smtClean="0"/>
              <a:t>, plain </a:t>
            </a:r>
            <a:r>
              <a:rPr lang="en-US" sz="2000" dirty="0" err="1" smtClean="0"/>
              <a:t>chaptatti</a:t>
            </a:r>
            <a:r>
              <a:rPr lang="en-US" sz="2000" dirty="0" smtClean="0"/>
              <a:t> or </a:t>
            </a:r>
            <a:r>
              <a:rPr lang="en-US" sz="2000" dirty="0" err="1" smtClean="0"/>
              <a:t>roti</a:t>
            </a:r>
            <a:r>
              <a:rPr lang="en-US" sz="2000" dirty="0" smtClean="0"/>
              <a:t> are completely cooked preparations, do not require any processing for human consumption and hence are ready to eat foods preparations, whereas the impugned products are not only different from the said </a:t>
            </a:r>
            <a:r>
              <a:rPr lang="en-US" sz="2000" dirty="0" err="1" smtClean="0"/>
              <a:t>khakhra</a:t>
            </a:r>
            <a:r>
              <a:rPr lang="en-US" sz="2000" dirty="0" smtClean="0"/>
              <a:t>, plain </a:t>
            </a:r>
            <a:r>
              <a:rPr lang="en-US" sz="2000" dirty="0" err="1" smtClean="0"/>
              <a:t>chaptatti</a:t>
            </a:r>
            <a:r>
              <a:rPr lang="en-US" sz="2000" dirty="0" smtClean="0"/>
              <a:t> or </a:t>
            </a:r>
            <a:r>
              <a:rPr lang="en-US" sz="2000" dirty="0" err="1" smtClean="0"/>
              <a:t>roti</a:t>
            </a:r>
            <a:r>
              <a:rPr lang="en-US" sz="2000" dirty="0" smtClean="0"/>
              <a:t> but also are not like products in common parlance as well as in respect of the essential nature of the product. These products also require further processing for human consumption, as admitted by the applicant.</a:t>
            </a:r>
          </a:p>
          <a:p>
            <a:pPr algn="just"/>
            <a:endParaRPr lang="en-US" sz="2000" dirty="0" smtClean="0"/>
          </a:p>
          <a:p>
            <a:pPr algn="just"/>
            <a:r>
              <a:rPr lang="en-US" sz="2000" dirty="0" smtClean="0"/>
              <a:t>Thus the benefit of entry No.99A of Schedule I to the </a:t>
            </a:r>
            <a:r>
              <a:rPr lang="en-US" sz="2000" b="1" dirty="0" smtClean="0">
                <a:hlinkClick r:id="rId3"/>
              </a:rPr>
              <a:t>Notification No. 1/2017-Central Tax (Rate) dated 28.06.2017</a:t>
            </a:r>
            <a:r>
              <a:rPr lang="en-US" sz="2000" dirty="0" smtClean="0"/>
              <a:t>, as amended vide </a:t>
            </a:r>
            <a:r>
              <a:rPr lang="en-US" sz="2000" b="1" dirty="0" smtClean="0">
                <a:hlinkClick r:id="rId2"/>
              </a:rPr>
              <a:t>Notification No.34/2017-Central Tax (Rate) dated 13.10.2017</a:t>
            </a:r>
            <a:r>
              <a:rPr lang="en-US" sz="2000" dirty="0" smtClean="0"/>
              <a:t> is not applicable to the instant case and the applicant is not entitled for the same.</a:t>
            </a:r>
          </a:p>
          <a:p>
            <a:pPr algn="just"/>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en-US" sz="2400" b="1" dirty="0" smtClean="0">
                <a:solidFill>
                  <a:srgbClr val="FF0000"/>
                </a:solidFill>
              </a:rPr>
              <a:t>In re ID Fresh Food (India) Pvt. Ltd. (GST AAR Karnataka).</a:t>
            </a:r>
            <a:endParaRPr lang="en-US" sz="2400" dirty="0"/>
          </a:p>
        </p:txBody>
      </p:sp>
      <p:sp>
        <p:nvSpPr>
          <p:cNvPr id="3" name="Content Placeholder 2"/>
          <p:cNvSpPr>
            <a:spLocks noGrp="1"/>
          </p:cNvSpPr>
          <p:nvPr>
            <p:ph idx="1"/>
          </p:nvPr>
        </p:nvSpPr>
        <p:spPr>
          <a:xfrm>
            <a:off x="457200" y="928670"/>
            <a:ext cx="8229600" cy="5572164"/>
          </a:xfrm>
        </p:spPr>
        <p:txBody>
          <a:bodyPr/>
          <a:lstStyle/>
          <a:p>
            <a:pPr algn="just"/>
            <a:r>
              <a:rPr lang="en-US" sz="3600" dirty="0" smtClean="0"/>
              <a:t>Ruling </a:t>
            </a:r>
          </a:p>
          <a:p>
            <a:pPr algn="just"/>
            <a:endParaRPr lang="en-US" sz="2000" dirty="0" smtClean="0"/>
          </a:p>
          <a:p>
            <a:pPr algn="just"/>
            <a:r>
              <a:rPr lang="en-US" sz="2000" dirty="0" smtClean="0"/>
              <a:t>The product ‘</a:t>
            </a:r>
            <a:r>
              <a:rPr lang="en-US" sz="2000" dirty="0" err="1" smtClean="0"/>
              <a:t>parota</a:t>
            </a:r>
            <a:r>
              <a:rPr lang="en-US" sz="2000" dirty="0" smtClean="0"/>
              <a:t>’ is classified under Chapter Heading 2106 and is not covered entry No. 99A of Schedule I to the </a:t>
            </a:r>
            <a:r>
              <a:rPr lang="en-US" sz="2000" dirty="0" err="1" smtClean="0"/>
              <a:t>N</a:t>
            </a:r>
            <a:r>
              <a:rPr lang="en-US" sz="2000" b="1" dirty="0" err="1" smtClean="0">
                <a:hlinkClick r:id="rId2"/>
              </a:rPr>
              <a:t>Notification</a:t>
            </a:r>
            <a:r>
              <a:rPr lang="en-US" sz="2000" b="1" dirty="0" smtClean="0">
                <a:hlinkClick r:id="rId2"/>
              </a:rPr>
              <a:t> No. 1/2017-Central Tax (Rate) dated 28.06.2017</a:t>
            </a:r>
            <a:r>
              <a:rPr lang="en-US" sz="2000" dirty="0" smtClean="0"/>
              <a:t>, as amended vide </a:t>
            </a:r>
            <a:r>
              <a:rPr lang="en-US" sz="2000" b="1" dirty="0" smtClean="0">
                <a:hlinkClick r:id="rId3"/>
              </a:rPr>
              <a:t>Notification No.34/2017-Central Tax (Rate) dated 13.10.2017</a:t>
            </a:r>
            <a:r>
              <a:rPr lang="en-US" sz="2000" dirty="0" smtClean="0"/>
              <a: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endParaRPr lang="en-US" dirty="0"/>
          </a:p>
          <a:p>
            <a:endParaRPr lang="en-US" dirty="0"/>
          </a:p>
          <a:p>
            <a:endParaRPr lang="en-US" dirty="0"/>
          </a:p>
          <a:p>
            <a:endParaRPr lang="en-US" dirty="0"/>
          </a:p>
          <a:p>
            <a:pPr algn="ctr">
              <a:buNone/>
            </a:pPr>
            <a:r>
              <a:rPr lang="en-US" dirty="0"/>
              <a:t> </a:t>
            </a:r>
            <a:r>
              <a:rPr lang="en-US" dirty="0">
                <a:solidFill>
                  <a:srgbClr val="FF0000"/>
                </a:solidFill>
              </a:rPr>
              <a:t>   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6B4298-39B8-4512-AA3D-91F2D927677C}"/>
              </a:ext>
            </a:extLst>
          </p:cNvPr>
          <p:cNvSpPr>
            <a:spLocks noGrp="1"/>
          </p:cNvSpPr>
          <p:nvPr>
            <p:ph type="title"/>
          </p:nvPr>
        </p:nvSpPr>
        <p:spPr>
          <a:xfrm>
            <a:off x="457200" y="274638"/>
            <a:ext cx="8229600" cy="725470"/>
          </a:xfrm>
        </p:spPr>
        <p:txBody>
          <a:bodyPr>
            <a:normAutofit fontScale="90000"/>
          </a:bodyPr>
          <a:lstStyle/>
          <a:p>
            <a:r>
              <a:rPr lang="en-US" dirty="0"/>
              <a:t> </a:t>
            </a:r>
            <a:br>
              <a:rPr lang="en-US" dirty="0"/>
            </a:br>
            <a:r>
              <a:rPr lang="en-US" sz="3600" dirty="0" smtClean="0"/>
              <a:t>Latest advance ruling and its Implication .</a:t>
            </a:r>
            <a:r>
              <a:rPr lang="en-US" sz="3600" b="1" dirty="0">
                <a:solidFill>
                  <a:schemeClr val="accent6">
                    <a:lumMod val="75000"/>
                  </a:schemeClr>
                </a:solidFill>
              </a:rPr>
              <a:t/>
            </a:r>
            <a:br>
              <a:rPr lang="en-US" sz="3600" b="1" dirty="0">
                <a:solidFill>
                  <a:schemeClr val="accent6">
                    <a:lumMod val="75000"/>
                  </a:schemeClr>
                </a:solidFill>
              </a:rPr>
            </a:br>
            <a:endParaRPr lang="en-IN" sz="3600" dirty="0"/>
          </a:p>
        </p:txBody>
      </p:sp>
      <p:sp>
        <p:nvSpPr>
          <p:cNvPr id="3" name="Content Placeholder 2">
            <a:extLst>
              <a:ext uri="{FF2B5EF4-FFF2-40B4-BE49-F238E27FC236}">
                <a16:creationId xmlns:a16="http://schemas.microsoft.com/office/drawing/2014/main" xmlns="" id="{70417734-7F5D-4F23-AAF7-F62B753A24A7}"/>
              </a:ext>
            </a:extLst>
          </p:cNvPr>
          <p:cNvSpPr>
            <a:spLocks noGrp="1"/>
          </p:cNvSpPr>
          <p:nvPr>
            <p:ph idx="1"/>
          </p:nvPr>
        </p:nvSpPr>
        <p:spPr>
          <a:xfrm>
            <a:off x="457200" y="1142984"/>
            <a:ext cx="8229600" cy="5429288"/>
          </a:xfrm>
        </p:spPr>
        <p:txBody>
          <a:bodyPr>
            <a:normAutofit/>
          </a:bodyPr>
          <a:lstStyle/>
          <a:p>
            <a:pPr marL="0" indent="0">
              <a:buNone/>
            </a:pPr>
            <a:r>
              <a:rPr lang="en-US" sz="2400" b="1" dirty="0" smtClean="0"/>
              <a:t>In re Clay Crafts India Pvt. Ltd. (GST AAR Rajasthan). </a:t>
            </a:r>
          </a:p>
          <a:p>
            <a:pPr marL="0" indent="0">
              <a:buNone/>
            </a:pPr>
            <a:r>
              <a:rPr lang="en-US" sz="2400" dirty="0" smtClean="0"/>
              <a:t>(Consideration paid to the directors)</a:t>
            </a:r>
            <a:endParaRPr lang="en-US" sz="2400" b="1" dirty="0" smtClean="0"/>
          </a:p>
          <a:p>
            <a:pPr marL="0" indent="0">
              <a:buNone/>
            </a:pPr>
            <a:endParaRPr lang="en-US" sz="2400" b="1" dirty="0" smtClean="0"/>
          </a:p>
          <a:p>
            <a:pPr marL="0" indent="0">
              <a:buNone/>
            </a:pPr>
            <a:r>
              <a:rPr lang="en-US" sz="2400" b="1" dirty="0" smtClean="0"/>
              <a:t>In re M/s Alcon Consulting Engineers (India) Pvt. Ltd. (GST AAR Karnataka).</a:t>
            </a:r>
          </a:p>
          <a:p>
            <a:pPr marL="0" indent="0">
              <a:buNone/>
            </a:pPr>
            <a:endParaRPr lang="en-US" sz="2400" b="1" dirty="0" smtClean="0"/>
          </a:p>
          <a:p>
            <a:pPr marL="0" indent="0" algn="just">
              <a:buNone/>
            </a:pPr>
            <a:r>
              <a:rPr lang="en-US" sz="2400" b="1" dirty="0" smtClean="0"/>
              <a:t>Circular Regarding Clarification of Taxability of MD Remuneration.  140/10/2020 – GST.</a:t>
            </a:r>
          </a:p>
          <a:p>
            <a:pPr marL="0" indent="0">
              <a:buNone/>
            </a:pPr>
            <a:endParaRPr lang="en-US" sz="2400" dirty="0" smtClean="0"/>
          </a:p>
          <a:p>
            <a:pPr marL="0" indent="0">
              <a:buNone/>
            </a:pPr>
            <a:r>
              <a:rPr lang="en-US" sz="2400" b="1" dirty="0" smtClean="0"/>
              <a:t>In re ID Fresh Food (India) Pvt. Ltd. (GST AAR Karnataka).</a:t>
            </a:r>
            <a:endParaRPr lang="en-IN" sz="2400" dirty="0"/>
          </a:p>
        </p:txBody>
      </p:sp>
    </p:spTree>
    <p:extLst>
      <p:ext uri="{BB962C8B-B14F-4D97-AF65-F5344CB8AC3E}">
        <p14:creationId xmlns:p14="http://schemas.microsoft.com/office/powerpoint/2010/main" val="1539678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Autofit/>
          </a:bodyPr>
          <a:lstStyle/>
          <a:p>
            <a:r>
              <a:rPr lang="en-US" sz="2400" b="1" dirty="0" smtClean="0">
                <a:hlinkClick r:id="rId2"/>
              </a:rPr>
              <a:t>Notification No.13 /2017- Central Tax (Rate) dated 28.06.2017</a:t>
            </a:r>
            <a:r>
              <a:rPr lang="en-US" sz="2400" dirty="0" smtClean="0"/>
              <a:t/>
            </a:r>
            <a:br>
              <a:rPr lang="en-US" sz="2400" dirty="0" smtClean="0"/>
            </a:br>
            <a:endParaRPr lang="en-US" sz="2400" dirty="0"/>
          </a:p>
        </p:txBody>
      </p:sp>
      <p:graphicFrame>
        <p:nvGraphicFramePr>
          <p:cNvPr id="4" name="Content Placeholder 3"/>
          <p:cNvGraphicFramePr>
            <a:graphicFrameLocks noGrp="1"/>
          </p:cNvGraphicFramePr>
          <p:nvPr>
            <p:ph idx="1"/>
          </p:nvPr>
        </p:nvGraphicFramePr>
        <p:xfrm>
          <a:off x="214313" y="714374"/>
          <a:ext cx="8786812" cy="5715022"/>
        </p:xfrm>
        <a:graphic>
          <a:graphicData uri="http://schemas.openxmlformats.org/drawingml/2006/table">
            <a:tbl>
              <a:tblPr firstRow="1" bandRow="1">
                <a:tableStyleId>{5C22544A-7EE6-4342-B048-85BDC9FD1C3A}</a:tableStyleId>
              </a:tblPr>
              <a:tblGrid>
                <a:gridCol w="1500167"/>
                <a:gridCol w="2893239"/>
                <a:gridCol w="2196703"/>
                <a:gridCol w="2196703"/>
              </a:tblGrid>
              <a:tr h="1500912">
                <a:tc>
                  <a:txBody>
                    <a:bodyPr/>
                    <a:lstStyle/>
                    <a:p>
                      <a:pPr marL="0" marR="0">
                        <a:lnSpc>
                          <a:spcPct val="115000"/>
                        </a:lnSpc>
                        <a:spcBef>
                          <a:spcPts val="0"/>
                        </a:spcBef>
                        <a:spcAft>
                          <a:spcPts val="0"/>
                        </a:spcAft>
                      </a:pPr>
                      <a:r>
                        <a:rPr lang="en-US" sz="2000" b="1" dirty="0" smtClean="0">
                          <a:solidFill>
                            <a:srgbClr val="353435"/>
                          </a:solidFill>
                          <a:latin typeface="Times New Roman"/>
                          <a:ea typeface="Times New Roman"/>
                          <a:cs typeface="Times New Roman"/>
                        </a:rPr>
                        <a:t>SI .No .</a:t>
                      </a:r>
                      <a:endParaRPr lang="en-US" sz="2000" dirty="0">
                        <a:latin typeface="Calibri"/>
                        <a:ea typeface="Times New Roman"/>
                        <a:cs typeface="Times New Roman"/>
                      </a:endParaRPr>
                    </a:p>
                  </a:txBody>
                  <a:tcPr marL="47625" marR="47625" marT="47625" marB="47625"/>
                </a:tc>
                <a:tc>
                  <a:txBody>
                    <a:bodyPr/>
                    <a:lstStyle/>
                    <a:p>
                      <a:pPr marL="0" marR="0">
                        <a:lnSpc>
                          <a:spcPct val="115000"/>
                        </a:lnSpc>
                        <a:spcBef>
                          <a:spcPts val="0"/>
                        </a:spcBef>
                        <a:spcAft>
                          <a:spcPts val="0"/>
                        </a:spcAft>
                      </a:pPr>
                      <a:r>
                        <a:rPr lang="en-US" sz="2000" b="1">
                          <a:solidFill>
                            <a:srgbClr val="353435"/>
                          </a:solidFill>
                          <a:latin typeface="Times New Roman"/>
                          <a:ea typeface="Times New Roman"/>
                          <a:cs typeface="Times New Roman"/>
                        </a:rPr>
                        <a:t>Category of Supply of Services</a:t>
                      </a:r>
                      <a:endParaRPr lang="en-US" sz="2000">
                        <a:latin typeface="Calibri"/>
                        <a:ea typeface="Times New Roman"/>
                        <a:cs typeface="Times New Roman"/>
                      </a:endParaRPr>
                    </a:p>
                  </a:txBody>
                  <a:tcPr marL="47625" marR="47625" marT="47625" marB="47625"/>
                </a:tc>
                <a:tc>
                  <a:txBody>
                    <a:bodyPr/>
                    <a:lstStyle/>
                    <a:p>
                      <a:pPr marL="0" marR="0">
                        <a:lnSpc>
                          <a:spcPct val="115000"/>
                        </a:lnSpc>
                        <a:spcBef>
                          <a:spcPts val="0"/>
                        </a:spcBef>
                        <a:spcAft>
                          <a:spcPts val="0"/>
                        </a:spcAft>
                      </a:pPr>
                      <a:r>
                        <a:rPr lang="en-US" sz="2000" b="1">
                          <a:solidFill>
                            <a:srgbClr val="353435"/>
                          </a:solidFill>
                          <a:latin typeface="Times New Roman"/>
                          <a:ea typeface="Times New Roman"/>
                          <a:cs typeface="Times New Roman"/>
                        </a:rPr>
                        <a:t>Supplier of Services</a:t>
                      </a:r>
                      <a:endParaRPr lang="en-US" sz="2000">
                        <a:latin typeface="Calibri"/>
                        <a:ea typeface="Times New Roman"/>
                        <a:cs typeface="Times New Roman"/>
                      </a:endParaRPr>
                    </a:p>
                  </a:txBody>
                  <a:tcPr marL="47625" marR="47625" marT="47625" marB="47625"/>
                </a:tc>
                <a:tc>
                  <a:txBody>
                    <a:bodyPr/>
                    <a:lstStyle/>
                    <a:p>
                      <a:pPr marL="0" marR="0">
                        <a:lnSpc>
                          <a:spcPct val="115000"/>
                        </a:lnSpc>
                        <a:spcBef>
                          <a:spcPts val="0"/>
                        </a:spcBef>
                        <a:spcAft>
                          <a:spcPts val="0"/>
                        </a:spcAft>
                      </a:pPr>
                      <a:r>
                        <a:rPr lang="en-US" sz="2000" b="1">
                          <a:solidFill>
                            <a:srgbClr val="353435"/>
                          </a:solidFill>
                          <a:latin typeface="Times New Roman"/>
                          <a:ea typeface="Times New Roman"/>
                          <a:cs typeface="Times New Roman"/>
                        </a:rPr>
                        <a:t>Recipient of Services</a:t>
                      </a:r>
                      <a:endParaRPr lang="en-US" sz="2000">
                        <a:latin typeface="Calibri"/>
                        <a:ea typeface="Times New Roman"/>
                        <a:cs typeface="Times New Roman"/>
                      </a:endParaRPr>
                    </a:p>
                  </a:txBody>
                  <a:tcPr marL="47625" marR="47625" marT="47625" marB="47625"/>
                </a:tc>
              </a:tr>
              <a:tr h="713648">
                <a:tc>
                  <a:txBody>
                    <a:bodyPr/>
                    <a:lstStyle/>
                    <a:p>
                      <a:pPr marL="0" marR="0">
                        <a:lnSpc>
                          <a:spcPct val="115000"/>
                        </a:lnSpc>
                        <a:spcBef>
                          <a:spcPts val="0"/>
                        </a:spcBef>
                        <a:spcAft>
                          <a:spcPts val="0"/>
                        </a:spcAft>
                      </a:pPr>
                      <a:r>
                        <a:rPr lang="en-US" sz="2000">
                          <a:latin typeface="Times New Roman"/>
                          <a:ea typeface="Times New Roman"/>
                          <a:cs typeface="Times New Roman"/>
                        </a:rPr>
                        <a:t>1</a:t>
                      </a:r>
                      <a:endParaRPr lang="en-US" sz="2000">
                        <a:latin typeface="Calibri"/>
                        <a:ea typeface="Times New Roman"/>
                        <a:cs typeface="Times New Roman"/>
                      </a:endParaRPr>
                    </a:p>
                  </a:txBody>
                  <a:tcPr marL="47625" marR="47625" marT="47625" marB="47625"/>
                </a:tc>
                <a:tc>
                  <a:txBody>
                    <a:bodyPr/>
                    <a:lstStyle/>
                    <a:p>
                      <a:pPr marL="0" marR="0">
                        <a:lnSpc>
                          <a:spcPct val="115000"/>
                        </a:lnSpc>
                        <a:spcBef>
                          <a:spcPts val="0"/>
                        </a:spcBef>
                        <a:spcAft>
                          <a:spcPts val="0"/>
                        </a:spcAft>
                      </a:pPr>
                      <a:r>
                        <a:rPr lang="en-US" sz="2000">
                          <a:latin typeface="Times New Roman"/>
                          <a:ea typeface="Times New Roman"/>
                          <a:cs typeface="Times New Roman"/>
                        </a:rPr>
                        <a:t>2</a:t>
                      </a:r>
                      <a:endParaRPr lang="en-US" sz="2000">
                        <a:latin typeface="Calibri"/>
                        <a:ea typeface="Times New Roman"/>
                        <a:cs typeface="Times New Roman"/>
                      </a:endParaRPr>
                    </a:p>
                  </a:txBody>
                  <a:tcPr marL="47625" marR="47625" marT="47625" marB="47625"/>
                </a:tc>
                <a:tc>
                  <a:txBody>
                    <a:bodyPr/>
                    <a:lstStyle/>
                    <a:p>
                      <a:pPr marL="0" marR="0">
                        <a:lnSpc>
                          <a:spcPct val="115000"/>
                        </a:lnSpc>
                        <a:spcBef>
                          <a:spcPts val="0"/>
                        </a:spcBef>
                        <a:spcAft>
                          <a:spcPts val="0"/>
                        </a:spcAft>
                      </a:pPr>
                      <a:r>
                        <a:rPr lang="en-US" sz="2000">
                          <a:latin typeface="Times New Roman"/>
                          <a:ea typeface="Times New Roman"/>
                          <a:cs typeface="Times New Roman"/>
                        </a:rPr>
                        <a:t>3</a:t>
                      </a:r>
                      <a:endParaRPr lang="en-US" sz="2000">
                        <a:latin typeface="Calibri"/>
                        <a:ea typeface="Times New Roman"/>
                        <a:cs typeface="Times New Roman"/>
                      </a:endParaRPr>
                    </a:p>
                  </a:txBody>
                  <a:tcPr marL="47625" marR="47625" marT="47625" marB="47625"/>
                </a:tc>
                <a:tc>
                  <a:txBody>
                    <a:bodyPr/>
                    <a:lstStyle/>
                    <a:p>
                      <a:pPr marL="0" marR="0">
                        <a:lnSpc>
                          <a:spcPct val="115000"/>
                        </a:lnSpc>
                        <a:spcBef>
                          <a:spcPts val="0"/>
                        </a:spcBef>
                        <a:spcAft>
                          <a:spcPts val="0"/>
                        </a:spcAft>
                      </a:pPr>
                      <a:r>
                        <a:rPr lang="en-US" sz="2000">
                          <a:latin typeface="Times New Roman"/>
                          <a:ea typeface="Times New Roman"/>
                          <a:cs typeface="Times New Roman"/>
                        </a:rPr>
                        <a:t>4</a:t>
                      </a:r>
                      <a:endParaRPr lang="en-US" sz="2000">
                        <a:latin typeface="Calibri"/>
                        <a:ea typeface="Times New Roman"/>
                        <a:cs typeface="Times New Roman"/>
                      </a:endParaRPr>
                    </a:p>
                  </a:txBody>
                  <a:tcPr marL="47625" marR="47625" marT="47625" marB="47625"/>
                </a:tc>
              </a:tr>
              <a:tr h="3500462">
                <a:tc>
                  <a:txBody>
                    <a:bodyPr/>
                    <a:lstStyle/>
                    <a:p>
                      <a:pPr marL="0" marR="0">
                        <a:lnSpc>
                          <a:spcPct val="115000"/>
                        </a:lnSpc>
                        <a:spcBef>
                          <a:spcPts val="0"/>
                        </a:spcBef>
                        <a:spcAft>
                          <a:spcPts val="0"/>
                        </a:spcAft>
                      </a:pPr>
                      <a:r>
                        <a:rPr lang="en-US" sz="2000">
                          <a:latin typeface="Times New Roman"/>
                          <a:ea typeface="Times New Roman"/>
                          <a:cs typeface="Times New Roman"/>
                        </a:rPr>
                        <a:t>6</a:t>
                      </a:r>
                      <a:endParaRPr lang="en-US" sz="2000">
                        <a:latin typeface="Calibri"/>
                        <a:ea typeface="Times New Roman"/>
                        <a:cs typeface="Times New Roman"/>
                      </a:endParaRPr>
                    </a:p>
                  </a:txBody>
                  <a:tcPr marL="47625" marR="47625" marT="47625" marB="47625"/>
                </a:tc>
                <a:tc>
                  <a:txBody>
                    <a:bodyPr/>
                    <a:lstStyle/>
                    <a:p>
                      <a:pPr marL="0" marR="0">
                        <a:lnSpc>
                          <a:spcPct val="115000"/>
                        </a:lnSpc>
                        <a:spcBef>
                          <a:spcPts val="0"/>
                        </a:spcBef>
                        <a:spcAft>
                          <a:spcPts val="0"/>
                        </a:spcAft>
                      </a:pPr>
                      <a:r>
                        <a:rPr lang="en-US" sz="2000">
                          <a:latin typeface="Times New Roman"/>
                          <a:ea typeface="Times New Roman"/>
                          <a:cs typeface="Times New Roman"/>
                        </a:rPr>
                        <a:t>Services supplied by a Director of a company or a body corporate to the said company or the body corporate</a:t>
                      </a:r>
                      <a:endParaRPr lang="en-US" sz="2000">
                        <a:latin typeface="Calibri"/>
                        <a:ea typeface="Times New Roman"/>
                        <a:cs typeface="Times New Roman"/>
                      </a:endParaRPr>
                    </a:p>
                  </a:txBody>
                  <a:tcPr marL="47625" marR="47625" marT="47625" marB="47625"/>
                </a:tc>
                <a:tc>
                  <a:txBody>
                    <a:bodyPr/>
                    <a:lstStyle/>
                    <a:p>
                      <a:pPr marL="0" marR="0">
                        <a:lnSpc>
                          <a:spcPct val="115000"/>
                        </a:lnSpc>
                        <a:spcBef>
                          <a:spcPts val="0"/>
                        </a:spcBef>
                        <a:spcAft>
                          <a:spcPts val="0"/>
                        </a:spcAft>
                      </a:pPr>
                      <a:r>
                        <a:rPr lang="en-US" sz="2000" dirty="0">
                          <a:latin typeface="Times New Roman"/>
                          <a:ea typeface="Times New Roman"/>
                          <a:cs typeface="Times New Roman"/>
                        </a:rPr>
                        <a:t>A director of a company or a body corporate</a:t>
                      </a:r>
                      <a:endParaRPr lang="en-US" sz="2000" dirty="0">
                        <a:latin typeface="Calibri"/>
                        <a:ea typeface="Times New Roman"/>
                        <a:cs typeface="Times New Roman"/>
                      </a:endParaRPr>
                    </a:p>
                  </a:txBody>
                  <a:tcPr marL="47625" marR="47625" marT="47625" marB="47625"/>
                </a:tc>
                <a:tc>
                  <a:txBody>
                    <a:bodyPr/>
                    <a:lstStyle/>
                    <a:p>
                      <a:pPr marL="0" marR="0">
                        <a:lnSpc>
                          <a:spcPct val="115000"/>
                        </a:lnSpc>
                        <a:spcBef>
                          <a:spcPts val="0"/>
                        </a:spcBef>
                        <a:spcAft>
                          <a:spcPts val="0"/>
                        </a:spcAft>
                      </a:pPr>
                      <a:r>
                        <a:rPr lang="en-US" sz="2000" dirty="0">
                          <a:latin typeface="Times New Roman"/>
                          <a:ea typeface="Times New Roman"/>
                          <a:cs typeface="Times New Roman"/>
                        </a:rPr>
                        <a:t>The company or a body </a:t>
                      </a:r>
                      <a:r>
                        <a:rPr lang="en-US" sz="2000" dirty="0" smtClean="0">
                          <a:latin typeface="Times New Roman"/>
                          <a:ea typeface="Times New Roman"/>
                          <a:cs typeface="Times New Roman"/>
                        </a:rPr>
                        <a:t>Corporate </a:t>
                      </a:r>
                      <a:r>
                        <a:rPr lang="en-US" sz="2000" dirty="0">
                          <a:latin typeface="Times New Roman"/>
                          <a:ea typeface="Times New Roman"/>
                          <a:cs typeface="Times New Roman"/>
                        </a:rPr>
                        <a:t>located in taxable territory</a:t>
                      </a:r>
                      <a:endParaRPr lang="en-US" sz="2000" dirty="0">
                        <a:latin typeface="Calibri"/>
                        <a:ea typeface="Times New Roman"/>
                        <a:cs typeface="Times New Roman"/>
                      </a:endParaRPr>
                    </a:p>
                  </a:txBody>
                  <a:tcPr marL="47625" marR="47625" marT="47625" marB="476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Autofit/>
          </a:bodyPr>
          <a:lstStyle/>
          <a:p>
            <a:r>
              <a:rPr lang="en-US" sz="2000" b="1" dirty="0" smtClean="0">
                <a:solidFill>
                  <a:srgbClr val="FF0000"/>
                </a:solidFill>
              </a:rPr>
              <a:t>In re Clay Crafts India Pvt. Ltd. (GST AAR Rajasthan). 20/02/2020.</a:t>
            </a:r>
            <a:br>
              <a:rPr lang="en-US" sz="2000" b="1" dirty="0" smtClean="0">
                <a:solidFill>
                  <a:srgbClr val="FF0000"/>
                </a:solidFill>
              </a:rPr>
            </a:br>
            <a:r>
              <a:rPr lang="en-US" sz="2000" dirty="0" smtClean="0">
                <a:solidFill>
                  <a:srgbClr val="FF0000"/>
                </a:solidFill>
              </a:rPr>
              <a:t>(Consideration paid to the directors)</a:t>
            </a:r>
            <a:endParaRPr lang="en-US" sz="2000" dirty="0">
              <a:solidFill>
                <a:srgbClr val="FF0000"/>
              </a:solidFill>
            </a:endParaRPr>
          </a:p>
        </p:txBody>
      </p:sp>
      <p:sp>
        <p:nvSpPr>
          <p:cNvPr id="3" name="Content Placeholder 2"/>
          <p:cNvSpPr>
            <a:spLocks noGrp="1"/>
          </p:cNvSpPr>
          <p:nvPr>
            <p:ph idx="1"/>
          </p:nvPr>
        </p:nvSpPr>
        <p:spPr>
          <a:xfrm>
            <a:off x="214282" y="1071546"/>
            <a:ext cx="8643998" cy="5500726"/>
          </a:xfrm>
        </p:spPr>
        <p:txBody>
          <a:bodyPr>
            <a:normAutofit fontScale="55000" lnSpcReduction="20000"/>
          </a:bodyPr>
          <a:lstStyle/>
          <a:p>
            <a:pPr algn="just">
              <a:buNone/>
            </a:pPr>
            <a:r>
              <a:rPr lang="en-US" dirty="0" smtClean="0"/>
              <a:t>1  While going through the detailed submission by the applicant we observe that presently there are six Directors in the Company and all of them working at different level of management and each one of them is holding charge of procurement of raw material, production, quality checks, dispatch, accounting etc.</a:t>
            </a:r>
          </a:p>
          <a:p>
            <a:pPr algn="just"/>
            <a:endParaRPr lang="en-US" dirty="0" smtClean="0"/>
          </a:p>
          <a:p>
            <a:pPr algn="just">
              <a:buNone/>
            </a:pPr>
            <a:r>
              <a:rPr lang="en-US" dirty="0" smtClean="0"/>
              <a:t>2  We further observe that Consideration in form of salary and commission paid to the Directors by the company is against the services provided by them to the company and the company is recipient of such service and Directors are the supplier.</a:t>
            </a:r>
          </a:p>
          <a:p>
            <a:pPr algn="just"/>
            <a:endParaRPr lang="en-US" dirty="0" smtClean="0"/>
          </a:p>
          <a:p>
            <a:pPr algn="just">
              <a:buNone/>
            </a:pPr>
            <a:r>
              <a:rPr lang="en-US" dirty="0" smtClean="0"/>
              <a:t>3 The applicant is already paying GST by way of reverse charge mechanism on the commission paid to the Directors treating as such amount pertain to the service provided by them in the capacity of a Director.</a:t>
            </a:r>
          </a:p>
          <a:p>
            <a:pPr algn="just"/>
            <a:endParaRPr lang="en-US" dirty="0" smtClean="0"/>
          </a:p>
          <a:p>
            <a:pPr algn="just">
              <a:buNone/>
            </a:pPr>
            <a:r>
              <a:rPr lang="en-US" dirty="0" smtClean="0"/>
              <a:t>4  In the instant case question before us is whether the consideration paid to the Directors for providing services to the company is liable for GST under reverse charge mechanism vide </a:t>
            </a:r>
            <a:r>
              <a:rPr lang="en-US" b="1" dirty="0" smtClean="0">
                <a:hlinkClick r:id="rId2"/>
              </a:rPr>
              <a:t>Notification No. 13/2017- Central Tax (Rate) dated 28.06.2017</a:t>
            </a:r>
            <a:r>
              <a:rPr lang="en-US" dirty="0" smtClean="0"/>
              <a:t>.</a:t>
            </a:r>
          </a:p>
          <a:p>
            <a:pPr algn="just"/>
            <a:endParaRPr lang="en-US" dirty="0" smtClean="0"/>
          </a:p>
          <a:p>
            <a:pPr algn="just">
              <a:buNone/>
            </a:pPr>
            <a:r>
              <a:rPr lang="en-US" dirty="0" smtClean="0"/>
              <a:t>5 The term “consideration” in relation to the supply of goods or services or both is defined in clause (31) of Section 2 of CGST Act, 2017 as under-:</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US" sz="2800" b="1" dirty="0" smtClean="0">
                <a:solidFill>
                  <a:srgbClr val="FF0000"/>
                </a:solidFill>
              </a:rPr>
              <a:t>COMMENTS OF THE JURISDICTIONAL OFFICER</a:t>
            </a:r>
            <a:endParaRPr lang="en-US" sz="2800" dirty="0">
              <a:solidFill>
                <a:srgbClr val="FF0000"/>
              </a:solidFill>
            </a:endParaRPr>
          </a:p>
        </p:txBody>
      </p:sp>
      <p:sp>
        <p:nvSpPr>
          <p:cNvPr id="3" name="Content Placeholder 2"/>
          <p:cNvSpPr>
            <a:spLocks noGrp="1"/>
          </p:cNvSpPr>
          <p:nvPr>
            <p:ph idx="1"/>
          </p:nvPr>
        </p:nvSpPr>
        <p:spPr>
          <a:xfrm>
            <a:off x="457200" y="1000108"/>
            <a:ext cx="8229600" cy="5572164"/>
          </a:xfrm>
        </p:spPr>
        <p:txBody>
          <a:bodyPr>
            <a:normAutofit fontScale="92500" lnSpcReduction="20000"/>
          </a:bodyPr>
          <a:lstStyle/>
          <a:p>
            <a:pPr algn="just"/>
            <a:r>
              <a:rPr lang="en-US" sz="2000" dirty="0" smtClean="0"/>
              <a:t>The jurisdictional officer (Assistant Commissioner, State Tax, Special Circle-II, </a:t>
            </a:r>
            <a:r>
              <a:rPr lang="en-US" sz="2000" dirty="0" err="1" smtClean="0"/>
              <a:t>Jaipur</a:t>
            </a:r>
            <a:r>
              <a:rPr lang="en-US" sz="2000" dirty="0" smtClean="0"/>
              <a:t>, Room No.322,2nd Floor, J-14, Zonal </a:t>
            </a:r>
            <a:r>
              <a:rPr lang="en-US" sz="2000" dirty="0" err="1" smtClean="0"/>
              <a:t>Kar</a:t>
            </a:r>
            <a:r>
              <a:rPr lang="en-US" sz="2000" dirty="0" smtClean="0"/>
              <a:t> </a:t>
            </a:r>
            <a:r>
              <a:rPr lang="en-US" sz="2000" dirty="0" err="1" smtClean="0"/>
              <a:t>Bhavan</a:t>
            </a:r>
            <a:r>
              <a:rPr lang="en-US" sz="2000" dirty="0" smtClean="0"/>
              <a:t>, </a:t>
            </a:r>
            <a:r>
              <a:rPr lang="en-US" sz="2000" dirty="0" err="1" smtClean="0"/>
              <a:t>Jhalana</a:t>
            </a:r>
            <a:r>
              <a:rPr lang="en-US" sz="2000" dirty="0" smtClean="0"/>
              <a:t> Institutional Area, JLN </a:t>
            </a:r>
            <a:r>
              <a:rPr lang="en-US" sz="2000" dirty="0" err="1" smtClean="0"/>
              <a:t>Marg</a:t>
            </a:r>
            <a:r>
              <a:rPr lang="en-US" sz="2000" dirty="0" smtClean="0"/>
              <a:t> </a:t>
            </a:r>
            <a:r>
              <a:rPr lang="en-US" sz="2000" dirty="0" err="1" smtClean="0"/>
              <a:t>Jaipur</a:t>
            </a:r>
            <a:r>
              <a:rPr lang="en-US" sz="2000" dirty="0" smtClean="0"/>
              <a:t>, Rajasthan 302004) has submitted his comments vide letter dated 03.01.2020 which can be summarized as under: –</a:t>
            </a:r>
          </a:p>
          <a:p>
            <a:pPr algn="just"/>
            <a:endParaRPr lang="en-US" sz="2000" dirty="0" smtClean="0"/>
          </a:p>
          <a:p>
            <a:pPr algn="just"/>
            <a:r>
              <a:rPr lang="en-US" sz="2000" dirty="0" smtClean="0"/>
              <a:t>The salary paid to the Directors by the Company, the services provided by the Directors to the Company are not covered under clause (1) of the Schedule III to the Central Goods and Services Tax Act, 2017 as the Director is not the employee of the Company. The consideration (salary) paid to the Director is in relation to the services provided by the Director to the Company and the recipient of such service is the Company as per clause (93) of section 2 of the CGST/RGST Act,2017 and the supplier of such service is the Director.</a:t>
            </a:r>
          </a:p>
          <a:p>
            <a:pPr algn="just"/>
            <a:endParaRPr lang="en-US" sz="2000" dirty="0" smtClean="0"/>
          </a:p>
          <a:p>
            <a:pPr algn="just"/>
            <a:r>
              <a:rPr lang="en-US" sz="2000" dirty="0" smtClean="0"/>
              <a:t>-</a:t>
            </a:r>
            <a:r>
              <a:rPr lang="en-US" sz="2000" b="1" dirty="0" smtClean="0">
                <a:hlinkClick r:id="rId2"/>
              </a:rPr>
              <a:t>Notification No. 13 / 2017 – Central Tax (Rate) dated 28.06.2017</a:t>
            </a:r>
            <a:r>
              <a:rPr lang="en-US" sz="2000" dirty="0" smtClean="0"/>
              <a:t> and Notification F.12(56)FD/Tax/2017-Pt.-1-51 dated 29.06.2017 stated that “on categories of supply of services mentioned in column (2) of the Table below, supplied by a person as specified in column (3) of the said Table, the whole of central tax </a:t>
            </a:r>
            <a:r>
              <a:rPr lang="en-US" sz="2000" dirty="0" err="1" smtClean="0"/>
              <a:t>leviable</a:t>
            </a:r>
            <a:r>
              <a:rPr lang="en-US" sz="2000" dirty="0" smtClean="0"/>
              <a:t> under section 9 of the said </a:t>
            </a:r>
            <a:r>
              <a:rPr lang="en-US" sz="2000" b="1" dirty="0" smtClean="0">
                <a:hlinkClick r:id="rId3"/>
              </a:rPr>
              <a:t>Central Goods and Services Tax Act, 2017</a:t>
            </a:r>
            <a:r>
              <a:rPr lang="en-US" sz="2000" dirty="0" smtClean="0"/>
              <a:t> &amp; </a:t>
            </a:r>
            <a:r>
              <a:rPr lang="en-US" sz="2000" b="1" dirty="0" smtClean="0">
                <a:hlinkClick r:id="rId4"/>
              </a:rPr>
              <a:t>Rajasthan Goods and service Tax Act, 2017</a:t>
            </a:r>
            <a:r>
              <a:rPr lang="en-US" sz="2000" dirty="0" smtClean="0"/>
              <a:t> shall be paid on reverse charge basis by the recipient of the such services”. The notification is issued under Section 9(3) of the CGST Act, 2017. Entry 6 </a:t>
            </a:r>
          </a:p>
          <a:p>
            <a:pPr algn="just"/>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071570"/>
          </a:xfrm>
        </p:spPr>
        <p:txBody>
          <a:bodyPr>
            <a:noAutofit/>
          </a:bodyPr>
          <a:lstStyle/>
          <a:p>
            <a:pPr marL="0" indent="0"/>
            <a:r>
              <a:rPr lang="en-US" sz="2400" b="1" dirty="0" smtClean="0">
                <a:solidFill>
                  <a:srgbClr val="FF0000"/>
                </a:solidFill>
              </a:rPr>
              <a:t>In re Clay Crafts India Pvt. Ltd. (GST AAR Rajasthan). 20/02/2020.</a:t>
            </a:r>
            <a:br>
              <a:rPr lang="en-US" sz="2400" b="1" dirty="0" smtClean="0">
                <a:solidFill>
                  <a:srgbClr val="FF0000"/>
                </a:solidFill>
              </a:rPr>
            </a:br>
            <a:r>
              <a:rPr lang="en-US" sz="2400" dirty="0" smtClean="0">
                <a:solidFill>
                  <a:srgbClr val="FF0000"/>
                </a:solidFill>
              </a:rPr>
              <a:t>(Consideration paid to the directors)</a:t>
            </a:r>
            <a:endParaRPr lang="en-US" sz="2400" dirty="0">
              <a:solidFill>
                <a:srgbClr val="FF0000"/>
              </a:solidFill>
            </a:endParaRPr>
          </a:p>
        </p:txBody>
      </p:sp>
      <p:sp>
        <p:nvSpPr>
          <p:cNvPr id="3" name="Content Placeholder 2"/>
          <p:cNvSpPr>
            <a:spLocks noGrp="1"/>
          </p:cNvSpPr>
          <p:nvPr>
            <p:ph idx="1"/>
          </p:nvPr>
        </p:nvSpPr>
        <p:spPr>
          <a:xfrm>
            <a:off x="214282" y="1428736"/>
            <a:ext cx="8715436" cy="5143536"/>
          </a:xfrm>
        </p:spPr>
        <p:txBody>
          <a:bodyPr>
            <a:normAutofit fontScale="85000" lnSpcReduction="20000"/>
          </a:bodyPr>
          <a:lstStyle/>
          <a:p>
            <a:pPr marL="514350" indent="-514350" algn="just">
              <a:buAutoNum type="alphaLcParenBoth"/>
            </a:pPr>
            <a:r>
              <a:rPr lang="en-US" sz="2600" b="1" dirty="0" smtClean="0"/>
              <a:t>Whether GST is payable under Reverse Charge Mechanism (RCM) the salary paid to Director of the company who is paid salary as per contract?</a:t>
            </a:r>
          </a:p>
          <a:p>
            <a:pPr marL="514350" indent="-514350" algn="just">
              <a:buNone/>
            </a:pPr>
            <a:r>
              <a:rPr lang="en-US" dirty="0" smtClean="0"/>
              <a:t>       </a:t>
            </a:r>
            <a:r>
              <a:rPr lang="en-US" sz="2400" dirty="0" smtClean="0"/>
              <a:t>The consideration paid to the Directors by the applicant company will attract GST under reverse charge mechanism as it is covered under entry No. 6 of </a:t>
            </a:r>
            <a:r>
              <a:rPr lang="en-US" sz="2400" b="1" dirty="0" smtClean="0">
                <a:hlinkClick r:id="rId2"/>
              </a:rPr>
              <a:t>Notification No. 13/2017 Central Tax (Rate) dated 28.06.2017</a:t>
            </a:r>
            <a:r>
              <a:rPr lang="en-US" sz="2400" dirty="0" smtClean="0"/>
              <a:t> issued under Section 9(3) of the </a:t>
            </a:r>
            <a:r>
              <a:rPr lang="en-US" sz="2400" b="1" dirty="0" smtClean="0">
                <a:hlinkClick r:id="rId3"/>
              </a:rPr>
              <a:t>CGST Act, 2017</a:t>
            </a:r>
            <a:r>
              <a:rPr lang="en-US" sz="2400" dirty="0" smtClean="0"/>
              <a:t>.</a:t>
            </a:r>
          </a:p>
          <a:p>
            <a:pPr marL="514350" indent="-514350">
              <a:buNone/>
            </a:pPr>
            <a:endParaRPr lang="en-US" b="1" dirty="0" smtClean="0"/>
          </a:p>
          <a:p>
            <a:pPr marL="514350" indent="-514350" algn="just">
              <a:buNone/>
            </a:pPr>
            <a:r>
              <a:rPr lang="en-US" b="1" dirty="0" smtClean="0"/>
              <a:t>(b) Whether the situation would change from (a) above if the Director also is a part time Director in other company?</a:t>
            </a:r>
          </a:p>
          <a:p>
            <a:pPr marL="514350" indent="-514350">
              <a:buNone/>
            </a:pPr>
            <a:endParaRPr lang="en-US" b="1" dirty="0" smtClean="0"/>
          </a:p>
          <a:p>
            <a:pPr marL="514350" indent="-514350" algn="just">
              <a:buNone/>
            </a:pPr>
            <a:r>
              <a:rPr lang="en-US" dirty="0" smtClean="0"/>
              <a:t>      Situation will remain same as (a) above and will attract GST under reverse charge mechanism.</a:t>
            </a:r>
          </a:p>
          <a:p>
            <a:pPr marL="514350" indent="-514350">
              <a:buNone/>
            </a:pPr>
            <a:endParaRPr lang="en-US" b="1" dirty="0" smtClean="0"/>
          </a:p>
          <a:p>
            <a:pPr marL="514350" indent="-514350">
              <a:buNone/>
            </a:pPr>
            <a:endParaRPr lang="en-US" dirty="0" smtClean="0"/>
          </a:p>
          <a:p>
            <a:pPr marL="514350" indent="-514350">
              <a:buAutoNum type="alphaLcParenBoth"/>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US" sz="2800" b="1" dirty="0" smtClean="0">
                <a:solidFill>
                  <a:srgbClr val="FF0000"/>
                </a:solidFill>
              </a:rPr>
              <a:t>In re M/s Alcon Consulting Engineers (India) Pvt. Ltd. (GST AAR Karnataka).</a:t>
            </a:r>
            <a:endParaRPr lang="en-US" sz="2800" b="1" dirty="0">
              <a:solidFill>
                <a:srgbClr val="FF0000"/>
              </a:solidFill>
            </a:endParaRPr>
          </a:p>
        </p:txBody>
      </p:sp>
      <p:sp>
        <p:nvSpPr>
          <p:cNvPr id="3" name="Content Placeholder 2"/>
          <p:cNvSpPr>
            <a:spLocks noGrp="1"/>
          </p:cNvSpPr>
          <p:nvPr>
            <p:ph idx="1"/>
          </p:nvPr>
        </p:nvSpPr>
        <p:spPr>
          <a:xfrm>
            <a:off x="142844" y="1071546"/>
            <a:ext cx="8786874" cy="5572164"/>
          </a:xfrm>
        </p:spPr>
        <p:txBody>
          <a:bodyPr>
            <a:normAutofit fontScale="70000" lnSpcReduction="20000"/>
          </a:bodyPr>
          <a:lstStyle/>
          <a:p>
            <a:pPr algn="just">
              <a:buNone/>
            </a:pPr>
            <a:r>
              <a:rPr lang="en-US" sz="2400" dirty="0" smtClean="0"/>
              <a:t>Facts Of The Case.</a:t>
            </a:r>
          </a:p>
          <a:p>
            <a:pPr algn="just">
              <a:buNone/>
            </a:pPr>
            <a:r>
              <a:rPr lang="en-US" sz="2400" dirty="0" smtClean="0"/>
              <a:t>       The applicant states that they are in the business of providing Consultancy services, like surface survey and map making, Project management consultancy services for construction projects, Engineering Advisory services and technical testing analysis services to the General Public, State Government Agencies, and Central Government throughout the country.</a:t>
            </a:r>
          </a:p>
          <a:p>
            <a:pPr algn="just"/>
            <a:endParaRPr lang="en-US" sz="2400" dirty="0" smtClean="0"/>
          </a:p>
          <a:p>
            <a:pPr algn="just">
              <a:buNone/>
            </a:pPr>
            <a:r>
              <a:rPr lang="en-US" sz="2400" dirty="0" smtClean="0"/>
              <a:t>       The applicant states that while providing the above said services, some of the expenses are incurred by their employees on behalf of the Company, the details of which are as follows:</a:t>
            </a:r>
          </a:p>
          <a:p>
            <a:endParaRPr lang="en-US" sz="2400" dirty="0" smtClean="0"/>
          </a:p>
          <a:p>
            <a:r>
              <a:rPr lang="en-US" sz="2400" dirty="0" err="1" smtClean="0"/>
              <a:t>i</a:t>
            </a:r>
            <a:r>
              <a:rPr lang="en-US" sz="2400" dirty="0" smtClean="0"/>
              <a:t>. Travelling Expenses</a:t>
            </a:r>
          </a:p>
          <a:p>
            <a:r>
              <a:rPr lang="en-US" sz="2400" dirty="0" smtClean="0"/>
              <a:t>ii. Reimbursement of Transportation and Food Expenses</a:t>
            </a:r>
          </a:p>
          <a:p>
            <a:r>
              <a:rPr lang="en-US" sz="2400" dirty="0" smtClean="0"/>
              <a:t>iii. Vehicle Hire Charges</a:t>
            </a:r>
          </a:p>
          <a:p>
            <a:r>
              <a:rPr lang="en-US" sz="2400" dirty="0" smtClean="0"/>
              <a:t>iv. Machinery Hire Charges</a:t>
            </a:r>
          </a:p>
          <a:p>
            <a:r>
              <a:rPr lang="en-US" sz="2400" dirty="0" smtClean="0"/>
              <a:t>v. Boarding and Lodging</a:t>
            </a:r>
          </a:p>
          <a:p>
            <a:r>
              <a:rPr lang="en-US" sz="2400" dirty="0" smtClean="0"/>
              <a:t>vi. Consumables</a:t>
            </a:r>
          </a:p>
          <a:p>
            <a:r>
              <a:rPr lang="en-US" sz="2400" dirty="0" smtClean="0"/>
              <a:t>vii. Printing and Stationery</a:t>
            </a:r>
          </a:p>
          <a:p>
            <a:r>
              <a:rPr lang="en-US" sz="2400" dirty="0" smtClean="0"/>
              <a:t>viii. Postal and Courier Charges</a:t>
            </a:r>
          </a:p>
          <a:p>
            <a:r>
              <a:rPr lang="en-US" sz="2400" dirty="0" smtClean="0"/>
              <a:t>ix. Mobile and Telephone Charges</a:t>
            </a:r>
          </a:p>
          <a:p>
            <a:r>
              <a:rPr lang="en-US" sz="2400" dirty="0" smtClean="0"/>
              <a:t>x. Survey Materials, etc.</a:t>
            </a:r>
          </a:p>
          <a:p>
            <a:endParaRPr lang="en-US" sz="1800" dirty="0" smtClean="0"/>
          </a:p>
          <a:p>
            <a:endParaRPr lang="en-US" sz="2400" dirty="0" smtClean="0"/>
          </a:p>
          <a:p>
            <a:pPr algn="just"/>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fontScale="90000"/>
          </a:bodyPr>
          <a:lstStyle/>
          <a:p>
            <a:r>
              <a:rPr lang="en-US" sz="2400" b="1" dirty="0" smtClean="0">
                <a:solidFill>
                  <a:srgbClr val="FF0000"/>
                </a:solidFill>
              </a:rPr>
              <a:t>In re M/s Alcon Consulting Engineers (India) Pvt. Ltd. (GST AAR Karnataka).</a:t>
            </a:r>
            <a:endParaRPr lang="en-US" sz="2400" dirty="0"/>
          </a:p>
        </p:txBody>
      </p:sp>
      <p:sp>
        <p:nvSpPr>
          <p:cNvPr id="3" name="Content Placeholder 2"/>
          <p:cNvSpPr>
            <a:spLocks noGrp="1"/>
          </p:cNvSpPr>
          <p:nvPr>
            <p:ph idx="1"/>
          </p:nvPr>
        </p:nvSpPr>
        <p:spPr>
          <a:xfrm>
            <a:off x="357158" y="1142984"/>
            <a:ext cx="8429684" cy="5286412"/>
          </a:xfrm>
        </p:spPr>
        <p:txBody>
          <a:bodyPr>
            <a:normAutofit fontScale="92500"/>
          </a:bodyPr>
          <a:lstStyle/>
          <a:p>
            <a:pPr algn="just"/>
            <a:r>
              <a:rPr lang="en-US" dirty="0" smtClean="0"/>
              <a:t>Sometimes the above said expenses were incurred by the employees is exceeding Rs.5,000-00 in a day and it is very difficult to monitor the same at regular intervals because their staff members are working at remote areas and there is no connectivity to reach or contact the office on a day to day basis or vice versa.</a:t>
            </a:r>
          </a:p>
          <a:p>
            <a:pPr algn="just"/>
            <a:endParaRPr lang="en-US" sz="2800" dirty="0" smtClean="0"/>
          </a:p>
          <a:p>
            <a:pPr algn="just"/>
            <a:r>
              <a:rPr lang="en-US" sz="2800" dirty="0" smtClean="0"/>
              <a:t>The applicant also states that he would like to know whether tax under reverse charge mechanism is applicable on the remuneration paid to Directors.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14380"/>
          </a:xfrm>
        </p:spPr>
        <p:txBody>
          <a:bodyPr>
            <a:noAutofit/>
          </a:bodyPr>
          <a:lstStyle/>
          <a:p>
            <a:pPr algn="just"/>
            <a:r>
              <a:rPr lang="en-US" sz="2400" b="1" dirty="0" smtClean="0"/>
              <a:t/>
            </a:r>
            <a:br>
              <a:rPr lang="en-US" sz="2400" b="1" dirty="0" smtClean="0"/>
            </a:br>
            <a:r>
              <a:rPr lang="en-US" sz="2400" b="1" dirty="0" smtClean="0">
                <a:solidFill>
                  <a:srgbClr val="FF0000"/>
                </a:solidFill>
              </a:rPr>
              <a:t>In re M/s Alcon Consulting Engineers (India) Pvt. Ltd. (GST AAR Karnataka).</a:t>
            </a:r>
            <a:r>
              <a:rPr lang="en-US" sz="2400" dirty="0" smtClean="0">
                <a:solidFill>
                  <a:srgbClr val="FF0000"/>
                </a:solidFill>
              </a:rPr>
              <a:t/>
            </a:r>
            <a:br>
              <a:rPr lang="en-US" sz="2400" dirty="0" smtClean="0">
                <a:solidFill>
                  <a:srgbClr val="FF0000"/>
                </a:solidFill>
              </a:rPr>
            </a:br>
            <a:endParaRPr lang="en-US" sz="2400" dirty="0">
              <a:solidFill>
                <a:srgbClr val="FF0000"/>
              </a:solidFill>
            </a:endParaRPr>
          </a:p>
        </p:txBody>
      </p:sp>
      <p:sp>
        <p:nvSpPr>
          <p:cNvPr id="3" name="Content Placeholder 2"/>
          <p:cNvSpPr>
            <a:spLocks noGrp="1"/>
          </p:cNvSpPr>
          <p:nvPr>
            <p:ph idx="1"/>
          </p:nvPr>
        </p:nvSpPr>
        <p:spPr>
          <a:xfrm>
            <a:off x="285720" y="928670"/>
            <a:ext cx="8572560" cy="5786478"/>
          </a:xfrm>
        </p:spPr>
        <p:txBody>
          <a:bodyPr>
            <a:normAutofit/>
          </a:bodyPr>
          <a:lstStyle/>
          <a:p>
            <a:r>
              <a:rPr lang="en-US" sz="1800" dirty="0" smtClean="0"/>
              <a:t>FINDINGS &amp; DISCUSSION.</a:t>
            </a:r>
          </a:p>
          <a:p>
            <a:pPr algn="just"/>
            <a:endParaRPr lang="en-US" sz="1800" dirty="0" smtClean="0"/>
          </a:p>
          <a:p>
            <a:pPr algn="just"/>
            <a:r>
              <a:rPr lang="en-US" sz="2000" dirty="0" smtClean="0"/>
              <a:t>The facts presented by the applicant have been examined and its found that the applicant’s employees incur expenses on behalf of the company in the course of employment and the said amounts are reimbursed by the applicant on periodical basis. These expenses are incurred by the applicant and are only paid by the employee and later on reimbursed to the employee by the applicant. The issue is whether the amount paid as reimbursement of the expenses paid by the employee amounts to a supply liable to tax.</a:t>
            </a:r>
          </a:p>
          <a:p>
            <a:pPr algn="just"/>
            <a:endParaRPr lang="en-US" sz="2000" dirty="0" smtClean="0"/>
          </a:p>
          <a:p>
            <a:pPr algn="just"/>
            <a:r>
              <a:rPr lang="en-US" sz="2000" dirty="0" smtClean="0"/>
              <a:t>Services by an employee to the employer in the course of or in relation to his employment are covered under </a:t>
            </a:r>
            <a:r>
              <a:rPr lang="en-US" sz="2000" dirty="0" smtClean="0">
                <a:solidFill>
                  <a:srgbClr val="FF0000"/>
                </a:solidFill>
              </a:rPr>
              <a:t>Clause 1 of the Schedule III which relates to the activities or transactions </a:t>
            </a:r>
            <a:r>
              <a:rPr lang="en-US" sz="2000" dirty="0" smtClean="0"/>
              <a:t>which shall be treated neither as a Supply of Goods nor as a Supply of Services. Hence the services provided by the employees of the applicant to the applicant are not a supply. Further, the expenses incurred by the employees are expenses of the applicant and the consideration is payable by the applicant himself and later on reimbursed by the applicant.</a:t>
            </a:r>
          </a:p>
          <a:p>
            <a:pPr algn="just"/>
            <a:endParaRPr lang="en-US" sz="20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TotalTime>
  <Words>1967</Words>
  <Application>Microsoft Office PowerPoint</Application>
  <PresentationFormat>On-screen Show (4:3)</PresentationFormat>
  <Paragraphs>136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PowerPoint Presentation</vt:lpstr>
      <vt:lpstr>  Latest advance ruling and its Implication . </vt:lpstr>
      <vt:lpstr>Notification No.13 /2017- Central Tax (Rate) dated 28.06.2017 </vt:lpstr>
      <vt:lpstr>In re Clay Crafts India Pvt. Ltd. (GST AAR Rajasthan). 20/02/2020. (Consideration paid to the directors)</vt:lpstr>
      <vt:lpstr>COMMENTS OF THE JURISDICTIONAL OFFICER</vt:lpstr>
      <vt:lpstr>In re Clay Crafts India Pvt. Ltd. (GST AAR Rajasthan). 20/02/2020. (Consideration paid to the directors)</vt:lpstr>
      <vt:lpstr>In re M/s Alcon Consulting Engineers (India) Pvt. Ltd. (GST AAR Karnataka).</vt:lpstr>
      <vt:lpstr>In re M/s Alcon Consulting Engineers (India) Pvt. Ltd. (GST AAR Karnataka).</vt:lpstr>
      <vt:lpstr> In re M/s Alcon Consulting Engineers (India) Pvt. Ltd. (GST AAR Karnataka). </vt:lpstr>
      <vt:lpstr>In re M/s Alcon Consulting Engineers (India) Pvt. Ltd. (GST AAR Karnataka). </vt:lpstr>
      <vt:lpstr>In re M/s Alcon Consulting Engineers (India) Pvt. Ltd. (GST AAR Karnataka). </vt:lpstr>
      <vt:lpstr> Circular Regarding Clarification of Taxability of MD Remuneration.  140/10/2020 – GST. </vt:lpstr>
      <vt:lpstr> In re ID Fresh Food (India) Pvt. Ltd. (GST AAR Karnataka). </vt:lpstr>
      <vt:lpstr>In re ID Fresh Food (India) Pvt. Ltd. (GST AAR Karnataka).</vt:lpstr>
      <vt:lpstr>In re ID Fresh Food (India) Pvt. Ltd. (GST AAR Karnataka).</vt:lpstr>
      <vt:lpstr>In re ID Fresh Food (India) Pvt. Ltd. (GST AAR Karnataka).</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IV TIME AND VALUE OF SUPPLY – ACT</dc:title>
  <dc:creator>Administrator</dc:creator>
  <cp:lastModifiedBy>Gaurav Mishra</cp:lastModifiedBy>
  <cp:revision>65</cp:revision>
  <dcterms:created xsi:type="dcterms:W3CDTF">2006-08-16T00:00:00Z</dcterms:created>
  <dcterms:modified xsi:type="dcterms:W3CDTF">2020-08-07T04:57:09Z</dcterms:modified>
</cp:coreProperties>
</file>