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5" r:id="rId5"/>
    <p:sldId id="257" r:id="rId6"/>
    <p:sldId id="260" r:id="rId7"/>
    <p:sldId id="266"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295400"/>
          </a:xfrm>
        </p:spPr>
        <p:txBody>
          <a:bodyPr>
            <a:normAutofit fontScale="90000"/>
          </a:bodyPr>
          <a:lstStyle/>
          <a:p>
            <a:r>
              <a:rPr lang="en-US" dirty="0" smtClean="0">
                <a:solidFill>
                  <a:srgbClr val="92D050"/>
                </a:solidFill>
              </a:rPr>
              <a:t>GST On Solar Power sector &amp; Related Issues (On Input)</a:t>
            </a:r>
            <a:endParaRPr lang="en-US" dirty="0">
              <a:solidFill>
                <a:srgbClr val="92D050"/>
              </a:solidFill>
            </a:endParaRPr>
          </a:p>
        </p:txBody>
      </p:sp>
      <p:sp>
        <p:nvSpPr>
          <p:cNvPr id="3" name="Subtitle 2"/>
          <p:cNvSpPr>
            <a:spLocks noGrp="1"/>
          </p:cNvSpPr>
          <p:nvPr>
            <p:ph type="subTitle" idx="1"/>
          </p:nvPr>
        </p:nvSpPr>
        <p:spPr>
          <a:xfrm>
            <a:off x="457200" y="2209800"/>
            <a:ext cx="8305800" cy="4114800"/>
          </a:xfrm>
        </p:spPr>
        <p:txBody>
          <a:bodyPr/>
          <a:lstStyle/>
          <a:p>
            <a:endParaRPr lang="en-US" dirty="0" smtClean="0"/>
          </a:p>
          <a:p>
            <a:r>
              <a:rPr lang="en-US" dirty="0" smtClean="0">
                <a:solidFill>
                  <a:schemeClr val="tx2">
                    <a:lumMod val="60000"/>
                    <a:lumOff val="40000"/>
                  </a:schemeClr>
                </a:solidFill>
              </a:rPr>
              <a:t>CMA </a:t>
            </a:r>
            <a:r>
              <a:rPr lang="en-US" dirty="0" err="1" smtClean="0">
                <a:solidFill>
                  <a:schemeClr val="tx2">
                    <a:lumMod val="60000"/>
                    <a:lumOff val="40000"/>
                  </a:schemeClr>
                </a:solidFill>
              </a:rPr>
              <a:t>Vishwanath</a:t>
            </a:r>
            <a:r>
              <a:rPr lang="en-US" dirty="0" smtClean="0">
                <a:solidFill>
                  <a:schemeClr val="tx2">
                    <a:lumMod val="60000"/>
                    <a:lumOff val="40000"/>
                  </a:schemeClr>
                </a:solidFill>
              </a:rPr>
              <a:t> </a:t>
            </a:r>
            <a:r>
              <a:rPr lang="en-US" dirty="0" err="1" smtClean="0">
                <a:solidFill>
                  <a:schemeClr val="tx2">
                    <a:lumMod val="60000"/>
                    <a:lumOff val="40000"/>
                  </a:schemeClr>
                </a:solidFill>
              </a:rPr>
              <a:t>Bhat</a:t>
            </a:r>
            <a:endParaRPr lang="en-US" dirty="0" smtClean="0">
              <a:solidFill>
                <a:schemeClr val="tx2">
                  <a:lumMod val="60000"/>
                  <a:lumOff val="40000"/>
                </a:schemeClr>
              </a:solidFill>
            </a:endParaRPr>
          </a:p>
          <a:p>
            <a:r>
              <a:rPr lang="en-US" dirty="0" smtClean="0">
                <a:solidFill>
                  <a:schemeClr val="tx2">
                    <a:lumMod val="60000"/>
                    <a:lumOff val="40000"/>
                  </a:schemeClr>
                </a:solidFill>
              </a:rPr>
              <a:t>Cost Accountant</a:t>
            </a:r>
          </a:p>
          <a:p>
            <a:r>
              <a:rPr lang="en-US" dirty="0" smtClean="0">
                <a:solidFill>
                  <a:schemeClr val="tx2">
                    <a:lumMod val="60000"/>
                    <a:lumOff val="40000"/>
                  </a:schemeClr>
                </a:solidFill>
              </a:rPr>
              <a:t>Treasurer SIRC , I C A I</a:t>
            </a:r>
          </a:p>
          <a:p>
            <a:r>
              <a:rPr lang="en-US" dirty="0" smtClean="0">
                <a:solidFill>
                  <a:schemeClr val="tx2">
                    <a:lumMod val="60000"/>
                    <a:lumOff val="40000"/>
                  </a:schemeClr>
                </a:solidFill>
              </a:rPr>
              <a:t>9448357102</a:t>
            </a:r>
          </a:p>
          <a:p>
            <a:r>
              <a:rPr lang="en-US" dirty="0" smtClean="0">
                <a:solidFill>
                  <a:schemeClr val="tx2">
                    <a:lumMod val="60000"/>
                    <a:lumOff val="40000"/>
                  </a:schemeClr>
                </a:solidFill>
              </a:rPr>
              <a:t>Vbhat.co@gmail.com</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endParaRPr lang="en-US" dirty="0" smtClean="0"/>
          </a:p>
          <a:p>
            <a:endParaRPr lang="en-US" dirty="0" smtClean="0"/>
          </a:p>
          <a:p>
            <a:pPr>
              <a:buNone/>
            </a:pPr>
            <a:r>
              <a:rPr lang="en-US" dirty="0" smtClean="0"/>
              <a:t>                              Thank You </a:t>
            </a:r>
          </a:p>
          <a:p>
            <a:pPr>
              <a:buNone/>
            </a:pPr>
            <a:r>
              <a:rPr lang="en-US" dirty="0" smtClean="0"/>
              <a:t>                            9448357102</a:t>
            </a:r>
          </a:p>
          <a:p>
            <a:pPr>
              <a:buNone/>
            </a:pPr>
            <a:r>
              <a:rPr lang="en-US" dirty="0" smtClean="0"/>
              <a:t>          E Mail Id – vbhat.co@gmail.com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rPr>
              <a:t>2(30) Definitions of “composite supply”</a:t>
            </a:r>
            <a:endParaRPr lang="en-US" sz="3600"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solidFill>
                  <a:schemeClr val="accent2">
                    <a:lumMod val="50000"/>
                  </a:schemeClr>
                </a:solidFill>
              </a:rPr>
              <a:t>2(30) “composite supply” means a supply made by a taxable person to a recipient consisting of two or more taxable supplies of goods or services or both, or any combination thereof, which are naturally bundled and supplied in conjunction with each other in the ordinary course of business, one of which is a principal supply;</a:t>
            </a:r>
          </a:p>
          <a:p>
            <a:pPr algn="just">
              <a:buNone/>
            </a:pPr>
            <a:endParaRPr lang="en-US" b="1" dirty="0" smtClean="0">
              <a:solidFill>
                <a:schemeClr val="accent2">
                  <a:lumMod val="50000"/>
                </a:schemeClr>
              </a:solidFill>
            </a:endParaRPr>
          </a:p>
          <a:p>
            <a:pPr algn="just">
              <a:buNone/>
            </a:pPr>
            <a:r>
              <a:rPr lang="en-US" b="1" dirty="0" smtClean="0">
                <a:solidFill>
                  <a:schemeClr val="accent2">
                    <a:lumMod val="50000"/>
                  </a:schemeClr>
                </a:solidFill>
              </a:rPr>
              <a:t>Illustration:</a:t>
            </a:r>
            <a:r>
              <a:rPr lang="en-US" dirty="0" smtClean="0">
                <a:solidFill>
                  <a:schemeClr val="accent2">
                    <a:lumMod val="50000"/>
                  </a:schemeClr>
                </a:solidFill>
              </a:rPr>
              <a:t> Where goods are packed and transported with insurance, the supply of goods, packing materials, transport and insurance is a composite supply and supply of goods is a principal supply.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2(74) </a:t>
            </a:r>
            <a:r>
              <a:rPr lang="en-US" b="1" dirty="0" smtClean="0">
                <a:solidFill>
                  <a:srgbClr val="FF0000"/>
                </a:solidFill>
              </a:rPr>
              <a:t>Definitions of “</a:t>
            </a:r>
            <a:r>
              <a:rPr lang="en-US" dirty="0" smtClean="0">
                <a:solidFill>
                  <a:srgbClr val="FF0000"/>
                </a:solidFill>
              </a:rPr>
              <a:t>mixed </a:t>
            </a:r>
            <a:r>
              <a:rPr lang="en-US" b="1" dirty="0" smtClean="0">
                <a:solidFill>
                  <a:srgbClr val="FF0000"/>
                </a:solidFill>
              </a:rPr>
              <a:t>supply”</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solidFill>
                  <a:schemeClr val="accent2">
                    <a:lumMod val="50000"/>
                  </a:schemeClr>
                </a:solidFill>
              </a:rPr>
              <a:t>2(74) “mixed supply” means two or more individual supplies of goods or services, or any combination thereof, made in conjunction with each other by a taxable person for a single price where such supply does not constitute a composite supply;</a:t>
            </a:r>
          </a:p>
          <a:p>
            <a:pPr algn="just">
              <a:buNone/>
            </a:pPr>
            <a:endParaRPr lang="en-US" b="1" i="1" dirty="0" smtClean="0">
              <a:solidFill>
                <a:schemeClr val="accent2">
                  <a:lumMod val="50000"/>
                </a:schemeClr>
              </a:solidFill>
            </a:endParaRPr>
          </a:p>
          <a:p>
            <a:pPr algn="just">
              <a:buNone/>
            </a:pPr>
            <a:r>
              <a:rPr lang="en-US" b="1" i="1" dirty="0" smtClean="0">
                <a:solidFill>
                  <a:schemeClr val="accent2">
                    <a:lumMod val="50000"/>
                  </a:schemeClr>
                </a:solidFill>
              </a:rPr>
              <a:t>Illustration: </a:t>
            </a:r>
            <a:r>
              <a:rPr lang="en-US" i="1" dirty="0" smtClean="0">
                <a:solidFill>
                  <a:schemeClr val="accent2">
                    <a:lumMod val="50000"/>
                  </a:schemeClr>
                </a:solidFill>
              </a:rPr>
              <a:t>A supply of a package consisting of canned foods, sweets, chocolates, cakes, dry fruits, aerated drinks and fruit juices when supplied for a single price is a mixed supply. Each of these items can be supplied separately and is not dependent on any other. It shall not be a mixed supply if these items are supplied separately.</a:t>
            </a:r>
            <a:endParaRPr lang="en-US" dirty="0" smtClean="0">
              <a:solidFill>
                <a:schemeClr val="accent2">
                  <a:lumMod val="50000"/>
                </a:schemeClr>
              </a:solidFill>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2(119)Definitions of “</a:t>
            </a:r>
            <a:r>
              <a:rPr lang="en-US" dirty="0" smtClean="0">
                <a:solidFill>
                  <a:srgbClr val="FF0000"/>
                </a:solidFill>
              </a:rPr>
              <a:t>works contract</a:t>
            </a:r>
            <a:r>
              <a:rPr lang="en-US" b="1"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400" dirty="0" smtClean="0">
                <a:solidFill>
                  <a:schemeClr val="accent2">
                    <a:lumMod val="50000"/>
                  </a:schemeClr>
                </a:solidFill>
              </a:rPr>
              <a:t>2(119) “works contract” means a contract for building, construction, fabrication, completion, erection, installation, fitting out, improvement, modification, repair, maintenance, renovation, alteration or commissioning of any immovable property wherein transfer of property in goods (whether as goods or in some other form) is involved in the execution of such contract;</a:t>
            </a:r>
          </a:p>
          <a:p>
            <a:pPr algn="just"/>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8: Tax liability on composite and mixed supplies</a:t>
            </a:r>
            <a:endParaRPr lang="en-US" dirty="0"/>
          </a:p>
        </p:txBody>
      </p:sp>
      <p:sp>
        <p:nvSpPr>
          <p:cNvPr id="3" name="Content Placeholder 2"/>
          <p:cNvSpPr>
            <a:spLocks noGrp="1"/>
          </p:cNvSpPr>
          <p:nvPr>
            <p:ph idx="1"/>
          </p:nvPr>
        </p:nvSpPr>
        <p:spPr>
          <a:xfrm>
            <a:off x="457200" y="1600200"/>
            <a:ext cx="8229600" cy="4953000"/>
          </a:xfrm>
        </p:spPr>
        <p:txBody>
          <a:bodyPr>
            <a:normAutofit fontScale="92500"/>
          </a:bodyPr>
          <a:lstStyle/>
          <a:p>
            <a:pPr algn="just">
              <a:buNone/>
            </a:pPr>
            <a:r>
              <a:rPr lang="en-US" dirty="0" smtClean="0">
                <a:solidFill>
                  <a:schemeClr val="bg2">
                    <a:lumMod val="25000"/>
                  </a:schemeClr>
                </a:solidFill>
              </a:rPr>
              <a:t>8.The tax liability on a composite or a mixed supply shall be determined in the following manner, namely:-</a:t>
            </a:r>
          </a:p>
          <a:p>
            <a:pPr algn="just">
              <a:buNone/>
            </a:pPr>
            <a:r>
              <a:rPr lang="en-US" dirty="0" smtClean="0">
                <a:solidFill>
                  <a:schemeClr val="bg2">
                    <a:lumMod val="25000"/>
                  </a:schemeClr>
                </a:solidFill>
              </a:rPr>
              <a:t>(a) a composite supply comprising two or more supplies, one of which is a </a:t>
            </a:r>
            <a:r>
              <a:rPr lang="en-US" b="1" dirty="0" smtClean="0">
                <a:solidFill>
                  <a:srgbClr val="FF0000"/>
                </a:solidFill>
              </a:rPr>
              <a:t>principal supply, shall be treated as a supply</a:t>
            </a:r>
            <a:r>
              <a:rPr lang="en-US" dirty="0" smtClean="0">
                <a:solidFill>
                  <a:schemeClr val="bg2">
                    <a:lumMod val="25000"/>
                  </a:schemeClr>
                </a:solidFill>
              </a:rPr>
              <a:t> of such principal supply; and</a:t>
            </a:r>
          </a:p>
          <a:p>
            <a:pPr algn="just">
              <a:buNone/>
            </a:pPr>
            <a:r>
              <a:rPr lang="en-US" dirty="0" smtClean="0">
                <a:solidFill>
                  <a:schemeClr val="bg2">
                    <a:lumMod val="25000"/>
                  </a:schemeClr>
                </a:solidFill>
              </a:rPr>
              <a:t>(b) a mixed supply comprising two or more supplies shall be </a:t>
            </a:r>
            <a:r>
              <a:rPr lang="en-US" b="1" dirty="0" smtClean="0">
                <a:solidFill>
                  <a:srgbClr val="FF0000"/>
                </a:solidFill>
              </a:rPr>
              <a:t>treated as a supply</a:t>
            </a:r>
            <a:r>
              <a:rPr lang="en-US" dirty="0" smtClean="0">
                <a:solidFill>
                  <a:schemeClr val="bg2">
                    <a:lumMod val="25000"/>
                  </a:schemeClr>
                </a:solidFill>
              </a:rPr>
              <a:t> of that particular supply which attracts the highest rate of tax.</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Whether solar project is composite supply, mixed supply,  Or works contract ?.</a:t>
            </a:r>
            <a:endParaRPr lang="en-US" sz="3200" dirty="0">
              <a:solidFill>
                <a:srgbClr val="FF0000"/>
              </a:solidFill>
            </a:endParaRPr>
          </a:p>
        </p:txBody>
      </p:sp>
      <p:sp>
        <p:nvSpPr>
          <p:cNvPr id="3" name="Content Placeholder 2"/>
          <p:cNvSpPr>
            <a:spLocks noGrp="1"/>
          </p:cNvSpPr>
          <p:nvPr>
            <p:ph idx="1"/>
          </p:nvPr>
        </p:nvSpPr>
        <p:spPr>
          <a:xfrm>
            <a:off x="228600" y="1600200"/>
            <a:ext cx="8610600" cy="4525963"/>
          </a:xfrm>
        </p:spPr>
        <p:txBody>
          <a:bodyPr/>
          <a:lstStyle/>
          <a:p>
            <a:pPr algn="just">
              <a:buNone/>
            </a:pPr>
            <a:r>
              <a:rPr lang="en-US" dirty="0" smtClean="0"/>
              <a:t>   1/2017 – </a:t>
            </a:r>
            <a:r>
              <a:rPr lang="en-US" b="1" dirty="0" smtClean="0"/>
              <a:t>serial no. 234 of Schedule-I of the Notification No. 01/2017-Central Tax (Rate) dated June 28, 2017</a:t>
            </a:r>
            <a:r>
              <a:rPr lang="en-US" dirty="0" smtClean="0"/>
              <a:t>. But in the pertinent case, what is </a:t>
            </a:r>
            <a:r>
              <a:rPr lang="en-US" b="1" dirty="0" smtClean="0"/>
              <a:t>supplied</a:t>
            </a:r>
            <a:r>
              <a:rPr lang="en-US" dirty="0" smtClean="0"/>
              <a:t> is not goods as such. It is a </a:t>
            </a:r>
            <a:r>
              <a:rPr lang="en-US" b="1" dirty="0" smtClean="0"/>
              <a:t>composite supply</a:t>
            </a:r>
            <a:r>
              <a:rPr lang="en-US" dirty="0" smtClean="0"/>
              <a:t> involving a creation of an immovable property which is part of the contract of setting up of a </a:t>
            </a:r>
            <a:r>
              <a:rPr lang="en-US" b="1" dirty="0" smtClean="0"/>
              <a:t>Solar</a:t>
            </a:r>
            <a:r>
              <a:rPr lang="en-US" dirty="0" smtClean="0"/>
              <a:t> Power Generating System and hence would be covered under </a:t>
            </a:r>
            <a:r>
              <a:rPr lang="en-US" dirty="0" smtClean="0">
                <a:solidFill>
                  <a:srgbClr val="FF0000"/>
                </a:solidFill>
              </a:rPr>
              <a:t>Works Contract.</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solidFill>
                  <a:srgbClr val="FF0000"/>
                </a:solidFill>
              </a:rPr>
              <a:t>Tax Rate</a:t>
            </a:r>
            <a:endParaRPr lang="en-US" dirty="0">
              <a:solidFill>
                <a:srgbClr val="FF0000"/>
              </a:solidFill>
            </a:endParaRPr>
          </a:p>
        </p:txBody>
      </p:sp>
      <p:sp>
        <p:nvSpPr>
          <p:cNvPr id="3" name="Content Placeholder 2"/>
          <p:cNvSpPr>
            <a:spLocks noGrp="1"/>
          </p:cNvSpPr>
          <p:nvPr>
            <p:ph idx="1"/>
          </p:nvPr>
        </p:nvSpPr>
        <p:spPr>
          <a:xfrm>
            <a:off x="304800" y="914400"/>
            <a:ext cx="8534400" cy="5638800"/>
          </a:xfrm>
        </p:spPr>
        <p:txBody>
          <a:bodyPr>
            <a:normAutofit fontScale="47500" lnSpcReduction="20000"/>
          </a:bodyPr>
          <a:lstStyle/>
          <a:p>
            <a:r>
              <a:rPr lang="en-US" dirty="0" err="1" smtClean="0"/>
              <a:t>Sl</a:t>
            </a:r>
            <a:r>
              <a:rPr lang="en-US" dirty="0" smtClean="0"/>
              <a:t> N o234.   - 5%</a:t>
            </a:r>
          </a:p>
          <a:p>
            <a:r>
              <a:rPr lang="en-US" dirty="0" smtClean="0"/>
              <a:t> 84 or 85 – CH</a:t>
            </a:r>
          </a:p>
          <a:p>
            <a:endParaRPr lang="en-US" dirty="0" smtClean="0"/>
          </a:p>
          <a:p>
            <a:pPr>
              <a:buNone/>
            </a:pPr>
            <a:r>
              <a:rPr lang="en-US" dirty="0" smtClean="0">
                <a:solidFill>
                  <a:srgbClr val="FF0000"/>
                </a:solidFill>
              </a:rPr>
              <a:t>         Following renewable energy devices &amp; parts for their manufacture </a:t>
            </a:r>
          </a:p>
          <a:p>
            <a:pPr>
              <a:buNone/>
            </a:pPr>
            <a:endParaRPr lang="en-US" dirty="0" smtClean="0"/>
          </a:p>
          <a:p>
            <a:pPr>
              <a:buNone/>
            </a:pPr>
            <a:r>
              <a:rPr lang="en-US" dirty="0" smtClean="0"/>
              <a:t> (a) Bio-gas plant.</a:t>
            </a:r>
          </a:p>
          <a:p>
            <a:pPr>
              <a:buNone/>
            </a:pPr>
            <a:r>
              <a:rPr lang="en-US" dirty="0" smtClean="0"/>
              <a:t> </a:t>
            </a:r>
          </a:p>
          <a:p>
            <a:pPr>
              <a:buNone/>
            </a:pPr>
            <a:r>
              <a:rPr lang="en-US" dirty="0" smtClean="0"/>
              <a:t>(b) Solar power based devices. </a:t>
            </a:r>
          </a:p>
          <a:p>
            <a:pPr>
              <a:buNone/>
            </a:pPr>
            <a:endParaRPr lang="en-US" dirty="0" smtClean="0"/>
          </a:p>
          <a:p>
            <a:pPr>
              <a:buNone/>
            </a:pPr>
            <a:r>
              <a:rPr lang="en-US" dirty="0" smtClean="0"/>
              <a:t>(c) Solar power generating system .</a:t>
            </a:r>
          </a:p>
          <a:p>
            <a:pPr>
              <a:buNone/>
            </a:pPr>
            <a:endParaRPr lang="en-US" dirty="0" smtClean="0"/>
          </a:p>
          <a:p>
            <a:pPr>
              <a:buNone/>
            </a:pPr>
            <a:r>
              <a:rPr lang="en-US" dirty="0" smtClean="0"/>
              <a:t>(d) Wind mills, Wind Operated Electricity Generator (WOEG). </a:t>
            </a:r>
          </a:p>
          <a:p>
            <a:pPr>
              <a:buNone/>
            </a:pPr>
            <a:endParaRPr lang="en-US" dirty="0" smtClean="0"/>
          </a:p>
          <a:p>
            <a:pPr>
              <a:buNone/>
            </a:pPr>
            <a:r>
              <a:rPr lang="en-US" dirty="0" smtClean="0"/>
              <a:t>(e) Waste to energy plants / devices.</a:t>
            </a:r>
          </a:p>
          <a:p>
            <a:pPr>
              <a:buNone/>
            </a:pPr>
            <a:endParaRPr lang="en-US" dirty="0" smtClean="0"/>
          </a:p>
          <a:p>
            <a:pPr>
              <a:buNone/>
            </a:pPr>
            <a:r>
              <a:rPr lang="en-US" dirty="0" smtClean="0"/>
              <a:t> (f) Solar lantern / solar lamp </a:t>
            </a:r>
          </a:p>
          <a:p>
            <a:pPr>
              <a:buNone/>
            </a:pPr>
            <a:endParaRPr lang="en-US" dirty="0" smtClean="0"/>
          </a:p>
          <a:p>
            <a:pPr>
              <a:buNone/>
            </a:pPr>
            <a:r>
              <a:rPr lang="en-US" dirty="0" smtClean="0"/>
              <a:t>(g) Ocean waves/tidal waves energy devices/plants</a:t>
            </a:r>
          </a:p>
          <a:p>
            <a:endParaRPr lang="en-US" dirty="0" smtClean="0"/>
          </a:p>
          <a:p>
            <a:endParaRPr lang="en-US" dirty="0" smtClean="0">
              <a:solidFill>
                <a:srgbClr val="FF0000"/>
              </a:solidFill>
            </a:endParaRPr>
          </a:p>
          <a:p>
            <a:endParaRPr lang="en-US" dirty="0" smtClean="0">
              <a:solidFill>
                <a:srgbClr val="FF0000"/>
              </a:solidFill>
            </a:endParaRPr>
          </a:p>
          <a:p>
            <a:r>
              <a:rPr lang="en-US" dirty="0" smtClean="0">
                <a:solidFill>
                  <a:srgbClr val="FF0000"/>
                </a:solidFill>
              </a:rPr>
              <a:t>Solar Penal 5%.</a:t>
            </a:r>
          </a:p>
          <a:p>
            <a:endParaRPr lang="en-US" dirty="0" smtClean="0">
              <a:solidFill>
                <a:srgbClr val="FF0000"/>
              </a:solidFill>
            </a:endParaRPr>
          </a:p>
          <a:p>
            <a:r>
              <a:rPr lang="en-US" dirty="0" smtClean="0">
                <a:solidFill>
                  <a:srgbClr val="FF0000"/>
                </a:solidFill>
              </a:rPr>
              <a:t>Solar Module 18 %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400" dirty="0" smtClean="0">
                <a:solidFill>
                  <a:srgbClr val="FF0000"/>
                </a:solidFill>
              </a:rPr>
              <a:t>Advance Rulings</a:t>
            </a:r>
            <a:endParaRPr lang="en-US" sz="2400" dirty="0"/>
          </a:p>
        </p:txBody>
      </p:sp>
      <p:graphicFrame>
        <p:nvGraphicFramePr>
          <p:cNvPr id="4" name="Content Placeholder 3"/>
          <p:cNvGraphicFramePr>
            <a:graphicFrameLocks noGrp="1"/>
          </p:cNvGraphicFramePr>
          <p:nvPr>
            <p:ph idx="1"/>
          </p:nvPr>
        </p:nvGraphicFramePr>
        <p:xfrm>
          <a:off x="609600" y="550733"/>
          <a:ext cx="8229600" cy="5926267"/>
        </p:xfrm>
        <a:graphic>
          <a:graphicData uri="http://schemas.openxmlformats.org/drawingml/2006/table">
            <a:tbl>
              <a:tblPr firstRow="1" bandRow="1">
                <a:tableStyleId>{5C22544A-7EE6-4342-B048-85BDC9FD1C3A}</a:tableStyleId>
              </a:tblPr>
              <a:tblGrid>
                <a:gridCol w="1524000"/>
                <a:gridCol w="1295399"/>
                <a:gridCol w="5410201"/>
              </a:tblGrid>
              <a:tr h="427688">
                <a:tc>
                  <a:txBody>
                    <a:bodyPr/>
                    <a:lstStyle/>
                    <a:p>
                      <a:r>
                        <a:rPr lang="en-US" sz="1800" b="1" i="0" kern="1200" dirty="0" smtClean="0">
                          <a:solidFill>
                            <a:schemeClr val="lt1"/>
                          </a:solidFill>
                          <a:latin typeface="+mn-lt"/>
                          <a:ea typeface="+mn-ea"/>
                          <a:cs typeface="+mn-cs"/>
                        </a:rPr>
                        <a:t> Applicant”</a:t>
                      </a:r>
                      <a:endParaRPr lang="en-US" dirty="0"/>
                    </a:p>
                  </a:txBody>
                  <a:tcPr/>
                </a:tc>
                <a:tc>
                  <a:txBody>
                    <a:bodyPr/>
                    <a:lstStyle/>
                    <a:p>
                      <a:r>
                        <a:rPr lang="en-US" dirty="0" smtClean="0"/>
                        <a:t>State</a:t>
                      </a:r>
                      <a:r>
                        <a:rPr lang="en-US" baseline="0" dirty="0" smtClean="0"/>
                        <a:t> </a:t>
                      </a:r>
                      <a:endParaRPr lang="en-US" dirty="0"/>
                    </a:p>
                  </a:txBody>
                  <a:tcPr/>
                </a:tc>
                <a:tc>
                  <a:txBody>
                    <a:bodyPr/>
                    <a:lstStyle/>
                    <a:p>
                      <a:r>
                        <a:rPr lang="en-US" dirty="0" smtClean="0"/>
                        <a:t>Decision</a:t>
                      </a:r>
                      <a:endParaRPr lang="en-US" dirty="0"/>
                    </a:p>
                  </a:txBody>
                  <a:tcPr/>
                </a:tc>
              </a:tr>
              <a:tr h="2474368">
                <a:tc>
                  <a:txBody>
                    <a:bodyPr/>
                    <a:lstStyle/>
                    <a:p>
                      <a:r>
                        <a:rPr lang="en-US" sz="1800" b="1" i="0" kern="1200" dirty="0" smtClean="0">
                          <a:solidFill>
                            <a:schemeClr val="dk1"/>
                          </a:solidFill>
                          <a:latin typeface="+mn-lt"/>
                          <a:ea typeface="+mn-ea"/>
                          <a:cs typeface="+mn-cs"/>
                        </a:rPr>
                        <a:t>M/s. Premier Solar (P) Limited  Dated 23/01/2019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kern="1200" dirty="0" err="1" smtClean="0">
                          <a:solidFill>
                            <a:schemeClr val="dk1"/>
                          </a:solidFill>
                          <a:latin typeface="+mn-lt"/>
                          <a:ea typeface="+mn-ea"/>
                          <a:cs typeface="+mn-cs"/>
                        </a:rPr>
                        <a:t>Uttarakhand</a:t>
                      </a:r>
                      <a:endParaRPr lang="en-US" sz="1800" b="1" i="0" kern="1200" dirty="0" smtClean="0">
                        <a:solidFill>
                          <a:schemeClr val="dk1"/>
                        </a:solidFill>
                        <a:latin typeface="+mn-lt"/>
                        <a:ea typeface="+mn-ea"/>
                        <a:cs typeface="+mn-cs"/>
                      </a:endParaRPr>
                    </a:p>
                    <a:p>
                      <a:endParaRPr lang="en-US" dirty="0"/>
                    </a:p>
                  </a:txBody>
                  <a:tcPr/>
                </a:tc>
                <a:tc>
                  <a:txBody>
                    <a:bodyPr/>
                    <a:lstStyle/>
                    <a:p>
                      <a:pPr algn="just" fontAlgn="base"/>
                      <a:r>
                        <a:rPr lang="en-US" sz="1800" b="1" i="0" kern="1200" dirty="0" smtClean="0">
                          <a:solidFill>
                            <a:schemeClr val="dk1"/>
                          </a:solidFill>
                          <a:latin typeface="+mn-lt"/>
                          <a:ea typeface="+mn-ea"/>
                          <a:cs typeface="+mn-cs"/>
                        </a:rPr>
                        <a:t>‘Solar Power Generating System’ is composite supply not work contract-</a:t>
                      </a:r>
                      <a:r>
                        <a:rPr lang="en-US" sz="1800" b="0" i="0" kern="1200" dirty="0" smtClean="0">
                          <a:solidFill>
                            <a:schemeClr val="dk1"/>
                          </a:solidFill>
                          <a:latin typeface="+mn-lt"/>
                          <a:ea typeface="+mn-ea"/>
                          <a:cs typeface="+mn-cs"/>
                        </a:rPr>
                        <a:t>supply’ and the 70% of the gross value shall be the value of supply of said goods attracting 5% GST rate and the remaining portion (30%) of the aggregate value shall be the value of supply of taxable service attracting GST rate in terms of Notification No. 27/2018-Central Tax (Rate) dated 31.12.2018.</a:t>
                      </a:r>
                    </a:p>
                    <a:p>
                      <a:pPr fontAlgn="base"/>
                      <a:r>
                        <a:rPr lang="en-US" sz="1800" b="0" i="0" kern="1200" dirty="0" smtClean="0">
                          <a:solidFill>
                            <a:schemeClr val="dk1"/>
                          </a:solidFill>
                          <a:latin typeface="+mn-lt"/>
                          <a:ea typeface="+mn-ea"/>
                          <a:cs typeface="+mn-cs"/>
                        </a:rPr>
                        <a:t> </a:t>
                      </a:r>
                      <a:endParaRPr lang="en-US" dirty="0"/>
                    </a:p>
                  </a:txBody>
                  <a:tcPr/>
                </a:tc>
              </a:tr>
              <a:tr h="1413925">
                <a:tc>
                  <a:txBody>
                    <a:bodyPr/>
                    <a:lstStyle/>
                    <a:p>
                      <a:r>
                        <a:rPr lang="en-US" sz="1800" kern="1200" dirty="0" smtClean="0">
                          <a:solidFill>
                            <a:schemeClr val="dk1"/>
                          </a:solidFill>
                          <a:latin typeface="+mn-lt"/>
                          <a:ea typeface="+mn-ea"/>
                          <a:cs typeface="+mn-cs"/>
                        </a:rPr>
                        <a:t>M/s </a:t>
                      </a:r>
                      <a:r>
                        <a:rPr lang="en-US" sz="1800" kern="1200" dirty="0" err="1" smtClean="0">
                          <a:solidFill>
                            <a:schemeClr val="dk1"/>
                          </a:solidFill>
                          <a:latin typeface="+mn-lt"/>
                          <a:ea typeface="+mn-ea"/>
                          <a:cs typeface="+mn-cs"/>
                        </a:rPr>
                        <a:t>Giriraj</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Renewables</a:t>
                      </a:r>
                      <a:r>
                        <a:rPr lang="en-US" sz="1800" kern="1200" dirty="0" smtClean="0">
                          <a:solidFill>
                            <a:schemeClr val="dk1"/>
                          </a:solidFill>
                          <a:latin typeface="+mn-lt"/>
                          <a:ea typeface="+mn-ea"/>
                          <a:cs typeface="+mn-cs"/>
                        </a:rPr>
                        <a:t> Private Limited -5/9/2018 (A)</a:t>
                      </a:r>
                      <a:endParaRPr lang="en-US" dirty="0"/>
                    </a:p>
                  </a:txBody>
                  <a:tcPr/>
                </a:tc>
                <a:tc>
                  <a:txBody>
                    <a:bodyPr/>
                    <a:lstStyle/>
                    <a:p>
                      <a:r>
                        <a:rPr lang="en-US" dirty="0" err="1" smtClean="0"/>
                        <a:t>Mharastra</a:t>
                      </a:r>
                      <a:r>
                        <a:rPr lang="en-US" dirty="0" smtClean="0"/>
                        <a:t>- Appeal Order</a:t>
                      </a:r>
                      <a:endParaRPr lang="en-US" dirty="0"/>
                    </a:p>
                  </a:txBody>
                  <a:tcPr/>
                </a:tc>
                <a:tc>
                  <a:txBody>
                    <a:bodyPr/>
                    <a:lstStyle/>
                    <a:p>
                      <a:r>
                        <a:rPr lang="en-US" sz="1800" kern="1200" dirty="0" smtClean="0">
                          <a:solidFill>
                            <a:schemeClr val="dk1"/>
                          </a:solidFill>
                          <a:latin typeface="+mn-lt"/>
                          <a:ea typeface="+mn-ea"/>
                          <a:cs typeface="+mn-cs"/>
                        </a:rPr>
                        <a:t>confirming that construction of solar power system is a works contract and GST Rate would be 18%.</a:t>
                      </a:r>
                    </a:p>
                    <a:p>
                      <a:r>
                        <a:rPr lang="en-US" sz="1800" kern="1200" dirty="0" smtClean="0">
                          <a:solidFill>
                            <a:schemeClr val="dk1"/>
                          </a:solidFill>
                          <a:latin typeface="+mn-lt"/>
                          <a:ea typeface="+mn-ea"/>
                          <a:cs typeface="+mn-cs"/>
                        </a:rPr>
                        <a:t> </a:t>
                      </a:r>
                    </a:p>
                    <a:p>
                      <a:endParaRPr lang="en-US" dirty="0"/>
                    </a:p>
                  </a:txBody>
                  <a:tcPr/>
                </a:tc>
              </a:tr>
              <a:tr h="1475219">
                <a:tc>
                  <a:txBody>
                    <a:bodyPr/>
                    <a:lstStyle/>
                    <a:p>
                      <a:r>
                        <a:rPr lang="en-US" sz="1800" kern="1200" dirty="0" smtClean="0">
                          <a:solidFill>
                            <a:schemeClr val="dk1"/>
                          </a:solidFill>
                          <a:latin typeface="+mn-lt"/>
                          <a:ea typeface="+mn-ea"/>
                          <a:cs typeface="+mn-cs"/>
                        </a:rPr>
                        <a:t>M/s Fermi Solar Farms Private Limited.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Mharastra</a:t>
                      </a:r>
                      <a:endParaRPr lang="en-US" dirty="0" smtClean="0"/>
                    </a:p>
                    <a:p>
                      <a:endParaRPr lang="en-US" dirty="0"/>
                    </a:p>
                  </a:txBody>
                  <a:tcPr/>
                </a:tc>
                <a:tc>
                  <a:txBody>
                    <a:bodyPr/>
                    <a:lstStyle/>
                    <a:p>
                      <a:r>
                        <a:rPr lang="en-US" sz="1800" kern="1200" dirty="0" smtClean="0">
                          <a:solidFill>
                            <a:schemeClr val="dk1"/>
                          </a:solidFill>
                          <a:latin typeface="+mn-lt"/>
                          <a:ea typeface="+mn-ea"/>
                          <a:cs typeface="+mn-cs"/>
                        </a:rPr>
                        <a:t>confirming that construction of solar power system is a works contract and GST Rate would be 18%.</a:t>
                      </a:r>
                    </a:p>
                    <a:p>
                      <a:r>
                        <a:rPr lang="en-US" sz="1800" kern="1200" dirty="0" smtClean="0">
                          <a:solidFill>
                            <a:schemeClr val="dk1"/>
                          </a:solidFill>
                          <a:latin typeface="+mn-lt"/>
                          <a:ea typeface="+mn-ea"/>
                          <a:cs typeface="+mn-cs"/>
                        </a:rPr>
                        <a:t> </a:t>
                      </a:r>
                    </a:p>
                    <a:p>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Tax to Sub contractor</a:t>
            </a:r>
            <a:endParaRPr lang="en-US" dirty="0">
              <a:solidFill>
                <a:srgbClr val="FF0000"/>
              </a:solidFill>
            </a:endParaRPr>
          </a:p>
        </p:txBody>
      </p:sp>
      <p:sp>
        <p:nvSpPr>
          <p:cNvPr id="3" name="Content Placeholder 2"/>
          <p:cNvSpPr>
            <a:spLocks noGrp="1"/>
          </p:cNvSpPr>
          <p:nvPr>
            <p:ph idx="1"/>
          </p:nvPr>
        </p:nvSpPr>
        <p:spPr>
          <a:xfrm>
            <a:off x="457200" y="1600200"/>
            <a:ext cx="8229600" cy="4800600"/>
          </a:xfrm>
        </p:spPr>
        <p:txBody>
          <a:bodyPr/>
          <a:lstStyle/>
          <a:p>
            <a:pPr algn="just">
              <a:buNone/>
            </a:pPr>
            <a:r>
              <a:rPr lang="en-US" dirty="0" smtClean="0"/>
              <a:t>   The answer to the third question is that the benefit of concessional rate of 5% of solar power generation system and parts thereof would be available to sub-contractors if the sub-contract is only for supply Of goods. If the entire EPC contract is sub-contracted  then the rate of tax applicable shall be the same as that applicable to the contractor.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634</Words>
  <Application>Microsoft Office PowerPoint</Application>
  <PresentationFormat>On-screen Show (4:3)</PresentationFormat>
  <Paragraphs>71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GST On Solar Power sector &amp; Related Issues (On Input)</vt:lpstr>
      <vt:lpstr>2(30) Definitions of “composite supply”</vt:lpstr>
      <vt:lpstr>2(74) Definitions of “mixed supply”</vt:lpstr>
      <vt:lpstr>2(119)Definitions of “works contract”</vt:lpstr>
      <vt:lpstr>8: Tax liability on composite and mixed supplies</vt:lpstr>
      <vt:lpstr>Whether solar project is composite supply, mixed supply,  Or works contract ?.</vt:lpstr>
      <vt:lpstr>Tax Rate</vt:lpstr>
      <vt:lpstr>Advance Rulings</vt:lpstr>
      <vt:lpstr>Tax to Sub contractor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On Solar Power sector &amp; Related Issues (On Input)</dc:title>
  <dc:creator>Administrator</dc:creator>
  <cp:lastModifiedBy>Gaurav Mishra</cp:lastModifiedBy>
  <cp:revision>14</cp:revision>
  <dcterms:created xsi:type="dcterms:W3CDTF">2006-08-16T00:00:00Z</dcterms:created>
  <dcterms:modified xsi:type="dcterms:W3CDTF">2020-08-07T05:03:41Z</dcterms:modified>
</cp:coreProperties>
</file>