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algn="ctr">
              <a:buNone/>
            </a:pPr>
            <a:r>
              <a:rPr lang="en-US" dirty="0"/>
              <a:t> GST on Real Estate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algn="ctr">
              <a:buNone/>
            </a:pPr>
            <a:r>
              <a:rPr lang="en-US" dirty="0" err="1"/>
              <a:t>Vishwanath</a:t>
            </a:r>
            <a:r>
              <a:rPr lang="en-US" dirty="0"/>
              <a:t> </a:t>
            </a:r>
            <a:r>
              <a:rPr lang="en-US" dirty="0" err="1"/>
              <a:t>Bhat</a:t>
            </a:r>
            <a:endParaRPr lang="en-US" dirty="0"/>
          </a:p>
          <a:p>
            <a:pPr algn="ctr">
              <a:buNone/>
            </a:pPr>
            <a:r>
              <a:rPr lang="en-US" dirty="0"/>
              <a:t>Cost Accountant</a:t>
            </a:r>
          </a:p>
          <a:p>
            <a:pPr algn="ctr">
              <a:buNone/>
            </a:pPr>
            <a:r>
              <a:rPr lang="en-US" dirty="0"/>
              <a:t>Treasurer SIRC , I C A I</a:t>
            </a:r>
          </a:p>
          <a:p>
            <a:pPr algn="ctr">
              <a:buNone/>
            </a:pPr>
            <a:r>
              <a:rPr lang="en-US" dirty="0"/>
              <a:t>9448357102</a:t>
            </a:r>
          </a:p>
          <a:p>
            <a:pPr algn="ctr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`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4ED70C-AC83-4746-A644-8919F2B11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Development rights/ TDR/ JDA </a:t>
            </a:r>
            <a:r>
              <a:rPr lang="en-US" b="1" dirty="0" err="1">
                <a:solidFill>
                  <a:srgbClr val="FF0000"/>
                </a:solidFill>
              </a:rPr>
              <a:t>etc</a:t>
            </a:r>
            <a:r>
              <a:rPr lang="en-IN" b="1" dirty="0">
                <a:solidFill>
                  <a:srgbClr val="FF0000"/>
                </a:solidFill>
              </a:rPr>
              <a:t/>
            </a:r>
            <a:br>
              <a:rPr lang="en-IN" b="1" dirty="0">
                <a:solidFill>
                  <a:srgbClr val="FF0000"/>
                </a:solidFill>
              </a:rPr>
            </a:b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F02168-9569-4F9D-89AC-A321F190F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40362"/>
          </a:xfrm>
        </p:spPr>
        <p:txBody>
          <a:bodyPr/>
          <a:lstStyle/>
          <a:p>
            <a:r>
              <a:rPr lang="en-IN" dirty="0"/>
              <a:t>By land Owner to developer.</a:t>
            </a:r>
          </a:p>
          <a:p>
            <a:r>
              <a:rPr lang="en-IN" dirty="0"/>
              <a:t>(a) Exempted if the Flats are sold before completion.</a:t>
            </a:r>
          </a:p>
          <a:p>
            <a:endParaRPr lang="en-IN" dirty="0"/>
          </a:p>
          <a:p>
            <a:r>
              <a:rPr lang="en-IN" dirty="0"/>
              <a:t>Taxable if the flats are sold after completion.</a:t>
            </a:r>
          </a:p>
          <a:p>
            <a:r>
              <a:rPr lang="en-IN" dirty="0"/>
              <a:t>Tax Rate 1 %/5%.</a:t>
            </a:r>
          </a:p>
        </p:txBody>
      </p:sp>
    </p:spTree>
    <p:extLst>
      <p:ext uri="{BB962C8B-B14F-4D97-AF65-F5344CB8AC3E}">
        <p14:creationId xmlns:p14="http://schemas.microsoft.com/office/powerpoint/2010/main" val="2146038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5CF41E-6D92-4AA6-BE0D-4D8A85B98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JDA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4155D3-55E4-488E-B84E-DCDEC961E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410200"/>
          </a:xfrm>
        </p:spPr>
        <p:txBody>
          <a:bodyPr/>
          <a:lstStyle/>
          <a:p>
            <a:r>
              <a:rPr lang="en-US" dirty="0"/>
              <a:t>Developer has to collect GST from land owner.</a:t>
            </a:r>
          </a:p>
          <a:p>
            <a:r>
              <a:rPr lang="en-US" dirty="0"/>
              <a:t>Time of supply.  :- </a:t>
            </a:r>
            <a:r>
              <a:rPr lang="en-US" i="1" dirty="0"/>
              <a:t>Date of completion.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63010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   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6B4298-39B8-4512-AA3D-91F2D9276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GST on Real Estate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417734-7F5D-4F23-AAF7-F62B753A2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(</a:t>
            </a:r>
            <a:r>
              <a:rPr lang="en-US" dirty="0" err="1"/>
              <a:t>wef</a:t>
            </a:r>
            <a:r>
              <a:rPr lang="en-US" dirty="0"/>
              <a:t> April 01, 2019)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9678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D68C71-1C31-401C-9896-7F18CC914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Real Estate Transaction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E3397B-3BD0-4CBC-882C-853DE7C6F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Supply of real estate </a:t>
            </a:r>
            <a:r>
              <a:rPr lang="en-US" b="1" dirty="0"/>
              <a:t>before </a:t>
            </a:r>
            <a:r>
              <a:rPr lang="en-US" dirty="0"/>
              <a:t>completion (commercial/ residential).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 Supply of real estate </a:t>
            </a:r>
            <a:r>
              <a:rPr lang="en-US" b="1" dirty="0"/>
              <a:t>after </a:t>
            </a:r>
            <a:r>
              <a:rPr lang="en-US" dirty="0"/>
              <a:t>completion (commercial/ residential).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Sale of land (agricultural / residential/ commercial)</a:t>
            </a:r>
            <a:endParaRPr lang="en-IN" dirty="0"/>
          </a:p>
          <a:p>
            <a:pPr algn="just"/>
            <a:endParaRPr lang="en-US" dirty="0"/>
          </a:p>
          <a:p>
            <a:pPr algn="just"/>
            <a:r>
              <a:rPr lang="en-US" dirty="0"/>
              <a:t>Sale of rights arising out land (such as TDR)</a:t>
            </a:r>
            <a:endParaRPr lang="en-IN" dirty="0"/>
          </a:p>
          <a:p>
            <a:pPr algn="just"/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29549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4E1B1D-FE04-4749-8468-285E46705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/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>
                <a:solidFill>
                  <a:srgbClr val="FF0000"/>
                </a:solidFill>
              </a:rPr>
              <a:t>Rate of GST on real estate before 31st March 2019</a:t>
            </a:r>
            <a:r>
              <a:rPr lang="en-IN" sz="2400" b="1" dirty="0">
                <a:solidFill>
                  <a:srgbClr val="FF0000"/>
                </a:solidFill>
              </a:rPr>
              <a:t/>
            </a:r>
            <a:br>
              <a:rPr lang="en-IN" sz="2400" b="1" dirty="0">
                <a:solidFill>
                  <a:srgbClr val="FF0000"/>
                </a:solidFill>
              </a:rPr>
            </a:br>
            <a:r>
              <a:rPr lang="en-US" sz="2400" b="1" dirty="0"/>
              <a:t> </a:t>
            </a:r>
            <a:r>
              <a:rPr lang="en-IN" sz="2400" dirty="0"/>
              <a:t/>
            </a:r>
            <a:br>
              <a:rPr lang="en-IN" sz="2400" dirty="0"/>
            </a:br>
            <a:endParaRPr lang="en-IN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68F65C-DD72-4323-A511-A2C1F1D69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GST at </a:t>
            </a:r>
            <a:r>
              <a:rPr lang="en-US" b="1" dirty="0"/>
              <a:t>12% </a:t>
            </a:r>
            <a:r>
              <a:rPr lang="en-US" dirty="0"/>
              <a:t>was leviable (after 1/3rd deduction towards land value).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1741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0A22BA-365B-470A-A0F1-410325804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From 1st April 2019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7E7EFF-FB91-4205-9A55-71826A098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en-US" dirty="0"/>
              <a:t>GST @ 1% without ITC for affordable housing properties.</a:t>
            </a:r>
          </a:p>
          <a:p>
            <a:pPr marL="0" lvl="0" indent="0" algn="just">
              <a:buNone/>
            </a:pPr>
            <a:endParaRPr lang="en-IN" dirty="0"/>
          </a:p>
          <a:p>
            <a:pPr algn="just"/>
            <a:r>
              <a:rPr lang="en-US" dirty="0"/>
              <a:t> GST @ 5% without ITC for residential properties other than affordable segment.</a:t>
            </a:r>
          </a:p>
          <a:p>
            <a:pPr algn="just"/>
            <a:endParaRPr lang="en-IN" dirty="0"/>
          </a:p>
          <a:p>
            <a:pPr lvl="0" algn="just"/>
            <a:r>
              <a:rPr lang="en-US" dirty="0"/>
              <a:t>GST @ 12% with ITC for commercial properties (other than specified ones which will attract GST @ 5%).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85599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1A668D-9448-47AD-846B-C5D49B0C1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Deduction towards land / undivided share of land</a:t>
            </a:r>
            <a:r>
              <a:rPr lang="en-IN" b="1" dirty="0">
                <a:solidFill>
                  <a:srgbClr val="FF0000"/>
                </a:solidFill>
              </a:rPr>
              <a:t/>
            </a:r>
            <a:br>
              <a:rPr lang="en-IN" b="1" dirty="0">
                <a:solidFill>
                  <a:srgbClr val="FF0000"/>
                </a:solidFill>
              </a:rPr>
            </a:b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6FBEFF-38DF-485B-8806-75033BEBF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1/3 of the consideration.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Before 31/03/2019……………………………..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After 1/4/2019……………………………………..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2703587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50A728-BF19-4DC7-BBF3-B6A06FBE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Input.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91F167-D6A3-4524-BDFA-37D7CC349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Immovable.</a:t>
            </a:r>
          </a:p>
          <a:p>
            <a:r>
              <a:rPr lang="en-IN" dirty="0"/>
              <a:t>Residential / commercial.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Before  31/03/2019………………………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After 1/4/2019</a:t>
            </a:r>
          </a:p>
        </p:txBody>
      </p:sp>
    </p:spTree>
    <p:extLst>
      <p:ext uri="{BB962C8B-B14F-4D97-AF65-F5344CB8AC3E}">
        <p14:creationId xmlns:p14="http://schemas.microsoft.com/office/powerpoint/2010/main" val="127329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132406-9FE2-4372-89DD-9F029A1F9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>
                <a:solidFill>
                  <a:srgbClr val="FF0000"/>
                </a:solidFill>
              </a:rPr>
              <a:t>Position of On going project as on 31/3/2019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B27F74-5868-4C99-87F8-F4A07F186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Optional.</a:t>
            </a:r>
          </a:p>
          <a:p>
            <a:r>
              <a:rPr lang="en-US" dirty="0"/>
              <a:t>It may be noted that the option to choose the new rates can be either, flat-wise, floor-wise, wing-wise, building-wise, phase-wise, project- wise, State-wise or all India-wise.</a:t>
            </a:r>
          </a:p>
          <a:p>
            <a:endParaRPr lang="en-US" dirty="0"/>
          </a:p>
          <a:p>
            <a:r>
              <a:rPr lang="en-US" dirty="0"/>
              <a:t>ProjectWise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9715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289C91-5E90-4202-BCF5-A2DA71502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>
                <a:solidFill>
                  <a:srgbClr val="FF0000"/>
                </a:solidFill>
              </a:rPr>
              <a:t>New rate of 1 % and 5 % applicable subject 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1E9583-AEE3-4031-A78E-ED08777F3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/>
              <a:t>Input tax credit </a:t>
            </a:r>
            <a:r>
              <a:rPr lang="en-US" b="1" i="1" dirty="0"/>
              <a:t>shall not </a:t>
            </a:r>
            <a:r>
              <a:rPr lang="en-US" i="1" dirty="0"/>
              <a:t>be available and</a:t>
            </a:r>
          </a:p>
          <a:p>
            <a:endParaRPr lang="en-IN" dirty="0"/>
          </a:p>
          <a:p>
            <a:pPr algn="just"/>
            <a:r>
              <a:rPr lang="en-US" i="1" dirty="0"/>
              <a:t>80% of inputs and input services (other than capital goods, TDR/ JDA, FSI, long term lease (premiums)) shall be purchased from registered persons. On shortfall of purchases from 80%, tax shall be paid by the builder @ 18% on RCM basis. However, Tax on cement purchased from unregistered person shall be paid @ 28% under RCM, and on capital goods under RCM at applicable rates.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5596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315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  GST on Real Estate  </vt:lpstr>
      <vt:lpstr>Real Estate Transaction</vt:lpstr>
      <vt:lpstr> Rate of GST on real estate before 31st March 2019   </vt:lpstr>
      <vt:lpstr>From 1st April 2019</vt:lpstr>
      <vt:lpstr> Deduction towards land / undivided share of land </vt:lpstr>
      <vt:lpstr>Input.</vt:lpstr>
      <vt:lpstr>Position of On going project as on 31/3/2019</vt:lpstr>
      <vt:lpstr>New rate of 1 % and 5 % applicable subject to</vt:lpstr>
      <vt:lpstr>Development rights/ TDR/ JDA etc </vt:lpstr>
      <vt:lpstr>JDA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Chapter: IV TIME AND VALUE OF SUPPLY – ACT</dc:title>
  <dc:creator>Administrator</dc:creator>
  <cp:lastModifiedBy>Gaurav Mishra</cp:lastModifiedBy>
  <cp:revision>49</cp:revision>
  <dcterms:created xsi:type="dcterms:W3CDTF">2006-08-16T00:00:00Z</dcterms:created>
  <dcterms:modified xsi:type="dcterms:W3CDTF">2020-08-07T04:55:00Z</dcterms:modified>
</cp:coreProperties>
</file>