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317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28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7772400" cy="2209799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Due Dates and Practical Difficulties of GST during Lock Down Period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620000" cy="2438400"/>
          </a:xfrm>
        </p:spPr>
        <p:txBody>
          <a:bodyPr/>
          <a:lstStyle/>
          <a:p>
            <a:r>
              <a:rPr lang="en-US" dirty="0" err="1" smtClean="0"/>
              <a:t>Vishwanath</a:t>
            </a:r>
            <a:r>
              <a:rPr lang="en-US" dirty="0" smtClean="0"/>
              <a:t> </a:t>
            </a:r>
            <a:r>
              <a:rPr lang="en-US" dirty="0" err="1" smtClean="0"/>
              <a:t>Bhat</a:t>
            </a:r>
            <a:endParaRPr lang="en-US" dirty="0" smtClean="0"/>
          </a:p>
          <a:p>
            <a:r>
              <a:rPr lang="en-US" dirty="0" smtClean="0"/>
              <a:t>Cost Accountant</a:t>
            </a:r>
          </a:p>
          <a:p>
            <a:r>
              <a:rPr lang="en-US" dirty="0" smtClean="0"/>
              <a:t>Treasurer SIRC , I C A I</a:t>
            </a:r>
          </a:p>
          <a:p>
            <a:r>
              <a:rPr lang="en-US" dirty="0" smtClean="0"/>
              <a:t>9448357102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CGST-Act:-GSTR-5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71600"/>
                <a:gridCol w="1676400"/>
                <a:gridCol w="1752600"/>
                <a:gridCol w="1905000"/>
              </a:tblGrid>
              <a:tr h="1066800">
                <a:tc gridSpan="5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63 (Notification No. 35/2020- Central Tax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20/03/2020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20/04/2020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20/05/2020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20/06/2020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30-6-2020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CGST-Act:-GSTR-5A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71600"/>
                <a:gridCol w="1676400"/>
                <a:gridCol w="1752600"/>
                <a:gridCol w="1905000"/>
              </a:tblGrid>
              <a:tr h="1066800">
                <a:tc gridSpan="5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64 (Notification No. 35/2020- Central Tax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20/03/2020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20/04/2020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20/05/2020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20/06/2020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30-6-2020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CGST-Act:-GSTR-6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28600"/>
                <a:gridCol w="1676400"/>
                <a:gridCol w="1752600"/>
                <a:gridCol w="1905000"/>
              </a:tblGrid>
              <a:tr h="1066800">
                <a:tc gridSpan="5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65 (Notification No. 35/2020- Central Tax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13/04/2020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13/05/2020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13/06/2020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CGST-Act:-GSTR-7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28600"/>
                <a:gridCol w="1676400"/>
                <a:gridCol w="1752600"/>
                <a:gridCol w="1905000"/>
              </a:tblGrid>
              <a:tr h="1066800">
                <a:tc gridSpan="5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66 (Notification No. 35/2020- Central Tax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10/04/2020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10/05/2020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10/06/2020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CGST-Act:-GSTR-8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228600"/>
                <a:gridCol w="1676400"/>
                <a:gridCol w="1752600"/>
                <a:gridCol w="1905000"/>
              </a:tblGrid>
              <a:tr h="1066800">
                <a:tc gridSpan="5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67 (Notification No. 35/2020- Central Tax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10/04/2020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10/05/2020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10/06/2020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Section 10 read with Rule 3 (Notification No. 30/2020- Central Tax, dated 03-04-2020)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 smtClean="0"/>
              <a:t>Furnishing of Form CMP-02</a:t>
            </a:r>
          </a:p>
          <a:p>
            <a:pPr>
              <a:buNone/>
            </a:pPr>
            <a:r>
              <a:rPr lang="en-US" dirty="0" smtClean="0"/>
              <a:t>Original  Date – 31/03/2020</a:t>
            </a:r>
          </a:p>
          <a:p>
            <a:pPr>
              <a:buNone/>
            </a:pPr>
            <a:r>
              <a:rPr lang="en-US" dirty="0" smtClean="0"/>
              <a:t>Revised due date- 306-2020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Section 10 read with Rule 62 - (Notification No. 34/2020- Central Tax, dated 03-04-2020)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CMP-08  </a:t>
            </a:r>
          </a:p>
          <a:p>
            <a:pPr>
              <a:buNone/>
            </a:pPr>
            <a:r>
              <a:rPr lang="en-US" dirty="0" smtClean="0"/>
              <a:t>Original  Date        – 18/04/2020</a:t>
            </a:r>
          </a:p>
          <a:p>
            <a:pPr>
              <a:buNone/>
            </a:pPr>
            <a:r>
              <a:rPr lang="en-US" dirty="0" smtClean="0"/>
              <a:t>Revised due date  - 07/07/2020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Form GSTR-4 -</a:t>
            </a:r>
          </a:p>
          <a:p>
            <a:pPr>
              <a:buNone/>
            </a:pPr>
            <a:r>
              <a:rPr lang="en-US" dirty="0" smtClean="0"/>
              <a:t>Original  Date        – 30/4/2020</a:t>
            </a:r>
          </a:p>
          <a:p>
            <a:pPr>
              <a:buNone/>
            </a:pPr>
            <a:r>
              <a:rPr lang="en-US" dirty="0" smtClean="0"/>
              <a:t>Revised due date  - 15/07/2020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Autofit/>
          </a:bodyPr>
          <a:lstStyle/>
          <a:p>
            <a:pPr algn="just"/>
            <a:r>
              <a:rPr lang="en-US" sz="2000" dirty="0" smtClean="0">
                <a:solidFill>
                  <a:srgbClr val="FF0000"/>
                </a:solidFill>
              </a:rPr>
              <a:t>Section 44 read with Rule 80 (Notification No. 15/2020 and Notification No. 16/2020 dated 23-03-2020) And 41 /2020 dated 05/05/2020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715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U P To 5 Cr  </a:t>
            </a:r>
            <a:r>
              <a:rPr lang="en-US" dirty="0" smtClean="0">
                <a:solidFill>
                  <a:srgbClr val="FF0000"/>
                </a:solidFill>
              </a:rPr>
              <a:t>GSTR 9/9A 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Original  Date        – 31/03/2020</a:t>
            </a:r>
          </a:p>
          <a:p>
            <a:pPr>
              <a:buNone/>
            </a:pPr>
            <a:r>
              <a:rPr lang="en-US" dirty="0" smtClean="0"/>
              <a:t>Revised due date  - 30/06/2020  /  </a:t>
            </a:r>
            <a:r>
              <a:rPr lang="en-US" dirty="0" smtClean="0">
                <a:solidFill>
                  <a:srgbClr val="FF0000"/>
                </a:solidFill>
              </a:rPr>
              <a:t>30/09/2020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9 C –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Original  Date        – 31/03/2020</a:t>
            </a:r>
          </a:p>
          <a:p>
            <a:pPr>
              <a:buNone/>
            </a:pPr>
            <a:r>
              <a:rPr lang="en-US" dirty="0" smtClean="0"/>
              <a:t>Revised due date  - Not Required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Above 5 Cr  </a:t>
            </a:r>
            <a:r>
              <a:rPr lang="en-US" dirty="0" smtClean="0">
                <a:solidFill>
                  <a:srgbClr val="FF0000"/>
                </a:solidFill>
              </a:rPr>
              <a:t>GSTR 9/9A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Original  Date        – 31/03/2020</a:t>
            </a:r>
          </a:p>
          <a:p>
            <a:pPr>
              <a:buNone/>
            </a:pPr>
            <a:r>
              <a:rPr lang="en-US" dirty="0" smtClean="0"/>
              <a:t>Revised due date  - 30/06/2020  /  </a:t>
            </a:r>
            <a:r>
              <a:rPr lang="en-US" dirty="0" smtClean="0">
                <a:solidFill>
                  <a:srgbClr val="FF0000"/>
                </a:solidFill>
              </a:rPr>
              <a:t>30/09/2020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9 C –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Original  Date        – 31/03/2020</a:t>
            </a:r>
          </a:p>
          <a:p>
            <a:pPr>
              <a:buNone/>
            </a:pPr>
            <a:r>
              <a:rPr lang="en-US" dirty="0" smtClean="0"/>
              <a:t>Revised due date  - 30/06/2020  /  </a:t>
            </a:r>
            <a:r>
              <a:rPr lang="en-US" dirty="0" smtClean="0">
                <a:solidFill>
                  <a:srgbClr val="FF0000"/>
                </a:solidFill>
              </a:rPr>
              <a:t>30/09/2020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Relaxation in levy of late fees and interest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FF00"/>
                </a:solidFill>
              </a:rPr>
              <a:t>Interest and Late Fee for GSTR-3B</a:t>
            </a:r>
            <a:br>
              <a:rPr lang="en-US" sz="2800" b="1" dirty="0" smtClean="0">
                <a:solidFill>
                  <a:srgbClr val="FFFF00"/>
                </a:solidFill>
              </a:rPr>
            </a:br>
            <a:r>
              <a:rPr lang="en-US" sz="2400" dirty="0" err="1" smtClean="0">
                <a:solidFill>
                  <a:srgbClr val="FF0000"/>
                </a:solidFill>
              </a:rPr>
              <a:t>Upto</a:t>
            </a:r>
            <a:r>
              <a:rPr lang="en-US" sz="2400" dirty="0" smtClean="0">
                <a:solidFill>
                  <a:srgbClr val="FF0000"/>
                </a:solidFill>
              </a:rPr>
              <a:t> Rs. 1.5 </a:t>
            </a:r>
            <a:r>
              <a:rPr lang="en-US" sz="2400" dirty="0" err="1" smtClean="0">
                <a:solidFill>
                  <a:srgbClr val="FF0000"/>
                </a:solidFill>
              </a:rPr>
              <a:t>Crore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5344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11811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</a:t>
                      </a:r>
                      <a:endParaRPr lang="en-US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Furnished before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03/07/2020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06/07/2020</a:t>
                      </a:r>
                      <a:endParaRPr lang="en-US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r>
                        <a:rPr lang="en-US" dirty="0" smtClean="0"/>
                        <a:t>Rate O 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r>
                        <a:rPr lang="en-US" dirty="0" smtClean="0"/>
                        <a:t>Late Fee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>
            <a:normAutofit fontScale="90000"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Relaxation in levy of late fees and interest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FF00"/>
                </a:solidFill>
              </a:rPr>
              <a:t>Interest and Late Fee for GSTR-3B</a:t>
            </a:r>
            <a:br>
              <a:rPr lang="en-US" sz="2800" b="1" dirty="0" smtClean="0">
                <a:solidFill>
                  <a:srgbClr val="FFFF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More than 1.5 Cr And Up to 5 Cr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524000"/>
          <a:ext cx="85344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11811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</a:t>
                      </a:r>
                      <a:endParaRPr lang="en-US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Furnished before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r>
                        <a:rPr lang="en-US" dirty="0" smtClean="0"/>
                        <a:t>Rate O 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1181100">
                <a:tc>
                  <a:txBody>
                    <a:bodyPr/>
                    <a:lstStyle/>
                    <a:p>
                      <a:r>
                        <a:rPr lang="en-US" dirty="0" smtClean="0"/>
                        <a:t>Late Fee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 S T Returns.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GSTR -1        -  Uploading of Outward supply.</a:t>
            </a:r>
          </a:p>
          <a:p>
            <a:r>
              <a:rPr lang="en-US" dirty="0" smtClean="0"/>
              <a:t>GSTR 3 B      -  Monthly Return.</a:t>
            </a:r>
          </a:p>
          <a:p>
            <a:r>
              <a:rPr lang="en-US" dirty="0" smtClean="0"/>
              <a:t>GSTR 4          - Composition Return.</a:t>
            </a:r>
          </a:p>
          <a:p>
            <a:r>
              <a:rPr lang="en-US" dirty="0" smtClean="0"/>
              <a:t>GSTR 5          - Return of Non Resident.</a:t>
            </a:r>
          </a:p>
          <a:p>
            <a:r>
              <a:rPr lang="en-US" dirty="0" smtClean="0"/>
              <a:t>GSTR 5A       - </a:t>
            </a:r>
            <a:r>
              <a:rPr lang="en-US" sz="2300" dirty="0" smtClean="0"/>
              <a:t>is a return to be furnished by Online Information and Database Access.</a:t>
            </a:r>
          </a:p>
          <a:p>
            <a:r>
              <a:rPr lang="en-US" dirty="0" smtClean="0"/>
              <a:t>GSTR 6         - ISD</a:t>
            </a:r>
          </a:p>
          <a:p>
            <a:r>
              <a:rPr lang="en-US" dirty="0" smtClean="0"/>
              <a:t>GSTR 7         - TDS</a:t>
            </a:r>
          </a:p>
          <a:p>
            <a:r>
              <a:rPr lang="en-US" dirty="0" smtClean="0"/>
              <a:t>GSTR 8         -  TCS</a:t>
            </a:r>
          </a:p>
          <a:p>
            <a:r>
              <a:rPr lang="en-US" dirty="0" smtClean="0"/>
              <a:t>CMP 2          - </a:t>
            </a:r>
            <a:r>
              <a:rPr lang="en-US" sz="2600" dirty="0" smtClean="0"/>
              <a:t>Intimation to pay tax under section 10 (composition levy).</a:t>
            </a:r>
            <a:r>
              <a:rPr lang="en-US" dirty="0" smtClean="0"/>
              <a:t> </a:t>
            </a:r>
          </a:p>
          <a:p>
            <a:r>
              <a:rPr lang="en-US" dirty="0" smtClean="0"/>
              <a:t>CMP8           -Special statement-cum-</a:t>
            </a:r>
            <a:r>
              <a:rPr lang="en-US" dirty="0" err="1" smtClean="0"/>
              <a:t>challan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GSTR 9         - Annual Return.</a:t>
            </a:r>
          </a:p>
          <a:p>
            <a:r>
              <a:rPr lang="en-US" dirty="0" smtClean="0"/>
              <a:t>GSTR 9A       - Annual Return Composition Dealer.</a:t>
            </a:r>
          </a:p>
          <a:p>
            <a:r>
              <a:rPr lang="en-US" dirty="0" smtClean="0"/>
              <a:t>GSTR 9C       - GST Audit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229600" cy="6858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Relaxation in levy of late fees and interest</a:t>
            </a:r>
            <a:br>
              <a:rPr lang="en-US" sz="2000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FF00"/>
                </a:solidFill>
              </a:rPr>
              <a:t>Interest and Late Fee for GSTR-3B</a:t>
            </a:r>
            <a:br>
              <a:rPr lang="en-US" sz="2000" b="1" dirty="0" smtClean="0">
                <a:solidFill>
                  <a:srgbClr val="FFFF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More than 5 Cr 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381000" y="918122"/>
          <a:ext cx="8229600" cy="587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286000"/>
                <a:gridCol w="1828800"/>
                <a:gridCol w="2057400"/>
              </a:tblGrid>
              <a:tr h="508542"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 of Return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Rate of Interest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 Fee</a:t>
                      </a:r>
                      <a:endParaRPr lang="en-US" dirty="0"/>
                    </a:p>
                  </a:txBody>
                  <a:tcPr/>
                </a:tc>
              </a:tr>
              <a:tr h="600151"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February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20-03-2020 to 04-04-2020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600151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February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05-04-2020 to 24-06-2020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508542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February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25-06-2020 onwards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Rs 20/50</a:t>
                      </a:r>
                      <a:endParaRPr lang="en-US" dirty="0"/>
                    </a:p>
                  </a:txBody>
                  <a:tcPr/>
                </a:tc>
              </a:tr>
              <a:tr h="600151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20-04-2020 to 05-05-2020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600151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06-05-2020 to 24-06-2020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508542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25-06-2020 onwards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Rs 20/50 </a:t>
                      </a:r>
                      <a:endParaRPr lang="en-US" dirty="0"/>
                    </a:p>
                  </a:txBody>
                  <a:tcPr/>
                </a:tc>
              </a:tr>
              <a:tr h="600151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20-05-2020 to 04-06-2020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600151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05-06-2020 to 24-06-2020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508542"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25-06-2020 onwards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198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       Thank You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CGST-Act:-3B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09800"/>
                <a:gridCol w="2209800"/>
                <a:gridCol w="2057400"/>
              </a:tblGrid>
              <a:tr h="1066800">
                <a:tc gridSpan="4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61 (Notification No. 30/2020- Central Tax and Notification No. 31/2020-Central Tax,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4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Upto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Rs. 1.5 </a:t>
                      </a:r>
                      <a:r>
                        <a:rPr lang="en-US" sz="24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crores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February 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22-03-2020/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24-03-2020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22-04-2020/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24-04-2020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22-05-2020/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24-05-2020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30-06-2020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03-07-2020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06-07-2020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CGST-Act:-3B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09800"/>
                <a:gridCol w="2209800"/>
                <a:gridCol w="2057400"/>
              </a:tblGrid>
              <a:tr h="1066800">
                <a:tc gridSpan="4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61 (Notification No. 30/2020- Central Tax and Notification No. 31/2020-Central Tax,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More than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Rs. 1.5 </a:t>
                      </a:r>
                      <a:r>
                        <a:rPr lang="en-US" sz="24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crores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But  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up to Rs. 5 </a:t>
                      </a:r>
                      <a:r>
                        <a:rPr lang="en-US" sz="18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crore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February 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22-03-2020/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24-03-2020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22-04-2020/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24-04-2020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22-05-2020/ </a:t>
                      </a: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24-05-2020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29-06-2020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29-06-2020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30-06-2020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CGST-Act:-3B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09800"/>
                <a:gridCol w="2209800"/>
                <a:gridCol w="2057400"/>
              </a:tblGrid>
              <a:tr h="1066800">
                <a:tc gridSpan="4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61 (Notification No. 30/2020- Central Tax and Notification No. 31/2020-Central Tax,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More than  Rs. 5 </a:t>
                      </a:r>
                      <a:r>
                        <a:rPr lang="en-US" sz="18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crore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February 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20-03-2020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20-04-2020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20-05-2020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24-06-2020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24-06-2020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24-06-2020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CGST-Act:-3B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09800"/>
                <a:gridCol w="2209800"/>
                <a:gridCol w="2057400"/>
              </a:tblGrid>
              <a:tr h="1066800">
                <a:tc gridSpan="4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61 (Notification No. 30/2020- Central Tax and Notification No. 31/2020-Central Tax,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More than  Rs. 5 </a:t>
                      </a:r>
                      <a:r>
                        <a:rPr lang="en-US" sz="18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crore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February 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20-03-2020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20-04-2020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20-05-2020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24-06-2020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24-06-2020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24-06-2020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CGST-Act:-3B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09800"/>
                <a:gridCol w="2209800"/>
                <a:gridCol w="2057400"/>
              </a:tblGrid>
              <a:tr h="1066800">
                <a:tc gridSpan="4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61 (Notification No. 30/2020- Central Tax and Notification No. 36/2020-Central Tax,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Up to   Rs. 5 </a:t>
                      </a:r>
                      <a:r>
                        <a:rPr lang="en-US" sz="18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crore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  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22-06-2020/</a:t>
                      </a:r>
                    </a:p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24-06-2020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12-07-2020/</a:t>
                      </a:r>
                    </a:p>
                    <a:p>
                      <a:endParaRPr 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14-07-2020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CGST-Act:-3B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2209800"/>
                <a:gridCol w="2209800"/>
                <a:gridCol w="2057400"/>
              </a:tblGrid>
              <a:tr h="1066800">
                <a:tc gridSpan="4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39 read with Rule 61 (Notification No. 30/2020- Central Tax and Notification No. 36/2020-Central Tax,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 More Than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 Rs. 5 </a:t>
                      </a:r>
                      <a:r>
                        <a:rPr lang="en-US" sz="1800" b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crore</a:t>
                      </a:r>
                      <a:r>
                        <a:rPr lang="en-US" sz="18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May-2020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20-06-2020  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27-06-2020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325562"/>
          </a:xfrm>
        </p:spPr>
        <p:txBody>
          <a:bodyPr>
            <a:noAutofit/>
          </a:bodyPr>
          <a:lstStyle/>
          <a:p>
            <a:pPr algn="just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0000"/>
                </a:solidFill>
              </a:rPr>
              <a:t>The table given below summarizes the impact </a:t>
            </a:r>
            <a:r>
              <a:rPr lang="en-US" sz="2800" dirty="0" err="1" smtClean="0">
                <a:solidFill>
                  <a:srgbClr val="FF0000"/>
                </a:solidFill>
              </a:rPr>
              <a:t>ofthe</a:t>
            </a:r>
            <a:r>
              <a:rPr lang="en-US" sz="2800" dirty="0" smtClean="0">
                <a:solidFill>
                  <a:srgbClr val="FF0000"/>
                </a:solidFill>
              </a:rPr>
              <a:t> extension of various due dates in the</a:t>
            </a:r>
            <a:br>
              <a:rPr lang="en-US" sz="2800" dirty="0" smtClean="0">
                <a:solidFill>
                  <a:srgbClr val="FF0000"/>
                </a:solidFill>
              </a:rPr>
            </a:br>
            <a:r>
              <a:rPr lang="en-US" sz="2800" dirty="0" smtClean="0">
                <a:solidFill>
                  <a:srgbClr val="FF0000"/>
                </a:solidFill>
              </a:rPr>
              <a:t>CGST-Act:-GSTR-1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05000"/>
          <a:ext cx="822960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371600"/>
                <a:gridCol w="1676400"/>
                <a:gridCol w="1752600"/>
                <a:gridCol w="1905000"/>
              </a:tblGrid>
              <a:tr h="1066800">
                <a:tc gridSpan="5">
                  <a:txBody>
                    <a:bodyPr/>
                    <a:lstStyle/>
                    <a:p>
                      <a:r>
                        <a:rPr lang="en-US" sz="24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Section 37 read with Rule 59 (Notification No. 33/2020- Central Tax dated 03-04-2020) </a:t>
                      </a:r>
                      <a:r>
                        <a:rPr lang="en-US" sz="24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Month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 to March – Up to 1.50Cr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March</a:t>
                      </a:r>
                    </a:p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Above 1.50 Cr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Above 1.50 Cr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Above 1.50 Cr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Original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30/04/2020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11/04/2020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11/5/2020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11/06/2020</a:t>
                      </a:r>
                      <a:endParaRPr lang="en-US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dirty="0" smtClean="0"/>
                        <a:t>Revised Due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30-6-2020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30/06/2020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939</Words>
  <Application>Microsoft Office PowerPoint</Application>
  <PresentationFormat>On-screen Show (4:3)</PresentationFormat>
  <Paragraphs>313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Due Dates and Practical Difficulties of GST during Lock Down Period</vt:lpstr>
      <vt:lpstr>G S T Returns.</vt:lpstr>
      <vt:lpstr> The table given below summarizes the impact ofthe extension of various due dates in the CGST-Act:-3B </vt:lpstr>
      <vt:lpstr> The table given below summarizes the impact ofthe extension of various due dates in the CGST-Act:-3B </vt:lpstr>
      <vt:lpstr> The table given below summarizes the impact ofthe extension of various due dates in the CGST-Act:-3B </vt:lpstr>
      <vt:lpstr> The table given below summarizes the impact ofthe extension of various due dates in the CGST-Act:-3B </vt:lpstr>
      <vt:lpstr> The table given below summarizes the impact ofthe extension of various due dates in the CGST-Act:-3B </vt:lpstr>
      <vt:lpstr> The table given below summarizes the impact ofthe extension of various due dates in the CGST-Act:-3B </vt:lpstr>
      <vt:lpstr> The table given below summarizes the impact ofthe extension of various due dates in the CGST-Act:-GSTR-1 </vt:lpstr>
      <vt:lpstr> The table given below summarizes the impact ofthe extension of various due dates in the CGST-Act:-GSTR-5 </vt:lpstr>
      <vt:lpstr> The table given below summarizes the impact ofthe extension of various due dates in the CGST-Act:-GSTR-5A </vt:lpstr>
      <vt:lpstr> The table given below summarizes the impact ofthe extension of various due dates in the CGST-Act:-GSTR-6 </vt:lpstr>
      <vt:lpstr> The table given below summarizes the impact ofthe extension of various due dates in the CGST-Act:-GSTR-7 </vt:lpstr>
      <vt:lpstr> The table given below summarizes the impact ofthe extension of various due dates in the CGST-Act:-GSTR-8 </vt:lpstr>
      <vt:lpstr>Section 10 read with Rule 3 (Notification No. 30/2020- Central Tax, dated 03-04-2020) </vt:lpstr>
      <vt:lpstr>Section 10 read with Rule 62 - (Notification No. 34/2020- Central Tax, dated 03-04-2020) </vt:lpstr>
      <vt:lpstr>Section 44 read with Rule 80 (Notification No. 15/2020 and Notification No. 16/2020 dated 23-03-2020) And 41 /2020 dated 05/05/2020</vt:lpstr>
      <vt:lpstr>Relaxation in levy of late fees and interest Interest and Late Fee for GSTR-3B Upto Rs. 1.5 Crore  </vt:lpstr>
      <vt:lpstr>Relaxation in levy of late fees and interest Interest and Late Fee for GSTR-3B More than 1.5 Cr And Up to 5 Cr   </vt:lpstr>
      <vt:lpstr>Relaxation in levy of late fees and interest Interest and Late Fee for GSTR-3B More than 5 Cr  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Chapter: XII – ASSESSMENT - ACT</dc:title>
  <dc:creator>Administrator</dc:creator>
  <cp:lastModifiedBy>Gaurav Mishra</cp:lastModifiedBy>
  <cp:revision>101</cp:revision>
  <dcterms:created xsi:type="dcterms:W3CDTF">2006-08-16T00:00:00Z</dcterms:created>
  <dcterms:modified xsi:type="dcterms:W3CDTF">2020-08-07T04:51:56Z</dcterms:modified>
</cp:coreProperties>
</file>