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0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5CA03-27AF-444A-AEC6-F265A57BDAEE}" type="datetimeFigureOut">
              <a:rPr lang="en-IN" smtClean="0"/>
              <a:pPr/>
              <a:t>29-01-2021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 smtClean="0"/>
              <a:t>APS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5A2E7-3966-43B6-BF8B-D6B9498F320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3519084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9E0CB-2A7A-4E5E-A8E3-DC99BF65E4F1}" type="datetimeFigureOut">
              <a:rPr lang="en-IN" smtClean="0"/>
              <a:pPr/>
              <a:t>29-01-2021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N" smtClean="0"/>
              <a:t>APS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540C9-8234-4424-A787-39F6DA7DA92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505307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540C9-8234-4424-A787-39F6DA7DA925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APS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863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smtClean="0"/>
              <a:t>APS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7540C9-8234-4424-A787-39F6DA7DA925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50616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8AEA9D-5915-4A34-80B5-934EC8FA4147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3E79C3-D655-4BA6-8A61-6BE486B4C323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A5F141-4877-415A-AC90-A2C826593988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77EF24-0D19-40E9-8717-25C838EECA3D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E828E9-BD12-4425-BC61-C8368F52A932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66A7C-6FC8-4682-863A-7080FDF78CF8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8E2E6-6EE1-4C4A-ABC9-60CE7FE92FE6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54718-DD8E-4D53-8C4B-ADF0904F36A9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8ADDE-09FB-4A16-88B7-977A43DE7FD9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A7CEB8E-DD89-41B1-9238-E9C250649081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F8FE86-0ADB-4F14-AAE7-716B128E40F5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FFB0F9-CCE2-4F86-9F74-598B9443C0C7}" type="datetime5">
              <a:rPr lang="en-US" smtClean="0"/>
              <a:pPr/>
              <a:t>29-Jan-21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ICMAI-Demo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675229-FABB-4340-97DB-9A61F2994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arajita" pitchFamily="34" charset="0"/>
                <a:ea typeface="+mn-ea"/>
                <a:cs typeface="Aparajita" pitchFamily="34" charset="0"/>
              </a:rPr>
              <a:t>Corporate Tax Planning</a:t>
            </a:r>
            <a:endParaRPr lang="en-US" sz="540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parajita" pitchFamily="34" charset="0"/>
              <a:ea typeface="+mn-ea"/>
              <a:cs typeface="Aparajit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429000"/>
            <a:ext cx="7772400" cy="1199704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arajita" pitchFamily="34" charset="0"/>
                <a:cs typeface="Aparajita" pitchFamily="34" charset="0"/>
              </a:rPr>
              <a:t>By</a:t>
            </a:r>
          </a:p>
          <a:p>
            <a:pPr algn="ctr">
              <a:spcBef>
                <a:spcPct val="0"/>
              </a:spcBef>
            </a:pPr>
            <a:r>
              <a:rPr lang="en-U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parajita" pitchFamily="34" charset="0"/>
                <a:cs typeface="Aparajita" pitchFamily="34" charset="0"/>
              </a:rPr>
              <a:t>CMA S  VENKANNA</a:t>
            </a:r>
          </a:p>
        </p:txBody>
      </p:sp>
      <p:pic>
        <p:nvPicPr>
          <p:cNvPr id="8" name="Picture 7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04800"/>
            <a:ext cx="1066800" cy="1981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427113"/>
            <a:ext cx="8915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Behind Every Successful Business Decision, There Is Always A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CMA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913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Loss of much needed revenue to the country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Piling up of block money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Hidden loss to the community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Use of best brains of (rather it is crooked mind)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Tax Advisers (not skillful)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Lawyers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Accountants and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Tax Officers</a:t>
            </a:r>
          </a:p>
          <a:p>
            <a:pPr marL="571500" indent="-457200"/>
            <a:r>
              <a:rPr lang="en-US" dirty="0" smtClean="0">
                <a:solidFill>
                  <a:srgbClr val="C00000"/>
                </a:solidFill>
              </a:rPr>
              <a:t>Lack of ethics </a:t>
            </a:r>
          </a:p>
          <a:p>
            <a:pPr marL="571500" indent="-457200"/>
            <a:r>
              <a:rPr lang="en-US" dirty="0" smtClean="0">
                <a:solidFill>
                  <a:srgbClr val="C00000"/>
                </a:solidFill>
              </a:rPr>
              <a:t>Dodging the payment of tax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Evils of Tax Avoidance</a:t>
            </a:r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4852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IN" b="1" dirty="0">
                <a:solidFill>
                  <a:srgbClr val="FF0000"/>
                </a:solidFill>
              </a:rPr>
              <a:t>Tax liability is </a:t>
            </a:r>
            <a:r>
              <a:rPr lang="en-IN" b="1" dirty="0" smtClean="0">
                <a:solidFill>
                  <a:srgbClr val="FF0000"/>
                </a:solidFill>
              </a:rPr>
              <a:t>illegally avoided</a:t>
            </a:r>
            <a:endParaRPr lang="en-IN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smtClean="0">
                <a:solidFill>
                  <a:srgbClr val="FF0000"/>
                </a:solidFill>
              </a:rPr>
              <a:t>Attempted </a:t>
            </a:r>
            <a:r>
              <a:rPr lang="en-IN" b="1" dirty="0">
                <a:solidFill>
                  <a:srgbClr val="FF0000"/>
                </a:solidFill>
              </a:rPr>
              <a:t>with help </a:t>
            </a:r>
            <a:r>
              <a:rPr lang="en-IN" b="1" dirty="0" smtClean="0">
                <a:solidFill>
                  <a:srgbClr val="FF0000"/>
                </a:solidFill>
              </a:rPr>
              <a:t>of unfair </a:t>
            </a:r>
            <a:r>
              <a:rPr lang="en-IN" b="1" dirty="0">
                <a:solidFill>
                  <a:srgbClr val="FF0000"/>
                </a:solidFill>
              </a:rPr>
              <a:t>means / </a:t>
            </a:r>
            <a:r>
              <a:rPr lang="en-IN" b="1" dirty="0" smtClean="0">
                <a:solidFill>
                  <a:srgbClr val="FF0000"/>
                </a:solidFill>
              </a:rPr>
              <a:t>methods</a:t>
            </a:r>
            <a:endParaRPr lang="en-IN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smtClean="0">
                <a:solidFill>
                  <a:srgbClr val="FF0000"/>
                </a:solidFill>
              </a:rPr>
              <a:t>Tax </a:t>
            </a:r>
            <a:r>
              <a:rPr lang="en-IN" b="1" dirty="0">
                <a:solidFill>
                  <a:srgbClr val="FF0000"/>
                </a:solidFill>
              </a:rPr>
              <a:t>omission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smtClean="0">
                <a:solidFill>
                  <a:srgbClr val="FF0000"/>
                </a:solidFill>
              </a:rPr>
              <a:t>Unlawful</a:t>
            </a:r>
            <a:endParaRPr lang="en-IN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smtClean="0">
                <a:solidFill>
                  <a:srgbClr val="FF0000"/>
                </a:solidFill>
              </a:rPr>
              <a:t>Punishable </a:t>
            </a:r>
            <a:r>
              <a:rPr lang="en-IN" b="1" dirty="0">
                <a:solidFill>
                  <a:srgbClr val="FF0000"/>
                </a:solidFill>
              </a:rPr>
              <a:t>under law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b="1" dirty="0" smtClean="0">
                <a:solidFill>
                  <a:srgbClr val="FF0000"/>
                </a:solidFill>
              </a:rPr>
              <a:t>Intentional to cheat the Revenue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Tax Evasion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6460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Tax planning should not be done with an intent </a:t>
            </a:r>
            <a:r>
              <a:rPr lang="en-US" b="1" dirty="0" smtClean="0">
                <a:solidFill>
                  <a:srgbClr val="00B050"/>
                </a:solidFill>
              </a:rPr>
              <a:t>to defraud </a:t>
            </a:r>
            <a:r>
              <a:rPr lang="en-US" b="1" dirty="0">
                <a:solidFill>
                  <a:srgbClr val="00B050"/>
                </a:solidFill>
              </a:rPr>
              <a:t>the revenue; though all transactions </a:t>
            </a:r>
            <a:r>
              <a:rPr lang="en-US" b="1" dirty="0" smtClean="0">
                <a:solidFill>
                  <a:srgbClr val="00B050"/>
                </a:solidFill>
              </a:rPr>
              <a:t>entered into </a:t>
            </a:r>
            <a:r>
              <a:rPr lang="en-US" b="1" dirty="0">
                <a:solidFill>
                  <a:srgbClr val="00B050"/>
                </a:solidFill>
              </a:rPr>
              <a:t>by an </a:t>
            </a:r>
            <a:r>
              <a:rPr lang="en-US" b="1" dirty="0" err="1">
                <a:solidFill>
                  <a:srgbClr val="00B050"/>
                </a:solidFill>
              </a:rPr>
              <a:t>assessee</a:t>
            </a:r>
            <a:r>
              <a:rPr lang="en-US" b="1" dirty="0">
                <a:solidFill>
                  <a:srgbClr val="00B050"/>
                </a:solidFill>
              </a:rPr>
              <a:t> taken individually could </a:t>
            </a:r>
            <a:r>
              <a:rPr lang="en-US" b="1" dirty="0" smtClean="0">
                <a:solidFill>
                  <a:srgbClr val="00B050"/>
                </a:solidFill>
              </a:rPr>
              <a:t>be legally </a:t>
            </a:r>
            <a:r>
              <a:rPr lang="en-US" b="1" dirty="0">
                <a:solidFill>
                  <a:srgbClr val="00B050"/>
                </a:solidFill>
              </a:rPr>
              <a:t>correct, yet on the whole these </a:t>
            </a:r>
            <a:r>
              <a:rPr lang="en-US" b="1" dirty="0" smtClean="0">
                <a:solidFill>
                  <a:srgbClr val="00B050"/>
                </a:solidFill>
              </a:rPr>
              <a:t>transactions may </a:t>
            </a:r>
            <a:r>
              <a:rPr lang="en-US" b="1" dirty="0">
                <a:solidFill>
                  <a:srgbClr val="00B050"/>
                </a:solidFill>
              </a:rPr>
              <a:t>be devised to defraud the revenue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Thus</a:t>
            </a:r>
            <a:r>
              <a:rPr lang="en-US" b="1" dirty="0">
                <a:solidFill>
                  <a:srgbClr val="00B050"/>
                </a:solidFill>
              </a:rPr>
              <a:t>, planning for tax should be correct both in </a:t>
            </a:r>
            <a:r>
              <a:rPr lang="en-US" b="1" i="1" dirty="0" smtClean="0">
                <a:solidFill>
                  <a:srgbClr val="00B050"/>
                </a:solidFill>
              </a:rPr>
              <a:t>form </a:t>
            </a:r>
            <a:r>
              <a:rPr lang="en-IN" b="1" i="1" dirty="0" smtClean="0">
                <a:solidFill>
                  <a:srgbClr val="00B050"/>
                </a:solidFill>
              </a:rPr>
              <a:t>and </a:t>
            </a:r>
            <a:r>
              <a:rPr lang="en-IN" b="1" i="1" dirty="0">
                <a:solidFill>
                  <a:srgbClr val="00B050"/>
                </a:solidFill>
              </a:rPr>
              <a:t>substance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Planning </a:t>
            </a:r>
            <a:endParaRPr lang="en-IN" dirty="0">
              <a:solidFill>
                <a:srgbClr val="00800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4639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b="1" dirty="0"/>
          </a:p>
          <a:p>
            <a:r>
              <a:rPr lang="en-IN" b="1" dirty="0" smtClean="0">
                <a:solidFill>
                  <a:schemeClr val="accent1"/>
                </a:solidFill>
              </a:rPr>
              <a:t>Management Decisions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Tax Computation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Tax Compliance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Tax Payments</a:t>
            </a:r>
            <a:endParaRPr lang="en-IN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Tax Planning Areas</a:t>
            </a:r>
            <a:endParaRPr lang="en-IN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7049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Determination </a:t>
            </a:r>
            <a:r>
              <a:rPr lang="en-US" b="1" dirty="0">
                <a:solidFill>
                  <a:srgbClr val="00B0F0"/>
                </a:solidFill>
              </a:rPr>
              <a:t>of most tax effective structure.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Taking </a:t>
            </a:r>
            <a:r>
              <a:rPr lang="en-US" b="1" dirty="0">
                <a:solidFill>
                  <a:srgbClr val="00B0F0"/>
                </a:solidFill>
              </a:rPr>
              <a:t>full advantage of tax opportunities </a:t>
            </a:r>
            <a:r>
              <a:rPr lang="en-US" b="1" dirty="0" smtClean="0">
                <a:solidFill>
                  <a:srgbClr val="00B0F0"/>
                </a:solidFill>
              </a:rPr>
              <a:t>and </a:t>
            </a:r>
            <a:r>
              <a:rPr lang="en-IN" b="1" dirty="0" smtClean="0">
                <a:solidFill>
                  <a:srgbClr val="00B0F0"/>
                </a:solidFill>
              </a:rPr>
              <a:t>reliefs</a:t>
            </a:r>
            <a:endParaRPr lang="en-IN" b="1" dirty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Achieving </a:t>
            </a:r>
            <a:r>
              <a:rPr lang="en-US" b="1" dirty="0">
                <a:solidFill>
                  <a:srgbClr val="00B0F0"/>
                </a:solidFill>
              </a:rPr>
              <a:t>the optimum capital or revenue </a:t>
            </a:r>
            <a:r>
              <a:rPr lang="en-US" b="1" dirty="0" smtClean="0">
                <a:solidFill>
                  <a:srgbClr val="00B0F0"/>
                </a:solidFill>
              </a:rPr>
              <a:t>tax </a:t>
            </a:r>
            <a:r>
              <a:rPr lang="en-IN" b="1" dirty="0" smtClean="0">
                <a:solidFill>
                  <a:srgbClr val="00B0F0"/>
                </a:solidFill>
              </a:rPr>
              <a:t>treatment</a:t>
            </a:r>
            <a:endParaRPr lang="en-IN" b="1" dirty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Reducing </a:t>
            </a:r>
            <a:r>
              <a:rPr lang="en-US" b="1" dirty="0">
                <a:solidFill>
                  <a:srgbClr val="00B0F0"/>
                </a:solidFill>
              </a:rPr>
              <a:t>tax on disposals and </a:t>
            </a:r>
            <a:r>
              <a:rPr lang="en-US" b="1" dirty="0" smtClean="0">
                <a:solidFill>
                  <a:srgbClr val="00B0F0"/>
                </a:solidFill>
              </a:rPr>
              <a:t>maximizing </a:t>
            </a:r>
            <a:r>
              <a:rPr lang="en-US" b="1" dirty="0">
                <a:solidFill>
                  <a:srgbClr val="00B0F0"/>
                </a:solidFill>
              </a:rPr>
              <a:t>relief </a:t>
            </a:r>
            <a:r>
              <a:rPr lang="en-US" b="1" dirty="0" smtClean="0">
                <a:solidFill>
                  <a:srgbClr val="00B0F0"/>
                </a:solidFill>
              </a:rPr>
              <a:t>on </a:t>
            </a:r>
            <a:r>
              <a:rPr lang="en-IN" b="1" dirty="0" smtClean="0">
                <a:solidFill>
                  <a:srgbClr val="00B0F0"/>
                </a:solidFill>
              </a:rPr>
              <a:t>acquisitions</a:t>
            </a:r>
            <a:endParaRPr lang="en-IN" b="1" dirty="0">
              <a:solidFill>
                <a:srgbClr val="00B0F0"/>
              </a:solidFill>
            </a:endParaRPr>
          </a:p>
          <a:p>
            <a:r>
              <a:rPr lang="en-US" b="1" dirty="0" smtClean="0">
                <a:solidFill>
                  <a:srgbClr val="00B0F0"/>
                </a:solidFill>
              </a:rPr>
              <a:t>Making </a:t>
            </a:r>
            <a:r>
              <a:rPr lang="en-US" b="1" dirty="0">
                <a:solidFill>
                  <a:srgbClr val="00B0F0"/>
                </a:solidFill>
              </a:rPr>
              <a:t>the most of tax opportunities specific </a:t>
            </a:r>
            <a:r>
              <a:rPr lang="en-US" b="1" dirty="0" smtClean="0">
                <a:solidFill>
                  <a:srgbClr val="00B0F0"/>
                </a:solidFill>
              </a:rPr>
              <a:t>to </a:t>
            </a:r>
            <a:r>
              <a:rPr lang="en-IN" b="1" dirty="0" smtClean="0">
                <a:solidFill>
                  <a:srgbClr val="00B0F0"/>
                </a:solidFill>
              </a:rPr>
              <a:t>your </a:t>
            </a:r>
            <a:r>
              <a:rPr lang="en-IN" b="1" dirty="0">
                <a:solidFill>
                  <a:srgbClr val="00B0F0"/>
                </a:solidFill>
              </a:rPr>
              <a:t>industry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Meeting </a:t>
            </a:r>
            <a:r>
              <a:rPr lang="en-US" b="1" dirty="0">
                <a:solidFill>
                  <a:srgbClr val="00B0F0"/>
                </a:solidFill>
              </a:rPr>
              <a:t>the rigorous demands of </a:t>
            </a:r>
            <a:r>
              <a:rPr lang="en-US" b="1" dirty="0" smtClean="0">
                <a:solidFill>
                  <a:srgbClr val="00B0F0"/>
                </a:solidFill>
              </a:rPr>
              <a:t>compliance including </a:t>
            </a:r>
            <a:r>
              <a:rPr lang="en-US" b="1" dirty="0">
                <a:solidFill>
                  <a:srgbClr val="00B0F0"/>
                </a:solidFill>
              </a:rPr>
              <a:t>corporation tax self assessment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Acting </a:t>
            </a:r>
            <a:r>
              <a:rPr lang="en-US" b="1" dirty="0">
                <a:solidFill>
                  <a:srgbClr val="00B0F0"/>
                </a:solidFill>
              </a:rPr>
              <a:t>on your behalf in discussions with the </a:t>
            </a:r>
            <a:r>
              <a:rPr lang="en-US" b="1" dirty="0" smtClean="0">
                <a:solidFill>
                  <a:srgbClr val="00B0F0"/>
                </a:solidFill>
              </a:rPr>
              <a:t>tax </a:t>
            </a:r>
            <a:r>
              <a:rPr lang="en-IN" b="1" dirty="0" smtClean="0">
                <a:solidFill>
                  <a:srgbClr val="00B0F0"/>
                </a:solidFill>
              </a:rPr>
              <a:t>authorities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Tax Planning Jobs</a:t>
            </a:r>
            <a:endParaRPr lang="en-IN" dirty="0">
              <a:solidFill>
                <a:srgbClr val="00B0F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8579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Selection of type of </a:t>
            </a:r>
            <a:r>
              <a:rPr lang="en-US" b="1" dirty="0" smtClean="0">
                <a:solidFill>
                  <a:schemeClr val="accent1"/>
                </a:solidFill>
              </a:rPr>
              <a:t>industry, </a:t>
            </a:r>
            <a:r>
              <a:rPr lang="en-IN" b="1" dirty="0" smtClean="0">
                <a:solidFill>
                  <a:schemeClr val="accent1"/>
                </a:solidFill>
              </a:rPr>
              <a:t>location </a:t>
            </a:r>
            <a:r>
              <a:rPr lang="en-IN" b="1" dirty="0">
                <a:solidFill>
                  <a:schemeClr val="accent1"/>
                </a:solidFill>
              </a:rPr>
              <a:t>of industry etc.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Corporate </a:t>
            </a:r>
            <a:r>
              <a:rPr lang="en-IN" b="1" dirty="0">
                <a:solidFill>
                  <a:schemeClr val="accent1"/>
                </a:solidFill>
              </a:rPr>
              <a:t>mergers </a:t>
            </a:r>
            <a:r>
              <a:rPr lang="en-IN" b="1" dirty="0" smtClean="0">
                <a:solidFill>
                  <a:schemeClr val="accent1"/>
                </a:solidFill>
              </a:rPr>
              <a:t>/ amalgamations</a:t>
            </a:r>
            <a:r>
              <a:rPr lang="en-IN" b="1" dirty="0">
                <a:solidFill>
                  <a:schemeClr val="accent1"/>
                </a:solidFill>
              </a:rPr>
              <a:t>.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Procurement </a:t>
            </a:r>
            <a:r>
              <a:rPr lang="en-IN" b="1" dirty="0">
                <a:solidFill>
                  <a:schemeClr val="accent1"/>
                </a:solidFill>
              </a:rPr>
              <a:t>/ acquisitions </a:t>
            </a:r>
            <a:r>
              <a:rPr lang="en-IN" b="1" dirty="0" smtClean="0">
                <a:solidFill>
                  <a:schemeClr val="accent1"/>
                </a:solidFill>
              </a:rPr>
              <a:t>of Fixed </a:t>
            </a:r>
            <a:r>
              <a:rPr lang="en-IN" b="1" dirty="0">
                <a:solidFill>
                  <a:schemeClr val="accent1"/>
                </a:solidFill>
              </a:rPr>
              <a:t>assets.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Make </a:t>
            </a:r>
            <a:r>
              <a:rPr lang="en-IN" b="1" dirty="0">
                <a:solidFill>
                  <a:schemeClr val="accent1"/>
                </a:solidFill>
              </a:rPr>
              <a:t>or buy,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Own </a:t>
            </a:r>
            <a:r>
              <a:rPr lang="en-IN" b="1" dirty="0">
                <a:solidFill>
                  <a:schemeClr val="accent1"/>
                </a:solidFill>
              </a:rPr>
              <a:t>or lease,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Retain </a:t>
            </a:r>
            <a:r>
              <a:rPr lang="en-IN" b="1" dirty="0">
                <a:solidFill>
                  <a:schemeClr val="accent1"/>
                </a:solidFill>
              </a:rPr>
              <a:t>or replace,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Export </a:t>
            </a:r>
            <a:r>
              <a:rPr lang="en-IN" b="1" dirty="0">
                <a:solidFill>
                  <a:schemeClr val="accent1"/>
                </a:solidFill>
              </a:rPr>
              <a:t>or domestic </a:t>
            </a:r>
            <a:r>
              <a:rPr lang="en-IN" b="1" dirty="0" smtClean="0">
                <a:solidFill>
                  <a:schemeClr val="accent1"/>
                </a:solidFill>
              </a:rPr>
              <a:t>sales,</a:t>
            </a:r>
            <a:endParaRPr lang="en-IN" b="1" dirty="0">
              <a:solidFill>
                <a:schemeClr val="accent1"/>
              </a:solidFill>
            </a:endParaRPr>
          </a:p>
          <a:p>
            <a:r>
              <a:rPr lang="en-IN" b="1" dirty="0" smtClean="0">
                <a:solidFill>
                  <a:schemeClr val="accent1"/>
                </a:solidFill>
              </a:rPr>
              <a:t>Shut </a:t>
            </a:r>
            <a:r>
              <a:rPr lang="en-IN" b="1" dirty="0">
                <a:solidFill>
                  <a:schemeClr val="accent1"/>
                </a:solidFill>
              </a:rPr>
              <a:t>down or continue,</a:t>
            </a:r>
          </a:p>
          <a:p>
            <a:r>
              <a:rPr lang="en-IN" b="1" dirty="0" smtClean="0">
                <a:solidFill>
                  <a:schemeClr val="accent1"/>
                </a:solidFill>
              </a:rPr>
              <a:t>Expand </a:t>
            </a:r>
            <a:r>
              <a:rPr lang="en-IN" b="1" dirty="0">
                <a:solidFill>
                  <a:schemeClr val="accent1"/>
                </a:solidFill>
              </a:rPr>
              <a:t>or contract </a:t>
            </a:r>
            <a:r>
              <a:rPr lang="en-IN" b="1" dirty="0"/>
              <a:t>.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Management Decisions</a:t>
            </a:r>
            <a:endParaRPr lang="en-IN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7976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Location of Business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Nature of Business – Sectors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Form of Organization - Ownership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Advance ruling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Capital Structure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Other Areas for Tax Planning</a:t>
            </a:r>
            <a:endParaRPr lang="en-IN" dirty="0">
              <a:solidFill>
                <a:schemeClr val="accent1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458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b="1" dirty="0">
                <a:solidFill>
                  <a:srgbClr val="0070C0"/>
                </a:solidFill>
              </a:rPr>
              <a:t>Claiming appropriate exemptions.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Claiming </a:t>
            </a:r>
            <a:r>
              <a:rPr lang="en-IN" b="1" dirty="0">
                <a:solidFill>
                  <a:srgbClr val="0070C0"/>
                </a:solidFill>
              </a:rPr>
              <a:t>deductions under </a:t>
            </a:r>
            <a:r>
              <a:rPr lang="en-IN" b="1" dirty="0" smtClean="0">
                <a:solidFill>
                  <a:srgbClr val="0070C0"/>
                </a:solidFill>
              </a:rPr>
              <a:t>respective heads </a:t>
            </a:r>
            <a:r>
              <a:rPr lang="en-IN" b="1" dirty="0">
                <a:solidFill>
                  <a:srgbClr val="0070C0"/>
                </a:solidFill>
              </a:rPr>
              <a:t>of income.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Determine  - </a:t>
            </a:r>
            <a:r>
              <a:rPr lang="en-IN" b="1" dirty="0" smtClean="0">
                <a:solidFill>
                  <a:srgbClr val="0070C0"/>
                </a:solidFill>
              </a:rPr>
              <a:t>Revenue </a:t>
            </a:r>
            <a:r>
              <a:rPr lang="en-IN" b="1" dirty="0">
                <a:solidFill>
                  <a:srgbClr val="0070C0"/>
                </a:solidFill>
              </a:rPr>
              <a:t>and Capital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Booking </a:t>
            </a:r>
            <a:r>
              <a:rPr lang="en-US" b="1" dirty="0">
                <a:solidFill>
                  <a:srgbClr val="0070C0"/>
                </a:solidFill>
              </a:rPr>
              <a:t>of Expenses in appropriate Head</a:t>
            </a:r>
          </a:p>
          <a:p>
            <a:r>
              <a:rPr lang="en-IN" b="1" dirty="0">
                <a:solidFill>
                  <a:srgbClr val="0070C0"/>
                </a:solidFill>
              </a:rPr>
              <a:t>of Accounts.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Capitalization </a:t>
            </a:r>
            <a:r>
              <a:rPr lang="en-IN" b="1" dirty="0">
                <a:solidFill>
                  <a:srgbClr val="0070C0"/>
                </a:solidFill>
              </a:rPr>
              <a:t>of Assets.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Claiming </a:t>
            </a:r>
            <a:r>
              <a:rPr lang="en-US" b="1" dirty="0">
                <a:solidFill>
                  <a:srgbClr val="0070C0"/>
                </a:solidFill>
              </a:rPr>
              <a:t>deduction in respect </a:t>
            </a:r>
            <a:r>
              <a:rPr lang="en-US" b="1" dirty="0" smtClean="0">
                <a:solidFill>
                  <a:srgbClr val="0070C0"/>
                </a:solidFill>
              </a:rPr>
              <a:t>of </a:t>
            </a:r>
            <a:r>
              <a:rPr lang="en-IN" b="1" dirty="0" smtClean="0">
                <a:solidFill>
                  <a:srgbClr val="0070C0"/>
                </a:solidFill>
              </a:rPr>
              <a:t>Depreciation </a:t>
            </a:r>
            <a:r>
              <a:rPr lang="en-IN" b="1" dirty="0">
                <a:solidFill>
                  <a:srgbClr val="0070C0"/>
                </a:solidFill>
              </a:rPr>
              <a:t>/ addl. </a:t>
            </a:r>
            <a:r>
              <a:rPr lang="en-IN" b="1" dirty="0" smtClean="0">
                <a:solidFill>
                  <a:srgbClr val="0070C0"/>
                </a:solidFill>
              </a:rPr>
              <a:t>Depreciation/Development Rebate</a:t>
            </a:r>
            <a:endParaRPr lang="en-IN" b="1" dirty="0">
              <a:solidFill>
                <a:srgbClr val="0070C0"/>
              </a:solidFill>
            </a:endParaRPr>
          </a:p>
          <a:p>
            <a:r>
              <a:rPr lang="en-IN" b="1" dirty="0" smtClean="0">
                <a:solidFill>
                  <a:srgbClr val="0070C0"/>
                </a:solidFill>
              </a:rPr>
              <a:t>Advantage </a:t>
            </a:r>
            <a:r>
              <a:rPr lang="en-IN" b="1" dirty="0">
                <a:solidFill>
                  <a:srgbClr val="0070C0"/>
                </a:solidFill>
              </a:rPr>
              <a:t>of unabsorbed depreciation.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Bad </a:t>
            </a:r>
            <a:r>
              <a:rPr lang="en-IN" b="1" dirty="0">
                <a:solidFill>
                  <a:srgbClr val="0070C0"/>
                </a:solidFill>
              </a:rPr>
              <a:t>Debts – Tax Benefits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Computation of Income and Tax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9401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Compliance </a:t>
            </a:r>
            <a:r>
              <a:rPr lang="en-US" b="1" dirty="0">
                <a:solidFill>
                  <a:srgbClr val="0070C0"/>
                </a:solidFill>
              </a:rPr>
              <a:t>with the provisions of:</a:t>
            </a:r>
          </a:p>
          <a:p>
            <a:pPr lvl="1"/>
            <a:r>
              <a:rPr lang="pt-BR" b="1" dirty="0" smtClean="0">
                <a:solidFill>
                  <a:srgbClr val="0070C0"/>
                </a:solidFill>
              </a:rPr>
              <a:t>u/s </a:t>
            </a:r>
            <a:r>
              <a:rPr lang="pt-BR" b="1" dirty="0">
                <a:solidFill>
                  <a:srgbClr val="0070C0"/>
                </a:solidFill>
              </a:rPr>
              <a:t>40(a)/ 40(a)(i) / 40(a)(ia) – TDS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Income </a:t>
            </a:r>
            <a:r>
              <a:rPr lang="en-IN" b="1" dirty="0">
                <a:solidFill>
                  <a:srgbClr val="0070C0"/>
                </a:solidFill>
              </a:rPr>
              <a:t>Tax -40(a)(ii)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Compliance </a:t>
            </a:r>
            <a:r>
              <a:rPr lang="en-US" b="1" dirty="0">
                <a:solidFill>
                  <a:srgbClr val="0070C0"/>
                </a:solidFill>
              </a:rPr>
              <a:t>with the provisions of: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Payment </a:t>
            </a:r>
            <a:r>
              <a:rPr lang="en-US" b="1" dirty="0">
                <a:solidFill>
                  <a:srgbClr val="0070C0"/>
                </a:solidFill>
              </a:rPr>
              <a:t>to </a:t>
            </a:r>
            <a:r>
              <a:rPr lang="en-US" b="1" dirty="0" smtClean="0">
                <a:solidFill>
                  <a:srgbClr val="0070C0"/>
                </a:solidFill>
              </a:rPr>
              <a:t>Relatives </a:t>
            </a:r>
            <a:r>
              <a:rPr lang="en-US" b="1" dirty="0">
                <a:solidFill>
                  <a:srgbClr val="0070C0"/>
                </a:solidFill>
              </a:rPr>
              <a:t>– 40 A(2)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Cash </a:t>
            </a:r>
            <a:r>
              <a:rPr lang="en-IN" b="1" dirty="0">
                <a:solidFill>
                  <a:srgbClr val="0070C0"/>
                </a:solidFill>
              </a:rPr>
              <a:t>Payment – 40 A(3)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Provision </a:t>
            </a:r>
            <a:r>
              <a:rPr lang="en-IN" b="1" dirty="0">
                <a:solidFill>
                  <a:srgbClr val="0070C0"/>
                </a:solidFill>
              </a:rPr>
              <a:t>of Gratuity -40A(7)</a:t>
            </a:r>
          </a:p>
          <a:p>
            <a:r>
              <a:rPr lang="en-US" b="1" smtClean="0">
                <a:solidFill>
                  <a:srgbClr val="0070C0"/>
                </a:solidFill>
              </a:rPr>
              <a:t>Compliance </a:t>
            </a:r>
            <a:r>
              <a:rPr lang="en-US" b="1" dirty="0">
                <a:solidFill>
                  <a:srgbClr val="0070C0"/>
                </a:solidFill>
              </a:rPr>
              <a:t>with the provisions of: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Un </a:t>
            </a:r>
            <a:r>
              <a:rPr lang="en-IN" b="1" dirty="0">
                <a:solidFill>
                  <a:srgbClr val="0070C0"/>
                </a:solidFill>
              </a:rPr>
              <a:t>paid Liabilities – 43B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Legal Provisions to be used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5549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0070C0"/>
                </a:solidFill>
              </a:rPr>
              <a:t>Computation </a:t>
            </a:r>
            <a:r>
              <a:rPr lang="en-IN" b="1" dirty="0">
                <a:solidFill>
                  <a:srgbClr val="0070C0"/>
                </a:solidFill>
              </a:rPr>
              <a:t>of Business / </a:t>
            </a:r>
            <a:r>
              <a:rPr lang="en-IN" b="1" dirty="0" smtClean="0">
                <a:solidFill>
                  <a:srgbClr val="0070C0"/>
                </a:solidFill>
              </a:rPr>
              <a:t>Profession Income </a:t>
            </a:r>
            <a:r>
              <a:rPr lang="en-IN" b="1" dirty="0">
                <a:solidFill>
                  <a:srgbClr val="0070C0"/>
                </a:solidFill>
              </a:rPr>
              <a:t>– Special Provisions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Planning </a:t>
            </a:r>
            <a:r>
              <a:rPr lang="en-US" b="1" dirty="0">
                <a:solidFill>
                  <a:srgbClr val="0070C0"/>
                </a:solidFill>
              </a:rPr>
              <a:t>for carry forward and setoff </a:t>
            </a:r>
            <a:r>
              <a:rPr lang="en-US" b="1" dirty="0" smtClean="0">
                <a:solidFill>
                  <a:srgbClr val="0070C0"/>
                </a:solidFill>
              </a:rPr>
              <a:t>of </a:t>
            </a:r>
            <a:r>
              <a:rPr lang="en-IN" b="1" dirty="0" smtClean="0">
                <a:solidFill>
                  <a:srgbClr val="0070C0"/>
                </a:solidFill>
              </a:rPr>
              <a:t>losses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Complying due dates for filing ITRs </a:t>
            </a:r>
            <a:endParaRPr lang="en-IN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Claiming </a:t>
            </a:r>
            <a:r>
              <a:rPr lang="en-US" b="1" dirty="0">
                <a:solidFill>
                  <a:srgbClr val="0070C0"/>
                </a:solidFill>
              </a:rPr>
              <a:t>Chapter VI A deductions</a:t>
            </a:r>
            <a:r>
              <a:rPr lang="en-US" b="1" dirty="0"/>
              <a:t>.</a:t>
            </a:r>
            <a:endParaRPr lang="en-IN" dirty="0"/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10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>
              <a:solidFill>
                <a:srgbClr val="FF0000"/>
              </a:solidFill>
              <a:latin typeface="Verdana Bold" panose="020B0804030504040204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Verdana Bold" panose="020B0804030504040204" pitchFamily="34" charset="0"/>
              </a:rPr>
              <a:t>TAX</a:t>
            </a:r>
            <a:r>
              <a:rPr lang="en-US" b="1" dirty="0">
                <a:solidFill>
                  <a:srgbClr val="FF0000"/>
                </a:solidFill>
                <a:latin typeface="Verdana Bold" panose="020B0804030504040204" pitchFamily="34" charset="0"/>
              </a:rPr>
              <a:t>” IS A “</a:t>
            </a:r>
            <a:r>
              <a:rPr lang="en-US" b="1" dirty="0" smtClean="0">
                <a:solidFill>
                  <a:srgbClr val="FF0000"/>
                </a:solidFill>
                <a:latin typeface="Verdana Bold" panose="020B0804030504040204" pitchFamily="34" charset="0"/>
              </a:rPr>
              <a:t>FINE” </a:t>
            </a:r>
            <a:r>
              <a:rPr lang="en-IN" b="1" dirty="0" smtClean="0">
                <a:solidFill>
                  <a:srgbClr val="FF0000"/>
                </a:solidFill>
                <a:latin typeface="Verdana Bold" panose="020B0804030504040204" pitchFamily="34" charset="0"/>
              </a:rPr>
              <a:t>FOR </a:t>
            </a:r>
            <a:r>
              <a:rPr lang="en-IN" b="1" dirty="0">
                <a:solidFill>
                  <a:srgbClr val="FF0000"/>
                </a:solidFill>
                <a:latin typeface="Verdana Bold" panose="020B0804030504040204" pitchFamily="34" charset="0"/>
              </a:rPr>
              <a:t>DOING </a:t>
            </a:r>
            <a:r>
              <a:rPr lang="en-IN" b="1" dirty="0" smtClean="0">
                <a:solidFill>
                  <a:srgbClr val="FF0000"/>
                </a:solidFill>
                <a:latin typeface="Verdana Bold" panose="020B0804030504040204" pitchFamily="34" charset="0"/>
              </a:rPr>
              <a:t>“RIGHT”</a:t>
            </a:r>
          </a:p>
          <a:p>
            <a:pPr marL="0" indent="0">
              <a:buNone/>
            </a:pPr>
            <a:endParaRPr lang="en-IN" b="1" dirty="0">
              <a:solidFill>
                <a:srgbClr val="FF0000"/>
              </a:solidFill>
              <a:latin typeface="Verdana Bold" panose="020B0804030504040204" pitchFamily="34" charset="0"/>
            </a:endParaRPr>
          </a:p>
          <a:p>
            <a:r>
              <a:rPr lang="en-US" b="1" dirty="0">
                <a:solidFill>
                  <a:srgbClr val="0000CD"/>
                </a:solidFill>
                <a:latin typeface="Verdana Bold" panose="020B0804030504040204" pitchFamily="34" charset="0"/>
              </a:rPr>
              <a:t>A “FINE” IS A “</a:t>
            </a:r>
            <a:r>
              <a:rPr lang="en-US" b="1" dirty="0" smtClean="0">
                <a:solidFill>
                  <a:srgbClr val="0000CD"/>
                </a:solidFill>
                <a:latin typeface="Verdana Bold" panose="020B0804030504040204" pitchFamily="34" charset="0"/>
              </a:rPr>
              <a:t>TAX” </a:t>
            </a:r>
            <a:r>
              <a:rPr lang="en-IN" b="1" dirty="0" smtClean="0">
                <a:solidFill>
                  <a:srgbClr val="0000CD"/>
                </a:solidFill>
                <a:latin typeface="Verdana Bold" panose="020B0804030504040204" pitchFamily="34" charset="0"/>
              </a:rPr>
              <a:t>FOR </a:t>
            </a:r>
            <a:r>
              <a:rPr lang="en-IN" b="1" dirty="0">
                <a:solidFill>
                  <a:srgbClr val="0000CD"/>
                </a:solidFill>
                <a:latin typeface="Verdana Bold" panose="020B0804030504040204" pitchFamily="34" charset="0"/>
              </a:rPr>
              <a:t>DOING “WRONG”.</a:t>
            </a:r>
            <a:endParaRPr lang="en-IN" dirty="0"/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3880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solidFill>
                  <a:srgbClr val="C00000"/>
                </a:solidFill>
              </a:rPr>
              <a:t>Disclose all incomes</a:t>
            </a:r>
          </a:p>
          <a:p>
            <a:r>
              <a:rPr lang="en-IN" b="1" dirty="0" smtClean="0">
                <a:solidFill>
                  <a:srgbClr val="C00000"/>
                </a:solidFill>
              </a:rPr>
              <a:t>Avoid </a:t>
            </a:r>
            <a:r>
              <a:rPr lang="en-IN" b="1" dirty="0">
                <a:solidFill>
                  <a:srgbClr val="C00000"/>
                </a:solidFill>
              </a:rPr>
              <a:t>Concealment of facts</a:t>
            </a:r>
          </a:p>
          <a:p>
            <a:r>
              <a:rPr lang="en-IN" b="1" dirty="0" smtClean="0">
                <a:solidFill>
                  <a:srgbClr val="C00000"/>
                </a:solidFill>
              </a:rPr>
              <a:t>Avoid </a:t>
            </a:r>
            <a:r>
              <a:rPr lang="en-IN" b="1" dirty="0">
                <a:solidFill>
                  <a:srgbClr val="C00000"/>
                </a:solidFill>
              </a:rPr>
              <a:t>attraction of Penalty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Others</a:t>
            </a:r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57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smtClean="0">
                <a:solidFill>
                  <a:srgbClr val="7030A0"/>
                </a:solidFill>
              </a:rPr>
              <a:t>Maintenance </a:t>
            </a:r>
            <a:r>
              <a:rPr lang="en-IN" b="1" dirty="0">
                <a:solidFill>
                  <a:srgbClr val="7030A0"/>
                </a:solidFill>
              </a:rPr>
              <a:t>of Accounts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Audits </a:t>
            </a:r>
            <a:r>
              <a:rPr lang="en-IN" b="1" dirty="0">
                <a:solidFill>
                  <a:srgbClr val="7030A0"/>
                </a:solidFill>
              </a:rPr>
              <a:t>/ Tax Audits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Obtaining Certifications </a:t>
            </a:r>
            <a:r>
              <a:rPr lang="en-IN" b="1" dirty="0">
                <a:solidFill>
                  <a:srgbClr val="7030A0"/>
                </a:solidFill>
              </a:rPr>
              <a:t>/ Audit certificates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Filing </a:t>
            </a:r>
            <a:r>
              <a:rPr lang="en-IN" b="1" dirty="0">
                <a:solidFill>
                  <a:srgbClr val="7030A0"/>
                </a:solidFill>
              </a:rPr>
              <a:t>returns / forms promptly.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Compliance </a:t>
            </a:r>
            <a:r>
              <a:rPr lang="en-IN" b="1" dirty="0">
                <a:solidFill>
                  <a:srgbClr val="7030A0"/>
                </a:solidFill>
              </a:rPr>
              <a:t>with </a:t>
            </a:r>
            <a:r>
              <a:rPr lang="en-IN" b="1" dirty="0" smtClean="0">
                <a:solidFill>
                  <a:srgbClr val="7030A0"/>
                </a:solidFill>
              </a:rPr>
              <a:t>various provisions </a:t>
            </a:r>
            <a:r>
              <a:rPr lang="en-IN" b="1" dirty="0">
                <a:solidFill>
                  <a:srgbClr val="7030A0"/>
                </a:solidFill>
              </a:rPr>
              <a:t>of TDS/TCS.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Filing </a:t>
            </a:r>
            <a:r>
              <a:rPr lang="en-IN" b="1" dirty="0">
                <a:solidFill>
                  <a:srgbClr val="7030A0"/>
                </a:solidFill>
              </a:rPr>
              <a:t>Quarterly &amp; </a:t>
            </a:r>
            <a:r>
              <a:rPr lang="en-IN" b="1" dirty="0" smtClean="0">
                <a:solidFill>
                  <a:srgbClr val="7030A0"/>
                </a:solidFill>
              </a:rPr>
              <a:t>Annual returns </a:t>
            </a:r>
            <a:r>
              <a:rPr lang="en-IN" b="1" dirty="0">
                <a:solidFill>
                  <a:srgbClr val="7030A0"/>
                </a:solidFill>
              </a:rPr>
              <a:t>of TDS.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Reply </a:t>
            </a:r>
            <a:r>
              <a:rPr lang="en-US" b="1" dirty="0">
                <a:solidFill>
                  <a:srgbClr val="7030A0"/>
                </a:solidFill>
              </a:rPr>
              <a:t>to the Tax Authorities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Tax Compliances</a:t>
            </a:r>
            <a:endParaRPr lang="en-IN" dirty="0">
              <a:solidFill>
                <a:srgbClr val="7030A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67062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smtClean="0">
                <a:solidFill>
                  <a:srgbClr val="7030A0"/>
                </a:solidFill>
              </a:rPr>
              <a:t>Payment </a:t>
            </a:r>
            <a:r>
              <a:rPr lang="en-IN" b="1" dirty="0">
                <a:solidFill>
                  <a:srgbClr val="7030A0"/>
                </a:solidFill>
              </a:rPr>
              <a:t>of Advance </a:t>
            </a:r>
            <a:r>
              <a:rPr lang="en-IN" b="1" dirty="0" smtClean="0">
                <a:solidFill>
                  <a:srgbClr val="7030A0"/>
                </a:solidFill>
              </a:rPr>
              <a:t>Tax as </a:t>
            </a:r>
            <a:r>
              <a:rPr lang="en-IN" b="1" dirty="0">
                <a:solidFill>
                  <a:srgbClr val="7030A0"/>
                </a:solidFill>
              </a:rPr>
              <a:t>per the </a:t>
            </a:r>
            <a:r>
              <a:rPr lang="en-IN" b="1" dirty="0" smtClean="0">
                <a:solidFill>
                  <a:srgbClr val="7030A0"/>
                </a:solidFill>
              </a:rPr>
              <a:t>stipulated schedule</a:t>
            </a:r>
            <a:r>
              <a:rPr lang="en-IN" b="1" dirty="0">
                <a:solidFill>
                  <a:srgbClr val="7030A0"/>
                </a:solidFill>
              </a:rPr>
              <a:t>.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Availing </a:t>
            </a:r>
            <a:r>
              <a:rPr lang="en-IN" b="1" dirty="0">
                <a:solidFill>
                  <a:srgbClr val="7030A0"/>
                </a:solidFill>
              </a:rPr>
              <a:t>Tax Credit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Carry </a:t>
            </a:r>
            <a:r>
              <a:rPr lang="en-IN" b="1" dirty="0">
                <a:solidFill>
                  <a:srgbClr val="7030A0"/>
                </a:solidFill>
              </a:rPr>
              <a:t>forward of </a:t>
            </a:r>
            <a:r>
              <a:rPr lang="en-IN" b="1" dirty="0" smtClean="0">
                <a:solidFill>
                  <a:srgbClr val="7030A0"/>
                </a:solidFill>
              </a:rPr>
              <a:t>Tax Credit</a:t>
            </a:r>
            <a:endParaRPr lang="en-IN" b="1" dirty="0">
              <a:solidFill>
                <a:srgbClr val="7030A0"/>
              </a:solidFill>
            </a:endParaRPr>
          </a:p>
          <a:p>
            <a:r>
              <a:rPr lang="en-IN" b="1" dirty="0" smtClean="0">
                <a:solidFill>
                  <a:srgbClr val="7030A0"/>
                </a:solidFill>
              </a:rPr>
              <a:t>Avoidance </a:t>
            </a:r>
            <a:r>
              <a:rPr lang="en-IN" b="1" dirty="0">
                <a:solidFill>
                  <a:srgbClr val="7030A0"/>
                </a:solidFill>
              </a:rPr>
              <a:t>of Interest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Avoidance </a:t>
            </a:r>
            <a:r>
              <a:rPr lang="en-IN" b="1" dirty="0">
                <a:solidFill>
                  <a:srgbClr val="7030A0"/>
                </a:solidFill>
              </a:rPr>
              <a:t>of penalty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Avoidance </a:t>
            </a:r>
            <a:r>
              <a:rPr lang="en-IN" b="1" dirty="0">
                <a:solidFill>
                  <a:srgbClr val="7030A0"/>
                </a:solidFill>
              </a:rPr>
              <a:t>of Prosecutions</a:t>
            </a:r>
          </a:p>
          <a:p>
            <a:r>
              <a:rPr lang="en-IN" b="1" dirty="0" smtClean="0">
                <a:solidFill>
                  <a:srgbClr val="7030A0"/>
                </a:solidFill>
              </a:rPr>
              <a:t>Claim </a:t>
            </a:r>
            <a:r>
              <a:rPr lang="en-IN" b="1" dirty="0">
                <a:solidFill>
                  <a:srgbClr val="7030A0"/>
                </a:solidFill>
              </a:rPr>
              <a:t>of </a:t>
            </a:r>
            <a:r>
              <a:rPr lang="en-IN" b="1" dirty="0" smtClean="0">
                <a:solidFill>
                  <a:srgbClr val="7030A0"/>
                </a:solidFill>
              </a:rPr>
              <a:t>Refund of Excess Tax Paid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Tax Payments</a:t>
            </a:r>
            <a:endParaRPr lang="en-IN" dirty="0">
              <a:solidFill>
                <a:srgbClr val="7030A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3454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3276600"/>
            <a:ext cx="3166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 you</a:t>
            </a:r>
            <a:endParaRPr lang="en-IN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7" name="Picture 6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28600"/>
            <a:ext cx="1600200" cy="304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6427113"/>
            <a:ext cx="8915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Behind Every Successful Business Decision, There Is Always A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ell MT" pitchFamily="18" charset="0"/>
                <a:ea typeface="Calibri" pitchFamily="34" charset="0"/>
                <a:cs typeface="Times New Roman" pitchFamily="18" charset="0"/>
              </a:rPr>
              <a:t>CMA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96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Exercise carried out by a tax </a:t>
            </a: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payer to </a:t>
            </a:r>
            <a:r>
              <a:rPr lang="en-US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meet his tax obligations in </a:t>
            </a: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a </a:t>
            </a: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proper</a:t>
            </a:r>
            <a:r>
              <a:rPr lang="en-IN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, systematic and </a:t>
            </a: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orderly	manner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Availing all permissible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exemptions, 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deductions and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relief under the statute as may be </a:t>
            </a:r>
            <a:r>
              <a:rPr lang="en-IN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applicable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Not </a:t>
            </a:r>
            <a:r>
              <a:rPr lang="en-US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taking form of </a:t>
            </a:r>
            <a:r>
              <a:rPr lang="en-US" b="1" i="1" dirty="0">
                <a:solidFill>
                  <a:srgbClr val="00009A"/>
                </a:solidFill>
                <a:latin typeface="Book Antiqua Bold Italic" panose="020407020603050A0204" pitchFamily="18" charset="0"/>
              </a:rPr>
              <a:t>“</a:t>
            </a:r>
            <a:r>
              <a:rPr lang="en-US" b="1" i="1" dirty="0" err="1" smtClean="0">
                <a:solidFill>
                  <a:srgbClr val="00009A"/>
                </a:solidFill>
                <a:latin typeface="Book Antiqua Bold Italic" panose="020407020603050A0204" pitchFamily="18" charset="0"/>
              </a:rPr>
              <a:t>colourable</a:t>
            </a:r>
            <a:r>
              <a:rPr lang="en-US" b="1" i="1" dirty="0" smtClean="0">
                <a:solidFill>
                  <a:srgbClr val="00009A"/>
                </a:solidFill>
                <a:latin typeface="Book Antiqua Bold Italic" panose="020407020603050A0204" pitchFamily="18" charset="0"/>
              </a:rPr>
              <a:t> </a:t>
            </a:r>
            <a:r>
              <a:rPr lang="en-IN" b="1" i="1" dirty="0" smtClean="0">
                <a:solidFill>
                  <a:srgbClr val="00009A"/>
                </a:solidFill>
                <a:latin typeface="Book Antiqua Bold Italic" panose="020407020603050A0204" pitchFamily="18" charset="0"/>
              </a:rPr>
              <a:t>devices</a:t>
            </a:r>
            <a:r>
              <a:rPr lang="en-IN" b="1" i="1" dirty="0">
                <a:solidFill>
                  <a:srgbClr val="00009A"/>
                </a:solidFill>
                <a:latin typeface="Book Antiqua Bold Italic" panose="020407020603050A0204" pitchFamily="18" charset="0"/>
              </a:rPr>
              <a:t>” </a:t>
            </a:r>
            <a:r>
              <a:rPr lang="en-IN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and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Having </a:t>
            </a:r>
            <a:r>
              <a:rPr lang="en-US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no intention to deceit </a:t>
            </a:r>
            <a:r>
              <a:rPr lang="en-US" b="1" dirty="0" smtClean="0">
                <a:solidFill>
                  <a:srgbClr val="00009A"/>
                </a:solidFill>
                <a:latin typeface="Book Antiqua Bold" panose="02040702050305030304" pitchFamily="18" charset="0"/>
              </a:rPr>
              <a:t>the legal </a:t>
            </a:r>
            <a:r>
              <a:rPr lang="en-US" b="1" dirty="0">
                <a:solidFill>
                  <a:srgbClr val="00009A"/>
                </a:solidFill>
                <a:latin typeface="Book Antiqua Bold" panose="02040702050305030304" pitchFamily="18" charset="0"/>
              </a:rPr>
              <a:t>spirit behind the tax law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What is Tax Planning</a:t>
            </a:r>
            <a:endParaRPr lang="en-IN" dirty="0">
              <a:solidFill>
                <a:srgbClr val="00B05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647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Colourable</a:t>
            </a:r>
            <a:r>
              <a:rPr lang="en-US" b="1" dirty="0"/>
              <a:t> devices cannot be part of tax planning and</a:t>
            </a:r>
          </a:p>
          <a:p>
            <a:r>
              <a:rPr lang="en-US" b="1" dirty="0"/>
              <a:t>it is wrong to encourage or entertain the belief that it</a:t>
            </a:r>
          </a:p>
          <a:p>
            <a:r>
              <a:rPr lang="en-US" b="1" dirty="0"/>
              <a:t>is </a:t>
            </a:r>
            <a:r>
              <a:rPr lang="en-US" b="1" dirty="0" err="1"/>
              <a:t>honourable</a:t>
            </a:r>
            <a:r>
              <a:rPr lang="en-US" b="1" dirty="0"/>
              <a:t> to avoid payment of tax by resorting to</a:t>
            </a:r>
          </a:p>
          <a:p>
            <a:r>
              <a:rPr lang="en-IN" b="1" dirty="0"/>
              <a:t>dubious </a:t>
            </a:r>
            <a:r>
              <a:rPr lang="en-IN" b="1" dirty="0" smtClean="0"/>
              <a:t>methods</a:t>
            </a:r>
          </a:p>
          <a:p>
            <a:r>
              <a:rPr lang="en-US" b="1" dirty="0" smtClean="0"/>
              <a:t>The intention is to deceit the government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Colourable</a:t>
            </a:r>
            <a:r>
              <a:rPr lang="en-US" dirty="0" smtClean="0"/>
              <a:t> Device</a:t>
            </a:r>
            <a:endParaRPr lang="en-IN" dirty="0"/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7946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sz="3600" dirty="0" smtClean="0">
                <a:solidFill>
                  <a:srgbClr val="00B0F0"/>
                </a:solidFill>
              </a:rPr>
              <a:t>Reducing Tax Liability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0B0F0"/>
                </a:solidFill>
              </a:rPr>
              <a:t>Avoid Litigation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0B0F0"/>
                </a:solidFill>
              </a:rPr>
              <a:t>Productive Investment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0B0F0"/>
                </a:solidFill>
              </a:rPr>
              <a:t>Growth of Economy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00B0F0"/>
                </a:solidFill>
              </a:rPr>
              <a:t>Economic Stability</a:t>
            </a:r>
            <a:endParaRPr lang="en-IN" sz="3600" dirty="0">
              <a:solidFill>
                <a:srgbClr val="00B0F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Objective of Tax Planning</a:t>
            </a:r>
            <a:endParaRPr lang="en-IN" dirty="0">
              <a:solidFill>
                <a:srgbClr val="00B05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728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Methods used by the tax payers to minimize the tax liability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TAX PLANNING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TAX AVOIDANCE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TAX EVASION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TAX MANAGEMENT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8" name="Picture 7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8200" y="5867400"/>
            <a:ext cx="457200" cy="762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347774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Legal and Permitted  </a:t>
            </a:r>
          </a:p>
          <a:p>
            <a:pPr lvl="1"/>
            <a:r>
              <a:rPr lang="en-US" dirty="0" smtClean="0"/>
              <a:t>Taking maximum benefits.</a:t>
            </a:r>
          </a:p>
          <a:p>
            <a:pPr lvl="1"/>
            <a:r>
              <a:rPr lang="en-US" dirty="0" smtClean="0"/>
              <a:t>Use all beneficial provisions in tax laws</a:t>
            </a:r>
          </a:p>
          <a:p>
            <a:pPr lvl="1"/>
            <a:r>
              <a:rPr lang="en-US" dirty="0" smtClean="0"/>
              <a:t>Example: Exemptions, Deductions, rebates and reliefs.</a:t>
            </a:r>
          </a:p>
          <a:p>
            <a:pPr lvl="1"/>
            <a:r>
              <a:rPr lang="en-US" dirty="0" smtClean="0"/>
              <a:t>Permissible within the frame work of law.</a:t>
            </a:r>
          </a:p>
          <a:p>
            <a:pPr marL="514350" indent="-457200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92D050"/>
                </a:solidFill>
              </a:rPr>
              <a:t>Tax Planning</a:t>
            </a:r>
            <a:endParaRPr lang="en-IN" sz="4000" dirty="0">
              <a:solidFill>
                <a:srgbClr val="92D05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485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Planning to reduce or </a:t>
            </a:r>
            <a:r>
              <a:rPr lang="en-US" b="1" dirty="0" smtClean="0">
                <a:solidFill>
                  <a:srgbClr val="0070C0"/>
                </a:solidFill>
              </a:rPr>
              <a:t>negating the </a:t>
            </a:r>
            <a:r>
              <a:rPr lang="en-IN" b="1" dirty="0" smtClean="0">
                <a:solidFill>
                  <a:srgbClr val="0070C0"/>
                </a:solidFill>
              </a:rPr>
              <a:t>tax </a:t>
            </a:r>
            <a:r>
              <a:rPr lang="en-IN" b="1" dirty="0">
                <a:solidFill>
                  <a:srgbClr val="0070C0"/>
                </a:solidFill>
              </a:rPr>
              <a:t>liability </a:t>
            </a:r>
            <a:endParaRPr lang="en-IN" b="1" dirty="0" smtClean="0">
              <a:solidFill>
                <a:srgbClr val="0070C0"/>
              </a:solidFill>
            </a:endParaRPr>
          </a:p>
          <a:p>
            <a:r>
              <a:rPr lang="en-IN" b="1" dirty="0" smtClean="0">
                <a:solidFill>
                  <a:srgbClr val="0070C0"/>
                </a:solidFill>
              </a:rPr>
              <a:t>Using legally permissible ways and </a:t>
            </a:r>
            <a:r>
              <a:rPr lang="en-US" b="1" dirty="0" smtClean="0">
                <a:solidFill>
                  <a:srgbClr val="0070C0"/>
                </a:solidFill>
              </a:rPr>
              <a:t>takes </a:t>
            </a:r>
            <a:r>
              <a:rPr lang="en-US" b="1" dirty="0">
                <a:solidFill>
                  <a:srgbClr val="0070C0"/>
                </a:solidFill>
              </a:rPr>
              <a:t>into account loopholes </a:t>
            </a:r>
            <a:r>
              <a:rPr lang="en-US" b="1" dirty="0" smtClean="0">
                <a:solidFill>
                  <a:srgbClr val="0070C0"/>
                </a:solidFill>
              </a:rPr>
              <a:t>of </a:t>
            </a:r>
            <a:r>
              <a:rPr lang="en-IN" b="1" dirty="0" smtClean="0">
                <a:solidFill>
                  <a:srgbClr val="0070C0"/>
                </a:solidFill>
              </a:rPr>
              <a:t>law</a:t>
            </a:r>
            <a:endParaRPr lang="en-IN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It is Tax </a:t>
            </a:r>
            <a:r>
              <a:rPr lang="en-US" b="1" dirty="0">
                <a:solidFill>
                  <a:srgbClr val="0070C0"/>
                </a:solidFill>
              </a:rPr>
              <a:t>hedging within frame </a:t>
            </a:r>
            <a:r>
              <a:rPr lang="en-US" b="1" dirty="0" smtClean="0">
                <a:solidFill>
                  <a:srgbClr val="0070C0"/>
                </a:solidFill>
              </a:rPr>
              <a:t>work </a:t>
            </a:r>
            <a:r>
              <a:rPr lang="en-IN" b="1" dirty="0" smtClean="0">
                <a:solidFill>
                  <a:srgbClr val="0070C0"/>
                </a:solidFill>
              </a:rPr>
              <a:t>of </a:t>
            </a:r>
            <a:r>
              <a:rPr lang="en-IN" b="1" dirty="0">
                <a:solidFill>
                  <a:srgbClr val="0070C0"/>
                </a:solidFill>
              </a:rPr>
              <a:t>law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Intentional </a:t>
            </a:r>
            <a:r>
              <a:rPr lang="en-IN" b="1" dirty="0">
                <a:solidFill>
                  <a:srgbClr val="0070C0"/>
                </a:solidFill>
              </a:rPr>
              <a:t>tax planning </a:t>
            </a:r>
            <a:r>
              <a:rPr lang="en-IN" b="1" dirty="0" smtClean="0">
                <a:solidFill>
                  <a:srgbClr val="0070C0"/>
                </a:solidFill>
              </a:rPr>
              <a:t>before actual </a:t>
            </a:r>
            <a:r>
              <a:rPr lang="en-IN" b="1" dirty="0">
                <a:solidFill>
                  <a:srgbClr val="0070C0"/>
                </a:solidFill>
              </a:rPr>
              <a:t>tax liability</a:t>
            </a:r>
          </a:p>
          <a:p>
            <a:r>
              <a:rPr lang="en-IN" b="1" dirty="0">
                <a:solidFill>
                  <a:srgbClr val="0070C0"/>
                </a:solidFill>
              </a:rPr>
              <a:t>It has legal </a:t>
            </a:r>
            <a:r>
              <a:rPr lang="en-IN" b="1" dirty="0" smtClean="0">
                <a:solidFill>
                  <a:srgbClr val="0070C0"/>
                </a:solidFill>
              </a:rPr>
              <a:t>sanction provided there is no intention to cheat the revenue.</a:t>
            </a:r>
            <a:endParaRPr lang="en-IN" b="1" dirty="0">
              <a:solidFill>
                <a:srgbClr val="0070C0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IN" b="1" i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IN" b="1" i="1" dirty="0">
                <a:solidFill>
                  <a:schemeClr val="accent6">
                    <a:lumMod val="75000"/>
                  </a:schemeClr>
                </a:solidFill>
              </a:rPr>
              <a:t>line of </a:t>
            </a:r>
            <a:r>
              <a:rPr lang="en-IN" b="1" i="1" dirty="0" smtClean="0">
                <a:solidFill>
                  <a:schemeClr val="accent6">
                    <a:lumMod val="75000"/>
                  </a:schemeClr>
                </a:solidFill>
              </a:rPr>
              <a:t>demarcation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between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tax planning and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tax avoidance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is very thin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and </a:t>
            </a:r>
            <a:r>
              <a:rPr lang="en-IN" b="1" i="1" dirty="0" smtClean="0">
                <a:solidFill>
                  <a:schemeClr val="accent6">
                    <a:lumMod val="75000"/>
                  </a:schemeClr>
                </a:solidFill>
              </a:rPr>
              <a:t>blurred</a:t>
            </a:r>
            <a:r>
              <a:rPr lang="en-IN" b="1" i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IN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Tax Avoidance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1772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rgbClr val="0070C0"/>
                </a:solidFill>
              </a:rPr>
              <a:t>Criteria to define tax avoidance</a:t>
            </a:r>
          </a:p>
          <a:p>
            <a:r>
              <a:rPr lang="en-US" dirty="0">
                <a:solidFill>
                  <a:srgbClr val="0070C0"/>
                </a:solidFill>
              </a:rPr>
              <a:t> </a:t>
            </a:r>
            <a:r>
              <a:rPr lang="en-US" b="1" dirty="0">
                <a:solidFill>
                  <a:srgbClr val="0070C0"/>
                </a:solidFill>
              </a:rPr>
              <a:t>(</a:t>
            </a:r>
            <a:r>
              <a:rPr lang="en-US" b="1" i="1" dirty="0">
                <a:solidFill>
                  <a:srgbClr val="0070C0"/>
                </a:solidFill>
              </a:rPr>
              <a:t>1</a:t>
            </a:r>
            <a:r>
              <a:rPr lang="en-US" b="1" dirty="0">
                <a:solidFill>
                  <a:srgbClr val="0070C0"/>
                </a:solidFill>
              </a:rPr>
              <a:t>) use of colorable devices;</a:t>
            </a:r>
          </a:p>
          <a:p>
            <a:r>
              <a:rPr lang="en-IN" dirty="0">
                <a:solidFill>
                  <a:srgbClr val="0070C0"/>
                </a:solidFill>
              </a:rPr>
              <a:t> </a:t>
            </a:r>
            <a:r>
              <a:rPr lang="en-IN" b="1" dirty="0">
                <a:solidFill>
                  <a:srgbClr val="0070C0"/>
                </a:solidFill>
              </a:rPr>
              <a:t>(</a:t>
            </a:r>
            <a:r>
              <a:rPr lang="en-IN" b="1" i="1" dirty="0">
                <a:solidFill>
                  <a:srgbClr val="0070C0"/>
                </a:solidFill>
              </a:rPr>
              <a:t>2</a:t>
            </a:r>
            <a:r>
              <a:rPr lang="en-IN" b="1" dirty="0">
                <a:solidFill>
                  <a:srgbClr val="0070C0"/>
                </a:solidFill>
              </a:rPr>
              <a:t>) instances where </a:t>
            </a:r>
            <a:r>
              <a:rPr lang="en-IN" b="1" dirty="0" smtClean="0">
                <a:solidFill>
                  <a:srgbClr val="0070C0"/>
                </a:solidFill>
              </a:rPr>
              <a:t>doctrine of </a:t>
            </a:r>
            <a:r>
              <a:rPr lang="en-IN" b="1" dirty="0">
                <a:solidFill>
                  <a:srgbClr val="0070C0"/>
                </a:solidFill>
              </a:rPr>
              <a:t>substance is defeated;</a:t>
            </a:r>
          </a:p>
          <a:p>
            <a:r>
              <a:rPr lang="en-IN" dirty="0">
                <a:solidFill>
                  <a:srgbClr val="0070C0"/>
                </a:solidFill>
              </a:rPr>
              <a:t> </a:t>
            </a:r>
            <a:r>
              <a:rPr lang="en-IN" b="1" dirty="0">
                <a:solidFill>
                  <a:srgbClr val="0070C0"/>
                </a:solidFill>
              </a:rPr>
              <a:t>(</a:t>
            </a:r>
            <a:r>
              <a:rPr lang="en-IN" b="1" i="1" dirty="0">
                <a:solidFill>
                  <a:srgbClr val="0070C0"/>
                </a:solidFill>
              </a:rPr>
              <a:t>3</a:t>
            </a:r>
            <a:r>
              <a:rPr lang="en-IN" b="1" dirty="0">
                <a:solidFill>
                  <a:srgbClr val="0070C0"/>
                </a:solidFill>
              </a:rPr>
              <a:t>)defeating the genuine </a:t>
            </a:r>
            <a:r>
              <a:rPr lang="en-IN" b="1" dirty="0" smtClean="0">
                <a:solidFill>
                  <a:srgbClr val="0070C0"/>
                </a:solidFill>
              </a:rPr>
              <a:t>spirit of </a:t>
            </a:r>
            <a:r>
              <a:rPr lang="en-IN" b="1" dirty="0">
                <a:solidFill>
                  <a:srgbClr val="0070C0"/>
                </a:solidFill>
              </a:rPr>
              <a:t>law;</a:t>
            </a:r>
          </a:p>
          <a:p>
            <a:r>
              <a:rPr lang="en-IN" dirty="0">
                <a:solidFill>
                  <a:srgbClr val="0070C0"/>
                </a:solidFill>
              </a:rPr>
              <a:t> </a:t>
            </a:r>
            <a:r>
              <a:rPr lang="en-IN" b="1" dirty="0">
                <a:solidFill>
                  <a:srgbClr val="0070C0"/>
                </a:solidFill>
              </a:rPr>
              <a:t>(</a:t>
            </a:r>
            <a:r>
              <a:rPr lang="en-IN" b="1" i="1" dirty="0">
                <a:solidFill>
                  <a:srgbClr val="0070C0"/>
                </a:solidFill>
              </a:rPr>
              <a:t>4</a:t>
            </a:r>
            <a:r>
              <a:rPr lang="en-IN" b="1" dirty="0">
                <a:solidFill>
                  <a:srgbClr val="0070C0"/>
                </a:solidFill>
              </a:rPr>
              <a:t>)</a:t>
            </a:r>
            <a:r>
              <a:rPr lang="en-IN" b="1" dirty="0" err="1">
                <a:solidFill>
                  <a:srgbClr val="0070C0"/>
                </a:solidFill>
              </a:rPr>
              <a:t>mis</a:t>
            </a:r>
            <a:r>
              <a:rPr lang="en-IN" b="1" dirty="0">
                <a:solidFill>
                  <a:srgbClr val="0070C0"/>
                </a:solidFill>
              </a:rPr>
              <a:t>-representation </a:t>
            </a:r>
            <a:r>
              <a:rPr lang="en-IN" b="1" dirty="0" smtClean="0">
                <a:solidFill>
                  <a:srgbClr val="0070C0"/>
                </a:solidFill>
              </a:rPr>
              <a:t>or twisting </a:t>
            </a:r>
            <a:r>
              <a:rPr lang="en-IN" b="1" dirty="0">
                <a:solidFill>
                  <a:srgbClr val="0070C0"/>
                </a:solidFill>
              </a:rPr>
              <a:t>of facts;</a:t>
            </a:r>
          </a:p>
          <a:p>
            <a:r>
              <a:rPr lang="en-IN" dirty="0">
                <a:solidFill>
                  <a:srgbClr val="0070C0"/>
                </a:solidFill>
              </a:rPr>
              <a:t> </a:t>
            </a:r>
            <a:r>
              <a:rPr lang="en-IN" b="1" dirty="0">
                <a:solidFill>
                  <a:srgbClr val="0070C0"/>
                </a:solidFill>
              </a:rPr>
              <a:t>(</a:t>
            </a:r>
            <a:r>
              <a:rPr lang="en-IN" b="1" i="1" dirty="0">
                <a:solidFill>
                  <a:srgbClr val="0070C0"/>
                </a:solidFill>
              </a:rPr>
              <a:t>5</a:t>
            </a:r>
            <a:r>
              <a:rPr lang="en-IN" b="1" dirty="0">
                <a:solidFill>
                  <a:srgbClr val="0070C0"/>
                </a:solidFill>
              </a:rPr>
              <a:t>)taking only </a:t>
            </a:r>
            <a:r>
              <a:rPr lang="en-IN" b="1" dirty="0" smtClean="0">
                <a:solidFill>
                  <a:srgbClr val="0070C0"/>
                </a:solidFill>
              </a:rPr>
              <a:t>strict interpretation </a:t>
            </a:r>
            <a:r>
              <a:rPr lang="en-IN" b="1" dirty="0">
                <a:solidFill>
                  <a:srgbClr val="0070C0"/>
                </a:solidFill>
              </a:rPr>
              <a:t>of law </a:t>
            </a:r>
            <a:r>
              <a:rPr lang="en-IN" b="1" dirty="0" smtClean="0">
                <a:solidFill>
                  <a:srgbClr val="0070C0"/>
                </a:solidFill>
              </a:rPr>
              <a:t>and suppressing </a:t>
            </a:r>
            <a:r>
              <a:rPr lang="en-IN" b="1" dirty="0">
                <a:solidFill>
                  <a:srgbClr val="0070C0"/>
                </a:solidFill>
              </a:rPr>
              <a:t>the </a:t>
            </a:r>
            <a:r>
              <a:rPr lang="en-IN" b="1" dirty="0" smtClean="0">
                <a:solidFill>
                  <a:srgbClr val="0070C0"/>
                </a:solidFill>
              </a:rPr>
              <a:t>legislative intention </a:t>
            </a:r>
            <a:r>
              <a:rPr lang="en-IN" b="1" dirty="0">
                <a:solidFill>
                  <a:srgbClr val="0070C0"/>
                </a:solidFill>
              </a:rPr>
              <a:t>behind it.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Tax Avoidance – How </a:t>
            </a:r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6" name="Picture 5" descr="C:\Users\Administrator\AppData\Local\Microsoft\Windows Live Mail\WLMDSS.tmp\WLM577A.tmp\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4400" y="6096000"/>
            <a:ext cx="457200" cy="76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9637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166</TotalTime>
  <Words>851</Words>
  <Application>Microsoft Office PowerPoint</Application>
  <PresentationFormat>On-screen Show (4:3)</PresentationFormat>
  <Paragraphs>154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Corporate Tax Planning</vt:lpstr>
      <vt:lpstr>Slide 2</vt:lpstr>
      <vt:lpstr>What is Tax Planning</vt:lpstr>
      <vt:lpstr>Colourable Device</vt:lpstr>
      <vt:lpstr>Objective of Tax Planning</vt:lpstr>
      <vt:lpstr>Methods used by the tax payers to minimize the tax liability</vt:lpstr>
      <vt:lpstr>Tax Planning</vt:lpstr>
      <vt:lpstr>Tax Avoidance</vt:lpstr>
      <vt:lpstr>Tax Avoidance – How </vt:lpstr>
      <vt:lpstr>Evils of Tax Avoidance</vt:lpstr>
      <vt:lpstr>Tax Evasion</vt:lpstr>
      <vt:lpstr>Planning </vt:lpstr>
      <vt:lpstr>Tax Planning Areas</vt:lpstr>
      <vt:lpstr>Tax Planning Jobs</vt:lpstr>
      <vt:lpstr>Management Decisions</vt:lpstr>
      <vt:lpstr>Other Areas for Tax Planning</vt:lpstr>
      <vt:lpstr>Computation of Income and Tax</vt:lpstr>
      <vt:lpstr>Legal Provisions to be used</vt:lpstr>
      <vt:lpstr>Slide 19</vt:lpstr>
      <vt:lpstr>Others</vt:lpstr>
      <vt:lpstr>Tax Compliances</vt:lpstr>
      <vt:lpstr>Tax Payments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RCM in GST</dc:title>
  <dc:creator>Madhu</dc:creator>
  <cp:lastModifiedBy>Debasmita</cp:lastModifiedBy>
  <cp:revision>59</cp:revision>
  <dcterms:created xsi:type="dcterms:W3CDTF">2019-01-13T14:56:55Z</dcterms:created>
  <dcterms:modified xsi:type="dcterms:W3CDTF">2021-01-29T09:26:07Z</dcterms:modified>
</cp:coreProperties>
</file>