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4" r:id="rId28"/>
    <p:sldId id="282" r:id="rId29"/>
    <p:sldId id="283" r:id="rId30"/>
    <p:sldId id="285" r:id="rId31"/>
    <p:sldId id="286" r:id="rId32"/>
    <p:sldId id="290" r:id="rId33"/>
    <p:sldId id="291" r:id="rId34"/>
    <p:sldId id="287" r:id="rId35"/>
    <p:sldId id="288" r:id="rId36"/>
    <p:sldId id="289" r:id="rId37"/>
    <p:sldId id="292" r:id="rId38"/>
    <p:sldId id="293" r:id="rId39"/>
    <p:sldId id="294"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14" autoAdjust="0"/>
    <p:restoredTop sz="94660"/>
  </p:normalViewPr>
  <p:slideViewPr>
    <p:cSldViewPr snapToGrid="0">
      <p:cViewPr varScale="1">
        <p:scale>
          <a:sx n="73" d="100"/>
          <a:sy n="73" d="100"/>
        </p:scale>
        <p:origin x="-606"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C830BD-F1E8-4D1C-BB07-51CC2147B7D7}"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IN"/>
        </a:p>
      </dgm:t>
    </dgm:pt>
    <dgm:pt modelId="{44F4BB5E-8351-41EA-9353-D75A7ACF7A1E}">
      <dgm:prSet phldrT="[Text]"/>
      <dgm:spPr/>
      <dgm:t>
        <a:bodyPr/>
        <a:lstStyle/>
        <a:p>
          <a:r>
            <a:rPr lang="en-US" dirty="0" smtClean="0"/>
            <a:t>Deemed AE</a:t>
          </a:r>
          <a:endParaRPr lang="en-IN" dirty="0"/>
        </a:p>
      </dgm:t>
    </dgm:pt>
    <dgm:pt modelId="{10495107-2DB7-4CB9-8BD5-254A79851766}" type="parTrans" cxnId="{5CFFB2A3-E91F-47A7-9F97-E6F97BE5724C}">
      <dgm:prSet/>
      <dgm:spPr/>
      <dgm:t>
        <a:bodyPr/>
        <a:lstStyle/>
        <a:p>
          <a:endParaRPr lang="en-IN"/>
        </a:p>
      </dgm:t>
    </dgm:pt>
    <dgm:pt modelId="{93A0480A-76EC-4E78-86EE-B309C9E1239D}" type="sibTrans" cxnId="{5CFFB2A3-E91F-47A7-9F97-E6F97BE5724C}">
      <dgm:prSet/>
      <dgm:spPr/>
      <dgm:t>
        <a:bodyPr/>
        <a:lstStyle/>
        <a:p>
          <a:endParaRPr lang="en-IN"/>
        </a:p>
      </dgm:t>
    </dgm:pt>
    <dgm:pt modelId="{BF49C38D-F197-4F31-94C4-5C941683A53D}">
      <dgm:prSet phldrT="[Text]"/>
      <dgm:spPr/>
      <dgm:t>
        <a:bodyPr/>
        <a:lstStyle/>
        <a:p>
          <a:r>
            <a:rPr lang="en-US" dirty="0" smtClean="0"/>
            <a:t>Management</a:t>
          </a:r>
          <a:endParaRPr lang="en-IN" dirty="0"/>
        </a:p>
      </dgm:t>
    </dgm:pt>
    <dgm:pt modelId="{BD5F3C99-A60F-4E10-96C6-E476BA32AB4B}" type="parTrans" cxnId="{94CF8088-112A-43C2-9CE5-B2E1535DC35B}">
      <dgm:prSet/>
      <dgm:spPr/>
      <dgm:t>
        <a:bodyPr/>
        <a:lstStyle/>
        <a:p>
          <a:endParaRPr lang="en-IN"/>
        </a:p>
      </dgm:t>
    </dgm:pt>
    <dgm:pt modelId="{AF1FA475-A6E4-49AD-AE96-B401EDC0760A}" type="sibTrans" cxnId="{94CF8088-112A-43C2-9CE5-B2E1535DC35B}">
      <dgm:prSet/>
      <dgm:spPr/>
      <dgm:t>
        <a:bodyPr/>
        <a:lstStyle/>
        <a:p>
          <a:endParaRPr lang="en-IN"/>
        </a:p>
      </dgm:t>
    </dgm:pt>
    <dgm:pt modelId="{A3F4FF67-155C-4233-9CBD-F7541878EF04}">
      <dgm:prSet phldrT="[Text]"/>
      <dgm:spPr/>
      <dgm:t>
        <a:bodyPr/>
        <a:lstStyle/>
        <a:p>
          <a:r>
            <a:rPr lang="en-US" dirty="0" smtClean="0"/>
            <a:t>Capital with Voting Power</a:t>
          </a:r>
          <a:endParaRPr lang="en-IN" dirty="0"/>
        </a:p>
      </dgm:t>
    </dgm:pt>
    <dgm:pt modelId="{2B685453-9A4B-44EA-8A82-988673010500}" type="parTrans" cxnId="{0A8A659B-124B-4CB0-8D06-133CCB7F427F}">
      <dgm:prSet/>
      <dgm:spPr/>
      <dgm:t>
        <a:bodyPr/>
        <a:lstStyle/>
        <a:p>
          <a:endParaRPr lang="en-IN"/>
        </a:p>
      </dgm:t>
    </dgm:pt>
    <dgm:pt modelId="{0F7D3297-0A56-4C27-B93B-78E98F704A56}" type="sibTrans" cxnId="{0A8A659B-124B-4CB0-8D06-133CCB7F427F}">
      <dgm:prSet/>
      <dgm:spPr/>
      <dgm:t>
        <a:bodyPr/>
        <a:lstStyle/>
        <a:p>
          <a:endParaRPr lang="en-IN"/>
        </a:p>
      </dgm:t>
    </dgm:pt>
    <dgm:pt modelId="{528F5E29-EC45-4C0D-AB5E-B918CBFF17BA}">
      <dgm:prSet phldrT="[Text]"/>
      <dgm:spPr/>
      <dgm:t>
        <a:bodyPr/>
        <a:lstStyle/>
        <a:p>
          <a:r>
            <a:rPr lang="en-US" smtClean="0"/>
            <a:t>Control</a:t>
          </a:r>
          <a:endParaRPr lang="en-IN" dirty="0"/>
        </a:p>
      </dgm:t>
    </dgm:pt>
    <dgm:pt modelId="{344D00A8-9C04-45DB-A697-1CA7DB4F2149}" type="parTrans" cxnId="{69B0DF41-55F0-437E-8B00-A22322CF7386}">
      <dgm:prSet/>
      <dgm:spPr/>
      <dgm:t>
        <a:bodyPr/>
        <a:lstStyle/>
        <a:p>
          <a:endParaRPr lang="en-IN"/>
        </a:p>
      </dgm:t>
    </dgm:pt>
    <dgm:pt modelId="{189EBCE0-DC05-41AF-94B7-7E2E1C5FC6AB}" type="sibTrans" cxnId="{69B0DF41-55F0-437E-8B00-A22322CF7386}">
      <dgm:prSet/>
      <dgm:spPr/>
      <dgm:t>
        <a:bodyPr/>
        <a:lstStyle/>
        <a:p>
          <a:endParaRPr lang="en-IN"/>
        </a:p>
      </dgm:t>
    </dgm:pt>
    <dgm:pt modelId="{6EB894DF-97A6-48C2-83F7-4A333FB746B1}" type="pres">
      <dgm:prSet presAssocID="{E5C830BD-F1E8-4D1C-BB07-51CC2147B7D7}" presName="hierChild1" presStyleCnt="0">
        <dgm:presLayoutVars>
          <dgm:orgChart val="1"/>
          <dgm:chPref val="1"/>
          <dgm:dir/>
          <dgm:animOne val="branch"/>
          <dgm:animLvl val="lvl"/>
          <dgm:resizeHandles/>
        </dgm:presLayoutVars>
      </dgm:prSet>
      <dgm:spPr/>
      <dgm:t>
        <a:bodyPr/>
        <a:lstStyle/>
        <a:p>
          <a:endParaRPr lang="en-IN"/>
        </a:p>
      </dgm:t>
    </dgm:pt>
    <dgm:pt modelId="{433A555D-0FC4-4B1B-B09C-ED2D080EC893}" type="pres">
      <dgm:prSet presAssocID="{44F4BB5E-8351-41EA-9353-D75A7ACF7A1E}" presName="hierRoot1" presStyleCnt="0">
        <dgm:presLayoutVars>
          <dgm:hierBranch val="init"/>
        </dgm:presLayoutVars>
      </dgm:prSet>
      <dgm:spPr/>
    </dgm:pt>
    <dgm:pt modelId="{1666CE85-8BF8-4903-BE7C-67A77D1038A7}" type="pres">
      <dgm:prSet presAssocID="{44F4BB5E-8351-41EA-9353-D75A7ACF7A1E}" presName="rootComposite1" presStyleCnt="0"/>
      <dgm:spPr/>
    </dgm:pt>
    <dgm:pt modelId="{F7ED3ECE-B5B5-4EC1-B64E-07780028970D}" type="pres">
      <dgm:prSet presAssocID="{44F4BB5E-8351-41EA-9353-D75A7ACF7A1E}" presName="rootText1" presStyleLbl="node0" presStyleIdx="0" presStyleCnt="1">
        <dgm:presLayoutVars>
          <dgm:chPref val="3"/>
        </dgm:presLayoutVars>
      </dgm:prSet>
      <dgm:spPr/>
      <dgm:t>
        <a:bodyPr/>
        <a:lstStyle/>
        <a:p>
          <a:endParaRPr lang="en-IN"/>
        </a:p>
      </dgm:t>
    </dgm:pt>
    <dgm:pt modelId="{9D4142B7-6C5D-40FC-8B25-09F9D30612AC}" type="pres">
      <dgm:prSet presAssocID="{44F4BB5E-8351-41EA-9353-D75A7ACF7A1E}" presName="rootConnector1" presStyleLbl="node1" presStyleIdx="0" presStyleCnt="0"/>
      <dgm:spPr/>
      <dgm:t>
        <a:bodyPr/>
        <a:lstStyle/>
        <a:p>
          <a:endParaRPr lang="en-IN"/>
        </a:p>
      </dgm:t>
    </dgm:pt>
    <dgm:pt modelId="{BE6F2268-A3F6-42F0-8174-2F5712B2C202}" type="pres">
      <dgm:prSet presAssocID="{44F4BB5E-8351-41EA-9353-D75A7ACF7A1E}" presName="hierChild2" presStyleCnt="0"/>
      <dgm:spPr/>
    </dgm:pt>
    <dgm:pt modelId="{A74E8CF3-181A-4859-96A5-39A5D4181DD7}" type="pres">
      <dgm:prSet presAssocID="{BD5F3C99-A60F-4E10-96C6-E476BA32AB4B}" presName="Name37" presStyleLbl="parChTrans1D2" presStyleIdx="0" presStyleCnt="3"/>
      <dgm:spPr/>
      <dgm:t>
        <a:bodyPr/>
        <a:lstStyle/>
        <a:p>
          <a:endParaRPr lang="en-IN"/>
        </a:p>
      </dgm:t>
    </dgm:pt>
    <dgm:pt modelId="{DC35C6B2-F602-4F9A-9280-F1ACE3558E33}" type="pres">
      <dgm:prSet presAssocID="{BF49C38D-F197-4F31-94C4-5C941683A53D}" presName="hierRoot2" presStyleCnt="0">
        <dgm:presLayoutVars>
          <dgm:hierBranch val="init"/>
        </dgm:presLayoutVars>
      </dgm:prSet>
      <dgm:spPr/>
    </dgm:pt>
    <dgm:pt modelId="{F3C9A755-1D9C-4695-9763-ACD32BF94C31}" type="pres">
      <dgm:prSet presAssocID="{BF49C38D-F197-4F31-94C4-5C941683A53D}" presName="rootComposite" presStyleCnt="0"/>
      <dgm:spPr/>
    </dgm:pt>
    <dgm:pt modelId="{73BA8E74-839D-4493-A704-6D37F2B713C2}" type="pres">
      <dgm:prSet presAssocID="{BF49C38D-F197-4F31-94C4-5C941683A53D}" presName="rootText" presStyleLbl="node2" presStyleIdx="0" presStyleCnt="3">
        <dgm:presLayoutVars>
          <dgm:chPref val="3"/>
        </dgm:presLayoutVars>
      </dgm:prSet>
      <dgm:spPr/>
      <dgm:t>
        <a:bodyPr/>
        <a:lstStyle/>
        <a:p>
          <a:endParaRPr lang="en-IN"/>
        </a:p>
      </dgm:t>
    </dgm:pt>
    <dgm:pt modelId="{C11E4F6F-961C-4C2D-B7E0-F0C6E926AFB9}" type="pres">
      <dgm:prSet presAssocID="{BF49C38D-F197-4F31-94C4-5C941683A53D}" presName="rootConnector" presStyleLbl="node2" presStyleIdx="0" presStyleCnt="3"/>
      <dgm:spPr/>
      <dgm:t>
        <a:bodyPr/>
        <a:lstStyle/>
        <a:p>
          <a:endParaRPr lang="en-IN"/>
        </a:p>
      </dgm:t>
    </dgm:pt>
    <dgm:pt modelId="{433147E2-ECCF-4065-A10D-D227AC6F9417}" type="pres">
      <dgm:prSet presAssocID="{BF49C38D-F197-4F31-94C4-5C941683A53D}" presName="hierChild4" presStyleCnt="0"/>
      <dgm:spPr/>
    </dgm:pt>
    <dgm:pt modelId="{CACF4899-5C57-478D-94CB-16343AA9F66F}" type="pres">
      <dgm:prSet presAssocID="{BF49C38D-F197-4F31-94C4-5C941683A53D}" presName="hierChild5" presStyleCnt="0"/>
      <dgm:spPr/>
    </dgm:pt>
    <dgm:pt modelId="{A3AC90C0-3AB5-444A-806D-58876AF1DC18}" type="pres">
      <dgm:prSet presAssocID="{2B685453-9A4B-44EA-8A82-988673010500}" presName="Name37" presStyleLbl="parChTrans1D2" presStyleIdx="1" presStyleCnt="3"/>
      <dgm:spPr/>
      <dgm:t>
        <a:bodyPr/>
        <a:lstStyle/>
        <a:p>
          <a:endParaRPr lang="en-IN"/>
        </a:p>
      </dgm:t>
    </dgm:pt>
    <dgm:pt modelId="{73ACB371-3E61-4BC9-9C52-8B7F64E51A8A}" type="pres">
      <dgm:prSet presAssocID="{A3F4FF67-155C-4233-9CBD-F7541878EF04}" presName="hierRoot2" presStyleCnt="0">
        <dgm:presLayoutVars>
          <dgm:hierBranch val="init"/>
        </dgm:presLayoutVars>
      </dgm:prSet>
      <dgm:spPr/>
    </dgm:pt>
    <dgm:pt modelId="{903DACFF-2DE9-41E3-AFA7-686A44CB93AF}" type="pres">
      <dgm:prSet presAssocID="{A3F4FF67-155C-4233-9CBD-F7541878EF04}" presName="rootComposite" presStyleCnt="0"/>
      <dgm:spPr/>
    </dgm:pt>
    <dgm:pt modelId="{E957E237-21AD-4BF2-9A76-ED50B2032C72}" type="pres">
      <dgm:prSet presAssocID="{A3F4FF67-155C-4233-9CBD-F7541878EF04}" presName="rootText" presStyleLbl="node2" presStyleIdx="1" presStyleCnt="3">
        <dgm:presLayoutVars>
          <dgm:chPref val="3"/>
        </dgm:presLayoutVars>
      </dgm:prSet>
      <dgm:spPr/>
      <dgm:t>
        <a:bodyPr/>
        <a:lstStyle/>
        <a:p>
          <a:endParaRPr lang="en-IN"/>
        </a:p>
      </dgm:t>
    </dgm:pt>
    <dgm:pt modelId="{D44E05B3-98D9-4C04-9AAE-DE07476A2A6C}" type="pres">
      <dgm:prSet presAssocID="{A3F4FF67-155C-4233-9CBD-F7541878EF04}" presName="rootConnector" presStyleLbl="node2" presStyleIdx="1" presStyleCnt="3"/>
      <dgm:spPr/>
      <dgm:t>
        <a:bodyPr/>
        <a:lstStyle/>
        <a:p>
          <a:endParaRPr lang="en-IN"/>
        </a:p>
      </dgm:t>
    </dgm:pt>
    <dgm:pt modelId="{FAAFA1D0-2092-499C-A376-BB751D63D804}" type="pres">
      <dgm:prSet presAssocID="{A3F4FF67-155C-4233-9CBD-F7541878EF04}" presName="hierChild4" presStyleCnt="0"/>
      <dgm:spPr/>
    </dgm:pt>
    <dgm:pt modelId="{C05EE5DB-AB4C-4EC8-8819-9970FBEF1D99}" type="pres">
      <dgm:prSet presAssocID="{A3F4FF67-155C-4233-9CBD-F7541878EF04}" presName="hierChild5" presStyleCnt="0"/>
      <dgm:spPr/>
    </dgm:pt>
    <dgm:pt modelId="{3D8FFFC2-6951-485B-A528-9497B220C21B}" type="pres">
      <dgm:prSet presAssocID="{344D00A8-9C04-45DB-A697-1CA7DB4F2149}" presName="Name37" presStyleLbl="parChTrans1D2" presStyleIdx="2" presStyleCnt="3"/>
      <dgm:spPr/>
      <dgm:t>
        <a:bodyPr/>
        <a:lstStyle/>
        <a:p>
          <a:endParaRPr lang="en-IN"/>
        </a:p>
      </dgm:t>
    </dgm:pt>
    <dgm:pt modelId="{AEDAB5B1-2BA9-4946-AC4E-AAB7C21C1C35}" type="pres">
      <dgm:prSet presAssocID="{528F5E29-EC45-4C0D-AB5E-B918CBFF17BA}" presName="hierRoot2" presStyleCnt="0">
        <dgm:presLayoutVars>
          <dgm:hierBranch val="init"/>
        </dgm:presLayoutVars>
      </dgm:prSet>
      <dgm:spPr/>
    </dgm:pt>
    <dgm:pt modelId="{1896CB7A-1F82-4153-95B1-ECA7C14FA50D}" type="pres">
      <dgm:prSet presAssocID="{528F5E29-EC45-4C0D-AB5E-B918CBFF17BA}" presName="rootComposite" presStyleCnt="0"/>
      <dgm:spPr/>
    </dgm:pt>
    <dgm:pt modelId="{C85171AE-798B-4BE7-A32D-E2191F4326B4}" type="pres">
      <dgm:prSet presAssocID="{528F5E29-EC45-4C0D-AB5E-B918CBFF17BA}" presName="rootText" presStyleLbl="node2" presStyleIdx="2" presStyleCnt="3">
        <dgm:presLayoutVars>
          <dgm:chPref val="3"/>
        </dgm:presLayoutVars>
      </dgm:prSet>
      <dgm:spPr/>
      <dgm:t>
        <a:bodyPr/>
        <a:lstStyle/>
        <a:p>
          <a:endParaRPr lang="en-IN"/>
        </a:p>
      </dgm:t>
    </dgm:pt>
    <dgm:pt modelId="{8A9974C4-025A-44BA-9078-5068C20FCC4C}" type="pres">
      <dgm:prSet presAssocID="{528F5E29-EC45-4C0D-AB5E-B918CBFF17BA}" presName="rootConnector" presStyleLbl="node2" presStyleIdx="2" presStyleCnt="3"/>
      <dgm:spPr/>
      <dgm:t>
        <a:bodyPr/>
        <a:lstStyle/>
        <a:p>
          <a:endParaRPr lang="en-IN"/>
        </a:p>
      </dgm:t>
    </dgm:pt>
    <dgm:pt modelId="{2815939C-DA0D-4AC2-8C7F-3C7C022D9350}" type="pres">
      <dgm:prSet presAssocID="{528F5E29-EC45-4C0D-AB5E-B918CBFF17BA}" presName="hierChild4" presStyleCnt="0"/>
      <dgm:spPr/>
    </dgm:pt>
    <dgm:pt modelId="{F3DF624A-BAD9-4AB4-84A3-107AB7661B8C}" type="pres">
      <dgm:prSet presAssocID="{528F5E29-EC45-4C0D-AB5E-B918CBFF17BA}" presName="hierChild5" presStyleCnt="0"/>
      <dgm:spPr/>
    </dgm:pt>
    <dgm:pt modelId="{036AA184-01E9-4A6F-B6A4-FE26E9E3A8FA}" type="pres">
      <dgm:prSet presAssocID="{44F4BB5E-8351-41EA-9353-D75A7ACF7A1E}" presName="hierChild3" presStyleCnt="0"/>
      <dgm:spPr/>
    </dgm:pt>
  </dgm:ptLst>
  <dgm:cxnLst>
    <dgm:cxn modelId="{657F50B2-6206-4EDE-917E-A64AE9FC106E}" type="presOf" srcId="{344D00A8-9C04-45DB-A697-1CA7DB4F2149}" destId="{3D8FFFC2-6951-485B-A528-9497B220C21B}" srcOrd="0" destOrd="0" presId="urn:microsoft.com/office/officeart/2005/8/layout/orgChart1"/>
    <dgm:cxn modelId="{623FA7DF-3D6D-4CD5-A8B0-ADDCCFCC5C55}" type="presOf" srcId="{A3F4FF67-155C-4233-9CBD-F7541878EF04}" destId="{E957E237-21AD-4BF2-9A76-ED50B2032C72}" srcOrd="0" destOrd="0" presId="urn:microsoft.com/office/officeart/2005/8/layout/orgChart1"/>
    <dgm:cxn modelId="{E6511709-B585-4454-ABE6-56871C00726A}" type="presOf" srcId="{528F5E29-EC45-4C0D-AB5E-B918CBFF17BA}" destId="{C85171AE-798B-4BE7-A32D-E2191F4326B4}" srcOrd="0" destOrd="0" presId="urn:microsoft.com/office/officeart/2005/8/layout/orgChart1"/>
    <dgm:cxn modelId="{94CF8088-112A-43C2-9CE5-B2E1535DC35B}" srcId="{44F4BB5E-8351-41EA-9353-D75A7ACF7A1E}" destId="{BF49C38D-F197-4F31-94C4-5C941683A53D}" srcOrd="0" destOrd="0" parTransId="{BD5F3C99-A60F-4E10-96C6-E476BA32AB4B}" sibTransId="{AF1FA475-A6E4-49AD-AE96-B401EDC0760A}"/>
    <dgm:cxn modelId="{69B0DF41-55F0-437E-8B00-A22322CF7386}" srcId="{44F4BB5E-8351-41EA-9353-D75A7ACF7A1E}" destId="{528F5E29-EC45-4C0D-AB5E-B918CBFF17BA}" srcOrd="2" destOrd="0" parTransId="{344D00A8-9C04-45DB-A697-1CA7DB4F2149}" sibTransId="{189EBCE0-DC05-41AF-94B7-7E2E1C5FC6AB}"/>
    <dgm:cxn modelId="{5CFFB2A3-E91F-47A7-9F97-E6F97BE5724C}" srcId="{E5C830BD-F1E8-4D1C-BB07-51CC2147B7D7}" destId="{44F4BB5E-8351-41EA-9353-D75A7ACF7A1E}" srcOrd="0" destOrd="0" parTransId="{10495107-2DB7-4CB9-8BD5-254A79851766}" sibTransId="{93A0480A-76EC-4E78-86EE-B309C9E1239D}"/>
    <dgm:cxn modelId="{825E929A-76AC-48C9-A966-569B2C7716B2}" type="presOf" srcId="{E5C830BD-F1E8-4D1C-BB07-51CC2147B7D7}" destId="{6EB894DF-97A6-48C2-83F7-4A333FB746B1}" srcOrd="0" destOrd="0" presId="urn:microsoft.com/office/officeart/2005/8/layout/orgChart1"/>
    <dgm:cxn modelId="{21C4404C-0A81-4F91-B43C-B0A632E0A6C6}" type="presOf" srcId="{2B685453-9A4B-44EA-8A82-988673010500}" destId="{A3AC90C0-3AB5-444A-806D-58876AF1DC18}" srcOrd="0" destOrd="0" presId="urn:microsoft.com/office/officeart/2005/8/layout/orgChart1"/>
    <dgm:cxn modelId="{C5A45240-E57B-425D-BE0F-DF78556C2AE0}" type="presOf" srcId="{BD5F3C99-A60F-4E10-96C6-E476BA32AB4B}" destId="{A74E8CF3-181A-4859-96A5-39A5D4181DD7}" srcOrd="0" destOrd="0" presId="urn:microsoft.com/office/officeart/2005/8/layout/orgChart1"/>
    <dgm:cxn modelId="{3FEF6B75-2FA8-482F-9CE7-192F9E025FA2}" type="presOf" srcId="{BF49C38D-F197-4F31-94C4-5C941683A53D}" destId="{C11E4F6F-961C-4C2D-B7E0-F0C6E926AFB9}" srcOrd="1" destOrd="0" presId="urn:microsoft.com/office/officeart/2005/8/layout/orgChart1"/>
    <dgm:cxn modelId="{29A86866-4543-419D-9E2D-6079EEE0AF97}" type="presOf" srcId="{528F5E29-EC45-4C0D-AB5E-B918CBFF17BA}" destId="{8A9974C4-025A-44BA-9078-5068C20FCC4C}" srcOrd="1" destOrd="0" presId="urn:microsoft.com/office/officeart/2005/8/layout/orgChart1"/>
    <dgm:cxn modelId="{BF7BAAE9-BF72-4CB3-BA9B-F74452E63E1C}" type="presOf" srcId="{BF49C38D-F197-4F31-94C4-5C941683A53D}" destId="{73BA8E74-839D-4493-A704-6D37F2B713C2}" srcOrd="0" destOrd="0" presId="urn:microsoft.com/office/officeart/2005/8/layout/orgChart1"/>
    <dgm:cxn modelId="{1D03D038-D32A-47DC-A156-308943CF5AB6}" type="presOf" srcId="{44F4BB5E-8351-41EA-9353-D75A7ACF7A1E}" destId="{9D4142B7-6C5D-40FC-8B25-09F9D30612AC}" srcOrd="1" destOrd="0" presId="urn:microsoft.com/office/officeart/2005/8/layout/orgChart1"/>
    <dgm:cxn modelId="{F20FC70D-5336-4A1F-8D3D-3A7CF783C4A7}" type="presOf" srcId="{44F4BB5E-8351-41EA-9353-D75A7ACF7A1E}" destId="{F7ED3ECE-B5B5-4EC1-B64E-07780028970D}" srcOrd="0" destOrd="0" presId="urn:microsoft.com/office/officeart/2005/8/layout/orgChart1"/>
    <dgm:cxn modelId="{0A8A659B-124B-4CB0-8D06-133CCB7F427F}" srcId="{44F4BB5E-8351-41EA-9353-D75A7ACF7A1E}" destId="{A3F4FF67-155C-4233-9CBD-F7541878EF04}" srcOrd="1" destOrd="0" parTransId="{2B685453-9A4B-44EA-8A82-988673010500}" sibTransId="{0F7D3297-0A56-4C27-B93B-78E98F704A56}"/>
    <dgm:cxn modelId="{9F5F74F2-BDAD-4AB2-8ED3-3899F5426A2D}" type="presOf" srcId="{A3F4FF67-155C-4233-9CBD-F7541878EF04}" destId="{D44E05B3-98D9-4C04-9AAE-DE07476A2A6C}" srcOrd="1" destOrd="0" presId="urn:microsoft.com/office/officeart/2005/8/layout/orgChart1"/>
    <dgm:cxn modelId="{00F6991B-C8EB-4861-ADD6-83CF3CBAB9FE}" type="presParOf" srcId="{6EB894DF-97A6-48C2-83F7-4A333FB746B1}" destId="{433A555D-0FC4-4B1B-B09C-ED2D080EC893}" srcOrd="0" destOrd="0" presId="urn:microsoft.com/office/officeart/2005/8/layout/orgChart1"/>
    <dgm:cxn modelId="{1C8C81A1-ED18-4E3B-9EC5-4FE73B4943F2}" type="presParOf" srcId="{433A555D-0FC4-4B1B-B09C-ED2D080EC893}" destId="{1666CE85-8BF8-4903-BE7C-67A77D1038A7}" srcOrd="0" destOrd="0" presId="urn:microsoft.com/office/officeart/2005/8/layout/orgChart1"/>
    <dgm:cxn modelId="{7182A736-5417-45E7-B3A5-479AC7F6BD5B}" type="presParOf" srcId="{1666CE85-8BF8-4903-BE7C-67A77D1038A7}" destId="{F7ED3ECE-B5B5-4EC1-B64E-07780028970D}" srcOrd="0" destOrd="0" presId="urn:microsoft.com/office/officeart/2005/8/layout/orgChart1"/>
    <dgm:cxn modelId="{9DF9ACB9-8010-4409-B902-0C1AF5CCADED}" type="presParOf" srcId="{1666CE85-8BF8-4903-BE7C-67A77D1038A7}" destId="{9D4142B7-6C5D-40FC-8B25-09F9D30612AC}" srcOrd="1" destOrd="0" presId="urn:microsoft.com/office/officeart/2005/8/layout/orgChart1"/>
    <dgm:cxn modelId="{02A9B43A-16FD-423F-9F57-EDA098BC0397}" type="presParOf" srcId="{433A555D-0FC4-4B1B-B09C-ED2D080EC893}" destId="{BE6F2268-A3F6-42F0-8174-2F5712B2C202}" srcOrd="1" destOrd="0" presId="urn:microsoft.com/office/officeart/2005/8/layout/orgChart1"/>
    <dgm:cxn modelId="{52DE330E-7B9D-420C-AD34-981AF9E1CE33}" type="presParOf" srcId="{BE6F2268-A3F6-42F0-8174-2F5712B2C202}" destId="{A74E8CF3-181A-4859-96A5-39A5D4181DD7}" srcOrd="0" destOrd="0" presId="urn:microsoft.com/office/officeart/2005/8/layout/orgChart1"/>
    <dgm:cxn modelId="{D34497BC-5A1C-4078-B172-D63459FFA90C}" type="presParOf" srcId="{BE6F2268-A3F6-42F0-8174-2F5712B2C202}" destId="{DC35C6B2-F602-4F9A-9280-F1ACE3558E33}" srcOrd="1" destOrd="0" presId="urn:microsoft.com/office/officeart/2005/8/layout/orgChart1"/>
    <dgm:cxn modelId="{086B2FED-D962-42CF-A295-D13A7DE03685}" type="presParOf" srcId="{DC35C6B2-F602-4F9A-9280-F1ACE3558E33}" destId="{F3C9A755-1D9C-4695-9763-ACD32BF94C31}" srcOrd="0" destOrd="0" presId="urn:microsoft.com/office/officeart/2005/8/layout/orgChart1"/>
    <dgm:cxn modelId="{00DF58BA-E537-42F6-9426-798933FB3629}" type="presParOf" srcId="{F3C9A755-1D9C-4695-9763-ACD32BF94C31}" destId="{73BA8E74-839D-4493-A704-6D37F2B713C2}" srcOrd="0" destOrd="0" presId="urn:microsoft.com/office/officeart/2005/8/layout/orgChart1"/>
    <dgm:cxn modelId="{5AA363E7-07CE-48AB-8B2B-CF990F64EDD9}" type="presParOf" srcId="{F3C9A755-1D9C-4695-9763-ACD32BF94C31}" destId="{C11E4F6F-961C-4C2D-B7E0-F0C6E926AFB9}" srcOrd="1" destOrd="0" presId="urn:microsoft.com/office/officeart/2005/8/layout/orgChart1"/>
    <dgm:cxn modelId="{D52B18C1-D3B7-4F76-B3ED-F3C823AD9988}" type="presParOf" srcId="{DC35C6B2-F602-4F9A-9280-F1ACE3558E33}" destId="{433147E2-ECCF-4065-A10D-D227AC6F9417}" srcOrd="1" destOrd="0" presId="urn:microsoft.com/office/officeart/2005/8/layout/orgChart1"/>
    <dgm:cxn modelId="{FAA0C562-AB77-4F4A-B0A7-87AD0D532587}" type="presParOf" srcId="{DC35C6B2-F602-4F9A-9280-F1ACE3558E33}" destId="{CACF4899-5C57-478D-94CB-16343AA9F66F}" srcOrd="2" destOrd="0" presId="urn:microsoft.com/office/officeart/2005/8/layout/orgChart1"/>
    <dgm:cxn modelId="{89BB31AF-7EC7-4544-A454-9D4A26EA1C58}" type="presParOf" srcId="{BE6F2268-A3F6-42F0-8174-2F5712B2C202}" destId="{A3AC90C0-3AB5-444A-806D-58876AF1DC18}" srcOrd="2" destOrd="0" presId="urn:microsoft.com/office/officeart/2005/8/layout/orgChart1"/>
    <dgm:cxn modelId="{8EE5D578-B957-4F2B-A26A-5080A5E531E1}" type="presParOf" srcId="{BE6F2268-A3F6-42F0-8174-2F5712B2C202}" destId="{73ACB371-3E61-4BC9-9C52-8B7F64E51A8A}" srcOrd="3" destOrd="0" presId="urn:microsoft.com/office/officeart/2005/8/layout/orgChart1"/>
    <dgm:cxn modelId="{0B281697-BA35-4C06-A9E8-B4BDBCF7F775}" type="presParOf" srcId="{73ACB371-3E61-4BC9-9C52-8B7F64E51A8A}" destId="{903DACFF-2DE9-41E3-AFA7-686A44CB93AF}" srcOrd="0" destOrd="0" presId="urn:microsoft.com/office/officeart/2005/8/layout/orgChart1"/>
    <dgm:cxn modelId="{F90736D8-8BE7-455F-9984-A8A0947AB8D2}" type="presParOf" srcId="{903DACFF-2DE9-41E3-AFA7-686A44CB93AF}" destId="{E957E237-21AD-4BF2-9A76-ED50B2032C72}" srcOrd="0" destOrd="0" presId="urn:microsoft.com/office/officeart/2005/8/layout/orgChart1"/>
    <dgm:cxn modelId="{47BC2D4A-0BE1-4CE0-802E-E30A7AEAB684}" type="presParOf" srcId="{903DACFF-2DE9-41E3-AFA7-686A44CB93AF}" destId="{D44E05B3-98D9-4C04-9AAE-DE07476A2A6C}" srcOrd="1" destOrd="0" presId="urn:microsoft.com/office/officeart/2005/8/layout/orgChart1"/>
    <dgm:cxn modelId="{094DF8B2-DB3E-4B63-8859-FF140FDB7E3E}" type="presParOf" srcId="{73ACB371-3E61-4BC9-9C52-8B7F64E51A8A}" destId="{FAAFA1D0-2092-499C-A376-BB751D63D804}" srcOrd="1" destOrd="0" presId="urn:microsoft.com/office/officeart/2005/8/layout/orgChart1"/>
    <dgm:cxn modelId="{F759AD9B-C2CC-4297-BABB-28CD986B4232}" type="presParOf" srcId="{73ACB371-3E61-4BC9-9C52-8B7F64E51A8A}" destId="{C05EE5DB-AB4C-4EC8-8819-9970FBEF1D99}" srcOrd="2" destOrd="0" presId="urn:microsoft.com/office/officeart/2005/8/layout/orgChart1"/>
    <dgm:cxn modelId="{9BE18E0A-0A8B-4904-859D-91F673AE68B5}" type="presParOf" srcId="{BE6F2268-A3F6-42F0-8174-2F5712B2C202}" destId="{3D8FFFC2-6951-485B-A528-9497B220C21B}" srcOrd="4" destOrd="0" presId="urn:microsoft.com/office/officeart/2005/8/layout/orgChart1"/>
    <dgm:cxn modelId="{A7769914-A867-4525-BC76-3A4CFB99B7C5}" type="presParOf" srcId="{BE6F2268-A3F6-42F0-8174-2F5712B2C202}" destId="{AEDAB5B1-2BA9-4946-AC4E-AAB7C21C1C35}" srcOrd="5" destOrd="0" presId="urn:microsoft.com/office/officeart/2005/8/layout/orgChart1"/>
    <dgm:cxn modelId="{2A3B5B7D-88BD-4002-8F8A-F9AA00CB37E8}" type="presParOf" srcId="{AEDAB5B1-2BA9-4946-AC4E-AAB7C21C1C35}" destId="{1896CB7A-1F82-4153-95B1-ECA7C14FA50D}" srcOrd="0" destOrd="0" presId="urn:microsoft.com/office/officeart/2005/8/layout/orgChart1"/>
    <dgm:cxn modelId="{F69CF7F5-4757-4FB1-94F0-F6558A9B4677}" type="presParOf" srcId="{1896CB7A-1F82-4153-95B1-ECA7C14FA50D}" destId="{C85171AE-798B-4BE7-A32D-E2191F4326B4}" srcOrd="0" destOrd="0" presId="urn:microsoft.com/office/officeart/2005/8/layout/orgChart1"/>
    <dgm:cxn modelId="{AADB3413-324F-45E4-A8B1-B0A50A2E2FA9}" type="presParOf" srcId="{1896CB7A-1F82-4153-95B1-ECA7C14FA50D}" destId="{8A9974C4-025A-44BA-9078-5068C20FCC4C}" srcOrd="1" destOrd="0" presId="urn:microsoft.com/office/officeart/2005/8/layout/orgChart1"/>
    <dgm:cxn modelId="{7D71E15F-4644-4CD5-A4AC-3020C7A7CAF7}" type="presParOf" srcId="{AEDAB5B1-2BA9-4946-AC4E-AAB7C21C1C35}" destId="{2815939C-DA0D-4AC2-8C7F-3C7C022D9350}" srcOrd="1" destOrd="0" presId="urn:microsoft.com/office/officeart/2005/8/layout/orgChart1"/>
    <dgm:cxn modelId="{5006B9AA-AB60-4251-B540-ED894300C1BC}" type="presParOf" srcId="{AEDAB5B1-2BA9-4946-AC4E-AAB7C21C1C35}" destId="{F3DF624A-BAD9-4AB4-84A3-107AB7661B8C}" srcOrd="2" destOrd="0" presId="urn:microsoft.com/office/officeart/2005/8/layout/orgChart1"/>
    <dgm:cxn modelId="{07732665-CB1D-48B1-9B6A-BAD3D0482B49}" type="presParOf" srcId="{433A555D-0FC4-4B1B-B09C-ED2D080EC893}" destId="{036AA184-01E9-4A6F-B6A4-FE26E9E3A8FA}"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8FFFC2-6951-485B-A528-9497B220C21B}">
      <dsp:nvSpPr>
        <dsp:cNvPr id="0" name=""/>
        <dsp:cNvSpPr/>
      </dsp:nvSpPr>
      <dsp:spPr>
        <a:xfrm>
          <a:off x="5257800" y="1854830"/>
          <a:ext cx="3719932" cy="645608"/>
        </a:xfrm>
        <a:custGeom>
          <a:avLst/>
          <a:gdLst/>
          <a:ahLst/>
          <a:cxnLst/>
          <a:rect l="0" t="0" r="0" b="0"/>
          <a:pathLst>
            <a:path>
              <a:moveTo>
                <a:pt x="0" y="0"/>
              </a:moveTo>
              <a:lnTo>
                <a:pt x="0" y="322804"/>
              </a:lnTo>
              <a:lnTo>
                <a:pt x="3719932" y="322804"/>
              </a:lnTo>
              <a:lnTo>
                <a:pt x="3719932" y="64560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3AC90C0-3AB5-444A-806D-58876AF1DC18}">
      <dsp:nvSpPr>
        <dsp:cNvPr id="0" name=""/>
        <dsp:cNvSpPr/>
      </dsp:nvSpPr>
      <dsp:spPr>
        <a:xfrm>
          <a:off x="5212080" y="1854830"/>
          <a:ext cx="91440" cy="645608"/>
        </a:xfrm>
        <a:custGeom>
          <a:avLst/>
          <a:gdLst/>
          <a:ahLst/>
          <a:cxnLst/>
          <a:rect l="0" t="0" r="0" b="0"/>
          <a:pathLst>
            <a:path>
              <a:moveTo>
                <a:pt x="45720" y="0"/>
              </a:moveTo>
              <a:lnTo>
                <a:pt x="45720" y="64560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4E8CF3-181A-4859-96A5-39A5D4181DD7}">
      <dsp:nvSpPr>
        <dsp:cNvPr id="0" name=""/>
        <dsp:cNvSpPr/>
      </dsp:nvSpPr>
      <dsp:spPr>
        <a:xfrm>
          <a:off x="1537867" y="1854830"/>
          <a:ext cx="3719932" cy="645608"/>
        </a:xfrm>
        <a:custGeom>
          <a:avLst/>
          <a:gdLst/>
          <a:ahLst/>
          <a:cxnLst/>
          <a:rect l="0" t="0" r="0" b="0"/>
          <a:pathLst>
            <a:path>
              <a:moveTo>
                <a:pt x="3719932" y="0"/>
              </a:moveTo>
              <a:lnTo>
                <a:pt x="3719932" y="322804"/>
              </a:lnTo>
              <a:lnTo>
                <a:pt x="0" y="322804"/>
              </a:lnTo>
              <a:lnTo>
                <a:pt x="0" y="64560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7ED3ECE-B5B5-4EC1-B64E-07780028970D}">
      <dsp:nvSpPr>
        <dsp:cNvPr id="0" name=""/>
        <dsp:cNvSpPr/>
      </dsp:nvSpPr>
      <dsp:spPr>
        <a:xfrm>
          <a:off x="3720638" y="317668"/>
          <a:ext cx="3074323" cy="153716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lvl="0" algn="ctr" defTabSz="1911350">
            <a:lnSpc>
              <a:spcPct val="90000"/>
            </a:lnSpc>
            <a:spcBef>
              <a:spcPct val="0"/>
            </a:spcBef>
            <a:spcAft>
              <a:spcPct val="35000"/>
            </a:spcAft>
          </a:pPr>
          <a:r>
            <a:rPr lang="en-US" sz="4300" kern="1200" dirty="0" smtClean="0"/>
            <a:t>Deemed AE</a:t>
          </a:r>
          <a:endParaRPr lang="en-IN" sz="4300" kern="1200" dirty="0"/>
        </a:p>
      </dsp:txBody>
      <dsp:txXfrm>
        <a:off x="3720638" y="317668"/>
        <a:ext cx="3074323" cy="1537161"/>
      </dsp:txXfrm>
    </dsp:sp>
    <dsp:sp modelId="{73BA8E74-839D-4493-A704-6D37F2B713C2}">
      <dsp:nvSpPr>
        <dsp:cNvPr id="0" name=""/>
        <dsp:cNvSpPr/>
      </dsp:nvSpPr>
      <dsp:spPr>
        <a:xfrm>
          <a:off x="706" y="2500439"/>
          <a:ext cx="3074323" cy="153716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lvl="0" algn="ctr" defTabSz="1911350">
            <a:lnSpc>
              <a:spcPct val="90000"/>
            </a:lnSpc>
            <a:spcBef>
              <a:spcPct val="0"/>
            </a:spcBef>
            <a:spcAft>
              <a:spcPct val="35000"/>
            </a:spcAft>
          </a:pPr>
          <a:r>
            <a:rPr lang="en-US" sz="4300" kern="1200" dirty="0" smtClean="0"/>
            <a:t>Management</a:t>
          </a:r>
          <a:endParaRPr lang="en-IN" sz="4300" kern="1200" dirty="0"/>
        </a:p>
      </dsp:txBody>
      <dsp:txXfrm>
        <a:off x="706" y="2500439"/>
        <a:ext cx="3074323" cy="1537161"/>
      </dsp:txXfrm>
    </dsp:sp>
    <dsp:sp modelId="{E957E237-21AD-4BF2-9A76-ED50B2032C72}">
      <dsp:nvSpPr>
        <dsp:cNvPr id="0" name=""/>
        <dsp:cNvSpPr/>
      </dsp:nvSpPr>
      <dsp:spPr>
        <a:xfrm>
          <a:off x="3720638" y="2500439"/>
          <a:ext cx="3074323" cy="153716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lvl="0" algn="ctr" defTabSz="1911350">
            <a:lnSpc>
              <a:spcPct val="90000"/>
            </a:lnSpc>
            <a:spcBef>
              <a:spcPct val="0"/>
            </a:spcBef>
            <a:spcAft>
              <a:spcPct val="35000"/>
            </a:spcAft>
          </a:pPr>
          <a:r>
            <a:rPr lang="en-US" sz="4300" kern="1200" dirty="0" smtClean="0"/>
            <a:t>Capital with Voting Power</a:t>
          </a:r>
          <a:endParaRPr lang="en-IN" sz="4300" kern="1200" dirty="0"/>
        </a:p>
      </dsp:txBody>
      <dsp:txXfrm>
        <a:off x="3720638" y="2500439"/>
        <a:ext cx="3074323" cy="1537161"/>
      </dsp:txXfrm>
    </dsp:sp>
    <dsp:sp modelId="{C85171AE-798B-4BE7-A32D-E2191F4326B4}">
      <dsp:nvSpPr>
        <dsp:cNvPr id="0" name=""/>
        <dsp:cNvSpPr/>
      </dsp:nvSpPr>
      <dsp:spPr>
        <a:xfrm>
          <a:off x="7440570" y="2500439"/>
          <a:ext cx="3074323" cy="153716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lvl="0" algn="ctr" defTabSz="1911350">
            <a:lnSpc>
              <a:spcPct val="90000"/>
            </a:lnSpc>
            <a:spcBef>
              <a:spcPct val="0"/>
            </a:spcBef>
            <a:spcAft>
              <a:spcPct val="35000"/>
            </a:spcAft>
          </a:pPr>
          <a:r>
            <a:rPr lang="en-US" sz="4300" kern="1200" smtClean="0"/>
            <a:t>Control</a:t>
          </a:r>
          <a:endParaRPr lang="en-IN" sz="4300" kern="1200" dirty="0"/>
        </a:p>
      </dsp:txBody>
      <dsp:txXfrm>
        <a:off x="7440570" y="2500439"/>
        <a:ext cx="3074323" cy="153716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562707" y="1371600"/>
            <a:ext cx="109728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B3F81908-E956-4223-A21A-A9D6D4B1CA1B}" type="datetimeFigureOut">
              <a:rPr lang="en-IN" smtClean="0"/>
              <a:pPr/>
              <a:t>14-02-2021</a:t>
            </a:fld>
            <a:endParaRPr lang="en-IN"/>
          </a:p>
        </p:txBody>
      </p:sp>
      <p:sp>
        <p:nvSpPr>
          <p:cNvPr id="17" name="Footer Placeholder 16"/>
          <p:cNvSpPr>
            <a:spLocks noGrp="1"/>
          </p:cNvSpPr>
          <p:nvPr>
            <p:ph type="ftr" sz="quarter" idx="11"/>
          </p:nvPr>
        </p:nvSpPr>
        <p:spPr/>
        <p:txBody>
          <a:bodyPr/>
          <a:lstStyle/>
          <a:p>
            <a:endParaRPr lang="en-IN"/>
          </a:p>
        </p:txBody>
      </p:sp>
      <p:sp>
        <p:nvSpPr>
          <p:cNvPr id="29" name="Slide Number Placeholder 28"/>
          <p:cNvSpPr>
            <a:spLocks noGrp="1"/>
          </p:cNvSpPr>
          <p:nvPr>
            <p:ph type="sldNum" sz="quarter" idx="12"/>
          </p:nvPr>
        </p:nvSpPr>
        <p:spPr/>
        <p:txBody>
          <a:bodyPr/>
          <a:lstStyle/>
          <a:p>
            <a:fld id="{4DF1A02B-73CC-44C8-80E3-98128037E0A4}" type="slidenum">
              <a:rPr lang="en-IN" smtClean="0"/>
              <a:pPr/>
              <a:t>‹#›</a:t>
            </a:fld>
            <a:endParaRPr lang="en-IN"/>
          </a:p>
        </p:txBody>
      </p:sp>
      <p:sp>
        <p:nvSpPr>
          <p:cNvPr id="9" name="Subtitle 8"/>
          <p:cNvSpPr>
            <a:spLocks noGrp="1"/>
          </p:cNvSpPr>
          <p:nvPr>
            <p:ph type="subTitle" idx="1"/>
          </p:nvPr>
        </p:nvSpPr>
        <p:spPr>
          <a:xfrm>
            <a:off x="1828800" y="3331698"/>
            <a:ext cx="85344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3F81908-E956-4223-A21A-A9D6D4B1CA1B}" type="datetimeFigureOut">
              <a:rPr lang="en-IN" smtClean="0"/>
              <a:pPr/>
              <a:t>14-02-2021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DF1A02B-73CC-44C8-80E3-98128037E0A4}"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3F81908-E956-4223-A21A-A9D6D4B1CA1B}" type="datetimeFigureOut">
              <a:rPr lang="en-IN" smtClean="0"/>
              <a:pPr/>
              <a:t>14-02-2021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DF1A02B-73CC-44C8-80E3-98128037E0A4}"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3F81908-E956-4223-A21A-A9D6D4B1CA1B}" type="datetimeFigureOut">
              <a:rPr lang="en-IN" smtClean="0"/>
              <a:pPr/>
              <a:t>14-02-2021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DF1A02B-73CC-44C8-80E3-98128037E0A4}"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33600" y="609600"/>
            <a:ext cx="94488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133600" y="2507786"/>
            <a:ext cx="94488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3F81908-E956-4223-A21A-A9D6D4B1CA1B}" type="datetimeFigureOut">
              <a:rPr lang="en-IN" smtClean="0"/>
              <a:pPr/>
              <a:t>14-02-2021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10566400" y="6416676"/>
            <a:ext cx="1016000" cy="365125"/>
          </a:xfrm>
        </p:spPr>
        <p:txBody>
          <a:bodyPr/>
          <a:lstStyle/>
          <a:p>
            <a:fld id="{4DF1A02B-73CC-44C8-80E3-98128037E0A4}"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600201"/>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600201"/>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3F81908-E956-4223-A21A-A9D6D4B1CA1B}" type="datetimeFigureOut">
              <a:rPr lang="en-IN" smtClean="0"/>
              <a:pPr/>
              <a:t>14-02-2021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DF1A02B-73CC-44C8-80E3-98128037E0A4}"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535113"/>
            <a:ext cx="5386917"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535113"/>
            <a:ext cx="5389033"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362201"/>
            <a:ext cx="5386917"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362201"/>
            <a:ext cx="5389033"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3F81908-E956-4223-A21A-A9D6D4B1CA1B}" type="datetimeFigureOut">
              <a:rPr lang="en-IN" smtClean="0"/>
              <a:pPr/>
              <a:t>14-02-2021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DF1A02B-73CC-44C8-80E3-98128037E0A4}"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3F81908-E956-4223-A21A-A9D6D4B1CA1B}" type="datetimeFigureOut">
              <a:rPr lang="en-IN" smtClean="0"/>
              <a:pPr/>
              <a:t>14-02-2021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DF1A02B-73CC-44C8-80E3-98128037E0A4}"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F81908-E956-4223-A21A-A9D6D4B1CA1B}" type="datetimeFigureOut">
              <a:rPr lang="en-IN" smtClean="0"/>
              <a:pPr/>
              <a:t>14-02-2021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DF1A02B-73CC-44C8-80E3-98128037E0A4}"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09601" y="1524001"/>
            <a:ext cx="4011084"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273051"/>
            <a:ext cx="6815667"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3F81908-E956-4223-A21A-A9D6D4B1CA1B}" type="datetimeFigureOut">
              <a:rPr lang="en-IN" smtClean="0"/>
              <a:pPr/>
              <a:t>14-02-2021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DF1A02B-73CC-44C8-80E3-98128037E0A4}"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38400" y="609600"/>
            <a:ext cx="73152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438400" y="1831975"/>
            <a:ext cx="73152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438400" y="1166787"/>
            <a:ext cx="73152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3F81908-E956-4223-A21A-A9D6D4B1CA1B}" type="datetimeFigureOut">
              <a:rPr lang="en-IN" smtClean="0"/>
              <a:pPr/>
              <a:t>14-02-2021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DF1A02B-73CC-44C8-80E3-98128037E0A4}"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09600" y="1600200"/>
            <a:ext cx="109728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 y="6416676"/>
            <a:ext cx="28448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3F81908-E956-4223-A21A-A9D6D4B1CA1B}" type="datetimeFigureOut">
              <a:rPr lang="en-IN" smtClean="0"/>
              <a:pPr/>
              <a:t>14-02-2021</a:t>
            </a:fld>
            <a:endParaRPr lang="en-IN"/>
          </a:p>
        </p:txBody>
      </p:sp>
      <p:sp>
        <p:nvSpPr>
          <p:cNvPr id="3" name="Footer Placeholder 2"/>
          <p:cNvSpPr>
            <a:spLocks noGrp="1"/>
          </p:cNvSpPr>
          <p:nvPr>
            <p:ph type="ftr" sz="quarter" idx="3"/>
          </p:nvPr>
        </p:nvSpPr>
        <p:spPr>
          <a:xfrm>
            <a:off x="4165600" y="6416676"/>
            <a:ext cx="38608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IN"/>
          </a:p>
        </p:txBody>
      </p:sp>
      <p:sp>
        <p:nvSpPr>
          <p:cNvPr id="23" name="Slide Number Placeholder 22"/>
          <p:cNvSpPr>
            <a:spLocks noGrp="1"/>
          </p:cNvSpPr>
          <p:nvPr>
            <p:ph type="sldNum" sz="quarter" idx="4"/>
          </p:nvPr>
        </p:nvSpPr>
        <p:spPr>
          <a:xfrm>
            <a:off x="10566400" y="6416676"/>
            <a:ext cx="1016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4DF1A02B-73CC-44C8-80E3-98128037E0A4}" type="slidenum">
              <a:rPr lang="en-IN" smtClean="0"/>
              <a:pPr/>
              <a:t>‹#›</a:t>
            </a:fld>
            <a:endParaRPr lang="en-IN"/>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microsoft.com/office/2007/relationships/diagramDrawing" Target="../diagrams/drawing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2707" y="91426"/>
            <a:ext cx="10972800" cy="1828800"/>
          </a:xfrm>
          <a:prstGeom prst="hexagon">
            <a:avLst/>
          </a:prstGeom>
          <a:solidFill>
            <a:schemeClr val="accent1">
              <a:lumMod val="40000"/>
              <a:lumOff val="60000"/>
            </a:schemeClr>
          </a:solidFill>
          <a:ln>
            <a:solidFill>
              <a:schemeClr val="accent4">
                <a:lumMod val="60000"/>
                <a:lumOff val="40000"/>
              </a:schemeClr>
            </a:solidFill>
          </a:ln>
        </p:spPr>
        <p:txBody>
          <a:bodyPr>
            <a:normAutofit/>
          </a:bodyPr>
          <a:lstStyle/>
          <a:p>
            <a:r>
              <a:rPr lang="en-US" dirty="0" smtClean="0">
                <a:solidFill>
                  <a:srgbClr val="002060"/>
                </a:solidFill>
              </a:rPr>
              <a:t>Transfer Pricing Issues</a:t>
            </a:r>
            <a:endParaRPr lang="en-IN" dirty="0">
              <a:solidFill>
                <a:srgbClr val="002060"/>
              </a:solidFill>
            </a:endParaRPr>
          </a:p>
        </p:txBody>
      </p:sp>
      <p:sp>
        <p:nvSpPr>
          <p:cNvPr id="3" name="Subtitle 2"/>
          <p:cNvSpPr>
            <a:spLocks noGrp="1"/>
          </p:cNvSpPr>
          <p:nvPr>
            <p:ph type="subTitle" idx="1"/>
          </p:nvPr>
        </p:nvSpPr>
        <p:spPr>
          <a:xfrm>
            <a:off x="1828800" y="1933957"/>
            <a:ext cx="8534400" cy="1083557"/>
          </a:xfrm>
          <a:prstGeom prst="plaque">
            <a:avLst/>
          </a:prstGeom>
          <a:solidFill>
            <a:schemeClr val="accent1">
              <a:lumMod val="20000"/>
              <a:lumOff val="80000"/>
            </a:schemeClr>
          </a:solidFill>
          <a:ln>
            <a:solidFill>
              <a:schemeClr val="accent4">
                <a:lumMod val="75000"/>
              </a:schemeClr>
            </a:solidFill>
          </a:ln>
        </p:spPr>
        <p:txBody>
          <a:bodyPr>
            <a:normAutofit fontScale="92500" lnSpcReduction="20000"/>
          </a:bodyPr>
          <a:lstStyle/>
          <a:p>
            <a:r>
              <a:rPr lang="en-US" b="1" dirty="0" smtClean="0">
                <a:solidFill>
                  <a:srgbClr val="002060"/>
                </a:solidFill>
              </a:rPr>
              <a:t>CMA S VENKANNA</a:t>
            </a:r>
          </a:p>
          <a:p>
            <a:r>
              <a:rPr lang="en-US" b="1" dirty="0" smtClean="0">
                <a:solidFill>
                  <a:srgbClr val="002060"/>
                </a:solidFill>
              </a:rPr>
              <a:t>COST ACCOUNTANT</a:t>
            </a:r>
            <a:endParaRPr lang="en-IN" b="1" dirty="0">
              <a:solidFill>
                <a:srgbClr val="002060"/>
              </a:solidFill>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5242560" y="3500845"/>
            <a:ext cx="1600200" cy="2886891"/>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xmlns="" val="1721672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Intangibles </a:t>
            </a:r>
            <a:endParaRPr lang="en-IN" dirty="0"/>
          </a:p>
        </p:txBody>
      </p:sp>
      <p:sp>
        <p:nvSpPr>
          <p:cNvPr id="3" name="Content Placeholder 2"/>
          <p:cNvSpPr>
            <a:spLocks noGrp="1"/>
          </p:cNvSpPr>
          <p:nvPr>
            <p:ph idx="1"/>
          </p:nvPr>
        </p:nvSpPr>
        <p:spPr/>
        <p:txBody>
          <a:bodyPr/>
          <a:lstStyle/>
          <a:p>
            <a:r>
              <a:rPr lang="en-US" dirty="0" smtClean="0"/>
              <a:t>Marketing Rights</a:t>
            </a:r>
          </a:p>
          <a:p>
            <a:r>
              <a:rPr lang="en-US" dirty="0" smtClean="0"/>
              <a:t>Technology</a:t>
            </a:r>
          </a:p>
          <a:p>
            <a:r>
              <a:rPr lang="en-US" dirty="0" smtClean="0"/>
              <a:t>Data Processing</a:t>
            </a:r>
          </a:p>
          <a:p>
            <a:r>
              <a:rPr lang="en-US" dirty="0" smtClean="0"/>
              <a:t>Engineering</a:t>
            </a:r>
          </a:p>
          <a:p>
            <a:r>
              <a:rPr lang="en-US" dirty="0" smtClean="0"/>
              <a:t>Contract</a:t>
            </a:r>
          </a:p>
          <a:p>
            <a:r>
              <a:rPr lang="en-US" dirty="0" err="1" smtClean="0"/>
              <a:t>Humand</a:t>
            </a:r>
            <a:endParaRPr lang="en-US" dirty="0" smtClean="0"/>
          </a:p>
          <a:p>
            <a:r>
              <a:rPr lang="en-US" dirty="0" smtClean="0"/>
              <a:t>Methods and Systems</a:t>
            </a:r>
          </a:p>
          <a:p>
            <a:r>
              <a:rPr lang="en-US" dirty="0" err="1" smtClean="0"/>
              <a:t>Licence</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16769215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ALP Methods</a:t>
            </a:r>
            <a:endParaRPr lang="en-IN" dirty="0"/>
          </a:p>
        </p:txBody>
      </p:sp>
      <p:sp>
        <p:nvSpPr>
          <p:cNvPr id="3" name="Content Placeholder 2"/>
          <p:cNvSpPr>
            <a:spLocks noGrp="1"/>
          </p:cNvSpPr>
          <p:nvPr>
            <p:ph idx="1"/>
          </p:nvPr>
        </p:nvSpPr>
        <p:spPr/>
        <p:txBody>
          <a:bodyPr>
            <a:normAutofit fontScale="85000" lnSpcReduction="20000"/>
          </a:bodyPr>
          <a:lstStyle/>
          <a:p>
            <a:r>
              <a:rPr lang="en-US" dirty="0" smtClean="0"/>
              <a:t>Comparable Uncontrolled Price Method (CUP)</a:t>
            </a:r>
          </a:p>
          <a:p>
            <a:r>
              <a:rPr lang="en-US" dirty="0" smtClean="0"/>
              <a:t>Resale Price Method (RSM)</a:t>
            </a:r>
          </a:p>
          <a:p>
            <a:r>
              <a:rPr lang="en-US" dirty="0" smtClean="0"/>
              <a:t>Cost Plus Method (CPM)</a:t>
            </a:r>
          </a:p>
          <a:p>
            <a:r>
              <a:rPr lang="en-US" dirty="0" smtClean="0"/>
              <a:t>Profit Split Method (PSM)</a:t>
            </a:r>
          </a:p>
          <a:p>
            <a:r>
              <a:rPr lang="en-US" dirty="0" smtClean="0"/>
              <a:t>Transactional Net Margin Method (TNMM)</a:t>
            </a:r>
          </a:p>
          <a:p>
            <a:r>
              <a:rPr lang="en-US" dirty="0" smtClean="0"/>
              <a:t>Such other method – Rule 10AB Prescribed by Board (CBDT)</a:t>
            </a:r>
          </a:p>
          <a:p>
            <a:r>
              <a:rPr lang="en-US" dirty="0" smtClean="0"/>
              <a:t>How to Select the Method:</a:t>
            </a:r>
          </a:p>
          <a:p>
            <a:pPr lvl="1"/>
            <a:r>
              <a:rPr lang="en-US" dirty="0" smtClean="0"/>
              <a:t>Nature of Transaction</a:t>
            </a:r>
          </a:p>
          <a:p>
            <a:pPr lvl="1"/>
            <a:r>
              <a:rPr lang="en-US" dirty="0" smtClean="0"/>
              <a:t>Type of AE</a:t>
            </a:r>
          </a:p>
          <a:p>
            <a:pPr lvl="1"/>
            <a:r>
              <a:rPr lang="en-US" dirty="0" smtClean="0"/>
              <a:t>Relevant Factors</a:t>
            </a:r>
          </a:p>
          <a:p>
            <a:pPr lvl="1"/>
            <a:r>
              <a:rPr lang="en-US" dirty="0" smtClean="0"/>
              <a:t>Factors and Circumstances</a:t>
            </a:r>
          </a:p>
          <a:p>
            <a:pPr lvl="1"/>
            <a:r>
              <a:rPr lang="en-US" dirty="0" smtClean="0"/>
              <a:t>Reliable Data</a:t>
            </a:r>
          </a:p>
          <a:p>
            <a:pPr lvl="1"/>
            <a:r>
              <a:rPr lang="en-US" dirty="0" smtClean="0"/>
              <a:t>Comparability</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16630520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Alp – Tolerance Notified by Government</a:t>
            </a:r>
            <a:endParaRPr lang="en-IN" dirty="0"/>
          </a:p>
        </p:txBody>
      </p:sp>
      <p:sp>
        <p:nvSpPr>
          <p:cNvPr id="3" name="Content Placeholder 2"/>
          <p:cNvSpPr>
            <a:spLocks noGrp="1"/>
          </p:cNvSpPr>
          <p:nvPr>
            <p:ph idx="1"/>
          </p:nvPr>
        </p:nvSpPr>
        <p:spPr/>
        <p:txBody>
          <a:bodyPr/>
          <a:lstStyle/>
          <a:p>
            <a:r>
              <a:rPr lang="en-US" dirty="0" smtClean="0"/>
              <a:t>If the Variation between ALP and Actual Price exceeds the Tolerance Limit, then actual price is deemed to be ALP</a:t>
            </a:r>
          </a:p>
          <a:p>
            <a:pPr lvl="1"/>
            <a:r>
              <a:rPr lang="en-US" dirty="0" smtClean="0"/>
              <a:t>1% for whole sale trading</a:t>
            </a:r>
          </a:p>
          <a:p>
            <a:pPr lvl="1"/>
            <a:r>
              <a:rPr lang="en-US" dirty="0" smtClean="0"/>
              <a:t>3% for other cases</a:t>
            </a:r>
          </a:p>
          <a:p>
            <a:pPr marL="0" indent="0">
              <a:buNone/>
            </a:pPr>
            <a:r>
              <a:rPr lang="en-US" dirty="0" smtClean="0"/>
              <a:t>Wholesale Trading – International Transaction</a:t>
            </a:r>
          </a:p>
          <a:p>
            <a:pPr marL="0" indent="0">
              <a:buNone/>
            </a:pPr>
            <a:r>
              <a:rPr lang="en-US" dirty="0"/>
              <a:t>	</a:t>
            </a:r>
            <a:r>
              <a:rPr lang="en-US" dirty="0" smtClean="0"/>
              <a:t>Purchase cost of FG is 80% or more of the total cost</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37229084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Selection of method for ALP</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716233719"/>
              </p:ext>
            </p:extLst>
          </p:nvPr>
        </p:nvGraphicFramePr>
        <p:xfrm>
          <a:off x="0" y="1473957"/>
          <a:ext cx="12192000" cy="5310923"/>
        </p:xfrm>
        <a:graphic>
          <a:graphicData uri="http://schemas.openxmlformats.org/drawingml/2006/table">
            <a:tbl>
              <a:tblPr firstRow="1" bandRow="1">
                <a:tableStyleId>{073A0DAA-6AF3-43AB-8588-CEC1D06C72B9}</a:tableStyleId>
              </a:tblPr>
              <a:tblGrid>
                <a:gridCol w="1354227"/>
                <a:gridCol w="3522573"/>
                <a:gridCol w="2438400"/>
                <a:gridCol w="2438400"/>
                <a:gridCol w="2438400"/>
              </a:tblGrid>
              <a:tr h="571469">
                <a:tc>
                  <a:txBody>
                    <a:bodyPr/>
                    <a:lstStyle/>
                    <a:p>
                      <a:r>
                        <a:rPr lang="en-US" dirty="0" err="1" smtClean="0"/>
                        <a:t>Sl.No</a:t>
                      </a:r>
                      <a:r>
                        <a:rPr lang="en-US" dirty="0" smtClean="0"/>
                        <a:t>.</a:t>
                      </a:r>
                      <a:endParaRPr lang="en-IN" dirty="0"/>
                    </a:p>
                  </a:txBody>
                  <a:tcPr/>
                </a:tc>
                <a:tc>
                  <a:txBody>
                    <a:bodyPr/>
                    <a:lstStyle/>
                    <a:p>
                      <a:r>
                        <a:rPr lang="en-US" dirty="0" smtClean="0"/>
                        <a:t>Particulars</a:t>
                      </a:r>
                      <a:endParaRPr lang="en-IN" dirty="0"/>
                    </a:p>
                  </a:txBody>
                  <a:tcPr/>
                </a:tc>
                <a:tc>
                  <a:txBody>
                    <a:bodyPr/>
                    <a:lstStyle/>
                    <a:p>
                      <a:r>
                        <a:rPr lang="en-US" dirty="0" smtClean="0"/>
                        <a:t>Case - 1</a:t>
                      </a:r>
                      <a:endParaRPr lang="en-IN" dirty="0"/>
                    </a:p>
                  </a:txBody>
                  <a:tcPr/>
                </a:tc>
                <a:tc>
                  <a:txBody>
                    <a:bodyPr/>
                    <a:lstStyle/>
                    <a:p>
                      <a:r>
                        <a:rPr lang="en-US" dirty="0" smtClean="0"/>
                        <a:t>Case - 2</a:t>
                      </a:r>
                      <a:endParaRPr lang="en-IN" dirty="0"/>
                    </a:p>
                  </a:txBody>
                  <a:tcPr/>
                </a:tc>
                <a:tc>
                  <a:txBody>
                    <a:bodyPr/>
                    <a:lstStyle/>
                    <a:p>
                      <a:r>
                        <a:rPr lang="en-US" dirty="0" smtClean="0"/>
                        <a:t>Case -</a:t>
                      </a:r>
                      <a:r>
                        <a:rPr lang="en-US" baseline="0" dirty="0" smtClean="0"/>
                        <a:t> 3</a:t>
                      </a:r>
                      <a:endParaRPr lang="en-IN" dirty="0"/>
                    </a:p>
                  </a:txBody>
                  <a:tcPr/>
                </a:tc>
              </a:tr>
              <a:tr h="571469">
                <a:tc>
                  <a:txBody>
                    <a:bodyPr/>
                    <a:lstStyle/>
                    <a:p>
                      <a:r>
                        <a:rPr lang="en-US" sz="2000" dirty="0" smtClean="0"/>
                        <a:t>1</a:t>
                      </a:r>
                      <a:endParaRPr lang="en-IN" sz="2000" b="1" dirty="0"/>
                    </a:p>
                  </a:txBody>
                  <a:tcPr/>
                </a:tc>
                <a:tc>
                  <a:txBody>
                    <a:bodyPr/>
                    <a:lstStyle/>
                    <a:p>
                      <a:r>
                        <a:rPr lang="en-US" sz="2000" dirty="0" smtClean="0"/>
                        <a:t>Transaction Price </a:t>
                      </a:r>
                      <a:endParaRPr lang="en-IN" sz="2000" b="1" dirty="0"/>
                    </a:p>
                  </a:txBody>
                  <a:tcPr/>
                </a:tc>
                <a:tc>
                  <a:txBody>
                    <a:bodyPr/>
                    <a:lstStyle/>
                    <a:p>
                      <a:r>
                        <a:rPr lang="en-US" sz="2000" dirty="0" smtClean="0"/>
                        <a:t>2,300</a:t>
                      </a:r>
                      <a:endParaRPr lang="en-IN" sz="2000" b="1" dirty="0"/>
                    </a:p>
                  </a:txBody>
                  <a:tcPr/>
                </a:tc>
                <a:tc>
                  <a:txBody>
                    <a:bodyPr/>
                    <a:lstStyle/>
                    <a:p>
                      <a:r>
                        <a:rPr lang="en-US" sz="2000" dirty="0" smtClean="0"/>
                        <a:t>1,900</a:t>
                      </a:r>
                      <a:endParaRPr lang="en-IN" sz="2000" b="1" dirty="0"/>
                    </a:p>
                  </a:txBody>
                  <a:tcPr/>
                </a:tc>
                <a:tc>
                  <a:txBody>
                    <a:bodyPr/>
                    <a:lstStyle/>
                    <a:p>
                      <a:r>
                        <a:rPr lang="en-US" sz="2000" dirty="0" smtClean="0"/>
                        <a:t>2,030</a:t>
                      </a:r>
                      <a:endParaRPr lang="en-IN" sz="2000" b="1" dirty="0"/>
                    </a:p>
                  </a:txBody>
                  <a:tcPr/>
                </a:tc>
              </a:tr>
              <a:tr h="571469">
                <a:tc>
                  <a:txBody>
                    <a:bodyPr/>
                    <a:lstStyle/>
                    <a:p>
                      <a:r>
                        <a:rPr lang="en-US" sz="2000" dirty="0" smtClean="0"/>
                        <a:t>2</a:t>
                      </a:r>
                      <a:endParaRPr lang="en-IN" sz="2000" b="1" dirty="0"/>
                    </a:p>
                  </a:txBody>
                  <a:tcPr/>
                </a:tc>
                <a:tc>
                  <a:txBody>
                    <a:bodyPr/>
                    <a:lstStyle/>
                    <a:p>
                      <a:r>
                        <a:rPr lang="en-US" sz="2000" dirty="0" smtClean="0"/>
                        <a:t>ALP computed </a:t>
                      </a:r>
                      <a:endParaRPr lang="en-IN" sz="2000" b="1" dirty="0"/>
                    </a:p>
                  </a:txBody>
                  <a:tcPr/>
                </a:tc>
                <a:tc>
                  <a:txBody>
                    <a:bodyPr/>
                    <a:lstStyle/>
                    <a:p>
                      <a:r>
                        <a:rPr lang="en-US" sz="2000" dirty="0" smtClean="0"/>
                        <a:t>2,000</a:t>
                      </a:r>
                      <a:endParaRPr lang="en-IN" sz="2000" b="1" dirty="0"/>
                    </a:p>
                  </a:txBody>
                  <a:tcPr/>
                </a:tc>
                <a:tc>
                  <a:txBody>
                    <a:bodyPr/>
                    <a:lstStyle/>
                    <a:p>
                      <a:r>
                        <a:rPr lang="en-US" sz="2000" dirty="0" smtClean="0"/>
                        <a:t>2,000</a:t>
                      </a:r>
                      <a:endParaRPr lang="en-IN" sz="2000" b="1" dirty="0"/>
                    </a:p>
                  </a:txBody>
                  <a:tcPr/>
                </a:tc>
                <a:tc>
                  <a:txBody>
                    <a:bodyPr/>
                    <a:lstStyle/>
                    <a:p>
                      <a:r>
                        <a:rPr lang="en-US" sz="2000" dirty="0" smtClean="0"/>
                        <a:t>2,000</a:t>
                      </a:r>
                      <a:endParaRPr lang="en-IN" sz="2000" b="1" dirty="0"/>
                    </a:p>
                  </a:txBody>
                  <a:tcPr/>
                </a:tc>
              </a:tr>
              <a:tr h="571469">
                <a:tc>
                  <a:txBody>
                    <a:bodyPr/>
                    <a:lstStyle/>
                    <a:p>
                      <a:r>
                        <a:rPr lang="en-US" sz="2000" dirty="0" smtClean="0"/>
                        <a:t>3</a:t>
                      </a:r>
                      <a:endParaRPr lang="en-IN" sz="2000" b="1" dirty="0"/>
                    </a:p>
                  </a:txBody>
                  <a:tcPr/>
                </a:tc>
                <a:tc>
                  <a:txBody>
                    <a:bodyPr/>
                    <a:lstStyle/>
                    <a:p>
                      <a:r>
                        <a:rPr lang="en-US" sz="2000" dirty="0" smtClean="0"/>
                        <a:t>Difference</a:t>
                      </a:r>
                      <a:endParaRPr lang="en-IN" sz="2000" b="1" dirty="0"/>
                    </a:p>
                  </a:txBody>
                  <a:tcPr/>
                </a:tc>
                <a:tc>
                  <a:txBody>
                    <a:bodyPr/>
                    <a:lstStyle/>
                    <a:p>
                      <a:r>
                        <a:rPr lang="en-US" sz="2000" dirty="0" smtClean="0"/>
                        <a:t>300</a:t>
                      </a:r>
                      <a:endParaRPr lang="en-IN" sz="2000" b="1" dirty="0"/>
                    </a:p>
                  </a:txBody>
                  <a:tcPr/>
                </a:tc>
                <a:tc>
                  <a:txBody>
                    <a:bodyPr/>
                    <a:lstStyle/>
                    <a:p>
                      <a:r>
                        <a:rPr lang="en-US" sz="2000" dirty="0" smtClean="0"/>
                        <a:t>100</a:t>
                      </a:r>
                      <a:endParaRPr lang="en-IN" sz="2000" b="1" dirty="0"/>
                    </a:p>
                  </a:txBody>
                  <a:tcPr/>
                </a:tc>
                <a:tc>
                  <a:txBody>
                    <a:bodyPr/>
                    <a:lstStyle/>
                    <a:p>
                      <a:r>
                        <a:rPr lang="en-US" sz="2000" dirty="0" smtClean="0"/>
                        <a:t>30</a:t>
                      </a:r>
                      <a:endParaRPr lang="en-IN" sz="2000" b="1" dirty="0"/>
                    </a:p>
                  </a:txBody>
                  <a:tcPr/>
                </a:tc>
              </a:tr>
              <a:tr h="571469">
                <a:tc>
                  <a:txBody>
                    <a:bodyPr/>
                    <a:lstStyle/>
                    <a:p>
                      <a:r>
                        <a:rPr lang="en-US" sz="2000" dirty="0" smtClean="0"/>
                        <a:t>4</a:t>
                      </a:r>
                      <a:endParaRPr lang="en-IN" sz="2000" b="1" dirty="0"/>
                    </a:p>
                  </a:txBody>
                  <a:tcPr/>
                </a:tc>
                <a:tc>
                  <a:txBody>
                    <a:bodyPr/>
                    <a:lstStyle/>
                    <a:p>
                      <a:r>
                        <a:rPr lang="en-US" sz="2000" dirty="0" smtClean="0"/>
                        <a:t>3% of Transaction Price</a:t>
                      </a:r>
                      <a:endParaRPr lang="en-IN" sz="2000" b="1" dirty="0"/>
                    </a:p>
                  </a:txBody>
                  <a:tcPr/>
                </a:tc>
                <a:tc>
                  <a:txBody>
                    <a:bodyPr/>
                    <a:lstStyle/>
                    <a:p>
                      <a:r>
                        <a:rPr lang="en-US" sz="2000" dirty="0" smtClean="0"/>
                        <a:t>69</a:t>
                      </a:r>
                      <a:endParaRPr lang="en-IN" sz="2000" b="1" dirty="0"/>
                    </a:p>
                  </a:txBody>
                  <a:tcPr/>
                </a:tc>
                <a:tc>
                  <a:txBody>
                    <a:bodyPr/>
                    <a:lstStyle/>
                    <a:p>
                      <a:r>
                        <a:rPr lang="en-US" sz="2000" dirty="0" smtClean="0"/>
                        <a:t>57</a:t>
                      </a:r>
                      <a:endParaRPr lang="en-IN" sz="2000" b="1" dirty="0"/>
                    </a:p>
                  </a:txBody>
                  <a:tcPr/>
                </a:tc>
                <a:tc>
                  <a:txBody>
                    <a:bodyPr/>
                    <a:lstStyle/>
                    <a:p>
                      <a:r>
                        <a:rPr lang="en-US" sz="2000" dirty="0" smtClean="0"/>
                        <a:t>60.90</a:t>
                      </a:r>
                      <a:endParaRPr lang="en-IN" sz="2000" b="1" dirty="0"/>
                    </a:p>
                  </a:txBody>
                  <a:tcPr/>
                </a:tc>
              </a:tr>
              <a:tr h="571469">
                <a:tc>
                  <a:txBody>
                    <a:bodyPr/>
                    <a:lstStyle/>
                    <a:p>
                      <a:r>
                        <a:rPr lang="en-US" sz="2000" dirty="0" smtClean="0"/>
                        <a:t>5</a:t>
                      </a:r>
                      <a:endParaRPr lang="en-IN" sz="2000" b="1" dirty="0"/>
                    </a:p>
                  </a:txBody>
                  <a:tcPr/>
                </a:tc>
                <a:tc>
                  <a:txBody>
                    <a:bodyPr/>
                    <a:lstStyle/>
                    <a:p>
                      <a:r>
                        <a:rPr lang="en-US" sz="2000" dirty="0" smtClean="0"/>
                        <a:t>Observation</a:t>
                      </a:r>
                      <a:endParaRPr lang="en-IN" sz="2000" b="1" dirty="0"/>
                    </a:p>
                  </a:txBody>
                  <a:tcPr/>
                </a:tc>
                <a:tc>
                  <a:txBody>
                    <a:bodyPr/>
                    <a:lstStyle/>
                    <a:p>
                      <a:r>
                        <a:rPr lang="en-US" sz="2000" dirty="0" smtClean="0"/>
                        <a:t>Sl.No.3 &gt;</a:t>
                      </a:r>
                      <a:r>
                        <a:rPr lang="en-US" sz="2000" baseline="0" dirty="0" smtClean="0"/>
                        <a:t> Sl.No.4</a:t>
                      </a:r>
                      <a:endParaRPr lang="en-IN" sz="2000" b="1" dirty="0"/>
                    </a:p>
                  </a:txBody>
                  <a:tcPr/>
                </a:tc>
                <a:tc>
                  <a:txBody>
                    <a:bodyPr/>
                    <a:lstStyle/>
                    <a:p>
                      <a:r>
                        <a:rPr lang="en-US" sz="2000" dirty="0" smtClean="0"/>
                        <a:t>Sl.No.3 &gt; Sl.No.4</a:t>
                      </a:r>
                      <a:endParaRPr lang="en-IN" sz="2000" b="1" dirty="0"/>
                    </a:p>
                  </a:txBody>
                  <a:tcPr/>
                </a:tc>
                <a:tc>
                  <a:txBody>
                    <a:bodyPr/>
                    <a:lstStyle/>
                    <a:p>
                      <a:r>
                        <a:rPr lang="en-US" sz="2000" dirty="0" smtClean="0"/>
                        <a:t>Sl.No.3 &lt;</a:t>
                      </a:r>
                      <a:r>
                        <a:rPr lang="en-US" sz="2000" baseline="0" dirty="0" smtClean="0"/>
                        <a:t> Sl.No.4</a:t>
                      </a:r>
                      <a:endParaRPr lang="en-IN" sz="2000" b="1" dirty="0"/>
                    </a:p>
                  </a:txBody>
                  <a:tcPr/>
                </a:tc>
              </a:tr>
              <a:tr h="571469">
                <a:tc>
                  <a:txBody>
                    <a:bodyPr/>
                    <a:lstStyle/>
                    <a:p>
                      <a:r>
                        <a:rPr lang="en-US" sz="2000" dirty="0" smtClean="0"/>
                        <a:t>6</a:t>
                      </a:r>
                      <a:endParaRPr lang="en-IN" sz="2000" b="1" dirty="0"/>
                    </a:p>
                  </a:txBody>
                  <a:tcPr/>
                </a:tc>
                <a:tc>
                  <a:txBody>
                    <a:bodyPr/>
                    <a:lstStyle/>
                    <a:p>
                      <a:r>
                        <a:rPr lang="en-US" sz="2000" dirty="0" smtClean="0"/>
                        <a:t>ALP</a:t>
                      </a:r>
                      <a:endParaRPr lang="en-IN" sz="2000" b="1" dirty="0"/>
                    </a:p>
                  </a:txBody>
                  <a:tcPr/>
                </a:tc>
                <a:tc>
                  <a:txBody>
                    <a:bodyPr/>
                    <a:lstStyle/>
                    <a:p>
                      <a:r>
                        <a:rPr lang="en-US" sz="2000" dirty="0" smtClean="0"/>
                        <a:t>2000</a:t>
                      </a:r>
                      <a:endParaRPr lang="en-IN" sz="2000" b="1" dirty="0"/>
                    </a:p>
                  </a:txBody>
                  <a:tcPr/>
                </a:tc>
                <a:tc>
                  <a:txBody>
                    <a:bodyPr/>
                    <a:lstStyle/>
                    <a:p>
                      <a:r>
                        <a:rPr lang="en-US" sz="2000" dirty="0" smtClean="0"/>
                        <a:t>2000</a:t>
                      </a:r>
                      <a:endParaRPr lang="en-IN" sz="2000" b="1" dirty="0"/>
                    </a:p>
                  </a:txBody>
                  <a:tcPr/>
                </a:tc>
                <a:tc>
                  <a:txBody>
                    <a:bodyPr/>
                    <a:lstStyle/>
                    <a:p>
                      <a:r>
                        <a:rPr lang="en-US" sz="2000" dirty="0" smtClean="0"/>
                        <a:t>2030</a:t>
                      </a:r>
                      <a:endParaRPr lang="en-IN" sz="2000" b="1" dirty="0"/>
                    </a:p>
                  </a:txBody>
                  <a:tcPr/>
                </a:tc>
              </a:tr>
              <a:tr h="1213163">
                <a:tc>
                  <a:txBody>
                    <a:bodyPr/>
                    <a:lstStyle/>
                    <a:p>
                      <a:r>
                        <a:rPr lang="en-US" sz="2000" dirty="0" smtClean="0"/>
                        <a:t>7</a:t>
                      </a:r>
                      <a:endParaRPr lang="en-IN" sz="2000" b="1" dirty="0"/>
                    </a:p>
                  </a:txBody>
                  <a:tcPr/>
                </a:tc>
                <a:tc>
                  <a:txBody>
                    <a:bodyPr/>
                    <a:lstStyle/>
                    <a:p>
                      <a:r>
                        <a:rPr lang="en-US" sz="2000" dirty="0" smtClean="0"/>
                        <a:t>Action of AO</a:t>
                      </a:r>
                      <a:endParaRPr lang="en-IN" sz="2000" b="1" dirty="0"/>
                    </a:p>
                  </a:txBody>
                  <a:tcPr/>
                </a:tc>
                <a:tc>
                  <a:txBody>
                    <a:bodyPr/>
                    <a:lstStyle/>
                    <a:p>
                      <a:r>
                        <a:rPr lang="en-US" sz="2000" dirty="0" smtClean="0"/>
                        <a:t>Addition to the extent of Rs.300</a:t>
                      </a:r>
                      <a:endParaRPr lang="en-IN" sz="2000" b="1" dirty="0"/>
                    </a:p>
                  </a:txBody>
                  <a:tcPr/>
                </a:tc>
                <a:tc>
                  <a:txBody>
                    <a:bodyPr/>
                    <a:lstStyle/>
                    <a:p>
                      <a:r>
                        <a:rPr lang="en-US" sz="2000" dirty="0" smtClean="0"/>
                        <a:t>If ALP applied, it reduces the profits</a:t>
                      </a:r>
                      <a:r>
                        <a:rPr lang="en-US" sz="2000" dirty="0" smtClean="0"/>
                        <a:t>. Hence </a:t>
                      </a:r>
                      <a:r>
                        <a:rPr lang="en-US" sz="2000" dirty="0" smtClean="0"/>
                        <a:t>No</a:t>
                      </a:r>
                      <a:r>
                        <a:rPr lang="en-US" sz="2000" baseline="0" dirty="0" smtClean="0"/>
                        <a:t> </a:t>
                      </a:r>
                      <a:r>
                        <a:rPr lang="en-US" sz="2000" baseline="0" dirty="0" err="1" smtClean="0"/>
                        <a:t>Recomputation</a:t>
                      </a:r>
                      <a:endParaRPr lang="en-IN" sz="2000" b="1" dirty="0"/>
                    </a:p>
                  </a:txBody>
                  <a:tcPr/>
                </a:tc>
                <a:tc>
                  <a:txBody>
                    <a:bodyPr/>
                    <a:lstStyle/>
                    <a:p>
                      <a:r>
                        <a:rPr lang="en-US" sz="2000" dirty="0" smtClean="0"/>
                        <a:t>No Adjustment is required</a:t>
                      </a:r>
                      <a:endParaRPr lang="en-IN" sz="2000" b="1" dirty="0"/>
                    </a:p>
                  </a:txBody>
                  <a:tcPr/>
                </a:tc>
              </a:tr>
            </a:tbl>
          </a:graphicData>
        </a:graphic>
      </p:graphicFrame>
      <p:pic>
        <p:nvPicPr>
          <p:cNvPr id="5" name="Picture 4"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41483962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1 - Practical Problem on ALP - CUP</a:t>
            </a:r>
            <a:endParaRPr lang="en-IN" dirty="0"/>
          </a:p>
        </p:txBody>
      </p:sp>
      <p:sp>
        <p:nvSpPr>
          <p:cNvPr id="3" name="Content Placeholder 2"/>
          <p:cNvSpPr>
            <a:spLocks noGrp="1"/>
          </p:cNvSpPr>
          <p:nvPr>
            <p:ph idx="1"/>
          </p:nvPr>
        </p:nvSpPr>
        <p:spPr/>
        <p:txBody>
          <a:bodyPr>
            <a:normAutofit lnSpcReduction="10000"/>
          </a:bodyPr>
          <a:lstStyle/>
          <a:p>
            <a:r>
              <a:rPr lang="en-US" dirty="0" smtClean="0"/>
              <a:t>M Ltd., an Indian Company supplies Computer Parts to M  Inc. USA, the parent company of  M Ltd., </a:t>
            </a:r>
            <a:r>
              <a:rPr lang="en-US" dirty="0"/>
              <a:t>I</a:t>
            </a:r>
            <a:r>
              <a:rPr lang="en-US" dirty="0" smtClean="0"/>
              <a:t>ndia. </a:t>
            </a:r>
          </a:p>
          <a:p>
            <a:pPr lvl="1"/>
            <a:r>
              <a:rPr lang="en-US" dirty="0" smtClean="0"/>
              <a:t>M Ltd., India and M Inc. USA are related parties</a:t>
            </a:r>
          </a:p>
          <a:p>
            <a:r>
              <a:rPr lang="en-US" dirty="0" smtClean="0"/>
              <a:t>In the Financial Year 2019-20, The company also supplies identical product to another company in USA,  viz., N USA an unrelated Company.</a:t>
            </a:r>
          </a:p>
          <a:p>
            <a:r>
              <a:rPr lang="en-US" dirty="0" smtClean="0"/>
              <a:t>Transactions:</a:t>
            </a:r>
          </a:p>
          <a:p>
            <a:pPr lvl="1"/>
            <a:r>
              <a:rPr lang="en-US" dirty="0" smtClean="0"/>
              <a:t>The price of a product is US$ 450 (FOB) to M Ltd., USA</a:t>
            </a:r>
          </a:p>
          <a:p>
            <a:pPr lvl="1"/>
            <a:r>
              <a:rPr lang="en-US" dirty="0" smtClean="0"/>
              <a:t>The price of the same product to another unrelated company is US$ 700 (CIF)</a:t>
            </a:r>
          </a:p>
          <a:p>
            <a:pPr lvl="1"/>
            <a:r>
              <a:rPr lang="en-US" dirty="0" smtClean="0"/>
              <a:t>Insurance and Freight cost US $ 200. </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22057277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IN" dirty="0"/>
          </a:p>
        </p:txBody>
      </p:sp>
      <p:sp>
        <p:nvSpPr>
          <p:cNvPr id="3" name="Content Placeholder 2"/>
          <p:cNvSpPr>
            <a:spLocks noGrp="1"/>
          </p:cNvSpPr>
          <p:nvPr>
            <p:ph idx="1"/>
          </p:nvPr>
        </p:nvSpPr>
        <p:spPr/>
        <p:txBody>
          <a:bodyPr/>
          <a:lstStyle/>
          <a:p>
            <a:r>
              <a:rPr lang="en-US" dirty="0" smtClean="0"/>
              <a:t>M Ltd., extends credit period of 1 month to M </a:t>
            </a:r>
            <a:r>
              <a:rPr lang="en-US" dirty="0" err="1" smtClean="0"/>
              <a:t>Inc.USA</a:t>
            </a:r>
            <a:endParaRPr lang="en-US" dirty="0" smtClean="0"/>
          </a:p>
          <a:p>
            <a:pPr lvl="1"/>
            <a:r>
              <a:rPr lang="en-US" dirty="0" smtClean="0"/>
              <a:t>The cost of Credit is 12% p.a.</a:t>
            </a:r>
          </a:p>
          <a:p>
            <a:r>
              <a:rPr lang="en-US" dirty="0" smtClean="0"/>
              <a:t>Sales to N USA is on Cash Basis  </a:t>
            </a:r>
          </a:p>
          <a:p>
            <a:r>
              <a:rPr lang="en-US" dirty="0" smtClean="0"/>
              <a:t>M Ltd. Gives 6 months warrant to N Ltd. Cost of Warrant is US$50 per unit.</a:t>
            </a:r>
          </a:p>
          <a:p>
            <a:endParaRPr lang="en-US" dirty="0"/>
          </a:p>
          <a:p>
            <a:r>
              <a:rPr lang="en-US" dirty="0" smtClean="0"/>
              <a:t>How to compute ALP</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31658430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ALP</a:t>
            </a:r>
            <a:endParaRPr lang="en-IN" dirty="0"/>
          </a:p>
        </p:txBody>
      </p:sp>
      <p:sp>
        <p:nvSpPr>
          <p:cNvPr id="3" name="Content Placeholder 2"/>
          <p:cNvSpPr>
            <a:spLocks noGrp="1"/>
          </p:cNvSpPr>
          <p:nvPr>
            <p:ph idx="1"/>
          </p:nvPr>
        </p:nvSpPr>
        <p:spPr/>
        <p:txBody>
          <a:bodyPr/>
          <a:lstStyle/>
          <a:p>
            <a:r>
              <a:rPr lang="en-US" dirty="0" smtClean="0"/>
              <a:t>Presumptions</a:t>
            </a:r>
          </a:p>
          <a:p>
            <a:pPr lvl="1"/>
            <a:r>
              <a:rPr lang="en-US" dirty="0" smtClean="0"/>
              <a:t>M Ltd. India supplies Identical Product to two companies</a:t>
            </a:r>
            <a:r>
              <a:rPr lang="en-IN" dirty="0" smtClean="0"/>
              <a:t> in same country</a:t>
            </a:r>
          </a:p>
          <a:p>
            <a:pPr lvl="1"/>
            <a:r>
              <a:rPr lang="en-US" dirty="0" smtClean="0"/>
              <a:t>One is AE and the other is Unrelated.</a:t>
            </a:r>
          </a:p>
          <a:p>
            <a:pPr lvl="1"/>
            <a:r>
              <a:rPr lang="en-US" dirty="0" smtClean="0"/>
              <a:t>All parameters are matching </a:t>
            </a:r>
          </a:p>
          <a:p>
            <a:pPr lvl="1"/>
            <a:r>
              <a:rPr lang="en-US" dirty="0" smtClean="0"/>
              <a:t>Hence the transactions between M Ltd., India and N USA forms</a:t>
            </a:r>
          </a:p>
          <a:p>
            <a:pPr lvl="2"/>
            <a:r>
              <a:rPr lang="en-US" dirty="0" smtClean="0"/>
              <a:t>Comparable Uncontrolled Transactions</a:t>
            </a:r>
          </a:p>
          <a:p>
            <a:pPr lvl="2"/>
            <a:r>
              <a:rPr lang="en-US" dirty="0" smtClean="0"/>
              <a:t>Apply the same Parameters to M Inc. USA</a:t>
            </a:r>
          </a:p>
          <a:p>
            <a:pPr lvl="2"/>
            <a:endParaRPr lang="en-US" dirty="0"/>
          </a:p>
          <a:p>
            <a:pPr lvl="2"/>
            <a:r>
              <a:rPr lang="en-US" dirty="0" smtClean="0"/>
              <a:t>Comparison Statement</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24122362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85753"/>
          </a:xfrm>
        </p:spPr>
        <p:txBody>
          <a:bodyPr>
            <a:normAutofit fontScale="90000"/>
          </a:bodyPr>
          <a:lstStyle/>
          <a:p>
            <a:r>
              <a:rPr lang="en-US" dirty="0" smtClean="0"/>
              <a:t>Transaction Differences</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927924372"/>
              </p:ext>
            </p:extLst>
          </p:nvPr>
        </p:nvGraphicFramePr>
        <p:xfrm>
          <a:off x="838200" y="1473957"/>
          <a:ext cx="10515600" cy="4667988"/>
        </p:xfrm>
        <a:graphic>
          <a:graphicData uri="http://schemas.openxmlformats.org/drawingml/2006/table">
            <a:tbl>
              <a:tblPr firstRow="1" bandRow="1">
                <a:tableStyleId>{073A0DAA-6AF3-43AB-8588-CEC1D06C72B9}</a:tableStyleId>
              </a:tblPr>
              <a:tblGrid>
                <a:gridCol w="2628900"/>
                <a:gridCol w="2628900"/>
                <a:gridCol w="2628900"/>
                <a:gridCol w="2628900"/>
              </a:tblGrid>
              <a:tr h="1119116">
                <a:tc>
                  <a:txBody>
                    <a:bodyPr/>
                    <a:lstStyle/>
                    <a:p>
                      <a:r>
                        <a:rPr lang="en-US" sz="2000" dirty="0" smtClean="0"/>
                        <a:t>Factor</a:t>
                      </a:r>
                      <a:endParaRPr lang="en-IN" sz="2000" dirty="0"/>
                    </a:p>
                  </a:txBody>
                  <a:tcPr/>
                </a:tc>
                <a:tc>
                  <a:txBody>
                    <a:bodyPr/>
                    <a:lstStyle/>
                    <a:p>
                      <a:r>
                        <a:rPr lang="en-US" sz="2000" dirty="0" smtClean="0"/>
                        <a:t>Comparable Uncontrolled Transaction with N Ltd. USA</a:t>
                      </a:r>
                      <a:endParaRPr lang="en-IN" sz="2000" dirty="0"/>
                    </a:p>
                  </a:txBody>
                  <a:tcPr/>
                </a:tc>
                <a:tc>
                  <a:txBody>
                    <a:bodyPr/>
                    <a:lstStyle/>
                    <a:p>
                      <a:r>
                        <a:rPr lang="en-US" sz="2000" dirty="0" smtClean="0"/>
                        <a:t>International Transaction with M Inc. USA</a:t>
                      </a:r>
                      <a:endParaRPr lang="en-IN" sz="2000" dirty="0"/>
                    </a:p>
                  </a:txBody>
                  <a:tcPr/>
                </a:tc>
                <a:tc>
                  <a:txBody>
                    <a:bodyPr/>
                    <a:lstStyle/>
                    <a:p>
                      <a:r>
                        <a:rPr lang="en-US" sz="2000" dirty="0" smtClean="0"/>
                        <a:t>Remarks</a:t>
                      </a:r>
                      <a:endParaRPr lang="en-IN" sz="2000" dirty="0"/>
                    </a:p>
                  </a:txBody>
                  <a:tcPr/>
                </a:tc>
              </a:tr>
              <a:tr h="1119116">
                <a:tc>
                  <a:txBody>
                    <a:bodyPr/>
                    <a:lstStyle/>
                    <a:p>
                      <a:r>
                        <a:rPr lang="en-US" sz="2000" dirty="0" smtClean="0"/>
                        <a:t>Price</a:t>
                      </a:r>
                      <a:endParaRPr lang="en-IN" sz="2000" b="1" dirty="0"/>
                    </a:p>
                  </a:txBody>
                  <a:tcPr/>
                </a:tc>
                <a:tc>
                  <a:txBody>
                    <a:bodyPr/>
                    <a:lstStyle/>
                    <a:p>
                      <a:r>
                        <a:rPr lang="en-US" sz="2000" smtClean="0"/>
                        <a:t>CIF</a:t>
                      </a:r>
                      <a:endParaRPr lang="en-IN" sz="2000" b="1" dirty="0"/>
                    </a:p>
                  </a:txBody>
                  <a:tcPr/>
                </a:tc>
                <a:tc>
                  <a:txBody>
                    <a:bodyPr/>
                    <a:lstStyle/>
                    <a:p>
                      <a:r>
                        <a:rPr lang="en-US" sz="2000" dirty="0" smtClean="0"/>
                        <a:t>FOB</a:t>
                      </a:r>
                      <a:endParaRPr lang="en-IN" sz="2000" b="1" dirty="0"/>
                    </a:p>
                  </a:txBody>
                  <a:tcPr/>
                </a:tc>
                <a:tc>
                  <a:txBody>
                    <a:bodyPr/>
                    <a:lstStyle/>
                    <a:p>
                      <a:r>
                        <a:rPr lang="en-US" sz="2000" dirty="0" smtClean="0"/>
                        <a:t>Freight and Insurance expenses - $200 per unit</a:t>
                      </a:r>
                      <a:endParaRPr lang="en-IN" sz="2000" b="1" dirty="0"/>
                    </a:p>
                  </a:txBody>
                  <a:tcPr/>
                </a:tc>
              </a:tr>
              <a:tr h="1119116">
                <a:tc>
                  <a:txBody>
                    <a:bodyPr/>
                    <a:lstStyle/>
                    <a:p>
                      <a:r>
                        <a:rPr lang="en-US" sz="2000" dirty="0" smtClean="0"/>
                        <a:t>Credit</a:t>
                      </a:r>
                      <a:endParaRPr lang="en-IN" sz="2000" b="1" dirty="0"/>
                    </a:p>
                  </a:txBody>
                  <a:tcPr/>
                </a:tc>
                <a:tc>
                  <a:txBody>
                    <a:bodyPr/>
                    <a:lstStyle/>
                    <a:p>
                      <a:r>
                        <a:rPr lang="en-US" sz="2000" dirty="0" smtClean="0"/>
                        <a:t>No Credit</a:t>
                      </a:r>
                      <a:endParaRPr lang="en-IN" sz="2000" b="1" dirty="0"/>
                    </a:p>
                  </a:txBody>
                  <a:tcPr/>
                </a:tc>
                <a:tc>
                  <a:txBody>
                    <a:bodyPr/>
                    <a:lstStyle/>
                    <a:p>
                      <a:r>
                        <a:rPr lang="en-US" sz="2000" dirty="0" smtClean="0"/>
                        <a:t>One</a:t>
                      </a:r>
                      <a:r>
                        <a:rPr lang="en-US" sz="2000" baseline="0" dirty="0" smtClean="0"/>
                        <a:t> month</a:t>
                      </a:r>
                      <a:endParaRPr lang="en-IN" sz="2000" b="1" dirty="0"/>
                    </a:p>
                  </a:txBody>
                  <a:tcPr/>
                </a:tc>
                <a:tc>
                  <a:txBody>
                    <a:bodyPr/>
                    <a:lstStyle/>
                    <a:p>
                      <a:r>
                        <a:rPr lang="en-US" sz="2000" dirty="0" smtClean="0"/>
                        <a:t>Credit Cost 12% p.a.</a:t>
                      </a:r>
                      <a:endParaRPr lang="en-IN" sz="2000" b="1" dirty="0"/>
                    </a:p>
                  </a:txBody>
                  <a:tcPr/>
                </a:tc>
              </a:tr>
              <a:tr h="1119116">
                <a:tc>
                  <a:txBody>
                    <a:bodyPr/>
                    <a:lstStyle/>
                    <a:p>
                      <a:r>
                        <a:rPr lang="en-US" sz="2000" dirty="0" smtClean="0"/>
                        <a:t>Warranty</a:t>
                      </a:r>
                      <a:endParaRPr lang="en-IN" sz="2000" b="1" dirty="0"/>
                    </a:p>
                  </a:txBody>
                  <a:tcPr/>
                </a:tc>
                <a:tc>
                  <a:txBody>
                    <a:bodyPr/>
                    <a:lstStyle/>
                    <a:p>
                      <a:r>
                        <a:rPr lang="en-US" sz="2000" dirty="0" smtClean="0"/>
                        <a:t>Six Months</a:t>
                      </a:r>
                      <a:endParaRPr lang="en-IN" sz="2000" b="1" dirty="0"/>
                    </a:p>
                  </a:txBody>
                  <a:tcPr/>
                </a:tc>
                <a:tc>
                  <a:txBody>
                    <a:bodyPr/>
                    <a:lstStyle/>
                    <a:p>
                      <a:r>
                        <a:rPr lang="en-US" sz="2000" dirty="0" smtClean="0"/>
                        <a:t>No Warranty</a:t>
                      </a:r>
                      <a:endParaRPr lang="en-IN" sz="2000" b="1" dirty="0"/>
                    </a:p>
                  </a:txBody>
                  <a:tcPr/>
                </a:tc>
                <a:tc>
                  <a:txBody>
                    <a:bodyPr/>
                    <a:lstStyle/>
                    <a:p>
                      <a:r>
                        <a:rPr lang="en-US" sz="2000" dirty="0" smtClean="0"/>
                        <a:t>Warranty Cost $50 per unit</a:t>
                      </a:r>
                      <a:endParaRPr lang="en-IN" sz="2000" b="1" dirty="0"/>
                    </a:p>
                  </a:txBody>
                  <a:tcPr/>
                </a:tc>
              </a:tr>
            </a:tbl>
          </a:graphicData>
        </a:graphic>
      </p:graphicFrame>
      <p:pic>
        <p:nvPicPr>
          <p:cNvPr id="5" name="Picture 4"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11773938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ALP</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934235925"/>
              </p:ext>
            </p:extLst>
          </p:nvPr>
        </p:nvGraphicFramePr>
        <p:xfrm>
          <a:off x="522514" y="1473958"/>
          <a:ext cx="10776857" cy="4844955"/>
        </p:xfrm>
        <a:graphic>
          <a:graphicData uri="http://schemas.openxmlformats.org/drawingml/2006/table">
            <a:tbl>
              <a:tblPr firstRow="1" bandRow="1">
                <a:tableStyleId>{073A0DAA-6AF3-43AB-8588-CEC1D06C72B9}</a:tableStyleId>
              </a:tblPr>
              <a:tblGrid>
                <a:gridCol w="7756865"/>
                <a:gridCol w="3019992"/>
              </a:tblGrid>
              <a:tr h="1098767">
                <a:tc>
                  <a:txBody>
                    <a:bodyPr/>
                    <a:lstStyle/>
                    <a:p>
                      <a:r>
                        <a:rPr lang="en-US" sz="2400" dirty="0" smtClean="0"/>
                        <a:t>Particulars</a:t>
                      </a:r>
                      <a:endParaRPr lang="en-IN" sz="2400" dirty="0"/>
                    </a:p>
                  </a:txBody>
                  <a:tcPr/>
                </a:tc>
                <a:tc>
                  <a:txBody>
                    <a:bodyPr/>
                    <a:lstStyle/>
                    <a:p>
                      <a:r>
                        <a:rPr lang="en-US" sz="2400" dirty="0" smtClean="0"/>
                        <a:t>Amount in $</a:t>
                      </a:r>
                      <a:endParaRPr lang="en-IN" sz="2400" dirty="0"/>
                    </a:p>
                  </a:txBody>
                  <a:tcPr/>
                </a:tc>
              </a:tr>
              <a:tr h="3746188">
                <a:tc>
                  <a:txBody>
                    <a:bodyPr/>
                    <a:lstStyle/>
                    <a:p>
                      <a:r>
                        <a:rPr lang="en-US" sz="2400" dirty="0" smtClean="0"/>
                        <a:t>Price per Unit of product</a:t>
                      </a:r>
                      <a:r>
                        <a:rPr lang="en-US" sz="2400" baseline="0" dirty="0" smtClean="0"/>
                        <a:t> exported to USA</a:t>
                      </a:r>
                    </a:p>
                    <a:p>
                      <a:r>
                        <a:rPr lang="en-US" sz="2400" baseline="0" dirty="0" smtClean="0"/>
                        <a:t>Add: Cost of Credit = 12% = 1% per month</a:t>
                      </a:r>
                    </a:p>
                    <a:p>
                      <a:r>
                        <a:rPr lang="en-US" sz="2400" baseline="0" dirty="0" smtClean="0"/>
                        <a:t>Less: Cost of Insurance and Freight</a:t>
                      </a:r>
                    </a:p>
                    <a:p>
                      <a:r>
                        <a:rPr lang="en-US" sz="2400" baseline="0" dirty="0" smtClean="0"/>
                        <a:t>Cost of Warrant</a:t>
                      </a:r>
                    </a:p>
                    <a:p>
                      <a:r>
                        <a:rPr lang="en-US" sz="2400" baseline="0" dirty="0" smtClean="0"/>
                        <a:t>ALP</a:t>
                      </a:r>
                    </a:p>
                    <a:p>
                      <a:r>
                        <a:rPr lang="en-US" sz="2400" baseline="0" dirty="0" smtClean="0"/>
                        <a:t>Note: Price charged is less than ALP to M </a:t>
                      </a:r>
                      <a:r>
                        <a:rPr lang="en-US" sz="2400" baseline="0" dirty="0" err="1" smtClean="0"/>
                        <a:t>Inc.USA</a:t>
                      </a:r>
                      <a:r>
                        <a:rPr lang="en-US" sz="2400" baseline="0" dirty="0" smtClean="0"/>
                        <a:t> (450) $ 7 is added to the Income of M Ltd., India and accordingly the income will be recomputed by AO</a:t>
                      </a:r>
                    </a:p>
                    <a:p>
                      <a:endParaRPr lang="en-IN" sz="2400" b="1" dirty="0"/>
                    </a:p>
                  </a:txBody>
                  <a:tcPr/>
                </a:tc>
                <a:tc>
                  <a:txBody>
                    <a:bodyPr/>
                    <a:lstStyle/>
                    <a:p>
                      <a:pPr algn="r"/>
                      <a:r>
                        <a:rPr lang="en-US" sz="2400" dirty="0" smtClean="0"/>
                        <a:t>700</a:t>
                      </a:r>
                    </a:p>
                    <a:p>
                      <a:pPr algn="r"/>
                      <a:r>
                        <a:rPr lang="en-US" sz="2400" u="sng" dirty="0" smtClean="0"/>
                        <a:t>7</a:t>
                      </a:r>
                    </a:p>
                    <a:p>
                      <a:pPr algn="r"/>
                      <a:r>
                        <a:rPr lang="en-US" sz="2400" dirty="0" smtClean="0"/>
                        <a:t>-200</a:t>
                      </a:r>
                    </a:p>
                    <a:p>
                      <a:pPr algn="r"/>
                      <a:r>
                        <a:rPr lang="en-US" sz="2400" u="sng" dirty="0" smtClean="0"/>
                        <a:t>-50</a:t>
                      </a:r>
                    </a:p>
                    <a:p>
                      <a:pPr algn="r"/>
                      <a:r>
                        <a:rPr lang="en-US" sz="2400" u="sng" dirty="0" smtClean="0"/>
                        <a:t>457</a:t>
                      </a:r>
                      <a:endParaRPr lang="en-IN" sz="2400" b="1" u="sng" dirty="0"/>
                    </a:p>
                  </a:txBody>
                  <a:tcPr/>
                </a:tc>
              </a:tr>
            </a:tbl>
          </a:graphicData>
        </a:graphic>
      </p:graphicFrame>
      <p:pic>
        <p:nvPicPr>
          <p:cNvPr id="5" name="Picture 4"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20287015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 RSM </a:t>
            </a:r>
            <a:endParaRPr lang="en-IN" dirty="0"/>
          </a:p>
        </p:txBody>
      </p:sp>
      <p:sp>
        <p:nvSpPr>
          <p:cNvPr id="3" name="Content Placeholder 2"/>
          <p:cNvSpPr>
            <a:spLocks noGrp="1"/>
          </p:cNvSpPr>
          <p:nvPr>
            <p:ph idx="1"/>
          </p:nvPr>
        </p:nvSpPr>
        <p:spPr/>
        <p:txBody>
          <a:bodyPr/>
          <a:lstStyle/>
          <a:p>
            <a:r>
              <a:rPr lang="en-US" dirty="0" smtClean="0"/>
              <a:t>P Ltd., USA supplies Product A to its wholly owned subsidiary P India Ltd., India.  The product is supplied at INR 2,000 per piece.  P India Ltd., incurs INR 10 for marketing per piece. And sells at INR 3,000 per piece.  P India also imports from S Ltd., Singapore for INR 1,500 per piece.  The marketing costs is INR 5 per piece and it is sold for INR 2,000 per piece.</a:t>
            </a:r>
          </a:p>
          <a:p>
            <a:endParaRPr lang="en-US" dirty="0"/>
          </a:p>
          <a:p>
            <a:r>
              <a:rPr lang="en-US" dirty="0" smtClean="0"/>
              <a:t>ALP to be computed under which method</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23030800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of TP</a:t>
            </a:r>
            <a:endParaRPr lang="en-IN" dirty="0"/>
          </a:p>
        </p:txBody>
      </p:sp>
      <p:sp>
        <p:nvSpPr>
          <p:cNvPr id="3" name="Content Placeholder 2"/>
          <p:cNvSpPr>
            <a:spLocks noGrp="1"/>
          </p:cNvSpPr>
          <p:nvPr>
            <p:ph idx="1"/>
          </p:nvPr>
        </p:nvSpPr>
        <p:spPr/>
        <p:txBody>
          <a:bodyPr>
            <a:normAutofit fontScale="92500" lnSpcReduction="10000"/>
          </a:bodyPr>
          <a:lstStyle/>
          <a:p>
            <a:r>
              <a:rPr lang="en-US" dirty="0" smtClean="0"/>
              <a:t>The regulations govern the prices between inter company transactions within the multinational companies.</a:t>
            </a:r>
          </a:p>
          <a:p>
            <a:endParaRPr lang="en-US" dirty="0"/>
          </a:p>
          <a:p>
            <a:r>
              <a:rPr lang="en-US" dirty="0" smtClean="0"/>
              <a:t>Cross Border Transactions – between one country to another </a:t>
            </a:r>
          </a:p>
          <a:p>
            <a:pPr lvl="1"/>
            <a:r>
              <a:rPr lang="en-US" dirty="0" smtClean="0"/>
              <a:t>Relating to transfer of goods, intangibles and services.</a:t>
            </a:r>
          </a:p>
          <a:p>
            <a:endParaRPr lang="en-US" dirty="0"/>
          </a:p>
          <a:p>
            <a:r>
              <a:rPr lang="en-US" dirty="0" smtClean="0"/>
              <a:t>How much the MNCs pays tax to the country.</a:t>
            </a:r>
          </a:p>
          <a:p>
            <a:endParaRPr lang="en-US" dirty="0"/>
          </a:p>
          <a:p>
            <a:r>
              <a:rPr lang="en-US" dirty="0" smtClean="0"/>
              <a:t>Through manipulated prices, the MNCs pays lesser tax to the country.</a:t>
            </a:r>
          </a:p>
          <a:p>
            <a:r>
              <a:rPr lang="en-US" dirty="0" smtClean="0"/>
              <a:t>TP results substantial increase in tax revenue and penalties.</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28344313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ALP Method to be applied</a:t>
            </a:r>
            <a:endParaRPr lang="en-IN" dirty="0"/>
          </a:p>
        </p:txBody>
      </p:sp>
      <p:sp>
        <p:nvSpPr>
          <p:cNvPr id="3" name="Content Placeholder 2"/>
          <p:cNvSpPr>
            <a:spLocks noGrp="1"/>
          </p:cNvSpPr>
          <p:nvPr>
            <p:ph idx="1"/>
          </p:nvPr>
        </p:nvSpPr>
        <p:spPr/>
        <p:txBody>
          <a:bodyPr>
            <a:normAutofit lnSpcReduction="10000"/>
          </a:bodyPr>
          <a:lstStyle/>
          <a:p>
            <a:r>
              <a:rPr lang="en-US" dirty="0" smtClean="0"/>
              <a:t>P India purchases the product from two companies</a:t>
            </a:r>
          </a:p>
          <a:p>
            <a:pPr lvl="1"/>
            <a:r>
              <a:rPr lang="en-US" dirty="0" smtClean="0"/>
              <a:t>USA and Singapore</a:t>
            </a:r>
          </a:p>
          <a:p>
            <a:r>
              <a:rPr lang="en-US" dirty="0" smtClean="0"/>
              <a:t>P India undertakes only Marketing in India</a:t>
            </a:r>
          </a:p>
          <a:p>
            <a:r>
              <a:rPr lang="en-US" dirty="0" smtClean="0"/>
              <a:t>Hence the suitable method shall be Resale Price Method (RSM)</a:t>
            </a:r>
          </a:p>
          <a:p>
            <a:pPr marL="0" indent="0">
              <a:buNone/>
            </a:pPr>
            <a:r>
              <a:rPr lang="en-US" dirty="0" smtClean="0"/>
              <a:t>First : 	Determination of Margin on Uncontrolled Transaction which is 	Comparable:</a:t>
            </a:r>
          </a:p>
          <a:p>
            <a:pPr marL="0" indent="0">
              <a:buNone/>
            </a:pPr>
            <a:r>
              <a:rPr lang="en-US" dirty="0" smtClean="0"/>
              <a:t>Sale Price						INR	2,000</a:t>
            </a:r>
          </a:p>
          <a:p>
            <a:pPr marL="0" indent="0">
              <a:buNone/>
            </a:pPr>
            <a:r>
              <a:rPr lang="en-US" dirty="0" smtClean="0"/>
              <a:t>Less: Purchase Price					INR	</a:t>
            </a:r>
            <a:r>
              <a:rPr lang="en-US" u="sng" dirty="0" smtClean="0"/>
              <a:t>1,500</a:t>
            </a:r>
          </a:p>
          <a:p>
            <a:pPr marL="0" indent="0">
              <a:buNone/>
            </a:pPr>
            <a:r>
              <a:rPr lang="en-US" dirty="0" smtClean="0"/>
              <a:t>Gross Margin						INR	   500</a:t>
            </a:r>
          </a:p>
          <a:p>
            <a:pPr marL="0" indent="0">
              <a:buNone/>
            </a:pPr>
            <a:r>
              <a:rPr lang="en-US" dirty="0" smtClean="0"/>
              <a:t>Gross Margin Percentage					   25%</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42934315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ALP</a:t>
            </a:r>
            <a:endParaRPr lang="en-IN" dirty="0"/>
          </a:p>
        </p:txBody>
      </p:sp>
      <p:sp>
        <p:nvSpPr>
          <p:cNvPr id="3" name="Content Placeholder 2"/>
          <p:cNvSpPr>
            <a:spLocks noGrp="1"/>
          </p:cNvSpPr>
          <p:nvPr>
            <p:ph idx="1"/>
          </p:nvPr>
        </p:nvSpPr>
        <p:spPr/>
        <p:txBody>
          <a:bodyPr>
            <a:normAutofit fontScale="92500"/>
          </a:bodyPr>
          <a:lstStyle/>
          <a:p>
            <a:r>
              <a:rPr lang="en-US" dirty="0" smtClean="0"/>
              <a:t>There is no other related differences between comparable and uncontrollable transaction.  Hence no adjustment needed.</a:t>
            </a:r>
          </a:p>
          <a:p>
            <a:r>
              <a:rPr lang="en-US" dirty="0" smtClean="0"/>
              <a:t>ALP</a:t>
            </a:r>
          </a:p>
          <a:p>
            <a:endParaRPr lang="en-US" dirty="0"/>
          </a:p>
          <a:p>
            <a:endParaRPr lang="en-US" dirty="0" smtClean="0"/>
          </a:p>
          <a:p>
            <a:endParaRPr lang="en-US" dirty="0" smtClean="0"/>
          </a:p>
          <a:p>
            <a:endParaRPr lang="en-US" dirty="0"/>
          </a:p>
          <a:p>
            <a:endParaRPr lang="en-US" dirty="0"/>
          </a:p>
          <a:p>
            <a:r>
              <a:rPr lang="en-US" dirty="0" smtClean="0"/>
              <a:t>ALP should not be adopted since the income of P India gets reduced.</a:t>
            </a:r>
          </a:p>
          <a:p>
            <a:r>
              <a:rPr lang="en-US" dirty="0" smtClean="0"/>
              <a:t>Actual transaction price is less than ALP.</a:t>
            </a:r>
          </a:p>
          <a:p>
            <a:endParaRPr lang="en-IN" dirty="0"/>
          </a:p>
        </p:txBody>
      </p:sp>
      <p:graphicFrame>
        <p:nvGraphicFramePr>
          <p:cNvPr id="9" name="Table 8"/>
          <p:cNvGraphicFramePr>
            <a:graphicFrameLocks noGrp="1"/>
          </p:cNvGraphicFramePr>
          <p:nvPr>
            <p:extLst>
              <p:ext uri="{D42A27DB-BD31-4B8C-83A1-F6EECF244321}">
                <p14:modId xmlns:p14="http://schemas.microsoft.com/office/powerpoint/2010/main" xmlns="" val="4154998985"/>
              </p:ext>
            </p:extLst>
          </p:nvPr>
        </p:nvGraphicFramePr>
        <p:xfrm>
          <a:off x="2047164" y="3043449"/>
          <a:ext cx="8099188" cy="1978016"/>
        </p:xfrm>
        <a:graphic>
          <a:graphicData uri="http://schemas.openxmlformats.org/drawingml/2006/table">
            <a:tbl>
              <a:tblPr firstRow="1" bandRow="1">
                <a:tableStyleId>{073A0DAA-6AF3-43AB-8588-CEC1D06C72B9}</a:tableStyleId>
              </a:tblPr>
              <a:tblGrid>
                <a:gridCol w="1048663"/>
                <a:gridCol w="5072570"/>
                <a:gridCol w="1977955"/>
              </a:tblGrid>
              <a:tr h="393056">
                <a:tc>
                  <a:txBody>
                    <a:bodyPr/>
                    <a:lstStyle/>
                    <a:p>
                      <a:r>
                        <a:rPr lang="en-US" dirty="0" err="1" smtClean="0"/>
                        <a:t>Sl.No</a:t>
                      </a:r>
                      <a:endParaRPr lang="en-IN" dirty="0"/>
                    </a:p>
                  </a:txBody>
                  <a:tcPr/>
                </a:tc>
                <a:tc>
                  <a:txBody>
                    <a:bodyPr/>
                    <a:lstStyle/>
                    <a:p>
                      <a:r>
                        <a:rPr lang="en-US" dirty="0" smtClean="0"/>
                        <a:t>Particulars</a:t>
                      </a:r>
                      <a:endParaRPr lang="en-IN" dirty="0"/>
                    </a:p>
                  </a:txBody>
                  <a:tcPr/>
                </a:tc>
                <a:tc>
                  <a:txBody>
                    <a:bodyPr/>
                    <a:lstStyle/>
                    <a:p>
                      <a:pPr algn="r"/>
                      <a:r>
                        <a:rPr lang="en-US" dirty="0" err="1" smtClean="0"/>
                        <a:t>Rs</a:t>
                      </a:r>
                      <a:r>
                        <a:rPr lang="en-US" dirty="0" smtClean="0"/>
                        <a:t>.</a:t>
                      </a:r>
                      <a:endParaRPr lang="en-IN" dirty="0"/>
                    </a:p>
                  </a:txBody>
                  <a:tcPr/>
                </a:tc>
              </a:tr>
              <a:tr h="393056">
                <a:tc>
                  <a:txBody>
                    <a:bodyPr/>
                    <a:lstStyle/>
                    <a:p>
                      <a:r>
                        <a:rPr lang="en-US" sz="2000" dirty="0" smtClean="0"/>
                        <a:t>1</a:t>
                      </a:r>
                      <a:endParaRPr lang="en-IN" sz="2000" b="1" dirty="0"/>
                    </a:p>
                  </a:txBody>
                  <a:tcPr/>
                </a:tc>
                <a:tc>
                  <a:txBody>
                    <a:bodyPr/>
                    <a:lstStyle/>
                    <a:p>
                      <a:r>
                        <a:rPr lang="en-US" sz="2000" dirty="0" smtClean="0"/>
                        <a:t>Sale Price of   P Ltd., USA</a:t>
                      </a:r>
                      <a:endParaRPr lang="en-IN" sz="2000" b="1" dirty="0"/>
                    </a:p>
                  </a:txBody>
                  <a:tcPr/>
                </a:tc>
                <a:tc>
                  <a:txBody>
                    <a:bodyPr/>
                    <a:lstStyle/>
                    <a:p>
                      <a:pPr algn="r"/>
                      <a:r>
                        <a:rPr lang="en-US" sz="2000" dirty="0" smtClean="0"/>
                        <a:t>3,000</a:t>
                      </a:r>
                      <a:endParaRPr lang="en-IN" sz="2000" b="1" dirty="0"/>
                    </a:p>
                  </a:txBody>
                  <a:tcPr/>
                </a:tc>
              </a:tr>
              <a:tr h="393056">
                <a:tc>
                  <a:txBody>
                    <a:bodyPr/>
                    <a:lstStyle/>
                    <a:p>
                      <a:r>
                        <a:rPr lang="en-US" sz="2000" dirty="0" smtClean="0"/>
                        <a:t>2</a:t>
                      </a:r>
                      <a:endParaRPr lang="en-IN" sz="2000" b="1" dirty="0"/>
                    </a:p>
                  </a:txBody>
                  <a:tcPr/>
                </a:tc>
                <a:tc>
                  <a:txBody>
                    <a:bodyPr/>
                    <a:lstStyle/>
                    <a:p>
                      <a:r>
                        <a:rPr lang="en-US" sz="2000" dirty="0" smtClean="0"/>
                        <a:t>Apply</a:t>
                      </a:r>
                      <a:r>
                        <a:rPr lang="en-US" sz="2000" baseline="0" dirty="0" smtClean="0"/>
                        <a:t> ALP Gross Margin at 25%</a:t>
                      </a:r>
                      <a:endParaRPr lang="en-IN" sz="2000" b="1" dirty="0"/>
                    </a:p>
                  </a:txBody>
                  <a:tcPr/>
                </a:tc>
                <a:tc>
                  <a:txBody>
                    <a:bodyPr/>
                    <a:lstStyle/>
                    <a:p>
                      <a:pPr algn="r"/>
                      <a:r>
                        <a:rPr lang="en-US" sz="2000" dirty="0" smtClean="0"/>
                        <a:t>750</a:t>
                      </a:r>
                      <a:endParaRPr lang="en-IN" sz="2000" b="1" dirty="0"/>
                    </a:p>
                  </a:txBody>
                  <a:tcPr/>
                </a:tc>
              </a:tr>
              <a:tr h="393056">
                <a:tc>
                  <a:txBody>
                    <a:bodyPr/>
                    <a:lstStyle/>
                    <a:p>
                      <a:r>
                        <a:rPr lang="en-US" sz="2000" dirty="0" smtClean="0"/>
                        <a:t>3</a:t>
                      </a:r>
                      <a:endParaRPr lang="en-IN" sz="2000" b="1" dirty="0"/>
                    </a:p>
                  </a:txBody>
                  <a:tcPr/>
                </a:tc>
                <a:tc>
                  <a:txBody>
                    <a:bodyPr/>
                    <a:lstStyle/>
                    <a:p>
                      <a:r>
                        <a:rPr lang="en-US" sz="2000" dirty="0" smtClean="0"/>
                        <a:t>ALP of Related Party </a:t>
                      </a:r>
                      <a:endParaRPr lang="en-IN" sz="2000" b="1" dirty="0"/>
                    </a:p>
                  </a:txBody>
                  <a:tcPr/>
                </a:tc>
                <a:tc>
                  <a:txBody>
                    <a:bodyPr/>
                    <a:lstStyle/>
                    <a:p>
                      <a:pPr algn="r"/>
                      <a:r>
                        <a:rPr lang="en-US" sz="2000" dirty="0" smtClean="0"/>
                        <a:t>2,250</a:t>
                      </a:r>
                      <a:endParaRPr lang="en-IN" sz="2000" b="1" dirty="0"/>
                    </a:p>
                  </a:txBody>
                  <a:tcPr/>
                </a:tc>
              </a:tr>
              <a:tr h="393056">
                <a:tc>
                  <a:txBody>
                    <a:bodyPr/>
                    <a:lstStyle/>
                    <a:p>
                      <a:r>
                        <a:rPr lang="en-US" sz="2000" dirty="0" smtClean="0"/>
                        <a:t>4</a:t>
                      </a:r>
                      <a:endParaRPr lang="en-IN" sz="2000" b="1" dirty="0"/>
                    </a:p>
                  </a:txBody>
                  <a:tcPr/>
                </a:tc>
                <a:tc>
                  <a:txBody>
                    <a:bodyPr/>
                    <a:lstStyle/>
                    <a:p>
                      <a:r>
                        <a:rPr lang="en-US" sz="2000" dirty="0" smtClean="0"/>
                        <a:t>Related Party Purchase Price </a:t>
                      </a:r>
                      <a:endParaRPr lang="en-IN" sz="2000" b="1" dirty="0"/>
                    </a:p>
                  </a:txBody>
                  <a:tcPr/>
                </a:tc>
                <a:tc>
                  <a:txBody>
                    <a:bodyPr/>
                    <a:lstStyle/>
                    <a:p>
                      <a:pPr algn="r"/>
                      <a:r>
                        <a:rPr lang="en-US" sz="2000" dirty="0" smtClean="0"/>
                        <a:t>2,000</a:t>
                      </a:r>
                      <a:endParaRPr lang="en-IN" sz="2000" b="1" dirty="0"/>
                    </a:p>
                  </a:txBody>
                  <a:tcPr/>
                </a:tc>
              </a:tr>
            </a:tbl>
          </a:graphicData>
        </a:graphic>
      </p:graphicFrame>
      <p:pic>
        <p:nvPicPr>
          <p:cNvPr id="5" name="Picture 4"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33151640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 CPM</a:t>
            </a:r>
            <a:endParaRPr lang="en-IN" dirty="0"/>
          </a:p>
        </p:txBody>
      </p:sp>
      <p:sp>
        <p:nvSpPr>
          <p:cNvPr id="3" name="Content Placeholder 2"/>
          <p:cNvSpPr>
            <a:spLocks noGrp="1"/>
          </p:cNvSpPr>
          <p:nvPr>
            <p:ph idx="1"/>
          </p:nvPr>
        </p:nvSpPr>
        <p:spPr/>
        <p:txBody>
          <a:bodyPr>
            <a:normAutofit fontScale="92500" lnSpcReduction="10000"/>
          </a:bodyPr>
          <a:lstStyle/>
          <a:p>
            <a:r>
              <a:rPr lang="en-US" dirty="0" smtClean="0"/>
              <a:t>Bosch Ltd., India is a financial BPO arm of Bosch Inc., Germany.  The BPO bills Bosch Inc., at $ 20,00,000 per month.  The basis for billing is the man hours spent on each work.  </a:t>
            </a:r>
            <a:endParaRPr lang="en-US" dirty="0"/>
          </a:p>
          <a:p>
            <a:r>
              <a:rPr lang="en-US" dirty="0" smtClean="0"/>
              <a:t>Bosch Ltd., India also provides the same service to SA Inc., South Africa and bills at $18,00,000 per month.  </a:t>
            </a:r>
          </a:p>
          <a:p>
            <a:r>
              <a:rPr lang="en-US" dirty="0" smtClean="0"/>
              <a:t>The Direct Cost of services per hour for Bosch Ltd., India works out to $ 500 and Indirect Cost of services works out to $2,000 per hour.</a:t>
            </a:r>
          </a:p>
          <a:p>
            <a:r>
              <a:rPr lang="en-US" dirty="0" smtClean="0"/>
              <a:t>Bosch, India works in 2 shifts and number of days in month is 30</a:t>
            </a:r>
          </a:p>
          <a:p>
            <a:r>
              <a:rPr lang="en-US" dirty="0" smtClean="0"/>
              <a:t>Consists of 7 hours work for Bosch, Germany and 6 hours work for SA, South Africa respectively.</a:t>
            </a:r>
          </a:p>
          <a:p>
            <a:r>
              <a:rPr lang="en-US" dirty="0" smtClean="0"/>
              <a:t>Whether the transactions at ALP </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19201053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60310"/>
            <a:ext cx="10515600" cy="4716653"/>
          </a:xfrm>
        </p:spPr>
        <p:txBody>
          <a:bodyPr/>
          <a:lstStyle/>
          <a:p>
            <a:r>
              <a:rPr lang="en-US" dirty="0" smtClean="0"/>
              <a:t>Bosch Ltd., India provides services for different clients.</a:t>
            </a:r>
          </a:p>
          <a:p>
            <a:r>
              <a:rPr lang="en-US" dirty="0" smtClean="0"/>
              <a:t>Consumes different man-hours</a:t>
            </a:r>
          </a:p>
          <a:p>
            <a:r>
              <a:rPr lang="en-US" dirty="0" smtClean="0"/>
              <a:t>Determine the Gross Margins realized.</a:t>
            </a:r>
          </a:p>
          <a:p>
            <a:r>
              <a:rPr lang="en-US" dirty="0" smtClean="0"/>
              <a:t>Cost Plus Method is suitable as gross margin can be identified taking into account the man-hours spent.</a:t>
            </a:r>
          </a:p>
          <a:p>
            <a:endParaRPr lang="en-IN" dirty="0"/>
          </a:p>
        </p:txBody>
      </p:sp>
      <p:graphicFrame>
        <p:nvGraphicFramePr>
          <p:cNvPr id="6" name="Table 5"/>
          <p:cNvGraphicFramePr>
            <a:graphicFrameLocks noGrp="1"/>
          </p:cNvGraphicFramePr>
          <p:nvPr>
            <p:extLst>
              <p:ext uri="{D42A27DB-BD31-4B8C-83A1-F6EECF244321}">
                <p14:modId xmlns:p14="http://schemas.microsoft.com/office/powerpoint/2010/main" xmlns="" val="136494532"/>
              </p:ext>
            </p:extLst>
          </p:nvPr>
        </p:nvGraphicFramePr>
        <p:xfrm>
          <a:off x="2072943" y="4107976"/>
          <a:ext cx="8128000" cy="2542941"/>
        </p:xfrm>
        <a:graphic>
          <a:graphicData uri="http://schemas.openxmlformats.org/drawingml/2006/table">
            <a:tbl>
              <a:tblPr firstRow="1" bandRow="1">
                <a:tableStyleId>{073A0DAA-6AF3-43AB-8588-CEC1D06C72B9}</a:tableStyleId>
              </a:tblPr>
              <a:tblGrid>
                <a:gridCol w="6497851"/>
                <a:gridCol w="1630149"/>
              </a:tblGrid>
              <a:tr h="622701">
                <a:tc>
                  <a:txBody>
                    <a:bodyPr/>
                    <a:lstStyle/>
                    <a:p>
                      <a:r>
                        <a:rPr lang="en-US" dirty="0" smtClean="0"/>
                        <a:t>Particulars for Uncontrolled transaction) SA, South </a:t>
                      </a:r>
                      <a:r>
                        <a:rPr lang="en-US" dirty="0" smtClean="0"/>
                        <a:t>Africa</a:t>
                      </a:r>
                      <a:endParaRPr lang="en-IN" dirty="0"/>
                    </a:p>
                  </a:txBody>
                  <a:tcPr/>
                </a:tc>
                <a:tc>
                  <a:txBody>
                    <a:bodyPr/>
                    <a:lstStyle/>
                    <a:p>
                      <a:pPr algn="r"/>
                      <a:r>
                        <a:rPr lang="en-US" dirty="0" err="1" smtClean="0"/>
                        <a:t>Rs</a:t>
                      </a:r>
                      <a:r>
                        <a:rPr lang="en-US" dirty="0" smtClean="0"/>
                        <a:t>.</a:t>
                      </a:r>
                      <a:endParaRPr lang="en-IN" dirty="0"/>
                    </a:p>
                  </a:txBody>
                  <a:tcPr/>
                </a:tc>
              </a:tr>
              <a:tr h="1315280">
                <a:tc>
                  <a:txBody>
                    <a:bodyPr/>
                    <a:lstStyle/>
                    <a:p>
                      <a:r>
                        <a:rPr lang="en-US" sz="2000" dirty="0" smtClean="0"/>
                        <a:t>Direct Cost of Service ($500 x 6 x 30)</a:t>
                      </a:r>
                    </a:p>
                    <a:p>
                      <a:r>
                        <a:rPr lang="en-US" sz="2000" dirty="0" smtClean="0"/>
                        <a:t>Indirect Cost of Service ($2000</a:t>
                      </a:r>
                      <a:r>
                        <a:rPr lang="en-US" sz="2000" baseline="0" dirty="0" smtClean="0"/>
                        <a:t> x 6 x 30)</a:t>
                      </a:r>
                    </a:p>
                    <a:p>
                      <a:r>
                        <a:rPr lang="en-US" sz="2000" baseline="0" dirty="0" smtClean="0"/>
                        <a:t>Total Cost</a:t>
                      </a:r>
                    </a:p>
                    <a:p>
                      <a:r>
                        <a:rPr lang="en-US" sz="2000" baseline="0" dirty="0" smtClean="0"/>
                        <a:t>Gross Margin (Billing Price-Total Cost)(18,00,000-4,50,000)</a:t>
                      </a:r>
                    </a:p>
                    <a:p>
                      <a:r>
                        <a:rPr lang="en-US" sz="2000" baseline="0" dirty="0" smtClean="0"/>
                        <a:t>Gross Margin to Cost (13,50,000/4,50,000 x 100)</a:t>
                      </a:r>
                      <a:endParaRPr lang="en-IN" sz="2000" b="1" dirty="0"/>
                    </a:p>
                  </a:txBody>
                  <a:tcPr/>
                </a:tc>
                <a:tc>
                  <a:txBody>
                    <a:bodyPr/>
                    <a:lstStyle/>
                    <a:p>
                      <a:pPr algn="r"/>
                      <a:r>
                        <a:rPr lang="en-US" sz="2000" dirty="0" smtClean="0"/>
                        <a:t>90,000</a:t>
                      </a:r>
                    </a:p>
                    <a:p>
                      <a:pPr algn="r"/>
                      <a:r>
                        <a:rPr lang="en-US" sz="2000" u="sng" dirty="0" smtClean="0"/>
                        <a:t>3,60,000</a:t>
                      </a:r>
                    </a:p>
                    <a:p>
                      <a:pPr algn="r"/>
                      <a:r>
                        <a:rPr lang="en-US" sz="2000" u="sng" dirty="0" smtClean="0"/>
                        <a:t>4,50,000</a:t>
                      </a:r>
                    </a:p>
                    <a:p>
                      <a:pPr algn="r"/>
                      <a:r>
                        <a:rPr lang="en-US" sz="2000" u="sng" dirty="0" smtClean="0"/>
                        <a:t>13,50,000</a:t>
                      </a:r>
                    </a:p>
                    <a:p>
                      <a:pPr algn="r"/>
                      <a:r>
                        <a:rPr lang="en-US" sz="2000" u="none" dirty="0" smtClean="0"/>
                        <a:t>300%</a:t>
                      </a:r>
                      <a:endParaRPr lang="en-IN" sz="2000" b="1" u="none" dirty="0"/>
                    </a:p>
                  </a:txBody>
                  <a:tcPr/>
                </a:tc>
              </a:tr>
            </a:tbl>
          </a:graphicData>
        </a:graphic>
      </p:graphicFrame>
      <p:pic>
        <p:nvPicPr>
          <p:cNvPr id="5" name="Picture 4"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19291576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72105"/>
          </a:xfrm>
        </p:spPr>
        <p:txBody>
          <a:bodyPr>
            <a:normAutofit fontScale="90000"/>
          </a:bodyPr>
          <a:lstStyle/>
          <a:p>
            <a:r>
              <a:rPr lang="en-US" dirty="0" smtClean="0"/>
              <a:t>ALP</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591687258"/>
              </p:ext>
            </p:extLst>
          </p:nvPr>
        </p:nvGraphicFramePr>
        <p:xfrm>
          <a:off x="509451" y="1269242"/>
          <a:ext cx="11260183" cy="5333089"/>
        </p:xfrm>
        <a:graphic>
          <a:graphicData uri="http://schemas.openxmlformats.org/drawingml/2006/table">
            <a:tbl>
              <a:tblPr firstRow="1" bandRow="1">
                <a:tableStyleId>{073A0DAA-6AF3-43AB-8588-CEC1D06C72B9}</a:tableStyleId>
              </a:tblPr>
              <a:tblGrid>
                <a:gridCol w="1002285"/>
                <a:gridCol w="7789329"/>
                <a:gridCol w="2468569"/>
              </a:tblGrid>
              <a:tr h="553954">
                <a:tc>
                  <a:txBody>
                    <a:bodyPr/>
                    <a:lstStyle/>
                    <a:p>
                      <a:r>
                        <a:rPr lang="en-US" dirty="0" err="1" smtClean="0"/>
                        <a:t>Sl.No</a:t>
                      </a:r>
                      <a:r>
                        <a:rPr lang="en-US" dirty="0" smtClean="0"/>
                        <a:t>.</a:t>
                      </a:r>
                      <a:endParaRPr lang="en-IN" dirty="0"/>
                    </a:p>
                  </a:txBody>
                  <a:tcPr/>
                </a:tc>
                <a:tc>
                  <a:txBody>
                    <a:bodyPr/>
                    <a:lstStyle/>
                    <a:p>
                      <a:r>
                        <a:rPr lang="en-US" dirty="0" smtClean="0"/>
                        <a:t>Particulars</a:t>
                      </a:r>
                      <a:endParaRPr lang="en-IN" dirty="0"/>
                    </a:p>
                  </a:txBody>
                  <a:tcPr/>
                </a:tc>
                <a:tc>
                  <a:txBody>
                    <a:bodyPr/>
                    <a:lstStyle/>
                    <a:p>
                      <a:pPr algn="r"/>
                      <a:r>
                        <a:rPr lang="en-US" dirty="0" err="1" smtClean="0"/>
                        <a:t>Rs</a:t>
                      </a:r>
                      <a:r>
                        <a:rPr lang="en-US" dirty="0" smtClean="0"/>
                        <a:t>.</a:t>
                      </a:r>
                      <a:endParaRPr lang="en-IN" dirty="0"/>
                    </a:p>
                  </a:txBody>
                  <a:tcPr/>
                </a:tc>
              </a:tr>
              <a:tr h="1237170">
                <a:tc>
                  <a:txBody>
                    <a:bodyPr/>
                    <a:lstStyle/>
                    <a:p>
                      <a:r>
                        <a:rPr lang="en-US" sz="2000" dirty="0" smtClean="0"/>
                        <a:t>(1)</a:t>
                      </a:r>
                    </a:p>
                    <a:p>
                      <a:endParaRPr lang="en-US" sz="2000" dirty="0" smtClean="0"/>
                    </a:p>
                    <a:p>
                      <a:endParaRPr lang="en-US" sz="2000" dirty="0" smtClean="0"/>
                    </a:p>
                    <a:p>
                      <a:r>
                        <a:rPr lang="en-US" sz="2000" dirty="0" smtClean="0"/>
                        <a:t>(2)</a:t>
                      </a:r>
                      <a:endParaRPr lang="en-IN" sz="2000" b="1" dirty="0"/>
                    </a:p>
                  </a:txBody>
                  <a:tcPr/>
                </a:tc>
                <a:tc>
                  <a:txBody>
                    <a:bodyPr/>
                    <a:lstStyle/>
                    <a:p>
                      <a:r>
                        <a:rPr lang="en-US" sz="2000" dirty="0" smtClean="0"/>
                        <a:t>Cost of Bosch Inc., Germany</a:t>
                      </a:r>
                    </a:p>
                    <a:p>
                      <a:pPr marL="342900" indent="-342900">
                        <a:buAutoNum type="alphaLcParenR"/>
                      </a:pPr>
                      <a:r>
                        <a:rPr lang="en-US" sz="2000" dirty="0" smtClean="0"/>
                        <a:t>Direct</a:t>
                      </a:r>
                      <a:r>
                        <a:rPr lang="en-US" sz="2000" baseline="0" dirty="0" smtClean="0"/>
                        <a:t> Cost ($500 x 7 x 30)</a:t>
                      </a:r>
                    </a:p>
                    <a:p>
                      <a:pPr marL="342900" indent="-342900">
                        <a:buAutoNum type="alphaLcParenR"/>
                      </a:pPr>
                      <a:r>
                        <a:rPr lang="en-US" sz="2000" baseline="0" dirty="0" smtClean="0"/>
                        <a:t>Indirect Cost  ($2000 x 7 x 30)</a:t>
                      </a:r>
                      <a:endParaRPr lang="en-US" sz="2000" dirty="0" smtClean="0"/>
                    </a:p>
                    <a:p>
                      <a:r>
                        <a:rPr lang="en-US" sz="2000" dirty="0" smtClean="0"/>
                        <a:t>Total Costs</a:t>
                      </a:r>
                      <a:endParaRPr lang="en-IN" sz="2000" b="1" dirty="0"/>
                    </a:p>
                  </a:txBody>
                  <a:tcPr/>
                </a:tc>
                <a:tc>
                  <a:txBody>
                    <a:bodyPr/>
                    <a:lstStyle/>
                    <a:p>
                      <a:endParaRPr lang="en-US" sz="2000" dirty="0" smtClean="0"/>
                    </a:p>
                    <a:p>
                      <a:pPr algn="r"/>
                      <a:r>
                        <a:rPr lang="en-US" sz="2000" dirty="0" smtClean="0"/>
                        <a:t>1,05,000</a:t>
                      </a:r>
                    </a:p>
                    <a:p>
                      <a:pPr algn="r"/>
                      <a:r>
                        <a:rPr lang="en-US" sz="2000" u="sng" dirty="0" smtClean="0"/>
                        <a:t>4,20,000</a:t>
                      </a:r>
                    </a:p>
                    <a:p>
                      <a:pPr algn="r"/>
                      <a:r>
                        <a:rPr lang="en-US" sz="2000" u="sng" dirty="0" smtClean="0"/>
                        <a:t>5,25,000</a:t>
                      </a:r>
                      <a:endParaRPr lang="en-IN" sz="2000" b="1" u="sng" dirty="0"/>
                    </a:p>
                  </a:txBody>
                  <a:tcPr/>
                </a:tc>
              </a:tr>
              <a:tr h="719285">
                <a:tc>
                  <a:txBody>
                    <a:bodyPr/>
                    <a:lstStyle/>
                    <a:p>
                      <a:r>
                        <a:rPr lang="en-US" sz="2000" dirty="0" smtClean="0"/>
                        <a:t>(3)</a:t>
                      </a:r>
                      <a:endParaRPr lang="en-IN" sz="2000" b="1" dirty="0"/>
                    </a:p>
                  </a:txBody>
                  <a:tcPr/>
                </a:tc>
                <a:tc>
                  <a:txBody>
                    <a:bodyPr/>
                    <a:lstStyle/>
                    <a:p>
                      <a:r>
                        <a:rPr lang="en-US" sz="2000" dirty="0" smtClean="0"/>
                        <a:t>Apply ALP Gross Margin of 300%  (5,25,000 x 3)</a:t>
                      </a:r>
                      <a:endParaRPr lang="en-IN" sz="2000" b="1" dirty="0"/>
                    </a:p>
                  </a:txBody>
                  <a:tcPr/>
                </a:tc>
                <a:tc>
                  <a:txBody>
                    <a:bodyPr/>
                    <a:lstStyle/>
                    <a:p>
                      <a:pPr algn="r"/>
                      <a:r>
                        <a:rPr lang="en-US" sz="2000" dirty="0" smtClean="0"/>
                        <a:t>15,75,000</a:t>
                      </a:r>
                      <a:endParaRPr lang="en-IN" sz="2000" b="1" dirty="0"/>
                    </a:p>
                  </a:txBody>
                  <a:tcPr/>
                </a:tc>
              </a:tr>
              <a:tr h="719285">
                <a:tc>
                  <a:txBody>
                    <a:bodyPr/>
                    <a:lstStyle/>
                    <a:p>
                      <a:r>
                        <a:rPr lang="en-US" sz="2000" dirty="0" smtClean="0"/>
                        <a:t>(4)</a:t>
                      </a:r>
                      <a:endParaRPr lang="en-IN" sz="2000" b="1" dirty="0"/>
                    </a:p>
                  </a:txBody>
                  <a:tcPr/>
                </a:tc>
                <a:tc>
                  <a:txBody>
                    <a:bodyPr/>
                    <a:lstStyle/>
                    <a:p>
                      <a:r>
                        <a:rPr lang="en-US" sz="2000" dirty="0" smtClean="0"/>
                        <a:t>ALP of Related Party Transactions</a:t>
                      </a:r>
                      <a:r>
                        <a:rPr lang="en-US" sz="2000" baseline="0" dirty="0" smtClean="0"/>
                        <a:t> ((2)  + (3)</a:t>
                      </a:r>
                      <a:endParaRPr lang="en-IN" sz="2000" b="1" dirty="0"/>
                    </a:p>
                  </a:txBody>
                  <a:tcPr/>
                </a:tc>
                <a:tc>
                  <a:txBody>
                    <a:bodyPr/>
                    <a:lstStyle/>
                    <a:p>
                      <a:pPr algn="r"/>
                      <a:r>
                        <a:rPr lang="en-US" sz="2000" dirty="0" smtClean="0"/>
                        <a:t>21,00,000</a:t>
                      </a:r>
                      <a:endParaRPr lang="en-IN" sz="2000" b="1" dirty="0"/>
                    </a:p>
                  </a:txBody>
                  <a:tcPr/>
                </a:tc>
              </a:tr>
              <a:tr h="719285">
                <a:tc>
                  <a:txBody>
                    <a:bodyPr/>
                    <a:lstStyle/>
                    <a:p>
                      <a:r>
                        <a:rPr lang="en-US" sz="2000" dirty="0" smtClean="0"/>
                        <a:t>(5)</a:t>
                      </a:r>
                      <a:endParaRPr lang="en-IN" sz="2000" b="1" dirty="0"/>
                    </a:p>
                  </a:txBody>
                  <a:tcPr/>
                </a:tc>
                <a:tc>
                  <a:txBody>
                    <a:bodyPr/>
                    <a:lstStyle/>
                    <a:p>
                      <a:r>
                        <a:rPr lang="en-US" sz="2000" dirty="0" smtClean="0"/>
                        <a:t>Actual Related Party Transaction Price</a:t>
                      </a:r>
                      <a:endParaRPr lang="en-IN" sz="2000" b="1" dirty="0"/>
                    </a:p>
                  </a:txBody>
                  <a:tcPr/>
                </a:tc>
                <a:tc>
                  <a:txBody>
                    <a:bodyPr/>
                    <a:lstStyle/>
                    <a:p>
                      <a:pPr algn="r"/>
                      <a:r>
                        <a:rPr lang="en-US" sz="2000" dirty="0" smtClean="0"/>
                        <a:t>20,00,000</a:t>
                      </a:r>
                      <a:endParaRPr lang="en-IN" sz="2000" b="1" dirty="0"/>
                    </a:p>
                  </a:txBody>
                  <a:tcPr/>
                </a:tc>
              </a:tr>
              <a:tr h="1237170">
                <a:tc>
                  <a:txBody>
                    <a:bodyPr/>
                    <a:lstStyle/>
                    <a:p>
                      <a:endParaRPr lang="en-IN" sz="2000" b="1" i="1" dirty="0"/>
                    </a:p>
                  </a:txBody>
                  <a:tcPr/>
                </a:tc>
                <a:tc>
                  <a:txBody>
                    <a:bodyPr/>
                    <a:lstStyle/>
                    <a:p>
                      <a:r>
                        <a:rPr lang="en-US" sz="2000" dirty="0" smtClean="0"/>
                        <a:t>Price </a:t>
                      </a:r>
                      <a:r>
                        <a:rPr lang="en-US" sz="2000" dirty="0" smtClean="0"/>
                        <a:t>Realized </a:t>
                      </a:r>
                      <a:r>
                        <a:rPr lang="en-US" sz="2000" dirty="0" smtClean="0"/>
                        <a:t>from the Transaction with AE</a:t>
                      </a:r>
                      <a:r>
                        <a:rPr lang="en-US" sz="2000" baseline="0" dirty="0" smtClean="0"/>
                        <a:t> is less than the Price in Unrelated Transaction.  Hence ALP should be considered.  Therefore Bosch Ltd., India has to offer the difference of Rs.1,00,000  for Taxation</a:t>
                      </a:r>
                      <a:endParaRPr lang="en-IN" sz="2000" b="1" i="1" dirty="0"/>
                    </a:p>
                  </a:txBody>
                  <a:tcPr/>
                </a:tc>
                <a:tc>
                  <a:txBody>
                    <a:bodyPr/>
                    <a:lstStyle/>
                    <a:p>
                      <a:endParaRPr lang="en-IN" sz="2000" b="1" i="1" dirty="0"/>
                    </a:p>
                  </a:txBody>
                  <a:tcPr/>
                </a:tc>
              </a:tr>
            </a:tbl>
          </a:graphicData>
        </a:graphic>
      </p:graphicFrame>
      <p:pic>
        <p:nvPicPr>
          <p:cNvPr id="5" name="Picture 4"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325106873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 PSM</a:t>
            </a:r>
            <a:endParaRPr lang="en-IN" dirty="0"/>
          </a:p>
        </p:txBody>
      </p:sp>
      <p:sp>
        <p:nvSpPr>
          <p:cNvPr id="3" name="Content Placeholder 2"/>
          <p:cNvSpPr>
            <a:spLocks noGrp="1"/>
          </p:cNvSpPr>
          <p:nvPr>
            <p:ph idx="1"/>
          </p:nvPr>
        </p:nvSpPr>
        <p:spPr/>
        <p:txBody>
          <a:bodyPr>
            <a:normAutofit lnSpcReduction="10000"/>
          </a:bodyPr>
          <a:lstStyle/>
          <a:p>
            <a:r>
              <a:rPr lang="en-US" dirty="0" smtClean="0"/>
              <a:t>SG Ltd., India exports semi finished goods to its parent company SG Inc., USA. Export Price $200 per unit to the US Company (Freight and Insurance $75 per unit incurred separately.  The cost of the product works out to $125 per unit on import.  SG Inc., USA completes the product and markets the same at $500 per unit.  The finishing and marketing cost @$100 per unit.</a:t>
            </a:r>
          </a:p>
          <a:p>
            <a:endParaRPr lang="en-US" dirty="0"/>
          </a:p>
          <a:p>
            <a:r>
              <a:rPr lang="en-US" dirty="0" smtClean="0"/>
              <a:t>It is a single product </a:t>
            </a:r>
            <a:r>
              <a:rPr lang="en-US" dirty="0" err="1" smtClean="0"/>
              <a:t>captively</a:t>
            </a:r>
            <a:r>
              <a:rPr lang="en-US" dirty="0" smtClean="0"/>
              <a:t> consumed and ultimately sold by the AE in USA.  The profit realized is only one.  Hence split the margin among the related parties is suitable.  Hence Profit Split Method is adopted </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26781833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72356"/>
          </a:xfrm>
        </p:spPr>
        <p:txBody>
          <a:bodyPr/>
          <a:lstStyle/>
          <a:p>
            <a:r>
              <a:rPr lang="en-US" dirty="0" smtClean="0"/>
              <a:t>Workings</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885658510"/>
              </p:ext>
            </p:extLst>
          </p:nvPr>
        </p:nvGraphicFramePr>
        <p:xfrm>
          <a:off x="838200" y="1514902"/>
          <a:ext cx="10515600" cy="2701811"/>
        </p:xfrm>
        <a:graphic>
          <a:graphicData uri="http://schemas.openxmlformats.org/drawingml/2006/table">
            <a:tbl>
              <a:tblPr firstRow="1" bandRow="1">
                <a:tableStyleId>{073A0DAA-6AF3-43AB-8588-CEC1D06C72B9}</a:tableStyleId>
              </a:tblPr>
              <a:tblGrid>
                <a:gridCol w="6654421"/>
                <a:gridCol w="1978925"/>
                <a:gridCol w="1882254"/>
              </a:tblGrid>
              <a:tr h="415663">
                <a:tc>
                  <a:txBody>
                    <a:bodyPr/>
                    <a:lstStyle/>
                    <a:p>
                      <a:pPr algn="ctr"/>
                      <a:r>
                        <a:rPr lang="en-US" dirty="0" smtClean="0"/>
                        <a:t>Particulars</a:t>
                      </a:r>
                      <a:endParaRPr lang="en-IN" dirty="0"/>
                    </a:p>
                  </a:txBody>
                  <a:tcPr/>
                </a:tc>
                <a:tc>
                  <a:txBody>
                    <a:bodyPr/>
                    <a:lstStyle/>
                    <a:p>
                      <a:r>
                        <a:rPr lang="en-US" dirty="0" smtClean="0"/>
                        <a:t>Amount in $</a:t>
                      </a:r>
                      <a:endParaRPr lang="en-IN" dirty="0"/>
                    </a:p>
                  </a:txBody>
                  <a:tcPr/>
                </a:tc>
                <a:tc>
                  <a:txBody>
                    <a:bodyPr/>
                    <a:lstStyle/>
                    <a:p>
                      <a:r>
                        <a:rPr lang="en-US" dirty="0" smtClean="0"/>
                        <a:t>Amount in </a:t>
                      </a:r>
                      <a:r>
                        <a:rPr lang="en-US" baseline="0" dirty="0" smtClean="0"/>
                        <a:t> $</a:t>
                      </a:r>
                      <a:endParaRPr lang="en-IN" dirty="0"/>
                    </a:p>
                  </a:txBody>
                  <a:tcPr/>
                </a:tc>
              </a:tr>
              <a:tr h="2286148">
                <a:tc>
                  <a:txBody>
                    <a:bodyPr/>
                    <a:lstStyle/>
                    <a:p>
                      <a:r>
                        <a:rPr lang="en-US" sz="2000" dirty="0" smtClean="0"/>
                        <a:t>Sale Price</a:t>
                      </a:r>
                    </a:p>
                    <a:p>
                      <a:r>
                        <a:rPr lang="en-US" sz="2000" dirty="0" smtClean="0"/>
                        <a:t>Less: Costs</a:t>
                      </a:r>
                    </a:p>
                    <a:p>
                      <a:pPr marL="285750" indent="-285750">
                        <a:buFont typeface="Arial" panose="020B0604020202020204" pitchFamily="34" charset="0"/>
                        <a:buChar char="•"/>
                      </a:pPr>
                      <a:r>
                        <a:rPr lang="en-US" sz="2000" dirty="0" smtClean="0"/>
                        <a:t>Manufacturing Costs of SG  Imported</a:t>
                      </a:r>
                    </a:p>
                    <a:p>
                      <a:pPr marL="285750" indent="-285750">
                        <a:buFont typeface="Arial" panose="020B0604020202020204" pitchFamily="34" charset="0"/>
                        <a:buChar char="•"/>
                      </a:pPr>
                      <a:r>
                        <a:rPr lang="en-US" sz="2000" dirty="0" smtClean="0"/>
                        <a:t>Finishing</a:t>
                      </a:r>
                      <a:r>
                        <a:rPr lang="en-US" sz="2000" baseline="0" dirty="0" smtClean="0"/>
                        <a:t> and Marketing Costs</a:t>
                      </a:r>
                    </a:p>
                    <a:p>
                      <a:pPr marL="285750" indent="-285750">
                        <a:buFont typeface="Arial" panose="020B0604020202020204" pitchFamily="34" charset="0"/>
                        <a:buChar char="•"/>
                      </a:pPr>
                      <a:endParaRPr lang="en-US" sz="2000" baseline="0" dirty="0" smtClean="0"/>
                    </a:p>
                    <a:p>
                      <a:pPr marL="285750" indent="-285750">
                        <a:buFont typeface="Arial" panose="020B0604020202020204" pitchFamily="34" charset="0"/>
                        <a:buChar char="•"/>
                      </a:pPr>
                      <a:r>
                        <a:rPr lang="en-US" sz="2000" dirty="0" smtClean="0"/>
                        <a:t>Less: Freight and Insurance Costs</a:t>
                      </a:r>
                    </a:p>
                    <a:p>
                      <a:pPr marL="285750" indent="-285750">
                        <a:buFont typeface="Arial" panose="020B0604020202020204" pitchFamily="34" charset="0"/>
                        <a:buChar char="•"/>
                      </a:pPr>
                      <a:r>
                        <a:rPr lang="en-US" sz="2000" dirty="0" smtClean="0"/>
                        <a:t>Net Profit</a:t>
                      </a:r>
                      <a:endParaRPr lang="en-IN" sz="2000" b="1" dirty="0"/>
                    </a:p>
                  </a:txBody>
                  <a:tcPr/>
                </a:tc>
                <a:tc>
                  <a:txBody>
                    <a:bodyPr/>
                    <a:lstStyle/>
                    <a:p>
                      <a:endParaRPr lang="en-US" sz="2000" dirty="0" smtClean="0"/>
                    </a:p>
                    <a:p>
                      <a:endParaRPr lang="en-US" sz="2000" dirty="0" smtClean="0"/>
                    </a:p>
                    <a:p>
                      <a:pPr algn="r"/>
                      <a:r>
                        <a:rPr lang="en-US" sz="2000" dirty="0" smtClean="0"/>
                        <a:t>125</a:t>
                      </a:r>
                    </a:p>
                    <a:p>
                      <a:pPr algn="r"/>
                      <a:r>
                        <a:rPr lang="en-US" sz="2000" u="sng" dirty="0" smtClean="0"/>
                        <a:t>100</a:t>
                      </a:r>
                      <a:endParaRPr lang="en-IN" sz="2000" b="1" u="sng" dirty="0"/>
                    </a:p>
                  </a:txBody>
                  <a:tcPr/>
                </a:tc>
                <a:tc>
                  <a:txBody>
                    <a:bodyPr/>
                    <a:lstStyle/>
                    <a:p>
                      <a:pPr algn="r"/>
                      <a:r>
                        <a:rPr lang="en-US" sz="2000" dirty="0" smtClean="0"/>
                        <a:t>500</a:t>
                      </a:r>
                    </a:p>
                    <a:p>
                      <a:pPr algn="r"/>
                      <a:endParaRPr lang="en-US" sz="2000" dirty="0" smtClean="0"/>
                    </a:p>
                    <a:p>
                      <a:pPr algn="r"/>
                      <a:endParaRPr lang="en-US" sz="2000" dirty="0" smtClean="0"/>
                    </a:p>
                    <a:p>
                      <a:pPr algn="r"/>
                      <a:r>
                        <a:rPr lang="en-US" sz="2000" u="sng" dirty="0" smtClean="0"/>
                        <a:t>225</a:t>
                      </a:r>
                    </a:p>
                    <a:p>
                      <a:pPr algn="r"/>
                      <a:r>
                        <a:rPr lang="en-US" sz="2000" u="none" dirty="0" smtClean="0"/>
                        <a:t>275</a:t>
                      </a:r>
                    </a:p>
                    <a:p>
                      <a:pPr algn="r"/>
                      <a:r>
                        <a:rPr lang="en-US" sz="2000" u="sng" dirty="0" smtClean="0"/>
                        <a:t>75</a:t>
                      </a:r>
                    </a:p>
                    <a:p>
                      <a:pPr algn="r"/>
                      <a:r>
                        <a:rPr lang="en-US" sz="2000" u="sng" dirty="0" smtClean="0"/>
                        <a:t>200</a:t>
                      </a:r>
                      <a:endParaRPr lang="en-IN" sz="2000" b="1" u="sng"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xmlns="" val="4277652481"/>
              </p:ext>
            </p:extLst>
          </p:nvPr>
        </p:nvGraphicFramePr>
        <p:xfrm>
          <a:off x="2100239" y="4568335"/>
          <a:ext cx="8128000" cy="1483360"/>
        </p:xfrm>
        <a:graphic>
          <a:graphicData uri="http://schemas.openxmlformats.org/drawingml/2006/table">
            <a:tbl>
              <a:tblPr firstRow="1" bandRow="1">
                <a:tableStyleId>{073A0DAA-6AF3-43AB-8588-CEC1D06C72B9}</a:tableStyleId>
              </a:tblPr>
              <a:tblGrid>
                <a:gridCol w="6757158"/>
                <a:gridCol w="1370842"/>
              </a:tblGrid>
              <a:tr h="370840">
                <a:tc>
                  <a:txBody>
                    <a:bodyPr/>
                    <a:lstStyle/>
                    <a:p>
                      <a:r>
                        <a:rPr lang="en-US" dirty="0" smtClean="0"/>
                        <a:t>Apportionment of Profit based Direct Costs</a:t>
                      </a:r>
                      <a:endParaRPr lang="en-IN" dirty="0"/>
                    </a:p>
                  </a:txBody>
                  <a:tcPr/>
                </a:tc>
                <a:tc>
                  <a:txBody>
                    <a:bodyPr/>
                    <a:lstStyle/>
                    <a:p>
                      <a:pPr algn="r"/>
                      <a:r>
                        <a:rPr lang="en-US" dirty="0" err="1" smtClean="0"/>
                        <a:t>Amt</a:t>
                      </a:r>
                      <a:r>
                        <a:rPr lang="en-US" dirty="0" smtClean="0"/>
                        <a:t> in $</a:t>
                      </a:r>
                      <a:endParaRPr lang="en-IN" dirty="0"/>
                    </a:p>
                  </a:txBody>
                  <a:tcPr/>
                </a:tc>
              </a:tr>
              <a:tr h="370840">
                <a:tc>
                  <a:txBody>
                    <a:bodyPr/>
                    <a:lstStyle/>
                    <a:p>
                      <a:r>
                        <a:rPr lang="en-US" dirty="0" smtClean="0"/>
                        <a:t>SG India (200 x 125/225)</a:t>
                      </a:r>
                      <a:endParaRPr lang="en-IN" b="1" dirty="0"/>
                    </a:p>
                  </a:txBody>
                  <a:tcPr/>
                </a:tc>
                <a:tc>
                  <a:txBody>
                    <a:bodyPr/>
                    <a:lstStyle/>
                    <a:p>
                      <a:pPr algn="r"/>
                      <a:r>
                        <a:rPr lang="en-US" dirty="0" smtClean="0"/>
                        <a:t>111</a:t>
                      </a:r>
                      <a:endParaRPr lang="en-IN" b="1" dirty="0"/>
                    </a:p>
                  </a:txBody>
                  <a:tcPr/>
                </a:tc>
              </a:tr>
              <a:tr h="370840">
                <a:tc>
                  <a:txBody>
                    <a:bodyPr/>
                    <a:lstStyle/>
                    <a:p>
                      <a:r>
                        <a:rPr lang="en-US" dirty="0" smtClean="0"/>
                        <a:t>SG Inc., USA  (200 x 100/225)</a:t>
                      </a:r>
                      <a:endParaRPr lang="en-IN" b="1" dirty="0"/>
                    </a:p>
                  </a:txBody>
                  <a:tcPr/>
                </a:tc>
                <a:tc>
                  <a:txBody>
                    <a:bodyPr/>
                    <a:lstStyle/>
                    <a:p>
                      <a:pPr algn="r"/>
                      <a:r>
                        <a:rPr lang="en-US" dirty="0" smtClean="0"/>
                        <a:t>89</a:t>
                      </a:r>
                      <a:endParaRPr lang="en-IN" b="1" dirty="0"/>
                    </a:p>
                  </a:txBody>
                  <a:tcPr/>
                </a:tc>
              </a:tr>
              <a:tr h="370840">
                <a:tc>
                  <a:txBody>
                    <a:bodyPr/>
                    <a:lstStyle/>
                    <a:p>
                      <a:r>
                        <a:rPr lang="en-US" dirty="0" smtClean="0"/>
                        <a:t>Total Profit</a:t>
                      </a:r>
                      <a:endParaRPr lang="en-IN" b="1" dirty="0"/>
                    </a:p>
                  </a:txBody>
                  <a:tcPr/>
                </a:tc>
                <a:tc>
                  <a:txBody>
                    <a:bodyPr/>
                    <a:lstStyle/>
                    <a:p>
                      <a:pPr algn="r"/>
                      <a:r>
                        <a:rPr lang="en-US" dirty="0" smtClean="0"/>
                        <a:t>200</a:t>
                      </a:r>
                      <a:endParaRPr lang="en-IN" b="1" dirty="0"/>
                    </a:p>
                  </a:txBody>
                  <a:tcPr/>
                </a:tc>
              </a:tr>
            </a:tbl>
          </a:graphicData>
        </a:graphic>
      </p:graphicFrame>
      <p:pic>
        <p:nvPicPr>
          <p:cNvPr id="6" name="Picture 5"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50550885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 TNMM</a:t>
            </a:r>
            <a:endParaRPr lang="en-IN" dirty="0"/>
          </a:p>
        </p:txBody>
      </p:sp>
      <p:sp>
        <p:nvSpPr>
          <p:cNvPr id="3" name="Content Placeholder 2"/>
          <p:cNvSpPr>
            <a:spLocks noGrp="1"/>
          </p:cNvSpPr>
          <p:nvPr>
            <p:ph idx="1"/>
          </p:nvPr>
        </p:nvSpPr>
        <p:spPr/>
        <p:txBody>
          <a:bodyPr/>
          <a:lstStyle/>
          <a:p>
            <a:r>
              <a:rPr lang="en-US" dirty="0" smtClean="0"/>
              <a:t>M Ltd., India exports carved furniture to its Holding Company M Inc., Canada. The sale price per furniture set is Canadian $ 2,500 Million  The direct and Indirect costs amount to Canadian $ 1,750.  The furniture Industry in India, comparable companies earns total revenue of Canadian $ 3,750 Million.  The industry average of total expenses of similar companies works out to 85%.  </a:t>
            </a:r>
          </a:p>
          <a:p>
            <a:endParaRPr lang="en-US" dirty="0"/>
          </a:p>
          <a:p>
            <a:r>
              <a:rPr lang="en-US" dirty="0" smtClean="0"/>
              <a:t>ALP to be determined</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21455993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a:t>
            </a:r>
            <a:endParaRPr lang="en-IN" dirty="0"/>
          </a:p>
        </p:txBody>
      </p:sp>
      <p:sp>
        <p:nvSpPr>
          <p:cNvPr id="3" name="Content Placeholder 2"/>
          <p:cNvSpPr>
            <a:spLocks noGrp="1"/>
          </p:cNvSpPr>
          <p:nvPr>
            <p:ph idx="1"/>
          </p:nvPr>
        </p:nvSpPr>
        <p:spPr/>
        <p:txBody>
          <a:bodyPr/>
          <a:lstStyle/>
          <a:p>
            <a:r>
              <a:rPr lang="en-US" dirty="0" smtClean="0"/>
              <a:t>M Ltd., India exports carved furniture to its parent Company.  No other comparable uncontrolled transaction available in the Company. </a:t>
            </a:r>
          </a:p>
          <a:p>
            <a:r>
              <a:rPr lang="en-US" dirty="0" smtClean="0"/>
              <a:t>The </a:t>
            </a:r>
            <a:r>
              <a:rPr lang="en-US" dirty="0" err="1" smtClean="0"/>
              <a:t>assessee</a:t>
            </a:r>
            <a:r>
              <a:rPr lang="en-US" dirty="0" smtClean="0"/>
              <a:t> company is in furniture industry, the industry averages shall be taken for comparison.  The margin of the Company and Margin of the Industry is compared to determine ALP. </a:t>
            </a:r>
          </a:p>
          <a:p>
            <a:r>
              <a:rPr lang="en-US" dirty="0" smtClean="0"/>
              <a:t>The method applied is Net Margins, i.e., Transactional Net Margin Method (TNMM)</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27955768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4426" y="228648"/>
            <a:ext cx="10515600" cy="767639"/>
          </a:xfrm>
        </p:spPr>
        <p:txBody>
          <a:bodyPr/>
          <a:lstStyle/>
          <a:p>
            <a:r>
              <a:rPr lang="en-US" dirty="0" smtClean="0"/>
              <a:t>Computation</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787629963"/>
              </p:ext>
            </p:extLst>
          </p:nvPr>
        </p:nvGraphicFramePr>
        <p:xfrm>
          <a:off x="0" y="996287"/>
          <a:ext cx="12192000" cy="1910691"/>
        </p:xfrm>
        <a:graphic>
          <a:graphicData uri="http://schemas.openxmlformats.org/drawingml/2006/table">
            <a:tbl>
              <a:tblPr firstRow="1" bandRow="1">
                <a:tableStyleId>{073A0DAA-6AF3-43AB-8588-CEC1D06C72B9}</a:tableStyleId>
              </a:tblPr>
              <a:tblGrid>
                <a:gridCol w="8902033"/>
                <a:gridCol w="3289967"/>
              </a:tblGrid>
              <a:tr h="600051">
                <a:tc>
                  <a:txBody>
                    <a:bodyPr/>
                    <a:lstStyle/>
                    <a:p>
                      <a:r>
                        <a:rPr lang="en-US" dirty="0" smtClean="0"/>
                        <a:t>Net</a:t>
                      </a:r>
                      <a:r>
                        <a:rPr lang="en-US" baseline="0" dirty="0" smtClean="0"/>
                        <a:t> Margin of M Ltd., India</a:t>
                      </a:r>
                      <a:endParaRPr lang="en-IN" dirty="0"/>
                    </a:p>
                  </a:txBody>
                  <a:tcPr/>
                </a:tc>
                <a:tc>
                  <a:txBody>
                    <a:bodyPr/>
                    <a:lstStyle/>
                    <a:p>
                      <a:r>
                        <a:rPr lang="en-US" dirty="0" err="1" smtClean="0"/>
                        <a:t>Amt</a:t>
                      </a:r>
                      <a:r>
                        <a:rPr lang="en-US" dirty="0" smtClean="0"/>
                        <a:t> in Canadian $ Million</a:t>
                      </a:r>
                      <a:endParaRPr lang="en-IN" dirty="0"/>
                    </a:p>
                  </a:txBody>
                  <a:tcPr/>
                </a:tc>
              </a:tr>
              <a:tr h="370840">
                <a:tc>
                  <a:txBody>
                    <a:bodyPr/>
                    <a:lstStyle/>
                    <a:p>
                      <a:r>
                        <a:rPr lang="en-US" sz="2000" dirty="0" smtClean="0"/>
                        <a:t>Sales made by M Ltd.</a:t>
                      </a:r>
                    </a:p>
                    <a:p>
                      <a:r>
                        <a:rPr lang="en-US" sz="2000" dirty="0" smtClean="0"/>
                        <a:t>Less: Direct and Indirect Costs</a:t>
                      </a:r>
                    </a:p>
                    <a:p>
                      <a:r>
                        <a:rPr lang="en-US" sz="2000" dirty="0" smtClean="0"/>
                        <a:t>Net Margin</a:t>
                      </a:r>
                    </a:p>
                    <a:p>
                      <a:r>
                        <a:rPr lang="en-US" sz="2000" dirty="0" smtClean="0"/>
                        <a:t>Net Margin to Cost</a:t>
                      </a:r>
                      <a:endParaRPr lang="en-IN" sz="2000" b="1" dirty="0"/>
                    </a:p>
                  </a:txBody>
                  <a:tcPr/>
                </a:tc>
                <a:tc>
                  <a:txBody>
                    <a:bodyPr/>
                    <a:lstStyle/>
                    <a:p>
                      <a:pPr algn="r"/>
                      <a:r>
                        <a:rPr lang="en-US" sz="2000" dirty="0" smtClean="0"/>
                        <a:t>2,500</a:t>
                      </a:r>
                    </a:p>
                    <a:p>
                      <a:pPr algn="r"/>
                      <a:r>
                        <a:rPr lang="en-US" sz="2000" u="sng" dirty="0" smtClean="0"/>
                        <a:t>1,750</a:t>
                      </a:r>
                    </a:p>
                    <a:p>
                      <a:pPr algn="r"/>
                      <a:r>
                        <a:rPr lang="en-US" sz="2000" u="sng" dirty="0" smtClean="0"/>
                        <a:t>750</a:t>
                      </a:r>
                    </a:p>
                    <a:p>
                      <a:pPr algn="r"/>
                      <a:r>
                        <a:rPr lang="en-US" sz="2000" u="sng" dirty="0" smtClean="0"/>
                        <a:t>43%</a:t>
                      </a:r>
                      <a:endParaRPr lang="en-IN" sz="2000" b="1" u="sng"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xmlns="" val="208614592"/>
              </p:ext>
            </p:extLst>
          </p:nvPr>
        </p:nvGraphicFramePr>
        <p:xfrm>
          <a:off x="0" y="2998843"/>
          <a:ext cx="12192000" cy="1681480"/>
        </p:xfrm>
        <a:graphic>
          <a:graphicData uri="http://schemas.openxmlformats.org/drawingml/2006/table">
            <a:tbl>
              <a:tblPr firstRow="1" bandRow="1">
                <a:tableStyleId>{073A0DAA-6AF3-43AB-8588-CEC1D06C72B9}</a:tableStyleId>
              </a:tblPr>
              <a:tblGrid>
                <a:gridCol w="8949505"/>
                <a:gridCol w="3242495"/>
              </a:tblGrid>
              <a:tr h="370840">
                <a:tc>
                  <a:txBody>
                    <a:bodyPr/>
                    <a:lstStyle/>
                    <a:p>
                      <a:r>
                        <a:rPr lang="en-US" dirty="0" smtClean="0"/>
                        <a:t>Net Margin</a:t>
                      </a:r>
                      <a:r>
                        <a:rPr lang="en-US" baseline="0" dirty="0" smtClean="0"/>
                        <a:t> of the Industry</a:t>
                      </a:r>
                      <a:endParaRPr lang="en-IN" dirty="0"/>
                    </a:p>
                  </a:txBody>
                  <a:tcPr/>
                </a:tc>
                <a:tc>
                  <a:txBody>
                    <a:bodyPr/>
                    <a:lstStyle/>
                    <a:p>
                      <a:r>
                        <a:rPr lang="en-US" dirty="0" err="1" smtClean="0"/>
                        <a:t>Amt</a:t>
                      </a:r>
                      <a:r>
                        <a:rPr lang="en-US" dirty="0" smtClean="0"/>
                        <a:t> in Canadian $ Million</a:t>
                      </a:r>
                      <a:endParaRPr lang="en-IN" dirty="0"/>
                    </a:p>
                  </a:txBody>
                  <a:tcPr/>
                </a:tc>
              </a:tr>
              <a:tr h="370840">
                <a:tc>
                  <a:txBody>
                    <a:bodyPr/>
                    <a:lstStyle/>
                    <a:p>
                      <a:r>
                        <a:rPr lang="en-US" sz="2000" dirty="0" smtClean="0"/>
                        <a:t>Industry Turnover</a:t>
                      </a:r>
                    </a:p>
                    <a:p>
                      <a:r>
                        <a:rPr lang="en-US" sz="2000" dirty="0" smtClean="0"/>
                        <a:t>Less: Total</a:t>
                      </a:r>
                      <a:r>
                        <a:rPr lang="en-US" sz="2000" baseline="0" dirty="0" smtClean="0"/>
                        <a:t> Expenses- 3,750 x 85%</a:t>
                      </a:r>
                    </a:p>
                    <a:p>
                      <a:r>
                        <a:rPr lang="en-US" sz="2000" baseline="0" dirty="0" smtClean="0"/>
                        <a:t>Net Margin</a:t>
                      </a:r>
                    </a:p>
                    <a:p>
                      <a:r>
                        <a:rPr lang="en-US" sz="2000" baseline="0" dirty="0" smtClean="0"/>
                        <a:t>Net Margin to Cost</a:t>
                      </a:r>
                      <a:endParaRPr lang="en-IN" sz="2000" b="1" dirty="0"/>
                    </a:p>
                  </a:txBody>
                  <a:tcPr/>
                </a:tc>
                <a:tc>
                  <a:txBody>
                    <a:bodyPr/>
                    <a:lstStyle/>
                    <a:p>
                      <a:pPr algn="r"/>
                      <a:r>
                        <a:rPr lang="en-US" sz="2000" dirty="0" smtClean="0"/>
                        <a:t>3,750</a:t>
                      </a:r>
                    </a:p>
                    <a:p>
                      <a:pPr algn="r"/>
                      <a:r>
                        <a:rPr lang="en-US" sz="2000" u="sng" dirty="0" smtClean="0"/>
                        <a:t>3,188</a:t>
                      </a:r>
                    </a:p>
                    <a:p>
                      <a:pPr algn="r"/>
                      <a:r>
                        <a:rPr lang="en-US" sz="2000" u="sng" dirty="0" smtClean="0"/>
                        <a:t>562</a:t>
                      </a:r>
                    </a:p>
                    <a:p>
                      <a:pPr algn="r"/>
                      <a:r>
                        <a:rPr lang="en-US" sz="2000" u="sng" dirty="0" smtClean="0"/>
                        <a:t>18%</a:t>
                      </a:r>
                      <a:endParaRPr lang="en-IN" sz="2000" b="1" u="sng" dirty="0"/>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xmlns="" val="2620540865"/>
              </p:ext>
            </p:extLst>
          </p:nvPr>
        </p:nvGraphicFramePr>
        <p:xfrm>
          <a:off x="0" y="4734332"/>
          <a:ext cx="12192000" cy="1864360"/>
        </p:xfrm>
        <a:graphic>
          <a:graphicData uri="http://schemas.openxmlformats.org/drawingml/2006/table">
            <a:tbl>
              <a:tblPr firstRow="1" bandRow="1">
                <a:tableStyleId>{073A0DAA-6AF3-43AB-8588-CEC1D06C72B9}</a:tableStyleId>
              </a:tblPr>
              <a:tblGrid>
                <a:gridCol w="9001126"/>
                <a:gridCol w="3190874"/>
              </a:tblGrid>
              <a:tr h="370840">
                <a:tc>
                  <a:txBody>
                    <a:bodyPr/>
                    <a:lstStyle/>
                    <a:p>
                      <a:r>
                        <a:rPr lang="en-US" dirty="0" smtClean="0"/>
                        <a:t>Computation </a:t>
                      </a:r>
                      <a:r>
                        <a:rPr lang="en-US" dirty="0" smtClean="0"/>
                        <a:t>of Arm’s Length</a:t>
                      </a:r>
                      <a:r>
                        <a:rPr lang="en-US" baseline="0" dirty="0" smtClean="0"/>
                        <a:t> Sales Revenue</a:t>
                      </a:r>
                      <a:endParaRPr lang="en-IN" dirty="0"/>
                    </a:p>
                  </a:txBody>
                  <a:tcPr/>
                </a:tc>
                <a:tc>
                  <a:txBody>
                    <a:bodyPr/>
                    <a:lstStyle/>
                    <a:p>
                      <a:r>
                        <a:rPr lang="en-US" dirty="0" err="1" smtClean="0"/>
                        <a:t>Amt</a:t>
                      </a:r>
                      <a:r>
                        <a:rPr lang="en-US" dirty="0" smtClean="0"/>
                        <a:t> in Canadian $ Million</a:t>
                      </a:r>
                      <a:endParaRPr lang="en-IN" dirty="0"/>
                    </a:p>
                  </a:txBody>
                  <a:tcPr/>
                </a:tc>
              </a:tr>
              <a:tr h="370840">
                <a:tc>
                  <a:txBody>
                    <a:bodyPr/>
                    <a:lstStyle/>
                    <a:p>
                      <a:r>
                        <a:rPr lang="en-US" sz="2000" dirty="0" smtClean="0"/>
                        <a:t>Total Expenses incurred by M Ltd., India</a:t>
                      </a:r>
                      <a:endParaRPr lang="en-IN" sz="2000" b="1" dirty="0"/>
                    </a:p>
                  </a:txBody>
                  <a:tcPr/>
                </a:tc>
                <a:tc>
                  <a:txBody>
                    <a:bodyPr/>
                    <a:lstStyle/>
                    <a:p>
                      <a:pPr algn="r"/>
                      <a:r>
                        <a:rPr lang="en-US" sz="2000" dirty="0" smtClean="0"/>
                        <a:t>1,750</a:t>
                      </a:r>
                      <a:endParaRPr lang="en-IN" sz="2000" b="1" dirty="0"/>
                    </a:p>
                  </a:txBody>
                  <a:tcPr/>
                </a:tc>
              </a:tr>
              <a:tr h="640080">
                <a:tc>
                  <a:txBody>
                    <a:bodyPr/>
                    <a:lstStyle/>
                    <a:p>
                      <a:r>
                        <a:rPr lang="en-US" sz="2000" dirty="0" smtClean="0"/>
                        <a:t>Arm’s Length</a:t>
                      </a:r>
                      <a:r>
                        <a:rPr lang="en-US" sz="2000" baseline="0" dirty="0" smtClean="0"/>
                        <a:t> Sales Revenue Applying ALP Net Margin on Cost incurred</a:t>
                      </a:r>
                    </a:p>
                    <a:p>
                      <a:r>
                        <a:rPr lang="en-US" sz="2000" baseline="0" dirty="0" smtClean="0"/>
                        <a:t>= 1,750 x 118/100)</a:t>
                      </a:r>
                      <a:endParaRPr lang="en-IN" sz="2000" b="1" dirty="0"/>
                    </a:p>
                  </a:txBody>
                  <a:tcPr/>
                </a:tc>
                <a:tc>
                  <a:txBody>
                    <a:bodyPr/>
                    <a:lstStyle/>
                    <a:p>
                      <a:pPr algn="r"/>
                      <a:r>
                        <a:rPr lang="en-US" sz="2000" dirty="0" smtClean="0"/>
                        <a:t>2,065</a:t>
                      </a:r>
                      <a:endParaRPr lang="en-IN" sz="2000" b="1" dirty="0"/>
                    </a:p>
                  </a:txBody>
                  <a:tcPr/>
                </a:tc>
              </a:tr>
              <a:tr h="370840">
                <a:tc>
                  <a:txBody>
                    <a:bodyPr/>
                    <a:lstStyle/>
                    <a:p>
                      <a:r>
                        <a:rPr lang="en-US" sz="2000" dirty="0" smtClean="0"/>
                        <a:t>Actual Sales Revenue</a:t>
                      </a:r>
                      <a:endParaRPr lang="en-IN" sz="2000" b="1" dirty="0"/>
                    </a:p>
                  </a:txBody>
                  <a:tcPr/>
                </a:tc>
                <a:tc>
                  <a:txBody>
                    <a:bodyPr/>
                    <a:lstStyle/>
                    <a:p>
                      <a:pPr algn="r"/>
                      <a:r>
                        <a:rPr lang="en-US" sz="2000" dirty="0" smtClean="0"/>
                        <a:t>2,500</a:t>
                      </a:r>
                      <a:endParaRPr lang="en-IN" sz="2000" b="1" dirty="0"/>
                    </a:p>
                  </a:txBody>
                  <a:tcPr/>
                </a:tc>
              </a:tr>
            </a:tbl>
          </a:graphicData>
        </a:graphic>
      </p:graphicFrame>
      <p:pic>
        <p:nvPicPr>
          <p:cNvPr id="7" name="Picture 6"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18737585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Impact of not adopting </a:t>
            </a:r>
            <a:r>
              <a:rPr lang="en-US" i="1" dirty="0" smtClean="0"/>
              <a:t>Arm’s Length Price</a:t>
            </a:r>
            <a:endParaRPr lang="en-IN" i="1" dirty="0"/>
          </a:p>
        </p:txBody>
      </p:sp>
      <p:sp>
        <p:nvSpPr>
          <p:cNvPr id="3" name="Content Placeholder 2"/>
          <p:cNvSpPr>
            <a:spLocks noGrp="1"/>
          </p:cNvSpPr>
          <p:nvPr>
            <p:ph idx="1"/>
          </p:nvPr>
        </p:nvSpPr>
        <p:spPr/>
        <p:txBody>
          <a:bodyPr/>
          <a:lstStyle/>
          <a:p>
            <a:r>
              <a:rPr lang="en-US" dirty="0" smtClean="0"/>
              <a:t>Results in additional income, interest and penalties</a:t>
            </a:r>
          </a:p>
          <a:p>
            <a:r>
              <a:rPr lang="en-US" dirty="0" smtClean="0"/>
              <a:t>Results in Double Taxation Problem.  No refund of tax already paid in other countries.</a:t>
            </a:r>
          </a:p>
          <a:p>
            <a:r>
              <a:rPr lang="en-US" dirty="0" smtClean="0"/>
              <a:t>Long time litigations through tax audits by the department.</a:t>
            </a:r>
          </a:p>
          <a:p>
            <a:r>
              <a:rPr lang="en-US" dirty="0" smtClean="0"/>
              <a:t>If the MNCs does not apply normal transaction prices which are internationally applicable, and does not reflect arm’s length principle, it  results it </a:t>
            </a:r>
            <a:r>
              <a:rPr lang="en-US" dirty="0" err="1" smtClean="0"/>
              <a:t>mis</a:t>
            </a:r>
            <a:r>
              <a:rPr lang="en-US" dirty="0" smtClean="0"/>
              <a:t>-pricing.</a:t>
            </a:r>
          </a:p>
          <a:p>
            <a:r>
              <a:rPr lang="en-US" dirty="0" smtClean="0"/>
              <a:t>The department may view this as tax avoidance.</a:t>
            </a:r>
          </a:p>
          <a:p>
            <a:pPr marL="0" indent="0">
              <a:buNone/>
            </a:pPr>
            <a:endParaRPr lang="en-US" dirty="0" smtClean="0"/>
          </a:p>
          <a:p>
            <a:pPr marL="0" indent="0">
              <a:buNone/>
            </a:pPr>
            <a:endParaRPr lang="en-IN" dirty="0"/>
          </a:p>
        </p:txBody>
      </p:sp>
      <p:pic>
        <p:nvPicPr>
          <p:cNvPr id="5" name="Picture 4"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418838871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a:t>
            </a:r>
            <a:endParaRPr lang="en-IN" dirty="0"/>
          </a:p>
        </p:txBody>
      </p:sp>
      <p:sp>
        <p:nvSpPr>
          <p:cNvPr id="3" name="Content Placeholder 2"/>
          <p:cNvSpPr>
            <a:spLocks noGrp="1"/>
          </p:cNvSpPr>
          <p:nvPr>
            <p:ph idx="1"/>
          </p:nvPr>
        </p:nvSpPr>
        <p:spPr/>
        <p:txBody>
          <a:bodyPr/>
          <a:lstStyle/>
          <a:p>
            <a:r>
              <a:rPr lang="en-US" dirty="0" smtClean="0"/>
              <a:t>AS THE SALES REVENUE REALISED FROM PARENT COMPANY, CANADA IS MORE THAN THE ARM’S LENGTH SALES REVENUE COMPUTED TAKING INTO ACCOUNT THE INDUSTRY NET MARGIN INDICATOR, THE INTERNATIONAL TRANSACTION SHALL BE REGARDED AS ADHERING WITH ARM’S LENGTH PRINCIPLE </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327967067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TP – Issues in </a:t>
            </a:r>
            <a:r>
              <a:rPr lang="en-US" dirty="0"/>
              <a:t>I</a:t>
            </a:r>
            <a:r>
              <a:rPr lang="en-US" dirty="0" smtClean="0"/>
              <a:t>ndia</a:t>
            </a:r>
            <a:endParaRPr lang="en-IN" dirty="0"/>
          </a:p>
        </p:txBody>
      </p:sp>
      <p:sp>
        <p:nvSpPr>
          <p:cNvPr id="3" name="Content Placeholder 2"/>
          <p:cNvSpPr>
            <a:spLocks noGrp="1"/>
          </p:cNvSpPr>
          <p:nvPr>
            <p:ph idx="1"/>
          </p:nvPr>
        </p:nvSpPr>
        <p:spPr/>
        <p:txBody>
          <a:bodyPr/>
          <a:lstStyle/>
          <a:p>
            <a:r>
              <a:rPr lang="en-US" dirty="0" smtClean="0"/>
              <a:t>Comparability Analysis</a:t>
            </a:r>
          </a:p>
          <a:p>
            <a:r>
              <a:rPr lang="en-US" dirty="0"/>
              <a:t>Comparability analysis is the key to determining the arm’s length price of an international transaction. </a:t>
            </a:r>
            <a:endParaRPr lang="en-US" dirty="0" smtClean="0"/>
          </a:p>
          <a:p>
            <a:r>
              <a:rPr lang="en-US" dirty="0" smtClean="0"/>
              <a:t>However</a:t>
            </a:r>
            <a:r>
              <a:rPr lang="en-US" dirty="0"/>
              <a:t>, increased market volatility and increased complexity in international transactions have thrown open serious challenges to comparability analysis and determination of the arm’s length price. </a:t>
            </a:r>
            <a:endParaRPr lang="en-US" dirty="0" smtClean="0"/>
          </a:p>
          <a:p>
            <a:r>
              <a:rPr lang="en-US" dirty="0"/>
              <a:t>Identification of risks and of the party which bears such risks are important steps in comparability analysis</a:t>
            </a:r>
          </a:p>
          <a:p>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325152745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ALP on Intangibles</a:t>
            </a:r>
            <a:endParaRPr lang="en-IN" dirty="0"/>
          </a:p>
        </p:txBody>
      </p:sp>
      <p:sp>
        <p:nvSpPr>
          <p:cNvPr id="3" name="Content Placeholder 2"/>
          <p:cNvSpPr>
            <a:spLocks noGrp="1"/>
          </p:cNvSpPr>
          <p:nvPr>
            <p:ph idx="1"/>
          </p:nvPr>
        </p:nvSpPr>
        <p:spPr/>
        <p:txBody>
          <a:bodyPr>
            <a:normAutofit lnSpcReduction="10000"/>
          </a:bodyPr>
          <a:lstStyle/>
          <a:p>
            <a:r>
              <a:rPr lang="en-US" dirty="0"/>
              <a:t> Transfer pricing of intangibles has been a difficult area of work for tax administrations across the world. The situation has been same for the Indian tax administration. The pace of growth of the intangible economy has opened up new challenges to the arm’s length principle</a:t>
            </a:r>
            <a:r>
              <a:rPr lang="en-US" dirty="0" smtClean="0"/>
              <a:t>.</a:t>
            </a:r>
          </a:p>
          <a:p>
            <a:pPr fontAlgn="base"/>
            <a:r>
              <a:rPr lang="en-US" dirty="0"/>
              <a:t>Transactions involving intangible assets are difficult to evaluate for the following reasons:</a:t>
            </a:r>
          </a:p>
          <a:p>
            <a:pPr fontAlgn="base"/>
            <a:r>
              <a:rPr lang="en-US" dirty="0"/>
              <a:t>Ø intangibles are rarely traded in the external market and it is very difficult to find </a:t>
            </a:r>
            <a:r>
              <a:rPr lang="en-US" dirty="0" err="1"/>
              <a:t>comparables</a:t>
            </a:r>
            <a:r>
              <a:rPr lang="en-US" dirty="0"/>
              <a:t> in the public domain;</a:t>
            </a:r>
          </a:p>
          <a:p>
            <a:pPr fontAlgn="base"/>
            <a:r>
              <a:rPr lang="en-US" dirty="0"/>
              <a:t>Ø intangibles are often transferred bundled along with tangible assets; </a:t>
            </a:r>
          </a:p>
          <a:p>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226043390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a:t>Serious difficulties have been encountered in determining the rate of royalty charged for the use of brands and trademarks in certain </a:t>
            </a:r>
            <a:r>
              <a:rPr lang="en-US" dirty="0" smtClean="0"/>
              <a:t>cases.</a:t>
            </a:r>
          </a:p>
          <a:p>
            <a:r>
              <a:rPr lang="en-US" dirty="0"/>
              <a:t>Indian subsidiaries using the technical know-how of their parent company have incurred significant expenditure to customize such know-how and to enhance its value by their R&amp;D efforts. Costs of activities, such as R&amp;D activities which have contributed to enhancing the value of the know-how owned by the parent company, are generally considered by the Indian transfer pricing administration while determining the arm’s length price of royalties for the use of technical know-how.</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83569717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and challenges</a:t>
            </a:r>
            <a:endParaRPr lang="en-IN" dirty="0"/>
          </a:p>
        </p:txBody>
      </p:sp>
      <p:sp>
        <p:nvSpPr>
          <p:cNvPr id="3" name="Content Placeholder 2"/>
          <p:cNvSpPr>
            <a:spLocks noGrp="1"/>
          </p:cNvSpPr>
          <p:nvPr>
            <p:ph idx="1"/>
          </p:nvPr>
        </p:nvSpPr>
        <p:spPr/>
        <p:txBody>
          <a:bodyPr>
            <a:normAutofit lnSpcReduction="10000"/>
          </a:bodyPr>
          <a:lstStyle/>
          <a:p>
            <a:r>
              <a:rPr lang="en-US" dirty="0" smtClean="0"/>
              <a:t>Functional analysis – each enterprise  to identify</a:t>
            </a:r>
          </a:p>
          <a:p>
            <a:pPr lvl="1"/>
            <a:r>
              <a:rPr lang="en-US" dirty="0" smtClean="0"/>
              <a:t>R&amp;D</a:t>
            </a:r>
          </a:p>
          <a:p>
            <a:pPr lvl="1"/>
            <a:r>
              <a:rPr lang="en-US" dirty="0" smtClean="0"/>
              <a:t>Design</a:t>
            </a:r>
          </a:p>
          <a:p>
            <a:pPr lvl="1"/>
            <a:r>
              <a:rPr lang="en-US" dirty="0" smtClean="0"/>
              <a:t>Engineering</a:t>
            </a:r>
          </a:p>
          <a:p>
            <a:pPr lvl="1"/>
            <a:r>
              <a:rPr lang="en-US" dirty="0" smtClean="0"/>
              <a:t>Marketing and distribution function</a:t>
            </a:r>
          </a:p>
          <a:p>
            <a:pPr lvl="1"/>
            <a:r>
              <a:rPr lang="en-US" dirty="0" smtClean="0"/>
              <a:t>Management</a:t>
            </a:r>
          </a:p>
          <a:p>
            <a:pPr lvl="1"/>
            <a:r>
              <a:rPr lang="en-US" dirty="0" smtClean="0"/>
              <a:t>Financial Risks and market risks</a:t>
            </a:r>
          </a:p>
          <a:p>
            <a:pPr lvl="1"/>
            <a:r>
              <a:rPr lang="en-US" dirty="0" smtClean="0"/>
              <a:t>Contractual terms</a:t>
            </a:r>
          </a:p>
          <a:p>
            <a:pPr lvl="1"/>
            <a:r>
              <a:rPr lang="en-US" dirty="0" smtClean="0"/>
              <a:t>Market Conditions</a:t>
            </a:r>
          </a:p>
          <a:p>
            <a:pPr lvl="1"/>
            <a:r>
              <a:rPr lang="en-US" dirty="0" smtClean="0"/>
              <a:t>Geographical Issues</a:t>
            </a:r>
          </a:p>
          <a:p>
            <a:pPr lvl="1"/>
            <a:r>
              <a:rPr lang="en-US" dirty="0" smtClean="0"/>
              <a:t>Government and Regulations</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64224852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Strategies</a:t>
            </a:r>
            <a:endParaRPr lang="en-IN" dirty="0"/>
          </a:p>
        </p:txBody>
      </p:sp>
      <p:sp>
        <p:nvSpPr>
          <p:cNvPr id="3" name="Content Placeholder 2"/>
          <p:cNvSpPr>
            <a:spLocks noGrp="1"/>
          </p:cNvSpPr>
          <p:nvPr>
            <p:ph idx="1"/>
          </p:nvPr>
        </p:nvSpPr>
        <p:spPr/>
        <p:txBody>
          <a:bodyPr/>
          <a:lstStyle/>
          <a:p>
            <a:r>
              <a:rPr lang="en-US" dirty="0" smtClean="0"/>
              <a:t>Business</a:t>
            </a:r>
          </a:p>
          <a:p>
            <a:r>
              <a:rPr lang="en-US" dirty="0" smtClean="0"/>
              <a:t>Use of data of different years previous year vs</a:t>
            </a:r>
            <a:r>
              <a:rPr lang="en-US" dirty="0" smtClean="0"/>
              <a:t>. current </a:t>
            </a:r>
            <a:r>
              <a:rPr lang="en-US" dirty="0" smtClean="0"/>
              <a:t>year</a:t>
            </a:r>
          </a:p>
          <a:p>
            <a:r>
              <a:rPr lang="en-US" dirty="0" smtClean="0"/>
              <a:t>MNC losses </a:t>
            </a:r>
          </a:p>
          <a:p>
            <a:r>
              <a:rPr lang="en-US" dirty="0" smtClean="0"/>
              <a:t>Set offs within the MNC Group Companies</a:t>
            </a:r>
          </a:p>
          <a:p>
            <a:endParaRPr lang="en-US" dirty="0"/>
          </a:p>
          <a:p>
            <a:r>
              <a:rPr lang="en-US" dirty="0" smtClean="0"/>
              <a:t>Use of Customs Valuation under WTO Guidelines</a:t>
            </a:r>
          </a:p>
          <a:p>
            <a:pPr lvl="1"/>
            <a:r>
              <a:rPr lang="en-US" dirty="0" smtClean="0"/>
              <a:t>Both for imports and exports</a:t>
            </a:r>
          </a:p>
          <a:p>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258527503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Selection of TP Methods</a:t>
            </a:r>
            <a:endParaRPr lang="en-IN" dirty="0"/>
          </a:p>
        </p:txBody>
      </p:sp>
      <p:sp>
        <p:nvSpPr>
          <p:cNvPr id="3" name="Content Placeholder 2"/>
          <p:cNvSpPr>
            <a:spLocks noGrp="1"/>
          </p:cNvSpPr>
          <p:nvPr>
            <p:ph idx="1"/>
          </p:nvPr>
        </p:nvSpPr>
        <p:spPr/>
        <p:txBody>
          <a:bodyPr>
            <a:normAutofit fontScale="77500" lnSpcReduction="20000"/>
          </a:bodyPr>
          <a:lstStyle/>
          <a:p>
            <a:r>
              <a:rPr lang="en-US" dirty="0" smtClean="0"/>
              <a:t>No one method is generally applicable to different situations.</a:t>
            </a:r>
          </a:p>
          <a:p>
            <a:r>
              <a:rPr lang="en-US" dirty="0" smtClean="0"/>
              <a:t>Ultimately computation of ALP is a highly complex task</a:t>
            </a:r>
          </a:p>
          <a:p>
            <a:r>
              <a:rPr lang="en-US" dirty="0" smtClean="0"/>
              <a:t>Requires huge amount of efforts </a:t>
            </a:r>
          </a:p>
          <a:p>
            <a:r>
              <a:rPr lang="en-US" dirty="0" smtClean="0"/>
              <a:t>Co-operation from the Tax Payer and Tax Authorities regarding documentation, ground work, analysis and research.</a:t>
            </a:r>
          </a:p>
          <a:p>
            <a:r>
              <a:rPr lang="en-US" dirty="0" smtClean="0"/>
              <a:t>The </a:t>
            </a:r>
            <a:r>
              <a:rPr lang="en-US" dirty="0"/>
              <a:t>adjustments made by the transfer pricing officers (TPOs) have been subject to judicial reviews in India and although the matter is still to be finally adjudicated by the Supreme </a:t>
            </a:r>
            <a:r>
              <a:rPr lang="en-US" dirty="0" smtClean="0"/>
              <a:t>Court and  </a:t>
            </a:r>
            <a:r>
              <a:rPr lang="en-US" dirty="0"/>
              <a:t>the decisions of the High Courts and </a:t>
            </a:r>
            <a:r>
              <a:rPr lang="en-US" dirty="0" smtClean="0"/>
              <a:t>Tribunals.</a:t>
            </a:r>
          </a:p>
          <a:p>
            <a:r>
              <a:rPr lang="en-US" dirty="0"/>
              <a:t>The Indian tax administration has been applying these principles to make adjustments but it is apparent that the process is complex, fact intensive and not free from disputes. The efforts being made by the Indian tax authorities to bring uniformity in approach and the expected judicial verdict from the Indian Supreme Court are likely to bring more clarity in the process.</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54774746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Issues</a:t>
            </a:r>
            <a:endParaRPr lang="en-IN" dirty="0"/>
          </a:p>
        </p:txBody>
      </p:sp>
      <p:sp>
        <p:nvSpPr>
          <p:cNvPr id="3" name="Content Placeholder 2"/>
          <p:cNvSpPr>
            <a:spLocks noGrp="1"/>
          </p:cNvSpPr>
          <p:nvPr>
            <p:ph idx="1"/>
          </p:nvPr>
        </p:nvSpPr>
        <p:spPr/>
        <p:txBody>
          <a:bodyPr>
            <a:normAutofit fontScale="92500" lnSpcReduction="10000"/>
          </a:bodyPr>
          <a:lstStyle/>
          <a:p>
            <a:r>
              <a:rPr lang="en-US" dirty="0"/>
              <a:t>A comprehensive dispute resolution mechanism is available to the taxpayers in India facing transfer pricing adjustments. As a part of the legal process in all cases, the Assessing Officer (AO) incorporates the order of the Transfer Pricing Officer (TPO) in his order and issues a draft order to the taxpayer. </a:t>
            </a:r>
            <a:endParaRPr lang="en-US" dirty="0" smtClean="0"/>
          </a:p>
          <a:p>
            <a:r>
              <a:rPr lang="en-US" dirty="0" smtClean="0"/>
              <a:t>The </a:t>
            </a:r>
            <a:r>
              <a:rPr lang="en-US" dirty="0"/>
              <a:t>taxpayer has the option to file an objection against the draft order before the Dispute Resolution Panel (DRP) which is a panel comprising three Commissioners of Income-tax. The AO issues a final order in compliance with the DRP’s directions. </a:t>
            </a:r>
            <a:endParaRPr lang="en-US" dirty="0" smtClean="0"/>
          </a:p>
          <a:p>
            <a:r>
              <a:rPr lang="en-US" dirty="0" smtClean="0"/>
              <a:t>At </a:t>
            </a:r>
            <a:r>
              <a:rPr lang="en-US" dirty="0"/>
              <a:t>present, the direction of the DRP is final for the tax administration and it cannot appeal further against the DRP’s order. The taxpayer can challenge the direction of the DRP in appellate forums.</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356599023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by Government </a:t>
            </a:r>
            <a:endParaRPr lang="en-IN" dirty="0"/>
          </a:p>
        </p:txBody>
      </p:sp>
      <p:sp>
        <p:nvSpPr>
          <p:cNvPr id="3" name="Content Placeholder 2"/>
          <p:cNvSpPr>
            <a:spLocks noGrp="1"/>
          </p:cNvSpPr>
          <p:nvPr>
            <p:ph idx="1"/>
          </p:nvPr>
        </p:nvSpPr>
        <p:spPr/>
        <p:txBody>
          <a:bodyPr>
            <a:normAutofit fontScale="92500" lnSpcReduction="20000"/>
          </a:bodyPr>
          <a:lstStyle/>
          <a:p>
            <a:r>
              <a:rPr lang="en-US" dirty="0"/>
              <a:t>Government of India has taken several steps to reduce litigation and the time needed to resolve tax disputes. Some of the steps taken in this direction are the following</a:t>
            </a:r>
            <a:r>
              <a:rPr lang="en-US" dirty="0" smtClean="0"/>
              <a:t>:</a:t>
            </a:r>
          </a:p>
          <a:p>
            <a:pPr fontAlgn="base"/>
            <a:r>
              <a:rPr lang="en-US" dirty="0"/>
              <a:t>introduction of the ‘Range’ concept in the Transfer Pricing Law along with the use of multiple-year data;</a:t>
            </a:r>
          </a:p>
          <a:p>
            <a:pPr fontAlgn="base"/>
            <a:r>
              <a:rPr lang="en-US" dirty="0"/>
              <a:t>Ø use of the Mutual Agreement Procedure (MAP) for speedier resolution of pending cases;</a:t>
            </a:r>
          </a:p>
          <a:p>
            <a:pPr fontAlgn="base"/>
            <a:r>
              <a:rPr lang="en-US" dirty="0"/>
              <a:t>Ø introduction of Advance Pricing Agreement (APA) provisions in the law; and</a:t>
            </a:r>
          </a:p>
          <a:p>
            <a:pPr fontAlgn="base"/>
            <a:r>
              <a:rPr lang="en-US" dirty="0"/>
              <a:t>Ø introduction of Safe </a:t>
            </a:r>
            <a:r>
              <a:rPr lang="en-US" dirty="0" err="1"/>
              <a:t>Harbour</a:t>
            </a:r>
            <a:r>
              <a:rPr lang="en-US" dirty="0"/>
              <a:t> provisions in the transfer pricing law.</a:t>
            </a:r>
          </a:p>
          <a:p>
            <a:r>
              <a:rPr lang="en-US"/>
              <a:t/>
            </a:r>
            <a:br>
              <a:rPr lang="en-US"/>
            </a:br>
            <a:endParaRPr lang="en-IN"/>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4194384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2707" y="548631"/>
            <a:ext cx="10972800" cy="1828800"/>
          </a:xfrm>
          <a:prstGeom prst="flowChartDecision">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a:lstStyle/>
          <a:p>
            <a:r>
              <a:rPr lang="en-US" dirty="0" smtClean="0">
                <a:solidFill>
                  <a:srgbClr val="002060"/>
                </a:solidFill>
              </a:rPr>
              <a:t>Thank You</a:t>
            </a:r>
            <a:endParaRPr lang="en-IN" dirty="0">
              <a:solidFill>
                <a:srgbClr val="002060"/>
              </a:solidFill>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5347063" y="2873824"/>
            <a:ext cx="1600200" cy="3048000"/>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
        <p:nvSpPr>
          <p:cNvPr id="5" name="Rectangle 8"/>
          <p:cNvSpPr>
            <a:spLocks noChangeArrowheads="1"/>
          </p:cNvSpPr>
          <p:nvPr/>
        </p:nvSpPr>
        <p:spPr bwMode="auto">
          <a:xfrm>
            <a:off x="1489166" y="6400987"/>
            <a:ext cx="8915400" cy="476726"/>
          </a:xfrm>
          <a:prstGeom prst="round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200" b="1" i="0" u="none" strike="noStrike" cap="none" normalizeH="0" baseline="0" dirty="0" smtClean="0">
                <a:ln>
                  <a:noFill/>
                </a:ln>
                <a:solidFill>
                  <a:srgbClr val="C00000"/>
                </a:solidFill>
                <a:effectLst/>
                <a:latin typeface="Bell MT" pitchFamily="18" charset="0"/>
                <a:ea typeface="Calibri" pitchFamily="34" charset="0"/>
                <a:cs typeface="Times New Roman" pitchFamily="18" charset="0"/>
              </a:rPr>
              <a:t>CMA</a:t>
            </a:r>
            <a:endParaRPr kumimoji="0" lang="en-US" sz="2200" b="0" i="0" u="none" strike="noStrike" cap="none" normalizeH="0" baseline="0" dirty="0" smtClean="0">
              <a:ln>
                <a:noFill/>
              </a:ln>
              <a:solidFill>
                <a:srgbClr val="C00000"/>
              </a:solidFill>
              <a:effectLst/>
              <a:latin typeface="Arial" pitchFamily="34" charset="0"/>
              <a:cs typeface="Arial" pitchFamily="34" charset="0"/>
            </a:endParaRPr>
          </a:p>
        </p:txBody>
      </p:sp>
    </p:spTree>
    <p:extLst>
      <p:ext uri="{BB962C8B-B14F-4D97-AF65-F5344CB8AC3E}">
        <p14:creationId xmlns:p14="http://schemas.microsoft.com/office/powerpoint/2010/main" xmlns="" val="25959402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Transactions   vis-à-vis TP</a:t>
            </a:r>
            <a:endParaRPr lang="en-IN" dirty="0"/>
          </a:p>
        </p:txBody>
      </p:sp>
      <p:sp>
        <p:nvSpPr>
          <p:cNvPr id="3" name="Content Placeholder 2"/>
          <p:cNvSpPr>
            <a:spLocks noGrp="1"/>
          </p:cNvSpPr>
          <p:nvPr>
            <p:ph idx="1"/>
          </p:nvPr>
        </p:nvSpPr>
        <p:spPr/>
        <p:txBody>
          <a:bodyPr>
            <a:normAutofit lnSpcReduction="10000"/>
          </a:bodyPr>
          <a:lstStyle/>
          <a:p>
            <a:r>
              <a:rPr lang="en-US" dirty="0" smtClean="0"/>
              <a:t>All International Transactions does not involve determination of ALP</a:t>
            </a:r>
          </a:p>
          <a:p>
            <a:r>
              <a:rPr lang="en-US" dirty="0" smtClean="0"/>
              <a:t>Conditions</a:t>
            </a:r>
          </a:p>
          <a:p>
            <a:pPr lvl="1"/>
            <a:r>
              <a:rPr lang="en-US" dirty="0" smtClean="0"/>
              <a:t>1.	Entities  should be AEs</a:t>
            </a:r>
          </a:p>
          <a:p>
            <a:pPr lvl="1"/>
            <a:r>
              <a:rPr lang="en-US" dirty="0" smtClean="0"/>
              <a:t>2.	Transactions between AEs</a:t>
            </a:r>
          </a:p>
          <a:p>
            <a:pPr lvl="1"/>
            <a:r>
              <a:rPr lang="en-US" dirty="0" smtClean="0"/>
              <a:t>3.	If the Transaction Value is normal – no TP</a:t>
            </a:r>
          </a:p>
          <a:p>
            <a:pPr marL="1828800" lvl="4" indent="0">
              <a:buNone/>
            </a:pPr>
            <a:r>
              <a:rPr lang="en-US" dirty="0" smtClean="0"/>
              <a:t>If the Transaction Value is not normal – Then Apply TP Rules</a:t>
            </a:r>
            <a:endParaRPr lang="en-IN" dirty="0" smtClean="0"/>
          </a:p>
          <a:p>
            <a:pPr lvl="1"/>
            <a:r>
              <a:rPr lang="en-US" dirty="0" smtClean="0"/>
              <a:t>4.	Determine ALP</a:t>
            </a:r>
          </a:p>
          <a:p>
            <a:pPr lvl="1"/>
            <a:r>
              <a:rPr lang="en-US" dirty="0" smtClean="0"/>
              <a:t>5.	Apply ALP and Determine the  Revised Income – Sec.92 Computation </a:t>
            </a:r>
          </a:p>
          <a:p>
            <a:pPr lvl="1"/>
            <a:r>
              <a:rPr lang="en-US" dirty="0" smtClean="0"/>
              <a:t>6.	Determine the Additional Tax Liability in India</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7293316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Deemed AEs</a:t>
            </a:r>
            <a:endParaRPr lang="en-IN"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xmlns="" val="4140374331"/>
              </p:ext>
            </p:extLst>
          </p:nvPr>
        </p:nvGraphicFramePr>
        <p:xfrm>
          <a:off x="838200" y="1690689"/>
          <a:ext cx="10515600" cy="43552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descr="C:\Users\Administrator\AppData\Local\Microsoft\Windows Live Mail\WLMDSS.tmp\WLM577A.tmp\logo.png"/>
          <p:cNvPicPr/>
          <p:nvPr/>
        </p:nvPicPr>
        <p:blipFill>
          <a:blip r:embed="rId6"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29326298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for AE</a:t>
            </a:r>
            <a:endParaRPr lang="en-IN" dirty="0"/>
          </a:p>
        </p:txBody>
      </p:sp>
      <p:sp>
        <p:nvSpPr>
          <p:cNvPr id="3" name="Content Placeholder 2"/>
          <p:cNvSpPr>
            <a:spLocks noGrp="1"/>
          </p:cNvSpPr>
          <p:nvPr>
            <p:ph idx="1"/>
          </p:nvPr>
        </p:nvSpPr>
        <p:spPr/>
        <p:txBody>
          <a:bodyPr/>
          <a:lstStyle/>
          <a:p>
            <a:r>
              <a:rPr lang="en-US" dirty="0" smtClean="0"/>
              <a:t>A of US holds 30% Equity Shares of B India.  And B are AEs.</a:t>
            </a:r>
          </a:p>
          <a:p>
            <a:pPr lvl="1"/>
            <a:r>
              <a:rPr lang="en-US" dirty="0" smtClean="0"/>
              <a:t>Exceeds 26% holding with voting power.</a:t>
            </a:r>
          </a:p>
          <a:p>
            <a:r>
              <a:rPr lang="en-US" dirty="0" smtClean="0"/>
              <a:t>A US holds 30% Equity Shares of B India.  A also holds 30% equity shares of C Japan.  A B and C are AEs.</a:t>
            </a:r>
          </a:p>
          <a:p>
            <a:r>
              <a:rPr lang="en-US" dirty="0" err="1" smtClean="0"/>
              <a:t>Uniliver</a:t>
            </a:r>
            <a:r>
              <a:rPr lang="en-US" dirty="0" smtClean="0"/>
              <a:t> USA holds 5% Shares in </a:t>
            </a:r>
            <a:r>
              <a:rPr lang="en-US" dirty="0" err="1" smtClean="0"/>
              <a:t>Univer</a:t>
            </a:r>
            <a:r>
              <a:rPr lang="en-US" dirty="0" smtClean="0"/>
              <a:t> India.  The book value of assets is Rs.150 </a:t>
            </a:r>
            <a:r>
              <a:rPr lang="en-US" dirty="0" err="1" smtClean="0"/>
              <a:t>crores</a:t>
            </a:r>
            <a:r>
              <a:rPr lang="en-US" dirty="0" smtClean="0"/>
              <a:t>.  </a:t>
            </a:r>
            <a:r>
              <a:rPr lang="en-US" dirty="0" err="1" smtClean="0"/>
              <a:t>Uniliver</a:t>
            </a:r>
            <a:r>
              <a:rPr lang="en-US" dirty="0" smtClean="0"/>
              <a:t> extends loan of Rs.100 </a:t>
            </a:r>
            <a:r>
              <a:rPr lang="en-US" dirty="0" err="1" smtClean="0"/>
              <a:t>crores</a:t>
            </a:r>
            <a:r>
              <a:rPr lang="en-US" dirty="0" smtClean="0"/>
              <a:t> to </a:t>
            </a:r>
            <a:r>
              <a:rPr lang="en-US" dirty="0" err="1" smtClean="0"/>
              <a:t>Uniliver</a:t>
            </a:r>
            <a:r>
              <a:rPr lang="en-US" dirty="0" smtClean="0"/>
              <a:t> India.  Both are AEs. Loan extended exceeds 51% of book value.</a:t>
            </a:r>
          </a:p>
          <a:p>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3736596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Influence</a:t>
            </a:r>
            <a:endParaRPr lang="en-IN" dirty="0"/>
          </a:p>
        </p:txBody>
      </p:sp>
      <p:sp>
        <p:nvSpPr>
          <p:cNvPr id="3" name="Content Placeholder 2"/>
          <p:cNvSpPr>
            <a:spLocks noGrp="1"/>
          </p:cNvSpPr>
          <p:nvPr>
            <p:ph idx="1"/>
          </p:nvPr>
        </p:nvSpPr>
        <p:spPr/>
        <p:txBody>
          <a:bodyPr/>
          <a:lstStyle/>
          <a:p>
            <a:r>
              <a:rPr lang="en-US" dirty="0" smtClean="0"/>
              <a:t>ABC India manufacture ready made garments.  RMs required Rs.950 </a:t>
            </a:r>
            <a:r>
              <a:rPr lang="en-US" dirty="0" err="1" smtClean="0"/>
              <a:t>crores</a:t>
            </a:r>
            <a:r>
              <a:rPr lang="en-US" dirty="0" smtClean="0"/>
              <a:t>.   The yarn of Rs.900 </a:t>
            </a:r>
            <a:r>
              <a:rPr lang="en-US" dirty="0" err="1" smtClean="0"/>
              <a:t>crores</a:t>
            </a:r>
            <a:r>
              <a:rPr lang="en-US" dirty="0" smtClean="0"/>
              <a:t> is procured from DEF USA.  The price is influenced by DEF.  Both ABC India and DEF USA are AEs.</a:t>
            </a:r>
          </a:p>
          <a:p>
            <a:endParaRPr lang="en-US" dirty="0"/>
          </a:p>
          <a:p>
            <a:r>
              <a:rPr lang="en-US" dirty="0" smtClean="0"/>
              <a:t>X India sells goods to Y USA.  X India also sells goods to Z UK. The prices are influenced by Y USA for the goods supplied to Z UK.</a:t>
            </a:r>
          </a:p>
          <a:p>
            <a:pPr lvl="1"/>
            <a:r>
              <a:rPr lang="en-US" dirty="0" smtClean="0"/>
              <a:t>X, Y and Z are regarded as AEs.</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16231203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a:t>
            </a:r>
            <a:endParaRPr lang="en-IN" dirty="0"/>
          </a:p>
        </p:txBody>
      </p:sp>
      <p:sp>
        <p:nvSpPr>
          <p:cNvPr id="3" name="Content Placeholder 2"/>
          <p:cNvSpPr>
            <a:spLocks noGrp="1"/>
          </p:cNvSpPr>
          <p:nvPr>
            <p:ph idx="1"/>
          </p:nvPr>
        </p:nvSpPr>
        <p:spPr/>
        <p:txBody>
          <a:bodyPr/>
          <a:lstStyle/>
          <a:p>
            <a:r>
              <a:rPr lang="en-US" dirty="0" smtClean="0"/>
              <a:t>More than half of directors of the Board appointed by other company.</a:t>
            </a:r>
          </a:p>
          <a:p>
            <a:r>
              <a:rPr lang="en-US" dirty="0" smtClean="0"/>
              <a:t>A company appointed 1 ED of B ltd. A and B are AEs.</a:t>
            </a:r>
          </a:p>
          <a:p>
            <a:r>
              <a:rPr lang="en-US" dirty="0" smtClean="0"/>
              <a:t>ABC is an HUF in India.  The members of HUF controls an entity outside India.  ABC and Entity outside is AE.</a:t>
            </a:r>
          </a:p>
          <a:p>
            <a:pPr marL="0" indent="0">
              <a:buNone/>
            </a:pP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5329025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International Transactions</a:t>
            </a:r>
            <a:endParaRPr lang="en-IN" dirty="0"/>
          </a:p>
        </p:txBody>
      </p:sp>
      <p:sp>
        <p:nvSpPr>
          <p:cNvPr id="3" name="Content Placeholder 2"/>
          <p:cNvSpPr>
            <a:spLocks noGrp="1"/>
          </p:cNvSpPr>
          <p:nvPr>
            <p:ph idx="1"/>
          </p:nvPr>
        </p:nvSpPr>
        <p:spPr/>
        <p:txBody>
          <a:bodyPr/>
          <a:lstStyle/>
          <a:p>
            <a:endParaRPr lang="en-US" dirty="0" smtClean="0"/>
          </a:p>
          <a:p>
            <a:pPr marL="0" indent="0">
              <a:buNone/>
            </a:pPr>
            <a:r>
              <a:rPr lang="en-US" dirty="0" smtClean="0"/>
              <a:t>Between AEs.</a:t>
            </a:r>
            <a:endParaRPr lang="en-US" dirty="0"/>
          </a:p>
          <a:p>
            <a:r>
              <a:rPr lang="en-US" dirty="0" smtClean="0"/>
              <a:t>Supply or Procurement of Goods</a:t>
            </a:r>
          </a:p>
          <a:p>
            <a:r>
              <a:rPr lang="en-US" dirty="0" smtClean="0"/>
              <a:t>Acquiring or selling intangibles.  Ex. Technical Know, etc.</a:t>
            </a:r>
          </a:p>
          <a:p>
            <a:r>
              <a:rPr lang="en-US" dirty="0" smtClean="0"/>
              <a:t>Providing or Receiving Services</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512731" y="6096000"/>
            <a:ext cx="457200" cy="762000"/>
          </a:xfrm>
          <a:prstGeom prst="rect">
            <a:avLst/>
          </a:prstGeom>
          <a:noFill/>
        </p:spPr>
      </p:pic>
    </p:spTree>
    <p:extLst>
      <p:ext uri="{BB962C8B-B14F-4D97-AF65-F5344CB8AC3E}">
        <p14:creationId xmlns:p14="http://schemas.microsoft.com/office/powerpoint/2010/main" xmlns="" val="33562043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387</TotalTime>
  <Words>2670</Words>
  <Application>Microsoft Office PowerPoint</Application>
  <PresentationFormat>Custom</PresentationFormat>
  <Paragraphs>394</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Apex</vt:lpstr>
      <vt:lpstr>Transfer Pricing Issues</vt:lpstr>
      <vt:lpstr>Background of TP</vt:lpstr>
      <vt:lpstr>Impact of not adopting Arm’s Length Price</vt:lpstr>
      <vt:lpstr>International Transactions   vis-à-vis TP</vt:lpstr>
      <vt:lpstr>Deemed AEs</vt:lpstr>
      <vt:lpstr>Test for AE</vt:lpstr>
      <vt:lpstr>Influence</vt:lpstr>
      <vt:lpstr>Management</vt:lpstr>
      <vt:lpstr>International Transactions</vt:lpstr>
      <vt:lpstr>Intangibles </vt:lpstr>
      <vt:lpstr>ALP Methods</vt:lpstr>
      <vt:lpstr>Alp – Tolerance Notified by Government</vt:lpstr>
      <vt:lpstr>Example – Selection of method for ALP</vt:lpstr>
      <vt:lpstr>Example 1 - Practical Problem on ALP - CUP</vt:lpstr>
      <vt:lpstr>continue</vt:lpstr>
      <vt:lpstr>ALP</vt:lpstr>
      <vt:lpstr>Transaction Differences</vt:lpstr>
      <vt:lpstr>ALP</vt:lpstr>
      <vt:lpstr>Example 2 - RSM </vt:lpstr>
      <vt:lpstr>ALP Method to be applied</vt:lpstr>
      <vt:lpstr>ALP</vt:lpstr>
      <vt:lpstr>Example 3 - CPM</vt:lpstr>
      <vt:lpstr>Slide 23</vt:lpstr>
      <vt:lpstr>ALP</vt:lpstr>
      <vt:lpstr>Example 4 - PSM</vt:lpstr>
      <vt:lpstr>Workings</vt:lpstr>
      <vt:lpstr>Example 5 - TNMM</vt:lpstr>
      <vt:lpstr>Analysis</vt:lpstr>
      <vt:lpstr>Computation</vt:lpstr>
      <vt:lpstr>Note</vt:lpstr>
      <vt:lpstr>TP – Issues in India</vt:lpstr>
      <vt:lpstr>ALP on Intangibles</vt:lpstr>
      <vt:lpstr>Slide 33</vt:lpstr>
      <vt:lpstr>Issues and challenges</vt:lpstr>
      <vt:lpstr>Strategies</vt:lpstr>
      <vt:lpstr>Selection of TP Methods</vt:lpstr>
      <vt:lpstr>Legal Issues</vt:lpstr>
      <vt:lpstr>Steps by Government </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Transfer Pricing Issues</dc:title>
  <dc:creator>user</dc:creator>
  <cp:lastModifiedBy>Debasmita</cp:lastModifiedBy>
  <cp:revision>74</cp:revision>
  <dcterms:created xsi:type="dcterms:W3CDTF">2021-02-08T17:17:09Z</dcterms:created>
  <dcterms:modified xsi:type="dcterms:W3CDTF">2021-02-14T13:58:04Z</dcterms:modified>
</cp:coreProperties>
</file>