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0" r:id="rId4"/>
    <p:sldId id="258" r:id="rId5"/>
    <p:sldId id="259" r:id="rId6"/>
    <p:sldId id="281" r:id="rId7"/>
    <p:sldId id="260" r:id="rId8"/>
    <p:sldId id="261" r:id="rId9"/>
    <p:sldId id="262" r:id="rId10"/>
    <p:sldId id="264" r:id="rId11"/>
    <p:sldId id="263"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14" autoAdjust="0"/>
    <p:restoredTop sz="91081" autoAdjust="0"/>
  </p:normalViewPr>
  <p:slideViewPr>
    <p:cSldViewPr snapToGrid="0">
      <p:cViewPr varScale="1">
        <p:scale>
          <a:sx n="66" d="100"/>
          <a:sy n="66" d="100"/>
        </p:scale>
        <p:origin x="-882" y="-10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07915DF-4B38-445D-B14F-B63CB534470F}" type="datetimeFigureOut">
              <a:rPr lang="en-IN" smtClean="0"/>
              <a:pPr/>
              <a:t>02-11-2020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18AE87-96CA-4A76-8DAD-468348A20CBF}" type="slidenum">
              <a:rPr lang="en-IN" smtClean="0"/>
              <a:pPr/>
              <a:t>‹#›</a:t>
            </a:fld>
            <a:endParaRPr lang="en-IN"/>
          </a:p>
        </p:txBody>
      </p:sp>
    </p:spTree>
    <p:extLst>
      <p:ext uri="{BB962C8B-B14F-4D97-AF65-F5344CB8AC3E}">
        <p14:creationId xmlns:p14="http://schemas.microsoft.com/office/powerpoint/2010/main" xmlns="" val="848188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07915DF-4B38-445D-B14F-B63CB534470F}" type="datetimeFigureOut">
              <a:rPr lang="en-IN" smtClean="0"/>
              <a:pPr/>
              <a:t>02-11-2020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18AE87-96CA-4A76-8DAD-468348A20CBF}" type="slidenum">
              <a:rPr lang="en-IN" smtClean="0"/>
              <a:pPr/>
              <a:t>‹#›</a:t>
            </a:fld>
            <a:endParaRPr lang="en-IN"/>
          </a:p>
        </p:txBody>
      </p:sp>
    </p:spTree>
    <p:extLst>
      <p:ext uri="{BB962C8B-B14F-4D97-AF65-F5344CB8AC3E}">
        <p14:creationId xmlns:p14="http://schemas.microsoft.com/office/powerpoint/2010/main" xmlns="" val="5014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07915DF-4B38-445D-B14F-B63CB534470F}" type="datetimeFigureOut">
              <a:rPr lang="en-IN" smtClean="0"/>
              <a:pPr/>
              <a:t>02-11-2020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18AE87-96CA-4A76-8DAD-468348A20CBF}" type="slidenum">
              <a:rPr lang="en-IN" smtClean="0"/>
              <a:pPr/>
              <a:t>‹#›</a:t>
            </a:fld>
            <a:endParaRPr lang="en-IN"/>
          </a:p>
        </p:txBody>
      </p:sp>
    </p:spTree>
    <p:extLst>
      <p:ext uri="{BB962C8B-B14F-4D97-AF65-F5344CB8AC3E}">
        <p14:creationId xmlns:p14="http://schemas.microsoft.com/office/powerpoint/2010/main" xmlns="" val="3563862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07915DF-4B38-445D-B14F-B63CB534470F}" type="datetimeFigureOut">
              <a:rPr lang="en-IN" smtClean="0"/>
              <a:pPr/>
              <a:t>02-11-2020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18AE87-96CA-4A76-8DAD-468348A20CBF}" type="slidenum">
              <a:rPr lang="en-IN" smtClean="0"/>
              <a:pPr/>
              <a:t>‹#›</a:t>
            </a:fld>
            <a:endParaRPr lang="en-IN"/>
          </a:p>
        </p:txBody>
      </p:sp>
    </p:spTree>
    <p:extLst>
      <p:ext uri="{BB962C8B-B14F-4D97-AF65-F5344CB8AC3E}">
        <p14:creationId xmlns:p14="http://schemas.microsoft.com/office/powerpoint/2010/main" xmlns="" val="755372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7915DF-4B38-445D-B14F-B63CB534470F}" type="datetimeFigureOut">
              <a:rPr lang="en-IN" smtClean="0"/>
              <a:pPr/>
              <a:t>02-11-2020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C18AE87-96CA-4A76-8DAD-468348A20CBF}" type="slidenum">
              <a:rPr lang="en-IN" smtClean="0"/>
              <a:pPr/>
              <a:t>‹#›</a:t>
            </a:fld>
            <a:endParaRPr lang="en-IN"/>
          </a:p>
        </p:txBody>
      </p:sp>
    </p:spTree>
    <p:extLst>
      <p:ext uri="{BB962C8B-B14F-4D97-AF65-F5344CB8AC3E}">
        <p14:creationId xmlns:p14="http://schemas.microsoft.com/office/powerpoint/2010/main" xmlns="" val="208680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07915DF-4B38-445D-B14F-B63CB534470F}" type="datetimeFigureOut">
              <a:rPr lang="en-IN" smtClean="0"/>
              <a:pPr/>
              <a:t>02-11-2020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18AE87-96CA-4A76-8DAD-468348A20CBF}" type="slidenum">
              <a:rPr lang="en-IN" smtClean="0"/>
              <a:pPr/>
              <a:t>‹#›</a:t>
            </a:fld>
            <a:endParaRPr lang="en-IN"/>
          </a:p>
        </p:txBody>
      </p:sp>
    </p:spTree>
    <p:extLst>
      <p:ext uri="{BB962C8B-B14F-4D97-AF65-F5344CB8AC3E}">
        <p14:creationId xmlns:p14="http://schemas.microsoft.com/office/powerpoint/2010/main" xmlns="" val="1331748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07915DF-4B38-445D-B14F-B63CB534470F}" type="datetimeFigureOut">
              <a:rPr lang="en-IN" smtClean="0"/>
              <a:pPr/>
              <a:t>02-11-2020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C18AE87-96CA-4A76-8DAD-468348A20CBF}" type="slidenum">
              <a:rPr lang="en-IN" smtClean="0"/>
              <a:pPr/>
              <a:t>‹#›</a:t>
            </a:fld>
            <a:endParaRPr lang="en-IN"/>
          </a:p>
        </p:txBody>
      </p:sp>
    </p:spTree>
    <p:extLst>
      <p:ext uri="{BB962C8B-B14F-4D97-AF65-F5344CB8AC3E}">
        <p14:creationId xmlns:p14="http://schemas.microsoft.com/office/powerpoint/2010/main" xmlns="" val="2662119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07915DF-4B38-445D-B14F-B63CB534470F}" type="datetimeFigureOut">
              <a:rPr lang="en-IN" smtClean="0"/>
              <a:pPr/>
              <a:t>02-11-2020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C18AE87-96CA-4A76-8DAD-468348A20CBF}" type="slidenum">
              <a:rPr lang="en-IN" smtClean="0"/>
              <a:pPr/>
              <a:t>‹#›</a:t>
            </a:fld>
            <a:endParaRPr lang="en-IN"/>
          </a:p>
        </p:txBody>
      </p:sp>
    </p:spTree>
    <p:extLst>
      <p:ext uri="{BB962C8B-B14F-4D97-AF65-F5344CB8AC3E}">
        <p14:creationId xmlns:p14="http://schemas.microsoft.com/office/powerpoint/2010/main" xmlns="" val="1942040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7915DF-4B38-445D-B14F-B63CB534470F}" type="datetimeFigureOut">
              <a:rPr lang="en-IN" smtClean="0"/>
              <a:pPr/>
              <a:t>02-11-2020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C18AE87-96CA-4A76-8DAD-468348A20CBF}" type="slidenum">
              <a:rPr lang="en-IN" smtClean="0"/>
              <a:pPr/>
              <a:t>‹#›</a:t>
            </a:fld>
            <a:endParaRPr lang="en-IN"/>
          </a:p>
        </p:txBody>
      </p:sp>
    </p:spTree>
    <p:extLst>
      <p:ext uri="{BB962C8B-B14F-4D97-AF65-F5344CB8AC3E}">
        <p14:creationId xmlns:p14="http://schemas.microsoft.com/office/powerpoint/2010/main" xmlns="" val="1656147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7915DF-4B38-445D-B14F-B63CB534470F}" type="datetimeFigureOut">
              <a:rPr lang="en-IN" smtClean="0"/>
              <a:pPr/>
              <a:t>02-11-2020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18AE87-96CA-4A76-8DAD-468348A20CBF}" type="slidenum">
              <a:rPr lang="en-IN" smtClean="0"/>
              <a:pPr/>
              <a:t>‹#›</a:t>
            </a:fld>
            <a:endParaRPr lang="en-IN"/>
          </a:p>
        </p:txBody>
      </p:sp>
    </p:spTree>
    <p:extLst>
      <p:ext uri="{BB962C8B-B14F-4D97-AF65-F5344CB8AC3E}">
        <p14:creationId xmlns:p14="http://schemas.microsoft.com/office/powerpoint/2010/main" xmlns="" val="3727358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7915DF-4B38-445D-B14F-B63CB534470F}" type="datetimeFigureOut">
              <a:rPr lang="en-IN" smtClean="0"/>
              <a:pPr/>
              <a:t>02-11-2020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C18AE87-96CA-4A76-8DAD-468348A20CBF}" type="slidenum">
              <a:rPr lang="en-IN" smtClean="0"/>
              <a:pPr/>
              <a:t>‹#›</a:t>
            </a:fld>
            <a:endParaRPr lang="en-IN"/>
          </a:p>
        </p:txBody>
      </p:sp>
    </p:spTree>
    <p:extLst>
      <p:ext uri="{BB962C8B-B14F-4D97-AF65-F5344CB8AC3E}">
        <p14:creationId xmlns:p14="http://schemas.microsoft.com/office/powerpoint/2010/main" xmlns="" val="785145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7915DF-4B38-445D-B14F-B63CB534470F}" type="datetimeFigureOut">
              <a:rPr lang="en-IN" smtClean="0"/>
              <a:pPr/>
              <a:t>02-11-2020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18AE87-96CA-4A76-8DAD-468348A20CBF}" type="slidenum">
              <a:rPr lang="en-IN" smtClean="0"/>
              <a:pPr/>
              <a:t>‹#›</a:t>
            </a:fld>
            <a:endParaRPr lang="en-IN"/>
          </a:p>
        </p:txBody>
      </p:sp>
    </p:spTree>
    <p:extLst>
      <p:ext uri="{BB962C8B-B14F-4D97-AF65-F5344CB8AC3E}">
        <p14:creationId xmlns:p14="http://schemas.microsoft.com/office/powerpoint/2010/main" xmlns="" val="1137481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taxcorner.co.in/2020/08/refund-of-tds-to-deductor-to-claim-by-form-26b-from-traces.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TCS on Sale of Goods</a:t>
            </a:r>
            <a:endParaRPr lang="en-IN" dirty="0"/>
          </a:p>
        </p:txBody>
      </p:sp>
      <p:sp>
        <p:nvSpPr>
          <p:cNvPr id="3" name="Subtitle 2"/>
          <p:cNvSpPr>
            <a:spLocks noGrp="1"/>
          </p:cNvSpPr>
          <p:nvPr>
            <p:ph type="subTitle" idx="1"/>
          </p:nvPr>
        </p:nvSpPr>
        <p:spPr/>
        <p:txBody>
          <a:bodyPr/>
          <a:lstStyle/>
          <a:p>
            <a:r>
              <a:rPr lang="en-US" dirty="0" smtClean="0"/>
              <a:t>By</a:t>
            </a:r>
          </a:p>
          <a:p>
            <a:r>
              <a:rPr lang="en-US" dirty="0" smtClean="0"/>
              <a:t>CMA S VENKANNA</a:t>
            </a:r>
            <a:endParaRPr lang="en-IN" dirty="0"/>
          </a:p>
        </p:txBody>
      </p:sp>
    </p:spTree>
    <p:extLst>
      <p:ext uri="{BB962C8B-B14F-4D97-AF65-F5344CB8AC3E}">
        <p14:creationId xmlns:p14="http://schemas.microsoft.com/office/powerpoint/2010/main" xmlns="" val="3019474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to calculate TCS</a:t>
            </a:r>
            <a:endParaRPr lang="en-IN"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xmlns="" val="2503614215"/>
              </p:ext>
            </p:extLst>
          </p:nvPr>
        </p:nvGraphicFramePr>
        <p:xfrm>
          <a:off x="3294529" y="1825625"/>
          <a:ext cx="6225989" cy="4310635"/>
        </p:xfrm>
        <a:graphic>
          <a:graphicData uri="http://schemas.openxmlformats.org/drawingml/2006/table">
            <a:tbl>
              <a:tblPr firstRow="1" bandRow="1">
                <a:tableStyleId>{5C22544A-7EE6-4342-B048-85BDC9FD1C3A}</a:tableStyleId>
              </a:tblPr>
              <a:tblGrid>
                <a:gridCol w="4099703"/>
                <a:gridCol w="2126286"/>
              </a:tblGrid>
              <a:tr h="697535">
                <a:tc>
                  <a:txBody>
                    <a:bodyPr/>
                    <a:lstStyle/>
                    <a:p>
                      <a:pPr algn="ctr"/>
                      <a:r>
                        <a:rPr lang="en-US" sz="2400" dirty="0" smtClean="0"/>
                        <a:t>Particulars</a:t>
                      </a:r>
                      <a:endParaRPr lang="en-IN" sz="2400" dirty="0"/>
                    </a:p>
                  </a:txBody>
                  <a:tcPr/>
                </a:tc>
                <a:tc>
                  <a:txBody>
                    <a:bodyPr/>
                    <a:lstStyle/>
                    <a:p>
                      <a:pPr algn="ctr"/>
                      <a:r>
                        <a:rPr lang="en-US" sz="2400" dirty="0" smtClean="0"/>
                        <a:t>Amount  (</a:t>
                      </a:r>
                      <a:r>
                        <a:rPr lang="en-US" sz="2400" dirty="0" err="1" smtClean="0"/>
                        <a:t>Rs</a:t>
                      </a:r>
                      <a:r>
                        <a:rPr lang="en-US" sz="2400" dirty="0" smtClean="0"/>
                        <a:t>.)</a:t>
                      </a:r>
                      <a:endParaRPr lang="en-IN" sz="2400" dirty="0"/>
                    </a:p>
                  </a:txBody>
                  <a:tcPr/>
                </a:tc>
              </a:tr>
              <a:tr h="697535">
                <a:tc>
                  <a:txBody>
                    <a:bodyPr/>
                    <a:lstStyle/>
                    <a:p>
                      <a:r>
                        <a:rPr lang="en-US" sz="2400" dirty="0" smtClean="0"/>
                        <a:t>Value of Goods (in</a:t>
                      </a:r>
                      <a:r>
                        <a:rPr lang="en-US" sz="2400" baseline="0" dirty="0" smtClean="0"/>
                        <a:t> excess of Rs.50 lakhs)</a:t>
                      </a:r>
                      <a:endParaRPr lang="en-IN" sz="2400" dirty="0"/>
                    </a:p>
                  </a:txBody>
                  <a:tcPr/>
                </a:tc>
                <a:tc>
                  <a:txBody>
                    <a:bodyPr/>
                    <a:lstStyle/>
                    <a:p>
                      <a:pPr algn="r"/>
                      <a:r>
                        <a:rPr lang="en-US" sz="2400" dirty="0" smtClean="0"/>
                        <a:t>2500000</a:t>
                      </a:r>
                      <a:endParaRPr lang="en-IN" sz="2400" dirty="0"/>
                    </a:p>
                  </a:txBody>
                  <a:tcPr/>
                </a:tc>
              </a:tr>
              <a:tr h="697535">
                <a:tc>
                  <a:txBody>
                    <a:bodyPr/>
                    <a:lstStyle/>
                    <a:p>
                      <a:r>
                        <a:rPr lang="en-US" sz="2400" dirty="0" smtClean="0"/>
                        <a:t>Add: GST</a:t>
                      </a:r>
                      <a:r>
                        <a:rPr lang="en-US" sz="2400" baseline="0" dirty="0" smtClean="0"/>
                        <a:t> at 28%</a:t>
                      </a:r>
                      <a:endParaRPr lang="en-IN" sz="2400" dirty="0"/>
                    </a:p>
                  </a:txBody>
                  <a:tcPr/>
                </a:tc>
                <a:tc>
                  <a:txBody>
                    <a:bodyPr/>
                    <a:lstStyle/>
                    <a:p>
                      <a:pPr algn="r"/>
                      <a:r>
                        <a:rPr lang="en-US" sz="2400" dirty="0" smtClean="0"/>
                        <a:t>700000</a:t>
                      </a:r>
                      <a:endParaRPr lang="en-IN" sz="2400" dirty="0"/>
                    </a:p>
                  </a:txBody>
                  <a:tcPr/>
                </a:tc>
              </a:tr>
              <a:tr h="697535">
                <a:tc>
                  <a:txBody>
                    <a:bodyPr/>
                    <a:lstStyle/>
                    <a:p>
                      <a:r>
                        <a:rPr lang="en-US" sz="2400" dirty="0" smtClean="0"/>
                        <a:t>Total</a:t>
                      </a:r>
                      <a:endParaRPr lang="en-IN" sz="2400" dirty="0"/>
                    </a:p>
                  </a:txBody>
                  <a:tcPr/>
                </a:tc>
                <a:tc>
                  <a:txBody>
                    <a:bodyPr/>
                    <a:lstStyle/>
                    <a:p>
                      <a:pPr algn="r"/>
                      <a:r>
                        <a:rPr lang="en-US" sz="2400" dirty="0" smtClean="0"/>
                        <a:t>3200000</a:t>
                      </a:r>
                      <a:endParaRPr lang="en-IN" sz="2400" dirty="0"/>
                    </a:p>
                  </a:txBody>
                  <a:tcPr/>
                </a:tc>
              </a:tr>
              <a:tr h="697535">
                <a:tc>
                  <a:txBody>
                    <a:bodyPr/>
                    <a:lstStyle/>
                    <a:p>
                      <a:r>
                        <a:rPr lang="en-US" sz="2400" dirty="0" smtClean="0"/>
                        <a:t>TCS at 0.075%</a:t>
                      </a:r>
                      <a:endParaRPr lang="en-IN" sz="2400" dirty="0"/>
                    </a:p>
                  </a:txBody>
                  <a:tcPr/>
                </a:tc>
                <a:tc>
                  <a:txBody>
                    <a:bodyPr/>
                    <a:lstStyle/>
                    <a:p>
                      <a:pPr algn="r"/>
                      <a:r>
                        <a:rPr lang="en-US" sz="2400" dirty="0" smtClean="0"/>
                        <a:t>2400</a:t>
                      </a:r>
                      <a:endParaRPr lang="en-IN" sz="2400" dirty="0"/>
                    </a:p>
                  </a:txBody>
                  <a:tcPr/>
                </a:tc>
              </a:tr>
              <a:tr h="697535">
                <a:tc>
                  <a:txBody>
                    <a:bodyPr/>
                    <a:lstStyle/>
                    <a:p>
                      <a:r>
                        <a:rPr lang="en-US" sz="2400" dirty="0" smtClean="0"/>
                        <a:t>Invoice Value</a:t>
                      </a:r>
                      <a:endParaRPr lang="en-IN" sz="2400" dirty="0"/>
                    </a:p>
                  </a:txBody>
                  <a:tcPr/>
                </a:tc>
                <a:tc>
                  <a:txBody>
                    <a:bodyPr/>
                    <a:lstStyle/>
                    <a:p>
                      <a:pPr algn="r"/>
                      <a:r>
                        <a:rPr lang="en-US" sz="2400" dirty="0" smtClean="0"/>
                        <a:t>3202400</a:t>
                      </a:r>
                      <a:endParaRPr lang="en-IN" sz="2400" dirty="0"/>
                    </a:p>
                  </a:txBody>
                  <a:tcPr/>
                </a:tc>
              </a:tr>
            </a:tbl>
          </a:graphicData>
        </a:graphic>
      </p:graphicFrame>
    </p:spTree>
    <p:extLst>
      <p:ext uri="{BB962C8B-B14F-4D97-AF65-F5344CB8AC3E}">
        <p14:creationId xmlns:p14="http://schemas.microsoft.com/office/powerpoint/2010/main" xmlns="" val="683075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Exemptions</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Sale does not include the following</a:t>
            </a:r>
          </a:p>
          <a:p>
            <a:pPr lvl="1"/>
            <a:r>
              <a:rPr lang="en-US" dirty="0" smtClean="0"/>
              <a:t>Sale to Central Government</a:t>
            </a:r>
          </a:p>
          <a:p>
            <a:pPr lvl="1"/>
            <a:r>
              <a:rPr lang="en-US" dirty="0" smtClean="0"/>
              <a:t>Sale to State Government</a:t>
            </a:r>
          </a:p>
          <a:p>
            <a:pPr lvl="1"/>
            <a:r>
              <a:rPr lang="en-US" dirty="0" smtClean="0"/>
              <a:t>Sale to local authorities</a:t>
            </a:r>
          </a:p>
          <a:p>
            <a:pPr lvl="1"/>
            <a:r>
              <a:rPr lang="en-US" dirty="0" smtClean="0"/>
              <a:t>Sale of goods to High Commission, Embassy</a:t>
            </a:r>
          </a:p>
          <a:p>
            <a:r>
              <a:rPr lang="en-US" dirty="0" smtClean="0"/>
              <a:t>Export of Goods</a:t>
            </a:r>
          </a:p>
          <a:p>
            <a:pPr lvl="1"/>
            <a:r>
              <a:rPr lang="en-US" i="1" dirty="0" smtClean="0">
                <a:solidFill>
                  <a:srgbClr val="FF0000"/>
                </a:solidFill>
              </a:rPr>
              <a:t>Only of export of goods outside India is excluded</a:t>
            </a:r>
          </a:p>
          <a:p>
            <a:pPr lvl="1"/>
            <a:r>
              <a:rPr lang="en-US" dirty="0" smtClean="0">
                <a:solidFill>
                  <a:srgbClr val="FF0000"/>
                </a:solidFill>
              </a:rPr>
              <a:t>Deemed Exports: Sale to SEZ and EOU – TCS Applicable</a:t>
            </a:r>
          </a:p>
          <a:p>
            <a:r>
              <a:rPr lang="en-US" dirty="0" smtClean="0"/>
              <a:t>Sale of Services in India or export of services</a:t>
            </a:r>
          </a:p>
          <a:p>
            <a:r>
              <a:rPr lang="en-US" dirty="0" smtClean="0"/>
              <a:t>No TCS on the importer of Goods</a:t>
            </a:r>
          </a:p>
          <a:p>
            <a:r>
              <a:rPr lang="en-US" i="1" dirty="0" smtClean="0">
                <a:solidFill>
                  <a:srgbClr val="FF0000"/>
                </a:solidFill>
              </a:rPr>
              <a:t>Note: Includes Government Entities and Corporations</a:t>
            </a:r>
            <a:endParaRPr lang="en-IN" i="1" dirty="0">
              <a:solidFill>
                <a:srgbClr val="FF0000"/>
              </a:solidFill>
            </a:endParaRPr>
          </a:p>
        </p:txBody>
      </p:sp>
    </p:spTree>
    <p:extLst>
      <p:ext uri="{BB962C8B-B14F-4D97-AF65-F5344CB8AC3E}">
        <p14:creationId xmlns:p14="http://schemas.microsoft.com/office/powerpoint/2010/main" xmlns="" val="2130939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Legal Issues</a:t>
            </a:r>
            <a:endParaRPr lang="en-IN" dirty="0"/>
          </a:p>
        </p:txBody>
      </p:sp>
      <p:sp>
        <p:nvSpPr>
          <p:cNvPr id="3" name="Content Placeholder 2"/>
          <p:cNvSpPr>
            <a:spLocks noGrp="1"/>
          </p:cNvSpPr>
          <p:nvPr>
            <p:ph idx="1"/>
          </p:nvPr>
        </p:nvSpPr>
        <p:spPr/>
        <p:txBody>
          <a:bodyPr/>
          <a:lstStyle/>
          <a:p>
            <a:r>
              <a:rPr lang="en-US" dirty="0" smtClean="0"/>
              <a:t>Definition of Goods – As per Sale of Goods Act 1930</a:t>
            </a:r>
          </a:p>
          <a:p>
            <a:pPr lvl="1"/>
            <a:r>
              <a:rPr lang="en-US" dirty="0" smtClean="0"/>
              <a:t>Includes all movable articles except actionable claim and money</a:t>
            </a:r>
          </a:p>
          <a:p>
            <a:pPr lvl="1"/>
            <a:r>
              <a:rPr lang="en-US" dirty="0" smtClean="0"/>
              <a:t>But includes shares and stocks.</a:t>
            </a:r>
          </a:p>
          <a:p>
            <a:r>
              <a:rPr lang="en-US" dirty="0" smtClean="0"/>
              <a:t>Definition of Consideration</a:t>
            </a:r>
          </a:p>
          <a:p>
            <a:pPr lvl="1"/>
            <a:r>
              <a:rPr lang="en-US" dirty="0" smtClean="0"/>
              <a:t>TCS on Gross Amount Received </a:t>
            </a:r>
          </a:p>
          <a:p>
            <a:pPr lvl="1"/>
            <a:r>
              <a:rPr lang="en-US" dirty="0" smtClean="0"/>
              <a:t>Includes GST</a:t>
            </a:r>
          </a:p>
          <a:p>
            <a:pPr lvl="1"/>
            <a:r>
              <a:rPr lang="en-US" dirty="0" smtClean="0"/>
              <a:t>Includes Freight, Insurance</a:t>
            </a:r>
          </a:p>
          <a:p>
            <a:pPr lvl="1"/>
            <a:r>
              <a:rPr lang="en-US" dirty="0" smtClean="0"/>
              <a:t>Any </a:t>
            </a:r>
            <a:r>
              <a:rPr lang="en-US" smtClean="0"/>
              <a:t>other charges</a:t>
            </a:r>
            <a:endParaRPr lang="en-IN" dirty="0"/>
          </a:p>
        </p:txBody>
      </p:sp>
    </p:spTree>
    <p:extLst>
      <p:ext uri="{BB962C8B-B14F-4D97-AF65-F5344CB8AC3E}">
        <p14:creationId xmlns:p14="http://schemas.microsoft.com/office/powerpoint/2010/main" xmlns="" val="3517846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Procedure</a:t>
            </a:r>
            <a:endParaRPr lang="en-IN" dirty="0"/>
          </a:p>
        </p:txBody>
      </p:sp>
      <p:sp>
        <p:nvSpPr>
          <p:cNvPr id="3" name="Content Placeholder 2"/>
          <p:cNvSpPr>
            <a:spLocks noGrp="1"/>
          </p:cNvSpPr>
          <p:nvPr>
            <p:ph idx="1"/>
          </p:nvPr>
        </p:nvSpPr>
        <p:spPr/>
        <p:txBody>
          <a:bodyPr>
            <a:normAutofit fontScale="92500" lnSpcReduction="20000"/>
          </a:bodyPr>
          <a:lstStyle/>
          <a:p>
            <a:r>
              <a:rPr lang="en-US" dirty="0" smtClean="0"/>
              <a:t>Deposit of TCS</a:t>
            </a:r>
          </a:p>
          <a:p>
            <a:pPr lvl="1"/>
            <a:r>
              <a:rPr lang="en-US" dirty="0" smtClean="0"/>
              <a:t>Within 7 days of the next month</a:t>
            </a:r>
          </a:p>
          <a:p>
            <a:r>
              <a:rPr lang="en-US" dirty="0" smtClean="0"/>
              <a:t>Quarterly Statement</a:t>
            </a:r>
          </a:p>
          <a:p>
            <a:pPr lvl="1"/>
            <a:r>
              <a:rPr lang="en-US" dirty="0" smtClean="0"/>
              <a:t>The seller required furnish Quarterly State in FORM 27EQ</a:t>
            </a:r>
          </a:p>
          <a:p>
            <a:pPr lvl="1"/>
            <a:r>
              <a:rPr lang="en-US" dirty="0" smtClean="0"/>
              <a:t>Dues Dates:</a:t>
            </a:r>
          </a:p>
          <a:p>
            <a:pPr lvl="2"/>
            <a:r>
              <a:rPr lang="en-US" dirty="0" smtClean="0"/>
              <a:t>Quarter ending 30</a:t>
            </a:r>
            <a:r>
              <a:rPr lang="en-US" baseline="30000" dirty="0" smtClean="0"/>
              <a:t>th</a:t>
            </a:r>
            <a:r>
              <a:rPr lang="en-US" dirty="0" smtClean="0"/>
              <a:t> June		15</a:t>
            </a:r>
            <a:r>
              <a:rPr lang="en-US" baseline="30000" dirty="0" smtClean="0"/>
              <a:t>th</a:t>
            </a:r>
            <a:r>
              <a:rPr lang="en-US" dirty="0" smtClean="0"/>
              <a:t> July</a:t>
            </a:r>
          </a:p>
          <a:p>
            <a:pPr lvl="2"/>
            <a:r>
              <a:rPr lang="en-US" dirty="0" smtClean="0"/>
              <a:t>Quarter ending 30</a:t>
            </a:r>
            <a:r>
              <a:rPr lang="en-US" baseline="30000" dirty="0" smtClean="0"/>
              <a:t>th</a:t>
            </a:r>
            <a:r>
              <a:rPr lang="en-US" dirty="0" smtClean="0"/>
              <a:t> September		15</a:t>
            </a:r>
            <a:r>
              <a:rPr lang="en-US" baseline="30000" dirty="0" smtClean="0"/>
              <a:t>th</a:t>
            </a:r>
            <a:r>
              <a:rPr lang="en-US" dirty="0" smtClean="0"/>
              <a:t> October</a:t>
            </a:r>
          </a:p>
          <a:p>
            <a:pPr lvl="2"/>
            <a:r>
              <a:rPr lang="en-US" dirty="0" smtClean="0"/>
              <a:t>Quarter ending 31</a:t>
            </a:r>
            <a:r>
              <a:rPr lang="en-US" baseline="30000" dirty="0" smtClean="0"/>
              <a:t>st</a:t>
            </a:r>
            <a:r>
              <a:rPr lang="en-US" dirty="0" smtClean="0"/>
              <a:t> December		15</a:t>
            </a:r>
            <a:r>
              <a:rPr lang="en-US" baseline="30000" dirty="0" smtClean="0"/>
              <a:t>th</a:t>
            </a:r>
            <a:r>
              <a:rPr lang="en-US" dirty="0" smtClean="0"/>
              <a:t> January</a:t>
            </a:r>
          </a:p>
          <a:p>
            <a:pPr lvl="2"/>
            <a:r>
              <a:rPr lang="en-US" dirty="0" smtClean="0"/>
              <a:t>Quarter ending 31</a:t>
            </a:r>
            <a:r>
              <a:rPr lang="en-US" baseline="30000" dirty="0" smtClean="0"/>
              <a:t>st</a:t>
            </a:r>
            <a:r>
              <a:rPr lang="en-US" dirty="0" smtClean="0"/>
              <a:t> March		15</a:t>
            </a:r>
            <a:r>
              <a:rPr lang="en-US" baseline="30000" dirty="0" smtClean="0"/>
              <a:t>th</a:t>
            </a:r>
            <a:r>
              <a:rPr lang="en-US" dirty="0" smtClean="0"/>
              <a:t> May </a:t>
            </a:r>
          </a:p>
          <a:p>
            <a:r>
              <a:rPr lang="en-US" dirty="0" smtClean="0"/>
              <a:t>Late Fee: Rs.200 per day (Maxim : Amount of TCS) (Sec.234E)</a:t>
            </a:r>
          </a:p>
          <a:p>
            <a:r>
              <a:rPr lang="en-US" dirty="0" smtClean="0"/>
              <a:t>Issue of TCS Certificate to the buyer</a:t>
            </a:r>
          </a:p>
          <a:p>
            <a:pPr lvl="1"/>
            <a:r>
              <a:rPr lang="en-US" dirty="0" smtClean="0"/>
              <a:t>Form 27D – Due Date:  30</a:t>
            </a:r>
            <a:r>
              <a:rPr lang="en-US" baseline="30000" dirty="0" smtClean="0"/>
              <a:t>th</a:t>
            </a:r>
            <a:r>
              <a:rPr lang="en-US" dirty="0" smtClean="0"/>
              <a:t> July, 30</a:t>
            </a:r>
            <a:r>
              <a:rPr lang="en-US" baseline="30000" dirty="0" smtClean="0"/>
              <a:t>th</a:t>
            </a:r>
            <a:r>
              <a:rPr lang="en-US" dirty="0" smtClean="0"/>
              <a:t> October, 30</a:t>
            </a:r>
            <a:r>
              <a:rPr lang="en-US" baseline="30000" dirty="0" smtClean="0"/>
              <a:t>th</a:t>
            </a:r>
            <a:r>
              <a:rPr lang="en-US" dirty="0" smtClean="0"/>
              <a:t> January, 30</a:t>
            </a:r>
            <a:r>
              <a:rPr lang="en-US" baseline="30000" dirty="0" smtClean="0"/>
              <a:t>th</a:t>
            </a:r>
            <a:r>
              <a:rPr lang="en-US" dirty="0" smtClean="0"/>
              <a:t> May for respective quarters.</a:t>
            </a:r>
            <a:endParaRPr lang="en-IN" dirty="0"/>
          </a:p>
        </p:txBody>
      </p:sp>
    </p:spTree>
    <p:extLst>
      <p:ext uri="{BB962C8B-B14F-4D97-AF65-F5344CB8AC3E}">
        <p14:creationId xmlns:p14="http://schemas.microsoft.com/office/powerpoint/2010/main" xmlns="" val="751006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Other Issues</a:t>
            </a:r>
            <a:endParaRPr lang="en-IN" dirty="0"/>
          </a:p>
        </p:txBody>
      </p:sp>
      <p:sp>
        <p:nvSpPr>
          <p:cNvPr id="3" name="Content Placeholder 2"/>
          <p:cNvSpPr>
            <a:spLocks noGrp="1"/>
          </p:cNvSpPr>
          <p:nvPr>
            <p:ph idx="1"/>
          </p:nvPr>
        </p:nvSpPr>
        <p:spPr/>
        <p:txBody>
          <a:bodyPr/>
          <a:lstStyle/>
          <a:p>
            <a:r>
              <a:rPr lang="en-US" dirty="0" smtClean="0"/>
              <a:t>Automobile Sector</a:t>
            </a:r>
          </a:p>
          <a:p>
            <a:pPr lvl="1"/>
            <a:r>
              <a:rPr lang="en-US" b="1" dirty="0">
                <a:solidFill>
                  <a:srgbClr val="475055"/>
                </a:solidFill>
                <a:latin typeface="Arial" panose="020B0604020202020204" pitchFamily="34" charset="0"/>
              </a:rPr>
              <a:t>TCS is</a:t>
            </a:r>
            <a:r>
              <a:rPr lang="en-US" dirty="0">
                <a:solidFill>
                  <a:srgbClr val="475055"/>
                </a:solidFill>
                <a:latin typeface="Arial" panose="020B0604020202020204" pitchFamily="34" charset="0"/>
              </a:rPr>
              <a:t> applicable to automobiles sector for selling of a Motor vehicle above </a:t>
            </a:r>
            <a:r>
              <a:rPr lang="en-US" dirty="0" err="1">
                <a:solidFill>
                  <a:srgbClr val="475055"/>
                </a:solidFill>
                <a:latin typeface="Arial" panose="020B0604020202020204" pitchFamily="34" charset="0"/>
              </a:rPr>
              <a:t>Rs</a:t>
            </a:r>
            <a:r>
              <a:rPr lang="en-US" dirty="0">
                <a:solidFill>
                  <a:srgbClr val="475055"/>
                </a:solidFill>
                <a:latin typeface="Arial" panose="020B0604020202020204" pitchFamily="34" charset="0"/>
              </a:rPr>
              <a:t>. 10 lakhs to the customer but it is not applicable from the manufacturer to the distributor, dealer or sub-dealer </a:t>
            </a:r>
            <a:endParaRPr lang="en-US" dirty="0" smtClean="0">
              <a:solidFill>
                <a:srgbClr val="475055"/>
              </a:solidFill>
              <a:latin typeface="Arial" panose="020B0604020202020204" pitchFamily="34" charset="0"/>
            </a:endParaRPr>
          </a:p>
          <a:p>
            <a:pPr lvl="1"/>
            <a:endParaRPr lang="en-US" dirty="0">
              <a:solidFill>
                <a:srgbClr val="475055"/>
              </a:solidFill>
              <a:latin typeface="Arial" panose="020B0604020202020204" pitchFamily="34" charset="0"/>
            </a:endParaRPr>
          </a:p>
          <a:p>
            <a:pPr lvl="1"/>
            <a:r>
              <a:rPr lang="en-US" dirty="0" smtClean="0">
                <a:solidFill>
                  <a:srgbClr val="475055"/>
                </a:solidFill>
                <a:latin typeface="Arial" panose="020B0604020202020204" pitchFamily="34" charset="0"/>
              </a:rPr>
              <a:t>The new provision  </a:t>
            </a:r>
            <a:r>
              <a:rPr lang="en-US" dirty="0">
                <a:solidFill>
                  <a:srgbClr val="475055"/>
                </a:solidFill>
                <a:latin typeface="Arial" panose="020B0604020202020204" pitchFamily="34" charset="0"/>
              </a:rPr>
              <a:t>of TCS is applicable to automobile sector also</a:t>
            </a:r>
            <a:r>
              <a:rPr lang="en-US" dirty="0" smtClean="0">
                <a:solidFill>
                  <a:srgbClr val="475055"/>
                </a:solidFill>
                <a:latin typeface="Arial" panose="020B0604020202020204" pitchFamily="34" charset="0"/>
              </a:rPr>
              <a:t>.</a:t>
            </a:r>
          </a:p>
          <a:p>
            <a:pPr lvl="1"/>
            <a:r>
              <a:rPr lang="en-US" dirty="0" smtClean="0">
                <a:solidFill>
                  <a:srgbClr val="475055"/>
                </a:solidFill>
                <a:latin typeface="Arial" panose="020B0604020202020204" pitchFamily="34" charset="0"/>
              </a:rPr>
              <a:t>Manufacturer, Distributor, Dealer, or Sub Dealer</a:t>
            </a:r>
          </a:p>
          <a:p>
            <a:pPr lvl="1"/>
            <a:endParaRPr lang="en-US" dirty="0">
              <a:solidFill>
                <a:srgbClr val="475055"/>
              </a:solidFill>
              <a:latin typeface="Arial" panose="020B0604020202020204" pitchFamily="34" charset="0"/>
            </a:endParaRPr>
          </a:p>
          <a:p>
            <a:pPr lvl="1"/>
            <a:r>
              <a:rPr lang="en-US" dirty="0" smtClean="0"/>
              <a:t>Sec.206C(1F) applicable only to B2C Transactions</a:t>
            </a:r>
          </a:p>
          <a:p>
            <a:pPr lvl="1"/>
            <a:r>
              <a:rPr lang="en-US" dirty="0" smtClean="0"/>
              <a:t>Sec.206C(1H) is applicable to B2B Transactions</a:t>
            </a:r>
            <a:endParaRPr lang="en-IN" dirty="0"/>
          </a:p>
        </p:txBody>
      </p:sp>
    </p:spTree>
    <p:extLst>
      <p:ext uri="{BB962C8B-B14F-4D97-AF65-F5344CB8AC3E}">
        <p14:creationId xmlns:p14="http://schemas.microsoft.com/office/powerpoint/2010/main" xmlns="" val="23108503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Not Applicable</a:t>
            </a:r>
            <a:endParaRPr lang="en-IN" dirty="0"/>
          </a:p>
        </p:txBody>
      </p:sp>
      <p:sp>
        <p:nvSpPr>
          <p:cNvPr id="3" name="Content Placeholder 2"/>
          <p:cNvSpPr>
            <a:spLocks noGrp="1"/>
          </p:cNvSpPr>
          <p:nvPr>
            <p:ph idx="1"/>
          </p:nvPr>
        </p:nvSpPr>
        <p:spPr/>
        <p:txBody>
          <a:bodyPr>
            <a:normAutofit fontScale="92500" lnSpcReduction="10000"/>
          </a:bodyPr>
          <a:lstStyle/>
          <a:p>
            <a:r>
              <a:rPr lang="en-US" dirty="0">
                <a:solidFill>
                  <a:srgbClr val="000000"/>
                </a:solidFill>
                <a:latin typeface="georgia" panose="02040502050405020303" pitchFamily="18" charset="0"/>
              </a:rPr>
              <a:t>if the </a:t>
            </a:r>
            <a:r>
              <a:rPr lang="en-US" b="1" dirty="0">
                <a:solidFill>
                  <a:srgbClr val="000000"/>
                </a:solidFill>
                <a:latin typeface="georgia" panose="02040502050405020303" pitchFamily="18" charset="0"/>
              </a:rPr>
              <a:t>buyer is liable to deduct tax at source</a:t>
            </a:r>
            <a:r>
              <a:rPr lang="en-US" dirty="0">
                <a:solidFill>
                  <a:srgbClr val="000000"/>
                </a:solidFill>
                <a:latin typeface="georgia" panose="02040502050405020303" pitchFamily="18" charset="0"/>
              </a:rPr>
              <a:t> under any other provision of this Act on the goods purchased by him from the seller and </a:t>
            </a:r>
            <a:r>
              <a:rPr lang="en-US" b="1" dirty="0">
                <a:solidFill>
                  <a:srgbClr val="000000"/>
                </a:solidFill>
                <a:latin typeface="georgia" panose="02040502050405020303" pitchFamily="18" charset="0"/>
              </a:rPr>
              <a:t>has deducted such amount</a:t>
            </a:r>
            <a:r>
              <a:rPr lang="en-US" dirty="0" smtClean="0">
                <a:solidFill>
                  <a:srgbClr val="000000"/>
                </a:solidFill>
                <a:latin typeface="georgia" panose="02040502050405020303" pitchFamily="18" charset="0"/>
              </a:rPr>
              <a:t>.</a:t>
            </a:r>
          </a:p>
          <a:p>
            <a:pPr algn="just" fontAlgn="base">
              <a:spcBef>
                <a:spcPts val="0"/>
              </a:spcBef>
            </a:pPr>
            <a:r>
              <a:rPr lang="en-US" dirty="0">
                <a:solidFill>
                  <a:srgbClr val="000000"/>
                </a:solidFill>
                <a:latin typeface="georgia" panose="02040502050405020303" pitchFamily="18" charset="0"/>
              </a:rPr>
              <a:t>The two noteworthy conditions are-</a:t>
            </a:r>
            <a:endParaRPr lang="en-US" dirty="0">
              <a:solidFill>
                <a:srgbClr val="000000"/>
              </a:solidFill>
              <a:latin typeface="Open Sans" panose="020B0606030504020204" pitchFamily="34" charset="0"/>
            </a:endParaRPr>
          </a:p>
          <a:p>
            <a:pPr marL="457200" algn="just" fontAlgn="base">
              <a:spcBef>
                <a:spcPts val="0"/>
              </a:spcBef>
            </a:pPr>
            <a:r>
              <a:rPr lang="en-US" dirty="0">
                <a:solidFill>
                  <a:srgbClr val="000000"/>
                </a:solidFill>
                <a:latin typeface="georgia" panose="02040502050405020303" pitchFamily="18" charset="0"/>
              </a:rPr>
              <a:t>1. The buyer is liable to deduct TDS, and</a:t>
            </a:r>
            <a:endParaRPr lang="en-US" dirty="0">
              <a:solidFill>
                <a:srgbClr val="000000"/>
              </a:solidFill>
              <a:latin typeface="Open Sans" panose="020B0606030504020204" pitchFamily="34" charset="0"/>
            </a:endParaRPr>
          </a:p>
          <a:p>
            <a:pPr marL="457200" algn="just" fontAlgn="base">
              <a:spcBef>
                <a:spcPts val="0"/>
              </a:spcBef>
            </a:pPr>
            <a:r>
              <a:rPr lang="en-US" dirty="0">
                <a:solidFill>
                  <a:srgbClr val="000000"/>
                </a:solidFill>
                <a:latin typeface="georgia" panose="02040502050405020303" pitchFamily="18" charset="0"/>
              </a:rPr>
              <a:t>2. The buyer has actually deducted the TDS.</a:t>
            </a:r>
            <a:endParaRPr lang="en-US" dirty="0">
              <a:solidFill>
                <a:srgbClr val="000000"/>
              </a:solidFill>
              <a:latin typeface="Open Sans" panose="020B0606030504020204" pitchFamily="34" charset="0"/>
            </a:endParaRPr>
          </a:p>
          <a:p>
            <a:pPr algn="just" fontAlgn="base">
              <a:spcBef>
                <a:spcPts val="0"/>
              </a:spcBef>
            </a:pPr>
            <a:r>
              <a:rPr lang="en-US" dirty="0">
                <a:solidFill>
                  <a:srgbClr val="000000"/>
                </a:solidFill>
                <a:latin typeface="georgia" panose="02040502050405020303" pitchFamily="18" charset="0"/>
              </a:rPr>
              <a:t/>
            </a:r>
            <a:br>
              <a:rPr lang="en-US" dirty="0">
                <a:solidFill>
                  <a:srgbClr val="000000"/>
                </a:solidFill>
                <a:latin typeface="georgia" panose="02040502050405020303" pitchFamily="18" charset="0"/>
              </a:rPr>
            </a:br>
            <a:r>
              <a:rPr lang="en-US" dirty="0">
                <a:solidFill>
                  <a:srgbClr val="000000"/>
                </a:solidFill>
                <a:latin typeface="georgia" panose="02040502050405020303" pitchFamily="18" charset="0"/>
              </a:rPr>
              <a:t>Both conditions are required to be satisfied.</a:t>
            </a:r>
            <a:endParaRPr lang="en-US" dirty="0">
              <a:solidFill>
                <a:srgbClr val="000000"/>
              </a:solidFill>
              <a:latin typeface="Open Sans" panose="020B0606030504020204" pitchFamily="34" charset="0"/>
            </a:endParaRPr>
          </a:p>
          <a:p>
            <a:pPr algn="just" fontAlgn="base">
              <a:spcBef>
                <a:spcPts val="0"/>
              </a:spcBef>
            </a:pPr>
            <a:r>
              <a:rPr lang="en-US" dirty="0">
                <a:solidFill>
                  <a:srgbClr val="000000"/>
                </a:solidFill>
                <a:latin typeface="georgia" panose="02040502050405020303" pitchFamily="18" charset="0"/>
              </a:rPr>
              <a:t/>
            </a:r>
            <a:br>
              <a:rPr lang="en-US" dirty="0">
                <a:solidFill>
                  <a:srgbClr val="000000"/>
                </a:solidFill>
                <a:latin typeface="georgia" panose="02040502050405020303" pitchFamily="18" charset="0"/>
              </a:rPr>
            </a:br>
            <a:r>
              <a:rPr lang="en-US" dirty="0">
                <a:solidFill>
                  <a:srgbClr val="000000"/>
                </a:solidFill>
                <a:latin typeface="georgia" panose="02040502050405020303" pitchFamily="18" charset="0"/>
              </a:rPr>
              <a:t>In the case of works contract, both the goods and services are involved. However, such a transaction is covered under section 194C and is subject to TDS thereunder. Hence, there shall not be any TCS on works contract only if the buyer has deducted the tax. </a:t>
            </a:r>
            <a:endParaRPr lang="en-US" dirty="0">
              <a:solidFill>
                <a:srgbClr val="000000"/>
              </a:solidFill>
              <a:latin typeface="Open Sans" panose="020B0606030504020204" pitchFamily="34" charset="0"/>
            </a:endParaRPr>
          </a:p>
          <a:p>
            <a:endParaRPr lang="en-IN" dirty="0"/>
          </a:p>
        </p:txBody>
      </p:sp>
    </p:spTree>
    <p:extLst>
      <p:ext uri="{BB962C8B-B14F-4D97-AF65-F5344CB8AC3E}">
        <p14:creationId xmlns:p14="http://schemas.microsoft.com/office/powerpoint/2010/main" xmlns="" val="18071006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Receivables</a:t>
            </a:r>
            <a:endParaRPr lang="en-IN" dirty="0"/>
          </a:p>
        </p:txBody>
      </p:sp>
      <p:sp>
        <p:nvSpPr>
          <p:cNvPr id="3" name="Content Placeholder 2"/>
          <p:cNvSpPr>
            <a:spLocks noGrp="1"/>
          </p:cNvSpPr>
          <p:nvPr>
            <p:ph idx="1"/>
          </p:nvPr>
        </p:nvSpPr>
        <p:spPr/>
        <p:txBody>
          <a:bodyPr>
            <a:normAutofit lnSpcReduction="10000"/>
          </a:bodyPr>
          <a:lstStyle/>
          <a:p>
            <a:r>
              <a:rPr lang="en-US" dirty="0">
                <a:solidFill>
                  <a:srgbClr val="000000"/>
                </a:solidFill>
                <a:latin typeface="georgia" panose="02040502050405020303" pitchFamily="18" charset="0"/>
              </a:rPr>
              <a:t>CBDT should come out with a clarification on applicability of TCS on Trade Receivables outstanding as on 30th September 2020 and received on or after 1-10-2020</a:t>
            </a:r>
            <a:r>
              <a:rPr lang="en-US" dirty="0" smtClean="0">
                <a:solidFill>
                  <a:srgbClr val="000000"/>
                </a:solidFill>
                <a:latin typeface="georgia" panose="02040502050405020303" pitchFamily="18" charset="0"/>
              </a:rPr>
              <a:t>.</a:t>
            </a:r>
          </a:p>
          <a:p>
            <a:r>
              <a:rPr lang="en-US" dirty="0">
                <a:solidFill>
                  <a:srgbClr val="000000"/>
                </a:solidFill>
                <a:latin typeface="Georgia" panose="02040502050405020303" pitchFamily="18" charset="0"/>
              </a:rPr>
              <a:t>In case of collection of consideration for trade receivables as on 30.09.2020 (prior to 01.10.2020), </a:t>
            </a:r>
            <a:r>
              <a:rPr lang="en-US" b="1" i="1" dirty="0">
                <a:solidFill>
                  <a:srgbClr val="000000"/>
                </a:solidFill>
                <a:latin typeface="Georgia" panose="02040502050405020303" pitchFamily="18" charset="0"/>
              </a:rPr>
              <a:t>the seller has to raise debit notes immediately on receipt of consideration of more than </a:t>
            </a:r>
            <a:r>
              <a:rPr lang="en-US" b="1" i="1" dirty="0" err="1">
                <a:solidFill>
                  <a:srgbClr val="000000"/>
                </a:solidFill>
                <a:latin typeface="Georgia" panose="02040502050405020303" pitchFamily="18" charset="0"/>
              </a:rPr>
              <a:t>Rs</a:t>
            </a:r>
            <a:r>
              <a:rPr lang="en-US" b="1" i="1" dirty="0">
                <a:solidFill>
                  <a:srgbClr val="000000"/>
                </a:solidFill>
                <a:latin typeface="Georgia" panose="02040502050405020303" pitchFamily="18" charset="0"/>
              </a:rPr>
              <a:t>. 50 Lakh. </a:t>
            </a:r>
            <a:endParaRPr lang="en-US" b="1" i="1" dirty="0" smtClean="0">
              <a:solidFill>
                <a:srgbClr val="000000"/>
              </a:solidFill>
              <a:latin typeface="Georgia" panose="02040502050405020303" pitchFamily="18" charset="0"/>
            </a:endParaRPr>
          </a:p>
          <a:p>
            <a:r>
              <a:rPr lang="en-US" dirty="0" smtClean="0">
                <a:solidFill>
                  <a:srgbClr val="000000"/>
                </a:solidFill>
                <a:latin typeface="Georgia" panose="02040502050405020303" pitchFamily="18" charset="0"/>
              </a:rPr>
              <a:t>In </a:t>
            </a:r>
            <a:r>
              <a:rPr lang="en-US" dirty="0">
                <a:solidFill>
                  <a:srgbClr val="000000"/>
                </a:solidFill>
                <a:latin typeface="Georgia" panose="02040502050405020303" pitchFamily="18" charset="0"/>
              </a:rPr>
              <a:t>this case, if the seller receives the consideration, say on 30.10.2020, he has to deposit the amount of TCS by 7th November, 2020 even if the buyer does not pay the amount of TCS to the seller.</a:t>
            </a:r>
            <a:endParaRPr lang="en-IN" dirty="0"/>
          </a:p>
        </p:txBody>
      </p:sp>
    </p:spTree>
    <p:extLst>
      <p:ext uri="{BB962C8B-B14F-4D97-AF65-F5344CB8AC3E}">
        <p14:creationId xmlns:p14="http://schemas.microsoft.com/office/powerpoint/2010/main" xmlns="" val="938242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t>Sales Returns</a:t>
            </a:r>
            <a:endParaRPr lang="en-IN"/>
          </a:p>
        </p:txBody>
      </p:sp>
      <p:sp>
        <p:nvSpPr>
          <p:cNvPr id="3" name="Content Placeholder 2"/>
          <p:cNvSpPr>
            <a:spLocks noGrp="1"/>
          </p:cNvSpPr>
          <p:nvPr>
            <p:ph idx="1"/>
          </p:nvPr>
        </p:nvSpPr>
        <p:spPr/>
        <p:txBody>
          <a:bodyPr/>
          <a:lstStyle/>
          <a:p>
            <a:r>
              <a:rPr lang="en-US" dirty="0">
                <a:solidFill>
                  <a:srgbClr val="000000"/>
                </a:solidFill>
                <a:latin typeface="georgia" panose="02040502050405020303" pitchFamily="18" charset="0"/>
              </a:rPr>
              <a:t>In case of sales return, credit or debit note may be issued which will ultimately reduce the amount receivable by the seller from the buyer. </a:t>
            </a:r>
            <a:endParaRPr lang="en-US" dirty="0" smtClean="0">
              <a:solidFill>
                <a:srgbClr val="000000"/>
              </a:solidFill>
              <a:latin typeface="georgia" panose="02040502050405020303" pitchFamily="18" charset="0"/>
            </a:endParaRPr>
          </a:p>
          <a:p>
            <a:r>
              <a:rPr lang="en-US" dirty="0" smtClean="0">
                <a:solidFill>
                  <a:srgbClr val="000000"/>
                </a:solidFill>
                <a:latin typeface="georgia" panose="02040502050405020303" pitchFamily="18" charset="0"/>
              </a:rPr>
              <a:t>TCS </a:t>
            </a:r>
            <a:r>
              <a:rPr lang="en-US" dirty="0">
                <a:solidFill>
                  <a:srgbClr val="000000"/>
                </a:solidFill>
                <a:latin typeface="georgia" panose="02040502050405020303" pitchFamily="18" charset="0"/>
              </a:rPr>
              <a:t>shall be collected on the net amount collected from the buyer. </a:t>
            </a:r>
            <a:endParaRPr lang="en-US" dirty="0" smtClean="0">
              <a:solidFill>
                <a:srgbClr val="000000"/>
              </a:solidFill>
              <a:latin typeface="georgia" panose="02040502050405020303" pitchFamily="18" charset="0"/>
            </a:endParaRPr>
          </a:p>
          <a:p>
            <a:r>
              <a:rPr lang="en-US" dirty="0" smtClean="0">
                <a:solidFill>
                  <a:srgbClr val="000000"/>
                </a:solidFill>
                <a:latin typeface="georgia" panose="02040502050405020303" pitchFamily="18" charset="0"/>
              </a:rPr>
              <a:t>If </a:t>
            </a:r>
            <a:r>
              <a:rPr lang="en-US" dirty="0">
                <a:solidFill>
                  <a:srgbClr val="000000"/>
                </a:solidFill>
                <a:latin typeface="georgia" panose="02040502050405020303" pitchFamily="18" charset="0"/>
              </a:rPr>
              <a:t>the sales return happens after the receipt of consideration and furnishing of TCS statement, the only option left to the seller is to file a correction statement and adjust the same with any subsequent TCS liability or claim </a:t>
            </a:r>
            <a:r>
              <a:rPr lang="en-US" u="sng" dirty="0">
                <a:solidFill>
                  <a:srgbClr val="1155CC"/>
                </a:solidFill>
                <a:latin typeface="georgia" panose="02040502050405020303" pitchFamily="18" charset="0"/>
                <a:hlinkClick r:id="rId2"/>
              </a:rPr>
              <a:t>refund</a:t>
            </a:r>
            <a:r>
              <a:rPr lang="en-US" dirty="0">
                <a:solidFill>
                  <a:srgbClr val="000000"/>
                </a:solidFill>
                <a:latin typeface="georgia" panose="02040502050405020303" pitchFamily="18" charset="0"/>
              </a:rPr>
              <a:t> of the TCS.</a:t>
            </a:r>
            <a:endParaRPr lang="en-IN" dirty="0"/>
          </a:p>
        </p:txBody>
      </p:sp>
    </p:spTree>
    <p:extLst>
      <p:ext uri="{BB962C8B-B14F-4D97-AF65-F5344CB8AC3E}">
        <p14:creationId xmlns:p14="http://schemas.microsoft.com/office/powerpoint/2010/main" xmlns="" val="1226794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Miscellaneous</a:t>
            </a:r>
            <a:endParaRPr lang="en-IN" dirty="0"/>
          </a:p>
        </p:txBody>
      </p:sp>
      <p:sp>
        <p:nvSpPr>
          <p:cNvPr id="3" name="Content Placeholder 2"/>
          <p:cNvSpPr>
            <a:spLocks noGrp="1"/>
          </p:cNvSpPr>
          <p:nvPr>
            <p:ph idx="1"/>
          </p:nvPr>
        </p:nvSpPr>
        <p:spPr/>
        <p:txBody>
          <a:bodyPr/>
          <a:lstStyle/>
          <a:p>
            <a:r>
              <a:rPr lang="en-US" dirty="0" smtClean="0"/>
              <a:t>Branch Transfers</a:t>
            </a:r>
          </a:p>
          <a:p>
            <a:pPr lvl="1"/>
            <a:r>
              <a:rPr lang="en-US" dirty="0" smtClean="0"/>
              <a:t>Stock Transfer is not sale of goods. Hence TCS not applicable</a:t>
            </a:r>
          </a:p>
          <a:p>
            <a:pPr marL="457200" lvl="1" indent="0">
              <a:buNone/>
            </a:pPr>
            <a:endParaRPr lang="en-US" dirty="0" smtClean="0"/>
          </a:p>
          <a:p>
            <a:r>
              <a:rPr lang="en-US" dirty="0" smtClean="0"/>
              <a:t>Job Work or Works Contract</a:t>
            </a:r>
          </a:p>
          <a:p>
            <a:pPr lvl="1"/>
            <a:endParaRPr lang="en-US" dirty="0" smtClean="0"/>
          </a:p>
          <a:p>
            <a:pPr lvl="1"/>
            <a:r>
              <a:rPr lang="en-US" dirty="0" smtClean="0"/>
              <a:t>Since the Job Work is covered under the provisions of Sec.194C</a:t>
            </a:r>
            <a:endParaRPr lang="en-IN" dirty="0" smtClean="0"/>
          </a:p>
          <a:p>
            <a:pPr lvl="1"/>
            <a:r>
              <a:rPr lang="en-US" dirty="0" smtClean="0"/>
              <a:t>Contractors/Sub Contractors</a:t>
            </a:r>
          </a:p>
          <a:p>
            <a:pPr lvl="1"/>
            <a:r>
              <a:rPr lang="en-US" dirty="0" smtClean="0"/>
              <a:t>TDS is applicable.</a:t>
            </a:r>
          </a:p>
          <a:p>
            <a:pPr lvl="1"/>
            <a:r>
              <a:rPr lang="en-US" dirty="0" smtClean="0"/>
              <a:t>Hence TCS is not applicable</a:t>
            </a:r>
          </a:p>
        </p:txBody>
      </p:sp>
    </p:spTree>
    <p:extLst>
      <p:ext uri="{BB962C8B-B14F-4D97-AF65-F5344CB8AC3E}">
        <p14:creationId xmlns:p14="http://schemas.microsoft.com/office/powerpoint/2010/main" xmlns="" val="8686180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Sale of Immovable Properties</a:t>
            </a:r>
            <a:endParaRPr lang="en-IN" dirty="0"/>
          </a:p>
        </p:txBody>
      </p:sp>
      <p:sp>
        <p:nvSpPr>
          <p:cNvPr id="3" name="Content Placeholder 2"/>
          <p:cNvSpPr>
            <a:spLocks noGrp="1"/>
          </p:cNvSpPr>
          <p:nvPr>
            <p:ph idx="1"/>
          </p:nvPr>
        </p:nvSpPr>
        <p:spPr/>
        <p:txBody>
          <a:bodyPr/>
          <a:lstStyle/>
          <a:p>
            <a:r>
              <a:rPr lang="en-US" dirty="0" smtClean="0"/>
              <a:t>Immovable properties   Viz., land, buildings and flats</a:t>
            </a:r>
          </a:p>
          <a:p>
            <a:r>
              <a:rPr lang="en-US" dirty="0" smtClean="0"/>
              <a:t>They are not goods – hence TCS not applicable</a:t>
            </a:r>
          </a:p>
          <a:p>
            <a:r>
              <a:rPr lang="en-US" dirty="0" err="1" smtClean="0"/>
              <a:t>Jewellary</a:t>
            </a:r>
            <a:endParaRPr lang="en-US" dirty="0" smtClean="0"/>
          </a:p>
          <a:p>
            <a:pPr lvl="1"/>
            <a:r>
              <a:rPr lang="en-US" dirty="0" smtClean="0"/>
              <a:t>They are goods – TCS applicable</a:t>
            </a:r>
          </a:p>
          <a:p>
            <a:r>
              <a:rPr lang="en-US" dirty="0" smtClean="0"/>
              <a:t>TDR/Lease – Relating to Immovable </a:t>
            </a:r>
            <a:r>
              <a:rPr lang="en-US" dirty="0" err="1" smtClean="0"/>
              <a:t>Propeties</a:t>
            </a:r>
            <a:r>
              <a:rPr lang="en-US" dirty="0" smtClean="0"/>
              <a:t> – TCS Not applicable</a:t>
            </a:r>
          </a:p>
          <a:p>
            <a:r>
              <a:rPr lang="en-US" dirty="0" smtClean="0"/>
              <a:t>Slump Sale – TCS is </a:t>
            </a:r>
            <a:r>
              <a:rPr lang="en-US" smtClean="0"/>
              <a:t>not applicable</a:t>
            </a:r>
            <a:endParaRPr lang="en-IN" dirty="0"/>
          </a:p>
        </p:txBody>
      </p:sp>
    </p:spTree>
    <p:extLst>
      <p:ext uri="{BB962C8B-B14F-4D97-AF65-F5344CB8AC3E}">
        <p14:creationId xmlns:p14="http://schemas.microsoft.com/office/powerpoint/2010/main" xmlns="" val="2951208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en-IN" dirty="0"/>
          </a:p>
        </p:txBody>
      </p:sp>
      <p:sp>
        <p:nvSpPr>
          <p:cNvPr id="3" name="Content Placeholder 2"/>
          <p:cNvSpPr>
            <a:spLocks noGrp="1"/>
          </p:cNvSpPr>
          <p:nvPr>
            <p:ph idx="1"/>
          </p:nvPr>
        </p:nvSpPr>
        <p:spPr/>
        <p:txBody>
          <a:bodyPr>
            <a:normAutofit fontScale="85000" lnSpcReduction="20000"/>
          </a:bodyPr>
          <a:lstStyle/>
          <a:p>
            <a:r>
              <a:rPr lang="en-US" dirty="0" smtClean="0"/>
              <a:t>TCS</a:t>
            </a:r>
          </a:p>
          <a:p>
            <a:pPr lvl="1"/>
            <a:r>
              <a:rPr lang="en-US" dirty="0" smtClean="0"/>
              <a:t>The supplier of goods collects an additional amount from buyer of goods over and above the sale consideration.</a:t>
            </a:r>
          </a:p>
          <a:p>
            <a:pPr lvl="1"/>
            <a:r>
              <a:rPr lang="en-US" dirty="0" smtClean="0"/>
              <a:t>Not applicable to services</a:t>
            </a:r>
          </a:p>
          <a:p>
            <a:endParaRPr lang="en-US" dirty="0"/>
          </a:p>
          <a:p>
            <a:r>
              <a:rPr lang="en-US" dirty="0" smtClean="0"/>
              <a:t>Section 206C Existing Provisions</a:t>
            </a:r>
          </a:p>
          <a:p>
            <a:pPr lvl="1"/>
            <a:r>
              <a:rPr lang="en-US" dirty="0" smtClean="0"/>
              <a:t>Existing TCS on Sale of Certain Goods – applicable on sale of</a:t>
            </a:r>
          </a:p>
          <a:p>
            <a:pPr lvl="2"/>
            <a:r>
              <a:rPr lang="en-US" dirty="0" smtClean="0"/>
              <a:t>Liquor</a:t>
            </a:r>
          </a:p>
          <a:p>
            <a:pPr lvl="2"/>
            <a:r>
              <a:rPr lang="en-US" dirty="0" err="1" smtClean="0"/>
              <a:t>Tendu</a:t>
            </a:r>
            <a:r>
              <a:rPr lang="en-US" dirty="0" smtClean="0"/>
              <a:t> leaves</a:t>
            </a:r>
          </a:p>
          <a:p>
            <a:pPr lvl="2"/>
            <a:r>
              <a:rPr lang="en-US" dirty="0" smtClean="0"/>
              <a:t>Timber/Forest Produce</a:t>
            </a:r>
          </a:p>
          <a:p>
            <a:pPr lvl="2"/>
            <a:r>
              <a:rPr lang="en-US" dirty="0" smtClean="0"/>
              <a:t>Scrap</a:t>
            </a:r>
          </a:p>
          <a:p>
            <a:pPr lvl="2"/>
            <a:r>
              <a:rPr lang="en-US" dirty="0" smtClean="0"/>
              <a:t>Parking lot</a:t>
            </a:r>
          </a:p>
          <a:p>
            <a:pPr lvl="2"/>
            <a:r>
              <a:rPr lang="en-US" dirty="0" smtClean="0"/>
              <a:t>Toll plaza</a:t>
            </a:r>
          </a:p>
          <a:p>
            <a:pPr lvl="2"/>
            <a:r>
              <a:rPr lang="en-US" dirty="0" smtClean="0"/>
              <a:t>Minerals  (Coal, lignite, iron ore)</a:t>
            </a:r>
          </a:p>
          <a:p>
            <a:r>
              <a:rPr lang="en-US" dirty="0" smtClean="0"/>
              <a:t>Hence the new provisions is not applicable to the above goods.</a:t>
            </a:r>
          </a:p>
          <a:p>
            <a:pPr lvl="2"/>
            <a:endParaRPr lang="en-US" dirty="0"/>
          </a:p>
          <a:p>
            <a:pPr lvl="2"/>
            <a:endParaRPr lang="en-US" dirty="0" smtClean="0"/>
          </a:p>
          <a:p>
            <a:pPr marL="914400" lvl="2" indent="0">
              <a:buNone/>
            </a:pPr>
            <a:endParaRPr lang="en-US" dirty="0" smtClean="0"/>
          </a:p>
        </p:txBody>
      </p:sp>
    </p:spTree>
    <p:extLst>
      <p:ext uri="{BB962C8B-B14F-4D97-AF65-F5344CB8AC3E}">
        <p14:creationId xmlns:p14="http://schemas.microsoft.com/office/powerpoint/2010/main" xmlns="" val="3008988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Delayed Payment by Customers </a:t>
            </a:r>
            <a:br>
              <a:rPr lang="en-US" dirty="0" smtClean="0"/>
            </a:br>
            <a:r>
              <a:rPr lang="en-US" dirty="0" smtClean="0"/>
              <a:t>Interest Charged</a:t>
            </a:r>
            <a:endParaRPr lang="en-IN" dirty="0"/>
          </a:p>
        </p:txBody>
      </p:sp>
      <p:sp>
        <p:nvSpPr>
          <p:cNvPr id="3" name="Content Placeholder 2"/>
          <p:cNvSpPr>
            <a:spLocks noGrp="1"/>
          </p:cNvSpPr>
          <p:nvPr>
            <p:ph idx="1"/>
          </p:nvPr>
        </p:nvSpPr>
        <p:spPr/>
        <p:txBody>
          <a:bodyPr/>
          <a:lstStyle/>
          <a:p>
            <a:r>
              <a:rPr lang="en-US" dirty="0" smtClean="0"/>
              <a:t>Reference:  Section 15(2)(d)  of CGST Act</a:t>
            </a:r>
          </a:p>
          <a:p>
            <a:pPr lvl="1"/>
            <a:r>
              <a:rPr lang="en-US" dirty="0" smtClean="0"/>
              <a:t>Transaction Value</a:t>
            </a:r>
          </a:p>
          <a:p>
            <a:pPr lvl="2"/>
            <a:r>
              <a:rPr lang="en-US" dirty="0" smtClean="0"/>
              <a:t>Value of supply includes interest or late fee or penalty for delayed payment of any consideration for the supply.</a:t>
            </a:r>
          </a:p>
          <a:p>
            <a:pPr lvl="2"/>
            <a:endParaRPr lang="en-US" dirty="0"/>
          </a:p>
          <a:p>
            <a:pPr lvl="2"/>
            <a:r>
              <a:rPr lang="en-US" dirty="0" smtClean="0"/>
              <a:t>Hence TCS is applicable on the above payments received from the customer</a:t>
            </a:r>
            <a:endParaRPr lang="en-IN" dirty="0"/>
          </a:p>
        </p:txBody>
      </p:sp>
    </p:spTree>
    <p:extLst>
      <p:ext uri="{BB962C8B-B14F-4D97-AF65-F5344CB8AC3E}">
        <p14:creationId xmlns:p14="http://schemas.microsoft.com/office/powerpoint/2010/main" xmlns="" val="1153153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Shares and Stocks</a:t>
            </a:r>
            <a:endParaRPr lang="en-IN" dirty="0"/>
          </a:p>
        </p:txBody>
      </p:sp>
      <p:sp>
        <p:nvSpPr>
          <p:cNvPr id="3" name="Content Placeholder 2"/>
          <p:cNvSpPr>
            <a:spLocks noGrp="1"/>
          </p:cNvSpPr>
          <p:nvPr>
            <p:ph idx="1"/>
          </p:nvPr>
        </p:nvSpPr>
        <p:spPr/>
        <p:txBody>
          <a:bodyPr/>
          <a:lstStyle/>
          <a:p>
            <a:r>
              <a:rPr lang="en-US" dirty="0" smtClean="0"/>
              <a:t>Listed Shares</a:t>
            </a:r>
          </a:p>
          <a:p>
            <a:pPr lvl="1"/>
            <a:r>
              <a:rPr lang="en-US" dirty="0" smtClean="0"/>
              <a:t>Sold through recognized Stock Exchanges -  NO TCS</a:t>
            </a:r>
          </a:p>
          <a:p>
            <a:pPr lvl="1"/>
            <a:r>
              <a:rPr lang="en-US" dirty="0" smtClean="0"/>
              <a:t>Sold through off-market – TCS applicable subject to threshold limit</a:t>
            </a:r>
          </a:p>
          <a:p>
            <a:r>
              <a:rPr lang="en-US" dirty="0" smtClean="0"/>
              <a:t>Unlisted Shares</a:t>
            </a:r>
          </a:p>
          <a:p>
            <a:pPr lvl="1"/>
            <a:r>
              <a:rPr lang="en-US" dirty="0" smtClean="0"/>
              <a:t>TCS is applicable subject to the threshold limit</a:t>
            </a:r>
          </a:p>
          <a:p>
            <a:pPr lvl="1"/>
            <a:r>
              <a:rPr lang="en-US" dirty="0" smtClean="0"/>
              <a:t>Applicable only if the Seller is a Trader in dealing with Shares.</a:t>
            </a:r>
            <a:endParaRPr lang="en-IN" dirty="0"/>
          </a:p>
        </p:txBody>
      </p:sp>
    </p:spTree>
    <p:extLst>
      <p:ext uri="{BB962C8B-B14F-4D97-AF65-F5344CB8AC3E}">
        <p14:creationId xmlns:p14="http://schemas.microsoft.com/office/powerpoint/2010/main" xmlns="" val="3142641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Bill Discounting by Sellers</a:t>
            </a:r>
            <a:endParaRPr lang="en-IN" dirty="0"/>
          </a:p>
        </p:txBody>
      </p:sp>
      <p:sp>
        <p:nvSpPr>
          <p:cNvPr id="3" name="Content Placeholder 2"/>
          <p:cNvSpPr>
            <a:spLocks noGrp="1"/>
          </p:cNvSpPr>
          <p:nvPr>
            <p:ph idx="1"/>
          </p:nvPr>
        </p:nvSpPr>
        <p:spPr/>
        <p:txBody>
          <a:bodyPr/>
          <a:lstStyle/>
          <a:p>
            <a:r>
              <a:rPr lang="en-US" dirty="0" smtClean="0"/>
              <a:t>The transaction is a financial arrangement by the Seller from Bank</a:t>
            </a:r>
          </a:p>
          <a:p>
            <a:r>
              <a:rPr lang="en-US" dirty="0" smtClean="0"/>
              <a:t>When the Bills are discounted with the Bank, the seller receives the amount which is in the form loan.</a:t>
            </a:r>
          </a:p>
          <a:p>
            <a:r>
              <a:rPr lang="en-US" dirty="0" smtClean="0"/>
              <a:t>Hence TCS is not applicable in this regard.</a:t>
            </a:r>
            <a:endParaRPr lang="en-IN" dirty="0"/>
          </a:p>
        </p:txBody>
      </p:sp>
    </p:spTree>
    <p:extLst>
      <p:ext uri="{BB962C8B-B14F-4D97-AF65-F5344CB8AC3E}">
        <p14:creationId xmlns:p14="http://schemas.microsoft.com/office/powerpoint/2010/main" xmlns="" val="3879483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Accounting for TCS</a:t>
            </a:r>
            <a:endParaRPr lang="en-IN" dirty="0"/>
          </a:p>
        </p:txBody>
      </p:sp>
      <p:sp>
        <p:nvSpPr>
          <p:cNvPr id="3" name="Content Placeholder 2"/>
          <p:cNvSpPr>
            <a:spLocks noGrp="1"/>
          </p:cNvSpPr>
          <p:nvPr>
            <p:ph idx="1"/>
          </p:nvPr>
        </p:nvSpPr>
        <p:spPr/>
        <p:txBody>
          <a:bodyPr/>
          <a:lstStyle/>
          <a:p>
            <a:r>
              <a:rPr lang="en-US" dirty="0" smtClean="0"/>
              <a:t>Include TCS in the Invoice</a:t>
            </a:r>
          </a:p>
          <a:p>
            <a:endParaRPr lang="en-US" dirty="0"/>
          </a:p>
          <a:p>
            <a:r>
              <a:rPr lang="en-US" dirty="0" smtClean="0"/>
              <a:t>Issue Debit Note at the time of collection of Debtors from the Customer for the amount of TCS.</a:t>
            </a:r>
          </a:p>
          <a:p>
            <a:endParaRPr lang="en-US" dirty="0"/>
          </a:p>
          <a:p>
            <a:r>
              <a:rPr lang="en-US" dirty="0" smtClean="0"/>
              <a:t>Liability is created for TCS by crediting, if it is included in invoice</a:t>
            </a:r>
          </a:p>
          <a:p>
            <a:endParaRPr lang="en-US" dirty="0"/>
          </a:p>
          <a:p>
            <a:r>
              <a:rPr lang="en-US" dirty="0" smtClean="0"/>
              <a:t>TCS is credited when subsequently received at the time of collection of Debtors (if it was not included in the invoice)</a:t>
            </a:r>
            <a:endParaRPr lang="en-IN" dirty="0"/>
          </a:p>
        </p:txBody>
      </p:sp>
    </p:spTree>
    <p:extLst>
      <p:ext uri="{BB962C8B-B14F-4D97-AF65-F5344CB8AC3E}">
        <p14:creationId xmlns:p14="http://schemas.microsoft.com/office/powerpoint/2010/main" xmlns="" val="41060029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New Companies </a:t>
            </a:r>
            <a:endParaRPr lang="en-IN" dirty="0"/>
          </a:p>
        </p:txBody>
      </p:sp>
      <p:sp>
        <p:nvSpPr>
          <p:cNvPr id="3" name="Content Placeholder 2"/>
          <p:cNvSpPr>
            <a:spLocks noGrp="1"/>
          </p:cNvSpPr>
          <p:nvPr>
            <p:ph idx="1"/>
          </p:nvPr>
        </p:nvSpPr>
        <p:spPr/>
        <p:txBody>
          <a:bodyPr/>
          <a:lstStyle/>
          <a:p>
            <a:endParaRPr lang="en-US" dirty="0" smtClean="0"/>
          </a:p>
          <a:p>
            <a:r>
              <a:rPr lang="en-US" dirty="0"/>
              <a:t>N</a:t>
            </a:r>
            <a:r>
              <a:rPr lang="en-US" dirty="0" smtClean="0"/>
              <a:t>ew company / new business is started/commenced during the year 2020-21</a:t>
            </a:r>
          </a:p>
          <a:p>
            <a:endParaRPr lang="en-US" dirty="0" smtClean="0"/>
          </a:p>
          <a:p>
            <a:pPr lvl="1"/>
            <a:r>
              <a:rPr lang="en-US" dirty="0" smtClean="0"/>
              <a:t>Criteria of Rs.10 in the previous year is not satisfied in this case</a:t>
            </a:r>
          </a:p>
          <a:p>
            <a:pPr lvl="1"/>
            <a:r>
              <a:rPr lang="en-US" dirty="0" smtClean="0"/>
              <a:t>Hence TCS is not  applicable for the entity for the year 2020-21.</a:t>
            </a:r>
            <a:endParaRPr lang="en-US" dirty="0"/>
          </a:p>
          <a:p>
            <a:endParaRPr lang="en-IN" dirty="0"/>
          </a:p>
        </p:txBody>
      </p:sp>
    </p:spTree>
    <p:extLst>
      <p:ext uri="{BB962C8B-B14F-4D97-AF65-F5344CB8AC3E}">
        <p14:creationId xmlns:p14="http://schemas.microsoft.com/office/powerpoint/2010/main" xmlns="" val="11473313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Bad Debts Recovered</a:t>
            </a:r>
            <a:endParaRPr lang="en-IN" dirty="0"/>
          </a:p>
        </p:txBody>
      </p:sp>
      <p:sp>
        <p:nvSpPr>
          <p:cNvPr id="3" name="Content Placeholder 2"/>
          <p:cNvSpPr>
            <a:spLocks noGrp="1"/>
          </p:cNvSpPr>
          <p:nvPr>
            <p:ph idx="1"/>
          </p:nvPr>
        </p:nvSpPr>
        <p:spPr/>
        <p:txBody>
          <a:bodyPr/>
          <a:lstStyle/>
          <a:p>
            <a:r>
              <a:rPr lang="en-US" dirty="0" smtClean="0"/>
              <a:t>If it is an account of sale of goods earlier</a:t>
            </a:r>
          </a:p>
          <a:p>
            <a:r>
              <a:rPr lang="en-US" dirty="0" smtClean="0"/>
              <a:t>The relation of Seller and Buyer persists.</a:t>
            </a:r>
          </a:p>
          <a:p>
            <a:r>
              <a:rPr lang="en-US" dirty="0" smtClean="0"/>
              <a:t>TCS is applicable</a:t>
            </a:r>
            <a:endParaRPr lang="en-IN" dirty="0"/>
          </a:p>
        </p:txBody>
      </p:sp>
    </p:spTree>
    <p:extLst>
      <p:ext uri="{BB962C8B-B14F-4D97-AF65-F5344CB8AC3E}">
        <p14:creationId xmlns:p14="http://schemas.microsoft.com/office/powerpoint/2010/main" xmlns="" val="1170354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Barter</a:t>
            </a:r>
            <a:endParaRPr lang="en-IN" dirty="0"/>
          </a:p>
        </p:txBody>
      </p:sp>
      <p:sp>
        <p:nvSpPr>
          <p:cNvPr id="3" name="Content Placeholder 2"/>
          <p:cNvSpPr>
            <a:spLocks noGrp="1"/>
          </p:cNvSpPr>
          <p:nvPr>
            <p:ph idx="1"/>
          </p:nvPr>
        </p:nvSpPr>
        <p:spPr/>
        <p:txBody>
          <a:bodyPr/>
          <a:lstStyle/>
          <a:p>
            <a:r>
              <a:rPr lang="en-US" dirty="0"/>
              <a:t>I</a:t>
            </a:r>
            <a:r>
              <a:rPr lang="en-US" dirty="0" smtClean="0"/>
              <a:t>f the consideration is adjusted through accounting entries</a:t>
            </a:r>
          </a:p>
          <a:p>
            <a:r>
              <a:rPr lang="en-US" dirty="0" smtClean="0"/>
              <a:t>Results in receipt of lesser amount</a:t>
            </a:r>
          </a:p>
          <a:p>
            <a:r>
              <a:rPr lang="en-US" dirty="0" smtClean="0"/>
              <a:t>But there is no clarification by CBDT</a:t>
            </a:r>
          </a:p>
          <a:p>
            <a:r>
              <a:rPr lang="en-US" dirty="0" smtClean="0"/>
              <a:t>On a safer side, if the sale of goods exceeds the threshold limit, TCS may be recovered in either of the case, i.e. the Buyer and Seller</a:t>
            </a:r>
          </a:p>
          <a:p>
            <a:r>
              <a:rPr lang="en-US" dirty="0" smtClean="0"/>
              <a:t>The Receipt is treated as deemed receipt for both the seller and buyer</a:t>
            </a:r>
            <a:endParaRPr lang="en-IN" dirty="0"/>
          </a:p>
        </p:txBody>
      </p:sp>
    </p:spTree>
    <p:extLst>
      <p:ext uri="{BB962C8B-B14F-4D97-AF65-F5344CB8AC3E}">
        <p14:creationId xmlns:p14="http://schemas.microsoft.com/office/powerpoint/2010/main" xmlns="" val="28338487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Thank You</a:t>
            </a:r>
            <a:endParaRPr lang="en-IN"/>
          </a:p>
        </p:txBody>
      </p:sp>
      <p:sp>
        <p:nvSpPr>
          <p:cNvPr id="3" name="Subtitle 2"/>
          <p:cNvSpPr>
            <a:spLocks noGrp="1"/>
          </p:cNvSpPr>
          <p:nvPr>
            <p:ph type="subTitle" idx="1"/>
          </p:nvPr>
        </p:nvSpPr>
        <p:spPr/>
        <p:txBody>
          <a:bodyPr/>
          <a:lstStyle/>
          <a:p>
            <a:endParaRPr lang="en-IN"/>
          </a:p>
        </p:txBody>
      </p:sp>
    </p:spTree>
    <p:extLst>
      <p:ext uri="{BB962C8B-B14F-4D97-AF65-F5344CB8AC3E}">
        <p14:creationId xmlns:p14="http://schemas.microsoft.com/office/powerpoint/2010/main" xmlns="" val="2751046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Section 206C</a:t>
            </a:r>
            <a:endParaRPr lang="en-IN" dirty="0"/>
          </a:p>
        </p:txBody>
      </p:sp>
      <p:sp>
        <p:nvSpPr>
          <p:cNvPr id="3" name="Content Placeholder 2"/>
          <p:cNvSpPr>
            <a:spLocks noGrp="1"/>
          </p:cNvSpPr>
          <p:nvPr>
            <p:ph idx="1"/>
          </p:nvPr>
        </p:nvSpPr>
        <p:spPr/>
        <p:txBody>
          <a:bodyPr>
            <a:normAutofit lnSpcReduction="10000"/>
          </a:bodyPr>
          <a:lstStyle/>
          <a:p>
            <a:r>
              <a:rPr lang="en-US" dirty="0" smtClean="0"/>
              <a:t>Summary</a:t>
            </a:r>
          </a:p>
          <a:p>
            <a:pPr lvl="1"/>
            <a:r>
              <a:rPr lang="en-US" dirty="0" smtClean="0"/>
              <a:t>Sub Section (1)</a:t>
            </a:r>
          </a:p>
          <a:p>
            <a:pPr lvl="2"/>
            <a:r>
              <a:rPr lang="en-US" dirty="0" smtClean="0"/>
              <a:t>Existing Provision on sale of certain products</a:t>
            </a:r>
          </a:p>
          <a:p>
            <a:pPr lvl="1"/>
            <a:r>
              <a:rPr lang="en-US" dirty="0" smtClean="0"/>
              <a:t>Sub Section (1C)</a:t>
            </a:r>
          </a:p>
          <a:p>
            <a:pPr lvl="2"/>
            <a:r>
              <a:rPr lang="en-US" dirty="0" smtClean="0"/>
              <a:t>TCS on Parking Lot, Toll Plaza, Mining and Quarrying</a:t>
            </a:r>
          </a:p>
          <a:p>
            <a:pPr lvl="1"/>
            <a:r>
              <a:rPr lang="en-US" dirty="0" smtClean="0"/>
              <a:t>Sub Section (1F)</a:t>
            </a:r>
          </a:p>
          <a:p>
            <a:pPr lvl="2"/>
            <a:r>
              <a:rPr lang="en-US" dirty="0" smtClean="0"/>
              <a:t>TCS on sale of motor vehicles</a:t>
            </a:r>
          </a:p>
          <a:p>
            <a:pPr lvl="1"/>
            <a:r>
              <a:rPr lang="en-US" dirty="0" smtClean="0"/>
              <a:t>Sub Section (1G)</a:t>
            </a:r>
          </a:p>
          <a:p>
            <a:pPr lvl="2"/>
            <a:r>
              <a:rPr lang="en-US" dirty="0" smtClean="0"/>
              <a:t>Relating Authorized Forex Dealer under FEMA</a:t>
            </a:r>
          </a:p>
          <a:p>
            <a:pPr lvl="1"/>
            <a:r>
              <a:rPr lang="en-US" sz="2800" b="1" dirty="0" smtClean="0"/>
              <a:t>The New Provision</a:t>
            </a:r>
          </a:p>
          <a:p>
            <a:pPr lvl="2"/>
            <a:r>
              <a:rPr lang="en-US" sz="2800" b="1" dirty="0" smtClean="0"/>
              <a:t>Sub Section (1H)</a:t>
            </a:r>
          </a:p>
          <a:p>
            <a:pPr lvl="2"/>
            <a:r>
              <a:rPr lang="en-US" sz="2800" b="1" dirty="0" smtClean="0"/>
              <a:t>TCS on All goods except the above</a:t>
            </a:r>
            <a:endParaRPr lang="en-IN" sz="2800" b="1" dirty="0"/>
          </a:p>
        </p:txBody>
      </p:sp>
    </p:spTree>
    <p:extLst>
      <p:ext uri="{BB962C8B-B14F-4D97-AF65-F5344CB8AC3E}">
        <p14:creationId xmlns:p14="http://schemas.microsoft.com/office/powerpoint/2010/main" xmlns="" val="24597486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Sec.206C(1H) - Applicability</a:t>
            </a:r>
            <a:endParaRPr lang="en-IN" dirty="0"/>
          </a:p>
        </p:txBody>
      </p:sp>
      <p:sp>
        <p:nvSpPr>
          <p:cNvPr id="3" name="Content Placeholder 2"/>
          <p:cNvSpPr>
            <a:spLocks noGrp="1"/>
          </p:cNvSpPr>
          <p:nvPr>
            <p:ph idx="1"/>
          </p:nvPr>
        </p:nvSpPr>
        <p:spPr/>
        <p:txBody>
          <a:bodyPr/>
          <a:lstStyle/>
          <a:p>
            <a:pPr marL="0" lvl="0" indent="0">
              <a:buNone/>
            </a:pPr>
            <a:endParaRPr lang="en-US" sz="2400" dirty="0" smtClean="0">
              <a:solidFill>
                <a:prstClr val="black"/>
              </a:solidFill>
            </a:endParaRPr>
          </a:p>
          <a:p>
            <a:pPr lvl="0"/>
            <a:r>
              <a:rPr lang="en-US" sz="2400" dirty="0" smtClean="0">
                <a:solidFill>
                  <a:prstClr val="black"/>
                </a:solidFill>
              </a:rPr>
              <a:t>Section 206C(1H) </a:t>
            </a:r>
            <a:r>
              <a:rPr lang="en-US" sz="2400" dirty="0">
                <a:solidFill>
                  <a:prstClr val="black"/>
                </a:solidFill>
              </a:rPr>
              <a:t>widen the scope of Section </a:t>
            </a:r>
            <a:r>
              <a:rPr lang="en-US" sz="2400" dirty="0" smtClean="0">
                <a:solidFill>
                  <a:prstClr val="black"/>
                </a:solidFill>
              </a:rPr>
              <a:t>206C</a:t>
            </a:r>
          </a:p>
          <a:p>
            <a:pPr lvl="1"/>
            <a:r>
              <a:rPr lang="en-US" dirty="0" smtClean="0">
                <a:solidFill>
                  <a:prstClr val="black"/>
                </a:solidFill>
              </a:rPr>
              <a:t>TCS </a:t>
            </a:r>
            <a:r>
              <a:rPr lang="en-US" dirty="0">
                <a:solidFill>
                  <a:prstClr val="black"/>
                </a:solidFill>
              </a:rPr>
              <a:t>on Sale of all </a:t>
            </a:r>
            <a:r>
              <a:rPr lang="en-US" dirty="0" smtClean="0">
                <a:solidFill>
                  <a:prstClr val="black"/>
                </a:solidFill>
              </a:rPr>
              <a:t>Goods</a:t>
            </a:r>
          </a:p>
          <a:p>
            <a:pPr lvl="1"/>
            <a:r>
              <a:rPr lang="en-US" dirty="0" err="1" smtClean="0">
                <a:solidFill>
                  <a:prstClr val="black"/>
                </a:solidFill>
              </a:rPr>
              <a:t>W.e.f</a:t>
            </a:r>
            <a:r>
              <a:rPr lang="en-US" dirty="0" smtClean="0">
                <a:solidFill>
                  <a:prstClr val="black"/>
                </a:solidFill>
              </a:rPr>
              <a:t>. from 1</a:t>
            </a:r>
            <a:r>
              <a:rPr lang="en-US" baseline="30000" dirty="0" smtClean="0">
                <a:solidFill>
                  <a:prstClr val="black"/>
                </a:solidFill>
              </a:rPr>
              <a:t>st</a:t>
            </a:r>
            <a:r>
              <a:rPr lang="en-US" dirty="0" smtClean="0">
                <a:solidFill>
                  <a:prstClr val="black"/>
                </a:solidFill>
              </a:rPr>
              <a:t> October 2020</a:t>
            </a:r>
          </a:p>
          <a:p>
            <a:pPr lvl="1"/>
            <a:r>
              <a:rPr lang="en-US" dirty="0" smtClean="0">
                <a:solidFill>
                  <a:prstClr val="black"/>
                </a:solidFill>
              </a:rPr>
              <a:t>Collect tax on sale of goods in addition to sale consideration</a:t>
            </a:r>
          </a:p>
          <a:p>
            <a:pPr lvl="1"/>
            <a:r>
              <a:rPr lang="en-US" dirty="0" smtClean="0">
                <a:solidFill>
                  <a:prstClr val="black"/>
                </a:solidFill>
              </a:rPr>
              <a:t>Rate of TCS = 0.1% </a:t>
            </a:r>
          </a:p>
          <a:p>
            <a:pPr lvl="1"/>
            <a:r>
              <a:rPr lang="en-US" dirty="0" smtClean="0">
                <a:solidFill>
                  <a:prstClr val="black"/>
                </a:solidFill>
              </a:rPr>
              <a:t>At present due to corona the rate is reduced to 0.075% up to 31</a:t>
            </a:r>
            <a:r>
              <a:rPr lang="en-US" baseline="30000" dirty="0" smtClean="0">
                <a:solidFill>
                  <a:prstClr val="black"/>
                </a:solidFill>
              </a:rPr>
              <a:t>st</a:t>
            </a:r>
            <a:r>
              <a:rPr lang="en-US" dirty="0" smtClean="0">
                <a:solidFill>
                  <a:prstClr val="black"/>
                </a:solidFill>
              </a:rPr>
              <a:t> March 2021</a:t>
            </a:r>
          </a:p>
          <a:p>
            <a:pPr lvl="1"/>
            <a:r>
              <a:rPr lang="en-US" dirty="0" smtClean="0">
                <a:solidFill>
                  <a:prstClr val="black"/>
                </a:solidFill>
              </a:rPr>
              <a:t>If the buyer does not produce PAN or </a:t>
            </a:r>
            <a:r>
              <a:rPr lang="en-US" smtClean="0">
                <a:solidFill>
                  <a:prstClr val="black"/>
                </a:solidFill>
              </a:rPr>
              <a:t>Aadhaar</a:t>
            </a:r>
            <a:r>
              <a:rPr lang="en-US" dirty="0" smtClean="0">
                <a:solidFill>
                  <a:prstClr val="black"/>
                </a:solidFill>
              </a:rPr>
              <a:t>, the TCS rate is 1%</a:t>
            </a:r>
          </a:p>
          <a:p>
            <a:pPr marL="457200" lvl="1" indent="0">
              <a:buNone/>
            </a:pPr>
            <a:endParaRPr lang="en-IN" dirty="0">
              <a:solidFill>
                <a:prstClr val="black"/>
              </a:solidFill>
            </a:endParaRPr>
          </a:p>
          <a:p>
            <a:pPr marL="0" indent="0">
              <a:buNone/>
            </a:pPr>
            <a:endParaRPr lang="en-IN" dirty="0"/>
          </a:p>
        </p:txBody>
      </p:sp>
    </p:spTree>
    <p:extLst>
      <p:ext uri="{BB962C8B-B14F-4D97-AF65-F5344CB8AC3E}">
        <p14:creationId xmlns:p14="http://schemas.microsoft.com/office/powerpoint/2010/main" xmlns="" val="3940062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Conditions</a:t>
            </a:r>
            <a:endParaRPr lang="en-IN" dirty="0"/>
          </a:p>
        </p:txBody>
      </p:sp>
      <p:sp>
        <p:nvSpPr>
          <p:cNvPr id="3" name="Content Placeholder 2"/>
          <p:cNvSpPr>
            <a:spLocks noGrp="1"/>
          </p:cNvSpPr>
          <p:nvPr>
            <p:ph idx="1"/>
          </p:nvPr>
        </p:nvSpPr>
        <p:spPr/>
        <p:txBody>
          <a:bodyPr/>
          <a:lstStyle/>
          <a:p>
            <a:r>
              <a:rPr lang="en-US" dirty="0" smtClean="0"/>
              <a:t>The Turnover in the Previous Financial Year is more than Rs.10 </a:t>
            </a:r>
            <a:r>
              <a:rPr lang="en-US" dirty="0" err="1" smtClean="0"/>
              <a:t>crores</a:t>
            </a:r>
            <a:endParaRPr lang="en-US" dirty="0" smtClean="0"/>
          </a:p>
          <a:p>
            <a:pPr lvl="1"/>
            <a:r>
              <a:rPr lang="en-US" dirty="0" smtClean="0"/>
              <a:t>(</a:t>
            </a:r>
            <a:r>
              <a:rPr lang="en-US" dirty="0" err="1" smtClean="0"/>
              <a:t>upto</a:t>
            </a:r>
            <a:r>
              <a:rPr lang="en-US" dirty="0" smtClean="0"/>
              <a:t> 31</a:t>
            </a:r>
            <a:r>
              <a:rPr lang="en-US" baseline="30000" dirty="0" smtClean="0"/>
              <a:t>st</a:t>
            </a:r>
            <a:r>
              <a:rPr lang="en-US" dirty="0" smtClean="0"/>
              <a:t> March 2020)</a:t>
            </a:r>
          </a:p>
          <a:p>
            <a:pPr lvl="1"/>
            <a:r>
              <a:rPr lang="en-US" b="1" dirty="0" smtClean="0"/>
              <a:t>Turnover for this purpose includes GST Charged on Supply</a:t>
            </a:r>
          </a:p>
          <a:p>
            <a:r>
              <a:rPr lang="en-US" dirty="0" smtClean="0"/>
              <a:t>This year TCS is applicable</a:t>
            </a:r>
          </a:p>
          <a:p>
            <a:r>
              <a:rPr lang="en-US" dirty="0" smtClean="0"/>
              <a:t>When a Seller </a:t>
            </a:r>
            <a:r>
              <a:rPr lang="en-US" i="1" u="sng" dirty="0" smtClean="0">
                <a:solidFill>
                  <a:srgbClr val="C00000"/>
                </a:solidFill>
              </a:rPr>
              <a:t>RECEIVES</a:t>
            </a:r>
            <a:r>
              <a:rPr lang="en-US" dirty="0" smtClean="0"/>
              <a:t> more than Rs.50 lakhs from Buyer</a:t>
            </a:r>
          </a:p>
          <a:p>
            <a:r>
              <a:rPr lang="en-US" dirty="0" smtClean="0"/>
              <a:t>TCS Applicable only on the amount in excess of Rs.50 lakhs</a:t>
            </a:r>
          </a:p>
          <a:p>
            <a:r>
              <a:rPr lang="en-US" dirty="0" smtClean="0"/>
              <a:t>If the Turnover is less than Rs.10 </a:t>
            </a:r>
            <a:r>
              <a:rPr lang="en-US" dirty="0" err="1" smtClean="0"/>
              <a:t>crores</a:t>
            </a:r>
            <a:r>
              <a:rPr lang="en-US" dirty="0" smtClean="0"/>
              <a:t> in the previous – TCS provision is not applicable.</a:t>
            </a:r>
          </a:p>
          <a:p>
            <a:r>
              <a:rPr lang="en-US" dirty="0" smtClean="0"/>
              <a:t>No TCS for the Payments received before 30</a:t>
            </a:r>
            <a:r>
              <a:rPr lang="en-US" baseline="30000" dirty="0" smtClean="0"/>
              <a:t>th</a:t>
            </a:r>
            <a:r>
              <a:rPr lang="en-US" dirty="0" smtClean="0"/>
              <a:t> September 2020</a:t>
            </a:r>
          </a:p>
          <a:p>
            <a:endParaRPr lang="en-US" dirty="0" smtClean="0"/>
          </a:p>
          <a:p>
            <a:pPr marL="457200" lvl="1" indent="0">
              <a:buNone/>
            </a:pPr>
            <a:endParaRPr lang="en-IN" dirty="0"/>
          </a:p>
        </p:txBody>
      </p:sp>
    </p:spTree>
    <p:extLst>
      <p:ext uri="{BB962C8B-B14F-4D97-AF65-F5344CB8AC3E}">
        <p14:creationId xmlns:p14="http://schemas.microsoft.com/office/powerpoint/2010/main" xmlns="" val="1562724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Calculating Turnover</a:t>
            </a:r>
            <a:endParaRPr lang="en-IN" dirty="0"/>
          </a:p>
        </p:txBody>
      </p:sp>
      <p:sp>
        <p:nvSpPr>
          <p:cNvPr id="3" name="Content Placeholder 2"/>
          <p:cNvSpPr>
            <a:spLocks noGrp="1"/>
          </p:cNvSpPr>
          <p:nvPr>
            <p:ph idx="1"/>
          </p:nvPr>
        </p:nvSpPr>
        <p:spPr/>
        <p:txBody>
          <a:bodyPr/>
          <a:lstStyle/>
          <a:p>
            <a:r>
              <a:rPr lang="en-US" dirty="0">
                <a:solidFill>
                  <a:srgbClr val="222222"/>
                </a:solidFill>
                <a:latin typeface="Muli"/>
              </a:rPr>
              <a:t>While calculating the threshold of Rs.10 </a:t>
            </a:r>
            <a:r>
              <a:rPr lang="en-US" dirty="0" err="1">
                <a:solidFill>
                  <a:srgbClr val="222222"/>
                </a:solidFill>
                <a:latin typeface="Muli"/>
              </a:rPr>
              <a:t>Crore</a:t>
            </a:r>
            <a:r>
              <a:rPr lang="en-US" dirty="0">
                <a:solidFill>
                  <a:srgbClr val="222222"/>
                </a:solidFill>
                <a:latin typeface="Muli"/>
              </a:rPr>
              <a:t>, the TOTAL TURNOVER including gross receipts and sales is to be taken into consideration. </a:t>
            </a:r>
            <a:endParaRPr lang="en-US" dirty="0" smtClean="0">
              <a:solidFill>
                <a:srgbClr val="222222"/>
              </a:solidFill>
              <a:latin typeface="Muli"/>
            </a:endParaRPr>
          </a:p>
          <a:p>
            <a:r>
              <a:rPr lang="en-US" dirty="0" smtClean="0">
                <a:solidFill>
                  <a:srgbClr val="222222"/>
                </a:solidFill>
                <a:latin typeface="Muli"/>
              </a:rPr>
              <a:t>Also</a:t>
            </a:r>
            <a:r>
              <a:rPr lang="en-US" dirty="0">
                <a:solidFill>
                  <a:srgbClr val="222222"/>
                </a:solidFill>
                <a:latin typeface="Muli"/>
              </a:rPr>
              <a:t>, the Sale of Service shall also be taken into consideration while calculating the Limit of 10 </a:t>
            </a:r>
            <a:r>
              <a:rPr lang="en-US" dirty="0" err="1">
                <a:solidFill>
                  <a:srgbClr val="222222"/>
                </a:solidFill>
                <a:latin typeface="Muli"/>
              </a:rPr>
              <a:t>Crore</a:t>
            </a:r>
            <a:r>
              <a:rPr lang="en-US" dirty="0">
                <a:solidFill>
                  <a:srgbClr val="222222"/>
                </a:solidFill>
                <a:latin typeface="Muli"/>
              </a:rPr>
              <a:t>. </a:t>
            </a:r>
            <a:endParaRPr lang="en-US" dirty="0" smtClean="0">
              <a:solidFill>
                <a:srgbClr val="222222"/>
              </a:solidFill>
              <a:latin typeface="Muli"/>
            </a:endParaRPr>
          </a:p>
          <a:p>
            <a:r>
              <a:rPr lang="en-US" dirty="0" smtClean="0">
                <a:solidFill>
                  <a:srgbClr val="222222"/>
                </a:solidFill>
                <a:latin typeface="Muli"/>
              </a:rPr>
              <a:t>Whereas </a:t>
            </a:r>
            <a:r>
              <a:rPr lang="en-US" dirty="0">
                <a:solidFill>
                  <a:srgbClr val="222222"/>
                </a:solidFill>
                <a:latin typeface="Muli"/>
              </a:rPr>
              <a:t>for computing the threshold of Rs.50 Lakhs, ONLY SALE OF GOODS is to be considered. </a:t>
            </a:r>
            <a:endParaRPr lang="en-US" dirty="0" smtClean="0">
              <a:solidFill>
                <a:srgbClr val="222222"/>
              </a:solidFill>
              <a:latin typeface="Muli"/>
            </a:endParaRPr>
          </a:p>
          <a:p>
            <a:pPr lvl="1"/>
            <a:r>
              <a:rPr lang="en-US" dirty="0" smtClean="0">
                <a:solidFill>
                  <a:srgbClr val="222222"/>
                </a:solidFill>
                <a:latin typeface="Muli"/>
              </a:rPr>
              <a:t>GST </a:t>
            </a:r>
            <a:r>
              <a:rPr lang="en-US" dirty="0">
                <a:solidFill>
                  <a:srgbClr val="222222"/>
                </a:solidFill>
                <a:latin typeface="Muli"/>
              </a:rPr>
              <a:t>Component is to be included while calculating the Sales Consideration.</a:t>
            </a:r>
            <a:endParaRPr lang="en-IN" dirty="0"/>
          </a:p>
        </p:txBody>
      </p:sp>
    </p:spTree>
    <p:extLst>
      <p:ext uri="{BB962C8B-B14F-4D97-AF65-F5344CB8AC3E}">
        <p14:creationId xmlns:p14="http://schemas.microsoft.com/office/powerpoint/2010/main" xmlns="" val="3257708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Issues</a:t>
            </a:r>
            <a:endParaRPr lang="en-IN" dirty="0"/>
          </a:p>
        </p:txBody>
      </p:sp>
      <p:sp>
        <p:nvSpPr>
          <p:cNvPr id="3" name="Content Placeholder 2"/>
          <p:cNvSpPr>
            <a:spLocks noGrp="1"/>
          </p:cNvSpPr>
          <p:nvPr>
            <p:ph idx="1"/>
          </p:nvPr>
        </p:nvSpPr>
        <p:spPr/>
        <p:txBody>
          <a:bodyPr>
            <a:normAutofit lnSpcReduction="10000"/>
          </a:bodyPr>
          <a:lstStyle/>
          <a:p>
            <a:r>
              <a:rPr lang="en-US" dirty="0" smtClean="0"/>
              <a:t>Turnover for this purpose is inclusive of GST </a:t>
            </a:r>
          </a:p>
          <a:p>
            <a:r>
              <a:rPr lang="en-US" dirty="0" smtClean="0"/>
              <a:t> The Threshold limit of Rs.50 lakhs is applicable only to each buyer separately. </a:t>
            </a:r>
          </a:p>
          <a:p>
            <a:r>
              <a:rPr lang="en-US" dirty="0" smtClean="0"/>
              <a:t>If Advance is received after 1.10.2020 for future supply, TCS is applicable.</a:t>
            </a:r>
          </a:p>
          <a:p>
            <a:r>
              <a:rPr lang="en-US" dirty="0" smtClean="0"/>
              <a:t>The Threshold Limit of Rs.50 lakhs should be calculated for the whole year from 1</a:t>
            </a:r>
            <a:r>
              <a:rPr lang="en-US" baseline="30000" dirty="0" smtClean="0"/>
              <a:t>st</a:t>
            </a:r>
            <a:r>
              <a:rPr lang="en-US" dirty="0" smtClean="0"/>
              <a:t> April 2020 to 31</a:t>
            </a:r>
            <a:r>
              <a:rPr lang="en-US" baseline="30000" dirty="0" smtClean="0"/>
              <a:t>st</a:t>
            </a:r>
            <a:r>
              <a:rPr lang="en-US" dirty="0" smtClean="0"/>
              <a:t> March 2021</a:t>
            </a:r>
          </a:p>
          <a:p>
            <a:r>
              <a:rPr lang="en-US" dirty="0" smtClean="0"/>
              <a:t>Received Rs.1.00 </a:t>
            </a:r>
            <a:r>
              <a:rPr lang="en-US" dirty="0" err="1" smtClean="0"/>
              <a:t>crore</a:t>
            </a:r>
            <a:r>
              <a:rPr lang="en-US" dirty="0" smtClean="0"/>
              <a:t> before 1.10.2020.  Receives Rs.10 lakhs after 1.10.2020.  Total Received Rs.1.10 </a:t>
            </a:r>
            <a:r>
              <a:rPr lang="en-US" dirty="0" err="1" smtClean="0"/>
              <a:t>crores</a:t>
            </a:r>
            <a:r>
              <a:rPr lang="en-US" dirty="0" smtClean="0"/>
              <a:t>.  TCS on Rs.10 lakhs only.</a:t>
            </a:r>
          </a:p>
          <a:p>
            <a:r>
              <a:rPr lang="en-US" dirty="0" smtClean="0"/>
              <a:t>Not on Rs.60 lakhs  (1.10 – 50)</a:t>
            </a:r>
            <a:endParaRPr lang="en-IN" dirty="0"/>
          </a:p>
        </p:txBody>
      </p:sp>
    </p:spTree>
    <p:extLst>
      <p:ext uri="{BB962C8B-B14F-4D97-AF65-F5344CB8AC3E}">
        <p14:creationId xmlns:p14="http://schemas.microsoft.com/office/powerpoint/2010/main" xmlns="" val="1224462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 - Applicability</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180017456"/>
              </p:ext>
            </p:extLst>
          </p:nvPr>
        </p:nvGraphicFramePr>
        <p:xfrm>
          <a:off x="2889504" y="1377698"/>
          <a:ext cx="6132576" cy="5042805"/>
        </p:xfrm>
        <a:graphic>
          <a:graphicData uri="http://schemas.openxmlformats.org/drawingml/2006/table">
            <a:tbl>
              <a:tblPr firstRow="1" bandRow="1">
                <a:tableStyleId>{5C22544A-7EE6-4342-B048-85BDC9FD1C3A}</a:tableStyleId>
              </a:tblPr>
              <a:tblGrid>
                <a:gridCol w="3066288"/>
                <a:gridCol w="3066288"/>
              </a:tblGrid>
              <a:tr h="679377">
                <a:tc>
                  <a:txBody>
                    <a:bodyPr/>
                    <a:lstStyle/>
                    <a:p>
                      <a:pPr algn="ctr"/>
                      <a:r>
                        <a:rPr lang="en-US" dirty="0" smtClean="0"/>
                        <a:t>Particulars</a:t>
                      </a:r>
                      <a:endParaRPr lang="en-IN" dirty="0"/>
                    </a:p>
                  </a:txBody>
                  <a:tcPr/>
                </a:tc>
                <a:tc>
                  <a:txBody>
                    <a:bodyPr/>
                    <a:lstStyle/>
                    <a:p>
                      <a:pPr algn="ctr"/>
                      <a:r>
                        <a:rPr lang="en-US" dirty="0" smtClean="0"/>
                        <a:t>Amount (Rs.in </a:t>
                      </a:r>
                      <a:r>
                        <a:rPr lang="en-US" dirty="0" err="1" smtClean="0"/>
                        <a:t>Crores</a:t>
                      </a:r>
                      <a:r>
                        <a:rPr lang="en-US" dirty="0" smtClean="0"/>
                        <a:t>)</a:t>
                      </a:r>
                      <a:endParaRPr lang="en-IN" dirty="0"/>
                    </a:p>
                  </a:txBody>
                  <a:tcPr/>
                </a:tc>
              </a:tr>
              <a:tr h="679377">
                <a:tc>
                  <a:txBody>
                    <a:bodyPr/>
                    <a:lstStyle/>
                    <a:p>
                      <a:r>
                        <a:rPr lang="en-US" sz="2400" dirty="0" smtClean="0"/>
                        <a:t>Sale of Goods</a:t>
                      </a:r>
                      <a:endParaRPr lang="en-IN" sz="2400" dirty="0"/>
                    </a:p>
                  </a:txBody>
                  <a:tcPr/>
                </a:tc>
                <a:tc>
                  <a:txBody>
                    <a:bodyPr/>
                    <a:lstStyle/>
                    <a:p>
                      <a:pPr algn="ctr"/>
                      <a:r>
                        <a:rPr lang="en-US" sz="2400" dirty="0" smtClean="0"/>
                        <a:t>5.00</a:t>
                      </a:r>
                      <a:endParaRPr lang="en-IN" sz="2400" dirty="0"/>
                    </a:p>
                  </a:txBody>
                  <a:tcPr/>
                </a:tc>
              </a:tr>
              <a:tr h="679377">
                <a:tc>
                  <a:txBody>
                    <a:bodyPr/>
                    <a:lstStyle/>
                    <a:p>
                      <a:r>
                        <a:rPr lang="en-US" sz="2400" dirty="0" smtClean="0"/>
                        <a:t>Sale of Services</a:t>
                      </a:r>
                      <a:endParaRPr lang="en-IN" sz="2400" dirty="0"/>
                    </a:p>
                  </a:txBody>
                  <a:tcPr/>
                </a:tc>
                <a:tc>
                  <a:txBody>
                    <a:bodyPr/>
                    <a:lstStyle/>
                    <a:p>
                      <a:pPr algn="ctr"/>
                      <a:r>
                        <a:rPr lang="en-US" sz="2400" dirty="0" smtClean="0"/>
                        <a:t>4.00</a:t>
                      </a:r>
                      <a:endParaRPr lang="en-IN" sz="2400" dirty="0"/>
                    </a:p>
                  </a:txBody>
                  <a:tcPr/>
                </a:tc>
              </a:tr>
              <a:tr h="758583">
                <a:tc>
                  <a:txBody>
                    <a:bodyPr/>
                    <a:lstStyle/>
                    <a:p>
                      <a:r>
                        <a:rPr lang="en-US" sz="2400" dirty="0" smtClean="0"/>
                        <a:t>Total Turnover for 2019-20</a:t>
                      </a:r>
                      <a:endParaRPr lang="en-IN" sz="2400" dirty="0"/>
                    </a:p>
                  </a:txBody>
                  <a:tcPr/>
                </a:tc>
                <a:tc>
                  <a:txBody>
                    <a:bodyPr/>
                    <a:lstStyle/>
                    <a:p>
                      <a:pPr algn="ctr"/>
                      <a:r>
                        <a:rPr lang="en-US" sz="2400" dirty="0" smtClean="0"/>
                        <a:t>9.00</a:t>
                      </a:r>
                      <a:endParaRPr lang="en-IN" sz="2400" dirty="0"/>
                    </a:p>
                  </a:txBody>
                  <a:tcPr/>
                </a:tc>
              </a:tr>
              <a:tr h="679377">
                <a:tc>
                  <a:txBody>
                    <a:bodyPr/>
                    <a:lstStyle/>
                    <a:p>
                      <a:r>
                        <a:rPr lang="en-US" sz="2400" dirty="0" err="1" smtClean="0"/>
                        <a:t>AddGST</a:t>
                      </a:r>
                      <a:r>
                        <a:rPr lang="en-US" sz="2400" dirty="0" smtClean="0"/>
                        <a:t> at 18%</a:t>
                      </a:r>
                      <a:endParaRPr lang="en-IN" sz="2400" dirty="0"/>
                    </a:p>
                  </a:txBody>
                  <a:tcPr/>
                </a:tc>
                <a:tc>
                  <a:txBody>
                    <a:bodyPr/>
                    <a:lstStyle/>
                    <a:p>
                      <a:pPr algn="ctr"/>
                      <a:r>
                        <a:rPr lang="en-US" sz="2400" dirty="0" smtClean="0"/>
                        <a:t>1.62</a:t>
                      </a:r>
                      <a:endParaRPr lang="en-IN" sz="2400" dirty="0"/>
                    </a:p>
                  </a:txBody>
                  <a:tcPr/>
                </a:tc>
              </a:tr>
              <a:tr h="679377">
                <a:tc>
                  <a:txBody>
                    <a:bodyPr/>
                    <a:lstStyle/>
                    <a:p>
                      <a:r>
                        <a:rPr lang="en-US" sz="2400" dirty="0" smtClean="0"/>
                        <a:t>Total</a:t>
                      </a:r>
                      <a:endParaRPr lang="en-IN" sz="2400" dirty="0"/>
                    </a:p>
                  </a:txBody>
                  <a:tcPr/>
                </a:tc>
                <a:tc>
                  <a:txBody>
                    <a:bodyPr/>
                    <a:lstStyle/>
                    <a:p>
                      <a:pPr algn="ctr"/>
                      <a:r>
                        <a:rPr lang="en-US" sz="2400" dirty="0" smtClean="0"/>
                        <a:t>10.62</a:t>
                      </a:r>
                      <a:endParaRPr lang="en-IN" sz="2400" dirty="0"/>
                    </a:p>
                  </a:txBody>
                  <a:tcPr/>
                </a:tc>
              </a:tr>
              <a:tr h="679377">
                <a:tc gridSpan="2">
                  <a:txBody>
                    <a:bodyPr/>
                    <a:lstStyle/>
                    <a:p>
                      <a:r>
                        <a:rPr lang="en-US" sz="2400" dirty="0" smtClean="0"/>
                        <a:t>The Turnover Exceeds Rs.10 </a:t>
                      </a:r>
                      <a:r>
                        <a:rPr lang="en-US" sz="2400" dirty="0" err="1" smtClean="0"/>
                        <a:t>Crores</a:t>
                      </a:r>
                      <a:r>
                        <a:rPr lang="en-US" sz="2400" dirty="0" smtClean="0"/>
                        <a:t>, the new</a:t>
                      </a:r>
                      <a:r>
                        <a:rPr lang="en-US" sz="2400" baseline="0" dirty="0" smtClean="0"/>
                        <a:t> provision TCS applicable from 1.10.2020</a:t>
                      </a:r>
                      <a:endParaRPr lang="en-IN" sz="2400" dirty="0"/>
                    </a:p>
                  </a:txBody>
                  <a:tcPr/>
                </a:tc>
                <a:tc hMerge="1">
                  <a:txBody>
                    <a:bodyPr/>
                    <a:lstStyle/>
                    <a:p>
                      <a:pPr algn="ctr"/>
                      <a:endParaRPr lang="en-IN" sz="2400" dirty="0"/>
                    </a:p>
                  </a:txBody>
                  <a:tcPr/>
                </a:tc>
              </a:tr>
            </a:tbl>
          </a:graphicData>
        </a:graphic>
      </p:graphicFrame>
    </p:spTree>
    <p:extLst>
      <p:ext uri="{BB962C8B-B14F-4D97-AF65-F5344CB8AC3E}">
        <p14:creationId xmlns:p14="http://schemas.microsoft.com/office/powerpoint/2010/main" xmlns="" val="2300095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 Threshold Limit</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570976977"/>
              </p:ext>
            </p:extLst>
          </p:nvPr>
        </p:nvGraphicFramePr>
        <p:xfrm>
          <a:off x="1586752" y="1825625"/>
          <a:ext cx="9767047" cy="4288510"/>
        </p:xfrm>
        <a:graphic>
          <a:graphicData uri="http://schemas.openxmlformats.org/drawingml/2006/table">
            <a:tbl>
              <a:tblPr firstRow="1" bandRow="1">
                <a:tableStyleId>{5C22544A-7EE6-4342-B048-85BDC9FD1C3A}</a:tableStyleId>
              </a:tblPr>
              <a:tblGrid>
                <a:gridCol w="3767765"/>
                <a:gridCol w="2743600"/>
                <a:gridCol w="3255682"/>
              </a:tblGrid>
              <a:tr h="955535">
                <a:tc>
                  <a:txBody>
                    <a:bodyPr/>
                    <a:lstStyle/>
                    <a:p>
                      <a:r>
                        <a:rPr lang="en-US" sz="2400" dirty="0" smtClean="0"/>
                        <a:t>Amount collected from 1.4.20 to 30.9.20</a:t>
                      </a:r>
                      <a:endParaRPr lang="en-IN" sz="2400" dirty="0"/>
                    </a:p>
                  </a:txBody>
                  <a:tcPr/>
                </a:tc>
                <a:tc>
                  <a:txBody>
                    <a:bodyPr/>
                    <a:lstStyle/>
                    <a:p>
                      <a:r>
                        <a:rPr lang="en-US" sz="2400" dirty="0" smtClean="0"/>
                        <a:t>Amount collected from 1.10.20 to 31.3.21</a:t>
                      </a:r>
                      <a:endParaRPr lang="en-IN" sz="2400" dirty="0"/>
                    </a:p>
                  </a:txBody>
                  <a:tcPr/>
                </a:tc>
                <a:tc>
                  <a:txBody>
                    <a:bodyPr/>
                    <a:lstStyle/>
                    <a:p>
                      <a:r>
                        <a:rPr lang="en-US" sz="2400" dirty="0" smtClean="0"/>
                        <a:t>TCS on</a:t>
                      </a:r>
                      <a:endParaRPr lang="en-IN" sz="2400" dirty="0"/>
                    </a:p>
                  </a:txBody>
                  <a:tcPr/>
                </a:tc>
              </a:tr>
              <a:tr h="955535">
                <a:tc>
                  <a:txBody>
                    <a:bodyPr/>
                    <a:lstStyle/>
                    <a:p>
                      <a:r>
                        <a:rPr lang="en-US" sz="2400" dirty="0" smtClean="0"/>
                        <a:t>Rs.35 lakhs</a:t>
                      </a:r>
                      <a:endParaRPr lang="en-IN" sz="2400" dirty="0"/>
                    </a:p>
                  </a:txBody>
                  <a:tcPr/>
                </a:tc>
                <a:tc>
                  <a:txBody>
                    <a:bodyPr/>
                    <a:lstStyle/>
                    <a:p>
                      <a:r>
                        <a:rPr lang="en-US" sz="2400" dirty="0" smtClean="0"/>
                        <a:t>Rs.25 lakhs</a:t>
                      </a:r>
                      <a:endParaRPr lang="en-IN" sz="2400" dirty="0"/>
                    </a:p>
                  </a:txBody>
                  <a:tcPr/>
                </a:tc>
                <a:tc>
                  <a:txBody>
                    <a:bodyPr/>
                    <a:lstStyle/>
                    <a:p>
                      <a:r>
                        <a:rPr lang="en-US" sz="2400" dirty="0" smtClean="0"/>
                        <a:t>Rs.10 lakhs (35+25=60-50)</a:t>
                      </a:r>
                      <a:endParaRPr lang="en-IN" sz="2400" dirty="0"/>
                    </a:p>
                  </a:txBody>
                  <a:tcPr/>
                </a:tc>
              </a:tr>
              <a:tr h="955535">
                <a:tc>
                  <a:txBody>
                    <a:bodyPr/>
                    <a:lstStyle/>
                    <a:p>
                      <a:r>
                        <a:rPr lang="en-US" sz="2400" dirty="0" smtClean="0"/>
                        <a:t>Rs.60 lakhs</a:t>
                      </a:r>
                      <a:endParaRPr lang="en-IN" sz="2400" dirty="0"/>
                    </a:p>
                  </a:txBody>
                  <a:tcPr/>
                </a:tc>
                <a:tc>
                  <a:txBody>
                    <a:bodyPr/>
                    <a:lstStyle/>
                    <a:p>
                      <a:r>
                        <a:rPr lang="en-US" sz="2400" dirty="0" smtClean="0"/>
                        <a:t>Rs.15 lakhs</a:t>
                      </a:r>
                      <a:endParaRPr lang="en-IN" sz="2400" dirty="0"/>
                    </a:p>
                  </a:txBody>
                  <a:tcPr/>
                </a:tc>
                <a:tc>
                  <a:txBody>
                    <a:bodyPr/>
                    <a:lstStyle/>
                    <a:p>
                      <a:r>
                        <a:rPr lang="en-US" sz="2400" dirty="0" smtClean="0"/>
                        <a:t>Rs.15 lakhs </a:t>
                      </a:r>
                    </a:p>
                    <a:p>
                      <a:r>
                        <a:rPr lang="en-US" sz="2400" dirty="0" smtClean="0"/>
                        <a:t>(The limit crossed before 30.9.20)</a:t>
                      </a:r>
                      <a:endParaRPr lang="en-IN" sz="2400" dirty="0"/>
                    </a:p>
                  </a:txBody>
                  <a:tcPr/>
                </a:tc>
              </a:tr>
              <a:tr h="955535">
                <a:tc>
                  <a:txBody>
                    <a:bodyPr/>
                    <a:lstStyle/>
                    <a:p>
                      <a:r>
                        <a:rPr lang="en-US" sz="2400" dirty="0" smtClean="0"/>
                        <a:t>Rs.25 lakhs</a:t>
                      </a:r>
                      <a:endParaRPr lang="en-IN" sz="2400" dirty="0"/>
                    </a:p>
                  </a:txBody>
                  <a:tcPr/>
                </a:tc>
                <a:tc>
                  <a:txBody>
                    <a:bodyPr/>
                    <a:lstStyle/>
                    <a:p>
                      <a:r>
                        <a:rPr lang="en-US" sz="2400" dirty="0" smtClean="0"/>
                        <a:t>Rs.15 lakhs</a:t>
                      </a:r>
                      <a:endParaRPr lang="en-IN" sz="2400" dirty="0"/>
                    </a:p>
                  </a:txBody>
                  <a:tcPr/>
                </a:tc>
                <a:tc>
                  <a:txBody>
                    <a:bodyPr/>
                    <a:lstStyle/>
                    <a:p>
                      <a:r>
                        <a:rPr lang="en-US" sz="2400" dirty="0" smtClean="0"/>
                        <a:t>No TCS</a:t>
                      </a:r>
                      <a:endParaRPr lang="en-IN" sz="2400" dirty="0"/>
                    </a:p>
                  </a:txBody>
                  <a:tcPr/>
                </a:tc>
              </a:tr>
            </a:tbl>
          </a:graphicData>
        </a:graphic>
      </p:graphicFrame>
    </p:spTree>
    <p:extLst>
      <p:ext uri="{BB962C8B-B14F-4D97-AF65-F5344CB8AC3E}">
        <p14:creationId xmlns:p14="http://schemas.microsoft.com/office/powerpoint/2010/main" xmlns="" val="3317991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TotalTime>
  <Words>1427</Words>
  <Application>Microsoft Office PowerPoint</Application>
  <PresentationFormat>Custom</PresentationFormat>
  <Paragraphs>220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TCS on Sale of Goods</vt:lpstr>
      <vt:lpstr>Introduction</vt:lpstr>
      <vt:lpstr>Section 206C</vt:lpstr>
      <vt:lpstr>Sec.206C(1H) - Applicability</vt:lpstr>
      <vt:lpstr>Conditions</vt:lpstr>
      <vt:lpstr>Calculating Turnover</vt:lpstr>
      <vt:lpstr>Issues</vt:lpstr>
      <vt:lpstr>Example - Applicability</vt:lpstr>
      <vt:lpstr>Example - Threshold Limit</vt:lpstr>
      <vt:lpstr>How to calculate TCS</vt:lpstr>
      <vt:lpstr>Exemptions</vt:lpstr>
      <vt:lpstr>Legal Issues</vt:lpstr>
      <vt:lpstr>Procedure</vt:lpstr>
      <vt:lpstr>Other Issues</vt:lpstr>
      <vt:lpstr>Not Applicable</vt:lpstr>
      <vt:lpstr>Receivables</vt:lpstr>
      <vt:lpstr>Sales Returns</vt:lpstr>
      <vt:lpstr>Miscellaneous</vt:lpstr>
      <vt:lpstr>Sale of Immovable Properties</vt:lpstr>
      <vt:lpstr>Delayed Payment by Customers  Interest Charged</vt:lpstr>
      <vt:lpstr>Shares and Stocks</vt:lpstr>
      <vt:lpstr>Bill Discounting by Sellers</vt:lpstr>
      <vt:lpstr>Accounting for TCS</vt:lpstr>
      <vt:lpstr>New Companies </vt:lpstr>
      <vt:lpstr>Bad Debts Recovered</vt:lpstr>
      <vt:lpstr>Barter</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TCS on Sale of Goods</dc:title>
  <dc:creator>user</dc:creator>
  <cp:lastModifiedBy>Debasmita</cp:lastModifiedBy>
  <cp:revision>81</cp:revision>
  <dcterms:created xsi:type="dcterms:W3CDTF">2020-10-26T15:06:22Z</dcterms:created>
  <dcterms:modified xsi:type="dcterms:W3CDTF">2020-11-02T07:00:51Z</dcterms:modified>
</cp:coreProperties>
</file>