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Override1.xml" ContentType="application/vnd.openxmlformats-officedocument.themeOverride+xml"/>
  <Override PartName="/ppt/theme/themeOverride2.xml" ContentType="application/vnd.openxmlformats-officedocument.themeOverride+xml"/>
  <Override PartName="/ppt/theme/themeOverride3.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52" r:id="rId1"/>
  </p:sldMasterIdLst>
  <p:sldIdLst>
    <p:sldId id="256" r:id="rId2"/>
    <p:sldId id="257" r:id="rId3"/>
    <p:sldId id="259" r:id="rId4"/>
    <p:sldId id="260" r:id="rId5"/>
    <p:sldId id="261" r:id="rId6"/>
    <p:sldId id="262" r:id="rId7"/>
    <p:sldId id="264" r:id="rId8"/>
    <p:sldId id="263" r:id="rId9"/>
    <p:sldId id="266" r:id="rId10"/>
    <p:sldId id="265" r:id="rId11"/>
    <p:sldId id="288" r:id="rId12"/>
    <p:sldId id="289" r:id="rId13"/>
    <p:sldId id="287" r:id="rId14"/>
    <p:sldId id="267" r:id="rId15"/>
    <p:sldId id="268" r:id="rId16"/>
    <p:sldId id="269" r:id="rId17"/>
    <p:sldId id="270" r:id="rId18"/>
    <p:sldId id="271" r:id="rId19"/>
    <p:sldId id="272" r:id="rId20"/>
    <p:sldId id="290" r:id="rId21"/>
    <p:sldId id="291" r:id="rId22"/>
    <p:sldId id="273" r:id="rId23"/>
    <p:sldId id="274" r:id="rId24"/>
    <p:sldId id="275" r:id="rId25"/>
    <p:sldId id="276" r:id="rId26"/>
    <p:sldId id="277" r:id="rId27"/>
    <p:sldId id="278" r:id="rId28"/>
    <p:sldId id="279" r:id="rId29"/>
    <p:sldId id="292" r:id="rId30"/>
    <p:sldId id="280" r:id="rId31"/>
    <p:sldId id="281" r:id="rId32"/>
    <p:sldId id="282" r:id="rId33"/>
    <p:sldId id="293" r:id="rId34"/>
    <p:sldId id="294" r:id="rId35"/>
    <p:sldId id="283" r:id="rId36"/>
    <p:sldId id="284" r:id="rId37"/>
    <p:sldId id="285" r:id="rId38"/>
    <p:sldId id="286" r:id="rId3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73" d="100"/>
          <a:sy n="73" d="100"/>
        </p:scale>
        <p:origin x="582" y="5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8" name="Group 7"/>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85000"/>
                  <a:lumOff val="1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lumOff val="1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0614BDC7-16F0-430E-B5B7-E39FA8C4996B}" type="datetimeFigureOut">
              <a:rPr lang="en-IN" smtClean="0"/>
              <a:t>01-04-2021</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81C12710-F7D7-4CAF-B6FC-DF2028BF2685}" type="slidenum">
              <a:rPr lang="en-IN" smtClean="0"/>
              <a:t>‹#›</a:t>
            </a:fld>
            <a:endParaRPr lang="en-IN"/>
          </a:p>
        </p:txBody>
      </p:sp>
    </p:spTree>
    <p:extLst>
      <p:ext uri="{BB962C8B-B14F-4D97-AF65-F5344CB8AC3E}">
        <p14:creationId xmlns:p14="http://schemas.microsoft.com/office/powerpoint/2010/main" val="27501288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0614BDC7-16F0-430E-B5B7-E39FA8C4996B}" type="datetimeFigureOut">
              <a:rPr lang="en-IN" smtClean="0"/>
              <a:t>01-04-2021</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81C12710-F7D7-4CAF-B6FC-DF2028BF2685}" type="slidenum">
              <a:rPr lang="en-IN" smtClean="0"/>
              <a:t>‹#›</a:t>
            </a:fld>
            <a:endParaRPr lang="en-IN"/>
          </a:p>
        </p:txBody>
      </p:sp>
    </p:spTree>
    <p:extLst>
      <p:ext uri="{BB962C8B-B14F-4D97-AF65-F5344CB8AC3E}">
        <p14:creationId xmlns:p14="http://schemas.microsoft.com/office/powerpoint/2010/main" val="9508593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0614BDC7-16F0-430E-B5B7-E39FA8C4996B}" type="datetimeFigureOut">
              <a:rPr lang="en-IN" smtClean="0"/>
              <a:t>01-04-2021</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81C12710-F7D7-4CAF-B6FC-DF2028BF2685}" type="slidenum">
              <a:rPr lang="en-IN" smtClean="0"/>
              <a:t>‹#›</a:t>
            </a:fld>
            <a:endParaRPr lang="en-IN"/>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65832492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0614BDC7-16F0-430E-B5B7-E39FA8C4996B}" type="datetimeFigureOut">
              <a:rPr lang="en-IN" smtClean="0"/>
              <a:t>01-04-2021</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81C12710-F7D7-4CAF-B6FC-DF2028BF2685}" type="slidenum">
              <a:rPr lang="en-IN" smtClean="0"/>
              <a:t>‹#›</a:t>
            </a:fld>
            <a:endParaRPr lang="en-IN"/>
          </a:p>
        </p:txBody>
      </p:sp>
    </p:spTree>
    <p:extLst>
      <p:ext uri="{BB962C8B-B14F-4D97-AF65-F5344CB8AC3E}">
        <p14:creationId xmlns:p14="http://schemas.microsoft.com/office/powerpoint/2010/main" val="74190491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0614BDC7-16F0-430E-B5B7-E39FA8C4996B}" type="datetimeFigureOut">
              <a:rPr lang="en-IN" smtClean="0"/>
              <a:t>01-04-2021</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81C12710-F7D7-4CAF-B6FC-DF2028BF2685}" type="slidenum">
              <a:rPr lang="en-IN" smtClean="0"/>
              <a:t>‹#›</a:t>
            </a:fld>
            <a:endParaRPr lang="en-IN"/>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91205274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0614BDC7-16F0-430E-B5B7-E39FA8C4996B}" type="datetimeFigureOut">
              <a:rPr lang="en-IN" smtClean="0"/>
              <a:t>01-04-2021</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81C12710-F7D7-4CAF-B6FC-DF2028BF2685}" type="slidenum">
              <a:rPr lang="en-IN" smtClean="0"/>
              <a:t>‹#›</a:t>
            </a:fld>
            <a:endParaRPr lang="en-IN"/>
          </a:p>
        </p:txBody>
      </p:sp>
    </p:spTree>
    <p:extLst>
      <p:ext uri="{BB962C8B-B14F-4D97-AF65-F5344CB8AC3E}">
        <p14:creationId xmlns:p14="http://schemas.microsoft.com/office/powerpoint/2010/main" val="5659935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0614BDC7-16F0-430E-B5B7-E39FA8C4996B}" type="datetimeFigureOut">
              <a:rPr lang="en-IN" smtClean="0"/>
              <a:t>01-04-2021</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81C12710-F7D7-4CAF-B6FC-DF2028BF2685}" type="slidenum">
              <a:rPr lang="en-IN" smtClean="0"/>
              <a:t>‹#›</a:t>
            </a:fld>
            <a:endParaRPr lang="en-IN"/>
          </a:p>
        </p:txBody>
      </p:sp>
    </p:spTree>
    <p:extLst>
      <p:ext uri="{BB962C8B-B14F-4D97-AF65-F5344CB8AC3E}">
        <p14:creationId xmlns:p14="http://schemas.microsoft.com/office/powerpoint/2010/main" val="326263206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0614BDC7-16F0-430E-B5B7-E39FA8C4996B}" type="datetimeFigureOut">
              <a:rPr lang="en-IN" smtClean="0"/>
              <a:t>01-04-2021</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81C12710-F7D7-4CAF-B6FC-DF2028BF2685}" type="slidenum">
              <a:rPr lang="en-IN" smtClean="0"/>
              <a:t>‹#›</a:t>
            </a:fld>
            <a:endParaRPr lang="en-IN"/>
          </a:p>
        </p:txBody>
      </p:sp>
    </p:spTree>
    <p:extLst>
      <p:ext uri="{BB962C8B-B14F-4D97-AF65-F5344CB8AC3E}">
        <p14:creationId xmlns:p14="http://schemas.microsoft.com/office/powerpoint/2010/main" val="165170249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0614BDC7-16F0-430E-B5B7-E39FA8C4996B}" type="datetimeFigureOut">
              <a:rPr lang="en-IN" smtClean="0"/>
              <a:t>01-04-2021</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81C12710-F7D7-4CAF-B6FC-DF2028BF2685}" type="slidenum">
              <a:rPr lang="en-IN" smtClean="0"/>
              <a:t>‹#›</a:t>
            </a:fld>
            <a:endParaRPr lang="en-IN"/>
          </a:p>
        </p:txBody>
      </p:sp>
    </p:spTree>
    <p:extLst>
      <p:ext uri="{BB962C8B-B14F-4D97-AF65-F5344CB8AC3E}">
        <p14:creationId xmlns:p14="http://schemas.microsoft.com/office/powerpoint/2010/main" val="38909045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0614BDC7-16F0-430E-B5B7-E39FA8C4996B}" type="datetimeFigureOut">
              <a:rPr lang="en-IN" smtClean="0"/>
              <a:t>01-04-2021</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81C12710-F7D7-4CAF-B6FC-DF2028BF2685}" type="slidenum">
              <a:rPr lang="en-IN" smtClean="0"/>
              <a:t>‹#›</a:t>
            </a:fld>
            <a:endParaRPr lang="en-IN"/>
          </a:p>
        </p:txBody>
      </p:sp>
    </p:spTree>
    <p:extLst>
      <p:ext uri="{BB962C8B-B14F-4D97-AF65-F5344CB8AC3E}">
        <p14:creationId xmlns:p14="http://schemas.microsoft.com/office/powerpoint/2010/main" val="35933303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0614BDC7-16F0-430E-B5B7-E39FA8C4996B}" type="datetimeFigureOut">
              <a:rPr lang="en-IN" smtClean="0"/>
              <a:t>01-04-2021</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81C12710-F7D7-4CAF-B6FC-DF2028BF2685}" type="slidenum">
              <a:rPr lang="en-IN" smtClean="0"/>
              <a:t>‹#›</a:t>
            </a:fld>
            <a:endParaRPr lang="en-IN"/>
          </a:p>
        </p:txBody>
      </p:sp>
    </p:spTree>
    <p:extLst>
      <p:ext uri="{BB962C8B-B14F-4D97-AF65-F5344CB8AC3E}">
        <p14:creationId xmlns:p14="http://schemas.microsoft.com/office/powerpoint/2010/main" val="272695157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0614BDC7-16F0-430E-B5B7-E39FA8C4996B}" type="datetimeFigureOut">
              <a:rPr lang="en-IN" smtClean="0"/>
              <a:t>01-04-2021</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81C12710-F7D7-4CAF-B6FC-DF2028BF2685}" type="slidenum">
              <a:rPr lang="en-IN" smtClean="0"/>
              <a:t>‹#›</a:t>
            </a:fld>
            <a:endParaRPr lang="en-IN"/>
          </a:p>
        </p:txBody>
      </p:sp>
    </p:spTree>
    <p:extLst>
      <p:ext uri="{BB962C8B-B14F-4D97-AF65-F5344CB8AC3E}">
        <p14:creationId xmlns:p14="http://schemas.microsoft.com/office/powerpoint/2010/main" val="38836487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0614BDC7-16F0-430E-B5B7-E39FA8C4996B}" type="datetimeFigureOut">
              <a:rPr lang="en-IN" smtClean="0"/>
              <a:t>01-04-2021</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81C12710-F7D7-4CAF-B6FC-DF2028BF2685}" type="slidenum">
              <a:rPr lang="en-IN" smtClean="0"/>
              <a:t>‹#›</a:t>
            </a:fld>
            <a:endParaRPr lang="en-IN"/>
          </a:p>
        </p:txBody>
      </p:sp>
    </p:spTree>
    <p:extLst>
      <p:ext uri="{BB962C8B-B14F-4D97-AF65-F5344CB8AC3E}">
        <p14:creationId xmlns:p14="http://schemas.microsoft.com/office/powerpoint/2010/main" val="302291797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14BDC7-16F0-430E-B5B7-E39FA8C4996B}" type="datetimeFigureOut">
              <a:rPr lang="en-IN" smtClean="0"/>
              <a:t>01-04-2021</a:t>
            </a:fld>
            <a:endParaRPr lang="en-IN"/>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p:txBody>
          <a:bodyPr/>
          <a:lstStyle/>
          <a:p>
            <a:fld id="{81C12710-F7D7-4CAF-B6FC-DF2028BF2685}" type="slidenum">
              <a:rPr lang="en-IN" smtClean="0"/>
              <a:t>‹#›</a:t>
            </a:fld>
            <a:endParaRPr lang="en-IN"/>
          </a:p>
        </p:txBody>
      </p:sp>
    </p:spTree>
    <p:extLst>
      <p:ext uri="{BB962C8B-B14F-4D97-AF65-F5344CB8AC3E}">
        <p14:creationId xmlns:p14="http://schemas.microsoft.com/office/powerpoint/2010/main" val="292617884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smtClean="0"/>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0614BDC7-16F0-430E-B5B7-E39FA8C4996B}" type="datetimeFigureOut">
              <a:rPr lang="en-IN" smtClean="0"/>
              <a:t>01-04-2021</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81C12710-F7D7-4CAF-B6FC-DF2028BF2685}" type="slidenum">
              <a:rPr lang="en-IN" smtClean="0"/>
              <a:t>‹#›</a:t>
            </a:fld>
            <a:endParaRPr lang="en-IN"/>
          </a:p>
        </p:txBody>
      </p:sp>
    </p:spTree>
    <p:extLst>
      <p:ext uri="{BB962C8B-B14F-4D97-AF65-F5344CB8AC3E}">
        <p14:creationId xmlns:p14="http://schemas.microsoft.com/office/powerpoint/2010/main" val="26483571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0614BDC7-16F0-430E-B5B7-E39FA8C4996B}" type="datetimeFigureOut">
              <a:rPr lang="en-IN" smtClean="0"/>
              <a:t>01-04-2021</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81C12710-F7D7-4CAF-B6FC-DF2028BF2685}" type="slidenum">
              <a:rPr lang="en-IN" smtClean="0"/>
              <a:t>‹#›</a:t>
            </a:fld>
            <a:endParaRPr lang="en-IN"/>
          </a:p>
        </p:txBody>
      </p:sp>
    </p:spTree>
    <p:extLst>
      <p:ext uri="{BB962C8B-B14F-4D97-AF65-F5344CB8AC3E}">
        <p14:creationId xmlns:p14="http://schemas.microsoft.com/office/powerpoint/2010/main" val="280510067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grpSp>
        <p:nvGrpSpPr>
          <p:cNvPr id="8" name="Group 7"/>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85000"/>
                  <a:lumOff val="1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lumOff val="1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0614BDC7-16F0-430E-B5B7-E39FA8C4996B}" type="datetimeFigureOut">
              <a:rPr lang="en-IN" smtClean="0"/>
              <a:t>01-04-2021</a:t>
            </a:fld>
            <a:endParaRPr lang="en-IN"/>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IN"/>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81C12710-F7D7-4CAF-B6FC-DF2028BF2685}" type="slidenum">
              <a:rPr lang="en-IN" smtClean="0"/>
              <a:t>‹#›</a:t>
            </a:fld>
            <a:endParaRPr lang="en-IN"/>
          </a:p>
        </p:txBody>
      </p:sp>
    </p:spTree>
    <p:extLst>
      <p:ext uri="{BB962C8B-B14F-4D97-AF65-F5344CB8AC3E}">
        <p14:creationId xmlns:p14="http://schemas.microsoft.com/office/powerpoint/2010/main" val="2378337684"/>
      </p:ext>
    </p:extLst>
  </p:cSld>
  <p:clrMap bg1="dk1" tx1="lt1" bg2="dk2" tx2="lt2" accent1="accent1" accent2="accent2" accent3="accent3" accent4="accent4" accent5="accent5" accent6="accent6" hlink="hlink" folHlink="folHlink"/>
  <p:sldLayoutIdLst>
    <p:sldLayoutId id="2147483753" r:id="rId1"/>
    <p:sldLayoutId id="2147483754" r:id="rId2"/>
    <p:sldLayoutId id="2147483755" r:id="rId3"/>
    <p:sldLayoutId id="2147483756" r:id="rId4"/>
    <p:sldLayoutId id="2147483757" r:id="rId5"/>
    <p:sldLayoutId id="2147483758" r:id="rId6"/>
    <p:sldLayoutId id="2147483759" r:id="rId7"/>
    <p:sldLayoutId id="2147483760" r:id="rId8"/>
    <p:sldLayoutId id="2147483761" r:id="rId9"/>
    <p:sldLayoutId id="2147483762" r:id="rId10"/>
    <p:sldLayoutId id="2147483763" r:id="rId11"/>
    <p:sldLayoutId id="2147483764" r:id="rId12"/>
    <p:sldLayoutId id="2147483765" r:id="rId13"/>
    <p:sldLayoutId id="2147483766" r:id="rId14"/>
    <p:sldLayoutId id="2147483767" r:id="rId15"/>
    <p:sldLayoutId id="2147483768"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themeOverride" Target="../theme/themeOverride3.xml"/></Relationships>
</file>

<file path=ppt/slides/_rels/slide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themeOverride" Target="../theme/themeOverride1.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themeOverride" Target="../theme/themeOverride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875211" y="2404534"/>
            <a:ext cx="8398792" cy="1646302"/>
          </a:xfrm>
        </p:spPr>
        <p:txBody>
          <a:bodyPr/>
          <a:lstStyle/>
          <a:p>
            <a:pPr algn="ctr"/>
            <a:r>
              <a:rPr lang="en-US" dirty="0" smtClean="0">
                <a:latin typeface="Baskerville Old Face" panose="02020602080505020303" pitchFamily="18" charset="0"/>
              </a:rPr>
              <a:t>Issues in Deduction of Business Expenses under IT</a:t>
            </a:r>
            <a:endParaRPr lang="en-IN" dirty="0">
              <a:latin typeface="Baskerville Old Face" panose="02020602080505020303" pitchFamily="18" charset="0"/>
            </a:endParaRPr>
          </a:p>
        </p:txBody>
      </p:sp>
      <p:sp>
        <p:nvSpPr>
          <p:cNvPr id="3" name="Subtitle 2"/>
          <p:cNvSpPr>
            <a:spLocks noGrp="1"/>
          </p:cNvSpPr>
          <p:nvPr>
            <p:ph type="subTitle" idx="1"/>
          </p:nvPr>
        </p:nvSpPr>
        <p:spPr/>
        <p:txBody>
          <a:bodyPr>
            <a:noAutofit/>
          </a:bodyPr>
          <a:lstStyle/>
          <a:p>
            <a:pPr algn="ctr"/>
            <a:r>
              <a:rPr lang="en-US" sz="3600" dirty="0" smtClean="0">
                <a:latin typeface="Baskerville Old Face" panose="02020602080505020303" pitchFamily="18" charset="0"/>
              </a:rPr>
              <a:t>By</a:t>
            </a:r>
          </a:p>
          <a:p>
            <a:pPr algn="ctr"/>
            <a:r>
              <a:rPr lang="en-US" sz="3600" dirty="0" smtClean="0">
                <a:latin typeface="Baskerville Old Face" panose="02020602080505020303" pitchFamily="18" charset="0"/>
              </a:rPr>
              <a:t>CMA S. VENKANNA</a:t>
            </a:r>
            <a:endParaRPr lang="en-IN" sz="3600" dirty="0">
              <a:latin typeface="Baskerville Old Face" panose="02020602080505020303" pitchFamily="18" charset="0"/>
            </a:endParaRPr>
          </a:p>
        </p:txBody>
      </p:sp>
      <p:pic>
        <p:nvPicPr>
          <p:cNvPr id="6" name="Picture 5"/>
          <p:cNvPicPr>
            <a:picLocks noChangeAspect="1"/>
          </p:cNvPicPr>
          <p:nvPr/>
        </p:nvPicPr>
        <p:blipFill>
          <a:blip r:embed="rId2"/>
          <a:stretch>
            <a:fillRect/>
          </a:stretch>
        </p:blipFill>
        <p:spPr>
          <a:xfrm>
            <a:off x="5074606" y="248194"/>
            <a:ext cx="1221691" cy="2063932"/>
          </a:xfrm>
          <a:prstGeom prst="rect">
            <a:avLst/>
          </a:prstGeom>
          <a:ln w="228600" cap="sq" cmpd="thickThin">
            <a:solidFill>
              <a:srgbClr val="000000"/>
            </a:solidFill>
            <a:prstDash val="solid"/>
            <a:miter lim="800000"/>
          </a:ln>
          <a:effectLst>
            <a:innerShdw blurRad="76200">
              <a:srgbClr val="000000"/>
            </a:innerShdw>
          </a:effectLst>
        </p:spPr>
      </p:pic>
    </p:spTree>
    <p:extLst>
      <p:ext uri="{BB962C8B-B14F-4D97-AF65-F5344CB8AC3E}">
        <p14:creationId xmlns:p14="http://schemas.microsoft.com/office/powerpoint/2010/main" val="167827114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10844106" cy="1320800"/>
          </a:xfrm>
        </p:spPr>
        <p:txBody>
          <a:bodyPr>
            <a:normAutofit/>
          </a:bodyPr>
          <a:lstStyle/>
          <a:p>
            <a:r>
              <a:rPr lang="en-US" dirty="0">
                <a:latin typeface="Bookman Old Style" panose="02050604050505020204" pitchFamily="18" charset="0"/>
              </a:rPr>
              <a:t>Sec.35 – Expenditure on Scientific Research</a:t>
            </a:r>
            <a:endParaRPr lang="en-IN" dirty="0">
              <a:latin typeface="Bookman Old Style" panose="02050604050505020204" pitchFamily="18" charset="0"/>
            </a:endParaRPr>
          </a:p>
        </p:txBody>
      </p:sp>
      <p:sp>
        <p:nvSpPr>
          <p:cNvPr id="3" name="Content Placeholder 2"/>
          <p:cNvSpPr>
            <a:spLocks noGrp="1"/>
          </p:cNvSpPr>
          <p:nvPr>
            <p:ph idx="1"/>
          </p:nvPr>
        </p:nvSpPr>
        <p:spPr/>
        <p:txBody>
          <a:bodyPr/>
          <a:lstStyle/>
          <a:p>
            <a:r>
              <a:rPr lang="en-US" sz="1900" dirty="0">
                <a:solidFill>
                  <a:schemeClr val="tx1"/>
                </a:solidFill>
                <a:latin typeface="Cambria Math" panose="02040503050406030204" pitchFamily="18" charset="0"/>
                <a:ea typeface="Cambria Math" panose="02040503050406030204" pitchFamily="18" charset="0"/>
              </a:rPr>
              <a:t>In house Research</a:t>
            </a:r>
          </a:p>
          <a:p>
            <a:pPr lvl="1"/>
            <a:r>
              <a:rPr lang="en-US" sz="1900" dirty="0">
                <a:solidFill>
                  <a:schemeClr val="tx1"/>
                </a:solidFill>
                <a:latin typeface="Cambria Math" panose="02040503050406030204" pitchFamily="18" charset="0"/>
                <a:ea typeface="Cambria Math" panose="02040503050406030204" pitchFamily="18" charset="0"/>
              </a:rPr>
              <a:t>Revenue Expenditure</a:t>
            </a:r>
          </a:p>
          <a:p>
            <a:pPr lvl="1"/>
            <a:r>
              <a:rPr lang="en-US" sz="1900" dirty="0">
                <a:solidFill>
                  <a:schemeClr val="tx1"/>
                </a:solidFill>
                <a:latin typeface="Cambria Math" panose="02040503050406030204" pitchFamily="18" charset="0"/>
                <a:ea typeface="Cambria Math" panose="02040503050406030204" pitchFamily="18" charset="0"/>
              </a:rPr>
              <a:t>Capital Expenditure</a:t>
            </a:r>
          </a:p>
          <a:p>
            <a:pPr lvl="1"/>
            <a:r>
              <a:rPr lang="en-US" sz="1900" dirty="0">
                <a:solidFill>
                  <a:schemeClr val="tx1"/>
                </a:solidFill>
                <a:latin typeface="Cambria Math" panose="02040503050406030204" pitchFamily="18" charset="0"/>
                <a:ea typeface="Cambria Math" panose="02040503050406030204" pitchFamily="18" charset="0"/>
              </a:rPr>
              <a:t>Deduction 100%</a:t>
            </a:r>
          </a:p>
          <a:p>
            <a:pPr marL="457200" lvl="1" indent="0">
              <a:buNone/>
            </a:pPr>
            <a:endParaRPr lang="en-IN" dirty="0"/>
          </a:p>
        </p:txBody>
      </p:sp>
      <p:graphicFrame>
        <p:nvGraphicFramePr>
          <p:cNvPr id="4" name="Table 3"/>
          <p:cNvGraphicFramePr>
            <a:graphicFrameLocks noGrp="1"/>
          </p:cNvGraphicFramePr>
          <p:nvPr>
            <p:extLst>
              <p:ext uri="{D42A27DB-BD31-4B8C-83A1-F6EECF244321}">
                <p14:modId xmlns:p14="http://schemas.microsoft.com/office/powerpoint/2010/main" val="4129987025"/>
              </p:ext>
            </p:extLst>
          </p:nvPr>
        </p:nvGraphicFramePr>
        <p:xfrm>
          <a:off x="1547653" y="3950279"/>
          <a:ext cx="8048368" cy="2484768"/>
        </p:xfrm>
        <a:graphic>
          <a:graphicData uri="http://schemas.openxmlformats.org/drawingml/2006/table">
            <a:tbl>
              <a:tblPr>
                <a:tableStyleId>{3C2FFA5D-87B4-456A-9821-1D502468CF0F}</a:tableStyleId>
              </a:tblPr>
              <a:tblGrid>
                <a:gridCol w="4024184">
                  <a:extLst>
                    <a:ext uri="{9D8B030D-6E8A-4147-A177-3AD203B41FA5}">
                      <a16:colId xmlns:a16="http://schemas.microsoft.com/office/drawing/2014/main" val="20000"/>
                    </a:ext>
                  </a:extLst>
                </a:gridCol>
                <a:gridCol w="4024184">
                  <a:extLst>
                    <a:ext uri="{9D8B030D-6E8A-4147-A177-3AD203B41FA5}">
                      <a16:colId xmlns:a16="http://schemas.microsoft.com/office/drawing/2014/main" val="20001"/>
                    </a:ext>
                  </a:extLst>
                </a:gridCol>
              </a:tblGrid>
              <a:tr h="462849">
                <a:tc>
                  <a:txBody>
                    <a:bodyPr/>
                    <a:lstStyle/>
                    <a:p>
                      <a:pPr fontAlgn="t"/>
                      <a:r>
                        <a:rPr lang="en-US" sz="1200" kern="1200" dirty="0">
                          <a:solidFill>
                            <a:schemeClr val="bg1"/>
                          </a:solidFill>
                          <a:latin typeface="Cambria Math" panose="02040503050406030204" pitchFamily="18" charset="0"/>
                          <a:ea typeface="Cambria Math" panose="02040503050406030204" pitchFamily="18" charset="0"/>
                          <a:cs typeface="+mn-cs"/>
                        </a:rPr>
                        <a:t>Expenditure on Research carried on by the </a:t>
                      </a:r>
                      <a:r>
                        <a:rPr lang="en-US" sz="1200" kern="1200" dirty="0" err="1">
                          <a:solidFill>
                            <a:schemeClr val="bg1"/>
                          </a:solidFill>
                          <a:latin typeface="Cambria Math" panose="02040503050406030204" pitchFamily="18" charset="0"/>
                          <a:ea typeface="Cambria Math" panose="02040503050406030204" pitchFamily="18" charset="0"/>
                          <a:cs typeface="+mn-cs"/>
                        </a:rPr>
                        <a:t>Assessee</a:t>
                      </a:r>
                      <a:endParaRPr lang="en-US" sz="1200" kern="1200" dirty="0">
                        <a:solidFill>
                          <a:schemeClr val="bg1"/>
                        </a:solidFill>
                        <a:latin typeface="Cambria Math" panose="02040503050406030204" pitchFamily="18" charset="0"/>
                        <a:ea typeface="Cambria Math" panose="02040503050406030204" pitchFamily="18" charset="0"/>
                        <a:cs typeface="+mn-cs"/>
                      </a:endParaRPr>
                    </a:p>
                  </a:txBody>
                  <a:tcPr/>
                </a:tc>
                <a:tc>
                  <a:txBody>
                    <a:bodyPr/>
                    <a:lstStyle/>
                    <a:p>
                      <a:pPr fontAlgn="t"/>
                      <a:r>
                        <a:rPr lang="en-IN" sz="1200" kern="1200">
                          <a:solidFill>
                            <a:schemeClr val="bg1"/>
                          </a:solidFill>
                          <a:latin typeface="Cambria Math" panose="02040503050406030204" pitchFamily="18" charset="0"/>
                          <a:ea typeface="Cambria Math" panose="02040503050406030204" pitchFamily="18" charset="0"/>
                          <a:cs typeface="+mn-cs"/>
                        </a:rPr>
                        <a:t>Contribution to Outsiders</a:t>
                      </a:r>
                    </a:p>
                  </a:txBody>
                  <a:tcPr/>
                </a:tc>
                <a:extLst>
                  <a:ext uri="{0D108BD9-81ED-4DB2-BD59-A6C34878D82A}">
                    <a16:rowId xmlns:a16="http://schemas.microsoft.com/office/drawing/2014/main" val="10000"/>
                  </a:ext>
                </a:extLst>
              </a:tr>
              <a:tr h="779535">
                <a:tc>
                  <a:txBody>
                    <a:bodyPr/>
                    <a:lstStyle/>
                    <a:p>
                      <a:pPr fontAlgn="t"/>
                      <a:r>
                        <a:rPr lang="en-US" sz="1200" kern="1200" dirty="0">
                          <a:solidFill>
                            <a:schemeClr val="bg1"/>
                          </a:solidFill>
                          <a:latin typeface="Cambria Math" panose="02040503050406030204" pitchFamily="18" charset="0"/>
                          <a:ea typeface="Cambria Math" panose="02040503050406030204" pitchFamily="18" charset="0"/>
                          <a:cs typeface="+mn-cs"/>
                        </a:rPr>
                        <a:t>1. Revenue Expenditure under Section 35(1))(</a:t>
                      </a:r>
                      <a:r>
                        <a:rPr lang="en-US" sz="1200" kern="1200" dirty="0" err="1">
                          <a:solidFill>
                            <a:schemeClr val="bg1"/>
                          </a:solidFill>
                          <a:latin typeface="Cambria Math" panose="02040503050406030204" pitchFamily="18" charset="0"/>
                          <a:ea typeface="Cambria Math" panose="02040503050406030204" pitchFamily="18" charset="0"/>
                          <a:cs typeface="+mn-cs"/>
                        </a:rPr>
                        <a:t>i</a:t>
                      </a:r>
                      <a:r>
                        <a:rPr lang="en-US" sz="1200" kern="1200" dirty="0">
                          <a:solidFill>
                            <a:schemeClr val="bg1"/>
                          </a:solidFill>
                          <a:latin typeface="Cambria Math" panose="02040503050406030204" pitchFamily="18" charset="0"/>
                          <a:ea typeface="Cambria Math" panose="02040503050406030204" pitchFamily="18" charset="0"/>
                          <a:cs typeface="+mn-cs"/>
                        </a:rPr>
                        <a:t>)</a:t>
                      </a:r>
                    </a:p>
                  </a:txBody>
                  <a:tcPr/>
                </a:tc>
                <a:tc>
                  <a:txBody>
                    <a:bodyPr/>
                    <a:lstStyle/>
                    <a:p>
                      <a:pPr fontAlgn="t"/>
                      <a:r>
                        <a:rPr lang="en-US" sz="1200" kern="1200" dirty="0">
                          <a:solidFill>
                            <a:schemeClr val="bg1"/>
                          </a:solidFill>
                          <a:latin typeface="Cambria Math" panose="02040503050406030204" pitchFamily="18" charset="0"/>
                          <a:ea typeface="Cambria Math" panose="02040503050406030204" pitchFamily="18" charset="0"/>
                          <a:cs typeface="+mn-cs"/>
                        </a:rPr>
                        <a:t>1. </a:t>
                      </a:r>
                      <a:r>
                        <a:rPr lang="en-US" sz="1200" kern="1200" dirty="0" smtClean="0">
                          <a:solidFill>
                            <a:schemeClr val="bg1"/>
                          </a:solidFill>
                          <a:latin typeface="Cambria Math" panose="02040503050406030204" pitchFamily="18" charset="0"/>
                          <a:ea typeface="Cambria Math" panose="02040503050406030204" pitchFamily="18" charset="0"/>
                          <a:cs typeface="+mn-cs"/>
                        </a:rPr>
                        <a:t>Contribution to </a:t>
                      </a:r>
                      <a:r>
                        <a:rPr lang="en-US" sz="1200" kern="1200" dirty="0">
                          <a:solidFill>
                            <a:schemeClr val="bg1"/>
                          </a:solidFill>
                          <a:latin typeface="Cambria Math" panose="02040503050406030204" pitchFamily="18" charset="0"/>
                          <a:ea typeface="Cambria Math" panose="02040503050406030204" pitchFamily="18" charset="0"/>
                          <a:cs typeface="+mn-cs"/>
                        </a:rPr>
                        <a:t>an Approved Research Association under Section 35(1)(ii)/(iii)</a:t>
                      </a:r>
                    </a:p>
                  </a:txBody>
                  <a:tcPr/>
                </a:tc>
                <a:extLst>
                  <a:ext uri="{0D108BD9-81ED-4DB2-BD59-A6C34878D82A}">
                    <a16:rowId xmlns:a16="http://schemas.microsoft.com/office/drawing/2014/main" val="10001"/>
                  </a:ext>
                </a:extLst>
              </a:tr>
              <a:tr h="462849">
                <a:tc>
                  <a:txBody>
                    <a:bodyPr/>
                    <a:lstStyle/>
                    <a:p>
                      <a:pPr fontAlgn="t"/>
                      <a:r>
                        <a:rPr lang="en-IN" sz="1200" kern="1200" dirty="0">
                          <a:solidFill>
                            <a:schemeClr val="bg1"/>
                          </a:solidFill>
                          <a:latin typeface="Cambria Math" panose="02040503050406030204" pitchFamily="18" charset="0"/>
                          <a:ea typeface="Cambria Math" panose="02040503050406030204" pitchFamily="18" charset="0"/>
                          <a:cs typeface="+mn-cs"/>
                        </a:rPr>
                        <a:t>2. Capital Expenditure under Section 35(2)</a:t>
                      </a:r>
                    </a:p>
                  </a:txBody>
                  <a:tcPr/>
                </a:tc>
                <a:tc>
                  <a:txBody>
                    <a:bodyPr/>
                    <a:lstStyle/>
                    <a:p>
                      <a:pPr fontAlgn="t"/>
                      <a:r>
                        <a:rPr lang="en-US" sz="1200" kern="1200" dirty="0">
                          <a:solidFill>
                            <a:schemeClr val="bg1"/>
                          </a:solidFill>
                          <a:latin typeface="Cambria Math" panose="02040503050406030204" pitchFamily="18" charset="0"/>
                          <a:ea typeface="Cambria Math" panose="02040503050406030204" pitchFamily="18" charset="0"/>
                          <a:cs typeface="+mn-cs"/>
                        </a:rPr>
                        <a:t>2. Payment to National Laboratory under Section 35(2AA)</a:t>
                      </a:r>
                    </a:p>
                  </a:txBody>
                  <a:tcPr/>
                </a:tc>
                <a:extLst>
                  <a:ext uri="{0D108BD9-81ED-4DB2-BD59-A6C34878D82A}">
                    <a16:rowId xmlns:a16="http://schemas.microsoft.com/office/drawing/2014/main" val="10002"/>
                  </a:ext>
                </a:extLst>
              </a:tr>
              <a:tr h="779535">
                <a:tc>
                  <a:txBody>
                    <a:bodyPr/>
                    <a:lstStyle/>
                    <a:p>
                      <a:pPr fontAlgn="t"/>
                      <a:r>
                        <a:rPr lang="en-US" sz="1200" kern="1200">
                          <a:solidFill>
                            <a:schemeClr val="bg1"/>
                          </a:solidFill>
                          <a:latin typeface="Cambria Math" panose="02040503050406030204" pitchFamily="18" charset="0"/>
                          <a:ea typeface="Cambria Math" panose="02040503050406030204" pitchFamily="18" charset="0"/>
                          <a:cs typeface="+mn-cs"/>
                        </a:rPr>
                        <a:t>3. Expenditure on an Approved in-House Research under Section 35(2AB)</a:t>
                      </a:r>
                    </a:p>
                  </a:txBody>
                  <a:tcPr/>
                </a:tc>
                <a:tc>
                  <a:txBody>
                    <a:bodyPr/>
                    <a:lstStyle/>
                    <a:p>
                      <a:pPr fontAlgn="t"/>
                      <a:r>
                        <a:rPr lang="en-US" sz="1200" kern="1200" dirty="0">
                          <a:solidFill>
                            <a:schemeClr val="bg1"/>
                          </a:solidFill>
                          <a:latin typeface="Cambria Math" panose="02040503050406030204" pitchFamily="18" charset="0"/>
                          <a:ea typeface="Cambria Math" panose="02040503050406030204" pitchFamily="18" charset="0"/>
                          <a:cs typeface="+mn-cs"/>
                        </a:rPr>
                        <a:t>3. Contribution to an Indian Scientific Research Company.</a:t>
                      </a:r>
                    </a:p>
                  </a:txBody>
                  <a:tcPr/>
                </a:tc>
                <a:extLst>
                  <a:ext uri="{0D108BD9-81ED-4DB2-BD59-A6C34878D82A}">
                    <a16:rowId xmlns:a16="http://schemas.microsoft.com/office/drawing/2014/main" val="10003"/>
                  </a:ext>
                </a:extLst>
              </a:tr>
            </a:tbl>
          </a:graphicData>
        </a:graphic>
      </p:graphicFrame>
      <p:pic>
        <p:nvPicPr>
          <p:cNvPr id="5" name="Picture 4"/>
          <p:cNvPicPr>
            <a:picLocks noChangeAspect="1"/>
          </p:cNvPicPr>
          <p:nvPr/>
        </p:nvPicPr>
        <p:blipFill>
          <a:blip r:embed="rId2"/>
          <a:stretch>
            <a:fillRect/>
          </a:stretch>
        </p:blipFill>
        <p:spPr>
          <a:xfrm>
            <a:off x="11383967" y="5747657"/>
            <a:ext cx="529360" cy="849086"/>
          </a:xfrm>
          <a:prstGeom prst="rect">
            <a:avLst/>
          </a:prstGeom>
          <a:ln w="228600" cap="sq" cmpd="thickThin">
            <a:solidFill>
              <a:srgbClr val="000000"/>
            </a:solidFill>
            <a:prstDash val="solid"/>
            <a:miter lim="800000"/>
          </a:ln>
          <a:effectLst>
            <a:innerShdw blurRad="76200">
              <a:srgbClr val="000000"/>
            </a:innerShdw>
          </a:effectLst>
        </p:spPr>
      </p:pic>
    </p:spTree>
    <p:extLst>
      <p:ext uri="{BB962C8B-B14F-4D97-AF65-F5344CB8AC3E}">
        <p14:creationId xmlns:p14="http://schemas.microsoft.com/office/powerpoint/2010/main" val="111541641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9817" y="290985"/>
            <a:ext cx="11717383" cy="722270"/>
          </a:xfrm>
        </p:spPr>
        <p:txBody>
          <a:bodyPr>
            <a:noAutofit/>
          </a:bodyPr>
          <a:lstStyle/>
          <a:p>
            <a:r>
              <a:rPr lang="en-US" dirty="0">
                <a:latin typeface="Bookman Old Style" panose="02050604050505020204" pitchFamily="18" charset="0"/>
              </a:rPr>
              <a:t>Expenses on In-House Research and Development Expenses [Section 35(2AB)]</a:t>
            </a:r>
            <a:br>
              <a:rPr lang="en-US" dirty="0">
                <a:latin typeface="Bookman Old Style" panose="02050604050505020204" pitchFamily="18" charset="0"/>
              </a:rPr>
            </a:br>
            <a:endParaRPr lang="en-IN" dirty="0">
              <a:latin typeface="Bookman Old Style" panose="02050604050505020204" pitchFamily="18" charset="0"/>
            </a:endParaRPr>
          </a:p>
        </p:txBody>
      </p:sp>
      <p:sp>
        <p:nvSpPr>
          <p:cNvPr id="3" name="Content Placeholder 2"/>
          <p:cNvSpPr>
            <a:spLocks noGrp="1"/>
          </p:cNvSpPr>
          <p:nvPr>
            <p:ph idx="1"/>
          </p:nvPr>
        </p:nvSpPr>
        <p:spPr>
          <a:xfrm>
            <a:off x="588829" y="1578961"/>
            <a:ext cx="10515600" cy="5279039"/>
          </a:xfrm>
        </p:spPr>
        <p:txBody>
          <a:bodyPr>
            <a:normAutofit/>
          </a:bodyPr>
          <a:lstStyle/>
          <a:p>
            <a:pPr marL="457200" lvl="1" indent="0">
              <a:buNone/>
            </a:pPr>
            <a:r>
              <a:rPr lang="en-US" sz="2100" dirty="0">
                <a:solidFill>
                  <a:schemeClr val="tx1"/>
                </a:solidFill>
                <a:latin typeface="Cambria Math" panose="02040503050406030204" pitchFamily="18" charset="0"/>
                <a:ea typeface="Cambria Math" panose="02040503050406030204" pitchFamily="18" charset="0"/>
              </a:rPr>
              <a:t>Conditions</a:t>
            </a:r>
            <a:r>
              <a:rPr lang="en-US" sz="1900" dirty="0">
                <a:solidFill>
                  <a:schemeClr val="tx1"/>
                </a:solidFill>
                <a:latin typeface="Cambria Math" panose="02040503050406030204" pitchFamily="18" charset="0"/>
                <a:ea typeface="Cambria Math" panose="02040503050406030204" pitchFamily="18" charset="0"/>
              </a:rPr>
              <a:t> - One has to satisfy the following conditions—</a:t>
            </a:r>
          </a:p>
          <a:p>
            <a:pPr lvl="1" algn="just"/>
            <a:r>
              <a:rPr lang="en-US" sz="1900" dirty="0">
                <a:solidFill>
                  <a:schemeClr val="tx1"/>
                </a:solidFill>
                <a:latin typeface="Cambria Math" panose="02040503050406030204" pitchFamily="18" charset="0"/>
                <a:ea typeface="Cambria Math" panose="02040503050406030204" pitchFamily="18" charset="0"/>
              </a:rPr>
              <a:t>The taxpayer is a company.</a:t>
            </a:r>
          </a:p>
          <a:p>
            <a:pPr lvl="1" algn="just"/>
            <a:r>
              <a:rPr lang="en-US" sz="1900" dirty="0">
                <a:solidFill>
                  <a:schemeClr val="tx1"/>
                </a:solidFill>
                <a:latin typeface="Cambria Math" panose="02040503050406030204" pitchFamily="18" charset="0"/>
                <a:ea typeface="Cambria Math" panose="02040503050406030204" pitchFamily="18" charset="0"/>
              </a:rPr>
              <a:t>The company should be in the business of bio-technology or in the business of manufacture or production of any article or thing except those specified in the Eleventh Schedule.</a:t>
            </a:r>
          </a:p>
          <a:p>
            <a:pPr lvl="1" algn="just"/>
            <a:r>
              <a:rPr lang="en-US" sz="1900" dirty="0">
                <a:solidFill>
                  <a:schemeClr val="tx1"/>
                </a:solidFill>
                <a:latin typeface="Cambria Math" panose="02040503050406030204" pitchFamily="18" charset="0"/>
                <a:ea typeface="Cambria Math" panose="02040503050406030204" pitchFamily="18" charset="0"/>
              </a:rPr>
              <a:t>It incurs any expenditure on scientific research and such expenditure is of capital nature or revenue nature (not being expenditure in the nature of cost of any land and building). The expenditure on scientific research in relation to drugs and pharmaceuticals shall include expenditure incurred on clinical drug trial, regulatory approval and filing an application for a patent.</a:t>
            </a:r>
          </a:p>
          <a:p>
            <a:pPr lvl="1" algn="just"/>
            <a:r>
              <a:rPr lang="en-US" sz="1900" dirty="0">
                <a:solidFill>
                  <a:schemeClr val="tx1"/>
                </a:solidFill>
                <a:latin typeface="Cambria Math" panose="02040503050406030204" pitchFamily="18" charset="0"/>
                <a:ea typeface="Cambria Math" panose="02040503050406030204" pitchFamily="18" charset="0"/>
              </a:rPr>
              <a:t>The research and development facility is approved by the prescribed authority.</a:t>
            </a:r>
          </a:p>
          <a:p>
            <a:pPr lvl="1" algn="just"/>
            <a:r>
              <a:rPr lang="en-US" sz="1900" dirty="0">
                <a:solidFill>
                  <a:schemeClr val="tx1"/>
                </a:solidFill>
                <a:latin typeface="Cambria Math" panose="02040503050406030204" pitchFamily="18" charset="0"/>
                <a:ea typeface="Cambria Math" panose="02040503050406030204" pitchFamily="18" charset="0"/>
              </a:rPr>
              <a:t>The taxpayer has entered into an agreement with the prescribed authority for co-operation in such research and development facility and for audit of the accounts maintained for that facility or fulfils such conditions with regard to maintenance of accounts and audit thereof and furnishing of reports in such manner as may be prescribed.</a:t>
            </a:r>
          </a:p>
          <a:p>
            <a:endParaRPr lang="en-IN" dirty="0"/>
          </a:p>
        </p:txBody>
      </p:sp>
      <p:pic>
        <p:nvPicPr>
          <p:cNvPr id="4" name="Picture 3"/>
          <p:cNvPicPr>
            <a:picLocks noChangeAspect="1"/>
          </p:cNvPicPr>
          <p:nvPr/>
        </p:nvPicPr>
        <p:blipFill>
          <a:blip r:embed="rId2"/>
          <a:stretch>
            <a:fillRect/>
          </a:stretch>
        </p:blipFill>
        <p:spPr>
          <a:xfrm>
            <a:off x="11383967" y="5747657"/>
            <a:ext cx="529360" cy="849086"/>
          </a:xfrm>
          <a:prstGeom prst="rect">
            <a:avLst/>
          </a:prstGeom>
          <a:ln w="228600" cap="sq" cmpd="thickThin">
            <a:solidFill>
              <a:srgbClr val="000000"/>
            </a:solidFill>
            <a:prstDash val="solid"/>
            <a:miter lim="800000"/>
          </a:ln>
          <a:effectLst>
            <a:innerShdw blurRad="76200">
              <a:srgbClr val="000000"/>
            </a:innerShdw>
          </a:effectLst>
        </p:spPr>
      </p:pic>
    </p:spTree>
    <p:extLst>
      <p:ext uri="{BB962C8B-B14F-4D97-AF65-F5344CB8AC3E}">
        <p14:creationId xmlns:p14="http://schemas.microsoft.com/office/powerpoint/2010/main" val="365344457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77334" y="666207"/>
            <a:ext cx="8596668" cy="5375156"/>
          </a:xfrm>
        </p:spPr>
        <p:txBody>
          <a:bodyPr>
            <a:normAutofit/>
          </a:bodyPr>
          <a:lstStyle/>
          <a:p>
            <a:r>
              <a:rPr lang="en-US" dirty="0">
                <a:solidFill>
                  <a:srgbClr val="212529"/>
                </a:solidFill>
                <a:latin typeface="Segoe"/>
              </a:rPr>
              <a:t> </a:t>
            </a:r>
            <a:r>
              <a:rPr lang="en-US" sz="1900" dirty="0">
                <a:solidFill>
                  <a:schemeClr val="tx1"/>
                </a:solidFill>
                <a:latin typeface="Cambria Math" panose="02040503050406030204" pitchFamily="18" charset="0"/>
                <a:ea typeface="Cambria Math" panose="02040503050406030204" pitchFamily="18" charset="0"/>
              </a:rPr>
              <a:t>If all the above conditions are satisfied, the quantum of deduction is as follows—</a:t>
            </a:r>
          </a:p>
          <a:p>
            <a:endParaRPr lang="en-US" dirty="0">
              <a:solidFill>
                <a:srgbClr val="212529"/>
              </a:solidFill>
              <a:latin typeface="Segoe"/>
            </a:endParaRPr>
          </a:p>
          <a:p>
            <a:endParaRPr lang="en-US" dirty="0" smtClean="0">
              <a:solidFill>
                <a:srgbClr val="212529"/>
              </a:solidFill>
              <a:latin typeface="Segoe"/>
            </a:endParaRPr>
          </a:p>
          <a:p>
            <a:endParaRPr lang="en-US" dirty="0">
              <a:solidFill>
                <a:srgbClr val="212529"/>
              </a:solidFill>
              <a:latin typeface="Segoe"/>
            </a:endParaRPr>
          </a:p>
          <a:p>
            <a:endParaRPr lang="en-US" sz="1900" dirty="0" smtClean="0">
              <a:solidFill>
                <a:schemeClr val="tx1"/>
              </a:solidFill>
              <a:latin typeface="Cambria Math" panose="02040503050406030204" pitchFamily="18" charset="0"/>
              <a:ea typeface="Cambria Math" panose="02040503050406030204" pitchFamily="18" charset="0"/>
            </a:endParaRPr>
          </a:p>
          <a:p>
            <a:r>
              <a:rPr lang="en-US" sz="1900" dirty="0" smtClean="0">
                <a:solidFill>
                  <a:schemeClr val="tx1"/>
                </a:solidFill>
                <a:latin typeface="Cambria Math" panose="02040503050406030204" pitchFamily="18" charset="0"/>
                <a:ea typeface="Cambria Math" panose="02040503050406030204" pitchFamily="18" charset="0"/>
              </a:rPr>
              <a:t>company </a:t>
            </a:r>
            <a:r>
              <a:rPr lang="en-US" sz="1900" dirty="0">
                <a:solidFill>
                  <a:schemeClr val="tx1"/>
                </a:solidFill>
                <a:latin typeface="Cambria Math" panose="02040503050406030204" pitchFamily="18" charset="0"/>
                <a:ea typeface="Cambria Math" panose="02040503050406030204" pitchFamily="18" charset="0"/>
              </a:rPr>
              <a:t>approved under the provisions of section 35(1)(</a:t>
            </a:r>
            <a:r>
              <a:rPr lang="en-US" sz="1900" dirty="0" err="1">
                <a:solidFill>
                  <a:schemeClr val="tx1"/>
                </a:solidFill>
                <a:latin typeface="Cambria Math" panose="02040503050406030204" pitchFamily="18" charset="0"/>
                <a:ea typeface="Cambria Math" panose="02040503050406030204" pitchFamily="18" charset="0"/>
              </a:rPr>
              <a:t>iia</a:t>
            </a:r>
            <a:r>
              <a:rPr lang="en-US" sz="1900" dirty="0">
                <a:solidFill>
                  <a:schemeClr val="tx1"/>
                </a:solidFill>
                <a:latin typeface="Cambria Math" panose="02040503050406030204" pitchFamily="18" charset="0"/>
                <a:ea typeface="Cambria Math" panose="02040503050406030204" pitchFamily="18" charset="0"/>
              </a:rPr>
              <a:t>) is not eligible to claim weighted deduction under section 35(2AB). However, deduction under section 35(1)(</a:t>
            </a:r>
            <a:r>
              <a:rPr lang="en-US" sz="1900" dirty="0" err="1">
                <a:solidFill>
                  <a:schemeClr val="tx1"/>
                </a:solidFill>
                <a:latin typeface="Cambria Math" panose="02040503050406030204" pitchFamily="18" charset="0"/>
                <a:ea typeface="Cambria Math" panose="02040503050406030204" pitchFamily="18" charset="0"/>
              </a:rPr>
              <a:t>i</a:t>
            </a:r>
            <a:r>
              <a:rPr lang="en-US" sz="1900" dirty="0">
                <a:solidFill>
                  <a:schemeClr val="tx1"/>
                </a:solidFill>
                <a:latin typeface="Cambria Math" panose="02040503050406030204" pitchFamily="18" charset="0"/>
                <a:ea typeface="Cambria Math" panose="02040503050406030204" pitchFamily="18" charset="0"/>
              </a:rPr>
              <a:t>)/(2) can be claimed to the extent of 100% of the sum spent as revenue expenditure or capital expenditure on scientific research.</a:t>
            </a:r>
            <a:endParaRPr lang="en-IN" sz="1900" dirty="0">
              <a:solidFill>
                <a:schemeClr val="tx1"/>
              </a:solidFill>
              <a:latin typeface="Cambria Math" panose="02040503050406030204" pitchFamily="18" charset="0"/>
              <a:ea typeface="Cambria Math" panose="02040503050406030204" pitchFamily="18" charset="0"/>
            </a:endParaRPr>
          </a:p>
        </p:txBody>
      </p:sp>
      <p:graphicFrame>
        <p:nvGraphicFramePr>
          <p:cNvPr id="6" name="Table 5"/>
          <p:cNvGraphicFramePr>
            <a:graphicFrameLocks noGrp="1"/>
          </p:cNvGraphicFramePr>
          <p:nvPr>
            <p:extLst>
              <p:ext uri="{D42A27DB-BD31-4B8C-83A1-F6EECF244321}">
                <p14:modId xmlns:p14="http://schemas.microsoft.com/office/powerpoint/2010/main" val="1967428670"/>
              </p:ext>
            </p:extLst>
          </p:nvPr>
        </p:nvGraphicFramePr>
        <p:xfrm>
          <a:off x="1044741" y="1567542"/>
          <a:ext cx="7861854" cy="1058092"/>
        </p:xfrm>
        <a:graphic>
          <a:graphicData uri="http://schemas.openxmlformats.org/drawingml/2006/table">
            <a:tbl>
              <a:tblPr>
                <a:tableStyleId>{3C2FFA5D-87B4-456A-9821-1D502468CF0F}</a:tableStyleId>
              </a:tblPr>
              <a:tblGrid>
                <a:gridCol w="4989687">
                  <a:extLst>
                    <a:ext uri="{9D8B030D-6E8A-4147-A177-3AD203B41FA5}">
                      <a16:colId xmlns:a16="http://schemas.microsoft.com/office/drawing/2014/main" val="20000"/>
                    </a:ext>
                  </a:extLst>
                </a:gridCol>
                <a:gridCol w="2872167">
                  <a:extLst>
                    <a:ext uri="{9D8B030D-6E8A-4147-A177-3AD203B41FA5}">
                      <a16:colId xmlns:a16="http://schemas.microsoft.com/office/drawing/2014/main" val="20001"/>
                    </a:ext>
                  </a:extLst>
                </a:gridCol>
              </a:tblGrid>
              <a:tr h="491981">
                <a:tc>
                  <a:txBody>
                    <a:bodyPr/>
                    <a:lstStyle/>
                    <a:p>
                      <a:pPr fontAlgn="t"/>
                      <a:r>
                        <a:rPr lang="en-US" sz="1300" b="1" dirty="0">
                          <a:effectLst/>
                          <a:latin typeface="Bookman Old Style" panose="02050604050505020204" pitchFamily="18" charset="0"/>
                        </a:rPr>
                        <a:t>For the assessment years 2018-19 to 2020-21</a:t>
                      </a:r>
                    </a:p>
                  </a:txBody>
                  <a:tcPr marL="0" marR="0" marT="0" marB="0"/>
                </a:tc>
                <a:tc>
                  <a:txBody>
                    <a:bodyPr/>
                    <a:lstStyle/>
                    <a:p>
                      <a:pPr fontAlgn="t"/>
                      <a:r>
                        <a:rPr lang="en-IN" sz="1300" b="1" dirty="0">
                          <a:effectLst/>
                          <a:latin typeface="Bookman Old Style" panose="02050604050505020204" pitchFamily="18" charset="0"/>
                        </a:rPr>
                        <a:t>150% of actual payment</a:t>
                      </a:r>
                    </a:p>
                  </a:txBody>
                  <a:tcPr marL="0" marR="0" marT="0" marB="0"/>
                </a:tc>
                <a:extLst>
                  <a:ext uri="{0D108BD9-81ED-4DB2-BD59-A6C34878D82A}">
                    <a16:rowId xmlns:a16="http://schemas.microsoft.com/office/drawing/2014/main" val="10000"/>
                  </a:ext>
                </a:extLst>
              </a:tr>
              <a:tr h="566111">
                <a:tc>
                  <a:txBody>
                    <a:bodyPr/>
                    <a:lstStyle/>
                    <a:p>
                      <a:pPr fontAlgn="t"/>
                      <a:r>
                        <a:rPr lang="en-US" sz="1300" b="1" dirty="0">
                          <a:effectLst/>
                          <a:latin typeface="Bookman Old Style" panose="02050604050505020204" pitchFamily="18" charset="0"/>
                        </a:rPr>
                        <a:t>From the assessment year 2021-22 onwards</a:t>
                      </a:r>
                    </a:p>
                  </a:txBody>
                  <a:tcPr marL="0" marR="0" marT="0" marB="0"/>
                </a:tc>
                <a:tc>
                  <a:txBody>
                    <a:bodyPr/>
                    <a:lstStyle/>
                    <a:p>
                      <a:pPr fontAlgn="t"/>
                      <a:r>
                        <a:rPr lang="en-IN" sz="1300" b="1" dirty="0">
                          <a:effectLst/>
                          <a:latin typeface="Bookman Old Style" panose="02050604050505020204" pitchFamily="18" charset="0"/>
                        </a:rPr>
                        <a:t>100% of actual payment</a:t>
                      </a:r>
                    </a:p>
                  </a:txBody>
                  <a:tcPr marL="0" marR="0" marT="0" marB="0"/>
                </a:tc>
                <a:extLst>
                  <a:ext uri="{0D108BD9-81ED-4DB2-BD59-A6C34878D82A}">
                    <a16:rowId xmlns:a16="http://schemas.microsoft.com/office/drawing/2014/main" val="10001"/>
                  </a:ext>
                </a:extLst>
              </a:tr>
            </a:tbl>
          </a:graphicData>
        </a:graphic>
      </p:graphicFrame>
      <p:pic>
        <p:nvPicPr>
          <p:cNvPr id="4" name="Picture 3"/>
          <p:cNvPicPr>
            <a:picLocks noChangeAspect="1"/>
          </p:cNvPicPr>
          <p:nvPr/>
        </p:nvPicPr>
        <p:blipFill>
          <a:blip r:embed="rId2"/>
          <a:stretch>
            <a:fillRect/>
          </a:stretch>
        </p:blipFill>
        <p:spPr>
          <a:xfrm>
            <a:off x="11383967" y="5747657"/>
            <a:ext cx="529360" cy="849086"/>
          </a:xfrm>
          <a:prstGeom prst="rect">
            <a:avLst/>
          </a:prstGeom>
          <a:ln w="228600" cap="sq" cmpd="thickThin">
            <a:solidFill>
              <a:srgbClr val="000000"/>
            </a:solidFill>
            <a:prstDash val="solid"/>
            <a:miter lim="800000"/>
          </a:ln>
          <a:effectLst>
            <a:innerShdw blurRad="76200">
              <a:srgbClr val="000000"/>
            </a:innerShdw>
          </a:effectLst>
        </p:spPr>
      </p:pic>
    </p:spTree>
    <p:extLst>
      <p:ext uri="{BB962C8B-B14F-4D97-AF65-F5344CB8AC3E}">
        <p14:creationId xmlns:p14="http://schemas.microsoft.com/office/powerpoint/2010/main" val="25353251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38279"/>
            <a:ext cx="12192000" cy="149104"/>
          </a:xfrm>
        </p:spPr>
        <p:txBody>
          <a:bodyPr>
            <a:normAutofit fontScale="90000"/>
          </a:bodyPr>
          <a:lstStyle/>
          <a:p>
            <a:pPr marL="228600" lvl="0" indent="-228600">
              <a:spcBef>
                <a:spcPts val="1000"/>
              </a:spcBef>
            </a:pPr>
            <a:r>
              <a:rPr lang="en-US" sz="4000" dirty="0" smtClean="0">
                <a:latin typeface="Bookman Old Style" panose="02050604050505020204" pitchFamily="18" charset="0"/>
              </a:rPr>
              <a:t>Capital </a:t>
            </a:r>
            <a:r>
              <a:rPr lang="en-US" sz="4000" dirty="0">
                <a:latin typeface="Bookman Old Style" panose="02050604050505020204" pitchFamily="18" charset="0"/>
              </a:rPr>
              <a:t>Expenditure Incurred by an Assesses who himself Carries On Scientific Research [Section 35(2)]</a:t>
            </a:r>
            <a:br>
              <a:rPr lang="en-US" sz="4000" dirty="0">
                <a:latin typeface="Bookman Old Style" panose="02050604050505020204" pitchFamily="18" charset="0"/>
              </a:rPr>
            </a:br>
            <a:endParaRPr lang="en-IN" sz="4000" dirty="0">
              <a:latin typeface="Bookman Old Style" panose="02050604050505020204" pitchFamily="18" charset="0"/>
            </a:endParaRPr>
          </a:p>
        </p:txBody>
      </p:sp>
      <p:sp>
        <p:nvSpPr>
          <p:cNvPr id="3" name="Content Placeholder 2"/>
          <p:cNvSpPr>
            <a:spLocks noGrp="1"/>
          </p:cNvSpPr>
          <p:nvPr>
            <p:ph idx="1"/>
          </p:nvPr>
        </p:nvSpPr>
        <p:spPr>
          <a:xfrm>
            <a:off x="0" y="1841860"/>
            <a:ext cx="11978640" cy="5656217"/>
          </a:xfrm>
        </p:spPr>
        <p:txBody>
          <a:bodyPr>
            <a:normAutofit/>
          </a:bodyPr>
          <a:lstStyle/>
          <a:p>
            <a:pPr marL="228600" indent="-228600" algn="just">
              <a:buNone/>
            </a:pPr>
            <a:r>
              <a:rPr lang="en-US" dirty="0">
                <a:solidFill>
                  <a:schemeClr val="tx1"/>
                </a:solidFill>
                <a:latin typeface="Cambria Math" panose="02040503050406030204" pitchFamily="18" charset="0"/>
                <a:ea typeface="Cambria Math" panose="02040503050406030204" pitchFamily="18" charset="0"/>
              </a:rPr>
              <a:t>Where the </a:t>
            </a:r>
            <a:r>
              <a:rPr lang="en-US" dirty="0" err="1">
                <a:solidFill>
                  <a:schemeClr val="tx1"/>
                </a:solidFill>
                <a:latin typeface="Cambria Math" panose="02040503050406030204" pitchFamily="18" charset="0"/>
                <a:ea typeface="Cambria Math" panose="02040503050406030204" pitchFamily="18" charset="0"/>
              </a:rPr>
              <a:t>assessee</a:t>
            </a:r>
            <a:r>
              <a:rPr lang="en-US" dirty="0">
                <a:solidFill>
                  <a:schemeClr val="tx1"/>
                </a:solidFill>
                <a:latin typeface="Cambria Math" panose="02040503050406030204" pitchFamily="18" charset="0"/>
                <a:ea typeface="Cambria Math" panose="02040503050406030204" pitchFamily="18" charset="0"/>
              </a:rPr>
              <a:t> incurs any expenditure of a capital nature on scientific research related to his business, the whole of such expenditure incurred in any previous year is allowable as deduction for that previous year.</a:t>
            </a:r>
          </a:p>
          <a:p>
            <a:pPr marL="228600" indent="-228600" algn="just">
              <a:buNone/>
            </a:pPr>
            <a:r>
              <a:rPr lang="en-US" dirty="0">
                <a:solidFill>
                  <a:schemeClr val="tx1"/>
                </a:solidFill>
                <a:latin typeface="Cambria Math" panose="02040503050406030204" pitchFamily="18" charset="0"/>
                <a:ea typeface="Cambria Math" panose="02040503050406030204" pitchFamily="18" charset="0"/>
              </a:rPr>
              <a:t>The following points should also be kept in view:</a:t>
            </a:r>
          </a:p>
          <a:p>
            <a:pPr marL="228600" indent="-228600" algn="just">
              <a:buNone/>
            </a:pPr>
            <a:r>
              <a:rPr lang="en-US" dirty="0">
                <a:solidFill>
                  <a:schemeClr val="tx1"/>
                </a:solidFill>
                <a:latin typeface="Cambria Math" panose="02040503050406030204" pitchFamily="18" charset="0"/>
                <a:ea typeface="Cambria Math" panose="02040503050406030204" pitchFamily="18" charset="0"/>
              </a:rPr>
              <a:t>The </a:t>
            </a:r>
            <a:r>
              <a:rPr lang="en-US" dirty="0" err="1">
                <a:solidFill>
                  <a:schemeClr val="tx1"/>
                </a:solidFill>
                <a:latin typeface="Cambria Math" panose="02040503050406030204" pitchFamily="18" charset="0"/>
                <a:ea typeface="Cambria Math" panose="02040503050406030204" pitchFamily="18" charset="0"/>
              </a:rPr>
              <a:t>assessee</a:t>
            </a:r>
            <a:r>
              <a:rPr lang="en-US" dirty="0">
                <a:solidFill>
                  <a:schemeClr val="tx1"/>
                </a:solidFill>
                <a:latin typeface="Cambria Math" panose="02040503050406030204" pitchFamily="18" charset="0"/>
                <a:ea typeface="Cambria Math" panose="02040503050406030204" pitchFamily="18" charset="0"/>
              </a:rPr>
              <a:t> should incur expenditure of a capital nature on scientific research and there is no requirement that such an expenditure should be capitalized in its books of account .</a:t>
            </a:r>
          </a:p>
          <a:p>
            <a:pPr marL="228600" indent="-228600" algn="just">
              <a:buNone/>
            </a:pPr>
            <a:r>
              <a:rPr lang="en-US" dirty="0">
                <a:solidFill>
                  <a:schemeClr val="tx1"/>
                </a:solidFill>
                <a:latin typeface="Cambria Math" panose="02040503050406030204" pitchFamily="18" charset="0"/>
                <a:ea typeface="Cambria Math" panose="02040503050406030204" pitchFamily="18" charset="0"/>
              </a:rPr>
              <a:t>Where any capital expenditure has been incurred before the commencement of the business, the aggregate of such expenditure, incurred within three years immediately preceding the commencement of the business, is deemed to have been incurred in the previous year in which the business is commenced [Explanation to section 35(2)(</a:t>
            </a:r>
            <a:r>
              <a:rPr lang="en-US" dirty="0" err="1">
                <a:solidFill>
                  <a:schemeClr val="tx1"/>
                </a:solidFill>
                <a:latin typeface="Cambria Math" panose="02040503050406030204" pitchFamily="18" charset="0"/>
                <a:ea typeface="Cambria Math" panose="02040503050406030204" pitchFamily="18" charset="0"/>
              </a:rPr>
              <a:t>ia</a:t>
            </a:r>
            <a:r>
              <a:rPr lang="en-US" dirty="0">
                <a:solidFill>
                  <a:schemeClr val="tx1"/>
                </a:solidFill>
                <a:latin typeface="Cambria Math" panose="02040503050406030204" pitchFamily="18" charset="0"/>
                <a:ea typeface="Cambria Math" panose="02040503050406030204" pitchFamily="18" charset="0"/>
              </a:rPr>
              <a:t>)].</a:t>
            </a:r>
          </a:p>
          <a:p>
            <a:pPr marL="228600" indent="-228600" algn="just">
              <a:buNone/>
            </a:pPr>
            <a:r>
              <a:rPr lang="en-US" dirty="0">
                <a:solidFill>
                  <a:schemeClr val="tx1"/>
                </a:solidFill>
                <a:latin typeface="Cambria Math" panose="02040503050406030204" pitchFamily="18" charset="0"/>
                <a:ea typeface="Cambria Math" panose="02040503050406030204" pitchFamily="18" charset="0"/>
              </a:rPr>
              <a:t>The aforesaid deduction is not available in respect of capital expenditure incurred on the acquisition of any land after February 29, 1984.</a:t>
            </a:r>
          </a:p>
          <a:p>
            <a:pPr marL="228600" indent="-228600" algn="just">
              <a:buNone/>
            </a:pPr>
            <a:r>
              <a:rPr lang="en-US" dirty="0">
                <a:solidFill>
                  <a:schemeClr val="tx1"/>
                </a:solidFill>
                <a:latin typeface="Cambria Math" panose="02040503050406030204" pitchFamily="18" charset="0"/>
                <a:ea typeface="Cambria Math" panose="02040503050406030204" pitchFamily="18" charset="0"/>
              </a:rPr>
              <a:t>If the asset is sold without having been used for other purposes, surplus or deduction allowed, whichever is less, is chargeable to tax as business income of the previous year in which the sale took place [sec. 41(3)]. The excess of surplus over deduction allowed is, however, chargeable to tax as capital gains.</a:t>
            </a:r>
          </a:p>
          <a:p>
            <a:pPr marL="228600" indent="-228600" algn="just">
              <a:buNone/>
            </a:pPr>
            <a:r>
              <a:rPr lang="en-US" dirty="0">
                <a:solidFill>
                  <a:schemeClr val="tx1"/>
                </a:solidFill>
                <a:latin typeface="Cambria Math" panose="02040503050406030204" pitchFamily="18" charset="0"/>
                <a:ea typeface="Cambria Math" panose="02040503050406030204" pitchFamily="18" charset="0"/>
              </a:rPr>
              <a:t>Deduction by way of depreciation is not admissible in respect of an asset used in scientific research, either in the year in which the capital expenditure is incurred or in a subsequent year.</a:t>
            </a:r>
          </a:p>
          <a:p>
            <a:pPr algn="just"/>
            <a:endParaRPr lang="en-IN" dirty="0"/>
          </a:p>
        </p:txBody>
      </p:sp>
      <p:pic>
        <p:nvPicPr>
          <p:cNvPr id="4" name="Picture 3"/>
          <p:cNvPicPr>
            <a:picLocks noChangeAspect="1"/>
          </p:cNvPicPr>
          <p:nvPr/>
        </p:nvPicPr>
        <p:blipFill>
          <a:blip r:embed="rId2"/>
          <a:stretch>
            <a:fillRect/>
          </a:stretch>
        </p:blipFill>
        <p:spPr>
          <a:xfrm>
            <a:off x="11508376" y="212831"/>
            <a:ext cx="470263" cy="849086"/>
          </a:xfrm>
          <a:prstGeom prst="rect">
            <a:avLst/>
          </a:prstGeom>
          <a:ln w="228600" cap="sq" cmpd="thickThin">
            <a:solidFill>
              <a:srgbClr val="000000"/>
            </a:solidFill>
            <a:prstDash val="solid"/>
            <a:miter lim="800000"/>
          </a:ln>
          <a:effectLst>
            <a:innerShdw blurRad="76200">
              <a:srgbClr val="000000"/>
            </a:innerShdw>
          </a:effectLst>
        </p:spPr>
      </p:pic>
    </p:spTree>
    <p:extLst>
      <p:ext uri="{BB962C8B-B14F-4D97-AF65-F5344CB8AC3E}">
        <p14:creationId xmlns:p14="http://schemas.microsoft.com/office/powerpoint/2010/main" val="264717882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20579" y="609600"/>
            <a:ext cx="8596668" cy="1320800"/>
          </a:xfrm>
        </p:spPr>
        <p:txBody>
          <a:bodyPr>
            <a:normAutofit/>
          </a:bodyPr>
          <a:lstStyle/>
          <a:p>
            <a:r>
              <a:rPr lang="en-US" dirty="0" err="1">
                <a:latin typeface="Bookman Old Style" panose="02050604050505020204" pitchFamily="18" charset="0"/>
              </a:rPr>
              <a:t>Amortisation</a:t>
            </a:r>
            <a:r>
              <a:rPr lang="en-US" dirty="0">
                <a:latin typeface="Bookman Old Style" panose="02050604050505020204" pitchFamily="18" charset="0"/>
              </a:rPr>
              <a:t> of Telecom license fee</a:t>
            </a:r>
            <a:endParaRPr lang="en-IN" dirty="0">
              <a:latin typeface="Bookman Old Style" panose="02050604050505020204" pitchFamily="18" charset="0"/>
            </a:endParaRPr>
          </a:p>
        </p:txBody>
      </p:sp>
      <p:sp>
        <p:nvSpPr>
          <p:cNvPr id="3" name="Content Placeholder 2"/>
          <p:cNvSpPr>
            <a:spLocks noGrp="1"/>
          </p:cNvSpPr>
          <p:nvPr>
            <p:ph idx="1"/>
          </p:nvPr>
        </p:nvSpPr>
        <p:spPr/>
        <p:txBody>
          <a:bodyPr>
            <a:normAutofit/>
          </a:bodyPr>
          <a:lstStyle/>
          <a:p>
            <a:r>
              <a:rPr lang="en-US" sz="1900" dirty="0">
                <a:solidFill>
                  <a:schemeClr val="tx1"/>
                </a:solidFill>
                <a:latin typeface="Cambria Math" panose="02040503050406030204" pitchFamily="18" charset="0"/>
                <a:ea typeface="Cambria Math" panose="02040503050406030204" pitchFamily="18" charset="0"/>
              </a:rPr>
              <a:t>Deduction for the </a:t>
            </a:r>
            <a:r>
              <a:rPr lang="en-US" sz="1900" dirty="0" err="1">
                <a:solidFill>
                  <a:schemeClr val="tx1"/>
                </a:solidFill>
                <a:latin typeface="Cambria Math" panose="02040503050406030204" pitchFamily="18" charset="0"/>
                <a:ea typeface="Cambria Math" panose="02040503050406030204" pitchFamily="18" charset="0"/>
              </a:rPr>
              <a:t>licence</a:t>
            </a:r>
            <a:r>
              <a:rPr lang="en-US" sz="1900" dirty="0">
                <a:solidFill>
                  <a:schemeClr val="tx1"/>
                </a:solidFill>
                <a:latin typeface="Cambria Math" panose="02040503050406030204" pitchFamily="18" charset="0"/>
                <a:ea typeface="Cambria Math" panose="02040503050406030204" pitchFamily="18" charset="0"/>
              </a:rPr>
              <a:t> period</a:t>
            </a:r>
            <a:endParaRPr lang="en-IN" sz="1900" dirty="0">
              <a:solidFill>
                <a:schemeClr val="tx1"/>
              </a:solidFill>
              <a:latin typeface="Cambria Math" panose="02040503050406030204" pitchFamily="18" charset="0"/>
              <a:ea typeface="Cambria Math" panose="02040503050406030204" pitchFamily="18" charset="0"/>
            </a:endParaRPr>
          </a:p>
        </p:txBody>
      </p:sp>
      <p:pic>
        <p:nvPicPr>
          <p:cNvPr id="4" name="Picture 3"/>
          <p:cNvPicPr>
            <a:picLocks noChangeAspect="1"/>
          </p:cNvPicPr>
          <p:nvPr/>
        </p:nvPicPr>
        <p:blipFill>
          <a:blip r:embed="rId2"/>
          <a:stretch>
            <a:fillRect/>
          </a:stretch>
        </p:blipFill>
        <p:spPr>
          <a:xfrm>
            <a:off x="11383967" y="5747657"/>
            <a:ext cx="529360" cy="849086"/>
          </a:xfrm>
          <a:prstGeom prst="rect">
            <a:avLst/>
          </a:prstGeom>
          <a:ln w="228600" cap="sq" cmpd="thickThin">
            <a:solidFill>
              <a:srgbClr val="000000"/>
            </a:solidFill>
            <a:prstDash val="solid"/>
            <a:miter lim="800000"/>
          </a:ln>
          <a:effectLst>
            <a:innerShdw blurRad="76200">
              <a:srgbClr val="000000"/>
            </a:innerShdw>
          </a:effectLst>
        </p:spPr>
      </p:pic>
    </p:spTree>
    <p:extLst>
      <p:ext uri="{BB962C8B-B14F-4D97-AF65-F5344CB8AC3E}">
        <p14:creationId xmlns:p14="http://schemas.microsoft.com/office/powerpoint/2010/main" val="52725644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latin typeface="Bookman Old Style" panose="02050604050505020204" pitchFamily="18" charset="0"/>
              </a:rPr>
              <a:t>Sec.35AD = Specified Business</a:t>
            </a:r>
            <a:endParaRPr lang="en-IN" dirty="0">
              <a:latin typeface="Bookman Old Style" panose="02050604050505020204" pitchFamily="18" charset="0"/>
            </a:endParaRPr>
          </a:p>
        </p:txBody>
      </p:sp>
      <p:sp>
        <p:nvSpPr>
          <p:cNvPr id="3" name="Content Placeholder 2"/>
          <p:cNvSpPr>
            <a:spLocks noGrp="1"/>
          </p:cNvSpPr>
          <p:nvPr>
            <p:ph idx="1"/>
          </p:nvPr>
        </p:nvSpPr>
        <p:spPr/>
        <p:txBody>
          <a:bodyPr>
            <a:normAutofit/>
          </a:bodyPr>
          <a:lstStyle/>
          <a:p>
            <a:r>
              <a:rPr lang="en-US" sz="1900" dirty="0">
                <a:solidFill>
                  <a:schemeClr val="tx1"/>
                </a:solidFill>
                <a:latin typeface="Cambria Math" panose="02040503050406030204" pitchFamily="18" charset="0"/>
                <a:ea typeface="Cambria Math" panose="02040503050406030204" pitchFamily="18" charset="0"/>
              </a:rPr>
              <a:t>Operating Cold Chain facility</a:t>
            </a:r>
          </a:p>
          <a:p>
            <a:r>
              <a:rPr lang="en-US" sz="1900" dirty="0">
                <a:solidFill>
                  <a:schemeClr val="tx1"/>
                </a:solidFill>
                <a:latin typeface="Cambria Math" panose="02040503050406030204" pitchFamily="18" charset="0"/>
                <a:ea typeface="Cambria Math" panose="02040503050406030204" pitchFamily="18" charset="0"/>
              </a:rPr>
              <a:t>Operating warehouse for storage of agricultural produce</a:t>
            </a:r>
          </a:p>
          <a:p>
            <a:r>
              <a:rPr lang="en-US" sz="1900" dirty="0">
                <a:solidFill>
                  <a:schemeClr val="tx1"/>
                </a:solidFill>
                <a:latin typeface="Cambria Math" panose="02040503050406030204" pitchFamily="18" charset="0"/>
                <a:ea typeface="Cambria Math" panose="02040503050406030204" pitchFamily="18" charset="0"/>
              </a:rPr>
              <a:t>Cross country pipe line for natural gas or crude</a:t>
            </a:r>
          </a:p>
          <a:p>
            <a:r>
              <a:rPr lang="en-US" sz="1900" dirty="0">
                <a:solidFill>
                  <a:schemeClr val="tx1"/>
                </a:solidFill>
                <a:latin typeface="Cambria Math" panose="02040503050406030204" pitchFamily="18" charset="0"/>
                <a:ea typeface="Cambria Math" panose="02040503050406030204" pitchFamily="18" charset="0"/>
              </a:rPr>
              <a:t>Operating 2 star hotel </a:t>
            </a:r>
          </a:p>
          <a:p>
            <a:r>
              <a:rPr lang="en-US" sz="1900" dirty="0">
                <a:solidFill>
                  <a:schemeClr val="tx1"/>
                </a:solidFill>
                <a:latin typeface="Cambria Math" panose="02040503050406030204" pitchFamily="18" charset="0"/>
                <a:ea typeface="Cambria Math" panose="02040503050406030204" pitchFamily="18" charset="0"/>
              </a:rPr>
              <a:t>Operating hospital with minimum 100 beds</a:t>
            </a:r>
          </a:p>
          <a:p>
            <a:r>
              <a:rPr lang="en-US" sz="1900" dirty="0">
                <a:solidFill>
                  <a:schemeClr val="tx1"/>
                </a:solidFill>
                <a:latin typeface="Cambria Math" panose="02040503050406030204" pitchFamily="18" charset="0"/>
                <a:ea typeface="Cambria Math" panose="02040503050406030204" pitchFamily="18" charset="0"/>
              </a:rPr>
              <a:t>Housing Projects – slum re-development</a:t>
            </a:r>
          </a:p>
          <a:p>
            <a:r>
              <a:rPr lang="en-US" sz="1900" dirty="0">
                <a:solidFill>
                  <a:schemeClr val="tx1"/>
                </a:solidFill>
                <a:latin typeface="Cambria Math" panose="02040503050406030204" pitchFamily="18" charset="0"/>
                <a:ea typeface="Cambria Math" panose="02040503050406030204" pitchFamily="18" charset="0"/>
              </a:rPr>
              <a:t>Affordable Housing Projects approved by SG or CG</a:t>
            </a:r>
          </a:p>
          <a:p>
            <a:r>
              <a:rPr lang="en-US" sz="1900" dirty="0">
                <a:solidFill>
                  <a:schemeClr val="tx1"/>
                </a:solidFill>
                <a:latin typeface="Cambria Math" panose="02040503050406030204" pitchFamily="18" charset="0"/>
                <a:ea typeface="Cambria Math" panose="02040503050406030204" pitchFamily="18" charset="0"/>
              </a:rPr>
              <a:t>Production of Fertilizer</a:t>
            </a:r>
          </a:p>
          <a:p>
            <a:r>
              <a:rPr lang="en-US" sz="1900" dirty="0">
                <a:solidFill>
                  <a:schemeClr val="tx1"/>
                </a:solidFill>
                <a:latin typeface="Cambria Math" panose="02040503050406030204" pitchFamily="18" charset="0"/>
                <a:ea typeface="Cambria Math" panose="02040503050406030204" pitchFamily="18" charset="0"/>
              </a:rPr>
              <a:t>Setting up of ICDs</a:t>
            </a:r>
          </a:p>
          <a:p>
            <a:pPr marL="0" indent="0">
              <a:buNone/>
            </a:pPr>
            <a:endParaRPr lang="en-US" dirty="0" smtClean="0"/>
          </a:p>
          <a:p>
            <a:endParaRPr lang="en-IN" dirty="0"/>
          </a:p>
        </p:txBody>
      </p:sp>
      <p:pic>
        <p:nvPicPr>
          <p:cNvPr id="4" name="Picture 3"/>
          <p:cNvPicPr>
            <a:picLocks noChangeAspect="1"/>
          </p:cNvPicPr>
          <p:nvPr/>
        </p:nvPicPr>
        <p:blipFill>
          <a:blip r:embed="rId3"/>
          <a:stretch>
            <a:fillRect/>
          </a:stretch>
        </p:blipFill>
        <p:spPr>
          <a:xfrm>
            <a:off x="11383967" y="5747657"/>
            <a:ext cx="529360" cy="849086"/>
          </a:xfrm>
          <a:prstGeom prst="rect">
            <a:avLst/>
          </a:prstGeom>
          <a:ln w="228600" cap="sq" cmpd="thickThin">
            <a:solidFill>
              <a:srgbClr val="000000"/>
            </a:solidFill>
            <a:prstDash val="solid"/>
            <a:miter lim="800000"/>
          </a:ln>
          <a:effectLst>
            <a:innerShdw blurRad="76200">
              <a:srgbClr val="000000"/>
            </a:innerShdw>
          </a:effectLst>
        </p:spPr>
      </p:pic>
    </p:spTree>
    <p:extLst>
      <p:ext uri="{BB962C8B-B14F-4D97-AF65-F5344CB8AC3E}">
        <p14:creationId xmlns:p14="http://schemas.microsoft.com/office/powerpoint/2010/main" val="1585805806"/>
      </p:ext>
    </p:extLst>
  </p:cSld>
  <p:clrMapOvr>
    <a:overrideClrMapping bg1="dk1" tx1="lt1" bg2="dk2" tx2="lt2" accent1="accent1" accent2="accent2" accent3="accent3" accent4="accent4" accent5="accent5" accent6="accent6" hlink="hlink" folHlink="folHlink"/>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latin typeface="Bookman Old Style" panose="02050604050505020204" pitchFamily="18" charset="0"/>
              </a:rPr>
              <a:t>Sec.35AD </a:t>
            </a:r>
            <a:endParaRPr lang="en-IN" dirty="0">
              <a:latin typeface="Bookman Old Style" panose="02050604050505020204" pitchFamily="18" charset="0"/>
            </a:endParaRPr>
          </a:p>
        </p:txBody>
      </p:sp>
      <p:sp>
        <p:nvSpPr>
          <p:cNvPr id="3" name="Content Placeholder 2"/>
          <p:cNvSpPr>
            <a:spLocks noGrp="1"/>
          </p:cNvSpPr>
          <p:nvPr>
            <p:ph idx="1"/>
          </p:nvPr>
        </p:nvSpPr>
        <p:spPr/>
        <p:txBody>
          <a:bodyPr>
            <a:normAutofit/>
          </a:bodyPr>
          <a:lstStyle/>
          <a:p>
            <a:r>
              <a:rPr lang="en-US" sz="2000" dirty="0">
                <a:solidFill>
                  <a:schemeClr val="tx1"/>
                </a:solidFill>
                <a:latin typeface="Cambria Math" panose="02040503050406030204" pitchFamily="18" charset="0"/>
                <a:ea typeface="Cambria Math" panose="02040503050406030204" pitchFamily="18" charset="0"/>
              </a:rPr>
              <a:t>Bee-Keeping and production of honey</a:t>
            </a:r>
          </a:p>
          <a:p>
            <a:r>
              <a:rPr lang="en-US" sz="2000" dirty="0">
                <a:solidFill>
                  <a:schemeClr val="tx1"/>
                </a:solidFill>
                <a:latin typeface="Cambria Math" panose="02040503050406030204" pitchFamily="18" charset="0"/>
                <a:ea typeface="Cambria Math" panose="02040503050406030204" pitchFamily="18" charset="0"/>
              </a:rPr>
              <a:t>Setting up of warehousing facility for storage of sugar</a:t>
            </a:r>
          </a:p>
          <a:p>
            <a:r>
              <a:rPr lang="en-US" sz="2000" dirty="0">
                <a:solidFill>
                  <a:schemeClr val="tx1"/>
                </a:solidFill>
                <a:latin typeface="Cambria Math" panose="02040503050406030204" pitchFamily="18" charset="0"/>
                <a:ea typeface="Cambria Math" panose="02040503050406030204" pitchFamily="18" charset="0"/>
              </a:rPr>
              <a:t>Laying of slurry pipeline for transportation of iron ore</a:t>
            </a:r>
          </a:p>
          <a:p>
            <a:r>
              <a:rPr lang="en-US" sz="2000" dirty="0">
                <a:solidFill>
                  <a:schemeClr val="tx1"/>
                </a:solidFill>
                <a:latin typeface="Cambria Math" panose="02040503050406030204" pitchFamily="18" charset="0"/>
                <a:ea typeface="Cambria Math" panose="02040503050406030204" pitchFamily="18" charset="0"/>
              </a:rPr>
              <a:t>Setting up of semi conductor water fabrication manufacturing unit</a:t>
            </a:r>
          </a:p>
          <a:p>
            <a:r>
              <a:rPr lang="en-US" sz="2000" dirty="0">
                <a:solidFill>
                  <a:schemeClr val="tx1"/>
                </a:solidFill>
                <a:latin typeface="Cambria Math" panose="02040503050406030204" pitchFamily="18" charset="0"/>
                <a:ea typeface="Cambria Math" panose="02040503050406030204" pitchFamily="18" charset="0"/>
              </a:rPr>
              <a:t>Developing new infrastructure facility – with agreement with govt.</a:t>
            </a:r>
            <a:endParaRPr lang="en-IN" sz="2000" dirty="0">
              <a:solidFill>
                <a:schemeClr val="tx1"/>
              </a:solidFill>
              <a:latin typeface="Cambria Math" panose="02040503050406030204" pitchFamily="18" charset="0"/>
              <a:ea typeface="Cambria Math" panose="02040503050406030204" pitchFamily="18" charset="0"/>
            </a:endParaRPr>
          </a:p>
        </p:txBody>
      </p:sp>
      <p:pic>
        <p:nvPicPr>
          <p:cNvPr id="4" name="Picture 3"/>
          <p:cNvPicPr>
            <a:picLocks noChangeAspect="1"/>
          </p:cNvPicPr>
          <p:nvPr/>
        </p:nvPicPr>
        <p:blipFill>
          <a:blip r:embed="rId2"/>
          <a:stretch>
            <a:fillRect/>
          </a:stretch>
        </p:blipFill>
        <p:spPr>
          <a:xfrm>
            <a:off x="11383967" y="5747657"/>
            <a:ext cx="529360" cy="849086"/>
          </a:xfrm>
          <a:prstGeom prst="rect">
            <a:avLst/>
          </a:prstGeom>
          <a:ln w="228600" cap="sq" cmpd="thickThin">
            <a:solidFill>
              <a:srgbClr val="000000"/>
            </a:solidFill>
            <a:prstDash val="solid"/>
            <a:miter lim="800000"/>
          </a:ln>
          <a:effectLst>
            <a:innerShdw blurRad="76200">
              <a:srgbClr val="000000"/>
            </a:innerShdw>
          </a:effectLst>
        </p:spPr>
      </p:pic>
    </p:spTree>
    <p:extLst>
      <p:ext uri="{BB962C8B-B14F-4D97-AF65-F5344CB8AC3E}">
        <p14:creationId xmlns:p14="http://schemas.microsoft.com/office/powerpoint/2010/main" val="251235900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latin typeface="Bookman Old Style" panose="02050604050505020204" pitchFamily="18" charset="0"/>
              </a:rPr>
              <a:t>Deduction under Sec.35AD</a:t>
            </a:r>
            <a:endParaRPr lang="en-IN" dirty="0">
              <a:latin typeface="Bookman Old Style" panose="02050604050505020204" pitchFamily="18" charset="0"/>
            </a:endParaRPr>
          </a:p>
        </p:txBody>
      </p:sp>
      <p:sp>
        <p:nvSpPr>
          <p:cNvPr id="3" name="Content Placeholder 2"/>
          <p:cNvSpPr>
            <a:spLocks noGrp="1"/>
          </p:cNvSpPr>
          <p:nvPr>
            <p:ph idx="1"/>
          </p:nvPr>
        </p:nvSpPr>
        <p:spPr/>
        <p:txBody>
          <a:bodyPr>
            <a:normAutofit/>
          </a:bodyPr>
          <a:lstStyle/>
          <a:p>
            <a:r>
              <a:rPr lang="en-US" sz="2000" dirty="0">
                <a:solidFill>
                  <a:schemeClr val="tx1"/>
                </a:solidFill>
                <a:latin typeface="Cambria Math" panose="02040503050406030204" pitchFamily="18" charset="0"/>
                <a:ea typeface="Cambria Math" panose="02040503050406030204" pitchFamily="18" charset="0"/>
              </a:rPr>
              <a:t>100% of expenditure incurred and in some case 150%</a:t>
            </a:r>
          </a:p>
          <a:p>
            <a:r>
              <a:rPr lang="en-US" sz="2000" dirty="0">
                <a:solidFill>
                  <a:schemeClr val="tx1"/>
                </a:solidFill>
                <a:latin typeface="Cambria Math" panose="02040503050406030204" pitchFamily="18" charset="0"/>
                <a:ea typeface="Cambria Math" panose="02040503050406030204" pitchFamily="18" charset="0"/>
              </a:rPr>
              <a:t>Capital Expenditure = 100%</a:t>
            </a:r>
          </a:p>
          <a:p>
            <a:r>
              <a:rPr lang="en-US" sz="2000" dirty="0" err="1">
                <a:solidFill>
                  <a:schemeClr val="tx1"/>
                </a:solidFill>
                <a:latin typeface="Cambria Math" panose="02040503050406030204" pitchFamily="18" charset="0"/>
                <a:ea typeface="Cambria Math" panose="02040503050406030204" pitchFamily="18" charset="0"/>
              </a:rPr>
              <a:t>Assessee</a:t>
            </a:r>
            <a:r>
              <a:rPr lang="en-US" sz="2000" dirty="0">
                <a:solidFill>
                  <a:schemeClr val="tx1"/>
                </a:solidFill>
                <a:latin typeface="Cambria Math" panose="02040503050406030204" pitchFamily="18" charset="0"/>
                <a:ea typeface="Cambria Math" panose="02040503050406030204" pitchFamily="18" charset="0"/>
              </a:rPr>
              <a:t> claiming deduction = other deductions not allowed</a:t>
            </a:r>
            <a:endParaRPr lang="en-IN" sz="2000" dirty="0">
              <a:solidFill>
                <a:schemeClr val="tx1"/>
              </a:solidFill>
              <a:latin typeface="Cambria Math" panose="02040503050406030204" pitchFamily="18" charset="0"/>
              <a:ea typeface="Cambria Math" panose="02040503050406030204" pitchFamily="18" charset="0"/>
            </a:endParaRPr>
          </a:p>
        </p:txBody>
      </p:sp>
      <p:pic>
        <p:nvPicPr>
          <p:cNvPr id="4" name="Picture 3"/>
          <p:cNvPicPr>
            <a:picLocks noChangeAspect="1"/>
          </p:cNvPicPr>
          <p:nvPr/>
        </p:nvPicPr>
        <p:blipFill>
          <a:blip r:embed="rId2"/>
          <a:stretch>
            <a:fillRect/>
          </a:stretch>
        </p:blipFill>
        <p:spPr>
          <a:xfrm>
            <a:off x="11383967" y="5747657"/>
            <a:ext cx="529360" cy="849086"/>
          </a:xfrm>
          <a:prstGeom prst="rect">
            <a:avLst/>
          </a:prstGeom>
          <a:ln w="228600" cap="sq" cmpd="thickThin">
            <a:solidFill>
              <a:srgbClr val="000000"/>
            </a:solidFill>
            <a:prstDash val="solid"/>
            <a:miter lim="800000"/>
          </a:ln>
          <a:effectLst>
            <a:innerShdw blurRad="76200">
              <a:srgbClr val="000000"/>
            </a:innerShdw>
          </a:effectLst>
        </p:spPr>
      </p:pic>
    </p:spTree>
    <p:extLst>
      <p:ext uri="{BB962C8B-B14F-4D97-AF65-F5344CB8AC3E}">
        <p14:creationId xmlns:p14="http://schemas.microsoft.com/office/powerpoint/2010/main" val="392725156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latin typeface="Bookman Old Style" panose="02050604050505020204" pitchFamily="18" charset="0"/>
              </a:rPr>
              <a:t>Sec.35D – Preliminary Expenses</a:t>
            </a:r>
            <a:endParaRPr lang="en-IN" dirty="0">
              <a:latin typeface="Bookman Old Style" panose="02050604050505020204" pitchFamily="18" charset="0"/>
            </a:endParaRPr>
          </a:p>
        </p:txBody>
      </p:sp>
      <p:sp>
        <p:nvSpPr>
          <p:cNvPr id="3" name="Content Placeholder 2"/>
          <p:cNvSpPr>
            <a:spLocks noGrp="1"/>
          </p:cNvSpPr>
          <p:nvPr>
            <p:ph idx="1"/>
          </p:nvPr>
        </p:nvSpPr>
        <p:spPr/>
        <p:txBody>
          <a:bodyPr>
            <a:normAutofit fontScale="92500" lnSpcReduction="10000"/>
          </a:bodyPr>
          <a:lstStyle/>
          <a:p>
            <a:r>
              <a:rPr lang="en-US" sz="2000" dirty="0" err="1">
                <a:solidFill>
                  <a:schemeClr val="tx1"/>
                </a:solidFill>
                <a:latin typeface="Cambria Math" panose="02040503050406030204" pitchFamily="18" charset="0"/>
                <a:ea typeface="Cambria Math" panose="02040503050406030204" pitchFamily="18" charset="0"/>
              </a:rPr>
              <a:t>Amortisation</a:t>
            </a:r>
            <a:r>
              <a:rPr lang="en-US" sz="2000" dirty="0">
                <a:solidFill>
                  <a:schemeClr val="tx1"/>
                </a:solidFill>
                <a:latin typeface="Cambria Math" panose="02040503050406030204" pitchFamily="18" charset="0"/>
                <a:ea typeface="Cambria Math" panose="02040503050406030204" pitchFamily="18" charset="0"/>
              </a:rPr>
              <a:t> </a:t>
            </a:r>
          </a:p>
          <a:p>
            <a:r>
              <a:rPr lang="en-US" sz="2000" dirty="0">
                <a:solidFill>
                  <a:schemeClr val="tx1"/>
                </a:solidFill>
                <a:latin typeface="Cambria Math" panose="02040503050406030204" pitchFamily="18" charset="0"/>
                <a:ea typeface="Cambria Math" panose="02040503050406030204" pitchFamily="18" charset="0"/>
              </a:rPr>
              <a:t>1/5th of the qualifying amount</a:t>
            </a:r>
          </a:p>
          <a:p>
            <a:endParaRPr lang="en-US" sz="2000" dirty="0">
              <a:solidFill>
                <a:schemeClr val="tx1"/>
              </a:solidFill>
              <a:latin typeface="Cambria Math" panose="02040503050406030204" pitchFamily="18" charset="0"/>
              <a:ea typeface="Cambria Math" panose="02040503050406030204" pitchFamily="18" charset="0"/>
            </a:endParaRPr>
          </a:p>
          <a:p>
            <a:r>
              <a:rPr lang="en-US" sz="2000" dirty="0">
                <a:solidFill>
                  <a:schemeClr val="tx1"/>
                </a:solidFill>
                <a:latin typeface="Cambria Math" panose="02040503050406030204" pitchFamily="18" charset="0"/>
                <a:ea typeface="Cambria Math" panose="02040503050406030204" pitchFamily="18" charset="0"/>
              </a:rPr>
              <a:t>Amount Qualifying for Deduction:</a:t>
            </a:r>
          </a:p>
          <a:p>
            <a:r>
              <a:rPr lang="en-US" sz="2000" dirty="0">
                <a:solidFill>
                  <a:schemeClr val="tx1"/>
                </a:solidFill>
                <a:latin typeface="Cambria Math" panose="02040503050406030204" pitchFamily="18" charset="0"/>
                <a:ea typeface="Cambria Math" panose="02040503050406030204" pitchFamily="18" charset="0"/>
              </a:rPr>
              <a:t>The aggregate of the expenditure referred to in clauses (1) to (4) above shall not exceed 5% of the cost of the project in case of all </a:t>
            </a:r>
            <a:r>
              <a:rPr lang="en-US" sz="2000" dirty="0" err="1">
                <a:solidFill>
                  <a:schemeClr val="tx1"/>
                </a:solidFill>
                <a:latin typeface="Cambria Math" panose="02040503050406030204" pitchFamily="18" charset="0"/>
                <a:ea typeface="Cambria Math" panose="02040503050406030204" pitchFamily="18" charset="0"/>
              </a:rPr>
              <a:t>assessees</a:t>
            </a:r>
            <a:r>
              <a:rPr lang="en-US" sz="2000" dirty="0">
                <a:solidFill>
                  <a:schemeClr val="tx1"/>
                </a:solidFill>
                <a:latin typeface="Cambria Math" panose="02040503050406030204" pitchFamily="18" charset="0"/>
                <a:ea typeface="Cambria Math" panose="02040503050406030204" pitchFamily="18" charset="0"/>
              </a:rPr>
              <a:t> other than companies.</a:t>
            </a:r>
          </a:p>
          <a:p>
            <a:r>
              <a:rPr lang="en-US" sz="2000" dirty="0">
                <a:solidFill>
                  <a:schemeClr val="tx1"/>
                </a:solidFill>
                <a:latin typeface="Cambria Math" panose="02040503050406030204" pitchFamily="18" charset="0"/>
                <a:ea typeface="Cambria Math" panose="02040503050406030204" pitchFamily="18" charset="0"/>
              </a:rPr>
              <a:t>In the case of a company, it cannot exceed 5% of—</a:t>
            </a:r>
          </a:p>
          <a:p>
            <a:r>
              <a:rPr lang="en-US" sz="2000" dirty="0">
                <a:solidFill>
                  <a:schemeClr val="tx1"/>
                </a:solidFill>
                <a:latin typeface="Cambria Math" panose="02040503050406030204" pitchFamily="18" charset="0"/>
                <a:ea typeface="Cambria Math" panose="02040503050406030204" pitchFamily="18" charset="0"/>
              </a:rPr>
              <a:t>the Cost Of the Project, or</a:t>
            </a:r>
          </a:p>
          <a:p>
            <a:r>
              <a:rPr lang="en-US" sz="2000" dirty="0">
                <a:solidFill>
                  <a:schemeClr val="tx1"/>
                </a:solidFill>
                <a:latin typeface="Cambria Math" panose="02040503050406030204" pitchFamily="18" charset="0"/>
                <a:ea typeface="Cambria Math" panose="02040503050406030204" pitchFamily="18" charset="0"/>
              </a:rPr>
              <a:t>the Capital Employed in the Business of the Company</a:t>
            </a:r>
            <a:r>
              <a:rPr lang="en-US" sz="2000" dirty="0" smtClean="0">
                <a:solidFill>
                  <a:schemeClr val="tx1"/>
                </a:solidFill>
                <a:latin typeface="Cambria Math" panose="02040503050406030204" pitchFamily="18" charset="0"/>
                <a:ea typeface="Cambria Math" panose="02040503050406030204" pitchFamily="18" charset="0"/>
              </a:rPr>
              <a:t>, whichever </a:t>
            </a:r>
            <a:r>
              <a:rPr lang="en-US" sz="2000" dirty="0">
                <a:solidFill>
                  <a:schemeClr val="tx1"/>
                </a:solidFill>
                <a:latin typeface="Cambria Math" panose="02040503050406030204" pitchFamily="18" charset="0"/>
                <a:ea typeface="Cambria Math" panose="02040503050406030204" pitchFamily="18" charset="0"/>
              </a:rPr>
              <a:t>is beneficial to the company.</a:t>
            </a:r>
          </a:p>
          <a:p>
            <a:pPr marL="0" indent="0">
              <a:buNone/>
            </a:pPr>
            <a:endParaRPr lang="en-IN" dirty="0"/>
          </a:p>
        </p:txBody>
      </p:sp>
      <p:pic>
        <p:nvPicPr>
          <p:cNvPr id="4" name="Picture 3"/>
          <p:cNvPicPr>
            <a:picLocks noChangeAspect="1"/>
          </p:cNvPicPr>
          <p:nvPr/>
        </p:nvPicPr>
        <p:blipFill>
          <a:blip r:embed="rId2"/>
          <a:stretch>
            <a:fillRect/>
          </a:stretch>
        </p:blipFill>
        <p:spPr>
          <a:xfrm>
            <a:off x="11383967" y="5747657"/>
            <a:ext cx="529360" cy="849086"/>
          </a:xfrm>
          <a:prstGeom prst="rect">
            <a:avLst/>
          </a:prstGeom>
          <a:ln w="228600" cap="sq" cmpd="thickThin">
            <a:solidFill>
              <a:srgbClr val="000000"/>
            </a:solidFill>
            <a:prstDash val="solid"/>
            <a:miter lim="800000"/>
          </a:ln>
          <a:effectLst>
            <a:innerShdw blurRad="76200">
              <a:srgbClr val="000000"/>
            </a:innerShdw>
          </a:effectLst>
        </p:spPr>
      </p:pic>
    </p:spTree>
    <p:extLst>
      <p:ext uri="{BB962C8B-B14F-4D97-AF65-F5344CB8AC3E}">
        <p14:creationId xmlns:p14="http://schemas.microsoft.com/office/powerpoint/2010/main" val="99348302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latin typeface="Bookman Old Style" panose="02050604050505020204" pitchFamily="18" charset="0"/>
              </a:rPr>
              <a:t>Sec.35DD – Amalgamation/Demerger</a:t>
            </a:r>
            <a:endParaRPr lang="en-IN" dirty="0">
              <a:latin typeface="Bookman Old Style" panose="02050604050505020204" pitchFamily="18" charset="0"/>
            </a:endParaRPr>
          </a:p>
        </p:txBody>
      </p:sp>
      <p:sp>
        <p:nvSpPr>
          <p:cNvPr id="3" name="Content Placeholder 2"/>
          <p:cNvSpPr>
            <a:spLocks noGrp="1"/>
          </p:cNvSpPr>
          <p:nvPr>
            <p:ph idx="1"/>
          </p:nvPr>
        </p:nvSpPr>
        <p:spPr/>
        <p:txBody>
          <a:bodyPr>
            <a:normAutofit/>
          </a:bodyPr>
          <a:lstStyle/>
          <a:p>
            <a:r>
              <a:rPr lang="en-US" sz="2000" dirty="0">
                <a:solidFill>
                  <a:schemeClr val="tx1"/>
                </a:solidFill>
                <a:latin typeface="Cambria Math" panose="02040503050406030204" pitchFamily="18" charset="0"/>
                <a:ea typeface="Cambria Math" panose="02040503050406030204" pitchFamily="18" charset="0"/>
              </a:rPr>
              <a:t>Deduction allowed in the hands of</a:t>
            </a:r>
            <a:r>
              <a:rPr lang="en-IN" sz="2000" dirty="0">
                <a:solidFill>
                  <a:schemeClr val="tx1"/>
                </a:solidFill>
                <a:latin typeface="Cambria Math" panose="02040503050406030204" pitchFamily="18" charset="0"/>
                <a:ea typeface="Cambria Math" panose="02040503050406030204" pitchFamily="18" charset="0"/>
              </a:rPr>
              <a:t> amalgamating company or resulting company in case of demerger</a:t>
            </a:r>
          </a:p>
          <a:p>
            <a:r>
              <a:rPr lang="en-US" sz="2000" dirty="0" err="1">
                <a:solidFill>
                  <a:schemeClr val="tx1"/>
                </a:solidFill>
                <a:latin typeface="Cambria Math" panose="02040503050406030204" pitchFamily="18" charset="0"/>
                <a:ea typeface="Cambria Math" panose="02040503050406030204" pitchFamily="18" charset="0"/>
              </a:rPr>
              <a:t>Amortisation</a:t>
            </a:r>
            <a:r>
              <a:rPr lang="en-US" sz="2000" dirty="0">
                <a:solidFill>
                  <a:schemeClr val="tx1"/>
                </a:solidFill>
                <a:latin typeface="Cambria Math" panose="02040503050406030204" pitchFamily="18" charset="0"/>
                <a:ea typeface="Cambria Math" panose="02040503050406030204" pitchFamily="18" charset="0"/>
              </a:rPr>
              <a:t> for 5 years</a:t>
            </a:r>
          </a:p>
        </p:txBody>
      </p:sp>
      <p:pic>
        <p:nvPicPr>
          <p:cNvPr id="4" name="Picture 3"/>
          <p:cNvPicPr>
            <a:picLocks noChangeAspect="1"/>
          </p:cNvPicPr>
          <p:nvPr/>
        </p:nvPicPr>
        <p:blipFill>
          <a:blip r:embed="rId2"/>
          <a:stretch>
            <a:fillRect/>
          </a:stretch>
        </p:blipFill>
        <p:spPr>
          <a:xfrm>
            <a:off x="11383967" y="5747657"/>
            <a:ext cx="529360" cy="849086"/>
          </a:xfrm>
          <a:prstGeom prst="rect">
            <a:avLst/>
          </a:prstGeom>
          <a:ln w="228600" cap="sq" cmpd="thickThin">
            <a:solidFill>
              <a:srgbClr val="000000"/>
            </a:solidFill>
            <a:prstDash val="solid"/>
            <a:miter lim="800000"/>
          </a:ln>
          <a:effectLst>
            <a:innerShdw blurRad="76200">
              <a:srgbClr val="000000"/>
            </a:innerShdw>
          </a:effectLst>
        </p:spPr>
      </p:pic>
    </p:spTree>
    <p:extLst>
      <p:ext uri="{BB962C8B-B14F-4D97-AF65-F5344CB8AC3E}">
        <p14:creationId xmlns:p14="http://schemas.microsoft.com/office/powerpoint/2010/main" val="231265127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Bookman Old Style" panose="02050604050505020204" pitchFamily="18" charset="0"/>
              </a:rPr>
              <a:t>Section 30 to 37 of IT Act 1961</a:t>
            </a:r>
            <a:endParaRPr lang="en-IN" dirty="0">
              <a:latin typeface="Bookman Old Style" panose="02050604050505020204" pitchFamily="18" charset="0"/>
            </a:endParaRPr>
          </a:p>
        </p:txBody>
      </p:sp>
      <p:sp>
        <p:nvSpPr>
          <p:cNvPr id="3" name="Content Placeholder 2"/>
          <p:cNvSpPr>
            <a:spLocks noGrp="1"/>
          </p:cNvSpPr>
          <p:nvPr>
            <p:ph idx="1"/>
          </p:nvPr>
        </p:nvSpPr>
        <p:spPr/>
        <p:txBody>
          <a:bodyPr>
            <a:normAutofit fontScale="85000" lnSpcReduction="20000"/>
          </a:bodyPr>
          <a:lstStyle/>
          <a:p>
            <a:r>
              <a:rPr lang="en-US" sz="1900" dirty="0" smtClean="0">
                <a:solidFill>
                  <a:schemeClr val="tx1"/>
                </a:solidFill>
                <a:latin typeface="Cambria Math" panose="02040503050406030204" pitchFamily="18" charset="0"/>
                <a:ea typeface="Cambria Math" panose="02040503050406030204" pitchFamily="18" charset="0"/>
              </a:rPr>
              <a:t>Sec.30 – Expenses on Business Premises</a:t>
            </a:r>
          </a:p>
          <a:p>
            <a:r>
              <a:rPr lang="en-US" sz="1900" dirty="0" smtClean="0">
                <a:solidFill>
                  <a:schemeClr val="tx1"/>
                </a:solidFill>
                <a:latin typeface="Cambria Math" panose="02040503050406030204" pitchFamily="18" charset="0"/>
                <a:ea typeface="Cambria Math" panose="02040503050406030204" pitchFamily="18" charset="0"/>
              </a:rPr>
              <a:t>Sec.31 -  Expenses on Plant and Machinery</a:t>
            </a:r>
          </a:p>
          <a:p>
            <a:r>
              <a:rPr lang="en-US" sz="1900" dirty="0" smtClean="0">
                <a:solidFill>
                  <a:schemeClr val="tx1"/>
                </a:solidFill>
                <a:latin typeface="Cambria Math" panose="02040503050406030204" pitchFamily="18" charset="0"/>
                <a:ea typeface="Cambria Math" panose="02040503050406030204" pitchFamily="18" charset="0"/>
              </a:rPr>
              <a:t>Sec.32 -  Depreciation</a:t>
            </a:r>
          </a:p>
          <a:p>
            <a:r>
              <a:rPr lang="en-US" sz="1900" dirty="0" smtClean="0">
                <a:solidFill>
                  <a:schemeClr val="tx1"/>
                </a:solidFill>
                <a:latin typeface="Cambria Math" panose="02040503050406030204" pitchFamily="18" charset="0"/>
                <a:ea typeface="Cambria Math" panose="02040503050406030204" pitchFamily="18" charset="0"/>
              </a:rPr>
              <a:t>Sec.32AD – Investment Allowance</a:t>
            </a:r>
          </a:p>
          <a:p>
            <a:r>
              <a:rPr lang="en-US" sz="1900" dirty="0" smtClean="0">
                <a:solidFill>
                  <a:schemeClr val="tx1"/>
                </a:solidFill>
                <a:latin typeface="Cambria Math" panose="02040503050406030204" pitchFamily="18" charset="0"/>
                <a:ea typeface="Cambria Math" panose="02040503050406030204" pitchFamily="18" charset="0"/>
              </a:rPr>
              <a:t>Sec.33AB – Tea / Coffee / Rubber Development Account</a:t>
            </a:r>
          </a:p>
          <a:p>
            <a:r>
              <a:rPr lang="en-US" sz="1900" dirty="0" smtClean="0">
                <a:solidFill>
                  <a:schemeClr val="tx1"/>
                </a:solidFill>
                <a:latin typeface="Cambria Math" panose="02040503050406030204" pitchFamily="18" charset="0"/>
                <a:ea typeface="Cambria Math" panose="02040503050406030204" pitchFamily="18" charset="0"/>
              </a:rPr>
              <a:t>Sec.33ABA – Site Restoration Fund</a:t>
            </a:r>
          </a:p>
          <a:p>
            <a:r>
              <a:rPr lang="en-US" sz="1900" dirty="0" smtClean="0">
                <a:solidFill>
                  <a:schemeClr val="tx1"/>
                </a:solidFill>
                <a:latin typeface="Cambria Math" panose="02040503050406030204" pitchFamily="18" charset="0"/>
                <a:ea typeface="Cambria Math" panose="02040503050406030204" pitchFamily="18" charset="0"/>
              </a:rPr>
              <a:t>Sec.35 – Expenditure on Scientific Research</a:t>
            </a:r>
          </a:p>
          <a:p>
            <a:r>
              <a:rPr lang="en-US" sz="1900" dirty="0" smtClean="0">
                <a:solidFill>
                  <a:schemeClr val="tx1"/>
                </a:solidFill>
                <a:latin typeface="Cambria Math" panose="02040503050406030204" pitchFamily="18" charset="0"/>
                <a:ea typeface="Cambria Math" panose="02040503050406030204" pitchFamily="18" charset="0"/>
              </a:rPr>
              <a:t>Sec.35AD – Specified Business</a:t>
            </a:r>
          </a:p>
          <a:p>
            <a:pPr lvl="0"/>
            <a:r>
              <a:rPr lang="en-US" sz="1900" dirty="0">
                <a:solidFill>
                  <a:schemeClr val="tx1"/>
                </a:solidFill>
                <a:latin typeface="Cambria Math" panose="02040503050406030204" pitchFamily="18" charset="0"/>
                <a:ea typeface="Cambria Math" panose="02040503050406030204" pitchFamily="18" charset="0"/>
              </a:rPr>
              <a:t>Sec.35D – </a:t>
            </a:r>
            <a:r>
              <a:rPr lang="en-US" sz="1900" dirty="0" smtClean="0">
                <a:solidFill>
                  <a:schemeClr val="tx1"/>
                </a:solidFill>
                <a:latin typeface="Cambria Math" panose="02040503050406030204" pitchFamily="18" charset="0"/>
                <a:ea typeface="Cambria Math" panose="02040503050406030204" pitchFamily="18" charset="0"/>
              </a:rPr>
              <a:t>Amortization </a:t>
            </a:r>
            <a:r>
              <a:rPr lang="en-US" sz="1900" dirty="0">
                <a:solidFill>
                  <a:schemeClr val="tx1"/>
                </a:solidFill>
                <a:latin typeface="Cambria Math" panose="02040503050406030204" pitchFamily="18" charset="0"/>
                <a:ea typeface="Cambria Math" panose="02040503050406030204" pitchFamily="18" charset="0"/>
              </a:rPr>
              <a:t>of Preliminary Expenses</a:t>
            </a:r>
          </a:p>
          <a:p>
            <a:pPr lvl="0"/>
            <a:r>
              <a:rPr lang="en-US" sz="1900" dirty="0">
                <a:solidFill>
                  <a:schemeClr val="tx1"/>
                </a:solidFill>
                <a:latin typeface="Cambria Math" panose="02040503050406030204" pitchFamily="18" charset="0"/>
                <a:ea typeface="Cambria Math" panose="02040503050406030204" pitchFamily="18" charset="0"/>
              </a:rPr>
              <a:t>Sec.35DD – Expenditure on Amalgamation/Demerger</a:t>
            </a:r>
          </a:p>
          <a:p>
            <a:pPr lvl="0"/>
            <a:r>
              <a:rPr lang="en-US" sz="1900" dirty="0">
                <a:solidFill>
                  <a:schemeClr val="tx1"/>
                </a:solidFill>
                <a:latin typeface="Cambria Math" panose="02040503050406030204" pitchFamily="18" charset="0"/>
                <a:ea typeface="Cambria Math" panose="02040503050406030204" pitchFamily="18" charset="0"/>
              </a:rPr>
              <a:t>Sec.36 -  Certain Statutory Payments</a:t>
            </a:r>
          </a:p>
          <a:p>
            <a:pPr lvl="0"/>
            <a:r>
              <a:rPr lang="en-US" sz="1900" dirty="0">
                <a:solidFill>
                  <a:schemeClr val="tx1"/>
                </a:solidFill>
                <a:latin typeface="Cambria Math" panose="02040503050406030204" pitchFamily="18" charset="0"/>
                <a:ea typeface="Cambria Math" panose="02040503050406030204" pitchFamily="18" charset="0"/>
              </a:rPr>
              <a:t>Sec.37 – General Deductions</a:t>
            </a:r>
            <a:endParaRPr lang="en-IN" sz="1900" dirty="0">
              <a:solidFill>
                <a:schemeClr val="tx1"/>
              </a:solidFill>
              <a:latin typeface="Cambria Math" panose="02040503050406030204" pitchFamily="18" charset="0"/>
              <a:ea typeface="Cambria Math" panose="02040503050406030204" pitchFamily="18" charset="0"/>
            </a:endParaRPr>
          </a:p>
          <a:p>
            <a:endParaRPr lang="en-US" dirty="0" smtClean="0"/>
          </a:p>
          <a:p>
            <a:pPr marL="0" indent="0">
              <a:buNone/>
            </a:pPr>
            <a:endParaRPr lang="en-US" dirty="0" smtClean="0"/>
          </a:p>
          <a:p>
            <a:endParaRPr lang="en-IN" dirty="0"/>
          </a:p>
        </p:txBody>
      </p:sp>
      <p:pic>
        <p:nvPicPr>
          <p:cNvPr id="4" name="Picture 3"/>
          <p:cNvPicPr>
            <a:picLocks noChangeAspect="1"/>
          </p:cNvPicPr>
          <p:nvPr/>
        </p:nvPicPr>
        <p:blipFill>
          <a:blip r:embed="rId2"/>
          <a:stretch>
            <a:fillRect/>
          </a:stretch>
        </p:blipFill>
        <p:spPr>
          <a:xfrm>
            <a:off x="11383967" y="5747657"/>
            <a:ext cx="529360" cy="849086"/>
          </a:xfrm>
          <a:prstGeom prst="rect">
            <a:avLst/>
          </a:prstGeom>
          <a:ln w="228600" cap="sq" cmpd="thickThin">
            <a:solidFill>
              <a:srgbClr val="000000"/>
            </a:solidFill>
            <a:prstDash val="solid"/>
            <a:miter lim="800000"/>
          </a:ln>
          <a:effectLst>
            <a:innerShdw blurRad="76200">
              <a:srgbClr val="000000"/>
            </a:innerShdw>
          </a:effectLst>
        </p:spPr>
      </p:pic>
    </p:spTree>
    <p:extLst>
      <p:ext uri="{BB962C8B-B14F-4D97-AF65-F5344CB8AC3E}">
        <p14:creationId xmlns:p14="http://schemas.microsoft.com/office/powerpoint/2010/main" val="2661460846"/>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697556"/>
          </a:xfrm>
        </p:spPr>
        <p:txBody>
          <a:bodyPr>
            <a:normAutofit fontScale="90000"/>
          </a:bodyPr>
          <a:lstStyle/>
          <a:p>
            <a:r>
              <a:rPr lang="en-US" dirty="0">
                <a:latin typeface="Bookman Old Style" panose="02050604050505020204" pitchFamily="18" charset="0"/>
              </a:rPr>
              <a:t>Expenditure on Skill Development Project [Section 35CCD]</a:t>
            </a:r>
            <a:br>
              <a:rPr lang="en-US" dirty="0">
                <a:latin typeface="Bookman Old Style" panose="02050604050505020204" pitchFamily="18" charset="0"/>
              </a:rPr>
            </a:br>
            <a:endParaRPr lang="en-IN" dirty="0">
              <a:latin typeface="Bookman Old Style" panose="02050604050505020204" pitchFamily="18" charset="0"/>
            </a:endParaRPr>
          </a:p>
        </p:txBody>
      </p:sp>
      <p:sp>
        <p:nvSpPr>
          <p:cNvPr id="3" name="Content Placeholder 2"/>
          <p:cNvSpPr>
            <a:spLocks noGrp="1"/>
          </p:cNvSpPr>
          <p:nvPr>
            <p:ph idx="1"/>
          </p:nvPr>
        </p:nvSpPr>
        <p:spPr>
          <a:xfrm>
            <a:off x="838200" y="2070169"/>
            <a:ext cx="10515600" cy="3860368"/>
          </a:xfrm>
        </p:spPr>
        <p:txBody>
          <a:bodyPr/>
          <a:lstStyle/>
          <a:p>
            <a:pPr algn="just"/>
            <a:r>
              <a:rPr lang="en-US" sz="2000" dirty="0">
                <a:solidFill>
                  <a:schemeClr val="tx1"/>
                </a:solidFill>
                <a:latin typeface="Cambria Math" panose="02040503050406030204" pitchFamily="18" charset="0"/>
                <a:ea typeface="Cambria Math" panose="02040503050406030204" pitchFamily="18" charset="0"/>
              </a:rPr>
              <a:t>Deduction shall be allowed on account of any expenditure (not being expenditure in the nature of cost of any land or building) incurred by the company on skill development project notified by the Board in this behalf in accordance with the guidelines as may be prescribed</a:t>
            </a:r>
          </a:p>
          <a:p>
            <a:pPr algn="just"/>
            <a:r>
              <a:rPr lang="en-US" sz="2000" dirty="0">
                <a:solidFill>
                  <a:schemeClr val="tx1"/>
                </a:solidFill>
                <a:latin typeface="Cambria Math" panose="02040503050406030204" pitchFamily="18" charset="0"/>
                <a:ea typeface="Cambria Math" panose="02040503050406030204" pitchFamily="18" charset="0"/>
              </a:rPr>
              <a:t>Quantum of Deduction:</a:t>
            </a:r>
          </a:p>
          <a:p>
            <a:pPr algn="just"/>
            <a:r>
              <a:rPr lang="en-US" sz="2000" dirty="0">
                <a:solidFill>
                  <a:schemeClr val="tx1"/>
                </a:solidFill>
                <a:latin typeface="Cambria Math" panose="02040503050406030204" pitchFamily="18" charset="0"/>
                <a:ea typeface="Cambria Math" panose="02040503050406030204" pitchFamily="18" charset="0"/>
              </a:rPr>
              <a:t>150% of such expenditure incurred during the previous year for the assessment years 2013-14 to 2020-21</a:t>
            </a:r>
          </a:p>
          <a:p>
            <a:pPr algn="just"/>
            <a:r>
              <a:rPr lang="en-US" sz="2000" dirty="0">
                <a:solidFill>
                  <a:schemeClr val="tx1"/>
                </a:solidFill>
                <a:latin typeface="Cambria Math" panose="02040503050406030204" pitchFamily="18" charset="0"/>
                <a:ea typeface="Cambria Math" panose="02040503050406030204" pitchFamily="18" charset="0"/>
              </a:rPr>
              <a:t>[from the assessment year 2021-22, an </a:t>
            </a:r>
            <a:r>
              <a:rPr lang="en-US" sz="2000" dirty="0" err="1">
                <a:solidFill>
                  <a:schemeClr val="tx1"/>
                </a:solidFill>
                <a:latin typeface="Cambria Math" panose="02040503050406030204" pitchFamily="18" charset="0"/>
                <a:ea typeface="Cambria Math" panose="02040503050406030204" pitchFamily="18" charset="0"/>
              </a:rPr>
              <a:t>assessee</a:t>
            </a:r>
            <a:r>
              <a:rPr lang="en-US" sz="2000" dirty="0">
                <a:solidFill>
                  <a:schemeClr val="tx1"/>
                </a:solidFill>
                <a:latin typeface="Cambria Math" panose="02040503050406030204" pitchFamily="18" charset="0"/>
                <a:ea typeface="Cambria Math" panose="02040503050406030204" pitchFamily="18" charset="0"/>
              </a:rPr>
              <a:t> can claim 100 % of expenditure as deduction (but not weighted deduction)].</a:t>
            </a:r>
          </a:p>
          <a:p>
            <a:endParaRPr lang="en-IN" sz="3600" dirty="0">
              <a:solidFill>
                <a:schemeClr val="accent1"/>
              </a:solidFill>
              <a:latin typeface="Bookman Old Style" panose="02050604050505020204" pitchFamily="18" charset="0"/>
              <a:ea typeface="+mj-ea"/>
              <a:cs typeface="+mj-cs"/>
            </a:endParaRPr>
          </a:p>
        </p:txBody>
      </p:sp>
      <p:pic>
        <p:nvPicPr>
          <p:cNvPr id="4" name="Picture 3"/>
          <p:cNvPicPr>
            <a:picLocks noChangeAspect="1"/>
          </p:cNvPicPr>
          <p:nvPr/>
        </p:nvPicPr>
        <p:blipFill>
          <a:blip r:embed="rId2"/>
          <a:stretch>
            <a:fillRect/>
          </a:stretch>
        </p:blipFill>
        <p:spPr>
          <a:xfrm>
            <a:off x="11383967" y="5747657"/>
            <a:ext cx="529360" cy="849086"/>
          </a:xfrm>
          <a:prstGeom prst="rect">
            <a:avLst/>
          </a:prstGeom>
          <a:ln w="228600" cap="sq" cmpd="thickThin">
            <a:solidFill>
              <a:srgbClr val="000000"/>
            </a:solidFill>
            <a:prstDash val="solid"/>
            <a:miter lim="800000"/>
          </a:ln>
          <a:effectLst>
            <a:innerShdw blurRad="76200">
              <a:srgbClr val="000000"/>
            </a:innerShdw>
          </a:effectLst>
        </p:spPr>
      </p:pic>
    </p:spTree>
    <p:extLst>
      <p:ext uri="{BB962C8B-B14F-4D97-AF65-F5344CB8AC3E}">
        <p14:creationId xmlns:p14="http://schemas.microsoft.com/office/powerpoint/2010/main" val="11801620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664605"/>
          </a:xfrm>
        </p:spPr>
        <p:txBody>
          <a:bodyPr>
            <a:noAutofit/>
          </a:bodyPr>
          <a:lstStyle/>
          <a:p>
            <a:r>
              <a:rPr lang="en-US" sz="3200" dirty="0">
                <a:latin typeface="Bookman Old Style" panose="02050604050505020204" pitchFamily="18" charset="0"/>
              </a:rPr>
              <a:t>Important Points : The following points should be noted -</a:t>
            </a:r>
            <a:br>
              <a:rPr lang="en-US" sz="3200" dirty="0">
                <a:latin typeface="Bookman Old Style" panose="02050604050505020204" pitchFamily="18" charset="0"/>
              </a:rPr>
            </a:br>
            <a:endParaRPr lang="en-IN" sz="3200" dirty="0">
              <a:latin typeface="Bookman Old Style" panose="02050604050505020204" pitchFamily="18" charset="0"/>
            </a:endParaRPr>
          </a:p>
        </p:txBody>
      </p:sp>
      <p:sp>
        <p:nvSpPr>
          <p:cNvPr id="3" name="Content Placeholder 2"/>
          <p:cNvSpPr>
            <a:spLocks noGrp="1"/>
          </p:cNvSpPr>
          <p:nvPr>
            <p:ph idx="1"/>
          </p:nvPr>
        </p:nvSpPr>
        <p:spPr>
          <a:xfrm>
            <a:off x="614366" y="1681467"/>
            <a:ext cx="10515600" cy="4351338"/>
          </a:xfrm>
        </p:spPr>
        <p:txBody>
          <a:bodyPr>
            <a:normAutofit lnSpcReduction="10000"/>
          </a:bodyPr>
          <a:lstStyle/>
          <a:p>
            <a:pPr algn="just"/>
            <a:r>
              <a:rPr lang="en-US" sz="2000" dirty="0">
                <a:solidFill>
                  <a:schemeClr val="tx1"/>
                </a:solidFill>
                <a:latin typeface="Cambria Math" panose="02040503050406030204" pitchFamily="18" charset="0"/>
                <a:ea typeface="Cambria Math" panose="02040503050406030204" pitchFamily="18" charset="0"/>
              </a:rPr>
              <a:t>A company engaged in manufacture/ production of any article/thing (not being alcoholic spirits and tobacco products) or a company engaged in providing specified services (31 services have been notified for this purpose) can claim the benefit of weighted deduction under section 35CCD.</a:t>
            </a:r>
          </a:p>
          <a:p>
            <a:pPr algn="just"/>
            <a:r>
              <a:rPr lang="en-US" sz="2000" dirty="0">
                <a:solidFill>
                  <a:schemeClr val="tx1"/>
                </a:solidFill>
                <a:latin typeface="Cambria Math" panose="02040503050406030204" pitchFamily="18" charset="0"/>
                <a:ea typeface="Cambria Math" panose="02040503050406030204" pitchFamily="18" charset="0"/>
              </a:rPr>
              <a:t>Expenditure should be incurred on notified skill development project.</a:t>
            </a:r>
          </a:p>
          <a:p>
            <a:pPr algn="just"/>
            <a:r>
              <a:rPr lang="en-US" sz="2000" dirty="0">
                <a:solidFill>
                  <a:schemeClr val="tx1"/>
                </a:solidFill>
                <a:latin typeface="Cambria Math" panose="02040503050406030204" pitchFamily="18" charset="0"/>
                <a:ea typeface="Cambria Math" panose="02040503050406030204" pitchFamily="18" charset="0"/>
              </a:rPr>
              <a:t>The project should be undertaken in separate facilities in a training institute set up by Government, local authority or in an institute affiliated to National Council for Vocational Training or State Council for Vocational Training.</a:t>
            </a:r>
          </a:p>
          <a:p>
            <a:pPr algn="just"/>
            <a:r>
              <a:rPr lang="en-US" sz="2000" dirty="0">
                <a:solidFill>
                  <a:schemeClr val="tx1"/>
                </a:solidFill>
                <a:latin typeface="Cambria Math" panose="02040503050406030204" pitchFamily="18" charset="0"/>
                <a:ea typeface="Cambria Math" panose="02040503050406030204" pitchFamily="18" charset="0"/>
              </a:rPr>
              <a:t>For the purpose of claiming weighted deduction, an application should be submitted in Form No. 3CQ to National Skill Development Agency (NSDA).</a:t>
            </a:r>
          </a:p>
          <a:p>
            <a:pPr algn="just"/>
            <a:r>
              <a:rPr lang="en-US" sz="2000" dirty="0">
                <a:solidFill>
                  <a:schemeClr val="tx1"/>
                </a:solidFill>
                <a:latin typeface="Cambria Math" panose="02040503050406030204" pitchFamily="18" charset="0"/>
                <a:ea typeface="Cambria Math" panose="02040503050406030204" pitchFamily="18" charset="0"/>
              </a:rPr>
              <a:t>A copy of Form No. 3CQ should be sent to the Commissioner of Income-tax.</a:t>
            </a:r>
          </a:p>
          <a:p>
            <a:pPr algn="just"/>
            <a:r>
              <a:rPr lang="en-US" sz="2000" dirty="0">
                <a:solidFill>
                  <a:schemeClr val="tx1"/>
                </a:solidFill>
                <a:latin typeface="Cambria Math" panose="02040503050406030204" pitchFamily="18" charset="0"/>
                <a:ea typeface="Cambria Math" panose="02040503050406030204" pitchFamily="18" charset="0"/>
              </a:rPr>
              <a:t>Form No. 3CQ to be accompanied by detailed note on skill development project, expected expenditure and expected completion date, letter of concurrence from the training institute.</a:t>
            </a:r>
          </a:p>
          <a:p>
            <a:endParaRPr lang="en-IN" dirty="0"/>
          </a:p>
        </p:txBody>
      </p:sp>
      <p:pic>
        <p:nvPicPr>
          <p:cNvPr id="4" name="Picture 3"/>
          <p:cNvPicPr>
            <a:picLocks noChangeAspect="1"/>
          </p:cNvPicPr>
          <p:nvPr/>
        </p:nvPicPr>
        <p:blipFill>
          <a:blip r:embed="rId2"/>
          <a:stretch>
            <a:fillRect/>
          </a:stretch>
        </p:blipFill>
        <p:spPr>
          <a:xfrm>
            <a:off x="11383967" y="5747657"/>
            <a:ext cx="529360" cy="849086"/>
          </a:xfrm>
          <a:prstGeom prst="rect">
            <a:avLst/>
          </a:prstGeom>
          <a:ln w="228600" cap="sq" cmpd="thickThin">
            <a:solidFill>
              <a:srgbClr val="000000"/>
            </a:solidFill>
            <a:prstDash val="solid"/>
            <a:miter lim="800000"/>
          </a:ln>
          <a:effectLst>
            <a:innerShdw blurRad="76200">
              <a:srgbClr val="000000"/>
            </a:innerShdw>
          </a:effectLst>
        </p:spPr>
      </p:pic>
    </p:spTree>
    <p:extLst>
      <p:ext uri="{BB962C8B-B14F-4D97-AF65-F5344CB8AC3E}">
        <p14:creationId xmlns:p14="http://schemas.microsoft.com/office/powerpoint/2010/main" val="105383707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a:latin typeface="Bookman Old Style" panose="02050604050505020204" pitchFamily="18" charset="0"/>
              </a:rPr>
              <a:t>Sec.36 – Statutory payments</a:t>
            </a:r>
            <a:endParaRPr lang="en-IN" sz="3200" dirty="0">
              <a:latin typeface="Bookman Old Style" panose="02050604050505020204" pitchFamily="18" charset="0"/>
            </a:endParaRPr>
          </a:p>
        </p:txBody>
      </p:sp>
      <p:sp>
        <p:nvSpPr>
          <p:cNvPr id="3" name="Content Placeholder 2"/>
          <p:cNvSpPr>
            <a:spLocks noGrp="1"/>
          </p:cNvSpPr>
          <p:nvPr>
            <p:ph idx="1"/>
          </p:nvPr>
        </p:nvSpPr>
        <p:spPr/>
        <p:txBody>
          <a:bodyPr>
            <a:normAutofit/>
          </a:bodyPr>
          <a:lstStyle/>
          <a:p>
            <a:r>
              <a:rPr lang="en-US" sz="2000" dirty="0">
                <a:solidFill>
                  <a:schemeClr val="tx1"/>
                </a:solidFill>
                <a:latin typeface="Cambria Math" panose="02040503050406030204" pitchFamily="18" charset="0"/>
                <a:ea typeface="Cambria Math" panose="02040503050406030204" pitchFamily="18" charset="0"/>
              </a:rPr>
              <a:t>Insurance for business risks</a:t>
            </a:r>
          </a:p>
          <a:p>
            <a:r>
              <a:rPr lang="en-US" sz="2000" dirty="0">
                <a:solidFill>
                  <a:schemeClr val="tx1"/>
                </a:solidFill>
                <a:latin typeface="Cambria Math" panose="02040503050406030204" pitchFamily="18" charset="0"/>
                <a:ea typeface="Cambria Math" panose="02040503050406030204" pitchFamily="18" charset="0"/>
              </a:rPr>
              <a:t>Insurance on health of employees</a:t>
            </a:r>
          </a:p>
          <a:p>
            <a:r>
              <a:rPr lang="en-US" sz="2000" dirty="0">
                <a:solidFill>
                  <a:schemeClr val="tx1"/>
                </a:solidFill>
                <a:latin typeface="Cambria Math" panose="02040503050406030204" pitchFamily="18" charset="0"/>
                <a:ea typeface="Cambria Math" panose="02040503050406030204" pitchFamily="18" charset="0"/>
              </a:rPr>
              <a:t>Bonus or commission to employees</a:t>
            </a:r>
          </a:p>
          <a:p>
            <a:r>
              <a:rPr lang="en-US" sz="2000" dirty="0">
                <a:solidFill>
                  <a:schemeClr val="tx1"/>
                </a:solidFill>
                <a:latin typeface="Cambria Math" panose="02040503050406030204" pitchFamily="18" charset="0"/>
                <a:ea typeface="Cambria Math" panose="02040503050406030204" pitchFamily="18" charset="0"/>
              </a:rPr>
              <a:t>Interest on borrowed capital</a:t>
            </a:r>
          </a:p>
          <a:p>
            <a:r>
              <a:rPr lang="en-US" sz="2000" dirty="0">
                <a:solidFill>
                  <a:schemeClr val="tx1"/>
                </a:solidFill>
                <a:latin typeface="Cambria Math" panose="02040503050406030204" pitchFamily="18" charset="0"/>
                <a:ea typeface="Cambria Math" panose="02040503050406030204" pitchFamily="18" charset="0"/>
              </a:rPr>
              <a:t>Discount on Zero Coupon Bonds</a:t>
            </a:r>
          </a:p>
          <a:p>
            <a:r>
              <a:rPr lang="en-US" sz="2000" dirty="0">
                <a:solidFill>
                  <a:schemeClr val="tx1"/>
                </a:solidFill>
                <a:latin typeface="Cambria Math" panose="02040503050406030204" pitchFamily="18" charset="0"/>
                <a:ea typeface="Cambria Math" panose="02040503050406030204" pitchFamily="18" charset="0"/>
              </a:rPr>
              <a:t>Employers Contribution to </a:t>
            </a:r>
            <a:r>
              <a:rPr lang="en-US" sz="2000" dirty="0" err="1">
                <a:solidFill>
                  <a:schemeClr val="tx1"/>
                </a:solidFill>
                <a:latin typeface="Cambria Math" panose="02040503050406030204" pitchFamily="18" charset="0"/>
                <a:ea typeface="Cambria Math" panose="02040503050406030204" pitchFamily="18" charset="0"/>
              </a:rPr>
              <a:t>Recognised</a:t>
            </a:r>
            <a:r>
              <a:rPr lang="en-US" sz="2000" dirty="0">
                <a:solidFill>
                  <a:schemeClr val="tx1"/>
                </a:solidFill>
                <a:latin typeface="Cambria Math" panose="02040503050406030204" pitchFamily="18" charset="0"/>
                <a:ea typeface="Cambria Math" panose="02040503050406030204" pitchFamily="18" charset="0"/>
              </a:rPr>
              <a:t> PF</a:t>
            </a:r>
          </a:p>
          <a:p>
            <a:r>
              <a:rPr lang="en-US" sz="2000" dirty="0">
                <a:solidFill>
                  <a:schemeClr val="tx1"/>
                </a:solidFill>
                <a:latin typeface="Cambria Math" panose="02040503050406030204" pitchFamily="18" charset="0"/>
                <a:ea typeface="Cambria Math" panose="02040503050406030204" pitchFamily="18" charset="0"/>
              </a:rPr>
              <a:t>Contribution to National Pension Scheme (NPS)</a:t>
            </a:r>
          </a:p>
          <a:p>
            <a:r>
              <a:rPr lang="en-US" sz="2000" dirty="0">
                <a:solidFill>
                  <a:schemeClr val="tx1"/>
                </a:solidFill>
                <a:latin typeface="Cambria Math" panose="02040503050406030204" pitchFamily="18" charset="0"/>
                <a:ea typeface="Cambria Math" panose="02040503050406030204" pitchFamily="18" charset="0"/>
              </a:rPr>
              <a:t>Bad Debts</a:t>
            </a:r>
            <a:endParaRPr lang="en-IN" sz="2000" dirty="0">
              <a:solidFill>
                <a:schemeClr val="tx1"/>
              </a:solidFill>
              <a:latin typeface="Cambria Math" panose="02040503050406030204" pitchFamily="18" charset="0"/>
              <a:ea typeface="Cambria Math" panose="02040503050406030204" pitchFamily="18" charset="0"/>
            </a:endParaRPr>
          </a:p>
        </p:txBody>
      </p:sp>
      <p:pic>
        <p:nvPicPr>
          <p:cNvPr id="4" name="Picture 3"/>
          <p:cNvPicPr>
            <a:picLocks noChangeAspect="1"/>
          </p:cNvPicPr>
          <p:nvPr/>
        </p:nvPicPr>
        <p:blipFill>
          <a:blip r:embed="rId2"/>
          <a:stretch>
            <a:fillRect/>
          </a:stretch>
        </p:blipFill>
        <p:spPr>
          <a:xfrm>
            <a:off x="11383967" y="5747657"/>
            <a:ext cx="529360" cy="849086"/>
          </a:xfrm>
          <a:prstGeom prst="rect">
            <a:avLst/>
          </a:prstGeom>
          <a:ln w="228600" cap="sq" cmpd="thickThin">
            <a:solidFill>
              <a:srgbClr val="000000"/>
            </a:solidFill>
            <a:prstDash val="solid"/>
            <a:miter lim="800000"/>
          </a:ln>
          <a:effectLst>
            <a:innerShdw blurRad="76200">
              <a:srgbClr val="000000"/>
            </a:innerShdw>
          </a:effectLst>
        </p:spPr>
      </p:pic>
    </p:spTree>
    <p:extLst>
      <p:ext uri="{BB962C8B-B14F-4D97-AF65-F5344CB8AC3E}">
        <p14:creationId xmlns:p14="http://schemas.microsoft.com/office/powerpoint/2010/main" val="403340291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a:latin typeface="Bookman Old Style" panose="02050604050505020204" pitchFamily="18" charset="0"/>
              </a:rPr>
              <a:t>Sec.36 continued</a:t>
            </a:r>
            <a:endParaRPr lang="en-IN" sz="3200" dirty="0">
              <a:latin typeface="Bookman Old Style" panose="02050604050505020204" pitchFamily="18" charset="0"/>
            </a:endParaRPr>
          </a:p>
        </p:txBody>
      </p:sp>
      <p:sp>
        <p:nvSpPr>
          <p:cNvPr id="3" name="Content Placeholder 2"/>
          <p:cNvSpPr>
            <a:spLocks noGrp="1"/>
          </p:cNvSpPr>
          <p:nvPr>
            <p:ph idx="1"/>
          </p:nvPr>
        </p:nvSpPr>
        <p:spPr/>
        <p:txBody>
          <a:bodyPr>
            <a:normAutofit/>
          </a:bodyPr>
          <a:lstStyle/>
          <a:p>
            <a:pPr algn="just"/>
            <a:r>
              <a:rPr lang="en-US" sz="2000" dirty="0">
                <a:solidFill>
                  <a:schemeClr val="tx1"/>
                </a:solidFill>
                <a:latin typeface="Cambria Math" panose="02040503050406030204" pitchFamily="18" charset="0"/>
                <a:ea typeface="Cambria Math" panose="02040503050406030204" pitchFamily="18" charset="0"/>
              </a:rPr>
              <a:t>Bad Debts</a:t>
            </a:r>
          </a:p>
          <a:p>
            <a:pPr algn="just"/>
            <a:r>
              <a:rPr lang="en-US" sz="2000" dirty="0">
                <a:solidFill>
                  <a:schemeClr val="tx1"/>
                </a:solidFill>
                <a:latin typeface="Cambria Math" panose="02040503050406030204" pitchFamily="18" charset="0"/>
                <a:ea typeface="Cambria Math" panose="02040503050406030204" pitchFamily="18" charset="0"/>
              </a:rPr>
              <a:t>The amount of any bad debt or part thereof, which has been written off as irrecoverable in the accounts of the </a:t>
            </a:r>
            <a:r>
              <a:rPr lang="en-US" sz="2000" dirty="0" err="1">
                <a:solidFill>
                  <a:schemeClr val="tx1"/>
                </a:solidFill>
                <a:latin typeface="Cambria Math" panose="02040503050406030204" pitchFamily="18" charset="0"/>
                <a:ea typeface="Cambria Math" panose="02040503050406030204" pitchFamily="18" charset="0"/>
              </a:rPr>
              <a:t>assessee</a:t>
            </a:r>
            <a:r>
              <a:rPr lang="en-US" sz="2000" dirty="0">
                <a:solidFill>
                  <a:schemeClr val="tx1"/>
                </a:solidFill>
                <a:latin typeface="Cambria Math" panose="02040503050406030204" pitchFamily="18" charset="0"/>
                <a:ea typeface="Cambria Math" panose="02040503050406030204" pitchFamily="18" charset="0"/>
              </a:rPr>
              <a:t> for the previous year, shall be allowed as a deduction subject to the provisions of section 36(2) which are as under:—</a:t>
            </a:r>
          </a:p>
          <a:p>
            <a:pPr algn="just"/>
            <a:r>
              <a:rPr lang="en-US" sz="2000" dirty="0">
                <a:solidFill>
                  <a:schemeClr val="tx1"/>
                </a:solidFill>
                <a:latin typeface="Cambria Math" panose="02040503050406030204" pitchFamily="18" charset="0"/>
                <a:ea typeface="Cambria Math" panose="02040503050406030204" pitchFamily="18" charset="0"/>
              </a:rPr>
              <a:t>Such debt or part thereof must have been taken into account in computing the income of the </a:t>
            </a:r>
            <a:r>
              <a:rPr lang="en-US" sz="2000" dirty="0" err="1">
                <a:solidFill>
                  <a:schemeClr val="tx1"/>
                </a:solidFill>
                <a:latin typeface="Cambria Math" panose="02040503050406030204" pitchFamily="18" charset="0"/>
                <a:ea typeface="Cambria Math" panose="02040503050406030204" pitchFamily="18" charset="0"/>
              </a:rPr>
              <a:t>assessee</a:t>
            </a:r>
            <a:r>
              <a:rPr lang="en-US" sz="2000" dirty="0">
                <a:solidFill>
                  <a:schemeClr val="tx1"/>
                </a:solidFill>
                <a:latin typeface="Cambria Math" panose="02040503050406030204" pitchFamily="18" charset="0"/>
                <a:ea typeface="Cambria Math" panose="02040503050406030204" pitchFamily="18" charset="0"/>
              </a:rPr>
              <a:t> of the previous year or of an earlier previous year, or</a:t>
            </a:r>
          </a:p>
          <a:p>
            <a:pPr algn="just"/>
            <a:r>
              <a:rPr lang="en-US" sz="2000" dirty="0">
                <a:solidFill>
                  <a:schemeClr val="tx1"/>
                </a:solidFill>
                <a:latin typeface="Cambria Math" panose="02040503050406030204" pitchFamily="18" charset="0"/>
                <a:ea typeface="Cambria Math" panose="02040503050406030204" pitchFamily="18" charset="0"/>
              </a:rPr>
              <a:t>It represents money lent in the ordinary course of the business of banking or money-lending which is carried on by the </a:t>
            </a:r>
            <a:r>
              <a:rPr lang="en-US" sz="2000" dirty="0" err="1">
                <a:solidFill>
                  <a:schemeClr val="tx1"/>
                </a:solidFill>
                <a:latin typeface="Cambria Math" panose="02040503050406030204" pitchFamily="18" charset="0"/>
                <a:ea typeface="Cambria Math" panose="02040503050406030204" pitchFamily="18" charset="0"/>
              </a:rPr>
              <a:t>assessee</a:t>
            </a:r>
            <a:r>
              <a:rPr lang="en-US" sz="2000" dirty="0">
                <a:solidFill>
                  <a:schemeClr val="tx1"/>
                </a:solidFill>
                <a:latin typeface="Cambria Math" panose="02040503050406030204" pitchFamily="18" charset="0"/>
                <a:ea typeface="Cambria Math" panose="02040503050406030204" pitchFamily="18" charset="0"/>
              </a:rPr>
              <a:t>.</a:t>
            </a:r>
          </a:p>
          <a:p>
            <a:pPr lvl="1"/>
            <a:endParaRPr lang="en-IN" sz="2000" dirty="0">
              <a:solidFill>
                <a:schemeClr val="tx1"/>
              </a:solidFill>
              <a:latin typeface="Cambria Math" panose="02040503050406030204" pitchFamily="18" charset="0"/>
              <a:ea typeface="Cambria Math" panose="02040503050406030204" pitchFamily="18" charset="0"/>
            </a:endParaRPr>
          </a:p>
        </p:txBody>
      </p:sp>
      <p:pic>
        <p:nvPicPr>
          <p:cNvPr id="4" name="Picture 3"/>
          <p:cNvPicPr>
            <a:picLocks noChangeAspect="1"/>
          </p:cNvPicPr>
          <p:nvPr/>
        </p:nvPicPr>
        <p:blipFill>
          <a:blip r:embed="rId2"/>
          <a:stretch>
            <a:fillRect/>
          </a:stretch>
        </p:blipFill>
        <p:spPr>
          <a:xfrm>
            <a:off x="11383967" y="5747657"/>
            <a:ext cx="529360" cy="849086"/>
          </a:xfrm>
          <a:prstGeom prst="rect">
            <a:avLst/>
          </a:prstGeom>
          <a:ln w="228600" cap="sq" cmpd="thickThin">
            <a:solidFill>
              <a:srgbClr val="000000"/>
            </a:solidFill>
            <a:prstDash val="solid"/>
            <a:miter lim="800000"/>
          </a:ln>
          <a:effectLst>
            <a:innerShdw blurRad="76200">
              <a:srgbClr val="000000"/>
            </a:innerShdw>
          </a:effectLst>
        </p:spPr>
      </p:pic>
    </p:spTree>
    <p:extLst>
      <p:ext uri="{BB962C8B-B14F-4D97-AF65-F5344CB8AC3E}">
        <p14:creationId xmlns:p14="http://schemas.microsoft.com/office/powerpoint/2010/main" val="20889982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a:latin typeface="Bookman Old Style" panose="02050604050505020204" pitchFamily="18" charset="0"/>
              </a:rPr>
              <a:t>Sec.36</a:t>
            </a:r>
            <a:endParaRPr lang="en-IN" sz="3200" dirty="0">
              <a:latin typeface="Bookman Old Style" panose="02050604050505020204" pitchFamily="18" charset="0"/>
            </a:endParaRPr>
          </a:p>
        </p:txBody>
      </p:sp>
      <p:sp>
        <p:nvSpPr>
          <p:cNvPr id="3" name="Content Placeholder 2"/>
          <p:cNvSpPr>
            <a:spLocks noGrp="1"/>
          </p:cNvSpPr>
          <p:nvPr>
            <p:ph idx="1"/>
          </p:nvPr>
        </p:nvSpPr>
        <p:spPr>
          <a:xfrm>
            <a:off x="677333" y="1319349"/>
            <a:ext cx="10426095" cy="5342708"/>
          </a:xfrm>
        </p:spPr>
        <p:txBody>
          <a:bodyPr>
            <a:normAutofit fontScale="92500" lnSpcReduction="10000"/>
          </a:bodyPr>
          <a:lstStyle/>
          <a:p>
            <a:pPr algn="just"/>
            <a:r>
              <a:rPr lang="en-US" i="1" dirty="0"/>
              <a:t>1</a:t>
            </a:r>
            <a:r>
              <a:rPr lang="en-US" sz="2200" dirty="0">
                <a:solidFill>
                  <a:schemeClr val="tx1"/>
                </a:solidFill>
                <a:latin typeface="Cambria Math" panose="02040503050406030204" pitchFamily="18" charset="0"/>
                <a:ea typeface="Cambria Math" panose="02040503050406030204" pitchFamily="18" charset="0"/>
              </a:rPr>
              <a:t>. There must be a Debt -</a:t>
            </a:r>
          </a:p>
          <a:p>
            <a:pPr algn="just"/>
            <a:r>
              <a:rPr lang="en-US" sz="2200" dirty="0">
                <a:solidFill>
                  <a:schemeClr val="tx1"/>
                </a:solidFill>
                <a:latin typeface="Cambria Math" panose="02040503050406030204" pitchFamily="18" charset="0"/>
                <a:ea typeface="Cambria Math" panose="02040503050406030204" pitchFamily="18" charset="0"/>
              </a:rPr>
              <a:t>Before claiming an amount as a debt, it must be shown that it is a proper debt. In other words, a bad debt presupposes the existence of a debt and relationship of a debtor and creditor. Unless, therefore, there is an admitted debt it cannot be allowed as bad debt when it becomes irrecoverable.</a:t>
            </a:r>
          </a:p>
          <a:p>
            <a:pPr algn="just"/>
            <a:r>
              <a:rPr lang="en-US" sz="2200" dirty="0">
                <a:solidFill>
                  <a:schemeClr val="tx1"/>
                </a:solidFill>
                <a:latin typeface="Cambria Math" panose="02040503050406030204" pitchFamily="18" charset="0"/>
                <a:ea typeface="Cambria Math" panose="02040503050406030204" pitchFamily="18" charset="0"/>
              </a:rPr>
              <a:t>2. Debt must be Incidental to the Business or Profession of the </a:t>
            </a:r>
            <a:r>
              <a:rPr lang="en-US" sz="2200" dirty="0" err="1">
                <a:solidFill>
                  <a:schemeClr val="tx1"/>
                </a:solidFill>
                <a:latin typeface="Cambria Math" panose="02040503050406030204" pitchFamily="18" charset="0"/>
                <a:ea typeface="Cambria Math" panose="02040503050406030204" pitchFamily="18" charset="0"/>
              </a:rPr>
              <a:t>Assesee</a:t>
            </a:r>
            <a:r>
              <a:rPr lang="en-US" sz="2200" dirty="0">
                <a:solidFill>
                  <a:schemeClr val="tx1"/>
                </a:solidFill>
                <a:latin typeface="Cambria Math" panose="02040503050406030204" pitchFamily="18" charset="0"/>
                <a:ea typeface="Cambria Math" panose="02040503050406030204" pitchFamily="18" charset="0"/>
              </a:rPr>
              <a:t> -</a:t>
            </a:r>
          </a:p>
          <a:p>
            <a:pPr algn="just"/>
            <a:r>
              <a:rPr lang="en-US" sz="2200" dirty="0">
                <a:solidFill>
                  <a:schemeClr val="tx1"/>
                </a:solidFill>
                <a:latin typeface="Cambria Math" panose="02040503050406030204" pitchFamily="18" charset="0"/>
                <a:ea typeface="Cambria Math" panose="02040503050406030204" pitchFamily="18" charset="0"/>
              </a:rPr>
              <a:t>The debt which is claimed as bad debt under section 36(1)(vii) must be incidental to the business or profession carried on by the </a:t>
            </a:r>
            <a:r>
              <a:rPr lang="en-US" sz="2200" dirty="0" err="1">
                <a:solidFill>
                  <a:schemeClr val="tx1"/>
                </a:solidFill>
                <a:latin typeface="Cambria Math" panose="02040503050406030204" pitchFamily="18" charset="0"/>
                <a:ea typeface="Cambria Math" panose="02040503050406030204" pitchFamily="18" charset="0"/>
              </a:rPr>
              <a:t>assessee</a:t>
            </a:r>
            <a:r>
              <a:rPr lang="en-US" sz="2200" dirty="0">
                <a:solidFill>
                  <a:schemeClr val="tx1"/>
                </a:solidFill>
                <a:latin typeface="Cambria Math" panose="02040503050406030204" pitchFamily="18" charset="0"/>
                <a:ea typeface="Cambria Math" panose="02040503050406030204" pitchFamily="18" charset="0"/>
              </a:rPr>
              <a:t>. In other words, debts not connected with business or profession carried on by the </a:t>
            </a:r>
            <a:r>
              <a:rPr lang="en-US" sz="2200" dirty="0" err="1">
                <a:solidFill>
                  <a:schemeClr val="tx1"/>
                </a:solidFill>
                <a:latin typeface="Cambria Math" panose="02040503050406030204" pitchFamily="18" charset="0"/>
                <a:ea typeface="Cambria Math" panose="02040503050406030204" pitchFamily="18" charset="0"/>
              </a:rPr>
              <a:t>assessee</a:t>
            </a:r>
            <a:r>
              <a:rPr lang="en-US" sz="2200" dirty="0">
                <a:solidFill>
                  <a:schemeClr val="tx1"/>
                </a:solidFill>
                <a:latin typeface="Cambria Math" panose="02040503050406030204" pitchFamily="18" charset="0"/>
                <a:ea typeface="Cambria Math" panose="02040503050406030204" pitchFamily="18" charset="0"/>
              </a:rPr>
              <a:t> or not arising out of the operation of business or profession carried on by the </a:t>
            </a:r>
            <a:r>
              <a:rPr lang="en-US" sz="2200" dirty="0" err="1">
                <a:solidFill>
                  <a:schemeClr val="tx1"/>
                </a:solidFill>
                <a:latin typeface="Cambria Math" panose="02040503050406030204" pitchFamily="18" charset="0"/>
                <a:ea typeface="Cambria Math" panose="02040503050406030204" pitchFamily="18" charset="0"/>
              </a:rPr>
              <a:t>assessee</a:t>
            </a:r>
            <a:r>
              <a:rPr lang="en-US" sz="2200" dirty="0">
                <a:solidFill>
                  <a:schemeClr val="tx1"/>
                </a:solidFill>
                <a:latin typeface="Cambria Math" panose="02040503050406030204" pitchFamily="18" charset="0"/>
                <a:ea typeface="Cambria Math" panose="02040503050406030204" pitchFamily="18" charset="0"/>
              </a:rPr>
              <a:t>, are not admissible as bad debts even if other conditions are satisfied.</a:t>
            </a:r>
          </a:p>
          <a:p>
            <a:pPr algn="just"/>
            <a:r>
              <a:rPr lang="en-US" sz="2200" dirty="0">
                <a:solidFill>
                  <a:schemeClr val="tx1"/>
                </a:solidFill>
                <a:latin typeface="Cambria Math" panose="02040503050406030204" pitchFamily="18" charset="0"/>
                <a:ea typeface="Cambria Math" panose="02040503050406030204" pitchFamily="18" charset="0"/>
              </a:rPr>
              <a:t>3. Debt must have been taken into Account in computing Assessable Income -</a:t>
            </a:r>
          </a:p>
          <a:p>
            <a:pPr algn="just"/>
            <a:r>
              <a:rPr lang="en-US" sz="2200" dirty="0">
                <a:solidFill>
                  <a:schemeClr val="tx1"/>
                </a:solidFill>
                <a:latin typeface="Cambria Math" panose="02040503050406030204" pitchFamily="18" charset="0"/>
                <a:ea typeface="Cambria Math" panose="02040503050406030204" pitchFamily="18" charset="0"/>
              </a:rPr>
              <a:t>No deduction on account of bad debt is admissible unless the amount of debt is taken into account in computing the total income of the </a:t>
            </a:r>
            <a:r>
              <a:rPr lang="en-US" sz="2200" dirty="0" err="1">
                <a:solidFill>
                  <a:schemeClr val="tx1"/>
                </a:solidFill>
                <a:latin typeface="Cambria Math" panose="02040503050406030204" pitchFamily="18" charset="0"/>
                <a:ea typeface="Cambria Math" panose="02040503050406030204" pitchFamily="18" charset="0"/>
              </a:rPr>
              <a:t>assessee</a:t>
            </a:r>
            <a:r>
              <a:rPr lang="en-US" sz="2200" dirty="0">
                <a:solidFill>
                  <a:schemeClr val="tx1"/>
                </a:solidFill>
                <a:latin typeface="Cambria Math" panose="02040503050406030204" pitchFamily="18" charset="0"/>
                <a:ea typeface="Cambria Math" panose="02040503050406030204" pitchFamily="18" charset="0"/>
              </a:rPr>
              <a:t> of that previous year or of an earlier year. This condition is however, not relevant, if bad debt represents money lent in the ordinary course of money-lending or banking business.</a:t>
            </a:r>
          </a:p>
        </p:txBody>
      </p:sp>
      <p:pic>
        <p:nvPicPr>
          <p:cNvPr id="4" name="Picture 3"/>
          <p:cNvPicPr>
            <a:picLocks noChangeAspect="1"/>
          </p:cNvPicPr>
          <p:nvPr/>
        </p:nvPicPr>
        <p:blipFill>
          <a:blip r:embed="rId2"/>
          <a:stretch>
            <a:fillRect/>
          </a:stretch>
        </p:blipFill>
        <p:spPr>
          <a:xfrm>
            <a:off x="11383967" y="5747657"/>
            <a:ext cx="529360" cy="849086"/>
          </a:xfrm>
          <a:prstGeom prst="rect">
            <a:avLst/>
          </a:prstGeom>
          <a:ln w="228600" cap="sq" cmpd="thickThin">
            <a:solidFill>
              <a:srgbClr val="000000"/>
            </a:solidFill>
            <a:prstDash val="solid"/>
            <a:miter lim="800000"/>
          </a:ln>
          <a:effectLst>
            <a:innerShdw blurRad="76200">
              <a:srgbClr val="000000"/>
            </a:innerShdw>
          </a:effectLst>
        </p:spPr>
      </p:pic>
    </p:spTree>
    <p:extLst>
      <p:ext uri="{BB962C8B-B14F-4D97-AF65-F5344CB8AC3E}">
        <p14:creationId xmlns:p14="http://schemas.microsoft.com/office/powerpoint/2010/main" val="179642346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a:latin typeface="Bookman Old Style" panose="02050604050505020204" pitchFamily="18" charset="0"/>
              </a:rPr>
              <a:t>Sec.36</a:t>
            </a:r>
            <a:endParaRPr lang="en-IN" sz="3200" dirty="0">
              <a:latin typeface="Bookman Old Style" panose="02050604050505020204" pitchFamily="18" charset="0"/>
            </a:endParaRPr>
          </a:p>
        </p:txBody>
      </p:sp>
      <p:sp>
        <p:nvSpPr>
          <p:cNvPr id="3" name="Content Placeholder 2"/>
          <p:cNvSpPr>
            <a:spLocks noGrp="1"/>
          </p:cNvSpPr>
          <p:nvPr>
            <p:ph idx="1"/>
          </p:nvPr>
        </p:nvSpPr>
        <p:spPr>
          <a:xfrm>
            <a:off x="677334" y="1371599"/>
            <a:ext cx="10177900" cy="4983271"/>
          </a:xfrm>
        </p:spPr>
        <p:txBody>
          <a:bodyPr>
            <a:normAutofit fontScale="92500" lnSpcReduction="10000"/>
          </a:bodyPr>
          <a:lstStyle/>
          <a:p>
            <a:pPr algn="just"/>
            <a:r>
              <a:rPr lang="en-US" sz="2100" dirty="0">
                <a:solidFill>
                  <a:schemeClr val="tx1"/>
                </a:solidFill>
                <a:latin typeface="Cambria Math" panose="02040503050406030204" pitchFamily="18" charset="0"/>
                <a:ea typeface="Cambria Math" panose="02040503050406030204" pitchFamily="18" charset="0"/>
              </a:rPr>
              <a:t>. Debt must have been Written Off in the Books of Account of the </a:t>
            </a:r>
            <a:r>
              <a:rPr lang="en-US" sz="2100" dirty="0" err="1">
                <a:solidFill>
                  <a:schemeClr val="tx1"/>
                </a:solidFill>
                <a:latin typeface="Cambria Math" panose="02040503050406030204" pitchFamily="18" charset="0"/>
                <a:ea typeface="Cambria Math" panose="02040503050406030204" pitchFamily="18" charset="0"/>
              </a:rPr>
              <a:t>Assessee</a:t>
            </a:r>
            <a:r>
              <a:rPr lang="en-US" sz="2100" dirty="0">
                <a:solidFill>
                  <a:schemeClr val="tx1"/>
                </a:solidFill>
                <a:latin typeface="Cambria Math" panose="02040503050406030204" pitchFamily="18" charset="0"/>
                <a:ea typeface="Cambria Math" panose="02040503050406030204" pitchFamily="18" charset="0"/>
              </a:rPr>
              <a:t> -</a:t>
            </a:r>
          </a:p>
          <a:p>
            <a:pPr algn="just"/>
            <a:r>
              <a:rPr lang="en-US" sz="2100" dirty="0">
                <a:solidFill>
                  <a:schemeClr val="tx1"/>
                </a:solidFill>
                <a:latin typeface="Cambria Math" panose="02040503050406030204" pitchFamily="18" charset="0"/>
                <a:ea typeface="Cambria Math" panose="02040503050406030204" pitchFamily="18" charset="0"/>
              </a:rPr>
              <a:t>No deduction in respect of bad debt is allowable under section 36(1)(vii) unless it is written off as irrecoverable in the books of the </a:t>
            </a:r>
            <a:r>
              <a:rPr lang="en-US" sz="2100" dirty="0" err="1">
                <a:solidFill>
                  <a:schemeClr val="tx1"/>
                </a:solidFill>
                <a:latin typeface="Cambria Math" panose="02040503050406030204" pitchFamily="18" charset="0"/>
                <a:ea typeface="Cambria Math" panose="02040503050406030204" pitchFamily="18" charset="0"/>
              </a:rPr>
              <a:t>assessee</a:t>
            </a:r>
            <a:r>
              <a:rPr lang="en-US" sz="2100" dirty="0">
                <a:solidFill>
                  <a:schemeClr val="tx1"/>
                </a:solidFill>
                <a:latin typeface="Cambria Math" panose="02040503050406030204" pitchFamily="18" charset="0"/>
                <a:ea typeface="Cambria Math" panose="02040503050406030204" pitchFamily="18" charset="0"/>
              </a:rPr>
              <a:t> in the previous year in which claim for deduction is made††. It is not necessary to establish that debt has become bad during the relevant previous year. For this purpose, transfer to “provision for bad and doubtful debts account” shall not be taken as bad debts written off.</a:t>
            </a:r>
          </a:p>
          <a:p>
            <a:pPr algn="just"/>
            <a:r>
              <a:rPr lang="en-US" sz="2100" dirty="0">
                <a:solidFill>
                  <a:schemeClr val="tx1"/>
                </a:solidFill>
                <a:latin typeface="Cambria Math" panose="02040503050406030204" pitchFamily="18" charset="0"/>
                <a:ea typeface="Cambria Math" panose="02040503050406030204" pitchFamily="18" charset="0"/>
              </a:rPr>
              <a:t>5. Deduction in the case of an </a:t>
            </a:r>
            <a:r>
              <a:rPr lang="en-US" sz="2100" dirty="0" err="1">
                <a:solidFill>
                  <a:schemeClr val="tx1"/>
                </a:solidFill>
                <a:latin typeface="Cambria Math" panose="02040503050406030204" pitchFamily="18" charset="0"/>
                <a:ea typeface="Cambria Math" panose="02040503050406030204" pitchFamily="18" charset="0"/>
              </a:rPr>
              <a:t>Assessee</a:t>
            </a:r>
            <a:r>
              <a:rPr lang="en-US" sz="2100" dirty="0">
                <a:solidFill>
                  <a:schemeClr val="tx1"/>
                </a:solidFill>
                <a:latin typeface="Cambria Math" panose="02040503050406030204" pitchFamily="18" charset="0"/>
                <a:ea typeface="Cambria Math" panose="02040503050406030204" pitchFamily="18" charset="0"/>
              </a:rPr>
              <a:t> who is also eligible for Deduction under Section 36(1)(</a:t>
            </a:r>
            <a:r>
              <a:rPr lang="en-US" sz="2100" dirty="0" err="1">
                <a:solidFill>
                  <a:schemeClr val="tx1"/>
                </a:solidFill>
                <a:latin typeface="Cambria Math" panose="02040503050406030204" pitchFamily="18" charset="0"/>
                <a:ea typeface="Cambria Math" panose="02040503050406030204" pitchFamily="18" charset="0"/>
              </a:rPr>
              <a:t>viia</a:t>
            </a:r>
            <a:r>
              <a:rPr lang="en-US" sz="2100" dirty="0">
                <a:solidFill>
                  <a:schemeClr val="tx1"/>
                </a:solidFill>
                <a:latin typeface="Cambria Math" panose="02040503050406030204" pitchFamily="18" charset="0"/>
                <a:ea typeface="Cambria Math" panose="02040503050406030204" pitchFamily="18" charset="0"/>
              </a:rPr>
              <a:t>) -</a:t>
            </a:r>
          </a:p>
          <a:p>
            <a:pPr algn="just"/>
            <a:r>
              <a:rPr lang="en-US" sz="2100" dirty="0">
                <a:solidFill>
                  <a:schemeClr val="tx1"/>
                </a:solidFill>
                <a:latin typeface="Cambria Math" panose="02040503050406030204" pitchFamily="18" charset="0"/>
                <a:ea typeface="Cambria Math" panose="02040503050406030204" pitchFamily="18" charset="0"/>
              </a:rPr>
              <a:t>Deduction relating to a bad debt (or part thereof) in the case of an </a:t>
            </a:r>
            <a:r>
              <a:rPr lang="en-US" sz="2100" dirty="0" err="1">
                <a:solidFill>
                  <a:schemeClr val="tx1"/>
                </a:solidFill>
                <a:latin typeface="Cambria Math" panose="02040503050406030204" pitchFamily="18" charset="0"/>
                <a:ea typeface="Cambria Math" panose="02040503050406030204" pitchFamily="18" charset="0"/>
              </a:rPr>
              <a:t>assessee</a:t>
            </a:r>
            <a:r>
              <a:rPr lang="en-US" sz="2100" dirty="0">
                <a:solidFill>
                  <a:schemeClr val="tx1"/>
                </a:solidFill>
                <a:latin typeface="Cambria Math" panose="02040503050406030204" pitchFamily="18" charset="0"/>
                <a:ea typeface="Cambria Math" panose="02040503050406030204" pitchFamily="18" charset="0"/>
              </a:rPr>
              <a:t> to which section 36(1)(</a:t>
            </a:r>
            <a:r>
              <a:rPr lang="en-US" sz="2100" dirty="0" err="1">
                <a:solidFill>
                  <a:schemeClr val="tx1"/>
                </a:solidFill>
                <a:latin typeface="Cambria Math" panose="02040503050406030204" pitchFamily="18" charset="0"/>
                <a:ea typeface="Cambria Math" panose="02040503050406030204" pitchFamily="18" charset="0"/>
              </a:rPr>
              <a:t>viia</a:t>
            </a:r>
            <a:r>
              <a:rPr lang="en-US" sz="2100" dirty="0">
                <a:solidFill>
                  <a:schemeClr val="tx1"/>
                </a:solidFill>
                <a:latin typeface="Cambria Math" panose="02040503050406030204" pitchFamily="18" charset="0"/>
                <a:ea typeface="Cambria Math" panose="02040503050406030204" pitchFamily="18" charset="0"/>
              </a:rPr>
              <a:t>) applies is limited to the amount by which such debt exceeds the credit balance in the provision for bad and doubtful debts account made under that section.</a:t>
            </a:r>
          </a:p>
          <a:p>
            <a:pPr algn="just"/>
            <a:r>
              <a:rPr lang="en-US" sz="2100" dirty="0">
                <a:solidFill>
                  <a:schemeClr val="tx1"/>
                </a:solidFill>
                <a:latin typeface="Cambria Math" panose="02040503050406030204" pitchFamily="18" charset="0"/>
                <a:ea typeface="Cambria Math" panose="02040503050406030204" pitchFamily="18" charset="0"/>
              </a:rPr>
              <a:t>6. Adjustment at the time of Recovery -</a:t>
            </a:r>
          </a:p>
          <a:p>
            <a:pPr algn="just"/>
            <a:r>
              <a:rPr lang="en-US" sz="2100" dirty="0">
                <a:solidFill>
                  <a:schemeClr val="tx1"/>
                </a:solidFill>
                <a:latin typeface="Cambria Math" panose="02040503050406030204" pitchFamily="18" charset="0"/>
                <a:ea typeface="Cambria Math" panose="02040503050406030204" pitchFamily="18" charset="0"/>
              </a:rPr>
              <a:t>A deduction on account of bad debt is based upon a mere estimate and it is allowed as deduction on the basis of amount written off in the books of account of the taxpayer. Therefore, in a case where debt ultimately recovered is less (or more) than the amount of debt left after writing off bad debt, some adjustment is required.</a:t>
            </a:r>
          </a:p>
          <a:p>
            <a:endParaRPr lang="en-IN" dirty="0"/>
          </a:p>
        </p:txBody>
      </p:sp>
      <p:pic>
        <p:nvPicPr>
          <p:cNvPr id="4" name="Picture 3"/>
          <p:cNvPicPr>
            <a:picLocks noChangeAspect="1"/>
          </p:cNvPicPr>
          <p:nvPr/>
        </p:nvPicPr>
        <p:blipFill>
          <a:blip r:embed="rId2"/>
          <a:stretch>
            <a:fillRect/>
          </a:stretch>
        </p:blipFill>
        <p:spPr>
          <a:xfrm>
            <a:off x="11383967" y="5747657"/>
            <a:ext cx="529360" cy="849086"/>
          </a:xfrm>
          <a:prstGeom prst="rect">
            <a:avLst/>
          </a:prstGeom>
          <a:ln w="228600" cap="sq" cmpd="thickThin">
            <a:solidFill>
              <a:srgbClr val="000000"/>
            </a:solidFill>
            <a:prstDash val="solid"/>
            <a:miter lim="800000"/>
          </a:ln>
          <a:effectLst>
            <a:innerShdw blurRad="76200">
              <a:srgbClr val="000000"/>
            </a:innerShdw>
          </a:effectLst>
        </p:spPr>
      </p:pic>
    </p:spTree>
    <p:extLst>
      <p:ext uri="{BB962C8B-B14F-4D97-AF65-F5344CB8AC3E}">
        <p14:creationId xmlns:p14="http://schemas.microsoft.com/office/powerpoint/2010/main" val="333212046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a:latin typeface="Bookman Old Style" panose="02050604050505020204" pitchFamily="18" charset="0"/>
              </a:rPr>
              <a:t>Sec.36</a:t>
            </a:r>
            <a:endParaRPr lang="en-IN" sz="3200" dirty="0">
              <a:latin typeface="Bookman Old Style" panose="02050604050505020204" pitchFamily="18" charset="0"/>
            </a:endParaRPr>
          </a:p>
        </p:txBody>
      </p:sp>
      <p:sp>
        <p:nvSpPr>
          <p:cNvPr id="3" name="Content Placeholder 2"/>
          <p:cNvSpPr>
            <a:spLocks noGrp="1"/>
          </p:cNvSpPr>
          <p:nvPr>
            <p:ph idx="1"/>
          </p:nvPr>
        </p:nvSpPr>
        <p:spPr/>
        <p:txBody>
          <a:bodyPr>
            <a:normAutofit/>
          </a:bodyPr>
          <a:lstStyle/>
          <a:p>
            <a:pPr algn="just"/>
            <a:r>
              <a:rPr lang="en-US" dirty="0">
                <a:solidFill>
                  <a:schemeClr val="tx1"/>
                </a:solidFill>
                <a:latin typeface="Cambria Math" panose="02040503050406030204" pitchFamily="18" charset="0"/>
                <a:ea typeface="Cambria Math" panose="02040503050406030204" pitchFamily="18" charset="0"/>
              </a:rPr>
              <a:t>7. Debts of a Discontinued Business Not Deductible -</a:t>
            </a:r>
          </a:p>
          <a:p>
            <a:pPr algn="just"/>
            <a:r>
              <a:rPr lang="en-US" dirty="0">
                <a:solidFill>
                  <a:schemeClr val="tx1"/>
                </a:solidFill>
                <a:latin typeface="Cambria Math" panose="02040503050406030204" pitchFamily="18" charset="0"/>
                <a:ea typeface="Cambria Math" panose="02040503050406030204" pitchFamily="18" charset="0"/>
              </a:rPr>
              <a:t>No allowance can be claimed in respect of bad debts of a business which has been discontinued before the commencement of the previous year. Such bad debt cannot be deducted even from profits of a separate existing business.</a:t>
            </a:r>
          </a:p>
          <a:p>
            <a:pPr algn="just"/>
            <a:r>
              <a:rPr lang="en-US" dirty="0">
                <a:solidFill>
                  <a:schemeClr val="tx1"/>
                </a:solidFill>
                <a:latin typeface="Cambria Math" panose="02040503050406030204" pitchFamily="18" charset="0"/>
                <a:ea typeface="Cambria Math" panose="02040503050406030204" pitchFamily="18" charset="0"/>
              </a:rPr>
              <a:t>8. Allowable in the hands of Successor -</a:t>
            </a:r>
          </a:p>
          <a:p>
            <a:pPr algn="just"/>
            <a:r>
              <a:rPr lang="en-US" dirty="0">
                <a:solidFill>
                  <a:schemeClr val="tx1"/>
                </a:solidFill>
                <a:latin typeface="Cambria Math" panose="02040503050406030204" pitchFamily="18" charset="0"/>
                <a:ea typeface="Cambria Math" panose="02040503050406030204" pitchFamily="18" charset="0"/>
              </a:rPr>
              <a:t>In some cases (e.g., one of the partners taking over business of the firm with all assets and liabilities or conversion of firm into company by taking over all assets and liabilities), the successor can claim the benefit of deduction of bad debt if the successor carries on the business of the predecessor and bad debt is written off in the books of account of the successor.</a:t>
            </a:r>
          </a:p>
          <a:p>
            <a:endParaRPr lang="en-IN" dirty="0"/>
          </a:p>
        </p:txBody>
      </p:sp>
      <p:pic>
        <p:nvPicPr>
          <p:cNvPr id="4" name="Picture 3"/>
          <p:cNvPicPr>
            <a:picLocks noChangeAspect="1"/>
          </p:cNvPicPr>
          <p:nvPr/>
        </p:nvPicPr>
        <p:blipFill>
          <a:blip r:embed="rId2"/>
          <a:stretch>
            <a:fillRect/>
          </a:stretch>
        </p:blipFill>
        <p:spPr>
          <a:xfrm>
            <a:off x="11383967" y="5747657"/>
            <a:ext cx="529360" cy="849086"/>
          </a:xfrm>
          <a:prstGeom prst="rect">
            <a:avLst/>
          </a:prstGeom>
          <a:ln w="228600" cap="sq" cmpd="thickThin">
            <a:solidFill>
              <a:srgbClr val="000000"/>
            </a:solidFill>
            <a:prstDash val="solid"/>
            <a:miter lim="800000"/>
          </a:ln>
          <a:effectLst>
            <a:innerShdw blurRad="76200">
              <a:srgbClr val="000000"/>
            </a:innerShdw>
          </a:effectLst>
        </p:spPr>
      </p:pic>
    </p:spTree>
    <p:extLst>
      <p:ext uri="{BB962C8B-B14F-4D97-AF65-F5344CB8AC3E}">
        <p14:creationId xmlns:p14="http://schemas.microsoft.com/office/powerpoint/2010/main" val="246882591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a:latin typeface="Bookman Old Style" panose="02050604050505020204" pitchFamily="18" charset="0"/>
              </a:rPr>
              <a:t>Expenditure on Family Planning</a:t>
            </a:r>
            <a:endParaRPr lang="en-IN" sz="3200" dirty="0">
              <a:latin typeface="Bookman Old Style" panose="02050604050505020204" pitchFamily="18" charset="0"/>
            </a:endParaRPr>
          </a:p>
        </p:txBody>
      </p:sp>
      <p:sp>
        <p:nvSpPr>
          <p:cNvPr id="3" name="Content Placeholder 2"/>
          <p:cNvSpPr>
            <a:spLocks noGrp="1"/>
          </p:cNvSpPr>
          <p:nvPr>
            <p:ph idx="1"/>
          </p:nvPr>
        </p:nvSpPr>
        <p:spPr/>
        <p:txBody>
          <a:bodyPr>
            <a:normAutofit fontScale="92500" lnSpcReduction="20000"/>
          </a:bodyPr>
          <a:lstStyle/>
          <a:p>
            <a:pPr algn="just"/>
            <a:r>
              <a:rPr lang="en-US" sz="1900" dirty="0">
                <a:solidFill>
                  <a:schemeClr val="tx1"/>
                </a:solidFill>
                <a:latin typeface="Cambria Math" panose="02040503050406030204" pitchFamily="18" charset="0"/>
                <a:ea typeface="Cambria Math" panose="02040503050406030204" pitchFamily="18" charset="0"/>
              </a:rPr>
              <a:t>This deduction is allowed only to company </a:t>
            </a:r>
            <a:r>
              <a:rPr lang="en-US" sz="1900" dirty="0" err="1">
                <a:solidFill>
                  <a:schemeClr val="tx1"/>
                </a:solidFill>
                <a:latin typeface="Cambria Math" panose="02040503050406030204" pitchFamily="18" charset="0"/>
                <a:ea typeface="Cambria Math" panose="02040503050406030204" pitchFamily="18" charset="0"/>
              </a:rPr>
              <a:t>assessees</a:t>
            </a:r>
            <a:r>
              <a:rPr lang="en-US" sz="1900" dirty="0">
                <a:solidFill>
                  <a:schemeClr val="tx1"/>
                </a:solidFill>
                <a:latin typeface="Cambria Math" panose="02040503050406030204" pitchFamily="18" charset="0"/>
                <a:ea typeface="Cambria Math" panose="02040503050406030204" pitchFamily="18" charset="0"/>
              </a:rPr>
              <a:t>. Any expenditure bona fide incurred by a company for the purpose of promoting family planning amongst its employees is allowable as deduction in the year in which it is incurred. </a:t>
            </a:r>
          </a:p>
          <a:p>
            <a:pPr algn="just"/>
            <a:r>
              <a:rPr lang="en-US" sz="1900" dirty="0">
                <a:solidFill>
                  <a:schemeClr val="tx1"/>
                </a:solidFill>
                <a:latin typeface="Cambria Math" panose="02040503050406030204" pitchFamily="18" charset="0"/>
                <a:ea typeface="Cambria Math" panose="02040503050406030204" pitchFamily="18" charset="0"/>
              </a:rPr>
              <a:t>Where such expenditure or part thereof is of a capital nature, 1/5th of such expenditure shall be deducted for the previous year, in which it was incurred and the balance shall be deducted in four equal instalments during the subsequent four years.</a:t>
            </a:r>
          </a:p>
          <a:p>
            <a:pPr algn="just"/>
            <a:r>
              <a:rPr lang="en-US" sz="1900" dirty="0">
                <a:solidFill>
                  <a:schemeClr val="tx1"/>
                </a:solidFill>
                <a:latin typeface="Cambria Math" panose="02040503050406030204" pitchFamily="18" charset="0"/>
                <a:ea typeface="Cambria Math" panose="02040503050406030204" pitchFamily="18" charset="0"/>
              </a:rPr>
              <a:t>The following points should be considered —</a:t>
            </a:r>
          </a:p>
          <a:p>
            <a:pPr algn="just"/>
            <a:r>
              <a:rPr lang="en-US" sz="1900" dirty="0">
                <a:solidFill>
                  <a:schemeClr val="tx1"/>
                </a:solidFill>
                <a:latin typeface="Cambria Math" panose="02040503050406030204" pitchFamily="18" charset="0"/>
                <a:ea typeface="Cambria Math" panose="02040503050406030204" pitchFamily="18" charset="0"/>
              </a:rPr>
              <a:t>No deduction is available under section 36(1)(ix) in the case of a non-corporate </a:t>
            </a:r>
            <a:r>
              <a:rPr lang="en-US" sz="1900" dirty="0" err="1">
                <a:solidFill>
                  <a:schemeClr val="tx1"/>
                </a:solidFill>
                <a:latin typeface="Cambria Math" panose="02040503050406030204" pitchFamily="18" charset="0"/>
                <a:ea typeface="Cambria Math" panose="02040503050406030204" pitchFamily="18" charset="0"/>
              </a:rPr>
              <a:t>assessee</a:t>
            </a:r>
            <a:r>
              <a:rPr lang="en-US" sz="1900" dirty="0">
                <a:solidFill>
                  <a:schemeClr val="tx1"/>
                </a:solidFill>
                <a:latin typeface="Cambria Math" panose="02040503050406030204" pitchFamily="18" charset="0"/>
                <a:ea typeface="Cambria Math" panose="02040503050406030204" pitchFamily="18" charset="0"/>
              </a:rPr>
              <a:t>. A non-corporate </a:t>
            </a:r>
            <a:r>
              <a:rPr lang="en-US" sz="1900" dirty="0" err="1">
                <a:solidFill>
                  <a:schemeClr val="tx1"/>
                </a:solidFill>
                <a:latin typeface="Cambria Math" panose="02040503050406030204" pitchFamily="18" charset="0"/>
                <a:ea typeface="Cambria Math" panose="02040503050406030204" pitchFamily="18" charset="0"/>
              </a:rPr>
              <a:t>assessee</a:t>
            </a:r>
            <a:r>
              <a:rPr lang="en-US" sz="1900" dirty="0">
                <a:solidFill>
                  <a:schemeClr val="tx1"/>
                </a:solidFill>
                <a:latin typeface="Cambria Math" panose="02040503050406030204" pitchFamily="18" charset="0"/>
                <a:ea typeface="Cambria Math" panose="02040503050406030204" pitchFamily="18" charset="0"/>
              </a:rPr>
              <a:t> may claim deduction under sections 32 and 37(1) if the relevant conditions are satisfied.</a:t>
            </a:r>
          </a:p>
          <a:p>
            <a:pPr algn="just"/>
            <a:r>
              <a:rPr lang="en-US" sz="1900" dirty="0">
                <a:solidFill>
                  <a:schemeClr val="tx1"/>
                </a:solidFill>
                <a:latin typeface="Cambria Math" panose="02040503050406030204" pitchFamily="18" charset="0"/>
                <a:ea typeface="Cambria Math" panose="02040503050406030204" pitchFamily="18" charset="0"/>
              </a:rPr>
              <a:t>Any family planning expenditure which is not allowed as deduction due to inadequacy of profit, shall be set off and carried forward as if it is unabsorbed depreciation.</a:t>
            </a:r>
          </a:p>
          <a:p>
            <a:endParaRPr lang="en-IN" dirty="0"/>
          </a:p>
        </p:txBody>
      </p:sp>
      <p:pic>
        <p:nvPicPr>
          <p:cNvPr id="4" name="Picture 3"/>
          <p:cNvPicPr>
            <a:picLocks noChangeAspect="1"/>
          </p:cNvPicPr>
          <p:nvPr/>
        </p:nvPicPr>
        <p:blipFill>
          <a:blip r:embed="rId2"/>
          <a:stretch>
            <a:fillRect/>
          </a:stretch>
        </p:blipFill>
        <p:spPr>
          <a:xfrm>
            <a:off x="11383967" y="5747657"/>
            <a:ext cx="529360" cy="849086"/>
          </a:xfrm>
          <a:prstGeom prst="rect">
            <a:avLst/>
          </a:prstGeom>
          <a:ln w="228600" cap="sq" cmpd="thickThin">
            <a:solidFill>
              <a:srgbClr val="000000"/>
            </a:solidFill>
            <a:prstDash val="solid"/>
            <a:miter lim="800000"/>
          </a:ln>
          <a:effectLst>
            <a:innerShdw blurRad="76200">
              <a:srgbClr val="000000"/>
            </a:innerShdw>
          </a:effectLst>
        </p:spPr>
      </p:pic>
    </p:spTree>
    <p:extLst>
      <p:ext uri="{BB962C8B-B14F-4D97-AF65-F5344CB8AC3E}">
        <p14:creationId xmlns:p14="http://schemas.microsoft.com/office/powerpoint/2010/main" val="107145411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a:latin typeface="Bookman Old Style" panose="02050604050505020204" pitchFamily="18" charset="0"/>
              </a:rPr>
              <a:t>Sec.37 – General Deductions</a:t>
            </a:r>
            <a:endParaRPr lang="en-IN" sz="3200" dirty="0">
              <a:latin typeface="Bookman Old Style" panose="02050604050505020204" pitchFamily="18" charset="0"/>
            </a:endParaRPr>
          </a:p>
        </p:txBody>
      </p:sp>
      <p:sp>
        <p:nvSpPr>
          <p:cNvPr id="3" name="Content Placeholder 2"/>
          <p:cNvSpPr>
            <a:spLocks noGrp="1"/>
          </p:cNvSpPr>
          <p:nvPr>
            <p:ph idx="1"/>
          </p:nvPr>
        </p:nvSpPr>
        <p:spPr/>
        <p:txBody>
          <a:bodyPr/>
          <a:lstStyle/>
          <a:p>
            <a:pPr algn="just"/>
            <a:r>
              <a:rPr lang="en-US" dirty="0">
                <a:solidFill>
                  <a:schemeClr val="tx1"/>
                </a:solidFill>
                <a:latin typeface="Cambria Math" panose="02040503050406030204" pitchFamily="18" charset="0"/>
                <a:ea typeface="Cambria Math" panose="02040503050406030204" pitchFamily="18" charset="0"/>
              </a:rPr>
              <a:t>Any expenditure (not being expenditure of the nature described in Sections 30 to 36) and not being in the nature of capital expenditure or personal expenditure of the </a:t>
            </a:r>
            <a:r>
              <a:rPr lang="en-US" dirty="0" err="1">
                <a:solidFill>
                  <a:schemeClr val="tx1"/>
                </a:solidFill>
                <a:latin typeface="Cambria Math" panose="02040503050406030204" pitchFamily="18" charset="0"/>
                <a:ea typeface="Cambria Math" panose="02040503050406030204" pitchFamily="18" charset="0"/>
              </a:rPr>
              <a:t>assessee</a:t>
            </a:r>
            <a:r>
              <a:rPr lang="en-US" dirty="0">
                <a:solidFill>
                  <a:schemeClr val="tx1"/>
                </a:solidFill>
                <a:latin typeface="Cambria Math" panose="02040503050406030204" pitchFamily="18" charset="0"/>
                <a:ea typeface="Cambria Math" panose="02040503050406030204" pitchFamily="18" charset="0"/>
              </a:rPr>
              <a:t>, laid out or expended wholly and exclusively for the purposes of the business or profession, shall be allowed as deduction in computing the income chargeable under the Head "Profits and Gains of Business or Profession".</a:t>
            </a:r>
          </a:p>
          <a:p>
            <a:pPr algn="just"/>
            <a:r>
              <a:rPr lang="en-US" dirty="0">
                <a:solidFill>
                  <a:schemeClr val="tx1"/>
                </a:solidFill>
                <a:latin typeface="Cambria Math" panose="02040503050406030204" pitchFamily="18" charset="0"/>
                <a:ea typeface="Cambria Math" panose="02040503050406030204" pitchFamily="18" charset="0"/>
              </a:rPr>
              <a:t>The twin requirements, therefore, are that the expenditure should be—</a:t>
            </a:r>
          </a:p>
          <a:p>
            <a:pPr algn="just"/>
            <a:r>
              <a:rPr lang="en-US" dirty="0">
                <a:solidFill>
                  <a:schemeClr val="tx1"/>
                </a:solidFill>
                <a:latin typeface="Cambria Math" panose="02040503050406030204" pitchFamily="18" charset="0"/>
                <a:ea typeface="Cambria Math" panose="02040503050406030204" pitchFamily="18" charset="0"/>
              </a:rPr>
              <a:t>Wholly and exclusively.</a:t>
            </a:r>
          </a:p>
          <a:p>
            <a:pPr algn="just"/>
            <a:r>
              <a:rPr lang="en-US" dirty="0">
                <a:solidFill>
                  <a:schemeClr val="tx1"/>
                </a:solidFill>
                <a:latin typeface="Cambria Math" panose="02040503050406030204" pitchFamily="18" charset="0"/>
                <a:ea typeface="Cambria Math" panose="02040503050406030204" pitchFamily="18" charset="0"/>
              </a:rPr>
              <a:t>For the purpose of business.</a:t>
            </a:r>
          </a:p>
          <a:p>
            <a:endParaRPr lang="en-IN" dirty="0"/>
          </a:p>
        </p:txBody>
      </p:sp>
      <p:pic>
        <p:nvPicPr>
          <p:cNvPr id="4" name="Picture 3"/>
          <p:cNvPicPr>
            <a:picLocks noChangeAspect="1"/>
          </p:cNvPicPr>
          <p:nvPr/>
        </p:nvPicPr>
        <p:blipFill>
          <a:blip r:embed="rId2"/>
          <a:stretch>
            <a:fillRect/>
          </a:stretch>
        </p:blipFill>
        <p:spPr>
          <a:xfrm>
            <a:off x="11383967" y="5747657"/>
            <a:ext cx="529360" cy="849086"/>
          </a:xfrm>
          <a:prstGeom prst="rect">
            <a:avLst/>
          </a:prstGeom>
          <a:ln w="228600" cap="sq" cmpd="thickThin">
            <a:solidFill>
              <a:srgbClr val="000000"/>
            </a:solidFill>
            <a:prstDash val="solid"/>
            <a:miter lim="800000"/>
          </a:ln>
          <a:effectLst>
            <a:innerShdw blurRad="76200">
              <a:srgbClr val="000000"/>
            </a:innerShdw>
          </a:effectLst>
        </p:spPr>
      </p:pic>
    </p:spTree>
    <p:extLst>
      <p:ext uri="{BB962C8B-B14F-4D97-AF65-F5344CB8AC3E}">
        <p14:creationId xmlns:p14="http://schemas.microsoft.com/office/powerpoint/2010/main" val="101453485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a:latin typeface="Bookman Old Style" panose="02050604050505020204" pitchFamily="18" charset="0"/>
              </a:rPr>
              <a:t>Conditions for Sec.37</a:t>
            </a:r>
            <a:endParaRPr lang="en-IN" sz="3200" dirty="0">
              <a:latin typeface="Bookman Old Style" panose="02050604050505020204" pitchFamily="18" charset="0"/>
            </a:endParaRPr>
          </a:p>
        </p:txBody>
      </p:sp>
      <p:sp>
        <p:nvSpPr>
          <p:cNvPr id="3" name="Content Placeholder 2"/>
          <p:cNvSpPr>
            <a:spLocks noGrp="1"/>
          </p:cNvSpPr>
          <p:nvPr>
            <p:ph idx="1"/>
          </p:nvPr>
        </p:nvSpPr>
        <p:spPr/>
        <p:txBody>
          <a:bodyPr/>
          <a:lstStyle/>
          <a:p>
            <a:r>
              <a:rPr lang="en-US" dirty="0">
                <a:solidFill>
                  <a:schemeClr val="tx1"/>
                </a:solidFill>
                <a:latin typeface="Cambria Math" panose="02040503050406030204" pitchFamily="18" charset="0"/>
                <a:ea typeface="Cambria Math" panose="02040503050406030204" pitchFamily="18" charset="0"/>
              </a:rPr>
              <a:t>Such expenditure should not be covered under the specific section i.e. sections 30 to 36.</a:t>
            </a:r>
          </a:p>
          <a:p>
            <a:r>
              <a:rPr lang="en-US" dirty="0">
                <a:solidFill>
                  <a:schemeClr val="tx1"/>
                </a:solidFill>
                <a:latin typeface="Cambria Math" panose="02040503050406030204" pitchFamily="18" charset="0"/>
                <a:ea typeface="Cambria Math" panose="02040503050406030204" pitchFamily="18" charset="0"/>
              </a:rPr>
              <a:t>Expenditure should not be of capital nature</a:t>
            </a:r>
          </a:p>
          <a:p>
            <a:r>
              <a:rPr lang="en-US" dirty="0">
                <a:solidFill>
                  <a:schemeClr val="tx1"/>
                </a:solidFill>
                <a:latin typeface="Cambria Math" panose="02040503050406030204" pitchFamily="18" charset="0"/>
                <a:ea typeface="Cambria Math" panose="02040503050406030204" pitchFamily="18" charset="0"/>
              </a:rPr>
              <a:t>The expenditure should be incurred during the previous year.</a:t>
            </a:r>
          </a:p>
          <a:p>
            <a:r>
              <a:rPr lang="en-US" dirty="0">
                <a:solidFill>
                  <a:schemeClr val="tx1"/>
                </a:solidFill>
                <a:latin typeface="Cambria Math" panose="02040503050406030204" pitchFamily="18" charset="0"/>
                <a:ea typeface="Cambria Math" panose="02040503050406030204" pitchFamily="18" charset="0"/>
              </a:rPr>
              <a:t>The expenditure should not be of personal nature.</a:t>
            </a:r>
          </a:p>
          <a:p>
            <a:r>
              <a:rPr lang="en-US" dirty="0">
                <a:solidFill>
                  <a:schemeClr val="tx1"/>
                </a:solidFill>
                <a:latin typeface="Cambria Math" panose="02040503050406030204" pitchFamily="18" charset="0"/>
                <a:ea typeface="Cambria Math" panose="02040503050406030204" pitchFamily="18" charset="0"/>
              </a:rPr>
              <a:t> The expenditure should have been incurred wholly or exclusively for the purpose of the business or profession.</a:t>
            </a:r>
          </a:p>
          <a:p>
            <a:r>
              <a:rPr lang="en-US" dirty="0">
                <a:solidFill>
                  <a:schemeClr val="tx1"/>
                </a:solidFill>
                <a:latin typeface="Cambria Math" panose="02040503050406030204" pitchFamily="18" charset="0"/>
                <a:ea typeface="Cambria Math" panose="02040503050406030204" pitchFamily="18" charset="0"/>
              </a:rPr>
              <a:t>The business should be commenced.</a:t>
            </a:r>
          </a:p>
          <a:p>
            <a:endParaRPr lang="en-IN" dirty="0"/>
          </a:p>
        </p:txBody>
      </p:sp>
      <p:pic>
        <p:nvPicPr>
          <p:cNvPr id="4" name="Picture 3"/>
          <p:cNvPicPr>
            <a:picLocks noChangeAspect="1"/>
          </p:cNvPicPr>
          <p:nvPr/>
        </p:nvPicPr>
        <p:blipFill>
          <a:blip r:embed="rId2"/>
          <a:stretch>
            <a:fillRect/>
          </a:stretch>
        </p:blipFill>
        <p:spPr>
          <a:xfrm>
            <a:off x="11383967" y="5747657"/>
            <a:ext cx="529360" cy="849086"/>
          </a:xfrm>
          <a:prstGeom prst="rect">
            <a:avLst/>
          </a:prstGeom>
          <a:ln w="228600" cap="sq" cmpd="thickThin">
            <a:solidFill>
              <a:srgbClr val="000000"/>
            </a:solidFill>
            <a:prstDash val="solid"/>
            <a:miter lim="800000"/>
          </a:ln>
          <a:effectLst>
            <a:innerShdw blurRad="76200">
              <a:srgbClr val="000000"/>
            </a:innerShdw>
          </a:effectLst>
        </p:spPr>
      </p:pic>
    </p:spTree>
    <p:extLst>
      <p:ext uri="{BB962C8B-B14F-4D97-AF65-F5344CB8AC3E}">
        <p14:creationId xmlns:p14="http://schemas.microsoft.com/office/powerpoint/2010/main" val="287458048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10413032" cy="1320800"/>
          </a:xfrm>
        </p:spPr>
        <p:txBody>
          <a:bodyPr>
            <a:normAutofit/>
          </a:bodyPr>
          <a:lstStyle/>
          <a:p>
            <a:r>
              <a:rPr lang="en-US" dirty="0">
                <a:latin typeface="Bookman Old Style" panose="02050604050505020204" pitchFamily="18" charset="0"/>
              </a:rPr>
              <a:t>Sec.30 –Expenses on Business Premises</a:t>
            </a:r>
            <a:endParaRPr lang="en-IN" dirty="0">
              <a:latin typeface="Bookman Old Style" panose="02050604050505020204" pitchFamily="18" charset="0"/>
            </a:endParaRPr>
          </a:p>
        </p:txBody>
      </p:sp>
      <p:sp>
        <p:nvSpPr>
          <p:cNvPr id="3" name="Content Placeholder 2"/>
          <p:cNvSpPr>
            <a:spLocks noGrp="1"/>
          </p:cNvSpPr>
          <p:nvPr>
            <p:ph idx="1"/>
          </p:nvPr>
        </p:nvSpPr>
        <p:spPr/>
        <p:txBody>
          <a:bodyPr>
            <a:normAutofit/>
          </a:bodyPr>
          <a:lstStyle/>
          <a:p>
            <a:pPr algn="just"/>
            <a:r>
              <a:rPr lang="en-US" sz="1600" dirty="0">
                <a:solidFill>
                  <a:schemeClr val="tx1"/>
                </a:solidFill>
                <a:latin typeface="Cambria Math" panose="02040503050406030204" pitchFamily="18" charset="0"/>
                <a:ea typeface="Cambria Math" panose="02040503050406030204" pitchFamily="18" charset="0"/>
              </a:rPr>
              <a:t>Rent, rates, taxes, repairs and insurance for premises, used for the purposes of the business or profession, </a:t>
            </a:r>
          </a:p>
          <a:p>
            <a:pPr algn="just"/>
            <a:r>
              <a:rPr lang="en-US" sz="1600" dirty="0">
                <a:solidFill>
                  <a:schemeClr val="tx1"/>
                </a:solidFill>
                <a:latin typeface="Cambria Math" panose="02040503050406030204" pitchFamily="18" charset="0"/>
                <a:ea typeface="Cambria Math" panose="02040503050406030204" pitchFamily="18" charset="0"/>
              </a:rPr>
              <a:t>deductions shall be allowed:</a:t>
            </a:r>
          </a:p>
          <a:p>
            <a:pPr algn="just"/>
            <a:r>
              <a:rPr lang="en-US" sz="1600" dirty="0">
                <a:solidFill>
                  <a:schemeClr val="tx1"/>
                </a:solidFill>
                <a:latin typeface="Cambria Math" panose="02040503050406030204" pitchFamily="18" charset="0"/>
                <a:ea typeface="Cambria Math" panose="02040503050406030204" pitchFamily="18" charset="0"/>
              </a:rPr>
              <a:t>1.	where the premises are occupied by the </a:t>
            </a:r>
            <a:r>
              <a:rPr lang="en-US" sz="1600" dirty="0" err="1">
                <a:solidFill>
                  <a:schemeClr val="tx1"/>
                </a:solidFill>
                <a:latin typeface="Cambria Math" panose="02040503050406030204" pitchFamily="18" charset="0"/>
                <a:ea typeface="Cambria Math" panose="02040503050406030204" pitchFamily="18" charset="0"/>
              </a:rPr>
              <a:t>assessee</a:t>
            </a:r>
            <a:r>
              <a:rPr lang="en-US" sz="1600" dirty="0">
                <a:solidFill>
                  <a:schemeClr val="tx1"/>
                </a:solidFill>
                <a:latin typeface="Cambria Math" panose="02040503050406030204" pitchFamily="18" charset="0"/>
                <a:ea typeface="Cambria Math" panose="02040503050406030204" pitchFamily="18" charset="0"/>
              </a:rPr>
              <a:t>:</a:t>
            </a:r>
          </a:p>
          <a:p>
            <a:pPr marL="1200150" lvl="2" indent="-285750" algn="just">
              <a:buFont typeface="+mj-lt"/>
              <a:buAutoNum type="alphaLcPeriod"/>
            </a:pPr>
            <a:r>
              <a:rPr lang="en-US" sz="1600" dirty="0">
                <a:solidFill>
                  <a:schemeClr val="tx1"/>
                </a:solidFill>
                <a:latin typeface="Cambria Math" panose="02040503050406030204" pitchFamily="18" charset="0"/>
                <a:ea typeface="Cambria Math" panose="02040503050406030204" pitchFamily="18" charset="0"/>
              </a:rPr>
              <a:t>as a tenant — the rent paid for such premises; and further if he has undertaken to bear the cost of repairs to the premises, the amount paid on account of such repairs;</a:t>
            </a:r>
          </a:p>
          <a:p>
            <a:pPr marL="1200150" lvl="2" indent="-285750" algn="just">
              <a:buFont typeface="+mj-lt"/>
              <a:buAutoNum type="alphaLcPeriod"/>
            </a:pPr>
            <a:r>
              <a:rPr lang="en-US" sz="1600" dirty="0">
                <a:solidFill>
                  <a:schemeClr val="tx1"/>
                </a:solidFill>
                <a:latin typeface="Cambria Math" panose="02040503050406030204" pitchFamily="18" charset="0"/>
                <a:ea typeface="Cambria Math" panose="02040503050406030204" pitchFamily="18" charset="0"/>
              </a:rPr>
              <a:t>otherwise than as a tenant — the expenditure on  current repairs to the premises;</a:t>
            </a:r>
          </a:p>
          <a:p>
            <a:pPr marL="0" indent="0" algn="just">
              <a:buNone/>
            </a:pPr>
            <a:r>
              <a:rPr lang="en-US" sz="1600" dirty="0">
                <a:solidFill>
                  <a:schemeClr val="tx1"/>
                </a:solidFill>
                <a:latin typeface="Cambria Math" panose="02040503050406030204" pitchFamily="18" charset="0"/>
                <a:ea typeface="Cambria Math" panose="02040503050406030204" pitchFamily="18" charset="0"/>
              </a:rPr>
              <a:t>2.	Sum paid (whether as owner or tenant) on account of land revenue, local rates or municipal taxes;</a:t>
            </a:r>
          </a:p>
          <a:p>
            <a:pPr marL="0" indent="0" algn="just">
              <a:buNone/>
            </a:pPr>
            <a:r>
              <a:rPr lang="en-US" sz="1600" dirty="0">
                <a:solidFill>
                  <a:schemeClr val="tx1"/>
                </a:solidFill>
                <a:latin typeface="Cambria Math" panose="02040503050406030204" pitchFamily="18" charset="0"/>
                <a:ea typeface="Cambria Math" panose="02040503050406030204" pitchFamily="18" charset="0"/>
              </a:rPr>
              <a:t>3.	insurance premium paid (whether as owner or tenant) in respect of insurance against risk of damage or destruction of the premises.</a:t>
            </a:r>
          </a:p>
          <a:p>
            <a:pPr marL="0" indent="0">
              <a:buNone/>
            </a:pPr>
            <a:endParaRPr lang="en-IN" dirty="0"/>
          </a:p>
        </p:txBody>
      </p:sp>
      <p:pic>
        <p:nvPicPr>
          <p:cNvPr id="4" name="Picture 3"/>
          <p:cNvPicPr>
            <a:picLocks noChangeAspect="1"/>
          </p:cNvPicPr>
          <p:nvPr/>
        </p:nvPicPr>
        <p:blipFill>
          <a:blip r:embed="rId2"/>
          <a:stretch>
            <a:fillRect/>
          </a:stretch>
        </p:blipFill>
        <p:spPr>
          <a:xfrm>
            <a:off x="11383967" y="5747657"/>
            <a:ext cx="529360" cy="849086"/>
          </a:xfrm>
          <a:prstGeom prst="rect">
            <a:avLst/>
          </a:prstGeom>
          <a:ln w="228600" cap="sq" cmpd="thickThin">
            <a:solidFill>
              <a:srgbClr val="000000"/>
            </a:solidFill>
            <a:prstDash val="solid"/>
            <a:miter lim="800000"/>
          </a:ln>
          <a:effectLst>
            <a:innerShdw blurRad="76200">
              <a:srgbClr val="000000"/>
            </a:innerShdw>
          </a:effectLst>
        </p:spPr>
      </p:pic>
    </p:spTree>
    <p:extLst>
      <p:ext uri="{BB962C8B-B14F-4D97-AF65-F5344CB8AC3E}">
        <p14:creationId xmlns:p14="http://schemas.microsoft.com/office/powerpoint/2010/main" val="784507021"/>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a:latin typeface="Bookman Old Style" panose="02050604050505020204" pitchFamily="18" charset="0"/>
              </a:rPr>
              <a:t>Examples</a:t>
            </a:r>
            <a:endParaRPr lang="en-IN" sz="3200" dirty="0">
              <a:latin typeface="Bookman Old Style" panose="02050604050505020204" pitchFamily="18" charset="0"/>
            </a:endParaRPr>
          </a:p>
        </p:txBody>
      </p:sp>
      <p:sp>
        <p:nvSpPr>
          <p:cNvPr id="3" name="Content Placeholder 2"/>
          <p:cNvSpPr>
            <a:spLocks noGrp="1"/>
          </p:cNvSpPr>
          <p:nvPr>
            <p:ph idx="1"/>
          </p:nvPr>
        </p:nvSpPr>
        <p:spPr>
          <a:xfrm>
            <a:off x="677334" y="1423851"/>
            <a:ext cx="8596668" cy="4617511"/>
          </a:xfrm>
        </p:spPr>
        <p:txBody>
          <a:bodyPr>
            <a:noAutofit/>
          </a:bodyPr>
          <a:lstStyle/>
          <a:p>
            <a:pPr algn="just"/>
            <a:r>
              <a:rPr lang="en-US" dirty="0">
                <a:solidFill>
                  <a:schemeClr val="tx1"/>
                </a:solidFill>
                <a:latin typeface="Cambria Math" panose="02040503050406030204" pitchFamily="18" charset="0"/>
                <a:ea typeface="Cambria Math" panose="02040503050406030204" pitchFamily="18" charset="0"/>
              </a:rPr>
              <a:t>remuneration to Employees:</a:t>
            </a:r>
          </a:p>
          <a:p>
            <a:pPr algn="just"/>
            <a:r>
              <a:rPr lang="en-US" dirty="0">
                <a:solidFill>
                  <a:schemeClr val="tx1"/>
                </a:solidFill>
                <a:latin typeface="Cambria Math" panose="02040503050406030204" pitchFamily="18" charset="0"/>
                <a:ea typeface="Cambria Math" panose="02040503050406030204" pitchFamily="18" charset="0"/>
              </a:rPr>
              <a:t>Salary and perquisites paid to the employees of the </a:t>
            </a:r>
            <a:r>
              <a:rPr lang="en-US" dirty="0" err="1">
                <a:solidFill>
                  <a:schemeClr val="tx1"/>
                </a:solidFill>
                <a:latin typeface="Cambria Math" panose="02040503050406030204" pitchFamily="18" charset="0"/>
                <a:ea typeface="Cambria Math" panose="02040503050406030204" pitchFamily="18" charset="0"/>
              </a:rPr>
              <a:t>assessee</a:t>
            </a:r>
            <a:r>
              <a:rPr lang="en-US" dirty="0">
                <a:solidFill>
                  <a:schemeClr val="tx1"/>
                </a:solidFill>
                <a:latin typeface="Cambria Math" panose="02040503050406030204" pitchFamily="18" charset="0"/>
                <a:ea typeface="Cambria Math" panose="02040503050406030204" pitchFamily="18" charset="0"/>
              </a:rPr>
              <a:t> are allowable as a deduction. Salary paid by a firm to its partners is allowed as deduction subject to certain limits and conditions.</a:t>
            </a:r>
          </a:p>
          <a:p>
            <a:pPr algn="just"/>
            <a:r>
              <a:rPr lang="en-US" dirty="0">
                <a:solidFill>
                  <a:schemeClr val="tx1"/>
                </a:solidFill>
                <a:latin typeface="Cambria Math" panose="02040503050406030204" pitchFamily="18" charset="0"/>
                <a:ea typeface="Cambria Math" panose="02040503050406030204" pitchFamily="18" charset="0"/>
              </a:rPr>
              <a:t>Payment of Penalty / Damages:</a:t>
            </a:r>
          </a:p>
          <a:p>
            <a:pPr algn="just"/>
            <a:r>
              <a:rPr lang="en-US" dirty="0">
                <a:solidFill>
                  <a:schemeClr val="tx1"/>
                </a:solidFill>
                <a:latin typeface="Cambria Math" panose="02040503050406030204" pitchFamily="18" charset="0"/>
                <a:ea typeface="Cambria Math" panose="02040503050406030204" pitchFamily="18" charset="0"/>
              </a:rPr>
              <a:t>Penalty is normally levied for breach of law and are, therefore, generally not allowable as deduction. However, at times an amount though termed as penalty, is purely compensatory in nature. For example, damages, penalty or interest paid for delay in completion of a contract, though termed as penalty are really in the nature of a compensatory payment and are therefore, allowable as a deduction. However, penalties paid to customs authorities, sales-tax authorities, income-tax authorities, </a:t>
            </a:r>
            <a:r>
              <a:rPr lang="en-US" dirty="0" err="1">
                <a:solidFill>
                  <a:schemeClr val="tx1"/>
                </a:solidFill>
                <a:latin typeface="Cambria Math" panose="02040503050406030204" pitchFamily="18" charset="0"/>
                <a:ea typeface="Cambria Math" panose="02040503050406030204" pitchFamily="18" charset="0"/>
              </a:rPr>
              <a:t>etc</a:t>
            </a:r>
            <a:r>
              <a:rPr lang="en-US" dirty="0">
                <a:solidFill>
                  <a:schemeClr val="tx1"/>
                </a:solidFill>
                <a:latin typeface="Cambria Math" panose="02040503050406030204" pitchFamily="18" charset="0"/>
                <a:ea typeface="Cambria Math" panose="02040503050406030204" pitchFamily="18" charset="0"/>
              </a:rPr>
              <a:t> for infringement of law are not allowed. Levy for failure to pay sales tax within time is partly compensatory and partly penal, compensatory part is allowable and penal part is disallowable.</a:t>
            </a:r>
          </a:p>
        </p:txBody>
      </p:sp>
      <p:pic>
        <p:nvPicPr>
          <p:cNvPr id="4" name="Picture 3"/>
          <p:cNvPicPr>
            <a:picLocks noChangeAspect="1"/>
          </p:cNvPicPr>
          <p:nvPr/>
        </p:nvPicPr>
        <p:blipFill>
          <a:blip r:embed="rId2"/>
          <a:stretch>
            <a:fillRect/>
          </a:stretch>
        </p:blipFill>
        <p:spPr>
          <a:xfrm>
            <a:off x="11383967" y="5747657"/>
            <a:ext cx="529360" cy="849086"/>
          </a:xfrm>
          <a:prstGeom prst="rect">
            <a:avLst/>
          </a:prstGeom>
          <a:ln w="228600" cap="sq" cmpd="thickThin">
            <a:solidFill>
              <a:srgbClr val="000000"/>
            </a:solidFill>
            <a:prstDash val="solid"/>
            <a:miter lim="800000"/>
          </a:ln>
          <a:effectLst>
            <a:innerShdw blurRad="76200">
              <a:srgbClr val="000000"/>
            </a:innerShdw>
          </a:effectLst>
        </p:spPr>
      </p:pic>
    </p:spTree>
    <p:extLst>
      <p:ext uri="{BB962C8B-B14F-4D97-AF65-F5344CB8AC3E}">
        <p14:creationId xmlns:p14="http://schemas.microsoft.com/office/powerpoint/2010/main" val="156050392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a:latin typeface="Bookman Old Style" panose="02050604050505020204" pitchFamily="18" charset="0"/>
              </a:rPr>
              <a:t>Sec.37</a:t>
            </a:r>
            <a:endParaRPr lang="en-IN" sz="3200" dirty="0">
              <a:latin typeface="Bookman Old Style" panose="02050604050505020204" pitchFamily="18" charset="0"/>
            </a:endParaRPr>
          </a:p>
        </p:txBody>
      </p:sp>
      <p:sp>
        <p:nvSpPr>
          <p:cNvPr id="3" name="Content Placeholder 2"/>
          <p:cNvSpPr>
            <a:spLocks noGrp="1"/>
          </p:cNvSpPr>
          <p:nvPr>
            <p:ph idx="1"/>
          </p:nvPr>
        </p:nvSpPr>
        <p:spPr>
          <a:xfrm>
            <a:off x="677334" y="1227909"/>
            <a:ext cx="10543660" cy="5473337"/>
          </a:xfrm>
        </p:spPr>
        <p:txBody>
          <a:bodyPr>
            <a:normAutofit fontScale="55000" lnSpcReduction="20000"/>
          </a:bodyPr>
          <a:lstStyle/>
          <a:p>
            <a:pPr algn="just"/>
            <a:r>
              <a:rPr lang="en-US" sz="3200" dirty="0">
                <a:solidFill>
                  <a:schemeClr val="tx1"/>
                </a:solidFill>
                <a:latin typeface="Cambria Math" panose="02040503050406030204" pitchFamily="18" charset="0"/>
                <a:ea typeface="Cambria Math" panose="02040503050406030204" pitchFamily="18" charset="0"/>
              </a:rPr>
              <a:t>Legal Expenses:</a:t>
            </a:r>
          </a:p>
          <a:p>
            <a:pPr algn="just"/>
            <a:r>
              <a:rPr lang="en-US" sz="3200" dirty="0">
                <a:solidFill>
                  <a:schemeClr val="tx1"/>
                </a:solidFill>
                <a:latin typeface="Cambria Math" panose="02040503050406030204" pitchFamily="18" charset="0"/>
                <a:ea typeface="Cambria Math" panose="02040503050406030204" pitchFamily="18" charset="0"/>
              </a:rPr>
              <a:t>All legal expenses, incurred in connection with the business or profession of the </a:t>
            </a:r>
            <a:r>
              <a:rPr lang="en-US" sz="3200" dirty="0" err="1">
                <a:solidFill>
                  <a:schemeClr val="tx1"/>
                </a:solidFill>
                <a:latin typeface="Cambria Math" panose="02040503050406030204" pitchFamily="18" charset="0"/>
                <a:ea typeface="Cambria Math" panose="02040503050406030204" pitchFamily="18" charset="0"/>
              </a:rPr>
              <a:t>assessee</a:t>
            </a:r>
            <a:r>
              <a:rPr lang="en-US" sz="3200" dirty="0">
                <a:solidFill>
                  <a:schemeClr val="tx1"/>
                </a:solidFill>
                <a:latin typeface="Cambria Math" panose="02040503050406030204" pitchFamily="18" charset="0"/>
                <a:ea typeface="Cambria Math" panose="02040503050406030204" pitchFamily="18" charset="0"/>
              </a:rPr>
              <a:t>, are allowable, irrespective of the result of the legal proceedings. However, legal expenses on criminal prosecution are not deductible, as they are not incidental to the business or profession.</a:t>
            </a:r>
          </a:p>
          <a:p>
            <a:pPr algn="just"/>
            <a:r>
              <a:rPr lang="en-US" sz="3200" dirty="0">
                <a:solidFill>
                  <a:schemeClr val="tx1"/>
                </a:solidFill>
                <a:latin typeface="Cambria Math" panose="02040503050406030204" pitchFamily="18" charset="0"/>
                <a:ea typeface="Cambria Math" panose="02040503050406030204" pitchFamily="18" charset="0"/>
              </a:rPr>
              <a:t>Expenditure on Raising Loans:</a:t>
            </a:r>
          </a:p>
          <a:p>
            <a:pPr algn="just"/>
            <a:r>
              <a:rPr lang="en-US" sz="3200" dirty="0">
                <a:solidFill>
                  <a:schemeClr val="tx1"/>
                </a:solidFill>
                <a:latin typeface="Cambria Math" panose="02040503050406030204" pitchFamily="18" charset="0"/>
                <a:ea typeface="Cambria Math" panose="02040503050406030204" pitchFamily="18" charset="0"/>
              </a:rPr>
              <a:t>Expenses of various types incurred in connection with raising of loans, for the purposes of the business, are allowable as a deduction. Therefore, legal charges for obtaining the loans from financial institutions, legal charges for drafting various deeds, brokerage paid for raising loans, stamp and registration charges, shall be allowed as deduction.</a:t>
            </a:r>
          </a:p>
          <a:p>
            <a:pPr algn="just"/>
            <a:r>
              <a:rPr lang="en-US" sz="3200" dirty="0">
                <a:solidFill>
                  <a:schemeClr val="tx1"/>
                </a:solidFill>
                <a:latin typeface="Cambria Math" panose="02040503050406030204" pitchFamily="18" charset="0"/>
                <a:ea typeface="Cambria Math" panose="02040503050406030204" pitchFamily="18" charset="0"/>
              </a:rPr>
              <a:t>Interest:</a:t>
            </a:r>
          </a:p>
          <a:p>
            <a:pPr algn="just"/>
            <a:r>
              <a:rPr lang="en-US" sz="3200" dirty="0">
                <a:solidFill>
                  <a:schemeClr val="tx1"/>
                </a:solidFill>
                <a:latin typeface="Cambria Math" panose="02040503050406030204" pitchFamily="18" charset="0"/>
                <a:ea typeface="Cambria Math" panose="02040503050406030204" pitchFamily="18" charset="0"/>
              </a:rPr>
              <a:t>While Section 36(1)(iii) makes a specific provision for allowing a deduction in respect of interest on money borrowed for the purpose of business, other kinds of interest payments in respect of interest do not fall under that Section. If these payments have been made wholly and exclusively for the purposes of business, they can be allowed u/s 37(1). Some of these could be:</a:t>
            </a:r>
          </a:p>
          <a:p>
            <a:pPr algn="just"/>
            <a:r>
              <a:rPr lang="en-US" sz="3200" dirty="0">
                <a:solidFill>
                  <a:schemeClr val="tx1"/>
                </a:solidFill>
                <a:latin typeface="Cambria Math" panose="02040503050406030204" pitchFamily="18" charset="0"/>
                <a:ea typeface="Cambria Math" panose="02040503050406030204" pitchFamily="18" charset="0"/>
              </a:rPr>
              <a:t>interest on deferred payment for purchase of assets;</a:t>
            </a:r>
          </a:p>
          <a:p>
            <a:pPr algn="just"/>
            <a:r>
              <a:rPr lang="en-US" sz="3200" dirty="0">
                <a:solidFill>
                  <a:schemeClr val="tx1"/>
                </a:solidFill>
                <a:latin typeface="Cambria Math" panose="02040503050406030204" pitchFamily="18" charset="0"/>
                <a:ea typeface="Cambria Math" panose="02040503050406030204" pitchFamily="18" charset="0"/>
              </a:rPr>
              <a:t>interest on delayed payment of electricity charges;</a:t>
            </a:r>
          </a:p>
          <a:p>
            <a:pPr algn="just"/>
            <a:r>
              <a:rPr lang="en-US" sz="3200" dirty="0">
                <a:solidFill>
                  <a:schemeClr val="tx1"/>
                </a:solidFill>
                <a:latin typeface="Cambria Math" panose="02040503050406030204" pitchFamily="18" charset="0"/>
                <a:ea typeface="Cambria Math" panose="02040503050406030204" pitchFamily="18" charset="0"/>
              </a:rPr>
              <a:t>interest on purchase price of raw material;</a:t>
            </a:r>
          </a:p>
          <a:p>
            <a:pPr algn="just"/>
            <a:r>
              <a:rPr lang="en-US" sz="3200" dirty="0">
                <a:solidFill>
                  <a:schemeClr val="tx1"/>
                </a:solidFill>
                <a:latin typeface="Cambria Math" panose="02040503050406030204" pitchFamily="18" charset="0"/>
                <a:ea typeface="Cambria Math" panose="02040503050406030204" pitchFamily="18" charset="0"/>
              </a:rPr>
              <a:t>any amount paid 'in lieu of interest' in compromising a dispute with a trade creditor.</a:t>
            </a:r>
          </a:p>
          <a:p>
            <a:endParaRPr lang="en-IN" dirty="0"/>
          </a:p>
        </p:txBody>
      </p:sp>
      <p:pic>
        <p:nvPicPr>
          <p:cNvPr id="4" name="Picture 3"/>
          <p:cNvPicPr>
            <a:picLocks noChangeAspect="1"/>
          </p:cNvPicPr>
          <p:nvPr/>
        </p:nvPicPr>
        <p:blipFill>
          <a:blip r:embed="rId2"/>
          <a:stretch>
            <a:fillRect/>
          </a:stretch>
        </p:blipFill>
        <p:spPr>
          <a:xfrm>
            <a:off x="11383967" y="5747657"/>
            <a:ext cx="529360" cy="849086"/>
          </a:xfrm>
          <a:prstGeom prst="rect">
            <a:avLst/>
          </a:prstGeom>
          <a:ln w="228600" cap="sq" cmpd="thickThin">
            <a:solidFill>
              <a:srgbClr val="000000"/>
            </a:solidFill>
            <a:prstDash val="solid"/>
            <a:miter lim="800000"/>
          </a:ln>
          <a:effectLst>
            <a:innerShdw blurRad="76200">
              <a:srgbClr val="000000"/>
            </a:innerShdw>
          </a:effectLst>
        </p:spPr>
      </p:pic>
    </p:spTree>
    <p:extLst>
      <p:ext uri="{BB962C8B-B14F-4D97-AF65-F5344CB8AC3E}">
        <p14:creationId xmlns:p14="http://schemas.microsoft.com/office/powerpoint/2010/main" val="22952534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a:latin typeface="Bookman Old Style" panose="02050604050505020204" pitchFamily="18" charset="0"/>
              </a:rPr>
              <a:t>Sec.37 – General expenses</a:t>
            </a:r>
            <a:endParaRPr lang="en-IN" sz="3200" dirty="0">
              <a:latin typeface="Bookman Old Style" panose="02050604050505020204" pitchFamily="18" charset="0"/>
            </a:endParaRPr>
          </a:p>
        </p:txBody>
      </p:sp>
      <p:sp>
        <p:nvSpPr>
          <p:cNvPr id="3" name="Content Placeholder 2"/>
          <p:cNvSpPr>
            <a:spLocks noGrp="1"/>
          </p:cNvSpPr>
          <p:nvPr>
            <p:ph idx="1"/>
          </p:nvPr>
        </p:nvSpPr>
        <p:spPr>
          <a:xfrm>
            <a:off x="677334" y="1463041"/>
            <a:ext cx="10177900" cy="5107576"/>
          </a:xfrm>
        </p:spPr>
        <p:txBody>
          <a:bodyPr>
            <a:normAutofit fontScale="92500"/>
          </a:bodyPr>
          <a:lstStyle/>
          <a:p>
            <a:r>
              <a:rPr lang="en-US" sz="2200" dirty="0">
                <a:solidFill>
                  <a:schemeClr val="tx1"/>
                </a:solidFill>
                <a:latin typeface="Cambria Math" panose="02040503050406030204" pitchFamily="18" charset="0"/>
                <a:ea typeface="Cambria Math" panose="02040503050406030204" pitchFamily="18" charset="0"/>
              </a:rPr>
              <a:t>Expenditure on Advertisement:</a:t>
            </a:r>
          </a:p>
          <a:p>
            <a:r>
              <a:rPr lang="en-US" sz="2200" dirty="0">
                <a:solidFill>
                  <a:schemeClr val="tx1"/>
                </a:solidFill>
                <a:latin typeface="Cambria Math" panose="02040503050406030204" pitchFamily="18" charset="0"/>
                <a:ea typeface="Cambria Math" panose="02040503050406030204" pitchFamily="18" charset="0"/>
              </a:rPr>
              <a:t>Any expenditure incurred during the previous year on advertisement for the purpose of business and profession shall be allowed as deduction.</a:t>
            </a:r>
          </a:p>
          <a:p>
            <a:r>
              <a:rPr lang="en-US" sz="2200" dirty="0">
                <a:solidFill>
                  <a:schemeClr val="tx1"/>
                </a:solidFill>
                <a:latin typeface="Cambria Math" panose="02040503050406030204" pitchFamily="18" charset="0"/>
                <a:ea typeface="Cambria Math" panose="02040503050406030204" pitchFamily="18" charset="0"/>
              </a:rPr>
              <a:t>Expenditure incurred for sports tournaments </a:t>
            </a:r>
            <a:r>
              <a:rPr lang="en-US" sz="2200" dirty="0" err="1">
                <a:solidFill>
                  <a:schemeClr val="tx1"/>
                </a:solidFill>
                <a:latin typeface="Cambria Math" panose="02040503050406030204" pitchFamily="18" charset="0"/>
                <a:ea typeface="Cambria Math" panose="02040503050406030204" pitchFamily="18" charset="0"/>
              </a:rPr>
              <a:t>organised</a:t>
            </a:r>
            <a:r>
              <a:rPr lang="en-US" sz="2200" dirty="0">
                <a:solidFill>
                  <a:schemeClr val="tx1"/>
                </a:solidFill>
                <a:latin typeface="Cambria Math" panose="02040503050406030204" pitchFamily="18" charset="0"/>
                <a:ea typeface="Cambria Math" panose="02040503050406030204" pitchFamily="18" charset="0"/>
              </a:rPr>
              <a:t>, which directly result in publicity and advertisement of the </a:t>
            </a:r>
            <a:r>
              <a:rPr lang="en-US" sz="2200" dirty="0" err="1">
                <a:solidFill>
                  <a:schemeClr val="tx1"/>
                </a:solidFill>
                <a:latin typeface="Cambria Math" panose="02040503050406030204" pitchFamily="18" charset="0"/>
                <a:ea typeface="Cambria Math" panose="02040503050406030204" pitchFamily="18" charset="0"/>
              </a:rPr>
              <a:t>assessee</a:t>
            </a:r>
            <a:r>
              <a:rPr lang="en-US" sz="2200" dirty="0">
                <a:solidFill>
                  <a:schemeClr val="tx1"/>
                </a:solidFill>
                <a:latin typeface="Cambria Math" panose="02040503050406030204" pitchFamily="18" charset="0"/>
                <a:ea typeface="Cambria Math" panose="02040503050406030204" pitchFamily="18" charset="0"/>
              </a:rPr>
              <a:t> and its products, qualify for deduction.</a:t>
            </a:r>
          </a:p>
          <a:p>
            <a:r>
              <a:rPr lang="en-US" sz="2200" dirty="0">
                <a:solidFill>
                  <a:schemeClr val="tx1"/>
                </a:solidFill>
                <a:latin typeface="Cambria Math" panose="02040503050406030204" pitchFamily="18" charset="0"/>
                <a:ea typeface="Cambria Math" panose="02040503050406030204" pitchFamily="18" charset="0"/>
              </a:rPr>
              <a:t>Expenses Allowable under Specific Instructions of CBDT:</a:t>
            </a:r>
          </a:p>
          <a:p>
            <a:r>
              <a:rPr lang="en-US" sz="2200" dirty="0">
                <a:solidFill>
                  <a:schemeClr val="tx1"/>
                </a:solidFill>
                <a:latin typeface="Cambria Math" panose="02040503050406030204" pitchFamily="18" charset="0"/>
                <a:ea typeface="Cambria Math" panose="02040503050406030204" pitchFamily="18" charset="0"/>
              </a:rPr>
              <a:t>Diwali and </a:t>
            </a:r>
            <a:r>
              <a:rPr lang="en-US" sz="2200" dirty="0" err="1">
                <a:solidFill>
                  <a:schemeClr val="tx1"/>
                </a:solidFill>
                <a:latin typeface="Cambria Math" panose="02040503050406030204" pitchFamily="18" charset="0"/>
                <a:ea typeface="Cambria Math" panose="02040503050406030204" pitchFamily="18" charset="0"/>
              </a:rPr>
              <a:t>Mahurat</a:t>
            </a:r>
            <a:r>
              <a:rPr lang="en-US" sz="2200" dirty="0">
                <a:solidFill>
                  <a:schemeClr val="tx1"/>
                </a:solidFill>
                <a:latin typeface="Cambria Math" panose="02040503050406030204" pitchFamily="18" charset="0"/>
                <a:ea typeface="Cambria Math" panose="02040503050406030204" pitchFamily="18" charset="0"/>
              </a:rPr>
              <a:t> expenses.</a:t>
            </a:r>
          </a:p>
          <a:p>
            <a:r>
              <a:rPr lang="en-US" sz="2200" dirty="0">
                <a:solidFill>
                  <a:schemeClr val="tx1"/>
                </a:solidFill>
                <a:latin typeface="Cambria Math" panose="02040503050406030204" pitchFamily="18" charset="0"/>
                <a:ea typeface="Cambria Math" panose="02040503050406030204" pitchFamily="18" charset="0"/>
              </a:rPr>
              <a:t>Payment for telephone/telex connection.</a:t>
            </a:r>
          </a:p>
          <a:p>
            <a:r>
              <a:rPr lang="en-US" sz="2200" dirty="0">
                <a:solidFill>
                  <a:schemeClr val="tx1"/>
                </a:solidFill>
                <a:latin typeface="Cambria Math" panose="02040503050406030204" pitchFamily="18" charset="0"/>
                <a:ea typeface="Cambria Math" panose="02040503050406030204" pitchFamily="18" charset="0"/>
              </a:rPr>
              <a:t>Payment to Registrar of Companies: The fee paid to the Registrar of Companies are in connection with the company's legal obligations to be discharged under the Company law and are an essential part of the company's business activities and are therefore, allowed.</a:t>
            </a:r>
          </a:p>
          <a:p>
            <a:r>
              <a:rPr lang="en-US" sz="2200" dirty="0">
                <a:solidFill>
                  <a:schemeClr val="tx1"/>
                </a:solidFill>
                <a:latin typeface="Cambria Math" panose="02040503050406030204" pitchFamily="18" charset="0"/>
                <a:ea typeface="Cambria Math" panose="02040503050406030204" pitchFamily="18" charset="0"/>
              </a:rPr>
              <a:t>Annual listing fee: Annual listing fee paid to a stock exchange is allowable.</a:t>
            </a:r>
          </a:p>
          <a:p>
            <a:r>
              <a:rPr lang="en-US" sz="2200" dirty="0">
                <a:solidFill>
                  <a:schemeClr val="tx1"/>
                </a:solidFill>
                <a:latin typeface="Cambria Math" panose="02040503050406030204" pitchFamily="18" charset="0"/>
                <a:ea typeface="Cambria Math" panose="02040503050406030204" pitchFamily="18" charset="0"/>
              </a:rPr>
              <a:t>Professional tax by the business </a:t>
            </a:r>
            <a:r>
              <a:rPr lang="en-US" sz="2200" dirty="0" err="1">
                <a:solidFill>
                  <a:schemeClr val="tx1"/>
                </a:solidFill>
                <a:latin typeface="Cambria Math" panose="02040503050406030204" pitchFamily="18" charset="0"/>
                <a:ea typeface="Cambria Math" panose="02040503050406030204" pitchFamily="18" charset="0"/>
              </a:rPr>
              <a:t>assessee</a:t>
            </a:r>
            <a:r>
              <a:rPr lang="en-US" sz="2200" dirty="0">
                <a:solidFill>
                  <a:schemeClr val="tx1"/>
                </a:solidFill>
                <a:latin typeface="Cambria Math" panose="02040503050406030204" pitchFamily="18" charset="0"/>
                <a:ea typeface="Cambria Math" panose="02040503050406030204" pitchFamily="18" charset="0"/>
              </a:rPr>
              <a:t>.</a:t>
            </a:r>
          </a:p>
          <a:p>
            <a:endParaRPr lang="en-IN" dirty="0"/>
          </a:p>
        </p:txBody>
      </p:sp>
      <p:pic>
        <p:nvPicPr>
          <p:cNvPr id="4" name="Picture 3"/>
          <p:cNvPicPr>
            <a:picLocks noChangeAspect="1"/>
          </p:cNvPicPr>
          <p:nvPr/>
        </p:nvPicPr>
        <p:blipFill>
          <a:blip r:embed="rId2"/>
          <a:stretch>
            <a:fillRect/>
          </a:stretch>
        </p:blipFill>
        <p:spPr>
          <a:xfrm>
            <a:off x="11383967" y="5747657"/>
            <a:ext cx="529360" cy="849086"/>
          </a:xfrm>
          <a:prstGeom prst="rect">
            <a:avLst/>
          </a:prstGeom>
          <a:ln w="228600" cap="sq" cmpd="thickThin">
            <a:solidFill>
              <a:srgbClr val="000000"/>
            </a:solidFill>
            <a:prstDash val="solid"/>
            <a:miter lim="800000"/>
          </a:ln>
          <a:effectLst>
            <a:innerShdw blurRad="76200">
              <a:srgbClr val="000000"/>
            </a:innerShdw>
          </a:effectLst>
        </p:spPr>
      </p:pic>
    </p:spTree>
    <p:extLst>
      <p:ext uri="{BB962C8B-B14F-4D97-AF65-F5344CB8AC3E}">
        <p14:creationId xmlns:p14="http://schemas.microsoft.com/office/powerpoint/2010/main" val="3426176902"/>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a:latin typeface="Bookman Old Style" panose="02050604050505020204" pitchFamily="18" charset="0"/>
              </a:rPr>
              <a:t>Expenses that shall be disallowed</a:t>
            </a:r>
            <a:endParaRPr lang="en-IN" sz="3200" dirty="0">
              <a:latin typeface="Bookman Old Style" panose="02050604050505020204" pitchFamily="18" charset="0"/>
            </a:endParaRPr>
          </a:p>
        </p:txBody>
      </p:sp>
      <p:sp>
        <p:nvSpPr>
          <p:cNvPr id="3" name="Content Placeholder 2"/>
          <p:cNvSpPr>
            <a:spLocks noGrp="1"/>
          </p:cNvSpPr>
          <p:nvPr>
            <p:ph idx="1"/>
          </p:nvPr>
        </p:nvSpPr>
        <p:spPr/>
        <p:txBody>
          <a:bodyPr>
            <a:normAutofit/>
          </a:bodyPr>
          <a:lstStyle/>
          <a:p>
            <a:r>
              <a:rPr lang="en-US" sz="1900" dirty="0">
                <a:solidFill>
                  <a:schemeClr val="tx1"/>
                </a:solidFill>
                <a:latin typeface="Cambria Math" panose="02040503050406030204" pitchFamily="18" charset="0"/>
                <a:ea typeface="Cambria Math" panose="02040503050406030204" pitchFamily="18" charset="0"/>
              </a:rPr>
              <a:t>Fees paid to Registrar for Company Incorporation / increase the capital</a:t>
            </a:r>
          </a:p>
          <a:p>
            <a:r>
              <a:rPr lang="en-US" sz="1900" dirty="0">
                <a:solidFill>
                  <a:schemeClr val="tx1"/>
                </a:solidFill>
                <a:latin typeface="Cambria Math" panose="02040503050406030204" pitchFamily="18" charset="0"/>
                <a:ea typeface="Cambria Math" panose="02040503050406030204" pitchFamily="18" charset="0"/>
              </a:rPr>
              <a:t>Penalty paid under any law</a:t>
            </a:r>
          </a:p>
          <a:p>
            <a:r>
              <a:rPr lang="en-US" sz="1900" dirty="0">
                <a:solidFill>
                  <a:schemeClr val="tx1"/>
                </a:solidFill>
                <a:latin typeface="Cambria Math" panose="02040503050406030204" pitchFamily="18" charset="0"/>
                <a:ea typeface="Cambria Math" panose="02040503050406030204" pitchFamily="18" charset="0"/>
              </a:rPr>
              <a:t>Expenditure on dismantling of any asset</a:t>
            </a:r>
          </a:p>
          <a:p>
            <a:r>
              <a:rPr lang="en-US" sz="1900" dirty="0">
                <a:solidFill>
                  <a:schemeClr val="tx1"/>
                </a:solidFill>
                <a:latin typeface="Cambria Math" panose="02040503050406030204" pitchFamily="18" charset="0"/>
                <a:ea typeface="Cambria Math" panose="02040503050406030204" pitchFamily="18" charset="0"/>
              </a:rPr>
              <a:t>Any bribe paid</a:t>
            </a:r>
            <a:endParaRPr lang="en-IN" sz="1900" dirty="0">
              <a:solidFill>
                <a:schemeClr val="tx1"/>
              </a:solidFill>
              <a:latin typeface="Cambria Math" panose="02040503050406030204" pitchFamily="18" charset="0"/>
              <a:ea typeface="Cambria Math" panose="02040503050406030204" pitchFamily="18" charset="0"/>
            </a:endParaRPr>
          </a:p>
        </p:txBody>
      </p:sp>
      <p:pic>
        <p:nvPicPr>
          <p:cNvPr id="4" name="Picture 3"/>
          <p:cNvPicPr>
            <a:picLocks noChangeAspect="1"/>
          </p:cNvPicPr>
          <p:nvPr/>
        </p:nvPicPr>
        <p:blipFill>
          <a:blip r:embed="rId2"/>
          <a:stretch>
            <a:fillRect/>
          </a:stretch>
        </p:blipFill>
        <p:spPr>
          <a:xfrm>
            <a:off x="11383967" y="5747657"/>
            <a:ext cx="529360" cy="849086"/>
          </a:xfrm>
          <a:prstGeom prst="rect">
            <a:avLst/>
          </a:prstGeom>
          <a:ln w="228600" cap="sq" cmpd="thickThin">
            <a:solidFill>
              <a:srgbClr val="000000"/>
            </a:solidFill>
            <a:prstDash val="solid"/>
            <a:miter lim="800000"/>
          </a:ln>
          <a:effectLst>
            <a:innerShdw blurRad="76200">
              <a:srgbClr val="000000"/>
            </a:innerShdw>
          </a:effectLst>
        </p:spPr>
      </p:pic>
    </p:spTree>
    <p:extLst>
      <p:ext uri="{BB962C8B-B14F-4D97-AF65-F5344CB8AC3E}">
        <p14:creationId xmlns:p14="http://schemas.microsoft.com/office/powerpoint/2010/main" val="1251959256"/>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a:latin typeface="Bookman Old Style" panose="02050604050505020204" pitchFamily="18" charset="0"/>
              </a:rPr>
              <a:t>Cases where expenses allowed</a:t>
            </a:r>
            <a:endParaRPr lang="en-IN" sz="3200" dirty="0">
              <a:latin typeface="Bookman Old Style" panose="02050604050505020204" pitchFamily="18" charset="0"/>
            </a:endParaRPr>
          </a:p>
        </p:txBody>
      </p:sp>
      <p:sp>
        <p:nvSpPr>
          <p:cNvPr id="3" name="Content Placeholder 2"/>
          <p:cNvSpPr>
            <a:spLocks noGrp="1"/>
          </p:cNvSpPr>
          <p:nvPr>
            <p:ph idx="1"/>
          </p:nvPr>
        </p:nvSpPr>
        <p:spPr/>
        <p:txBody>
          <a:bodyPr>
            <a:normAutofit/>
          </a:bodyPr>
          <a:lstStyle/>
          <a:p>
            <a:r>
              <a:rPr lang="en-US" sz="1900" dirty="0">
                <a:solidFill>
                  <a:schemeClr val="tx1"/>
                </a:solidFill>
                <a:latin typeface="Cambria Math" panose="02040503050406030204" pitchFamily="18" charset="0"/>
                <a:ea typeface="Cambria Math" panose="02040503050406030204" pitchFamily="18" charset="0"/>
              </a:rPr>
              <a:t>Diwali Expenses</a:t>
            </a:r>
          </a:p>
          <a:p>
            <a:r>
              <a:rPr lang="en-US" sz="1900" dirty="0">
                <a:solidFill>
                  <a:schemeClr val="tx1"/>
                </a:solidFill>
                <a:latin typeface="Cambria Math" panose="02040503050406030204" pitchFamily="18" charset="0"/>
                <a:ea typeface="Cambria Math" panose="02040503050406030204" pitchFamily="18" charset="0"/>
              </a:rPr>
              <a:t>Inauguration of business expenses</a:t>
            </a:r>
          </a:p>
          <a:p>
            <a:r>
              <a:rPr lang="en-US" sz="1900" dirty="0">
                <a:solidFill>
                  <a:schemeClr val="tx1"/>
                </a:solidFill>
                <a:latin typeface="Cambria Math" panose="02040503050406030204" pitchFamily="18" charset="0"/>
                <a:ea typeface="Cambria Math" panose="02040503050406030204" pitchFamily="18" charset="0"/>
              </a:rPr>
              <a:t>Membership Fees </a:t>
            </a:r>
          </a:p>
          <a:p>
            <a:r>
              <a:rPr lang="en-US" sz="1900" dirty="0">
                <a:solidFill>
                  <a:schemeClr val="tx1"/>
                </a:solidFill>
                <a:latin typeface="Cambria Math" panose="02040503050406030204" pitchFamily="18" charset="0"/>
                <a:ea typeface="Cambria Math" panose="02040503050406030204" pitchFamily="18" charset="0"/>
              </a:rPr>
              <a:t>Maintenance of Public Parks</a:t>
            </a:r>
          </a:p>
          <a:p>
            <a:r>
              <a:rPr lang="en-US" sz="1900" dirty="0">
                <a:solidFill>
                  <a:schemeClr val="tx1"/>
                </a:solidFill>
                <a:latin typeface="Cambria Math" panose="02040503050406030204" pitchFamily="18" charset="0"/>
                <a:ea typeface="Cambria Math" panose="02040503050406030204" pitchFamily="18" charset="0"/>
              </a:rPr>
              <a:t>Maintenance of Garden inside the factory premises</a:t>
            </a:r>
          </a:p>
          <a:p>
            <a:r>
              <a:rPr lang="en-US" sz="1900" dirty="0">
                <a:solidFill>
                  <a:schemeClr val="tx1"/>
                </a:solidFill>
                <a:latin typeface="Cambria Math" panose="02040503050406030204" pitchFamily="18" charset="0"/>
                <a:ea typeface="Cambria Math" panose="02040503050406030204" pitchFamily="18" charset="0"/>
              </a:rPr>
              <a:t>Goodwill Advertisements released in a souvenir of an organization</a:t>
            </a:r>
          </a:p>
          <a:p>
            <a:r>
              <a:rPr lang="en-US" sz="1900" dirty="0">
                <a:solidFill>
                  <a:schemeClr val="tx1"/>
                </a:solidFill>
                <a:latin typeface="Cambria Math" panose="02040503050406030204" pitchFamily="18" charset="0"/>
                <a:ea typeface="Cambria Math" panose="02040503050406030204" pitchFamily="18" charset="0"/>
              </a:rPr>
              <a:t>Sponsorship of event</a:t>
            </a:r>
            <a:endParaRPr lang="en-IN" sz="1900" dirty="0">
              <a:solidFill>
                <a:schemeClr val="tx1"/>
              </a:solidFill>
              <a:latin typeface="Cambria Math" panose="02040503050406030204" pitchFamily="18" charset="0"/>
              <a:ea typeface="Cambria Math" panose="02040503050406030204" pitchFamily="18" charset="0"/>
            </a:endParaRPr>
          </a:p>
        </p:txBody>
      </p:sp>
      <p:pic>
        <p:nvPicPr>
          <p:cNvPr id="4" name="Picture 3"/>
          <p:cNvPicPr>
            <a:picLocks noChangeAspect="1"/>
          </p:cNvPicPr>
          <p:nvPr/>
        </p:nvPicPr>
        <p:blipFill>
          <a:blip r:embed="rId2"/>
          <a:stretch>
            <a:fillRect/>
          </a:stretch>
        </p:blipFill>
        <p:spPr>
          <a:xfrm>
            <a:off x="11383967" y="5747657"/>
            <a:ext cx="529360" cy="849086"/>
          </a:xfrm>
          <a:prstGeom prst="rect">
            <a:avLst/>
          </a:prstGeom>
          <a:ln w="228600" cap="sq" cmpd="thickThin">
            <a:solidFill>
              <a:srgbClr val="000000"/>
            </a:solidFill>
            <a:prstDash val="solid"/>
            <a:miter lim="800000"/>
          </a:ln>
          <a:effectLst>
            <a:innerShdw blurRad="76200">
              <a:srgbClr val="000000"/>
            </a:innerShdw>
          </a:effectLst>
        </p:spPr>
      </p:pic>
    </p:spTree>
    <p:extLst>
      <p:ext uri="{BB962C8B-B14F-4D97-AF65-F5344CB8AC3E}">
        <p14:creationId xmlns:p14="http://schemas.microsoft.com/office/powerpoint/2010/main" val="3527643941"/>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a:latin typeface="Bookman Old Style" panose="02050604050505020204" pitchFamily="18" charset="0"/>
              </a:rPr>
              <a:t>Sec.43B – deductions based on actual payments </a:t>
            </a:r>
            <a:endParaRPr lang="en-IN" sz="3200" dirty="0">
              <a:latin typeface="Bookman Old Style" panose="02050604050505020204" pitchFamily="18" charset="0"/>
            </a:endParaRPr>
          </a:p>
        </p:txBody>
      </p:sp>
      <p:sp>
        <p:nvSpPr>
          <p:cNvPr id="3" name="Content Placeholder 2"/>
          <p:cNvSpPr>
            <a:spLocks noGrp="1"/>
          </p:cNvSpPr>
          <p:nvPr>
            <p:ph idx="1"/>
          </p:nvPr>
        </p:nvSpPr>
        <p:spPr/>
        <p:txBody>
          <a:bodyPr/>
          <a:lstStyle/>
          <a:p>
            <a:r>
              <a:rPr lang="en-US" sz="1900" dirty="0">
                <a:solidFill>
                  <a:schemeClr val="tx1"/>
                </a:solidFill>
                <a:latin typeface="Cambria Math" panose="02040503050406030204" pitchFamily="18" charset="0"/>
                <a:ea typeface="Cambria Math" panose="02040503050406030204" pitchFamily="18" charset="0"/>
              </a:rPr>
              <a:t>Unpaid Statutory Liabilities</a:t>
            </a:r>
          </a:p>
          <a:p>
            <a:r>
              <a:rPr lang="en-US" sz="1900" dirty="0">
                <a:solidFill>
                  <a:schemeClr val="tx1"/>
                </a:solidFill>
                <a:latin typeface="Cambria Math" panose="02040503050406030204" pitchFamily="18" charset="0"/>
                <a:ea typeface="Cambria Math" panose="02040503050406030204" pitchFamily="18" charset="0"/>
              </a:rPr>
              <a:t>Any sum like tax, duty, </a:t>
            </a:r>
            <a:r>
              <a:rPr lang="en-US" sz="1900" dirty="0" err="1">
                <a:solidFill>
                  <a:schemeClr val="tx1"/>
                </a:solidFill>
                <a:latin typeface="Cambria Math" panose="02040503050406030204" pitchFamily="18" charset="0"/>
                <a:ea typeface="Cambria Math" panose="02040503050406030204" pitchFamily="18" charset="0"/>
              </a:rPr>
              <a:t>cess</a:t>
            </a:r>
            <a:r>
              <a:rPr lang="en-US" sz="1900" dirty="0">
                <a:solidFill>
                  <a:schemeClr val="tx1"/>
                </a:solidFill>
                <a:latin typeface="Cambria Math" panose="02040503050406030204" pitchFamily="18" charset="0"/>
                <a:ea typeface="Cambria Math" panose="02040503050406030204" pitchFamily="18" charset="0"/>
              </a:rPr>
              <a:t> or fee </a:t>
            </a:r>
          </a:p>
          <a:p>
            <a:r>
              <a:rPr lang="en-US" sz="1900" dirty="0">
                <a:solidFill>
                  <a:schemeClr val="tx1"/>
                </a:solidFill>
                <a:latin typeface="Cambria Math" panose="02040503050406030204" pitchFamily="18" charset="0"/>
                <a:ea typeface="Cambria Math" panose="02040503050406030204" pitchFamily="18" charset="0"/>
              </a:rPr>
              <a:t>Contribution to PF</a:t>
            </a:r>
          </a:p>
          <a:p>
            <a:r>
              <a:rPr lang="en-US" sz="1900" dirty="0">
                <a:solidFill>
                  <a:schemeClr val="tx1"/>
                </a:solidFill>
                <a:latin typeface="Cambria Math" panose="02040503050406030204" pitchFamily="18" charset="0"/>
                <a:ea typeface="Cambria Math" panose="02040503050406030204" pitchFamily="18" charset="0"/>
              </a:rPr>
              <a:t>Commission to employees</a:t>
            </a:r>
          </a:p>
          <a:p>
            <a:r>
              <a:rPr lang="en-US" sz="1900" dirty="0">
                <a:solidFill>
                  <a:schemeClr val="tx1"/>
                </a:solidFill>
                <a:latin typeface="Cambria Math" panose="02040503050406030204" pitchFamily="18" charset="0"/>
                <a:ea typeface="Cambria Math" panose="02040503050406030204" pitchFamily="18" charset="0"/>
              </a:rPr>
              <a:t>Interest on loans</a:t>
            </a:r>
          </a:p>
          <a:p>
            <a:r>
              <a:rPr lang="en-US" sz="1900" dirty="0">
                <a:solidFill>
                  <a:schemeClr val="tx1"/>
                </a:solidFill>
                <a:latin typeface="Cambria Math" panose="02040503050406030204" pitchFamily="18" charset="0"/>
                <a:ea typeface="Cambria Math" panose="02040503050406030204" pitchFamily="18" charset="0"/>
              </a:rPr>
              <a:t>Leave Encashment to employees</a:t>
            </a:r>
          </a:p>
          <a:p>
            <a:r>
              <a:rPr lang="en-US" sz="1900" dirty="0">
                <a:solidFill>
                  <a:schemeClr val="tx1"/>
                </a:solidFill>
                <a:latin typeface="Cambria Math" panose="02040503050406030204" pitchFamily="18" charset="0"/>
                <a:ea typeface="Cambria Math" panose="02040503050406030204" pitchFamily="18" charset="0"/>
              </a:rPr>
              <a:t>Deduction subject to payment before the due date for filing ITR under section 139(1)</a:t>
            </a:r>
          </a:p>
          <a:p>
            <a:endParaRPr lang="en-US" dirty="0"/>
          </a:p>
          <a:p>
            <a:endParaRPr lang="en-IN" dirty="0"/>
          </a:p>
        </p:txBody>
      </p:sp>
      <p:pic>
        <p:nvPicPr>
          <p:cNvPr id="4" name="Picture 3"/>
          <p:cNvPicPr>
            <a:picLocks noChangeAspect="1"/>
          </p:cNvPicPr>
          <p:nvPr/>
        </p:nvPicPr>
        <p:blipFill>
          <a:blip r:embed="rId2"/>
          <a:stretch>
            <a:fillRect/>
          </a:stretch>
        </p:blipFill>
        <p:spPr>
          <a:xfrm>
            <a:off x="11383967" y="5747657"/>
            <a:ext cx="529360" cy="849086"/>
          </a:xfrm>
          <a:prstGeom prst="rect">
            <a:avLst/>
          </a:prstGeom>
          <a:ln w="228600" cap="sq" cmpd="thickThin">
            <a:solidFill>
              <a:srgbClr val="000000"/>
            </a:solidFill>
            <a:prstDash val="solid"/>
            <a:miter lim="800000"/>
          </a:ln>
          <a:effectLst>
            <a:innerShdw blurRad="76200">
              <a:srgbClr val="000000"/>
            </a:innerShdw>
          </a:effectLst>
        </p:spPr>
      </p:pic>
    </p:spTree>
    <p:extLst>
      <p:ext uri="{BB962C8B-B14F-4D97-AF65-F5344CB8AC3E}">
        <p14:creationId xmlns:p14="http://schemas.microsoft.com/office/powerpoint/2010/main" val="2156735905"/>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a:latin typeface="Bookman Old Style" panose="02050604050505020204" pitchFamily="18" charset="0"/>
              </a:rPr>
              <a:t>Amounts not deductible Sec.40</a:t>
            </a:r>
            <a:endParaRPr lang="en-IN" sz="3200" dirty="0">
              <a:latin typeface="Bookman Old Style" panose="02050604050505020204" pitchFamily="18" charset="0"/>
            </a:endParaRPr>
          </a:p>
        </p:txBody>
      </p:sp>
      <p:sp>
        <p:nvSpPr>
          <p:cNvPr id="3" name="Content Placeholder 2"/>
          <p:cNvSpPr>
            <a:spLocks noGrp="1"/>
          </p:cNvSpPr>
          <p:nvPr>
            <p:ph idx="1"/>
          </p:nvPr>
        </p:nvSpPr>
        <p:spPr/>
        <p:txBody>
          <a:bodyPr/>
          <a:lstStyle/>
          <a:p>
            <a:r>
              <a:rPr lang="en-US" sz="1900" dirty="0">
                <a:solidFill>
                  <a:schemeClr val="tx1"/>
                </a:solidFill>
                <a:latin typeface="Cambria Math" panose="02040503050406030204" pitchFamily="18" charset="0"/>
                <a:ea typeface="Cambria Math" panose="02040503050406030204" pitchFamily="18" charset="0"/>
              </a:rPr>
              <a:t>TDS Default on payments outside India</a:t>
            </a:r>
          </a:p>
          <a:p>
            <a:pPr lvl="1"/>
            <a:r>
              <a:rPr lang="en-US" sz="1900" dirty="0">
                <a:solidFill>
                  <a:schemeClr val="tx1"/>
                </a:solidFill>
                <a:latin typeface="Cambria Math" panose="02040503050406030204" pitchFamily="18" charset="0"/>
                <a:ea typeface="Cambria Math" panose="02040503050406030204" pitchFamily="18" charset="0"/>
              </a:rPr>
              <a:t>Interest</a:t>
            </a:r>
          </a:p>
          <a:p>
            <a:pPr lvl="1"/>
            <a:r>
              <a:rPr lang="en-US" sz="1900" dirty="0">
                <a:solidFill>
                  <a:schemeClr val="tx1"/>
                </a:solidFill>
                <a:latin typeface="Cambria Math" panose="02040503050406030204" pitchFamily="18" charset="0"/>
                <a:ea typeface="Cambria Math" panose="02040503050406030204" pitchFamily="18" charset="0"/>
              </a:rPr>
              <a:t>Royalty</a:t>
            </a:r>
          </a:p>
          <a:p>
            <a:pPr lvl="1"/>
            <a:r>
              <a:rPr lang="en-US" sz="1900" dirty="0">
                <a:solidFill>
                  <a:schemeClr val="tx1"/>
                </a:solidFill>
                <a:latin typeface="Cambria Math" panose="02040503050406030204" pitchFamily="18" charset="0"/>
                <a:ea typeface="Cambria Math" panose="02040503050406030204" pitchFamily="18" charset="0"/>
              </a:rPr>
              <a:t>Technical fees.</a:t>
            </a:r>
          </a:p>
          <a:p>
            <a:r>
              <a:rPr lang="en-US" sz="1900" dirty="0">
                <a:solidFill>
                  <a:schemeClr val="tx1"/>
                </a:solidFill>
                <a:latin typeface="Cambria Math" panose="02040503050406030204" pitchFamily="18" charset="0"/>
                <a:ea typeface="Cambria Math" panose="02040503050406030204" pitchFamily="18" charset="0"/>
              </a:rPr>
              <a:t>Disallowance : 100% of such payments</a:t>
            </a:r>
          </a:p>
          <a:p>
            <a:r>
              <a:rPr lang="en-US" sz="1900" dirty="0">
                <a:solidFill>
                  <a:schemeClr val="tx1"/>
                </a:solidFill>
                <a:latin typeface="Cambria Math" panose="02040503050406030204" pitchFamily="18" charset="0"/>
                <a:ea typeface="Cambria Math" panose="02040503050406030204" pitchFamily="18" charset="0"/>
              </a:rPr>
              <a:t>Payments to Residents</a:t>
            </a:r>
          </a:p>
          <a:p>
            <a:pPr lvl="1"/>
            <a:r>
              <a:rPr lang="en-US" sz="1900" dirty="0">
                <a:solidFill>
                  <a:schemeClr val="tx1"/>
                </a:solidFill>
                <a:latin typeface="Cambria Math" panose="02040503050406030204" pitchFamily="18" charset="0"/>
                <a:ea typeface="Cambria Math" panose="02040503050406030204" pitchFamily="18" charset="0"/>
              </a:rPr>
              <a:t>Without TDS</a:t>
            </a:r>
          </a:p>
          <a:p>
            <a:pPr lvl="2"/>
            <a:r>
              <a:rPr lang="en-US" sz="1900" dirty="0">
                <a:solidFill>
                  <a:schemeClr val="tx1"/>
                </a:solidFill>
                <a:latin typeface="Cambria Math" panose="02040503050406030204" pitchFamily="18" charset="0"/>
                <a:ea typeface="Cambria Math" panose="02040503050406030204" pitchFamily="18" charset="0"/>
              </a:rPr>
              <a:t>30% of such amounts disallowed</a:t>
            </a:r>
          </a:p>
          <a:p>
            <a:endParaRPr lang="en-IN" dirty="0"/>
          </a:p>
        </p:txBody>
      </p:sp>
      <p:pic>
        <p:nvPicPr>
          <p:cNvPr id="4" name="Picture 3"/>
          <p:cNvPicPr>
            <a:picLocks noChangeAspect="1"/>
          </p:cNvPicPr>
          <p:nvPr/>
        </p:nvPicPr>
        <p:blipFill>
          <a:blip r:embed="rId2"/>
          <a:stretch>
            <a:fillRect/>
          </a:stretch>
        </p:blipFill>
        <p:spPr>
          <a:xfrm>
            <a:off x="11383967" y="5747657"/>
            <a:ext cx="529360" cy="849086"/>
          </a:xfrm>
          <a:prstGeom prst="rect">
            <a:avLst/>
          </a:prstGeom>
          <a:ln w="228600" cap="sq" cmpd="thickThin">
            <a:solidFill>
              <a:srgbClr val="000000"/>
            </a:solidFill>
            <a:prstDash val="solid"/>
            <a:miter lim="800000"/>
          </a:ln>
          <a:effectLst>
            <a:innerShdw blurRad="76200">
              <a:srgbClr val="000000"/>
            </a:innerShdw>
          </a:effectLst>
        </p:spPr>
      </p:pic>
    </p:spTree>
    <p:extLst>
      <p:ext uri="{BB962C8B-B14F-4D97-AF65-F5344CB8AC3E}">
        <p14:creationId xmlns:p14="http://schemas.microsoft.com/office/powerpoint/2010/main" val="2838051112"/>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a:latin typeface="Bookman Old Style" panose="02050604050505020204" pitchFamily="18" charset="0"/>
              </a:rPr>
              <a:t>Sec.40A(2) – Payments to Relatives</a:t>
            </a:r>
            <a:endParaRPr lang="en-IN" sz="3200" dirty="0">
              <a:latin typeface="Bookman Old Style" panose="02050604050505020204" pitchFamily="18" charset="0"/>
            </a:endParaRPr>
          </a:p>
        </p:txBody>
      </p:sp>
      <p:sp>
        <p:nvSpPr>
          <p:cNvPr id="3" name="Content Placeholder 2"/>
          <p:cNvSpPr>
            <a:spLocks noGrp="1"/>
          </p:cNvSpPr>
          <p:nvPr>
            <p:ph idx="1"/>
          </p:nvPr>
        </p:nvSpPr>
        <p:spPr/>
        <p:txBody>
          <a:bodyPr>
            <a:normAutofit/>
          </a:bodyPr>
          <a:lstStyle/>
          <a:p>
            <a:r>
              <a:rPr lang="en-US" sz="1900" dirty="0">
                <a:solidFill>
                  <a:schemeClr val="tx1"/>
                </a:solidFill>
                <a:latin typeface="Cambria Math" panose="02040503050406030204" pitchFamily="18" charset="0"/>
                <a:ea typeface="Cambria Math" panose="02040503050406030204" pitchFamily="18" charset="0"/>
              </a:rPr>
              <a:t>Relatives</a:t>
            </a:r>
          </a:p>
          <a:p>
            <a:r>
              <a:rPr lang="en-US" sz="1900" dirty="0">
                <a:solidFill>
                  <a:schemeClr val="tx1"/>
                </a:solidFill>
                <a:latin typeface="Cambria Math" panose="02040503050406030204" pitchFamily="18" charset="0"/>
                <a:ea typeface="Cambria Math" panose="02040503050406030204" pitchFamily="18" charset="0"/>
              </a:rPr>
              <a:t>Person with Substantial Interest </a:t>
            </a:r>
            <a:endParaRPr lang="en-IN" sz="1900" dirty="0">
              <a:solidFill>
                <a:schemeClr val="tx1"/>
              </a:solidFill>
              <a:latin typeface="Cambria Math" panose="02040503050406030204" pitchFamily="18" charset="0"/>
              <a:ea typeface="Cambria Math" panose="02040503050406030204" pitchFamily="18" charset="0"/>
            </a:endParaRPr>
          </a:p>
        </p:txBody>
      </p:sp>
      <p:pic>
        <p:nvPicPr>
          <p:cNvPr id="4" name="Picture 3"/>
          <p:cNvPicPr>
            <a:picLocks noChangeAspect="1"/>
          </p:cNvPicPr>
          <p:nvPr/>
        </p:nvPicPr>
        <p:blipFill>
          <a:blip r:embed="rId2"/>
          <a:stretch>
            <a:fillRect/>
          </a:stretch>
        </p:blipFill>
        <p:spPr>
          <a:xfrm>
            <a:off x="11383967" y="5747657"/>
            <a:ext cx="529360" cy="849086"/>
          </a:xfrm>
          <a:prstGeom prst="rect">
            <a:avLst/>
          </a:prstGeom>
          <a:ln w="228600" cap="sq" cmpd="thickThin">
            <a:solidFill>
              <a:srgbClr val="000000"/>
            </a:solidFill>
            <a:prstDash val="solid"/>
            <a:miter lim="800000"/>
          </a:ln>
          <a:effectLst>
            <a:innerShdw blurRad="76200">
              <a:srgbClr val="000000"/>
            </a:innerShdw>
          </a:effectLst>
        </p:spPr>
      </p:pic>
    </p:spTree>
    <p:extLst>
      <p:ext uri="{BB962C8B-B14F-4D97-AF65-F5344CB8AC3E}">
        <p14:creationId xmlns:p14="http://schemas.microsoft.com/office/powerpoint/2010/main" val="1169021936"/>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a:latin typeface="Bookman Old Style" panose="02050604050505020204" pitchFamily="18" charset="0"/>
              </a:rPr>
              <a:t>Sec.40A(3) – Cash Payments</a:t>
            </a:r>
            <a:endParaRPr lang="en-IN" sz="3200" dirty="0">
              <a:latin typeface="Bookman Old Style" panose="02050604050505020204" pitchFamily="18" charset="0"/>
            </a:endParaRPr>
          </a:p>
        </p:txBody>
      </p:sp>
      <p:sp>
        <p:nvSpPr>
          <p:cNvPr id="3" name="Content Placeholder 2"/>
          <p:cNvSpPr>
            <a:spLocks noGrp="1"/>
          </p:cNvSpPr>
          <p:nvPr>
            <p:ph idx="1"/>
          </p:nvPr>
        </p:nvSpPr>
        <p:spPr/>
        <p:txBody>
          <a:bodyPr/>
          <a:lstStyle/>
          <a:p>
            <a:r>
              <a:rPr lang="en-US" sz="1900" dirty="0">
                <a:solidFill>
                  <a:schemeClr val="tx1"/>
                </a:solidFill>
                <a:latin typeface="Cambria Math" panose="02040503050406030204" pitchFamily="18" charset="0"/>
                <a:ea typeface="Cambria Math" panose="02040503050406030204" pitchFamily="18" charset="0"/>
              </a:rPr>
              <a:t>The Limit = Rs.10,000</a:t>
            </a:r>
          </a:p>
          <a:p>
            <a:r>
              <a:rPr lang="en-US" sz="1900" dirty="0">
                <a:solidFill>
                  <a:schemeClr val="tx1"/>
                </a:solidFill>
                <a:latin typeface="Cambria Math" panose="02040503050406030204" pitchFamily="18" charset="0"/>
                <a:ea typeface="Cambria Math" panose="02040503050406030204" pitchFamily="18" charset="0"/>
              </a:rPr>
              <a:t>Conditions:  Single Day, Single Bill, Single Party</a:t>
            </a:r>
          </a:p>
          <a:p>
            <a:r>
              <a:rPr lang="en-US" sz="1900" dirty="0">
                <a:solidFill>
                  <a:schemeClr val="tx1"/>
                </a:solidFill>
                <a:latin typeface="Cambria Math" panose="02040503050406030204" pitchFamily="18" charset="0"/>
                <a:ea typeface="Cambria Math" panose="02040503050406030204" pitchFamily="18" charset="0"/>
              </a:rPr>
              <a:t>Provisions = not allowed</a:t>
            </a:r>
          </a:p>
          <a:p>
            <a:r>
              <a:rPr lang="en-US" sz="1900" dirty="0">
                <a:solidFill>
                  <a:schemeClr val="tx1"/>
                </a:solidFill>
                <a:latin typeface="Cambria Math" panose="02040503050406030204" pitchFamily="18" charset="0"/>
                <a:ea typeface="Cambria Math" panose="02040503050406030204" pitchFamily="18" charset="0"/>
              </a:rPr>
              <a:t>Exceptions</a:t>
            </a:r>
          </a:p>
          <a:p>
            <a:pPr lvl="1"/>
            <a:r>
              <a:rPr lang="en-US" sz="1900" dirty="0">
                <a:solidFill>
                  <a:schemeClr val="tx1"/>
                </a:solidFill>
                <a:latin typeface="Cambria Math" panose="02040503050406030204" pitchFamily="18" charset="0"/>
                <a:ea typeface="Cambria Math" panose="02040503050406030204" pitchFamily="18" charset="0"/>
              </a:rPr>
              <a:t>Payment on holidays or bank holidays due to exigencies</a:t>
            </a:r>
          </a:p>
          <a:p>
            <a:pPr lvl="1"/>
            <a:r>
              <a:rPr lang="en-US" sz="1900" dirty="0">
                <a:solidFill>
                  <a:schemeClr val="tx1"/>
                </a:solidFill>
                <a:latin typeface="Cambria Math" panose="02040503050406030204" pitchFamily="18" charset="0"/>
                <a:ea typeface="Cambria Math" panose="02040503050406030204" pitchFamily="18" charset="0"/>
              </a:rPr>
              <a:t>Cash remittance to the bank</a:t>
            </a:r>
          </a:p>
          <a:p>
            <a:pPr lvl="1"/>
            <a:r>
              <a:rPr lang="en-US" sz="1900" dirty="0">
                <a:solidFill>
                  <a:schemeClr val="tx1"/>
                </a:solidFill>
                <a:latin typeface="Cambria Math" panose="02040503050406030204" pitchFamily="18" charset="0"/>
                <a:ea typeface="Cambria Math" panose="02040503050406030204" pitchFamily="18" charset="0"/>
              </a:rPr>
              <a:t>Cash payment of statutory dues like taxes</a:t>
            </a:r>
          </a:p>
          <a:p>
            <a:pPr lvl="1"/>
            <a:endParaRPr lang="en-IN" dirty="0"/>
          </a:p>
        </p:txBody>
      </p:sp>
      <p:pic>
        <p:nvPicPr>
          <p:cNvPr id="4" name="Picture 3"/>
          <p:cNvPicPr>
            <a:picLocks noChangeAspect="1"/>
          </p:cNvPicPr>
          <p:nvPr/>
        </p:nvPicPr>
        <p:blipFill>
          <a:blip r:embed="rId2"/>
          <a:stretch>
            <a:fillRect/>
          </a:stretch>
        </p:blipFill>
        <p:spPr>
          <a:xfrm>
            <a:off x="11383967" y="5747657"/>
            <a:ext cx="529360" cy="849086"/>
          </a:xfrm>
          <a:prstGeom prst="rect">
            <a:avLst/>
          </a:prstGeom>
          <a:ln w="228600" cap="sq" cmpd="thickThin">
            <a:solidFill>
              <a:srgbClr val="000000"/>
            </a:solidFill>
            <a:prstDash val="solid"/>
            <a:miter lim="800000"/>
          </a:ln>
          <a:effectLst>
            <a:innerShdw blurRad="76200">
              <a:srgbClr val="000000"/>
            </a:innerShdw>
          </a:effectLst>
        </p:spPr>
      </p:pic>
    </p:spTree>
    <p:extLst>
      <p:ext uri="{BB962C8B-B14F-4D97-AF65-F5344CB8AC3E}">
        <p14:creationId xmlns:p14="http://schemas.microsoft.com/office/powerpoint/2010/main" val="66065031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677333" y="609600"/>
            <a:ext cx="11262117" cy="1320800"/>
          </a:xfrm>
        </p:spPr>
        <p:txBody>
          <a:bodyPr>
            <a:normAutofit/>
          </a:bodyPr>
          <a:lstStyle/>
          <a:p>
            <a:r>
              <a:rPr lang="en-US" dirty="0">
                <a:latin typeface="Bookman Old Style" panose="02050604050505020204" pitchFamily="18" charset="0"/>
              </a:rPr>
              <a:t>Sec.31 – Expenses on Plant and Machinery</a:t>
            </a:r>
            <a:endParaRPr lang="en-IN" dirty="0">
              <a:latin typeface="Bookman Old Style" panose="02050604050505020204" pitchFamily="18" charset="0"/>
            </a:endParaRPr>
          </a:p>
        </p:txBody>
      </p:sp>
      <p:sp>
        <p:nvSpPr>
          <p:cNvPr id="3" name="Content Placeholder 2"/>
          <p:cNvSpPr>
            <a:spLocks noGrp="1"/>
          </p:cNvSpPr>
          <p:nvPr>
            <p:ph idx="1"/>
          </p:nvPr>
        </p:nvSpPr>
        <p:spPr/>
        <p:txBody>
          <a:bodyPr>
            <a:normAutofit/>
          </a:bodyPr>
          <a:lstStyle/>
          <a:p>
            <a:r>
              <a:rPr lang="en-US" sz="1600" dirty="0">
                <a:solidFill>
                  <a:schemeClr val="tx1"/>
                </a:solidFill>
                <a:latin typeface="Cambria Math" panose="02040503050406030204" pitchFamily="18" charset="0"/>
                <a:ea typeface="Cambria Math" panose="02040503050406030204" pitchFamily="18" charset="0"/>
              </a:rPr>
              <a:t>In respect of machinery, plant or furniture used for the purpose of business, the following deductions are allowable:</a:t>
            </a:r>
          </a:p>
          <a:p>
            <a:pPr lvl="1"/>
            <a:r>
              <a:rPr lang="en-US" dirty="0">
                <a:solidFill>
                  <a:schemeClr val="tx1"/>
                </a:solidFill>
                <a:latin typeface="Cambria Math" panose="02040503050406030204" pitchFamily="18" charset="0"/>
                <a:ea typeface="Cambria Math" panose="02040503050406030204" pitchFamily="18" charset="0"/>
              </a:rPr>
              <a:t>amount paid on account of current repairs, (not being capital expenditure)</a:t>
            </a:r>
          </a:p>
          <a:p>
            <a:pPr lvl="1"/>
            <a:r>
              <a:rPr lang="en-US" dirty="0">
                <a:solidFill>
                  <a:schemeClr val="tx1"/>
                </a:solidFill>
                <a:latin typeface="Cambria Math" panose="02040503050406030204" pitchFamily="18" charset="0"/>
                <a:ea typeface="Cambria Math" panose="02040503050406030204" pitchFamily="18" charset="0"/>
              </a:rPr>
              <a:t>any insurance premium paid in respect of insurance against risk of damage or destruction of the plant and machinery or furniture.</a:t>
            </a:r>
          </a:p>
          <a:p>
            <a:pPr marL="0" indent="0">
              <a:buNone/>
            </a:pPr>
            <a:r>
              <a:rPr lang="en-US" sz="1600" dirty="0" smtClean="0">
                <a:solidFill>
                  <a:schemeClr val="tx1"/>
                </a:solidFill>
                <a:latin typeface="Cambria Math" panose="02040503050406030204" pitchFamily="18" charset="0"/>
                <a:ea typeface="Cambria Math" panose="02040503050406030204" pitchFamily="18" charset="0"/>
              </a:rPr>
              <a:t>Definition </a:t>
            </a:r>
            <a:r>
              <a:rPr lang="en-US" sz="1600" dirty="0">
                <a:solidFill>
                  <a:schemeClr val="tx1"/>
                </a:solidFill>
                <a:latin typeface="Cambria Math" panose="02040503050406030204" pitchFamily="18" charset="0"/>
                <a:ea typeface="Cambria Math" panose="02040503050406030204" pitchFamily="18" charset="0"/>
              </a:rPr>
              <a:t>of P&amp;M:	Used for business</a:t>
            </a:r>
          </a:p>
          <a:p>
            <a:pPr marL="0" indent="0">
              <a:buNone/>
            </a:pPr>
            <a:r>
              <a:rPr lang="en-US" sz="1600" dirty="0">
                <a:solidFill>
                  <a:schemeClr val="tx1"/>
                </a:solidFill>
                <a:latin typeface="Cambria Math" panose="02040503050406030204" pitchFamily="18" charset="0"/>
                <a:ea typeface="Cambria Math" panose="02040503050406030204" pitchFamily="18" charset="0"/>
              </a:rPr>
              <a:t>Example:	Machinery in manufacturing company</a:t>
            </a:r>
          </a:p>
          <a:p>
            <a:pPr marL="0" indent="0">
              <a:buNone/>
            </a:pPr>
            <a:r>
              <a:rPr lang="en-US" sz="1600" dirty="0">
                <a:solidFill>
                  <a:schemeClr val="tx1"/>
                </a:solidFill>
                <a:latin typeface="Cambria Math" panose="02040503050406030204" pitchFamily="18" charset="0"/>
                <a:ea typeface="Cambria Math" panose="02040503050406030204" pitchFamily="18" charset="0"/>
              </a:rPr>
              <a:t>		Computers in IT Industry</a:t>
            </a:r>
          </a:p>
          <a:p>
            <a:pPr marL="0" indent="0">
              <a:buNone/>
            </a:pPr>
            <a:r>
              <a:rPr lang="en-US" sz="1600" dirty="0">
                <a:solidFill>
                  <a:schemeClr val="tx1"/>
                </a:solidFill>
                <a:latin typeface="Cambria Math" panose="02040503050406030204" pitchFamily="18" charset="0"/>
                <a:ea typeface="Cambria Math" panose="02040503050406030204" pitchFamily="18" charset="0"/>
              </a:rPr>
              <a:t>		Furniture in hiring business</a:t>
            </a:r>
          </a:p>
          <a:p>
            <a:pPr marL="0" indent="0">
              <a:buNone/>
            </a:pPr>
            <a:r>
              <a:rPr lang="en-US" sz="1600" dirty="0">
                <a:solidFill>
                  <a:schemeClr val="tx1"/>
                </a:solidFill>
                <a:latin typeface="Cambria Math" panose="02040503050406030204" pitchFamily="18" charset="0"/>
                <a:ea typeface="Cambria Math" panose="02040503050406030204" pitchFamily="18" charset="0"/>
              </a:rPr>
              <a:t>		Vehicles in Transport Business</a:t>
            </a:r>
          </a:p>
          <a:p>
            <a:pPr marL="0" indent="0">
              <a:buNone/>
            </a:pPr>
            <a:r>
              <a:rPr lang="en-US" sz="1600" dirty="0">
                <a:solidFill>
                  <a:schemeClr val="tx1"/>
                </a:solidFill>
                <a:latin typeface="Cambria Math" panose="02040503050406030204" pitchFamily="18" charset="0"/>
                <a:ea typeface="Cambria Math" panose="02040503050406030204" pitchFamily="18" charset="0"/>
              </a:rPr>
              <a:t>		Conveyor Systems in Mining Industry.</a:t>
            </a:r>
          </a:p>
          <a:p>
            <a:pPr marL="0" indent="0">
              <a:buNone/>
            </a:pPr>
            <a:endParaRPr lang="en-IN" dirty="0"/>
          </a:p>
        </p:txBody>
      </p:sp>
      <p:pic>
        <p:nvPicPr>
          <p:cNvPr id="4" name="Picture 3"/>
          <p:cNvPicPr>
            <a:picLocks noChangeAspect="1"/>
          </p:cNvPicPr>
          <p:nvPr/>
        </p:nvPicPr>
        <p:blipFill>
          <a:blip r:embed="rId3"/>
          <a:stretch>
            <a:fillRect/>
          </a:stretch>
        </p:blipFill>
        <p:spPr>
          <a:xfrm>
            <a:off x="11383967" y="5747657"/>
            <a:ext cx="529360" cy="849086"/>
          </a:xfrm>
          <a:prstGeom prst="rect">
            <a:avLst/>
          </a:prstGeom>
          <a:ln w="228600" cap="sq" cmpd="thickThin">
            <a:solidFill>
              <a:srgbClr val="000000"/>
            </a:solidFill>
            <a:prstDash val="solid"/>
            <a:miter lim="800000"/>
          </a:ln>
          <a:effectLst>
            <a:innerShdw blurRad="76200">
              <a:srgbClr val="000000"/>
            </a:innerShdw>
          </a:effectLst>
        </p:spPr>
      </p:pic>
    </p:spTree>
    <p:extLst>
      <p:ext uri="{BB962C8B-B14F-4D97-AF65-F5344CB8AC3E}">
        <p14:creationId xmlns:p14="http://schemas.microsoft.com/office/powerpoint/2010/main" val="2359569186"/>
      </p:ext>
    </p:extLst>
  </p:cSld>
  <p:clrMapOvr>
    <a:overrideClrMapping bg1="dk1" tx1="lt1" bg2="dk2" tx2="lt2" accent1="accent1" accent2="accent2" accent3="accent3" accent4="accent4" accent5="accent5" accent6="accent6" hlink="hlink" folHlink="folHlink"/>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latin typeface="Bookman Old Style" panose="02050604050505020204" pitchFamily="18" charset="0"/>
              </a:rPr>
              <a:t>Sec.32 - Depreciation</a:t>
            </a:r>
            <a:endParaRPr lang="en-IN" dirty="0">
              <a:latin typeface="Bookman Old Style" panose="02050604050505020204" pitchFamily="18" charset="0"/>
            </a:endParaRPr>
          </a:p>
        </p:txBody>
      </p:sp>
      <p:sp>
        <p:nvSpPr>
          <p:cNvPr id="3" name="Content Placeholder 2"/>
          <p:cNvSpPr>
            <a:spLocks noGrp="1"/>
          </p:cNvSpPr>
          <p:nvPr>
            <p:ph idx="1"/>
          </p:nvPr>
        </p:nvSpPr>
        <p:spPr/>
        <p:txBody>
          <a:bodyPr>
            <a:normAutofit/>
          </a:bodyPr>
          <a:lstStyle/>
          <a:p>
            <a:r>
              <a:rPr lang="en-US" sz="1600" dirty="0">
                <a:solidFill>
                  <a:schemeClr val="tx1"/>
                </a:solidFill>
                <a:latin typeface="Cambria Math" panose="02040503050406030204" pitchFamily="18" charset="0"/>
                <a:ea typeface="Cambria Math" panose="02040503050406030204" pitchFamily="18" charset="0"/>
              </a:rPr>
              <a:t>Normal Depreciation  Block 1 to 10 </a:t>
            </a:r>
          </a:p>
          <a:p>
            <a:r>
              <a:rPr lang="en-US" sz="1600" dirty="0">
                <a:solidFill>
                  <a:schemeClr val="tx1"/>
                </a:solidFill>
                <a:latin typeface="Cambria Math" panose="02040503050406030204" pitchFamily="18" charset="0"/>
                <a:ea typeface="Cambria Math" panose="02040503050406030204" pitchFamily="18" charset="0"/>
              </a:rPr>
              <a:t>Tangible Assets – Appendix 1</a:t>
            </a:r>
          </a:p>
          <a:p>
            <a:r>
              <a:rPr lang="en-US" sz="1600" dirty="0">
                <a:solidFill>
                  <a:schemeClr val="tx1"/>
                </a:solidFill>
                <a:latin typeface="Cambria Math" panose="02040503050406030204" pitchFamily="18" charset="0"/>
                <a:ea typeface="Cambria Math" panose="02040503050406030204" pitchFamily="18" charset="0"/>
              </a:rPr>
              <a:t>Intangible Assets – Appendix 2</a:t>
            </a:r>
          </a:p>
          <a:p>
            <a:r>
              <a:rPr lang="en-US" sz="1600" dirty="0">
                <a:solidFill>
                  <a:schemeClr val="tx1"/>
                </a:solidFill>
                <a:latin typeface="Cambria Math" panose="02040503050406030204" pitchFamily="18" charset="0"/>
                <a:ea typeface="Cambria Math" panose="02040503050406030204" pitchFamily="18" charset="0"/>
              </a:rPr>
              <a:t>Additional Depreciation Sec.32(1)(</a:t>
            </a:r>
            <a:r>
              <a:rPr lang="en-US" sz="1600" dirty="0" err="1">
                <a:solidFill>
                  <a:schemeClr val="tx1"/>
                </a:solidFill>
                <a:latin typeface="Cambria Math" panose="02040503050406030204" pitchFamily="18" charset="0"/>
                <a:ea typeface="Cambria Math" panose="02040503050406030204" pitchFamily="18" charset="0"/>
              </a:rPr>
              <a:t>iia</a:t>
            </a:r>
            <a:r>
              <a:rPr lang="en-US" sz="1600" dirty="0">
                <a:solidFill>
                  <a:schemeClr val="tx1"/>
                </a:solidFill>
                <a:latin typeface="Cambria Math" panose="02040503050406030204" pitchFamily="18" charset="0"/>
                <a:ea typeface="Cambria Math" panose="02040503050406030204" pitchFamily="18" charset="0"/>
              </a:rPr>
              <a:t>)  - 20% </a:t>
            </a:r>
          </a:p>
          <a:p>
            <a:r>
              <a:rPr lang="en-US" sz="1600" dirty="0">
                <a:solidFill>
                  <a:schemeClr val="tx1"/>
                </a:solidFill>
                <a:latin typeface="Cambria Math" panose="02040503050406030204" pitchFamily="18" charset="0"/>
                <a:ea typeface="Cambria Math" panose="02040503050406030204" pitchFamily="18" charset="0"/>
              </a:rPr>
              <a:t>Additional Depreciation in States of AP </a:t>
            </a:r>
            <a:r>
              <a:rPr lang="en-US" sz="1600" dirty="0" err="1">
                <a:solidFill>
                  <a:schemeClr val="tx1"/>
                </a:solidFill>
                <a:latin typeface="Cambria Math" panose="02040503050406030204" pitchFamily="18" charset="0"/>
                <a:ea typeface="Cambria Math" panose="02040503050406030204" pitchFamily="18" charset="0"/>
              </a:rPr>
              <a:t>Telengana</a:t>
            </a:r>
            <a:r>
              <a:rPr lang="en-US" sz="1600" dirty="0">
                <a:solidFill>
                  <a:schemeClr val="tx1"/>
                </a:solidFill>
                <a:latin typeface="Cambria Math" panose="02040503050406030204" pitchFamily="18" charset="0"/>
                <a:ea typeface="Cambria Math" panose="02040503050406030204" pitchFamily="18" charset="0"/>
              </a:rPr>
              <a:t>, WB and Bihar = 35%</a:t>
            </a:r>
            <a:endParaRPr lang="en-IN" sz="1600" dirty="0">
              <a:solidFill>
                <a:schemeClr val="tx1"/>
              </a:solidFill>
              <a:latin typeface="Cambria Math" panose="02040503050406030204" pitchFamily="18" charset="0"/>
              <a:ea typeface="Cambria Math" panose="02040503050406030204" pitchFamily="18" charset="0"/>
            </a:endParaRPr>
          </a:p>
        </p:txBody>
      </p:sp>
      <p:pic>
        <p:nvPicPr>
          <p:cNvPr id="4" name="Picture 3"/>
          <p:cNvPicPr>
            <a:picLocks noChangeAspect="1"/>
          </p:cNvPicPr>
          <p:nvPr/>
        </p:nvPicPr>
        <p:blipFill>
          <a:blip r:embed="rId2"/>
          <a:stretch>
            <a:fillRect/>
          </a:stretch>
        </p:blipFill>
        <p:spPr>
          <a:xfrm>
            <a:off x="11383967" y="5747657"/>
            <a:ext cx="529360" cy="849086"/>
          </a:xfrm>
          <a:prstGeom prst="rect">
            <a:avLst/>
          </a:prstGeom>
          <a:ln w="228600" cap="sq" cmpd="thickThin">
            <a:solidFill>
              <a:srgbClr val="000000"/>
            </a:solidFill>
            <a:prstDash val="solid"/>
            <a:miter lim="800000"/>
          </a:ln>
          <a:effectLst>
            <a:innerShdw blurRad="76200">
              <a:srgbClr val="000000"/>
            </a:innerShdw>
          </a:effectLst>
        </p:spPr>
      </p:pic>
    </p:spTree>
    <p:extLst>
      <p:ext uri="{BB962C8B-B14F-4D97-AF65-F5344CB8AC3E}">
        <p14:creationId xmlns:p14="http://schemas.microsoft.com/office/powerpoint/2010/main" val="144288933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latin typeface="Bookman Old Style" panose="02050604050505020204" pitchFamily="18" charset="0"/>
              </a:rPr>
              <a:t>Sec.32AD – Investment Allowance</a:t>
            </a:r>
            <a:endParaRPr lang="en-IN" dirty="0">
              <a:latin typeface="Bookman Old Style" panose="02050604050505020204" pitchFamily="18" charset="0"/>
            </a:endParaRPr>
          </a:p>
        </p:txBody>
      </p:sp>
      <p:sp>
        <p:nvSpPr>
          <p:cNvPr id="3" name="Content Placeholder 2"/>
          <p:cNvSpPr>
            <a:spLocks noGrp="1"/>
          </p:cNvSpPr>
          <p:nvPr>
            <p:ph idx="1"/>
          </p:nvPr>
        </p:nvSpPr>
        <p:spPr/>
        <p:txBody>
          <a:bodyPr>
            <a:normAutofit/>
          </a:bodyPr>
          <a:lstStyle/>
          <a:p>
            <a:r>
              <a:rPr lang="en-US" sz="1600" dirty="0">
                <a:solidFill>
                  <a:schemeClr val="tx1"/>
                </a:solidFill>
                <a:latin typeface="Cambria Math" panose="02040503050406030204" pitchFamily="18" charset="0"/>
                <a:ea typeface="Cambria Math" panose="02040503050406030204" pitchFamily="18" charset="0"/>
              </a:rPr>
              <a:t>Allowed </a:t>
            </a:r>
            <a:r>
              <a:rPr lang="en-US" sz="1600" dirty="0" err="1">
                <a:solidFill>
                  <a:schemeClr val="tx1"/>
                </a:solidFill>
                <a:latin typeface="Cambria Math" panose="02040503050406030204" pitchFamily="18" charset="0"/>
                <a:ea typeface="Cambria Math" panose="02040503050406030204" pitchFamily="18" charset="0"/>
              </a:rPr>
              <a:t>upto</a:t>
            </a:r>
            <a:r>
              <a:rPr lang="en-US" sz="1600" dirty="0">
                <a:solidFill>
                  <a:schemeClr val="tx1"/>
                </a:solidFill>
                <a:latin typeface="Cambria Math" panose="02040503050406030204" pitchFamily="18" charset="0"/>
                <a:ea typeface="Cambria Math" panose="02040503050406030204" pitchFamily="18" charset="0"/>
              </a:rPr>
              <a:t> 31st March 2020</a:t>
            </a:r>
          </a:p>
          <a:p>
            <a:r>
              <a:rPr lang="en-US" sz="1600" dirty="0">
                <a:solidFill>
                  <a:schemeClr val="tx1"/>
                </a:solidFill>
                <a:latin typeface="Cambria Math" panose="02040503050406030204" pitchFamily="18" charset="0"/>
                <a:ea typeface="Cambria Math" panose="02040503050406030204" pitchFamily="18" charset="0"/>
              </a:rPr>
              <a:t>Rate 15% </a:t>
            </a:r>
          </a:p>
          <a:p>
            <a:r>
              <a:rPr lang="en-US" sz="1600" dirty="0">
                <a:solidFill>
                  <a:schemeClr val="tx1"/>
                </a:solidFill>
                <a:latin typeface="Cambria Math" panose="02040503050406030204" pitchFamily="18" charset="0"/>
                <a:ea typeface="Cambria Math" panose="02040503050406030204" pitchFamily="18" charset="0"/>
              </a:rPr>
              <a:t>Investment in AP, </a:t>
            </a:r>
            <a:r>
              <a:rPr lang="en-US" sz="1600" dirty="0" err="1">
                <a:solidFill>
                  <a:schemeClr val="tx1"/>
                </a:solidFill>
                <a:latin typeface="Cambria Math" panose="02040503050406030204" pitchFamily="18" charset="0"/>
                <a:ea typeface="Cambria Math" panose="02040503050406030204" pitchFamily="18" charset="0"/>
              </a:rPr>
              <a:t>Telengana</a:t>
            </a:r>
            <a:r>
              <a:rPr lang="en-US" sz="1600" dirty="0">
                <a:solidFill>
                  <a:schemeClr val="tx1"/>
                </a:solidFill>
                <a:latin typeface="Cambria Math" panose="02040503050406030204" pitchFamily="18" charset="0"/>
                <a:ea typeface="Cambria Math" panose="02040503050406030204" pitchFamily="18" charset="0"/>
              </a:rPr>
              <a:t>, WB and Bihar</a:t>
            </a:r>
          </a:p>
          <a:p>
            <a:r>
              <a:rPr lang="en-US" sz="1600" dirty="0">
                <a:solidFill>
                  <a:schemeClr val="tx1"/>
                </a:solidFill>
                <a:latin typeface="Cambria Math" panose="02040503050406030204" pitchFamily="18" charset="0"/>
                <a:ea typeface="Cambria Math" panose="02040503050406030204" pitchFamily="18" charset="0"/>
              </a:rPr>
              <a:t>New Machinery installed</a:t>
            </a:r>
          </a:p>
          <a:p>
            <a:r>
              <a:rPr lang="en-US" sz="1600" dirty="0">
                <a:solidFill>
                  <a:schemeClr val="tx1"/>
                </a:solidFill>
                <a:latin typeface="Cambria Math" panose="02040503050406030204" pitchFamily="18" charset="0"/>
                <a:ea typeface="Cambria Math" panose="02040503050406030204" pitchFamily="18" charset="0"/>
              </a:rPr>
              <a:t>Acquired between 1.4.2015 to 31.3.2020</a:t>
            </a:r>
            <a:endParaRPr lang="en-IN" sz="1600" dirty="0">
              <a:solidFill>
                <a:schemeClr val="tx1"/>
              </a:solidFill>
              <a:latin typeface="Cambria Math" panose="02040503050406030204" pitchFamily="18" charset="0"/>
              <a:ea typeface="Cambria Math" panose="02040503050406030204" pitchFamily="18" charset="0"/>
            </a:endParaRPr>
          </a:p>
        </p:txBody>
      </p:sp>
      <p:pic>
        <p:nvPicPr>
          <p:cNvPr id="4" name="Picture 3"/>
          <p:cNvPicPr>
            <a:picLocks noChangeAspect="1"/>
          </p:cNvPicPr>
          <p:nvPr/>
        </p:nvPicPr>
        <p:blipFill>
          <a:blip r:embed="rId3"/>
          <a:stretch>
            <a:fillRect/>
          </a:stretch>
        </p:blipFill>
        <p:spPr>
          <a:xfrm>
            <a:off x="11383967" y="5747657"/>
            <a:ext cx="529360" cy="849086"/>
          </a:xfrm>
          <a:prstGeom prst="rect">
            <a:avLst/>
          </a:prstGeom>
          <a:ln w="228600" cap="sq" cmpd="thickThin">
            <a:solidFill>
              <a:srgbClr val="000000"/>
            </a:solidFill>
            <a:prstDash val="solid"/>
            <a:miter lim="800000"/>
          </a:ln>
          <a:effectLst>
            <a:innerShdw blurRad="76200">
              <a:srgbClr val="000000"/>
            </a:innerShdw>
          </a:effectLst>
        </p:spPr>
      </p:pic>
    </p:spTree>
    <p:extLst>
      <p:ext uri="{BB962C8B-B14F-4D97-AF65-F5344CB8AC3E}">
        <p14:creationId xmlns:p14="http://schemas.microsoft.com/office/powerpoint/2010/main" val="1685346150"/>
      </p:ext>
    </p:extLst>
  </p:cSld>
  <p:clrMapOvr>
    <a:overrideClrMapping bg1="dk1" tx1="lt1" bg2="dk2" tx2="lt2" accent1="accent1" accent2="accent2" accent3="accent3" accent4="accent4" accent5="accent5" accent6="accent6" hlink="hlink" folHlink="folHlink"/>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03460" y="0"/>
            <a:ext cx="8596668" cy="770709"/>
          </a:xfrm>
        </p:spPr>
        <p:txBody>
          <a:bodyPr>
            <a:normAutofit/>
          </a:bodyPr>
          <a:lstStyle/>
          <a:p>
            <a:r>
              <a:rPr lang="en-US" dirty="0">
                <a:latin typeface="Bookman Old Style" panose="02050604050505020204" pitchFamily="18" charset="0"/>
              </a:rPr>
              <a:t>Sec.33ABA – Site Restoration Fund</a:t>
            </a:r>
            <a:endParaRPr lang="en-IN" dirty="0">
              <a:latin typeface="Bookman Old Style" panose="02050604050505020204" pitchFamily="18" charset="0"/>
            </a:endParaRPr>
          </a:p>
        </p:txBody>
      </p:sp>
      <p:sp>
        <p:nvSpPr>
          <p:cNvPr id="3" name="Content Placeholder 2"/>
          <p:cNvSpPr>
            <a:spLocks noGrp="1"/>
          </p:cNvSpPr>
          <p:nvPr>
            <p:ph idx="1"/>
          </p:nvPr>
        </p:nvSpPr>
        <p:spPr>
          <a:xfrm>
            <a:off x="0" y="561704"/>
            <a:ext cx="12191999" cy="6296296"/>
          </a:xfrm>
        </p:spPr>
        <p:txBody>
          <a:bodyPr>
            <a:normAutofit fontScale="40000" lnSpcReduction="20000"/>
          </a:bodyPr>
          <a:lstStyle/>
          <a:p>
            <a:pPr algn="just"/>
            <a:r>
              <a:rPr lang="en-US" sz="4000" dirty="0">
                <a:solidFill>
                  <a:schemeClr val="tx1"/>
                </a:solidFill>
                <a:latin typeface="Cambria Math" panose="02040503050406030204" pitchFamily="18" charset="0"/>
                <a:ea typeface="Cambria Math" panose="02040503050406030204" pitchFamily="18" charset="0"/>
              </a:rPr>
              <a:t>Essential Conditions :</a:t>
            </a:r>
          </a:p>
          <a:p>
            <a:pPr algn="just"/>
            <a:r>
              <a:rPr lang="en-US" sz="4000" dirty="0">
                <a:solidFill>
                  <a:schemeClr val="tx1"/>
                </a:solidFill>
                <a:latin typeface="Cambria Math" panose="02040503050406030204" pitchFamily="18" charset="0"/>
                <a:ea typeface="Cambria Math" panose="02040503050406030204" pitchFamily="18" charset="0"/>
              </a:rPr>
              <a:t>The </a:t>
            </a:r>
            <a:r>
              <a:rPr lang="en-US" sz="4000" dirty="0" err="1">
                <a:solidFill>
                  <a:schemeClr val="tx1"/>
                </a:solidFill>
                <a:latin typeface="Cambria Math" panose="02040503050406030204" pitchFamily="18" charset="0"/>
                <a:ea typeface="Cambria Math" panose="02040503050406030204" pitchFamily="18" charset="0"/>
              </a:rPr>
              <a:t>assessee</a:t>
            </a:r>
            <a:r>
              <a:rPr lang="en-US" sz="4000" dirty="0">
                <a:solidFill>
                  <a:schemeClr val="tx1"/>
                </a:solidFill>
                <a:latin typeface="Cambria Math" panose="02040503050406030204" pitchFamily="18" charset="0"/>
                <a:ea typeface="Cambria Math" panose="02040503050406030204" pitchFamily="18" charset="0"/>
              </a:rPr>
              <a:t> is carrying on business consisting of prospecting for or extraction or production of petroleum or natural gas or both in India and in relation to which the Central Government has entered into an agreement with such </a:t>
            </a:r>
            <a:r>
              <a:rPr lang="en-US" sz="4000" dirty="0" err="1">
                <a:solidFill>
                  <a:schemeClr val="tx1"/>
                </a:solidFill>
                <a:latin typeface="Cambria Math" panose="02040503050406030204" pitchFamily="18" charset="0"/>
                <a:ea typeface="Cambria Math" panose="02040503050406030204" pitchFamily="18" charset="0"/>
              </a:rPr>
              <a:t>assessee</a:t>
            </a:r>
            <a:r>
              <a:rPr lang="en-US" sz="4000" dirty="0">
                <a:solidFill>
                  <a:schemeClr val="tx1"/>
                </a:solidFill>
                <a:latin typeface="Cambria Math" panose="02040503050406030204" pitchFamily="18" charset="0"/>
                <a:ea typeface="Cambria Math" panose="02040503050406030204" pitchFamily="18" charset="0"/>
              </a:rPr>
              <a:t> for such business.</a:t>
            </a:r>
          </a:p>
          <a:p>
            <a:pPr algn="just"/>
            <a:endParaRPr lang="en-US" sz="4000" dirty="0">
              <a:solidFill>
                <a:schemeClr val="tx1"/>
              </a:solidFill>
              <a:latin typeface="Cambria Math" panose="02040503050406030204" pitchFamily="18" charset="0"/>
              <a:ea typeface="Cambria Math" panose="02040503050406030204" pitchFamily="18" charset="0"/>
            </a:endParaRPr>
          </a:p>
          <a:p>
            <a:pPr algn="just"/>
            <a:r>
              <a:rPr lang="en-US" sz="4000" dirty="0">
                <a:solidFill>
                  <a:schemeClr val="tx1"/>
                </a:solidFill>
                <a:latin typeface="Cambria Math" panose="02040503050406030204" pitchFamily="18" charset="0"/>
                <a:ea typeface="Cambria Math" panose="02040503050406030204" pitchFamily="18" charset="0"/>
              </a:rPr>
              <a:t>The </a:t>
            </a:r>
            <a:r>
              <a:rPr lang="en-US" sz="4000" dirty="0" err="1">
                <a:solidFill>
                  <a:schemeClr val="tx1"/>
                </a:solidFill>
                <a:latin typeface="Cambria Math" panose="02040503050406030204" pitchFamily="18" charset="0"/>
                <a:ea typeface="Cambria Math" panose="02040503050406030204" pitchFamily="18" charset="0"/>
              </a:rPr>
              <a:t>assessee</a:t>
            </a:r>
            <a:r>
              <a:rPr lang="en-US" sz="4000" dirty="0">
                <a:solidFill>
                  <a:schemeClr val="tx1"/>
                </a:solidFill>
                <a:latin typeface="Cambria Math" panose="02040503050406030204" pitchFamily="18" charset="0"/>
                <a:ea typeface="Cambria Math" panose="02040503050406030204" pitchFamily="18" charset="0"/>
              </a:rPr>
              <a:t> has before the end of the previous year—</a:t>
            </a:r>
          </a:p>
          <a:p>
            <a:pPr algn="just"/>
            <a:endParaRPr lang="en-US" sz="4000" dirty="0">
              <a:solidFill>
                <a:schemeClr val="tx1"/>
              </a:solidFill>
              <a:latin typeface="Cambria Math" panose="02040503050406030204" pitchFamily="18" charset="0"/>
              <a:ea typeface="Cambria Math" panose="02040503050406030204" pitchFamily="18" charset="0"/>
            </a:endParaRPr>
          </a:p>
          <a:p>
            <a:pPr algn="just"/>
            <a:r>
              <a:rPr lang="en-US" sz="4000" dirty="0">
                <a:solidFill>
                  <a:schemeClr val="tx1"/>
                </a:solidFill>
                <a:latin typeface="Cambria Math" panose="02040503050406030204" pitchFamily="18" charset="0"/>
                <a:ea typeface="Cambria Math" panose="02040503050406030204" pitchFamily="18" charset="0"/>
              </a:rPr>
              <a:t>deposited with the State Bank of India any amount(s) in a special account maintained by the </a:t>
            </a:r>
            <a:r>
              <a:rPr lang="en-US" sz="4000" dirty="0" err="1">
                <a:solidFill>
                  <a:schemeClr val="tx1"/>
                </a:solidFill>
                <a:latin typeface="Cambria Math" panose="02040503050406030204" pitchFamily="18" charset="0"/>
                <a:ea typeface="Cambria Math" panose="02040503050406030204" pitchFamily="18" charset="0"/>
              </a:rPr>
              <a:t>assessee</a:t>
            </a:r>
            <a:r>
              <a:rPr lang="en-US" sz="4000" dirty="0">
                <a:solidFill>
                  <a:schemeClr val="tx1"/>
                </a:solidFill>
                <a:latin typeface="Cambria Math" panose="02040503050406030204" pitchFamily="18" charset="0"/>
                <a:ea typeface="Cambria Math" panose="02040503050406030204" pitchFamily="18" charset="0"/>
              </a:rPr>
              <a:t> with that bank, in accordance with and for the purposes specified in, a scheme approved in this behalf by the Ministry of Petroleum and Natural Gas of the Government of India; or</a:t>
            </a:r>
          </a:p>
          <a:p>
            <a:pPr algn="just"/>
            <a:endParaRPr lang="en-US" sz="4000" dirty="0">
              <a:solidFill>
                <a:schemeClr val="tx1"/>
              </a:solidFill>
              <a:latin typeface="Cambria Math" panose="02040503050406030204" pitchFamily="18" charset="0"/>
              <a:ea typeface="Cambria Math" panose="02040503050406030204" pitchFamily="18" charset="0"/>
            </a:endParaRPr>
          </a:p>
          <a:p>
            <a:pPr algn="just"/>
            <a:r>
              <a:rPr lang="en-US" sz="4000" dirty="0">
                <a:solidFill>
                  <a:schemeClr val="tx1"/>
                </a:solidFill>
                <a:latin typeface="Cambria Math" panose="02040503050406030204" pitchFamily="18" charset="0"/>
                <a:ea typeface="Cambria Math" panose="02040503050406030204" pitchFamily="18" charset="0"/>
              </a:rPr>
              <a:t>deposited any amount in the Site Restoration Account opened by the </a:t>
            </a:r>
            <a:r>
              <a:rPr lang="en-US" sz="4000" dirty="0" err="1">
                <a:solidFill>
                  <a:schemeClr val="tx1"/>
                </a:solidFill>
                <a:latin typeface="Cambria Math" panose="02040503050406030204" pitchFamily="18" charset="0"/>
                <a:ea typeface="Cambria Math" panose="02040503050406030204" pitchFamily="18" charset="0"/>
              </a:rPr>
              <a:t>assessee</a:t>
            </a:r>
            <a:r>
              <a:rPr lang="en-US" sz="4000" dirty="0">
                <a:solidFill>
                  <a:schemeClr val="tx1"/>
                </a:solidFill>
                <a:latin typeface="Cambria Math" panose="02040503050406030204" pitchFamily="18" charset="0"/>
                <a:ea typeface="Cambria Math" panose="02040503050406030204" pitchFamily="18" charset="0"/>
              </a:rPr>
              <a:t> in accordance with, and for the purpose specified in a scheme framed by the aforesaid Ministry. This scheme is known as Deposit Scheme.</a:t>
            </a:r>
          </a:p>
          <a:p>
            <a:pPr algn="just"/>
            <a:endParaRPr lang="en-US" sz="4000" dirty="0">
              <a:solidFill>
                <a:schemeClr val="tx1"/>
              </a:solidFill>
              <a:latin typeface="Cambria Math" panose="02040503050406030204" pitchFamily="18" charset="0"/>
              <a:ea typeface="Cambria Math" panose="02040503050406030204" pitchFamily="18" charset="0"/>
            </a:endParaRPr>
          </a:p>
          <a:p>
            <a:pPr algn="just"/>
            <a:r>
              <a:rPr lang="en-US" sz="4000" dirty="0">
                <a:solidFill>
                  <a:schemeClr val="tx1"/>
                </a:solidFill>
                <a:latin typeface="Cambria Math" panose="02040503050406030204" pitchFamily="18" charset="0"/>
                <a:ea typeface="Cambria Math" panose="02040503050406030204" pitchFamily="18" charset="0"/>
              </a:rPr>
              <a:t>The </a:t>
            </a:r>
            <a:r>
              <a:rPr lang="en-US" sz="4000" dirty="0" err="1">
                <a:solidFill>
                  <a:schemeClr val="tx1"/>
                </a:solidFill>
                <a:latin typeface="Cambria Math" panose="02040503050406030204" pitchFamily="18" charset="0"/>
                <a:ea typeface="Cambria Math" panose="02040503050406030204" pitchFamily="18" charset="0"/>
              </a:rPr>
              <a:t>assessee</a:t>
            </a:r>
            <a:r>
              <a:rPr lang="en-US" sz="4000" dirty="0">
                <a:solidFill>
                  <a:schemeClr val="tx1"/>
                </a:solidFill>
                <a:latin typeface="Cambria Math" panose="02040503050406030204" pitchFamily="18" charset="0"/>
                <a:ea typeface="Cambria Math" panose="02040503050406030204" pitchFamily="18" charset="0"/>
              </a:rPr>
              <a:t> must get its accounts audited by an Accountant as defined in the Explanation below section 288(2) and furnish the report of such audit in the Form No. 3AD </a:t>
            </a:r>
            <a:r>
              <a:rPr lang="en-US" sz="4000" dirty="0" err="1">
                <a:solidFill>
                  <a:schemeClr val="tx1"/>
                </a:solidFill>
                <a:latin typeface="Cambria Math" panose="02040503050406030204" pitchFamily="18" charset="0"/>
                <a:ea typeface="Cambria Math" panose="02040503050406030204" pitchFamily="18" charset="0"/>
              </a:rPr>
              <a:t>alongwith</a:t>
            </a:r>
            <a:r>
              <a:rPr lang="en-US" sz="4000" dirty="0">
                <a:solidFill>
                  <a:schemeClr val="tx1"/>
                </a:solidFill>
                <a:latin typeface="Cambria Math" panose="02040503050406030204" pitchFamily="18" charset="0"/>
                <a:ea typeface="Cambria Math" panose="02040503050406030204" pitchFamily="18" charset="0"/>
              </a:rPr>
              <a:t> the return of income. In a case where the </a:t>
            </a:r>
            <a:r>
              <a:rPr lang="en-US" sz="4000" dirty="0" err="1">
                <a:solidFill>
                  <a:schemeClr val="tx1"/>
                </a:solidFill>
                <a:latin typeface="Cambria Math" panose="02040503050406030204" pitchFamily="18" charset="0"/>
                <a:ea typeface="Cambria Math" panose="02040503050406030204" pitchFamily="18" charset="0"/>
              </a:rPr>
              <a:t>assessee</a:t>
            </a:r>
            <a:r>
              <a:rPr lang="en-US" sz="4000" dirty="0">
                <a:solidFill>
                  <a:schemeClr val="tx1"/>
                </a:solidFill>
                <a:latin typeface="Cambria Math" panose="02040503050406030204" pitchFamily="18" charset="0"/>
                <a:ea typeface="Cambria Math" panose="02040503050406030204" pitchFamily="18" charset="0"/>
              </a:rPr>
              <a:t> is required by or any other law to get its accounts audited, it shall be sufficient compliance if such </a:t>
            </a:r>
            <a:r>
              <a:rPr lang="en-US" sz="4000" dirty="0" err="1">
                <a:solidFill>
                  <a:schemeClr val="tx1"/>
                </a:solidFill>
                <a:latin typeface="Cambria Math" panose="02040503050406030204" pitchFamily="18" charset="0"/>
                <a:ea typeface="Cambria Math" panose="02040503050406030204" pitchFamily="18" charset="0"/>
              </a:rPr>
              <a:t>assessee</a:t>
            </a:r>
            <a:r>
              <a:rPr lang="en-US" sz="4000" dirty="0">
                <a:solidFill>
                  <a:schemeClr val="tx1"/>
                </a:solidFill>
                <a:latin typeface="Cambria Math" panose="02040503050406030204" pitchFamily="18" charset="0"/>
                <a:ea typeface="Cambria Math" panose="02040503050406030204" pitchFamily="18" charset="0"/>
              </a:rPr>
              <a:t> gets the accounts of such business audited under such law and furnishes the report of the audit as required under such other law and a further report in the form prescribed. </a:t>
            </a:r>
          </a:p>
          <a:p>
            <a:pPr algn="just"/>
            <a:r>
              <a:rPr lang="en-US" sz="4000" dirty="0">
                <a:solidFill>
                  <a:schemeClr val="tx1"/>
                </a:solidFill>
                <a:latin typeface="Cambria Math" panose="02040503050406030204" pitchFamily="18" charset="0"/>
                <a:ea typeface="Cambria Math" panose="02040503050406030204" pitchFamily="18" charset="0"/>
              </a:rPr>
              <a:t>Quantum of Deduction shall be:—</a:t>
            </a:r>
          </a:p>
          <a:p>
            <a:pPr algn="just"/>
            <a:r>
              <a:rPr lang="en-US" sz="4000" dirty="0">
                <a:solidFill>
                  <a:schemeClr val="tx1"/>
                </a:solidFill>
                <a:latin typeface="Cambria Math" panose="02040503050406030204" pitchFamily="18" charset="0"/>
                <a:ea typeface="Cambria Math" panose="02040503050406030204" pitchFamily="18" charset="0"/>
              </a:rPr>
              <a:t>the amount deposited in the scheme referred to above; or</a:t>
            </a:r>
          </a:p>
          <a:p>
            <a:pPr algn="just"/>
            <a:endParaRPr lang="en-US" sz="4000" dirty="0">
              <a:solidFill>
                <a:schemeClr val="tx1"/>
              </a:solidFill>
              <a:latin typeface="Cambria Math" panose="02040503050406030204" pitchFamily="18" charset="0"/>
              <a:ea typeface="Cambria Math" panose="02040503050406030204" pitchFamily="18" charset="0"/>
            </a:endParaRPr>
          </a:p>
          <a:p>
            <a:pPr algn="just"/>
            <a:r>
              <a:rPr lang="en-US" sz="4000" dirty="0">
                <a:solidFill>
                  <a:schemeClr val="tx1"/>
                </a:solidFill>
                <a:latin typeface="Cambria Math" panose="02040503050406030204" pitchFamily="18" charset="0"/>
                <a:ea typeface="Cambria Math" panose="02040503050406030204" pitchFamily="18" charset="0"/>
              </a:rPr>
              <a:t>20% of the Profit of such Business computed under the head profits and gains of business or profession,</a:t>
            </a:r>
          </a:p>
          <a:p>
            <a:pPr marL="0" indent="0">
              <a:buNone/>
            </a:pPr>
            <a:endParaRPr lang="en-IN" dirty="0"/>
          </a:p>
        </p:txBody>
      </p:sp>
      <p:pic>
        <p:nvPicPr>
          <p:cNvPr id="4" name="Picture 3"/>
          <p:cNvPicPr>
            <a:picLocks noChangeAspect="1"/>
          </p:cNvPicPr>
          <p:nvPr/>
        </p:nvPicPr>
        <p:blipFill>
          <a:blip r:embed="rId2"/>
          <a:stretch>
            <a:fillRect/>
          </a:stretch>
        </p:blipFill>
        <p:spPr>
          <a:xfrm>
            <a:off x="11383967" y="5747657"/>
            <a:ext cx="529360" cy="849086"/>
          </a:xfrm>
          <a:prstGeom prst="rect">
            <a:avLst/>
          </a:prstGeom>
          <a:ln w="228600" cap="sq" cmpd="thickThin">
            <a:solidFill>
              <a:srgbClr val="000000"/>
            </a:solidFill>
            <a:prstDash val="solid"/>
            <a:miter lim="800000"/>
          </a:ln>
          <a:effectLst>
            <a:innerShdw blurRad="76200">
              <a:srgbClr val="000000"/>
            </a:innerShdw>
          </a:effectLst>
        </p:spPr>
      </p:pic>
    </p:spTree>
    <p:extLst>
      <p:ext uri="{BB962C8B-B14F-4D97-AF65-F5344CB8AC3E}">
        <p14:creationId xmlns:p14="http://schemas.microsoft.com/office/powerpoint/2010/main" val="153584927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latin typeface="Bookman Old Style" panose="02050604050505020204" pitchFamily="18" charset="0"/>
              </a:rPr>
              <a:t>Sec.33AB – Coffee/Tea/Rubber</a:t>
            </a:r>
            <a:endParaRPr lang="en-IN" dirty="0">
              <a:latin typeface="Bookman Old Style" panose="02050604050505020204" pitchFamily="18" charset="0"/>
            </a:endParaRPr>
          </a:p>
        </p:txBody>
      </p:sp>
      <p:sp>
        <p:nvSpPr>
          <p:cNvPr id="3" name="Content Placeholder 2"/>
          <p:cNvSpPr>
            <a:spLocks noGrp="1"/>
          </p:cNvSpPr>
          <p:nvPr>
            <p:ph idx="1"/>
          </p:nvPr>
        </p:nvSpPr>
        <p:spPr>
          <a:xfrm>
            <a:off x="677333" y="1214847"/>
            <a:ext cx="10243215" cy="5408022"/>
          </a:xfrm>
        </p:spPr>
        <p:txBody>
          <a:bodyPr>
            <a:normAutofit lnSpcReduction="10000"/>
          </a:bodyPr>
          <a:lstStyle/>
          <a:p>
            <a:pPr algn="just"/>
            <a:r>
              <a:rPr lang="en-US" sz="1900" dirty="0">
                <a:solidFill>
                  <a:schemeClr val="tx1"/>
                </a:solidFill>
                <a:latin typeface="Cambria Math" panose="02040503050406030204" pitchFamily="18" charset="0"/>
                <a:ea typeface="Cambria Math" panose="02040503050406030204" pitchFamily="18" charset="0"/>
              </a:rPr>
              <a:t>Deduction under section 33AB is available to an </a:t>
            </a:r>
            <a:r>
              <a:rPr lang="en-US" sz="1900" dirty="0" err="1">
                <a:solidFill>
                  <a:schemeClr val="tx1"/>
                </a:solidFill>
                <a:latin typeface="Cambria Math" panose="02040503050406030204" pitchFamily="18" charset="0"/>
                <a:ea typeface="Cambria Math" panose="02040503050406030204" pitchFamily="18" charset="0"/>
              </a:rPr>
              <a:t>assessee</a:t>
            </a:r>
            <a:r>
              <a:rPr lang="en-US" sz="1900" dirty="0">
                <a:solidFill>
                  <a:schemeClr val="tx1"/>
                </a:solidFill>
                <a:latin typeface="Cambria Math" panose="02040503050406030204" pitchFamily="18" charset="0"/>
                <a:ea typeface="Cambria Math" panose="02040503050406030204" pitchFamily="18" charset="0"/>
              </a:rPr>
              <a:t> who satisfies the following conditions:</a:t>
            </a:r>
          </a:p>
          <a:p>
            <a:pPr algn="just"/>
            <a:r>
              <a:rPr lang="en-US" sz="1900" dirty="0">
                <a:solidFill>
                  <a:schemeClr val="tx1"/>
                </a:solidFill>
                <a:latin typeface="Cambria Math" panose="02040503050406030204" pitchFamily="18" charset="0"/>
                <a:ea typeface="Cambria Math" panose="02040503050406030204" pitchFamily="18" charset="0"/>
              </a:rPr>
              <a:t>Essential Conditions :</a:t>
            </a:r>
          </a:p>
          <a:p>
            <a:pPr algn="just"/>
            <a:r>
              <a:rPr lang="en-US" sz="1900" dirty="0">
                <a:solidFill>
                  <a:schemeClr val="tx1"/>
                </a:solidFill>
                <a:latin typeface="Cambria Math" panose="02040503050406030204" pitchFamily="18" charset="0"/>
                <a:ea typeface="Cambria Math" panose="02040503050406030204" pitchFamily="18" charset="0"/>
              </a:rPr>
              <a:t>the </a:t>
            </a:r>
            <a:r>
              <a:rPr lang="en-US" sz="1900" dirty="0" err="1">
                <a:solidFill>
                  <a:schemeClr val="tx1"/>
                </a:solidFill>
                <a:latin typeface="Cambria Math" panose="02040503050406030204" pitchFamily="18" charset="0"/>
                <a:ea typeface="Cambria Math" panose="02040503050406030204" pitchFamily="18" charset="0"/>
              </a:rPr>
              <a:t>assessee</a:t>
            </a:r>
            <a:r>
              <a:rPr lang="en-US" sz="1900" dirty="0">
                <a:solidFill>
                  <a:schemeClr val="tx1"/>
                </a:solidFill>
                <a:latin typeface="Cambria Math" panose="02040503050406030204" pitchFamily="18" charset="0"/>
                <a:ea typeface="Cambria Math" panose="02040503050406030204" pitchFamily="18" charset="0"/>
              </a:rPr>
              <a:t> is engaged in the business of growing and manufacturing tea or coffee or rubber in India;</a:t>
            </a:r>
          </a:p>
          <a:p>
            <a:pPr algn="just"/>
            <a:r>
              <a:rPr lang="en-US" sz="1900" dirty="0">
                <a:solidFill>
                  <a:schemeClr val="tx1"/>
                </a:solidFill>
                <a:latin typeface="Cambria Math" panose="02040503050406030204" pitchFamily="18" charset="0"/>
                <a:ea typeface="Cambria Math" panose="02040503050406030204" pitchFamily="18" charset="0"/>
              </a:rPr>
              <a:t>the </a:t>
            </a:r>
            <a:r>
              <a:rPr lang="en-US" sz="1900" dirty="0" err="1">
                <a:solidFill>
                  <a:schemeClr val="tx1"/>
                </a:solidFill>
                <a:latin typeface="Cambria Math" panose="02040503050406030204" pitchFamily="18" charset="0"/>
                <a:ea typeface="Cambria Math" panose="02040503050406030204" pitchFamily="18" charset="0"/>
              </a:rPr>
              <a:t>assessee</a:t>
            </a:r>
            <a:r>
              <a:rPr lang="en-US" sz="1900" dirty="0">
                <a:solidFill>
                  <a:schemeClr val="tx1"/>
                </a:solidFill>
                <a:latin typeface="Cambria Math" panose="02040503050406030204" pitchFamily="18" charset="0"/>
                <a:ea typeface="Cambria Math" panose="02040503050406030204" pitchFamily="18" charset="0"/>
              </a:rPr>
              <a:t> has, within six months from the end of the previous year or before the due date of furnishing return of income whichever is earlier;</a:t>
            </a:r>
          </a:p>
          <a:p>
            <a:pPr algn="just"/>
            <a:r>
              <a:rPr lang="en-US" sz="1900" dirty="0">
                <a:solidFill>
                  <a:schemeClr val="tx1"/>
                </a:solidFill>
                <a:latin typeface="Cambria Math" panose="02040503050406030204" pitchFamily="18" charset="0"/>
                <a:ea typeface="Cambria Math" panose="02040503050406030204" pitchFamily="18" charset="0"/>
              </a:rPr>
              <a:t>the </a:t>
            </a:r>
            <a:r>
              <a:rPr lang="en-US" sz="1900" dirty="0" err="1">
                <a:solidFill>
                  <a:schemeClr val="tx1"/>
                </a:solidFill>
                <a:latin typeface="Cambria Math" panose="02040503050406030204" pitchFamily="18" charset="0"/>
                <a:ea typeface="Cambria Math" panose="02040503050406030204" pitchFamily="18" charset="0"/>
              </a:rPr>
              <a:t>assessee</a:t>
            </a:r>
            <a:r>
              <a:rPr lang="en-US" sz="1900" dirty="0">
                <a:solidFill>
                  <a:schemeClr val="tx1"/>
                </a:solidFill>
                <a:latin typeface="Cambria Math" panose="02040503050406030204" pitchFamily="18" charset="0"/>
                <a:ea typeface="Cambria Math" panose="02040503050406030204" pitchFamily="18" charset="0"/>
              </a:rPr>
              <a:t> must get its accounts audited by a Chartered Accountant and furnish the report of such audit in Form No. 3AC, along with the return of income.</a:t>
            </a:r>
          </a:p>
          <a:p>
            <a:pPr algn="just"/>
            <a:r>
              <a:rPr lang="en-US" sz="1900" dirty="0">
                <a:solidFill>
                  <a:schemeClr val="tx1"/>
                </a:solidFill>
                <a:latin typeface="Cambria Math" panose="02040503050406030204" pitchFamily="18" charset="0"/>
                <a:ea typeface="Cambria Math" panose="02040503050406030204" pitchFamily="18" charset="0"/>
              </a:rPr>
              <a:t>Quantum of Deduction:</a:t>
            </a:r>
          </a:p>
          <a:p>
            <a:pPr algn="just"/>
            <a:r>
              <a:rPr lang="en-US" sz="1900" dirty="0">
                <a:solidFill>
                  <a:schemeClr val="tx1"/>
                </a:solidFill>
                <a:latin typeface="Cambria Math" panose="02040503050406030204" pitchFamily="18" charset="0"/>
                <a:ea typeface="Cambria Math" panose="02040503050406030204" pitchFamily="18" charset="0"/>
              </a:rPr>
              <a:t>Quantum of deduction shall be:</a:t>
            </a:r>
          </a:p>
          <a:p>
            <a:pPr lvl="1" algn="just"/>
            <a:r>
              <a:rPr lang="en-US" sz="1900" dirty="0">
                <a:solidFill>
                  <a:schemeClr val="tx1"/>
                </a:solidFill>
                <a:latin typeface="Cambria Math" panose="02040503050406030204" pitchFamily="18" charset="0"/>
                <a:ea typeface="Cambria Math" panose="02040503050406030204" pitchFamily="18" charset="0"/>
              </a:rPr>
              <a:t>the amount(s) deposited in the schemes referred to above; or</a:t>
            </a:r>
          </a:p>
          <a:p>
            <a:pPr lvl="1" algn="just"/>
            <a:r>
              <a:rPr lang="en-US" sz="1900" dirty="0">
                <a:solidFill>
                  <a:schemeClr val="tx1"/>
                </a:solidFill>
                <a:latin typeface="Cambria Math" panose="02040503050406030204" pitchFamily="18" charset="0"/>
                <a:ea typeface="Cambria Math" panose="02040503050406030204" pitchFamily="18" charset="0"/>
              </a:rPr>
              <a:t>40% of the Profits of such Business computed under the head profits and gains of business or profession,</a:t>
            </a:r>
            <a:br>
              <a:rPr lang="en-US" sz="1900" dirty="0">
                <a:solidFill>
                  <a:schemeClr val="tx1"/>
                </a:solidFill>
                <a:latin typeface="Cambria Math" panose="02040503050406030204" pitchFamily="18" charset="0"/>
                <a:ea typeface="Cambria Math" panose="02040503050406030204" pitchFamily="18" charset="0"/>
              </a:rPr>
            </a:br>
            <a:r>
              <a:rPr lang="en-US" sz="1900" dirty="0">
                <a:solidFill>
                  <a:schemeClr val="tx1"/>
                </a:solidFill>
                <a:latin typeface="Cambria Math" panose="02040503050406030204" pitchFamily="18" charset="0"/>
                <a:ea typeface="Cambria Math" panose="02040503050406030204" pitchFamily="18" charset="0"/>
              </a:rPr>
              <a:t>whichever is less.</a:t>
            </a:r>
          </a:p>
          <a:p>
            <a:pPr marL="0" indent="0">
              <a:buNone/>
            </a:pPr>
            <a:endParaRPr lang="en-IN" dirty="0"/>
          </a:p>
        </p:txBody>
      </p:sp>
      <p:pic>
        <p:nvPicPr>
          <p:cNvPr id="4" name="Picture 3"/>
          <p:cNvPicPr>
            <a:picLocks noChangeAspect="1"/>
          </p:cNvPicPr>
          <p:nvPr/>
        </p:nvPicPr>
        <p:blipFill>
          <a:blip r:embed="rId2"/>
          <a:stretch>
            <a:fillRect/>
          </a:stretch>
        </p:blipFill>
        <p:spPr>
          <a:xfrm>
            <a:off x="11383967" y="5747657"/>
            <a:ext cx="529360" cy="849086"/>
          </a:xfrm>
          <a:prstGeom prst="rect">
            <a:avLst/>
          </a:prstGeom>
          <a:ln w="228600" cap="sq" cmpd="thickThin">
            <a:solidFill>
              <a:srgbClr val="000000"/>
            </a:solidFill>
            <a:prstDash val="solid"/>
            <a:miter lim="800000"/>
          </a:ln>
          <a:effectLst>
            <a:innerShdw blurRad="76200">
              <a:srgbClr val="000000"/>
            </a:innerShdw>
          </a:effectLst>
        </p:spPr>
      </p:pic>
    </p:spTree>
    <p:extLst>
      <p:ext uri="{BB962C8B-B14F-4D97-AF65-F5344CB8AC3E}">
        <p14:creationId xmlns:p14="http://schemas.microsoft.com/office/powerpoint/2010/main" val="163767959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3" y="609600"/>
            <a:ext cx="11249055" cy="1320800"/>
          </a:xfrm>
        </p:spPr>
        <p:txBody>
          <a:bodyPr>
            <a:normAutofit/>
          </a:bodyPr>
          <a:lstStyle/>
          <a:p>
            <a:r>
              <a:rPr lang="en-US" dirty="0">
                <a:latin typeface="Bookman Old Style" panose="02050604050505020204" pitchFamily="18" charset="0"/>
              </a:rPr>
              <a:t>Sec.35(1) – Contribution to Scientific Research</a:t>
            </a:r>
            <a:endParaRPr lang="en-IN" dirty="0">
              <a:latin typeface="Bookman Old Style" panose="02050604050505020204" pitchFamily="18" charset="0"/>
            </a:endParaRPr>
          </a:p>
        </p:txBody>
      </p:sp>
      <p:sp>
        <p:nvSpPr>
          <p:cNvPr id="3" name="Content Placeholder 2"/>
          <p:cNvSpPr>
            <a:spLocks noGrp="1"/>
          </p:cNvSpPr>
          <p:nvPr>
            <p:ph idx="1"/>
          </p:nvPr>
        </p:nvSpPr>
        <p:spPr/>
        <p:txBody>
          <a:bodyPr/>
          <a:lstStyle/>
          <a:p>
            <a:r>
              <a:rPr lang="en-US" sz="1900" dirty="0">
                <a:solidFill>
                  <a:schemeClr val="tx1"/>
                </a:solidFill>
                <a:latin typeface="Cambria Math" panose="02040503050406030204" pitchFamily="18" charset="0"/>
                <a:ea typeface="Cambria Math" panose="02040503050406030204" pitchFamily="18" charset="0"/>
              </a:rPr>
              <a:t>Approved Scientific Association</a:t>
            </a:r>
          </a:p>
          <a:p>
            <a:r>
              <a:rPr lang="en-US" sz="1900" dirty="0">
                <a:solidFill>
                  <a:schemeClr val="tx1"/>
                </a:solidFill>
                <a:latin typeface="Cambria Math" panose="02040503050406030204" pitchFamily="18" charset="0"/>
                <a:ea typeface="Cambria Math" panose="02040503050406030204" pitchFamily="18" charset="0"/>
              </a:rPr>
              <a:t>Approved University, College or Institution</a:t>
            </a:r>
          </a:p>
          <a:p>
            <a:r>
              <a:rPr lang="en-US" sz="1900" dirty="0">
                <a:solidFill>
                  <a:schemeClr val="tx1"/>
                </a:solidFill>
                <a:latin typeface="Cambria Math" panose="02040503050406030204" pitchFamily="18" charset="0"/>
                <a:ea typeface="Cambria Math" panose="02040503050406030204" pitchFamily="18" charset="0"/>
              </a:rPr>
              <a:t>Approved university, college or institution </a:t>
            </a:r>
          </a:p>
          <a:p>
            <a:pPr lvl="1"/>
            <a:r>
              <a:rPr lang="en-US" sz="1900" dirty="0">
                <a:solidFill>
                  <a:schemeClr val="tx1"/>
                </a:solidFill>
                <a:latin typeface="Cambria Math" panose="02040503050406030204" pitchFamily="18" charset="0"/>
                <a:ea typeface="Cambria Math" panose="02040503050406030204" pitchFamily="18" charset="0"/>
              </a:rPr>
              <a:t>Research in Social sciences or statistical research</a:t>
            </a:r>
          </a:p>
          <a:p>
            <a:pPr lvl="1"/>
            <a:r>
              <a:rPr lang="en-US" sz="1900" dirty="0">
                <a:solidFill>
                  <a:schemeClr val="tx1"/>
                </a:solidFill>
                <a:latin typeface="Cambria Math" panose="02040503050406030204" pitchFamily="18" charset="0"/>
                <a:ea typeface="Cambria Math" panose="02040503050406030204" pitchFamily="18" charset="0"/>
              </a:rPr>
              <a:t>Deduction = 100%</a:t>
            </a:r>
          </a:p>
          <a:p>
            <a:pPr lvl="1"/>
            <a:endParaRPr lang="en-IN" dirty="0"/>
          </a:p>
        </p:txBody>
      </p:sp>
      <p:pic>
        <p:nvPicPr>
          <p:cNvPr id="4" name="Picture 3"/>
          <p:cNvPicPr>
            <a:picLocks noChangeAspect="1"/>
          </p:cNvPicPr>
          <p:nvPr/>
        </p:nvPicPr>
        <p:blipFill>
          <a:blip r:embed="rId2"/>
          <a:stretch>
            <a:fillRect/>
          </a:stretch>
        </p:blipFill>
        <p:spPr>
          <a:xfrm>
            <a:off x="11383967" y="5747657"/>
            <a:ext cx="529360" cy="849086"/>
          </a:xfrm>
          <a:prstGeom prst="rect">
            <a:avLst/>
          </a:prstGeom>
          <a:ln w="228600" cap="sq" cmpd="thickThin">
            <a:solidFill>
              <a:srgbClr val="000000"/>
            </a:solidFill>
            <a:prstDash val="solid"/>
            <a:miter lim="800000"/>
          </a:ln>
          <a:effectLst>
            <a:innerShdw blurRad="76200">
              <a:srgbClr val="000000"/>
            </a:innerShdw>
          </a:effectLst>
        </p:spPr>
      </p:pic>
    </p:spTree>
    <p:extLst>
      <p:ext uri="{BB962C8B-B14F-4D97-AF65-F5344CB8AC3E}">
        <p14:creationId xmlns:p14="http://schemas.microsoft.com/office/powerpoint/2010/main" val="2251982171"/>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Milk Glass">
      <a:fillStyleLst>
        <a:solidFill>
          <a:schemeClr val="phClr"/>
        </a:solidFill>
        <a:gradFill rotWithShape="1">
          <a:gsLst>
            <a:gs pos="0">
              <a:schemeClr val="phClr">
                <a:tint val="15000"/>
                <a:satMod val="250000"/>
              </a:schemeClr>
            </a:gs>
            <a:gs pos="49000">
              <a:schemeClr val="phClr">
                <a:tint val="50000"/>
                <a:satMod val="200000"/>
              </a:schemeClr>
            </a:gs>
            <a:gs pos="49100">
              <a:schemeClr val="phClr">
                <a:tint val="64000"/>
                <a:satMod val="160000"/>
              </a:schemeClr>
            </a:gs>
            <a:gs pos="92000">
              <a:schemeClr val="phClr">
                <a:tint val="50000"/>
                <a:satMod val="200000"/>
              </a:schemeClr>
            </a:gs>
            <a:gs pos="100000">
              <a:schemeClr val="phClr">
                <a:tint val="43000"/>
                <a:satMod val="190000"/>
              </a:schemeClr>
            </a:gs>
          </a:gsLst>
          <a:lin ang="5400000" scaled="1"/>
        </a:gradFill>
        <a:gradFill rotWithShape="1">
          <a:gsLst>
            <a:gs pos="0">
              <a:schemeClr val="phClr">
                <a:tint val="74000"/>
              </a:schemeClr>
            </a:gs>
            <a:gs pos="49000">
              <a:schemeClr val="phClr">
                <a:tint val="96000"/>
                <a:shade val="84000"/>
                <a:satMod val="110000"/>
              </a:schemeClr>
            </a:gs>
            <a:gs pos="49100">
              <a:schemeClr val="phClr">
                <a:shade val="55000"/>
                <a:satMod val="150000"/>
              </a:schemeClr>
            </a:gs>
            <a:gs pos="92000">
              <a:schemeClr val="phClr">
                <a:tint val="98000"/>
                <a:shade val="90000"/>
                <a:satMod val="128000"/>
              </a:schemeClr>
            </a:gs>
            <a:gs pos="100000">
              <a:schemeClr val="phClr">
                <a:tint val="90000"/>
                <a:shade val="97000"/>
                <a:satMod val="128000"/>
              </a:schemeClr>
            </a:gs>
          </a:gsLst>
          <a:lin ang="5400000" scaled="1"/>
        </a:gradFill>
      </a:fillStyleLst>
      <a:lnStyleLst>
        <a:ln w="11430" cap="flat" cmpd="sng" algn="ctr">
          <a:solidFill>
            <a:schemeClr val="phClr"/>
          </a:solidFill>
          <a:prstDash val="solid"/>
        </a:ln>
        <a:ln w="40000" cap="flat" cmpd="sng" algn="ctr">
          <a:solidFill>
            <a:schemeClr val="phClr"/>
          </a:solidFill>
          <a:prstDash val="solid"/>
        </a:ln>
        <a:ln w="31800" cap="flat" cmpd="sng" algn="ctr">
          <a:solidFill>
            <a:schemeClr val="phClr"/>
          </a:solidFill>
          <a:prstDash val="solid"/>
        </a:ln>
      </a:lnStyleLst>
      <a:effectStyleLst>
        <a:effectStyle>
          <a:effectLst>
            <a:outerShdw blurRad="50800" dist="25000" dir="5400000" rotWithShape="0">
              <a:schemeClr val="phClr">
                <a:shade val="30000"/>
                <a:satMod val="150000"/>
                <a:alpha val="38000"/>
              </a:schemeClr>
            </a:outerShdw>
          </a:effectLst>
        </a:effectStyle>
        <a:effectStyle>
          <a:effectLst>
            <a:outerShdw blurRad="39000" dist="25400" dir="5400000" rotWithShape="0">
              <a:schemeClr val="phClr">
                <a:shade val="33000"/>
                <a:alpha val="83000"/>
              </a:schemeClr>
            </a:outerShdw>
          </a:effectLst>
        </a:effectStyle>
        <a:effectStyle>
          <a:effectLst>
            <a:outerShdw blurRad="39000" dist="25400" dir="5400000" rotWithShape="0">
              <a:schemeClr val="phClr">
                <a:shade val="33000"/>
                <a:alpha val="83000"/>
              </a:schemeClr>
            </a:outerShdw>
          </a:effectLst>
          <a:scene3d>
            <a:camera prst="orthographicFront" fov="0">
              <a:rot lat="0" lon="0" rev="0"/>
            </a:camera>
            <a:lightRig rig="contrasting" dir="t">
              <a:rot lat="0" lon="0" rev="1500000"/>
            </a:lightRig>
          </a:scene3d>
          <a:sp3d extrusionH="127000" prstMaterial="powder">
            <a:bevelT w="50800" h="6350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8C59B386-999D-4CB6-B907-9F3997C027CC}"/>
    </a:ext>
  </a:extLst>
</a:theme>
</file>

<file path=ppt/theme/themeOverride1.xml><?xml version="1.0" encoding="utf-8"?>
<a:themeOverride xmlns:a="http://schemas.openxmlformats.org/drawingml/2006/main">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themeOverride>
</file>

<file path=ppt/theme/themeOverride2.xml><?xml version="1.0" encoding="utf-8"?>
<a:themeOverride xmlns:a="http://schemas.openxmlformats.org/drawingml/2006/main">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themeOverride>
</file>

<file path=ppt/theme/themeOverride3.xml><?xml version="1.0" encoding="utf-8"?>
<a:themeOverride xmlns:a="http://schemas.openxmlformats.org/drawingml/2006/main">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themeOverride>
</file>

<file path=docProps/app.xml><?xml version="1.0" encoding="utf-8"?>
<Properties xmlns="http://schemas.openxmlformats.org/officeDocument/2006/extended-properties" xmlns:vt="http://schemas.openxmlformats.org/officeDocument/2006/docPropsVTypes">
  <Template/>
  <TotalTime>256</TotalTime>
  <Words>3325</Words>
  <Application>Microsoft Office PowerPoint</Application>
  <PresentationFormat>Widescreen</PresentationFormat>
  <Paragraphs>280</Paragraphs>
  <Slides>38</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38</vt:i4>
      </vt:variant>
    </vt:vector>
  </HeadingPairs>
  <TitlesOfParts>
    <vt:vector size="46" baseType="lpstr">
      <vt:lpstr>Arial</vt:lpstr>
      <vt:lpstr>Baskerville Old Face</vt:lpstr>
      <vt:lpstr>Bookman Old Style</vt:lpstr>
      <vt:lpstr>Cambria Math</vt:lpstr>
      <vt:lpstr>Segoe</vt:lpstr>
      <vt:lpstr>Trebuchet MS</vt:lpstr>
      <vt:lpstr>Wingdings 3</vt:lpstr>
      <vt:lpstr>Facet</vt:lpstr>
      <vt:lpstr>Issues in Deduction of Business Expenses under IT</vt:lpstr>
      <vt:lpstr>Section 30 to 37 of IT Act 1961</vt:lpstr>
      <vt:lpstr>Sec.30 –Expenses on Business Premises</vt:lpstr>
      <vt:lpstr>Sec.31 – Expenses on Plant and Machinery</vt:lpstr>
      <vt:lpstr>Sec.32 - Depreciation</vt:lpstr>
      <vt:lpstr>Sec.32AD – Investment Allowance</vt:lpstr>
      <vt:lpstr>Sec.33ABA – Site Restoration Fund</vt:lpstr>
      <vt:lpstr>Sec.33AB – Coffee/Tea/Rubber</vt:lpstr>
      <vt:lpstr>Sec.35(1) – Contribution to Scientific Research</vt:lpstr>
      <vt:lpstr>Sec.35 – Expenditure on Scientific Research</vt:lpstr>
      <vt:lpstr>Expenses on In-House Research and Development Expenses [Section 35(2AB)] </vt:lpstr>
      <vt:lpstr>PowerPoint Presentation</vt:lpstr>
      <vt:lpstr>Capital Expenditure Incurred by an Assesses who himself Carries On Scientific Research [Section 35(2)] </vt:lpstr>
      <vt:lpstr>Amortisation of Telecom license fee</vt:lpstr>
      <vt:lpstr>Sec.35AD = Specified Business</vt:lpstr>
      <vt:lpstr>Sec.35AD </vt:lpstr>
      <vt:lpstr>Deduction under Sec.35AD</vt:lpstr>
      <vt:lpstr>Sec.35D – Preliminary Expenses</vt:lpstr>
      <vt:lpstr>Sec.35DD – Amalgamation/Demerger</vt:lpstr>
      <vt:lpstr>Expenditure on Skill Development Project [Section 35CCD] </vt:lpstr>
      <vt:lpstr>Important Points : The following points should be noted - </vt:lpstr>
      <vt:lpstr>Sec.36 – Statutory payments</vt:lpstr>
      <vt:lpstr>Sec.36 continued</vt:lpstr>
      <vt:lpstr>Sec.36</vt:lpstr>
      <vt:lpstr>Sec.36</vt:lpstr>
      <vt:lpstr>Sec.36</vt:lpstr>
      <vt:lpstr>Expenditure on Family Planning</vt:lpstr>
      <vt:lpstr>Sec.37 – General Deductions</vt:lpstr>
      <vt:lpstr>Conditions for Sec.37</vt:lpstr>
      <vt:lpstr>Examples</vt:lpstr>
      <vt:lpstr>Sec.37</vt:lpstr>
      <vt:lpstr>Sec.37 – General expenses</vt:lpstr>
      <vt:lpstr>Expenses that shall be disallowed</vt:lpstr>
      <vt:lpstr>Cases where expenses allowed</vt:lpstr>
      <vt:lpstr>Sec.43B – deductions based on actual payments </vt:lpstr>
      <vt:lpstr>Amounts not deductible Sec.40</vt:lpstr>
      <vt:lpstr>Sec.40A(2) – Payments to Relatives</vt:lpstr>
      <vt:lpstr>Sec.40A(3) – Cash Payments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Issues in Deduction of Business Expenses under IT</dc:title>
  <dc:creator>user</dc:creator>
  <cp:lastModifiedBy>Debasmita Jana</cp:lastModifiedBy>
  <cp:revision>53</cp:revision>
  <dcterms:created xsi:type="dcterms:W3CDTF">2021-03-24T13:43:23Z</dcterms:created>
  <dcterms:modified xsi:type="dcterms:W3CDTF">2021-04-01T09:16:05Z</dcterms:modified>
</cp:coreProperties>
</file>