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95" r:id="rId2"/>
    <p:sldId id="460" r:id="rId3"/>
    <p:sldId id="462" r:id="rId4"/>
    <p:sldId id="412" r:id="rId5"/>
    <p:sldId id="454" r:id="rId6"/>
    <p:sldId id="443" r:id="rId7"/>
    <p:sldId id="463" r:id="rId8"/>
    <p:sldId id="458" r:id="rId9"/>
    <p:sldId id="466" r:id="rId10"/>
    <p:sldId id="467" r:id="rId11"/>
    <p:sldId id="468" r:id="rId12"/>
    <p:sldId id="471" r:id="rId13"/>
    <p:sldId id="469" r:id="rId14"/>
    <p:sldId id="470" r:id="rId15"/>
    <p:sldId id="465" r:id="rId16"/>
    <p:sldId id="472" r:id="rId17"/>
    <p:sldId id="473" r:id="rId18"/>
    <p:sldId id="474" r:id="rId19"/>
    <p:sldId id="450" r:id="rId20"/>
  </p:sldIdLst>
  <p:sldSz cx="12195175" cy="6858000"/>
  <p:notesSz cx="6797675" cy="9926638"/>
  <p:custDataLst>
    <p:tags r:id="rId2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D2984FC6-A113-4FC5-8C90-6A8ED605F654}">
          <p14:sldIdLst>
            <p14:sldId id="395"/>
            <p14:sldId id="460"/>
            <p14:sldId id="462"/>
            <p14:sldId id="412"/>
            <p14:sldId id="454"/>
            <p14:sldId id="443"/>
            <p14:sldId id="463"/>
            <p14:sldId id="458"/>
            <p14:sldId id="466"/>
            <p14:sldId id="467"/>
            <p14:sldId id="468"/>
            <p14:sldId id="471"/>
            <p14:sldId id="469"/>
            <p14:sldId id="470"/>
            <p14:sldId id="465"/>
            <p14:sldId id="472"/>
            <p14:sldId id="473"/>
            <p14:sldId id="474"/>
            <p14:sldId id="450"/>
          </p14:sldIdLst>
        </p14:section>
        <p14:section name="Untitled Section" id="{483FC7DD-F306-4AFA-94B8-AF9E8192AB8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3748">
          <p15:clr>
            <a:srgbClr val="A4A3A4"/>
          </p15:clr>
        </p15:guide>
        <p15:guide id="2" orient="horz" pos="1071">
          <p15:clr>
            <a:srgbClr val="A4A3A4"/>
          </p15:clr>
        </p15:guide>
        <p15:guide id="3" pos="3478">
          <p15:clr>
            <a:srgbClr val="A4A3A4"/>
          </p15:clr>
        </p15:guide>
        <p15:guide id="4" pos="3705">
          <p15:clr>
            <a:srgbClr val="A4A3A4"/>
          </p15:clr>
        </p15:guide>
        <p15:guide id="5" pos="7560">
          <p15:clr>
            <a:srgbClr val="A4A3A4"/>
          </p15:clr>
        </p15:guide>
        <p15:guide id="6" pos="348">
          <p15:clr>
            <a:srgbClr val="A4A3A4"/>
          </p15:clr>
        </p15:guide>
        <p15:guide id="7" pos="2390">
          <p15:clr>
            <a:srgbClr val="A4A3A4"/>
          </p15:clr>
        </p15:guide>
        <p15:guide id="8" pos="2616">
          <p15:clr>
            <a:srgbClr val="A4A3A4"/>
          </p15:clr>
        </p15:guide>
        <p15:guide id="9" pos="4567">
          <p15:clr>
            <a:srgbClr val="A4A3A4"/>
          </p15:clr>
        </p15:guide>
        <p15:guide id="10" pos="4794">
          <p15:clr>
            <a:srgbClr val="A4A3A4"/>
          </p15:clr>
        </p15:guide>
        <p15:guide id="11" pos="6835">
          <p15:clr>
            <a:srgbClr val="A4A3A4"/>
          </p15:clr>
        </p15:guide>
        <p15:guide id="12" pos="1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5637">
          <p15:clr>
            <a:srgbClr val="A4A3A4"/>
          </p15:clr>
        </p15:guide>
        <p15:guide id="2" orient="horz" pos="1944">
          <p15:clr>
            <a:srgbClr val="A4A3A4"/>
          </p15:clr>
        </p15:guide>
        <p15:guide id="3" orient="horz" pos="270">
          <p15:clr>
            <a:srgbClr val="A4A3A4"/>
          </p15:clr>
        </p15:guide>
        <p15:guide id="4" pos="297">
          <p15:clr>
            <a:srgbClr val="A4A3A4"/>
          </p15:clr>
        </p15:guide>
        <p15:guide id="5" pos="398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99"/>
    <a:srgbClr val="3366FF"/>
    <a:srgbClr val="6363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14157335-EB13-44B1-876C-26414CB51497}">
  <a:tblStyle styleId="{14157335-EB13-44B1-876C-26414CB51497}" styleName="M+H Table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9525" cmpd="sng">
              <a:solidFill>
                <a:srgbClr val="BFBFBF"/>
              </a:solidFill>
            </a:ln>
          </a:top>
          <a:bottom>
            <a:ln w="9525" cmpd="sng">
              <a:solidFill>
                <a:schemeClr val="accent1"/>
              </a:solidFill>
            </a:ln>
          </a:bottom>
          <a:insideH>
            <a:ln w="9525" cmpd="sng">
              <a:solidFill>
                <a:srgbClr val="BFBFBF"/>
              </a:solidFill>
            </a:ln>
          </a:insideH>
          <a:insideV>
            <a:ln w="9525" cmpd="sng">
              <a:solidFill>
                <a:srgbClr val="BFBFBF"/>
              </a:solidFill>
            </a:ln>
          </a:insideV>
        </a:tcBdr>
        <a:fill>
          <a:noFill/>
        </a:fill>
      </a:tcStyle>
    </a:wholeTbl>
    <a:lastCol>
      <a:tcTxStyle>
        <a:fontRef idx="minor">
          <a:prstClr val="black"/>
        </a:fontRef>
        <a:schemeClr val="dk1"/>
      </a:tcTxStyle>
      <a:tcStyle>
        <a:tcBdr/>
        <a:fill>
          <a:solidFill>
            <a:schemeClr val="bg2"/>
          </a:solidFill>
        </a:fill>
      </a:tcStyle>
    </a:lastCol>
    <a:firstCol>
      <a:tcTxStyle>
        <a:fontRef idx="minor">
          <a:prstClr val="black"/>
        </a:fontRef>
        <a:schemeClr val="dk1"/>
      </a:tcTxStyle>
      <a:tcStyle>
        <a:tcBdr/>
        <a:fill>
          <a:solidFill>
            <a:schemeClr val="lt2"/>
          </a:solidFill>
        </a:fill>
      </a:tcStyle>
    </a:firstCol>
    <a:lastRow>
      <a:tcTxStyle>
        <a:fontRef idx="min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  <a:insideV>
            <a:ln w="9525" cmpd="sng">
              <a:solidFill>
                <a:srgbClr val="FFFFFF"/>
              </a:solidFill>
            </a:ln>
          </a:insideV>
        </a:tcBdr>
        <a:fill>
          <a:solidFill>
            <a:srgbClr val="B1D9A1"/>
          </a:solidFill>
        </a:fill>
      </a:tcStyle>
    </a:lastRow>
    <a:seCell>
      <a:tcTxStyle>
        <a:fontRef idx="minor">
          <a:prstClr val="black"/>
        </a:fontRef>
        <a:schemeClr val="lt1"/>
      </a:tcTxStyle>
      <a:tcStyle>
        <a:tcBdr>
          <a:top>
            <a:ln>
              <a:noFill/>
            </a:ln>
          </a:top>
        </a:tcBdr>
        <a:fill>
          <a:solidFill>
            <a:srgbClr val="3CA014"/>
          </a:solidFill>
        </a:fill>
      </a:tcStyle>
    </a:seCell>
    <a:swCell>
      <a:tcTxStyle>
        <a:fontRef idx="minor">
          <a:prstClr val="black"/>
        </a:fontRef>
        <a:schemeClr val="lt1"/>
      </a:tcTxStyle>
      <a:tcStyle>
        <a:tcBdr>
          <a:top>
            <a:ln>
              <a:noFill/>
            </a:ln>
          </a:top>
        </a:tcBdr>
        <a:fill>
          <a:solidFill>
            <a:srgbClr val="3CA014"/>
          </a:solidFill>
        </a:fill>
      </a:tcStyle>
    </a:swCell>
    <a:firstRow>
      <a:tcTxStyle b="on"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8575" cmpd="sng">
              <a:solidFill>
                <a:schemeClr val="accent1"/>
              </a:solidFill>
            </a:ln>
          </a:top>
          <a:bottom>
            <a:ln w="9525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31" autoAdjust="0"/>
    <p:restoredTop sz="88875" autoAdjust="0"/>
  </p:normalViewPr>
  <p:slideViewPr>
    <p:cSldViewPr showGuides="1">
      <p:cViewPr varScale="1">
        <p:scale>
          <a:sx n="65" d="100"/>
          <a:sy n="65" d="100"/>
        </p:scale>
        <p:origin x="-864" y="-96"/>
      </p:cViewPr>
      <p:guideLst>
        <p:guide orient="horz" pos="3748"/>
        <p:guide orient="horz" pos="1071"/>
        <p:guide pos="3478"/>
        <p:guide pos="3705"/>
        <p:guide pos="7560"/>
        <p:guide pos="348"/>
        <p:guide pos="2390"/>
        <p:guide pos="2616"/>
        <p:guide pos="4567"/>
        <p:guide pos="47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2794" y="48"/>
      </p:cViewPr>
      <p:guideLst>
        <p:guide orient="horz" pos="5637"/>
        <p:guide orient="horz" pos="1944"/>
        <p:guide orient="horz" pos="270"/>
        <p:guide pos="297"/>
        <p:guide pos="398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5183329" y="9127994"/>
            <a:ext cx="1141867" cy="453035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 bwMode="gray">
          <a:xfrm>
            <a:off x="472479" y="9273996"/>
            <a:ext cx="785121" cy="37959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l"/>
            <a:fld id="{D5406B15-6818-4DA3-8FF2-A154809E8684}" type="slidenum">
              <a:rPr lang="en-US" sz="2600" noProof="0" smtClean="0">
                <a:solidFill>
                  <a:schemeClr val="accent1"/>
                </a:solidFill>
              </a:rPr>
              <a:pPr algn="l"/>
              <a:t>‹#›</a:t>
            </a:fld>
            <a:endParaRPr lang="en-US" sz="2600" noProof="0" dirty="0">
              <a:solidFill>
                <a:schemeClr val="accent1"/>
              </a:solidFill>
            </a:endParaRPr>
          </a:p>
        </p:txBody>
      </p:sp>
      <p:sp>
        <p:nvSpPr>
          <p:cNvPr id="12" name="Rechteck 11"/>
          <p:cNvSpPr/>
          <p:nvPr/>
        </p:nvSpPr>
        <p:spPr bwMode="gray">
          <a:xfrm>
            <a:off x="1328261" y="9286920"/>
            <a:ext cx="2570272" cy="15634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noProof="0" dirty="0">
                <a:solidFill>
                  <a:schemeClr val="tx1"/>
                </a:solidFill>
              </a:rPr>
              <a:t>22.02.2016</a:t>
            </a:r>
          </a:p>
        </p:txBody>
      </p:sp>
      <p:sp>
        <p:nvSpPr>
          <p:cNvPr id="13" name="Rechteck 12"/>
          <p:cNvSpPr/>
          <p:nvPr/>
        </p:nvSpPr>
        <p:spPr bwMode="gray">
          <a:xfrm>
            <a:off x="1328261" y="9448137"/>
            <a:ext cx="3461283" cy="15634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noProof="0" dirty="0">
                <a:solidFill>
                  <a:schemeClr val="tx1"/>
                </a:solidFill>
              </a:rPr>
              <a:t>MHIN Business Review </a:t>
            </a:r>
          </a:p>
        </p:txBody>
      </p:sp>
      <p:cxnSp>
        <p:nvCxnSpPr>
          <p:cNvPr id="14" name="Gerade Verbindung 13"/>
          <p:cNvCxnSpPr/>
          <p:nvPr/>
        </p:nvCxnSpPr>
        <p:spPr bwMode="gray">
          <a:xfrm>
            <a:off x="1257600" y="9317541"/>
            <a:ext cx="0" cy="258506"/>
          </a:xfrm>
          <a:prstGeom prst="line">
            <a:avLst/>
          </a:prstGeom>
          <a:ln w="6350">
            <a:solidFill>
              <a:srgbClr val="0073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84313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0988" y="431800"/>
            <a:ext cx="4440237" cy="2498725"/>
          </a:xfrm>
          <a:prstGeom prst="rect">
            <a:avLst/>
          </a:prstGeom>
          <a:noFill/>
          <a:ln w="6350">
            <a:solidFill>
              <a:schemeClr val="accent5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72061" y="3086564"/>
            <a:ext cx="5853554" cy="586292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6</a:t>
            </a:r>
          </a:p>
          <a:p>
            <a:pPr lvl="6"/>
            <a:r>
              <a:rPr lang="de-DE" dirty="0"/>
              <a:t>7</a:t>
            </a:r>
          </a:p>
          <a:p>
            <a:pPr lvl="7"/>
            <a:r>
              <a:rPr lang="de-DE" dirty="0"/>
              <a:t>8</a:t>
            </a:r>
          </a:p>
          <a:p>
            <a:pPr lvl="8"/>
            <a:r>
              <a:rPr lang="de-DE" dirty="0"/>
              <a:t>9</a:t>
            </a: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5183329" y="9127994"/>
            <a:ext cx="1141867" cy="453035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 bwMode="gray">
          <a:xfrm>
            <a:off x="472479" y="9273996"/>
            <a:ext cx="785121" cy="37959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l"/>
            <a:fld id="{D5406B15-6818-4DA3-8FF2-A154809E8684}" type="slidenum">
              <a:rPr lang="en-US" sz="2600" noProof="0" smtClean="0">
                <a:solidFill>
                  <a:schemeClr val="accent1"/>
                </a:solidFill>
              </a:rPr>
              <a:pPr algn="l"/>
              <a:t>‹#›</a:t>
            </a:fld>
            <a:endParaRPr lang="en-US" sz="2600" noProof="0" dirty="0">
              <a:solidFill>
                <a:schemeClr val="accent1"/>
              </a:solidFill>
            </a:endParaRPr>
          </a:p>
        </p:txBody>
      </p:sp>
      <p:sp>
        <p:nvSpPr>
          <p:cNvPr id="14" name="Rechteck 13"/>
          <p:cNvSpPr/>
          <p:nvPr/>
        </p:nvSpPr>
        <p:spPr bwMode="gray">
          <a:xfrm>
            <a:off x="1328261" y="9286920"/>
            <a:ext cx="2570272" cy="15634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noProof="0" dirty="0">
                <a:solidFill>
                  <a:schemeClr val="tx1"/>
                </a:solidFill>
              </a:rPr>
              <a:t>TT.MM.JJJJ xxx</a:t>
            </a:r>
          </a:p>
        </p:txBody>
      </p:sp>
      <p:sp>
        <p:nvSpPr>
          <p:cNvPr id="15" name="Rechteck 14"/>
          <p:cNvSpPr/>
          <p:nvPr/>
        </p:nvSpPr>
        <p:spPr bwMode="gray">
          <a:xfrm>
            <a:off x="1328261" y="9448137"/>
            <a:ext cx="3461283" cy="15634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noProof="0" dirty="0">
                <a:solidFill>
                  <a:schemeClr val="tx1"/>
                </a:solidFill>
              </a:rPr>
              <a:t>Title</a:t>
            </a:r>
            <a:r>
              <a:rPr lang="en-US" sz="1000" baseline="0" noProof="0" dirty="0">
                <a:solidFill>
                  <a:schemeClr val="tx1"/>
                </a:solidFill>
              </a:rPr>
              <a:t> of presentation</a:t>
            </a:r>
            <a:endParaRPr lang="en-US" sz="1000" noProof="0" dirty="0">
              <a:solidFill>
                <a:schemeClr val="tx1"/>
              </a:solidFill>
            </a:endParaRPr>
          </a:p>
        </p:txBody>
      </p:sp>
      <p:cxnSp>
        <p:nvCxnSpPr>
          <p:cNvPr id="16" name="Gerade Verbindung 15"/>
          <p:cNvCxnSpPr/>
          <p:nvPr/>
        </p:nvCxnSpPr>
        <p:spPr bwMode="gray">
          <a:xfrm>
            <a:off x="1257600" y="9317541"/>
            <a:ext cx="0" cy="258506"/>
          </a:xfrm>
          <a:prstGeom prst="line">
            <a:avLst/>
          </a:prstGeom>
          <a:ln w="6350">
            <a:solidFill>
              <a:srgbClr val="0073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48345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8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6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4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90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90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90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900000" indent="-180000" algn="l" defTabSz="914400" rtl="0" eaLnBrk="1" latinLnBrk="0" hangingPunct="1">
      <a:buClr>
        <a:schemeClr val="accent6"/>
      </a:buClr>
      <a:buFont typeface="Wingdings" panose="05000000000000000000" pitchFamily="2" charset="2"/>
      <a:buChar char="§"/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84150" y="431800"/>
            <a:ext cx="4443413" cy="2500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01104" y="9419094"/>
            <a:ext cx="642300" cy="312650"/>
          </a:xfrm>
          <a:prstGeom prst="rect">
            <a:avLst/>
          </a:prstGeom>
        </p:spPr>
        <p:txBody>
          <a:bodyPr/>
          <a:lstStyle/>
          <a:p>
            <a:fld id="{CE82B8A1-0CCE-4815-9668-383D7DE7D8B4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535541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2675902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+Notification No. 69/2019 dated 13.12.2019</a:t>
            </a:r>
          </a:p>
        </p:txBody>
      </p:sp>
    </p:spTree>
    <p:extLst>
      <p:ext uri="{BB962C8B-B14F-4D97-AF65-F5344CB8AC3E}">
        <p14:creationId xmlns:p14="http://schemas.microsoft.com/office/powerpoint/2010/main" xmlns="" val="3928583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1239386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2844792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172398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+ Notification 14/2020 as amended by Notification 71/2020</a:t>
            </a:r>
          </a:p>
          <a:p>
            <a:r>
              <a:rPr lang="en-US" i="0" dirty="0"/>
              <a:t>++ Notification 89/2020 </a:t>
            </a:r>
          </a:p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3007386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2231074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 tax Rates are 0, 0.5, 1, 2, 3, 5, 12, 18, 28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2298524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 tax Rates are 0, 0.5, 1, 2, 3, 5, 12, 18, 28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15550504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1455080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+ Notification No. 72/2020 [rule 46(r)]</a:t>
            </a:r>
          </a:p>
        </p:txBody>
      </p:sp>
    </p:spTree>
    <p:extLst>
      <p:ext uri="{BB962C8B-B14F-4D97-AF65-F5344CB8AC3E}">
        <p14:creationId xmlns:p14="http://schemas.microsoft.com/office/powerpoint/2010/main" xmlns="" val="767978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+Notification 61/2020 30.07.2020</a:t>
            </a:r>
          </a:p>
          <a:p>
            <a:r>
              <a:rPr lang="en-US" i="0" dirty="0"/>
              <a:t>++ Notification 88/2020 10.11.2020</a:t>
            </a:r>
          </a:p>
          <a:p>
            <a:r>
              <a:rPr lang="en-US" i="0" dirty="0"/>
              <a:t>+++ Notification 73/2020 01.10.2020</a:t>
            </a:r>
          </a:p>
        </p:txBody>
      </p:sp>
    </p:spTree>
    <p:extLst>
      <p:ext uri="{BB962C8B-B14F-4D97-AF65-F5344CB8AC3E}">
        <p14:creationId xmlns:p14="http://schemas.microsoft.com/office/powerpoint/2010/main" xmlns="" val="2769346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JSON</a:t>
            </a:r>
            <a:r>
              <a:rPr lang="en-US" baseline="0" dirty="0"/>
              <a:t> format is </a:t>
            </a:r>
            <a:r>
              <a:rPr lang="en-US" baseline="0" dirty="0">
                <a:sym typeface="Wingdings" panose="05000000000000000000" pitchFamily="2" charset="2"/>
              </a:rPr>
              <a:t> </a:t>
            </a:r>
            <a:r>
              <a:rPr lang="en-US" sz="11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stores </a:t>
            </a:r>
            <a:r>
              <a:rPr lang="en-US" sz="11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simple data structures and objects in JavaScript Object Notation </a:t>
            </a:r>
            <a:r>
              <a:rPr lang="en-US" sz="11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(JSON) format, which is a standard data interchange format</a:t>
            </a:r>
            <a:endParaRPr lang="en-US" i="0" dirty="0"/>
          </a:p>
          <a:p>
            <a:r>
              <a:rPr lang="en-US" i="0" dirty="0"/>
              <a:t>IRN</a:t>
            </a:r>
            <a:r>
              <a:rPr lang="en-US" i="0" baseline="0" dirty="0"/>
              <a:t> </a:t>
            </a:r>
            <a:r>
              <a:rPr lang="en-US" i="0" baseline="0" dirty="0">
                <a:sym typeface="Wingdings" panose="05000000000000000000" pitchFamily="2" charset="2"/>
              </a:rPr>
              <a:t> </a:t>
            </a:r>
            <a:r>
              <a:rPr lang="en-US" i="0" baseline="0" dirty="0"/>
              <a:t>Invoice Reference Number (</a:t>
            </a:r>
            <a:r>
              <a:rPr lang="en-US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GSTIN+financial year+Invoice No.+document Type)</a:t>
            </a:r>
            <a:endParaRPr lang="en-US" i="0" baseline="0" dirty="0"/>
          </a:p>
        </p:txBody>
      </p:sp>
    </p:spTree>
    <p:extLst>
      <p:ext uri="{BB962C8B-B14F-4D97-AF65-F5344CB8AC3E}">
        <p14:creationId xmlns:p14="http://schemas.microsoft.com/office/powerpoint/2010/main" xmlns="" val="2764041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326553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1568388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+ Notification 13/2020 </a:t>
            </a:r>
            <a:r>
              <a:rPr lang="en-US" i="0" dirty="0">
                <a:sym typeface="Wingdings" panose="05000000000000000000" pitchFamily="2" charset="2"/>
              </a:rPr>
              <a:t> </a:t>
            </a:r>
            <a:r>
              <a:rPr lang="en-US" i="0" dirty="0"/>
              <a:t>Other than RP specified under Rule 54 (2) (3) (4) &amp; (4A)</a:t>
            </a:r>
          </a:p>
        </p:txBody>
      </p:sp>
    </p:spTree>
    <p:extLst>
      <p:ext uri="{BB962C8B-B14F-4D97-AF65-F5344CB8AC3E}">
        <p14:creationId xmlns:p14="http://schemas.microsoft.com/office/powerpoint/2010/main" xmlns="" val="4201007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1485081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en-US" i="0" dirty="0"/>
              <a:t>+ </a:t>
            </a:r>
            <a:r>
              <a:rPr lang="en-US" dirty="0">
                <a:effectLst/>
              </a:rPr>
              <a:t>Bill to outside Indian Customer but Hotel services provided within India [URD], POS India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xmlns="" val="46013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emf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.emf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.emf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image" Target="../media/image2.jpe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jpeg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kt 2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6413079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99494" name="think-cell Slide" r:id="rId4" imgW="360" imgH="360" progId="">
              <p:embed/>
            </p:oleObj>
          </a:graphicData>
        </a:graphic>
      </p:graphicFrame>
      <p:sp>
        <p:nvSpPr>
          <p:cNvPr id="10" name="Rechteck 13"/>
          <p:cNvSpPr/>
          <p:nvPr userDrawn="1"/>
        </p:nvSpPr>
        <p:spPr bwMode="gray">
          <a:xfrm>
            <a:off x="193675" y="6237312"/>
            <a:ext cx="10080376" cy="50405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3199" name="Picture 127" descr="K:\Mann + Hummel\03_Vorlagen\03_PowerPoint\backup\Vignette_16x32_8_60prozent_2016.01.27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188044" y="188913"/>
            <a:ext cx="11807825" cy="5761037"/>
          </a:xfrm>
          <a:prstGeom prst="rect">
            <a:avLst/>
          </a:prstGeom>
          <a:solidFill>
            <a:srgbClr val="EB690F"/>
          </a:solidFill>
        </p:spPr>
      </p:pic>
      <p:sp>
        <p:nvSpPr>
          <p:cNvPr id="11" name="Titel 1"/>
          <p:cNvSpPr>
            <a:spLocks noGrp="1" noChangeAspect="1"/>
          </p:cNvSpPr>
          <p:nvPr>
            <p:ph type="ctrTitle" hasCustomPrompt="1"/>
          </p:nvPr>
        </p:nvSpPr>
        <p:spPr bwMode="gray">
          <a:xfrm>
            <a:off x="4225379" y="1196752"/>
            <a:ext cx="3744416" cy="3744416"/>
          </a:xfrm>
          <a:blipFill>
            <a:blip r:embed="rId6"/>
            <a:stretch>
              <a:fillRect/>
            </a:stretch>
          </a:blipFill>
        </p:spPr>
        <p:txBody>
          <a:bodyPr lIns="180000" tIns="144000" rIns="180000" bIns="144000">
            <a:noAutofit/>
          </a:bodyPr>
          <a:lstStyle>
            <a:lvl1pPr>
              <a:defRPr sz="2800" baseline="0"/>
            </a:lvl1pPr>
          </a:lstStyle>
          <a:p>
            <a:r>
              <a:rPr lang="en-US" dirty="0"/>
              <a:t>Title of presentation (M+H green &amp;     M+H light-green) 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225379" y="4581128"/>
            <a:ext cx="3744416" cy="360040"/>
          </a:xfrm>
        </p:spPr>
        <p:txBody>
          <a:bodyPr lIns="180000" rIns="180000" anchor="t"/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400"/>
            </a:lvl1pPr>
            <a:lvl2pPr marL="0" indent="0">
              <a:spcAft>
                <a:spcPts val="0"/>
              </a:spcAft>
              <a:buNone/>
              <a:defRPr sz="1400"/>
            </a:lvl2pPr>
            <a:lvl3pPr marL="0" indent="0">
              <a:spcAft>
                <a:spcPts val="0"/>
              </a:spcAft>
              <a:buNone/>
              <a:defRPr sz="1400"/>
            </a:lvl3pPr>
            <a:lvl4pPr marL="0" indent="0">
              <a:spcAft>
                <a:spcPts val="0"/>
              </a:spcAft>
              <a:buNone/>
              <a:defRPr sz="1400"/>
            </a:lvl4pPr>
            <a:lvl5pPr marL="0" indent="0">
              <a:spcAft>
                <a:spcPts val="0"/>
              </a:spcAft>
              <a:buNone/>
              <a:defRPr sz="1400"/>
            </a:lvl5pPr>
            <a:lvl6pPr marL="0" indent="0">
              <a:spcAft>
                <a:spcPts val="0"/>
              </a:spcAft>
              <a:buNone/>
              <a:defRPr sz="1400"/>
            </a:lvl6pPr>
            <a:lvl7pPr marL="0" indent="0">
              <a:spcAft>
                <a:spcPts val="0"/>
              </a:spcAft>
              <a:buNone/>
              <a:defRPr sz="1400"/>
            </a:lvl7pPr>
            <a:lvl8pPr marL="0" indent="0">
              <a:spcAft>
                <a:spcPts val="0"/>
              </a:spcAft>
              <a:buNone/>
              <a:defRPr sz="1400"/>
            </a:lvl8pPr>
            <a:lvl9pPr marL="0" indent="0">
              <a:spcAft>
                <a:spcPts val="0"/>
              </a:spcAft>
              <a:buNone/>
              <a:defRPr sz="1400"/>
            </a:lvl9pPr>
          </a:lstStyle>
          <a:p>
            <a:pPr lvl="0"/>
            <a:r>
              <a:rPr lang="en-US" noProof="0" dirty="0"/>
              <a:t>Date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225379" y="4077072"/>
            <a:ext cx="3744416" cy="504056"/>
          </a:xfrm>
        </p:spPr>
        <p:txBody>
          <a:bodyPr lIns="180000" rIns="180000" anchor="b">
            <a:noAutofit/>
          </a:bodyPr>
          <a:lstStyle>
            <a:lvl1pPr marL="0" indent="0" algn="l">
              <a:spcBef>
                <a:spcPts val="200"/>
              </a:spcBef>
              <a:spcAft>
                <a:spcPts val="0"/>
              </a:spcAft>
              <a:buNone/>
              <a:defRPr sz="1400" baseline="0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2pPr>
            <a:lvl3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3pPr>
            <a:lvl4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4pPr>
            <a:lvl5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5pPr>
            <a:lvl6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6pPr>
            <a:lvl7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7pPr>
            <a:lvl8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8pPr>
            <a:lvl9pPr marL="0" indent="0" algn="l">
              <a:spcBef>
                <a:spcPts val="200"/>
              </a:spcBef>
              <a:spcAft>
                <a:spcPts val="0"/>
              </a:spcAft>
              <a:buNone/>
              <a:defRPr sz="14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Author</a:t>
            </a:r>
            <a:br>
              <a:rPr lang="en-US" dirty="0"/>
            </a:br>
            <a:r>
              <a:rPr lang="en-US" dirty="0"/>
              <a:t>Place</a:t>
            </a:r>
          </a:p>
        </p:txBody>
      </p:sp>
    </p:spTree>
    <p:extLst>
      <p:ext uri="{BB962C8B-B14F-4D97-AF65-F5344CB8AC3E}">
        <p14:creationId xmlns:p14="http://schemas.microsoft.com/office/powerpoint/2010/main" xmlns="" val="56625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38380495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8631" name="think-cell Slide" r:id="rId4" imgW="360" imgH="360" progId="">
              <p:embed/>
            </p:oleObj>
          </a:graphicData>
        </a:graphic>
      </p:graphicFrame>
      <p:sp>
        <p:nvSpPr>
          <p:cNvPr id="8" name="Bildplatzhalter 7"/>
          <p:cNvSpPr>
            <a:spLocks noGrp="1" noChangeAspect="1"/>
          </p:cNvSpPr>
          <p:nvPr>
            <p:ph type="pic" sz="quarter" idx="13" hasCustomPrompt="1"/>
          </p:nvPr>
        </p:nvSpPr>
        <p:spPr bwMode="gray">
          <a:xfrm>
            <a:off x="193675" y="188914"/>
            <a:ext cx="11808568" cy="5761036"/>
          </a:xfr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576000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Insert a picture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97489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282950032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9652" name="think-cell Slide" r:id="rId4" imgW="360" imgH="360" progId="">
              <p:embed/>
            </p:oleObj>
          </a:graphicData>
        </a:graphic>
      </p:graphicFrame>
      <p:sp>
        <p:nvSpPr>
          <p:cNvPr id="4" name="Rechteck 3"/>
          <p:cNvSpPr/>
          <p:nvPr userDrawn="1"/>
        </p:nvSpPr>
        <p:spPr bwMode="gray">
          <a:xfrm>
            <a:off x="193675" y="6237312"/>
            <a:ext cx="10152384" cy="50405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>
              <a:solidFill>
                <a:schemeClr val="bg1"/>
              </a:solidFill>
            </a:endParaRPr>
          </a:p>
        </p:txBody>
      </p:sp>
      <p:sp>
        <p:nvSpPr>
          <p:cNvPr id="8" name="Bildplatzhalter 7"/>
          <p:cNvSpPr>
            <a:spLocks noGrp="1" noChangeAspect="1"/>
          </p:cNvSpPr>
          <p:nvPr>
            <p:ph type="pic" sz="quarter" idx="13" hasCustomPrompt="1"/>
          </p:nvPr>
        </p:nvSpPr>
        <p:spPr bwMode="gray">
          <a:xfrm>
            <a:off x="192931" y="188640"/>
            <a:ext cx="11809312" cy="6480719"/>
          </a:xfrm>
          <a:solidFill>
            <a:schemeClr val="bg1"/>
          </a:solidFill>
        </p:spPr>
        <p:txBody>
          <a:bodyPr lIns="0" tIns="576000"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 dirty="0"/>
              <a:t>Insert a picture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49721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66929186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3518" name="think-cell Slide" r:id="rId4" imgW="360" imgH="360" progId="">
              <p:embed/>
            </p:oleObj>
          </a:graphicData>
        </a:graphic>
      </p:graphicFrame>
      <p:sp>
        <p:nvSpPr>
          <p:cNvPr id="2" name="Rechteck 1"/>
          <p:cNvSpPr/>
          <p:nvPr userDrawn="1"/>
        </p:nvSpPr>
        <p:spPr bwMode="gray">
          <a:xfrm>
            <a:off x="193675" y="6237312"/>
            <a:ext cx="10152384" cy="50405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>
              <a:solidFill>
                <a:schemeClr val="bg1"/>
              </a:solidFill>
            </a:endParaRPr>
          </a:p>
        </p:txBody>
      </p:sp>
      <p:pic>
        <p:nvPicPr>
          <p:cNvPr id="32" name="Picture 127" descr="K:\Mann + Hummel\03_Vorlagen\03_PowerPoint\backup\Vignette_16x32_8_60prozent_2016.01.27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188044" y="188913"/>
            <a:ext cx="11807825" cy="576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uppierung 2"/>
          <p:cNvGrpSpPr>
            <a:grpSpLocks noChangeAspect="1"/>
          </p:cNvGrpSpPr>
          <p:nvPr userDrawn="1"/>
        </p:nvGrpSpPr>
        <p:grpSpPr bwMode="gray">
          <a:xfrm rot="21208675">
            <a:off x="2079691" y="1743276"/>
            <a:ext cx="4105944" cy="2659484"/>
            <a:chOff x="3013829" y="1420446"/>
            <a:chExt cx="3412816" cy="2210534"/>
          </a:xfrm>
        </p:grpSpPr>
        <p:sp>
          <p:nvSpPr>
            <p:cNvPr id="10" name="Rechteck 9"/>
            <p:cNvSpPr/>
            <p:nvPr/>
          </p:nvSpPr>
          <p:spPr bwMode="gray">
            <a:xfrm>
              <a:off x="3013829" y="1420446"/>
              <a:ext cx="3412816" cy="2210534"/>
            </a:xfrm>
            <a:prstGeom prst="rect">
              <a:avLst/>
            </a:prstGeom>
            <a:solidFill>
              <a:schemeClr val="bg1"/>
            </a:solidFill>
            <a:ln w="28575" cap="sq" cmpd="sng">
              <a:noFill/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uppierung 17"/>
            <p:cNvGrpSpPr/>
            <p:nvPr userDrawn="1"/>
          </p:nvGrpSpPr>
          <p:grpSpPr bwMode="gray">
            <a:xfrm>
              <a:off x="5378643" y="1587443"/>
              <a:ext cx="883009" cy="319627"/>
              <a:chOff x="2627313" y="2133600"/>
              <a:chExt cx="5210175" cy="1885950"/>
            </a:xfrm>
            <a:solidFill>
              <a:schemeClr val="accent1"/>
            </a:solidFill>
          </p:grpSpPr>
          <p:sp>
            <p:nvSpPr>
              <p:cNvPr id="13" name="Freeform 6"/>
              <p:cNvSpPr>
                <a:spLocks/>
              </p:cNvSpPr>
              <p:nvPr userDrawn="1"/>
            </p:nvSpPr>
            <p:spPr bwMode="gray">
              <a:xfrm>
                <a:off x="2627313" y="3159125"/>
                <a:ext cx="749300" cy="847725"/>
              </a:xfrm>
              <a:custGeom>
                <a:avLst/>
                <a:gdLst/>
                <a:ahLst/>
                <a:cxnLst>
                  <a:cxn ang="0">
                    <a:pos x="354" y="534"/>
                  </a:cxn>
                  <a:cxn ang="0">
                    <a:pos x="354" y="320"/>
                  </a:cxn>
                  <a:cxn ang="0">
                    <a:pos x="118" y="320"/>
                  </a:cxn>
                  <a:cxn ang="0">
                    <a:pos x="118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18" y="0"/>
                  </a:cxn>
                  <a:cxn ang="0">
                    <a:pos x="118" y="212"/>
                  </a:cxn>
                  <a:cxn ang="0">
                    <a:pos x="354" y="212"/>
                  </a:cxn>
                  <a:cxn ang="0">
                    <a:pos x="354" y="0"/>
                  </a:cxn>
                  <a:cxn ang="0">
                    <a:pos x="472" y="0"/>
                  </a:cxn>
                  <a:cxn ang="0">
                    <a:pos x="472" y="534"/>
                  </a:cxn>
                  <a:cxn ang="0">
                    <a:pos x="354" y="534"/>
                  </a:cxn>
                </a:cxnLst>
                <a:rect l="0" t="0" r="r" b="b"/>
                <a:pathLst>
                  <a:path w="472" h="534">
                    <a:moveTo>
                      <a:pt x="354" y="534"/>
                    </a:moveTo>
                    <a:lnTo>
                      <a:pt x="354" y="320"/>
                    </a:lnTo>
                    <a:lnTo>
                      <a:pt x="118" y="320"/>
                    </a:lnTo>
                    <a:lnTo>
                      <a:pt x="118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212"/>
                    </a:lnTo>
                    <a:lnTo>
                      <a:pt x="354" y="212"/>
                    </a:lnTo>
                    <a:lnTo>
                      <a:pt x="354" y="0"/>
                    </a:lnTo>
                    <a:lnTo>
                      <a:pt x="472" y="0"/>
                    </a:lnTo>
                    <a:lnTo>
                      <a:pt x="472" y="534"/>
                    </a:lnTo>
                    <a:lnTo>
                      <a:pt x="354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14" name="Freeform 7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15" name="Freeform 8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16" name="Freeform 9"/>
              <p:cNvSpPr>
                <a:spLocks/>
              </p:cNvSpPr>
              <p:nvPr userDrawn="1"/>
            </p:nvSpPr>
            <p:spPr bwMode="gray">
              <a:xfrm>
                <a:off x="2627313" y="2139950"/>
                <a:ext cx="847725" cy="850900"/>
              </a:xfrm>
              <a:custGeom>
                <a:avLst/>
                <a:gdLst/>
                <a:ahLst/>
                <a:cxnLst>
                  <a:cxn ang="0">
                    <a:pos x="418" y="536"/>
                  </a:cxn>
                  <a:cxn ang="0">
                    <a:pos x="418" y="186"/>
                  </a:cxn>
                  <a:cxn ang="0">
                    <a:pos x="268" y="414"/>
                  </a:cxn>
                  <a:cxn ang="0">
                    <a:pos x="264" y="414"/>
                  </a:cxn>
                  <a:cxn ang="0">
                    <a:pos x="116" y="188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68" y="226"/>
                  </a:cxn>
                  <a:cxn ang="0">
                    <a:pos x="408" y="0"/>
                  </a:cxn>
                  <a:cxn ang="0">
                    <a:pos x="534" y="0"/>
                  </a:cxn>
                  <a:cxn ang="0">
                    <a:pos x="534" y="536"/>
                  </a:cxn>
                  <a:cxn ang="0">
                    <a:pos x="418" y="536"/>
                  </a:cxn>
                </a:cxnLst>
                <a:rect l="0" t="0" r="r" b="b"/>
                <a:pathLst>
                  <a:path w="534" h="536">
                    <a:moveTo>
                      <a:pt x="418" y="536"/>
                    </a:moveTo>
                    <a:lnTo>
                      <a:pt x="418" y="186"/>
                    </a:lnTo>
                    <a:lnTo>
                      <a:pt x="268" y="414"/>
                    </a:lnTo>
                    <a:lnTo>
                      <a:pt x="264" y="414"/>
                    </a:lnTo>
                    <a:lnTo>
                      <a:pt x="116" y="188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68" y="226"/>
                    </a:lnTo>
                    <a:lnTo>
                      <a:pt x="408" y="0"/>
                    </a:lnTo>
                    <a:lnTo>
                      <a:pt x="534" y="0"/>
                    </a:lnTo>
                    <a:lnTo>
                      <a:pt x="534" y="536"/>
                    </a:lnTo>
                    <a:lnTo>
                      <a:pt x="418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17" name="Freeform 10"/>
              <p:cNvSpPr>
                <a:spLocks/>
              </p:cNvSpPr>
              <p:nvPr userDrawn="1"/>
            </p:nvSpPr>
            <p:spPr bwMode="gray">
              <a:xfrm>
                <a:off x="4535488" y="2139950"/>
                <a:ext cx="781050" cy="850900"/>
              </a:xfrm>
              <a:custGeom>
                <a:avLst/>
                <a:gdLst/>
                <a:ahLst/>
                <a:cxnLst>
                  <a:cxn ang="0">
                    <a:pos x="392" y="536"/>
                  </a:cxn>
                  <a:cxn ang="0">
                    <a:pos x="118" y="194"/>
                  </a:cxn>
                  <a:cxn ang="0">
                    <a:pos x="118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6" y="330"/>
                  </a:cxn>
                  <a:cxn ang="0">
                    <a:pos x="376" y="0"/>
                  </a:cxn>
                  <a:cxn ang="0">
                    <a:pos x="492" y="0"/>
                  </a:cxn>
                  <a:cxn ang="0">
                    <a:pos x="492" y="536"/>
                  </a:cxn>
                  <a:cxn ang="0">
                    <a:pos x="392" y="536"/>
                  </a:cxn>
                </a:cxnLst>
                <a:rect l="0" t="0" r="r" b="b"/>
                <a:pathLst>
                  <a:path w="492" h="536">
                    <a:moveTo>
                      <a:pt x="392" y="536"/>
                    </a:moveTo>
                    <a:lnTo>
                      <a:pt x="118" y="194"/>
                    </a:lnTo>
                    <a:lnTo>
                      <a:pt x="118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6" y="330"/>
                    </a:lnTo>
                    <a:lnTo>
                      <a:pt x="376" y="0"/>
                    </a:lnTo>
                    <a:lnTo>
                      <a:pt x="492" y="0"/>
                    </a:lnTo>
                    <a:lnTo>
                      <a:pt x="492" y="536"/>
                    </a:lnTo>
                    <a:lnTo>
                      <a:pt x="392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18" name="Freeform 11"/>
              <p:cNvSpPr>
                <a:spLocks/>
              </p:cNvSpPr>
              <p:nvPr userDrawn="1"/>
            </p:nvSpPr>
            <p:spPr bwMode="gray">
              <a:xfrm>
                <a:off x="5475288" y="2139950"/>
                <a:ext cx="777875" cy="850900"/>
              </a:xfrm>
              <a:custGeom>
                <a:avLst/>
                <a:gdLst/>
                <a:ahLst/>
                <a:cxnLst>
                  <a:cxn ang="0">
                    <a:pos x="390" y="536"/>
                  </a:cxn>
                  <a:cxn ang="0">
                    <a:pos x="116" y="194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4" y="330"/>
                  </a:cxn>
                  <a:cxn ang="0">
                    <a:pos x="374" y="0"/>
                  </a:cxn>
                  <a:cxn ang="0">
                    <a:pos x="490" y="0"/>
                  </a:cxn>
                  <a:cxn ang="0">
                    <a:pos x="490" y="536"/>
                  </a:cxn>
                  <a:cxn ang="0">
                    <a:pos x="390" y="536"/>
                  </a:cxn>
                </a:cxnLst>
                <a:rect l="0" t="0" r="r" b="b"/>
                <a:pathLst>
                  <a:path w="490" h="536">
                    <a:moveTo>
                      <a:pt x="390" y="536"/>
                    </a:moveTo>
                    <a:lnTo>
                      <a:pt x="116" y="194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4" y="330"/>
                    </a:lnTo>
                    <a:lnTo>
                      <a:pt x="374" y="0"/>
                    </a:lnTo>
                    <a:lnTo>
                      <a:pt x="490" y="0"/>
                    </a:lnTo>
                    <a:lnTo>
                      <a:pt x="490" y="536"/>
                    </a:lnTo>
                    <a:lnTo>
                      <a:pt x="390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19" name="Freeform 12"/>
              <p:cNvSpPr>
                <a:spLocks/>
              </p:cNvSpPr>
              <p:nvPr userDrawn="1"/>
            </p:nvSpPr>
            <p:spPr bwMode="gray">
              <a:xfrm>
                <a:off x="4446588" y="3159125"/>
                <a:ext cx="822325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58" y="414"/>
                  </a:cxn>
                  <a:cxn ang="0">
                    <a:pos x="256" y="414"/>
                  </a:cxn>
                  <a:cxn ang="0">
                    <a:pos x="114" y="188"/>
                  </a:cxn>
                  <a:cxn ang="0">
                    <a:pos x="114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58" y="226"/>
                  </a:cxn>
                  <a:cxn ang="0">
                    <a:pos x="392" y="0"/>
                  </a:cxn>
                  <a:cxn ang="0">
                    <a:pos x="518" y="0"/>
                  </a:cxn>
                  <a:cxn ang="0">
                    <a:pos x="518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18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58" y="414"/>
                    </a:lnTo>
                    <a:lnTo>
                      <a:pt x="256" y="414"/>
                    </a:lnTo>
                    <a:lnTo>
                      <a:pt x="114" y="188"/>
                    </a:lnTo>
                    <a:lnTo>
                      <a:pt x="114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58" y="226"/>
                    </a:lnTo>
                    <a:lnTo>
                      <a:pt x="392" y="0"/>
                    </a:lnTo>
                    <a:lnTo>
                      <a:pt x="518" y="0"/>
                    </a:lnTo>
                    <a:lnTo>
                      <a:pt x="518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0" name="Freeform 13"/>
              <p:cNvSpPr>
                <a:spLocks/>
              </p:cNvSpPr>
              <p:nvPr userDrawn="1"/>
            </p:nvSpPr>
            <p:spPr bwMode="gray">
              <a:xfrm>
                <a:off x="5430838" y="3159125"/>
                <a:ext cx="825500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60" y="414"/>
                  </a:cxn>
                  <a:cxn ang="0">
                    <a:pos x="258" y="414"/>
                  </a:cxn>
                  <a:cxn ang="0">
                    <a:pos x="116" y="188"/>
                  </a:cxn>
                  <a:cxn ang="0">
                    <a:pos x="116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8" y="0"/>
                  </a:cxn>
                  <a:cxn ang="0">
                    <a:pos x="260" y="226"/>
                  </a:cxn>
                  <a:cxn ang="0">
                    <a:pos x="392" y="0"/>
                  </a:cxn>
                  <a:cxn ang="0">
                    <a:pos x="520" y="0"/>
                  </a:cxn>
                  <a:cxn ang="0">
                    <a:pos x="520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20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60" y="414"/>
                    </a:lnTo>
                    <a:lnTo>
                      <a:pt x="258" y="414"/>
                    </a:lnTo>
                    <a:lnTo>
                      <a:pt x="116" y="188"/>
                    </a:lnTo>
                    <a:lnTo>
                      <a:pt x="116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8" y="0"/>
                    </a:lnTo>
                    <a:lnTo>
                      <a:pt x="260" y="226"/>
                    </a:lnTo>
                    <a:lnTo>
                      <a:pt x="392" y="0"/>
                    </a:lnTo>
                    <a:lnTo>
                      <a:pt x="520" y="0"/>
                    </a:lnTo>
                    <a:lnTo>
                      <a:pt x="520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1" name="Freeform 14"/>
              <p:cNvSpPr>
                <a:spLocks/>
              </p:cNvSpPr>
              <p:nvPr userDrawn="1"/>
            </p:nvSpPr>
            <p:spPr bwMode="gray">
              <a:xfrm>
                <a:off x="6415088" y="3159125"/>
                <a:ext cx="650875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410" y="0"/>
                  </a:cxn>
                  <a:cxn ang="0">
                    <a:pos x="410" y="104"/>
                  </a:cxn>
                  <a:cxn ang="0">
                    <a:pos x="118" y="104"/>
                  </a:cxn>
                  <a:cxn ang="0">
                    <a:pos x="118" y="212"/>
                  </a:cxn>
                  <a:cxn ang="0">
                    <a:pos x="378" y="212"/>
                  </a:cxn>
                  <a:cxn ang="0">
                    <a:pos x="378" y="318"/>
                  </a:cxn>
                  <a:cxn ang="0">
                    <a:pos x="118" y="318"/>
                  </a:cxn>
                  <a:cxn ang="0">
                    <a:pos x="118" y="430"/>
                  </a:cxn>
                  <a:cxn ang="0">
                    <a:pos x="410" y="430"/>
                  </a:cxn>
                  <a:cxn ang="0">
                    <a:pos x="410" y="534"/>
                  </a:cxn>
                  <a:cxn ang="0">
                    <a:pos x="0" y="534"/>
                  </a:cxn>
                </a:cxnLst>
                <a:rect l="0" t="0" r="r" b="b"/>
                <a:pathLst>
                  <a:path w="410" h="534">
                    <a:moveTo>
                      <a:pt x="0" y="534"/>
                    </a:moveTo>
                    <a:lnTo>
                      <a:pt x="0" y="0"/>
                    </a:lnTo>
                    <a:lnTo>
                      <a:pt x="410" y="0"/>
                    </a:lnTo>
                    <a:lnTo>
                      <a:pt x="410" y="104"/>
                    </a:lnTo>
                    <a:lnTo>
                      <a:pt x="118" y="104"/>
                    </a:lnTo>
                    <a:lnTo>
                      <a:pt x="118" y="212"/>
                    </a:lnTo>
                    <a:lnTo>
                      <a:pt x="378" y="212"/>
                    </a:lnTo>
                    <a:lnTo>
                      <a:pt x="378" y="318"/>
                    </a:lnTo>
                    <a:lnTo>
                      <a:pt x="118" y="318"/>
                    </a:lnTo>
                    <a:lnTo>
                      <a:pt x="118" y="430"/>
                    </a:lnTo>
                    <a:lnTo>
                      <a:pt x="410" y="430"/>
                    </a:lnTo>
                    <a:lnTo>
                      <a:pt x="410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2" name="Freeform 15"/>
              <p:cNvSpPr>
                <a:spLocks/>
              </p:cNvSpPr>
              <p:nvPr userDrawn="1"/>
            </p:nvSpPr>
            <p:spPr bwMode="gray">
              <a:xfrm>
                <a:off x="7227888" y="3159125"/>
                <a:ext cx="609600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116" y="0"/>
                  </a:cxn>
                  <a:cxn ang="0">
                    <a:pos x="116" y="428"/>
                  </a:cxn>
                  <a:cxn ang="0">
                    <a:pos x="384" y="428"/>
                  </a:cxn>
                  <a:cxn ang="0">
                    <a:pos x="384" y="534"/>
                  </a:cxn>
                  <a:cxn ang="0">
                    <a:pos x="0" y="534"/>
                  </a:cxn>
                </a:cxnLst>
                <a:rect l="0" t="0" r="r" b="b"/>
                <a:pathLst>
                  <a:path w="384" h="534">
                    <a:moveTo>
                      <a:pt x="0" y="534"/>
                    </a:moveTo>
                    <a:lnTo>
                      <a:pt x="0" y="0"/>
                    </a:lnTo>
                    <a:lnTo>
                      <a:pt x="116" y="0"/>
                    </a:lnTo>
                    <a:lnTo>
                      <a:pt x="116" y="428"/>
                    </a:lnTo>
                    <a:lnTo>
                      <a:pt x="384" y="428"/>
                    </a:lnTo>
                    <a:lnTo>
                      <a:pt x="384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3" name="Freeform 16"/>
              <p:cNvSpPr>
                <a:spLocks noEditPoints="1"/>
              </p:cNvSpPr>
              <p:nvPr userDrawn="1"/>
            </p:nvSpPr>
            <p:spPr bwMode="gray">
              <a:xfrm>
                <a:off x="3548063" y="2133600"/>
                <a:ext cx="911225" cy="857250"/>
              </a:xfrm>
              <a:custGeom>
                <a:avLst/>
                <a:gdLst/>
                <a:ahLst/>
                <a:cxnLst>
                  <a:cxn ang="0">
                    <a:pos x="212" y="316"/>
                  </a:cxn>
                  <a:cxn ang="0">
                    <a:pos x="286" y="142"/>
                  </a:cxn>
                  <a:cxn ang="0">
                    <a:pos x="360" y="316"/>
                  </a:cxn>
                  <a:cxn ang="0">
                    <a:pos x="212" y="316"/>
                  </a:cxn>
                  <a:cxn ang="0">
                    <a:pos x="342" y="0"/>
                  </a:cxn>
                  <a:cxn ang="0">
                    <a:pos x="232" y="0"/>
                  </a:cxn>
                  <a:cxn ang="0">
                    <a:pos x="0" y="540"/>
                  </a:cxn>
                  <a:cxn ang="0">
                    <a:pos x="120" y="540"/>
                  </a:cxn>
                  <a:cxn ang="0">
                    <a:pos x="170" y="420"/>
                  </a:cxn>
                  <a:cxn ang="0">
                    <a:pos x="402" y="420"/>
                  </a:cxn>
                  <a:cxn ang="0">
                    <a:pos x="452" y="540"/>
                  </a:cxn>
                  <a:cxn ang="0">
                    <a:pos x="574" y="540"/>
                  </a:cxn>
                  <a:cxn ang="0">
                    <a:pos x="342" y="0"/>
                  </a:cxn>
                </a:cxnLst>
                <a:rect l="0" t="0" r="r" b="b"/>
                <a:pathLst>
                  <a:path w="574" h="540">
                    <a:moveTo>
                      <a:pt x="212" y="316"/>
                    </a:moveTo>
                    <a:lnTo>
                      <a:pt x="286" y="142"/>
                    </a:lnTo>
                    <a:lnTo>
                      <a:pt x="360" y="316"/>
                    </a:lnTo>
                    <a:lnTo>
                      <a:pt x="212" y="316"/>
                    </a:lnTo>
                    <a:close/>
                    <a:moveTo>
                      <a:pt x="342" y="0"/>
                    </a:moveTo>
                    <a:lnTo>
                      <a:pt x="232" y="0"/>
                    </a:lnTo>
                    <a:lnTo>
                      <a:pt x="0" y="540"/>
                    </a:lnTo>
                    <a:lnTo>
                      <a:pt x="120" y="540"/>
                    </a:lnTo>
                    <a:lnTo>
                      <a:pt x="170" y="420"/>
                    </a:lnTo>
                    <a:lnTo>
                      <a:pt x="402" y="420"/>
                    </a:lnTo>
                    <a:lnTo>
                      <a:pt x="452" y="540"/>
                    </a:lnTo>
                    <a:lnTo>
                      <a:pt x="574" y="540"/>
                    </a:lnTo>
                    <a:lnTo>
                      <a:pt x="34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24" name="Freeform 17"/>
              <p:cNvSpPr>
                <a:spLocks/>
              </p:cNvSpPr>
              <p:nvPr userDrawn="1"/>
            </p:nvSpPr>
            <p:spPr bwMode="gray">
              <a:xfrm>
                <a:off x="6538913" y="2139950"/>
                <a:ext cx="873125" cy="850900"/>
              </a:xfrm>
              <a:custGeom>
                <a:avLst/>
                <a:gdLst/>
                <a:ahLst/>
                <a:cxnLst>
                  <a:cxn ang="0">
                    <a:pos x="550" y="212"/>
                  </a:cxn>
                  <a:cxn ang="0">
                    <a:pos x="332" y="212"/>
                  </a:cxn>
                  <a:cxn ang="0">
                    <a:pos x="332" y="0"/>
                  </a:cxn>
                  <a:cxn ang="0">
                    <a:pos x="220" y="0"/>
                  </a:cxn>
                  <a:cxn ang="0">
                    <a:pos x="220" y="212"/>
                  </a:cxn>
                  <a:cxn ang="0">
                    <a:pos x="0" y="212"/>
                  </a:cxn>
                  <a:cxn ang="0">
                    <a:pos x="0" y="322"/>
                  </a:cxn>
                  <a:cxn ang="0">
                    <a:pos x="220" y="322"/>
                  </a:cxn>
                  <a:cxn ang="0">
                    <a:pos x="220" y="536"/>
                  </a:cxn>
                  <a:cxn ang="0">
                    <a:pos x="332" y="536"/>
                  </a:cxn>
                  <a:cxn ang="0">
                    <a:pos x="332" y="322"/>
                  </a:cxn>
                  <a:cxn ang="0">
                    <a:pos x="550" y="322"/>
                  </a:cxn>
                  <a:cxn ang="0">
                    <a:pos x="550" y="212"/>
                  </a:cxn>
                </a:cxnLst>
                <a:rect l="0" t="0" r="r" b="b"/>
                <a:pathLst>
                  <a:path w="550" h="536">
                    <a:moveTo>
                      <a:pt x="550" y="212"/>
                    </a:moveTo>
                    <a:lnTo>
                      <a:pt x="332" y="212"/>
                    </a:lnTo>
                    <a:lnTo>
                      <a:pt x="332" y="0"/>
                    </a:lnTo>
                    <a:lnTo>
                      <a:pt x="220" y="0"/>
                    </a:lnTo>
                    <a:lnTo>
                      <a:pt x="220" y="212"/>
                    </a:lnTo>
                    <a:lnTo>
                      <a:pt x="0" y="212"/>
                    </a:lnTo>
                    <a:lnTo>
                      <a:pt x="0" y="322"/>
                    </a:lnTo>
                    <a:lnTo>
                      <a:pt x="220" y="322"/>
                    </a:lnTo>
                    <a:lnTo>
                      <a:pt x="220" y="536"/>
                    </a:lnTo>
                    <a:lnTo>
                      <a:pt x="332" y="536"/>
                    </a:lnTo>
                    <a:lnTo>
                      <a:pt x="332" y="322"/>
                    </a:lnTo>
                    <a:lnTo>
                      <a:pt x="550" y="322"/>
                    </a:lnTo>
                    <a:lnTo>
                      <a:pt x="550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</p:grpSp>
      </p:grpSp>
      <p:sp>
        <p:nvSpPr>
          <p:cNvPr id="3" name="Textplatzhalter 2"/>
          <p:cNvSpPr>
            <a:spLocks noGrp="1"/>
          </p:cNvSpPr>
          <p:nvPr>
            <p:ph type="body" sz="quarter" idx="17" hasCustomPrompt="1"/>
          </p:nvPr>
        </p:nvSpPr>
        <p:spPr bwMode="gray">
          <a:xfrm rot="21180000">
            <a:off x="2333611" y="2964854"/>
            <a:ext cx="3709981" cy="251546"/>
          </a:xfrm>
        </p:spPr>
        <p:txBody>
          <a:bodyPr anchor="b">
            <a:normAutofit/>
          </a:bodyPr>
          <a:lstStyle>
            <a:lvl1pPr marL="0">
              <a:spcAft>
                <a:spcPts val="0"/>
              </a:spcAft>
              <a:buFontTx/>
              <a:buNone/>
              <a:defRPr sz="16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9pPr>
          </a:lstStyle>
          <a:p>
            <a:pPr lvl="0"/>
            <a:r>
              <a:rPr lang="en-US" noProof="0" dirty="0"/>
              <a:t>Position</a:t>
            </a:r>
          </a:p>
        </p:txBody>
      </p:sp>
      <p:sp>
        <p:nvSpPr>
          <p:cNvPr id="27" name="Titel 5"/>
          <p:cNvSpPr>
            <a:spLocks noGrp="1"/>
          </p:cNvSpPr>
          <p:nvPr>
            <p:ph type="title" hasCustomPrompt="1"/>
          </p:nvPr>
        </p:nvSpPr>
        <p:spPr bwMode="gray">
          <a:xfrm rot="21180000">
            <a:off x="2294154" y="2565324"/>
            <a:ext cx="3711182" cy="400459"/>
          </a:xfrm>
          <a:solidFill>
            <a:schemeClr val="bg1"/>
          </a:solidFill>
        </p:spPr>
        <p:txBody>
          <a:bodyPr vert="horz" lIns="0" tIns="0" rIns="0" bIns="0" anchor="b"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noProof="0" dirty="0"/>
              <a:t>Name Surname</a:t>
            </a:r>
          </a:p>
        </p:txBody>
      </p:sp>
      <p:sp>
        <p:nvSpPr>
          <p:cNvPr id="45" name="Textplatzhalter 6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7250113" y="2636912"/>
            <a:ext cx="3600450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/>
              <a:t>&lt;Thank you!&gt;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 hasCustomPrompt="1"/>
          </p:nvPr>
        </p:nvSpPr>
        <p:spPr bwMode="gray">
          <a:xfrm rot="21179971">
            <a:off x="2415894" y="3467630"/>
            <a:ext cx="1532190" cy="767067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900" baseline="0"/>
            </a:lvl1pPr>
            <a:lvl2pPr marL="0" indent="0">
              <a:spcAft>
                <a:spcPts val="0"/>
              </a:spcAft>
              <a:buFontTx/>
              <a:buNone/>
              <a:defRPr sz="900"/>
            </a:lvl2pPr>
            <a:lvl3pPr marL="0" indent="0">
              <a:spcAft>
                <a:spcPts val="0"/>
              </a:spcAft>
              <a:buFontTx/>
              <a:buNone/>
              <a:defRPr sz="900"/>
            </a:lvl3pPr>
            <a:lvl4pPr marL="0" indent="0">
              <a:spcAft>
                <a:spcPts val="0"/>
              </a:spcAft>
              <a:buFontTx/>
              <a:buNone/>
              <a:defRPr sz="900"/>
            </a:lvl4pPr>
            <a:lvl5pPr marL="0" indent="0">
              <a:spcAft>
                <a:spcPts val="0"/>
              </a:spcAft>
              <a:buFontTx/>
              <a:buNone/>
              <a:defRPr sz="900"/>
            </a:lvl5pPr>
            <a:lvl6pPr marL="0" indent="0">
              <a:spcAft>
                <a:spcPts val="0"/>
              </a:spcAft>
              <a:buFontTx/>
              <a:buNone/>
              <a:defRPr sz="900"/>
            </a:lvl6pPr>
            <a:lvl7pPr marL="0" indent="0">
              <a:spcAft>
                <a:spcPts val="0"/>
              </a:spcAft>
              <a:buFontTx/>
              <a:buNone/>
              <a:defRPr sz="900"/>
            </a:lvl7pPr>
            <a:lvl8pPr marL="0" indent="0">
              <a:spcAft>
                <a:spcPts val="0"/>
              </a:spcAft>
              <a:buFontTx/>
              <a:buNone/>
              <a:defRPr sz="900"/>
            </a:lvl8pPr>
            <a:lvl9pPr marL="0" indent="0">
              <a:spcAft>
                <a:spcPts val="0"/>
              </a:spcAft>
              <a:buFontTx/>
              <a:buNone/>
              <a:defRPr sz="900"/>
            </a:lvl9pPr>
          </a:lstStyle>
          <a:p>
            <a:pPr lvl="0"/>
            <a:r>
              <a:rPr lang="en-US" noProof="0" dirty="0"/>
              <a:t>MANN+HUMMEL</a:t>
            </a:r>
            <a:br>
              <a:rPr lang="en-US" noProof="0" dirty="0"/>
            </a:br>
            <a:r>
              <a:rPr lang="en-US" noProof="0" dirty="0"/>
              <a:t>Address</a:t>
            </a:r>
          </a:p>
        </p:txBody>
      </p:sp>
      <p:sp>
        <p:nvSpPr>
          <p:cNvPr id="29" name="Textplatzhalter 3"/>
          <p:cNvSpPr>
            <a:spLocks noGrp="1"/>
          </p:cNvSpPr>
          <p:nvPr>
            <p:ph type="body" sz="quarter" idx="20" hasCustomPrompt="1"/>
          </p:nvPr>
        </p:nvSpPr>
        <p:spPr bwMode="gray">
          <a:xfrm rot="21179971">
            <a:off x="3976192" y="3240112"/>
            <a:ext cx="2142798" cy="767067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tabLst>
                <a:tab pos="449263" algn="l"/>
              </a:tabLst>
              <a:defRPr sz="900" baseline="0"/>
            </a:lvl1pPr>
            <a:lvl2pPr marL="0" indent="0">
              <a:spcAft>
                <a:spcPts val="0"/>
              </a:spcAft>
              <a:buFontTx/>
              <a:buNone/>
              <a:defRPr sz="900"/>
            </a:lvl2pPr>
            <a:lvl3pPr marL="0" indent="0">
              <a:spcAft>
                <a:spcPts val="0"/>
              </a:spcAft>
              <a:buFontTx/>
              <a:buNone/>
              <a:defRPr sz="900"/>
            </a:lvl3pPr>
            <a:lvl4pPr marL="0" indent="0">
              <a:spcAft>
                <a:spcPts val="0"/>
              </a:spcAft>
              <a:buFontTx/>
              <a:buNone/>
              <a:defRPr sz="900"/>
            </a:lvl4pPr>
            <a:lvl5pPr marL="0" indent="0">
              <a:spcAft>
                <a:spcPts val="0"/>
              </a:spcAft>
              <a:buFontTx/>
              <a:buNone/>
              <a:defRPr sz="900"/>
            </a:lvl5pPr>
            <a:lvl6pPr marL="0" indent="0">
              <a:spcAft>
                <a:spcPts val="0"/>
              </a:spcAft>
              <a:buFontTx/>
              <a:buNone/>
              <a:defRPr sz="900"/>
            </a:lvl6pPr>
            <a:lvl7pPr marL="0" indent="0">
              <a:spcAft>
                <a:spcPts val="0"/>
              </a:spcAft>
              <a:buFontTx/>
              <a:buNone/>
              <a:defRPr sz="900"/>
            </a:lvl7pPr>
            <a:lvl8pPr marL="0" indent="0">
              <a:spcAft>
                <a:spcPts val="0"/>
              </a:spcAft>
              <a:buFontTx/>
              <a:buNone/>
              <a:defRPr sz="900"/>
            </a:lvl8pPr>
            <a:lvl9pPr marL="0" indent="0">
              <a:spcAft>
                <a:spcPts val="0"/>
              </a:spcAft>
              <a:buFontTx/>
              <a:buNone/>
              <a:defRPr sz="900"/>
            </a:lvl9pPr>
          </a:lstStyle>
          <a:p>
            <a:pPr lvl="0"/>
            <a:r>
              <a:rPr lang="en-US" noProof="0" dirty="0"/>
              <a:t>Phone   +xx </a:t>
            </a:r>
            <a:r>
              <a:rPr lang="en-US" noProof="0" dirty="0" err="1"/>
              <a:t>xxxx</a:t>
            </a:r>
            <a:r>
              <a:rPr lang="en-US" noProof="0" dirty="0"/>
              <a:t> xx-xx</a:t>
            </a:r>
            <a:br>
              <a:rPr lang="en-US" noProof="0" dirty="0"/>
            </a:br>
            <a:r>
              <a:rPr lang="en-US" noProof="0" dirty="0"/>
              <a:t>Fax        +xx </a:t>
            </a:r>
            <a:r>
              <a:rPr lang="en-US" noProof="0" dirty="0" err="1"/>
              <a:t>xxxx</a:t>
            </a:r>
            <a:r>
              <a:rPr lang="en-US" noProof="0" dirty="0"/>
              <a:t> xx-xx</a:t>
            </a:r>
            <a:br>
              <a:rPr lang="en-US" noProof="0" dirty="0"/>
            </a:br>
            <a:r>
              <a:rPr lang="en-US" noProof="0" dirty="0"/>
              <a:t>Mobile    +xx </a:t>
            </a:r>
            <a:r>
              <a:rPr lang="en-US" noProof="0" dirty="0" err="1"/>
              <a:t>xxxx</a:t>
            </a:r>
            <a:r>
              <a:rPr lang="en-US" noProof="0" dirty="0"/>
              <a:t> xx-xxx</a:t>
            </a:r>
            <a:br>
              <a:rPr lang="en-US" noProof="0" dirty="0"/>
            </a:br>
            <a:r>
              <a:rPr lang="en-US" noProof="0" dirty="0"/>
              <a:t>max.mustermann@mann-hummel.com</a:t>
            </a:r>
            <a:br>
              <a:rPr lang="en-US" noProof="0" dirty="0"/>
            </a:br>
            <a:r>
              <a:rPr lang="en-US" noProof="0" dirty="0"/>
              <a:t>www.mann-hummel.com</a:t>
            </a:r>
          </a:p>
        </p:txBody>
      </p:sp>
      <p:pic>
        <p:nvPicPr>
          <p:cNvPr id="31" name="Picture 8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193675" y="6510889"/>
            <a:ext cx="1530000" cy="12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60479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29301341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97266" name="think-cell Slide" r:id="rId4" imgW="360" imgH="360" progId="">
              <p:embed/>
            </p:oleObj>
          </a:graphicData>
        </a:graphic>
      </p:graphicFrame>
      <p:sp>
        <p:nvSpPr>
          <p:cNvPr id="2" name="Rechteck 1"/>
          <p:cNvSpPr/>
          <p:nvPr userDrawn="1"/>
        </p:nvSpPr>
        <p:spPr bwMode="gray">
          <a:xfrm>
            <a:off x="193675" y="6237312"/>
            <a:ext cx="10152384" cy="50405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>
              <a:solidFill>
                <a:schemeClr val="bg1"/>
              </a:solidFill>
            </a:endParaRPr>
          </a:p>
        </p:txBody>
      </p:sp>
      <p:pic>
        <p:nvPicPr>
          <p:cNvPr id="32" name="Picture 127" descr="K:\Mann + Hummel\03_Vorlagen\03_PowerPoint\backup\Vignette_16x32_8_60prozent_2016.01.27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188044" y="188913"/>
            <a:ext cx="11807825" cy="576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platzhalter 6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1939923" y="980776"/>
            <a:ext cx="8910639" cy="432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Aft>
                <a:spcPts val="0"/>
              </a:spcAft>
              <a:buFontTx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/>
              <a:t>&lt;Thank you!&gt;</a:t>
            </a:r>
          </a:p>
        </p:txBody>
      </p:sp>
      <p:pic>
        <p:nvPicPr>
          <p:cNvPr id="51" name="Picture 8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193675" y="6510889"/>
            <a:ext cx="1530000" cy="12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" name="Gruppierung 2"/>
          <p:cNvGrpSpPr>
            <a:grpSpLocks noChangeAspect="1"/>
          </p:cNvGrpSpPr>
          <p:nvPr userDrawn="1"/>
        </p:nvGrpSpPr>
        <p:grpSpPr bwMode="gray">
          <a:xfrm rot="21208675">
            <a:off x="2079690" y="2067126"/>
            <a:ext cx="4105944" cy="2659484"/>
            <a:chOff x="3013829" y="1420446"/>
            <a:chExt cx="3412816" cy="2210534"/>
          </a:xfrm>
        </p:grpSpPr>
        <p:sp>
          <p:nvSpPr>
            <p:cNvPr id="53" name="Rechteck 52"/>
            <p:cNvSpPr/>
            <p:nvPr/>
          </p:nvSpPr>
          <p:spPr bwMode="gray">
            <a:xfrm>
              <a:off x="3013829" y="1420446"/>
              <a:ext cx="3412816" cy="2210534"/>
            </a:xfrm>
            <a:prstGeom prst="rect">
              <a:avLst/>
            </a:prstGeom>
            <a:solidFill>
              <a:schemeClr val="bg1"/>
            </a:solidFill>
            <a:ln w="28575" cap="sq" cmpd="sng">
              <a:noFill/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grpSp>
          <p:nvGrpSpPr>
            <p:cNvPr id="54" name="Gruppierung 17"/>
            <p:cNvGrpSpPr/>
            <p:nvPr userDrawn="1"/>
          </p:nvGrpSpPr>
          <p:grpSpPr bwMode="gray">
            <a:xfrm>
              <a:off x="5378643" y="1587443"/>
              <a:ext cx="883009" cy="319627"/>
              <a:chOff x="2627313" y="2133600"/>
              <a:chExt cx="5210175" cy="1885950"/>
            </a:xfrm>
            <a:solidFill>
              <a:schemeClr val="accent1"/>
            </a:solidFill>
          </p:grpSpPr>
          <p:sp>
            <p:nvSpPr>
              <p:cNvPr id="55" name="Freeform 6"/>
              <p:cNvSpPr>
                <a:spLocks/>
              </p:cNvSpPr>
              <p:nvPr userDrawn="1"/>
            </p:nvSpPr>
            <p:spPr bwMode="gray">
              <a:xfrm>
                <a:off x="2627313" y="3159125"/>
                <a:ext cx="749300" cy="847725"/>
              </a:xfrm>
              <a:custGeom>
                <a:avLst/>
                <a:gdLst/>
                <a:ahLst/>
                <a:cxnLst>
                  <a:cxn ang="0">
                    <a:pos x="354" y="534"/>
                  </a:cxn>
                  <a:cxn ang="0">
                    <a:pos x="354" y="320"/>
                  </a:cxn>
                  <a:cxn ang="0">
                    <a:pos x="118" y="320"/>
                  </a:cxn>
                  <a:cxn ang="0">
                    <a:pos x="118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18" y="0"/>
                  </a:cxn>
                  <a:cxn ang="0">
                    <a:pos x="118" y="212"/>
                  </a:cxn>
                  <a:cxn ang="0">
                    <a:pos x="354" y="212"/>
                  </a:cxn>
                  <a:cxn ang="0">
                    <a:pos x="354" y="0"/>
                  </a:cxn>
                  <a:cxn ang="0">
                    <a:pos x="472" y="0"/>
                  </a:cxn>
                  <a:cxn ang="0">
                    <a:pos x="472" y="534"/>
                  </a:cxn>
                  <a:cxn ang="0">
                    <a:pos x="354" y="534"/>
                  </a:cxn>
                </a:cxnLst>
                <a:rect l="0" t="0" r="r" b="b"/>
                <a:pathLst>
                  <a:path w="472" h="534">
                    <a:moveTo>
                      <a:pt x="354" y="534"/>
                    </a:moveTo>
                    <a:lnTo>
                      <a:pt x="354" y="320"/>
                    </a:lnTo>
                    <a:lnTo>
                      <a:pt x="118" y="320"/>
                    </a:lnTo>
                    <a:lnTo>
                      <a:pt x="118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212"/>
                    </a:lnTo>
                    <a:lnTo>
                      <a:pt x="354" y="212"/>
                    </a:lnTo>
                    <a:lnTo>
                      <a:pt x="354" y="0"/>
                    </a:lnTo>
                    <a:lnTo>
                      <a:pt x="472" y="0"/>
                    </a:lnTo>
                    <a:lnTo>
                      <a:pt x="472" y="534"/>
                    </a:lnTo>
                    <a:lnTo>
                      <a:pt x="354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56" name="Freeform 7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57" name="Freeform 8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58" name="Freeform 9"/>
              <p:cNvSpPr>
                <a:spLocks/>
              </p:cNvSpPr>
              <p:nvPr userDrawn="1"/>
            </p:nvSpPr>
            <p:spPr bwMode="gray">
              <a:xfrm>
                <a:off x="2627313" y="2139950"/>
                <a:ext cx="847725" cy="850900"/>
              </a:xfrm>
              <a:custGeom>
                <a:avLst/>
                <a:gdLst/>
                <a:ahLst/>
                <a:cxnLst>
                  <a:cxn ang="0">
                    <a:pos x="418" y="536"/>
                  </a:cxn>
                  <a:cxn ang="0">
                    <a:pos x="418" y="186"/>
                  </a:cxn>
                  <a:cxn ang="0">
                    <a:pos x="268" y="414"/>
                  </a:cxn>
                  <a:cxn ang="0">
                    <a:pos x="264" y="414"/>
                  </a:cxn>
                  <a:cxn ang="0">
                    <a:pos x="116" y="188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68" y="226"/>
                  </a:cxn>
                  <a:cxn ang="0">
                    <a:pos x="408" y="0"/>
                  </a:cxn>
                  <a:cxn ang="0">
                    <a:pos x="534" y="0"/>
                  </a:cxn>
                  <a:cxn ang="0">
                    <a:pos x="534" y="536"/>
                  </a:cxn>
                  <a:cxn ang="0">
                    <a:pos x="418" y="536"/>
                  </a:cxn>
                </a:cxnLst>
                <a:rect l="0" t="0" r="r" b="b"/>
                <a:pathLst>
                  <a:path w="534" h="536">
                    <a:moveTo>
                      <a:pt x="418" y="536"/>
                    </a:moveTo>
                    <a:lnTo>
                      <a:pt x="418" y="186"/>
                    </a:lnTo>
                    <a:lnTo>
                      <a:pt x="268" y="414"/>
                    </a:lnTo>
                    <a:lnTo>
                      <a:pt x="264" y="414"/>
                    </a:lnTo>
                    <a:lnTo>
                      <a:pt x="116" y="188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68" y="226"/>
                    </a:lnTo>
                    <a:lnTo>
                      <a:pt x="408" y="0"/>
                    </a:lnTo>
                    <a:lnTo>
                      <a:pt x="534" y="0"/>
                    </a:lnTo>
                    <a:lnTo>
                      <a:pt x="534" y="536"/>
                    </a:lnTo>
                    <a:lnTo>
                      <a:pt x="418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59" name="Freeform 10"/>
              <p:cNvSpPr>
                <a:spLocks/>
              </p:cNvSpPr>
              <p:nvPr userDrawn="1"/>
            </p:nvSpPr>
            <p:spPr bwMode="gray">
              <a:xfrm>
                <a:off x="4535488" y="2139950"/>
                <a:ext cx="781050" cy="850900"/>
              </a:xfrm>
              <a:custGeom>
                <a:avLst/>
                <a:gdLst/>
                <a:ahLst/>
                <a:cxnLst>
                  <a:cxn ang="0">
                    <a:pos x="392" y="536"/>
                  </a:cxn>
                  <a:cxn ang="0">
                    <a:pos x="118" y="194"/>
                  </a:cxn>
                  <a:cxn ang="0">
                    <a:pos x="118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6" y="330"/>
                  </a:cxn>
                  <a:cxn ang="0">
                    <a:pos x="376" y="0"/>
                  </a:cxn>
                  <a:cxn ang="0">
                    <a:pos x="492" y="0"/>
                  </a:cxn>
                  <a:cxn ang="0">
                    <a:pos x="492" y="536"/>
                  </a:cxn>
                  <a:cxn ang="0">
                    <a:pos x="392" y="536"/>
                  </a:cxn>
                </a:cxnLst>
                <a:rect l="0" t="0" r="r" b="b"/>
                <a:pathLst>
                  <a:path w="492" h="536">
                    <a:moveTo>
                      <a:pt x="392" y="536"/>
                    </a:moveTo>
                    <a:lnTo>
                      <a:pt x="118" y="194"/>
                    </a:lnTo>
                    <a:lnTo>
                      <a:pt x="118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6" y="330"/>
                    </a:lnTo>
                    <a:lnTo>
                      <a:pt x="376" y="0"/>
                    </a:lnTo>
                    <a:lnTo>
                      <a:pt x="492" y="0"/>
                    </a:lnTo>
                    <a:lnTo>
                      <a:pt x="492" y="536"/>
                    </a:lnTo>
                    <a:lnTo>
                      <a:pt x="392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60" name="Freeform 11"/>
              <p:cNvSpPr>
                <a:spLocks/>
              </p:cNvSpPr>
              <p:nvPr userDrawn="1"/>
            </p:nvSpPr>
            <p:spPr bwMode="gray">
              <a:xfrm>
                <a:off x="5475288" y="2139950"/>
                <a:ext cx="777875" cy="850900"/>
              </a:xfrm>
              <a:custGeom>
                <a:avLst/>
                <a:gdLst/>
                <a:ahLst/>
                <a:cxnLst>
                  <a:cxn ang="0">
                    <a:pos x="390" y="536"/>
                  </a:cxn>
                  <a:cxn ang="0">
                    <a:pos x="116" y="194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4" y="330"/>
                  </a:cxn>
                  <a:cxn ang="0">
                    <a:pos x="374" y="0"/>
                  </a:cxn>
                  <a:cxn ang="0">
                    <a:pos x="490" y="0"/>
                  </a:cxn>
                  <a:cxn ang="0">
                    <a:pos x="490" y="536"/>
                  </a:cxn>
                  <a:cxn ang="0">
                    <a:pos x="390" y="536"/>
                  </a:cxn>
                </a:cxnLst>
                <a:rect l="0" t="0" r="r" b="b"/>
                <a:pathLst>
                  <a:path w="490" h="536">
                    <a:moveTo>
                      <a:pt x="390" y="536"/>
                    </a:moveTo>
                    <a:lnTo>
                      <a:pt x="116" y="194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4" y="330"/>
                    </a:lnTo>
                    <a:lnTo>
                      <a:pt x="374" y="0"/>
                    </a:lnTo>
                    <a:lnTo>
                      <a:pt x="490" y="0"/>
                    </a:lnTo>
                    <a:lnTo>
                      <a:pt x="490" y="536"/>
                    </a:lnTo>
                    <a:lnTo>
                      <a:pt x="390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61" name="Freeform 12"/>
              <p:cNvSpPr>
                <a:spLocks/>
              </p:cNvSpPr>
              <p:nvPr userDrawn="1"/>
            </p:nvSpPr>
            <p:spPr bwMode="gray">
              <a:xfrm>
                <a:off x="4446588" y="3159125"/>
                <a:ext cx="822325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58" y="414"/>
                  </a:cxn>
                  <a:cxn ang="0">
                    <a:pos x="256" y="414"/>
                  </a:cxn>
                  <a:cxn ang="0">
                    <a:pos x="114" y="188"/>
                  </a:cxn>
                  <a:cxn ang="0">
                    <a:pos x="114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58" y="226"/>
                  </a:cxn>
                  <a:cxn ang="0">
                    <a:pos x="392" y="0"/>
                  </a:cxn>
                  <a:cxn ang="0">
                    <a:pos x="518" y="0"/>
                  </a:cxn>
                  <a:cxn ang="0">
                    <a:pos x="518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18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58" y="414"/>
                    </a:lnTo>
                    <a:lnTo>
                      <a:pt x="256" y="414"/>
                    </a:lnTo>
                    <a:lnTo>
                      <a:pt x="114" y="188"/>
                    </a:lnTo>
                    <a:lnTo>
                      <a:pt x="114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58" y="226"/>
                    </a:lnTo>
                    <a:lnTo>
                      <a:pt x="392" y="0"/>
                    </a:lnTo>
                    <a:lnTo>
                      <a:pt x="518" y="0"/>
                    </a:lnTo>
                    <a:lnTo>
                      <a:pt x="518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62" name="Freeform 13"/>
              <p:cNvSpPr>
                <a:spLocks/>
              </p:cNvSpPr>
              <p:nvPr userDrawn="1"/>
            </p:nvSpPr>
            <p:spPr bwMode="gray">
              <a:xfrm>
                <a:off x="5430838" y="3159125"/>
                <a:ext cx="825500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60" y="414"/>
                  </a:cxn>
                  <a:cxn ang="0">
                    <a:pos x="258" y="414"/>
                  </a:cxn>
                  <a:cxn ang="0">
                    <a:pos x="116" y="188"/>
                  </a:cxn>
                  <a:cxn ang="0">
                    <a:pos x="116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8" y="0"/>
                  </a:cxn>
                  <a:cxn ang="0">
                    <a:pos x="260" y="226"/>
                  </a:cxn>
                  <a:cxn ang="0">
                    <a:pos x="392" y="0"/>
                  </a:cxn>
                  <a:cxn ang="0">
                    <a:pos x="520" y="0"/>
                  </a:cxn>
                  <a:cxn ang="0">
                    <a:pos x="520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20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60" y="414"/>
                    </a:lnTo>
                    <a:lnTo>
                      <a:pt x="258" y="414"/>
                    </a:lnTo>
                    <a:lnTo>
                      <a:pt x="116" y="188"/>
                    </a:lnTo>
                    <a:lnTo>
                      <a:pt x="116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8" y="0"/>
                    </a:lnTo>
                    <a:lnTo>
                      <a:pt x="260" y="226"/>
                    </a:lnTo>
                    <a:lnTo>
                      <a:pt x="392" y="0"/>
                    </a:lnTo>
                    <a:lnTo>
                      <a:pt x="520" y="0"/>
                    </a:lnTo>
                    <a:lnTo>
                      <a:pt x="520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63" name="Freeform 14"/>
              <p:cNvSpPr>
                <a:spLocks/>
              </p:cNvSpPr>
              <p:nvPr userDrawn="1"/>
            </p:nvSpPr>
            <p:spPr bwMode="gray">
              <a:xfrm>
                <a:off x="6415088" y="3159125"/>
                <a:ext cx="650875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410" y="0"/>
                  </a:cxn>
                  <a:cxn ang="0">
                    <a:pos x="410" y="104"/>
                  </a:cxn>
                  <a:cxn ang="0">
                    <a:pos x="118" y="104"/>
                  </a:cxn>
                  <a:cxn ang="0">
                    <a:pos x="118" y="212"/>
                  </a:cxn>
                  <a:cxn ang="0">
                    <a:pos x="378" y="212"/>
                  </a:cxn>
                  <a:cxn ang="0">
                    <a:pos x="378" y="318"/>
                  </a:cxn>
                  <a:cxn ang="0">
                    <a:pos x="118" y="318"/>
                  </a:cxn>
                  <a:cxn ang="0">
                    <a:pos x="118" y="430"/>
                  </a:cxn>
                  <a:cxn ang="0">
                    <a:pos x="410" y="430"/>
                  </a:cxn>
                  <a:cxn ang="0">
                    <a:pos x="410" y="534"/>
                  </a:cxn>
                  <a:cxn ang="0">
                    <a:pos x="0" y="534"/>
                  </a:cxn>
                </a:cxnLst>
                <a:rect l="0" t="0" r="r" b="b"/>
                <a:pathLst>
                  <a:path w="410" h="534">
                    <a:moveTo>
                      <a:pt x="0" y="534"/>
                    </a:moveTo>
                    <a:lnTo>
                      <a:pt x="0" y="0"/>
                    </a:lnTo>
                    <a:lnTo>
                      <a:pt x="410" y="0"/>
                    </a:lnTo>
                    <a:lnTo>
                      <a:pt x="410" y="104"/>
                    </a:lnTo>
                    <a:lnTo>
                      <a:pt x="118" y="104"/>
                    </a:lnTo>
                    <a:lnTo>
                      <a:pt x="118" y="212"/>
                    </a:lnTo>
                    <a:lnTo>
                      <a:pt x="378" y="212"/>
                    </a:lnTo>
                    <a:lnTo>
                      <a:pt x="378" y="318"/>
                    </a:lnTo>
                    <a:lnTo>
                      <a:pt x="118" y="318"/>
                    </a:lnTo>
                    <a:lnTo>
                      <a:pt x="118" y="430"/>
                    </a:lnTo>
                    <a:lnTo>
                      <a:pt x="410" y="430"/>
                    </a:lnTo>
                    <a:lnTo>
                      <a:pt x="410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64" name="Freeform 15"/>
              <p:cNvSpPr>
                <a:spLocks/>
              </p:cNvSpPr>
              <p:nvPr userDrawn="1"/>
            </p:nvSpPr>
            <p:spPr bwMode="gray">
              <a:xfrm>
                <a:off x="7227888" y="3159125"/>
                <a:ext cx="609600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116" y="0"/>
                  </a:cxn>
                  <a:cxn ang="0">
                    <a:pos x="116" y="428"/>
                  </a:cxn>
                  <a:cxn ang="0">
                    <a:pos x="384" y="428"/>
                  </a:cxn>
                  <a:cxn ang="0">
                    <a:pos x="384" y="534"/>
                  </a:cxn>
                  <a:cxn ang="0">
                    <a:pos x="0" y="534"/>
                  </a:cxn>
                </a:cxnLst>
                <a:rect l="0" t="0" r="r" b="b"/>
                <a:pathLst>
                  <a:path w="384" h="534">
                    <a:moveTo>
                      <a:pt x="0" y="534"/>
                    </a:moveTo>
                    <a:lnTo>
                      <a:pt x="0" y="0"/>
                    </a:lnTo>
                    <a:lnTo>
                      <a:pt x="116" y="0"/>
                    </a:lnTo>
                    <a:lnTo>
                      <a:pt x="116" y="428"/>
                    </a:lnTo>
                    <a:lnTo>
                      <a:pt x="384" y="428"/>
                    </a:lnTo>
                    <a:lnTo>
                      <a:pt x="384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65" name="Freeform 16"/>
              <p:cNvSpPr>
                <a:spLocks noEditPoints="1"/>
              </p:cNvSpPr>
              <p:nvPr userDrawn="1"/>
            </p:nvSpPr>
            <p:spPr bwMode="gray">
              <a:xfrm>
                <a:off x="3548063" y="2133600"/>
                <a:ext cx="911225" cy="857250"/>
              </a:xfrm>
              <a:custGeom>
                <a:avLst/>
                <a:gdLst/>
                <a:ahLst/>
                <a:cxnLst>
                  <a:cxn ang="0">
                    <a:pos x="212" y="316"/>
                  </a:cxn>
                  <a:cxn ang="0">
                    <a:pos x="286" y="142"/>
                  </a:cxn>
                  <a:cxn ang="0">
                    <a:pos x="360" y="316"/>
                  </a:cxn>
                  <a:cxn ang="0">
                    <a:pos x="212" y="316"/>
                  </a:cxn>
                  <a:cxn ang="0">
                    <a:pos x="342" y="0"/>
                  </a:cxn>
                  <a:cxn ang="0">
                    <a:pos x="232" y="0"/>
                  </a:cxn>
                  <a:cxn ang="0">
                    <a:pos x="0" y="540"/>
                  </a:cxn>
                  <a:cxn ang="0">
                    <a:pos x="120" y="540"/>
                  </a:cxn>
                  <a:cxn ang="0">
                    <a:pos x="170" y="420"/>
                  </a:cxn>
                  <a:cxn ang="0">
                    <a:pos x="402" y="420"/>
                  </a:cxn>
                  <a:cxn ang="0">
                    <a:pos x="452" y="540"/>
                  </a:cxn>
                  <a:cxn ang="0">
                    <a:pos x="574" y="540"/>
                  </a:cxn>
                  <a:cxn ang="0">
                    <a:pos x="342" y="0"/>
                  </a:cxn>
                </a:cxnLst>
                <a:rect l="0" t="0" r="r" b="b"/>
                <a:pathLst>
                  <a:path w="574" h="540">
                    <a:moveTo>
                      <a:pt x="212" y="316"/>
                    </a:moveTo>
                    <a:lnTo>
                      <a:pt x="286" y="142"/>
                    </a:lnTo>
                    <a:lnTo>
                      <a:pt x="360" y="316"/>
                    </a:lnTo>
                    <a:lnTo>
                      <a:pt x="212" y="316"/>
                    </a:lnTo>
                    <a:close/>
                    <a:moveTo>
                      <a:pt x="342" y="0"/>
                    </a:moveTo>
                    <a:lnTo>
                      <a:pt x="232" y="0"/>
                    </a:lnTo>
                    <a:lnTo>
                      <a:pt x="0" y="540"/>
                    </a:lnTo>
                    <a:lnTo>
                      <a:pt x="120" y="540"/>
                    </a:lnTo>
                    <a:lnTo>
                      <a:pt x="170" y="420"/>
                    </a:lnTo>
                    <a:lnTo>
                      <a:pt x="402" y="420"/>
                    </a:lnTo>
                    <a:lnTo>
                      <a:pt x="452" y="540"/>
                    </a:lnTo>
                    <a:lnTo>
                      <a:pt x="574" y="540"/>
                    </a:lnTo>
                    <a:lnTo>
                      <a:pt x="34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66" name="Freeform 17"/>
              <p:cNvSpPr>
                <a:spLocks/>
              </p:cNvSpPr>
              <p:nvPr userDrawn="1"/>
            </p:nvSpPr>
            <p:spPr bwMode="gray">
              <a:xfrm>
                <a:off x="6538913" y="2139950"/>
                <a:ext cx="873125" cy="850900"/>
              </a:xfrm>
              <a:custGeom>
                <a:avLst/>
                <a:gdLst/>
                <a:ahLst/>
                <a:cxnLst>
                  <a:cxn ang="0">
                    <a:pos x="550" y="212"/>
                  </a:cxn>
                  <a:cxn ang="0">
                    <a:pos x="332" y="212"/>
                  </a:cxn>
                  <a:cxn ang="0">
                    <a:pos x="332" y="0"/>
                  </a:cxn>
                  <a:cxn ang="0">
                    <a:pos x="220" y="0"/>
                  </a:cxn>
                  <a:cxn ang="0">
                    <a:pos x="220" y="212"/>
                  </a:cxn>
                  <a:cxn ang="0">
                    <a:pos x="0" y="212"/>
                  </a:cxn>
                  <a:cxn ang="0">
                    <a:pos x="0" y="322"/>
                  </a:cxn>
                  <a:cxn ang="0">
                    <a:pos x="220" y="322"/>
                  </a:cxn>
                  <a:cxn ang="0">
                    <a:pos x="220" y="536"/>
                  </a:cxn>
                  <a:cxn ang="0">
                    <a:pos x="332" y="536"/>
                  </a:cxn>
                  <a:cxn ang="0">
                    <a:pos x="332" y="322"/>
                  </a:cxn>
                  <a:cxn ang="0">
                    <a:pos x="550" y="322"/>
                  </a:cxn>
                  <a:cxn ang="0">
                    <a:pos x="550" y="212"/>
                  </a:cxn>
                </a:cxnLst>
                <a:rect l="0" t="0" r="r" b="b"/>
                <a:pathLst>
                  <a:path w="550" h="536">
                    <a:moveTo>
                      <a:pt x="550" y="212"/>
                    </a:moveTo>
                    <a:lnTo>
                      <a:pt x="332" y="212"/>
                    </a:lnTo>
                    <a:lnTo>
                      <a:pt x="332" y="0"/>
                    </a:lnTo>
                    <a:lnTo>
                      <a:pt x="220" y="0"/>
                    </a:lnTo>
                    <a:lnTo>
                      <a:pt x="220" y="212"/>
                    </a:lnTo>
                    <a:lnTo>
                      <a:pt x="0" y="212"/>
                    </a:lnTo>
                    <a:lnTo>
                      <a:pt x="0" y="322"/>
                    </a:lnTo>
                    <a:lnTo>
                      <a:pt x="220" y="322"/>
                    </a:lnTo>
                    <a:lnTo>
                      <a:pt x="220" y="536"/>
                    </a:lnTo>
                    <a:lnTo>
                      <a:pt x="332" y="536"/>
                    </a:lnTo>
                    <a:lnTo>
                      <a:pt x="332" y="322"/>
                    </a:lnTo>
                    <a:lnTo>
                      <a:pt x="550" y="322"/>
                    </a:lnTo>
                    <a:lnTo>
                      <a:pt x="550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</p:grpSp>
      </p:grpSp>
      <p:sp>
        <p:nvSpPr>
          <p:cNvPr id="67" name="Textplatzhalter 2"/>
          <p:cNvSpPr>
            <a:spLocks noGrp="1"/>
          </p:cNvSpPr>
          <p:nvPr>
            <p:ph type="body" sz="quarter" idx="17" hasCustomPrompt="1"/>
          </p:nvPr>
        </p:nvSpPr>
        <p:spPr bwMode="gray">
          <a:xfrm rot="21180000">
            <a:off x="2333610" y="3288704"/>
            <a:ext cx="3709981" cy="251546"/>
          </a:xfrm>
        </p:spPr>
        <p:txBody>
          <a:bodyPr anchor="b">
            <a:normAutofit/>
          </a:bodyPr>
          <a:lstStyle>
            <a:lvl1pPr marL="0">
              <a:spcAft>
                <a:spcPts val="0"/>
              </a:spcAft>
              <a:buFontTx/>
              <a:buNone/>
              <a:defRPr sz="16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9pPr>
          </a:lstStyle>
          <a:p>
            <a:pPr lvl="0"/>
            <a:r>
              <a:rPr lang="en-US" noProof="0" dirty="0"/>
              <a:t>Position</a:t>
            </a:r>
          </a:p>
        </p:txBody>
      </p:sp>
      <p:sp>
        <p:nvSpPr>
          <p:cNvPr id="68" name="Titel 5"/>
          <p:cNvSpPr>
            <a:spLocks noGrp="1"/>
          </p:cNvSpPr>
          <p:nvPr>
            <p:ph type="title" hasCustomPrompt="1"/>
          </p:nvPr>
        </p:nvSpPr>
        <p:spPr bwMode="gray">
          <a:xfrm rot="21180000">
            <a:off x="2294153" y="2889174"/>
            <a:ext cx="3711182" cy="400459"/>
          </a:xfrm>
          <a:solidFill>
            <a:schemeClr val="bg1"/>
          </a:solidFill>
        </p:spPr>
        <p:txBody>
          <a:bodyPr vert="horz" lIns="0" tIns="0" rIns="0" bIns="0" anchor="b"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r>
              <a:rPr lang="en-US" noProof="0" dirty="0"/>
              <a:t>Name Surname</a:t>
            </a:r>
          </a:p>
        </p:txBody>
      </p:sp>
      <p:sp>
        <p:nvSpPr>
          <p:cNvPr id="69" name="Textplatzhalter 3"/>
          <p:cNvSpPr>
            <a:spLocks noGrp="1"/>
          </p:cNvSpPr>
          <p:nvPr>
            <p:ph type="body" sz="quarter" idx="19" hasCustomPrompt="1"/>
          </p:nvPr>
        </p:nvSpPr>
        <p:spPr bwMode="gray">
          <a:xfrm rot="21179971">
            <a:off x="2415893" y="3791480"/>
            <a:ext cx="1532190" cy="767067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900" baseline="0"/>
            </a:lvl1pPr>
            <a:lvl2pPr marL="0" indent="0">
              <a:spcAft>
                <a:spcPts val="0"/>
              </a:spcAft>
              <a:buFontTx/>
              <a:buNone/>
              <a:defRPr sz="900"/>
            </a:lvl2pPr>
            <a:lvl3pPr marL="0" indent="0">
              <a:spcAft>
                <a:spcPts val="0"/>
              </a:spcAft>
              <a:buFontTx/>
              <a:buNone/>
              <a:defRPr sz="900"/>
            </a:lvl3pPr>
            <a:lvl4pPr marL="0" indent="0">
              <a:spcAft>
                <a:spcPts val="0"/>
              </a:spcAft>
              <a:buFontTx/>
              <a:buNone/>
              <a:defRPr sz="900"/>
            </a:lvl4pPr>
            <a:lvl5pPr marL="0" indent="0">
              <a:spcAft>
                <a:spcPts val="0"/>
              </a:spcAft>
              <a:buFontTx/>
              <a:buNone/>
              <a:defRPr sz="900"/>
            </a:lvl5pPr>
            <a:lvl6pPr marL="0" indent="0">
              <a:spcAft>
                <a:spcPts val="0"/>
              </a:spcAft>
              <a:buFontTx/>
              <a:buNone/>
              <a:defRPr sz="900"/>
            </a:lvl6pPr>
            <a:lvl7pPr marL="0" indent="0">
              <a:spcAft>
                <a:spcPts val="0"/>
              </a:spcAft>
              <a:buFontTx/>
              <a:buNone/>
              <a:defRPr sz="900"/>
            </a:lvl7pPr>
            <a:lvl8pPr marL="0" indent="0">
              <a:spcAft>
                <a:spcPts val="0"/>
              </a:spcAft>
              <a:buFontTx/>
              <a:buNone/>
              <a:defRPr sz="900"/>
            </a:lvl8pPr>
            <a:lvl9pPr marL="0" indent="0">
              <a:spcAft>
                <a:spcPts val="0"/>
              </a:spcAft>
              <a:buFontTx/>
              <a:buNone/>
              <a:defRPr sz="900"/>
            </a:lvl9pPr>
          </a:lstStyle>
          <a:p>
            <a:pPr lvl="0"/>
            <a:r>
              <a:rPr lang="en-US" noProof="0" dirty="0"/>
              <a:t>MANN+HUMMEL</a:t>
            </a:r>
            <a:br>
              <a:rPr lang="en-US" noProof="0" dirty="0"/>
            </a:br>
            <a:r>
              <a:rPr lang="en-US" noProof="0" dirty="0"/>
              <a:t>Address</a:t>
            </a:r>
          </a:p>
        </p:txBody>
      </p:sp>
      <p:sp>
        <p:nvSpPr>
          <p:cNvPr id="70" name="Textplatzhalter 3"/>
          <p:cNvSpPr>
            <a:spLocks noGrp="1"/>
          </p:cNvSpPr>
          <p:nvPr>
            <p:ph type="body" sz="quarter" idx="20" hasCustomPrompt="1"/>
          </p:nvPr>
        </p:nvSpPr>
        <p:spPr bwMode="gray">
          <a:xfrm rot="21179971">
            <a:off x="3976191" y="3563962"/>
            <a:ext cx="2142798" cy="767067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tabLst>
                <a:tab pos="449263" algn="l"/>
              </a:tabLst>
              <a:defRPr sz="900" baseline="0"/>
            </a:lvl1pPr>
            <a:lvl2pPr marL="0" indent="0">
              <a:spcAft>
                <a:spcPts val="0"/>
              </a:spcAft>
              <a:buFontTx/>
              <a:buNone/>
              <a:defRPr sz="900"/>
            </a:lvl2pPr>
            <a:lvl3pPr marL="0" indent="0">
              <a:spcAft>
                <a:spcPts val="0"/>
              </a:spcAft>
              <a:buFontTx/>
              <a:buNone/>
              <a:defRPr sz="900"/>
            </a:lvl3pPr>
            <a:lvl4pPr marL="0" indent="0">
              <a:spcAft>
                <a:spcPts val="0"/>
              </a:spcAft>
              <a:buFontTx/>
              <a:buNone/>
              <a:defRPr sz="900"/>
            </a:lvl4pPr>
            <a:lvl5pPr marL="0" indent="0">
              <a:spcAft>
                <a:spcPts val="0"/>
              </a:spcAft>
              <a:buFontTx/>
              <a:buNone/>
              <a:defRPr sz="900"/>
            </a:lvl5pPr>
            <a:lvl6pPr marL="0" indent="0">
              <a:spcAft>
                <a:spcPts val="0"/>
              </a:spcAft>
              <a:buFontTx/>
              <a:buNone/>
              <a:defRPr sz="900"/>
            </a:lvl6pPr>
            <a:lvl7pPr marL="0" indent="0">
              <a:spcAft>
                <a:spcPts val="0"/>
              </a:spcAft>
              <a:buFontTx/>
              <a:buNone/>
              <a:defRPr sz="900"/>
            </a:lvl7pPr>
            <a:lvl8pPr marL="0" indent="0">
              <a:spcAft>
                <a:spcPts val="0"/>
              </a:spcAft>
              <a:buFontTx/>
              <a:buNone/>
              <a:defRPr sz="900"/>
            </a:lvl8pPr>
            <a:lvl9pPr marL="0" indent="0">
              <a:spcAft>
                <a:spcPts val="0"/>
              </a:spcAft>
              <a:buFontTx/>
              <a:buNone/>
              <a:defRPr sz="900"/>
            </a:lvl9pPr>
          </a:lstStyle>
          <a:p>
            <a:pPr lvl="0"/>
            <a:r>
              <a:rPr lang="en-US" noProof="0" dirty="0"/>
              <a:t>Phone   +xx </a:t>
            </a:r>
            <a:r>
              <a:rPr lang="en-US" noProof="0" dirty="0" err="1"/>
              <a:t>xxxx</a:t>
            </a:r>
            <a:r>
              <a:rPr lang="en-US" noProof="0" dirty="0"/>
              <a:t> xx-xx</a:t>
            </a:r>
            <a:br>
              <a:rPr lang="en-US" noProof="0" dirty="0"/>
            </a:br>
            <a:r>
              <a:rPr lang="en-US" noProof="0" dirty="0"/>
              <a:t>Fax        +xx </a:t>
            </a:r>
            <a:r>
              <a:rPr lang="en-US" noProof="0" dirty="0" err="1"/>
              <a:t>xxxx</a:t>
            </a:r>
            <a:r>
              <a:rPr lang="en-US" noProof="0" dirty="0"/>
              <a:t> xx-xx</a:t>
            </a:r>
            <a:br>
              <a:rPr lang="en-US" noProof="0" dirty="0"/>
            </a:br>
            <a:r>
              <a:rPr lang="en-US" noProof="0" dirty="0"/>
              <a:t>Mobile    +xx </a:t>
            </a:r>
            <a:r>
              <a:rPr lang="en-US" noProof="0" dirty="0" err="1"/>
              <a:t>xxxx</a:t>
            </a:r>
            <a:r>
              <a:rPr lang="en-US" noProof="0" dirty="0"/>
              <a:t> xx xxx</a:t>
            </a:r>
            <a:br>
              <a:rPr lang="en-US" noProof="0" dirty="0"/>
            </a:br>
            <a:r>
              <a:rPr lang="en-US" noProof="0" dirty="0"/>
              <a:t>max.mustermann@mann-hummel.com</a:t>
            </a:r>
            <a:br>
              <a:rPr lang="en-US" noProof="0" dirty="0"/>
            </a:br>
            <a:r>
              <a:rPr lang="en-US" noProof="0" dirty="0"/>
              <a:t>www.mann-hummel.com</a:t>
            </a:r>
          </a:p>
        </p:txBody>
      </p:sp>
      <p:grpSp>
        <p:nvGrpSpPr>
          <p:cNvPr id="71" name="Gruppierung 2"/>
          <p:cNvGrpSpPr>
            <a:grpSpLocks noChangeAspect="1"/>
          </p:cNvGrpSpPr>
          <p:nvPr userDrawn="1"/>
        </p:nvGrpSpPr>
        <p:grpSpPr bwMode="gray">
          <a:xfrm rot="21208675">
            <a:off x="6091325" y="2067126"/>
            <a:ext cx="4105944" cy="2659484"/>
            <a:chOff x="3013829" y="1420446"/>
            <a:chExt cx="3412816" cy="2210534"/>
          </a:xfrm>
        </p:grpSpPr>
        <p:sp>
          <p:nvSpPr>
            <p:cNvPr id="72" name="Rechteck 71"/>
            <p:cNvSpPr/>
            <p:nvPr/>
          </p:nvSpPr>
          <p:spPr bwMode="gray">
            <a:xfrm>
              <a:off x="3013829" y="1420446"/>
              <a:ext cx="3412816" cy="2210534"/>
            </a:xfrm>
            <a:prstGeom prst="rect">
              <a:avLst/>
            </a:prstGeom>
            <a:solidFill>
              <a:schemeClr val="bg1"/>
            </a:solidFill>
            <a:ln w="28575" cap="sq" cmpd="sng">
              <a:noFill/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  <p:grpSp>
          <p:nvGrpSpPr>
            <p:cNvPr id="73" name="Gruppierung 17"/>
            <p:cNvGrpSpPr/>
            <p:nvPr userDrawn="1"/>
          </p:nvGrpSpPr>
          <p:grpSpPr bwMode="gray">
            <a:xfrm>
              <a:off x="5378643" y="1587443"/>
              <a:ext cx="883009" cy="319627"/>
              <a:chOff x="2627313" y="2133600"/>
              <a:chExt cx="5210175" cy="1885950"/>
            </a:xfrm>
            <a:solidFill>
              <a:schemeClr val="accent1"/>
            </a:solidFill>
          </p:grpSpPr>
          <p:sp>
            <p:nvSpPr>
              <p:cNvPr id="74" name="Freeform 6"/>
              <p:cNvSpPr>
                <a:spLocks/>
              </p:cNvSpPr>
              <p:nvPr userDrawn="1"/>
            </p:nvSpPr>
            <p:spPr bwMode="gray">
              <a:xfrm>
                <a:off x="2627313" y="3159125"/>
                <a:ext cx="749300" cy="847725"/>
              </a:xfrm>
              <a:custGeom>
                <a:avLst/>
                <a:gdLst/>
                <a:ahLst/>
                <a:cxnLst>
                  <a:cxn ang="0">
                    <a:pos x="354" y="534"/>
                  </a:cxn>
                  <a:cxn ang="0">
                    <a:pos x="354" y="320"/>
                  </a:cxn>
                  <a:cxn ang="0">
                    <a:pos x="118" y="320"/>
                  </a:cxn>
                  <a:cxn ang="0">
                    <a:pos x="118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18" y="0"/>
                  </a:cxn>
                  <a:cxn ang="0">
                    <a:pos x="118" y="212"/>
                  </a:cxn>
                  <a:cxn ang="0">
                    <a:pos x="354" y="212"/>
                  </a:cxn>
                  <a:cxn ang="0">
                    <a:pos x="354" y="0"/>
                  </a:cxn>
                  <a:cxn ang="0">
                    <a:pos x="472" y="0"/>
                  </a:cxn>
                  <a:cxn ang="0">
                    <a:pos x="472" y="534"/>
                  </a:cxn>
                  <a:cxn ang="0">
                    <a:pos x="354" y="534"/>
                  </a:cxn>
                </a:cxnLst>
                <a:rect l="0" t="0" r="r" b="b"/>
                <a:pathLst>
                  <a:path w="472" h="534">
                    <a:moveTo>
                      <a:pt x="354" y="534"/>
                    </a:moveTo>
                    <a:lnTo>
                      <a:pt x="354" y="320"/>
                    </a:lnTo>
                    <a:lnTo>
                      <a:pt x="118" y="320"/>
                    </a:lnTo>
                    <a:lnTo>
                      <a:pt x="118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212"/>
                    </a:lnTo>
                    <a:lnTo>
                      <a:pt x="354" y="212"/>
                    </a:lnTo>
                    <a:lnTo>
                      <a:pt x="354" y="0"/>
                    </a:lnTo>
                    <a:lnTo>
                      <a:pt x="472" y="0"/>
                    </a:lnTo>
                    <a:lnTo>
                      <a:pt x="472" y="534"/>
                    </a:lnTo>
                    <a:lnTo>
                      <a:pt x="354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75" name="Freeform 7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76" name="Freeform 8"/>
              <p:cNvSpPr>
                <a:spLocks/>
              </p:cNvSpPr>
              <p:nvPr userDrawn="1"/>
            </p:nvSpPr>
            <p:spPr bwMode="gray">
              <a:xfrm>
                <a:off x="3544888" y="3159125"/>
                <a:ext cx="733425" cy="860425"/>
              </a:xfrm>
              <a:custGeom>
                <a:avLst/>
                <a:gdLst/>
                <a:ahLst/>
                <a:cxnLst>
                  <a:cxn ang="0">
                    <a:pos x="230" y="542"/>
                  </a:cxn>
                  <a:cxn ang="0">
                    <a:pos x="178" y="540"/>
                  </a:cxn>
                  <a:cxn ang="0">
                    <a:pos x="132" y="528"/>
                  </a:cxn>
                  <a:cxn ang="0">
                    <a:pos x="94" y="510"/>
                  </a:cxn>
                  <a:cxn ang="0">
                    <a:pos x="60" y="484"/>
                  </a:cxn>
                  <a:cxn ang="0">
                    <a:pos x="34" y="450"/>
                  </a:cxn>
                  <a:cxn ang="0">
                    <a:pos x="16" y="408"/>
                  </a:cxn>
                  <a:cxn ang="0">
                    <a:pos x="4" y="360"/>
                  </a:cxn>
                  <a:cxn ang="0">
                    <a:pos x="0" y="306"/>
                  </a:cxn>
                  <a:cxn ang="0">
                    <a:pos x="118" y="0"/>
                  </a:cxn>
                  <a:cxn ang="0">
                    <a:pos x="118" y="302"/>
                  </a:cxn>
                  <a:cxn ang="0">
                    <a:pos x="124" y="360"/>
                  </a:cxn>
                  <a:cxn ang="0">
                    <a:pos x="134" y="382"/>
                  </a:cxn>
                  <a:cxn ang="0">
                    <a:pos x="148" y="400"/>
                  </a:cxn>
                  <a:cxn ang="0">
                    <a:pos x="164" y="416"/>
                  </a:cxn>
                  <a:cxn ang="0">
                    <a:pos x="182" y="426"/>
                  </a:cxn>
                  <a:cxn ang="0">
                    <a:pos x="206" y="432"/>
                  </a:cxn>
                  <a:cxn ang="0">
                    <a:pos x="230" y="434"/>
                  </a:cxn>
                  <a:cxn ang="0">
                    <a:pos x="278" y="426"/>
                  </a:cxn>
                  <a:cxn ang="0">
                    <a:pos x="298" y="416"/>
                  </a:cxn>
                  <a:cxn ang="0">
                    <a:pos x="314" y="402"/>
                  </a:cxn>
                  <a:cxn ang="0">
                    <a:pos x="328" y="384"/>
                  </a:cxn>
                  <a:cxn ang="0">
                    <a:pos x="336" y="362"/>
                  </a:cxn>
                  <a:cxn ang="0">
                    <a:pos x="344" y="306"/>
                  </a:cxn>
                  <a:cxn ang="0">
                    <a:pos x="462" y="0"/>
                  </a:cxn>
                  <a:cxn ang="0">
                    <a:pos x="462" y="302"/>
                  </a:cxn>
                  <a:cxn ang="0">
                    <a:pos x="458" y="358"/>
                  </a:cxn>
                  <a:cxn ang="0">
                    <a:pos x="446" y="408"/>
                  </a:cxn>
                  <a:cxn ang="0">
                    <a:pos x="426" y="450"/>
                  </a:cxn>
                  <a:cxn ang="0">
                    <a:pos x="400" y="482"/>
                  </a:cxn>
                  <a:cxn ang="0">
                    <a:pos x="366" y="510"/>
                  </a:cxn>
                  <a:cxn ang="0">
                    <a:pos x="326" y="528"/>
                  </a:cxn>
                  <a:cxn ang="0">
                    <a:pos x="280" y="540"/>
                  </a:cxn>
                  <a:cxn ang="0">
                    <a:pos x="230" y="542"/>
                  </a:cxn>
                </a:cxnLst>
                <a:rect l="0" t="0" r="r" b="b"/>
                <a:pathLst>
                  <a:path w="462" h="542">
                    <a:moveTo>
                      <a:pt x="230" y="542"/>
                    </a:moveTo>
                    <a:lnTo>
                      <a:pt x="230" y="542"/>
                    </a:lnTo>
                    <a:lnTo>
                      <a:pt x="204" y="542"/>
                    </a:lnTo>
                    <a:lnTo>
                      <a:pt x="178" y="540"/>
                    </a:lnTo>
                    <a:lnTo>
                      <a:pt x="154" y="534"/>
                    </a:lnTo>
                    <a:lnTo>
                      <a:pt x="132" y="528"/>
                    </a:lnTo>
                    <a:lnTo>
                      <a:pt x="112" y="520"/>
                    </a:lnTo>
                    <a:lnTo>
                      <a:pt x="94" y="510"/>
                    </a:lnTo>
                    <a:lnTo>
                      <a:pt x="76" y="498"/>
                    </a:lnTo>
                    <a:lnTo>
                      <a:pt x="60" y="484"/>
                    </a:lnTo>
                    <a:lnTo>
                      <a:pt x="46" y="468"/>
                    </a:lnTo>
                    <a:lnTo>
                      <a:pt x="34" y="450"/>
                    </a:lnTo>
                    <a:lnTo>
                      <a:pt x="24" y="430"/>
                    </a:lnTo>
                    <a:lnTo>
                      <a:pt x="16" y="408"/>
                    </a:lnTo>
                    <a:lnTo>
                      <a:pt x="8" y="386"/>
                    </a:lnTo>
                    <a:lnTo>
                      <a:pt x="4" y="360"/>
                    </a:lnTo>
                    <a:lnTo>
                      <a:pt x="0" y="334"/>
                    </a:lnTo>
                    <a:lnTo>
                      <a:pt x="0" y="306"/>
                    </a:lnTo>
                    <a:lnTo>
                      <a:pt x="0" y="0"/>
                    </a:lnTo>
                    <a:lnTo>
                      <a:pt x="118" y="0"/>
                    </a:lnTo>
                    <a:lnTo>
                      <a:pt x="118" y="302"/>
                    </a:lnTo>
                    <a:lnTo>
                      <a:pt x="118" y="302"/>
                    </a:lnTo>
                    <a:lnTo>
                      <a:pt x="120" y="332"/>
                    </a:lnTo>
                    <a:lnTo>
                      <a:pt x="124" y="360"/>
                    </a:lnTo>
                    <a:lnTo>
                      <a:pt x="130" y="372"/>
                    </a:lnTo>
                    <a:lnTo>
                      <a:pt x="134" y="382"/>
                    </a:lnTo>
                    <a:lnTo>
                      <a:pt x="140" y="392"/>
                    </a:lnTo>
                    <a:lnTo>
                      <a:pt x="148" y="400"/>
                    </a:lnTo>
                    <a:lnTo>
                      <a:pt x="154" y="408"/>
                    </a:lnTo>
                    <a:lnTo>
                      <a:pt x="164" y="416"/>
                    </a:lnTo>
                    <a:lnTo>
                      <a:pt x="172" y="422"/>
                    </a:lnTo>
                    <a:lnTo>
                      <a:pt x="182" y="426"/>
                    </a:lnTo>
                    <a:lnTo>
                      <a:pt x="194" y="430"/>
                    </a:lnTo>
                    <a:lnTo>
                      <a:pt x="206" y="432"/>
                    </a:lnTo>
                    <a:lnTo>
                      <a:pt x="230" y="434"/>
                    </a:lnTo>
                    <a:lnTo>
                      <a:pt x="230" y="434"/>
                    </a:lnTo>
                    <a:lnTo>
                      <a:pt x="256" y="432"/>
                    </a:lnTo>
                    <a:lnTo>
                      <a:pt x="278" y="426"/>
                    </a:lnTo>
                    <a:lnTo>
                      <a:pt x="290" y="422"/>
                    </a:lnTo>
                    <a:lnTo>
                      <a:pt x="298" y="416"/>
                    </a:lnTo>
                    <a:lnTo>
                      <a:pt x="306" y="410"/>
                    </a:lnTo>
                    <a:lnTo>
                      <a:pt x="314" y="402"/>
                    </a:lnTo>
                    <a:lnTo>
                      <a:pt x="322" y="394"/>
                    </a:lnTo>
                    <a:lnTo>
                      <a:pt x="328" y="384"/>
                    </a:lnTo>
                    <a:lnTo>
                      <a:pt x="332" y="374"/>
                    </a:lnTo>
                    <a:lnTo>
                      <a:pt x="336" y="362"/>
                    </a:lnTo>
                    <a:lnTo>
                      <a:pt x="342" y="336"/>
                    </a:lnTo>
                    <a:lnTo>
                      <a:pt x="344" y="306"/>
                    </a:lnTo>
                    <a:lnTo>
                      <a:pt x="344" y="0"/>
                    </a:lnTo>
                    <a:lnTo>
                      <a:pt x="462" y="0"/>
                    </a:lnTo>
                    <a:lnTo>
                      <a:pt x="462" y="302"/>
                    </a:lnTo>
                    <a:lnTo>
                      <a:pt x="462" y="302"/>
                    </a:lnTo>
                    <a:lnTo>
                      <a:pt x="462" y="330"/>
                    </a:lnTo>
                    <a:lnTo>
                      <a:pt x="458" y="358"/>
                    </a:lnTo>
                    <a:lnTo>
                      <a:pt x="454" y="384"/>
                    </a:lnTo>
                    <a:lnTo>
                      <a:pt x="446" y="408"/>
                    </a:lnTo>
                    <a:lnTo>
                      <a:pt x="438" y="430"/>
                    </a:lnTo>
                    <a:lnTo>
                      <a:pt x="426" y="450"/>
                    </a:lnTo>
                    <a:lnTo>
                      <a:pt x="414" y="466"/>
                    </a:lnTo>
                    <a:lnTo>
                      <a:pt x="400" y="482"/>
                    </a:lnTo>
                    <a:lnTo>
                      <a:pt x="384" y="498"/>
                    </a:lnTo>
                    <a:lnTo>
                      <a:pt x="366" y="510"/>
                    </a:lnTo>
                    <a:lnTo>
                      <a:pt x="348" y="520"/>
                    </a:lnTo>
                    <a:lnTo>
                      <a:pt x="326" y="528"/>
                    </a:lnTo>
                    <a:lnTo>
                      <a:pt x="304" y="534"/>
                    </a:lnTo>
                    <a:lnTo>
                      <a:pt x="280" y="540"/>
                    </a:lnTo>
                    <a:lnTo>
                      <a:pt x="256" y="542"/>
                    </a:lnTo>
                    <a:lnTo>
                      <a:pt x="230" y="542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77" name="Freeform 9"/>
              <p:cNvSpPr>
                <a:spLocks/>
              </p:cNvSpPr>
              <p:nvPr userDrawn="1"/>
            </p:nvSpPr>
            <p:spPr bwMode="gray">
              <a:xfrm>
                <a:off x="2627313" y="2139950"/>
                <a:ext cx="847725" cy="850900"/>
              </a:xfrm>
              <a:custGeom>
                <a:avLst/>
                <a:gdLst/>
                <a:ahLst/>
                <a:cxnLst>
                  <a:cxn ang="0">
                    <a:pos x="418" y="536"/>
                  </a:cxn>
                  <a:cxn ang="0">
                    <a:pos x="418" y="186"/>
                  </a:cxn>
                  <a:cxn ang="0">
                    <a:pos x="268" y="414"/>
                  </a:cxn>
                  <a:cxn ang="0">
                    <a:pos x="264" y="414"/>
                  </a:cxn>
                  <a:cxn ang="0">
                    <a:pos x="116" y="188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68" y="226"/>
                  </a:cxn>
                  <a:cxn ang="0">
                    <a:pos x="408" y="0"/>
                  </a:cxn>
                  <a:cxn ang="0">
                    <a:pos x="534" y="0"/>
                  </a:cxn>
                  <a:cxn ang="0">
                    <a:pos x="534" y="536"/>
                  </a:cxn>
                  <a:cxn ang="0">
                    <a:pos x="418" y="536"/>
                  </a:cxn>
                </a:cxnLst>
                <a:rect l="0" t="0" r="r" b="b"/>
                <a:pathLst>
                  <a:path w="534" h="536">
                    <a:moveTo>
                      <a:pt x="418" y="536"/>
                    </a:moveTo>
                    <a:lnTo>
                      <a:pt x="418" y="186"/>
                    </a:lnTo>
                    <a:lnTo>
                      <a:pt x="268" y="414"/>
                    </a:lnTo>
                    <a:lnTo>
                      <a:pt x="264" y="414"/>
                    </a:lnTo>
                    <a:lnTo>
                      <a:pt x="116" y="188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68" y="226"/>
                    </a:lnTo>
                    <a:lnTo>
                      <a:pt x="408" y="0"/>
                    </a:lnTo>
                    <a:lnTo>
                      <a:pt x="534" y="0"/>
                    </a:lnTo>
                    <a:lnTo>
                      <a:pt x="534" y="536"/>
                    </a:lnTo>
                    <a:lnTo>
                      <a:pt x="418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78" name="Freeform 10"/>
              <p:cNvSpPr>
                <a:spLocks/>
              </p:cNvSpPr>
              <p:nvPr userDrawn="1"/>
            </p:nvSpPr>
            <p:spPr bwMode="gray">
              <a:xfrm>
                <a:off x="4535488" y="2139950"/>
                <a:ext cx="781050" cy="850900"/>
              </a:xfrm>
              <a:custGeom>
                <a:avLst/>
                <a:gdLst/>
                <a:ahLst/>
                <a:cxnLst>
                  <a:cxn ang="0">
                    <a:pos x="392" y="536"/>
                  </a:cxn>
                  <a:cxn ang="0">
                    <a:pos x="118" y="194"/>
                  </a:cxn>
                  <a:cxn ang="0">
                    <a:pos x="118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6" y="330"/>
                  </a:cxn>
                  <a:cxn ang="0">
                    <a:pos x="376" y="0"/>
                  </a:cxn>
                  <a:cxn ang="0">
                    <a:pos x="492" y="0"/>
                  </a:cxn>
                  <a:cxn ang="0">
                    <a:pos x="492" y="536"/>
                  </a:cxn>
                  <a:cxn ang="0">
                    <a:pos x="392" y="536"/>
                  </a:cxn>
                </a:cxnLst>
                <a:rect l="0" t="0" r="r" b="b"/>
                <a:pathLst>
                  <a:path w="492" h="536">
                    <a:moveTo>
                      <a:pt x="392" y="536"/>
                    </a:moveTo>
                    <a:lnTo>
                      <a:pt x="118" y="194"/>
                    </a:lnTo>
                    <a:lnTo>
                      <a:pt x="118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6" y="330"/>
                    </a:lnTo>
                    <a:lnTo>
                      <a:pt x="376" y="0"/>
                    </a:lnTo>
                    <a:lnTo>
                      <a:pt x="492" y="0"/>
                    </a:lnTo>
                    <a:lnTo>
                      <a:pt x="492" y="536"/>
                    </a:lnTo>
                    <a:lnTo>
                      <a:pt x="392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79" name="Freeform 11"/>
              <p:cNvSpPr>
                <a:spLocks/>
              </p:cNvSpPr>
              <p:nvPr userDrawn="1"/>
            </p:nvSpPr>
            <p:spPr bwMode="gray">
              <a:xfrm>
                <a:off x="5475288" y="2139950"/>
                <a:ext cx="777875" cy="850900"/>
              </a:xfrm>
              <a:custGeom>
                <a:avLst/>
                <a:gdLst/>
                <a:ahLst/>
                <a:cxnLst>
                  <a:cxn ang="0">
                    <a:pos x="390" y="536"/>
                  </a:cxn>
                  <a:cxn ang="0">
                    <a:pos x="116" y="194"/>
                  </a:cxn>
                  <a:cxn ang="0">
                    <a:pos x="116" y="536"/>
                  </a:cxn>
                  <a:cxn ang="0">
                    <a:pos x="0" y="536"/>
                  </a:cxn>
                  <a:cxn ang="0">
                    <a:pos x="0" y="0"/>
                  </a:cxn>
                  <a:cxn ang="0">
                    <a:pos x="110" y="0"/>
                  </a:cxn>
                  <a:cxn ang="0">
                    <a:pos x="374" y="330"/>
                  </a:cxn>
                  <a:cxn ang="0">
                    <a:pos x="374" y="0"/>
                  </a:cxn>
                  <a:cxn ang="0">
                    <a:pos x="490" y="0"/>
                  </a:cxn>
                  <a:cxn ang="0">
                    <a:pos x="490" y="536"/>
                  </a:cxn>
                  <a:cxn ang="0">
                    <a:pos x="390" y="536"/>
                  </a:cxn>
                </a:cxnLst>
                <a:rect l="0" t="0" r="r" b="b"/>
                <a:pathLst>
                  <a:path w="490" h="536">
                    <a:moveTo>
                      <a:pt x="390" y="536"/>
                    </a:moveTo>
                    <a:lnTo>
                      <a:pt x="116" y="194"/>
                    </a:lnTo>
                    <a:lnTo>
                      <a:pt x="116" y="536"/>
                    </a:lnTo>
                    <a:lnTo>
                      <a:pt x="0" y="536"/>
                    </a:lnTo>
                    <a:lnTo>
                      <a:pt x="0" y="0"/>
                    </a:lnTo>
                    <a:lnTo>
                      <a:pt x="110" y="0"/>
                    </a:lnTo>
                    <a:lnTo>
                      <a:pt x="374" y="330"/>
                    </a:lnTo>
                    <a:lnTo>
                      <a:pt x="374" y="0"/>
                    </a:lnTo>
                    <a:lnTo>
                      <a:pt x="490" y="0"/>
                    </a:lnTo>
                    <a:lnTo>
                      <a:pt x="490" y="536"/>
                    </a:lnTo>
                    <a:lnTo>
                      <a:pt x="390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80" name="Freeform 12"/>
              <p:cNvSpPr>
                <a:spLocks/>
              </p:cNvSpPr>
              <p:nvPr userDrawn="1"/>
            </p:nvSpPr>
            <p:spPr bwMode="gray">
              <a:xfrm>
                <a:off x="4446588" y="3159125"/>
                <a:ext cx="822325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58" y="414"/>
                  </a:cxn>
                  <a:cxn ang="0">
                    <a:pos x="256" y="414"/>
                  </a:cxn>
                  <a:cxn ang="0">
                    <a:pos x="114" y="188"/>
                  </a:cxn>
                  <a:cxn ang="0">
                    <a:pos x="114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6" y="0"/>
                  </a:cxn>
                  <a:cxn ang="0">
                    <a:pos x="258" y="226"/>
                  </a:cxn>
                  <a:cxn ang="0">
                    <a:pos x="392" y="0"/>
                  </a:cxn>
                  <a:cxn ang="0">
                    <a:pos x="518" y="0"/>
                  </a:cxn>
                  <a:cxn ang="0">
                    <a:pos x="518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18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58" y="414"/>
                    </a:lnTo>
                    <a:lnTo>
                      <a:pt x="256" y="414"/>
                    </a:lnTo>
                    <a:lnTo>
                      <a:pt x="114" y="188"/>
                    </a:lnTo>
                    <a:lnTo>
                      <a:pt x="114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6" y="0"/>
                    </a:lnTo>
                    <a:lnTo>
                      <a:pt x="258" y="226"/>
                    </a:lnTo>
                    <a:lnTo>
                      <a:pt x="392" y="0"/>
                    </a:lnTo>
                    <a:lnTo>
                      <a:pt x="518" y="0"/>
                    </a:lnTo>
                    <a:lnTo>
                      <a:pt x="518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81" name="Freeform 13"/>
              <p:cNvSpPr>
                <a:spLocks/>
              </p:cNvSpPr>
              <p:nvPr userDrawn="1"/>
            </p:nvSpPr>
            <p:spPr bwMode="gray">
              <a:xfrm>
                <a:off x="5430838" y="3159125"/>
                <a:ext cx="825500" cy="847725"/>
              </a:xfrm>
              <a:custGeom>
                <a:avLst/>
                <a:gdLst/>
                <a:ahLst/>
                <a:cxnLst>
                  <a:cxn ang="0">
                    <a:pos x="402" y="534"/>
                  </a:cxn>
                  <a:cxn ang="0">
                    <a:pos x="402" y="186"/>
                  </a:cxn>
                  <a:cxn ang="0">
                    <a:pos x="260" y="414"/>
                  </a:cxn>
                  <a:cxn ang="0">
                    <a:pos x="258" y="414"/>
                  </a:cxn>
                  <a:cxn ang="0">
                    <a:pos x="116" y="188"/>
                  </a:cxn>
                  <a:cxn ang="0">
                    <a:pos x="116" y="534"/>
                  </a:cxn>
                  <a:cxn ang="0">
                    <a:pos x="0" y="534"/>
                  </a:cxn>
                  <a:cxn ang="0">
                    <a:pos x="0" y="0"/>
                  </a:cxn>
                  <a:cxn ang="0">
                    <a:pos x="128" y="0"/>
                  </a:cxn>
                  <a:cxn ang="0">
                    <a:pos x="260" y="226"/>
                  </a:cxn>
                  <a:cxn ang="0">
                    <a:pos x="392" y="0"/>
                  </a:cxn>
                  <a:cxn ang="0">
                    <a:pos x="520" y="0"/>
                  </a:cxn>
                  <a:cxn ang="0">
                    <a:pos x="520" y="534"/>
                  </a:cxn>
                  <a:cxn ang="0">
                    <a:pos x="402" y="534"/>
                  </a:cxn>
                </a:cxnLst>
                <a:rect l="0" t="0" r="r" b="b"/>
                <a:pathLst>
                  <a:path w="520" h="534">
                    <a:moveTo>
                      <a:pt x="402" y="534"/>
                    </a:moveTo>
                    <a:lnTo>
                      <a:pt x="402" y="186"/>
                    </a:lnTo>
                    <a:lnTo>
                      <a:pt x="260" y="414"/>
                    </a:lnTo>
                    <a:lnTo>
                      <a:pt x="258" y="414"/>
                    </a:lnTo>
                    <a:lnTo>
                      <a:pt x="116" y="188"/>
                    </a:lnTo>
                    <a:lnTo>
                      <a:pt x="116" y="534"/>
                    </a:lnTo>
                    <a:lnTo>
                      <a:pt x="0" y="534"/>
                    </a:lnTo>
                    <a:lnTo>
                      <a:pt x="0" y="0"/>
                    </a:lnTo>
                    <a:lnTo>
                      <a:pt x="128" y="0"/>
                    </a:lnTo>
                    <a:lnTo>
                      <a:pt x="260" y="226"/>
                    </a:lnTo>
                    <a:lnTo>
                      <a:pt x="392" y="0"/>
                    </a:lnTo>
                    <a:lnTo>
                      <a:pt x="520" y="0"/>
                    </a:lnTo>
                    <a:lnTo>
                      <a:pt x="520" y="534"/>
                    </a:lnTo>
                    <a:lnTo>
                      <a:pt x="402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82" name="Freeform 14"/>
              <p:cNvSpPr>
                <a:spLocks/>
              </p:cNvSpPr>
              <p:nvPr userDrawn="1"/>
            </p:nvSpPr>
            <p:spPr bwMode="gray">
              <a:xfrm>
                <a:off x="6415088" y="3159125"/>
                <a:ext cx="650875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410" y="0"/>
                  </a:cxn>
                  <a:cxn ang="0">
                    <a:pos x="410" y="104"/>
                  </a:cxn>
                  <a:cxn ang="0">
                    <a:pos x="118" y="104"/>
                  </a:cxn>
                  <a:cxn ang="0">
                    <a:pos x="118" y="212"/>
                  </a:cxn>
                  <a:cxn ang="0">
                    <a:pos x="378" y="212"/>
                  </a:cxn>
                  <a:cxn ang="0">
                    <a:pos x="378" y="318"/>
                  </a:cxn>
                  <a:cxn ang="0">
                    <a:pos x="118" y="318"/>
                  </a:cxn>
                  <a:cxn ang="0">
                    <a:pos x="118" y="430"/>
                  </a:cxn>
                  <a:cxn ang="0">
                    <a:pos x="410" y="430"/>
                  </a:cxn>
                  <a:cxn ang="0">
                    <a:pos x="410" y="534"/>
                  </a:cxn>
                  <a:cxn ang="0">
                    <a:pos x="0" y="534"/>
                  </a:cxn>
                </a:cxnLst>
                <a:rect l="0" t="0" r="r" b="b"/>
                <a:pathLst>
                  <a:path w="410" h="534">
                    <a:moveTo>
                      <a:pt x="0" y="534"/>
                    </a:moveTo>
                    <a:lnTo>
                      <a:pt x="0" y="0"/>
                    </a:lnTo>
                    <a:lnTo>
                      <a:pt x="410" y="0"/>
                    </a:lnTo>
                    <a:lnTo>
                      <a:pt x="410" y="104"/>
                    </a:lnTo>
                    <a:lnTo>
                      <a:pt x="118" y="104"/>
                    </a:lnTo>
                    <a:lnTo>
                      <a:pt x="118" y="212"/>
                    </a:lnTo>
                    <a:lnTo>
                      <a:pt x="378" y="212"/>
                    </a:lnTo>
                    <a:lnTo>
                      <a:pt x="378" y="318"/>
                    </a:lnTo>
                    <a:lnTo>
                      <a:pt x="118" y="318"/>
                    </a:lnTo>
                    <a:lnTo>
                      <a:pt x="118" y="430"/>
                    </a:lnTo>
                    <a:lnTo>
                      <a:pt x="410" y="430"/>
                    </a:lnTo>
                    <a:lnTo>
                      <a:pt x="410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83" name="Freeform 15"/>
              <p:cNvSpPr>
                <a:spLocks/>
              </p:cNvSpPr>
              <p:nvPr userDrawn="1"/>
            </p:nvSpPr>
            <p:spPr bwMode="gray">
              <a:xfrm>
                <a:off x="7227888" y="3159125"/>
                <a:ext cx="609600" cy="847725"/>
              </a:xfrm>
              <a:custGeom>
                <a:avLst/>
                <a:gdLst/>
                <a:ahLst/>
                <a:cxnLst>
                  <a:cxn ang="0">
                    <a:pos x="0" y="534"/>
                  </a:cxn>
                  <a:cxn ang="0">
                    <a:pos x="0" y="0"/>
                  </a:cxn>
                  <a:cxn ang="0">
                    <a:pos x="116" y="0"/>
                  </a:cxn>
                  <a:cxn ang="0">
                    <a:pos x="116" y="428"/>
                  </a:cxn>
                  <a:cxn ang="0">
                    <a:pos x="384" y="428"/>
                  </a:cxn>
                  <a:cxn ang="0">
                    <a:pos x="384" y="534"/>
                  </a:cxn>
                  <a:cxn ang="0">
                    <a:pos x="0" y="534"/>
                  </a:cxn>
                </a:cxnLst>
                <a:rect l="0" t="0" r="r" b="b"/>
                <a:pathLst>
                  <a:path w="384" h="534">
                    <a:moveTo>
                      <a:pt x="0" y="534"/>
                    </a:moveTo>
                    <a:lnTo>
                      <a:pt x="0" y="0"/>
                    </a:lnTo>
                    <a:lnTo>
                      <a:pt x="116" y="0"/>
                    </a:lnTo>
                    <a:lnTo>
                      <a:pt x="116" y="428"/>
                    </a:lnTo>
                    <a:lnTo>
                      <a:pt x="384" y="428"/>
                    </a:lnTo>
                    <a:lnTo>
                      <a:pt x="384" y="534"/>
                    </a:lnTo>
                    <a:lnTo>
                      <a:pt x="0" y="5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84" name="Freeform 16"/>
              <p:cNvSpPr>
                <a:spLocks noEditPoints="1"/>
              </p:cNvSpPr>
              <p:nvPr userDrawn="1"/>
            </p:nvSpPr>
            <p:spPr bwMode="gray">
              <a:xfrm>
                <a:off x="3548063" y="2133600"/>
                <a:ext cx="911225" cy="857250"/>
              </a:xfrm>
              <a:custGeom>
                <a:avLst/>
                <a:gdLst/>
                <a:ahLst/>
                <a:cxnLst>
                  <a:cxn ang="0">
                    <a:pos x="212" y="316"/>
                  </a:cxn>
                  <a:cxn ang="0">
                    <a:pos x="286" y="142"/>
                  </a:cxn>
                  <a:cxn ang="0">
                    <a:pos x="360" y="316"/>
                  </a:cxn>
                  <a:cxn ang="0">
                    <a:pos x="212" y="316"/>
                  </a:cxn>
                  <a:cxn ang="0">
                    <a:pos x="342" y="0"/>
                  </a:cxn>
                  <a:cxn ang="0">
                    <a:pos x="232" y="0"/>
                  </a:cxn>
                  <a:cxn ang="0">
                    <a:pos x="0" y="540"/>
                  </a:cxn>
                  <a:cxn ang="0">
                    <a:pos x="120" y="540"/>
                  </a:cxn>
                  <a:cxn ang="0">
                    <a:pos x="170" y="420"/>
                  </a:cxn>
                  <a:cxn ang="0">
                    <a:pos x="402" y="420"/>
                  </a:cxn>
                  <a:cxn ang="0">
                    <a:pos x="452" y="540"/>
                  </a:cxn>
                  <a:cxn ang="0">
                    <a:pos x="574" y="540"/>
                  </a:cxn>
                  <a:cxn ang="0">
                    <a:pos x="342" y="0"/>
                  </a:cxn>
                </a:cxnLst>
                <a:rect l="0" t="0" r="r" b="b"/>
                <a:pathLst>
                  <a:path w="574" h="540">
                    <a:moveTo>
                      <a:pt x="212" y="316"/>
                    </a:moveTo>
                    <a:lnTo>
                      <a:pt x="286" y="142"/>
                    </a:lnTo>
                    <a:lnTo>
                      <a:pt x="360" y="316"/>
                    </a:lnTo>
                    <a:lnTo>
                      <a:pt x="212" y="316"/>
                    </a:lnTo>
                    <a:close/>
                    <a:moveTo>
                      <a:pt x="342" y="0"/>
                    </a:moveTo>
                    <a:lnTo>
                      <a:pt x="232" y="0"/>
                    </a:lnTo>
                    <a:lnTo>
                      <a:pt x="0" y="540"/>
                    </a:lnTo>
                    <a:lnTo>
                      <a:pt x="120" y="540"/>
                    </a:lnTo>
                    <a:lnTo>
                      <a:pt x="170" y="420"/>
                    </a:lnTo>
                    <a:lnTo>
                      <a:pt x="402" y="420"/>
                    </a:lnTo>
                    <a:lnTo>
                      <a:pt x="452" y="540"/>
                    </a:lnTo>
                    <a:lnTo>
                      <a:pt x="574" y="540"/>
                    </a:lnTo>
                    <a:lnTo>
                      <a:pt x="34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  <p:sp>
            <p:nvSpPr>
              <p:cNvPr id="85" name="Freeform 17"/>
              <p:cNvSpPr>
                <a:spLocks/>
              </p:cNvSpPr>
              <p:nvPr userDrawn="1"/>
            </p:nvSpPr>
            <p:spPr bwMode="gray">
              <a:xfrm>
                <a:off x="6538913" y="2139950"/>
                <a:ext cx="873125" cy="850900"/>
              </a:xfrm>
              <a:custGeom>
                <a:avLst/>
                <a:gdLst/>
                <a:ahLst/>
                <a:cxnLst>
                  <a:cxn ang="0">
                    <a:pos x="550" y="212"/>
                  </a:cxn>
                  <a:cxn ang="0">
                    <a:pos x="332" y="212"/>
                  </a:cxn>
                  <a:cxn ang="0">
                    <a:pos x="332" y="0"/>
                  </a:cxn>
                  <a:cxn ang="0">
                    <a:pos x="220" y="0"/>
                  </a:cxn>
                  <a:cxn ang="0">
                    <a:pos x="220" y="212"/>
                  </a:cxn>
                  <a:cxn ang="0">
                    <a:pos x="0" y="212"/>
                  </a:cxn>
                  <a:cxn ang="0">
                    <a:pos x="0" y="322"/>
                  </a:cxn>
                  <a:cxn ang="0">
                    <a:pos x="220" y="322"/>
                  </a:cxn>
                  <a:cxn ang="0">
                    <a:pos x="220" y="536"/>
                  </a:cxn>
                  <a:cxn ang="0">
                    <a:pos x="332" y="536"/>
                  </a:cxn>
                  <a:cxn ang="0">
                    <a:pos x="332" y="322"/>
                  </a:cxn>
                  <a:cxn ang="0">
                    <a:pos x="550" y="322"/>
                  </a:cxn>
                  <a:cxn ang="0">
                    <a:pos x="550" y="212"/>
                  </a:cxn>
                </a:cxnLst>
                <a:rect l="0" t="0" r="r" b="b"/>
                <a:pathLst>
                  <a:path w="550" h="536">
                    <a:moveTo>
                      <a:pt x="550" y="212"/>
                    </a:moveTo>
                    <a:lnTo>
                      <a:pt x="332" y="212"/>
                    </a:lnTo>
                    <a:lnTo>
                      <a:pt x="332" y="0"/>
                    </a:lnTo>
                    <a:lnTo>
                      <a:pt x="220" y="0"/>
                    </a:lnTo>
                    <a:lnTo>
                      <a:pt x="220" y="212"/>
                    </a:lnTo>
                    <a:lnTo>
                      <a:pt x="0" y="212"/>
                    </a:lnTo>
                    <a:lnTo>
                      <a:pt x="0" y="322"/>
                    </a:lnTo>
                    <a:lnTo>
                      <a:pt x="220" y="322"/>
                    </a:lnTo>
                    <a:lnTo>
                      <a:pt x="220" y="536"/>
                    </a:lnTo>
                    <a:lnTo>
                      <a:pt x="332" y="536"/>
                    </a:lnTo>
                    <a:lnTo>
                      <a:pt x="332" y="322"/>
                    </a:lnTo>
                    <a:lnTo>
                      <a:pt x="550" y="322"/>
                    </a:lnTo>
                    <a:lnTo>
                      <a:pt x="550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noProof="0" dirty="0"/>
              </a:p>
            </p:txBody>
          </p:sp>
        </p:grpSp>
      </p:grpSp>
      <p:sp>
        <p:nvSpPr>
          <p:cNvPr id="86" name="Textplatzhalter 2"/>
          <p:cNvSpPr>
            <a:spLocks noGrp="1"/>
          </p:cNvSpPr>
          <p:nvPr>
            <p:ph type="body" sz="quarter" idx="21" hasCustomPrompt="1"/>
          </p:nvPr>
        </p:nvSpPr>
        <p:spPr bwMode="gray">
          <a:xfrm rot="21180000">
            <a:off x="6345245" y="3288704"/>
            <a:ext cx="3709981" cy="251546"/>
          </a:xfrm>
        </p:spPr>
        <p:txBody>
          <a:bodyPr anchor="b">
            <a:normAutofit/>
          </a:bodyPr>
          <a:lstStyle>
            <a:lvl1pPr marL="0">
              <a:spcAft>
                <a:spcPts val="0"/>
              </a:spcAft>
              <a:buFontTx/>
              <a:buNone/>
              <a:defRPr sz="16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600">
                <a:solidFill>
                  <a:schemeClr val="accent6"/>
                </a:solidFill>
              </a:defRPr>
            </a:lvl9pPr>
          </a:lstStyle>
          <a:p>
            <a:pPr lvl="0"/>
            <a:r>
              <a:rPr lang="en-US" noProof="0" dirty="0"/>
              <a:t>Position</a:t>
            </a:r>
          </a:p>
        </p:txBody>
      </p:sp>
      <p:sp>
        <p:nvSpPr>
          <p:cNvPr id="88" name="Textplatzhalter 3"/>
          <p:cNvSpPr>
            <a:spLocks noGrp="1"/>
          </p:cNvSpPr>
          <p:nvPr>
            <p:ph type="body" sz="quarter" idx="22" hasCustomPrompt="1"/>
          </p:nvPr>
        </p:nvSpPr>
        <p:spPr bwMode="gray">
          <a:xfrm rot="21179971">
            <a:off x="6427528" y="3791480"/>
            <a:ext cx="1532190" cy="767067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900" baseline="0"/>
            </a:lvl1pPr>
            <a:lvl2pPr marL="0" indent="0">
              <a:spcAft>
                <a:spcPts val="0"/>
              </a:spcAft>
              <a:buFontTx/>
              <a:buNone/>
              <a:defRPr sz="900"/>
            </a:lvl2pPr>
            <a:lvl3pPr marL="0" indent="0">
              <a:spcAft>
                <a:spcPts val="0"/>
              </a:spcAft>
              <a:buFontTx/>
              <a:buNone/>
              <a:defRPr sz="900"/>
            </a:lvl3pPr>
            <a:lvl4pPr marL="0" indent="0">
              <a:spcAft>
                <a:spcPts val="0"/>
              </a:spcAft>
              <a:buFontTx/>
              <a:buNone/>
              <a:defRPr sz="900"/>
            </a:lvl4pPr>
            <a:lvl5pPr marL="0" indent="0">
              <a:spcAft>
                <a:spcPts val="0"/>
              </a:spcAft>
              <a:buFontTx/>
              <a:buNone/>
              <a:defRPr sz="900"/>
            </a:lvl5pPr>
            <a:lvl6pPr marL="0" indent="0">
              <a:spcAft>
                <a:spcPts val="0"/>
              </a:spcAft>
              <a:buFontTx/>
              <a:buNone/>
              <a:defRPr sz="900"/>
            </a:lvl6pPr>
            <a:lvl7pPr marL="0" indent="0">
              <a:spcAft>
                <a:spcPts val="0"/>
              </a:spcAft>
              <a:buFontTx/>
              <a:buNone/>
              <a:defRPr sz="900"/>
            </a:lvl7pPr>
            <a:lvl8pPr marL="0" indent="0">
              <a:spcAft>
                <a:spcPts val="0"/>
              </a:spcAft>
              <a:buFontTx/>
              <a:buNone/>
              <a:defRPr sz="900"/>
            </a:lvl8pPr>
            <a:lvl9pPr marL="0" indent="0">
              <a:spcAft>
                <a:spcPts val="0"/>
              </a:spcAft>
              <a:buFontTx/>
              <a:buNone/>
              <a:defRPr sz="900"/>
            </a:lvl9pPr>
          </a:lstStyle>
          <a:p>
            <a:pPr lvl="0"/>
            <a:r>
              <a:rPr lang="en-US" noProof="0" dirty="0"/>
              <a:t>MANN+HUMMEL</a:t>
            </a:r>
            <a:br>
              <a:rPr lang="en-US" noProof="0" dirty="0"/>
            </a:br>
            <a:r>
              <a:rPr lang="en-US" noProof="0" dirty="0"/>
              <a:t>Address</a:t>
            </a:r>
          </a:p>
        </p:txBody>
      </p:sp>
      <p:sp>
        <p:nvSpPr>
          <p:cNvPr id="89" name="Textplatzhalter 3"/>
          <p:cNvSpPr>
            <a:spLocks noGrp="1"/>
          </p:cNvSpPr>
          <p:nvPr>
            <p:ph type="body" sz="quarter" idx="23" hasCustomPrompt="1"/>
          </p:nvPr>
        </p:nvSpPr>
        <p:spPr bwMode="gray">
          <a:xfrm rot="21179971">
            <a:off x="7987826" y="3563962"/>
            <a:ext cx="2142798" cy="767067"/>
          </a:xfrm>
        </p:spPr>
        <p:txBody>
          <a:bodyPr>
            <a:noAutofit/>
          </a:bodyPr>
          <a:lstStyle>
            <a:lvl1pPr marL="0" indent="0">
              <a:spcAft>
                <a:spcPts val="0"/>
              </a:spcAft>
              <a:buFontTx/>
              <a:buNone/>
              <a:tabLst>
                <a:tab pos="449263" algn="l"/>
              </a:tabLst>
              <a:defRPr sz="900" baseline="0"/>
            </a:lvl1pPr>
            <a:lvl2pPr marL="0" indent="0">
              <a:spcAft>
                <a:spcPts val="0"/>
              </a:spcAft>
              <a:buFontTx/>
              <a:buNone/>
              <a:defRPr sz="900"/>
            </a:lvl2pPr>
            <a:lvl3pPr marL="0" indent="0">
              <a:spcAft>
                <a:spcPts val="0"/>
              </a:spcAft>
              <a:buFontTx/>
              <a:buNone/>
              <a:defRPr sz="900"/>
            </a:lvl3pPr>
            <a:lvl4pPr marL="0" indent="0">
              <a:spcAft>
                <a:spcPts val="0"/>
              </a:spcAft>
              <a:buFontTx/>
              <a:buNone/>
              <a:defRPr sz="900"/>
            </a:lvl4pPr>
            <a:lvl5pPr marL="0" indent="0">
              <a:spcAft>
                <a:spcPts val="0"/>
              </a:spcAft>
              <a:buFontTx/>
              <a:buNone/>
              <a:defRPr sz="900"/>
            </a:lvl5pPr>
            <a:lvl6pPr marL="0" indent="0">
              <a:spcAft>
                <a:spcPts val="0"/>
              </a:spcAft>
              <a:buFontTx/>
              <a:buNone/>
              <a:defRPr sz="900"/>
            </a:lvl6pPr>
            <a:lvl7pPr marL="0" indent="0">
              <a:spcAft>
                <a:spcPts val="0"/>
              </a:spcAft>
              <a:buFontTx/>
              <a:buNone/>
              <a:defRPr sz="900"/>
            </a:lvl7pPr>
            <a:lvl8pPr marL="0" indent="0">
              <a:spcAft>
                <a:spcPts val="0"/>
              </a:spcAft>
              <a:buFontTx/>
              <a:buNone/>
              <a:defRPr sz="900"/>
            </a:lvl8pPr>
            <a:lvl9pPr marL="0" indent="0">
              <a:spcAft>
                <a:spcPts val="0"/>
              </a:spcAft>
              <a:buFontTx/>
              <a:buNone/>
              <a:defRPr sz="900"/>
            </a:lvl9pPr>
          </a:lstStyle>
          <a:p>
            <a:pPr lvl="0"/>
            <a:r>
              <a:rPr lang="en-US" noProof="0" dirty="0"/>
              <a:t>Phone   +xx </a:t>
            </a:r>
            <a:r>
              <a:rPr lang="en-US" noProof="0" dirty="0" err="1"/>
              <a:t>xxxx</a:t>
            </a:r>
            <a:r>
              <a:rPr lang="en-US" noProof="0" dirty="0"/>
              <a:t> xx-xx</a:t>
            </a:r>
            <a:br>
              <a:rPr lang="en-US" noProof="0" dirty="0"/>
            </a:br>
            <a:r>
              <a:rPr lang="en-US" noProof="0" dirty="0"/>
              <a:t>Fax        +xx </a:t>
            </a:r>
            <a:r>
              <a:rPr lang="en-US" noProof="0" dirty="0" err="1"/>
              <a:t>xxxx</a:t>
            </a:r>
            <a:r>
              <a:rPr lang="en-US" noProof="0" dirty="0"/>
              <a:t> xx-xx</a:t>
            </a:r>
            <a:br>
              <a:rPr lang="en-US" noProof="0" dirty="0"/>
            </a:br>
            <a:r>
              <a:rPr lang="en-US" noProof="0" dirty="0"/>
              <a:t>Mobile    +xx </a:t>
            </a:r>
            <a:r>
              <a:rPr lang="en-US" noProof="0" dirty="0" err="1"/>
              <a:t>xxxx</a:t>
            </a:r>
            <a:r>
              <a:rPr lang="en-US" noProof="0" dirty="0"/>
              <a:t> xx xxx</a:t>
            </a:r>
            <a:br>
              <a:rPr lang="en-US" noProof="0" dirty="0"/>
            </a:br>
            <a:r>
              <a:rPr lang="en-US" noProof="0" dirty="0"/>
              <a:t>max.mustermann@mann-hummel.com</a:t>
            </a:r>
            <a:br>
              <a:rPr lang="en-US" noProof="0" dirty="0"/>
            </a:br>
            <a:r>
              <a:rPr lang="en-US" noProof="0" dirty="0"/>
              <a:t>www.mann-hummel.com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4" hasCustomPrompt="1"/>
          </p:nvPr>
        </p:nvSpPr>
        <p:spPr>
          <a:xfrm rot="21180000">
            <a:off x="6304892" y="2859179"/>
            <a:ext cx="3707647" cy="431800"/>
          </a:xfrm>
        </p:spPr>
        <p:txBody>
          <a:bodyPr anchor="b"/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4pPr>
            <a:lvl5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5pPr>
            <a:lvl6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6pPr>
            <a:lvl7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7pPr>
            <a:lvl8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8pPr>
            <a:lvl9pPr marL="0" indent="0">
              <a:spcAft>
                <a:spcPts val="0"/>
              </a:spcAft>
              <a:buFont typeface="Arial" panose="020B0604020202020204" pitchFamily="34" charset="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noProof="0" dirty="0"/>
              <a:t>Name Surname</a:t>
            </a:r>
          </a:p>
        </p:txBody>
      </p:sp>
    </p:spTree>
    <p:extLst>
      <p:ext uri="{BB962C8B-B14F-4D97-AF65-F5344CB8AC3E}">
        <p14:creationId xmlns:p14="http://schemas.microsoft.com/office/powerpoint/2010/main" xmlns="" val="1619298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396367704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7608" name="think-cell Slide" r:id="rId4" imgW="360" imgH="360" progId="">
              <p:embed/>
            </p:oleObj>
          </a:graphicData>
        </a:graphic>
      </p:graphicFrame>
      <p:pic>
        <p:nvPicPr>
          <p:cNvPr id="12" name="Picture 127" descr="K:\Mann + Hummel\03_Vorlagen\03_PowerPoint\backup\Vignette_16x32_8_60prozent_2016.01.27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188044" y="188913"/>
            <a:ext cx="11807825" cy="576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 bwMode="gray">
          <a:xfrm>
            <a:off x="4154115" y="2761656"/>
            <a:ext cx="6696000" cy="615553"/>
          </a:xfrm>
          <a:noFill/>
        </p:spPr>
        <p:txBody>
          <a:bodyPr anchor="ctr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&lt;Thank you!&gt;</a:t>
            </a:r>
          </a:p>
        </p:txBody>
      </p:sp>
      <p:sp>
        <p:nvSpPr>
          <p:cNvPr id="13" name="Rechteck 12"/>
          <p:cNvSpPr/>
          <p:nvPr userDrawn="1"/>
        </p:nvSpPr>
        <p:spPr bwMode="gray">
          <a:xfrm>
            <a:off x="193675" y="6237312"/>
            <a:ext cx="10152384" cy="50405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noProof="0" dirty="0">
              <a:solidFill>
                <a:schemeClr val="bg1"/>
              </a:solidFill>
            </a:endParaRPr>
          </a:p>
        </p:txBody>
      </p:sp>
      <p:pic>
        <p:nvPicPr>
          <p:cNvPr id="9" name="Picture 8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193675" y="6510889"/>
            <a:ext cx="1530000" cy="12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5653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219451"/>
            <a:ext cx="12195175" cy="303847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+mj-lt"/>
                <a:cs typeface="Arabic Transparent" pitchFamily="2" charset="-78"/>
              </a:defRPr>
            </a:lvl1pPr>
          </a:lstStyle>
          <a:p>
            <a:pPr algn="ctr"/>
            <a:r>
              <a:rPr lang="en-US" sz="3600" dirty="0"/>
              <a:t>&lt;</a:t>
            </a:r>
            <a:r>
              <a:rPr lang="cs-CZ" sz="3600" dirty="0"/>
              <a:t>Title</a:t>
            </a:r>
            <a:r>
              <a:rPr lang="en-US" sz="3600" dirty="0"/>
              <a:t>&gt;</a:t>
            </a:r>
            <a:r>
              <a:rPr lang="de-DE" dirty="0"/>
              <a:t/>
            </a:r>
            <a:br>
              <a:rPr lang="de-DE" dirty="0"/>
            </a:br>
            <a:endParaRPr lang="cs-CZ" dirty="0"/>
          </a:p>
          <a:p>
            <a:pPr algn="ctr"/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&lt;</a:t>
            </a:r>
            <a:r>
              <a:rPr lang="cs-CZ" sz="1800" dirty="0"/>
              <a:t>author</a:t>
            </a:r>
            <a:r>
              <a:rPr lang="de-DE" sz="1800" dirty="0"/>
              <a:t>; </a:t>
            </a:r>
            <a:r>
              <a:rPr lang="cs-CZ" sz="1800" dirty="0"/>
              <a:t>location</a:t>
            </a:r>
            <a:r>
              <a:rPr lang="de-DE" sz="1800" dirty="0"/>
              <a:t>;</a:t>
            </a:r>
            <a:r>
              <a:rPr lang="cs-CZ" sz="1800" dirty="0"/>
              <a:t> department</a:t>
            </a:r>
            <a:r>
              <a:rPr lang="en-US" sz="1800" dirty="0"/>
              <a:t>&gt;</a:t>
            </a:r>
          </a:p>
          <a:p>
            <a:pPr algn="ctr"/>
            <a:r>
              <a:rPr lang="en-US" sz="1800" dirty="0"/>
              <a:t>&lt;date&gt;</a:t>
            </a:r>
            <a:endParaRPr lang="cs-CZ" dirty="0"/>
          </a:p>
          <a:p>
            <a:pPr algn="ctr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310992360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6261236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1479" name="think-cell Slide" r:id="rId4" imgW="360" imgH="360" progId="">
              <p:embed/>
            </p:oleObj>
          </a:graphicData>
        </a:graphic>
      </p:graphicFrame>
      <p:pic>
        <p:nvPicPr>
          <p:cNvPr id="16" name="Picture 127" descr="K:\Mann + Hummel\03_Vorlagen\03_PowerPoint\backup\Vignette_16x32_8_60prozent_2016.01.27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188044" y="188913"/>
            <a:ext cx="11807825" cy="576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eform 7"/>
          <p:cNvSpPr>
            <a:spLocks noChangeAspect="1"/>
          </p:cNvSpPr>
          <p:nvPr/>
        </p:nvSpPr>
        <p:spPr bwMode="gray">
          <a:xfrm flipH="1">
            <a:off x="88670" y="800720"/>
            <a:ext cx="104276" cy="108000"/>
          </a:xfrm>
          <a:custGeom>
            <a:avLst/>
            <a:gdLst/>
            <a:ahLst/>
            <a:cxnLst>
              <a:cxn ang="0">
                <a:pos x="56" y="58"/>
              </a:cxn>
              <a:cxn ang="0">
                <a:pos x="0" y="0"/>
              </a:cxn>
              <a:cxn ang="0">
                <a:pos x="0" y="58"/>
              </a:cxn>
              <a:cxn ang="0">
                <a:pos x="56" y="58"/>
              </a:cxn>
            </a:cxnLst>
            <a:rect l="0" t="0" r="r" b="b"/>
            <a:pathLst>
              <a:path w="56" h="58">
                <a:moveTo>
                  <a:pt x="56" y="58"/>
                </a:moveTo>
                <a:lnTo>
                  <a:pt x="0" y="0"/>
                </a:lnTo>
                <a:lnTo>
                  <a:pt x="0" y="58"/>
                </a:lnTo>
                <a:lnTo>
                  <a:pt x="56" y="58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8284" y="908840"/>
            <a:ext cx="1009627" cy="1032384"/>
          </a:xfrm>
          <a:solidFill>
            <a:srgbClr val="C2C2C2"/>
          </a:solidFill>
        </p:spPr>
        <p:txBody>
          <a:bodyPr wrap="none" lIns="432000" tIns="54000" rIns="144000" bIns="54000">
            <a:spAutoFit/>
          </a:bodyPr>
          <a:lstStyle>
            <a:lvl1pPr marL="0" algn="l">
              <a:spcAft>
                <a:spcPts val="0"/>
              </a:spcAft>
              <a:buFontTx/>
              <a:buNone/>
              <a:defRPr sz="6000">
                <a:solidFill>
                  <a:schemeClr val="bg1"/>
                </a:solidFill>
              </a:defRPr>
            </a:lvl1pPr>
            <a:lvl2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3pPr>
            <a:lvl4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4pPr>
            <a:lvl5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5pPr>
            <a:lvl6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6pPr>
            <a:lvl7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7pPr>
            <a:lvl8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8pPr>
            <a:lvl9pPr marL="0" indent="0" algn="l"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0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 hasCustomPrompt="1"/>
          </p:nvPr>
        </p:nvSpPr>
        <p:spPr bwMode="gray">
          <a:xfrm>
            <a:off x="552971" y="3893568"/>
            <a:ext cx="10296000" cy="615553"/>
          </a:xfrm>
          <a:noFill/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name</a:t>
            </a:r>
          </a:p>
        </p:txBody>
      </p:sp>
      <p:sp>
        <p:nvSpPr>
          <p:cNvPr id="14" name="Rechteck 13"/>
          <p:cNvSpPr/>
          <p:nvPr userDrawn="1"/>
        </p:nvSpPr>
        <p:spPr bwMode="gray">
          <a:xfrm>
            <a:off x="193675" y="6237312"/>
            <a:ext cx="10080376" cy="50405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18" name="Picture 8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193675" y="6510889"/>
            <a:ext cx="1530000" cy="12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52971" y="4725144"/>
            <a:ext cx="10296000" cy="936104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3pPr>
            <a:lvl4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4pPr>
            <a:lvl5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5pPr>
            <a:lvl6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6pPr>
            <a:lvl7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7pPr>
            <a:lvl8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8pPr>
            <a:lvl9pPr marL="0" indent="0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 dirty="0"/>
              <a:t>Short Summary to the next chapter (max. 3 lines)</a:t>
            </a:r>
          </a:p>
        </p:txBody>
      </p:sp>
    </p:spTree>
    <p:extLst>
      <p:ext uri="{BB962C8B-B14F-4D97-AF65-F5344CB8AC3E}">
        <p14:creationId xmlns:p14="http://schemas.microsoft.com/office/powerpoint/2010/main" xmlns="" val="384757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50937336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2497" name="think-cell Slide" r:id="rId4" imgW="360" imgH="360" progId="">
              <p:embed/>
            </p:oleObj>
          </a:graphicData>
        </a:graphic>
      </p:graphicFrame>
      <p:sp>
        <p:nvSpPr>
          <p:cNvPr id="13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2971" y="764704"/>
            <a:ext cx="10296000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Optional subtitle (in max. 1 line)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/>
              <a:t>Slide title (2 lines | max. 1 line with subtitle)</a:t>
            </a:r>
            <a:endParaRPr lang="en-US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4" hasCustomPrompt="1"/>
          </p:nvPr>
        </p:nvSpPr>
        <p:spPr>
          <a:xfrm>
            <a:off x="552971" y="1700808"/>
            <a:ext cx="10296000" cy="42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You can use this field to enter text, a table, a diagram or </a:t>
            </a:r>
            <a:r>
              <a:rPr lang="en-US" dirty="0" err="1"/>
              <a:t>SmartArts</a:t>
            </a:r>
            <a:r>
              <a:rPr lang="en-US" dirty="0"/>
              <a:t>. Use the buttons “Increase List Level” for </a:t>
            </a:r>
            <a:r>
              <a:rPr lang="en-US" dirty="0" err="1"/>
              <a:t>copytext</a:t>
            </a:r>
            <a:r>
              <a:rPr lang="en-US" dirty="0"/>
              <a:t> or bullet levels. Use the icons below to create visual content.</a:t>
            </a:r>
          </a:p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5401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38280561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4540" name="think-cell Slide" r:id="rId4" imgW="360" imgH="360" progId="">
              <p:embed/>
            </p:oleObj>
          </a:graphicData>
        </a:graphic>
      </p:graphicFrame>
      <p:sp>
        <p:nvSpPr>
          <p:cNvPr id="12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2971" y="764704"/>
            <a:ext cx="10296000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Optional subtitle (in max. 1 line)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dirty="0"/>
              <a:t>Slide title (2 lines | max. 1 line with subtitle)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4" hasCustomPrompt="1"/>
          </p:nvPr>
        </p:nvSpPr>
        <p:spPr>
          <a:xfrm>
            <a:off x="552450" y="1700808"/>
            <a:ext cx="4968875" cy="42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You can use this field to enter text, a table, </a:t>
            </a:r>
            <a:br>
              <a:rPr lang="en-US" dirty="0"/>
            </a:br>
            <a:r>
              <a:rPr lang="en-US" dirty="0"/>
              <a:t>a diagram or </a:t>
            </a:r>
            <a:r>
              <a:rPr lang="en-US" dirty="0" err="1"/>
              <a:t>SmartArts</a:t>
            </a:r>
            <a:r>
              <a:rPr lang="en-US" dirty="0"/>
              <a:t>. Use the buttons “Increase List Level” for </a:t>
            </a:r>
            <a:r>
              <a:rPr lang="en-US" dirty="0" err="1"/>
              <a:t>copytext</a:t>
            </a:r>
            <a:r>
              <a:rPr lang="en-US" dirty="0"/>
              <a:t> or bullet levels. Use the icons below to create visual content.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5" hasCustomPrompt="1"/>
          </p:nvPr>
        </p:nvSpPr>
        <p:spPr>
          <a:xfrm>
            <a:off x="5881688" y="1700808"/>
            <a:ext cx="4968875" cy="42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You can use this field to enter text, a table, </a:t>
            </a:r>
            <a:br>
              <a:rPr lang="en-US" dirty="0"/>
            </a:br>
            <a:r>
              <a:rPr lang="en-US" dirty="0"/>
              <a:t>a diagram or </a:t>
            </a:r>
            <a:r>
              <a:rPr lang="en-US" dirty="0" err="1"/>
              <a:t>SmartArts</a:t>
            </a:r>
            <a:r>
              <a:rPr lang="en-US" dirty="0"/>
              <a:t>. Use the buttons “Increase List Level” for </a:t>
            </a:r>
            <a:r>
              <a:rPr lang="en-US" dirty="0" err="1"/>
              <a:t>copytext</a:t>
            </a:r>
            <a:r>
              <a:rPr lang="en-US" dirty="0"/>
              <a:t> or bullet levels. Use the icons below to create visual content.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07017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29231062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12657" name="think-cell Slide" r:id="rId4" imgW="360" imgH="360" progId="">
              <p:embed/>
            </p:oleObj>
          </a:graphicData>
        </a:graphic>
      </p:graphicFrame>
      <p:sp>
        <p:nvSpPr>
          <p:cNvPr id="12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2971" y="764704"/>
            <a:ext cx="10296000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Optional subtitle (in max. 1 line)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Slide title (2 lines | max. 1 line with subtitle)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4" hasCustomPrompt="1"/>
          </p:nvPr>
        </p:nvSpPr>
        <p:spPr>
          <a:xfrm>
            <a:off x="552450" y="1700808"/>
            <a:ext cx="3240000" cy="4248000"/>
          </a:xfrm>
        </p:spPr>
        <p:txBody>
          <a:bodyPr/>
          <a:lstStyle/>
          <a:p>
            <a:pPr lvl="0"/>
            <a:r>
              <a:rPr lang="en-US" dirty="0"/>
              <a:t>You can use this field to enter text, a table, a diagram or </a:t>
            </a:r>
            <a:r>
              <a:rPr lang="en-US" dirty="0" err="1"/>
              <a:t>SmartArts</a:t>
            </a:r>
            <a:r>
              <a:rPr lang="en-US" dirty="0"/>
              <a:t>. Use the buttons “Increase List Level” for </a:t>
            </a:r>
            <a:r>
              <a:rPr lang="en-US" dirty="0" err="1"/>
              <a:t>copytext</a:t>
            </a:r>
            <a:r>
              <a:rPr lang="en-US" dirty="0"/>
              <a:t> or bullet levels. Use the icons below to create visual content.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Inhaltsplatzhalter 3"/>
          <p:cNvSpPr>
            <a:spLocks noGrp="1"/>
          </p:cNvSpPr>
          <p:nvPr>
            <p:ph sz="quarter" idx="15" hasCustomPrompt="1"/>
          </p:nvPr>
        </p:nvSpPr>
        <p:spPr>
          <a:xfrm>
            <a:off x="4152901" y="1700808"/>
            <a:ext cx="3097212" cy="4248000"/>
          </a:xfrm>
        </p:spPr>
        <p:txBody>
          <a:bodyPr/>
          <a:lstStyle/>
          <a:p>
            <a:pPr lvl="0"/>
            <a:r>
              <a:rPr lang="en-US" dirty="0"/>
              <a:t>You can use this field to enter text, a table, a diagram or </a:t>
            </a:r>
            <a:r>
              <a:rPr lang="en-US" dirty="0" err="1"/>
              <a:t>SmartArts</a:t>
            </a:r>
            <a:r>
              <a:rPr lang="en-US" dirty="0"/>
              <a:t>. Use the buttons “Increase List Level” for </a:t>
            </a:r>
            <a:r>
              <a:rPr lang="en-US" dirty="0" err="1"/>
              <a:t>copytext</a:t>
            </a:r>
            <a:r>
              <a:rPr lang="en-US" dirty="0"/>
              <a:t> or bullet levels. Use the icons below to create visual content.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Inhaltsplatzhalter 3"/>
          <p:cNvSpPr>
            <a:spLocks noGrp="1"/>
          </p:cNvSpPr>
          <p:nvPr>
            <p:ph sz="quarter" idx="16" hasCustomPrompt="1"/>
          </p:nvPr>
        </p:nvSpPr>
        <p:spPr>
          <a:xfrm>
            <a:off x="7610475" y="1700808"/>
            <a:ext cx="3240000" cy="4248000"/>
          </a:xfrm>
        </p:spPr>
        <p:txBody>
          <a:bodyPr/>
          <a:lstStyle/>
          <a:p>
            <a:pPr lvl="0"/>
            <a:r>
              <a:rPr lang="en-US" dirty="0"/>
              <a:t>You can use this field to enter text, a table, a diagram or </a:t>
            </a:r>
            <a:r>
              <a:rPr lang="en-US" dirty="0" err="1"/>
              <a:t>SmartArts</a:t>
            </a:r>
            <a:r>
              <a:rPr lang="en-US" dirty="0"/>
              <a:t>. Use the buttons “Increase List Level” for </a:t>
            </a:r>
            <a:r>
              <a:rPr lang="en-US" dirty="0" err="1"/>
              <a:t>copytext</a:t>
            </a:r>
            <a:r>
              <a:rPr lang="en-US" dirty="0"/>
              <a:t> or bullet levels. Use the icons below to create visual content.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42877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with vign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337950864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98287" name="think-cell Slide" r:id="rId4" imgW="360" imgH="360" progId="">
              <p:embed/>
            </p:oleObj>
          </a:graphicData>
        </a:graphic>
      </p:graphicFrame>
      <p:pic>
        <p:nvPicPr>
          <p:cNvPr id="8" name="Picture 4" descr="K:\Mann + Hummel\03_Vorlagen\03_PowerPoint\backup\Vignette_16x32_weiß_2016.01.27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" r="3"/>
          <a:stretch>
            <a:fillRect/>
          </a:stretch>
        </p:blipFill>
        <p:spPr bwMode="gray">
          <a:xfrm>
            <a:off x="193675" y="188914"/>
            <a:ext cx="11808568" cy="576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platzhalter 9"/>
          <p:cNvSpPr>
            <a:spLocks noGrp="1" noChangeAspect="1"/>
          </p:cNvSpPr>
          <p:nvPr>
            <p:ph type="body" sz="quarter" idx="13" hasCustomPrompt="1"/>
          </p:nvPr>
        </p:nvSpPr>
        <p:spPr bwMode="gray">
          <a:xfrm>
            <a:off x="192930" y="188913"/>
            <a:ext cx="11808569" cy="5761038"/>
          </a:xfrm>
        </p:spPr>
        <p:txBody>
          <a:bodyPr lIns="360000" tIns="360000" rIns="360000" bIns="360000" anchor="ctr">
            <a:noAutofit/>
          </a:bodyPr>
          <a:lstStyle>
            <a:lvl1pPr marL="0" algn="ctr"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  <a:lvl2pPr marL="0" indent="0" algn="ctr">
              <a:spcAft>
                <a:spcPts val="0"/>
              </a:spcAft>
              <a:buFontTx/>
              <a:buNone/>
              <a:defRPr sz="3200" baseline="0">
                <a:solidFill>
                  <a:schemeClr val="accent2"/>
                </a:solidFill>
              </a:defRPr>
            </a:lvl2pPr>
            <a:lvl3pPr marL="0" indent="0" algn="ctr">
              <a:spcBef>
                <a:spcPts val="1800"/>
              </a:spcBef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12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 noProof="0" dirty="0"/>
              <a:t>Big Text first line</a:t>
            </a:r>
          </a:p>
          <a:p>
            <a:pPr lvl="1"/>
            <a:r>
              <a:rPr lang="en-US" noProof="0" dirty="0"/>
              <a:t>Big Text second line</a:t>
            </a:r>
          </a:p>
          <a:p>
            <a:pPr lvl="2"/>
            <a:r>
              <a:rPr lang="en-US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xmlns="" val="187092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172774991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5564" name="think-cell Slide" r:id="rId4" imgW="360" imgH="360" progId="">
              <p:embed/>
            </p:oleObj>
          </a:graphicData>
        </a:graphic>
      </p:graphicFrame>
      <p:sp>
        <p:nvSpPr>
          <p:cNvPr id="9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2971" y="764704"/>
            <a:ext cx="10296000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Optional subtitle (in max. 1 line)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Slide title (2 lines | max. 1 line with subtitle)</a:t>
            </a:r>
          </a:p>
        </p:txBody>
      </p:sp>
    </p:spTree>
    <p:extLst>
      <p:ext uri="{BB962C8B-B14F-4D97-AF65-F5344CB8AC3E}">
        <p14:creationId xmlns:p14="http://schemas.microsoft.com/office/powerpoint/2010/main" xmlns="" val="167237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88678436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10670" name="think-cell Slide" r:id="rId4" imgW="360" imgH="36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8130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20374568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6587" name="think-cell Slide" r:id="rId4" imgW="360" imgH="360" progId="">
              <p:embed/>
            </p:oleObj>
          </a:graphicData>
        </a:graphic>
      </p:graphicFrame>
      <p:sp>
        <p:nvSpPr>
          <p:cNvPr id="12" name="Textplatzhalter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52971" y="764704"/>
            <a:ext cx="10296000" cy="432048"/>
          </a:xfrm>
        </p:spPr>
        <p:txBody>
          <a:bodyPr>
            <a:noAutofit/>
          </a:bodyPr>
          <a:lstStyle>
            <a:lvl1pPr marL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1pPr>
            <a:lvl2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2pPr>
            <a:lvl3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3pPr>
            <a:lvl4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4pPr>
            <a:lvl5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5pPr>
            <a:lvl6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6pPr>
            <a:lvl7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7pPr>
            <a:lvl8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8pPr>
            <a:lvl9pPr marL="0" indent="0">
              <a:spcAft>
                <a:spcPts val="0"/>
              </a:spcAft>
              <a:buFontTx/>
              <a:buNone/>
              <a:defRPr sz="28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noProof="0" dirty="0"/>
              <a:t>Optional subtitle (in max. 1 line)</a:t>
            </a:r>
          </a:p>
        </p:txBody>
      </p:sp>
      <p:sp>
        <p:nvSpPr>
          <p:cNvPr id="8" name="Bildplatzhalter 7"/>
          <p:cNvSpPr>
            <a:spLocks noGrp="1" noChangeAspect="1"/>
          </p:cNvSpPr>
          <p:nvPr>
            <p:ph type="pic" sz="quarter" idx="14" hasCustomPrompt="1"/>
          </p:nvPr>
        </p:nvSpPr>
        <p:spPr bwMode="gray">
          <a:xfrm>
            <a:off x="552971" y="1700808"/>
            <a:ext cx="10296000" cy="4248000"/>
          </a:xfrm>
        </p:spPr>
        <p:txBody>
          <a:bodyPr lIns="0" tIns="612000"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 dirty="0"/>
              <a:t>Insert a picture here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noProof="0" dirty="0"/>
              <a:t>Slide title (2 lines | max. 1 line with subtitle)</a:t>
            </a:r>
          </a:p>
        </p:txBody>
      </p:sp>
    </p:spTree>
    <p:extLst>
      <p:ext uri="{BB962C8B-B14F-4D97-AF65-F5344CB8AC3E}">
        <p14:creationId xmlns:p14="http://schemas.microsoft.com/office/powerpoint/2010/main" xmlns="" val="219654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xmlns="" val="12463895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0501" name="think-cell Slide" r:id="rId19" imgW="360" imgH="360" progId="">
              <p:embed/>
            </p:oleObj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552971" y="332656"/>
            <a:ext cx="1029600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 dirty="0"/>
              <a:t>Slide title (2 lines | max. 1 line with subtitle)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552971" y="1700808"/>
            <a:ext cx="10296000" cy="4248000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5"/>
            <a:r>
              <a:rPr lang="en-US" noProof="0" dirty="0"/>
              <a:t>6</a:t>
            </a:r>
          </a:p>
          <a:p>
            <a:pPr lvl="6"/>
            <a:r>
              <a:rPr lang="en-US" noProof="0" dirty="0"/>
              <a:t>7</a:t>
            </a:r>
          </a:p>
          <a:p>
            <a:pPr lvl="7"/>
            <a:r>
              <a:rPr lang="en-US" noProof="0" dirty="0"/>
              <a:t>8</a:t>
            </a:r>
          </a:p>
          <a:p>
            <a:pPr lvl="8"/>
            <a:r>
              <a:rPr lang="en-US" noProof="0" dirty="0"/>
              <a:t>9</a:t>
            </a:r>
          </a:p>
        </p:txBody>
      </p:sp>
      <p:cxnSp>
        <p:nvCxnSpPr>
          <p:cNvPr id="615" name="Gerade Verbindung 614"/>
          <p:cNvCxnSpPr/>
          <p:nvPr userDrawn="1"/>
        </p:nvCxnSpPr>
        <p:spPr bwMode="gray">
          <a:xfrm>
            <a:off x="-167101" y="188640"/>
            <a:ext cx="72000" cy="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Gerade Verbindung 615"/>
          <p:cNvCxnSpPr/>
          <p:nvPr userDrawn="1"/>
        </p:nvCxnSpPr>
        <p:spPr bwMode="gray">
          <a:xfrm>
            <a:off x="-167117" y="1700808"/>
            <a:ext cx="72000" cy="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" name="Gerade Verbindung 616"/>
          <p:cNvCxnSpPr/>
          <p:nvPr userDrawn="1"/>
        </p:nvCxnSpPr>
        <p:spPr bwMode="gray">
          <a:xfrm>
            <a:off x="-167133" y="5949280"/>
            <a:ext cx="72000" cy="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Gerade Verbindung 656"/>
          <p:cNvCxnSpPr/>
          <p:nvPr userDrawn="1"/>
        </p:nvCxnSpPr>
        <p:spPr bwMode="gray">
          <a:xfrm>
            <a:off x="192931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Gerade Verbindung 657"/>
          <p:cNvCxnSpPr/>
          <p:nvPr userDrawn="1"/>
        </p:nvCxnSpPr>
        <p:spPr bwMode="gray">
          <a:xfrm>
            <a:off x="552971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Gerade Verbindung 658"/>
          <p:cNvCxnSpPr/>
          <p:nvPr userDrawn="1"/>
        </p:nvCxnSpPr>
        <p:spPr bwMode="gray">
          <a:xfrm>
            <a:off x="5521523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Gerade Verbindung 659"/>
          <p:cNvCxnSpPr/>
          <p:nvPr userDrawn="1"/>
        </p:nvCxnSpPr>
        <p:spPr bwMode="gray">
          <a:xfrm>
            <a:off x="10850115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Gerade Verbindung 660"/>
          <p:cNvCxnSpPr/>
          <p:nvPr userDrawn="1"/>
        </p:nvCxnSpPr>
        <p:spPr bwMode="gray">
          <a:xfrm>
            <a:off x="12002243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Gerade Verbindung 661"/>
          <p:cNvCxnSpPr/>
          <p:nvPr userDrawn="1"/>
        </p:nvCxnSpPr>
        <p:spPr bwMode="gray">
          <a:xfrm>
            <a:off x="5881563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 userDrawn="1"/>
        </p:nvCxnSpPr>
        <p:spPr bwMode="gray">
          <a:xfrm>
            <a:off x="3793331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 userDrawn="1"/>
        </p:nvCxnSpPr>
        <p:spPr bwMode="gray">
          <a:xfrm>
            <a:off x="4153371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 userDrawn="1"/>
        </p:nvCxnSpPr>
        <p:spPr bwMode="gray">
          <a:xfrm>
            <a:off x="7249715" y="-171400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 userDrawn="1"/>
        </p:nvCxnSpPr>
        <p:spPr bwMode="gray">
          <a:xfrm rot="21540000">
            <a:off x="7609127" y="-171394"/>
            <a:ext cx="0" cy="72000"/>
          </a:xfrm>
          <a:prstGeom prst="line">
            <a:avLst/>
          </a:prstGeom>
          <a:ln w="6350">
            <a:solidFill>
              <a:srgbClr val="A3A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 userDrawn="1"/>
        </p:nvSpPr>
        <p:spPr bwMode="gray">
          <a:xfrm>
            <a:off x="552971" y="6333708"/>
            <a:ext cx="792088" cy="34966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l"/>
            <a:fld id="{D5406B15-6818-4DA3-8FF2-A154809E8684}" type="slidenum">
              <a:rPr lang="en-US" sz="2600" noProof="0" smtClean="0">
                <a:solidFill>
                  <a:schemeClr val="accent1"/>
                </a:solidFill>
              </a:rPr>
              <a:pPr algn="l"/>
              <a:t>‹#›</a:t>
            </a:fld>
            <a:endParaRPr lang="en-US" sz="2600" noProof="0" dirty="0">
              <a:solidFill>
                <a:schemeClr val="accent1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 bwMode="gray">
          <a:xfrm>
            <a:off x="1416347" y="6340851"/>
            <a:ext cx="2593082" cy="14401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baseline="0" noProof="0" dirty="0">
                <a:solidFill>
                  <a:schemeClr val="tx1"/>
                </a:solidFill>
              </a:rPr>
              <a:t>29</a:t>
            </a:r>
            <a:r>
              <a:rPr lang="en-US" sz="1000" baseline="30000" noProof="0" dirty="0">
                <a:solidFill>
                  <a:schemeClr val="tx1"/>
                </a:solidFill>
              </a:rPr>
              <a:t>th</a:t>
            </a:r>
            <a:r>
              <a:rPr lang="en-US" sz="1000" baseline="0" noProof="0" dirty="0">
                <a:solidFill>
                  <a:schemeClr val="tx1"/>
                </a:solidFill>
              </a:rPr>
              <a:t> Dec 2020</a:t>
            </a:r>
            <a:endParaRPr lang="en-US" sz="1000" noProof="0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 userDrawn="1"/>
        </p:nvSpPr>
        <p:spPr bwMode="gray">
          <a:xfrm>
            <a:off x="1416347" y="6489357"/>
            <a:ext cx="6409432" cy="14401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rgbClr val="00732D"/>
                </a:solidFill>
              </a:rPr>
              <a:t>GST</a:t>
            </a:r>
            <a:endParaRPr lang="en-US" sz="1000" noProof="0" dirty="0">
              <a:solidFill>
                <a:srgbClr val="00732D"/>
              </a:solidFill>
            </a:endParaRPr>
          </a:p>
        </p:txBody>
      </p:sp>
      <p:cxnSp>
        <p:nvCxnSpPr>
          <p:cNvPr id="34" name="Gerade Verbindung 33"/>
          <p:cNvCxnSpPr/>
          <p:nvPr userDrawn="1"/>
        </p:nvCxnSpPr>
        <p:spPr bwMode="gray">
          <a:xfrm>
            <a:off x="1345059" y="6369057"/>
            <a:ext cx="0" cy="238125"/>
          </a:xfrm>
          <a:prstGeom prst="line">
            <a:avLst/>
          </a:prstGeom>
          <a:ln w="6350">
            <a:solidFill>
              <a:srgbClr val="0073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3289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6" r:id="rId4"/>
    <p:sldLayoutId id="2147483666" r:id="rId5"/>
    <p:sldLayoutId id="2147483668" r:id="rId6"/>
    <p:sldLayoutId id="2147483657" r:id="rId7"/>
    <p:sldLayoutId id="2147483665" r:id="rId8"/>
    <p:sldLayoutId id="2147483660" r:id="rId9"/>
    <p:sldLayoutId id="2147483658" r:id="rId10"/>
    <p:sldLayoutId id="2147483662" r:id="rId11"/>
    <p:sldLayoutId id="2147483661" r:id="rId12"/>
    <p:sldLayoutId id="2147483667" r:id="rId13"/>
    <p:sldLayoutId id="2147483663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79388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79388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79388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79388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900000" indent="-180000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900000" indent="-180000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900000" indent="-180000" algn="l" defTabSz="914400" rtl="0" eaLnBrk="1" latinLnBrk="0" hangingPunct="1">
        <a:spcBef>
          <a:spcPts val="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invoice6.gst.gov.in/" TargetMode="External"/><Relationship Id="rId3" Type="http://schemas.openxmlformats.org/officeDocument/2006/relationships/hyperlink" Target="https://einvoice1.gst.gov.in/" TargetMode="External"/><Relationship Id="rId7" Type="http://schemas.openxmlformats.org/officeDocument/2006/relationships/hyperlink" Target="https://einvoice5.gst.gov.in/" TargetMode="Externa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einvoice4.gst.gov.in/" TargetMode="External"/><Relationship Id="rId11" Type="http://schemas.openxmlformats.org/officeDocument/2006/relationships/hyperlink" Target="https://einvoice9.gst.gov.in/" TargetMode="External"/><Relationship Id="rId5" Type="http://schemas.openxmlformats.org/officeDocument/2006/relationships/hyperlink" Target="https://einvoice3.gst.gov.in/" TargetMode="External"/><Relationship Id="rId10" Type="http://schemas.openxmlformats.org/officeDocument/2006/relationships/hyperlink" Target="https://einvoice8.gst.gov.in/" TargetMode="External"/><Relationship Id="rId4" Type="http://schemas.openxmlformats.org/officeDocument/2006/relationships/hyperlink" Target="https://einvoice2.gst.gov.in/" TargetMode="External"/><Relationship Id="rId9" Type="http://schemas.openxmlformats.org/officeDocument/2006/relationships/hyperlink" Target="https://einvoice7.gst.gov.i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98715" name="think-cell Slide" r:id="rId5" imgW="360" imgH="360" progId="">
              <p:embed/>
            </p:oleObj>
          </a:graphicData>
        </a:graphic>
      </p:graphicFrame>
      <p:sp>
        <p:nvSpPr>
          <p:cNvPr id="19" name="Titel 18"/>
          <p:cNvSpPr>
            <a:spLocks noGrp="1"/>
          </p:cNvSpPr>
          <p:nvPr>
            <p:ph type="ctrTitle"/>
          </p:nvPr>
        </p:nvSpPr>
        <p:spPr>
          <a:xfrm>
            <a:off x="4268787" y="2667000"/>
            <a:ext cx="3581400" cy="3287216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E-Invoice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</a:b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</a:b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GST - 2.0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153371" y="5202560"/>
            <a:ext cx="3744416" cy="360040"/>
          </a:xfrm>
        </p:spPr>
        <p:txBody>
          <a:bodyPr/>
          <a:lstStyle/>
          <a:p>
            <a:pPr algn="ctr"/>
            <a:r>
              <a:rPr lang="en-US" sz="3200" dirty="0">
                <a:latin typeface="Baskerville Old Face" pitchFamily="18" charset="0"/>
              </a:rPr>
              <a:t>29</a:t>
            </a:r>
            <a:r>
              <a:rPr lang="en-US" sz="3200" baseline="30000" dirty="0">
                <a:latin typeface="Baskerville Old Face" pitchFamily="18" charset="0"/>
              </a:rPr>
              <a:t>th</a:t>
            </a:r>
            <a:r>
              <a:rPr lang="en-US" sz="3200" dirty="0">
                <a:latin typeface="Baskerville Old Face" pitchFamily="18" charset="0"/>
              </a:rPr>
              <a:t> Dec 2020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081363" y="4753744"/>
            <a:ext cx="3921224" cy="504056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dirty="0"/>
              <a:t> </a:t>
            </a:r>
            <a:r>
              <a:rPr lang="en-US" sz="3200" dirty="0">
                <a:latin typeface="Baskerville Old Face" pitchFamily="18" charset="0"/>
              </a:rPr>
              <a:t>by </a:t>
            </a:r>
            <a:endParaRPr lang="en-US" sz="3200" dirty="0" smtClean="0">
              <a:latin typeface="Baskerville Old Face" pitchFamily="18" charset="0"/>
            </a:endParaRPr>
          </a:p>
          <a:p>
            <a:pPr algn="ctr">
              <a:spcBef>
                <a:spcPts val="0"/>
              </a:spcBef>
            </a:pPr>
            <a:r>
              <a:rPr lang="en-US" sz="3200" dirty="0" err="1" smtClean="0">
                <a:latin typeface="Baskerville Old Face" pitchFamily="18" charset="0"/>
              </a:rPr>
              <a:t>Prasanna</a:t>
            </a:r>
            <a:r>
              <a:rPr lang="en-US" sz="3200" dirty="0" smtClean="0">
                <a:latin typeface="Baskerville Old Face" pitchFamily="18" charset="0"/>
              </a:rPr>
              <a:t> </a:t>
            </a:r>
            <a:r>
              <a:rPr lang="en-US" sz="3200" dirty="0">
                <a:latin typeface="Baskerville Old Face" pitchFamily="18" charset="0"/>
              </a:rPr>
              <a:t>Kumar K C</a:t>
            </a: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7987" y="457200"/>
            <a:ext cx="1219200" cy="1981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470257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Consequences: - 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1233248" cy="467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If supplier not complied with eInvoice compliance, then such invoice will </a:t>
            </a:r>
            <a:r>
              <a:rPr lang="en-US" sz="2100" b="1" dirty="0">
                <a:solidFill>
                  <a:srgbClr val="EB690F"/>
                </a:solidFill>
              </a:rPr>
              <a:t>not</a:t>
            </a:r>
            <a:r>
              <a:rPr lang="en-US" sz="2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be treated as </a:t>
            </a:r>
            <a:r>
              <a:rPr lang="en-US" sz="2100" b="1" dirty="0">
                <a:solidFill>
                  <a:srgbClr val="EB690F"/>
                </a:solidFill>
              </a:rPr>
              <a:t>valid invoice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as per Rule 48(5)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rgbClr val="EB690F"/>
                </a:solidFill>
              </a:rPr>
              <a:t>Penalties as prescribed u/s 122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- Certain Scenarios: -</a:t>
            </a:r>
          </a:p>
          <a:p>
            <a:pPr marL="1257300" lvl="2" indent="-342900" algn="just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Supplies are made w/o issue of invoice</a:t>
            </a:r>
          </a:p>
          <a:p>
            <a:pPr marL="1257300" lvl="2" indent="-342900" algn="just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Fails to issue invoice in accordance with the provision</a:t>
            </a:r>
          </a:p>
          <a:p>
            <a:pPr lvl="2" algn="just">
              <a:lnSpc>
                <a:spcPts val="3000"/>
              </a:lnSpc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Penalty would be INR 10,000 OR tax amount W.E.H</a:t>
            </a:r>
          </a:p>
          <a:p>
            <a:pPr lvl="2" algn="just">
              <a:lnSpc>
                <a:spcPts val="3000"/>
              </a:lnSpc>
            </a:pP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rgbClr val="EB690F"/>
                </a:solidFill>
              </a:rPr>
              <a:t>No need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to issue invoices in Original / Duplicate / Triplicate – Rule 48(6)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100" b="1" dirty="0">
                <a:solidFill>
                  <a:srgbClr val="EB690F"/>
                </a:solidFill>
              </a:rPr>
              <a:t>Printed invoice is not necessary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be carried, IRN / QR code in electronic mode form shall be produced to the proper officer – Rule 138A(2) [shall be valid for 30 days]</a:t>
            </a:r>
          </a:p>
        </p:txBody>
      </p:sp>
      <p:pic>
        <p:nvPicPr>
          <p:cNvPr id="5" name="Picture 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32844556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Invoice Registration Portal [IRP]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0223992" cy="3494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10 common GST electronic portal are notified</a:t>
            </a:r>
            <a:r>
              <a:rPr lang="en-US" sz="2100" baseline="30000" dirty="0">
                <a:solidFill>
                  <a:schemeClr val="bg1">
                    <a:lumMod val="50000"/>
                  </a:schemeClr>
                </a:solidFill>
              </a:rPr>
              <a:t>+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, effective from 01.01.2020 :-</a:t>
            </a:r>
          </a:p>
          <a:p>
            <a:pPr lvl="1" algn="just">
              <a:lnSpc>
                <a:spcPct val="150000"/>
              </a:lnSpc>
            </a:pP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just">
              <a:lnSpc>
                <a:spcPct val="150000"/>
              </a:lnSpc>
              <a:buAutoNum type="arabicPeriod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https://einvoice1.gst.gov.in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just">
              <a:lnSpc>
                <a:spcPct val="150000"/>
              </a:lnSpc>
              <a:buFontTx/>
              <a:buAutoNum type="arabicPeriod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https://einvoice2.gst.gov.in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just">
              <a:lnSpc>
                <a:spcPct val="150000"/>
              </a:lnSpc>
              <a:buFontTx/>
              <a:buAutoNum type="arabicPeriod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https://einvoice3.gst.gov.in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just">
              <a:lnSpc>
                <a:spcPct val="150000"/>
              </a:lnSpc>
              <a:buFontTx/>
              <a:buAutoNum type="arabicPeriod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https://einvoice4.gst.gov.in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 algn="just">
              <a:lnSpc>
                <a:spcPct val="150000"/>
              </a:lnSpc>
              <a:buFontTx/>
              <a:buAutoNum type="arabicPeriod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https://einvoice5.gst.gov.in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49B0E95-B649-4448-9136-35D099215D35}"/>
              </a:ext>
            </a:extLst>
          </p:cNvPr>
          <p:cNvSpPr/>
          <p:nvPr/>
        </p:nvSpPr>
        <p:spPr>
          <a:xfrm>
            <a:off x="5737547" y="2200907"/>
            <a:ext cx="6096000" cy="24561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71550" lvl="1" indent="-51435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https://einvoice6.gst.gov.in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https://einvoice7.gst.gov.in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https://einvoice8.gst.gov.in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https://einvoice9.gst.gov.in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 startAt="6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https://einvoice10.gst.gov.in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0EF907-B4E0-4C17-A5AA-595E7945D527}"/>
              </a:ext>
            </a:extLst>
          </p:cNvPr>
          <p:cNvSpPr/>
          <p:nvPr/>
        </p:nvSpPr>
        <p:spPr>
          <a:xfrm>
            <a:off x="394350" y="4941168"/>
            <a:ext cx="17887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63B343"/>
                </a:solidFill>
              </a:rPr>
              <a:t>e-Way Bill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ABCF3E-41EB-46E3-A3F5-EDE99C908FC2}"/>
              </a:ext>
            </a:extLst>
          </p:cNvPr>
          <p:cNvSpPr/>
          <p:nvPr/>
        </p:nvSpPr>
        <p:spPr>
          <a:xfrm>
            <a:off x="512822" y="5439999"/>
            <a:ext cx="6096000" cy="517193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just">
              <a:lnSpc>
                <a:spcPct val="150000"/>
              </a:lnSpc>
            </a:pPr>
            <a:r>
              <a:rPr lang="en-US" sz="2100" b="1" dirty="0">
                <a:solidFill>
                  <a:srgbClr val="EB690F"/>
                </a:solidFill>
              </a:rPr>
              <a:t>e-Way Bill required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in addition to e-Invoice? </a:t>
            </a:r>
          </a:p>
        </p:txBody>
      </p:sp>
      <p:pic>
        <p:nvPicPr>
          <p:cNvPr id="8" name="Picture 7" descr="C:\Users\Administrator\AppData\Local\Microsoft\Windows Live Mail\WLMDSS.tmp\WLM577A.tmp\logo.pn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830033656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Other aspects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1449272" cy="4700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</a:rPr>
              <a:t>When to report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Invoice details to IRP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 should be in line with </a:t>
            </a:r>
            <a:r>
              <a:rPr lang="en-US" sz="2000" dirty="0">
                <a:solidFill>
                  <a:srgbClr val="3CA014"/>
                </a:solidFill>
                <a:sym typeface="Wingdings" panose="05000000000000000000" pitchFamily="2" charset="2"/>
              </a:rPr>
              <a:t>Sec.31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Invoice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require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signature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as it is already singed by the IRP  it is governed by </a:t>
            </a:r>
            <a:r>
              <a:rPr lang="en-US" sz="2000" dirty="0">
                <a:solidFill>
                  <a:srgbClr val="3CA014"/>
                </a:solidFill>
                <a:sym typeface="Wingdings" panose="05000000000000000000" pitchFamily="2" charset="2"/>
              </a:rPr>
              <a:t>Rule 46 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Transportation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of goods without valid eInvoice  lead to </a:t>
            </a:r>
            <a:r>
              <a:rPr lang="en-US" sz="2000" dirty="0">
                <a:solidFill>
                  <a:srgbClr val="3CA014"/>
                </a:solidFill>
                <a:sym typeface="Wingdings" panose="05000000000000000000" pitchFamily="2" charset="2"/>
              </a:rPr>
              <a:t>detention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of </a:t>
            </a:r>
            <a:r>
              <a:rPr lang="en-US" sz="2000" dirty="0">
                <a:solidFill>
                  <a:srgbClr val="3CA014"/>
                </a:solidFill>
                <a:sym typeface="Wingdings" panose="05000000000000000000" pitchFamily="2" charset="2"/>
              </a:rPr>
              <a:t>goods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/ vehicle and penalty 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Any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time limit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to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report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at IRP  no such validation built in at present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Discloser of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TCS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 under </a:t>
            </a:r>
            <a:r>
              <a:rPr lang="en-US" sz="2000" dirty="0">
                <a:solidFill>
                  <a:srgbClr val="3CA014"/>
                </a:solidFill>
                <a:sym typeface="Wingdings" panose="05000000000000000000" pitchFamily="2" charset="2"/>
              </a:rPr>
              <a:t>other charges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invoice level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Incase of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DN / CN reporting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of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original invoice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number is not necessary for eInvoice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e-Invoice can be issued with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more than 1 QR Code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issued by IRP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No restriction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to use company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logo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in the invoice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Maximum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1000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line items can be reported in an invoice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Freight, insurance, packing &amp; forwarding </a:t>
            </a:r>
            <a:r>
              <a:rPr lang="en-US" sz="2000" dirty="0" err="1">
                <a:solidFill>
                  <a:srgbClr val="EB690F"/>
                </a:solidFill>
                <a:sym typeface="Wingdings" panose="05000000000000000000" pitchFamily="2" charset="2"/>
              </a:rPr>
              <a:t>chgs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may be added as one more line item in the invoice</a:t>
            </a:r>
          </a:p>
          <a:p>
            <a:pPr marL="342900" indent="-342900" algn="just">
              <a:lnSpc>
                <a:spcPts val="33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Blocking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of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direct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generation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of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e-way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bill for e-Invoice has been deferred to 31.12.2020</a:t>
            </a:r>
          </a:p>
        </p:txBody>
      </p:sp>
      <p:pic>
        <p:nvPicPr>
          <p:cNvPr id="5" name="Picture 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496363658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Cancel / Amend of e-Invoice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CF599AEB-1BB6-4239-B97C-ECB261D9FFEA}"/>
              </a:ext>
            </a:extLst>
          </p:cNvPr>
          <p:cNvSpPr/>
          <p:nvPr/>
        </p:nvSpPr>
        <p:spPr bwMode="gray">
          <a:xfrm>
            <a:off x="3721322" y="1556790"/>
            <a:ext cx="7632849" cy="216024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3CA014"/>
                </a:solidFill>
              </a:rPr>
              <a:t>IRN shall be cancelled </a:t>
            </a:r>
            <a:r>
              <a:rPr lang="en-US" sz="2000" dirty="0">
                <a:solidFill>
                  <a:srgbClr val="EB690F"/>
                </a:solidFill>
              </a:rPr>
              <a:t>within 24 hours </a:t>
            </a:r>
            <a:r>
              <a:rPr lang="en-US" sz="2000" dirty="0">
                <a:solidFill>
                  <a:srgbClr val="3CA014"/>
                </a:solidFill>
              </a:rPr>
              <a:t>of generation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</a:rPr>
              <a:t>No Partial </a:t>
            </a:r>
            <a:r>
              <a:rPr lang="en-US" sz="2000" dirty="0">
                <a:solidFill>
                  <a:srgbClr val="3CA014"/>
                </a:solidFill>
              </a:rPr>
              <a:t>Cancellation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3CA014"/>
                </a:solidFill>
              </a:rPr>
              <a:t>If connected </a:t>
            </a:r>
            <a:r>
              <a:rPr lang="en-US" sz="2000" dirty="0">
                <a:solidFill>
                  <a:srgbClr val="EB690F"/>
                </a:solidFill>
              </a:rPr>
              <a:t>e-way bill </a:t>
            </a:r>
            <a:r>
              <a:rPr lang="en-US" sz="2000" dirty="0">
                <a:solidFill>
                  <a:srgbClr val="3CA014"/>
                </a:solidFill>
              </a:rPr>
              <a:t>is </a:t>
            </a:r>
            <a:r>
              <a:rPr lang="en-US" sz="2000" dirty="0">
                <a:solidFill>
                  <a:srgbClr val="EB690F"/>
                </a:solidFill>
              </a:rPr>
              <a:t>active,</a:t>
            </a:r>
            <a:r>
              <a:rPr lang="en-US" sz="2000" dirty="0">
                <a:solidFill>
                  <a:srgbClr val="3CA014"/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IRN can’t </a:t>
            </a:r>
            <a:r>
              <a:rPr lang="en-US" sz="2000" dirty="0">
                <a:solidFill>
                  <a:srgbClr val="3CA014"/>
                </a:solidFill>
              </a:rPr>
              <a:t>be cancelled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</a:rPr>
              <a:t>e-way</a:t>
            </a:r>
            <a:r>
              <a:rPr lang="en-US" sz="2000" dirty="0">
                <a:solidFill>
                  <a:srgbClr val="3CA014"/>
                </a:solidFill>
              </a:rPr>
              <a:t> bill once </a:t>
            </a:r>
            <a:r>
              <a:rPr lang="en-US" sz="2000" dirty="0">
                <a:solidFill>
                  <a:srgbClr val="EB690F"/>
                </a:solidFill>
              </a:rPr>
              <a:t>verified</a:t>
            </a:r>
            <a:r>
              <a:rPr lang="en-US" sz="2000" dirty="0">
                <a:solidFill>
                  <a:srgbClr val="3CA014"/>
                </a:solidFill>
              </a:rPr>
              <a:t> by the officer during transit </a:t>
            </a:r>
            <a:r>
              <a:rPr lang="en-US" sz="2000" dirty="0">
                <a:solidFill>
                  <a:srgbClr val="EB690F"/>
                </a:solidFill>
              </a:rPr>
              <a:t>IRN can’t </a:t>
            </a:r>
            <a:r>
              <a:rPr lang="en-US" sz="2000" dirty="0">
                <a:solidFill>
                  <a:srgbClr val="3CA014"/>
                </a:solidFill>
              </a:rPr>
              <a:t>be cancelled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3CA014"/>
                </a:solidFill>
              </a:rPr>
              <a:t>No invoice number can be used of a cancelled IRN again</a:t>
            </a:r>
            <a:endParaRPr lang="en-IN" sz="2000" dirty="0" err="1">
              <a:solidFill>
                <a:srgbClr val="3CA014"/>
              </a:solidFill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xmlns="" id="{27BD68E1-E9E2-4270-A214-62D59A5DDEAA}"/>
              </a:ext>
            </a:extLst>
          </p:cNvPr>
          <p:cNvSpPr/>
          <p:nvPr/>
        </p:nvSpPr>
        <p:spPr bwMode="gray">
          <a:xfrm>
            <a:off x="841003" y="1556791"/>
            <a:ext cx="2664296" cy="2160241"/>
          </a:xfrm>
          <a:prstGeom prst="homePlat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>
                <a:solidFill>
                  <a:srgbClr val="3CA014"/>
                </a:solidFill>
              </a:rPr>
              <a:t>Cancellation</a:t>
            </a:r>
            <a:endParaRPr lang="en-IN" sz="1800" dirty="0" err="1">
              <a:solidFill>
                <a:srgbClr val="3CA014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E39A63F0-430B-4F4A-A978-7961F200EB51}"/>
              </a:ext>
            </a:extLst>
          </p:cNvPr>
          <p:cNvSpPr/>
          <p:nvPr/>
        </p:nvSpPr>
        <p:spPr bwMode="gray">
          <a:xfrm>
            <a:off x="3739181" y="4077069"/>
            <a:ext cx="7632849" cy="136931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</a:rPr>
              <a:t>No Amendment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3CA014"/>
                </a:solidFill>
              </a:rPr>
              <a:t>Any amendments shall only </a:t>
            </a:r>
            <a:r>
              <a:rPr lang="en-US" sz="2000" dirty="0">
                <a:solidFill>
                  <a:srgbClr val="EB690F"/>
                </a:solidFill>
              </a:rPr>
              <a:t>while filing GSTR1 </a:t>
            </a:r>
            <a:r>
              <a:rPr lang="en-US" sz="2000" dirty="0">
                <a:solidFill>
                  <a:srgbClr val="3CA014"/>
                </a:solidFill>
              </a:rPr>
              <a:t>return [except 4 fields which used to generate IRN]</a:t>
            </a:r>
            <a:endParaRPr lang="en-IN" sz="2000" dirty="0" err="1">
              <a:solidFill>
                <a:srgbClr val="3CA014"/>
              </a:solidFill>
            </a:endParaRP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xmlns="" id="{3019B39E-ED6F-4E10-A136-94F8EAAC0002}"/>
              </a:ext>
            </a:extLst>
          </p:cNvPr>
          <p:cNvSpPr/>
          <p:nvPr/>
        </p:nvSpPr>
        <p:spPr bwMode="gray">
          <a:xfrm>
            <a:off x="858862" y="4077071"/>
            <a:ext cx="2664296" cy="1369312"/>
          </a:xfrm>
          <a:prstGeom prst="homePlat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>
                <a:solidFill>
                  <a:srgbClr val="3CA014"/>
                </a:solidFill>
              </a:rPr>
              <a:t>Amendment</a:t>
            </a:r>
            <a:endParaRPr lang="en-IN" sz="1800" dirty="0" err="1">
              <a:solidFill>
                <a:srgbClr val="3CA014"/>
              </a:solidFill>
            </a:endParaRPr>
          </a:p>
        </p:txBody>
      </p:sp>
      <p:pic>
        <p:nvPicPr>
          <p:cNvPr id="8" name="Picture 7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4130650697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Modes of generation of e-Invoice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B07EC2A-1F3E-4EA6-81CB-310CC57A496B}"/>
              </a:ext>
            </a:extLst>
          </p:cNvPr>
          <p:cNvSpPr/>
          <p:nvPr/>
        </p:nvSpPr>
        <p:spPr>
          <a:xfrm>
            <a:off x="408955" y="1340768"/>
            <a:ext cx="6696744" cy="3743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bg1">
                    <a:lumMod val="50000"/>
                  </a:schemeClr>
                </a:solidFill>
              </a:rPr>
              <a:t>API based [directly from TP’s system to IRP, available for TP who’s TO &gt; INR 500 Crores]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bg1">
                    <a:lumMod val="50000"/>
                  </a:schemeClr>
                </a:solidFill>
              </a:rPr>
              <a:t>API Based through GSP / ASP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bg1">
                    <a:lumMod val="50000"/>
                  </a:schemeClr>
                </a:solidFill>
              </a:rPr>
              <a:t>Bulk Generation Offline Utility Tool or GST eInvoice Preparing &amp; Printing Tool [</a:t>
            </a:r>
            <a:r>
              <a:rPr lang="en-US" sz="2300" dirty="0" err="1">
                <a:solidFill>
                  <a:schemeClr val="bg1">
                    <a:lumMod val="50000"/>
                  </a:schemeClr>
                </a:solidFill>
              </a:rPr>
              <a:t>GePP</a:t>
            </a:r>
            <a:r>
              <a:rPr lang="en-US" sz="23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AEDD46E-E7B9-4B3E-8E62-DB551F9B4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695" y="2897483"/>
            <a:ext cx="4534525" cy="3178405"/>
          </a:xfrm>
          <a:prstGeom prst="rect">
            <a:avLst/>
          </a:prstGeom>
          <a:ln>
            <a:solidFill>
              <a:srgbClr val="EB690F"/>
            </a:solidFill>
          </a:ln>
        </p:spPr>
      </p:pic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685083488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Dynamic QR Code for B2C Invoices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1233248" cy="46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RP who’s </a:t>
            </a:r>
            <a:r>
              <a:rPr lang="en-US" dirty="0">
                <a:solidFill>
                  <a:srgbClr val="EB690F"/>
                </a:solidFill>
              </a:rPr>
              <a:t>TO &gt; INR 500 Crores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Mandatory from 1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Dec 2020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+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EB690F"/>
                </a:solidFill>
              </a:rPr>
              <a:t>Relaxation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from the payment of penalty for the period of 1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Dec2020 to 31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Mar2021 if complied from 1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April 2021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++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EB690F"/>
                </a:solidFill>
              </a:rPr>
              <a:t>Not required to uploaded to IRP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&amp; Shall be </a:t>
            </a:r>
            <a:r>
              <a:rPr lang="en-US" dirty="0">
                <a:solidFill>
                  <a:srgbClr val="EB690F"/>
                </a:solidFill>
              </a:rPr>
              <a:t>self generated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by the TP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Moto to promote digital payments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Dynamic QR Code shall consist of 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GSTIN of the supplier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Name of the recipient 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Invoice number, given by the supplier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Date of invoice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Invoice value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8A4B204-561C-4EF0-ADE1-A30F042F7194}"/>
              </a:ext>
            </a:extLst>
          </p:cNvPr>
          <p:cNvSpPr/>
          <p:nvPr/>
        </p:nvSpPr>
        <p:spPr>
          <a:xfrm>
            <a:off x="5377507" y="3857610"/>
            <a:ext cx="6096000" cy="15876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number of line items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HSN Code of the main item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Unique IRN</a:t>
            </a:r>
          </a:p>
          <a:p>
            <a:pPr marL="1714500" lvl="3" indent="-342900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EB690F"/>
                </a:solidFill>
              </a:rPr>
              <a:t>Cross reference of the payment</a:t>
            </a: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240520489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Implementation Challenges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1233248" cy="46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 an </a:t>
            </a:r>
            <a:r>
              <a:rPr lang="en-US" dirty="0">
                <a:solidFill>
                  <a:srgbClr val="EB690F"/>
                </a:solidFill>
              </a:rPr>
              <a:t>impact Analysis study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Choose the </a:t>
            </a:r>
            <a:r>
              <a:rPr lang="en-US" dirty="0">
                <a:solidFill>
                  <a:srgbClr val="EB690F"/>
                </a:solidFill>
              </a:rPr>
              <a:t>right mode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 handle e-Invoice 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EB690F"/>
                </a:solidFill>
              </a:rPr>
              <a:t>Customization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 ERP / Accounting system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EB690F"/>
                </a:solidFill>
              </a:rPr>
              <a:t>Check &amp; update Masters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like, Customer / Supplier, Material Master, GST Rate,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EB690F"/>
                </a:solidFill>
              </a:rPr>
              <a:t>Validate the mandatory Fields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and format in which IRP accepts the data in line with e-Invoice Schema INV-01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EB690F"/>
                </a:solidFill>
              </a:rPr>
              <a:t>Train the staff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create an awareness [</a:t>
            </a:r>
            <a:r>
              <a:rPr lang="en-US" dirty="0">
                <a:solidFill>
                  <a:srgbClr val="EB690F"/>
                </a:solidFill>
              </a:rPr>
              <a:t>accuracy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is important]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Ensure </a:t>
            </a:r>
            <a:r>
              <a:rPr lang="en-US" dirty="0">
                <a:solidFill>
                  <a:srgbClr val="EB690F"/>
                </a:solidFill>
              </a:rPr>
              <a:t>supplier’s compliance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else will lead to loss of ITC, take declaration, incorporate in </a:t>
            </a:r>
            <a:r>
              <a:rPr lang="en-US" dirty="0">
                <a:solidFill>
                  <a:srgbClr val="EB690F"/>
                </a:solidFill>
              </a:rPr>
              <a:t>Contract / PO / WO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EB690F"/>
                </a:solidFill>
              </a:rPr>
              <a:t>Store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IRN / Acknowledgement No. / Acknowledgement Date for audit trails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Continuity of the </a:t>
            </a:r>
            <a:r>
              <a:rPr lang="en-US" dirty="0">
                <a:solidFill>
                  <a:srgbClr val="EB690F"/>
                </a:solidFill>
              </a:rPr>
              <a:t>Transactions on cut off date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[Goods sent on approval, Service provided not billed, goods not returned from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Jobwork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for more than 1-year, continuous supply of goods / services]</a:t>
            </a:r>
          </a:p>
        </p:txBody>
      </p:sp>
      <p:pic>
        <p:nvPicPr>
          <p:cNvPr id="5" name="Picture 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27954677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Common Errors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1233248" cy="4651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2150 - </a:t>
            </a:r>
            <a:r>
              <a:rPr lang="en-IN" sz="2000" dirty="0">
                <a:solidFill>
                  <a:srgbClr val="EB690F"/>
                </a:solidFill>
              </a:rPr>
              <a:t>Duplicate</a:t>
            </a: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 IRN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2172 - For intra state transaction IGST amounts is not applicable </a:t>
            </a:r>
            <a:r>
              <a:rPr lang="en-US" sz="2000" dirty="0">
                <a:solidFill>
                  <a:srgbClr val="00732D"/>
                </a:solidFill>
              </a:rPr>
              <a:t>[</a:t>
            </a:r>
            <a:r>
              <a:rPr lang="en-IN" sz="2000" dirty="0" err="1">
                <a:solidFill>
                  <a:srgbClr val="00732D"/>
                </a:solidFill>
              </a:rPr>
              <a:t>GST_on_IntraState_Supply</a:t>
            </a:r>
            <a:r>
              <a:rPr lang="en-IN" sz="2000" dirty="0">
                <a:solidFill>
                  <a:srgbClr val="00732D"/>
                </a:solidFill>
              </a:rPr>
              <a:t>]</a:t>
            </a:r>
            <a:endParaRPr lang="en-US" sz="2000" dirty="0">
              <a:solidFill>
                <a:srgbClr val="00732D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2176 - Invalid </a:t>
            </a:r>
            <a:r>
              <a:rPr lang="en-IN" sz="2000" dirty="0">
                <a:solidFill>
                  <a:srgbClr val="EB690F"/>
                </a:solidFill>
              </a:rPr>
              <a:t>HSN</a:t>
            </a: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 code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2182 - </a:t>
            </a:r>
            <a:r>
              <a:rPr lang="en-US" sz="2000" dirty="0">
                <a:solidFill>
                  <a:srgbClr val="EB690F"/>
                </a:solidFill>
              </a:rPr>
              <a:t>Taxable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value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of all items must be equal to total taxable value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2189 - </a:t>
            </a:r>
            <a:r>
              <a:rPr lang="en-IN" sz="2000" dirty="0">
                <a:solidFill>
                  <a:srgbClr val="EB690F"/>
                </a:solidFill>
              </a:rPr>
              <a:t>Invalid total Invoice Value</a:t>
            </a: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sz="2000" dirty="0">
                <a:solidFill>
                  <a:srgbClr val="00732D"/>
                </a:solidFill>
              </a:rPr>
              <a:t>[total of all line items + other charges – discount] +/- One]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2193 - </a:t>
            </a:r>
            <a:r>
              <a:rPr lang="en-US" sz="2000" dirty="0" err="1">
                <a:solidFill>
                  <a:srgbClr val="EB690F"/>
                </a:solidFill>
              </a:rPr>
              <a:t>AssAmt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value should be equal to (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TotAmt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- Discount) for HSN - {0} and Sl. No {1}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2194 - </a:t>
            </a:r>
            <a:r>
              <a:rPr lang="en-US" sz="2000" dirty="0">
                <a:solidFill>
                  <a:srgbClr val="EB690F"/>
                </a:solidFill>
              </a:rPr>
              <a:t>Invalid total item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value for HSN - {0} and Sl. No {1}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2211 - Supplier and recipient </a:t>
            </a:r>
            <a:r>
              <a:rPr lang="en-US" sz="2000" dirty="0">
                <a:solidFill>
                  <a:srgbClr val="EB690F"/>
                </a:solidFill>
              </a:rPr>
              <a:t>GSTIN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should not be the </a:t>
            </a:r>
            <a:r>
              <a:rPr lang="en-US" sz="2000" dirty="0">
                <a:solidFill>
                  <a:srgbClr val="EB690F"/>
                </a:solidFill>
              </a:rPr>
              <a:t>same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2212 - The recipient GSTIN cannot be </a:t>
            </a:r>
            <a:r>
              <a:rPr lang="en-US" sz="2000" dirty="0">
                <a:solidFill>
                  <a:srgbClr val="EB690F"/>
                </a:solidFill>
              </a:rPr>
              <a:t>URP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for supply type {0}</a:t>
            </a:r>
          </a:p>
        </p:txBody>
      </p:sp>
      <p:pic>
        <p:nvPicPr>
          <p:cNvPr id="5" name="Picture 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3866793285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Common Errors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1233248" cy="5113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2227 - </a:t>
            </a:r>
            <a:r>
              <a:rPr lang="en-US" sz="2000" dirty="0">
                <a:solidFill>
                  <a:srgbClr val="EB690F"/>
                </a:solidFill>
              </a:rPr>
              <a:t>SGST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sz="2000" dirty="0">
                <a:solidFill>
                  <a:srgbClr val="EB690F"/>
                </a:solidFill>
              </a:rPr>
              <a:t>CGST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Amounts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should be </a:t>
            </a:r>
            <a:r>
              <a:rPr lang="en-US" sz="2000" dirty="0">
                <a:solidFill>
                  <a:srgbClr val="EB690F"/>
                </a:solidFill>
              </a:rPr>
              <a:t>equal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for HSN - {0} and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Sl. No {1}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2233 - </a:t>
            </a:r>
            <a:r>
              <a:rPr lang="en-US" sz="2000" dirty="0">
                <a:solidFill>
                  <a:srgbClr val="EB690F"/>
                </a:solidFill>
              </a:rPr>
              <a:t>Duplicate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Serial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number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are not allowed in items level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2234 - </a:t>
            </a:r>
            <a:r>
              <a:rPr lang="en-US" sz="2000" dirty="0">
                <a:solidFill>
                  <a:srgbClr val="EB690F"/>
                </a:solidFill>
              </a:rPr>
              <a:t>Invalid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SGST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sz="2000" dirty="0">
                <a:solidFill>
                  <a:srgbClr val="EB690F"/>
                </a:solidFill>
              </a:rPr>
              <a:t>CGST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Amounts for HSN - {0} and Sl. No {1}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2235 - </a:t>
            </a:r>
            <a:r>
              <a:rPr lang="en-US" sz="2000" dirty="0">
                <a:solidFill>
                  <a:srgbClr val="EB690F"/>
                </a:solidFill>
              </a:rPr>
              <a:t>IGST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amount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given with HSN -{0} and Sl. No {1} is Invalid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2240 - Invalid </a:t>
            </a:r>
            <a:r>
              <a:rPr lang="en-US" sz="2000" dirty="0">
                <a:solidFill>
                  <a:srgbClr val="EB690F"/>
                </a:solidFill>
              </a:rPr>
              <a:t>GST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rate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for HSN -{0} and Sl. No {1}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2244 - </a:t>
            </a:r>
            <a:r>
              <a:rPr lang="en-US" sz="2000" dirty="0">
                <a:solidFill>
                  <a:srgbClr val="EB690F"/>
                </a:solidFill>
              </a:rPr>
              <a:t>Recipient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rgbClr val="EB690F"/>
                </a:solidFill>
              </a:rPr>
              <a:t>pincode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is mandatory for transaction -{0}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2265 - </a:t>
            </a:r>
            <a:r>
              <a:rPr lang="en-US" sz="2000" dirty="0">
                <a:solidFill>
                  <a:srgbClr val="EB690F"/>
                </a:solidFill>
              </a:rPr>
              <a:t>Recipient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GSTIN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state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code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should be same as the sate code passed in recipient details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2275 - Recipient PIN code should be </a:t>
            </a:r>
            <a:r>
              <a:rPr lang="en-US" sz="2000" dirty="0">
                <a:solidFill>
                  <a:srgbClr val="EB690F"/>
                </a:solidFill>
              </a:rPr>
              <a:t>999999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for </a:t>
            </a:r>
            <a:r>
              <a:rPr lang="en-US" sz="2000" dirty="0">
                <a:solidFill>
                  <a:srgbClr val="EB690F"/>
                </a:solidFill>
              </a:rPr>
              <a:t>direct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export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3028 - </a:t>
            </a:r>
            <a:r>
              <a:rPr lang="en-US" sz="2000" dirty="0">
                <a:solidFill>
                  <a:srgbClr val="EB690F"/>
                </a:solidFill>
              </a:rPr>
              <a:t>GSTIN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is </a:t>
            </a:r>
            <a:r>
              <a:rPr lang="en-US" sz="2000" dirty="0">
                <a:solidFill>
                  <a:srgbClr val="EB690F"/>
                </a:solidFill>
              </a:rPr>
              <a:t>not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present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in invoice system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3029 - </a:t>
            </a:r>
            <a:r>
              <a:rPr lang="en-IN" sz="2000" dirty="0">
                <a:solidFill>
                  <a:srgbClr val="EB690F"/>
                </a:solidFill>
              </a:rPr>
              <a:t>GSTIN</a:t>
            </a: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 is </a:t>
            </a:r>
            <a:r>
              <a:rPr lang="en-IN" sz="2000" dirty="0">
                <a:solidFill>
                  <a:srgbClr val="EB690F"/>
                </a:solidFill>
              </a:rPr>
              <a:t>not</a:t>
            </a:r>
            <a:r>
              <a:rPr lang="en-IN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sz="2000" dirty="0">
                <a:solidFill>
                  <a:srgbClr val="EB690F"/>
                </a:solidFill>
              </a:rPr>
              <a:t>active</a:t>
            </a:r>
            <a:endParaRPr lang="en-US" sz="2000" dirty="0">
              <a:solidFill>
                <a:srgbClr val="EB690F"/>
              </a:solidFill>
            </a:endParaRPr>
          </a:p>
        </p:txBody>
      </p:sp>
      <p:pic>
        <p:nvPicPr>
          <p:cNvPr id="5" name="Picture 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4010610486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2363787" y="3606552"/>
            <a:ext cx="8229600" cy="432048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None/>
              <a:defRPr/>
            </a:pPr>
            <a:r>
              <a:rPr lang="en-US" altLang="ko-KR" sz="9600" b="1" dirty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THANKS!!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5638800"/>
            <a:ext cx="12195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Behind Every Successful Business Decision, There Is Always A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CMA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7987" y="457200"/>
            <a:ext cx="1219200" cy="1981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26339308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Overview</a:t>
            </a:r>
            <a:endParaRPr lang="en-US" sz="2800" b="1" dirty="0">
              <a:solidFill>
                <a:srgbClr val="63B343"/>
              </a:solidFill>
            </a:endParaRP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eInvoicing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08955" y="1340768"/>
            <a:ext cx="11089232" cy="3743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300" dirty="0">
                <a:solidFill>
                  <a:schemeClr val="bg1">
                    <a:lumMod val="50000"/>
                  </a:schemeClr>
                </a:solidFill>
              </a:rPr>
              <a:t>eInvoice means :-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rgbClr val="EB690F"/>
                </a:solidFill>
              </a:rPr>
              <a:t>Notified </a:t>
            </a:r>
            <a:r>
              <a:rPr lang="en-US" sz="2300" dirty="0">
                <a:solidFill>
                  <a:schemeClr val="bg1">
                    <a:lumMod val="50000"/>
                  </a:schemeClr>
                </a:solidFill>
              </a:rPr>
              <a:t>Registered Person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rgbClr val="EB690F"/>
                </a:solidFill>
              </a:rPr>
              <a:t>Reporting </a:t>
            </a:r>
            <a:r>
              <a:rPr lang="en-US" sz="2300" dirty="0">
                <a:solidFill>
                  <a:schemeClr val="bg1">
                    <a:lumMod val="50000"/>
                  </a:schemeClr>
                </a:solidFill>
              </a:rPr>
              <a:t>details of specified GST documents (i.e., Invoice, Debit / Credit note) </a:t>
            </a:r>
            <a:r>
              <a:rPr lang="en-IN" sz="2300" dirty="0">
                <a:solidFill>
                  <a:schemeClr val="bg1">
                    <a:lumMod val="50000"/>
                  </a:schemeClr>
                </a:solidFill>
              </a:rPr>
              <a:t>to a Government-notified portal </a:t>
            </a:r>
            <a:r>
              <a:rPr lang="en-IN" sz="2300" dirty="0">
                <a:solidFill>
                  <a:srgbClr val="EB690F"/>
                </a:solidFill>
              </a:rPr>
              <a:t>(IRP) </a:t>
            </a:r>
            <a:r>
              <a:rPr lang="en-IN" sz="2300" dirty="0">
                <a:solidFill>
                  <a:schemeClr val="bg1">
                    <a:lumMod val="50000"/>
                  </a:schemeClr>
                </a:solidFill>
              </a:rPr>
              <a:t>in a particular form GST INV-01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300" dirty="0">
                <a:solidFill>
                  <a:srgbClr val="EB690F"/>
                </a:solidFill>
              </a:rPr>
              <a:t>Obtaining</a:t>
            </a:r>
            <a:r>
              <a:rPr lang="en-IN" sz="2300" dirty="0">
                <a:solidFill>
                  <a:schemeClr val="bg1">
                    <a:lumMod val="50000"/>
                  </a:schemeClr>
                </a:solidFill>
              </a:rPr>
              <a:t> an Invoice Reference Number (</a:t>
            </a:r>
            <a:r>
              <a:rPr lang="en-IN" sz="2300" dirty="0">
                <a:solidFill>
                  <a:srgbClr val="EB690F"/>
                </a:solidFill>
              </a:rPr>
              <a:t>IRN</a:t>
            </a:r>
            <a:r>
              <a:rPr lang="en-IN" sz="2300" dirty="0">
                <a:solidFill>
                  <a:schemeClr val="bg1">
                    <a:lumMod val="50000"/>
                  </a:schemeClr>
                </a:solidFill>
              </a:rPr>
              <a:t>) &amp; digitally signed digital stream of </a:t>
            </a:r>
            <a:r>
              <a:rPr lang="en-IN" sz="2300" dirty="0">
                <a:solidFill>
                  <a:srgbClr val="EB690F"/>
                </a:solidFill>
              </a:rPr>
              <a:t>QR</a:t>
            </a:r>
            <a:r>
              <a:rPr lang="en-IN" sz="2300" dirty="0">
                <a:solidFill>
                  <a:schemeClr val="bg1">
                    <a:lumMod val="50000"/>
                  </a:schemeClr>
                </a:solidFill>
              </a:rPr>
              <a:t> code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sz="2300" dirty="0">
                <a:solidFill>
                  <a:srgbClr val="EB690F"/>
                </a:solidFill>
              </a:rPr>
              <a:t>Issue</a:t>
            </a:r>
            <a:r>
              <a:rPr lang="en-IN" sz="2300" dirty="0">
                <a:solidFill>
                  <a:schemeClr val="bg1">
                    <a:lumMod val="50000"/>
                  </a:schemeClr>
                </a:solidFill>
              </a:rPr>
              <a:t> Tax Invoice / DN / CN with </a:t>
            </a:r>
            <a:r>
              <a:rPr lang="en-IN" sz="2300" dirty="0">
                <a:solidFill>
                  <a:srgbClr val="EB690F"/>
                </a:solidFill>
              </a:rPr>
              <a:t>QR code</a:t>
            </a:r>
            <a:r>
              <a:rPr lang="en-IN" sz="2300" baseline="30000" dirty="0">
                <a:solidFill>
                  <a:srgbClr val="EB690F"/>
                </a:solidFill>
              </a:rPr>
              <a:t>+</a:t>
            </a:r>
            <a:r>
              <a:rPr lang="en-IN" sz="2300" dirty="0">
                <a:solidFill>
                  <a:srgbClr val="EB690F"/>
                </a:solidFill>
              </a:rPr>
              <a:t> </a:t>
            </a:r>
            <a:r>
              <a:rPr lang="en-IN" sz="2300" dirty="0">
                <a:solidFill>
                  <a:schemeClr val="bg1">
                    <a:lumMod val="50000"/>
                  </a:schemeClr>
                </a:solidFill>
              </a:rPr>
              <a:t>on Tax Invoice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55387" y="228600"/>
            <a:ext cx="609600" cy="1143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97852899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Applicability</a:t>
            </a:r>
            <a:endParaRPr lang="en-US" sz="2800" b="1" dirty="0">
              <a:solidFill>
                <a:srgbClr val="63B343"/>
              </a:solidFill>
            </a:endParaRP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eInvoicing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08955" y="1196752"/>
            <a:ext cx="11089232" cy="3132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Applicability :-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Notified Registered Person [Sec. 2(94) </a:t>
            </a:r>
            <a:r>
              <a:rPr lang="en-US" sz="2000" dirty="0">
                <a:solidFill>
                  <a:srgbClr val="EB690F"/>
                </a:solidFill>
              </a:rPr>
              <a:t>Reg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2000" dirty="0">
                <a:solidFill>
                  <a:srgbClr val="EB690F"/>
                </a:solidFill>
              </a:rPr>
              <a:t>u/s 25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but </a:t>
            </a:r>
            <a:r>
              <a:rPr lang="en-US" sz="2000" dirty="0">
                <a:solidFill>
                  <a:srgbClr val="EB690F"/>
                </a:solidFill>
              </a:rPr>
              <a:t>not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include a person having </a:t>
            </a:r>
            <a:r>
              <a:rPr lang="en-US" sz="2000" dirty="0">
                <a:solidFill>
                  <a:srgbClr val="EB690F"/>
                </a:solidFill>
              </a:rPr>
              <a:t>UIN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Whose </a:t>
            </a:r>
            <a:r>
              <a:rPr lang="en-US" sz="2000" dirty="0">
                <a:solidFill>
                  <a:srgbClr val="EB690F"/>
                </a:solidFill>
              </a:rPr>
              <a:t>Turnover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[any preceding financial year from 2017-18 onwards]</a:t>
            </a:r>
          </a:p>
          <a:p>
            <a:pPr marL="1257300" lvl="2" indent="-342900" algn="just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en-US" sz="2000" dirty="0">
                <a:solidFill>
                  <a:srgbClr val="EB690F"/>
                </a:solidFill>
              </a:rPr>
              <a:t>INR 500 Crores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 1</a:t>
            </a:r>
            <a:r>
              <a:rPr lang="en-US" sz="2000" baseline="30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Oct 2020</a:t>
            </a:r>
            <a:r>
              <a:rPr lang="en-US" sz="2000" baseline="30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+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[for Oct20 invoice shall be uploaded within 30 days – No Penalty</a:t>
            </a:r>
            <a:r>
              <a:rPr lang="en-US" sz="2000" baseline="30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+++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]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1257300" lvl="2" indent="-342900" algn="just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&gt; </a:t>
            </a:r>
            <a:r>
              <a:rPr lang="en-US" sz="2000" dirty="0">
                <a:solidFill>
                  <a:srgbClr val="EB690F"/>
                </a:solidFill>
              </a:rPr>
              <a:t>INR 100 Crores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 1</a:t>
            </a:r>
            <a:r>
              <a:rPr lang="en-US" sz="2000" baseline="30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Jan 2021</a:t>
            </a:r>
            <a:r>
              <a:rPr lang="en-US" sz="2000" baseline="30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++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Require to </a:t>
            </a: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report all B2B + export / deemed export transactions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  <a:sym typeface="Wingdings" panose="05000000000000000000" pitchFamily="2" charset="2"/>
              </a:rPr>
              <a:t>B2C transactions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[only RP who's TO &gt; 500 Crores, mandatory from 1</a:t>
            </a:r>
            <a:r>
              <a:rPr lang="en-US" sz="2000" baseline="30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Dec 2020]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A904DD9-B816-4339-89DB-DBB9EEA29024}"/>
              </a:ext>
            </a:extLst>
          </p:cNvPr>
          <p:cNvSpPr/>
          <p:nvPr/>
        </p:nvSpPr>
        <p:spPr>
          <a:xfrm>
            <a:off x="528513" y="4649952"/>
            <a:ext cx="11138148" cy="1443344"/>
          </a:xfrm>
          <a:prstGeom prst="rect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just">
              <a:lnSpc>
                <a:spcPts val="2700"/>
              </a:lnSpc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Sec. 2(6) - “</a:t>
            </a:r>
            <a:r>
              <a:rPr lang="en-US" b="1" dirty="0">
                <a:solidFill>
                  <a:srgbClr val="EB690F"/>
                </a:solidFill>
              </a:rPr>
              <a:t>aggregate turnover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”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means the </a:t>
            </a:r>
            <a:r>
              <a:rPr lang="en-US" b="1" dirty="0">
                <a:solidFill>
                  <a:srgbClr val="EB690F"/>
                </a:solidFill>
              </a:rPr>
              <a:t>aggregate value of all taxable supplies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(excluding the value of inward supplies on which tax is payable by a person on reverse charge basis), </a:t>
            </a:r>
            <a:r>
              <a:rPr lang="en-US" b="1" dirty="0">
                <a:solidFill>
                  <a:srgbClr val="EB690F"/>
                </a:solidFill>
              </a:rPr>
              <a:t>exempt supplies</a:t>
            </a:r>
            <a:r>
              <a:rPr lang="en-US" dirty="0">
                <a:solidFill>
                  <a:srgbClr val="EB690F"/>
                </a:solidFill>
              </a:rPr>
              <a:t>, </a:t>
            </a:r>
            <a:r>
              <a:rPr lang="en-US" b="1" dirty="0">
                <a:solidFill>
                  <a:srgbClr val="EB690F"/>
                </a:solidFill>
              </a:rPr>
              <a:t>exports of goods </a:t>
            </a:r>
            <a:r>
              <a:rPr lang="en-US" dirty="0">
                <a:solidFill>
                  <a:srgbClr val="EB690F"/>
                </a:solidFill>
              </a:rPr>
              <a:t>or </a:t>
            </a:r>
            <a:r>
              <a:rPr lang="en-US" b="1" dirty="0">
                <a:solidFill>
                  <a:srgbClr val="EB690F"/>
                </a:solidFill>
              </a:rPr>
              <a:t>services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or both and inter-State supplies of persons </a:t>
            </a:r>
            <a:r>
              <a:rPr lang="en-US" b="1" dirty="0">
                <a:solidFill>
                  <a:srgbClr val="EB690F"/>
                </a:solidFill>
              </a:rPr>
              <a:t>having the same PAN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to be </a:t>
            </a:r>
            <a:r>
              <a:rPr lang="en-US" b="1" dirty="0">
                <a:solidFill>
                  <a:srgbClr val="EB690F"/>
                </a:solidFill>
              </a:rPr>
              <a:t>computed on all India basis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but excl. CGST/SGST/IGST &amp;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cess</a:t>
            </a:r>
            <a:endParaRPr lang="en-IN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55387" y="228600"/>
            <a:ext cx="609600" cy="1143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924030068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Process Flow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08955" y="1242852"/>
            <a:ext cx="11387833" cy="5468858"/>
            <a:chOff x="408955" y="1242852"/>
            <a:chExt cx="11387833" cy="5468858"/>
          </a:xfrm>
        </p:grpSpPr>
        <p:sp>
          <p:nvSpPr>
            <p:cNvPr id="3" name="Rounded Rectangle 2"/>
            <p:cNvSpPr/>
            <p:nvPr/>
          </p:nvSpPr>
          <p:spPr bwMode="gray">
            <a:xfrm>
              <a:off x="841002" y="1242852"/>
              <a:ext cx="2868801" cy="576064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</a:rPr>
                <a:t>Registered Person</a:t>
              </a:r>
            </a:p>
          </p:txBody>
        </p:sp>
        <p:sp>
          <p:nvSpPr>
            <p:cNvPr id="8" name="Rounded Rectangle 7"/>
            <p:cNvSpPr/>
            <p:nvPr/>
          </p:nvSpPr>
          <p:spPr bwMode="gray">
            <a:xfrm>
              <a:off x="4513412" y="1242852"/>
              <a:ext cx="3576463" cy="576064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</a:rPr>
                <a:t>Invoice Registration Portal (IRP) (Govt. Portal)</a:t>
              </a:r>
            </a:p>
          </p:txBody>
        </p:sp>
        <p:sp>
          <p:nvSpPr>
            <p:cNvPr id="16" name="Rounded Rectangle 15"/>
            <p:cNvSpPr/>
            <p:nvPr/>
          </p:nvSpPr>
          <p:spPr bwMode="gray">
            <a:xfrm>
              <a:off x="8556788" y="1242852"/>
              <a:ext cx="3240000" cy="576064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800" b="1" dirty="0">
                  <a:solidFill>
                    <a:schemeClr val="bg1"/>
                  </a:solidFill>
                </a:rPr>
                <a:t>GSTN System (Govt. Portal)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408955" y="1916832"/>
              <a:ext cx="11387833" cy="4794878"/>
              <a:chOff x="408955" y="1916832"/>
              <a:chExt cx="11387833" cy="4794878"/>
            </a:xfrm>
          </p:grpSpPr>
          <p:sp>
            <p:nvSpPr>
              <p:cNvPr id="31" name="Right Arrow 30"/>
              <p:cNvSpPr/>
              <p:nvPr/>
            </p:nvSpPr>
            <p:spPr bwMode="gray">
              <a:xfrm rot="10800000">
                <a:off x="3709805" y="5278556"/>
                <a:ext cx="996800" cy="549360"/>
              </a:xfrm>
              <a:prstGeom prst="rightArrow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800" dirty="0">
                  <a:solidFill>
                    <a:srgbClr val="00732D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gray">
              <a:xfrm>
                <a:off x="420627" y="1916832"/>
                <a:ext cx="564392" cy="504056"/>
              </a:xfrm>
              <a:prstGeom prst="ellipse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9" name="Right Arrow 8"/>
              <p:cNvSpPr/>
              <p:nvPr/>
            </p:nvSpPr>
            <p:spPr bwMode="gray">
              <a:xfrm>
                <a:off x="3463771" y="2841322"/>
                <a:ext cx="996800" cy="549360"/>
              </a:xfrm>
              <a:prstGeom prst="rightArrow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800" dirty="0">
                  <a:solidFill>
                    <a:srgbClr val="00732D"/>
                  </a:solidFill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 bwMode="gray">
              <a:xfrm>
                <a:off x="841003" y="1999878"/>
                <a:ext cx="2868802" cy="2232248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Generation of Invoice at ERP / SAP / Accounting System / Bulk generation utility tool</a:t>
                </a: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Convert invoice details in to </a:t>
                </a:r>
                <a:r>
                  <a:rPr lang="en-US" sz="2000" b="1" dirty="0">
                    <a:solidFill>
                      <a:srgbClr val="00732D"/>
                    </a:solidFill>
                  </a:rPr>
                  <a:t>JSON format</a:t>
                </a: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Upload the JSON to IRP</a:t>
                </a:r>
              </a:p>
            </p:txBody>
          </p:sp>
          <p:sp>
            <p:nvSpPr>
              <p:cNvPr id="20" name="Oval 19"/>
              <p:cNvSpPr/>
              <p:nvPr/>
            </p:nvSpPr>
            <p:spPr bwMode="gray">
              <a:xfrm>
                <a:off x="4153371" y="1916832"/>
                <a:ext cx="564392" cy="504056"/>
              </a:xfrm>
              <a:prstGeom prst="ellipse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18" name="Rounded Rectangle 17"/>
              <p:cNvSpPr/>
              <p:nvPr/>
            </p:nvSpPr>
            <p:spPr bwMode="gray">
              <a:xfrm>
                <a:off x="4513412" y="1999878"/>
                <a:ext cx="3576466" cy="2232248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252000" indent="-182563">
                  <a:lnSpc>
                    <a:spcPts val="264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Duplication check with GSTN</a:t>
                </a:r>
              </a:p>
              <a:p>
                <a:pPr marL="252000" indent="-182563">
                  <a:lnSpc>
                    <a:spcPts val="264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Generate &amp; Validate Hash no. for IRN</a:t>
                </a:r>
              </a:p>
              <a:p>
                <a:pPr marL="252000" indent="-182563">
                  <a:lnSpc>
                    <a:spcPts val="264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Add digital signature</a:t>
                </a:r>
              </a:p>
              <a:p>
                <a:pPr marL="252000" indent="-182563">
                  <a:lnSpc>
                    <a:spcPts val="264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2000" b="1" dirty="0">
                    <a:solidFill>
                      <a:srgbClr val="00732D"/>
                    </a:solidFill>
                  </a:rPr>
                  <a:t>Add Digital stream of QR Code</a:t>
                </a:r>
              </a:p>
            </p:txBody>
          </p:sp>
          <p:sp>
            <p:nvSpPr>
              <p:cNvPr id="23" name="Oval 22"/>
              <p:cNvSpPr/>
              <p:nvPr/>
            </p:nvSpPr>
            <p:spPr bwMode="gray">
              <a:xfrm>
                <a:off x="8197491" y="1916832"/>
                <a:ext cx="564392" cy="504056"/>
              </a:xfrm>
              <a:prstGeom prst="ellipse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</a:rPr>
                  <a:t>2</a:t>
                </a:r>
                <a:r>
                  <a:rPr lang="en-US" sz="1400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 bwMode="gray">
              <a:xfrm>
                <a:off x="8556788" y="1958354"/>
                <a:ext cx="3240000" cy="3054822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Hash stored in GST system</a:t>
                </a: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De-duplication checked</a:t>
                </a: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endParaRPr lang="en-US" sz="1600" dirty="0">
                  <a:solidFill>
                    <a:srgbClr val="00732D"/>
                  </a:solidFill>
                </a:endParaRP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Data updated at e-way Bill System [PART-A] </a:t>
                </a: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endParaRPr lang="en-US" sz="1600" dirty="0">
                  <a:solidFill>
                    <a:srgbClr val="00732D"/>
                  </a:solidFill>
                </a:endParaRP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Updation of GST return data</a:t>
                </a:r>
              </a:p>
              <a:p>
                <a:pPr marL="355600" lvl="1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GSTR1 updated for seller</a:t>
                </a:r>
              </a:p>
              <a:p>
                <a:pPr marL="355600" lvl="1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GSTR2A / 2B updated for buyer</a:t>
                </a:r>
              </a:p>
            </p:txBody>
          </p:sp>
          <p:sp>
            <p:nvSpPr>
              <p:cNvPr id="26" name="Oval 25"/>
              <p:cNvSpPr/>
              <p:nvPr/>
            </p:nvSpPr>
            <p:spPr bwMode="gray">
              <a:xfrm>
                <a:off x="4153370" y="4396416"/>
                <a:ext cx="578832" cy="504056"/>
              </a:xfrm>
              <a:prstGeom prst="ellipse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  <p:sp>
            <p:nvSpPr>
              <p:cNvPr id="27" name="Rounded Rectangle 26"/>
              <p:cNvSpPr/>
              <p:nvPr/>
            </p:nvSpPr>
            <p:spPr bwMode="gray">
              <a:xfrm>
                <a:off x="4518937" y="4479462"/>
                <a:ext cx="3570938" cy="2232248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Return digitally signed JSON to RP with IRN (in Hash)</a:t>
                </a: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endParaRPr lang="en-US" sz="1600" dirty="0">
                  <a:solidFill>
                    <a:srgbClr val="00732D"/>
                  </a:solidFill>
                </a:endParaRPr>
              </a:p>
              <a:p>
                <a:pPr marL="182563" indent="-182563">
                  <a:lnSpc>
                    <a:spcPts val="2400"/>
                  </a:lnSpc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QR Code included in JSON (in digital stream)</a:t>
                </a:r>
              </a:p>
            </p:txBody>
          </p:sp>
          <p:sp>
            <p:nvSpPr>
              <p:cNvPr id="29" name="Oval 28"/>
              <p:cNvSpPr/>
              <p:nvPr/>
            </p:nvSpPr>
            <p:spPr bwMode="gray">
              <a:xfrm>
                <a:off x="408955" y="4293096"/>
                <a:ext cx="564392" cy="504056"/>
              </a:xfrm>
              <a:prstGeom prst="ellipse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30" name="Rounded Rectangle 29"/>
              <p:cNvSpPr/>
              <p:nvPr/>
            </p:nvSpPr>
            <p:spPr bwMode="gray">
              <a:xfrm>
                <a:off x="841003" y="4437112"/>
                <a:ext cx="2869200" cy="2232248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2563" indent="-182563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dirty="0">
                    <a:solidFill>
                      <a:srgbClr val="00732D"/>
                    </a:solidFill>
                  </a:rPr>
                  <a:t>Has to </a:t>
                </a:r>
                <a:r>
                  <a:rPr lang="en-US" sz="1600" b="1" dirty="0">
                    <a:solidFill>
                      <a:srgbClr val="00732D"/>
                    </a:solidFill>
                  </a:rPr>
                  <a:t>store IRN </a:t>
                </a:r>
                <a:r>
                  <a:rPr lang="en-US" sz="1600" dirty="0">
                    <a:solidFill>
                      <a:srgbClr val="00732D"/>
                    </a:solidFill>
                  </a:rPr>
                  <a:t>(in HASH form)</a:t>
                </a:r>
              </a:p>
              <a:p>
                <a:pPr marL="182563" indent="-182563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endParaRPr lang="en-US" sz="1600" dirty="0">
                  <a:solidFill>
                    <a:srgbClr val="00732D"/>
                  </a:solidFill>
                </a:endParaRPr>
              </a:p>
              <a:p>
                <a:pPr marL="182563" indent="-182563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b="1" dirty="0">
                    <a:solidFill>
                      <a:srgbClr val="00732D"/>
                    </a:solidFill>
                  </a:rPr>
                  <a:t>Convert </a:t>
                </a:r>
                <a:r>
                  <a:rPr lang="en-US" sz="1600" dirty="0">
                    <a:solidFill>
                      <a:srgbClr val="00732D"/>
                    </a:solidFill>
                  </a:rPr>
                  <a:t>digital stream of QR Code into </a:t>
                </a:r>
                <a:r>
                  <a:rPr lang="en-US" sz="1600" b="1" dirty="0">
                    <a:solidFill>
                      <a:srgbClr val="00732D"/>
                    </a:solidFill>
                  </a:rPr>
                  <a:t>QR Code </a:t>
                </a:r>
              </a:p>
              <a:p>
                <a:pPr marL="182563" indent="-182563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endParaRPr lang="en-US" sz="1600" b="1" dirty="0">
                  <a:solidFill>
                    <a:srgbClr val="00732D"/>
                  </a:solidFill>
                </a:endParaRPr>
              </a:p>
              <a:p>
                <a:pPr marL="182563" indent="-182563">
                  <a:buClr>
                    <a:schemeClr val="tx1"/>
                  </a:buClr>
                  <a:buFont typeface="Wingdings" panose="05000000000000000000" pitchFamily="2" charset="2"/>
                  <a:buChar char="§"/>
                </a:pPr>
                <a:r>
                  <a:rPr lang="en-US" sz="1600" b="1" dirty="0">
                    <a:solidFill>
                      <a:srgbClr val="00732D"/>
                    </a:solidFill>
                  </a:rPr>
                  <a:t>Print IRN &amp; QR Code </a:t>
                </a:r>
                <a:r>
                  <a:rPr lang="en-US" sz="1600" dirty="0">
                    <a:solidFill>
                      <a:srgbClr val="00732D"/>
                    </a:solidFill>
                  </a:rPr>
                  <a:t>in the invoice</a:t>
                </a:r>
              </a:p>
            </p:txBody>
          </p:sp>
        </p:grpSp>
      </p:grpSp>
      <p:sp>
        <p:nvSpPr>
          <p:cNvPr id="22" name="Rounded Rectangle 21"/>
          <p:cNvSpPr/>
          <p:nvPr/>
        </p:nvSpPr>
        <p:spPr bwMode="gray">
          <a:xfrm>
            <a:off x="4176713" y="1129716"/>
            <a:ext cx="4081114" cy="568366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25" name="Picture 2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359592710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63B343"/>
                </a:solidFill>
              </a:rPr>
              <a:t>IRN &amp; QR Code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470211" y="1412771"/>
            <a:ext cx="4752528" cy="2123658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732D"/>
                </a:solidFill>
              </a:rPr>
              <a:t>4 Parameters to generate IRN </a:t>
            </a:r>
            <a:endParaRPr lang="en-US" sz="2200" dirty="0">
              <a:solidFill>
                <a:srgbClr val="00732D"/>
              </a:solidFill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pPr>
              <a:lnSpc>
                <a:spcPts val="2640"/>
              </a:lnSpc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1.Supplier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GSTIN</a:t>
            </a:r>
          </a:p>
          <a:p>
            <a:pPr>
              <a:lnSpc>
                <a:spcPts val="2640"/>
              </a:lnSpc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2.Supplier’s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invoice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number </a:t>
            </a:r>
          </a:p>
          <a:p>
            <a:pPr>
              <a:lnSpc>
                <a:spcPts val="2640"/>
              </a:lnSpc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3.Document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Type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(INV/CRN/DBN)</a:t>
            </a:r>
          </a:p>
          <a:p>
            <a:pPr>
              <a:lnSpc>
                <a:spcPts val="2640"/>
              </a:lnSpc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4.Financial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year (YYYY-YY)</a:t>
            </a:r>
          </a:p>
        </p:txBody>
      </p:sp>
      <p:sp>
        <p:nvSpPr>
          <p:cNvPr id="4" name="Rectangle 3"/>
          <p:cNvSpPr/>
          <p:nvPr/>
        </p:nvSpPr>
        <p:spPr>
          <a:xfrm>
            <a:off x="5474195" y="1412771"/>
            <a:ext cx="6096000" cy="381642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200" b="1" dirty="0">
                <a:solidFill>
                  <a:srgbClr val="00732D"/>
                </a:solidFill>
              </a:rPr>
              <a:t>8 Parameters to generate a QR Code</a:t>
            </a:r>
          </a:p>
          <a:p>
            <a:endParaRPr lang="en-US" sz="2200" dirty="0">
              <a:solidFill>
                <a:srgbClr val="000000"/>
              </a:solidFill>
            </a:endParaRPr>
          </a:p>
          <a:p>
            <a:pPr>
              <a:lnSpc>
                <a:spcPts val="2640"/>
              </a:lnSpc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1.GSTIN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of Supplier </a:t>
            </a:r>
          </a:p>
          <a:p>
            <a:pPr>
              <a:lnSpc>
                <a:spcPts val="2640"/>
              </a:lnSpc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2.GSTIN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of Recipient </a:t>
            </a:r>
          </a:p>
          <a:p>
            <a:pPr>
              <a:lnSpc>
                <a:spcPts val="2640"/>
              </a:lnSpc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3.Invoice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number as given by Supplier </a:t>
            </a:r>
          </a:p>
          <a:p>
            <a:pPr>
              <a:lnSpc>
                <a:spcPts val="2640"/>
              </a:lnSpc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4.Date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of generation of invoice </a:t>
            </a:r>
          </a:p>
          <a:p>
            <a:pPr>
              <a:lnSpc>
                <a:spcPts val="2640"/>
              </a:lnSpc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5.Invoice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value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(taxable value and gross tax) </a:t>
            </a:r>
          </a:p>
          <a:p>
            <a:pPr>
              <a:lnSpc>
                <a:spcPts val="2640"/>
              </a:lnSpc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6.Number of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line items</a:t>
            </a:r>
          </a:p>
          <a:p>
            <a:pPr>
              <a:lnSpc>
                <a:spcPts val="2640"/>
              </a:lnSpc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7.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HSN Code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of main item (the line item having highest taxable value)</a:t>
            </a:r>
          </a:p>
          <a:p>
            <a:pPr>
              <a:lnSpc>
                <a:spcPts val="2640"/>
              </a:lnSpc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8.Unique Invoice Reference Number (hash)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D1A8152-5E94-4F82-91CE-5FF4D003D87B}"/>
              </a:ext>
            </a:extLst>
          </p:cNvPr>
          <p:cNvSpPr/>
          <p:nvPr/>
        </p:nvSpPr>
        <p:spPr>
          <a:xfrm>
            <a:off x="386462" y="3884855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bg1">
                    <a:lumMod val="50000"/>
                  </a:schemeClr>
                </a:solidFill>
              </a:rPr>
              <a:t>64-digit hash number :-</a:t>
            </a:r>
          </a:p>
          <a:p>
            <a:r>
              <a:rPr lang="en-US" u="sng" dirty="0">
                <a:solidFill>
                  <a:srgbClr val="EB690F"/>
                </a:solidFill>
              </a:rPr>
              <a:t> </a:t>
            </a:r>
            <a:r>
              <a:rPr lang="en-US" dirty="0">
                <a:solidFill>
                  <a:srgbClr val="EB690F"/>
                </a:solidFill>
              </a:rPr>
              <a:t>d2334e4d936218e1cbb5f99768b4268af4aeb9ba109d2ab12c2e2bb32f64eff0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6BFADF5-E74C-4537-A65A-6492A5170926}"/>
              </a:ext>
            </a:extLst>
          </p:cNvPr>
          <p:cNvSpPr/>
          <p:nvPr/>
        </p:nvSpPr>
        <p:spPr>
          <a:xfrm>
            <a:off x="373350" y="5589240"/>
            <a:ext cx="101154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32D"/>
                </a:solidFill>
              </a:rPr>
              <a:t>Verification of IRN or QR Code </a:t>
            </a:r>
            <a:r>
              <a:rPr lang="en-US" b="1" dirty="0">
                <a:solidFill>
                  <a:srgbClr val="00732D"/>
                </a:solidFill>
                <a:sym typeface="Wingdings" panose="05000000000000000000" pitchFamily="2" charset="2"/>
              </a:rPr>
              <a:t> through portal  / QR Code App</a:t>
            </a:r>
          </a:p>
        </p:txBody>
      </p:sp>
      <p:pic>
        <p:nvPicPr>
          <p:cNvPr id="8" name="Picture 7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205732775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Mandatory / Optional Fields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5C8A3410-A996-4CCE-9E7E-86100213E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0459464"/>
              </p:ext>
            </p:extLst>
          </p:nvPr>
        </p:nvGraphicFramePr>
        <p:xfrm>
          <a:off x="480963" y="1556792"/>
          <a:ext cx="11089225" cy="4608508"/>
        </p:xfrm>
        <a:graphic>
          <a:graphicData uri="http://schemas.openxmlformats.org/drawingml/2006/table">
            <a:tbl>
              <a:tblPr/>
              <a:tblGrid>
                <a:gridCol w="817585">
                  <a:extLst>
                    <a:ext uri="{9D8B030D-6E8A-4147-A177-3AD203B41FA5}">
                      <a16:colId xmlns:a16="http://schemas.microsoft.com/office/drawing/2014/main" xmlns="" val="3874720098"/>
                    </a:ext>
                  </a:extLst>
                </a:gridCol>
                <a:gridCol w="1197590">
                  <a:extLst>
                    <a:ext uri="{9D8B030D-6E8A-4147-A177-3AD203B41FA5}">
                      <a16:colId xmlns:a16="http://schemas.microsoft.com/office/drawing/2014/main" xmlns="" val="838781838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1744004896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3241399879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2994120463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710301113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2024689284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1138357415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2503527593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651472556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1097086637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2725094121"/>
                    </a:ext>
                  </a:extLst>
                </a:gridCol>
                <a:gridCol w="748494">
                  <a:extLst>
                    <a:ext uri="{9D8B030D-6E8A-4147-A177-3AD203B41FA5}">
                      <a16:colId xmlns:a16="http://schemas.microsoft.com/office/drawing/2014/main" xmlns="" val="830172347"/>
                    </a:ext>
                  </a:extLst>
                </a:gridCol>
                <a:gridCol w="840616">
                  <a:extLst>
                    <a:ext uri="{9D8B030D-6E8A-4147-A177-3AD203B41FA5}">
                      <a16:colId xmlns:a16="http://schemas.microsoft.com/office/drawing/2014/main" xmlns="" val="3560644800"/>
                    </a:ext>
                  </a:extLst>
                </a:gridCol>
              </a:tblGrid>
              <a:tr h="45262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Basic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Document Period / </a:t>
                      </a:r>
                      <a:b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Preceding Doc. Ref. /</a:t>
                      </a:r>
                      <a:b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Receipt Ref.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Buyer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Dispatch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Export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Item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Document</a:t>
                      </a:r>
                      <a:b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  <a:b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Details 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Payee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Seller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Ship to Details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e-way Bill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4515501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eInvoice schema Version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Document Period Start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GSTIN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Invoice Currency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Sr. No. of Item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IGST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Item Description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Batch Number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Taxable Value Total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Payee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GSTIN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Transporter ID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3973191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IRN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Document Period End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Trade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Country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Service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CGST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Barcode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Batch Expiry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IGST Amount Total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Bank Account No.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Trade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Legal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 Mode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434204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Supply Type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Preceding Document</a:t>
                      </a:r>
                      <a:b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GSTIN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Address 1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Invoice Value FC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HSN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SGST/UT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Free Quantity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Warranty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CGST Amount Total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Mode of Payment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GSTIN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Trade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 Distance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1033911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Document Type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Preceding Document</a:t>
                      </a:r>
                      <a:b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Place of Supply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Address 2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Port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Barcode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Item Discount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Cess Rate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Atrribute Name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SGST/UT Amount Total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Branch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Address1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Address 1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 Name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1523906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Document Number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Other Reference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Address 1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Place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Shipping Bill No.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Quantity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Other Charges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Cess Advalorem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Atrribute Value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Comp. Cess Amount Total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Payment Terms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Address2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Address 2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 Doc No. 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3446226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Document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Receipt Advice Ref &amp;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Address 2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State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Shipping Bill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UoM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Item Total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Cess Non- Advalorem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Cess Amount Total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Payment Instruction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Place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Place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 Doc Date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9176593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Additional Currency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Tender / Lot Ref.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Place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from Pincode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Remarks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Item Price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Gross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Cess specific Value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Discount Amount Invioce Level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Credit Transfer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State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Pin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Vehicle No.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2009476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Reverse Charge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Contract Ref.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State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Dispatcher State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Export Duty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Pre-tax Value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Unique Serial Number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Cess Rate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Other Charges Invioce Level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Direct Debit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Pin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Ship to State 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Vehicle Type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5042873"/>
                  </a:ext>
                </a:extLst>
              </a:tr>
              <a:tr h="452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IGST Applicability [supply within state / UT]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External Ref.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Pincode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can opt refund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Taxable Value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Purchase Order Line Reference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Cess Amount Advalorem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Round off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Credit Days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 Phone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9926086"/>
                  </a:ext>
                </a:extLst>
              </a:tr>
              <a:tr h="41147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eComGSTIN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Project Ref.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 Phone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GST Rate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Cess Amount Non-Advalorem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Invoice Value in INR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Supplier-Email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5523167"/>
                  </a:ext>
                </a:extLst>
              </a:tr>
              <a:tr h="30174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 Ref. No &amp; Date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Customer-Email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Invoice Value in FCNR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3577779"/>
                  </a:ext>
                </a:extLst>
              </a:tr>
              <a:tr h="15087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Paid Amount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4723085"/>
                  </a:ext>
                </a:extLst>
              </a:tr>
              <a:tr h="15087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Amount Due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1228927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Mandatory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Conditional Mandatory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Optional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22" marR="6322" marT="6322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0712527"/>
                  </a:ext>
                </a:extLst>
              </a:tr>
            </a:tbl>
          </a:graphicData>
        </a:graphic>
      </p:graphicFrame>
      <p:pic>
        <p:nvPicPr>
          <p:cNvPr id="5" name="Picture 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3953774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Exemptions</a:t>
            </a:r>
            <a:r>
              <a:rPr lang="en-US" sz="2800" baseline="30000" dirty="0">
                <a:solidFill>
                  <a:srgbClr val="63B343"/>
                </a:solidFill>
              </a:rPr>
              <a:t>+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0" y="1268760"/>
            <a:ext cx="11233248" cy="4879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B2C supplies </a:t>
            </a:r>
            <a:r>
              <a:rPr lang="en-US" sz="2100" dirty="0">
                <a:solidFill>
                  <a:srgbClr val="EB690F"/>
                </a:solidFill>
              </a:rPr>
              <a:t>(if the Supplier’s TO INR &lt;500 Crores)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Special Economic Zone Units </a:t>
            </a:r>
            <a:r>
              <a:rPr lang="en-US" sz="2100" dirty="0">
                <a:solidFill>
                  <a:srgbClr val="EB690F"/>
                </a:solidFill>
              </a:rPr>
              <a:t>[Not SEZ Developer] 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[Incl. </a:t>
            </a:r>
            <a:r>
              <a:rPr lang="en-IN" sz="2100" dirty="0">
                <a:solidFill>
                  <a:schemeClr val="bg1">
                    <a:lumMod val="50000"/>
                  </a:schemeClr>
                </a:solidFill>
              </a:rPr>
              <a:t>Free Trade &amp; Warehousing Zones FTWZ]</a:t>
            </a:r>
            <a:endParaRPr lang="en-US" sz="2100" dirty="0">
              <a:solidFill>
                <a:schemeClr val="bg1">
                  <a:lumMod val="50000"/>
                </a:schemeClr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rgbClr val="EB690F"/>
                </a:solidFill>
              </a:rPr>
              <a:t>Insurer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or a </a:t>
            </a:r>
            <a:r>
              <a:rPr lang="en-US" sz="2100" dirty="0">
                <a:solidFill>
                  <a:srgbClr val="EB690F"/>
                </a:solidFill>
              </a:rPr>
              <a:t>banking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company or a financial institution, including a non-banking financial company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rgbClr val="EB690F"/>
                </a:solidFill>
              </a:rPr>
              <a:t>Goods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100" dirty="0">
                <a:solidFill>
                  <a:srgbClr val="EB690F"/>
                </a:solidFill>
              </a:rPr>
              <a:t>Transport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100" dirty="0">
                <a:solidFill>
                  <a:srgbClr val="EB690F"/>
                </a:solidFill>
              </a:rPr>
              <a:t>Agency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supplying services in relation to transportation of goods by road in a goods carriage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Suppliers of </a:t>
            </a:r>
            <a:r>
              <a:rPr lang="en-US" sz="2100" dirty="0">
                <a:solidFill>
                  <a:srgbClr val="EB690F"/>
                </a:solidFill>
              </a:rPr>
              <a:t>passenger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100" dirty="0">
                <a:solidFill>
                  <a:srgbClr val="EB690F"/>
                </a:solidFill>
              </a:rPr>
              <a:t>transportation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service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Suppliers of services by way of </a:t>
            </a:r>
            <a:r>
              <a:rPr lang="en-US" sz="2100" dirty="0">
                <a:solidFill>
                  <a:srgbClr val="EB690F"/>
                </a:solidFill>
              </a:rPr>
              <a:t>admission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to </a:t>
            </a:r>
            <a:r>
              <a:rPr lang="en-US" sz="2100" dirty="0">
                <a:solidFill>
                  <a:srgbClr val="EB690F"/>
                </a:solidFill>
              </a:rPr>
              <a:t>exhibition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en-US" sz="2100" dirty="0">
                <a:solidFill>
                  <a:srgbClr val="EB690F"/>
                </a:solidFill>
              </a:rPr>
              <a:t>cinematograph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100" dirty="0">
                <a:solidFill>
                  <a:srgbClr val="EB690F"/>
                </a:solidFill>
              </a:rPr>
              <a:t>films</a:t>
            </a:r>
            <a:r>
              <a:rPr lang="en-US" sz="2100" dirty="0">
                <a:solidFill>
                  <a:schemeClr val="bg1">
                    <a:lumMod val="50000"/>
                  </a:schemeClr>
                </a:solidFill>
              </a:rPr>
              <a:t> in multiplex screens</a:t>
            </a:r>
            <a:endParaRPr lang="en-IN" sz="2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xmlns="" id="{527A1BF3-0EFE-47CA-8661-F6D4B8AF438F}"/>
              </a:ext>
            </a:extLst>
          </p:cNvPr>
          <p:cNvSpPr/>
          <p:nvPr/>
        </p:nvSpPr>
        <p:spPr bwMode="gray">
          <a:xfrm flipH="1">
            <a:off x="9337947" y="548680"/>
            <a:ext cx="2160240" cy="936104"/>
          </a:xfrm>
          <a:prstGeom prst="wedgeRectCallout">
            <a:avLst>
              <a:gd name="adj1" fmla="val -1550"/>
              <a:gd name="adj2" fmla="val 99019"/>
            </a:avLst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Exemption at the Entity Level</a:t>
            </a:r>
            <a:endParaRPr lang="en-IN" sz="1800" dirty="0" err="1">
              <a:solidFill>
                <a:schemeClr val="bg1"/>
              </a:solidFill>
            </a:endParaRP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83987" y="76200"/>
            <a:ext cx="4572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338591276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Documents Included / Excluded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6CE39F0-D34F-40BA-8615-1670AC9FA800}"/>
              </a:ext>
            </a:extLst>
          </p:cNvPr>
          <p:cNvSpPr/>
          <p:nvPr/>
        </p:nvSpPr>
        <p:spPr>
          <a:xfrm>
            <a:off x="624979" y="1484784"/>
            <a:ext cx="5207476" cy="3770263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732D"/>
                </a:solidFill>
              </a:rPr>
              <a:t>Documents to be reported</a:t>
            </a:r>
            <a:endParaRPr lang="en-US" sz="2200" dirty="0">
              <a:solidFill>
                <a:srgbClr val="00732D"/>
              </a:solidFill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rgbClr val="EB690F"/>
                </a:solidFill>
              </a:rPr>
              <a:t>Tax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>
                <a:solidFill>
                  <a:srgbClr val="EB690F"/>
                </a:solidFill>
              </a:rPr>
              <a:t>Invoice</a:t>
            </a:r>
          </a:p>
          <a:p>
            <a:pPr marL="914400" lvl="1" indent="-457200">
              <a:lnSpc>
                <a:spcPts val="264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B2B</a:t>
            </a:r>
          </a:p>
          <a:p>
            <a:pPr marL="914400" lvl="1" indent="-457200">
              <a:lnSpc>
                <a:spcPts val="264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Export Invoices</a:t>
            </a:r>
          </a:p>
          <a:p>
            <a:pPr marL="914400" lvl="1" indent="-457200">
              <a:lnSpc>
                <a:spcPts val="264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Supplies to SEZ</a:t>
            </a:r>
          </a:p>
          <a:p>
            <a:pPr marL="914400" lvl="1" indent="-457200">
              <a:lnSpc>
                <a:spcPts val="2640"/>
              </a:lnSpc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Deemed Exports</a:t>
            </a:r>
          </a:p>
          <a:p>
            <a:pPr lvl="1">
              <a:lnSpc>
                <a:spcPts val="2640"/>
              </a:lnSpc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Debit Note 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Credit Note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86620B8-8F95-41CE-9C9B-7284C6716BFA}"/>
              </a:ext>
            </a:extLst>
          </p:cNvPr>
          <p:cNvSpPr/>
          <p:nvPr/>
        </p:nvSpPr>
        <p:spPr>
          <a:xfrm>
            <a:off x="6517485" y="1484784"/>
            <a:ext cx="5207477" cy="4442242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732D"/>
                </a:solidFill>
              </a:rPr>
              <a:t>Documents not required to be reported</a:t>
            </a:r>
          </a:p>
          <a:p>
            <a:endParaRPr lang="en-US" sz="2200" b="1" dirty="0">
              <a:solidFill>
                <a:srgbClr val="000000"/>
              </a:solidFill>
            </a:endParaRP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b="1" dirty="0">
                <a:solidFill>
                  <a:srgbClr val="BE001E"/>
                </a:solidFill>
              </a:rPr>
              <a:t>Debit Note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b="1" dirty="0">
                <a:solidFill>
                  <a:srgbClr val="BE001E"/>
                </a:solidFill>
              </a:rPr>
              <a:t>Credit Note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Delivery Challan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Bill of Supply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Bill of Entry 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Payment Voucher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Refund /Receipt Voucher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Self invoice generated w.r.t RCM Supplies [u/s 9(3) &amp; 9(4)]</a:t>
            </a:r>
          </a:p>
          <a:p>
            <a:pPr marL="457200" indent="-457200">
              <a:lnSpc>
                <a:spcPts val="2640"/>
              </a:lnSpc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ISD Invoices</a:t>
            </a:r>
          </a:p>
        </p:txBody>
      </p:sp>
      <p:pic>
        <p:nvPicPr>
          <p:cNvPr id="6" name="Picture 5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365763358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10"/>
          <p:cNvSpPr>
            <a:spLocks noGrp="1"/>
          </p:cNvSpPr>
          <p:nvPr>
            <p:ph type="body" sz="quarter" idx="4294967295"/>
          </p:nvPr>
        </p:nvSpPr>
        <p:spPr bwMode="gray">
          <a:xfrm>
            <a:off x="480963" y="764704"/>
            <a:ext cx="10296000" cy="43204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63B343"/>
                </a:solidFill>
              </a:rPr>
              <a:t>Transactions Incl. / </a:t>
            </a:r>
            <a:r>
              <a:rPr lang="en-US" sz="2800" dirty="0">
                <a:solidFill>
                  <a:srgbClr val="BE001E"/>
                </a:solidFill>
              </a:rPr>
              <a:t>Excl.</a:t>
            </a:r>
            <a:r>
              <a:rPr lang="en-US" sz="2800" dirty="0">
                <a:solidFill>
                  <a:srgbClr val="63B343"/>
                </a:solidFill>
              </a:rPr>
              <a:t> </a:t>
            </a:r>
          </a:p>
        </p:txBody>
      </p:sp>
      <p:sp>
        <p:nvSpPr>
          <p:cNvPr id="38" name="Titel 6"/>
          <p:cNvSpPr txBox="1">
            <a:spLocks/>
          </p:cNvSpPr>
          <p:nvPr/>
        </p:nvSpPr>
        <p:spPr bwMode="gray">
          <a:xfrm>
            <a:off x="408955" y="116632"/>
            <a:ext cx="10296000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e-Invoicing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735E046-F9E4-497E-9EFB-02383817C630}"/>
              </a:ext>
            </a:extLst>
          </p:cNvPr>
          <p:cNvSpPr/>
          <p:nvPr/>
        </p:nvSpPr>
        <p:spPr>
          <a:xfrm>
            <a:off x="480963" y="1268760"/>
            <a:ext cx="11233248" cy="505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All </a:t>
            </a:r>
            <a:r>
              <a:rPr lang="en-US" sz="2000" dirty="0">
                <a:solidFill>
                  <a:srgbClr val="EB690F"/>
                </a:solidFill>
              </a:rPr>
              <a:t>B2B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/ </a:t>
            </a:r>
            <a:r>
              <a:rPr lang="en-US" sz="2000" dirty="0">
                <a:solidFill>
                  <a:srgbClr val="EB690F"/>
                </a:solidFill>
              </a:rPr>
              <a:t>Export</a:t>
            </a:r>
            <a:r>
              <a:rPr lang="en-US" sz="2000" baseline="30000" dirty="0">
                <a:solidFill>
                  <a:schemeClr val="bg1">
                    <a:lumMod val="50000"/>
                  </a:schemeClr>
                </a:solidFill>
              </a:rPr>
              <a:t>+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or </a:t>
            </a:r>
            <a:r>
              <a:rPr lang="en-US" sz="2000" dirty="0">
                <a:solidFill>
                  <a:srgbClr val="EB690F"/>
                </a:solidFill>
              </a:rPr>
              <a:t>SEZ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with or w/o GST and </a:t>
            </a:r>
            <a:r>
              <a:rPr lang="en-US" sz="2000" dirty="0">
                <a:solidFill>
                  <a:srgbClr val="EB690F"/>
                </a:solidFill>
              </a:rPr>
              <a:t>deemed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exports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</a:rPr>
              <a:t>Stock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Transfer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/ </a:t>
            </a:r>
            <a:r>
              <a:rPr lang="en-US" sz="2000" dirty="0">
                <a:solidFill>
                  <a:srgbClr val="EB690F"/>
                </a:solidFill>
              </a:rPr>
              <a:t>Service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Transfer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Invoices / </a:t>
            </a:r>
            <a:r>
              <a:rPr lang="en-US" sz="2000" dirty="0">
                <a:solidFill>
                  <a:srgbClr val="EB690F"/>
                </a:solidFill>
              </a:rPr>
              <a:t>Corporate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Cross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Charges Service Invoices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EB690F"/>
                </a:solidFill>
              </a:rPr>
              <a:t>Exhibition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Sales / Sale on </a:t>
            </a:r>
            <a:r>
              <a:rPr lang="en-US" sz="2000" dirty="0">
                <a:solidFill>
                  <a:srgbClr val="EB690F"/>
                </a:solidFill>
              </a:rPr>
              <a:t>approval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Supplies to </a:t>
            </a:r>
            <a:r>
              <a:rPr lang="en-US" sz="2000" dirty="0">
                <a:solidFill>
                  <a:srgbClr val="EB690F"/>
                </a:solidFill>
              </a:rPr>
              <a:t>Government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– with GSTN or </a:t>
            </a:r>
            <a:r>
              <a:rPr lang="en-US" sz="2000" dirty="0">
                <a:solidFill>
                  <a:srgbClr val="EB690F"/>
                </a:solidFill>
              </a:rPr>
              <a:t>GSTN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for the purpose of </a:t>
            </a:r>
            <a:r>
              <a:rPr lang="en-US" sz="2000" dirty="0">
                <a:solidFill>
                  <a:srgbClr val="EB690F"/>
                </a:solidFill>
              </a:rPr>
              <a:t>deducting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TDS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Legal Entity has </a:t>
            </a:r>
            <a:r>
              <a:rPr lang="en-US" sz="2000" dirty="0">
                <a:solidFill>
                  <a:srgbClr val="EB690F"/>
                </a:solidFill>
              </a:rPr>
              <a:t>SEZ unit &amp; DTA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, DTA require to issue e-Invoice? 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Invoice issued towards </a:t>
            </a:r>
            <a:r>
              <a:rPr lang="en-US" sz="2000" dirty="0">
                <a:solidFill>
                  <a:srgbClr val="EB690F"/>
                </a:solidFill>
              </a:rPr>
              <a:t>interest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EB690F"/>
                </a:solidFill>
              </a:rPr>
              <a:t>received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for the </a:t>
            </a:r>
            <a:r>
              <a:rPr lang="en-US" sz="2000" dirty="0">
                <a:solidFill>
                  <a:srgbClr val="EB690F"/>
                </a:solidFill>
              </a:rPr>
              <a:t>delayed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payment from the customer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Supplier who supplies notified goods or services w/o payment of GST in terms of Sec9(3) [</a:t>
            </a:r>
            <a:r>
              <a:rPr lang="en-US" sz="2000" dirty="0">
                <a:solidFill>
                  <a:srgbClr val="EB690F"/>
                </a:solidFill>
              </a:rPr>
              <a:t>RCM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B334B"/>
                </a:solidFill>
              </a:rPr>
              <a:t>Sale of alcoholic liquor for human consumption &amp; petroleum products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B334B"/>
                </a:solidFill>
              </a:rPr>
              <a:t>Supply of exempted goods or services [where </a:t>
            </a:r>
            <a:r>
              <a:rPr lang="en-US" sz="2000" b="1" dirty="0">
                <a:solidFill>
                  <a:srgbClr val="CB334B"/>
                </a:solidFill>
              </a:rPr>
              <a:t>Bill of Supply </a:t>
            </a:r>
            <a:r>
              <a:rPr lang="en-US" sz="2000" dirty="0">
                <a:solidFill>
                  <a:srgbClr val="CB334B"/>
                </a:solidFill>
              </a:rPr>
              <a:t>being issued]</a:t>
            </a:r>
          </a:p>
          <a:p>
            <a:pPr marL="800100" lvl="1" indent="-342900" algn="just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B334B"/>
                </a:solidFill>
              </a:rPr>
              <a:t>High Sea Sales / Bonded warehouse Sales / Merchandised Exports [Schedule III supplies]</a:t>
            </a:r>
          </a:p>
        </p:txBody>
      </p:sp>
      <p:pic>
        <p:nvPicPr>
          <p:cNvPr id="5" name="Picture 4" descr="C:\Users\Administrator\AppData\Local\Microsoft\Windows Live Mail\WLMDSS.tmp\WLM577A.tmp\logo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1587" y="76200"/>
            <a:ext cx="609600" cy="1066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47497866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9245cb48-36f6-4855-a0c3-19564cc8b6bc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NN+HUMMEL">
  <a:themeElements>
    <a:clrScheme name="Mann + Hummel">
      <a:dk1>
        <a:sysClr val="windowText" lastClr="000000"/>
      </a:dk1>
      <a:lt1>
        <a:sysClr val="window" lastClr="FFFFFF"/>
      </a:lt1>
      <a:dk2>
        <a:srgbClr val="000000"/>
      </a:dk2>
      <a:lt2>
        <a:srgbClr val="E0E0E0"/>
      </a:lt2>
      <a:accent1>
        <a:srgbClr val="00732D"/>
      </a:accent1>
      <a:accent2>
        <a:srgbClr val="3CA014"/>
      </a:accent2>
      <a:accent3>
        <a:srgbClr val="EB690F"/>
      </a:accent3>
      <a:accent4>
        <a:srgbClr val="BE001E"/>
      </a:accent4>
      <a:accent5>
        <a:srgbClr val="666666"/>
      </a:accent5>
      <a:accent6>
        <a:srgbClr val="CCCCCC"/>
      </a:accent6>
      <a:hlink>
        <a:srgbClr val="00732D"/>
      </a:hlink>
      <a:folHlink>
        <a:srgbClr val="00732D"/>
      </a:folHlink>
    </a:clrScheme>
    <a:fontScheme name="Sonep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 w="635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8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>
          <a:solidFill>
            <a:srgbClr val="3CA01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 marL="180000" indent="-180000">
          <a:buClr>
            <a:schemeClr val="accent2"/>
          </a:buClr>
          <a:buFont typeface="Wingdings" panose="05000000000000000000" pitchFamily="2" charset="2"/>
          <a:buChar char="§"/>
          <a:defRPr sz="1800" dirty="0" err="1" smtClean="0"/>
        </a:defPPr>
      </a:lstStyle>
    </a:txDef>
  </a:objectDefaults>
  <a:extraClrSchemeLst/>
  <a:custClrLst>
    <a:custClr name="M+H Green">
      <a:srgbClr val="00732D"/>
    </a:custClr>
    <a:custClr name="M+H Light-green">
      <a:srgbClr val="3CA014"/>
    </a:custClr>
    <a:custClr name="M+H Orange">
      <a:srgbClr val="EB690F"/>
    </a:custClr>
    <a:custClr name="M+H Red">
      <a:srgbClr val="BE001E"/>
    </a:custClr>
    <a:custClr name="Black">
      <a:srgbClr val="000000"/>
    </a:custClr>
    <a:custClr name="Grey">
      <a:srgbClr val="666666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80% M+H Green">
      <a:srgbClr val="358F5C"/>
    </a:custClr>
    <a:custClr name="80% M+H Light-green">
      <a:srgbClr val="63B343"/>
    </a:custClr>
    <a:custClr name="80% M+H Orange">
      <a:srgbClr val="EF873F"/>
    </a:custClr>
    <a:custClr name="80% M+H Red">
      <a:srgbClr val="CB334B"/>
    </a:custClr>
    <a:custClr name="80% Black">
      <a:srgbClr val="333333"/>
    </a:custClr>
    <a:custClr name="80% Grey">
      <a:srgbClr val="858585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60% M+H Green">
      <a:srgbClr val="67AB85"/>
    </a:custClr>
    <a:custClr name="60% M+H Light-green">
      <a:srgbClr val="8AC672"/>
    </a:custClr>
    <a:custClr name="60% M+H Orange">
      <a:srgbClr val="F3A56F"/>
    </a:custClr>
    <a:custClr name="60% M+H Red">
      <a:srgbClr val="D86978"/>
    </a:custClr>
    <a:custClr name="60% Black">
      <a:srgbClr val="666666"/>
    </a:custClr>
    <a:custClr name="60% Grey">
      <a:srgbClr val="A3A3A3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40% M+H Green">
      <a:srgbClr val="9AC7AE"/>
    </a:custClr>
    <a:custClr name="40% M+H Light-green">
      <a:srgbClr val="B1D9A1"/>
    </a:custClr>
    <a:custClr name="40% M+H Orange">
      <a:srgbClr val="F7C39F"/>
    </a:custClr>
    <a:custClr name="40% M+H Red">
      <a:srgbClr val="E599A5"/>
    </a:custClr>
    <a:custClr name="40% Black">
      <a:srgbClr val="999999"/>
    </a:custClr>
    <a:custClr name="40% Grey">
      <a:srgbClr val="C2C2C2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  <a:custClr name="20% M+H Green">
      <a:srgbClr val="CCE3D6"/>
    </a:custClr>
    <a:custClr name="20% M+H Light-green">
      <a:srgbClr val="D8ECD0"/>
    </a:custClr>
    <a:custClr name="20% M+H Orange">
      <a:srgbClr val="FBE1CF"/>
    </a:custClr>
    <a:custClr name="20% M+H Red">
      <a:srgbClr val="F2CCD2"/>
    </a:custClr>
    <a:custClr name="20% Black">
      <a:srgbClr val="CCCCCC"/>
    </a:custClr>
    <a:custClr name="20% Grey">
      <a:srgbClr val="E0E0E0"/>
    </a:custClr>
    <a:custClr>
      <a:srgbClr val="FFFFFF"/>
    </a:custClr>
    <a:custClr>
      <a:srgbClr val="FFFFFF"/>
    </a:custClr>
    <a:custClr>
      <a:srgbClr val="FFFFFF"/>
    </a:custClr>
    <a:custClr>
      <a:srgbClr val="FFFFFF"/>
    </a:custClr>
  </a:custClrLst>
</a:theme>
</file>

<file path=ppt/theme/theme2.xml><?xml version="1.0" encoding="utf-8"?>
<a:theme xmlns:a="http://schemas.openxmlformats.org/drawingml/2006/main" name="Larissa">
  <a:themeElements>
    <a:clrScheme name="Mann+Hummel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32D"/>
      </a:accent1>
      <a:accent2>
        <a:srgbClr val="EB690F"/>
      </a:accent2>
      <a:accent3>
        <a:srgbClr val="000000"/>
      </a:accent3>
      <a:accent4>
        <a:srgbClr val="BE001E"/>
      </a:accent4>
      <a:accent5>
        <a:srgbClr val="666666"/>
      </a:accent5>
      <a:accent6>
        <a:srgbClr val="3CA014"/>
      </a:accent6>
      <a:hlink>
        <a:srgbClr val="00732D"/>
      </a:hlink>
      <a:folHlink>
        <a:srgbClr val="3CA014"/>
      </a:folHlink>
    </a:clrScheme>
    <a:fontScheme name="Sonep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/>
      </a:spPr>
      <a:bodyPr rtlCol="0" anchor="ctr"/>
      <a:lstStyle>
        <a:defPPr algn="ctr"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marL="180000" indent="-180000">
          <a:buClr>
            <a:schemeClr val="accent6"/>
          </a:buClr>
          <a:buFont typeface="Wingdings" panose="05000000000000000000" pitchFamily="2" charset="2"/>
          <a:buChar char="§"/>
          <a:defRPr sz="11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Mann+Hummel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32D"/>
      </a:accent1>
      <a:accent2>
        <a:srgbClr val="EB690F"/>
      </a:accent2>
      <a:accent3>
        <a:srgbClr val="000000"/>
      </a:accent3>
      <a:accent4>
        <a:srgbClr val="BE001E"/>
      </a:accent4>
      <a:accent5>
        <a:srgbClr val="666666"/>
      </a:accent5>
      <a:accent6>
        <a:srgbClr val="3CA014"/>
      </a:accent6>
      <a:hlink>
        <a:srgbClr val="00732D"/>
      </a:hlink>
      <a:folHlink>
        <a:srgbClr val="3CA014"/>
      </a:folHlink>
    </a:clrScheme>
    <a:fontScheme name="Sonep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/>
      </a:spPr>
      <a:bodyPr rtlCol="0" anchor="ctr"/>
      <a:lstStyle>
        <a:defPPr algn="ctr"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marL="180000" indent="-180000">
          <a:buClr>
            <a:schemeClr val="accent6"/>
          </a:buClr>
          <a:buFont typeface="Wingdings" panose="05000000000000000000" pitchFamily="2" charset="2"/>
          <a:buChar char="§"/>
          <a:defRPr sz="1100" dirty="0" err="1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2502</TotalTime>
  <Words>2319</Words>
  <Application>Microsoft Office PowerPoint</Application>
  <PresentationFormat>Custom</PresentationFormat>
  <Paragraphs>457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MANN+HUMMEL</vt:lpstr>
      <vt:lpstr>think-cell Slide</vt:lpstr>
      <vt:lpstr>E-Invoice  GST - 2.0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Mann+Hummel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Subtitle in next line</dc:title>
  <dc:creator>Joshat, Gero</dc:creator>
  <dc:description>optimiert für Powerpoint 2010</dc:description>
  <cp:lastModifiedBy>Debasmita</cp:lastModifiedBy>
  <cp:revision>2368</cp:revision>
  <cp:lastPrinted>2020-01-27T05:48:03Z</cp:lastPrinted>
  <dcterms:created xsi:type="dcterms:W3CDTF">2016-01-15T09:08:17Z</dcterms:created>
  <dcterms:modified xsi:type="dcterms:W3CDTF">2021-01-01T07:14:05Z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ffbf02b-c51e-4a04-b787-9d2574e87591_Enabled">
    <vt:lpwstr>true</vt:lpwstr>
  </property>
  <property fmtid="{D5CDD505-2E9C-101B-9397-08002B2CF9AE}" pid="3" name="MSIP_Label_bffbf02b-c51e-4a04-b787-9d2574e87591_SetDate">
    <vt:lpwstr>2020-12-27T05:32:50Z</vt:lpwstr>
  </property>
  <property fmtid="{D5CDD505-2E9C-101B-9397-08002B2CF9AE}" pid="4" name="MSIP_Label_bffbf02b-c51e-4a04-b787-9d2574e87591_Method">
    <vt:lpwstr>Standard</vt:lpwstr>
  </property>
  <property fmtid="{D5CDD505-2E9C-101B-9397-08002B2CF9AE}" pid="5" name="MSIP_Label_bffbf02b-c51e-4a04-b787-9d2574e87591_Name">
    <vt:lpwstr>Internal - Normal [C-L2)</vt:lpwstr>
  </property>
  <property fmtid="{D5CDD505-2E9C-101B-9397-08002B2CF9AE}" pid="6" name="MSIP_Label_bffbf02b-c51e-4a04-b787-9d2574e87591_SiteId">
    <vt:lpwstr>23bf2ff5-a6d4-41d1-9e7b-2f86544e44a4</vt:lpwstr>
  </property>
  <property fmtid="{D5CDD505-2E9C-101B-9397-08002B2CF9AE}" pid="7" name="MSIP_Label_bffbf02b-c51e-4a04-b787-9d2574e87591_ActionId">
    <vt:lpwstr>869ea638-f4d2-45ef-8bc7-ec0ce80a4cc7</vt:lpwstr>
  </property>
  <property fmtid="{D5CDD505-2E9C-101B-9397-08002B2CF9AE}" pid="8" name="MSIP_Label_bffbf02b-c51e-4a04-b787-9d2574e87591_ContentBits">
    <vt:lpwstr>0</vt:lpwstr>
  </property>
</Properties>
</file>