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notesSlides/notesSlide14.xml" ContentType="application/vnd.openxmlformats-officedocument.presentationml.notesSlide+xml"/>
  <Override PartName="/docProps/custom.xml" ContentType="application/vnd.openxmlformats-officedocument.custom-properties+xml"/>
  <Override PartName="/ppt/tags/tag14.xml" ContentType="application/vnd.openxmlformats-officedocument.presentationml.tag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tags/tag7.xml" ContentType="application/vnd.openxmlformats-officedocument.presentationml.tags+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tags/tag15.xml" ContentType="application/vnd.openxmlformats-officedocument.presentationml.tags+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95" r:id="rId2"/>
    <p:sldId id="460" r:id="rId3"/>
    <p:sldId id="482" r:id="rId4"/>
    <p:sldId id="483" r:id="rId5"/>
    <p:sldId id="484" r:id="rId6"/>
    <p:sldId id="475" r:id="rId7"/>
    <p:sldId id="476" r:id="rId8"/>
    <p:sldId id="485" r:id="rId9"/>
    <p:sldId id="480" r:id="rId10"/>
    <p:sldId id="486" r:id="rId11"/>
    <p:sldId id="477" r:id="rId12"/>
    <p:sldId id="490" r:id="rId13"/>
    <p:sldId id="491" r:id="rId14"/>
    <p:sldId id="492" r:id="rId15"/>
    <p:sldId id="493" r:id="rId16"/>
  </p:sldIdLst>
  <p:sldSz cx="12195175" cy="6858000"/>
  <p:notesSz cx="6797675" cy="9926638"/>
  <p:custDataLst>
    <p:tags r:id="rId19"/>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D2984FC6-A113-4FC5-8C90-6A8ED605F654}">
          <p14:sldIdLst>
            <p14:sldId id="395"/>
            <p14:sldId id="460"/>
            <p14:sldId id="482"/>
            <p14:sldId id="483"/>
            <p14:sldId id="484"/>
            <p14:sldId id="475"/>
            <p14:sldId id="476"/>
            <p14:sldId id="485"/>
            <p14:sldId id="480"/>
            <p14:sldId id="486"/>
            <p14:sldId id="477"/>
            <p14:sldId id="490"/>
            <p14:sldId id="491"/>
            <p14:sldId id="492"/>
            <p14:sldId id="487"/>
            <p14:sldId id="493"/>
          </p14:sldIdLst>
        </p14:section>
        <p14:section name="Untitled Section" id="{483FC7DD-F306-4AFA-94B8-AF9E8192AB82}">
          <p14:sldIdLst/>
        </p14:section>
      </p14:sectionLst>
    </p:ext>
    <p:ext uri="{EFAFB233-063F-42B5-8137-9DF3F51BA10A}">
      <p15:sldGuideLst xmlns:p15="http://schemas.microsoft.com/office/powerpoint/2012/main" xmlns="">
        <p15:guide id="1" orient="horz" pos="3748">
          <p15:clr>
            <a:srgbClr val="A4A3A4"/>
          </p15:clr>
        </p15:guide>
        <p15:guide id="2" orient="horz" pos="1071">
          <p15:clr>
            <a:srgbClr val="A4A3A4"/>
          </p15:clr>
        </p15:guide>
        <p15:guide id="3" pos="3478">
          <p15:clr>
            <a:srgbClr val="A4A3A4"/>
          </p15:clr>
        </p15:guide>
        <p15:guide id="4" pos="3705">
          <p15:clr>
            <a:srgbClr val="A4A3A4"/>
          </p15:clr>
        </p15:guide>
        <p15:guide id="5" pos="7560">
          <p15:clr>
            <a:srgbClr val="A4A3A4"/>
          </p15:clr>
        </p15:guide>
        <p15:guide id="6" pos="348">
          <p15:clr>
            <a:srgbClr val="A4A3A4"/>
          </p15:clr>
        </p15:guide>
        <p15:guide id="7" pos="2390">
          <p15:clr>
            <a:srgbClr val="A4A3A4"/>
          </p15:clr>
        </p15:guide>
        <p15:guide id="8" pos="2616">
          <p15:clr>
            <a:srgbClr val="A4A3A4"/>
          </p15:clr>
        </p15:guide>
        <p15:guide id="9" pos="4567">
          <p15:clr>
            <a:srgbClr val="A4A3A4"/>
          </p15:clr>
        </p15:guide>
        <p15:guide id="10" pos="4794">
          <p15:clr>
            <a:srgbClr val="A4A3A4"/>
          </p15:clr>
        </p15:guide>
        <p15:guide id="11" pos="6835">
          <p15:clr>
            <a:srgbClr val="A4A3A4"/>
          </p15:clr>
        </p15:guide>
        <p15:guide id="12" pos="122">
          <p15:clr>
            <a:srgbClr val="A4A3A4"/>
          </p15:clr>
        </p15:guide>
      </p15:sldGuideLst>
    </p:ext>
    <p:ext uri="{2D200454-40CA-4A62-9FC3-DE9A4176ACB9}">
      <p15:notesGuideLst xmlns:p15="http://schemas.microsoft.com/office/powerpoint/2012/main" xmlns="">
        <p15:guide id="1" orient="horz" pos="5637">
          <p15:clr>
            <a:srgbClr val="A4A3A4"/>
          </p15:clr>
        </p15:guide>
        <p15:guide id="2" orient="horz" pos="1944">
          <p15:clr>
            <a:srgbClr val="A4A3A4"/>
          </p15:clr>
        </p15:guide>
        <p15:guide id="3" orient="horz" pos="270">
          <p15:clr>
            <a:srgbClr val="A4A3A4"/>
          </p15:clr>
        </p15:guide>
        <p15:guide id="4" pos="297">
          <p15:clr>
            <a:srgbClr val="A4A3A4"/>
          </p15:clr>
        </p15:guide>
        <p15:guide id="5" pos="398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000099"/>
    <a:srgbClr val="3366FF"/>
    <a:srgbClr val="63636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14157335-EB13-44B1-876C-26414CB51497}">
  <a:tblStyle styleId="{14157335-EB13-44B1-876C-26414CB51497}" styleName="M+H Table">
    <a:wholeTbl>
      <a:tcTxStyle>
        <a:fontRef idx="minor">
          <a:prstClr val="black"/>
        </a:fontRef>
        <a:schemeClr val="dk1"/>
      </a:tcTxStyle>
      <a:tcStyle>
        <a:tcBdr>
          <a:left>
            <a:ln>
              <a:noFill/>
            </a:ln>
          </a:left>
          <a:right>
            <a:ln>
              <a:noFill/>
            </a:ln>
          </a:right>
          <a:top>
            <a:ln w="9525" cmpd="sng">
              <a:solidFill>
                <a:srgbClr val="BFBFBF"/>
              </a:solidFill>
            </a:ln>
          </a:top>
          <a:bottom>
            <a:ln w="9525" cmpd="sng">
              <a:solidFill>
                <a:schemeClr val="accent1"/>
              </a:solidFill>
            </a:ln>
          </a:bottom>
          <a:insideH>
            <a:ln w="9525" cmpd="sng">
              <a:solidFill>
                <a:srgbClr val="BFBFBF"/>
              </a:solidFill>
            </a:ln>
          </a:insideH>
          <a:insideV>
            <a:ln w="9525" cmpd="sng">
              <a:solidFill>
                <a:srgbClr val="BFBFBF"/>
              </a:solidFill>
            </a:ln>
          </a:insideV>
        </a:tcBdr>
        <a:fill>
          <a:noFill/>
        </a:fill>
      </a:tcStyle>
    </a:wholeTbl>
    <a:lastCol>
      <a:tcTxStyle>
        <a:fontRef idx="minor">
          <a:prstClr val="black"/>
        </a:fontRef>
        <a:schemeClr val="dk1"/>
      </a:tcTxStyle>
      <a:tcStyle>
        <a:tcBdr/>
        <a:fill>
          <a:solidFill>
            <a:schemeClr val="bg2"/>
          </a:solidFill>
        </a:fill>
      </a:tcStyle>
    </a:lastCol>
    <a:firstCol>
      <a:tcTxStyle>
        <a:fontRef idx="minor">
          <a:prstClr val="black"/>
        </a:fontRef>
        <a:schemeClr val="dk1"/>
      </a:tcTxStyle>
      <a:tcStyle>
        <a:tcBdr/>
        <a:fill>
          <a:solidFill>
            <a:schemeClr val="lt2"/>
          </a:solidFill>
        </a:fill>
      </a:tcStyle>
    </a:firstCol>
    <a:lastRow>
      <a:tcTxStyle>
        <a:fontRef idx="minor">
          <a:prstClr val="black"/>
        </a:fontRef>
        <a:schemeClr val="dk1"/>
      </a:tcTxStyle>
      <a:tcStyle>
        <a:tcBdr>
          <a:top>
            <a:ln>
              <a:noFill/>
            </a:ln>
          </a:top>
          <a:bottom>
            <a:ln>
              <a:noFill/>
            </a:ln>
          </a:bottom>
          <a:insideV>
            <a:ln w="9525" cmpd="sng">
              <a:solidFill>
                <a:srgbClr val="FFFFFF"/>
              </a:solidFill>
            </a:ln>
          </a:insideV>
        </a:tcBdr>
        <a:fill>
          <a:solidFill>
            <a:srgbClr val="B1D9A1"/>
          </a:solidFill>
        </a:fill>
      </a:tcStyle>
    </a:lastRow>
    <a:seCell>
      <a:tcTxStyle>
        <a:fontRef idx="minor">
          <a:prstClr val="black"/>
        </a:fontRef>
        <a:schemeClr val="lt1"/>
      </a:tcTxStyle>
      <a:tcStyle>
        <a:tcBdr>
          <a:top>
            <a:ln>
              <a:noFill/>
            </a:ln>
          </a:top>
        </a:tcBdr>
        <a:fill>
          <a:solidFill>
            <a:srgbClr val="3CA014"/>
          </a:solidFill>
        </a:fill>
      </a:tcStyle>
    </a:seCell>
    <a:swCell>
      <a:tcTxStyle>
        <a:fontRef idx="minor">
          <a:prstClr val="black"/>
        </a:fontRef>
        <a:schemeClr val="lt1"/>
      </a:tcTxStyle>
      <a:tcStyle>
        <a:tcBdr>
          <a:top>
            <a:ln>
              <a:noFill/>
            </a:ln>
          </a:top>
        </a:tcBdr>
        <a:fill>
          <a:solidFill>
            <a:srgbClr val="3CA014"/>
          </a:solidFill>
        </a:fill>
      </a:tcStyle>
    </a:swCell>
    <a:firstRow>
      <a:tcTxStyle b="on">
        <a:fontRef idx="minor">
          <a:prstClr val="black"/>
        </a:fontRef>
        <a:schemeClr val="dk1"/>
      </a:tcTxStyle>
      <a:tcStyle>
        <a:tcBdr>
          <a:left>
            <a:ln>
              <a:noFill/>
            </a:ln>
          </a:left>
          <a:right>
            <a:ln>
              <a:noFill/>
            </a:ln>
          </a:right>
          <a:top>
            <a:ln w="28575" cmpd="sng">
              <a:solidFill>
                <a:schemeClr val="accent1"/>
              </a:solidFill>
            </a:ln>
          </a:top>
          <a:bottom>
            <a:ln w="9525" cmpd="sng">
              <a:solidFill>
                <a:schemeClr val="accent2"/>
              </a:solidFill>
            </a:ln>
          </a:bottom>
          <a:insideH>
            <a:ln>
              <a:noFill/>
            </a:ln>
          </a:insideH>
          <a:insideV>
            <a:ln>
              <a:noFill/>
            </a:ln>
          </a:insideV>
        </a:tcBdr>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531" autoAdjust="0"/>
    <p:restoredTop sz="88875" autoAdjust="0"/>
  </p:normalViewPr>
  <p:slideViewPr>
    <p:cSldViewPr showGuides="1">
      <p:cViewPr varScale="1">
        <p:scale>
          <a:sx n="65" d="100"/>
          <a:sy n="65" d="100"/>
        </p:scale>
        <p:origin x="-864" y="-96"/>
      </p:cViewPr>
      <p:guideLst>
        <p:guide orient="horz" pos="3748"/>
        <p:guide orient="horz" pos="1071"/>
        <p:guide pos="3478"/>
        <p:guide pos="3705"/>
        <p:guide pos="7560"/>
        <p:guide pos="348"/>
        <p:guide pos="2390"/>
        <p:guide pos="2616"/>
        <p:guide pos="4567"/>
        <p:guide pos="479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60" d="100"/>
          <a:sy n="60" d="100"/>
        </p:scale>
        <p:origin x="2794" y="48"/>
      </p:cViewPr>
      <p:guideLst>
        <p:guide orient="horz" pos="5637"/>
        <p:guide orient="horz" pos="1944"/>
        <p:guide orient="horz" pos="270"/>
        <p:guide pos="297"/>
        <p:guide pos="3985"/>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Grafik 9"/>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gray">
          <a:xfrm>
            <a:off x="5183329" y="9127994"/>
            <a:ext cx="1141867" cy="453035"/>
          </a:xfrm>
          <a:prstGeom prst="rect">
            <a:avLst/>
          </a:prstGeom>
        </p:spPr>
      </p:pic>
      <p:sp>
        <p:nvSpPr>
          <p:cNvPr id="11" name="Rechteck 10"/>
          <p:cNvSpPr/>
          <p:nvPr/>
        </p:nvSpPr>
        <p:spPr bwMode="gray">
          <a:xfrm>
            <a:off x="472479" y="9273996"/>
            <a:ext cx="785121" cy="379594"/>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algn="l"/>
            <a:fld id="{D5406B15-6818-4DA3-8FF2-A154809E8684}" type="slidenum">
              <a:rPr lang="en-US" sz="2600" noProof="0" smtClean="0">
                <a:solidFill>
                  <a:schemeClr val="accent1"/>
                </a:solidFill>
              </a:rPr>
              <a:pPr algn="l"/>
              <a:t>‹#›</a:t>
            </a:fld>
            <a:endParaRPr lang="en-US" sz="2600" noProof="0" dirty="0">
              <a:solidFill>
                <a:schemeClr val="accent1"/>
              </a:solidFill>
            </a:endParaRPr>
          </a:p>
        </p:txBody>
      </p:sp>
      <p:sp>
        <p:nvSpPr>
          <p:cNvPr id="12" name="Rechteck 11"/>
          <p:cNvSpPr/>
          <p:nvPr/>
        </p:nvSpPr>
        <p:spPr bwMode="gray">
          <a:xfrm>
            <a:off x="1328261" y="9286920"/>
            <a:ext cx="2570272" cy="1563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r>
              <a:rPr lang="en-US" sz="1000" noProof="0" dirty="0">
                <a:solidFill>
                  <a:schemeClr val="tx1"/>
                </a:solidFill>
              </a:rPr>
              <a:t>22.02.2016</a:t>
            </a:r>
          </a:p>
        </p:txBody>
      </p:sp>
      <p:sp>
        <p:nvSpPr>
          <p:cNvPr id="13" name="Rechteck 12"/>
          <p:cNvSpPr/>
          <p:nvPr/>
        </p:nvSpPr>
        <p:spPr bwMode="gray">
          <a:xfrm>
            <a:off x="1328261" y="9448137"/>
            <a:ext cx="3461283" cy="1563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r>
              <a:rPr lang="en-US" sz="1000" noProof="0" dirty="0">
                <a:solidFill>
                  <a:schemeClr val="tx1"/>
                </a:solidFill>
              </a:rPr>
              <a:t>MHIN Business Review </a:t>
            </a:r>
          </a:p>
        </p:txBody>
      </p:sp>
      <p:cxnSp>
        <p:nvCxnSpPr>
          <p:cNvPr id="14" name="Gerade Verbindung 13"/>
          <p:cNvCxnSpPr/>
          <p:nvPr/>
        </p:nvCxnSpPr>
        <p:spPr bwMode="gray">
          <a:xfrm>
            <a:off x="1257600" y="9317541"/>
            <a:ext cx="0" cy="258506"/>
          </a:xfrm>
          <a:prstGeom prst="line">
            <a:avLst/>
          </a:prstGeom>
          <a:ln w="6350">
            <a:solidFill>
              <a:srgbClr val="00732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84313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lienbildplatzhalter 3"/>
          <p:cNvSpPr>
            <a:spLocks noGrp="1" noRot="1" noChangeAspect="1"/>
          </p:cNvSpPr>
          <p:nvPr>
            <p:ph type="sldImg" idx="2"/>
          </p:nvPr>
        </p:nvSpPr>
        <p:spPr>
          <a:xfrm>
            <a:off x="280988" y="431800"/>
            <a:ext cx="4440237" cy="2498725"/>
          </a:xfrm>
          <a:prstGeom prst="rect">
            <a:avLst/>
          </a:prstGeom>
          <a:noFill/>
          <a:ln w="6350">
            <a:solidFill>
              <a:schemeClr val="accent5"/>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472061" y="3086564"/>
            <a:ext cx="5853554" cy="5862922"/>
          </a:xfrm>
          <a:prstGeom prst="rect">
            <a:avLst/>
          </a:prstGeom>
        </p:spPr>
        <p:txBody>
          <a:bodyPr vert="horz" lIns="0" tIns="0" rIns="0" bIns="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6</a:t>
            </a:r>
          </a:p>
          <a:p>
            <a:pPr lvl="6"/>
            <a:r>
              <a:rPr lang="de-DE" dirty="0"/>
              <a:t>7</a:t>
            </a:r>
          </a:p>
          <a:p>
            <a:pPr lvl="7"/>
            <a:r>
              <a:rPr lang="de-DE" dirty="0"/>
              <a:t>8</a:t>
            </a:r>
          </a:p>
          <a:p>
            <a:pPr lvl="8"/>
            <a:r>
              <a:rPr lang="de-DE" dirty="0"/>
              <a:t>9</a:t>
            </a:r>
          </a:p>
        </p:txBody>
      </p:sp>
      <p:pic>
        <p:nvPicPr>
          <p:cNvPr id="12" name="Grafik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gray">
          <a:xfrm>
            <a:off x="5183329" y="9127994"/>
            <a:ext cx="1141867" cy="453035"/>
          </a:xfrm>
          <a:prstGeom prst="rect">
            <a:avLst/>
          </a:prstGeom>
        </p:spPr>
      </p:pic>
      <p:sp>
        <p:nvSpPr>
          <p:cNvPr id="13" name="Rechteck 12"/>
          <p:cNvSpPr/>
          <p:nvPr/>
        </p:nvSpPr>
        <p:spPr bwMode="gray">
          <a:xfrm>
            <a:off x="472479" y="9273996"/>
            <a:ext cx="785121" cy="379594"/>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algn="l"/>
            <a:fld id="{D5406B15-6818-4DA3-8FF2-A154809E8684}" type="slidenum">
              <a:rPr lang="en-US" sz="2600" noProof="0" smtClean="0">
                <a:solidFill>
                  <a:schemeClr val="accent1"/>
                </a:solidFill>
              </a:rPr>
              <a:pPr algn="l"/>
              <a:t>‹#›</a:t>
            </a:fld>
            <a:endParaRPr lang="en-US" sz="2600" noProof="0" dirty="0">
              <a:solidFill>
                <a:schemeClr val="accent1"/>
              </a:solidFill>
            </a:endParaRPr>
          </a:p>
        </p:txBody>
      </p:sp>
      <p:sp>
        <p:nvSpPr>
          <p:cNvPr id="14" name="Rechteck 13"/>
          <p:cNvSpPr/>
          <p:nvPr/>
        </p:nvSpPr>
        <p:spPr bwMode="gray">
          <a:xfrm>
            <a:off x="1328261" y="9286920"/>
            <a:ext cx="2570272" cy="1563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r>
              <a:rPr lang="en-US" sz="1000" noProof="0" dirty="0">
                <a:solidFill>
                  <a:schemeClr val="tx1"/>
                </a:solidFill>
              </a:rPr>
              <a:t>TT.MM.JJJJ xxx</a:t>
            </a:r>
          </a:p>
        </p:txBody>
      </p:sp>
      <p:sp>
        <p:nvSpPr>
          <p:cNvPr id="15" name="Rechteck 14"/>
          <p:cNvSpPr/>
          <p:nvPr/>
        </p:nvSpPr>
        <p:spPr bwMode="gray">
          <a:xfrm>
            <a:off x="1328261" y="9448137"/>
            <a:ext cx="3461283" cy="1563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r>
              <a:rPr lang="en-US" sz="1000" noProof="0" dirty="0">
                <a:solidFill>
                  <a:schemeClr val="tx1"/>
                </a:solidFill>
              </a:rPr>
              <a:t>Title</a:t>
            </a:r>
            <a:r>
              <a:rPr lang="en-US" sz="1000" baseline="0" noProof="0" dirty="0">
                <a:solidFill>
                  <a:schemeClr val="tx1"/>
                </a:solidFill>
              </a:rPr>
              <a:t> of presentation</a:t>
            </a:r>
            <a:endParaRPr lang="en-US" sz="1000" noProof="0" dirty="0">
              <a:solidFill>
                <a:schemeClr val="tx1"/>
              </a:solidFill>
            </a:endParaRPr>
          </a:p>
        </p:txBody>
      </p:sp>
      <p:cxnSp>
        <p:nvCxnSpPr>
          <p:cNvPr id="16" name="Gerade Verbindung 15"/>
          <p:cNvCxnSpPr/>
          <p:nvPr/>
        </p:nvCxnSpPr>
        <p:spPr bwMode="gray">
          <a:xfrm>
            <a:off x="1257600" y="9317541"/>
            <a:ext cx="0" cy="258506"/>
          </a:xfrm>
          <a:prstGeom prst="line">
            <a:avLst/>
          </a:prstGeom>
          <a:ln w="6350">
            <a:solidFill>
              <a:srgbClr val="00732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48345134"/>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18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2pPr>
    <a:lvl3pPr marL="36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3pPr>
    <a:lvl4pPr marL="54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4pPr>
    <a:lvl5pPr marL="72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5pPr>
    <a:lvl6pPr marL="90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6pPr>
    <a:lvl7pPr marL="90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7pPr>
    <a:lvl8pPr marL="90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8pPr>
    <a:lvl9pPr marL="900000" indent="-180000" algn="l" defTabSz="914400" rtl="0" eaLnBrk="1" latinLnBrk="0" hangingPunct="1">
      <a:buClr>
        <a:schemeClr val="accent6"/>
      </a:buClr>
      <a:buFont typeface="Wingdings" panose="05000000000000000000" pitchFamily="2" charset="2"/>
      <a:buChar char="§"/>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84150" y="431800"/>
            <a:ext cx="4443413" cy="2500313"/>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a:xfrm>
            <a:off x="401104" y="9419094"/>
            <a:ext cx="642300" cy="312650"/>
          </a:xfrm>
          <a:prstGeom prst="rect">
            <a:avLst/>
          </a:prstGeom>
        </p:spPr>
        <p:txBody>
          <a:bodyPr/>
          <a:lstStyle/>
          <a:p>
            <a:fld id="{CE82B8A1-0CCE-4815-9668-383D7DE7D8B4}" type="slidenum">
              <a:rPr lang="de-DE" smtClean="0"/>
              <a:pPr/>
              <a:t>1</a:t>
            </a:fld>
            <a:endParaRPr lang="de-DE" dirty="0"/>
          </a:p>
        </p:txBody>
      </p:sp>
    </p:spTree>
    <p:extLst>
      <p:ext uri="{BB962C8B-B14F-4D97-AF65-F5344CB8AC3E}">
        <p14:creationId xmlns:p14="http://schemas.microsoft.com/office/powerpoint/2010/main" xmlns="" val="535541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3982660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1912850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t>Notification No. 94/2020 dated 22</a:t>
            </a:r>
            <a:r>
              <a:rPr lang="en-US" i="0" baseline="30000" dirty="0"/>
              <a:t>nd</a:t>
            </a:r>
            <a:r>
              <a:rPr lang="en-US" i="0" dirty="0"/>
              <a:t> Dec 2020</a:t>
            </a:r>
          </a:p>
        </p:txBody>
      </p:sp>
    </p:spTree>
    <p:extLst>
      <p:ext uri="{BB962C8B-B14F-4D97-AF65-F5344CB8AC3E}">
        <p14:creationId xmlns:p14="http://schemas.microsoft.com/office/powerpoint/2010/main" xmlns="" val="3924085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18423057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11265348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86438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767978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83024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174380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2889249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397710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4059080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22</a:t>
            </a:r>
            <a:r>
              <a:rPr lang="en-IN" baseline="30000" dirty="0"/>
              <a:t>nd</a:t>
            </a:r>
            <a:r>
              <a:rPr lang="en-IN" dirty="0"/>
              <a:t> </a:t>
            </a:r>
            <a:r>
              <a:rPr lang="en-IN" dirty="0">
                <a:sym typeface="Wingdings" panose="05000000000000000000" pitchFamily="2" charset="2"/>
              </a:rPr>
              <a:t> </a:t>
            </a:r>
            <a:r>
              <a:rPr lang="en-IN" dirty="0"/>
              <a:t>Chhattisgarh, Madhya Pradesh, Gujarat, Maharashtra, Karnataka, Goa, Kerala, Tamil Nadu, Telangana, Andhra Pradesh, the Union territories of Daman and Diu and Dadra and Nagar Haveli, Puducherry, Andaman and Nicobar Islands or Lakshadweep</a:t>
            </a:r>
          </a:p>
          <a:p>
            <a:r>
              <a:rPr lang="en-IN" i="0" dirty="0"/>
              <a:t>24</a:t>
            </a:r>
            <a:r>
              <a:rPr lang="en-IN" i="0" baseline="30000" dirty="0"/>
              <a:t>th</a:t>
            </a:r>
            <a:r>
              <a:rPr lang="en-IN" i="0" dirty="0"/>
              <a:t> </a:t>
            </a:r>
            <a:r>
              <a:rPr lang="en-IN" i="0" dirty="0">
                <a:sym typeface="Wingdings" panose="05000000000000000000" pitchFamily="2" charset="2"/>
              </a:rPr>
              <a:t> </a:t>
            </a:r>
            <a:r>
              <a:rPr lang="en-IN" dirty="0"/>
              <a:t>Himachal Pradesh, Punjab, Uttarakhand, Haryana, Rajasthan, Uttar Pradesh, Bihar, Sikkim, Arunachal Pradesh, Nagaland, Manipur, Mizoram, Tripura, Meghalaya, Assam, West Bengal, Jharkhand or Odisha, the Union territories of Jammu and Kashmir, Ladakh, Chandigarh or Delhi</a:t>
            </a:r>
            <a:endParaRPr lang="en-US" i="0" dirty="0"/>
          </a:p>
        </p:txBody>
      </p:sp>
    </p:spTree>
    <p:extLst>
      <p:ext uri="{BB962C8B-B14F-4D97-AF65-F5344CB8AC3E}">
        <p14:creationId xmlns:p14="http://schemas.microsoft.com/office/powerpoint/2010/main" xmlns="" val="1879607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Tree>
    <p:extLst>
      <p:ext uri="{BB962C8B-B14F-4D97-AF65-F5344CB8AC3E}">
        <p14:creationId xmlns:p14="http://schemas.microsoft.com/office/powerpoint/2010/main" xmlns="" val="27925745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vmlDrawing" Target="../drawings/vmlDrawing11.vml"/><Relationship Id="rId5" Type="http://schemas.openxmlformats.org/officeDocument/2006/relationships/image" Target="../media/image2.jpeg"/><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vmlDrawing" Target="../drawings/vmlDrawing12.vml"/><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vmlDrawing" Target="../drawings/vmlDrawing13.vml"/><Relationship Id="rId6" Type="http://schemas.openxmlformats.org/officeDocument/2006/relationships/image" Target="../media/image4.emf"/><Relationship Id="rId5" Type="http://schemas.openxmlformats.org/officeDocument/2006/relationships/image" Target="../media/image2.jpeg"/><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vmlDrawing" Target="../drawings/vmlDrawing14.vml"/><Relationship Id="rId6" Type="http://schemas.openxmlformats.org/officeDocument/2006/relationships/image" Target="../media/image4.emf"/><Relationship Id="rId5" Type="http://schemas.openxmlformats.org/officeDocument/2006/relationships/image" Target="../media/image2.jpeg"/><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vmlDrawing" Target="../drawings/vmlDrawing15.vml"/><Relationship Id="rId6" Type="http://schemas.openxmlformats.org/officeDocument/2006/relationships/image" Target="../media/image4.emf"/><Relationship Id="rId5" Type="http://schemas.openxmlformats.org/officeDocument/2006/relationships/image" Target="../media/image2.jpeg"/><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4.emf"/><Relationship Id="rId5" Type="http://schemas.openxmlformats.org/officeDocument/2006/relationships/image" Target="../media/image2.jpeg"/><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6.vml"/><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7.vml"/><Relationship Id="rId5" Type="http://schemas.openxmlformats.org/officeDocument/2006/relationships/image" Target="../media/image5.jpeg"/><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8.vml"/><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9.vml"/><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vmlDrawing" Target="../drawings/vmlDrawing10.vml"/><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graphicFrame>
        <p:nvGraphicFramePr>
          <p:cNvPr id="22" name="Objekt 21" hidden="1"/>
          <p:cNvGraphicFramePr>
            <a:graphicFrameLocks noChangeAspect="1"/>
          </p:cNvGraphicFramePr>
          <p:nvPr userDrawn="1">
            <p:custDataLst>
              <p:tags r:id="rId2"/>
            </p:custDataLst>
            <p:extLst>
              <p:ext uri="{D42A27DB-BD31-4B8C-83A1-F6EECF244321}">
                <p14:modId xmlns:p14="http://schemas.microsoft.com/office/powerpoint/2010/main" xmlns="" val="641307982"/>
              </p:ext>
            </p:extLst>
          </p:nvPr>
        </p:nvGraphicFramePr>
        <p:xfrm>
          <a:off x="1588" y="1588"/>
          <a:ext cx="1587" cy="1587"/>
        </p:xfrm>
        <a:graphic>
          <a:graphicData uri="http://schemas.openxmlformats.org/presentationml/2006/ole">
            <p:oleObj spid="_x0000_s99690" name="think-cell Slide" r:id="rId4" imgW="360" imgH="360" progId="">
              <p:embed/>
            </p:oleObj>
          </a:graphicData>
        </a:graphic>
      </p:graphicFrame>
      <p:sp>
        <p:nvSpPr>
          <p:cNvPr id="10" name="Rechteck 13"/>
          <p:cNvSpPr/>
          <p:nvPr userDrawn="1"/>
        </p:nvSpPr>
        <p:spPr bwMode="gray">
          <a:xfrm>
            <a:off x="193675" y="6237312"/>
            <a:ext cx="10080376"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dirty="0">
              <a:solidFill>
                <a:schemeClr val="bg1"/>
              </a:solidFill>
            </a:endParaRPr>
          </a:p>
        </p:txBody>
      </p:sp>
      <p:pic>
        <p:nvPicPr>
          <p:cNvPr id="3199" name="Picture 127" descr="K:\Mann + Hummel\03_Vorlagen\03_PowerPoint\backup\Vignette_16x32_8_60prozent_2016.01.27.jp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gray">
          <a:xfrm>
            <a:off x="188044" y="188913"/>
            <a:ext cx="11807825" cy="5761037"/>
          </a:xfrm>
          <a:prstGeom prst="rect">
            <a:avLst/>
          </a:prstGeom>
          <a:solidFill>
            <a:srgbClr val="EB690F"/>
          </a:solidFill>
        </p:spPr>
      </p:pic>
      <p:sp>
        <p:nvSpPr>
          <p:cNvPr id="11" name="Titel 1"/>
          <p:cNvSpPr>
            <a:spLocks noGrp="1" noChangeAspect="1"/>
          </p:cNvSpPr>
          <p:nvPr>
            <p:ph type="ctrTitle" hasCustomPrompt="1"/>
          </p:nvPr>
        </p:nvSpPr>
        <p:spPr bwMode="gray">
          <a:xfrm>
            <a:off x="4225379" y="1196752"/>
            <a:ext cx="3744416" cy="3744416"/>
          </a:xfrm>
          <a:blipFill>
            <a:blip r:embed="rId6"/>
            <a:stretch>
              <a:fillRect/>
            </a:stretch>
          </a:blipFill>
        </p:spPr>
        <p:txBody>
          <a:bodyPr lIns="180000" tIns="144000" rIns="180000" bIns="144000">
            <a:noAutofit/>
          </a:bodyPr>
          <a:lstStyle>
            <a:lvl1pPr>
              <a:defRPr sz="2800" baseline="0"/>
            </a:lvl1pPr>
          </a:lstStyle>
          <a:p>
            <a:r>
              <a:rPr lang="en-US" dirty="0"/>
              <a:t>Title of presentation (M+H green &amp;     M+H light-green) </a:t>
            </a:r>
          </a:p>
        </p:txBody>
      </p:sp>
      <p:sp>
        <p:nvSpPr>
          <p:cNvPr id="23" name="Textplatzhalter 22"/>
          <p:cNvSpPr>
            <a:spLocks noGrp="1"/>
          </p:cNvSpPr>
          <p:nvPr>
            <p:ph type="body" sz="quarter" idx="10" hasCustomPrompt="1"/>
          </p:nvPr>
        </p:nvSpPr>
        <p:spPr bwMode="gray">
          <a:xfrm>
            <a:off x="4225379" y="4581128"/>
            <a:ext cx="3744416" cy="360040"/>
          </a:xfrm>
        </p:spPr>
        <p:txBody>
          <a:bodyPr lIns="180000" rIns="180000" anchor="t"/>
          <a:lstStyle>
            <a:lvl1pPr marL="0" indent="0">
              <a:spcAft>
                <a:spcPts val="0"/>
              </a:spcAft>
              <a:buFont typeface="Arial" panose="020B0604020202020204" pitchFamily="34" charset="0"/>
              <a:buNone/>
              <a:defRPr sz="1400"/>
            </a:lvl1pPr>
            <a:lvl2pPr marL="0" indent="0">
              <a:spcAft>
                <a:spcPts val="0"/>
              </a:spcAft>
              <a:buNone/>
              <a:defRPr sz="1400"/>
            </a:lvl2pPr>
            <a:lvl3pPr marL="0" indent="0">
              <a:spcAft>
                <a:spcPts val="0"/>
              </a:spcAft>
              <a:buNone/>
              <a:defRPr sz="1400"/>
            </a:lvl3pPr>
            <a:lvl4pPr marL="0" indent="0">
              <a:spcAft>
                <a:spcPts val="0"/>
              </a:spcAft>
              <a:buNone/>
              <a:defRPr sz="1400"/>
            </a:lvl4pPr>
            <a:lvl5pPr marL="0" indent="0">
              <a:spcAft>
                <a:spcPts val="0"/>
              </a:spcAft>
              <a:buNone/>
              <a:defRPr sz="1400"/>
            </a:lvl5pPr>
            <a:lvl6pPr marL="0" indent="0">
              <a:spcAft>
                <a:spcPts val="0"/>
              </a:spcAft>
              <a:buNone/>
              <a:defRPr sz="1400"/>
            </a:lvl6pPr>
            <a:lvl7pPr marL="0" indent="0">
              <a:spcAft>
                <a:spcPts val="0"/>
              </a:spcAft>
              <a:buNone/>
              <a:defRPr sz="1400"/>
            </a:lvl7pPr>
            <a:lvl8pPr marL="0" indent="0">
              <a:spcAft>
                <a:spcPts val="0"/>
              </a:spcAft>
              <a:buNone/>
              <a:defRPr sz="1400"/>
            </a:lvl8pPr>
            <a:lvl9pPr marL="0" indent="0">
              <a:spcAft>
                <a:spcPts val="0"/>
              </a:spcAft>
              <a:buNone/>
              <a:defRPr sz="1400"/>
            </a:lvl9pPr>
          </a:lstStyle>
          <a:p>
            <a:pPr lvl="0"/>
            <a:r>
              <a:rPr lang="en-US" noProof="0" dirty="0"/>
              <a:t>Date</a:t>
            </a:r>
          </a:p>
        </p:txBody>
      </p:sp>
      <p:sp>
        <p:nvSpPr>
          <p:cNvPr id="3" name="Untertitel 2"/>
          <p:cNvSpPr>
            <a:spLocks noGrp="1"/>
          </p:cNvSpPr>
          <p:nvPr>
            <p:ph type="subTitle" idx="1" hasCustomPrompt="1"/>
          </p:nvPr>
        </p:nvSpPr>
        <p:spPr bwMode="gray">
          <a:xfrm>
            <a:off x="4225379" y="4077072"/>
            <a:ext cx="3744416" cy="504056"/>
          </a:xfrm>
        </p:spPr>
        <p:txBody>
          <a:bodyPr lIns="180000" rIns="180000" anchor="b">
            <a:noAutofit/>
          </a:bodyPr>
          <a:lstStyle>
            <a:lvl1pPr marL="0" indent="0" algn="l">
              <a:spcBef>
                <a:spcPts val="200"/>
              </a:spcBef>
              <a:spcAft>
                <a:spcPts val="0"/>
              </a:spcAft>
              <a:buNone/>
              <a:defRPr sz="1400" baseline="0">
                <a:solidFill>
                  <a:schemeClr val="tx1"/>
                </a:solidFill>
              </a:defRPr>
            </a:lvl1pPr>
            <a:lvl2pPr marL="0" indent="0" algn="l">
              <a:spcBef>
                <a:spcPts val="200"/>
              </a:spcBef>
              <a:spcAft>
                <a:spcPts val="0"/>
              </a:spcAft>
              <a:buNone/>
              <a:defRPr sz="1400">
                <a:solidFill>
                  <a:schemeClr val="tx1"/>
                </a:solidFill>
              </a:defRPr>
            </a:lvl2pPr>
            <a:lvl3pPr marL="0" indent="0" algn="l">
              <a:spcBef>
                <a:spcPts val="200"/>
              </a:spcBef>
              <a:spcAft>
                <a:spcPts val="0"/>
              </a:spcAft>
              <a:buNone/>
              <a:defRPr sz="1400">
                <a:solidFill>
                  <a:schemeClr val="tx1"/>
                </a:solidFill>
              </a:defRPr>
            </a:lvl3pPr>
            <a:lvl4pPr marL="0" indent="0" algn="l">
              <a:spcBef>
                <a:spcPts val="200"/>
              </a:spcBef>
              <a:spcAft>
                <a:spcPts val="0"/>
              </a:spcAft>
              <a:buNone/>
              <a:defRPr sz="1400">
                <a:solidFill>
                  <a:schemeClr val="tx1"/>
                </a:solidFill>
              </a:defRPr>
            </a:lvl4pPr>
            <a:lvl5pPr marL="0" indent="0" algn="l">
              <a:spcBef>
                <a:spcPts val="200"/>
              </a:spcBef>
              <a:spcAft>
                <a:spcPts val="0"/>
              </a:spcAft>
              <a:buNone/>
              <a:defRPr sz="1400">
                <a:solidFill>
                  <a:schemeClr val="tx1"/>
                </a:solidFill>
              </a:defRPr>
            </a:lvl5pPr>
            <a:lvl6pPr marL="0" indent="0" algn="l">
              <a:spcBef>
                <a:spcPts val="200"/>
              </a:spcBef>
              <a:spcAft>
                <a:spcPts val="0"/>
              </a:spcAft>
              <a:buNone/>
              <a:defRPr sz="1400">
                <a:solidFill>
                  <a:schemeClr val="tx1"/>
                </a:solidFill>
              </a:defRPr>
            </a:lvl6pPr>
            <a:lvl7pPr marL="0" indent="0" algn="l">
              <a:spcBef>
                <a:spcPts val="200"/>
              </a:spcBef>
              <a:spcAft>
                <a:spcPts val="0"/>
              </a:spcAft>
              <a:buNone/>
              <a:defRPr sz="1400">
                <a:solidFill>
                  <a:schemeClr val="tx1"/>
                </a:solidFill>
              </a:defRPr>
            </a:lvl7pPr>
            <a:lvl8pPr marL="0" indent="0" algn="l">
              <a:spcBef>
                <a:spcPts val="200"/>
              </a:spcBef>
              <a:spcAft>
                <a:spcPts val="0"/>
              </a:spcAft>
              <a:buNone/>
              <a:defRPr sz="1400">
                <a:solidFill>
                  <a:schemeClr val="tx1"/>
                </a:solidFill>
              </a:defRPr>
            </a:lvl8pPr>
            <a:lvl9pPr marL="0" indent="0" algn="l">
              <a:spcBef>
                <a:spcPts val="200"/>
              </a:spcBef>
              <a:spcAft>
                <a:spcPts val="0"/>
              </a:spcAft>
              <a:buNone/>
              <a:defRPr sz="1400">
                <a:solidFill>
                  <a:schemeClr val="tx1"/>
                </a:solidFill>
              </a:defRPr>
            </a:lvl9pPr>
          </a:lstStyle>
          <a:p>
            <a:r>
              <a:rPr lang="en-US" dirty="0"/>
              <a:t>Author</a:t>
            </a:r>
            <a:br>
              <a:rPr lang="en-US" dirty="0"/>
            </a:br>
            <a:r>
              <a:rPr lang="en-US" dirty="0"/>
              <a:t>Place</a:t>
            </a:r>
          </a:p>
        </p:txBody>
      </p:sp>
    </p:spTree>
    <p:extLst>
      <p:ext uri="{BB962C8B-B14F-4D97-AF65-F5344CB8AC3E}">
        <p14:creationId xmlns:p14="http://schemas.microsoft.com/office/powerpoint/2010/main" xmlns="" val="56625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picture with logo">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3838049520"/>
              </p:ext>
            </p:extLst>
          </p:nvPr>
        </p:nvGraphicFramePr>
        <p:xfrm>
          <a:off x="1588" y="1588"/>
          <a:ext cx="1587" cy="1587"/>
        </p:xfrm>
        <a:graphic>
          <a:graphicData uri="http://schemas.openxmlformats.org/presentationml/2006/ole">
            <p:oleObj spid="_x0000_s108827" name="think-cell Slide" r:id="rId4" imgW="360" imgH="360" progId="">
              <p:embed/>
            </p:oleObj>
          </a:graphicData>
        </a:graphic>
      </p:graphicFrame>
      <p:sp>
        <p:nvSpPr>
          <p:cNvPr id="8" name="Bildplatzhalter 7"/>
          <p:cNvSpPr>
            <a:spLocks noGrp="1" noChangeAspect="1"/>
          </p:cNvSpPr>
          <p:nvPr>
            <p:ph type="pic" sz="quarter" idx="13" hasCustomPrompt="1"/>
          </p:nvPr>
        </p:nvSpPr>
        <p:spPr bwMode="gray">
          <a:xfrm>
            <a:off x="193675" y="188914"/>
            <a:ext cx="11808568" cy="5761036"/>
          </a:xfrm>
          <a:blipFill dpi="0" rotWithShape="1">
            <a:blip r:embed="rId5" cstate="print">
              <a:extLst>
                <a:ext uri="{28A0092B-C50C-407E-A947-70E740481C1C}">
                  <a14:useLocalDpi xmlns:a14="http://schemas.microsoft.com/office/drawing/2010/main" xmlns="" val="0"/>
                </a:ext>
              </a:extLst>
            </a:blip>
            <a:srcRect/>
            <a:stretch>
              <a:fillRect/>
            </a:stretch>
          </a:blipFill>
        </p:spPr>
        <p:txBody>
          <a:bodyPr lIns="0" tIns="576000" anchor="ctr" anchorCtr="0">
            <a:normAutofit/>
          </a:bodyPr>
          <a:lstStyle>
            <a:lvl1pPr marL="0" marR="0" indent="0" algn="ctr" defTabSz="914400" rtl="0" eaLnBrk="1" fontAlgn="auto" latinLnBrk="0" hangingPunct="1">
              <a:lnSpc>
                <a:spcPct val="100000"/>
              </a:lnSpc>
              <a:spcBef>
                <a:spcPts val="0"/>
              </a:spcBef>
              <a:spcAft>
                <a:spcPts val="400"/>
              </a:spcAft>
              <a:buClrTx/>
              <a:buSzTx/>
              <a:buFont typeface="Arial" panose="020B0604020202020204" pitchFamily="34" charset="0"/>
              <a:buNone/>
              <a:tabLst/>
              <a:defRPr sz="1200">
                <a:solidFill>
                  <a:schemeClr val="bg1"/>
                </a:solidFill>
              </a:defRPr>
            </a:lvl1pPr>
          </a:lstStyle>
          <a:p>
            <a:r>
              <a:rPr lang="en-US" noProof="0" dirty="0"/>
              <a:t>Insert a picture here</a:t>
            </a:r>
          </a:p>
        </p:txBody>
      </p:sp>
    </p:spTree>
    <p:extLst>
      <p:ext uri="{BB962C8B-B14F-4D97-AF65-F5344CB8AC3E}">
        <p14:creationId xmlns:p14="http://schemas.microsoft.com/office/powerpoint/2010/main" xmlns="" val="1974896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2829500323"/>
              </p:ext>
            </p:extLst>
          </p:nvPr>
        </p:nvGraphicFramePr>
        <p:xfrm>
          <a:off x="1588" y="1588"/>
          <a:ext cx="1587" cy="1587"/>
        </p:xfrm>
        <a:graphic>
          <a:graphicData uri="http://schemas.openxmlformats.org/presentationml/2006/ole">
            <p:oleObj spid="_x0000_s109848" name="think-cell Slide" r:id="rId4" imgW="360" imgH="360" progId="">
              <p:embed/>
            </p:oleObj>
          </a:graphicData>
        </a:graphic>
      </p:graphicFrame>
      <p:sp>
        <p:nvSpPr>
          <p:cNvPr id="4" name="Rechteck 3"/>
          <p:cNvSpPr/>
          <p:nvPr userDrawn="1"/>
        </p:nvSpPr>
        <p:spPr bwMode="gray">
          <a:xfrm>
            <a:off x="193675" y="6237312"/>
            <a:ext cx="10152384"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noProof="0" dirty="0">
              <a:solidFill>
                <a:schemeClr val="bg1"/>
              </a:solidFill>
            </a:endParaRPr>
          </a:p>
        </p:txBody>
      </p:sp>
      <p:sp>
        <p:nvSpPr>
          <p:cNvPr id="8" name="Bildplatzhalter 7"/>
          <p:cNvSpPr>
            <a:spLocks noGrp="1" noChangeAspect="1"/>
          </p:cNvSpPr>
          <p:nvPr>
            <p:ph type="pic" sz="quarter" idx="13" hasCustomPrompt="1"/>
          </p:nvPr>
        </p:nvSpPr>
        <p:spPr bwMode="gray">
          <a:xfrm>
            <a:off x="192931" y="188640"/>
            <a:ext cx="11809312" cy="6480719"/>
          </a:xfrm>
          <a:solidFill>
            <a:schemeClr val="bg1"/>
          </a:solidFill>
        </p:spPr>
        <p:txBody>
          <a:bodyPr lIns="0" tIns="576000" anchor="ctr" anchorCtr="0">
            <a:normAutofit/>
          </a:bodyPr>
          <a:lstStyle>
            <a:lvl1pPr marL="0" indent="0" algn="ctr">
              <a:buNone/>
              <a:defRPr sz="1200"/>
            </a:lvl1pPr>
          </a:lstStyle>
          <a:p>
            <a:r>
              <a:rPr lang="en-US" noProof="0" dirty="0"/>
              <a:t>Insert a picture here</a:t>
            </a:r>
          </a:p>
        </p:txBody>
      </p:sp>
    </p:spTree>
    <p:extLst>
      <p:ext uri="{BB962C8B-B14F-4D97-AF65-F5344CB8AC3E}">
        <p14:creationId xmlns:p14="http://schemas.microsoft.com/office/powerpoint/2010/main" xmlns="" val="2497217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669291864"/>
              </p:ext>
            </p:extLst>
          </p:nvPr>
        </p:nvGraphicFramePr>
        <p:xfrm>
          <a:off x="1588" y="1588"/>
          <a:ext cx="1587" cy="1587"/>
        </p:xfrm>
        <a:graphic>
          <a:graphicData uri="http://schemas.openxmlformats.org/presentationml/2006/ole">
            <p:oleObj spid="_x0000_s103714" name="think-cell Slide" r:id="rId4" imgW="360" imgH="360" progId="">
              <p:embed/>
            </p:oleObj>
          </a:graphicData>
        </a:graphic>
      </p:graphicFrame>
      <p:sp>
        <p:nvSpPr>
          <p:cNvPr id="2" name="Rechteck 1"/>
          <p:cNvSpPr/>
          <p:nvPr userDrawn="1"/>
        </p:nvSpPr>
        <p:spPr bwMode="gray">
          <a:xfrm>
            <a:off x="193675" y="6237312"/>
            <a:ext cx="10152384"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noProof="0" dirty="0">
              <a:solidFill>
                <a:schemeClr val="bg1"/>
              </a:solidFill>
            </a:endParaRPr>
          </a:p>
        </p:txBody>
      </p:sp>
      <p:pic>
        <p:nvPicPr>
          <p:cNvPr id="32" name="Picture 127" descr="K:\Mann + Hummel\03_Vorlagen\03_PowerPoint\backup\Vignette_16x32_8_60prozent_2016.01.27.jp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gray">
          <a:xfrm>
            <a:off x="188044" y="188913"/>
            <a:ext cx="11807825" cy="5761038"/>
          </a:xfrm>
          <a:prstGeom prst="rect">
            <a:avLst/>
          </a:prstGeom>
          <a:noFill/>
          <a:extLst>
            <a:ext uri="{909E8E84-426E-40DD-AFC4-6F175D3DCCD1}">
              <a14:hiddenFill xmlns:a14="http://schemas.microsoft.com/office/drawing/2010/main" xmlns="">
                <a:solidFill>
                  <a:srgbClr val="FFFFFF"/>
                </a:solidFill>
              </a14:hiddenFill>
            </a:ext>
          </a:extLst>
        </p:spPr>
      </p:pic>
      <p:grpSp>
        <p:nvGrpSpPr>
          <p:cNvPr id="9" name="Gruppierung 2"/>
          <p:cNvGrpSpPr>
            <a:grpSpLocks noChangeAspect="1"/>
          </p:cNvGrpSpPr>
          <p:nvPr userDrawn="1"/>
        </p:nvGrpSpPr>
        <p:grpSpPr bwMode="gray">
          <a:xfrm rot="21208675">
            <a:off x="2079691" y="1743276"/>
            <a:ext cx="4105944" cy="2659484"/>
            <a:chOff x="3013829" y="1420446"/>
            <a:chExt cx="3412816" cy="2210534"/>
          </a:xfrm>
        </p:grpSpPr>
        <p:sp>
          <p:nvSpPr>
            <p:cNvPr id="10" name="Rechteck 9"/>
            <p:cNvSpPr/>
            <p:nvPr/>
          </p:nvSpPr>
          <p:spPr bwMode="gray">
            <a:xfrm>
              <a:off x="3013829" y="1420446"/>
              <a:ext cx="3412816" cy="2210534"/>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nvGrpSpPr>
            <p:cNvPr id="12" name="Gruppierung 17"/>
            <p:cNvGrpSpPr/>
            <p:nvPr userDrawn="1"/>
          </p:nvGrpSpPr>
          <p:grpSpPr bwMode="gray">
            <a:xfrm>
              <a:off x="5378643" y="1587443"/>
              <a:ext cx="883009" cy="319627"/>
              <a:chOff x="2627313" y="2133600"/>
              <a:chExt cx="5210175" cy="1885950"/>
            </a:xfrm>
            <a:solidFill>
              <a:schemeClr val="accent1"/>
            </a:solidFill>
          </p:grpSpPr>
          <p:sp>
            <p:nvSpPr>
              <p:cNvPr id="13"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15"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17"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18"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19"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21"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grpSp>
      </p:grpSp>
      <p:sp>
        <p:nvSpPr>
          <p:cNvPr id="3" name="Textplatzhalter 2"/>
          <p:cNvSpPr>
            <a:spLocks noGrp="1"/>
          </p:cNvSpPr>
          <p:nvPr>
            <p:ph type="body" sz="quarter" idx="17" hasCustomPrompt="1"/>
          </p:nvPr>
        </p:nvSpPr>
        <p:spPr bwMode="gray">
          <a:xfrm rot="21180000">
            <a:off x="2333611" y="2964854"/>
            <a:ext cx="3709981"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27" name="Titel 5"/>
          <p:cNvSpPr>
            <a:spLocks noGrp="1"/>
          </p:cNvSpPr>
          <p:nvPr>
            <p:ph type="title" hasCustomPrompt="1"/>
          </p:nvPr>
        </p:nvSpPr>
        <p:spPr bwMode="gray">
          <a:xfrm rot="21180000">
            <a:off x="2294154" y="2565324"/>
            <a:ext cx="3711182" cy="400459"/>
          </a:xfrm>
          <a:solidFill>
            <a:schemeClr val="bg1"/>
          </a:solidFill>
        </p:spPr>
        <p:txBody>
          <a:bodyPr vert="horz" lIns="0" tIns="0" rIns="0" bIns="0" anchor="b">
            <a:noAutofit/>
          </a:bodyPr>
          <a:lstStyle>
            <a:lvl1pPr marL="0" marR="0" indent="0" algn="l" defTabSz="457200" rtl="0" eaLnBrk="1" fontAlgn="auto" latinLnBrk="0" hangingPunct="1">
              <a:lnSpc>
                <a:spcPct val="90000"/>
              </a:lnSpc>
              <a:spcBef>
                <a:spcPct val="0"/>
              </a:spcBef>
              <a:spcAft>
                <a:spcPts val="0"/>
              </a:spcAft>
              <a:buClrTx/>
              <a:buSzTx/>
              <a:buFontTx/>
              <a:buNone/>
              <a:tabLst/>
              <a:defRPr sz="1600"/>
            </a:lvl1pPr>
          </a:lstStyle>
          <a:p>
            <a:r>
              <a:rPr lang="en-US" noProof="0" dirty="0"/>
              <a:t>Name Surname</a:t>
            </a:r>
          </a:p>
        </p:txBody>
      </p:sp>
      <p:sp>
        <p:nvSpPr>
          <p:cNvPr id="45" name="Textplatzhalter 6"/>
          <p:cNvSpPr>
            <a:spLocks noGrp="1"/>
          </p:cNvSpPr>
          <p:nvPr>
            <p:ph type="body" sz="quarter" idx="18" hasCustomPrompt="1"/>
          </p:nvPr>
        </p:nvSpPr>
        <p:spPr bwMode="gray">
          <a:xfrm>
            <a:off x="7250113" y="2636912"/>
            <a:ext cx="3600450" cy="432000"/>
          </a:xfrm>
          <a:prstGeom prst="rect">
            <a:avLst/>
          </a:prstGeom>
        </p:spPr>
        <p:txBody>
          <a:bodyPr anchor="t">
            <a:noAutofit/>
          </a:bodyPr>
          <a:lstStyle>
            <a:lvl1pPr marL="0" indent="0">
              <a:spcAft>
                <a:spcPts val="0"/>
              </a:spcAft>
              <a:buFontTx/>
              <a:buNone/>
              <a:defRPr sz="2800">
                <a:solidFill>
                  <a:schemeClr val="bg1"/>
                </a:solidFill>
              </a:defRPr>
            </a:lvl1pPr>
            <a:lvl2pPr marL="0" indent="0">
              <a:spcAft>
                <a:spcPts val="0"/>
              </a:spcAft>
              <a:buFontTx/>
              <a:buNone/>
              <a:defRPr sz="2400">
                <a:solidFill>
                  <a:schemeClr val="bg1"/>
                </a:solidFill>
              </a:defRPr>
            </a:lvl2pPr>
            <a:lvl3pPr marL="0" indent="0">
              <a:spcAft>
                <a:spcPts val="0"/>
              </a:spcAft>
              <a:buFontTx/>
              <a:buNone/>
              <a:defRPr sz="2400">
                <a:solidFill>
                  <a:schemeClr val="bg1"/>
                </a:solidFill>
              </a:defRPr>
            </a:lvl3pPr>
            <a:lvl4pPr marL="0" indent="0">
              <a:spcAft>
                <a:spcPts val="0"/>
              </a:spcAft>
              <a:buFontTx/>
              <a:buNone/>
              <a:defRPr sz="2400">
                <a:solidFill>
                  <a:schemeClr val="bg1"/>
                </a:solidFill>
              </a:defRPr>
            </a:lvl4pPr>
            <a:lvl5pPr marL="0" indent="0">
              <a:spcAft>
                <a:spcPts val="0"/>
              </a:spcAft>
              <a:buFontTx/>
              <a:buNone/>
              <a:defRPr sz="2400">
                <a:solidFill>
                  <a:schemeClr val="bg1"/>
                </a:solidFill>
              </a:defRPr>
            </a:lvl5pPr>
            <a:lvl6pPr marL="0" indent="0">
              <a:spcAft>
                <a:spcPts val="0"/>
              </a:spcAft>
              <a:buFontTx/>
              <a:buNone/>
              <a:defRPr sz="2400">
                <a:solidFill>
                  <a:schemeClr val="bg1"/>
                </a:solidFill>
              </a:defRPr>
            </a:lvl6pPr>
            <a:lvl7pPr marL="0" indent="0">
              <a:spcAft>
                <a:spcPts val="0"/>
              </a:spcAft>
              <a:buFontTx/>
              <a:buNone/>
              <a:defRPr sz="2400">
                <a:solidFill>
                  <a:schemeClr val="bg1"/>
                </a:solidFill>
              </a:defRPr>
            </a:lvl7pPr>
            <a:lvl8pPr marL="0" indent="0">
              <a:spcAft>
                <a:spcPts val="0"/>
              </a:spcAft>
              <a:buFontTx/>
              <a:buNone/>
              <a:defRPr sz="2400">
                <a:solidFill>
                  <a:schemeClr val="bg1"/>
                </a:solidFill>
              </a:defRPr>
            </a:lvl8pPr>
            <a:lvl9pPr marL="0" indent="0">
              <a:spcAft>
                <a:spcPts val="0"/>
              </a:spcAft>
              <a:buFontTx/>
              <a:buNone/>
              <a:defRPr sz="2400">
                <a:solidFill>
                  <a:schemeClr val="bg1"/>
                </a:solidFill>
              </a:defRPr>
            </a:lvl9pPr>
          </a:lstStyle>
          <a:p>
            <a:pPr lvl="0"/>
            <a:r>
              <a:rPr lang="en-US" noProof="0" dirty="0"/>
              <a:t>&lt;Thank you!&gt;</a:t>
            </a:r>
          </a:p>
        </p:txBody>
      </p:sp>
      <p:sp>
        <p:nvSpPr>
          <p:cNvPr id="4" name="Textplatzhalter 3"/>
          <p:cNvSpPr>
            <a:spLocks noGrp="1"/>
          </p:cNvSpPr>
          <p:nvPr>
            <p:ph type="body" sz="quarter" idx="19" hasCustomPrompt="1"/>
          </p:nvPr>
        </p:nvSpPr>
        <p:spPr bwMode="gray">
          <a:xfrm rot="21179971">
            <a:off x="2415894" y="3467630"/>
            <a:ext cx="1532190"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29" name="Textplatzhalter 3"/>
          <p:cNvSpPr>
            <a:spLocks noGrp="1"/>
          </p:cNvSpPr>
          <p:nvPr>
            <p:ph type="body" sz="quarter" idx="20" hasCustomPrompt="1"/>
          </p:nvPr>
        </p:nvSpPr>
        <p:spPr bwMode="gray">
          <a:xfrm rot="21179971">
            <a:off x="3976192" y="3240112"/>
            <a:ext cx="2142798" cy="767067"/>
          </a:xfrm>
        </p:spPr>
        <p:txBody>
          <a:bodyPr>
            <a:noAutofit/>
          </a:bodyPr>
          <a:lstStyle>
            <a:lvl1pPr marL="0" indent="0">
              <a:spcAft>
                <a:spcPts val="0"/>
              </a:spcAft>
              <a:buFontTx/>
              <a:buNone/>
              <a:tabLst>
                <a:tab pos="449263"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xx-xxx</a:t>
            </a:r>
            <a:br>
              <a:rPr lang="en-US" noProof="0" dirty="0"/>
            </a:br>
            <a:r>
              <a:rPr lang="en-US" noProof="0" dirty="0"/>
              <a:t>max.mustermann@mann-hummel.com</a:t>
            </a:r>
            <a:br>
              <a:rPr lang="en-US" noProof="0" dirty="0"/>
            </a:br>
            <a:r>
              <a:rPr lang="en-US" noProof="0" dirty="0"/>
              <a:t>www.mann-hummel.com</a:t>
            </a:r>
          </a:p>
        </p:txBody>
      </p:sp>
      <p:pic>
        <p:nvPicPr>
          <p:cNvPr id="31" name="Picture 85"/>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tretch>
            <a:fillRect/>
          </a:stretch>
        </p:blipFill>
        <p:spPr bwMode="gray">
          <a:xfrm>
            <a:off x="193675" y="6510889"/>
            <a:ext cx="1530000" cy="12110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660479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ac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293013412"/>
              </p:ext>
            </p:extLst>
          </p:nvPr>
        </p:nvGraphicFramePr>
        <p:xfrm>
          <a:off x="1588" y="1588"/>
          <a:ext cx="1587" cy="1587"/>
        </p:xfrm>
        <a:graphic>
          <a:graphicData uri="http://schemas.openxmlformats.org/presentationml/2006/ole">
            <p:oleObj spid="_x0000_s113846" name="think-cell Slide" r:id="rId4" imgW="360" imgH="360" progId="">
              <p:embed/>
            </p:oleObj>
          </a:graphicData>
        </a:graphic>
      </p:graphicFrame>
      <p:sp>
        <p:nvSpPr>
          <p:cNvPr id="2" name="Rechteck 1"/>
          <p:cNvSpPr/>
          <p:nvPr userDrawn="1"/>
        </p:nvSpPr>
        <p:spPr bwMode="gray">
          <a:xfrm>
            <a:off x="193675" y="6237312"/>
            <a:ext cx="10152384"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noProof="0" dirty="0">
              <a:solidFill>
                <a:schemeClr val="bg1"/>
              </a:solidFill>
            </a:endParaRPr>
          </a:p>
        </p:txBody>
      </p:sp>
      <p:pic>
        <p:nvPicPr>
          <p:cNvPr id="32" name="Picture 127" descr="K:\Mann + Hummel\03_Vorlagen\03_PowerPoint\backup\Vignette_16x32_8_60prozent_2016.01.27.jp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gray">
          <a:xfrm>
            <a:off x="188044" y="188913"/>
            <a:ext cx="11807825" cy="5761038"/>
          </a:xfrm>
          <a:prstGeom prst="rect">
            <a:avLst/>
          </a:prstGeom>
          <a:noFill/>
          <a:extLst>
            <a:ext uri="{909E8E84-426E-40DD-AFC4-6F175D3DCCD1}">
              <a14:hiddenFill xmlns:a14="http://schemas.microsoft.com/office/drawing/2010/main" xmlns="">
                <a:solidFill>
                  <a:srgbClr val="FFFFFF"/>
                </a:solidFill>
              </a14:hiddenFill>
            </a:ext>
          </a:extLst>
        </p:spPr>
      </p:pic>
      <p:sp>
        <p:nvSpPr>
          <p:cNvPr id="45" name="Textplatzhalter 6"/>
          <p:cNvSpPr>
            <a:spLocks noGrp="1"/>
          </p:cNvSpPr>
          <p:nvPr>
            <p:ph type="body" sz="quarter" idx="18" hasCustomPrompt="1"/>
          </p:nvPr>
        </p:nvSpPr>
        <p:spPr bwMode="gray">
          <a:xfrm>
            <a:off x="1939923" y="980776"/>
            <a:ext cx="8910639" cy="432000"/>
          </a:xfrm>
          <a:prstGeom prst="rect">
            <a:avLst/>
          </a:prstGeom>
        </p:spPr>
        <p:txBody>
          <a:bodyPr anchor="t">
            <a:noAutofit/>
          </a:bodyPr>
          <a:lstStyle>
            <a:lvl1pPr marL="0" indent="0">
              <a:spcAft>
                <a:spcPts val="0"/>
              </a:spcAft>
              <a:buFontTx/>
              <a:buNone/>
              <a:defRPr sz="2800">
                <a:solidFill>
                  <a:schemeClr val="bg1"/>
                </a:solidFill>
              </a:defRPr>
            </a:lvl1pPr>
            <a:lvl2pPr marL="0" indent="0">
              <a:spcAft>
                <a:spcPts val="0"/>
              </a:spcAft>
              <a:buFontTx/>
              <a:buNone/>
              <a:defRPr sz="2400">
                <a:solidFill>
                  <a:schemeClr val="bg1"/>
                </a:solidFill>
              </a:defRPr>
            </a:lvl2pPr>
            <a:lvl3pPr marL="0" indent="0">
              <a:spcAft>
                <a:spcPts val="0"/>
              </a:spcAft>
              <a:buFontTx/>
              <a:buNone/>
              <a:defRPr sz="2400">
                <a:solidFill>
                  <a:schemeClr val="bg1"/>
                </a:solidFill>
              </a:defRPr>
            </a:lvl3pPr>
            <a:lvl4pPr marL="0" indent="0">
              <a:spcAft>
                <a:spcPts val="0"/>
              </a:spcAft>
              <a:buFontTx/>
              <a:buNone/>
              <a:defRPr sz="2400">
                <a:solidFill>
                  <a:schemeClr val="bg1"/>
                </a:solidFill>
              </a:defRPr>
            </a:lvl4pPr>
            <a:lvl5pPr marL="0" indent="0">
              <a:spcAft>
                <a:spcPts val="0"/>
              </a:spcAft>
              <a:buFontTx/>
              <a:buNone/>
              <a:defRPr sz="2400">
                <a:solidFill>
                  <a:schemeClr val="bg1"/>
                </a:solidFill>
              </a:defRPr>
            </a:lvl5pPr>
            <a:lvl6pPr marL="0" indent="0">
              <a:spcAft>
                <a:spcPts val="0"/>
              </a:spcAft>
              <a:buFontTx/>
              <a:buNone/>
              <a:defRPr sz="2400">
                <a:solidFill>
                  <a:schemeClr val="bg1"/>
                </a:solidFill>
              </a:defRPr>
            </a:lvl6pPr>
            <a:lvl7pPr marL="0" indent="0">
              <a:spcAft>
                <a:spcPts val="0"/>
              </a:spcAft>
              <a:buFontTx/>
              <a:buNone/>
              <a:defRPr sz="2400">
                <a:solidFill>
                  <a:schemeClr val="bg1"/>
                </a:solidFill>
              </a:defRPr>
            </a:lvl7pPr>
            <a:lvl8pPr marL="0" indent="0">
              <a:spcAft>
                <a:spcPts val="0"/>
              </a:spcAft>
              <a:buFontTx/>
              <a:buNone/>
              <a:defRPr sz="2400">
                <a:solidFill>
                  <a:schemeClr val="bg1"/>
                </a:solidFill>
              </a:defRPr>
            </a:lvl8pPr>
            <a:lvl9pPr marL="0" indent="0">
              <a:spcAft>
                <a:spcPts val="0"/>
              </a:spcAft>
              <a:buFontTx/>
              <a:buNone/>
              <a:defRPr sz="2400">
                <a:solidFill>
                  <a:schemeClr val="bg1"/>
                </a:solidFill>
              </a:defRPr>
            </a:lvl9pPr>
          </a:lstStyle>
          <a:p>
            <a:pPr lvl="0"/>
            <a:r>
              <a:rPr lang="en-US" noProof="0" dirty="0"/>
              <a:t>&lt;Thank you!&gt;</a:t>
            </a:r>
          </a:p>
        </p:txBody>
      </p:sp>
      <p:pic>
        <p:nvPicPr>
          <p:cNvPr id="51" name="Picture 85"/>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tretch>
            <a:fillRect/>
          </a:stretch>
        </p:blipFill>
        <p:spPr bwMode="gray">
          <a:xfrm>
            <a:off x="193675" y="6510889"/>
            <a:ext cx="1530000" cy="12110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nvGrpSpPr>
          <p:cNvPr id="52" name="Gruppierung 2"/>
          <p:cNvGrpSpPr>
            <a:grpSpLocks noChangeAspect="1"/>
          </p:cNvGrpSpPr>
          <p:nvPr userDrawn="1"/>
        </p:nvGrpSpPr>
        <p:grpSpPr bwMode="gray">
          <a:xfrm rot="21208675">
            <a:off x="2079690" y="2067126"/>
            <a:ext cx="4105944" cy="2659484"/>
            <a:chOff x="3013829" y="1420446"/>
            <a:chExt cx="3412816" cy="2210534"/>
          </a:xfrm>
        </p:grpSpPr>
        <p:sp>
          <p:nvSpPr>
            <p:cNvPr id="53" name="Rechteck 52"/>
            <p:cNvSpPr/>
            <p:nvPr/>
          </p:nvSpPr>
          <p:spPr bwMode="gray">
            <a:xfrm>
              <a:off x="3013829" y="1420446"/>
              <a:ext cx="3412816" cy="2210534"/>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nvGrpSpPr>
            <p:cNvPr id="54" name="Gruppierung 17"/>
            <p:cNvGrpSpPr/>
            <p:nvPr userDrawn="1"/>
          </p:nvGrpSpPr>
          <p:grpSpPr bwMode="gray">
            <a:xfrm>
              <a:off x="5378643" y="1587443"/>
              <a:ext cx="883009" cy="319627"/>
              <a:chOff x="2627313" y="2133600"/>
              <a:chExt cx="5210175" cy="1885950"/>
            </a:xfrm>
            <a:solidFill>
              <a:schemeClr val="accent1"/>
            </a:solidFill>
          </p:grpSpPr>
          <p:sp>
            <p:nvSpPr>
              <p:cNvPr id="55"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56"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57"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58"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59"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0"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1"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2"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3"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4"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5"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66"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grpSp>
      </p:grpSp>
      <p:sp>
        <p:nvSpPr>
          <p:cNvPr id="67" name="Textplatzhalter 2"/>
          <p:cNvSpPr>
            <a:spLocks noGrp="1"/>
          </p:cNvSpPr>
          <p:nvPr>
            <p:ph type="body" sz="quarter" idx="17" hasCustomPrompt="1"/>
          </p:nvPr>
        </p:nvSpPr>
        <p:spPr bwMode="gray">
          <a:xfrm rot="21180000">
            <a:off x="2333610" y="3288704"/>
            <a:ext cx="3709981"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68" name="Titel 5"/>
          <p:cNvSpPr>
            <a:spLocks noGrp="1"/>
          </p:cNvSpPr>
          <p:nvPr>
            <p:ph type="title" hasCustomPrompt="1"/>
          </p:nvPr>
        </p:nvSpPr>
        <p:spPr bwMode="gray">
          <a:xfrm rot="21180000">
            <a:off x="2294153" y="2889174"/>
            <a:ext cx="3711182" cy="400459"/>
          </a:xfrm>
          <a:solidFill>
            <a:schemeClr val="bg1"/>
          </a:solidFill>
        </p:spPr>
        <p:txBody>
          <a:bodyPr vert="horz" lIns="0" tIns="0" rIns="0" bIns="0" anchor="b">
            <a:noAutofit/>
          </a:bodyPr>
          <a:lstStyle>
            <a:lvl1pPr marL="0" marR="0" indent="0" algn="l" defTabSz="457200" rtl="0" eaLnBrk="1" fontAlgn="auto" latinLnBrk="0" hangingPunct="1">
              <a:lnSpc>
                <a:spcPct val="90000"/>
              </a:lnSpc>
              <a:spcBef>
                <a:spcPct val="0"/>
              </a:spcBef>
              <a:spcAft>
                <a:spcPts val="0"/>
              </a:spcAft>
              <a:buClrTx/>
              <a:buSzTx/>
              <a:buFontTx/>
              <a:buNone/>
              <a:tabLst/>
              <a:defRPr sz="1600"/>
            </a:lvl1pPr>
          </a:lstStyle>
          <a:p>
            <a:r>
              <a:rPr lang="en-US" noProof="0" dirty="0"/>
              <a:t>Name Surname</a:t>
            </a:r>
          </a:p>
        </p:txBody>
      </p:sp>
      <p:sp>
        <p:nvSpPr>
          <p:cNvPr id="69" name="Textplatzhalter 3"/>
          <p:cNvSpPr>
            <a:spLocks noGrp="1"/>
          </p:cNvSpPr>
          <p:nvPr>
            <p:ph type="body" sz="quarter" idx="19" hasCustomPrompt="1"/>
          </p:nvPr>
        </p:nvSpPr>
        <p:spPr bwMode="gray">
          <a:xfrm rot="21179971">
            <a:off x="2415893" y="3791480"/>
            <a:ext cx="1532190"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70" name="Textplatzhalter 3"/>
          <p:cNvSpPr>
            <a:spLocks noGrp="1"/>
          </p:cNvSpPr>
          <p:nvPr>
            <p:ph type="body" sz="quarter" idx="20" hasCustomPrompt="1"/>
          </p:nvPr>
        </p:nvSpPr>
        <p:spPr bwMode="gray">
          <a:xfrm rot="21179971">
            <a:off x="3976191" y="3563962"/>
            <a:ext cx="2142798" cy="767067"/>
          </a:xfrm>
        </p:spPr>
        <p:txBody>
          <a:bodyPr>
            <a:noAutofit/>
          </a:bodyPr>
          <a:lstStyle>
            <a:lvl1pPr marL="0" indent="0">
              <a:spcAft>
                <a:spcPts val="0"/>
              </a:spcAft>
              <a:buFontTx/>
              <a:buNone/>
              <a:tabLst>
                <a:tab pos="449263"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 xxx</a:t>
            </a:r>
            <a:br>
              <a:rPr lang="en-US" noProof="0" dirty="0"/>
            </a:br>
            <a:r>
              <a:rPr lang="en-US" noProof="0" dirty="0"/>
              <a:t>max.mustermann@mann-hummel.com</a:t>
            </a:r>
            <a:br>
              <a:rPr lang="en-US" noProof="0" dirty="0"/>
            </a:br>
            <a:r>
              <a:rPr lang="en-US" noProof="0" dirty="0"/>
              <a:t>www.mann-hummel.com</a:t>
            </a:r>
          </a:p>
        </p:txBody>
      </p:sp>
      <p:grpSp>
        <p:nvGrpSpPr>
          <p:cNvPr id="71" name="Gruppierung 2"/>
          <p:cNvGrpSpPr>
            <a:grpSpLocks noChangeAspect="1"/>
          </p:cNvGrpSpPr>
          <p:nvPr userDrawn="1"/>
        </p:nvGrpSpPr>
        <p:grpSpPr bwMode="gray">
          <a:xfrm rot="21208675">
            <a:off x="6091325" y="2067126"/>
            <a:ext cx="4105944" cy="2659484"/>
            <a:chOff x="3013829" y="1420446"/>
            <a:chExt cx="3412816" cy="2210534"/>
          </a:xfrm>
        </p:grpSpPr>
        <p:sp>
          <p:nvSpPr>
            <p:cNvPr id="72" name="Rechteck 71"/>
            <p:cNvSpPr/>
            <p:nvPr/>
          </p:nvSpPr>
          <p:spPr bwMode="gray">
            <a:xfrm>
              <a:off x="3013829" y="1420446"/>
              <a:ext cx="3412816" cy="2210534"/>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nvGrpSpPr>
            <p:cNvPr id="73" name="Gruppierung 17"/>
            <p:cNvGrpSpPr/>
            <p:nvPr userDrawn="1"/>
          </p:nvGrpSpPr>
          <p:grpSpPr bwMode="gray">
            <a:xfrm>
              <a:off x="5378643" y="1587443"/>
              <a:ext cx="883009" cy="319627"/>
              <a:chOff x="2627313" y="2133600"/>
              <a:chExt cx="5210175" cy="1885950"/>
            </a:xfrm>
            <a:solidFill>
              <a:schemeClr val="accent1"/>
            </a:solidFill>
          </p:grpSpPr>
          <p:sp>
            <p:nvSpPr>
              <p:cNvPr id="74"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75"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76"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77"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78"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79"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0"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1"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2"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3"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4"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5"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noProof="0" dirty="0"/>
              </a:p>
            </p:txBody>
          </p:sp>
        </p:grpSp>
      </p:grpSp>
      <p:sp>
        <p:nvSpPr>
          <p:cNvPr id="86" name="Textplatzhalter 2"/>
          <p:cNvSpPr>
            <a:spLocks noGrp="1"/>
          </p:cNvSpPr>
          <p:nvPr>
            <p:ph type="body" sz="quarter" idx="21" hasCustomPrompt="1"/>
          </p:nvPr>
        </p:nvSpPr>
        <p:spPr bwMode="gray">
          <a:xfrm rot="21180000">
            <a:off x="6345245" y="3288704"/>
            <a:ext cx="3709981"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88" name="Textplatzhalter 3"/>
          <p:cNvSpPr>
            <a:spLocks noGrp="1"/>
          </p:cNvSpPr>
          <p:nvPr>
            <p:ph type="body" sz="quarter" idx="22" hasCustomPrompt="1"/>
          </p:nvPr>
        </p:nvSpPr>
        <p:spPr bwMode="gray">
          <a:xfrm rot="21179971">
            <a:off x="6427528" y="3791480"/>
            <a:ext cx="1532190"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89" name="Textplatzhalter 3"/>
          <p:cNvSpPr>
            <a:spLocks noGrp="1"/>
          </p:cNvSpPr>
          <p:nvPr>
            <p:ph type="body" sz="quarter" idx="23" hasCustomPrompt="1"/>
          </p:nvPr>
        </p:nvSpPr>
        <p:spPr bwMode="gray">
          <a:xfrm rot="21179971">
            <a:off x="7987826" y="3563962"/>
            <a:ext cx="2142798" cy="767067"/>
          </a:xfrm>
        </p:spPr>
        <p:txBody>
          <a:bodyPr>
            <a:noAutofit/>
          </a:bodyPr>
          <a:lstStyle>
            <a:lvl1pPr marL="0" indent="0">
              <a:spcAft>
                <a:spcPts val="0"/>
              </a:spcAft>
              <a:buFontTx/>
              <a:buNone/>
              <a:tabLst>
                <a:tab pos="449263"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 xxx</a:t>
            </a:r>
            <a:br>
              <a:rPr lang="en-US" noProof="0" dirty="0"/>
            </a:br>
            <a:r>
              <a:rPr lang="en-US" noProof="0" dirty="0"/>
              <a:t>max.mustermann@mann-hummel.com</a:t>
            </a:r>
            <a:br>
              <a:rPr lang="en-US" noProof="0" dirty="0"/>
            </a:br>
            <a:r>
              <a:rPr lang="en-US" noProof="0" dirty="0"/>
              <a:t>www.mann-hummel.com</a:t>
            </a:r>
          </a:p>
        </p:txBody>
      </p:sp>
      <p:sp>
        <p:nvSpPr>
          <p:cNvPr id="7" name="Textplatzhalter 6"/>
          <p:cNvSpPr>
            <a:spLocks noGrp="1"/>
          </p:cNvSpPr>
          <p:nvPr>
            <p:ph type="body" sz="quarter" idx="24" hasCustomPrompt="1"/>
          </p:nvPr>
        </p:nvSpPr>
        <p:spPr>
          <a:xfrm rot="21180000">
            <a:off x="6304892" y="2859179"/>
            <a:ext cx="3707647" cy="431800"/>
          </a:xfrm>
        </p:spPr>
        <p:txBody>
          <a:bodyPr anchor="b"/>
          <a:lstStyle>
            <a:lvl1pPr marL="0" indent="0">
              <a:spcAft>
                <a:spcPts val="0"/>
              </a:spcAft>
              <a:buFont typeface="Arial" panose="020B0604020202020204" pitchFamily="34" charset="0"/>
              <a:buNone/>
              <a:defRPr sz="1600">
                <a:solidFill>
                  <a:schemeClr val="accent1"/>
                </a:solidFill>
              </a:defRPr>
            </a:lvl1pPr>
            <a:lvl2pPr marL="0" indent="0">
              <a:spcAft>
                <a:spcPts val="0"/>
              </a:spcAft>
              <a:buFont typeface="Arial" panose="020B0604020202020204" pitchFamily="34" charset="0"/>
              <a:buNone/>
              <a:defRPr sz="1600">
                <a:solidFill>
                  <a:schemeClr val="accent1"/>
                </a:solidFill>
              </a:defRPr>
            </a:lvl2pPr>
            <a:lvl3pPr marL="0" indent="0">
              <a:spcAft>
                <a:spcPts val="0"/>
              </a:spcAft>
              <a:buFont typeface="Arial" panose="020B0604020202020204" pitchFamily="34" charset="0"/>
              <a:buNone/>
              <a:defRPr sz="1600">
                <a:solidFill>
                  <a:schemeClr val="accent1"/>
                </a:solidFill>
              </a:defRPr>
            </a:lvl3pPr>
            <a:lvl4pPr marL="0" indent="0">
              <a:spcAft>
                <a:spcPts val="0"/>
              </a:spcAft>
              <a:buFont typeface="Arial" panose="020B0604020202020204" pitchFamily="34" charset="0"/>
              <a:buNone/>
              <a:defRPr sz="1600">
                <a:solidFill>
                  <a:schemeClr val="accent1"/>
                </a:solidFill>
              </a:defRPr>
            </a:lvl4pPr>
            <a:lvl5pPr marL="0" indent="0">
              <a:spcAft>
                <a:spcPts val="0"/>
              </a:spcAft>
              <a:buFont typeface="Arial" panose="020B0604020202020204" pitchFamily="34" charset="0"/>
              <a:buNone/>
              <a:defRPr sz="1600">
                <a:solidFill>
                  <a:schemeClr val="accent1"/>
                </a:solidFill>
              </a:defRPr>
            </a:lvl5pPr>
            <a:lvl6pPr marL="0" indent="0">
              <a:spcAft>
                <a:spcPts val="0"/>
              </a:spcAft>
              <a:buFont typeface="Arial" panose="020B0604020202020204" pitchFamily="34" charset="0"/>
              <a:buNone/>
              <a:defRPr sz="1600">
                <a:solidFill>
                  <a:schemeClr val="accent1"/>
                </a:solidFill>
              </a:defRPr>
            </a:lvl6pPr>
            <a:lvl7pPr marL="0" indent="0">
              <a:spcAft>
                <a:spcPts val="0"/>
              </a:spcAft>
              <a:buFont typeface="Arial" panose="020B0604020202020204" pitchFamily="34" charset="0"/>
              <a:buNone/>
              <a:defRPr sz="1600">
                <a:solidFill>
                  <a:schemeClr val="accent1"/>
                </a:solidFill>
              </a:defRPr>
            </a:lvl7pPr>
            <a:lvl8pPr marL="0" indent="0">
              <a:spcAft>
                <a:spcPts val="0"/>
              </a:spcAft>
              <a:buFont typeface="Arial" panose="020B0604020202020204" pitchFamily="34" charset="0"/>
              <a:buNone/>
              <a:defRPr sz="1600">
                <a:solidFill>
                  <a:schemeClr val="accent1"/>
                </a:solidFill>
              </a:defRPr>
            </a:lvl8pPr>
            <a:lvl9pPr marL="0" indent="0">
              <a:spcAft>
                <a:spcPts val="0"/>
              </a:spcAft>
              <a:buFont typeface="Arial" panose="020B0604020202020204" pitchFamily="34" charset="0"/>
              <a:buNone/>
              <a:defRPr sz="1600">
                <a:solidFill>
                  <a:schemeClr val="accent1"/>
                </a:solidFill>
              </a:defRPr>
            </a:lvl9pPr>
          </a:lstStyle>
          <a:p>
            <a:pPr lvl="0"/>
            <a:r>
              <a:rPr lang="en-US" noProof="0" dirty="0"/>
              <a:t>Name Surname</a:t>
            </a:r>
          </a:p>
        </p:txBody>
      </p:sp>
    </p:spTree>
    <p:extLst>
      <p:ext uri="{BB962C8B-B14F-4D97-AF65-F5344CB8AC3E}">
        <p14:creationId xmlns:p14="http://schemas.microsoft.com/office/powerpoint/2010/main" xmlns="" val="1619298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3963677044"/>
              </p:ext>
            </p:extLst>
          </p:nvPr>
        </p:nvGraphicFramePr>
        <p:xfrm>
          <a:off x="1588" y="1588"/>
          <a:ext cx="1587" cy="1587"/>
        </p:xfrm>
        <a:graphic>
          <a:graphicData uri="http://schemas.openxmlformats.org/presentationml/2006/ole">
            <p:oleObj spid="_x0000_s107804" name="think-cell Slide" r:id="rId4" imgW="360" imgH="360" progId="">
              <p:embed/>
            </p:oleObj>
          </a:graphicData>
        </a:graphic>
      </p:graphicFrame>
      <p:pic>
        <p:nvPicPr>
          <p:cNvPr id="12" name="Picture 127" descr="K:\Mann + Hummel\03_Vorlagen\03_PowerPoint\backup\Vignette_16x32_8_60prozent_2016.01.27.jp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gray">
          <a:xfrm>
            <a:off x="188044" y="188913"/>
            <a:ext cx="11807825" cy="5761038"/>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itel 2"/>
          <p:cNvSpPr>
            <a:spLocks noGrp="1"/>
          </p:cNvSpPr>
          <p:nvPr>
            <p:ph type="title" hasCustomPrompt="1"/>
          </p:nvPr>
        </p:nvSpPr>
        <p:spPr bwMode="gray">
          <a:xfrm>
            <a:off x="4154115" y="2761656"/>
            <a:ext cx="6696000" cy="615553"/>
          </a:xfrm>
          <a:noFill/>
        </p:spPr>
        <p:txBody>
          <a:bodyPr anchor="ctr"/>
          <a:lstStyle>
            <a:lvl1pPr algn="l">
              <a:defRPr sz="4000">
                <a:solidFill>
                  <a:schemeClr val="bg1"/>
                </a:solidFill>
              </a:defRPr>
            </a:lvl1pPr>
          </a:lstStyle>
          <a:p>
            <a:r>
              <a:rPr lang="en-US" noProof="0" dirty="0"/>
              <a:t>&lt;Thank you!&gt;</a:t>
            </a:r>
          </a:p>
        </p:txBody>
      </p:sp>
      <p:sp>
        <p:nvSpPr>
          <p:cNvPr id="13" name="Rechteck 12"/>
          <p:cNvSpPr/>
          <p:nvPr userDrawn="1"/>
        </p:nvSpPr>
        <p:spPr bwMode="gray">
          <a:xfrm>
            <a:off x="193675" y="6237312"/>
            <a:ext cx="10152384"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noProof="0" dirty="0">
              <a:solidFill>
                <a:schemeClr val="bg1"/>
              </a:solidFill>
            </a:endParaRPr>
          </a:p>
        </p:txBody>
      </p:sp>
      <p:pic>
        <p:nvPicPr>
          <p:cNvPr id="9" name="Picture 85"/>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tretch>
            <a:fillRect/>
          </a:stretch>
        </p:blipFill>
        <p:spPr bwMode="gray">
          <a:xfrm>
            <a:off x="193675" y="6510889"/>
            <a:ext cx="1530000" cy="12110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895653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elseite">
    <p:spTree>
      <p:nvGrpSpPr>
        <p:cNvPr id="1" name=""/>
        <p:cNvGrpSpPr/>
        <p:nvPr/>
      </p:nvGrpSpPr>
      <p:grpSpPr>
        <a:xfrm>
          <a:off x="0" y="0"/>
          <a:ext cx="0" cy="0"/>
          <a:chOff x="0" y="0"/>
          <a:chExt cx="0" cy="0"/>
        </a:xfrm>
      </p:grpSpPr>
      <p:sp>
        <p:nvSpPr>
          <p:cNvPr id="4" name="Textplatzhalter 4"/>
          <p:cNvSpPr>
            <a:spLocks noGrp="1"/>
          </p:cNvSpPr>
          <p:nvPr>
            <p:ph type="body" sz="quarter" idx="11" hasCustomPrompt="1"/>
          </p:nvPr>
        </p:nvSpPr>
        <p:spPr>
          <a:xfrm>
            <a:off x="0" y="3219451"/>
            <a:ext cx="12195175" cy="3038475"/>
          </a:xfrm>
          <a:prstGeom prst="rect">
            <a:avLst/>
          </a:prstGeom>
        </p:spPr>
        <p:txBody>
          <a:bodyPr/>
          <a:lstStyle>
            <a:lvl1pPr>
              <a:defRPr sz="1200" baseline="0">
                <a:latin typeface="+mj-lt"/>
                <a:cs typeface="Arabic Transparent" pitchFamily="2" charset="-78"/>
              </a:defRPr>
            </a:lvl1pPr>
          </a:lstStyle>
          <a:p>
            <a:pPr algn="ctr"/>
            <a:r>
              <a:rPr lang="en-US" sz="3600" dirty="0"/>
              <a:t>&lt;</a:t>
            </a:r>
            <a:r>
              <a:rPr lang="cs-CZ" sz="3600" dirty="0"/>
              <a:t>Title</a:t>
            </a:r>
            <a:r>
              <a:rPr lang="en-US" sz="3600" dirty="0"/>
              <a:t>&gt;</a:t>
            </a:r>
            <a:r>
              <a:rPr lang="de-DE" dirty="0"/>
              <a:t/>
            </a:r>
            <a:br>
              <a:rPr lang="de-DE" dirty="0"/>
            </a:br>
            <a:endParaRPr lang="cs-CZ" dirty="0"/>
          </a:p>
          <a:p>
            <a:pPr algn="ctr"/>
            <a:r>
              <a:rPr lang="de-DE" dirty="0"/>
              <a:t> </a:t>
            </a:r>
            <a:br>
              <a:rPr lang="de-DE" dirty="0"/>
            </a:br>
            <a:r>
              <a:rPr lang="de-DE" dirty="0"/>
              <a:t>&lt;</a:t>
            </a:r>
            <a:r>
              <a:rPr lang="cs-CZ" sz="1800" dirty="0"/>
              <a:t>author</a:t>
            </a:r>
            <a:r>
              <a:rPr lang="de-DE" sz="1800" dirty="0"/>
              <a:t>; </a:t>
            </a:r>
            <a:r>
              <a:rPr lang="cs-CZ" sz="1800" dirty="0"/>
              <a:t>location</a:t>
            </a:r>
            <a:r>
              <a:rPr lang="de-DE" sz="1800" dirty="0"/>
              <a:t>;</a:t>
            </a:r>
            <a:r>
              <a:rPr lang="cs-CZ" sz="1800" dirty="0"/>
              <a:t> department</a:t>
            </a:r>
            <a:r>
              <a:rPr lang="en-US" sz="1800" dirty="0"/>
              <a:t>&gt;</a:t>
            </a:r>
          </a:p>
          <a:p>
            <a:pPr algn="ctr"/>
            <a:r>
              <a:rPr lang="en-US" sz="1800" dirty="0"/>
              <a:t>&lt;date&gt;</a:t>
            </a:r>
            <a:endParaRPr lang="cs-CZ" dirty="0"/>
          </a:p>
          <a:p>
            <a:pPr algn="ctr"/>
            <a:endParaRPr lang="cs-CZ" sz="1800" dirty="0"/>
          </a:p>
        </p:txBody>
      </p:sp>
    </p:spTree>
    <p:extLst>
      <p:ext uri="{BB962C8B-B14F-4D97-AF65-F5344CB8AC3E}">
        <p14:creationId xmlns:p14="http://schemas.microsoft.com/office/powerpoint/2010/main" xmlns="" val="3109923606"/>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userDrawn="1">
            <p:custDataLst>
              <p:tags r:id="rId2"/>
            </p:custDataLst>
            <p:extLst>
              <p:ext uri="{D42A27DB-BD31-4B8C-83A1-F6EECF244321}">
                <p14:modId xmlns:p14="http://schemas.microsoft.com/office/powerpoint/2010/main" xmlns="" val="626123620"/>
              </p:ext>
            </p:extLst>
          </p:nvPr>
        </p:nvGraphicFramePr>
        <p:xfrm>
          <a:off x="1588" y="1588"/>
          <a:ext cx="1587" cy="1587"/>
        </p:xfrm>
        <a:graphic>
          <a:graphicData uri="http://schemas.openxmlformats.org/presentationml/2006/ole">
            <p:oleObj spid="_x0000_s101675" name="think-cell Slide" r:id="rId4" imgW="360" imgH="360" progId="">
              <p:embed/>
            </p:oleObj>
          </a:graphicData>
        </a:graphic>
      </p:graphicFrame>
      <p:pic>
        <p:nvPicPr>
          <p:cNvPr id="16" name="Picture 127" descr="K:\Mann + Hummel\03_Vorlagen\03_PowerPoint\backup\Vignette_16x32_8_60prozent_2016.01.27.jp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gray">
          <a:xfrm>
            <a:off x="188044" y="188913"/>
            <a:ext cx="11807825" cy="5761037"/>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Freeform 7"/>
          <p:cNvSpPr>
            <a:spLocks noChangeAspect="1"/>
          </p:cNvSpPr>
          <p:nvPr/>
        </p:nvSpPr>
        <p:spPr bwMode="gray">
          <a:xfrm flipH="1">
            <a:off x="88670" y="800720"/>
            <a:ext cx="104276" cy="108000"/>
          </a:xfrm>
          <a:custGeom>
            <a:avLst/>
            <a:gdLst/>
            <a:ahLst/>
            <a:cxnLst>
              <a:cxn ang="0">
                <a:pos x="56" y="58"/>
              </a:cxn>
              <a:cxn ang="0">
                <a:pos x="0" y="0"/>
              </a:cxn>
              <a:cxn ang="0">
                <a:pos x="0" y="58"/>
              </a:cxn>
              <a:cxn ang="0">
                <a:pos x="56" y="58"/>
              </a:cxn>
            </a:cxnLst>
            <a:rect l="0" t="0" r="r" b="b"/>
            <a:pathLst>
              <a:path w="56" h="58">
                <a:moveTo>
                  <a:pt x="56" y="58"/>
                </a:moveTo>
                <a:lnTo>
                  <a:pt x="0" y="0"/>
                </a:lnTo>
                <a:lnTo>
                  <a:pt x="0" y="58"/>
                </a:lnTo>
                <a:lnTo>
                  <a:pt x="56" y="58"/>
                </a:lnTo>
                <a:close/>
              </a:path>
            </a:pathLst>
          </a:custGeom>
          <a:solidFill>
            <a:schemeClr val="bg2">
              <a:lumMod val="50000"/>
            </a:schemeClr>
          </a:solidFill>
          <a:ln w="9525">
            <a:noFill/>
            <a:round/>
            <a:headEnd/>
            <a:tailEnd/>
          </a:ln>
        </p:spPr>
        <p:txBody>
          <a:bodyPr vert="horz" wrap="square" lIns="91440" tIns="45720" rIns="91440" bIns="45720" numCol="1" anchor="t" anchorCtr="0" compatLnSpc="1">
            <a:prstTxWarp prst="textNoShape">
              <a:avLst/>
            </a:prstTxWarp>
          </a:bodyPr>
          <a:lstStyle/>
          <a:p>
            <a:pPr algn="r"/>
            <a:endParaRPr lang="en-US" sz="1500" dirty="0">
              <a:solidFill>
                <a:schemeClr val="bg1"/>
              </a:solidFill>
            </a:endParaRPr>
          </a:p>
        </p:txBody>
      </p:sp>
      <p:sp>
        <p:nvSpPr>
          <p:cNvPr id="13" name="Textplatzhalter 12"/>
          <p:cNvSpPr>
            <a:spLocks noGrp="1"/>
          </p:cNvSpPr>
          <p:nvPr>
            <p:ph type="body" sz="quarter" idx="13" hasCustomPrompt="1"/>
          </p:nvPr>
        </p:nvSpPr>
        <p:spPr bwMode="gray">
          <a:xfrm>
            <a:off x="88284" y="908840"/>
            <a:ext cx="1009627" cy="1032384"/>
          </a:xfrm>
          <a:solidFill>
            <a:srgbClr val="C2C2C2"/>
          </a:solidFill>
        </p:spPr>
        <p:txBody>
          <a:bodyPr wrap="none" lIns="432000" tIns="54000" rIns="144000" bIns="54000">
            <a:spAutoFit/>
          </a:bodyPr>
          <a:lstStyle>
            <a:lvl1pPr marL="0" algn="l">
              <a:spcAft>
                <a:spcPts val="0"/>
              </a:spcAft>
              <a:buFontTx/>
              <a:buNone/>
              <a:defRPr sz="6000">
                <a:solidFill>
                  <a:schemeClr val="bg1"/>
                </a:solidFill>
              </a:defRPr>
            </a:lvl1pPr>
            <a:lvl2pPr marL="0" indent="0" algn="l">
              <a:spcAft>
                <a:spcPts val="0"/>
              </a:spcAft>
              <a:buFontTx/>
              <a:buNone/>
              <a:defRPr sz="4800">
                <a:solidFill>
                  <a:schemeClr val="bg1"/>
                </a:solidFill>
              </a:defRPr>
            </a:lvl2pPr>
            <a:lvl3pPr marL="0" indent="0" algn="l">
              <a:spcAft>
                <a:spcPts val="0"/>
              </a:spcAft>
              <a:buFontTx/>
              <a:buNone/>
              <a:defRPr sz="4800">
                <a:solidFill>
                  <a:schemeClr val="bg1"/>
                </a:solidFill>
              </a:defRPr>
            </a:lvl3pPr>
            <a:lvl4pPr marL="0" indent="0" algn="l">
              <a:spcAft>
                <a:spcPts val="0"/>
              </a:spcAft>
              <a:buFontTx/>
              <a:buNone/>
              <a:defRPr sz="4800">
                <a:solidFill>
                  <a:schemeClr val="bg1"/>
                </a:solidFill>
              </a:defRPr>
            </a:lvl4pPr>
            <a:lvl5pPr marL="0" indent="0" algn="l">
              <a:spcAft>
                <a:spcPts val="0"/>
              </a:spcAft>
              <a:buFontTx/>
              <a:buNone/>
              <a:defRPr sz="4800">
                <a:solidFill>
                  <a:schemeClr val="bg1"/>
                </a:solidFill>
              </a:defRPr>
            </a:lvl5pPr>
            <a:lvl6pPr marL="0" indent="0" algn="l">
              <a:spcAft>
                <a:spcPts val="0"/>
              </a:spcAft>
              <a:buFontTx/>
              <a:buNone/>
              <a:defRPr sz="4800">
                <a:solidFill>
                  <a:schemeClr val="bg1"/>
                </a:solidFill>
              </a:defRPr>
            </a:lvl6pPr>
            <a:lvl7pPr marL="0" indent="0" algn="l">
              <a:spcAft>
                <a:spcPts val="0"/>
              </a:spcAft>
              <a:buFontTx/>
              <a:buNone/>
              <a:defRPr sz="4800">
                <a:solidFill>
                  <a:schemeClr val="bg1"/>
                </a:solidFill>
              </a:defRPr>
            </a:lvl7pPr>
            <a:lvl8pPr marL="0" indent="0" algn="l">
              <a:spcAft>
                <a:spcPts val="0"/>
              </a:spcAft>
              <a:buFontTx/>
              <a:buNone/>
              <a:defRPr sz="4800">
                <a:solidFill>
                  <a:schemeClr val="bg1"/>
                </a:solidFill>
              </a:defRPr>
            </a:lvl8pPr>
            <a:lvl9pPr marL="0" indent="0" algn="l">
              <a:spcAft>
                <a:spcPts val="0"/>
              </a:spcAft>
              <a:buFontTx/>
              <a:buNone/>
              <a:defRPr sz="4800">
                <a:solidFill>
                  <a:schemeClr val="bg1"/>
                </a:solidFill>
              </a:defRPr>
            </a:lvl9pPr>
          </a:lstStyle>
          <a:p>
            <a:pPr lvl="0"/>
            <a:r>
              <a:rPr lang="en-US" dirty="0"/>
              <a:t>0</a:t>
            </a:r>
          </a:p>
        </p:txBody>
      </p:sp>
      <p:sp>
        <p:nvSpPr>
          <p:cNvPr id="17" name="Titel 16"/>
          <p:cNvSpPr>
            <a:spLocks noGrp="1"/>
          </p:cNvSpPr>
          <p:nvPr>
            <p:ph type="title" hasCustomPrompt="1"/>
          </p:nvPr>
        </p:nvSpPr>
        <p:spPr bwMode="gray">
          <a:xfrm>
            <a:off x="552971" y="3893568"/>
            <a:ext cx="10296000" cy="615553"/>
          </a:xfrm>
          <a:noFill/>
        </p:spPr>
        <p:txBody>
          <a:bodyPr anchor="b"/>
          <a:lstStyle>
            <a:lvl1pPr>
              <a:defRPr sz="4000">
                <a:solidFill>
                  <a:schemeClr val="bg1"/>
                </a:solidFill>
              </a:defRPr>
            </a:lvl1pPr>
          </a:lstStyle>
          <a:p>
            <a:r>
              <a:rPr lang="en-US" dirty="0"/>
              <a:t>Chapter name</a:t>
            </a:r>
          </a:p>
        </p:txBody>
      </p:sp>
      <p:sp>
        <p:nvSpPr>
          <p:cNvPr id="14" name="Rechteck 13"/>
          <p:cNvSpPr/>
          <p:nvPr userDrawn="1"/>
        </p:nvSpPr>
        <p:spPr bwMode="gray">
          <a:xfrm>
            <a:off x="193675" y="6237312"/>
            <a:ext cx="10080376"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dirty="0">
              <a:solidFill>
                <a:schemeClr val="bg1"/>
              </a:solidFill>
            </a:endParaRPr>
          </a:p>
        </p:txBody>
      </p:sp>
      <p:pic>
        <p:nvPicPr>
          <p:cNvPr id="18" name="Picture 85"/>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tretch>
            <a:fillRect/>
          </a:stretch>
        </p:blipFill>
        <p:spPr bwMode="gray">
          <a:xfrm>
            <a:off x="193675" y="6510889"/>
            <a:ext cx="1530000" cy="12110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Text Placeholder 2"/>
          <p:cNvSpPr>
            <a:spLocks noGrp="1"/>
          </p:cNvSpPr>
          <p:nvPr>
            <p:ph type="body" sz="quarter" idx="14" hasCustomPrompt="1"/>
          </p:nvPr>
        </p:nvSpPr>
        <p:spPr>
          <a:xfrm>
            <a:off x="552971" y="4725144"/>
            <a:ext cx="10296000" cy="936104"/>
          </a:xfrm>
        </p:spPr>
        <p:txBody>
          <a:bodyPr/>
          <a:lstStyle>
            <a:lvl1pPr marL="0" indent="0">
              <a:spcAft>
                <a:spcPts val="0"/>
              </a:spcAft>
              <a:buNone/>
              <a:defRPr sz="1800">
                <a:solidFill>
                  <a:schemeClr val="bg1"/>
                </a:solidFill>
              </a:defRPr>
            </a:lvl1pPr>
            <a:lvl2pPr marL="0" indent="0">
              <a:spcAft>
                <a:spcPts val="0"/>
              </a:spcAft>
              <a:buNone/>
              <a:defRPr sz="1800">
                <a:solidFill>
                  <a:schemeClr val="bg1"/>
                </a:solidFill>
              </a:defRPr>
            </a:lvl2pPr>
            <a:lvl3pPr marL="0" indent="0">
              <a:spcAft>
                <a:spcPts val="0"/>
              </a:spcAft>
              <a:buNone/>
              <a:defRPr sz="1800">
                <a:solidFill>
                  <a:schemeClr val="bg1"/>
                </a:solidFill>
              </a:defRPr>
            </a:lvl3pPr>
            <a:lvl4pPr marL="0" indent="0">
              <a:spcAft>
                <a:spcPts val="0"/>
              </a:spcAft>
              <a:buNone/>
              <a:defRPr sz="1800">
                <a:solidFill>
                  <a:schemeClr val="bg1"/>
                </a:solidFill>
              </a:defRPr>
            </a:lvl4pPr>
            <a:lvl5pPr marL="0" indent="0">
              <a:spcAft>
                <a:spcPts val="0"/>
              </a:spcAft>
              <a:buNone/>
              <a:defRPr sz="1800">
                <a:solidFill>
                  <a:schemeClr val="bg1"/>
                </a:solidFill>
              </a:defRPr>
            </a:lvl5pPr>
            <a:lvl6pPr marL="0" indent="0">
              <a:spcAft>
                <a:spcPts val="0"/>
              </a:spcAft>
              <a:buNone/>
              <a:defRPr sz="1800">
                <a:solidFill>
                  <a:schemeClr val="bg1"/>
                </a:solidFill>
              </a:defRPr>
            </a:lvl6pPr>
            <a:lvl7pPr marL="0" indent="0">
              <a:spcAft>
                <a:spcPts val="0"/>
              </a:spcAft>
              <a:buNone/>
              <a:defRPr sz="1800">
                <a:solidFill>
                  <a:schemeClr val="bg1"/>
                </a:solidFill>
              </a:defRPr>
            </a:lvl7pPr>
            <a:lvl8pPr marL="0" indent="0">
              <a:spcAft>
                <a:spcPts val="0"/>
              </a:spcAft>
              <a:buNone/>
              <a:defRPr sz="1800">
                <a:solidFill>
                  <a:schemeClr val="bg1"/>
                </a:solidFill>
              </a:defRPr>
            </a:lvl8pPr>
            <a:lvl9pPr marL="0" indent="0">
              <a:spcAft>
                <a:spcPts val="0"/>
              </a:spcAft>
              <a:buNone/>
              <a:defRPr sz="1800">
                <a:solidFill>
                  <a:schemeClr val="bg1"/>
                </a:solidFill>
              </a:defRPr>
            </a:lvl9pPr>
          </a:lstStyle>
          <a:p>
            <a:pPr lvl="0"/>
            <a:r>
              <a:rPr lang="en-US" noProof="0" dirty="0"/>
              <a:t>Short Summary to the next chapter (max. 3 lines)</a:t>
            </a:r>
          </a:p>
        </p:txBody>
      </p:sp>
    </p:spTree>
    <p:extLst>
      <p:ext uri="{BB962C8B-B14F-4D97-AF65-F5344CB8AC3E}">
        <p14:creationId xmlns:p14="http://schemas.microsoft.com/office/powerpoint/2010/main" xmlns="" val="3847570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509373364"/>
              </p:ext>
            </p:extLst>
          </p:nvPr>
        </p:nvGraphicFramePr>
        <p:xfrm>
          <a:off x="1588" y="1588"/>
          <a:ext cx="1587" cy="1587"/>
        </p:xfrm>
        <a:graphic>
          <a:graphicData uri="http://schemas.openxmlformats.org/presentationml/2006/ole">
            <p:oleObj spid="_x0000_s102693" name="think-cell Slide" r:id="rId4" imgW="360" imgH="360" progId="">
              <p:embed/>
            </p:oleObj>
          </a:graphicData>
        </a:graphic>
      </p:graphicFrame>
      <p:sp>
        <p:nvSpPr>
          <p:cNvPr id="13" name="Textplatzhalter 9"/>
          <p:cNvSpPr>
            <a:spLocks noGrp="1"/>
          </p:cNvSpPr>
          <p:nvPr>
            <p:ph type="body" sz="quarter" idx="13" hasCustomPrompt="1"/>
          </p:nvPr>
        </p:nvSpPr>
        <p:spPr bwMode="gray">
          <a:xfrm>
            <a:off x="552971" y="764704"/>
            <a:ext cx="10296000" cy="432048"/>
          </a:xfrm>
        </p:spPr>
        <p:txBody>
          <a:bodyPr>
            <a:noAutofit/>
          </a:bodyPr>
          <a:lstStyle>
            <a:lvl1pPr marL="0">
              <a:spcAft>
                <a:spcPts val="0"/>
              </a:spcAft>
              <a:buFontTx/>
              <a:buNone/>
              <a:defRPr sz="2800">
                <a:solidFill>
                  <a:schemeClr val="accent2"/>
                </a:solidFill>
              </a:defRPr>
            </a:lvl1pPr>
            <a:lvl2pPr marL="0" indent="0">
              <a:spcAft>
                <a:spcPts val="0"/>
              </a:spcAft>
              <a:buFontTx/>
              <a:buNone/>
              <a:defRPr sz="2800">
                <a:solidFill>
                  <a:schemeClr val="accent2"/>
                </a:solidFill>
              </a:defRPr>
            </a:lvl2pPr>
            <a:lvl3pPr marL="0" indent="0">
              <a:spcAft>
                <a:spcPts val="0"/>
              </a:spcAft>
              <a:buFontTx/>
              <a:buNone/>
              <a:defRPr sz="2800">
                <a:solidFill>
                  <a:schemeClr val="accent2"/>
                </a:solidFill>
              </a:defRPr>
            </a:lvl3pPr>
            <a:lvl4pPr marL="0" indent="0">
              <a:spcAft>
                <a:spcPts val="0"/>
              </a:spcAft>
              <a:buFontTx/>
              <a:buNone/>
              <a:defRPr sz="2800">
                <a:solidFill>
                  <a:schemeClr val="accent2"/>
                </a:solidFill>
              </a:defRPr>
            </a:lvl4pPr>
            <a:lvl5pPr marL="0" indent="0">
              <a:spcAft>
                <a:spcPts val="0"/>
              </a:spcAft>
              <a:buFontTx/>
              <a:buNone/>
              <a:defRPr sz="2800">
                <a:solidFill>
                  <a:schemeClr val="accent2"/>
                </a:solidFill>
              </a:defRPr>
            </a:lvl5pPr>
            <a:lvl6pPr marL="0" indent="0">
              <a:spcAft>
                <a:spcPts val="0"/>
              </a:spcAft>
              <a:buFontTx/>
              <a:buNone/>
              <a:defRPr sz="2800">
                <a:solidFill>
                  <a:schemeClr val="accent2"/>
                </a:solidFill>
              </a:defRPr>
            </a:lvl6pPr>
            <a:lvl7pPr marL="0" indent="0">
              <a:spcAft>
                <a:spcPts val="0"/>
              </a:spcAft>
              <a:buFontTx/>
              <a:buNone/>
              <a:defRPr sz="2800">
                <a:solidFill>
                  <a:schemeClr val="accent2"/>
                </a:solidFill>
              </a:defRPr>
            </a:lvl7pPr>
            <a:lvl8pPr marL="0" indent="0">
              <a:spcAft>
                <a:spcPts val="0"/>
              </a:spcAft>
              <a:buFontTx/>
              <a:buNone/>
              <a:defRPr sz="2800">
                <a:solidFill>
                  <a:schemeClr val="accent2"/>
                </a:solidFill>
              </a:defRPr>
            </a:lvl8pPr>
            <a:lvl9pPr marL="0" indent="0">
              <a:spcAft>
                <a:spcPts val="0"/>
              </a:spcAft>
              <a:buFontTx/>
              <a:buNone/>
              <a:defRPr sz="2800">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971" y="1700808"/>
            <a:ext cx="10296000"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xmlns="" val="35401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3828056142"/>
              </p:ext>
            </p:extLst>
          </p:nvPr>
        </p:nvGraphicFramePr>
        <p:xfrm>
          <a:off x="1588" y="1588"/>
          <a:ext cx="1587" cy="1587"/>
        </p:xfrm>
        <a:graphic>
          <a:graphicData uri="http://schemas.openxmlformats.org/presentationml/2006/ole">
            <p:oleObj spid="_x0000_s104736" name="think-cell Slide" r:id="rId4" imgW="360" imgH="360" progId="">
              <p:embed/>
            </p:oleObj>
          </a:graphicData>
        </a:graphic>
      </p:graphicFrame>
      <p:sp>
        <p:nvSpPr>
          <p:cNvPr id="12" name="Textplatzhalter 9"/>
          <p:cNvSpPr>
            <a:spLocks noGrp="1"/>
          </p:cNvSpPr>
          <p:nvPr>
            <p:ph type="body" sz="quarter" idx="13" hasCustomPrompt="1"/>
          </p:nvPr>
        </p:nvSpPr>
        <p:spPr bwMode="gray">
          <a:xfrm>
            <a:off x="552971" y="764704"/>
            <a:ext cx="10296000" cy="432048"/>
          </a:xfrm>
        </p:spPr>
        <p:txBody>
          <a:bodyPr>
            <a:noAutofit/>
          </a:bodyPr>
          <a:lstStyle>
            <a:lvl1pPr marL="0">
              <a:spcAft>
                <a:spcPts val="0"/>
              </a:spcAft>
              <a:buFontTx/>
              <a:buNone/>
              <a:defRPr sz="2800">
                <a:solidFill>
                  <a:schemeClr val="accent2"/>
                </a:solidFill>
              </a:defRPr>
            </a:lvl1pPr>
            <a:lvl2pPr marL="0" indent="0">
              <a:spcAft>
                <a:spcPts val="0"/>
              </a:spcAft>
              <a:buFontTx/>
              <a:buNone/>
              <a:defRPr sz="2800">
                <a:solidFill>
                  <a:schemeClr val="accent2"/>
                </a:solidFill>
              </a:defRPr>
            </a:lvl2pPr>
            <a:lvl3pPr marL="0" indent="0">
              <a:spcAft>
                <a:spcPts val="0"/>
              </a:spcAft>
              <a:buFontTx/>
              <a:buNone/>
              <a:defRPr sz="2800">
                <a:solidFill>
                  <a:schemeClr val="accent2"/>
                </a:solidFill>
              </a:defRPr>
            </a:lvl3pPr>
            <a:lvl4pPr marL="0" indent="0">
              <a:spcAft>
                <a:spcPts val="0"/>
              </a:spcAft>
              <a:buFontTx/>
              <a:buNone/>
              <a:defRPr sz="2800">
                <a:solidFill>
                  <a:schemeClr val="accent2"/>
                </a:solidFill>
              </a:defRPr>
            </a:lvl4pPr>
            <a:lvl5pPr marL="0" indent="0">
              <a:spcAft>
                <a:spcPts val="0"/>
              </a:spcAft>
              <a:buFontTx/>
              <a:buNone/>
              <a:defRPr sz="2800">
                <a:solidFill>
                  <a:schemeClr val="accent2"/>
                </a:solidFill>
              </a:defRPr>
            </a:lvl5pPr>
            <a:lvl6pPr marL="0" indent="0">
              <a:spcAft>
                <a:spcPts val="0"/>
              </a:spcAft>
              <a:buFontTx/>
              <a:buNone/>
              <a:defRPr sz="2800">
                <a:solidFill>
                  <a:schemeClr val="accent2"/>
                </a:solidFill>
              </a:defRPr>
            </a:lvl6pPr>
            <a:lvl7pPr marL="0" indent="0">
              <a:spcAft>
                <a:spcPts val="0"/>
              </a:spcAft>
              <a:buFontTx/>
              <a:buNone/>
              <a:defRPr sz="2800">
                <a:solidFill>
                  <a:schemeClr val="accent2"/>
                </a:solidFill>
              </a:defRPr>
            </a:lvl7pPr>
            <a:lvl8pPr marL="0" indent="0">
              <a:spcAft>
                <a:spcPts val="0"/>
              </a:spcAft>
              <a:buFontTx/>
              <a:buNone/>
              <a:defRPr sz="2800">
                <a:solidFill>
                  <a:schemeClr val="accent2"/>
                </a:solidFill>
              </a:defRPr>
            </a:lvl8pPr>
            <a:lvl9pPr marL="0" indent="0">
              <a:spcAft>
                <a:spcPts val="0"/>
              </a:spcAft>
              <a:buFontTx/>
              <a:buNone/>
              <a:defRPr sz="2800">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450" y="1700808"/>
            <a:ext cx="4968875"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Inhaltsplatzhalter 5"/>
          <p:cNvSpPr>
            <a:spLocks noGrp="1"/>
          </p:cNvSpPr>
          <p:nvPr>
            <p:ph sz="quarter" idx="15" hasCustomPrompt="1"/>
          </p:nvPr>
        </p:nvSpPr>
        <p:spPr>
          <a:xfrm>
            <a:off x="5881688" y="1700808"/>
            <a:ext cx="4968875"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207017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2923106278"/>
              </p:ext>
            </p:extLst>
          </p:nvPr>
        </p:nvGraphicFramePr>
        <p:xfrm>
          <a:off x="1588" y="1588"/>
          <a:ext cx="1587" cy="1587"/>
        </p:xfrm>
        <a:graphic>
          <a:graphicData uri="http://schemas.openxmlformats.org/presentationml/2006/ole">
            <p:oleObj spid="_x0000_s112853" name="think-cell Slide" r:id="rId4" imgW="360" imgH="360" progId="">
              <p:embed/>
            </p:oleObj>
          </a:graphicData>
        </a:graphic>
      </p:graphicFrame>
      <p:sp>
        <p:nvSpPr>
          <p:cNvPr id="12" name="Textplatzhalter 9"/>
          <p:cNvSpPr>
            <a:spLocks noGrp="1"/>
          </p:cNvSpPr>
          <p:nvPr>
            <p:ph type="body" sz="quarter" idx="13" hasCustomPrompt="1"/>
          </p:nvPr>
        </p:nvSpPr>
        <p:spPr bwMode="gray">
          <a:xfrm>
            <a:off x="552971" y="764704"/>
            <a:ext cx="10296000" cy="432048"/>
          </a:xfrm>
        </p:spPr>
        <p:txBody>
          <a:bodyPr>
            <a:noAutofit/>
          </a:bodyPr>
          <a:lstStyle>
            <a:lvl1pPr marL="0">
              <a:spcAft>
                <a:spcPts val="0"/>
              </a:spcAft>
              <a:buFontTx/>
              <a:buNone/>
              <a:defRPr sz="2800">
                <a:solidFill>
                  <a:schemeClr val="accent2"/>
                </a:solidFill>
              </a:defRPr>
            </a:lvl1pPr>
            <a:lvl2pPr marL="0" indent="0">
              <a:spcAft>
                <a:spcPts val="0"/>
              </a:spcAft>
              <a:buFontTx/>
              <a:buNone/>
              <a:defRPr sz="2800">
                <a:solidFill>
                  <a:schemeClr val="accent2"/>
                </a:solidFill>
              </a:defRPr>
            </a:lvl2pPr>
            <a:lvl3pPr marL="0" indent="0">
              <a:spcAft>
                <a:spcPts val="0"/>
              </a:spcAft>
              <a:buFontTx/>
              <a:buNone/>
              <a:defRPr sz="2800">
                <a:solidFill>
                  <a:schemeClr val="accent2"/>
                </a:solidFill>
              </a:defRPr>
            </a:lvl3pPr>
            <a:lvl4pPr marL="0" indent="0">
              <a:spcAft>
                <a:spcPts val="0"/>
              </a:spcAft>
              <a:buFontTx/>
              <a:buNone/>
              <a:defRPr sz="2800">
                <a:solidFill>
                  <a:schemeClr val="accent2"/>
                </a:solidFill>
              </a:defRPr>
            </a:lvl4pPr>
            <a:lvl5pPr marL="0" indent="0">
              <a:spcAft>
                <a:spcPts val="0"/>
              </a:spcAft>
              <a:buFontTx/>
              <a:buNone/>
              <a:defRPr sz="2800">
                <a:solidFill>
                  <a:schemeClr val="accent2"/>
                </a:solidFill>
              </a:defRPr>
            </a:lvl5pPr>
            <a:lvl6pPr marL="0" indent="0">
              <a:spcAft>
                <a:spcPts val="0"/>
              </a:spcAft>
              <a:buFontTx/>
              <a:buNone/>
              <a:defRPr sz="2800">
                <a:solidFill>
                  <a:schemeClr val="accent2"/>
                </a:solidFill>
              </a:defRPr>
            </a:lvl6pPr>
            <a:lvl7pPr marL="0" indent="0">
              <a:spcAft>
                <a:spcPts val="0"/>
              </a:spcAft>
              <a:buFontTx/>
              <a:buNone/>
              <a:defRPr sz="2800">
                <a:solidFill>
                  <a:schemeClr val="accent2"/>
                </a:solidFill>
              </a:defRPr>
            </a:lvl7pPr>
            <a:lvl8pPr marL="0" indent="0">
              <a:spcAft>
                <a:spcPts val="0"/>
              </a:spcAft>
              <a:buFontTx/>
              <a:buNone/>
              <a:defRPr sz="2800">
                <a:solidFill>
                  <a:schemeClr val="accent2"/>
                </a:solidFill>
              </a:defRPr>
            </a:lvl8pPr>
            <a:lvl9pPr marL="0" indent="0">
              <a:spcAft>
                <a:spcPts val="0"/>
              </a:spcAft>
              <a:buFontTx/>
              <a:buNone/>
              <a:defRPr sz="2800">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p>
            <a:r>
              <a:rPr lang="en-US" dirty="0"/>
              <a:t>Slide title (2 lines | max. 1 line with subtitle)</a:t>
            </a:r>
          </a:p>
        </p:txBody>
      </p:sp>
      <p:sp>
        <p:nvSpPr>
          <p:cNvPr id="4" name="Inhaltsplatzhalter 3"/>
          <p:cNvSpPr>
            <a:spLocks noGrp="1"/>
          </p:cNvSpPr>
          <p:nvPr>
            <p:ph sz="quarter" idx="14" hasCustomPrompt="1"/>
          </p:nvPr>
        </p:nvSpPr>
        <p:spPr>
          <a:xfrm>
            <a:off x="552450" y="1700808"/>
            <a:ext cx="3240000"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3"/>
          <p:cNvSpPr>
            <a:spLocks noGrp="1"/>
          </p:cNvSpPr>
          <p:nvPr>
            <p:ph sz="quarter" idx="15" hasCustomPrompt="1"/>
          </p:nvPr>
        </p:nvSpPr>
        <p:spPr>
          <a:xfrm>
            <a:off x="4152901" y="1700808"/>
            <a:ext cx="3097212"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3"/>
          <p:cNvSpPr>
            <a:spLocks noGrp="1"/>
          </p:cNvSpPr>
          <p:nvPr>
            <p:ph sz="quarter" idx="16" hasCustomPrompt="1"/>
          </p:nvPr>
        </p:nvSpPr>
        <p:spPr>
          <a:xfrm>
            <a:off x="7610475" y="1700808"/>
            <a:ext cx="3240000"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428775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g text with vignett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3379508640"/>
              </p:ext>
            </p:extLst>
          </p:nvPr>
        </p:nvGraphicFramePr>
        <p:xfrm>
          <a:off x="1588" y="1588"/>
          <a:ext cx="1587" cy="1587"/>
        </p:xfrm>
        <a:graphic>
          <a:graphicData uri="http://schemas.openxmlformats.org/presentationml/2006/ole">
            <p:oleObj spid="_x0000_s115891" name="think-cell Slide" r:id="rId4" imgW="360" imgH="360" progId="">
              <p:embed/>
            </p:oleObj>
          </a:graphicData>
        </a:graphic>
      </p:graphicFrame>
      <p:pic>
        <p:nvPicPr>
          <p:cNvPr id="8" name="Picture 4" descr="K:\Mann + Hummel\03_Vorlagen\03_PowerPoint\backup\Vignette_16x32_weiß_2016.01.27.jp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l="3" r="3"/>
          <a:stretch>
            <a:fillRect/>
          </a:stretch>
        </p:blipFill>
        <p:spPr bwMode="gray">
          <a:xfrm>
            <a:off x="193675" y="188914"/>
            <a:ext cx="11808568" cy="5761036"/>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Textplatzhalter 9"/>
          <p:cNvSpPr>
            <a:spLocks noGrp="1" noChangeAspect="1"/>
          </p:cNvSpPr>
          <p:nvPr>
            <p:ph type="body" sz="quarter" idx="13" hasCustomPrompt="1"/>
          </p:nvPr>
        </p:nvSpPr>
        <p:spPr bwMode="gray">
          <a:xfrm>
            <a:off x="192930" y="188913"/>
            <a:ext cx="11808569" cy="5761038"/>
          </a:xfrm>
        </p:spPr>
        <p:txBody>
          <a:bodyPr lIns="360000" tIns="360000" rIns="360000" bIns="360000" anchor="ctr">
            <a:noAutofit/>
          </a:bodyPr>
          <a:lstStyle>
            <a:lvl1pPr marL="0" algn="ctr">
              <a:spcAft>
                <a:spcPts val="0"/>
              </a:spcAft>
              <a:buFontTx/>
              <a:buNone/>
              <a:defRPr sz="3200" baseline="0">
                <a:solidFill>
                  <a:schemeClr val="accent1"/>
                </a:solidFill>
              </a:defRPr>
            </a:lvl1pPr>
            <a:lvl2pPr marL="0" indent="0" algn="ctr">
              <a:spcAft>
                <a:spcPts val="0"/>
              </a:spcAft>
              <a:buFontTx/>
              <a:buNone/>
              <a:defRPr sz="3200" baseline="0">
                <a:solidFill>
                  <a:schemeClr val="accent2"/>
                </a:solidFill>
              </a:defRPr>
            </a:lvl2pPr>
            <a:lvl3pPr marL="0" indent="0" algn="ctr">
              <a:spcBef>
                <a:spcPts val="1800"/>
              </a:spcBef>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noProof="0" dirty="0"/>
              <a:t>Big Text first line</a:t>
            </a:r>
          </a:p>
          <a:p>
            <a:pPr lvl="1"/>
            <a:r>
              <a:rPr lang="en-US" noProof="0" dirty="0"/>
              <a:t>Big Text second line</a:t>
            </a:r>
          </a:p>
          <a:p>
            <a:pPr lvl="2"/>
            <a:r>
              <a:rPr lang="en-US" noProof="0" dirty="0"/>
              <a:t>Author</a:t>
            </a:r>
          </a:p>
        </p:txBody>
      </p:sp>
    </p:spTree>
    <p:extLst>
      <p:ext uri="{BB962C8B-B14F-4D97-AF65-F5344CB8AC3E}">
        <p14:creationId xmlns:p14="http://schemas.microsoft.com/office/powerpoint/2010/main" xmlns="" val="1870920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1727749915"/>
              </p:ext>
            </p:extLst>
          </p:nvPr>
        </p:nvGraphicFramePr>
        <p:xfrm>
          <a:off x="1588" y="1588"/>
          <a:ext cx="1587" cy="1587"/>
        </p:xfrm>
        <a:graphic>
          <a:graphicData uri="http://schemas.openxmlformats.org/presentationml/2006/ole">
            <p:oleObj spid="_x0000_s105760" name="think-cell Slide" r:id="rId4" imgW="360" imgH="360" progId="">
              <p:embed/>
            </p:oleObj>
          </a:graphicData>
        </a:graphic>
      </p:graphicFrame>
      <p:sp>
        <p:nvSpPr>
          <p:cNvPr id="9" name="Textplatzhalter 9"/>
          <p:cNvSpPr>
            <a:spLocks noGrp="1"/>
          </p:cNvSpPr>
          <p:nvPr>
            <p:ph type="body" sz="quarter" idx="13" hasCustomPrompt="1"/>
          </p:nvPr>
        </p:nvSpPr>
        <p:spPr bwMode="gray">
          <a:xfrm>
            <a:off x="552971" y="764704"/>
            <a:ext cx="10296000" cy="432048"/>
          </a:xfrm>
        </p:spPr>
        <p:txBody>
          <a:bodyPr>
            <a:noAutofit/>
          </a:bodyPr>
          <a:lstStyle>
            <a:lvl1pPr marL="0">
              <a:spcAft>
                <a:spcPts val="0"/>
              </a:spcAft>
              <a:buFontTx/>
              <a:buNone/>
              <a:defRPr sz="2800">
                <a:solidFill>
                  <a:schemeClr val="accent2"/>
                </a:solidFill>
              </a:defRPr>
            </a:lvl1pPr>
            <a:lvl2pPr marL="0" indent="0">
              <a:spcAft>
                <a:spcPts val="0"/>
              </a:spcAft>
              <a:buFontTx/>
              <a:buNone/>
              <a:defRPr sz="2800">
                <a:solidFill>
                  <a:schemeClr val="accent2"/>
                </a:solidFill>
              </a:defRPr>
            </a:lvl2pPr>
            <a:lvl3pPr marL="0" indent="0">
              <a:spcAft>
                <a:spcPts val="0"/>
              </a:spcAft>
              <a:buFontTx/>
              <a:buNone/>
              <a:defRPr sz="2800">
                <a:solidFill>
                  <a:schemeClr val="accent2"/>
                </a:solidFill>
              </a:defRPr>
            </a:lvl3pPr>
            <a:lvl4pPr marL="0" indent="0">
              <a:spcAft>
                <a:spcPts val="0"/>
              </a:spcAft>
              <a:buFontTx/>
              <a:buNone/>
              <a:defRPr sz="2800">
                <a:solidFill>
                  <a:schemeClr val="accent2"/>
                </a:solidFill>
              </a:defRPr>
            </a:lvl4pPr>
            <a:lvl5pPr marL="0" indent="0">
              <a:spcAft>
                <a:spcPts val="0"/>
              </a:spcAft>
              <a:buFontTx/>
              <a:buNone/>
              <a:defRPr sz="2800">
                <a:solidFill>
                  <a:schemeClr val="accent2"/>
                </a:solidFill>
              </a:defRPr>
            </a:lvl5pPr>
            <a:lvl6pPr marL="0" indent="0">
              <a:spcAft>
                <a:spcPts val="0"/>
              </a:spcAft>
              <a:buFontTx/>
              <a:buNone/>
              <a:defRPr sz="2800">
                <a:solidFill>
                  <a:schemeClr val="accent2"/>
                </a:solidFill>
              </a:defRPr>
            </a:lvl6pPr>
            <a:lvl7pPr marL="0" indent="0">
              <a:spcAft>
                <a:spcPts val="0"/>
              </a:spcAft>
              <a:buFontTx/>
              <a:buNone/>
              <a:defRPr sz="2800">
                <a:solidFill>
                  <a:schemeClr val="accent2"/>
                </a:solidFill>
              </a:defRPr>
            </a:lvl7pPr>
            <a:lvl8pPr marL="0" indent="0">
              <a:spcAft>
                <a:spcPts val="0"/>
              </a:spcAft>
              <a:buFontTx/>
              <a:buNone/>
              <a:defRPr sz="2800">
                <a:solidFill>
                  <a:schemeClr val="accent2"/>
                </a:solidFill>
              </a:defRPr>
            </a:lvl8pPr>
            <a:lvl9pPr marL="0" indent="0">
              <a:spcAft>
                <a:spcPts val="0"/>
              </a:spcAft>
              <a:buFontTx/>
              <a:buNone/>
              <a:defRPr sz="2800">
                <a:solidFill>
                  <a:schemeClr val="accent2"/>
                </a:solidFill>
              </a:defRPr>
            </a:lvl9pPr>
          </a:lstStyle>
          <a:p>
            <a:pPr lvl="0"/>
            <a:r>
              <a:rPr lang="en-US" dirty="0"/>
              <a:t>Optional subtitle (in max. 1 line)</a:t>
            </a:r>
          </a:p>
        </p:txBody>
      </p:sp>
      <p:sp>
        <p:nvSpPr>
          <p:cNvPr id="3" name="Titel 2"/>
          <p:cNvSpPr>
            <a:spLocks noGrp="1"/>
          </p:cNvSpPr>
          <p:nvPr>
            <p:ph type="title" hasCustomPrompt="1"/>
          </p:nvPr>
        </p:nvSpPr>
        <p:spPr bwMode="gray"/>
        <p:txBody>
          <a:bodyPr/>
          <a:lstStyle/>
          <a:p>
            <a:r>
              <a:rPr lang="en-US" dirty="0"/>
              <a:t>Slide title (2 lines | max. 1 line with subtitle)</a:t>
            </a:r>
          </a:p>
        </p:txBody>
      </p:sp>
    </p:spTree>
    <p:extLst>
      <p:ext uri="{BB962C8B-B14F-4D97-AF65-F5344CB8AC3E}">
        <p14:creationId xmlns:p14="http://schemas.microsoft.com/office/powerpoint/2010/main" xmlns="" val="1672373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886784363"/>
              </p:ext>
            </p:extLst>
          </p:nvPr>
        </p:nvGraphicFramePr>
        <p:xfrm>
          <a:off x="1588" y="1588"/>
          <a:ext cx="1587" cy="1587"/>
        </p:xfrm>
        <a:graphic>
          <a:graphicData uri="http://schemas.openxmlformats.org/presentationml/2006/ole">
            <p:oleObj spid="_x0000_s110866" name="think-cell Slide" r:id="rId4" imgW="360" imgH="360" progId="">
              <p:embed/>
            </p:oleObj>
          </a:graphicData>
        </a:graphic>
      </p:graphicFrame>
    </p:spTree>
    <p:extLst>
      <p:ext uri="{BB962C8B-B14F-4D97-AF65-F5344CB8AC3E}">
        <p14:creationId xmlns:p14="http://schemas.microsoft.com/office/powerpoint/2010/main" xmlns="" val="1881301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xmlns="" val="2037456852"/>
              </p:ext>
            </p:extLst>
          </p:nvPr>
        </p:nvGraphicFramePr>
        <p:xfrm>
          <a:off x="1588" y="1588"/>
          <a:ext cx="1587" cy="1587"/>
        </p:xfrm>
        <a:graphic>
          <a:graphicData uri="http://schemas.openxmlformats.org/presentationml/2006/ole">
            <p:oleObj spid="_x0000_s106783" name="think-cell Slide" r:id="rId4" imgW="360" imgH="360" progId="">
              <p:embed/>
            </p:oleObj>
          </a:graphicData>
        </a:graphic>
      </p:graphicFrame>
      <p:sp>
        <p:nvSpPr>
          <p:cNvPr id="12" name="Textplatzhalter 9"/>
          <p:cNvSpPr>
            <a:spLocks noGrp="1"/>
          </p:cNvSpPr>
          <p:nvPr>
            <p:ph type="body" sz="quarter" idx="13" hasCustomPrompt="1"/>
          </p:nvPr>
        </p:nvSpPr>
        <p:spPr bwMode="gray">
          <a:xfrm>
            <a:off x="552971" y="764704"/>
            <a:ext cx="10296000" cy="432048"/>
          </a:xfrm>
        </p:spPr>
        <p:txBody>
          <a:bodyPr>
            <a:noAutofit/>
          </a:bodyPr>
          <a:lstStyle>
            <a:lvl1pPr marL="0">
              <a:spcAft>
                <a:spcPts val="0"/>
              </a:spcAft>
              <a:buFontTx/>
              <a:buNone/>
              <a:defRPr sz="2800">
                <a:solidFill>
                  <a:schemeClr val="accent2"/>
                </a:solidFill>
              </a:defRPr>
            </a:lvl1pPr>
            <a:lvl2pPr marL="0" indent="0">
              <a:spcAft>
                <a:spcPts val="0"/>
              </a:spcAft>
              <a:buFontTx/>
              <a:buNone/>
              <a:defRPr sz="2800">
                <a:solidFill>
                  <a:schemeClr val="accent2"/>
                </a:solidFill>
              </a:defRPr>
            </a:lvl2pPr>
            <a:lvl3pPr marL="0" indent="0">
              <a:spcAft>
                <a:spcPts val="0"/>
              </a:spcAft>
              <a:buFontTx/>
              <a:buNone/>
              <a:defRPr sz="2800">
                <a:solidFill>
                  <a:schemeClr val="accent2"/>
                </a:solidFill>
              </a:defRPr>
            </a:lvl3pPr>
            <a:lvl4pPr marL="0" indent="0">
              <a:spcAft>
                <a:spcPts val="0"/>
              </a:spcAft>
              <a:buFontTx/>
              <a:buNone/>
              <a:defRPr sz="2800">
                <a:solidFill>
                  <a:schemeClr val="accent2"/>
                </a:solidFill>
              </a:defRPr>
            </a:lvl4pPr>
            <a:lvl5pPr marL="0" indent="0">
              <a:spcAft>
                <a:spcPts val="0"/>
              </a:spcAft>
              <a:buFontTx/>
              <a:buNone/>
              <a:defRPr sz="2800">
                <a:solidFill>
                  <a:schemeClr val="accent2"/>
                </a:solidFill>
              </a:defRPr>
            </a:lvl5pPr>
            <a:lvl6pPr marL="0" indent="0">
              <a:spcAft>
                <a:spcPts val="0"/>
              </a:spcAft>
              <a:buFontTx/>
              <a:buNone/>
              <a:defRPr sz="2800">
                <a:solidFill>
                  <a:schemeClr val="accent2"/>
                </a:solidFill>
              </a:defRPr>
            </a:lvl6pPr>
            <a:lvl7pPr marL="0" indent="0">
              <a:spcAft>
                <a:spcPts val="0"/>
              </a:spcAft>
              <a:buFontTx/>
              <a:buNone/>
              <a:defRPr sz="2800">
                <a:solidFill>
                  <a:schemeClr val="accent2"/>
                </a:solidFill>
              </a:defRPr>
            </a:lvl7pPr>
            <a:lvl8pPr marL="0" indent="0">
              <a:spcAft>
                <a:spcPts val="0"/>
              </a:spcAft>
              <a:buFontTx/>
              <a:buNone/>
              <a:defRPr sz="2800">
                <a:solidFill>
                  <a:schemeClr val="accent2"/>
                </a:solidFill>
              </a:defRPr>
            </a:lvl8pPr>
            <a:lvl9pPr marL="0" indent="0">
              <a:spcAft>
                <a:spcPts val="0"/>
              </a:spcAft>
              <a:buFontTx/>
              <a:buNone/>
              <a:defRPr sz="2800">
                <a:solidFill>
                  <a:schemeClr val="accent2"/>
                </a:solidFill>
              </a:defRPr>
            </a:lvl9pPr>
          </a:lstStyle>
          <a:p>
            <a:pPr lvl="0"/>
            <a:r>
              <a:rPr lang="en-US" noProof="0" dirty="0"/>
              <a:t>Optional subtitle (in max. 1 line)</a:t>
            </a:r>
          </a:p>
        </p:txBody>
      </p:sp>
      <p:sp>
        <p:nvSpPr>
          <p:cNvPr id="8" name="Bildplatzhalter 7"/>
          <p:cNvSpPr>
            <a:spLocks noGrp="1" noChangeAspect="1"/>
          </p:cNvSpPr>
          <p:nvPr>
            <p:ph type="pic" sz="quarter" idx="14" hasCustomPrompt="1"/>
          </p:nvPr>
        </p:nvSpPr>
        <p:spPr bwMode="gray">
          <a:xfrm>
            <a:off x="552971" y="1700808"/>
            <a:ext cx="10296000" cy="4248000"/>
          </a:xfrm>
        </p:spPr>
        <p:txBody>
          <a:bodyPr lIns="0" tIns="612000" anchor="ctr" anchorCtr="0">
            <a:normAutofit/>
          </a:bodyPr>
          <a:lstStyle>
            <a:lvl1pPr marL="0" indent="0" algn="ctr">
              <a:buNone/>
              <a:defRPr sz="1200"/>
            </a:lvl1pPr>
          </a:lstStyle>
          <a:p>
            <a:r>
              <a:rPr lang="en-US" noProof="0" dirty="0"/>
              <a:t>Insert a picture here</a:t>
            </a:r>
          </a:p>
        </p:txBody>
      </p:sp>
      <p:sp>
        <p:nvSpPr>
          <p:cNvPr id="3" name="Titel 2"/>
          <p:cNvSpPr>
            <a:spLocks noGrp="1"/>
          </p:cNvSpPr>
          <p:nvPr>
            <p:ph type="title" hasCustomPrompt="1"/>
          </p:nvPr>
        </p:nvSpPr>
        <p:spPr bwMode="gray"/>
        <p:txBody>
          <a:bodyPr/>
          <a:lstStyle/>
          <a:p>
            <a:r>
              <a:rPr lang="en-US" noProof="0" dirty="0"/>
              <a:t>Slide title (2 lines | max. 1 line with subtitle)</a:t>
            </a:r>
          </a:p>
        </p:txBody>
      </p:sp>
    </p:spTree>
    <p:extLst>
      <p:ext uri="{BB962C8B-B14F-4D97-AF65-F5344CB8AC3E}">
        <p14:creationId xmlns:p14="http://schemas.microsoft.com/office/powerpoint/2010/main" xmlns="" val="219654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18"/>
            </p:custDataLst>
            <p:extLst>
              <p:ext uri="{D42A27DB-BD31-4B8C-83A1-F6EECF244321}">
                <p14:modId xmlns:p14="http://schemas.microsoft.com/office/powerpoint/2010/main" xmlns="" val="1246389537"/>
              </p:ext>
            </p:extLst>
          </p:nvPr>
        </p:nvGraphicFramePr>
        <p:xfrm>
          <a:off x="1588" y="1588"/>
          <a:ext cx="1587" cy="1587"/>
        </p:xfrm>
        <a:graphic>
          <a:graphicData uri="http://schemas.openxmlformats.org/presentationml/2006/ole">
            <p:oleObj spid="_x0000_s100697" name="think-cell Slide" r:id="rId19" imgW="360" imgH="360" progId="">
              <p:embed/>
            </p:oleObj>
          </a:graphicData>
        </a:graphic>
      </p:graphicFrame>
      <p:sp>
        <p:nvSpPr>
          <p:cNvPr id="2" name="Titelplatzhalter 1"/>
          <p:cNvSpPr>
            <a:spLocks noGrp="1"/>
          </p:cNvSpPr>
          <p:nvPr>
            <p:ph type="title"/>
          </p:nvPr>
        </p:nvSpPr>
        <p:spPr bwMode="gray">
          <a:xfrm>
            <a:off x="552971" y="332656"/>
            <a:ext cx="10296000" cy="430887"/>
          </a:xfrm>
          <a:prstGeom prst="rect">
            <a:avLst/>
          </a:prstGeom>
          <a:solidFill>
            <a:schemeClr val="bg1"/>
          </a:solidFill>
        </p:spPr>
        <p:txBody>
          <a:bodyPr vert="horz" wrap="square" lIns="0" tIns="0" rIns="0" bIns="0" rtlCol="0" anchor="t">
            <a:spAutoFit/>
          </a:bodyPr>
          <a:lstStyle/>
          <a:p>
            <a:r>
              <a:rPr lang="en-US" noProof="0" dirty="0"/>
              <a:t>Slide title (2 lines | max. 1 line with subtitle)</a:t>
            </a:r>
          </a:p>
        </p:txBody>
      </p:sp>
      <p:sp>
        <p:nvSpPr>
          <p:cNvPr id="3" name="Textplatzhalter 2"/>
          <p:cNvSpPr>
            <a:spLocks noGrp="1"/>
          </p:cNvSpPr>
          <p:nvPr>
            <p:ph type="body" idx="1"/>
          </p:nvPr>
        </p:nvSpPr>
        <p:spPr bwMode="gray">
          <a:xfrm>
            <a:off x="552971" y="1700808"/>
            <a:ext cx="10296000" cy="4248000"/>
          </a:xfrm>
          <a:prstGeom prst="rect">
            <a:avLst/>
          </a:prstGeom>
          <a:noFill/>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5"/>
            <a:r>
              <a:rPr lang="en-US" noProof="0" dirty="0"/>
              <a:t>6</a:t>
            </a:r>
          </a:p>
          <a:p>
            <a:pPr lvl="6"/>
            <a:r>
              <a:rPr lang="en-US" noProof="0" dirty="0"/>
              <a:t>7</a:t>
            </a:r>
          </a:p>
          <a:p>
            <a:pPr lvl="7"/>
            <a:r>
              <a:rPr lang="en-US" noProof="0" dirty="0"/>
              <a:t>8</a:t>
            </a:r>
          </a:p>
          <a:p>
            <a:pPr lvl="8"/>
            <a:r>
              <a:rPr lang="en-US" noProof="0" dirty="0"/>
              <a:t>9</a:t>
            </a:r>
          </a:p>
        </p:txBody>
      </p:sp>
      <p:cxnSp>
        <p:nvCxnSpPr>
          <p:cNvPr id="615" name="Gerade Verbindung 614"/>
          <p:cNvCxnSpPr/>
          <p:nvPr userDrawn="1"/>
        </p:nvCxnSpPr>
        <p:spPr bwMode="gray">
          <a:xfrm>
            <a:off x="-167101" y="188640"/>
            <a:ext cx="72000" cy="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16" name="Gerade Verbindung 615"/>
          <p:cNvCxnSpPr/>
          <p:nvPr userDrawn="1"/>
        </p:nvCxnSpPr>
        <p:spPr bwMode="gray">
          <a:xfrm>
            <a:off x="-167117" y="1700808"/>
            <a:ext cx="72000" cy="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17" name="Gerade Verbindung 616"/>
          <p:cNvCxnSpPr/>
          <p:nvPr userDrawn="1"/>
        </p:nvCxnSpPr>
        <p:spPr bwMode="gray">
          <a:xfrm>
            <a:off x="-167133" y="5949280"/>
            <a:ext cx="72000" cy="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7" name="Gerade Verbindung 656"/>
          <p:cNvCxnSpPr/>
          <p:nvPr userDrawn="1"/>
        </p:nvCxnSpPr>
        <p:spPr bwMode="gray">
          <a:xfrm>
            <a:off x="192931"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8" name="Gerade Verbindung 657"/>
          <p:cNvCxnSpPr/>
          <p:nvPr userDrawn="1"/>
        </p:nvCxnSpPr>
        <p:spPr bwMode="gray">
          <a:xfrm>
            <a:off x="552971"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9" name="Gerade Verbindung 658"/>
          <p:cNvCxnSpPr/>
          <p:nvPr userDrawn="1"/>
        </p:nvCxnSpPr>
        <p:spPr bwMode="gray">
          <a:xfrm>
            <a:off x="5521523"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60" name="Gerade Verbindung 659"/>
          <p:cNvCxnSpPr/>
          <p:nvPr userDrawn="1"/>
        </p:nvCxnSpPr>
        <p:spPr bwMode="gray">
          <a:xfrm>
            <a:off x="10850115"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61" name="Gerade Verbindung 660"/>
          <p:cNvCxnSpPr/>
          <p:nvPr userDrawn="1"/>
        </p:nvCxnSpPr>
        <p:spPr bwMode="gray">
          <a:xfrm>
            <a:off x="12002243"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62" name="Gerade Verbindung 661"/>
          <p:cNvCxnSpPr/>
          <p:nvPr userDrawn="1"/>
        </p:nvCxnSpPr>
        <p:spPr bwMode="gray">
          <a:xfrm>
            <a:off x="5881563"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2" name="Gerade Verbindung 61"/>
          <p:cNvCxnSpPr/>
          <p:nvPr userDrawn="1"/>
        </p:nvCxnSpPr>
        <p:spPr bwMode="gray">
          <a:xfrm>
            <a:off x="3793331"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3" name="Gerade Verbindung 62"/>
          <p:cNvCxnSpPr/>
          <p:nvPr userDrawn="1"/>
        </p:nvCxnSpPr>
        <p:spPr bwMode="gray">
          <a:xfrm>
            <a:off x="4153371"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4" name="Gerade Verbindung 63"/>
          <p:cNvCxnSpPr/>
          <p:nvPr userDrawn="1"/>
        </p:nvCxnSpPr>
        <p:spPr bwMode="gray">
          <a:xfrm>
            <a:off x="7249715"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 name="Gerade Verbindung 64"/>
          <p:cNvCxnSpPr/>
          <p:nvPr userDrawn="1"/>
        </p:nvCxnSpPr>
        <p:spPr bwMode="gray">
          <a:xfrm rot="21540000">
            <a:off x="7609127" y="-171394"/>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sp>
        <p:nvSpPr>
          <p:cNvPr id="9" name="Rechteck 8"/>
          <p:cNvSpPr/>
          <p:nvPr userDrawn="1"/>
        </p:nvSpPr>
        <p:spPr bwMode="gray">
          <a:xfrm>
            <a:off x="552971" y="6333708"/>
            <a:ext cx="792088" cy="34966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algn="l"/>
            <a:fld id="{D5406B15-6818-4DA3-8FF2-A154809E8684}" type="slidenum">
              <a:rPr lang="en-US" sz="2600" noProof="0" smtClean="0">
                <a:solidFill>
                  <a:schemeClr val="accent1"/>
                </a:solidFill>
              </a:rPr>
              <a:pPr algn="l"/>
              <a:t>‹#›</a:t>
            </a:fld>
            <a:endParaRPr lang="en-US" sz="2600" noProof="0" dirty="0">
              <a:solidFill>
                <a:schemeClr val="accent1"/>
              </a:solidFill>
            </a:endParaRPr>
          </a:p>
        </p:txBody>
      </p:sp>
      <p:sp>
        <p:nvSpPr>
          <p:cNvPr id="10" name="Rechteck 9"/>
          <p:cNvSpPr/>
          <p:nvPr userDrawn="1"/>
        </p:nvSpPr>
        <p:spPr bwMode="gray">
          <a:xfrm>
            <a:off x="1416347" y="6340851"/>
            <a:ext cx="2593082" cy="14401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r>
              <a:rPr lang="en-US" sz="1000" noProof="0" dirty="0">
                <a:solidFill>
                  <a:schemeClr val="tx1"/>
                </a:solidFill>
              </a:rPr>
              <a:t>18</a:t>
            </a:r>
            <a:r>
              <a:rPr lang="en-US" sz="1000" baseline="30000" noProof="0" dirty="0">
                <a:solidFill>
                  <a:schemeClr val="tx1"/>
                </a:solidFill>
              </a:rPr>
              <a:t>th</a:t>
            </a:r>
            <a:r>
              <a:rPr lang="en-US" sz="1000" noProof="0" dirty="0">
                <a:solidFill>
                  <a:schemeClr val="tx1"/>
                </a:solidFill>
              </a:rPr>
              <a:t> Feb 2021</a:t>
            </a:r>
          </a:p>
        </p:txBody>
      </p:sp>
      <p:sp>
        <p:nvSpPr>
          <p:cNvPr id="30" name="Rechteck 29"/>
          <p:cNvSpPr/>
          <p:nvPr userDrawn="1"/>
        </p:nvSpPr>
        <p:spPr bwMode="gray">
          <a:xfrm>
            <a:off x="1416347" y="6489357"/>
            <a:ext cx="6409432" cy="14401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r>
              <a:rPr lang="en-US" sz="1000" dirty="0">
                <a:solidFill>
                  <a:srgbClr val="00732D"/>
                </a:solidFill>
              </a:rPr>
              <a:t>GST</a:t>
            </a:r>
            <a:endParaRPr lang="en-US" sz="1000" noProof="0" dirty="0">
              <a:solidFill>
                <a:srgbClr val="00732D"/>
              </a:solidFill>
            </a:endParaRPr>
          </a:p>
        </p:txBody>
      </p:sp>
      <p:cxnSp>
        <p:nvCxnSpPr>
          <p:cNvPr id="34" name="Gerade Verbindung 33"/>
          <p:cNvCxnSpPr/>
          <p:nvPr userDrawn="1"/>
        </p:nvCxnSpPr>
        <p:spPr bwMode="gray">
          <a:xfrm>
            <a:off x="1345059" y="6369057"/>
            <a:ext cx="0" cy="238125"/>
          </a:xfrm>
          <a:prstGeom prst="line">
            <a:avLst/>
          </a:prstGeom>
          <a:ln w="6350">
            <a:solidFill>
              <a:srgbClr val="00732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13289469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6" r:id="rId4"/>
    <p:sldLayoutId id="2147483666" r:id="rId5"/>
    <p:sldLayoutId id="2147483668" r:id="rId6"/>
    <p:sldLayoutId id="2147483657" r:id="rId7"/>
    <p:sldLayoutId id="2147483665" r:id="rId8"/>
    <p:sldLayoutId id="2147483660" r:id="rId9"/>
    <p:sldLayoutId id="2147483658" r:id="rId10"/>
    <p:sldLayoutId id="2147483662" r:id="rId11"/>
    <p:sldLayoutId id="2147483661" r:id="rId12"/>
    <p:sldLayoutId id="2147483667" r:id="rId13"/>
    <p:sldLayoutId id="2147483663" r:id="rId14"/>
    <p:sldLayoutId id="2147483678" r:id="rId15"/>
  </p:sldLayoutIdLst>
  <p:hf sldNum="0" hdr="0" ftr="0" dt="0"/>
  <p:txStyles>
    <p:titleStyle>
      <a:lvl1pPr algn="l" defTabSz="914400" rtl="0" eaLnBrk="1" latinLnBrk="0" hangingPunct="1">
        <a:spcBef>
          <a:spcPct val="0"/>
        </a:spcBef>
        <a:buNone/>
        <a:defRPr sz="2800" kern="1200">
          <a:solidFill>
            <a:schemeClr val="accent1"/>
          </a:solidFill>
          <a:latin typeface="+mj-lt"/>
          <a:ea typeface="+mj-ea"/>
          <a:cs typeface="+mj-cs"/>
        </a:defRPr>
      </a:lvl1pPr>
    </p:titleStyle>
    <p:bodyStyle>
      <a:lvl1pPr marL="18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1pPr>
      <a:lvl2pPr marL="36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2pPr>
      <a:lvl3pPr marL="54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3pPr>
      <a:lvl4pPr marL="72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4pPr>
      <a:lvl5pPr marL="90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5pPr>
      <a:lvl6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6pPr>
      <a:lvl7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7pPr>
      <a:lvl8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8pPr>
      <a:lvl9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600" kern="1200">
          <a:solidFill>
            <a:schemeClr val="tx1"/>
          </a:solidFill>
          <a:latin typeface="+mn-lt"/>
          <a:ea typeface="+mn-ea"/>
          <a:cs typeface="+mn-cs"/>
        </a:defRPr>
      </a:lvl6pPr>
      <a:lvl7pPr marL="2743200" algn="l" defTabSz="914400" rtl="0" eaLnBrk="1" latinLnBrk="0" hangingPunct="1">
        <a:defRPr sz="1600" kern="1200">
          <a:solidFill>
            <a:schemeClr val="tx1"/>
          </a:solidFill>
          <a:latin typeface="+mn-lt"/>
          <a:ea typeface="+mn-ea"/>
          <a:cs typeface="+mn-cs"/>
        </a:defRPr>
      </a:lvl7pPr>
      <a:lvl8pPr marL="3200400" algn="l" defTabSz="914400" rtl="0" eaLnBrk="1" latinLnBrk="0" hangingPunct="1">
        <a:defRPr sz="1600" kern="1200">
          <a:solidFill>
            <a:schemeClr val="tx1"/>
          </a:solidFill>
          <a:latin typeface="+mn-lt"/>
          <a:ea typeface="+mn-ea"/>
          <a:cs typeface="+mn-cs"/>
        </a:defRPr>
      </a:lvl8pPr>
      <a:lvl9pPr marL="3657600" algn="l" defTabSz="91440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7.xml"/><Relationship Id="rId1" Type="http://schemas.openxmlformats.org/officeDocument/2006/relationships/vmlDrawing" Target="../drawings/vmlDrawing16.vml"/><Relationship Id="rId6" Type="http://schemas.openxmlformats.org/officeDocument/2006/relationships/image" Target="../media/image7.png"/><Relationship Id="rId5" Type="http://schemas.openxmlformats.org/officeDocument/2006/relationships/oleObject" Target="../embeddings/oleObject16.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hyperlink" Target="https://cleartax.in/s/invoice-furnishing-facility-iff" TargetMode="External"/><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p:custDataLst>
              <p:tags r:id="rId2"/>
            </p:custDataLst>
          </p:nvPr>
        </p:nvGraphicFramePr>
        <p:xfrm>
          <a:off x="1588" y="1588"/>
          <a:ext cx="1587" cy="1587"/>
        </p:xfrm>
        <a:graphic>
          <a:graphicData uri="http://schemas.openxmlformats.org/presentationml/2006/ole">
            <p:oleObj spid="_x0000_s98911" name="think-cell Slide" r:id="rId5" imgW="360" imgH="360" progId="">
              <p:embed/>
            </p:oleObj>
          </a:graphicData>
        </a:graphic>
      </p:graphicFrame>
      <p:sp>
        <p:nvSpPr>
          <p:cNvPr id="19" name="Titel 18"/>
          <p:cNvSpPr>
            <a:spLocks noGrp="1"/>
          </p:cNvSpPr>
          <p:nvPr>
            <p:ph type="ctrTitle"/>
          </p:nvPr>
        </p:nvSpPr>
        <p:spPr>
          <a:xfrm>
            <a:off x="534987" y="587152"/>
            <a:ext cx="10972800" cy="2156048"/>
          </a:xfrm>
        </p:spPr>
        <p:txBody>
          <a:bodyPr/>
          <a:lstStyle/>
          <a:p>
            <a:pPr algn="ctr"/>
            <a:r>
              <a:rPr lang="en-US" sz="3200" dirty="0">
                <a:latin typeface="Aparajita" pitchFamily="34" charset="0"/>
                <a:cs typeface="Aparajita" pitchFamily="34" charset="0"/>
              </a:rPr>
              <a:t>Quarterly Return &amp; Monthly Payment and </a:t>
            </a:r>
            <a:br>
              <a:rPr lang="en-US" sz="3200" dirty="0">
                <a:latin typeface="Aparajita" pitchFamily="34" charset="0"/>
                <a:cs typeface="Aparajita" pitchFamily="34" charset="0"/>
              </a:rPr>
            </a:br>
            <a:r>
              <a:rPr lang="en-US" sz="3200" dirty="0">
                <a:latin typeface="Aparajita" pitchFamily="34" charset="0"/>
                <a:cs typeface="Aparajita" pitchFamily="34" charset="0"/>
              </a:rPr>
              <a:t>Registration Amendments</a:t>
            </a:r>
            <a:r>
              <a:rPr lang="en-US" sz="3200" dirty="0"/>
              <a:t/>
            </a:r>
            <a:br>
              <a:rPr lang="en-US" sz="3200" dirty="0"/>
            </a:br>
            <a:endParaRPr lang="en-US" sz="3200" dirty="0"/>
          </a:p>
        </p:txBody>
      </p:sp>
      <p:sp>
        <p:nvSpPr>
          <p:cNvPr id="9" name="Subtitle 8"/>
          <p:cNvSpPr>
            <a:spLocks noGrp="1"/>
          </p:cNvSpPr>
          <p:nvPr>
            <p:ph type="subTitle" idx="1"/>
          </p:nvPr>
        </p:nvSpPr>
        <p:spPr>
          <a:xfrm>
            <a:off x="1601787" y="1981200"/>
            <a:ext cx="8915400" cy="504056"/>
          </a:xfrm>
        </p:spPr>
        <p:txBody>
          <a:bodyPr/>
          <a:lstStyle/>
          <a:p>
            <a:pPr algn="ctr"/>
            <a:r>
              <a:rPr lang="en-US" sz="4400" dirty="0">
                <a:latin typeface="Aparajita" pitchFamily="34" charset="0"/>
                <a:cs typeface="Aparajita" pitchFamily="34" charset="0"/>
              </a:rPr>
              <a:t> by </a:t>
            </a:r>
            <a:r>
              <a:rPr lang="en-US" sz="4400" dirty="0" smtClean="0">
                <a:latin typeface="Aparajita" pitchFamily="34" charset="0"/>
                <a:cs typeface="Aparajita" pitchFamily="34" charset="0"/>
              </a:rPr>
              <a:t> CMA </a:t>
            </a:r>
            <a:r>
              <a:rPr lang="en-US" sz="4400" dirty="0" err="1" smtClean="0">
                <a:latin typeface="Aparajita" pitchFamily="34" charset="0"/>
                <a:cs typeface="Aparajita" pitchFamily="34" charset="0"/>
              </a:rPr>
              <a:t>Prasanna</a:t>
            </a:r>
            <a:r>
              <a:rPr lang="en-US" sz="4400" dirty="0" smtClean="0">
                <a:latin typeface="Aparajita" pitchFamily="34" charset="0"/>
                <a:cs typeface="Aparajita" pitchFamily="34" charset="0"/>
              </a:rPr>
              <a:t> </a:t>
            </a:r>
            <a:r>
              <a:rPr lang="en-US" sz="4400" dirty="0">
                <a:latin typeface="Aparajita" pitchFamily="34" charset="0"/>
                <a:cs typeface="Aparajita" pitchFamily="34" charset="0"/>
              </a:rPr>
              <a:t>Kumar K C</a:t>
            </a:r>
          </a:p>
        </p:txBody>
      </p:sp>
      <p:pic>
        <p:nvPicPr>
          <p:cNvPr id="7" name="Picture 6" descr="C:\Users\Administrator\AppData\Local\Microsoft\Windows Live Mail\WLMDSS.tmp\WLM577A.tmp\logo.png"/>
          <p:cNvPicPr/>
          <p:nvPr/>
        </p:nvPicPr>
        <p:blipFill>
          <a:blip r:embed="rId6" cstate="print"/>
          <a:srcRect/>
          <a:stretch>
            <a:fillRect/>
          </a:stretch>
        </p:blipFill>
        <p:spPr bwMode="auto">
          <a:xfrm>
            <a:off x="5259387" y="3048001"/>
            <a:ext cx="1600200" cy="2666999"/>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70257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687387" y="656112"/>
            <a:ext cx="10896600" cy="432048"/>
          </a:xfrm>
          <a:prstGeom prst="rect">
            <a:avLst/>
          </a:prstGeom>
          <a:solidFill>
            <a:srgbClr val="FBE1CF"/>
          </a:solidFill>
        </p:spPr>
        <p:txBody>
          <a:bodyPr/>
          <a:lstStyle/>
          <a:p>
            <a:pPr marL="0" indent="0">
              <a:buNone/>
            </a:pPr>
            <a:r>
              <a:rPr lang="en-US" sz="2800" dirty="0">
                <a:solidFill>
                  <a:srgbClr val="63B343"/>
                </a:solidFill>
              </a:rPr>
              <a:t>Interest and Late Fee… Cont.. </a:t>
            </a:r>
          </a:p>
        </p:txBody>
      </p:sp>
      <p:sp>
        <p:nvSpPr>
          <p:cNvPr id="38" name="Titel 6"/>
          <p:cNvSpPr txBox="1">
            <a:spLocks/>
          </p:cNvSpPr>
          <p:nvPr/>
        </p:nvSpPr>
        <p:spPr bwMode="gray">
          <a:xfrm>
            <a:off x="687387" y="116632"/>
            <a:ext cx="10896600"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8915" y="1196753"/>
            <a:ext cx="12241360" cy="707886"/>
          </a:xfrm>
          <a:prstGeom prst="rect">
            <a:avLst/>
          </a:prstGeom>
        </p:spPr>
        <p:txBody>
          <a:bodyPr wrap="square">
            <a:spAutoFit/>
          </a:bodyPr>
          <a:lstStyle/>
          <a:p>
            <a:r>
              <a:rPr lang="en-US" sz="2000" dirty="0"/>
              <a:t/>
            </a:r>
            <a:br>
              <a:rPr lang="en-US" sz="2000" dirty="0"/>
            </a:br>
            <a:endParaRPr lang="en-US" sz="2000" dirty="0">
              <a:solidFill>
                <a:schemeClr val="bg1">
                  <a:lumMod val="50000"/>
                </a:schemeClr>
              </a:solidFill>
            </a:endParaRPr>
          </a:p>
        </p:txBody>
      </p:sp>
      <p:sp>
        <p:nvSpPr>
          <p:cNvPr id="6" name="Textplatzhalter 10">
            <a:extLst>
              <a:ext uri="{FF2B5EF4-FFF2-40B4-BE49-F238E27FC236}">
                <a16:creationId xmlns:a16="http://schemas.microsoft.com/office/drawing/2014/main" xmlns="" id="{C8B0E9BD-208F-424C-B310-82C1A81EC012}"/>
              </a:ext>
            </a:extLst>
          </p:cNvPr>
          <p:cNvSpPr txBox="1">
            <a:spLocks/>
          </p:cNvSpPr>
          <p:nvPr/>
        </p:nvSpPr>
        <p:spPr bwMode="gray">
          <a:xfrm>
            <a:off x="687387" y="1383977"/>
            <a:ext cx="10910167" cy="1435423"/>
          </a:xfrm>
          <a:prstGeom prst="rect">
            <a:avLst/>
          </a:prstGeom>
          <a:solidFill>
            <a:srgbClr val="D8ECD0"/>
          </a:solidFill>
        </p:spPr>
        <p:txBody>
          <a:bodyPr vert="horz" lIns="0" tIns="0" rIns="0" bIns="0" rtlCol="0">
            <a:noAutofit/>
          </a:bodyPr>
          <a:lstStyle>
            <a:lvl1pPr marL="18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1pPr>
            <a:lvl2pPr marL="36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2pPr>
            <a:lvl3pPr marL="54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3pPr>
            <a:lvl4pPr marL="72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4pPr>
            <a:lvl5pPr marL="900000" indent="-179388"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5pPr>
            <a:lvl6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6pPr>
            <a:lvl7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7pPr>
            <a:lvl8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8pPr>
            <a:lvl9pPr marL="900000" indent="-180000" algn="l" defTabSz="914400" rtl="0" eaLnBrk="1" latinLnBrk="0" hangingPunct="1">
              <a:spcBef>
                <a:spcPts val="0"/>
              </a:spcBef>
              <a:spcAft>
                <a:spcPts val="400"/>
              </a:spcAft>
              <a:buClr>
                <a:schemeClr val="accent2"/>
              </a:buClr>
              <a:buFont typeface="Wingdings" panose="05000000000000000000" pitchFamily="2" charset="2"/>
              <a:buChar char="§"/>
              <a:defRPr sz="1800" kern="1200">
                <a:solidFill>
                  <a:schemeClr val="tx1"/>
                </a:solidFill>
                <a:latin typeface="+mn-lt"/>
                <a:ea typeface="+mn-ea"/>
                <a:cs typeface="+mn-cs"/>
              </a:defRPr>
            </a:lvl9pPr>
          </a:lstStyle>
          <a:p>
            <a:pPr marL="0" indent="0">
              <a:buFont typeface="Wingdings" panose="05000000000000000000" pitchFamily="2" charset="2"/>
              <a:buNone/>
            </a:pPr>
            <a:r>
              <a:rPr lang="en-US" b="1" dirty="0"/>
              <a:t>Late Fee</a:t>
            </a:r>
          </a:p>
          <a:p>
            <a:pPr lvl="3">
              <a:buFont typeface="Wingdings" panose="05000000000000000000" pitchFamily="2" charset="2"/>
              <a:buChar char="ü"/>
            </a:pPr>
            <a:r>
              <a:rPr lang="en-US" dirty="0"/>
              <a:t>Delay in furnishing outward supplies </a:t>
            </a:r>
            <a:r>
              <a:rPr lang="en-US" dirty="0">
                <a:sym typeface="Wingdings" panose="05000000000000000000" pitchFamily="2" charset="2"/>
              </a:rPr>
              <a:t> late fees as per Sec. 47</a:t>
            </a:r>
          </a:p>
          <a:p>
            <a:pPr lvl="3">
              <a:buFont typeface="Wingdings" panose="05000000000000000000" pitchFamily="2" charset="2"/>
              <a:buChar char="ü"/>
            </a:pPr>
            <a:endParaRPr lang="en-US" dirty="0">
              <a:sym typeface="Wingdings" panose="05000000000000000000" pitchFamily="2" charset="2"/>
            </a:endParaRPr>
          </a:p>
          <a:p>
            <a:pPr lvl="3">
              <a:buFont typeface="Wingdings" panose="05000000000000000000" pitchFamily="2" charset="2"/>
              <a:buChar char="ü"/>
            </a:pPr>
            <a:r>
              <a:rPr lang="en-US" dirty="0">
                <a:sym typeface="Wingdings" panose="05000000000000000000" pitchFamily="2" charset="2"/>
              </a:rPr>
              <a:t>Delay in Tax payment for first 2 months of the quarter  No Late Fees</a:t>
            </a:r>
            <a:endParaRPr lang="en-US" dirty="0"/>
          </a:p>
        </p:txBody>
      </p:sp>
      <p:graphicFrame>
        <p:nvGraphicFramePr>
          <p:cNvPr id="7" name="Table 6">
            <a:extLst>
              <a:ext uri="{FF2B5EF4-FFF2-40B4-BE49-F238E27FC236}">
                <a16:creationId xmlns:a16="http://schemas.microsoft.com/office/drawing/2014/main" xmlns="" id="{867B361B-074D-4EF4-AC5C-2425E3382329}"/>
              </a:ext>
            </a:extLst>
          </p:cNvPr>
          <p:cNvGraphicFramePr>
            <a:graphicFrameLocks noGrp="1"/>
          </p:cNvGraphicFramePr>
          <p:nvPr>
            <p:extLst>
              <p:ext uri="{D42A27DB-BD31-4B8C-83A1-F6EECF244321}">
                <p14:modId xmlns:p14="http://schemas.microsoft.com/office/powerpoint/2010/main" xmlns="" val="722477724"/>
              </p:ext>
            </p:extLst>
          </p:nvPr>
        </p:nvGraphicFramePr>
        <p:xfrm>
          <a:off x="767163" y="3034226"/>
          <a:ext cx="10816823" cy="2843046"/>
        </p:xfrm>
        <a:graphic>
          <a:graphicData uri="http://schemas.openxmlformats.org/drawingml/2006/table">
            <a:tbl>
              <a:tblPr>
                <a:tableStyleId>{3C2FFA5D-87B4-456A-9821-1D502468CF0F}</a:tableStyleId>
              </a:tblPr>
              <a:tblGrid>
                <a:gridCol w="2773237">
                  <a:extLst>
                    <a:ext uri="{9D8B030D-6E8A-4147-A177-3AD203B41FA5}">
                      <a16:colId xmlns:a16="http://schemas.microsoft.com/office/drawing/2014/main" xmlns="" val="20000"/>
                    </a:ext>
                  </a:extLst>
                </a:gridCol>
                <a:gridCol w="3751673">
                  <a:extLst>
                    <a:ext uri="{9D8B030D-6E8A-4147-A177-3AD203B41FA5}">
                      <a16:colId xmlns:a16="http://schemas.microsoft.com/office/drawing/2014/main" xmlns="" val="20001"/>
                    </a:ext>
                  </a:extLst>
                </a:gridCol>
                <a:gridCol w="4291913">
                  <a:extLst>
                    <a:ext uri="{9D8B030D-6E8A-4147-A177-3AD203B41FA5}">
                      <a16:colId xmlns:a16="http://schemas.microsoft.com/office/drawing/2014/main" xmlns="" val="20002"/>
                    </a:ext>
                  </a:extLst>
                </a:gridCol>
              </a:tblGrid>
              <a:tr h="791505">
                <a:tc gridSpan="3">
                  <a:txBody>
                    <a:bodyPr/>
                    <a:lstStyle/>
                    <a:p>
                      <a:pPr algn="l" fontAlgn="b"/>
                      <a:r>
                        <a:rPr lang="en-US" sz="1800" u="none" strike="noStrike" dirty="0">
                          <a:effectLst/>
                        </a:rPr>
                        <a:t>The late fee should be paid as follows if the quarterly GSTR-3B is not filed within due date, subject to a maximum late fees of Rs 5,000:-</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1091734">
                <a:tc>
                  <a:txBody>
                    <a:bodyPr/>
                    <a:lstStyle/>
                    <a:p>
                      <a:pPr algn="ctr" fontAlgn="ctr"/>
                      <a:r>
                        <a:rPr lang="en-US" sz="1800" u="none" strike="noStrike" dirty="0">
                          <a:effectLst/>
                        </a:rPr>
                        <a:t>Name of the Act</a:t>
                      </a:r>
                      <a:endParaRPr lang="en-US" sz="1800" b="0" i="0" u="none" strike="noStrike" dirty="0">
                        <a:solidFill>
                          <a:schemeClr val="bg1"/>
                        </a:solidFill>
                        <a:effectLst/>
                        <a:latin typeface="Arial" panose="020B0604020202020204" pitchFamily="34" charset="0"/>
                      </a:endParaRPr>
                    </a:p>
                  </a:txBody>
                  <a:tcPr marL="7620" marR="7620" marT="7620" marB="0" anchor="ctr"/>
                </a:tc>
                <a:tc>
                  <a:txBody>
                    <a:bodyPr/>
                    <a:lstStyle/>
                    <a:p>
                      <a:pPr algn="ctr" fontAlgn="b"/>
                      <a:r>
                        <a:rPr lang="en-US" sz="1800" u="none" strike="noStrike" dirty="0">
                          <a:effectLst/>
                        </a:rPr>
                        <a:t>Late fee for every </a:t>
                      </a:r>
                      <a:br>
                        <a:rPr lang="en-US" sz="1800" u="none" strike="noStrike" dirty="0">
                          <a:effectLst/>
                        </a:rPr>
                      </a:br>
                      <a:r>
                        <a:rPr lang="en-US" sz="1800" u="none" strike="noStrike" dirty="0">
                          <a:effectLst/>
                        </a:rPr>
                        <a:t>day of delay</a:t>
                      </a:r>
                      <a:br>
                        <a:rPr lang="en-US" sz="1800" u="none" strike="noStrike" dirty="0">
                          <a:effectLst/>
                        </a:rPr>
                      </a:br>
                      <a:endParaRPr lang="en-US" sz="1800" b="0" i="0" u="none" strike="noStrike" dirty="0">
                        <a:solidFill>
                          <a:schemeClr val="bg1"/>
                        </a:solidFill>
                        <a:effectLst/>
                        <a:latin typeface="Arial" panose="020B0604020202020204" pitchFamily="34" charset="0"/>
                      </a:endParaRPr>
                    </a:p>
                  </a:txBody>
                  <a:tcPr marL="7620" marR="7620" marT="7620" marB="0" anchor="b"/>
                </a:tc>
                <a:tc>
                  <a:txBody>
                    <a:bodyPr/>
                    <a:lstStyle/>
                    <a:p>
                      <a:pPr algn="ctr" fontAlgn="b"/>
                      <a:r>
                        <a:rPr lang="en-US" sz="1800" u="none" strike="noStrike" dirty="0">
                          <a:effectLst/>
                        </a:rPr>
                        <a:t>Late fee for every </a:t>
                      </a:r>
                      <a:br>
                        <a:rPr lang="en-US" sz="1800" u="none" strike="noStrike" dirty="0">
                          <a:effectLst/>
                        </a:rPr>
                      </a:br>
                      <a:r>
                        <a:rPr lang="en-US" sz="1800" u="none" strike="noStrike" dirty="0">
                          <a:effectLst/>
                        </a:rPr>
                        <a:t>day of delay</a:t>
                      </a:r>
                      <a:br>
                        <a:rPr lang="en-US" sz="1800" u="none" strike="noStrike" dirty="0">
                          <a:effectLst/>
                        </a:rPr>
                      </a:br>
                      <a:r>
                        <a:rPr lang="en-US" sz="1800" u="none" strike="noStrike" dirty="0">
                          <a:effectLst/>
                        </a:rPr>
                        <a:t>(in case of ‘Nil’ </a:t>
                      </a:r>
                      <a:br>
                        <a:rPr lang="en-US" sz="1800" u="none" strike="noStrike" dirty="0">
                          <a:effectLst/>
                        </a:rPr>
                      </a:br>
                      <a:r>
                        <a:rPr lang="en-US" sz="1800" u="none" strike="noStrike" dirty="0">
                          <a:effectLst/>
                        </a:rPr>
                        <a:t>tax liability)</a:t>
                      </a:r>
                      <a:endParaRPr lang="en-US" sz="1800" b="0" i="0" u="none" strike="noStrike" dirty="0">
                        <a:solidFill>
                          <a:schemeClr val="bg1"/>
                        </a:solidFill>
                        <a:effectLst/>
                        <a:latin typeface="Arial" panose="020B0604020202020204" pitchFamily="34" charset="0"/>
                      </a:endParaRPr>
                    </a:p>
                  </a:txBody>
                  <a:tcPr marL="7620" marR="7620" marT="7620" marB="0" anchor="b"/>
                </a:tc>
                <a:extLst>
                  <a:ext uri="{0D108BD9-81ED-4DB2-BD59-A6C34878D82A}">
                    <a16:rowId xmlns:a16="http://schemas.microsoft.com/office/drawing/2014/main" xmlns="" val="10001"/>
                  </a:ext>
                </a:extLst>
              </a:tr>
              <a:tr h="315547">
                <a:tc>
                  <a:txBody>
                    <a:bodyPr/>
                    <a:lstStyle/>
                    <a:p>
                      <a:pPr lvl="0" algn="ctr" fontAlgn="b"/>
                      <a:r>
                        <a:rPr lang="en-US" sz="1800" u="none" strike="noStrike" dirty="0">
                          <a:effectLst/>
                        </a:rPr>
                        <a:t>CGST Act</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pPr algn="ctr" fontAlgn="b"/>
                      <a:r>
                        <a:rPr lang="en-US" sz="1800" u="none" strike="noStrike" dirty="0" err="1">
                          <a:effectLst/>
                        </a:rPr>
                        <a:t>Rs</a:t>
                      </a:r>
                      <a:r>
                        <a:rPr lang="en-US" sz="1800" u="none" strike="noStrike" dirty="0">
                          <a:effectLst/>
                        </a:rPr>
                        <a:t>. 25</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pPr algn="ctr" fontAlgn="b"/>
                      <a:r>
                        <a:rPr lang="en-US" sz="1800" u="none" strike="noStrike">
                          <a:effectLst/>
                        </a:rPr>
                        <a:t>Rs. 10</a:t>
                      </a:r>
                      <a:endParaRPr lang="en-US" sz="1800" b="0" i="0" u="none" strike="noStrike">
                        <a:solidFill>
                          <a:schemeClr val="bg1">
                            <a:lumMod val="50000"/>
                          </a:schemeClr>
                        </a:solidFill>
                        <a:effectLst/>
                        <a:latin typeface="Arial" panose="020B0604020202020204" pitchFamily="34" charset="0"/>
                      </a:endParaRPr>
                    </a:p>
                  </a:txBody>
                  <a:tcPr marL="7620" marR="7620" marT="7620" marB="0" anchor="b"/>
                </a:tc>
                <a:extLst>
                  <a:ext uri="{0D108BD9-81ED-4DB2-BD59-A6C34878D82A}">
                    <a16:rowId xmlns:a16="http://schemas.microsoft.com/office/drawing/2014/main" xmlns="" val="10002"/>
                  </a:ext>
                </a:extLst>
              </a:tr>
              <a:tr h="315547">
                <a:tc>
                  <a:txBody>
                    <a:bodyPr/>
                    <a:lstStyle/>
                    <a:p>
                      <a:pPr lvl="0" algn="ctr" fontAlgn="b"/>
                      <a:r>
                        <a:rPr lang="en-US" sz="1800" u="none" strike="noStrike" dirty="0">
                          <a:effectLst/>
                        </a:rPr>
                        <a:t>SGST Act</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pPr algn="ctr" fontAlgn="b"/>
                      <a:r>
                        <a:rPr lang="en-US" sz="1800" u="none" strike="noStrike" dirty="0" err="1">
                          <a:effectLst/>
                        </a:rPr>
                        <a:t>Rs</a:t>
                      </a:r>
                      <a:r>
                        <a:rPr lang="en-US" sz="1800" u="none" strike="noStrike" dirty="0">
                          <a:effectLst/>
                        </a:rPr>
                        <a:t>. 25</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pPr algn="ctr" fontAlgn="b"/>
                      <a:r>
                        <a:rPr lang="en-US" sz="1800" u="none" strike="noStrike" dirty="0" err="1">
                          <a:effectLst/>
                        </a:rPr>
                        <a:t>Rs</a:t>
                      </a:r>
                      <a:r>
                        <a:rPr lang="en-US" sz="1800" u="none" strike="noStrike" dirty="0">
                          <a:effectLst/>
                        </a:rPr>
                        <a:t>. 10</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extLst>
                  <a:ext uri="{0D108BD9-81ED-4DB2-BD59-A6C34878D82A}">
                    <a16:rowId xmlns:a16="http://schemas.microsoft.com/office/drawing/2014/main" xmlns="" val="10003"/>
                  </a:ext>
                </a:extLst>
              </a:tr>
              <a:tr h="315547">
                <a:tc>
                  <a:txBody>
                    <a:bodyPr/>
                    <a:lstStyle/>
                    <a:p>
                      <a:pPr lvl="0" algn="ctr" fontAlgn="b"/>
                      <a:r>
                        <a:rPr lang="en-US" sz="1800" u="none" strike="noStrike" dirty="0">
                          <a:effectLst/>
                        </a:rPr>
                        <a:t>IGST Act</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pPr algn="ctr" fontAlgn="b"/>
                      <a:r>
                        <a:rPr lang="en-US" sz="1800" u="none" strike="noStrike" dirty="0" err="1">
                          <a:effectLst/>
                        </a:rPr>
                        <a:t>Rs</a:t>
                      </a:r>
                      <a:r>
                        <a:rPr lang="en-US" sz="1800" u="none" strike="noStrike" dirty="0">
                          <a:effectLst/>
                        </a:rPr>
                        <a:t>. 50</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pPr algn="ctr" fontAlgn="b"/>
                      <a:r>
                        <a:rPr lang="en-US" sz="1800" u="none" strike="noStrike" dirty="0" err="1">
                          <a:effectLst/>
                        </a:rPr>
                        <a:t>Rs</a:t>
                      </a:r>
                      <a:r>
                        <a:rPr lang="en-US" sz="1800" u="none" strike="noStrike" dirty="0">
                          <a:effectLst/>
                        </a:rPr>
                        <a:t>. 20</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556214169"/>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836712"/>
            <a:ext cx="11103024" cy="432048"/>
          </a:xfrm>
          <a:prstGeom prst="rect">
            <a:avLst/>
          </a:prstGeom>
          <a:solidFill>
            <a:schemeClr val="accent3">
              <a:lumMod val="20000"/>
              <a:lumOff val="80000"/>
            </a:schemeClr>
          </a:solidFill>
        </p:spPr>
        <p:txBody>
          <a:bodyPr/>
          <a:lstStyle/>
          <a:p>
            <a:pPr marL="0" indent="0" algn="just">
              <a:lnSpc>
                <a:spcPts val="3000"/>
              </a:lnSpc>
              <a:buNone/>
            </a:pPr>
            <a:r>
              <a:rPr lang="en-US" sz="2400" b="1" dirty="0">
                <a:solidFill>
                  <a:srgbClr val="3CA014"/>
                </a:solidFill>
                <a:hlinkClick r:id="rId3">
                  <a:extLst>
                    <a:ext uri="{A12FA001-AC4F-418D-AE19-62706E023703}">
                      <ahyp:hlinkClr xmlns:ahyp="http://schemas.microsoft.com/office/drawing/2018/hyperlinkcolor" xmlns="" val="tx"/>
                    </a:ext>
                  </a:extLst>
                </a:hlinkClick>
              </a:rPr>
              <a:t>Invoice Furnishing Facility</a:t>
            </a:r>
            <a:r>
              <a:rPr lang="en-US" sz="2400" b="1" dirty="0">
                <a:solidFill>
                  <a:srgbClr val="3CA014"/>
                </a:solidFill>
              </a:rPr>
              <a:t> (IFF) </a:t>
            </a:r>
            <a:r>
              <a:rPr lang="en-US" sz="2400" dirty="0">
                <a:solidFill>
                  <a:schemeClr val="bg1">
                    <a:lumMod val="50000"/>
                  </a:schemeClr>
                </a:solidFill>
              </a:rPr>
              <a:t>[Rule 59(2)]</a:t>
            </a:r>
          </a:p>
        </p:txBody>
      </p:sp>
      <p:sp>
        <p:nvSpPr>
          <p:cNvPr id="38" name="Titel 6"/>
          <p:cNvSpPr txBox="1">
            <a:spLocks/>
          </p:cNvSpPr>
          <p:nvPr/>
        </p:nvSpPr>
        <p:spPr bwMode="gray">
          <a:xfrm>
            <a:off x="408955" y="116632"/>
            <a:ext cx="111750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8" name="Rectangle 7"/>
          <p:cNvSpPr/>
          <p:nvPr/>
        </p:nvSpPr>
        <p:spPr>
          <a:xfrm>
            <a:off x="408955" y="1593727"/>
            <a:ext cx="11161240" cy="4283545"/>
          </a:xfrm>
          <a:prstGeom prst="rect">
            <a:avLst/>
          </a:prstGeom>
          <a:solidFill>
            <a:srgbClr val="CCE3D6"/>
          </a:solidFill>
        </p:spPr>
        <p:txBody>
          <a:bodyPr wrap="square">
            <a:spAutoFit/>
          </a:bodyPr>
          <a:lstStyle/>
          <a:p>
            <a:pPr marL="800100" lvl="1" indent="-342900" algn="just">
              <a:lnSpc>
                <a:spcPts val="3000"/>
              </a:lnSpc>
              <a:buFont typeface="Wingdings" panose="05000000000000000000" pitchFamily="2" charset="2"/>
              <a:buChar char="ü"/>
            </a:pPr>
            <a:r>
              <a:rPr lang="en-US" sz="1950" dirty="0"/>
              <a:t>The IFF can be used only when a </a:t>
            </a:r>
            <a:r>
              <a:rPr lang="en-US" sz="1950" b="1" dirty="0"/>
              <a:t>taxpayer</a:t>
            </a:r>
            <a:r>
              <a:rPr lang="en-US" sz="1950" dirty="0"/>
              <a:t> whose turnover is up to Rs.5 crores &amp; Optional.</a:t>
            </a:r>
          </a:p>
          <a:p>
            <a:pPr marL="800100" lvl="1" indent="-342900" algn="just">
              <a:lnSpc>
                <a:spcPts val="3000"/>
              </a:lnSpc>
              <a:buFont typeface="Wingdings" panose="05000000000000000000" pitchFamily="2" charset="2"/>
              <a:buChar char="ü"/>
            </a:pPr>
            <a:r>
              <a:rPr lang="en-US" sz="1950" dirty="0"/>
              <a:t>The IFF will come into effect from 01.01.2021.</a:t>
            </a:r>
          </a:p>
          <a:p>
            <a:pPr marL="800100" lvl="1" indent="-342900" algn="just">
              <a:lnSpc>
                <a:spcPts val="3000"/>
              </a:lnSpc>
              <a:buFont typeface="Wingdings" panose="05000000000000000000" pitchFamily="2" charset="2"/>
              <a:buChar char="ü"/>
            </a:pPr>
            <a:r>
              <a:rPr lang="en-US" sz="1950" dirty="0"/>
              <a:t>The IFF can be utilized only for the first two months of a quarter.</a:t>
            </a:r>
          </a:p>
          <a:p>
            <a:pPr marL="800100" lvl="1" indent="-342900" algn="just">
              <a:lnSpc>
                <a:spcPts val="3000"/>
              </a:lnSpc>
              <a:buFont typeface="Wingdings" panose="05000000000000000000" pitchFamily="2" charset="2"/>
              <a:buChar char="ü"/>
            </a:pPr>
            <a:r>
              <a:rPr lang="en-US" sz="1950" dirty="0"/>
              <a:t>The invoices relating to the last month of a quarter are to be uploaded in the GSTR-1 return only.</a:t>
            </a:r>
          </a:p>
          <a:p>
            <a:pPr marL="800100" lvl="1" indent="-342900" algn="just">
              <a:lnSpc>
                <a:spcPts val="3000"/>
              </a:lnSpc>
              <a:buFont typeface="Wingdings" panose="05000000000000000000" pitchFamily="2" charset="2"/>
              <a:buChar char="ü"/>
            </a:pPr>
            <a:r>
              <a:rPr lang="en-US" sz="1950" dirty="0"/>
              <a:t>There is no requirement to upload invoices in GSTR-1 if the same has been uploaded in the IFF.</a:t>
            </a:r>
          </a:p>
          <a:p>
            <a:pPr marL="800100" lvl="1" indent="-342900" algn="just">
              <a:lnSpc>
                <a:spcPts val="3000"/>
              </a:lnSpc>
              <a:buFont typeface="Wingdings" panose="05000000000000000000" pitchFamily="2" charset="2"/>
              <a:buChar char="ü"/>
            </a:pPr>
            <a:r>
              <a:rPr lang="en-US" sz="1950" dirty="0"/>
              <a:t>The taxpayer shall to submit the B2B invoices, debit and credit notes.</a:t>
            </a:r>
          </a:p>
          <a:p>
            <a:pPr marL="800100" lvl="1" indent="-342900" algn="just">
              <a:lnSpc>
                <a:spcPts val="3000"/>
              </a:lnSpc>
              <a:buFont typeface="Wingdings" panose="05000000000000000000" pitchFamily="2" charset="2"/>
              <a:buChar char="ü"/>
            </a:pPr>
            <a:r>
              <a:rPr lang="en-US" sz="1950" dirty="0"/>
              <a:t>The total value of invoices that can be uploaded is restricted to Rs.50 lakh per month.</a:t>
            </a:r>
          </a:p>
          <a:p>
            <a:pPr marL="800100" lvl="1" indent="-342900" algn="just">
              <a:lnSpc>
                <a:spcPts val="3000"/>
              </a:lnSpc>
              <a:buFont typeface="Wingdings" panose="05000000000000000000" pitchFamily="2" charset="2"/>
              <a:buChar char="ü"/>
            </a:pPr>
            <a:r>
              <a:rPr lang="en-US" sz="1950" dirty="0"/>
              <a:t>The details submitted in IFF </a:t>
            </a:r>
            <a:r>
              <a:rPr lang="en-US" sz="1950" b="1" dirty="0"/>
              <a:t>will be reflected </a:t>
            </a:r>
            <a:r>
              <a:rPr lang="en-US" sz="1950" dirty="0"/>
              <a:t>in the </a:t>
            </a:r>
            <a:r>
              <a:rPr lang="en-US" sz="1950" b="1" dirty="0"/>
              <a:t>GSTR-2A</a:t>
            </a:r>
            <a:r>
              <a:rPr lang="en-US" sz="1950" dirty="0"/>
              <a:t>, </a:t>
            </a:r>
            <a:r>
              <a:rPr lang="en-US" sz="1950" b="1" dirty="0"/>
              <a:t>GSTR-2B</a:t>
            </a:r>
            <a:r>
              <a:rPr lang="en-US" sz="1950" dirty="0"/>
              <a:t>, </a:t>
            </a:r>
            <a:r>
              <a:rPr lang="en-US" sz="1950" b="1" dirty="0"/>
              <a:t>GSTR-4A </a:t>
            </a:r>
            <a:r>
              <a:rPr lang="en-US" sz="1950" dirty="0"/>
              <a:t>or </a:t>
            </a:r>
            <a:r>
              <a:rPr lang="en-US" sz="1950" b="1" dirty="0"/>
              <a:t>GSTR-6A </a:t>
            </a:r>
            <a:r>
              <a:rPr lang="en-US" sz="1950" dirty="0"/>
              <a:t>of the recipients</a:t>
            </a:r>
          </a:p>
        </p:txBody>
      </p:sp>
    </p:spTree>
    <p:extLst>
      <p:ext uri="{BB962C8B-B14F-4D97-AF65-F5344CB8AC3E}">
        <p14:creationId xmlns:p14="http://schemas.microsoft.com/office/powerpoint/2010/main" xmlns="" val="3657375688"/>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692696"/>
            <a:ext cx="11255424" cy="432048"/>
          </a:xfrm>
          <a:prstGeom prst="rect">
            <a:avLst/>
          </a:prstGeom>
          <a:solidFill>
            <a:schemeClr val="accent3">
              <a:lumMod val="20000"/>
              <a:lumOff val="80000"/>
            </a:schemeClr>
          </a:solidFill>
        </p:spPr>
        <p:txBody>
          <a:bodyPr/>
          <a:lstStyle/>
          <a:p>
            <a:pPr marL="0" indent="0" algn="just">
              <a:lnSpc>
                <a:spcPts val="3000"/>
              </a:lnSpc>
              <a:buNone/>
            </a:pPr>
            <a:r>
              <a:rPr lang="en-US" sz="2400" b="1" dirty="0">
                <a:solidFill>
                  <a:srgbClr val="3CA014"/>
                </a:solidFill>
              </a:rPr>
              <a:t>Amendments @ GST REG-01</a:t>
            </a:r>
            <a:endParaRPr lang="en-US" sz="2400" dirty="0">
              <a:solidFill>
                <a:schemeClr val="bg1">
                  <a:lumMod val="50000"/>
                </a:schemeClr>
              </a:solidFill>
            </a:endParaRPr>
          </a:p>
        </p:txBody>
      </p:sp>
      <p:sp>
        <p:nvSpPr>
          <p:cNvPr id="38" name="Titel 6"/>
          <p:cNvSpPr txBox="1">
            <a:spLocks/>
          </p:cNvSpPr>
          <p:nvPr/>
        </p:nvSpPr>
        <p:spPr bwMode="gray">
          <a:xfrm>
            <a:off x="408955" y="116632"/>
            <a:ext cx="113274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Amendments w.r.t Registration Provisions</a:t>
            </a:r>
          </a:p>
        </p:txBody>
      </p:sp>
      <p:sp>
        <p:nvSpPr>
          <p:cNvPr id="8" name="Rectangle 7"/>
          <p:cNvSpPr/>
          <p:nvPr/>
        </p:nvSpPr>
        <p:spPr>
          <a:xfrm>
            <a:off x="-23665" y="1206996"/>
            <a:ext cx="11809884" cy="1759456"/>
          </a:xfrm>
          <a:prstGeom prst="rect">
            <a:avLst/>
          </a:prstGeom>
          <a:solidFill>
            <a:srgbClr val="D8ECD0"/>
          </a:solidFill>
        </p:spPr>
        <p:txBody>
          <a:bodyPr wrap="square">
            <a:spAutoFit/>
          </a:bodyPr>
          <a:lstStyle/>
          <a:p>
            <a:pPr marL="800100" lvl="1" indent="-342900" algn="just">
              <a:lnSpc>
                <a:spcPts val="2600"/>
              </a:lnSpc>
              <a:buFont typeface="Wingdings" panose="05000000000000000000" pitchFamily="2" charset="2"/>
              <a:buChar char="ü"/>
            </a:pPr>
            <a:r>
              <a:rPr lang="en-US" dirty="0"/>
              <a:t>Aadhar Authentication Option </a:t>
            </a:r>
            <a:r>
              <a:rPr lang="en-US" dirty="0">
                <a:sym typeface="Wingdings" panose="05000000000000000000" pitchFamily="2" charset="2"/>
              </a:rPr>
              <a:t>	: </a:t>
            </a:r>
            <a:r>
              <a:rPr lang="en-US" dirty="0"/>
              <a:t>Biometric Based Aadhar Authentication + Photos</a:t>
            </a:r>
          </a:p>
          <a:p>
            <a:pPr marL="800100" lvl="1" indent="-342900" algn="just">
              <a:lnSpc>
                <a:spcPts val="2600"/>
              </a:lnSpc>
              <a:buFont typeface="Wingdings" panose="05000000000000000000" pitchFamily="2" charset="2"/>
              <a:buChar char="ü"/>
            </a:pPr>
            <a:r>
              <a:rPr lang="en-US" dirty="0">
                <a:sym typeface="Wingdings" panose="05000000000000000000" pitchFamily="2" charset="2"/>
              </a:rPr>
              <a:t>Other than AA option  		: Taking biometric information, photograph and verification 						of such other KYC documents, as notified</a:t>
            </a:r>
          </a:p>
          <a:p>
            <a:pPr marL="800100" lvl="1" indent="-342900" algn="just">
              <a:lnSpc>
                <a:spcPts val="2600"/>
              </a:lnSpc>
              <a:buFont typeface="Wingdings" panose="05000000000000000000" pitchFamily="2" charset="2"/>
              <a:buChar char="ü"/>
            </a:pPr>
            <a:r>
              <a:rPr lang="en-US" b="1" dirty="0">
                <a:sym typeface="Wingdings" panose="05000000000000000000" pitchFamily="2" charset="2"/>
              </a:rPr>
              <a:t>Verification of the original document </a:t>
            </a:r>
            <a:r>
              <a:rPr lang="en-US" dirty="0">
                <a:sym typeface="Wingdings" panose="05000000000000000000" pitchFamily="2" charset="2"/>
              </a:rPr>
              <a:t>with documents uploaded in FORM GST REG-01 @ Facilitation Center as notified by the Commissioner</a:t>
            </a:r>
            <a:endParaRPr lang="en-US" dirty="0"/>
          </a:p>
        </p:txBody>
      </p:sp>
      <p:sp>
        <p:nvSpPr>
          <p:cNvPr id="5" name="Rectangle 4">
            <a:extLst>
              <a:ext uri="{FF2B5EF4-FFF2-40B4-BE49-F238E27FC236}">
                <a16:creationId xmlns:a16="http://schemas.microsoft.com/office/drawing/2014/main" xmlns="" id="{A7551BDE-659C-44D4-A40B-8DE2B22C2861}"/>
              </a:ext>
            </a:extLst>
          </p:cNvPr>
          <p:cNvSpPr/>
          <p:nvPr/>
        </p:nvSpPr>
        <p:spPr>
          <a:xfrm>
            <a:off x="-21925" y="3017926"/>
            <a:ext cx="11808144" cy="3062377"/>
          </a:xfrm>
          <a:prstGeom prst="rect">
            <a:avLst/>
          </a:prstGeom>
          <a:solidFill>
            <a:srgbClr val="CCE3D6"/>
          </a:solidFill>
        </p:spPr>
        <p:txBody>
          <a:bodyPr wrap="square">
            <a:spAutoFit/>
          </a:bodyPr>
          <a:lstStyle/>
          <a:p>
            <a:pPr marL="800100" lvl="1" indent="-342900" algn="just">
              <a:lnSpc>
                <a:spcPts val="2600"/>
              </a:lnSpc>
              <a:buFont typeface="Wingdings" panose="05000000000000000000" pitchFamily="2" charset="2"/>
              <a:buChar char="ü"/>
            </a:pPr>
            <a:r>
              <a:rPr lang="en-US" dirty="0"/>
              <a:t>Time limit for </a:t>
            </a:r>
            <a:r>
              <a:rPr lang="en-US" b="1" dirty="0"/>
              <a:t>approval </a:t>
            </a:r>
            <a:r>
              <a:rPr lang="en-US" dirty="0"/>
              <a:t>of registration application from </a:t>
            </a:r>
            <a:r>
              <a:rPr lang="en-US" b="1" dirty="0"/>
              <a:t>3 days to 7 days</a:t>
            </a:r>
          </a:p>
          <a:p>
            <a:pPr marL="800100" lvl="1" indent="-342900" algn="just">
              <a:lnSpc>
                <a:spcPts val="2600"/>
              </a:lnSpc>
              <a:buFont typeface="Wingdings" panose="05000000000000000000" pitchFamily="2" charset="2"/>
              <a:buChar char="ü"/>
            </a:pPr>
            <a:endParaRPr lang="en-US" sz="1100" dirty="0"/>
          </a:p>
          <a:p>
            <a:pPr marL="800100" lvl="1" indent="-342900" algn="just">
              <a:lnSpc>
                <a:spcPts val="2600"/>
              </a:lnSpc>
              <a:buFont typeface="Wingdings" panose="05000000000000000000" pitchFamily="2" charset="2"/>
              <a:buChar char="ü"/>
            </a:pPr>
            <a:r>
              <a:rPr lang="en-US" dirty="0"/>
              <a:t>Assistant Commissioner may </a:t>
            </a:r>
            <a:r>
              <a:rPr lang="en-US" b="1" dirty="0"/>
              <a:t>physically visit the place </a:t>
            </a:r>
            <a:r>
              <a:rPr lang="en-US" dirty="0"/>
              <a:t>of business and </a:t>
            </a:r>
            <a:r>
              <a:rPr lang="en-US" b="1" dirty="0"/>
              <a:t>registration </a:t>
            </a:r>
            <a:r>
              <a:rPr lang="en-US" dirty="0"/>
              <a:t>shall be granted </a:t>
            </a:r>
            <a:r>
              <a:rPr lang="en-US" b="1" dirty="0"/>
              <a:t>within 30 days </a:t>
            </a:r>
            <a:r>
              <a:rPr lang="en-US" dirty="0"/>
              <a:t>of submission of application, after physical verification of the place of business in the presence, in the following cases: </a:t>
            </a:r>
          </a:p>
          <a:p>
            <a:pPr marL="1257300" lvl="2" indent="-342900" algn="just">
              <a:lnSpc>
                <a:spcPts val="2600"/>
              </a:lnSpc>
              <a:buFont typeface="Wingdings" panose="05000000000000000000" pitchFamily="2" charset="2"/>
              <a:buChar char="§"/>
            </a:pPr>
            <a:r>
              <a:rPr lang="en-US" dirty="0"/>
              <a:t>A person </a:t>
            </a:r>
            <a:r>
              <a:rPr lang="en-US" b="1" dirty="0"/>
              <a:t>fails to undergo authentication of Aadhaar </a:t>
            </a:r>
            <a:r>
              <a:rPr lang="en-US" dirty="0"/>
              <a:t>number or does not opt for authentication of Aadhaar Number</a:t>
            </a:r>
          </a:p>
          <a:p>
            <a:pPr marL="1257300" lvl="2" indent="-342900" algn="just">
              <a:lnSpc>
                <a:spcPts val="2600"/>
              </a:lnSpc>
              <a:buFont typeface="Wingdings" panose="05000000000000000000" pitchFamily="2" charset="2"/>
              <a:buChar char="§"/>
            </a:pPr>
            <a:r>
              <a:rPr lang="en-US" dirty="0"/>
              <a:t>The proper officer, with the </a:t>
            </a:r>
            <a:r>
              <a:rPr lang="en-US" b="1" dirty="0"/>
              <a:t>approval </a:t>
            </a:r>
            <a:r>
              <a:rPr lang="en-US" dirty="0"/>
              <a:t>of an </a:t>
            </a:r>
            <a:r>
              <a:rPr lang="en-US" b="1" dirty="0"/>
              <a:t>officer authorized </a:t>
            </a:r>
            <a:r>
              <a:rPr lang="en-US" dirty="0"/>
              <a:t>by the </a:t>
            </a:r>
            <a:r>
              <a:rPr lang="en-US" b="1" dirty="0"/>
              <a:t>commissioner </a:t>
            </a:r>
            <a:r>
              <a:rPr lang="en-US" dirty="0"/>
              <a:t>not below the rank of Asst. Commissioner, deems it fit to carry out physical verification of places of business.</a:t>
            </a:r>
          </a:p>
        </p:txBody>
      </p:sp>
    </p:spTree>
    <p:extLst>
      <p:ext uri="{BB962C8B-B14F-4D97-AF65-F5344CB8AC3E}">
        <p14:creationId xmlns:p14="http://schemas.microsoft.com/office/powerpoint/2010/main" xmlns="" val="1637468223"/>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685800"/>
            <a:ext cx="11103024" cy="457200"/>
          </a:xfrm>
          <a:prstGeom prst="rect">
            <a:avLst/>
          </a:prstGeom>
          <a:solidFill>
            <a:srgbClr val="FBE1CF"/>
          </a:solidFill>
        </p:spPr>
        <p:txBody>
          <a:bodyPr/>
          <a:lstStyle/>
          <a:p>
            <a:pPr marL="0" indent="0" algn="just">
              <a:lnSpc>
                <a:spcPts val="3000"/>
              </a:lnSpc>
              <a:buNone/>
            </a:pPr>
            <a:r>
              <a:rPr lang="en-US" sz="2800" b="1" dirty="0" smtClean="0">
                <a:solidFill>
                  <a:srgbClr val="3CA014"/>
                </a:solidFill>
                <a:latin typeface="Aparajita" pitchFamily="34" charset="0"/>
                <a:cs typeface="Aparajita" pitchFamily="34" charset="0"/>
              </a:rPr>
              <a:t>Suspension </a:t>
            </a:r>
            <a:r>
              <a:rPr lang="en-US" sz="2800" b="1" dirty="0">
                <a:solidFill>
                  <a:srgbClr val="3CA014"/>
                </a:solidFill>
                <a:latin typeface="Aparajita" pitchFamily="34" charset="0"/>
                <a:cs typeface="Aparajita" pitchFamily="34" charset="0"/>
              </a:rPr>
              <a:t>of Registration</a:t>
            </a:r>
            <a:endParaRPr lang="en-US" sz="2800" dirty="0">
              <a:solidFill>
                <a:schemeClr val="bg1">
                  <a:lumMod val="50000"/>
                </a:schemeClr>
              </a:solidFill>
              <a:latin typeface="Aparajita" pitchFamily="34" charset="0"/>
              <a:cs typeface="Aparajita" pitchFamily="34" charset="0"/>
            </a:endParaRPr>
          </a:p>
        </p:txBody>
      </p:sp>
      <p:sp>
        <p:nvSpPr>
          <p:cNvPr id="38" name="Titel 6"/>
          <p:cNvSpPr txBox="1">
            <a:spLocks/>
          </p:cNvSpPr>
          <p:nvPr/>
        </p:nvSpPr>
        <p:spPr bwMode="gray">
          <a:xfrm>
            <a:off x="408955" y="116632"/>
            <a:ext cx="111750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Amendments w.r.t Registration Provisions</a:t>
            </a:r>
          </a:p>
        </p:txBody>
      </p:sp>
      <p:sp>
        <p:nvSpPr>
          <p:cNvPr id="8" name="Rectangle 7"/>
          <p:cNvSpPr/>
          <p:nvPr/>
        </p:nvSpPr>
        <p:spPr>
          <a:xfrm>
            <a:off x="408955" y="1268760"/>
            <a:ext cx="11161240" cy="5062924"/>
          </a:xfrm>
          <a:prstGeom prst="rect">
            <a:avLst/>
          </a:prstGeom>
          <a:solidFill>
            <a:srgbClr val="D8ECD0"/>
          </a:solidFill>
        </p:spPr>
        <p:txBody>
          <a:bodyPr wrap="square">
            <a:spAutoFit/>
          </a:bodyPr>
          <a:lstStyle/>
          <a:p>
            <a:pPr marL="0" lvl="1" algn="just">
              <a:lnSpc>
                <a:spcPts val="2600"/>
              </a:lnSpc>
            </a:pPr>
            <a:r>
              <a:rPr lang="en-US" dirty="0">
                <a:ln>
                  <a:solidFill>
                    <a:schemeClr val="tx1"/>
                  </a:solidFill>
                </a:ln>
                <a:solidFill>
                  <a:schemeClr val="accent1">
                    <a:lumMod val="50000"/>
                  </a:schemeClr>
                </a:solidFill>
                <a:latin typeface="Aparajita" pitchFamily="34" charset="0"/>
                <a:cs typeface="Aparajita" pitchFamily="34" charset="0"/>
              </a:rPr>
              <a:t>Increase in discretionary powers to suspend [Rule 21A]</a:t>
            </a:r>
          </a:p>
          <a:p>
            <a:pPr marL="800100" lvl="1" indent="-342900" algn="just">
              <a:lnSpc>
                <a:spcPts val="2600"/>
              </a:lnSpc>
              <a:buFont typeface="Wingdings" panose="05000000000000000000" pitchFamily="2" charset="2"/>
              <a:buChar char="ü"/>
            </a:pPr>
            <a:r>
              <a:rPr lang="en-US" dirty="0">
                <a:ln>
                  <a:solidFill>
                    <a:schemeClr val="tx1"/>
                  </a:solidFill>
                </a:ln>
                <a:solidFill>
                  <a:schemeClr val="accent1">
                    <a:lumMod val="50000"/>
                  </a:schemeClr>
                </a:solidFill>
                <a:latin typeface="Aparajita" pitchFamily="34" charset="0"/>
                <a:cs typeface="Aparajita" pitchFamily="34" charset="0"/>
              </a:rPr>
              <a:t>To suspend GST registration on account of reconciliation differences between</a:t>
            </a:r>
          </a:p>
          <a:p>
            <a:pPr marL="1257300" lvl="2"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Outward Supplies in GSTR1 is more than GSTR3B</a:t>
            </a:r>
          </a:p>
          <a:p>
            <a:pPr marL="1257300" lvl="2"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ITC availed in GSTR3B vs ITC reported by suppliers (110% of GST2B)</a:t>
            </a:r>
          </a:p>
          <a:p>
            <a:pPr marL="1257300" lvl="2"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Such other analysis as recommended by GST Council</a:t>
            </a:r>
          </a:p>
          <a:p>
            <a:pPr marL="803275" lvl="2" indent="-342900" algn="just">
              <a:lnSpc>
                <a:spcPts val="2600"/>
              </a:lnSpc>
              <a:buFont typeface="Wingdings" panose="05000000000000000000" pitchFamily="2" charset="2"/>
              <a:buChar char="ü"/>
            </a:pPr>
            <a:r>
              <a:rPr lang="en-US" dirty="0">
                <a:ln>
                  <a:solidFill>
                    <a:schemeClr val="tx1"/>
                  </a:solidFill>
                </a:ln>
                <a:solidFill>
                  <a:schemeClr val="accent1">
                    <a:lumMod val="50000"/>
                  </a:schemeClr>
                </a:solidFill>
                <a:latin typeface="Aparajita" pitchFamily="34" charset="0"/>
                <a:cs typeface="Aparajita" pitchFamily="34" charset="0"/>
              </a:rPr>
              <a:t>Intimation being send over common portal or email</a:t>
            </a:r>
          </a:p>
          <a:p>
            <a:pPr marL="803275" lvl="2" indent="-342900" algn="just">
              <a:lnSpc>
                <a:spcPts val="2600"/>
              </a:lnSpc>
              <a:buFont typeface="Wingdings" panose="05000000000000000000" pitchFamily="2" charset="2"/>
              <a:buChar char="ü"/>
            </a:pPr>
            <a:r>
              <a:rPr lang="en-US" dirty="0">
                <a:ln>
                  <a:solidFill>
                    <a:schemeClr val="tx1"/>
                  </a:solidFill>
                </a:ln>
                <a:solidFill>
                  <a:schemeClr val="accent1">
                    <a:lumMod val="50000"/>
                  </a:schemeClr>
                </a:solidFill>
                <a:latin typeface="Aparajita" pitchFamily="34" charset="0"/>
                <a:cs typeface="Aparajita" pitchFamily="34" charset="0"/>
              </a:rPr>
              <a:t>Opportunity of affording personal hearing </a:t>
            </a:r>
            <a:r>
              <a:rPr lang="en-US" u="sng" dirty="0">
                <a:ln>
                  <a:solidFill>
                    <a:schemeClr val="tx1"/>
                  </a:solidFill>
                </a:ln>
                <a:solidFill>
                  <a:schemeClr val="accent1">
                    <a:lumMod val="50000"/>
                  </a:schemeClr>
                </a:solidFill>
                <a:latin typeface="Aparajita" pitchFamily="34" charset="0"/>
                <a:cs typeface="Aparajita" pitchFamily="34" charset="0"/>
              </a:rPr>
              <a:t>deleted </a:t>
            </a:r>
            <a:r>
              <a:rPr lang="en-US" dirty="0">
                <a:ln>
                  <a:solidFill>
                    <a:schemeClr val="tx1"/>
                  </a:solidFill>
                </a:ln>
                <a:solidFill>
                  <a:schemeClr val="accent1">
                    <a:lumMod val="50000"/>
                  </a:schemeClr>
                </a:solidFill>
                <a:latin typeface="Aparajita" pitchFamily="34" charset="0"/>
                <a:cs typeface="Aparajita" pitchFamily="34" charset="0"/>
              </a:rPr>
              <a:t>from the rule</a:t>
            </a:r>
          </a:p>
          <a:p>
            <a:pPr marL="803275" lvl="2" indent="-342900" algn="just">
              <a:lnSpc>
                <a:spcPts val="2600"/>
              </a:lnSpc>
              <a:buFont typeface="Wingdings" panose="05000000000000000000" pitchFamily="2" charset="2"/>
              <a:buChar char="ü"/>
            </a:pPr>
            <a:endParaRPr lang="en-US" dirty="0">
              <a:ln>
                <a:solidFill>
                  <a:schemeClr val="tx1"/>
                </a:solidFill>
              </a:ln>
              <a:solidFill>
                <a:schemeClr val="accent1">
                  <a:lumMod val="50000"/>
                </a:schemeClr>
              </a:solidFill>
              <a:latin typeface="Aparajita" pitchFamily="34" charset="0"/>
              <a:cs typeface="Aparajita" pitchFamily="34" charset="0"/>
            </a:endParaRPr>
          </a:p>
          <a:p>
            <a:pPr marL="803275" lvl="2" indent="-342900" algn="just">
              <a:lnSpc>
                <a:spcPts val="2600"/>
              </a:lnSpc>
              <a:buFont typeface="Wingdings" panose="05000000000000000000" pitchFamily="2" charset="2"/>
              <a:buChar char="ü"/>
            </a:pPr>
            <a:r>
              <a:rPr lang="en-US" u="sng" dirty="0">
                <a:ln>
                  <a:solidFill>
                    <a:schemeClr val="tx1"/>
                  </a:solidFill>
                </a:ln>
                <a:solidFill>
                  <a:schemeClr val="accent1">
                    <a:lumMod val="50000"/>
                  </a:schemeClr>
                </a:solidFill>
                <a:latin typeface="Aparajita" pitchFamily="34" charset="0"/>
                <a:cs typeface="Aparajita" pitchFamily="34" charset="0"/>
              </a:rPr>
              <a:t>Impact of suspension</a:t>
            </a:r>
          </a:p>
          <a:p>
            <a:pPr marL="1260475" lvl="3"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RP will not be able make taxable supplies by issuing tax invoice [R.21A(3)]</a:t>
            </a:r>
          </a:p>
          <a:p>
            <a:pPr marL="1260475" lvl="3"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Refunds will not be granted [R.21A(3A)]</a:t>
            </a:r>
          </a:p>
          <a:p>
            <a:pPr marL="803275" lvl="3" indent="-342900" algn="just">
              <a:lnSpc>
                <a:spcPts val="2600"/>
              </a:lnSpc>
              <a:buFont typeface="Wingdings" panose="05000000000000000000" pitchFamily="2" charset="2"/>
              <a:buChar char="ü"/>
            </a:pPr>
            <a:r>
              <a:rPr lang="en-US" u="sng" dirty="0">
                <a:ln>
                  <a:solidFill>
                    <a:schemeClr val="tx1"/>
                  </a:solidFill>
                </a:ln>
                <a:solidFill>
                  <a:schemeClr val="accent1">
                    <a:lumMod val="50000"/>
                  </a:schemeClr>
                </a:solidFill>
                <a:latin typeface="Aparajita" pitchFamily="34" charset="0"/>
                <a:cs typeface="Aparajita" pitchFamily="34" charset="0"/>
              </a:rPr>
              <a:t>In case of reconciliation differences :-</a:t>
            </a:r>
          </a:p>
          <a:p>
            <a:pPr marL="1260475" lvl="4"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Registration shall be suspended &amp; notice for cancellation to be issued</a:t>
            </a:r>
          </a:p>
          <a:p>
            <a:pPr marL="1260475" lvl="4"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Time limit to respond is provided 30 days </a:t>
            </a:r>
          </a:p>
          <a:p>
            <a:pPr marL="1260475" lvl="4" indent="-342900" algn="just">
              <a:lnSpc>
                <a:spcPts val="2600"/>
              </a:lnSpc>
              <a:buFont typeface="Wingdings" panose="05000000000000000000" pitchFamily="2" charset="2"/>
              <a:buChar char="§"/>
            </a:pPr>
            <a:r>
              <a:rPr lang="en-US" dirty="0">
                <a:ln>
                  <a:solidFill>
                    <a:schemeClr val="tx1"/>
                  </a:solidFill>
                </a:ln>
                <a:solidFill>
                  <a:schemeClr val="accent1">
                    <a:lumMod val="50000"/>
                  </a:schemeClr>
                </a:solidFill>
                <a:latin typeface="Aparajita" pitchFamily="34" charset="0"/>
                <a:cs typeface="Aparajita" pitchFamily="34" charset="0"/>
              </a:rPr>
              <a:t>However, order for cancellation can be issued within 30 days</a:t>
            </a:r>
          </a:p>
        </p:txBody>
      </p:sp>
    </p:spTree>
    <p:extLst>
      <p:ext uri="{BB962C8B-B14F-4D97-AF65-F5344CB8AC3E}">
        <p14:creationId xmlns:p14="http://schemas.microsoft.com/office/powerpoint/2010/main" xmlns="" val="1738120172"/>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836712"/>
            <a:ext cx="11255424" cy="432048"/>
          </a:xfrm>
          <a:prstGeom prst="rect">
            <a:avLst/>
          </a:prstGeom>
          <a:solidFill>
            <a:srgbClr val="D8ECD0"/>
          </a:solidFill>
        </p:spPr>
        <p:style>
          <a:lnRef idx="2">
            <a:schemeClr val="accent2"/>
          </a:lnRef>
          <a:fillRef idx="1">
            <a:schemeClr val="lt1"/>
          </a:fillRef>
          <a:effectRef idx="0">
            <a:schemeClr val="accent2"/>
          </a:effectRef>
          <a:fontRef idx="minor">
            <a:schemeClr val="dk1"/>
          </a:fontRef>
        </p:style>
        <p:txBody>
          <a:bodyPr/>
          <a:lstStyle/>
          <a:p>
            <a:pPr marL="0" indent="0" algn="just">
              <a:lnSpc>
                <a:spcPts val="3000"/>
              </a:lnSpc>
              <a:buNone/>
            </a:pPr>
            <a:r>
              <a:rPr lang="en-US" sz="2400" b="1" dirty="0">
                <a:solidFill>
                  <a:srgbClr val="3CA014"/>
                </a:solidFill>
              </a:rPr>
              <a:t>Cancellation of registration – Additional Circumstance in Rule 21 </a:t>
            </a:r>
            <a:endParaRPr lang="en-US" sz="2400" dirty="0">
              <a:solidFill>
                <a:schemeClr val="bg1">
                  <a:lumMod val="50000"/>
                </a:schemeClr>
              </a:solidFill>
            </a:endParaRPr>
          </a:p>
        </p:txBody>
      </p:sp>
      <p:sp>
        <p:nvSpPr>
          <p:cNvPr id="38" name="Titel 6"/>
          <p:cNvSpPr txBox="1">
            <a:spLocks/>
          </p:cNvSpPr>
          <p:nvPr/>
        </p:nvSpPr>
        <p:spPr bwMode="gray">
          <a:xfrm>
            <a:off x="408955" y="116632"/>
            <a:ext cx="113274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Amendments w.r.t Registration Provisions</a:t>
            </a:r>
          </a:p>
        </p:txBody>
      </p:sp>
      <p:graphicFrame>
        <p:nvGraphicFramePr>
          <p:cNvPr id="2" name="Table 2">
            <a:extLst>
              <a:ext uri="{FF2B5EF4-FFF2-40B4-BE49-F238E27FC236}">
                <a16:creationId xmlns:a16="http://schemas.microsoft.com/office/drawing/2014/main" xmlns="" id="{E349B427-2A18-4E26-B817-BA714CEF2949}"/>
              </a:ext>
            </a:extLst>
          </p:cNvPr>
          <p:cNvGraphicFramePr>
            <a:graphicFrameLocks noGrp="1"/>
          </p:cNvGraphicFramePr>
          <p:nvPr>
            <p:extLst>
              <p:ext uri="{D42A27DB-BD31-4B8C-83A1-F6EECF244321}">
                <p14:modId xmlns:p14="http://schemas.microsoft.com/office/powerpoint/2010/main" xmlns="" val="1821324958"/>
              </p:ext>
            </p:extLst>
          </p:nvPr>
        </p:nvGraphicFramePr>
        <p:xfrm>
          <a:off x="480397" y="1557953"/>
          <a:ext cx="11233813" cy="4562767"/>
        </p:xfrm>
        <a:graphic>
          <a:graphicData uri="http://schemas.openxmlformats.org/drawingml/2006/table">
            <a:tbl>
              <a:tblPr firstRow="1" bandRow="1">
                <a:tableStyleId>{284E427A-3D55-4303-BF80-6455036E1DE7}</a:tableStyleId>
              </a:tblPr>
              <a:tblGrid>
                <a:gridCol w="6066847">
                  <a:extLst>
                    <a:ext uri="{9D8B030D-6E8A-4147-A177-3AD203B41FA5}">
                      <a16:colId xmlns:a16="http://schemas.microsoft.com/office/drawing/2014/main" xmlns="" val="3452496410"/>
                    </a:ext>
                  </a:extLst>
                </a:gridCol>
                <a:gridCol w="5166966">
                  <a:extLst>
                    <a:ext uri="{9D8B030D-6E8A-4147-A177-3AD203B41FA5}">
                      <a16:colId xmlns:a16="http://schemas.microsoft.com/office/drawing/2014/main" xmlns="" val="1950310309"/>
                    </a:ext>
                  </a:extLst>
                </a:gridCol>
              </a:tblGrid>
              <a:tr h="508927">
                <a:tc>
                  <a:txBody>
                    <a:bodyPr/>
                    <a:lstStyle/>
                    <a:p>
                      <a:pPr algn="ctr"/>
                      <a:r>
                        <a:rPr lang="en-US" sz="2200" dirty="0"/>
                        <a:t>Existing Provisions</a:t>
                      </a:r>
                      <a:endParaRPr lang="en-IN" sz="2200" dirty="0">
                        <a:solidFill>
                          <a:schemeClr val="bg1"/>
                        </a:solidFill>
                      </a:endParaRPr>
                    </a:p>
                  </a:txBody>
                  <a:tcPr/>
                </a:tc>
                <a:tc>
                  <a:txBody>
                    <a:bodyPr/>
                    <a:lstStyle/>
                    <a:p>
                      <a:pPr algn="ctr"/>
                      <a:r>
                        <a:rPr lang="en-US" sz="2200" dirty="0"/>
                        <a:t>Additional Provisions</a:t>
                      </a:r>
                      <a:endParaRPr lang="en-IN" sz="2200" dirty="0">
                        <a:solidFill>
                          <a:schemeClr val="bg1"/>
                        </a:solidFill>
                      </a:endParaRPr>
                    </a:p>
                  </a:txBody>
                  <a:tcPr/>
                </a:tc>
                <a:extLst>
                  <a:ext uri="{0D108BD9-81ED-4DB2-BD59-A6C34878D82A}">
                    <a16:rowId xmlns:a16="http://schemas.microsoft.com/office/drawing/2014/main" xmlns="" val="4117705737"/>
                  </a:ext>
                </a:extLst>
              </a:tr>
              <a:tr h="3471853">
                <a:tc>
                  <a:txBody>
                    <a:bodyPr/>
                    <a:lstStyle/>
                    <a:p>
                      <a:r>
                        <a:rPr lang="en-US" sz="2000" dirty="0"/>
                        <a:t>Proper officer has a reason to believe that registration is liable to be cancelled [u/s 29 of u/r 21] : – </a:t>
                      </a:r>
                    </a:p>
                    <a:p>
                      <a:endParaRPr lang="en-US" sz="2000" dirty="0"/>
                    </a:p>
                    <a:p>
                      <a:pPr marL="342900" indent="-342900">
                        <a:buAutoNum type="alphaLcPeriod"/>
                      </a:pPr>
                      <a:r>
                        <a:rPr lang="en-IN" sz="2000" dirty="0"/>
                        <a:t>Does not conduct business from declared </a:t>
                      </a:r>
                      <a:r>
                        <a:rPr lang="en-IN" sz="2000" dirty="0" err="1"/>
                        <a:t>PoB</a:t>
                      </a:r>
                      <a:endParaRPr lang="en-IN" sz="2000" dirty="0"/>
                    </a:p>
                    <a:p>
                      <a:pPr marL="342900" indent="-342900">
                        <a:buAutoNum type="alphaLcPeriod"/>
                      </a:pPr>
                      <a:endParaRPr lang="en-IN" sz="2000" dirty="0"/>
                    </a:p>
                    <a:p>
                      <a:pPr marL="342900" indent="-342900">
                        <a:buAutoNum type="alphaLcPeriod"/>
                      </a:pPr>
                      <a:r>
                        <a:rPr lang="en-IN" sz="2000" dirty="0"/>
                        <a:t>Issues tax invoice / bill of supply w/o supply of goods or services</a:t>
                      </a:r>
                    </a:p>
                    <a:p>
                      <a:pPr marL="342900" indent="-342900">
                        <a:buAutoNum type="alphaLcPeriod"/>
                      </a:pPr>
                      <a:endParaRPr lang="en-IN" sz="2000" dirty="0"/>
                    </a:p>
                    <a:p>
                      <a:pPr marL="342900" indent="-342900">
                        <a:buAutoNum type="alphaLcPeriod"/>
                      </a:pPr>
                      <a:r>
                        <a:rPr lang="en-IN" sz="2000" dirty="0"/>
                        <a:t>Violates provisions u/s 171 or rules thereunder</a:t>
                      </a:r>
                    </a:p>
                    <a:p>
                      <a:pPr marL="342900" indent="-342900">
                        <a:buAutoNum type="alphaLcPeriod"/>
                      </a:pPr>
                      <a:endParaRPr lang="en-IN" sz="2000" dirty="0"/>
                    </a:p>
                    <a:p>
                      <a:pPr marL="342900" indent="-342900">
                        <a:buAutoNum type="alphaLcPeriod"/>
                      </a:pPr>
                      <a:r>
                        <a:rPr lang="en-IN" sz="2000" dirty="0"/>
                        <a:t>Violates provision of Rule 10 A</a:t>
                      </a:r>
                    </a:p>
                    <a:p>
                      <a:pPr marL="342900" indent="-342900">
                        <a:buAutoNum type="alphaLcPeriod"/>
                      </a:pPr>
                      <a:endParaRPr lang="en-IN" sz="2000" dirty="0">
                        <a:solidFill>
                          <a:schemeClr val="bg1">
                            <a:lumMod val="50000"/>
                          </a:schemeClr>
                        </a:solidFill>
                      </a:endParaRPr>
                    </a:p>
                  </a:txBody>
                  <a:tcPr/>
                </a:tc>
                <a:tc>
                  <a:txBody>
                    <a:bodyPr/>
                    <a:lstStyle/>
                    <a:p>
                      <a:pPr marL="457200" indent="-457200">
                        <a:buFont typeface="+mj-lt"/>
                        <a:buAutoNum type="alphaLcPeriod" startAt="5"/>
                      </a:pPr>
                      <a:r>
                        <a:rPr lang="en-US" sz="2000" dirty="0"/>
                        <a:t>Avails ITC in violation of Sec. 16 or rules made thereunder [Compliance of 180 days rule, September time limit, payment not done by vendors]</a:t>
                      </a:r>
                    </a:p>
                    <a:p>
                      <a:pPr marL="457200" indent="-457200">
                        <a:buFont typeface="+mj-lt"/>
                        <a:buAutoNum type="alphaLcPeriod" startAt="5"/>
                      </a:pPr>
                      <a:endParaRPr lang="en-US" sz="2000" dirty="0"/>
                    </a:p>
                    <a:p>
                      <a:pPr marL="457200" indent="-457200">
                        <a:buFont typeface="+mj-lt"/>
                        <a:buAutoNum type="alphaLcPeriod" startAt="5"/>
                      </a:pPr>
                      <a:r>
                        <a:rPr lang="en-US" sz="2000" dirty="0"/>
                        <a:t>Furnishes outwards supplies in GSTR-1 in excess of GSTR-3B for one or more tax periods</a:t>
                      </a:r>
                    </a:p>
                    <a:p>
                      <a:pPr marL="457200" indent="-457200">
                        <a:buFont typeface="+mj-lt"/>
                        <a:buAutoNum type="alphaLcPeriod" startAt="5"/>
                      </a:pPr>
                      <a:endParaRPr lang="en-US" sz="2000" dirty="0"/>
                    </a:p>
                    <a:p>
                      <a:pPr marL="457200" indent="-457200">
                        <a:buFont typeface="+mj-lt"/>
                        <a:buAutoNum type="alphaLcPeriod" startAt="5"/>
                      </a:pPr>
                      <a:r>
                        <a:rPr lang="en-US" sz="2000" dirty="0"/>
                        <a:t>Violates 86B provisions </a:t>
                      </a:r>
                    </a:p>
                    <a:p>
                      <a:endParaRPr lang="en-US" sz="2000" dirty="0">
                        <a:solidFill>
                          <a:schemeClr val="bg1">
                            <a:lumMod val="50000"/>
                          </a:schemeClr>
                        </a:solidFill>
                      </a:endParaRPr>
                    </a:p>
                  </a:txBody>
                  <a:tcPr/>
                </a:tc>
                <a:extLst>
                  <a:ext uri="{0D108BD9-81ED-4DB2-BD59-A6C34878D82A}">
                    <a16:rowId xmlns:a16="http://schemas.microsoft.com/office/drawing/2014/main" xmlns="" val="2023034063"/>
                  </a:ext>
                </a:extLst>
              </a:tr>
            </a:tbl>
          </a:graphicData>
        </a:graphic>
      </p:graphicFrame>
    </p:spTree>
    <p:extLst>
      <p:ext uri="{BB962C8B-B14F-4D97-AF65-F5344CB8AC3E}">
        <p14:creationId xmlns:p14="http://schemas.microsoft.com/office/powerpoint/2010/main" xmlns="" val="1261252107"/>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el 6"/>
          <p:cNvSpPr txBox="1">
            <a:spLocks/>
          </p:cNvSpPr>
          <p:nvPr/>
        </p:nvSpPr>
        <p:spPr bwMode="gray">
          <a:xfrm>
            <a:off x="408955" y="116632"/>
            <a:ext cx="11327432" cy="430887"/>
          </a:xfrm>
          <a:prstGeom prst="rect">
            <a:avLst/>
          </a:prstGeom>
          <a:solidFill>
            <a:schemeClr val="accent4">
              <a:lumMod val="20000"/>
              <a:lumOff val="80000"/>
            </a:schemeClr>
          </a:solidFill>
          <a:ln>
            <a:solidFill>
              <a:schemeClr val="accent4">
                <a:lumMod val="60000"/>
                <a:lumOff val="40000"/>
              </a:schemeClr>
            </a:solidFill>
          </a:ln>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pPr algn="ctr"/>
            <a:r>
              <a:rPr lang="en-US" dirty="0">
                <a:solidFill>
                  <a:schemeClr val="tx1"/>
                </a:solidFill>
              </a:rPr>
              <a:t>QRMP and Amendments w.r.t Registration Provisions</a:t>
            </a:r>
          </a:p>
        </p:txBody>
      </p:sp>
      <p:sp>
        <p:nvSpPr>
          <p:cNvPr id="4" name="Title 1"/>
          <p:cNvSpPr txBox="1">
            <a:spLocks/>
          </p:cNvSpPr>
          <p:nvPr/>
        </p:nvSpPr>
        <p:spPr>
          <a:xfrm>
            <a:off x="562707" y="761999"/>
            <a:ext cx="10972800" cy="1828801"/>
          </a:xfrm>
          <a:prstGeom prst="flowChartDecision">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7200" b="0" i="0" u="none" strike="noStrike" kern="1200" cap="none" spc="0" normalizeH="0" baseline="0" noProof="0" dirty="0" smtClean="0">
                <a:ln>
                  <a:noFill/>
                </a:ln>
                <a:solidFill>
                  <a:srgbClr val="002060"/>
                </a:solidFill>
                <a:effectLst/>
                <a:uLnTx/>
                <a:uFillTx/>
                <a:latin typeface="Aparajita" pitchFamily="34" charset="0"/>
                <a:cs typeface="Aparajita" pitchFamily="34" charset="0"/>
              </a:rPr>
              <a:t>Thank You</a:t>
            </a:r>
            <a:endParaRPr kumimoji="0" lang="en-IN" sz="7200" b="0" i="0" u="none" strike="noStrike" kern="1200" cap="none" spc="0" normalizeH="0" baseline="0" noProof="0" dirty="0">
              <a:ln>
                <a:noFill/>
              </a:ln>
              <a:solidFill>
                <a:srgbClr val="002060"/>
              </a:solidFill>
              <a:effectLst/>
              <a:uLnTx/>
              <a:uFillTx/>
              <a:latin typeface="Aparajita" pitchFamily="34" charset="0"/>
              <a:cs typeface="Aparajita" pitchFamily="34" charset="0"/>
            </a:endParaRPr>
          </a:p>
        </p:txBody>
      </p:sp>
      <p:pic>
        <p:nvPicPr>
          <p:cNvPr id="5" name="Picture 4" descr="C:\Users\Administrator\AppData\Local\Microsoft\Windows Live Mail\WLMDSS.tmp\WLM577A.tmp\logo.png"/>
          <p:cNvPicPr/>
          <p:nvPr/>
        </p:nvPicPr>
        <p:blipFill>
          <a:blip r:embed="rId3" cstate="print"/>
          <a:srcRect/>
          <a:stretch>
            <a:fillRect/>
          </a:stretch>
        </p:blipFill>
        <p:spPr bwMode="auto">
          <a:xfrm>
            <a:off x="5030787" y="2971800"/>
            <a:ext cx="1600200" cy="3048000"/>
          </a:xfrm>
          <a:prstGeom prst="rect">
            <a:avLst/>
          </a:prstGeom>
          <a:ln w="228600" cap="sq" cmpd="thickThin">
            <a:solidFill>
              <a:srgbClr val="000000"/>
            </a:solidFill>
            <a:prstDash val="solid"/>
            <a:miter lim="800000"/>
          </a:ln>
          <a:effectLst>
            <a:innerShdw blurRad="76200">
              <a:srgbClr val="000000"/>
            </a:innerShdw>
          </a:effectLst>
        </p:spPr>
      </p:pic>
      <p:sp>
        <p:nvSpPr>
          <p:cNvPr id="7" name="Rectangle 8"/>
          <p:cNvSpPr>
            <a:spLocks noChangeArrowheads="1"/>
          </p:cNvSpPr>
          <p:nvPr/>
        </p:nvSpPr>
        <p:spPr bwMode="auto">
          <a:xfrm>
            <a:off x="1373187" y="6381274"/>
            <a:ext cx="8915400" cy="476726"/>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363825898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764704"/>
            <a:ext cx="11026824"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Features:- </a:t>
            </a:r>
          </a:p>
          <a:p>
            <a:pPr marL="0" indent="0">
              <a:buNone/>
            </a:pPr>
            <a:endParaRPr lang="en-US" sz="2800" b="1" dirty="0">
              <a:solidFill>
                <a:srgbClr val="63B343"/>
              </a:solidFill>
            </a:endParaRPr>
          </a:p>
        </p:txBody>
      </p:sp>
      <p:sp>
        <p:nvSpPr>
          <p:cNvPr id="38" name="Titel 6"/>
          <p:cNvSpPr txBox="1">
            <a:spLocks/>
          </p:cNvSpPr>
          <p:nvPr/>
        </p:nvSpPr>
        <p:spPr bwMode="gray">
          <a:xfrm>
            <a:off x="408955" y="116632"/>
            <a:ext cx="110988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08955" y="1340768"/>
            <a:ext cx="11089232" cy="4848250"/>
          </a:xfrm>
          <a:prstGeom prst="rect">
            <a:avLst/>
          </a:prstGeom>
          <a:solidFill>
            <a:srgbClr val="D8ECD0"/>
          </a:solidFill>
        </p:spPr>
        <p:txBody>
          <a:bodyPr wrap="square">
            <a:spAutoFit/>
          </a:bodyPr>
          <a:lstStyle/>
          <a:p>
            <a:pPr marL="800100" lvl="1" indent="-342900" algn="just">
              <a:lnSpc>
                <a:spcPct val="150000"/>
              </a:lnSpc>
              <a:buFont typeface="Wingdings" panose="05000000000000000000" pitchFamily="2" charset="2"/>
              <a:buChar char="ü"/>
            </a:pPr>
            <a:r>
              <a:rPr lang="en-US" sz="2300" dirty="0"/>
              <a:t>Register Person</a:t>
            </a:r>
          </a:p>
          <a:p>
            <a:pPr marL="800100" lvl="1" indent="-342900" algn="just">
              <a:lnSpc>
                <a:spcPct val="150000"/>
              </a:lnSpc>
              <a:buFont typeface="Wingdings" panose="05000000000000000000" pitchFamily="2" charset="2"/>
              <a:buChar char="ü"/>
            </a:pPr>
            <a:r>
              <a:rPr lang="en-US" sz="2300" dirty="0"/>
              <a:t>Who’s Turnover </a:t>
            </a:r>
            <a:r>
              <a:rPr lang="en-US" sz="2300" dirty="0" err="1"/>
              <a:t>upto</a:t>
            </a:r>
            <a:r>
              <a:rPr lang="en-US" sz="2300" dirty="0"/>
              <a:t> 5 Crores in current &amp; preceding FY  [PAN Level] and</a:t>
            </a:r>
          </a:p>
          <a:p>
            <a:pPr marL="800100" lvl="1" indent="-342900" algn="just">
              <a:lnSpc>
                <a:spcPct val="150000"/>
              </a:lnSpc>
              <a:buFont typeface="Wingdings" panose="05000000000000000000" pitchFamily="2" charset="2"/>
              <a:buChar char="ü"/>
            </a:pPr>
            <a:r>
              <a:rPr lang="en-US" sz="2300" dirty="0"/>
              <a:t>Presently filing monthly GSTR3B [Sec. 37(1) and Monthly / Quarterly GSTR1 Sec. 39(1)]</a:t>
            </a:r>
          </a:p>
          <a:p>
            <a:pPr marL="800100" lvl="1" indent="-342900" algn="just">
              <a:lnSpc>
                <a:spcPct val="150000"/>
              </a:lnSpc>
              <a:buFont typeface="Wingdings" panose="05000000000000000000" pitchFamily="2" charset="2"/>
              <a:buChar char="ü"/>
            </a:pPr>
            <a:r>
              <a:rPr lang="en-US" sz="2300" b="1" dirty="0"/>
              <a:t>Shall file GSTR3B &amp; GSTR1 Quarterly</a:t>
            </a:r>
            <a:r>
              <a:rPr lang="en-US" sz="2300" dirty="0"/>
              <a:t> </a:t>
            </a:r>
          </a:p>
          <a:p>
            <a:pPr marL="800100" lvl="1" indent="-342900" algn="just">
              <a:lnSpc>
                <a:spcPct val="150000"/>
              </a:lnSpc>
              <a:buFont typeface="Wingdings" panose="05000000000000000000" pitchFamily="2" charset="2"/>
              <a:buChar char="ü"/>
            </a:pPr>
            <a:r>
              <a:rPr lang="en-US" sz="2300" b="1" dirty="0"/>
              <a:t>Pay Taxes Monthly through PMT-06</a:t>
            </a:r>
          </a:p>
          <a:p>
            <a:pPr marL="800100" lvl="1" indent="-342900" algn="just">
              <a:lnSpc>
                <a:spcPct val="150000"/>
              </a:lnSpc>
              <a:buFont typeface="Wingdings" panose="05000000000000000000" pitchFamily="2" charset="2"/>
              <a:buChar char="ü"/>
            </a:pPr>
            <a:endParaRPr lang="en-US" sz="2300" b="1" dirty="0"/>
          </a:p>
          <a:p>
            <a:pPr marL="800100" lvl="1" indent="-342900" algn="just">
              <a:lnSpc>
                <a:spcPct val="150000"/>
              </a:lnSpc>
              <a:buFont typeface="Wingdings" panose="05000000000000000000" pitchFamily="2" charset="2"/>
              <a:buChar char="ü"/>
            </a:pPr>
            <a:r>
              <a:rPr lang="en-US" sz="2400" dirty="0"/>
              <a:t>Option is </a:t>
            </a:r>
            <a:r>
              <a:rPr lang="en-US" sz="2400" b="1" dirty="0"/>
              <a:t>not available </a:t>
            </a:r>
            <a:r>
              <a:rPr lang="en-US" sz="2400" dirty="0"/>
              <a:t>for the RP who has not furnished their </a:t>
            </a:r>
            <a:r>
              <a:rPr lang="en-US" sz="2400" b="1" dirty="0"/>
              <a:t>last due GSTR -3B.</a:t>
            </a:r>
          </a:p>
        </p:txBody>
      </p:sp>
    </p:spTree>
    <p:extLst>
      <p:ext uri="{BB962C8B-B14F-4D97-AF65-F5344CB8AC3E}">
        <p14:creationId xmlns:p14="http://schemas.microsoft.com/office/powerpoint/2010/main" xmlns="" val="1978528993"/>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764704"/>
            <a:ext cx="11026824"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Furnishing Invoice-Wise Details</a:t>
            </a:r>
          </a:p>
          <a:p>
            <a:pPr marL="0" indent="0">
              <a:buNone/>
            </a:pPr>
            <a:endParaRPr lang="en-US" sz="2800" b="1" dirty="0">
              <a:solidFill>
                <a:srgbClr val="63B343"/>
              </a:solidFill>
            </a:endParaRPr>
          </a:p>
        </p:txBody>
      </p:sp>
      <p:sp>
        <p:nvSpPr>
          <p:cNvPr id="38" name="Titel 6"/>
          <p:cNvSpPr txBox="1">
            <a:spLocks/>
          </p:cNvSpPr>
          <p:nvPr/>
        </p:nvSpPr>
        <p:spPr bwMode="gray">
          <a:xfrm>
            <a:off x="408955" y="116632"/>
            <a:ext cx="110226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08955" y="1340768"/>
            <a:ext cx="11089232" cy="3743141"/>
          </a:xfrm>
          <a:prstGeom prst="rect">
            <a:avLst/>
          </a:prstGeom>
          <a:solidFill>
            <a:srgbClr val="D8ECD0"/>
          </a:solidFill>
        </p:spPr>
        <p:txBody>
          <a:bodyPr wrap="square">
            <a:spAutoFit/>
          </a:bodyPr>
          <a:lstStyle/>
          <a:p>
            <a:pPr marL="800100" lvl="1" indent="-342900" algn="just">
              <a:lnSpc>
                <a:spcPct val="150000"/>
              </a:lnSpc>
              <a:buFont typeface="Wingdings" panose="05000000000000000000" pitchFamily="2" charset="2"/>
              <a:buChar char="ü"/>
            </a:pPr>
            <a:r>
              <a:rPr lang="en-US" sz="2300" dirty="0"/>
              <a:t>GSTR1 to be filed Quarterly </a:t>
            </a:r>
          </a:p>
          <a:p>
            <a:pPr marL="800100" lvl="1" indent="-342900" algn="just">
              <a:lnSpc>
                <a:spcPct val="150000"/>
              </a:lnSpc>
              <a:buFont typeface="Wingdings" panose="05000000000000000000" pitchFamily="2" charset="2"/>
              <a:buChar char="ü"/>
            </a:pPr>
            <a:r>
              <a:rPr lang="en-US" sz="2300" b="1" dirty="0"/>
              <a:t>Invoice Furnishing Facility [IFF] </a:t>
            </a:r>
            <a:r>
              <a:rPr lang="en-US" sz="2300" dirty="0"/>
              <a:t>: </a:t>
            </a:r>
          </a:p>
          <a:p>
            <a:pPr marL="1257300" lvl="2" indent="-342900" algn="just">
              <a:lnSpc>
                <a:spcPct val="150000"/>
              </a:lnSpc>
              <a:buFont typeface="Wingdings" panose="05000000000000000000" pitchFamily="2" charset="2"/>
              <a:buChar char="§"/>
            </a:pPr>
            <a:r>
              <a:rPr lang="en-US" sz="2300" i="1" dirty="0"/>
              <a:t>IFF tool can be used to upload B2B Invoices on monthly basis </a:t>
            </a:r>
          </a:p>
          <a:p>
            <a:pPr marL="1257300" lvl="2" indent="-342900" algn="just">
              <a:lnSpc>
                <a:spcPct val="150000"/>
              </a:lnSpc>
              <a:buFont typeface="Wingdings" panose="05000000000000000000" pitchFamily="2" charset="2"/>
              <a:buChar char="§"/>
            </a:pPr>
            <a:r>
              <a:rPr lang="en-US" sz="2300" i="1" dirty="0"/>
              <a:t>During 1</a:t>
            </a:r>
            <a:r>
              <a:rPr lang="en-US" sz="2300" i="1" baseline="30000" dirty="0"/>
              <a:t>st</a:t>
            </a:r>
            <a:r>
              <a:rPr lang="en-US" sz="2300" i="1" dirty="0"/>
              <a:t> &amp; 2</a:t>
            </a:r>
            <a:r>
              <a:rPr lang="en-US" sz="2300" i="1" baseline="30000" dirty="0"/>
              <a:t>nd</a:t>
            </a:r>
            <a:r>
              <a:rPr lang="en-US" sz="2300" i="1" dirty="0"/>
              <a:t> Month of a Quarter </a:t>
            </a:r>
          </a:p>
          <a:p>
            <a:pPr marL="1257300" lvl="2" indent="-342900" algn="just">
              <a:lnSpc>
                <a:spcPct val="150000"/>
              </a:lnSpc>
              <a:buFont typeface="Wingdings" panose="05000000000000000000" pitchFamily="2" charset="2"/>
              <a:buChar char="§"/>
            </a:pPr>
            <a:r>
              <a:rPr lang="en-US" sz="2300" i="1" dirty="0"/>
              <a:t>Total Value of the invoices uploaded through the Tool shall not exceed INR 50 Lakhs </a:t>
            </a:r>
          </a:p>
          <a:p>
            <a:pPr marL="809625" lvl="2" indent="-342900" algn="just">
              <a:lnSpc>
                <a:spcPct val="150000"/>
              </a:lnSpc>
              <a:buFont typeface="Wingdings" panose="05000000000000000000" pitchFamily="2" charset="2"/>
              <a:buChar char="ü"/>
            </a:pPr>
            <a:r>
              <a:rPr lang="en-US" sz="2300" dirty="0"/>
              <a:t>Option</a:t>
            </a:r>
            <a:r>
              <a:rPr lang="en-US" sz="2300" i="1" dirty="0"/>
              <a:t> can be </a:t>
            </a:r>
            <a:r>
              <a:rPr lang="en-US" sz="2300" b="1" i="1" dirty="0"/>
              <a:t>availed GSTN wise</a:t>
            </a:r>
          </a:p>
        </p:txBody>
      </p:sp>
    </p:spTree>
    <p:extLst>
      <p:ext uri="{BB962C8B-B14F-4D97-AF65-F5344CB8AC3E}">
        <p14:creationId xmlns:p14="http://schemas.microsoft.com/office/powerpoint/2010/main" xmlns="" val="203726269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764704"/>
            <a:ext cx="11179224"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Payment Mechanism</a:t>
            </a:r>
          </a:p>
          <a:p>
            <a:pPr marL="0" indent="0">
              <a:buNone/>
            </a:pPr>
            <a:endParaRPr lang="en-US" sz="2800" b="1" dirty="0">
              <a:solidFill>
                <a:srgbClr val="63B343"/>
              </a:solidFill>
            </a:endParaRPr>
          </a:p>
        </p:txBody>
      </p:sp>
      <p:sp>
        <p:nvSpPr>
          <p:cNvPr id="38" name="Titel 6"/>
          <p:cNvSpPr txBox="1">
            <a:spLocks/>
          </p:cNvSpPr>
          <p:nvPr/>
        </p:nvSpPr>
        <p:spPr bwMode="gray">
          <a:xfrm>
            <a:off x="408955" y="116632"/>
            <a:ext cx="112512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120923" y="1244344"/>
            <a:ext cx="11593287" cy="4274055"/>
          </a:xfrm>
          <a:prstGeom prst="rect">
            <a:avLst/>
          </a:prstGeom>
          <a:solidFill>
            <a:srgbClr val="D8ECD0"/>
          </a:solidFill>
        </p:spPr>
        <p:txBody>
          <a:bodyPr wrap="square">
            <a:spAutoFit/>
          </a:bodyPr>
          <a:lstStyle/>
          <a:p>
            <a:pPr marL="800100" lvl="1" indent="-342900" algn="just">
              <a:lnSpc>
                <a:spcPct val="150000"/>
              </a:lnSpc>
              <a:buFont typeface="Wingdings" panose="05000000000000000000" pitchFamily="2" charset="2"/>
              <a:buChar char="ü"/>
            </a:pPr>
            <a:r>
              <a:rPr lang="en-US" sz="2300" dirty="0"/>
              <a:t>Payment shall be on monthly basis through </a:t>
            </a:r>
            <a:r>
              <a:rPr lang="en-US" sz="2300" b="1" dirty="0"/>
              <a:t>PMT-06 Challan </a:t>
            </a:r>
            <a:r>
              <a:rPr lang="en-US" sz="2300" dirty="0"/>
              <a:t>– 1</a:t>
            </a:r>
            <a:r>
              <a:rPr lang="en-US" sz="2300" baseline="30000" dirty="0"/>
              <a:t>st</a:t>
            </a:r>
            <a:r>
              <a:rPr lang="en-US" sz="2300" dirty="0"/>
              <a:t> &amp; 2</a:t>
            </a:r>
            <a:r>
              <a:rPr lang="en-US" sz="2300" baseline="30000" dirty="0"/>
              <a:t>nd</a:t>
            </a:r>
            <a:r>
              <a:rPr lang="en-US" sz="2300" dirty="0"/>
              <a:t> Month of the Qtr.</a:t>
            </a:r>
          </a:p>
          <a:p>
            <a:pPr marL="800100" lvl="1" indent="-342900" algn="just">
              <a:lnSpc>
                <a:spcPct val="150000"/>
              </a:lnSpc>
              <a:buFont typeface="Wingdings" panose="05000000000000000000" pitchFamily="2" charset="2"/>
              <a:buChar char="ü"/>
            </a:pPr>
            <a:r>
              <a:rPr lang="en-US" sz="2300" dirty="0"/>
              <a:t>At the </a:t>
            </a:r>
            <a:r>
              <a:rPr lang="en-US" sz="2300" b="1" dirty="0"/>
              <a:t>end of the Quarter Payment </a:t>
            </a:r>
            <a:r>
              <a:rPr lang="en-US" sz="2300" dirty="0"/>
              <a:t>shall be made </a:t>
            </a:r>
            <a:r>
              <a:rPr lang="en-US" sz="2300" b="1" dirty="0"/>
              <a:t>through GSTR3B</a:t>
            </a:r>
            <a:r>
              <a:rPr lang="en-US" sz="2300" dirty="0"/>
              <a:t> </a:t>
            </a:r>
          </a:p>
          <a:p>
            <a:pPr marL="800100" lvl="1" indent="-342900" algn="just">
              <a:lnSpc>
                <a:spcPct val="150000"/>
              </a:lnSpc>
              <a:buFont typeface="Wingdings" panose="05000000000000000000" pitchFamily="2" charset="2"/>
              <a:buChar char="ü"/>
            </a:pPr>
            <a:r>
              <a:rPr lang="en-US" sz="2300" dirty="0"/>
              <a:t>1</a:t>
            </a:r>
            <a:r>
              <a:rPr lang="en-US" sz="2300" baseline="30000" dirty="0"/>
              <a:t>st</a:t>
            </a:r>
            <a:r>
              <a:rPr lang="en-US" sz="2300" dirty="0"/>
              <a:t> &amp; 2</a:t>
            </a:r>
            <a:r>
              <a:rPr lang="en-US" sz="2300" baseline="30000" dirty="0"/>
              <a:t>nd</a:t>
            </a:r>
            <a:r>
              <a:rPr lang="en-US" sz="2300" dirty="0"/>
              <a:t> Month of the quarter Payment can be made under </a:t>
            </a:r>
            <a:r>
              <a:rPr lang="en-US" sz="2300" b="1" dirty="0"/>
              <a:t>Fixed Sum Method [FSM] </a:t>
            </a:r>
            <a:r>
              <a:rPr lang="en-US" sz="2300" dirty="0"/>
              <a:t>and </a:t>
            </a:r>
            <a:r>
              <a:rPr lang="en-US" sz="2300" b="1" dirty="0"/>
              <a:t>Self Assessment Method [SAM]. </a:t>
            </a:r>
          </a:p>
          <a:p>
            <a:pPr marL="800100" lvl="1" indent="-342900" algn="just">
              <a:lnSpc>
                <a:spcPct val="150000"/>
              </a:lnSpc>
              <a:buFont typeface="Wingdings" panose="05000000000000000000" pitchFamily="2" charset="2"/>
              <a:buChar char="ü"/>
            </a:pPr>
            <a:r>
              <a:rPr lang="en-US" sz="2300" dirty="0"/>
              <a:t>RP allowed to opt for any of the 2 payments method in the first 2 months of the quarter. </a:t>
            </a:r>
          </a:p>
          <a:p>
            <a:pPr marL="800100" lvl="1" indent="-342900" algn="just">
              <a:lnSpc>
                <a:spcPct val="150000"/>
              </a:lnSpc>
              <a:buFont typeface="Wingdings" panose="05000000000000000000" pitchFamily="2" charset="2"/>
              <a:buChar char="ü"/>
            </a:pPr>
            <a:r>
              <a:rPr lang="en-US" sz="2300" dirty="0"/>
              <a:t>Such tax deposited can’t be utilized for any other purpose.</a:t>
            </a:r>
          </a:p>
        </p:txBody>
      </p:sp>
    </p:spTree>
    <p:extLst>
      <p:ext uri="{BB962C8B-B14F-4D97-AF65-F5344CB8AC3E}">
        <p14:creationId xmlns:p14="http://schemas.microsoft.com/office/powerpoint/2010/main" xmlns="" val="657146059"/>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764704"/>
            <a:ext cx="11179224"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Payment Mechanism .. Cont..</a:t>
            </a:r>
          </a:p>
          <a:p>
            <a:pPr marL="0" indent="0">
              <a:buNone/>
            </a:pPr>
            <a:endParaRPr lang="en-US" sz="2800" b="1" dirty="0">
              <a:solidFill>
                <a:srgbClr val="63B343"/>
              </a:solidFill>
            </a:endParaRPr>
          </a:p>
        </p:txBody>
      </p:sp>
      <p:sp>
        <p:nvSpPr>
          <p:cNvPr id="38" name="Titel 6"/>
          <p:cNvSpPr txBox="1">
            <a:spLocks/>
          </p:cNvSpPr>
          <p:nvPr/>
        </p:nvSpPr>
        <p:spPr bwMode="gray">
          <a:xfrm>
            <a:off x="408955" y="116632"/>
            <a:ext cx="112512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graphicFrame>
        <p:nvGraphicFramePr>
          <p:cNvPr id="6" name="Table 5">
            <a:extLst>
              <a:ext uri="{FF2B5EF4-FFF2-40B4-BE49-F238E27FC236}">
                <a16:creationId xmlns:a16="http://schemas.microsoft.com/office/drawing/2014/main" xmlns="" id="{F5CF33F5-CDD1-41E5-B723-DB991B83D07F}"/>
              </a:ext>
            </a:extLst>
          </p:cNvPr>
          <p:cNvGraphicFramePr>
            <a:graphicFrameLocks noGrp="1"/>
          </p:cNvGraphicFramePr>
          <p:nvPr>
            <p:extLst>
              <p:ext uri="{D42A27DB-BD31-4B8C-83A1-F6EECF244321}">
                <p14:modId xmlns:p14="http://schemas.microsoft.com/office/powerpoint/2010/main" xmlns="" val="3486070677"/>
              </p:ext>
            </p:extLst>
          </p:nvPr>
        </p:nvGraphicFramePr>
        <p:xfrm>
          <a:off x="552970" y="1413937"/>
          <a:ext cx="11089233" cy="4434051"/>
        </p:xfrm>
        <a:graphic>
          <a:graphicData uri="http://schemas.openxmlformats.org/drawingml/2006/table">
            <a:tbl>
              <a:tblPr>
                <a:tableStyleId>{284E427A-3D55-4303-BF80-6455036E1DE7}</a:tableStyleId>
              </a:tblPr>
              <a:tblGrid>
                <a:gridCol w="504057">
                  <a:extLst>
                    <a:ext uri="{9D8B030D-6E8A-4147-A177-3AD203B41FA5}">
                      <a16:colId xmlns:a16="http://schemas.microsoft.com/office/drawing/2014/main" xmlns="" val="20000"/>
                    </a:ext>
                  </a:extLst>
                </a:gridCol>
                <a:gridCol w="2304256">
                  <a:extLst>
                    <a:ext uri="{9D8B030D-6E8A-4147-A177-3AD203B41FA5}">
                      <a16:colId xmlns:a16="http://schemas.microsoft.com/office/drawing/2014/main" xmlns="" val="20001"/>
                    </a:ext>
                  </a:extLst>
                </a:gridCol>
                <a:gridCol w="3263356">
                  <a:extLst>
                    <a:ext uri="{9D8B030D-6E8A-4147-A177-3AD203B41FA5}">
                      <a16:colId xmlns:a16="http://schemas.microsoft.com/office/drawing/2014/main" xmlns="" val="20002"/>
                    </a:ext>
                  </a:extLst>
                </a:gridCol>
                <a:gridCol w="1345156">
                  <a:extLst>
                    <a:ext uri="{9D8B030D-6E8A-4147-A177-3AD203B41FA5}">
                      <a16:colId xmlns:a16="http://schemas.microsoft.com/office/drawing/2014/main" xmlns="" val="20003"/>
                    </a:ext>
                  </a:extLst>
                </a:gridCol>
                <a:gridCol w="1152128">
                  <a:extLst>
                    <a:ext uri="{9D8B030D-6E8A-4147-A177-3AD203B41FA5}">
                      <a16:colId xmlns:a16="http://schemas.microsoft.com/office/drawing/2014/main" xmlns="" val="20004"/>
                    </a:ext>
                  </a:extLst>
                </a:gridCol>
                <a:gridCol w="1152128">
                  <a:extLst>
                    <a:ext uri="{9D8B030D-6E8A-4147-A177-3AD203B41FA5}">
                      <a16:colId xmlns:a16="http://schemas.microsoft.com/office/drawing/2014/main" xmlns="" val="20005"/>
                    </a:ext>
                  </a:extLst>
                </a:gridCol>
                <a:gridCol w="1368152">
                  <a:extLst>
                    <a:ext uri="{9D8B030D-6E8A-4147-A177-3AD203B41FA5}">
                      <a16:colId xmlns:a16="http://schemas.microsoft.com/office/drawing/2014/main" xmlns="" val="20006"/>
                    </a:ext>
                  </a:extLst>
                </a:gridCol>
              </a:tblGrid>
              <a:tr h="191055">
                <a:tc gridSpan="7">
                  <a:txBody>
                    <a:bodyPr/>
                    <a:lstStyle/>
                    <a:p>
                      <a:pPr algn="l" fontAlgn="b"/>
                      <a:r>
                        <a:rPr lang="en-US" sz="1900" u="none" strike="noStrike" dirty="0">
                          <a:solidFill>
                            <a:schemeClr val="tx1"/>
                          </a:solidFill>
                          <a:effectLst/>
                        </a:rPr>
                        <a:t>1.Fixed Sum Method (FSM): [System Calculated]</a:t>
                      </a:r>
                      <a:endParaRPr lang="en-US" sz="1900" b="1" i="0" u="none" strike="noStrike" dirty="0">
                        <a:solidFill>
                          <a:schemeClr val="tx1"/>
                        </a:solidFill>
                        <a:effectLst/>
                        <a:latin typeface="+mn-lt"/>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34491">
                <a:tc>
                  <a:txBody>
                    <a:bodyPr/>
                    <a:lstStyle/>
                    <a:p>
                      <a:pPr algn="l" fontAlgn="ctr"/>
                      <a:endParaRPr lang="en-US" sz="1900" b="0" i="0" u="none" strike="noStrike" dirty="0">
                        <a:solidFill>
                          <a:schemeClr val="tx1"/>
                        </a:solidFill>
                        <a:effectLst/>
                        <a:latin typeface="+mn-lt"/>
                      </a:endParaRPr>
                    </a:p>
                  </a:txBody>
                  <a:tcPr marL="7620" marR="7620" marT="7620" marB="0" anchor="ctr"/>
                </a:tc>
                <a:tc>
                  <a:txBody>
                    <a:bodyPr/>
                    <a:lstStyle/>
                    <a:p>
                      <a:pPr algn="ctr" fontAlgn="ctr"/>
                      <a:endParaRPr lang="en-US" sz="1900" b="0" i="0" u="none" strike="noStrike" dirty="0">
                        <a:solidFill>
                          <a:schemeClr val="tx1"/>
                        </a:solidFill>
                        <a:effectLst/>
                        <a:latin typeface="+mn-lt"/>
                      </a:endParaRPr>
                    </a:p>
                  </a:txBody>
                  <a:tcPr marL="7620" marR="7620" marT="7620" marB="0" anchor="ctr"/>
                </a:tc>
                <a:tc>
                  <a:txBody>
                    <a:bodyPr/>
                    <a:lstStyle/>
                    <a:p>
                      <a:pPr algn="ctr" fontAlgn="ctr"/>
                      <a:endParaRPr lang="en-US" sz="1900" b="0" i="0" u="none" strike="noStrike" dirty="0">
                        <a:solidFill>
                          <a:schemeClr val="tx1"/>
                        </a:solidFill>
                        <a:effectLst/>
                        <a:latin typeface="+mn-lt"/>
                      </a:endParaRPr>
                    </a:p>
                  </a:txBody>
                  <a:tcPr marL="7620" marR="7620" marT="7620" marB="0" anchor="ctr"/>
                </a:tc>
                <a:tc gridSpan="2">
                  <a:txBody>
                    <a:bodyPr/>
                    <a:lstStyle/>
                    <a:p>
                      <a:pPr algn="l" fontAlgn="ctr"/>
                      <a:endParaRPr lang="en-US" sz="1900" b="0" i="0" u="none" strike="noStrike" dirty="0">
                        <a:solidFill>
                          <a:schemeClr val="tx1"/>
                        </a:solidFill>
                        <a:effectLst/>
                        <a:latin typeface="+mn-lt"/>
                      </a:endParaRPr>
                    </a:p>
                  </a:txBody>
                  <a:tcPr marL="7620" marR="7620" marT="7620" marB="0" anchor="ctr"/>
                </a:tc>
                <a:tc hMerge="1">
                  <a:txBody>
                    <a:bodyPr/>
                    <a:lstStyle/>
                    <a:p>
                      <a:endParaRPr lang="en-IN"/>
                    </a:p>
                  </a:txBody>
                  <a:tcPr/>
                </a:tc>
                <a:tc gridSpan="2">
                  <a:txBody>
                    <a:bodyPr/>
                    <a:lstStyle/>
                    <a:p>
                      <a:pPr algn="l" fontAlgn="ctr"/>
                      <a:endParaRPr lang="en-US" sz="1900" b="0" i="0" u="none" strike="noStrike" dirty="0">
                        <a:solidFill>
                          <a:schemeClr val="tx1"/>
                        </a:solidFill>
                        <a:effectLst/>
                        <a:latin typeface="+mn-lt"/>
                      </a:endParaRPr>
                    </a:p>
                  </a:txBody>
                  <a:tcPr marL="7620" marR="7620" marT="7620" marB="0" anchor="ctr"/>
                </a:tc>
                <a:tc hMerge="1">
                  <a:txBody>
                    <a:bodyPr/>
                    <a:lstStyle/>
                    <a:p>
                      <a:endParaRPr lang="en-IN"/>
                    </a:p>
                  </a:txBody>
                  <a:tcPr/>
                </a:tc>
                <a:extLst>
                  <a:ext uri="{0D108BD9-81ED-4DB2-BD59-A6C34878D82A}">
                    <a16:rowId xmlns:a16="http://schemas.microsoft.com/office/drawing/2014/main" xmlns="" val="2282729196"/>
                  </a:ext>
                </a:extLst>
              </a:tr>
              <a:tr h="505734">
                <a:tc>
                  <a:txBody>
                    <a:bodyPr/>
                    <a:lstStyle/>
                    <a:p>
                      <a:pPr algn="l" fontAlgn="ctr"/>
                      <a:r>
                        <a:rPr lang="en-US" sz="1900" u="none" strike="noStrike" dirty="0">
                          <a:solidFill>
                            <a:schemeClr val="tx1"/>
                          </a:solidFill>
                          <a:effectLst/>
                        </a:rPr>
                        <a:t>S No</a:t>
                      </a:r>
                      <a:endParaRPr lang="en-US" sz="1900" b="0" i="0" u="none" strike="noStrike" dirty="0">
                        <a:solidFill>
                          <a:schemeClr val="tx1"/>
                        </a:solidFill>
                        <a:effectLst/>
                        <a:latin typeface="+mn-lt"/>
                      </a:endParaRPr>
                    </a:p>
                  </a:txBody>
                  <a:tcPr marL="7620" marR="7620" marT="7620" marB="0" anchor="ctr"/>
                </a:tc>
                <a:tc>
                  <a:txBody>
                    <a:bodyPr/>
                    <a:lstStyle/>
                    <a:p>
                      <a:pPr algn="ctr" fontAlgn="ctr"/>
                      <a:r>
                        <a:rPr lang="en-US" sz="1900" u="none" strike="noStrike" dirty="0">
                          <a:solidFill>
                            <a:schemeClr val="tx1"/>
                          </a:solidFill>
                          <a:effectLst/>
                        </a:rPr>
                        <a:t>Type of Taxpayer</a:t>
                      </a:r>
                      <a:endParaRPr lang="en-US" sz="1900" b="0" i="0" u="none" strike="noStrike" dirty="0">
                        <a:solidFill>
                          <a:schemeClr val="tx1"/>
                        </a:solidFill>
                        <a:effectLst/>
                        <a:latin typeface="+mn-lt"/>
                      </a:endParaRPr>
                    </a:p>
                  </a:txBody>
                  <a:tcPr marL="7620" marR="7620" marT="7620" marB="0" anchor="ctr"/>
                </a:tc>
                <a:tc>
                  <a:txBody>
                    <a:bodyPr/>
                    <a:lstStyle/>
                    <a:p>
                      <a:pPr algn="ctr" fontAlgn="ctr"/>
                      <a:r>
                        <a:rPr lang="en-US" sz="1900" u="none" strike="noStrike" dirty="0">
                          <a:solidFill>
                            <a:schemeClr val="tx1"/>
                          </a:solidFill>
                          <a:effectLst/>
                        </a:rPr>
                        <a:t>Tax to be paid</a:t>
                      </a:r>
                      <a:endParaRPr lang="en-US" sz="1900" b="0" i="0" u="none" strike="noStrike" dirty="0">
                        <a:solidFill>
                          <a:schemeClr val="tx1"/>
                        </a:solidFill>
                        <a:effectLst/>
                        <a:latin typeface="+mn-lt"/>
                      </a:endParaRPr>
                    </a:p>
                  </a:txBody>
                  <a:tcPr marL="7620" marR="7620" marT="7620" marB="0" anchor="ctr"/>
                </a:tc>
                <a:tc gridSpan="2">
                  <a:txBody>
                    <a:bodyPr/>
                    <a:lstStyle/>
                    <a:p>
                      <a:pPr algn="l" fontAlgn="ctr"/>
                      <a:r>
                        <a:rPr lang="en-US" sz="1900" u="none" strike="noStrike" dirty="0">
                          <a:solidFill>
                            <a:schemeClr val="tx1"/>
                          </a:solidFill>
                          <a:effectLst/>
                        </a:rPr>
                        <a:t>Tax paid in cash during Jan’21 - Mar’21 quarter</a:t>
                      </a:r>
                      <a:endParaRPr lang="en-US" sz="1900" b="0" i="0" u="none" strike="noStrike" dirty="0">
                        <a:solidFill>
                          <a:schemeClr val="tx1"/>
                        </a:solidFill>
                        <a:effectLst/>
                        <a:latin typeface="+mn-lt"/>
                      </a:endParaRPr>
                    </a:p>
                  </a:txBody>
                  <a:tcPr marL="7620" marR="7620" marT="7620" marB="0" anchor="ctr"/>
                </a:tc>
                <a:tc hMerge="1">
                  <a:txBody>
                    <a:bodyPr/>
                    <a:lstStyle/>
                    <a:p>
                      <a:endParaRPr lang="en-US"/>
                    </a:p>
                  </a:txBody>
                  <a:tcPr/>
                </a:tc>
                <a:tc gridSpan="2">
                  <a:txBody>
                    <a:bodyPr/>
                    <a:lstStyle/>
                    <a:p>
                      <a:pPr algn="l" fontAlgn="ctr"/>
                      <a:r>
                        <a:rPr lang="en-US" sz="1900" u="none" strike="noStrike" dirty="0">
                          <a:solidFill>
                            <a:schemeClr val="tx1"/>
                          </a:solidFill>
                          <a:effectLst/>
                        </a:rPr>
                        <a:t>Tax Payable @ Apr’21 and May’21</a:t>
                      </a:r>
                      <a:endParaRPr lang="en-US" sz="1900" b="0" i="0" u="none" strike="noStrike" dirty="0">
                        <a:solidFill>
                          <a:schemeClr val="tx1"/>
                        </a:solidFill>
                        <a:effectLst/>
                        <a:latin typeface="+mn-lt"/>
                      </a:endParaRPr>
                    </a:p>
                  </a:txBody>
                  <a:tcPr marL="7620" marR="7620" marT="7620" marB="0" anchor="ctr"/>
                </a:tc>
                <a:tc hMerge="1">
                  <a:txBody>
                    <a:bodyPr/>
                    <a:lstStyle/>
                    <a:p>
                      <a:endParaRPr lang="en-US"/>
                    </a:p>
                  </a:txBody>
                  <a:tcPr/>
                </a:tc>
                <a:extLst>
                  <a:ext uri="{0D108BD9-81ED-4DB2-BD59-A6C34878D82A}">
                    <a16:rowId xmlns:a16="http://schemas.microsoft.com/office/drawing/2014/main" xmlns="" val="10001"/>
                  </a:ext>
                </a:extLst>
              </a:tr>
              <a:tr h="505734">
                <a:tc>
                  <a:txBody>
                    <a:bodyPr/>
                    <a:lstStyle/>
                    <a:p>
                      <a:pPr algn="ctr" fontAlgn="ctr"/>
                      <a:r>
                        <a:rPr lang="en-US" sz="1900" u="none" strike="noStrike" dirty="0">
                          <a:solidFill>
                            <a:schemeClr val="tx1"/>
                          </a:solidFill>
                          <a:effectLst/>
                        </a:rPr>
                        <a:t>1</a:t>
                      </a:r>
                      <a:endParaRPr lang="en-US" sz="1900" b="0" i="0" u="none" strike="noStrike" dirty="0">
                        <a:solidFill>
                          <a:schemeClr val="tx1"/>
                        </a:solidFill>
                        <a:effectLst/>
                        <a:latin typeface="+mn-lt"/>
                      </a:endParaRPr>
                    </a:p>
                  </a:txBody>
                  <a:tcPr marL="7620" marR="7620" marT="7620" marB="0" anchor="ctr"/>
                </a:tc>
                <a:tc>
                  <a:txBody>
                    <a:bodyPr/>
                    <a:lstStyle/>
                    <a:p>
                      <a:pPr algn="l" fontAlgn="ctr"/>
                      <a:r>
                        <a:rPr lang="en-US" sz="1900" u="none" strike="noStrike" dirty="0">
                          <a:solidFill>
                            <a:schemeClr val="tx1"/>
                          </a:solidFill>
                          <a:effectLst/>
                        </a:rPr>
                        <a:t>Filed Quarterly GSTR-3B last Qtr.</a:t>
                      </a:r>
                      <a:endParaRPr lang="en-US" sz="1900" b="0" i="0" u="none" strike="noStrike" dirty="0">
                        <a:solidFill>
                          <a:schemeClr val="tx1"/>
                        </a:solidFill>
                        <a:effectLst/>
                        <a:latin typeface="+mn-lt"/>
                      </a:endParaRPr>
                    </a:p>
                  </a:txBody>
                  <a:tcPr marL="7620" marR="7620" marT="7620" marB="0" anchor="ctr"/>
                </a:tc>
                <a:tc>
                  <a:txBody>
                    <a:bodyPr/>
                    <a:lstStyle/>
                    <a:p>
                      <a:pPr algn="l" fontAlgn="ctr"/>
                      <a:r>
                        <a:rPr lang="en-US" sz="1900" u="none" strike="noStrike" dirty="0">
                          <a:solidFill>
                            <a:schemeClr val="tx1"/>
                          </a:solidFill>
                          <a:effectLst/>
                        </a:rPr>
                        <a:t>35% of tax paid in cash in the preceding quarter</a:t>
                      </a:r>
                      <a:endParaRPr lang="en-US" sz="1900" b="0" i="0" u="none" strike="noStrike" dirty="0">
                        <a:solidFill>
                          <a:schemeClr val="tx1"/>
                        </a:solidFill>
                        <a:effectLst/>
                        <a:latin typeface="+mn-lt"/>
                      </a:endParaRPr>
                    </a:p>
                  </a:txBody>
                  <a:tcPr marL="7620" marR="7620" marT="7620" marB="0" anchor="ctr"/>
                </a:tc>
                <a:tc>
                  <a:txBody>
                    <a:bodyPr/>
                    <a:lstStyle/>
                    <a:p>
                      <a:pPr algn="l" fontAlgn="ctr"/>
                      <a:r>
                        <a:rPr lang="en-US" sz="1900" u="none" strike="noStrike" dirty="0">
                          <a:solidFill>
                            <a:schemeClr val="tx1"/>
                          </a:solidFill>
                          <a:effectLst/>
                        </a:rPr>
                        <a:t>GST</a:t>
                      </a:r>
                      <a:endParaRPr lang="en-US" sz="1900" b="0" i="0" u="none" strike="noStrike" dirty="0">
                        <a:solidFill>
                          <a:schemeClr val="tx1"/>
                        </a:solidFill>
                        <a:effectLst/>
                        <a:latin typeface="+mn-lt"/>
                      </a:endParaRPr>
                    </a:p>
                  </a:txBody>
                  <a:tcPr marL="7620" marR="7620" marT="7620" marB="0" anchor="ctr"/>
                </a:tc>
                <a:tc>
                  <a:txBody>
                    <a:bodyPr/>
                    <a:lstStyle/>
                    <a:p>
                      <a:pPr algn="r" fontAlgn="ctr"/>
                      <a:r>
                        <a:rPr lang="en-US" sz="1900" u="none" strike="noStrike" dirty="0">
                          <a:solidFill>
                            <a:schemeClr val="tx1"/>
                          </a:solidFill>
                          <a:effectLst/>
                        </a:rPr>
                        <a:t>10,000</a:t>
                      </a:r>
                      <a:endParaRPr lang="en-US" sz="1900" b="0" i="0" u="none" strike="noStrike" dirty="0">
                        <a:solidFill>
                          <a:schemeClr val="tx1"/>
                        </a:solidFill>
                        <a:effectLst/>
                        <a:latin typeface="+mn-lt"/>
                      </a:endParaRPr>
                    </a:p>
                  </a:txBody>
                  <a:tcPr marL="7620" marR="7620" marT="7620" marB="0" anchor="ctr"/>
                </a:tc>
                <a:tc>
                  <a:txBody>
                    <a:bodyPr/>
                    <a:lstStyle/>
                    <a:p>
                      <a:pPr algn="ctr" fontAlgn="ctr"/>
                      <a:r>
                        <a:rPr lang="en-US" sz="1900" u="none" strike="noStrike">
                          <a:solidFill>
                            <a:schemeClr val="tx1"/>
                          </a:solidFill>
                          <a:effectLst/>
                        </a:rPr>
                        <a:t>GST</a:t>
                      </a:r>
                      <a:endParaRPr lang="en-US" sz="1900" b="0" i="0" u="none" strike="noStrike">
                        <a:solidFill>
                          <a:schemeClr val="tx1"/>
                        </a:solidFill>
                        <a:effectLst/>
                        <a:latin typeface="+mn-lt"/>
                      </a:endParaRPr>
                    </a:p>
                  </a:txBody>
                  <a:tcPr marL="7620" marR="7620" marT="7620" marB="0" anchor="ctr"/>
                </a:tc>
                <a:tc>
                  <a:txBody>
                    <a:bodyPr/>
                    <a:lstStyle/>
                    <a:p>
                      <a:pPr algn="r" fontAlgn="ctr"/>
                      <a:r>
                        <a:rPr lang="en-US" sz="1900" u="none" strike="noStrike" dirty="0">
                          <a:solidFill>
                            <a:schemeClr val="tx1"/>
                          </a:solidFill>
                          <a:effectLst/>
                        </a:rPr>
                        <a:t>3,500</a:t>
                      </a:r>
                      <a:endParaRPr lang="en-US" sz="1900" b="0" i="0" u="none" strike="noStrike" dirty="0">
                        <a:solidFill>
                          <a:schemeClr val="tx1"/>
                        </a:solidFill>
                        <a:effectLst/>
                        <a:latin typeface="+mn-lt"/>
                      </a:endParaRPr>
                    </a:p>
                  </a:txBody>
                  <a:tcPr marL="7620" marR="7620" marT="7620" marB="0" anchor="ctr"/>
                </a:tc>
                <a:extLst>
                  <a:ext uri="{0D108BD9-81ED-4DB2-BD59-A6C34878D82A}">
                    <a16:rowId xmlns:a16="http://schemas.microsoft.com/office/drawing/2014/main" xmlns="" val="10002"/>
                  </a:ext>
                </a:extLst>
              </a:tr>
              <a:tr h="600748">
                <a:tc>
                  <a:txBody>
                    <a:bodyPr/>
                    <a:lstStyle/>
                    <a:p>
                      <a:pPr algn="ctr" fontAlgn="ctr"/>
                      <a:r>
                        <a:rPr lang="en-US" sz="1900" u="none" strike="noStrike" dirty="0">
                          <a:solidFill>
                            <a:schemeClr val="tx1"/>
                          </a:solidFill>
                          <a:effectLst/>
                        </a:rPr>
                        <a:t>2</a:t>
                      </a:r>
                      <a:endParaRPr lang="en-US" sz="1900" b="0" i="0" u="none" strike="noStrike" dirty="0">
                        <a:solidFill>
                          <a:schemeClr val="tx1"/>
                        </a:solidFill>
                        <a:effectLst/>
                        <a:latin typeface="+mn-lt"/>
                      </a:endParaRPr>
                    </a:p>
                  </a:txBody>
                  <a:tcPr marL="7620" marR="7620" marT="7620" marB="0" anchor="ctr"/>
                </a:tc>
                <a:tc>
                  <a:txBody>
                    <a:bodyPr/>
                    <a:lstStyle/>
                    <a:p>
                      <a:pPr algn="l" fontAlgn="ctr"/>
                      <a:r>
                        <a:rPr lang="en-US" sz="1900" u="none" strike="noStrike" dirty="0">
                          <a:solidFill>
                            <a:schemeClr val="tx1"/>
                          </a:solidFill>
                          <a:effectLst/>
                        </a:rPr>
                        <a:t>Filed monthly GSTR-3B Last Qtr.</a:t>
                      </a:r>
                      <a:endParaRPr lang="en-US" sz="1900" b="0" i="0" u="none" strike="noStrike" dirty="0">
                        <a:solidFill>
                          <a:schemeClr val="tx1"/>
                        </a:solidFill>
                        <a:effectLst/>
                        <a:latin typeface="+mn-lt"/>
                      </a:endParaRPr>
                    </a:p>
                  </a:txBody>
                  <a:tcPr marL="7620" marR="7620" marT="7620" marB="0" anchor="ctr"/>
                </a:tc>
                <a:tc>
                  <a:txBody>
                    <a:bodyPr/>
                    <a:lstStyle/>
                    <a:p>
                      <a:pPr algn="l" fontAlgn="ctr"/>
                      <a:r>
                        <a:rPr lang="en-US" sz="1900" u="none" strike="noStrike" dirty="0">
                          <a:solidFill>
                            <a:schemeClr val="tx1"/>
                          </a:solidFill>
                          <a:effectLst/>
                        </a:rPr>
                        <a:t>100% of tax paid in cash in the last month - preceding quarter</a:t>
                      </a:r>
                      <a:endParaRPr lang="en-US" sz="1900" b="0" i="0" u="none" strike="noStrike" dirty="0">
                        <a:solidFill>
                          <a:schemeClr val="tx1"/>
                        </a:solidFill>
                        <a:effectLst/>
                        <a:latin typeface="+mn-lt"/>
                      </a:endParaRPr>
                    </a:p>
                  </a:txBody>
                  <a:tcPr marL="7620" marR="7620" marT="7620" marB="0" anchor="ctr"/>
                </a:tc>
                <a:tc>
                  <a:txBody>
                    <a:bodyPr/>
                    <a:lstStyle/>
                    <a:p>
                      <a:pPr algn="l" fontAlgn="ctr"/>
                      <a:r>
                        <a:rPr lang="en-US" sz="1900" u="none" strike="noStrike">
                          <a:solidFill>
                            <a:schemeClr val="tx1"/>
                          </a:solidFill>
                          <a:effectLst/>
                        </a:rPr>
                        <a:t>GST</a:t>
                      </a:r>
                      <a:endParaRPr lang="en-US" sz="1900" b="0" i="0" u="none" strike="noStrike">
                        <a:solidFill>
                          <a:schemeClr val="tx1"/>
                        </a:solidFill>
                        <a:effectLst/>
                        <a:latin typeface="+mn-lt"/>
                      </a:endParaRPr>
                    </a:p>
                  </a:txBody>
                  <a:tcPr marL="7620" marR="7620" marT="7620" marB="0" anchor="ctr"/>
                </a:tc>
                <a:tc>
                  <a:txBody>
                    <a:bodyPr/>
                    <a:lstStyle/>
                    <a:p>
                      <a:pPr algn="r" fontAlgn="ctr"/>
                      <a:r>
                        <a:rPr lang="en-US" sz="1900" u="none" strike="noStrike" dirty="0">
                          <a:solidFill>
                            <a:schemeClr val="tx1"/>
                          </a:solidFill>
                          <a:effectLst/>
                        </a:rPr>
                        <a:t>5,000</a:t>
                      </a:r>
                      <a:endParaRPr lang="en-US" sz="1900" b="0" i="0" u="none" strike="noStrike" dirty="0">
                        <a:solidFill>
                          <a:schemeClr val="tx1"/>
                        </a:solidFill>
                        <a:effectLst/>
                        <a:latin typeface="+mn-lt"/>
                      </a:endParaRPr>
                    </a:p>
                  </a:txBody>
                  <a:tcPr marL="7620" marR="7620" marT="7620" marB="0" anchor="ctr"/>
                </a:tc>
                <a:tc>
                  <a:txBody>
                    <a:bodyPr/>
                    <a:lstStyle/>
                    <a:p>
                      <a:pPr algn="ctr" fontAlgn="ctr"/>
                      <a:r>
                        <a:rPr lang="en-US" sz="1900" u="none" strike="noStrike" dirty="0">
                          <a:solidFill>
                            <a:schemeClr val="tx1"/>
                          </a:solidFill>
                          <a:effectLst/>
                        </a:rPr>
                        <a:t>GST</a:t>
                      </a:r>
                      <a:endParaRPr lang="en-US" sz="1900" b="0" i="0" u="none" strike="noStrike" dirty="0">
                        <a:solidFill>
                          <a:schemeClr val="tx1"/>
                        </a:solidFill>
                        <a:effectLst/>
                        <a:latin typeface="+mn-lt"/>
                      </a:endParaRPr>
                    </a:p>
                  </a:txBody>
                  <a:tcPr marL="7620" marR="7620" marT="7620" marB="0" anchor="ctr"/>
                </a:tc>
                <a:tc>
                  <a:txBody>
                    <a:bodyPr/>
                    <a:lstStyle/>
                    <a:p>
                      <a:pPr algn="r" fontAlgn="ctr"/>
                      <a:r>
                        <a:rPr lang="en-US" sz="1900" u="none" strike="noStrike" dirty="0">
                          <a:solidFill>
                            <a:schemeClr val="tx1"/>
                          </a:solidFill>
                          <a:effectLst/>
                        </a:rPr>
                        <a:t>5,000</a:t>
                      </a:r>
                      <a:endParaRPr lang="en-US" sz="1900" b="0" i="0" u="none" strike="noStrike" dirty="0">
                        <a:solidFill>
                          <a:schemeClr val="tx1"/>
                        </a:solidFill>
                        <a:effectLst/>
                        <a:latin typeface="+mn-lt"/>
                      </a:endParaRPr>
                    </a:p>
                  </a:txBody>
                  <a:tcPr marL="7620" marR="7620" marT="7620" marB="0" anchor="ctr"/>
                </a:tc>
                <a:extLst>
                  <a:ext uri="{0D108BD9-81ED-4DB2-BD59-A6C34878D82A}">
                    <a16:rowId xmlns:a16="http://schemas.microsoft.com/office/drawing/2014/main" xmlns="" val="10003"/>
                  </a:ext>
                </a:extLst>
              </a:tr>
              <a:tr h="258487">
                <a:tc>
                  <a:txBody>
                    <a:bodyPr/>
                    <a:lstStyle/>
                    <a:p>
                      <a:pPr algn="l" fontAlgn="b"/>
                      <a:endParaRPr lang="en-US" sz="1900" b="0" i="0" u="none" strike="noStrike">
                        <a:solidFill>
                          <a:schemeClr val="tx1"/>
                        </a:solidFill>
                        <a:effectLst/>
                        <a:latin typeface="+mn-lt"/>
                      </a:endParaRPr>
                    </a:p>
                  </a:txBody>
                  <a:tcPr marL="7620" marR="7620" marT="7620" marB="0" anchor="b"/>
                </a:tc>
                <a:tc>
                  <a:txBody>
                    <a:bodyPr/>
                    <a:lstStyle/>
                    <a:p>
                      <a:pPr algn="l" fontAlgn="b"/>
                      <a:endParaRPr lang="en-US" sz="1900" b="0" i="0" u="none" strike="noStrike">
                        <a:solidFill>
                          <a:schemeClr val="tx1"/>
                        </a:solidFill>
                        <a:effectLst/>
                        <a:latin typeface="+mn-lt"/>
                      </a:endParaRPr>
                    </a:p>
                  </a:txBody>
                  <a:tcPr marL="7620" marR="7620" marT="7620" marB="0" anchor="b"/>
                </a:tc>
                <a:tc>
                  <a:txBody>
                    <a:bodyPr/>
                    <a:lstStyle/>
                    <a:p>
                      <a:pPr algn="l" fontAlgn="b"/>
                      <a:endParaRPr lang="en-US" sz="1900" b="0" i="0" u="none" strike="noStrike" dirty="0">
                        <a:solidFill>
                          <a:schemeClr val="tx1"/>
                        </a:solidFill>
                        <a:effectLst/>
                        <a:latin typeface="+mn-lt"/>
                      </a:endParaRPr>
                    </a:p>
                  </a:txBody>
                  <a:tcPr marL="7620" marR="7620" marT="7620" marB="0" anchor="b"/>
                </a:tc>
                <a:tc>
                  <a:txBody>
                    <a:bodyPr/>
                    <a:lstStyle/>
                    <a:p>
                      <a:pPr algn="l" fontAlgn="ctr"/>
                      <a:endParaRPr lang="en-US" sz="1900" b="0" i="0" u="none" strike="noStrike" dirty="0">
                        <a:solidFill>
                          <a:schemeClr val="tx1"/>
                        </a:solidFill>
                        <a:effectLst/>
                        <a:latin typeface="+mn-lt"/>
                      </a:endParaRPr>
                    </a:p>
                  </a:txBody>
                  <a:tcPr marL="7620" marR="7620" marT="7620" marB="0" anchor="ctr"/>
                </a:tc>
                <a:tc>
                  <a:txBody>
                    <a:bodyPr/>
                    <a:lstStyle/>
                    <a:p>
                      <a:pPr algn="l" fontAlgn="ctr"/>
                      <a:endParaRPr lang="en-US" sz="1900" b="0" i="0" u="none" strike="noStrike">
                        <a:solidFill>
                          <a:schemeClr val="tx1"/>
                        </a:solidFill>
                        <a:effectLst/>
                        <a:latin typeface="+mn-lt"/>
                      </a:endParaRPr>
                    </a:p>
                  </a:txBody>
                  <a:tcPr marL="7620" marR="7620" marT="7620" marB="0" anchor="ctr"/>
                </a:tc>
                <a:tc>
                  <a:txBody>
                    <a:bodyPr/>
                    <a:lstStyle/>
                    <a:p>
                      <a:pPr algn="l" fontAlgn="ctr"/>
                      <a:endParaRPr lang="en-US" sz="1900" b="0" i="0" u="none" strike="noStrike">
                        <a:solidFill>
                          <a:schemeClr val="tx1"/>
                        </a:solidFill>
                        <a:effectLst/>
                        <a:latin typeface="+mn-lt"/>
                      </a:endParaRPr>
                    </a:p>
                  </a:txBody>
                  <a:tcPr marL="7620" marR="7620" marT="7620" marB="0" anchor="ctr"/>
                </a:tc>
                <a:tc>
                  <a:txBody>
                    <a:bodyPr/>
                    <a:lstStyle/>
                    <a:p>
                      <a:pPr algn="l" fontAlgn="ctr"/>
                      <a:endParaRPr lang="en-US" sz="1900" b="0" i="0" u="none" strike="noStrike" dirty="0">
                        <a:solidFill>
                          <a:schemeClr val="tx1"/>
                        </a:solidFill>
                        <a:effectLst/>
                        <a:latin typeface="+mn-lt"/>
                      </a:endParaRPr>
                    </a:p>
                  </a:txBody>
                  <a:tcPr marL="7620" marR="7620" marT="7620" marB="0" anchor="ctr"/>
                </a:tc>
                <a:extLst>
                  <a:ext uri="{0D108BD9-81ED-4DB2-BD59-A6C34878D82A}">
                    <a16:rowId xmlns:a16="http://schemas.microsoft.com/office/drawing/2014/main" xmlns="" val="10004"/>
                  </a:ext>
                </a:extLst>
              </a:tr>
              <a:tr h="752981">
                <a:tc gridSpan="7">
                  <a:txBody>
                    <a:bodyPr/>
                    <a:lstStyle/>
                    <a:p>
                      <a:pPr algn="l" fontAlgn="b"/>
                      <a:endParaRPr lang="en-US" sz="1900" u="none" strike="noStrike" dirty="0">
                        <a:solidFill>
                          <a:schemeClr val="tx1"/>
                        </a:solidFill>
                        <a:effectLst/>
                      </a:endParaRPr>
                    </a:p>
                    <a:p>
                      <a:pPr algn="l" fontAlgn="b"/>
                      <a:r>
                        <a:rPr lang="en-US" sz="1900" u="none" strike="noStrike" dirty="0">
                          <a:solidFill>
                            <a:schemeClr val="tx1"/>
                          </a:solidFill>
                          <a:effectLst/>
                        </a:rPr>
                        <a:t>Self Assessment Method (SAM):</a:t>
                      </a:r>
                    </a:p>
                    <a:p>
                      <a:pPr algn="l" fontAlgn="b"/>
                      <a:r>
                        <a:rPr lang="en-US" sz="1900" u="none" strike="noStrike" dirty="0">
                          <a:solidFill>
                            <a:schemeClr val="tx1"/>
                          </a:solidFill>
                          <a:effectLst/>
                        </a:rPr>
                        <a:t/>
                      </a:r>
                      <a:br>
                        <a:rPr lang="en-US" sz="1900" u="none" strike="noStrike" dirty="0">
                          <a:solidFill>
                            <a:schemeClr val="tx1"/>
                          </a:solidFill>
                          <a:effectLst/>
                        </a:rPr>
                      </a:br>
                      <a:r>
                        <a:rPr lang="en-US" sz="1900" u="none" strike="noStrike" dirty="0">
                          <a:solidFill>
                            <a:schemeClr val="tx1"/>
                          </a:solidFill>
                          <a:effectLst/>
                        </a:rPr>
                        <a:t>RP can calculate Net Tax Liability [Gross Liability less ITC] and pay through PMT-06 Challan</a:t>
                      </a:r>
                      <a:endParaRPr lang="en-US" sz="1900" b="0" i="0" u="none" strike="noStrike" dirty="0">
                        <a:solidFill>
                          <a:schemeClr val="tx1"/>
                        </a:solidFill>
                        <a:effectLst/>
                        <a:latin typeface="+mn-lt"/>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2814309472"/>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42877" y="764705"/>
            <a:ext cx="10988709"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Exercising QRMP Option</a:t>
            </a:r>
            <a:endParaRPr lang="en-US" sz="2800" b="1" dirty="0">
              <a:solidFill>
                <a:srgbClr val="63B343"/>
              </a:solidFill>
            </a:endParaRPr>
          </a:p>
        </p:txBody>
      </p:sp>
      <p:sp>
        <p:nvSpPr>
          <p:cNvPr id="38" name="Titel 6"/>
          <p:cNvSpPr txBox="1">
            <a:spLocks/>
          </p:cNvSpPr>
          <p:nvPr/>
        </p:nvSpPr>
        <p:spPr bwMode="gray">
          <a:xfrm>
            <a:off x="408955" y="116632"/>
            <a:ext cx="110226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8915" y="1210295"/>
            <a:ext cx="11449272" cy="5027017"/>
          </a:xfrm>
          <a:prstGeom prst="rect">
            <a:avLst/>
          </a:prstGeom>
          <a:solidFill>
            <a:srgbClr val="D8ECD0"/>
          </a:solidFill>
        </p:spPr>
        <p:txBody>
          <a:bodyPr wrap="square">
            <a:spAutoFit/>
          </a:bodyPr>
          <a:lstStyle/>
          <a:p>
            <a:pPr marL="342900" indent="-342900" algn="just">
              <a:lnSpc>
                <a:spcPct val="150000"/>
              </a:lnSpc>
              <a:buFont typeface="Wingdings" panose="05000000000000000000" pitchFamily="2" charset="2"/>
              <a:buChar char="ü"/>
            </a:pPr>
            <a:r>
              <a:rPr lang="en-US" dirty="0"/>
              <a:t>A RP can opt for QRMP scheme by updating at GST portal [</a:t>
            </a:r>
            <a:r>
              <a:rPr lang="en-US" i="1" dirty="0"/>
              <a:t>Login-&gt; Services -&gt; Returns -&gt; Opt-in for quarterly return]</a:t>
            </a:r>
            <a:r>
              <a:rPr lang="en-US" dirty="0"/>
              <a:t> within the prescribed dates: -</a:t>
            </a:r>
          </a:p>
          <a:p>
            <a:pPr marL="342900" indent="-342900" algn="just">
              <a:lnSpc>
                <a:spcPct val="150000"/>
              </a:lnSpc>
              <a:buFont typeface="Arial" panose="020B0604020202020204" pitchFamily="34" charset="0"/>
              <a:buChar char="•"/>
            </a:pPr>
            <a:endParaRPr lang="en-US" dirty="0"/>
          </a:p>
          <a:p>
            <a:pPr marL="342900" indent="-342900" algn="just">
              <a:lnSpc>
                <a:spcPct val="150000"/>
              </a:lnSpc>
              <a:buFont typeface="Arial" panose="020B0604020202020204" pitchFamily="34" charset="0"/>
              <a:buChar char="•"/>
            </a:pPr>
            <a:endParaRPr lang="en-US" dirty="0"/>
          </a:p>
          <a:p>
            <a:pPr marL="342900" indent="-342900" algn="just">
              <a:lnSpc>
                <a:spcPct val="150000"/>
              </a:lnSpc>
              <a:buFont typeface="Arial" panose="020B0604020202020204" pitchFamily="34" charset="0"/>
              <a:buChar char="•"/>
            </a:pPr>
            <a:endParaRPr lang="en-US" dirty="0"/>
          </a:p>
          <a:p>
            <a:pPr marL="342900" indent="-342900" algn="just">
              <a:lnSpc>
                <a:spcPct val="150000"/>
              </a:lnSpc>
              <a:buFont typeface="Arial" panose="020B0604020202020204" pitchFamily="34" charset="0"/>
              <a:buChar char="•"/>
            </a:pPr>
            <a:endParaRPr lang="en-US" dirty="0"/>
          </a:p>
          <a:p>
            <a:pPr marL="342900" indent="-342900" algn="just">
              <a:lnSpc>
                <a:spcPct val="150000"/>
              </a:lnSpc>
              <a:buFont typeface="Arial" panose="020B0604020202020204" pitchFamily="34" charset="0"/>
              <a:buChar char="•"/>
            </a:pPr>
            <a:endParaRPr lang="en-US" dirty="0"/>
          </a:p>
          <a:p>
            <a:pPr marL="342900" indent="-342900" algn="just">
              <a:lnSpc>
                <a:spcPct val="150000"/>
              </a:lnSpc>
              <a:buFont typeface="Arial" panose="020B0604020202020204" pitchFamily="34" charset="0"/>
              <a:buChar char="•"/>
            </a:pPr>
            <a:endParaRPr lang="en-US" dirty="0"/>
          </a:p>
          <a:p>
            <a:pPr marL="342900" indent="-342900" algn="just">
              <a:lnSpc>
                <a:spcPct val="150000"/>
              </a:lnSpc>
              <a:buFont typeface="Wingdings" panose="05000000000000000000" pitchFamily="2" charset="2"/>
              <a:buChar char="ü"/>
            </a:pPr>
            <a:r>
              <a:rPr lang="en-US" dirty="0"/>
              <a:t>Once the RP has opted for QRMP, he will have to continue to furnish his return every quarter for all future tax periods, except in the following situations:-</a:t>
            </a:r>
          </a:p>
          <a:p>
            <a:pPr marL="800100" lvl="1" indent="-342900" algn="just">
              <a:lnSpc>
                <a:spcPct val="150000"/>
              </a:lnSpc>
              <a:buFont typeface="Wingdings" panose="05000000000000000000" pitchFamily="2" charset="2"/>
              <a:buChar char="Ø"/>
            </a:pPr>
            <a:r>
              <a:rPr lang="en-US" dirty="0"/>
              <a:t>if the aggregate turnover exceeds Rs.5 crore during a quarter, then from the next quarter he will not be able to file quarterly returns</a:t>
            </a:r>
          </a:p>
        </p:txBody>
      </p:sp>
      <p:graphicFrame>
        <p:nvGraphicFramePr>
          <p:cNvPr id="2" name="Table 1">
            <a:extLst>
              <a:ext uri="{FF2B5EF4-FFF2-40B4-BE49-F238E27FC236}">
                <a16:creationId xmlns:a16="http://schemas.microsoft.com/office/drawing/2014/main" xmlns="" id="{F87D83C5-E149-4947-8CAE-5CCA6936645E}"/>
              </a:ext>
            </a:extLst>
          </p:cNvPr>
          <p:cNvGraphicFramePr>
            <a:graphicFrameLocks noGrp="1"/>
          </p:cNvGraphicFramePr>
          <p:nvPr>
            <p:extLst>
              <p:ext uri="{D42A27DB-BD31-4B8C-83A1-F6EECF244321}">
                <p14:modId xmlns:p14="http://schemas.microsoft.com/office/powerpoint/2010/main" xmlns="" val="3534313928"/>
              </p:ext>
            </p:extLst>
          </p:nvPr>
        </p:nvGraphicFramePr>
        <p:xfrm>
          <a:off x="1201043" y="2164823"/>
          <a:ext cx="4032448" cy="2257808"/>
        </p:xfrm>
        <a:graphic>
          <a:graphicData uri="http://schemas.openxmlformats.org/drawingml/2006/table">
            <a:tbl>
              <a:tblPr firstRow="1" firstCol="1" bandRow="1">
                <a:tableStyleId>{284E427A-3D55-4303-BF80-6455036E1DE7}</a:tableStyleId>
              </a:tblPr>
              <a:tblGrid>
                <a:gridCol w="1368152">
                  <a:extLst>
                    <a:ext uri="{9D8B030D-6E8A-4147-A177-3AD203B41FA5}">
                      <a16:colId xmlns:a16="http://schemas.microsoft.com/office/drawing/2014/main" xmlns="" val="3062812247"/>
                    </a:ext>
                  </a:extLst>
                </a:gridCol>
                <a:gridCol w="2664296">
                  <a:extLst>
                    <a:ext uri="{9D8B030D-6E8A-4147-A177-3AD203B41FA5}">
                      <a16:colId xmlns:a16="http://schemas.microsoft.com/office/drawing/2014/main" xmlns="" val="1158480087"/>
                    </a:ext>
                  </a:extLst>
                </a:gridCol>
              </a:tblGrid>
              <a:tr h="435434">
                <a:tc>
                  <a:txBody>
                    <a:bodyPr/>
                    <a:lstStyle/>
                    <a:p>
                      <a:pPr>
                        <a:lnSpc>
                          <a:spcPct val="107000"/>
                        </a:lnSpc>
                        <a:spcAft>
                          <a:spcPts val="800"/>
                        </a:spcAft>
                      </a:pPr>
                      <a:r>
                        <a:rPr lang="en-IN" sz="1800" dirty="0">
                          <a:effectLst/>
                        </a:rPr>
                        <a:t>Q1</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tc>
                  <a:txBody>
                    <a:bodyPr/>
                    <a:lstStyle/>
                    <a:p>
                      <a:pPr>
                        <a:lnSpc>
                          <a:spcPct val="107000"/>
                        </a:lnSpc>
                        <a:spcAft>
                          <a:spcPts val="800"/>
                        </a:spcAft>
                      </a:pPr>
                      <a:r>
                        <a:rPr lang="en-IN" sz="1800" dirty="0">
                          <a:effectLst/>
                        </a:rPr>
                        <a:t>1</a:t>
                      </a:r>
                      <a:r>
                        <a:rPr lang="en-IN" sz="1800" baseline="30000" dirty="0">
                          <a:effectLst/>
                        </a:rPr>
                        <a:t>st </a:t>
                      </a:r>
                      <a:r>
                        <a:rPr lang="en-IN" sz="1800" dirty="0">
                          <a:effectLst/>
                        </a:rPr>
                        <a:t>Feb to 30</a:t>
                      </a:r>
                      <a:r>
                        <a:rPr lang="en-IN" sz="1800" baseline="30000" dirty="0">
                          <a:effectLst/>
                        </a:rPr>
                        <a:t>th</a:t>
                      </a:r>
                      <a:r>
                        <a:rPr lang="en-IN" sz="1800" dirty="0">
                          <a:effectLst/>
                        </a:rPr>
                        <a:t> Apr</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extLst>
                  <a:ext uri="{0D108BD9-81ED-4DB2-BD59-A6C34878D82A}">
                    <a16:rowId xmlns:a16="http://schemas.microsoft.com/office/drawing/2014/main" xmlns="" val="288288304"/>
                  </a:ext>
                </a:extLst>
              </a:tr>
              <a:tr h="435434">
                <a:tc>
                  <a:txBody>
                    <a:bodyPr/>
                    <a:lstStyle/>
                    <a:p>
                      <a:pPr>
                        <a:lnSpc>
                          <a:spcPct val="107000"/>
                        </a:lnSpc>
                        <a:spcAft>
                          <a:spcPts val="800"/>
                        </a:spcAft>
                      </a:pPr>
                      <a:r>
                        <a:rPr lang="en-IN" sz="1800" dirty="0">
                          <a:effectLst/>
                        </a:rPr>
                        <a:t>Q2</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tc>
                  <a:txBody>
                    <a:bodyPr/>
                    <a:lstStyle/>
                    <a:p>
                      <a:pPr>
                        <a:lnSpc>
                          <a:spcPct val="107000"/>
                        </a:lnSpc>
                        <a:spcAft>
                          <a:spcPts val="800"/>
                        </a:spcAft>
                      </a:pPr>
                      <a:r>
                        <a:rPr lang="en-IN" sz="1800" dirty="0">
                          <a:effectLst/>
                        </a:rPr>
                        <a:t>1</a:t>
                      </a:r>
                      <a:r>
                        <a:rPr lang="en-IN" sz="1800" baseline="30000" dirty="0">
                          <a:effectLst/>
                        </a:rPr>
                        <a:t>st </a:t>
                      </a:r>
                      <a:r>
                        <a:rPr lang="en-IN" sz="1800" dirty="0">
                          <a:effectLst/>
                        </a:rPr>
                        <a:t>May to 31</a:t>
                      </a:r>
                      <a:r>
                        <a:rPr lang="en-IN" sz="1800" baseline="30000" dirty="0">
                          <a:effectLst/>
                        </a:rPr>
                        <a:t>st </a:t>
                      </a:r>
                      <a:r>
                        <a:rPr lang="en-IN" sz="1800" dirty="0">
                          <a:effectLst/>
                        </a:rPr>
                        <a:t>July</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extLst>
                  <a:ext uri="{0D108BD9-81ED-4DB2-BD59-A6C34878D82A}">
                    <a16:rowId xmlns:a16="http://schemas.microsoft.com/office/drawing/2014/main" xmlns="" val="2974971983"/>
                  </a:ext>
                </a:extLst>
              </a:tr>
              <a:tr h="435434">
                <a:tc>
                  <a:txBody>
                    <a:bodyPr/>
                    <a:lstStyle/>
                    <a:p>
                      <a:pPr>
                        <a:lnSpc>
                          <a:spcPct val="107000"/>
                        </a:lnSpc>
                        <a:spcAft>
                          <a:spcPts val="800"/>
                        </a:spcAft>
                      </a:pPr>
                      <a:r>
                        <a:rPr lang="en-IN" sz="1800" dirty="0">
                          <a:effectLst/>
                        </a:rPr>
                        <a:t>Q3</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tc>
                  <a:txBody>
                    <a:bodyPr/>
                    <a:lstStyle/>
                    <a:p>
                      <a:pPr>
                        <a:lnSpc>
                          <a:spcPct val="107000"/>
                        </a:lnSpc>
                        <a:spcAft>
                          <a:spcPts val="800"/>
                        </a:spcAft>
                      </a:pPr>
                      <a:r>
                        <a:rPr lang="en-IN" sz="1800" dirty="0">
                          <a:effectLst/>
                        </a:rPr>
                        <a:t>1</a:t>
                      </a:r>
                      <a:r>
                        <a:rPr lang="en-IN" sz="1800" baseline="30000" dirty="0">
                          <a:effectLst/>
                        </a:rPr>
                        <a:t>st </a:t>
                      </a:r>
                      <a:r>
                        <a:rPr lang="en-IN" sz="1800" dirty="0">
                          <a:effectLst/>
                        </a:rPr>
                        <a:t>Aug to 31</a:t>
                      </a:r>
                      <a:r>
                        <a:rPr lang="en-IN" sz="1800" baseline="30000" dirty="0">
                          <a:effectLst/>
                        </a:rPr>
                        <a:t>st </a:t>
                      </a:r>
                      <a:r>
                        <a:rPr lang="en-IN" sz="1800" dirty="0">
                          <a:effectLst/>
                        </a:rPr>
                        <a:t>Oct</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extLst>
                  <a:ext uri="{0D108BD9-81ED-4DB2-BD59-A6C34878D82A}">
                    <a16:rowId xmlns:a16="http://schemas.microsoft.com/office/drawing/2014/main" xmlns="" val="4115645080"/>
                  </a:ext>
                </a:extLst>
              </a:tr>
              <a:tr h="435434">
                <a:tc>
                  <a:txBody>
                    <a:bodyPr/>
                    <a:lstStyle/>
                    <a:p>
                      <a:pPr>
                        <a:lnSpc>
                          <a:spcPct val="107000"/>
                        </a:lnSpc>
                        <a:spcAft>
                          <a:spcPts val="800"/>
                        </a:spcAft>
                      </a:pPr>
                      <a:r>
                        <a:rPr lang="en-IN" sz="1800" dirty="0">
                          <a:effectLst/>
                        </a:rPr>
                        <a:t>Q4</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tc>
                  <a:txBody>
                    <a:bodyPr/>
                    <a:lstStyle/>
                    <a:p>
                      <a:pPr>
                        <a:lnSpc>
                          <a:spcPct val="107000"/>
                        </a:lnSpc>
                        <a:spcAft>
                          <a:spcPts val="800"/>
                        </a:spcAft>
                      </a:pPr>
                      <a:r>
                        <a:rPr lang="en-IN" sz="1800" dirty="0">
                          <a:effectLst/>
                        </a:rPr>
                        <a:t>1</a:t>
                      </a:r>
                      <a:r>
                        <a:rPr lang="en-IN" sz="1800" baseline="30000" dirty="0">
                          <a:effectLst/>
                        </a:rPr>
                        <a:t>st </a:t>
                      </a:r>
                      <a:r>
                        <a:rPr lang="en-IN" sz="1800" dirty="0">
                          <a:effectLst/>
                        </a:rPr>
                        <a:t>Nov to 31</a:t>
                      </a:r>
                      <a:r>
                        <a:rPr lang="en-IN" sz="1800" baseline="30000" dirty="0">
                          <a:effectLst/>
                        </a:rPr>
                        <a:t>st </a:t>
                      </a:r>
                      <a:r>
                        <a:rPr lang="en-IN" sz="1800" dirty="0">
                          <a:effectLst/>
                        </a:rPr>
                        <a:t>Jan</a:t>
                      </a:r>
                      <a:endParaRPr lang="en-IN" sz="1800" dirty="0">
                        <a:solidFill>
                          <a:schemeClr val="bg1">
                            <a:lumMod val="50000"/>
                          </a:schemeClr>
                        </a:solidFill>
                        <a:effectLst/>
                        <a:latin typeface="Calibri" panose="020F0502020204030204" pitchFamily="34" charset="0"/>
                        <a:ea typeface="SimSun" panose="02010600030101010101" pitchFamily="2" charset="-122"/>
                        <a:cs typeface="Cordia New" panose="020B0304020202020204" pitchFamily="34" charset="-34"/>
                      </a:endParaRPr>
                    </a:p>
                  </a:txBody>
                  <a:tcPr marL="142875" marR="142875" marT="142875" marB="142875" anchor="ctr"/>
                </a:tc>
                <a:extLst>
                  <a:ext uri="{0D108BD9-81ED-4DB2-BD59-A6C34878D82A}">
                    <a16:rowId xmlns:a16="http://schemas.microsoft.com/office/drawing/2014/main" xmlns="" val="1596663336"/>
                  </a:ext>
                </a:extLst>
              </a:tr>
            </a:tbl>
          </a:graphicData>
        </a:graphic>
      </p:graphicFrame>
      <p:sp>
        <p:nvSpPr>
          <p:cNvPr id="3" name="Rectangle: Rounded Corners 2">
            <a:extLst>
              <a:ext uri="{FF2B5EF4-FFF2-40B4-BE49-F238E27FC236}">
                <a16:creationId xmlns:a16="http://schemas.microsoft.com/office/drawing/2014/main" xmlns="" id="{3728AD82-5F94-422B-922A-8B51DBA45620}"/>
              </a:ext>
            </a:extLst>
          </p:cNvPr>
          <p:cNvSpPr/>
          <p:nvPr/>
        </p:nvSpPr>
        <p:spPr>
          <a:xfrm>
            <a:off x="6457627" y="2420888"/>
            <a:ext cx="3816424" cy="1213807"/>
          </a:xfrm>
          <a:prstGeom prst="roundRect">
            <a:avLst/>
          </a:prstGeom>
          <a:solidFill>
            <a:schemeClr val="accent2">
              <a:lumMod val="20000"/>
              <a:lumOff val="80000"/>
            </a:schemeClr>
          </a:solidFill>
          <a:ln/>
        </p:spPr>
        <p:style>
          <a:lnRef idx="2">
            <a:schemeClr val="accent3"/>
          </a:lnRef>
          <a:fillRef idx="1">
            <a:schemeClr val="lt1"/>
          </a:fillRef>
          <a:effectRef idx="0">
            <a:schemeClr val="accent3"/>
          </a:effectRef>
          <a:fontRef idx="minor">
            <a:schemeClr val="dk1"/>
          </a:fontRef>
        </p:style>
        <p:txBody>
          <a:bodyPr wrap="square" rtlCol="0" anchor="ctr">
            <a:spAutoFit/>
          </a:bodyPr>
          <a:lstStyle/>
          <a:p>
            <a:pPr algn="just">
              <a:lnSpc>
                <a:spcPts val="2700"/>
              </a:lnSpc>
            </a:pPr>
            <a:r>
              <a:rPr lang="en-US" b="1" dirty="0">
                <a:solidFill>
                  <a:srgbClr val="3CA014"/>
                </a:solidFill>
              </a:rPr>
              <a:t>For Jan – Mar21 option should have exercised </a:t>
            </a:r>
            <a:r>
              <a:rPr lang="en-US" b="1" dirty="0">
                <a:solidFill>
                  <a:srgbClr val="EB690F"/>
                </a:solidFill>
              </a:rPr>
              <a:t>before 31</a:t>
            </a:r>
            <a:r>
              <a:rPr lang="en-US" b="1" baseline="30000" dirty="0">
                <a:solidFill>
                  <a:srgbClr val="EB690F"/>
                </a:solidFill>
              </a:rPr>
              <a:t>st</a:t>
            </a:r>
            <a:r>
              <a:rPr lang="en-US" b="1" dirty="0">
                <a:solidFill>
                  <a:srgbClr val="EB690F"/>
                </a:solidFill>
              </a:rPr>
              <a:t> Jan2021</a:t>
            </a:r>
            <a:endParaRPr lang="en-IN" b="1" dirty="0">
              <a:solidFill>
                <a:srgbClr val="EB690F"/>
              </a:solidFill>
            </a:endParaRPr>
          </a:p>
        </p:txBody>
      </p:sp>
    </p:spTree>
    <p:extLst>
      <p:ext uri="{BB962C8B-B14F-4D97-AF65-F5344CB8AC3E}">
        <p14:creationId xmlns:p14="http://schemas.microsoft.com/office/powerpoint/2010/main" xmlns="" val="72588441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80963" y="764704"/>
            <a:ext cx="10798224"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Deemed monthly/quarterly filing of GSTR-3B</a:t>
            </a:r>
          </a:p>
        </p:txBody>
      </p:sp>
      <p:sp>
        <p:nvSpPr>
          <p:cNvPr id="38" name="Titel 6"/>
          <p:cNvSpPr txBox="1">
            <a:spLocks/>
          </p:cNvSpPr>
          <p:nvPr/>
        </p:nvSpPr>
        <p:spPr bwMode="gray">
          <a:xfrm>
            <a:off x="408955" y="116632"/>
            <a:ext cx="108702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8915" y="1196753"/>
            <a:ext cx="12241360" cy="707886"/>
          </a:xfrm>
          <a:prstGeom prst="rect">
            <a:avLst/>
          </a:prstGeom>
        </p:spPr>
        <p:txBody>
          <a:bodyPr wrap="square">
            <a:spAutoFit/>
          </a:bodyPr>
          <a:lstStyle/>
          <a:p>
            <a:r>
              <a:rPr lang="en-US" sz="2000" dirty="0"/>
              <a:t/>
            </a:r>
            <a:br>
              <a:rPr lang="en-US" sz="2000" dirty="0"/>
            </a:br>
            <a:endParaRPr lang="en-US" sz="2000" dirty="0">
              <a:solidFill>
                <a:schemeClr val="bg1">
                  <a:lumMod val="50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xmlns="" val="686343898"/>
              </p:ext>
            </p:extLst>
          </p:nvPr>
        </p:nvGraphicFramePr>
        <p:xfrm>
          <a:off x="1129036" y="2439619"/>
          <a:ext cx="9793086" cy="3633036"/>
        </p:xfrm>
        <a:graphic>
          <a:graphicData uri="http://schemas.openxmlformats.org/drawingml/2006/table">
            <a:tbl>
              <a:tblPr>
                <a:tableStyleId>{C083E6E3-FA7D-4D7B-A595-EF9225AFEA82}</a:tableStyleId>
              </a:tblPr>
              <a:tblGrid>
                <a:gridCol w="720079">
                  <a:extLst>
                    <a:ext uri="{9D8B030D-6E8A-4147-A177-3AD203B41FA5}">
                      <a16:colId xmlns:a16="http://schemas.microsoft.com/office/drawing/2014/main" xmlns="" val="20000"/>
                    </a:ext>
                  </a:extLst>
                </a:gridCol>
                <a:gridCol w="6898505">
                  <a:extLst>
                    <a:ext uri="{9D8B030D-6E8A-4147-A177-3AD203B41FA5}">
                      <a16:colId xmlns:a16="http://schemas.microsoft.com/office/drawing/2014/main" xmlns="" val="20001"/>
                    </a:ext>
                  </a:extLst>
                </a:gridCol>
                <a:gridCol w="2174502">
                  <a:extLst>
                    <a:ext uri="{9D8B030D-6E8A-4147-A177-3AD203B41FA5}">
                      <a16:colId xmlns:a16="http://schemas.microsoft.com/office/drawing/2014/main" xmlns="" val="20002"/>
                    </a:ext>
                  </a:extLst>
                </a:gridCol>
              </a:tblGrid>
              <a:tr h="815104">
                <a:tc>
                  <a:txBody>
                    <a:bodyPr/>
                    <a:lstStyle/>
                    <a:p>
                      <a:r>
                        <a:rPr lang="en-US" sz="2000" b="1" dirty="0">
                          <a:solidFill>
                            <a:schemeClr val="tx1"/>
                          </a:solidFill>
                          <a:effectLst/>
                        </a:rPr>
                        <a:t>S No.</a:t>
                      </a:r>
                    </a:p>
                  </a:txBody>
                  <a:tcPr marL="81695" marR="81695" marT="40848" marB="40848" anchor="ctr">
                    <a:solidFill>
                      <a:srgbClr val="9AC7AE"/>
                    </a:solidFill>
                  </a:tcPr>
                </a:tc>
                <a:tc>
                  <a:txBody>
                    <a:bodyPr/>
                    <a:lstStyle/>
                    <a:p>
                      <a:pPr algn="ctr"/>
                      <a:r>
                        <a:rPr lang="en-US" sz="2000" b="1" dirty="0">
                          <a:solidFill>
                            <a:schemeClr val="tx1"/>
                          </a:solidFill>
                          <a:effectLst/>
                        </a:rPr>
                        <a:t>Class of Registered Persons</a:t>
                      </a:r>
                    </a:p>
                  </a:txBody>
                  <a:tcPr marL="81695" marR="81695" marT="40848" marB="40848" anchor="ctr">
                    <a:solidFill>
                      <a:srgbClr val="9AC7AE"/>
                    </a:solidFill>
                  </a:tcPr>
                </a:tc>
                <a:tc>
                  <a:txBody>
                    <a:bodyPr/>
                    <a:lstStyle/>
                    <a:p>
                      <a:pPr algn="ctr"/>
                      <a:r>
                        <a:rPr lang="en-US" sz="2000" b="1" dirty="0">
                          <a:solidFill>
                            <a:schemeClr val="tx1"/>
                          </a:solidFill>
                          <a:effectLst/>
                        </a:rPr>
                        <a:t>Deemed Option</a:t>
                      </a:r>
                    </a:p>
                  </a:txBody>
                  <a:tcPr marL="81695" marR="81695" marT="40848" marB="40848" anchor="ctr">
                    <a:solidFill>
                      <a:srgbClr val="9AC7AE"/>
                    </a:solidFill>
                  </a:tcPr>
                </a:tc>
                <a:extLst>
                  <a:ext uri="{0D108BD9-81ED-4DB2-BD59-A6C34878D82A}">
                    <a16:rowId xmlns:a16="http://schemas.microsoft.com/office/drawing/2014/main" xmlns="" val="10000"/>
                  </a:ext>
                </a:extLst>
              </a:tr>
              <a:tr h="1001414">
                <a:tc>
                  <a:txBody>
                    <a:bodyPr/>
                    <a:lstStyle/>
                    <a:p>
                      <a:pPr algn="ctr"/>
                      <a:r>
                        <a:rPr lang="en-US" sz="2000" dirty="0">
                          <a:solidFill>
                            <a:schemeClr val="tx1"/>
                          </a:solidFill>
                          <a:effectLst/>
                        </a:rPr>
                        <a:t>1</a:t>
                      </a:r>
                    </a:p>
                  </a:txBody>
                  <a:tcPr marL="81695" marR="81695" marT="40848" marB="40848" anchor="ctr">
                    <a:solidFill>
                      <a:srgbClr val="9AC7AE"/>
                    </a:solidFill>
                  </a:tcPr>
                </a:tc>
                <a:tc>
                  <a:txBody>
                    <a:bodyPr/>
                    <a:lstStyle/>
                    <a:p>
                      <a:r>
                        <a:rPr lang="en-US" sz="2000" dirty="0">
                          <a:solidFill>
                            <a:schemeClr val="tx1"/>
                          </a:solidFill>
                          <a:effectLst/>
                        </a:rPr>
                        <a:t>RP with an aggregate TO up to </a:t>
                      </a:r>
                      <a:r>
                        <a:rPr lang="en-US" sz="2000" b="1" dirty="0">
                          <a:solidFill>
                            <a:schemeClr val="tx1"/>
                          </a:solidFill>
                          <a:effectLst/>
                        </a:rPr>
                        <a:t>Rs.1.5 crore, Filed Quarterly - GSTR-1 </a:t>
                      </a:r>
                      <a:r>
                        <a:rPr lang="en-US" sz="2000" dirty="0">
                          <a:solidFill>
                            <a:schemeClr val="tx1"/>
                          </a:solidFill>
                          <a:effectLst/>
                        </a:rPr>
                        <a:t>in the current FY</a:t>
                      </a:r>
                    </a:p>
                  </a:txBody>
                  <a:tcPr marL="81695" marR="81695" marT="40848" marB="40848" anchor="ctr">
                    <a:solidFill>
                      <a:srgbClr val="9AC7AE"/>
                    </a:solidFill>
                  </a:tcPr>
                </a:tc>
                <a:tc>
                  <a:txBody>
                    <a:bodyPr/>
                    <a:lstStyle/>
                    <a:p>
                      <a:pPr algn="ctr"/>
                      <a:r>
                        <a:rPr lang="en-US" sz="2000" b="1" dirty="0">
                          <a:solidFill>
                            <a:schemeClr val="tx1"/>
                          </a:solidFill>
                          <a:effectLst/>
                        </a:rPr>
                        <a:t>Quarterly</a:t>
                      </a:r>
                      <a:r>
                        <a:rPr lang="en-US" sz="2000" dirty="0">
                          <a:solidFill>
                            <a:schemeClr val="tx1"/>
                          </a:solidFill>
                          <a:effectLst/>
                        </a:rPr>
                        <a:t> GSTR-3B</a:t>
                      </a:r>
                    </a:p>
                  </a:txBody>
                  <a:tcPr marL="81695" marR="81695" marT="40848" marB="40848" anchor="ctr">
                    <a:solidFill>
                      <a:srgbClr val="9AC7AE"/>
                    </a:solidFill>
                  </a:tcPr>
                </a:tc>
                <a:extLst>
                  <a:ext uri="{0D108BD9-81ED-4DB2-BD59-A6C34878D82A}">
                    <a16:rowId xmlns:a16="http://schemas.microsoft.com/office/drawing/2014/main" xmlns="" val="10001"/>
                  </a:ext>
                </a:extLst>
              </a:tr>
              <a:tr h="1001414">
                <a:tc>
                  <a:txBody>
                    <a:bodyPr/>
                    <a:lstStyle/>
                    <a:p>
                      <a:pPr algn="ctr"/>
                      <a:r>
                        <a:rPr lang="en-US" sz="2000" dirty="0">
                          <a:solidFill>
                            <a:schemeClr val="tx1"/>
                          </a:solidFill>
                          <a:effectLst/>
                        </a:rPr>
                        <a:t>2</a:t>
                      </a:r>
                    </a:p>
                  </a:txBody>
                  <a:tcPr marL="81695" marR="81695" marT="40848" marB="40848" anchor="ctr">
                    <a:solidFill>
                      <a:srgbClr val="9AC7AE"/>
                    </a:solidFill>
                  </a:tcPr>
                </a:tc>
                <a:tc>
                  <a:txBody>
                    <a:bodyPr/>
                    <a:lstStyle/>
                    <a:p>
                      <a:r>
                        <a:rPr lang="en-US" sz="2000" dirty="0">
                          <a:solidFill>
                            <a:schemeClr val="tx1"/>
                          </a:solidFill>
                          <a:effectLst/>
                        </a:rPr>
                        <a:t>RP with an aggregate TO up to </a:t>
                      </a:r>
                      <a:r>
                        <a:rPr lang="en-US" sz="2000" b="1" dirty="0">
                          <a:solidFill>
                            <a:schemeClr val="tx1"/>
                          </a:solidFill>
                          <a:effectLst/>
                        </a:rPr>
                        <a:t>Rs.1.5 crore, Filed Monthly GSTR-1 </a:t>
                      </a:r>
                      <a:r>
                        <a:rPr lang="en-US" sz="2000" dirty="0">
                          <a:solidFill>
                            <a:schemeClr val="tx1"/>
                          </a:solidFill>
                          <a:effectLst/>
                        </a:rPr>
                        <a:t>in the current financial year</a:t>
                      </a:r>
                    </a:p>
                  </a:txBody>
                  <a:tcPr marL="81695" marR="81695" marT="40848" marB="40848" anchor="ctr">
                    <a:solidFill>
                      <a:srgbClr val="9AC7AE"/>
                    </a:solidFill>
                  </a:tcPr>
                </a:tc>
                <a:tc>
                  <a:txBody>
                    <a:bodyPr/>
                    <a:lstStyle/>
                    <a:p>
                      <a:pPr algn="ctr"/>
                      <a:r>
                        <a:rPr lang="en-US" sz="2000" b="1" dirty="0">
                          <a:solidFill>
                            <a:schemeClr val="tx1"/>
                          </a:solidFill>
                          <a:effectLst/>
                        </a:rPr>
                        <a:t>Monthly</a:t>
                      </a:r>
                      <a:r>
                        <a:rPr lang="en-US" sz="2000" dirty="0">
                          <a:solidFill>
                            <a:schemeClr val="tx1"/>
                          </a:solidFill>
                          <a:effectLst/>
                        </a:rPr>
                        <a:t> GSTR-3B</a:t>
                      </a:r>
                    </a:p>
                  </a:txBody>
                  <a:tcPr marL="81695" marR="81695" marT="40848" marB="40848" anchor="ctr">
                    <a:solidFill>
                      <a:srgbClr val="9AC7AE"/>
                    </a:solidFill>
                  </a:tcPr>
                </a:tc>
                <a:extLst>
                  <a:ext uri="{0D108BD9-81ED-4DB2-BD59-A6C34878D82A}">
                    <a16:rowId xmlns:a16="http://schemas.microsoft.com/office/drawing/2014/main" xmlns="" val="10002"/>
                  </a:ext>
                </a:extLst>
              </a:tr>
              <a:tr h="815104">
                <a:tc>
                  <a:txBody>
                    <a:bodyPr/>
                    <a:lstStyle/>
                    <a:p>
                      <a:pPr algn="ctr"/>
                      <a:r>
                        <a:rPr lang="en-US" sz="2000" dirty="0">
                          <a:solidFill>
                            <a:schemeClr val="tx1"/>
                          </a:solidFill>
                          <a:effectLst/>
                        </a:rPr>
                        <a:t>3</a:t>
                      </a:r>
                    </a:p>
                  </a:txBody>
                  <a:tcPr marL="81695" marR="81695" marT="40848" marB="40848" anchor="ctr">
                    <a:solidFill>
                      <a:srgbClr val="9AC7AE"/>
                    </a:solidFill>
                  </a:tcPr>
                </a:tc>
                <a:tc>
                  <a:txBody>
                    <a:bodyPr/>
                    <a:lstStyle/>
                    <a:p>
                      <a:r>
                        <a:rPr lang="en-US" sz="2000" dirty="0">
                          <a:solidFill>
                            <a:schemeClr val="tx1"/>
                          </a:solidFill>
                          <a:effectLst/>
                        </a:rPr>
                        <a:t>RP with an aggregate </a:t>
                      </a:r>
                      <a:r>
                        <a:rPr lang="en-US" sz="2000" b="1" dirty="0">
                          <a:solidFill>
                            <a:schemeClr val="tx1"/>
                          </a:solidFill>
                          <a:effectLst/>
                        </a:rPr>
                        <a:t>TO &gt; Rs.1.5 crore and up to Rs.5 crore </a:t>
                      </a:r>
                      <a:r>
                        <a:rPr lang="en-US" sz="2000" dirty="0">
                          <a:solidFill>
                            <a:schemeClr val="tx1"/>
                          </a:solidFill>
                          <a:effectLst/>
                        </a:rPr>
                        <a:t>in the preceding financial year </a:t>
                      </a:r>
                    </a:p>
                  </a:txBody>
                  <a:tcPr marL="81695" marR="81695" marT="40848" marB="40848" anchor="ctr">
                    <a:solidFill>
                      <a:srgbClr val="9AC7AE"/>
                    </a:solidFill>
                  </a:tcPr>
                </a:tc>
                <a:tc>
                  <a:txBody>
                    <a:bodyPr/>
                    <a:lstStyle/>
                    <a:p>
                      <a:pPr algn="ctr"/>
                      <a:r>
                        <a:rPr lang="en-US" sz="2000" b="1" dirty="0">
                          <a:solidFill>
                            <a:schemeClr val="tx1"/>
                          </a:solidFill>
                          <a:effectLst/>
                        </a:rPr>
                        <a:t>Quarterly</a:t>
                      </a:r>
                      <a:r>
                        <a:rPr lang="en-US" sz="2000" dirty="0">
                          <a:solidFill>
                            <a:schemeClr val="tx1"/>
                          </a:solidFill>
                          <a:effectLst/>
                        </a:rPr>
                        <a:t> GSTR-3B</a:t>
                      </a:r>
                    </a:p>
                  </a:txBody>
                  <a:tcPr marL="81695" marR="81695" marT="40848" marB="40848" anchor="ctr">
                    <a:solidFill>
                      <a:srgbClr val="9AC7AE"/>
                    </a:solidFill>
                  </a:tcPr>
                </a:tc>
                <a:extLst>
                  <a:ext uri="{0D108BD9-81ED-4DB2-BD59-A6C34878D82A}">
                    <a16:rowId xmlns:a16="http://schemas.microsoft.com/office/drawing/2014/main" xmlns="" val="10003"/>
                  </a:ext>
                </a:extLst>
              </a:tr>
            </a:tbl>
          </a:graphicData>
        </a:graphic>
      </p:graphicFrame>
      <p:sp>
        <p:nvSpPr>
          <p:cNvPr id="7" name="Rectangle 6"/>
          <p:cNvSpPr/>
          <p:nvPr/>
        </p:nvSpPr>
        <p:spPr>
          <a:xfrm>
            <a:off x="480963" y="1445876"/>
            <a:ext cx="10801200" cy="800219"/>
          </a:xfrm>
          <a:prstGeom prst="rect">
            <a:avLst/>
          </a:prstGeom>
          <a:solidFill>
            <a:srgbClr val="D8ECD0"/>
          </a:solidFill>
        </p:spPr>
        <p:txBody>
          <a:bodyPr wrap="square">
            <a:spAutoFit/>
          </a:bodyPr>
          <a:lstStyle/>
          <a:p>
            <a:pPr algn="just"/>
            <a:r>
              <a:rPr lang="en-US" sz="2300" dirty="0">
                <a:solidFill>
                  <a:schemeClr val="bg1">
                    <a:lumMod val="50000"/>
                  </a:schemeClr>
                </a:solidFill>
              </a:rPr>
              <a:t>RP who wish to opt for the quarterly/ monthly at GSTN portal, else it shall be deemed that they have opted for monthly or quarterly filing as detailed below: -</a:t>
            </a:r>
          </a:p>
        </p:txBody>
      </p:sp>
    </p:spTree>
    <p:extLst>
      <p:ext uri="{BB962C8B-B14F-4D97-AF65-F5344CB8AC3E}">
        <p14:creationId xmlns:p14="http://schemas.microsoft.com/office/powerpoint/2010/main" xmlns="" val="3406024511"/>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442877" y="764705"/>
            <a:ext cx="11064909" cy="432048"/>
          </a:xfrm>
          <a:prstGeom prst="rect">
            <a:avLst/>
          </a:prstGeom>
          <a:solidFill>
            <a:schemeClr val="accent3">
              <a:lumMod val="20000"/>
              <a:lumOff val="80000"/>
            </a:schemeClr>
          </a:solidFill>
        </p:spPr>
        <p:txBody>
          <a:bodyPr/>
          <a:lstStyle/>
          <a:p>
            <a:pPr marL="0" indent="0">
              <a:buNone/>
            </a:pPr>
            <a:r>
              <a:rPr lang="en-US" sz="2800" dirty="0">
                <a:solidFill>
                  <a:srgbClr val="63B343"/>
                </a:solidFill>
              </a:rPr>
              <a:t>Statutory Dates</a:t>
            </a:r>
            <a:endParaRPr lang="en-US" sz="2800" b="1" dirty="0">
              <a:solidFill>
                <a:srgbClr val="63B343"/>
              </a:solidFill>
            </a:endParaRPr>
          </a:p>
        </p:txBody>
      </p:sp>
      <p:sp>
        <p:nvSpPr>
          <p:cNvPr id="38" name="Titel 6"/>
          <p:cNvSpPr txBox="1">
            <a:spLocks/>
          </p:cNvSpPr>
          <p:nvPr/>
        </p:nvSpPr>
        <p:spPr bwMode="gray">
          <a:xfrm>
            <a:off x="437325" y="117794"/>
            <a:ext cx="11070461" cy="430887"/>
          </a:xfrm>
          <a:prstGeom prst="rect">
            <a:avLst/>
          </a:prstGeom>
          <a:solidFill>
            <a:schemeClr val="accent3">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44245" y="1412777"/>
            <a:ext cx="11055309" cy="3743269"/>
          </a:xfrm>
          <a:prstGeom prst="rect">
            <a:avLst/>
          </a:prstGeom>
          <a:solidFill>
            <a:srgbClr val="D8ECD0"/>
          </a:solidFill>
        </p:spPr>
        <p:txBody>
          <a:bodyPr wrap="square">
            <a:spAutoFit/>
          </a:bodyPr>
          <a:lstStyle/>
          <a:p>
            <a:pPr marL="342900" indent="-342900" algn="just">
              <a:lnSpc>
                <a:spcPct val="150000"/>
              </a:lnSpc>
              <a:buFont typeface="Wingdings" panose="05000000000000000000" pitchFamily="2" charset="2"/>
              <a:buChar char="ü"/>
            </a:pPr>
            <a:r>
              <a:rPr lang="en-US" sz="2300" b="1" dirty="0"/>
              <a:t>Monthly </a:t>
            </a:r>
            <a:r>
              <a:rPr lang="en-US" sz="2300" dirty="0"/>
              <a:t>For 1</a:t>
            </a:r>
            <a:r>
              <a:rPr lang="en-US" sz="2300" baseline="30000" dirty="0"/>
              <a:t>st</a:t>
            </a:r>
            <a:r>
              <a:rPr lang="en-US" sz="2300" dirty="0"/>
              <a:t> &amp; 2</a:t>
            </a:r>
            <a:r>
              <a:rPr lang="en-US" sz="2300" baseline="30000" dirty="0"/>
              <a:t>nd</a:t>
            </a:r>
            <a:r>
              <a:rPr lang="en-US" sz="2300" dirty="0"/>
              <a:t> Month of the Quarter:- </a:t>
            </a:r>
          </a:p>
          <a:p>
            <a:pPr marL="800100" lvl="1" indent="-342900" algn="just">
              <a:lnSpc>
                <a:spcPct val="150000"/>
              </a:lnSpc>
              <a:buFont typeface="Wingdings" panose="05000000000000000000" pitchFamily="2" charset="2"/>
              <a:buChar char="§"/>
            </a:pPr>
            <a:r>
              <a:rPr lang="en-US" sz="2300" dirty="0"/>
              <a:t>Upload B2B Invoices through IFF by 13</a:t>
            </a:r>
            <a:r>
              <a:rPr lang="en-US" sz="2300" baseline="30000" dirty="0"/>
              <a:t>th</a:t>
            </a:r>
            <a:r>
              <a:rPr lang="en-US" sz="2300" dirty="0"/>
              <a:t> of succeeding Month </a:t>
            </a:r>
            <a:r>
              <a:rPr lang="en-US" sz="2300" dirty="0">
                <a:sym typeface="Wingdings" panose="05000000000000000000" pitchFamily="2" charset="2"/>
              </a:rPr>
              <a:t> </a:t>
            </a:r>
            <a:r>
              <a:rPr lang="en-US" sz="2300" b="1" dirty="0">
                <a:sym typeface="Wingdings" panose="05000000000000000000" pitchFamily="2" charset="2"/>
              </a:rPr>
              <a:t>OPTIONAL</a:t>
            </a:r>
            <a:endParaRPr lang="en-US" sz="2300" b="1" dirty="0"/>
          </a:p>
          <a:p>
            <a:pPr marL="800100" lvl="1" indent="-342900" algn="just">
              <a:lnSpc>
                <a:spcPct val="150000"/>
              </a:lnSpc>
              <a:buFont typeface="Wingdings" panose="05000000000000000000" pitchFamily="2" charset="2"/>
              <a:buChar char="§"/>
            </a:pPr>
            <a:r>
              <a:rPr lang="en-US" sz="2300" dirty="0"/>
              <a:t>PMT-06 25</a:t>
            </a:r>
            <a:r>
              <a:rPr lang="en-US" sz="2300" baseline="30000" dirty="0"/>
              <a:t>th</a:t>
            </a:r>
            <a:r>
              <a:rPr lang="en-US" sz="2300" dirty="0"/>
              <a:t> Succeeding Month</a:t>
            </a:r>
          </a:p>
          <a:p>
            <a:pPr marL="800100" lvl="1" indent="-342900" algn="just">
              <a:lnSpc>
                <a:spcPct val="150000"/>
              </a:lnSpc>
              <a:buFont typeface="Wingdings" panose="05000000000000000000" pitchFamily="2" charset="2"/>
              <a:buChar char="§"/>
            </a:pPr>
            <a:endParaRPr lang="en-US" sz="2300" dirty="0"/>
          </a:p>
          <a:p>
            <a:pPr marL="357188" lvl="1" indent="-342900" algn="just">
              <a:lnSpc>
                <a:spcPct val="150000"/>
              </a:lnSpc>
              <a:buFont typeface="Wingdings" panose="05000000000000000000" pitchFamily="2" charset="2"/>
              <a:buChar char="ü"/>
            </a:pPr>
            <a:r>
              <a:rPr lang="en-US" sz="2300" b="1" dirty="0"/>
              <a:t>Quarter </a:t>
            </a:r>
            <a:r>
              <a:rPr lang="en-US" sz="2300" dirty="0"/>
              <a:t>for 3</a:t>
            </a:r>
            <a:r>
              <a:rPr lang="en-US" sz="2300" baseline="30000" dirty="0"/>
              <a:t>rd</a:t>
            </a:r>
            <a:r>
              <a:rPr lang="en-US" sz="2300" dirty="0"/>
              <a:t> Month of the Quarter: -</a:t>
            </a:r>
          </a:p>
          <a:p>
            <a:pPr marL="814388" lvl="2" indent="-342900" algn="just">
              <a:lnSpc>
                <a:spcPct val="150000"/>
              </a:lnSpc>
              <a:buFont typeface="Wingdings" panose="05000000000000000000" pitchFamily="2" charset="2"/>
              <a:buChar char="§"/>
            </a:pPr>
            <a:r>
              <a:rPr lang="en-US" sz="2300" dirty="0"/>
              <a:t>GSTR1 </a:t>
            </a:r>
            <a:r>
              <a:rPr lang="en-US" sz="2300" dirty="0">
                <a:sym typeface="Wingdings" panose="05000000000000000000" pitchFamily="2" charset="2"/>
              </a:rPr>
              <a:t> 13</a:t>
            </a:r>
            <a:r>
              <a:rPr lang="en-US" sz="2300" baseline="30000" dirty="0">
                <a:sym typeface="Wingdings" panose="05000000000000000000" pitchFamily="2" charset="2"/>
              </a:rPr>
              <a:t>th</a:t>
            </a:r>
            <a:r>
              <a:rPr lang="en-US" sz="2300" dirty="0">
                <a:sym typeface="Wingdings" panose="05000000000000000000" pitchFamily="2" charset="2"/>
              </a:rPr>
              <a:t> of succeeding month</a:t>
            </a:r>
          </a:p>
          <a:p>
            <a:pPr marL="814388" lvl="2" indent="-342900" algn="just">
              <a:lnSpc>
                <a:spcPct val="150000"/>
              </a:lnSpc>
              <a:buFont typeface="Wingdings" panose="05000000000000000000" pitchFamily="2" charset="2"/>
              <a:buChar char="§"/>
            </a:pPr>
            <a:r>
              <a:rPr lang="en-US" sz="2300" dirty="0">
                <a:sym typeface="Wingdings" panose="05000000000000000000" pitchFamily="2" charset="2"/>
              </a:rPr>
              <a:t>GSTR3B  22 / 24 of succeeding month</a:t>
            </a:r>
            <a:endParaRPr lang="en-US" sz="2300" b="1" dirty="0"/>
          </a:p>
        </p:txBody>
      </p:sp>
    </p:spTree>
    <p:extLst>
      <p:ext uri="{BB962C8B-B14F-4D97-AF65-F5344CB8AC3E}">
        <p14:creationId xmlns:p14="http://schemas.microsoft.com/office/powerpoint/2010/main" xmlns="" val="3612821134"/>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platzhalter 10"/>
          <p:cNvSpPr>
            <a:spLocks noGrp="1"/>
          </p:cNvSpPr>
          <p:nvPr>
            <p:ph type="body" sz="quarter" idx="4294967295"/>
          </p:nvPr>
        </p:nvSpPr>
        <p:spPr bwMode="gray">
          <a:xfrm>
            <a:off x="544117" y="836712"/>
            <a:ext cx="11116069" cy="432048"/>
          </a:xfrm>
          <a:prstGeom prst="rect">
            <a:avLst/>
          </a:prstGeom>
          <a:solidFill>
            <a:srgbClr val="FBE1CF"/>
          </a:solidFill>
        </p:spPr>
        <p:txBody>
          <a:bodyPr/>
          <a:lstStyle/>
          <a:p>
            <a:pPr marL="0" indent="0">
              <a:buNone/>
            </a:pPr>
            <a:r>
              <a:rPr lang="en-US" sz="2800" dirty="0">
                <a:solidFill>
                  <a:srgbClr val="63B343"/>
                </a:solidFill>
              </a:rPr>
              <a:t>Interest and Late Fee</a:t>
            </a:r>
          </a:p>
        </p:txBody>
      </p:sp>
      <p:sp>
        <p:nvSpPr>
          <p:cNvPr id="38" name="Titel 6"/>
          <p:cNvSpPr txBox="1">
            <a:spLocks/>
          </p:cNvSpPr>
          <p:nvPr/>
        </p:nvSpPr>
        <p:spPr bwMode="gray">
          <a:xfrm>
            <a:off x="408955" y="116632"/>
            <a:ext cx="11251232" cy="430887"/>
          </a:xfrm>
          <a:prstGeom prst="rect">
            <a:avLst/>
          </a:prstGeom>
          <a:solidFill>
            <a:schemeClr val="accent4">
              <a:lumMod val="20000"/>
              <a:lumOff val="80000"/>
            </a:schemeClr>
          </a:solidFill>
        </p:spPr>
        <p:txBody>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dirty="0"/>
              <a:t>Quarterly Return Monthly Payment (QRMP)</a:t>
            </a:r>
          </a:p>
        </p:txBody>
      </p:sp>
      <p:sp>
        <p:nvSpPr>
          <p:cNvPr id="4" name="Rectangle 3"/>
          <p:cNvSpPr/>
          <p:nvPr/>
        </p:nvSpPr>
        <p:spPr>
          <a:xfrm>
            <a:off x="48915" y="1196753"/>
            <a:ext cx="12241360" cy="707886"/>
          </a:xfrm>
          <a:prstGeom prst="rect">
            <a:avLst/>
          </a:prstGeom>
        </p:spPr>
        <p:txBody>
          <a:bodyPr wrap="square">
            <a:spAutoFit/>
          </a:bodyPr>
          <a:lstStyle/>
          <a:p>
            <a:r>
              <a:rPr lang="en-US" sz="2000" dirty="0"/>
              <a:t/>
            </a:r>
            <a:br>
              <a:rPr lang="en-US" sz="2000" dirty="0"/>
            </a:br>
            <a:endParaRPr lang="en-US" sz="2000" dirty="0">
              <a:solidFill>
                <a:schemeClr val="bg1">
                  <a:lumMod val="50000"/>
                </a:schemeClr>
              </a:solidFill>
            </a:endParaRPr>
          </a:p>
        </p:txBody>
      </p:sp>
      <p:graphicFrame>
        <p:nvGraphicFramePr>
          <p:cNvPr id="2" name="Table 1"/>
          <p:cNvGraphicFramePr>
            <a:graphicFrameLocks noGrp="1"/>
          </p:cNvGraphicFramePr>
          <p:nvPr>
            <p:extLst>
              <p:ext uri="{D42A27DB-BD31-4B8C-83A1-F6EECF244321}">
                <p14:modId xmlns:p14="http://schemas.microsoft.com/office/powerpoint/2010/main" xmlns="" val="3759538107"/>
              </p:ext>
            </p:extLst>
          </p:nvPr>
        </p:nvGraphicFramePr>
        <p:xfrm>
          <a:off x="559785" y="1550696"/>
          <a:ext cx="11075604" cy="4377959"/>
        </p:xfrm>
        <a:graphic>
          <a:graphicData uri="http://schemas.openxmlformats.org/drawingml/2006/table">
            <a:tbl>
              <a:tblPr>
                <a:tableStyleId>{284E427A-3D55-4303-BF80-6455036E1DE7}</a:tableStyleId>
              </a:tblPr>
              <a:tblGrid>
                <a:gridCol w="599096">
                  <a:extLst>
                    <a:ext uri="{9D8B030D-6E8A-4147-A177-3AD203B41FA5}">
                      <a16:colId xmlns:a16="http://schemas.microsoft.com/office/drawing/2014/main" xmlns="" val="20000"/>
                    </a:ext>
                  </a:extLst>
                </a:gridCol>
                <a:gridCol w="8460284">
                  <a:extLst>
                    <a:ext uri="{9D8B030D-6E8A-4147-A177-3AD203B41FA5}">
                      <a16:colId xmlns:a16="http://schemas.microsoft.com/office/drawing/2014/main" xmlns="" val="20001"/>
                    </a:ext>
                  </a:extLst>
                </a:gridCol>
                <a:gridCol w="2016224">
                  <a:extLst>
                    <a:ext uri="{9D8B030D-6E8A-4147-A177-3AD203B41FA5}">
                      <a16:colId xmlns:a16="http://schemas.microsoft.com/office/drawing/2014/main" xmlns="" val="3134070790"/>
                    </a:ext>
                  </a:extLst>
                </a:gridCol>
              </a:tblGrid>
              <a:tr h="221533">
                <a:tc>
                  <a:txBody>
                    <a:bodyPr/>
                    <a:lstStyle/>
                    <a:p>
                      <a:pPr algn="ctr" fontAlgn="b"/>
                      <a:r>
                        <a:rPr lang="en-US" sz="2000" u="none" strike="noStrike" dirty="0" err="1">
                          <a:effectLst/>
                        </a:rPr>
                        <a:t>S.No</a:t>
                      </a:r>
                      <a:endParaRPr lang="en-US" sz="2000" b="0" i="0" u="none" strike="noStrike" dirty="0">
                        <a:solidFill>
                          <a:schemeClr val="bg1"/>
                        </a:solidFill>
                        <a:effectLst/>
                        <a:latin typeface="Arial" panose="020B0604020202020204" pitchFamily="34" charset="0"/>
                      </a:endParaRPr>
                    </a:p>
                  </a:txBody>
                  <a:tcPr marL="7620" marR="7620" marT="7620" marB="0" anchor="b"/>
                </a:tc>
                <a:tc>
                  <a:txBody>
                    <a:bodyPr/>
                    <a:lstStyle/>
                    <a:p>
                      <a:pPr algn="ctr" fontAlgn="b"/>
                      <a:r>
                        <a:rPr lang="en-US" sz="2000" u="none" strike="noStrike" dirty="0">
                          <a:effectLst/>
                        </a:rPr>
                        <a:t>Scenario</a:t>
                      </a:r>
                      <a:endParaRPr lang="en-US" sz="2000" b="0" i="0" u="none" strike="noStrike" dirty="0">
                        <a:solidFill>
                          <a:schemeClr val="bg1"/>
                        </a:solidFill>
                        <a:effectLst/>
                        <a:latin typeface="Arial" panose="020B0604020202020204" pitchFamily="34" charset="0"/>
                      </a:endParaRPr>
                    </a:p>
                  </a:txBody>
                  <a:tcPr marL="7620" marR="7620" marT="7620" marB="0" anchor="b"/>
                </a:tc>
                <a:tc>
                  <a:txBody>
                    <a:bodyPr/>
                    <a:lstStyle/>
                    <a:p>
                      <a:pPr algn="ctr" fontAlgn="b"/>
                      <a:r>
                        <a:rPr lang="en-US" sz="2000" u="none" strike="noStrike" dirty="0">
                          <a:effectLst/>
                        </a:rPr>
                        <a:t>Interest</a:t>
                      </a:r>
                      <a:endParaRPr lang="en-US" sz="2000" b="0" i="0" u="none" strike="noStrike" dirty="0">
                        <a:solidFill>
                          <a:schemeClr val="bg1"/>
                        </a:solidFill>
                        <a:effectLst/>
                        <a:latin typeface="Arial" panose="020B0604020202020204" pitchFamily="34" charset="0"/>
                      </a:endParaRPr>
                    </a:p>
                  </a:txBody>
                  <a:tcPr marL="7620" marR="7620" marT="7620" marB="0" anchor="b"/>
                </a:tc>
                <a:extLst>
                  <a:ext uri="{0D108BD9-81ED-4DB2-BD59-A6C34878D82A}">
                    <a16:rowId xmlns:a16="http://schemas.microsoft.com/office/drawing/2014/main" xmlns="" val="10001"/>
                  </a:ext>
                </a:extLst>
              </a:tr>
              <a:tr h="353370">
                <a:tc>
                  <a:txBody>
                    <a:bodyPr/>
                    <a:lstStyle/>
                    <a:p>
                      <a:pPr algn="ctr" fontAlgn="b"/>
                      <a:r>
                        <a:rPr lang="en-US" sz="2200" u="none" strike="noStrike" dirty="0">
                          <a:effectLst/>
                        </a:rPr>
                        <a:t>1</a:t>
                      </a:r>
                      <a:endParaRPr lang="en-US" sz="2200" b="1" i="0" u="none" strike="noStrike" dirty="0">
                        <a:solidFill>
                          <a:srgbClr val="3CA014"/>
                        </a:solidFill>
                        <a:effectLst/>
                        <a:latin typeface="Arial" panose="020B0604020202020204" pitchFamily="34" charset="0"/>
                      </a:endParaRPr>
                    </a:p>
                  </a:txBody>
                  <a:tcPr marL="7620" marR="7620" marT="7620" marB="0" anchor="b"/>
                </a:tc>
                <a:tc gridSpan="2">
                  <a:txBody>
                    <a:bodyPr/>
                    <a:lstStyle/>
                    <a:p>
                      <a:pPr algn="l" fontAlgn="b"/>
                      <a:r>
                        <a:rPr lang="en-US" sz="2200" u="none" strike="noStrike" dirty="0">
                          <a:effectLst/>
                        </a:rPr>
                        <a:t>Under Fixed Sum Method </a:t>
                      </a:r>
                      <a:endParaRPr lang="en-US" sz="2200" b="1" i="0" u="none" strike="noStrike" dirty="0">
                        <a:solidFill>
                          <a:srgbClr val="3CA014"/>
                        </a:solidFill>
                        <a:effectLst/>
                        <a:latin typeface="Arial" panose="020B0604020202020204" pitchFamily="34" charset="0"/>
                      </a:endParaRPr>
                    </a:p>
                  </a:txBody>
                  <a:tcPr marL="7620" marR="7620" marT="7620" marB="0" anchor="b"/>
                </a:tc>
                <a:tc hMerge="1">
                  <a:txBody>
                    <a:bodyPr/>
                    <a:lstStyle/>
                    <a:p>
                      <a:endParaRPr lang="en-IN"/>
                    </a:p>
                  </a:txBody>
                  <a:tcPr/>
                </a:tc>
                <a:extLst>
                  <a:ext uri="{0D108BD9-81ED-4DB2-BD59-A6C34878D82A}">
                    <a16:rowId xmlns:a16="http://schemas.microsoft.com/office/drawing/2014/main" xmlns="" val="2395901890"/>
                  </a:ext>
                </a:extLst>
              </a:tr>
              <a:tr h="0">
                <a:tc>
                  <a:txBody>
                    <a:bodyPr/>
                    <a:lstStyle/>
                    <a:p>
                      <a:pPr lvl="0" algn="ctr" fontAlgn="b"/>
                      <a:endParaRPr lang="en-US" sz="1800" b="0" i="0" u="none" strike="noStrike" dirty="0">
                        <a:solidFill>
                          <a:schemeClr val="bg1">
                            <a:lumMod val="50000"/>
                          </a:schemeClr>
                        </a:solidFill>
                        <a:effectLst/>
                        <a:latin typeface="+mn-lt"/>
                      </a:endParaRPr>
                    </a:p>
                  </a:txBody>
                  <a:tcPr marL="7620" marR="7620" marT="7620" marB="0" anchor="b"/>
                </a:tc>
                <a:tc>
                  <a:txBody>
                    <a:bodyPr/>
                    <a:lstStyle/>
                    <a:p>
                      <a:pPr algn="l" fontAlgn="b"/>
                      <a:endParaRPr lang="en-US" sz="1200" b="0" i="0" u="none" strike="noStrike" dirty="0">
                        <a:solidFill>
                          <a:schemeClr val="bg1">
                            <a:lumMod val="50000"/>
                          </a:schemeClr>
                        </a:solidFill>
                        <a:effectLst/>
                        <a:latin typeface="+mn-lt"/>
                      </a:endParaRPr>
                    </a:p>
                  </a:txBody>
                  <a:tcPr marL="7620" marR="7620" marT="7620" marB="0" anchor="b"/>
                </a:tc>
                <a:tc>
                  <a:txBody>
                    <a:bodyPr/>
                    <a:lstStyle/>
                    <a:p>
                      <a:pPr algn="ctr" fontAlgn="b"/>
                      <a:endParaRPr lang="en-US" sz="1800" b="0" i="0" u="none" strike="noStrike" dirty="0">
                        <a:solidFill>
                          <a:schemeClr val="bg1">
                            <a:lumMod val="50000"/>
                          </a:schemeClr>
                        </a:solidFill>
                        <a:effectLst/>
                        <a:latin typeface="+mn-lt"/>
                      </a:endParaRPr>
                    </a:p>
                  </a:txBody>
                  <a:tcPr marL="7620" marR="7620" marT="7620" marB="0" anchor="b"/>
                </a:tc>
                <a:extLst>
                  <a:ext uri="{0D108BD9-81ED-4DB2-BD59-A6C34878D82A}">
                    <a16:rowId xmlns:a16="http://schemas.microsoft.com/office/drawing/2014/main" xmlns="" val="635799371"/>
                  </a:ext>
                </a:extLst>
              </a:tr>
              <a:tr h="328641">
                <a:tc>
                  <a:txBody>
                    <a:bodyPr/>
                    <a:lstStyle/>
                    <a:p>
                      <a:pPr lvl="0" algn="ctr" fontAlgn="b"/>
                      <a:r>
                        <a:rPr lang="en-US" sz="1800" u="none" strike="noStrike" dirty="0">
                          <a:effectLst/>
                        </a:rPr>
                        <a:t>A</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l" fontAlgn="b"/>
                      <a:r>
                        <a:rPr lang="en-US" sz="1800" u="none" strike="noStrike" dirty="0">
                          <a:effectLst/>
                        </a:rPr>
                        <a:t>Paid as per Pre-filled form of PMT-06 by 25th of the following month</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ctr" fontAlgn="b"/>
                      <a:r>
                        <a:rPr lang="en-US" sz="1800" u="none" strike="noStrike" dirty="0">
                          <a:effectLst/>
                        </a:rPr>
                        <a:t>Nil</a:t>
                      </a:r>
                      <a:endParaRPr lang="en-US" sz="1800" b="0" i="0" u="none" strike="noStrike" dirty="0">
                        <a:solidFill>
                          <a:schemeClr val="bg1">
                            <a:lumMod val="50000"/>
                          </a:schemeClr>
                        </a:solidFill>
                        <a:effectLst/>
                        <a:latin typeface="+mn-lt"/>
                      </a:endParaRPr>
                    </a:p>
                  </a:txBody>
                  <a:tcPr marL="7620" marR="7620" marT="7620" marB="0" anchor="b"/>
                </a:tc>
                <a:extLst>
                  <a:ext uri="{0D108BD9-81ED-4DB2-BD59-A6C34878D82A}">
                    <a16:rowId xmlns:a16="http://schemas.microsoft.com/office/drawing/2014/main" xmlns="" val="10002"/>
                  </a:ext>
                </a:extLst>
              </a:tr>
              <a:tr h="377888">
                <a:tc>
                  <a:txBody>
                    <a:bodyPr/>
                    <a:lstStyle/>
                    <a:p>
                      <a:pPr lvl="0" algn="ctr" fontAlgn="b"/>
                      <a:r>
                        <a:rPr lang="en-US" sz="1800" u="none" strike="noStrike" dirty="0">
                          <a:effectLst/>
                        </a:rPr>
                        <a:t>B</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l" fontAlgn="b"/>
                      <a:r>
                        <a:rPr lang="en-US" sz="1800" u="none" strike="noStrike" dirty="0">
                          <a:effectLst/>
                        </a:rPr>
                        <a:t>Not Paid as per pre-filled form of PMT-06 by 25th of the following month</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ctr" fontAlgn="b"/>
                      <a:r>
                        <a:rPr lang="en-US" sz="1800" u="none" strike="noStrike" dirty="0">
                          <a:effectLst/>
                        </a:rPr>
                        <a:t>18% (26th till </a:t>
                      </a:r>
                      <a:r>
                        <a:rPr lang="en-US" sz="1800" u="none" strike="noStrike" dirty="0" err="1">
                          <a:effectLst/>
                        </a:rPr>
                        <a:t>DoP</a:t>
                      </a:r>
                      <a:r>
                        <a:rPr lang="en-US" sz="1800" u="none" strike="noStrike" dirty="0">
                          <a:effectLst/>
                        </a:rPr>
                        <a:t>*)</a:t>
                      </a:r>
                      <a:endParaRPr lang="en-US" sz="1800" b="0" i="0" u="none" strike="noStrike" dirty="0">
                        <a:solidFill>
                          <a:schemeClr val="bg1">
                            <a:lumMod val="50000"/>
                          </a:schemeClr>
                        </a:solidFill>
                        <a:effectLst/>
                        <a:latin typeface="+mn-lt"/>
                      </a:endParaRPr>
                    </a:p>
                  </a:txBody>
                  <a:tcPr marL="7620" marR="7620" marT="7620" marB="0" anchor="b"/>
                </a:tc>
                <a:extLst>
                  <a:ext uri="{0D108BD9-81ED-4DB2-BD59-A6C34878D82A}">
                    <a16:rowId xmlns:a16="http://schemas.microsoft.com/office/drawing/2014/main" xmlns="" val="10003"/>
                  </a:ext>
                </a:extLst>
              </a:tr>
              <a:tr h="295232">
                <a:tc>
                  <a:txBody>
                    <a:bodyPr/>
                    <a:lstStyle/>
                    <a:p>
                      <a:pPr lvl="0" algn="ctr" fontAlgn="b"/>
                      <a:r>
                        <a:rPr lang="en-US" sz="1800" u="none" strike="noStrike" dirty="0">
                          <a:effectLst/>
                        </a:rPr>
                        <a:t>C</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l" fontAlgn="b"/>
                      <a:r>
                        <a:rPr lang="en-US" sz="1800" u="none" strike="noStrike" dirty="0">
                          <a:effectLst/>
                        </a:rPr>
                        <a:t>Liability for the first 2 months is less than Tax paid through pre-filled form GST PMT-06</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ctr" fontAlgn="b"/>
                      <a:r>
                        <a:rPr lang="en-US" sz="1800" u="none" strike="noStrike" dirty="0">
                          <a:effectLst/>
                        </a:rPr>
                        <a:t>Nil</a:t>
                      </a:r>
                      <a:endParaRPr lang="en-US" sz="1800" b="0" i="0" u="none" strike="noStrike" dirty="0">
                        <a:solidFill>
                          <a:schemeClr val="bg1">
                            <a:lumMod val="50000"/>
                          </a:schemeClr>
                        </a:solidFill>
                        <a:effectLst/>
                        <a:latin typeface="+mn-lt"/>
                      </a:endParaRPr>
                    </a:p>
                  </a:txBody>
                  <a:tcPr marL="7620" marR="7620" marT="7620" marB="0" anchor="ctr"/>
                </a:tc>
                <a:extLst>
                  <a:ext uri="{0D108BD9-81ED-4DB2-BD59-A6C34878D82A}">
                    <a16:rowId xmlns:a16="http://schemas.microsoft.com/office/drawing/2014/main" xmlns="" val="10004"/>
                  </a:ext>
                </a:extLst>
              </a:tr>
              <a:tr h="652813">
                <a:tc>
                  <a:txBody>
                    <a:bodyPr/>
                    <a:lstStyle/>
                    <a:p>
                      <a:pPr lvl="0" algn="ctr" fontAlgn="b"/>
                      <a:r>
                        <a:rPr lang="en-US" sz="1800" u="none" strike="noStrike" dirty="0">
                          <a:effectLst/>
                        </a:rPr>
                        <a:t>D</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l" fontAlgn="b"/>
                      <a:r>
                        <a:rPr lang="en-US" sz="1800" u="none" strike="noStrike" dirty="0">
                          <a:effectLst/>
                        </a:rPr>
                        <a:t>Liability for the first 2 months is higher than the tax paid through pre-filled form GST PMT-06, &amp; paid within quarterly GSTR-3B due date</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ctr" fontAlgn="b"/>
                      <a:r>
                        <a:rPr lang="en-US" sz="1800" u="none" strike="noStrike" dirty="0">
                          <a:effectLst/>
                        </a:rPr>
                        <a:t>Nil</a:t>
                      </a:r>
                      <a:endParaRPr lang="en-US" sz="1800" b="0" i="0" u="none" strike="noStrike" dirty="0">
                        <a:solidFill>
                          <a:schemeClr val="bg1">
                            <a:lumMod val="50000"/>
                          </a:schemeClr>
                        </a:solidFill>
                        <a:effectLst/>
                        <a:latin typeface="+mn-lt"/>
                      </a:endParaRPr>
                    </a:p>
                  </a:txBody>
                  <a:tcPr marL="7620" marR="7620" marT="7620" marB="0" anchor="b"/>
                </a:tc>
                <a:extLst>
                  <a:ext uri="{0D108BD9-81ED-4DB2-BD59-A6C34878D82A}">
                    <a16:rowId xmlns:a16="http://schemas.microsoft.com/office/drawing/2014/main" xmlns="" val="10005"/>
                  </a:ext>
                </a:extLst>
              </a:tr>
              <a:tr h="384774">
                <a:tc>
                  <a:txBody>
                    <a:bodyPr/>
                    <a:lstStyle/>
                    <a:p>
                      <a:pPr lvl="0" algn="ctr" fontAlgn="b"/>
                      <a:r>
                        <a:rPr lang="en-US" sz="1800" u="none" strike="noStrike" dirty="0">
                          <a:effectLst/>
                        </a:rPr>
                        <a:t>E</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l" fontAlgn="b"/>
                      <a:r>
                        <a:rPr lang="en-US" sz="1800" u="none" strike="noStrike" dirty="0">
                          <a:effectLst/>
                        </a:rPr>
                        <a:t>Liability for the first 2 months is higher than the tax paid through pre-filled form GST PMT-06, &amp; such excess liability not paid within quarterly GSTR-3B due date</a:t>
                      </a:r>
                      <a:endParaRPr lang="en-US" sz="1800" b="0" i="0" u="none" strike="noStrike" dirty="0">
                        <a:solidFill>
                          <a:schemeClr val="bg1">
                            <a:lumMod val="50000"/>
                          </a:schemeClr>
                        </a:solidFill>
                        <a:effectLst/>
                        <a:latin typeface="+mn-lt"/>
                      </a:endParaRPr>
                    </a:p>
                  </a:txBody>
                  <a:tcPr marL="7620" marR="7620" marT="7620" marB="0" anchor="b"/>
                </a:tc>
                <a:tc>
                  <a:txBody>
                    <a:bodyPr/>
                    <a:lstStyle/>
                    <a:p>
                      <a:pPr algn="ctr" fontAlgn="b"/>
                      <a:r>
                        <a:rPr lang="en-US" sz="1800" u="none" strike="noStrike" dirty="0">
                          <a:effectLst/>
                        </a:rPr>
                        <a:t>18% (GSTR-3B due date till </a:t>
                      </a:r>
                      <a:r>
                        <a:rPr lang="en-US" sz="1800" u="none" strike="noStrike" dirty="0" err="1">
                          <a:effectLst/>
                        </a:rPr>
                        <a:t>DoP</a:t>
                      </a:r>
                      <a:r>
                        <a:rPr lang="en-US" sz="1800" u="none" strike="noStrike" dirty="0">
                          <a:effectLst/>
                        </a:rPr>
                        <a:t>*)</a:t>
                      </a:r>
                      <a:endParaRPr lang="en-US" sz="1800" b="0" i="0" u="none" strike="noStrike" dirty="0">
                        <a:solidFill>
                          <a:schemeClr val="bg1">
                            <a:lumMod val="50000"/>
                          </a:schemeClr>
                        </a:solidFill>
                        <a:effectLst/>
                        <a:latin typeface="+mn-lt"/>
                      </a:endParaRPr>
                    </a:p>
                  </a:txBody>
                  <a:tcPr marL="7620" marR="7620" marT="7620" marB="0" anchor="b"/>
                </a:tc>
                <a:extLst>
                  <a:ext uri="{0D108BD9-81ED-4DB2-BD59-A6C34878D82A}">
                    <a16:rowId xmlns:a16="http://schemas.microsoft.com/office/drawing/2014/main" xmlns="" val="10006"/>
                  </a:ext>
                </a:extLst>
              </a:tr>
              <a:tr h="221533">
                <a:tc>
                  <a:txBody>
                    <a:bodyPr/>
                    <a:lstStyle/>
                    <a:p>
                      <a:pPr algn="l" fontAlgn="b"/>
                      <a:endParaRPr lang="en-US" sz="1400" b="0" i="0" u="none" strike="noStrike">
                        <a:solidFill>
                          <a:srgbClr val="000000"/>
                        </a:solidFill>
                        <a:effectLst/>
                        <a:latin typeface="Arial" panose="020B0604020202020204" pitchFamily="34" charset="0"/>
                      </a:endParaRPr>
                    </a:p>
                  </a:txBody>
                  <a:tcPr marL="7620" marR="7620" marT="7620" marB="0" anchor="b"/>
                </a:tc>
                <a:tc>
                  <a:txBody>
                    <a:bodyPr/>
                    <a:lstStyle/>
                    <a:p>
                      <a:pPr algn="l" fontAlgn="b"/>
                      <a:endParaRPr lang="en-US" sz="1400" b="0" i="0" u="none" strike="noStrike" dirty="0">
                        <a:solidFill>
                          <a:srgbClr val="000000"/>
                        </a:solidFill>
                        <a:effectLst/>
                        <a:latin typeface="Arial" panose="020B0604020202020204" pitchFamily="34" charset="0"/>
                      </a:endParaRPr>
                    </a:p>
                  </a:txBody>
                  <a:tcPr marL="7620" marR="7620" marT="7620" marB="0" anchor="b"/>
                </a:tc>
                <a:tc>
                  <a:txBody>
                    <a:bodyPr/>
                    <a:lstStyle/>
                    <a:p>
                      <a:pPr algn="l" fontAlgn="b"/>
                      <a:endParaRPr lang="en-US" sz="1400" b="0" i="0" u="none" strike="noStrike" dirty="0">
                        <a:solidFill>
                          <a:srgbClr val="000000"/>
                        </a:solidFill>
                        <a:effectLst/>
                        <a:latin typeface="Arial" panose="020B0604020202020204" pitchFamily="34" charset="0"/>
                      </a:endParaRPr>
                    </a:p>
                  </a:txBody>
                  <a:tcPr marL="7620" marR="7620" marT="7620" marB="0" anchor="b"/>
                </a:tc>
                <a:extLst>
                  <a:ext uri="{0D108BD9-81ED-4DB2-BD59-A6C34878D82A}">
                    <a16:rowId xmlns:a16="http://schemas.microsoft.com/office/drawing/2014/main" xmlns="" val="10007"/>
                  </a:ext>
                </a:extLst>
              </a:tr>
              <a:tr h="292020">
                <a:tc>
                  <a:txBody>
                    <a:bodyPr/>
                    <a:lstStyle/>
                    <a:p>
                      <a:pPr algn="ctr" fontAlgn="b"/>
                      <a:r>
                        <a:rPr lang="en-US" sz="2200" u="none" strike="noStrike" dirty="0">
                          <a:effectLst/>
                        </a:rPr>
                        <a:t>2</a:t>
                      </a:r>
                      <a:endParaRPr lang="en-US" sz="2200" b="1" i="0" u="none" strike="noStrike" dirty="0">
                        <a:solidFill>
                          <a:srgbClr val="3CA014"/>
                        </a:solidFill>
                        <a:effectLst/>
                        <a:latin typeface="Arial" panose="020B0604020202020204" pitchFamily="34" charset="0"/>
                      </a:endParaRPr>
                    </a:p>
                  </a:txBody>
                  <a:tcPr marL="7620" marR="7620" marT="7620" marB="0" anchor="b"/>
                </a:tc>
                <a:tc gridSpan="2">
                  <a:txBody>
                    <a:bodyPr/>
                    <a:lstStyle/>
                    <a:p>
                      <a:pPr algn="l" fontAlgn="b"/>
                      <a:r>
                        <a:rPr lang="en-US" sz="2200" u="none" strike="noStrike" dirty="0">
                          <a:effectLst/>
                        </a:rPr>
                        <a:t>Under  Self Assessment Method </a:t>
                      </a:r>
                      <a:endParaRPr lang="en-US" sz="2200" b="1" i="0" u="none" strike="noStrike" dirty="0">
                        <a:solidFill>
                          <a:srgbClr val="000000"/>
                        </a:solidFill>
                        <a:effectLst/>
                        <a:latin typeface="Arial" panose="020B0604020202020204" pitchFamily="34" charset="0"/>
                      </a:endParaRPr>
                    </a:p>
                  </a:txBody>
                  <a:tcPr marL="7620" marR="7620" marT="7620" marB="0" anchor="b"/>
                </a:tc>
                <a:tc hMerge="1">
                  <a:txBody>
                    <a:bodyPr/>
                    <a:lstStyle/>
                    <a:p>
                      <a:endParaRPr lang="en-IN"/>
                    </a:p>
                  </a:txBody>
                  <a:tcPr/>
                </a:tc>
                <a:extLst>
                  <a:ext uri="{0D108BD9-81ED-4DB2-BD59-A6C34878D82A}">
                    <a16:rowId xmlns:a16="http://schemas.microsoft.com/office/drawing/2014/main" xmlns="" val="10008"/>
                  </a:ext>
                </a:extLst>
              </a:tr>
              <a:tr h="393934">
                <a:tc>
                  <a:txBody>
                    <a:bodyPr/>
                    <a:lstStyle/>
                    <a:p>
                      <a:pPr algn="l" fontAlgn="b"/>
                      <a:r>
                        <a:rPr lang="en-US" sz="1800" u="none" strike="noStrike" dirty="0">
                          <a:effectLst/>
                        </a:rPr>
                        <a:t> </a:t>
                      </a:r>
                      <a:endParaRPr lang="en-US" sz="1800" b="0" i="0" u="none" strike="noStrike" dirty="0">
                        <a:solidFill>
                          <a:srgbClr val="000000"/>
                        </a:solidFill>
                        <a:effectLst/>
                        <a:latin typeface="Arial" panose="020B0604020202020204" pitchFamily="34" charset="0"/>
                      </a:endParaRPr>
                    </a:p>
                  </a:txBody>
                  <a:tcPr marL="7620" marR="7620" marT="7620" marB="0" anchor="b"/>
                </a:tc>
                <a:tc>
                  <a:txBody>
                    <a:bodyPr/>
                    <a:lstStyle/>
                    <a:p>
                      <a:pPr algn="l" fontAlgn="b"/>
                      <a:r>
                        <a:rPr lang="en-US" sz="1800" u="none" strike="noStrike" dirty="0">
                          <a:effectLst/>
                        </a:rPr>
                        <a:t>Interest Payable as per Sec. 50  </a:t>
                      </a:r>
                      <a:endParaRPr lang="en-US" sz="1800" b="0" i="0" u="none" strike="noStrike" dirty="0">
                        <a:solidFill>
                          <a:schemeClr val="bg1">
                            <a:lumMod val="50000"/>
                          </a:schemeClr>
                        </a:solidFill>
                        <a:effectLst/>
                        <a:latin typeface="Arial" panose="020B0604020202020204" pitchFamily="34" charset="0"/>
                      </a:endParaRPr>
                    </a:p>
                  </a:txBody>
                  <a:tcPr marL="7620" marR="7620" marT="7620" marB="0" anchor="b"/>
                </a:tc>
                <a:tc>
                  <a:txBody>
                    <a:bodyPr/>
                    <a:lstStyle/>
                    <a:p>
                      <a:r>
                        <a:rPr lang="en-US" sz="1800" u="none" strike="noStrike" dirty="0">
                          <a:effectLst/>
                        </a:rPr>
                        <a:t>18% (26th till </a:t>
                      </a:r>
                      <a:r>
                        <a:rPr lang="en-US" sz="1800" u="none" strike="noStrike" dirty="0" err="1">
                          <a:effectLst/>
                        </a:rPr>
                        <a:t>DoP</a:t>
                      </a:r>
                      <a:r>
                        <a:rPr lang="en-US" sz="1800" u="none" strike="noStrike" dirty="0">
                          <a:effectLst/>
                        </a:rPr>
                        <a:t>*)</a:t>
                      </a:r>
                      <a:endParaRPr lang="en-IN" sz="1800" dirty="0"/>
                    </a:p>
                  </a:txBody>
                  <a:tcPr marL="7620" marR="7620" marT="7620" marB="0" anchor="b"/>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xmlns="" val="1409067938"/>
      </p:ext>
    </p:extLst>
  </p:cSld>
  <p:clrMapOvr>
    <a:masterClrMapping/>
  </p:clrMapOvr>
  <p:transition spd="slow">
    <p:fade/>
  </p:transition>
</p:sld>
</file>

<file path=ppt/tags/tag1.xml><?xml version="1.0" encoding="utf-8"?>
<p:tagLst xmlns:a="http://schemas.openxmlformats.org/drawingml/2006/main" xmlns:r="http://schemas.openxmlformats.org/officeDocument/2006/relationships" xmlns:p="http://schemas.openxmlformats.org/presentationml/2006/main">
  <p:tag name="EE4P_STYLE_ID" val="9245cb48-36f6-4855-a0c3-19564cc8b6bc"/>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NN+HUMMEL">
  <a:themeElements>
    <a:clrScheme name="Mann + Hummel">
      <a:dk1>
        <a:sysClr val="windowText" lastClr="000000"/>
      </a:dk1>
      <a:lt1>
        <a:sysClr val="window" lastClr="FFFFFF"/>
      </a:lt1>
      <a:dk2>
        <a:srgbClr val="000000"/>
      </a:dk2>
      <a:lt2>
        <a:srgbClr val="E0E0E0"/>
      </a:lt2>
      <a:accent1>
        <a:srgbClr val="00732D"/>
      </a:accent1>
      <a:accent2>
        <a:srgbClr val="3CA014"/>
      </a:accent2>
      <a:accent3>
        <a:srgbClr val="EB690F"/>
      </a:accent3>
      <a:accent4>
        <a:srgbClr val="BE001E"/>
      </a:accent4>
      <a:accent5>
        <a:srgbClr val="666666"/>
      </a:accent5>
      <a:accent6>
        <a:srgbClr val="CCCCCC"/>
      </a:accent6>
      <a:hlink>
        <a:srgbClr val="00732D"/>
      </a:hlink>
      <a:folHlink>
        <a:srgbClr val="00732D"/>
      </a:folHlink>
    </a:clrScheme>
    <a:fontScheme name="Sonepar">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9050">
          <a:solidFill>
            <a:schemeClr val="accent3">
              <a:lumMod val="60000"/>
              <a:lumOff val="40000"/>
            </a:schemeClr>
          </a:solidFill>
          <a:prstDash val="sysDash"/>
        </a:ln>
      </a:spPr>
      <a:bodyPr wrap="square">
        <a:spAutoFit/>
      </a:bodyPr>
      <a:lstStyle>
        <a:defPPr algn="just">
          <a:lnSpc>
            <a:spcPts val="2700"/>
          </a:lnSpc>
          <a:defRPr dirty="0">
            <a:solidFill>
              <a:schemeClr val="bg1">
                <a:lumMod val="50000"/>
              </a:schemeClr>
            </a:solidFill>
          </a:defRPr>
        </a:defPPr>
      </a:lstStyle>
    </a:spDef>
    <a:lnDef>
      <a:spPr bwMode="gray">
        <a:ln w="9525">
          <a:solidFill>
            <a:srgbClr val="3CA014"/>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marL="180000" indent="-180000">
          <a:buClr>
            <a:schemeClr val="accent2"/>
          </a:buClr>
          <a:buFont typeface="Wingdings" panose="05000000000000000000" pitchFamily="2" charset="2"/>
          <a:buChar char="§"/>
          <a:defRPr sz="1800" dirty="0" err="1" smtClean="0"/>
        </a:defPPr>
      </a:lstStyle>
    </a:txDef>
  </a:objectDefaults>
  <a:extraClrSchemeLst/>
  <a:custClrLst>
    <a:custClr name="M+H Green">
      <a:srgbClr val="00732D"/>
    </a:custClr>
    <a:custClr name="M+H Light-green">
      <a:srgbClr val="3CA014"/>
    </a:custClr>
    <a:custClr name="M+H Orange">
      <a:srgbClr val="EB690F"/>
    </a:custClr>
    <a:custClr name="M+H Red">
      <a:srgbClr val="BE001E"/>
    </a:custClr>
    <a:custClr name="Black">
      <a:srgbClr val="000000"/>
    </a:custClr>
    <a:custClr name="Grey">
      <a:srgbClr val="666666"/>
    </a:custClr>
    <a:custClr>
      <a:srgbClr val="FFFFFF"/>
    </a:custClr>
    <a:custClr>
      <a:srgbClr val="FFFFFF"/>
    </a:custClr>
    <a:custClr>
      <a:srgbClr val="FFFFFF"/>
    </a:custClr>
    <a:custClr>
      <a:srgbClr val="FFFFFF"/>
    </a:custClr>
    <a:custClr name="80% M+H Green">
      <a:srgbClr val="358F5C"/>
    </a:custClr>
    <a:custClr name="80% M+H Light-green">
      <a:srgbClr val="63B343"/>
    </a:custClr>
    <a:custClr name="80% M+H Orange">
      <a:srgbClr val="EF873F"/>
    </a:custClr>
    <a:custClr name="80% M+H Red">
      <a:srgbClr val="CB334B"/>
    </a:custClr>
    <a:custClr name="80% Black">
      <a:srgbClr val="333333"/>
    </a:custClr>
    <a:custClr name="80% Grey">
      <a:srgbClr val="858585"/>
    </a:custClr>
    <a:custClr>
      <a:srgbClr val="FFFFFF"/>
    </a:custClr>
    <a:custClr>
      <a:srgbClr val="FFFFFF"/>
    </a:custClr>
    <a:custClr>
      <a:srgbClr val="FFFFFF"/>
    </a:custClr>
    <a:custClr>
      <a:srgbClr val="FFFFFF"/>
    </a:custClr>
    <a:custClr name="60% M+H Green">
      <a:srgbClr val="67AB85"/>
    </a:custClr>
    <a:custClr name="60% M+H Light-green">
      <a:srgbClr val="8AC672"/>
    </a:custClr>
    <a:custClr name="60% M+H Orange">
      <a:srgbClr val="F3A56F"/>
    </a:custClr>
    <a:custClr name="60% M+H Red">
      <a:srgbClr val="D86978"/>
    </a:custClr>
    <a:custClr name="60% Black">
      <a:srgbClr val="666666"/>
    </a:custClr>
    <a:custClr name="60% Grey">
      <a:srgbClr val="A3A3A3"/>
    </a:custClr>
    <a:custClr>
      <a:srgbClr val="FFFFFF"/>
    </a:custClr>
    <a:custClr>
      <a:srgbClr val="FFFFFF"/>
    </a:custClr>
    <a:custClr>
      <a:srgbClr val="FFFFFF"/>
    </a:custClr>
    <a:custClr>
      <a:srgbClr val="FFFFFF"/>
    </a:custClr>
    <a:custClr name="40% M+H Green">
      <a:srgbClr val="9AC7AE"/>
    </a:custClr>
    <a:custClr name="40% M+H Light-green">
      <a:srgbClr val="B1D9A1"/>
    </a:custClr>
    <a:custClr name="40% M+H Orange">
      <a:srgbClr val="F7C39F"/>
    </a:custClr>
    <a:custClr name="40% M+H Red">
      <a:srgbClr val="E599A5"/>
    </a:custClr>
    <a:custClr name="40% Black">
      <a:srgbClr val="999999"/>
    </a:custClr>
    <a:custClr name="40% Grey">
      <a:srgbClr val="C2C2C2"/>
    </a:custClr>
    <a:custClr>
      <a:srgbClr val="FFFFFF"/>
    </a:custClr>
    <a:custClr>
      <a:srgbClr val="FFFFFF"/>
    </a:custClr>
    <a:custClr>
      <a:srgbClr val="FFFFFF"/>
    </a:custClr>
    <a:custClr>
      <a:srgbClr val="FFFFFF"/>
    </a:custClr>
    <a:custClr name="20% M+H Green">
      <a:srgbClr val="CCE3D6"/>
    </a:custClr>
    <a:custClr name="20% M+H Light-green">
      <a:srgbClr val="D8ECD0"/>
    </a:custClr>
    <a:custClr name="20% M+H Orange">
      <a:srgbClr val="FBE1CF"/>
    </a:custClr>
    <a:custClr name="20% M+H Red">
      <a:srgbClr val="F2CCD2"/>
    </a:custClr>
    <a:custClr name="20% Black">
      <a:srgbClr val="CCCCCC"/>
    </a:custClr>
    <a:custClr name="20% Grey">
      <a:srgbClr val="E0E0E0"/>
    </a:custClr>
    <a:custClr>
      <a:srgbClr val="FFFFFF"/>
    </a:custClr>
    <a:custClr>
      <a:srgbClr val="FFFFFF"/>
    </a:custClr>
    <a:custClr>
      <a:srgbClr val="FFFFFF"/>
    </a:custClr>
    <a:custClr>
      <a:srgbClr val="FFFFFF"/>
    </a:custClr>
  </a:custClrLst>
</a:theme>
</file>

<file path=ppt/theme/theme2.xml><?xml version="1.0" encoding="utf-8"?>
<a:theme xmlns:a="http://schemas.openxmlformats.org/drawingml/2006/main" name="Larissa">
  <a:themeElements>
    <a:clrScheme name="Mann+Hummel">
      <a:dk1>
        <a:sysClr val="windowText" lastClr="000000"/>
      </a:dk1>
      <a:lt1>
        <a:sysClr val="window" lastClr="FFFFFF"/>
      </a:lt1>
      <a:dk2>
        <a:srgbClr val="000000"/>
      </a:dk2>
      <a:lt2>
        <a:srgbClr val="FFFFFF"/>
      </a:lt2>
      <a:accent1>
        <a:srgbClr val="00732D"/>
      </a:accent1>
      <a:accent2>
        <a:srgbClr val="EB690F"/>
      </a:accent2>
      <a:accent3>
        <a:srgbClr val="000000"/>
      </a:accent3>
      <a:accent4>
        <a:srgbClr val="BE001E"/>
      </a:accent4>
      <a:accent5>
        <a:srgbClr val="666666"/>
      </a:accent5>
      <a:accent6>
        <a:srgbClr val="3CA014"/>
      </a:accent6>
      <a:hlink>
        <a:srgbClr val="00732D"/>
      </a:hlink>
      <a:folHlink>
        <a:srgbClr val="3CA014"/>
      </a:folHlink>
    </a:clrScheme>
    <a:fontScheme name="Sonepar">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6350"/>
      </a:spPr>
      <a:bodyPr rtlCol="0" anchor="ctr"/>
      <a:lstStyle>
        <a:defPPr algn="ctr">
          <a:defRPr sz="11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oAutofit/>
      </a:bodyPr>
      <a:lstStyle>
        <a:defPPr marL="180000" indent="-180000">
          <a:buClr>
            <a:schemeClr val="accent6"/>
          </a:buClr>
          <a:buFont typeface="Wingdings" panose="05000000000000000000" pitchFamily="2" charset="2"/>
          <a:buChar char="§"/>
          <a:defRPr sz="1100" dirty="0" err="1" smtClean="0"/>
        </a:defPPr>
      </a:lstStyle>
    </a:txDef>
  </a:objectDefaults>
  <a:extraClrSchemeLst/>
</a:theme>
</file>

<file path=ppt/theme/theme3.xml><?xml version="1.0" encoding="utf-8"?>
<a:theme xmlns:a="http://schemas.openxmlformats.org/drawingml/2006/main" name="Larissa">
  <a:themeElements>
    <a:clrScheme name="Mann+Hummel">
      <a:dk1>
        <a:sysClr val="windowText" lastClr="000000"/>
      </a:dk1>
      <a:lt1>
        <a:sysClr val="window" lastClr="FFFFFF"/>
      </a:lt1>
      <a:dk2>
        <a:srgbClr val="000000"/>
      </a:dk2>
      <a:lt2>
        <a:srgbClr val="FFFFFF"/>
      </a:lt2>
      <a:accent1>
        <a:srgbClr val="00732D"/>
      </a:accent1>
      <a:accent2>
        <a:srgbClr val="EB690F"/>
      </a:accent2>
      <a:accent3>
        <a:srgbClr val="000000"/>
      </a:accent3>
      <a:accent4>
        <a:srgbClr val="BE001E"/>
      </a:accent4>
      <a:accent5>
        <a:srgbClr val="666666"/>
      </a:accent5>
      <a:accent6>
        <a:srgbClr val="3CA014"/>
      </a:accent6>
      <a:hlink>
        <a:srgbClr val="00732D"/>
      </a:hlink>
      <a:folHlink>
        <a:srgbClr val="3CA014"/>
      </a:folHlink>
    </a:clrScheme>
    <a:fontScheme name="Sonepar">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6350"/>
      </a:spPr>
      <a:bodyPr rtlCol="0" anchor="ctr"/>
      <a:lstStyle>
        <a:defPPr algn="ctr">
          <a:defRPr sz="11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oAutofit/>
      </a:bodyPr>
      <a:lstStyle>
        <a:defPPr marL="180000" indent="-180000">
          <a:buClr>
            <a:schemeClr val="accent6"/>
          </a:buClr>
          <a:buFont typeface="Wingdings" panose="05000000000000000000" pitchFamily="2" charset="2"/>
          <a:buChar char="§"/>
          <a:defRPr sz="1100" dirty="0" err="1"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TM04033917[[fn=Berlin]]</Template>
  <TotalTime>637</TotalTime>
  <Words>1555</Words>
  <Application>Microsoft Office PowerPoint</Application>
  <PresentationFormat>Custom</PresentationFormat>
  <Paragraphs>206</Paragraphs>
  <Slides>15</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MANN+HUMMEL</vt:lpstr>
      <vt:lpstr>think-cell Slide</vt:lpstr>
      <vt:lpstr>Quarterly Return &amp; Monthly Payment and  Registration Amendments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Mann+Hummel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Subtitle in next line</dc:title>
  <dc:creator>Joshat, Gero</dc:creator>
  <dc:description>optimiert für Powerpoint 2010</dc:description>
  <cp:lastModifiedBy>Debasmita</cp:lastModifiedBy>
  <cp:revision>2568</cp:revision>
  <cp:lastPrinted>2020-01-27T05:48:03Z</cp:lastPrinted>
  <dcterms:created xsi:type="dcterms:W3CDTF">2016-01-15T09:08:17Z</dcterms:created>
  <dcterms:modified xsi:type="dcterms:W3CDTF">2021-02-21T12:46:48Z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ffbf02b-c51e-4a04-b787-9d2574e87591_Enabled">
    <vt:lpwstr>true</vt:lpwstr>
  </property>
  <property fmtid="{D5CDD505-2E9C-101B-9397-08002B2CF9AE}" pid="3" name="MSIP_Label_bffbf02b-c51e-4a04-b787-9d2574e87591_SetDate">
    <vt:lpwstr>2020-12-27T05:32:50Z</vt:lpwstr>
  </property>
  <property fmtid="{D5CDD505-2E9C-101B-9397-08002B2CF9AE}" pid="4" name="MSIP_Label_bffbf02b-c51e-4a04-b787-9d2574e87591_Method">
    <vt:lpwstr>Standard</vt:lpwstr>
  </property>
  <property fmtid="{D5CDD505-2E9C-101B-9397-08002B2CF9AE}" pid="5" name="MSIP_Label_bffbf02b-c51e-4a04-b787-9d2574e87591_Name">
    <vt:lpwstr>Internal - Normal [C-L2)</vt:lpwstr>
  </property>
  <property fmtid="{D5CDD505-2E9C-101B-9397-08002B2CF9AE}" pid="6" name="MSIP_Label_bffbf02b-c51e-4a04-b787-9d2574e87591_SiteId">
    <vt:lpwstr>23bf2ff5-a6d4-41d1-9e7b-2f86544e44a4</vt:lpwstr>
  </property>
  <property fmtid="{D5CDD505-2E9C-101B-9397-08002B2CF9AE}" pid="7" name="MSIP_Label_bffbf02b-c51e-4a04-b787-9d2574e87591_ActionId">
    <vt:lpwstr>869ea638-f4d2-45ef-8bc7-ec0ce80a4cc7</vt:lpwstr>
  </property>
  <property fmtid="{D5CDD505-2E9C-101B-9397-08002B2CF9AE}" pid="8" name="MSIP_Label_bffbf02b-c51e-4a04-b787-9d2574e87591_ContentBits">
    <vt:lpwstr>0</vt:lpwstr>
  </property>
</Properties>
</file>