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6" r:id="rId3"/>
    <p:sldId id="302" r:id="rId4"/>
    <p:sldId id="303" r:id="rId5"/>
    <p:sldId id="259" r:id="rId6"/>
    <p:sldId id="260" r:id="rId7"/>
    <p:sldId id="307" r:id="rId8"/>
    <p:sldId id="261" r:id="rId9"/>
    <p:sldId id="306" r:id="rId10"/>
    <p:sldId id="263" r:id="rId11"/>
    <p:sldId id="265" r:id="rId12"/>
    <p:sldId id="266" r:id="rId13"/>
    <p:sldId id="267" r:id="rId14"/>
    <p:sldId id="268" r:id="rId15"/>
    <p:sldId id="269" r:id="rId16"/>
    <p:sldId id="270" r:id="rId17"/>
    <p:sldId id="271" r:id="rId18"/>
    <p:sldId id="272" r:id="rId19"/>
    <p:sldId id="299" r:id="rId20"/>
    <p:sldId id="308" r:id="rId21"/>
    <p:sldId id="273" r:id="rId22"/>
    <p:sldId id="301" r:id="rId23"/>
    <p:sldId id="309" r:id="rId24"/>
    <p:sldId id="310" r:id="rId25"/>
    <p:sldId id="311" r:id="rId26"/>
    <p:sldId id="274" r:id="rId27"/>
    <p:sldId id="275" r:id="rId28"/>
    <p:sldId id="276" r:id="rId29"/>
    <p:sldId id="277" r:id="rId30"/>
    <p:sldId id="278" r:id="rId31"/>
    <p:sldId id="279" r:id="rId32"/>
    <p:sldId id="289" r:id="rId33"/>
    <p:sldId id="292" r:id="rId34"/>
    <p:sldId id="293" r:id="rId35"/>
    <p:sldId id="294" r:id="rId36"/>
    <p:sldId id="316" r:id="rId37"/>
    <p:sldId id="317" r:id="rId38"/>
    <p:sldId id="318" r:id="rId39"/>
    <p:sldId id="319" r:id="rId40"/>
    <p:sldId id="320" r:id="rId41"/>
    <p:sldId id="321" r:id="rId42"/>
    <p:sldId id="304" r:id="rId4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3" d="100"/>
          <a:sy n="73" d="100"/>
        </p:scale>
        <p:origin x="618"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heme" Target="theme/theme1.xml"/><Relationship Id="rId20" Type="http://schemas.openxmlformats.org/officeDocument/2006/relationships/slide" Target="slides/slide19.xml"/><Relationship Id="rId41" Type="http://schemas.openxmlformats.org/officeDocument/2006/relationships/slide" Target="slides/slide40.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2908993-098A-485E-B85F-E6330536C94C}" type="doc">
      <dgm:prSet loTypeId="urn:microsoft.com/office/officeart/2008/layout/HorizontalMultiLevelHierarchy" loCatId="hierarchy" qsTypeId="urn:microsoft.com/office/officeart/2005/8/quickstyle/simple1" qsCatId="simple" csTypeId="urn:microsoft.com/office/officeart/2005/8/colors/accent1_2" csCatId="accent1" phldr="1"/>
      <dgm:spPr/>
      <dgm:t>
        <a:bodyPr/>
        <a:lstStyle/>
        <a:p>
          <a:endParaRPr lang="en-US"/>
        </a:p>
      </dgm:t>
    </dgm:pt>
    <dgm:pt modelId="{C04D08D1-0A2E-40DF-95BC-29FD99214D55}">
      <dgm:prSet phldrT="[Text]"/>
      <dgm:spPr/>
      <dgm:t>
        <a:bodyPr/>
        <a:lstStyle/>
        <a:p>
          <a:r>
            <a:rPr lang="en-US" dirty="0" smtClean="0">
              <a:solidFill>
                <a:schemeClr val="tx1"/>
              </a:solidFill>
              <a:latin typeface="Book Antiqua" panose="02040602050305030304" pitchFamily="18" charset="0"/>
            </a:rPr>
            <a:t>Scrutiny of Returns</a:t>
          </a:r>
          <a:endParaRPr lang="en-US" dirty="0">
            <a:solidFill>
              <a:schemeClr val="tx1"/>
            </a:solidFill>
            <a:latin typeface="Book Antiqua" panose="02040602050305030304" pitchFamily="18" charset="0"/>
          </a:endParaRPr>
        </a:p>
      </dgm:t>
    </dgm:pt>
    <dgm:pt modelId="{7BAD6765-F932-406C-BD27-B06A49137A0F}" type="parTrans" cxnId="{0C062D43-45D9-4ECE-A135-D5A86C646EFF}">
      <dgm:prSet/>
      <dgm:spPr/>
      <dgm:t>
        <a:bodyPr/>
        <a:lstStyle/>
        <a:p>
          <a:endParaRPr lang="en-US"/>
        </a:p>
      </dgm:t>
    </dgm:pt>
    <dgm:pt modelId="{8BE28CFB-9CA7-4F61-BD35-3552D39D1818}" type="sibTrans" cxnId="{0C062D43-45D9-4ECE-A135-D5A86C646EFF}">
      <dgm:prSet/>
      <dgm:spPr/>
      <dgm:t>
        <a:bodyPr/>
        <a:lstStyle/>
        <a:p>
          <a:endParaRPr lang="en-US"/>
        </a:p>
      </dgm:t>
    </dgm:pt>
    <dgm:pt modelId="{26E749E5-9418-49A2-A3EE-2C6152D27210}">
      <dgm:prSet phldrT="[Text]"/>
      <dgm:spPr/>
      <dgm:t>
        <a:bodyPr/>
        <a:lstStyle/>
        <a:p>
          <a:pPr>
            <a:lnSpc>
              <a:spcPct val="100000"/>
            </a:lnSpc>
            <a:spcAft>
              <a:spcPts val="0"/>
            </a:spcAft>
          </a:pPr>
          <a:r>
            <a:rPr lang="en-US" dirty="0" smtClean="0">
              <a:solidFill>
                <a:schemeClr val="tx1"/>
              </a:solidFill>
              <a:latin typeface="Book Antiqua" panose="02040602050305030304" pitchFamily="18" charset="0"/>
            </a:rPr>
            <a:t>Audit </a:t>
          </a:r>
        </a:p>
        <a:p>
          <a:pPr>
            <a:lnSpc>
              <a:spcPct val="100000"/>
            </a:lnSpc>
            <a:spcAft>
              <a:spcPts val="0"/>
            </a:spcAft>
          </a:pPr>
          <a:r>
            <a:rPr lang="en-US" dirty="0" smtClean="0">
              <a:solidFill>
                <a:schemeClr val="tx1"/>
              </a:solidFill>
              <a:latin typeface="Book Antiqua" panose="02040602050305030304" pitchFamily="18" charset="0"/>
            </a:rPr>
            <a:t>u/s 65</a:t>
          </a:r>
          <a:endParaRPr lang="en-US" dirty="0">
            <a:solidFill>
              <a:schemeClr val="tx1"/>
            </a:solidFill>
            <a:latin typeface="Book Antiqua" panose="02040602050305030304" pitchFamily="18" charset="0"/>
          </a:endParaRPr>
        </a:p>
      </dgm:t>
    </dgm:pt>
    <dgm:pt modelId="{438748C4-6D74-4FF0-A966-11A7E36F5D9E}" type="parTrans" cxnId="{0FDAC73D-E8C6-4304-A27A-4677C5D5C6E0}">
      <dgm:prSet/>
      <dgm:spPr/>
      <dgm:t>
        <a:bodyPr/>
        <a:lstStyle/>
        <a:p>
          <a:endParaRPr lang="en-US"/>
        </a:p>
      </dgm:t>
    </dgm:pt>
    <dgm:pt modelId="{C4EEE51D-AF89-4019-8765-2F3121FEDD73}" type="sibTrans" cxnId="{0FDAC73D-E8C6-4304-A27A-4677C5D5C6E0}">
      <dgm:prSet/>
      <dgm:spPr/>
      <dgm:t>
        <a:bodyPr/>
        <a:lstStyle/>
        <a:p>
          <a:endParaRPr lang="en-US"/>
        </a:p>
      </dgm:t>
    </dgm:pt>
    <dgm:pt modelId="{F008B847-2019-4303-B08D-837D1E119659}">
      <dgm:prSet phldrT="[Text]"/>
      <dgm:spPr/>
      <dgm:t>
        <a:bodyPr/>
        <a:lstStyle/>
        <a:p>
          <a:pPr>
            <a:lnSpc>
              <a:spcPct val="100000"/>
            </a:lnSpc>
            <a:spcAft>
              <a:spcPts val="0"/>
            </a:spcAft>
          </a:pPr>
          <a:r>
            <a:rPr lang="en-US" dirty="0" smtClean="0">
              <a:solidFill>
                <a:schemeClr val="tx1"/>
              </a:solidFill>
              <a:latin typeface="Book Antiqua" panose="02040602050305030304" pitchFamily="18" charset="0"/>
            </a:rPr>
            <a:t>Special Audit u/s 66</a:t>
          </a:r>
          <a:endParaRPr lang="en-US" dirty="0">
            <a:solidFill>
              <a:schemeClr val="tx1"/>
            </a:solidFill>
            <a:latin typeface="Book Antiqua" panose="02040602050305030304" pitchFamily="18" charset="0"/>
          </a:endParaRPr>
        </a:p>
      </dgm:t>
    </dgm:pt>
    <dgm:pt modelId="{476A01C8-5C7F-4614-AFF5-64CD50C03BB6}" type="parTrans" cxnId="{553996DD-0580-408F-8B83-85637CD54E59}">
      <dgm:prSet/>
      <dgm:spPr/>
      <dgm:t>
        <a:bodyPr/>
        <a:lstStyle/>
        <a:p>
          <a:endParaRPr lang="en-US"/>
        </a:p>
      </dgm:t>
    </dgm:pt>
    <dgm:pt modelId="{75CE91D1-1073-4121-AE3C-45F618354059}" type="sibTrans" cxnId="{553996DD-0580-408F-8B83-85637CD54E59}">
      <dgm:prSet/>
      <dgm:spPr/>
      <dgm:t>
        <a:bodyPr/>
        <a:lstStyle/>
        <a:p>
          <a:endParaRPr lang="en-US"/>
        </a:p>
      </dgm:t>
    </dgm:pt>
    <dgm:pt modelId="{DBB7186A-251F-4AF9-A06D-C09047154B79}">
      <dgm:prSet phldrT="[Text]"/>
      <dgm:spPr/>
      <dgm:t>
        <a:bodyPr/>
        <a:lstStyle/>
        <a:p>
          <a:pPr>
            <a:lnSpc>
              <a:spcPct val="100000"/>
            </a:lnSpc>
            <a:spcAft>
              <a:spcPts val="0"/>
            </a:spcAft>
          </a:pPr>
          <a:r>
            <a:rPr lang="en-US" dirty="0" smtClean="0">
              <a:solidFill>
                <a:schemeClr val="tx1"/>
              </a:solidFill>
              <a:latin typeface="Book Antiqua" panose="02040602050305030304" pitchFamily="18" charset="0"/>
            </a:rPr>
            <a:t>Inspection, search &amp; Seizer</a:t>
          </a:r>
          <a:endParaRPr lang="en-US" dirty="0">
            <a:solidFill>
              <a:schemeClr val="tx1"/>
            </a:solidFill>
            <a:latin typeface="Book Antiqua" panose="02040602050305030304" pitchFamily="18" charset="0"/>
          </a:endParaRPr>
        </a:p>
      </dgm:t>
    </dgm:pt>
    <dgm:pt modelId="{6F98484D-319C-4095-BACE-934B0F384FE2}" type="parTrans" cxnId="{5954585C-6B7C-4A09-A9E5-BD7925F79C3E}">
      <dgm:prSet/>
      <dgm:spPr/>
      <dgm:t>
        <a:bodyPr/>
        <a:lstStyle/>
        <a:p>
          <a:endParaRPr lang="en-US"/>
        </a:p>
      </dgm:t>
    </dgm:pt>
    <dgm:pt modelId="{F96303D0-9FBD-4623-93AF-F74E3952BBFD}" type="sibTrans" cxnId="{5954585C-6B7C-4A09-A9E5-BD7925F79C3E}">
      <dgm:prSet/>
      <dgm:spPr/>
      <dgm:t>
        <a:bodyPr/>
        <a:lstStyle/>
        <a:p>
          <a:endParaRPr lang="en-US"/>
        </a:p>
      </dgm:t>
    </dgm:pt>
    <dgm:pt modelId="{351C7A63-7AF8-4DD0-A8FE-B18C2BEC2816}">
      <dgm:prSet phldrT="[Text]"/>
      <dgm:spPr/>
      <dgm:t>
        <a:bodyPr/>
        <a:lstStyle/>
        <a:p>
          <a:r>
            <a:rPr lang="en-US" dirty="0" smtClean="0">
              <a:solidFill>
                <a:schemeClr val="tx1"/>
              </a:solidFill>
              <a:latin typeface="Book Antiqua" panose="02040602050305030304" pitchFamily="18" charset="0"/>
            </a:rPr>
            <a:t>Notice u/s 73</a:t>
          </a:r>
          <a:endParaRPr lang="en-US" dirty="0">
            <a:solidFill>
              <a:schemeClr val="tx1"/>
            </a:solidFill>
            <a:latin typeface="Book Antiqua" panose="02040602050305030304" pitchFamily="18" charset="0"/>
          </a:endParaRPr>
        </a:p>
      </dgm:t>
    </dgm:pt>
    <dgm:pt modelId="{617E636D-B595-481F-B8A3-324B3611924D}" type="parTrans" cxnId="{98AC4CE5-DD83-4DFE-812A-179235AE4B64}">
      <dgm:prSet/>
      <dgm:spPr/>
      <dgm:t>
        <a:bodyPr/>
        <a:lstStyle/>
        <a:p>
          <a:endParaRPr lang="en-US"/>
        </a:p>
      </dgm:t>
    </dgm:pt>
    <dgm:pt modelId="{A31220E7-97F1-4D1D-A6D1-ADF426DC0DBF}" type="sibTrans" cxnId="{98AC4CE5-DD83-4DFE-812A-179235AE4B64}">
      <dgm:prSet/>
      <dgm:spPr/>
      <dgm:t>
        <a:bodyPr/>
        <a:lstStyle/>
        <a:p>
          <a:endParaRPr lang="en-US"/>
        </a:p>
      </dgm:t>
    </dgm:pt>
    <dgm:pt modelId="{0B3D166B-48E4-4853-A62C-BF86B3FCFCD3}">
      <dgm:prSet phldrT="[Text]"/>
      <dgm:spPr/>
      <dgm:t>
        <a:bodyPr/>
        <a:lstStyle/>
        <a:p>
          <a:r>
            <a:rPr lang="en-US" dirty="0" smtClean="0">
              <a:solidFill>
                <a:schemeClr val="tx1"/>
              </a:solidFill>
              <a:latin typeface="Book Antiqua" panose="02040602050305030304" pitchFamily="18" charset="0"/>
            </a:rPr>
            <a:t>Notice u/s 74</a:t>
          </a:r>
          <a:endParaRPr lang="en-US" dirty="0">
            <a:solidFill>
              <a:schemeClr val="tx1"/>
            </a:solidFill>
            <a:latin typeface="Book Antiqua" panose="02040602050305030304" pitchFamily="18" charset="0"/>
          </a:endParaRPr>
        </a:p>
      </dgm:t>
    </dgm:pt>
    <dgm:pt modelId="{5E7E6441-2FE7-4DB6-AF43-64BD5CB2331B}" type="parTrans" cxnId="{1A6B0F9D-EB0B-4507-9A43-806D0F78872A}">
      <dgm:prSet/>
      <dgm:spPr/>
      <dgm:t>
        <a:bodyPr/>
        <a:lstStyle/>
        <a:p>
          <a:endParaRPr lang="en-US"/>
        </a:p>
      </dgm:t>
    </dgm:pt>
    <dgm:pt modelId="{81A0C0A7-4B07-48F9-95B9-B6E8A3985811}" type="sibTrans" cxnId="{1A6B0F9D-EB0B-4507-9A43-806D0F78872A}">
      <dgm:prSet/>
      <dgm:spPr/>
      <dgm:t>
        <a:bodyPr/>
        <a:lstStyle/>
        <a:p>
          <a:endParaRPr lang="en-US"/>
        </a:p>
      </dgm:t>
    </dgm:pt>
    <dgm:pt modelId="{9E6F5156-62C0-452D-9A96-B1754709CD5A}" type="pres">
      <dgm:prSet presAssocID="{42908993-098A-485E-B85F-E6330536C94C}" presName="Name0" presStyleCnt="0">
        <dgm:presLayoutVars>
          <dgm:chPref val="1"/>
          <dgm:dir/>
          <dgm:animOne val="branch"/>
          <dgm:animLvl val="lvl"/>
          <dgm:resizeHandles val="exact"/>
        </dgm:presLayoutVars>
      </dgm:prSet>
      <dgm:spPr/>
      <dgm:t>
        <a:bodyPr/>
        <a:lstStyle/>
        <a:p>
          <a:endParaRPr lang="en-US"/>
        </a:p>
      </dgm:t>
    </dgm:pt>
    <dgm:pt modelId="{3EC3CD5C-1779-45F3-AAF9-CA70F30F5F3A}" type="pres">
      <dgm:prSet presAssocID="{C04D08D1-0A2E-40DF-95BC-29FD99214D55}" presName="root1" presStyleCnt="0"/>
      <dgm:spPr/>
    </dgm:pt>
    <dgm:pt modelId="{1FBAFBB5-68D2-4284-9DF5-A617DBF78919}" type="pres">
      <dgm:prSet presAssocID="{C04D08D1-0A2E-40DF-95BC-29FD99214D55}" presName="LevelOneTextNode" presStyleLbl="node0" presStyleIdx="0" presStyleCnt="1" custAng="0" custScaleX="152158" custScaleY="85108" custLinFactX="-100000" custLinFactNeighborX="-193895" custLinFactNeighborY="241">
        <dgm:presLayoutVars>
          <dgm:chPref val="3"/>
        </dgm:presLayoutVars>
      </dgm:prSet>
      <dgm:spPr/>
      <dgm:t>
        <a:bodyPr/>
        <a:lstStyle/>
        <a:p>
          <a:endParaRPr lang="en-US"/>
        </a:p>
      </dgm:t>
    </dgm:pt>
    <dgm:pt modelId="{D729DC6A-4E10-4C89-8732-057CA4755789}" type="pres">
      <dgm:prSet presAssocID="{C04D08D1-0A2E-40DF-95BC-29FD99214D55}" presName="level2hierChild" presStyleCnt="0"/>
      <dgm:spPr/>
    </dgm:pt>
    <dgm:pt modelId="{921B1934-4334-4904-999B-52F202C0EFFD}" type="pres">
      <dgm:prSet presAssocID="{438748C4-6D74-4FF0-A966-11A7E36F5D9E}" presName="conn2-1" presStyleLbl="parChTrans1D2" presStyleIdx="0" presStyleCnt="5"/>
      <dgm:spPr/>
      <dgm:t>
        <a:bodyPr/>
        <a:lstStyle/>
        <a:p>
          <a:endParaRPr lang="en-US"/>
        </a:p>
      </dgm:t>
    </dgm:pt>
    <dgm:pt modelId="{AE7895DC-FDE3-410B-B572-0505A9208306}" type="pres">
      <dgm:prSet presAssocID="{438748C4-6D74-4FF0-A966-11A7E36F5D9E}" presName="connTx" presStyleLbl="parChTrans1D2" presStyleIdx="0" presStyleCnt="5"/>
      <dgm:spPr/>
      <dgm:t>
        <a:bodyPr/>
        <a:lstStyle/>
        <a:p>
          <a:endParaRPr lang="en-US"/>
        </a:p>
      </dgm:t>
    </dgm:pt>
    <dgm:pt modelId="{55853C2E-93BC-4AB8-AFBC-55192F14D493}" type="pres">
      <dgm:prSet presAssocID="{26E749E5-9418-49A2-A3EE-2C6152D27210}" presName="root2" presStyleCnt="0"/>
      <dgm:spPr/>
    </dgm:pt>
    <dgm:pt modelId="{E4170249-27D8-42A4-823C-39C4237DDF49}" type="pres">
      <dgm:prSet presAssocID="{26E749E5-9418-49A2-A3EE-2C6152D27210}" presName="LevelTwoTextNode" presStyleLbl="node2" presStyleIdx="0" presStyleCnt="5" custScaleX="72862" custLinFactNeighborX="276" custLinFactNeighborY="8367">
        <dgm:presLayoutVars>
          <dgm:chPref val="3"/>
        </dgm:presLayoutVars>
      </dgm:prSet>
      <dgm:spPr/>
      <dgm:t>
        <a:bodyPr/>
        <a:lstStyle/>
        <a:p>
          <a:endParaRPr lang="en-US"/>
        </a:p>
      </dgm:t>
    </dgm:pt>
    <dgm:pt modelId="{04334A74-F2D2-4166-811C-F9EBF2229286}" type="pres">
      <dgm:prSet presAssocID="{26E749E5-9418-49A2-A3EE-2C6152D27210}" presName="level3hierChild" presStyleCnt="0"/>
      <dgm:spPr/>
    </dgm:pt>
    <dgm:pt modelId="{B3463DC3-0487-4B7B-A8F0-00AB7AEAE017}" type="pres">
      <dgm:prSet presAssocID="{476A01C8-5C7F-4614-AFF5-64CD50C03BB6}" presName="conn2-1" presStyleLbl="parChTrans1D2" presStyleIdx="1" presStyleCnt="5"/>
      <dgm:spPr/>
      <dgm:t>
        <a:bodyPr/>
        <a:lstStyle/>
        <a:p>
          <a:endParaRPr lang="en-US"/>
        </a:p>
      </dgm:t>
    </dgm:pt>
    <dgm:pt modelId="{8E21FE3D-D337-41C8-87ED-ED5A7958B11A}" type="pres">
      <dgm:prSet presAssocID="{476A01C8-5C7F-4614-AFF5-64CD50C03BB6}" presName="connTx" presStyleLbl="parChTrans1D2" presStyleIdx="1" presStyleCnt="5"/>
      <dgm:spPr/>
      <dgm:t>
        <a:bodyPr/>
        <a:lstStyle/>
        <a:p>
          <a:endParaRPr lang="en-US"/>
        </a:p>
      </dgm:t>
    </dgm:pt>
    <dgm:pt modelId="{025B6479-4138-4FA2-A213-1DB2AED1F527}" type="pres">
      <dgm:prSet presAssocID="{F008B847-2019-4303-B08D-837D1E119659}" presName="root2" presStyleCnt="0"/>
      <dgm:spPr/>
    </dgm:pt>
    <dgm:pt modelId="{517780EF-7293-4629-A4DF-1040F42BEB95}" type="pres">
      <dgm:prSet presAssocID="{F008B847-2019-4303-B08D-837D1E119659}" presName="LevelTwoTextNode" presStyleLbl="node2" presStyleIdx="1" presStyleCnt="5" custScaleX="73083" custLinFactNeighborX="501" custLinFactNeighborY="-4059">
        <dgm:presLayoutVars>
          <dgm:chPref val="3"/>
        </dgm:presLayoutVars>
      </dgm:prSet>
      <dgm:spPr/>
      <dgm:t>
        <a:bodyPr/>
        <a:lstStyle/>
        <a:p>
          <a:endParaRPr lang="en-US"/>
        </a:p>
      </dgm:t>
    </dgm:pt>
    <dgm:pt modelId="{0CDA9A20-FC99-469F-880C-92E73B5AAE55}" type="pres">
      <dgm:prSet presAssocID="{F008B847-2019-4303-B08D-837D1E119659}" presName="level3hierChild" presStyleCnt="0"/>
      <dgm:spPr/>
    </dgm:pt>
    <dgm:pt modelId="{0F5B2377-8217-4D35-B1B0-40BCE5F3210B}" type="pres">
      <dgm:prSet presAssocID="{6F98484D-319C-4095-BACE-934B0F384FE2}" presName="conn2-1" presStyleLbl="parChTrans1D2" presStyleIdx="2" presStyleCnt="5"/>
      <dgm:spPr/>
      <dgm:t>
        <a:bodyPr/>
        <a:lstStyle/>
        <a:p>
          <a:endParaRPr lang="en-US"/>
        </a:p>
      </dgm:t>
    </dgm:pt>
    <dgm:pt modelId="{80FA73AF-8E3C-4FD1-8E06-FFC1CE748689}" type="pres">
      <dgm:prSet presAssocID="{6F98484D-319C-4095-BACE-934B0F384FE2}" presName="connTx" presStyleLbl="parChTrans1D2" presStyleIdx="2" presStyleCnt="5"/>
      <dgm:spPr/>
      <dgm:t>
        <a:bodyPr/>
        <a:lstStyle/>
        <a:p>
          <a:endParaRPr lang="en-US"/>
        </a:p>
      </dgm:t>
    </dgm:pt>
    <dgm:pt modelId="{F4D4AEA8-DF97-4EB9-9BDD-9E38D16C719A}" type="pres">
      <dgm:prSet presAssocID="{DBB7186A-251F-4AF9-A06D-C09047154B79}" presName="root2" presStyleCnt="0"/>
      <dgm:spPr/>
    </dgm:pt>
    <dgm:pt modelId="{87F60E56-CE2B-40BB-9565-78DB6EDDA56F}" type="pres">
      <dgm:prSet presAssocID="{DBB7186A-251F-4AF9-A06D-C09047154B79}" presName="LevelTwoTextNode" presStyleLbl="node2" presStyleIdx="2" presStyleCnt="5" custScaleX="75404" custLinFactNeighborX="1283" custLinFactNeighborY="-15984">
        <dgm:presLayoutVars>
          <dgm:chPref val="3"/>
        </dgm:presLayoutVars>
      </dgm:prSet>
      <dgm:spPr/>
      <dgm:t>
        <a:bodyPr/>
        <a:lstStyle/>
        <a:p>
          <a:endParaRPr lang="en-US"/>
        </a:p>
      </dgm:t>
    </dgm:pt>
    <dgm:pt modelId="{ACEBA812-A4EF-48E9-80A1-419A89C750DC}" type="pres">
      <dgm:prSet presAssocID="{DBB7186A-251F-4AF9-A06D-C09047154B79}" presName="level3hierChild" presStyleCnt="0"/>
      <dgm:spPr/>
    </dgm:pt>
    <dgm:pt modelId="{A4040D79-EFF3-440D-B843-09D7D3608BE0}" type="pres">
      <dgm:prSet presAssocID="{617E636D-B595-481F-B8A3-324B3611924D}" presName="conn2-1" presStyleLbl="parChTrans1D2" presStyleIdx="3" presStyleCnt="5"/>
      <dgm:spPr/>
      <dgm:t>
        <a:bodyPr/>
        <a:lstStyle/>
        <a:p>
          <a:endParaRPr lang="en-US"/>
        </a:p>
      </dgm:t>
    </dgm:pt>
    <dgm:pt modelId="{815D4845-21DA-424E-9377-C9FBD2654983}" type="pres">
      <dgm:prSet presAssocID="{617E636D-B595-481F-B8A3-324B3611924D}" presName="connTx" presStyleLbl="parChTrans1D2" presStyleIdx="3" presStyleCnt="5"/>
      <dgm:spPr/>
      <dgm:t>
        <a:bodyPr/>
        <a:lstStyle/>
        <a:p>
          <a:endParaRPr lang="en-US"/>
        </a:p>
      </dgm:t>
    </dgm:pt>
    <dgm:pt modelId="{E1C958A5-ECD6-49C5-B843-26F9ABAD33AD}" type="pres">
      <dgm:prSet presAssocID="{351C7A63-7AF8-4DD0-A8FE-B18C2BEC2816}" presName="root2" presStyleCnt="0"/>
      <dgm:spPr/>
    </dgm:pt>
    <dgm:pt modelId="{3E35269D-8F38-4DA7-A80C-3E225FA49DF4}" type="pres">
      <dgm:prSet presAssocID="{351C7A63-7AF8-4DD0-A8FE-B18C2BEC2816}" presName="LevelTwoTextNode" presStyleLbl="node2" presStyleIdx="3" presStyleCnt="5" custScaleX="80236" custLinFactNeighborX="75178" custLinFactNeighborY="-19230">
        <dgm:presLayoutVars>
          <dgm:chPref val="3"/>
        </dgm:presLayoutVars>
      </dgm:prSet>
      <dgm:spPr/>
      <dgm:t>
        <a:bodyPr/>
        <a:lstStyle/>
        <a:p>
          <a:endParaRPr lang="en-US"/>
        </a:p>
      </dgm:t>
    </dgm:pt>
    <dgm:pt modelId="{7F31C488-2760-475B-B3BA-A6917F5C3DDD}" type="pres">
      <dgm:prSet presAssocID="{351C7A63-7AF8-4DD0-A8FE-B18C2BEC2816}" presName="level3hierChild" presStyleCnt="0"/>
      <dgm:spPr/>
    </dgm:pt>
    <dgm:pt modelId="{BD190DCD-9836-4425-A8CF-CD9943FD48EF}" type="pres">
      <dgm:prSet presAssocID="{5E7E6441-2FE7-4DB6-AF43-64BD5CB2331B}" presName="conn2-1" presStyleLbl="parChTrans1D2" presStyleIdx="4" presStyleCnt="5"/>
      <dgm:spPr/>
      <dgm:t>
        <a:bodyPr/>
        <a:lstStyle/>
        <a:p>
          <a:endParaRPr lang="en-US"/>
        </a:p>
      </dgm:t>
    </dgm:pt>
    <dgm:pt modelId="{B787BA7A-BFF7-46B0-9CCD-D8DA1626A942}" type="pres">
      <dgm:prSet presAssocID="{5E7E6441-2FE7-4DB6-AF43-64BD5CB2331B}" presName="connTx" presStyleLbl="parChTrans1D2" presStyleIdx="4" presStyleCnt="5"/>
      <dgm:spPr/>
      <dgm:t>
        <a:bodyPr/>
        <a:lstStyle/>
        <a:p>
          <a:endParaRPr lang="en-US"/>
        </a:p>
      </dgm:t>
    </dgm:pt>
    <dgm:pt modelId="{1CB89065-98ED-45A3-82AE-926DA0C8BB86}" type="pres">
      <dgm:prSet presAssocID="{0B3D166B-48E4-4853-A62C-BF86B3FCFCD3}" presName="root2" presStyleCnt="0"/>
      <dgm:spPr/>
    </dgm:pt>
    <dgm:pt modelId="{54F0A1B6-C511-491A-A238-E1CD1F2C49C3}" type="pres">
      <dgm:prSet presAssocID="{0B3D166B-48E4-4853-A62C-BF86B3FCFCD3}" presName="LevelTwoTextNode" presStyleLbl="node2" presStyleIdx="4" presStyleCnt="5" custScaleX="79426" custLinFactNeighborX="75923" custLinFactNeighborY="-21646">
        <dgm:presLayoutVars>
          <dgm:chPref val="3"/>
        </dgm:presLayoutVars>
      </dgm:prSet>
      <dgm:spPr/>
      <dgm:t>
        <a:bodyPr/>
        <a:lstStyle/>
        <a:p>
          <a:endParaRPr lang="en-US"/>
        </a:p>
      </dgm:t>
    </dgm:pt>
    <dgm:pt modelId="{0FFBDE76-1607-4CFA-A4C7-2D01237F9D63}" type="pres">
      <dgm:prSet presAssocID="{0B3D166B-48E4-4853-A62C-BF86B3FCFCD3}" presName="level3hierChild" presStyleCnt="0"/>
      <dgm:spPr/>
    </dgm:pt>
  </dgm:ptLst>
  <dgm:cxnLst>
    <dgm:cxn modelId="{0DA09563-4C69-4BC6-8A9E-BD2D9D4D6843}" type="presOf" srcId="{42908993-098A-485E-B85F-E6330536C94C}" destId="{9E6F5156-62C0-452D-9A96-B1754709CD5A}" srcOrd="0" destOrd="0" presId="urn:microsoft.com/office/officeart/2008/layout/HorizontalMultiLevelHierarchy"/>
    <dgm:cxn modelId="{ABF9C5F9-D5F5-4451-94B5-687B897A57D5}" type="presOf" srcId="{6F98484D-319C-4095-BACE-934B0F384FE2}" destId="{0F5B2377-8217-4D35-B1B0-40BCE5F3210B}" srcOrd="0" destOrd="0" presId="urn:microsoft.com/office/officeart/2008/layout/HorizontalMultiLevelHierarchy"/>
    <dgm:cxn modelId="{1A6B0F9D-EB0B-4507-9A43-806D0F78872A}" srcId="{C04D08D1-0A2E-40DF-95BC-29FD99214D55}" destId="{0B3D166B-48E4-4853-A62C-BF86B3FCFCD3}" srcOrd="4" destOrd="0" parTransId="{5E7E6441-2FE7-4DB6-AF43-64BD5CB2331B}" sibTransId="{81A0C0A7-4B07-48F9-95B9-B6E8A3985811}"/>
    <dgm:cxn modelId="{E94A79A4-AAFF-4EDB-AB33-FF6472C8EDBF}" type="presOf" srcId="{C04D08D1-0A2E-40DF-95BC-29FD99214D55}" destId="{1FBAFBB5-68D2-4284-9DF5-A617DBF78919}" srcOrd="0" destOrd="0" presId="urn:microsoft.com/office/officeart/2008/layout/HorizontalMultiLevelHierarchy"/>
    <dgm:cxn modelId="{0A91041C-C461-445B-9737-AD0BD0C4B09B}" type="presOf" srcId="{26E749E5-9418-49A2-A3EE-2C6152D27210}" destId="{E4170249-27D8-42A4-823C-39C4237DDF49}" srcOrd="0" destOrd="0" presId="urn:microsoft.com/office/officeart/2008/layout/HorizontalMultiLevelHierarchy"/>
    <dgm:cxn modelId="{ED5AE00A-9B2B-4057-B1FA-557209841BFB}" type="presOf" srcId="{617E636D-B595-481F-B8A3-324B3611924D}" destId="{815D4845-21DA-424E-9377-C9FBD2654983}" srcOrd="1" destOrd="0" presId="urn:microsoft.com/office/officeart/2008/layout/HorizontalMultiLevelHierarchy"/>
    <dgm:cxn modelId="{0C062D43-45D9-4ECE-A135-D5A86C646EFF}" srcId="{42908993-098A-485E-B85F-E6330536C94C}" destId="{C04D08D1-0A2E-40DF-95BC-29FD99214D55}" srcOrd="0" destOrd="0" parTransId="{7BAD6765-F932-406C-BD27-B06A49137A0F}" sibTransId="{8BE28CFB-9CA7-4F61-BD35-3552D39D1818}"/>
    <dgm:cxn modelId="{E1F4A01A-5DE5-4139-A2F7-D59DFEEF1490}" type="presOf" srcId="{476A01C8-5C7F-4614-AFF5-64CD50C03BB6}" destId="{8E21FE3D-D337-41C8-87ED-ED5A7958B11A}" srcOrd="1" destOrd="0" presId="urn:microsoft.com/office/officeart/2008/layout/HorizontalMultiLevelHierarchy"/>
    <dgm:cxn modelId="{35D736EB-CDA0-4C68-A573-97F74C60FF2F}" type="presOf" srcId="{5E7E6441-2FE7-4DB6-AF43-64BD5CB2331B}" destId="{B787BA7A-BFF7-46B0-9CCD-D8DA1626A942}" srcOrd="1" destOrd="0" presId="urn:microsoft.com/office/officeart/2008/layout/HorizontalMultiLevelHierarchy"/>
    <dgm:cxn modelId="{08E7F962-E978-4DDB-B16A-5D5963BABD14}" type="presOf" srcId="{438748C4-6D74-4FF0-A966-11A7E36F5D9E}" destId="{AE7895DC-FDE3-410B-B572-0505A9208306}" srcOrd="1" destOrd="0" presId="urn:microsoft.com/office/officeart/2008/layout/HorizontalMultiLevelHierarchy"/>
    <dgm:cxn modelId="{0694208E-0941-44AA-9347-DF202A9B1E6E}" type="presOf" srcId="{351C7A63-7AF8-4DD0-A8FE-B18C2BEC2816}" destId="{3E35269D-8F38-4DA7-A80C-3E225FA49DF4}" srcOrd="0" destOrd="0" presId="urn:microsoft.com/office/officeart/2008/layout/HorizontalMultiLevelHierarchy"/>
    <dgm:cxn modelId="{A343EC73-DC22-4FF7-BA0A-083C54CA9EEB}" type="presOf" srcId="{5E7E6441-2FE7-4DB6-AF43-64BD5CB2331B}" destId="{BD190DCD-9836-4425-A8CF-CD9943FD48EF}" srcOrd="0" destOrd="0" presId="urn:microsoft.com/office/officeart/2008/layout/HorizontalMultiLevelHierarchy"/>
    <dgm:cxn modelId="{CF32FFCF-DDDE-4475-A12B-ED80CD994E08}" type="presOf" srcId="{476A01C8-5C7F-4614-AFF5-64CD50C03BB6}" destId="{B3463DC3-0487-4B7B-A8F0-00AB7AEAE017}" srcOrd="0" destOrd="0" presId="urn:microsoft.com/office/officeart/2008/layout/HorizontalMultiLevelHierarchy"/>
    <dgm:cxn modelId="{98AC4CE5-DD83-4DFE-812A-179235AE4B64}" srcId="{C04D08D1-0A2E-40DF-95BC-29FD99214D55}" destId="{351C7A63-7AF8-4DD0-A8FE-B18C2BEC2816}" srcOrd="3" destOrd="0" parTransId="{617E636D-B595-481F-B8A3-324B3611924D}" sibTransId="{A31220E7-97F1-4D1D-A6D1-ADF426DC0DBF}"/>
    <dgm:cxn modelId="{2E0F3DB5-E317-419A-9FAD-49785492F841}" type="presOf" srcId="{DBB7186A-251F-4AF9-A06D-C09047154B79}" destId="{87F60E56-CE2B-40BB-9565-78DB6EDDA56F}" srcOrd="0" destOrd="0" presId="urn:microsoft.com/office/officeart/2008/layout/HorizontalMultiLevelHierarchy"/>
    <dgm:cxn modelId="{70CF44A5-E165-45AB-B124-664D2B9E82DB}" type="presOf" srcId="{6F98484D-319C-4095-BACE-934B0F384FE2}" destId="{80FA73AF-8E3C-4FD1-8E06-FFC1CE748689}" srcOrd="1" destOrd="0" presId="urn:microsoft.com/office/officeart/2008/layout/HorizontalMultiLevelHierarchy"/>
    <dgm:cxn modelId="{54CEC47A-B8CC-46C2-BD32-C5D5EA952BBC}" type="presOf" srcId="{617E636D-B595-481F-B8A3-324B3611924D}" destId="{A4040D79-EFF3-440D-B843-09D7D3608BE0}" srcOrd="0" destOrd="0" presId="urn:microsoft.com/office/officeart/2008/layout/HorizontalMultiLevelHierarchy"/>
    <dgm:cxn modelId="{553996DD-0580-408F-8B83-85637CD54E59}" srcId="{C04D08D1-0A2E-40DF-95BC-29FD99214D55}" destId="{F008B847-2019-4303-B08D-837D1E119659}" srcOrd="1" destOrd="0" parTransId="{476A01C8-5C7F-4614-AFF5-64CD50C03BB6}" sibTransId="{75CE91D1-1073-4121-AE3C-45F618354059}"/>
    <dgm:cxn modelId="{5954585C-6B7C-4A09-A9E5-BD7925F79C3E}" srcId="{C04D08D1-0A2E-40DF-95BC-29FD99214D55}" destId="{DBB7186A-251F-4AF9-A06D-C09047154B79}" srcOrd="2" destOrd="0" parTransId="{6F98484D-319C-4095-BACE-934B0F384FE2}" sibTransId="{F96303D0-9FBD-4623-93AF-F74E3952BBFD}"/>
    <dgm:cxn modelId="{0FDAC73D-E8C6-4304-A27A-4677C5D5C6E0}" srcId="{C04D08D1-0A2E-40DF-95BC-29FD99214D55}" destId="{26E749E5-9418-49A2-A3EE-2C6152D27210}" srcOrd="0" destOrd="0" parTransId="{438748C4-6D74-4FF0-A966-11A7E36F5D9E}" sibTransId="{C4EEE51D-AF89-4019-8765-2F3121FEDD73}"/>
    <dgm:cxn modelId="{EA6D0A04-9F44-4AF0-AAF2-27CC68B74449}" type="presOf" srcId="{F008B847-2019-4303-B08D-837D1E119659}" destId="{517780EF-7293-4629-A4DF-1040F42BEB95}" srcOrd="0" destOrd="0" presId="urn:microsoft.com/office/officeart/2008/layout/HorizontalMultiLevelHierarchy"/>
    <dgm:cxn modelId="{97D889B1-D47B-4515-B8D6-D2CB9FC1CE30}" type="presOf" srcId="{0B3D166B-48E4-4853-A62C-BF86B3FCFCD3}" destId="{54F0A1B6-C511-491A-A238-E1CD1F2C49C3}" srcOrd="0" destOrd="0" presId="urn:microsoft.com/office/officeart/2008/layout/HorizontalMultiLevelHierarchy"/>
    <dgm:cxn modelId="{1ADE775C-2E80-47D4-96DE-9B71C130431F}" type="presOf" srcId="{438748C4-6D74-4FF0-A966-11A7E36F5D9E}" destId="{921B1934-4334-4904-999B-52F202C0EFFD}" srcOrd="0" destOrd="0" presId="urn:microsoft.com/office/officeart/2008/layout/HorizontalMultiLevelHierarchy"/>
    <dgm:cxn modelId="{0BA00738-8BCE-42FD-9936-38AC69555285}" type="presParOf" srcId="{9E6F5156-62C0-452D-9A96-B1754709CD5A}" destId="{3EC3CD5C-1779-45F3-AAF9-CA70F30F5F3A}" srcOrd="0" destOrd="0" presId="urn:microsoft.com/office/officeart/2008/layout/HorizontalMultiLevelHierarchy"/>
    <dgm:cxn modelId="{1F2DE155-6078-48A1-B957-957EE86F2A54}" type="presParOf" srcId="{3EC3CD5C-1779-45F3-AAF9-CA70F30F5F3A}" destId="{1FBAFBB5-68D2-4284-9DF5-A617DBF78919}" srcOrd="0" destOrd="0" presId="urn:microsoft.com/office/officeart/2008/layout/HorizontalMultiLevelHierarchy"/>
    <dgm:cxn modelId="{8D56D8C6-FFBB-458A-9245-9AB279B0780E}" type="presParOf" srcId="{3EC3CD5C-1779-45F3-AAF9-CA70F30F5F3A}" destId="{D729DC6A-4E10-4C89-8732-057CA4755789}" srcOrd="1" destOrd="0" presId="urn:microsoft.com/office/officeart/2008/layout/HorizontalMultiLevelHierarchy"/>
    <dgm:cxn modelId="{1E6A7F8F-BDCF-4FBA-A147-32750AB2AF38}" type="presParOf" srcId="{D729DC6A-4E10-4C89-8732-057CA4755789}" destId="{921B1934-4334-4904-999B-52F202C0EFFD}" srcOrd="0" destOrd="0" presId="urn:microsoft.com/office/officeart/2008/layout/HorizontalMultiLevelHierarchy"/>
    <dgm:cxn modelId="{23E21595-DD40-47ED-B182-C259D356E0DD}" type="presParOf" srcId="{921B1934-4334-4904-999B-52F202C0EFFD}" destId="{AE7895DC-FDE3-410B-B572-0505A9208306}" srcOrd="0" destOrd="0" presId="urn:microsoft.com/office/officeart/2008/layout/HorizontalMultiLevelHierarchy"/>
    <dgm:cxn modelId="{CEA64E71-FCBA-48AA-B13D-6F2A935CE0EE}" type="presParOf" srcId="{D729DC6A-4E10-4C89-8732-057CA4755789}" destId="{55853C2E-93BC-4AB8-AFBC-55192F14D493}" srcOrd="1" destOrd="0" presId="urn:microsoft.com/office/officeart/2008/layout/HorizontalMultiLevelHierarchy"/>
    <dgm:cxn modelId="{F8704158-4E59-4734-80BF-7E43041DE923}" type="presParOf" srcId="{55853C2E-93BC-4AB8-AFBC-55192F14D493}" destId="{E4170249-27D8-42A4-823C-39C4237DDF49}" srcOrd="0" destOrd="0" presId="urn:microsoft.com/office/officeart/2008/layout/HorizontalMultiLevelHierarchy"/>
    <dgm:cxn modelId="{E3952DA3-6393-4439-89D2-42C7F5947197}" type="presParOf" srcId="{55853C2E-93BC-4AB8-AFBC-55192F14D493}" destId="{04334A74-F2D2-4166-811C-F9EBF2229286}" srcOrd="1" destOrd="0" presId="urn:microsoft.com/office/officeart/2008/layout/HorizontalMultiLevelHierarchy"/>
    <dgm:cxn modelId="{740B0D50-E415-412F-A4D4-9F2DABA8BB6F}" type="presParOf" srcId="{D729DC6A-4E10-4C89-8732-057CA4755789}" destId="{B3463DC3-0487-4B7B-A8F0-00AB7AEAE017}" srcOrd="2" destOrd="0" presId="urn:microsoft.com/office/officeart/2008/layout/HorizontalMultiLevelHierarchy"/>
    <dgm:cxn modelId="{97F04EEF-C1A2-4735-BEAC-78F62915F6FD}" type="presParOf" srcId="{B3463DC3-0487-4B7B-A8F0-00AB7AEAE017}" destId="{8E21FE3D-D337-41C8-87ED-ED5A7958B11A}" srcOrd="0" destOrd="0" presId="urn:microsoft.com/office/officeart/2008/layout/HorizontalMultiLevelHierarchy"/>
    <dgm:cxn modelId="{5C417035-293D-47CF-80BF-6B13401CE2EE}" type="presParOf" srcId="{D729DC6A-4E10-4C89-8732-057CA4755789}" destId="{025B6479-4138-4FA2-A213-1DB2AED1F527}" srcOrd="3" destOrd="0" presId="urn:microsoft.com/office/officeart/2008/layout/HorizontalMultiLevelHierarchy"/>
    <dgm:cxn modelId="{F4EFCACD-00ED-461E-914B-EFAAA8A0C866}" type="presParOf" srcId="{025B6479-4138-4FA2-A213-1DB2AED1F527}" destId="{517780EF-7293-4629-A4DF-1040F42BEB95}" srcOrd="0" destOrd="0" presId="urn:microsoft.com/office/officeart/2008/layout/HorizontalMultiLevelHierarchy"/>
    <dgm:cxn modelId="{9FFA069C-6B20-4326-B54B-0151027E96F1}" type="presParOf" srcId="{025B6479-4138-4FA2-A213-1DB2AED1F527}" destId="{0CDA9A20-FC99-469F-880C-92E73B5AAE55}" srcOrd="1" destOrd="0" presId="urn:microsoft.com/office/officeart/2008/layout/HorizontalMultiLevelHierarchy"/>
    <dgm:cxn modelId="{83EA180E-7D52-40D7-A3F5-A647E5BA4CA9}" type="presParOf" srcId="{D729DC6A-4E10-4C89-8732-057CA4755789}" destId="{0F5B2377-8217-4D35-B1B0-40BCE5F3210B}" srcOrd="4" destOrd="0" presId="urn:microsoft.com/office/officeart/2008/layout/HorizontalMultiLevelHierarchy"/>
    <dgm:cxn modelId="{B4FA9D0C-0B47-4787-8917-B3779E61F18E}" type="presParOf" srcId="{0F5B2377-8217-4D35-B1B0-40BCE5F3210B}" destId="{80FA73AF-8E3C-4FD1-8E06-FFC1CE748689}" srcOrd="0" destOrd="0" presId="urn:microsoft.com/office/officeart/2008/layout/HorizontalMultiLevelHierarchy"/>
    <dgm:cxn modelId="{EB6AECC0-6AAD-45F9-831A-52BD205B244C}" type="presParOf" srcId="{D729DC6A-4E10-4C89-8732-057CA4755789}" destId="{F4D4AEA8-DF97-4EB9-9BDD-9E38D16C719A}" srcOrd="5" destOrd="0" presId="urn:microsoft.com/office/officeart/2008/layout/HorizontalMultiLevelHierarchy"/>
    <dgm:cxn modelId="{8CF8311D-33DE-466C-A32E-BC708B5EF71D}" type="presParOf" srcId="{F4D4AEA8-DF97-4EB9-9BDD-9E38D16C719A}" destId="{87F60E56-CE2B-40BB-9565-78DB6EDDA56F}" srcOrd="0" destOrd="0" presId="urn:microsoft.com/office/officeart/2008/layout/HorizontalMultiLevelHierarchy"/>
    <dgm:cxn modelId="{A42B0664-409C-4D97-A6EB-0F526CF6ABAF}" type="presParOf" srcId="{F4D4AEA8-DF97-4EB9-9BDD-9E38D16C719A}" destId="{ACEBA812-A4EF-48E9-80A1-419A89C750DC}" srcOrd="1" destOrd="0" presId="urn:microsoft.com/office/officeart/2008/layout/HorizontalMultiLevelHierarchy"/>
    <dgm:cxn modelId="{FB0FC0DB-30DF-4B19-96B4-9DA64B393AF4}" type="presParOf" srcId="{D729DC6A-4E10-4C89-8732-057CA4755789}" destId="{A4040D79-EFF3-440D-B843-09D7D3608BE0}" srcOrd="6" destOrd="0" presId="urn:microsoft.com/office/officeart/2008/layout/HorizontalMultiLevelHierarchy"/>
    <dgm:cxn modelId="{D78CC751-1E01-43FD-BC57-64DCB042E7C7}" type="presParOf" srcId="{A4040D79-EFF3-440D-B843-09D7D3608BE0}" destId="{815D4845-21DA-424E-9377-C9FBD2654983}" srcOrd="0" destOrd="0" presId="urn:microsoft.com/office/officeart/2008/layout/HorizontalMultiLevelHierarchy"/>
    <dgm:cxn modelId="{4C669C75-14D2-4FEE-B16D-6D977EBFEFA4}" type="presParOf" srcId="{D729DC6A-4E10-4C89-8732-057CA4755789}" destId="{E1C958A5-ECD6-49C5-B843-26F9ABAD33AD}" srcOrd="7" destOrd="0" presId="urn:microsoft.com/office/officeart/2008/layout/HorizontalMultiLevelHierarchy"/>
    <dgm:cxn modelId="{12956713-1777-483B-947E-8D3192E3BF9E}" type="presParOf" srcId="{E1C958A5-ECD6-49C5-B843-26F9ABAD33AD}" destId="{3E35269D-8F38-4DA7-A80C-3E225FA49DF4}" srcOrd="0" destOrd="0" presId="urn:microsoft.com/office/officeart/2008/layout/HorizontalMultiLevelHierarchy"/>
    <dgm:cxn modelId="{6DDE5CB3-1B13-4485-99DB-80B3C5068761}" type="presParOf" srcId="{E1C958A5-ECD6-49C5-B843-26F9ABAD33AD}" destId="{7F31C488-2760-475B-B3BA-A6917F5C3DDD}" srcOrd="1" destOrd="0" presId="urn:microsoft.com/office/officeart/2008/layout/HorizontalMultiLevelHierarchy"/>
    <dgm:cxn modelId="{9BEBE5CB-1974-4BF8-A577-751D6CF40528}" type="presParOf" srcId="{D729DC6A-4E10-4C89-8732-057CA4755789}" destId="{BD190DCD-9836-4425-A8CF-CD9943FD48EF}" srcOrd="8" destOrd="0" presId="urn:microsoft.com/office/officeart/2008/layout/HorizontalMultiLevelHierarchy"/>
    <dgm:cxn modelId="{B2C4A1BD-8AAB-4CF6-BD6C-957FDDE600DC}" type="presParOf" srcId="{BD190DCD-9836-4425-A8CF-CD9943FD48EF}" destId="{B787BA7A-BFF7-46B0-9CCD-D8DA1626A942}" srcOrd="0" destOrd="0" presId="urn:microsoft.com/office/officeart/2008/layout/HorizontalMultiLevelHierarchy"/>
    <dgm:cxn modelId="{47D31373-A74C-452B-B234-40B532175493}" type="presParOf" srcId="{D729DC6A-4E10-4C89-8732-057CA4755789}" destId="{1CB89065-98ED-45A3-82AE-926DA0C8BB86}" srcOrd="9" destOrd="0" presId="urn:microsoft.com/office/officeart/2008/layout/HorizontalMultiLevelHierarchy"/>
    <dgm:cxn modelId="{32A94A22-E3FD-4F47-BD7F-D3D49B95DED3}" type="presParOf" srcId="{1CB89065-98ED-45A3-82AE-926DA0C8BB86}" destId="{54F0A1B6-C511-491A-A238-E1CD1F2C49C3}" srcOrd="0" destOrd="0" presId="urn:microsoft.com/office/officeart/2008/layout/HorizontalMultiLevelHierarchy"/>
    <dgm:cxn modelId="{7DE6487B-1F33-4331-BDA9-47D7F9C3B6D6}" type="presParOf" srcId="{1CB89065-98ED-45A3-82AE-926DA0C8BB86}" destId="{0FFBDE76-1607-4CFA-A4C7-2D01237F9D63}" srcOrd="1" destOrd="0" presId="urn:microsoft.com/office/officeart/2008/layout/HorizontalMultiLevelHierarchy"/>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D190DCD-9836-4425-A8CF-CD9943FD48EF}">
      <dsp:nvSpPr>
        <dsp:cNvPr id="0" name=""/>
        <dsp:cNvSpPr/>
      </dsp:nvSpPr>
      <dsp:spPr>
        <a:xfrm>
          <a:off x="1922616" y="2964380"/>
          <a:ext cx="5986026" cy="2233837"/>
        </a:xfrm>
        <a:custGeom>
          <a:avLst/>
          <a:gdLst/>
          <a:ahLst/>
          <a:cxnLst/>
          <a:rect l="0" t="0" r="0" b="0"/>
          <a:pathLst>
            <a:path>
              <a:moveTo>
                <a:pt x="0" y="0"/>
              </a:moveTo>
              <a:lnTo>
                <a:pt x="2993013" y="0"/>
              </a:lnTo>
              <a:lnTo>
                <a:pt x="2993013" y="2233837"/>
              </a:lnTo>
              <a:lnTo>
                <a:pt x="5986026" y="2233837"/>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977900">
            <a:lnSpc>
              <a:spcPct val="90000"/>
            </a:lnSpc>
            <a:spcBef>
              <a:spcPct val="0"/>
            </a:spcBef>
            <a:spcAft>
              <a:spcPct val="35000"/>
            </a:spcAft>
          </a:pPr>
          <a:endParaRPr lang="en-US" sz="2200" kern="1200"/>
        </a:p>
      </dsp:txBody>
      <dsp:txXfrm>
        <a:off x="4755899" y="3921567"/>
        <a:ext cx="319462" cy="319462"/>
      </dsp:txXfrm>
    </dsp:sp>
    <dsp:sp modelId="{A4040D79-EFF3-440D-B843-09D7D3608BE0}">
      <dsp:nvSpPr>
        <dsp:cNvPr id="0" name=""/>
        <dsp:cNvSpPr/>
      </dsp:nvSpPr>
      <dsp:spPr>
        <a:xfrm>
          <a:off x="1922616" y="2964380"/>
          <a:ext cx="5961989" cy="1027980"/>
        </a:xfrm>
        <a:custGeom>
          <a:avLst/>
          <a:gdLst/>
          <a:ahLst/>
          <a:cxnLst/>
          <a:rect l="0" t="0" r="0" b="0"/>
          <a:pathLst>
            <a:path>
              <a:moveTo>
                <a:pt x="0" y="0"/>
              </a:moveTo>
              <a:lnTo>
                <a:pt x="2980994" y="0"/>
              </a:lnTo>
              <a:lnTo>
                <a:pt x="2980994" y="1027980"/>
              </a:lnTo>
              <a:lnTo>
                <a:pt x="5961989" y="1027980"/>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933450">
            <a:lnSpc>
              <a:spcPct val="90000"/>
            </a:lnSpc>
            <a:spcBef>
              <a:spcPct val="0"/>
            </a:spcBef>
            <a:spcAft>
              <a:spcPct val="35000"/>
            </a:spcAft>
          </a:pPr>
          <a:endParaRPr lang="en-US" sz="2100" kern="1200"/>
        </a:p>
      </dsp:txBody>
      <dsp:txXfrm>
        <a:off x="4752362" y="3327121"/>
        <a:ext cx="302498" cy="302498"/>
      </dsp:txXfrm>
    </dsp:sp>
    <dsp:sp modelId="{0F5B2377-8217-4D35-B1B0-40BCE5F3210B}">
      <dsp:nvSpPr>
        <dsp:cNvPr id="0" name=""/>
        <dsp:cNvSpPr/>
      </dsp:nvSpPr>
      <dsp:spPr>
        <a:xfrm>
          <a:off x="1922616" y="2794668"/>
          <a:ext cx="3577743" cy="169711"/>
        </a:xfrm>
        <a:custGeom>
          <a:avLst/>
          <a:gdLst/>
          <a:ahLst/>
          <a:cxnLst/>
          <a:rect l="0" t="0" r="0" b="0"/>
          <a:pathLst>
            <a:path>
              <a:moveTo>
                <a:pt x="0" y="169711"/>
              </a:moveTo>
              <a:lnTo>
                <a:pt x="1788871" y="169711"/>
              </a:lnTo>
              <a:lnTo>
                <a:pt x="1788871" y="0"/>
              </a:lnTo>
              <a:lnTo>
                <a:pt x="3577743" y="0"/>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533400">
            <a:lnSpc>
              <a:spcPct val="90000"/>
            </a:lnSpc>
            <a:spcBef>
              <a:spcPct val="0"/>
            </a:spcBef>
            <a:spcAft>
              <a:spcPct val="35000"/>
            </a:spcAft>
          </a:pPr>
          <a:endParaRPr lang="en-US" sz="1200" kern="1200"/>
        </a:p>
      </dsp:txBody>
      <dsp:txXfrm>
        <a:off x="3621944" y="2789980"/>
        <a:ext cx="179088" cy="179088"/>
      </dsp:txXfrm>
    </dsp:sp>
    <dsp:sp modelId="{B3463DC3-0487-4B7B-A8F0-00AB7AEAE017}">
      <dsp:nvSpPr>
        <dsp:cNvPr id="0" name=""/>
        <dsp:cNvSpPr/>
      </dsp:nvSpPr>
      <dsp:spPr>
        <a:xfrm>
          <a:off x="1922616" y="1682351"/>
          <a:ext cx="3552512" cy="1282029"/>
        </a:xfrm>
        <a:custGeom>
          <a:avLst/>
          <a:gdLst/>
          <a:ahLst/>
          <a:cxnLst/>
          <a:rect l="0" t="0" r="0" b="0"/>
          <a:pathLst>
            <a:path>
              <a:moveTo>
                <a:pt x="0" y="1282029"/>
              </a:moveTo>
              <a:lnTo>
                <a:pt x="1776256" y="1282029"/>
              </a:lnTo>
              <a:lnTo>
                <a:pt x="1776256" y="0"/>
              </a:lnTo>
              <a:lnTo>
                <a:pt x="3552512" y="0"/>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577850">
            <a:lnSpc>
              <a:spcPct val="90000"/>
            </a:lnSpc>
            <a:spcBef>
              <a:spcPct val="0"/>
            </a:spcBef>
            <a:spcAft>
              <a:spcPct val="35000"/>
            </a:spcAft>
          </a:pPr>
          <a:endParaRPr lang="en-US" sz="1300" kern="1200"/>
        </a:p>
      </dsp:txBody>
      <dsp:txXfrm>
        <a:off x="3604454" y="2228946"/>
        <a:ext cx="188838" cy="188838"/>
      </dsp:txXfrm>
    </dsp:sp>
    <dsp:sp modelId="{921B1934-4334-4904-999B-52F202C0EFFD}">
      <dsp:nvSpPr>
        <dsp:cNvPr id="0" name=""/>
        <dsp:cNvSpPr/>
      </dsp:nvSpPr>
      <dsp:spPr>
        <a:xfrm>
          <a:off x="1922616" y="574962"/>
          <a:ext cx="3545252" cy="2389417"/>
        </a:xfrm>
        <a:custGeom>
          <a:avLst/>
          <a:gdLst/>
          <a:ahLst/>
          <a:cxnLst/>
          <a:rect l="0" t="0" r="0" b="0"/>
          <a:pathLst>
            <a:path>
              <a:moveTo>
                <a:pt x="0" y="2389417"/>
              </a:moveTo>
              <a:lnTo>
                <a:pt x="1772626" y="2389417"/>
              </a:lnTo>
              <a:lnTo>
                <a:pt x="1772626" y="0"/>
              </a:lnTo>
              <a:lnTo>
                <a:pt x="3545252" y="0"/>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666750">
            <a:lnSpc>
              <a:spcPct val="90000"/>
            </a:lnSpc>
            <a:spcBef>
              <a:spcPct val="0"/>
            </a:spcBef>
            <a:spcAft>
              <a:spcPct val="35000"/>
            </a:spcAft>
          </a:pPr>
          <a:endParaRPr lang="en-US" sz="1500" kern="1200"/>
        </a:p>
      </dsp:txBody>
      <dsp:txXfrm>
        <a:off x="3588360" y="1662789"/>
        <a:ext cx="213764" cy="213764"/>
      </dsp:txXfrm>
    </dsp:sp>
    <dsp:sp modelId="{1FBAFBB5-68D2-4284-9DF5-A617DBF78919}">
      <dsp:nvSpPr>
        <dsp:cNvPr id="0" name=""/>
        <dsp:cNvSpPr/>
      </dsp:nvSpPr>
      <dsp:spPr>
        <a:xfrm rot="16200000">
          <a:off x="-1028945" y="2215992"/>
          <a:ext cx="4406348" cy="1496776"/>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1115" tIns="31115" rIns="31115" bIns="31115" numCol="1" spcCol="1270" anchor="ctr" anchorCtr="0">
          <a:noAutofit/>
        </a:bodyPr>
        <a:lstStyle/>
        <a:p>
          <a:pPr lvl="0" algn="ctr" defTabSz="2178050">
            <a:lnSpc>
              <a:spcPct val="90000"/>
            </a:lnSpc>
            <a:spcBef>
              <a:spcPct val="0"/>
            </a:spcBef>
            <a:spcAft>
              <a:spcPct val="35000"/>
            </a:spcAft>
          </a:pPr>
          <a:r>
            <a:rPr lang="en-US" sz="4900" kern="1200" dirty="0" smtClean="0">
              <a:solidFill>
                <a:schemeClr val="tx1"/>
              </a:solidFill>
              <a:latin typeface="Book Antiqua" panose="02040602050305030304" pitchFamily="18" charset="0"/>
            </a:rPr>
            <a:t>Scrutiny of Returns</a:t>
          </a:r>
          <a:endParaRPr lang="en-US" sz="4900" kern="1200" dirty="0">
            <a:solidFill>
              <a:schemeClr val="tx1"/>
            </a:solidFill>
            <a:latin typeface="Book Antiqua" panose="02040602050305030304" pitchFamily="18" charset="0"/>
          </a:endParaRPr>
        </a:p>
      </dsp:txBody>
      <dsp:txXfrm>
        <a:off x="-1028945" y="2215992"/>
        <a:ext cx="4406348" cy="1496776"/>
      </dsp:txXfrm>
    </dsp:sp>
    <dsp:sp modelId="{E4170249-27D8-42A4-823C-39C4237DDF49}">
      <dsp:nvSpPr>
        <dsp:cNvPr id="0" name=""/>
        <dsp:cNvSpPr/>
      </dsp:nvSpPr>
      <dsp:spPr>
        <a:xfrm>
          <a:off x="5467869" y="83113"/>
          <a:ext cx="2350915" cy="983698"/>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145" tIns="17145" rIns="17145" bIns="17145" numCol="1" spcCol="1270" anchor="ctr" anchorCtr="0">
          <a:noAutofit/>
        </a:bodyPr>
        <a:lstStyle/>
        <a:p>
          <a:pPr lvl="0" algn="ctr" defTabSz="1200150">
            <a:lnSpc>
              <a:spcPct val="100000"/>
            </a:lnSpc>
            <a:spcBef>
              <a:spcPct val="0"/>
            </a:spcBef>
            <a:spcAft>
              <a:spcPts val="0"/>
            </a:spcAft>
          </a:pPr>
          <a:r>
            <a:rPr lang="en-US" sz="2700" kern="1200" dirty="0" smtClean="0">
              <a:solidFill>
                <a:schemeClr val="tx1"/>
              </a:solidFill>
              <a:latin typeface="Book Antiqua" panose="02040602050305030304" pitchFamily="18" charset="0"/>
            </a:rPr>
            <a:t>Audit </a:t>
          </a:r>
        </a:p>
        <a:p>
          <a:pPr lvl="0" algn="ctr" defTabSz="1200150">
            <a:lnSpc>
              <a:spcPct val="100000"/>
            </a:lnSpc>
            <a:spcBef>
              <a:spcPct val="0"/>
            </a:spcBef>
            <a:spcAft>
              <a:spcPts val="0"/>
            </a:spcAft>
          </a:pPr>
          <a:r>
            <a:rPr lang="en-US" sz="2700" kern="1200" dirty="0" smtClean="0">
              <a:solidFill>
                <a:schemeClr val="tx1"/>
              </a:solidFill>
              <a:latin typeface="Book Antiqua" panose="02040602050305030304" pitchFamily="18" charset="0"/>
            </a:rPr>
            <a:t>u/s 65</a:t>
          </a:r>
          <a:endParaRPr lang="en-US" sz="2700" kern="1200" dirty="0">
            <a:solidFill>
              <a:schemeClr val="tx1"/>
            </a:solidFill>
            <a:latin typeface="Book Antiqua" panose="02040602050305030304" pitchFamily="18" charset="0"/>
          </a:endParaRPr>
        </a:p>
      </dsp:txBody>
      <dsp:txXfrm>
        <a:off x="5467869" y="83113"/>
        <a:ext cx="2350915" cy="983698"/>
      </dsp:txXfrm>
    </dsp:sp>
    <dsp:sp modelId="{517780EF-7293-4629-A4DF-1040F42BEB95}">
      <dsp:nvSpPr>
        <dsp:cNvPr id="0" name=""/>
        <dsp:cNvSpPr/>
      </dsp:nvSpPr>
      <dsp:spPr>
        <a:xfrm>
          <a:off x="5475129" y="1190502"/>
          <a:ext cx="2358045" cy="983698"/>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145" tIns="17145" rIns="17145" bIns="17145" numCol="1" spcCol="1270" anchor="ctr" anchorCtr="0">
          <a:noAutofit/>
        </a:bodyPr>
        <a:lstStyle/>
        <a:p>
          <a:pPr lvl="0" algn="ctr" defTabSz="1200150">
            <a:lnSpc>
              <a:spcPct val="100000"/>
            </a:lnSpc>
            <a:spcBef>
              <a:spcPct val="0"/>
            </a:spcBef>
            <a:spcAft>
              <a:spcPts val="0"/>
            </a:spcAft>
          </a:pPr>
          <a:r>
            <a:rPr lang="en-US" sz="2700" kern="1200" dirty="0" smtClean="0">
              <a:solidFill>
                <a:schemeClr val="tx1"/>
              </a:solidFill>
              <a:latin typeface="Book Antiqua" panose="02040602050305030304" pitchFamily="18" charset="0"/>
            </a:rPr>
            <a:t>Special Audit u/s 66</a:t>
          </a:r>
          <a:endParaRPr lang="en-US" sz="2700" kern="1200" dirty="0">
            <a:solidFill>
              <a:schemeClr val="tx1"/>
            </a:solidFill>
            <a:latin typeface="Book Antiqua" panose="02040602050305030304" pitchFamily="18" charset="0"/>
          </a:endParaRPr>
        </a:p>
      </dsp:txBody>
      <dsp:txXfrm>
        <a:off x="5475129" y="1190502"/>
        <a:ext cx="2358045" cy="983698"/>
      </dsp:txXfrm>
    </dsp:sp>
    <dsp:sp modelId="{87F60E56-CE2B-40BB-9565-78DB6EDDA56F}">
      <dsp:nvSpPr>
        <dsp:cNvPr id="0" name=""/>
        <dsp:cNvSpPr/>
      </dsp:nvSpPr>
      <dsp:spPr>
        <a:xfrm>
          <a:off x="5500360" y="2302819"/>
          <a:ext cx="2432933" cy="983698"/>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145" tIns="17145" rIns="17145" bIns="17145" numCol="1" spcCol="1270" anchor="ctr" anchorCtr="0">
          <a:noAutofit/>
        </a:bodyPr>
        <a:lstStyle/>
        <a:p>
          <a:pPr lvl="0" algn="ctr" defTabSz="1200150">
            <a:lnSpc>
              <a:spcPct val="100000"/>
            </a:lnSpc>
            <a:spcBef>
              <a:spcPct val="0"/>
            </a:spcBef>
            <a:spcAft>
              <a:spcPts val="0"/>
            </a:spcAft>
          </a:pPr>
          <a:r>
            <a:rPr lang="en-US" sz="2700" kern="1200" dirty="0" smtClean="0">
              <a:solidFill>
                <a:schemeClr val="tx1"/>
              </a:solidFill>
              <a:latin typeface="Book Antiqua" panose="02040602050305030304" pitchFamily="18" charset="0"/>
            </a:rPr>
            <a:t>Inspection, search &amp; Seizer</a:t>
          </a:r>
          <a:endParaRPr lang="en-US" sz="2700" kern="1200" dirty="0">
            <a:solidFill>
              <a:schemeClr val="tx1"/>
            </a:solidFill>
            <a:latin typeface="Book Antiqua" panose="02040602050305030304" pitchFamily="18" charset="0"/>
          </a:endParaRPr>
        </a:p>
      </dsp:txBody>
      <dsp:txXfrm>
        <a:off x="5500360" y="2302819"/>
        <a:ext cx="2432933" cy="983698"/>
      </dsp:txXfrm>
    </dsp:sp>
    <dsp:sp modelId="{3E35269D-8F38-4DA7-A80C-3E225FA49DF4}">
      <dsp:nvSpPr>
        <dsp:cNvPr id="0" name=""/>
        <dsp:cNvSpPr/>
      </dsp:nvSpPr>
      <dsp:spPr>
        <a:xfrm>
          <a:off x="7884606" y="3500511"/>
          <a:ext cx="2588839" cy="983698"/>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145" tIns="17145" rIns="17145" bIns="17145" numCol="1" spcCol="1270" anchor="ctr" anchorCtr="0">
          <a:noAutofit/>
        </a:bodyPr>
        <a:lstStyle/>
        <a:p>
          <a:pPr lvl="0" algn="ctr" defTabSz="1200150">
            <a:lnSpc>
              <a:spcPct val="90000"/>
            </a:lnSpc>
            <a:spcBef>
              <a:spcPct val="0"/>
            </a:spcBef>
            <a:spcAft>
              <a:spcPct val="35000"/>
            </a:spcAft>
          </a:pPr>
          <a:r>
            <a:rPr lang="en-US" sz="2700" kern="1200" dirty="0" smtClean="0">
              <a:solidFill>
                <a:schemeClr val="tx1"/>
              </a:solidFill>
              <a:latin typeface="Book Antiqua" panose="02040602050305030304" pitchFamily="18" charset="0"/>
            </a:rPr>
            <a:t>Notice u/s 73</a:t>
          </a:r>
          <a:endParaRPr lang="en-US" sz="2700" kern="1200" dirty="0">
            <a:solidFill>
              <a:schemeClr val="tx1"/>
            </a:solidFill>
            <a:latin typeface="Book Antiqua" panose="02040602050305030304" pitchFamily="18" charset="0"/>
          </a:endParaRPr>
        </a:p>
      </dsp:txBody>
      <dsp:txXfrm>
        <a:off x="7884606" y="3500511"/>
        <a:ext cx="2588839" cy="983698"/>
      </dsp:txXfrm>
    </dsp:sp>
    <dsp:sp modelId="{54F0A1B6-C511-491A-A238-E1CD1F2C49C3}">
      <dsp:nvSpPr>
        <dsp:cNvPr id="0" name=""/>
        <dsp:cNvSpPr/>
      </dsp:nvSpPr>
      <dsp:spPr>
        <a:xfrm>
          <a:off x="7908643" y="4706368"/>
          <a:ext cx="2562704" cy="983698"/>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145" tIns="17145" rIns="17145" bIns="17145" numCol="1" spcCol="1270" anchor="ctr" anchorCtr="0">
          <a:noAutofit/>
        </a:bodyPr>
        <a:lstStyle/>
        <a:p>
          <a:pPr lvl="0" algn="ctr" defTabSz="1200150">
            <a:lnSpc>
              <a:spcPct val="90000"/>
            </a:lnSpc>
            <a:spcBef>
              <a:spcPct val="0"/>
            </a:spcBef>
            <a:spcAft>
              <a:spcPct val="35000"/>
            </a:spcAft>
          </a:pPr>
          <a:r>
            <a:rPr lang="en-US" sz="2700" kern="1200" dirty="0" smtClean="0">
              <a:solidFill>
                <a:schemeClr val="tx1"/>
              </a:solidFill>
              <a:latin typeface="Book Antiqua" panose="02040602050305030304" pitchFamily="18" charset="0"/>
            </a:rPr>
            <a:t>Notice u/s 74</a:t>
          </a:r>
          <a:endParaRPr lang="en-US" sz="2700" kern="1200" dirty="0">
            <a:solidFill>
              <a:schemeClr val="tx1"/>
            </a:solidFill>
            <a:latin typeface="Book Antiqua" panose="02040602050305030304" pitchFamily="18" charset="0"/>
          </a:endParaRPr>
        </a:p>
      </dsp:txBody>
      <dsp:txXfrm>
        <a:off x="7908643" y="4706368"/>
        <a:ext cx="2562704" cy="983698"/>
      </dsp:txXfrm>
    </dsp:sp>
  </dsp:spTree>
</dsp:drawing>
</file>

<file path=ppt/diagrams/layout1.xml><?xml version="1.0" encoding="utf-8"?>
<dgm:layoutDef xmlns:dgm="http://schemas.openxmlformats.org/drawingml/2006/diagram" xmlns:a="http://schemas.openxmlformats.org/drawingml/2006/main" uniqueId="urn:microsoft.com/office/officeart/2008/layout/HorizontalMultiLevelHierarchy">
  <dgm:title val=""/>
  <dgm:desc val=""/>
  <dgm:catLst>
    <dgm:cat type="hierarchy" pri="46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clrData>
  <dgm:layoutNode name="Name0">
    <dgm:varLst>
      <dgm:chPref val="1"/>
      <dgm:dir/>
      <dgm:animOne val="branch"/>
      <dgm:animLvl val="lvl"/>
      <dgm:resizeHandles val="exact"/>
    </dgm:varLst>
    <dgm:choose name="Name1">
      <dgm:if name="Name2" func="var" arg="dir" op="equ" val="norm">
        <dgm:alg type="hierChild">
          <dgm:param type="linDir" val="fromT"/>
          <dgm:param type="chAlign" val="l"/>
        </dgm:alg>
      </dgm:if>
      <dgm:else name="Name3">
        <dgm:alg type="hierChild">
          <dgm:param type="linDir" val="fromT"/>
          <dgm:param type="chAlign" val="r"/>
        </dgm:alg>
      </dgm:else>
    </dgm:choose>
    <dgm:shape xmlns:r="http://schemas.openxmlformats.org/officeDocument/2006/relationships" r:blip="">
      <dgm:adjLst/>
    </dgm:shape>
    <dgm:presOf/>
    <dgm:constrLst>
      <dgm:constr type="h" for="des" forName="LevelOneTextNode" refType="h"/>
      <dgm:constr type="w" for="des" forName="LevelOneTextNode" refType="h" refFor="des" refForName="LevelOneTextNode" fact="0.19"/>
      <dgm:constr type="h" for="des" forName="LevelTwoTextNode" refType="w" refFor="des" refForName="LevelOneTextNode"/>
      <dgm:constr type="w" for="des" forName="LevelTwoTextNode" refType="h" refFor="des" refForName="LevelTwoTextNode" fact="3.28"/>
      <dgm:constr type="sibSp" refType="h" refFor="des" refForName="LevelTwoTextNode" op="equ" fact="0.25"/>
      <dgm:constr type="sibSp" for="des" forName="level2hierChild" refType="h" refFor="des" refForName="LevelTwoTextNode" op="equ" fact="0.25"/>
      <dgm:constr type="sibSp" for="des" forName="level3hierChild" refType="h" refFor="des" refForName="LevelTwoTextNode" op="equ" fact="0.25"/>
      <dgm:constr type="sp" for="des" forName="root1" refType="w" refFor="des" refForName="LevelTwoTextNode" fact="0.2"/>
      <dgm:constr type="sp" for="des" forName="root2" refType="sp" refFor="des" refForName="root1" op="equ"/>
      <dgm:constr type="primFontSz" for="des" forName="LevelOneTextNode" op="equ" val="65"/>
      <dgm:constr type="primFontSz" for="des" forName="LevelTwoTextNode" op="equ" val="65"/>
      <dgm:constr type="primFontSz" for="des" forName="LevelTwoTextNode" refType="primFontSz" refFor="des" refForName="LevelOneTextNode" op="lte"/>
      <dgm:constr type="primFontSz" for="des" forName="connTx" op="equ" val="50"/>
      <dgm:constr type="primFontSz" for="des" forName="connTx" refType="primFontSz" refFor="des" refForName="LevelOneTextNode" op="lte" fact="0.78"/>
    </dgm:constrLst>
    <dgm:forEach name="Name4" axis="ch">
      <dgm:forEach name="Name5" axis="self" ptType="node">
        <dgm:layoutNode name="root1">
          <dgm:choose name="Name6">
            <dgm:if name="Name7" func="var" arg="dir" op="equ" val="norm">
              <dgm:alg type="hierRoot">
                <dgm:param type="hierAlign" val="lCtrCh"/>
              </dgm:alg>
            </dgm:if>
            <dgm:else name="Name8">
              <dgm:alg type="hierRoot">
                <dgm:param type="hierAlign" val="rCtrCh"/>
              </dgm:alg>
            </dgm:else>
          </dgm:choose>
          <dgm:shape xmlns:r="http://schemas.openxmlformats.org/officeDocument/2006/relationships" r:blip="">
            <dgm:adjLst/>
          </dgm:shape>
          <dgm:presOf/>
          <dgm:layoutNode name="LevelOneTextNode" styleLbl="node0">
            <dgm:varLst>
              <dgm:chPref val="3"/>
            </dgm:varLst>
            <dgm:alg type="tx">
              <dgm:param type="autoTxRot" val="grav"/>
            </dgm:alg>
            <dgm:choose name="Name9">
              <dgm:if name="Name10" func="var" arg="dir" op="equ" val="norm">
                <dgm:shape xmlns:r="http://schemas.openxmlformats.org/officeDocument/2006/relationships" rot="270" type="rect" r:blip="">
                  <dgm:adjLst/>
                </dgm:shape>
              </dgm:if>
              <dgm:else name="Name11">
                <dgm:shape xmlns:r="http://schemas.openxmlformats.org/officeDocument/2006/relationships" rot="90" type="rect" r:blip="">
                  <dgm:adjLst/>
                </dgm:shape>
              </dgm:else>
            </dgm:choose>
            <dgm:presOf axis="self"/>
            <dgm:constrLst>
              <dgm:constr type="tMarg" refType="primFontSz" fact="0.05"/>
              <dgm:constr type="bMarg" refType="primFontSz" fact="0.05"/>
              <dgm:constr type="lMarg" refType="primFontSz" fact="0.05"/>
              <dgm:constr type="rMarg" refType="primFontSz" fact="0.05"/>
            </dgm:constrLst>
            <dgm:ruleLst>
              <dgm:rule type="primFontSz" val="2" fact="NaN" max="NaN"/>
            </dgm:ruleLst>
          </dgm:layoutNode>
          <dgm:layoutNode name="level2hierChild">
            <dgm:choose name="Name12">
              <dgm:if name="Name13" func="var" arg="dir" op="equ" val="norm">
                <dgm:alg type="hierChild">
                  <dgm:param type="linDir" val="fromT"/>
                  <dgm:param type="chAlign" val="l"/>
                </dgm:alg>
              </dgm:if>
              <dgm:else name="Name14">
                <dgm:alg type="hierChild">
                  <dgm:param type="linDir" val="fromT"/>
                  <dgm:param type="chAlign" val="r"/>
                </dgm:alg>
              </dgm:else>
            </dgm:choose>
            <dgm:shape xmlns:r="http://schemas.openxmlformats.org/officeDocument/2006/relationships" r:blip="">
              <dgm:adjLst/>
            </dgm:shape>
            <dgm:presOf/>
            <dgm:forEach name="repeat" axis="ch">
              <dgm:forEach name="Name15" axis="self" ptType="parTrans" cnt="1">
                <dgm:layoutNode name="conn2-1">
                  <dgm:choose name="Name16">
                    <dgm:if name="Name17" func="var" arg="dir" op="equ" val="norm">
                      <dgm:alg type="conn">
                        <dgm:param type="dim" val="1D"/>
                        <dgm:param type="begPts" val="midR"/>
                        <dgm:param type="endPts" val="midL"/>
                        <dgm:param type="endSty" val="noArr"/>
                        <dgm:param type="connRout" val="bend"/>
                      </dgm:alg>
                    </dgm:if>
                    <dgm:else name="Name18">
                      <dgm:alg type="conn">
                        <dgm:param type="dim" val="1D"/>
                        <dgm:param type="begPts" val="midL"/>
                        <dgm:param type="endPts" val="midR"/>
                        <dgm:param type="endSty" val="noArr"/>
                        <dgm:param type="connRout" val="bend"/>
                      </dgm:alg>
                    </dgm:else>
                  </dgm:choose>
                  <dgm:shape xmlns:r="http://schemas.openxmlformats.org/officeDocument/2006/relationships" type="conn" r:blip="" zOrderOff="-99999">
                    <dgm:adjLst/>
                  </dgm:shape>
                  <dgm:presOf axis="self"/>
                  <dgm:constrLst>
                    <dgm:constr type="w" val="1"/>
                    <dgm:constr type="h" val="5"/>
                    <dgm:constr type="connDist"/>
                    <dgm:constr type="begPad"/>
                    <dgm:constr type="endPad"/>
                    <dgm:constr type="userA" for="ch" refType="connDist"/>
                  </dgm:constr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9" axis="self" ptType="node">
                <dgm:layoutNode name="root2">
                  <dgm:choose name="Name20">
                    <dgm:if name="Name21" func="var" arg="dir" op="equ" val="norm">
                      <dgm:alg type="hierRoot">
                        <dgm:param type="hierAlign" val="lCtrCh"/>
                      </dgm:alg>
                    </dgm:if>
                    <dgm:else name="Name22">
                      <dgm:alg type="hierRoot">
                        <dgm:param type="hierAlign" val="rCtrCh"/>
                      </dgm:alg>
                    </dgm:else>
                  </dgm:choose>
                  <dgm:shape xmlns:r="http://schemas.openxmlformats.org/officeDocument/2006/relationships" r:blip="">
                    <dgm:adjLst/>
                  </dgm:shape>
                  <dgm:presOf/>
                  <dgm:layoutNode name="LevelTwoTextNode">
                    <dgm:varLst>
                      <dgm:chPref val="3"/>
                    </dgm:varLst>
                    <dgm:alg type="tx"/>
                    <dgm:shape xmlns:r="http://schemas.openxmlformats.org/officeDocument/2006/relationships" type="rect" r:blip="">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2" fact="NaN" max="NaN"/>
                    </dgm:ruleLst>
                  </dgm:layoutNode>
                  <dgm:layoutNode name="level3hierChild">
                    <dgm:choose name="Name23">
                      <dgm:if name="Name24" func="var" arg="dir" op="equ" val="norm">
                        <dgm:alg type="hierChild">
                          <dgm:param type="linDir" val="fromT"/>
                          <dgm:param type="chAlign" val="l"/>
                        </dgm:alg>
                      </dgm:if>
                      <dgm:else name="Name25">
                        <dgm:alg type="hierChild">
                          <dgm:param type="linDir" val="fromT"/>
                          <dgm:param type="chAlign" val="r"/>
                        </dgm:alg>
                      </dgm:else>
                    </dgm:choose>
                    <dgm:shape xmlns:r="http://schemas.openxmlformats.org/officeDocument/2006/relationships" r:blip="">
                      <dgm:adjLst/>
                    </dgm:shape>
                    <dgm:presOf/>
                    <dgm:forEach name="Name26" ref="repeat"/>
                  </dgm:layoutNode>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IN"/>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IN"/>
          </a:p>
        </p:txBody>
      </p:sp>
      <p:sp>
        <p:nvSpPr>
          <p:cNvPr id="4" name="Date Placeholder 3"/>
          <p:cNvSpPr>
            <a:spLocks noGrp="1"/>
          </p:cNvSpPr>
          <p:nvPr>
            <p:ph type="dt" sz="half" idx="10"/>
          </p:nvPr>
        </p:nvSpPr>
        <p:spPr/>
        <p:txBody>
          <a:bodyPr/>
          <a:lstStyle/>
          <a:p>
            <a:fld id="{D7127987-A0B2-4B7B-B30C-FBA0F9D48430}" type="datetimeFigureOut">
              <a:rPr lang="en-IN" smtClean="0"/>
              <a:t>01-07-2024</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7658A004-CEAD-4878-B68A-27592BC17DB0}" type="slidenum">
              <a:rPr lang="en-IN" smtClean="0"/>
              <a:t>‹#›</a:t>
            </a:fld>
            <a:endParaRPr lang="en-IN"/>
          </a:p>
        </p:txBody>
      </p:sp>
    </p:spTree>
    <p:extLst>
      <p:ext uri="{BB962C8B-B14F-4D97-AF65-F5344CB8AC3E}">
        <p14:creationId xmlns:p14="http://schemas.microsoft.com/office/powerpoint/2010/main" val="347814170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p>
            <a:fld id="{D7127987-A0B2-4B7B-B30C-FBA0F9D48430}" type="datetimeFigureOut">
              <a:rPr lang="en-IN" smtClean="0"/>
              <a:t>01-07-2024</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7658A004-CEAD-4878-B68A-27592BC17DB0}" type="slidenum">
              <a:rPr lang="en-IN" smtClean="0"/>
              <a:t>‹#›</a:t>
            </a:fld>
            <a:endParaRPr lang="en-IN"/>
          </a:p>
        </p:txBody>
      </p:sp>
    </p:spTree>
    <p:extLst>
      <p:ext uri="{BB962C8B-B14F-4D97-AF65-F5344CB8AC3E}">
        <p14:creationId xmlns:p14="http://schemas.microsoft.com/office/powerpoint/2010/main" val="187108409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IN"/>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p>
            <a:fld id="{D7127987-A0B2-4B7B-B30C-FBA0F9D48430}" type="datetimeFigureOut">
              <a:rPr lang="en-IN" smtClean="0"/>
              <a:t>01-07-2024</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7658A004-CEAD-4878-B68A-27592BC17DB0}" type="slidenum">
              <a:rPr lang="en-IN" smtClean="0"/>
              <a:t>‹#›</a:t>
            </a:fld>
            <a:endParaRPr lang="en-IN"/>
          </a:p>
        </p:txBody>
      </p:sp>
    </p:spTree>
    <p:extLst>
      <p:ext uri="{BB962C8B-B14F-4D97-AF65-F5344CB8AC3E}">
        <p14:creationId xmlns:p14="http://schemas.microsoft.com/office/powerpoint/2010/main" val="42574422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p>
            <a:fld id="{D7127987-A0B2-4B7B-B30C-FBA0F9D48430}" type="datetimeFigureOut">
              <a:rPr lang="en-IN" smtClean="0"/>
              <a:t>01-07-2024</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7658A004-CEAD-4878-B68A-27592BC17DB0}" type="slidenum">
              <a:rPr lang="en-IN" smtClean="0"/>
              <a:t>‹#›</a:t>
            </a:fld>
            <a:endParaRPr lang="en-IN"/>
          </a:p>
        </p:txBody>
      </p:sp>
    </p:spTree>
    <p:extLst>
      <p:ext uri="{BB962C8B-B14F-4D97-AF65-F5344CB8AC3E}">
        <p14:creationId xmlns:p14="http://schemas.microsoft.com/office/powerpoint/2010/main" val="41565938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IN"/>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D7127987-A0B2-4B7B-B30C-FBA0F9D48430}" type="datetimeFigureOut">
              <a:rPr lang="en-IN" smtClean="0"/>
              <a:t>01-07-2024</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7658A004-CEAD-4878-B68A-27592BC17DB0}" type="slidenum">
              <a:rPr lang="en-IN" smtClean="0"/>
              <a:t>‹#›</a:t>
            </a:fld>
            <a:endParaRPr lang="en-IN"/>
          </a:p>
        </p:txBody>
      </p:sp>
    </p:spTree>
    <p:extLst>
      <p:ext uri="{BB962C8B-B14F-4D97-AF65-F5344CB8AC3E}">
        <p14:creationId xmlns:p14="http://schemas.microsoft.com/office/powerpoint/2010/main" val="341926515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5" name="Date Placeholder 4"/>
          <p:cNvSpPr>
            <a:spLocks noGrp="1"/>
          </p:cNvSpPr>
          <p:nvPr>
            <p:ph type="dt" sz="half" idx="10"/>
          </p:nvPr>
        </p:nvSpPr>
        <p:spPr/>
        <p:txBody>
          <a:bodyPr/>
          <a:lstStyle/>
          <a:p>
            <a:fld id="{D7127987-A0B2-4B7B-B30C-FBA0F9D48430}" type="datetimeFigureOut">
              <a:rPr lang="en-IN" smtClean="0"/>
              <a:t>01-07-2024</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7658A004-CEAD-4878-B68A-27592BC17DB0}" type="slidenum">
              <a:rPr lang="en-IN" smtClean="0"/>
              <a:t>‹#›</a:t>
            </a:fld>
            <a:endParaRPr lang="en-IN"/>
          </a:p>
        </p:txBody>
      </p:sp>
    </p:spTree>
    <p:extLst>
      <p:ext uri="{BB962C8B-B14F-4D97-AF65-F5344CB8AC3E}">
        <p14:creationId xmlns:p14="http://schemas.microsoft.com/office/powerpoint/2010/main" val="38287880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IN"/>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7" name="Date Placeholder 6"/>
          <p:cNvSpPr>
            <a:spLocks noGrp="1"/>
          </p:cNvSpPr>
          <p:nvPr>
            <p:ph type="dt" sz="half" idx="10"/>
          </p:nvPr>
        </p:nvSpPr>
        <p:spPr/>
        <p:txBody>
          <a:bodyPr/>
          <a:lstStyle/>
          <a:p>
            <a:fld id="{D7127987-A0B2-4B7B-B30C-FBA0F9D48430}" type="datetimeFigureOut">
              <a:rPr lang="en-IN" smtClean="0"/>
              <a:t>01-07-2024</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7658A004-CEAD-4878-B68A-27592BC17DB0}" type="slidenum">
              <a:rPr lang="en-IN" smtClean="0"/>
              <a:t>‹#›</a:t>
            </a:fld>
            <a:endParaRPr lang="en-IN"/>
          </a:p>
        </p:txBody>
      </p:sp>
    </p:spTree>
    <p:extLst>
      <p:ext uri="{BB962C8B-B14F-4D97-AF65-F5344CB8AC3E}">
        <p14:creationId xmlns:p14="http://schemas.microsoft.com/office/powerpoint/2010/main" val="421085759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Date Placeholder 2"/>
          <p:cNvSpPr>
            <a:spLocks noGrp="1"/>
          </p:cNvSpPr>
          <p:nvPr>
            <p:ph type="dt" sz="half" idx="10"/>
          </p:nvPr>
        </p:nvSpPr>
        <p:spPr/>
        <p:txBody>
          <a:bodyPr/>
          <a:lstStyle/>
          <a:p>
            <a:fld id="{D7127987-A0B2-4B7B-B30C-FBA0F9D48430}" type="datetimeFigureOut">
              <a:rPr lang="en-IN" smtClean="0"/>
              <a:t>01-07-2024</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7658A004-CEAD-4878-B68A-27592BC17DB0}" type="slidenum">
              <a:rPr lang="en-IN" smtClean="0"/>
              <a:t>‹#›</a:t>
            </a:fld>
            <a:endParaRPr lang="en-IN"/>
          </a:p>
        </p:txBody>
      </p:sp>
    </p:spTree>
    <p:extLst>
      <p:ext uri="{BB962C8B-B14F-4D97-AF65-F5344CB8AC3E}">
        <p14:creationId xmlns:p14="http://schemas.microsoft.com/office/powerpoint/2010/main" val="396626521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7127987-A0B2-4B7B-B30C-FBA0F9D48430}" type="datetimeFigureOut">
              <a:rPr lang="en-IN" smtClean="0"/>
              <a:t>01-07-2024</a:t>
            </a:fld>
            <a:endParaRPr lang="en-IN"/>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p:txBody>
          <a:bodyPr/>
          <a:lstStyle/>
          <a:p>
            <a:fld id="{7658A004-CEAD-4878-B68A-27592BC17DB0}" type="slidenum">
              <a:rPr lang="en-IN" smtClean="0"/>
              <a:t>‹#›</a:t>
            </a:fld>
            <a:endParaRPr lang="en-IN"/>
          </a:p>
        </p:txBody>
      </p:sp>
    </p:spTree>
    <p:extLst>
      <p:ext uri="{BB962C8B-B14F-4D97-AF65-F5344CB8AC3E}">
        <p14:creationId xmlns:p14="http://schemas.microsoft.com/office/powerpoint/2010/main" val="119183570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IN"/>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D7127987-A0B2-4B7B-B30C-FBA0F9D48430}" type="datetimeFigureOut">
              <a:rPr lang="en-IN" smtClean="0"/>
              <a:t>01-07-2024</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7658A004-CEAD-4878-B68A-27592BC17DB0}" type="slidenum">
              <a:rPr lang="en-IN" smtClean="0"/>
              <a:t>‹#›</a:t>
            </a:fld>
            <a:endParaRPr lang="en-IN"/>
          </a:p>
        </p:txBody>
      </p:sp>
    </p:spTree>
    <p:extLst>
      <p:ext uri="{BB962C8B-B14F-4D97-AF65-F5344CB8AC3E}">
        <p14:creationId xmlns:p14="http://schemas.microsoft.com/office/powerpoint/2010/main" val="15947680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IN"/>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D7127987-A0B2-4B7B-B30C-FBA0F9D48430}" type="datetimeFigureOut">
              <a:rPr lang="en-IN" smtClean="0"/>
              <a:t>01-07-2024</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7658A004-CEAD-4878-B68A-27592BC17DB0}" type="slidenum">
              <a:rPr lang="en-IN" smtClean="0"/>
              <a:t>‹#›</a:t>
            </a:fld>
            <a:endParaRPr lang="en-IN"/>
          </a:p>
        </p:txBody>
      </p:sp>
    </p:spTree>
    <p:extLst>
      <p:ext uri="{BB962C8B-B14F-4D97-AF65-F5344CB8AC3E}">
        <p14:creationId xmlns:p14="http://schemas.microsoft.com/office/powerpoint/2010/main" val="73916397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IN"/>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7127987-A0B2-4B7B-B30C-FBA0F9D48430}" type="datetimeFigureOut">
              <a:rPr lang="en-IN" smtClean="0"/>
              <a:t>01-07-2024</a:t>
            </a:fld>
            <a:endParaRPr lang="en-IN"/>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N"/>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658A004-CEAD-4878-B68A-27592BC17DB0}" type="slidenum">
              <a:rPr lang="en-IN" smtClean="0"/>
              <a:t>‹#›</a:t>
            </a:fld>
            <a:endParaRPr lang="en-IN"/>
          </a:p>
        </p:txBody>
      </p:sp>
    </p:spTree>
    <p:extLst>
      <p:ext uri="{BB962C8B-B14F-4D97-AF65-F5344CB8AC3E}">
        <p14:creationId xmlns:p14="http://schemas.microsoft.com/office/powerpoint/2010/main" val="323586874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1.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13509" y="1810609"/>
            <a:ext cx="11364685" cy="1894114"/>
          </a:xfrm>
        </p:spPr>
        <p:txBody>
          <a:bodyPr>
            <a:normAutofit/>
          </a:bodyPr>
          <a:lstStyle/>
          <a:p>
            <a:r>
              <a:rPr lang="en-US" sz="3600" b="1" dirty="0" smtClean="0">
                <a:solidFill>
                  <a:srgbClr val="0070C0"/>
                </a:solidFill>
                <a:latin typeface="Book Antiqua" panose="02040602050305030304" pitchFamily="18" charset="0"/>
              </a:rPr>
              <a:t>Adjudication </a:t>
            </a:r>
            <a:r>
              <a:rPr lang="en-US" sz="3600" b="1" dirty="0" smtClean="0">
                <a:solidFill>
                  <a:schemeClr val="accent1">
                    <a:lumMod val="75000"/>
                  </a:schemeClr>
                </a:solidFill>
                <a:latin typeface="Book Antiqua" panose="02040602050305030304" pitchFamily="18" charset="0"/>
              </a:rPr>
              <a:t>under GST</a:t>
            </a:r>
            <a:r>
              <a:rPr lang="en-US" sz="3600" b="1" dirty="0" smtClean="0">
                <a:latin typeface="Book Antiqua" panose="02040602050305030304" pitchFamily="18" charset="0"/>
              </a:rPr>
              <a:t/>
            </a:r>
            <a:br>
              <a:rPr lang="en-US" sz="3600" b="1" dirty="0" smtClean="0">
                <a:latin typeface="Book Antiqua" panose="02040602050305030304" pitchFamily="18" charset="0"/>
              </a:rPr>
            </a:br>
            <a:r>
              <a:rPr lang="en-US" sz="2000" b="1" dirty="0" smtClean="0">
                <a:latin typeface="Arial Black" panose="020B0A04020102020204" pitchFamily="34" charset="0"/>
              </a:rPr>
              <a:t>Monday, Dt 01.07.2024</a:t>
            </a:r>
            <a:br>
              <a:rPr lang="en-US" sz="2000" b="1" dirty="0" smtClean="0">
                <a:latin typeface="Arial Black" panose="020B0A04020102020204" pitchFamily="34" charset="0"/>
              </a:rPr>
            </a:br>
            <a:r>
              <a:rPr lang="en-US" sz="2800" b="1" dirty="0" smtClean="0">
                <a:solidFill>
                  <a:srgbClr val="FF0000"/>
                </a:solidFill>
                <a:latin typeface="Arial Black" panose="020B0A04020102020204" pitchFamily="34" charset="0"/>
              </a:rPr>
              <a:t>webinar-ICMAI, </a:t>
            </a:r>
            <a:r>
              <a:rPr lang="en-US" sz="2800" b="1" dirty="0" err="1" smtClean="0">
                <a:solidFill>
                  <a:srgbClr val="FF0000"/>
                </a:solidFill>
                <a:latin typeface="Arial Black" panose="020B0A04020102020204" pitchFamily="34" charset="0"/>
              </a:rPr>
              <a:t>Kolkatta</a:t>
            </a:r>
            <a:r>
              <a:rPr lang="en-US" sz="2000" b="1" dirty="0" smtClean="0">
                <a:solidFill>
                  <a:srgbClr val="FF0000"/>
                </a:solidFill>
                <a:latin typeface="Arial Black" panose="020B0A04020102020204" pitchFamily="34" charset="0"/>
              </a:rPr>
              <a:t/>
            </a:r>
            <a:br>
              <a:rPr lang="en-US" sz="2000" b="1" dirty="0" smtClean="0">
                <a:solidFill>
                  <a:srgbClr val="FF0000"/>
                </a:solidFill>
                <a:latin typeface="Arial Black" panose="020B0A04020102020204" pitchFamily="34" charset="0"/>
              </a:rPr>
            </a:br>
            <a:endParaRPr lang="en-IN" sz="2000" b="1" dirty="0">
              <a:solidFill>
                <a:srgbClr val="FF0000"/>
              </a:solidFill>
              <a:latin typeface="Arial Black" panose="020B0A04020102020204" pitchFamily="34" charset="0"/>
            </a:endParaRPr>
          </a:p>
        </p:txBody>
      </p:sp>
      <p:sp>
        <p:nvSpPr>
          <p:cNvPr id="3" name="Subtitle 2"/>
          <p:cNvSpPr>
            <a:spLocks noGrp="1"/>
          </p:cNvSpPr>
          <p:nvPr>
            <p:ph type="subTitle" idx="1"/>
          </p:nvPr>
        </p:nvSpPr>
        <p:spPr>
          <a:xfrm>
            <a:off x="313509" y="5412177"/>
            <a:ext cx="4359228" cy="1370850"/>
          </a:xfrm>
        </p:spPr>
        <p:txBody>
          <a:bodyPr>
            <a:normAutofit fontScale="92500" lnSpcReduction="20000"/>
          </a:bodyPr>
          <a:lstStyle/>
          <a:p>
            <a:pPr algn="l">
              <a:lnSpc>
                <a:spcPct val="110000"/>
              </a:lnSpc>
              <a:spcBef>
                <a:spcPts val="0"/>
              </a:spcBef>
            </a:pPr>
            <a:r>
              <a:rPr lang="en-US" sz="2000" b="1" dirty="0" smtClean="0">
                <a:latin typeface="Book Antiqua" panose="02040602050305030304" pitchFamily="18" charset="0"/>
              </a:rPr>
              <a:t>By</a:t>
            </a:r>
            <a:r>
              <a:rPr lang="en-US" sz="2000" b="1" dirty="0" smtClean="0">
                <a:solidFill>
                  <a:srgbClr val="0070C0"/>
                </a:solidFill>
                <a:latin typeface="Book Antiqua" panose="02040602050305030304" pitchFamily="18" charset="0"/>
              </a:rPr>
              <a:t>:</a:t>
            </a:r>
            <a:r>
              <a:rPr lang="en-US" sz="2000" b="1" dirty="0" smtClean="0">
                <a:solidFill>
                  <a:schemeClr val="tx1"/>
                </a:solidFill>
                <a:latin typeface="Book Antiqua" panose="02040602050305030304" pitchFamily="18" charset="0"/>
              </a:rPr>
              <a:t> </a:t>
            </a:r>
            <a:r>
              <a:rPr lang="en-US" sz="2000" b="1" dirty="0" smtClean="0">
                <a:solidFill>
                  <a:srgbClr val="FF0000"/>
                </a:solidFill>
                <a:latin typeface="Book Antiqua" panose="02040602050305030304" pitchFamily="18" charset="0"/>
              </a:rPr>
              <a:t>CMA Anil Sharma</a:t>
            </a:r>
          </a:p>
          <a:p>
            <a:pPr algn="l">
              <a:lnSpc>
                <a:spcPct val="110000"/>
              </a:lnSpc>
              <a:spcBef>
                <a:spcPts val="0"/>
              </a:spcBef>
            </a:pPr>
            <a:r>
              <a:rPr lang="en-US" sz="2000" b="1" dirty="0" smtClean="0">
                <a:latin typeface="Book Antiqua" panose="02040602050305030304" pitchFamily="18" charset="0"/>
              </a:rPr>
              <a:t>TIOL-Awardee (2021)</a:t>
            </a:r>
          </a:p>
          <a:p>
            <a:pPr algn="l">
              <a:lnSpc>
                <a:spcPct val="110000"/>
              </a:lnSpc>
              <a:spcBef>
                <a:spcPts val="0"/>
              </a:spcBef>
            </a:pPr>
            <a:r>
              <a:rPr lang="en-US" sz="1900" b="1" dirty="0" smtClean="0">
                <a:latin typeface="Book Antiqua" panose="02040602050305030304" pitchFamily="18" charset="0"/>
              </a:rPr>
              <a:t>Cost Accountant in Practice</a:t>
            </a:r>
          </a:p>
          <a:p>
            <a:pPr algn="l">
              <a:lnSpc>
                <a:spcPct val="110000"/>
              </a:lnSpc>
              <a:spcBef>
                <a:spcPts val="0"/>
              </a:spcBef>
            </a:pPr>
            <a:r>
              <a:rPr lang="en-US" sz="1900" b="1" dirty="0" smtClean="0">
                <a:latin typeface="Book Antiqua" panose="02040602050305030304" pitchFamily="18" charset="0"/>
              </a:rPr>
              <a:t>Mobile No :98720-73456</a:t>
            </a:r>
          </a:p>
          <a:p>
            <a:pPr algn="l">
              <a:lnSpc>
                <a:spcPct val="110000"/>
              </a:lnSpc>
              <a:spcBef>
                <a:spcPts val="0"/>
              </a:spcBef>
            </a:pPr>
            <a:r>
              <a:rPr lang="en-US" sz="1900" b="1" dirty="0" smtClean="0">
                <a:latin typeface="Book Antiqua" panose="02040602050305030304" pitchFamily="18" charset="0"/>
              </a:rPr>
              <a:t>Mail Id: anil_sharma01us@yahoo.com</a:t>
            </a:r>
            <a:endParaRPr lang="en-IN" sz="1900" b="1" dirty="0">
              <a:latin typeface="Book Antiqua" panose="02040602050305030304" pitchFamily="18" charset="0"/>
            </a:endParaRP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44138" y="3891382"/>
            <a:ext cx="1293223" cy="1520795"/>
          </a:xfrm>
          <a:prstGeom prst="rect">
            <a:avLst/>
          </a:prstGeom>
        </p:spPr>
      </p:pic>
    </p:spTree>
    <p:extLst>
      <p:ext uri="{BB962C8B-B14F-4D97-AF65-F5344CB8AC3E}">
        <p14:creationId xmlns:p14="http://schemas.microsoft.com/office/powerpoint/2010/main" val="277537277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86445" y="365126"/>
            <a:ext cx="8974183" cy="588464"/>
          </a:xfrm>
        </p:spPr>
        <p:txBody>
          <a:bodyPr>
            <a:normAutofit/>
          </a:bodyPr>
          <a:lstStyle/>
          <a:p>
            <a:pPr algn="r"/>
            <a:r>
              <a:rPr lang="en-US" sz="2000" b="1" dirty="0">
                <a:solidFill>
                  <a:schemeClr val="accent1">
                    <a:lumMod val="75000"/>
                  </a:schemeClr>
                </a:solidFill>
                <a:latin typeface="Book Antiqua" panose="02040602050305030304" pitchFamily="18" charset="0"/>
              </a:rPr>
              <a:t>Notice to Returns Defaulters-</a:t>
            </a:r>
            <a:r>
              <a:rPr lang="en-US" sz="2000" b="1" baseline="0" dirty="0" smtClean="0">
                <a:solidFill>
                  <a:schemeClr val="accent1">
                    <a:lumMod val="75000"/>
                  </a:schemeClr>
                </a:solidFill>
                <a:latin typeface="Book Antiqua" panose="02040602050305030304" pitchFamily="18" charset="0"/>
              </a:rPr>
              <a:t>Section 46 &amp; 62</a:t>
            </a:r>
            <a:endParaRPr lang="en-IN" sz="2000" dirty="0">
              <a:solidFill>
                <a:schemeClr val="accent1">
                  <a:lumMod val="75000"/>
                </a:schemeClr>
              </a:solidFill>
              <a:latin typeface="Book Antiqua" panose="02040602050305030304" pitchFamily="18" charset="0"/>
            </a:endParaRPr>
          </a:p>
        </p:txBody>
      </p:sp>
      <p:sp>
        <p:nvSpPr>
          <p:cNvPr id="3" name="Content Placeholder 2"/>
          <p:cNvSpPr>
            <a:spLocks noGrp="1"/>
          </p:cNvSpPr>
          <p:nvPr>
            <p:ph idx="1"/>
          </p:nvPr>
        </p:nvSpPr>
        <p:spPr>
          <a:xfrm>
            <a:off x="287383" y="1554480"/>
            <a:ext cx="11573691" cy="4010297"/>
          </a:xfrm>
        </p:spPr>
        <p:txBody>
          <a:bodyPr>
            <a:normAutofit/>
          </a:bodyPr>
          <a:lstStyle/>
          <a:p>
            <a:r>
              <a:rPr lang="en-US" sz="2400" b="1" dirty="0" smtClean="0">
                <a:latin typeface="Book Antiqua" panose="02040602050305030304" pitchFamily="18" charset="0"/>
              </a:rPr>
              <a:t>Rule 68. Notice to non-filers of returns </a:t>
            </a:r>
            <a:r>
              <a:rPr lang="en-US" sz="2400" dirty="0" smtClean="0">
                <a:latin typeface="Book Antiqua" panose="02040602050305030304" pitchFamily="18" charset="0"/>
              </a:rPr>
              <a:t>.-</a:t>
            </a:r>
          </a:p>
          <a:p>
            <a:r>
              <a:rPr lang="en-US" sz="2400" dirty="0" smtClean="0">
                <a:latin typeface="Book Antiqua" panose="02040602050305030304" pitchFamily="18" charset="0"/>
              </a:rPr>
              <a:t>A notice in </a:t>
            </a:r>
            <a:r>
              <a:rPr lang="en-US" sz="2400" b="1" dirty="0" smtClean="0">
                <a:latin typeface="Book Antiqua" panose="02040602050305030304" pitchFamily="18" charset="0"/>
              </a:rPr>
              <a:t>FORM GSTR-3A </a:t>
            </a:r>
            <a:r>
              <a:rPr lang="en-US" sz="2400" dirty="0" smtClean="0">
                <a:latin typeface="Book Antiqua" panose="02040602050305030304" pitchFamily="18" charset="0"/>
              </a:rPr>
              <a:t>shall be issued, electronically, to a registered person who fails to furnish return under section 39 or section 44 or section 45 or section 52.</a:t>
            </a:r>
            <a:endParaRPr lang="en-US" sz="2400" i="1" dirty="0" smtClean="0">
              <a:latin typeface="Book Antiqua" panose="02040602050305030304" pitchFamily="18" charset="0"/>
            </a:endParaRPr>
          </a:p>
          <a:p>
            <a:r>
              <a:rPr lang="en-US" sz="2400" i="1" dirty="0" smtClean="0">
                <a:solidFill>
                  <a:srgbClr val="FF0000"/>
                </a:solidFill>
                <a:latin typeface="Book Antiqua" panose="02040602050305030304" pitchFamily="18" charset="0"/>
              </a:rPr>
              <a:t>Circular No 129/48/2019-GST </a:t>
            </a:r>
            <a:r>
              <a:rPr lang="en-US" sz="2400" i="1" dirty="0" err="1" smtClean="0">
                <a:solidFill>
                  <a:srgbClr val="FF0000"/>
                </a:solidFill>
                <a:latin typeface="Book Antiqua" panose="02040602050305030304" pitchFamily="18" charset="0"/>
              </a:rPr>
              <a:t>dt</a:t>
            </a:r>
            <a:r>
              <a:rPr lang="en-US" sz="2400" i="1" dirty="0" smtClean="0">
                <a:solidFill>
                  <a:srgbClr val="FF0000"/>
                </a:solidFill>
                <a:latin typeface="Book Antiqua" panose="02040602050305030304" pitchFamily="18" charset="0"/>
              </a:rPr>
              <a:t> 24.12.2019 for SOP to be followed.</a:t>
            </a:r>
            <a:r>
              <a:rPr lang="en-US" sz="2400" dirty="0" smtClean="0">
                <a:solidFill>
                  <a:srgbClr val="FF0000"/>
                </a:solidFill>
                <a:latin typeface="Book Antiqua" panose="02040602050305030304" pitchFamily="18" charset="0"/>
              </a:rPr>
              <a:t>	</a:t>
            </a:r>
          </a:p>
          <a:p>
            <a:r>
              <a:rPr lang="en-US" sz="2400" b="1" dirty="0" smtClean="0">
                <a:latin typeface="Book Antiqua" panose="02040602050305030304" pitchFamily="18" charset="0"/>
              </a:rPr>
              <a:t>Rule 100. Assessment in certain cases</a:t>
            </a:r>
            <a:r>
              <a:rPr lang="en-US" sz="2400" dirty="0" smtClean="0">
                <a:latin typeface="Book Antiqua" panose="02040602050305030304" pitchFamily="18" charset="0"/>
              </a:rPr>
              <a:t>.-</a:t>
            </a:r>
          </a:p>
          <a:p>
            <a:r>
              <a:rPr lang="en-US" sz="2400" dirty="0" smtClean="0">
                <a:latin typeface="Book Antiqua" panose="02040602050305030304" pitchFamily="18" charset="0"/>
              </a:rPr>
              <a:t>The order of assessment made under sub-section (1) of section 62 shall be issued in </a:t>
            </a:r>
            <a:r>
              <a:rPr lang="en-US" sz="2400" b="1" dirty="0" smtClean="0">
                <a:latin typeface="Book Antiqua" panose="02040602050305030304" pitchFamily="18" charset="0"/>
              </a:rPr>
              <a:t>FORM GST ASMT-13 </a:t>
            </a:r>
            <a:r>
              <a:rPr lang="en-US" sz="2400" dirty="0" smtClean="0">
                <a:latin typeface="Book Antiqua" panose="02040602050305030304" pitchFamily="18" charset="0"/>
              </a:rPr>
              <a:t>and a summary thereof shall be uploaded electronically in </a:t>
            </a:r>
            <a:r>
              <a:rPr lang="en-US" sz="2400" b="1" dirty="0" smtClean="0">
                <a:latin typeface="Book Antiqua" panose="02040602050305030304" pitchFamily="18" charset="0"/>
              </a:rPr>
              <a:t>FORM GST DRC-07</a:t>
            </a:r>
            <a:r>
              <a:rPr lang="en-US" sz="2400" dirty="0" smtClean="0">
                <a:latin typeface="Book Antiqua" panose="02040602050305030304" pitchFamily="18" charset="0"/>
              </a:rPr>
              <a:t>.</a:t>
            </a:r>
            <a:endParaRPr lang="en-IN" sz="2400" dirty="0" smtClean="0">
              <a:latin typeface="Book Antiqua" panose="02040602050305030304" pitchFamily="18" charset="0"/>
            </a:endParaRPr>
          </a:p>
          <a:p>
            <a:endParaRPr lang="en-IN" sz="2400" dirty="0"/>
          </a:p>
        </p:txBody>
      </p:sp>
    </p:spTree>
    <p:extLst>
      <p:ext uri="{BB962C8B-B14F-4D97-AF65-F5344CB8AC3E}">
        <p14:creationId xmlns:p14="http://schemas.microsoft.com/office/powerpoint/2010/main" val="237504692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29994"/>
            <a:ext cx="10515600" cy="497023"/>
          </a:xfrm>
        </p:spPr>
        <p:txBody>
          <a:bodyPr>
            <a:normAutofit/>
          </a:bodyPr>
          <a:lstStyle/>
          <a:p>
            <a:pPr algn="ctr"/>
            <a:r>
              <a:rPr lang="en-US" sz="2800" b="1" dirty="0" smtClean="0">
                <a:solidFill>
                  <a:schemeClr val="accent1">
                    <a:lumMod val="75000"/>
                  </a:schemeClr>
                </a:solidFill>
                <a:latin typeface="Book Antiqua" panose="02040602050305030304" pitchFamily="18" charset="0"/>
              </a:rPr>
              <a:t>Section 67: Inspection, search and seizer</a:t>
            </a:r>
            <a:endParaRPr lang="en-IN" sz="2800" b="1" dirty="0">
              <a:solidFill>
                <a:schemeClr val="accent1">
                  <a:lumMod val="75000"/>
                </a:schemeClr>
              </a:solidFill>
              <a:latin typeface="Book Antiqua" panose="02040602050305030304" pitchFamily="18" charset="0"/>
            </a:endParaRPr>
          </a:p>
        </p:txBody>
      </p:sp>
      <p:sp>
        <p:nvSpPr>
          <p:cNvPr id="3" name="Content Placeholder 2"/>
          <p:cNvSpPr>
            <a:spLocks noGrp="1"/>
          </p:cNvSpPr>
          <p:nvPr>
            <p:ph idx="1"/>
          </p:nvPr>
        </p:nvSpPr>
        <p:spPr>
          <a:xfrm>
            <a:off x="339634" y="901336"/>
            <a:ext cx="11665132" cy="5839097"/>
          </a:xfrm>
        </p:spPr>
        <p:txBody>
          <a:bodyPr>
            <a:noAutofit/>
          </a:bodyPr>
          <a:lstStyle/>
          <a:p>
            <a:pPr marL="0" indent="0">
              <a:buNone/>
            </a:pPr>
            <a:r>
              <a:rPr lang="en-US" sz="2400" b="1" dirty="0">
                <a:latin typeface="Book Antiqua" panose="02040602050305030304" pitchFamily="18" charset="0"/>
              </a:rPr>
              <a:t>Section 67. Power of inspection, search and seizure.-</a:t>
            </a:r>
          </a:p>
          <a:p>
            <a:pPr marL="457200" indent="-457200">
              <a:buAutoNum type="arabicParenBoth"/>
            </a:pPr>
            <a:r>
              <a:rPr lang="en-US" sz="2400" dirty="0" smtClean="0">
                <a:latin typeface="Book Antiqua" panose="02040602050305030304" pitchFamily="18" charset="0"/>
              </a:rPr>
              <a:t>Where </a:t>
            </a:r>
            <a:r>
              <a:rPr lang="en-US" sz="2400" dirty="0">
                <a:latin typeface="Book Antiqua" panose="02040602050305030304" pitchFamily="18" charset="0"/>
              </a:rPr>
              <a:t>the proper officer, not below the rank of </a:t>
            </a:r>
            <a:r>
              <a:rPr lang="en-US" sz="2400" dirty="0">
                <a:solidFill>
                  <a:srgbClr val="FF0000"/>
                </a:solidFill>
                <a:latin typeface="Book Antiqua" panose="02040602050305030304" pitchFamily="18" charset="0"/>
              </a:rPr>
              <a:t>Joint Commissioner</a:t>
            </a:r>
            <a:r>
              <a:rPr lang="en-US" sz="2400" dirty="0">
                <a:latin typeface="Book Antiqua" panose="02040602050305030304" pitchFamily="18" charset="0"/>
              </a:rPr>
              <a:t>, </a:t>
            </a:r>
            <a:r>
              <a:rPr lang="en-US" sz="2400" b="1" dirty="0">
                <a:solidFill>
                  <a:srgbClr val="FF0000"/>
                </a:solidFill>
                <a:latin typeface="Book Antiqua" panose="02040602050305030304" pitchFamily="18" charset="0"/>
              </a:rPr>
              <a:t>has reasons to </a:t>
            </a:r>
            <a:r>
              <a:rPr lang="en-US" sz="2400" b="1" dirty="0" smtClean="0">
                <a:solidFill>
                  <a:srgbClr val="FF0000"/>
                </a:solidFill>
                <a:latin typeface="Book Antiqua" panose="02040602050305030304" pitchFamily="18" charset="0"/>
              </a:rPr>
              <a:t>believe</a:t>
            </a:r>
            <a:r>
              <a:rPr lang="en-US" sz="2400" dirty="0" smtClean="0">
                <a:latin typeface="Book Antiqua" panose="02040602050305030304" pitchFamily="18" charset="0"/>
              </a:rPr>
              <a:t> </a:t>
            </a:r>
            <a:r>
              <a:rPr lang="en-IN" sz="2400" dirty="0" smtClean="0">
                <a:latin typeface="Book Antiqua" panose="02040602050305030304" pitchFamily="18" charset="0"/>
              </a:rPr>
              <a:t>that-</a:t>
            </a:r>
          </a:p>
          <a:p>
            <a:pPr marL="457200" indent="-457200">
              <a:lnSpc>
                <a:spcPct val="100000"/>
              </a:lnSpc>
              <a:spcBef>
                <a:spcPts val="0"/>
              </a:spcBef>
              <a:buAutoNum type="alphaLcParenBoth"/>
            </a:pPr>
            <a:r>
              <a:rPr lang="en-US" sz="2000" dirty="0" smtClean="0">
                <a:latin typeface="Book Antiqua" panose="02040602050305030304" pitchFamily="18" charset="0"/>
              </a:rPr>
              <a:t>a </a:t>
            </a:r>
            <a:r>
              <a:rPr lang="en-US" sz="2000" dirty="0">
                <a:latin typeface="Book Antiqua" panose="02040602050305030304" pitchFamily="18" charset="0"/>
              </a:rPr>
              <a:t>taxable person has </a:t>
            </a:r>
            <a:r>
              <a:rPr lang="en-US" sz="2000" u="sng" dirty="0">
                <a:latin typeface="Book Antiqua" panose="02040602050305030304" pitchFamily="18" charset="0"/>
              </a:rPr>
              <a:t>suppressed any transaction relating to supply of goods or </a:t>
            </a:r>
            <a:r>
              <a:rPr lang="en-US" sz="2000" u="sng" dirty="0" smtClean="0">
                <a:latin typeface="Book Antiqua" panose="02040602050305030304" pitchFamily="18" charset="0"/>
              </a:rPr>
              <a:t>services or </a:t>
            </a:r>
            <a:r>
              <a:rPr lang="en-US" sz="2000" u="sng" dirty="0">
                <a:latin typeface="Book Antiqua" panose="02040602050305030304" pitchFamily="18" charset="0"/>
              </a:rPr>
              <a:t>both</a:t>
            </a:r>
            <a:r>
              <a:rPr lang="en-US" sz="2000" dirty="0">
                <a:latin typeface="Book Antiqua" panose="02040602050305030304" pitchFamily="18" charset="0"/>
              </a:rPr>
              <a:t> or </a:t>
            </a:r>
            <a:r>
              <a:rPr lang="en-US" sz="2000" u="sng" dirty="0">
                <a:latin typeface="Book Antiqua" panose="02040602050305030304" pitchFamily="18" charset="0"/>
              </a:rPr>
              <a:t>the stock of goods in hand</a:t>
            </a:r>
            <a:r>
              <a:rPr lang="en-US" sz="2000" dirty="0">
                <a:latin typeface="Book Antiqua" panose="02040602050305030304" pitchFamily="18" charset="0"/>
              </a:rPr>
              <a:t>, or </a:t>
            </a:r>
            <a:r>
              <a:rPr lang="en-US" sz="2000" u="sng" dirty="0">
                <a:latin typeface="Book Antiqua" panose="02040602050305030304" pitchFamily="18" charset="0"/>
              </a:rPr>
              <a:t>has claimed input tax credit in excess of </a:t>
            </a:r>
            <a:r>
              <a:rPr lang="en-US" sz="2000" u="sng" dirty="0" smtClean="0">
                <a:latin typeface="Book Antiqua" panose="02040602050305030304" pitchFamily="18" charset="0"/>
              </a:rPr>
              <a:t>his entitlement</a:t>
            </a:r>
            <a:r>
              <a:rPr lang="en-US" sz="2000" dirty="0" smtClean="0">
                <a:latin typeface="Book Antiqua" panose="02040602050305030304" pitchFamily="18" charset="0"/>
              </a:rPr>
              <a:t> </a:t>
            </a:r>
            <a:r>
              <a:rPr lang="en-US" sz="2000" dirty="0">
                <a:latin typeface="Book Antiqua" panose="02040602050305030304" pitchFamily="18" charset="0"/>
              </a:rPr>
              <a:t>under this Act or </a:t>
            </a:r>
            <a:r>
              <a:rPr lang="en-US" sz="2000" u="sng" dirty="0">
                <a:latin typeface="Book Antiqua" panose="02040602050305030304" pitchFamily="18" charset="0"/>
              </a:rPr>
              <a:t>has indulged in contravention of any of the provisions </a:t>
            </a:r>
            <a:r>
              <a:rPr lang="en-US" sz="2000" u="sng" dirty="0" smtClean="0">
                <a:latin typeface="Book Antiqua" panose="02040602050305030304" pitchFamily="18" charset="0"/>
              </a:rPr>
              <a:t>of </a:t>
            </a:r>
            <a:r>
              <a:rPr lang="en-US" sz="2000" dirty="0" smtClean="0">
                <a:latin typeface="Book Antiqua" panose="02040602050305030304" pitchFamily="18" charset="0"/>
              </a:rPr>
              <a:t>this </a:t>
            </a:r>
            <a:r>
              <a:rPr lang="en-US" sz="2000" dirty="0">
                <a:latin typeface="Book Antiqua" panose="02040602050305030304" pitchFamily="18" charset="0"/>
              </a:rPr>
              <a:t>Act or the rules made thereunder to evade tax under this Act; </a:t>
            </a:r>
            <a:r>
              <a:rPr lang="en-US" sz="2000" dirty="0" smtClean="0">
                <a:latin typeface="Book Antiqua" panose="02040602050305030304" pitchFamily="18" charset="0"/>
              </a:rPr>
              <a:t>or</a:t>
            </a:r>
          </a:p>
          <a:p>
            <a:pPr marL="0" indent="0">
              <a:lnSpc>
                <a:spcPct val="100000"/>
              </a:lnSpc>
              <a:spcBef>
                <a:spcPts val="0"/>
              </a:spcBef>
              <a:buNone/>
            </a:pPr>
            <a:endParaRPr lang="en-US" sz="2000" dirty="0" smtClean="0">
              <a:latin typeface="Book Antiqua" panose="02040602050305030304" pitchFamily="18" charset="0"/>
            </a:endParaRPr>
          </a:p>
          <a:p>
            <a:pPr marL="0" indent="0">
              <a:lnSpc>
                <a:spcPct val="100000"/>
              </a:lnSpc>
              <a:spcBef>
                <a:spcPts val="0"/>
              </a:spcBef>
              <a:buNone/>
            </a:pPr>
            <a:r>
              <a:rPr lang="en-US" sz="2000" dirty="0" smtClean="0">
                <a:latin typeface="Book Antiqua" panose="02040602050305030304" pitchFamily="18" charset="0"/>
              </a:rPr>
              <a:t>(</a:t>
            </a:r>
            <a:r>
              <a:rPr lang="en-US" sz="2000" dirty="0">
                <a:latin typeface="Book Antiqua" panose="02040602050305030304" pitchFamily="18" charset="0"/>
              </a:rPr>
              <a:t>b) any person engaged in the business of </a:t>
            </a:r>
            <a:r>
              <a:rPr lang="en-US" sz="2000" u="sng" dirty="0">
                <a:latin typeface="Book Antiqua" panose="02040602050305030304" pitchFamily="18" charset="0"/>
              </a:rPr>
              <a:t>transporting goods </a:t>
            </a:r>
            <a:r>
              <a:rPr lang="en-US" sz="2000" dirty="0">
                <a:latin typeface="Book Antiqua" panose="02040602050305030304" pitchFamily="18" charset="0"/>
              </a:rPr>
              <a:t>or an </a:t>
            </a:r>
            <a:r>
              <a:rPr lang="en-US" sz="2000" u="sng" dirty="0">
                <a:latin typeface="Book Antiqua" panose="02040602050305030304" pitchFamily="18" charset="0"/>
              </a:rPr>
              <a:t>owner or </a:t>
            </a:r>
            <a:r>
              <a:rPr lang="en-US" sz="2000" dirty="0" smtClean="0">
                <a:latin typeface="Book Antiqua" panose="02040602050305030304" pitchFamily="18" charset="0"/>
              </a:rPr>
              <a:t>operator </a:t>
            </a:r>
            <a:r>
              <a:rPr lang="en-US" sz="2000" u="sng" dirty="0" smtClean="0">
                <a:latin typeface="Book Antiqua" panose="02040602050305030304" pitchFamily="18" charset="0"/>
              </a:rPr>
              <a:t>of a warehouse   </a:t>
            </a:r>
          </a:p>
          <a:p>
            <a:pPr marL="0" indent="0">
              <a:lnSpc>
                <a:spcPct val="100000"/>
              </a:lnSpc>
              <a:spcBef>
                <a:spcPts val="0"/>
              </a:spcBef>
              <a:buNone/>
            </a:pPr>
            <a:r>
              <a:rPr lang="en-US" sz="2000" dirty="0">
                <a:latin typeface="Book Antiqua" panose="02040602050305030304" pitchFamily="18" charset="0"/>
              </a:rPr>
              <a:t> </a:t>
            </a:r>
            <a:r>
              <a:rPr lang="en-US" sz="2000" dirty="0" smtClean="0">
                <a:latin typeface="Book Antiqua" panose="02040602050305030304" pitchFamily="18" charset="0"/>
              </a:rPr>
              <a:t>     </a:t>
            </a:r>
            <a:r>
              <a:rPr lang="en-US" sz="2000" u="sng" dirty="0" smtClean="0">
                <a:latin typeface="Book Antiqua" panose="02040602050305030304" pitchFamily="18" charset="0"/>
              </a:rPr>
              <a:t>or </a:t>
            </a:r>
            <a:r>
              <a:rPr lang="en-US" sz="2000" u="sng" dirty="0">
                <a:latin typeface="Book Antiqua" panose="02040602050305030304" pitchFamily="18" charset="0"/>
              </a:rPr>
              <a:t>a </a:t>
            </a:r>
            <a:r>
              <a:rPr lang="en-US" sz="2000" u="sng" dirty="0" err="1">
                <a:latin typeface="Book Antiqua" panose="02040602050305030304" pitchFamily="18" charset="0"/>
              </a:rPr>
              <a:t>godown</a:t>
            </a:r>
            <a:r>
              <a:rPr lang="en-US" sz="2000" u="sng" dirty="0">
                <a:latin typeface="Book Antiqua" panose="02040602050305030304" pitchFamily="18" charset="0"/>
              </a:rPr>
              <a:t> or any other place is keeping goods </a:t>
            </a:r>
            <a:r>
              <a:rPr lang="en-US" sz="2000" dirty="0">
                <a:latin typeface="Book Antiqua" panose="02040602050305030304" pitchFamily="18" charset="0"/>
              </a:rPr>
              <a:t>which </a:t>
            </a:r>
            <a:r>
              <a:rPr lang="en-US" sz="2000" dirty="0" smtClean="0">
                <a:latin typeface="Book Antiqua" panose="02040602050305030304" pitchFamily="18" charset="0"/>
              </a:rPr>
              <a:t>have escaped payment </a:t>
            </a:r>
            <a:r>
              <a:rPr lang="en-US" sz="2000" dirty="0">
                <a:latin typeface="Book Antiqua" panose="02040602050305030304" pitchFamily="18" charset="0"/>
              </a:rPr>
              <a:t>of tax or has kept </a:t>
            </a:r>
            <a:r>
              <a:rPr lang="en-US" sz="2000" dirty="0" smtClean="0">
                <a:latin typeface="Book Antiqua" panose="02040602050305030304" pitchFamily="18" charset="0"/>
              </a:rPr>
              <a:t> </a:t>
            </a:r>
          </a:p>
          <a:p>
            <a:pPr marL="0" indent="0">
              <a:lnSpc>
                <a:spcPct val="100000"/>
              </a:lnSpc>
              <a:spcBef>
                <a:spcPts val="0"/>
              </a:spcBef>
              <a:buNone/>
            </a:pPr>
            <a:r>
              <a:rPr lang="en-US" sz="2000" dirty="0">
                <a:latin typeface="Book Antiqua" panose="02040602050305030304" pitchFamily="18" charset="0"/>
              </a:rPr>
              <a:t> </a:t>
            </a:r>
            <a:r>
              <a:rPr lang="en-US" sz="2000" dirty="0" smtClean="0">
                <a:latin typeface="Book Antiqua" panose="02040602050305030304" pitchFamily="18" charset="0"/>
              </a:rPr>
              <a:t>     his </a:t>
            </a:r>
            <a:r>
              <a:rPr lang="en-US" sz="2000" dirty="0">
                <a:latin typeface="Book Antiqua" panose="02040602050305030304" pitchFamily="18" charset="0"/>
              </a:rPr>
              <a:t>accounts or goods in such a </a:t>
            </a:r>
            <a:r>
              <a:rPr lang="en-US" sz="2000" dirty="0" smtClean="0">
                <a:latin typeface="Book Antiqua" panose="02040602050305030304" pitchFamily="18" charset="0"/>
              </a:rPr>
              <a:t>manner as is likely </a:t>
            </a:r>
            <a:r>
              <a:rPr lang="en-US" sz="2000" dirty="0">
                <a:latin typeface="Book Antiqua" panose="02040602050305030304" pitchFamily="18" charset="0"/>
              </a:rPr>
              <a:t>to </a:t>
            </a:r>
            <a:r>
              <a:rPr lang="en-US" sz="2000" dirty="0" smtClean="0">
                <a:latin typeface="Book Antiqua" panose="02040602050305030304" pitchFamily="18" charset="0"/>
              </a:rPr>
              <a:t>cause evasion </a:t>
            </a:r>
            <a:r>
              <a:rPr lang="en-US" sz="2000" dirty="0">
                <a:latin typeface="Book Antiqua" panose="02040602050305030304" pitchFamily="18" charset="0"/>
              </a:rPr>
              <a:t>of tax payable under this </a:t>
            </a:r>
            <a:r>
              <a:rPr lang="en-US" sz="2000" dirty="0" smtClean="0">
                <a:latin typeface="Book Antiqua" panose="02040602050305030304" pitchFamily="18" charset="0"/>
              </a:rPr>
              <a:t>Act, </a:t>
            </a:r>
          </a:p>
          <a:p>
            <a:pPr marL="0" indent="0">
              <a:lnSpc>
                <a:spcPct val="100000"/>
              </a:lnSpc>
              <a:spcBef>
                <a:spcPts val="0"/>
              </a:spcBef>
              <a:buNone/>
            </a:pPr>
            <a:r>
              <a:rPr lang="en-US" sz="2400" dirty="0">
                <a:latin typeface="Book Antiqua" panose="02040602050305030304" pitchFamily="18" charset="0"/>
              </a:rPr>
              <a:t>	</a:t>
            </a:r>
            <a:endParaRPr lang="en-US" sz="2400" dirty="0" smtClean="0">
              <a:latin typeface="Book Antiqua" panose="02040602050305030304" pitchFamily="18" charset="0"/>
            </a:endParaRPr>
          </a:p>
          <a:p>
            <a:pPr marL="0" indent="0">
              <a:lnSpc>
                <a:spcPct val="100000"/>
              </a:lnSpc>
              <a:spcBef>
                <a:spcPts val="0"/>
              </a:spcBef>
              <a:buNone/>
            </a:pPr>
            <a:r>
              <a:rPr lang="en-US" sz="2400" dirty="0" smtClean="0">
                <a:latin typeface="Book Antiqua" panose="02040602050305030304" pitchFamily="18" charset="0"/>
              </a:rPr>
              <a:t>he </a:t>
            </a:r>
            <a:r>
              <a:rPr lang="en-US" sz="2400" dirty="0">
                <a:latin typeface="Book Antiqua" panose="02040602050305030304" pitchFamily="18" charset="0"/>
              </a:rPr>
              <a:t>may </a:t>
            </a:r>
            <a:r>
              <a:rPr lang="en-US" sz="2400" dirty="0" err="1">
                <a:latin typeface="Book Antiqua" panose="02040602050305030304" pitchFamily="18" charset="0"/>
              </a:rPr>
              <a:t>authorise</a:t>
            </a:r>
            <a:r>
              <a:rPr lang="en-US" sz="2400" dirty="0">
                <a:latin typeface="Book Antiqua" panose="02040602050305030304" pitchFamily="18" charset="0"/>
              </a:rPr>
              <a:t> in </a:t>
            </a:r>
            <a:r>
              <a:rPr lang="en-US" sz="2400" dirty="0" smtClean="0">
                <a:latin typeface="Book Antiqua" panose="02040602050305030304" pitchFamily="18" charset="0"/>
              </a:rPr>
              <a:t>writing any </a:t>
            </a:r>
            <a:r>
              <a:rPr lang="en-US" sz="2400" dirty="0">
                <a:latin typeface="Book Antiqua" panose="02040602050305030304" pitchFamily="18" charset="0"/>
              </a:rPr>
              <a:t>other officer of central tax to </a:t>
            </a:r>
            <a:r>
              <a:rPr lang="en-US" sz="2400" u="sng" dirty="0">
                <a:latin typeface="Book Antiqua" panose="02040602050305030304" pitchFamily="18" charset="0"/>
              </a:rPr>
              <a:t>inspect any</a:t>
            </a:r>
            <a:r>
              <a:rPr lang="en-US" sz="2400" dirty="0">
                <a:latin typeface="Book Antiqua" panose="02040602050305030304" pitchFamily="18" charset="0"/>
              </a:rPr>
              <a:t> </a:t>
            </a:r>
            <a:r>
              <a:rPr lang="en-US" sz="2400" u="sng" dirty="0" smtClean="0">
                <a:latin typeface="Book Antiqua" panose="02040602050305030304" pitchFamily="18" charset="0"/>
              </a:rPr>
              <a:t>places of </a:t>
            </a:r>
            <a:r>
              <a:rPr lang="en-US" sz="2400" u="sng" dirty="0">
                <a:latin typeface="Book Antiqua" panose="02040602050305030304" pitchFamily="18" charset="0"/>
              </a:rPr>
              <a:t>business </a:t>
            </a:r>
            <a:r>
              <a:rPr lang="en-US" sz="2400" dirty="0">
                <a:latin typeface="Book Antiqua" panose="02040602050305030304" pitchFamily="18" charset="0"/>
              </a:rPr>
              <a:t>of </a:t>
            </a:r>
            <a:r>
              <a:rPr lang="en-US" sz="2400" dirty="0" smtClean="0">
                <a:latin typeface="Book Antiqua" panose="02040602050305030304" pitchFamily="18" charset="0"/>
              </a:rPr>
              <a:t>the taxable person </a:t>
            </a:r>
            <a:r>
              <a:rPr lang="en-US" sz="2400" dirty="0">
                <a:latin typeface="Book Antiqua" panose="02040602050305030304" pitchFamily="18" charset="0"/>
              </a:rPr>
              <a:t>or the persons engaged in the </a:t>
            </a:r>
            <a:r>
              <a:rPr lang="en-US" sz="2400" dirty="0" smtClean="0">
                <a:latin typeface="Book Antiqua" panose="02040602050305030304" pitchFamily="18" charset="0"/>
              </a:rPr>
              <a:t>	business of </a:t>
            </a:r>
            <a:r>
              <a:rPr lang="en-US" sz="2400" u="sng" dirty="0" smtClean="0">
                <a:latin typeface="Book Antiqua" panose="02040602050305030304" pitchFamily="18" charset="0"/>
              </a:rPr>
              <a:t>transporting </a:t>
            </a:r>
            <a:r>
              <a:rPr lang="en-US" sz="2400" u="sng" dirty="0">
                <a:latin typeface="Book Antiqua" panose="02040602050305030304" pitchFamily="18" charset="0"/>
              </a:rPr>
              <a:t>goods</a:t>
            </a:r>
            <a:r>
              <a:rPr lang="en-US" sz="2400" dirty="0">
                <a:latin typeface="Book Antiqua" panose="02040602050305030304" pitchFamily="18" charset="0"/>
              </a:rPr>
              <a:t> </a:t>
            </a:r>
            <a:r>
              <a:rPr lang="en-US" sz="2400" dirty="0" smtClean="0">
                <a:latin typeface="Book Antiqua" panose="02040602050305030304" pitchFamily="18" charset="0"/>
              </a:rPr>
              <a:t>or the </a:t>
            </a:r>
            <a:r>
              <a:rPr lang="en-US" sz="2400" dirty="0">
                <a:latin typeface="Book Antiqua" panose="02040602050305030304" pitchFamily="18" charset="0"/>
              </a:rPr>
              <a:t>owner </a:t>
            </a:r>
            <a:r>
              <a:rPr lang="en-US" sz="2400" dirty="0" smtClean="0">
                <a:latin typeface="Book Antiqua" panose="02040602050305030304" pitchFamily="18" charset="0"/>
              </a:rPr>
              <a:t>or the operator </a:t>
            </a:r>
            <a:r>
              <a:rPr lang="en-US" sz="2400" dirty="0">
                <a:latin typeface="Book Antiqua" panose="02040602050305030304" pitchFamily="18" charset="0"/>
              </a:rPr>
              <a:t>of warehouse or </a:t>
            </a:r>
            <a:r>
              <a:rPr lang="en-US" sz="2400" dirty="0" err="1" smtClean="0">
                <a:latin typeface="Book Antiqua" panose="02040602050305030304" pitchFamily="18" charset="0"/>
              </a:rPr>
              <a:t>godown</a:t>
            </a:r>
            <a:r>
              <a:rPr lang="en-US" sz="2400" dirty="0" smtClean="0">
                <a:latin typeface="Book Antiqua" panose="02040602050305030304" pitchFamily="18" charset="0"/>
              </a:rPr>
              <a:t> </a:t>
            </a:r>
            <a:r>
              <a:rPr lang="en-US" sz="2400" dirty="0">
                <a:latin typeface="Book Antiqua" panose="02040602050305030304" pitchFamily="18" charset="0"/>
              </a:rPr>
              <a:t>or any </a:t>
            </a:r>
            <a:r>
              <a:rPr lang="en-US" sz="2400" dirty="0" smtClean="0">
                <a:latin typeface="Book Antiqua" panose="02040602050305030304" pitchFamily="18" charset="0"/>
              </a:rPr>
              <a:t>other place. </a:t>
            </a:r>
          </a:p>
          <a:p>
            <a:pPr marL="0" indent="0">
              <a:lnSpc>
                <a:spcPct val="100000"/>
              </a:lnSpc>
              <a:spcBef>
                <a:spcPts val="0"/>
              </a:spcBef>
              <a:buNone/>
            </a:pPr>
            <a:r>
              <a:rPr lang="en-US" sz="2400" b="1" dirty="0">
                <a:latin typeface="Book Antiqua" panose="02040602050305030304" pitchFamily="18" charset="0"/>
              </a:rPr>
              <a:t> </a:t>
            </a:r>
            <a:r>
              <a:rPr lang="en-US" sz="2400" b="1" dirty="0" smtClean="0">
                <a:latin typeface="Book Antiqua" panose="02040602050305030304" pitchFamily="18" charset="0"/>
              </a:rPr>
              <a:t>                                                                                                                                     </a:t>
            </a:r>
            <a:r>
              <a:rPr lang="en-US" sz="1200" b="1" dirty="0" smtClean="0">
                <a:latin typeface="Bookman Old Style" panose="02050604050505020204" pitchFamily="18" charset="0"/>
              </a:rPr>
              <a:t>Contd..2</a:t>
            </a:r>
            <a:endParaRPr lang="en-IN" sz="1200" b="1" dirty="0">
              <a:latin typeface="Bookman Old Style" panose="02050604050505020204" pitchFamily="18" charset="0"/>
            </a:endParaRPr>
          </a:p>
        </p:txBody>
      </p:sp>
    </p:spTree>
    <p:extLst>
      <p:ext uri="{BB962C8B-B14F-4D97-AF65-F5344CB8AC3E}">
        <p14:creationId xmlns:p14="http://schemas.microsoft.com/office/powerpoint/2010/main" val="370517908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536212"/>
          </a:xfrm>
        </p:spPr>
        <p:txBody>
          <a:bodyPr>
            <a:normAutofit/>
          </a:bodyPr>
          <a:lstStyle/>
          <a:p>
            <a:pPr algn="r"/>
            <a:r>
              <a:rPr lang="en-US" sz="1600" b="1" dirty="0">
                <a:solidFill>
                  <a:schemeClr val="accent1">
                    <a:lumMod val="75000"/>
                  </a:schemeClr>
                </a:solidFill>
                <a:latin typeface="Bookman Old Style" panose="02050604050505020204" pitchFamily="18" charset="0"/>
              </a:rPr>
              <a:t>Section 67:Inspection, search and seizer</a:t>
            </a:r>
            <a:endParaRPr lang="en-IN" sz="1600" dirty="0"/>
          </a:p>
        </p:txBody>
      </p:sp>
      <p:sp>
        <p:nvSpPr>
          <p:cNvPr id="3" name="Content Placeholder 2"/>
          <p:cNvSpPr>
            <a:spLocks noGrp="1"/>
          </p:cNvSpPr>
          <p:nvPr>
            <p:ph idx="1"/>
          </p:nvPr>
        </p:nvSpPr>
        <p:spPr>
          <a:xfrm>
            <a:off x="444137" y="1306286"/>
            <a:ext cx="11364686" cy="5290457"/>
          </a:xfrm>
        </p:spPr>
        <p:txBody>
          <a:bodyPr>
            <a:normAutofit/>
          </a:bodyPr>
          <a:lstStyle/>
          <a:p>
            <a:pPr marL="0" indent="0">
              <a:buNone/>
            </a:pPr>
            <a:r>
              <a:rPr lang="en-US" sz="2400" dirty="0">
                <a:latin typeface="Book Antiqua" panose="02040602050305030304" pitchFamily="18" charset="0"/>
              </a:rPr>
              <a:t>(11) Where the proper officer has reasons to believe that any person has </a:t>
            </a:r>
            <a:r>
              <a:rPr lang="en-US" sz="2400" u="sng" dirty="0">
                <a:latin typeface="Book Antiqua" panose="02040602050305030304" pitchFamily="18" charset="0"/>
              </a:rPr>
              <a:t>evaded</a:t>
            </a:r>
            <a:r>
              <a:rPr lang="en-US" sz="2400" dirty="0">
                <a:latin typeface="Book Antiqua" panose="02040602050305030304" pitchFamily="18" charset="0"/>
              </a:rPr>
              <a:t> or </a:t>
            </a:r>
            <a:r>
              <a:rPr lang="en-US" sz="2400" u="sng" dirty="0">
                <a:latin typeface="Book Antiqua" panose="02040602050305030304" pitchFamily="18" charset="0"/>
              </a:rPr>
              <a:t>is </a:t>
            </a:r>
            <a:r>
              <a:rPr lang="en-US" sz="2400" u="sng" dirty="0" smtClean="0">
                <a:latin typeface="Book Antiqua" panose="02040602050305030304" pitchFamily="18" charset="0"/>
              </a:rPr>
              <a:t>attempting to </a:t>
            </a:r>
            <a:r>
              <a:rPr lang="en-US" sz="2400" u="sng" dirty="0">
                <a:latin typeface="Book Antiqua" panose="02040602050305030304" pitchFamily="18" charset="0"/>
              </a:rPr>
              <a:t>evade the payment of any tax</a:t>
            </a:r>
            <a:r>
              <a:rPr lang="en-US" sz="2400" dirty="0">
                <a:latin typeface="Book Antiqua" panose="02040602050305030304" pitchFamily="18" charset="0"/>
              </a:rPr>
              <a:t>, he may, for reasons to be recorded in writing, </a:t>
            </a:r>
            <a:r>
              <a:rPr lang="en-US" sz="2400" u="sng" dirty="0">
                <a:latin typeface="Book Antiqua" panose="02040602050305030304" pitchFamily="18" charset="0"/>
              </a:rPr>
              <a:t>seize </a:t>
            </a:r>
            <a:r>
              <a:rPr lang="en-US" sz="2400" u="sng" dirty="0" smtClean="0">
                <a:latin typeface="Book Antiqua" panose="02040602050305030304" pitchFamily="18" charset="0"/>
              </a:rPr>
              <a:t>the accounts</a:t>
            </a:r>
            <a:r>
              <a:rPr lang="en-US" sz="2400" u="sng" dirty="0">
                <a:latin typeface="Book Antiqua" panose="02040602050305030304" pitchFamily="18" charset="0"/>
              </a:rPr>
              <a:t>, registers or documents </a:t>
            </a:r>
            <a:r>
              <a:rPr lang="en-US" sz="2400" dirty="0">
                <a:latin typeface="Book Antiqua" panose="02040602050305030304" pitchFamily="18" charset="0"/>
              </a:rPr>
              <a:t>of such person produced before him and shall grant a receipt </a:t>
            </a:r>
            <a:r>
              <a:rPr lang="en-US" sz="2400" dirty="0" smtClean="0">
                <a:latin typeface="Book Antiqua" panose="02040602050305030304" pitchFamily="18" charset="0"/>
              </a:rPr>
              <a:t>for the </a:t>
            </a:r>
            <a:r>
              <a:rPr lang="en-US" sz="2400" dirty="0">
                <a:latin typeface="Book Antiqua" panose="02040602050305030304" pitchFamily="18" charset="0"/>
              </a:rPr>
              <a:t>same, and shall retain the same for so long as may be necessary in connection with </a:t>
            </a:r>
            <a:r>
              <a:rPr lang="en-US" sz="2400" dirty="0" smtClean="0">
                <a:latin typeface="Book Antiqua" panose="02040602050305030304" pitchFamily="18" charset="0"/>
              </a:rPr>
              <a:t>any proceedings </a:t>
            </a:r>
            <a:r>
              <a:rPr lang="en-US" sz="2400" dirty="0">
                <a:latin typeface="Book Antiqua" panose="02040602050305030304" pitchFamily="18" charset="0"/>
              </a:rPr>
              <a:t>under this Act or the rules made thereunder for </a:t>
            </a:r>
            <a:r>
              <a:rPr lang="en-US" sz="2400" dirty="0" smtClean="0">
                <a:latin typeface="Book Antiqua" panose="02040602050305030304" pitchFamily="18" charset="0"/>
              </a:rPr>
              <a:t>prosecution</a:t>
            </a:r>
            <a:r>
              <a:rPr lang="en-US" dirty="0" smtClean="0"/>
              <a:t>.</a:t>
            </a:r>
          </a:p>
          <a:p>
            <a:pPr marL="0" indent="0">
              <a:buNone/>
            </a:pPr>
            <a:endParaRPr lang="en-US" dirty="0"/>
          </a:p>
          <a:p>
            <a:pPr marL="0" indent="0" algn="r">
              <a:buNone/>
            </a:pPr>
            <a:r>
              <a:rPr lang="en-US" dirty="0" smtClean="0">
                <a:solidFill>
                  <a:srgbClr val="FF0000"/>
                </a:solidFill>
              </a:rPr>
              <a:t>(Rules 138 to 141 and Section-71)</a:t>
            </a:r>
            <a:endParaRPr lang="en-IN" dirty="0">
              <a:solidFill>
                <a:srgbClr val="FF0000"/>
              </a:solidFill>
            </a:endParaRPr>
          </a:p>
        </p:txBody>
      </p:sp>
    </p:spTree>
    <p:extLst>
      <p:ext uri="{BB962C8B-B14F-4D97-AF65-F5344CB8AC3E}">
        <p14:creationId xmlns:p14="http://schemas.microsoft.com/office/powerpoint/2010/main" val="381643536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55320" y="273686"/>
            <a:ext cx="10839994" cy="627652"/>
          </a:xfrm>
        </p:spPr>
        <p:txBody>
          <a:bodyPr>
            <a:normAutofit/>
          </a:bodyPr>
          <a:lstStyle/>
          <a:p>
            <a:pPr algn="ctr"/>
            <a:r>
              <a:rPr lang="en-US" sz="2800" b="1" dirty="0" smtClean="0">
                <a:solidFill>
                  <a:schemeClr val="accent1">
                    <a:lumMod val="50000"/>
                  </a:schemeClr>
                </a:solidFill>
                <a:latin typeface="Book Antiqua" panose="02040602050305030304" pitchFamily="18" charset="0"/>
              </a:rPr>
              <a:t>Section 68- Inspection of goods in movement</a:t>
            </a:r>
            <a:endParaRPr lang="en-IN" sz="2800" b="1" dirty="0">
              <a:solidFill>
                <a:schemeClr val="accent1">
                  <a:lumMod val="50000"/>
                </a:schemeClr>
              </a:solidFill>
              <a:latin typeface="Book Antiqua" panose="02040602050305030304" pitchFamily="18" charset="0"/>
            </a:endParaRPr>
          </a:p>
        </p:txBody>
      </p:sp>
      <p:sp>
        <p:nvSpPr>
          <p:cNvPr id="3" name="Content Placeholder 2"/>
          <p:cNvSpPr>
            <a:spLocks noGrp="1"/>
          </p:cNvSpPr>
          <p:nvPr>
            <p:ph idx="1"/>
          </p:nvPr>
        </p:nvSpPr>
        <p:spPr>
          <a:xfrm>
            <a:off x="352697" y="1058091"/>
            <a:ext cx="11534503" cy="5617029"/>
          </a:xfrm>
        </p:spPr>
        <p:txBody>
          <a:bodyPr>
            <a:normAutofit/>
          </a:bodyPr>
          <a:lstStyle/>
          <a:p>
            <a:pPr marL="0" indent="0">
              <a:buNone/>
            </a:pPr>
            <a:r>
              <a:rPr lang="en-US" dirty="0" smtClean="0"/>
              <a:t>(</a:t>
            </a:r>
            <a:r>
              <a:rPr lang="en-US" dirty="0"/>
              <a:t>1) </a:t>
            </a:r>
            <a:r>
              <a:rPr lang="en-US" dirty="0">
                <a:latin typeface="Book Antiqua" panose="02040602050305030304" pitchFamily="18" charset="0"/>
              </a:rPr>
              <a:t>The Government may require the person </a:t>
            </a:r>
            <a:r>
              <a:rPr lang="en-US" u="sng" dirty="0">
                <a:latin typeface="Book Antiqua" panose="02040602050305030304" pitchFamily="18" charset="0"/>
              </a:rPr>
              <a:t>in charge of a conveyance </a:t>
            </a:r>
            <a:r>
              <a:rPr lang="en-US" dirty="0">
                <a:latin typeface="Book Antiqua" panose="02040602050305030304" pitchFamily="18" charset="0"/>
              </a:rPr>
              <a:t>carrying </a:t>
            </a:r>
            <a:r>
              <a:rPr lang="en-US" dirty="0" smtClean="0">
                <a:latin typeface="Book Antiqua" panose="02040602050305030304" pitchFamily="18" charset="0"/>
              </a:rPr>
              <a:t>any consignment </a:t>
            </a:r>
            <a:r>
              <a:rPr lang="en-US" dirty="0">
                <a:latin typeface="Book Antiqua" panose="02040602050305030304" pitchFamily="18" charset="0"/>
              </a:rPr>
              <a:t>of goods of </a:t>
            </a:r>
            <a:r>
              <a:rPr lang="en-US" u="sng" dirty="0">
                <a:latin typeface="Book Antiqua" panose="02040602050305030304" pitchFamily="18" charset="0"/>
              </a:rPr>
              <a:t>value exceeding </a:t>
            </a:r>
            <a:r>
              <a:rPr lang="en-US" dirty="0">
                <a:latin typeface="Book Antiqua" panose="02040602050305030304" pitchFamily="18" charset="0"/>
              </a:rPr>
              <a:t>such amount as may be specified to carry with him </a:t>
            </a:r>
            <a:r>
              <a:rPr lang="en-US" u="sng" dirty="0" smtClean="0">
                <a:latin typeface="Book Antiqua" panose="02040602050305030304" pitchFamily="18" charset="0"/>
              </a:rPr>
              <a:t>such documents </a:t>
            </a:r>
            <a:r>
              <a:rPr lang="en-US" u="sng" dirty="0">
                <a:latin typeface="Book Antiqua" panose="02040602050305030304" pitchFamily="18" charset="0"/>
              </a:rPr>
              <a:t>and such devices </a:t>
            </a:r>
            <a:r>
              <a:rPr lang="en-US" dirty="0">
                <a:latin typeface="Book Antiqua" panose="02040602050305030304" pitchFamily="18" charset="0"/>
              </a:rPr>
              <a:t>as may be prescribed.</a:t>
            </a:r>
          </a:p>
          <a:p>
            <a:pPr marL="0" indent="0">
              <a:buNone/>
            </a:pPr>
            <a:r>
              <a:rPr lang="en-US" dirty="0">
                <a:latin typeface="Book Antiqua" panose="02040602050305030304" pitchFamily="18" charset="0"/>
              </a:rPr>
              <a:t>(2) The details of documents required to be carried under sub-section (1) shall be validated </a:t>
            </a:r>
            <a:r>
              <a:rPr lang="en-US" dirty="0" smtClean="0">
                <a:latin typeface="Book Antiqua" panose="02040602050305030304" pitchFamily="18" charset="0"/>
              </a:rPr>
              <a:t>in such </a:t>
            </a:r>
            <a:r>
              <a:rPr lang="en-US" dirty="0">
                <a:latin typeface="Book Antiqua" panose="02040602050305030304" pitchFamily="18" charset="0"/>
              </a:rPr>
              <a:t>manner as may be prescribed.</a:t>
            </a:r>
          </a:p>
          <a:p>
            <a:pPr marL="0" indent="0">
              <a:buNone/>
            </a:pPr>
            <a:r>
              <a:rPr lang="en-US" dirty="0">
                <a:latin typeface="Book Antiqua" panose="02040602050305030304" pitchFamily="18" charset="0"/>
              </a:rPr>
              <a:t>(3) Where any conveyance referred to in sub-section (1) is </a:t>
            </a:r>
            <a:r>
              <a:rPr lang="en-US" u="sng" dirty="0">
                <a:latin typeface="Book Antiqua" panose="02040602050305030304" pitchFamily="18" charset="0"/>
              </a:rPr>
              <a:t>intercepted by the </a:t>
            </a:r>
            <a:r>
              <a:rPr lang="en-US" dirty="0">
                <a:latin typeface="Book Antiqua" panose="02040602050305030304" pitchFamily="18" charset="0"/>
              </a:rPr>
              <a:t>proper officer </a:t>
            </a:r>
            <a:r>
              <a:rPr lang="en-US" dirty="0" smtClean="0">
                <a:latin typeface="Book Antiqua" panose="02040602050305030304" pitchFamily="18" charset="0"/>
              </a:rPr>
              <a:t>at any </a:t>
            </a:r>
            <a:r>
              <a:rPr lang="en-US" dirty="0">
                <a:latin typeface="Book Antiqua" panose="02040602050305030304" pitchFamily="18" charset="0"/>
              </a:rPr>
              <a:t>place, he may require the person in charge of the said conveyance to produce the </a:t>
            </a:r>
            <a:r>
              <a:rPr lang="en-US" dirty="0" smtClean="0">
                <a:latin typeface="Book Antiqua" panose="02040602050305030304" pitchFamily="18" charset="0"/>
              </a:rPr>
              <a:t>documents prescribed </a:t>
            </a:r>
            <a:r>
              <a:rPr lang="en-US" dirty="0">
                <a:latin typeface="Book Antiqua" panose="02040602050305030304" pitchFamily="18" charset="0"/>
              </a:rPr>
              <a:t>under the said sub-section and devices for verification, and the said person shall </a:t>
            </a:r>
            <a:r>
              <a:rPr lang="en-US" dirty="0" smtClean="0">
                <a:latin typeface="Book Antiqua" panose="02040602050305030304" pitchFamily="18" charset="0"/>
              </a:rPr>
              <a:t>be liable </a:t>
            </a:r>
            <a:r>
              <a:rPr lang="en-US" dirty="0">
                <a:latin typeface="Book Antiqua" panose="02040602050305030304" pitchFamily="18" charset="0"/>
              </a:rPr>
              <a:t>to produce the documents and devices and also allow the </a:t>
            </a:r>
            <a:r>
              <a:rPr lang="en-US" u="sng" dirty="0">
                <a:latin typeface="Book Antiqua" panose="02040602050305030304" pitchFamily="18" charset="0"/>
              </a:rPr>
              <a:t>inspection of goods</a:t>
            </a:r>
            <a:r>
              <a:rPr lang="en-US" u="sng" dirty="0" smtClean="0">
                <a:latin typeface="Book Antiqua" panose="02040602050305030304" pitchFamily="18" charset="0"/>
              </a:rPr>
              <a:t>.</a:t>
            </a:r>
          </a:p>
          <a:p>
            <a:pPr marL="0" indent="0" algn="r">
              <a:buNone/>
            </a:pPr>
            <a:r>
              <a:rPr lang="en-US" sz="2000" b="1" dirty="0" smtClean="0">
                <a:solidFill>
                  <a:srgbClr val="FF0000"/>
                </a:solidFill>
              </a:rPr>
              <a:t>(Rule :138,138A, 138B,138C,138D, 138E &amp; 138F &amp; Section 129)</a:t>
            </a:r>
            <a:endParaRPr lang="en-IN" sz="2000" b="1" dirty="0">
              <a:solidFill>
                <a:srgbClr val="FF0000"/>
              </a:solidFill>
            </a:endParaRPr>
          </a:p>
        </p:txBody>
      </p:sp>
    </p:spTree>
    <p:extLst>
      <p:ext uri="{BB962C8B-B14F-4D97-AF65-F5344CB8AC3E}">
        <p14:creationId xmlns:p14="http://schemas.microsoft.com/office/powerpoint/2010/main" val="286421407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77840" y="129994"/>
            <a:ext cx="6230982" cy="523149"/>
          </a:xfrm>
        </p:spPr>
        <p:txBody>
          <a:bodyPr>
            <a:normAutofit/>
          </a:bodyPr>
          <a:lstStyle/>
          <a:p>
            <a:pPr algn="r"/>
            <a:r>
              <a:rPr lang="en-US" sz="1800" b="1" dirty="0">
                <a:solidFill>
                  <a:schemeClr val="accent1">
                    <a:lumMod val="50000"/>
                  </a:schemeClr>
                </a:solidFill>
                <a:latin typeface="Bookman Old Style" panose="02050604050505020204" pitchFamily="18" charset="0"/>
              </a:rPr>
              <a:t>Section 68- Inspection of goods in movement</a:t>
            </a:r>
            <a:endParaRPr lang="en-IN" sz="1800" dirty="0"/>
          </a:p>
        </p:txBody>
      </p:sp>
      <p:sp>
        <p:nvSpPr>
          <p:cNvPr id="3" name="Content Placeholder 2"/>
          <p:cNvSpPr>
            <a:spLocks noGrp="1"/>
          </p:cNvSpPr>
          <p:nvPr>
            <p:ph idx="1"/>
          </p:nvPr>
        </p:nvSpPr>
        <p:spPr>
          <a:xfrm>
            <a:off x="365759" y="1254034"/>
            <a:ext cx="11443063" cy="5329645"/>
          </a:xfrm>
        </p:spPr>
        <p:txBody>
          <a:bodyPr>
            <a:normAutofit fontScale="92500" lnSpcReduction="10000"/>
          </a:bodyPr>
          <a:lstStyle/>
          <a:p>
            <a:pPr marL="0" indent="0">
              <a:buNone/>
            </a:pPr>
            <a:r>
              <a:rPr lang="en-US" sz="2400" b="1" i="1" dirty="0" smtClean="0">
                <a:latin typeface="Bookman Old Style" panose="02050604050505020204" pitchFamily="18" charset="0"/>
              </a:rPr>
              <a:t>Rule: 138</a:t>
            </a:r>
            <a:r>
              <a:rPr lang="en-US" sz="2400" b="1" i="1" dirty="0">
                <a:latin typeface="Bookman Old Style" panose="02050604050505020204" pitchFamily="18" charset="0"/>
              </a:rPr>
              <a:t>. Information to be furnished prior to commencement of movement of goods and generation of e-way bill </a:t>
            </a:r>
            <a:endParaRPr lang="en-US" sz="2400" b="1" i="1" dirty="0" smtClean="0">
              <a:latin typeface="Bookman Old Style" panose="02050604050505020204" pitchFamily="18" charset="0"/>
            </a:endParaRPr>
          </a:p>
          <a:p>
            <a:pPr marL="0" indent="0">
              <a:buNone/>
            </a:pPr>
            <a:r>
              <a:rPr lang="en-US" sz="2400" b="1" dirty="0">
                <a:latin typeface="Bookman Old Style" panose="02050604050505020204" pitchFamily="18" charset="0"/>
              </a:rPr>
              <a:t>	</a:t>
            </a:r>
          </a:p>
          <a:p>
            <a:pPr marL="0" indent="0">
              <a:buNone/>
            </a:pPr>
            <a:r>
              <a:rPr lang="en-US" sz="2400" b="1" dirty="0" smtClean="0">
                <a:latin typeface="Bookman Old Style" panose="02050604050505020204" pitchFamily="18" charset="0"/>
              </a:rPr>
              <a:t>Rule: 138B</a:t>
            </a:r>
            <a:r>
              <a:rPr lang="en-US" sz="2400" b="1" dirty="0">
                <a:latin typeface="Bookman Old Style" panose="02050604050505020204" pitchFamily="18" charset="0"/>
              </a:rPr>
              <a:t>. Verification of documents and conveyances 	</a:t>
            </a:r>
          </a:p>
          <a:p>
            <a:pPr marL="0" indent="0">
              <a:buNone/>
            </a:pPr>
            <a:endParaRPr lang="en-US" sz="1700" b="1" dirty="0" smtClean="0">
              <a:latin typeface="Bookman Old Style" panose="02050604050505020204" pitchFamily="18" charset="0"/>
            </a:endParaRPr>
          </a:p>
          <a:p>
            <a:pPr marL="0" indent="0">
              <a:buNone/>
            </a:pPr>
            <a:r>
              <a:rPr lang="en-US" sz="2400" b="1" dirty="0" smtClean="0">
                <a:latin typeface="Bookman Old Style" panose="02050604050505020204" pitchFamily="18" charset="0"/>
              </a:rPr>
              <a:t>Rule: 138C</a:t>
            </a:r>
            <a:r>
              <a:rPr lang="en-US" sz="2400" b="1" dirty="0">
                <a:latin typeface="Bookman Old Style" panose="02050604050505020204" pitchFamily="18" charset="0"/>
              </a:rPr>
              <a:t>. Inspection and verification of goods 	</a:t>
            </a:r>
          </a:p>
          <a:p>
            <a:pPr marL="0" indent="0">
              <a:buNone/>
            </a:pPr>
            <a:endParaRPr lang="en-US" sz="1700" b="1" dirty="0" smtClean="0">
              <a:latin typeface="Bookman Old Style" panose="02050604050505020204" pitchFamily="18" charset="0"/>
            </a:endParaRPr>
          </a:p>
          <a:p>
            <a:pPr marL="0" indent="0">
              <a:buNone/>
            </a:pPr>
            <a:r>
              <a:rPr lang="en-US" sz="2400" b="1" dirty="0" smtClean="0">
                <a:latin typeface="Bookman Old Style" panose="02050604050505020204" pitchFamily="18" charset="0"/>
              </a:rPr>
              <a:t>Rule: 138D</a:t>
            </a:r>
            <a:r>
              <a:rPr lang="en-US" sz="2400" b="1" dirty="0">
                <a:latin typeface="Bookman Old Style" panose="02050604050505020204" pitchFamily="18" charset="0"/>
              </a:rPr>
              <a:t>. Facility for uploading information regarding detention of vehicle 	</a:t>
            </a:r>
          </a:p>
          <a:p>
            <a:pPr marL="0" indent="0">
              <a:buNone/>
            </a:pPr>
            <a:endParaRPr lang="en-US" sz="1700" b="1" i="1" dirty="0" smtClean="0">
              <a:latin typeface="Bookman Old Style" panose="02050604050505020204" pitchFamily="18" charset="0"/>
            </a:endParaRPr>
          </a:p>
          <a:p>
            <a:pPr marL="0" indent="0">
              <a:buNone/>
            </a:pPr>
            <a:r>
              <a:rPr lang="en-US" sz="2400" b="1" i="1" dirty="0" smtClean="0">
                <a:latin typeface="Bookman Old Style" panose="02050604050505020204" pitchFamily="18" charset="0"/>
              </a:rPr>
              <a:t>Rule: 138E</a:t>
            </a:r>
            <a:r>
              <a:rPr lang="en-US" sz="2400" b="1" i="1" dirty="0">
                <a:latin typeface="Bookman Old Style" panose="02050604050505020204" pitchFamily="18" charset="0"/>
              </a:rPr>
              <a:t>. Restriction on furnishing of information in PART A of FORM GST EWB-01.- </a:t>
            </a:r>
            <a:r>
              <a:rPr lang="en-US" sz="2400" b="1" dirty="0">
                <a:latin typeface="Bookman Old Style" panose="02050604050505020204" pitchFamily="18" charset="0"/>
              </a:rPr>
              <a:t>	</a:t>
            </a:r>
          </a:p>
          <a:p>
            <a:pPr marL="0" indent="0">
              <a:buNone/>
            </a:pPr>
            <a:endParaRPr lang="en-US" sz="1700" b="1" i="1" dirty="0" smtClean="0">
              <a:latin typeface="Bookman Old Style" panose="02050604050505020204" pitchFamily="18" charset="0"/>
            </a:endParaRPr>
          </a:p>
          <a:p>
            <a:pPr marL="0" indent="0">
              <a:buNone/>
            </a:pPr>
            <a:r>
              <a:rPr lang="en-US" sz="2400" b="1" i="1" dirty="0" smtClean="0">
                <a:latin typeface="Bookman Old Style" panose="02050604050505020204" pitchFamily="18" charset="0"/>
              </a:rPr>
              <a:t>Rule:138F </a:t>
            </a:r>
            <a:r>
              <a:rPr lang="en-US" sz="2400" b="1" i="1" dirty="0">
                <a:latin typeface="Bookman Old Style" panose="02050604050505020204" pitchFamily="18" charset="0"/>
              </a:rPr>
              <a:t>Information to be furnished in case of intra-State movement of gold, precious stones, etc. and generation of e-way bills thereof </a:t>
            </a:r>
            <a:r>
              <a:rPr lang="en-US" dirty="0"/>
              <a:t>	</a:t>
            </a:r>
          </a:p>
          <a:p>
            <a:endParaRPr lang="en-IN" dirty="0"/>
          </a:p>
        </p:txBody>
      </p:sp>
    </p:spTree>
    <p:extLst>
      <p:ext uri="{BB962C8B-B14F-4D97-AF65-F5344CB8AC3E}">
        <p14:creationId xmlns:p14="http://schemas.microsoft.com/office/powerpoint/2010/main" val="148023825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719092"/>
          </a:xfrm>
        </p:spPr>
        <p:txBody>
          <a:bodyPr>
            <a:normAutofit/>
          </a:bodyPr>
          <a:lstStyle/>
          <a:p>
            <a:pPr algn="ctr"/>
            <a:r>
              <a:rPr lang="en-US" sz="2800" b="1" dirty="0" smtClean="0">
                <a:solidFill>
                  <a:schemeClr val="accent1">
                    <a:lumMod val="75000"/>
                  </a:schemeClr>
                </a:solidFill>
                <a:latin typeface="Book Antiqua" panose="02040602050305030304" pitchFamily="18" charset="0"/>
              </a:rPr>
              <a:t>Section 69:Power to arrest</a:t>
            </a:r>
            <a:endParaRPr lang="en-IN" sz="2800" b="1" dirty="0">
              <a:solidFill>
                <a:schemeClr val="accent1">
                  <a:lumMod val="75000"/>
                </a:schemeClr>
              </a:solidFill>
              <a:latin typeface="Book Antiqua" panose="02040602050305030304" pitchFamily="18" charset="0"/>
            </a:endParaRPr>
          </a:p>
        </p:txBody>
      </p:sp>
      <p:sp>
        <p:nvSpPr>
          <p:cNvPr id="3" name="Content Placeholder 2"/>
          <p:cNvSpPr>
            <a:spLocks noGrp="1"/>
          </p:cNvSpPr>
          <p:nvPr>
            <p:ph idx="1"/>
          </p:nvPr>
        </p:nvSpPr>
        <p:spPr>
          <a:xfrm>
            <a:off x="313509" y="1345474"/>
            <a:ext cx="11534502" cy="5329645"/>
          </a:xfrm>
        </p:spPr>
        <p:txBody>
          <a:bodyPr/>
          <a:lstStyle/>
          <a:p>
            <a:pPr marL="514350" indent="-514350" algn="just">
              <a:buAutoNum type="arabicParenBoth"/>
            </a:pPr>
            <a:r>
              <a:rPr lang="en-US" i="1" dirty="0" smtClean="0">
                <a:latin typeface="Book Antiqua" panose="02040602050305030304" pitchFamily="18" charset="0"/>
              </a:rPr>
              <a:t>Where </a:t>
            </a:r>
            <a:r>
              <a:rPr lang="en-US" i="1" dirty="0">
                <a:latin typeface="Book Antiqua" panose="02040602050305030304" pitchFamily="18" charset="0"/>
              </a:rPr>
              <a:t>the Commissioner has </a:t>
            </a:r>
            <a:r>
              <a:rPr lang="en-US" i="1" u="sng" dirty="0">
                <a:solidFill>
                  <a:srgbClr val="FF0000"/>
                </a:solidFill>
                <a:latin typeface="Book Antiqua" panose="02040602050305030304" pitchFamily="18" charset="0"/>
              </a:rPr>
              <a:t>reasons to believe </a:t>
            </a:r>
            <a:r>
              <a:rPr lang="en-US" i="1" dirty="0">
                <a:latin typeface="Book Antiqua" panose="02040602050305030304" pitchFamily="18" charset="0"/>
              </a:rPr>
              <a:t>that a person has committed any offence specified in </a:t>
            </a:r>
            <a:r>
              <a:rPr lang="en-US" i="1" dirty="0">
                <a:solidFill>
                  <a:srgbClr val="FF0000"/>
                </a:solidFill>
                <a:latin typeface="Book Antiqua" panose="02040602050305030304" pitchFamily="18" charset="0"/>
              </a:rPr>
              <a:t>clause (a) or clause (b) or clause (c) or clause (d) of sub-section (1) of section 132 </a:t>
            </a:r>
            <a:r>
              <a:rPr lang="en-US" i="1" dirty="0">
                <a:latin typeface="Book Antiqua" panose="02040602050305030304" pitchFamily="18" charset="0"/>
              </a:rPr>
              <a:t>which is punishable under clause (</a:t>
            </a:r>
            <a:r>
              <a:rPr lang="en-US" i="1" dirty="0" err="1">
                <a:latin typeface="Book Antiqua" panose="02040602050305030304" pitchFamily="18" charset="0"/>
              </a:rPr>
              <a:t>i</a:t>
            </a:r>
            <a:r>
              <a:rPr lang="en-US" i="1" dirty="0">
                <a:latin typeface="Book Antiqua" panose="02040602050305030304" pitchFamily="18" charset="0"/>
              </a:rPr>
              <a:t>) or (ii) of sub-section (1), or sub-section (2) of the said section, he may, by order, </a:t>
            </a:r>
            <a:r>
              <a:rPr lang="en-US" i="1" dirty="0" err="1">
                <a:latin typeface="Book Antiqua" panose="02040602050305030304" pitchFamily="18" charset="0"/>
              </a:rPr>
              <a:t>authorise</a:t>
            </a:r>
            <a:r>
              <a:rPr lang="en-US" i="1" dirty="0">
                <a:latin typeface="Book Antiqua" panose="02040602050305030304" pitchFamily="18" charset="0"/>
              </a:rPr>
              <a:t> any officer of the central tax to arrest such person </a:t>
            </a:r>
            <a:r>
              <a:rPr lang="en-US" dirty="0">
                <a:latin typeface="Book Antiqua" panose="02040602050305030304" pitchFamily="18" charset="0"/>
              </a:rPr>
              <a:t>	</a:t>
            </a:r>
          </a:p>
          <a:p>
            <a:pPr marL="0" indent="0" algn="just">
              <a:buNone/>
            </a:pPr>
            <a:r>
              <a:rPr lang="en-US" i="1" dirty="0" smtClean="0">
                <a:latin typeface="Book Antiqua" panose="02040602050305030304" pitchFamily="18" charset="0"/>
              </a:rPr>
              <a:t>(2) Where </a:t>
            </a:r>
            <a:r>
              <a:rPr lang="en-US" i="1" dirty="0">
                <a:latin typeface="Book Antiqua" panose="02040602050305030304" pitchFamily="18" charset="0"/>
              </a:rPr>
              <a:t>a person is arrested under sub-section (1) for an offence specified under sub-section (5) of section 132, the officer </a:t>
            </a:r>
            <a:r>
              <a:rPr lang="en-US" i="1" dirty="0" err="1">
                <a:latin typeface="Book Antiqua" panose="02040602050305030304" pitchFamily="18" charset="0"/>
              </a:rPr>
              <a:t>authorised</a:t>
            </a:r>
            <a:r>
              <a:rPr lang="en-US" i="1" dirty="0">
                <a:latin typeface="Book Antiqua" panose="02040602050305030304" pitchFamily="18" charset="0"/>
              </a:rPr>
              <a:t> to arrest the person shall inform </a:t>
            </a:r>
            <a:r>
              <a:rPr lang="en-US" i="1" dirty="0" smtClean="0">
                <a:latin typeface="Book Antiqua" panose="02040602050305030304" pitchFamily="18" charset="0"/>
              </a:rPr>
              <a:t>such </a:t>
            </a:r>
            <a:r>
              <a:rPr lang="en-US" i="1" dirty="0">
                <a:latin typeface="Book Antiqua" panose="02040602050305030304" pitchFamily="18" charset="0"/>
              </a:rPr>
              <a:t>person of the grounds of arrest and produce him before a Magistrate within twenty-four hours. </a:t>
            </a:r>
            <a:r>
              <a:rPr lang="en-US" dirty="0">
                <a:latin typeface="Book Antiqua" panose="02040602050305030304" pitchFamily="18" charset="0"/>
              </a:rPr>
              <a:t>	</a:t>
            </a:r>
          </a:p>
          <a:p>
            <a:pPr marL="0" indent="0" algn="just">
              <a:buNone/>
            </a:pPr>
            <a:r>
              <a:rPr lang="en-US" dirty="0">
                <a:latin typeface="Book Antiqua" panose="02040602050305030304" pitchFamily="18" charset="0"/>
              </a:rPr>
              <a:t>	</a:t>
            </a:r>
            <a:endParaRPr lang="en-US" dirty="0" smtClean="0">
              <a:latin typeface="Book Antiqua" panose="02040602050305030304" pitchFamily="18" charset="0"/>
            </a:endParaRPr>
          </a:p>
          <a:p>
            <a:pPr marL="0" indent="0" algn="r">
              <a:buNone/>
            </a:pPr>
            <a:r>
              <a:rPr lang="en-US" sz="2400" b="1" dirty="0" smtClean="0">
                <a:solidFill>
                  <a:srgbClr val="FF0000"/>
                </a:solidFill>
                <a:latin typeface="Book Antiqua" panose="02040602050305030304" pitchFamily="18" charset="0"/>
              </a:rPr>
              <a:t>(Section 132 &amp;138)</a:t>
            </a:r>
            <a:endParaRPr lang="en-US" sz="2400" b="1" dirty="0">
              <a:solidFill>
                <a:srgbClr val="FF0000"/>
              </a:solidFill>
              <a:latin typeface="Book Antiqua" panose="02040602050305030304" pitchFamily="18" charset="0"/>
            </a:endParaRPr>
          </a:p>
          <a:p>
            <a:pPr marL="0" indent="0">
              <a:buNone/>
            </a:pPr>
            <a:endParaRPr lang="en-IN" dirty="0"/>
          </a:p>
        </p:txBody>
      </p:sp>
    </p:spTree>
    <p:extLst>
      <p:ext uri="{BB962C8B-B14F-4D97-AF65-F5344CB8AC3E}">
        <p14:creationId xmlns:p14="http://schemas.microsoft.com/office/powerpoint/2010/main" val="212032797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13509" y="365126"/>
            <a:ext cx="11403873" cy="1110978"/>
          </a:xfrm>
        </p:spPr>
        <p:txBody>
          <a:bodyPr>
            <a:normAutofit/>
          </a:bodyPr>
          <a:lstStyle/>
          <a:p>
            <a:r>
              <a:rPr lang="en-US" sz="2800" b="1" dirty="0" smtClean="0">
                <a:solidFill>
                  <a:schemeClr val="accent1">
                    <a:lumMod val="75000"/>
                  </a:schemeClr>
                </a:solidFill>
                <a:latin typeface="Book Antiqua" panose="02040602050305030304" pitchFamily="18" charset="0"/>
              </a:rPr>
              <a:t>Section 70: Power to summon persons to give evidence and produce documents</a:t>
            </a:r>
            <a:endParaRPr lang="en-IN" sz="2800" b="1" dirty="0">
              <a:solidFill>
                <a:schemeClr val="accent1">
                  <a:lumMod val="75000"/>
                </a:schemeClr>
              </a:solidFill>
              <a:latin typeface="Book Antiqua" panose="02040602050305030304" pitchFamily="18" charset="0"/>
            </a:endParaRPr>
          </a:p>
        </p:txBody>
      </p:sp>
      <p:sp>
        <p:nvSpPr>
          <p:cNvPr id="3" name="Content Placeholder 2"/>
          <p:cNvSpPr>
            <a:spLocks noGrp="1"/>
          </p:cNvSpPr>
          <p:nvPr>
            <p:ph idx="1"/>
          </p:nvPr>
        </p:nvSpPr>
        <p:spPr>
          <a:xfrm>
            <a:off x="313509" y="1802674"/>
            <a:ext cx="11508377" cy="4820195"/>
          </a:xfrm>
        </p:spPr>
        <p:txBody>
          <a:bodyPr/>
          <a:lstStyle/>
          <a:p>
            <a:pPr marL="0" indent="0">
              <a:buNone/>
            </a:pPr>
            <a:r>
              <a:rPr lang="en-US" i="1" dirty="0">
                <a:latin typeface="Book Antiqua" panose="02040602050305030304" pitchFamily="18" charset="0"/>
              </a:rPr>
              <a:t>(1) The proper officer under this Act shall have power to summon any person </a:t>
            </a:r>
            <a:r>
              <a:rPr lang="en-US" i="1" u="sng" dirty="0">
                <a:latin typeface="Book Antiqua" panose="02040602050305030304" pitchFamily="18" charset="0"/>
              </a:rPr>
              <a:t>whose attendance he considers necessary either to give evidence </a:t>
            </a:r>
            <a:r>
              <a:rPr lang="en-US" i="1" dirty="0">
                <a:latin typeface="Book Antiqua" panose="02040602050305030304" pitchFamily="18" charset="0"/>
              </a:rPr>
              <a:t>or to produce a document or any other thing in any inquiry in the same manner, as provided in the case of a civil court under the provisions of the Code of Civil Procedure, 1908. </a:t>
            </a:r>
            <a:endParaRPr lang="en-US" dirty="0">
              <a:latin typeface="Book Antiqua" panose="02040602050305030304" pitchFamily="18" charset="0"/>
            </a:endParaRPr>
          </a:p>
          <a:p>
            <a:pPr marL="0" indent="0">
              <a:buNone/>
            </a:pPr>
            <a:r>
              <a:rPr lang="en-US" i="1" dirty="0">
                <a:latin typeface="Book Antiqua" panose="02040602050305030304" pitchFamily="18" charset="0"/>
              </a:rPr>
              <a:t>(2) Every such inquiry referred to in sub-section (1) shall be deemed to be a “judicial proceedings” within the meaning of section 193 and section 228 of the Indian Penal Code. </a:t>
            </a:r>
            <a:r>
              <a:rPr lang="en-US" dirty="0">
                <a:latin typeface="Book Antiqua" panose="02040602050305030304" pitchFamily="18" charset="0"/>
              </a:rPr>
              <a:t>	</a:t>
            </a:r>
          </a:p>
          <a:p>
            <a:pPr marL="0" indent="0">
              <a:buNone/>
            </a:pPr>
            <a:r>
              <a:rPr lang="en-US" sz="2400" i="1" dirty="0">
                <a:solidFill>
                  <a:srgbClr val="FF0000"/>
                </a:solidFill>
                <a:latin typeface="Book Antiqua" panose="02040602050305030304" pitchFamily="18" charset="0"/>
              </a:rPr>
              <a:t>The GST-Investigation wing has issued guidelines on issuance of summons under section </a:t>
            </a:r>
            <a:r>
              <a:rPr lang="en-US" sz="2400" i="1" dirty="0" smtClean="0">
                <a:solidFill>
                  <a:srgbClr val="FF0000"/>
                </a:solidFill>
                <a:latin typeface="Book Antiqua" panose="02040602050305030304" pitchFamily="18" charset="0"/>
              </a:rPr>
              <a:t>70 through </a:t>
            </a:r>
            <a:r>
              <a:rPr lang="en-US" sz="2400" i="1" dirty="0">
                <a:solidFill>
                  <a:srgbClr val="FF0000"/>
                </a:solidFill>
                <a:latin typeface="Book Antiqua" panose="02040602050305030304" pitchFamily="18" charset="0"/>
              </a:rPr>
              <a:t>Instruction No. 03/2022-23 </a:t>
            </a:r>
            <a:r>
              <a:rPr lang="en-US" sz="2400" i="1" dirty="0" err="1">
                <a:solidFill>
                  <a:srgbClr val="FF0000"/>
                </a:solidFill>
                <a:latin typeface="Book Antiqua" panose="02040602050305030304" pitchFamily="18" charset="0"/>
              </a:rPr>
              <a:t>dt.</a:t>
            </a:r>
            <a:r>
              <a:rPr lang="en-US" sz="2400" i="1" dirty="0">
                <a:solidFill>
                  <a:srgbClr val="FF0000"/>
                </a:solidFill>
                <a:latin typeface="Book Antiqua" panose="02040602050305030304" pitchFamily="18" charset="0"/>
              </a:rPr>
              <a:t> 17.08.2022</a:t>
            </a:r>
            <a:endParaRPr lang="en-IN" sz="2400" i="1" dirty="0">
              <a:solidFill>
                <a:srgbClr val="FF0000"/>
              </a:solidFill>
              <a:latin typeface="Book Antiqua" panose="02040602050305030304" pitchFamily="18" charset="0"/>
            </a:endParaRPr>
          </a:p>
        </p:txBody>
      </p:sp>
    </p:spTree>
    <p:extLst>
      <p:ext uri="{BB962C8B-B14F-4D97-AF65-F5344CB8AC3E}">
        <p14:creationId xmlns:p14="http://schemas.microsoft.com/office/powerpoint/2010/main" val="326050326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59823" y="129994"/>
            <a:ext cx="10515600" cy="653778"/>
          </a:xfrm>
        </p:spPr>
        <p:txBody>
          <a:bodyPr>
            <a:normAutofit/>
          </a:bodyPr>
          <a:lstStyle/>
          <a:p>
            <a:pPr algn="ctr"/>
            <a:r>
              <a:rPr lang="en-US" sz="2800" b="1" dirty="0" smtClean="0">
                <a:solidFill>
                  <a:schemeClr val="accent1">
                    <a:lumMod val="75000"/>
                  </a:schemeClr>
                </a:solidFill>
                <a:latin typeface="Book Antiqua" panose="02040602050305030304" pitchFamily="18" charset="0"/>
              </a:rPr>
              <a:t>Section 71:Access to business premises</a:t>
            </a:r>
            <a:endParaRPr lang="en-IN" sz="2800" b="1" dirty="0">
              <a:solidFill>
                <a:schemeClr val="accent1">
                  <a:lumMod val="75000"/>
                </a:schemeClr>
              </a:solidFill>
              <a:latin typeface="Book Antiqua" panose="02040602050305030304" pitchFamily="18" charset="0"/>
            </a:endParaRPr>
          </a:p>
        </p:txBody>
      </p:sp>
      <p:sp>
        <p:nvSpPr>
          <p:cNvPr id="3" name="Content Placeholder 2"/>
          <p:cNvSpPr>
            <a:spLocks noGrp="1"/>
          </p:cNvSpPr>
          <p:nvPr>
            <p:ph idx="1"/>
          </p:nvPr>
        </p:nvSpPr>
        <p:spPr>
          <a:xfrm>
            <a:off x="106680" y="822961"/>
            <a:ext cx="11937274" cy="5891348"/>
          </a:xfrm>
        </p:spPr>
        <p:txBody>
          <a:bodyPr>
            <a:normAutofit fontScale="85000" lnSpcReduction="20000"/>
          </a:bodyPr>
          <a:lstStyle/>
          <a:p>
            <a:pPr marL="514350" indent="-514350" algn="just">
              <a:buAutoNum type="arabicParenBoth"/>
            </a:pPr>
            <a:r>
              <a:rPr lang="en-US" sz="2600" i="1" dirty="0" smtClean="0">
                <a:latin typeface="Book Antiqua" panose="02040602050305030304" pitchFamily="18" charset="0"/>
              </a:rPr>
              <a:t>Any </a:t>
            </a:r>
            <a:r>
              <a:rPr lang="en-US" sz="2600" i="1" dirty="0">
                <a:latin typeface="Book Antiqua" panose="02040602050305030304" pitchFamily="18" charset="0"/>
              </a:rPr>
              <a:t>officer under this Act, </a:t>
            </a:r>
            <a:r>
              <a:rPr lang="en-US" sz="2600" i="1" dirty="0" smtClean="0">
                <a:latin typeface="Book Antiqua" panose="02040602050305030304" pitchFamily="18" charset="0"/>
              </a:rPr>
              <a:t>authorized </a:t>
            </a:r>
            <a:r>
              <a:rPr lang="en-US" sz="2600" i="1" dirty="0">
                <a:latin typeface="Book Antiqua" panose="02040602050305030304" pitchFamily="18" charset="0"/>
              </a:rPr>
              <a:t>by the proper officer not below the rank of </a:t>
            </a:r>
            <a:r>
              <a:rPr lang="en-US" sz="2600" i="1" u="sng" dirty="0">
                <a:latin typeface="Book Antiqua" panose="02040602050305030304" pitchFamily="18" charset="0"/>
              </a:rPr>
              <a:t>Joint Commissioner</a:t>
            </a:r>
            <a:r>
              <a:rPr lang="en-US" sz="2600" i="1" dirty="0">
                <a:latin typeface="Book Antiqua" panose="02040602050305030304" pitchFamily="18" charset="0"/>
              </a:rPr>
              <a:t>, shall have access to any place of business of a registered person to </a:t>
            </a:r>
            <a:r>
              <a:rPr lang="en-US" sz="2600" i="1" u="sng" dirty="0">
                <a:latin typeface="Book Antiqua" panose="02040602050305030304" pitchFamily="18" charset="0"/>
              </a:rPr>
              <a:t>inspect books </a:t>
            </a:r>
            <a:r>
              <a:rPr lang="en-US" sz="2600" i="1" dirty="0">
                <a:latin typeface="Book Antiqua" panose="02040602050305030304" pitchFamily="18" charset="0"/>
              </a:rPr>
              <a:t>of </a:t>
            </a:r>
            <a:r>
              <a:rPr lang="en-US" sz="2600" i="1" u="sng" dirty="0">
                <a:latin typeface="Book Antiqua" panose="02040602050305030304" pitchFamily="18" charset="0"/>
              </a:rPr>
              <a:t>account, documents, computers, computer programs, computer software whether installed in a computer or otherwise and </a:t>
            </a:r>
            <a:r>
              <a:rPr lang="en-US" sz="2600" i="1" u="sng" dirty="0">
                <a:solidFill>
                  <a:srgbClr val="FF0000"/>
                </a:solidFill>
                <a:latin typeface="Book Antiqua" panose="02040602050305030304" pitchFamily="18" charset="0"/>
              </a:rPr>
              <a:t>such other things </a:t>
            </a:r>
            <a:r>
              <a:rPr lang="en-US" sz="2600" i="1" u="sng" dirty="0">
                <a:latin typeface="Book Antiqua" panose="02040602050305030304" pitchFamily="18" charset="0"/>
              </a:rPr>
              <a:t>as he may require </a:t>
            </a:r>
            <a:r>
              <a:rPr lang="en-US" sz="2600" i="1" dirty="0">
                <a:latin typeface="Book Antiqua" panose="02040602050305030304" pitchFamily="18" charset="0"/>
              </a:rPr>
              <a:t>and which may be available at such place, for the purposes of carrying out any </a:t>
            </a:r>
            <a:r>
              <a:rPr lang="en-US" sz="2600" i="1" u="sng" dirty="0">
                <a:latin typeface="Book Antiqua" panose="02040602050305030304" pitchFamily="18" charset="0"/>
              </a:rPr>
              <a:t>audit, scrutiny, verification and checks </a:t>
            </a:r>
            <a:r>
              <a:rPr lang="en-US" sz="2600" i="1" dirty="0">
                <a:latin typeface="Book Antiqua" panose="02040602050305030304" pitchFamily="18" charset="0"/>
              </a:rPr>
              <a:t>as may be necessary to safeguard the interest of revenue </a:t>
            </a:r>
            <a:r>
              <a:rPr lang="en-US" sz="2600" dirty="0">
                <a:latin typeface="Book Antiqua" panose="02040602050305030304" pitchFamily="18" charset="0"/>
              </a:rPr>
              <a:t>	</a:t>
            </a:r>
            <a:endParaRPr lang="en-US" sz="2600" dirty="0" smtClean="0">
              <a:latin typeface="Book Antiqua" panose="02040602050305030304" pitchFamily="18" charset="0"/>
            </a:endParaRPr>
          </a:p>
          <a:p>
            <a:pPr marL="0" indent="0" algn="just">
              <a:buNone/>
            </a:pPr>
            <a:r>
              <a:rPr lang="en-US" sz="2600" i="1" dirty="0">
                <a:latin typeface="Book Antiqua" panose="02040602050305030304" pitchFamily="18" charset="0"/>
              </a:rPr>
              <a:t>(2) </a:t>
            </a:r>
            <a:r>
              <a:rPr lang="en-US" sz="2600" i="1" dirty="0" smtClean="0">
                <a:latin typeface="Book Antiqua" panose="02040602050305030304" pitchFamily="18" charset="0"/>
              </a:rPr>
              <a:t>	Every </a:t>
            </a:r>
            <a:r>
              <a:rPr lang="en-US" sz="2600" i="1" dirty="0">
                <a:latin typeface="Book Antiqua" panose="02040602050305030304" pitchFamily="18" charset="0"/>
              </a:rPr>
              <a:t>person in charge of place referred to in sub-section (1) shall, on demand, make available to </a:t>
            </a:r>
            <a:r>
              <a:rPr lang="en-US" sz="2600" i="1" dirty="0" smtClean="0">
                <a:latin typeface="Book Antiqua" panose="02040602050305030304" pitchFamily="18" charset="0"/>
              </a:rPr>
              <a:t>	the officer authorized </a:t>
            </a:r>
            <a:r>
              <a:rPr lang="en-US" sz="2600" i="1" dirty="0">
                <a:latin typeface="Book Antiqua" panose="02040602050305030304" pitchFamily="18" charset="0"/>
              </a:rPr>
              <a:t>under sub-section (1) or </a:t>
            </a:r>
            <a:r>
              <a:rPr lang="en-US" sz="2600" i="1" dirty="0">
                <a:solidFill>
                  <a:srgbClr val="FF0000"/>
                </a:solidFill>
                <a:latin typeface="Book Antiqua" panose="02040602050305030304" pitchFamily="18" charset="0"/>
              </a:rPr>
              <a:t>the audit party deputed by the proper officer or a </a:t>
            </a:r>
            <a:r>
              <a:rPr lang="en-US" sz="2600" i="1" dirty="0" smtClean="0">
                <a:solidFill>
                  <a:srgbClr val="FF0000"/>
                </a:solidFill>
                <a:latin typeface="Book Antiqua" panose="02040602050305030304" pitchFamily="18" charset="0"/>
              </a:rPr>
              <a:t>	cost </a:t>
            </a:r>
            <a:r>
              <a:rPr lang="en-US" sz="2600" i="1" dirty="0">
                <a:solidFill>
                  <a:srgbClr val="FF0000"/>
                </a:solidFill>
                <a:latin typeface="Book Antiqua" panose="02040602050305030304" pitchFamily="18" charset="0"/>
              </a:rPr>
              <a:t>accountant or chartered accountant nominated under section 66</a:t>
            </a:r>
            <a:r>
              <a:rPr lang="en-US" sz="2600" i="1" dirty="0">
                <a:latin typeface="Book Antiqua" panose="02040602050305030304" pitchFamily="18" charset="0"/>
              </a:rPr>
              <a:t>— </a:t>
            </a:r>
            <a:endParaRPr lang="en-US" sz="2600" dirty="0">
              <a:latin typeface="Book Antiqua" panose="02040602050305030304" pitchFamily="18" charset="0"/>
            </a:endParaRPr>
          </a:p>
          <a:p>
            <a:pPr marL="0" indent="0">
              <a:buNone/>
            </a:pPr>
            <a:r>
              <a:rPr lang="en-US" sz="2600" i="1" dirty="0">
                <a:latin typeface="Book Antiqua" panose="02040602050305030304" pitchFamily="18" charset="0"/>
              </a:rPr>
              <a:t>(</a:t>
            </a:r>
            <a:r>
              <a:rPr lang="en-US" sz="2600" i="1" dirty="0" err="1">
                <a:latin typeface="Book Antiqua" panose="02040602050305030304" pitchFamily="18" charset="0"/>
              </a:rPr>
              <a:t>i</a:t>
            </a:r>
            <a:r>
              <a:rPr lang="en-US" sz="2600" i="1" dirty="0">
                <a:latin typeface="Book Antiqua" panose="02040602050305030304" pitchFamily="18" charset="0"/>
              </a:rPr>
              <a:t>) such records as prepared or maintained by the registered person and declared to the proper officer in such manner as may be prescribed; </a:t>
            </a:r>
            <a:endParaRPr lang="en-US" sz="2600" dirty="0">
              <a:latin typeface="Book Antiqua" panose="02040602050305030304" pitchFamily="18" charset="0"/>
            </a:endParaRPr>
          </a:p>
          <a:p>
            <a:pPr marL="0" indent="0">
              <a:buNone/>
            </a:pPr>
            <a:r>
              <a:rPr lang="en-US" sz="2600" i="1" dirty="0">
                <a:latin typeface="Book Antiqua" panose="02040602050305030304" pitchFamily="18" charset="0"/>
              </a:rPr>
              <a:t>(ii) trial balance or its equivalent; </a:t>
            </a:r>
            <a:endParaRPr lang="en-US" sz="2600" dirty="0">
              <a:latin typeface="Book Antiqua" panose="02040602050305030304" pitchFamily="18" charset="0"/>
            </a:endParaRPr>
          </a:p>
          <a:p>
            <a:pPr marL="0" indent="0">
              <a:buNone/>
            </a:pPr>
            <a:r>
              <a:rPr lang="en-US" sz="2600" i="1" dirty="0">
                <a:latin typeface="Book Antiqua" panose="02040602050305030304" pitchFamily="18" charset="0"/>
              </a:rPr>
              <a:t>(iii) statements of annual financial accounts, duly audited, wherever required; </a:t>
            </a:r>
            <a:endParaRPr lang="en-US" sz="2600" dirty="0">
              <a:latin typeface="Book Antiqua" panose="02040602050305030304" pitchFamily="18" charset="0"/>
            </a:endParaRPr>
          </a:p>
          <a:p>
            <a:pPr marL="0" indent="0">
              <a:buNone/>
            </a:pPr>
            <a:r>
              <a:rPr lang="en-US" sz="2600" i="1" dirty="0">
                <a:latin typeface="Book Antiqua" panose="02040602050305030304" pitchFamily="18" charset="0"/>
              </a:rPr>
              <a:t>(iv) cost audit report, if any, under section 148 of the Companies Act, 2013; </a:t>
            </a:r>
            <a:endParaRPr lang="en-US" sz="2600" dirty="0">
              <a:latin typeface="Book Antiqua" panose="02040602050305030304" pitchFamily="18" charset="0"/>
            </a:endParaRPr>
          </a:p>
          <a:p>
            <a:pPr marL="0" indent="0">
              <a:buNone/>
            </a:pPr>
            <a:r>
              <a:rPr lang="en-US" sz="2600" i="1" dirty="0">
                <a:latin typeface="Book Antiqua" panose="02040602050305030304" pitchFamily="18" charset="0"/>
              </a:rPr>
              <a:t>(v) the income-tax audit report, if any, under section 44AB of the Income-tax Act,1961; and </a:t>
            </a:r>
            <a:endParaRPr lang="en-US" sz="2600" dirty="0">
              <a:latin typeface="Book Antiqua" panose="02040602050305030304" pitchFamily="18" charset="0"/>
            </a:endParaRPr>
          </a:p>
          <a:p>
            <a:pPr marL="0" indent="0">
              <a:buNone/>
            </a:pPr>
            <a:r>
              <a:rPr lang="en-US" sz="2600" i="1" dirty="0">
                <a:latin typeface="Book Antiqua" panose="02040602050305030304" pitchFamily="18" charset="0"/>
              </a:rPr>
              <a:t>(vi) any other relevant record, </a:t>
            </a:r>
            <a:endParaRPr lang="en-US" sz="2600" dirty="0">
              <a:latin typeface="Book Antiqua" panose="02040602050305030304" pitchFamily="18" charset="0"/>
            </a:endParaRPr>
          </a:p>
          <a:p>
            <a:pPr marL="0" indent="0">
              <a:buNone/>
            </a:pPr>
            <a:r>
              <a:rPr lang="en-US" sz="2600" i="1" dirty="0">
                <a:solidFill>
                  <a:srgbClr val="FF0000"/>
                </a:solidFill>
                <a:latin typeface="Book Antiqua" panose="02040602050305030304" pitchFamily="18" charset="0"/>
              </a:rPr>
              <a:t>for the scrutiny by </a:t>
            </a:r>
            <a:r>
              <a:rPr lang="en-US" sz="2600" b="1" i="1" dirty="0">
                <a:solidFill>
                  <a:srgbClr val="FF0000"/>
                </a:solidFill>
                <a:latin typeface="Book Antiqua" panose="02040602050305030304" pitchFamily="18" charset="0"/>
              </a:rPr>
              <a:t>the officer </a:t>
            </a:r>
            <a:r>
              <a:rPr lang="en-US" sz="2600" i="1" dirty="0">
                <a:solidFill>
                  <a:srgbClr val="FF0000"/>
                </a:solidFill>
                <a:latin typeface="Book Antiqua" panose="02040602050305030304" pitchFamily="18" charset="0"/>
              </a:rPr>
              <a:t>or </a:t>
            </a:r>
            <a:r>
              <a:rPr lang="en-US" sz="2600" b="1" i="1" dirty="0">
                <a:solidFill>
                  <a:srgbClr val="FF0000"/>
                </a:solidFill>
                <a:latin typeface="Book Antiqua" panose="02040602050305030304" pitchFamily="18" charset="0"/>
              </a:rPr>
              <a:t>audit party </a:t>
            </a:r>
            <a:r>
              <a:rPr lang="en-US" sz="2600" i="1" dirty="0">
                <a:solidFill>
                  <a:srgbClr val="FF0000"/>
                </a:solidFill>
                <a:latin typeface="Book Antiqua" panose="02040602050305030304" pitchFamily="18" charset="0"/>
              </a:rPr>
              <a:t>or </a:t>
            </a:r>
            <a:r>
              <a:rPr lang="en-US" sz="2600" b="1" i="1" dirty="0">
                <a:solidFill>
                  <a:srgbClr val="FF0000"/>
                </a:solidFill>
                <a:latin typeface="Book Antiqua" panose="02040602050305030304" pitchFamily="18" charset="0"/>
              </a:rPr>
              <a:t>the chartered accountant or cost accountant </a:t>
            </a:r>
            <a:r>
              <a:rPr lang="en-US" sz="2600" i="1" dirty="0">
                <a:latin typeface="Book Antiqua" panose="02040602050305030304" pitchFamily="18" charset="0"/>
              </a:rPr>
              <a:t>within a period </a:t>
            </a:r>
            <a:r>
              <a:rPr lang="en-US" sz="2600" b="1" i="1" dirty="0">
                <a:latin typeface="Book Antiqua" panose="02040602050305030304" pitchFamily="18" charset="0"/>
              </a:rPr>
              <a:t>not exceeding fifteen working days </a:t>
            </a:r>
            <a:r>
              <a:rPr lang="en-US" sz="2600" i="1" dirty="0">
                <a:latin typeface="Book Antiqua" panose="02040602050305030304" pitchFamily="18" charset="0"/>
              </a:rPr>
              <a:t>from the day when such demand is made, or such further period as may be allowed by the said officer or </a:t>
            </a:r>
            <a:r>
              <a:rPr lang="en-US" sz="2600" i="1" dirty="0" smtClean="0">
                <a:latin typeface="Book Antiqua" panose="02040602050305030304" pitchFamily="18" charset="0"/>
              </a:rPr>
              <a:t> </a:t>
            </a:r>
            <a:r>
              <a:rPr lang="en-US" sz="2600" i="1" dirty="0">
                <a:latin typeface="Book Antiqua" panose="02040602050305030304" pitchFamily="18" charset="0"/>
              </a:rPr>
              <a:t>the audit party or the chartered accountant or cost accountant </a:t>
            </a:r>
            <a:r>
              <a:rPr lang="en-US" dirty="0"/>
              <a:t>	</a:t>
            </a:r>
          </a:p>
          <a:p>
            <a:endParaRPr lang="en-US" dirty="0"/>
          </a:p>
          <a:p>
            <a:pPr marL="514350" indent="-514350">
              <a:buAutoNum type="arabicParenBoth"/>
            </a:pPr>
            <a:endParaRPr lang="en-US" dirty="0"/>
          </a:p>
          <a:p>
            <a:endParaRPr lang="en-IN" dirty="0"/>
          </a:p>
        </p:txBody>
      </p:sp>
    </p:spTree>
    <p:extLst>
      <p:ext uri="{BB962C8B-B14F-4D97-AF65-F5344CB8AC3E}">
        <p14:creationId xmlns:p14="http://schemas.microsoft.com/office/powerpoint/2010/main" val="376001532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74318" y="678634"/>
            <a:ext cx="11717383" cy="1084851"/>
          </a:xfrm>
        </p:spPr>
        <p:txBody>
          <a:bodyPr>
            <a:noAutofit/>
          </a:bodyPr>
          <a:lstStyle/>
          <a:p>
            <a:r>
              <a:rPr lang="en-US" sz="2400" b="1" dirty="0" smtClean="0">
                <a:solidFill>
                  <a:schemeClr val="accent1">
                    <a:lumMod val="75000"/>
                  </a:schemeClr>
                </a:solidFill>
                <a:latin typeface="Book Antiqua" panose="02040602050305030304" pitchFamily="18" charset="0"/>
              </a:rPr>
              <a:t>Section 73: Determination </a:t>
            </a:r>
            <a:r>
              <a:rPr lang="en-US" sz="2400" b="1" dirty="0">
                <a:solidFill>
                  <a:schemeClr val="accent1">
                    <a:lumMod val="75000"/>
                  </a:schemeClr>
                </a:solidFill>
                <a:latin typeface="Book Antiqua" panose="02040602050305030304" pitchFamily="18" charset="0"/>
              </a:rPr>
              <a:t>of tax not paid or short paid or erroneously refunded or input tax credit wrongly availed or </a:t>
            </a:r>
            <a:r>
              <a:rPr lang="en-US" sz="2400" b="1" dirty="0" err="1">
                <a:solidFill>
                  <a:schemeClr val="accent1">
                    <a:lumMod val="75000"/>
                  </a:schemeClr>
                </a:solidFill>
                <a:latin typeface="Book Antiqua" panose="02040602050305030304" pitchFamily="18" charset="0"/>
              </a:rPr>
              <a:t>utilised</a:t>
            </a:r>
            <a:r>
              <a:rPr lang="en-US" sz="2400" b="1" dirty="0">
                <a:solidFill>
                  <a:schemeClr val="accent1">
                    <a:lumMod val="75000"/>
                  </a:schemeClr>
                </a:solidFill>
                <a:latin typeface="Book Antiqua" panose="02040602050305030304" pitchFamily="18" charset="0"/>
              </a:rPr>
              <a:t> for any reason other than fraud or any </a:t>
            </a:r>
            <a:r>
              <a:rPr lang="en-US" sz="2400" b="1" dirty="0" smtClean="0">
                <a:solidFill>
                  <a:schemeClr val="accent1">
                    <a:lumMod val="75000"/>
                  </a:schemeClr>
                </a:solidFill>
                <a:latin typeface="Book Antiqua" panose="02040602050305030304" pitchFamily="18" charset="0"/>
              </a:rPr>
              <a:t>willful-misstatement </a:t>
            </a:r>
            <a:r>
              <a:rPr lang="en-US" sz="2400" b="1" dirty="0">
                <a:solidFill>
                  <a:schemeClr val="accent1">
                    <a:lumMod val="75000"/>
                  </a:schemeClr>
                </a:solidFill>
                <a:latin typeface="Book Antiqua" panose="02040602050305030304" pitchFamily="18" charset="0"/>
              </a:rPr>
              <a:t>or suppression of facts</a:t>
            </a:r>
            <a:endParaRPr lang="en-IN" sz="2400" b="1" dirty="0">
              <a:solidFill>
                <a:schemeClr val="accent1">
                  <a:lumMod val="75000"/>
                </a:schemeClr>
              </a:solidFill>
              <a:latin typeface="Book Antiqua" panose="02040602050305030304" pitchFamily="18" charset="0"/>
            </a:endParaRPr>
          </a:p>
        </p:txBody>
      </p:sp>
      <p:sp>
        <p:nvSpPr>
          <p:cNvPr id="3" name="Content Placeholder 2"/>
          <p:cNvSpPr>
            <a:spLocks noGrp="1"/>
          </p:cNvSpPr>
          <p:nvPr>
            <p:ph idx="1"/>
          </p:nvPr>
        </p:nvSpPr>
        <p:spPr>
          <a:xfrm>
            <a:off x="627017" y="2233749"/>
            <a:ext cx="11364684" cy="4467495"/>
          </a:xfrm>
        </p:spPr>
        <p:txBody>
          <a:bodyPr/>
          <a:lstStyle/>
          <a:p>
            <a:pPr marL="0" indent="0">
              <a:buNone/>
            </a:pPr>
            <a:r>
              <a:rPr lang="en-US" sz="2400" b="1" dirty="0"/>
              <a:t>Section 73 deals with determination of tax and its demand under certain circumstances such as: </a:t>
            </a:r>
            <a:endParaRPr lang="en-US" sz="2400" b="1" dirty="0" smtClean="0"/>
          </a:p>
          <a:p>
            <a:pPr marL="0" indent="0">
              <a:buNone/>
            </a:pPr>
            <a:r>
              <a:rPr lang="en-US" sz="2400" b="1" dirty="0" smtClean="0"/>
              <a:t>• </a:t>
            </a:r>
            <a:r>
              <a:rPr lang="en-US" sz="2400" b="1" dirty="0"/>
              <a:t>Tax not paid; or </a:t>
            </a:r>
            <a:endParaRPr lang="en-US" sz="2400" b="1" dirty="0" smtClean="0"/>
          </a:p>
          <a:p>
            <a:pPr marL="0" indent="0">
              <a:buNone/>
            </a:pPr>
            <a:r>
              <a:rPr lang="en-US" sz="2400" b="1" dirty="0" smtClean="0"/>
              <a:t>• </a:t>
            </a:r>
            <a:r>
              <a:rPr lang="en-US" sz="2400" b="1" dirty="0"/>
              <a:t>Tax short paid; or </a:t>
            </a:r>
            <a:endParaRPr lang="en-US" sz="2400" b="1" dirty="0" smtClean="0"/>
          </a:p>
          <a:p>
            <a:pPr marL="0" indent="0">
              <a:buNone/>
            </a:pPr>
            <a:r>
              <a:rPr lang="en-US" sz="2400" b="1" dirty="0" smtClean="0"/>
              <a:t>• </a:t>
            </a:r>
            <a:r>
              <a:rPr lang="en-US" sz="2400" b="1" dirty="0"/>
              <a:t>Input tax credit wrongly availed; or </a:t>
            </a:r>
            <a:endParaRPr lang="en-US" sz="2400" b="1" dirty="0" smtClean="0"/>
          </a:p>
          <a:p>
            <a:pPr marL="0" indent="0">
              <a:buNone/>
            </a:pPr>
            <a:r>
              <a:rPr lang="en-US" sz="2400" b="1" dirty="0" smtClean="0"/>
              <a:t>• </a:t>
            </a:r>
            <a:r>
              <a:rPr lang="en-US" sz="2400" b="1" dirty="0"/>
              <a:t>Input tax credit wrongly utilized; or </a:t>
            </a:r>
            <a:endParaRPr lang="en-US" sz="2400" b="1" dirty="0" smtClean="0"/>
          </a:p>
          <a:p>
            <a:pPr marL="0" indent="0">
              <a:buNone/>
            </a:pPr>
            <a:r>
              <a:rPr lang="en-US" sz="2400" b="1" dirty="0" smtClean="0"/>
              <a:t>• </a:t>
            </a:r>
            <a:r>
              <a:rPr lang="en-US" sz="2400" b="1" dirty="0"/>
              <a:t>Tax erroneously refunded. </a:t>
            </a:r>
            <a:r>
              <a:rPr lang="en-US" sz="2400" b="1" dirty="0" smtClean="0"/>
              <a:t>   (Rule:142)</a:t>
            </a:r>
          </a:p>
          <a:p>
            <a:pPr marL="0" indent="0">
              <a:buNone/>
            </a:pPr>
            <a:r>
              <a:rPr lang="en-US" sz="2000" b="1" i="1" dirty="0" smtClean="0">
                <a:solidFill>
                  <a:srgbClr val="FF0000"/>
                </a:solidFill>
              </a:rPr>
              <a:t>This </a:t>
            </a:r>
            <a:r>
              <a:rPr lang="en-US" sz="2000" b="1" i="1" dirty="0">
                <a:solidFill>
                  <a:srgbClr val="FF0000"/>
                </a:solidFill>
              </a:rPr>
              <a:t>section specifically covers determination of such taxes under circumstances of cases not involving fraud, </a:t>
            </a:r>
            <a:r>
              <a:rPr lang="en-US" sz="2000" b="1" i="1" dirty="0" err="1">
                <a:solidFill>
                  <a:srgbClr val="FF0000"/>
                </a:solidFill>
              </a:rPr>
              <a:t>wilful</a:t>
            </a:r>
            <a:r>
              <a:rPr lang="en-US" sz="2000" b="1" i="1" dirty="0">
                <a:solidFill>
                  <a:srgbClr val="FF0000"/>
                </a:solidFill>
              </a:rPr>
              <a:t> misstatement or suppression of </a:t>
            </a:r>
            <a:r>
              <a:rPr lang="en-US" sz="2000" b="1" i="1" dirty="0" smtClean="0">
                <a:solidFill>
                  <a:srgbClr val="FF0000"/>
                </a:solidFill>
              </a:rPr>
              <a:t>facts </a:t>
            </a:r>
            <a:endParaRPr lang="en-IN" sz="2000" b="1" i="1" dirty="0">
              <a:solidFill>
                <a:srgbClr val="FF0000"/>
              </a:solidFill>
            </a:endParaRPr>
          </a:p>
        </p:txBody>
      </p:sp>
    </p:spTree>
    <p:extLst>
      <p:ext uri="{BB962C8B-B14F-4D97-AF65-F5344CB8AC3E}">
        <p14:creationId xmlns:p14="http://schemas.microsoft.com/office/powerpoint/2010/main" val="427996935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9261566" y="207963"/>
            <a:ext cx="2673532" cy="353740"/>
          </a:xfrm>
        </p:spPr>
        <p:txBody>
          <a:bodyPr>
            <a:noAutofit/>
          </a:bodyPr>
          <a:lstStyle/>
          <a:p>
            <a:pPr algn="r"/>
            <a:r>
              <a:rPr lang="en-US" sz="2400" b="1" dirty="0" smtClean="0">
                <a:solidFill>
                  <a:schemeClr val="accent1">
                    <a:lumMod val="75000"/>
                  </a:schemeClr>
                </a:solidFill>
              </a:rPr>
              <a:t>Section:73</a:t>
            </a:r>
            <a:endParaRPr lang="en-IN" sz="2400" b="1" dirty="0">
              <a:solidFill>
                <a:schemeClr val="accent1">
                  <a:lumMod val="75000"/>
                </a:schemeClr>
              </a:solidFill>
            </a:endParaRPr>
          </a:p>
        </p:txBody>
      </p:sp>
      <p:sp>
        <p:nvSpPr>
          <p:cNvPr id="3" name="Subtitle 2"/>
          <p:cNvSpPr>
            <a:spLocks noGrp="1"/>
          </p:cNvSpPr>
          <p:nvPr>
            <p:ph type="subTitle" idx="1"/>
          </p:nvPr>
        </p:nvSpPr>
        <p:spPr>
          <a:xfrm>
            <a:off x="718455" y="653143"/>
            <a:ext cx="10985863" cy="6100354"/>
          </a:xfrm>
        </p:spPr>
        <p:txBody>
          <a:bodyPr/>
          <a:lstStyle/>
          <a:p>
            <a:pPr algn="l"/>
            <a:r>
              <a:rPr lang="en-US" dirty="0" smtClean="0"/>
              <a:t>Section:73(2): Time limit to issue Order and Notice:</a:t>
            </a:r>
          </a:p>
          <a:p>
            <a:pPr algn="l"/>
            <a:endParaRPr lang="en-US" dirty="0"/>
          </a:p>
          <a:p>
            <a:pPr algn="l"/>
            <a:endParaRPr lang="en-US" dirty="0" smtClean="0"/>
          </a:p>
          <a:p>
            <a:pPr algn="l"/>
            <a:endParaRPr lang="en-US" dirty="0"/>
          </a:p>
          <a:p>
            <a:pPr algn="l"/>
            <a:endParaRPr lang="en-US" dirty="0" smtClean="0"/>
          </a:p>
          <a:p>
            <a:pPr algn="l"/>
            <a:r>
              <a:rPr lang="en-US" sz="1800" dirty="0" smtClean="0">
                <a:solidFill>
                  <a:srgbClr val="FF0000"/>
                </a:solidFill>
              </a:rPr>
              <a:t>*Notification No: 56/2023 </a:t>
            </a:r>
            <a:r>
              <a:rPr lang="en-US" sz="1800" dirty="0" err="1" smtClean="0">
                <a:solidFill>
                  <a:srgbClr val="FF0000"/>
                </a:solidFill>
              </a:rPr>
              <a:t>dt</a:t>
            </a:r>
            <a:r>
              <a:rPr lang="en-US" sz="1800" dirty="0" smtClean="0">
                <a:solidFill>
                  <a:srgbClr val="FF0000"/>
                </a:solidFill>
              </a:rPr>
              <a:t> 28.12.2023. (03 months prior to date for issue of notice)</a:t>
            </a:r>
          </a:p>
          <a:p>
            <a:pPr marL="285750" indent="-285750" algn="l">
              <a:buFont typeface="Arial" panose="020B0604020202020204" pitchFamily="34" charset="0"/>
              <a:buChar char="•"/>
            </a:pPr>
            <a:r>
              <a:rPr lang="en-US" dirty="0" smtClean="0">
                <a:solidFill>
                  <a:schemeClr val="accent1">
                    <a:lumMod val="75000"/>
                  </a:schemeClr>
                </a:solidFill>
              </a:rPr>
              <a:t>Concerned person may pay tax, interest as per his own assessment and intimate the officer, </a:t>
            </a:r>
          </a:p>
          <a:p>
            <a:pPr marL="285750" indent="-285750" algn="l">
              <a:buFont typeface="Arial" panose="020B0604020202020204" pitchFamily="34" charset="0"/>
              <a:buChar char="•"/>
            </a:pPr>
            <a:r>
              <a:rPr lang="en-US" dirty="0" smtClean="0">
                <a:solidFill>
                  <a:schemeClr val="accent1">
                    <a:lumMod val="75000"/>
                  </a:schemeClr>
                </a:solidFill>
              </a:rPr>
              <a:t>If proper officer not satisfied with the amount paid, will proceed further and will issue notice with summary statement in DRC-01</a:t>
            </a:r>
          </a:p>
          <a:p>
            <a:pPr marL="285750" indent="-285750" algn="l">
              <a:buFont typeface="Arial" panose="020B0604020202020204" pitchFamily="34" charset="0"/>
              <a:buChar char="•"/>
            </a:pPr>
            <a:r>
              <a:rPr lang="en-US" dirty="0" smtClean="0">
                <a:solidFill>
                  <a:schemeClr val="accent1">
                    <a:lumMod val="75000"/>
                  </a:schemeClr>
                </a:solidFill>
              </a:rPr>
              <a:t>Where concerned person paid such taxes and interest as demanded in notice with in 30 days, </a:t>
            </a:r>
            <a:r>
              <a:rPr lang="en-US" dirty="0" smtClean="0">
                <a:solidFill>
                  <a:srgbClr val="FF0000"/>
                </a:solidFill>
              </a:rPr>
              <a:t>no penalty, other wise 10% of tax or Ten thousand </a:t>
            </a:r>
            <a:r>
              <a:rPr lang="en-US" dirty="0" smtClean="0">
                <a:solidFill>
                  <a:schemeClr val="accent1">
                    <a:lumMod val="75000"/>
                  </a:schemeClr>
                </a:solidFill>
              </a:rPr>
              <a:t>which ever is higher – rule 142(5), DRC-07.</a:t>
            </a:r>
          </a:p>
          <a:p>
            <a:pPr algn="l"/>
            <a:endParaRPr lang="en-US" sz="1800" dirty="0" smtClean="0">
              <a:solidFill>
                <a:schemeClr val="accent1">
                  <a:lumMod val="75000"/>
                </a:schemeClr>
              </a:solidFill>
            </a:endParaRPr>
          </a:p>
          <a:p>
            <a:pPr algn="l"/>
            <a:endParaRPr lang="en-US" sz="1800" dirty="0">
              <a:solidFill>
                <a:schemeClr val="accent1">
                  <a:lumMod val="75000"/>
                </a:schemeClr>
              </a:solidFill>
            </a:endParaRPr>
          </a:p>
          <a:p>
            <a:pPr algn="l"/>
            <a:endParaRPr lang="en-IN" dirty="0">
              <a:solidFill>
                <a:schemeClr val="accent1">
                  <a:lumMod val="75000"/>
                </a:schemeClr>
              </a:solidFill>
            </a:endParaRPr>
          </a:p>
        </p:txBody>
      </p:sp>
      <p:graphicFrame>
        <p:nvGraphicFramePr>
          <p:cNvPr id="4" name="Table 3"/>
          <p:cNvGraphicFramePr>
            <a:graphicFrameLocks noGrp="1"/>
          </p:cNvGraphicFramePr>
          <p:nvPr>
            <p:extLst>
              <p:ext uri="{D42A27DB-BD31-4B8C-83A1-F6EECF244321}">
                <p14:modId xmlns:p14="http://schemas.microsoft.com/office/powerpoint/2010/main" val="1831560643"/>
              </p:ext>
            </p:extLst>
          </p:nvPr>
        </p:nvGraphicFramePr>
        <p:xfrm>
          <a:off x="844729" y="1084217"/>
          <a:ext cx="11090369" cy="1828800"/>
        </p:xfrm>
        <a:graphic>
          <a:graphicData uri="http://schemas.openxmlformats.org/drawingml/2006/table">
            <a:tbl>
              <a:tblPr firstRow="1" bandRow="1">
                <a:tableStyleId>{5C22544A-7EE6-4342-B048-85BDC9FD1C3A}</a:tableStyleId>
              </a:tblPr>
              <a:tblGrid>
                <a:gridCol w="1793451">
                  <a:extLst>
                    <a:ext uri="{9D8B030D-6E8A-4147-A177-3AD203B41FA5}">
                      <a16:colId xmlns:a16="http://schemas.microsoft.com/office/drawing/2014/main" val="1559588933"/>
                    </a:ext>
                  </a:extLst>
                </a:gridCol>
                <a:gridCol w="2518740">
                  <a:extLst>
                    <a:ext uri="{9D8B030D-6E8A-4147-A177-3AD203B41FA5}">
                      <a16:colId xmlns:a16="http://schemas.microsoft.com/office/drawing/2014/main" val="3900194507"/>
                    </a:ext>
                  </a:extLst>
                </a:gridCol>
                <a:gridCol w="2624190">
                  <a:extLst>
                    <a:ext uri="{9D8B030D-6E8A-4147-A177-3AD203B41FA5}">
                      <a16:colId xmlns:a16="http://schemas.microsoft.com/office/drawing/2014/main" val="239695819"/>
                    </a:ext>
                  </a:extLst>
                </a:gridCol>
                <a:gridCol w="4153988">
                  <a:extLst>
                    <a:ext uri="{9D8B030D-6E8A-4147-A177-3AD203B41FA5}">
                      <a16:colId xmlns:a16="http://schemas.microsoft.com/office/drawing/2014/main" val="349151254"/>
                    </a:ext>
                  </a:extLst>
                </a:gridCol>
              </a:tblGrid>
              <a:tr h="610736">
                <a:tc>
                  <a:txBody>
                    <a:bodyPr/>
                    <a:lstStyle/>
                    <a:p>
                      <a:r>
                        <a:rPr lang="en-US" dirty="0" smtClean="0"/>
                        <a:t>Financial Year</a:t>
                      </a:r>
                      <a:endParaRPr lang="en-IN" dirty="0"/>
                    </a:p>
                  </a:txBody>
                  <a:tcPr/>
                </a:tc>
                <a:tc>
                  <a:txBody>
                    <a:bodyPr/>
                    <a:lstStyle/>
                    <a:p>
                      <a:r>
                        <a:rPr lang="en-US" dirty="0" smtClean="0"/>
                        <a:t>Due date for </a:t>
                      </a:r>
                    </a:p>
                    <a:p>
                      <a:r>
                        <a:rPr lang="en-US" dirty="0" smtClean="0"/>
                        <a:t>Annual Return</a:t>
                      </a:r>
                      <a:endParaRPr lang="en-IN" dirty="0"/>
                    </a:p>
                  </a:txBody>
                  <a:tcPr/>
                </a:tc>
                <a:tc>
                  <a:txBody>
                    <a:bodyPr/>
                    <a:lstStyle/>
                    <a:p>
                      <a:r>
                        <a:rPr lang="en-US" dirty="0" smtClean="0"/>
                        <a:t>Time period for </a:t>
                      </a:r>
                    </a:p>
                    <a:p>
                      <a:r>
                        <a:rPr lang="en-US" dirty="0" smtClean="0"/>
                        <a:t>issue of Order </a:t>
                      </a:r>
                      <a:endParaRPr lang="en-IN" dirty="0"/>
                    </a:p>
                  </a:txBody>
                  <a:tcPr/>
                </a:tc>
                <a:tc>
                  <a:txBody>
                    <a:bodyPr/>
                    <a:lstStyle/>
                    <a:p>
                      <a:r>
                        <a:rPr lang="en-US" dirty="0" smtClean="0"/>
                        <a:t>Extended Time </a:t>
                      </a:r>
                    </a:p>
                    <a:p>
                      <a:r>
                        <a:rPr lang="en-US" dirty="0" smtClean="0"/>
                        <a:t>to issue order</a:t>
                      </a:r>
                      <a:endParaRPr lang="en-IN" dirty="0"/>
                    </a:p>
                  </a:txBody>
                  <a:tcPr/>
                </a:tc>
                <a:extLst>
                  <a:ext uri="{0D108BD9-81ED-4DB2-BD59-A6C34878D82A}">
                    <a16:rowId xmlns:a16="http://schemas.microsoft.com/office/drawing/2014/main" val="2868452628"/>
                  </a:ext>
                </a:extLst>
              </a:tr>
              <a:tr h="1061309">
                <a:tc>
                  <a:txBody>
                    <a:bodyPr/>
                    <a:lstStyle/>
                    <a:p>
                      <a:pPr algn="ctr"/>
                      <a:r>
                        <a:rPr lang="en-US" dirty="0" smtClean="0"/>
                        <a:t>2017-18</a:t>
                      </a:r>
                    </a:p>
                    <a:p>
                      <a:pPr algn="ctr"/>
                      <a:r>
                        <a:rPr lang="en-US" dirty="0" smtClean="0"/>
                        <a:t>2018-19</a:t>
                      </a:r>
                    </a:p>
                    <a:p>
                      <a:pPr algn="ctr"/>
                      <a:r>
                        <a:rPr lang="en-US" dirty="0" smtClean="0"/>
                        <a:t>2019-20</a:t>
                      </a:r>
                    </a:p>
                    <a:p>
                      <a:pPr algn="ctr"/>
                      <a:r>
                        <a:rPr lang="en-US" dirty="0" smtClean="0"/>
                        <a:t>2020-21</a:t>
                      </a:r>
                      <a:endParaRPr lang="en-IN" dirty="0"/>
                    </a:p>
                  </a:txBody>
                  <a:tcPr/>
                </a:tc>
                <a:tc>
                  <a:txBody>
                    <a:bodyPr/>
                    <a:lstStyle/>
                    <a:p>
                      <a:r>
                        <a:rPr lang="en-US" dirty="0" smtClean="0"/>
                        <a:t>05.02.2020 &amp; 07.2.2020</a:t>
                      </a:r>
                    </a:p>
                    <a:p>
                      <a:r>
                        <a:rPr lang="en-US" dirty="0" smtClean="0"/>
                        <a:t>31.12.2020</a:t>
                      </a:r>
                    </a:p>
                    <a:p>
                      <a:r>
                        <a:rPr lang="en-US" dirty="0" smtClean="0"/>
                        <a:t>31.12.2021</a:t>
                      </a:r>
                    </a:p>
                    <a:p>
                      <a:r>
                        <a:rPr lang="en-US" dirty="0" smtClean="0"/>
                        <a:t>28.02.2022</a:t>
                      </a:r>
                      <a:endParaRPr lang="en-IN"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05.02.2020 &amp; 07.2.2020</a:t>
                      </a:r>
                    </a:p>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31.12.2023</a:t>
                      </a:r>
                    </a:p>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31.03.2024</a:t>
                      </a:r>
                    </a:p>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28.02.2025</a:t>
                      </a:r>
                      <a:endParaRPr lang="en-IN" dirty="0"/>
                    </a:p>
                  </a:txBody>
                  <a:tcPr/>
                </a:tc>
                <a:tc>
                  <a:txBody>
                    <a:bodyPr/>
                    <a:lstStyle/>
                    <a:p>
                      <a:r>
                        <a:rPr lang="en-US" dirty="0" smtClean="0"/>
                        <a:t>31.12.2023 * </a:t>
                      </a:r>
                      <a:r>
                        <a:rPr lang="en-US" dirty="0" smtClean="0">
                          <a:solidFill>
                            <a:srgbClr val="FF0000"/>
                          </a:solidFill>
                        </a:rPr>
                        <a:t>(SCN:30.9.2023)</a:t>
                      </a:r>
                    </a:p>
                    <a:p>
                      <a:r>
                        <a:rPr lang="en-US" dirty="0" smtClean="0"/>
                        <a:t>30.04.2024* </a:t>
                      </a:r>
                      <a:r>
                        <a:rPr lang="en-US" dirty="0" smtClean="0">
                          <a:solidFill>
                            <a:srgbClr val="FF0000"/>
                          </a:solidFill>
                        </a:rPr>
                        <a:t>(SCN:31.01.2024)</a:t>
                      </a:r>
                    </a:p>
                    <a:p>
                      <a:r>
                        <a:rPr lang="en-US" dirty="0" smtClean="0"/>
                        <a:t>31.08.2024* </a:t>
                      </a:r>
                      <a:r>
                        <a:rPr lang="en-US" sz="1400" b="1" dirty="0" smtClean="0">
                          <a:solidFill>
                            <a:schemeClr val="tx1"/>
                          </a:solidFill>
                        </a:rPr>
                        <a:t> </a:t>
                      </a:r>
                      <a:r>
                        <a:rPr lang="en-US" sz="1800" b="0" dirty="0" smtClean="0">
                          <a:solidFill>
                            <a:srgbClr val="FF0000"/>
                          </a:solidFill>
                        </a:rPr>
                        <a:t>(SCN:31.05.2024) </a:t>
                      </a:r>
                    </a:p>
                    <a:p>
                      <a:r>
                        <a:rPr lang="en-US" sz="1800" b="0" dirty="0" smtClean="0">
                          <a:solidFill>
                            <a:srgbClr val="FF0000"/>
                          </a:solidFill>
                        </a:rPr>
                        <a:t>-----                 (SCN: 30.11.2024)  </a:t>
                      </a:r>
                      <a:endParaRPr lang="en-IN" sz="1800" b="0" dirty="0">
                        <a:solidFill>
                          <a:srgbClr val="FF0000"/>
                        </a:solidFill>
                      </a:endParaRPr>
                    </a:p>
                  </a:txBody>
                  <a:tcPr/>
                </a:tc>
                <a:extLst>
                  <a:ext uri="{0D108BD9-81ED-4DB2-BD59-A6C34878D82A}">
                    <a16:rowId xmlns:a16="http://schemas.microsoft.com/office/drawing/2014/main" val="343822132"/>
                  </a:ext>
                </a:extLst>
              </a:tr>
            </a:tbl>
          </a:graphicData>
        </a:graphic>
      </p:graphicFrame>
    </p:spTree>
    <p:extLst>
      <p:ext uri="{BB962C8B-B14F-4D97-AF65-F5344CB8AC3E}">
        <p14:creationId xmlns:p14="http://schemas.microsoft.com/office/powerpoint/2010/main" val="246786241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70707" y="280852"/>
            <a:ext cx="10750733" cy="588871"/>
          </a:xfrm>
        </p:spPr>
        <p:txBody>
          <a:bodyPr>
            <a:normAutofit/>
          </a:bodyPr>
          <a:lstStyle/>
          <a:p>
            <a:r>
              <a:rPr lang="en-US" sz="3600" b="1" dirty="0" smtClean="0">
                <a:solidFill>
                  <a:schemeClr val="tx2"/>
                </a:solidFill>
                <a:latin typeface="Bookman Old Style" panose="02050604050505020204" pitchFamily="18" charset="0"/>
              </a:rPr>
              <a:t>GST and AAA……..</a:t>
            </a:r>
            <a:endParaRPr lang="en-IN" sz="3600" b="1" dirty="0">
              <a:solidFill>
                <a:schemeClr val="tx2"/>
              </a:solidFill>
              <a:latin typeface="Bookman Old Style" panose="02050604050505020204" pitchFamily="18" charset="0"/>
            </a:endParaRPr>
          </a:p>
        </p:txBody>
      </p:sp>
      <p:sp>
        <p:nvSpPr>
          <p:cNvPr id="3" name="Subtitle 2"/>
          <p:cNvSpPr>
            <a:spLocks noGrp="1"/>
          </p:cNvSpPr>
          <p:nvPr>
            <p:ph type="subTitle" idx="1"/>
          </p:nvPr>
        </p:nvSpPr>
        <p:spPr>
          <a:xfrm>
            <a:off x="849086" y="1645920"/>
            <a:ext cx="10149840" cy="3611880"/>
          </a:xfrm>
        </p:spPr>
        <p:txBody>
          <a:bodyPr/>
          <a:lstStyle/>
          <a:p>
            <a:endParaRPr lang="en-IN" dirty="0"/>
          </a:p>
        </p:txBody>
      </p:sp>
      <p:graphicFrame>
        <p:nvGraphicFramePr>
          <p:cNvPr id="4" name="Table 3"/>
          <p:cNvGraphicFramePr>
            <a:graphicFrameLocks noGrp="1"/>
          </p:cNvGraphicFramePr>
          <p:nvPr>
            <p:extLst>
              <p:ext uri="{D42A27DB-BD31-4B8C-83A1-F6EECF244321}">
                <p14:modId xmlns:p14="http://schemas.microsoft.com/office/powerpoint/2010/main" val="2135309162"/>
              </p:ext>
            </p:extLst>
          </p:nvPr>
        </p:nvGraphicFramePr>
        <p:xfrm>
          <a:off x="535577" y="1018900"/>
          <a:ext cx="11220994" cy="5603968"/>
        </p:xfrm>
        <a:graphic>
          <a:graphicData uri="http://schemas.openxmlformats.org/drawingml/2006/table">
            <a:tbl>
              <a:tblPr firstRow="1" bandRow="1">
                <a:tableStyleId>{5C22544A-7EE6-4342-B048-85BDC9FD1C3A}</a:tableStyleId>
              </a:tblPr>
              <a:tblGrid>
                <a:gridCol w="5670396">
                  <a:extLst>
                    <a:ext uri="{9D8B030D-6E8A-4147-A177-3AD203B41FA5}">
                      <a16:colId xmlns:a16="http://schemas.microsoft.com/office/drawing/2014/main" val="2425536428"/>
                    </a:ext>
                  </a:extLst>
                </a:gridCol>
                <a:gridCol w="5550598">
                  <a:extLst>
                    <a:ext uri="{9D8B030D-6E8A-4147-A177-3AD203B41FA5}">
                      <a16:colId xmlns:a16="http://schemas.microsoft.com/office/drawing/2014/main" val="4024200122"/>
                    </a:ext>
                  </a:extLst>
                </a:gridCol>
              </a:tblGrid>
              <a:tr h="700496">
                <a:tc>
                  <a:txBody>
                    <a:bodyPr/>
                    <a:lstStyle/>
                    <a:p>
                      <a:pPr algn="ctr"/>
                      <a:r>
                        <a:rPr lang="en-US" sz="2000" b="1" dirty="0" smtClean="0">
                          <a:latin typeface="Arial Black" panose="020B0A04020102020204" pitchFamily="34" charset="0"/>
                        </a:rPr>
                        <a:t>Sections</a:t>
                      </a:r>
                      <a:endParaRPr lang="en-IN" sz="2000" b="1" dirty="0">
                        <a:latin typeface="Arial Black" panose="020B0A04020102020204" pitchFamily="34" charset="0"/>
                      </a:endParaRPr>
                    </a:p>
                  </a:txBody>
                  <a:tcPr/>
                </a:tc>
                <a:tc>
                  <a:txBody>
                    <a:bodyPr/>
                    <a:lstStyle/>
                    <a:p>
                      <a:pPr algn="ctr"/>
                      <a:r>
                        <a:rPr lang="en-US" sz="2000" b="1" dirty="0" smtClean="0">
                          <a:latin typeface="Arial Black" panose="020B0A04020102020204" pitchFamily="34" charset="0"/>
                        </a:rPr>
                        <a:t>Titles</a:t>
                      </a:r>
                      <a:endParaRPr lang="en-IN" sz="2000" b="1" dirty="0">
                        <a:latin typeface="Arial Black" panose="020B0A04020102020204" pitchFamily="34" charset="0"/>
                      </a:endParaRPr>
                    </a:p>
                  </a:txBody>
                  <a:tcPr/>
                </a:tc>
                <a:extLst>
                  <a:ext uri="{0D108BD9-81ED-4DB2-BD59-A6C34878D82A}">
                    <a16:rowId xmlns:a16="http://schemas.microsoft.com/office/drawing/2014/main" val="999917268"/>
                  </a:ext>
                </a:extLst>
              </a:tr>
              <a:tr h="700496">
                <a:tc>
                  <a:txBody>
                    <a:bodyPr/>
                    <a:lstStyle/>
                    <a:p>
                      <a:pPr algn="r"/>
                      <a:r>
                        <a:rPr lang="en-US" b="1" dirty="0" smtClean="0">
                          <a:latin typeface="Bookman Old Style" panose="02050604050505020204" pitchFamily="18" charset="0"/>
                        </a:rPr>
                        <a:t>Section 46</a:t>
                      </a:r>
                      <a:endParaRPr lang="en-IN" b="1" dirty="0">
                        <a:latin typeface="Bookman Old Style" panose="02050604050505020204" pitchFamily="18" charset="0"/>
                      </a:endParaRPr>
                    </a:p>
                  </a:txBody>
                  <a:tcPr/>
                </a:tc>
                <a:tc>
                  <a:txBody>
                    <a:bodyPr/>
                    <a:lstStyle/>
                    <a:p>
                      <a:pPr marL="285750" indent="-285750">
                        <a:buFont typeface="Wingdings" panose="05000000000000000000" pitchFamily="2" charset="2"/>
                        <a:buChar char="Ø"/>
                      </a:pPr>
                      <a:r>
                        <a:rPr lang="en-US" b="1" dirty="0" smtClean="0">
                          <a:latin typeface="Bookman Old Style" panose="02050604050505020204" pitchFamily="18" charset="0"/>
                        </a:rPr>
                        <a:t>Notice to Returns</a:t>
                      </a:r>
                      <a:r>
                        <a:rPr lang="en-US" b="1" baseline="0" dirty="0" smtClean="0">
                          <a:latin typeface="Bookman Old Style" panose="02050604050505020204" pitchFamily="18" charset="0"/>
                        </a:rPr>
                        <a:t> Defaulters</a:t>
                      </a:r>
                      <a:endParaRPr lang="en-IN" b="1" dirty="0">
                        <a:latin typeface="Bookman Old Style" panose="02050604050505020204" pitchFamily="18" charset="0"/>
                      </a:endParaRPr>
                    </a:p>
                  </a:txBody>
                  <a:tcPr/>
                </a:tc>
                <a:extLst>
                  <a:ext uri="{0D108BD9-81ED-4DB2-BD59-A6C34878D82A}">
                    <a16:rowId xmlns:a16="http://schemas.microsoft.com/office/drawing/2014/main" val="4205210984"/>
                  </a:ext>
                </a:extLst>
              </a:tr>
              <a:tr h="700496">
                <a:tc>
                  <a:txBody>
                    <a:bodyPr/>
                    <a:lstStyle/>
                    <a:p>
                      <a:pPr algn="r"/>
                      <a:r>
                        <a:rPr lang="en-US" b="1" dirty="0" smtClean="0">
                          <a:latin typeface="Bookman Old Style" panose="02050604050505020204" pitchFamily="18" charset="0"/>
                        </a:rPr>
                        <a:t>Section 61,62,63,64</a:t>
                      </a:r>
                      <a:endParaRPr lang="en-IN" b="1" dirty="0">
                        <a:latin typeface="Bookman Old Style" panose="02050604050505020204" pitchFamily="18" charset="0"/>
                      </a:endParaRPr>
                    </a:p>
                  </a:txBody>
                  <a:tcPr/>
                </a:tc>
                <a:tc>
                  <a:txBody>
                    <a:bodyPr/>
                    <a:lstStyle/>
                    <a:p>
                      <a:pPr marL="285750" indent="-285750">
                        <a:buFont typeface="Wingdings" panose="05000000000000000000" pitchFamily="2" charset="2"/>
                        <a:buChar char="Ø"/>
                      </a:pPr>
                      <a:r>
                        <a:rPr lang="en-US" b="1" dirty="0" smtClean="0">
                          <a:latin typeface="Bookman Old Style" panose="02050604050505020204" pitchFamily="18" charset="0"/>
                        </a:rPr>
                        <a:t>Assessments</a:t>
                      </a:r>
                      <a:endParaRPr lang="en-IN" b="1" dirty="0">
                        <a:latin typeface="Bookman Old Style" panose="02050604050505020204" pitchFamily="18" charset="0"/>
                      </a:endParaRPr>
                    </a:p>
                  </a:txBody>
                  <a:tcPr/>
                </a:tc>
                <a:extLst>
                  <a:ext uri="{0D108BD9-81ED-4DB2-BD59-A6C34878D82A}">
                    <a16:rowId xmlns:a16="http://schemas.microsoft.com/office/drawing/2014/main" val="1639473466"/>
                  </a:ext>
                </a:extLst>
              </a:tr>
              <a:tr h="700496">
                <a:tc>
                  <a:txBody>
                    <a:bodyPr/>
                    <a:lstStyle/>
                    <a:p>
                      <a:pPr algn="r"/>
                      <a:r>
                        <a:rPr lang="en-US" b="1" dirty="0" smtClean="0">
                          <a:latin typeface="Bookman Old Style" panose="02050604050505020204" pitchFamily="18" charset="0"/>
                        </a:rPr>
                        <a:t>Section 67,68,69,70,71</a:t>
                      </a:r>
                      <a:endParaRPr lang="en-IN" b="1" dirty="0">
                        <a:latin typeface="Bookman Old Style" panose="02050604050505020204" pitchFamily="18" charset="0"/>
                      </a:endParaRPr>
                    </a:p>
                  </a:txBody>
                  <a:tcPr/>
                </a:tc>
                <a:tc>
                  <a:txBody>
                    <a:bodyPr/>
                    <a:lstStyle/>
                    <a:p>
                      <a:pPr marL="285750" indent="-285750">
                        <a:buFont typeface="Wingdings" panose="05000000000000000000" pitchFamily="2" charset="2"/>
                        <a:buChar char="Ø"/>
                      </a:pPr>
                      <a:r>
                        <a:rPr lang="en-US" b="1" dirty="0" smtClean="0">
                          <a:latin typeface="Bookman Old Style" panose="02050604050505020204" pitchFamily="18" charset="0"/>
                        </a:rPr>
                        <a:t>Inspection, search and seizure</a:t>
                      </a:r>
                      <a:endParaRPr lang="en-IN" b="1" dirty="0">
                        <a:latin typeface="Bookman Old Style" panose="02050604050505020204" pitchFamily="18" charset="0"/>
                      </a:endParaRPr>
                    </a:p>
                  </a:txBody>
                  <a:tcPr/>
                </a:tc>
                <a:extLst>
                  <a:ext uri="{0D108BD9-81ED-4DB2-BD59-A6C34878D82A}">
                    <a16:rowId xmlns:a16="http://schemas.microsoft.com/office/drawing/2014/main" val="2467526601"/>
                  </a:ext>
                </a:extLst>
              </a:tr>
              <a:tr h="700496">
                <a:tc>
                  <a:txBody>
                    <a:bodyPr/>
                    <a:lstStyle/>
                    <a:p>
                      <a:pPr algn="r"/>
                      <a:r>
                        <a:rPr lang="en-US" b="1" dirty="0" smtClean="0">
                          <a:latin typeface="Bookman Old Style" panose="02050604050505020204" pitchFamily="18" charset="0"/>
                        </a:rPr>
                        <a:t>Section 73,74,78,79,80,82,83,84</a:t>
                      </a:r>
                      <a:endParaRPr lang="en-IN" b="1" dirty="0">
                        <a:latin typeface="Bookman Old Style" panose="02050604050505020204" pitchFamily="18" charset="0"/>
                      </a:endParaRPr>
                    </a:p>
                  </a:txBody>
                  <a:tcPr/>
                </a:tc>
                <a:tc>
                  <a:txBody>
                    <a:bodyPr/>
                    <a:lstStyle/>
                    <a:p>
                      <a:pPr marL="285750" indent="-285750">
                        <a:buFont typeface="Wingdings" panose="05000000000000000000" pitchFamily="2" charset="2"/>
                        <a:buChar char="Ø"/>
                      </a:pPr>
                      <a:r>
                        <a:rPr lang="en-US" b="1" dirty="0" smtClean="0">
                          <a:latin typeface="Bookman Old Style" panose="02050604050505020204" pitchFamily="18" charset="0"/>
                        </a:rPr>
                        <a:t>Demand and Recovery </a:t>
                      </a:r>
                      <a:endParaRPr lang="en-IN" b="1" dirty="0">
                        <a:latin typeface="Bookman Old Style" panose="02050604050505020204" pitchFamily="18" charset="0"/>
                      </a:endParaRPr>
                    </a:p>
                  </a:txBody>
                  <a:tcPr/>
                </a:tc>
                <a:extLst>
                  <a:ext uri="{0D108BD9-81ED-4DB2-BD59-A6C34878D82A}">
                    <a16:rowId xmlns:a16="http://schemas.microsoft.com/office/drawing/2014/main" val="3169641958"/>
                  </a:ext>
                </a:extLst>
              </a:tr>
              <a:tr h="700496">
                <a:tc>
                  <a:txBody>
                    <a:bodyPr/>
                    <a:lstStyle/>
                    <a:p>
                      <a:pPr algn="r"/>
                      <a:r>
                        <a:rPr lang="en-US" b="1" dirty="0" smtClean="0">
                          <a:latin typeface="Bookman Old Style" panose="02050604050505020204" pitchFamily="18" charset="0"/>
                        </a:rPr>
                        <a:t>Section 107,108,109,111,112,113,116</a:t>
                      </a:r>
                      <a:endParaRPr lang="en-IN" b="1" dirty="0">
                        <a:latin typeface="Bookman Old Style" panose="02050604050505020204" pitchFamily="18" charset="0"/>
                      </a:endParaRPr>
                    </a:p>
                  </a:txBody>
                  <a:tcPr/>
                </a:tc>
                <a:tc>
                  <a:txBody>
                    <a:bodyPr/>
                    <a:lstStyle/>
                    <a:p>
                      <a:pPr marL="285750" indent="-285750">
                        <a:buFont typeface="Wingdings" panose="05000000000000000000" pitchFamily="2" charset="2"/>
                        <a:buChar char="Ø"/>
                      </a:pPr>
                      <a:r>
                        <a:rPr lang="en-US" b="1" dirty="0" smtClean="0">
                          <a:latin typeface="Bookman Old Style" panose="02050604050505020204" pitchFamily="18" charset="0"/>
                        </a:rPr>
                        <a:t>Appeals and revisions </a:t>
                      </a:r>
                      <a:endParaRPr lang="en-IN" b="1" dirty="0">
                        <a:latin typeface="Bookman Old Style" panose="02050604050505020204" pitchFamily="18" charset="0"/>
                      </a:endParaRPr>
                    </a:p>
                  </a:txBody>
                  <a:tcPr/>
                </a:tc>
                <a:extLst>
                  <a:ext uri="{0D108BD9-81ED-4DB2-BD59-A6C34878D82A}">
                    <a16:rowId xmlns:a16="http://schemas.microsoft.com/office/drawing/2014/main" val="21692455"/>
                  </a:ext>
                </a:extLst>
              </a:tr>
              <a:tr h="700496">
                <a:tc>
                  <a:txBody>
                    <a:bodyPr/>
                    <a:lstStyle/>
                    <a:p>
                      <a:pPr algn="r"/>
                      <a:r>
                        <a:rPr lang="en-US" b="1" dirty="0" smtClean="0">
                          <a:latin typeface="Bookman Old Style" panose="02050604050505020204" pitchFamily="18" charset="0"/>
                        </a:rPr>
                        <a:t>Section 122,125,127,128,129,130,132,169</a:t>
                      </a:r>
                      <a:endParaRPr lang="en-IN" b="1" dirty="0">
                        <a:latin typeface="Bookman Old Style" panose="02050604050505020204" pitchFamily="18" charset="0"/>
                      </a:endParaRPr>
                    </a:p>
                  </a:txBody>
                  <a:tcPr/>
                </a:tc>
                <a:tc>
                  <a:txBody>
                    <a:bodyPr/>
                    <a:lstStyle/>
                    <a:p>
                      <a:pPr marL="285750" indent="-285750">
                        <a:buFont typeface="Wingdings" panose="05000000000000000000" pitchFamily="2" charset="2"/>
                        <a:buChar char="Ø"/>
                      </a:pPr>
                      <a:r>
                        <a:rPr lang="en-US" b="1" dirty="0" smtClean="0">
                          <a:latin typeface="Bookman Old Style" panose="02050604050505020204" pitchFamily="18" charset="0"/>
                        </a:rPr>
                        <a:t>Offenses and penalties</a:t>
                      </a:r>
                      <a:endParaRPr lang="en-IN" b="1" dirty="0">
                        <a:latin typeface="Bookman Old Style" panose="02050604050505020204" pitchFamily="18" charset="0"/>
                      </a:endParaRPr>
                    </a:p>
                  </a:txBody>
                  <a:tcPr/>
                </a:tc>
                <a:extLst>
                  <a:ext uri="{0D108BD9-81ED-4DB2-BD59-A6C34878D82A}">
                    <a16:rowId xmlns:a16="http://schemas.microsoft.com/office/drawing/2014/main" val="560807525"/>
                  </a:ext>
                </a:extLst>
              </a:tr>
              <a:tr h="700496">
                <a:tc>
                  <a:txBody>
                    <a:bodyPr/>
                    <a:lstStyle/>
                    <a:p>
                      <a:endParaRPr lang="en-IN" dirty="0"/>
                    </a:p>
                  </a:txBody>
                  <a:tcPr/>
                </a:tc>
                <a:tc>
                  <a:txBody>
                    <a:bodyPr/>
                    <a:lstStyle/>
                    <a:p>
                      <a:endParaRPr lang="en-IN" dirty="0"/>
                    </a:p>
                  </a:txBody>
                  <a:tcPr/>
                </a:tc>
                <a:extLst>
                  <a:ext uri="{0D108BD9-81ED-4DB2-BD59-A6C34878D82A}">
                    <a16:rowId xmlns:a16="http://schemas.microsoft.com/office/drawing/2014/main" val="4176498354"/>
                  </a:ext>
                </a:extLst>
              </a:tr>
            </a:tbl>
          </a:graphicData>
        </a:graphic>
      </p:graphicFrame>
    </p:spTree>
    <p:extLst>
      <p:ext uri="{BB962C8B-B14F-4D97-AF65-F5344CB8AC3E}">
        <p14:creationId xmlns:p14="http://schemas.microsoft.com/office/powerpoint/2010/main" val="298979991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979714" y="364718"/>
            <a:ext cx="10162903" cy="614997"/>
          </a:xfrm>
        </p:spPr>
        <p:txBody>
          <a:bodyPr>
            <a:normAutofit/>
          </a:bodyPr>
          <a:lstStyle/>
          <a:p>
            <a:r>
              <a:rPr lang="en-IN" sz="3600" b="1" dirty="0">
                <a:solidFill>
                  <a:schemeClr val="accent1">
                    <a:lumMod val="75000"/>
                  </a:schemeClr>
                </a:solidFill>
                <a:latin typeface="Book Antiqua" panose="02040602050305030304" pitchFamily="18" charset="0"/>
              </a:rPr>
              <a:t>Proper </a:t>
            </a:r>
            <a:r>
              <a:rPr lang="en-IN" sz="3600" b="1" dirty="0" smtClean="0">
                <a:solidFill>
                  <a:schemeClr val="accent1">
                    <a:lumMod val="75000"/>
                  </a:schemeClr>
                </a:solidFill>
                <a:latin typeface="Book Antiqua" panose="02040602050305030304" pitchFamily="18" charset="0"/>
              </a:rPr>
              <a:t>officer U/S 73 </a:t>
            </a:r>
            <a:endParaRPr lang="en-IN" sz="3600" dirty="0">
              <a:solidFill>
                <a:schemeClr val="accent1">
                  <a:lumMod val="75000"/>
                </a:schemeClr>
              </a:solidFill>
              <a:latin typeface="Book Antiqua" panose="02040602050305030304" pitchFamily="18" charset="0"/>
            </a:endParaRPr>
          </a:p>
        </p:txBody>
      </p:sp>
      <p:sp>
        <p:nvSpPr>
          <p:cNvPr id="3" name="Subtitle 2"/>
          <p:cNvSpPr>
            <a:spLocks noGrp="1"/>
          </p:cNvSpPr>
          <p:nvPr>
            <p:ph type="subTitle" idx="1"/>
          </p:nvPr>
        </p:nvSpPr>
        <p:spPr>
          <a:xfrm>
            <a:off x="576942" y="1397726"/>
            <a:ext cx="11179629" cy="4676503"/>
          </a:xfrm>
        </p:spPr>
        <p:txBody>
          <a:bodyPr>
            <a:noAutofit/>
          </a:bodyPr>
          <a:lstStyle/>
          <a:p>
            <a:pPr algn="l"/>
            <a:r>
              <a:rPr lang="en-US" sz="3200" dirty="0">
                <a:latin typeface="Book Antiqua" panose="02040602050305030304" pitchFamily="18" charset="0"/>
              </a:rPr>
              <a:t>the </a:t>
            </a:r>
            <a:r>
              <a:rPr lang="en-US" sz="3200" dirty="0">
                <a:solidFill>
                  <a:schemeClr val="accent1">
                    <a:lumMod val="75000"/>
                  </a:schemeClr>
                </a:solidFill>
                <a:latin typeface="Book Antiqua" panose="02040602050305030304" pitchFamily="18" charset="0"/>
              </a:rPr>
              <a:t>Superintendent of Central Tax </a:t>
            </a:r>
            <a:r>
              <a:rPr lang="en-US" sz="3200" dirty="0">
                <a:latin typeface="Book Antiqua" panose="02040602050305030304" pitchFamily="18" charset="0"/>
              </a:rPr>
              <a:t>is assigned to discharge powers </a:t>
            </a:r>
            <a:r>
              <a:rPr lang="en-US" sz="3200" dirty="0" smtClean="0">
                <a:latin typeface="Book Antiqua" panose="02040602050305030304" pitchFamily="18" charset="0"/>
              </a:rPr>
              <a:t> u/s 73. </a:t>
            </a:r>
          </a:p>
          <a:p>
            <a:pPr algn="just"/>
            <a:r>
              <a:rPr lang="en-US" sz="3200" dirty="0" smtClean="0">
                <a:latin typeface="Book Antiqua" panose="02040602050305030304" pitchFamily="18" charset="0"/>
              </a:rPr>
              <a:t>In other words, </a:t>
            </a:r>
            <a:r>
              <a:rPr lang="en-US" sz="3200" dirty="0" smtClean="0">
                <a:solidFill>
                  <a:schemeClr val="accent1">
                    <a:lumMod val="75000"/>
                  </a:schemeClr>
                </a:solidFill>
                <a:latin typeface="Book Antiqua" panose="02040602050305030304" pitchFamily="18" charset="0"/>
              </a:rPr>
              <a:t>all </a:t>
            </a:r>
            <a:r>
              <a:rPr lang="en-US" sz="3200" dirty="0">
                <a:solidFill>
                  <a:schemeClr val="accent1">
                    <a:lumMod val="75000"/>
                  </a:schemeClr>
                </a:solidFill>
                <a:latin typeface="Book Antiqua" panose="02040602050305030304" pitchFamily="18" charset="0"/>
              </a:rPr>
              <a:t>officers up to the rank of Additional/Joint Commissioner of Central Tax </a:t>
            </a:r>
            <a:r>
              <a:rPr lang="en-US" sz="3200" dirty="0">
                <a:latin typeface="Book Antiqua" panose="02040602050305030304" pitchFamily="18" charset="0"/>
              </a:rPr>
              <a:t>are assigned as the Proper Officer for issuance of show cause notices and orders under this section. </a:t>
            </a:r>
            <a:endParaRPr lang="en-US" sz="3200" dirty="0" smtClean="0">
              <a:latin typeface="Book Antiqua" panose="02040602050305030304" pitchFamily="18" charset="0"/>
            </a:endParaRPr>
          </a:p>
          <a:p>
            <a:pPr algn="just"/>
            <a:r>
              <a:rPr lang="en-US" sz="3200" dirty="0" smtClean="0">
                <a:latin typeface="Book Antiqua" panose="02040602050305030304" pitchFamily="18" charset="0"/>
              </a:rPr>
              <a:t>Further</a:t>
            </a:r>
            <a:r>
              <a:rPr lang="en-US" sz="3200" dirty="0">
                <a:latin typeface="Book Antiqua" panose="02040602050305030304" pitchFamily="18" charset="0"/>
              </a:rPr>
              <a:t>, they are also assigned powers under the IGST Act as well, as per section 3 read with section 20 of the IGST Act </a:t>
            </a:r>
            <a:r>
              <a:rPr lang="en-US" sz="3200" dirty="0" smtClean="0"/>
              <a:t>.</a:t>
            </a:r>
          </a:p>
          <a:p>
            <a:pPr algn="r"/>
            <a:r>
              <a:rPr lang="pt-BR" i="1" dirty="0">
                <a:solidFill>
                  <a:srgbClr val="FF0000"/>
                </a:solidFill>
              </a:rPr>
              <a:t>Circular No. 3/3/2017-GST dated 05.07.2017 </a:t>
            </a:r>
            <a:endParaRPr lang="en-IN" sz="3200" dirty="0">
              <a:solidFill>
                <a:srgbClr val="FF0000"/>
              </a:solidFill>
            </a:endParaRPr>
          </a:p>
        </p:txBody>
      </p:sp>
    </p:spTree>
    <p:extLst>
      <p:ext uri="{BB962C8B-B14F-4D97-AF65-F5344CB8AC3E}">
        <p14:creationId xmlns:p14="http://schemas.microsoft.com/office/powerpoint/2010/main" val="129560367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9005" y="215854"/>
            <a:ext cx="11782697" cy="1051243"/>
          </a:xfrm>
        </p:spPr>
        <p:txBody>
          <a:bodyPr>
            <a:noAutofit/>
          </a:bodyPr>
          <a:lstStyle/>
          <a:p>
            <a:r>
              <a:rPr lang="en-US" sz="2400" b="1" dirty="0" smtClean="0">
                <a:solidFill>
                  <a:schemeClr val="accent1"/>
                </a:solidFill>
              </a:rPr>
              <a:t>Section-74:  </a:t>
            </a:r>
            <a:r>
              <a:rPr lang="en-US" sz="2400" b="1" dirty="0">
                <a:solidFill>
                  <a:schemeClr val="accent1"/>
                </a:solidFill>
              </a:rPr>
              <a:t>Determination of tax not paid or short paid or erroneously refunded or input tax credit wrongly availed or </a:t>
            </a:r>
            <a:r>
              <a:rPr lang="en-US" sz="2400" b="1" dirty="0" err="1">
                <a:solidFill>
                  <a:schemeClr val="accent1"/>
                </a:solidFill>
              </a:rPr>
              <a:t>utilised</a:t>
            </a:r>
            <a:r>
              <a:rPr lang="en-US" sz="2400" b="1" dirty="0">
                <a:solidFill>
                  <a:schemeClr val="accent1"/>
                </a:solidFill>
              </a:rPr>
              <a:t> by reason of fraud or any </a:t>
            </a:r>
            <a:r>
              <a:rPr lang="en-US" sz="2400" b="1" dirty="0" err="1">
                <a:solidFill>
                  <a:schemeClr val="accent1"/>
                </a:solidFill>
              </a:rPr>
              <a:t>wilful</a:t>
            </a:r>
            <a:r>
              <a:rPr lang="en-US" sz="2400" b="1" dirty="0">
                <a:solidFill>
                  <a:schemeClr val="accent1"/>
                </a:solidFill>
              </a:rPr>
              <a:t> misstatement or suppression of facts</a:t>
            </a:r>
            <a:endParaRPr lang="en-IN" sz="2400" b="1" dirty="0">
              <a:solidFill>
                <a:schemeClr val="accent1"/>
              </a:solidFill>
            </a:endParaRPr>
          </a:p>
        </p:txBody>
      </p:sp>
      <p:sp>
        <p:nvSpPr>
          <p:cNvPr id="3" name="Content Placeholder 2"/>
          <p:cNvSpPr>
            <a:spLocks noGrp="1"/>
          </p:cNvSpPr>
          <p:nvPr>
            <p:ph idx="1"/>
          </p:nvPr>
        </p:nvSpPr>
        <p:spPr>
          <a:xfrm>
            <a:off x="209005" y="1267097"/>
            <a:ext cx="11782698" cy="5421086"/>
          </a:xfrm>
        </p:spPr>
        <p:txBody>
          <a:bodyPr>
            <a:normAutofit fontScale="85000" lnSpcReduction="20000"/>
          </a:bodyPr>
          <a:lstStyle/>
          <a:p>
            <a:pPr marL="0" indent="0">
              <a:buNone/>
            </a:pPr>
            <a:r>
              <a:rPr lang="en-US" dirty="0"/>
              <a:t>The section covers </a:t>
            </a:r>
            <a:r>
              <a:rPr lang="en-US" b="1" dirty="0"/>
              <a:t>certain situations for demand of taxes </a:t>
            </a:r>
            <a:r>
              <a:rPr lang="en-US" dirty="0"/>
              <a:t>in cases of </a:t>
            </a:r>
            <a:r>
              <a:rPr lang="en-US" b="1" dirty="0"/>
              <a:t>fraud, or any kind of </a:t>
            </a:r>
            <a:r>
              <a:rPr lang="en-US" b="1" dirty="0" err="1"/>
              <a:t>wilful</a:t>
            </a:r>
            <a:r>
              <a:rPr lang="en-US" b="1" dirty="0"/>
              <a:t> misstatement or suppression of facts </a:t>
            </a:r>
            <a:r>
              <a:rPr lang="en-US" dirty="0"/>
              <a:t>with an intent to </a:t>
            </a:r>
            <a:r>
              <a:rPr lang="en-US" b="1" dirty="0"/>
              <a:t>evade payment of tax</a:t>
            </a:r>
            <a:r>
              <a:rPr lang="en-US" dirty="0"/>
              <a:t>. </a:t>
            </a:r>
            <a:r>
              <a:rPr lang="en-US" dirty="0" smtClean="0"/>
              <a:t>Whenever </a:t>
            </a:r>
            <a:r>
              <a:rPr lang="en-US" dirty="0"/>
              <a:t>the tax is </a:t>
            </a:r>
            <a:r>
              <a:rPr lang="en-US" dirty="0" smtClean="0"/>
              <a:t>:</a:t>
            </a:r>
          </a:p>
          <a:p>
            <a:pPr marL="0" indent="0">
              <a:lnSpc>
                <a:spcPct val="120000"/>
              </a:lnSpc>
              <a:spcBef>
                <a:spcPts val="0"/>
              </a:spcBef>
              <a:buNone/>
            </a:pPr>
            <a:r>
              <a:rPr lang="en-US" dirty="0" smtClean="0"/>
              <a:t>	-not </a:t>
            </a:r>
            <a:r>
              <a:rPr lang="en-US" dirty="0"/>
              <a:t>paid or </a:t>
            </a:r>
            <a:endParaRPr lang="en-US" dirty="0" smtClean="0"/>
          </a:p>
          <a:p>
            <a:pPr marL="0" indent="0">
              <a:lnSpc>
                <a:spcPct val="120000"/>
              </a:lnSpc>
              <a:spcBef>
                <a:spcPts val="0"/>
              </a:spcBef>
              <a:buNone/>
            </a:pPr>
            <a:r>
              <a:rPr lang="en-US" dirty="0" smtClean="0"/>
              <a:t>	-short </a:t>
            </a:r>
            <a:r>
              <a:rPr lang="en-US" dirty="0"/>
              <a:t>paid or </a:t>
            </a:r>
            <a:endParaRPr lang="en-US" dirty="0" smtClean="0"/>
          </a:p>
          <a:p>
            <a:pPr marL="0" indent="0">
              <a:lnSpc>
                <a:spcPct val="120000"/>
              </a:lnSpc>
              <a:spcBef>
                <a:spcPts val="0"/>
              </a:spcBef>
              <a:buNone/>
            </a:pPr>
            <a:r>
              <a:rPr lang="en-US" dirty="0" smtClean="0"/>
              <a:t>	-credit </a:t>
            </a:r>
            <a:r>
              <a:rPr lang="en-US" dirty="0"/>
              <a:t>wrongly availed or </a:t>
            </a:r>
            <a:endParaRPr lang="en-US" dirty="0" smtClean="0"/>
          </a:p>
          <a:p>
            <a:pPr marL="0" indent="0">
              <a:lnSpc>
                <a:spcPct val="120000"/>
              </a:lnSpc>
              <a:spcBef>
                <a:spcPts val="0"/>
              </a:spcBef>
              <a:buNone/>
            </a:pPr>
            <a:r>
              <a:rPr lang="en-US" dirty="0" smtClean="0"/>
              <a:t>	-credit </a:t>
            </a:r>
            <a:r>
              <a:rPr lang="en-US" dirty="0"/>
              <a:t>wrongly utilized or </a:t>
            </a:r>
            <a:endParaRPr lang="en-US" dirty="0" smtClean="0"/>
          </a:p>
          <a:p>
            <a:pPr marL="0" indent="0">
              <a:lnSpc>
                <a:spcPct val="120000"/>
              </a:lnSpc>
              <a:spcBef>
                <a:spcPts val="0"/>
              </a:spcBef>
              <a:buNone/>
            </a:pPr>
            <a:r>
              <a:rPr lang="en-US" dirty="0" smtClean="0"/>
              <a:t>	-erroneously refunded, and </a:t>
            </a:r>
          </a:p>
          <a:p>
            <a:pPr marL="0" indent="0">
              <a:buNone/>
            </a:pPr>
            <a:r>
              <a:rPr lang="en-US" dirty="0" smtClean="0"/>
              <a:t>in </a:t>
            </a:r>
            <a:r>
              <a:rPr lang="en-US" dirty="0"/>
              <a:t>‘</a:t>
            </a:r>
            <a:r>
              <a:rPr lang="en-US" dirty="0">
                <a:solidFill>
                  <a:srgbClr val="FF0000"/>
                </a:solidFill>
              </a:rPr>
              <a:t>special circumstances</a:t>
            </a:r>
            <a:r>
              <a:rPr lang="en-US" dirty="0"/>
              <a:t>’ with an “</a:t>
            </a:r>
            <a:r>
              <a:rPr lang="en-US" dirty="0">
                <a:solidFill>
                  <a:srgbClr val="FF0000"/>
                </a:solidFill>
              </a:rPr>
              <a:t>intent to evade tax</a:t>
            </a:r>
            <a:r>
              <a:rPr lang="en-US" dirty="0"/>
              <a:t>” by way of </a:t>
            </a:r>
            <a:endParaRPr lang="en-US" dirty="0" smtClean="0"/>
          </a:p>
          <a:p>
            <a:pPr marL="0" indent="0">
              <a:buNone/>
            </a:pPr>
            <a:r>
              <a:rPr lang="en-US" dirty="0" smtClean="0"/>
              <a:t>	-Fraud</a:t>
            </a:r>
            <a:r>
              <a:rPr lang="en-US" dirty="0"/>
              <a:t>; </a:t>
            </a:r>
            <a:endParaRPr lang="en-US" dirty="0" smtClean="0"/>
          </a:p>
          <a:p>
            <a:pPr marL="0" indent="0">
              <a:buNone/>
            </a:pPr>
            <a:r>
              <a:rPr lang="en-US" dirty="0" smtClean="0"/>
              <a:t>	-</a:t>
            </a:r>
            <a:r>
              <a:rPr lang="en-US" dirty="0" err="1" smtClean="0"/>
              <a:t>Wilful</a:t>
            </a:r>
            <a:r>
              <a:rPr lang="en-US" dirty="0" smtClean="0"/>
              <a:t> </a:t>
            </a:r>
            <a:r>
              <a:rPr lang="en-US" dirty="0"/>
              <a:t>misstatement; </a:t>
            </a:r>
            <a:endParaRPr lang="en-US" dirty="0" smtClean="0"/>
          </a:p>
          <a:p>
            <a:pPr marL="0" indent="0">
              <a:buNone/>
            </a:pPr>
            <a:r>
              <a:rPr lang="en-US" dirty="0" smtClean="0"/>
              <a:t>	-Suppression </a:t>
            </a:r>
            <a:r>
              <a:rPr lang="en-US" dirty="0"/>
              <a:t>of facts; </a:t>
            </a:r>
            <a:endParaRPr lang="en-US" dirty="0" smtClean="0"/>
          </a:p>
          <a:p>
            <a:pPr marL="0" indent="0">
              <a:buNone/>
            </a:pPr>
            <a:r>
              <a:rPr lang="en-US" dirty="0" smtClean="0"/>
              <a:t>the </a:t>
            </a:r>
            <a:r>
              <a:rPr lang="en-US" dirty="0"/>
              <a:t>Proper Officer shall issue a notice </a:t>
            </a:r>
            <a:r>
              <a:rPr lang="en-US" dirty="0" smtClean="0"/>
              <a:t>(six months prior to order date) for </a:t>
            </a:r>
            <a:r>
              <a:rPr lang="en-US" dirty="0"/>
              <a:t>such amount along with interest as per section 50 and </a:t>
            </a:r>
            <a:r>
              <a:rPr lang="en-US" dirty="0">
                <a:solidFill>
                  <a:srgbClr val="FF0000"/>
                </a:solidFill>
              </a:rPr>
              <a:t>penalty equivalent to the amount of tax specified in notice</a:t>
            </a:r>
            <a:r>
              <a:rPr lang="en-US" dirty="0"/>
              <a:t>. The Proper Officer shall along with the Notice provide a summary in Form GST DRC-01 specifying therein the details of the amount payable.</a:t>
            </a:r>
            <a:endParaRPr lang="en-IN" dirty="0"/>
          </a:p>
        </p:txBody>
      </p:sp>
    </p:spTree>
    <p:extLst>
      <p:ext uri="{BB962C8B-B14F-4D97-AF65-F5344CB8AC3E}">
        <p14:creationId xmlns:p14="http://schemas.microsoft.com/office/powerpoint/2010/main" val="344287976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9261566" y="207963"/>
            <a:ext cx="2673532" cy="353740"/>
          </a:xfrm>
        </p:spPr>
        <p:txBody>
          <a:bodyPr>
            <a:noAutofit/>
          </a:bodyPr>
          <a:lstStyle/>
          <a:p>
            <a:pPr algn="r"/>
            <a:r>
              <a:rPr lang="en-US" sz="2400" b="1" dirty="0" smtClean="0">
                <a:solidFill>
                  <a:schemeClr val="accent1">
                    <a:lumMod val="75000"/>
                  </a:schemeClr>
                </a:solidFill>
              </a:rPr>
              <a:t>Section:74</a:t>
            </a:r>
            <a:endParaRPr lang="en-IN" sz="2400" b="1" dirty="0">
              <a:solidFill>
                <a:schemeClr val="accent1">
                  <a:lumMod val="75000"/>
                </a:schemeClr>
              </a:solidFill>
            </a:endParaRPr>
          </a:p>
        </p:txBody>
      </p:sp>
      <p:sp>
        <p:nvSpPr>
          <p:cNvPr id="3" name="Subtitle 2"/>
          <p:cNvSpPr>
            <a:spLocks noGrp="1"/>
          </p:cNvSpPr>
          <p:nvPr>
            <p:ph type="subTitle" idx="1"/>
          </p:nvPr>
        </p:nvSpPr>
        <p:spPr>
          <a:xfrm>
            <a:off x="274320" y="718457"/>
            <a:ext cx="11660777" cy="6035040"/>
          </a:xfrm>
        </p:spPr>
        <p:txBody>
          <a:bodyPr>
            <a:normAutofit/>
          </a:bodyPr>
          <a:lstStyle/>
          <a:p>
            <a:pPr algn="l"/>
            <a:r>
              <a:rPr lang="en-US" dirty="0" smtClean="0"/>
              <a:t>Section:74(2): Time limit to issue Order and Notice:</a:t>
            </a:r>
          </a:p>
          <a:p>
            <a:pPr algn="l"/>
            <a:endParaRPr lang="en-US" dirty="0"/>
          </a:p>
          <a:p>
            <a:pPr algn="l"/>
            <a:endParaRPr lang="en-US" dirty="0" smtClean="0"/>
          </a:p>
          <a:p>
            <a:pPr algn="l"/>
            <a:endParaRPr lang="en-US" dirty="0"/>
          </a:p>
          <a:p>
            <a:pPr algn="l"/>
            <a:endParaRPr lang="en-US" dirty="0" smtClean="0"/>
          </a:p>
          <a:p>
            <a:pPr algn="l"/>
            <a:endParaRPr lang="en-US" sz="1800" dirty="0" smtClean="0">
              <a:solidFill>
                <a:srgbClr val="FF0000"/>
              </a:solidFill>
            </a:endParaRPr>
          </a:p>
          <a:p>
            <a:pPr marL="285750" indent="-285750" algn="l">
              <a:buFont typeface="Arial" panose="020B0604020202020204" pitchFamily="34" charset="0"/>
              <a:buChar char="•"/>
            </a:pPr>
            <a:r>
              <a:rPr lang="en-US" dirty="0" smtClean="0">
                <a:solidFill>
                  <a:schemeClr val="accent1">
                    <a:lumMod val="75000"/>
                  </a:schemeClr>
                </a:solidFill>
              </a:rPr>
              <a:t>Concerned person may pay tax, interest and </a:t>
            </a:r>
            <a:r>
              <a:rPr lang="en-US" dirty="0" smtClean="0">
                <a:solidFill>
                  <a:srgbClr val="FF0000"/>
                </a:solidFill>
              </a:rPr>
              <a:t>penalty equivalent to 15% </a:t>
            </a:r>
            <a:r>
              <a:rPr lang="en-US" dirty="0" smtClean="0">
                <a:solidFill>
                  <a:schemeClr val="accent1">
                    <a:lumMod val="75000"/>
                  </a:schemeClr>
                </a:solidFill>
              </a:rPr>
              <a:t>of tax as per his own assessment and intimate the officer- </a:t>
            </a:r>
            <a:r>
              <a:rPr lang="en-US" sz="1800" dirty="0" smtClean="0">
                <a:solidFill>
                  <a:srgbClr val="FF0000"/>
                </a:solidFill>
              </a:rPr>
              <a:t>Sec. 75(5)</a:t>
            </a:r>
          </a:p>
          <a:p>
            <a:pPr marL="285750" indent="-285750" algn="l">
              <a:buFont typeface="Arial" panose="020B0604020202020204" pitchFamily="34" charset="0"/>
              <a:buChar char="•"/>
            </a:pPr>
            <a:r>
              <a:rPr lang="en-US" dirty="0" smtClean="0">
                <a:solidFill>
                  <a:schemeClr val="accent1">
                    <a:lumMod val="75000"/>
                  </a:schemeClr>
                </a:solidFill>
              </a:rPr>
              <a:t>If proper officer is not satisfied with the amount paid, will proceed further and will issue notice,</a:t>
            </a:r>
          </a:p>
          <a:p>
            <a:pPr marL="285750" indent="-285750" algn="l">
              <a:buFont typeface="Arial" panose="020B0604020202020204" pitchFamily="34" charset="0"/>
              <a:buChar char="•"/>
            </a:pPr>
            <a:r>
              <a:rPr lang="en-US" dirty="0" smtClean="0">
                <a:solidFill>
                  <a:schemeClr val="accent1">
                    <a:lumMod val="75000"/>
                  </a:schemeClr>
                </a:solidFill>
              </a:rPr>
              <a:t>Where concerned person paid such taxes and interest as demanded in notice along with penalty equivalent to 25% of tax </a:t>
            </a:r>
            <a:r>
              <a:rPr lang="en-US" u="sng" dirty="0" smtClean="0">
                <a:solidFill>
                  <a:schemeClr val="accent1">
                    <a:lumMod val="75000"/>
                  </a:schemeClr>
                </a:solidFill>
              </a:rPr>
              <a:t>with in 30 days of notice </a:t>
            </a:r>
            <a:r>
              <a:rPr lang="en-US" i="1" dirty="0" smtClean="0">
                <a:solidFill>
                  <a:srgbClr val="FF0000"/>
                </a:solidFill>
              </a:rPr>
              <a:t>all proceedings </a:t>
            </a:r>
            <a:r>
              <a:rPr lang="en-US" dirty="0" smtClean="0">
                <a:solidFill>
                  <a:schemeClr val="accent1">
                    <a:lumMod val="75000"/>
                  </a:schemeClr>
                </a:solidFill>
              </a:rPr>
              <a:t>shall be dropped- </a:t>
            </a:r>
            <a:r>
              <a:rPr lang="en-US" sz="1800" dirty="0" smtClean="0">
                <a:solidFill>
                  <a:srgbClr val="FF0000"/>
                </a:solidFill>
              </a:rPr>
              <a:t>Sec. 75(8)</a:t>
            </a:r>
          </a:p>
          <a:p>
            <a:pPr algn="l"/>
            <a:r>
              <a:rPr lang="en-US" dirty="0" smtClean="0">
                <a:solidFill>
                  <a:schemeClr val="accent1">
                    <a:lumMod val="75000"/>
                  </a:schemeClr>
                </a:solidFill>
              </a:rPr>
              <a:t>											Contd..</a:t>
            </a:r>
          </a:p>
          <a:p>
            <a:pPr marL="285750" indent="-285750" algn="l">
              <a:buFont typeface="Arial" panose="020B0604020202020204" pitchFamily="34" charset="0"/>
              <a:buChar char="•"/>
            </a:pPr>
            <a:endParaRPr lang="en-US" dirty="0" smtClean="0">
              <a:solidFill>
                <a:schemeClr val="accent1">
                  <a:lumMod val="75000"/>
                </a:schemeClr>
              </a:solidFill>
            </a:endParaRPr>
          </a:p>
          <a:p>
            <a:pPr algn="l"/>
            <a:endParaRPr lang="en-US" sz="1800" dirty="0" smtClean="0">
              <a:solidFill>
                <a:schemeClr val="accent1">
                  <a:lumMod val="75000"/>
                </a:schemeClr>
              </a:solidFill>
            </a:endParaRPr>
          </a:p>
          <a:p>
            <a:pPr algn="l"/>
            <a:endParaRPr lang="en-US" sz="1800" dirty="0">
              <a:solidFill>
                <a:schemeClr val="accent1">
                  <a:lumMod val="75000"/>
                </a:schemeClr>
              </a:solidFill>
            </a:endParaRPr>
          </a:p>
          <a:p>
            <a:pPr algn="l"/>
            <a:endParaRPr lang="en-IN" dirty="0">
              <a:solidFill>
                <a:schemeClr val="accent1">
                  <a:lumMod val="75000"/>
                </a:schemeClr>
              </a:solidFill>
            </a:endParaRPr>
          </a:p>
        </p:txBody>
      </p:sp>
      <p:graphicFrame>
        <p:nvGraphicFramePr>
          <p:cNvPr id="4" name="Table 3"/>
          <p:cNvGraphicFramePr>
            <a:graphicFrameLocks noGrp="1"/>
          </p:cNvGraphicFramePr>
          <p:nvPr>
            <p:extLst>
              <p:ext uri="{D42A27DB-BD31-4B8C-83A1-F6EECF244321}">
                <p14:modId xmlns:p14="http://schemas.microsoft.com/office/powerpoint/2010/main" val="2277574729"/>
              </p:ext>
            </p:extLst>
          </p:nvPr>
        </p:nvGraphicFramePr>
        <p:xfrm>
          <a:off x="627017" y="1319348"/>
          <a:ext cx="10238250" cy="1966813"/>
        </p:xfrm>
        <a:graphic>
          <a:graphicData uri="http://schemas.openxmlformats.org/drawingml/2006/table">
            <a:tbl>
              <a:tblPr firstRow="1" bandRow="1">
                <a:tableStyleId>{5C22544A-7EE6-4342-B048-85BDC9FD1C3A}</a:tableStyleId>
              </a:tblPr>
              <a:tblGrid>
                <a:gridCol w="1893997">
                  <a:extLst>
                    <a:ext uri="{9D8B030D-6E8A-4147-A177-3AD203B41FA5}">
                      <a16:colId xmlns:a16="http://schemas.microsoft.com/office/drawing/2014/main" val="1559588933"/>
                    </a:ext>
                  </a:extLst>
                </a:gridCol>
                <a:gridCol w="2901713">
                  <a:extLst>
                    <a:ext uri="{9D8B030D-6E8A-4147-A177-3AD203B41FA5}">
                      <a16:colId xmlns:a16="http://schemas.microsoft.com/office/drawing/2014/main" val="3900194507"/>
                    </a:ext>
                  </a:extLst>
                </a:gridCol>
                <a:gridCol w="2927278">
                  <a:extLst>
                    <a:ext uri="{9D8B030D-6E8A-4147-A177-3AD203B41FA5}">
                      <a16:colId xmlns:a16="http://schemas.microsoft.com/office/drawing/2014/main" val="239695819"/>
                    </a:ext>
                  </a:extLst>
                </a:gridCol>
                <a:gridCol w="2515262">
                  <a:extLst>
                    <a:ext uri="{9D8B030D-6E8A-4147-A177-3AD203B41FA5}">
                      <a16:colId xmlns:a16="http://schemas.microsoft.com/office/drawing/2014/main" val="349151254"/>
                    </a:ext>
                  </a:extLst>
                </a:gridCol>
              </a:tblGrid>
              <a:tr h="580445">
                <a:tc>
                  <a:txBody>
                    <a:bodyPr/>
                    <a:lstStyle/>
                    <a:p>
                      <a:pPr algn="ctr"/>
                      <a:r>
                        <a:rPr lang="en-US" dirty="0" smtClean="0"/>
                        <a:t>Financial Year</a:t>
                      </a:r>
                      <a:endParaRPr lang="en-IN" dirty="0"/>
                    </a:p>
                  </a:txBody>
                  <a:tcPr/>
                </a:tc>
                <a:tc>
                  <a:txBody>
                    <a:bodyPr/>
                    <a:lstStyle/>
                    <a:p>
                      <a:pPr algn="ctr"/>
                      <a:r>
                        <a:rPr lang="en-US" dirty="0" smtClean="0"/>
                        <a:t>Due date for Annual Return</a:t>
                      </a:r>
                      <a:endParaRPr lang="en-IN" dirty="0"/>
                    </a:p>
                  </a:txBody>
                  <a:tcPr/>
                </a:tc>
                <a:tc>
                  <a:txBody>
                    <a:bodyPr/>
                    <a:lstStyle/>
                    <a:p>
                      <a:pPr algn="ctr"/>
                      <a:r>
                        <a:rPr lang="en-US" dirty="0" smtClean="0"/>
                        <a:t>Time period for issue of Order </a:t>
                      </a:r>
                      <a:endParaRPr lang="en-IN" dirty="0"/>
                    </a:p>
                  </a:txBody>
                  <a:tcPr/>
                </a:tc>
                <a:tc>
                  <a:txBody>
                    <a:bodyPr/>
                    <a:lstStyle/>
                    <a:p>
                      <a:pPr algn="ctr"/>
                      <a:r>
                        <a:rPr lang="en-US" dirty="0" smtClean="0"/>
                        <a:t>Extended Time</a:t>
                      </a:r>
                      <a:endParaRPr lang="en-IN" dirty="0"/>
                    </a:p>
                  </a:txBody>
                  <a:tcPr/>
                </a:tc>
                <a:extLst>
                  <a:ext uri="{0D108BD9-81ED-4DB2-BD59-A6C34878D82A}">
                    <a16:rowId xmlns:a16="http://schemas.microsoft.com/office/drawing/2014/main" val="2868452628"/>
                  </a:ext>
                </a:extLst>
              </a:tr>
              <a:tr h="1326733">
                <a:tc>
                  <a:txBody>
                    <a:bodyPr/>
                    <a:lstStyle/>
                    <a:p>
                      <a:r>
                        <a:rPr lang="en-US" dirty="0" smtClean="0"/>
                        <a:t>2017-18</a:t>
                      </a:r>
                    </a:p>
                    <a:p>
                      <a:r>
                        <a:rPr lang="en-US" dirty="0" smtClean="0"/>
                        <a:t>2018-19</a:t>
                      </a:r>
                    </a:p>
                    <a:p>
                      <a:r>
                        <a:rPr lang="en-US" dirty="0" smtClean="0"/>
                        <a:t>2019-20</a:t>
                      </a:r>
                    </a:p>
                    <a:p>
                      <a:r>
                        <a:rPr lang="en-US" dirty="0" smtClean="0"/>
                        <a:t>2020-21</a:t>
                      </a:r>
                      <a:endParaRPr lang="en-IN" dirty="0"/>
                    </a:p>
                  </a:txBody>
                  <a:tcPr/>
                </a:tc>
                <a:tc>
                  <a:txBody>
                    <a:bodyPr/>
                    <a:lstStyle/>
                    <a:p>
                      <a:r>
                        <a:rPr lang="en-US" dirty="0" smtClean="0"/>
                        <a:t>05.02.2020 &amp; 07.2.2020</a:t>
                      </a:r>
                    </a:p>
                    <a:p>
                      <a:r>
                        <a:rPr lang="en-US" dirty="0" smtClean="0"/>
                        <a:t>31.12.2020</a:t>
                      </a:r>
                    </a:p>
                    <a:p>
                      <a:r>
                        <a:rPr lang="en-US" dirty="0" smtClean="0"/>
                        <a:t>31.12.2021</a:t>
                      </a:r>
                    </a:p>
                    <a:p>
                      <a:r>
                        <a:rPr lang="en-US" dirty="0" smtClean="0"/>
                        <a:t>28.02.2022</a:t>
                      </a:r>
                      <a:endParaRPr lang="en-IN"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05.02.2025 &amp; 07.2.2025</a:t>
                      </a:r>
                    </a:p>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31.12.2025</a:t>
                      </a:r>
                    </a:p>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31.12.2026</a:t>
                      </a:r>
                    </a:p>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28.02.2027</a:t>
                      </a:r>
                      <a:endParaRPr lang="en-IN" dirty="0"/>
                    </a:p>
                  </a:txBody>
                  <a:tcPr/>
                </a:tc>
                <a:tc>
                  <a:txBody>
                    <a:bodyPr/>
                    <a:lstStyle/>
                    <a:p>
                      <a:pPr algn="ctr"/>
                      <a:r>
                        <a:rPr lang="en-US" dirty="0" smtClean="0"/>
                        <a:t>NA</a:t>
                      </a:r>
                    </a:p>
                    <a:p>
                      <a:pPr algn="ctr"/>
                      <a:r>
                        <a:rPr lang="en-US" dirty="0" smtClean="0"/>
                        <a:t>NA</a:t>
                      </a:r>
                    </a:p>
                    <a:p>
                      <a:pPr algn="ctr"/>
                      <a:r>
                        <a:rPr lang="en-US" dirty="0" smtClean="0"/>
                        <a:t>NA</a:t>
                      </a:r>
                    </a:p>
                    <a:p>
                      <a:pPr algn="ctr"/>
                      <a:r>
                        <a:rPr lang="en-US" dirty="0" smtClean="0"/>
                        <a:t>NA</a:t>
                      </a:r>
                      <a:endParaRPr lang="en-IN" dirty="0"/>
                    </a:p>
                  </a:txBody>
                  <a:tcPr/>
                </a:tc>
                <a:extLst>
                  <a:ext uri="{0D108BD9-81ED-4DB2-BD59-A6C34878D82A}">
                    <a16:rowId xmlns:a16="http://schemas.microsoft.com/office/drawing/2014/main" val="343822132"/>
                  </a:ext>
                </a:extLst>
              </a:tr>
            </a:tbl>
          </a:graphicData>
        </a:graphic>
      </p:graphicFrame>
    </p:spTree>
    <p:extLst>
      <p:ext uri="{BB962C8B-B14F-4D97-AF65-F5344CB8AC3E}">
        <p14:creationId xmlns:p14="http://schemas.microsoft.com/office/powerpoint/2010/main" val="6866645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640389" y="143057"/>
            <a:ext cx="2207622" cy="418646"/>
          </a:xfrm>
        </p:spPr>
        <p:txBody>
          <a:bodyPr>
            <a:noAutofit/>
          </a:bodyPr>
          <a:lstStyle/>
          <a:p>
            <a:pPr algn="r"/>
            <a:r>
              <a:rPr lang="en-US" sz="2400" b="1" dirty="0">
                <a:solidFill>
                  <a:schemeClr val="accent1">
                    <a:lumMod val="75000"/>
                  </a:schemeClr>
                </a:solidFill>
              </a:rPr>
              <a:t>Section:74</a:t>
            </a:r>
            <a:endParaRPr lang="en-IN" sz="2400" dirty="0"/>
          </a:p>
        </p:txBody>
      </p:sp>
      <p:sp>
        <p:nvSpPr>
          <p:cNvPr id="3" name="Content Placeholder 2"/>
          <p:cNvSpPr>
            <a:spLocks noGrp="1"/>
          </p:cNvSpPr>
          <p:nvPr>
            <p:ph idx="1"/>
          </p:nvPr>
        </p:nvSpPr>
        <p:spPr>
          <a:xfrm>
            <a:off x="352697" y="770709"/>
            <a:ext cx="11495314" cy="5799908"/>
          </a:xfrm>
        </p:spPr>
        <p:txBody>
          <a:bodyPr/>
          <a:lstStyle/>
          <a:p>
            <a:r>
              <a:rPr lang="en-US" dirty="0"/>
              <a:t>The proper officer shall, after considering the representation, if any, made by the </a:t>
            </a:r>
            <a:r>
              <a:rPr lang="en-US" dirty="0" smtClean="0"/>
              <a:t>person chargeable </a:t>
            </a:r>
            <a:r>
              <a:rPr lang="en-US" dirty="0"/>
              <a:t>with tax, determine the amount of tax, interest and penalty due from such person </a:t>
            </a:r>
            <a:r>
              <a:rPr lang="en-US" dirty="0" smtClean="0"/>
              <a:t>and </a:t>
            </a:r>
            <a:r>
              <a:rPr lang="en-IN" dirty="0" smtClean="0"/>
              <a:t>issue </a:t>
            </a:r>
            <a:r>
              <a:rPr lang="en-IN" dirty="0"/>
              <a:t>an order</a:t>
            </a:r>
            <a:r>
              <a:rPr lang="en-IN" dirty="0" smtClean="0"/>
              <a:t>.</a:t>
            </a:r>
          </a:p>
          <a:p>
            <a:r>
              <a:rPr lang="en-US" dirty="0"/>
              <a:t>Where any person served with an order issued under sub-section (9) pays the tax along </a:t>
            </a:r>
            <a:r>
              <a:rPr lang="en-US" dirty="0" smtClean="0"/>
              <a:t>with interest </a:t>
            </a:r>
            <a:r>
              <a:rPr lang="en-US" dirty="0"/>
              <a:t>payable thereon under section 50 and a penalty equivalent </a:t>
            </a:r>
            <a:r>
              <a:rPr lang="en-US" dirty="0">
                <a:solidFill>
                  <a:srgbClr val="FF0000"/>
                </a:solidFill>
              </a:rPr>
              <a:t>to fifty per cent</a:t>
            </a:r>
            <a:r>
              <a:rPr lang="en-US" dirty="0"/>
              <a:t>. of such </a:t>
            </a:r>
            <a:r>
              <a:rPr lang="en-US" dirty="0" smtClean="0"/>
              <a:t>tax </a:t>
            </a:r>
            <a:r>
              <a:rPr lang="en-US" dirty="0" smtClean="0">
                <a:solidFill>
                  <a:srgbClr val="FF0000"/>
                </a:solidFill>
              </a:rPr>
              <a:t>within </a:t>
            </a:r>
            <a:r>
              <a:rPr lang="en-US" dirty="0">
                <a:solidFill>
                  <a:srgbClr val="FF0000"/>
                </a:solidFill>
              </a:rPr>
              <a:t>thirty days </a:t>
            </a:r>
            <a:r>
              <a:rPr lang="en-US" dirty="0"/>
              <a:t>of communication of the order, all proceedings in respect of the said notice </a:t>
            </a:r>
            <a:r>
              <a:rPr lang="en-US" dirty="0" smtClean="0"/>
              <a:t>shall be </a:t>
            </a:r>
            <a:r>
              <a:rPr lang="en-US" dirty="0"/>
              <a:t>deemed to be </a:t>
            </a:r>
            <a:r>
              <a:rPr lang="en-US" dirty="0" smtClean="0"/>
              <a:t>concluded- </a:t>
            </a:r>
            <a:r>
              <a:rPr lang="en-US" sz="2000" dirty="0" smtClean="0">
                <a:solidFill>
                  <a:srgbClr val="FF0000"/>
                </a:solidFill>
              </a:rPr>
              <a:t>Sec. 75(11)</a:t>
            </a:r>
          </a:p>
          <a:p>
            <a:r>
              <a:rPr lang="en-US" dirty="0" smtClean="0"/>
              <a:t>Summary for payment of penalty:</a:t>
            </a:r>
          </a:p>
          <a:p>
            <a:endParaRPr lang="en-IN" dirty="0"/>
          </a:p>
        </p:txBody>
      </p:sp>
      <p:graphicFrame>
        <p:nvGraphicFramePr>
          <p:cNvPr id="4" name="Table 3"/>
          <p:cNvGraphicFramePr>
            <a:graphicFrameLocks noGrp="1"/>
          </p:cNvGraphicFramePr>
          <p:nvPr>
            <p:extLst>
              <p:ext uri="{D42A27DB-BD31-4B8C-83A1-F6EECF244321}">
                <p14:modId xmlns:p14="http://schemas.microsoft.com/office/powerpoint/2010/main" val="254779795"/>
              </p:ext>
            </p:extLst>
          </p:nvPr>
        </p:nvGraphicFramePr>
        <p:xfrm>
          <a:off x="672733" y="4768199"/>
          <a:ext cx="10600511" cy="2011424"/>
        </p:xfrm>
        <a:graphic>
          <a:graphicData uri="http://schemas.openxmlformats.org/drawingml/2006/table">
            <a:tbl>
              <a:tblPr firstRow="1" bandRow="1">
                <a:tableStyleId>{5C22544A-7EE6-4342-B048-85BDC9FD1C3A}</a:tableStyleId>
              </a:tblPr>
              <a:tblGrid>
                <a:gridCol w="5884821">
                  <a:extLst>
                    <a:ext uri="{9D8B030D-6E8A-4147-A177-3AD203B41FA5}">
                      <a16:colId xmlns:a16="http://schemas.microsoft.com/office/drawing/2014/main" val="2325760996"/>
                    </a:ext>
                  </a:extLst>
                </a:gridCol>
                <a:gridCol w="4715690">
                  <a:extLst>
                    <a:ext uri="{9D8B030D-6E8A-4147-A177-3AD203B41FA5}">
                      <a16:colId xmlns:a16="http://schemas.microsoft.com/office/drawing/2014/main" val="2480257255"/>
                    </a:ext>
                  </a:extLst>
                </a:gridCol>
              </a:tblGrid>
              <a:tr h="395984">
                <a:tc>
                  <a:txBody>
                    <a:bodyPr/>
                    <a:lstStyle/>
                    <a:p>
                      <a:pPr algn="ctr"/>
                      <a:r>
                        <a:rPr lang="en-US" dirty="0" smtClean="0"/>
                        <a:t>Event of payment</a:t>
                      </a:r>
                      <a:endParaRPr lang="en-IN" dirty="0"/>
                    </a:p>
                  </a:txBody>
                  <a:tcPr/>
                </a:tc>
                <a:tc>
                  <a:txBody>
                    <a:bodyPr/>
                    <a:lstStyle/>
                    <a:p>
                      <a:pPr algn="ctr"/>
                      <a:r>
                        <a:rPr lang="en-US" dirty="0" smtClean="0"/>
                        <a:t>Penalty % to tax amount</a:t>
                      </a:r>
                      <a:endParaRPr lang="en-IN" dirty="0"/>
                    </a:p>
                  </a:txBody>
                  <a:tcPr/>
                </a:tc>
                <a:extLst>
                  <a:ext uri="{0D108BD9-81ED-4DB2-BD59-A6C34878D82A}">
                    <a16:rowId xmlns:a16="http://schemas.microsoft.com/office/drawing/2014/main" val="3644764892"/>
                  </a:ext>
                </a:extLst>
              </a:tr>
              <a:tr h="1562236">
                <a:tc>
                  <a:txBody>
                    <a:bodyPr/>
                    <a:lstStyle/>
                    <a:p>
                      <a:pPr marL="342900" marR="0" indent="-342900" algn="l" defTabSz="914400" rtl="0" eaLnBrk="1" fontAlgn="auto" latinLnBrk="0" hangingPunct="1">
                        <a:lnSpc>
                          <a:spcPct val="100000"/>
                        </a:lnSpc>
                        <a:spcBef>
                          <a:spcPts val="0"/>
                        </a:spcBef>
                        <a:spcAft>
                          <a:spcPts val="0"/>
                        </a:spcAft>
                        <a:buClrTx/>
                        <a:buSzTx/>
                        <a:buFont typeface="+mj-lt"/>
                        <a:buAutoNum type="arabicPeriod"/>
                        <a:tabLst/>
                        <a:defRPr/>
                      </a:pPr>
                      <a:r>
                        <a:rPr lang="en-US" sz="2000" b="1" i="0" u="none" strike="noStrike" kern="1200" baseline="0" dirty="0" smtClean="0">
                          <a:solidFill>
                            <a:schemeClr val="dk1"/>
                          </a:solidFill>
                          <a:latin typeface="+mn-lt"/>
                          <a:ea typeface="+mn-ea"/>
                          <a:cs typeface="+mn-cs"/>
                        </a:rPr>
                        <a:t>Before issuance of show cause notice 	</a:t>
                      </a:r>
                    </a:p>
                    <a:p>
                      <a:pPr marL="342900" marR="0" indent="-342900" algn="l" defTabSz="914400" rtl="0" eaLnBrk="1" fontAlgn="auto" latinLnBrk="0" hangingPunct="1">
                        <a:lnSpc>
                          <a:spcPct val="100000"/>
                        </a:lnSpc>
                        <a:spcBef>
                          <a:spcPts val="0"/>
                        </a:spcBef>
                        <a:spcAft>
                          <a:spcPts val="0"/>
                        </a:spcAft>
                        <a:buClrTx/>
                        <a:buSzTx/>
                        <a:buFont typeface="+mj-lt"/>
                        <a:buAutoNum type="arabicPeriod"/>
                        <a:tabLst/>
                        <a:defRPr/>
                      </a:pPr>
                      <a:r>
                        <a:rPr lang="en-US" sz="2000" b="1" i="0" u="none" strike="noStrike" kern="1200" baseline="0" dirty="0" smtClean="0">
                          <a:solidFill>
                            <a:schemeClr val="dk1"/>
                          </a:solidFill>
                          <a:latin typeface="+mn-lt"/>
                          <a:ea typeface="+mn-ea"/>
                          <a:cs typeface="+mn-cs"/>
                        </a:rPr>
                        <a:t>Within 30 days after the issuance of SCN 	</a:t>
                      </a:r>
                    </a:p>
                    <a:p>
                      <a:pPr marL="342900" marR="0" indent="-342900" algn="l" defTabSz="914400" rtl="0" eaLnBrk="1" fontAlgn="auto" latinLnBrk="0" hangingPunct="1">
                        <a:lnSpc>
                          <a:spcPct val="100000"/>
                        </a:lnSpc>
                        <a:spcBef>
                          <a:spcPts val="0"/>
                        </a:spcBef>
                        <a:spcAft>
                          <a:spcPts val="0"/>
                        </a:spcAft>
                        <a:buClrTx/>
                        <a:buSzTx/>
                        <a:buFont typeface="+mj-lt"/>
                        <a:buAutoNum type="arabicPeriod"/>
                        <a:tabLst/>
                        <a:defRPr/>
                      </a:pPr>
                      <a:r>
                        <a:rPr lang="en-US" sz="2000" b="1" i="0" u="none" strike="noStrike" kern="1200" baseline="0" dirty="0" smtClean="0">
                          <a:solidFill>
                            <a:schemeClr val="dk1"/>
                          </a:solidFill>
                          <a:latin typeface="+mn-lt"/>
                          <a:ea typeface="+mn-ea"/>
                          <a:cs typeface="+mn-cs"/>
                        </a:rPr>
                        <a:t>Within 30 days from the communication of order </a:t>
                      </a:r>
                    </a:p>
                    <a:p>
                      <a:pPr marL="342900" marR="0" indent="-342900" algn="l" defTabSz="914400" rtl="0" eaLnBrk="1" fontAlgn="auto" latinLnBrk="0" hangingPunct="1">
                        <a:lnSpc>
                          <a:spcPct val="100000"/>
                        </a:lnSpc>
                        <a:spcBef>
                          <a:spcPts val="0"/>
                        </a:spcBef>
                        <a:spcAft>
                          <a:spcPts val="0"/>
                        </a:spcAft>
                        <a:buClrTx/>
                        <a:buSzTx/>
                        <a:buFont typeface="+mj-lt"/>
                        <a:buAutoNum type="arabicPeriod"/>
                        <a:tabLst/>
                        <a:defRPr/>
                      </a:pPr>
                      <a:r>
                        <a:rPr lang="en-IN" sz="2000" b="1" i="0" u="none" strike="noStrike" kern="1200" baseline="0" dirty="0" smtClean="0">
                          <a:solidFill>
                            <a:srgbClr val="FF0000"/>
                          </a:solidFill>
                          <a:latin typeface="+mn-lt"/>
                          <a:ea typeface="+mn-ea"/>
                          <a:cs typeface="+mn-cs"/>
                        </a:rPr>
                        <a:t>In any other case </a:t>
                      </a:r>
                      <a:r>
                        <a:rPr lang="en-IN" sz="2000" b="1" i="0" u="none" strike="noStrike" kern="1200" baseline="0" dirty="0" smtClean="0">
                          <a:solidFill>
                            <a:schemeClr val="dk1"/>
                          </a:solidFill>
                          <a:latin typeface="+mn-lt"/>
                          <a:ea typeface="+mn-ea"/>
                          <a:cs typeface="+mn-cs"/>
                        </a:rPr>
                        <a:t>	</a:t>
                      </a:r>
                    </a:p>
                    <a:p>
                      <a:endParaRPr lang="en-IN" sz="2000" dirty="0"/>
                    </a:p>
                  </a:txBody>
                  <a:tcPr/>
                </a:tc>
                <a:tc>
                  <a:txBody>
                    <a:bodyPr/>
                    <a:lstStyle/>
                    <a:p>
                      <a:pPr marL="342900" marR="0" indent="-342900" algn="l" defTabSz="914400" rtl="0" eaLnBrk="1" fontAlgn="auto" latinLnBrk="0" hangingPunct="1">
                        <a:lnSpc>
                          <a:spcPct val="100000"/>
                        </a:lnSpc>
                        <a:spcBef>
                          <a:spcPts val="0"/>
                        </a:spcBef>
                        <a:spcAft>
                          <a:spcPts val="0"/>
                        </a:spcAft>
                        <a:buClrTx/>
                        <a:buSzTx/>
                        <a:buFont typeface="+mj-lt"/>
                        <a:buAutoNum type="arabicPeriod"/>
                        <a:tabLst/>
                        <a:defRPr/>
                      </a:pPr>
                      <a:r>
                        <a:rPr lang="en-US" sz="2000" b="1" i="0" u="none" strike="noStrike" kern="1200" baseline="0" dirty="0" smtClean="0">
                          <a:solidFill>
                            <a:schemeClr val="dk1"/>
                          </a:solidFill>
                          <a:latin typeface="+mn-lt"/>
                          <a:ea typeface="+mn-ea"/>
                          <a:cs typeface="+mn-cs"/>
                        </a:rPr>
                        <a:t>15% of the tax amount 	</a:t>
                      </a:r>
                    </a:p>
                    <a:p>
                      <a:pPr marL="342900" marR="0" indent="-342900" algn="l" defTabSz="914400" rtl="0" eaLnBrk="1" fontAlgn="auto" latinLnBrk="0" hangingPunct="1">
                        <a:lnSpc>
                          <a:spcPct val="100000"/>
                        </a:lnSpc>
                        <a:spcBef>
                          <a:spcPts val="0"/>
                        </a:spcBef>
                        <a:spcAft>
                          <a:spcPts val="0"/>
                        </a:spcAft>
                        <a:buClrTx/>
                        <a:buSzTx/>
                        <a:buFont typeface="+mj-lt"/>
                        <a:buAutoNum type="arabicPeriod"/>
                        <a:tabLst/>
                        <a:defRPr/>
                      </a:pPr>
                      <a:r>
                        <a:rPr lang="en-US" sz="2000" b="1" i="0" u="none" strike="noStrike" kern="1200" baseline="0" dirty="0" smtClean="0">
                          <a:solidFill>
                            <a:schemeClr val="dk1"/>
                          </a:solidFill>
                          <a:latin typeface="+mn-lt"/>
                          <a:ea typeface="+mn-ea"/>
                          <a:cs typeface="+mn-cs"/>
                        </a:rPr>
                        <a:t>25% of the tax amount 	</a:t>
                      </a:r>
                    </a:p>
                    <a:p>
                      <a:pPr marL="342900" marR="0" indent="-342900" algn="l" defTabSz="914400" rtl="0" eaLnBrk="1" fontAlgn="auto" latinLnBrk="0" hangingPunct="1">
                        <a:lnSpc>
                          <a:spcPct val="100000"/>
                        </a:lnSpc>
                        <a:spcBef>
                          <a:spcPts val="0"/>
                        </a:spcBef>
                        <a:spcAft>
                          <a:spcPts val="0"/>
                        </a:spcAft>
                        <a:buClrTx/>
                        <a:buSzTx/>
                        <a:buFont typeface="+mj-lt"/>
                        <a:buAutoNum type="arabicPeriod"/>
                        <a:tabLst/>
                        <a:defRPr/>
                      </a:pPr>
                      <a:r>
                        <a:rPr lang="en-US" sz="2000" b="1" i="0" u="none" strike="noStrike" kern="1200" baseline="0" dirty="0" smtClean="0">
                          <a:solidFill>
                            <a:schemeClr val="dk1"/>
                          </a:solidFill>
                          <a:latin typeface="+mn-lt"/>
                          <a:ea typeface="+mn-ea"/>
                          <a:cs typeface="+mn-cs"/>
                        </a:rPr>
                        <a:t>50% of the tax amount 	</a:t>
                      </a:r>
                    </a:p>
                    <a:p>
                      <a:pPr marL="342900" marR="0" indent="-342900" algn="l" defTabSz="914400" rtl="0" eaLnBrk="1" fontAlgn="auto" latinLnBrk="0" hangingPunct="1">
                        <a:lnSpc>
                          <a:spcPct val="100000"/>
                        </a:lnSpc>
                        <a:spcBef>
                          <a:spcPts val="0"/>
                        </a:spcBef>
                        <a:spcAft>
                          <a:spcPts val="0"/>
                        </a:spcAft>
                        <a:buClrTx/>
                        <a:buSzTx/>
                        <a:buFont typeface="+mj-lt"/>
                        <a:buAutoNum type="arabicPeriod"/>
                        <a:tabLst/>
                        <a:defRPr/>
                      </a:pPr>
                      <a:r>
                        <a:rPr lang="en-US" sz="2000" b="1" i="0" u="none" strike="noStrike" kern="1200" baseline="0" dirty="0" smtClean="0">
                          <a:solidFill>
                            <a:srgbClr val="FF0000"/>
                          </a:solidFill>
                          <a:latin typeface="+mn-lt"/>
                          <a:ea typeface="+mn-ea"/>
                          <a:cs typeface="+mn-cs"/>
                        </a:rPr>
                        <a:t>100% of the amount equal to tax* </a:t>
                      </a:r>
                      <a:endParaRPr lang="en-IN" sz="2000" b="1" dirty="0">
                        <a:solidFill>
                          <a:srgbClr val="FF0000"/>
                        </a:solidFill>
                      </a:endParaRPr>
                    </a:p>
                  </a:txBody>
                  <a:tcPr/>
                </a:tc>
                <a:extLst>
                  <a:ext uri="{0D108BD9-81ED-4DB2-BD59-A6C34878D82A}">
                    <a16:rowId xmlns:a16="http://schemas.microsoft.com/office/drawing/2014/main" val="1099250763"/>
                  </a:ext>
                </a:extLst>
              </a:tr>
            </a:tbl>
          </a:graphicData>
        </a:graphic>
      </p:graphicFrame>
    </p:spTree>
    <p:extLst>
      <p:ext uri="{BB962C8B-B14F-4D97-AF65-F5344CB8AC3E}">
        <p14:creationId xmlns:p14="http://schemas.microsoft.com/office/powerpoint/2010/main" val="419342853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05394" y="195308"/>
            <a:ext cx="10711544" cy="692966"/>
          </a:xfrm>
        </p:spPr>
        <p:txBody>
          <a:bodyPr>
            <a:normAutofit/>
          </a:bodyPr>
          <a:lstStyle/>
          <a:p>
            <a:pPr algn="ctr"/>
            <a:r>
              <a:rPr lang="en-US" sz="2800" b="1" dirty="0">
                <a:solidFill>
                  <a:schemeClr val="accent1">
                    <a:lumMod val="75000"/>
                  </a:schemeClr>
                </a:solidFill>
                <a:latin typeface="Book Antiqua" panose="02040602050305030304" pitchFamily="18" charset="0"/>
              </a:rPr>
              <a:t>Section 75. General provisions relating to determination of tax.-</a:t>
            </a:r>
            <a:endParaRPr lang="en-IN" sz="2800" b="1" dirty="0">
              <a:solidFill>
                <a:schemeClr val="accent1">
                  <a:lumMod val="75000"/>
                </a:schemeClr>
              </a:solidFill>
              <a:latin typeface="Book Antiqua" panose="02040602050305030304" pitchFamily="18" charset="0"/>
            </a:endParaRPr>
          </a:p>
        </p:txBody>
      </p:sp>
      <p:sp>
        <p:nvSpPr>
          <p:cNvPr id="3" name="Content Placeholder 2"/>
          <p:cNvSpPr>
            <a:spLocks noGrp="1"/>
          </p:cNvSpPr>
          <p:nvPr>
            <p:ph idx="1"/>
          </p:nvPr>
        </p:nvSpPr>
        <p:spPr>
          <a:xfrm>
            <a:off x="250371" y="1018903"/>
            <a:ext cx="11728268" cy="5630092"/>
          </a:xfrm>
        </p:spPr>
        <p:txBody>
          <a:bodyPr>
            <a:normAutofit/>
          </a:bodyPr>
          <a:lstStyle/>
          <a:p>
            <a:pPr marL="0" indent="0" algn="just">
              <a:buNone/>
            </a:pPr>
            <a:r>
              <a:rPr lang="en-US" sz="2000" dirty="0" smtClean="0">
                <a:latin typeface="Book Antiqua" panose="02040602050305030304" pitchFamily="18" charset="0"/>
              </a:rPr>
              <a:t>75(1) Where </a:t>
            </a:r>
            <a:r>
              <a:rPr lang="en-US" sz="2000" dirty="0">
                <a:latin typeface="Book Antiqua" panose="02040602050305030304" pitchFamily="18" charset="0"/>
              </a:rPr>
              <a:t>the </a:t>
            </a:r>
            <a:r>
              <a:rPr lang="en-US" sz="2000" dirty="0">
                <a:solidFill>
                  <a:schemeClr val="accent1">
                    <a:lumMod val="75000"/>
                  </a:schemeClr>
                </a:solidFill>
                <a:latin typeface="Book Antiqua" panose="02040602050305030304" pitchFamily="18" charset="0"/>
              </a:rPr>
              <a:t>service of notice </a:t>
            </a:r>
            <a:r>
              <a:rPr lang="en-US" sz="2000" dirty="0">
                <a:latin typeface="Book Antiqua" panose="02040602050305030304" pitchFamily="18" charset="0"/>
              </a:rPr>
              <a:t>or </a:t>
            </a:r>
            <a:r>
              <a:rPr lang="en-US" sz="2000" dirty="0">
                <a:solidFill>
                  <a:schemeClr val="accent1">
                    <a:lumMod val="75000"/>
                  </a:schemeClr>
                </a:solidFill>
                <a:latin typeface="Book Antiqua" panose="02040602050305030304" pitchFamily="18" charset="0"/>
              </a:rPr>
              <a:t>issuance of order </a:t>
            </a:r>
            <a:r>
              <a:rPr lang="en-US" sz="2000" dirty="0">
                <a:latin typeface="Book Antiqua" panose="02040602050305030304" pitchFamily="18" charset="0"/>
              </a:rPr>
              <a:t>is </a:t>
            </a:r>
            <a:r>
              <a:rPr lang="en-US" sz="2000" dirty="0">
                <a:solidFill>
                  <a:schemeClr val="accent1">
                    <a:lumMod val="75000"/>
                  </a:schemeClr>
                </a:solidFill>
                <a:latin typeface="Book Antiqua" panose="02040602050305030304" pitchFamily="18" charset="0"/>
              </a:rPr>
              <a:t>stayed by an order of a court </a:t>
            </a:r>
            <a:r>
              <a:rPr lang="en-US" sz="2000" dirty="0">
                <a:latin typeface="Book Antiqua" panose="02040602050305030304" pitchFamily="18" charset="0"/>
              </a:rPr>
              <a:t>or </a:t>
            </a:r>
            <a:r>
              <a:rPr lang="en-US" sz="2000" dirty="0" smtClean="0">
                <a:latin typeface="Book Antiqua" panose="02040602050305030304" pitchFamily="18" charset="0"/>
              </a:rPr>
              <a:t>Appellate Tribunal</a:t>
            </a:r>
            <a:r>
              <a:rPr lang="en-US" sz="2000" dirty="0">
                <a:latin typeface="Book Antiqua" panose="02040602050305030304" pitchFamily="18" charset="0"/>
              </a:rPr>
              <a:t>, the </a:t>
            </a:r>
            <a:r>
              <a:rPr lang="en-US" sz="2000" dirty="0">
                <a:solidFill>
                  <a:schemeClr val="accent1">
                    <a:lumMod val="75000"/>
                  </a:schemeClr>
                </a:solidFill>
                <a:latin typeface="Book Antiqua" panose="02040602050305030304" pitchFamily="18" charset="0"/>
              </a:rPr>
              <a:t>period of such stay shall be excluded </a:t>
            </a:r>
            <a:r>
              <a:rPr lang="en-US" sz="2000" dirty="0">
                <a:latin typeface="Book Antiqua" panose="02040602050305030304" pitchFamily="18" charset="0"/>
              </a:rPr>
              <a:t>in computing the period specified in </a:t>
            </a:r>
            <a:r>
              <a:rPr lang="en-US" sz="2000" dirty="0" smtClean="0">
                <a:latin typeface="Book Antiqua" panose="02040602050305030304" pitchFamily="18" charset="0"/>
              </a:rPr>
              <a:t>sub-sections(2</a:t>
            </a:r>
            <a:r>
              <a:rPr lang="en-US" sz="2000" dirty="0">
                <a:latin typeface="Book Antiqua" panose="02040602050305030304" pitchFamily="18" charset="0"/>
              </a:rPr>
              <a:t>) and (10) of section 73 or sub-sections (2) and (10) of section 74, as the case may be</a:t>
            </a:r>
            <a:r>
              <a:rPr lang="en-US" sz="2000" dirty="0" smtClean="0">
                <a:latin typeface="Book Antiqua" panose="02040602050305030304" pitchFamily="18" charset="0"/>
              </a:rPr>
              <a:t>.</a:t>
            </a:r>
          </a:p>
          <a:p>
            <a:pPr marL="0" indent="0" algn="just">
              <a:buNone/>
            </a:pPr>
            <a:endParaRPr lang="en-US" sz="2000" dirty="0" smtClean="0">
              <a:latin typeface="Book Antiqua" panose="02040602050305030304" pitchFamily="18" charset="0"/>
            </a:endParaRPr>
          </a:p>
          <a:p>
            <a:pPr marL="0" indent="0" algn="just">
              <a:buNone/>
            </a:pPr>
            <a:r>
              <a:rPr lang="en-US" sz="2000" dirty="0" smtClean="0">
                <a:latin typeface="Book Antiqua" panose="02040602050305030304" pitchFamily="18" charset="0"/>
              </a:rPr>
              <a:t>75(2) Where </a:t>
            </a:r>
            <a:r>
              <a:rPr lang="en-US" sz="2000" dirty="0">
                <a:latin typeface="Book Antiqua" panose="02040602050305030304" pitchFamily="18" charset="0"/>
              </a:rPr>
              <a:t>any Appellate Authority or Appellate Tribunal or court concludes that the </a:t>
            </a:r>
            <a:r>
              <a:rPr lang="en-US" sz="2000" dirty="0">
                <a:solidFill>
                  <a:schemeClr val="accent1">
                    <a:lumMod val="75000"/>
                  </a:schemeClr>
                </a:solidFill>
                <a:latin typeface="Book Antiqua" panose="02040602050305030304" pitchFamily="18" charset="0"/>
              </a:rPr>
              <a:t>notice </a:t>
            </a:r>
            <a:r>
              <a:rPr lang="en-US" sz="2000" dirty="0" smtClean="0">
                <a:solidFill>
                  <a:schemeClr val="accent1">
                    <a:lumMod val="75000"/>
                  </a:schemeClr>
                </a:solidFill>
                <a:latin typeface="Book Antiqua" panose="02040602050305030304" pitchFamily="18" charset="0"/>
              </a:rPr>
              <a:t>issued under </a:t>
            </a:r>
            <a:r>
              <a:rPr lang="en-US" sz="2000" dirty="0">
                <a:solidFill>
                  <a:schemeClr val="accent1">
                    <a:lumMod val="75000"/>
                  </a:schemeClr>
                </a:solidFill>
                <a:latin typeface="Book Antiqua" panose="02040602050305030304" pitchFamily="18" charset="0"/>
              </a:rPr>
              <a:t>sub-section (1) of section 74 is not sustainable </a:t>
            </a:r>
            <a:r>
              <a:rPr lang="en-US" sz="2000" dirty="0">
                <a:latin typeface="Book Antiqua" panose="02040602050305030304" pitchFamily="18" charset="0"/>
              </a:rPr>
              <a:t>for the reason that the charges of fraud </a:t>
            </a:r>
            <a:r>
              <a:rPr lang="en-US" sz="2000" dirty="0" smtClean="0">
                <a:latin typeface="Book Antiqua" panose="02040602050305030304" pitchFamily="18" charset="0"/>
              </a:rPr>
              <a:t>or any </a:t>
            </a:r>
            <a:r>
              <a:rPr lang="en-US" sz="2000" dirty="0" err="1">
                <a:latin typeface="Book Antiqua" panose="02040602050305030304" pitchFamily="18" charset="0"/>
              </a:rPr>
              <a:t>wilful</a:t>
            </a:r>
            <a:r>
              <a:rPr lang="en-US" sz="2000" dirty="0">
                <a:latin typeface="Book Antiqua" panose="02040602050305030304" pitchFamily="18" charset="0"/>
              </a:rPr>
              <a:t>-misstatement or suppression of facts to evade tax has not been established against </a:t>
            </a:r>
            <a:r>
              <a:rPr lang="en-US" sz="2000" dirty="0" smtClean="0">
                <a:latin typeface="Book Antiqua" panose="02040602050305030304" pitchFamily="18" charset="0"/>
              </a:rPr>
              <a:t>the person </a:t>
            </a:r>
            <a:r>
              <a:rPr lang="en-US" sz="2000" dirty="0">
                <a:latin typeface="Book Antiqua" panose="02040602050305030304" pitchFamily="18" charset="0"/>
              </a:rPr>
              <a:t>to whom the notice was issued, </a:t>
            </a:r>
            <a:r>
              <a:rPr lang="en-US" sz="2000" dirty="0">
                <a:solidFill>
                  <a:srgbClr val="FF0000"/>
                </a:solidFill>
                <a:latin typeface="Book Antiqua" panose="02040602050305030304" pitchFamily="18" charset="0"/>
              </a:rPr>
              <a:t>the proper officer shall determine the tax payable by </a:t>
            </a:r>
            <a:r>
              <a:rPr lang="en-US" sz="2000" dirty="0" smtClean="0">
                <a:solidFill>
                  <a:srgbClr val="FF0000"/>
                </a:solidFill>
                <a:latin typeface="Book Antiqua" panose="02040602050305030304" pitchFamily="18" charset="0"/>
              </a:rPr>
              <a:t>such person</a:t>
            </a:r>
            <a:r>
              <a:rPr lang="en-US" sz="2000" dirty="0">
                <a:latin typeface="Book Antiqua" panose="02040602050305030304" pitchFamily="18" charset="0"/>
              </a:rPr>
              <a:t>, deeming as if the notice were issued under sub-section (1) of section 73</a:t>
            </a:r>
            <a:r>
              <a:rPr lang="en-US" sz="2000" dirty="0" smtClean="0">
                <a:latin typeface="Book Antiqua" panose="02040602050305030304" pitchFamily="18" charset="0"/>
              </a:rPr>
              <a:t>. </a:t>
            </a:r>
            <a:r>
              <a:rPr lang="en-US" sz="2000" b="1" dirty="0" smtClean="0">
                <a:latin typeface="Book Antiqua" panose="02040602050305030304" pitchFamily="18" charset="0"/>
              </a:rPr>
              <a:t>(Circular 185/17/2022 </a:t>
            </a:r>
            <a:r>
              <a:rPr lang="en-US" sz="2000" b="1" dirty="0" err="1" smtClean="0">
                <a:latin typeface="Book Antiqua" panose="02040602050305030304" pitchFamily="18" charset="0"/>
              </a:rPr>
              <a:t>dt</a:t>
            </a:r>
            <a:r>
              <a:rPr lang="en-US" sz="2000" b="1" dirty="0" smtClean="0">
                <a:latin typeface="Book Antiqua" panose="02040602050305030304" pitchFamily="18" charset="0"/>
              </a:rPr>
              <a:t> 17.12.2022)</a:t>
            </a:r>
          </a:p>
          <a:p>
            <a:pPr marL="0" indent="0" algn="just">
              <a:buNone/>
            </a:pPr>
            <a:endParaRPr lang="en-US" sz="2000" dirty="0" smtClean="0">
              <a:latin typeface="Book Antiqua" panose="02040602050305030304" pitchFamily="18" charset="0"/>
            </a:endParaRPr>
          </a:p>
          <a:p>
            <a:pPr marL="0" indent="0" algn="just">
              <a:buNone/>
            </a:pPr>
            <a:r>
              <a:rPr lang="en-US" sz="2000" dirty="0" smtClean="0">
                <a:latin typeface="Book Antiqua" panose="02040602050305030304" pitchFamily="18" charset="0"/>
              </a:rPr>
              <a:t>75(3) Where </a:t>
            </a:r>
            <a:r>
              <a:rPr lang="en-US" sz="2000" dirty="0">
                <a:latin typeface="Book Antiqua" panose="02040602050305030304" pitchFamily="18" charset="0"/>
              </a:rPr>
              <a:t>any order is required to be issued in pursuance of the direction of the </a:t>
            </a:r>
            <a:r>
              <a:rPr lang="en-US" sz="2000" dirty="0" smtClean="0">
                <a:latin typeface="Book Antiqua" panose="02040602050305030304" pitchFamily="18" charset="0"/>
              </a:rPr>
              <a:t>Appellate Authority </a:t>
            </a:r>
            <a:r>
              <a:rPr lang="en-US" sz="2000" dirty="0">
                <a:latin typeface="Book Antiqua" panose="02040602050305030304" pitchFamily="18" charset="0"/>
              </a:rPr>
              <a:t>or Appellate Tribunal or a court, such order shall be issued </a:t>
            </a:r>
            <a:r>
              <a:rPr lang="en-US" sz="2000" dirty="0">
                <a:solidFill>
                  <a:srgbClr val="FF0000"/>
                </a:solidFill>
                <a:latin typeface="Book Antiqua" panose="02040602050305030304" pitchFamily="18" charset="0"/>
              </a:rPr>
              <a:t>within two years from </a:t>
            </a:r>
            <a:r>
              <a:rPr lang="en-US" sz="2000" dirty="0" smtClean="0">
                <a:solidFill>
                  <a:srgbClr val="FF0000"/>
                </a:solidFill>
                <a:latin typeface="Book Antiqua" panose="02040602050305030304" pitchFamily="18" charset="0"/>
              </a:rPr>
              <a:t>the date </a:t>
            </a:r>
            <a:r>
              <a:rPr lang="en-US" sz="2000" dirty="0">
                <a:solidFill>
                  <a:srgbClr val="FF0000"/>
                </a:solidFill>
                <a:latin typeface="Book Antiqua" panose="02040602050305030304" pitchFamily="18" charset="0"/>
              </a:rPr>
              <a:t>of communication </a:t>
            </a:r>
            <a:r>
              <a:rPr lang="en-US" sz="2000" dirty="0">
                <a:latin typeface="Book Antiqua" panose="02040602050305030304" pitchFamily="18" charset="0"/>
              </a:rPr>
              <a:t>of the said </a:t>
            </a:r>
            <a:r>
              <a:rPr lang="en-US" sz="2000" dirty="0" smtClean="0">
                <a:latin typeface="Book Antiqua" panose="02040602050305030304" pitchFamily="18" charset="0"/>
              </a:rPr>
              <a:t>direction.</a:t>
            </a:r>
          </a:p>
          <a:p>
            <a:pPr marL="0" indent="0" algn="just">
              <a:buNone/>
            </a:pPr>
            <a:endParaRPr lang="en-US" sz="2000" dirty="0" smtClean="0">
              <a:solidFill>
                <a:schemeClr val="accent1">
                  <a:lumMod val="75000"/>
                </a:schemeClr>
              </a:solidFill>
              <a:latin typeface="Book Antiqua" panose="02040602050305030304" pitchFamily="18" charset="0"/>
            </a:endParaRPr>
          </a:p>
          <a:p>
            <a:pPr marL="0" indent="0" algn="just">
              <a:buNone/>
            </a:pPr>
            <a:r>
              <a:rPr lang="en-US" sz="2000" dirty="0" smtClean="0">
                <a:solidFill>
                  <a:schemeClr val="accent1">
                    <a:lumMod val="75000"/>
                  </a:schemeClr>
                </a:solidFill>
                <a:latin typeface="Book Antiqua" panose="02040602050305030304" pitchFamily="18" charset="0"/>
              </a:rPr>
              <a:t>75(7) The </a:t>
            </a:r>
            <a:r>
              <a:rPr lang="en-US" sz="2000" dirty="0">
                <a:solidFill>
                  <a:schemeClr val="accent1">
                    <a:lumMod val="75000"/>
                  </a:schemeClr>
                </a:solidFill>
                <a:latin typeface="Book Antiqua" panose="02040602050305030304" pitchFamily="18" charset="0"/>
              </a:rPr>
              <a:t>interest on the tax short paid or not paid </a:t>
            </a:r>
            <a:r>
              <a:rPr lang="en-US" sz="2000" dirty="0">
                <a:latin typeface="Book Antiqua" panose="02040602050305030304" pitchFamily="18" charset="0"/>
              </a:rPr>
              <a:t>shall be payable whether or not specified in </a:t>
            </a:r>
            <a:r>
              <a:rPr lang="en-US" sz="2000" dirty="0" smtClean="0">
                <a:latin typeface="Book Antiqua" panose="02040602050305030304" pitchFamily="18" charset="0"/>
              </a:rPr>
              <a:t>the order </a:t>
            </a:r>
            <a:r>
              <a:rPr lang="en-US" sz="2000" dirty="0">
                <a:latin typeface="Book Antiqua" panose="02040602050305030304" pitchFamily="18" charset="0"/>
              </a:rPr>
              <a:t>determining the tax liability</a:t>
            </a:r>
            <a:r>
              <a:rPr lang="en-US" sz="2000" dirty="0" smtClean="0">
                <a:latin typeface="Book Antiqua" panose="02040602050305030304" pitchFamily="18" charset="0"/>
              </a:rPr>
              <a:t>.</a:t>
            </a:r>
            <a:endParaRPr lang="en-US" sz="2000" dirty="0">
              <a:latin typeface="Book Antiqua" panose="02040602050305030304" pitchFamily="18" charset="0"/>
            </a:endParaRPr>
          </a:p>
        </p:txBody>
      </p:sp>
    </p:spTree>
    <p:extLst>
      <p:ext uri="{BB962C8B-B14F-4D97-AF65-F5344CB8AC3E}">
        <p14:creationId xmlns:p14="http://schemas.microsoft.com/office/powerpoint/2010/main" val="183291063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48193" y="403906"/>
            <a:ext cx="11612881" cy="523557"/>
          </a:xfrm>
        </p:spPr>
        <p:txBody>
          <a:bodyPr>
            <a:normAutofit/>
          </a:bodyPr>
          <a:lstStyle/>
          <a:p>
            <a:pPr algn="r"/>
            <a:r>
              <a:rPr lang="en-US" sz="2000" b="1" dirty="0">
                <a:solidFill>
                  <a:schemeClr val="accent1">
                    <a:lumMod val="75000"/>
                  </a:schemeClr>
                </a:solidFill>
                <a:latin typeface="Book Antiqua" panose="02040602050305030304" pitchFamily="18" charset="0"/>
              </a:rPr>
              <a:t>Section 75. General provisions relating to determination of tax.-</a:t>
            </a:r>
            <a:endParaRPr lang="en-IN" sz="2000" dirty="0"/>
          </a:p>
        </p:txBody>
      </p:sp>
      <p:sp>
        <p:nvSpPr>
          <p:cNvPr id="3" name="Subtitle 2"/>
          <p:cNvSpPr>
            <a:spLocks noGrp="1"/>
          </p:cNvSpPr>
          <p:nvPr>
            <p:ph type="subTitle" idx="1"/>
          </p:nvPr>
        </p:nvSpPr>
        <p:spPr>
          <a:xfrm>
            <a:off x="248193" y="1306286"/>
            <a:ext cx="11443063" cy="5251268"/>
          </a:xfrm>
        </p:spPr>
        <p:txBody>
          <a:bodyPr>
            <a:normAutofit/>
          </a:bodyPr>
          <a:lstStyle/>
          <a:p>
            <a:pPr algn="l"/>
            <a:r>
              <a:rPr lang="en-US" dirty="0" smtClean="0">
                <a:latin typeface="Book Antiqua" panose="02040602050305030304" pitchFamily="18" charset="0"/>
              </a:rPr>
              <a:t>75(10) The </a:t>
            </a:r>
            <a:r>
              <a:rPr lang="en-US" dirty="0">
                <a:latin typeface="Book Antiqua" panose="02040602050305030304" pitchFamily="18" charset="0"/>
              </a:rPr>
              <a:t>adjudication </a:t>
            </a:r>
            <a:r>
              <a:rPr lang="en-US" dirty="0">
                <a:solidFill>
                  <a:schemeClr val="accent1">
                    <a:lumMod val="75000"/>
                  </a:schemeClr>
                </a:solidFill>
                <a:latin typeface="Book Antiqua" panose="02040602050305030304" pitchFamily="18" charset="0"/>
              </a:rPr>
              <a:t>proceedings shall be deemed to be concluded</a:t>
            </a:r>
            <a:r>
              <a:rPr lang="en-US" dirty="0">
                <a:latin typeface="Book Antiqua" panose="02040602050305030304" pitchFamily="18" charset="0"/>
              </a:rPr>
              <a:t>, if the order is </a:t>
            </a:r>
            <a:r>
              <a:rPr lang="en-US" dirty="0" smtClean="0">
                <a:latin typeface="Book Antiqua" panose="02040602050305030304" pitchFamily="18" charset="0"/>
              </a:rPr>
              <a:t> </a:t>
            </a:r>
            <a:r>
              <a:rPr lang="en-US" dirty="0">
                <a:latin typeface="Book Antiqua" panose="02040602050305030304" pitchFamily="18" charset="0"/>
              </a:rPr>
              <a:t>issued </a:t>
            </a:r>
            <a:r>
              <a:rPr lang="en-US" dirty="0">
                <a:solidFill>
                  <a:schemeClr val="accent1">
                    <a:lumMod val="75000"/>
                  </a:schemeClr>
                </a:solidFill>
                <a:latin typeface="Book Antiqua" panose="02040602050305030304" pitchFamily="18" charset="0"/>
              </a:rPr>
              <a:t>within three years </a:t>
            </a:r>
            <a:r>
              <a:rPr lang="en-US" dirty="0">
                <a:latin typeface="Book Antiqua" panose="02040602050305030304" pitchFamily="18" charset="0"/>
              </a:rPr>
              <a:t>as provided for in sub-section (10) of section 73 or </a:t>
            </a:r>
            <a:r>
              <a:rPr lang="en-US" dirty="0">
                <a:solidFill>
                  <a:schemeClr val="accent1">
                    <a:lumMod val="75000"/>
                  </a:schemeClr>
                </a:solidFill>
                <a:latin typeface="Book Antiqua" panose="02040602050305030304" pitchFamily="18" charset="0"/>
              </a:rPr>
              <a:t>within five years</a:t>
            </a:r>
            <a:r>
              <a:rPr lang="en-US" dirty="0">
                <a:latin typeface="Book Antiqua" panose="02040602050305030304" pitchFamily="18" charset="0"/>
              </a:rPr>
              <a:t> as provided for in sub-section (10) of section 74.</a:t>
            </a:r>
            <a:endParaRPr lang="en-IN" dirty="0">
              <a:latin typeface="Book Antiqua" panose="02040602050305030304" pitchFamily="18" charset="0"/>
            </a:endParaRPr>
          </a:p>
          <a:p>
            <a:pPr algn="l"/>
            <a:r>
              <a:rPr lang="en-US" dirty="0" smtClean="0"/>
              <a:t>Section: 75(12) Notwithstanding </a:t>
            </a:r>
            <a:r>
              <a:rPr lang="en-US" dirty="0"/>
              <a:t>anything contained in section 73 or section 74, where any amount of </a:t>
            </a:r>
            <a:r>
              <a:rPr lang="en-US" dirty="0" smtClean="0"/>
              <a:t>self assessed tax </a:t>
            </a:r>
            <a:r>
              <a:rPr lang="en-US" dirty="0"/>
              <a:t>in accordance with a return furnished under section 39 remains unpaid, either </a:t>
            </a:r>
            <a:r>
              <a:rPr lang="en-US" dirty="0" smtClean="0"/>
              <a:t>wholly or </a:t>
            </a:r>
            <a:r>
              <a:rPr lang="en-US" dirty="0"/>
              <a:t>partly, or any amount of interest payable on such tax </a:t>
            </a:r>
            <a:r>
              <a:rPr lang="en-US" dirty="0" smtClean="0"/>
              <a:t>remains </a:t>
            </a:r>
            <a:r>
              <a:rPr lang="en-US" dirty="0"/>
              <a:t>unpaid, the same shall </a:t>
            </a:r>
            <a:r>
              <a:rPr lang="en-US" dirty="0" smtClean="0"/>
              <a:t>be recovered </a:t>
            </a:r>
            <a:r>
              <a:rPr lang="en-US" dirty="0"/>
              <a:t>under the provisions of section 79</a:t>
            </a:r>
            <a:r>
              <a:rPr lang="en-US" dirty="0" smtClean="0"/>
              <a:t>. </a:t>
            </a:r>
          </a:p>
          <a:p>
            <a:pPr marL="342900" indent="-342900" algn="l">
              <a:buFont typeface="Arial" panose="020B0604020202020204" pitchFamily="34" charset="0"/>
              <a:buChar char="•"/>
            </a:pPr>
            <a:r>
              <a:rPr lang="en-US" b="1" dirty="0"/>
              <a:t>Rule 88 C. Manner of dealing with difference in liability reported in statement of </a:t>
            </a:r>
            <a:r>
              <a:rPr lang="en-US" b="1" dirty="0" smtClean="0"/>
              <a:t>outward supplies </a:t>
            </a:r>
            <a:r>
              <a:rPr lang="en-US" b="1" dirty="0"/>
              <a:t>and that reported in return</a:t>
            </a:r>
            <a:r>
              <a:rPr lang="en-US" b="1" dirty="0" smtClean="0"/>
              <a:t>. </a:t>
            </a:r>
            <a:r>
              <a:rPr lang="en-US" sz="2000" b="1" dirty="0" smtClean="0">
                <a:solidFill>
                  <a:schemeClr val="accent1">
                    <a:lumMod val="75000"/>
                  </a:schemeClr>
                </a:solidFill>
              </a:rPr>
              <a:t>(GSTR-1 V/S GSTR-3B) ..</a:t>
            </a:r>
            <a:r>
              <a:rPr lang="en-US" sz="2000" b="1" dirty="0" err="1" smtClean="0">
                <a:solidFill>
                  <a:schemeClr val="accent1">
                    <a:lumMod val="75000"/>
                  </a:schemeClr>
                </a:solidFill>
              </a:rPr>
              <a:t>wef</a:t>
            </a:r>
            <a:r>
              <a:rPr lang="en-US" sz="2000" b="1" dirty="0" smtClean="0">
                <a:solidFill>
                  <a:schemeClr val="accent1">
                    <a:lumMod val="75000"/>
                  </a:schemeClr>
                </a:solidFill>
              </a:rPr>
              <a:t> NN 2/2022 </a:t>
            </a:r>
            <a:r>
              <a:rPr lang="en-US" sz="2000" b="1" dirty="0" err="1" smtClean="0">
                <a:solidFill>
                  <a:schemeClr val="accent1">
                    <a:lumMod val="75000"/>
                  </a:schemeClr>
                </a:solidFill>
              </a:rPr>
              <a:t>dt</a:t>
            </a:r>
            <a:r>
              <a:rPr lang="en-US" sz="2000" b="1" dirty="0" smtClean="0">
                <a:solidFill>
                  <a:schemeClr val="accent1">
                    <a:lumMod val="75000"/>
                  </a:schemeClr>
                </a:solidFill>
              </a:rPr>
              <a:t> 26.12.2022…….. Such amount shall be recovered u/s 79</a:t>
            </a:r>
          </a:p>
          <a:p>
            <a:pPr marL="342900" indent="-342900" algn="l">
              <a:buFont typeface="Arial" panose="020B0604020202020204" pitchFamily="34" charset="0"/>
              <a:buChar char="•"/>
            </a:pPr>
            <a:r>
              <a:rPr lang="en-US" b="1" dirty="0"/>
              <a:t>Rule 88D. Manner of dealing with difference in input tax credit available in </a:t>
            </a:r>
            <a:r>
              <a:rPr lang="en-US" b="1" dirty="0" smtClean="0"/>
              <a:t>auto-generated statement </a:t>
            </a:r>
            <a:r>
              <a:rPr lang="en-US" b="1" dirty="0"/>
              <a:t>containing the details of input tax credit and that availed in </a:t>
            </a:r>
            <a:r>
              <a:rPr lang="en-US" b="1" dirty="0" smtClean="0"/>
              <a:t>return </a:t>
            </a:r>
            <a:r>
              <a:rPr lang="en-US" sz="2000" b="1" dirty="0" smtClean="0">
                <a:solidFill>
                  <a:schemeClr val="accent1">
                    <a:lumMod val="75000"/>
                  </a:schemeClr>
                </a:solidFill>
              </a:rPr>
              <a:t>(GSTR-3B v/s GSTR-2B)…</a:t>
            </a:r>
            <a:r>
              <a:rPr lang="en-US" sz="2000" b="1" dirty="0" err="1" smtClean="0">
                <a:solidFill>
                  <a:schemeClr val="accent1">
                    <a:lumMod val="75000"/>
                  </a:schemeClr>
                </a:solidFill>
              </a:rPr>
              <a:t>wef</a:t>
            </a:r>
            <a:r>
              <a:rPr lang="en-US" sz="2000" b="1" dirty="0" smtClean="0">
                <a:solidFill>
                  <a:schemeClr val="accent1">
                    <a:lumMod val="75000"/>
                  </a:schemeClr>
                </a:solidFill>
              </a:rPr>
              <a:t> NN 38/2023 </a:t>
            </a:r>
            <a:r>
              <a:rPr lang="en-US" sz="2000" b="1" dirty="0" err="1" smtClean="0">
                <a:solidFill>
                  <a:schemeClr val="accent1">
                    <a:lumMod val="75000"/>
                  </a:schemeClr>
                </a:solidFill>
              </a:rPr>
              <a:t>dt.</a:t>
            </a:r>
            <a:r>
              <a:rPr lang="en-US" sz="2000" b="1" dirty="0" smtClean="0">
                <a:solidFill>
                  <a:schemeClr val="accent1">
                    <a:lumMod val="75000"/>
                  </a:schemeClr>
                </a:solidFill>
              </a:rPr>
              <a:t> 04.08.2023 --------- such amount shall be recovered as per section 73 or 74 as the case may be</a:t>
            </a:r>
            <a:endParaRPr lang="en-IN" sz="2000" dirty="0">
              <a:solidFill>
                <a:schemeClr val="accent1">
                  <a:lumMod val="75000"/>
                </a:schemeClr>
              </a:solidFill>
            </a:endParaRPr>
          </a:p>
        </p:txBody>
      </p:sp>
    </p:spTree>
    <p:extLst>
      <p:ext uri="{BB962C8B-B14F-4D97-AF65-F5344CB8AC3E}">
        <p14:creationId xmlns:p14="http://schemas.microsoft.com/office/powerpoint/2010/main" val="15647602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588464"/>
          </a:xfrm>
        </p:spPr>
        <p:txBody>
          <a:bodyPr>
            <a:normAutofit fontScale="90000"/>
          </a:bodyPr>
          <a:lstStyle/>
          <a:p>
            <a:pPr algn="ctr"/>
            <a:r>
              <a:rPr lang="en-US" sz="3100" b="1" dirty="0">
                <a:solidFill>
                  <a:schemeClr val="accent1">
                    <a:lumMod val="75000"/>
                  </a:schemeClr>
                </a:solidFill>
                <a:latin typeface="Book Antiqua" panose="02040602050305030304" pitchFamily="18" charset="0"/>
              </a:rPr>
              <a:t>Section 76. Tax collected but not paid to Government</a:t>
            </a:r>
            <a:r>
              <a:rPr lang="en-US" dirty="0"/>
              <a:t>.</a:t>
            </a:r>
            <a:endParaRPr lang="en-IN" dirty="0"/>
          </a:p>
        </p:txBody>
      </p:sp>
      <p:sp>
        <p:nvSpPr>
          <p:cNvPr id="3" name="Content Placeholder 2"/>
          <p:cNvSpPr>
            <a:spLocks noGrp="1"/>
          </p:cNvSpPr>
          <p:nvPr>
            <p:ph idx="1"/>
          </p:nvPr>
        </p:nvSpPr>
        <p:spPr>
          <a:xfrm>
            <a:off x="509451" y="1528354"/>
            <a:ext cx="11399520" cy="4872446"/>
          </a:xfrm>
        </p:spPr>
        <p:txBody>
          <a:bodyPr>
            <a:normAutofit/>
          </a:bodyPr>
          <a:lstStyle/>
          <a:p>
            <a:r>
              <a:rPr lang="en-US" sz="2400" dirty="0">
                <a:latin typeface="Book Antiqua" panose="02040602050305030304" pitchFamily="18" charset="0"/>
              </a:rPr>
              <a:t>E</a:t>
            </a:r>
            <a:r>
              <a:rPr lang="en-US" sz="2400" dirty="0" smtClean="0">
                <a:latin typeface="Book Antiqua" panose="02040602050305030304" pitchFamily="18" charset="0"/>
              </a:rPr>
              <a:t>very </a:t>
            </a:r>
            <a:r>
              <a:rPr lang="en-US" sz="2400" dirty="0">
                <a:latin typeface="Book Antiqua" panose="02040602050305030304" pitchFamily="18" charset="0"/>
              </a:rPr>
              <a:t>person who has collected from any other person any amount as representing the tax under this Act, and has not paid the said amount to the Government, shall forthwith pay the said amount to the Government, irrespective of whether the supplies in respect of which such amount was collected are taxable or </a:t>
            </a:r>
            <a:r>
              <a:rPr lang="en-US" sz="2400" dirty="0" smtClean="0">
                <a:latin typeface="Book Antiqua" panose="02040602050305030304" pitchFamily="18" charset="0"/>
              </a:rPr>
              <a:t>not,</a:t>
            </a:r>
          </a:p>
          <a:p>
            <a:r>
              <a:rPr lang="en-US" sz="2400" dirty="0">
                <a:latin typeface="Book Antiqua" panose="02040602050305030304" pitchFamily="18" charset="0"/>
              </a:rPr>
              <a:t>the proper officer may serve on the person liable to pay such amount a notice requiring him to show cause as to why the said amount as specified in the notice, should not be paid by him to the Government and why a </a:t>
            </a:r>
            <a:r>
              <a:rPr lang="en-US" sz="2400" dirty="0">
                <a:solidFill>
                  <a:schemeClr val="accent1">
                    <a:lumMod val="75000"/>
                  </a:schemeClr>
                </a:solidFill>
                <a:latin typeface="Book Antiqua" panose="02040602050305030304" pitchFamily="18" charset="0"/>
              </a:rPr>
              <a:t>penalty equivalent to the amount specified in the notice </a:t>
            </a:r>
            <a:r>
              <a:rPr lang="en-US" sz="2400" dirty="0">
                <a:latin typeface="Book Antiqua" panose="02040602050305030304" pitchFamily="18" charset="0"/>
              </a:rPr>
              <a:t>should not be imposed on him under the provisions of this Act</a:t>
            </a:r>
            <a:r>
              <a:rPr lang="en-US" sz="2400" dirty="0" smtClean="0">
                <a:latin typeface="Book Antiqua" panose="02040602050305030304" pitchFamily="18" charset="0"/>
              </a:rPr>
              <a:t>.</a:t>
            </a:r>
          </a:p>
          <a:p>
            <a:r>
              <a:rPr lang="en-US" sz="2400" dirty="0">
                <a:latin typeface="Book Antiqua" panose="02040602050305030304" pitchFamily="18" charset="0"/>
              </a:rPr>
              <a:t>The proper officer shall issue an order </a:t>
            </a:r>
            <a:r>
              <a:rPr lang="en-US" sz="2400" u="sng" dirty="0">
                <a:latin typeface="Book Antiqua" panose="02040602050305030304" pitchFamily="18" charset="0"/>
              </a:rPr>
              <a:t>within one year </a:t>
            </a:r>
            <a:r>
              <a:rPr lang="en-US" sz="2400" dirty="0">
                <a:latin typeface="Book Antiqua" panose="02040602050305030304" pitchFamily="18" charset="0"/>
              </a:rPr>
              <a:t>from the date of issue of the </a:t>
            </a:r>
            <a:r>
              <a:rPr lang="en-US" sz="2400" dirty="0" smtClean="0">
                <a:latin typeface="Book Antiqua" panose="02040602050305030304" pitchFamily="18" charset="0"/>
              </a:rPr>
              <a:t>notice.</a:t>
            </a:r>
          </a:p>
          <a:p>
            <a:pPr marL="0" indent="0">
              <a:buNone/>
            </a:pPr>
            <a:r>
              <a:rPr lang="en-US" sz="2400" dirty="0" smtClean="0">
                <a:solidFill>
                  <a:srgbClr val="FF0000"/>
                </a:solidFill>
                <a:latin typeface="Book Antiqua" panose="02040602050305030304" pitchFamily="18" charset="0"/>
              </a:rPr>
              <a:t>* Sale at MRP</a:t>
            </a:r>
            <a:endParaRPr lang="en-IN" sz="2400" dirty="0">
              <a:solidFill>
                <a:srgbClr val="FF0000"/>
              </a:solidFill>
              <a:latin typeface="Book Antiqua" panose="02040602050305030304" pitchFamily="18" charset="0"/>
            </a:endParaRPr>
          </a:p>
        </p:txBody>
      </p:sp>
    </p:spTree>
    <p:extLst>
      <p:ext uri="{BB962C8B-B14F-4D97-AF65-F5344CB8AC3E}">
        <p14:creationId xmlns:p14="http://schemas.microsoft.com/office/powerpoint/2010/main" val="15938749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199" y="809263"/>
            <a:ext cx="10515600" cy="470898"/>
          </a:xfrm>
        </p:spPr>
        <p:txBody>
          <a:bodyPr>
            <a:noAutofit/>
          </a:bodyPr>
          <a:lstStyle/>
          <a:p>
            <a:pPr algn="ctr"/>
            <a:r>
              <a:rPr lang="en-US" sz="2800" b="1" dirty="0">
                <a:solidFill>
                  <a:schemeClr val="accent1">
                    <a:lumMod val="75000"/>
                  </a:schemeClr>
                </a:solidFill>
              </a:rPr>
              <a:t>Section 78. Initiation of recovery proceedings.-</a:t>
            </a:r>
            <a:endParaRPr lang="en-IN" sz="2800" b="1" dirty="0">
              <a:solidFill>
                <a:schemeClr val="accent1">
                  <a:lumMod val="75000"/>
                </a:schemeClr>
              </a:solidFill>
            </a:endParaRPr>
          </a:p>
        </p:txBody>
      </p:sp>
      <p:sp>
        <p:nvSpPr>
          <p:cNvPr id="3" name="Content Placeholder 2"/>
          <p:cNvSpPr>
            <a:spLocks noGrp="1"/>
          </p:cNvSpPr>
          <p:nvPr>
            <p:ph idx="1"/>
          </p:nvPr>
        </p:nvSpPr>
        <p:spPr>
          <a:xfrm>
            <a:off x="718457" y="2246811"/>
            <a:ext cx="11190514" cy="2416629"/>
          </a:xfrm>
        </p:spPr>
        <p:txBody>
          <a:bodyPr/>
          <a:lstStyle/>
          <a:p>
            <a:pPr marL="0" indent="0">
              <a:buNone/>
            </a:pPr>
            <a:r>
              <a:rPr lang="en-US" dirty="0"/>
              <a:t>Any amount payable by a taxable person in pursuance of an order passed under this Act shall be paid by such person </a:t>
            </a:r>
            <a:r>
              <a:rPr lang="en-US" dirty="0">
                <a:solidFill>
                  <a:srgbClr val="FF0000"/>
                </a:solidFill>
              </a:rPr>
              <a:t>within a period of </a:t>
            </a:r>
            <a:r>
              <a:rPr lang="en-US" u="sng" dirty="0">
                <a:solidFill>
                  <a:srgbClr val="FF0000"/>
                </a:solidFill>
              </a:rPr>
              <a:t>three </a:t>
            </a:r>
            <a:r>
              <a:rPr lang="en-US" u="sng" dirty="0" smtClean="0">
                <a:solidFill>
                  <a:srgbClr val="FF0000"/>
                </a:solidFill>
              </a:rPr>
              <a:t>months </a:t>
            </a:r>
            <a:r>
              <a:rPr lang="en-US" dirty="0" smtClean="0"/>
              <a:t>or may be in less than three months…. </a:t>
            </a:r>
          </a:p>
          <a:p>
            <a:pPr marL="0" indent="0">
              <a:buNone/>
            </a:pPr>
            <a:r>
              <a:rPr lang="en-US" dirty="0" smtClean="0"/>
              <a:t>Other wise recovery proceedings u/s-79 will take place.</a:t>
            </a:r>
            <a:endParaRPr lang="en-IN" dirty="0"/>
          </a:p>
        </p:txBody>
      </p:sp>
    </p:spTree>
    <p:extLst>
      <p:ext uri="{BB962C8B-B14F-4D97-AF65-F5344CB8AC3E}">
        <p14:creationId xmlns:p14="http://schemas.microsoft.com/office/powerpoint/2010/main" val="184894958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55617" y="182246"/>
            <a:ext cx="10515600" cy="497022"/>
          </a:xfrm>
        </p:spPr>
        <p:txBody>
          <a:bodyPr>
            <a:normAutofit/>
          </a:bodyPr>
          <a:lstStyle/>
          <a:p>
            <a:pPr algn="ctr"/>
            <a:r>
              <a:rPr lang="en-US" sz="2800" b="1" dirty="0">
                <a:solidFill>
                  <a:schemeClr val="accent1">
                    <a:lumMod val="75000"/>
                  </a:schemeClr>
                </a:solidFill>
              </a:rPr>
              <a:t>Section 79. Recovery of tax</a:t>
            </a:r>
            <a:endParaRPr lang="en-IN" sz="2800" b="1" dirty="0">
              <a:solidFill>
                <a:schemeClr val="accent1">
                  <a:lumMod val="75000"/>
                </a:schemeClr>
              </a:solidFill>
            </a:endParaRPr>
          </a:p>
        </p:txBody>
      </p:sp>
      <p:sp>
        <p:nvSpPr>
          <p:cNvPr id="3" name="Content Placeholder 2"/>
          <p:cNvSpPr>
            <a:spLocks noGrp="1"/>
          </p:cNvSpPr>
          <p:nvPr>
            <p:ph idx="1"/>
          </p:nvPr>
        </p:nvSpPr>
        <p:spPr>
          <a:xfrm>
            <a:off x="444136" y="862148"/>
            <a:ext cx="11508377" cy="5812972"/>
          </a:xfrm>
        </p:spPr>
        <p:txBody>
          <a:bodyPr>
            <a:noAutofit/>
          </a:bodyPr>
          <a:lstStyle/>
          <a:p>
            <a:pPr marL="0" indent="0">
              <a:buNone/>
            </a:pPr>
            <a:r>
              <a:rPr lang="en-US" sz="2000" dirty="0">
                <a:latin typeface="Book Antiqua" panose="02040602050305030304" pitchFamily="18" charset="0"/>
              </a:rPr>
              <a:t>Where any amount payable by a person to the Government under any of the provisions of this Act or the rules made thereunder is </a:t>
            </a:r>
            <a:r>
              <a:rPr lang="en-US" sz="2000" u="sng" dirty="0">
                <a:latin typeface="Book Antiqua" panose="02040602050305030304" pitchFamily="18" charset="0"/>
              </a:rPr>
              <a:t>not paid</a:t>
            </a:r>
            <a:r>
              <a:rPr lang="en-US" sz="2000" dirty="0">
                <a:latin typeface="Book Antiqua" panose="02040602050305030304" pitchFamily="18" charset="0"/>
              </a:rPr>
              <a:t>, the proper officer shall proceed to recover the amount by one or more of the following modes, </a:t>
            </a:r>
            <a:r>
              <a:rPr lang="en-US" sz="2000" dirty="0" smtClean="0">
                <a:latin typeface="Book Antiqua" panose="02040602050305030304" pitchFamily="18" charset="0"/>
              </a:rPr>
              <a:t>namely:</a:t>
            </a:r>
          </a:p>
          <a:p>
            <a:pPr marL="457200" indent="-457200">
              <a:buFont typeface="+mj-lt"/>
              <a:buAutoNum type="arabicPeriod"/>
            </a:pPr>
            <a:r>
              <a:rPr lang="en-US" sz="2000" dirty="0">
                <a:latin typeface="Book Antiqua" panose="02040602050305030304" pitchFamily="18" charset="0"/>
              </a:rPr>
              <a:t>the proper officer may deduct or </a:t>
            </a:r>
            <a:r>
              <a:rPr lang="en-US" sz="2000" dirty="0">
                <a:solidFill>
                  <a:srgbClr val="FF0000"/>
                </a:solidFill>
                <a:latin typeface="Book Antiqua" panose="02040602050305030304" pitchFamily="18" charset="0"/>
              </a:rPr>
              <a:t>may require any other specified officer </a:t>
            </a:r>
            <a:r>
              <a:rPr lang="en-US" sz="2000" dirty="0">
                <a:latin typeface="Book Antiqua" panose="02040602050305030304" pitchFamily="18" charset="0"/>
              </a:rPr>
              <a:t>to deduct the amount so </a:t>
            </a:r>
            <a:r>
              <a:rPr lang="en-US" sz="2000" dirty="0" smtClean="0">
                <a:latin typeface="Book Antiqua" panose="02040602050305030304" pitchFamily="18" charset="0"/>
              </a:rPr>
              <a:t>payable</a:t>
            </a:r>
          </a:p>
          <a:p>
            <a:pPr marL="457200" indent="-457200">
              <a:buFont typeface="+mj-lt"/>
              <a:buAutoNum type="arabicPeriod"/>
            </a:pPr>
            <a:r>
              <a:rPr lang="en-US" sz="2000" dirty="0">
                <a:latin typeface="Book Antiqua" panose="02040602050305030304" pitchFamily="18" charset="0"/>
              </a:rPr>
              <a:t>the proper officer may recover or may require any other specified officer to recover the amount so payable </a:t>
            </a:r>
            <a:r>
              <a:rPr lang="en-US" sz="2000" dirty="0">
                <a:solidFill>
                  <a:srgbClr val="FF0000"/>
                </a:solidFill>
                <a:latin typeface="Book Antiqua" panose="02040602050305030304" pitchFamily="18" charset="0"/>
              </a:rPr>
              <a:t>by detaining and selling any goods </a:t>
            </a:r>
            <a:r>
              <a:rPr lang="en-US" sz="2000" dirty="0">
                <a:latin typeface="Book Antiqua" panose="02040602050305030304" pitchFamily="18" charset="0"/>
              </a:rPr>
              <a:t>belonging to such </a:t>
            </a:r>
            <a:r>
              <a:rPr lang="en-US" sz="2000" dirty="0" smtClean="0">
                <a:latin typeface="Book Antiqua" panose="02040602050305030304" pitchFamily="18" charset="0"/>
              </a:rPr>
              <a:t>person</a:t>
            </a:r>
          </a:p>
          <a:p>
            <a:pPr marL="457200" indent="-457200">
              <a:buFont typeface="+mj-lt"/>
              <a:buAutoNum type="arabicPeriod"/>
            </a:pPr>
            <a:r>
              <a:rPr lang="en-US" sz="2000" dirty="0">
                <a:latin typeface="Book Antiqua" panose="02040602050305030304" pitchFamily="18" charset="0"/>
              </a:rPr>
              <a:t>the proper officer may, by a notice in writing, require </a:t>
            </a:r>
            <a:r>
              <a:rPr lang="en-US" sz="2000" dirty="0">
                <a:solidFill>
                  <a:srgbClr val="FF0000"/>
                </a:solidFill>
                <a:latin typeface="Book Antiqua" panose="02040602050305030304" pitchFamily="18" charset="0"/>
              </a:rPr>
              <a:t>any other person from whom money is due or may become due </a:t>
            </a:r>
            <a:r>
              <a:rPr lang="en-US" sz="2000" dirty="0">
                <a:latin typeface="Book Antiqua" panose="02040602050305030304" pitchFamily="18" charset="0"/>
              </a:rPr>
              <a:t>to such person or who holds or may subsequently hold money for or on account of such </a:t>
            </a:r>
            <a:r>
              <a:rPr lang="en-US" sz="2000" dirty="0" smtClean="0">
                <a:latin typeface="Book Antiqua" panose="02040602050305030304" pitchFamily="18" charset="0"/>
              </a:rPr>
              <a:t>person- rule-145:</a:t>
            </a:r>
          </a:p>
          <a:p>
            <a:pPr marL="0" indent="0">
              <a:buNone/>
            </a:pPr>
            <a:r>
              <a:rPr lang="en-US" sz="2000" dirty="0" smtClean="0">
                <a:latin typeface="Book Antiqua" panose="02040602050305030304" pitchFamily="18" charset="0"/>
              </a:rPr>
              <a:t>	</a:t>
            </a:r>
            <a:r>
              <a:rPr lang="en-US" sz="2000" i="1" dirty="0" smtClean="0">
                <a:latin typeface="Book Antiqua" panose="02040602050305030304" pitchFamily="18" charset="0"/>
              </a:rPr>
              <a:t>every </a:t>
            </a:r>
            <a:r>
              <a:rPr lang="en-US" sz="2000" i="1" dirty="0">
                <a:latin typeface="Book Antiqua" panose="02040602050305030304" pitchFamily="18" charset="0"/>
              </a:rPr>
              <a:t>person to whom the notice is issued under sub-clause (</a:t>
            </a:r>
            <a:r>
              <a:rPr lang="en-US" sz="2000" i="1" dirty="0" err="1">
                <a:latin typeface="Book Antiqua" panose="02040602050305030304" pitchFamily="18" charset="0"/>
              </a:rPr>
              <a:t>i</a:t>
            </a:r>
            <a:r>
              <a:rPr lang="en-US" sz="2000" i="1" dirty="0">
                <a:latin typeface="Book Antiqua" panose="02040602050305030304" pitchFamily="18" charset="0"/>
              </a:rPr>
              <a:t>) shall be bound to comply with </a:t>
            </a:r>
            <a:r>
              <a:rPr lang="en-US" sz="2000" i="1" dirty="0" smtClean="0">
                <a:latin typeface="Book Antiqua" panose="02040602050305030304" pitchFamily="18" charset="0"/>
              </a:rPr>
              <a:t>such 	notice</a:t>
            </a:r>
            <a:r>
              <a:rPr lang="en-US" sz="2000" i="1" dirty="0">
                <a:latin typeface="Book Antiqua" panose="02040602050305030304" pitchFamily="18" charset="0"/>
              </a:rPr>
              <a:t>, and in particular, where any such notice is issued to a post office, banking </a:t>
            </a:r>
            <a:r>
              <a:rPr lang="en-US" sz="2000" i="1" dirty="0" smtClean="0">
                <a:latin typeface="Book Antiqua" panose="02040602050305030304" pitchFamily="18" charset="0"/>
              </a:rPr>
              <a:t>company </a:t>
            </a:r>
            <a:r>
              <a:rPr lang="en-US" sz="2000" i="1" dirty="0">
                <a:latin typeface="Book Antiqua" panose="02040602050305030304" pitchFamily="18" charset="0"/>
              </a:rPr>
              <a:t>or </a:t>
            </a:r>
            <a:r>
              <a:rPr lang="en-US" sz="2000" i="1" dirty="0" smtClean="0">
                <a:latin typeface="Book Antiqua" panose="02040602050305030304" pitchFamily="18" charset="0"/>
              </a:rPr>
              <a:t>an 	insurer</a:t>
            </a:r>
            <a:r>
              <a:rPr lang="en-US" sz="2000" i="1" dirty="0">
                <a:latin typeface="Book Antiqua" panose="02040602050305030304" pitchFamily="18" charset="0"/>
              </a:rPr>
              <a:t>, it shall not be necessary to produce any pass book, deposit receipt, </a:t>
            </a:r>
            <a:r>
              <a:rPr lang="en-US" sz="2000" i="1" dirty="0" smtClean="0">
                <a:latin typeface="Book Antiqua" panose="02040602050305030304" pitchFamily="18" charset="0"/>
              </a:rPr>
              <a:t>policy </a:t>
            </a:r>
            <a:r>
              <a:rPr lang="en-US" sz="2000" i="1" dirty="0">
                <a:latin typeface="Book Antiqua" panose="02040602050305030304" pitchFamily="18" charset="0"/>
              </a:rPr>
              <a:t>or any other </a:t>
            </a:r>
            <a:r>
              <a:rPr lang="en-US" sz="2000" i="1" dirty="0" smtClean="0">
                <a:latin typeface="Book Antiqua" panose="02040602050305030304" pitchFamily="18" charset="0"/>
              </a:rPr>
              <a:t>	document </a:t>
            </a:r>
            <a:r>
              <a:rPr lang="en-US" sz="2000" i="1" dirty="0">
                <a:latin typeface="Book Antiqua" panose="02040602050305030304" pitchFamily="18" charset="0"/>
              </a:rPr>
              <a:t>for the purpose of any entry, endorsement or the like being </a:t>
            </a:r>
            <a:r>
              <a:rPr lang="en-US" sz="2000" i="1" dirty="0" smtClean="0">
                <a:latin typeface="Book Antiqua" panose="02040602050305030304" pitchFamily="18" charset="0"/>
              </a:rPr>
              <a:t>made </a:t>
            </a:r>
            <a:r>
              <a:rPr lang="en-US" sz="2000" i="1" dirty="0">
                <a:latin typeface="Book Antiqua" panose="02040602050305030304" pitchFamily="18" charset="0"/>
              </a:rPr>
              <a:t>before payment is made, </a:t>
            </a:r>
            <a:r>
              <a:rPr lang="en-US" sz="2000" i="1" dirty="0" smtClean="0">
                <a:latin typeface="Book Antiqua" panose="02040602050305030304" pitchFamily="18" charset="0"/>
              </a:rPr>
              <a:t>	notwithstanding </a:t>
            </a:r>
            <a:r>
              <a:rPr lang="en-US" sz="2000" i="1" dirty="0">
                <a:latin typeface="Book Antiqua" panose="02040602050305030304" pitchFamily="18" charset="0"/>
              </a:rPr>
              <a:t>any rule, practice or requirement to the </a:t>
            </a:r>
            <a:r>
              <a:rPr lang="en-US" sz="2000" i="1" dirty="0" smtClean="0">
                <a:latin typeface="Book Antiqua" panose="02040602050305030304" pitchFamily="18" charset="0"/>
              </a:rPr>
              <a:t>contrary</a:t>
            </a:r>
            <a:r>
              <a:rPr lang="en-US" sz="2000" i="1" dirty="0">
                <a:latin typeface="Book Antiqua" panose="02040602050305030304" pitchFamily="18" charset="0"/>
              </a:rPr>
              <a:t>; </a:t>
            </a:r>
            <a:endParaRPr lang="en-US" sz="2000" i="1" dirty="0" smtClean="0">
              <a:latin typeface="Book Antiqua" panose="02040602050305030304" pitchFamily="18" charset="0"/>
            </a:endParaRPr>
          </a:p>
          <a:p>
            <a:pPr marL="0" indent="0">
              <a:buNone/>
            </a:pPr>
            <a:r>
              <a:rPr lang="en-US" sz="2000" i="1" dirty="0" smtClean="0">
                <a:latin typeface="Book Antiqua" panose="02040602050305030304" pitchFamily="18" charset="0"/>
              </a:rPr>
              <a:t>4 </a:t>
            </a:r>
            <a:r>
              <a:rPr lang="en-US" sz="2000" dirty="0" smtClean="0">
                <a:latin typeface="Book Antiqua" panose="02040602050305030304" pitchFamily="18" charset="0"/>
              </a:rPr>
              <a:t>Proper officer may </a:t>
            </a:r>
            <a:r>
              <a:rPr lang="en-US" sz="2000" dirty="0" smtClean="0">
                <a:solidFill>
                  <a:srgbClr val="FF0000"/>
                </a:solidFill>
                <a:latin typeface="Book Antiqua" panose="02040602050305030304" pitchFamily="18" charset="0"/>
              </a:rPr>
              <a:t>distrain any moveable or immoveable property </a:t>
            </a:r>
            <a:r>
              <a:rPr lang="en-US" sz="2000" dirty="0" smtClean="0">
                <a:latin typeface="Book Antiqua" panose="02040602050305030304" pitchFamily="18" charset="0"/>
              </a:rPr>
              <a:t>of such person</a:t>
            </a:r>
          </a:p>
          <a:p>
            <a:pPr marL="0" indent="0">
              <a:buNone/>
            </a:pPr>
            <a:r>
              <a:rPr lang="en-US" sz="2000" dirty="0" smtClean="0">
                <a:latin typeface="Book Antiqua" panose="02040602050305030304" pitchFamily="18" charset="0"/>
              </a:rPr>
              <a:t>5. Proper officer my write to </a:t>
            </a:r>
            <a:r>
              <a:rPr lang="en-US" sz="2000" dirty="0" smtClean="0">
                <a:solidFill>
                  <a:srgbClr val="FF0000"/>
                </a:solidFill>
                <a:latin typeface="Book Antiqua" panose="02040602050305030304" pitchFamily="18" charset="0"/>
              </a:rPr>
              <a:t>collector for recovery</a:t>
            </a:r>
          </a:p>
          <a:p>
            <a:pPr marL="0" indent="0">
              <a:buNone/>
            </a:pPr>
            <a:r>
              <a:rPr lang="en-US" sz="2000" dirty="0" smtClean="0">
                <a:latin typeface="Book Antiqua" panose="02040602050305030304" pitchFamily="18" charset="0"/>
              </a:rPr>
              <a:t>6. Proper officer may file an application with </a:t>
            </a:r>
            <a:r>
              <a:rPr lang="en-US" sz="2000" dirty="0" smtClean="0">
                <a:solidFill>
                  <a:srgbClr val="FF0000"/>
                </a:solidFill>
                <a:latin typeface="Book Antiqua" panose="02040602050305030304" pitchFamily="18" charset="0"/>
              </a:rPr>
              <a:t>Magistrate</a:t>
            </a:r>
            <a:r>
              <a:rPr lang="en-US" sz="2000" dirty="0" smtClean="0">
                <a:latin typeface="Book Antiqua" panose="02040602050305030304" pitchFamily="18" charset="0"/>
              </a:rPr>
              <a:t> for recovery of taxes</a:t>
            </a:r>
            <a:endParaRPr lang="en-IN" sz="2000" dirty="0">
              <a:latin typeface="Book Antiqua" panose="02040602050305030304" pitchFamily="18" charset="0"/>
            </a:endParaRPr>
          </a:p>
        </p:txBody>
      </p:sp>
    </p:spTree>
    <p:extLst>
      <p:ext uri="{BB962C8B-B14F-4D97-AF65-F5344CB8AC3E}">
        <p14:creationId xmlns:p14="http://schemas.microsoft.com/office/powerpoint/2010/main" val="68007787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805543" y="861106"/>
            <a:ext cx="10271760" cy="484368"/>
          </a:xfrm>
        </p:spPr>
        <p:txBody>
          <a:bodyPr>
            <a:noAutofit/>
          </a:bodyPr>
          <a:lstStyle/>
          <a:p>
            <a:r>
              <a:rPr lang="en-US" sz="2800" b="1" dirty="0">
                <a:solidFill>
                  <a:schemeClr val="accent1">
                    <a:lumMod val="75000"/>
                  </a:schemeClr>
                </a:solidFill>
                <a:latin typeface="Book Antiqua" panose="02040602050305030304" pitchFamily="18" charset="0"/>
              </a:rPr>
              <a:t>Section 80. Payment of tax and other amount in instalments</a:t>
            </a:r>
            <a:endParaRPr lang="en-IN" sz="2800" b="1" dirty="0">
              <a:solidFill>
                <a:schemeClr val="accent1">
                  <a:lumMod val="75000"/>
                </a:schemeClr>
              </a:solidFill>
              <a:latin typeface="Book Antiqua" panose="02040602050305030304" pitchFamily="18" charset="0"/>
            </a:endParaRPr>
          </a:p>
        </p:txBody>
      </p:sp>
      <p:sp>
        <p:nvSpPr>
          <p:cNvPr id="3" name="Subtitle 2"/>
          <p:cNvSpPr>
            <a:spLocks noGrp="1"/>
          </p:cNvSpPr>
          <p:nvPr>
            <p:ph type="subTitle" idx="1"/>
          </p:nvPr>
        </p:nvSpPr>
        <p:spPr>
          <a:xfrm>
            <a:off x="548640" y="2351314"/>
            <a:ext cx="11273246" cy="3507377"/>
          </a:xfrm>
        </p:spPr>
        <p:txBody>
          <a:bodyPr/>
          <a:lstStyle/>
          <a:p>
            <a:pPr algn="l"/>
            <a:r>
              <a:rPr lang="en-US" dirty="0">
                <a:latin typeface="Book Antiqua" panose="02040602050305030304" pitchFamily="18" charset="0"/>
              </a:rPr>
              <a:t>On an application filed by a taxable person, the Commissioner may, for reasons to be recorded in writing, extend the time for payment or allow payment of any amount due under this Act, other than the amount due as per the liability self-assessed in any return, by such person in monthly instalments not exceeding twenty four, subject to payment of interest under section 50 and subject to such conditions and limitations as may be prescribed</a:t>
            </a:r>
            <a:endParaRPr lang="en-IN" dirty="0">
              <a:latin typeface="Book Antiqua" panose="02040602050305030304" pitchFamily="18" charset="0"/>
            </a:endParaRPr>
          </a:p>
        </p:txBody>
      </p:sp>
    </p:spTree>
    <p:extLst>
      <p:ext uri="{BB962C8B-B14F-4D97-AF65-F5344CB8AC3E}">
        <p14:creationId xmlns:p14="http://schemas.microsoft.com/office/powerpoint/2010/main" val="118827088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443445" y="168775"/>
            <a:ext cx="9144000" cy="601934"/>
          </a:xfrm>
        </p:spPr>
        <p:txBody>
          <a:bodyPr>
            <a:normAutofit/>
          </a:bodyPr>
          <a:lstStyle/>
          <a:p>
            <a:r>
              <a:rPr lang="en-US" sz="3200" b="1" dirty="0" smtClean="0">
                <a:solidFill>
                  <a:schemeClr val="accent1">
                    <a:lumMod val="75000"/>
                  </a:schemeClr>
                </a:solidFill>
                <a:latin typeface="Book Antiqua" panose="02040602050305030304" pitchFamily="18" charset="0"/>
              </a:rPr>
              <a:t>Litigation under GST</a:t>
            </a:r>
            <a:endParaRPr lang="en-IN" sz="3200" b="1" dirty="0">
              <a:solidFill>
                <a:schemeClr val="accent1">
                  <a:lumMod val="75000"/>
                </a:schemeClr>
              </a:solidFill>
              <a:latin typeface="Book Antiqua" panose="02040602050305030304" pitchFamily="18" charset="0"/>
            </a:endParaRPr>
          </a:p>
        </p:txBody>
      </p:sp>
      <p:sp>
        <p:nvSpPr>
          <p:cNvPr id="3" name="Subtitle 2"/>
          <p:cNvSpPr>
            <a:spLocks noGrp="1"/>
          </p:cNvSpPr>
          <p:nvPr>
            <p:ph type="subTitle" idx="1"/>
          </p:nvPr>
        </p:nvSpPr>
        <p:spPr>
          <a:xfrm>
            <a:off x="3696789" y="2338251"/>
            <a:ext cx="5029200" cy="2416628"/>
          </a:xfrm>
        </p:spPr>
        <p:txBody>
          <a:bodyPr>
            <a:normAutofit/>
          </a:bodyPr>
          <a:lstStyle/>
          <a:p>
            <a:pPr algn="l"/>
            <a:r>
              <a:rPr lang="en-US" b="1" dirty="0" smtClean="0"/>
              <a:t>   </a:t>
            </a:r>
            <a:endParaRPr lang="en-US" b="1" dirty="0"/>
          </a:p>
        </p:txBody>
      </p:sp>
      <p:graphicFrame>
        <p:nvGraphicFramePr>
          <p:cNvPr id="5" name="Table 4"/>
          <p:cNvGraphicFramePr>
            <a:graphicFrameLocks noGrp="1"/>
          </p:cNvGraphicFramePr>
          <p:nvPr>
            <p:extLst>
              <p:ext uri="{D42A27DB-BD31-4B8C-83A1-F6EECF244321}">
                <p14:modId xmlns:p14="http://schemas.microsoft.com/office/powerpoint/2010/main" val="63431043"/>
              </p:ext>
            </p:extLst>
          </p:nvPr>
        </p:nvGraphicFramePr>
        <p:xfrm>
          <a:off x="483327" y="940523"/>
          <a:ext cx="11220994" cy="5779663"/>
        </p:xfrm>
        <a:graphic>
          <a:graphicData uri="http://schemas.openxmlformats.org/drawingml/2006/table">
            <a:tbl>
              <a:tblPr firstRow="1" bandRow="1">
                <a:tableStyleId>{5C22544A-7EE6-4342-B048-85BDC9FD1C3A}</a:tableStyleId>
              </a:tblPr>
              <a:tblGrid>
                <a:gridCol w="5799907">
                  <a:extLst>
                    <a:ext uri="{9D8B030D-6E8A-4147-A177-3AD203B41FA5}">
                      <a16:colId xmlns:a16="http://schemas.microsoft.com/office/drawing/2014/main" val="998690148"/>
                    </a:ext>
                  </a:extLst>
                </a:gridCol>
                <a:gridCol w="5421087">
                  <a:extLst>
                    <a:ext uri="{9D8B030D-6E8A-4147-A177-3AD203B41FA5}">
                      <a16:colId xmlns:a16="http://schemas.microsoft.com/office/drawing/2014/main" val="3420638208"/>
                    </a:ext>
                  </a:extLst>
                </a:gridCol>
              </a:tblGrid>
              <a:tr h="567583">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800" b="1" dirty="0" smtClean="0">
                          <a:solidFill>
                            <a:schemeClr val="bg1"/>
                          </a:solidFill>
                        </a:rPr>
                        <a:t>Reasons for Litigation</a:t>
                      </a:r>
                      <a:endParaRPr lang="en-IN" sz="2800" dirty="0">
                        <a:solidFill>
                          <a:schemeClr val="bg1"/>
                        </a:solidFill>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800" b="1" dirty="0" smtClean="0">
                          <a:solidFill>
                            <a:schemeClr val="bg1"/>
                          </a:solidFill>
                        </a:rPr>
                        <a:t>Cases of Litigation under GST</a:t>
                      </a:r>
                      <a:endParaRPr lang="en-IN" sz="2800" dirty="0">
                        <a:solidFill>
                          <a:schemeClr val="bg1"/>
                        </a:solidFill>
                      </a:endParaRPr>
                    </a:p>
                  </a:txBody>
                  <a:tcPr/>
                </a:tc>
                <a:extLst>
                  <a:ext uri="{0D108BD9-81ED-4DB2-BD59-A6C34878D82A}">
                    <a16:rowId xmlns:a16="http://schemas.microsoft.com/office/drawing/2014/main" val="2466577183"/>
                  </a:ext>
                </a:extLst>
              </a:tr>
              <a:tr h="4722876">
                <a:tc>
                  <a:txBody>
                    <a:bodyPr/>
                    <a:lstStyle/>
                    <a:p>
                      <a:pPr marL="342900" indent="-342900" algn="l">
                        <a:buFont typeface="Wingdings" panose="05000000000000000000" pitchFamily="2" charset="2"/>
                        <a:buChar char="ü"/>
                      </a:pPr>
                      <a:r>
                        <a:rPr lang="en-US" sz="2400" b="1" dirty="0" smtClean="0"/>
                        <a:t>Different interpretation of provisions of law, </a:t>
                      </a:r>
                    </a:p>
                    <a:p>
                      <a:pPr marL="342900" indent="-342900" algn="l">
                        <a:buFont typeface="Wingdings" panose="05000000000000000000" pitchFamily="2" charset="2"/>
                        <a:buChar char="ü"/>
                      </a:pPr>
                      <a:r>
                        <a:rPr lang="en-US" sz="2400" b="1" dirty="0" smtClean="0"/>
                        <a:t>Ambiguity in circulars/clarifications</a:t>
                      </a:r>
                    </a:p>
                    <a:p>
                      <a:pPr marL="342900" indent="-342900" algn="l">
                        <a:buFont typeface="Wingdings" panose="05000000000000000000" pitchFamily="2" charset="2"/>
                        <a:buChar char="ü"/>
                      </a:pPr>
                      <a:r>
                        <a:rPr lang="en-IN" sz="2400" b="1" dirty="0" smtClean="0"/>
                        <a:t>Discrepancies in GST Returns &amp; Returns forms</a:t>
                      </a:r>
                    </a:p>
                    <a:p>
                      <a:pPr marL="342900" indent="-342900" algn="l">
                        <a:buFont typeface="Wingdings" panose="05000000000000000000" pitchFamily="2" charset="2"/>
                        <a:buChar char="ü"/>
                      </a:pPr>
                      <a:r>
                        <a:rPr lang="en-IN" sz="2400" b="1" dirty="0" smtClean="0"/>
                        <a:t>Misleading Opinions by professionals/ officers </a:t>
                      </a:r>
                    </a:p>
                    <a:p>
                      <a:pPr marL="342900" indent="-342900" algn="l">
                        <a:buFont typeface="Wingdings" panose="05000000000000000000" pitchFamily="2" charset="2"/>
                        <a:buChar char="ü"/>
                      </a:pPr>
                      <a:r>
                        <a:rPr lang="en-IN" sz="2400" b="1" dirty="0" smtClean="0"/>
                        <a:t>Frequent modifications/amendments in GST Laws</a:t>
                      </a:r>
                      <a:endParaRPr lang="en-US" sz="2400" b="1" dirty="0" smtClean="0"/>
                    </a:p>
                    <a:p>
                      <a:pPr marL="342900" indent="-342900" algn="l">
                        <a:buFont typeface="Wingdings" panose="05000000000000000000" pitchFamily="2" charset="2"/>
                        <a:buChar char="ü"/>
                      </a:pPr>
                      <a:r>
                        <a:rPr lang="en-US" sz="2400" b="1" dirty="0" smtClean="0"/>
                        <a:t>Difficulties in compliance to GST laws and regulations</a:t>
                      </a:r>
                    </a:p>
                    <a:p>
                      <a:pPr marL="342900" indent="-342900" algn="l">
                        <a:buFont typeface="Wingdings" panose="05000000000000000000" pitchFamily="2" charset="2"/>
                        <a:buChar char="ü"/>
                      </a:pPr>
                      <a:r>
                        <a:rPr lang="en-US" sz="2400" b="1" dirty="0" smtClean="0"/>
                        <a:t>Under/over valuation of products and services</a:t>
                      </a:r>
                    </a:p>
                    <a:p>
                      <a:endParaRPr lang="en-IN" sz="2400" dirty="0"/>
                    </a:p>
                  </a:txBody>
                  <a:tcPr/>
                </a:tc>
                <a:tc>
                  <a:txBody>
                    <a:bodyPr/>
                    <a:lstStyle/>
                    <a:p>
                      <a:pPr marL="457200" indent="-457200" algn="l">
                        <a:buFont typeface="Wingdings" panose="05000000000000000000" pitchFamily="2" charset="2"/>
                        <a:buChar char="ü"/>
                      </a:pPr>
                      <a:r>
                        <a:rPr lang="en-IN" sz="2400" b="1" dirty="0" smtClean="0"/>
                        <a:t>Carrying forward transitional credits</a:t>
                      </a:r>
                    </a:p>
                    <a:p>
                      <a:pPr marL="457200" indent="-457200" algn="l">
                        <a:buFont typeface="Wingdings" panose="05000000000000000000" pitchFamily="2" charset="2"/>
                        <a:buChar char="ü"/>
                      </a:pPr>
                      <a:r>
                        <a:rPr lang="en-IN" sz="2400" b="1" dirty="0" smtClean="0"/>
                        <a:t>Input tax credit eligibility</a:t>
                      </a:r>
                    </a:p>
                    <a:p>
                      <a:pPr marL="457200" indent="-457200" algn="l">
                        <a:buFont typeface="Wingdings" panose="05000000000000000000" pitchFamily="2" charset="2"/>
                        <a:buChar char="ü"/>
                      </a:pPr>
                      <a:r>
                        <a:rPr lang="en-IN" sz="2400" b="1" dirty="0" smtClean="0"/>
                        <a:t>Denial of refund claims</a:t>
                      </a:r>
                    </a:p>
                    <a:p>
                      <a:pPr marL="457200" indent="-457200" algn="l">
                        <a:buFont typeface="Wingdings" panose="05000000000000000000" pitchFamily="2" charset="2"/>
                        <a:buChar char="ü"/>
                      </a:pPr>
                      <a:r>
                        <a:rPr lang="en-US" sz="2400" b="1" dirty="0" smtClean="0"/>
                        <a:t>Non-payment or short payment of output tax liability</a:t>
                      </a:r>
                    </a:p>
                    <a:p>
                      <a:pPr marL="457200" indent="-457200" algn="l">
                        <a:buFont typeface="Wingdings" panose="05000000000000000000" pitchFamily="2" charset="2"/>
                        <a:buChar char="ü"/>
                      </a:pPr>
                      <a:r>
                        <a:rPr lang="en-US" sz="2400" b="1" dirty="0" smtClean="0"/>
                        <a:t>Cancellation of registration</a:t>
                      </a:r>
                    </a:p>
                    <a:p>
                      <a:pPr marL="457200" indent="-457200" algn="l">
                        <a:buFont typeface="Wingdings" panose="05000000000000000000" pitchFamily="2" charset="2"/>
                        <a:buChar char="ü"/>
                      </a:pPr>
                      <a:r>
                        <a:rPr lang="en-US" sz="2400" b="1" dirty="0" smtClean="0"/>
                        <a:t>Incomplete/wrong information in documents</a:t>
                      </a:r>
                    </a:p>
                    <a:p>
                      <a:pPr marL="457200" indent="-457200" algn="l">
                        <a:buFont typeface="Wingdings" panose="05000000000000000000" pitchFamily="2" charset="2"/>
                        <a:buChar char="ü"/>
                      </a:pPr>
                      <a:r>
                        <a:rPr lang="en-US" sz="2400" b="1" dirty="0" smtClean="0"/>
                        <a:t>Non-filing or wrong filing of returns and so on………….</a:t>
                      </a:r>
                      <a:endParaRPr lang="en-IN" sz="2400" b="1" dirty="0" smtClean="0"/>
                    </a:p>
                    <a:p>
                      <a:endParaRPr lang="en-IN" sz="2400" dirty="0"/>
                    </a:p>
                  </a:txBody>
                  <a:tcPr/>
                </a:tc>
                <a:extLst>
                  <a:ext uri="{0D108BD9-81ED-4DB2-BD59-A6C34878D82A}">
                    <a16:rowId xmlns:a16="http://schemas.microsoft.com/office/drawing/2014/main" val="559816616"/>
                  </a:ext>
                </a:extLst>
              </a:tr>
            </a:tbl>
          </a:graphicData>
        </a:graphic>
      </p:graphicFrame>
    </p:spTree>
    <p:extLst>
      <p:ext uri="{BB962C8B-B14F-4D97-AF65-F5344CB8AC3E}">
        <p14:creationId xmlns:p14="http://schemas.microsoft.com/office/powerpoint/2010/main" val="186660932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380308" y="782729"/>
            <a:ext cx="9144000" cy="523557"/>
          </a:xfrm>
        </p:spPr>
        <p:txBody>
          <a:bodyPr>
            <a:normAutofit/>
          </a:bodyPr>
          <a:lstStyle/>
          <a:p>
            <a:r>
              <a:rPr lang="en-US" sz="2800" b="1" dirty="0">
                <a:solidFill>
                  <a:schemeClr val="accent1">
                    <a:lumMod val="75000"/>
                  </a:schemeClr>
                </a:solidFill>
              </a:rPr>
              <a:t>Section 81. Transfer of property to be void in certain cases</a:t>
            </a:r>
            <a:endParaRPr lang="en-IN" sz="2800" b="1" dirty="0">
              <a:solidFill>
                <a:schemeClr val="accent1">
                  <a:lumMod val="75000"/>
                </a:schemeClr>
              </a:solidFill>
            </a:endParaRPr>
          </a:p>
        </p:txBody>
      </p:sp>
      <p:sp>
        <p:nvSpPr>
          <p:cNvPr id="3" name="Subtitle 2"/>
          <p:cNvSpPr>
            <a:spLocks noGrp="1"/>
          </p:cNvSpPr>
          <p:nvPr>
            <p:ph type="subTitle" idx="1"/>
          </p:nvPr>
        </p:nvSpPr>
        <p:spPr>
          <a:xfrm>
            <a:off x="627017" y="2155371"/>
            <a:ext cx="11247120" cy="4258491"/>
          </a:xfrm>
        </p:spPr>
        <p:txBody>
          <a:bodyPr/>
          <a:lstStyle/>
          <a:p>
            <a:pPr algn="l"/>
            <a:r>
              <a:rPr lang="en-US" dirty="0">
                <a:latin typeface="Book Antiqua" panose="02040602050305030304" pitchFamily="18" charset="0"/>
              </a:rPr>
              <a:t>Where a person, after any amount has become due from him, creates a charge on or parts with the property belonging to him or in his possession by way of sale, mortgage, exchange, or any other mode of transfer whatsoever of any of his properties in </a:t>
            </a:r>
            <a:r>
              <a:rPr lang="en-US" dirty="0" err="1">
                <a:latin typeface="Book Antiqua" panose="02040602050305030304" pitchFamily="18" charset="0"/>
              </a:rPr>
              <a:t>favour</a:t>
            </a:r>
            <a:r>
              <a:rPr lang="en-US" dirty="0">
                <a:latin typeface="Book Antiqua" panose="02040602050305030304" pitchFamily="18" charset="0"/>
              </a:rPr>
              <a:t> of any other person with the intention of defrauding the Government revenue, such charge or transfer shall be void as against any claim in respect of any tax or any other sum payable by the said person</a:t>
            </a:r>
            <a:endParaRPr lang="en-IN" dirty="0">
              <a:latin typeface="Book Antiqua" panose="02040602050305030304" pitchFamily="18" charset="0"/>
            </a:endParaRPr>
          </a:p>
        </p:txBody>
      </p:sp>
    </p:spTree>
    <p:extLst>
      <p:ext uri="{BB962C8B-B14F-4D97-AF65-F5344CB8AC3E}">
        <p14:creationId xmlns:p14="http://schemas.microsoft.com/office/powerpoint/2010/main" val="247797023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432560" y="756603"/>
            <a:ext cx="9144000" cy="719500"/>
          </a:xfrm>
        </p:spPr>
        <p:txBody>
          <a:bodyPr>
            <a:normAutofit fontScale="90000"/>
          </a:bodyPr>
          <a:lstStyle/>
          <a:p>
            <a:r>
              <a:rPr lang="en-US" sz="3100" b="1" dirty="0">
                <a:solidFill>
                  <a:schemeClr val="accent1">
                    <a:lumMod val="75000"/>
                  </a:schemeClr>
                </a:solidFill>
                <a:latin typeface="Book Antiqua" panose="02040602050305030304" pitchFamily="18" charset="0"/>
              </a:rPr>
              <a:t>Section 82. Tax to be first charge on property</a:t>
            </a:r>
            <a:r>
              <a:rPr lang="en-US" dirty="0"/>
              <a:t>.</a:t>
            </a:r>
            <a:endParaRPr lang="en-IN" dirty="0"/>
          </a:p>
        </p:txBody>
      </p:sp>
      <p:sp>
        <p:nvSpPr>
          <p:cNvPr id="3" name="Subtitle 2"/>
          <p:cNvSpPr>
            <a:spLocks noGrp="1"/>
          </p:cNvSpPr>
          <p:nvPr>
            <p:ph type="subTitle" idx="1"/>
          </p:nvPr>
        </p:nvSpPr>
        <p:spPr>
          <a:xfrm>
            <a:off x="731520" y="2155371"/>
            <a:ext cx="11103428" cy="4349932"/>
          </a:xfrm>
        </p:spPr>
        <p:txBody>
          <a:bodyPr/>
          <a:lstStyle/>
          <a:p>
            <a:pPr algn="l"/>
            <a:r>
              <a:rPr lang="en-US" dirty="0">
                <a:latin typeface="Book Antiqua" panose="02040602050305030304" pitchFamily="18" charset="0"/>
              </a:rPr>
              <a:t>Notwithstanding anything to the contrary contained in any law for the time being in force, save as otherwise provided in the Insolvency and Bankruptcy Code, 2016 (31 of 2016), any amount payable by a taxable person or any other person on account of tax, interest or penalty which he is liable to pay to the Government shall be a first charge on the property of such taxable person or such person.</a:t>
            </a:r>
            <a:endParaRPr lang="en-IN" dirty="0">
              <a:latin typeface="Book Antiqua" panose="02040602050305030304" pitchFamily="18" charset="0"/>
            </a:endParaRPr>
          </a:p>
        </p:txBody>
      </p:sp>
    </p:spTree>
    <p:extLst>
      <p:ext uri="{BB962C8B-B14F-4D97-AF65-F5344CB8AC3E}">
        <p14:creationId xmlns:p14="http://schemas.microsoft.com/office/powerpoint/2010/main" val="274891318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7382" y="273685"/>
            <a:ext cx="11756571" cy="771343"/>
          </a:xfrm>
        </p:spPr>
        <p:txBody>
          <a:bodyPr>
            <a:noAutofit/>
          </a:bodyPr>
          <a:lstStyle/>
          <a:p>
            <a:r>
              <a:rPr lang="en-US" sz="2800" b="1" dirty="0">
                <a:solidFill>
                  <a:schemeClr val="accent1">
                    <a:lumMod val="75000"/>
                  </a:schemeClr>
                </a:solidFill>
                <a:latin typeface="Book Antiqua" panose="02040602050305030304" pitchFamily="18" charset="0"/>
              </a:rPr>
              <a:t>Section 129. </a:t>
            </a:r>
            <a:r>
              <a:rPr lang="en-US" sz="2800" b="1" dirty="0" smtClean="0">
                <a:solidFill>
                  <a:schemeClr val="accent1">
                    <a:lumMod val="75000"/>
                  </a:schemeClr>
                </a:solidFill>
                <a:latin typeface="Book Antiqua" panose="02040602050305030304" pitchFamily="18" charset="0"/>
              </a:rPr>
              <a:t/>
            </a:r>
            <a:br>
              <a:rPr lang="en-US" sz="2800" b="1" dirty="0" smtClean="0">
                <a:solidFill>
                  <a:schemeClr val="accent1">
                    <a:lumMod val="75000"/>
                  </a:schemeClr>
                </a:solidFill>
                <a:latin typeface="Book Antiqua" panose="02040602050305030304" pitchFamily="18" charset="0"/>
              </a:rPr>
            </a:br>
            <a:r>
              <a:rPr lang="en-US" sz="2800" b="1" dirty="0" smtClean="0">
                <a:solidFill>
                  <a:schemeClr val="accent1">
                    <a:lumMod val="75000"/>
                  </a:schemeClr>
                </a:solidFill>
                <a:latin typeface="Book Antiqua" panose="02040602050305030304" pitchFamily="18" charset="0"/>
              </a:rPr>
              <a:t>Detention</a:t>
            </a:r>
            <a:r>
              <a:rPr lang="en-US" sz="2800" b="1" dirty="0">
                <a:solidFill>
                  <a:schemeClr val="accent1">
                    <a:lumMod val="75000"/>
                  </a:schemeClr>
                </a:solidFill>
                <a:latin typeface="Book Antiqua" panose="02040602050305030304" pitchFamily="18" charset="0"/>
              </a:rPr>
              <a:t>, seizure and release of goods and conveyances in transit</a:t>
            </a:r>
            <a:r>
              <a:rPr lang="en-US" sz="2800" dirty="0">
                <a:latin typeface="Book Antiqua" panose="02040602050305030304" pitchFamily="18" charset="0"/>
              </a:rPr>
              <a:t>.</a:t>
            </a:r>
            <a:endParaRPr lang="en-IN" sz="2800" dirty="0">
              <a:latin typeface="Book Antiqua" panose="02040602050305030304" pitchFamily="18" charset="0"/>
            </a:endParaRPr>
          </a:p>
        </p:txBody>
      </p:sp>
      <p:sp>
        <p:nvSpPr>
          <p:cNvPr id="3" name="Content Placeholder 2"/>
          <p:cNvSpPr>
            <a:spLocks noGrp="1"/>
          </p:cNvSpPr>
          <p:nvPr>
            <p:ph idx="1"/>
          </p:nvPr>
        </p:nvSpPr>
        <p:spPr>
          <a:xfrm>
            <a:off x="156754" y="1045029"/>
            <a:ext cx="11887200" cy="5721530"/>
          </a:xfrm>
        </p:spPr>
        <p:txBody>
          <a:bodyPr>
            <a:normAutofit/>
          </a:bodyPr>
          <a:lstStyle/>
          <a:p>
            <a:pPr marL="0" indent="0">
              <a:buNone/>
            </a:pPr>
            <a:r>
              <a:rPr lang="en-US" sz="2400" u="sng" dirty="0"/>
              <a:t>where any person transports any goods</a:t>
            </a:r>
            <a:r>
              <a:rPr lang="en-US" sz="2400" dirty="0"/>
              <a:t> or </a:t>
            </a:r>
            <a:r>
              <a:rPr lang="en-US" sz="2400" u="sng" dirty="0"/>
              <a:t>stores any goods while they are in transit </a:t>
            </a:r>
            <a:r>
              <a:rPr lang="en-US" sz="2400" dirty="0"/>
              <a:t>in contravention of the provisions of this Act or the rules made thereunder, all such goods and </a:t>
            </a:r>
            <a:r>
              <a:rPr lang="en-US" sz="2400" u="sng" dirty="0"/>
              <a:t>conveyance</a:t>
            </a:r>
            <a:r>
              <a:rPr lang="en-US" sz="2400" dirty="0"/>
              <a:t> used as a means of transport for carrying the said goods and </a:t>
            </a:r>
            <a:r>
              <a:rPr lang="en-US" sz="2400" u="sng" dirty="0"/>
              <a:t>documents relating to such goods and conveyance </a:t>
            </a:r>
            <a:r>
              <a:rPr lang="en-US" sz="2400" dirty="0"/>
              <a:t>shall be liable to detention or seizure and after detention or seizure</a:t>
            </a:r>
            <a:r>
              <a:rPr lang="en-US" sz="2400" dirty="0" smtClean="0"/>
              <a:t>, shall be released :</a:t>
            </a:r>
          </a:p>
          <a:p>
            <a:pPr>
              <a:lnSpc>
                <a:spcPct val="100000"/>
              </a:lnSpc>
              <a:spcBef>
                <a:spcPts val="0"/>
              </a:spcBef>
            </a:pPr>
            <a:r>
              <a:rPr lang="en-US" sz="2000" dirty="0" smtClean="0"/>
              <a:t>on payment </a:t>
            </a:r>
            <a:r>
              <a:rPr lang="en-US" sz="2000" dirty="0"/>
              <a:t>of </a:t>
            </a:r>
            <a:r>
              <a:rPr lang="en-US" sz="2000" u="sng" dirty="0">
                <a:solidFill>
                  <a:schemeClr val="accent1">
                    <a:lumMod val="75000"/>
                  </a:schemeClr>
                </a:solidFill>
              </a:rPr>
              <a:t>penalty equal to two hundred per </a:t>
            </a:r>
            <a:r>
              <a:rPr lang="en-US" sz="2000" u="sng" dirty="0" smtClean="0">
                <a:solidFill>
                  <a:schemeClr val="accent1">
                    <a:lumMod val="75000"/>
                  </a:schemeClr>
                </a:solidFill>
              </a:rPr>
              <a:t>cent</a:t>
            </a:r>
            <a:r>
              <a:rPr lang="en-US" sz="2000" u="sng" dirty="0">
                <a:solidFill>
                  <a:schemeClr val="accent1">
                    <a:lumMod val="75000"/>
                  </a:schemeClr>
                </a:solidFill>
              </a:rPr>
              <a:t> </a:t>
            </a:r>
            <a:r>
              <a:rPr lang="en-US" sz="2000" u="sng" dirty="0" smtClean="0"/>
              <a:t>of </a:t>
            </a:r>
            <a:r>
              <a:rPr lang="en-US" sz="2000" u="sng" dirty="0"/>
              <a:t>the tax </a:t>
            </a:r>
            <a:r>
              <a:rPr lang="en-US" sz="2000" u="sng" dirty="0" smtClean="0"/>
              <a:t>payable </a:t>
            </a:r>
            <a:r>
              <a:rPr lang="en-US" sz="2000" dirty="0" smtClean="0"/>
              <a:t>and in </a:t>
            </a:r>
            <a:r>
              <a:rPr lang="en-US" sz="2000" dirty="0"/>
              <a:t>case of exempted goods, on payment of an amount </a:t>
            </a:r>
            <a:r>
              <a:rPr lang="en-US" sz="2000" u="sng" dirty="0"/>
              <a:t>equal to two per cent. of the value of  </a:t>
            </a:r>
            <a:r>
              <a:rPr lang="en-US" sz="2000" dirty="0" smtClean="0"/>
              <a:t>goods </a:t>
            </a:r>
            <a:r>
              <a:rPr lang="en-US" sz="2000" dirty="0"/>
              <a:t>or </a:t>
            </a:r>
            <a:r>
              <a:rPr lang="en-US" sz="2000" i="1" u="sng" dirty="0"/>
              <a:t>twenty-five thousand rupees</a:t>
            </a:r>
            <a:r>
              <a:rPr lang="en-US" sz="2000" dirty="0"/>
              <a:t>, whichever is </a:t>
            </a:r>
            <a:r>
              <a:rPr lang="en-US" sz="2000" dirty="0" smtClean="0"/>
              <a:t>less </a:t>
            </a:r>
            <a:r>
              <a:rPr lang="en-US" sz="2000" b="1" dirty="0" smtClean="0">
                <a:solidFill>
                  <a:srgbClr val="FF0000"/>
                </a:solidFill>
              </a:rPr>
              <a:t>if owner comes forward</a:t>
            </a:r>
            <a:r>
              <a:rPr lang="en-US" sz="2000" b="1" dirty="0" smtClean="0"/>
              <a:t>..</a:t>
            </a:r>
          </a:p>
          <a:p>
            <a:pPr>
              <a:lnSpc>
                <a:spcPct val="100000"/>
              </a:lnSpc>
              <a:spcBef>
                <a:spcPts val="0"/>
              </a:spcBef>
            </a:pPr>
            <a:r>
              <a:rPr lang="en-US" sz="2000" dirty="0"/>
              <a:t>on payment of </a:t>
            </a:r>
            <a:r>
              <a:rPr lang="en-US" sz="2000" u="sng" dirty="0">
                <a:solidFill>
                  <a:schemeClr val="accent1">
                    <a:lumMod val="75000"/>
                  </a:schemeClr>
                </a:solidFill>
              </a:rPr>
              <a:t>penalty equal to fifty per cent. of the value of the goods </a:t>
            </a:r>
            <a:r>
              <a:rPr lang="en-US" sz="2000" dirty="0"/>
              <a:t>or </a:t>
            </a:r>
            <a:r>
              <a:rPr lang="en-US" sz="2000" u="sng" dirty="0"/>
              <a:t>two hundred per cent. of the tax </a:t>
            </a:r>
            <a:r>
              <a:rPr lang="en-US" sz="2000" dirty="0"/>
              <a:t>payable on such goods, </a:t>
            </a:r>
            <a:r>
              <a:rPr lang="en-US" sz="2000" b="1" dirty="0"/>
              <a:t>whichever is higher</a:t>
            </a:r>
            <a:r>
              <a:rPr lang="en-US" sz="2000" dirty="0"/>
              <a:t>, and in case of exempted goods, on payment of an amount equal </a:t>
            </a:r>
            <a:r>
              <a:rPr lang="en-US" sz="2000" u="sng" dirty="0"/>
              <a:t>to five per cent. of the value of goods </a:t>
            </a:r>
            <a:r>
              <a:rPr lang="en-US" sz="2000" dirty="0"/>
              <a:t>or twenty-five thousand rupees, whichever is less, </a:t>
            </a:r>
            <a:r>
              <a:rPr lang="en-US" sz="2000" b="1" dirty="0">
                <a:solidFill>
                  <a:srgbClr val="FF0000"/>
                </a:solidFill>
              </a:rPr>
              <a:t>where the owner of the goods does not come forward </a:t>
            </a:r>
            <a:r>
              <a:rPr lang="en-US" sz="2000" dirty="0"/>
              <a:t>for payment of such </a:t>
            </a:r>
            <a:r>
              <a:rPr lang="en-US" sz="2000" dirty="0" smtClean="0"/>
              <a:t>penalty</a:t>
            </a:r>
          </a:p>
          <a:p>
            <a:pPr>
              <a:lnSpc>
                <a:spcPct val="100000"/>
              </a:lnSpc>
              <a:spcBef>
                <a:spcPts val="0"/>
              </a:spcBef>
            </a:pPr>
            <a:r>
              <a:rPr lang="en-US" sz="2000" dirty="0"/>
              <a:t>upon furnishing a security equivalent to the amount payable under clause (a) or clause (b) in such form and manner as may be prescribed</a:t>
            </a:r>
            <a:r>
              <a:rPr lang="en-US" sz="2000" dirty="0" smtClean="0"/>
              <a:t>: </a:t>
            </a:r>
            <a:r>
              <a:rPr lang="en-US" sz="2000" b="1" dirty="0" smtClean="0"/>
              <a:t>(Rule:140 CGST Act.2017) </a:t>
            </a:r>
          </a:p>
          <a:p>
            <a:pPr marL="0" indent="0">
              <a:lnSpc>
                <a:spcPct val="100000"/>
              </a:lnSpc>
              <a:spcBef>
                <a:spcPts val="0"/>
              </a:spcBef>
              <a:buNone/>
            </a:pPr>
            <a:endParaRPr lang="en-US" sz="2000" i="1" dirty="0" smtClean="0"/>
          </a:p>
          <a:p>
            <a:pPr marL="0" indent="0">
              <a:lnSpc>
                <a:spcPct val="100000"/>
              </a:lnSpc>
              <a:spcBef>
                <a:spcPts val="0"/>
              </a:spcBef>
              <a:buNone/>
            </a:pPr>
            <a:r>
              <a:rPr lang="en-US" sz="2000" i="1" dirty="0" smtClean="0"/>
              <a:t>Provided </a:t>
            </a:r>
            <a:r>
              <a:rPr lang="en-US" sz="2000" i="1" dirty="0"/>
              <a:t>that no such goods or conveyance shall be detained or seized </a:t>
            </a:r>
            <a:r>
              <a:rPr lang="en-US" sz="2000" b="1" i="1" dirty="0"/>
              <a:t>without serving an order of detention </a:t>
            </a:r>
            <a:r>
              <a:rPr lang="en-US" sz="2000" i="1" dirty="0"/>
              <a:t>or seizure on the person transporting the goods</a:t>
            </a:r>
            <a:endParaRPr lang="en-IN" sz="2000" i="1" dirty="0"/>
          </a:p>
        </p:txBody>
      </p:sp>
    </p:spTree>
    <p:extLst>
      <p:ext uri="{BB962C8B-B14F-4D97-AF65-F5344CB8AC3E}">
        <p14:creationId xmlns:p14="http://schemas.microsoft.com/office/powerpoint/2010/main" val="73474165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00400" y="143056"/>
            <a:ext cx="8832669" cy="614589"/>
          </a:xfrm>
        </p:spPr>
        <p:txBody>
          <a:bodyPr>
            <a:normAutofit fontScale="90000"/>
          </a:bodyPr>
          <a:lstStyle/>
          <a:p>
            <a:pPr algn="r"/>
            <a:r>
              <a:rPr lang="en-US" sz="2000" b="1" dirty="0">
                <a:solidFill>
                  <a:schemeClr val="accent1">
                    <a:lumMod val="75000"/>
                  </a:schemeClr>
                </a:solidFill>
                <a:latin typeface="Book Antiqua" panose="02040602050305030304" pitchFamily="18" charset="0"/>
              </a:rPr>
              <a:t>Section 129. Detention, seizure and release of goods and conveyances in transit</a:t>
            </a:r>
            <a:endParaRPr lang="en-IN" sz="2000" dirty="0">
              <a:latin typeface="Book Antiqua" panose="02040602050305030304" pitchFamily="18" charset="0"/>
            </a:endParaRPr>
          </a:p>
        </p:txBody>
      </p:sp>
      <p:sp>
        <p:nvSpPr>
          <p:cNvPr id="3" name="Content Placeholder 2"/>
          <p:cNvSpPr>
            <a:spLocks noGrp="1"/>
          </p:cNvSpPr>
          <p:nvPr>
            <p:ph idx="1"/>
          </p:nvPr>
        </p:nvSpPr>
        <p:spPr>
          <a:xfrm>
            <a:off x="300445" y="757645"/>
            <a:ext cx="11639005" cy="5956664"/>
          </a:xfrm>
        </p:spPr>
        <p:txBody>
          <a:bodyPr>
            <a:normAutofit/>
          </a:bodyPr>
          <a:lstStyle/>
          <a:p>
            <a:r>
              <a:rPr lang="en-US" dirty="0"/>
              <a:t>The proper officer detaining or seizing goods or conveyance shall issue a </a:t>
            </a:r>
            <a:r>
              <a:rPr lang="en-US" u="sng" dirty="0"/>
              <a:t>notice within </a:t>
            </a:r>
            <a:r>
              <a:rPr lang="en-US" u="sng" dirty="0">
                <a:solidFill>
                  <a:srgbClr val="FF0000"/>
                </a:solidFill>
              </a:rPr>
              <a:t>seven </a:t>
            </a:r>
            <a:r>
              <a:rPr lang="en-US" u="sng" dirty="0" smtClean="0">
                <a:solidFill>
                  <a:srgbClr val="FF0000"/>
                </a:solidFill>
              </a:rPr>
              <a:t>days* </a:t>
            </a:r>
            <a:r>
              <a:rPr lang="en-US" dirty="0"/>
              <a:t>of such detention or seizure, specifying the penalty payable, and thereafter, </a:t>
            </a:r>
            <a:r>
              <a:rPr lang="en-US" u="sng" dirty="0"/>
              <a:t>pass an order within a period of </a:t>
            </a:r>
            <a:r>
              <a:rPr lang="en-US" u="sng" dirty="0">
                <a:solidFill>
                  <a:srgbClr val="FF0000"/>
                </a:solidFill>
              </a:rPr>
              <a:t>seven </a:t>
            </a:r>
            <a:r>
              <a:rPr lang="en-US" u="sng" dirty="0" smtClean="0">
                <a:solidFill>
                  <a:srgbClr val="FF0000"/>
                </a:solidFill>
              </a:rPr>
              <a:t>days* </a:t>
            </a:r>
            <a:r>
              <a:rPr lang="en-US" dirty="0"/>
              <a:t>from the date of service of such notice, for payment of </a:t>
            </a:r>
            <a:r>
              <a:rPr lang="en-US" dirty="0" smtClean="0"/>
              <a:t>penalty.</a:t>
            </a:r>
          </a:p>
          <a:p>
            <a:r>
              <a:rPr lang="en-US" dirty="0"/>
              <a:t>Where the person transporting any goods or the owner of such goods fails to pay the amount of penalty </a:t>
            </a:r>
            <a:r>
              <a:rPr lang="en-US" dirty="0" smtClean="0">
                <a:solidFill>
                  <a:srgbClr val="FF0000"/>
                </a:solidFill>
              </a:rPr>
              <a:t>within </a:t>
            </a:r>
            <a:r>
              <a:rPr lang="en-US" dirty="0">
                <a:solidFill>
                  <a:srgbClr val="FF0000"/>
                </a:solidFill>
              </a:rPr>
              <a:t>fifteen days </a:t>
            </a:r>
            <a:r>
              <a:rPr lang="en-US" dirty="0"/>
              <a:t>from the </a:t>
            </a:r>
            <a:r>
              <a:rPr lang="en-US" u="sng" dirty="0">
                <a:solidFill>
                  <a:srgbClr val="FF0000"/>
                </a:solidFill>
              </a:rPr>
              <a:t>date of receipt </a:t>
            </a:r>
            <a:r>
              <a:rPr lang="en-US" dirty="0"/>
              <a:t>of the </a:t>
            </a:r>
            <a:r>
              <a:rPr lang="en-US" u="sng" dirty="0"/>
              <a:t>copy of the order </a:t>
            </a:r>
            <a:r>
              <a:rPr lang="en-US" dirty="0"/>
              <a:t>passed </a:t>
            </a:r>
            <a:r>
              <a:rPr lang="en-US" dirty="0" smtClean="0"/>
              <a:t>the </a:t>
            </a:r>
            <a:r>
              <a:rPr lang="en-US" dirty="0"/>
              <a:t>goods or conveyance so detained or seized shall be liable to be sold or disposed of </a:t>
            </a:r>
            <a:r>
              <a:rPr lang="en-US" dirty="0" smtClean="0"/>
              <a:t>otherwise: (Rule -144A) </a:t>
            </a:r>
          </a:p>
          <a:p>
            <a:pPr marL="0" indent="0">
              <a:buNone/>
            </a:pPr>
            <a:r>
              <a:rPr lang="en-US" dirty="0" smtClean="0"/>
              <a:t>	</a:t>
            </a:r>
            <a:r>
              <a:rPr lang="en-US" sz="2200" dirty="0" smtClean="0"/>
              <a:t>Provided </a:t>
            </a:r>
            <a:r>
              <a:rPr lang="en-US" sz="2200" dirty="0"/>
              <a:t>that the conveyance shall be released on payment by the </a:t>
            </a:r>
            <a:r>
              <a:rPr lang="en-US" sz="2200" dirty="0" smtClean="0"/>
              <a:t>transporter </a:t>
            </a:r>
            <a:r>
              <a:rPr lang="en-US" sz="2200" dirty="0"/>
              <a:t>of penalty </a:t>
            </a:r>
            <a:r>
              <a:rPr lang="en-US" sz="2200" dirty="0" smtClean="0"/>
              <a:t>	under sub-section </a:t>
            </a:r>
            <a:r>
              <a:rPr lang="en-US" sz="2200" dirty="0"/>
              <a:t>(3) or </a:t>
            </a:r>
            <a:r>
              <a:rPr lang="en-US" sz="2200" dirty="0">
                <a:solidFill>
                  <a:srgbClr val="FF0000"/>
                </a:solidFill>
              </a:rPr>
              <a:t>one lakh rupees</a:t>
            </a:r>
            <a:r>
              <a:rPr lang="en-US" sz="2200" dirty="0"/>
              <a:t>, </a:t>
            </a:r>
            <a:r>
              <a:rPr lang="en-US" sz="2200" dirty="0" smtClean="0"/>
              <a:t>whichever is </a:t>
            </a:r>
            <a:r>
              <a:rPr lang="en-US" sz="2200" dirty="0"/>
              <a:t>less: </a:t>
            </a:r>
          </a:p>
          <a:p>
            <a:pPr marL="0" indent="0">
              <a:buNone/>
            </a:pPr>
            <a:r>
              <a:rPr lang="en-US" sz="2200" dirty="0" smtClean="0"/>
              <a:t>	Provided </a:t>
            </a:r>
            <a:r>
              <a:rPr lang="en-US" sz="2200" dirty="0"/>
              <a:t>further that where the detained or seized goods are perishable </a:t>
            </a:r>
            <a:r>
              <a:rPr lang="en-US" sz="2200" dirty="0" smtClean="0"/>
              <a:t>or </a:t>
            </a:r>
            <a:r>
              <a:rPr lang="en-US" sz="2200" dirty="0"/>
              <a:t>hazardous in </a:t>
            </a:r>
            <a:r>
              <a:rPr lang="en-US" sz="2200" dirty="0" smtClean="0"/>
              <a:t>	nature </a:t>
            </a:r>
            <a:r>
              <a:rPr lang="en-US" sz="2200" dirty="0"/>
              <a:t>or are </a:t>
            </a:r>
            <a:r>
              <a:rPr lang="en-US" sz="2200" dirty="0" smtClean="0"/>
              <a:t>likely </a:t>
            </a:r>
            <a:r>
              <a:rPr lang="en-US" sz="2200" dirty="0"/>
              <a:t>to depreciate in value with passage of </a:t>
            </a:r>
            <a:r>
              <a:rPr lang="en-US" sz="2200" dirty="0" smtClean="0"/>
              <a:t>time</a:t>
            </a:r>
            <a:r>
              <a:rPr lang="en-US" sz="2200" dirty="0"/>
              <a:t>, the said period of </a:t>
            </a:r>
            <a:r>
              <a:rPr lang="en-US" sz="2200" dirty="0">
                <a:solidFill>
                  <a:srgbClr val="FF0000"/>
                </a:solidFill>
              </a:rPr>
              <a:t>fifteen </a:t>
            </a:r>
            <a:r>
              <a:rPr lang="en-US" sz="2200" dirty="0" smtClean="0">
                <a:solidFill>
                  <a:srgbClr val="FF0000"/>
                </a:solidFill>
              </a:rPr>
              <a:t>	days </a:t>
            </a:r>
            <a:r>
              <a:rPr lang="en-US" sz="2200" dirty="0">
                <a:solidFill>
                  <a:srgbClr val="FF0000"/>
                </a:solidFill>
              </a:rPr>
              <a:t>may be reduced by </a:t>
            </a:r>
            <a:r>
              <a:rPr lang="en-US" sz="2200" dirty="0" smtClean="0"/>
              <a:t>the proper officer</a:t>
            </a:r>
            <a:r>
              <a:rPr lang="en-US" sz="2000" dirty="0" smtClean="0"/>
              <a:t>.</a:t>
            </a:r>
          </a:p>
          <a:p>
            <a:pPr marL="0" indent="0">
              <a:buNone/>
            </a:pPr>
            <a:r>
              <a:rPr lang="en-US" sz="2000" b="1" dirty="0" smtClean="0">
                <a:solidFill>
                  <a:srgbClr val="FF0000"/>
                </a:solidFill>
              </a:rPr>
              <a:t>*</a:t>
            </a:r>
            <a:r>
              <a:rPr lang="en-US" sz="2000" b="1" dirty="0" err="1" smtClean="0">
                <a:solidFill>
                  <a:srgbClr val="FF0000"/>
                </a:solidFill>
              </a:rPr>
              <a:t>wef</a:t>
            </a:r>
            <a:r>
              <a:rPr lang="en-US" sz="2000" b="1" dirty="0" smtClean="0">
                <a:solidFill>
                  <a:srgbClr val="FF0000"/>
                </a:solidFill>
              </a:rPr>
              <a:t> 01.01.2022 via NN 39/2021 DT 21.12.2021</a:t>
            </a:r>
            <a:endParaRPr lang="en-IN" sz="2000" b="1" dirty="0">
              <a:solidFill>
                <a:srgbClr val="FF0000"/>
              </a:solidFill>
            </a:endParaRPr>
          </a:p>
        </p:txBody>
      </p:sp>
    </p:spTree>
    <p:extLst>
      <p:ext uri="{BB962C8B-B14F-4D97-AF65-F5344CB8AC3E}">
        <p14:creationId xmlns:p14="http://schemas.microsoft.com/office/powerpoint/2010/main" val="2826288058"/>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0891" y="260622"/>
            <a:ext cx="10835639" cy="640715"/>
          </a:xfrm>
        </p:spPr>
        <p:txBody>
          <a:bodyPr>
            <a:normAutofit fontScale="90000"/>
          </a:bodyPr>
          <a:lstStyle/>
          <a:p>
            <a:pPr algn="ctr"/>
            <a:r>
              <a:rPr lang="en-US" sz="2800" b="1" dirty="0">
                <a:solidFill>
                  <a:schemeClr val="accent1">
                    <a:lumMod val="75000"/>
                  </a:schemeClr>
                </a:solidFill>
                <a:latin typeface="Book Antiqua" panose="02040602050305030304" pitchFamily="18" charset="0"/>
              </a:rPr>
              <a:t>Section 130. Confiscation of goods or conveyances and levy of penalty</a:t>
            </a:r>
            <a:endParaRPr lang="en-IN" sz="2800" b="1" dirty="0">
              <a:solidFill>
                <a:schemeClr val="accent1">
                  <a:lumMod val="75000"/>
                </a:schemeClr>
              </a:solidFill>
              <a:latin typeface="Book Antiqua" panose="02040602050305030304" pitchFamily="18" charset="0"/>
            </a:endParaRPr>
          </a:p>
        </p:txBody>
      </p:sp>
      <p:sp>
        <p:nvSpPr>
          <p:cNvPr id="3" name="Content Placeholder 2"/>
          <p:cNvSpPr>
            <a:spLocks noGrp="1"/>
          </p:cNvSpPr>
          <p:nvPr>
            <p:ph idx="1"/>
          </p:nvPr>
        </p:nvSpPr>
        <p:spPr>
          <a:xfrm>
            <a:off x="235131" y="1084217"/>
            <a:ext cx="11795760" cy="5669280"/>
          </a:xfrm>
        </p:spPr>
        <p:txBody>
          <a:bodyPr>
            <a:normAutofit fontScale="92500" lnSpcReduction="10000"/>
          </a:bodyPr>
          <a:lstStyle/>
          <a:p>
            <a:pPr marL="0" indent="0">
              <a:buNone/>
            </a:pPr>
            <a:r>
              <a:rPr lang="en-US" dirty="0" smtClean="0"/>
              <a:t>Where </a:t>
            </a:r>
            <a:r>
              <a:rPr lang="en-US" dirty="0" smtClean="0">
                <a:solidFill>
                  <a:srgbClr val="FF0000"/>
                </a:solidFill>
              </a:rPr>
              <a:t>any </a:t>
            </a:r>
            <a:r>
              <a:rPr lang="en-US" dirty="0">
                <a:solidFill>
                  <a:srgbClr val="FF0000"/>
                </a:solidFill>
              </a:rPr>
              <a:t>person- </a:t>
            </a:r>
            <a:endParaRPr lang="en-US" dirty="0" smtClean="0">
              <a:solidFill>
                <a:srgbClr val="FF0000"/>
              </a:solidFill>
            </a:endParaRPr>
          </a:p>
          <a:p>
            <a:pPr marL="571500" indent="-571500">
              <a:buAutoNum type="romanLcParenBoth"/>
            </a:pPr>
            <a:r>
              <a:rPr lang="en-US" dirty="0" smtClean="0">
                <a:solidFill>
                  <a:srgbClr val="FF0000"/>
                </a:solidFill>
              </a:rPr>
              <a:t>supplies </a:t>
            </a:r>
            <a:r>
              <a:rPr lang="en-US" dirty="0">
                <a:solidFill>
                  <a:srgbClr val="FF0000"/>
                </a:solidFill>
              </a:rPr>
              <a:t>or receives </a:t>
            </a:r>
            <a:r>
              <a:rPr lang="en-US" dirty="0"/>
              <a:t>any goods in contravention of any of the provisions of this Act or the rules made thereunder </a:t>
            </a:r>
            <a:r>
              <a:rPr lang="en-US" dirty="0">
                <a:solidFill>
                  <a:srgbClr val="FF0000"/>
                </a:solidFill>
              </a:rPr>
              <a:t>with intent</a:t>
            </a:r>
            <a:r>
              <a:rPr lang="en-US" dirty="0"/>
              <a:t> to </a:t>
            </a:r>
            <a:r>
              <a:rPr lang="en-US" u="sng" dirty="0"/>
              <a:t>evade payment of tax</a:t>
            </a:r>
            <a:r>
              <a:rPr lang="en-US" dirty="0"/>
              <a:t>; or </a:t>
            </a:r>
          </a:p>
          <a:p>
            <a:pPr marL="0" indent="0">
              <a:buNone/>
            </a:pPr>
            <a:r>
              <a:rPr lang="en-US" dirty="0" smtClean="0"/>
              <a:t>(</a:t>
            </a:r>
            <a:r>
              <a:rPr lang="en-US" dirty="0"/>
              <a:t>ii) </a:t>
            </a:r>
            <a:r>
              <a:rPr lang="en-US" dirty="0" smtClean="0"/>
              <a:t>  </a:t>
            </a:r>
            <a:r>
              <a:rPr lang="en-US" dirty="0" smtClean="0">
                <a:solidFill>
                  <a:srgbClr val="FF0000"/>
                </a:solidFill>
              </a:rPr>
              <a:t>does </a:t>
            </a:r>
            <a:r>
              <a:rPr lang="en-US" dirty="0">
                <a:solidFill>
                  <a:srgbClr val="FF0000"/>
                </a:solidFill>
              </a:rPr>
              <a:t>not account for </a:t>
            </a:r>
            <a:r>
              <a:rPr lang="en-US" dirty="0"/>
              <a:t>any goods on which he is liable to pay tax under this Act; or </a:t>
            </a:r>
            <a:endParaRPr lang="en-US" dirty="0" smtClean="0"/>
          </a:p>
          <a:p>
            <a:pPr marL="571500" indent="-571500">
              <a:buAutoNum type="romanLcParenBoth" startAt="3"/>
            </a:pPr>
            <a:r>
              <a:rPr lang="en-US" dirty="0" smtClean="0">
                <a:solidFill>
                  <a:srgbClr val="FF0000"/>
                </a:solidFill>
              </a:rPr>
              <a:t>supplies </a:t>
            </a:r>
            <a:r>
              <a:rPr lang="en-US" dirty="0">
                <a:solidFill>
                  <a:srgbClr val="FF0000"/>
                </a:solidFill>
              </a:rPr>
              <a:t>any goods liable to tax </a:t>
            </a:r>
            <a:r>
              <a:rPr lang="en-US" dirty="0"/>
              <a:t>under this Act </a:t>
            </a:r>
            <a:r>
              <a:rPr lang="en-US" dirty="0">
                <a:solidFill>
                  <a:srgbClr val="FF0000"/>
                </a:solidFill>
              </a:rPr>
              <a:t>without having applied </a:t>
            </a:r>
            <a:r>
              <a:rPr lang="en-US" dirty="0"/>
              <a:t>for </a:t>
            </a:r>
            <a:r>
              <a:rPr lang="en-US" dirty="0" smtClean="0"/>
              <a:t>   registration</a:t>
            </a:r>
            <a:r>
              <a:rPr lang="en-US" dirty="0"/>
              <a:t>; or </a:t>
            </a:r>
            <a:endParaRPr lang="en-US" dirty="0" smtClean="0"/>
          </a:p>
          <a:p>
            <a:pPr marL="571500" indent="-571500">
              <a:buAutoNum type="romanLcParenBoth" startAt="4"/>
            </a:pPr>
            <a:r>
              <a:rPr lang="en-US" dirty="0" smtClean="0">
                <a:solidFill>
                  <a:srgbClr val="FF0000"/>
                </a:solidFill>
              </a:rPr>
              <a:t>contravenes </a:t>
            </a:r>
            <a:r>
              <a:rPr lang="en-US" dirty="0">
                <a:solidFill>
                  <a:srgbClr val="FF0000"/>
                </a:solidFill>
              </a:rPr>
              <a:t>any of the provisions </a:t>
            </a:r>
            <a:r>
              <a:rPr lang="en-US" dirty="0"/>
              <a:t>of this Act or the rules made thereunder with </a:t>
            </a:r>
            <a:r>
              <a:rPr lang="en-US" dirty="0" smtClean="0"/>
              <a:t>  intent </a:t>
            </a:r>
            <a:r>
              <a:rPr lang="en-US" dirty="0"/>
              <a:t>to evade payment of tax; or </a:t>
            </a:r>
            <a:endParaRPr lang="en-US" dirty="0" smtClean="0"/>
          </a:p>
          <a:p>
            <a:pPr marL="571500" indent="-571500">
              <a:buAutoNum type="romanLcParenBoth" startAt="5"/>
            </a:pPr>
            <a:r>
              <a:rPr lang="en-US" dirty="0" smtClean="0"/>
              <a:t>uses </a:t>
            </a:r>
            <a:r>
              <a:rPr lang="en-US" dirty="0"/>
              <a:t>any conveyance as a means of transport for carriage of goods in </a:t>
            </a:r>
            <a:r>
              <a:rPr lang="en-US" dirty="0" smtClean="0"/>
              <a:t>contravention </a:t>
            </a:r>
            <a:r>
              <a:rPr lang="en-US" dirty="0"/>
              <a:t>of the provisions of this Act or the rules made thereunder unless the owner of the conveyance proves that it was so used without the knowledge or connivance of the owner himself, his agent, if any, and the person in charge of the conveyance</a:t>
            </a:r>
            <a:r>
              <a:rPr lang="en-US" dirty="0" smtClean="0"/>
              <a:t>,</a:t>
            </a:r>
          </a:p>
          <a:p>
            <a:pPr marL="0" indent="0">
              <a:buNone/>
            </a:pPr>
            <a:r>
              <a:rPr lang="en-US" dirty="0"/>
              <a:t>then, all such goods or conveyances shall be liable to confiscation and the person shall be liable to penalty under section 122</a:t>
            </a:r>
            <a:endParaRPr lang="en-IN" dirty="0"/>
          </a:p>
        </p:txBody>
      </p:sp>
    </p:spTree>
    <p:extLst>
      <p:ext uri="{BB962C8B-B14F-4D97-AF65-F5344CB8AC3E}">
        <p14:creationId xmlns:p14="http://schemas.microsoft.com/office/powerpoint/2010/main" val="1265103650"/>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431709"/>
          </a:xfrm>
        </p:spPr>
        <p:txBody>
          <a:bodyPr>
            <a:normAutofit/>
          </a:bodyPr>
          <a:lstStyle/>
          <a:p>
            <a:pPr algn="r"/>
            <a:r>
              <a:rPr lang="en-US" sz="2000" b="1" dirty="0">
                <a:solidFill>
                  <a:schemeClr val="accent1">
                    <a:lumMod val="75000"/>
                  </a:schemeClr>
                </a:solidFill>
                <a:latin typeface="Book Antiqua" panose="02040602050305030304" pitchFamily="18" charset="0"/>
              </a:rPr>
              <a:t>Section 130. Confiscation of goods or conveyances and levy of penalty</a:t>
            </a:r>
            <a:endParaRPr lang="en-IN" sz="2000" b="1" dirty="0">
              <a:latin typeface="Book Antiqua" panose="02040602050305030304" pitchFamily="18" charset="0"/>
            </a:endParaRPr>
          </a:p>
        </p:txBody>
      </p:sp>
      <p:sp>
        <p:nvSpPr>
          <p:cNvPr id="3" name="Content Placeholder 2"/>
          <p:cNvSpPr>
            <a:spLocks noGrp="1"/>
          </p:cNvSpPr>
          <p:nvPr>
            <p:ph idx="1"/>
          </p:nvPr>
        </p:nvSpPr>
        <p:spPr>
          <a:xfrm>
            <a:off x="261257" y="927462"/>
            <a:ext cx="11639006" cy="5721531"/>
          </a:xfrm>
        </p:spPr>
        <p:txBody>
          <a:bodyPr>
            <a:normAutofit fontScale="92500" lnSpcReduction="10000"/>
          </a:bodyPr>
          <a:lstStyle/>
          <a:p>
            <a:pPr marL="0" indent="0">
              <a:buNone/>
            </a:pPr>
            <a:r>
              <a:rPr lang="en-US" dirty="0"/>
              <a:t>Whenever confiscation of any goods or conveyance is </a:t>
            </a:r>
            <a:r>
              <a:rPr lang="en-US" dirty="0" err="1"/>
              <a:t>authorised</a:t>
            </a:r>
            <a:r>
              <a:rPr lang="en-US" dirty="0"/>
              <a:t> by this Act, the officer adjudging it shall give to the owner of the goods an option to pay in lieu of confiscation, such fine as the said officer thinks </a:t>
            </a:r>
            <a:r>
              <a:rPr lang="en-US" dirty="0" smtClean="0"/>
              <a:t>fit-</a:t>
            </a:r>
            <a:r>
              <a:rPr lang="en-US" sz="2200" dirty="0" smtClean="0">
                <a:sym typeface="Wingdings" panose="05000000000000000000" pitchFamily="2" charset="2"/>
              </a:rPr>
              <a:t>RULE:142(5)</a:t>
            </a:r>
            <a:r>
              <a:rPr lang="en-US" dirty="0" smtClean="0">
                <a:sym typeface="Wingdings" panose="05000000000000000000" pitchFamily="2" charset="2"/>
              </a:rPr>
              <a:t> </a:t>
            </a:r>
            <a:r>
              <a:rPr lang="en-US" dirty="0" smtClean="0"/>
              <a:t> </a:t>
            </a:r>
          </a:p>
          <a:p>
            <a:pPr>
              <a:buFontTx/>
              <a:buChar char="-"/>
            </a:pPr>
            <a:r>
              <a:rPr lang="en-US" sz="2600" i="1" dirty="0" smtClean="0"/>
              <a:t>Provided </a:t>
            </a:r>
            <a:r>
              <a:rPr lang="en-US" sz="2600" i="1" dirty="0"/>
              <a:t>that such fine </a:t>
            </a:r>
            <a:r>
              <a:rPr lang="en-US" sz="2600" i="1" dirty="0" err="1"/>
              <a:t>leviable</a:t>
            </a:r>
            <a:r>
              <a:rPr lang="en-US" sz="2600" i="1" dirty="0"/>
              <a:t> </a:t>
            </a:r>
            <a:r>
              <a:rPr lang="en-US" sz="2600" i="1" u="sng" dirty="0"/>
              <a:t>shall not exceed the market value of the goods </a:t>
            </a:r>
            <a:r>
              <a:rPr lang="en-US" sz="2600" i="1" dirty="0" smtClean="0"/>
              <a:t>confiscated</a:t>
            </a:r>
            <a:r>
              <a:rPr lang="en-US" sz="2600" i="1" dirty="0"/>
              <a:t>, less the tax chargeable thereon: </a:t>
            </a:r>
            <a:endParaRPr lang="en-US" sz="2600" i="1" dirty="0" smtClean="0"/>
          </a:p>
          <a:p>
            <a:pPr>
              <a:buFontTx/>
              <a:buChar char="-"/>
            </a:pPr>
            <a:r>
              <a:rPr lang="en-US" sz="2600" i="1" dirty="0" smtClean="0"/>
              <a:t>Provided </a:t>
            </a:r>
            <a:r>
              <a:rPr lang="en-US" sz="2600" i="1" dirty="0"/>
              <a:t>further that the aggregate of such fine and penalty </a:t>
            </a:r>
            <a:r>
              <a:rPr lang="en-US" sz="2600" i="1" dirty="0" err="1"/>
              <a:t>leviable</a:t>
            </a:r>
            <a:r>
              <a:rPr lang="en-US" sz="2600" i="1" dirty="0"/>
              <a:t> shall not be </a:t>
            </a:r>
            <a:r>
              <a:rPr lang="en-US" sz="2600" i="1" dirty="0" smtClean="0"/>
              <a:t>less than </a:t>
            </a:r>
            <a:r>
              <a:rPr lang="en-US" sz="2600" i="1" dirty="0"/>
              <a:t>the </a:t>
            </a:r>
            <a:r>
              <a:rPr lang="en-US" sz="2600" i="1" dirty="0" smtClean="0"/>
              <a:t>penalty </a:t>
            </a:r>
            <a:r>
              <a:rPr lang="en-US" sz="2600" i="1" dirty="0"/>
              <a:t>equal to hundred per cent. of the tax payable on such </a:t>
            </a:r>
            <a:r>
              <a:rPr lang="en-US" sz="2600" i="1" dirty="0" smtClean="0"/>
              <a:t>goods</a:t>
            </a:r>
            <a:r>
              <a:rPr lang="en-US" sz="1700" i="1" dirty="0" smtClean="0"/>
              <a:t>- </a:t>
            </a:r>
            <a:r>
              <a:rPr lang="en-US" sz="1700" i="1" dirty="0" smtClean="0">
                <a:solidFill>
                  <a:srgbClr val="FF0000"/>
                </a:solidFill>
              </a:rPr>
              <a:t>WEF 01.01.2022 </a:t>
            </a:r>
          </a:p>
          <a:p>
            <a:pPr>
              <a:buFontTx/>
              <a:buChar char="-"/>
            </a:pPr>
            <a:r>
              <a:rPr lang="en-US" sz="2600" i="1" dirty="0" smtClean="0"/>
              <a:t>Provided </a:t>
            </a:r>
            <a:r>
              <a:rPr lang="en-US" sz="2600" i="1" dirty="0"/>
              <a:t>also that where any such conveyance is used for the carriage of the goods </a:t>
            </a:r>
            <a:r>
              <a:rPr lang="en-US" sz="2600" i="1" dirty="0" smtClean="0"/>
              <a:t>or </a:t>
            </a:r>
            <a:r>
              <a:rPr lang="en-US" sz="2600" i="1" dirty="0"/>
              <a:t>passengers for hire, the owner of the conveyance shall be given an option to pay in lieu of the confiscation of the conveyance a fine equal to the tax payable on the goods being transported thereon</a:t>
            </a:r>
            <a:r>
              <a:rPr lang="en-US" sz="2600" i="1" dirty="0" smtClean="0"/>
              <a:t>.</a:t>
            </a:r>
          </a:p>
          <a:p>
            <a:pPr marL="0" indent="0">
              <a:buNone/>
            </a:pPr>
            <a:r>
              <a:rPr lang="en-US" dirty="0"/>
              <a:t>The proper officer may, after satisfying himself that the confiscated goods or conveyance are not required in any other proceedings under this Act and after giving reasonable </a:t>
            </a:r>
            <a:r>
              <a:rPr lang="en-US" u="sng" dirty="0">
                <a:solidFill>
                  <a:srgbClr val="FF0000"/>
                </a:solidFill>
              </a:rPr>
              <a:t>time not exceeding three months </a:t>
            </a:r>
            <a:r>
              <a:rPr lang="en-US" dirty="0"/>
              <a:t>to pay fine in lieu of confiscation, dispose of such goods or conveyance and deposit the sale proceeds thereof with the Government.</a:t>
            </a:r>
            <a:endParaRPr lang="en-IN" dirty="0"/>
          </a:p>
        </p:txBody>
      </p:sp>
    </p:spTree>
    <p:extLst>
      <p:ext uri="{BB962C8B-B14F-4D97-AF65-F5344CB8AC3E}">
        <p14:creationId xmlns:p14="http://schemas.microsoft.com/office/powerpoint/2010/main" val="4229585981"/>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80605" y="207962"/>
            <a:ext cx="9144000" cy="667249"/>
          </a:xfrm>
        </p:spPr>
        <p:txBody>
          <a:bodyPr>
            <a:normAutofit/>
          </a:bodyPr>
          <a:lstStyle/>
          <a:p>
            <a:r>
              <a:rPr lang="en-US" sz="3200" b="1" dirty="0" smtClean="0">
                <a:solidFill>
                  <a:schemeClr val="accent1">
                    <a:lumMod val="75000"/>
                  </a:schemeClr>
                </a:solidFill>
                <a:latin typeface="Book Antiqua" panose="02040602050305030304" pitchFamily="18" charset="0"/>
              </a:rPr>
              <a:t>Points to be checked in notice/order</a:t>
            </a:r>
            <a:endParaRPr lang="en-IN" sz="3200" b="1" dirty="0">
              <a:solidFill>
                <a:schemeClr val="accent1">
                  <a:lumMod val="75000"/>
                </a:schemeClr>
              </a:solidFill>
              <a:latin typeface="Book Antiqua" panose="02040602050305030304" pitchFamily="18" charset="0"/>
            </a:endParaRPr>
          </a:p>
        </p:txBody>
      </p:sp>
      <p:sp>
        <p:nvSpPr>
          <p:cNvPr id="3" name="Subtitle 2"/>
          <p:cNvSpPr>
            <a:spLocks noGrp="1"/>
          </p:cNvSpPr>
          <p:nvPr>
            <p:ph type="subTitle" idx="1"/>
          </p:nvPr>
        </p:nvSpPr>
        <p:spPr>
          <a:xfrm>
            <a:off x="836023" y="1397726"/>
            <a:ext cx="10959738" cy="4689566"/>
          </a:xfrm>
        </p:spPr>
        <p:txBody>
          <a:bodyPr/>
          <a:lstStyle/>
          <a:p>
            <a:pPr marL="342900" indent="-342900" algn="l">
              <a:buFont typeface="Arial" panose="020B0604020202020204" pitchFamily="34" charset="0"/>
              <a:buChar char="•"/>
            </a:pPr>
            <a:r>
              <a:rPr lang="en-US" b="1" dirty="0" smtClean="0"/>
              <a:t>Section under which SCN/Order is passed</a:t>
            </a:r>
          </a:p>
          <a:p>
            <a:pPr marL="342900" indent="-342900" algn="l">
              <a:buFont typeface="Arial" panose="020B0604020202020204" pitchFamily="34" charset="0"/>
              <a:buChar char="•"/>
            </a:pPr>
            <a:r>
              <a:rPr lang="en-US" b="1" dirty="0" smtClean="0"/>
              <a:t>Reasons/subject matter for which SCN/Order is given</a:t>
            </a:r>
          </a:p>
          <a:p>
            <a:pPr marL="342900" indent="-342900" algn="l">
              <a:buFont typeface="Arial" panose="020B0604020202020204" pitchFamily="34" charset="0"/>
              <a:buChar char="•"/>
            </a:pPr>
            <a:r>
              <a:rPr lang="en-US" b="1" dirty="0" smtClean="0"/>
              <a:t>Monetary limits of adjudicating authorities to issue SCN/orders</a:t>
            </a:r>
          </a:p>
          <a:p>
            <a:pPr marL="342900" indent="-342900" algn="l">
              <a:buFont typeface="Arial" panose="020B0604020202020204" pitchFamily="34" charset="0"/>
              <a:buChar char="•"/>
            </a:pPr>
            <a:r>
              <a:rPr lang="en-US" b="1" dirty="0" smtClean="0"/>
              <a:t>Time limits to issue SCN/order</a:t>
            </a:r>
          </a:p>
          <a:p>
            <a:pPr marL="342900" indent="-342900" algn="l">
              <a:buFont typeface="Arial" panose="020B0604020202020204" pitchFamily="34" charset="0"/>
              <a:buChar char="•"/>
            </a:pPr>
            <a:r>
              <a:rPr lang="en-US" b="1" dirty="0" smtClean="0"/>
              <a:t>Jurisdiction of authorities </a:t>
            </a:r>
          </a:p>
          <a:p>
            <a:pPr marL="342900" indent="-342900" algn="l">
              <a:buFont typeface="Arial" panose="020B0604020202020204" pitchFamily="34" charset="0"/>
              <a:buChar char="•"/>
            </a:pPr>
            <a:r>
              <a:rPr lang="en-US" b="1" dirty="0" smtClean="0"/>
              <a:t>Mode of service of SCN/Order</a:t>
            </a:r>
          </a:p>
          <a:p>
            <a:pPr marL="342900" indent="-342900" algn="l">
              <a:buFont typeface="Arial" panose="020B0604020202020204" pitchFamily="34" charset="0"/>
              <a:buChar char="•"/>
            </a:pPr>
            <a:r>
              <a:rPr lang="en-US" b="1" dirty="0" smtClean="0"/>
              <a:t>Reply given is considered</a:t>
            </a:r>
          </a:p>
          <a:p>
            <a:pPr marL="342900" indent="-342900" algn="l">
              <a:buFont typeface="Arial" panose="020B0604020202020204" pitchFamily="34" charset="0"/>
              <a:buChar char="•"/>
            </a:pPr>
            <a:r>
              <a:rPr lang="en-US" b="1" dirty="0" smtClean="0"/>
              <a:t>Personal Hearing provided</a:t>
            </a:r>
          </a:p>
          <a:p>
            <a:pPr marL="342900" indent="-342900" algn="l">
              <a:buFont typeface="Arial" panose="020B0604020202020204" pitchFamily="34" charset="0"/>
              <a:buChar char="•"/>
            </a:pPr>
            <a:r>
              <a:rPr lang="en-US" b="1" dirty="0" smtClean="0"/>
              <a:t>Signature/DIN/Date of SCN/Order</a:t>
            </a:r>
            <a:endParaRPr lang="en-IN" b="1" dirty="0"/>
          </a:p>
        </p:txBody>
      </p:sp>
    </p:spTree>
    <p:extLst>
      <p:ext uri="{BB962C8B-B14F-4D97-AF65-F5344CB8AC3E}">
        <p14:creationId xmlns:p14="http://schemas.microsoft.com/office/powerpoint/2010/main" val="2467740774"/>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3953" y="365125"/>
            <a:ext cx="10985863" cy="1325563"/>
          </a:xfrm>
        </p:spPr>
        <p:txBody>
          <a:bodyPr>
            <a:normAutofit/>
          </a:bodyPr>
          <a:lstStyle/>
          <a:p>
            <a:pPr lvl="0"/>
            <a:r>
              <a:rPr lang="en-IN" sz="3200" b="1" dirty="0" err="1">
                <a:solidFill>
                  <a:srgbClr val="FF0000"/>
                </a:solidFill>
                <a:latin typeface="Book Antiqua" panose="02040602050305030304" pitchFamily="18" charset="0"/>
              </a:rPr>
              <a:t>Gargo</a:t>
            </a:r>
            <a:r>
              <a:rPr lang="en-IN" sz="3200" b="1" dirty="0">
                <a:solidFill>
                  <a:srgbClr val="FF0000"/>
                </a:solidFill>
                <a:latin typeface="Book Antiqua" panose="02040602050305030304" pitchFamily="18" charset="0"/>
              </a:rPr>
              <a:t> Traders v/s. Joint Commissioner Commercial Taxes (State Tax) [2023</a:t>
            </a:r>
            <a:r>
              <a:rPr lang="en-IN" sz="3200" b="1" dirty="0" smtClean="0">
                <a:solidFill>
                  <a:srgbClr val="FF0000"/>
                </a:solidFill>
                <a:latin typeface="Book Antiqua" panose="02040602050305030304" pitchFamily="18" charset="0"/>
              </a:rPr>
              <a:t>]-</a:t>
            </a:r>
            <a:r>
              <a:rPr lang="en-IN" sz="2800" b="1" dirty="0">
                <a:latin typeface="Book Antiqua" panose="02040602050305030304" pitchFamily="18" charset="0"/>
              </a:rPr>
              <a:t>Hon’ble Calcutta High Court </a:t>
            </a:r>
          </a:p>
        </p:txBody>
      </p:sp>
      <p:sp>
        <p:nvSpPr>
          <p:cNvPr id="3" name="Content Placeholder 2"/>
          <p:cNvSpPr>
            <a:spLocks noGrp="1"/>
          </p:cNvSpPr>
          <p:nvPr>
            <p:ph idx="1"/>
          </p:nvPr>
        </p:nvSpPr>
        <p:spPr>
          <a:xfrm>
            <a:off x="838200" y="2312126"/>
            <a:ext cx="10515600" cy="2063932"/>
          </a:xfrm>
        </p:spPr>
        <p:txBody>
          <a:bodyPr/>
          <a:lstStyle/>
          <a:p>
            <a:pPr marL="0" indent="0">
              <a:buNone/>
            </a:pPr>
            <a:r>
              <a:rPr lang="en-IN" b="1" dirty="0" smtClean="0">
                <a:latin typeface="Book Antiqua" panose="02040602050305030304" pitchFamily="18" charset="0"/>
              </a:rPr>
              <a:t>Subject </a:t>
            </a:r>
            <a:r>
              <a:rPr lang="en-IN" b="1" dirty="0">
                <a:latin typeface="Book Antiqua" panose="02040602050305030304" pitchFamily="18" charset="0"/>
              </a:rPr>
              <a:t>matter</a:t>
            </a:r>
            <a:r>
              <a:rPr lang="en-IN" dirty="0">
                <a:latin typeface="Book Antiqua" panose="02040602050305030304" pitchFamily="18" charset="0"/>
              </a:rPr>
              <a:t>: ITC denied to the recipient because of cancellation of </a:t>
            </a:r>
            <a:r>
              <a:rPr lang="en-IN" b="1" dirty="0">
                <a:latin typeface="Book Antiqua" panose="02040602050305030304" pitchFamily="18" charset="0"/>
              </a:rPr>
              <a:t>registration</a:t>
            </a:r>
            <a:r>
              <a:rPr lang="en-IN" dirty="0">
                <a:latin typeface="Book Antiqua" panose="02040602050305030304" pitchFamily="18" charset="0"/>
              </a:rPr>
              <a:t> of supplier with retrospective effect.</a:t>
            </a:r>
          </a:p>
          <a:p>
            <a:endParaRPr lang="en-IN" dirty="0"/>
          </a:p>
        </p:txBody>
      </p:sp>
    </p:spTree>
    <p:extLst>
      <p:ext uri="{BB962C8B-B14F-4D97-AF65-F5344CB8AC3E}">
        <p14:creationId xmlns:p14="http://schemas.microsoft.com/office/powerpoint/2010/main" val="1542518275"/>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704760"/>
            <a:ext cx="10515600" cy="1325563"/>
          </a:xfrm>
        </p:spPr>
        <p:txBody>
          <a:bodyPr>
            <a:normAutofit/>
          </a:bodyPr>
          <a:lstStyle/>
          <a:p>
            <a:pPr lvl="0"/>
            <a:r>
              <a:rPr lang="en-IN" sz="2800" b="1" dirty="0" err="1">
                <a:solidFill>
                  <a:srgbClr val="FF0000"/>
                </a:solidFill>
                <a:latin typeface="Book Antiqua" panose="02040602050305030304" pitchFamily="18" charset="0"/>
              </a:rPr>
              <a:t>Suncraft</a:t>
            </a:r>
            <a:r>
              <a:rPr lang="en-IN" sz="2800" b="1" dirty="0">
                <a:solidFill>
                  <a:srgbClr val="FF0000"/>
                </a:solidFill>
                <a:latin typeface="Book Antiqua" panose="02040602050305030304" pitchFamily="18" charset="0"/>
              </a:rPr>
              <a:t> Energy Private Limited and Another (supra) v. The Assistant Commissioner (State Tax</a:t>
            </a:r>
            <a:r>
              <a:rPr lang="en-IN" sz="2800" b="1" dirty="0" smtClean="0">
                <a:solidFill>
                  <a:srgbClr val="FF0000"/>
                </a:solidFill>
                <a:latin typeface="Book Antiqua" panose="02040602050305030304" pitchFamily="18" charset="0"/>
              </a:rPr>
              <a:t>)-</a:t>
            </a:r>
            <a:r>
              <a:rPr lang="en-IN" sz="2800" b="1" dirty="0"/>
              <a:t>Hon’ble Calcutta High Court</a:t>
            </a:r>
            <a:r>
              <a:rPr lang="en-IN" sz="2800" b="1" dirty="0">
                <a:solidFill>
                  <a:srgbClr val="FF0000"/>
                </a:solidFill>
                <a:latin typeface="Book Antiqua" panose="02040602050305030304" pitchFamily="18" charset="0"/>
              </a:rPr>
              <a:t/>
            </a:r>
            <a:br>
              <a:rPr lang="en-IN" sz="2800" b="1" dirty="0">
                <a:solidFill>
                  <a:srgbClr val="FF0000"/>
                </a:solidFill>
                <a:latin typeface="Book Antiqua" panose="02040602050305030304" pitchFamily="18" charset="0"/>
              </a:rPr>
            </a:br>
            <a:endParaRPr lang="en-IN" sz="2800" b="1" dirty="0">
              <a:solidFill>
                <a:srgbClr val="FF0000"/>
              </a:solidFill>
              <a:latin typeface="Book Antiqua" panose="02040602050305030304" pitchFamily="18" charset="0"/>
            </a:endParaRPr>
          </a:p>
        </p:txBody>
      </p:sp>
      <p:sp>
        <p:nvSpPr>
          <p:cNvPr id="3" name="Content Placeholder 2"/>
          <p:cNvSpPr>
            <a:spLocks noGrp="1"/>
          </p:cNvSpPr>
          <p:nvPr>
            <p:ph idx="1"/>
          </p:nvPr>
        </p:nvSpPr>
        <p:spPr/>
        <p:txBody>
          <a:bodyPr/>
          <a:lstStyle/>
          <a:p>
            <a:pPr marL="0" indent="0">
              <a:buNone/>
            </a:pPr>
            <a:r>
              <a:rPr lang="en-IN" b="1" dirty="0"/>
              <a:t> </a:t>
            </a:r>
            <a:endParaRPr lang="en-IN" dirty="0"/>
          </a:p>
          <a:p>
            <a:pPr marL="0" indent="0">
              <a:buNone/>
            </a:pPr>
            <a:r>
              <a:rPr lang="en-IN" sz="3200" b="1" dirty="0">
                <a:latin typeface="Book Antiqua" panose="02040602050305030304" pitchFamily="18" charset="0"/>
              </a:rPr>
              <a:t>Subject matter: No automatic reversal of ITC, if no action is taken against supplier.</a:t>
            </a:r>
          </a:p>
          <a:p>
            <a:endParaRPr lang="en-IN" dirty="0"/>
          </a:p>
        </p:txBody>
      </p:sp>
    </p:spTree>
    <p:extLst>
      <p:ext uri="{BB962C8B-B14F-4D97-AF65-F5344CB8AC3E}">
        <p14:creationId xmlns:p14="http://schemas.microsoft.com/office/powerpoint/2010/main" val="2370750223"/>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809262"/>
            <a:ext cx="10515600" cy="1325563"/>
          </a:xfrm>
        </p:spPr>
        <p:txBody>
          <a:bodyPr>
            <a:normAutofit/>
          </a:bodyPr>
          <a:lstStyle/>
          <a:p>
            <a:r>
              <a:rPr lang="en-IN" sz="3200" b="1" dirty="0">
                <a:solidFill>
                  <a:srgbClr val="FF0000"/>
                </a:solidFill>
                <a:latin typeface="Book Antiqua" panose="02040602050305030304" pitchFamily="18" charset="0"/>
              </a:rPr>
              <a:t>Diya Agencies vs. State Tax Officer, WP(C) No. 29769 of 2023</a:t>
            </a:r>
          </a:p>
        </p:txBody>
      </p:sp>
      <p:sp>
        <p:nvSpPr>
          <p:cNvPr id="3" name="Content Placeholder 2"/>
          <p:cNvSpPr>
            <a:spLocks noGrp="1"/>
          </p:cNvSpPr>
          <p:nvPr>
            <p:ph idx="1"/>
          </p:nvPr>
        </p:nvSpPr>
        <p:spPr>
          <a:xfrm>
            <a:off x="838200" y="2508069"/>
            <a:ext cx="10515600" cy="3668894"/>
          </a:xfrm>
        </p:spPr>
        <p:txBody>
          <a:bodyPr/>
          <a:lstStyle/>
          <a:p>
            <a:pPr lvl="0"/>
            <a:endParaRPr lang="en-IN" dirty="0"/>
          </a:p>
          <a:p>
            <a:pPr marL="0" indent="0">
              <a:buNone/>
            </a:pPr>
            <a:r>
              <a:rPr lang="en-IN" sz="4000" dirty="0">
                <a:latin typeface="Book Antiqua" panose="02040602050305030304" pitchFamily="18" charset="0"/>
              </a:rPr>
              <a:t>Subject matter: Invoices are not depicted in GSTR-2A</a:t>
            </a:r>
          </a:p>
          <a:p>
            <a:endParaRPr lang="en-IN" b="1" dirty="0">
              <a:latin typeface="Book Antiqua" panose="02040602050305030304" pitchFamily="18" charset="0"/>
            </a:endParaRPr>
          </a:p>
        </p:txBody>
      </p:sp>
    </p:spTree>
    <p:extLst>
      <p:ext uri="{BB962C8B-B14F-4D97-AF65-F5344CB8AC3E}">
        <p14:creationId xmlns:p14="http://schemas.microsoft.com/office/powerpoint/2010/main" val="211486658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482634" y="142649"/>
            <a:ext cx="9144000" cy="562746"/>
          </a:xfrm>
        </p:spPr>
        <p:txBody>
          <a:bodyPr>
            <a:normAutofit/>
          </a:bodyPr>
          <a:lstStyle/>
          <a:p>
            <a:r>
              <a:rPr lang="en-US" sz="3200" b="1" dirty="0" smtClean="0">
                <a:solidFill>
                  <a:schemeClr val="accent1"/>
                </a:solidFill>
                <a:latin typeface="Book Antiqua" panose="02040602050305030304" pitchFamily="18" charset="0"/>
              </a:rPr>
              <a:t>Notices issued by GST departments</a:t>
            </a:r>
            <a:endParaRPr lang="en-IN" sz="3200" b="1" dirty="0">
              <a:solidFill>
                <a:schemeClr val="accent1"/>
              </a:solidFill>
              <a:latin typeface="Book Antiqua" panose="02040602050305030304" pitchFamily="18" charset="0"/>
            </a:endParaRPr>
          </a:p>
        </p:txBody>
      </p:sp>
      <p:sp>
        <p:nvSpPr>
          <p:cNvPr id="3" name="Subtitle 2"/>
          <p:cNvSpPr>
            <a:spLocks noGrp="1"/>
          </p:cNvSpPr>
          <p:nvPr>
            <p:ph type="subTitle" idx="1"/>
          </p:nvPr>
        </p:nvSpPr>
        <p:spPr>
          <a:xfrm>
            <a:off x="222070" y="901337"/>
            <a:ext cx="11743508" cy="5826034"/>
          </a:xfrm>
        </p:spPr>
        <p:txBody>
          <a:bodyPr>
            <a:normAutofit/>
          </a:bodyPr>
          <a:lstStyle/>
          <a:p>
            <a:pPr marL="800100" lvl="1" indent="-342900" algn="l">
              <a:buFont typeface="Arial" panose="020B0604020202020204" pitchFamily="34" charset="0"/>
              <a:buChar char="•"/>
            </a:pPr>
            <a:r>
              <a:rPr lang="en-IN" b="1" dirty="0"/>
              <a:t>Mismatch of GSTR-1 with GSTR-3B</a:t>
            </a:r>
            <a:endParaRPr lang="en-IN" sz="1600" b="1" dirty="0"/>
          </a:p>
          <a:p>
            <a:pPr marL="800100" lvl="1" indent="-342900" algn="l">
              <a:buFont typeface="Arial" panose="020B0604020202020204" pitchFamily="34" charset="0"/>
              <a:buChar char="•"/>
            </a:pPr>
            <a:r>
              <a:rPr lang="en-IN" b="1" dirty="0"/>
              <a:t>Non-availability of invoices in GSTR-2A/2B</a:t>
            </a:r>
            <a:endParaRPr lang="en-IN" sz="1600" b="1" dirty="0"/>
          </a:p>
          <a:p>
            <a:pPr marL="800100" lvl="1" indent="-342900" algn="l">
              <a:buFont typeface="Arial" panose="020B0604020202020204" pitchFamily="34" charset="0"/>
              <a:buChar char="•"/>
            </a:pPr>
            <a:r>
              <a:rPr lang="en-IN" b="1" dirty="0"/>
              <a:t>Mismatch of GSTR-2A/B with GSTR-3B</a:t>
            </a:r>
            <a:endParaRPr lang="en-IN" sz="1600" b="1" dirty="0"/>
          </a:p>
          <a:p>
            <a:pPr marL="800100" lvl="1" indent="-342900" algn="l">
              <a:buFont typeface="Arial" panose="020B0604020202020204" pitchFamily="34" charset="0"/>
              <a:buChar char="•"/>
            </a:pPr>
            <a:r>
              <a:rPr lang="en-IN" b="1" dirty="0"/>
              <a:t>Mismatch of GSTR-1 with e-way bills</a:t>
            </a:r>
            <a:endParaRPr lang="en-IN" sz="1600" b="1" dirty="0"/>
          </a:p>
          <a:p>
            <a:pPr marL="800100" lvl="1" indent="-342900" algn="l">
              <a:buFont typeface="Arial" panose="020B0604020202020204" pitchFamily="34" charset="0"/>
              <a:buChar char="•"/>
            </a:pPr>
            <a:r>
              <a:rPr lang="en-IN" b="1" dirty="0"/>
              <a:t>Short payment of taxes, interest, fee </a:t>
            </a:r>
            <a:r>
              <a:rPr lang="en-IN" b="1" dirty="0" err="1"/>
              <a:t>etc</a:t>
            </a:r>
            <a:endParaRPr lang="en-IN" sz="1600" b="1" dirty="0"/>
          </a:p>
          <a:p>
            <a:pPr marL="800100" lvl="1" indent="-342900" algn="l">
              <a:buFont typeface="Arial" panose="020B0604020202020204" pitchFamily="34" charset="0"/>
              <a:buChar char="•"/>
            </a:pPr>
            <a:r>
              <a:rPr lang="en-IN" b="1" dirty="0"/>
              <a:t>Cancellation of registration of supplier with retrospective date</a:t>
            </a:r>
            <a:endParaRPr lang="en-IN" sz="1600" b="1" dirty="0"/>
          </a:p>
          <a:p>
            <a:pPr marL="800100" lvl="1" indent="-342900" algn="l">
              <a:buFont typeface="Arial" panose="020B0604020202020204" pitchFamily="34" charset="0"/>
              <a:buChar char="•"/>
            </a:pPr>
            <a:r>
              <a:rPr lang="en-IN" b="1" dirty="0"/>
              <a:t>Non-filing of returns by the taxable person or his supplier</a:t>
            </a:r>
            <a:endParaRPr lang="en-IN" sz="1600" b="1" dirty="0"/>
          </a:p>
          <a:p>
            <a:pPr marL="800100" lvl="1" indent="-342900" algn="l">
              <a:buFont typeface="Arial" panose="020B0604020202020204" pitchFamily="34" charset="0"/>
              <a:buChar char="•"/>
            </a:pPr>
            <a:r>
              <a:rPr lang="en-IN" b="1" dirty="0"/>
              <a:t>Non-payment of taxes by the suppliers to the government</a:t>
            </a:r>
            <a:endParaRPr lang="en-IN" sz="1600" b="1" dirty="0"/>
          </a:p>
          <a:p>
            <a:pPr marL="800100" lvl="1" indent="-342900" algn="l">
              <a:buFont typeface="Arial" panose="020B0604020202020204" pitchFamily="34" charset="0"/>
              <a:buChar char="•"/>
            </a:pPr>
            <a:r>
              <a:rPr lang="en-IN" b="1" dirty="0"/>
              <a:t>Supplier has filed returns after the due date</a:t>
            </a:r>
            <a:endParaRPr lang="en-IN" sz="1600" b="1" dirty="0"/>
          </a:p>
          <a:p>
            <a:pPr marL="800100" lvl="1" indent="-342900" algn="l">
              <a:buFont typeface="Arial" panose="020B0604020202020204" pitchFamily="34" charset="0"/>
              <a:buChar char="•"/>
            </a:pPr>
            <a:r>
              <a:rPr lang="en-IN" b="1" dirty="0"/>
              <a:t>Not claiming ITC before Sept of next year return or 30</a:t>
            </a:r>
            <a:r>
              <a:rPr lang="en-IN" b="1" baseline="30000" dirty="0"/>
              <a:t>th</a:t>
            </a:r>
            <a:r>
              <a:rPr lang="en-IN" b="1" dirty="0"/>
              <a:t> of Nov, of next year</a:t>
            </a:r>
            <a:endParaRPr lang="en-IN" sz="1600" b="1" dirty="0"/>
          </a:p>
          <a:p>
            <a:pPr marL="800100" lvl="1" indent="-342900" algn="l">
              <a:buFont typeface="Arial" panose="020B0604020202020204" pitchFamily="34" charset="0"/>
              <a:buChar char="•"/>
            </a:pPr>
            <a:r>
              <a:rPr lang="en-IN" b="1" dirty="0" err="1"/>
              <a:t>Availment</a:t>
            </a:r>
            <a:r>
              <a:rPr lang="en-IN" b="1" dirty="0"/>
              <a:t> of ITC wrongly or ITC for transactions under block credits have been availed</a:t>
            </a:r>
            <a:endParaRPr lang="en-IN" sz="1600" b="1" dirty="0"/>
          </a:p>
          <a:p>
            <a:pPr marL="800100" lvl="1" indent="-342900" algn="l">
              <a:buFont typeface="Arial" panose="020B0604020202020204" pitchFamily="34" charset="0"/>
              <a:buChar char="•"/>
            </a:pPr>
            <a:r>
              <a:rPr lang="en-IN" b="1" dirty="0" err="1"/>
              <a:t>Availment</a:t>
            </a:r>
            <a:r>
              <a:rPr lang="en-IN" b="1" dirty="0"/>
              <a:t> of ITC for transactions where POS is in the supplier’s state</a:t>
            </a:r>
            <a:endParaRPr lang="en-IN" sz="1600" b="1" dirty="0"/>
          </a:p>
          <a:p>
            <a:pPr marL="800100" lvl="1" indent="-342900" algn="l">
              <a:buFont typeface="Arial" panose="020B0604020202020204" pitchFamily="34" charset="0"/>
              <a:buChar char="•"/>
            </a:pPr>
            <a:r>
              <a:rPr lang="en-IN" b="1" dirty="0" err="1"/>
              <a:t>Availment</a:t>
            </a:r>
            <a:r>
              <a:rPr lang="en-IN" b="1" dirty="0"/>
              <a:t> of ITC for transactions that are not in furtherance of business.</a:t>
            </a:r>
            <a:endParaRPr lang="en-IN" sz="1600" b="1" dirty="0"/>
          </a:p>
          <a:p>
            <a:pPr marL="800100" lvl="1" indent="-342900" algn="l">
              <a:buFont typeface="Arial" panose="020B0604020202020204" pitchFamily="34" charset="0"/>
              <a:buChar char="•"/>
            </a:pPr>
            <a:r>
              <a:rPr lang="en-IN" b="1" dirty="0"/>
              <a:t>Non-filing of reply by a taxable person for GST FORM ASMT-10 Or intimation issued u/s 73(5)</a:t>
            </a:r>
            <a:endParaRPr lang="en-IN" sz="1600" b="1" dirty="0"/>
          </a:p>
          <a:p>
            <a:pPr marL="800100" lvl="1" indent="-342900" algn="l">
              <a:buFont typeface="Arial" panose="020B0604020202020204" pitchFamily="34" charset="0"/>
              <a:buChar char="•"/>
            </a:pPr>
            <a:r>
              <a:rPr lang="en-IN" b="1" dirty="0"/>
              <a:t>Non-payment of late fees for delay in filing monthly/quarterly/annual returns</a:t>
            </a:r>
            <a:endParaRPr lang="en-IN" sz="1600" b="1" dirty="0"/>
          </a:p>
          <a:p>
            <a:pPr marL="800100" lvl="1" indent="-342900" algn="l">
              <a:buFont typeface="Arial" panose="020B0604020202020204" pitchFamily="34" charset="0"/>
              <a:buChar char="•"/>
            </a:pPr>
            <a:r>
              <a:rPr lang="en-IN" b="1" dirty="0"/>
              <a:t>Non-compliance of rule 86B of CGST Act, 2017- usage of ITC up to 99% of tax liability</a:t>
            </a:r>
            <a:endParaRPr lang="en-IN" sz="1600" b="1" dirty="0"/>
          </a:p>
        </p:txBody>
      </p:sp>
    </p:spTree>
    <p:extLst>
      <p:ext uri="{BB962C8B-B14F-4D97-AF65-F5344CB8AC3E}">
        <p14:creationId xmlns:p14="http://schemas.microsoft.com/office/powerpoint/2010/main" val="3758803096"/>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87383" y="377780"/>
            <a:ext cx="11508377" cy="719500"/>
          </a:xfrm>
        </p:spPr>
        <p:txBody>
          <a:bodyPr>
            <a:normAutofit fontScale="90000"/>
          </a:bodyPr>
          <a:lstStyle/>
          <a:p>
            <a:pPr algn="l"/>
            <a:r>
              <a:rPr lang="en-US" sz="3600" b="1" dirty="0" smtClean="0">
                <a:solidFill>
                  <a:srgbClr val="FF0000"/>
                </a:solidFill>
                <a:latin typeface="Book Antiqua" panose="02040602050305030304" pitchFamily="18" charset="0"/>
              </a:rPr>
              <a:t>Recommendation of GST Council through 53</a:t>
            </a:r>
            <a:r>
              <a:rPr lang="en-US" sz="3600" b="1" baseline="30000" dirty="0" smtClean="0">
                <a:solidFill>
                  <a:srgbClr val="FF0000"/>
                </a:solidFill>
                <a:latin typeface="Book Antiqua" panose="02040602050305030304" pitchFamily="18" charset="0"/>
              </a:rPr>
              <a:t>rd</a:t>
            </a:r>
            <a:r>
              <a:rPr lang="en-US" sz="3600" b="1" dirty="0" smtClean="0">
                <a:solidFill>
                  <a:srgbClr val="FF0000"/>
                </a:solidFill>
                <a:latin typeface="Book Antiqua" panose="02040602050305030304" pitchFamily="18" charset="0"/>
              </a:rPr>
              <a:t> meeting</a:t>
            </a:r>
            <a:endParaRPr lang="en-IN" sz="3600" b="1" dirty="0">
              <a:solidFill>
                <a:srgbClr val="FF0000"/>
              </a:solidFill>
              <a:latin typeface="Book Antiqua" panose="02040602050305030304" pitchFamily="18" charset="0"/>
            </a:endParaRPr>
          </a:p>
        </p:txBody>
      </p:sp>
      <p:sp>
        <p:nvSpPr>
          <p:cNvPr id="3" name="Subtitle 2"/>
          <p:cNvSpPr>
            <a:spLocks noGrp="1"/>
          </p:cNvSpPr>
          <p:nvPr>
            <p:ph type="subTitle" idx="1"/>
          </p:nvPr>
        </p:nvSpPr>
        <p:spPr>
          <a:xfrm>
            <a:off x="287383" y="1436913"/>
            <a:ext cx="11612880" cy="5225143"/>
          </a:xfrm>
        </p:spPr>
        <p:txBody>
          <a:bodyPr>
            <a:normAutofit/>
          </a:bodyPr>
          <a:lstStyle/>
          <a:p>
            <a:pPr lvl="0" algn="l"/>
            <a:r>
              <a:rPr lang="en-IN" b="1" dirty="0">
                <a:latin typeface="Book Antiqua" panose="02040602050305030304" pitchFamily="18" charset="0"/>
              </a:rPr>
              <a:t>GST Council has recommended waiving interest and penalties for demand notices issued under Section 73 of the CGST Act (i.e. the cases not involving fraud, suppression or wilful misstatement, etc.) for the fiscal years 2017-18, 2018-19 and 2019-20, if the full tax demanded is paid up to 31.03.2025- </a:t>
            </a:r>
            <a:r>
              <a:rPr lang="en-IN" b="1" dirty="0">
                <a:solidFill>
                  <a:srgbClr val="FF0000"/>
                </a:solidFill>
                <a:latin typeface="Book Antiqua" panose="02040602050305030304" pitchFamily="18" charset="0"/>
              </a:rPr>
              <a:t>a big relief to the taxable person.</a:t>
            </a:r>
          </a:p>
          <a:p>
            <a:pPr lvl="0" algn="l"/>
            <a:r>
              <a:rPr lang="en-IN" b="1" dirty="0">
                <a:latin typeface="Book Antiqua" panose="02040602050305030304" pitchFamily="18" charset="0"/>
              </a:rPr>
              <a:t>GST Council has recommended the time limit to avail input tax credit w.r.t. any invoice or debit note under Section 16(4) of CGST Act, through any GSTR- 3B return filed up to 30.11.2021 for FY 2017-18, 2018-19, 2019-20 and 2020-21, may be deemed to be 30.11.2021.</a:t>
            </a:r>
          </a:p>
          <a:p>
            <a:pPr lvl="0" algn="l"/>
            <a:r>
              <a:rPr lang="en-IN" b="1" dirty="0">
                <a:solidFill>
                  <a:schemeClr val="accent1">
                    <a:lumMod val="75000"/>
                  </a:schemeClr>
                </a:solidFill>
                <a:latin typeface="Book Antiqua" panose="02040602050305030304" pitchFamily="18" charset="0"/>
              </a:rPr>
              <a:t>Council has recommended monetary limit of </a:t>
            </a:r>
            <a:r>
              <a:rPr lang="en-IN" b="1" dirty="0" err="1">
                <a:solidFill>
                  <a:schemeClr val="accent1">
                    <a:lumMod val="75000"/>
                  </a:schemeClr>
                </a:solidFill>
                <a:latin typeface="Book Antiqua" panose="02040602050305030304" pitchFamily="18" charset="0"/>
              </a:rPr>
              <a:t>Rs</a:t>
            </a:r>
            <a:r>
              <a:rPr lang="en-IN" b="1" dirty="0">
                <a:solidFill>
                  <a:schemeClr val="accent1">
                    <a:lumMod val="75000"/>
                  </a:schemeClr>
                </a:solidFill>
                <a:latin typeface="Book Antiqua" panose="02040602050305030304" pitchFamily="18" charset="0"/>
              </a:rPr>
              <a:t>. 20 lakh for GST Appellate Tribunal, </a:t>
            </a:r>
            <a:r>
              <a:rPr lang="en-IN" b="1" dirty="0" err="1">
                <a:solidFill>
                  <a:schemeClr val="accent1">
                    <a:lumMod val="75000"/>
                  </a:schemeClr>
                </a:solidFill>
                <a:latin typeface="Book Antiqua" panose="02040602050305030304" pitchFamily="18" charset="0"/>
              </a:rPr>
              <a:t>Rs</a:t>
            </a:r>
            <a:r>
              <a:rPr lang="en-IN" b="1" dirty="0">
                <a:solidFill>
                  <a:schemeClr val="accent1">
                    <a:lumMod val="75000"/>
                  </a:schemeClr>
                </a:solidFill>
                <a:latin typeface="Book Antiqua" panose="02040602050305030304" pitchFamily="18" charset="0"/>
              </a:rPr>
              <a:t>. 1 crore for the High Court and </a:t>
            </a:r>
            <a:r>
              <a:rPr lang="en-IN" b="1" dirty="0" err="1">
                <a:solidFill>
                  <a:schemeClr val="accent1">
                    <a:lumMod val="75000"/>
                  </a:schemeClr>
                </a:solidFill>
                <a:latin typeface="Book Antiqua" panose="02040602050305030304" pitchFamily="18" charset="0"/>
              </a:rPr>
              <a:t>Rs</a:t>
            </a:r>
            <a:r>
              <a:rPr lang="en-IN" b="1" dirty="0">
                <a:solidFill>
                  <a:schemeClr val="accent1">
                    <a:lumMod val="75000"/>
                  </a:schemeClr>
                </a:solidFill>
                <a:latin typeface="Book Antiqua" panose="02040602050305030304" pitchFamily="18" charset="0"/>
              </a:rPr>
              <a:t>. 2 crore for the Supreme Court, for filing of appeals by the Department, to reduce litigation.</a:t>
            </a:r>
          </a:p>
          <a:p>
            <a:pPr algn="l"/>
            <a:endParaRPr lang="en-IN" dirty="0"/>
          </a:p>
        </p:txBody>
      </p:sp>
    </p:spTree>
    <p:extLst>
      <p:ext uri="{BB962C8B-B14F-4D97-AF65-F5344CB8AC3E}">
        <p14:creationId xmlns:p14="http://schemas.microsoft.com/office/powerpoint/2010/main" val="3132574386"/>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745218"/>
          </a:xfrm>
        </p:spPr>
        <p:txBody>
          <a:bodyPr>
            <a:normAutofit/>
          </a:bodyPr>
          <a:lstStyle/>
          <a:p>
            <a:r>
              <a:rPr lang="en-US" sz="3200" b="1" dirty="0">
                <a:solidFill>
                  <a:srgbClr val="FF0000"/>
                </a:solidFill>
                <a:latin typeface="Book Antiqua" panose="02040602050305030304" pitchFamily="18" charset="0"/>
              </a:rPr>
              <a:t>Recommendation of GST Council through 53</a:t>
            </a:r>
            <a:r>
              <a:rPr lang="en-US" sz="3200" b="1" baseline="30000" dirty="0">
                <a:solidFill>
                  <a:srgbClr val="FF0000"/>
                </a:solidFill>
                <a:latin typeface="Book Antiqua" panose="02040602050305030304" pitchFamily="18" charset="0"/>
              </a:rPr>
              <a:t>rd</a:t>
            </a:r>
            <a:r>
              <a:rPr lang="en-US" sz="3200" b="1" dirty="0">
                <a:solidFill>
                  <a:srgbClr val="FF0000"/>
                </a:solidFill>
                <a:latin typeface="Book Antiqua" panose="02040602050305030304" pitchFamily="18" charset="0"/>
              </a:rPr>
              <a:t> meeting</a:t>
            </a:r>
            <a:endParaRPr lang="en-IN" sz="3200" dirty="0">
              <a:latin typeface="Book Antiqua" panose="02040602050305030304" pitchFamily="18" charset="0"/>
            </a:endParaRPr>
          </a:p>
        </p:txBody>
      </p:sp>
      <p:sp>
        <p:nvSpPr>
          <p:cNvPr id="3" name="Content Placeholder 2"/>
          <p:cNvSpPr>
            <a:spLocks noGrp="1"/>
          </p:cNvSpPr>
          <p:nvPr>
            <p:ph idx="1"/>
          </p:nvPr>
        </p:nvSpPr>
        <p:spPr>
          <a:xfrm>
            <a:off x="838200" y="1371600"/>
            <a:ext cx="10515600" cy="4805363"/>
          </a:xfrm>
        </p:spPr>
        <p:txBody>
          <a:bodyPr/>
          <a:lstStyle/>
          <a:p>
            <a:pPr lvl="0"/>
            <a:r>
              <a:rPr lang="en-IN" b="1" dirty="0">
                <a:latin typeface="Book Antiqua" panose="02040602050305030304" pitchFamily="18" charset="0"/>
              </a:rPr>
              <a:t>GST Council has recommended amending provisions of the CGST Act to provide that the three-month period for filing appeals in the GST Appellate Tribunal will start from a date to be notified by the Government</a:t>
            </a:r>
          </a:p>
          <a:p>
            <a:pPr lvl="0"/>
            <a:r>
              <a:rPr lang="en-IN" b="1" dirty="0">
                <a:latin typeface="Book Antiqua" panose="02040602050305030304" pitchFamily="18" charset="0"/>
              </a:rPr>
              <a:t>To ease the interest burden of the taxpayers, the GST Council has recommended to not levy interest u/s 50 of the CGST Act in case of delayed filing of return, on the amount which is available in the Electronic Cash Ledger (ECL) on the due date of filing of the said return – </a:t>
            </a:r>
            <a:r>
              <a:rPr lang="en-IN" b="1" dirty="0">
                <a:solidFill>
                  <a:srgbClr val="FF0000"/>
                </a:solidFill>
                <a:latin typeface="Book Antiqua" panose="02040602050305030304" pitchFamily="18" charset="0"/>
              </a:rPr>
              <a:t>a very big relief to taxable person as it will improve his financial health.</a:t>
            </a:r>
          </a:p>
          <a:p>
            <a:endParaRPr lang="en-IN" dirty="0"/>
          </a:p>
        </p:txBody>
      </p:sp>
    </p:spTree>
    <p:extLst>
      <p:ext uri="{BB962C8B-B14F-4D97-AF65-F5344CB8AC3E}">
        <p14:creationId xmlns:p14="http://schemas.microsoft.com/office/powerpoint/2010/main" val="1753689681"/>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a:t>
            </a:r>
            <a:endParaRPr lang="en-IN" dirty="0"/>
          </a:p>
        </p:txBody>
      </p:sp>
      <p:sp>
        <p:nvSpPr>
          <p:cNvPr id="3" name="Content Placeholder 2"/>
          <p:cNvSpPr>
            <a:spLocks noGrp="1"/>
          </p:cNvSpPr>
          <p:nvPr>
            <p:ph idx="1"/>
          </p:nvPr>
        </p:nvSpPr>
        <p:spPr>
          <a:xfrm rot="21131838">
            <a:off x="981891" y="1721648"/>
            <a:ext cx="10515600" cy="4335100"/>
          </a:xfrm>
        </p:spPr>
        <p:txBody>
          <a:bodyPr/>
          <a:lstStyle/>
          <a:p>
            <a:pPr marL="0" indent="0">
              <a:buNone/>
            </a:pPr>
            <a:endParaRPr lang="en-US" dirty="0" smtClean="0">
              <a:solidFill>
                <a:schemeClr val="accent1">
                  <a:lumMod val="75000"/>
                </a:schemeClr>
              </a:solidFill>
              <a:latin typeface="Monotype Corsiva" panose="03010101010201010101" pitchFamily="66" charset="0"/>
            </a:endParaRPr>
          </a:p>
          <a:p>
            <a:pPr marL="0" indent="0">
              <a:buNone/>
            </a:pPr>
            <a:endParaRPr lang="en-US" dirty="0">
              <a:solidFill>
                <a:schemeClr val="accent1">
                  <a:lumMod val="75000"/>
                </a:schemeClr>
              </a:solidFill>
              <a:latin typeface="Monotype Corsiva" panose="03010101010201010101" pitchFamily="66" charset="0"/>
            </a:endParaRPr>
          </a:p>
          <a:p>
            <a:pPr marL="0" indent="0" algn="ctr">
              <a:buNone/>
            </a:pPr>
            <a:r>
              <a:rPr lang="en-US" sz="3600" dirty="0" smtClean="0">
                <a:solidFill>
                  <a:schemeClr val="accent1">
                    <a:lumMod val="75000"/>
                  </a:schemeClr>
                </a:solidFill>
                <a:latin typeface="Monotype Corsiva" panose="03010101010201010101" pitchFamily="66" charset="0"/>
              </a:rPr>
              <a:t>Learning is a continue process……………. </a:t>
            </a:r>
          </a:p>
          <a:p>
            <a:pPr marL="0" indent="0" algn="ctr">
              <a:buNone/>
            </a:pPr>
            <a:r>
              <a:rPr lang="en-US" sz="5400" dirty="0" smtClean="0">
                <a:solidFill>
                  <a:srgbClr val="FF0000"/>
                </a:solidFill>
                <a:latin typeface="Monotype Corsiva" panose="03010101010201010101" pitchFamily="66" charset="0"/>
              </a:rPr>
              <a:t>Thanks………</a:t>
            </a:r>
            <a:endParaRPr lang="en-IN" sz="5400" dirty="0">
              <a:solidFill>
                <a:srgbClr val="FF0000"/>
              </a:solidFill>
              <a:latin typeface="Monotype Corsiva" panose="03010101010201010101" pitchFamily="66" charset="0"/>
            </a:endParaRPr>
          </a:p>
        </p:txBody>
      </p:sp>
    </p:spTree>
    <p:extLst>
      <p:ext uri="{BB962C8B-B14F-4D97-AF65-F5344CB8AC3E}">
        <p14:creationId xmlns:p14="http://schemas.microsoft.com/office/powerpoint/2010/main" val="318378446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29045" y="339633"/>
            <a:ext cx="11142618" cy="496389"/>
          </a:xfrm>
        </p:spPr>
        <p:txBody>
          <a:bodyPr>
            <a:normAutofit/>
          </a:bodyPr>
          <a:lstStyle/>
          <a:p>
            <a:r>
              <a:rPr lang="en-US" sz="2800" b="1" dirty="0" smtClean="0">
                <a:solidFill>
                  <a:schemeClr val="accent1"/>
                </a:solidFill>
                <a:latin typeface="Bookman Old Style" panose="02050604050505020204" pitchFamily="18" charset="0"/>
              </a:rPr>
              <a:t>Offensives under GST- </a:t>
            </a:r>
            <a:r>
              <a:rPr lang="en-US" sz="2400" b="1" dirty="0" smtClean="0">
                <a:solidFill>
                  <a:schemeClr val="accent1"/>
                </a:solidFill>
                <a:latin typeface="Bookman Old Style" panose="02050604050505020204" pitchFamily="18" charset="0"/>
              </a:rPr>
              <a:t>Section 122</a:t>
            </a:r>
            <a:endParaRPr lang="en-IN" sz="2400" b="1" dirty="0">
              <a:solidFill>
                <a:schemeClr val="accent1"/>
              </a:solidFill>
              <a:latin typeface="Bookman Old Style" panose="02050604050505020204" pitchFamily="18" charset="0"/>
            </a:endParaRPr>
          </a:p>
        </p:txBody>
      </p:sp>
      <p:sp>
        <p:nvSpPr>
          <p:cNvPr id="3" name="Subtitle 2"/>
          <p:cNvSpPr>
            <a:spLocks noGrp="1"/>
          </p:cNvSpPr>
          <p:nvPr>
            <p:ph type="subTitle" idx="1"/>
          </p:nvPr>
        </p:nvSpPr>
        <p:spPr>
          <a:xfrm>
            <a:off x="326571" y="1005840"/>
            <a:ext cx="11547566" cy="5656217"/>
          </a:xfrm>
        </p:spPr>
        <p:txBody>
          <a:bodyPr>
            <a:normAutofit fontScale="92500" lnSpcReduction="10000"/>
          </a:bodyPr>
          <a:lstStyle/>
          <a:p>
            <a:pPr algn="l">
              <a:lnSpc>
                <a:spcPct val="107000"/>
              </a:lnSpc>
              <a:spcAft>
                <a:spcPts val="800"/>
              </a:spcAft>
            </a:pPr>
            <a:r>
              <a:rPr lang="en-US" b="1" dirty="0">
                <a:latin typeface="Calibri (Body)"/>
                <a:ea typeface="Calibri" panose="020F0502020204030204" pitchFamily="34" charset="0"/>
                <a:cs typeface="Times New Roman" panose="02020603050405020304" pitchFamily="18" charset="0"/>
              </a:rPr>
              <a:t>In section 122 (1) following offences have been listed out for taxable persons:</a:t>
            </a:r>
            <a:endParaRPr lang="en-IN" dirty="0">
              <a:latin typeface="Calibri (Body)"/>
              <a:ea typeface="Calibri" panose="020F0502020204030204" pitchFamily="34" charset="0"/>
              <a:cs typeface="Times New Roman" panose="02020603050405020304" pitchFamily="18" charset="0"/>
            </a:endParaRPr>
          </a:p>
          <a:p>
            <a:pPr marL="514350" lvl="0" indent="-514350" algn="l">
              <a:lnSpc>
                <a:spcPct val="107000"/>
              </a:lnSpc>
              <a:spcAft>
                <a:spcPts val="0"/>
              </a:spcAft>
              <a:buSzPts val="1100"/>
              <a:buFont typeface="Wingdings" panose="05000000000000000000" pitchFamily="2" charset="2"/>
              <a:buChar char="Ø"/>
            </a:pPr>
            <a:r>
              <a:rPr lang="en-IN" dirty="0">
                <a:latin typeface="Book Antiqua" panose="02040602050305030304" pitchFamily="18" charset="0"/>
                <a:ea typeface="Calibri" panose="020F0502020204030204" pitchFamily="34" charset="0"/>
                <a:cs typeface="Times New Roman" panose="02020603050405020304" pitchFamily="18" charset="0"/>
              </a:rPr>
              <a:t>issues an </a:t>
            </a:r>
            <a:r>
              <a:rPr lang="en-IN" dirty="0">
                <a:solidFill>
                  <a:srgbClr val="FF0000"/>
                </a:solidFill>
                <a:latin typeface="Book Antiqua" panose="02040602050305030304" pitchFamily="18" charset="0"/>
                <a:ea typeface="Calibri" panose="020F0502020204030204" pitchFamily="34" charset="0"/>
                <a:cs typeface="Times New Roman" panose="02020603050405020304" pitchFamily="18" charset="0"/>
              </a:rPr>
              <a:t>incorrect or false invoice </a:t>
            </a:r>
            <a:r>
              <a:rPr lang="en-IN" dirty="0">
                <a:latin typeface="Book Antiqua" panose="02040602050305030304" pitchFamily="18" charset="0"/>
                <a:ea typeface="Calibri" panose="020F0502020204030204" pitchFamily="34" charset="0"/>
                <a:cs typeface="Times New Roman" panose="02020603050405020304" pitchFamily="18" charset="0"/>
              </a:rPr>
              <a:t>with regard to supply of goods and services;</a:t>
            </a:r>
          </a:p>
          <a:p>
            <a:pPr marL="514350" lvl="0" indent="-514350" algn="l">
              <a:lnSpc>
                <a:spcPct val="107000"/>
              </a:lnSpc>
              <a:spcAft>
                <a:spcPts val="0"/>
              </a:spcAft>
              <a:buSzPts val="1100"/>
              <a:buFont typeface="Wingdings" panose="05000000000000000000" pitchFamily="2" charset="2"/>
              <a:buChar char="Ø"/>
            </a:pPr>
            <a:r>
              <a:rPr lang="en-IN" dirty="0">
                <a:latin typeface="Book Antiqua" panose="02040602050305030304" pitchFamily="18" charset="0"/>
                <a:ea typeface="Calibri" panose="020F0502020204030204" pitchFamily="34" charset="0"/>
                <a:cs typeface="Times New Roman" panose="02020603050405020304" pitchFamily="18" charset="0"/>
              </a:rPr>
              <a:t>issues </a:t>
            </a:r>
            <a:r>
              <a:rPr lang="en-IN" dirty="0">
                <a:solidFill>
                  <a:srgbClr val="FF0000"/>
                </a:solidFill>
                <a:latin typeface="Book Antiqua" panose="02040602050305030304" pitchFamily="18" charset="0"/>
                <a:ea typeface="Calibri" panose="020F0502020204030204" pitchFamily="34" charset="0"/>
                <a:cs typeface="Times New Roman" panose="02020603050405020304" pitchFamily="18" charset="0"/>
              </a:rPr>
              <a:t>any invoice/bill in violation of the provisions of this Act </a:t>
            </a:r>
            <a:r>
              <a:rPr lang="en-IN" dirty="0">
                <a:latin typeface="Book Antiqua" panose="02040602050305030304" pitchFamily="18" charset="0"/>
                <a:ea typeface="Calibri" panose="020F0502020204030204" pitchFamily="34" charset="0"/>
                <a:cs typeface="Times New Roman" panose="02020603050405020304" pitchFamily="18" charset="0"/>
              </a:rPr>
              <a:t>or the rules made </a:t>
            </a:r>
            <a:r>
              <a:rPr lang="en-IN" dirty="0" smtClean="0">
                <a:latin typeface="Book Antiqua" panose="02040602050305030304" pitchFamily="18" charset="0"/>
                <a:ea typeface="Calibri" panose="020F0502020204030204" pitchFamily="34" charset="0"/>
                <a:cs typeface="Times New Roman" panose="02020603050405020304" pitchFamily="18" charset="0"/>
              </a:rPr>
              <a:t>thereunder*;</a:t>
            </a:r>
            <a:endParaRPr lang="en-IN" dirty="0">
              <a:latin typeface="Book Antiqua" panose="02040602050305030304" pitchFamily="18" charset="0"/>
              <a:ea typeface="Calibri" panose="020F0502020204030204" pitchFamily="34" charset="0"/>
              <a:cs typeface="Times New Roman" panose="02020603050405020304" pitchFamily="18" charset="0"/>
            </a:endParaRPr>
          </a:p>
          <a:p>
            <a:pPr marL="514350" lvl="0" indent="-514350" algn="l">
              <a:lnSpc>
                <a:spcPct val="107000"/>
              </a:lnSpc>
              <a:spcAft>
                <a:spcPts val="0"/>
              </a:spcAft>
              <a:buSzPts val="1100"/>
              <a:buFont typeface="Wingdings" panose="05000000000000000000" pitchFamily="2" charset="2"/>
              <a:buChar char="Ø"/>
            </a:pPr>
            <a:r>
              <a:rPr lang="en-IN" dirty="0">
                <a:latin typeface="Book Antiqua" panose="02040602050305030304" pitchFamily="18" charset="0"/>
                <a:ea typeface="Calibri" panose="020F0502020204030204" pitchFamily="34" charset="0"/>
                <a:cs typeface="Times New Roman" panose="02020603050405020304" pitchFamily="18" charset="0"/>
              </a:rPr>
              <a:t>collects any amount as tax </a:t>
            </a:r>
            <a:r>
              <a:rPr lang="en-IN" dirty="0">
                <a:solidFill>
                  <a:srgbClr val="FF0000"/>
                </a:solidFill>
                <a:latin typeface="Book Antiqua" panose="02040602050305030304" pitchFamily="18" charset="0"/>
                <a:ea typeface="Calibri" panose="020F0502020204030204" pitchFamily="34" charset="0"/>
                <a:cs typeface="Times New Roman" panose="02020603050405020304" pitchFamily="18" charset="0"/>
              </a:rPr>
              <a:t>but fails to pay the same to the Government </a:t>
            </a:r>
            <a:r>
              <a:rPr lang="en-IN" dirty="0">
                <a:latin typeface="Book Antiqua" panose="02040602050305030304" pitchFamily="18" charset="0"/>
                <a:ea typeface="Calibri" panose="020F0502020204030204" pitchFamily="34" charset="0"/>
                <a:cs typeface="Times New Roman" panose="02020603050405020304" pitchFamily="18" charset="0"/>
              </a:rPr>
              <a:t>beyond a period of three months from the date on which such payment becomes due </a:t>
            </a:r>
          </a:p>
          <a:p>
            <a:pPr marL="514350" lvl="0" indent="-514350" algn="l">
              <a:lnSpc>
                <a:spcPct val="107000"/>
              </a:lnSpc>
              <a:spcAft>
                <a:spcPts val="0"/>
              </a:spcAft>
              <a:buSzPts val="1100"/>
              <a:buFont typeface="Wingdings" panose="05000000000000000000" pitchFamily="2" charset="2"/>
              <a:buChar char="Ø"/>
            </a:pPr>
            <a:r>
              <a:rPr lang="en-IN" dirty="0">
                <a:solidFill>
                  <a:srgbClr val="FF0000"/>
                </a:solidFill>
                <a:latin typeface="Book Antiqua" panose="02040602050305030304" pitchFamily="18" charset="0"/>
                <a:ea typeface="Calibri" panose="020F0502020204030204" pitchFamily="34" charset="0"/>
                <a:cs typeface="Times New Roman" panose="02020603050405020304" pitchFamily="18" charset="0"/>
              </a:rPr>
              <a:t>collects any tax in contravention </a:t>
            </a:r>
            <a:r>
              <a:rPr lang="en-IN" dirty="0">
                <a:latin typeface="Book Antiqua" panose="02040602050305030304" pitchFamily="18" charset="0"/>
                <a:ea typeface="Calibri" panose="020F0502020204030204" pitchFamily="34" charset="0"/>
                <a:cs typeface="Times New Roman" panose="02020603050405020304" pitchFamily="18" charset="0"/>
              </a:rPr>
              <a:t>of the provisions of this Act or collected wrongly </a:t>
            </a:r>
            <a:r>
              <a:rPr lang="en-IN" dirty="0">
                <a:solidFill>
                  <a:srgbClr val="FF0000"/>
                </a:solidFill>
                <a:latin typeface="Book Antiqua" panose="02040602050305030304" pitchFamily="18" charset="0"/>
                <a:ea typeface="Calibri" panose="020F0502020204030204" pitchFamily="34" charset="0"/>
                <a:cs typeface="Times New Roman" panose="02020603050405020304" pitchFamily="18" charset="0"/>
              </a:rPr>
              <a:t>but fails to </a:t>
            </a:r>
            <a:r>
              <a:rPr lang="en-IN" dirty="0">
                <a:latin typeface="Book Antiqua" panose="02040602050305030304" pitchFamily="18" charset="0"/>
                <a:ea typeface="Calibri" panose="020F0502020204030204" pitchFamily="34" charset="0"/>
                <a:cs typeface="Times New Roman" panose="02020603050405020304" pitchFamily="18" charset="0"/>
              </a:rPr>
              <a:t>pay the same to the Government </a:t>
            </a:r>
            <a:r>
              <a:rPr lang="en-IN" dirty="0">
                <a:solidFill>
                  <a:srgbClr val="FF0000"/>
                </a:solidFill>
                <a:latin typeface="Book Antiqua" panose="02040602050305030304" pitchFamily="18" charset="0"/>
                <a:ea typeface="Calibri" panose="020F0502020204030204" pitchFamily="34" charset="0"/>
                <a:cs typeface="Times New Roman" panose="02020603050405020304" pitchFamily="18" charset="0"/>
              </a:rPr>
              <a:t>beyond a period of three months</a:t>
            </a:r>
          </a:p>
          <a:p>
            <a:pPr marL="514350" lvl="0" indent="-514350" algn="l">
              <a:lnSpc>
                <a:spcPct val="107000"/>
              </a:lnSpc>
              <a:spcAft>
                <a:spcPts val="0"/>
              </a:spcAft>
              <a:buSzPts val="1100"/>
              <a:buFont typeface="Wingdings" panose="05000000000000000000" pitchFamily="2" charset="2"/>
              <a:buChar char="Ø"/>
            </a:pPr>
            <a:r>
              <a:rPr lang="en-IN" dirty="0">
                <a:solidFill>
                  <a:srgbClr val="FF0000"/>
                </a:solidFill>
                <a:latin typeface="Book Antiqua" panose="02040602050305030304" pitchFamily="18" charset="0"/>
                <a:ea typeface="Calibri" panose="020F0502020204030204" pitchFamily="34" charset="0"/>
                <a:cs typeface="Times New Roman" panose="02020603050405020304" pitchFamily="18" charset="0"/>
              </a:rPr>
              <a:t>fails to deduct TDS/TCS </a:t>
            </a:r>
            <a:r>
              <a:rPr lang="en-IN" dirty="0">
                <a:latin typeface="Book Antiqua" panose="02040602050305030304" pitchFamily="18" charset="0"/>
                <a:ea typeface="Calibri" panose="020F0502020204030204" pitchFamily="34" charset="0"/>
                <a:cs typeface="Times New Roman" panose="02020603050405020304" pitchFamily="18" charset="0"/>
              </a:rPr>
              <a:t>or short deducted and failed to pay to government account</a:t>
            </a:r>
          </a:p>
          <a:p>
            <a:pPr marL="514350" lvl="0" indent="-514350" algn="l">
              <a:lnSpc>
                <a:spcPct val="107000"/>
              </a:lnSpc>
              <a:spcAft>
                <a:spcPts val="0"/>
              </a:spcAft>
              <a:buSzPts val="1100"/>
              <a:buFont typeface="Wingdings" panose="05000000000000000000" pitchFamily="2" charset="2"/>
              <a:buChar char="Ø"/>
            </a:pPr>
            <a:r>
              <a:rPr lang="en-IN" dirty="0">
                <a:solidFill>
                  <a:srgbClr val="FF0000"/>
                </a:solidFill>
                <a:latin typeface="Book Antiqua" panose="02040602050305030304" pitchFamily="18" charset="0"/>
                <a:ea typeface="Calibri" panose="020F0502020204030204" pitchFamily="34" charset="0"/>
                <a:cs typeface="Times New Roman" panose="02020603050405020304" pitchFamily="18" charset="0"/>
              </a:rPr>
              <a:t>avail or utilises input tax credit without actual receipt of goods </a:t>
            </a:r>
            <a:r>
              <a:rPr lang="en-IN" dirty="0">
                <a:latin typeface="Book Antiqua" panose="02040602050305030304" pitchFamily="18" charset="0"/>
                <a:ea typeface="Calibri" panose="020F0502020204030204" pitchFamily="34" charset="0"/>
                <a:cs typeface="Times New Roman" panose="02020603050405020304" pitchFamily="18" charset="0"/>
              </a:rPr>
              <a:t>or services or both either fully or partially</a:t>
            </a:r>
          </a:p>
          <a:p>
            <a:pPr marL="514350" indent="-514350" algn="l">
              <a:lnSpc>
                <a:spcPct val="107000"/>
              </a:lnSpc>
              <a:buSzPts val="1100"/>
              <a:buFont typeface="Wingdings" panose="05000000000000000000" pitchFamily="2" charset="2"/>
              <a:buChar char="Ø"/>
            </a:pPr>
            <a:r>
              <a:rPr lang="en-IN" dirty="0">
                <a:solidFill>
                  <a:srgbClr val="FF0000"/>
                </a:solidFill>
                <a:latin typeface="Book Antiqua" panose="02040602050305030304" pitchFamily="18" charset="0"/>
                <a:ea typeface="Calibri" panose="020F0502020204030204" pitchFamily="34" charset="0"/>
                <a:cs typeface="Times New Roman" panose="02020603050405020304" pitchFamily="18" charset="0"/>
              </a:rPr>
              <a:t>issues invoice/bill without supply of goods </a:t>
            </a:r>
            <a:r>
              <a:rPr lang="en-IN" dirty="0">
                <a:latin typeface="Book Antiqua" panose="02040602050305030304" pitchFamily="18" charset="0"/>
                <a:ea typeface="Calibri" panose="020F0502020204030204" pitchFamily="34" charset="0"/>
                <a:cs typeface="Times New Roman" panose="02020603050405020304" pitchFamily="18" charset="0"/>
              </a:rPr>
              <a:t>or services or </a:t>
            </a:r>
            <a:r>
              <a:rPr lang="en-IN" dirty="0" smtClean="0">
                <a:latin typeface="Book Antiqua" panose="02040602050305030304" pitchFamily="18" charset="0"/>
                <a:ea typeface="Calibri" panose="020F0502020204030204" pitchFamily="34" charset="0"/>
                <a:cs typeface="Times New Roman" panose="02020603050405020304" pitchFamily="18" charset="0"/>
              </a:rPr>
              <a:t>both*  </a:t>
            </a:r>
            <a:endParaRPr lang="en-IN" dirty="0">
              <a:latin typeface="Book Antiqua" panose="02040602050305030304" pitchFamily="18" charset="0"/>
              <a:ea typeface="Calibri" panose="020F0502020204030204" pitchFamily="34" charset="0"/>
              <a:cs typeface="Times New Roman" panose="02020603050405020304" pitchFamily="18" charset="0"/>
            </a:endParaRPr>
          </a:p>
          <a:p>
            <a:pPr marL="514350" lvl="0" indent="-514350" algn="l">
              <a:lnSpc>
                <a:spcPct val="107000"/>
              </a:lnSpc>
              <a:buSzPts val="1100"/>
              <a:buFont typeface="Wingdings" panose="05000000000000000000" pitchFamily="2" charset="2"/>
              <a:buChar char="Ø"/>
            </a:pPr>
            <a:r>
              <a:rPr lang="en-IN" dirty="0">
                <a:latin typeface="Book Antiqua" panose="02040602050305030304" pitchFamily="18" charset="0"/>
                <a:ea typeface="Calibri" panose="020F0502020204030204" pitchFamily="34" charset="0"/>
                <a:cs typeface="Times New Roman" panose="02020603050405020304" pitchFamily="18" charset="0"/>
              </a:rPr>
              <a:t>supplies any goods or services or both </a:t>
            </a:r>
            <a:r>
              <a:rPr lang="en-IN" dirty="0">
                <a:solidFill>
                  <a:srgbClr val="FF0000"/>
                </a:solidFill>
                <a:latin typeface="Book Antiqua" panose="02040602050305030304" pitchFamily="18" charset="0"/>
                <a:ea typeface="Calibri" panose="020F0502020204030204" pitchFamily="34" charset="0"/>
                <a:cs typeface="Times New Roman" panose="02020603050405020304" pitchFamily="18" charset="0"/>
              </a:rPr>
              <a:t>without issue of </a:t>
            </a:r>
            <a:r>
              <a:rPr lang="en-IN" dirty="0" smtClean="0">
                <a:solidFill>
                  <a:srgbClr val="FF0000"/>
                </a:solidFill>
                <a:latin typeface="Book Antiqua" panose="02040602050305030304" pitchFamily="18" charset="0"/>
                <a:ea typeface="Calibri" panose="020F0502020204030204" pitchFamily="34" charset="0"/>
                <a:cs typeface="Times New Roman" panose="02020603050405020304" pitchFamily="18" charset="0"/>
              </a:rPr>
              <a:t>invoice  </a:t>
            </a:r>
            <a:endParaRPr lang="en-IN" sz="2800" dirty="0" smtClean="0">
              <a:solidFill>
                <a:srgbClr val="FF0000"/>
              </a:solidFill>
              <a:effectLst/>
              <a:latin typeface="Book Antiqua" panose="02040602050305030304" pitchFamily="18" charset="0"/>
              <a:ea typeface="Calibri" panose="020F0502020204030204" pitchFamily="34" charset="0"/>
              <a:cs typeface="Times New Roman" panose="02020603050405020304" pitchFamily="18" charset="0"/>
            </a:endParaRPr>
          </a:p>
          <a:p>
            <a:endParaRPr lang="en-IN" dirty="0"/>
          </a:p>
        </p:txBody>
      </p:sp>
    </p:spTree>
    <p:extLst>
      <p:ext uri="{BB962C8B-B14F-4D97-AF65-F5344CB8AC3E}">
        <p14:creationId xmlns:p14="http://schemas.microsoft.com/office/powerpoint/2010/main" val="93176757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751909" y="234088"/>
            <a:ext cx="9144000" cy="484368"/>
          </a:xfrm>
        </p:spPr>
        <p:txBody>
          <a:bodyPr>
            <a:normAutofit/>
          </a:bodyPr>
          <a:lstStyle/>
          <a:p>
            <a:pPr algn="r"/>
            <a:r>
              <a:rPr lang="en-US" sz="2000" b="1" dirty="0">
                <a:solidFill>
                  <a:schemeClr val="tx2"/>
                </a:solidFill>
                <a:latin typeface="Bookman Old Style" panose="02050604050505020204" pitchFamily="18" charset="0"/>
              </a:rPr>
              <a:t>Offensives under GST</a:t>
            </a:r>
            <a:endParaRPr lang="en-IN" sz="2000" b="1" dirty="0">
              <a:latin typeface="Bookman Old Style" panose="02050604050505020204" pitchFamily="18" charset="0"/>
            </a:endParaRPr>
          </a:p>
        </p:txBody>
      </p:sp>
      <p:sp>
        <p:nvSpPr>
          <p:cNvPr id="3" name="Subtitle 2"/>
          <p:cNvSpPr>
            <a:spLocks noGrp="1"/>
          </p:cNvSpPr>
          <p:nvPr>
            <p:ph type="subTitle" idx="1"/>
          </p:nvPr>
        </p:nvSpPr>
        <p:spPr>
          <a:xfrm>
            <a:off x="613954" y="875211"/>
            <a:ext cx="11281954" cy="5826035"/>
          </a:xfrm>
        </p:spPr>
        <p:txBody>
          <a:bodyPr>
            <a:normAutofit fontScale="85000" lnSpcReduction="20000"/>
          </a:bodyPr>
          <a:lstStyle/>
          <a:p>
            <a:pPr marL="457200" lvl="0" indent="-457200" algn="l">
              <a:lnSpc>
                <a:spcPct val="107000"/>
              </a:lnSpc>
              <a:spcAft>
                <a:spcPts val="0"/>
              </a:spcAft>
              <a:buSzPts val="1100"/>
              <a:buFont typeface="Wingdings" panose="05000000000000000000" pitchFamily="2" charset="2"/>
              <a:buChar char="Ø"/>
            </a:pPr>
            <a:r>
              <a:rPr lang="en-IN" sz="2600" dirty="0">
                <a:latin typeface="Book Antiqua" panose="02040602050305030304" pitchFamily="18" charset="0"/>
                <a:ea typeface="Calibri" panose="020F0502020204030204" pitchFamily="34" charset="0"/>
                <a:cs typeface="Times New Roman" panose="02020603050405020304" pitchFamily="18" charset="0"/>
              </a:rPr>
              <a:t>as an ISD, </a:t>
            </a:r>
            <a:r>
              <a:rPr lang="en-IN" sz="2600" dirty="0">
                <a:solidFill>
                  <a:srgbClr val="FF0000"/>
                </a:solidFill>
                <a:latin typeface="Book Antiqua" panose="02040602050305030304" pitchFamily="18" charset="0"/>
                <a:ea typeface="Calibri" panose="020F0502020204030204" pitchFamily="34" charset="0"/>
                <a:cs typeface="Times New Roman" panose="02020603050405020304" pitchFamily="18" charset="0"/>
              </a:rPr>
              <a:t>takes or distributes input tax credit in contravention of </a:t>
            </a:r>
            <a:r>
              <a:rPr lang="en-IN" sz="2600" dirty="0" smtClean="0">
                <a:solidFill>
                  <a:srgbClr val="FF0000"/>
                </a:solidFill>
                <a:latin typeface="Book Antiqua" panose="02040602050305030304" pitchFamily="18" charset="0"/>
                <a:ea typeface="Calibri" panose="020F0502020204030204" pitchFamily="34" charset="0"/>
                <a:cs typeface="Times New Roman" panose="02020603050405020304" pitchFamily="18" charset="0"/>
              </a:rPr>
              <a:t>law </a:t>
            </a:r>
            <a:r>
              <a:rPr lang="en-IN" sz="2600" dirty="0" smtClean="0">
                <a:latin typeface="Book Antiqua" panose="02040602050305030304" pitchFamily="18" charset="0"/>
                <a:ea typeface="Calibri" panose="020F0502020204030204" pitchFamily="34" charset="0"/>
                <a:cs typeface="Times New Roman" panose="02020603050405020304" pitchFamily="18" charset="0"/>
              </a:rPr>
              <a:t>with </a:t>
            </a:r>
            <a:r>
              <a:rPr lang="en-IN" sz="2600" dirty="0">
                <a:latin typeface="Book Antiqua" panose="02040602050305030304" pitchFamily="18" charset="0"/>
                <a:ea typeface="Calibri" panose="020F0502020204030204" pitchFamily="34" charset="0"/>
                <a:cs typeface="Times New Roman" panose="02020603050405020304" pitchFamily="18" charset="0"/>
              </a:rPr>
              <a:t>an intension </a:t>
            </a:r>
            <a:r>
              <a:rPr lang="en-IN" sz="2600" dirty="0">
                <a:solidFill>
                  <a:srgbClr val="FF0000"/>
                </a:solidFill>
                <a:latin typeface="Book Antiqua" panose="02040602050305030304" pitchFamily="18" charset="0"/>
                <a:ea typeface="Calibri" panose="020F0502020204030204" pitchFamily="34" charset="0"/>
                <a:cs typeface="Times New Roman" panose="02020603050405020304" pitchFamily="18" charset="0"/>
              </a:rPr>
              <a:t>to evade taxes</a:t>
            </a:r>
            <a:r>
              <a:rPr lang="en-IN" sz="2600" dirty="0">
                <a:latin typeface="Book Antiqua" panose="02040602050305030304" pitchFamily="18" charset="0"/>
                <a:ea typeface="Calibri" panose="020F0502020204030204" pitchFamily="34" charset="0"/>
                <a:cs typeface="Times New Roman" panose="02020603050405020304" pitchFamily="18" charset="0"/>
              </a:rPr>
              <a:t>, manipulate records, information </a:t>
            </a:r>
            <a:r>
              <a:rPr lang="en-IN" sz="2600" dirty="0" err="1">
                <a:latin typeface="Book Antiqua" panose="02040602050305030304" pitchFamily="18" charset="0"/>
                <a:ea typeface="Calibri" panose="020F0502020204030204" pitchFamily="34" charset="0"/>
                <a:cs typeface="Times New Roman" panose="02020603050405020304" pitchFamily="18" charset="0"/>
              </a:rPr>
              <a:t>etc</a:t>
            </a:r>
            <a:endParaRPr lang="en-IN" sz="2600" dirty="0">
              <a:latin typeface="Book Antiqua" panose="02040602050305030304" pitchFamily="18" charset="0"/>
              <a:ea typeface="Calibri" panose="020F0502020204030204" pitchFamily="34" charset="0"/>
              <a:cs typeface="Times New Roman" panose="02020603050405020304" pitchFamily="18" charset="0"/>
            </a:endParaRPr>
          </a:p>
          <a:p>
            <a:pPr marL="457200" lvl="0" indent="-457200" algn="l">
              <a:lnSpc>
                <a:spcPct val="107000"/>
              </a:lnSpc>
              <a:spcAft>
                <a:spcPts val="0"/>
              </a:spcAft>
              <a:buSzPts val="1100"/>
              <a:buFont typeface="Wingdings" panose="05000000000000000000" pitchFamily="2" charset="2"/>
              <a:buChar char="Ø"/>
            </a:pPr>
            <a:r>
              <a:rPr lang="en-IN" sz="2600" dirty="0">
                <a:solidFill>
                  <a:srgbClr val="FF0000"/>
                </a:solidFill>
                <a:latin typeface="Book Antiqua" panose="02040602050305030304" pitchFamily="18" charset="0"/>
                <a:ea typeface="Calibri" panose="020F0502020204030204" pitchFamily="34" charset="0"/>
                <a:cs typeface="Times New Roman" panose="02020603050405020304" pitchFamily="18" charset="0"/>
              </a:rPr>
              <a:t>fails to obtain registration </a:t>
            </a:r>
            <a:r>
              <a:rPr lang="en-IN" sz="2600" dirty="0">
                <a:latin typeface="Book Antiqua" panose="02040602050305030304" pitchFamily="18" charset="0"/>
                <a:ea typeface="Calibri" panose="020F0502020204030204" pitchFamily="34" charset="0"/>
                <a:cs typeface="Times New Roman" panose="02020603050405020304" pitchFamily="18" charset="0"/>
              </a:rPr>
              <a:t>or obtain registration by giving wrong information</a:t>
            </a:r>
          </a:p>
          <a:p>
            <a:pPr marL="457200" lvl="0" indent="-457200" algn="l">
              <a:lnSpc>
                <a:spcPct val="107000"/>
              </a:lnSpc>
              <a:spcAft>
                <a:spcPts val="0"/>
              </a:spcAft>
              <a:buSzPts val="1100"/>
              <a:buFont typeface="Wingdings" panose="05000000000000000000" pitchFamily="2" charset="2"/>
              <a:buChar char="Ø"/>
            </a:pPr>
            <a:r>
              <a:rPr lang="en-IN" sz="2600" dirty="0">
                <a:latin typeface="Book Antiqua" panose="02040602050305030304" pitchFamily="18" charset="0"/>
                <a:ea typeface="Calibri" panose="020F0502020204030204" pitchFamily="34" charset="0"/>
                <a:cs typeface="Times New Roman" panose="02020603050405020304" pitchFamily="18" charset="0"/>
              </a:rPr>
              <a:t>transport any goods </a:t>
            </a:r>
            <a:r>
              <a:rPr lang="en-IN" sz="2600" dirty="0">
                <a:solidFill>
                  <a:srgbClr val="FF0000"/>
                </a:solidFill>
                <a:latin typeface="Book Antiqua" panose="02040602050305030304" pitchFamily="18" charset="0"/>
                <a:ea typeface="Calibri" panose="020F0502020204030204" pitchFamily="34" charset="0"/>
                <a:cs typeface="Times New Roman" panose="02020603050405020304" pitchFamily="18" charset="0"/>
              </a:rPr>
              <a:t>without any documents </a:t>
            </a:r>
            <a:r>
              <a:rPr lang="en-IN" sz="2600" dirty="0">
                <a:latin typeface="Book Antiqua" panose="02040602050305030304" pitchFamily="18" charset="0"/>
                <a:ea typeface="Calibri" panose="020F0502020204030204" pitchFamily="34" charset="0"/>
                <a:cs typeface="Times New Roman" panose="02020603050405020304" pitchFamily="18" charset="0"/>
              </a:rPr>
              <a:t>as prescribed</a:t>
            </a:r>
          </a:p>
          <a:p>
            <a:pPr marL="457200" lvl="0" indent="-457200" algn="l">
              <a:lnSpc>
                <a:spcPct val="107000"/>
              </a:lnSpc>
              <a:spcAft>
                <a:spcPts val="0"/>
              </a:spcAft>
              <a:buSzPts val="1100"/>
              <a:buFont typeface="Wingdings" panose="05000000000000000000" pitchFamily="2" charset="2"/>
              <a:buChar char="Ø"/>
            </a:pPr>
            <a:r>
              <a:rPr lang="en-IN" sz="2600" dirty="0">
                <a:latin typeface="Book Antiqua" panose="02040602050305030304" pitchFamily="18" charset="0"/>
                <a:ea typeface="Calibri" panose="020F0502020204030204" pitchFamily="34" charset="0"/>
                <a:cs typeface="Times New Roman" panose="02020603050405020304" pitchFamily="18" charset="0"/>
              </a:rPr>
              <a:t>depict </a:t>
            </a:r>
            <a:r>
              <a:rPr lang="en-IN" sz="2600" dirty="0">
                <a:solidFill>
                  <a:srgbClr val="FF0000"/>
                </a:solidFill>
                <a:latin typeface="Book Antiqua" panose="02040602050305030304" pitchFamily="18" charset="0"/>
                <a:ea typeface="Calibri" panose="020F0502020204030204" pitchFamily="34" charset="0"/>
                <a:cs typeface="Times New Roman" panose="02020603050405020304" pitchFamily="18" charset="0"/>
              </a:rPr>
              <a:t>wrong or less turnover </a:t>
            </a:r>
            <a:r>
              <a:rPr lang="en-IN" sz="2600" dirty="0">
                <a:latin typeface="Book Antiqua" panose="02040602050305030304" pitchFamily="18" charset="0"/>
                <a:ea typeface="Calibri" panose="020F0502020204030204" pitchFamily="34" charset="0"/>
                <a:cs typeface="Times New Roman" panose="02020603050405020304" pitchFamily="18" charset="0"/>
              </a:rPr>
              <a:t>to avoid registration or payment of taxes</a:t>
            </a:r>
          </a:p>
          <a:p>
            <a:pPr marL="457200" lvl="0" indent="-457200" algn="l">
              <a:lnSpc>
                <a:spcPct val="107000"/>
              </a:lnSpc>
              <a:spcAft>
                <a:spcPts val="0"/>
              </a:spcAft>
              <a:buSzPts val="1100"/>
              <a:buFont typeface="Wingdings" panose="05000000000000000000" pitchFamily="2" charset="2"/>
              <a:buChar char="Ø"/>
            </a:pPr>
            <a:r>
              <a:rPr lang="en-IN" sz="2600" dirty="0">
                <a:solidFill>
                  <a:srgbClr val="FF0000"/>
                </a:solidFill>
                <a:latin typeface="Book Antiqua" panose="02040602050305030304" pitchFamily="18" charset="0"/>
                <a:ea typeface="Calibri" panose="020F0502020204030204" pitchFamily="34" charset="0"/>
                <a:cs typeface="Times New Roman" panose="02020603050405020304" pitchFamily="18" charset="0"/>
              </a:rPr>
              <a:t>do not maintain books of accounts </a:t>
            </a:r>
            <a:r>
              <a:rPr lang="en-IN" sz="2600" dirty="0">
                <a:latin typeface="Book Antiqua" panose="02040602050305030304" pitchFamily="18" charset="0"/>
                <a:ea typeface="Calibri" panose="020F0502020204030204" pitchFamily="34" charset="0"/>
                <a:cs typeface="Times New Roman" panose="02020603050405020304" pitchFamily="18" charset="0"/>
              </a:rPr>
              <a:t>or records asper the provisions of law </a:t>
            </a:r>
          </a:p>
          <a:p>
            <a:pPr marL="457200" lvl="0" indent="-457200" algn="l">
              <a:lnSpc>
                <a:spcPct val="107000"/>
              </a:lnSpc>
              <a:spcAft>
                <a:spcPts val="0"/>
              </a:spcAft>
              <a:buSzPts val="1100"/>
              <a:buFont typeface="Wingdings" panose="05000000000000000000" pitchFamily="2" charset="2"/>
              <a:buChar char="Ø"/>
            </a:pPr>
            <a:r>
              <a:rPr lang="en-IN" sz="2600" dirty="0">
                <a:solidFill>
                  <a:srgbClr val="FF0000"/>
                </a:solidFill>
                <a:latin typeface="Book Antiqua" panose="02040602050305030304" pitchFamily="18" charset="0"/>
                <a:ea typeface="Calibri" panose="020F0502020204030204" pitchFamily="34" charset="0"/>
                <a:cs typeface="Times New Roman" panose="02020603050405020304" pitchFamily="18" charset="0"/>
              </a:rPr>
              <a:t>fails to provide information</a:t>
            </a:r>
            <a:r>
              <a:rPr lang="en-IN" sz="2600" dirty="0">
                <a:latin typeface="Book Antiqua" panose="02040602050305030304" pitchFamily="18" charset="0"/>
                <a:ea typeface="Calibri" panose="020F0502020204030204" pitchFamily="34" charset="0"/>
                <a:cs typeface="Times New Roman" panose="02020603050405020304" pitchFamily="18" charset="0"/>
              </a:rPr>
              <a:t>, records as asked by officer or provide false information and records during any proceedings or other wise</a:t>
            </a:r>
          </a:p>
          <a:p>
            <a:pPr marL="457200" lvl="0" indent="-457200" algn="l">
              <a:lnSpc>
                <a:spcPct val="107000"/>
              </a:lnSpc>
              <a:spcAft>
                <a:spcPts val="0"/>
              </a:spcAft>
              <a:buSzPts val="1100"/>
              <a:buFont typeface="Wingdings" panose="05000000000000000000" pitchFamily="2" charset="2"/>
              <a:buChar char="Ø"/>
            </a:pPr>
            <a:r>
              <a:rPr lang="en-US" sz="2600" dirty="0">
                <a:solidFill>
                  <a:srgbClr val="FF0000"/>
                </a:solidFill>
                <a:latin typeface="Book Antiqua" panose="02040602050305030304" pitchFamily="18" charset="0"/>
                <a:ea typeface="Calibri" panose="020F0502020204030204" pitchFamily="34" charset="0"/>
                <a:cs typeface="Times New Roman" panose="02020603050405020304" pitchFamily="18" charset="0"/>
              </a:rPr>
              <a:t>tamper or destroy </a:t>
            </a:r>
            <a:r>
              <a:rPr lang="en-US" sz="2600" dirty="0">
                <a:latin typeface="Book Antiqua" panose="02040602050305030304" pitchFamily="18" charset="0"/>
                <a:ea typeface="Calibri" panose="020F0502020204030204" pitchFamily="34" charset="0"/>
                <a:cs typeface="Times New Roman" panose="02020603050405020304" pitchFamily="18" charset="0"/>
              </a:rPr>
              <a:t>any documents or records likely to be used as evidence</a:t>
            </a:r>
            <a:endParaRPr lang="en-IN" sz="2600" dirty="0">
              <a:latin typeface="Book Antiqua" panose="02040602050305030304" pitchFamily="18" charset="0"/>
              <a:ea typeface="Calibri" panose="020F0502020204030204" pitchFamily="34" charset="0"/>
              <a:cs typeface="Times New Roman" panose="02020603050405020304" pitchFamily="18" charset="0"/>
            </a:endParaRPr>
          </a:p>
          <a:p>
            <a:pPr marL="457200" lvl="0" indent="-457200" algn="l">
              <a:lnSpc>
                <a:spcPct val="107000"/>
              </a:lnSpc>
              <a:spcAft>
                <a:spcPts val="800"/>
              </a:spcAft>
              <a:buSzPts val="1100"/>
              <a:buFont typeface="Wingdings" panose="05000000000000000000" pitchFamily="2" charset="2"/>
              <a:buChar char="Ø"/>
            </a:pPr>
            <a:r>
              <a:rPr lang="en-US" sz="2600" dirty="0">
                <a:solidFill>
                  <a:srgbClr val="FF0000"/>
                </a:solidFill>
                <a:latin typeface="Book Antiqua" panose="02040602050305030304" pitchFamily="18" charset="0"/>
                <a:ea typeface="Calibri" panose="020F0502020204030204" pitchFamily="34" charset="0"/>
                <a:cs typeface="Times New Roman" panose="02020603050405020304" pitchFamily="18" charset="0"/>
              </a:rPr>
              <a:t>dispose of or destroyed goods </a:t>
            </a:r>
            <a:r>
              <a:rPr lang="en-US" sz="2600" dirty="0">
                <a:latin typeface="Book Antiqua" panose="02040602050305030304" pitchFamily="18" charset="0"/>
                <a:ea typeface="Calibri" panose="020F0502020204030204" pitchFamily="34" charset="0"/>
                <a:cs typeface="Times New Roman" panose="02020603050405020304" pitchFamily="18" charset="0"/>
              </a:rPr>
              <a:t>that have been detained, seized or attached under law</a:t>
            </a:r>
          </a:p>
          <a:p>
            <a:pPr marL="457200" lvl="0" indent="-457200" algn="l">
              <a:lnSpc>
                <a:spcPct val="107000"/>
              </a:lnSpc>
              <a:spcAft>
                <a:spcPts val="800"/>
              </a:spcAft>
              <a:buSzPts val="1100"/>
              <a:buFont typeface="Wingdings" panose="05000000000000000000" pitchFamily="2" charset="2"/>
              <a:buChar char="Ø"/>
            </a:pPr>
            <a:r>
              <a:rPr lang="en-US" sz="2600" dirty="0">
                <a:latin typeface="Book Antiqua" panose="02040602050305030304" pitchFamily="18" charset="0"/>
                <a:ea typeface="Calibri" panose="020F0502020204030204" pitchFamily="34" charset="0"/>
                <a:cs typeface="Times New Roman" panose="02020603050405020304" pitchFamily="18" charset="0"/>
              </a:rPr>
              <a:t>issues invoices or other documents by giving </a:t>
            </a:r>
            <a:r>
              <a:rPr lang="en-US" sz="2600" dirty="0">
                <a:solidFill>
                  <a:srgbClr val="FF0000"/>
                </a:solidFill>
                <a:latin typeface="Book Antiqua" panose="02040602050305030304" pitchFamily="18" charset="0"/>
                <a:ea typeface="Calibri" panose="020F0502020204030204" pitchFamily="34" charset="0"/>
                <a:cs typeface="Times New Roman" panose="02020603050405020304" pitchFamily="18" charset="0"/>
              </a:rPr>
              <a:t>wrong GST number</a:t>
            </a:r>
          </a:p>
          <a:p>
            <a:pPr marL="457200" indent="-457200" algn="l">
              <a:lnSpc>
                <a:spcPct val="107000"/>
              </a:lnSpc>
              <a:spcAft>
                <a:spcPts val="800"/>
              </a:spcAft>
              <a:buSzPts val="1100"/>
              <a:buFont typeface="Wingdings" panose="05000000000000000000" pitchFamily="2" charset="2"/>
              <a:buChar char="Ø"/>
            </a:pPr>
            <a:r>
              <a:rPr lang="en-IN" sz="2600" dirty="0">
                <a:solidFill>
                  <a:srgbClr val="FF0000"/>
                </a:solidFill>
                <a:latin typeface="Book Antiqua" panose="02040602050305030304" pitchFamily="18" charset="0"/>
                <a:ea typeface="Calibri" panose="020F0502020204030204" pitchFamily="34" charset="0"/>
                <a:cs typeface="Times New Roman" panose="02020603050405020304" pitchFamily="18" charset="0"/>
              </a:rPr>
              <a:t>fraudulently obtains refund </a:t>
            </a:r>
            <a:r>
              <a:rPr lang="en-IN" sz="2600" dirty="0">
                <a:latin typeface="Book Antiqua" panose="02040602050305030304" pitchFamily="18" charset="0"/>
                <a:ea typeface="Calibri" panose="020F0502020204030204" pitchFamily="34" charset="0"/>
                <a:cs typeface="Times New Roman" panose="02020603050405020304" pitchFamily="18" charset="0"/>
              </a:rPr>
              <a:t>of tax</a:t>
            </a:r>
            <a:endParaRPr lang="en-US" sz="2600" dirty="0">
              <a:latin typeface="Book Antiqua" panose="02040602050305030304" pitchFamily="18" charset="0"/>
              <a:ea typeface="Calibri" panose="020F0502020204030204" pitchFamily="34" charset="0"/>
              <a:cs typeface="Times New Roman" panose="02020603050405020304" pitchFamily="18" charset="0"/>
            </a:endParaRPr>
          </a:p>
          <a:p>
            <a:pPr marL="457200" lvl="0" indent="-457200" algn="l">
              <a:lnSpc>
                <a:spcPct val="107000"/>
              </a:lnSpc>
              <a:spcAft>
                <a:spcPts val="800"/>
              </a:spcAft>
              <a:buSzPts val="1100"/>
              <a:buFont typeface="Wingdings" panose="05000000000000000000" pitchFamily="2" charset="2"/>
              <a:buChar char="Ø"/>
            </a:pPr>
            <a:r>
              <a:rPr lang="en-IN" sz="2600" dirty="0">
                <a:solidFill>
                  <a:srgbClr val="FF0000"/>
                </a:solidFill>
                <a:latin typeface="Book Antiqua" panose="02040602050305030304" pitchFamily="18" charset="0"/>
                <a:ea typeface="Calibri" panose="020F0502020204030204" pitchFamily="34" charset="0"/>
                <a:cs typeface="Times New Roman" panose="02020603050405020304" pitchFamily="18" charset="0"/>
              </a:rPr>
              <a:t>prevent any officer </a:t>
            </a:r>
            <a:r>
              <a:rPr lang="en-IN" sz="2600" dirty="0">
                <a:latin typeface="Book Antiqua" panose="02040602050305030304" pitchFamily="18" charset="0"/>
                <a:ea typeface="Calibri" panose="020F0502020204030204" pitchFamily="34" charset="0"/>
                <a:cs typeface="Times New Roman" panose="02020603050405020304" pitchFamily="18" charset="0"/>
              </a:rPr>
              <a:t>to do his duty</a:t>
            </a:r>
          </a:p>
          <a:p>
            <a:endParaRPr lang="en-IN" dirty="0"/>
          </a:p>
        </p:txBody>
      </p:sp>
    </p:spTree>
    <p:extLst>
      <p:ext uri="{BB962C8B-B14F-4D97-AF65-F5344CB8AC3E}">
        <p14:creationId xmlns:p14="http://schemas.microsoft.com/office/powerpoint/2010/main" val="233484880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103461"/>
            <a:ext cx="5930537" cy="628060"/>
          </a:xfrm>
        </p:spPr>
        <p:txBody>
          <a:bodyPr>
            <a:normAutofit fontScale="90000"/>
          </a:bodyPr>
          <a:lstStyle/>
          <a:p>
            <a:pPr algn="l"/>
            <a:r>
              <a:rPr lang="en-US" sz="3600" b="1" dirty="0" smtClean="0">
                <a:latin typeface="Book Antiqua" panose="02040602050305030304" pitchFamily="18" charset="0"/>
              </a:rPr>
              <a:t>Returns and their impact…..</a:t>
            </a:r>
            <a:endParaRPr lang="en-IN" sz="3600" b="1" dirty="0">
              <a:latin typeface="Book Antiqua" panose="02040602050305030304" pitchFamily="18" charset="0"/>
            </a:endParaRPr>
          </a:p>
        </p:txBody>
      </p:sp>
      <p:sp>
        <p:nvSpPr>
          <p:cNvPr id="3" name="Subtitle 2"/>
          <p:cNvSpPr>
            <a:spLocks noGrp="1"/>
          </p:cNvSpPr>
          <p:nvPr>
            <p:ph type="subTitle" idx="1"/>
          </p:nvPr>
        </p:nvSpPr>
        <p:spPr>
          <a:xfrm>
            <a:off x="378823" y="1319349"/>
            <a:ext cx="11364686" cy="5368834"/>
          </a:xfrm>
        </p:spPr>
        <p:txBody>
          <a:bodyPr/>
          <a:lstStyle/>
          <a:p>
            <a:r>
              <a:rPr lang="en-US" dirty="0" smtClean="0"/>
              <a:t> </a:t>
            </a:r>
            <a:endParaRPr lang="en-IN" dirty="0"/>
          </a:p>
        </p:txBody>
      </p:sp>
      <p:graphicFrame>
        <p:nvGraphicFramePr>
          <p:cNvPr id="6" name="Diagram 5"/>
          <p:cNvGraphicFramePr/>
          <p:nvPr>
            <p:extLst>
              <p:ext uri="{D42A27DB-BD31-4B8C-83A1-F6EECF244321}">
                <p14:modId xmlns:p14="http://schemas.microsoft.com/office/powerpoint/2010/main" val="4236116915"/>
              </p:ext>
            </p:extLst>
          </p:nvPr>
        </p:nvGraphicFramePr>
        <p:xfrm>
          <a:off x="0" y="862150"/>
          <a:ext cx="11364686" cy="590380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84541567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00446" y="234089"/>
            <a:ext cx="11469187" cy="588871"/>
          </a:xfrm>
        </p:spPr>
        <p:txBody>
          <a:bodyPr>
            <a:noAutofit/>
          </a:bodyPr>
          <a:lstStyle/>
          <a:p>
            <a:r>
              <a:rPr lang="en-US" sz="2800" b="1" dirty="0" smtClean="0">
                <a:solidFill>
                  <a:schemeClr val="accent1">
                    <a:lumMod val="75000"/>
                  </a:schemeClr>
                </a:solidFill>
                <a:latin typeface="Book Antiqua" panose="02040602050305030304" pitchFamily="18" charset="0"/>
              </a:rPr>
              <a:t>Notice to Returns</a:t>
            </a:r>
            <a:r>
              <a:rPr lang="en-US" sz="2800" b="1" baseline="0" dirty="0" smtClean="0">
                <a:solidFill>
                  <a:schemeClr val="accent1">
                    <a:lumMod val="75000"/>
                  </a:schemeClr>
                </a:solidFill>
                <a:latin typeface="Book Antiqua" panose="02040602050305030304" pitchFamily="18" charset="0"/>
              </a:rPr>
              <a:t> Defaulters-Section 46 &amp; 62</a:t>
            </a:r>
            <a:endParaRPr lang="en-IN" sz="2800" dirty="0">
              <a:solidFill>
                <a:schemeClr val="accent1">
                  <a:lumMod val="75000"/>
                </a:schemeClr>
              </a:solidFill>
              <a:latin typeface="Book Antiqua" panose="02040602050305030304" pitchFamily="18" charset="0"/>
            </a:endParaRPr>
          </a:p>
        </p:txBody>
      </p:sp>
      <p:sp>
        <p:nvSpPr>
          <p:cNvPr id="3" name="Subtitle 2"/>
          <p:cNvSpPr>
            <a:spLocks noGrp="1"/>
          </p:cNvSpPr>
          <p:nvPr>
            <p:ph type="subTitle" idx="1"/>
          </p:nvPr>
        </p:nvSpPr>
        <p:spPr>
          <a:xfrm>
            <a:off x="300446" y="1149531"/>
            <a:ext cx="11573692" cy="5525590"/>
          </a:xfrm>
        </p:spPr>
        <p:txBody>
          <a:bodyPr>
            <a:normAutofit fontScale="92500" lnSpcReduction="10000"/>
          </a:bodyPr>
          <a:lstStyle/>
          <a:p>
            <a:pPr algn="l"/>
            <a:r>
              <a:rPr lang="en-US" b="1" i="1" dirty="0" smtClean="0">
                <a:solidFill>
                  <a:schemeClr val="accent1">
                    <a:lumMod val="75000"/>
                  </a:schemeClr>
                </a:solidFill>
              </a:rPr>
              <a:t>Section 46: </a:t>
            </a:r>
            <a:r>
              <a:rPr lang="en-US" b="1" dirty="0">
                <a:solidFill>
                  <a:schemeClr val="accent1">
                    <a:lumMod val="75000"/>
                  </a:schemeClr>
                </a:solidFill>
              </a:rPr>
              <a:t>Notice to Returns Defaulters</a:t>
            </a:r>
            <a:endParaRPr lang="en-US" b="1" i="1" dirty="0" smtClean="0">
              <a:solidFill>
                <a:schemeClr val="accent1">
                  <a:lumMod val="75000"/>
                </a:schemeClr>
              </a:solidFill>
            </a:endParaRPr>
          </a:p>
          <a:p>
            <a:pPr algn="l">
              <a:lnSpc>
                <a:spcPct val="100000"/>
              </a:lnSpc>
            </a:pPr>
            <a:r>
              <a:rPr lang="en-US" i="1" dirty="0" smtClean="0"/>
              <a:t>Where </a:t>
            </a:r>
            <a:r>
              <a:rPr lang="en-US" i="1" dirty="0">
                <a:solidFill>
                  <a:srgbClr val="FF0000"/>
                </a:solidFill>
              </a:rPr>
              <a:t>a registered person </a:t>
            </a:r>
            <a:r>
              <a:rPr lang="en-US" i="1" dirty="0"/>
              <a:t>fails to furnish a return under section 39 or section 44 or section 45, a notice shall be issued requiring him to furnish such return </a:t>
            </a:r>
            <a:r>
              <a:rPr lang="en-US" i="1" dirty="0">
                <a:solidFill>
                  <a:srgbClr val="FF0000"/>
                </a:solidFill>
              </a:rPr>
              <a:t>within fifteen days </a:t>
            </a:r>
            <a:r>
              <a:rPr lang="en-US" i="1" dirty="0"/>
              <a:t>in such form and manner as may be </a:t>
            </a:r>
            <a:r>
              <a:rPr lang="en-US" b="1" i="1" dirty="0" smtClean="0"/>
              <a:t>prescribed- see rule -68</a:t>
            </a:r>
          </a:p>
          <a:p>
            <a:pPr algn="l"/>
            <a:endParaRPr lang="en-US" b="1" dirty="0" smtClean="0">
              <a:solidFill>
                <a:schemeClr val="accent1">
                  <a:lumMod val="75000"/>
                </a:schemeClr>
              </a:solidFill>
            </a:endParaRPr>
          </a:p>
          <a:p>
            <a:pPr algn="l"/>
            <a:r>
              <a:rPr lang="en-US" b="1" dirty="0" smtClean="0">
                <a:solidFill>
                  <a:schemeClr val="accent1">
                    <a:lumMod val="75000"/>
                  </a:schemeClr>
                </a:solidFill>
              </a:rPr>
              <a:t>Section </a:t>
            </a:r>
            <a:r>
              <a:rPr lang="en-US" b="1" dirty="0">
                <a:solidFill>
                  <a:schemeClr val="accent1">
                    <a:lumMod val="75000"/>
                  </a:schemeClr>
                </a:solidFill>
              </a:rPr>
              <a:t>62. Assessment of non-filers of returns</a:t>
            </a:r>
            <a:r>
              <a:rPr lang="en-US" b="1" dirty="0" smtClean="0">
                <a:solidFill>
                  <a:schemeClr val="accent1">
                    <a:lumMod val="75000"/>
                  </a:schemeClr>
                </a:solidFill>
              </a:rPr>
              <a:t>.-</a:t>
            </a:r>
            <a:endParaRPr lang="en-US" b="1" dirty="0"/>
          </a:p>
          <a:p>
            <a:pPr marL="457200" indent="-457200" algn="l">
              <a:lnSpc>
                <a:spcPct val="100000"/>
              </a:lnSpc>
              <a:spcBef>
                <a:spcPts val="0"/>
              </a:spcBef>
              <a:buAutoNum type="arabicParenBoth"/>
            </a:pPr>
            <a:r>
              <a:rPr lang="en-US" dirty="0" smtClean="0"/>
              <a:t>Notwithstanding </a:t>
            </a:r>
            <a:r>
              <a:rPr lang="en-US" dirty="0"/>
              <a:t>anything to the contrary contained in section 73 or section 74, where </a:t>
            </a:r>
            <a:r>
              <a:rPr lang="en-US" dirty="0" smtClean="0"/>
              <a:t>a registered </a:t>
            </a:r>
            <a:r>
              <a:rPr lang="en-US" dirty="0"/>
              <a:t>person </a:t>
            </a:r>
            <a:r>
              <a:rPr lang="en-US" u="sng" dirty="0"/>
              <a:t>fails to furnish the return under section 39 or section 45</a:t>
            </a:r>
            <a:r>
              <a:rPr lang="en-US" dirty="0"/>
              <a:t>, even after the </a:t>
            </a:r>
            <a:r>
              <a:rPr lang="en-US" u="sng" dirty="0" smtClean="0"/>
              <a:t>service </a:t>
            </a:r>
            <a:r>
              <a:rPr lang="en-US" u="sng" dirty="0"/>
              <a:t>of a notice under section 46, </a:t>
            </a:r>
            <a:r>
              <a:rPr lang="en-US" dirty="0"/>
              <a:t>the proper officer may proceed to assess the tax liability of the </a:t>
            </a:r>
            <a:r>
              <a:rPr lang="en-US" dirty="0" smtClean="0"/>
              <a:t>said person </a:t>
            </a:r>
            <a:r>
              <a:rPr lang="en-US" u="sng" dirty="0"/>
              <a:t>to the best of his judgement </a:t>
            </a:r>
            <a:r>
              <a:rPr lang="en-US" dirty="0"/>
              <a:t>taking into account all the relevant material which is </a:t>
            </a:r>
            <a:r>
              <a:rPr lang="en-US" dirty="0" smtClean="0"/>
              <a:t>available or </a:t>
            </a:r>
            <a:r>
              <a:rPr lang="en-US" dirty="0"/>
              <a:t>which he has gathered and issue an assessment order </a:t>
            </a:r>
            <a:r>
              <a:rPr lang="en-US" dirty="0" smtClean="0"/>
              <a:t>(</a:t>
            </a:r>
            <a:r>
              <a:rPr lang="en-US" b="1" dirty="0" smtClean="0"/>
              <a:t>Form ASMT-13 </a:t>
            </a:r>
            <a:r>
              <a:rPr lang="en-US" dirty="0" smtClean="0"/>
              <a:t>along with summary in Form DRC-07) </a:t>
            </a:r>
            <a:r>
              <a:rPr lang="en-US" dirty="0" smtClean="0">
                <a:solidFill>
                  <a:srgbClr val="FF0000"/>
                </a:solidFill>
              </a:rPr>
              <a:t> within </a:t>
            </a:r>
            <a:r>
              <a:rPr lang="en-US" dirty="0">
                <a:solidFill>
                  <a:srgbClr val="FF0000"/>
                </a:solidFill>
              </a:rPr>
              <a:t>a period of </a:t>
            </a:r>
            <a:r>
              <a:rPr lang="en-US" b="1" dirty="0">
                <a:solidFill>
                  <a:srgbClr val="FF0000"/>
                </a:solidFill>
              </a:rPr>
              <a:t>five years </a:t>
            </a:r>
            <a:r>
              <a:rPr lang="en-US" dirty="0"/>
              <a:t>from </a:t>
            </a:r>
            <a:r>
              <a:rPr lang="en-US" dirty="0" smtClean="0"/>
              <a:t>the date </a:t>
            </a:r>
            <a:r>
              <a:rPr lang="en-US" dirty="0"/>
              <a:t>specified under section 44 for furnishing of the annual return for the financial year to </a:t>
            </a:r>
            <a:r>
              <a:rPr lang="en-US" dirty="0" smtClean="0"/>
              <a:t>which the </a:t>
            </a:r>
            <a:r>
              <a:rPr lang="en-US" dirty="0"/>
              <a:t>tax not paid relates</a:t>
            </a:r>
            <a:r>
              <a:rPr lang="en-US" dirty="0" smtClean="0"/>
              <a:t>. </a:t>
            </a:r>
          </a:p>
          <a:p>
            <a:pPr algn="r">
              <a:lnSpc>
                <a:spcPct val="120000"/>
              </a:lnSpc>
              <a:spcBef>
                <a:spcPts val="0"/>
              </a:spcBef>
            </a:pPr>
            <a:endParaRPr lang="en-US" dirty="0" smtClean="0"/>
          </a:p>
          <a:p>
            <a:pPr algn="r">
              <a:lnSpc>
                <a:spcPct val="120000"/>
              </a:lnSpc>
              <a:spcBef>
                <a:spcPts val="0"/>
              </a:spcBef>
            </a:pPr>
            <a:r>
              <a:rPr lang="en-US" dirty="0" err="1" smtClean="0"/>
              <a:t>Contd</a:t>
            </a:r>
            <a:r>
              <a:rPr lang="en-US" dirty="0" smtClean="0"/>
              <a:t>…</a:t>
            </a:r>
            <a:endParaRPr lang="en-US" dirty="0"/>
          </a:p>
        </p:txBody>
      </p:sp>
    </p:spTree>
    <p:extLst>
      <p:ext uri="{BB962C8B-B14F-4D97-AF65-F5344CB8AC3E}">
        <p14:creationId xmlns:p14="http://schemas.microsoft.com/office/powerpoint/2010/main" val="28317092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444772"/>
          </a:xfrm>
        </p:spPr>
        <p:txBody>
          <a:bodyPr>
            <a:normAutofit fontScale="90000"/>
          </a:bodyPr>
          <a:lstStyle/>
          <a:p>
            <a:pPr algn="r"/>
            <a:r>
              <a:rPr lang="en-US" sz="2800" b="1" dirty="0">
                <a:solidFill>
                  <a:schemeClr val="accent1">
                    <a:lumMod val="75000"/>
                  </a:schemeClr>
                </a:solidFill>
                <a:latin typeface="Book Antiqua" panose="02040602050305030304" pitchFamily="18" charset="0"/>
              </a:rPr>
              <a:t>Notice to Returns Defaulters-Section 46 &amp; 62</a:t>
            </a:r>
            <a:endParaRPr lang="en-IN" sz="2800" dirty="0"/>
          </a:p>
        </p:txBody>
      </p:sp>
      <p:sp>
        <p:nvSpPr>
          <p:cNvPr id="3" name="Content Placeholder 2"/>
          <p:cNvSpPr>
            <a:spLocks noGrp="1"/>
          </p:cNvSpPr>
          <p:nvPr>
            <p:ph idx="1"/>
          </p:nvPr>
        </p:nvSpPr>
        <p:spPr>
          <a:xfrm>
            <a:off x="300446" y="1685109"/>
            <a:ext cx="11521440" cy="4937759"/>
          </a:xfrm>
        </p:spPr>
        <p:txBody>
          <a:bodyPr>
            <a:normAutofit/>
          </a:bodyPr>
          <a:lstStyle/>
          <a:p>
            <a:pPr marL="0" indent="0">
              <a:buNone/>
            </a:pPr>
            <a:r>
              <a:rPr lang="en-US" dirty="0" smtClean="0"/>
              <a:t>(2) Where </a:t>
            </a:r>
            <a:r>
              <a:rPr lang="en-US" dirty="0"/>
              <a:t>the registered person furnishes a valid return within </a:t>
            </a:r>
            <a:r>
              <a:rPr lang="en-US" dirty="0">
                <a:solidFill>
                  <a:srgbClr val="FF0000"/>
                </a:solidFill>
              </a:rPr>
              <a:t>[sixty days]* </a:t>
            </a:r>
            <a:r>
              <a:rPr lang="en-US" dirty="0"/>
              <a:t>of the service of the  assessment order under sub-section (1), the said assessment order shall be deemed to have been withdrawn but the  liability for payment of interest under sub-section (1) of section 50 or for payment of late fee under section 47 shall continue.</a:t>
            </a:r>
          </a:p>
          <a:p>
            <a:pPr marL="0" indent="0">
              <a:buNone/>
            </a:pPr>
            <a:r>
              <a:rPr lang="en-US" sz="2000" i="1" dirty="0" smtClean="0"/>
              <a:t>* Provided </a:t>
            </a:r>
            <a:r>
              <a:rPr lang="en-US" sz="2000" i="1" dirty="0"/>
              <a:t>that where the registered person fails to furnish a valid return </a:t>
            </a:r>
            <a:r>
              <a:rPr lang="en-US" sz="2000" i="1" dirty="0">
                <a:solidFill>
                  <a:srgbClr val="FF0000"/>
                </a:solidFill>
              </a:rPr>
              <a:t>within sixty days </a:t>
            </a:r>
            <a:r>
              <a:rPr lang="en-US" sz="2000" i="1" dirty="0"/>
              <a:t>of the service of the assessment order under sub-section (I), he may furnish the same within a </a:t>
            </a:r>
            <a:r>
              <a:rPr lang="en-US" sz="2000" i="1" dirty="0">
                <a:solidFill>
                  <a:srgbClr val="FF0000"/>
                </a:solidFill>
              </a:rPr>
              <a:t>further period of sixty days </a:t>
            </a:r>
            <a:r>
              <a:rPr lang="en-US" sz="2000" i="1" dirty="0"/>
              <a:t>on payment of an </a:t>
            </a:r>
            <a:r>
              <a:rPr lang="en-US" sz="2000" i="1" dirty="0">
                <a:solidFill>
                  <a:srgbClr val="FF0000"/>
                </a:solidFill>
              </a:rPr>
              <a:t>additional late fee of one hundred rupees for each day of delay </a:t>
            </a:r>
            <a:r>
              <a:rPr lang="en-US" sz="2000" i="1" dirty="0"/>
              <a:t>‘beyond sixty days’ of the service of the said assessment order and in case he furnishes valid return within such extended period, the said assessment order shall be deemed to have been withdrawn, but the liability to pay interest under sub-section (1) of section 50 or to pay late fee under section 47 shall continue</a:t>
            </a:r>
            <a:r>
              <a:rPr lang="en-US" sz="2000" dirty="0"/>
              <a:t>.- </a:t>
            </a:r>
            <a:endParaRPr lang="en-US" sz="2000" dirty="0" smtClean="0"/>
          </a:p>
          <a:p>
            <a:pPr marL="0" indent="0" algn="r">
              <a:buNone/>
            </a:pPr>
            <a:r>
              <a:rPr lang="en-US" sz="2000" i="1" dirty="0" smtClean="0">
                <a:solidFill>
                  <a:srgbClr val="FF0000"/>
                </a:solidFill>
              </a:rPr>
              <a:t>* </a:t>
            </a:r>
            <a:r>
              <a:rPr lang="en-US" sz="2000" i="1" dirty="0" err="1" smtClean="0">
                <a:solidFill>
                  <a:srgbClr val="FF0000"/>
                </a:solidFill>
              </a:rPr>
              <a:t>wef</a:t>
            </a:r>
            <a:r>
              <a:rPr lang="en-US" sz="2000" i="1" dirty="0" smtClean="0">
                <a:solidFill>
                  <a:srgbClr val="FF0000"/>
                </a:solidFill>
              </a:rPr>
              <a:t> 01.10.2023 </a:t>
            </a:r>
            <a:r>
              <a:rPr lang="en-US" sz="2000" i="1" dirty="0">
                <a:solidFill>
                  <a:srgbClr val="FF0000"/>
                </a:solidFill>
              </a:rPr>
              <a:t>(ntf:28/2023 </a:t>
            </a:r>
            <a:r>
              <a:rPr lang="en-US" sz="2000" i="1" dirty="0" err="1">
                <a:solidFill>
                  <a:srgbClr val="FF0000"/>
                </a:solidFill>
              </a:rPr>
              <a:t>dt</a:t>
            </a:r>
            <a:r>
              <a:rPr lang="en-US" sz="2000" i="1" dirty="0">
                <a:solidFill>
                  <a:srgbClr val="FF0000"/>
                </a:solidFill>
              </a:rPr>
              <a:t> 31.07.2023)</a:t>
            </a:r>
          </a:p>
          <a:p>
            <a:endParaRPr lang="en-IN" dirty="0"/>
          </a:p>
        </p:txBody>
      </p:sp>
    </p:spTree>
    <p:extLst>
      <p:ext uri="{BB962C8B-B14F-4D97-AF65-F5344CB8AC3E}">
        <p14:creationId xmlns:p14="http://schemas.microsoft.com/office/powerpoint/2010/main" val="247663297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2468</TotalTime>
  <Words>4874</Words>
  <Application>Microsoft Office PowerPoint</Application>
  <PresentationFormat>Widescreen</PresentationFormat>
  <Paragraphs>356</Paragraphs>
  <Slides>42</Slides>
  <Notes>0</Notes>
  <HiddenSlides>0</HiddenSlides>
  <MMClips>0</MMClips>
  <ScaleCrop>false</ScaleCrop>
  <HeadingPairs>
    <vt:vector size="6" baseType="variant">
      <vt:variant>
        <vt:lpstr>Fonts Used</vt:lpstr>
      </vt:variant>
      <vt:variant>
        <vt:i4>10</vt:i4>
      </vt:variant>
      <vt:variant>
        <vt:lpstr>Theme</vt:lpstr>
      </vt:variant>
      <vt:variant>
        <vt:i4>1</vt:i4>
      </vt:variant>
      <vt:variant>
        <vt:lpstr>Slide Titles</vt:lpstr>
      </vt:variant>
      <vt:variant>
        <vt:i4>42</vt:i4>
      </vt:variant>
    </vt:vector>
  </HeadingPairs>
  <TitlesOfParts>
    <vt:vector size="53" baseType="lpstr">
      <vt:lpstr>Arial</vt:lpstr>
      <vt:lpstr>Arial Black</vt:lpstr>
      <vt:lpstr>Book Antiqua</vt:lpstr>
      <vt:lpstr>Bookman Old Style</vt:lpstr>
      <vt:lpstr>Calibri</vt:lpstr>
      <vt:lpstr>Calibri (Body)</vt:lpstr>
      <vt:lpstr>Calibri Light</vt:lpstr>
      <vt:lpstr>Monotype Corsiva</vt:lpstr>
      <vt:lpstr>Times New Roman</vt:lpstr>
      <vt:lpstr>Wingdings</vt:lpstr>
      <vt:lpstr>Office Theme</vt:lpstr>
      <vt:lpstr>Adjudication under GST Monday, Dt 01.07.2024 webinar-ICMAI, Kolkatta </vt:lpstr>
      <vt:lpstr>GST and AAA……..</vt:lpstr>
      <vt:lpstr>Litigation under GST</vt:lpstr>
      <vt:lpstr>Notices issued by GST departments</vt:lpstr>
      <vt:lpstr>Offensives under GST- Section 122</vt:lpstr>
      <vt:lpstr>Offensives under GST</vt:lpstr>
      <vt:lpstr>Returns and their impact…..</vt:lpstr>
      <vt:lpstr>Notice to Returns Defaulters-Section 46 &amp; 62</vt:lpstr>
      <vt:lpstr>Notice to Returns Defaulters-Section 46 &amp; 62</vt:lpstr>
      <vt:lpstr>Notice to Returns Defaulters-Section 46 &amp; 62</vt:lpstr>
      <vt:lpstr>Section 67: Inspection, search and seizer</vt:lpstr>
      <vt:lpstr>Section 67:Inspection, search and seizer</vt:lpstr>
      <vt:lpstr>Section 68- Inspection of goods in movement</vt:lpstr>
      <vt:lpstr>Section 68- Inspection of goods in movement</vt:lpstr>
      <vt:lpstr>Section 69:Power to arrest</vt:lpstr>
      <vt:lpstr>Section 70: Power to summon persons to give evidence and produce documents</vt:lpstr>
      <vt:lpstr>Section 71:Access to business premises</vt:lpstr>
      <vt:lpstr>Section 73: Determination of tax not paid or short paid or erroneously refunded or input tax credit wrongly availed or utilised for any reason other than fraud or any willful-misstatement or suppression of facts</vt:lpstr>
      <vt:lpstr>Section:73</vt:lpstr>
      <vt:lpstr>Proper officer U/S 73 </vt:lpstr>
      <vt:lpstr>Section-74:  Determination of tax not paid or short paid or erroneously refunded or input tax credit wrongly availed or utilised by reason of fraud or any wilful misstatement or suppression of facts</vt:lpstr>
      <vt:lpstr>Section:74</vt:lpstr>
      <vt:lpstr>Section:74</vt:lpstr>
      <vt:lpstr>Section 75. General provisions relating to determination of tax.-</vt:lpstr>
      <vt:lpstr>Section 75. General provisions relating to determination of tax.-</vt:lpstr>
      <vt:lpstr>Section 76. Tax collected but not paid to Government.</vt:lpstr>
      <vt:lpstr>Section 78. Initiation of recovery proceedings.-</vt:lpstr>
      <vt:lpstr>Section 79. Recovery of tax</vt:lpstr>
      <vt:lpstr>Section 80. Payment of tax and other amount in instalments</vt:lpstr>
      <vt:lpstr>Section 81. Transfer of property to be void in certain cases</vt:lpstr>
      <vt:lpstr>Section 82. Tax to be first charge on property.</vt:lpstr>
      <vt:lpstr>Section 129.  Detention, seizure and release of goods and conveyances in transit.</vt:lpstr>
      <vt:lpstr>Section 129. Detention, seizure and release of goods and conveyances in transit</vt:lpstr>
      <vt:lpstr>Section 130. Confiscation of goods or conveyances and levy of penalty</vt:lpstr>
      <vt:lpstr>Section 130. Confiscation of goods or conveyances and levy of penalty</vt:lpstr>
      <vt:lpstr>Points to be checked in notice/order</vt:lpstr>
      <vt:lpstr>Gargo Traders v/s. Joint Commissioner Commercial Taxes (State Tax) [2023]-Hon’ble Calcutta High Court </vt:lpstr>
      <vt:lpstr>Suncraft Energy Private Limited and Another (supra) v. The Assistant Commissioner (State Tax)-Hon’ble Calcutta High Court </vt:lpstr>
      <vt:lpstr>Diya Agencies vs. State Tax Officer, WP(C) No. 29769 of 2023</vt:lpstr>
      <vt:lpstr>Recommendation of GST Council through 53rd meeting</vt:lpstr>
      <vt:lpstr>Recommendation of GST Council through 53rd meeting</vt:lpstr>
      <vt:lpstr>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Litigation under GST challenges and opportunities for CMAs</dc:title>
  <dc:creator>919988882408</dc:creator>
  <cp:lastModifiedBy>919988882408</cp:lastModifiedBy>
  <cp:revision>401</cp:revision>
  <dcterms:created xsi:type="dcterms:W3CDTF">2024-03-01T07:06:39Z</dcterms:created>
  <dcterms:modified xsi:type="dcterms:W3CDTF">2024-07-01T07:56:33Z</dcterms:modified>
</cp:coreProperties>
</file>