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60" r:id="rId5"/>
    <p:sldId id="259" r:id="rId6"/>
    <p:sldId id="262" r:id="rId7"/>
    <p:sldId id="261" r:id="rId8"/>
    <p:sldId id="263" r:id="rId9"/>
    <p:sldId id="264" r:id="rId10"/>
    <p:sldId id="265" r:id="rId11"/>
    <p:sldId id="266" r:id="rId12"/>
    <p:sldId id="267" r:id="rId13"/>
    <p:sldId id="268" r:id="rId14"/>
    <p:sldId id="269" r:id="rId15"/>
    <p:sldId id="290" r:id="rId16"/>
    <p:sldId id="291" r:id="rId17"/>
    <p:sldId id="292" r:id="rId18"/>
    <p:sldId id="293"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7" r:id="rId33"/>
    <p:sldId id="288" r:id="rId34"/>
    <p:sldId id="285" r:id="rId35"/>
    <p:sldId id="283" r:id="rId36"/>
    <p:sldId id="284" r:id="rId37"/>
    <p:sldId id="286" r:id="rId38"/>
    <p:sldId id="289" r:id="rId39"/>
    <p:sldId id="294" r:id="rId40"/>
    <p:sldId id="295" r:id="rId41"/>
    <p:sldId id="296"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D33A7-0E53-48FB-9964-DBEB41C186C8}" type="datetimeFigureOut">
              <a:rPr lang="en-IN" smtClean="0"/>
              <a:pPr/>
              <a:t>24-05-2021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FAD7C0-1A9D-4F4E-93C2-735FA2994460}" type="slidenum">
              <a:rPr lang="en-IN" smtClean="0"/>
              <a:pPr/>
              <a:t>‹#›</a:t>
            </a:fld>
            <a:endParaRPr lang="en-IN"/>
          </a:p>
        </p:txBody>
      </p:sp>
    </p:spTree>
    <p:extLst>
      <p:ext uri="{BB962C8B-B14F-4D97-AF65-F5344CB8AC3E}">
        <p14:creationId xmlns="" xmlns:p14="http://schemas.microsoft.com/office/powerpoint/2010/main" val="3032722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0FAD7C0-1A9D-4F4E-93C2-735FA2994460}" type="slidenum">
              <a:rPr lang="en-IN" smtClean="0"/>
              <a:pPr/>
              <a:t>1</a:t>
            </a:fld>
            <a:endParaRPr lang="en-IN"/>
          </a:p>
        </p:txBody>
      </p:sp>
    </p:spTree>
    <p:extLst>
      <p:ext uri="{BB962C8B-B14F-4D97-AF65-F5344CB8AC3E}">
        <p14:creationId xmlns="" xmlns:p14="http://schemas.microsoft.com/office/powerpoint/2010/main" val="17135638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r>
              <a:rPr lang="en-IN" smtClean="0"/>
              <a:t>18/05/2021</a:t>
            </a:r>
            <a:endParaRPr lang="en-IN"/>
          </a:p>
        </p:txBody>
      </p:sp>
      <p:sp>
        <p:nvSpPr>
          <p:cNvPr id="18" name="Footer Placeholder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r>
              <a:rPr lang="en-IN" smtClean="0"/>
              <a:t>ICMAI</a:t>
            </a:r>
            <a:endParaRPr lang="en-IN"/>
          </a:p>
        </p:txBody>
      </p:sp>
      <p:sp>
        <p:nvSpPr>
          <p:cNvPr id="29" name="Slide Number Placeholder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866FA559-BA6B-4EA7-A3B9-9D67E241B189}"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IN" smtClean="0"/>
              <a:t>18/05/2021</a:t>
            </a:r>
            <a:endParaRPr lang="en-IN"/>
          </a:p>
        </p:txBody>
      </p:sp>
      <p:sp>
        <p:nvSpPr>
          <p:cNvPr id="5" name="Footer Placeholder 4"/>
          <p:cNvSpPr>
            <a:spLocks noGrp="1"/>
          </p:cNvSpPr>
          <p:nvPr>
            <p:ph type="ftr" sz="quarter" idx="11"/>
          </p:nvPr>
        </p:nvSpPr>
        <p:spPr/>
        <p:txBody>
          <a:bodyPr/>
          <a:lstStyle>
            <a:extLst/>
          </a:lstStyle>
          <a:p>
            <a:r>
              <a:rPr lang="en-IN" smtClean="0"/>
              <a:t>ICMAI</a:t>
            </a:r>
            <a:endParaRPr lang="en-IN"/>
          </a:p>
        </p:txBody>
      </p:sp>
      <p:sp>
        <p:nvSpPr>
          <p:cNvPr id="6" name="Slide Number Placeholder 5"/>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274956"/>
            <a:ext cx="2032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3"/>
            <a:ext cx="8026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657088" y="6557946"/>
            <a:ext cx="2669952" cy="226902"/>
          </a:xfrm>
        </p:spPr>
        <p:txBody>
          <a:bodyPr/>
          <a:lstStyle>
            <a:extLst/>
          </a:lstStyle>
          <a:p>
            <a:r>
              <a:rPr lang="en-IN" smtClean="0"/>
              <a:t>18/05/2021</a:t>
            </a:r>
            <a:endParaRPr lang="en-IN"/>
          </a:p>
        </p:txBody>
      </p:sp>
      <p:sp>
        <p:nvSpPr>
          <p:cNvPr id="5" name="Footer Placeholder 4"/>
          <p:cNvSpPr>
            <a:spLocks noGrp="1"/>
          </p:cNvSpPr>
          <p:nvPr>
            <p:ph type="ftr" sz="quarter" idx="11"/>
          </p:nvPr>
        </p:nvSpPr>
        <p:spPr>
          <a:xfrm>
            <a:off x="609600" y="6556248"/>
            <a:ext cx="4876800" cy="228600"/>
          </a:xfrm>
        </p:spPr>
        <p:txBody>
          <a:bodyPr/>
          <a:lstStyle>
            <a:extLst/>
          </a:lstStyle>
          <a:p>
            <a:r>
              <a:rPr lang="en-IN" smtClean="0"/>
              <a:t>ICMAI</a:t>
            </a:r>
            <a:endParaRPr lang="en-IN"/>
          </a:p>
        </p:txBody>
      </p:sp>
      <p:sp>
        <p:nvSpPr>
          <p:cNvPr id="6" name="Slide Number Placeholder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866FA559-BA6B-4EA7-A3B9-9D67E241B189}"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IN" smtClean="0"/>
              <a:t>18/05/2021</a:t>
            </a:r>
            <a:endParaRPr lang="en-IN"/>
          </a:p>
        </p:txBody>
      </p:sp>
      <p:sp>
        <p:nvSpPr>
          <p:cNvPr id="5" name="Footer Placeholder 4"/>
          <p:cNvSpPr>
            <a:spLocks noGrp="1"/>
          </p:cNvSpPr>
          <p:nvPr>
            <p:ph type="ftr" sz="quarter" idx="11"/>
          </p:nvPr>
        </p:nvSpPr>
        <p:spPr/>
        <p:txBody>
          <a:bodyPr/>
          <a:lstStyle>
            <a:extLst/>
          </a:lstStyle>
          <a:p>
            <a:r>
              <a:rPr lang="en-IN" smtClean="0"/>
              <a:t>ICMAI</a:t>
            </a:r>
            <a:endParaRPr lang="en-IN"/>
          </a:p>
        </p:txBody>
      </p:sp>
      <p:sp>
        <p:nvSpPr>
          <p:cNvPr id="6" name="Slide Number Placeholder 5"/>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r>
              <a:rPr lang="en-IN" smtClean="0"/>
              <a:t>18/05/2021</a:t>
            </a:r>
            <a:endParaRPr lang="en-IN"/>
          </a:p>
        </p:txBody>
      </p:sp>
      <p:sp>
        <p:nvSpPr>
          <p:cNvPr id="5" name="Footer Placeholder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r>
              <a:rPr lang="en-IN" smtClean="0"/>
              <a:t>ICMAI</a:t>
            </a:r>
            <a:endParaRPr lang="en-IN"/>
          </a:p>
        </p:txBody>
      </p:sp>
      <p:sp>
        <p:nvSpPr>
          <p:cNvPr id="6" name="Slide Number Placeholder 5"/>
          <p:cNvSpPr>
            <a:spLocks noGrp="1"/>
          </p:cNvSpPr>
          <p:nvPr>
            <p:ph type="sldNum" sz="quarter" idx="12"/>
          </p:nvPr>
        </p:nvSpPr>
        <p:spPr>
          <a:xfrm>
            <a:off x="8978603" y="6555112"/>
            <a:ext cx="784448" cy="228600"/>
          </a:xfrm>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IN" smtClean="0"/>
              <a:t>18/05/2021</a:t>
            </a:r>
            <a:endParaRPr lang="en-IN"/>
          </a:p>
        </p:txBody>
      </p:sp>
      <p:sp>
        <p:nvSpPr>
          <p:cNvPr id="6" name="Footer Placeholder 5"/>
          <p:cNvSpPr>
            <a:spLocks noGrp="1"/>
          </p:cNvSpPr>
          <p:nvPr>
            <p:ph type="ftr" sz="quarter" idx="11"/>
          </p:nvPr>
        </p:nvSpPr>
        <p:spPr/>
        <p:txBody>
          <a:bodyPr/>
          <a:lstStyle>
            <a:extLst/>
          </a:lstStyle>
          <a:p>
            <a:r>
              <a:rPr lang="en-IN" smtClean="0"/>
              <a:t>ICMAI</a:t>
            </a:r>
            <a:endParaRPr lang="en-IN"/>
          </a:p>
        </p:txBody>
      </p:sp>
      <p:sp>
        <p:nvSpPr>
          <p:cNvPr id="7" name="Slide Number Placeholder 6"/>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IN" smtClean="0"/>
              <a:t>18/05/2021</a:t>
            </a:r>
            <a:endParaRPr lang="en-IN"/>
          </a:p>
        </p:txBody>
      </p:sp>
      <p:sp>
        <p:nvSpPr>
          <p:cNvPr id="8" name="Footer Placeholder 7"/>
          <p:cNvSpPr>
            <a:spLocks noGrp="1"/>
          </p:cNvSpPr>
          <p:nvPr>
            <p:ph type="ftr" sz="quarter" idx="11"/>
          </p:nvPr>
        </p:nvSpPr>
        <p:spPr/>
        <p:txBody>
          <a:bodyPr/>
          <a:lstStyle>
            <a:extLst/>
          </a:lstStyle>
          <a:p>
            <a:r>
              <a:rPr lang="en-IN" smtClean="0"/>
              <a:t>ICMAI</a:t>
            </a:r>
            <a:endParaRPr lang="en-IN"/>
          </a:p>
        </p:txBody>
      </p:sp>
      <p:sp>
        <p:nvSpPr>
          <p:cNvPr id="9" name="Slide Number Placeholder 8"/>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r>
              <a:rPr lang="en-IN" smtClean="0"/>
              <a:t>18/05/2021</a:t>
            </a:r>
            <a:endParaRPr lang="en-IN"/>
          </a:p>
        </p:txBody>
      </p:sp>
      <p:sp>
        <p:nvSpPr>
          <p:cNvPr id="4" name="Footer Placeholder 3"/>
          <p:cNvSpPr>
            <a:spLocks noGrp="1"/>
          </p:cNvSpPr>
          <p:nvPr>
            <p:ph type="ftr" sz="quarter" idx="11"/>
          </p:nvPr>
        </p:nvSpPr>
        <p:spPr/>
        <p:txBody>
          <a:bodyPr/>
          <a:lstStyle>
            <a:extLst/>
          </a:lstStyle>
          <a:p>
            <a:r>
              <a:rPr lang="en-IN" smtClean="0"/>
              <a:t>ICMAI</a:t>
            </a:r>
            <a:endParaRPr lang="en-IN"/>
          </a:p>
        </p:txBody>
      </p:sp>
      <p:sp>
        <p:nvSpPr>
          <p:cNvPr id="5" name="Slide Number Placeholder 4"/>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r>
              <a:rPr lang="en-IN" smtClean="0"/>
              <a:t>18/05/2021</a:t>
            </a:r>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r>
              <a:rPr lang="en-IN" smtClean="0"/>
              <a:t>ICMAI</a:t>
            </a:r>
            <a:endParaRPr lang="en-IN"/>
          </a:p>
        </p:txBody>
      </p:sp>
      <p:sp>
        <p:nvSpPr>
          <p:cNvPr id="4" name="Slide Number Placeholder 3"/>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IN" smtClean="0"/>
              <a:t>18/05/2021</a:t>
            </a:r>
            <a:endParaRPr lang="en-IN"/>
          </a:p>
        </p:txBody>
      </p:sp>
      <p:sp>
        <p:nvSpPr>
          <p:cNvPr id="6" name="Footer Placeholder 5"/>
          <p:cNvSpPr>
            <a:spLocks noGrp="1"/>
          </p:cNvSpPr>
          <p:nvPr>
            <p:ph type="ftr" sz="quarter" idx="11"/>
          </p:nvPr>
        </p:nvSpPr>
        <p:spPr/>
        <p:txBody>
          <a:bodyPr/>
          <a:lstStyle>
            <a:extLst/>
          </a:lstStyle>
          <a:p>
            <a:r>
              <a:rPr lang="en-IN" smtClean="0"/>
              <a:t>ICMAI</a:t>
            </a:r>
            <a:endParaRPr lang="en-IN"/>
          </a:p>
        </p:txBody>
      </p:sp>
      <p:sp>
        <p:nvSpPr>
          <p:cNvPr id="7" name="Slide Number Placeholder 6"/>
          <p:cNvSpPr>
            <a:spLocks noGrp="1"/>
          </p:cNvSpPr>
          <p:nvPr>
            <p:ph type="sldNum" sz="quarter" idx="12"/>
          </p:nvPr>
        </p:nvSpPr>
        <p:spPr/>
        <p:txBody>
          <a:bodyPr/>
          <a:lstStyle>
            <a:extLst/>
          </a:lstStyle>
          <a:p>
            <a:fld id="{866FA559-BA6B-4EA7-A3B9-9D67E241B189}"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r>
              <a:rPr lang="en-IN" smtClean="0"/>
              <a:t>18/05/2021</a:t>
            </a:r>
            <a:endParaRPr lang="en-IN"/>
          </a:p>
        </p:txBody>
      </p:sp>
      <p:sp>
        <p:nvSpPr>
          <p:cNvPr id="6" name="Footer Placeholder 5"/>
          <p:cNvSpPr>
            <a:spLocks noGrp="1"/>
          </p:cNvSpPr>
          <p:nvPr>
            <p:ph type="ftr" sz="quarter" idx="11"/>
          </p:nvPr>
        </p:nvSpPr>
        <p:spPr/>
        <p:txBody>
          <a:bodyPr/>
          <a:lstStyle>
            <a:extLst/>
          </a:lstStyle>
          <a:p>
            <a:r>
              <a:rPr lang="en-IN" smtClean="0"/>
              <a:t>ICMAI</a:t>
            </a:r>
            <a:endParaRPr lang="en-IN"/>
          </a:p>
        </p:txBody>
      </p:sp>
      <p:sp>
        <p:nvSpPr>
          <p:cNvPr id="7" name="Slide Number Placeholder 6"/>
          <p:cNvSpPr>
            <a:spLocks noGrp="1"/>
          </p:cNvSpPr>
          <p:nvPr>
            <p:ph type="sldNum" sz="quarter" idx="12"/>
          </p:nvPr>
        </p:nvSpPr>
        <p:spPr/>
        <p:txBody>
          <a:bodyPr/>
          <a:lstStyle>
            <a:extLst/>
          </a:lstStyle>
          <a:p>
            <a:fld id="{866FA559-BA6B-4EA7-A3B9-9D67E241B189}" type="slidenum">
              <a:rPr lang="en-IN" smtClean="0"/>
              <a:pPr/>
              <a:t>‹#›</a:t>
            </a:fld>
            <a:endParaRPr lang="en-IN"/>
          </a:p>
        </p:txBody>
      </p:sp>
      <p:sp>
        <p:nvSpPr>
          <p:cNvPr id="10" name="Picture Placeholder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flipH="1">
            <a:off x="10871200" y="0"/>
            <a:ext cx="13208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609600" y="1609416"/>
            <a:ext cx="9652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r>
              <a:rPr lang="en-IN" smtClean="0"/>
              <a:t>18/05/2021</a:t>
            </a:r>
            <a:endParaRPr lang="en-IN"/>
          </a:p>
        </p:txBody>
      </p:sp>
      <p:sp>
        <p:nvSpPr>
          <p:cNvPr id="4" name="Footer Placeholder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r>
              <a:rPr lang="en-IN" smtClean="0"/>
              <a:t>ICMAI</a:t>
            </a:r>
            <a:endParaRPr lang="en-IN"/>
          </a:p>
        </p:txBody>
      </p:sp>
      <p:sp>
        <p:nvSpPr>
          <p:cNvPr id="16" name="Slide Number Placeholder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66FA559-BA6B-4EA7-A3B9-9D67E241B189}"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leartax.in/s/hra-house-rent-allowance" TargetMode="External"/><Relationship Id="rId2" Type="http://schemas.openxmlformats.org/officeDocument/2006/relationships/hyperlink" Target="https://cleartax.in/s/lta-leave-travel-allowance" TargetMode="External"/><Relationship Id="rId1" Type="http://schemas.openxmlformats.org/officeDocument/2006/relationships/slideLayout" Target="../slideLayouts/slideLayout2.xml"/><Relationship Id="rId4" Type="http://schemas.openxmlformats.org/officeDocument/2006/relationships/hyperlink" Target="https://cleartax.in/s/standard-deduction-salary"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rporatefinanceinstitute.com/resources/knowledge/other/personal-financial-statement/" TargetMode="Externa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hyperlink" Target="https://www.irs.gov/" TargetMode="External"/></Relationships>
</file>

<file path=ppt/slides/_rels/slide30.xml.rels><?xml version="1.0" encoding="UTF-8" standalone="yes"?>
<Relationships xmlns="http://schemas.openxmlformats.org/package/2006/relationships"><Relationship Id="rId2" Type="http://schemas.openxmlformats.org/officeDocument/2006/relationships/hyperlink" Target="https://www.etmoney.com/income-tax-saving/ep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8411" y="533400"/>
            <a:ext cx="7677946" cy="2868168"/>
          </a:xfrm>
        </p:spPr>
        <p:txBody>
          <a:bodyPr/>
          <a:lstStyle/>
          <a:p>
            <a:r>
              <a:rPr lang="en-US" sz="7200" dirty="0" smtClean="0">
                <a:latin typeface="Algerian" pitchFamily="82" charset="0"/>
              </a:rPr>
              <a:t>ALTERNATIVE TAX REGIME</a:t>
            </a:r>
            <a:endParaRPr lang="en-IN" sz="7200" dirty="0">
              <a:latin typeface="Algerian" pitchFamily="82" charset="0"/>
            </a:endParaRPr>
          </a:p>
        </p:txBody>
      </p:sp>
      <p:sp>
        <p:nvSpPr>
          <p:cNvPr id="3" name="Subtitle 2"/>
          <p:cNvSpPr>
            <a:spLocks noGrp="1"/>
          </p:cNvSpPr>
          <p:nvPr>
            <p:ph type="subTitle" idx="1"/>
          </p:nvPr>
        </p:nvSpPr>
        <p:spPr>
          <a:xfrm>
            <a:off x="3944983" y="3330858"/>
            <a:ext cx="7321184" cy="1101248"/>
          </a:xfrm>
        </p:spPr>
        <p:txBody>
          <a:bodyPr>
            <a:noAutofit/>
          </a:bodyPr>
          <a:lstStyle/>
          <a:p>
            <a:r>
              <a:rPr lang="en-US" sz="42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lgerian" pitchFamily="82" charset="0"/>
                <a:ea typeface="+mj-ea"/>
                <a:cs typeface="+mj-cs"/>
              </a:rPr>
              <a:t>BY</a:t>
            </a:r>
          </a:p>
          <a:p>
            <a:r>
              <a:rPr lang="en-US" sz="42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lgerian" pitchFamily="82" charset="0"/>
                <a:ea typeface="+mj-ea"/>
                <a:cs typeface="+mj-cs"/>
              </a:rPr>
              <a:t>CMA S VENKANNA</a:t>
            </a:r>
          </a:p>
          <a:p>
            <a:r>
              <a:rPr lang="en-US" sz="42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lgerian" pitchFamily="82" charset="0"/>
                <a:ea typeface="+mj-ea"/>
                <a:cs typeface="+mj-cs"/>
              </a:rPr>
              <a:t>COST ACCOUNTANT</a:t>
            </a:r>
            <a:endParaRPr lang="en-IN" sz="4200" b="1" cap="all"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Algerian" pitchFamily="82" charset="0"/>
              <a:ea typeface="+mj-ea"/>
              <a:cs typeface="+mj-cs"/>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989931" y="1677330"/>
            <a:ext cx="1600200" cy="2857520"/>
          </a:xfrm>
          <a:prstGeom prst="rect">
            <a:avLst/>
          </a:prstGeom>
          <a:noFill/>
        </p:spPr>
      </p:pic>
      <p:pic>
        <p:nvPicPr>
          <p:cNvPr id="7" name="Picture 4"/>
          <p:cNvPicPr>
            <a:picLocks noChangeAspect="1" noChangeArrowheads="1"/>
          </p:cNvPicPr>
          <p:nvPr/>
        </p:nvPicPr>
        <p:blipFill>
          <a:blip r:embed="rId4"/>
          <a:srcRect/>
          <a:stretch>
            <a:fillRect/>
          </a:stretch>
        </p:blipFill>
        <p:spPr bwMode="auto">
          <a:xfrm>
            <a:off x="470263" y="5778137"/>
            <a:ext cx="11273246" cy="609600"/>
          </a:xfrm>
          <a:prstGeom prst="roundRect">
            <a:avLst/>
          </a:prstGeom>
          <a:solidFill>
            <a:srgbClr val="000000">
              <a:shade val="95000"/>
            </a:srgbClr>
          </a:solidFill>
          <a:ln w="444500" cap="sq">
            <a:solidFill>
              <a:schemeClr val="accent5">
                <a:lumMod val="50000"/>
              </a:schemeClr>
            </a:solidFill>
            <a:miter lim="800000"/>
          </a:ln>
          <a:effectLst>
            <a:outerShdw blurRad="254000" dist="190500" dir="2700000" sy="90000" algn="bl" rotWithShape="0">
              <a:srgbClr val="000000">
                <a:alpha val="40000"/>
              </a:srgbClr>
            </a:outerShdw>
          </a:effectLst>
        </p:spPr>
      </p:pic>
      <p:sp>
        <p:nvSpPr>
          <p:cNvPr id="8" name="Rectangle 7"/>
          <p:cNvSpPr/>
          <p:nvPr/>
        </p:nvSpPr>
        <p:spPr>
          <a:xfrm>
            <a:off x="483327" y="5940475"/>
            <a:ext cx="11181804" cy="523220"/>
          </a:xfrm>
          <a:prstGeom prst="rect">
            <a:avLst/>
          </a:prstGeom>
        </p:spPr>
        <p:txBody>
          <a:bodyPr wrap="square">
            <a:spAutoFit/>
          </a:bodyPr>
          <a:lstStyle/>
          <a:p>
            <a:pPr lvl="0" algn="ctr" fontAlgn="base">
              <a:spcBef>
                <a:spcPct val="0"/>
              </a:spcBef>
              <a:spcAft>
                <a:spcPct val="0"/>
              </a:spcAft>
            </a:pPr>
            <a:r>
              <a:rPr lang="en-US" sz="2800" b="1" dirty="0" smtClean="0">
                <a:solidFill>
                  <a:schemeClr val="accent6">
                    <a:lumMod val="50000"/>
                  </a:schemeClr>
                </a:solidFill>
                <a:latin typeface="Bell MT" pitchFamily="18" charset="0"/>
                <a:ea typeface="Calibri" pitchFamily="34" charset="0"/>
                <a:cs typeface="Times New Roman" pitchFamily="18" charset="0"/>
              </a:rPr>
              <a:t>Behind Every Successful Business Decision, There Is Always A </a:t>
            </a:r>
            <a:r>
              <a:rPr lang="en-US" sz="2800" b="1" dirty="0" smtClean="0">
                <a:solidFill>
                  <a:srgbClr val="C00000"/>
                </a:solidFill>
                <a:latin typeface="Bell MT" pitchFamily="18" charset="0"/>
                <a:ea typeface="Calibri" pitchFamily="34" charset="0"/>
                <a:cs typeface="Times New Roman" pitchFamily="18" charset="0"/>
              </a:rPr>
              <a:t>CMA</a:t>
            </a:r>
            <a:endParaRPr lang="en-US" sz="2800" dirty="0" smtClean="0">
              <a:solidFill>
                <a:srgbClr val="C00000"/>
              </a:solidFill>
              <a:latin typeface="Arial" pitchFamily="34" charset="0"/>
              <a:cs typeface="Arial" pitchFamily="34" charset="0"/>
            </a:endParaRPr>
          </a:p>
        </p:txBody>
      </p:sp>
    </p:spTree>
    <p:extLst>
      <p:ext uri="{BB962C8B-B14F-4D97-AF65-F5344CB8AC3E}">
        <p14:creationId xmlns="" xmlns:p14="http://schemas.microsoft.com/office/powerpoint/2010/main" val="4103819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Sec.35CCC – Deduction for Expenditure incurred on Notified Agricultural Extension Project</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Sec.35CCD – provides </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deduction towards expenditure incurred on the skill development </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project</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However Deduction under section 80JJAA available regarding deduction of salaries paid to newly recruited employees.</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Losses: Brought Forward losses not available for deductions</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Option cannot be withdrawn.  But can be shifted to Sec.115BAA</a:t>
            </a:r>
            <a:endParaRPr lang="en-IN" sz="28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736661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2097" y="250127"/>
            <a:ext cx="10562326" cy="6432530"/>
          </a:xfrm>
          <a:prstGeom prst="rect">
            <a:avLst/>
          </a:prstGeom>
        </p:spPr>
        <p:txBody>
          <a:bodyPr wrap="square">
            <a:spAutoFit/>
          </a:bodyPr>
          <a:lstStyle/>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	:	Deduction in case of new industrial undertakings employing displaced persons, etc.</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	:	Deduction in respect of profits and gains from newly established industrial undertakings or hotel business in backward areas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80HHA	:	Deduction in respect of profits and gains from newly established small-scale industrial undertakings in certain areas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80HHB	:	Deduction in respect of profits and gains from projects outside India</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80HHBA	:	Deduction in respect of profits and gains from housing projects in certain cases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80HHC	:	Deduction in respect of profits retained for export business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80HHD	:	Deduction in respect of earnings in convertible foreign exchange</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80HHE	:	Deduction in respect of profits from export of computer software, etc.</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80HHF	:	Deduction in respect of profits and gains from export or transfer of film software, etc.</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	:	Deduction in respect of profits and gains from industrial undertakings after a certain date,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et</a:t>
            </a:r>
            <a:endParaRPr lang="en-US" dirty="0">
              <a:ln>
                <a:solidFill>
                  <a:schemeClr val="accent6">
                    <a:lumMod val="50000"/>
                  </a:schemeClr>
                </a:solidFill>
              </a:ln>
              <a:solidFill>
                <a:schemeClr val="bg2">
                  <a:lumMod val="10000"/>
                </a:schemeClr>
              </a:solidFill>
              <a:latin typeface="Aparajita" pitchFamily="34" charset="0"/>
              <a:cs typeface="Aparajita" pitchFamily="34" charset="0"/>
            </a:endParaRP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80IA	:	Deductions in respect of profits and gains from industrial undertakings or enterprises engaged in infrastructure development, etc.</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80IAB	:	Deductions in respect of profits and gains by an undertaking or enterprise engaged in development of Special Economic Zone</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80IAC	:	Special provision in respect of specified business.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80IB	:	Deduction in respect of profits and gains from certain industrial undertakings other than infrastructure development undertakings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80IBA	:	Deductions in respect of profits and gains from housing projects.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80IC	:	Special provisions in respect of certain undertakings or enterprises in certain special category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of states</a:t>
            </a:r>
            <a:endParaRPr lang="en-US" dirty="0">
              <a:ln>
                <a:solidFill>
                  <a:schemeClr val="accent6">
                    <a:lumMod val="50000"/>
                  </a:schemeClr>
                </a:solidFill>
              </a:ln>
              <a:solidFill>
                <a:schemeClr val="bg2">
                  <a:lumMod val="10000"/>
                </a:schemeClr>
              </a:solidFill>
              <a:latin typeface="Aparajita" pitchFamily="34" charset="0"/>
              <a:cs typeface="Aparajita" pitchFamily="34" charset="0"/>
            </a:endParaRP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Section 80ID	:	Deduction in respect of profits and gains from business of hotels and convention </a:t>
            </a:r>
            <a:r>
              <a:rPr lang="en-US" dirty="0" err="1">
                <a:ln>
                  <a:solidFill>
                    <a:schemeClr val="accent6">
                      <a:lumMod val="50000"/>
                    </a:schemeClr>
                  </a:solidFill>
                </a:ln>
                <a:solidFill>
                  <a:schemeClr val="bg2">
                    <a:lumMod val="10000"/>
                  </a:schemeClr>
                </a:solidFill>
                <a:latin typeface="Aparajita" pitchFamily="34" charset="0"/>
                <a:cs typeface="Aparajita" pitchFamily="34" charset="0"/>
              </a:rPr>
              <a:t>centres</a:t>
            </a:r>
            <a:r>
              <a:rPr lang="en-US" dirty="0">
                <a:ln>
                  <a:solidFill>
                    <a:schemeClr val="accent6">
                      <a:lumMod val="50000"/>
                    </a:schemeClr>
                  </a:solidFill>
                </a:ln>
                <a:solidFill>
                  <a:schemeClr val="bg2">
                    <a:lumMod val="10000"/>
                  </a:schemeClr>
                </a:solidFill>
                <a:latin typeface="Aparajita" pitchFamily="34" charset="0"/>
                <a:cs typeface="Aparajita" pitchFamily="34" charset="0"/>
              </a:rPr>
              <a:t>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in </a:t>
            </a:r>
            <a:r>
              <a:rPr lang="en-US" dirty="0">
                <a:ln>
                  <a:solidFill>
                    <a:schemeClr val="accent6">
                      <a:lumMod val="50000"/>
                    </a:schemeClr>
                  </a:solidFill>
                </a:ln>
                <a:solidFill>
                  <a:schemeClr val="bg2">
                    <a:lumMod val="10000"/>
                  </a:schemeClr>
                </a:solidFill>
                <a:latin typeface="Aparajita" pitchFamily="34" charset="0"/>
                <a:cs typeface="Aparajita" pitchFamily="34" charset="0"/>
              </a:rPr>
              <a:t>s</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pecified area</a:t>
            </a:r>
            <a:endParaRPr lang="en-US"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2" name="Date Placeholder 1"/>
          <p:cNvSpPr>
            <a:spLocks noGrp="1"/>
          </p:cNvSpPr>
          <p:nvPr>
            <p:ph type="dt" sz="half" idx="10"/>
          </p:nvPr>
        </p:nvSpPr>
        <p:spPr/>
        <p:txBody>
          <a:bodyPr/>
          <a:lstStyle/>
          <a:p>
            <a:r>
              <a:rPr lang="en-IN" smtClean="0"/>
              <a:t>18/05/2021</a:t>
            </a:r>
            <a:endParaRPr lang="en-IN"/>
          </a:p>
        </p:txBody>
      </p:sp>
      <p:sp>
        <p:nvSpPr>
          <p:cNvPr id="4" name="Footer Placeholder 3"/>
          <p:cNvSpPr>
            <a:spLocks noGrp="1"/>
          </p:cNvSpPr>
          <p:nvPr>
            <p:ph type="ftr" sz="quarter" idx="11"/>
          </p:nvPr>
        </p:nvSpPr>
        <p:spPr/>
        <p:txBody>
          <a:bodyPr/>
          <a:lstStyle/>
          <a:p>
            <a:r>
              <a:rPr lang="en-IN" dirty="0" smtClean="0"/>
              <a:t>ICMAI</a:t>
            </a:r>
            <a:endParaRPr lang="en-IN" dirty="0"/>
          </a:p>
        </p:txBody>
      </p:sp>
    </p:spTree>
    <p:extLst>
      <p:ext uri="{BB962C8B-B14F-4D97-AF65-F5344CB8AC3E}">
        <p14:creationId xmlns="" xmlns:p14="http://schemas.microsoft.com/office/powerpoint/2010/main" val="2339522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92331"/>
            <a:ext cx="10750730" cy="5324535"/>
          </a:xfrm>
          <a:prstGeom prst="rect">
            <a:avLst/>
          </a:prstGeom>
        </p:spPr>
        <p:txBody>
          <a:bodyPr wrap="square">
            <a:spAutoFit/>
          </a:bodyPr>
          <a:lstStyle/>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80IE	:	Special provisions in respect of certain undertakings in North-Eastern States</a:t>
            </a:r>
          </a:p>
          <a:p>
            <a:endParaRPr lang="en-US" sz="2000" dirty="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80JJA	:	Deduction in respect of profits and gains from business of collecting and processing of bio-degradable waste</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80JJAA	:	Deduction in respect of employment of new employees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80LA	:	Deductions in respect of certain incomes of Offshore Banking Units and International Financial Services Centre</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80O	:	Deduction in respect of royalties, etc., from certain foreign enterprises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80P	:	Deduction in respect of income of co-operative societies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80Q	:	Deduction in respect of profits and gains from the business of publication of books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80QQA	:	Deduction in respect of professional income of authors of text books in Indian languages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80QQB	:	Deduction in respect of royalty income, etc., of authors of certain books other than text-books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80R	:	Deduction in respect of remuneration from certain foreign sources in the case of professors, teachers, etc.</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80RR	:	Deduction in respect of professional income from foreign sources in certain cases</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80RRA	:	Deduction in respect of remuneration received for services rendered outside India</a:t>
            </a:r>
          </a:p>
          <a:p>
            <a:r>
              <a:rPr lang="en-US" sz="2000" dirty="0">
                <a:ln>
                  <a:solidFill>
                    <a:schemeClr val="accent6">
                      <a:lumMod val="50000"/>
                    </a:schemeClr>
                  </a:solidFill>
                </a:ln>
                <a:solidFill>
                  <a:schemeClr val="bg2">
                    <a:lumMod val="10000"/>
                  </a:schemeClr>
                </a:solidFill>
                <a:latin typeface="Aparajita" pitchFamily="34" charset="0"/>
                <a:cs typeface="Aparajita" pitchFamily="34" charset="0"/>
              </a:rPr>
              <a:t>Section 80RRB	:	Deduction in respect of royalty on patents</a:t>
            </a:r>
            <a:endParaRPr lang="en-IN" sz="20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3" name="Date Placeholder 2"/>
          <p:cNvSpPr>
            <a:spLocks noGrp="1"/>
          </p:cNvSpPr>
          <p:nvPr>
            <p:ph type="dt" sz="half" idx="10"/>
          </p:nvPr>
        </p:nvSpPr>
        <p:spPr/>
        <p:txBody>
          <a:bodyPr/>
          <a:lstStyle/>
          <a:p>
            <a:r>
              <a:rPr lang="en-IN" smtClean="0"/>
              <a:t>18/05/2021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3420157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876821"/>
          </a:xfrm>
        </p:spPr>
        <p:txBody>
          <a:bodyPr>
            <a:normAutofit/>
          </a:bodyPr>
          <a:lstStyle/>
          <a:p>
            <a:pPr algn="ctr"/>
            <a:r>
              <a:rPr lang="en-US" dirty="0" smtClean="0">
                <a:solidFill>
                  <a:schemeClr val="accent6">
                    <a:lumMod val="50000"/>
                  </a:schemeClr>
                </a:solidFill>
              </a:rPr>
              <a:t>Example – Sec.115BA</a:t>
            </a:r>
            <a:endParaRPr lang="en-IN" dirty="0">
              <a:solidFill>
                <a:schemeClr val="accent6">
                  <a:lumMod val="50000"/>
                </a:schemeClr>
              </a:solidFill>
            </a:endParaRPr>
          </a:p>
        </p:txBody>
      </p:sp>
      <p:pic>
        <p:nvPicPr>
          <p:cNvPr id="4" name="Content Placeholder 3"/>
          <p:cNvPicPr>
            <a:picLocks noGrp="1" noChangeAspect="1"/>
          </p:cNvPicPr>
          <p:nvPr>
            <p:ph idx="1"/>
          </p:nvPr>
        </p:nvPicPr>
        <p:blipFill>
          <a:blip r:embed="rId2"/>
          <a:stretch>
            <a:fillRect/>
          </a:stretch>
        </p:blipFill>
        <p:spPr>
          <a:xfrm>
            <a:off x="809897" y="808922"/>
            <a:ext cx="9379131" cy="6049078"/>
          </a:xfrm>
          <a:prstGeom prst="rect">
            <a:avLst/>
          </a:prstGeom>
        </p:spPr>
      </p:pic>
      <p:sp>
        <p:nvSpPr>
          <p:cNvPr id="3" name="Date Placeholder 2"/>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6441531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2000" cy="476794"/>
          </a:xfrm>
        </p:spPr>
        <p:txBody>
          <a:bodyPr>
            <a:normAutofit fontScale="90000"/>
          </a:bodyPr>
          <a:lstStyle/>
          <a:p>
            <a:pPr algn="ctr"/>
            <a:r>
              <a:rPr lang="en-US" dirty="0" smtClean="0">
                <a:solidFill>
                  <a:schemeClr val="accent6">
                    <a:lumMod val="50000"/>
                  </a:schemeClr>
                </a:solidFill>
              </a:rPr>
              <a:t>Sec.115BAA</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Assessee</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Domestic Company – Public or Private </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Applicable from AY 2020-21</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Tax Rate = 22%</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Surcharge = 10%  applicable  (irrespective of the income)</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HEC = 4%</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Shareholders may be Non Residents</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Deductions = Not available  like 115BA</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Adjustment of B/F Losses  = Not available (including unabsorbed depreciation)</a:t>
            </a:r>
          </a:p>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MAT Provisions u/s.115JB not applicable</a:t>
            </a:r>
          </a:p>
          <a:p>
            <a:endParaRPr lang="en-US" dirty="0" smtClean="0"/>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0584950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2000" cy="620486"/>
          </a:xfrm>
        </p:spPr>
        <p:txBody>
          <a:bodyPr>
            <a:normAutofit/>
          </a:bodyPr>
          <a:lstStyle/>
          <a:p>
            <a:pPr algn="ctr"/>
            <a:r>
              <a:rPr lang="en-US" sz="3400" dirty="0" smtClean="0">
                <a:solidFill>
                  <a:schemeClr val="accent6">
                    <a:lumMod val="50000"/>
                  </a:schemeClr>
                </a:solidFill>
              </a:rPr>
              <a:t>Conditions</a:t>
            </a:r>
            <a:endParaRPr lang="en-IN" sz="3400" dirty="0">
              <a:solidFill>
                <a:schemeClr val="accent6">
                  <a:lumMod val="50000"/>
                </a:schemeClr>
              </a:solidFill>
            </a:endParaRPr>
          </a:p>
        </p:txBody>
      </p:sp>
      <p:sp>
        <p:nvSpPr>
          <p:cNvPr id="3" name="Content Placeholder 2"/>
          <p:cNvSpPr>
            <a:spLocks noGrp="1"/>
          </p:cNvSpPr>
          <p:nvPr>
            <p:ph idx="1"/>
          </p:nvPr>
        </p:nvSpPr>
        <p:spPr>
          <a:xfrm>
            <a:off x="609600" y="966651"/>
            <a:ext cx="9652000" cy="5489085"/>
          </a:xfrm>
        </p:spPr>
        <p:txBody>
          <a:bodyPr>
            <a:normAutofit fontScale="55000" lnSpcReduction="20000"/>
          </a:bodyPr>
          <a:lstStyle/>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Such companies should not avail any exemptions/incentives under different provisions of income tax. Therefore, the total income of such company shall be computed without:</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any deduction especially available for units established in special economic zones under section 10AA</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additional depreciation under section 32 and investment allowance under section 32AD towards new plant and machinery made in notified backward areas in the states of Andhra Pradesh, Bihar, </a:t>
            </a:r>
            <a:r>
              <a:rPr lang="en-US" sz="4000" dirty="0" err="1">
                <a:ln>
                  <a:solidFill>
                    <a:schemeClr val="accent6">
                      <a:lumMod val="50000"/>
                    </a:schemeClr>
                  </a:solidFill>
                </a:ln>
                <a:solidFill>
                  <a:schemeClr val="bg2">
                    <a:lumMod val="10000"/>
                  </a:schemeClr>
                </a:solidFill>
                <a:latin typeface="Aparajita" pitchFamily="34" charset="0"/>
                <a:cs typeface="Aparajita" pitchFamily="34" charset="0"/>
              </a:rPr>
              <a:t>Telangana</a:t>
            </a:r>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 and West Bengal</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deduction under section 33AB for tea, coffee and rubber manufacturing companies</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deduction towards deposits made towards site restoration fund under section 33ABA by companies engaged in extraction or production of petroleum or natural gas or both in India</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a deduction under Section 35 for expenditure on scientific research, or an amount paid to a university or research association or National Laboratory or IIT.</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a deduction for the capital expenditure incurred by any specified business under section 35AD</a:t>
            </a:r>
          </a:p>
          <a:p>
            <a:pPr algn="just"/>
            <a:r>
              <a:rPr lang="en-US" sz="4000" dirty="0">
                <a:ln>
                  <a:solidFill>
                    <a:schemeClr val="accent6">
                      <a:lumMod val="50000"/>
                    </a:schemeClr>
                  </a:solidFill>
                </a:ln>
                <a:solidFill>
                  <a:schemeClr val="bg2">
                    <a:lumMod val="10000"/>
                  </a:schemeClr>
                </a:solidFill>
                <a:latin typeface="Aparajita" pitchFamily="34" charset="0"/>
                <a:cs typeface="Aparajita" pitchFamily="34" charset="0"/>
              </a:rPr>
              <a:t>Claiming a deduction for the expenditure incurred on an agriculture extension project under section 35CCC or on skill development project under section 35CCD</a:t>
            </a:r>
          </a:p>
          <a:p>
            <a:pPr algn="just"/>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837266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31520"/>
            <a:ext cx="9652000" cy="5724216"/>
          </a:xfrm>
        </p:spPr>
        <p:txBody>
          <a:bodyPr>
            <a:normAutofit lnSpcReduction="10000"/>
          </a:bodyPr>
          <a:lstStyle/>
          <a:p>
            <a:r>
              <a:rPr lang="en-US" dirty="0">
                <a:ln>
                  <a:solidFill>
                    <a:schemeClr val="accent6">
                      <a:lumMod val="50000"/>
                    </a:schemeClr>
                  </a:solidFill>
                </a:ln>
                <a:solidFill>
                  <a:schemeClr val="bg2">
                    <a:lumMod val="10000"/>
                  </a:schemeClr>
                </a:solidFill>
                <a:latin typeface="Aparajita" pitchFamily="34" charset="0"/>
                <a:cs typeface="Aparajita" pitchFamily="34" charset="0"/>
              </a:rPr>
              <a:t>Claiming deduction under chapter VI-A in respect to certain incomes, which are allowed under section 80IA, 80IAB, 80IAC, 80IB and so on, except deduction under section 80JJAA and 80M.</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
            </a:r>
            <a:br>
              <a:rPr lang="en-US" dirty="0">
                <a:ln>
                  <a:solidFill>
                    <a:schemeClr val="accent6">
                      <a:lumMod val="50000"/>
                    </a:schemeClr>
                  </a:solidFill>
                </a:ln>
                <a:solidFill>
                  <a:schemeClr val="bg2">
                    <a:lumMod val="10000"/>
                  </a:schemeClr>
                </a:solidFill>
                <a:latin typeface="Aparajita" pitchFamily="34" charset="0"/>
                <a:cs typeface="Aparajita" pitchFamily="34" charset="0"/>
              </a:rPr>
            </a:br>
            <a:r>
              <a:rPr lang="en-US" dirty="0">
                <a:ln>
                  <a:solidFill>
                    <a:schemeClr val="accent6">
                      <a:lumMod val="50000"/>
                    </a:schemeClr>
                  </a:solidFill>
                </a:ln>
                <a:solidFill>
                  <a:schemeClr val="bg2">
                    <a:lumMod val="10000"/>
                  </a:schemeClr>
                </a:solidFill>
                <a:latin typeface="Aparajita" pitchFamily="34" charset="0"/>
                <a:cs typeface="Aparajita" pitchFamily="34" charset="0"/>
              </a:rPr>
              <a:t>Claiming deduction under chapter VI-A in respect to certain incomes, which are allowed under section 80IA, 80IAB, 80IAC, 80IB and so on, except deduction under section 80JJAA</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Claiming a set-off of any loss carried forward or depreciation from earlier years, if such losses were incurred in respect of the aforementioned deductions</a:t>
            </a: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A claim by an amalgamated company for set-off of carried forward loss or unabsorbed depreciation belonging to an amalgamating company if such loss or unabsorbed depreciation is on account of the above deductions; claiming a deduction for additional/accelerated depreciation. The normal depreciation can however be claimed.</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707299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Carry forward of losses</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r>
              <a:rPr lang="en-US" dirty="0">
                <a:ln>
                  <a:solidFill>
                    <a:schemeClr val="accent6">
                      <a:lumMod val="50000"/>
                    </a:schemeClr>
                  </a:solidFill>
                </a:ln>
                <a:solidFill>
                  <a:schemeClr val="bg2">
                    <a:lumMod val="10000"/>
                  </a:schemeClr>
                </a:solidFill>
                <a:latin typeface="Aparajita" pitchFamily="34" charset="0"/>
                <a:cs typeface="Aparajita" pitchFamily="34" charset="0"/>
              </a:rPr>
              <a:t>The above losses shall be deemed to have been allowed and shall not be eligible for carry forward and set off in subsequent years this means that if the company opts for 115BAA then the opportunity for claiming set off is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lost </a:t>
            </a:r>
            <a:r>
              <a:rPr lang="en-US" dirty="0">
                <a:ln>
                  <a:solidFill>
                    <a:schemeClr val="accent6">
                      <a:lumMod val="50000"/>
                    </a:schemeClr>
                  </a:solidFill>
                </a:ln>
                <a:solidFill>
                  <a:schemeClr val="bg2">
                    <a:lumMod val="10000"/>
                  </a:schemeClr>
                </a:solidFill>
                <a:latin typeface="Aparajita" pitchFamily="34" charset="0"/>
                <a:cs typeface="Aparajita" pitchFamily="34" charset="0"/>
              </a:rPr>
              <a:t>forever</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a:t>
            </a:r>
          </a:p>
          <a:p>
            <a:endParaRPr lang="en-US" dirty="0">
              <a:ln>
                <a:solidFill>
                  <a:schemeClr val="accent6">
                    <a:lumMod val="50000"/>
                  </a:schemeClr>
                </a:solidFill>
              </a:ln>
              <a:solidFill>
                <a:schemeClr val="bg2">
                  <a:lumMod val="10000"/>
                </a:schemeClr>
              </a:solidFill>
              <a:latin typeface="Aparajita" pitchFamily="34" charset="0"/>
              <a:cs typeface="Aparajita" pitchFamily="34" charset="0"/>
            </a:endParaRPr>
          </a:p>
          <a:p>
            <a:r>
              <a:rPr lang="en-US" dirty="0">
                <a:ln>
                  <a:solidFill>
                    <a:schemeClr val="accent6">
                      <a:lumMod val="50000"/>
                    </a:schemeClr>
                  </a:solidFill>
                </a:ln>
                <a:solidFill>
                  <a:schemeClr val="bg2">
                    <a:lumMod val="10000"/>
                  </a:schemeClr>
                </a:solidFill>
                <a:latin typeface="Aparajita" pitchFamily="34" charset="0"/>
                <a:cs typeface="Aparajita" pitchFamily="34" charset="0"/>
              </a:rPr>
              <a:t>There is no restriction on turnover and the company need not be a new company, any existing company can migrate into this section at any point.</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834249585"/>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Opting out</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pPr algn="just"/>
            <a:r>
              <a:rPr lang="en-US" dirty="0">
                <a:ln>
                  <a:solidFill>
                    <a:schemeClr val="accent6">
                      <a:lumMod val="50000"/>
                    </a:schemeClr>
                  </a:solidFill>
                </a:ln>
                <a:solidFill>
                  <a:schemeClr val="bg2">
                    <a:lumMod val="10000"/>
                  </a:schemeClr>
                </a:solidFill>
                <a:latin typeface="Aparajita" pitchFamily="34" charset="0"/>
                <a:cs typeface="Aparajita" pitchFamily="34" charset="0"/>
              </a:rPr>
              <a:t>The domestic companies who do not wish to avail this concessional rate immediately can opt for the same after the expiry of their tax holiday period or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exemptions/incentives.</a:t>
            </a:r>
            <a:endParaRPr lang="en-US" dirty="0">
              <a:ln>
                <a:solidFill>
                  <a:schemeClr val="accent6">
                    <a:lumMod val="50000"/>
                  </a:schemeClr>
                </a:solidFill>
              </a:ln>
              <a:solidFill>
                <a:schemeClr val="bg2">
                  <a:lumMod val="10000"/>
                </a:schemeClr>
              </a:solidFill>
              <a:latin typeface="Aparajita" pitchFamily="34" charset="0"/>
              <a:cs typeface="Aparajita" pitchFamily="34" charset="0"/>
            </a:endParaRPr>
          </a:p>
          <a:p>
            <a:pPr algn="just"/>
            <a:r>
              <a:rPr lang="en-US" dirty="0">
                <a:ln>
                  <a:solidFill>
                    <a:schemeClr val="accent6">
                      <a:lumMod val="50000"/>
                    </a:schemeClr>
                  </a:solidFill>
                </a:ln>
                <a:solidFill>
                  <a:schemeClr val="bg2">
                    <a:lumMod val="10000"/>
                  </a:schemeClr>
                </a:solidFill>
                <a:latin typeface="Aparajita" pitchFamily="34" charset="0"/>
                <a:cs typeface="Aparajita" pitchFamily="34" charset="0"/>
              </a:rPr>
              <a:t>However, once such a company opts for the concessional tax rate under section 115BAA of the Income Tax Act,1961, it cannot be subsequently withdrawn.</a:t>
            </a:r>
            <a:endParaRPr lang="en-IN"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78515355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5686" y="182880"/>
            <a:ext cx="10515600" cy="317263"/>
          </a:xfrm>
        </p:spPr>
        <p:txBody>
          <a:bodyPr>
            <a:noAutofit/>
          </a:bodyPr>
          <a:lstStyle/>
          <a:p>
            <a:pPr algn="ctr"/>
            <a:r>
              <a:rPr lang="en-US" dirty="0" smtClean="0">
                <a:solidFill>
                  <a:schemeClr val="accent6">
                    <a:lumMod val="50000"/>
                  </a:schemeClr>
                </a:solidFill>
              </a:rPr>
              <a:t>Example</a:t>
            </a:r>
            <a:endParaRPr lang="en-IN" dirty="0">
              <a:solidFill>
                <a:schemeClr val="accent6">
                  <a:lumMod val="50000"/>
                </a:schemeClr>
              </a:solidFill>
            </a:endParaRPr>
          </a:p>
        </p:txBody>
      </p:sp>
      <p:pic>
        <p:nvPicPr>
          <p:cNvPr id="7" name="Content Placeholder 6"/>
          <p:cNvPicPr>
            <a:picLocks noGrp="1" noChangeAspect="1"/>
          </p:cNvPicPr>
          <p:nvPr>
            <p:ph idx="1"/>
          </p:nvPr>
        </p:nvPicPr>
        <p:blipFill>
          <a:blip r:embed="rId2"/>
          <a:stretch>
            <a:fillRect/>
          </a:stretch>
        </p:blipFill>
        <p:spPr>
          <a:xfrm>
            <a:off x="653142" y="457200"/>
            <a:ext cx="9953897" cy="6230983"/>
          </a:xfrm>
          <a:prstGeom prst="rect">
            <a:avLst/>
          </a:prstGeom>
        </p:spPr>
      </p:pic>
      <p:sp>
        <p:nvSpPr>
          <p:cNvPr id="2" name="Date Placeholder 1"/>
          <p:cNvSpPr>
            <a:spLocks noGrp="1"/>
          </p:cNvSpPr>
          <p:nvPr>
            <p:ph type="dt" sz="half" idx="10"/>
          </p:nvPr>
        </p:nvSpPr>
        <p:spPr/>
        <p:txBody>
          <a:bodyPr/>
          <a:lstStyle/>
          <a:p>
            <a:r>
              <a:rPr lang="en-IN" smtClean="0"/>
              <a:t>18/05/2021</a:t>
            </a:r>
            <a:endParaRPr lang="en-IN"/>
          </a:p>
        </p:txBody>
      </p:sp>
      <p:sp>
        <p:nvSpPr>
          <p:cNvPr id="3" name="Footer Placeholder 2"/>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103171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rPr>
              <a:t>Introduction</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A progressive tax is a tax system that increases rates as the taxable income goes up.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It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is </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 divided into  tax brackets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that progress to successively higher rates.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For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example, a progressive tax rate may move from </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lowest and highest brackets, as the taxable amount increases</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In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a progressive tax system, a taxpayer’s marginal tax rate is higher than their average tax rate.</a:t>
            </a:r>
          </a:p>
          <a:p>
            <a:pPr marL="0" indent="0">
              <a:buNone/>
            </a:pPr>
            <a:r>
              <a:rPr lang="en-US" b="1" dirty="0">
                <a:ln>
                  <a:solidFill>
                    <a:schemeClr val="accent6">
                      <a:lumMod val="50000"/>
                    </a:schemeClr>
                  </a:solidFill>
                </a:ln>
                <a:solidFill>
                  <a:schemeClr val="bg2">
                    <a:lumMod val="10000"/>
                  </a:schemeClr>
                </a:solidFill>
                <a:latin typeface="Aparajita" pitchFamily="34" charset="0"/>
                <a:cs typeface="Aparajita" pitchFamily="34" charset="0"/>
              </a:rPr>
              <a:t> </a:t>
            </a:r>
          </a:p>
          <a:p>
            <a:endParaRPr lang="en-IN" dirty="0">
              <a:ln>
                <a:solidFill>
                  <a:schemeClr val="accent6">
                    <a:lumMod val="50000"/>
                  </a:schemeClr>
                </a:solidFill>
              </a:ln>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646031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0"/>
            <a:ext cx="9860280" cy="699400"/>
          </a:xfrm>
        </p:spPr>
        <p:txBody>
          <a:bodyPr>
            <a:normAutofit/>
          </a:bodyPr>
          <a:lstStyle/>
          <a:p>
            <a:pPr algn="ctr"/>
            <a:r>
              <a:rPr lang="en-US" dirty="0" smtClean="0">
                <a:solidFill>
                  <a:schemeClr val="accent6">
                    <a:lumMod val="50000"/>
                  </a:schemeClr>
                </a:solidFill>
              </a:rPr>
              <a:t>Sec.115BAB</a:t>
            </a:r>
            <a:endParaRPr lang="en-IN" dirty="0">
              <a:solidFill>
                <a:schemeClr val="accent6">
                  <a:lumMod val="50000"/>
                </a:schemeClr>
              </a:solidFill>
            </a:endParaRPr>
          </a:p>
        </p:txBody>
      </p:sp>
      <p:sp>
        <p:nvSpPr>
          <p:cNvPr id="3" name="Content Placeholder 2"/>
          <p:cNvSpPr>
            <a:spLocks noGrp="1"/>
          </p:cNvSpPr>
          <p:nvPr>
            <p:ph idx="1"/>
          </p:nvPr>
        </p:nvSpPr>
        <p:spPr>
          <a:xfrm>
            <a:off x="838200" y="653144"/>
            <a:ext cx="9677400" cy="6204856"/>
          </a:xfrm>
        </p:spPr>
        <p:txBody>
          <a:bodyPr>
            <a:normAutofit fontScale="62500" lnSpcReduction="20000"/>
          </a:bodyPr>
          <a:lstStyle/>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Tax Rate = 15% on income from manufacturing activity</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Tax Rate = Non manufacturing Activity = 22%</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STCG = non depreciable assets = 22%</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STCG = </a:t>
            </a:r>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Depreciable </a:t>
            </a:r>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Asset = 15%</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Any other Income = 30%</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a:r>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at 10% </a:t>
            </a:r>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plus </a:t>
            </a:r>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HEC</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Applicable to Domestic Company Registered after 1.10.2019</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Manufacturing Company only  (new Company only)(not formed under Reconstruction Scheme)</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Does not use old plant and machinery (but imported second machinery allowed)</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Manufacture does not include</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Software</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Mining</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Marble</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Gas bottling</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Printing</a:t>
            </a:r>
          </a:p>
          <a:p>
            <a:pPr lvl="1"/>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Any other notified</a:t>
            </a:r>
          </a:p>
          <a:p>
            <a:r>
              <a:rPr lang="en-US" sz="3700" dirty="0" smtClean="0">
                <a:ln>
                  <a:solidFill>
                    <a:schemeClr val="accent6">
                      <a:lumMod val="50000"/>
                    </a:schemeClr>
                  </a:solidFill>
                </a:ln>
                <a:solidFill>
                  <a:schemeClr val="bg2">
                    <a:lumMod val="10000"/>
                  </a:schemeClr>
                </a:solidFill>
                <a:latin typeface="Aparajita" pitchFamily="34" charset="0"/>
                <a:cs typeface="Aparajita" pitchFamily="34" charset="0"/>
              </a:rPr>
              <a:t>No adjustment for B/F losses</a:t>
            </a:r>
          </a:p>
          <a:p>
            <a:pPr marL="0" indent="0">
              <a:buNone/>
            </a:pPr>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3806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Others</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If the Company does not opt in the first year</a:t>
            </a:r>
          </a:p>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Ineligible in the next year</a:t>
            </a:r>
          </a:p>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Option cannot be withdrawn</a:t>
            </a:r>
          </a:p>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If there is a default in the conditions,  no option in subsequent year</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654309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919" y="169817"/>
            <a:ext cx="10515600" cy="363963"/>
          </a:xfrm>
        </p:spPr>
        <p:txBody>
          <a:bodyPr>
            <a:noAutofit/>
          </a:bodyPr>
          <a:lstStyle/>
          <a:p>
            <a:pPr algn="ctr"/>
            <a:r>
              <a:rPr lang="en-US" dirty="0" smtClean="0">
                <a:solidFill>
                  <a:schemeClr val="accent6">
                    <a:lumMod val="50000"/>
                  </a:schemeClr>
                </a:solidFill>
              </a:rPr>
              <a:t>Example – Sec.115BAB</a:t>
            </a:r>
            <a:endParaRPr lang="en-IN" dirty="0">
              <a:solidFill>
                <a:schemeClr val="accent6">
                  <a:lumMod val="50000"/>
                </a:schemeClr>
              </a:solidFill>
            </a:endParaRPr>
          </a:p>
        </p:txBody>
      </p:sp>
      <p:pic>
        <p:nvPicPr>
          <p:cNvPr id="5" name="Content Placeholder 4"/>
          <p:cNvPicPr>
            <a:picLocks noGrp="1" noChangeAspect="1"/>
          </p:cNvPicPr>
          <p:nvPr>
            <p:ph idx="1"/>
          </p:nvPr>
        </p:nvPicPr>
        <p:blipFill>
          <a:blip r:embed="rId2"/>
          <a:stretch>
            <a:fillRect/>
          </a:stretch>
        </p:blipFill>
        <p:spPr>
          <a:xfrm>
            <a:off x="914401" y="496389"/>
            <a:ext cx="9157062" cy="6126480"/>
          </a:xfrm>
          <a:prstGeom prst="rect">
            <a:avLst/>
          </a:prstGeom>
        </p:spPr>
      </p:pic>
      <p:sp>
        <p:nvSpPr>
          <p:cNvPr id="3" name="Date Placeholder 2"/>
          <p:cNvSpPr>
            <a:spLocks noGrp="1"/>
          </p:cNvSpPr>
          <p:nvPr>
            <p:ph type="dt" sz="half" idx="10"/>
          </p:nvPr>
        </p:nvSpPr>
        <p:spPr/>
        <p:txBody>
          <a:bodyPr/>
          <a:lstStyle/>
          <a:p>
            <a:r>
              <a:rPr lang="en-IN" smtClean="0"/>
              <a:t>18/05/2021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700759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Non Corporate Sector – Part II</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Sec.115BAC</a:t>
            </a:r>
          </a:p>
          <a:p>
            <a:pPr marL="274320" lvl="1" indent="-274320">
              <a:spcBef>
                <a:spcPts val="600"/>
              </a:spcBef>
              <a:buClr>
                <a:schemeClr val="tx2"/>
              </a:buClr>
              <a:buSzPct val="73000"/>
              <a:buFont typeface="Wingdings 2"/>
              <a:buChar char=""/>
            </a:pP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Applicable to Individuals and HUF</a:t>
            </a:r>
          </a:p>
          <a:p>
            <a:pPr marL="274320" lvl="1" indent="-274320">
              <a:spcBef>
                <a:spcPts val="600"/>
              </a:spcBef>
              <a:buClr>
                <a:schemeClr val="tx2"/>
              </a:buClr>
              <a:buSzPct val="73000"/>
              <a:buFont typeface="Wingdings 2"/>
              <a:buChar char=""/>
            </a:pP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From Assessment year 2021-22</a:t>
            </a:r>
          </a:p>
          <a:p>
            <a:r>
              <a:rPr lang="en-US" sz="2300" dirty="0" smtClean="0">
                <a:ln>
                  <a:solidFill>
                    <a:schemeClr val="accent6">
                      <a:lumMod val="50000"/>
                    </a:schemeClr>
                  </a:solidFill>
                </a:ln>
                <a:solidFill>
                  <a:schemeClr val="bg2">
                    <a:lumMod val="10000"/>
                  </a:schemeClr>
                </a:solidFill>
                <a:latin typeface="Aparajita" pitchFamily="34" charset="0"/>
                <a:cs typeface="Aparajita" pitchFamily="34" charset="0"/>
              </a:rPr>
              <a:t>Sec.115BAD</a:t>
            </a:r>
          </a:p>
          <a:p>
            <a:pPr marL="274320" lvl="1" indent="-274320">
              <a:spcBef>
                <a:spcPts val="600"/>
              </a:spcBef>
              <a:buClr>
                <a:schemeClr val="tx2"/>
              </a:buClr>
              <a:buSzPct val="73000"/>
              <a:buFont typeface="Wingdings 2"/>
              <a:buChar char=""/>
            </a:pP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Applicable to </a:t>
            </a: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Co-Operative Societies</a:t>
            </a:r>
          </a:p>
          <a:p>
            <a:pPr marL="274320" lvl="1" indent="-274320">
              <a:spcBef>
                <a:spcPts val="600"/>
              </a:spcBef>
              <a:buClr>
                <a:schemeClr val="tx2"/>
              </a:buClr>
              <a:buSzPct val="73000"/>
              <a:buFont typeface="Wingdings 2"/>
              <a:buChar char=""/>
            </a:pPr>
            <a:r>
              <a:rPr lang="en-US" dirty="0" smtClean="0">
                <a:ln>
                  <a:solidFill>
                    <a:schemeClr val="accent6">
                      <a:lumMod val="50000"/>
                    </a:schemeClr>
                  </a:solidFill>
                </a:ln>
                <a:solidFill>
                  <a:schemeClr val="bg2">
                    <a:lumMod val="10000"/>
                  </a:schemeClr>
                </a:solidFill>
                <a:latin typeface="Aparajita" pitchFamily="34" charset="0"/>
                <a:cs typeface="Aparajita" pitchFamily="34" charset="0"/>
              </a:rPr>
              <a:t>From Assessment Year 2021-22</a:t>
            </a:r>
            <a:endParaRPr lang="en-IN"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724865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246" y="0"/>
            <a:ext cx="10515600" cy="644809"/>
          </a:xfrm>
        </p:spPr>
        <p:txBody>
          <a:bodyPr>
            <a:noAutofit/>
          </a:bodyPr>
          <a:lstStyle/>
          <a:p>
            <a:pPr algn="ctr"/>
            <a:r>
              <a:rPr lang="en-US" sz="3200" dirty="0" smtClean="0">
                <a:solidFill>
                  <a:schemeClr val="accent6">
                    <a:lumMod val="50000"/>
                  </a:schemeClr>
                </a:solidFill>
              </a:rPr>
              <a:t>Sec.115BAC – Income from Individuals and HUF</a:t>
            </a:r>
            <a:endParaRPr lang="en-IN" sz="3200" dirty="0">
              <a:solidFill>
                <a:schemeClr val="accent6">
                  <a:lumMod val="50000"/>
                </a:schemeClr>
              </a:solidFill>
            </a:endParaRPr>
          </a:p>
        </p:txBody>
      </p:sp>
      <p:sp>
        <p:nvSpPr>
          <p:cNvPr id="3" name="Content Placeholder 2"/>
          <p:cNvSpPr>
            <a:spLocks noGrp="1"/>
          </p:cNvSpPr>
          <p:nvPr>
            <p:ph idx="1"/>
          </p:nvPr>
        </p:nvSpPr>
        <p:spPr>
          <a:xfrm>
            <a:off x="263434" y="679270"/>
            <a:ext cx="10515600" cy="5891348"/>
          </a:xfrm>
        </p:spPr>
        <p:txBody>
          <a:bodyPr>
            <a:normAutofit lnSpcReduction="10000"/>
          </a:bodyPr>
          <a:lstStyle/>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Normal Tax Rate</a:t>
            </a:r>
          </a:p>
          <a:p>
            <a:pPr lvl="1"/>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Rs.2,50,000 = Nil</a:t>
            </a:r>
          </a:p>
          <a:p>
            <a:pPr lvl="1"/>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Rs.5,00,000 = 5%%</a:t>
            </a:r>
          </a:p>
          <a:p>
            <a:pPr lvl="1"/>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Rs.10,00,000 = 20%</a:t>
            </a: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Tax Rebate = 87A (if the income is less than Rs.5,00,000) 100% Rs.12,500</a:t>
            </a: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income of Rs.50 lakhs = Nil</a:t>
            </a: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10% above Income of Rs.50.00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Rs.1.00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Crore</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15% From Rs.1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crore</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to Rs.2.00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crore</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25% from Rs.2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to 5 </a:t>
            </a:r>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Crores</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Surcharge at 37% if the income exceeds Rs.5,00,000 (u/s.115BAC)</a:t>
            </a:r>
          </a:p>
          <a:p>
            <a:pPr lvl="1"/>
            <a:endParaRPr lang="en-US" sz="2500" dirty="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Health and Education at 4% </a:t>
            </a: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Exemption to Resident Senior Citizen = Rs.3,00,000 and Resident Super Citizen Rs.5,00,000 available.</a:t>
            </a:r>
          </a:p>
          <a:p>
            <a:pPr lvl="1"/>
            <a:endParaRPr lang="en-US" dirty="0" smtClean="0"/>
          </a:p>
          <a:p>
            <a:pPr lvl="1"/>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96890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Alternative Tax Regime</a:t>
            </a:r>
            <a:endParaRPr lang="en-IN" dirty="0">
              <a:solidFill>
                <a:schemeClr val="accent6">
                  <a:lumMod val="50000"/>
                </a:schemeClr>
              </a:solidFill>
            </a:endParaRPr>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3717237855"/>
              </p:ext>
            </p:extLst>
          </p:nvPr>
        </p:nvGraphicFramePr>
        <p:xfrm>
          <a:off x="838200" y="1690689"/>
          <a:ext cx="8674290" cy="4807600"/>
        </p:xfrm>
        <a:graphic>
          <a:graphicData uri="http://schemas.openxmlformats.org/drawingml/2006/table">
            <a:tbl>
              <a:tblPr firstRow="1" bandRow="1">
                <a:tableStyleId>{F5AB1C69-6EDB-4FF4-983F-18BD219EF322}</a:tableStyleId>
              </a:tblPr>
              <a:tblGrid>
                <a:gridCol w="6163101"/>
                <a:gridCol w="2511189"/>
              </a:tblGrid>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Income Range</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pPr algn="ctr"/>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Tax Rae</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err="1" smtClean="0">
                          <a:ln>
                            <a:solidFill>
                              <a:schemeClr val="accent6">
                                <a:lumMod val="50000"/>
                              </a:schemeClr>
                            </a:solidFill>
                          </a:ln>
                          <a:solidFill>
                            <a:schemeClr val="bg2">
                              <a:lumMod val="10000"/>
                            </a:schemeClr>
                          </a:solidFill>
                          <a:latin typeface="Aparajita" pitchFamily="34" charset="0"/>
                          <a:ea typeface="+mn-ea"/>
                          <a:cs typeface="Aparajita" pitchFamily="34" charset="0"/>
                        </a:rPr>
                        <a:t>Upto</a:t>
                      </a:r>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 Rs.2,50,000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Nil</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From Rs.2,50,000 to Rs.5,00,000 (Rebate </a:t>
                      </a:r>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Available </a:t>
                      </a:r>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u/s.87A</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5%</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From Rs.5,00,000 to  Rs.7,50,000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10%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From Rs.7,50,000 to Rs.10,00,000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15%</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From Rs.10,00,000  to Rs.12,50,000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20%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From Rs.12,50,000 to Rs.15,00,000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25%</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r h="564880">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Above Rs.15,00,000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c>
                  <a:txBody>
                    <a:bodyPr/>
                    <a:lstStyle/>
                    <a:p>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30%</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a:tc>
              </a:tr>
            </a:tbl>
          </a:graphicData>
        </a:graphic>
      </p:graphicFrame>
      <p:sp>
        <p:nvSpPr>
          <p:cNvPr id="3" name="Date Placeholder 2"/>
          <p:cNvSpPr>
            <a:spLocks noGrp="1"/>
          </p:cNvSpPr>
          <p:nvPr>
            <p:ph type="dt" sz="half" idx="10"/>
          </p:nvPr>
        </p:nvSpPr>
        <p:spPr/>
        <p:txBody>
          <a:bodyPr/>
          <a:lstStyle/>
          <a:p>
            <a:r>
              <a:rPr lang="en-IN" smtClean="0"/>
              <a:t>18/05/2021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760895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08" y="0"/>
            <a:ext cx="10515600" cy="781287"/>
          </a:xfrm>
        </p:spPr>
        <p:txBody>
          <a:bodyPr>
            <a:normAutofit/>
          </a:bodyPr>
          <a:lstStyle/>
          <a:p>
            <a:pPr algn="ctr"/>
            <a:r>
              <a:rPr lang="en-US" dirty="0" smtClean="0">
                <a:solidFill>
                  <a:schemeClr val="accent6">
                    <a:lumMod val="50000"/>
                  </a:schemeClr>
                </a:solidFill>
              </a:rPr>
              <a:t>Deductions not allowed</a:t>
            </a:r>
            <a:endParaRPr lang="en-IN" dirty="0">
              <a:solidFill>
                <a:schemeClr val="accent6">
                  <a:lumMod val="50000"/>
                </a:schemeClr>
              </a:solidFill>
            </a:endParaRPr>
          </a:p>
        </p:txBody>
      </p:sp>
      <p:sp>
        <p:nvSpPr>
          <p:cNvPr id="4" name="Rectangle 1"/>
          <p:cNvSpPr>
            <a:spLocks noGrp="1" noChangeArrowheads="1"/>
          </p:cNvSpPr>
          <p:nvPr>
            <p:ph idx="1"/>
          </p:nvPr>
        </p:nvSpPr>
        <p:spPr bwMode="auto">
          <a:xfrm>
            <a:off x="479654" y="952555"/>
            <a:ext cx="9774689" cy="5478423"/>
          </a:xfrm>
          <a:prstGeom prst="rect">
            <a:avLst/>
          </a:prstGeom>
          <a:solidFill>
            <a:srgbClr val="FFFFFF"/>
          </a:solidFill>
          <a:ln>
            <a:solidFill>
              <a:schemeClr val="accent4">
                <a:lumMod val="60000"/>
                <a:lumOff val="40000"/>
              </a:schemeClr>
            </a:solid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Leave Travel Allowance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hlinkClick r:id="rId2"/>
              </a:rPr>
              <a:t>(LTA)</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House Rent Allowance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hlinkClick r:id="rId3"/>
              </a:rPr>
              <a:t>(HRA)</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Conveyance allowance</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Daily expenses in the course of employment</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Relocation allowance</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Helper allowance</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Children education allowance</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Other special allowances [Section 10(14)]</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hlinkClick r:id="rId4"/>
              </a:rPr>
              <a:t>Standard deduction on salary</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Professional tax</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Interest on housing loan (Section 24)</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Deduction under Chapter VI-A deduction (80C,80D, 80E and so on) (Except Section 80CCD(2))</a:t>
            </a:r>
          </a:p>
          <a:p>
            <a:pPr marL="0" marR="0" lvl="0" indent="0" algn="l" defTabSz="914400" rtl="0" eaLnBrk="0" fontAlgn="base" latinLnBrk="0" hangingPunct="0">
              <a:lnSpc>
                <a:spcPct val="100000"/>
              </a:lnSpc>
              <a:spcBef>
                <a:spcPct val="0"/>
              </a:spcBef>
              <a:spcAft>
                <a:spcPct val="0"/>
              </a:spcAft>
              <a:buClrTx/>
              <a:buSzTx/>
              <a:buFontTx/>
              <a:buChar char="•"/>
              <a:tabLst/>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Any things covered under section 80C</a:t>
            </a:r>
          </a:p>
        </p:txBody>
      </p:sp>
      <p:sp>
        <p:nvSpPr>
          <p:cNvPr id="3" name="Date Placeholder 2"/>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032471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749" y="0"/>
            <a:ext cx="10515600" cy="794935"/>
          </a:xfrm>
        </p:spPr>
        <p:txBody>
          <a:bodyPr>
            <a:normAutofit/>
          </a:bodyPr>
          <a:lstStyle/>
          <a:p>
            <a:pPr algn="ctr"/>
            <a:r>
              <a:rPr lang="en-US" dirty="0" smtClean="0">
                <a:solidFill>
                  <a:schemeClr val="accent6">
                    <a:lumMod val="50000"/>
                  </a:schemeClr>
                </a:solidFill>
              </a:rPr>
              <a:t>Other Exemptions and Deductions</a:t>
            </a:r>
            <a:endParaRPr lang="en-IN" dirty="0">
              <a:solidFill>
                <a:schemeClr val="accent6">
                  <a:lumMod val="50000"/>
                </a:schemeClr>
              </a:solidFill>
            </a:endParaRPr>
          </a:p>
        </p:txBody>
      </p:sp>
      <p:sp>
        <p:nvSpPr>
          <p:cNvPr id="3" name="Date Placeholder 2"/>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graphicFrame>
        <p:nvGraphicFramePr>
          <p:cNvPr id="6" name="Table 5"/>
          <p:cNvGraphicFramePr>
            <a:graphicFrameLocks noGrp="1"/>
          </p:cNvGraphicFramePr>
          <p:nvPr>
            <p:extLst>
              <p:ext uri="{D42A27DB-BD31-4B8C-83A1-F6EECF244321}">
                <p14:modId xmlns="" xmlns:p14="http://schemas.microsoft.com/office/powerpoint/2010/main" val="3297913754"/>
              </p:ext>
            </p:extLst>
          </p:nvPr>
        </p:nvGraphicFramePr>
        <p:xfrm>
          <a:off x="496387" y="833080"/>
          <a:ext cx="10097590" cy="5454865"/>
        </p:xfrm>
        <a:graphic>
          <a:graphicData uri="http://schemas.openxmlformats.org/drawingml/2006/table">
            <a:tbl>
              <a:tblPr>
                <a:tableStyleId>{69C7853C-536D-4A76-A0AE-DD22124D55A5}</a:tableStyleId>
              </a:tblPr>
              <a:tblGrid>
                <a:gridCol w="5048795"/>
                <a:gridCol w="5048795"/>
              </a:tblGrid>
              <a:tr h="507034">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Exemptions</a:t>
                      </a: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Deductions</a:t>
                      </a:r>
                    </a:p>
                  </a:txBody>
                  <a:tcPr marL="61547" marR="61547" marT="76933" marB="76933" anchor="ctr"/>
                </a:tc>
              </a:tr>
              <a:tr h="507034">
                <a:tc>
                  <a:txBody>
                    <a:bodyPr/>
                    <a:lstStyle/>
                    <a:p>
                      <a:pPr algn="ctr" fontAlgn="ct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Public Provident Fund</a:t>
                      </a:r>
                    </a:p>
                  </a:txBody>
                  <a:tcPr marL="61547" marR="61547" marT="76933" marB="76933" anchor="ctr"/>
                </a:tc>
              </a:tr>
              <a:tr h="507034">
                <a:tc>
                  <a:txBody>
                    <a:bodyPr/>
                    <a:lstStyle/>
                    <a:p>
                      <a:pPr algn="ctr" fontAlgn="ct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c>
                  <a:txBody>
                    <a:bodyPr/>
                    <a:lstStyle/>
                    <a:p>
                      <a:pPr algn="ctr" fontAlgn="ctr"/>
                      <a:r>
                        <a:rPr kumimoji="0" lang="en-US"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ELSS (Equity Linked Saving Scheme)</a:t>
                      </a:r>
                    </a:p>
                  </a:txBody>
                  <a:tcPr marL="61547" marR="61547" marT="76933" marB="76933" anchor="ctr"/>
                </a:tc>
              </a:tr>
              <a:tr h="507034">
                <a:tc>
                  <a:txBody>
                    <a:bodyPr/>
                    <a:lstStyle/>
                    <a:p>
                      <a:pPr algn="ctr" fontAlgn="ctr"/>
                      <a:r>
                        <a:rPr kumimoji="0" lang="en-IN" sz="2500" kern="1200">
                          <a:ln>
                            <a:solidFill>
                              <a:schemeClr val="accent6">
                                <a:lumMod val="50000"/>
                              </a:schemeClr>
                            </a:solidFill>
                          </a:ln>
                          <a:solidFill>
                            <a:schemeClr val="bg2">
                              <a:lumMod val="10000"/>
                            </a:schemeClr>
                          </a:solidFill>
                          <a:latin typeface="Aparajita" pitchFamily="34" charset="0"/>
                          <a:ea typeface="+mn-ea"/>
                          <a:cs typeface="Aparajita" pitchFamily="34" charset="0"/>
                        </a:rPr>
                        <a:t>Mobile and Internet Reimbursement</a:t>
                      </a: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Employee Provident Fund</a:t>
                      </a:r>
                    </a:p>
                  </a:txBody>
                  <a:tcPr marL="61547" marR="61547" marT="76933" marB="76933" anchor="ctr"/>
                </a:tc>
              </a:tr>
              <a:tr h="507034">
                <a:tc>
                  <a:txBody>
                    <a:bodyPr/>
                    <a:lstStyle/>
                    <a:p>
                      <a:pPr algn="ctr" fontAlgn="ctr"/>
                      <a:r>
                        <a:rPr kumimoji="0" lang="en-IN" sz="2500" kern="1200">
                          <a:ln>
                            <a:solidFill>
                              <a:schemeClr val="accent6">
                                <a:lumMod val="50000"/>
                              </a:schemeClr>
                            </a:solidFill>
                          </a:ln>
                          <a:solidFill>
                            <a:schemeClr val="bg2">
                              <a:lumMod val="10000"/>
                            </a:schemeClr>
                          </a:solidFill>
                          <a:latin typeface="Aparajita" pitchFamily="34" charset="0"/>
                          <a:ea typeface="+mn-ea"/>
                          <a:cs typeface="Aparajita" pitchFamily="34" charset="0"/>
                        </a:rPr>
                        <a:t>Food Coupons or Vouchers</a:t>
                      </a: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Life Insurance Premium</a:t>
                      </a:r>
                    </a:p>
                  </a:txBody>
                  <a:tcPr marL="61547" marR="61547" marT="76933" marB="76933" anchor="ctr"/>
                </a:tc>
              </a:tr>
              <a:tr h="641071">
                <a:tc>
                  <a:txBody>
                    <a:bodyPr/>
                    <a:lstStyle/>
                    <a:p>
                      <a:pPr algn="ctr" fontAlgn="ctr"/>
                      <a:r>
                        <a:rPr kumimoji="0" lang="en-IN" sz="2500" kern="1200">
                          <a:ln>
                            <a:solidFill>
                              <a:schemeClr val="accent6">
                                <a:lumMod val="50000"/>
                              </a:schemeClr>
                            </a:solidFill>
                          </a:ln>
                          <a:solidFill>
                            <a:schemeClr val="bg2">
                              <a:lumMod val="10000"/>
                            </a:schemeClr>
                          </a:solidFill>
                          <a:latin typeface="Aparajita" pitchFamily="34" charset="0"/>
                          <a:ea typeface="+mn-ea"/>
                          <a:cs typeface="Aparajita" pitchFamily="34" charset="0"/>
                        </a:rPr>
                        <a:t>Company Leased Car</a:t>
                      </a:r>
                    </a:p>
                  </a:txBody>
                  <a:tcPr marL="61547" marR="61547" marT="76933" marB="76933" anchor="ctr"/>
                </a:tc>
                <a:tc>
                  <a:txBody>
                    <a:bodyPr/>
                    <a:lstStyle/>
                    <a:p>
                      <a:pPr algn="ctr" fontAlgn="ctr"/>
                      <a:r>
                        <a:rPr kumimoji="0" lang="en-US"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Principal and Interest component of Home Loan</a:t>
                      </a:r>
                    </a:p>
                  </a:txBody>
                  <a:tcPr marL="61547" marR="61547" marT="76933" marB="76933" anchor="ctr"/>
                </a:tc>
              </a:tr>
              <a:tr h="507034">
                <a:tc>
                  <a:txBody>
                    <a:bodyPr/>
                    <a:lstStyle/>
                    <a:p>
                      <a:pPr algn="ctr" fontAlgn="ct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Children Tuition Fees</a:t>
                      </a:r>
                    </a:p>
                  </a:txBody>
                  <a:tcPr marL="61547" marR="61547" marT="76933" marB="76933" anchor="ctr"/>
                </a:tc>
              </a:tr>
              <a:tr h="507034">
                <a:tc>
                  <a:txBody>
                    <a:bodyPr/>
                    <a:lstStyle/>
                    <a:p>
                      <a:pPr algn="ctr" fontAlgn="ctr"/>
                      <a:r>
                        <a:rPr kumimoji="0" lang="en-IN" sz="2500" kern="1200">
                          <a:ln>
                            <a:solidFill>
                              <a:schemeClr val="accent6">
                                <a:lumMod val="50000"/>
                              </a:schemeClr>
                            </a:solidFill>
                          </a:ln>
                          <a:solidFill>
                            <a:schemeClr val="bg2">
                              <a:lumMod val="10000"/>
                            </a:schemeClr>
                          </a:solidFill>
                          <a:latin typeface="Aparajita" pitchFamily="34" charset="0"/>
                          <a:ea typeface="+mn-ea"/>
                          <a:cs typeface="Aparajita" pitchFamily="34" charset="0"/>
                        </a:rPr>
                        <a:t>Uniform Allowance</a:t>
                      </a: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Health Insurance Premiums</a:t>
                      </a:r>
                    </a:p>
                  </a:txBody>
                  <a:tcPr marL="61547" marR="61547" marT="76933" marB="76933" anchor="ctr"/>
                </a:tc>
              </a:tr>
              <a:tr h="507034">
                <a:tc>
                  <a:txBody>
                    <a:bodyPr/>
                    <a:lstStyle/>
                    <a:p>
                      <a:pPr algn="ctr" fontAlgn="ct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c>
                  <a:txBody>
                    <a:bodyPr/>
                    <a:lstStyle/>
                    <a:p>
                      <a:pPr algn="ctr" fontAlgn="ctr"/>
                      <a:r>
                        <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rPr>
                        <a:t>Investment in NPS</a:t>
                      </a:r>
                    </a:p>
                  </a:txBody>
                  <a:tcPr marL="61547" marR="61547" marT="76933" marB="76933" anchor="ctr"/>
                </a:tc>
              </a:tr>
              <a:tr h="507034">
                <a:tc>
                  <a:txBody>
                    <a:bodyPr/>
                    <a:lstStyle/>
                    <a:p>
                      <a:pPr algn="ctr" fontAlgn="ctr"/>
                      <a:endParaRPr kumimoji="0" lang="en-IN" sz="2500" kern="120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c>
                  <a:txBody>
                    <a:bodyPr/>
                    <a:lstStyle/>
                    <a:p>
                      <a:pPr algn="ctr" fontAlgn="ctr"/>
                      <a:r>
                        <a:rPr kumimoji="0" lang="en-US" sz="2500" kern="1200" dirty="0" smtClean="0">
                          <a:ln>
                            <a:solidFill>
                              <a:schemeClr val="accent6">
                                <a:lumMod val="50000"/>
                              </a:schemeClr>
                            </a:solidFill>
                          </a:ln>
                          <a:solidFill>
                            <a:schemeClr val="bg2">
                              <a:lumMod val="10000"/>
                            </a:schemeClr>
                          </a:solidFill>
                          <a:latin typeface="Aparajita" pitchFamily="34" charset="0"/>
                          <a:ea typeface="+mn-ea"/>
                          <a:cs typeface="Aparajita" pitchFamily="34" charset="0"/>
                        </a:rPr>
                        <a:t>Interest on SB Account</a:t>
                      </a:r>
                      <a:endParaRPr kumimoji="0" lang="en-IN" sz="2500" kern="1200" dirty="0">
                        <a:ln>
                          <a:solidFill>
                            <a:schemeClr val="accent6">
                              <a:lumMod val="50000"/>
                            </a:schemeClr>
                          </a:solidFill>
                        </a:ln>
                        <a:solidFill>
                          <a:schemeClr val="bg2">
                            <a:lumMod val="10000"/>
                          </a:schemeClr>
                        </a:solidFill>
                        <a:latin typeface="Aparajita" pitchFamily="34" charset="0"/>
                        <a:ea typeface="+mn-ea"/>
                        <a:cs typeface="Aparajita" pitchFamily="34" charset="0"/>
                      </a:endParaRPr>
                    </a:p>
                  </a:txBody>
                  <a:tcPr marL="61547" marR="61547" marT="76933" marB="76933" anchor="ctr"/>
                </a:tc>
              </a:tr>
            </a:tbl>
          </a:graphicData>
        </a:graphic>
      </p:graphicFrame>
    </p:spTree>
    <p:extLst>
      <p:ext uri="{BB962C8B-B14F-4D97-AF65-F5344CB8AC3E}">
        <p14:creationId xmlns="" xmlns:p14="http://schemas.microsoft.com/office/powerpoint/2010/main" val="2565222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1287"/>
          </a:xfrm>
        </p:spPr>
        <p:txBody>
          <a:bodyPr>
            <a:normAutofit/>
          </a:bodyPr>
          <a:lstStyle/>
          <a:p>
            <a:pPr algn="ctr"/>
            <a:r>
              <a:rPr lang="en-US" dirty="0" smtClean="0">
                <a:solidFill>
                  <a:schemeClr val="accent6">
                    <a:lumMod val="50000"/>
                  </a:schemeClr>
                </a:solidFill>
              </a:rPr>
              <a:t>Analysis of New Tax Regime</a:t>
            </a:r>
            <a:endParaRPr lang="en-IN" dirty="0">
              <a:solidFill>
                <a:schemeClr val="accent6">
                  <a:lumMod val="50000"/>
                </a:schemeClr>
              </a:solidFill>
            </a:endParaRPr>
          </a:p>
        </p:txBody>
      </p:sp>
      <p:sp>
        <p:nvSpPr>
          <p:cNvPr id="3" name="Content Placeholder 2"/>
          <p:cNvSpPr>
            <a:spLocks noGrp="1"/>
          </p:cNvSpPr>
          <p:nvPr>
            <p:ph idx="1"/>
          </p:nvPr>
        </p:nvSpPr>
        <p:spPr>
          <a:xfrm>
            <a:off x="224246" y="1363607"/>
            <a:ext cx="10515600" cy="4839482"/>
          </a:xfrm>
        </p:spPr>
        <p:txBody>
          <a:bodyPr>
            <a:normAutofit/>
          </a:bodyPr>
          <a:lstStyle/>
          <a:p>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new tax regime can largely benefit middle class taxpayers who have a taxable income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15 lakh.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Old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regime is a better option for high-income earners.</a:t>
            </a:r>
          </a:p>
          <a:p>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new income tax regime is beneficial for people who make low investments.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As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new regime offers seven lower income tax slabs, anyone paying taxes without claiming tax deductions can benefit from paying a lower rate of tax under the new tax regime.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For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instance,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assessee</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having total income before deduction up-to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12 lakh will have higher tax liability under the old system if they have investments less than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1.91 lakh.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Therefore</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if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invest less in tax-saving schemes,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new regime</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good.</a:t>
            </a:r>
            <a:endParaRPr lang="en-US" sz="25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532862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Time of Selection</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pPr algn="just"/>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Employees</a:t>
            </a:r>
          </a:p>
          <a:p>
            <a:pPr lvl="1"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An employee can opt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new tax regime and intimate their employer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in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beginning of FY 2020-21 .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Employees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can change the option of selecting the tax regime every year</a:t>
            </a:r>
          </a:p>
          <a:p>
            <a:pPr lvl="1"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However if new tax slab regime is opted at the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begning</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of the year, it cannot be changed anytime during the year for TDS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purpose.</a:t>
            </a:r>
          </a:p>
          <a:p>
            <a:pPr lvl="1" algn="just"/>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However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option can be changed at the time of filing of Income-tax return.</a:t>
            </a:r>
          </a:p>
          <a:p>
            <a:pPr algn="just"/>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Assessees</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with business or profession</a:t>
            </a:r>
          </a:p>
          <a:p>
            <a:pPr lvl="1"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option to choose between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the new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tax regimes is available only once for a particular business.</a:t>
            </a:r>
            <a:endParaRPr lang="en-IN" sz="25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82226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223" y="0"/>
            <a:ext cx="9652000" cy="1143000"/>
          </a:xfrm>
        </p:spPr>
        <p:txBody>
          <a:bodyPr>
            <a:normAutofit/>
          </a:bodyPr>
          <a:lstStyle/>
          <a:p>
            <a:r>
              <a:rPr lang="en-US" dirty="0" smtClean="0">
                <a:solidFill>
                  <a:schemeClr val="accent6">
                    <a:lumMod val="50000"/>
                  </a:schemeClr>
                </a:solidFill>
              </a:rPr>
              <a:t>Methods</a:t>
            </a:r>
            <a:endParaRPr lang="en-IN" dirty="0">
              <a:solidFill>
                <a:schemeClr val="accent6">
                  <a:lumMod val="50000"/>
                </a:schemeClr>
              </a:solidFill>
            </a:endParaRPr>
          </a:p>
        </p:txBody>
      </p:sp>
      <p:sp>
        <p:nvSpPr>
          <p:cNvPr id="3" name="Content Placeholder 2"/>
          <p:cNvSpPr>
            <a:spLocks noGrp="1"/>
          </p:cNvSpPr>
          <p:nvPr>
            <p:ph idx="1"/>
          </p:nvPr>
        </p:nvSpPr>
        <p:spPr>
          <a:xfrm>
            <a:off x="518159" y="1191404"/>
            <a:ext cx="10219509" cy="4846320"/>
          </a:xfrm>
        </p:spPr>
        <p:txBody>
          <a:bodyPr>
            <a:noAutofit/>
          </a:bodyPr>
          <a:lstStyle/>
          <a:p>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Various tax methods that governments may use include progressive, regressive, digressive, or proportional.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Progressive Tax System is one where the tax burden increases as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hlinkClick r:id="rId3"/>
              </a:rPr>
              <a:t>taxable income</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 increases.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In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some </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cases,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there is a minimum tax-free </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income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where individuals earning less than the stated minimum taxable amount are not liable for any payments to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hlinkClick r:id="rId4"/>
              </a:rPr>
              <a:t>tax authorities</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a:t>
            </a:r>
          </a:p>
          <a:p>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The opposite of the progressive system is the regressive tax </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rate</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Here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tax liability reduces as the taxable amount increases.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Regardless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of the rate used, the government aims to collect money from citizens</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a:t>
            </a:r>
            <a:endParaRPr lang="en-IN" sz="3200" b="1"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4571025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652000" cy="783771"/>
          </a:xfrm>
        </p:spPr>
        <p:txBody>
          <a:bodyPr>
            <a:normAutofit/>
          </a:bodyPr>
          <a:lstStyle/>
          <a:p>
            <a:pPr algn="ctr"/>
            <a:r>
              <a:rPr lang="en-US" dirty="0" smtClean="0">
                <a:solidFill>
                  <a:schemeClr val="accent6">
                    <a:lumMod val="50000"/>
                  </a:schemeClr>
                </a:solidFill>
              </a:rPr>
              <a:t>Which one is better</a:t>
            </a:r>
            <a:endParaRPr lang="en-IN" dirty="0">
              <a:solidFill>
                <a:schemeClr val="accent6">
                  <a:lumMod val="50000"/>
                </a:schemeClr>
              </a:solidFill>
            </a:endParaRPr>
          </a:p>
        </p:txBody>
      </p:sp>
      <p:sp>
        <p:nvSpPr>
          <p:cNvPr id="3" name="Content Placeholder 2"/>
          <p:cNvSpPr>
            <a:spLocks noGrp="1"/>
          </p:cNvSpPr>
          <p:nvPr>
            <p:ph idx="1"/>
          </p:nvPr>
        </p:nvSpPr>
        <p:spPr>
          <a:xfrm>
            <a:off x="609600" y="849086"/>
            <a:ext cx="9652000" cy="5606650"/>
          </a:xfrm>
        </p:spPr>
        <p:txBody>
          <a:bodyPr>
            <a:normAutofit fontScale="77500" lnSpcReduction="20000"/>
          </a:bodyPr>
          <a:lstStyle/>
          <a:p>
            <a:pPr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No one Answer</a:t>
            </a:r>
          </a:p>
          <a:p>
            <a:pPr algn="just"/>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Calculate all the exemptions that you are availing: </a:t>
            </a:r>
            <a:endPar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endParaRPr lang="en-US" sz="3200" dirty="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Claiming HRA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is the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important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salary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exemption.</a:t>
            </a:r>
          </a:p>
          <a:p>
            <a:pPr lvl="1"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Apart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from that, other tax-free components include LTA, Food Bill, Phone Bills, etc. All these will become taxable if you choose to shift to the new tax regime.</a:t>
            </a:r>
          </a:p>
          <a:p>
            <a:pPr algn="just"/>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Look at the deductions that you claim: </a:t>
            </a:r>
            <a:endPar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A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salaried employee, two deductions that you automatically get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are</a:t>
            </a:r>
          </a:p>
          <a:p>
            <a:pPr lvl="2"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Standard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deduction of </a:t>
            </a:r>
            <a:r>
              <a:rPr lang="en-US" sz="32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 50,000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and</a:t>
            </a:r>
          </a:p>
          <a:p>
            <a:pPr lvl="2"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Contribution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towards your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hlinkClick r:id="rId2"/>
              </a:rPr>
              <a:t>Employee Provident Fund (EPF</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hlinkClick r:id="rId2"/>
              </a:rPr>
              <a:t>)</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lvl="2" algn="just"/>
            <a:endParaRPr lang="en-US" sz="3200" dirty="0">
              <a:ln>
                <a:solidFill>
                  <a:schemeClr val="accent6">
                    <a:lumMod val="50000"/>
                  </a:schemeClr>
                </a:solidFill>
              </a:ln>
              <a:solidFill>
                <a:schemeClr val="bg2">
                  <a:lumMod val="10000"/>
                </a:schemeClr>
              </a:solidFill>
              <a:latin typeface="Aparajita" pitchFamily="34" charset="0"/>
              <a:cs typeface="Aparajita" pitchFamily="34" charset="0"/>
            </a:endParaRPr>
          </a:p>
          <a:p>
            <a:pPr lvl="2"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In the new regime,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cannot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claim these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deductions.</a:t>
            </a:r>
          </a:p>
          <a:p>
            <a:pPr lvl="2" algn="just"/>
            <a:endPar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2" algn="just"/>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Cannot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claim deductions against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home loan </a:t>
            </a:r>
            <a:r>
              <a:rPr lang="en-US" sz="3200" dirty="0" smtClean="0">
                <a:ln>
                  <a:solidFill>
                    <a:schemeClr val="accent6">
                      <a:lumMod val="50000"/>
                    </a:schemeClr>
                  </a:solidFill>
                </a:ln>
                <a:solidFill>
                  <a:schemeClr val="bg2">
                    <a:lumMod val="10000"/>
                  </a:schemeClr>
                </a:solidFill>
                <a:latin typeface="Aparajita" pitchFamily="34" charset="0"/>
                <a:cs typeface="Aparajita" pitchFamily="34" charset="0"/>
              </a:rPr>
              <a:t>or </a:t>
            </a:r>
            <a:r>
              <a:rPr lang="en-US" sz="3200" dirty="0">
                <a:ln>
                  <a:solidFill>
                    <a:schemeClr val="accent6">
                      <a:lumMod val="50000"/>
                    </a:schemeClr>
                  </a:solidFill>
                </a:ln>
                <a:solidFill>
                  <a:schemeClr val="bg2">
                    <a:lumMod val="10000"/>
                  </a:schemeClr>
                </a:solidFill>
                <a:latin typeface="Aparajita" pitchFamily="34" charset="0"/>
                <a:cs typeface="Aparajita" pitchFamily="34" charset="0"/>
              </a:rPr>
              <a:t>insurance policies, which till now has helped to reduce your taxable income.</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90370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New Regime</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new tax regime is only useful for those who have liquidity problem and are not able to avail full benefits of Section 80 C and who do not have any health insurance as well as do not have any home loan running.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new regime may be suitable for only a handful of self-employed or an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HUF. </a:t>
            </a: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self-employed do not have the choice to come back to old tax regime once the new one is opted unless they stop having business income.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Hence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person with business income has to be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very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careful while migrating to new regime as it is only one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way.</a:t>
            </a:r>
            <a:endParaRPr lang="en-IN" sz="25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723012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Person with business income</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new tax regime is optional for tax payers, they can evaluate their tax liability under both regime and can choose more beneficial regime from A.Y.2021-22 or any subsequent year.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algn="just"/>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However</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for the taxpayers having income from business or profession cannot switch between the new tax regime and regular tax regimes every year.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algn="just"/>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If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taxpayer having income from business or profession opts for the new tax regime, such taxpayers get only one chance in their lifetime to come back to the regular tax regime and will not be eligible for opting new tax regime again, unless the taxpayer’s business income ceases to exist.</a:t>
            </a:r>
          </a:p>
          <a:p>
            <a:pPr algn="just"/>
            <a:endParaRPr lang="en-IN" sz="25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417902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Assessment proceedings</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Tax payers are now free to formulate better investment and insurance strategies rather than depending on tax saving instruments for the purpose of saving taxes.</a:t>
            </a:r>
          </a:p>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In case of assessment proceedings before the tax authorities, documentation and proof of investments is required to be retained in the old regime, which may not be required in the new regime.</a:t>
            </a: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545523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09" y="0"/>
            <a:ext cx="10515600" cy="822230"/>
          </a:xfrm>
        </p:spPr>
        <p:txBody>
          <a:bodyPr>
            <a:normAutofit/>
          </a:bodyPr>
          <a:lstStyle/>
          <a:p>
            <a:pPr algn="ctr"/>
            <a:r>
              <a:rPr lang="en-US" dirty="0" smtClean="0">
                <a:solidFill>
                  <a:schemeClr val="accent6">
                    <a:lumMod val="50000"/>
                  </a:schemeClr>
                </a:solidFill>
              </a:rPr>
              <a:t>Example-General</a:t>
            </a:r>
            <a:endParaRPr lang="en-IN" dirty="0">
              <a:solidFill>
                <a:schemeClr val="accent6">
                  <a:lumMod val="50000"/>
                </a:schemeClr>
              </a:solidFill>
            </a:endParaRPr>
          </a:p>
        </p:txBody>
      </p:sp>
      <p:pic>
        <p:nvPicPr>
          <p:cNvPr id="6" name="Content Placeholder 5"/>
          <p:cNvPicPr>
            <a:picLocks noGrp="1" noChangeAspect="1"/>
          </p:cNvPicPr>
          <p:nvPr>
            <p:ph idx="1"/>
          </p:nvPr>
        </p:nvPicPr>
        <p:blipFill>
          <a:blip r:embed="rId2"/>
          <a:stretch>
            <a:fillRect/>
          </a:stretch>
        </p:blipFill>
        <p:spPr>
          <a:xfrm>
            <a:off x="1018903" y="770709"/>
            <a:ext cx="8593215" cy="5865221"/>
          </a:xfrm>
          <a:prstGeom prst="rect">
            <a:avLst/>
          </a:prstGeom>
        </p:spPr>
      </p:pic>
      <p:sp>
        <p:nvSpPr>
          <p:cNvPr id="3" name="Date Placeholder 2"/>
          <p:cNvSpPr>
            <a:spLocks noGrp="1"/>
          </p:cNvSpPr>
          <p:nvPr>
            <p:ph type="dt" sz="half" idx="10"/>
          </p:nvPr>
        </p:nvSpPr>
        <p:spPr/>
        <p:txBody>
          <a:bodyPr/>
          <a:lstStyle/>
          <a:p>
            <a:r>
              <a:rPr lang="en-IN" smtClean="0"/>
              <a:t>18/05/2021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337487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Seniors</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lnSpcReduction="10000"/>
          </a:bodyPr>
          <a:lstStyle/>
          <a:p>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Please note that the tax rates in the New tax regime is the same for all categories of Individuals,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endParaRPr lang="en-US" sz="2500" dirty="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err="1" smtClean="0">
                <a:ln>
                  <a:solidFill>
                    <a:schemeClr val="accent6">
                      <a:lumMod val="50000"/>
                    </a:schemeClr>
                  </a:solidFill>
                </a:ln>
                <a:solidFill>
                  <a:schemeClr val="bg2">
                    <a:lumMod val="10000"/>
                  </a:schemeClr>
                </a:solidFill>
                <a:latin typeface="Aparajita" pitchFamily="34" charset="0"/>
                <a:cs typeface="Aparajita" pitchFamily="34" charset="0"/>
              </a:rPr>
              <a:t>i.e</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Individuals &amp; HUF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60 years of age,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Senior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citizens above 60 years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upto</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80 years ,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and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Super senior citizens above 80 years. </a:t>
            </a:r>
            <a:endPar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Hence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no increased basic exemption limit benefit will be available to senior and super senior citizens in the New Tax regime</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lvl="1"/>
            <a:endParaRPr lang="en-US" sz="2500" dirty="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Individuals with Net taxable income less than or equal to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5 lakh will be eligible for tax rebate u/s 87A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i.e</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tax liability will be nil of such individual in both – New and old/existing tax regimes.</a:t>
            </a:r>
          </a:p>
          <a:p>
            <a:pPr lvl="1"/>
            <a:endParaRPr lang="en-US" b="1" i="1" dirty="0">
              <a:solidFill>
                <a:srgbClr val="FF0000"/>
              </a:solidFill>
            </a:endParaRP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3421501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083" y="0"/>
            <a:ext cx="10515600" cy="549274"/>
          </a:xfrm>
        </p:spPr>
        <p:txBody>
          <a:bodyPr>
            <a:noAutofit/>
          </a:bodyPr>
          <a:lstStyle/>
          <a:p>
            <a:pPr algn="ctr"/>
            <a:r>
              <a:rPr lang="en-US" dirty="0" smtClean="0">
                <a:solidFill>
                  <a:schemeClr val="accent6">
                    <a:lumMod val="50000"/>
                  </a:schemeClr>
                </a:solidFill>
              </a:rPr>
              <a:t>Example – Senior Citizen</a:t>
            </a:r>
            <a:endParaRPr lang="en-IN" dirty="0">
              <a:solidFill>
                <a:schemeClr val="accent6">
                  <a:lumMod val="50000"/>
                </a:schemeClr>
              </a:solidFill>
            </a:endParaRPr>
          </a:p>
        </p:txBody>
      </p:sp>
      <p:graphicFrame>
        <p:nvGraphicFramePr>
          <p:cNvPr id="10" name="Content Placeholder 9"/>
          <p:cNvGraphicFramePr>
            <a:graphicFrameLocks noGrp="1"/>
          </p:cNvGraphicFramePr>
          <p:nvPr>
            <p:ph idx="1"/>
            <p:extLst>
              <p:ext uri="{D42A27DB-BD31-4B8C-83A1-F6EECF244321}">
                <p14:modId xmlns="" xmlns:p14="http://schemas.microsoft.com/office/powerpoint/2010/main" val="3861397824"/>
              </p:ext>
            </p:extLst>
          </p:nvPr>
        </p:nvGraphicFramePr>
        <p:xfrm>
          <a:off x="1306286" y="613958"/>
          <a:ext cx="8752114" cy="5982784"/>
        </p:xfrm>
        <a:graphic>
          <a:graphicData uri="http://schemas.openxmlformats.org/drawingml/2006/table">
            <a:tbl>
              <a:tblPr/>
              <a:tblGrid>
                <a:gridCol w="3675037"/>
                <a:gridCol w="2524196"/>
                <a:gridCol w="2552881"/>
              </a:tblGrid>
              <a:tr h="373924">
                <a:tc gridSpan="2">
                  <a:txBody>
                    <a:bodyPr/>
                    <a:lstStyle/>
                    <a:p>
                      <a:pPr algn="l" fontAlgn="b"/>
                      <a:r>
                        <a:rPr lang="en-US" sz="1600" b="1" i="0" u="none" strike="noStrike" dirty="0">
                          <a:solidFill>
                            <a:srgbClr val="000000"/>
                          </a:solidFill>
                          <a:effectLst/>
                          <a:latin typeface="Calibri" panose="020F0502020204030204" pitchFamily="34" charset="0"/>
                        </a:rPr>
                        <a:t>FY 2020-21   (AY 2021-22)  - Senior Citizen</a:t>
                      </a:r>
                    </a:p>
                  </a:txBody>
                  <a:tcPr marL="7770" marR="7770" marT="777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l" fontAlgn="b"/>
                      <a:endParaRPr lang="en-IN" sz="1600" b="1" i="0" u="none" strike="noStrike">
                        <a:solidFill>
                          <a:srgbClr val="000000"/>
                        </a:solidFill>
                        <a:effectLst/>
                        <a:latin typeface="Calibri" panose="020F0502020204030204" pitchFamily="34" charset="0"/>
                      </a:endParaRPr>
                    </a:p>
                  </a:txBody>
                  <a:tcPr marL="7770" marR="7770" marT="7770" marB="0" anchor="b">
                    <a:lnL>
                      <a:noFill/>
                    </a:lnL>
                    <a:lnR>
                      <a:noFill/>
                    </a:lnR>
                    <a:lnT>
                      <a:noFill/>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Particulars</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Old Tax Regime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New Tax Regime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t"/>
                      <a:r>
                        <a:rPr lang="en-IN" sz="1600" b="1" i="0" u="none" strike="noStrike">
                          <a:solidFill>
                            <a:srgbClr val="000000"/>
                          </a:solidFill>
                          <a:effectLst/>
                          <a:latin typeface="Calibri" panose="020F0502020204030204" pitchFamily="34" charset="0"/>
                        </a:rPr>
                        <a:t> </a:t>
                      </a:r>
                    </a:p>
                  </a:txBody>
                  <a:tcPr marL="7770" marR="7770" marT="77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73924">
                <a:tc>
                  <a:txBody>
                    <a:bodyPr/>
                    <a:lstStyle/>
                    <a:p>
                      <a:pPr algn="l" fontAlgn="b"/>
                      <a:r>
                        <a:rPr lang="en-IN" sz="1600" b="1" i="0" u="none" strike="noStrike">
                          <a:solidFill>
                            <a:srgbClr val="000000"/>
                          </a:solidFill>
                          <a:effectLst/>
                          <a:latin typeface="Calibri" panose="020F0502020204030204" pitchFamily="34" charset="0"/>
                        </a:rPr>
                        <a:t>Total Income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10,00,000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10,00,000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Deductions</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Sec.80C - Savings</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1,50,000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NA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Sec.80D - Medical Insurance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NA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Sec.80TTB - Interest</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NA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Total Deductions</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2,50,000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Total Income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7,50,000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10,00,000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73924">
                <a:tc>
                  <a:txBody>
                    <a:bodyPr/>
                    <a:lstStyle/>
                    <a:p>
                      <a:pPr algn="l" fontAlgn="b"/>
                      <a:r>
                        <a:rPr lang="en-IN" sz="1600" b="1" i="0" u="none" strike="noStrike">
                          <a:solidFill>
                            <a:srgbClr val="000000"/>
                          </a:solidFill>
                          <a:effectLst/>
                          <a:latin typeface="Calibri" panose="020F0502020204030204" pitchFamily="34" charset="0"/>
                        </a:rPr>
                        <a:t>Less: Basic Exemption</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3,00,000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2,50,000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Net Taxable Income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4,50,000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7,50,000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Tax Liability</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12,500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IN" sz="1600" b="1" i="0" u="none" strike="noStrike">
                          <a:solidFill>
                            <a:srgbClr val="000000"/>
                          </a:solidFill>
                          <a:effectLst/>
                          <a:latin typeface="Calibri" panose="020F0502020204030204" pitchFamily="34" charset="0"/>
                        </a:rPr>
                        <a:t>                        37,500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73924">
                <a:tc>
                  <a:txBody>
                    <a:bodyPr/>
                    <a:lstStyle/>
                    <a:p>
                      <a:pPr algn="l" fontAlgn="b"/>
                      <a:r>
                        <a:rPr lang="en-IN" sz="1600" b="1" i="0" u="none" strike="noStrike">
                          <a:solidFill>
                            <a:srgbClr val="000000"/>
                          </a:solidFill>
                          <a:effectLst/>
                          <a:latin typeface="Calibri" panose="020F0502020204030204" pitchFamily="34" charset="0"/>
                        </a:rPr>
                        <a:t>Less: Rebate Sec.87A</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IN" sz="1600" b="1" i="0" u="none" strike="noStrike">
                          <a:solidFill>
                            <a:srgbClr val="000000"/>
                          </a:solidFill>
                          <a:effectLst/>
                          <a:latin typeface="Calibri" panose="020F0502020204030204" pitchFamily="34" charset="0"/>
                        </a:rPr>
                        <a:t>                       12,500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IN" sz="1600" b="1" i="0" u="none" strike="noStrike">
                          <a:solidFill>
                            <a:srgbClr val="000000"/>
                          </a:solidFill>
                          <a:effectLst/>
                          <a:latin typeface="Calibri" panose="020F0502020204030204" pitchFamily="34" charset="0"/>
                        </a:rPr>
                        <a:t>                                 -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73924">
                <a:tc>
                  <a:txBody>
                    <a:bodyPr/>
                    <a:lstStyle/>
                    <a:p>
                      <a:pPr algn="l" fontAlgn="b"/>
                      <a:r>
                        <a:rPr lang="en-US" sz="1600" b="1" i="0" u="none" strike="noStrike">
                          <a:solidFill>
                            <a:srgbClr val="000000"/>
                          </a:solidFill>
                          <a:effectLst/>
                          <a:latin typeface="Calibri" panose="020F0502020204030204" pitchFamily="34" charset="0"/>
                        </a:rPr>
                        <a:t>Add: Education Cess at 4%</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a:solidFill>
                            <a:srgbClr val="000000"/>
                          </a:solidFill>
                          <a:effectLst/>
                          <a:latin typeface="Calibri" panose="020F0502020204030204" pitchFamily="34" charset="0"/>
                        </a:rPr>
                        <a:t>                          1,500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73924">
                <a:tc>
                  <a:txBody>
                    <a:bodyPr/>
                    <a:lstStyle/>
                    <a:p>
                      <a:pPr algn="l" fontAlgn="b"/>
                      <a:r>
                        <a:rPr lang="en-IN" sz="1600" b="1" i="0" u="none" strike="noStrike">
                          <a:solidFill>
                            <a:srgbClr val="000000"/>
                          </a:solidFill>
                          <a:effectLst/>
                          <a:latin typeface="Calibri" panose="020F0502020204030204" pitchFamily="34" charset="0"/>
                        </a:rPr>
                        <a:t>Total Tax Payable</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1600" b="1" i="0" u="none" strike="noStrike">
                          <a:solidFill>
                            <a:srgbClr val="000000"/>
                          </a:solidFill>
                          <a:effectLst/>
                          <a:latin typeface="Calibri" panose="020F0502020204030204" pitchFamily="34" charset="0"/>
                        </a:rPr>
                        <a:t> nil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600" b="1" i="0" u="none" strike="noStrike" dirty="0">
                          <a:solidFill>
                            <a:srgbClr val="000000"/>
                          </a:solidFill>
                          <a:effectLst/>
                          <a:latin typeface="Calibri" panose="020F0502020204030204" pitchFamily="34" charset="0"/>
                        </a:rPr>
                        <a:t>                        39,000 </a:t>
                      </a:r>
                    </a:p>
                  </a:txBody>
                  <a:tcPr marL="7770" marR="7770" marT="77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8251074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09" y="0"/>
            <a:ext cx="10515600" cy="726696"/>
          </a:xfrm>
        </p:spPr>
        <p:txBody>
          <a:bodyPr>
            <a:normAutofit/>
          </a:bodyPr>
          <a:lstStyle/>
          <a:p>
            <a:pPr algn="ctr"/>
            <a:r>
              <a:rPr lang="en-US" dirty="0" smtClean="0">
                <a:solidFill>
                  <a:schemeClr val="accent6">
                    <a:lumMod val="50000"/>
                  </a:schemeClr>
                </a:solidFill>
              </a:rPr>
              <a:t>Another Example</a:t>
            </a:r>
            <a:endParaRPr lang="en-IN" dirty="0">
              <a:solidFill>
                <a:schemeClr val="accent6">
                  <a:lumMod val="50000"/>
                </a:schemeClr>
              </a:solidFill>
            </a:endParaRPr>
          </a:p>
        </p:txBody>
      </p:sp>
      <p:pic>
        <p:nvPicPr>
          <p:cNvPr id="6" name="Content Placeholder 5"/>
          <p:cNvPicPr>
            <a:picLocks noGrp="1" noChangeAspect="1"/>
          </p:cNvPicPr>
          <p:nvPr>
            <p:ph idx="1"/>
          </p:nvPr>
        </p:nvPicPr>
        <p:blipFill>
          <a:blip r:embed="rId2"/>
          <a:stretch>
            <a:fillRect/>
          </a:stretch>
        </p:blipFill>
        <p:spPr>
          <a:xfrm>
            <a:off x="1058091" y="666206"/>
            <a:ext cx="9196251" cy="6035039"/>
          </a:xfrm>
          <a:prstGeom prst="rect">
            <a:avLst/>
          </a:prstGeom>
        </p:spPr>
      </p:pic>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8245246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House Property in New Tax Regime</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t> </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In case of a self-occupied property, </a:t>
            </a:r>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does </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not allow to claim a deduction on interest for a housing loan. The deduction of </a:t>
            </a:r>
            <a:r>
              <a:rPr lang="en-US" sz="27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 2 lakh allowed in the existing system is not available in the new tax regime.</a:t>
            </a:r>
          </a:p>
          <a:p>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Also, the set-off of the loss of </a:t>
            </a:r>
            <a:r>
              <a:rPr lang="en-US" sz="27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 2 lakh from house property from salary income is not allowed</a:t>
            </a:r>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In </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case of let-out a house property, the deductions on municipal tax, standard deduction of 30% and interest paid on housing loan is restricted till the rental income. </a:t>
            </a:r>
            <a:endPar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Hence, </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the excess interest paid on housing loan will result in loss under the head income from house property. </a:t>
            </a:r>
            <a:endPar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However</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 this loss cannot be set-off against any other head of income. Also, </a:t>
            </a:r>
            <a:r>
              <a:rPr lang="en-US" sz="2700" dirty="0" smtClean="0">
                <a:ln>
                  <a:solidFill>
                    <a:schemeClr val="accent6">
                      <a:lumMod val="50000"/>
                    </a:schemeClr>
                  </a:solidFill>
                </a:ln>
                <a:solidFill>
                  <a:schemeClr val="bg2">
                    <a:lumMod val="10000"/>
                  </a:schemeClr>
                </a:solidFill>
                <a:latin typeface="Aparajita" pitchFamily="34" charset="0"/>
                <a:cs typeface="Aparajita" pitchFamily="34" charset="0"/>
              </a:rPr>
              <a:t>cannot </a:t>
            </a:r>
            <a:r>
              <a:rPr lang="en-US" sz="2700" dirty="0">
                <a:ln>
                  <a:solidFill>
                    <a:schemeClr val="accent6">
                      <a:lumMod val="50000"/>
                    </a:schemeClr>
                  </a:solidFill>
                </a:ln>
                <a:solidFill>
                  <a:schemeClr val="bg2">
                    <a:lumMod val="10000"/>
                  </a:schemeClr>
                </a:solidFill>
                <a:latin typeface="Aparajita" pitchFamily="34" charset="0"/>
                <a:cs typeface="Aparajita" pitchFamily="34" charset="0"/>
              </a:rPr>
              <a:t>carry forward the loss from house property to future years for set off.</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8213390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Sec.115BAD – Co-operative Societies</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Currently, the co-operative societies are taxed at the slab rates  and the highest slab rate is 30% which applies when income  exceeds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20,000.</a:t>
            </a:r>
          </a:p>
          <a:p>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To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bring parity between the  co-operative societies and domestic companies, </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section</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115BAD has been proposed to be inserted in Income-tax Act to  provide an option to the co-operative societies to get taxed at  the rate of 22% plus 10% surcharge and 4%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cess</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7537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6">
                    <a:lumMod val="50000"/>
                  </a:schemeClr>
                </a:solidFill>
              </a:rPr>
              <a:t>Economist’s View</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pPr algn="just"/>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Progressive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tax imposes a higher percentage rate on taxpayers who have higher incomes.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U.S. income tax system is an example.</a:t>
            </a:r>
          </a:p>
          <a:p>
            <a:pPr algn="just"/>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A regressive tax imposes the same rate on all taxpayers, regardless of ability to pay. </a:t>
            </a:r>
            <a:endPar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lgn="just"/>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GST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is an example.</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8683002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accent6">
                    <a:lumMod val="50000"/>
                  </a:schemeClr>
                </a:solidFill>
              </a:rPr>
              <a:t>Provisions in brief</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without providing for specified exemption, deduction or incentive available under the Act. </a:t>
            </a:r>
          </a:p>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The societies opting for this section have been kept out of the  purview of Alternate Minimum Tax (AMT).</a:t>
            </a:r>
          </a:p>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Further, the provision  relating to computation, carry forward and set-off of AMT credit  shall not apply to these </a:t>
            </a:r>
            <a:r>
              <a:rPr lang="en-US" sz="2500" dirty="0" err="1">
                <a:ln>
                  <a:solidFill>
                    <a:schemeClr val="accent6">
                      <a:lumMod val="50000"/>
                    </a:schemeClr>
                  </a:solidFill>
                </a:ln>
                <a:solidFill>
                  <a:schemeClr val="bg2">
                    <a:lumMod val="10000"/>
                  </a:schemeClr>
                </a:solidFill>
                <a:latin typeface="Aparajita" pitchFamily="34" charset="0"/>
                <a:cs typeface="Aparajita" pitchFamily="34" charset="0"/>
              </a:rPr>
              <a:t>assessees</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Where a co-operative society exercises option for availing benefit  of lower tax rate under section 115BAD, it shall not be allowed  to claim set-off of any brought forward losses or depreciation  attributable to any restricted exemption or deduction in the  Assessment Year for which the option has been exercised and  for any subsequent Assessment Year.</a:t>
            </a:r>
          </a:p>
          <a:p>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2596726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663" y="0"/>
            <a:ext cx="9652000" cy="757646"/>
          </a:xfrm>
        </p:spPr>
        <p:txBody>
          <a:bodyPr>
            <a:normAutofit/>
          </a:bodyPr>
          <a:lstStyle/>
          <a:p>
            <a:pPr algn="ctr"/>
            <a:r>
              <a:rPr lang="en-US" dirty="0" smtClean="0">
                <a:solidFill>
                  <a:schemeClr val="accent6">
                    <a:lumMod val="50000"/>
                  </a:schemeClr>
                </a:solidFill>
              </a:rPr>
              <a:t>Filing </a:t>
            </a:r>
            <a:endParaRPr lang="en-IN" dirty="0">
              <a:solidFill>
                <a:schemeClr val="accent6">
                  <a:lumMod val="50000"/>
                </a:schemeClr>
              </a:solidFill>
            </a:endParaRPr>
          </a:p>
        </p:txBody>
      </p:sp>
      <p:sp>
        <p:nvSpPr>
          <p:cNvPr id="3" name="Content Placeholder 2"/>
          <p:cNvSpPr>
            <a:spLocks noGrp="1"/>
          </p:cNvSpPr>
          <p:nvPr>
            <p:ph idx="1"/>
          </p:nvPr>
        </p:nvSpPr>
        <p:spPr>
          <a:xfrm>
            <a:off x="687977" y="747268"/>
            <a:ext cx="9652000" cy="4846320"/>
          </a:xfrm>
        </p:spPr>
        <p:txBody>
          <a:bodyPr/>
          <a:lstStyle/>
          <a:p>
            <a:pPr algn="just"/>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Filing of Form no. 10-IF The Resident Co-Operative Society exercising the option to apply section 115BAD in computing its income is required to furnish in Form no. 10-IF. </a:t>
            </a: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Such form shall be furnished electronically using the digital signature or Electronic Verification Code(EVC</a:t>
            </a: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algn="just">
              <a:buNone/>
            </a:pPr>
            <a:r>
              <a:rPr lang="en-US" sz="25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algn="just">
              <a:buNone/>
            </a:pPr>
            <a:r>
              <a:rPr lang="en-US" sz="2500" dirty="0">
                <a:ln>
                  <a:solidFill>
                    <a:schemeClr val="accent6">
                      <a:lumMod val="50000"/>
                    </a:schemeClr>
                  </a:solidFill>
                </a:ln>
                <a:solidFill>
                  <a:schemeClr val="bg2">
                    <a:lumMod val="10000"/>
                  </a:schemeClr>
                </a:solidFill>
                <a:latin typeface="Aparajita" pitchFamily="34" charset="0"/>
                <a:cs typeface="Aparajita" pitchFamily="34" charset="0"/>
              </a:rPr>
              <a:t/>
            </a:r>
            <a:br>
              <a:rPr lang="en-US" sz="2500" dirty="0">
                <a:ln>
                  <a:solidFill>
                    <a:schemeClr val="accent6">
                      <a:lumMod val="50000"/>
                    </a:schemeClr>
                  </a:solidFill>
                </a:ln>
                <a:solidFill>
                  <a:schemeClr val="bg2">
                    <a:lumMod val="10000"/>
                  </a:schemeClr>
                </a:solidFill>
                <a:latin typeface="Aparajita" pitchFamily="34" charset="0"/>
                <a:cs typeface="Aparajita" pitchFamily="34" charset="0"/>
              </a:rPr>
            </a:br>
            <a:r>
              <a:rPr lang="en-US" dirty="0"/>
              <a:t/>
            </a:r>
            <a:br>
              <a:rPr lang="en-US" dirty="0"/>
            </a:br>
            <a:endParaRPr lang="en-IN" dirty="0"/>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5081452" y="3017520"/>
            <a:ext cx="1270782" cy="2549296"/>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7" name="Rectangle 6"/>
          <p:cNvSpPr/>
          <p:nvPr/>
        </p:nvSpPr>
        <p:spPr>
          <a:xfrm>
            <a:off x="0" y="6334780"/>
            <a:ext cx="10842171"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lgn="ctr" fontAlgn="base">
              <a:spcBef>
                <a:spcPct val="0"/>
              </a:spcBef>
              <a:spcAft>
                <a:spcPct val="0"/>
              </a:spcAft>
            </a:pPr>
            <a:r>
              <a:rPr lang="en-US" sz="2800" b="1" dirty="0" smtClean="0">
                <a:solidFill>
                  <a:schemeClr val="accent6">
                    <a:lumMod val="50000"/>
                  </a:schemeClr>
                </a:solidFill>
                <a:latin typeface="Bell MT" pitchFamily="18" charset="0"/>
                <a:ea typeface="Calibri" pitchFamily="34" charset="0"/>
                <a:cs typeface="Times New Roman" pitchFamily="18" charset="0"/>
              </a:rPr>
              <a:t>Behind Every Successful Business Decision, There Is Always A </a:t>
            </a:r>
            <a:r>
              <a:rPr lang="en-US" sz="2800" b="1" dirty="0" smtClean="0">
                <a:solidFill>
                  <a:srgbClr val="C00000"/>
                </a:solidFill>
                <a:latin typeface="Bell MT" pitchFamily="18" charset="0"/>
                <a:ea typeface="Calibri" pitchFamily="34" charset="0"/>
                <a:cs typeface="Times New Roman" pitchFamily="18" charset="0"/>
              </a:rPr>
              <a:t>CMA</a:t>
            </a:r>
            <a:endParaRPr lang="en-US" sz="2800" dirty="0" smtClean="0">
              <a:solidFill>
                <a:srgbClr val="C00000"/>
              </a:solidFill>
              <a:latin typeface="Arial" pitchFamily="34" charset="0"/>
              <a:cs typeface="Arial" pitchFamily="34" charset="0"/>
            </a:endParaRPr>
          </a:p>
        </p:txBody>
      </p:sp>
    </p:spTree>
    <p:extLst>
      <p:ext uri="{BB962C8B-B14F-4D97-AF65-F5344CB8AC3E}">
        <p14:creationId xmlns="" xmlns:p14="http://schemas.microsoft.com/office/powerpoint/2010/main" val="1073478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6">
                    <a:lumMod val="50000"/>
                  </a:schemeClr>
                </a:solidFill>
              </a:rPr>
              <a:t>Alternative Tax Regime</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fontScale="85000" lnSpcReduction="20000"/>
          </a:bodyPr>
          <a:lstStyle/>
          <a:p>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At present available to both</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Corporate Sector</a:t>
            </a:r>
            <a:r>
              <a:rPr lang="en-IN" sz="3200" b="1" dirty="0" smtClean="0">
                <a:ln>
                  <a:solidFill>
                    <a:schemeClr val="accent6">
                      <a:lumMod val="50000"/>
                    </a:schemeClr>
                  </a:solidFill>
                </a:ln>
                <a:solidFill>
                  <a:schemeClr val="bg2">
                    <a:lumMod val="10000"/>
                  </a:schemeClr>
                </a:solidFill>
                <a:latin typeface="Aparajita" pitchFamily="34" charset="0"/>
                <a:cs typeface="Aparajita" pitchFamily="34" charset="0"/>
              </a:rPr>
              <a:t> -  from the year AY 2017-18</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Required Corporate Tax Planning</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Sec.115BA</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Sec.115BAA</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Section BAB</a:t>
            </a:r>
            <a:endParaRPr lang="en-IN"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marL="457200" lvl="1" indent="0">
              <a:buNone/>
            </a:pPr>
            <a:endParaRPr lang="en-IN" sz="3200" b="1"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Non corporate sector</a:t>
            </a:r>
          </a:p>
          <a:p>
            <a:pPr lvl="2"/>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From AY 201-22</a:t>
            </a:r>
          </a:p>
          <a:p>
            <a:pPr lvl="2"/>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Tax Planning to Non </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C</a:t>
            </a:r>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orporate Sector</a:t>
            </a:r>
          </a:p>
          <a:p>
            <a:pPr lvl="2"/>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Sec.115BAC</a:t>
            </a:r>
          </a:p>
          <a:p>
            <a:pPr lvl="2"/>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Sec.115BAD</a:t>
            </a: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205632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6">
                    <a:lumMod val="50000"/>
                  </a:schemeClr>
                </a:solidFill>
              </a:rPr>
              <a:t>Maximum Marginal Rate of Tax</a:t>
            </a:r>
            <a:endParaRPr lang="en-IN"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All assesses</a:t>
            </a:r>
          </a:p>
          <a:p>
            <a:pPr lvl="1"/>
            <a:r>
              <a:rPr lang="en-US" sz="3200" b="1" dirty="0" smtClean="0">
                <a:ln>
                  <a:solidFill>
                    <a:schemeClr val="accent6">
                      <a:lumMod val="50000"/>
                    </a:schemeClr>
                  </a:solidFill>
                </a:ln>
                <a:solidFill>
                  <a:schemeClr val="bg2">
                    <a:lumMod val="10000"/>
                  </a:schemeClr>
                </a:solidFill>
                <a:latin typeface="Aparajita" pitchFamily="34" charset="0"/>
                <a:cs typeface="Aparajita" pitchFamily="34" charset="0"/>
              </a:rPr>
              <a:t>30% Plus Applicable  Surcharge Plus HEC at 4%</a:t>
            </a:r>
            <a:endParaRPr lang="en-IN" sz="3200" b="1"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395141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222" y="0"/>
            <a:ext cx="9652000" cy="757646"/>
          </a:xfrm>
        </p:spPr>
        <p:txBody>
          <a:bodyPr>
            <a:normAutofit/>
          </a:bodyPr>
          <a:lstStyle/>
          <a:p>
            <a:r>
              <a:rPr lang="en-US" dirty="0" smtClean="0">
                <a:solidFill>
                  <a:schemeClr val="accent6">
                    <a:lumMod val="50000"/>
                  </a:schemeClr>
                </a:solidFill>
              </a:rPr>
              <a:t>Corporate Sector – Part I</a:t>
            </a:r>
            <a:endParaRPr lang="en-IN" dirty="0">
              <a:solidFill>
                <a:schemeClr val="accent6">
                  <a:lumMod val="50000"/>
                </a:schemeClr>
              </a:solidFill>
            </a:endParaRPr>
          </a:p>
        </p:txBody>
      </p:sp>
      <p:sp>
        <p:nvSpPr>
          <p:cNvPr id="3" name="Content Placeholder 2"/>
          <p:cNvSpPr>
            <a:spLocks noGrp="1"/>
          </p:cNvSpPr>
          <p:nvPr>
            <p:ph idx="1"/>
          </p:nvPr>
        </p:nvSpPr>
        <p:spPr>
          <a:xfrm>
            <a:off x="0" y="786456"/>
            <a:ext cx="10894423" cy="4846320"/>
          </a:xfrm>
        </p:spPr>
        <p:txBody>
          <a:bodyPr>
            <a:noAutofit/>
          </a:bodyPr>
          <a:lstStyle/>
          <a:p>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Section 115BA - Conditions</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Applicable to Domestic Company</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Company in the manufacturing or production of articles or things</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Company Registered or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afte</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lst</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March 2016</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First Assessment Year - from the Assessment Year 2017-18</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Gross Receipts or Turnover should not exceed Rs.400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in in the year 2017-28 (Rs.250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for the year 2016-17)</a:t>
            </a: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However MAT under section 115JB Applicable</a:t>
            </a:r>
          </a:p>
          <a:p>
            <a:pPr lvl="1"/>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Companie</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does not opt for section 115BAA then it shall be chargeable to tax at the rate of 25% plus applicable surcharge and health &amp; education </a:t>
            </a:r>
            <a:r>
              <a:rPr lang="en-US" sz="2800" dirty="0" err="1">
                <a:ln>
                  <a:solidFill>
                    <a:schemeClr val="accent6">
                      <a:lumMod val="50000"/>
                    </a:schemeClr>
                  </a:solidFill>
                </a:ln>
                <a:solidFill>
                  <a:schemeClr val="bg2">
                    <a:lumMod val="10000"/>
                  </a:schemeClr>
                </a:solidFill>
                <a:latin typeface="Aparajita" pitchFamily="34" charset="0"/>
                <a:cs typeface="Aparajita" pitchFamily="34" charset="0"/>
              </a:rPr>
              <a:t>cess</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 </a:t>
            </a:r>
            <a:endPar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endParaRPr>
          </a:p>
          <a:p>
            <a:pPr lvl="1"/>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The </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surcharge in such a case shall be 7% or 12% when the total income of the company exceeds </a:t>
            </a:r>
            <a:r>
              <a:rPr lang="en-US" sz="28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 1 </a:t>
            </a:r>
            <a:r>
              <a:rPr lang="en-US" sz="2800" dirty="0" err="1">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 or </a:t>
            </a:r>
            <a:r>
              <a:rPr lang="en-US" sz="2800" dirty="0" err="1">
                <a:ln>
                  <a:solidFill>
                    <a:schemeClr val="accent6">
                      <a:lumMod val="50000"/>
                    </a:schemeClr>
                  </a:solidFill>
                </a:ln>
                <a:solidFill>
                  <a:schemeClr val="bg2">
                    <a:lumMod val="10000"/>
                  </a:schemeClr>
                </a:solidFill>
                <a:latin typeface="Aparajita" pitchFamily="34" charset="0"/>
                <a:cs typeface="Aparajita" pitchFamily="34" charset="0"/>
              </a:rPr>
              <a:t>Rs</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 10 </a:t>
            </a:r>
            <a:r>
              <a:rPr lang="en-US" sz="2800" dirty="0" err="1">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 respectively</a:t>
            </a:r>
            <a:r>
              <a:rPr lang="en-US" sz="3200" b="1" dirty="0">
                <a:ln>
                  <a:solidFill>
                    <a:schemeClr val="accent6">
                      <a:lumMod val="50000"/>
                    </a:schemeClr>
                  </a:solidFill>
                </a:ln>
                <a:solidFill>
                  <a:schemeClr val="bg2">
                    <a:lumMod val="10000"/>
                  </a:schemeClr>
                </a:solidFill>
                <a:latin typeface="Aparajita" pitchFamily="34" charset="0"/>
                <a:cs typeface="Aparajita" pitchFamily="34" charset="0"/>
              </a:rPr>
              <a:t>.</a:t>
            </a:r>
            <a:endParaRPr lang="en-IN" sz="3200" b="1"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864980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6">
                    <a:lumMod val="50000"/>
                  </a:schemeClr>
                </a:solidFill>
              </a:rPr>
              <a:t>Sec.115 BA Conditions</a:t>
            </a:r>
            <a:endParaRPr lang="en-IN" dirty="0">
              <a:solidFill>
                <a:schemeClr val="accent6">
                  <a:lumMod val="50000"/>
                </a:schemeClr>
              </a:solidFill>
            </a:endParaRPr>
          </a:p>
        </p:txBody>
      </p:sp>
      <p:sp>
        <p:nvSpPr>
          <p:cNvPr id="3" name="Content Placeholder 2"/>
          <p:cNvSpPr>
            <a:spLocks noGrp="1"/>
          </p:cNvSpPr>
          <p:nvPr>
            <p:ph idx="1"/>
          </p:nvPr>
        </p:nvSpPr>
        <p:spPr/>
        <p:txBody>
          <a:bodyPr/>
          <a:lstStyle/>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Total Income is computed without claiming the following:</a:t>
            </a:r>
          </a:p>
          <a:p>
            <a:pPr marL="457200" lvl="1" indent="0" algn="just">
              <a:buNone/>
            </a:pP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Section 10AA – 100% profit exemption for an undertaking in SEZ</a:t>
            </a:r>
          </a:p>
          <a:p>
            <a:pPr marL="457200" lvl="1" indent="0" algn="just">
              <a:buNone/>
            </a:pP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Sec.32AC – Additional deduction of 15% Investment Allowance on investment in new Plant and Machinery Investment more than Rs.25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crores</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a:t>
            </a:r>
          </a:p>
          <a:p>
            <a:pPr marL="0" indent="0" algn="just">
              <a:buNone/>
            </a:pP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This section is not applicable from the 2018-19.</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Sec.32AD- 15% deduction in backward states in AP, Bihar,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Telengarana</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and West Bengal.</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Sec.33AB – Deduction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40% on deposit of profit in a special account at NABARD – Applicable to Companies, in Coffee, Tea and Rubber Development</a:t>
            </a:r>
          </a:p>
          <a:p>
            <a:pPr marL="0" indent="0">
              <a:buNone/>
            </a:pPr>
            <a:endParaRPr lang="en-US" dirty="0" smtClean="0"/>
          </a:p>
          <a:p>
            <a:pPr marL="457200" lvl="1" indent="0">
              <a:buNone/>
            </a:pPr>
            <a:endParaRPr lang="en-IN" dirty="0"/>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030586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3474" y="1426536"/>
            <a:ext cx="10154194" cy="4846320"/>
          </a:xfrm>
        </p:spPr>
        <p:txBody>
          <a:bodyPr>
            <a:noAutofit/>
          </a:bodyPr>
          <a:lstStyle/>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Sec.33ABA – deduction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upto</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20% of the profit in special account at SBI – Site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Restorate</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Fund. (Miners Oil extraction)</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Sec.35(1)</a:t>
            </a:r>
          </a:p>
          <a:p>
            <a:pPr lvl="1"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(ii)	(</a:t>
            </a:r>
            <a:r>
              <a:rPr lang="en-US" sz="2800" dirty="0" err="1" smtClean="0">
                <a:ln>
                  <a:solidFill>
                    <a:schemeClr val="accent6">
                      <a:lumMod val="50000"/>
                    </a:schemeClr>
                  </a:solidFill>
                </a:ln>
                <a:solidFill>
                  <a:schemeClr val="bg2">
                    <a:lumMod val="10000"/>
                  </a:schemeClr>
                </a:solidFill>
                <a:latin typeface="Aparajita" pitchFamily="34" charset="0"/>
                <a:cs typeface="Aparajita" pitchFamily="34" charset="0"/>
              </a:rPr>
              <a:t>iia</a:t>
            </a:r>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	(iii) – 100% deduction of payment made to approved Scientific Research</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Sec.35(2AA) and (2AB) – payment made to National Laboratory or University or Indian Institute of Technology.</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Sec.35AC – deduction on payment to another public company for eligible project or scheme.</a:t>
            </a:r>
          </a:p>
          <a:p>
            <a:pPr algn="just"/>
            <a:r>
              <a:rPr lang="en-US" sz="2800" dirty="0" smtClean="0">
                <a:ln>
                  <a:solidFill>
                    <a:schemeClr val="accent6">
                      <a:lumMod val="50000"/>
                    </a:schemeClr>
                  </a:solidFill>
                </a:ln>
                <a:solidFill>
                  <a:schemeClr val="bg2">
                    <a:lumMod val="10000"/>
                  </a:schemeClr>
                </a:solidFill>
                <a:latin typeface="Aparajita" pitchFamily="34" charset="0"/>
                <a:cs typeface="Aparajita" pitchFamily="34" charset="0"/>
              </a:rPr>
              <a:t>Sec.35AD- deduction  </a:t>
            </a:r>
            <a:r>
              <a:rPr lang="en-US" sz="2800" dirty="0">
                <a:ln>
                  <a:solidFill>
                    <a:schemeClr val="accent6">
                      <a:lumMod val="50000"/>
                    </a:schemeClr>
                  </a:solidFill>
                </a:ln>
                <a:solidFill>
                  <a:schemeClr val="bg2">
                    <a:lumMod val="10000"/>
                  </a:schemeClr>
                </a:solidFill>
                <a:latin typeface="Aparajita" pitchFamily="34" charset="0"/>
                <a:cs typeface="Aparajita" pitchFamily="34" charset="0"/>
              </a:rPr>
              <a:t>available towards any capital expenditure, wholly and exclusively, incurred for carrying on a specified business</a:t>
            </a:r>
            <a:endParaRPr lang="en-IN" sz="2800" dirty="0">
              <a:ln>
                <a:solidFill>
                  <a:schemeClr val="accent6">
                    <a:lumMod val="50000"/>
                  </a:schemeClr>
                </a:solidFill>
              </a:ln>
              <a:solidFill>
                <a:schemeClr val="bg2">
                  <a:lumMod val="10000"/>
                </a:schemeClr>
              </a:solidFill>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18/05/2021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403629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417</TotalTime>
  <Words>2084</Words>
  <Application>Microsoft Office PowerPoint</Application>
  <PresentationFormat>Custom</PresentationFormat>
  <Paragraphs>421</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Opulent</vt:lpstr>
      <vt:lpstr>ALTERNATIVE TAX REGIME</vt:lpstr>
      <vt:lpstr>Introduction</vt:lpstr>
      <vt:lpstr>Methods</vt:lpstr>
      <vt:lpstr>Economist’s View</vt:lpstr>
      <vt:lpstr>Alternative Tax Regime</vt:lpstr>
      <vt:lpstr>Maximum Marginal Rate of Tax</vt:lpstr>
      <vt:lpstr>Corporate Sector – Part I</vt:lpstr>
      <vt:lpstr>Sec.115 BA Conditions</vt:lpstr>
      <vt:lpstr>Slide 9</vt:lpstr>
      <vt:lpstr>Slide 10</vt:lpstr>
      <vt:lpstr>Slide 11</vt:lpstr>
      <vt:lpstr>Slide 12</vt:lpstr>
      <vt:lpstr>Example – Sec.115BA</vt:lpstr>
      <vt:lpstr>Sec.115BAA</vt:lpstr>
      <vt:lpstr>Conditions</vt:lpstr>
      <vt:lpstr>Slide 16</vt:lpstr>
      <vt:lpstr>Carry forward of losses</vt:lpstr>
      <vt:lpstr>Opting out</vt:lpstr>
      <vt:lpstr>Example</vt:lpstr>
      <vt:lpstr>Sec.115BAB</vt:lpstr>
      <vt:lpstr>Others</vt:lpstr>
      <vt:lpstr>Example – Sec.115BAB</vt:lpstr>
      <vt:lpstr>Non Corporate Sector – Part II</vt:lpstr>
      <vt:lpstr>Sec.115BAC – Income from Individuals and HUF</vt:lpstr>
      <vt:lpstr>Alternative Tax Regime</vt:lpstr>
      <vt:lpstr>Deductions not allowed</vt:lpstr>
      <vt:lpstr>Other Exemptions and Deductions</vt:lpstr>
      <vt:lpstr>Analysis of New Tax Regime</vt:lpstr>
      <vt:lpstr>Time of Selection</vt:lpstr>
      <vt:lpstr>Which one is better</vt:lpstr>
      <vt:lpstr>New Regime</vt:lpstr>
      <vt:lpstr>Person with business income</vt:lpstr>
      <vt:lpstr>Assessment proceedings</vt:lpstr>
      <vt:lpstr>Example-General</vt:lpstr>
      <vt:lpstr>Seniors</vt:lpstr>
      <vt:lpstr>Example – Senior Citizen</vt:lpstr>
      <vt:lpstr>Another Example</vt:lpstr>
      <vt:lpstr>House Property in New Tax Regime</vt:lpstr>
      <vt:lpstr>Sec.115BAD – Co-operative Societies</vt:lpstr>
      <vt:lpstr>Provisions in brief</vt:lpstr>
      <vt:lpstr>Filing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TAX REGIME</dc:title>
  <dc:creator>user</dc:creator>
  <cp:lastModifiedBy>Debasmita</cp:lastModifiedBy>
  <cp:revision>115</cp:revision>
  <dcterms:created xsi:type="dcterms:W3CDTF">2021-05-15T17:51:00Z</dcterms:created>
  <dcterms:modified xsi:type="dcterms:W3CDTF">2021-05-24T11:42:43Z</dcterms:modified>
</cp:coreProperties>
</file>