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96" r:id="rId4"/>
    <p:sldId id="298" r:id="rId5"/>
    <p:sldId id="299" r:id="rId6"/>
    <p:sldId id="297" r:id="rId7"/>
    <p:sldId id="300" r:id="rId8"/>
    <p:sldId id="258" r:id="rId9"/>
    <p:sldId id="259" r:id="rId10"/>
    <p:sldId id="261" r:id="rId11"/>
    <p:sldId id="278" r:id="rId12"/>
    <p:sldId id="279" r:id="rId13"/>
    <p:sldId id="280" r:id="rId14"/>
    <p:sldId id="281" r:id="rId15"/>
    <p:sldId id="282" r:id="rId16"/>
    <p:sldId id="283" r:id="rId17"/>
    <p:sldId id="284" r:id="rId18"/>
    <p:sldId id="285" r:id="rId19"/>
    <p:sldId id="262" r:id="rId20"/>
    <p:sldId id="263" r:id="rId21"/>
    <p:sldId id="264" r:id="rId22"/>
    <p:sldId id="265" r:id="rId23"/>
    <p:sldId id="266" r:id="rId24"/>
    <p:sldId id="267" r:id="rId25"/>
    <p:sldId id="268" r:id="rId26"/>
    <p:sldId id="269" r:id="rId27"/>
    <p:sldId id="270" r:id="rId28"/>
    <p:sldId id="271" r:id="rId29"/>
    <p:sldId id="272" r:id="rId30"/>
    <p:sldId id="273" r:id="rId31"/>
    <p:sldId id="274" r:id="rId32"/>
    <p:sldId id="275" r:id="rId33"/>
    <p:sldId id="276" r:id="rId34"/>
    <p:sldId id="277" r:id="rId35"/>
    <p:sldId id="286" r:id="rId36"/>
    <p:sldId id="287" r:id="rId37"/>
    <p:sldId id="288" r:id="rId38"/>
    <p:sldId id="289" r:id="rId39"/>
    <p:sldId id="290" r:id="rId40"/>
    <p:sldId id="291" r:id="rId41"/>
    <p:sldId id="292" r:id="rId42"/>
    <p:sldId id="293" r:id="rId43"/>
    <p:sldId id="294" r:id="rId44"/>
    <p:sldId id="295" r:id="rId45"/>
    <p:sldId id="301" r:id="rId46"/>
    <p:sldId id="303" r:id="rId47"/>
    <p:sldId id="302" r:id="rId48"/>
    <p:sldId id="304" r:id="rId49"/>
    <p:sldId id="305" r:id="rId50"/>
    <p:sldId id="306" r:id="rId5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14" autoAdjust="0"/>
    <p:restoredTop sz="94660"/>
  </p:normalViewPr>
  <p:slideViewPr>
    <p:cSldViewPr snapToGrid="0">
      <p:cViewPr varScale="1">
        <p:scale>
          <a:sx n="73" d="100"/>
          <a:sy n="73" d="100"/>
        </p:scale>
        <p:origin x="-606" y="-10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 name="Rectangle 11"/>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727200" y="3200400"/>
            <a:ext cx="85344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CED8FCB1-0B3B-48DE-A6F2-622147840CEE}" type="datetimeFigureOut">
              <a:rPr lang="en-IN" smtClean="0"/>
              <a:pPr/>
              <a:t>19-12-2020</a:t>
            </a:fld>
            <a:endParaRPr lang="en-IN"/>
          </a:p>
        </p:txBody>
      </p:sp>
      <p:sp>
        <p:nvSpPr>
          <p:cNvPr id="17" name="Footer Placeholder 16"/>
          <p:cNvSpPr>
            <a:spLocks noGrp="1"/>
          </p:cNvSpPr>
          <p:nvPr>
            <p:ph type="ftr" sz="quarter" idx="11"/>
          </p:nvPr>
        </p:nvSpPr>
        <p:spPr/>
        <p:txBody>
          <a:bodyPr/>
          <a:lstStyle/>
          <a:p>
            <a:endParaRPr lang="en-IN"/>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C754C630-19F6-4192-A243-4AF10E81AB74}" type="slidenum">
              <a:rPr lang="en-IN" smtClean="0"/>
              <a:pPr/>
              <a:t>‹#›</a:t>
            </a:fld>
            <a:endParaRPr lang="en-IN"/>
          </a:p>
        </p:txBody>
      </p:sp>
      <p:sp>
        <p:nvSpPr>
          <p:cNvPr id="7" name="Rectangle 6"/>
          <p:cNvSpPr/>
          <p:nvPr/>
        </p:nvSpPr>
        <p:spPr>
          <a:xfrm>
            <a:off x="83909" y="1449304"/>
            <a:ext cx="12028716"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83909" y="1396720"/>
            <a:ext cx="12028716"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83909" y="2976649"/>
            <a:ext cx="12028716"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609600" y="1505931"/>
            <a:ext cx="109728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ED8FCB1-0B3B-48DE-A6F2-622147840CEE}" type="datetimeFigureOut">
              <a:rPr lang="en-IN" smtClean="0"/>
              <a:pPr/>
              <a:t>19-12-2020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754C630-19F6-4192-A243-4AF10E81AB74}"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2"/>
            <a:ext cx="268224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219200" y="274641"/>
            <a:ext cx="7416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ED8FCB1-0B3B-48DE-A6F2-622147840CEE}" type="datetimeFigureOut">
              <a:rPr lang="en-IN" smtClean="0"/>
              <a:pPr/>
              <a:t>19-12-2020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754C630-19F6-4192-A243-4AF10E81AB74}"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CED8FCB1-0B3B-48DE-A6F2-622147840CEE}" type="datetimeFigureOut">
              <a:rPr lang="en-IN" smtClean="0"/>
              <a:pPr/>
              <a:t>19-12-2020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754C630-19F6-4192-A243-4AF10E81AB74}" type="slidenum">
              <a:rPr lang="en-IN" smtClean="0"/>
              <a:pPr/>
              <a:t>‹#›</a:t>
            </a:fld>
            <a:endParaRPr lang="en-IN"/>
          </a:p>
        </p:txBody>
      </p:sp>
      <p:sp>
        <p:nvSpPr>
          <p:cNvPr id="8" name="Content Placeholder 7"/>
          <p:cNvSpPr>
            <a:spLocks noGrp="1"/>
          </p:cNvSpPr>
          <p:nvPr>
            <p:ph sz="quarter" idx="1"/>
          </p:nvPr>
        </p:nvSpPr>
        <p:spPr>
          <a:xfrm>
            <a:off x="1219200" y="1447800"/>
            <a:ext cx="103632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1" name="Rectangle 10"/>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63084" y="952501"/>
            <a:ext cx="103632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63084" y="2547938"/>
            <a:ext cx="103632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ED8FCB1-0B3B-48DE-A6F2-622147840CEE}" type="datetimeFigureOut">
              <a:rPr lang="en-IN" smtClean="0"/>
              <a:pPr/>
              <a:t>19-12-2020</a:t>
            </a:fld>
            <a:endParaRPr lang="en-IN"/>
          </a:p>
        </p:txBody>
      </p:sp>
      <p:sp>
        <p:nvSpPr>
          <p:cNvPr id="5" name="Footer Placeholder 4"/>
          <p:cNvSpPr>
            <a:spLocks noGrp="1"/>
          </p:cNvSpPr>
          <p:nvPr>
            <p:ph type="ftr" sz="quarter" idx="11"/>
          </p:nvPr>
        </p:nvSpPr>
        <p:spPr>
          <a:xfrm>
            <a:off x="1066800" y="6172200"/>
            <a:ext cx="5334000" cy="457200"/>
          </a:xfrm>
        </p:spPr>
        <p:txBody>
          <a:bodyPr/>
          <a:lstStyle/>
          <a:p>
            <a:endParaRPr lang="en-IN"/>
          </a:p>
        </p:txBody>
      </p:sp>
      <p:sp>
        <p:nvSpPr>
          <p:cNvPr id="7" name="Rectangle 6"/>
          <p:cNvSpPr/>
          <p:nvPr/>
        </p:nvSpPr>
        <p:spPr>
          <a:xfrm flipV="1">
            <a:off x="92550" y="2376830"/>
            <a:ext cx="1201802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2195" y="2341476"/>
            <a:ext cx="12018375"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075" y="2468880"/>
            <a:ext cx="12019495"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95072" y="6208776"/>
            <a:ext cx="609600" cy="457200"/>
          </a:xfrm>
        </p:spPr>
        <p:txBody>
          <a:bodyPr/>
          <a:lstStyle/>
          <a:p>
            <a:fld id="{C754C630-19F6-4192-A243-4AF10E81AB74}"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CED8FCB1-0B3B-48DE-A6F2-622147840CEE}" type="datetimeFigureOut">
              <a:rPr lang="en-IN" smtClean="0"/>
              <a:pPr/>
              <a:t>19-12-2020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754C630-19F6-4192-A243-4AF10E81AB74}" type="slidenum">
              <a:rPr lang="en-IN" smtClean="0"/>
              <a:pPr/>
              <a:t>‹#›</a:t>
            </a:fld>
            <a:endParaRPr lang="en-IN"/>
          </a:p>
        </p:txBody>
      </p:sp>
      <p:sp>
        <p:nvSpPr>
          <p:cNvPr id="9" name="Content Placeholder 8"/>
          <p:cNvSpPr>
            <a:spLocks noGrp="1"/>
          </p:cNvSpPr>
          <p:nvPr>
            <p:ph sz="quarter" idx="1"/>
          </p:nvPr>
        </p:nvSpPr>
        <p:spPr>
          <a:xfrm>
            <a:off x="1219200" y="1447800"/>
            <a:ext cx="499872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6578600" y="1447800"/>
            <a:ext cx="499872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19200" y="273050"/>
            <a:ext cx="103632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192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6040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CED8FCB1-0B3B-48DE-A6F2-622147840CEE}" type="datetimeFigureOut">
              <a:rPr lang="en-IN" smtClean="0"/>
              <a:pPr/>
              <a:t>19-12-2020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C754C630-19F6-4192-A243-4AF10E81AB74}" type="slidenum">
              <a:rPr lang="en-IN" smtClean="0"/>
              <a:pPr/>
              <a:t>‹#›</a:t>
            </a:fld>
            <a:endParaRPr lang="en-IN"/>
          </a:p>
        </p:txBody>
      </p:sp>
      <p:sp>
        <p:nvSpPr>
          <p:cNvPr id="11" name="Content Placeholder 10"/>
          <p:cNvSpPr>
            <a:spLocks noGrp="1"/>
          </p:cNvSpPr>
          <p:nvPr>
            <p:ph sz="half" idx="2"/>
          </p:nvPr>
        </p:nvSpPr>
        <p:spPr>
          <a:xfrm>
            <a:off x="1219200" y="2247900"/>
            <a:ext cx="49784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6604000" y="2247900"/>
            <a:ext cx="49784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ED8FCB1-0B3B-48DE-A6F2-622147840CEE}" type="datetimeFigureOut">
              <a:rPr lang="en-IN" smtClean="0"/>
              <a:pPr/>
              <a:t>19-12-2020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C754C630-19F6-4192-A243-4AF10E81AB74}"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D8FCB1-0B3B-48DE-A6F2-622147840CEE}" type="datetimeFigureOut">
              <a:rPr lang="en-IN" smtClean="0"/>
              <a:pPr/>
              <a:t>19-12-2020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C754C630-19F6-4192-A243-4AF10E81AB74}"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219200" y="273050"/>
            <a:ext cx="103632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219200" y="1600200"/>
            <a:ext cx="2540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ED8FCB1-0B3B-48DE-A6F2-622147840CEE}" type="datetimeFigureOut">
              <a:rPr lang="en-IN" smtClean="0"/>
              <a:pPr/>
              <a:t>19-12-2020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754C630-19F6-4192-A243-4AF10E81AB74}" type="slidenum">
              <a:rPr lang="en-IN" smtClean="0"/>
              <a:pPr/>
              <a:t>‹#›</a:t>
            </a:fld>
            <a:endParaRPr lang="en-IN"/>
          </a:p>
        </p:txBody>
      </p:sp>
      <p:sp>
        <p:nvSpPr>
          <p:cNvPr id="11" name="Content Placeholder 10"/>
          <p:cNvSpPr>
            <a:spLocks noGrp="1"/>
          </p:cNvSpPr>
          <p:nvPr>
            <p:ph sz="quarter" idx="1"/>
          </p:nvPr>
        </p:nvSpPr>
        <p:spPr>
          <a:xfrm>
            <a:off x="3962400" y="1600200"/>
            <a:ext cx="7620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9200" y="4900550"/>
            <a:ext cx="97536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1219200" y="5445825"/>
            <a:ext cx="97536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ED8FCB1-0B3B-48DE-A6F2-622147840CEE}" type="datetimeFigureOut">
              <a:rPr lang="en-IN" smtClean="0"/>
              <a:pPr/>
              <a:t>19-12-2020</a:t>
            </a:fld>
            <a:endParaRPr lang="en-IN"/>
          </a:p>
        </p:txBody>
      </p:sp>
      <p:sp>
        <p:nvSpPr>
          <p:cNvPr id="6" name="Footer Placeholder 5"/>
          <p:cNvSpPr>
            <a:spLocks noGrp="1"/>
          </p:cNvSpPr>
          <p:nvPr>
            <p:ph type="ftr" sz="quarter" idx="11"/>
          </p:nvPr>
        </p:nvSpPr>
        <p:spPr>
          <a:xfrm>
            <a:off x="1219200" y="6172200"/>
            <a:ext cx="5181600" cy="457200"/>
          </a:xfrm>
        </p:spPr>
        <p:txBody>
          <a:bodyPr/>
          <a:lstStyle/>
          <a:p>
            <a:endParaRPr lang="en-IN"/>
          </a:p>
        </p:txBody>
      </p:sp>
      <p:sp>
        <p:nvSpPr>
          <p:cNvPr id="7" name="Slide Number Placeholder 6"/>
          <p:cNvSpPr>
            <a:spLocks noGrp="1"/>
          </p:cNvSpPr>
          <p:nvPr>
            <p:ph type="sldNum" sz="quarter" idx="12"/>
          </p:nvPr>
        </p:nvSpPr>
        <p:spPr>
          <a:xfrm>
            <a:off x="195072" y="6208776"/>
            <a:ext cx="609600" cy="457200"/>
          </a:xfrm>
        </p:spPr>
        <p:txBody>
          <a:bodyPr/>
          <a:lstStyle/>
          <a:p>
            <a:fld id="{C754C630-19F6-4192-A243-4AF10E81AB74}" type="slidenum">
              <a:rPr lang="en-IN" smtClean="0"/>
              <a:pPr/>
              <a:t>‹#›</a:t>
            </a:fld>
            <a:endParaRPr lang="en-IN"/>
          </a:p>
        </p:txBody>
      </p:sp>
      <p:sp>
        <p:nvSpPr>
          <p:cNvPr id="11" name="Rectangle 10"/>
          <p:cNvSpPr/>
          <p:nvPr/>
        </p:nvSpPr>
        <p:spPr>
          <a:xfrm flipV="1">
            <a:off x="91076" y="4683555"/>
            <a:ext cx="1200912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91345" y="4650475"/>
            <a:ext cx="12008852"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91348" y="4773225"/>
            <a:ext cx="12008849"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91078" y="66676"/>
            <a:ext cx="12002497"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9" name="Rectangle 8"/>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1219200" y="274638"/>
            <a:ext cx="103632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1219200" y="1447800"/>
            <a:ext cx="103632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8229600" y="6191250"/>
            <a:ext cx="3302000" cy="476250"/>
          </a:xfrm>
          <a:prstGeom prst="rect">
            <a:avLst/>
          </a:prstGeom>
        </p:spPr>
        <p:txBody>
          <a:bodyPr anchor="ctr" anchorCtr="0"/>
          <a:lstStyle>
            <a:lvl1pPr algn="r" eaLnBrk="1" latinLnBrk="0" hangingPunct="1">
              <a:defRPr kumimoji="0" sz="1400">
                <a:solidFill>
                  <a:schemeClr val="tx2"/>
                </a:solidFill>
              </a:defRPr>
            </a:lvl1pPr>
          </a:lstStyle>
          <a:p>
            <a:fld id="{CED8FCB1-0B3B-48DE-A6F2-622147840CEE}" type="datetimeFigureOut">
              <a:rPr lang="en-IN" smtClean="0"/>
              <a:pPr/>
              <a:t>19-12-2020</a:t>
            </a:fld>
            <a:endParaRPr lang="en-IN"/>
          </a:p>
        </p:txBody>
      </p:sp>
      <p:sp>
        <p:nvSpPr>
          <p:cNvPr id="3" name="Footer Placeholder 2"/>
          <p:cNvSpPr>
            <a:spLocks noGrp="1"/>
          </p:cNvSpPr>
          <p:nvPr>
            <p:ph type="ftr" sz="quarter" idx="3"/>
          </p:nvPr>
        </p:nvSpPr>
        <p:spPr>
          <a:xfrm>
            <a:off x="1219200" y="6172200"/>
            <a:ext cx="5283200" cy="457200"/>
          </a:xfrm>
          <a:prstGeom prst="rect">
            <a:avLst/>
          </a:prstGeom>
        </p:spPr>
        <p:txBody>
          <a:bodyPr anchor="ctr" anchorCtr="0"/>
          <a:lstStyle>
            <a:lvl1pPr eaLnBrk="1" latinLnBrk="0" hangingPunct="1">
              <a:defRPr kumimoji="0" sz="1400">
                <a:solidFill>
                  <a:schemeClr val="tx2"/>
                </a:solidFill>
              </a:defRPr>
            </a:lvl1pPr>
          </a:lstStyle>
          <a:p>
            <a:endParaRPr lang="en-IN"/>
          </a:p>
        </p:txBody>
      </p:sp>
      <p:sp>
        <p:nvSpPr>
          <p:cNvPr id="23" name="Slide Number Placeholder 22"/>
          <p:cNvSpPr>
            <a:spLocks noGrp="1"/>
          </p:cNvSpPr>
          <p:nvPr>
            <p:ph type="sldNum" sz="quarter" idx="4"/>
          </p:nvPr>
        </p:nvSpPr>
        <p:spPr>
          <a:xfrm>
            <a:off x="195072" y="6210300"/>
            <a:ext cx="6096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C754C630-19F6-4192-A243-4AF10E81AB74}"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incometaxindiaefiling.gov.in/home" TargetMode="Externa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s://www.taxadda.com/collection-tax-source-tcs-section-206c/" TargetMode="External"/><Relationship Id="rId2" Type="http://schemas.openxmlformats.org/officeDocument/2006/relationships/hyperlink" Target="https://www.taxadda.com/tds-on-transfer-of-immovable-property-section-194ia/"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27200" y="2952203"/>
            <a:ext cx="8534400" cy="1600200"/>
          </a:xfrm>
        </p:spPr>
        <p:txBody>
          <a:bodyPr/>
          <a:lstStyle/>
          <a:p>
            <a:r>
              <a:rPr lang="en-US" dirty="0" smtClean="0"/>
              <a:t>By </a:t>
            </a:r>
          </a:p>
          <a:p>
            <a:r>
              <a:rPr lang="en-US" sz="6600" dirty="0" smtClean="0">
                <a:latin typeface="Algerian" pitchFamily="82" charset="0"/>
              </a:rPr>
              <a:t>CMA S VENKANNA</a:t>
            </a:r>
            <a:endParaRPr lang="en-IN" sz="6600" dirty="0">
              <a:latin typeface="Algerian" pitchFamily="82" charset="0"/>
            </a:endParaRPr>
          </a:p>
        </p:txBody>
      </p:sp>
      <p:sp>
        <p:nvSpPr>
          <p:cNvPr id="2" name="Title 1"/>
          <p:cNvSpPr>
            <a:spLocks noGrp="1"/>
          </p:cNvSpPr>
          <p:nvPr>
            <p:ph type="ctrTitle"/>
          </p:nvPr>
        </p:nvSpPr>
        <p:spPr>
          <a:blipFill>
            <a:blip r:embed="rId2"/>
            <a:tile tx="0" ty="0" sx="100000" sy="100000" flip="none" algn="tl"/>
          </a:blipFill>
        </p:spPr>
        <p:txBody>
          <a:bodyPr>
            <a:normAutofit/>
          </a:bodyPr>
          <a:lstStyle/>
          <a:p>
            <a:r>
              <a:rPr sz="6600" smtClean="0">
                <a:solidFill>
                  <a:schemeClr val="tx2"/>
                </a:solidFill>
                <a:latin typeface="Algerian" pitchFamily="82" charset="0"/>
                <a:ea typeface="+mn-ea"/>
                <a:cs typeface="+mn-cs"/>
              </a:rPr>
              <a:t>New 26as</a:t>
            </a:r>
            <a:endParaRPr lang="en-IN" sz="6600" dirty="0">
              <a:solidFill>
                <a:schemeClr val="tx2"/>
              </a:solidFill>
              <a:latin typeface="Algerian" pitchFamily="82" charset="0"/>
              <a:ea typeface="+mn-ea"/>
              <a:cs typeface="+mn-cs"/>
            </a:endParaRPr>
          </a:p>
        </p:txBody>
      </p:sp>
      <p:pic>
        <p:nvPicPr>
          <p:cNvPr id="4" name="Picture 3" descr="C:\Users\Administrator\AppData\Local\Microsoft\Windows Live Mail\WLMDSS.tmp\WLM577A.tmp\logo.png"/>
          <p:cNvPicPr/>
          <p:nvPr/>
        </p:nvPicPr>
        <p:blipFill>
          <a:blip r:embed="rId3" cstate="print"/>
          <a:srcRect/>
          <a:stretch>
            <a:fillRect/>
          </a:stretch>
        </p:blipFill>
        <p:spPr bwMode="auto">
          <a:xfrm>
            <a:off x="5244737" y="4336869"/>
            <a:ext cx="1447800" cy="2377443"/>
          </a:xfrm>
          <a:prstGeom prst="rect">
            <a:avLst/>
          </a:prstGeom>
          <a:noFill/>
        </p:spPr>
      </p:pic>
    </p:spTree>
    <p:extLst>
      <p:ext uri="{BB962C8B-B14F-4D97-AF65-F5344CB8AC3E}">
        <p14:creationId xmlns:p14="http://schemas.microsoft.com/office/powerpoint/2010/main" xmlns="" val="25314210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Contents of 26as</a:t>
            </a:r>
            <a:endParaRPr lang="en-IN" dirty="0"/>
          </a:p>
        </p:txBody>
      </p:sp>
      <p:sp>
        <p:nvSpPr>
          <p:cNvPr id="3" name="Content Placeholder 2"/>
          <p:cNvSpPr>
            <a:spLocks noGrp="1"/>
          </p:cNvSpPr>
          <p:nvPr>
            <p:ph sz="quarter" idx="1"/>
          </p:nvPr>
        </p:nvSpPr>
        <p:spPr/>
        <p:txBody>
          <a:bodyPr>
            <a:normAutofit lnSpcReduction="10000"/>
          </a:bodyPr>
          <a:lstStyle/>
          <a:p>
            <a:r>
              <a:rPr lang="en-US" dirty="0" smtClean="0"/>
              <a:t>Part A</a:t>
            </a:r>
          </a:p>
          <a:p>
            <a:pPr lvl="1"/>
            <a:r>
              <a:rPr lang="en-US" dirty="0" smtClean="0">
                <a:solidFill>
                  <a:srgbClr val="444444"/>
                </a:solidFill>
                <a:latin typeface="Open Sans" panose="020B0606030504020204" pitchFamily="34" charset="0"/>
              </a:rPr>
              <a:t>Contains </a:t>
            </a:r>
            <a:r>
              <a:rPr lang="en-US" dirty="0">
                <a:solidFill>
                  <a:srgbClr val="444444"/>
                </a:solidFill>
                <a:latin typeface="Open Sans" panose="020B0606030504020204" pitchFamily="34" charset="0"/>
              </a:rPr>
              <a:t>TDS details with respect to tax deducted from the income earned or received by the taxpayer. </a:t>
            </a:r>
            <a:endParaRPr lang="en-US" dirty="0" smtClean="0">
              <a:solidFill>
                <a:srgbClr val="444444"/>
              </a:solidFill>
              <a:latin typeface="Open Sans" panose="020B0606030504020204" pitchFamily="34" charset="0"/>
            </a:endParaRPr>
          </a:p>
          <a:p>
            <a:pPr lvl="1"/>
            <a:r>
              <a:rPr lang="en-US" dirty="0" smtClean="0">
                <a:solidFill>
                  <a:srgbClr val="444444"/>
                </a:solidFill>
                <a:latin typeface="Open Sans" panose="020B0606030504020204" pitchFamily="34" charset="0"/>
              </a:rPr>
              <a:t>This </a:t>
            </a:r>
            <a:r>
              <a:rPr lang="en-US" dirty="0">
                <a:solidFill>
                  <a:srgbClr val="444444"/>
                </a:solidFill>
                <a:latin typeface="Open Sans" panose="020B0606030504020204" pitchFamily="34" charset="0"/>
              </a:rPr>
              <a:t>part will </a:t>
            </a:r>
            <a:r>
              <a:rPr lang="en-US" dirty="0" smtClean="0">
                <a:solidFill>
                  <a:srgbClr val="444444"/>
                </a:solidFill>
                <a:latin typeface="Open Sans" panose="020B0606030504020204" pitchFamily="34" charset="0"/>
              </a:rPr>
              <a:t>different types of incomes on which </a:t>
            </a:r>
            <a:r>
              <a:rPr lang="en-US" dirty="0">
                <a:solidFill>
                  <a:srgbClr val="444444"/>
                </a:solidFill>
                <a:latin typeface="Open Sans" panose="020B0606030504020204" pitchFamily="34" charset="0"/>
              </a:rPr>
              <a:t>the </a:t>
            </a:r>
            <a:r>
              <a:rPr lang="en-US" dirty="0" smtClean="0">
                <a:solidFill>
                  <a:srgbClr val="444444"/>
                </a:solidFill>
                <a:latin typeface="Open Sans" panose="020B0606030504020204" pitchFamily="34" charset="0"/>
              </a:rPr>
              <a:t>TDS deducted </a:t>
            </a:r>
            <a:r>
              <a:rPr lang="en-US" dirty="0">
                <a:solidFill>
                  <a:srgbClr val="444444"/>
                </a:solidFill>
                <a:latin typeface="Open Sans" panose="020B0606030504020204" pitchFamily="34" charset="0"/>
              </a:rPr>
              <a:t>based on the type of income (head of income) and nature in which it is earned. </a:t>
            </a:r>
            <a:endParaRPr lang="en-US" dirty="0" smtClean="0">
              <a:solidFill>
                <a:srgbClr val="444444"/>
              </a:solidFill>
              <a:latin typeface="Open Sans" panose="020B0606030504020204" pitchFamily="34" charset="0"/>
            </a:endParaRPr>
          </a:p>
          <a:p>
            <a:pPr lvl="1"/>
            <a:r>
              <a:rPr lang="en-US" dirty="0" smtClean="0">
                <a:solidFill>
                  <a:srgbClr val="444444"/>
                </a:solidFill>
                <a:latin typeface="Open Sans" panose="020B0606030504020204" pitchFamily="34" charset="0"/>
              </a:rPr>
              <a:t>These sub sections </a:t>
            </a:r>
            <a:r>
              <a:rPr lang="en-US" dirty="0">
                <a:solidFill>
                  <a:srgbClr val="444444"/>
                </a:solidFill>
                <a:latin typeface="Open Sans" panose="020B0606030504020204" pitchFamily="34" charset="0"/>
              </a:rPr>
              <a:t>are based on sections under which TDS has been booked and deducted and paid to the Treasury of government. </a:t>
            </a:r>
            <a:endParaRPr lang="en-US" dirty="0" smtClean="0">
              <a:solidFill>
                <a:srgbClr val="444444"/>
              </a:solidFill>
              <a:latin typeface="Open Sans" panose="020B0606030504020204" pitchFamily="34" charset="0"/>
            </a:endParaRPr>
          </a:p>
          <a:p>
            <a:pPr lvl="1"/>
            <a:r>
              <a:rPr lang="en-US" dirty="0" smtClean="0">
                <a:solidFill>
                  <a:srgbClr val="444444"/>
                </a:solidFill>
                <a:latin typeface="Open Sans" panose="020B0606030504020204" pitchFamily="34" charset="0"/>
              </a:rPr>
              <a:t>Example:</a:t>
            </a:r>
          </a:p>
          <a:p>
            <a:pPr lvl="2"/>
            <a:r>
              <a:rPr lang="en-US" dirty="0" smtClean="0">
                <a:solidFill>
                  <a:srgbClr val="444444"/>
                </a:solidFill>
                <a:latin typeface="Open Sans" panose="020B0606030504020204" pitchFamily="34" charset="0"/>
              </a:rPr>
              <a:t>So </a:t>
            </a:r>
            <a:r>
              <a:rPr lang="en-US" dirty="0">
                <a:solidFill>
                  <a:srgbClr val="444444"/>
                </a:solidFill>
                <a:latin typeface="Open Sans" panose="020B0606030504020204" pitchFamily="34" charset="0"/>
              </a:rPr>
              <a:t>if a taxpayer earns interest income and salary income, then Part A of Form 26AS will be segregated into section </a:t>
            </a:r>
            <a:r>
              <a:rPr lang="en-US" dirty="0" smtClean="0">
                <a:solidFill>
                  <a:srgbClr val="444444"/>
                </a:solidFill>
                <a:latin typeface="Open Sans" panose="020B0606030504020204" pitchFamily="34" charset="0"/>
              </a:rPr>
              <a:t>192 </a:t>
            </a:r>
            <a:r>
              <a:rPr lang="en-US" dirty="0">
                <a:solidFill>
                  <a:srgbClr val="444444"/>
                </a:solidFill>
                <a:latin typeface="Open Sans" panose="020B0606030504020204" pitchFamily="34" charset="0"/>
              </a:rPr>
              <a:t>(for TDS on salary) and section 194A (for TDS on interest)</a:t>
            </a:r>
            <a:r>
              <a:rPr lang="en-US" dirty="0"/>
              <a:t/>
            </a:r>
            <a:br>
              <a:rPr lang="en-US" dirty="0"/>
            </a:br>
            <a:endParaRPr lang="en-IN"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704319" y="5852160"/>
            <a:ext cx="317863" cy="705396"/>
          </a:xfrm>
          <a:prstGeom prst="rect">
            <a:avLst/>
          </a:prstGeom>
          <a:noFill/>
        </p:spPr>
      </p:pic>
    </p:spTree>
    <p:extLst>
      <p:ext uri="{BB962C8B-B14F-4D97-AF65-F5344CB8AC3E}">
        <p14:creationId xmlns:p14="http://schemas.microsoft.com/office/powerpoint/2010/main" xmlns="" val="40419407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TDS</a:t>
            </a:r>
            <a:endParaRPr lang="en-IN" dirty="0"/>
          </a:p>
        </p:txBody>
      </p:sp>
      <p:sp>
        <p:nvSpPr>
          <p:cNvPr id="3" name="Content Placeholder 2"/>
          <p:cNvSpPr>
            <a:spLocks noGrp="1"/>
          </p:cNvSpPr>
          <p:nvPr>
            <p:ph sz="quarter" idx="1"/>
          </p:nvPr>
        </p:nvSpPr>
        <p:spPr/>
        <p:txBody>
          <a:bodyPr>
            <a:normAutofit/>
          </a:bodyPr>
          <a:lstStyle/>
          <a:p>
            <a:r>
              <a:rPr lang="en-IN" dirty="0"/>
              <a:t>192 Salary</a:t>
            </a:r>
          </a:p>
          <a:p>
            <a:r>
              <a:rPr lang="en-US" dirty="0"/>
              <a:t>192A TDS on PF withdrawal</a:t>
            </a:r>
          </a:p>
          <a:p>
            <a:r>
              <a:rPr lang="en-IN" dirty="0"/>
              <a:t>193 Interest on Securities</a:t>
            </a:r>
          </a:p>
          <a:p>
            <a:r>
              <a:rPr lang="en-IN" dirty="0"/>
              <a:t>194 Dividends</a:t>
            </a:r>
          </a:p>
          <a:p>
            <a:r>
              <a:rPr lang="en-US" dirty="0"/>
              <a:t>194A Interest other than 'Interest on securities'</a:t>
            </a:r>
          </a:p>
          <a:p>
            <a:r>
              <a:rPr lang="en-US" dirty="0"/>
              <a:t>194B Winning from lottery or crossword puzzle</a:t>
            </a:r>
          </a:p>
          <a:p>
            <a:r>
              <a:rPr lang="en-US" dirty="0"/>
              <a:t>194BB Winning from horse race</a:t>
            </a:r>
          </a:p>
          <a:p>
            <a:r>
              <a:rPr lang="en-US" dirty="0"/>
              <a:t>194C Payments to contractors and sub-contractors</a:t>
            </a:r>
          </a:p>
          <a:p>
            <a:r>
              <a:rPr lang="en-IN" dirty="0"/>
              <a:t>194D Insurance commission</a:t>
            </a:r>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704319" y="5852160"/>
            <a:ext cx="317863" cy="705396"/>
          </a:xfrm>
          <a:prstGeom prst="rect">
            <a:avLst/>
          </a:prstGeom>
          <a:noFill/>
        </p:spPr>
      </p:pic>
    </p:spTree>
    <p:extLst>
      <p:ext uri="{BB962C8B-B14F-4D97-AF65-F5344CB8AC3E}">
        <p14:creationId xmlns:p14="http://schemas.microsoft.com/office/powerpoint/2010/main" xmlns="" val="29035570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TDS</a:t>
            </a:r>
            <a:endParaRPr lang="en-IN" dirty="0"/>
          </a:p>
        </p:txBody>
      </p:sp>
      <p:sp>
        <p:nvSpPr>
          <p:cNvPr id="3" name="Content Placeholder 2"/>
          <p:cNvSpPr>
            <a:spLocks noGrp="1"/>
          </p:cNvSpPr>
          <p:nvPr>
            <p:ph sz="quarter" idx="1"/>
          </p:nvPr>
        </p:nvSpPr>
        <p:spPr/>
        <p:txBody>
          <a:bodyPr>
            <a:normAutofit/>
          </a:bodyPr>
          <a:lstStyle/>
          <a:p>
            <a:r>
              <a:rPr lang="en-US" dirty="0"/>
              <a:t>194DA Payment in respect of life insurance policy</a:t>
            </a:r>
          </a:p>
          <a:p>
            <a:r>
              <a:rPr lang="en-US" dirty="0"/>
              <a:t>194E Payments to non-resident sportsmen or sports associations</a:t>
            </a:r>
          </a:p>
          <a:p>
            <a:r>
              <a:rPr lang="en-US" dirty="0"/>
              <a:t>194EE Payments in respect of deposits under National Savings Scheme</a:t>
            </a:r>
          </a:p>
          <a:p>
            <a:r>
              <a:rPr lang="en-US" dirty="0"/>
              <a:t>194F Payments on account of repurchase of units by Mutual Fund or Unit Trust of</a:t>
            </a:r>
          </a:p>
          <a:p>
            <a:r>
              <a:rPr lang="en-IN" dirty="0"/>
              <a:t>India</a:t>
            </a:r>
          </a:p>
          <a:p>
            <a:r>
              <a:rPr lang="en-US" dirty="0"/>
              <a:t>194G Commission, price, etc. on sale of lottery tickets</a:t>
            </a:r>
          </a:p>
          <a:p>
            <a:r>
              <a:rPr lang="en-IN" dirty="0"/>
              <a:t>194H Commission or brokerage</a:t>
            </a:r>
          </a:p>
          <a:p>
            <a:r>
              <a:rPr lang="en-US" dirty="0"/>
              <a:t>194I(a) Rent on hiring of plant and machinery</a:t>
            </a:r>
          </a:p>
          <a:p>
            <a:r>
              <a:rPr lang="en-US" dirty="0"/>
              <a:t>194I(b) Rent on other than plant and machinery</a:t>
            </a:r>
            <a:endParaRPr lang="en-IN"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704319" y="5852160"/>
            <a:ext cx="317863" cy="705396"/>
          </a:xfrm>
          <a:prstGeom prst="rect">
            <a:avLst/>
          </a:prstGeom>
          <a:noFill/>
        </p:spPr>
      </p:pic>
    </p:spTree>
    <p:extLst>
      <p:ext uri="{BB962C8B-B14F-4D97-AF65-F5344CB8AC3E}">
        <p14:creationId xmlns:p14="http://schemas.microsoft.com/office/powerpoint/2010/main" xmlns="" val="20394355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TDS</a:t>
            </a:r>
            <a:endParaRPr lang="en-IN" dirty="0"/>
          </a:p>
        </p:txBody>
      </p:sp>
      <p:sp>
        <p:nvSpPr>
          <p:cNvPr id="3" name="Content Placeholder 2"/>
          <p:cNvSpPr>
            <a:spLocks noGrp="1"/>
          </p:cNvSpPr>
          <p:nvPr>
            <p:ph sz="quarter" idx="1"/>
          </p:nvPr>
        </p:nvSpPr>
        <p:spPr/>
        <p:txBody>
          <a:bodyPr>
            <a:normAutofit lnSpcReduction="10000"/>
          </a:bodyPr>
          <a:lstStyle/>
          <a:p>
            <a:r>
              <a:rPr lang="en-US" dirty="0"/>
              <a:t>194IA TDS on Sale of immovable property</a:t>
            </a:r>
          </a:p>
          <a:p>
            <a:r>
              <a:rPr lang="en-US" dirty="0"/>
              <a:t>194IB Payment of rent by certain individuals or Hindu undivided family</a:t>
            </a:r>
          </a:p>
          <a:p>
            <a:r>
              <a:rPr lang="en-US" dirty="0"/>
              <a:t>194IC Payment under specified agreement</a:t>
            </a:r>
          </a:p>
          <a:p>
            <a:r>
              <a:rPr lang="en-US" dirty="0"/>
              <a:t>194J Fees for professional or technical services</a:t>
            </a:r>
          </a:p>
          <a:p>
            <a:r>
              <a:rPr lang="en-US" dirty="0"/>
              <a:t>194K Income payable to a resident </a:t>
            </a:r>
            <a:r>
              <a:rPr lang="en-US" dirty="0" err="1"/>
              <a:t>assessee</a:t>
            </a:r>
            <a:r>
              <a:rPr lang="en-US" dirty="0"/>
              <a:t> in respect of units of a specified mutual</a:t>
            </a:r>
          </a:p>
          <a:p>
            <a:r>
              <a:rPr lang="en-US" dirty="0"/>
              <a:t>fund or of the units of the Unit Trust of India</a:t>
            </a:r>
          </a:p>
          <a:p>
            <a:r>
              <a:rPr lang="en-US" dirty="0"/>
              <a:t>194LA Payment of compensation on acquisition of certain immovable</a:t>
            </a:r>
          </a:p>
          <a:p>
            <a:r>
              <a:rPr lang="en-US" dirty="0"/>
              <a:t>194LB Income by way of Interest from Infrastructure Debt fund</a:t>
            </a:r>
          </a:p>
          <a:p>
            <a:r>
              <a:rPr lang="en-US" dirty="0"/>
              <a:t>194LC Income by way of interest from specified company payable to a non-resident</a:t>
            </a:r>
            <a:endParaRPr lang="en-IN"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704319" y="5852160"/>
            <a:ext cx="317863" cy="705396"/>
          </a:xfrm>
          <a:prstGeom prst="rect">
            <a:avLst/>
          </a:prstGeom>
          <a:noFill/>
        </p:spPr>
      </p:pic>
    </p:spTree>
    <p:extLst>
      <p:ext uri="{BB962C8B-B14F-4D97-AF65-F5344CB8AC3E}">
        <p14:creationId xmlns:p14="http://schemas.microsoft.com/office/powerpoint/2010/main" xmlns="" val="22502102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TDS</a:t>
            </a:r>
            <a:endParaRPr lang="en-IN" dirty="0"/>
          </a:p>
        </p:txBody>
      </p:sp>
      <p:sp>
        <p:nvSpPr>
          <p:cNvPr id="3" name="Content Placeholder 2"/>
          <p:cNvSpPr>
            <a:spLocks noGrp="1"/>
          </p:cNvSpPr>
          <p:nvPr>
            <p:ph sz="quarter" idx="1"/>
          </p:nvPr>
        </p:nvSpPr>
        <p:spPr/>
        <p:txBody>
          <a:bodyPr/>
          <a:lstStyle/>
          <a:p>
            <a:r>
              <a:rPr lang="en-US" dirty="0"/>
              <a:t>194LBA Certain income from units of a business trust</a:t>
            </a:r>
          </a:p>
          <a:p>
            <a:r>
              <a:rPr lang="en-US" dirty="0"/>
              <a:t>194LBB Income in respect of units of investment fund</a:t>
            </a:r>
          </a:p>
          <a:p>
            <a:r>
              <a:rPr lang="en-US" dirty="0"/>
              <a:t>194LBC Income in respect of investment in securitization </a:t>
            </a:r>
            <a:r>
              <a:rPr lang="en-US" dirty="0" smtClean="0"/>
              <a:t>trust</a:t>
            </a:r>
          </a:p>
          <a:p>
            <a:r>
              <a:rPr lang="en-US" dirty="0"/>
              <a:t>194LD TDS on interest on bonds / government securities</a:t>
            </a:r>
          </a:p>
          <a:p>
            <a:r>
              <a:rPr lang="en-US" dirty="0"/>
              <a:t>194N Payment of certain amounts in cash</a:t>
            </a:r>
            <a:endParaRPr lang="en-IN"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704319" y="5852160"/>
            <a:ext cx="317863" cy="705396"/>
          </a:xfrm>
          <a:prstGeom prst="rect">
            <a:avLst/>
          </a:prstGeom>
          <a:noFill/>
        </p:spPr>
      </p:pic>
    </p:spTree>
    <p:extLst>
      <p:ext uri="{BB962C8B-B14F-4D97-AF65-F5344CB8AC3E}">
        <p14:creationId xmlns:p14="http://schemas.microsoft.com/office/powerpoint/2010/main" xmlns="" val="20641123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TDS</a:t>
            </a:r>
            <a:endParaRPr lang="en-IN" dirty="0"/>
          </a:p>
        </p:txBody>
      </p:sp>
      <p:sp>
        <p:nvSpPr>
          <p:cNvPr id="3" name="Content Placeholder 2"/>
          <p:cNvSpPr>
            <a:spLocks noGrp="1"/>
          </p:cNvSpPr>
          <p:nvPr>
            <p:ph sz="quarter" idx="1"/>
          </p:nvPr>
        </p:nvSpPr>
        <p:spPr/>
        <p:txBody>
          <a:bodyPr/>
          <a:lstStyle/>
          <a:p>
            <a:r>
              <a:rPr lang="en-US" dirty="0"/>
              <a:t>195 Other sums payable to a non-resident</a:t>
            </a:r>
          </a:p>
          <a:p>
            <a:r>
              <a:rPr lang="en-US" dirty="0"/>
              <a:t>196A Income in respect of units of non-residents</a:t>
            </a:r>
          </a:p>
          <a:p>
            <a:r>
              <a:rPr lang="en-US" dirty="0"/>
              <a:t>196B Payments in respect of units to an offshore fund</a:t>
            </a:r>
          </a:p>
          <a:p>
            <a:r>
              <a:rPr lang="en-US" dirty="0"/>
              <a:t>196C Income from foreign currency bonds or shares of Indian</a:t>
            </a:r>
          </a:p>
          <a:p>
            <a:r>
              <a:rPr lang="en-US" dirty="0"/>
              <a:t>196D Income of foreign institutional investors from securities</a:t>
            </a:r>
            <a:endParaRPr lang="en-IN"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704319" y="5852160"/>
            <a:ext cx="317863" cy="705396"/>
          </a:xfrm>
          <a:prstGeom prst="rect">
            <a:avLst/>
          </a:prstGeom>
          <a:noFill/>
        </p:spPr>
      </p:pic>
    </p:spTree>
    <p:extLst>
      <p:ext uri="{BB962C8B-B14F-4D97-AF65-F5344CB8AC3E}">
        <p14:creationId xmlns:p14="http://schemas.microsoft.com/office/powerpoint/2010/main" xmlns="" val="8452600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TCS</a:t>
            </a:r>
            <a:endParaRPr lang="en-IN" dirty="0"/>
          </a:p>
        </p:txBody>
      </p:sp>
      <p:sp>
        <p:nvSpPr>
          <p:cNvPr id="3" name="Content Placeholder 2"/>
          <p:cNvSpPr>
            <a:spLocks noGrp="1"/>
          </p:cNvSpPr>
          <p:nvPr>
            <p:ph sz="quarter" idx="1"/>
          </p:nvPr>
        </p:nvSpPr>
        <p:spPr/>
        <p:txBody>
          <a:bodyPr>
            <a:normAutofit fontScale="92500"/>
          </a:bodyPr>
          <a:lstStyle/>
          <a:p>
            <a:r>
              <a:rPr lang="en-US" dirty="0"/>
              <a:t>206CA Collection at source from alcoholic liquor for human</a:t>
            </a:r>
          </a:p>
          <a:p>
            <a:r>
              <a:rPr lang="en-US" dirty="0"/>
              <a:t>206CB Collection at source from timber obtained under forest lease</a:t>
            </a:r>
          </a:p>
          <a:p>
            <a:r>
              <a:rPr lang="en-US" dirty="0"/>
              <a:t>206CC Collection at source from timber obtained by any mode other than a forest</a:t>
            </a:r>
          </a:p>
          <a:p>
            <a:r>
              <a:rPr lang="en-IN" dirty="0"/>
              <a:t>lease</a:t>
            </a:r>
          </a:p>
          <a:p>
            <a:r>
              <a:rPr lang="en-US" dirty="0"/>
              <a:t>206CD Collection at source from any other forest produce (not being </a:t>
            </a:r>
            <a:r>
              <a:rPr lang="en-US" dirty="0" err="1"/>
              <a:t>tendu</a:t>
            </a:r>
            <a:r>
              <a:rPr lang="en-US" dirty="0"/>
              <a:t> leaves)</a:t>
            </a:r>
          </a:p>
          <a:p>
            <a:r>
              <a:rPr lang="en-US" dirty="0"/>
              <a:t>206CE Collection at source from any scrap</a:t>
            </a:r>
          </a:p>
          <a:p>
            <a:r>
              <a:rPr lang="en-US" dirty="0"/>
              <a:t>206CF Collection at source from contractors or licensee or lease relating to parking</a:t>
            </a:r>
          </a:p>
          <a:p>
            <a:r>
              <a:rPr lang="en-IN" dirty="0"/>
              <a:t>lots</a:t>
            </a:r>
          </a:p>
          <a:p>
            <a:r>
              <a:rPr lang="en-US" dirty="0"/>
              <a:t>206CG Collection at source from contractors or licensee or lease relating to toll plaza</a:t>
            </a:r>
            <a:endParaRPr lang="en-IN"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704319" y="5852160"/>
            <a:ext cx="317863" cy="705396"/>
          </a:xfrm>
          <a:prstGeom prst="rect">
            <a:avLst/>
          </a:prstGeom>
          <a:noFill/>
        </p:spPr>
      </p:pic>
    </p:spTree>
    <p:extLst>
      <p:ext uri="{BB962C8B-B14F-4D97-AF65-F5344CB8AC3E}">
        <p14:creationId xmlns:p14="http://schemas.microsoft.com/office/powerpoint/2010/main" xmlns="" val="427709093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TCS</a:t>
            </a:r>
            <a:endParaRPr lang="en-IN" dirty="0"/>
          </a:p>
        </p:txBody>
      </p:sp>
      <p:sp>
        <p:nvSpPr>
          <p:cNvPr id="3" name="Content Placeholder 2"/>
          <p:cNvSpPr>
            <a:spLocks noGrp="1"/>
          </p:cNvSpPr>
          <p:nvPr>
            <p:ph sz="quarter" idx="1"/>
          </p:nvPr>
        </p:nvSpPr>
        <p:spPr/>
        <p:txBody>
          <a:bodyPr>
            <a:normAutofit/>
          </a:bodyPr>
          <a:lstStyle/>
          <a:p>
            <a:r>
              <a:rPr lang="en-US" dirty="0"/>
              <a:t>206CH Collection at source from contractors or licensee or lease relating to mine or</a:t>
            </a:r>
          </a:p>
          <a:p>
            <a:r>
              <a:rPr lang="en-IN" dirty="0"/>
              <a:t>quarry</a:t>
            </a:r>
          </a:p>
          <a:p>
            <a:r>
              <a:rPr lang="en-IN" dirty="0"/>
              <a:t>206CI Collection at source from </a:t>
            </a:r>
            <a:r>
              <a:rPr lang="en-IN" dirty="0" err="1"/>
              <a:t>tendu</a:t>
            </a:r>
            <a:r>
              <a:rPr lang="en-IN" dirty="0"/>
              <a:t> Leaves</a:t>
            </a:r>
          </a:p>
          <a:p>
            <a:r>
              <a:rPr lang="en-US" dirty="0"/>
              <a:t>206CJ Collection at source from on sale of certain Minerals</a:t>
            </a:r>
          </a:p>
          <a:p>
            <a:r>
              <a:rPr lang="en-US" dirty="0"/>
              <a:t>206CK Collection at source on cash case of Bullion and </a:t>
            </a:r>
            <a:r>
              <a:rPr lang="en-US" dirty="0" err="1"/>
              <a:t>Jewellery</a:t>
            </a:r>
            <a:endParaRPr lang="en-US" dirty="0"/>
          </a:p>
          <a:p>
            <a:r>
              <a:rPr lang="en-US" dirty="0"/>
              <a:t>206CL Collection at source on sale of Motor vehicle</a:t>
            </a:r>
          </a:p>
          <a:p>
            <a:r>
              <a:rPr lang="en-US" dirty="0"/>
              <a:t>206CM Collection at source on sale in cash of any goods(other than bullion/jewelry)</a:t>
            </a:r>
          </a:p>
          <a:p>
            <a:pPr marL="0" indent="0">
              <a:buNone/>
            </a:pPr>
            <a:endParaRPr lang="en-IN"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704319" y="5852160"/>
            <a:ext cx="317863" cy="705396"/>
          </a:xfrm>
          <a:prstGeom prst="rect">
            <a:avLst/>
          </a:prstGeom>
          <a:noFill/>
        </p:spPr>
      </p:pic>
    </p:spTree>
    <p:extLst>
      <p:ext uri="{BB962C8B-B14F-4D97-AF65-F5344CB8AC3E}">
        <p14:creationId xmlns:p14="http://schemas.microsoft.com/office/powerpoint/2010/main" xmlns="" val="74246040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TCS</a:t>
            </a:r>
            <a:endParaRPr lang="en-IN" dirty="0"/>
          </a:p>
        </p:txBody>
      </p:sp>
      <p:sp>
        <p:nvSpPr>
          <p:cNvPr id="3" name="Content Placeholder 2"/>
          <p:cNvSpPr>
            <a:spLocks noGrp="1"/>
          </p:cNvSpPr>
          <p:nvPr>
            <p:ph sz="quarter" idx="1"/>
          </p:nvPr>
        </p:nvSpPr>
        <p:spPr/>
        <p:txBody>
          <a:bodyPr/>
          <a:lstStyle/>
          <a:p>
            <a:r>
              <a:rPr lang="en-US" dirty="0" smtClean="0"/>
              <a:t>Section 206C(1H)</a:t>
            </a:r>
          </a:p>
          <a:p>
            <a:pPr lvl="1"/>
            <a:r>
              <a:rPr lang="en-US" dirty="0" smtClean="0"/>
              <a:t>Sale of Goods for more than Rs.50 lakhs from 1.10.2020</a:t>
            </a:r>
          </a:p>
          <a:p>
            <a:pPr lvl="1"/>
            <a:r>
              <a:rPr lang="en-US" dirty="0" smtClean="0"/>
              <a:t>Applicable for </a:t>
            </a:r>
            <a:r>
              <a:rPr lang="en-US" smtClean="0"/>
              <a:t>the Assessment year 2021-22.</a:t>
            </a:r>
            <a:endParaRPr lang="en-IN"/>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704319" y="5865223"/>
            <a:ext cx="317863" cy="705396"/>
          </a:xfrm>
          <a:prstGeom prst="rect">
            <a:avLst/>
          </a:prstGeom>
          <a:noFill/>
        </p:spPr>
      </p:pic>
    </p:spTree>
    <p:extLst>
      <p:ext uri="{BB962C8B-B14F-4D97-AF65-F5344CB8AC3E}">
        <p14:creationId xmlns:p14="http://schemas.microsoft.com/office/powerpoint/2010/main" xmlns="" val="53620512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 Deduction of TDS</a:t>
            </a:r>
            <a:endParaRPr lang="en-IN" dirty="0"/>
          </a:p>
        </p:txBody>
      </p:sp>
      <p:sp>
        <p:nvSpPr>
          <p:cNvPr id="3" name="Content Placeholder 2"/>
          <p:cNvSpPr>
            <a:spLocks noGrp="1"/>
          </p:cNvSpPr>
          <p:nvPr>
            <p:ph sz="quarter" idx="1"/>
          </p:nvPr>
        </p:nvSpPr>
        <p:spPr/>
        <p:txBody>
          <a:bodyPr>
            <a:normAutofit fontScale="92500" lnSpcReduction="20000"/>
          </a:bodyPr>
          <a:lstStyle/>
          <a:p>
            <a:r>
              <a:rPr lang="en-US" b="1" dirty="0">
                <a:solidFill>
                  <a:srgbClr val="444444"/>
                </a:solidFill>
                <a:latin typeface="Open Sans" panose="020B0606030504020204" pitchFamily="34" charset="0"/>
              </a:rPr>
              <a:t>Part A1 </a:t>
            </a:r>
            <a:endParaRPr lang="en-US" b="1" dirty="0" smtClean="0">
              <a:solidFill>
                <a:srgbClr val="444444"/>
              </a:solidFill>
              <a:latin typeface="Open Sans" panose="020B0606030504020204" pitchFamily="34" charset="0"/>
            </a:endParaRPr>
          </a:p>
          <a:p>
            <a:r>
              <a:rPr lang="en-US" dirty="0" smtClean="0">
                <a:solidFill>
                  <a:srgbClr val="444444"/>
                </a:solidFill>
                <a:latin typeface="Open Sans" panose="020B0606030504020204" pitchFamily="34" charset="0"/>
              </a:rPr>
              <a:t>This </a:t>
            </a:r>
            <a:r>
              <a:rPr lang="en-US" dirty="0">
                <a:solidFill>
                  <a:srgbClr val="444444"/>
                </a:solidFill>
                <a:latin typeface="Open Sans" panose="020B0606030504020204" pitchFamily="34" charset="0"/>
              </a:rPr>
              <a:t>part contains the details of the income on which TDS is not deducted as a result of the submission of Form 15G or 15H. </a:t>
            </a:r>
            <a:endParaRPr lang="en-US" dirty="0" smtClean="0">
              <a:solidFill>
                <a:srgbClr val="444444"/>
              </a:solidFill>
              <a:latin typeface="Open Sans" panose="020B0606030504020204" pitchFamily="34" charset="0"/>
            </a:endParaRPr>
          </a:p>
          <a:p>
            <a:r>
              <a:rPr lang="en-US" dirty="0" smtClean="0">
                <a:solidFill>
                  <a:srgbClr val="444444"/>
                </a:solidFill>
                <a:latin typeface="Open Sans" panose="020B0606030504020204" pitchFamily="34" charset="0"/>
              </a:rPr>
              <a:t>When </a:t>
            </a:r>
            <a:r>
              <a:rPr lang="en-US" dirty="0">
                <a:solidFill>
                  <a:srgbClr val="444444"/>
                </a:solidFill>
                <a:latin typeface="Open Sans" panose="020B0606030504020204" pitchFamily="34" charset="0"/>
              </a:rPr>
              <a:t>any taxpayer submits Form 15G or 15H, it is considered as evidence which will lead to no TDS on income received by the taxpayer. </a:t>
            </a:r>
            <a:endParaRPr lang="en-US" dirty="0" smtClean="0">
              <a:solidFill>
                <a:srgbClr val="444444"/>
              </a:solidFill>
              <a:latin typeface="Open Sans" panose="020B0606030504020204" pitchFamily="34" charset="0"/>
            </a:endParaRPr>
          </a:p>
          <a:p>
            <a:r>
              <a:rPr lang="en-US" dirty="0" smtClean="0">
                <a:solidFill>
                  <a:srgbClr val="444444"/>
                </a:solidFill>
                <a:latin typeface="Open Sans" panose="020B0606030504020204" pitchFamily="34" charset="0"/>
              </a:rPr>
              <a:t>For </a:t>
            </a:r>
            <a:r>
              <a:rPr lang="en-US" dirty="0">
                <a:solidFill>
                  <a:srgbClr val="444444"/>
                </a:solidFill>
                <a:latin typeface="Open Sans" panose="020B0606030504020204" pitchFamily="34" charset="0"/>
              </a:rPr>
              <a:t>e.g. if any taxpayer submits Form 15G or 15H to the bank, then the bank shall not deduct tax under section 194A on interest income received and earned by the taxpayer. </a:t>
            </a:r>
            <a:endParaRPr lang="en-US" dirty="0" smtClean="0">
              <a:solidFill>
                <a:srgbClr val="444444"/>
              </a:solidFill>
              <a:latin typeface="Open Sans" panose="020B0606030504020204" pitchFamily="34" charset="0"/>
            </a:endParaRPr>
          </a:p>
          <a:p>
            <a:r>
              <a:rPr lang="en-US" dirty="0" smtClean="0">
                <a:solidFill>
                  <a:srgbClr val="444444"/>
                </a:solidFill>
                <a:latin typeface="Open Sans" panose="020B0606030504020204" pitchFamily="34" charset="0"/>
              </a:rPr>
              <a:t>Entries </a:t>
            </a:r>
            <a:r>
              <a:rPr lang="en-US" dirty="0">
                <a:solidFill>
                  <a:srgbClr val="444444"/>
                </a:solidFill>
                <a:latin typeface="Open Sans" panose="020B0606030504020204" pitchFamily="34" charset="0"/>
              </a:rPr>
              <a:t>appearing herein are the result of TDS return filed by the Tax </a:t>
            </a:r>
            <a:r>
              <a:rPr lang="en-US" dirty="0" err="1">
                <a:solidFill>
                  <a:srgbClr val="444444"/>
                </a:solidFill>
                <a:latin typeface="Open Sans" panose="020B0606030504020204" pitchFamily="34" charset="0"/>
              </a:rPr>
              <a:t>Deductor</a:t>
            </a:r>
            <a:r>
              <a:rPr lang="en-US" dirty="0">
                <a:solidFill>
                  <a:srgbClr val="444444"/>
                </a:solidFill>
                <a:latin typeface="Open Sans" panose="020B0606030504020204" pitchFamily="34" charset="0"/>
              </a:rPr>
              <a:t>. </a:t>
            </a:r>
            <a:endParaRPr lang="en-US" dirty="0" smtClean="0">
              <a:solidFill>
                <a:srgbClr val="444444"/>
              </a:solidFill>
              <a:latin typeface="Open Sans" panose="020B0606030504020204" pitchFamily="34" charset="0"/>
            </a:endParaRPr>
          </a:p>
          <a:p>
            <a:r>
              <a:rPr lang="en-US" dirty="0" smtClean="0">
                <a:solidFill>
                  <a:srgbClr val="444444"/>
                </a:solidFill>
                <a:latin typeface="Open Sans" panose="020B0606030504020204" pitchFamily="34" charset="0"/>
              </a:rPr>
              <a:t>Hence</a:t>
            </a:r>
            <a:r>
              <a:rPr lang="en-US" dirty="0">
                <a:solidFill>
                  <a:srgbClr val="444444"/>
                </a:solidFill>
                <a:latin typeface="Open Sans" panose="020B0606030504020204" pitchFamily="34" charset="0"/>
              </a:rPr>
              <a:t>, if there is TDS mismatch (between TDS certificate and Form 26AS) or no TDS (due to non-filing or wrong filing of TDS returns), then the Tax </a:t>
            </a:r>
            <a:r>
              <a:rPr lang="en-US" dirty="0" err="1">
                <a:solidFill>
                  <a:srgbClr val="444444"/>
                </a:solidFill>
                <a:latin typeface="Open Sans" panose="020B0606030504020204" pitchFamily="34" charset="0"/>
              </a:rPr>
              <a:t>Deductor</a:t>
            </a:r>
            <a:r>
              <a:rPr lang="en-US" dirty="0">
                <a:solidFill>
                  <a:srgbClr val="444444"/>
                </a:solidFill>
                <a:latin typeface="Open Sans" panose="020B0606030504020204" pitchFamily="34" charset="0"/>
              </a:rPr>
              <a:t> will have to revise and rectify the TDS return to render appropriate tax credit.</a:t>
            </a:r>
            <a:endParaRPr lang="en-IN"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704319" y="5852160"/>
            <a:ext cx="317863" cy="705396"/>
          </a:xfrm>
          <a:prstGeom prst="rect">
            <a:avLst/>
          </a:prstGeom>
          <a:noFill/>
        </p:spPr>
      </p:pic>
    </p:spTree>
    <p:extLst>
      <p:ext uri="{BB962C8B-B14F-4D97-AF65-F5344CB8AC3E}">
        <p14:creationId xmlns:p14="http://schemas.microsoft.com/office/powerpoint/2010/main" xmlns="" val="24715317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What is 26as</a:t>
            </a:r>
            <a:endParaRPr lang="en-IN" dirty="0"/>
          </a:p>
        </p:txBody>
      </p:sp>
      <p:sp>
        <p:nvSpPr>
          <p:cNvPr id="3" name="Content Placeholder 2"/>
          <p:cNvSpPr>
            <a:spLocks noGrp="1"/>
          </p:cNvSpPr>
          <p:nvPr>
            <p:ph sz="quarter" idx="1"/>
          </p:nvPr>
        </p:nvSpPr>
        <p:spPr/>
        <p:txBody>
          <a:bodyPr/>
          <a:lstStyle/>
          <a:p>
            <a:r>
              <a:rPr lang="en-US" dirty="0" smtClean="0"/>
              <a:t>It is an Annual Information Statement uploaded by the Income Tax Department.</a:t>
            </a:r>
          </a:p>
          <a:p>
            <a:r>
              <a:rPr lang="en-US" dirty="0" smtClean="0"/>
              <a:t>Introduction of new section 285BB of the Income Tax Act 1961 with effect from </a:t>
            </a:r>
            <a:r>
              <a:rPr lang="en-US" dirty="0" err="1" smtClean="0"/>
              <a:t>lst</a:t>
            </a:r>
            <a:r>
              <a:rPr lang="en-US" dirty="0" smtClean="0"/>
              <a:t> June 2020 relating to the Assessment Year 2020-21.</a:t>
            </a:r>
          </a:p>
          <a:p>
            <a:r>
              <a:rPr lang="en-US" dirty="0" smtClean="0"/>
              <a:t>Income Tax Department uploads the information received within Three months.</a:t>
            </a:r>
          </a:p>
          <a:p>
            <a:endParaRPr lang="en-US" dirty="0" smtClean="0"/>
          </a:p>
          <a:p>
            <a:endParaRPr lang="en-IN"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704319" y="5865223"/>
            <a:ext cx="317863" cy="705396"/>
          </a:xfrm>
          <a:prstGeom prst="rect">
            <a:avLst/>
          </a:prstGeom>
          <a:noFill/>
        </p:spPr>
      </p:pic>
    </p:spTree>
    <p:extLst>
      <p:ext uri="{BB962C8B-B14F-4D97-AF65-F5344CB8AC3E}">
        <p14:creationId xmlns:p14="http://schemas.microsoft.com/office/powerpoint/2010/main" xmlns="" val="242081850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Sale of Immovable Property</a:t>
            </a:r>
            <a:endParaRPr lang="en-IN" dirty="0"/>
          </a:p>
        </p:txBody>
      </p:sp>
      <p:sp>
        <p:nvSpPr>
          <p:cNvPr id="3" name="Content Placeholder 2"/>
          <p:cNvSpPr>
            <a:spLocks noGrp="1"/>
          </p:cNvSpPr>
          <p:nvPr>
            <p:ph sz="quarter" idx="1"/>
          </p:nvPr>
        </p:nvSpPr>
        <p:spPr/>
        <p:txBody>
          <a:bodyPr/>
          <a:lstStyle/>
          <a:p>
            <a:r>
              <a:rPr lang="en-US" dirty="0" smtClean="0"/>
              <a:t>Part A2</a:t>
            </a:r>
          </a:p>
          <a:p>
            <a:pPr lvl="1"/>
            <a:r>
              <a:rPr lang="en-US" dirty="0" smtClean="0"/>
              <a:t>Applicable to the  Seller / Land Lord of Property/Payee</a:t>
            </a:r>
          </a:p>
          <a:p>
            <a:pPr lvl="1"/>
            <a:r>
              <a:rPr lang="en-US" dirty="0" smtClean="0"/>
              <a:t>Resident Contractors / Professionals</a:t>
            </a:r>
          </a:p>
          <a:p>
            <a:pPr lvl="1"/>
            <a:r>
              <a:rPr lang="en-US" dirty="0">
                <a:solidFill>
                  <a:srgbClr val="444444"/>
                </a:solidFill>
                <a:latin typeface="Open Sans" panose="020B0606030504020204" pitchFamily="34" charset="0"/>
              </a:rPr>
              <a:t>This part is specifically dedicated to TDS on sale of immovable property under section 194-IA. </a:t>
            </a:r>
            <a:endParaRPr lang="en-US" dirty="0" smtClean="0">
              <a:solidFill>
                <a:srgbClr val="444444"/>
              </a:solidFill>
              <a:latin typeface="Open Sans" panose="020B0606030504020204" pitchFamily="34" charset="0"/>
            </a:endParaRPr>
          </a:p>
          <a:p>
            <a:pPr lvl="1"/>
            <a:endParaRPr lang="en-US" dirty="0">
              <a:solidFill>
                <a:srgbClr val="444444"/>
              </a:solidFill>
              <a:latin typeface="Open Sans" panose="020B0606030504020204" pitchFamily="34" charset="0"/>
            </a:endParaRPr>
          </a:p>
          <a:p>
            <a:pPr lvl="1"/>
            <a:r>
              <a:rPr lang="en-US" dirty="0" smtClean="0">
                <a:solidFill>
                  <a:srgbClr val="444444"/>
                </a:solidFill>
                <a:latin typeface="Open Sans" panose="020B0606030504020204" pitchFamily="34" charset="0"/>
              </a:rPr>
              <a:t>This </a:t>
            </a:r>
            <a:r>
              <a:rPr lang="en-US" dirty="0">
                <a:solidFill>
                  <a:srgbClr val="444444"/>
                </a:solidFill>
                <a:latin typeface="Open Sans" panose="020B0606030504020204" pitchFamily="34" charset="0"/>
              </a:rPr>
              <a:t>section under Form 26AS requires the </a:t>
            </a:r>
            <a:r>
              <a:rPr lang="en-US" u="sng" dirty="0">
                <a:solidFill>
                  <a:srgbClr val="444444"/>
                </a:solidFill>
                <a:latin typeface="Open Sans" panose="020B0606030504020204" pitchFamily="34" charset="0"/>
              </a:rPr>
              <a:t>buyer to deduct and pay the TDS</a:t>
            </a:r>
            <a:r>
              <a:rPr lang="en-US" dirty="0">
                <a:solidFill>
                  <a:srgbClr val="444444"/>
                </a:solidFill>
                <a:latin typeface="Open Sans" panose="020B0606030504020204" pitchFamily="34" charset="0"/>
              </a:rPr>
              <a:t> under section 194-IA on the consideration received on sale of immovable property.</a:t>
            </a:r>
            <a:r>
              <a:rPr lang="en-US" dirty="0"/>
              <a:t/>
            </a:r>
            <a:br>
              <a:rPr lang="en-US" dirty="0"/>
            </a:br>
            <a:r>
              <a:rPr lang="en-US" dirty="0"/>
              <a:t/>
            </a:r>
            <a:br>
              <a:rPr lang="en-US" dirty="0"/>
            </a:br>
            <a:endParaRPr lang="en-IN"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704319" y="5852160"/>
            <a:ext cx="317863" cy="705396"/>
          </a:xfrm>
          <a:prstGeom prst="rect">
            <a:avLst/>
          </a:prstGeom>
          <a:noFill/>
        </p:spPr>
      </p:pic>
    </p:spTree>
    <p:extLst>
      <p:ext uri="{BB962C8B-B14F-4D97-AF65-F5344CB8AC3E}">
        <p14:creationId xmlns:p14="http://schemas.microsoft.com/office/powerpoint/2010/main" xmlns="" val="96442711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TCS</a:t>
            </a:r>
            <a:endParaRPr lang="en-IN" dirty="0"/>
          </a:p>
        </p:txBody>
      </p:sp>
      <p:sp>
        <p:nvSpPr>
          <p:cNvPr id="3" name="Content Placeholder 2"/>
          <p:cNvSpPr>
            <a:spLocks noGrp="1"/>
          </p:cNvSpPr>
          <p:nvPr>
            <p:ph sz="quarter" idx="1"/>
          </p:nvPr>
        </p:nvSpPr>
        <p:spPr/>
        <p:txBody>
          <a:bodyPr>
            <a:normAutofit fontScale="92500" lnSpcReduction="20000"/>
          </a:bodyPr>
          <a:lstStyle/>
          <a:p>
            <a:r>
              <a:rPr lang="en-US" dirty="0" smtClean="0"/>
              <a:t>Part B</a:t>
            </a:r>
          </a:p>
          <a:p>
            <a:r>
              <a:rPr lang="en-US" dirty="0">
                <a:solidFill>
                  <a:srgbClr val="444444"/>
                </a:solidFill>
                <a:latin typeface="Open Sans" panose="020B0606030504020204" pitchFamily="34" charset="0"/>
              </a:rPr>
              <a:t>This part holds the details of TCS (Tax Collected at Source) based on PAN of the taxpayer. </a:t>
            </a:r>
            <a:endParaRPr lang="en-US" dirty="0" smtClean="0">
              <a:solidFill>
                <a:srgbClr val="444444"/>
              </a:solidFill>
              <a:latin typeface="Open Sans" panose="020B0606030504020204" pitchFamily="34" charset="0"/>
            </a:endParaRPr>
          </a:p>
          <a:p>
            <a:r>
              <a:rPr lang="en-US" dirty="0" smtClean="0">
                <a:solidFill>
                  <a:srgbClr val="444444"/>
                </a:solidFill>
                <a:latin typeface="Open Sans" panose="020B0606030504020204" pitchFamily="34" charset="0"/>
              </a:rPr>
              <a:t>TCS </a:t>
            </a:r>
            <a:r>
              <a:rPr lang="en-US" dirty="0">
                <a:solidFill>
                  <a:srgbClr val="444444"/>
                </a:solidFill>
                <a:latin typeface="Open Sans" panose="020B0606030504020204" pitchFamily="34" charset="0"/>
              </a:rPr>
              <a:t>is applicable on certain goods like Scrap, Alcoholic Liquor etc</a:t>
            </a:r>
            <a:r>
              <a:rPr lang="en-US" dirty="0" smtClean="0">
                <a:solidFill>
                  <a:srgbClr val="444444"/>
                </a:solidFill>
                <a:latin typeface="Open Sans" panose="020B0606030504020204" pitchFamily="34" charset="0"/>
              </a:rPr>
              <a:t>. Sale of Goods under section 206C.</a:t>
            </a:r>
          </a:p>
          <a:p>
            <a:r>
              <a:rPr lang="en-US" dirty="0" smtClean="0">
                <a:solidFill>
                  <a:srgbClr val="444444"/>
                </a:solidFill>
                <a:latin typeface="Open Sans" panose="020B0606030504020204" pitchFamily="34" charset="0"/>
              </a:rPr>
              <a:t>In </a:t>
            </a:r>
            <a:r>
              <a:rPr lang="en-US" dirty="0">
                <a:solidFill>
                  <a:srgbClr val="444444"/>
                </a:solidFill>
                <a:latin typeface="Open Sans" panose="020B0606030504020204" pitchFamily="34" charset="0"/>
              </a:rPr>
              <a:t>such cases, TCS is collected and paid to the government treasury by the seller (one who receives money) rather than buyer (as in case of TDS). </a:t>
            </a:r>
            <a:endParaRPr lang="en-US" dirty="0" smtClean="0">
              <a:solidFill>
                <a:srgbClr val="444444"/>
              </a:solidFill>
              <a:latin typeface="Open Sans" panose="020B0606030504020204" pitchFamily="34" charset="0"/>
            </a:endParaRPr>
          </a:p>
          <a:p>
            <a:r>
              <a:rPr lang="en-US" dirty="0" smtClean="0">
                <a:solidFill>
                  <a:srgbClr val="444444"/>
                </a:solidFill>
                <a:latin typeface="Open Sans" panose="020B0606030504020204" pitchFamily="34" charset="0"/>
              </a:rPr>
              <a:t>If </a:t>
            </a:r>
            <a:r>
              <a:rPr lang="en-US" dirty="0">
                <a:solidFill>
                  <a:srgbClr val="444444"/>
                </a:solidFill>
                <a:latin typeface="Open Sans" panose="020B0606030504020204" pitchFamily="34" charset="0"/>
              </a:rPr>
              <a:t>you sell these goods and are required to collect TCS then this section will have entries for transactions for which you have collected </a:t>
            </a:r>
            <a:r>
              <a:rPr lang="en-US" dirty="0" smtClean="0">
                <a:solidFill>
                  <a:srgbClr val="444444"/>
                </a:solidFill>
                <a:latin typeface="Open Sans" panose="020B0606030504020204" pitchFamily="34" charset="0"/>
              </a:rPr>
              <a:t>and </a:t>
            </a:r>
            <a:r>
              <a:rPr lang="en-US" dirty="0">
                <a:solidFill>
                  <a:srgbClr val="444444"/>
                </a:solidFill>
                <a:latin typeface="Open Sans" panose="020B0606030504020204" pitchFamily="34" charset="0"/>
              </a:rPr>
              <a:t>filed TCS return.</a:t>
            </a:r>
            <a:r>
              <a:rPr lang="en-US" dirty="0"/>
              <a:t/>
            </a:r>
            <a:br>
              <a:rPr lang="en-US" dirty="0"/>
            </a:br>
            <a:r>
              <a:rPr lang="en-US" dirty="0"/>
              <a:t/>
            </a:r>
            <a:br>
              <a:rPr lang="en-US" dirty="0"/>
            </a:br>
            <a:endParaRPr lang="en-IN"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704319" y="5852160"/>
            <a:ext cx="317863" cy="705396"/>
          </a:xfrm>
          <a:prstGeom prst="rect">
            <a:avLst/>
          </a:prstGeom>
          <a:noFill/>
        </p:spPr>
      </p:pic>
    </p:spTree>
    <p:extLst>
      <p:ext uri="{BB962C8B-B14F-4D97-AF65-F5344CB8AC3E}">
        <p14:creationId xmlns:p14="http://schemas.microsoft.com/office/powerpoint/2010/main" xmlns="" val="247073822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Taxes paid by the tax payer</a:t>
            </a:r>
            <a:endParaRPr lang="en-IN" dirty="0"/>
          </a:p>
        </p:txBody>
      </p:sp>
      <p:sp>
        <p:nvSpPr>
          <p:cNvPr id="3" name="Content Placeholder 2"/>
          <p:cNvSpPr>
            <a:spLocks noGrp="1"/>
          </p:cNvSpPr>
          <p:nvPr>
            <p:ph sz="quarter" idx="1"/>
          </p:nvPr>
        </p:nvSpPr>
        <p:spPr/>
        <p:txBody>
          <a:bodyPr/>
          <a:lstStyle/>
          <a:p>
            <a:r>
              <a:rPr lang="en-US" dirty="0" smtClean="0"/>
              <a:t>Part C</a:t>
            </a:r>
          </a:p>
          <a:p>
            <a:pPr lvl="1"/>
            <a:r>
              <a:rPr lang="en-US" dirty="0">
                <a:solidFill>
                  <a:srgbClr val="444444"/>
                </a:solidFill>
                <a:latin typeface="Open Sans" panose="020B0606030504020204" pitchFamily="34" charset="0"/>
              </a:rPr>
              <a:t>This part will hold the details of taxes paid by the taxpayer in the nature of Self-Assessment Tax and Advance Tax. </a:t>
            </a:r>
            <a:endParaRPr lang="en-US" dirty="0" smtClean="0">
              <a:solidFill>
                <a:srgbClr val="444444"/>
              </a:solidFill>
              <a:latin typeface="Open Sans" panose="020B0606030504020204" pitchFamily="34" charset="0"/>
            </a:endParaRPr>
          </a:p>
          <a:p>
            <a:pPr lvl="1"/>
            <a:endParaRPr lang="en-US" dirty="0">
              <a:solidFill>
                <a:srgbClr val="444444"/>
              </a:solidFill>
              <a:latin typeface="Open Sans" panose="020B0606030504020204" pitchFamily="34" charset="0"/>
            </a:endParaRPr>
          </a:p>
          <a:p>
            <a:pPr lvl="1"/>
            <a:r>
              <a:rPr lang="en-US" dirty="0" smtClean="0">
                <a:solidFill>
                  <a:srgbClr val="444444"/>
                </a:solidFill>
                <a:latin typeface="Open Sans" panose="020B0606030504020204" pitchFamily="34" charset="0"/>
              </a:rPr>
              <a:t>This </a:t>
            </a:r>
            <a:r>
              <a:rPr lang="en-US" dirty="0">
                <a:solidFill>
                  <a:srgbClr val="444444"/>
                </a:solidFill>
                <a:latin typeface="Open Sans" panose="020B0606030504020204" pitchFamily="34" charset="0"/>
              </a:rPr>
              <a:t>section will show the </a:t>
            </a:r>
            <a:r>
              <a:rPr lang="en-US" dirty="0" err="1">
                <a:solidFill>
                  <a:srgbClr val="444444"/>
                </a:solidFill>
                <a:latin typeface="Open Sans" panose="020B0606030504020204" pitchFamily="34" charset="0"/>
              </a:rPr>
              <a:t>challan</a:t>
            </a:r>
            <a:r>
              <a:rPr lang="en-US" dirty="0">
                <a:solidFill>
                  <a:srgbClr val="444444"/>
                </a:solidFill>
                <a:latin typeface="Open Sans" panose="020B0606030504020204" pitchFamily="34" charset="0"/>
              </a:rPr>
              <a:t> details through which the tax was paid by the taxpayer. </a:t>
            </a:r>
            <a:endParaRPr lang="en-US" dirty="0" smtClean="0">
              <a:solidFill>
                <a:srgbClr val="444444"/>
              </a:solidFill>
              <a:latin typeface="Open Sans" panose="020B0606030504020204" pitchFamily="34" charset="0"/>
            </a:endParaRPr>
          </a:p>
          <a:p>
            <a:pPr lvl="1"/>
            <a:r>
              <a:rPr lang="en-US" dirty="0" err="1" smtClean="0">
                <a:solidFill>
                  <a:srgbClr val="444444"/>
                </a:solidFill>
                <a:latin typeface="Open Sans" panose="020B0606030504020204" pitchFamily="34" charset="0"/>
              </a:rPr>
              <a:t>Challan</a:t>
            </a:r>
            <a:r>
              <a:rPr lang="en-US" dirty="0" smtClean="0">
                <a:solidFill>
                  <a:srgbClr val="444444"/>
                </a:solidFill>
                <a:latin typeface="Open Sans" panose="020B0606030504020204" pitchFamily="34" charset="0"/>
              </a:rPr>
              <a:t> </a:t>
            </a:r>
            <a:r>
              <a:rPr lang="en-US" dirty="0">
                <a:solidFill>
                  <a:srgbClr val="444444"/>
                </a:solidFill>
                <a:latin typeface="Open Sans" panose="020B0606030504020204" pitchFamily="34" charset="0"/>
              </a:rPr>
              <a:t>details will have break up of tax paid (into tax, </a:t>
            </a:r>
            <a:r>
              <a:rPr lang="en-US" dirty="0" err="1">
                <a:solidFill>
                  <a:srgbClr val="444444"/>
                </a:solidFill>
                <a:latin typeface="Open Sans" panose="020B0606030504020204" pitchFamily="34" charset="0"/>
              </a:rPr>
              <a:t>cess</a:t>
            </a:r>
            <a:r>
              <a:rPr lang="en-US" dirty="0">
                <a:solidFill>
                  <a:srgbClr val="444444"/>
                </a:solidFill>
                <a:latin typeface="Open Sans" panose="020B0606030504020204" pitchFamily="34" charset="0"/>
              </a:rPr>
              <a:t> etc.), BSR code, date of deposit, </a:t>
            </a:r>
            <a:r>
              <a:rPr lang="en-US" dirty="0" err="1">
                <a:solidFill>
                  <a:srgbClr val="444444"/>
                </a:solidFill>
                <a:latin typeface="Open Sans" panose="020B0606030504020204" pitchFamily="34" charset="0"/>
              </a:rPr>
              <a:t>Challan</a:t>
            </a:r>
            <a:r>
              <a:rPr lang="en-US" dirty="0">
                <a:solidFill>
                  <a:srgbClr val="444444"/>
                </a:solidFill>
                <a:latin typeface="Open Sans" panose="020B0606030504020204" pitchFamily="34" charset="0"/>
              </a:rPr>
              <a:t> Serial Number etc. which should be filled in the Return of Income as present in Form 26AS.</a:t>
            </a:r>
            <a:r>
              <a:rPr lang="en-US" dirty="0"/>
              <a:t/>
            </a:r>
            <a:br>
              <a:rPr lang="en-US" dirty="0"/>
            </a:br>
            <a:endParaRPr lang="en-IN"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704319" y="5852160"/>
            <a:ext cx="317863" cy="705396"/>
          </a:xfrm>
          <a:prstGeom prst="rect">
            <a:avLst/>
          </a:prstGeom>
          <a:noFill/>
        </p:spPr>
      </p:pic>
    </p:spTree>
    <p:extLst>
      <p:ext uri="{BB962C8B-B14F-4D97-AF65-F5344CB8AC3E}">
        <p14:creationId xmlns:p14="http://schemas.microsoft.com/office/powerpoint/2010/main" xmlns="" val="121387339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Refunds</a:t>
            </a:r>
            <a:endParaRPr lang="en-IN" dirty="0"/>
          </a:p>
        </p:txBody>
      </p:sp>
      <p:sp>
        <p:nvSpPr>
          <p:cNvPr id="3" name="Content Placeholder 2"/>
          <p:cNvSpPr>
            <a:spLocks noGrp="1"/>
          </p:cNvSpPr>
          <p:nvPr>
            <p:ph sz="quarter" idx="1"/>
          </p:nvPr>
        </p:nvSpPr>
        <p:spPr/>
        <p:txBody>
          <a:bodyPr/>
          <a:lstStyle/>
          <a:p>
            <a:r>
              <a:rPr lang="en-US" dirty="0" smtClean="0"/>
              <a:t>Part D</a:t>
            </a:r>
          </a:p>
          <a:p>
            <a:pPr lvl="1"/>
            <a:endParaRPr lang="en-US" dirty="0" smtClean="0"/>
          </a:p>
          <a:p>
            <a:pPr lvl="1"/>
            <a:r>
              <a:rPr lang="en-US" dirty="0" smtClean="0"/>
              <a:t>This </a:t>
            </a:r>
            <a:r>
              <a:rPr lang="en-US" dirty="0"/>
              <a:t>part will contain the details of the refund paid to the taxpayer in relation to return of income filed. </a:t>
            </a:r>
            <a:endParaRPr lang="en-US" dirty="0" smtClean="0"/>
          </a:p>
          <a:p>
            <a:pPr lvl="1"/>
            <a:r>
              <a:rPr lang="en-US" dirty="0" smtClean="0"/>
              <a:t>Refund </a:t>
            </a:r>
            <a:r>
              <a:rPr lang="en-US" dirty="0"/>
              <a:t>details will have Assessment year, Mode of Payment, Refund amount, Interest on the refund, date of payment etc. </a:t>
            </a:r>
            <a:endParaRPr lang="en-US" dirty="0" smtClean="0"/>
          </a:p>
          <a:p>
            <a:pPr lvl="1"/>
            <a:r>
              <a:rPr lang="en-US" dirty="0" smtClean="0"/>
              <a:t>This </a:t>
            </a:r>
            <a:r>
              <a:rPr lang="en-US" dirty="0"/>
              <a:t>will help you verify whether </a:t>
            </a:r>
            <a:r>
              <a:rPr lang="en-US" dirty="0" smtClean="0"/>
              <a:t>the </a:t>
            </a:r>
            <a:r>
              <a:rPr lang="en-US" dirty="0" err="1" smtClean="0"/>
              <a:t>assessee</a:t>
            </a:r>
            <a:r>
              <a:rPr lang="en-US" dirty="0" smtClean="0"/>
              <a:t> </a:t>
            </a:r>
            <a:r>
              <a:rPr lang="en-US" dirty="0"/>
              <a:t>actually received the refund and if not you can sort it out with the assessing officer.</a:t>
            </a:r>
            <a:br>
              <a:rPr lang="en-US" dirty="0"/>
            </a:br>
            <a:r>
              <a:rPr lang="en-US" dirty="0"/>
              <a:t/>
            </a:r>
            <a:br>
              <a:rPr lang="en-US" dirty="0"/>
            </a:br>
            <a:endParaRPr lang="en-IN"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704319" y="5852160"/>
            <a:ext cx="317863" cy="705396"/>
          </a:xfrm>
          <a:prstGeom prst="rect">
            <a:avLst/>
          </a:prstGeom>
          <a:noFill/>
        </p:spPr>
      </p:pic>
    </p:spTree>
    <p:extLst>
      <p:ext uri="{BB962C8B-B14F-4D97-AF65-F5344CB8AC3E}">
        <p14:creationId xmlns:p14="http://schemas.microsoft.com/office/powerpoint/2010/main" xmlns="" val="385231058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Annual Information Statement</a:t>
            </a:r>
            <a:endParaRPr lang="en-IN" dirty="0"/>
          </a:p>
        </p:txBody>
      </p:sp>
      <p:sp>
        <p:nvSpPr>
          <p:cNvPr id="3" name="Content Placeholder 2"/>
          <p:cNvSpPr>
            <a:spLocks noGrp="1"/>
          </p:cNvSpPr>
          <p:nvPr>
            <p:ph sz="quarter" idx="1"/>
          </p:nvPr>
        </p:nvSpPr>
        <p:spPr/>
        <p:txBody>
          <a:bodyPr/>
          <a:lstStyle/>
          <a:p>
            <a:r>
              <a:rPr lang="en-US" dirty="0" smtClean="0"/>
              <a:t>Part E</a:t>
            </a:r>
          </a:p>
          <a:p>
            <a:r>
              <a:rPr lang="en-US" dirty="0">
                <a:solidFill>
                  <a:srgbClr val="000000"/>
                </a:solidFill>
                <a:latin typeface="PT Serif"/>
              </a:rPr>
              <a:t>With this, Form 26AS has been revamped to an ‘‘Annual Information Statement’‘ which apart from the TDS/ TCS details, shall now contain comprehensive information relating to specified financial transactions, payment of taxes, demand/ refund and pending/completed proceedings undertaken by a taxpayer in a particular financial year that has to be mentioned in the income tax returns.  </a:t>
            </a:r>
            <a:endParaRPr lang="en-IN"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704319" y="5852160"/>
            <a:ext cx="317863" cy="705396"/>
          </a:xfrm>
          <a:prstGeom prst="rect">
            <a:avLst/>
          </a:prstGeom>
          <a:noFill/>
        </p:spPr>
      </p:pic>
    </p:spTree>
    <p:extLst>
      <p:ext uri="{BB962C8B-B14F-4D97-AF65-F5344CB8AC3E}">
        <p14:creationId xmlns:p14="http://schemas.microsoft.com/office/powerpoint/2010/main" xmlns="" val="335082878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Financial Information</a:t>
            </a:r>
            <a:endParaRPr lang="en-IN" dirty="0"/>
          </a:p>
        </p:txBody>
      </p:sp>
      <p:sp>
        <p:nvSpPr>
          <p:cNvPr id="3" name="Content Placeholder 2"/>
          <p:cNvSpPr>
            <a:spLocks noGrp="1"/>
          </p:cNvSpPr>
          <p:nvPr>
            <p:ph sz="quarter" idx="1"/>
          </p:nvPr>
        </p:nvSpPr>
        <p:spPr/>
        <p:txBody>
          <a:bodyPr/>
          <a:lstStyle/>
          <a:p>
            <a:r>
              <a:rPr lang="en-US" dirty="0">
                <a:solidFill>
                  <a:srgbClr val="000000"/>
                </a:solidFill>
                <a:latin typeface="PT Serif"/>
              </a:rPr>
              <a:t> information like cash deposit/withdrawal from saving bank accounts, sale/purchase of immovable property, credit card payments, purchase of shares, debentures, foreign currency, mutual funds, cash payment for goods and services, etc. from “specified persons” like banks, mutual funds, institutions issuing bonds and registrars since Financial Year 2016 onwards.  </a:t>
            </a:r>
            <a:endParaRPr lang="en-IN"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704319" y="5852160"/>
            <a:ext cx="317863" cy="705396"/>
          </a:xfrm>
          <a:prstGeom prst="rect">
            <a:avLst/>
          </a:prstGeom>
          <a:noFill/>
        </p:spPr>
      </p:pic>
    </p:spTree>
    <p:extLst>
      <p:ext uri="{BB962C8B-B14F-4D97-AF65-F5344CB8AC3E}">
        <p14:creationId xmlns:p14="http://schemas.microsoft.com/office/powerpoint/2010/main" xmlns="" val="210724226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Statement of Financial Transactions</a:t>
            </a:r>
            <a:endParaRPr lang="en-IN" dirty="0"/>
          </a:p>
        </p:txBody>
      </p:sp>
      <p:sp>
        <p:nvSpPr>
          <p:cNvPr id="3" name="Content Placeholder 2"/>
          <p:cNvSpPr>
            <a:spLocks noGrp="1"/>
          </p:cNvSpPr>
          <p:nvPr>
            <p:ph sz="quarter" idx="1"/>
          </p:nvPr>
        </p:nvSpPr>
        <p:spPr/>
        <p:txBody>
          <a:bodyPr/>
          <a:lstStyle/>
          <a:p>
            <a:r>
              <a:rPr lang="en-US" dirty="0" smtClean="0">
                <a:solidFill>
                  <a:srgbClr val="000000"/>
                </a:solidFill>
                <a:latin typeface="PT Serif"/>
              </a:rPr>
              <a:t>Such </a:t>
            </a:r>
            <a:r>
              <a:rPr lang="en-US" dirty="0">
                <a:solidFill>
                  <a:srgbClr val="000000"/>
                </a:solidFill>
                <a:latin typeface="PT Serif"/>
              </a:rPr>
              <a:t>information under different SFTs will be shown in the new Form 26AS, it added.  The information being received by the Department from the filers of these specified SFTs is now being shown in Part E of Form 26AS to facilitate voluntary compliance, tax accountability and ease of e-filing of returns so that the same can be used by the taxpayer to file her or his income tax return by calculating the correct tax </a:t>
            </a:r>
            <a:r>
              <a:rPr lang="en-US" dirty="0" smtClean="0">
                <a:solidFill>
                  <a:srgbClr val="000000"/>
                </a:solidFill>
                <a:latin typeface="PT Serif"/>
              </a:rPr>
              <a:t>liability.</a:t>
            </a:r>
          </a:p>
          <a:p>
            <a:r>
              <a:rPr lang="en-US" dirty="0" smtClean="0">
                <a:solidFill>
                  <a:srgbClr val="000000"/>
                </a:solidFill>
                <a:latin typeface="PT Serif"/>
              </a:rPr>
              <a:t>To </a:t>
            </a:r>
            <a:r>
              <a:rPr lang="en-US" dirty="0">
                <a:solidFill>
                  <a:srgbClr val="000000"/>
                </a:solidFill>
                <a:latin typeface="PT Serif"/>
              </a:rPr>
              <a:t>bring in further transparency and accountability in the tax </a:t>
            </a:r>
            <a:r>
              <a:rPr lang="en-US" dirty="0" smtClean="0">
                <a:solidFill>
                  <a:srgbClr val="000000"/>
                </a:solidFill>
                <a:latin typeface="PT Serif"/>
              </a:rPr>
              <a:t>administration</a:t>
            </a:r>
            <a:r>
              <a:rPr lang="en-US" dirty="0">
                <a:solidFill>
                  <a:srgbClr val="000000"/>
                </a:solidFill>
                <a:latin typeface="PT Serif"/>
              </a:rPr>
              <a:t>.</a:t>
            </a:r>
            <a:endParaRPr lang="en-IN"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704319" y="5852160"/>
            <a:ext cx="317863" cy="705396"/>
          </a:xfrm>
          <a:prstGeom prst="rect">
            <a:avLst/>
          </a:prstGeom>
          <a:noFill/>
        </p:spPr>
      </p:pic>
    </p:spTree>
    <p:extLst>
      <p:ext uri="{BB962C8B-B14F-4D97-AF65-F5344CB8AC3E}">
        <p14:creationId xmlns:p14="http://schemas.microsoft.com/office/powerpoint/2010/main" xmlns="" val="350553282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Details</a:t>
            </a:r>
            <a:endParaRPr lang="en-IN" dirty="0"/>
          </a:p>
        </p:txBody>
      </p:sp>
      <p:sp>
        <p:nvSpPr>
          <p:cNvPr id="3" name="Content Placeholder 2"/>
          <p:cNvSpPr>
            <a:spLocks noGrp="1"/>
          </p:cNvSpPr>
          <p:nvPr>
            <p:ph sz="quarter" idx="1"/>
          </p:nvPr>
        </p:nvSpPr>
        <p:spPr/>
        <p:txBody>
          <a:bodyPr>
            <a:normAutofit fontScale="77500" lnSpcReduction="20000"/>
          </a:bodyPr>
          <a:lstStyle/>
          <a:p>
            <a:r>
              <a:rPr lang="en-US" dirty="0">
                <a:solidFill>
                  <a:srgbClr val="000000"/>
                </a:solidFill>
                <a:latin typeface="PT Serif"/>
              </a:rPr>
              <a:t>Part E of the form would </a:t>
            </a:r>
            <a:r>
              <a:rPr lang="en-US" dirty="0" smtClean="0">
                <a:solidFill>
                  <a:srgbClr val="000000"/>
                </a:solidFill>
                <a:latin typeface="PT Serif"/>
              </a:rPr>
              <a:t>show </a:t>
            </a:r>
            <a:r>
              <a:rPr lang="en-US" dirty="0">
                <a:solidFill>
                  <a:srgbClr val="000000"/>
                </a:solidFill>
                <a:latin typeface="PT Serif"/>
              </a:rPr>
              <a:t>different fields </a:t>
            </a:r>
            <a:r>
              <a:rPr lang="en-US" dirty="0" smtClean="0">
                <a:solidFill>
                  <a:srgbClr val="000000"/>
                </a:solidFill>
                <a:latin typeface="PT Serif"/>
              </a:rPr>
              <a:t>such as</a:t>
            </a:r>
          </a:p>
          <a:p>
            <a:r>
              <a:rPr lang="en-US" dirty="0" smtClean="0">
                <a:solidFill>
                  <a:srgbClr val="000000"/>
                </a:solidFill>
                <a:latin typeface="PT Serif"/>
              </a:rPr>
              <a:t>type </a:t>
            </a:r>
            <a:r>
              <a:rPr lang="en-US" dirty="0">
                <a:solidFill>
                  <a:srgbClr val="000000"/>
                </a:solidFill>
                <a:latin typeface="PT Serif"/>
              </a:rPr>
              <a:t>of transaction, </a:t>
            </a:r>
            <a:endParaRPr lang="en-US" dirty="0" smtClean="0">
              <a:solidFill>
                <a:srgbClr val="000000"/>
              </a:solidFill>
              <a:latin typeface="PT Serif"/>
            </a:endParaRPr>
          </a:p>
          <a:p>
            <a:r>
              <a:rPr lang="en-US" dirty="0" smtClean="0">
                <a:solidFill>
                  <a:srgbClr val="000000"/>
                </a:solidFill>
                <a:latin typeface="PT Serif"/>
              </a:rPr>
              <a:t>name </a:t>
            </a:r>
            <a:r>
              <a:rPr lang="en-US" dirty="0">
                <a:solidFill>
                  <a:srgbClr val="000000"/>
                </a:solidFill>
                <a:latin typeface="PT Serif"/>
              </a:rPr>
              <a:t>of SFT filer, date of transaction, single/joint party transaction, number of parties, </a:t>
            </a:r>
            <a:endParaRPr lang="en-US" dirty="0" smtClean="0">
              <a:solidFill>
                <a:srgbClr val="000000"/>
              </a:solidFill>
              <a:latin typeface="PT Serif"/>
            </a:endParaRPr>
          </a:p>
          <a:p>
            <a:r>
              <a:rPr lang="en-US" dirty="0" smtClean="0">
                <a:solidFill>
                  <a:srgbClr val="000000"/>
                </a:solidFill>
                <a:latin typeface="PT Serif"/>
              </a:rPr>
              <a:t>amount</a:t>
            </a:r>
            <a:r>
              <a:rPr lang="en-US" dirty="0">
                <a:solidFill>
                  <a:srgbClr val="000000"/>
                </a:solidFill>
                <a:latin typeface="PT Serif"/>
              </a:rPr>
              <a:t>, mode of payment and remarks etc.  </a:t>
            </a:r>
            <a:r>
              <a:rPr lang="en-US" dirty="0" smtClean="0">
                <a:solidFill>
                  <a:srgbClr val="000000"/>
                </a:solidFill>
                <a:latin typeface="PT Serif"/>
              </a:rPr>
              <a:t>“</a:t>
            </a:r>
          </a:p>
          <a:p>
            <a:r>
              <a:rPr lang="en-US" dirty="0" smtClean="0">
                <a:solidFill>
                  <a:srgbClr val="000000"/>
                </a:solidFill>
                <a:latin typeface="PT Serif"/>
              </a:rPr>
              <a:t>This </a:t>
            </a:r>
            <a:r>
              <a:rPr lang="en-US" dirty="0">
                <a:solidFill>
                  <a:srgbClr val="000000"/>
                </a:solidFill>
                <a:latin typeface="PT Serif"/>
              </a:rPr>
              <a:t>would help the honest taxpayers with updated financial transactions while filing their returns, whereas it will desist those taxpayers who inadvertently conceal financial transactions in their returns. </a:t>
            </a:r>
            <a:endParaRPr lang="en-US" dirty="0" smtClean="0">
              <a:solidFill>
                <a:srgbClr val="000000"/>
              </a:solidFill>
              <a:latin typeface="PT Serif"/>
            </a:endParaRPr>
          </a:p>
          <a:p>
            <a:r>
              <a:rPr lang="en-US" dirty="0" smtClean="0">
                <a:solidFill>
                  <a:srgbClr val="000000"/>
                </a:solidFill>
                <a:latin typeface="PT Serif"/>
              </a:rPr>
              <a:t>The </a:t>
            </a:r>
            <a:r>
              <a:rPr lang="en-US" dirty="0">
                <a:solidFill>
                  <a:srgbClr val="000000"/>
                </a:solidFill>
                <a:latin typeface="PT Serif"/>
              </a:rPr>
              <a:t>new Form 26AS would also have information of transactions which used to be received up to Financial Year 2015-16 in the Annual Information Returns (AIR</a:t>
            </a:r>
            <a:r>
              <a:rPr lang="en-US" dirty="0" smtClean="0">
                <a:solidFill>
                  <a:srgbClr val="000000"/>
                </a:solidFill>
                <a:latin typeface="PT Serif"/>
              </a:rPr>
              <a:t>)</a:t>
            </a:r>
          </a:p>
          <a:p>
            <a:r>
              <a:rPr lang="en-US" dirty="0" smtClean="0">
                <a:solidFill>
                  <a:srgbClr val="000000"/>
                </a:solidFill>
                <a:latin typeface="PT Serif"/>
              </a:rPr>
              <a:t>The tax payer </a:t>
            </a:r>
            <a:r>
              <a:rPr lang="en-US" dirty="0">
                <a:solidFill>
                  <a:srgbClr val="000000"/>
                </a:solidFill>
                <a:latin typeface="PT Serif"/>
              </a:rPr>
              <a:t>has to be very careful while executing the high-value financial transactions</a:t>
            </a:r>
            <a:r>
              <a:rPr lang="en-US" dirty="0" smtClean="0">
                <a:solidFill>
                  <a:srgbClr val="000000"/>
                </a:solidFill>
                <a:latin typeface="PT Serif"/>
              </a:rPr>
              <a:t>.</a:t>
            </a:r>
          </a:p>
          <a:p>
            <a:r>
              <a:rPr lang="en-US" dirty="0" smtClean="0">
                <a:solidFill>
                  <a:srgbClr val="000000"/>
                </a:solidFill>
                <a:latin typeface="PT Serif"/>
              </a:rPr>
              <a:t>It </a:t>
            </a:r>
            <a:r>
              <a:rPr lang="en-US" dirty="0">
                <a:solidFill>
                  <a:srgbClr val="000000"/>
                </a:solidFill>
                <a:latin typeface="PT Serif"/>
              </a:rPr>
              <a:t>should have all the substantive reasons &amp; proofs and need to disclose those in the income tax returns or provide justification for </a:t>
            </a:r>
            <a:r>
              <a:rPr lang="en-US" dirty="0" smtClean="0">
                <a:solidFill>
                  <a:srgbClr val="000000"/>
                </a:solidFill>
                <a:latin typeface="PT Serif"/>
              </a:rPr>
              <a:t>the transactions.</a:t>
            </a:r>
            <a:endParaRPr lang="en-IN"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704319" y="5852160"/>
            <a:ext cx="317863" cy="705396"/>
          </a:xfrm>
          <a:prstGeom prst="rect">
            <a:avLst/>
          </a:prstGeom>
          <a:noFill/>
        </p:spPr>
      </p:pic>
    </p:spTree>
    <p:extLst>
      <p:ext uri="{BB962C8B-B14F-4D97-AF65-F5344CB8AC3E}">
        <p14:creationId xmlns:p14="http://schemas.microsoft.com/office/powerpoint/2010/main" xmlns="" val="156177118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Specified Financial Transactions </a:t>
            </a:r>
            <a:endParaRPr lang="en-IN" dirty="0"/>
          </a:p>
        </p:txBody>
      </p:sp>
      <p:sp>
        <p:nvSpPr>
          <p:cNvPr id="3" name="Content Placeholder 2"/>
          <p:cNvSpPr>
            <a:spLocks noGrp="1"/>
          </p:cNvSpPr>
          <p:nvPr>
            <p:ph sz="quarter" idx="1"/>
          </p:nvPr>
        </p:nvSpPr>
        <p:spPr/>
        <p:txBody>
          <a:bodyPr>
            <a:normAutofit/>
          </a:bodyPr>
          <a:lstStyle/>
          <a:p>
            <a:r>
              <a:rPr lang="en-US" dirty="0" smtClean="0"/>
              <a:t>SFT-001</a:t>
            </a:r>
          </a:p>
          <a:p>
            <a:r>
              <a:rPr lang="en-US" dirty="0" smtClean="0"/>
              <a:t>Payment </a:t>
            </a:r>
            <a:r>
              <a:rPr lang="en-US" dirty="0"/>
              <a:t>made in cash for purchase of bank drafts or pay orders or banker's </a:t>
            </a:r>
            <a:r>
              <a:rPr lang="en-US" dirty="0" err="1"/>
              <a:t>cheque</a:t>
            </a:r>
            <a:r>
              <a:rPr lang="en-US" dirty="0"/>
              <a:t> of an amount aggregating to </a:t>
            </a:r>
            <a:r>
              <a:rPr lang="en-US" u="sng" dirty="0"/>
              <a:t>ten lakh </a:t>
            </a:r>
            <a:r>
              <a:rPr lang="en-US" dirty="0"/>
              <a:t>rupees or more in a financial year</a:t>
            </a:r>
            <a:r>
              <a:rPr lang="en-US" dirty="0" smtClean="0"/>
              <a:t>.</a:t>
            </a:r>
          </a:p>
          <a:p>
            <a:endParaRPr lang="en-US" dirty="0"/>
          </a:p>
          <a:p>
            <a:r>
              <a:rPr lang="en-US" dirty="0" smtClean="0"/>
              <a:t>SFT-002</a:t>
            </a:r>
          </a:p>
          <a:p>
            <a:r>
              <a:rPr lang="en-US" dirty="0"/>
              <a:t>Payments made in cash aggregating to </a:t>
            </a:r>
            <a:r>
              <a:rPr lang="en-US" u="sng" dirty="0"/>
              <a:t>ten lakh rupees </a:t>
            </a:r>
            <a:r>
              <a:rPr lang="en-US" dirty="0"/>
              <a:t>or more during the financial year for purchase of pre-paid instruments issued by Reserve Bank of </a:t>
            </a:r>
            <a:r>
              <a:rPr lang="en-US" dirty="0" smtClean="0"/>
              <a:t>India.</a:t>
            </a:r>
            <a:endParaRPr lang="en-IN"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704319" y="5852160"/>
            <a:ext cx="317863" cy="705396"/>
          </a:xfrm>
          <a:prstGeom prst="rect">
            <a:avLst/>
          </a:prstGeom>
          <a:noFill/>
        </p:spPr>
      </p:pic>
    </p:spTree>
    <p:extLst>
      <p:ext uri="{BB962C8B-B14F-4D97-AF65-F5344CB8AC3E}">
        <p14:creationId xmlns:p14="http://schemas.microsoft.com/office/powerpoint/2010/main" xmlns="" val="317771343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SFT contd..</a:t>
            </a:r>
            <a:endParaRPr lang="en-IN" dirty="0"/>
          </a:p>
        </p:txBody>
      </p:sp>
      <p:sp>
        <p:nvSpPr>
          <p:cNvPr id="3" name="Content Placeholder 2"/>
          <p:cNvSpPr>
            <a:spLocks noGrp="1"/>
          </p:cNvSpPr>
          <p:nvPr>
            <p:ph sz="quarter" idx="1"/>
          </p:nvPr>
        </p:nvSpPr>
        <p:spPr/>
        <p:txBody>
          <a:bodyPr>
            <a:normAutofit/>
          </a:bodyPr>
          <a:lstStyle/>
          <a:p>
            <a:r>
              <a:rPr lang="en-US" dirty="0" smtClean="0"/>
              <a:t>SFT-003</a:t>
            </a:r>
          </a:p>
          <a:p>
            <a:pPr lvl="1"/>
            <a:r>
              <a:rPr lang="en-US" dirty="0"/>
              <a:t>Cash deposits aggregating to </a:t>
            </a:r>
            <a:r>
              <a:rPr lang="en-US" u="sng" dirty="0"/>
              <a:t>fifty lakh rupees </a:t>
            </a:r>
            <a:r>
              <a:rPr lang="en-US" dirty="0"/>
              <a:t>or more in a financial year, in or from one or more current account of a person</a:t>
            </a:r>
            <a:r>
              <a:rPr lang="en-US" dirty="0" smtClean="0"/>
              <a:t>.</a:t>
            </a:r>
          </a:p>
          <a:p>
            <a:pPr lvl="1"/>
            <a:r>
              <a:rPr lang="en-US" dirty="0"/>
              <a:t>Cash withdrawals (including through bearer's </a:t>
            </a:r>
            <a:r>
              <a:rPr lang="en-US" dirty="0" err="1"/>
              <a:t>cheque</a:t>
            </a:r>
            <a:r>
              <a:rPr lang="en-US" dirty="0"/>
              <a:t>) aggregating to </a:t>
            </a:r>
            <a:r>
              <a:rPr lang="en-US" u="sng" dirty="0"/>
              <a:t>fifty lakh </a:t>
            </a:r>
            <a:r>
              <a:rPr lang="en-US" dirty="0"/>
              <a:t>rupees or more in a financial year, in or from one or more current account of </a:t>
            </a:r>
            <a:r>
              <a:rPr lang="en-US" dirty="0" smtClean="0"/>
              <a:t>a person</a:t>
            </a:r>
            <a:r>
              <a:rPr lang="en-US" dirty="0"/>
              <a:t>.</a:t>
            </a:r>
            <a:endParaRPr lang="en-US" dirty="0" smtClean="0"/>
          </a:p>
          <a:p>
            <a:pPr lvl="1"/>
            <a:endParaRPr lang="en-US" dirty="0"/>
          </a:p>
          <a:p>
            <a:r>
              <a:rPr lang="en-US" dirty="0" smtClean="0"/>
              <a:t>SFT-004</a:t>
            </a:r>
          </a:p>
          <a:p>
            <a:pPr lvl="1"/>
            <a:endParaRPr lang="en-US" dirty="0" smtClean="0"/>
          </a:p>
          <a:p>
            <a:pPr lvl="1"/>
            <a:r>
              <a:rPr lang="en-US" dirty="0"/>
              <a:t>Cash deposits aggregating to </a:t>
            </a:r>
            <a:r>
              <a:rPr lang="en-US" u="sng" dirty="0"/>
              <a:t>ten lakh </a:t>
            </a:r>
            <a:r>
              <a:rPr lang="en-US" dirty="0"/>
              <a:t>rupees or more in a financial year, in one or more accounts (other than a current account and time deposit) of a person.</a:t>
            </a:r>
            <a:endParaRPr lang="en-US" dirty="0" smtClean="0"/>
          </a:p>
          <a:p>
            <a:pPr lvl="1"/>
            <a:endParaRPr lang="en-IN"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704319" y="5852160"/>
            <a:ext cx="317863" cy="705396"/>
          </a:xfrm>
          <a:prstGeom prst="rect">
            <a:avLst/>
          </a:prstGeom>
          <a:noFill/>
        </p:spPr>
      </p:pic>
    </p:spTree>
    <p:extLst>
      <p:ext uri="{BB962C8B-B14F-4D97-AF65-F5344CB8AC3E}">
        <p14:creationId xmlns:p14="http://schemas.microsoft.com/office/powerpoint/2010/main" xmlns="" val="30132330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26as</a:t>
            </a:r>
            <a:endParaRPr lang="en-IN" dirty="0"/>
          </a:p>
        </p:txBody>
      </p:sp>
      <p:sp>
        <p:nvSpPr>
          <p:cNvPr id="3" name="Content Placeholder 2"/>
          <p:cNvSpPr>
            <a:spLocks noGrp="1"/>
          </p:cNvSpPr>
          <p:nvPr>
            <p:ph sz="quarter" idx="1"/>
          </p:nvPr>
        </p:nvSpPr>
        <p:spPr/>
        <p:txBody>
          <a:bodyPr>
            <a:normAutofit fontScale="92500" lnSpcReduction="20000"/>
          </a:bodyPr>
          <a:lstStyle/>
          <a:p>
            <a:r>
              <a:rPr lang="en-US" dirty="0"/>
              <a:t>The Form 26AS, </a:t>
            </a:r>
            <a:r>
              <a:rPr lang="en-US" dirty="0" smtClean="0"/>
              <a:t>it is tax </a:t>
            </a:r>
            <a:r>
              <a:rPr lang="en-US" dirty="0"/>
              <a:t>passbook, will come with a few rather significant changes this year. </a:t>
            </a:r>
            <a:endParaRPr lang="en-US" dirty="0" smtClean="0"/>
          </a:p>
          <a:p>
            <a:r>
              <a:rPr lang="en-US" dirty="0" smtClean="0"/>
              <a:t>New </a:t>
            </a:r>
            <a:r>
              <a:rPr lang="en-US" dirty="0"/>
              <a:t>format, effective from June 1, 2020, </a:t>
            </a:r>
            <a:r>
              <a:rPr lang="en-US" dirty="0" smtClean="0"/>
              <a:t>Form </a:t>
            </a:r>
            <a:r>
              <a:rPr lang="en-US" dirty="0"/>
              <a:t>26AS will now contain information regarding tax refunds and demands (if any) against your name. </a:t>
            </a:r>
            <a:endParaRPr lang="en-US" dirty="0" smtClean="0"/>
          </a:p>
          <a:p>
            <a:r>
              <a:rPr lang="en-US" dirty="0" smtClean="0"/>
              <a:t>These </a:t>
            </a:r>
            <a:r>
              <a:rPr lang="en-US" dirty="0"/>
              <a:t>changes were notified by the government via a notification dated May 28, 2020</a:t>
            </a:r>
            <a:br>
              <a:rPr lang="en-US" dirty="0"/>
            </a:br>
            <a:r>
              <a:rPr lang="en-US" dirty="0"/>
              <a:t>The government introduced section 285BB in the Income-tax Act, 1961 via Finance Act 2020 and inserted a new Rule, 114- I via a notification dated May 28, 2020 for making changes in Form 26AS.</a:t>
            </a:r>
            <a:br>
              <a:rPr lang="en-US" dirty="0"/>
            </a:br>
            <a:r>
              <a:rPr lang="en-US" dirty="0"/>
              <a:t/>
            </a:r>
            <a:br>
              <a:rPr lang="en-US" dirty="0"/>
            </a:br>
            <a:r>
              <a:rPr lang="en-US" dirty="0"/>
              <a:t>In its new avatar, the Form 26AS will become a potent tool in the hands of the tax authorities, which is why it is important for a tax payer to know about these changes.</a:t>
            </a:r>
            <a:br>
              <a:rPr lang="en-US" dirty="0"/>
            </a:br>
            <a:r>
              <a:rPr lang="en-US" dirty="0"/>
              <a:t/>
            </a:r>
            <a:br>
              <a:rPr lang="en-US" dirty="0"/>
            </a:br>
            <a:r>
              <a:rPr lang="en-US" dirty="0"/>
              <a:t/>
            </a:r>
            <a:br>
              <a:rPr lang="en-US" dirty="0"/>
            </a:br>
            <a:endParaRPr lang="en-US" dirty="0"/>
          </a:p>
          <a:p>
            <a:endParaRPr lang="en-IN"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704319" y="5865223"/>
            <a:ext cx="317863" cy="705396"/>
          </a:xfrm>
          <a:prstGeom prst="rect">
            <a:avLst/>
          </a:prstGeom>
          <a:noFill/>
        </p:spPr>
      </p:pic>
    </p:spTree>
    <p:extLst>
      <p:ext uri="{BB962C8B-B14F-4D97-AF65-F5344CB8AC3E}">
        <p14:creationId xmlns:p14="http://schemas.microsoft.com/office/powerpoint/2010/main" xmlns="" val="37017934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r>
              <a:rPr lang="en-US" dirty="0" smtClean="0"/>
              <a:t>SFT-005</a:t>
            </a:r>
          </a:p>
          <a:p>
            <a:pPr lvl="1"/>
            <a:r>
              <a:rPr lang="en-US" dirty="0"/>
              <a:t>One or more time deposits (other than a time deposit made through renewal of another time deposit) of a person aggregating to </a:t>
            </a:r>
            <a:r>
              <a:rPr lang="en-US" u="sng" dirty="0"/>
              <a:t>ten lakh </a:t>
            </a:r>
            <a:r>
              <a:rPr lang="en-US" dirty="0"/>
              <a:t>rupees or more in a </a:t>
            </a:r>
            <a:r>
              <a:rPr lang="en-US" dirty="0" smtClean="0"/>
              <a:t>financial year </a:t>
            </a:r>
            <a:r>
              <a:rPr lang="en-US" dirty="0"/>
              <a:t>of a person</a:t>
            </a:r>
            <a:r>
              <a:rPr lang="en-US" dirty="0" smtClean="0"/>
              <a:t>.</a:t>
            </a:r>
          </a:p>
          <a:p>
            <a:pPr lvl="1"/>
            <a:endParaRPr lang="en-US" dirty="0"/>
          </a:p>
          <a:p>
            <a:r>
              <a:rPr lang="en-US" dirty="0" smtClean="0"/>
              <a:t>SFT-006</a:t>
            </a:r>
          </a:p>
          <a:p>
            <a:pPr lvl="1"/>
            <a:r>
              <a:rPr lang="en-US" dirty="0"/>
              <a:t>Payments made by any person of an amount aggregating to— </a:t>
            </a:r>
            <a:endParaRPr lang="en-US" dirty="0" smtClean="0"/>
          </a:p>
          <a:p>
            <a:pPr lvl="1"/>
            <a:r>
              <a:rPr lang="en-US" dirty="0" smtClean="0"/>
              <a:t>(</a:t>
            </a:r>
            <a:r>
              <a:rPr lang="en-US" dirty="0" err="1"/>
              <a:t>i</a:t>
            </a:r>
            <a:r>
              <a:rPr lang="en-US" dirty="0"/>
              <a:t>) </a:t>
            </a:r>
            <a:r>
              <a:rPr lang="en-US" u="sng" dirty="0"/>
              <a:t>One lakh </a:t>
            </a:r>
            <a:r>
              <a:rPr lang="en-US" dirty="0"/>
              <a:t>rupees or more in cash; </a:t>
            </a:r>
            <a:r>
              <a:rPr lang="en-US" dirty="0" smtClean="0"/>
              <a:t>or</a:t>
            </a:r>
          </a:p>
          <a:p>
            <a:pPr lvl="1"/>
            <a:r>
              <a:rPr lang="en-US" dirty="0" smtClean="0"/>
              <a:t>(</a:t>
            </a:r>
            <a:r>
              <a:rPr lang="en-US" dirty="0"/>
              <a:t>ii) </a:t>
            </a:r>
            <a:r>
              <a:rPr lang="en-US" u="sng" dirty="0"/>
              <a:t>Ten lakh </a:t>
            </a:r>
            <a:r>
              <a:rPr lang="en-US" dirty="0"/>
              <a:t>rupees or more by any other mode, against </a:t>
            </a:r>
            <a:r>
              <a:rPr lang="en-US" dirty="0" smtClean="0"/>
              <a:t>bills raised </a:t>
            </a:r>
            <a:r>
              <a:rPr lang="en-US" dirty="0"/>
              <a:t>in respect of one or more credit cards issued to that person, in a financial year.</a:t>
            </a:r>
            <a:endParaRPr lang="en-IN"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704319" y="5852160"/>
            <a:ext cx="317863" cy="705396"/>
          </a:xfrm>
          <a:prstGeom prst="rect">
            <a:avLst/>
          </a:prstGeom>
          <a:noFill/>
        </p:spPr>
      </p:pic>
    </p:spTree>
    <p:extLst>
      <p:ext uri="{BB962C8B-B14F-4D97-AF65-F5344CB8AC3E}">
        <p14:creationId xmlns:p14="http://schemas.microsoft.com/office/powerpoint/2010/main" xmlns="" val="364992351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SFT contd..</a:t>
            </a:r>
            <a:endParaRPr lang="en-IN" dirty="0"/>
          </a:p>
        </p:txBody>
      </p:sp>
      <p:sp>
        <p:nvSpPr>
          <p:cNvPr id="3" name="Content Placeholder 2"/>
          <p:cNvSpPr>
            <a:spLocks noGrp="1"/>
          </p:cNvSpPr>
          <p:nvPr>
            <p:ph sz="quarter" idx="1"/>
          </p:nvPr>
        </p:nvSpPr>
        <p:spPr/>
        <p:txBody>
          <a:bodyPr>
            <a:normAutofit/>
          </a:bodyPr>
          <a:lstStyle/>
          <a:p>
            <a:r>
              <a:rPr lang="en-US" dirty="0" smtClean="0"/>
              <a:t>SFT-007</a:t>
            </a:r>
          </a:p>
          <a:p>
            <a:pPr lvl="1"/>
            <a:r>
              <a:rPr lang="en-US" dirty="0"/>
              <a:t>Receipt from any person of an amount aggregating to </a:t>
            </a:r>
            <a:r>
              <a:rPr lang="en-US" u="sng" dirty="0"/>
              <a:t>ten lakh </a:t>
            </a:r>
            <a:r>
              <a:rPr lang="en-US" dirty="0"/>
              <a:t>rupees or more in a financial year for acquiring bonds or debentures issued by the company </a:t>
            </a:r>
            <a:r>
              <a:rPr lang="en-US" dirty="0" smtClean="0"/>
              <a:t>or institution </a:t>
            </a:r>
            <a:r>
              <a:rPr lang="en-US" dirty="0"/>
              <a:t>(other than the amount received on account of renewal of the bond or debenture issued by that company</a:t>
            </a:r>
            <a:r>
              <a:rPr lang="en-US" dirty="0" smtClean="0"/>
              <a:t>).</a:t>
            </a:r>
          </a:p>
          <a:p>
            <a:pPr lvl="1"/>
            <a:endParaRPr lang="en-US" dirty="0"/>
          </a:p>
          <a:p>
            <a:r>
              <a:rPr lang="en-US" dirty="0" smtClean="0"/>
              <a:t>SFT-008</a:t>
            </a:r>
          </a:p>
          <a:p>
            <a:pPr lvl="1"/>
            <a:r>
              <a:rPr lang="en-US" dirty="0"/>
              <a:t>Receipt from any person of an amount aggregating to </a:t>
            </a:r>
            <a:r>
              <a:rPr lang="en-US" u="sng" dirty="0"/>
              <a:t>ten lakh </a:t>
            </a:r>
            <a:r>
              <a:rPr lang="en-US" dirty="0"/>
              <a:t>rupees or more in a financial year for acquiring shares (including share application money) issued </a:t>
            </a:r>
            <a:r>
              <a:rPr lang="en-US" dirty="0" smtClean="0"/>
              <a:t>by the </a:t>
            </a:r>
            <a:r>
              <a:rPr lang="en-US" dirty="0"/>
              <a:t>company</a:t>
            </a:r>
            <a:endParaRPr lang="en-IN"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704319" y="5852160"/>
            <a:ext cx="317863" cy="705396"/>
          </a:xfrm>
          <a:prstGeom prst="rect">
            <a:avLst/>
          </a:prstGeom>
          <a:noFill/>
        </p:spPr>
      </p:pic>
    </p:spTree>
    <p:extLst>
      <p:ext uri="{BB962C8B-B14F-4D97-AF65-F5344CB8AC3E}">
        <p14:creationId xmlns:p14="http://schemas.microsoft.com/office/powerpoint/2010/main" xmlns="" val="276490527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SFT contd..</a:t>
            </a:r>
            <a:endParaRPr lang="en-IN" dirty="0"/>
          </a:p>
        </p:txBody>
      </p:sp>
      <p:sp>
        <p:nvSpPr>
          <p:cNvPr id="3" name="Content Placeholder 2"/>
          <p:cNvSpPr>
            <a:spLocks noGrp="1"/>
          </p:cNvSpPr>
          <p:nvPr>
            <p:ph sz="quarter" idx="1"/>
          </p:nvPr>
        </p:nvSpPr>
        <p:spPr/>
        <p:txBody>
          <a:bodyPr>
            <a:normAutofit/>
          </a:bodyPr>
          <a:lstStyle/>
          <a:p>
            <a:r>
              <a:rPr lang="en-US" dirty="0" smtClean="0"/>
              <a:t>SFT-009</a:t>
            </a:r>
          </a:p>
          <a:p>
            <a:pPr lvl="1"/>
            <a:r>
              <a:rPr lang="en-US" dirty="0"/>
              <a:t>Buy back of shares from any person (other than the shares bought in the open market) for an amount or value aggregating to </a:t>
            </a:r>
            <a:r>
              <a:rPr lang="en-US" u="sng" dirty="0"/>
              <a:t>ten lakh </a:t>
            </a:r>
            <a:r>
              <a:rPr lang="en-US" dirty="0"/>
              <a:t>rupees or more in a </a:t>
            </a:r>
            <a:r>
              <a:rPr lang="en-US" dirty="0" smtClean="0"/>
              <a:t>financial year.</a:t>
            </a:r>
          </a:p>
          <a:p>
            <a:pPr lvl="1"/>
            <a:endParaRPr lang="en-US" dirty="0"/>
          </a:p>
          <a:p>
            <a:r>
              <a:rPr lang="en-US" dirty="0" smtClean="0"/>
              <a:t>SFT-010</a:t>
            </a:r>
          </a:p>
          <a:p>
            <a:pPr lvl="1"/>
            <a:r>
              <a:rPr lang="en-US" dirty="0" smtClean="0"/>
              <a:t>Receipt </a:t>
            </a:r>
            <a:r>
              <a:rPr lang="en-US" dirty="0"/>
              <a:t>from any person of an amount aggregating to </a:t>
            </a:r>
            <a:r>
              <a:rPr lang="en-US" u="sng" dirty="0"/>
              <a:t>ten lakh </a:t>
            </a:r>
            <a:r>
              <a:rPr lang="en-US" dirty="0"/>
              <a:t>rupees or more in a financial year for acquiring units of one or more schemes of a Mutual Fund (</a:t>
            </a:r>
            <a:r>
              <a:rPr lang="en-US" dirty="0" smtClean="0"/>
              <a:t>other than </a:t>
            </a:r>
            <a:r>
              <a:rPr lang="en-US" dirty="0"/>
              <a:t>the amount received on account of transfer from one scheme to another scheme of that Mutual Fund).</a:t>
            </a:r>
            <a:endParaRPr lang="en-IN"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704319" y="5852160"/>
            <a:ext cx="317863" cy="705396"/>
          </a:xfrm>
          <a:prstGeom prst="rect">
            <a:avLst/>
          </a:prstGeom>
          <a:noFill/>
        </p:spPr>
      </p:pic>
    </p:spTree>
    <p:extLst>
      <p:ext uri="{BB962C8B-B14F-4D97-AF65-F5344CB8AC3E}">
        <p14:creationId xmlns:p14="http://schemas.microsoft.com/office/powerpoint/2010/main" xmlns="" val="228970522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SFT contd..</a:t>
            </a:r>
            <a:endParaRPr lang="en-IN" dirty="0"/>
          </a:p>
        </p:txBody>
      </p:sp>
      <p:sp>
        <p:nvSpPr>
          <p:cNvPr id="3" name="Content Placeholder 2"/>
          <p:cNvSpPr>
            <a:spLocks noGrp="1"/>
          </p:cNvSpPr>
          <p:nvPr>
            <p:ph sz="quarter" idx="1"/>
          </p:nvPr>
        </p:nvSpPr>
        <p:spPr/>
        <p:txBody>
          <a:bodyPr>
            <a:normAutofit/>
          </a:bodyPr>
          <a:lstStyle/>
          <a:p>
            <a:r>
              <a:rPr lang="en-US" dirty="0" smtClean="0"/>
              <a:t>SFT-011</a:t>
            </a:r>
          </a:p>
          <a:p>
            <a:pPr lvl="1"/>
            <a:r>
              <a:rPr lang="en-US" dirty="0"/>
              <a:t>Receipt from any person for sale of foreign currency including any credit of such currency to foreign exchange card or expense in such currency through a debit </a:t>
            </a:r>
            <a:r>
              <a:rPr lang="en-US" dirty="0" smtClean="0"/>
              <a:t>or credit </a:t>
            </a:r>
            <a:r>
              <a:rPr lang="en-US" dirty="0"/>
              <a:t>card or through issue of </a:t>
            </a:r>
            <a:r>
              <a:rPr lang="en-US" dirty="0" err="1"/>
              <a:t>travellers</a:t>
            </a:r>
            <a:r>
              <a:rPr lang="en-US" dirty="0"/>
              <a:t> </a:t>
            </a:r>
            <a:r>
              <a:rPr lang="en-US" dirty="0" err="1"/>
              <a:t>cheque</a:t>
            </a:r>
            <a:r>
              <a:rPr lang="en-US" dirty="0"/>
              <a:t> or draft or any other instrument of an amount aggregating to </a:t>
            </a:r>
            <a:r>
              <a:rPr lang="en-US" u="sng" dirty="0"/>
              <a:t>ten lakh rupees </a:t>
            </a:r>
            <a:r>
              <a:rPr lang="en-US" dirty="0"/>
              <a:t>or more during a financial </a:t>
            </a:r>
            <a:r>
              <a:rPr lang="en-US" dirty="0" smtClean="0"/>
              <a:t>year.</a:t>
            </a:r>
          </a:p>
          <a:p>
            <a:pPr lvl="1"/>
            <a:endParaRPr lang="en-US" dirty="0"/>
          </a:p>
          <a:p>
            <a:r>
              <a:rPr lang="en-US" dirty="0" smtClean="0"/>
              <a:t>SFT-012</a:t>
            </a:r>
          </a:p>
          <a:p>
            <a:pPr lvl="1"/>
            <a:r>
              <a:rPr lang="en-US" dirty="0"/>
              <a:t>Purchase or sale by any person of immovable property for an amount of </a:t>
            </a:r>
            <a:r>
              <a:rPr lang="en-US" u="sng" dirty="0"/>
              <a:t>thirty lakh rupees </a:t>
            </a:r>
            <a:r>
              <a:rPr lang="en-US" dirty="0"/>
              <a:t>or more or valued by the stamp valuation authority referred to in </a:t>
            </a:r>
            <a:r>
              <a:rPr lang="en-US" dirty="0" smtClean="0"/>
              <a:t>section 50C </a:t>
            </a:r>
            <a:r>
              <a:rPr lang="en-US" dirty="0"/>
              <a:t>of the Act at </a:t>
            </a:r>
            <a:r>
              <a:rPr lang="en-US" u="sng" dirty="0"/>
              <a:t>thirty lakh rupees </a:t>
            </a:r>
            <a:r>
              <a:rPr lang="en-US" dirty="0"/>
              <a:t>or more.</a:t>
            </a:r>
            <a:endParaRPr lang="en-IN"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704319" y="5852160"/>
            <a:ext cx="317863" cy="705396"/>
          </a:xfrm>
          <a:prstGeom prst="rect">
            <a:avLst/>
          </a:prstGeom>
          <a:noFill/>
        </p:spPr>
      </p:pic>
    </p:spTree>
    <p:extLst>
      <p:ext uri="{BB962C8B-B14F-4D97-AF65-F5344CB8AC3E}">
        <p14:creationId xmlns:p14="http://schemas.microsoft.com/office/powerpoint/2010/main" xmlns="" val="199678584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SFT </a:t>
            </a:r>
            <a:r>
              <a:rPr lang="en-US" dirty="0" err="1" smtClean="0"/>
              <a:t>contd</a:t>
            </a:r>
            <a:r>
              <a:rPr lang="en-US" dirty="0" smtClean="0"/>
              <a:t>…</a:t>
            </a:r>
            <a:endParaRPr lang="en-IN" dirty="0"/>
          </a:p>
        </p:txBody>
      </p:sp>
      <p:sp>
        <p:nvSpPr>
          <p:cNvPr id="3" name="Content Placeholder 2"/>
          <p:cNvSpPr>
            <a:spLocks noGrp="1"/>
          </p:cNvSpPr>
          <p:nvPr>
            <p:ph sz="quarter" idx="1"/>
          </p:nvPr>
        </p:nvSpPr>
        <p:spPr/>
        <p:txBody>
          <a:bodyPr>
            <a:normAutofit/>
          </a:bodyPr>
          <a:lstStyle/>
          <a:p>
            <a:r>
              <a:rPr lang="en-US" dirty="0" smtClean="0"/>
              <a:t>SFT-013</a:t>
            </a:r>
          </a:p>
          <a:p>
            <a:pPr lvl="1"/>
            <a:r>
              <a:rPr lang="en-US" dirty="0"/>
              <a:t>Receipt of cash payment exceeding </a:t>
            </a:r>
            <a:r>
              <a:rPr lang="en-US" u="sng" dirty="0"/>
              <a:t>two lakh rupees </a:t>
            </a:r>
            <a:r>
              <a:rPr lang="en-US" dirty="0"/>
              <a:t>for sale, by any person, of goods or services of any nature (other than those specified at Sl. Nos. 1 to 10 of </a:t>
            </a:r>
            <a:r>
              <a:rPr lang="en-US" dirty="0" smtClean="0"/>
              <a:t>Rule 114E)</a:t>
            </a:r>
          </a:p>
          <a:p>
            <a:pPr lvl="1"/>
            <a:endParaRPr lang="en-US" dirty="0"/>
          </a:p>
          <a:p>
            <a:r>
              <a:rPr lang="en-US" dirty="0" smtClean="0"/>
              <a:t>SFT-014</a:t>
            </a:r>
          </a:p>
          <a:p>
            <a:pPr lvl="1"/>
            <a:r>
              <a:rPr lang="en-US" dirty="0" smtClean="0"/>
              <a:t>Cash </a:t>
            </a:r>
            <a:r>
              <a:rPr lang="en-US" dirty="0"/>
              <a:t>deposits during the period 09th November, 2016 to 30th December, 2016 aggregating to </a:t>
            </a:r>
            <a:endParaRPr lang="en-US" dirty="0" smtClean="0"/>
          </a:p>
          <a:p>
            <a:pPr lvl="2"/>
            <a:r>
              <a:rPr lang="en-US" dirty="0" smtClean="0"/>
              <a:t>(</a:t>
            </a:r>
            <a:r>
              <a:rPr lang="en-US" dirty="0" err="1"/>
              <a:t>i</a:t>
            </a:r>
            <a:r>
              <a:rPr lang="en-US" dirty="0"/>
              <a:t>) </a:t>
            </a:r>
            <a:r>
              <a:rPr lang="en-US" u="sng" dirty="0"/>
              <a:t>twelve lakh fifty thousand rupees or more</a:t>
            </a:r>
            <a:r>
              <a:rPr lang="en-US" dirty="0"/>
              <a:t>, in one or more </a:t>
            </a:r>
            <a:r>
              <a:rPr lang="en-US" dirty="0" smtClean="0"/>
              <a:t>current account </a:t>
            </a:r>
            <a:r>
              <a:rPr lang="en-US" dirty="0"/>
              <a:t>of a person; or </a:t>
            </a:r>
            <a:endParaRPr lang="en-US" dirty="0" smtClean="0"/>
          </a:p>
          <a:p>
            <a:pPr lvl="2"/>
            <a:r>
              <a:rPr lang="en-US" dirty="0" smtClean="0"/>
              <a:t>(</a:t>
            </a:r>
            <a:r>
              <a:rPr lang="en-US" dirty="0"/>
              <a:t>ii) </a:t>
            </a:r>
            <a:r>
              <a:rPr lang="en-US" u="sng" dirty="0"/>
              <a:t>two lakh fifty thousand rupees or more</a:t>
            </a:r>
            <a:r>
              <a:rPr lang="en-US" dirty="0"/>
              <a:t>, in one or more accounts (other than a current account) of a person. Cash deposits during </a:t>
            </a:r>
            <a:r>
              <a:rPr lang="en-US" dirty="0" smtClean="0"/>
              <a:t>the period </a:t>
            </a:r>
            <a:r>
              <a:rPr lang="en-US" dirty="0"/>
              <a:t>1st April, 2016 to 9th November, 2016 in respect of accounts that are reportable.</a:t>
            </a:r>
            <a:endParaRPr lang="en-IN"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704319" y="5852160"/>
            <a:ext cx="317863" cy="705396"/>
          </a:xfrm>
          <a:prstGeom prst="rect">
            <a:avLst/>
          </a:prstGeom>
          <a:noFill/>
        </p:spPr>
      </p:pic>
    </p:spTree>
    <p:extLst>
      <p:ext uri="{BB962C8B-B14F-4D97-AF65-F5344CB8AC3E}">
        <p14:creationId xmlns:p14="http://schemas.microsoft.com/office/powerpoint/2010/main" xmlns="" val="64525102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Specified Persons for furnishing SFT</a:t>
            </a:r>
            <a:endParaRPr lang="en-IN" dirty="0"/>
          </a:p>
        </p:txBody>
      </p:sp>
      <p:sp>
        <p:nvSpPr>
          <p:cNvPr id="3" name="Content Placeholder 2"/>
          <p:cNvSpPr>
            <a:spLocks noGrp="1"/>
          </p:cNvSpPr>
          <p:nvPr>
            <p:ph sz="quarter" idx="1"/>
          </p:nvPr>
        </p:nvSpPr>
        <p:spPr/>
        <p:txBody>
          <a:bodyPr>
            <a:normAutofit fontScale="92500" lnSpcReduction="10000"/>
          </a:bodyPr>
          <a:lstStyle/>
          <a:p>
            <a:r>
              <a:rPr lang="en-US" dirty="0" smtClean="0"/>
              <a:t>An </a:t>
            </a:r>
            <a:r>
              <a:rPr lang="en-US" dirty="0" err="1" smtClean="0"/>
              <a:t>Assessee</a:t>
            </a:r>
            <a:endParaRPr lang="en-US" dirty="0" smtClean="0"/>
          </a:p>
          <a:p>
            <a:r>
              <a:rPr lang="en-US" dirty="0" smtClean="0"/>
              <a:t>Government Office</a:t>
            </a:r>
          </a:p>
          <a:p>
            <a:r>
              <a:rPr lang="en-US" dirty="0" smtClean="0"/>
              <a:t>Local Authority or Public Body or Association</a:t>
            </a:r>
          </a:p>
          <a:p>
            <a:r>
              <a:rPr lang="en-US" dirty="0" smtClean="0"/>
              <a:t>Registrars/Sub-Registrars under the Stamp Duty Act</a:t>
            </a:r>
          </a:p>
          <a:p>
            <a:r>
              <a:rPr lang="en-US" dirty="0" smtClean="0"/>
              <a:t>Motor Vehicles Registration Authority</a:t>
            </a:r>
          </a:p>
          <a:p>
            <a:r>
              <a:rPr lang="en-US" dirty="0" smtClean="0"/>
              <a:t>Post Office</a:t>
            </a:r>
          </a:p>
          <a:p>
            <a:r>
              <a:rPr lang="en-US" dirty="0" smtClean="0"/>
              <a:t>Collector in Case of Land Acquisitions</a:t>
            </a:r>
          </a:p>
          <a:p>
            <a:r>
              <a:rPr lang="en-US" dirty="0" err="1" smtClean="0"/>
              <a:t>Recognised</a:t>
            </a:r>
            <a:r>
              <a:rPr lang="en-US" dirty="0" smtClean="0"/>
              <a:t> Stock Exchanges</a:t>
            </a:r>
          </a:p>
          <a:p>
            <a:r>
              <a:rPr lang="en-US" dirty="0" smtClean="0"/>
              <a:t>RBI</a:t>
            </a:r>
          </a:p>
          <a:p>
            <a:r>
              <a:rPr lang="en-US" dirty="0" smtClean="0"/>
              <a:t>A Depository</a:t>
            </a:r>
          </a:p>
          <a:p>
            <a:r>
              <a:rPr lang="en-US" dirty="0" smtClean="0"/>
              <a:t>Any other prescribed Person</a:t>
            </a:r>
          </a:p>
          <a:p>
            <a:endParaRPr lang="en-US" dirty="0" smtClean="0"/>
          </a:p>
          <a:p>
            <a:endParaRPr lang="en-IN"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704319" y="5852160"/>
            <a:ext cx="317863" cy="705396"/>
          </a:xfrm>
          <a:prstGeom prst="rect">
            <a:avLst/>
          </a:prstGeom>
          <a:noFill/>
        </p:spPr>
      </p:pic>
    </p:spTree>
    <p:extLst>
      <p:ext uri="{BB962C8B-B14F-4D97-AF65-F5344CB8AC3E}">
        <p14:creationId xmlns:p14="http://schemas.microsoft.com/office/powerpoint/2010/main" xmlns="" val="413047866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Reportable Persons for SFT</a:t>
            </a:r>
            <a:endParaRPr lang="en-IN"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xmlns="" val="1697082060"/>
              </p:ext>
            </p:extLst>
          </p:nvPr>
        </p:nvGraphicFramePr>
        <p:xfrm>
          <a:off x="719328" y="1524004"/>
          <a:ext cx="10634472" cy="4693920"/>
        </p:xfrm>
        <a:graphic>
          <a:graphicData uri="http://schemas.openxmlformats.org/drawingml/2006/table">
            <a:tbl>
              <a:tblPr/>
              <a:tblGrid>
                <a:gridCol w="10634472"/>
              </a:tblGrid>
              <a:tr h="469392">
                <a:tc>
                  <a:txBody>
                    <a:bodyPr/>
                    <a:lstStyle/>
                    <a:p>
                      <a:pPr algn="just" rtl="0" fontAlgn="base">
                        <a:spcBef>
                          <a:spcPts val="0"/>
                        </a:spcBef>
                        <a:spcAft>
                          <a:spcPts val="0"/>
                        </a:spcAft>
                      </a:pPr>
                      <a:r>
                        <a:rPr lang="en-US" sz="2000" u="none" strike="noStrike" dirty="0">
                          <a:effectLst/>
                          <a:latin typeface="georgia" panose="02040502050405020303" pitchFamily="18" charset="0"/>
                        </a:rPr>
                        <a:t>A Bank including a Co-operative Bank</a:t>
                      </a:r>
                      <a:endParaRPr lang="en-US" sz="2000" u="none" strike="noStrike" dirty="0">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blipFill>
                      <a:blip r:embed="rId2"/>
                      <a:tile tx="0" ty="0" sx="100000" sy="100000" flip="none" algn="tl"/>
                    </a:blipFill>
                  </a:tcPr>
                </a:tc>
              </a:tr>
              <a:tr h="469392">
                <a:tc>
                  <a:txBody>
                    <a:bodyPr/>
                    <a:lstStyle/>
                    <a:p>
                      <a:pPr algn="just" rtl="0" fontAlgn="base">
                        <a:spcBef>
                          <a:spcPts val="0"/>
                        </a:spcBef>
                        <a:spcAft>
                          <a:spcPts val="0"/>
                        </a:spcAft>
                      </a:pPr>
                      <a:r>
                        <a:rPr lang="en-IN" sz="2000" u="none" strike="noStrike" dirty="0">
                          <a:effectLst/>
                          <a:latin typeface="georgia" panose="02040502050405020303" pitchFamily="18" charset="0"/>
                        </a:rPr>
                        <a:t>Post Office/Post Master General</a:t>
                      </a:r>
                      <a:endParaRPr lang="en-IN" sz="2000" u="none" strike="noStrike" dirty="0">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blipFill>
                      <a:blip r:embed="rId2"/>
                      <a:tile tx="0" ty="0" sx="100000" sy="100000" flip="none" algn="tl"/>
                    </a:blipFill>
                  </a:tcPr>
                </a:tc>
              </a:tr>
              <a:tr h="469392">
                <a:tc>
                  <a:txBody>
                    <a:bodyPr/>
                    <a:lstStyle/>
                    <a:p>
                      <a:pPr algn="just" rtl="0" fontAlgn="base">
                        <a:spcBef>
                          <a:spcPts val="0"/>
                        </a:spcBef>
                        <a:spcAft>
                          <a:spcPts val="0"/>
                        </a:spcAft>
                      </a:pPr>
                      <a:r>
                        <a:rPr lang="en-IN" sz="2000" u="none" strike="noStrike" dirty="0">
                          <a:effectLst/>
                          <a:latin typeface="georgia" panose="02040502050405020303" pitchFamily="18" charset="0"/>
                        </a:rPr>
                        <a:t>A </a:t>
                      </a:r>
                      <a:r>
                        <a:rPr lang="en-IN" sz="2000" u="none" strike="noStrike" dirty="0" err="1">
                          <a:effectLst/>
                          <a:latin typeface="georgia" panose="02040502050405020303" pitchFamily="18" charset="0"/>
                        </a:rPr>
                        <a:t>Nidhi</a:t>
                      </a:r>
                      <a:r>
                        <a:rPr lang="en-IN" sz="2000" u="none" strike="noStrike" dirty="0">
                          <a:effectLst/>
                          <a:latin typeface="georgia" panose="02040502050405020303" pitchFamily="18" charset="0"/>
                        </a:rPr>
                        <a:t> Company</a:t>
                      </a:r>
                      <a:endParaRPr lang="en-IN" sz="2000" u="none" strike="noStrike" dirty="0">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blipFill>
                      <a:blip r:embed="rId2"/>
                      <a:tile tx="0" ty="0" sx="100000" sy="100000" flip="none" algn="tl"/>
                    </a:blipFill>
                  </a:tcPr>
                </a:tc>
              </a:tr>
              <a:tr h="469392">
                <a:tc>
                  <a:txBody>
                    <a:bodyPr/>
                    <a:lstStyle/>
                    <a:p>
                      <a:pPr algn="just" rtl="0" fontAlgn="base">
                        <a:spcBef>
                          <a:spcPts val="0"/>
                        </a:spcBef>
                        <a:spcAft>
                          <a:spcPts val="0"/>
                        </a:spcAft>
                      </a:pPr>
                      <a:r>
                        <a:rPr lang="en-IN" sz="2000" u="none" strike="noStrike" dirty="0">
                          <a:effectLst/>
                          <a:latin typeface="georgia" panose="02040502050405020303" pitchFamily="18" charset="0"/>
                        </a:rPr>
                        <a:t>Non- Banking Financial Companies (NBFCs)</a:t>
                      </a:r>
                      <a:endParaRPr lang="en-IN" sz="2000" u="none" strike="noStrike" dirty="0">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blipFill>
                      <a:blip r:embed="rId2"/>
                      <a:tile tx="0" ty="0" sx="100000" sy="100000" flip="none" algn="tl"/>
                    </a:blipFill>
                  </a:tcPr>
                </a:tc>
              </a:tr>
              <a:tr h="469392">
                <a:tc>
                  <a:txBody>
                    <a:bodyPr/>
                    <a:lstStyle/>
                    <a:p>
                      <a:pPr algn="just" rtl="0" fontAlgn="base">
                        <a:spcBef>
                          <a:spcPts val="0"/>
                        </a:spcBef>
                        <a:spcAft>
                          <a:spcPts val="0"/>
                        </a:spcAft>
                      </a:pPr>
                      <a:r>
                        <a:rPr lang="en-IN" sz="2000" u="none" strike="noStrike" dirty="0">
                          <a:effectLst/>
                          <a:latin typeface="georgia" panose="02040502050405020303" pitchFamily="18" charset="0"/>
                        </a:rPr>
                        <a:t>Credit Card Issuing Companies</a:t>
                      </a:r>
                      <a:endParaRPr lang="en-IN" sz="2000" u="none" strike="noStrike" dirty="0">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blipFill>
                      <a:blip r:embed="rId2"/>
                      <a:tile tx="0" ty="0" sx="100000" sy="100000" flip="none" algn="tl"/>
                    </a:blipFill>
                  </a:tcPr>
                </a:tc>
              </a:tr>
              <a:tr h="469392">
                <a:tc>
                  <a:txBody>
                    <a:bodyPr/>
                    <a:lstStyle/>
                    <a:p>
                      <a:pPr algn="just" rtl="0" fontAlgn="base">
                        <a:spcBef>
                          <a:spcPts val="0"/>
                        </a:spcBef>
                        <a:spcAft>
                          <a:spcPts val="0"/>
                        </a:spcAft>
                      </a:pPr>
                      <a:r>
                        <a:rPr lang="en-IN" sz="2000" u="none" strike="noStrike" dirty="0">
                          <a:effectLst/>
                          <a:latin typeface="georgia" panose="02040502050405020303" pitchFamily="18" charset="0"/>
                        </a:rPr>
                        <a:t>A Company</a:t>
                      </a:r>
                      <a:endParaRPr lang="en-IN" sz="2000" u="none" strike="noStrike" dirty="0">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blipFill>
                      <a:blip r:embed="rId2"/>
                      <a:tile tx="0" ty="0" sx="100000" sy="100000" flip="none" algn="tl"/>
                    </a:blipFill>
                  </a:tcPr>
                </a:tc>
              </a:tr>
              <a:tr h="469392">
                <a:tc>
                  <a:txBody>
                    <a:bodyPr/>
                    <a:lstStyle/>
                    <a:p>
                      <a:pPr algn="just" rtl="0" fontAlgn="base">
                        <a:spcBef>
                          <a:spcPts val="0"/>
                        </a:spcBef>
                        <a:spcAft>
                          <a:spcPts val="0"/>
                        </a:spcAft>
                      </a:pPr>
                      <a:r>
                        <a:rPr lang="en-IN" sz="2000" u="none" strike="noStrike" dirty="0">
                          <a:effectLst/>
                          <a:latin typeface="georgia" panose="02040502050405020303" pitchFamily="18" charset="0"/>
                        </a:rPr>
                        <a:t>Mutual Funds</a:t>
                      </a:r>
                      <a:endParaRPr lang="en-IN" sz="2000" u="none" strike="noStrike" dirty="0">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blipFill>
                      <a:blip r:embed="rId2"/>
                      <a:tile tx="0" ty="0" sx="100000" sy="100000" flip="none" algn="tl"/>
                    </a:blipFill>
                  </a:tcPr>
                </a:tc>
              </a:tr>
              <a:tr h="469392">
                <a:tc>
                  <a:txBody>
                    <a:bodyPr/>
                    <a:lstStyle/>
                    <a:p>
                      <a:pPr algn="just" rtl="0" fontAlgn="base">
                        <a:spcBef>
                          <a:spcPts val="0"/>
                        </a:spcBef>
                        <a:spcAft>
                          <a:spcPts val="0"/>
                        </a:spcAft>
                      </a:pPr>
                      <a:r>
                        <a:rPr lang="en-US" sz="2000" u="none" strike="noStrike" dirty="0" err="1">
                          <a:effectLst/>
                          <a:latin typeface="georgia" panose="02040502050405020303" pitchFamily="18" charset="0"/>
                        </a:rPr>
                        <a:t>Authorised</a:t>
                      </a:r>
                      <a:r>
                        <a:rPr lang="en-US" sz="2000" u="none" strike="noStrike" dirty="0">
                          <a:effectLst/>
                          <a:latin typeface="georgia" panose="02040502050405020303" pitchFamily="18" charset="0"/>
                        </a:rPr>
                        <a:t> person under Foreign Exchange Management Act, 1999</a:t>
                      </a:r>
                      <a:endParaRPr lang="en-US" sz="2000" u="none" strike="noStrike" dirty="0">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blipFill>
                      <a:blip r:embed="rId2"/>
                      <a:tile tx="0" ty="0" sx="100000" sy="100000" flip="none" algn="tl"/>
                    </a:blipFill>
                  </a:tcPr>
                </a:tc>
              </a:tr>
              <a:tr h="469392">
                <a:tc>
                  <a:txBody>
                    <a:bodyPr/>
                    <a:lstStyle/>
                    <a:p>
                      <a:pPr algn="just" rtl="0" fontAlgn="base">
                        <a:spcBef>
                          <a:spcPts val="0"/>
                        </a:spcBef>
                        <a:spcAft>
                          <a:spcPts val="0"/>
                        </a:spcAft>
                      </a:pPr>
                      <a:r>
                        <a:rPr lang="en-IN" sz="2000" u="none" strike="noStrike" dirty="0">
                          <a:effectLst/>
                          <a:latin typeface="georgia" panose="02040502050405020303" pitchFamily="18" charset="0"/>
                        </a:rPr>
                        <a:t>Registrar or Sub-Registrar</a:t>
                      </a:r>
                      <a:endParaRPr lang="en-IN" sz="2000" u="none" strike="noStrike" dirty="0">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blipFill>
                      <a:blip r:embed="rId2"/>
                      <a:tile tx="0" ty="0" sx="100000" sy="100000" flip="none" algn="tl"/>
                    </a:blipFill>
                  </a:tcPr>
                </a:tc>
              </a:tr>
              <a:tr h="469392">
                <a:tc>
                  <a:txBody>
                    <a:bodyPr/>
                    <a:lstStyle/>
                    <a:p>
                      <a:pPr algn="just" rtl="0" fontAlgn="base">
                        <a:spcBef>
                          <a:spcPts val="0"/>
                        </a:spcBef>
                        <a:spcAft>
                          <a:spcPts val="0"/>
                        </a:spcAft>
                      </a:pPr>
                      <a:r>
                        <a:rPr lang="en-US" sz="2000" u="none" strike="noStrike" dirty="0">
                          <a:effectLst/>
                          <a:latin typeface="georgia" panose="02040502050405020303" pitchFamily="18" charset="0"/>
                        </a:rPr>
                        <a:t>Any person who is liable for audit under section 44AB of the Act.</a:t>
                      </a:r>
                      <a:endParaRPr lang="en-US" sz="2000" u="none" strike="noStrike" dirty="0">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blipFill>
                      <a:blip r:embed="rId2"/>
                      <a:tile tx="0" ty="0" sx="100000" sy="100000" flip="none" algn="tl"/>
                    </a:blipFill>
                  </a:tcPr>
                </a:tc>
              </a:tr>
            </a:tbl>
          </a:graphicData>
        </a:graphic>
      </p:graphicFrame>
      <p:pic>
        <p:nvPicPr>
          <p:cNvPr id="5" name="Picture 4" descr="C:\Users\Administrator\AppData\Local\Microsoft\Windows Live Mail\WLMDSS.tmp\WLM577A.tmp\logo.png"/>
          <p:cNvPicPr/>
          <p:nvPr/>
        </p:nvPicPr>
        <p:blipFill>
          <a:blip r:embed="rId3" cstate="print"/>
          <a:srcRect/>
          <a:stretch>
            <a:fillRect/>
          </a:stretch>
        </p:blipFill>
        <p:spPr bwMode="auto">
          <a:xfrm>
            <a:off x="11704319" y="5852160"/>
            <a:ext cx="317863" cy="705396"/>
          </a:xfrm>
          <a:prstGeom prst="rect">
            <a:avLst/>
          </a:prstGeom>
          <a:noFill/>
        </p:spPr>
      </p:pic>
    </p:spTree>
    <p:extLst>
      <p:ext uri="{BB962C8B-B14F-4D97-AF65-F5344CB8AC3E}">
        <p14:creationId xmlns:p14="http://schemas.microsoft.com/office/powerpoint/2010/main" xmlns="" val="324708456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xmlns="" val="19051196"/>
              </p:ext>
            </p:extLst>
          </p:nvPr>
        </p:nvGraphicFramePr>
        <p:xfrm>
          <a:off x="975360" y="414528"/>
          <a:ext cx="10546080" cy="6022848"/>
        </p:xfrm>
        <a:graphic>
          <a:graphicData uri="http://schemas.openxmlformats.org/drawingml/2006/table">
            <a:tbl>
              <a:tblPr/>
              <a:tblGrid>
                <a:gridCol w="2438400"/>
                <a:gridCol w="8107680"/>
              </a:tblGrid>
              <a:tr h="286243">
                <a:tc>
                  <a:txBody>
                    <a:bodyPr/>
                    <a:lstStyle/>
                    <a:p>
                      <a:pPr algn="ctr" rtl="0" fontAlgn="base">
                        <a:spcBef>
                          <a:spcPts val="0"/>
                        </a:spcBef>
                        <a:spcAft>
                          <a:spcPts val="0"/>
                        </a:spcAft>
                      </a:pPr>
                      <a:r>
                        <a:rPr lang="en-IN" sz="800" b="1" u="none" strike="noStrike" dirty="0">
                          <a:effectLst/>
                          <a:latin typeface="georgia" panose="02040502050405020303" pitchFamily="18" charset="0"/>
                        </a:rPr>
                        <a:t>Reporting Person</a:t>
                      </a:r>
                      <a:endParaRPr lang="en-IN" sz="1200" u="none" strike="noStrike" dirty="0">
                        <a:effectLst/>
                      </a:endParaRPr>
                    </a:p>
                  </a:txBody>
                  <a:tcPr marL="42378" marR="42378" marT="42378" marB="42378">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blipFill>
                      <a:blip r:embed="rId2"/>
                      <a:tile tx="0" ty="0" sx="100000" sy="100000" flip="none" algn="tl"/>
                    </a:blipFill>
                  </a:tcPr>
                </a:tc>
                <a:tc>
                  <a:txBody>
                    <a:bodyPr/>
                    <a:lstStyle/>
                    <a:p>
                      <a:pPr algn="ctr" rtl="0" fontAlgn="base">
                        <a:spcBef>
                          <a:spcPts val="0"/>
                        </a:spcBef>
                        <a:spcAft>
                          <a:spcPts val="0"/>
                        </a:spcAft>
                      </a:pPr>
                      <a:r>
                        <a:rPr lang="en-US" sz="800" b="1" u="none" strike="noStrike">
                          <a:effectLst/>
                          <a:latin typeface="georgia" panose="02040502050405020303" pitchFamily="18" charset="0"/>
                        </a:rPr>
                        <a:t>Nature and Value of financial transactions</a:t>
                      </a:r>
                      <a:endParaRPr lang="en-US" sz="1200" u="none" strike="noStrike">
                        <a:effectLst/>
                      </a:endParaRPr>
                    </a:p>
                  </a:txBody>
                  <a:tcPr marL="42378" marR="42378" marT="42378" marB="42378">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blipFill>
                      <a:blip r:embed="rId2"/>
                      <a:tile tx="0" ty="0" sx="100000" sy="100000" flip="none" algn="tl"/>
                    </a:blipFill>
                  </a:tcPr>
                </a:tc>
              </a:tr>
              <a:tr h="5736605">
                <a:tc>
                  <a:txBody>
                    <a:bodyPr/>
                    <a:lstStyle/>
                    <a:p>
                      <a:pPr algn="just" rtl="0" fontAlgn="base">
                        <a:spcBef>
                          <a:spcPts val="0"/>
                        </a:spcBef>
                        <a:spcAft>
                          <a:spcPts val="0"/>
                        </a:spcAft>
                      </a:pPr>
                      <a:r>
                        <a:rPr lang="en-US" sz="1600" u="none" strike="noStrike" dirty="0">
                          <a:effectLst/>
                          <a:latin typeface="georgia" panose="02040502050405020303" pitchFamily="18" charset="0"/>
                        </a:rPr>
                        <a:t>A Bank including a Co-operative Bank</a:t>
                      </a:r>
                      <a:endParaRPr lang="en-US" sz="1600" u="none" strike="noStrike" dirty="0">
                        <a:effectLst/>
                      </a:endParaRPr>
                    </a:p>
                  </a:txBody>
                  <a:tcPr marL="42378" marR="42378" marT="42378" marB="42378">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blipFill>
                      <a:blip r:embed="rId2"/>
                      <a:tile tx="0" ty="0" sx="100000" sy="100000" flip="none" algn="tl"/>
                    </a:blipFill>
                  </a:tcPr>
                </a:tc>
                <a:tc>
                  <a:txBody>
                    <a:bodyPr/>
                    <a:lstStyle/>
                    <a:p>
                      <a:pPr algn="just" rtl="0" fontAlgn="base">
                        <a:spcBef>
                          <a:spcPts val="0"/>
                        </a:spcBef>
                        <a:spcAft>
                          <a:spcPts val="0"/>
                        </a:spcAft>
                      </a:pPr>
                      <a:r>
                        <a:rPr lang="en-US" sz="1400" u="none" strike="noStrike" dirty="0">
                          <a:effectLst/>
                          <a:latin typeface="georgia" panose="02040502050405020303" pitchFamily="18" charset="0"/>
                        </a:rPr>
                        <a:t>(1) Payment made in </a:t>
                      </a:r>
                      <a:r>
                        <a:rPr lang="en-US" sz="1400" b="1" u="none" strike="noStrike" dirty="0">
                          <a:effectLst/>
                          <a:latin typeface="georgia" panose="02040502050405020303" pitchFamily="18" charset="0"/>
                        </a:rPr>
                        <a:t>cash for purchase of bank drafts or pay orders</a:t>
                      </a:r>
                      <a:r>
                        <a:rPr lang="en-US" sz="1400" u="none" strike="noStrike" dirty="0">
                          <a:effectLst/>
                          <a:latin typeface="georgia" panose="02040502050405020303" pitchFamily="18" charset="0"/>
                        </a:rPr>
                        <a:t> or banker's </a:t>
                      </a:r>
                      <a:r>
                        <a:rPr lang="en-US" sz="1400" u="none" strike="noStrike" dirty="0" err="1">
                          <a:effectLst/>
                          <a:latin typeface="georgia" panose="02040502050405020303" pitchFamily="18" charset="0"/>
                        </a:rPr>
                        <a:t>cheque</a:t>
                      </a:r>
                      <a:r>
                        <a:rPr lang="en-US" sz="1400" u="none" strike="noStrike" dirty="0">
                          <a:effectLst/>
                          <a:latin typeface="georgia" panose="02040502050405020303" pitchFamily="18" charset="0"/>
                        </a:rPr>
                        <a:t> of an amount aggregating to </a:t>
                      </a:r>
                      <a:r>
                        <a:rPr lang="en-US" sz="1400" b="1" u="none" strike="noStrike" dirty="0" err="1">
                          <a:effectLst/>
                          <a:latin typeface="georgia" panose="02040502050405020303" pitchFamily="18" charset="0"/>
                        </a:rPr>
                        <a:t>Rs</a:t>
                      </a:r>
                      <a:r>
                        <a:rPr lang="en-US" sz="1400" b="1" u="none" strike="noStrike" dirty="0">
                          <a:effectLst/>
                          <a:latin typeface="georgia" panose="02040502050405020303" pitchFamily="18" charset="0"/>
                        </a:rPr>
                        <a:t>. 10 Lakh or more</a:t>
                      </a:r>
                      <a:r>
                        <a:rPr lang="en-US" sz="1400" u="none" strike="noStrike" dirty="0">
                          <a:effectLst/>
                          <a:latin typeface="georgia" panose="02040502050405020303" pitchFamily="18" charset="0"/>
                        </a:rPr>
                        <a:t> in a financial year.</a:t>
                      </a:r>
                      <a:endParaRPr lang="en-US" sz="1400" u="none" strike="noStrike" dirty="0">
                        <a:effectLst/>
                      </a:endParaRPr>
                    </a:p>
                    <a:p>
                      <a:pPr algn="just" rtl="0" fontAlgn="base">
                        <a:spcBef>
                          <a:spcPts val="0"/>
                        </a:spcBef>
                        <a:spcAft>
                          <a:spcPts val="0"/>
                        </a:spcAft>
                      </a:pPr>
                      <a:r>
                        <a:rPr lang="en-US" sz="1400" u="none" strike="noStrike" dirty="0">
                          <a:effectLst/>
                        </a:rPr>
                        <a:t/>
                      </a:r>
                      <a:br>
                        <a:rPr lang="en-US" sz="1400" u="none" strike="noStrike" dirty="0">
                          <a:effectLst/>
                        </a:rPr>
                      </a:br>
                      <a:r>
                        <a:rPr lang="en-US" sz="1400" u="none" strike="noStrike" dirty="0">
                          <a:effectLst/>
                          <a:latin typeface="georgia" panose="02040502050405020303" pitchFamily="18" charset="0"/>
                        </a:rPr>
                        <a:t>(2) Payments made in </a:t>
                      </a:r>
                      <a:r>
                        <a:rPr lang="en-US" sz="1400" b="1" u="none" strike="noStrike" dirty="0">
                          <a:effectLst/>
                          <a:latin typeface="georgia" panose="02040502050405020303" pitchFamily="18" charset="0"/>
                        </a:rPr>
                        <a:t>cash aggregating to </a:t>
                      </a:r>
                      <a:r>
                        <a:rPr lang="en-US" sz="1400" b="1" u="none" strike="noStrike" dirty="0" err="1">
                          <a:effectLst/>
                          <a:latin typeface="georgia" panose="02040502050405020303" pitchFamily="18" charset="0"/>
                        </a:rPr>
                        <a:t>Rs</a:t>
                      </a:r>
                      <a:r>
                        <a:rPr lang="en-US" sz="1400" b="1" u="none" strike="noStrike" dirty="0">
                          <a:effectLst/>
                          <a:latin typeface="georgia" panose="02040502050405020303" pitchFamily="18" charset="0"/>
                        </a:rPr>
                        <a:t>. 10 Lakh  or more</a:t>
                      </a:r>
                      <a:r>
                        <a:rPr lang="en-US" sz="1400" u="none" strike="noStrike" dirty="0">
                          <a:effectLst/>
                          <a:latin typeface="georgia" panose="02040502050405020303" pitchFamily="18" charset="0"/>
                        </a:rPr>
                        <a:t> during the financial year for </a:t>
                      </a:r>
                      <a:r>
                        <a:rPr lang="en-US" sz="1400" b="1" u="none" strike="noStrike" dirty="0">
                          <a:effectLst/>
                          <a:latin typeface="georgia" panose="02040502050405020303" pitchFamily="18" charset="0"/>
                        </a:rPr>
                        <a:t>purchase of pre-paid instruments</a:t>
                      </a:r>
                      <a:r>
                        <a:rPr lang="en-US" sz="1400" u="none" strike="noStrike" dirty="0">
                          <a:effectLst/>
                          <a:latin typeface="georgia" panose="02040502050405020303" pitchFamily="18" charset="0"/>
                        </a:rPr>
                        <a:t> issued by Reserve Bank of India under section 18 of the Payment and Settlement Systems Act, 2007 (51 of 2007).</a:t>
                      </a:r>
                      <a:endParaRPr lang="en-US" sz="1400" u="none" strike="noStrike" dirty="0">
                        <a:effectLst/>
                      </a:endParaRPr>
                    </a:p>
                    <a:p>
                      <a:pPr algn="just" rtl="0" fontAlgn="base">
                        <a:spcBef>
                          <a:spcPts val="0"/>
                        </a:spcBef>
                        <a:spcAft>
                          <a:spcPts val="0"/>
                        </a:spcAft>
                      </a:pPr>
                      <a:r>
                        <a:rPr lang="en-US" sz="1400" u="none" strike="noStrike" dirty="0">
                          <a:effectLst/>
                        </a:rPr>
                        <a:t/>
                      </a:r>
                      <a:br>
                        <a:rPr lang="en-US" sz="1400" u="none" strike="noStrike" dirty="0">
                          <a:effectLst/>
                        </a:rPr>
                      </a:br>
                      <a:r>
                        <a:rPr lang="en-US" sz="1400" u="none" strike="noStrike" dirty="0">
                          <a:effectLst/>
                          <a:latin typeface="georgia" panose="02040502050405020303" pitchFamily="18" charset="0"/>
                        </a:rPr>
                        <a:t>(3) </a:t>
                      </a:r>
                      <a:r>
                        <a:rPr lang="en-US" sz="1400" b="1" u="none" strike="noStrike" dirty="0">
                          <a:effectLst/>
                          <a:latin typeface="georgia" panose="02040502050405020303" pitchFamily="18" charset="0"/>
                        </a:rPr>
                        <a:t>Cash deposits or cash withdrawals</a:t>
                      </a:r>
                      <a:r>
                        <a:rPr lang="en-US" sz="1400" u="none" strike="noStrike" dirty="0">
                          <a:effectLst/>
                          <a:latin typeface="georgia" panose="02040502050405020303" pitchFamily="18" charset="0"/>
                        </a:rPr>
                        <a:t> (including through bearer's </a:t>
                      </a:r>
                      <a:r>
                        <a:rPr lang="en-US" sz="1400" u="none" strike="noStrike" dirty="0" err="1">
                          <a:effectLst/>
                          <a:latin typeface="georgia" panose="02040502050405020303" pitchFamily="18" charset="0"/>
                        </a:rPr>
                        <a:t>cheque</a:t>
                      </a:r>
                      <a:r>
                        <a:rPr lang="en-US" sz="1400" u="none" strike="noStrike" dirty="0">
                          <a:effectLst/>
                          <a:latin typeface="georgia" panose="02040502050405020303" pitchFamily="18" charset="0"/>
                        </a:rPr>
                        <a:t>) aggregating to </a:t>
                      </a:r>
                      <a:r>
                        <a:rPr lang="en-US" sz="1400" b="1" u="none" strike="noStrike" dirty="0" err="1">
                          <a:effectLst/>
                          <a:latin typeface="georgia" panose="02040502050405020303" pitchFamily="18" charset="0"/>
                        </a:rPr>
                        <a:t>Rs</a:t>
                      </a:r>
                      <a:r>
                        <a:rPr lang="en-US" sz="1400" b="1" u="none" strike="noStrike" dirty="0">
                          <a:effectLst/>
                          <a:latin typeface="georgia" panose="02040502050405020303" pitchFamily="18" charset="0"/>
                        </a:rPr>
                        <a:t>. 50 Lakh  or more</a:t>
                      </a:r>
                      <a:r>
                        <a:rPr lang="en-US" sz="1400" u="none" strike="noStrike" dirty="0">
                          <a:effectLst/>
                          <a:latin typeface="georgia" panose="02040502050405020303" pitchFamily="18" charset="0"/>
                        </a:rPr>
                        <a:t> in a financial year, in or from one or more </a:t>
                      </a:r>
                      <a:r>
                        <a:rPr lang="en-US" sz="1400" b="1" u="none" strike="noStrike" dirty="0">
                          <a:effectLst/>
                          <a:latin typeface="georgia" panose="02040502050405020303" pitchFamily="18" charset="0"/>
                        </a:rPr>
                        <a:t>current account</a:t>
                      </a:r>
                      <a:r>
                        <a:rPr lang="en-US" sz="1400" u="none" strike="noStrike" dirty="0">
                          <a:effectLst/>
                          <a:latin typeface="georgia" panose="02040502050405020303" pitchFamily="18" charset="0"/>
                        </a:rPr>
                        <a:t> of a person.</a:t>
                      </a:r>
                      <a:endParaRPr lang="en-US" sz="1400" u="none" strike="noStrike" dirty="0">
                        <a:effectLst/>
                      </a:endParaRPr>
                    </a:p>
                    <a:p>
                      <a:pPr algn="just" rtl="0" fontAlgn="base">
                        <a:spcBef>
                          <a:spcPts val="0"/>
                        </a:spcBef>
                        <a:spcAft>
                          <a:spcPts val="0"/>
                        </a:spcAft>
                      </a:pPr>
                      <a:r>
                        <a:rPr lang="en-US" sz="1400" u="none" strike="noStrike" dirty="0">
                          <a:effectLst/>
                        </a:rPr>
                        <a:t/>
                      </a:r>
                      <a:br>
                        <a:rPr lang="en-US" sz="1400" u="none" strike="noStrike" dirty="0">
                          <a:effectLst/>
                        </a:rPr>
                      </a:br>
                      <a:r>
                        <a:rPr lang="en-US" sz="1400" u="none" strike="noStrike" dirty="0">
                          <a:effectLst/>
                          <a:latin typeface="georgia" panose="02040502050405020303" pitchFamily="18" charset="0"/>
                        </a:rPr>
                        <a:t>(4) </a:t>
                      </a:r>
                      <a:r>
                        <a:rPr lang="en-US" sz="1400" b="1" u="none" strike="noStrike" dirty="0">
                          <a:effectLst/>
                          <a:latin typeface="georgia" panose="02040502050405020303" pitchFamily="18" charset="0"/>
                        </a:rPr>
                        <a:t>Cash deposits </a:t>
                      </a:r>
                      <a:r>
                        <a:rPr lang="en-US" sz="1400" u="none" strike="noStrike" dirty="0">
                          <a:effectLst/>
                          <a:latin typeface="georgia" panose="02040502050405020303" pitchFamily="18" charset="0"/>
                        </a:rPr>
                        <a:t>aggregating to</a:t>
                      </a:r>
                      <a:r>
                        <a:rPr lang="en-US" sz="1400" b="1" u="none" strike="noStrike" dirty="0">
                          <a:effectLst/>
                          <a:latin typeface="georgia" panose="02040502050405020303" pitchFamily="18" charset="0"/>
                        </a:rPr>
                        <a:t> </a:t>
                      </a:r>
                      <a:r>
                        <a:rPr lang="en-US" sz="1400" b="1" u="none" strike="noStrike" dirty="0" err="1">
                          <a:effectLst/>
                          <a:latin typeface="georgia" panose="02040502050405020303" pitchFamily="18" charset="0"/>
                        </a:rPr>
                        <a:t>Rs</a:t>
                      </a:r>
                      <a:r>
                        <a:rPr lang="en-US" sz="1400" b="1" u="none" strike="noStrike" dirty="0">
                          <a:effectLst/>
                          <a:latin typeface="georgia" panose="02040502050405020303" pitchFamily="18" charset="0"/>
                        </a:rPr>
                        <a:t>. 10 Lakh  or more</a:t>
                      </a:r>
                      <a:r>
                        <a:rPr lang="en-US" sz="1400" u="none" strike="noStrike" dirty="0">
                          <a:effectLst/>
                          <a:latin typeface="georgia" panose="02040502050405020303" pitchFamily="18" charset="0"/>
                        </a:rPr>
                        <a:t> in a financial year, in one or more accounts (other than a current account and time deposit) of a person.</a:t>
                      </a:r>
                      <a:endParaRPr lang="en-US" sz="1400" u="none" strike="noStrike" dirty="0">
                        <a:effectLst/>
                      </a:endParaRPr>
                    </a:p>
                    <a:p>
                      <a:pPr algn="just" rtl="0" fontAlgn="base">
                        <a:spcBef>
                          <a:spcPts val="0"/>
                        </a:spcBef>
                        <a:spcAft>
                          <a:spcPts val="0"/>
                        </a:spcAft>
                      </a:pPr>
                      <a:r>
                        <a:rPr lang="en-US" sz="1400" u="none" strike="noStrike" dirty="0">
                          <a:effectLst/>
                        </a:rPr>
                        <a:t/>
                      </a:r>
                      <a:br>
                        <a:rPr lang="en-US" sz="1400" u="none" strike="noStrike" dirty="0">
                          <a:effectLst/>
                        </a:rPr>
                      </a:br>
                      <a:r>
                        <a:rPr lang="en-US" sz="1400" u="none" strike="noStrike" dirty="0">
                          <a:effectLst/>
                          <a:latin typeface="georgia" panose="02040502050405020303" pitchFamily="18" charset="0"/>
                        </a:rPr>
                        <a:t>(5) One or more </a:t>
                      </a:r>
                      <a:r>
                        <a:rPr lang="en-US" sz="1400" b="1" u="none" strike="noStrike" dirty="0">
                          <a:effectLst/>
                          <a:latin typeface="georgia" panose="02040502050405020303" pitchFamily="18" charset="0"/>
                        </a:rPr>
                        <a:t>time deposits</a:t>
                      </a:r>
                      <a:r>
                        <a:rPr lang="en-US" sz="1400" u="none" strike="noStrike" dirty="0">
                          <a:effectLst/>
                          <a:latin typeface="georgia" panose="02040502050405020303" pitchFamily="18" charset="0"/>
                        </a:rPr>
                        <a:t> (other than a time deposit made through renewal of another time deposit) of a person aggregating to</a:t>
                      </a:r>
                      <a:r>
                        <a:rPr lang="en-US" sz="1400" b="1" u="none" strike="noStrike" dirty="0">
                          <a:effectLst/>
                          <a:latin typeface="georgia" panose="02040502050405020303" pitchFamily="18" charset="0"/>
                        </a:rPr>
                        <a:t> </a:t>
                      </a:r>
                      <a:r>
                        <a:rPr lang="en-US" sz="1400" b="1" u="none" strike="noStrike" dirty="0" err="1">
                          <a:effectLst/>
                          <a:latin typeface="georgia" panose="02040502050405020303" pitchFamily="18" charset="0"/>
                        </a:rPr>
                        <a:t>Rs</a:t>
                      </a:r>
                      <a:r>
                        <a:rPr lang="en-US" sz="1400" b="1" u="none" strike="noStrike" dirty="0">
                          <a:effectLst/>
                          <a:latin typeface="georgia" panose="02040502050405020303" pitchFamily="18" charset="0"/>
                        </a:rPr>
                        <a:t>. 10 Lakh  or more</a:t>
                      </a:r>
                      <a:r>
                        <a:rPr lang="en-US" sz="1400" u="none" strike="noStrike" dirty="0">
                          <a:effectLst/>
                          <a:latin typeface="georgia" panose="02040502050405020303" pitchFamily="18" charset="0"/>
                        </a:rPr>
                        <a:t> in a financial year of a person.</a:t>
                      </a:r>
                      <a:endParaRPr lang="en-US" sz="1400" u="none" strike="noStrike" dirty="0">
                        <a:effectLst/>
                      </a:endParaRPr>
                    </a:p>
                    <a:p>
                      <a:pPr algn="just" rtl="0" fontAlgn="base">
                        <a:spcBef>
                          <a:spcPts val="0"/>
                        </a:spcBef>
                        <a:spcAft>
                          <a:spcPts val="0"/>
                        </a:spcAft>
                      </a:pPr>
                      <a:r>
                        <a:rPr lang="en-US" sz="1400" u="none" strike="noStrike" dirty="0">
                          <a:effectLst/>
                        </a:rPr>
                        <a:t/>
                      </a:r>
                      <a:br>
                        <a:rPr lang="en-US" sz="1400" u="none" strike="noStrike" dirty="0">
                          <a:effectLst/>
                        </a:rPr>
                      </a:br>
                      <a:r>
                        <a:rPr lang="en-US" sz="1400" u="none" strike="noStrike" dirty="0">
                          <a:effectLst/>
                          <a:latin typeface="georgia" panose="02040502050405020303" pitchFamily="18" charset="0"/>
                        </a:rPr>
                        <a:t>(6) Payments made by any person of an amount aggregating to—</a:t>
                      </a:r>
                      <a:endParaRPr lang="en-US" sz="1400" u="none" strike="noStrike" dirty="0">
                        <a:effectLst/>
                      </a:endParaRPr>
                    </a:p>
                    <a:p>
                      <a:pPr algn="just" rtl="0" fontAlgn="base">
                        <a:spcBef>
                          <a:spcPts val="0"/>
                        </a:spcBef>
                        <a:spcAft>
                          <a:spcPts val="0"/>
                        </a:spcAft>
                      </a:pPr>
                      <a:r>
                        <a:rPr lang="en-US" sz="1400" u="none" strike="noStrike" dirty="0">
                          <a:effectLst/>
                        </a:rPr>
                        <a:t/>
                      </a:r>
                      <a:br>
                        <a:rPr lang="en-US" sz="1400" u="none" strike="noStrike" dirty="0">
                          <a:effectLst/>
                        </a:rPr>
                      </a:br>
                      <a:r>
                        <a:rPr lang="en-US" sz="1400" u="none" strike="noStrike" dirty="0">
                          <a:effectLst/>
                          <a:latin typeface="georgia" panose="02040502050405020303" pitchFamily="18" charset="0"/>
                        </a:rPr>
                        <a:t>(</a:t>
                      </a:r>
                      <a:r>
                        <a:rPr lang="en-US" sz="1400" u="none" strike="noStrike" dirty="0" err="1">
                          <a:effectLst/>
                          <a:latin typeface="georgia" panose="02040502050405020303" pitchFamily="18" charset="0"/>
                        </a:rPr>
                        <a:t>i</a:t>
                      </a:r>
                      <a:r>
                        <a:rPr lang="en-US" sz="1400" u="none" strike="noStrike" dirty="0">
                          <a:effectLst/>
                          <a:latin typeface="georgia" panose="02040502050405020303" pitchFamily="18" charset="0"/>
                        </a:rPr>
                        <a:t>) </a:t>
                      </a:r>
                      <a:r>
                        <a:rPr lang="en-US" sz="1400" b="1" u="none" strike="noStrike" dirty="0" err="1">
                          <a:effectLst/>
                          <a:latin typeface="georgia" panose="02040502050405020303" pitchFamily="18" charset="0"/>
                        </a:rPr>
                        <a:t>Rs</a:t>
                      </a:r>
                      <a:r>
                        <a:rPr lang="en-US" sz="1400" b="1" u="none" strike="noStrike" dirty="0">
                          <a:effectLst/>
                          <a:latin typeface="georgia" panose="02040502050405020303" pitchFamily="18" charset="0"/>
                        </a:rPr>
                        <a:t>. 1 Lakh  or more in cash</a:t>
                      </a:r>
                      <a:r>
                        <a:rPr lang="en-US" sz="1400" u="none" strike="noStrike" dirty="0">
                          <a:effectLst/>
                          <a:latin typeface="georgia" panose="02040502050405020303" pitchFamily="18" charset="0"/>
                        </a:rPr>
                        <a:t>; or</a:t>
                      </a:r>
                      <a:endParaRPr lang="en-US" sz="1400" u="none" strike="noStrike" dirty="0">
                        <a:effectLst/>
                      </a:endParaRPr>
                    </a:p>
                    <a:p>
                      <a:pPr algn="just" rtl="0" fontAlgn="base">
                        <a:spcBef>
                          <a:spcPts val="0"/>
                        </a:spcBef>
                        <a:spcAft>
                          <a:spcPts val="0"/>
                        </a:spcAft>
                      </a:pPr>
                      <a:r>
                        <a:rPr lang="en-US" sz="1400" u="none" strike="noStrike" dirty="0">
                          <a:effectLst/>
                        </a:rPr>
                        <a:t/>
                      </a:r>
                      <a:br>
                        <a:rPr lang="en-US" sz="1400" u="none" strike="noStrike" dirty="0">
                          <a:effectLst/>
                        </a:rPr>
                      </a:br>
                      <a:r>
                        <a:rPr lang="en-US" sz="1400" u="none" strike="noStrike" dirty="0">
                          <a:effectLst/>
                          <a:latin typeface="georgia" panose="02040502050405020303" pitchFamily="18" charset="0"/>
                        </a:rPr>
                        <a:t>(ii) </a:t>
                      </a:r>
                      <a:r>
                        <a:rPr lang="en-US" sz="1400" b="1" u="none" strike="noStrike" dirty="0" err="1">
                          <a:effectLst/>
                          <a:latin typeface="georgia" panose="02040502050405020303" pitchFamily="18" charset="0"/>
                        </a:rPr>
                        <a:t>Rs</a:t>
                      </a:r>
                      <a:r>
                        <a:rPr lang="en-US" sz="1400" b="1" u="none" strike="noStrike" dirty="0">
                          <a:effectLst/>
                          <a:latin typeface="georgia" panose="02040502050405020303" pitchFamily="18" charset="0"/>
                        </a:rPr>
                        <a:t>. 10 Lakh or more</a:t>
                      </a:r>
                      <a:r>
                        <a:rPr lang="en-US" sz="1400" u="none" strike="noStrike" dirty="0">
                          <a:effectLst/>
                          <a:latin typeface="georgia" panose="02040502050405020303" pitchFamily="18" charset="0"/>
                        </a:rPr>
                        <a:t> by any </a:t>
                      </a:r>
                      <a:r>
                        <a:rPr lang="en-US" sz="1400" b="1" u="none" strike="noStrike" dirty="0">
                          <a:effectLst/>
                          <a:latin typeface="georgia" panose="02040502050405020303" pitchFamily="18" charset="0"/>
                        </a:rPr>
                        <a:t>other mode</a:t>
                      </a:r>
                      <a:r>
                        <a:rPr lang="en-US" sz="1400" u="none" strike="noStrike" dirty="0">
                          <a:effectLst/>
                          <a:latin typeface="georgia" panose="02040502050405020303" pitchFamily="18" charset="0"/>
                        </a:rPr>
                        <a:t>, against bills raised in respect of one or more </a:t>
                      </a:r>
                      <a:r>
                        <a:rPr lang="en-US" sz="1400" b="1" u="none" strike="noStrike" dirty="0">
                          <a:effectLst/>
                          <a:latin typeface="georgia" panose="02040502050405020303" pitchFamily="18" charset="0"/>
                        </a:rPr>
                        <a:t>credit cards</a:t>
                      </a:r>
                      <a:r>
                        <a:rPr lang="en-US" sz="1400" u="none" strike="noStrike" dirty="0">
                          <a:effectLst/>
                          <a:latin typeface="georgia" panose="02040502050405020303" pitchFamily="18" charset="0"/>
                        </a:rPr>
                        <a:t> issued to that person, in a financial year.</a:t>
                      </a:r>
                      <a:endParaRPr lang="en-US" sz="1400" u="none" strike="noStrike" dirty="0">
                        <a:effectLst/>
                      </a:endParaRPr>
                    </a:p>
                  </a:txBody>
                  <a:tcPr marL="42378" marR="42378" marT="42378" marB="42378">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blipFill>
                      <a:blip r:embed="rId2"/>
                      <a:tile tx="0" ty="0" sx="100000" sy="100000" flip="none" algn="tl"/>
                    </a:blipFill>
                  </a:tcPr>
                </a:tc>
              </a:tr>
            </a:tbl>
          </a:graphicData>
        </a:graphic>
      </p:graphicFrame>
      <p:pic>
        <p:nvPicPr>
          <p:cNvPr id="3" name="Picture 2" descr="C:\Users\Administrator\AppData\Local\Microsoft\Windows Live Mail\WLMDSS.tmp\WLM577A.tmp\logo.png"/>
          <p:cNvPicPr/>
          <p:nvPr/>
        </p:nvPicPr>
        <p:blipFill>
          <a:blip r:embed="rId3" cstate="print"/>
          <a:srcRect/>
          <a:stretch>
            <a:fillRect/>
          </a:stretch>
        </p:blipFill>
        <p:spPr bwMode="auto">
          <a:xfrm>
            <a:off x="11704319" y="5852160"/>
            <a:ext cx="317863" cy="705396"/>
          </a:xfrm>
          <a:prstGeom prst="rect">
            <a:avLst/>
          </a:prstGeom>
          <a:noFill/>
        </p:spPr>
      </p:pic>
    </p:spTree>
    <p:extLst>
      <p:ext uri="{BB962C8B-B14F-4D97-AF65-F5344CB8AC3E}">
        <p14:creationId xmlns:p14="http://schemas.microsoft.com/office/powerpoint/2010/main" xmlns="" val="177651741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xmlns="" val="2448618148"/>
              </p:ext>
            </p:extLst>
          </p:nvPr>
        </p:nvGraphicFramePr>
        <p:xfrm>
          <a:off x="633984" y="829056"/>
          <a:ext cx="10719816" cy="4535424"/>
        </p:xfrm>
        <a:graphic>
          <a:graphicData uri="http://schemas.openxmlformats.org/drawingml/2006/table">
            <a:tbl>
              <a:tblPr/>
              <a:tblGrid>
                <a:gridCol w="3462528"/>
                <a:gridCol w="7257288"/>
              </a:tblGrid>
              <a:tr h="4535424">
                <a:tc>
                  <a:txBody>
                    <a:bodyPr/>
                    <a:lstStyle/>
                    <a:p>
                      <a:pPr algn="just" rtl="0" fontAlgn="base">
                        <a:spcBef>
                          <a:spcPts val="0"/>
                        </a:spcBef>
                        <a:spcAft>
                          <a:spcPts val="0"/>
                        </a:spcAft>
                      </a:pPr>
                      <a:r>
                        <a:rPr lang="en-IN" sz="1800" u="none" strike="noStrike" dirty="0">
                          <a:effectLst/>
                          <a:latin typeface="georgia" panose="02040502050405020303" pitchFamily="18" charset="0"/>
                        </a:rPr>
                        <a:t>Post Office/Post Master General</a:t>
                      </a:r>
                      <a:endParaRPr lang="en-IN" sz="1800" u="none" strike="noStrike" dirty="0">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blipFill>
                      <a:blip r:embed="rId2"/>
                      <a:tile tx="0" ty="0" sx="100000" sy="100000" flip="none" algn="tl"/>
                    </a:blipFill>
                  </a:tcPr>
                </a:tc>
                <a:tc>
                  <a:txBody>
                    <a:bodyPr/>
                    <a:lstStyle/>
                    <a:p>
                      <a:pPr algn="just" rtl="0" fontAlgn="base">
                        <a:spcBef>
                          <a:spcPts val="0"/>
                        </a:spcBef>
                        <a:spcAft>
                          <a:spcPts val="0"/>
                        </a:spcAft>
                      </a:pPr>
                      <a:r>
                        <a:rPr lang="en-US" sz="1600" u="none" strike="noStrike" dirty="0">
                          <a:effectLst/>
                          <a:latin typeface="georgia" panose="02040502050405020303" pitchFamily="18" charset="0"/>
                        </a:rPr>
                        <a:t>(1) </a:t>
                      </a:r>
                      <a:r>
                        <a:rPr lang="en-US" sz="1600" b="1" u="none" strike="noStrike" dirty="0">
                          <a:effectLst/>
                          <a:latin typeface="georgia" panose="02040502050405020303" pitchFamily="18" charset="0"/>
                        </a:rPr>
                        <a:t>Cash deposits </a:t>
                      </a:r>
                      <a:r>
                        <a:rPr lang="en-US" sz="1600" u="none" strike="noStrike" dirty="0">
                          <a:effectLst/>
                          <a:latin typeface="georgia" panose="02040502050405020303" pitchFamily="18" charset="0"/>
                        </a:rPr>
                        <a:t>aggregating to</a:t>
                      </a:r>
                      <a:r>
                        <a:rPr lang="en-US" sz="1600" b="1" u="none" strike="noStrike" dirty="0">
                          <a:effectLst/>
                          <a:latin typeface="georgia" panose="02040502050405020303" pitchFamily="18" charset="0"/>
                        </a:rPr>
                        <a:t> </a:t>
                      </a:r>
                      <a:r>
                        <a:rPr lang="en-US" sz="1600" b="1" u="none" strike="noStrike" dirty="0" err="1">
                          <a:effectLst/>
                          <a:latin typeface="georgia" panose="02040502050405020303" pitchFamily="18" charset="0"/>
                        </a:rPr>
                        <a:t>Rs</a:t>
                      </a:r>
                      <a:r>
                        <a:rPr lang="en-US" sz="1600" b="1" u="none" strike="noStrike" dirty="0">
                          <a:effectLst/>
                          <a:latin typeface="georgia" panose="02040502050405020303" pitchFamily="18" charset="0"/>
                        </a:rPr>
                        <a:t>. 10 Lakh  or more</a:t>
                      </a:r>
                      <a:r>
                        <a:rPr lang="en-US" sz="1600" u="none" strike="noStrike" dirty="0">
                          <a:effectLst/>
                          <a:latin typeface="georgia" panose="02040502050405020303" pitchFamily="18" charset="0"/>
                        </a:rPr>
                        <a:t> in a financial year, in one or more accounts (other than a current account and time deposit) of a person.</a:t>
                      </a:r>
                      <a:endParaRPr lang="en-US" sz="1600" u="none" strike="noStrike" dirty="0">
                        <a:effectLst/>
                      </a:endParaRPr>
                    </a:p>
                    <a:p>
                      <a:pPr algn="just" rtl="0" fontAlgn="base">
                        <a:spcBef>
                          <a:spcPts val="0"/>
                        </a:spcBef>
                        <a:spcAft>
                          <a:spcPts val="0"/>
                        </a:spcAft>
                      </a:pPr>
                      <a:r>
                        <a:rPr lang="en-US" sz="1600" u="none" strike="noStrike" dirty="0">
                          <a:effectLst/>
                        </a:rPr>
                        <a:t/>
                      </a:r>
                      <a:br>
                        <a:rPr lang="en-US" sz="1600" u="none" strike="noStrike" dirty="0">
                          <a:effectLst/>
                        </a:rPr>
                      </a:br>
                      <a:r>
                        <a:rPr lang="en-US" sz="1600" u="none" strike="noStrike" dirty="0">
                          <a:effectLst/>
                          <a:latin typeface="georgia" panose="02040502050405020303" pitchFamily="18" charset="0"/>
                        </a:rPr>
                        <a:t>(2) One or more </a:t>
                      </a:r>
                      <a:r>
                        <a:rPr lang="en-US" sz="1600" b="1" u="none" strike="noStrike" dirty="0">
                          <a:effectLst/>
                          <a:latin typeface="georgia" panose="02040502050405020303" pitchFamily="18" charset="0"/>
                        </a:rPr>
                        <a:t>time deposits</a:t>
                      </a:r>
                      <a:r>
                        <a:rPr lang="en-US" sz="1600" u="none" strike="noStrike" dirty="0">
                          <a:effectLst/>
                          <a:latin typeface="georgia" panose="02040502050405020303" pitchFamily="18" charset="0"/>
                        </a:rPr>
                        <a:t> (other than a time deposit made through renewal of another time deposit) of a person aggregating to</a:t>
                      </a:r>
                      <a:r>
                        <a:rPr lang="en-US" sz="1600" b="1" u="none" strike="noStrike" dirty="0">
                          <a:effectLst/>
                          <a:latin typeface="georgia" panose="02040502050405020303" pitchFamily="18" charset="0"/>
                        </a:rPr>
                        <a:t> </a:t>
                      </a:r>
                      <a:r>
                        <a:rPr lang="en-US" sz="1600" b="1" u="none" strike="noStrike" dirty="0" err="1">
                          <a:effectLst/>
                          <a:latin typeface="georgia" panose="02040502050405020303" pitchFamily="18" charset="0"/>
                        </a:rPr>
                        <a:t>Rs</a:t>
                      </a:r>
                      <a:r>
                        <a:rPr lang="en-US" sz="1600" b="1" u="none" strike="noStrike" dirty="0">
                          <a:effectLst/>
                          <a:latin typeface="georgia" panose="02040502050405020303" pitchFamily="18" charset="0"/>
                        </a:rPr>
                        <a:t>. 10 Lakh  or more</a:t>
                      </a:r>
                      <a:r>
                        <a:rPr lang="en-US" sz="1600" u="none" strike="noStrike" dirty="0">
                          <a:effectLst/>
                          <a:latin typeface="georgia" panose="02040502050405020303" pitchFamily="18" charset="0"/>
                        </a:rPr>
                        <a:t> in a financial year of a person.</a:t>
                      </a:r>
                      <a:endParaRPr lang="en-US" sz="1600" u="none" strike="noStrike" dirty="0">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blipFill>
                      <a:blip r:embed="rId2"/>
                      <a:tile tx="0" ty="0" sx="100000" sy="100000" flip="none" algn="tl"/>
                    </a:blipFill>
                  </a:tcPr>
                </a:tc>
              </a:tr>
            </a:tbl>
          </a:graphicData>
        </a:graphic>
      </p:graphicFrame>
      <p:pic>
        <p:nvPicPr>
          <p:cNvPr id="3" name="Picture 2" descr="C:\Users\Administrator\AppData\Local\Microsoft\Windows Live Mail\WLMDSS.tmp\WLM577A.tmp\logo.png"/>
          <p:cNvPicPr/>
          <p:nvPr/>
        </p:nvPicPr>
        <p:blipFill>
          <a:blip r:embed="rId3" cstate="print"/>
          <a:srcRect/>
          <a:stretch>
            <a:fillRect/>
          </a:stretch>
        </p:blipFill>
        <p:spPr bwMode="auto">
          <a:xfrm>
            <a:off x="11704319" y="5852160"/>
            <a:ext cx="317863" cy="705396"/>
          </a:xfrm>
          <a:prstGeom prst="rect">
            <a:avLst/>
          </a:prstGeom>
          <a:noFill/>
        </p:spPr>
      </p:pic>
    </p:spTree>
    <p:extLst>
      <p:ext uri="{BB962C8B-B14F-4D97-AF65-F5344CB8AC3E}">
        <p14:creationId xmlns:p14="http://schemas.microsoft.com/office/powerpoint/2010/main" xmlns="" val="299907941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xmlns="" val="1742046898"/>
              </p:ext>
            </p:extLst>
          </p:nvPr>
        </p:nvGraphicFramePr>
        <p:xfrm>
          <a:off x="764087" y="701458"/>
          <a:ext cx="10953295" cy="5824602"/>
        </p:xfrm>
        <a:graphic>
          <a:graphicData uri="http://schemas.openxmlformats.org/drawingml/2006/table">
            <a:tbl>
              <a:tblPr/>
              <a:tblGrid>
                <a:gridCol w="3396993"/>
                <a:gridCol w="7556302"/>
              </a:tblGrid>
              <a:tr h="5824602">
                <a:tc>
                  <a:txBody>
                    <a:bodyPr/>
                    <a:lstStyle/>
                    <a:p>
                      <a:pPr algn="just" rtl="0" fontAlgn="base">
                        <a:spcBef>
                          <a:spcPts val="0"/>
                        </a:spcBef>
                        <a:spcAft>
                          <a:spcPts val="0"/>
                        </a:spcAft>
                      </a:pPr>
                      <a:r>
                        <a:rPr lang="en-US" sz="1600" u="none" strike="noStrike" dirty="0" err="1">
                          <a:effectLst/>
                          <a:latin typeface="georgia" panose="02040502050405020303" pitchFamily="18" charset="0"/>
                        </a:rPr>
                        <a:t>Nidhi</a:t>
                      </a:r>
                      <a:r>
                        <a:rPr lang="en-US" sz="1600" u="none" strike="noStrike" dirty="0">
                          <a:effectLst/>
                          <a:latin typeface="georgia" panose="02040502050405020303" pitchFamily="18" charset="0"/>
                        </a:rPr>
                        <a:t> Company and Non- Banking Financial Companies (NBFCs)</a:t>
                      </a:r>
                      <a:endParaRPr lang="en-US" sz="1600" u="none" strike="noStrike" dirty="0">
                        <a:effectLst/>
                      </a:endParaRPr>
                    </a:p>
                  </a:txBody>
                  <a:tcPr marL="42164" marR="42164" marT="42164" marB="42164">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blipFill>
                      <a:blip r:embed="rId2"/>
                      <a:tile tx="0" ty="0" sx="100000" sy="100000" flip="none" algn="tl"/>
                    </a:blipFill>
                  </a:tcPr>
                </a:tc>
                <a:tc>
                  <a:txBody>
                    <a:bodyPr/>
                    <a:lstStyle/>
                    <a:p>
                      <a:pPr algn="just" rtl="0" fontAlgn="base">
                        <a:spcBef>
                          <a:spcPts val="0"/>
                        </a:spcBef>
                        <a:spcAft>
                          <a:spcPts val="0"/>
                        </a:spcAft>
                      </a:pPr>
                      <a:r>
                        <a:rPr lang="en-US" sz="1400" u="none" strike="noStrike" dirty="0">
                          <a:effectLst/>
                          <a:latin typeface="georgia" panose="02040502050405020303" pitchFamily="18" charset="0"/>
                        </a:rPr>
                        <a:t>One or more </a:t>
                      </a:r>
                      <a:r>
                        <a:rPr lang="en-US" sz="1400" b="1" u="none" strike="noStrike" dirty="0">
                          <a:effectLst/>
                          <a:latin typeface="georgia" panose="02040502050405020303" pitchFamily="18" charset="0"/>
                        </a:rPr>
                        <a:t>time deposits</a:t>
                      </a:r>
                      <a:r>
                        <a:rPr lang="en-US" sz="1400" u="none" strike="noStrike" dirty="0">
                          <a:effectLst/>
                          <a:latin typeface="georgia" panose="02040502050405020303" pitchFamily="18" charset="0"/>
                        </a:rPr>
                        <a:t> (other than a time deposit made through renewal of another time deposit) of a person aggregating to</a:t>
                      </a:r>
                      <a:r>
                        <a:rPr lang="en-US" sz="1400" b="1" u="none" strike="noStrike" dirty="0">
                          <a:effectLst/>
                          <a:latin typeface="georgia" panose="02040502050405020303" pitchFamily="18" charset="0"/>
                        </a:rPr>
                        <a:t> </a:t>
                      </a:r>
                      <a:r>
                        <a:rPr lang="en-US" sz="1400" b="1" u="none" strike="noStrike" dirty="0" err="1">
                          <a:effectLst/>
                          <a:latin typeface="georgia" panose="02040502050405020303" pitchFamily="18" charset="0"/>
                        </a:rPr>
                        <a:t>Rs</a:t>
                      </a:r>
                      <a:r>
                        <a:rPr lang="en-US" sz="1400" b="1" u="none" strike="noStrike" dirty="0">
                          <a:effectLst/>
                          <a:latin typeface="georgia" panose="02040502050405020303" pitchFamily="18" charset="0"/>
                        </a:rPr>
                        <a:t>. 10 Lakh  or more</a:t>
                      </a:r>
                      <a:r>
                        <a:rPr lang="en-US" sz="1400" u="none" strike="noStrike" dirty="0">
                          <a:effectLst/>
                          <a:latin typeface="georgia" panose="02040502050405020303" pitchFamily="18" charset="0"/>
                        </a:rPr>
                        <a:t> in a financial year of a person.</a:t>
                      </a:r>
                      <a:endParaRPr lang="en-US" sz="1400" u="none" strike="noStrike" dirty="0">
                        <a:effectLst/>
                      </a:endParaRPr>
                    </a:p>
                    <a:p>
                      <a:pPr algn="just" rtl="0" fontAlgn="base">
                        <a:spcBef>
                          <a:spcPts val="0"/>
                        </a:spcBef>
                        <a:spcAft>
                          <a:spcPts val="0"/>
                        </a:spcAft>
                      </a:pPr>
                      <a:r>
                        <a:rPr lang="en-US" sz="1400" u="none" strike="noStrike" dirty="0">
                          <a:effectLst/>
                        </a:rPr>
                        <a:t/>
                      </a:r>
                      <a:br>
                        <a:rPr lang="en-US" sz="1400" u="none" strike="noStrike" dirty="0">
                          <a:effectLst/>
                        </a:rPr>
                      </a:br>
                      <a:r>
                        <a:rPr lang="en-US" sz="1400" u="none" strike="noStrike" dirty="0">
                          <a:effectLst/>
                          <a:latin typeface="georgia" panose="02040502050405020303" pitchFamily="18" charset="0"/>
                        </a:rPr>
                        <a:t>The following transactions may also apply to an NBFC:</a:t>
                      </a:r>
                      <a:endParaRPr lang="en-US" sz="1400" u="none" strike="noStrike" dirty="0">
                        <a:effectLst/>
                      </a:endParaRPr>
                    </a:p>
                    <a:p>
                      <a:pPr algn="just" rtl="0" fontAlgn="base">
                        <a:spcBef>
                          <a:spcPts val="0"/>
                        </a:spcBef>
                        <a:spcAft>
                          <a:spcPts val="0"/>
                        </a:spcAft>
                      </a:pPr>
                      <a:r>
                        <a:rPr lang="en-US" sz="1400" u="none" strike="noStrike" dirty="0">
                          <a:effectLst/>
                        </a:rPr>
                        <a:t/>
                      </a:r>
                      <a:br>
                        <a:rPr lang="en-US" sz="1400" u="none" strike="noStrike" dirty="0">
                          <a:effectLst/>
                        </a:rPr>
                      </a:br>
                      <a:r>
                        <a:rPr lang="en-US" sz="1400" u="none" strike="noStrike" dirty="0">
                          <a:effectLst/>
                          <a:latin typeface="georgia" panose="02040502050405020303" pitchFamily="18" charset="0"/>
                        </a:rPr>
                        <a:t>Receipt from any person of an amount aggregating to </a:t>
                      </a:r>
                      <a:r>
                        <a:rPr lang="en-US" sz="1400" b="1" u="none" strike="noStrike" dirty="0" err="1">
                          <a:effectLst/>
                          <a:latin typeface="georgia" panose="02040502050405020303" pitchFamily="18" charset="0"/>
                        </a:rPr>
                        <a:t>Rs</a:t>
                      </a:r>
                      <a:r>
                        <a:rPr lang="en-US" sz="1400" b="1" u="none" strike="noStrike" dirty="0">
                          <a:effectLst/>
                          <a:latin typeface="georgia" panose="02040502050405020303" pitchFamily="18" charset="0"/>
                        </a:rPr>
                        <a:t>. 10 Lakh or more</a:t>
                      </a:r>
                      <a:r>
                        <a:rPr lang="en-US" sz="1400" u="none" strike="noStrike" dirty="0">
                          <a:effectLst/>
                          <a:latin typeface="georgia" panose="02040502050405020303" pitchFamily="18" charset="0"/>
                        </a:rPr>
                        <a:t> in a financial year for acquiring </a:t>
                      </a:r>
                      <a:r>
                        <a:rPr lang="en-US" sz="1400" b="1" u="none" strike="noStrike" dirty="0">
                          <a:effectLst/>
                          <a:latin typeface="georgia" panose="02040502050405020303" pitchFamily="18" charset="0"/>
                        </a:rPr>
                        <a:t>bonds or debentures</a:t>
                      </a:r>
                      <a:r>
                        <a:rPr lang="en-US" sz="1400" u="none" strike="noStrike" dirty="0">
                          <a:effectLst/>
                          <a:latin typeface="georgia" panose="02040502050405020303" pitchFamily="18" charset="0"/>
                        </a:rPr>
                        <a:t> issued by the company or institution (other than the amount received on account of renewal of the bond or debenture issued by that company).</a:t>
                      </a:r>
                      <a:endParaRPr lang="en-US" sz="1400" u="none" strike="noStrike" dirty="0">
                        <a:effectLst/>
                      </a:endParaRPr>
                    </a:p>
                    <a:p>
                      <a:pPr algn="just" rtl="0" fontAlgn="base">
                        <a:spcBef>
                          <a:spcPts val="0"/>
                        </a:spcBef>
                        <a:spcAft>
                          <a:spcPts val="0"/>
                        </a:spcAft>
                      </a:pPr>
                      <a:r>
                        <a:rPr lang="en-US" sz="1400" u="none" strike="noStrike" dirty="0">
                          <a:effectLst/>
                        </a:rPr>
                        <a:t/>
                      </a:r>
                      <a:br>
                        <a:rPr lang="en-US" sz="1400" u="none" strike="noStrike" dirty="0">
                          <a:effectLst/>
                        </a:rPr>
                      </a:br>
                      <a:r>
                        <a:rPr lang="en-US" sz="1400" u="none" strike="noStrike" dirty="0">
                          <a:effectLst/>
                          <a:latin typeface="georgia" panose="02040502050405020303" pitchFamily="18" charset="0"/>
                        </a:rPr>
                        <a:t>Receipt from any person of an amount aggregating to </a:t>
                      </a:r>
                      <a:r>
                        <a:rPr lang="en-US" sz="1400" b="1" u="none" strike="noStrike" dirty="0" err="1">
                          <a:effectLst/>
                          <a:latin typeface="georgia" panose="02040502050405020303" pitchFamily="18" charset="0"/>
                        </a:rPr>
                        <a:t>Rs</a:t>
                      </a:r>
                      <a:r>
                        <a:rPr lang="en-US" sz="1400" b="1" u="none" strike="noStrike" dirty="0">
                          <a:effectLst/>
                          <a:latin typeface="georgia" panose="02040502050405020303" pitchFamily="18" charset="0"/>
                        </a:rPr>
                        <a:t>. 10 Lakh or more</a:t>
                      </a:r>
                      <a:r>
                        <a:rPr lang="en-US" sz="1400" u="none" strike="noStrike" dirty="0">
                          <a:effectLst/>
                          <a:latin typeface="georgia" panose="02040502050405020303" pitchFamily="18" charset="0"/>
                        </a:rPr>
                        <a:t> in a financial year for</a:t>
                      </a:r>
                      <a:r>
                        <a:rPr lang="en-US" sz="1400" b="1" u="none" strike="noStrike" dirty="0">
                          <a:effectLst/>
                          <a:latin typeface="georgia" panose="02040502050405020303" pitchFamily="18" charset="0"/>
                        </a:rPr>
                        <a:t> acquiring shares (including share application money</a:t>
                      </a:r>
                      <a:r>
                        <a:rPr lang="en-US" sz="1400" u="none" strike="noStrike" dirty="0">
                          <a:effectLst/>
                          <a:latin typeface="georgia" panose="02040502050405020303" pitchFamily="18" charset="0"/>
                        </a:rPr>
                        <a:t>) </a:t>
                      </a:r>
                      <a:r>
                        <a:rPr lang="en-US" sz="1400" b="1" u="none" strike="noStrike" dirty="0">
                          <a:effectLst/>
                          <a:latin typeface="georgia" panose="02040502050405020303" pitchFamily="18" charset="0"/>
                        </a:rPr>
                        <a:t>issued </a:t>
                      </a:r>
                      <a:r>
                        <a:rPr lang="en-US" sz="1400" u="none" strike="noStrike" dirty="0">
                          <a:effectLst/>
                          <a:latin typeface="georgia" panose="02040502050405020303" pitchFamily="18" charset="0"/>
                        </a:rPr>
                        <a:t>by the company. </a:t>
                      </a:r>
                      <a:endParaRPr lang="en-US" sz="1400" u="none" strike="noStrike" dirty="0">
                        <a:effectLst/>
                      </a:endParaRPr>
                    </a:p>
                    <a:p>
                      <a:pPr algn="just" rtl="0" fontAlgn="base">
                        <a:spcBef>
                          <a:spcPts val="0"/>
                        </a:spcBef>
                        <a:spcAft>
                          <a:spcPts val="0"/>
                        </a:spcAft>
                      </a:pPr>
                      <a:r>
                        <a:rPr lang="en-US" sz="1400" u="none" strike="noStrike" dirty="0">
                          <a:effectLst/>
                        </a:rPr>
                        <a:t/>
                      </a:r>
                      <a:br>
                        <a:rPr lang="en-US" sz="1400" u="none" strike="noStrike" dirty="0">
                          <a:effectLst/>
                        </a:rPr>
                      </a:br>
                      <a:r>
                        <a:rPr lang="en-US" sz="1400" i="1" u="none" strike="noStrike" dirty="0">
                          <a:effectLst/>
                          <a:latin typeface="georgia" panose="02040502050405020303" pitchFamily="18" charset="0"/>
                        </a:rPr>
                        <a:t>[It applies for allotment of shares (equity/preference) but does not cover transfer of shares.]</a:t>
                      </a:r>
                      <a:endParaRPr lang="en-US" sz="1400" u="none" strike="noStrike" dirty="0">
                        <a:effectLst/>
                      </a:endParaRPr>
                    </a:p>
                    <a:p>
                      <a:pPr algn="just" rtl="0" fontAlgn="base">
                        <a:spcBef>
                          <a:spcPts val="0"/>
                        </a:spcBef>
                        <a:spcAft>
                          <a:spcPts val="0"/>
                        </a:spcAft>
                      </a:pPr>
                      <a:r>
                        <a:rPr lang="en-US" sz="1400" u="none" strike="noStrike" dirty="0">
                          <a:effectLst/>
                        </a:rPr>
                        <a:t/>
                      </a:r>
                      <a:br>
                        <a:rPr lang="en-US" sz="1400" u="none" strike="noStrike" dirty="0">
                          <a:effectLst/>
                        </a:rPr>
                      </a:br>
                      <a:r>
                        <a:rPr lang="en-US" sz="1400" b="1" u="none" strike="noStrike" dirty="0">
                          <a:effectLst/>
                          <a:latin typeface="georgia" panose="02040502050405020303" pitchFamily="18" charset="0"/>
                        </a:rPr>
                        <a:t>Buy back of shares</a:t>
                      </a:r>
                      <a:r>
                        <a:rPr lang="en-US" sz="1400" u="none" strike="noStrike" dirty="0">
                          <a:effectLst/>
                          <a:latin typeface="georgia" panose="02040502050405020303" pitchFamily="18" charset="0"/>
                        </a:rPr>
                        <a:t> from any person (other than the shares bought in the open market) for an amount or value aggregating to </a:t>
                      </a:r>
                      <a:r>
                        <a:rPr lang="en-US" sz="1400" b="1" u="none" strike="noStrike" dirty="0" err="1">
                          <a:effectLst/>
                          <a:latin typeface="georgia" panose="02040502050405020303" pitchFamily="18" charset="0"/>
                        </a:rPr>
                        <a:t>Rs</a:t>
                      </a:r>
                      <a:r>
                        <a:rPr lang="en-US" sz="1400" b="1" u="none" strike="noStrike" dirty="0">
                          <a:effectLst/>
                          <a:latin typeface="georgia" panose="02040502050405020303" pitchFamily="18" charset="0"/>
                        </a:rPr>
                        <a:t>. 10 Lakh  or more </a:t>
                      </a:r>
                      <a:r>
                        <a:rPr lang="en-US" sz="1400" u="none" strike="noStrike" dirty="0">
                          <a:effectLst/>
                          <a:latin typeface="georgia" panose="02040502050405020303" pitchFamily="18" charset="0"/>
                        </a:rPr>
                        <a:t>in a financial year. </a:t>
                      </a:r>
                      <a:endParaRPr lang="en-US" sz="1400" u="none" strike="noStrike" dirty="0">
                        <a:effectLst/>
                      </a:endParaRPr>
                    </a:p>
                    <a:p>
                      <a:pPr algn="just" rtl="0" fontAlgn="base">
                        <a:spcBef>
                          <a:spcPts val="0"/>
                        </a:spcBef>
                        <a:spcAft>
                          <a:spcPts val="0"/>
                        </a:spcAft>
                      </a:pPr>
                      <a:r>
                        <a:rPr lang="en-US" sz="1400" u="none" strike="noStrike" dirty="0">
                          <a:effectLst/>
                        </a:rPr>
                        <a:t/>
                      </a:r>
                      <a:br>
                        <a:rPr lang="en-US" sz="1400" u="none" strike="noStrike" dirty="0">
                          <a:effectLst/>
                        </a:rPr>
                      </a:br>
                      <a:r>
                        <a:rPr lang="en-US" sz="1400" i="1" u="none" strike="noStrike" dirty="0">
                          <a:effectLst/>
                          <a:latin typeface="georgia" panose="02040502050405020303" pitchFamily="18" charset="0"/>
                        </a:rPr>
                        <a:t>[This is applicable for a company listed on a stock exchange. It does not cover unlisted companies.]</a:t>
                      </a:r>
                      <a:endParaRPr lang="en-US" sz="1400" u="none" strike="noStrike" dirty="0">
                        <a:effectLst/>
                      </a:endParaRPr>
                    </a:p>
                    <a:p>
                      <a:pPr algn="just" rtl="0" fontAlgn="base">
                        <a:spcBef>
                          <a:spcPts val="0"/>
                        </a:spcBef>
                        <a:spcAft>
                          <a:spcPts val="0"/>
                        </a:spcAft>
                      </a:pPr>
                      <a:r>
                        <a:rPr lang="en-US" sz="1400" u="none" strike="noStrike" dirty="0">
                          <a:effectLst/>
                        </a:rPr>
                        <a:t/>
                      </a:r>
                      <a:br>
                        <a:rPr lang="en-US" sz="1400" u="none" strike="noStrike" dirty="0">
                          <a:effectLst/>
                        </a:rPr>
                      </a:br>
                      <a:r>
                        <a:rPr lang="en-US" sz="1400" u="none" strike="noStrike" dirty="0">
                          <a:effectLst/>
                          <a:latin typeface="georgia" panose="02040502050405020303" pitchFamily="18" charset="0"/>
                        </a:rPr>
                        <a:t>The following shall apply if the company is liable for Compulsory tax audit u/s 44AB:</a:t>
                      </a:r>
                      <a:endParaRPr lang="en-US" sz="1400" u="none" strike="noStrike" dirty="0">
                        <a:effectLst/>
                      </a:endParaRPr>
                    </a:p>
                    <a:p>
                      <a:pPr algn="just" rtl="0" fontAlgn="base">
                        <a:spcBef>
                          <a:spcPts val="0"/>
                        </a:spcBef>
                        <a:spcAft>
                          <a:spcPts val="0"/>
                        </a:spcAft>
                      </a:pPr>
                      <a:r>
                        <a:rPr lang="en-US" sz="1400" u="none" strike="noStrike" dirty="0">
                          <a:effectLst/>
                        </a:rPr>
                        <a:t/>
                      </a:r>
                      <a:br>
                        <a:rPr lang="en-US" sz="1400" u="none" strike="noStrike" dirty="0">
                          <a:effectLst/>
                        </a:rPr>
                      </a:br>
                      <a:r>
                        <a:rPr lang="en-US" sz="1400" u="none" strike="noStrike" dirty="0">
                          <a:effectLst/>
                          <a:latin typeface="georgia" panose="02040502050405020303" pitchFamily="18" charset="0"/>
                        </a:rPr>
                        <a:t>Receipt of </a:t>
                      </a:r>
                      <a:r>
                        <a:rPr lang="en-US" sz="1400" b="1" u="none" strike="noStrike" dirty="0">
                          <a:effectLst/>
                          <a:latin typeface="georgia" panose="02040502050405020303" pitchFamily="18" charset="0"/>
                        </a:rPr>
                        <a:t>cash payment exceeding </a:t>
                      </a:r>
                      <a:r>
                        <a:rPr lang="en-US" sz="1400" b="1" u="none" strike="noStrike" dirty="0" err="1">
                          <a:effectLst/>
                          <a:latin typeface="georgia" panose="02040502050405020303" pitchFamily="18" charset="0"/>
                        </a:rPr>
                        <a:t>Rs</a:t>
                      </a:r>
                      <a:r>
                        <a:rPr lang="en-US" sz="1400" b="1" u="none" strike="noStrike" dirty="0">
                          <a:effectLst/>
                          <a:latin typeface="georgia" panose="02040502050405020303" pitchFamily="18" charset="0"/>
                        </a:rPr>
                        <a:t>. 2 Lakh</a:t>
                      </a:r>
                      <a:r>
                        <a:rPr lang="en-US" sz="1400" u="none" strike="noStrike" dirty="0">
                          <a:effectLst/>
                          <a:latin typeface="georgia" panose="02040502050405020303" pitchFamily="18" charset="0"/>
                        </a:rPr>
                        <a:t>  for sale, by any person, of </a:t>
                      </a:r>
                      <a:r>
                        <a:rPr lang="en-US" sz="1400" b="1" u="none" strike="noStrike" dirty="0">
                          <a:effectLst/>
                          <a:latin typeface="georgia" panose="02040502050405020303" pitchFamily="18" charset="0"/>
                        </a:rPr>
                        <a:t>goods or services</a:t>
                      </a:r>
                      <a:r>
                        <a:rPr lang="en-US" sz="1400" u="none" strike="noStrike" dirty="0">
                          <a:effectLst/>
                          <a:latin typeface="georgia" panose="02040502050405020303" pitchFamily="18" charset="0"/>
                        </a:rPr>
                        <a:t> of any nature</a:t>
                      </a:r>
                      <a:endParaRPr lang="en-US" sz="1400" u="none" strike="noStrike" dirty="0">
                        <a:effectLst/>
                      </a:endParaRPr>
                    </a:p>
                  </a:txBody>
                  <a:tcPr marL="42164" marR="42164" marT="42164" marB="42164">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blipFill>
                      <a:blip r:embed="rId2"/>
                      <a:tile tx="0" ty="0" sx="100000" sy="100000" flip="none" algn="tl"/>
                    </a:blipFill>
                  </a:tcPr>
                </a:tc>
              </a:tr>
            </a:tbl>
          </a:graphicData>
        </a:graphic>
      </p:graphicFrame>
      <p:sp>
        <p:nvSpPr>
          <p:cNvPr id="5" name="Rectangle 2"/>
          <p:cNvSpPr>
            <a:spLocks noChangeArrowheads="1"/>
          </p:cNvSpPr>
          <p:nvPr/>
        </p:nvSpPr>
        <p:spPr bwMode="auto">
          <a:xfrm>
            <a:off x="2605088" y="1825625"/>
            <a:ext cx="12192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anose="020B0604020202020204" pitchFamily="34" charset="0"/>
              </a:rPr>
              <a:t/>
            </a:r>
            <a:br>
              <a:rPr kumimoji="0" lang="en-US" sz="1800" b="0" i="0" u="none" strike="noStrike" cap="none" normalizeH="0" baseline="0" smtClean="0">
                <a:ln>
                  <a:noFill/>
                </a:ln>
                <a:solidFill>
                  <a:schemeClr val="tx1"/>
                </a:solidFill>
                <a:effectLst/>
                <a:latin typeface="Arial" panose="020B0604020202020204" pitchFamily="34" charset="0"/>
              </a:rPr>
            </a:br>
            <a:endParaRPr kumimoji="0" lang="en-US" sz="1800" b="0" i="0" u="none" strike="noStrike" cap="none" normalizeH="0" baseline="0" smtClean="0">
              <a:ln>
                <a:noFill/>
              </a:ln>
              <a:solidFill>
                <a:schemeClr val="tx1"/>
              </a:solidFill>
              <a:effectLst/>
              <a:latin typeface="Arial" panose="020B0604020202020204" pitchFamily="34" charset="0"/>
            </a:endParaRPr>
          </a:p>
        </p:txBody>
      </p:sp>
      <p:pic>
        <p:nvPicPr>
          <p:cNvPr id="6" name="Picture 5" descr="C:\Users\Administrator\AppData\Local\Microsoft\Windows Live Mail\WLMDSS.tmp\WLM577A.tmp\logo.png"/>
          <p:cNvPicPr/>
          <p:nvPr/>
        </p:nvPicPr>
        <p:blipFill>
          <a:blip r:embed="rId3" cstate="print"/>
          <a:srcRect/>
          <a:stretch>
            <a:fillRect/>
          </a:stretch>
        </p:blipFill>
        <p:spPr bwMode="auto">
          <a:xfrm>
            <a:off x="11704319" y="5852160"/>
            <a:ext cx="317863" cy="705396"/>
          </a:xfrm>
          <a:prstGeom prst="rect">
            <a:avLst/>
          </a:prstGeom>
          <a:noFill/>
        </p:spPr>
      </p:pic>
    </p:spTree>
    <p:extLst>
      <p:ext uri="{BB962C8B-B14F-4D97-AF65-F5344CB8AC3E}">
        <p14:creationId xmlns:p14="http://schemas.microsoft.com/office/powerpoint/2010/main" xmlns="" val="38200004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26as</a:t>
            </a:r>
            <a:endParaRPr lang="en-IN" dirty="0"/>
          </a:p>
        </p:txBody>
      </p:sp>
      <p:sp>
        <p:nvSpPr>
          <p:cNvPr id="3" name="Content Placeholder 2"/>
          <p:cNvSpPr>
            <a:spLocks noGrp="1"/>
          </p:cNvSpPr>
          <p:nvPr>
            <p:ph sz="quarter" idx="1"/>
          </p:nvPr>
        </p:nvSpPr>
        <p:spPr/>
        <p:txBody>
          <a:bodyPr>
            <a:normAutofit fontScale="25000" lnSpcReduction="20000"/>
          </a:bodyPr>
          <a:lstStyle/>
          <a:p>
            <a:r>
              <a:rPr lang="en-US" sz="8000" dirty="0" smtClean="0"/>
              <a:t>New </a:t>
            </a:r>
            <a:r>
              <a:rPr lang="en-US" sz="8000" dirty="0"/>
              <a:t>Form 26AS has two parts: Part A and Part B.</a:t>
            </a:r>
            <a:br>
              <a:rPr lang="en-US" sz="8000" dirty="0"/>
            </a:br>
            <a:r>
              <a:rPr lang="en-US" sz="8000" dirty="0"/>
              <a:t/>
            </a:r>
            <a:br>
              <a:rPr lang="en-US" sz="8000" dirty="0"/>
            </a:br>
            <a:r>
              <a:rPr lang="en-US" sz="8000" dirty="0" smtClean="0"/>
              <a:t>Part A</a:t>
            </a:r>
          </a:p>
          <a:p>
            <a:pPr lvl="1"/>
            <a:r>
              <a:rPr lang="en-US" sz="8000" dirty="0"/>
              <a:t>C</a:t>
            </a:r>
            <a:r>
              <a:rPr lang="en-US" sz="8000" dirty="0" smtClean="0"/>
              <a:t>ontains </a:t>
            </a:r>
            <a:r>
              <a:rPr lang="en-US" sz="8000" dirty="0"/>
              <a:t>general information about the tax payer against the following fields:</a:t>
            </a:r>
            <a:br>
              <a:rPr lang="en-US" sz="8000" dirty="0"/>
            </a:br>
            <a:r>
              <a:rPr lang="en-US" sz="8000" dirty="0"/>
              <a:t>1. Permanent Account Number</a:t>
            </a:r>
            <a:br>
              <a:rPr lang="en-US" sz="8000" dirty="0"/>
            </a:br>
            <a:r>
              <a:rPr lang="en-US" sz="8000" dirty="0"/>
              <a:t>2. </a:t>
            </a:r>
            <a:r>
              <a:rPr lang="en-US" sz="8000" dirty="0" err="1"/>
              <a:t>Aadhaar</a:t>
            </a:r>
            <a:r>
              <a:rPr lang="en-US" sz="8000" dirty="0"/>
              <a:t> Number</a:t>
            </a:r>
            <a:br>
              <a:rPr lang="en-US" sz="8000" dirty="0"/>
            </a:br>
            <a:r>
              <a:rPr lang="en-US" sz="8000" dirty="0"/>
              <a:t>3. Name</a:t>
            </a:r>
            <a:br>
              <a:rPr lang="en-US" sz="8000" dirty="0"/>
            </a:br>
            <a:r>
              <a:rPr lang="en-US" sz="8000" dirty="0"/>
              <a:t>4. Date of Birth/Incorporation</a:t>
            </a:r>
            <a:br>
              <a:rPr lang="en-US" sz="8000" dirty="0"/>
            </a:br>
            <a:r>
              <a:rPr lang="en-US" sz="8000" dirty="0"/>
              <a:t>5. Mobile number</a:t>
            </a:r>
            <a:br>
              <a:rPr lang="en-US" sz="8000" dirty="0"/>
            </a:br>
            <a:r>
              <a:rPr lang="en-US" sz="8000" dirty="0"/>
              <a:t>6. Email address</a:t>
            </a:r>
            <a:br>
              <a:rPr lang="en-US" sz="8000" dirty="0"/>
            </a:br>
            <a:r>
              <a:rPr lang="en-US" sz="8000" dirty="0"/>
              <a:t>7. </a:t>
            </a:r>
            <a:r>
              <a:rPr lang="en-US" sz="8000" dirty="0" smtClean="0"/>
              <a:t>Address</a:t>
            </a:r>
          </a:p>
          <a:p>
            <a:pPr lvl="1"/>
            <a:endParaRPr lang="en-US" sz="8000" dirty="0" smtClean="0"/>
          </a:p>
          <a:p>
            <a:pPr lvl="1"/>
            <a:r>
              <a:rPr lang="en-US" sz="8000" dirty="0"/>
              <a:t/>
            </a:r>
            <a:br>
              <a:rPr lang="en-US" sz="8000" dirty="0"/>
            </a:br>
            <a:r>
              <a:rPr lang="en-US" sz="8000" dirty="0"/>
              <a:t>It is important to note that the new Form contains a field for mobile number and email address of the tax payer which hitherto was not captured. This indicates the importance of the mobile number and email address in the scheme of things where all correspondence with the tax authorities will be done only through a faceless mechanism.</a:t>
            </a:r>
            <a:br>
              <a:rPr lang="en-US" sz="8000" dirty="0"/>
            </a:br>
            <a:r>
              <a:rPr lang="en-US" sz="8000" dirty="0"/>
              <a:t/>
            </a:r>
            <a:br>
              <a:rPr lang="en-US" sz="8000" dirty="0"/>
            </a:br>
            <a:endParaRPr lang="en-IN" sz="8000" dirty="0"/>
          </a:p>
          <a:p>
            <a:pPr marL="457200" lvl="1" indent="0">
              <a:buNone/>
            </a:pPr>
            <a:r>
              <a:rPr lang="en-US" dirty="0"/>
              <a:t/>
            </a:r>
            <a:br>
              <a:rPr lang="en-US" dirty="0"/>
            </a:br>
            <a:endParaRPr lang="en-IN"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704319" y="5852160"/>
            <a:ext cx="317863" cy="705396"/>
          </a:xfrm>
          <a:prstGeom prst="rect">
            <a:avLst/>
          </a:prstGeom>
          <a:noFill/>
        </p:spPr>
      </p:pic>
    </p:spTree>
    <p:extLst>
      <p:ext uri="{BB962C8B-B14F-4D97-AF65-F5344CB8AC3E}">
        <p14:creationId xmlns:p14="http://schemas.microsoft.com/office/powerpoint/2010/main" xmlns="" val="267102384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xmlns="" val="1085204107"/>
              </p:ext>
            </p:extLst>
          </p:nvPr>
        </p:nvGraphicFramePr>
        <p:xfrm>
          <a:off x="865631" y="548640"/>
          <a:ext cx="10890939" cy="5791200"/>
        </p:xfrm>
        <a:graphic>
          <a:graphicData uri="http://schemas.openxmlformats.org/drawingml/2006/table">
            <a:tbl>
              <a:tblPr/>
              <a:tblGrid>
                <a:gridCol w="1198003"/>
                <a:gridCol w="9692936"/>
              </a:tblGrid>
              <a:tr h="5791200">
                <a:tc>
                  <a:txBody>
                    <a:bodyPr/>
                    <a:lstStyle/>
                    <a:p>
                      <a:pPr algn="just" rtl="0" fontAlgn="base">
                        <a:spcBef>
                          <a:spcPts val="0"/>
                        </a:spcBef>
                        <a:spcAft>
                          <a:spcPts val="0"/>
                        </a:spcAft>
                      </a:pPr>
                      <a:r>
                        <a:rPr lang="en-IN" sz="1600" u="none" strike="noStrike" dirty="0">
                          <a:effectLst/>
                          <a:latin typeface="georgia" panose="02040502050405020303" pitchFamily="18" charset="0"/>
                        </a:rPr>
                        <a:t>Company</a:t>
                      </a:r>
                      <a:endParaRPr lang="en-IN" sz="1600" u="none" strike="noStrike" dirty="0">
                        <a:effectLst/>
                      </a:endParaRPr>
                    </a:p>
                  </a:txBody>
                  <a:tcPr marL="47246" marR="47246" marT="47246" marB="47246">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blipFill>
                      <a:blip r:embed="rId2"/>
                      <a:tile tx="0" ty="0" sx="100000" sy="100000" flip="none" algn="tl"/>
                    </a:blipFill>
                  </a:tcPr>
                </a:tc>
                <a:tc>
                  <a:txBody>
                    <a:bodyPr/>
                    <a:lstStyle/>
                    <a:p>
                      <a:pPr algn="just" rtl="0" fontAlgn="base">
                        <a:spcBef>
                          <a:spcPts val="0"/>
                        </a:spcBef>
                        <a:spcAft>
                          <a:spcPts val="0"/>
                        </a:spcAft>
                      </a:pPr>
                      <a:r>
                        <a:rPr lang="en-US" sz="1600" u="none" strike="noStrike" dirty="0">
                          <a:effectLst/>
                          <a:latin typeface="georgia" panose="02040502050405020303" pitchFamily="18" charset="0"/>
                        </a:rPr>
                        <a:t>(1) Receipt from any person of an amount aggregating to </a:t>
                      </a:r>
                      <a:r>
                        <a:rPr lang="en-US" sz="1600" b="1" u="none" strike="noStrike" dirty="0" err="1">
                          <a:effectLst/>
                          <a:latin typeface="georgia" panose="02040502050405020303" pitchFamily="18" charset="0"/>
                        </a:rPr>
                        <a:t>Rs</a:t>
                      </a:r>
                      <a:r>
                        <a:rPr lang="en-US" sz="1600" b="1" u="none" strike="noStrike" dirty="0">
                          <a:effectLst/>
                          <a:latin typeface="georgia" panose="02040502050405020303" pitchFamily="18" charset="0"/>
                        </a:rPr>
                        <a:t>. 10 Lakh or more</a:t>
                      </a:r>
                      <a:r>
                        <a:rPr lang="en-US" sz="1600" u="none" strike="noStrike" dirty="0">
                          <a:effectLst/>
                          <a:latin typeface="georgia" panose="02040502050405020303" pitchFamily="18" charset="0"/>
                        </a:rPr>
                        <a:t> in a financial year for acquiring </a:t>
                      </a:r>
                      <a:r>
                        <a:rPr lang="en-US" sz="1600" b="1" u="none" strike="noStrike" dirty="0">
                          <a:effectLst/>
                          <a:latin typeface="georgia" panose="02040502050405020303" pitchFamily="18" charset="0"/>
                        </a:rPr>
                        <a:t>bonds or debentures</a:t>
                      </a:r>
                      <a:r>
                        <a:rPr lang="en-US" sz="1600" u="none" strike="noStrike" dirty="0">
                          <a:effectLst/>
                          <a:latin typeface="georgia" panose="02040502050405020303" pitchFamily="18" charset="0"/>
                        </a:rPr>
                        <a:t> issued by the company or institution (other than the amount received on account of renewal of the bond or debenture issued by that company).</a:t>
                      </a:r>
                      <a:endParaRPr lang="en-US" sz="1600" u="none" strike="noStrike" dirty="0">
                        <a:effectLst/>
                      </a:endParaRPr>
                    </a:p>
                    <a:p>
                      <a:pPr algn="just" rtl="0" fontAlgn="base">
                        <a:spcBef>
                          <a:spcPts val="0"/>
                        </a:spcBef>
                        <a:spcAft>
                          <a:spcPts val="0"/>
                        </a:spcAft>
                      </a:pPr>
                      <a:r>
                        <a:rPr lang="en-US" sz="1600" u="none" strike="noStrike" dirty="0">
                          <a:effectLst/>
                        </a:rPr>
                        <a:t/>
                      </a:r>
                      <a:br>
                        <a:rPr lang="en-US" sz="1600" u="none" strike="noStrike" dirty="0">
                          <a:effectLst/>
                        </a:rPr>
                      </a:br>
                      <a:r>
                        <a:rPr lang="en-US" sz="1600" u="none" strike="noStrike" dirty="0">
                          <a:effectLst/>
                          <a:latin typeface="georgia" panose="02040502050405020303" pitchFamily="18" charset="0"/>
                        </a:rPr>
                        <a:t>(2) Receipt from any person of an amount aggregating to </a:t>
                      </a:r>
                      <a:r>
                        <a:rPr lang="en-US" sz="1600" b="1" u="none" strike="noStrike" dirty="0" err="1">
                          <a:effectLst/>
                          <a:latin typeface="georgia" panose="02040502050405020303" pitchFamily="18" charset="0"/>
                        </a:rPr>
                        <a:t>Rs</a:t>
                      </a:r>
                      <a:r>
                        <a:rPr lang="en-US" sz="1600" b="1" u="none" strike="noStrike" dirty="0">
                          <a:effectLst/>
                          <a:latin typeface="georgia" panose="02040502050405020303" pitchFamily="18" charset="0"/>
                        </a:rPr>
                        <a:t>. 10 Lakh or more</a:t>
                      </a:r>
                      <a:r>
                        <a:rPr lang="en-US" sz="1600" u="none" strike="noStrike" dirty="0">
                          <a:effectLst/>
                          <a:latin typeface="georgia" panose="02040502050405020303" pitchFamily="18" charset="0"/>
                        </a:rPr>
                        <a:t> in a financial year for</a:t>
                      </a:r>
                      <a:r>
                        <a:rPr lang="en-US" sz="1600" b="1" u="none" strike="noStrike" dirty="0">
                          <a:effectLst/>
                          <a:latin typeface="georgia" panose="02040502050405020303" pitchFamily="18" charset="0"/>
                        </a:rPr>
                        <a:t> acquiring shares (including share application money</a:t>
                      </a:r>
                      <a:r>
                        <a:rPr lang="en-US" sz="1600" u="none" strike="noStrike" dirty="0">
                          <a:effectLst/>
                          <a:latin typeface="georgia" panose="02040502050405020303" pitchFamily="18" charset="0"/>
                        </a:rPr>
                        <a:t>) </a:t>
                      </a:r>
                      <a:r>
                        <a:rPr lang="en-US" sz="1600" b="1" u="none" strike="noStrike" dirty="0">
                          <a:effectLst/>
                          <a:latin typeface="georgia" panose="02040502050405020303" pitchFamily="18" charset="0"/>
                        </a:rPr>
                        <a:t>issued </a:t>
                      </a:r>
                      <a:r>
                        <a:rPr lang="en-US" sz="1600" u="none" strike="noStrike" dirty="0">
                          <a:effectLst/>
                          <a:latin typeface="georgia" panose="02040502050405020303" pitchFamily="18" charset="0"/>
                        </a:rPr>
                        <a:t>by the company. </a:t>
                      </a:r>
                      <a:endParaRPr lang="en-US" sz="1600" u="none" strike="noStrike" dirty="0">
                        <a:effectLst/>
                      </a:endParaRPr>
                    </a:p>
                    <a:p>
                      <a:pPr algn="just" rtl="0" fontAlgn="base">
                        <a:spcBef>
                          <a:spcPts val="0"/>
                        </a:spcBef>
                        <a:spcAft>
                          <a:spcPts val="0"/>
                        </a:spcAft>
                      </a:pPr>
                      <a:r>
                        <a:rPr lang="en-US" sz="1600" u="none" strike="noStrike" dirty="0">
                          <a:effectLst/>
                        </a:rPr>
                        <a:t/>
                      </a:r>
                      <a:br>
                        <a:rPr lang="en-US" sz="1600" u="none" strike="noStrike" dirty="0">
                          <a:effectLst/>
                        </a:rPr>
                      </a:br>
                      <a:r>
                        <a:rPr lang="en-US" sz="1600" i="1" u="none" strike="noStrike" dirty="0">
                          <a:effectLst/>
                          <a:latin typeface="georgia" panose="02040502050405020303" pitchFamily="18" charset="0"/>
                        </a:rPr>
                        <a:t>[It applies for allotment of shares (equity/preference) but does not cover transfer of shares.]</a:t>
                      </a:r>
                      <a:endParaRPr lang="en-US" sz="1600" u="none" strike="noStrike" dirty="0">
                        <a:effectLst/>
                      </a:endParaRPr>
                    </a:p>
                    <a:p>
                      <a:pPr algn="just" rtl="0" fontAlgn="base">
                        <a:spcBef>
                          <a:spcPts val="0"/>
                        </a:spcBef>
                        <a:spcAft>
                          <a:spcPts val="0"/>
                        </a:spcAft>
                      </a:pPr>
                      <a:r>
                        <a:rPr lang="en-US" sz="1600" u="none" strike="noStrike" dirty="0">
                          <a:effectLst/>
                        </a:rPr>
                        <a:t/>
                      </a:r>
                      <a:br>
                        <a:rPr lang="en-US" sz="1600" u="none" strike="noStrike" dirty="0">
                          <a:effectLst/>
                        </a:rPr>
                      </a:br>
                      <a:r>
                        <a:rPr lang="en-US" sz="1600" u="none" strike="noStrike" dirty="0">
                          <a:effectLst/>
                          <a:latin typeface="georgia" panose="02040502050405020303" pitchFamily="18" charset="0"/>
                        </a:rPr>
                        <a:t>(3) </a:t>
                      </a:r>
                      <a:r>
                        <a:rPr lang="en-US" sz="1600" b="1" u="none" strike="noStrike" dirty="0">
                          <a:effectLst/>
                          <a:latin typeface="georgia" panose="02040502050405020303" pitchFamily="18" charset="0"/>
                        </a:rPr>
                        <a:t>Buy back of shares</a:t>
                      </a:r>
                      <a:r>
                        <a:rPr lang="en-US" sz="1600" u="none" strike="noStrike" dirty="0">
                          <a:effectLst/>
                          <a:latin typeface="georgia" panose="02040502050405020303" pitchFamily="18" charset="0"/>
                        </a:rPr>
                        <a:t> from any person (other than the shares bought in the open market) for an amount or value aggregating to </a:t>
                      </a:r>
                      <a:r>
                        <a:rPr lang="en-US" sz="1600" b="1" u="none" strike="noStrike" dirty="0" err="1">
                          <a:effectLst/>
                          <a:latin typeface="georgia" panose="02040502050405020303" pitchFamily="18" charset="0"/>
                        </a:rPr>
                        <a:t>Rs</a:t>
                      </a:r>
                      <a:r>
                        <a:rPr lang="en-US" sz="1600" b="1" u="none" strike="noStrike" dirty="0">
                          <a:effectLst/>
                          <a:latin typeface="georgia" panose="02040502050405020303" pitchFamily="18" charset="0"/>
                        </a:rPr>
                        <a:t>. 10 Lakh  or more </a:t>
                      </a:r>
                      <a:r>
                        <a:rPr lang="en-US" sz="1600" u="none" strike="noStrike" dirty="0">
                          <a:effectLst/>
                          <a:latin typeface="georgia" panose="02040502050405020303" pitchFamily="18" charset="0"/>
                        </a:rPr>
                        <a:t>in a financial year. </a:t>
                      </a:r>
                      <a:endParaRPr lang="en-US" sz="1600" u="none" strike="noStrike" dirty="0">
                        <a:effectLst/>
                      </a:endParaRPr>
                    </a:p>
                    <a:p>
                      <a:pPr algn="just" rtl="0" fontAlgn="base">
                        <a:spcBef>
                          <a:spcPts val="0"/>
                        </a:spcBef>
                        <a:spcAft>
                          <a:spcPts val="0"/>
                        </a:spcAft>
                      </a:pPr>
                      <a:r>
                        <a:rPr lang="en-US" sz="1600" u="none" strike="noStrike" dirty="0">
                          <a:effectLst/>
                        </a:rPr>
                        <a:t/>
                      </a:r>
                      <a:br>
                        <a:rPr lang="en-US" sz="1600" u="none" strike="noStrike" dirty="0">
                          <a:effectLst/>
                        </a:rPr>
                      </a:br>
                      <a:r>
                        <a:rPr lang="en-US" sz="1600" i="1" u="none" strike="noStrike" dirty="0">
                          <a:effectLst/>
                          <a:latin typeface="georgia" panose="02040502050405020303" pitchFamily="18" charset="0"/>
                        </a:rPr>
                        <a:t>[This is applicable for a company listed on a stock exchange. It does not cover unlisted companies.]</a:t>
                      </a:r>
                      <a:endParaRPr lang="en-US" sz="1600" u="none" strike="noStrike" dirty="0">
                        <a:effectLst/>
                      </a:endParaRPr>
                    </a:p>
                    <a:p>
                      <a:pPr algn="just" rtl="0" fontAlgn="base">
                        <a:spcBef>
                          <a:spcPts val="0"/>
                        </a:spcBef>
                        <a:spcAft>
                          <a:spcPts val="0"/>
                        </a:spcAft>
                      </a:pPr>
                      <a:r>
                        <a:rPr lang="en-US" sz="1600" u="none" strike="noStrike" dirty="0">
                          <a:effectLst/>
                        </a:rPr>
                        <a:t/>
                      </a:r>
                      <a:br>
                        <a:rPr lang="en-US" sz="1600" u="none" strike="noStrike" dirty="0">
                          <a:effectLst/>
                        </a:rPr>
                      </a:br>
                      <a:r>
                        <a:rPr lang="en-US" sz="1600" u="none" strike="noStrike" dirty="0">
                          <a:effectLst/>
                          <a:latin typeface="georgia" panose="02040502050405020303" pitchFamily="18" charset="0"/>
                        </a:rPr>
                        <a:t>(4) Receipt of </a:t>
                      </a:r>
                      <a:r>
                        <a:rPr lang="en-US" sz="1600" b="1" u="none" strike="noStrike" dirty="0">
                          <a:effectLst/>
                          <a:latin typeface="georgia" panose="02040502050405020303" pitchFamily="18" charset="0"/>
                        </a:rPr>
                        <a:t>cash payment exceeding </a:t>
                      </a:r>
                      <a:r>
                        <a:rPr lang="en-US" sz="1600" b="1" u="none" strike="noStrike" dirty="0" err="1">
                          <a:effectLst/>
                          <a:latin typeface="georgia" panose="02040502050405020303" pitchFamily="18" charset="0"/>
                        </a:rPr>
                        <a:t>Rs</a:t>
                      </a:r>
                      <a:r>
                        <a:rPr lang="en-US" sz="1600" b="1" u="none" strike="noStrike" dirty="0">
                          <a:effectLst/>
                          <a:latin typeface="georgia" panose="02040502050405020303" pitchFamily="18" charset="0"/>
                        </a:rPr>
                        <a:t>. 2 Lakh</a:t>
                      </a:r>
                      <a:r>
                        <a:rPr lang="en-US" sz="1600" u="none" strike="noStrike" dirty="0">
                          <a:effectLst/>
                          <a:latin typeface="georgia" panose="02040502050405020303" pitchFamily="18" charset="0"/>
                        </a:rPr>
                        <a:t>  for sale, by any person, of </a:t>
                      </a:r>
                      <a:r>
                        <a:rPr lang="en-US" sz="1600" b="1" u="none" strike="noStrike" dirty="0">
                          <a:effectLst/>
                          <a:latin typeface="georgia" panose="02040502050405020303" pitchFamily="18" charset="0"/>
                        </a:rPr>
                        <a:t>goods or services</a:t>
                      </a:r>
                      <a:r>
                        <a:rPr lang="en-US" sz="1600" u="none" strike="noStrike" dirty="0">
                          <a:effectLst/>
                          <a:latin typeface="georgia" panose="02040502050405020303" pitchFamily="18" charset="0"/>
                        </a:rPr>
                        <a:t> of any nature.</a:t>
                      </a:r>
                      <a:endParaRPr lang="en-US" sz="1600" u="none" strike="noStrike" dirty="0">
                        <a:effectLst/>
                      </a:endParaRPr>
                    </a:p>
                    <a:p>
                      <a:pPr algn="just" rtl="0" fontAlgn="base">
                        <a:spcBef>
                          <a:spcPts val="0"/>
                        </a:spcBef>
                        <a:spcAft>
                          <a:spcPts val="0"/>
                        </a:spcAft>
                      </a:pPr>
                      <a:r>
                        <a:rPr lang="en-US" sz="1600" u="none" strike="noStrike" dirty="0">
                          <a:effectLst/>
                        </a:rPr>
                        <a:t/>
                      </a:r>
                      <a:br>
                        <a:rPr lang="en-US" sz="1600" u="none" strike="noStrike" dirty="0">
                          <a:effectLst/>
                        </a:rPr>
                      </a:br>
                      <a:r>
                        <a:rPr lang="en-US" sz="1600" u="none" strike="noStrike" dirty="0">
                          <a:effectLst/>
                          <a:latin typeface="georgia" panose="02040502050405020303" pitchFamily="18" charset="0"/>
                        </a:rPr>
                        <a:t>The following shall apply if the company is liable for Compulsory tax audit u/s 44AB:</a:t>
                      </a:r>
                      <a:endParaRPr lang="en-US" sz="1600" u="none" strike="noStrike" dirty="0">
                        <a:effectLst/>
                      </a:endParaRPr>
                    </a:p>
                    <a:p>
                      <a:pPr algn="just" rtl="0" fontAlgn="base">
                        <a:spcBef>
                          <a:spcPts val="0"/>
                        </a:spcBef>
                        <a:spcAft>
                          <a:spcPts val="0"/>
                        </a:spcAft>
                      </a:pPr>
                      <a:r>
                        <a:rPr lang="en-US" sz="1600" u="none" strike="noStrike" dirty="0">
                          <a:effectLst/>
                        </a:rPr>
                        <a:t/>
                      </a:r>
                      <a:br>
                        <a:rPr lang="en-US" sz="1600" u="none" strike="noStrike" dirty="0">
                          <a:effectLst/>
                        </a:rPr>
                      </a:br>
                      <a:r>
                        <a:rPr lang="en-US" sz="1600" u="none" strike="noStrike" dirty="0">
                          <a:effectLst/>
                          <a:latin typeface="georgia" panose="02040502050405020303" pitchFamily="18" charset="0"/>
                        </a:rPr>
                        <a:t>Receipt of </a:t>
                      </a:r>
                      <a:r>
                        <a:rPr lang="en-US" sz="1600" b="1" u="none" strike="noStrike" dirty="0">
                          <a:effectLst/>
                          <a:latin typeface="georgia" panose="02040502050405020303" pitchFamily="18" charset="0"/>
                        </a:rPr>
                        <a:t>cash payment exceeding </a:t>
                      </a:r>
                      <a:r>
                        <a:rPr lang="en-US" sz="1600" b="1" u="none" strike="noStrike" dirty="0" err="1">
                          <a:effectLst/>
                          <a:latin typeface="georgia" panose="02040502050405020303" pitchFamily="18" charset="0"/>
                        </a:rPr>
                        <a:t>Rs</a:t>
                      </a:r>
                      <a:r>
                        <a:rPr lang="en-US" sz="1600" b="1" u="none" strike="noStrike" dirty="0">
                          <a:effectLst/>
                          <a:latin typeface="georgia" panose="02040502050405020303" pitchFamily="18" charset="0"/>
                        </a:rPr>
                        <a:t>. 2 Lakh</a:t>
                      </a:r>
                      <a:r>
                        <a:rPr lang="en-US" sz="1600" u="none" strike="noStrike" dirty="0">
                          <a:effectLst/>
                          <a:latin typeface="georgia" panose="02040502050405020303" pitchFamily="18" charset="0"/>
                        </a:rPr>
                        <a:t>  for sale, by any person, of </a:t>
                      </a:r>
                      <a:r>
                        <a:rPr lang="en-US" sz="1600" b="1" u="none" strike="noStrike" dirty="0">
                          <a:effectLst/>
                          <a:latin typeface="georgia" panose="02040502050405020303" pitchFamily="18" charset="0"/>
                        </a:rPr>
                        <a:t>goods or services</a:t>
                      </a:r>
                      <a:r>
                        <a:rPr lang="en-US" sz="1600" u="none" strike="noStrike" dirty="0">
                          <a:effectLst/>
                          <a:latin typeface="georgia" panose="02040502050405020303" pitchFamily="18" charset="0"/>
                        </a:rPr>
                        <a:t> of any </a:t>
                      </a:r>
                      <a:r>
                        <a:rPr lang="en-US" sz="1600" u="none" strike="noStrike" dirty="0" smtClean="0">
                          <a:effectLst/>
                          <a:latin typeface="georgia" panose="02040502050405020303" pitchFamily="18" charset="0"/>
                        </a:rPr>
                        <a:t>nature</a:t>
                      </a:r>
                    </a:p>
                    <a:p>
                      <a:pPr algn="just" rtl="0" fontAlgn="base">
                        <a:spcBef>
                          <a:spcPts val="0"/>
                        </a:spcBef>
                        <a:spcAft>
                          <a:spcPts val="0"/>
                        </a:spcAft>
                      </a:pPr>
                      <a:r>
                        <a:rPr lang="en-US" sz="1600" u="none" strike="noStrike" dirty="0" smtClean="0">
                          <a:effectLst/>
                          <a:latin typeface="georgia" panose="02040502050405020303" pitchFamily="18" charset="0"/>
                        </a:rPr>
                        <a:t>Receipt of Cash on Sale of Goods</a:t>
                      </a:r>
                      <a:r>
                        <a:rPr lang="en-US" sz="1600" u="none" strike="noStrike" baseline="0" dirty="0" smtClean="0">
                          <a:effectLst/>
                          <a:latin typeface="georgia" panose="02040502050405020303" pitchFamily="18" charset="0"/>
                        </a:rPr>
                        <a:t> </a:t>
                      </a:r>
                      <a:r>
                        <a:rPr lang="en-US" sz="1600" u="none" strike="noStrike" baseline="0" dirty="0" err="1" smtClean="0">
                          <a:effectLst/>
                          <a:latin typeface="georgia" panose="02040502050405020303" pitchFamily="18" charset="0"/>
                        </a:rPr>
                        <a:t>w.e.f</a:t>
                      </a:r>
                      <a:r>
                        <a:rPr lang="en-US" sz="1600" u="none" strike="noStrike" baseline="0" dirty="0" smtClean="0">
                          <a:effectLst/>
                          <a:latin typeface="georgia" panose="02040502050405020303" pitchFamily="18" charset="0"/>
                        </a:rPr>
                        <a:t>. 1.10.2020 for </a:t>
                      </a:r>
                      <a:r>
                        <a:rPr lang="en-US" sz="1600" u="none" strike="noStrike" baseline="0" dirty="0" err="1" smtClean="0">
                          <a:effectLst/>
                          <a:latin typeface="georgia" panose="02040502050405020303" pitchFamily="18" charset="0"/>
                        </a:rPr>
                        <a:t>moe</a:t>
                      </a:r>
                      <a:r>
                        <a:rPr lang="en-US" sz="1600" u="none" strike="noStrike" baseline="0" dirty="0" smtClean="0">
                          <a:effectLst/>
                          <a:latin typeface="georgia" panose="02040502050405020303" pitchFamily="18" charset="0"/>
                        </a:rPr>
                        <a:t> than Rs.50 lakhs in the FY</a:t>
                      </a:r>
                      <a:endParaRPr lang="en-US" sz="1600" u="none" strike="noStrike" dirty="0">
                        <a:effectLst/>
                      </a:endParaRPr>
                    </a:p>
                  </a:txBody>
                  <a:tcPr marL="47246" marR="47246" marT="47246" marB="47246">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blipFill>
                      <a:blip r:embed="rId2"/>
                      <a:tile tx="0" ty="0" sx="100000" sy="100000" flip="none" algn="tl"/>
                    </a:blipFill>
                  </a:tcPr>
                </a:tc>
              </a:tr>
            </a:tbl>
          </a:graphicData>
        </a:graphic>
      </p:graphicFrame>
      <p:pic>
        <p:nvPicPr>
          <p:cNvPr id="3" name="Picture 2" descr="C:\Users\Administrator\AppData\Local\Microsoft\Windows Live Mail\WLMDSS.tmp\WLM577A.tmp\logo.png"/>
          <p:cNvPicPr/>
          <p:nvPr/>
        </p:nvPicPr>
        <p:blipFill>
          <a:blip r:embed="rId3" cstate="print"/>
          <a:srcRect/>
          <a:stretch>
            <a:fillRect/>
          </a:stretch>
        </p:blipFill>
        <p:spPr bwMode="auto">
          <a:xfrm>
            <a:off x="11743508" y="5852160"/>
            <a:ext cx="317863" cy="705396"/>
          </a:xfrm>
          <a:prstGeom prst="rect">
            <a:avLst/>
          </a:prstGeom>
          <a:noFill/>
        </p:spPr>
      </p:pic>
    </p:spTree>
    <p:extLst>
      <p:ext uri="{BB962C8B-B14F-4D97-AF65-F5344CB8AC3E}">
        <p14:creationId xmlns:p14="http://schemas.microsoft.com/office/powerpoint/2010/main" xmlns="" val="403854556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xmlns="" val="3425789490"/>
              </p:ext>
            </p:extLst>
          </p:nvPr>
        </p:nvGraphicFramePr>
        <p:xfrm>
          <a:off x="838200" y="914400"/>
          <a:ext cx="10515600" cy="5230367"/>
        </p:xfrm>
        <a:graphic>
          <a:graphicData uri="http://schemas.openxmlformats.org/drawingml/2006/table">
            <a:tbl>
              <a:tblPr/>
              <a:tblGrid>
                <a:gridCol w="2453640"/>
                <a:gridCol w="8061960"/>
              </a:tblGrid>
              <a:tr h="2433175">
                <a:tc>
                  <a:txBody>
                    <a:bodyPr/>
                    <a:lstStyle/>
                    <a:p>
                      <a:pPr algn="just" rtl="0" fontAlgn="base">
                        <a:spcBef>
                          <a:spcPts val="0"/>
                        </a:spcBef>
                        <a:spcAft>
                          <a:spcPts val="0"/>
                        </a:spcAft>
                      </a:pPr>
                      <a:r>
                        <a:rPr lang="en-IN" sz="2000" u="none" strike="noStrike" dirty="0">
                          <a:effectLst/>
                          <a:latin typeface="georgia" panose="02040502050405020303" pitchFamily="18" charset="0"/>
                        </a:rPr>
                        <a:t>Mutual Funds</a:t>
                      </a:r>
                      <a:endParaRPr lang="en-IN" sz="2000" u="none" strike="noStrike" dirty="0">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blipFill>
                      <a:blip r:embed="rId2"/>
                      <a:tile tx="0" ty="0" sx="100000" sy="100000" flip="none" algn="tl"/>
                    </a:blipFill>
                  </a:tcPr>
                </a:tc>
                <a:tc>
                  <a:txBody>
                    <a:bodyPr/>
                    <a:lstStyle/>
                    <a:p>
                      <a:pPr algn="just" rtl="0" fontAlgn="base">
                        <a:spcBef>
                          <a:spcPts val="0"/>
                        </a:spcBef>
                        <a:spcAft>
                          <a:spcPts val="0"/>
                        </a:spcAft>
                      </a:pPr>
                      <a:r>
                        <a:rPr lang="en-US" sz="2000" u="none" strike="noStrike" dirty="0">
                          <a:effectLst/>
                          <a:latin typeface="georgia" panose="02040502050405020303" pitchFamily="18" charset="0"/>
                        </a:rPr>
                        <a:t>Receipt from any person of an amount aggregating to </a:t>
                      </a:r>
                      <a:r>
                        <a:rPr lang="en-US" sz="2000" b="1" u="none" strike="noStrike" dirty="0" err="1">
                          <a:effectLst/>
                          <a:latin typeface="georgia" panose="02040502050405020303" pitchFamily="18" charset="0"/>
                        </a:rPr>
                        <a:t>Rs</a:t>
                      </a:r>
                      <a:r>
                        <a:rPr lang="en-US" sz="2000" b="1" u="none" strike="noStrike" dirty="0">
                          <a:effectLst/>
                          <a:latin typeface="georgia" panose="02040502050405020303" pitchFamily="18" charset="0"/>
                        </a:rPr>
                        <a:t>. 10 Lakh  or more</a:t>
                      </a:r>
                      <a:r>
                        <a:rPr lang="en-US" sz="2000" u="none" strike="noStrike" dirty="0">
                          <a:effectLst/>
                          <a:latin typeface="georgia" panose="02040502050405020303" pitchFamily="18" charset="0"/>
                        </a:rPr>
                        <a:t> in a financial year for acquiring </a:t>
                      </a:r>
                      <a:r>
                        <a:rPr lang="en-US" sz="2000" b="1" u="none" strike="noStrike" dirty="0">
                          <a:effectLst/>
                          <a:latin typeface="georgia" panose="02040502050405020303" pitchFamily="18" charset="0"/>
                        </a:rPr>
                        <a:t>units of one or more schemes of a Mutual Fund</a:t>
                      </a:r>
                      <a:r>
                        <a:rPr lang="en-US" sz="2000" u="none" strike="noStrike" dirty="0">
                          <a:effectLst/>
                          <a:latin typeface="georgia" panose="02040502050405020303" pitchFamily="18" charset="0"/>
                        </a:rPr>
                        <a:t> (other than the amount received on account of transfer from one scheme to another scheme of that Mutual Fund).</a:t>
                      </a:r>
                      <a:endParaRPr lang="en-US" sz="2000" u="none" strike="noStrike" dirty="0">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blipFill>
                      <a:blip r:embed="rId2"/>
                      <a:tile tx="0" ty="0" sx="100000" sy="100000" flip="none" algn="tl"/>
                    </a:blipFill>
                  </a:tcPr>
                </a:tc>
              </a:tr>
              <a:tr h="2797192">
                <a:tc>
                  <a:txBody>
                    <a:bodyPr/>
                    <a:lstStyle/>
                    <a:p>
                      <a:pPr algn="just" rtl="0" fontAlgn="base">
                        <a:spcBef>
                          <a:spcPts val="0"/>
                        </a:spcBef>
                        <a:spcAft>
                          <a:spcPts val="0"/>
                        </a:spcAft>
                      </a:pPr>
                      <a:r>
                        <a:rPr lang="en-US" sz="2000" u="none" strike="noStrike">
                          <a:effectLst/>
                          <a:latin typeface="georgia" panose="02040502050405020303" pitchFamily="18" charset="0"/>
                        </a:rPr>
                        <a:t>Authorised person under Foreign Exchange Management Act, 1999</a:t>
                      </a:r>
                      <a:endParaRPr lang="en-US" sz="2000" u="none" strike="noStrike">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blipFill>
                      <a:blip r:embed="rId2"/>
                      <a:tile tx="0" ty="0" sx="100000" sy="100000" flip="none" algn="tl"/>
                    </a:blipFill>
                  </a:tcPr>
                </a:tc>
                <a:tc>
                  <a:txBody>
                    <a:bodyPr/>
                    <a:lstStyle/>
                    <a:p>
                      <a:pPr algn="just" rtl="0" fontAlgn="base">
                        <a:spcBef>
                          <a:spcPts val="0"/>
                        </a:spcBef>
                        <a:spcAft>
                          <a:spcPts val="0"/>
                        </a:spcAft>
                      </a:pPr>
                      <a:r>
                        <a:rPr lang="en-US" sz="2000" u="none" strike="noStrike" dirty="0">
                          <a:effectLst/>
                          <a:latin typeface="georgia" panose="02040502050405020303" pitchFamily="18" charset="0"/>
                        </a:rPr>
                        <a:t>Receipt from any person for </a:t>
                      </a:r>
                      <a:r>
                        <a:rPr lang="en-US" sz="2000" b="1" u="none" strike="noStrike" dirty="0">
                          <a:effectLst/>
                          <a:latin typeface="georgia" panose="02040502050405020303" pitchFamily="18" charset="0"/>
                        </a:rPr>
                        <a:t>sale of foreign currency</a:t>
                      </a:r>
                      <a:r>
                        <a:rPr lang="en-US" sz="2000" u="none" strike="noStrike" dirty="0">
                          <a:effectLst/>
                          <a:latin typeface="georgia" panose="02040502050405020303" pitchFamily="18" charset="0"/>
                        </a:rPr>
                        <a:t> including any credit of such currency to foreign exchange card or expense in such currency through a debit or credit card or through issue of </a:t>
                      </a:r>
                      <a:r>
                        <a:rPr lang="en-US" sz="2000" u="none" strike="noStrike" dirty="0" err="1">
                          <a:effectLst/>
                          <a:latin typeface="georgia" panose="02040502050405020303" pitchFamily="18" charset="0"/>
                        </a:rPr>
                        <a:t>travellers</a:t>
                      </a:r>
                      <a:r>
                        <a:rPr lang="en-US" sz="2000" u="none" strike="noStrike" dirty="0">
                          <a:effectLst/>
                          <a:latin typeface="georgia" panose="02040502050405020303" pitchFamily="18" charset="0"/>
                        </a:rPr>
                        <a:t> </a:t>
                      </a:r>
                      <a:r>
                        <a:rPr lang="en-US" sz="2000" u="none" strike="noStrike" dirty="0" err="1">
                          <a:effectLst/>
                          <a:latin typeface="georgia" panose="02040502050405020303" pitchFamily="18" charset="0"/>
                        </a:rPr>
                        <a:t>cheque</a:t>
                      </a:r>
                      <a:r>
                        <a:rPr lang="en-US" sz="2000" u="none" strike="noStrike" dirty="0">
                          <a:effectLst/>
                          <a:latin typeface="georgia" panose="02040502050405020303" pitchFamily="18" charset="0"/>
                        </a:rPr>
                        <a:t> or draft or any other instrument of an amount aggregating to </a:t>
                      </a:r>
                      <a:r>
                        <a:rPr lang="en-US" sz="2000" b="1" u="none" strike="noStrike" dirty="0" err="1">
                          <a:effectLst/>
                          <a:latin typeface="georgia" panose="02040502050405020303" pitchFamily="18" charset="0"/>
                        </a:rPr>
                        <a:t>Rs</a:t>
                      </a:r>
                      <a:r>
                        <a:rPr lang="en-US" sz="2000" b="1" u="none" strike="noStrike" dirty="0">
                          <a:effectLst/>
                          <a:latin typeface="georgia" panose="02040502050405020303" pitchFamily="18" charset="0"/>
                        </a:rPr>
                        <a:t>. 10 Lakh or more</a:t>
                      </a:r>
                      <a:r>
                        <a:rPr lang="en-US" sz="2000" u="none" strike="noStrike" dirty="0">
                          <a:effectLst/>
                          <a:latin typeface="georgia" panose="02040502050405020303" pitchFamily="18" charset="0"/>
                        </a:rPr>
                        <a:t> during a financial year.</a:t>
                      </a:r>
                      <a:endParaRPr lang="en-US" sz="2000" u="none" strike="noStrike" dirty="0">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blipFill>
                      <a:blip r:embed="rId2"/>
                      <a:tile tx="0" ty="0" sx="100000" sy="100000" flip="none" algn="tl"/>
                    </a:blipFill>
                  </a:tcPr>
                </a:tc>
              </a:tr>
            </a:tbl>
          </a:graphicData>
        </a:graphic>
      </p:graphicFrame>
      <p:pic>
        <p:nvPicPr>
          <p:cNvPr id="3" name="Picture 2" descr="C:\Users\Administrator\AppData\Local\Microsoft\Windows Live Mail\WLMDSS.tmp\WLM577A.tmp\logo.png"/>
          <p:cNvPicPr/>
          <p:nvPr/>
        </p:nvPicPr>
        <p:blipFill>
          <a:blip r:embed="rId3" cstate="print"/>
          <a:srcRect/>
          <a:stretch>
            <a:fillRect/>
          </a:stretch>
        </p:blipFill>
        <p:spPr bwMode="auto">
          <a:xfrm>
            <a:off x="11704319" y="5852160"/>
            <a:ext cx="317863" cy="705396"/>
          </a:xfrm>
          <a:prstGeom prst="rect">
            <a:avLst/>
          </a:prstGeom>
          <a:noFill/>
        </p:spPr>
      </p:pic>
    </p:spTree>
    <p:extLst>
      <p:ext uri="{BB962C8B-B14F-4D97-AF65-F5344CB8AC3E}">
        <p14:creationId xmlns:p14="http://schemas.microsoft.com/office/powerpoint/2010/main" xmlns="" val="189487892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xmlns="" val="46716765"/>
              </p:ext>
            </p:extLst>
          </p:nvPr>
        </p:nvGraphicFramePr>
        <p:xfrm>
          <a:off x="838200" y="890016"/>
          <a:ext cx="10515600" cy="4925567"/>
        </p:xfrm>
        <a:graphic>
          <a:graphicData uri="http://schemas.openxmlformats.org/drawingml/2006/table">
            <a:tbl>
              <a:tblPr>
                <a:tableStyleId>{775DCB02-9BB8-47FD-8907-85C794F793BA}</a:tableStyleId>
              </a:tblPr>
              <a:tblGrid>
                <a:gridCol w="2855976"/>
                <a:gridCol w="7659624"/>
              </a:tblGrid>
              <a:tr h="2225256">
                <a:tc>
                  <a:txBody>
                    <a:bodyPr/>
                    <a:lstStyle/>
                    <a:p>
                      <a:pPr algn="just" rtl="0" fontAlgn="base">
                        <a:spcBef>
                          <a:spcPts val="0"/>
                        </a:spcBef>
                        <a:spcAft>
                          <a:spcPts val="0"/>
                        </a:spcAft>
                      </a:pPr>
                      <a:r>
                        <a:rPr lang="en-IN" sz="1800" u="none" strike="noStrike" dirty="0">
                          <a:effectLst/>
                        </a:rPr>
                        <a:t>Registrar or Sub-Registrar</a:t>
                      </a:r>
                    </a:p>
                  </a:txBody>
                  <a:tcPr marL="63500" marR="63500" marT="63500" marB="63500">
                    <a:blipFill>
                      <a:blip r:embed="rId2"/>
                      <a:tile tx="0" ty="0" sx="100000" sy="100000" flip="none" algn="tl"/>
                    </a:blipFill>
                  </a:tcPr>
                </a:tc>
                <a:tc>
                  <a:txBody>
                    <a:bodyPr/>
                    <a:lstStyle/>
                    <a:p>
                      <a:pPr algn="just" rtl="0" fontAlgn="base">
                        <a:spcBef>
                          <a:spcPts val="0"/>
                        </a:spcBef>
                        <a:spcAft>
                          <a:spcPts val="0"/>
                        </a:spcAft>
                      </a:pPr>
                      <a:r>
                        <a:rPr lang="en-US" sz="1800" u="none" strike="noStrike" dirty="0">
                          <a:effectLst/>
                        </a:rPr>
                        <a:t>Purchase or sale by any person of immovable property for an amount of </a:t>
                      </a:r>
                      <a:r>
                        <a:rPr lang="en-US" sz="1800" u="none" strike="noStrike" dirty="0" err="1">
                          <a:effectLst/>
                        </a:rPr>
                        <a:t>Rs</a:t>
                      </a:r>
                      <a:r>
                        <a:rPr lang="en-US" sz="1800" u="none" strike="noStrike" dirty="0">
                          <a:effectLst/>
                        </a:rPr>
                        <a:t>. 30 Lakh  or more or valued by the stamp valuation authority referred to in section 50C of the Act at </a:t>
                      </a:r>
                      <a:r>
                        <a:rPr lang="en-US" sz="1800" u="none" strike="noStrike" dirty="0" err="1">
                          <a:effectLst/>
                        </a:rPr>
                        <a:t>Rs</a:t>
                      </a:r>
                      <a:r>
                        <a:rPr lang="en-US" sz="1800" u="none" strike="noStrike" dirty="0">
                          <a:effectLst/>
                        </a:rPr>
                        <a:t>. 30 Lakh or more.</a:t>
                      </a:r>
                    </a:p>
                  </a:txBody>
                  <a:tcPr marL="63500" marR="63500" marT="63500" marB="63500">
                    <a:blipFill>
                      <a:blip r:embed="rId2"/>
                      <a:tile tx="0" ty="0" sx="100000" sy="100000" flip="none" algn="tl"/>
                    </a:blipFill>
                  </a:tcPr>
                </a:tc>
              </a:tr>
              <a:tr h="2700311">
                <a:tc>
                  <a:txBody>
                    <a:bodyPr/>
                    <a:lstStyle/>
                    <a:p>
                      <a:pPr algn="just" rtl="0" fontAlgn="base">
                        <a:spcBef>
                          <a:spcPts val="0"/>
                        </a:spcBef>
                        <a:spcAft>
                          <a:spcPts val="0"/>
                        </a:spcAft>
                      </a:pPr>
                      <a:r>
                        <a:rPr lang="en-US" sz="1800" u="none" strike="noStrike">
                          <a:effectLst/>
                        </a:rPr>
                        <a:t>Any person who is liable for audit under section 44AB (Like Individuals, HUF, firms, etc.)</a:t>
                      </a:r>
                    </a:p>
                  </a:txBody>
                  <a:tcPr marL="63500" marR="63500" marT="63500" marB="63500">
                    <a:blipFill>
                      <a:blip r:embed="rId2"/>
                      <a:tile tx="0" ty="0" sx="100000" sy="100000" flip="none" algn="tl"/>
                    </a:blipFill>
                  </a:tcPr>
                </a:tc>
                <a:tc>
                  <a:txBody>
                    <a:bodyPr/>
                    <a:lstStyle/>
                    <a:p>
                      <a:pPr algn="just" rtl="0" fontAlgn="base">
                        <a:spcBef>
                          <a:spcPts val="0"/>
                        </a:spcBef>
                        <a:spcAft>
                          <a:spcPts val="0"/>
                        </a:spcAft>
                      </a:pPr>
                      <a:r>
                        <a:rPr lang="en-US" sz="1800" u="none" strike="noStrike" dirty="0">
                          <a:effectLst/>
                        </a:rPr>
                        <a:t>Receipt of cash payment exceeding </a:t>
                      </a:r>
                      <a:r>
                        <a:rPr lang="en-US" sz="1800" u="none" strike="noStrike" dirty="0" err="1">
                          <a:effectLst/>
                        </a:rPr>
                        <a:t>Rs</a:t>
                      </a:r>
                      <a:r>
                        <a:rPr lang="en-US" sz="1800" u="none" strike="noStrike" dirty="0">
                          <a:effectLst/>
                        </a:rPr>
                        <a:t>. 2 Lakh  for sale, by any person, of goods or services of any nature </a:t>
                      </a:r>
                    </a:p>
                  </a:txBody>
                  <a:tcPr marL="63500" marR="63500" marT="63500" marB="63500">
                    <a:blipFill>
                      <a:blip r:embed="rId2"/>
                      <a:tile tx="0" ty="0" sx="100000" sy="100000" flip="none" algn="tl"/>
                    </a:blipFill>
                  </a:tcPr>
                </a:tc>
              </a:tr>
            </a:tbl>
          </a:graphicData>
        </a:graphic>
      </p:graphicFrame>
      <p:pic>
        <p:nvPicPr>
          <p:cNvPr id="3" name="Picture 2" descr="C:\Users\Administrator\AppData\Local\Microsoft\Windows Live Mail\WLMDSS.tmp\WLM577A.tmp\logo.png"/>
          <p:cNvPicPr/>
          <p:nvPr/>
        </p:nvPicPr>
        <p:blipFill>
          <a:blip r:embed="rId3" cstate="print"/>
          <a:srcRect/>
          <a:stretch>
            <a:fillRect/>
          </a:stretch>
        </p:blipFill>
        <p:spPr bwMode="auto">
          <a:xfrm>
            <a:off x="11704319" y="5852160"/>
            <a:ext cx="317863" cy="705396"/>
          </a:xfrm>
          <a:prstGeom prst="rect">
            <a:avLst/>
          </a:prstGeom>
          <a:noFill/>
        </p:spPr>
      </p:pic>
    </p:spTree>
    <p:extLst>
      <p:ext uri="{BB962C8B-B14F-4D97-AF65-F5344CB8AC3E}">
        <p14:creationId xmlns:p14="http://schemas.microsoft.com/office/powerpoint/2010/main" xmlns="" val="96058090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 F</a:t>
            </a:r>
            <a:endParaRPr lang="en-IN" dirty="0"/>
          </a:p>
        </p:txBody>
      </p:sp>
      <p:sp>
        <p:nvSpPr>
          <p:cNvPr id="3" name="Content Placeholder 2"/>
          <p:cNvSpPr>
            <a:spLocks noGrp="1"/>
          </p:cNvSpPr>
          <p:nvPr>
            <p:ph sz="quarter" idx="1"/>
          </p:nvPr>
        </p:nvSpPr>
        <p:spPr/>
        <p:txBody>
          <a:bodyPr/>
          <a:lstStyle/>
          <a:p>
            <a:r>
              <a:rPr lang="en-US" b="1" dirty="0"/>
              <a:t>Details of Tax Deducted at Source on Sale of Immovable Property u/s 194IA/ TDS on Rent of Property u/s 194IB /TDS on payment to resident contractors and professionals u/s</a:t>
            </a:r>
          </a:p>
          <a:p>
            <a:r>
              <a:rPr lang="en-US" b="1" dirty="0"/>
              <a:t>194M (For Buyer/Tenant of Property /Payer of resident contractors and professionals)</a:t>
            </a:r>
            <a:endParaRPr lang="en-IN"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704319" y="5852160"/>
            <a:ext cx="317863" cy="705396"/>
          </a:xfrm>
          <a:prstGeom prst="rect">
            <a:avLst/>
          </a:prstGeom>
          <a:noFill/>
        </p:spPr>
      </p:pic>
    </p:spTree>
    <p:extLst>
      <p:ext uri="{BB962C8B-B14F-4D97-AF65-F5344CB8AC3E}">
        <p14:creationId xmlns:p14="http://schemas.microsoft.com/office/powerpoint/2010/main" xmlns="" val="65973757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 G</a:t>
            </a:r>
            <a:endParaRPr lang="en-IN" dirty="0"/>
          </a:p>
        </p:txBody>
      </p:sp>
      <p:sp>
        <p:nvSpPr>
          <p:cNvPr id="3" name="Content Placeholder 2"/>
          <p:cNvSpPr>
            <a:spLocks noGrp="1"/>
          </p:cNvSpPr>
          <p:nvPr>
            <p:ph sz="quarter" idx="1"/>
          </p:nvPr>
        </p:nvSpPr>
        <p:spPr/>
        <p:txBody>
          <a:bodyPr>
            <a:normAutofit/>
          </a:bodyPr>
          <a:lstStyle/>
          <a:p>
            <a:r>
              <a:rPr lang="en-US" b="1" dirty="0"/>
              <a:t>TDS Defaults* (Processing of Statements</a:t>
            </a:r>
            <a:r>
              <a:rPr lang="en-US" b="1" dirty="0" smtClean="0"/>
              <a:t>)</a:t>
            </a:r>
          </a:p>
          <a:p>
            <a:r>
              <a:rPr lang="en-US" b="1" dirty="0" smtClean="0"/>
              <a:t>Details to be reported in 26as</a:t>
            </a:r>
          </a:p>
          <a:p>
            <a:pPr lvl="1"/>
            <a:r>
              <a:rPr lang="en-US" b="1" dirty="0"/>
              <a:t>Short Payment Short Deduction Interest on TDS</a:t>
            </a:r>
          </a:p>
          <a:p>
            <a:pPr lvl="1"/>
            <a:r>
              <a:rPr lang="en-IN" b="1" dirty="0"/>
              <a:t>Payments Default</a:t>
            </a:r>
          </a:p>
          <a:p>
            <a:pPr lvl="1"/>
            <a:r>
              <a:rPr lang="en-IN" b="1" dirty="0"/>
              <a:t>Interest on TDS</a:t>
            </a:r>
          </a:p>
          <a:p>
            <a:pPr lvl="1"/>
            <a:r>
              <a:rPr lang="en-IN" b="1" dirty="0"/>
              <a:t>Deduction Default</a:t>
            </a:r>
          </a:p>
          <a:p>
            <a:pPr lvl="1"/>
            <a:r>
              <a:rPr lang="en-IN" b="1" dirty="0"/>
              <a:t>Late Filing Fee </a:t>
            </a:r>
            <a:r>
              <a:rPr lang="en-IN" b="1" dirty="0" smtClean="0"/>
              <a:t>u/s 234E</a:t>
            </a:r>
            <a:endParaRPr lang="en-IN" b="1" dirty="0"/>
          </a:p>
          <a:p>
            <a:pPr lvl="1"/>
            <a:r>
              <a:rPr lang="en-IN" b="1" dirty="0"/>
              <a:t>Interest u/s 220(2) </a:t>
            </a:r>
            <a:endParaRPr lang="en-IN" b="1" dirty="0" smtClean="0"/>
          </a:p>
          <a:p>
            <a:pPr lvl="1"/>
            <a:r>
              <a:rPr lang="en-IN" b="1" dirty="0" smtClean="0"/>
              <a:t>Total </a:t>
            </a:r>
            <a:r>
              <a:rPr lang="en-IN" b="1" dirty="0"/>
              <a:t>Default</a:t>
            </a:r>
            <a:endParaRPr lang="en-IN"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704319" y="5852160"/>
            <a:ext cx="317863" cy="705396"/>
          </a:xfrm>
          <a:prstGeom prst="rect">
            <a:avLst/>
          </a:prstGeom>
          <a:noFill/>
        </p:spPr>
      </p:pic>
    </p:spTree>
    <p:extLst>
      <p:ext uri="{BB962C8B-B14F-4D97-AF65-F5344CB8AC3E}">
        <p14:creationId xmlns:p14="http://schemas.microsoft.com/office/powerpoint/2010/main" xmlns="" val="101732165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Access to 26as</a:t>
            </a:r>
            <a:endParaRPr lang="en-IN" dirty="0"/>
          </a:p>
        </p:txBody>
      </p:sp>
      <p:sp>
        <p:nvSpPr>
          <p:cNvPr id="3" name="Content Placeholder 2"/>
          <p:cNvSpPr>
            <a:spLocks noGrp="1"/>
          </p:cNvSpPr>
          <p:nvPr>
            <p:ph sz="quarter" idx="1"/>
          </p:nvPr>
        </p:nvSpPr>
        <p:spPr/>
        <p:txBody>
          <a:bodyPr/>
          <a:lstStyle/>
          <a:p>
            <a:pPr marL="0" indent="0">
              <a:buNone/>
            </a:pPr>
            <a:endParaRPr lang="en-US" dirty="0" smtClean="0"/>
          </a:p>
          <a:p>
            <a:pPr lvl="1"/>
            <a:r>
              <a:rPr lang="en-US" dirty="0" smtClean="0"/>
              <a:t>Log into Income Tax E-filing website</a:t>
            </a:r>
          </a:p>
          <a:p>
            <a:pPr lvl="1"/>
            <a:r>
              <a:rPr lang="en-US" dirty="0" smtClean="0"/>
              <a:t>Go to My Account</a:t>
            </a:r>
          </a:p>
          <a:p>
            <a:pPr lvl="1"/>
            <a:r>
              <a:rPr lang="en-US" dirty="0" err="1" smtClean="0"/>
              <a:t>Clik</a:t>
            </a:r>
            <a:r>
              <a:rPr lang="en-US" dirty="0" smtClean="0"/>
              <a:t>:  View 26as Credit</a:t>
            </a:r>
          </a:p>
          <a:p>
            <a:pPr lvl="1"/>
            <a:r>
              <a:rPr lang="en-US" dirty="0" smtClean="0"/>
              <a:t>It will be directed to </a:t>
            </a:r>
            <a:r>
              <a:rPr lang="en-US" smtClean="0"/>
              <a:t>TRACES Website</a:t>
            </a:r>
            <a:endParaRPr lang="en-US" dirty="0" smtClean="0"/>
          </a:p>
          <a:p>
            <a:pPr lvl="1"/>
            <a:r>
              <a:rPr lang="en-US" dirty="0" err="1" smtClean="0"/>
              <a:t>Clik</a:t>
            </a:r>
            <a:r>
              <a:rPr lang="en-US" dirty="0" smtClean="0"/>
              <a:t> the assessment year</a:t>
            </a:r>
          </a:p>
          <a:p>
            <a:pPr lvl="1"/>
            <a:r>
              <a:rPr lang="en-US" dirty="0" smtClean="0"/>
              <a:t>The form will open</a:t>
            </a:r>
            <a:endParaRPr lang="en-IN"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704319" y="5852160"/>
            <a:ext cx="317863" cy="705396"/>
          </a:xfrm>
          <a:prstGeom prst="rect">
            <a:avLst/>
          </a:prstGeom>
          <a:noFill/>
        </p:spPr>
      </p:pic>
    </p:spTree>
    <p:extLst>
      <p:ext uri="{BB962C8B-B14F-4D97-AF65-F5344CB8AC3E}">
        <p14:creationId xmlns:p14="http://schemas.microsoft.com/office/powerpoint/2010/main" xmlns="" val="251294428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4766" y="1443840"/>
            <a:ext cx="11129554" cy="4247317"/>
          </a:xfrm>
          <a:prstGeom prst="rect">
            <a:avLst/>
          </a:prstGeom>
        </p:spPr>
        <p:txBody>
          <a:bodyPr wrap="square">
            <a:spAutoFit/>
          </a:bodyPr>
          <a:lstStyle/>
          <a:p>
            <a:r>
              <a:rPr lang="en-US" dirty="0">
                <a:solidFill>
                  <a:srgbClr val="333333"/>
                </a:solidFill>
                <a:latin typeface="Arial" panose="020B0604020202020204" pitchFamily="34" charset="0"/>
              </a:rPr>
              <a:t>Perform the following steps to view or download the Form-26AS from e-Filing portal</a:t>
            </a:r>
            <a:r>
              <a:rPr lang="en-US" dirty="0" smtClean="0">
                <a:solidFill>
                  <a:srgbClr val="333333"/>
                </a:solidFill>
                <a:latin typeface="Arial" panose="020B0604020202020204" pitchFamily="34" charset="0"/>
              </a:rPr>
              <a:t>:</a:t>
            </a:r>
          </a:p>
          <a:p>
            <a:endParaRPr lang="en-US" dirty="0">
              <a:solidFill>
                <a:srgbClr val="333333"/>
              </a:solidFill>
              <a:latin typeface="Arial" panose="020B0604020202020204" pitchFamily="34" charset="0"/>
            </a:endParaRPr>
          </a:p>
          <a:p>
            <a:pPr>
              <a:buFont typeface="Wingdings" pitchFamily="2" charset="2"/>
              <a:buChar char="ü"/>
            </a:pPr>
            <a:r>
              <a:rPr lang="en-US" dirty="0">
                <a:solidFill>
                  <a:srgbClr val="333333"/>
                </a:solidFill>
                <a:latin typeface="Arial" panose="020B0604020202020204" pitchFamily="34" charset="0"/>
              </a:rPr>
              <a:t>Logon to ‘e-Filing’ Portal </a:t>
            </a:r>
            <a:r>
              <a:rPr lang="en-US" dirty="0" smtClean="0">
                <a:solidFill>
                  <a:srgbClr val="0072C6"/>
                </a:solidFill>
                <a:latin typeface="Arial" panose="020B0604020202020204" pitchFamily="34" charset="0"/>
                <a:hlinkClick r:id="rId2"/>
              </a:rPr>
              <a:t>www.incometaxindiaefiling.gov.in</a:t>
            </a:r>
            <a:endParaRPr lang="en-US" dirty="0" smtClean="0">
              <a:solidFill>
                <a:srgbClr val="0072C6"/>
              </a:solidFill>
              <a:latin typeface="Arial" panose="020B0604020202020204" pitchFamily="34" charset="0"/>
            </a:endParaRPr>
          </a:p>
          <a:p>
            <a:pPr>
              <a:buFont typeface="Wingdings" pitchFamily="2" charset="2"/>
              <a:buChar char="ü"/>
            </a:pPr>
            <a:endParaRPr lang="en-US" dirty="0">
              <a:solidFill>
                <a:srgbClr val="333333"/>
              </a:solidFill>
              <a:latin typeface="Arial" panose="020B0604020202020204" pitchFamily="34" charset="0"/>
            </a:endParaRPr>
          </a:p>
          <a:p>
            <a:pPr>
              <a:buFont typeface="Wingdings" pitchFamily="2" charset="2"/>
              <a:buChar char="ü"/>
            </a:pPr>
            <a:r>
              <a:rPr lang="en-US" dirty="0">
                <a:solidFill>
                  <a:srgbClr val="333333"/>
                </a:solidFill>
                <a:latin typeface="Arial" panose="020B0604020202020204" pitchFamily="34" charset="0"/>
              </a:rPr>
              <a:t>Go to the 'My Account' menu, click 'View Form 26AS (Tax Credit)' link</a:t>
            </a:r>
            <a:r>
              <a:rPr lang="en-US" dirty="0" smtClean="0">
                <a:solidFill>
                  <a:srgbClr val="333333"/>
                </a:solidFill>
                <a:latin typeface="Arial" panose="020B0604020202020204" pitchFamily="34" charset="0"/>
              </a:rPr>
              <a:t>.</a:t>
            </a:r>
          </a:p>
          <a:p>
            <a:pPr>
              <a:buFont typeface="Wingdings" pitchFamily="2" charset="2"/>
              <a:buChar char="ü"/>
            </a:pPr>
            <a:endParaRPr lang="en-US" dirty="0">
              <a:solidFill>
                <a:srgbClr val="333333"/>
              </a:solidFill>
              <a:latin typeface="Arial" panose="020B0604020202020204" pitchFamily="34" charset="0"/>
            </a:endParaRPr>
          </a:p>
          <a:p>
            <a:pPr>
              <a:buFont typeface="Wingdings" pitchFamily="2" charset="2"/>
              <a:buChar char="ü"/>
            </a:pPr>
            <a:r>
              <a:rPr lang="en-US" dirty="0">
                <a:solidFill>
                  <a:srgbClr val="333333"/>
                </a:solidFill>
                <a:latin typeface="Arial" panose="020B0604020202020204" pitchFamily="34" charset="0"/>
              </a:rPr>
              <a:t>Read the disclaimer, click 'Confirm' and the user will be redirected to TDS-CPC Portal</a:t>
            </a:r>
            <a:r>
              <a:rPr lang="en-US" dirty="0" smtClean="0">
                <a:solidFill>
                  <a:srgbClr val="333333"/>
                </a:solidFill>
                <a:latin typeface="Arial" panose="020B0604020202020204" pitchFamily="34" charset="0"/>
              </a:rPr>
              <a:t>.</a:t>
            </a:r>
          </a:p>
          <a:p>
            <a:pPr>
              <a:buFont typeface="Wingdings" pitchFamily="2" charset="2"/>
              <a:buChar char="ü"/>
            </a:pPr>
            <a:endParaRPr lang="en-US" dirty="0">
              <a:solidFill>
                <a:srgbClr val="333333"/>
              </a:solidFill>
              <a:latin typeface="Arial" panose="020B0604020202020204" pitchFamily="34" charset="0"/>
            </a:endParaRPr>
          </a:p>
          <a:p>
            <a:pPr>
              <a:buFont typeface="Wingdings" pitchFamily="2" charset="2"/>
              <a:buChar char="ü"/>
            </a:pPr>
            <a:r>
              <a:rPr lang="en-US" dirty="0">
                <a:solidFill>
                  <a:srgbClr val="333333"/>
                </a:solidFill>
                <a:latin typeface="Arial" panose="020B0604020202020204" pitchFamily="34" charset="0"/>
              </a:rPr>
              <a:t>In the TDS-CPC Portal, Agree the acceptance of usage. Click 'Proceed</a:t>
            </a:r>
            <a:r>
              <a:rPr lang="en-US" dirty="0" smtClean="0">
                <a:solidFill>
                  <a:srgbClr val="333333"/>
                </a:solidFill>
                <a:latin typeface="Arial" panose="020B0604020202020204" pitchFamily="34" charset="0"/>
              </a:rPr>
              <a:t>'.</a:t>
            </a:r>
          </a:p>
          <a:p>
            <a:pPr>
              <a:buFont typeface="Wingdings" pitchFamily="2" charset="2"/>
              <a:buChar char="ü"/>
            </a:pPr>
            <a:endParaRPr lang="en-US" dirty="0">
              <a:solidFill>
                <a:srgbClr val="333333"/>
              </a:solidFill>
              <a:latin typeface="Arial" panose="020B0604020202020204" pitchFamily="34" charset="0"/>
            </a:endParaRPr>
          </a:p>
          <a:p>
            <a:pPr>
              <a:buFont typeface="Wingdings" pitchFamily="2" charset="2"/>
              <a:buChar char="ü"/>
            </a:pPr>
            <a:r>
              <a:rPr lang="en-US" dirty="0">
                <a:solidFill>
                  <a:srgbClr val="333333"/>
                </a:solidFill>
                <a:latin typeface="Arial" panose="020B0604020202020204" pitchFamily="34" charset="0"/>
              </a:rPr>
              <a:t>Click ‘View Tax Credit (Form 26AS</a:t>
            </a:r>
            <a:r>
              <a:rPr lang="en-US" dirty="0" smtClean="0">
                <a:solidFill>
                  <a:srgbClr val="333333"/>
                </a:solidFill>
                <a:latin typeface="Arial" panose="020B0604020202020204" pitchFamily="34" charset="0"/>
              </a:rPr>
              <a:t>)’</a:t>
            </a:r>
          </a:p>
          <a:p>
            <a:pPr>
              <a:buFont typeface="Wingdings" pitchFamily="2" charset="2"/>
              <a:buChar char="ü"/>
            </a:pPr>
            <a:endParaRPr lang="en-US" dirty="0">
              <a:solidFill>
                <a:srgbClr val="333333"/>
              </a:solidFill>
              <a:latin typeface="Arial" panose="020B0604020202020204" pitchFamily="34" charset="0"/>
            </a:endParaRPr>
          </a:p>
          <a:p>
            <a:pPr>
              <a:buFont typeface="Wingdings" pitchFamily="2" charset="2"/>
              <a:buChar char="ü"/>
            </a:pPr>
            <a:r>
              <a:rPr lang="en-US" dirty="0">
                <a:solidFill>
                  <a:srgbClr val="333333"/>
                </a:solidFill>
                <a:latin typeface="Arial" panose="020B0604020202020204" pitchFamily="34" charset="0"/>
              </a:rPr>
              <a:t>Select the ‘Assessment Year’ and ‘View type’ (HTML, Text or PDF</a:t>
            </a:r>
            <a:r>
              <a:rPr lang="en-US" dirty="0" smtClean="0">
                <a:solidFill>
                  <a:srgbClr val="333333"/>
                </a:solidFill>
                <a:latin typeface="Arial" panose="020B0604020202020204" pitchFamily="34" charset="0"/>
              </a:rPr>
              <a:t>)</a:t>
            </a:r>
          </a:p>
          <a:p>
            <a:pPr>
              <a:buFont typeface="Wingdings" pitchFamily="2" charset="2"/>
              <a:buChar char="ü"/>
            </a:pPr>
            <a:endParaRPr lang="en-US" dirty="0">
              <a:solidFill>
                <a:srgbClr val="333333"/>
              </a:solidFill>
              <a:latin typeface="Arial" panose="020B0604020202020204" pitchFamily="34" charset="0"/>
            </a:endParaRPr>
          </a:p>
          <a:p>
            <a:pPr>
              <a:buFont typeface="Wingdings" pitchFamily="2" charset="2"/>
              <a:buChar char="ü"/>
            </a:pPr>
            <a:r>
              <a:rPr lang="en-US" dirty="0">
                <a:solidFill>
                  <a:srgbClr val="333333"/>
                </a:solidFill>
                <a:latin typeface="Arial" panose="020B0604020202020204" pitchFamily="34" charset="0"/>
              </a:rPr>
              <a:t>Click ‘View / Download’</a:t>
            </a:r>
            <a:endParaRPr lang="en-US" b="0" i="0" dirty="0">
              <a:solidFill>
                <a:srgbClr val="333333"/>
              </a:solidFill>
              <a:effectLst/>
              <a:latin typeface="Arial" panose="020B0604020202020204" pitchFamily="34" charset="0"/>
            </a:endParaRPr>
          </a:p>
        </p:txBody>
      </p:sp>
      <p:pic>
        <p:nvPicPr>
          <p:cNvPr id="3" name="Picture 2" descr="C:\Users\Administrator\AppData\Local\Microsoft\Windows Live Mail\WLMDSS.tmp\WLM577A.tmp\logo.png"/>
          <p:cNvPicPr/>
          <p:nvPr/>
        </p:nvPicPr>
        <p:blipFill>
          <a:blip r:embed="rId3" cstate="print"/>
          <a:srcRect/>
          <a:stretch>
            <a:fillRect/>
          </a:stretch>
        </p:blipFill>
        <p:spPr bwMode="auto">
          <a:xfrm>
            <a:off x="11704319" y="5852160"/>
            <a:ext cx="317863" cy="705396"/>
          </a:xfrm>
          <a:prstGeom prst="rect">
            <a:avLst/>
          </a:prstGeom>
          <a:noFill/>
        </p:spPr>
      </p:pic>
    </p:spTree>
    <p:extLst>
      <p:ext uri="{BB962C8B-B14F-4D97-AF65-F5344CB8AC3E}">
        <p14:creationId xmlns:p14="http://schemas.microsoft.com/office/powerpoint/2010/main" xmlns="" val="235239497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39419"/>
          </a:xfrm>
        </p:spPr>
        <p:txBody>
          <a:bodyPr/>
          <a:lstStyle/>
          <a:p>
            <a:r>
              <a:rPr lang="en-US" dirty="0" smtClean="0"/>
              <a:t>New 26as </a:t>
            </a:r>
            <a:endParaRPr lang="en-IN" dirty="0"/>
          </a:p>
        </p:txBody>
      </p:sp>
      <p:pic>
        <p:nvPicPr>
          <p:cNvPr id="1026" name="Picture 2" descr="https://lh5.googleusercontent.com/rwQeu5THEYSyrDYGo6WzmGns4Q6WrMBWNFFM9N8WuDweNadD_CpnLALOJMxFFBwEM7WJYxTjqAXI2iBH8zAo61Ci6IJijzSwVJ3DBYAoL0YeDcUtNqVaneKm5rtpeRP3vPpeQTQf"/>
          <p:cNvPicPr>
            <a:picLocks noGrp="1" noChangeAspect="1" noChangeArrowheads="1"/>
          </p:cNvPicPr>
          <p:nvPr>
            <p:ph sz="quarter" idx="1"/>
          </p:nvPr>
        </p:nvPicPr>
        <p:blipFill>
          <a:blip r:embed="rId2">
            <a:extLst>
              <a:ext uri="{28A0092B-C50C-407E-A947-70E740481C1C}">
                <a14:useLocalDpi xmlns:a14="http://schemas.microsoft.com/office/drawing/2010/main" xmlns="" val="0"/>
              </a:ext>
            </a:extLst>
          </a:blip>
          <a:srcRect/>
          <a:stretch>
            <a:fillRect/>
          </a:stretch>
        </p:blipFill>
        <p:spPr bwMode="auto">
          <a:xfrm>
            <a:off x="1149531" y="1304544"/>
            <a:ext cx="9823269" cy="5193791"/>
          </a:xfrm>
          <a:prstGeom prst="rect">
            <a:avLst/>
          </a:prstGeom>
          <a:noFill/>
          <a:extLst>
            <a:ext uri="{909E8E84-426E-40DD-AFC4-6F175D3DCCD1}">
              <a14:hiddenFill xmlns:a14="http://schemas.microsoft.com/office/drawing/2010/main" xmlns="">
                <a:solidFill>
                  <a:srgbClr val="FFFFFF"/>
                </a:solidFill>
              </a14:hiddenFill>
            </a:ext>
          </a:extLst>
        </p:spPr>
      </p:pic>
      <p:pic>
        <p:nvPicPr>
          <p:cNvPr id="4" name="Picture 3" descr="C:\Users\Administrator\AppData\Local\Microsoft\Windows Live Mail\WLMDSS.tmp\WLM577A.tmp\logo.png"/>
          <p:cNvPicPr/>
          <p:nvPr/>
        </p:nvPicPr>
        <p:blipFill>
          <a:blip r:embed="rId3" cstate="print"/>
          <a:srcRect/>
          <a:stretch>
            <a:fillRect/>
          </a:stretch>
        </p:blipFill>
        <p:spPr bwMode="auto">
          <a:xfrm>
            <a:off x="11704319" y="5852160"/>
            <a:ext cx="317863" cy="705396"/>
          </a:xfrm>
          <a:prstGeom prst="rect">
            <a:avLst/>
          </a:prstGeom>
          <a:noFill/>
        </p:spPr>
      </p:pic>
    </p:spTree>
    <p:extLst>
      <p:ext uri="{BB962C8B-B14F-4D97-AF65-F5344CB8AC3E}">
        <p14:creationId xmlns:p14="http://schemas.microsoft.com/office/powerpoint/2010/main" xmlns="" val="269752321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15035"/>
          </a:xfrm>
        </p:spPr>
        <p:txBody>
          <a:bodyPr/>
          <a:lstStyle/>
          <a:p>
            <a:r>
              <a:rPr lang="en-US" dirty="0" smtClean="0"/>
              <a:t>Flow of information to 26as</a:t>
            </a:r>
            <a:endParaRPr lang="en-IN" dirty="0"/>
          </a:p>
        </p:txBody>
      </p:sp>
      <p:sp>
        <p:nvSpPr>
          <p:cNvPr id="3" name="Content Placeholder 2"/>
          <p:cNvSpPr>
            <a:spLocks noGrp="1"/>
          </p:cNvSpPr>
          <p:nvPr>
            <p:ph sz="quarter" idx="1"/>
          </p:nvPr>
        </p:nvSpPr>
        <p:spPr>
          <a:xfrm>
            <a:off x="838200" y="1280160"/>
            <a:ext cx="10515600" cy="4896803"/>
          </a:xfrm>
        </p:spPr>
        <p:txBody>
          <a:bodyPr/>
          <a:lstStyle/>
          <a:p>
            <a:r>
              <a:rPr lang="en-US" dirty="0" smtClean="0"/>
              <a:t>Quarterly Returns filed by the </a:t>
            </a:r>
            <a:r>
              <a:rPr lang="en-US" dirty="0" err="1" smtClean="0"/>
              <a:t>Deductor</a:t>
            </a:r>
            <a:r>
              <a:rPr lang="en-US" dirty="0" smtClean="0"/>
              <a:t> in case of TDS </a:t>
            </a:r>
          </a:p>
          <a:p>
            <a:r>
              <a:rPr lang="en-US" dirty="0" smtClean="0"/>
              <a:t>By The Income Tax Department on payment of Advance Tax/Self Assessment Tax</a:t>
            </a:r>
          </a:p>
          <a:p>
            <a:r>
              <a:rPr lang="en-US" dirty="0" smtClean="0"/>
              <a:t>Quarterly Returns filed by the Collector of Tax in case of TCS</a:t>
            </a:r>
          </a:p>
          <a:p>
            <a:endParaRPr lang="en-IN" dirty="0"/>
          </a:p>
        </p:txBody>
      </p:sp>
      <p:graphicFrame>
        <p:nvGraphicFramePr>
          <p:cNvPr id="4" name="Table 3"/>
          <p:cNvGraphicFramePr>
            <a:graphicFrameLocks noGrp="1"/>
          </p:cNvGraphicFramePr>
          <p:nvPr>
            <p:extLst>
              <p:ext uri="{D42A27DB-BD31-4B8C-83A1-F6EECF244321}">
                <p14:modId xmlns:p14="http://schemas.microsoft.com/office/powerpoint/2010/main" xmlns="" val="3114141469"/>
              </p:ext>
            </p:extLst>
          </p:nvPr>
        </p:nvGraphicFramePr>
        <p:xfrm>
          <a:off x="2295525" y="3267455"/>
          <a:ext cx="7600950" cy="3102864"/>
        </p:xfrm>
        <a:graphic>
          <a:graphicData uri="http://schemas.openxmlformats.org/drawingml/2006/table">
            <a:tbl>
              <a:tblPr>
                <a:tableStyleId>{775DCB02-9BB8-47FD-8907-85C794F793BA}</a:tableStyleId>
              </a:tblPr>
              <a:tblGrid>
                <a:gridCol w="3800475"/>
                <a:gridCol w="3800475"/>
              </a:tblGrid>
              <a:tr h="344763">
                <a:tc>
                  <a:txBody>
                    <a:bodyPr/>
                    <a:lstStyle/>
                    <a:p>
                      <a:r>
                        <a:rPr lang="en-US" dirty="0">
                          <a:effectLst/>
                        </a:rPr>
                        <a:t>Type of TDS Return Forms</a:t>
                      </a:r>
                    </a:p>
                  </a:txBody>
                  <a:tcPr marL="0" marR="0" marT="0" marB="0" anchor="ctr">
                    <a:blipFill>
                      <a:blip r:embed="rId2"/>
                      <a:tile tx="0" ty="0" sx="100000" sy="100000" flip="none" algn="tl"/>
                    </a:blipFill>
                  </a:tcPr>
                </a:tc>
                <a:tc>
                  <a:txBody>
                    <a:bodyPr/>
                    <a:lstStyle/>
                    <a:p>
                      <a:r>
                        <a:rPr lang="en-US" dirty="0">
                          <a:effectLst/>
                        </a:rPr>
                        <a:t>Particulars of the TDS Return Forms</a:t>
                      </a:r>
                    </a:p>
                  </a:txBody>
                  <a:tcPr marL="0" marR="0" marT="0" marB="0" anchor="ctr">
                    <a:blipFill>
                      <a:blip r:embed="rId2"/>
                      <a:tile tx="0" ty="0" sx="100000" sy="100000" flip="none" algn="tl"/>
                    </a:blipFill>
                  </a:tcPr>
                </a:tc>
              </a:tr>
              <a:tr h="689525">
                <a:tc>
                  <a:txBody>
                    <a:bodyPr/>
                    <a:lstStyle/>
                    <a:p>
                      <a:r>
                        <a:rPr lang="en-IN" dirty="0">
                          <a:effectLst/>
                        </a:rPr>
                        <a:t>Form 24Q</a:t>
                      </a:r>
                    </a:p>
                  </a:txBody>
                  <a:tcPr marL="0" marR="0" marT="0" marB="0" anchor="ctr">
                    <a:blipFill>
                      <a:blip r:embed="rId2"/>
                      <a:tile tx="0" ty="0" sx="100000" sy="100000" flip="none" algn="tl"/>
                    </a:blipFill>
                  </a:tcPr>
                </a:tc>
                <a:tc>
                  <a:txBody>
                    <a:bodyPr/>
                    <a:lstStyle/>
                    <a:p>
                      <a:r>
                        <a:rPr lang="en-US">
                          <a:effectLst/>
                        </a:rPr>
                        <a:t>Statement for tax deducted at source from salaries</a:t>
                      </a:r>
                    </a:p>
                  </a:txBody>
                  <a:tcPr marL="0" marR="0" marT="0" marB="0" anchor="ctr">
                    <a:blipFill>
                      <a:blip r:embed="rId2"/>
                      <a:tile tx="0" ty="0" sx="100000" sy="100000" flip="none" algn="tl"/>
                    </a:blipFill>
                  </a:tcPr>
                </a:tc>
              </a:tr>
              <a:tr h="689525">
                <a:tc>
                  <a:txBody>
                    <a:bodyPr/>
                    <a:lstStyle/>
                    <a:p>
                      <a:r>
                        <a:rPr lang="en-IN">
                          <a:effectLst/>
                        </a:rPr>
                        <a:t>Form 26Q</a:t>
                      </a:r>
                    </a:p>
                  </a:txBody>
                  <a:tcPr marL="0" marR="0" marT="0" marB="0" anchor="ctr">
                    <a:blipFill>
                      <a:blip r:embed="rId2"/>
                      <a:tile tx="0" ty="0" sx="100000" sy="100000" flip="none" algn="tl"/>
                    </a:blipFill>
                  </a:tcPr>
                </a:tc>
                <a:tc>
                  <a:txBody>
                    <a:bodyPr/>
                    <a:lstStyle/>
                    <a:p>
                      <a:r>
                        <a:rPr lang="en-US">
                          <a:effectLst/>
                        </a:rPr>
                        <a:t>Statement for tax deducted at source on all payments other than salaries.</a:t>
                      </a:r>
                    </a:p>
                  </a:txBody>
                  <a:tcPr marL="0" marR="0" marT="0" marB="0" anchor="ctr">
                    <a:blipFill>
                      <a:blip r:embed="rId2"/>
                      <a:tile tx="0" ty="0" sx="100000" sy="100000" flip="none" algn="tl"/>
                    </a:blipFill>
                  </a:tcPr>
                </a:tc>
              </a:tr>
              <a:tr h="1034288">
                <a:tc>
                  <a:txBody>
                    <a:bodyPr/>
                    <a:lstStyle/>
                    <a:p>
                      <a:r>
                        <a:rPr lang="en-IN">
                          <a:effectLst/>
                        </a:rPr>
                        <a:t>Form 27Q</a:t>
                      </a:r>
                    </a:p>
                  </a:txBody>
                  <a:tcPr marL="0" marR="0" marT="0" marB="0" anchor="ctr">
                    <a:blipFill>
                      <a:blip r:embed="rId2"/>
                      <a:tile tx="0" ty="0" sx="100000" sy="100000" flip="none" algn="tl"/>
                    </a:blipFill>
                  </a:tcPr>
                </a:tc>
                <a:tc>
                  <a:txBody>
                    <a:bodyPr/>
                    <a:lstStyle/>
                    <a:p>
                      <a:r>
                        <a:rPr lang="en-US">
                          <a:effectLst/>
                        </a:rPr>
                        <a:t>Statement for tax deduction on income received from interest, dividends, or any other sum payable to non residents.</a:t>
                      </a:r>
                    </a:p>
                  </a:txBody>
                  <a:tcPr marL="0" marR="0" marT="0" marB="0" anchor="ctr">
                    <a:blipFill>
                      <a:blip r:embed="rId2"/>
                      <a:tile tx="0" ty="0" sx="100000" sy="100000" flip="none" algn="tl"/>
                    </a:blipFill>
                  </a:tcPr>
                </a:tc>
              </a:tr>
              <a:tr h="344763">
                <a:tc>
                  <a:txBody>
                    <a:bodyPr/>
                    <a:lstStyle/>
                    <a:p>
                      <a:r>
                        <a:rPr lang="en-IN">
                          <a:effectLst/>
                        </a:rPr>
                        <a:t>Form 27EQ</a:t>
                      </a:r>
                    </a:p>
                  </a:txBody>
                  <a:tcPr marL="0" marR="0" marT="0" marB="0" anchor="ctr">
                    <a:blipFill>
                      <a:blip r:embed="rId2"/>
                      <a:tile tx="0" ty="0" sx="100000" sy="100000" flip="none" algn="tl"/>
                    </a:blipFill>
                  </a:tcPr>
                </a:tc>
                <a:tc>
                  <a:txBody>
                    <a:bodyPr/>
                    <a:lstStyle/>
                    <a:p>
                      <a:r>
                        <a:rPr lang="en-US" dirty="0">
                          <a:effectLst/>
                        </a:rPr>
                        <a:t>Statement of collection of tax at source.</a:t>
                      </a:r>
                    </a:p>
                  </a:txBody>
                  <a:tcPr marL="0" marR="0" marT="0" marB="0" anchor="ctr">
                    <a:blipFill>
                      <a:blip r:embed="rId2"/>
                      <a:tile tx="0" ty="0" sx="100000" sy="100000" flip="none" algn="tl"/>
                    </a:blipFill>
                  </a:tcPr>
                </a:tc>
              </a:tr>
            </a:tbl>
          </a:graphicData>
        </a:graphic>
      </p:graphicFrame>
      <p:pic>
        <p:nvPicPr>
          <p:cNvPr id="5" name="Picture 4" descr="C:\Users\Administrator\AppData\Local\Microsoft\Windows Live Mail\WLMDSS.tmp\WLM577A.tmp\logo.png"/>
          <p:cNvPicPr/>
          <p:nvPr/>
        </p:nvPicPr>
        <p:blipFill>
          <a:blip r:embed="rId3" cstate="print"/>
          <a:srcRect/>
          <a:stretch>
            <a:fillRect/>
          </a:stretch>
        </p:blipFill>
        <p:spPr bwMode="auto">
          <a:xfrm>
            <a:off x="11704319" y="5852160"/>
            <a:ext cx="317863" cy="705396"/>
          </a:xfrm>
          <a:prstGeom prst="rect">
            <a:avLst/>
          </a:prstGeom>
          <a:noFill/>
        </p:spPr>
      </p:pic>
    </p:spTree>
    <p:extLst>
      <p:ext uri="{BB962C8B-B14F-4D97-AF65-F5344CB8AC3E}">
        <p14:creationId xmlns:p14="http://schemas.microsoft.com/office/powerpoint/2010/main" xmlns="" val="99356665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Certificate for Tax Payer</a:t>
            </a:r>
            <a:endParaRPr lang="en-IN" dirty="0"/>
          </a:p>
        </p:txBody>
      </p:sp>
      <p:sp>
        <p:nvSpPr>
          <p:cNvPr id="3" name="Content Placeholder 2"/>
          <p:cNvSpPr>
            <a:spLocks noGrp="1"/>
          </p:cNvSpPr>
          <p:nvPr>
            <p:ph sz="quarter" idx="1"/>
          </p:nvPr>
        </p:nvSpPr>
        <p:spPr/>
        <p:txBody>
          <a:bodyPr>
            <a:normAutofit/>
          </a:bodyPr>
          <a:lstStyle/>
          <a:p>
            <a:r>
              <a:rPr lang="en-US" dirty="0" smtClean="0"/>
              <a:t>The Tax Payer is require to cross </a:t>
            </a:r>
            <a:r>
              <a:rPr lang="en-US" dirty="0" err="1" smtClean="0"/>
              <a:t>cheque</a:t>
            </a:r>
            <a:r>
              <a:rPr lang="en-US" dirty="0" smtClean="0"/>
              <a:t> 26as and Certificate issued by the </a:t>
            </a:r>
            <a:r>
              <a:rPr lang="en-US" dirty="0" err="1" smtClean="0"/>
              <a:t>deductor</a:t>
            </a:r>
            <a:r>
              <a:rPr lang="en-US" dirty="0" smtClean="0"/>
              <a:t>/collector before filing ITRs:</a:t>
            </a:r>
          </a:p>
          <a:p>
            <a:endParaRPr lang="en-US" dirty="0"/>
          </a:p>
          <a:p>
            <a:r>
              <a:rPr lang="en-US" dirty="0"/>
              <a:t>Form no. 16 for TDS from Salary</a:t>
            </a:r>
            <a:br>
              <a:rPr lang="en-US" dirty="0"/>
            </a:br>
            <a:r>
              <a:rPr lang="en-US" dirty="0"/>
              <a:t>Form no. 16B for TDS under</a:t>
            </a:r>
            <a:r>
              <a:rPr lang="en-US" dirty="0">
                <a:solidFill>
                  <a:srgbClr val="7030A0"/>
                </a:solidFill>
              </a:rPr>
              <a:t> </a:t>
            </a:r>
            <a:r>
              <a:rPr lang="en-US" dirty="0">
                <a:solidFill>
                  <a:srgbClr val="7030A0"/>
                </a:solidFill>
                <a:hlinkClick r:id="rId2"/>
              </a:rPr>
              <a:t>section </a:t>
            </a:r>
            <a:r>
              <a:rPr lang="en-US" dirty="0" smtClean="0">
                <a:solidFill>
                  <a:srgbClr val="7030A0"/>
                </a:solidFill>
                <a:hlinkClick r:id="rId2"/>
              </a:rPr>
              <a:t>194-IA</a:t>
            </a:r>
            <a:r>
              <a:rPr lang="en-US" dirty="0" smtClean="0">
                <a:solidFill>
                  <a:srgbClr val="7030A0"/>
                </a:solidFill>
              </a:rPr>
              <a:t>  </a:t>
            </a:r>
            <a:r>
              <a:rPr lang="en-US" dirty="0" smtClean="0"/>
              <a:t>(Rent)</a:t>
            </a:r>
            <a:r>
              <a:rPr lang="en-US" dirty="0"/>
              <a:t/>
            </a:r>
            <a:br>
              <a:rPr lang="en-US" dirty="0"/>
            </a:br>
            <a:r>
              <a:rPr lang="en-US" dirty="0"/>
              <a:t>Form no. 16A for any other TDS</a:t>
            </a:r>
            <a:br>
              <a:rPr lang="en-US" dirty="0"/>
            </a:br>
            <a:r>
              <a:rPr lang="en-US" dirty="0"/>
              <a:t>Form no. 27D for </a:t>
            </a:r>
            <a:r>
              <a:rPr lang="en-US" dirty="0" smtClean="0">
                <a:hlinkClick r:id="rId3"/>
              </a:rPr>
              <a:t>TCS</a:t>
            </a:r>
            <a:endParaRPr lang="en-US" dirty="0" smtClean="0"/>
          </a:p>
          <a:p>
            <a:r>
              <a:rPr lang="en-US" dirty="0"/>
              <a:t>Form </a:t>
            </a:r>
            <a:r>
              <a:rPr lang="en-US" b="1" dirty="0"/>
              <a:t>16C</a:t>
            </a:r>
            <a:r>
              <a:rPr lang="en-US" dirty="0"/>
              <a:t> is the TDS certificate to be issued by the </a:t>
            </a:r>
            <a:r>
              <a:rPr lang="en-US" dirty="0" err="1"/>
              <a:t>deductor</a:t>
            </a:r>
            <a:r>
              <a:rPr lang="en-US" dirty="0"/>
              <a:t> (Tenant of property) to the </a:t>
            </a:r>
            <a:r>
              <a:rPr lang="en-US" dirty="0" err="1"/>
              <a:t>deductee</a:t>
            </a:r>
            <a:r>
              <a:rPr lang="en-US" dirty="0"/>
              <a:t> (Landlord of property) in respect of the </a:t>
            </a:r>
            <a:r>
              <a:rPr lang="en-US" b="1" dirty="0"/>
              <a:t>tax</a:t>
            </a:r>
            <a:r>
              <a:rPr lang="en-US" dirty="0"/>
              <a:t> deducted and deposited as TDS on rent under section 194-IB of the </a:t>
            </a:r>
            <a:r>
              <a:rPr lang="en-US" b="1" dirty="0"/>
              <a:t>Income</a:t>
            </a:r>
            <a:r>
              <a:rPr lang="en-US" dirty="0"/>
              <a:t>-</a:t>
            </a:r>
            <a:r>
              <a:rPr lang="en-US" b="1" dirty="0"/>
              <a:t>tax</a:t>
            </a:r>
            <a:r>
              <a:rPr lang="en-US" dirty="0"/>
              <a:t> Act, 1961.</a:t>
            </a:r>
            <a:endParaRPr lang="en-IN" dirty="0"/>
          </a:p>
        </p:txBody>
      </p:sp>
      <p:pic>
        <p:nvPicPr>
          <p:cNvPr id="4" name="Picture 3" descr="C:\Users\Administrator\AppData\Local\Microsoft\Windows Live Mail\WLMDSS.tmp\WLM577A.tmp\logo.png"/>
          <p:cNvPicPr/>
          <p:nvPr/>
        </p:nvPicPr>
        <p:blipFill>
          <a:blip r:embed="rId4" cstate="print"/>
          <a:srcRect/>
          <a:stretch>
            <a:fillRect/>
          </a:stretch>
        </p:blipFill>
        <p:spPr bwMode="auto">
          <a:xfrm>
            <a:off x="11704319" y="5852160"/>
            <a:ext cx="317863" cy="705396"/>
          </a:xfrm>
          <a:prstGeom prst="rect">
            <a:avLst/>
          </a:prstGeom>
          <a:noFill/>
        </p:spPr>
      </p:pic>
    </p:spTree>
    <p:extLst>
      <p:ext uri="{BB962C8B-B14F-4D97-AF65-F5344CB8AC3E}">
        <p14:creationId xmlns:p14="http://schemas.microsoft.com/office/powerpoint/2010/main" xmlns="" val="13183170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 B</a:t>
            </a:r>
            <a:endParaRPr lang="en-IN" dirty="0"/>
          </a:p>
        </p:txBody>
      </p:sp>
      <p:sp>
        <p:nvSpPr>
          <p:cNvPr id="3" name="Content Placeholder 2"/>
          <p:cNvSpPr>
            <a:spLocks noGrp="1"/>
          </p:cNvSpPr>
          <p:nvPr>
            <p:ph sz="quarter" idx="1"/>
          </p:nvPr>
        </p:nvSpPr>
        <p:spPr/>
        <p:txBody>
          <a:bodyPr>
            <a:normAutofit fontScale="85000" lnSpcReduction="20000"/>
          </a:bodyPr>
          <a:lstStyle/>
          <a:p>
            <a:r>
              <a:rPr lang="en-US" dirty="0"/>
              <a:t>Part B of the Form contains the following information:</a:t>
            </a:r>
            <a:br>
              <a:rPr lang="en-US" dirty="0"/>
            </a:br>
            <a:r>
              <a:rPr lang="en-US" dirty="0"/>
              <a:t/>
            </a:r>
            <a:br>
              <a:rPr lang="en-US" dirty="0"/>
            </a:br>
            <a:r>
              <a:rPr lang="en-US" dirty="0"/>
              <a:t>1. Information relating to tax deducted or collected at source</a:t>
            </a:r>
            <a:br>
              <a:rPr lang="en-US" dirty="0"/>
            </a:br>
            <a:r>
              <a:rPr lang="en-US" dirty="0"/>
              <a:t>2. Information relating to specified financial transactions (SFT)</a:t>
            </a:r>
            <a:br>
              <a:rPr lang="en-US" dirty="0"/>
            </a:br>
            <a:r>
              <a:rPr lang="en-US" dirty="0"/>
              <a:t>3. Information relating to payment of taxes</a:t>
            </a:r>
            <a:br>
              <a:rPr lang="en-US" dirty="0"/>
            </a:br>
            <a:r>
              <a:rPr lang="en-US" dirty="0"/>
              <a:t>4. Information relating to demand and refund</a:t>
            </a:r>
            <a:br>
              <a:rPr lang="en-US" dirty="0"/>
            </a:br>
            <a:r>
              <a:rPr lang="en-US" dirty="0"/>
              <a:t>5. Information relating to pending proceedings</a:t>
            </a:r>
            <a:br>
              <a:rPr lang="en-US" dirty="0"/>
            </a:br>
            <a:r>
              <a:rPr lang="en-US" dirty="0"/>
              <a:t>6. Information relating to completed proceedings</a:t>
            </a:r>
            <a:br>
              <a:rPr lang="en-US" dirty="0"/>
            </a:br>
            <a:r>
              <a:rPr lang="en-US" dirty="0"/>
              <a:t>7. Any other information in relation to sub-rule (2) of rule </a:t>
            </a:r>
            <a:r>
              <a:rPr lang="en-US" dirty="0" smtClean="0"/>
              <a:t>114-I</a:t>
            </a:r>
          </a:p>
          <a:p>
            <a:r>
              <a:rPr lang="en-US" dirty="0"/>
              <a:t/>
            </a:r>
            <a:br>
              <a:rPr lang="en-US" dirty="0"/>
            </a:br>
            <a:r>
              <a:rPr lang="en-US" dirty="0"/>
              <a:t>Information against point numbers 1, 3 and 4 continue to be the same as in the earlier form and therefore the focus of this article is on the information sought to be disclosed in the Form against other items that have been inserted.</a:t>
            </a:r>
            <a:br>
              <a:rPr lang="en-US" dirty="0"/>
            </a:br>
            <a:r>
              <a:rPr lang="en-US" dirty="0"/>
              <a:t/>
            </a:r>
            <a:br>
              <a:rPr lang="en-US" dirty="0"/>
            </a:br>
            <a:endParaRPr lang="en-IN"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704319" y="5852160"/>
            <a:ext cx="317863" cy="705396"/>
          </a:xfrm>
          <a:prstGeom prst="rect">
            <a:avLst/>
          </a:prstGeom>
          <a:noFill/>
        </p:spPr>
      </p:pic>
    </p:spTree>
    <p:extLst>
      <p:ext uri="{BB962C8B-B14F-4D97-AF65-F5344CB8AC3E}">
        <p14:creationId xmlns:p14="http://schemas.microsoft.com/office/powerpoint/2010/main" xmlns="" val="134665321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blipFill>
            <a:blip r:embed="rId2"/>
            <a:tile tx="0" ty="0" sx="100000" sy="100000" flip="none" algn="tl"/>
          </a:blipFill>
        </p:spPr>
        <p:txBody>
          <a:bodyPr>
            <a:normAutofit/>
          </a:bodyPr>
          <a:lstStyle/>
          <a:p>
            <a:r>
              <a:rPr sz="6600" smtClean="0">
                <a:solidFill>
                  <a:schemeClr val="tx2"/>
                </a:solidFill>
                <a:latin typeface="Algerian" pitchFamily="82" charset="0"/>
                <a:ea typeface="+mn-ea"/>
                <a:cs typeface="+mn-cs"/>
              </a:rPr>
              <a:t>Thank You</a:t>
            </a:r>
            <a:endParaRPr lang="en-IN" sz="6600" dirty="0">
              <a:solidFill>
                <a:schemeClr val="tx2"/>
              </a:solidFill>
              <a:latin typeface="Algerian" pitchFamily="82" charset="0"/>
              <a:ea typeface="+mn-ea"/>
              <a:cs typeface="+mn-cs"/>
            </a:endParaRPr>
          </a:p>
        </p:txBody>
      </p:sp>
      <p:pic>
        <p:nvPicPr>
          <p:cNvPr id="4" name="Picture 3" descr="C:\Users\Administrator\AppData\Local\Microsoft\Windows Live Mail\WLMDSS.tmp\WLM577A.tmp\logo.png"/>
          <p:cNvPicPr/>
          <p:nvPr/>
        </p:nvPicPr>
        <p:blipFill>
          <a:blip r:embed="rId3" cstate="print"/>
          <a:srcRect/>
          <a:stretch>
            <a:fillRect/>
          </a:stretch>
        </p:blipFill>
        <p:spPr bwMode="auto">
          <a:xfrm>
            <a:off x="5388429" y="3474721"/>
            <a:ext cx="1447800" cy="2377443"/>
          </a:xfrm>
          <a:prstGeom prst="rect">
            <a:avLst/>
          </a:prstGeom>
          <a:ln w="228600" cap="sq" cmpd="thickThin">
            <a:solidFill>
              <a:srgbClr val="000000"/>
            </a:solidFill>
            <a:prstDash val="solid"/>
            <a:miter lim="800000"/>
          </a:ln>
          <a:effectLst>
            <a:innerShdw blurRad="76200">
              <a:srgbClr val="000000"/>
            </a:innerShdw>
          </a:effectLst>
        </p:spPr>
      </p:pic>
      <p:sp>
        <p:nvSpPr>
          <p:cNvPr id="5" name="Rectangle 4"/>
          <p:cNvSpPr/>
          <p:nvPr/>
        </p:nvSpPr>
        <p:spPr>
          <a:xfrm>
            <a:off x="2142311" y="6078974"/>
            <a:ext cx="7867143" cy="646331"/>
          </a:xfrm>
          <a:prstGeom prst="rect">
            <a:avLst/>
          </a:prstGeom>
        </p:spPr>
        <p:txBody>
          <a:bodyPr wrap="square">
            <a:spAutoFit/>
          </a:bodyPr>
          <a:lstStyle/>
          <a:p>
            <a:pPr algn="ctr"/>
            <a:r>
              <a:rPr lang="en-US" sz="3600" b="1" dirty="0" smtClean="0">
                <a:latin typeface="Aparajita" pitchFamily="34" charset="0"/>
                <a:cs typeface="Aparajita" pitchFamily="34" charset="0"/>
              </a:rPr>
              <a:t>Contact - trd@icmai.in</a:t>
            </a:r>
            <a:endParaRPr lang="en-US" sz="3600" b="1" dirty="0">
              <a:latin typeface="Aparajita" pitchFamily="34" charset="0"/>
              <a:cs typeface="Aparajita" pitchFamily="34" charset="0"/>
            </a:endParaRPr>
          </a:p>
        </p:txBody>
      </p:sp>
    </p:spTree>
    <p:extLst>
      <p:ext uri="{BB962C8B-B14F-4D97-AF65-F5344CB8AC3E}">
        <p14:creationId xmlns="" xmlns:p14="http://schemas.microsoft.com/office/powerpoint/2010/main" val="3687527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Verification</a:t>
            </a:r>
            <a:endParaRPr lang="en-IN" dirty="0"/>
          </a:p>
        </p:txBody>
      </p:sp>
      <p:sp>
        <p:nvSpPr>
          <p:cNvPr id="3" name="Content Placeholder 2"/>
          <p:cNvSpPr>
            <a:spLocks noGrp="1"/>
          </p:cNvSpPr>
          <p:nvPr>
            <p:ph sz="quarter" idx="1"/>
          </p:nvPr>
        </p:nvSpPr>
        <p:spPr/>
        <p:txBody>
          <a:bodyPr>
            <a:normAutofit fontScale="85000" lnSpcReduction="10000"/>
          </a:bodyPr>
          <a:lstStyle/>
          <a:p>
            <a:r>
              <a:rPr lang="en-US" dirty="0"/>
              <a:t>While 26AS is your tax passbook but just like a bank passbook, it could have unintended errors. Therefore, while preparing your ITR you must tally the income details and tax deducted shown in the Form 26AS with the details as per your records. If there is a mismatch in either the quantum of income or the TDS then this should be brought to the notice of the </a:t>
            </a:r>
            <a:r>
              <a:rPr lang="en-US" dirty="0" err="1"/>
              <a:t>deductor</a:t>
            </a:r>
            <a:r>
              <a:rPr lang="en-US" dirty="0"/>
              <a:t> who would have to revise the TDS return basis which the entry in your 26AS will get rectified.</a:t>
            </a:r>
            <a:br>
              <a:rPr lang="en-US" dirty="0"/>
            </a:br>
            <a:r>
              <a:rPr lang="en-US" dirty="0"/>
              <a:t/>
            </a:r>
            <a:br>
              <a:rPr lang="en-US" dirty="0"/>
            </a:br>
            <a:r>
              <a:rPr lang="en-US" dirty="0"/>
              <a:t>This exercise is required to avoid any enquiry from the tax department in case of a mismatch between your return and the Form 26AS. The reasons for mismatch could be amount of tax deducted from salary is not correctly reported by the employer, TDS deduction is reported in wrong section, incorrect PAN being punched in the TDS return by the </a:t>
            </a:r>
            <a:r>
              <a:rPr lang="en-US" dirty="0" err="1"/>
              <a:t>deductor</a:t>
            </a:r>
            <a:r>
              <a:rPr lang="en-US" dirty="0"/>
              <a:t> or even as a result of an incorrect PAN inadvertently being given by you to the </a:t>
            </a:r>
            <a:r>
              <a:rPr lang="en-US" dirty="0" err="1"/>
              <a:t>deductor</a:t>
            </a:r>
            <a:r>
              <a:rPr lang="en-US" dirty="0"/>
              <a:t>.</a:t>
            </a:r>
            <a:br>
              <a:rPr lang="en-US" dirty="0"/>
            </a:br>
            <a:r>
              <a:rPr lang="en-US" dirty="0"/>
              <a:t/>
            </a:r>
            <a:br>
              <a:rPr lang="en-US" dirty="0"/>
            </a:br>
            <a:r>
              <a:rPr lang="en-US" dirty="0"/>
              <a:t/>
            </a:r>
            <a:br>
              <a:rPr lang="en-US" dirty="0"/>
            </a:br>
            <a:endParaRPr lang="en-IN"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704319" y="5852160"/>
            <a:ext cx="317863" cy="705396"/>
          </a:xfrm>
          <a:prstGeom prst="rect">
            <a:avLst/>
          </a:prstGeom>
          <a:noFill/>
        </p:spPr>
      </p:pic>
    </p:spTree>
    <p:extLst>
      <p:ext uri="{BB962C8B-B14F-4D97-AF65-F5344CB8AC3E}">
        <p14:creationId xmlns:p14="http://schemas.microsoft.com/office/powerpoint/2010/main" xmlns="" val="17586397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Form</a:t>
            </a:r>
            <a:endParaRPr lang="en-IN" dirty="0"/>
          </a:p>
        </p:txBody>
      </p:sp>
      <p:sp>
        <p:nvSpPr>
          <p:cNvPr id="3" name="Content Placeholder 2"/>
          <p:cNvSpPr>
            <a:spLocks noGrp="1"/>
          </p:cNvSpPr>
          <p:nvPr>
            <p:ph sz="quarter" idx="1"/>
          </p:nvPr>
        </p:nvSpPr>
        <p:spPr/>
        <p:txBody>
          <a:bodyPr>
            <a:normAutofit/>
          </a:bodyPr>
          <a:lstStyle/>
          <a:p>
            <a:pPr fontAlgn="base"/>
            <a:r>
              <a:rPr lang="en-US" dirty="0">
                <a:solidFill>
                  <a:srgbClr val="000000"/>
                </a:solidFill>
                <a:latin typeface="Montserrat"/>
              </a:rPr>
              <a:t>Rule 114E of the Rules read with Section 285BA of the Income-tax Act casts an obligation on different categories of persons to report certain financial transactions carried on by a class of persons. Basis this report furnished by different categories of persons mentioned in the Rule, a statement of financial transactions carried out by a person during a particular year will be collated and be a part of the Form 26AS of the tax payer.</a:t>
            </a:r>
            <a:r>
              <a:rPr lang="en-US" dirty="0"/>
              <a:t/>
            </a:r>
            <a:br>
              <a:rPr lang="en-US" dirty="0"/>
            </a:br>
            <a:r>
              <a:rPr lang="en-US" dirty="0"/>
              <a:t/>
            </a:r>
            <a:br>
              <a:rPr lang="en-US" dirty="0"/>
            </a:br>
            <a:endParaRPr lang="en-IN"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704319" y="5852160"/>
            <a:ext cx="317863" cy="705396"/>
          </a:xfrm>
          <a:prstGeom prst="rect">
            <a:avLst/>
          </a:prstGeom>
          <a:noFill/>
        </p:spPr>
      </p:pic>
    </p:spTree>
    <p:extLst>
      <p:ext uri="{BB962C8B-B14F-4D97-AF65-F5344CB8AC3E}">
        <p14:creationId xmlns:p14="http://schemas.microsoft.com/office/powerpoint/2010/main" xmlns="" val="3781433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it is needed</a:t>
            </a:r>
            <a:endParaRPr lang="en-IN" dirty="0"/>
          </a:p>
        </p:txBody>
      </p:sp>
      <p:sp>
        <p:nvSpPr>
          <p:cNvPr id="3" name="Content Placeholder 2"/>
          <p:cNvSpPr>
            <a:spLocks noGrp="1"/>
          </p:cNvSpPr>
          <p:nvPr>
            <p:ph sz="quarter" idx="1"/>
          </p:nvPr>
        </p:nvSpPr>
        <p:spPr/>
        <p:txBody>
          <a:bodyPr>
            <a:normAutofit/>
          </a:bodyPr>
          <a:lstStyle/>
          <a:p>
            <a:r>
              <a:rPr lang="en-US" dirty="0" smtClean="0"/>
              <a:t>Before filing the Income Tax Returns by the </a:t>
            </a:r>
            <a:r>
              <a:rPr lang="en-US" dirty="0" err="1" smtClean="0"/>
              <a:t>Assessee</a:t>
            </a:r>
            <a:r>
              <a:rPr lang="en-US" dirty="0" smtClean="0"/>
              <a:t>, it is required to know the tax paid for the relevant financial year relating to the assessment year.</a:t>
            </a:r>
          </a:p>
          <a:p>
            <a:r>
              <a:rPr lang="en-US" dirty="0" smtClean="0"/>
              <a:t>Information on the tax paid in the form of TDS and TCS is available in this Statement.</a:t>
            </a:r>
          </a:p>
          <a:p>
            <a:r>
              <a:rPr lang="en-US" dirty="0" smtClean="0"/>
              <a:t>Tax Paid in the form of Advance Tax and Self Assessment Tax paid by the </a:t>
            </a:r>
            <a:r>
              <a:rPr lang="en-US" dirty="0" err="1" smtClean="0"/>
              <a:t>Assessee</a:t>
            </a:r>
            <a:r>
              <a:rPr lang="en-US" dirty="0" smtClean="0"/>
              <a:t> is reflected in the Statement.</a:t>
            </a:r>
          </a:p>
          <a:p>
            <a:r>
              <a:rPr lang="en-US" dirty="0" smtClean="0"/>
              <a:t>It is very important document for filing the Income Tax Returns.</a:t>
            </a:r>
          </a:p>
          <a:p>
            <a:r>
              <a:rPr lang="en-US" dirty="0" smtClean="0"/>
              <a:t>It makes returning filing easy and convenient.  It is a conclusive proof for all the taxes paid.</a:t>
            </a:r>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704319" y="5852160"/>
            <a:ext cx="317863" cy="705396"/>
          </a:xfrm>
          <a:prstGeom prst="rect">
            <a:avLst/>
          </a:prstGeom>
          <a:noFill/>
        </p:spPr>
      </p:pic>
    </p:spTree>
    <p:extLst>
      <p:ext uri="{BB962C8B-B14F-4D97-AF65-F5344CB8AC3E}">
        <p14:creationId xmlns:p14="http://schemas.microsoft.com/office/powerpoint/2010/main" xmlns="" val="18414893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it helps the tax payer</a:t>
            </a:r>
            <a:endParaRPr lang="en-IN" dirty="0"/>
          </a:p>
        </p:txBody>
      </p:sp>
      <p:sp>
        <p:nvSpPr>
          <p:cNvPr id="3" name="Content Placeholder 2"/>
          <p:cNvSpPr>
            <a:spLocks noGrp="1"/>
          </p:cNvSpPr>
          <p:nvPr>
            <p:ph sz="quarter" idx="1"/>
          </p:nvPr>
        </p:nvSpPr>
        <p:spPr/>
        <p:txBody>
          <a:bodyPr>
            <a:normAutofit lnSpcReduction="10000"/>
          </a:bodyPr>
          <a:lstStyle/>
          <a:p>
            <a:r>
              <a:rPr lang="en-US" dirty="0" smtClean="0"/>
              <a:t>Makes the IT Department to correlate the data before processing the income tax returns.</a:t>
            </a:r>
          </a:p>
          <a:p>
            <a:r>
              <a:rPr lang="en-US" dirty="0" smtClean="0"/>
              <a:t>Helps to check the TDS Certificates as final proof of tax paid by the </a:t>
            </a:r>
            <a:r>
              <a:rPr lang="en-US" dirty="0" err="1" smtClean="0"/>
              <a:t>deductor</a:t>
            </a:r>
            <a:r>
              <a:rPr lang="en-US" dirty="0"/>
              <a:t> </a:t>
            </a:r>
            <a:r>
              <a:rPr lang="en-US" dirty="0" smtClean="0"/>
              <a:t>to the Government treasury.</a:t>
            </a:r>
          </a:p>
          <a:p>
            <a:r>
              <a:rPr lang="en-US" dirty="0" smtClean="0"/>
              <a:t>Moving towards digitalized system of tax compliance.</a:t>
            </a:r>
          </a:p>
          <a:p>
            <a:r>
              <a:rPr lang="en-US" dirty="0" smtClean="0"/>
              <a:t>Helps to check the tax evaders.</a:t>
            </a:r>
          </a:p>
          <a:p>
            <a:r>
              <a:rPr lang="en-US" dirty="0" smtClean="0"/>
              <a:t>Some Times the tax payer may </a:t>
            </a:r>
            <a:r>
              <a:rPr lang="en-US" dirty="0" err="1" smtClean="0"/>
              <a:t>mis</a:t>
            </a:r>
            <a:r>
              <a:rPr lang="en-US" dirty="0" smtClean="0"/>
              <a:t> out some incomes. </a:t>
            </a:r>
            <a:endParaRPr lang="en-US" dirty="0"/>
          </a:p>
          <a:p>
            <a:pPr lvl="1"/>
            <a:r>
              <a:rPr lang="en-US" dirty="0" smtClean="0"/>
              <a:t>For Example:  Interest from Bank Deposits/Financial Institutions</a:t>
            </a:r>
          </a:p>
          <a:p>
            <a:pPr marL="457200" lvl="1" indent="0">
              <a:buNone/>
            </a:pPr>
            <a:endParaRPr lang="en-US" dirty="0" smtClean="0"/>
          </a:p>
          <a:p>
            <a:pPr lvl="1"/>
            <a:r>
              <a:rPr lang="en-US" dirty="0" smtClean="0"/>
              <a:t>TDS made by Banks or Financial Institutions will be reflected in 26as which is required to be reported in Income Tax Return.</a:t>
            </a:r>
            <a:endParaRPr lang="en-IN"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704319" y="5852160"/>
            <a:ext cx="317863" cy="705396"/>
          </a:xfrm>
          <a:prstGeom prst="rect">
            <a:avLst/>
          </a:prstGeom>
          <a:noFill/>
        </p:spPr>
      </p:pic>
    </p:spTree>
    <p:extLst>
      <p:ext uri="{BB962C8B-B14F-4D97-AF65-F5344CB8AC3E}">
        <p14:creationId xmlns:p14="http://schemas.microsoft.com/office/powerpoint/2010/main" xmlns="" val="61898207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178</TotalTime>
  <Words>3070</Words>
  <Application>Microsoft Office PowerPoint</Application>
  <PresentationFormat>Custom</PresentationFormat>
  <Paragraphs>330</Paragraphs>
  <Slides>50</Slides>
  <Notes>0</Notes>
  <HiddenSlides>0</HiddenSlides>
  <MMClips>0</MMClips>
  <ScaleCrop>false</ScaleCrop>
  <HeadingPairs>
    <vt:vector size="4" baseType="variant">
      <vt:variant>
        <vt:lpstr>Theme</vt:lpstr>
      </vt:variant>
      <vt:variant>
        <vt:i4>1</vt:i4>
      </vt:variant>
      <vt:variant>
        <vt:lpstr>Slide Titles</vt:lpstr>
      </vt:variant>
      <vt:variant>
        <vt:i4>50</vt:i4>
      </vt:variant>
    </vt:vector>
  </HeadingPairs>
  <TitlesOfParts>
    <vt:vector size="51" baseType="lpstr">
      <vt:lpstr>Equity</vt:lpstr>
      <vt:lpstr>New 26as</vt:lpstr>
      <vt:lpstr>What is 26as</vt:lpstr>
      <vt:lpstr>New 26as</vt:lpstr>
      <vt:lpstr>New 26as</vt:lpstr>
      <vt:lpstr>Part B</vt:lpstr>
      <vt:lpstr>Verification</vt:lpstr>
      <vt:lpstr>New Form</vt:lpstr>
      <vt:lpstr>Why it is needed</vt:lpstr>
      <vt:lpstr>How it helps the tax payer</vt:lpstr>
      <vt:lpstr>Contents of 26as</vt:lpstr>
      <vt:lpstr>TDS</vt:lpstr>
      <vt:lpstr>TDS</vt:lpstr>
      <vt:lpstr>TDS</vt:lpstr>
      <vt:lpstr>TDS</vt:lpstr>
      <vt:lpstr>TDS</vt:lpstr>
      <vt:lpstr>TCS</vt:lpstr>
      <vt:lpstr>TCS</vt:lpstr>
      <vt:lpstr>TCS</vt:lpstr>
      <vt:lpstr>Non Deduction of TDS</vt:lpstr>
      <vt:lpstr>Sale of Immovable Property</vt:lpstr>
      <vt:lpstr>TCS</vt:lpstr>
      <vt:lpstr>Taxes paid by the tax payer</vt:lpstr>
      <vt:lpstr>Refunds</vt:lpstr>
      <vt:lpstr>Annual Information Statement</vt:lpstr>
      <vt:lpstr>Financial Information</vt:lpstr>
      <vt:lpstr>Statement of Financial Transactions</vt:lpstr>
      <vt:lpstr>Details</vt:lpstr>
      <vt:lpstr>Specified Financial Transactions </vt:lpstr>
      <vt:lpstr>SFT contd..</vt:lpstr>
      <vt:lpstr>Slide 30</vt:lpstr>
      <vt:lpstr>SFT contd..</vt:lpstr>
      <vt:lpstr>SFT contd..</vt:lpstr>
      <vt:lpstr>SFT contd..</vt:lpstr>
      <vt:lpstr>SFT contd…</vt:lpstr>
      <vt:lpstr>Specified Persons for furnishing SFT</vt:lpstr>
      <vt:lpstr>Reportable Persons for SFT</vt:lpstr>
      <vt:lpstr>Slide 37</vt:lpstr>
      <vt:lpstr>Slide 38</vt:lpstr>
      <vt:lpstr>Slide 39</vt:lpstr>
      <vt:lpstr>Slide 40</vt:lpstr>
      <vt:lpstr>Slide 41</vt:lpstr>
      <vt:lpstr>Slide 42</vt:lpstr>
      <vt:lpstr>Part F</vt:lpstr>
      <vt:lpstr>Part G</vt:lpstr>
      <vt:lpstr>Access to 26as</vt:lpstr>
      <vt:lpstr>Slide 46</vt:lpstr>
      <vt:lpstr>New 26as </vt:lpstr>
      <vt:lpstr>Flow of information to 26as</vt:lpstr>
      <vt:lpstr>Certificate for Tax Payer</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26as</dc:title>
  <dc:creator>user</dc:creator>
  <cp:lastModifiedBy>Debasmita</cp:lastModifiedBy>
  <cp:revision>91</cp:revision>
  <dcterms:created xsi:type="dcterms:W3CDTF">2020-11-16T02:29:14Z</dcterms:created>
  <dcterms:modified xsi:type="dcterms:W3CDTF">2020-12-18T18:55:09Z</dcterms:modified>
</cp:coreProperties>
</file>