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sldIdLst>
    <p:sldId id="256" r:id="rId3"/>
    <p:sldId id="257" r:id="rId4"/>
    <p:sldId id="258" r:id="rId5"/>
    <p:sldId id="259" r:id="rId6"/>
    <p:sldId id="284" r:id="rId7"/>
    <p:sldId id="283" r:id="rId8"/>
    <p:sldId id="297" r:id="rId9"/>
    <p:sldId id="296" r:id="rId10"/>
    <p:sldId id="261" r:id="rId11"/>
    <p:sldId id="262" r:id="rId12"/>
    <p:sldId id="263" r:id="rId13"/>
    <p:sldId id="264" r:id="rId14"/>
    <p:sldId id="266" r:id="rId15"/>
    <p:sldId id="267" r:id="rId16"/>
    <p:sldId id="268" r:id="rId17"/>
    <p:sldId id="379" r:id="rId18"/>
    <p:sldId id="265" r:id="rId19"/>
    <p:sldId id="290" r:id="rId20"/>
    <p:sldId id="381" r:id="rId21"/>
    <p:sldId id="269" r:id="rId22"/>
    <p:sldId id="385" r:id="rId23"/>
    <p:sldId id="382" r:id="rId24"/>
    <p:sldId id="386" r:id="rId25"/>
    <p:sldId id="383" r:id="rId26"/>
    <p:sldId id="384" r:id="rId27"/>
    <p:sldId id="387" r:id="rId28"/>
    <p:sldId id="270" r:id="rId29"/>
    <p:sldId id="288" r:id="rId30"/>
    <p:sldId id="285" r:id="rId31"/>
    <p:sldId id="306" r:id="rId32"/>
    <p:sldId id="307" r:id="rId33"/>
    <p:sldId id="370" r:id="rId34"/>
    <p:sldId id="371" r:id="rId35"/>
    <p:sldId id="310" r:id="rId36"/>
    <p:sldId id="311" r:id="rId37"/>
    <p:sldId id="295" r:id="rId38"/>
    <p:sldId id="308" r:id="rId39"/>
    <p:sldId id="309" r:id="rId40"/>
    <p:sldId id="374" r:id="rId41"/>
    <p:sldId id="372" r:id="rId42"/>
    <p:sldId id="375" r:id="rId43"/>
    <p:sldId id="376" r:id="rId44"/>
    <p:sldId id="377" r:id="rId45"/>
    <p:sldId id="373" r:id="rId46"/>
    <p:sldId id="299" r:id="rId47"/>
    <p:sldId id="289" r:id="rId48"/>
    <p:sldId id="273" r:id="rId49"/>
    <p:sldId id="298" r:id="rId50"/>
    <p:sldId id="312" r:id="rId51"/>
    <p:sldId id="378" r:id="rId52"/>
    <p:sldId id="282" r:id="rId53"/>
    <p:sldId id="291" r:id="rId54"/>
    <p:sldId id="292" r:id="rId55"/>
    <p:sldId id="293" r:id="rId56"/>
    <p:sldId id="294" r:id="rId57"/>
    <p:sldId id="272" r:id="rId58"/>
    <p:sldId id="380" r:id="rId59"/>
    <p:sldId id="281" r:id="rId60"/>
    <p:sldId id="260" r:id="rId61"/>
    <p:sldId id="358" r:id="rId62"/>
    <p:sldId id="360" r:id="rId63"/>
    <p:sldId id="361" r:id="rId64"/>
    <p:sldId id="362" r:id="rId65"/>
    <p:sldId id="369" r:id="rId66"/>
    <p:sldId id="277" r:id="rId67"/>
    <p:sldId id="274" r:id="rId68"/>
    <p:sldId id="275" r:id="rId69"/>
    <p:sldId id="276" r:id="rId70"/>
    <p:sldId id="278" r:id="rId71"/>
    <p:sldId id="279" r:id="rId72"/>
    <p:sldId id="280" r:id="rId73"/>
    <p:sldId id="286" r:id="rId7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FD05E-2AFF-4E7A-BBEF-7ECBB4D9DB6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3E047D44-7FAB-4D15-8BFB-C17573297568}">
      <dgm:prSet phldrT="[Text]"/>
      <dgm:spPr/>
      <dgm:t>
        <a:bodyPr/>
        <a:lstStyle/>
        <a:p>
          <a:r>
            <a:rPr lang="en-US" dirty="0"/>
            <a:t>INDIVIDUAL</a:t>
          </a:r>
          <a:endParaRPr lang="en-IN" dirty="0"/>
        </a:p>
      </dgm:t>
    </dgm:pt>
    <dgm:pt modelId="{D17723A3-D7FE-43BD-A0A4-68CCEE79B04C}" type="parTrans" cxnId="{B0A9503E-A282-4D2C-95EB-0FD702A53E21}">
      <dgm:prSet/>
      <dgm:spPr/>
      <dgm:t>
        <a:bodyPr/>
        <a:lstStyle/>
        <a:p>
          <a:endParaRPr lang="en-IN"/>
        </a:p>
      </dgm:t>
    </dgm:pt>
    <dgm:pt modelId="{051AE4EB-AE44-4F71-A362-0BCA64FD057A}" type="sibTrans" cxnId="{B0A9503E-A282-4D2C-95EB-0FD702A53E21}">
      <dgm:prSet/>
      <dgm:spPr/>
      <dgm:t>
        <a:bodyPr/>
        <a:lstStyle/>
        <a:p>
          <a:endParaRPr lang="en-IN"/>
        </a:p>
      </dgm:t>
    </dgm:pt>
    <dgm:pt modelId="{10AAE803-7D4D-41F4-BF38-E0BE26D87660}">
      <dgm:prSet phldrT="[Text]"/>
      <dgm:spPr/>
      <dgm:t>
        <a:bodyPr/>
        <a:lstStyle/>
        <a:p>
          <a:r>
            <a:rPr lang="en-US" dirty="0"/>
            <a:t>UPTO 60 YRS</a:t>
          </a:r>
          <a:endParaRPr lang="en-IN" dirty="0"/>
        </a:p>
      </dgm:t>
    </dgm:pt>
    <dgm:pt modelId="{8C6928DA-9C07-4126-95EE-9508504597E8}" type="parTrans" cxnId="{DED0369F-A817-4B6A-9FEB-074577BE48BA}">
      <dgm:prSet/>
      <dgm:spPr/>
      <dgm:t>
        <a:bodyPr/>
        <a:lstStyle/>
        <a:p>
          <a:endParaRPr lang="en-IN"/>
        </a:p>
      </dgm:t>
    </dgm:pt>
    <dgm:pt modelId="{06513A52-2FFC-4310-AEFC-6C7B42D91B16}" type="sibTrans" cxnId="{DED0369F-A817-4B6A-9FEB-074577BE48BA}">
      <dgm:prSet/>
      <dgm:spPr/>
      <dgm:t>
        <a:bodyPr/>
        <a:lstStyle/>
        <a:p>
          <a:endParaRPr lang="en-IN"/>
        </a:p>
      </dgm:t>
    </dgm:pt>
    <dgm:pt modelId="{E37F4EE5-FD80-4E00-905A-09468156A23F}">
      <dgm:prSet phldrT="[Text]"/>
      <dgm:spPr/>
      <dgm:t>
        <a:bodyPr/>
        <a:lstStyle/>
        <a:p>
          <a:r>
            <a:rPr lang="en-US" dirty="0"/>
            <a:t>60-80 YRS</a:t>
          </a:r>
          <a:endParaRPr lang="en-IN" dirty="0"/>
        </a:p>
      </dgm:t>
    </dgm:pt>
    <dgm:pt modelId="{7068C017-049A-4830-AB80-7D631298942F}" type="parTrans" cxnId="{675C3128-FE1F-47AB-8893-1CD92288BB67}">
      <dgm:prSet/>
      <dgm:spPr/>
      <dgm:t>
        <a:bodyPr/>
        <a:lstStyle/>
        <a:p>
          <a:endParaRPr lang="en-IN"/>
        </a:p>
      </dgm:t>
    </dgm:pt>
    <dgm:pt modelId="{C690B34C-E675-4747-A70B-0CADE5E22C3D}" type="sibTrans" cxnId="{675C3128-FE1F-47AB-8893-1CD92288BB67}">
      <dgm:prSet/>
      <dgm:spPr/>
      <dgm:t>
        <a:bodyPr/>
        <a:lstStyle/>
        <a:p>
          <a:endParaRPr lang="en-IN"/>
        </a:p>
      </dgm:t>
    </dgm:pt>
    <dgm:pt modelId="{F625432D-ED11-4451-829C-EB414DE9EED3}">
      <dgm:prSet phldrT="[Text]"/>
      <dgm:spPr/>
      <dgm:t>
        <a:bodyPr/>
        <a:lstStyle/>
        <a:p>
          <a:r>
            <a:rPr lang="en-US" dirty="0"/>
            <a:t>MORE THAN 80 YRS</a:t>
          </a:r>
          <a:endParaRPr lang="en-IN" dirty="0"/>
        </a:p>
      </dgm:t>
    </dgm:pt>
    <dgm:pt modelId="{69B86AA5-6AA6-44D2-8C93-A09E95B1D65A}" type="parTrans" cxnId="{F748053F-25FA-4083-959A-E02E0C888581}">
      <dgm:prSet/>
      <dgm:spPr/>
      <dgm:t>
        <a:bodyPr/>
        <a:lstStyle/>
        <a:p>
          <a:endParaRPr lang="en-IN"/>
        </a:p>
      </dgm:t>
    </dgm:pt>
    <dgm:pt modelId="{138C7B0B-8E4B-49F0-B3E7-6474D310BEE7}" type="sibTrans" cxnId="{F748053F-25FA-4083-959A-E02E0C888581}">
      <dgm:prSet/>
      <dgm:spPr/>
      <dgm:t>
        <a:bodyPr/>
        <a:lstStyle/>
        <a:p>
          <a:endParaRPr lang="en-IN"/>
        </a:p>
      </dgm:t>
    </dgm:pt>
    <dgm:pt modelId="{FDD1AF57-DD42-496F-B176-CECA8E83C150}" type="pres">
      <dgm:prSet presAssocID="{174FD05E-2AFF-4E7A-BBEF-7ECBB4D9DB6F}" presName="hierChild1" presStyleCnt="0">
        <dgm:presLayoutVars>
          <dgm:orgChart val="1"/>
          <dgm:chPref val="1"/>
          <dgm:dir/>
          <dgm:animOne val="branch"/>
          <dgm:animLvl val="lvl"/>
          <dgm:resizeHandles/>
        </dgm:presLayoutVars>
      </dgm:prSet>
      <dgm:spPr/>
      <dgm:t>
        <a:bodyPr/>
        <a:lstStyle/>
        <a:p>
          <a:endParaRPr lang="en-IN"/>
        </a:p>
      </dgm:t>
    </dgm:pt>
    <dgm:pt modelId="{2916D5BF-B9EA-4184-B3CD-25FE380F8713}" type="pres">
      <dgm:prSet presAssocID="{3E047D44-7FAB-4D15-8BFB-C17573297568}" presName="hierRoot1" presStyleCnt="0">
        <dgm:presLayoutVars>
          <dgm:hierBranch val="init"/>
        </dgm:presLayoutVars>
      </dgm:prSet>
      <dgm:spPr/>
    </dgm:pt>
    <dgm:pt modelId="{BF35AF82-F1F4-4234-9322-739781B37CC9}" type="pres">
      <dgm:prSet presAssocID="{3E047D44-7FAB-4D15-8BFB-C17573297568}" presName="rootComposite1" presStyleCnt="0"/>
      <dgm:spPr/>
    </dgm:pt>
    <dgm:pt modelId="{6C5F8969-17F7-4F73-939E-AF72D7D4748F}" type="pres">
      <dgm:prSet presAssocID="{3E047D44-7FAB-4D15-8BFB-C17573297568}" presName="rootText1" presStyleLbl="node0" presStyleIdx="0" presStyleCnt="1" custLinFactNeighborX="4196" custLinFactNeighborY="-105">
        <dgm:presLayoutVars>
          <dgm:chPref val="3"/>
        </dgm:presLayoutVars>
      </dgm:prSet>
      <dgm:spPr/>
      <dgm:t>
        <a:bodyPr/>
        <a:lstStyle/>
        <a:p>
          <a:endParaRPr lang="en-IN"/>
        </a:p>
      </dgm:t>
    </dgm:pt>
    <dgm:pt modelId="{55DEE9A2-818D-4E56-BA74-A1A98E35BC6D}" type="pres">
      <dgm:prSet presAssocID="{3E047D44-7FAB-4D15-8BFB-C17573297568}" presName="rootConnector1" presStyleLbl="node1" presStyleIdx="0" presStyleCnt="0"/>
      <dgm:spPr/>
      <dgm:t>
        <a:bodyPr/>
        <a:lstStyle/>
        <a:p>
          <a:endParaRPr lang="en-IN"/>
        </a:p>
      </dgm:t>
    </dgm:pt>
    <dgm:pt modelId="{2ED83686-6EEE-45CE-AF4F-365E2DCC97B0}" type="pres">
      <dgm:prSet presAssocID="{3E047D44-7FAB-4D15-8BFB-C17573297568}" presName="hierChild2" presStyleCnt="0"/>
      <dgm:spPr/>
    </dgm:pt>
    <dgm:pt modelId="{51168DF5-A206-4109-BEAF-122F61413107}" type="pres">
      <dgm:prSet presAssocID="{8C6928DA-9C07-4126-95EE-9508504597E8}" presName="Name37" presStyleLbl="parChTrans1D2" presStyleIdx="0" presStyleCnt="3"/>
      <dgm:spPr/>
      <dgm:t>
        <a:bodyPr/>
        <a:lstStyle/>
        <a:p>
          <a:endParaRPr lang="en-IN"/>
        </a:p>
      </dgm:t>
    </dgm:pt>
    <dgm:pt modelId="{AF894082-B07D-4AED-8481-E455503B0687}" type="pres">
      <dgm:prSet presAssocID="{10AAE803-7D4D-41F4-BF38-E0BE26D87660}" presName="hierRoot2" presStyleCnt="0">
        <dgm:presLayoutVars>
          <dgm:hierBranch val="init"/>
        </dgm:presLayoutVars>
      </dgm:prSet>
      <dgm:spPr/>
    </dgm:pt>
    <dgm:pt modelId="{D3582E8F-1427-4BA0-AD36-935D5E69C2A8}" type="pres">
      <dgm:prSet presAssocID="{10AAE803-7D4D-41F4-BF38-E0BE26D87660}" presName="rootComposite" presStyleCnt="0"/>
      <dgm:spPr/>
    </dgm:pt>
    <dgm:pt modelId="{7DB52D84-172C-4E43-812E-28CCD0DF8D29}" type="pres">
      <dgm:prSet presAssocID="{10AAE803-7D4D-41F4-BF38-E0BE26D87660}" presName="rootText" presStyleLbl="node2" presStyleIdx="0" presStyleCnt="3" custLinFactNeighborX="-19284" custLinFactNeighborY="-3563">
        <dgm:presLayoutVars>
          <dgm:chPref val="3"/>
        </dgm:presLayoutVars>
      </dgm:prSet>
      <dgm:spPr/>
      <dgm:t>
        <a:bodyPr/>
        <a:lstStyle/>
        <a:p>
          <a:endParaRPr lang="en-IN"/>
        </a:p>
      </dgm:t>
    </dgm:pt>
    <dgm:pt modelId="{CED2DDD7-7325-4145-95D8-6245BF9358C6}" type="pres">
      <dgm:prSet presAssocID="{10AAE803-7D4D-41F4-BF38-E0BE26D87660}" presName="rootConnector" presStyleLbl="node2" presStyleIdx="0" presStyleCnt="3"/>
      <dgm:spPr/>
      <dgm:t>
        <a:bodyPr/>
        <a:lstStyle/>
        <a:p>
          <a:endParaRPr lang="en-IN"/>
        </a:p>
      </dgm:t>
    </dgm:pt>
    <dgm:pt modelId="{CEED3BA6-D8F9-42D7-9AA2-994D152FAC0E}" type="pres">
      <dgm:prSet presAssocID="{10AAE803-7D4D-41F4-BF38-E0BE26D87660}" presName="hierChild4" presStyleCnt="0"/>
      <dgm:spPr/>
    </dgm:pt>
    <dgm:pt modelId="{829D475E-B922-4104-A3C4-C831A49CAC83}" type="pres">
      <dgm:prSet presAssocID="{10AAE803-7D4D-41F4-BF38-E0BE26D87660}" presName="hierChild5" presStyleCnt="0"/>
      <dgm:spPr/>
    </dgm:pt>
    <dgm:pt modelId="{6A42763E-7FD6-45C6-9E9F-0EFBB0A91EEB}" type="pres">
      <dgm:prSet presAssocID="{7068C017-049A-4830-AB80-7D631298942F}" presName="Name37" presStyleLbl="parChTrans1D2" presStyleIdx="1" presStyleCnt="3"/>
      <dgm:spPr/>
      <dgm:t>
        <a:bodyPr/>
        <a:lstStyle/>
        <a:p>
          <a:endParaRPr lang="en-IN"/>
        </a:p>
      </dgm:t>
    </dgm:pt>
    <dgm:pt modelId="{BA8EEECA-7BDF-4D47-A28E-D6795C369630}" type="pres">
      <dgm:prSet presAssocID="{E37F4EE5-FD80-4E00-905A-09468156A23F}" presName="hierRoot2" presStyleCnt="0">
        <dgm:presLayoutVars>
          <dgm:hierBranch val="init"/>
        </dgm:presLayoutVars>
      </dgm:prSet>
      <dgm:spPr/>
    </dgm:pt>
    <dgm:pt modelId="{2453634B-C450-4782-9CC4-4220F0EDDE77}" type="pres">
      <dgm:prSet presAssocID="{E37F4EE5-FD80-4E00-905A-09468156A23F}" presName="rootComposite" presStyleCnt="0"/>
      <dgm:spPr/>
    </dgm:pt>
    <dgm:pt modelId="{2EA21E80-255D-4DDB-8D3B-3A59B7BC9551}" type="pres">
      <dgm:prSet presAssocID="{E37F4EE5-FD80-4E00-905A-09468156A23F}" presName="rootText" presStyleLbl="node2" presStyleIdx="1" presStyleCnt="3">
        <dgm:presLayoutVars>
          <dgm:chPref val="3"/>
        </dgm:presLayoutVars>
      </dgm:prSet>
      <dgm:spPr/>
      <dgm:t>
        <a:bodyPr/>
        <a:lstStyle/>
        <a:p>
          <a:endParaRPr lang="en-IN"/>
        </a:p>
      </dgm:t>
    </dgm:pt>
    <dgm:pt modelId="{081381E7-C97C-4C3B-88AE-F00C6FA4CC27}" type="pres">
      <dgm:prSet presAssocID="{E37F4EE5-FD80-4E00-905A-09468156A23F}" presName="rootConnector" presStyleLbl="node2" presStyleIdx="1" presStyleCnt="3"/>
      <dgm:spPr/>
      <dgm:t>
        <a:bodyPr/>
        <a:lstStyle/>
        <a:p>
          <a:endParaRPr lang="en-IN"/>
        </a:p>
      </dgm:t>
    </dgm:pt>
    <dgm:pt modelId="{5DCA2470-4820-4A5F-A67A-2CEB3B74E187}" type="pres">
      <dgm:prSet presAssocID="{E37F4EE5-FD80-4E00-905A-09468156A23F}" presName="hierChild4" presStyleCnt="0"/>
      <dgm:spPr/>
    </dgm:pt>
    <dgm:pt modelId="{C6E8E899-4CBA-4D64-94B0-38F68C5C8C7B}" type="pres">
      <dgm:prSet presAssocID="{E37F4EE5-FD80-4E00-905A-09468156A23F}" presName="hierChild5" presStyleCnt="0"/>
      <dgm:spPr/>
    </dgm:pt>
    <dgm:pt modelId="{6529C341-DF64-4AF3-BB03-CC0377C189D9}" type="pres">
      <dgm:prSet presAssocID="{69B86AA5-6AA6-44D2-8C93-A09E95B1D65A}" presName="Name37" presStyleLbl="parChTrans1D2" presStyleIdx="2" presStyleCnt="3"/>
      <dgm:spPr/>
      <dgm:t>
        <a:bodyPr/>
        <a:lstStyle/>
        <a:p>
          <a:endParaRPr lang="en-IN"/>
        </a:p>
      </dgm:t>
    </dgm:pt>
    <dgm:pt modelId="{4DD5F746-D2D1-42B2-AAED-C55E8E8ECC34}" type="pres">
      <dgm:prSet presAssocID="{F625432D-ED11-4451-829C-EB414DE9EED3}" presName="hierRoot2" presStyleCnt="0">
        <dgm:presLayoutVars>
          <dgm:hierBranch val="init"/>
        </dgm:presLayoutVars>
      </dgm:prSet>
      <dgm:spPr/>
    </dgm:pt>
    <dgm:pt modelId="{E200D378-1CB6-4BC5-80CB-CB18CF5DED8E}" type="pres">
      <dgm:prSet presAssocID="{F625432D-ED11-4451-829C-EB414DE9EED3}" presName="rootComposite" presStyleCnt="0"/>
      <dgm:spPr/>
    </dgm:pt>
    <dgm:pt modelId="{3C024DE8-8374-4D15-BE2E-231DA7C9CE47}" type="pres">
      <dgm:prSet presAssocID="{F625432D-ED11-4451-829C-EB414DE9EED3}" presName="rootText" presStyleLbl="node2" presStyleIdx="2" presStyleCnt="3" custLinFactNeighborX="25385" custLinFactNeighborY="-4453">
        <dgm:presLayoutVars>
          <dgm:chPref val="3"/>
        </dgm:presLayoutVars>
      </dgm:prSet>
      <dgm:spPr/>
      <dgm:t>
        <a:bodyPr/>
        <a:lstStyle/>
        <a:p>
          <a:endParaRPr lang="en-IN"/>
        </a:p>
      </dgm:t>
    </dgm:pt>
    <dgm:pt modelId="{07315A87-3E9C-42BE-BB6F-AE376C3D75A0}" type="pres">
      <dgm:prSet presAssocID="{F625432D-ED11-4451-829C-EB414DE9EED3}" presName="rootConnector" presStyleLbl="node2" presStyleIdx="2" presStyleCnt="3"/>
      <dgm:spPr/>
      <dgm:t>
        <a:bodyPr/>
        <a:lstStyle/>
        <a:p>
          <a:endParaRPr lang="en-IN"/>
        </a:p>
      </dgm:t>
    </dgm:pt>
    <dgm:pt modelId="{B4753EF9-ECF6-4486-9E1A-2A4CDF33481F}" type="pres">
      <dgm:prSet presAssocID="{F625432D-ED11-4451-829C-EB414DE9EED3}" presName="hierChild4" presStyleCnt="0"/>
      <dgm:spPr/>
    </dgm:pt>
    <dgm:pt modelId="{49E92E9E-E934-485E-B236-3F052A64178F}" type="pres">
      <dgm:prSet presAssocID="{F625432D-ED11-4451-829C-EB414DE9EED3}" presName="hierChild5" presStyleCnt="0"/>
      <dgm:spPr/>
    </dgm:pt>
    <dgm:pt modelId="{B931688E-EA10-471B-BD09-6299BD96DB76}" type="pres">
      <dgm:prSet presAssocID="{3E047D44-7FAB-4D15-8BFB-C17573297568}" presName="hierChild3" presStyleCnt="0"/>
      <dgm:spPr/>
    </dgm:pt>
  </dgm:ptLst>
  <dgm:cxnLst>
    <dgm:cxn modelId="{675C3128-FE1F-47AB-8893-1CD92288BB67}" srcId="{3E047D44-7FAB-4D15-8BFB-C17573297568}" destId="{E37F4EE5-FD80-4E00-905A-09468156A23F}" srcOrd="1" destOrd="0" parTransId="{7068C017-049A-4830-AB80-7D631298942F}" sibTransId="{C690B34C-E675-4747-A70B-0CADE5E22C3D}"/>
    <dgm:cxn modelId="{FC94AA5A-5590-44E1-B7D3-7DD732896CD8}" type="presOf" srcId="{8C6928DA-9C07-4126-95EE-9508504597E8}" destId="{51168DF5-A206-4109-BEAF-122F61413107}" srcOrd="0" destOrd="0" presId="urn:microsoft.com/office/officeart/2005/8/layout/orgChart1"/>
    <dgm:cxn modelId="{9D0D4A44-C2EC-425D-A11F-1661BA679212}" type="presOf" srcId="{E37F4EE5-FD80-4E00-905A-09468156A23F}" destId="{081381E7-C97C-4C3B-88AE-F00C6FA4CC27}" srcOrd="1" destOrd="0" presId="urn:microsoft.com/office/officeart/2005/8/layout/orgChart1"/>
    <dgm:cxn modelId="{CE9F503C-F6A2-4E0F-993A-3A83701EBDFE}" type="presOf" srcId="{174FD05E-2AFF-4E7A-BBEF-7ECBB4D9DB6F}" destId="{FDD1AF57-DD42-496F-B176-CECA8E83C150}" srcOrd="0" destOrd="0" presId="urn:microsoft.com/office/officeart/2005/8/layout/orgChart1"/>
    <dgm:cxn modelId="{DED0369F-A817-4B6A-9FEB-074577BE48BA}" srcId="{3E047D44-7FAB-4D15-8BFB-C17573297568}" destId="{10AAE803-7D4D-41F4-BF38-E0BE26D87660}" srcOrd="0" destOrd="0" parTransId="{8C6928DA-9C07-4126-95EE-9508504597E8}" sibTransId="{06513A52-2FFC-4310-AEFC-6C7B42D91B16}"/>
    <dgm:cxn modelId="{2561F063-3066-44E0-9DF3-41D80C0970FA}" type="presOf" srcId="{69B86AA5-6AA6-44D2-8C93-A09E95B1D65A}" destId="{6529C341-DF64-4AF3-BB03-CC0377C189D9}" srcOrd="0" destOrd="0" presId="urn:microsoft.com/office/officeart/2005/8/layout/orgChart1"/>
    <dgm:cxn modelId="{B9B3D24E-A811-4C2A-BBD7-95084996AD96}" type="presOf" srcId="{7068C017-049A-4830-AB80-7D631298942F}" destId="{6A42763E-7FD6-45C6-9E9F-0EFBB0A91EEB}" srcOrd="0" destOrd="0" presId="urn:microsoft.com/office/officeart/2005/8/layout/orgChart1"/>
    <dgm:cxn modelId="{AEFE399F-DC34-4D77-ABF6-E4F1C8FCD5B2}" type="presOf" srcId="{10AAE803-7D4D-41F4-BF38-E0BE26D87660}" destId="{CED2DDD7-7325-4145-95D8-6245BF9358C6}" srcOrd="1" destOrd="0" presId="urn:microsoft.com/office/officeart/2005/8/layout/orgChart1"/>
    <dgm:cxn modelId="{3F24EDF8-8F2C-4B3F-B25F-AA07328C4875}" type="presOf" srcId="{3E047D44-7FAB-4D15-8BFB-C17573297568}" destId="{6C5F8969-17F7-4F73-939E-AF72D7D4748F}" srcOrd="0" destOrd="0" presId="urn:microsoft.com/office/officeart/2005/8/layout/orgChart1"/>
    <dgm:cxn modelId="{33D7A9CC-6D6F-478D-9BEE-FF35A28C061B}" type="presOf" srcId="{10AAE803-7D4D-41F4-BF38-E0BE26D87660}" destId="{7DB52D84-172C-4E43-812E-28CCD0DF8D29}" srcOrd="0" destOrd="0" presId="urn:microsoft.com/office/officeart/2005/8/layout/orgChart1"/>
    <dgm:cxn modelId="{B640F5CE-3BC1-43F0-B033-FF3A18D74A8D}" type="presOf" srcId="{F625432D-ED11-4451-829C-EB414DE9EED3}" destId="{07315A87-3E9C-42BE-BB6F-AE376C3D75A0}" srcOrd="1" destOrd="0" presId="urn:microsoft.com/office/officeart/2005/8/layout/orgChart1"/>
    <dgm:cxn modelId="{B0A9503E-A282-4D2C-95EB-0FD702A53E21}" srcId="{174FD05E-2AFF-4E7A-BBEF-7ECBB4D9DB6F}" destId="{3E047D44-7FAB-4D15-8BFB-C17573297568}" srcOrd="0" destOrd="0" parTransId="{D17723A3-D7FE-43BD-A0A4-68CCEE79B04C}" sibTransId="{051AE4EB-AE44-4F71-A362-0BCA64FD057A}"/>
    <dgm:cxn modelId="{DFB4C0BE-C0AE-423D-8D18-DE8B7B794044}" type="presOf" srcId="{E37F4EE5-FD80-4E00-905A-09468156A23F}" destId="{2EA21E80-255D-4DDB-8D3B-3A59B7BC9551}" srcOrd="0" destOrd="0" presId="urn:microsoft.com/office/officeart/2005/8/layout/orgChart1"/>
    <dgm:cxn modelId="{31595670-962E-4054-9881-36DD037DD656}" type="presOf" srcId="{F625432D-ED11-4451-829C-EB414DE9EED3}" destId="{3C024DE8-8374-4D15-BE2E-231DA7C9CE47}" srcOrd="0" destOrd="0" presId="urn:microsoft.com/office/officeart/2005/8/layout/orgChart1"/>
    <dgm:cxn modelId="{C8CC6EB7-4A43-42BD-97A1-B1998643BF8D}" type="presOf" srcId="{3E047D44-7FAB-4D15-8BFB-C17573297568}" destId="{55DEE9A2-818D-4E56-BA74-A1A98E35BC6D}" srcOrd="1" destOrd="0" presId="urn:microsoft.com/office/officeart/2005/8/layout/orgChart1"/>
    <dgm:cxn modelId="{F748053F-25FA-4083-959A-E02E0C888581}" srcId="{3E047D44-7FAB-4D15-8BFB-C17573297568}" destId="{F625432D-ED11-4451-829C-EB414DE9EED3}" srcOrd="2" destOrd="0" parTransId="{69B86AA5-6AA6-44D2-8C93-A09E95B1D65A}" sibTransId="{138C7B0B-8E4B-49F0-B3E7-6474D310BEE7}"/>
    <dgm:cxn modelId="{7005E713-5590-45E3-8005-A29A4AFB8E36}" type="presParOf" srcId="{FDD1AF57-DD42-496F-B176-CECA8E83C150}" destId="{2916D5BF-B9EA-4184-B3CD-25FE380F8713}" srcOrd="0" destOrd="0" presId="urn:microsoft.com/office/officeart/2005/8/layout/orgChart1"/>
    <dgm:cxn modelId="{92FC2530-5A09-4C60-8153-2951541D4114}" type="presParOf" srcId="{2916D5BF-B9EA-4184-B3CD-25FE380F8713}" destId="{BF35AF82-F1F4-4234-9322-739781B37CC9}" srcOrd="0" destOrd="0" presId="urn:microsoft.com/office/officeart/2005/8/layout/orgChart1"/>
    <dgm:cxn modelId="{B5533231-4A78-4F26-BD12-4E1533B5515F}" type="presParOf" srcId="{BF35AF82-F1F4-4234-9322-739781B37CC9}" destId="{6C5F8969-17F7-4F73-939E-AF72D7D4748F}" srcOrd="0" destOrd="0" presId="urn:microsoft.com/office/officeart/2005/8/layout/orgChart1"/>
    <dgm:cxn modelId="{FF8D4D2F-ACEB-492D-8138-140565340713}" type="presParOf" srcId="{BF35AF82-F1F4-4234-9322-739781B37CC9}" destId="{55DEE9A2-818D-4E56-BA74-A1A98E35BC6D}" srcOrd="1" destOrd="0" presId="urn:microsoft.com/office/officeart/2005/8/layout/orgChart1"/>
    <dgm:cxn modelId="{F9ED9DDB-182C-4B27-A532-A7D27AA213ED}" type="presParOf" srcId="{2916D5BF-B9EA-4184-B3CD-25FE380F8713}" destId="{2ED83686-6EEE-45CE-AF4F-365E2DCC97B0}" srcOrd="1" destOrd="0" presId="urn:microsoft.com/office/officeart/2005/8/layout/orgChart1"/>
    <dgm:cxn modelId="{67FCDDD9-89F2-42E4-BDAF-BC6F484E53BE}" type="presParOf" srcId="{2ED83686-6EEE-45CE-AF4F-365E2DCC97B0}" destId="{51168DF5-A206-4109-BEAF-122F61413107}" srcOrd="0" destOrd="0" presId="urn:microsoft.com/office/officeart/2005/8/layout/orgChart1"/>
    <dgm:cxn modelId="{A44B9195-FCF9-472C-A389-C0CCCB016C0B}" type="presParOf" srcId="{2ED83686-6EEE-45CE-AF4F-365E2DCC97B0}" destId="{AF894082-B07D-4AED-8481-E455503B0687}" srcOrd="1" destOrd="0" presId="urn:microsoft.com/office/officeart/2005/8/layout/orgChart1"/>
    <dgm:cxn modelId="{B609E4B7-740B-47B1-A3D2-276CDC4ECAAE}" type="presParOf" srcId="{AF894082-B07D-4AED-8481-E455503B0687}" destId="{D3582E8F-1427-4BA0-AD36-935D5E69C2A8}" srcOrd="0" destOrd="0" presId="urn:microsoft.com/office/officeart/2005/8/layout/orgChart1"/>
    <dgm:cxn modelId="{5F38E697-3807-46FA-8A18-ADEAC0F1CE60}" type="presParOf" srcId="{D3582E8F-1427-4BA0-AD36-935D5E69C2A8}" destId="{7DB52D84-172C-4E43-812E-28CCD0DF8D29}" srcOrd="0" destOrd="0" presId="urn:microsoft.com/office/officeart/2005/8/layout/orgChart1"/>
    <dgm:cxn modelId="{3A48791A-A9B5-41A3-BE5A-D35CC7FA3088}" type="presParOf" srcId="{D3582E8F-1427-4BA0-AD36-935D5E69C2A8}" destId="{CED2DDD7-7325-4145-95D8-6245BF9358C6}" srcOrd="1" destOrd="0" presId="urn:microsoft.com/office/officeart/2005/8/layout/orgChart1"/>
    <dgm:cxn modelId="{F7CC4588-2D27-4733-B374-2199BA9D710F}" type="presParOf" srcId="{AF894082-B07D-4AED-8481-E455503B0687}" destId="{CEED3BA6-D8F9-42D7-9AA2-994D152FAC0E}" srcOrd="1" destOrd="0" presId="urn:microsoft.com/office/officeart/2005/8/layout/orgChart1"/>
    <dgm:cxn modelId="{6DD77F7F-0BE8-4467-A708-B9CBEDAE2983}" type="presParOf" srcId="{AF894082-B07D-4AED-8481-E455503B0687}" destId="{829D475E-B922-4104-A3C4-C831A49CAC83}" srcOrd="2" destOrd="0" presId="urn:microsoft.com/office/officeart/2005/8/layout/orgChart1"/>
    <dgm:cxn modelId="{FA43D77A-4A4D-495A-8D3B-AD8F15A8D8DC}" type="presParOf" srcId="{2ED83686-6EEE-45CE-AF4F-365E2DCC97B0}" destId="{6A42763E-7FD6-45C6-9E9F-0EFBB0A91EEB}" srcOrd="2" destOrd="0" presId="urn:microsoft.com/office/officeart/2005/8/layout/orgChart1"/>
    <dgm:cxn modelId="{F77688D2-44C6-4C56-B3A9-9E26F072E31E}" type="presParOf" srcId="{2ED83686-6EEE-45CE-AF4F-365E2DCC97B0}" destId="{BA8EEECA-7BDF-4D47-A28E-D6795C369630}" srcOrd="3" destOrd="0" presId="urn:microsoft.com/office/officeart/2005/8/layout/orgChart1"/>
    <dgm:cxn modelId="{F07F25A8-8B24-4576-B32F-96A12BEEACDF}" type="presParOf" srcId="{BA8EEECA-7BDF-4D47-A28E-D6795C369630}" destId="{2453634B-C450-4782-9CC4-4220F0EDDE77}" srcOrd="0" destOrd="0" presId="urn:microsoft.com/office/officeart/2005/8/layout/orgChart1"/>
    <dgm:cxn modelId="{795BFA2E-1098-4F00-848B-DC656C07AF4B}" type="presParOf" srcId="{2453634B-C450-4782-9CC4-4220F0EDDE77}" destId="{2EA21E80-255D-4DDB-8D3B-3A59B7BC9551}" srcOrd="0" destOrd="0" presId="urn:microsoft.com/office/officeart/2005/8/layout/orgChart1"/>
    <dgm:cxn modelId="{0CE123BD-3A12-422A-A687-474DCD2927D0}" type="presParOf" srcId="{2453634B-C450-4782-9CC4-4220F0EDDE77}" destId="{081381E7-C97C-4C3B-88AE-F00C6FA4CC27}" srcOrd="1" destOrd="0" presId="urn:microsoft.com/office/officeart/2005/8/layout/orgChart1"/>
    <dgm:cxn modelId="{EBF46D60-7E21-4086-BA0E-1DA224DC7E17}" type="presParOf" srcId="{BA8EEECA-7BDF-4D47-A28E-D6795C369630}" destId="{5DCA2470-4820-4A5F-A67A-2CEB3B74E187}" srcOrd="1" destOrd="0" presId="urn:microsoft.com/office/officeart/2005/8/layout/orgChart1"/>
    <dgm:cxn modelId="{EEA3EF0E-62F0-44A2-AC9E-006633C3F8EA}" type="presParOf" srcId="{BA8EEECA-7BDF-4D47-A28E-D6795C369630}" destId="{C6E8E899-4CBA-4D64-94B0-38F68C5C8C7B}" srcOrd="2" destOrd="0" presId="urn:microsoft.com/office/officeart/2005/8/layout/orgChart1"/>
    <dgm:cxn modelId="{625BE4C4-1DC6-42C0-8F99-19716E5FFF03}" type="presParOf" srcId="{2ED83686-6EEE-45CE-AF4F-365E2DCC97B0}" destId="{6529C341-DF64-4AF3-BB03-CC0377C189D9}" srcOrd="4" destOrd="0" presId="urn:microsoft.com/office/officeart/2005/8/layout/orgChart1"/>
    <dgm:cxn modelId="{EA3C26AD-38EF-435D-9101-A71A03C2D7EC}" type="presParOf" srcId="{2ED83686-6EEE-45CE-AF4F-365E2DCC97B0}" destId="{4DD5F746-D2D1-42B2-AAED-C55E8E8ECC34}" srcOrd="5" destOrd="0" presId="urn:microsoft.com/office/officeart/2005/8/layout/orgChart1"/>
    <dgm:cxn modelId="{A8A3953D-7D9E-482C-BFC7-C1375ADD9401}" type="presParOf" srcId="{4DD5F746-D2D1-42B2-AAED-C55E8E8ECC34}" destId="{E200D378-1CB6-4BC5-80CB-CB18CF5DED8E}" srcOrd="0" destOrd="0" presId="urn:microsoft.com/office/officeart/2005/8/layout/orgChart1"/>
    <dgm:cxn modelId="{077B0815-3A15-4797-A0AB-E922235E61FC}" type="presParOf" srcId="{E200D378-1CB6-4BC5-80CB-CB18CF5DED8E}" destId="{3C024DE8-8374-4D15-BE2E-231DA7C9CE47}" srcOrd="0" destOrd="0" presId="urn:microsoft.com/office/officeart/2005/8/layout/orgChart1"/>
    <dgm:cxn modelId="{CF567E02-22A2-4E40-98EC-A3CDF9257752}" type="presParOf" srcId="{E200D378-1CB6-4BC5-80CB-CB18CF5DED8E}" destId="{07315A87-3E9C-42BE-BB6F-AE376C3D75A0}" srcOrd="1" destOrd="0" presId="urn:microsoft.com/office/officeart/2005/8/layout/orgChart1"/>
    <dgm:cxn modelId="{5799F847-FEA2-4FE6-B6F8-113DB9ED3DFC}" type="presParOf" srcId="{4DD5F746-D2D1-42B2-AAED-C55E8E8ECC34}" destId="{B4753EF9-ECF6-4486-9E1A-2A4CDF33481F}" srcOrd="1" destOrd="0" presId="urn:microsoft.com/office/officeart/2005/8/layout/orgChart1"/>
    <dgm:cxn modelId="{4D9DFEC0-9C4A-44C9-8BFD-0AA9CD1FB39A}" type="presParOf" srcId="{4DD5F746-D2D1-42B2-AAED-C55E8E8ECC34}" destId="{49E92E9E-E934-485E-B236-3F052A64178F}" srcOrd="2" destOrd="0" presId="urn:microsoft.com/office/officeart/2005/8/layout/orgChart1"/>
    <dgm:cxn modelId="{35E766A1-750C-47D1-99E9-8EBF2477BC35}" type="presParOf" srcId="{2916D5BF-B9EA-4184-B3CD-25FE380F8713}" destId="{B931688E-EA10-471B-BD09-6299BD96DB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9C341-DF64-4AF3-BB03-CC0377C189D9}">
      <dsp:nvSpPr>
        <dsp:cNvPr id="0" name=""/>
        <dsp:cNvSpPr/>
      </dsp:nvSpPr>
      <dsp:spPr>
        <a:xfrm>
          <a:off x="6031736" y="1333266"/>
          <a:ext cx="3791517" cy="501495"/>
        </a:xfrm>
        <a:custGeom>
          <a:avLst/>
          <a:gdLst/>
          <a:ahLst/>
          <a:cxnLst/>
          <a:rect l="0" t="0" r="0" b="0"/>
          <a:pathLst>
            <a:path>
              <a:moveTo>
                <a:pt x="0" y="0"/>
              </a:moveTo>
              <a:lnTo>
                <a:pt x="0" y="221509"/>
              </a:lnTo>
              <a:lnTo>
                <a:pt x="3791517" y="221509"/>
              </a:lnTo>
              <a:lnTo>
                <a:pt x="3791517" y="501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2763E-7FD6-45C6-9E9F-0EFBB0A91EEB}">
      <dsp:nvSpPr>
        <dsp:cNvPr id="0" name=""/>
        <dsp:cNvSpPr/>
      </dsp:nvSpPr>
      <dsp:spPr>
        <a:xfrm>
          <a:off x="5919849" y="1333266"/>
          <a:ext cx="111887" cy="560865"/>
        </a:xfrm>
        <a:custGeom>
          <a:avLst/>
          <a:gdLst/>
          <a:ahLst/>
          <a:cxnLst/>
          <a:rect l="0" t="0" r="0" b="0"/>
          <a:pathLst>
            <a:path>
              <a:moveTo>
                <a:pt x="111887" y="0"/>
              </a:moveTo>
              <a:lnTo>
                <a:pt x="111887" y="280879"/>
              </a:lnTo>
              <a:lnTo>
                <a:pt x="0" y="280879"/>
              </a:lnTo>
              <a:lnTo>
                <a:pt x="0" y="560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68DF5-A206-4109-BEAF-122F61413107}">
      <dsp:nvSpPr>
        <dsp:cNvPr id="0" name=""/>
        <dsp:cNvSpPr/>
      </dsp:nvSpPr>
      <dsp:spPr>
        <a:xfrm>
          <a:off x="2179129" y="1333266"/>
          <a:ext cx="3852607" cy="513361"/>
        </a:xfrm>
        <a:custGeom>
          <a:avLst/>
          <a:gdLst/>
          <a:ahLst/>
          <a:cxnLst/>
          <a:rect l="0" t="0" r="0" b="0"/>
          <a:pathLst>
            <a:path>
              <a:moveTo>
                <a:pt x="3852607" y="0"/>
              </a:moveTo>
              <a:lnTo>
                <a:pt x="3852607" y="233375"/>
              </a:lnTo>
              <a:lnTo>
                <a:pt x="0" y="233375"/>
              </a:lnTo>
              <a:lnTo>
                <a:pt x="0" y="513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5F8969-17F7-4F73-939E-AF72D7D4748F}">
      <dsp:nvSpPr>
        <dsp:cNvPr id="0" name=""/>
        <dsp:cNvSpPr/>
      </dsp:nvSpPr>
      <dsp:spPr>
        <a:xfrm>
          <a:off x="4698469" y="0"/>
          <a:ext cx="2666533" cy="1333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t>INDIVIDUAL</a:t>
          </a:r>
          <a:endParaRPr lang="en-IN" sz="4000" kern="1200" dirty="0"/>
        </a:p>
      </dsp:txBody>
      <dsp:txXfrm>
        <a:off x="4698469" y="0"/>
        <a:ext cx="2666533" cy="1333266"/>
      </dsp:txXfrm>
    </dsp:sp>
    <dsp:sp modelId="{7DB52D84-172C-4E43-812E-28CCD0DF8D29}">
      <dsp:nvSpPr>
        <dsp:cNvPr id="0" name=""/>
        <dsp:cNvSpPr/>
      </dsp:nvSpPr>
      <dsp:spPr>
        <a:xfrm>
          <a:off x="845862" y="1846628"/>
          <a:ext cx="2666533" cy="1333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t>UPTO 60 YRS</a:t>
          </a:r>
          <a:endParaRPr lang="en-IN" sz="4000" kern="1200" dirty="0"/>
        </a:p>
      </dsp:txBody>
      <dsp:txXfrm>
        <a:off x="845862" y="1846628"/>
        <a:ext cx="2666533" cy="1333266"/>
      </dsp:txXfrm>
    </dsp:sp>
    <dsp:sp modelId="{2EA21E80-255D-4DDB-8D3B-3A59B7BC9551}">
      <dsp:nvSpPr>
        <dsp:cNvPr id="0" name=""/>
        <dsp:cNvSpPr/>
      </dsp:nvSpPr>
      <dsp:spPr>
        <a:xfrm>
          <a:off x="4586582" y="1894132"/>
          <a:ext cx="2666533" cy="1333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t>60-80 YRS</a:t>
          </a:r>
          <a:endParaRPr lang="en-IN" sz="4000" kern="1200" dirty="0"/>
        </a:p>
      </dsp:txBody>
      <dsp:txXfrm>
        <a:off x="4586582" y="1894132"/>
        <a:ext cx="2666533" cy="1333266"/>
      </dsp:txXfrm>
    </dsp:sp>
    <dsp:sp modelId="{3C024DE8-8374-4D15-BE2E-231DA7C9CE47}">
      <dsp:nvSpPr>
        <dsp:cNvPr id="0" name=""/>
        <dsp:cNvSpPr/>
      </dsp:nvSpPr>
      <dsp:spPr>
        <a:xfrm>
          <a:off x="8489987" y="1834762"/>
          <a:ext cx="2666533" cy="1333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t>MORE THAN 80 YRS</a:t>
          </a:r>
          <a:endParaRPr lang="en-IN" sz="4000" kern="1200" dirty="0"/>
        </a:p>
      </dsp:txBody>
      <dsp:txXfrm>
        <a:off x="8489987" y="1834762"/>
        <a:ext cx="2666533" cy="13332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9E763C4-EE5B-4336-B5E9-41CBF16475F8}" type="datetimeFigureOut">
              <a:rPr lang="en-IN" smtClean="0"/>
              <a:t>05-02-2021</a:t>
            </a:fld>
            <a:endParaRPr lang="en-IN"/>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AB89B6-76AA-4C55-B956-CEC92A21505B}" type="slidenum">
              <a:rPr lang="en-IN" smtClean="0"/>
              <a:t>‹#›</a:t>
            </a:fld>
            <a:endParaRPr lang="en-IN"/>
          </a:p>
        </p:txBody>
      </p:sp>
    </p:spTree>
    <p:extLst>
      <p:ext uri="{BB962C8B-B14F-4D97-AF65-F5344CB8AC3E}">
        <p14:creationId xmlns:p14="http://schemas.microsoft.com/office/powerpoint/2010/main" val="146528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5AB89B6-76AA-4C55-B956-CEC92A21505B}" type="slidenum">
              <a:rPr lang="en-IN" smtClean="0"/>
              <a:t>1</a:t>
            </a:fld>
            <a:endParaRPr lang="en-IN"/>
          </a:p>
        </p:txBody>
      </p:sp>
    </p:spTree>
    <p:extLst>
      <p:ext uri="{BB962C8B-B14F-4D97-AF65-F5344CB8AC3E}">
        <p14:creationId xmlns:p14="http://schemas.microsoft.com/office/powerpoint/2010/main" val="283632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E676-02E7-4FCE-AE55-163933374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70977B-F7E5-44CC-8220-E34B3E80A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2690D3-9FB8-4AFE-BA13-D70660420569}"/>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0554E5B2-B678-467B-B9B3-8B182530E12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5D13488-52BE-4FB1-9C2D-F18CD610CCF0}"/>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104370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B514-C8C5-465E-B7BB-A91921EA45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E6ADFA-35C7-4467-906C-842214AA1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4EAA8C-B559-4EBB-A70C-0FB83E844D07}"/>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AED81673-0B91-4E82-989A-95AEECB0E31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4C3A790-3A2E-41AB-ABAB-AA8D0F532863}"/>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247368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7F1D1-A9D3-440C-8643-EA31A7EC1A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52C3519-DEDB-4C5A-AF3C-7E7CB619E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465904-B2E6-48C8-A62B-2FB614535AC4}"/>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C4DA8B78-9122-4DD7-8CB8-8A38ED15411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5CB6699-BAD9-4660-8E33-121E5CBA2A62}"/>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5947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04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354435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54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189953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1095320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644986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344702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6741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1B40-DB41-4ED3-A052-D1A4584258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C1B272-0D19-4E42-9BB6-95056723A2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F59507-D158-4EA4-88E5-2BA78BACE096}"/>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78B341D6-256C-4B1C-BEF5-6BDFE97C450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402A1DB-8904-41B4-A7F3-26E3F0C19214}"/>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466160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01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dirty="0"/>
          </a:p>
        </p:txBody>
      </p:sp>
    </p:spTree>
    <p:extLst>
      <p:ext uri="{BB962C8B-B14F-4D97-AF65-F5344CB8AC3E}">
        <p14:creationId xmlns:p14="http://schemas.microsoft.com/office/powerpoint/2010/main" val="178498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301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0"/>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spid="_x0000_s1033" r:id="rId3" imgW="4762119" imgH="1085469" progId="">
                    <p:embed/>
                  </p:oleObj>
                </mc:Choice>
                <mc:Fallback>
                  <p:oleObj r:id="rId3" imgW="4762119" imgH="1085469" progId="">
                    <p:embed/>
                    <p:pic>
                      <p:nvPicPr>
                        <p:cNvPr id="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10" y="50074"/>
                          <a:ext cx="1752599" cy="443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6"/>
            <p:cNvGrpSpPr/>
            <p:nvPr/>
          </p:nvGrpSpPr>
          <p:grpSpPr>
            <a:xfrm>
              <a:off x="122581" y="37010"/>
              <a:ext cx="1779767" cy="457199"/>
              <a:chOff x="3314869" y="1418203"/>
              <a:chExt cx="1779767" cy="491433"/>
            </a:xfrm>
          </p:grpSpPr>
          <p:pic>
            <p:nvPicPr>
              <p:cNvPr id="36" name="Picture 3"/>
              <p:cNvPicPr>
                <a:picLocks noChangeAspect="1" noChangeArrowheads="1"/>
              </p:cNvPicPr>
              <p:nvPr/>
            </p:nvPicPr>
            <p:blipFill>
              <a:blip r:embed="rId5"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6"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779767"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7"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8"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9"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10"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1"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2"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3"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771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6C88-D362-461D-B767-569B1ABF3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A7CA927-FDB5-4519-B965-B7185C762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30C89-CDDA-4122-9CEE-9D8021E3378B}"/>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DB350DDD-3F36-4E84-8A3A-6F86875283B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27C5EAF-97A3-4EE0-8BF8-7D501F637FFF}"/>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409673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1D79-E0DB-48CC-BDB8-A7F8588C9A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B58779-38FB-4AD9-BF2C-B92FBC561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F091D1-0450-4D3F-AC3C-33DAE44EB3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7F055D6-A2F5-438F-B372-4D757D69E637}"/>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6" name="Footer Placeholder 5">
            <a:extLst>
              <a:ext uri="{FF2B5EF4-FFF2-40B4-BE49-F238E27FC236}">
                <a16:creationId xmlns:a16="http://schemas.microsoft.com/office/drawing/2014/main" id="{F247D8F1-3D41-4A20-8595-03489169ED8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BA274D4-9E1B-4CCF-827D-2B3D4DA3F1D3}"/>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50435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4D34-8D9D-455D-ABC3-4C4CCDF2D7F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9DE669-0401-4CC6-BCF8-65CA3D2B0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4ECD8-5072-49DC-9686-B56121488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33A697A-C0CA-4241-993E-ABCC366E9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63DCB-DAFB-487E-B5A3-3C949C527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F96EAA-F087-49C2-BA78-F3B67DDFE955}"/>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8" name="Footer Placeholder 7">
            <a:extLst>
              <a:ext uri="{FF2B5EF4-FFF2-40B4-BE49-F238E27FC236}">
                <a16:creationId xmlns:a16="http://schemas.microsoft.com/office/drawing/2014/main" id="{7983E81C-C4B7-405A-BD19-6C3BB2595CBC}"/>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770961C2-38FD-472E-9974-09E65979EEF1}"/>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74255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D2F0-91B5-4A9D-8122-C51B196BF2E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2119DD6-82B0-4DE5-BBDD-332598E78B34}"/>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4" name="Footer Placeholder 3">
            <a:extLst>
              <a:ext uri="{FF2B5EF4-FFF2-40B4-BE49-F238E27FC236}">
                <a16:creationId xmlns:a16="http://schemas.microsoft.com/office/drawing/2014/main" id="{ADB153EE-1B10-48AB-B1D8-E493F8B0A5D4}"/>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61740D4-DBD1-428C-BB65-4C4CB6590E4B}"/>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9796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A9A804-1753-4F96-9DE8-875DB49671C9}"/>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3" name="Footer Placeholder 2">
            <a:extLst>
              <a:ext uri="{FF2B5EF4-FFF2-40B4-BE49-F238E27FC236}">
                <a16:creationId xmlns:a16="http://schemas.microsoft.com/office/drawing/2014/main" id="{FE4E7071-8F39-4E77-8735-2B404653DF52}"/>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5BD90EBA-15CC-4310-AD02-9BA60D07CF19}"/>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31187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041F-E811-4A17-8AA2-98627009F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EA53414-C14F-49D6-851D-D1BB3BD01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5296320-2C0D-4553-8382-6B8B3C9A3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C7283-7F35-422F-98D0-10068804C34A}"/>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6" name="Footer Placeholder 5">
            <a:extLst>
              <a:ext uri="{FF2B5EF4-FFF2-40B4-BE49-F238E27FC236}">
                <a16:creationId xmlns:a16="http://schemas.microsoft.com/office/drawing/2014/main" id="{E73D86B5-489E-4119-87F7-C08174CC353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9B4350A-833F-472F-9F82-B8C7864A407E}"/>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392474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9018-14BC-4D9F-A9AF-1200790A5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CA1C79-E7F2-4F9D-A6B5-0965E0D1D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7DC4588-4FA8-4FCB-AF91-A10224D44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5E3C5-09B9-4B22-84F7-0D524F72676D}"/>
              </a:ext>
            </a:extLst>
          </p:cNvPr>
          <p:cNvSpPr>
            <a:spLocks noGrp="1"/>
          </p:cNvSpPr>
          <p:nvPr>
            <p:ph type="dt" sz="half" idx="10"/>
          </p:nvPr>
        </p:nvSpPr>
        <p:spPr/>
        <p:txBody>
          <a:bodyPr/>
          <a:lstStyle/>
          <a:p>
            <a:fld id="{E60830E6-52FA-4F61-A723-AA6C248A9002}" type="datetimeFigureOut">
              <a:rPr lang="en-IN" smtClean="0"/>
              <a:t>05-02-2021</a:t>
            </a:fld>
            <a:endParaRPr lang="en-IN" dirty="0"/>
          </a:p>
        </p:txBody>
      </p:sp>
      <p:sp>
        <p:nvSpPr>
          <p:cNvPr id="6" name="Footer Placeholder 5">
            <a:extLst>
              <a:ext uri="{FF2B5EF4-FFF2-40B4-BE49-F238E27FC236}">
                <a16:creationId xmlns:a16="http://schemas.microsoft.com/office/drawing/2014/main" id="{674B209B-6497-435D-987F-6D89D454B84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5F0727F-BF18-4945-8AB4-3462B19DA084}"/>
              </a:ext>
            </a:extLst>
          </p:cNvPr>
          <p:cNvSpPr>
            <a:spLocks noGrp="1"/>
          </p:cNvSpPr>
          <p:nvPr>
            <p:ph type="sldNum" sz="quarter" idx="12"/>
          </p:nvPr>
        </p:nvSpPr>
        <p:spPr/>
        <p:txBody>
          <a:bodyPr/>
          <a:lstStyle/>
          <a:p>
            <a:fld id="{837D0E04-2737-485D-A21C-42C748FAA7BD}" type="slidenum">
              <a:rPr lang="en-IN" smtClean="0"/>
              <a:t>‹#›</a:t>
            </a:fld>
            <a:endParaRPr lang="en-IN" dirty="0"/>
          </a:p>
        </p:txBody>
      </p:sp>
    </p:spTree>
    <p:extLst>
      <p:ext uri="{BB962C8B-B14F-4D97-AF65-F5344CB8AC3E}">
        <p14:creationId xmlns:p14="http://schemas.microsoft.com/office/powerpoint/2010/main" val="26516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7519E-DAD1-43ED-B8DC-2D25CE420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0B9B03-69A0-48A8-9861-696B28E8A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AFB766-175E-431A-830A-6817019D6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830E6-52FA-4F61-A723-AA6C248A9002}" type="datetimeFigureOut">
              <a:rPr lang="en-IN" smtClean="0"/>
              <a:t>05-02-2021</a:t>
            </a:fld>
            <a:endParaRPr lang="en-IN" dirty="0"/>
          </a:p>
        </p:txBody>
      </p:sp>
      <p:sp>
        <p:nvSpPr>
          <p:cNvPr id="5" name="Footer Placeholder 4">
            <a:extLst>
              <a:ext uri="{FF2B5EF4-FFF2-40B4-BE49-F238E27FC236}">
                <a16:creationId xmlns:a16="http://schemas.microsoft.com/office/drawing/2014/main" id="{5664C359-0970-4A5B-AC43-564BB19AB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2301D4DC-FEF8-4547-99BA-E19D1DF06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D0E04-2737-485D-A21C-42C748FAA7BD}" type="slidenum">
              <a:rPr lang="en-IN" smtClean="0"/>
              <a:t>‹#›</a:t>
            </a:fld>
            <a:endParaRPr lang="en-IN" dirty="0"/>
          </a:p>
        </p:txBody>
      </p:sp>
    </p:spTree>
    <p:extLst>
      <p:ext uri="{BB962C8B-B14F-4D97-AF65-F5344CB8AC3E}">
        <p14:creationId xmlns:p14="http://schemas.microsoft.com/office/powerpoint/2010/main" val="304851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74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cometaxindia.gov.in/_layouts/15/dit/mobile/viewer.aspx?path=https://www.incometaxindia.gov.in/charts%20%20tables/list_of_benefits_available_to_a_salaried_person_final.htm&amp;k=&amp;IsDlg=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vestopedia.com/terms/c/capitalloss.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vestopedia.com/terms/c/capitalloss.asp" TargetMode="External"/><Relationship Id="rId2" Type="http://schemas.openxmlformats.org/officeDocument/2006/relationships/hyperlink" Target="https://groww.in/mutual-fund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leartax.in/s/section-194a-tds-on-interest-other-than-interest-on-securities" TargetMode="External"/><Relationship Id="rId2" Type="http://schemas.openxmlformats.org/officeDocument/2006/relationships/hyperlink" Target="https://cleartax.in/s/income-tax-slab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cleartax.in/s/section-194c-tds-on-contracto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leartax.in/s/section-194i-tds-on-rent" TargetMode="External"/><Relationship Id="rId2" Type="http://schemas.openxmlformats.org/officeDocument/2006/relationships/hyperlink" Target="https://cleartax.in/s/section-194h-tds-on-commission-brokerag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cometaxindiaefiling.gov.in/e-PAN/index.html?lang=e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onlineservices.tin.egov-nsdl.com/etaxnew/tdsnontds.jsp" TargetMode="External"/><Relationship Id="rId2" Type="http://schemas.openxmlformats.org/officeDocument/2006/relationships/hyperlink" Target="https://www.incometaxindiaefiling.gov.in/home" TargetMode="External"/><Relationship Id="rId1" Type="http://schemas.openxmlformats.org/officeDocument/2006/relationships/slideLayout" Target="../slideLayouts/slideLayout2.xml"/><Relationship Id="rId5" Type="http://schemas.openxmlformats.org/officeDocument/2006/relationships/hyperlink" Target="https://www.incometaxindia.gov.in/Pages/acts/income-tax-act.aspx" TargetMode="External"/><Relationship Id="rId4" Type="http://schemas.openxmlformats.org/officeDocument/2006/relationships/hyperlink" Target="https://tin.tin.nsdl.com/oltas/refund-status-pan.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linkedin.com/in/surendra-amara-39975a30/" TargetMode="External"/><Relationship Id="rId2" Type="http://schemas.openxmlformats.org/officeDocument/2006/relationships/hyperlink" Target="mailto:SurendraKumarAmara@yahoo.co.in"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nlineservices.tin.egov-nsdl.com/etaxnew/tdsnontds.j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0172E-C4DF-4106-84EC-115E0544144E}"/>
              </a:ext>
            </a:extLst>
          </p:cNvPr>
          <p:cNvSpPr txBox="1"/>
          <p:nvPr/>
        </p:nvSpPr>
        <p:spPr>
          <a:xfrm>
            <a:off x="2208204" y="1448790"/>
            <a:ext cx="5898153" cy="646331"/>
          </a:xfrm>
          <a:prstGeom prst="rect">
            <a:avLst/>
          </a:prstGeom>
          <a:noFill/>
        </p:spPr>
        <p:txBody>
          <a:bodyPr wrap="none" rtlCol="0">
            <a:spAutoFit/>
          </a:bodyPr>
          <a:lstStyle/>
          <a:p>
            <a:pPr algn="ctr"/>
            <a:r>
              <a:rPr lang="en-US" sz="3600" b="1" u="sng" dirty="0"/>
              <a:t>I</a:t>
            </a:r>
            <a:r>
              <a:rPr lang="en-US" sz="3600" b="1" dirty="0"/>
              <a:t>NCOME </a:t>
            </a:r>
            <a:r>
              <a:rPr lang="en-US" sz="3600" b="1" u="sng" dirty="0"/>
              <a:t>T</a:t>
            </a:r>
            <a:r>
              <a:rPr lang="en-US" sz="3600" b="1" dirty="0"/>
              <a:t>AX </a:t>
            </a:r>
            <a:r>
              <a:rPr lang="en-US" sz="3600" b="1" u="sng" dirty="0"/>
              <a:t>R</a:t>
            </a:r>
            <a:r>
              <a:rPr lang="en-US" sz="3600" b="1" dirty="0"/>
              <a:t>ETURN (ITR) - 2</a:t>
            </a:r>
            <a:endParaRPr lang="en-IN" sz="3600" b="1" dirty="0"/>
          </a:p>
        </p:txBody>
      </p:sp>
    </p:spTree>
    <p:extLst>
      <p:ext uri="{BB962C8B-B14F-4D97-AF65-F5344CB8AC3E}">
        <p14:creationId xmlns:p14="http://schemas.microsoft.com/office/powerpoint/2010/main" val="249656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CC12-64E7-49C4-BE19-255E08640DEB}"/>
              </a:ext>
            </a:extLst>
          </p:cNvPr>
          <p:cNvSpPr>
            <a:spLocks noGrp="1"/>
          </p:cNvSpPr>
          <p:nvPr>
            <p:ph type="title"/>
          </p:nvPr>
        </p:nvSpPr>
        <p:spPr/>
        <p:txBody>
          <a:bodyPr/>
          <a:lstStyle/>
          <a:p>
            <a:r>
              <a:rPr lang="en-US" dirty="0"/>
              <a:t>Income from Salary	</a:t>
            </a:r>
            <a:endParaRPr lang="en-IN" dirty="0"/>
          </a:p>
        </p:txBody>
      </p:sp>
      <p:sp>
        <p:nvSpPr>
          <p:cNvPr id="3" name="Content Placeholder 2">
            <a:extLst>
              <a:ext uri="{FF2B5EF4-FFF2-40B4-BE49-F238E27FC236}">
                <a16:creationId xmlns:a16="http://schemas.microsoft.com/office/drawing/2014/main" id="{4E1F04B7-43FB-4265-AD0A-D5771B7450B7}"/>
              </a:ext>
            </a:extLst>
          </p:cNvPr>
          <p:cNvSpPr>
            <a:spLocks noGrp="1"/>
          </p:cNvSpPr>
          <p:nvPr>
            <p:ph idx="1"/>
          </p:nvPr>
        </p:nvSpPr>
        <p:spPr>
          <a:xfrm>
            <a:off x="838199" y="1825625"/>
            <a:ext cx="10515601" cy="4503923"/>
          </a:xfrm>
        </p:spPr>
        <p:txBody>
          <a:bodyPr>
            <a:normAutofit fontScale="62500" lnSpcReduction="20000"/>
          </a:bodyPr>
          <a:lstStyle/>
          <a:p>
            <a:pPr marL="285750" indent="-285750">
              <a:buFont typeface="Wingdings" panose="05000000000000000000" pitchFamily="2" charset="2"/>
              <a:buChar char="q"/>
            </a:pPr>
            <a:r>
              <a:rPr lang="en-IN" sz="2800" b="1" i="1" dirty="0">
                <a:latin typeface="Cambria" panose="02040503050406030204" pitchFamily="18" charset="0"/>
              </a:rPr>
              <a:t>Salary includes- Salary, Perquisite &amp; Profit in lieu of Salary</a:t>
            </a:r>
          </a:p>
          <a:p>
            <a:r>
              <a:rPr lang="en-IN" sz="2800" b="1" i="1" dirty="0">
                <a:latin typeface="Cambria" panose="02040503050406030204" pitchFamily="18" charset="0"/>
              </a:rPr>
              <a:t>Salary:</a:t>
            </a:r>
            <a:r>
              <a:rPr lang="en-US" sz="2800" dirty="0"/>
              <a:t> </a:t>
            </a:r>
          </a:p>
          <a:p>
            <a:r>
              <a:rPr lang="en-US" sz="2800" dirty="0"/>
              <a:t>(</a:t>
            </a:r>
            <a:r>
              <a:rPr lang="en-US" sz="2800" i="1" dirty="0"/>
              <a:t>i</a:t>
            </a:r>
            <a:r>
              <a:rPr lang="en-US" sz="2800" dirty="0"/>
              <a:t>) wages;</a:t>
            </a:r>
          </a:p>
          <a:p>
            <a:r>
              <a:rPr lang="en-US" sz="2800" dirty="0"/>
              <a:t>(</a:t>
            </a:r>
            <a:r>
              <a:rPr lang="en-US" sz="2800" i="1" dirty="0"/>
              <a:t>ii</a:t>
            </a:r>
            <a:r>
              <a:rPr lang="en-US" sz="2800" dirty="0"/>
              <a:t>) any annuity or pension;</a:t>
            </a:r>
          </a:p>
          <a:p>
            <a:r>
              <a:rPr lang="en-US" sz="2800" dirty="0"/>
              <a:t>(</a:t>
            </a:r>
            <a:r>
              <a:rPr lang="en-US" sz="2800" i="1" dirty="0"/>
              <a:t>iii</a:t>
            </a:r>
            <a:r>
              <a:rPr lang="en-US" sz="2800" dirty="0"/>
              <a:t>) any gratuity;</a:t>
            </a:r>
          </a:p>
          <a:p>
            <a:r>
              <a:rPr lang="en-US" sz="2800" dirty="0"/>
              <a:t>(</a:t>
            </a:r>
            <a:r>
              <a:rPr lang="en-US" sz="2800" i="1" dirty="0"/>
              <a:t>iv</a:t>
            </a:r>
            <a:r>
              <a:rPr lang="en-US" sz="2800" dirty="0"/>
              <a:t>) any fees, commissions, perquisites or profits in lieu of or in addition to any salary or wages;</a:t>
            </a:r>
          </a:p>
          <a:p>
            <a:r>
              <a:rPr lang="en-US" sz="2800" dirty="0"/>
              <a:t> (</a:t>
            </a:r>
            <a:r>
              <a:rPr lang="en-US" sz="2800" i="1" dirty="0"/>
              <a:t>v</a:t>
            </a:r>
            <a:r>
              <a:rPr lang="en-US" sz="2800" dirty="0"/>
              <a:t>) any advance of salary;</a:t>
            </a:r>
          </a:p>
          <a:p>
            <a:r>
              <a:rPr lang="en-US" sz="2800" dirty="0"/>
              <a:t>(</a:t>
            </a:r>
            <a:r>
              <a:rPr lang="en-US" sz="2800" i="1" dirty="0"/>
              <a:t>va</a:t>
            </a:r>
            <a:r>
              <a:rPr lang="en-US" sz="2800" dirty="0"/>
              <a:t>) any payment received by an employee in respect of any period of leave not availed of by him;</a:t>
            </a:r>
          </a:p>
          <a:p>
            <a:pPr marL="400050" indent="-400050"/>
            <a:r>
              <a:rPr lang="en-US" sz="2800" dirty="0"/>
              <a:t>(</a:t>
            </a:r>
            <a:r>
              <a:rPr lang="en-US" sz="2800" i="1" dirty="0"/>
              <a:t>vi</a:t>
            </a:r>
            <a:r>
              <a:rPr lang="en-US" sz="2800" dirty="0"/>
              <a:t>) the annual accretion to the balance at the credit of an employee participating in a recognised provident fund, to the extent to which it is chargeable to tax under rule 6 of Part A of the Fourth Schedule;</a:t>
            </a:r>
          </a:p>
          <a:p>
            <a:pPr marL="457200" indent="-457200"/>
            <a:r>
              <a:rPr lang="en-US" sz="2800" dirty="0"/>
              <a:t>(</a:t>
            </a:r>
            <a:r>
              <a:rPr lang="en-US" sz="2800" i="1" dirty="0"/>
              <a:t>vii</a:t>
            </a:r>
            <a:r>
              <a:rPr lang="en-US" sz="2800" dirty="0"/>
              <a:t>) the aggregate of all sums that are comprised in the transferred balance as referred to in sub-rule (2) of rule 11 of Part A of the Fourth Schedule of an employee participating in a recognised provident fund, to the extent to which it is chargeable to tax under sub-rule (4) thereof; and</a:t>
            </a:r>
          </a:p>
          <a:p>
            <a:pPr marL="342900" indent="-342900"/>
            <a:r>
              <a:rPr lang="en-US" sz="2800" dirty="0"/>
              <a:t>(</a:t>
            </a:r>
            <a:r>
              <a:rPr lang="en-US" sz="2800" i="1" dirty="0"/>
              <a:t>viii</a:t>
            </a:r>
            <a:r>
              <a:rPr lang="en-US" sz="2800" dirty="0"/>
              <a:t>) the contribution made by the Central Government or any other employer in the previous year, to the account of an employee under a pension scheme referred to in section 80CCD;</a:t>
            </a:r>
          </a:p>
          <a:p>
            <a:endParaRPr lang="en-IN" dirty="0"/>
          </a:p>
        </p:txBody>
      </p:sp>
    </p:spTree>
    <p:extLst>
      <p:ext uri="{BB962C8B-B14F-4D97-AF65-F5344CB8AC3E}">
        <p14:creationId xmlns:p14="http://schemas.microsoft.com/office/powerpoint/2010/main" val="2383781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A4E-1F3E-4E5C-82F0-6ACE372AEB12}"/>
              </a:ext>
            </a:extLst>
          </p:cNvPr>
          <p:cNvSpPr>
            <a:spLocks noGrp="1"/>
          </p:cNvSpPr>
          <p:nvPr>
            <p:ph type="title"/>
          </p:nvPr>
        </p:nvSpPr>
        <p:spPr/>
        <p:txBody>
          <a:bodyPr/>
          <a:lstStyle/>
          <a:p>
            <a:r>
              <a:rPr lang="en-US" dirty="0"/>
              <a:t>Income from Salary	   contd.</a:t>
            </a:r>
            <a:endParaRPr lang="en-IN" dirty="0"/>
          </a:p>
        </p:txBody>
      </p:sp>
      <p:sp>
        <p:nvSpPr>
          <p:cNvPr id="3" name="Content Placeholder 2">
            <a:extLst>
              <a:ext uri="{FF2B5EF4-FFF2-40B4-BE49-F238E27FC236}">
                <a16:creationId xmlns:a16="http://schemas.microsoft.com/office/drawing/2014/main" id="{E62EDDB5-5666-49CD-AC4C-105B6F8E20D8}"/>
              </a:ext>
            </a:extLst>
          </p:cNvPr>
          <p:cNvSpPr>
            <a:spLocks noGrp="1"/>
          </p:cNvSpPr>
          <p:nvPr>
            <p:ph idx="1"/>
          </p:nvPr>
        </p:nvSpPr>
        <p:spPr/>
        <p:txBody>
          <a:bodyPr>
            <a:normAutofit fontScale="92500" lnSpcReduction="20000"/>
          </a:bodyPr>
          <a:lstStyle/>
          <a:p>
            <a:r>
              <a:rPr lang="en-US" sz="2300" dirty="0"/>
              <a:t>"</a:t>
            </a:r>
            <a:r>
              <a:rPr lang="en-US" sz="2300" b="1" i="1" dirty="0">
                <a:latin typeface="Cambria" panose="02040503050406030204" pitchFamily="18" charset="0"/>
              </a:rPr>
              <a:t>perquisite" includes </a:t>
            </a:r>
            <a:r>
              <a:rPr lang="en-US" sz="2300" dirty="0"/>
              <a:t>—(</a:t>
            </a:r>
            <a:r>
              <a:rPr lang="en-US" sz="2300" i="1" dirty="0"/>
              <a:t>i</a:t>
            </a:r>
            <a:r>
              <a:rPr lang="en-US" sz="2300" dirty="0"/>
              <a:t>) the value of rent-free accommodation provided to the assessee by his employer;</a:t>
            </a:r>
          </a:p>
          <a:p>
            <a:r>
              <a:rPr lang="en-US" sz="2300" dirty="0"/>
              <a:t>(</a:t>
            </a:r>
            <a:r>
              <a:rPr lang="en-US" sz="2300" i="1" dirty="0"/>
              <a:t>ii</a:t>
            </a:r>
            <a:r>
              <a:rPr lang="en-US" sz="2300" dirty="0"/>
              <a:t>) the value of any concession in the matter of rent respecting any accommodation provided to the assessee by his employer;</a:t>
            </a:r>
          </a:p>
          <a:p>
            <a:r>
              <a:rPr lang="en-US" sz="2300" dirty="0"/>
              <a:t>(</a:t>
            </a:r>
            <a:r>
              <a:rPr lang="en-US" sz="2300" i="1" dirty="0"/>
              <a:t>iii</a:t>
            </a:r>
            <a:r>
              <a:rPr lang="en-US" sz="2300" dirty="0"/>
              <a:t>) the value of any benefit or amenity granted or provided free of cost or at concessional rate in any of the following cases—</a:t>
            </a:r>
          </a:p>
          <a:p>
            <a:r>
              <a:rPr lang="en-US" sz="2300" dirty="0"/>
              <a:t>(</a:t>
            </a:r>
            <a:r>
              <a:rPr lang="en-US" sz="2300" i="1" dirty="0"/>
              <a:t>a</a:t>
            </a:r>
            <a:r>
              <a:rPr lang="en-US" sz="2300" dirty="0"/>
              <a:t>) by a company to an employee who is a director thereof;</a:t>
            </a:r>
          </a:p>
          <a:p>
            <a:r>
              <a:rPr lang="en-US" sz="2300" dirty="0"/>
              <a:t>(</a:t>
            </a:r>
            <a:r>
              <a:rPr lang="en-US" sz="2300" i="1" dirty="0"/>
              <a:t>b</a:t>
            </a:r>
            <a:r>
              <a:rPr lang="en-US" sz="2300" dirty="0"/>
              <a:t>) by a company to an employee being a person who has a substantial interest in the company;</a:t>
            </a:r>
          </a:p>
          <a:p>
            <a:r>
              <a:rPr lang="en-US" sz="2300" dirty="0"/>
              <a:t>(</a:t>
            </a:r>
            <a:r>
              <a:rPr lang="en-US" sz="2300" i="1" dirty="0"/>
              <a:t>c</a:t>
            </a:r>
            <a:r>
              <a:rPr lang="en-US" sz="2300" dirty="0"/>
              <a:t>) by any employer (including a company) to an employee to whom the provisions of paragraphs (</a:t>
            </a:r>
            <a:r>
              <a:rPr lang="en-US" sz="2300" i="1" dirty="0"/>
              <a:t>a</a:t>
            </a:r>
            <a:r>
              <a:rPr lang="en-US" sz="2300" dirty="0"/>
              <a:t>) and (</a:t>
            </a:r>
            <a:r>
              <a:rPr lang="en-US" sz="2300" i="1" dirty="0"/>
              <a:t>b</a:t>
            </a:r>
            <a:r>
              <a:rPr lang="en-US" sz="2300" dirty="0"/>
              <a:t>) of this sub-clause do not apply and whose income under the head "Salaries" </a:t>
            </a:r>
          </a:p>
          <a:p>
            <a:r>
              <a:rPr lang="en-US" sz="2300" dirty="0"/>
              <a:t>(</a:t>
            </a:r>
            <a:r>
              <a:rPr lang="en-US" sz="2300" i="1" dirty="0"/>
              <a:t>iv</a:t>
            </a:r>
            <a:r>
              <a:rPr lang="en-US" sz="2300" dirty="0"/>
              <a:t>) any sum paid by the employer in respect of any obligation which, but for such payment, would have been payable by the assessee;</a:t>
            </a:r>
          </a:p>
          <a:p>
            <a:endParaRPr lang="en-IN" dirty="0"/>
          </a:p>
        </p:txBody>
      </p:sp>
    </p:spTree>
    <p:extLst>
      <p:ext uri="{BB962C8B-B14F-4D97-AF65-F5344CB8AC3E}">
        <p14:creationId xmlns:p14="http://schemas.microsoft.com/office/powerpoint/2010/main" val="4219871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D107-D5E0-4C31-9D45-6A1B5AC94222}"/>
              </a:ext>
            </a:extLst>
          </p:cNvPr>
          <p:cNvSpPr>
            <a:spLocks noGrp="1"/>
          </p:cNvSpPr>
          <p:nvPr>
            <p:ph type="title"/>
          </p:nvPr>
        </p:nvSpPr>
        <p:spPr/>
        <p:txBody>
          <a:bodyPr/>
          <a:lstStyle/>
          <a:p>
            <a:r>
              <a:rPr lang="en-US" dirty="0"/>
              <a:t>Income from Salary	</a:t>
            </a:r>
            <a:endParaRPr lang="en-IN" dirty="0"/>
          </a:p>
        </p:txBody>
      </p:sp>
      <p:sp>
        <p:nvSpPr>
          <p:cNvPr id="3" name="Content Placeholder 2">
            <a:extLst>
              <a:ext uri="{FF2B5EF4-FFF2-40B4-BE49-F238E27FC236}">
                <a16:creationId xmlns:a16="http://schemas.microsoft.com/office/drawing/2014/main" id="{FB9FCEB7-BD08-408A-85CC-E7224C2FFC9B}"/>
              </a:ext>
            </a:extLst>
          </p:cNvPr>
          <p:cNvSpPr>
            <a:spLocks noGrp="1"/>
          </p:cNvSpPr>
          <p:nvPr>
            <p:ph idx="1"/>
          </p:nvPr>
        </p:nvSpPr>
        <p:spPr>
          <a:xfrm>
            <a:off x="838200" y="1825625"/>
            <a:ext cx="10621488" cy="4444546"/>
          </a:xfrm>
        </p:spPr>
        <p:txBody>
          <a:bodyPr>
            <a:normAutofit lnSpcReduction="10000"/>
          </a:bodyPr>
          <a:lstStyle/>
          <a:p>
            <a:r>
              <a:rPr lang="en-US" sz="2100" dirty="0"/>
              <a:t>(</a:t>
            </a:r>
            <a:r>
              <a:rPr lang="en-US" sz="2100" i="1" dirty="0"/>
              <a:t>v</a:t>
            </a:r>
            <a:r>
              <a:rPr lang="en-US" sz="2100" dirty="0"/>
              <a:t>) any sum payable by the employer, whether directly or through a fund, other than a recognised provident fund or an approved superannuation fund or a Deposit-linked Insurance Fund established under section 3G of the Coal Mines Provident Fund and Miscellaneous Provisions Act, 1948 (46 of 1948), or, as the case may be, section 6C of the Employees' Provident Funds and Miscellaneous Provisions Act, 1952 (19 of 1952), to effect an assurance on the life of the assessee or to effect a contract for an annuity;</a:t>
            </a:r>
          </a:p>
          <a:p>
            <a:r>
              <a:rPr lang="en-US" sz="2100" dirty="0"/>
              <a:t>(</a:t>
            </a:r>
            <a:r>
              <a:rPr lang="en-US" sz="2100" i="1" dirty="0"/>
              <a:t>vi</a:t>
            </a:r>
            <a:r>
              <a:rPr lang="en-US" sz="2100" dirty="0"/>
              <a:t>) the value of any specified security or sweat equity shares allotted or transferred, directly or indirectly, by the employer, or former employer, free of cost or at concessional rate to the assessee.</a:t>
            </a:r>
          </a:p>
          <a:p>
            <a:r>
              <a:rPr lang="en-US" sz="2100" dirty="0"/>
              <a:t>(vii) any contribution to an approved superannuation fund by the employer in respect of the assessee, to the extent it exceeds one lakh and fifty thousand rupees; and</a:t>
            </a:r>
          </a:p>
          <a:p>
            <a:r>
              <a:rPr lang="en-US" sz="2100" dirty="0"/>
              <a:t>(</a:t>
            </a:r>
            <a:r>
              <a:rPr lang="en-US" sz="2100" i="1" dirty="0"/>
              <a:t>viii</a:t>
            </a:r>
            <a:r>
              <a:rPr lang="en-US" sz="2100" dirty="0"/>
              <a:t>) the value of any other fringe benefit or amenity as may be prescribed:]</a:t>
            </a:r>
          </a:p>
          <a:p>
            <a:r>
              <a:rPr lang="en-IN" sz="2000" dirty="0">
                <a:highlight>
                  <a:srgbClr val="FFFF00"/>
                </a:highlight>
              </a:rPr>
              <a:t>In case income exceeds 50 lakhs and above Assessee should declare Assets and Liabilities in Balance sheet.</a:t>
            </a:r>
          </a:p>
        </p:txBody>
      </p:sp>
    </p:spTree>
    <p:extLst>
      <p:ext uri="{BB962C8B-B14F-4D97-AF65-F5344CB8AC3E}">
        <p14:creationId xmlns:p14="http://schemas.microsoft.com/office/powerpoint/2010/main" val="355847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33BE-73F4-478B-BD1B-25910EDF6056}"/>
              </a:ext>
            </a:extLst>
          </p:cNvPr>
          <p:cNvSpPr>
            <a:spLocks noGrp="1"/>
          </p:cNvSpPr>
          <p:nvPr>
            <p:ph type="title"/>
          </p:nvPr>
        </p:nvSpPr>
        <p:spPr/>
        <p:txBody>
          <a:bodyPr/>
          <a:lstStyle/>
          <a:p>
            <a:r>
              <a:rPr lang="en-US" dirty="0"/>
              <a:t>Allowances in Salary</a:t>
            </a:r>
            <a:endParaRPr lang="en-IN" dirty="0"/>
          </a:p>
        </p:txBody>
      </p:sp>
      <p:sp>
        <p:nvSpPr>
          <p:cNvPr id="3" name="Content Placeholder 2">
            <a:extLst>
              <a:ext uri="{FF2B5EF4-FFF2-40B4-BE49-F238E27FC236}">
                <a16:creationId xmlns:a16="http://schemas.microsoft.com/office/drawing/2014/main" id="{D5039B6C-BB18-4DF1-A8A8-3D092158FBC5}"/>
              </a:ext>
            </a:extLst>
          </p:cNvPr>
          <p:cNvSpPr>
            <a:spLocks noGrp="1"/>
          </p:cNvSpPr>
          <p:nvPr>
            <p:ph idx="1"/>
          </p:nvPr>
        </p:nvSpPr>
        <p:spPr/>
        <p:txBody>
          <a:bodyPr>
            <a:normAutofit fontScale="92500" lnSpcReduction="10000"/>
          </a:bodyPr>
          <a:lstStyle/>
          <a:p>
            <a:r>
              <a:rPr lang="en-US" u="sng" dirty="0"/>
              <a:t>H</a:t>
            </a:r>
            <a:r>
              <a:rPr lang="en-US" dirty="0"/>
              <a:t>ouse </a:t>
            </a:r>
            <a:r>
              <a:rPr lang="en-US" u="sng" dirty="0"/>
              <a:t>R</a:t>
            </a:r>
            <a:r>
              <a:rPr lang="en-US" dirty="0"/>
              <a:t>ent </a:t>
            </a:r>
            <a:r>
              <a:rPr lang="en-US" u="sng" dirty="0"/>
              <a:t>A</a:t>
            </a:r>
            <a:r>
              <a:rPr lang="en-US" dirty="0"/>
              <a:t>llowance: </a:t>
            </a:r>
          </a:p>
          <a:p>
            <a:endParaRPr lang="en-US" dirty="0"/>
          </a:p>
          <a:p>
            <a:pPr marL="0" indent="0">
              <a:buNone/>
            </a:pPr>
            <a:r>
              <a:rPr lang="en-US" dirty="0"/>
              <a:t>Least of the below is exempt from Tax.</a:t>
            </a:r>
          </a:p>
          <a:p>
            <a:pPr lvl="1"/>
            <a:r>
              <a:rPr lang="en-US" sz="2000" dirty="0"/>
              <a:t>Actual HRA received</a:t>
            </a:r>
          </a:p>
          <a:p>
            <a:pPr lvl="1"/>
            <a:r>
              <a:rPr lang="en-US" sz="2000" dirty="0"/>
              <a:t>40% of Salary (50% in house is located in 4 Metros - New Delhi, Mumbai, Chennai or Kolkata)</a:t>
            </a:r>
          </a:p>
          <a:p>
            <a:pPr lvl="1"/>
            <a:r>
              <a:rPr lang="en-US" sz="2000" dirty="0"/>
              <a:t>Actual Rent paid</a:t>
            </a:r>
          </a:p>
          <a:p>
            <a:pPr lvl="1"/>
            <a:r>
              <a:rPr lang="en-US" sz="2000" dirty="0"/>
              <a:t>Excess of Rent paid over 10% of salary (Rent paid – 10% of salary)</a:t>
            </a:r>
          </a:p>
          <a:p>
            <a:pPr marL="457200" lvl="1" indent="0">
              <a:buNone/>
            </a:pPr>
            <a:r>
              <a:rPr lang="en-US" sz="1800" u="none" strike="noStrike" dirty="0">
                <a:effectLst/>
              </a:rPr>
              <a:t>(Salary= Basic + DA (if part of retirement benefit) + Turnover based Commission)</a:t>
            </a:r>
            <a:endParaRPr lang="en-US" sz="1800" b="0" i="0" u="none" strike="noStrike" dirty="0">
              <a:solidFill>
                <a:srgbClr val="000000"/>
              </a:solidFill>
              <a:effectLst/>
              <a:latin typeface="Calibri" panose="020F0502020204030204" pitchFamily="34" charset="0"/>
            </a:endParaRPr>
          </a:p>
          <a:p>
            <a:pPr marL="457200" lvl="1" indent="0">
              <a:buNone/>
            </a:pPr>
            <a:endParaRPr lang="en-IN" dirty="0"/>
          </a:p>
          <a:p>
            <a:pPr lvl="1"/>
            <a:r>
              <a:rPr lang="en-IN" sz="1700" dirty="0">
                <a:solidFill>
                  <a:schemeClr val="tx1">
                    <a:lumMod val="50000"/>
                    <a:lumOff val="50000"/>
                  </a:schemeClr>
                </a:solidFill>
              </a:rPr>
              <a:t>Rental receipt is required if the rent paid is more than Rs. 3,000 per month; and PAN Number of Land Lord is mandatory if Rent paid is more than 1 Lakh per annum (8,333 per month).</a:t>
            </a:r>
          </a:p>
          <a:p>
            <a:pPr lvl="1"/>
            <a:r>
              <a:rPr lang="en-GB" sz="1700" dirty="0">
                <a:solidFill>
                  <a:schemeClr val="tx1">
                    <a:lumMod val="50000"/>
                    <a:lumOff val="50000"/>
                  </a:schemeClr>
                </a:solidFill>
                <a:latin typeface="Georgia" pitchFamily="18" charset="0"/>
                <a:ea typeface="+mj-ea"/>
                <a:cs typeface="+mj-cs"/>
              </a:rPr>
              <a:t>Rent receipt with revenue stamp (Except for Karnataka state ) is compulsory.</a:t>
            </a:r>
          </a:p>
          <a:p>
            <a:pPr lvl="1"/>
            <a:r>
              <a:rPr lang="en-GB" sz="1700" dirty="0">
                <a:solidFill>
                  <a:schemeClr val="tx1">
                    <a:lumMod val="50000"/>
                    <a:lumOff val="50000"/>
                  </a:schemeClr>
                </a:solidFill>
                <a:latin typeface="Georgia" pitchFamily="18" charset="0"/>
                <a:ea typeface="+mj-ea"/>
                <a:cs typeface="+mj-cs"/>
              </a:rPr>
              <a:t>No exemption is allowed for any amount paid towards house / apartment maintenance expenses paid either to the landlord or to house / apartment associations.</a:t>
            </a:r>
            <a:endParaRPr lang="en-IN" sz="1700" dirty="0">
              <a:solidFill>
                <a:schemeClr val="tx1">
                  <a:lumMod val="50000"/>
                  <a:lumOff val="50000"/>
                </a:schemeClr>
              </a:solidFill>
            </a:endParaRPr>
          </a:p>
        </p:txBody>
      </p:sp>
    </p:spTree>
    <p:extLst>
      <p:ext uri="{BB962C8B-B14F-4D97-AF65-F5344CB8AC3E}">
        <p14:creationId xmlns:p14="http://schemas.microsoft.com/office/powerpoint/2010/main" val="21979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4FE9-2F77-413C-91A8-44E6E14294E6}"/>
              </a:ext>
            </a:extLst>
          </p:cNvPr>
          <p:cNvSpPr>
            <a:spLocks noGrp="1"/>
          </p:cNvSpPr>
          <p:nvPr>
            <p:ph type="title"/>
          </p:nvPr>
        </p:nvSpPr>
        <p:spPr/>
        <p:txBody>
          <a:bodyPr/>
          <a:lstStyle/>
          <a:p>
            <a:r>
              <a:rPr lang="en-IN" dirty="0"/>
              <a:t>Leave Travel Allowance</a:t>
            </a:r>
            <a:br>
              <a:rPr lang="en-IN" dirty="0"/>
            </a:br>
            <a:endParaRPr lang="en-IN" dirty="0"/>
          </a:p>
        </p:txBody>
      </p:sp>
      <p:sp>
        <p:nvSpPr>
          <p:cNvPr id="3" name="Content Placeholder 2">
            <a:extLst>
              <a:ext uri="{FF2B5EF4-FFF2-40B4-BE49-F238E27FC236}">
                <a16:creationId xmlns:a16="http://schemas.microsoft.com/office/drawing/2014/main" id="{CAC8AF0C-35FE-4640-AB12-12CF06C8ECEC}"/>
              </a:ext>
            </a:extLst>
          </p:cNvPr>
          <p:cNvSpPr>
            <a:spLocks noGrp="1"/>
          </p:cNvSpPr>
          <p:nvPr>
            <p:ph idx="1"/>
          </p:nvPr>
        </p:nvSpPr>
        <p:spPr/>
        <p:txBody>
          <a:bodyPr>
            <a:normAutofit/>
          </a:bodyPr>
          <a:lstStyle/>
          <a:p>
            <a:pPr lvl="1"/>
            <a:r>
              <a:rPr lang="en-IN" dirty="0"/>
              <a:t>Can be claimed twice in a block of 4 years. </a:t>
            </a:r>
          </a:p>
          <a:p>
            <a:pPr lvl="1"/>
            <a:r>
              <a:rPr lang="en-US" sz="2400" b="0" i="0" u="none" strike="noStrike" kern="1200" baseline="0" dirty="0"/>
              <a:t>The current block is 2018 to 2021.</a:t>
            </a:r>
          </a:p>
          <a:p>
            <a:pPr marL="285750" indent="-285750">
              <a:buFont typeface="Wingdings" panose="05000000000000000000" pitchFamily="2" charset="2"/>
              <a:buChar char="ü"/>
            </a:pPr>
            <a:r>
              <a:rPr lang="en-US" sz="1600" dirty="0"/>
              <a:t>If journey by </a:t>
            </a:r>
            <a:r>
              <a:rPr lang="en-US" sz="1600" b="1" dirty="0"/>
              <a:t>Air</a:t>
            </a:r>
            <a:r>
              <a:rPr lang="en-US" sz="1600" dirty="0"/>
              <a:t> –</a:t>
            </a:r>
            <a:r>
              <a:rPr lang="en-US" sz="1600" dirty="0">
                <a:effectLst>
                  <a:outerShdw blurRad="38100" dist="38100" dir="2700000" algn="tl">
                    <a:srgbClr val="000000">
                      <a:alpha val="43137"/>
                    </a:srgbClr>
                  </a:outerShdw>
                </a:effectLst>
              </a:rPr>
              <a:t>Economy class fare </a:t>
            </a:r>
            <a:r>
              <a:rPr lang="en-US" sz="1600" dirty="0"/>
              <a:t>of the national carrier (Air India) by shortest route or the </a:t>
            </a:r>
            <a:r>
              <a:rPr lang="en-US" sz="1600" dirty="0">
                <a:effectLst>
                  <a:outerShdw blurRad="38100" dist="38100" dir="2700000" algn="tl">
                    <a:srgbClr val="000000">
                      <a:alpha val="43137"/>
                    </a:srgbClr>
                  </a:outerShdw>
                </a:effectLst>
              </a:rPr>
              <a:t>amount spent </a:t>
            </a:r>
            <a:r>
              <a:rPr lang="en-US" sz="1600" dirty="0"/>
              <a:t>whichever is less.</a:t>
            </a:r>
          </a:p>
          <a:p>
            <a:pPr marL="285750" indent="-285750">
              <a:buFont typeface="Wingdings" panose="05000000000000000000" pitchFamily="2" charset="2"/>
              <a:buChar char="ü"/>
            </a:pPr>
            <a:r>
              <a:rPr lang="en-US" sz="1600" dirty="0"/>
              <a:t>If journey by </a:t>
            </a:r>
            <a:r>
              <a:rPr lang="en-US" sz="1600" b="1" dirty="0"/>
              <a:t>Rail</a:t>
            </a:r>
            <a:r>
              <a:rPr lang="en-US" sz="1600" dirty="0"/>
              <a:t> – </a:t>
            </a:r>
            <a:r>
              <a:rPr lang="en-US" sz="1600" dirty="0">
                <a:effectLst>
                  <a:outerShdw blurRad="38100" dist="38100" dir="2700000" algn="tl">
                    <a:srgbClr val="000000">
                      <a:alpha val="43137"/>
                    </a:srgbClr>
                  </a:outerShdw>
                </a:effectLst>
              </a:rPr>
              <a:t>AC First class </a:t>
            </a:r>
            <a:r>
              <a:rPr lang="en-US" sz="1600" dirty="0"/>
              <a:t>fare by shortest route or the </a:t>
            </a:r>
            <a:r>
              <a:rPr lang="en-US" sz="1600" dirty="0">
                <a:effectLst>
                  <a:outerShdw blurRad="38100" dist="38100" dir="2700000" algn="tl">
                    <a:srgbClr val="000000">
                      <a:alpha val="43137"/>
                    </a:srgbClr>
                  </a:outerShdw>
                </a:effectLst>
              </a:rPr>
              <a:t>amount spent </a:t>
            </a:r>
            <a:r>
              <a:rPr lang="en-US" sz="1600" dirty="0"/>
              <a:t>whichever is less</a:t>
            </a:r>
          </a:p>
          <a:p>
            <a:pPr marL="742950" lvl="1" indent="-285750">
              <a:buFont typeface="Wingdings" panose="05000000000000000000" pitchFamily="2" charset="2"/>
              <a:buChar char="q"/>
            </a:pPr>
            <a:r>
              <a:rPr lang="en-US" sz="1600" dirty="0"/>
              <a:t>Where places of origin of Journey and destination are connected by rail &amp; journey is performed by any other mode of transport- AC First class fare by shortest route or the amount spent whichever is less.</a:t>
            </a:r>
          </a:p>
          <a:p>
            <a:pPr marL="285750" indent="-285750">
              <a:buFont typeface="Wingdings" panose="05000000000000000000" pitchFamily="2" charset="2"/>
              <a:buChar char="ü"/>
            </a:pPr>
            <a:r>
              <a:rPr lang="en-US" sz="1600" dirty="0"/>
              <a:t>Where places of origin of Journey and destination are not  connected by rail,</a:t>
            </a:r>
          </a:p>
          <a:p>
            <a:pPr marL="742950" lvl="1" indent="-285750">
              <a:buFont typeface="Wingdings" panose="05000000000000000000" pitchFamily="2" charset="2"/>
              <a:buChar char="q"/>
            </a:pPr>
            <a:r>
              <a:rPr lang="en-US" sz="1600" dirty="0"/>
              <a:t>a)  Recognized public transport exists- First class or deluxe class fare by the shortest route or the amount spent, whichever is less.</a:t>
            </a:r>
          </a:p>
          <a:p>
            <a:pPr marL="742950" lvl="1" indent="-285750">
              <a:buFont typeface="Wingdings" panose="05000000000000000000" pitchFamily="2" charset="2"/>
              <a:buChar char="q"/>
            </a:pPr>
            <a:r>
              <a:rPr lang="en-US" sz="1600" dirty="0"/>
              <a:t> b) No recognized public transport exists - AC First class rail fare by Shortest route or the amount spent whichever is less</a:t>
            </a:r>
            <a:endParaRPr lang="en-IN" sz="1800" dirty="0"/>
          </a:p>
        </p:txBody>
      </p:sp>
    </p:spTree>
    <p:extLst>
      <p:ext uri="{BB962C8B-B14F-4D97-AF65-F5344CB8AC3E}">
        <p14:creationId xmlns:p14="http://schemas.microsoft.com/office/powerpoint/2010/main" val="282232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297-0A36-4610-A5BD-CCB46C470967}"/>
              </a:ext>
            </a:extLst>
          </p:cNvPr>
          <p:cNvSpPr>
            <a:spLocks noGrp="1"/>
          </p:cNvSpPr>
          <p:nvPr>
            <p:ph type="title"/>
          </p:nvPr>
        </p:nvSpPr>
        <p:spPr>
          <a:xfrm>
            <a:off x="838200" y="365126"/>
            <a:ext cx="10515600" cy="703654"/>
          </a:xfrm>
        </p:spPr>
        <p:txBody>
          <a:bodyPr>
            <a:normAutofit fontScale="90000"/>
          </a:bodyPr>
          <a:lstStyle/>
          <a:p>
            <a:r>
              <a:rPr lang="en-US" dirty="0"/>
              <a:t/>
            </a:r>
            <a:br>
              <a:rPr lang="en-US" dirty="0"/>
            </a:br>
            <a:r>
              <a:rPr lang="en-US" dirty="0"/>
              <a:t>LTA Rules</a:t>
            </a:r>
            <a:br>
              <a:rPr lang="en-US" dirty="0"/>
            </a:br>
            <a:endParaRPr lang="en-IN" dirty="0"/>
          </a:p>
        </p:txBody>
      </p:sp>
      <p:sp>
        <p:nvSpPr>
          <p:cNvPr id="3" name="Content Placeholder 2">
            <a:extLst>
              <a:ext uri="{FF2B5EF4-FFF2-40B4-BE49-F238E27FC236}">
                <a16:creationId xmlns:a16="http://schemas.microsoft.com/office/drawing/2014/main" id="{652C1102-668D-444A-AB19-E5BF0DB6F0A9}"/>
              </a:ext>
            </a:extLst>
          </p:cNvPr>
          <p:cNvSpPr>
            <a:spLocks noGrp="1"/>
          </p:cNvSpPr>
          <p:nvPr>
            <p:ph idx="1"/>
          </p:nvPr>
        </p:nvSpPr>
        <p:spPr>
          <a:xfrm>
            <a:off x="838200" y="1543403"/>
            <a:ext cx="10515600" cy="4351338"/>
          </a:xfrm>
        </p:spPr>
        <p:txBody>
          <a:bodyPr>
            <a:normAutofit/>
          </a:bodyPr>
          <a:lstStyle/>
          <a:p>
            <a:endParaRPr lang="en-US" dirty="0"/>
          </a:p>
          <a:p>
            <a:pPr marL="285750" indent="-285750">
              <a:buFont typeface="Arial" panose="020B0604020202020204" pitchFamily="34" charset="0"/>
              <a:buChar char="•"/>
            </a:pPr>
            <a:r>
              <a:rPr lang="en-US" sz="1900" dirty="0">
                <a:latin typeface="Cambria" panose="02040503050406030204" pitchFamily="18" charset="0"/>
              </a:rPr>
              <a:t>Employers need to collect and scrutinize the proof of travel (ticket etc.)</a:t>
            </a:r>
          </a:p>
          <a:p>
            <a:pPr marL="285750" indent="-285750">
              <a:buFont typeface="Arial" panose="020B0604020202020204" pitchFamily="34" charset="0"/>
              <a:buChar char="•"/>
            </a:pPr>
            <a:r>
              <a:rPr lang="en-US" sz="1900" dirty="0">
                <a:latin typeface="Cambria" panose="02040503050406030204" pitchFamily="18" charset="0"/>
              </a:rPr>
              <a:t>limited to the actual expenses incurred</a:t>
            </a:r>
          </a:p>
          <a:p>
            <a:pPr marL="285750" indent="-285750">
              <a:buFont typeface="Arial" panose="020B0604020202020204" pitchFamily="34" charset="0"/>
              <a:buChar char="•"/>
            </a:pPr>
            <a:r>
              <a:rPr lang="en-US" sz="1900" dirty="0">
                <a:latin typeface="Cambria" panose="02040503050406030204" pitchFamily="18" charset="0"/>
              </a:rPr>
              <a:t>Any Leave encashed for the purpose of Leave travel or home travel concession is taxable.</a:t>
            </a:r>
          </a:p>
          <a:p>
            <a:pPr marL="285750" indent="-285750">
              <a:buFont typeface="Arial" panose="020B0604020202020204" pitchFamily="34" charset="0"/>
              <a:buChar char="•"/>
            </a:pPr>
            <a:r>
              <a:rPr lang="en-US" sz="1900" dirty="0">
                <a:latin typeface="Cambria" panose="02040503050406030204" pitchFamily="18" charset="0"/>
              </a:rPr>
              <a:t>Foreign Travel – The exemption is not available in case of Foreign Travel</a:t>
            </a:r>
          </a:p>
          <a:p>
            <a:pPr marL="285750" indent="-285750">
              <a:buFont typeface="Arial" panose="020B0604020202020204" pitchFamily="34" charset="0"/>
              <a:buChar char="•"/>
            </a:pPr>
            <a:r>
              <a:rPr lang="en-US" sz="1900" dirty="0">
                <a:latin typeface="Cambria" panose="02040503050406030204" pitchFamily="18" charset="0"/>
              </a:rPr>
              <a:t>The Exemption is not available to more than 2 surviving children of an individual born after 1.10.1998. However, this restriction is not there in respect of children born before 1.10.1998.</a:t>
            </a:r>
            <a:br>
              <a:rPr lang="en-US" sz="1900"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t/>
            </a:r>
            <a:br>
              <a:rPr lang="en-US" dirty="0"/>
            </a:br>
            <a:endParaRPr lang="en-IN" dirty="0"/>
          </a:p>
        </p:txBody>
      </p:sp>
    </p:spTree>
    <p:extLst>
      <p:ext uri="{BB962C8B-B14F-4D97-AF65-F5344CB8AC3E}">
        <p14:creationId xmlns:p14="http://schemas.microsoft.com/office/powerpoint/2010/main" val="380646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DD80-CB40-4954-8FF9-13DF866C0165}"/>
              </a:ext>
            </a:extLst>
          </p:cNvPr>
          <p:cNvSpPr>
            <a:spLocks noGrp="1"/>
          </p:cNvSpPr>
          <p:nvPr>
            <p:ph type="title"/>
          </p:nvPr>
        </p:nvSpPr>
        <p:spPr/>
        <p:txBody>
          <a:bodyPr>
            <a:normAutofit/>
          </a:bodyPr>
          <a:lstStyle/>
          <a:p>
            <a:r>
              <a:rPr lang="en-US" dirty="0"/>
              <a:t>List of benefits available to Salaried Persons</a:t>
            </a:r>
            <a:endParaRPr lang="en-IN" dirty="0"/>
          </a:p>
        </p:txBody>
      </p:sp>
      <p:sp>
        <p:nvSpPr>
          <p:cNvPr id="3" name="Content Placeholder 2">
            <a:extLst>
              <a:ext uri="{FF2B5EF4-FFF2-40B4-BE49-F238E27FC236}">
                <a16:creationId xmlns:a16="http://schemas.microsoft.com/office/drawing/2014/main" id="{755756BF-8589-446B-BD3D-5D57833CA8DB}"/>
              </a:ext>
            </a:extLst>
          </p:cNvPr>
          <p:cNvSpPr>
            <a:spLocks noGrp="1"/>
          </p:cNvSpPr>
          <p:nvPr>
            <p:ph idx="1"/>
          </p:nvPr>
        </p:nvSpPr>
        <p:spPr/>
        <p:txBody>
          <a:bodyPr/>
          <a:lstStyle/>
          <a:p>
            <a:endParaRPr lang="en-IN" dirty="0">
              <a:hlinkClick r:id="rId2"/>
            </a:endParaRPr>
          </a:p>
          <a:p>
            <a:endParaRPr lang="en-IN" dirty="0">
              <a:hlinkClick r:id="rId2"/>
            </a:endParaRPr>
          </a:p>
          <a:p>
            <a:pPr marL="0" indent="0">
              <a:buNone/>
            </a:pPr>
            <a:r>
              <a:rPr lang="en-IN" dirty="0">
                <a:hlinkClick r:id="rId2"/>
              </a:rPr>
              <a:t>https://www.incometaxindia.gov.in/_layouts/15/dit/mobile/viewer.aspx?path=https://www.incometaxindia.gov.in/charts%20%20tables/list_of_benefits_available_to_a_salaried_person_final.htm&amp;k=&amp;IsDlg=0</a:t>
            </a:r>
            <a:endParaRPr lang="en-IN" dirty="0"/>
          </a:p>
          <a:p>
            <a:endParaRPr lang="en-IN" dirty="0"/>
          </a:p>
        </p:txBody>
      </p:sp>
    </p:spTree>
    <p:extLst>
      <p:ext uri="{BB962C8B-B14F-4D97-AF65-F5344CB8AC3E}">
        <p14:creationId xmlns:p14="http://schemas.microsoft.com/office/powerpoint/2010/main" val="557772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A2C4-884F-45B1-93C1-F8D4042A6824}"/>
              </a:ext>
            </a:extLst>
          </p:cNvPr>
          <p:cNvSpPr>
            <a:spLocks noGrp="1"/>
          </p:cNvSpPr>
          <p:nvPr>
            <p:ph type="title"/>
          </p:nvPr>
        </p:nvSpPr>
        <p:spPr/>
        <p:txBody>
          <a:bodyPr/>
          <a:lstStyle/>
          <a:p>
            <a:r>
              <a:rPr lang="en-US" dirty="0"/>
              <a:t>Income from Salary	</a:t>
            </a:r>
            <a:endParaRPr lang="en-IN" dirty="0"/>
          </a:p>
        </p:txBody>
      </p:sp>
      <p:graphicFrame>
        <p:nvGraphicFramePr>
          <p:cNvPr id="6" name="Content Placeholder 5">
            <a:extLst>
              <a:ext uri="{FF2B5EF4-FFF2-40B4-BE49-F238E27FC236}">
                <a16:creationId xmlns:a16="http://schemas.microsoft.com/office/drawing/2014/main" id="{63BFAF4E-B202-45B2-8851-F3761EB204CB}"/>
              </a:ext>
            </a:extLst>
          </p:cNvPr>
          <p:cNvGraphicFramePr>
            <a:graphicFrameLocks noGrp="1"/>
          </p:cNvGraphicFramePr>
          <p:nvPr>
            <p:ph idx="1"/>
            <p:extLst>
              <p:ext uri="{D42A27DB-BD31-4B8C-83A1-F6EECF244321}">
                <p14:modId xmlns:p14="http://schemas.microsoft.com/office/powerpoint/2010/main" val="4067962436"/>
              </p:ext>
            </p:extLst>
          </p:nvPr>
        </p:nvGraphicFramePr>
        <p:xfrm>
          <a:off x="1467557" y="1885244"/>
          <a:ext cx="8726310" cy="4257675"/>
        </p:xfrm>
        <a:graphic>
          <a:graphicData uri="http://schemas.openxmlformats.org/drawingml/2006/table">
            <a:tbl>
              <a:tblPr/>
              <a:tblGrid>
                <a:gridCol w="7013169">
                  <a:extLst>
                    <a:ext uri="{9D8B030D-6E8A-4147-A177-3AD203B41FA5}">
                      <a16:colId xmlns:a16="http://schemas.microsoft.com/office/drawing/2014/main" val="177055631"/>
                    </a:ext>
                  </a:extLst>
                </a:gridCol>
                <a:gridCol w="1713141">
                  <a:extLst>
                    <a:ext uri="{9D8B030D-6E8A-4147-A177-3AD203B41FA5}">
                      <a16:colId xmlns:a16="http://schemas.microsoft.com/office/drawing/2014/main" val="3979981251"/>
                    </a:ext>
                  </a:extLst>
                </a:gridCol>
              </a:tblGrid>
              <a:tr h="236320">
                <a:tc gridSpan="2">
                  <a:txBody>
                    <a:bodyPr/>
                    <a:lstStyle/>
                    <a:p>
                      <a:pPr algn="ctr" fontAlgn="b"/>
                      <a:r>
                        <a:rPr lang="en-US" sz="1800" b="1" i="0" u="none" strike="noStrike" dirty="0">
                          <a:solidFill>
                            <a:srgbClr val="000000"/>
                          </a:solidFill>
                          <a:effectLst/>
                          <a:latin typeface="Calibri" panose="020F0502020204030204" pitchFamily="34" charset="0"/>
                        </a:rPr>
                        <a:t>Calculation of Income from Salary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58040671"/>
                  </a:ext>
                </a:extLst>
              </a:tr>
              <a:tr h="236320">
                <a:tc>
                  <a:txBody>
                    <a:bodyPr/>
                    <a:lstStyle/>
                    <a:p>
                      <a:pPr algn="l" fontAlgn="b"/>
                      <a:r>
                        <a:rPr lang="en-IN" sz="1800" b="1" i="0" u="none" strike="noStrike" dirty="0">
                          <a:solidFill>
                            <a:srgbClr val="305496"/>
                          </a:solidFill>
                          <a:effectLst/>
                          <a:latin typeface="Calibri" panose="020F0502020204030204" pitchFamily="34" charset="0"/>
                        </a:rPr>
                        <a:t>Basic Salary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en-IN" sz="1800" b="1" i="0" u="none" strike="noStrike" dirty="0">
                          <a:solidFill>
                            <a:srgbClr val="305496"/>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338822761"/>
                  </a:ext>
                </a:extLst>
              </a:tr>
              <a:tr h="236320">
                <a:tc>
                  <a:txBody>
                    <a:bodyPr/>
                    <a:lstStyle/>
                    <a:p>
                      <a:pPr algn="l" fontAlgn="b"/>
                      <a:r>
                        <a:rPr lang="en-IN" sz="1800" b="1" i="0" u="none" strike="noStrike" dirty="0">
                          <a:solidFill>
                            <a:srgbClr val="4211F7"/>
                          </a:solidFill>
                          <a:effectLst/>
                          <a:latin typeface="Calibri" panose="020F0502020204030204" pitchFamily="34" charset="0"/>
                        </a:rPr>
                        <a:t>Add</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17546713"/>
                  </a:ext>
                </a:extLst>
              </a:tr>
              <a:tr h="236320">
                <a:tc>
                  <a:txBody>
                    <a:bodyPr/>
                    <a:lstStyle/>
                    <a:p>
                      <a:pPr algn="l" fontAlgn="b"/>
                      <a:r>
                        <a:rPr lang="en-IN" sz="1800" b="0" i="0" u="none" strike="noStrike" dirty="0">
                          <a:solidFill>
                            <a:srgbClr val="000000"/>
                          </a:solidFill>
                          <a:effectLst/>
                          <a:latin typeface="Calibri" panose="020F0502020204030204" pitchFamily="34" charset="0"/>
                        </a:rPr>
                        <a:t>Bonus, Commission, etc</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57925867"/>
                  </a:ext>
                </a:extLst>
              </a:tr>
              <a:tr h="236320">
                <a:tc>
                  <a:txBody>
                    <a:bodyPr/>
                    <a:lstStyle/>
                    <a:p>
                      <a:pPr algn="l" fontAlgn="b"/>
                      <a:r>
                        <a:rPr lang="en-IN" sz="1800" b="0" i="0" u="none" strike="noStrike" dirty="0">
                          <a:solidFill>
                            <a:srgbClr val="000000"/>
                          </a:solidFill>
                          <a:effectLst/>
                          <a:latin typeface="Calibri" panose="020F0502020204030204" pitchFamily="34" charset="0"/>
                        </a:rPr>
                        <a:t>Allowances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63742757"/>
                  </a:ext>
                </a:extLst>
              </a:tr>
              <a:tr h="236320">
                <a:tc>
                  <a:txBody>
                    <a:bodyPr/>
                    <a:lstStyle/>
                    <a:p>
                      <a:pPr algn="l" fontAlgn="b"/>
                      <a:r>
                        <a:rPr lang="en-IN" sz="1800" b="0" i="0" u="none" strike="noStrike" dirty="0">
                          <a:solidFill>
                            <a:srgbClr val="000000"/>
                          </a:solidFill>
                          <a:effectLst/>
                          <a:latin typeface="Calibri" panose="020F0502020204030204" pitchFamily="34" charset="0"/>
                        </a:rPr>
                        <a:t>Perquisites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43476829"/>
                  </a:ext>
                </a:extLst>
              </a:tr>
              <a:tr h="236320">
                <a:tc>
                  <a:txBody>
                    <a:bodyPr/>
                    <a:lstStyle/>
                    <a:p>
                      <a:pPr algn="l" fontAlgn="b"/>
                      <a:r>
                        <a:rPr lang="en-IN" sz="1800" b="0" i="0" u="none" strike="noStrike" dirty="0">
                          <a:solidFill>
                            <a:srgbClr val="000000"/>
                          </a:solidFill>
                          <a:effectLst/>
                          <a:latin typeface="Calibri" panose="020F0502020204030204" pitchFamily="34" charset="0"/>
                        </a:rPr>
                        <a:t>Retirement Benefits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89103445"/>
                  </a:ext>
                </a:extLst>
              </a:tr>
              <a:tr h="236320">
                <a:tc>
                  <a:txBody>
                    <a:bodyPr/>
                    <a:lstStyle/>
                    <a:p>
                      <a:pPr algn="l" fontAlgn="b"/>
                      <a:r>
                        <a:rPr lang="en-IN" sz="1800" b="1" i="0" u="none" strike="noStrike" dirty="0">
                          <a:solidFill>
                            <a:srgbClr val="305496"/>
                          </a:solidFill>
                          <a:effectLst/>
                          <a:latin typeface="Calibri" panose="020F0502020204030204" pitchFamily="34" charset="0"/>
                        </a:rPr>
                        <a:t>Gross Salary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en-IN" sz="1800" b="1" i="0" u="none" strike="noStrike" dirty="0">
                          <a:solidFill>
                            <a:srgbClr val="305496"/>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947647318"/>
                  </a:ext>
                </a:extLst>
              </a:tr>
              <a:tr h="236320">
                <a:tc>
                  <a:txBody>
                    <a:bodyPr/>
                    <a:lstStyle/>
                    <a:p>
                      <a:pPr algn="l" fontAlgn="b"/>
                      <a:r>
                        <a:rPr lang="en-IN" sz="1800" b="1" i="0" u="none" strike="noStrike" dirty="0">
                          <a:solidFill>
                            <a:srgbClr val="4211F7"/>
                          </a:solidFill>
                          <a:effectLst/>
                          <a:latin typeface="Calibri" panose="020F0502020204030204" pitchFamily="34" charset="0"/>
                        </a:rPr>
                        <a:t>Less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4335346"/>
                  </a:ext>
                </a:extLst>
              </a:tr>
              <a:tr h="236320">
                <a:tc>
                  <a:txBody>
                    <a:bodyPr/>
                    <a:lstStyle/>
                    <a:p>
                      <a:pPr algn="l" fontAlgn="b"/>
                      <a:r>
                        <a:rPr lang="en-US" sz="1800" b="0" i="0" u="none" strike="noStrike" dirty="0">
                          <a:solidFill>
                            <a:srgbClr val="000000"/>
                          </a:solidFill>
                          <a:effectLst/>
                          <a:latin typeface="Calibri" panose="020F0502020204030204" pitchFamily="34" charset="0"/>
                        </a:rPr>
                        <a:t>Allowances to the extent Exempt</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37857119"/>
                  </a:ext>
                </a:extLst>
              </a:tr>
              <a:tr h="236320">
                <a:tc>
                  <a:txBody>
                    <a:bodyPr/>
                    <a:lstStyle/>
                    <a:p>
                      <a:pPr algn="l" fontAlgn="b"/>
                      <a:r>
                        <a:rPr lang="en-IN" sz="1800" b="1" i="0" u="none" strike="noStrike" dirty="0">
                          <a:solidFill>
                            <a:srgbClr val="305496"/>
                          </a:solidFill>
                          <a:effectLst/>
                          <a:latin typeface="Calibri" panose="020F0502020204030204" pitchFamily="34" charset="0"/>
                        </a:rPr>
                        <a:t>Net Salary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en-IN" sz="1800" b="1" i="0" u="none" strike="noStrike" dirty="0">
                          <a:solidFill>
                            <a:srgbClr val="305496"/>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422684458"/>
                  </a:ext>
                </a:extLst>
              </a:tr>
              <a:tr h="236320">
                <a:tc>
                  <a:txBody>
                    <a:bodyPr/>
                    <a:lstStyle/>
                    <a:p>
                      <a:pPr algn="l" fontAlgn="b"/>
                      <a:r>
                        <a:rPr lang="en-IN" sz="1800" b="1" i="0" u="none" strike="noStrike" dirty="0">
                          <a:solidFill>
                            <a:srgbClr val="4211F7"/>
                          </a:solidFill>
                          <a:effectLst/>
                          <a:latin typeface="Calibri" panose="020F0502020204030204" pitchFamily="34" charset="0"/>
                        </a:rPr>
                        <a:t>Less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87190240"/>
                  </a:ext>
                </a:extLst>
              </a:tr>
              <a:tr h="236320">
                <a:tc>
                  <a:txBody>
                    <a:bodyPr/>
                    <a:lstStyle/>
                    <a:p>
                      <a:pPr algn="l" fontAlgn="b"/>
                      <a:r>
                        <a:rPr lang="en-IN" sz="1800" b="0" i="0" u="none" strike="noStrike" dirty="0">
                          <a:solidFill>
                            <a:srgbClr val="000000"/>
                          </a:solidFill>
                          <a:effectLst/>
                          <a:latin typeface="Calibri" panose="020F0502020204030204" pitchFamily="34" charset="0"/>
                        </a:rPr>
                        <a:t>Standard Deduction</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87430502"/>
                  </a:ext>
                </a:extLst>
              </a:tr>
              <a:tr h="236320">
                <a:tc>
                  <a:txBody>
                    <a:bodyPr/>
                    <a:lstStyle/>
                    <a:p>
                      <a:pPr algn="l" fontAlgn="b"/>
                      <a:r>
                        <a:rPr lang="en-IN" sz="1800" b="0" i="0" u="none" strike="noStrike" dirty="0">
                          <a:solidFill>
                            <a:srgbClr val="000000"/>
                          </a:solidFill>
                          <a:effectLst/>
                          <a:latin typeface="Calibri" panose="020F0502020204030204" pitchFamily="34" charset="0"/>
                        </a:rPr>
                        <a:t>Professional Tax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55700058"/>
                  </a:ext>
                </a:extLst>
              </a:tr>
              <a:tr h="236320">
                <a:tc>
                  <a:txBody>
                    <a:bodyPr/>
                    <a:lstStyle/>
                    <a:p>
                      <a:pPr algn="l" fontAlgn="b"/>
                      <a:r>
                        <a:rPr lang="en-US" sz="1800" b="1" i="0" u="none" strike="noStrike" dirty="0">
                          <a:solidFill>
                            <a:srgbClr val="305496"/>
                          </a:solidFill>
                          <a:effectLst/>
                          <a:latin typeface="Calibri" panose="020F0502020204030204" pitchFamily="34" charset="0"/>
                        </a:rPr>
                        <a:t>Income Chargeable under the head Salary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en-IN" sz="1800" b="1" i="0" u="none" strike="noStrike" dirty="0">
                          <a:solidFill>
                            <a:srgbClr val="305496"/>
                          </a:solidFill>
                          <a:effectLst/>
                          <a:latin typeface="Calibri" panose="020F0502020204030204" pitchFamily="34" charset="0"/>
                        </a:rPr>
                        <a:t>XXXX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901454332"/>
                  </a:ext>
                </a:extLst>
              </a:tr>
            </a:tbl>
          </a:graphicData>
        </a:graphic>
      </p:graphicFrame>
    </p:spTree>
    <p:extLst>
      <p:ext uri="{BB962C8B-B14F-4D97-AF65-F5344CB8AC3E}">
        <p14:creationId xmlns:p14="http://schemas.microsoft.com/office/powerpoint/2010/main" val="2049036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4844-B32A-4F07-BCB0-49D9A09344A9}"/>
              </a:ext>
            </a:extLst>
          </p:cNvPr>
          <p:cNvSpPr>
            <a:spLocks noGrp="1"/>
          </p:cNvSpPr>
          <p:nvPr>
            <p:ph type="title"/>
          </p:nvPr>
        </p:nvSpPr>
        <p:spPr/>
        <p:txBody>
          <a:bodyPr/>
          <a:lstStyle/>
          <a:p>
            <a:r>
              <a:rPr lang="en-US" dirty="0"/>
              <a:t>Salary – Other Points to be considered</a:t>
            </a:r>
            <a:endParaRPr lang="en-IN" dirty="0"/>
          </a:p>
        </p:txBody>
      </p:sp>
      <p:sp>
        <p:nvSpPr>
          <p:cNvPr id="3" name="Content Placeholder 2">
            <a:extLst>
              <a:ext uri="{FF2B5EF4-FFF2-40B4-BE49-F238E27FC236}">
                <a16:creationId xmlns:a16="http://schemas.microsoft.com/office/drawing/2014/main" id="{4AAE0555-CCDD-4A7D-AEC1-F6E7506FF3C8}"/>
              </a:ext>
            </a:extLst>
          </p:cNvPr>
          <p:cNvSpPr>
            <a:spLocks noGrp="1"/>
          </p:cNvSpPr>
          <p:nvPr>
            <p:ph idx="1"/>
          </p:nvPr>
        </p:nvSpPr>
        <p:spPr/>
        <p:txBody>
          <a:bodyPr/>
          <a:lstStyle/>
          <a:p>
            <a:r>
              <a:rPr lang="en-US" dirty="0"/>
              <a:t>Company Changed during the year</a:t>
            </a:r>
          </a:p>
          <a:p>
            <a:pPr lvl="1"/>
            <a:r>
              <a:rPr lang="en-US" sz="2000" dirty="0"/>
              <a:t>If the individual works in multiple companies during the year and receives multiple Form 16s. </a:t>
            </a:r>
          </a:p>
          <a:p>
            <a:pPr lvl="1"/>
            <a:r>
              <a:rPr lang="en-US" sz="2000" dirty="0"/>
              <a:t>Income of all the Form 16s should be aggregated while filing Income Tax return.</a:t>
            </a:r>
          </a:p>
          <a:p>
            <a:pPr lvl="1"/>
            <a:r>
              <a:rPr lang="en-US" sz="2000" dirty="0"/>
              <a:t>Deductions like Standard Deduction are to be applied only once.</a:t>
            </a:r>
          </a:p>
          <a:p>
            <a:pPr marL="457200" lvl="1" indent="0">
              <a:buNone/>
            </a:pPr>
            <a:endParaRPr lang="en-US" sz="2000" dirty="0"/>
          </a:p>
          <a:p>
            <a:r>
              <a:rPr lang="en-US" dirty="0"/>
              <a:t>Employee Vs Consultant</a:t>
            </a:r>
          </a:p>
          <a:p>
            <a:pPr lvl="1"/>
            <a:r>
              <a:rPr lang="en-US" sz="2000" dirty="0"/>
              <a:t>In case TDS is deducted as per section 194C or 194J, it should not be considered as Salary Income, but to be considered as Business Income.</a:t>
            </a:r>
            <a:endParaRPr lang="en-IN" sz="2000" dirty="0"/>
          </a:p>
        </p:txBody>
      </p:sp>
    </p:spTree>
    <p:extLst>
      <p:ext uri="{BB962C8B-B14F-4D97-AF65-F5344CB8AC3E}">
        <p14:creationId xmlns:p14="http://schemas.microsoft.com/office/powerpoint/2010/main" val="16719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1C8-CF6E-4475-994D-EE199B8CF40F}"/>
              </a:ext>
            </a:extLst>
          </p:cNvPr>
          <p:cNvSpPr>
            <a:spLocks noGrp="1"/>
          </p:cNvSpPr>
          <p:nvPr>
            <p:ph type="title"/>
          </p:nvPr>
        </p:nvSpPr>
        <p:spPr/>
        <p:txBody>
          <a:bodyPr/>
          <a:lstStyle/>
          <a:p>
            <a:r>
              <a:rPr lang="en-US" dirty="0"/>
              <a:t>Income from House Property</a:t>
            </a:r>
            <a:endParaRPr lang="en-IN" dirty="0"/>
          </a:p>
        </p:txBody>
      </p:sp>
      <p:sp>
        <p:nvSpPr>
          <p:cNvPr id="3" name="Content Placeholder 2">
            <a:extLst>
              <a:ext uri="{FF2B5EF4-FFF2-40B4-BE49-F238E27FC236}">
                <a16:creationId xmlns:a16="http://schemas.microsoft.com/office/drawing/2014/main" id="{58E077D7-5AD7-45E0-9C77-91DAB187E145}"/>
              </a:ext>
            </a:extLst>
          </p:cNvPr>
          <p:cNvSpPr>
            <a:spLocks noGrp="1"/>
          </p:cNvSpPr>
          <p:nvPr>
            <p:ph idx="1"/>
          </p:nvPr>
        </p:nvSpPr>
        <p:spPr/>
        <p:txBody>
          <a:bodyPr>
            <a:normAutofit/>
          </a:bodyPr>
          <a:lstStyle/>
          <a:p>
            <a:r>
              <a:rPr lang="en-IN" sz="2000" dirty="0"/>
              <a:t>Income received from renting of House is taxable under ‘Income from House Property’.</a:t>
            </a:r>
          </a:p>
          <a:p>
            <a:pPr marL="0" indent="0">
              <a:buNone/>
            </a:pPr>
            <a:endParaRPr lang="en-IN" sz="2000" dirty="0"/>
          </a:p>
          <a:p>
            <a:r>
              <a:rPr lang="en-IN" sz="2000" dirty="0"/>
              <a:t>House should be in the name of the </a:t>
            </a:r>
            <a:r>
              <a:rPr lang="en-IN" sz="2000" dirty="0" err="1"/>
              <a:t>asseessee</a:t>
            </a:r>
            <a:r>
              <a:rPr lang="en-IN" sz="2000" dirty="0"/>
              <a:t>.</a:t>
            </a:r>
          </a:p>
          <a:p>
            <a:pPr marL="0" indent="0">
              <a:buNone/>
            </a:pPr>
            <a:endParaRPr lang="en-IN" sz="2000" dirty="0"/>
          </a:p>
          <a:p>
            <a:r>
              <a:rPr lang="en-IN" sz="2000" dirty="0"/>
              <a:t>If </a:t>
            </a:r>
            <a:r>
              <a:rPr lang="en-IN" sz="2000" dirty="0" err="1"/>
              <a:t>asseessee</a:t>
            </a:r>
            <a:r>
              <a:rPr lang="en-IN" sz="2000" dirty="0"/>
              <a:t> has multiple </a:t>
            </a:r>
            <a:r>
              <a:rPr lang="en-IN" sz="2000" b="1" dirty="0"/>
              <a:t>own</a:t>
            </a:r>
            <a:r>
              <a:rPr lang="en-IN" sz="2000" dirty="0"/>
              <a:t> houses, ITR 1 is not allowed. ITR2 or other ITRs have to be used.</a:t>
            </a:r>
          </a:p>
          <a:p>
            <a:endParaRPr lang="en-IN" sz="2000" dirty="0"/>
          </a:p>
          <a:p>
            <a:r>
              <a:rPr lang="en-IN" sz="2000" dirty="0"/>
              <a:t>As per the recent amendment, an </a:t>
            </a:r>
            <a:r>
              <a:rPr lang="en-IN" sz="2000" dirty="0" err="1"/>
              <a:t>assessee</a:t>
            </a:r>
            <a:r>
              <a:rPr lang="en-IN" sz="2000" dirty="0"/>
              <a:t> can use 2 houses as Self Occupied. One for his family (spouse and children and other for parents. Similarly, one for him, and others for his children living in a different city).</a:t>
            </a:r>
          </a:p>
          <a:p>
            <a:endParaRPr lang="en-IN" sz="2000" dirty="0"/>
          </a:p>
          <a:p>
            <a:r>
              <a:rPr lang="en-IN" sz="2000" dirty="0"/>
              <a:t>If house is jointly owned, share of the house property is taxable.</a:t>
            </a:r>
          </a:p>
        </p:txBody>
      </p:sp>
    </p:spTree>
    <p:extLst>
      <p:ext uri="{BB962C8B-B14F-4D97-AF65-F5344CB8AC3E}">
        <p14:creationId xmlns:p14="http://schemas.microsoft.com/office/powerpoint/2010/main" val="2767823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95C4-EF12-4516-8D16-D196B46CA862}"/>
              </a:ext>
            </a:extLst>
          </p:cNvPr>
          <p:cNvSpPr>
            <a:spLocks noGrp="1"/>
          </p:cNvSpPr>
          <p:nvPr>
            <p:ph type="title"/>
          </p:nvPr>
        </p:nvSpPr>
        <p:spPr>
          <a:xfrm>
            <a:off x="838200" y="365125"/>
            <a:ext cx="10515600" cy="1127991"/>
          </a:xfrm>
        </p:spPr>
        <p:txBody>
          <a:bodyPr/>
          <a:lstStyle/>
          <a:p>
            <a:r>
              <a:rPr lang="en-US" b="1" dirty="0"/>
              <a:t>Coverage</a:t>
            </a:r>
            <a:endParaRPr lang="en-IN" b="1" dirty="0"/>
          </a:p>
        </p:txBody>
      </p:sp>
      <p:sp>
        <p:nvSpPr>
          <p:cNvPr id="3" name="Content Placeholder 2">
            <a:extLst>
              <a:ext uri="{FF2B5EF4-FFF2-40B4-BE49-F238E27FC236}">
                <a16:creationId xmlns:a16="http://schemas.microsoft.com/office/drawing/2014/main" id="{6397DD2E-8562-44CF-A9A9-7C130FB7DB7B}"/>
              </a:ext>
            </a:extLst>
          </p:cNvPr>
          <p:cNvSpPr>
            <a:spLocks noGrp="1"/>
          </p:cNvSpPr>
          <p:nvPr>
            <p:ph idx="1"/>
          </p:nvPr>
        </p:nvSpPr>
        <p:spPr>
          <a:xfrm>
            <a:off x="838200" y="1493116"/>
            <a:ext cx="10515600" cy="4351338"/>
          </a:xfrm>
        </p:spPr>
        <p:txBody>
          <a:bodyPr/>
          <a:lstStyle/>
          <a:p>
            <a:pPr>
              <a:buFont typeface="Wingdings" panose="05000000000000000000" pitchFamily="2" charset="2"/>
              <a:buChar char="Ø"/>
            </a:pPr>
            <a:r>
              <a:rPr lang="en-US" dirty="0"/>
              <a:t>Introduction</a:t>
            </a:r>
          </a:p>
          <a:p>
            <a:pPr>
              <a:buFont typeface="Wingdings" panose="05000000000000000000" pitchFamily="2" charset="2"/>
              <a:buChar char="Ø"/>
            </a:pPr>
            <a:r>
              <a:rPr lang="en-US" dirty="0"/>
              <a:t>Heads of Income Tax</a:t>
            </a:r>
          </a:p>
          <a:p>
            <a:pPr>
              <a:buFont typeface="Wingdings" panose="05000000000000000000" pitchFamily="2" charset="2"/>
              <a:buChar char="Ø"/>
            </a:pPr>
            <a:r>
              <a:rPr lang="en-US" dirty="0"/>
              <a:t>Exemptions</a:t>
            </a:r>
          </a:p>
          <a:p>
            <a:pPr>
              <a:buFont typeface="Wingdings" panose="05000000000000000000" pitchFamily="2" charset="2"/>
              <a:buChar char="Ø"/>
            </a:pPr>
            <a:r>
              <a:rPr lang="en-US" dirty="0"/>
              <a:t>Deductions</a:t>
            </a:r>
          </a:p>
          <a:p>
            <a:pPr>
              <a:buFont typeface="Wingdings" panose="05000000000000000000" pitchFamily="2" charset="2"/>
              <a:buChar char="Ø"/>
            </a:pPr>
            <a:r>
              <a:rPr lang="en-US" dirty="0"/>
              <a:t>ITR Forms</a:t>
            </a:r>
          </a:p>
          <a:p>
            <a:pPr>
              <a:buFont typeface="Wingdings" panose="05000000000000000000" pitchFamily="2" charset="2"/>
              <a:buChar char="Ø"/>
            </a:pPr>
            <a:r>
              <a:rPr lang="en-US" dirty="0"/>
              <a:t>Introduction to Income Tax website</a:t>
            </a:r>
          </a:p>
          <a:p>
            <a:pPr>
              <a:buFont typeface="Wingdings" panose="05000000000000000000" pitchFamily="2" charset="2"/>
              <a:buChar char="Ø"/>
            </a:pPr>
            <a:r>
              <a:rPr lang="en-US" dirty="0"/>
              <a:t>Filing of </a:t>
            </a:r>
            <a:r>
              <a:rPr lang="en-US" u="sng" dirty="0"/>
              <a:t>I</a:t>
            </a:r>
            <a:r>
              <a:rPr lang="en-US" dirty="0"/>
              <a:t>ncome </a:t>
            </a:r>
            <a:r>
              <a:rPr lang="en-US" u="sng" dirty="0"/>
              <a:t>T</a:t>
            </a:r>
            <a:r>
              <a:rPr lang="en-US" dirty="0"/>
              <a:t>ax </a:t>
            </a:r>
            <a:r>
              <a:rPr lang="en-US" u="sng" dirty="0"/>
              <a:t>R</a:t>
            </a:r>
            <a:r>
              <a:rPr lang="en-US" dirty="0"/>
              <a:t>eturn (ITR)– 2</a:t>
            </a:r>
          </a:p>
          <a:p>
            <a:pPr>
              <a:buFont typeface="Wingdings" panose="05000000000000000000" pitchFamily="2" charset="2"/>
              <a:buChar char="Ø"/>
            </a:pPr>
            <a:r>
              <a:rPr lang="en-US" dirty="0"/>
              <a:t>Important Links</a:t>
            </a:r>
            <a:endParaRPr lang="en-IN" dirty="0"/>
          </a:p>
        </p:txBody>
      </p:sp>
    </p:spTree>
    <p:extLst>
      <p:ext uri="{BB962C8B-B14F-4D97-AF65-F5344CB8AC3E}">
        <p14:creationId xmlns:p14="http://schemas.microsoft.com/office/powerpoint/2010/main" val="4166369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FEAE-9EDA-48DD-9899-6693D215EFD3}"/>
              </a:ext>
            </a:extLst>
          </p:cNvPr>
          <p:cNvSpPr>
            <a:spLocks noGrp="1"/>
          </p:cNvSpPr>
          <p:nvPr>
            <p:ph type="title"/>
          </p:nvPr>
        </p:nvSpPr>
        <p:spPr>
          <a:xfrm>
            <a:off x="838200" y="308681"/>
            <a:ext cx="10515600" cy="989542"/>
          </a:xfrm>
        </p:spPr>
        <p:txBody>
          <a:bodyPr/>
          <a:lstStyle/>
          <a:p>
            <a:r>
              <a:rPr lang="en-US" dirty="0"/>
              <a:t>House Property contd…</a:t>
            </a:r>
            <a:endParaRPr lang="en-IN" dirty="0"/>
          </a:p>
        </p:txBody>
      </p:sp>
      <p:sp>
        <p:nvSpPr>
          <p:cNvPr id="3" name="TextBox 2">
            <a:extLst>
              <a:ext uri="{FF2B5EF4-FFF2-40B4-BE49-F238E27FC236}">
                <a16:creationId xmlns:a16="http://schemas.microsoft.com/office/drawing/2014/main" id="{832D0C5D-D715-4351-9135-18E94F0876ED}"/>
              </a:ext>
            </a:extLst>
          </p:cNvPr>
          <p:cNvSpPr txBox="1"/>
          <p:nvPr/>
        </p:nvSpPr>
        <p:spPr>
          <a:xfrm>
            <a:off x="553156" y="5472101"/>
            <a:ext cx="108006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Refer the below Deductions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80C,80EE,80EEA.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ea typeface="+mn-ea"/>
                <a:cs typeface="+mn-cs"/>
              </a:rPr>
              <a:t>*Loan taken for purchase of plot / site not  eligible.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*Maximum house property loss can be claimed Rs 2,00,000</a:t>
            </a:r>
            <a:endParaRPr kumimoji="0" lang="en-IN" sz="1600" b="0" i="0" u="none" strike="noStrike" kern="1200" cap="none" spc="0" normalizeH="0" baseline="0" noProof="0" dirty="0">
              <a:ln>
                <a:noFill/>
              </a:ln>
              <a:effectLst/>
              <a:uLnTx/>
              <a:uFillTx/>
              <a:ea typeface="+mn-ea"/>
              <a:cs typeface="+mn-cs"/>
            </a:endParaRPr>
          </a:p>
        </p:txBody>
      </p:sp>
      <p:graphicFrame>
        <p:nvGraphicFramePr>
          <p:cNvPr id="10" name="Table 9">
            <a:extLst>
              <a:ext uri="{FF2B5EF4-FFF2-40B4-BE49-F238E27FC236}">
                <a16:creationId xmlns:a16="http://schemas.microsoft.com/office/drawing/2014/main" id="{1AC95152-E8A0-40E6-BFE0-4FFAADEDE493}"/>
              </a:ext>
            </a:extLst>
          </p:cNvPr>
          <p:cNvGraphicFramePr>
            <a:graphicFrameLocks noGrp="1"/>
          </p:cNvGraphicFramePr>
          <p:nvPr>
            <p:extLst>
              <p:ext uri="{D42A27DB-BD31-4B8C-83A1-F6EECF244321}">
                <p14:modId xmlns:p14="http://schemas.microsoft.com/office/powerpoint/2010/main" val="2664412326"/>
              </p:ext>
            </p:extLst>
          </p:nvPr>
        </p:nvGraphicFramePr>
        <p:xfrm>
          <a:off x="699911" y="1253333"/>
          <a:ext cx="10306756" cy="3602233"/>
        </p:xfrm>
        <a:graphic>
          <a:graphicData uri="http://schemas.openxmlformats.org/drawingml/2006/table">
            <a:tbl>
              <a:tblPr/>
              <a:tblGrid>
                <a:gridCol w="6978907">
                  <a:extLst>
                    <a:ext uri="{9D8B030D-6E8A-4147-A177-3AD203B41FA5}">
                      <a16:colId xmlns:a16="http://schemas.microsoft.com/office/drawing/2014/main" val="3105866644"/>
                    </a:ext>
                  </a:extLst>
                </a:gridCol>
                <a:gridCol w="1602284">
                  <a:extLst>
                    <a:ext uri="{9D8B030D-6E8A-4147-A177-3AD203B41FA5}">
                      <a16:colId xmlns:a16="http://schemas.microsoft.com/office/drawing/2014/main" val="692013209"/>
                    </a:ext>
                  </a:extLst>
                </a:gridCol>
                <a:gridCol w="1725565">
                  <a:extLst>
                    <a:ext uri="{9D8B030D-6E8A-4147-A177-3AD203B41FA5}">
                      <a16:colId xmlns:a16="http://schemas.microsoft.com/office/drawing/2014/main" val="1601939454"/>
                    </a:ext>
                  </a:extLst>
                </a:gridCol>
              </a:tblGrid>
              <a:tr h="254087">
                <a:tc gridSpan="3">
                  <a:txBody>
                    <a:bodyPr/>
                    <a:lstStyle/>
                    <a:p>
                      <a:pPr algn="ctr" rtl="0" fontAlgn="b"/>
                      <a:r>
                        <a:rPr lang="en-US" sz="2400" b="1" i="0" u="none" strike="noStrike" dirty="0">
                          <a:solidFill>
                            <a:srgbClr val="000000"/>
                          </a:solidFill>
                          <a:effectLst/>
                          <a:latin typeface="Calibri" panose="020F0502020204030204" pitchFamily="34" charset="0"/>
                        </a:rPr>
                        <a:t>Calculation of Income from House Property</a:t>
                      </a:r>
                    </a:p>
                  </a:txBody>
                  <a:tcPr marL="6613" marR="6613" marT="6613" marB="0" anchor="b">
                    <a:lnL>
                      <a:noFill/>
                    </a:lnL>
                    <a:lnR>
                      <a:noFill/>
                    </a:lnR>
                    <a:lnT>
                      <a:noFill/>
                    </a:lnT>
                    <a:lnB w="6350" cap="flat" cmpd="sng" algn="ctr">
                      <a:solidFill>
                        <a:srgbClr val="4472C4"/>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64328716"/>
                  </a:ext>
                </a:extLst>
              </a:tr>
              <a:tr h="673882">
                <a:tc>
                  <a:txBody>
                    <a:bodyPr/>
                    <a:lstStyle/>
                    <a:p>
                      <a:pPr algn="ctr" rtl="0" fontAlgn="b"/>
                      <a:r>
                        <a:rPr lang="en-IN" sz="2000" b="0" i="0" u="none" strike="noStrike" dirty="0">
                          <a:solidFill>
                            <a:srgbClr val="000000"/>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a:solidFill>
                            <a:srgbClr val="000000"/>
                          </a:solidFill>
                          <a:effectLst/>
                          <a:latin typeface="Calibri" panose="020F0502020204030204" pitchFamily="34" charset="0"/>
                        </a:rPr>
                        <a:t>Self Occupied</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a:solidFill>
                            <a:srgbClr val="000000"/>
                          </a:solidFill>
                          <a:effectLst/>
                          <a:latin typeface="Calibri" panose="020F0502020204030204" pitchFamily="34" charset="0"/>
                        </a:rPr>
                        <a:t>Let out</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09411387"/>
                  </a:ext>
                </a:extLst>
              </a:tr>
              <a:tr h="374379">
                <a:tc>
                  <a:txBody>
                    <a:bodyPr/>
                    <a:lstStyle/>
                    <a:p>
                      <a:pPr algn="l" rtl="0" fontAlgn="b"/>
                      <a:r>
                        <a:rPr lang="en-US" sz="2000" b="0" i="0" u="none" strike="noStrike" dirty="0">
                          <a:solidFill>
                            <a:srgbClr val="305496"/>
                          </a:solidFill>
                          <a:effectLst/>
                          <a:latin typeface="Calibri" panose="020F0502020204030204" pitchFamily="34" charset="0"/>
                        </a:rPr>
                        <a:t>Gross Rent received / Receivable during the year</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dirty="0">
                          <a:solidFill>
                            <a:srgbClr val="305496"/>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a:solidFill>
                            <a:srgbClr val="305496"/>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328140070"/>
                  </a:ext>
                </a:extLst>
              </a:tr>
              <a:tr h="374379">
                <a:tc>
                  <a:txBody>
                    <a:bodyPr/>
                    <a:lstStyle/>
                    <a:p>
                      <a:pPr algn="l" rtl="0" fontAlgn="b"/>
                      <a:r>
                        <a:rPr lang="en-US" sz="2000" b="0" i="0" u="none" strike="noStrike" dirty="0">
                          <a:solidFill>
                            <a:srgbClr val="4211F7"/>
                          </a:solidFill>
                          <a:effectLst/>
                          <a:latin typeface="Calibri" panose="020F0502020204030204" pitchFamily="34" charset="0"/>
                        </a:rPr>
                        <a:t>Less: </a:t>
                      </a:r>
                      <a:r>
                        <a:rPr lang="en-US" sz="2000" b="0" i="0" u="none" strike="noStrike" dirty="0">
                          <a:solidFill>
                            <a:srgbClr val="000000"/>
                          </a:solidFill>
                          <a:effectLst/>
                          <a:latin typeface="Calibri" panose="020F0502020204030204" pitchFamily="34" charset="0"/>
                        </a:rPr>
                        <a:t>Municipal / Property Tax / Tax paid to Local authority</a:t>
                      </a:r>
                      <a:endParaRPr lang="en-US" sz="2000" b="0" i="0" u="none" strike="noStrike" dirty="0">
                        <a:solidFill>
                          <a:srgbClr val="4211F7"/>
                        </a:solidFill>
                        <a:effectLst/>
                        <a:latin typeface="Calibri" panose="020F0502020204030204" pitchFamily="34" charset="0"/>
                      </a:endParaRP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a:solidFill>
                            <a:srgbClr val="000000"/>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6926379"/>
                  </a:ext>
                </a:extLst>
              </a:tr>
              <a:tr h="210364">
                <a:tc>
                  <a:txBody>
                    <a:bodyPr/>
                    <a:lstStyle/>
                    <a:p>
                      <a:pPr algn="l" rtl="0" fontAlgn="b"/>
                      <a:r>
                        <a:rPr lang="en-IN" sz="2000" b="0" i="0" u="none" strike="noStrike" dirty="0">
                          <a:solidFill>
                            <a:srgbClr val="305496"/>
                          </a:solidFill>
                          <a:effectLst/>
                          <a:latin typeface="Calibri" panose="020F0502020204030204" pitchFamily="34" charset="0"/>
                        </a:rPr>
                        <a:t>Annual Value</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dirty="0">
                          <a:solidFill>
                            <a:srgbClr val="305496"/>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a:solidFill>
                            <a:srgbClr val="305496"/>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379721775"/>
                  </a:ext>
                </a:extLst>
              </a:tr>
              <a:tr h="271806">
                <a:tc>
                  <a:txBody>
                    <a:bodyPr/>
                    <a:lstStyle/>
                    <a:p>
                      <a:pPr algn="l" rtl="0" fontAlgn="b"/>
                      <a:r>
                        <a:rPr lang="en-US" sz="2000" b="0" i="0" u="none" strike="noStrike" dirty="0">
                          <a:solidFill>
                            <a:srgbClr val="4211F7"/>
                          </a:solidFill>
                          <a:effectLst/>
                          <a:latin typeface="Calibri" panose="020F0502020204030204" pitchFamily="34" charset="0"/>
                        </a:rPr>
                        <a:t>Less: </a:t>
                      </a:r>
                      <a:r>
                        <a:rPr lang="en-US" sz="2000" b="0" i="0" u="none" strike="noStrike" dirty="0">
                          <a:solidFill>
                            <a:srgbClr val="000000"/>
                          </a:solidFill>
                          <a:effectLst/>
                          <a:latin typeface="Calibri" panose="020F0502020204030204" pitchFamily="34" charset="0"/>
                        </a:rPr>
                        <a:t>30% of Annual Value towards repairs</a:t>
                      </a:r>
                      <a:endParaRPr lang="en-US" sz="2000" b="0" i="0" u="none" strike="noStrike" dirty="0">
                        <a:solidFill>
                          <a:srgbClr val="4211F7"/>
                        </a:solidFill>
                        <a:effectLst/>
                        <a:latin typeface="Calibri" panose="020F0502020204030204" pitchFamily="34" charset="0"/>
                      </a:endParaRP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617401"/>
                  </a:ext>
                </a:extLst>
              </a:tr>
              <a:tr h="237507">
                <a:tc>
                  <a:txBody>
                    <a:bodyPr/>
                    <a:lstStyle/>
                    <a:p>
                      <a:pPr algn="l" rtl="0" fontAlgn="b"/>
                      <a:r>
                        <a:rPr lang="en-US" sz="2000" b="0" i="0" u="none" strike="noStrike" dirty="0">
                          <a:solidFill>
                            <a:srgbClr val="4211F7"/>
                          </a:solidFill>
                          <a:effectLst/>
                          <a:latin typeface="Calibri" panose="020F0502020204030204" pitchFamily="34" charset="0"/>
                        </a:rPr>
                        <a:t>Less: </a:t>
                      </a:r>
                      <a:r>
                        <a:rPr lang="en-US" sz="2000" b="0" i="0" u="none" strike="noStrike" dirty="0">
                          <a:solidFill>
                            <a:srgbClr val="000000"/>
                          </a:solidFill>
                          <a:effectLst/>
                          <a:latin typeface="Calibri" panose="020F0502020204030204" pitchFamily="34" charset="0"/>
                        </a:rPr>
                        <a:t>Interest on borrowed Capital</a:t>
                      </a:r>
                      <a:endParaRPr lang="en-US" sz="2000" b="0" i="0" u="none" strike="noStrike" dirty="0">
                        <a:solidFill>
                          <a:srgbClr val="4211F7"/>
                        </a:solidFill>
                        <a:effectLst/>
                        <a:latin typeface="Calibri" panose="020F0502020204030204" pitchFamily="34" charset="0"/>
                      </a:endParaRP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2652252"/>
                  </a:ext>
                </a:extLst>
              </a:tr>
              <a:tr h="259098">
                <a:tc>
                  <a:txBody>
                    <a:bodyPr/>
                    <a:lstStyle/>
                    <a:p>
                      <a:pPr algn="l" rtl="0" fontAlgn="b"/>
                      <a:r>
                        <a:rPr lang="en-US" sz="2000" b="0" i="0" u="none" strike="noStrike" dirty="0">
                          <a:solidFill>
                            <a:srgbClr val="4211F7"/>
                          </a:solidFill>
                          <a:effectLst/>
                          <a:latin typeface="Calibri" panose="020F0502020204030204" pitchFamily="34" charset="0"/>
                        </a:rPr>
                        <a:t>Add: </a:t>
                      </a:r>
                      <a:r>
                        <a:rPr lang="en-US" sz="2000" b="0" i="0" u="none" strike="noStrike" dirty="0">
                          <a:solidFill>
                            <a:srgbClr val="000000"/>
                          </a:solidFill>
                          <a:effectLst/>
                          <a:latin typeface="Calibri" panose="020F0502020204030204" pitchFamily="34" charset="0"/>
                        </a:rPr>
                        <a:t>Arrears of PY received in current Year less 30%</a:t>
                      </a:r>
                      <a:endParaRPr lang="en-US" sz="2000" b="0" i="0" u="none" strike="noStrike" dirty="0">
                        <a:solidFill>
                          <a:srgbClr val="4211F7"/>
                        </a:solidFill>
                        <a:effectLst/>
                        <a:latin typeface="Calibri" panose="020F0502020204030204" pitchFamily="34" charset="0"/>
                      </a:endParaRP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 </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dirty="0">
                          <a:solidFill>
                            <a:srgbClr val="000000"/>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72317959"/>
                  </a:ext>
                </a:extLst>
              </a:tr>
              <a:tr h="561568">
                <a:tc>
                  <a:txBody>
                    <a:bodyPr/>
                    <a:lstStyle/>
                    <a:p>
                      <a:pPr algn="l" rtl="0" fontAlgn="b"/>
                      <a:r>
                        <a:rPr lang="en-US" sz="2000" b="0" i="0" u="none" strike="noStrike" dirty="0">
                          <a:solidFill>
                            <a:srgbClr val="305496"/>
                          </a:solidFill>
                          <a:effectLst/>
                          <a:latin typeface="Calibri" panose="020F0502020204030204" pitchFamily="34" charset="0"/>
                        </a:rPr>
                        <a:t>Income Chargeable under the hear Income from House Property</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dirty="0">
                          <a:solidFill>
                            <a:srgbClr val="305496"/>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rtl="0" fontAlgn="b"/>
                      <a:r>
                        <a:rPr lang="en-IN" sz="2000" b="0" i="0" u="none" strike="noStrike" dirty="0">
                          <a:solidFill>
                            <a:srgbClr val="305496"/>
                          </a:solidFill>
                          <a:effectLst/>
                          <a:latin typeface="Calibri" panose="020F0502020204030204" pitchFamily="34" charset="0"/>
                        </a:rPr>
                        <a:t>XXXX</a:t>
                      </a:r>
                    </a:p>
                  </a:txBody>
                  <a:tcPr marL="6613" marR="6613" marT="6613"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91711074"/>
                  </a:ext>
                </a:extLst>
              </a:tr>
            </a:tbl>
          </a:graphicData>
        </a:graphic>
      </p:graphicFrame>
    </p:spTree>
    <p:extLst>
      <p:ext uri="{BB962C8B-B14F-4D97-AF65-F5344CB8AC3E}">
        <p14:creationId xmlns:p14="http://schemas.microsoft.com/office/powerpoint/2010/main" val="49244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B4F9-C74D-47E9-83E8-96D546B96E7E}"/>
              </a:ext>
            </a:extLst>
          </p:cNvPr>
          <p:cNvSpPr>
            <a:spLocks noGrp="1"/>
          </p:cNvSpPr>
          <p:nvPr>
            <p:ph type="title"/>
          </p:nvPr>
        </p:nvSpPr>
        <p:spPr/>
        <p:txBody>
          <a:bodyPr/>
          <a:lstStyle/>
          <a:p>
            <a:r>
              <a:rPr lang="en-US" b="1" dirty="0"/>
              <a:t>Income from Capital Gains</a:t>
            </a:r>
            <a:r>
              <a:rPr lang="en-IN" b="1" dirty="0"/>
              <a:t> </a:t>
            </a:r>
          </a:p>
        </p:txBody>
      </p:sp>
      <p:sp>
        <p:nvSpPr>
          <p:cNvPr id="3" name="Content Placeholder 2">
            <a:extLst>
              <a:ext uri="{FF2B5EF4-FFF2-40B4-BE49-F238E27FC236}">
                <a16:creationId xmlns:a16="http://schemas.microsoft.com/office/drawing/2014/main" id="{6E9EC06D-538A-4941-AE4E-87D6FB92BC25}"/>
              </a:ext>
            </a:extLst>
          </p:cNvPr>
          <p:cNvSpPr>
            <a:spLocks noGrp="1"/>
          </p:cNvSpPr>
          <p:nvPr>
            <p:ph idx="1"/>
          </p:nvPr>
        </p:nvSpPr>
        <p:spPr/>
        <p:txBody>
          <a:bodyPr/>
          <a:lstStyle/>
          <a:p>
            <a:endParaRPr lang="en-IN" dirty="0"/>
          </a:p>
          <a:p>
            <a:endParaRPr lang="en-IN" dirty="0"/>
          </a:p>
          <a:p>
            <a:r>
              <a:rPr lang="en-IN" dirty="0"/>
              <a:t>Capital Gains constitute</a:t>
            </a:r>
          </a:p>
          <a:p>
            <a:pPr lvl="1"/>
            <a:r>
              <a:rPr lang="en-IN" dirty="0"/>
              <a:t>Gain / Loss on Sale of Shares, Mutual Funds, Bonds, and other securities</a:t>
            </a:r>
          </a:p>
          <a:p>
            <a:pPr lvl="1"/>
            <a:r>
              <a:rPr lang="en-IN" dirty="0"/>
              <a:t> Gain / Loss on Sale of Land, Buildings, etc.,</a:t>
            </a:r>
          </a:p>
          <a:p>
            <a:pPr marL="457200" lvl="1" indent="0">
              <a:buNone/>
            </a:pPr>
            <a:endParaRPr lang="en-IN" dirty="0"/>
          </a:p>
          <a:p>
            <a:r>
              <a:rPr lang="en-IN" dirty="0"/>
              <a:t>Classification of Capital Gains</a:t>
            </a:r>
          </a:p>
          <a:p>
            <a:pPr lvl="1"/>
            <a:r>
              <a:rPr lang="en-IN" dirty="0"/>
              <a:t>Short Term Capital Gains</a:t>
            </a:r>
          </a:p>
          <a:p>
            <a:pPr lvl="1"/>
            <a:r>
              <a:rPr lang="en-IN" dirty="0"/>
              <a:t>Long Term Capital Gains</a:t>
            </a:r>
          </a:p>
        </p:txBody>
      </p:sp>
      <p:pic>
        <p:nvPicPr>
          <p:cNvPr id="4" name="Picture 2" descr="Long Term Capital Gain For Property Owner: Critical Things To Know">
            <a:extLst>
              <a:ext uri="{FF2B5EF4-FFF2-40B4-BE49-F238E27FC236}">
                <a16:creationId xmlns:a16="http://schemas.microsoft.com/office/drawing/2014/main" id="{6A93CB3B-EFC2-4CD0-80D6-2A6A0C46B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489" y="365125"/>
            <a:ext cx="4027310" cy="297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04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6902-EA7A-4E52-996F-C17DBE910386}"/>
              </a:ext>
            </a:extLst>
          </p:cNvPr>
          <p:cNvSpPr>
            <a:spLocks noGrp="1"/>
          </p:cNvSpPr>
          <p:nvPr>
            <p:ph type="title"/>
          </p:nvPr>
        </p:nvSpPr>
        <p:spPr/>
        <p:txBody>
          <a:bodyPr/>
          <a:lstStyle/>
          <a:p>
            <a:r>
              <a:rPr lang="en-US" dirty="0"/>
              <a:t>Capital Gains</a:t>
            </a:r>
            <a:r>
              <a:rPr lang="en-IN" dirty="0"/>
              <a:t> contd…</a:t>
            </a:r>
          </a:p>
        </p:txBody>
      </p:sp>
      <p:sp>
        <p:nvSpPr>
          <p:cNvPr id="3" name="Content Placeholder 2">
            <a:extLst>
              <a:ext uri="{FF2B5EF4-FFF2-40B4-BE49-F238E27FC236}">
                <a16:creationId xmlns:a16="http://schemas.microsoft.com/office/drawing/2014/main" id="{5EC613E2-F2A9-465C-A39D-BB54F042B79E}"/>
              </a:ext>
            </a:extLst>
          </p:cNvPr>
          <p:cNvSpPr>
            <a:spLocks noGrp="1"/>
          </p:cNvSpPr>
          <p:nvPr>
            <p:ph idx="1"/>
          </p:nvPr>
        </p:nvSpPr>
        <p:spPr/>
        <p:txBody>
          <a:bodyPr>
            <a:normAutofit fontScale="47500" lnSpcReduction="20000"/>
          </a:bodyPr>
          <a:lstStyle/>
          <a:p>
            <a:pPr marL="228600" lvl="1">
              <a:lnSpc>
                <a:spcPct val="110000"/>
              </a:lnSpc>
              <a:spcBef>
                <a:spcPts val="1000"/>
              </a:spcBef>
            </a:pPr>
            <a:r>
              <a:rPr lang="en-US" sz="3500" dirty="0"/>
              <a:t>Capital gains are generally included in taxable income, but in most cases, are taxed at a lower rate. ... Short-term capital gains are taxed as ordinary income at rates up to 37 percent; long-term gains are taxed at lower rates, up to 20 percent.</a:t>
            </a:r>
          </a:p>
          <a:p>
            <a:pPr>
              <a:lnSpc>
                <a:spcPct val="110000"/>
              </a:lnSpc>
            </a:pPr>
            <a:r>
              <a:rPr lang="en-US" sz="3500" dirty="0"/>
              <a:t>Capital gains tax is only paid on realized gains after the asset is sold</a:t>
            </a:r>
          </a:p>
          <a:p>
            <a:pPr>
              <a:lnSpc>
                <a:spcPct val="110000"/>
              </a:lnSpc>
            </a:pPr>
            <a:r>
              <a:rPr lang="en-US" sz="3500" dirty="0"/>
              <a:t>Capital gains treatment only applies to “capital assets” such as stocks, bonds, jewelry, coin collections, and real estate property </a:t>
            </a:r>
          </a:p>
          <a:p>
            <a:pPr>
              <a:lnSpc>
                <a:spcPct val="110000"/>
              </a:lnSpc>
            </a:pPr>
            <a:r>
              <a:rPr lang="en-US" sz="3500" dirty="0"/>
              <a:t>There are two types of capital gains Short term capital gains and Long term capital gains</a:t>
            </a:r>
          </a:p>
          <a:p>
            <a:pPr>
              <a:lnSpc>
                <a:spcPct val="110000"/>
              </a:lnSpc>
            </a:pPr>
            <a:r>
              <a:rPr lang="en-US" sz="3500" dirty="0"/>
              <a:t>The IRS taxes all capital gains but has different tax approaches for long-term gains vs. short-term gains</a:t>
            </a:r>
          </a:p>
          <a:p>
            <a:pPr>
              <a:lnSpc>
                <a:spcPct val="110000"/>
              </a:lnSpc>
            </a:pPr>
            <a:r>
              <a:rPr lang="en-US" sz="3500" dirty="0"/>
              <a:t>Taxpayers can use strategies to offset capital gains with capital losses in order to lower their capital gains taxes</a:t>
            </a:r>
          </a:p>
          <a:p>
            <a:pPr>
              <a:lnSpc>
                <a:spcPct val="110000"/>
              </a:lnSpc>
            </a:pPr>
            <a:r>
              <a:rPr lang="en-US" sz="3500" dirty="0"/>
              <a:t>Taxable capital gains for the year are reduced by the amount of </a:t>
            </a:r>
            <a:r>
              <a:rPr lang="en-US" sz="3500" dirty="0">
                <a:hlinkClick r:id="rId2">
                  <a:extLst>
                    <a:ext uri="{A12FA001-AC4F-418D-AE19-62706E023703}">
                      <ahyp:hlinkClr xmlns:ahyp="http://schemas.microsoft.com/office/drawing/2018/hyperlinkcolor" xmlns="" val="tx"/>
                    </a:ext>
                  </a:extLst>
                </a:hlinkClick>
              </a:rPr>
              <a:t>capital losses</a:t>
            </a:r>
            <a:r>
              <a:rPr lang="en-US" sz="3500" dirty="0"/>
              <a:t> incurred in that year. A capital loss is when you sell an investment for less than you purchased it for. The total of long-term capital gains minus any capital losses is known as the "net capital gain," which is the amount capital gains taxes are assessed on</a:t>
            </a:r>
            <a:r>
              <a:rPr lang="en-US" sz="2000" dirty="0"/>
              <a:t/>
            </a:r>
            <a:br>
              <a:rPr lang="en-US" sz="2000" dirty="0"/>
            </a:br>
            <a:endParaRPr lang="en-IN" sz="2000" dirty="0"/>
          </a:p>
        </p:txBody>
      </p:sp>
    </p:spTree>
    <p:extLst>
      <p:ext uri="{BB962C8B-B14F-4D97-AF65-F5344CB8AC3E}">
        <p14:creationId xmlns:p14="http://schemas.microsoft.com/office/powerpoint/2010/main" val="778989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5B72-C40E-4266-B5D0-CE820C4FDF85}"/>
              </a:ext>
            </a:extLst>
          </p:cNvPr>
          <p:cNvSpPr>
            <a:spLocks noGrp="1"/>
          </p:cNvSpPr>
          <p:nvPr>
            <p:ph type="title"/>
          </p:nvPr>
        </p:nvSpPr>
        <p:spPr/>
        <p:txBody>
          <a:bodyPr/>
          <a:lstStyle/>
          <a:p>
            <a:r>
              <a:rPr lang="en-US" dirty="0"/>
              <a:t>Capital Gains</a:t>
            </a:r>
            <a:r>
              <a:rPr lang="en-IN" dirty="0"/>
              <a:t> contd…</a:t>
            </a:r>
          </a:p>
        </p:txBody>
      </p:sp>
      <p:pic>
        <p:nvPicPr>
          <p:cNvPr id="2050" name="Picture 2" descr="Save Tax| save Capital Gains Tax on Property sale | Save Tax on Property  Sale">
            <a:extLst>
              <a:ext uri="{FF2B5EF4-FFF2-40B4-BE49-F238E27FC236}">
                <a16:creationId xmlns:a16="http://schemas.microsoft.com/office/drawing/2014/main" id="{EE3BB496-72B7-4886-8D7F-0CD485ADBB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067" y="1690688"/>
            <a:ext cx="5983111" cy="44730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pital Assets, Capital Gain &amp; Transfer of Capital Assets for Taxing 'Capital  Gain'">
            <a:extLst>
              <a:ext uri="{FF2B5EF4-FFF2-40B4-BE49-F238E27FC236}">
                <a16:creationId xmlns:a16="http://schemas.microsoft.com/office/drawing/2014/main" id="{7D23ABB2-7940-45C2-9051-7ED665673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311" y="1388533"/>
            <a:ext cx="4783667" cy="465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84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E828-9BF5-4C2B-AED1-587CDC7EFE90}"/>
              </a:ext>
            </a:extLst>
          </p:cNvPr>
          <p:cNvSpPr>
            <a:spLocks noGrp="1"/>
          </p:cNvSpPr>
          <p:nvPr>
            <p:ph type="title"/>
          </p:nvPr>
        </p:nvSpPr>
        <p:spPr/>
        <p:txBody>
          <a:bodyPr/>
          <a:lstStyle/>
          <a:p>
            <a:r>
              <a:rPr lang="en-US" dirty="0"/>
              <a:t>Capital Gains</a:t>
            </a:r>
            <a:r>
              <a:rPr lang="en-IN" dirty="0"/>
              <a:t> contd…</a:t>
            </a:r>
          </a:p>
        </p:txBody>
      </p:sp>
      <p:sp>
        <p:nvSpPr>
          <p:cNvPr id="3" name="Content Placeholder 2">
            <a:extLst>
              <a:ext uri="{FF2B5EF4-FFF2-40B4-BE49-F238E27FC236}">
                <a16:creationId xmlns:a16="http://schemas.microsoft.com/office/drawing/2014/main" id="{AA0A7F9E-35C3-4C1C-BFA1-125E38D65401}"/>
              </a:ext>
            </a:extLst>
          </p:cNvPr>
          <p:cNvSpPr>
            <a:spLocks noGrp="1"/>
          </p:cNvSpPr>
          <p:nvPr>
            <p:ph idx="1"/>
          </p:nvPr>
        </p:nvSpPr>
        <p:spPr>
          <a:xfrm>
            <a:off x="838200" y="1825625"/>
            <a:ext cx="10515600" cy="4667250"/>
          </a:xfrm>
        </p:spPr>
        <p:txBody>
          <a:bodyPr>
            <a:normAutofit fontScale="25000" lnSpcReduction="20000"/>
          </a:bodyPr>
          <a:lstStyle/>
          <a:p>
            <a:pPr marL="0" indent="0">
              <a:lnSpc>
                <a:spcPct val="110000"/>
              </a:lnSpc>
              <a:buNone/>
            </a:pPr>
            <a:r>
              <a:rPr lang="en-IN" dirty="0"/>
              <a:t>                                                                                                                                                                </a:t>
            </a:r>
            <a:r>
              <a:rPr lang="en-IN" b="1" dirty="0"/>
              <a:t> </a:t>
            </a:r>
            <a:r>
              <a:rPr lang="en-IN" sz="8000" b="1" dirty="0"/>
              <a:t>Short Term Capital Gains</a:t>
            </a:r>
          </a:p>
          <a:p>
            <a:pPr>
              <a:lnSpc>
                <a:spcPct val="110000"/>
              </a:lnSpc>
            </a:pPr>
            <a:r>
              <a:rPr lang="en-US" sz="6200" dirty="0"/>
              <a:t>Short-term capital gains can be explained as the profits that have been generated through the sale of capital assets that were held for less than 36 months.</a:t>
            </a:r>
          </a:p>
          <a:p>
            <a:pPr>
              <a:lnSpc>
                <a:spcPct val="110000"/>
              </a:lnSpc>
            </a:pPr>
            <a:r>
              <a:rPr lang="en-US" sz="6200" dirty="0"/>
              <a:t>If the gains generated by shares is short-term capital gain or not is decided by its holding period.</a:t>
            </a:r>
          </a:p>
          <a:p>
            <a:pPr>
              <a:lnSpc>
                <a:spcPct val="110000"/>
              </a:lnSpc>
            </a:pPr>
            <a:r>
              <a:rPr lang="en-US" sz="6200" dirty="0"/>
              <a:t>Assets like shares that are listed on a </a:t>
            </a:r>
            <a:r>
              <a:rPr lang="en-US" sz="6200" dirty="0" err="1"/>
              <a:t>recognised</a:t>
            </a:r>
            <a:r>
              <a:rPr lang="en-US" sz="6200" dirty="0"/>
              <a:t> stock exchange and has been held for less than 12 months, are treated as short-term capitals. The proceeds earned through them are treated as short-term capital gains(Such shares include Government securities, debentures, equity-oriented </a:t>
            </a:r>
            <a:r>
              <a:rPr lang="en-US" sz="6200" dirty="0" smtClean="0">
                <a:hlinkClick r:id="rId2">
                  <a:extLst>
                    <a:ext uri="{A12FA001-AC4F-418D-AE19-62706E023703}">
                      <ahyp:hlinkClr xmlns:ahyp="http://schemas.microsoft.com/office/drawing/2018/hyperlinkcolor" xmlns="" val="tx"/>
                    </a:ext>
                  </a:extLst>
                </a:hlinkClick>
              </a:rPr>
              <a:t>Mutual </a:t>
            </a:r>
            <a:r>
              <a:rPr lang="en-US" sz="6200" dirty="0">
                <a:hlinkClick r:id="rId2">
                  <a:extLst>
                    <a:ext uri="{A12FA001-AC4F-418D-AE19-62706E023703}">
                      <ahyp:hlinkClr xmlns:ahyp="http://schemas.microsoft.com/office/drawing/2018/hyperlinkcolor" xmlns="" val="tx"/>
                    </a:ext>
                  </a:extLst>
                </a:hlinkClick>
              </a:rPr>
              <a:t>Funds</a:t>
            </a:r>
            <a:r>
              <a:rPr lang="en-US" sz="6200" dirty="0"/>
              <a:t>, UTI units and Zero-Coupon Bonds).</a:t>
            </a:r>
          </a:p>
          <a:p>
            <a:pPr>
              <a:lnSpc>
                <a:spcPct val="110000"/>
              </a:lnSpc>
            </a:pPr>
            <a:r>
              <a:rPr lang="en-US" sz="6200" dirty="0"/>
              <a:t>To determine the STCG tax rate on shares easily, the gains generated through them are divided into two categories –</a:t>
            </a:r>
          </a:p>
          <a:p>
            <a:pPr>
              <a:lnSpc>
                <a:spcPct val="110000"/>
              </a:lnSpc>
            </a:pPr>
            <a:r>
              <a:rPr lang="en-US" sz="6200" dirty="0"/>
              <a:t>Short-term capital gains that fall under Section 111A.</a:t>
            </a:r>
          </a:p>
          <a:p>
            <a:pPr>
              <a:lnSpc>
                <a:spcPct val="110000"/>
              </a:lnSpc>
            </a:pPr>
            <a:r>
              <a:rPr lang="en-US" sz="6200" dirty="0"/>
              <a:t>Short-term capital gains that fall do not fall under Section 111A.</a:t>
            </a:r>
          </a:p>
          <a:p>
            <a:pPr>
              <a:lnSpc>
                <a:spcPct val="110000"/>
              </a:lnSpc>
            </a:pPr>
            <a:r>
              <a:rPr lang="en-US" sz="6200" dirty="0"/>
              <a:t>A rate of 15% will be charged as income tax on short-term capital gain on shares that fall under this category. They would further attract surcharge and </a:t>
            </a:r>
            <a:r>
              <a:rPr lang="en-US" sz="6200" dirty="0" err="1"/>
              <a:t>cess</a:t>
            </a:r>
            <a:r>
              <a:rPr lang="en-US" sz="6200" dirty="0"/>
              <a:t> where ever applicable.</a:t>
            </a:r>
          </a:p>
          <a:p>
            <a:pPr>
              <a:lnSpc>
                <a:spcPct val="110000"/>
              </a:lnSpc>
            </a:pPr>
            <a:r>
              <a:rPr lang="en-US" sz="6600" dirty="0"/>
              <a:t>Taxable capital gains for the year are reduced by the amount of </a:t>
            </a:r>
            <a:r>
              <a:rPr lang="en-US" sz="6600" dirty="0">
                <a:hlinkClick r:id="rId3">
                  <a:extLst>
                    <a:ext uri="{A12FA001-AC4F-418D-AE19-62706E023703}">
                      <ahyp:hlinkClr xmlns:ahyp="http://schemas.microsoft.com/office/drawing/2018/hyperlinkcolor" xmlns="" val="tx"/>
                    </a:ext>
                  </a:extLst>
                </a:hlinkClick>
              </a:rPr>
              <a:t>capital losses</a:t>
            </a:r>
            <a:r>
              <a:rPr lang="en-US" sz="6600" dirty="0"/>
              <a:t> incurred in that year. A capital loss is when you sell an investment for less than you purchased it for. The total of long-term capital gains minus any capital losses is known as the "net capital gain," which is the amount capital gains taxes are assessed on</a:t>
            </a:r>
            <a:endParaRPr lang="en-US" sz="6200" dirty="0"/>
          </a:p>
          <a:p>
            <a:pPr>
              <a:lnSpc>
                <a:spcPct val="110000"/>
              </a:lnSpc>
            </a:pPr>
            <a:endParaRPr lang="en-US" sz="6200" dirty="0"/>
          </a:p>
          <a:p>
            <a:pPr marL="0" indent="0">
              <a:lnSpc>
                <a:spcPct val="110000"/>
              </a:lnSpc>
              <a:buNone/>
            </a:pPr>
            <a:endParaRPr lang="en-US" sz="6200" dirty="0"/>
          </a:p>
          <a:p>
            <a:pPr marL="0" indent="0">
              <a:lnSpc>
                <a:spcPct val="110000"/>
              </a:lnSpc>
              <a:buNone/>
            </a:pPr>
            <a:r>
              <a:rPr lang="en-US" dirty="0"/>
              <a:t/>
            </a:r>
            <a:br>
              <a:rPr lang="en-US" dirty="0"/>
            </a:br>
            <a:r>
              <a:rPr lang="en-US" dirty="0"/>
              <a:t/>
            </a:r>
            <a:br>
              <a:rPr lang="en-US" dirty="0"/>
            </a:br>
            <a:r>
              <a:rPr lang="en-US" dirty="0"/>
              <a:t/>
            </a:r>
            <a:br>
              <a:rPr lang="en-US" dirty="0"/>
            </a:br>
            <a:endParaRPr lang="en-IN" b="1" dirty="0"/>
          </a:p>
        </p:txBody>
      </p:sp>
    </p:spTree>
    <p:extLst>
      <p:ext uri="{BB962C8B-B14F-4D97-AF65-F5344CB8AC3E}">
        <p14:creationId xmlns:p14="http://schemas.microsoft.com/office/powerpoint/2010/main" val="389044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8322-335F-4CB1-8E68-F77750C9F35B}"/>
              </a:ext>
            </a:extLst>
          </p:cNvPr>
          <p:cNvSpPr>
            <a:spLocks noGrp="1"/>
          </p:cNvSpPr>
          <p:nvPr>
            <p:ph type="title"/>
          </p:nvPr>
        </p:nvSpPr>
        <p:spPr/>
        <p:txBody>
          <a:bodyPr/>
          <a:lstStyle/>
          <a:p>
            <a:r>
              <a:rPr lang="en-US" dirty="0"/>
              <a:t>Capital Gains</a:t>
            </a:r>
            <a:r>
              <a:rPr lang="en-IN" dirty="0"/>
              <a:t> contd…</a:t>
            </a:r>
          </a:p>
        </p:txBody>
      </p:sp>
      <p:sp>
        <p:nvSpPr>
          <p:cNvPr id="3" name="Content Placeholder 2">
            <a:extLst>
              <a:ext uri="{FF2B5EF4-FFF2-40B4-BE49-F238E27FC236}">
                <a16:creationId xmlns:a16="http://schemas.microsoft.com/office/drawing/2014/main" id="{B7CB4633-6350-4BDC-B90F-8A2F41688D65}"/>
              </a:ext>
            </a:extLst>
          </p:cNvPr>
          <p:cNvSpPr>
            <a:spLocks noGrp="1"/>
          </p:cNvSpPr>
          <p:nvPr>
            <p:ph idx="1"/>
          </p:nvPr>
        </p:nvSpPr>
        <p:spPr>
          <a:xfrm>
            <a:off x="838201" y="1354667"/>
            <a:ext cx="10428110" cy="5138208"/>
          </a:xfrm>
        </p:spPr>
        <p:txBody>
          <a:bodyPr/>
          <a:lstStyle/>
          <a:p>
            <a:pPr marL="0" indent="0">
              <a:buNone/>
            </a:pPr>
            <a:r>
              <a:rPr lang="en-IN" i="1" dirty="0"/>
              <a:t>                                             Long Term capital Gains</a:t>
            </a:r>
          </a:p>
          <a:p>
            <a:r>
              <a:rPr lang="en-US" sz="2000" dirty="0"/>
              <a:t>If any asset held for more than 36 months is known as long term Capital Asset.</a:t>
            </a:r>
          </a:p>
          <a:p>
            <a:r>
              <a:rPr lang="en-US" sz="2000" dirty="0"/>
              <a:t>If any Security or units or Zero coupon bond is held for more than 1year.</a:t>
            </a:r>
          </a:p>
          <a:p>
            <a:r>
              <a:rPr lang="en-US" sz="2000" dirty="0"/>
              <a:t>Cost of indexation is only applicable for Long term Capital Gains.</a:t>
            </a:r>
          </a:p>
          <a:p>
            <a:r>
              <a:rPr lang="en-US" sz="2000" dirty="0"/>
              <a:t>In case of Long Term Capital Gains are taxable at 20% under section 112.</a:t>
            </a:r>
          </a:p>
          <a:p>
            <a:r>
              <a:rPr lang="en-US" sz="2000" dirty="0"/>
              <a:t>This is an exception to the above section (</a:t>
            </a:r>
            <a:r>
              <a:rPr lang="en-US" sz="2000" dirty="0" err="1"/>
              <a:t>i.e</a:t>
            </a:r>
            <a:r>
              <a:rPr lang="en-US" sz="2000" dirty="0"/>
              <a:t>) section 112. Under section 112A tax on LTCG on transfer of equity shares or equity oriented units or units of business trust in excess of 1lakh shall be taxable @ 10% (If certain conditions are satisified).</a:t>
            </a:r>
          </a:p>
          <a:p>
            <a:r>
              <a:rPr lang="en-US" sz="2000" dirty="0"/>
              <a:t>Deduction under chapter VI A are not allowed against LTCG u/s 112A.</a:t>
            </a:r>
          </a:p>
          <a:p>
            <a:r>
              <a:rPr lang="en-US" sz="2000" dirty="0"/>
              <a:t>Rebate u/s 87A and also indexation benefit is not available against LTCG u/s 112A.</a:t>
            </a:r>
          </a:p>
          <a:p>
            <a:endParaRPr lang="en-US" sz="2000" dirty="0"/>
          </a:p>
        </p:txBody>
      </p:sp>
    </p:spTree>
    <p:extLst>
      <p:ext uri="{BB962C8B-B14F-4D97-AF65-F5344CB8AC3E}">
        <p14:creationId xmlns:p14="http://schemas.microsoft.com/office/powerpoint/2010/main" val="3619906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3B5-9234-4F9B-BDEE-A08E63F7D5D3}"/>
              </a:ext>
            </a:extLst>
          </p:cNvPr>
          <p:cNvSpPr>
            <a:spLocks noGrp="1"/>
          </p:cNvSpPr>
          <p:nvPr>
            <p:ph type="title"/>
          </p:nvPr>
        </p:nvSpPr>
        <p:spPr/>
        <p:txBody>
          <a:bodyPr/>
          <a:lstStyle/>
          <a:p>
            <a:r>
              <a:rPr lang="en-US" dirty="0"/>
              <a:t>Income from Other Sources</a:t>
            </a:r>
            <a:endParaRPr lang="en-IN" dirty="0"/>
          </a:p>
        </p:txBody>
      </p:sp>
      <p:sp>
        <p:nvSpPr>
          <p:cNvPr id="3" name="Content Placeholder 2">
            <a:extLst>
              <a:ext uri="{FF2B5EF4-FFF2-40B4-BE49-F238E27FC236}">
                <a16:creationId xmlns:a16="http://schemas.microsoft.com/office/drawing/2014/main" id="{410F144D-6CBD-494E-8A33-CB6FDCA234D8}"/>
              </a:ext>
            </a:extLst>
          </p:cNvPr>
          <p:cNvSpPr>
            <a:spLocks noGrp="1"/>
          </p:cNvSpPr>
          <p:nvPr>
            <p:ph idx="1"/>
          </p:nvPr>
        </p:nvSpPr>
        <p:spPr/>
        <p:txBody>
          <a:bodyPr>
            <a:normAutofit fontScale="85000" lnSpcReduction="20000"/>
          </a:bodyPr>
          <a:lstStyle/>
          <a:p>
            <a:r>
              <a:rPr lang="en-IN" dirty="0"/>
              <a:t>Any income which is not taxable under salary, house property, PGBP, Capital gains that income shall be taxable under income from Other sources.</a:t>
            </a:r>
          </a:p>
          <a:p>
            <a:r>
              <a:rPr lang="en-IN" dirty="0"/>
              <a:t>Rent from letting out of Plant, Machinery and furniture.</a:t>
            </a:r>
          </a:p>
          <a:p>
            <a:r>
              <a:rPr lang="en-IN" dirty="0"/>
              <a:t>Dividend on shares.</a:t>
            </a:r>
          </a:p>
          <a:p>
            <a:r>
              <a:rPr lang="en-IN" dirty="0"/>
              <a:t>Director’s sitting fees.</a:t>
            </a:r>
          </a:p>
          <a:p>
            <a:r>
              <a:rPr lang="en-IN" dirty="0"/>
              <a:t>Agricultural income from land located outside India.</a:t>
            </a:r>
          </a:p>
          <a:p>
            <a:r>
              <a:rPr lang="en-IN" dirty="0"/>
              <a:t>Salary of MLA/MP/MLC.</a:t>
            </a:r>
          </a:p>
          <a:p>
            <a:r>
              <a:rPr lang="en-IN" dirty="0"/>
              <a:t>Interest on income tax department refund.</a:t>
            </a:r>
          </a:p>
          <a:p>
            <a:r>
              <a:rPr lang="en-IN" dirty="0"/>
              <a:t>Winning from lotteries, </a:t>
            </a:r>
            <a:r>
              <a:rPr lang="en-IN" dirty="0" err="1"/>
              <a:t>puzzels</a:t>
            </a:r>
            <a:r>
              <a:rPr lang="en-IN" dirty="0"/>
              <a:t> ,card games and Horse </a:t>
            </a:r>
            <a:r>
              <a:rPr lang="en-IN" dirty="0" err="1"/>
              <a:t>races,etc</a:t>
            </a:r>
            <a:r>
              <a:rPr lang="en-IN" dirty="0"/>
              <a:t>.</a:t>
            </a:r>
          </a:p>
          <a:p>
            <a:r>
              <a:rPr lang="en-IN" dirty="0"/>
              <a:t>Income from </a:t>
            </a:r>
            <a:r>
              <a:rPr lang="en-IN" dirty="0" err="1"/>
              <a:t>Royality</a:t>
            </a:r>
            <a:r>
              <a:rPr lang="en-IN" dirty="0"/>
              <a:t>.</a:t>
            </a:r>
          </a:p>
          <a:p>
            <a:r>
              <a:rPr lang="en-IN" dirty="0" smtClean="0"/>
              <a:t>Income </a:t>
            </a:r>
            <a:r>
              <a:rPr lang="en-IN" dirty="0"/>
              <a:t>on any investment.</a:t>
            </a:r>
          </a:p>
        </p:txBody>
      </p:sp>
    </p:spTree>
    <p:extLst>
      <p:ext uri="{BB962C8B-B14F-4D97-AF65-F5344CB8AC3E}">
        <p14:creationId xmlns:p14="http://schemas.microsoft.com/office/powerpoint/2010/main" val="342865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FE88-83A2-4F7A-A20D-051C251BBDAC}"/>
              </a:ext>
            </a:extLst>
          </p:cNvPr>
          <p:cNvSpPr>
            <a:spLocks noGrp="1"/>
          </p:cNvSpPr>
          <p:nvPr>
            <p:ph type="title"/>
          </p:nvPr>
        </p:nvSpPr>
        <p:spPr/>
        <p:txBody>
          <a:bodyPr/>
          <a:lstStyle/>
          <a:p>
            <a:r>
              <a:rPr lang="en-US" dirty="0"/>
              <a:t>Other Sources contd…</a:t>
            </a:r>
            <a:endParaRPr lang="en-IN" dirty="0"/>
          </a:p>
        </p:txBody>
      </p:sp>
      <p:sp>
        <p:nvSpPr>
          <p:cNvPr id="3" name="Content Placeholder 2">
            <a:extLst>
              <a:ext uri="{FF2B5EF4-FFF2-40B4-BE49-F238E27FC236}">
                <a16:creationId xmlns:a16="http://schemas.microsoft.com/office/drawing/2014/main" id="{E74374BF-284A-4FF3-8B7F-8281ABCC5CC7}"/>
              </a:ext>
            </a:extLst>
          </p:cNvPr>
          <p:cNvSpPr>
            <a:spLocks noGrp="1"/>
          </p:cNvSpPr>
          <p:nvPr>
            <p:ph idx="1"/>
          </p:nvPr>
        </p:nvSpPr>
        <p:spPr/>
        <p:txBody>
          <a:bodyPr>
            <a:normAutofit/>
          </a:bodyPr>
          <a:lstStyle/>
          <a:p>
            <a:r>
              <a:rPr lang="en-US" sz="2400" dirty="0"/>
              <a:t>Interest from Savings Account*</a:t>
            </a:r>
          </a:p>
          <a:p>
            <a:r>
              <a:rPr lang="en-US" sz="2400" dirty="0"/>
              <a:t>Interest from Deposits (Bank / Post Office /Cooperative Society)*</a:t>
            </a:r>
          </a:p>
          <a:p>
            <a:r>
              <a:rPr lang="en-US" sz="2400" dirty="0"/>
              <a:t>Interest from Income Tax Refund</a:t>
            </a:r>
          </a:p>
          <a:p>
            <a:r>
              <a:rPr lang="en-US" sz="2400" dirty="0"/>
              <a:t>Family Pension</a:t>
            </a:r>
          </a:p>
          <a:p>
            <a:r>
              <a:rPr lang="en-US" sz="2400" dirty="0"/>
              <a:t>Others – </a:t>
            </a:r>
            <a:r>
              <a:rPr lang="en-US" sz="2000" dirty="0"/>
              <a:t>Depends upon Main / ancillary activity</a:t>
            </a:r>
            <a:r>
              <a:rPr lang="en-US" sz="2400" dirty="0"/>
              <a:t>  </a:t>
            </a:r>
          </a:p>
          <a:p>
            <a:endParaRPr lang="en-US" dirty="0"/>
          </a:p>
          <a:p>
            <a:pPr marL="0" indent="0">
              <a:buNone/>
            </a:pPr>
            <a:r>
              <a:rPr lang="en-US" sz="2000" dirty="0"/>
              <a:t>*Applicable Deductions</a:t>
            </a:r>
          </a:p>
          <a:p>
            <a:pPr marL="0" indent="0">
              <a:buNone/>
            </a:pPr>
            <a:r>
              <a:rPr lang="en-US" sz="2000" dirty="0"/>
              <a:t>80TTA Deduction on Savings Account Interest</a:t>
            </a:r>
          </a:p>
          <a:p>
            <a:pPr marL="0" indent="0">
              <a:buNone/>
            </a:pPr>
            <a:r>
              <a:rPr lang="en-US" sz="2000" dirty="0"/>
              <a:t>80TTB </a:t>
            </a:r>
            <a:r>
              <a:rPr lang="en-US" sz="2000" b="0" i="0" u="none" strike="noStrike" dirty="0">
                <a:solidFill>
                  <a:srgbClr val="000000"/>
                </a:solidFill>
                <a:effectLst/>
                <a:latin typeface="Calibri" panose="020F0502020204030204" pitchFamily="34" charset="0"/>
              </a:rPr>
              <a:t>Interest on deposits in case of Resident senior citizens</a:t>
            </a:r>
            <a:r>
              <a:rPr lang="en-US" sz="2000" dirty="0"/>
              <a:t> </a:t>
            </a:r>
            <a:endParaRPr lang="en-IN" sz="2000" dirty="0"/>
          </a:p>
        </p:txBody>
      </p:sp>
    </p:spTree>
    <p:extLst>
      <p:ext uri="{BB962C8B-B14F-4D97-AF65-F5344CB8AC3E}">
        <p14:creationId xmlns:p14="http://schemas.microsoft.com/office/powerpoint/2010/main" val="1420126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E9F8-B9BB-4DB0-BD3E-A6A970692B03}"/>
              </a:ext>
            </a:extLst>
          </p:cNvPr>
          <p:cNvSpPr>
            <a:spLocks noGrp="1"/>
          </p:cNvSpPr>
          <p:nvPr>
            <p:ph type="title"/>
          </p:nvPr>
        </p:nvSpPr>
        <p:spPr>
          <a:xfrm>
            <a:off x="838200" y="365125"/>
            <a:ext cx="10515600" cy="365477"/>
          </a:xfrm>
        </p:spPr>
        <p:txBody>
          <a:bodyPr>
            <a:normAutofit fontScale="90000"/>
          </a:bodyPr>
          <a:lstStyle/>
          <a:p>
            <a:r>
              <a:rPr lang="en-US" dirty="0"/>
              <a:t>Set off and Carry forward of Losses</a:t>
            </a:r>
            <a:endParaRPr lang="en-IN" dirty="0"/>
          </a:p>
        </p:txBody>
      </p:sp>
      <p:graphicFrame>
        <p:nvGraphicFramePr>
          <p:cNvPr id="4" name="Content Placeholder 3">
            <a:extLst>
              <a:ext uri="{FF2B5EF4-FFF2-40B4-BE49-F238E27FC236}">
                <a16:creationId xmlns:a16="http://schemas.microsoft.com/office/drawing/2014/main" id="{CE7D94A0-67FA-492C-9098-5BA5397FEF27}"/>
              </a:ext>
            </a:extLst>
          </p:cNvPr>
          <p:cNvGraphicFramePr>
            <a:graphicFrameLocks noGrp="1"/>
          </p:cNvGraphicFramePr>
          <p:nvPr>
            <p:ph idx="1"/>
            <p:extLst>
              <p:ext uri="{D42A27DB-BD31-4B8C-83A1-F6EECF244321}">
                <p14:modId xmlns:p14="http://schemas.microsoft.com/office/powerpoint/2010/main" val="1641266875"/>
              </p:ext>
            </p:extLst>
          </p:nvPr>
        </p:nvGraphicFramePr>
        <p:xfrm>
          <a:off x="1049867" y="741891"/>
          <a:ext cx="10303930" cy="5597172"/>
        </p:xfrm>
        <a:graphic>
          <a:graphicData uri="http://schemas.openxmlformats.org/drawingml/2006/table">
            <a:tbl>
              <a:tblPr>
                <a:tableStyleId>{5C22544A-7EE6-4342-B048-85BDC9FD1C3A}</a:tableStyleId>
              </a:tblPr>
              <a:tblGrid>
                <a:gridCol w="1471990">
                  <a:extLst>
                    <a:ext uri="{9D8B030D-6E8A-4147-A177-3AD203B41FA5}">
                      <a16:colId xmlns:a16="http://schemas.microsoft.com/office/drawing/2014/main" val="856975785"/>
                    </a:ext>
                  </a:extLst>
                </a:gridCol>
                <a:gridCol w="1471990">
                  <a:extLst>
                    <a:ext uri="{9D8B030D-6E8A-4147-A177-3AD203B41FA5}">
                      <a16:colId xmlns:a16="http://schemas.microsoft.com/office/drawing/2014/main" val="2959888349"/>
                    </a:ext>
                  </a:extLst>
                </a:gridCol>
                <a:gridCol w="1471990">
                  <a:extLst>
                    <a:ext uri="{9D8B030D-6E8A-4147-A177-3AD203B41FA5}">
                      <a16:colId xmlns:a16="http://schemas.microsoft.com/office/drawing/2014/main" val="516327460"/>
                    </a:ext>
                  </a:extLst>
                </a:gridCol>
                <a:gridCol w="1471990">
                  <a:extLst>
                    <a:ext uri="{9D8B030D-6E8A-4147-A177-3AD203B41FA5}">
                      <a16:colId xmlns:a16="http://schemas.microsoft.com/office/drawing/2014/main" val="3069857701"/>
                    </a:ext>
                  </a:extLst>
                </a:gridCol>
                <a:gridCol w="1471990">
                  <a:extLst>
                    <a:ext uri="{9D8B030D-6E8A-4147-A177-3AD203B41FA5}">
                      <a16:colId xmlns:a16="http://schemas.microsoft.com/office/drawing/2014/main" val="488846522"/>
                    </a:ext>
                  </a:extLst>
                </a:gridCol>
                <a:gridCol w="1471990">
                  <a:extLst>
                    <a:ext uri="{9D8B030D-6E8A-4147-A177-3AD203B41FA5}">
                      <a16:colId xmlns:a16="http://schemas.microsoft.com/office/drawing/2014/main" val="1213732107"/>
                    </a:ext>
                  </a:extLst>
                </a:gridCol>
                <a:gridCol w="1471990">
                  <a:extLst>
                    <a:ext uri="{9D8B030D-6E8A-4147-A177-3AD203B41FA5}">
                      <a16:colId xmlns:a16="http://schemas.microsoft.com/office/drawing/2014/main" val="1489828521"/>
                    </a:ext>
                  </a:extLst>
                </a:gridCol>
              </a:tblGrid>
              <a:tr h="616664">
                <a:tc>
                  <a:txBody>
                    <a:bodyPr/>
                    <a:lstStyle/>
                    <a:p>
                      <a:pPr algn="l" fontAlgn="t"/>
                      <a:r>
                        <a:rPr lang="en-IN" sz="1400" b="1" u="none" strike="noStrike" dirty="0">
                          <a:solidFill>
                            <a:schemeClr val="accent1"/>
                          </a:solidFill>
                          <a:effectLst/>
                        </a:rPr>
                        <a:t>Types of Losses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b="1" u="none" strike="noStrike" dirty="0">
                          <a:solidFill>
                            <a:schemeClr val="accent1"/>
                          </a:solidFill>
                          <a:effectLst/>
                        </a:rPr>
                        <a:t>Intra   Head Adjustment</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b="1" u="none" strike="noStrike" dirty="0">
                          <a:solidFill>
                            <a:schemeClr val="accent1"/>
                          </a:solidFill>
                          <a:effectLst/>
                        </a:rPr>
                        <a:t>Inter Head Adjustment/ Set off</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b="1" u="none" strike="noStrike" dirty="0">
                          <a:solidFill>
                            <a:schemeClr val="accent1"/>
                          </a:solidFill>
                          <a:effectLst/>
                        </a:rPr>
                        <a:t>Carry </a:t>
                      </a:r>
                      <a:r>
                        <a:rPr lang="en-IN" sz="1400" b="1" u="none" strike="noStrike" dirty="0" smtClean="0">
                          <a:solidFill>
                            <a:schemeClr val="accent1"/>
                          </a:solidFill>
                          <a:effectLst/>
                        </a:rPr>
                        <a:t>Forwarded</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b="1" u="none" strike="noStrike" dirty="0">
                          <a:solidFill>
                            <a:schemeClr val="accent1"/>
                          </a:solidFill>
                          <a:effectLst/>
                        </a:rPr>
                        <a:t>Brought Forward Losses to be Set Off against</a:t>
                      </a:r>
                      <a:endParaRPr lang="en-US"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b="1" u="none" strike="noStrike" dirty="0">
                          <a:solidFill>
                            <a:schemeClr val="accent1"/>
                          </a:solidFill>
                          <a:effectLst/>
                        </a:rPr>
                        <a:t>Time Limit to carry forward</a:t>
                      </a:r>
                      <a:endParaRPr lang="en-US"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b="1" u="none" strike="noStrike" dirty="0">
                          <a:solidFill>
                            <a:schemeClr val="accent1"/>
                          </a:solidFill>
                          <a:effectLst/>
                        </a:rPr>
                        <a:t>Mandatory filing of return of income</a:t>
                      </a:r>
                      <a:endParaRPr lang="en-US" sz="1400" b="1" i="0" u="none" strike="noStrike" dirty="0">
                        <a:solidFill>
                          <a:schemeClr val="accent1"/>
                        </a:solidFill>
                        <a:effectLst/>
                        <a:latin typeface="Arial" panose="020B0604020202020204" pitchFamily="34" charset="0"/>
                      </a:endParaRPr>
                    </a:p>
                  </a:txBody>
                  <a:tcPr marL="3854" marR="3854" marT="3854" marB="0"/>
                </a:tc>
                <a:extLst>
                  <a:ext uri="{0D108BD9-81ED-4DB2-BD59-A6C34878D82A}">
                    <a16:rowId xmlns:a16="http://schemas.microsoft.com/office/drawing/2014/main" val="99872242"/>
                  </a:ext>
                </a:extLst>
              </a:tr>
              <a:tr h="512602">
                <a:tc>
                  <a:txBody>
                    <a:bodyPr/>
                    <a:lstStyle/>
                    <a:p>
                      <a:pPr algn="l" fontAlgn="t"/>
                      <a:r>
                        <a:rPr lang="en-IN" sz="1400" b="1" u="none" strike="noStrike" dirty="0">
                          <a:solidFill>
                            <a:schemeClr val="accent1"/>
                          </a:solidFill>
                          <a:effectLst/>
                        </a:rPr>
                        <a:t>Loss from House Property</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Allowed, upto Maximum of Rs. 2,00,000 from AY 2018-19</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Income from House Property</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8 Years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952333976"/>
                  </a:ext>
                </a:extLst>
              </a:tr>
              <a:tr h="512602">
                <a:tc>
                  <a:txBody>
                    <a:bodyPr/>
                    <a:lstStyle/>
                    <a:p>
                      <a:pPr algn="l" fontAlgn="t"/>
                      <a:r>
                        <a:rPr lang="en-IN" sz="1400" b="1" u="none" strike="noStrike" dirty="0">
                          <a:solidFill>
                            <a:schemeClr val="accent1"/>
                          </a:solidFill>
                          <a:effectLst/>
                        </a:rPr>
                        <a:t>Loss from Speculative Business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Only against Speculative business income</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Income from Speculative Business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4 Years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3456749504"/>
                  </a:ext>
                </a:extLst>
              </a:tr>
              <a:tr h="512602">
                <a:tc>
                  <a:txBody>
                    <a:bodyPr/>
                    <a:lstStyle/>
                    <a:p>
                      <a:pPr algn="l" fontAlgn="t"/>
                      <a:r>
                        <a:rPr lang="en-IN" sz="1400" b="1" u="none" strike="noStrike" dirty="0">
                          <a:solidFill>
                            <a:schemeClr val="accent1"/>
                          </a:solidFill>
                          <a:effectLst/>
                        </a:rPr>
                        <a:t>Loss from Specified Business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Only against Specified business income</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Income from Specified Business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Unlimited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3554945059"/>
                  </a:ext>
                </a:extLst>
              </a:tr>
              <a:tr h="366144">
                <a:tc>
                  <a:txBody>
                    <a:bodyPr/>
                    <a:lstStyle/>
                    <a:p>
                      <a:pPr algn="l" fontAlgn="t"/>
                      <a:r>
                        <a:rPr lang="en-IN" sz="1400" b="1" u="none" strike="noStrike" dirty="0">
                          <a:solidFill>
                            <a:schemeClr val="accent1"/>
                          </a:solidFill>
                          <a:effectLst/>
                        </a:rPr>
                        <a:t>Other Business Losses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Allowed, except from Salary Income</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Income from Normal Business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 </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479151222"/>
                  </a:ext>
                </a:extLst>
              </a:tr>
              <a:tr h="292916">
                <a:tc>
                  <a:txBody>
                    <a:bodyPr/>
                    <a:lstStyle/>
                    <a:p>
                      <a:pPr algn="l" fontAlgn="t"/>
                      <a:r>
                        <a:rPr lang="en-IN" sz="1400" b="1" u="none" strike="noStrike" dirty="0">
                          <a:solidFill>
                            <a:schemeClr val="accent1"/>
                          </a:solidFill>
                          <a:effectLst/>
                        </a:rPr>
                        <a:t>Short Term Capital Loss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Only against STCG &amp; LTCG</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STCG &amp; LTCG</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8 Years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424232792"/>
                  </a:ext>
                </a:extLst>
              </a:tr>
              <a:tr h="292916">
                <a:tc>
                  <a:txBody>
                    <a:bodyPr/>
                    <a:lstStyle/>
                    <a:p>
                      <a:pPr algn="l" fontAlgn="t"/>
                      <a:r>
                        <a:rPr lang="en-IN" sz="1400" b="1" u="none" strike="noStrike" dirty="0">
                          <a:solidFill>
                            <a:schemeClr val="accent1"/>
                          </a:solidFill>
                          <a:effectLst/>
                        </a:rPr>
                        <a:t>Long Term Capital Loss</a:t>
                      </a:r>
                      <a:endParaRPr lang="en-IN"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Only against LTCG</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LTCG</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8 Years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691268395"/>
                  </a:ext>
                </a:extLst>
              </a:tr>
              <a:tr h="585831">
                <a:tc>
                  <a:txBody>
                    <a:bodyPr/>
                    <a:lstStyle/>
                    <a:p>
                      <a:pPr algn="l" fontAlgn="t"/>
                      <a:r>
                        <a:rPr lang="en-US" sz="1400" b="1" u="none" strike="noStrike" dirty="0">
                          <a:solidFill>
                            <a:schemeClr val="accent1"/>
                          </a:solidFill>
                          <a:effectLst/>
                        </a:rPr>
                        <a:t>Loss from Owing &amp; Maintaining Race Horses</a:t>
                      </a:r>
                      <a:endParaRPr lang="en-US"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Only against income from Owing &amp; Maintaining Race Horses</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US" sz="1400" u="none" strike="noStrike" dirty="0">
                          <a:effectLst/>
                        </a:rPr>
                        <a:t>Income from Owing &amp; Maintaining Race Horses</a:t>
                      </a:r>
                      <a:endParaRPr lang="en-US"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4 Years</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Yes</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514738686"/>
                  </a:ext>
                </a:extLst>
              </a:tr>
              <a:tr h="439373">
                <a:tc>
                  <a:txBody>
                    <a:bodyPr/>
                    <a:lstStyle/>
                    <a:p>
                      <a:pPr algn="l" fontAlgn="t"/>
                      <a:r>
                        <a:rPr lang="en-US" sz="1400" b="1" u="none" strike="noStrike" dirty="0">
                          <a:solidFill>
                            <a:schemeClr val="accent1"/>
                          </a:solidFill>
                          <a:effectLst/>
                        </a:rPr>
                        <a:t>Other Loss under ‘Other Sources’</a:t>
                      </a:r>
                      <a:endParaRPr lang="en-US" sz="1400" b="1" i="0" u="none" strike="noStrike" dirty="0">
                        <a:solidFill>
                          <a:schemeClr val="accent1"/>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Not Allowed</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N/A</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N/A</a:t>
                      </a:r>
                      <a:endParaRPr lang="en-IN" sz="1400" b="0" i="0" u="none" strike="noStrike" dirty="0">
                        <a:solidFill>
                          <a:srgbClr val="444444"/>
                        </a:solidFill>
                        <a:effectLst/>
                        <a:latin typeface="Arial" panose="020B0604020202020204" pitchFamily="34" charset="0"/>
                      </a:endParaRPr>
                    </a:p>
                  </a:txBody>
                  <a:tcPr marL="3854" marR="3854" marT="3854" marB="0"/>
                </a:tc>
                <a:tc>
                  <a:txBody>
                    <a:bodyPr/>
                    <a:lstStyle/>
                    <a:p>
                      <a:pPr algn="l" fontAlgn="t"/>
                      <a:r>
                        <a:rPr lang="en-IN" sz="1400" u="none" strike="noStrike" dirty="0">
                          <a:effectLst/>
                        </a:rPr>
                        <a:t>N/A</a:t>
                      </a:r>
                      <a:endParaRPr lang="en-IN" sz="1400" b="0" i="0" u="none" strike="noStrike" dirty="0">
                        <a:solidFill>
                          <a:srgbClr val="444444"/>
                        </a:solidFill>
                        <a:effectLst/>
                        <a:latin typeface="Arial" panose="020B0604020202020204" pitchFamily="34" charset="0"/>
                      </a:endParaRPr>
                    </a:p>
                  </a:txBody>
                  <a:tcPr marL="3854" marR="3854" marT="3854" marB="0"/>
                </a:tc>
                <a:extLst>
                  <a:ext uri="{0D108BD9-81ED-4DB2-BD59-A6C34878D82A}">
                    <a16:rowId xmlns:a16="http://schemas.microsoft.com/office/drawing/2014/main" val="3483683058"/>
                  </a:ext>
                </a:extLst>
              </a:tr>
              <a:tr h="219687">
                <a:tc>
                  <a:txBody>
                    <a:bodyPr/>
                    <a:lstStyle/>
                    <a:p>
                      <a:pPr algn="l" fontAlgn="t"/>
                      <a:r>
                        <a:rPr lang="en-IN" sz="1400" b="1" u="none" strike="noStrike" dirty="0">
                          <a:solidFill>
                            <a:schemeClr val="accent1"/>
                          </a:solidFill>
                          <a:effectLst/>
                        </a:rPr>
                        <a:t>Loss from Salary</a:t>
                      </a:r>
                      <a:endParaRPr lang="en-IN" sz="1400" b="1" i="0" u="none" strike="noStrike" dirty="0">
                        <a:solidFill>
                          <a:schemeClr val="accent1"/>
                        </a:solidFill>
                        <a:effectLst/>
                        <a:latin typeface="Arial" panose="020B0604020202020204" pitchFamily="34" charset="0"/>
                      </a:endParaRPr>
                    </a:p>
                  </a:txBody>
                  <a:tcPr marL="3854" marR="3854" marT="3854" marB="0"/>
                </a:tc>
                <a:tc gridSpan="6">
                  <a:txBody>
                    <a:bodyPr/>
                    <a:lstStyle/>
                    <a:p>
                      <a:pPr algn="l" fontAlgn="t"/>
                      <a:r>
                        <a:rPr lang="en-US" sz="1400" u="none" strike="noStrike" dirty="0">
                          <a:effectLst/>
                        </a:rPr>
                        <a:t>Loss from Salary Not Possible</a:t>
                      </a:r>
                      <a:endParaRPr lang="en-US" sz="1400" b="0" i="1" u="none" strike="noStrike" dirty="0">
                        <a:solidFill>
                          <a:srgbClr val="444444"/>
                        </a:solidFill>
                        <a:effectLst/>
                        <a:latin typeface="Arial" panose="020B0604020202020204" pitchFamily="34" charset="0"/>
                      </a:endParaRPr>
                    </a:p>
                  </a:txBody>
                  <a:tcPr marL="3854" marR="3854" marT="3854"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12624983"/>
                  </a:ext>
                </a:extLst>
              </a:tr>
            </a:tbl>
          </a:graphicData>
        </a:graphic>
      </p:graphicFrame>
    </p:spTree>
    <p:extLst>
      <p:ext uri="{BB962C8B-B14F-4D97-AF65-F5344CB8AC3E}">
        <p14:creationId xmlns:p14="http://schemas.microsoft.com/office/powerpoint/2010/main" val="3401522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9FAE-9E30-4972-8D4A-098740F231BE}"/>
              </a:ext>
            </a:extLst>
          </p:cNvPr>
          <p:cNvSpPr>
            <a:spLocks noGrp="1"/>
          </p:cNvSpPr>
          <p:nvPr>
            <p:ph type="title"/>
          </p:nvPr>
        </p:nvSpPr>
        <p:spPr/>
        <p:txBody>
          <a:bodyPr/>
          <a:lstStyle/>
          <a:p>
            <a:r>
              <a:rPr lang="en-US" dirty="0"/>
              <a:t>Definition of Family in various deductions</a:t>
            </a:r>
            <a:endParaRPr lang="en-IN" dirty="0"/>
          </a:p>
        </p:txBody>
      </p:sp>
      <p:pic>
        <p:nvPicPr>
          <p:cNvPr id="4" name="table">
            <a:extLst>
              <a:ext uri="{FF2B5EF4-FFF2-40B4-BE49-F238E27FC236}">
                <a16:creationId xmlns:a16="http://schemas.microsoft.com/office/drawing/2014/main" id="{11C621DC-C91B-401D-BEE5-8413A6B3FDD4}"/>
              </a:ext>
            </a:extLst>
          </p:cNvPr>
          <p:cNvPicPr>
            <a:picLocks noGrp="1" noChangeAspect="1"/>
          </p:cNvPicPr>
          <p:nvPr>
            <p:ph idx="1"/>
          </p:nvPr>
        </p:nvPicPr>
        <p:blipFill>
          <a:blip r:embed="rId2"/>
          <a:stretch>
            <a:fillRect/>
          </a:stretch>
        </p:blipFill>
        <p:spPr>
          <a:xfrm>
            <a:off x="522514" y="1294410"/>
            <a:ext cx="11091554" cy="5198465"/>
          </a:xfrm>
          <a:prstGeom prst="rect">
            <a:avLst/>
          </a:prstGeom>
        </p:spPr>
      </p:pic>
    </p:spTree>
    <p:extLst>
      <p:ext uri="{BB962C8B-B14F-4D97-AF65-F5344CB8AC3E}">
        <p14:creationId xmlns:p14="http://schemas.microsoft.com/office/powerpoint/2010/main" val="86532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5A3A-2CBE-47F4-A11E-3CC4733A6372}"/>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DEA091C1-D6B4-49BC-B3C9-A0D38C344E67}"/>
              </a:ext>
            </a:extLst>
          </p:cNvPr>
          <p:cNvSpPr>
            <a:spLocks noGrp="1"/>
          </p:cNvSpPr>
          <p:nvPr>
            <p:ph idx="1"/>
          </p:nvPr>
        </p:nvSpPr>
        <p:spPr/>
        <p:txBody>
          <a:bodyPr/>
          <a:lstStyle/>
          <a:p>
            <a:r>
              <a:rPr lang="en-US" dirty="0"/>
              <a:t>Why should we pay Taxes to the Government?</a:t>
            </a:r>
          </a:p>
          <a:p>
            <a:endParaRPr lang="en-US" dirty="0"/>
          </a:p>
          <a:p>
            <a:pPr>
              <a:buFont typeface="Wingdings" panose="05000000000000000000" pitchFamily="2" charset="2"/>
              <a:buChar char="v"/>
            </a:pPr>
            <a:r>
              <a:rPr lang="en-US" dirty="0"/>
              <a:t>Types of Taxes</a:t>
            </a:r>
          </a:p>
          <a:p>
            <a:pPr lvl="1">
              <a:buFont typeface="Wingdings" panose="05000000000000000000" pitchFamily="2" charset="2"/>
              <a:buChar char="ü"/>
            </a:pPr>
            <a:r>
              <a:rPr lang="en-US" dirty="0"/>
              <a:t>Direct Taxes</a:t>
            </a:r>
          </a:p>
          <a:p>
            <a:pPr lvl="1">
              <a:buFont typeface="Wingdings" panose="05000000000000000000" pitchFamily="2" charset="2"/>
              <a:buChar char="ü"/>
            </a:pPr>
            <a:r>
              <a:rPr lang="en-US" dirty="0"/>
              <a:t>Indirect Tax</a:t>
            </a:r>
          </a:p>
        </p:txBody>
      </p:sp>
    </p:spTree>
    <p:extLst>
      <p:ext uri="{BB962C8B-B14F-4D97-AF65-F5344CB8AC3E}">
        <p14:creationId xmlns:p14="http://schemas.microsoft.com/office/powerpoint/2010/main" val="2090110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pic>
        <p:nvPicPr>
          <p:cNvPr id="4" name="Picture 3"/>
          <p:cNvPicPr>
            <a:picLocks noChangeAspect="1"/>
          </p:cNvPicPr>
          <p:nvPr/>
        </p:nvPicPr>
        <p:blipFill>
          <a:blip r:embed="rId2"/>
          <a:stretch>
            <a:fillRect/>
          </a:stretch>
        </p:blipFill>
        <p:spPr>
          <a:xfrm>
            <a:off x="0" y="489095"/>
            <a:ext cx="2743200" cy="1516064"/>
          </a:xfrm>
          <a:prstGeom prst="rect">
            <a:avLst/>
          </a:prstGeom>
          <a:ln>
            <a:noFill/>
          </a:ln>
          <a:effectLst>
            <a:softEdge rad="112500"/>
          </a:effectLst>
        </p:spPr>
      </p:pic>
      <p:sp>
        <p:nvSpPr>
          <p:cNvPr id="2" name="Rectangle 1"/>
          <p:cNvSpPr/>
          <p:nvPr/>
        </p:nvSpPr>
        <p:spPr>
          <a:xfrm>
            <a:off x="4455979" y="1358415"/>
            <a:ext cx="2858547"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80C</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89922" y="1888817"/>
            <a:ext cx="11709785" cy="3693319"/>
          </a:xfrm>
          <a:prstGeom prst="rect">
            <a:avLst/>
          </a:prstGeom>
          <a:solidFill>
            <a:srgbClr val="DDDDDD"/>
          </a:solidFill>
        </p:spPr>
        <p:style>
          <a:lnRef idx="1">
            <a:schemeClr val="dk1"/>
          </a:lnRef>
          <a:fillRef idx="2">
            <a:schemeClr val="dk1"/>
          </a:fillRef>
          <a:effectRef idx="1">
            <a:schemeClr val="dk1"/>
          </a:effectRef>
          <a:fontRef idx="minor">
            <a:schemeClr val="dk1"/>
          </a:fontRef>
        </p:style>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Maximum Limit- Rs.1,50,000/-</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Different Investment in this section includes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Life Insurance premium </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EPF-Employee contribution can be claimed for deduction.</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Public Provident Fund </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National Savings Certificate (NSC).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Sukanya Samriddhi Account</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ELSS or Tax Saving Mutual Funds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Senior Citizen Savings Scheme</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5-Years Post Office or Bank Deposits.</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Tuition fee of kids.</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Principal payment towards home loan.</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Stamp duty and registration cost of the house.</a:t>
            </a:r>
          </a:p>
        </p:txBody>
      </p:sp>
    </p:spTree>
    <p:extLst>
      <p:ext uri="{BB962C8B-B14F-4D97-AF65-F5344CB8AC3E}">
        <p14:creationId xmlns:p14="http://schemas.microsoft.com/office/powerpoint/2010/main" val="230803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3" name="Rectangle 2"/>
          <p:cNvSpPr/>
          <p:nvPr/>
        </p:nvSpPr>
        <p:spPr>
          <a:xfrm>
            <a:off x="4455979" y="1358415"/>
            <a:ext cx="35519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80CCC</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63760" y="2222077"/>
            <a:ext cx="9199419" cy="1676741"/>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Deduction under Sec.80CCC is available only for individuals. Contribution to an annuity plan of the LIC of India or any other insurer for receiving the pension. Do remember that the amount should be paid or deposited out of income chargeable to tax.</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a:ea typeface="+mn-ea"/>
                <a:cs typeface="+mn-cs"/>
              </a:rPr>
              <a:t>Note:</a:t>
            </a:r>
            <a:r>
              <a:rPr kumimoji="0" lang="en-IN" sz="1800" b="0" i="0" u="none" strike="noStrike" kern="1200" cap="none" spc="0" normalizeH="0" baseline="0" noProof="0" dirty="0">
                <a:ln>
                  <a:noFill/>
                </a:ln>
                <a:solidFill>
                  <a:prstClr val="black"/>
                </a:solidFill>
                <a:effectLst/>
                <a:uLnTx/>
                <a:uFillTx/>
                <a:latin typeface="Tw Cen MT"/>
                <a:ea typeface="+mn-ea"/>
                <a:cs typeface="+mn-cs"/>
              </a:rPr>
              <a:t>- </a:t>
            </a:r>
            <a:r>
              <a:rPr kumimoji="0" lang="en-IN" sz="1800" b="1" i="0" u="none" strike="noStrike" kern="1200" cap="none" spc="0" normalizeH="0" baseline="0" noProof="0" dirty="0">
                <a:ln>
                  <a:noFill/>
                </a:ln>
                <a:solidFill>
                  <a:srgbClr val="C00000"/>
                </a:solidFill>
                <a:effectLst/>
                <a:uLnTx/>
                <a:uFillTx/>
                <a:latin typeface="Tw Cen MT"/>
                <a:ea typeface="+mn-ea"/>
                <a:cs typeface="+mn-cs"/>
              </a:rPr>
              <a:t>this is also the part of the combined limit of Rs.1.5 lakh available under Sec.80C Sec.80CCC, and </a:t>
            </a:r>
            <a:r>
              <a:rPr kumimoji="0" lang="en-IN" sz="1800" b="1" i="0" u="sng" strike="noStrike" kern="1200" cap="none" spc="0" normalizeH="0" baseline="0" noProof="0" dirty="0">
                <a:ln>
                  <a:noFill/>
                </a:ln>
                <a:solidFill>
                  <a:srgbClr val="C00000"/>
                </a:solidFill>
                <a:effectLst/>
                <a:uLnTx/>
                <a:uFillTx/>
                <a:latin typeface="Tw Cen MT"/>
                <a:ea typeface="+mn-ea"/>
                <a:cs typeface="+mn-cs"/>
              </a:rPr>
              <a:t>Sec.80CCD(1)</a:t>
            </a:r>
            <a:endParaRPr kumimoji="0" lang="en-IN"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032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3" name="Rectangle 2"/>
          <p:cNvSpPr/>
          <p:nvPr/>
        </p:nvSpPr>
        <p:spPr>
          <a:xfrm>
            <a:off x="3725792" y="1504903"/>
            <a:ext cx="7167986"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NPS Tax Benefit-Section 80CCD1</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1055" y="2164062"/>
            <a:ext cx="11610109" cy="1051122"/>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An individual’s maximum 20% of annual income (Earlier it was 10% but after Budget 2017, it increased to 20%) or an employees (10% of Basic+DA) contribution will be eligible for deduction.</a:t>
            </a:r>
          </a:p>
          <a:p>
            <a:pPr marL="0" marR="0" lvl="0" indent="0" algn="l" defTabSz="457200" rtl="0" eaLnBrk="1" fontAlgn="auto" latinLnBrk="0" hangingPunct="1">
              <a:lnSpc>
                <a:spcPct val="107000"/>
              </a:lnSpc>
              <a:spcBef>
                <a:spcPts val="0"/>
              </a:spcBef>
              <a:spcAft>
                <a:spcPts val="800"/>
              </a:spcAft>
              <a:buClrTx/>
              <a:buSzPts val="1000"/>
              <a:buFontTx/>
              <a:buNone/>
              <a:tabLst>
                <a:tab pos="457200" algn="l"/>
              </a:tabLst>
              <a:defRPr/>
            </a:pPr>
            <a:r>
              <a:rPr kumimoji="0" lang="en-IN"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Note:</a:t>
            </a:r>
            <a:r>
              <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IN" sz="16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this is also the part of the combined limit of Rs.1.5 lakh available under Sec.80C Sec.80CCC, and </a:t>
            </a:r>
            <a:r>
              <a:rPr kumimoji="0" lang="en-IN" sz="16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Sec.80CCD(1)</a:t>
            </a:r>
            <a:endParaRPr kumimoji="0" lang="en-IN" sz="14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25793" y="3212812"/>
            <a:ext cx="7167985"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NPS Tax Benefit-Section 80CCD2</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60218" y="3743214"/>
            <a:ext cx="11720946" cy="2679836"/>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There is a misconception among many that there is no upper limit for this section. However, the limit is least of 3 conditions. </a:t>
            </a:r>
          </a:p>
          <a:p>
            <a:pPr marL="800100" marR="0" lvl="1"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1) Amount contributed by an employer, </a:t>
            </a:r>
          </a:p>
          <a:p>
            <a:pPr marL="800100" marR="0" lvl="1"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2) 10% of Basic+DA and</a:t>
            </a:r>
          </a:p>
          <a:p>
            <a:pPr marL="800100" marR="0" lvl="1"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3) Gross Total Income.</a:t>
            </a:r>
            <a:endParaRPr kumimoji="0" lang="en-IN" sz="16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Times New Roman" panose="02020603050405020304" pitchFamily="18" charset="0"/>
              </a:rPr>
              <a:t>This is additional deduction which will not form the part of Sec.80C limit.</a:t>
            </a:r>
            <a:endParaRPr kumimoji="0" lang="en-IN" sz="16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The deduction under this section will not be eligible for self-employed.</a:t>
            </a:r>
            <a:endParaRPr kumimoji="0" lang="en-IN" sz="16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416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3" name="Rectangle 2"/>
          <p:cNvSpPr/>
          <p:nvPr/>
        </p:nvSpPr>
        <p:spPr>
          <a:xfrm>
            <a:off x="3306050" y="1349984"/>
            <a:ext cx="7458931"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NPS Tax Benefit-Section 80CCD(1B)</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95746" y="2647343"/>
            <a:ext cx="11166764" cy="2627707"/>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24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This is the additional tax benefit of up to Rs.50,000 eligible for income tax deduction and was introduced in the Budget 2015, </a:t>
            </a: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One can avail the benefit of this Sect.80CCD (1B) from FY 2015-16.</a:t>
            </a:r>
          </a:p>
          <a:p>
            <a:pPr marL="342900" marR="0" lvl="0" indent="-34290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24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Both self-employed and employees are eligible for availing this deduction.</a:t>
            </a:r>
          </a:p>
          <a:p>
            <a:pPr marL="342900" marR="0" lvl="0" indent="-342900" algn="l" defTabSz="457200" rtl="0" eaLnBrk="1" fontAlgn="auto" latinLnBrk="0" hangingPunct="1">
              <a:lnSpc>
                <a:spcPct val="107000"/>
              </a:lnSpc>
              <a:spcBef>
                <a:spcPts val="0"/>
              </a:spcBef>
              <a:spcAft>
                <a:spcPts val="800"/>
              </a:spcAft>
              <a:buClrTx/>
              <a:buSzPts val="1000"/>
              <a:buFont typeface="Wingdings" panose="05000000000000000000" pitchFamily="2" charset="2"/>
              <a:buChar char="q"/>
              <a:tabLst>
                <a:tab pos="457200" algn="l"/>
              </a:tabLst>
              <a:defRPr/>
            </a:pPr>
            <a:r>
              <a:rPr kumimoji="0" lang="en-IN" sz="24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This is over and above </a:t>
            </a: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Sec.80CCD (1).</a:t>
            </a:r>
          </a:p>
          <a:p>
            <a:pPr marL="342900" marR="0" lvl="0"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kumimoji="0" lang="en-IN" sz="16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06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4" name="Rectangle 3"/>
          <p:cNvSpPr/>
          <p:nvPr/>
        </p:nvSpPr>
        <p:spPr>
          <a:xfrm>
            <a:off x="586226" y="1432533"/>
            <a:ext cx="10623641" cy="9914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80D – Deduction in respect of Health insurance Premium</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3337" y="2734771"/>
            <a:ext cx="10487890" cy="1388457"/>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mn-cs"/>
              </a:rPr>
              <a:t>Deduction under this section is available if you satisfy the following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342900" marR="0" lvl="0"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The taxpayer should be an individual (resident, NRI or Foreign Citizen) or HUF.</a:t>
            </a:r>
            <a:endParaRPr kumimoji="0" lang="en-IN" sz="1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Payment should be made out of income chargeable to tax.</a:t>
            </a:r>
            <a:endParaRPr kumimoji="0" lang="en-IN" sz="1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86226" y="4222868"/>
            <a:ext cx="10030691" cy="19845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B050"/>
                </a:solidFill>
                <a:effectLst/>
                <a:uLnTx/>
                <a:uFillTx/>
                <a:latin typeface="Georgia" panose="02040502050405020303" pitchFamily="18" charset="0"/>
                <a:ea typeface="Times New Roman" panose="02020603050405020304" pitchFamily="18" charset="0"/>
                <a:cs typeface="+mn-cs"/>
              </a:rPr>
              <a:t>Changes from Budget 2018-</a:t>
            </a:r>
            <a:endParaRPr kumimoji="0" lang="en-IN" sz="20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In Budget 2018, the maximum tax deduction limit for senior citizens under Sec.80D is raised to Rs.50,000. The earlier limit was Rs.30,000.</a:t>
            </a:r>
            <a:endParaRPr kumimoji="0" lang="en-IN" sz="1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In case of single premium health insurance policies having a cover of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Calibri" panose="020F0502020204030204" pitchFamily="34" charset="0"/>
                <a:cs typeface="Times New Roman" panose="02020603050405020304" pitchFamily="18" charset="0"/>
              </a:rPr>
              <a:t>more than one year</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 it is proposed that the deduction shall be allowed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Calibri" panose="020F0502020204030204" pitchFamily="34" charset="0"/>
                <a:cs typeface="Times New Roman" panose="02020603050405020304" pitchFamily="18" charset="0"/>
              </a:rPr>
              <a:t>on a proportionate basis for the number of years </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Calibri" panose="020F0502020204030204" pitchFamily="34" charset="0"/>
                <a:cs typeface="Times New Roman" panose="02020603050405020304" pitchFamily="18" charset="0"/>
              </a:rPr>
              <a:t>for which health insurance cover is provided, subject to the specified monetary limit.</a:t>
            </a:r>
            <a:endParaRPr kumimoji="0" lang="en-IN" sz="1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484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5" name="Rectangle 4"/>
          <p:cNvSpPr/>
          <p:nvPr/>
        </p:nvSpPr>
        <p:spPr>
          <a:xfrm>
            <a:off x="914400" y="1432533"/>
            <a:ext cx="10080978" cy="8630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4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80DD – Maintenance including Medical Treatment of Dependant who is a person with disability</a:t>
            </a:r>
            <a:endParaRPr kumimoji="0" lang="en-IN"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21247" y="2413107"/>
            <a:ext cx="8950036" cy="3754874"/>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A resident individual or HUF is allowed to claim the deduction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If incurred an expenditure for medical treatment, training, and rehabilitation of dependent relative (being a person with a disability).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Can be claimed only when deposited or paid for any approved scheme of LIC (or any other insurance) or UTI for the maintenance of such dependent relative.</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Fixed deduction of Rs.75,000</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Higher deduction of Rs.1,25,000 is available if such dependent relative is suffering from severe disability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a:t>
            </a:r>
            <a:r>
              <a:rPr kumimoji="0" lang="en-IN"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Times New Roman" panose="02020603050405020304" pitchFamily="18" charset="0"/>
              </a:rPr>
              <a:t>NOTE</a:t>
            </a:r>
            <a:r>
              <a:rPr kumimoji="0" lang="en-IN" sz="2000" b="1" i="0" u="none" strike="noStrike" kern="1200" cap="none" spc="0" normalizeH="0" baseline="0" noProof="0" dirty="0">
                <a:ln>
                  <a:noFill/>
                </a:ln>
                <a:solidFill>
                  <a:srgbClr val="FF0000"/>
                </a:solidFill>
                <a:effectLst/>
                <a:uLnTx/>
                <a:uFillTx/>
                <a:latin typeface="Cambria" panose="02040503050406030204" pitchFamily="18" charset="0"/>
                <a:ea typeface="Times New Roman" panose="02020603050405020304" pitchFamily="18" charset="0"/>
                <a:cs typeface="Times New Roman" panose="02020603050405020304" pitchFamily="18" charset="0"/>
              </a:rPr>
              <a:t>:-</a:t>
            </a:r>
            <a:r>
              <a:rPr kumimoji="0" lang="en-IN" sz="20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Refer to section 80U if the person himself is with Disability</a:t>
            </a:r>
            <a:endPar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434758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4" name="Rectangle 3"/>
          <p:cNvSpPr/>
          <p:nvPr/>
        </p:nvSpPr>
        <p:spPr>
          <a:xfrm>
            <a:off x="526473" y="2124345"/>
            <a:ext cx="11222182" cy="3363741"/>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An Individual’s of HUFs expenses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actually paid </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for medical treatment of specified diseases and ailments subject to certain conditions can be claimed under this section.</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The </a:t>
            </a:r>
            <a:r>
              <a:rPr kumimoji="0" lang="en-IN" sz="18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maximum deduction is Rs. 40,000</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 This can also be claimed on behalf of the dependents. The tax deduction limit under this section for </a:t>
            </a:r>
            <a:r>
              <a:rPr kumimoji="0" lang="en-IN" sz="18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Senior Citizens and very Senior Citizens </a:t>
            </a:r>
            <a:r>
              <a:rPr kumimoji="0" lang="en-IN" sz="1800" b="0" i="1"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(above 80 years)</a:t>
            </a:r>
            <a:r>
              <a:rPr kumimoji="0" lang="en-IN" sz="18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 is now revised to  Rs 1,00,000.</a:t>
            </a:r>
            <a:endParaRPr kumimoji="0" lang="en-IN"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 With effect from the assessment year 2016-17, the taxpayer shall be required to obtain a prescription from a specialist doctor (not necessarily from a doctor working in a Government hospital) for availing this deduction.</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Can claim the deduction for the medical treatment of self, spouse, children, parents brothers, and sisters of the individual.</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6473" y="1432533"/>
            <a:ext cx="10514060" cy="46788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4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80DDB – Medical Treatment of specified Disease</a:t>
            </a:r>
            <a:endParaRPr kumimoji="0" lang="en-IN"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166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4" name="Rectangle 3"/>
          <p:cNvSpPr/>
          <p:nvPr/>
        </p:nvSpPr>
        <p:spPr>
          <a:xfrm>
            <a:off x="8030452" y="157659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80DDB</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4681" y="2153394"/>
            <a:ext cx="11693356" cy="42473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Neurological Diseases where the disability level has been certified to be of 40% and above</a:t>
            </a: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 Dementia</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 Dystonia Musculorum Deformans</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 Motor Neuron Disease</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 Ataxia</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 Chorea</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 Hemiballismus</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(g) Aphasia</a:t>
            </a:r>
            <a:b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 Parkinson’s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Malignant Cancers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Full Blown Acquired Immuno-Deficiency Syndrome (AIDS)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Chronic Renal Failure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Hematological disorders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 Hemophilia</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 Thalassaemia</a:t>
            </a:r>
          </a:p>
        </p:txBody>
      </p:sp>
      <p:sp>
        <p:nvSpPr>
          <p:cNvPr id="6" name="Rectangle 5"/>
          <p:cNvSpPr/>
          <p:nvPr/>
        </p:nvSpPr>
        <p:spPr>
          <a:xfrm>
            <a:off x="2881864" y="1499264"/>
            <a:ext cx="5027754" cy="68505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The ailments covered under this section are as below:</a:t>
            </a:r>
            <a:endParaRPr kumimoji="0" lang="en-IN"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36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624" y="1592813"/>
            <a:ext cx="11323039" cy="46788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4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80E – Interest on Loan taken for higher Education</a:t>
            </a:r>
            <a:endParaRPr kumimoji="0" lang="en-IN"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5" name="Rectangle 4"/>
          <p:cNvSpPr/>
          <p:nvPr/>
        </p:nvSpPr>
        <p:spPr>
          <a:xfrm>
            <a:off x="442625" y="2256740"/>
            <a:ext cx="11323040" cy="4216539"/>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If the loan is </a:t>
            </a:r>
            <a:r>
              <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taken by an individual for any study in India or outside India, then they can claim the deduction.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The interest part of the loan on such education loan can be claimed for deduction for pursuing individual’s own education or for the education of his relatives (Spouse, children or any student for whom the individual is legal guardian).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The entire interest is deductible in the year in which the individual starts to pay interest on the loan and subsequent 7 years or until interest is paid in full (i.e for total 8 years).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IN" sz="25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mn-cs"/>
              </a:rPr>
              <a:t>NOTE:-</a:t>
            </a:r>
            <a:r>
              <a:rPr kumimoji="0" lang="en-IN" sz="2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Interest should be paid out of the income of chargeable to tax</a:t>
            </a:r>
            <a:r>
              <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215380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E75DC-BB35-4B75-B1AB-0A5F2C356DB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E8DB497-0F5E-40D2-9199-6D9C72851606}"/>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4490AB29-C41E-44DB-B067-269A17C2458F}"/>
              </a:ext>
            </a:extLst>
          </p:cNvPr>
          <p:cNvSpPr>
            <a:spLocks noGrp="1"/>
          </p:cNvSpPr>
          <p:nvPr>
            <p:ph type="sldNum" sz="quarter" idx="12"/>
          </p:nvPr>
        </p:nvSpPr>
        <p:spPr/>
        <p:txBody>
          <a:bodyPr/>
          <a:lstStyle/>
          <a:p>
            <a:fld id="{94013DF8-6EF8-4A98-8821-E6468C17C0C3}" type="slidenum">
              <a:rPr lang="en-IN" smtClean="0"/>
              <a:pPr/>
              <a:t>39</a:t>
            </a:fld>
            <a:endParaRPr lang="en-IN" dirty="0"/>
          </a:p>
        </p:txBody>
      </p:sp>
      <p:sp>
        <p:nvSpPr>
          <p:cNvPr id="6" name="TextBox 5">
            <a:extLst>
              <a:ext uri="{FF2B5EF4-FFF2-40B4-BE49-F238E27FC236}">
                <a16:creationId xmlns:a16="http://schemas.microsoft.com/office/drawing/2014/main" id="{49C3E68B-00FB-416D-9D98-0822CB048103}"/>
              </a:ext>
            </a:extLst>
          </p:cNvPr>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8" name="Rectangle 7">
            <a:extLst>
              <a:ext uri="{FF2B5EF4-FFF2-40B4-BE49-F238E27FC236}">
                <a16:creationId xmlns:a16="http://schemas.microsoft.com/office/drawing/2014/main" id="{1531FB7D-077A-450D-B7F9-0CDA5706C5E2}"/>
              </a:ext>
            </a:extLst>
          </p:cNvPr>
          <p:cNvSpPr/>
          <p:nvPr/>
        </p:nvSpPr>
        <p:spPr>
          <a:xfrm>
            <a:off x="372534" y="1592813"/>
            <a:ext cx="11356622" cy="73456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80EEA - </a:t>
            </a:r>
            <a:r>
              <a:rPr kumimoji="0" lang="en-US"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Deduction in respect of interest on loan taken for certain House Property</a:t>
            </a:r>
            <a:endParaRPr kumimoji="0" lang="en-IN" sz="16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BCA006B-AE44-4AF4-8FB6-D51D1EED31AA}"/>
              </a:ext>
            </a:extLst>
          </p:cNvPr>
          <p:cNvSpPr txBox="1"/>
          <p:nvPr/>
        </p:nvSpPr>
        <p:spPr>
          <a:xfrm>
            <a:off x="268058" y="2656059"/>
            <a:ext cx="11944424" cy="1477328"/>
          </a:xfrm>
          <a:prstGeom prst="rect">
            <a:avLst/>
          </a:prstGeom>
          <a:noFill/>
        </p:spPr>
        <p:txBody>
          <a:bodyPr wrap="none" rtlCol="0">
            <a:spAutoFit/>
          </a:bodyPr>
          <a:lstStyle/>
          <a:p>
            <a:pPr marL="285750" indent="-285750">
              <a:buFont typeface="Wingdings" panose="05000000000000000000" pitchFamily="2" charset="2"/>
              <a:buChar char="q"/>
            </a:pPr>
            <a:r>
              <a:rPr lang="en-US" dirty="0"/>
              <a:t>INDIVIDUAL SHOULD  NOT BE ELIGIBLE TO CLAIM DEDUCTION UNDER SECTION 80E.</a:t>
            </a:r>
          </a:p>
          <a:p>
            <a:pPr marL="285750" indent="-285750">
              <a:buFont typeface="Wingdings" panose="05000000000000000000" pitchFamily="2" charset="2"/>
              <a:buChar char="q"/>
            </a:pPr>
            <a:r>
              <a:rPr lang="en-US" dirty="0"/>
              <a:t>THE DEDUCTION SHALL NOT EXCED RS 1,50,000.</a:t>
            </a:r>
          </a:p>
          <a:p>
            <a:pPr marL="285750" indent="-285750">
              <a:buFont typeface="Wingdings" panose="05000000000000000000" pitchFamily="2" charset="2"/>
              <a:buChar char="q"/>
            </a:pPr>
            <a:r>
              <a:rPr lang="en-US" dirty="0"/>
              <a:t>THE DEDUCTION SHALL BE ALLOWED IN COMPUTING THE TOTAL INCOME OF THE INDIVIDUALFOR THE ASSESSMENT YEAR</a:t>
            </a:r>
          </a:p>
          <a:p>
            <a:r>
              <a:rPr lang="en-IN" dirty="0"/>
              <a:t>     BEGINNING ON THE 1</a:t>
            </a:r>
            <a:r>
              <a:rPr lang="en-IN" baseline="30000" dirty="0"/>
              <a:t>ST</a:t>
            </a:r>
            <a:r>
              <a:rPr lang="en-IN" dirty="0"/>
              <a:t> DAY OF APRIL 2020 AND SUBSEQUENT ASSESSMENT YEARS.</a:t>
            </a:r>
          </a:p>
          <a:p>
            <a:endParaRPr lang="en-IN" dirty="0"/>
          </a:p>
        </p:txBody>
      </p:sp>
      <p:sp>
        <p:nvSpPr>
          <p:cNvPr id="13" name="Rectangle 12">
            <a:extLst>
              <a:ext uri="{FF2B5EF4-FFF2-40B4-BE49-F238E27FC236}">
                <a16:creationId xmlns:a16="http://schemas.microsoft.com/office/drawing/2014/main" id="{6FD7CEF4-4DC0-4908-BB9C-0DF38EC2E451}"/>
              </a:ext>
            </a:extLst>
          </p:cNvPr>
          <p:cNvSpPr/>
          <p:nvPr/>
        </p:nvSpPr>
        <p:spPr>
          <a:xfrm>
            <a:off x="268058" y="3930130"/>
            <a:ext cx="11054697" cy="40523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80EEB – Deduction in respect of purchase of Electric Vehicle</a:t>
            </a:r>
            <a:endParaRPr kumimoji="0" lang="en-IN" sz="16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9710702-13B0-4168-A3C0-FF9EAF681C71}"/>
              </a:ext>
            </a:extLst>
          </p:cNvPr>
          <p:cNvSpPr txBox="1"/>
          <p:nvPr/>
        </p:nvSpPr>
        <p:spPr>
          <a:xfrm>
            <a:off x="268058" y="4826675"/>
            <a:ext cx="11804578" cy="2031325"/>
          </a:xfrm>
          <a:prstGeom prst="rect">
            <a:avLst/>
          </a:prstGeom>
          <a:noFill/>
        </p:spPr>
        <p:txBody>
          <a:bodyPr wrap="none" rtlCol="0">
            <a:spAutoFit/>
          </a:bodyPr>
          <a:lstStyle/>
          <a:p>
            <a:pPr marL="285750" indent="-285750">
              <a:buFont typeface="Wingdings" panose="05000000000000000000" pitchFamily="2" charset="2"/>
              <a:buChar char="q"/>
            </a:pPr>
            <a:r>
              <a:rPr lang="en-US" dirty="0"/>
              <a:t>DEDUCTION SHALL BE CLAIMED ON LOAN TAKEN FROM THE FINANCIAL INSTITUTIONS FOR THE PURCHASE OF ELECTRIC</a:t>
            </a:r>
          </a:p>
          <a:p>
            <a:r>
              <a:rPr lang="en-US" dirty="0"/>
              <a:t>     VEHICLE.</a:t>
            </a:r>
          </a:p>
          <a:p>
            <a:pPr marL="285750" indent="-285750">
              <a:buFont typeface="Wingdings" panose="05000000000000000000" pitchFamily="2" charset="2"/>
              <a:buChar char="q"/>
            </a:pPr>
            <a:r>
              <a:rPr lang="en-US" dirty="0"/>
              <a:t>THE DEDUCTION SHALL NOT EXCED RS 1,50,000.</a:t>
            </a:r>
          </a:p>
          <a:p>
            <a:pPr marL="285750" indent="-285750">
              <a:buFont typeface="Wingdings" panose="05000000000000000000" pitchFamily="2" charset="2"/>
              <a:buChar char="q"/>
            </a:pPr>
            <a:r>
              <a:rPr lang="en-US" dirty="0"/>
              <a:t>THE DEDUCTION SHALL BE SUBJECT TO THE CONDITION THAT THE LOAN SANCTIONED BY THE FINANCIAL INSTITUTION</a:t>
            </a:r>
          </a:p>
          <a:p>
            <a:r>
              <a:rPr lang="en-US" dirty="0"/>
              <a:t>     SHALL BE DURING FROM APRIL 1</a:t>
            </a:r>
            <a:r>
              <a:rPr lang="en-US" baseline="30000" dirty="0"/>
              <a:t>ST</a:t>
            </a:r>
            <a:r>
              <a:rPr lang="en-US" dirty="0"/>
              <a:t> 2019 TO MARCH 31</a:t>
            </a:r>
            <a:r>
              <a:rPr lang="en-US" baseline="30000" dirty="0"/>
              <a:t>ST</a:t>
            </a:r>
            <a:r>
              <a:rPr lang="en-US" dirty="0"/>
              <a:t> 2023.</a:t>
            </a:r>
          </a:p>
          <a:p>
            <a:pPr marL="285750" indent="-285750">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236680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5A3A-2CBE-47F4-A11E-3CC4733A6372}"/>
              </a:ext>
            </a:extLst>
          </p:cNvPr>
          <p:cNvSpPr>
            <a:spLocks noGrp="1"/>
          </p:cNvSpPr>
          <p:nvPr>
            <p:ph type="title"/>
          </p:nvPr>
        </p:nvSpPr>
        <p:spPr/>
        <p:txBody>
          <a:bodyPr/>
          <a:lstStyle/>
          <a:p>
            <a:r>
              <a:rPr lang="en-US" dirty="0"/>
              <a:t>Who should file Income Tax Return?</a:t>
            </a:r>
            <a:endParaRPr lang="en-IN" dirty="0"/>
          </a:p>
        </p:txBody>
      </p:sp>
      <p:sp>
        <p:nvSpPr>
          <p:cNvPr id="3" name="Content Placeholder 2">
            <a:extLst>
              <a:ext uri="{FF2B5EF4-FFF2-40B4-BE49-F238E27FC236}">
                <a16:creationId xmlns:a16="http://schemas.microsoft.com/office/drawing/2014/main" id="{DEA091C1-D6B4-49BC-B3C9-A0D38C344E67}"/>
              </a:ext>
            </a:extLst>
          </p:cNvPr>
          <p:cNvSpPr>
            <a:spLocks noGrp="1"/>
          </p:cNvSpPr>
          <p:nvPr>
            <p:ph idx="1"/>
          </p:nvPr>
        </p:nvSpPr>
        <p:spPr/>
        <p:txBody>
          <a:bodyPr>
            <a:normAutofit/>
          </a:bodyPr>
          <a:lstStyle/>
          <a:p>
            <a:r>
              <a:rPr lang="en-US" sz="2000" dirty="0"/>
              <a:t>Every Individual who has an Income exceeding the taxable limit has to file Income Tax return. The taxable limit for the </a:t>
            </a:r>
            <a:r>
              <a:rPr lang="en-US" sz="2000" u="sng" dirty="0"/>
              <a:t>F</a:t>
            </a:r>
            <a:r>
              <a:rPr lang="en-US" sz="2000" dirty="0"/>
              <a:t>inancial </a:t>
            </a:r>
            <a:r>
              <a:rPr lang="en-US" sz="2000" u="sng" dirty="0"/>
              <a:t>Y</a:t>
            </a:r>
            <a:r>
              <a:rPr lang="en-US" sz="2000" dirty="0"/>
              <a:t>ear 2019-20 is </a:t>
            </a:r>
          </a:p>
          <a:p>
            <a:pPr lvl="1"/>
            <a:r>
              <a:rPr lang="en-IN" sz="1800" b="0" i="0" dirty="0">
                <a:solidFill>
                  <a:srgbClr val="222222"/>
                </a:solidFill>
                <a:effectLst/>
                <a:highlight>
                  <a:srgbClr val="FFFF00"/>
                </a:highlight>
                <a:latin typeface="arial" panose="020B0604020202020204" pitchFamily="34" charset="0"/>
              </a:rPr>
              <a:t>₹</a:t>
            </a:r>
            <a:r>
              <a:rPr lang="en-US" sz="1800" dirty="0">
                <a:highlight>
                  <a:srgbClr val="FFFF00"/>
                </a:highlight>
              </a:rPr>
              <a:t> </a:t>
            </a:r>
            <a:r>
              <a:rPr lang="en-US" sz="1800" dirty="0">
                <a:solidFill>
                  <a:srgbClr val="FF0000"/>
                </a:solidFill>
                <a:highlight>
                  <a:srgbClr val="FFFF00"/>
                </a:highlight>
              </a:rPr>
              <a:t>3 lakh</a:t>
            </a:r>
            <a:r>
              <a:rPr lang="en-US" sz="1800" dirty="0">
                <a:highlight>
                  <a:srgbClr val="FFFF00"/>
                </a:highlight>
              </a:rPr>
              <a:t> for senior citizens (aged 60 years or more but less than 80 years), </a:t>
            </a:r>
          </a:p>
          <a:p>
            <a:pPr lvl="1"/>
            <a:r>
              <a:rPr lang="en-IN" sz="1800" b="0" i="0" dirty="0">
                <a:solidFill>
                  <a:srgbClr val="222222"/>
                </a:solidFill>
                <a:effectLst/>
                <a:highlight>
                  <a:srgbClr val="FFFF00"/>
                </a:highlight>
                <a:latin typeface="arial" panose="020B0604020202020204" pitchFamily="34" charset="0"/>
              </a:rPr>
              <a:t>₹</a:t>
            </a:r>
            <a:r>
              <a:rPr lang="en-US" sz="1800" dirty="0">
                <a:highlight>
                  <a:srgbClr val="FFFF00"/>
                </a:highlight>
              </a:rPr>
              <a:t> </a:t>
            </a:r>
            <a:r>
              <a:rPr lang="en-US" sz="1800" dirty="0">
                <a:solidFill>
                  <a:srgbClr val="FF0000"/>
                </a:solidFill>
                <a:highlight>
                  <a:srgbClr val="FFFF00"/>
                </a:highlight>
              </a:rPr>
              <a:t>5 lakh</a:t>
            </a:r>
            <a:r>
              <a:rPr lang="en-US" sz="1800" dirty="0">
                <a:highlight>
                  <a:srgbClr val="FFFF00"/>
                </a:highlight>
              </a:rPr>
              <a:t> for super senior citizens (aged 80 years or more) </a:t>
            </a:r>
            <a:r>
              <a:rPr lang="en-US" sz="1800" dirty="0"/>
              <a:t>and </a:t>
            </a:r>
          </a:p>
          <a:p>
            <a:pPr lvl="1"/>
            <a:r>
              <a:rPr lang="en-IN" sz="1800" b="0" i="0" dirty="0">
                <a:solidFill>
                  <a:srgbClr val="222222"/>
                </a:solidFill>
                <a:effectLst/>
                <a:latin typeface="arial" panose="020B0604020202020204" pitchFamily="34" charset="0"/>
              </a:rPr>
              <a:t>₹</a:t>
            </a:r>
            <a:r>
              <a:rPr lang="en-US" sz="1800" dirty="0"/>
              <a:t> </a:t>
            </a:r>
            <a:r>
              <a:rPr lang="en-US" sz="1800" dirty="0">
                <a:solidFill>
                  <a:srgbClr val="FF0000"/>
                </a:solidFill>
                <a:highlight>
                  <a:srgbClr val="FFFF00"/>
                </a:highlight>
              </a:rPr>
              <a:t>2.5 lakh</a:t>
            </a:r>
            <a:r>
              <a:rPr lang="en-US" sz="1800" dirty="0">
                <a:highlight>
                  <a:srgbClr val="FFFF00"/>
                </a:highlight>
              </a:rPr>
              <a:t> for others.</a:t>
            </a:r>
          </a:p>
          <a:p>
            <a:pPr lvl="1"/>
            <a:endParaRPr lang="en-US" sz="1800" dirty="0"/>
          </a:p>
          <a:p>
            <a:r>
              <a:rPr lang="en-US" sz="2000" dirty="0"/>
              <a:t>Other Conditions</a:t>
            </a:r>
          </a:p>
          <a:p>
            <a:pPr lvl="1"/>
            <a:r>
              <a:rPr lang="en-US" sz="1800" dirty="0"/>
              <a:t>Deposit of an aggregate of </a:t>
            </a:r>
            <a:r>
              <a:rPr lang="en-IN" sz="1800" b="0" i="0" dirty="0">
                <a:solidFill>
                  <a:srgbClr val="FF0000"/>
                </a:solidFill>
                <a:effectLst/>
                <a:latin typeface="arial" panose="020B0604020202020204" pitchFamily="34" charset="0"/>
              </a:rPr>
              <a:t>₹</a:t>
            </a:r>
            <a:r>
              <a:rPr lang="en-US" sz="1800" dirty="0">
                <a:solidFill>
                  <a:srgbClr val="FF0000"/>
                </a:solidFill>
              </a:rPr>
              <a:t>1 Crore</a:t>
            </a:r>
            <a:r>
              <a:rPr lang="en-US" sz="1800" dirty="0"/>
              <a:t> or more during the </a:t>
            </a:r>
            <a:r>
              <a:rPr lang="en-US" sz="1800" u="sng" dirty="0"/>
              <a:t>P</a:t>
            </a:r>
            <a:r>
              <a:rPr lang="en-US" sz="1800" dirty="0"/>
              <a:t>revious </a:t>
            </a:r>
            <a:r>
              <a:rPr lang="en-US" sz="1800" u="sng" dirty="0"/>
              <a:t>Y</a:t>
            </a:r>
            <a:r>
              <a:rPr lang="en-US" sz="1800" dirty="0"/>
              <a:t>ear in one or more </a:t>
            </a:r>
            <a:r>
              <a:rPr lang="en-US" sz="1800" dirty="0">
                <a:solidFill>
                  <a:srgbClr val="FF0000"/>
                </a:solidFill>
              </a:rPr>
              <a:t>current accounts</a:t>
            </a:r>
            <a:r>
              <a:rPr lang="en-US" sz="1800" dirty="0"/>
              <a:t>.</a:t>
            </a:r>
          </a:p>
          <a:p>
            <a:pPr lvl="1"/>
            <a:r>
              <a:rPr lang="en-US" sz="1800" dirty="0"/>
              <a:t>Incurred an aggregate expenditure of </a:t>
            </a:r>
            <a:r>
              <a:rPr lang="en-IN" sz="1800" b="0" i="0" dirty="0">
                <a:solidFill>
                  <a:srgbClr val="FF0000"/>
                </a:solidFill>
                <a:effectLst/>
                <a:latin typeface="arial" panose="020B0604020202020204" pitchFamily="34" charset="0"/>
              </a:rPr>
              <a:t>₹</a:t>
            </a:r>
            <a:r>
              <a:rPr lang="en-US" sz="1800" dirty="0">
                <a:solidFill>
                  <a:srgbClr val="FF0000"/>
                </a:solidFill>
              </a:rPr>
              <a:t> 2 Lakh</a:t>
            </a:r>
            <a:r>
              <a:rPr lang="en-US" sz="1800" dirty="0"/>
              <a:t> or more for travel to </a:t>
            </a:r>
            <a:r>
              <a:rPr lang="en-US" sz="1800" dirty="0">
                <a:solidFill>
                  <a:srgbClr val="FF0000"/>
                </a:solidFill>
              </a:rPr>
              <a:t>foreign</a:t>
            </a:r>
            <a:r>
              <a:rPr lang="en-US" sz="1800" dirty="0"/>
              <a:t> country for self or others.</a:t>
            </a:r>
          </a:p>
          <a:p>
            <a:pPr lvl="1"/>
            <a:r>
              <a:rPr lang="en-US" sz="1800" dirty="0"/>
              <a:t>Incurred an aggregate of more amount exceeding </a:t>
            </a:r>
            <a:r>
              <a:rPr lang="en-IN" sz="1800" b="0" i="0" dirty="0">
                <a:solidFill>
                  <a:srgbClr val="FF0000"/>
                </a:solidFill>
                <a:effectLst/>
                <a:latin typeface="arial" panose="020B0604020202020204" pitchFamily="34" charset="0"/>
              </a:rPr>
              <a:t>₹</a:t>
            </a:r>
            <a:r>
              <a:rPr lang="en-US" sz="1800" dirty="0">
                <a:solidFill>
                  <a:srgbClr val="FF0000"/>
                </a:solidFill>
              </a:rPr>
              <a:t> 1 Lakh</a:t>
            </a:r>
            <a:r>
              <a:rPr lang="en-US" sz="1800" dirty="0"/>
              <a:t> on </a:t>
            </a:r>
            <a:r>
              <a:rPr lang="en-US" sz="1800" dirty="0">
                <a:solidFill>
                  <a:srgbClr val="FF0000"/>
                </a:solidFill>
              </a:rPr>
              <a:t>electricity</a:t>
            </a:r>
            <a:r>
              <a:rPr lang="en-US" sz="1800" dirty="0"/>
              <a:t> during the previous year.</a:t>
            </a:r>
          </a:p>
          <a:p>
            <a:pPr marL="457200" lvl="1" indent="0">
              <a:buNone/>
            </a:pPr>
            <a:endParaRPr lang="en-US" sz="1800" dirty="0"/>
          </a:p>
          <a:p>
            <a:pPr marL="457200" lvl="1" indent="0">
              <a:buNone/>
            </a:pPr>
            <a:r>
              <a:rPr lang="en-US" sz="1800" dirty="0"/>
              <a:t>Based on information received in </a:t>
            </a:r>
            <a:r>
              <a:rPr lang="en-US" sz="1800" u="sng" dirty="0"/>
              <a:t>A</a:t>
            </a:r>
            <a:r>
              <a:rPr lang="en-US" sz="1800" dirty="0"/>
              <a:t>nnual </a:t>
            </a:r>
            <a:r>
              <a:rPr lang="en-US" sz="1800" u="sng" dirty="0"/>
              <a:t>I</a:t>
            </a:r>
            <a:r>
              <a:rPr lang="en-US" sz="1800" dirty="0"/>
              <a:t>nformation </a:t>
            </a:r>
            <a:r>
              <a:rPr lang="en-US" sz="1800" u="sng" dirty="0"/>
              <a:t>R</a:t>
            </a:r>
            <a:r>
              <a:rPr lang="en-US" sz="1800" dirty="0"/>
              <a:t>eturn (AIR), Income Tax Department can ask individuals to file Income Tax return though they do not fall under the above.</a:t>
            </a:r>
          </a:p>
        </p:txBody>
      </p:sp>
    </p:spTree>
    <p:extLst>
      <p:ext uri="{BB962C8B-B14F-4D97-AF65-F5344CB8AC3E}">
        <p14:creationId xmlns:p14="http://schemas.microsoft.com/office/powerpoint/2010/main" val="4041797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4" name="Rectangle 3"/>
          <p:cNvSpPr/>
          <p:nvPr/>
        </p:nvSpPr>
        <p:spPr>
          <a:xfrm>
            <a:off x="688624" y="1362301"/>
            <a:ext cx="10205154" cy="9914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80G – Donations to funds, Certain charitable Institutions etc.,</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4182" y="2473954"/>
            <a:ext cx="9809018" cy="3067378"/>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Donations to certain approved funds, trusts, charitable institutions/donations for renovation or repairs of notified temples, etc can be claimed as a deduction under this section. </a:t>
            </a: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This deduction can only be claimed when the contribution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made by cheque or draft or in cash</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 In-kind contributions like food material, clothes, medicines etc. do not qualify for deduction under this section.</a:t>
            </a: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The donations made to any Political party can be claimed under section 80GGC.</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From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FY 2017-18</a:t>
            </a:r>
            <a:r>
              <a:rPr kumimoji="0" lang="en-IN" sz="1800" b="0" i="0" u="none" strike="noStrike" kern="1200" cap="none" spc="0" normalizeH="0" baseline="0" noProof="0" dirty="0">
                <a:ln>
                  <a:noFill/>
                </a:ln>
                <a:solidFill>
                  <a:srgbClr val="333333"/>
                </a:solidFill>
                <a:effectLst/>
                <a:uLnTx/>
                <a:uFillTx/>
                <a:latin typeface="Georgia" panose="02040502050405020303" pitchFamily="18" charset="0"/>
                <a:ea typeface="Times New Roman" panose="02020603050405020304" pitchFamily="18" charset="0"/>
                <a:cs typeface="Times New Roman" panose="02020603050405020304" pitchFamily="18" charset="0"/>
              </a:rPr>
              <a:t>, the limit of deduction under section 80G / 80GGC for donations made in cash is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reduced from current Rs 10,000 to Rs 2,000 only.</a:t>
            </a:r>
            <a:endParaRPr kumimoji="0" lang="en-IN"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17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BAB61-C7D1-41C1-8694-660FF01CE70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4D95BFB7-33BE-4DE5-A1B5-97505D6C40DB}"/>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73411002-F820-471B-A791-A8D2A7C199CA}"/>
              </a:ext>
            </a:extLst>
          </p:cNvPr>
          <p:cNvSpPr>
            <a:spLocks noGrp="1"/>
          </p:cNvSpPr>
          <p:nvPr>
            <p:ph type="sldNum" sz="quarter" idx="12"/>
          </p:nvPr>
        </p:nvSpPr>
        <p:spPr/>
        <p:txBody>
          <a:bodyPr/>
          <a:lstStyle/>
          <a:p>
            <a:fld id="{94013DF8-6EF8-4A98-8821-E6468C17C0C3}" type="slidenum">
              <a:rPr lang="en-IN" smtClean="0"/>
              <a:pPr/>
              <a:t>41</a:t>
            </a:fld>
            <a:endParaRPr lang="en-IN" dirty="0"/>
          </a:p>
        </p:txBody>
      </p:sp>
      <p:sp>
        <p:nvSpPr>
          <p:cNvPr id="8" name="TextBox 7">
            <a:extLst>
              <a:ext uri="{FF2B5EF4-FFF2-40B4-BE49-F238E27FC236}">
                <a16:creationId xmlns:a16="http://schemas.microsoft.com/office/drawing/2014/main" id="{FF25FCDF-2EE4-47B9-8010-54021453A829}"/>
              </a:ext>
            </a:extLst>
          </p:cNvPr>
          <p:cNvSpPr txBox="1"/>
          <p:nvPr/>
        </p:nvSpPr>
        <p:spPr>
          <a:xfrm>
            <a:off x="2684374" y="548242"/>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10" name="Rectangle 9">
            <a:extLst>
              <a:ext uri="{FF2B5EF4-FFF2-40B4-BE49-F238E27FC236}">
                <a16:creationId xmlns:a16="http://schemas.microsoft.com/office/drawing/2014/main" id="{AAF2E346-472D-4F62-9DF9-A9D99E7D83C0}"/>
              </a:ext>
            </a:extLst>
          </p:cNvPr>
          <p:cNvSpPr/>
          <p:nvPr/>
        </p:nvSpPr>
        <p:spPr>
          <a:xfrm>
            <a:off x="3017671" y="1477584"/>
            <a:ext cx="5561883"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80GG – Rent Paid</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EECE182-8635-4D1F-8933-941349C1C94D}"/>
              </a:ext>
            </a:extLst>
          </p:cNvPr>
          <p:cNvSpPr txBox="1"/>
          <p:nvPr/>
        </p:nvSpPr>
        <p:spPr>
          <a:xfrm>
            <a:off x="688769" y="3087584"/>
            <a:ext cx="11008976" cy="1754326"/>
          </a:xfrm>
          <a:prstGeom prst="rect">
            <a:avLst/>
          </a:prstGeom>
          <a:noFill/>
        </p:spPr>
        <p:txBody>
          <a:bodyPr wrap="none" rtlCol="0">
            <a:spAutoFit/>
          </a:bodyPr>
          <a:lstStyle/>
          <a:p>
            <a:pPr marL="285750" indent="-285750">
              <a:buFont typeface="Wingdings" panose="05000000000000000000" pitchFamily="2" charset="2"/>
              <a:buChar char="q"/>
            </a:pPr>
            <a:r>
              <a:rPr lang="en-US" dirty="0"/>
              <a:t>DEDUCTION IS TO BE CLAIMED ON THE RENT PAID BY THE ASSESSEE.</a:t>
            </a:r>
          </a:p>
          <a:p>
            <a:pPr marL="285750" indent="-285750">
              <a:buFont typeface="Wingdings" panose="05000000000000000000" pitchFamily="2" charset="2"/>
              <a:buChar char="q"/>
            </a:pPr>
            <a:r>
              <a:rPr lang="en-US" dirty="0"/>
              <a:t>ASSESSEE SHALL NOT RECEIVE ANY INCOME UNDER CLAUSE(13A) OF SECTION 10 i.e HOSE RENT ALLOWANCE.</a:t>
            </a:r>
          </a:p>
          <a:p>
            <a:pPr marL="285750" indent="-285750">
              <a:buFont typeface="Wingdings" panose="05000000000000000000" pitchFamily="2" charset="2"/>
              <a:buChar char="q"/>
            </a:pPr>
            <a:r>
              <a:rPr lang="en-US" dirty="0"/>
              <a:t>AMOUNT OF DEDUCTION SHALL BE THE LEAST OF THE FOLLOWING</a:t>
            </a:r>
          </a:p>
          <a:p>
            <a:r>
              <a:rPr lang="en-US" dirty="0"/>
              <a:t>                      RENT PAID  - 10% OF TOTAL INCOME</a:t>
            </a:r>
          </a:p>
          <a:p>
            <a:r>
              <a:rPr lang="en-US" dirty="0"/>
              <a:t>                      RS. 5000 PER MONTH</a:t>
            </a:r>
          </a:p>
          <a:p>
            <a:r>
              <a:rPr lang="en-US" dirty="0"/>
              <a:t>                      25%OF THE TOTAL INCOME</a:t>
            </a:r>
          </a:p>
        </p:txBody>
      </p:sp>
    </p:spTree>
    <p:extLst>
      <p:ext uri="{BB962C8B-B14F-4D97-AF65-F5344CB8AC3E}">
        <p14:creationId xmlns:p14="http://schemas.microsoft.com/office/powerpoint/2010/main" val="890678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E60C1-75A5-4BB9-A73F-A7CCD0E1F3B5}"/>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21FC5418-D264-4A2A-AFAB-52290A203CE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12664FAB-4700-4AEB-9F55-277E74B8BCBF}"/>
              </a:ext>
            </a:extLst>
          </p:cNvPr>
          <p:cNvSpPr>
            <a:spLocks noGrp="1"/>
          </p:cNvSpPr>
          <p:nvPr>
            <p:ph type="sldNum" sz="quarter" idx="12"/>
          </p:nvPr>
        </p:nvSpPr>
        <p:spPr/>
        <p:txBody>
          <a:bodyPr/>
          <a:lstStyle/>
          <a:p>
            <a:fld id="{94013DF8-6EF8-4A98-8821-E6468C17C0C3}" type="slidenum">
              <a:rPr lang="en-IN" smtClean="0"/>
              <a:pPr/>
              <a:t>42</a:t>
            </a:fld>
            <a:endParaRPr lang="en-IN" dirty="0"/>
          </a:p>
        </p:txBody>
      </p:sp>
      <p:sp>
        <p:nvSpPr>
          <p:cNvPr id="6" name="TextBox 5">
            <a:extLst>
              <a:ext uri="{FF2B5EF4-FFF2-40B4-BE49-F238E27FC236}">
                <a16:creationId xmlns:a16="http://schemas.microsoft.com/office/drawing/2014/main" id="{C5D943D3-AC4E-4743-9A1E-CA3089C81AA3}"/>
              </a:ext>
            </a:extLst>
          </p:cNvPr>
          <p:cNvSpPr txBox="1"/>
          <p:nvPr/>
        </p:nvSpPr>
        <p:spPr>
          <a:xfrm>
            <a:off x="2541870" y="370112"/>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8" name="Rectangle 7">
            <a:extLst>
              <a:ext uri="{FF2B5EF4-FFF2-40B4-BE49-F238E27FC236}">
                <a16:creationId xmlns:a16="http://schemas.microsoft.com/office/drawing/2014/main" id="{5B732701-F6AF-44AB-8B18-F45D7F28FDC7}"/>
              </a:ext>
            </a:extLst>
          </p:cNvPr>
          <p:cNvSpPr/>
          <p:nvPr/>
        </p:nvSpPr>
        <p:spPr>
          <a:xfrm>
            <a:off x="553156" y="1150787"/>
            <a:ext cx="10284177" cy="9914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80GGA – Donation to scientific Research and Rural Development</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554130-6040-4E5B-9B12-B9ACA2219F4F}"/>
              </a:ext>
            </a:extLst>
          </p:cNvPr>
          <p:cNvSpPr txBox="1"/>
          <p:nvPr/>
        </p:nvSpPr>
        <p:spPr>
          <a:xfrm>
            <a:off x="403548" y="2228671"/>
            <a:ext cx="10920618" cy="1200329"/>
          </a:xfrm>
          <a:prstGeom prst="rect">
            <a:avLst/>
          </a:prstGeom>
          <a:noFill/>
        </p:spPr>
        <p:txBody>
          <a:bodyPr wrap="none" rtlCol="0">
            <a:spAutoFit/>
          </a:bodyPr>
          <a:lstStyle/>
          <a:p>
            <a:pPr marL="285750" indent="-285750">
              <a:buFont typeface="Wingdings" panose="05000000000000000000" pitchFamily="2" charset="2"/>
              <a:buChar char="q"/>
            </a:pPr>
            <a:r>
              <a:rPr lang="en-US" dirty="0"/>
              <a:t>DEDUCTION SHALL BE AVAILED BY THE ASSESSEE UNDER THIS SECTION IN RESPECT OF CERTAIN DONATIONS </a:t>
            </a:r>
          </a:p>
          <a:p>
            <a:r>
              <a:rPr lang="en-US" dirty="0"/>
              <a:t>  FOR SCIENTIFIC RESEARCH OR RURAL DEVELOPMENT.</a:t>
            </a:r>
          </a:p>
          <a:p>
            <a:pPr marL="285750" indent="-285750">
              <a:buFont typeface="Wingdings" panose="05000000000000000000" pitchFamily="2" charset="2"/>
              <a:buChar char="q"/>
            </a:pPr>
            <a:r>
              <a:rPr lang="en-US" dirty="0"/>
              <a:t>THE AMOUNT PAID BY THE ASSESSEE TO A RESEARCH ASSOCIATION,UNIVERSITY,COLLEGE,INSTITUTION SHALL </a:t>
            </a:r>
          </a:p>
          <a:p>
            <a:r>
              <a:rPr lang="en-US" dirty="0"/>
              <a:t>  BE APPROVED FOR THE PURPOSR OF SUB SECTION (1) OD SECTION 35.</a:t>
            </a:r>
            <a:endParaRPr lang="en-IN" dirty="0"/>
          </a:p>
        </p:txBody>
      </p:sp>
      <p:sp>
        <p:nvSpPr>
          <p:cNvPr id="11" name="Rectangle 10">
            <a:extLst>
              <a:ext uri="{FF2B5EF4-FFF2-40B4-BE49-F238E27FC236}">
                <a16:creationId xmlns:a16="http://schemas.microsoft.com/office/drawing/2014/main" id="{46BD7E71-FA9B-4EAD-B308-559B21E84E46}"/>
              </a:ext>
            </a:extLst>
          </p:cNvPr>
          <p:cNvSpPr/>
          <p:nvPr/>
        </p:nvSpPr>
        <p:spPr>
          <a:xfrm>
            <a:off x="553156" y="3601918"/>
            <a:ext cx="9471377"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80GGC – Donation to Political Party</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83D8CC9-8DD1-402A-BDF9-75C52328D7BF}"/>
              </a:ext>
            </a:extLst>
          </p:cNvPr>
          <p:cNvSpPr txBox="1"/>
          <p:nvPr/>
        </p:nvSpPr>
        <p:spPr>
          <a:xfrm>
            <a:off x="403548" y="4669506"/>
            <a:ext cx="10322056" cy="923330"/>
          </a:xfrm>
          <a:prstGeom prst="rect">
            <a:avLst/>
          </a:prstGeom>
          <a:noFill/>
        </p:spPr>
        <p:txBody>
          <a:bodyPr wrap="none" rtlCol="0">
            <a:spAutoFit/>
          </a:bodyPr>
          <a:lstStyle/>
          <a:p>
            <a:pPr marL="285750" indent="-285750">
              <a:buFont typeface="Wingdings" panose="05000000000000000000" pitchFamily="2" charset="2"/>
              <a:buChar char="q"/>
            </a:pPr>
            <a:r>
              <a:rPr lang="en-US" dirty="0"/>
              <a:t>DEDUCTION UNDER THIS SECTION SHALL BE AVAILED BY THE ASSESSEE FOR THE CONTRIBUTION </a:t>
            </a:r>
          </a:p>
          <a:p>
            <a:r>
              <a:rPr lang="en-US" dirty="0"/>
              <a:t>  MADE BY HIN TO ANY POLITICAL PARTY.</a:t>
            </a:r>
          </a:p>
          <a:p>
            <a:pPr marL="285750" indent="-285750">
              <a:buFont typeface="Wingdings" panose="05000000000000000000" pitchFamily="2" charset="2"/>
              <a:buChar char="q"/>
            </a:pPr>
            <a:r>
              <a:rPr lang="en-US" dirty="0"/>
              <a:t>NO DEDUCTION SHALL BE ALLOWED IN THIS SECTION FOR ANY SUM CONTRIBUTED BY WAY OF CASH. </a:t>
            </a:r>
            <a:endParaRPr lang="en-IN" dirty="0"/>
          </a:p>
        </p:txBody>
      </p:sp>
    </p:spTree>
    <p:extLst>
      <p:ext uri="{BB962C8B-B14F-4D97-AF65-F5344CB8AC3E}">
        <p14:creationId xmlns:p14="http://schemas.microsoft.com/office/powerpoint/2010/main" val="1394684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04552-B16A-40E6-91BF-90959930EAE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DC9777B-ABF1-41A2-8982-CD9674268C92}"/>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5CAA7C5-A681-43BE-AE36-05DFFA6D921C}"/>
              </a:ext>
            </a:extLst>
          </p:cNvPr>
          <p:cNvSpPr>
            <a:spLocks noGrp="1"/>
          </p:cNvSpPr>
          <p:nvPr>
            <p:ph type="sldNum" sz="quarter" idx="12"/>
          </p:nvPr>
        </p:nvSpPr>
        <p:spPr/>
        <p:txBody>
          <a:bodyPr/>
          <a:lstStyle/>
          <a:p>
            <a:fld id="{94013DF8-6EF8-4A98-8821-E6468C17C0C3}" type="slidenum">
              <a:rPr lang="en-IN" smtClean="0"/>
              <a:pPr/>
              <a:t>43</a:t>
            </a:fld>
            <a:endParaRPr lang="en-IN" dirty="0"/>
          </a:p>
        </p:txBody>
      </p:sp>
      <p:sp>
        <p:nvSpPr>
          <p:cNvPr id="6" name="TextBox 5">
            <a:extLst>
              <a:ext uri="{FF2B5EF4-FFF2-40B4-BE49-F238E27FC236}">
                <a16:creationId xmlns:a16="http://schemas.microsoft.com/office/drawing/2014/main" id="{06C0BDD4-F87C-4DFD-938F-BD98739FB59F}"/>
              </a:ext>
            </a:extLst>
          </p:cNvPr>
          <p:cNvSpPr txBox="1"/>
          <p:nvPr/>
        </p:nvSpPr>
        <p:spPr>
          <a:xfrm>
            <a:off x="2292488" y="453240"/>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8" name="Rectangle 7">
            <a:extLst>
              <a:ext uri="{FF2B5EF4-FFF2-40B4-BE49-F238E27FC236}">
                <a16:creationId xmlns:a16="http://schemas.microsoft.com/office/drawing/2014/main" id="{EB609CCB-0563-4570-878F-B89EF29F81BE}"/>
              </a:ext>
            </a:extLst>
          </p:cNvPr>
          <p:cNvSpPr/>
          <p:nvPr/>
        </p:nvSpPr>
        <p:spPr>
          <a:xfrm>
            <a:off x="496711" y="1357356"/>
            <a:ext cx="10247680" cy="9914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80TTA – Interest on Savings Account in case of other than Senior Citizens</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7D97E9F-9857-4EE9-B529-38ED988C1972}"/>
              </a:ext>
            </a:extLst>
          </p:cNvPr>
          <p:cNvSpPr txBox="1"/>
          <p:nvPr/>
        </p:nvSpPr>
        <p:spPr>
          <a:xfrm>
            <a:off x="736814" y="2536906"/>
            <a:ext cx="9253110" cy="1200329"/>
          </a:xfrm>
          <a:prstGeom prst="rect">
            <a:avLst/>
          </a:prstGeom>
          <a:noFill/>
        </p:spPr>
        <p:txBody>
          <a:bodyPr wrap="none" rtlCol="0">
            <a:spAutoFit/>
          </a:bodyPr>
          <a:lstStyle/>
          <a:p>
            <a:pPr marL="285750" indent="-285750">
              <a:buFont typeface="Wingdings" panose="05000000000000000000" pitchFamily="2" charset="2"/>
              <a:buChar char="q"/>
            </a:pPr>
            <a:r>
              <a:rPr lang="en-US" dirty="0"/>
              <a:t>DEDUCTION IN RESPECT OF INTEREST EARNED ON DEPOSITS IN SAVINGS ACCOUNT WITH </a:t>
            </a:r>
          </a:p>
          <a:p>
            <a:r>
              <a:rPr lang="en-US" dirty="0"/>
              <a:t>   BANK or COOPERATIVE SOCIETY or POST OFFICE.</a:t>
            </a:r>
          </a:p>
          <a:p>
            <a:pPr marL="285750" indent="-285750">
              <a:buFont typeface="Wingdings" panose="05000000000000000000" pitchFamily="2" charset="2"/>
              <a:buChar char="q"/>
            </a:pPr>
            <a:r>
              <a:rPr lang="en-US" dirty="0"/>
              <a:t>ASSESSEE SHALL BE INDIVIDUAL(NOT BEING A SENIOR CITIZEN) or HINDU UNDIVIDED FAMILY.</a:t>
            </a:r>
          </a:p>
          <a:p>
            <a:pPr marL="285750" indent="-285750">
              <a:buFont typeface="Wingdings" panose="05000000000000000000" pitchFamily="2" charset="2"/>
              <a:buChar char="q"/>
            </a:pPr>
            <a:r>
              <a:rPr lang="en-US" dirty="0"/>
              <a:t>THE AMOUNT OF DEDUCTION SHALL NOT EXCEED RS.10,000.</a:t>
            </a:r>
            <a:endParaRPr lang="en-IN" dirty="0"/>
          </a:p>
        </p:txBody>
      </p:sp>
      <p:sp>
        <p:nvSpPr>
          <p:cNvPr id="11" name="Rectangle 10">
            <a:extLst>
              <a:ext uri="{FF2B5EF4-FFF2-40B4-BE49-F238E27FC236}">
                <a16:creationId xmlns:a16="http://schemas.microsoft.com/office/drawing/2014/main" id="{E4E0752F-104A-4AC6-A56E-46320E02610D}"/>
              </a:ext>
            </a:extLst>
          </p:cNvPr>
          <p:cNvSpPr/>
          <p:nvPr/>
        </p:nvSpPr>
        <p:spPr>
          <a:xfrm>
            <a:off x="496711" y="3699277"/>
            <a:ext cx="10247680" cy="9914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80TTB – Interest on deposits in case of Resident senior Citizens</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A7BFAE9-571D-4A4D-BF83-7090109C0DD5}"/>
              </a:ext>
            </a:extLst>
          </p:cNvPr>
          <p:cNvSpPr txBox="1"/>
          <p:nvPr/>
        </p:nvSpPr>
        <p:spPr>
          <a:xfrm>
            <a:off x="736814" y="4652744"/>
            <a:ext cx="9081076" cy="1200329"/>
          </a:xfrm>
          <a:prstGeom prst="rect">
            <a:avLst/>
          </a:prstGeom>
          <a:noFill/>
        </p:spPr>
        <p:txBody>
          <a:bodyPr wrap="none" rtlCol="0">
            <a:spAutoFit/>
          </a:bodyPr>
          <a:lstStyle/>
          <a:p>
            <a:pPr marL="285750" indent="-285750">
              <a:buFont typeface="Wingdings" panose="05000000000000000000" pitchFamily="2" charset="2"/>
              <a:buChar char="q"/>
            </a:pPr>
            <a:r>
              <a:rPr lang="en-US" dirty="0"/>
              <a:t>ASSESSEE CLAIMING DEDUCTION UNDER THIS SECTION MUST BE A SENIOR CITIZEN.</a:t>
            </a:r>
          </a:p>
          <a:p>
            <a:pPr marL="285750" indent="-285750">
              <a:buFont typeface="Wingdings" panose="05000000000000000000" pitchFamily="2" charset="2"/>
              <a:buChar char="q"/>
            </a:pPr>
            <a:r>
              <a:rPr lang="en-US" dirty="0"/>
              <a:t>DEDUCTION SHALL BE ALLOWED ON  THE INTEREST EARNED ON DEPOSITS WITH BANK or  </a:t>
            </a:r>
          </a:p>
          <a:p>
            <a:r>
              <a:rPr lang="en-US" dirty="0"/>
              <a:t>     COOPERATIVE SOCIETY or POST OFFICE.</a:t>
            </a:r>
          </a:p>
          <a:p>
            <a:pPr marL="285750" indent="-285750">
              <a:buFont typeface="Wingdings" panose="05000000000000000000" pitchFamily="2" charset="2"/>
              <a:buChar char="q"/>
            </a:pPr>
            <a:r>
              <a:rPr lang="en-US" dirty="0"/>
              <a:t>THE AMOUNT OF DEDUCTION SHALL NOT EXCEED RS.50,000.</a:t>
            </a:r>
          </a:p>
        </p:txBody>
      </p:sp>
    </p:spTree>
    <p:extLst>
      <p:ext uri="{BB962C8B-B14F-4D97-AF65-F5344CB8AC3E}">
        <p14:creationId xmlns:p14="http://schemas.microsoft.com/office/powerpoint/2010/main" val="1430409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Tw Cen MT"/>
                <a:ea typeface="+mn-ea"/>
                <a:cs typeface="+mn-cs"/>
              </a:rPr>
              <a:t>Deductions under Chapter VI-A</a:t>
            </a:r>
          </a:p>
        </p:txBody>
      </p:sp>
      <p:sp>
        <p:nvSpPr>
          <p:cNvPr id="4" name="Rectangle 3"/>
          <p:cNvSpPr/>
          <p:nvPr/>
        </p:nvSpPr>
        <p:spPr>
          <a:xfrm>
            <a:off x="637310" y="1592813"/>
            <a:ext cx="10363199"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Section 80U – In Case of person with Disability</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37310" y="2575576"/>
            <a:ext cx="10363199" cy="215674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To claim tax benefits under Sec.80U, the taxpayer should be an individual and resident of India.</a:t>
            </a: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If he is suffering from 40% or more than 40% of any disability, then he can claim a tax deduction.</a:t>
            </a:r>
            <a:endParaRPr kumimoji="0" lang="en-IN" sz="16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You can claim the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Times New Roman" panose="02020603050405020304" pitchFamily="18" charset="0"/>
              </a:rPr>
              <a:t>fixed deduction of Rs.75,000 </a:t>
            </a:r>
            <a:r>
              <a:rPr kumimoji="0" lang="en-IN" sz="18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a higher deduction of </a:t>
            </a:r>
            <a:r>
              <a:rPr kumimoji="0" lang="en-IN"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Times New Roman" panose="02020603050405020304" pitchFamily="18" charset="0"/>
              </a:rPr>
              <a:t>Rs.1,25,000 is allowed in respect of a person with a severe disability (i.e. having a disability of 80% or above).</a:t>
            </a: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en-IN"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The </a:t>
            </a:r>
            <a:r>
              <a:rPr lang="en-IN" dirty="0" err="1">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assessee</a:t>
            </a:r>
            <a:r>
              <a:rPr lang="en-IN"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 claiming deduction under this section shall furnish a copy of certificate issued by the medical authority in such form as may be prescribed.</a:t>
            </a:r>
            <a:endParaRPr kumimoji="0" lang="en-IN" sz="1600" b="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055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2AE9A540-656C-4A09-8B8B-10D6140AEC0E}"/>
              </a:ext>
            </a:extLst>
          </p:cNvPr>
          <p:cNvSpPr txBox="1"/>
          <p:nvPr/>
        </p:nvSpPr>
        <p:spPr>
          <a:xfrm>
            <a:off x="613608" y="2340321"/>
            <a:ext cx="10513523" cy="46474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u="sng" dirty="0">
                <a:solidFill>
                  <a:srgbClr val="FF0000"/>
                </a:solidFill>
                <a:effectLst>
                  <a:outerShdw blurRad="38100" dist="38100" dir="2700000" algn="tl">
                    <a:srgbClr val="000000">
                      <a:alpha val="43137"/>
                    </a:srgbClr>
                  </a:outerShdw>
                </a:effectLst>
              </a:rPr>
              <a:t>What is the difference between Exemption and deduction?</a:t>
            </a:r>
          </a:p>
          <a:p>
            <a:pPr marL="457200" indent="-457200">
              <a:buFont typeface="Wingdings" panose="05000000000000000000" pitchFamily="2" charset="2"/>
              <a:buChar char="ü"/>
            </a:pPr>
            <a:r>
              <a:rPr lang="en-US" sz="2500" b="1" dirty="0">
                <a:solidFill>
                  <a:srgbClr val="002060"/>
                </a:solidFill>
              </a:rPr>
              <a:t>If an income is exempt from tax, then it is not included in the computation of income. However, the deduction is given from income chargeable to tax. </a:t>
            </a:r>
          </a:p>
          <a:p>
            <a:endParaRPr lang="en-US" sz="2500" b="1" dirty="0">
              <a:solidFill>
                <a:srgbClr val="002060"/>
              </a:solidFill>
            </a:endParaRPr>
          </a:p>
          <a:p>
            <a:pPr marL="457200"/>
            <a:r>
              <a:rPr lang="en-US" sz="2500" b="1" dirty="0">
                <a:solidFill>
                  <a:srgbClr val="002060"/>
                </a:solidFill>
              </a:rPr>
              <a:t>Exempt income will never exceed the amount of income. However, the deduct may be less than or equal to or more than the amount of income. </a:t>
            </a:r>
          </a:p>
          <a:p>
            <a:pPr marL="457200"/>
            <a:endParaRPr lang="en-US" sz="2500" b="1" dirty="0">
              <a:solidFill>
                <a:srgbClr val="002060"/>
              </a:solidFill>
            </a:endParaRPr>
          </a:p>
          <a:p>
            <a:pPr marL="457200" indent="-457200">
              <a:buFont typeface="Wingdings" panose="05000000000000000000" pitchFamily="2" charset="2"/>
              <a:buChar char="ü"/>
            </a:pPr>
            <a:r>
              <a:rPr lang="en-US" sz="2500" b="1" u="sng" dirty="0">
                <a:solidFill>
                  <a:srgbClr val="002060"/>
                </a:solidFill>
                <a:effectLst>
                  <a:outerShdw blurRad="38100" dist="38100" dir="2700000" algn="tl">
                    <a:srgbClr val="000000">
                      <a:alpha val="43137"/>
                    </a:srgbClr>
                  </a:outerShdw>
                </a:effectLst>
              </a:rPr>
              <a:t>Exemption : </a:t>
            </a:r>
            <a:r>
              <a:rPr lang="en-US" sz="2500" b="1" dirty="0">
                <a:solidFill>
                  <a:srgbClr val="002060"/>
                </a:solidFill>
              </a:rPr>
              <a:t>Section 10 deals with exemptions</a:t>
            </a:r>
          </a:p>
          <a:p>
            <a:endParaRPr lang="en-US" sz="2500" b="1" dirty="0">
              <a:solidFill>
                <a:srgbClr val="002060"/>
              </a:solidFill>
            </a:endParaRPr>
          </a:p>
          <a:p>
            <a:pPr marL="457200" indent="-457200">
              <a:buFont typeface="Wingdings" panose="05000000000000000000" pitchFamily="2" charset="2"/>
              <a:buChar char="ü"/>
            </a:pPr>
            <a:r>
              <a:rPr lang="en-US" sz="2500" b="1" u="sng" dirty="0">
                <a:solidFill>
                  <a:srgbClr val="002060"/>
                </a:solidFill>
                <a:effectLst>
                  <a:outerShdw blurRad="38100" dist="38100" dir="2700000" algn="tl">
                    <a:srgbClr val="000000">
                      <a:alpha val="43137"/>
                    </a:srgbClr>
                  </a:outerShdw>
                </a:effectLst>
              </a:rPr>
              <a:t>Deduction: </a:t>
            </a:r>
            <a:r>
              <a:rPr lang="en-US" sz="2500" b="1" dirty="0">
                <a:solidFill>
                  <a:srgbClr val="002060"/>
                </a:solidFill>
              </a:rPr>
              <a:t>Section 80 C to 80 U deals with deduction</a:t>
            </a:r>
            <a:endParaRPr lang="en-US" sz="2500" b="1" u="sng" dirty="0">
              <a:solidFill>
                <a:srgbClr val="002060"/>
              </a:solidFill>
              <a:effectLst>
                <a:outerShdw blurRad="38100" dist="38100" dir="2700000" algn="tl">
                  <a:srgbClr val="000000">
                    <a:alpha val="43137"/>
                  </a:srgbClr>
                </a:outerShdw>
              </a:effectLst>
            </a:endParaRPr>
          </a:p>
          <a:p>
            <a:endParaRPr lang="en-IN" dirty="0"/>
          </a:p>
        </p:txBody>
      </p:sp>
      <p:pic>
        <p:nvPicPr>
          <p:cNvPr id="4" name="Picture 3">
            <a:extLst>
              <a:ext uri="{FF2B5EF4-FFF2-40B4-BE49-F238E27FC236}">
                <a16:creationId xmlns:a16="http://schemas.microsoft.com/office/drawing/2014/main" id="{C4007DAD-4518-45B6-8BB8-E37976D593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655" y="83127"/>
            <a:ext cx="9239001" cy="214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15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F4E6-32B7-4F74-AD7A-A93A32E63212}"/>
              </a:ext>
            </a:extLst>
          </p:cNvPr>
          <p:cNvSpPr>
            <a:spLocks noGrp="1"/>
          </p:cNvSpPr>
          <p:nvPr>
            <p:ph type="title"/>
          </p:nvPr>
        </p:nvSpPr>
        <p:spPr>
          <a:xfrm>
            <a:off x="838200" y="365126"/>
            <a:ext cx="10515600" cy="481542"/>
          </a:xfrm>
        </p:spPr>
        <p:txBody>
          <a:bodyPr>
            <a:noAutofit/>
          </a:bodyPr>
          <a:lstStyle/>
          <a:p>
            <a:r>
              <a:rPr lang="en-US" sz="3200" dirty="0"/>
              <a:t>Documentation mostly asked by Companies from employees</a:t>
            </a:r>
            <a:endParaRPr lang="en-IN" sz="3200" dirty="0"/>
          </a:p>
        </p:txBody>
      </p:sp>
      <p:graphicFrame>
        <p:nvGraphicFramePr>
          <p:cNvPr id="6" name="Table 5">
            <a:extLst>
              <a:ext uri="{FF2B5EF4-FFF2-40B4-BE49-F238E27FC236}">
                <a16:creationId xmlns:a16="http://schemas.microsoft.com/office/drawing/2014/main" id="{77489939-AB28-4167-A69A-781999C5A6A9}"/>
              </a:ext>
            </a:extLst>
          </p:cNvPr>
          <p:cNvGraphicFramePr>
            <a:graphicFrameLocks noGrp="1"/>
          </p:cNvGraphicFramePr>
          <p:nvPr>
            <p:extLst>
              <p:ext uri="{D42A27DB-BD31-4B8C-83A1-F6EECF244321}">
                <p14:modId xmlns:p14="http://schemas.microsoft.com/office/powerpoint/2010/main" val="3980098614"/>
              </p:ext>
            </p:extLst>
          </p:nvPr>
        </p:nvGraphicFramePr>
        <p:xfrm>
          <a:off x="838200" y="960613"/>
          <a:ext cx="10642599" cy="5083068"/>
        </p:xfrm>
        <a:graphic>
          <a:graphicData uri="http://schemas.openxmlformats.org/drawingml/2006/table">
            <a:tbl>
              <a:tblPr>
                <a:tableStyleId>{5C22544A-7EE6-4342-B048-85BDC9FD1C3A}</a:tableStyleId>
              </a:tblPr>
              <a:tblGrid>
                <a:gridCol w="5960945">
                  <a:extLst>
                    <a:ext uri="{9D8B030D-6E8A-4147-A177-3AD203B41FA5}">
                      <a16:colId xmlns:a16="http://schemas.microsoft.com/office/drawing/2014/main" val="111361860"/>
                    </a:ext>
                  </a:extLst>
                </a:gridCol>
                <a:gridCol w="4681654">
                  <a:extLst>
                    <a:ext uri="{9D8B030D-6E8A-4147-A177-3AD203B41FA5}">
                      <a16:colId xmlns:a16="http://schemas.microsoft.com/office/drawing/2014/main" val="1812789834"/>
                    </a:ext>
                  </a:extLst>
                </a:gridCol>
              </a:tblGrid>
              <a:tr h="169219">
                <a:tc gridSpan="2">
                  <a:txBody>
                    <a:bodyPr/>
                    <a:lstStyle/>
                    <a:p>
                      <a:pPr algn="ctr" fontAlgn="b"/>
                      <a:r>
                        <a:rPr lang="en-US" sz="1200" u="none" strike="noStrike" dirty="0">
                          <a:effectLst/>
                        </a:rPr>
                        <a:t>Documents to be maintained / Submitted to the Employer</a:t>
                      </a:r>
                      <a:endParaRPr lang="en-US" sz="1200" b="0" i="0" u="none" strike="noStrike" dirty="0">
                        <a:solidFill>
                          <a:srgbClr val="000000"/>
                        </a:solidFill>
                        <a:effectLst/>
                        <a:latin typeface="Calibri" panose="020F0502020204030204" pitchFamily="34" charset="0"/>
                      </a:endParaRPr>
                    </a:p>
                  </a:txBody>
                  <a:tcPr marL="8058" marR="8058" marT="8058" marB="0" anchor="b"/>
                </a:tc>
                <a:tc hMerge="1">
                  <a:txBody>
                    <a:bodyPr/>
                    <a:lstStyle/>
                    <a:p>
                      <a:endParaRPr lang="en-IN"/>
                    </a:p>
                  </a:txBody>
                  <a:tcPr/>
                </a:tc>
                <a:extLst>
                  <a:ext uri="{0D108BD9-81ED-4DB2-BD59-A6C34878D82A}">
                    <a16:rowId xmlns:a16="http://schemas.microsoft.com/office/drawing/2014/main" val="2494883012"/>
                  </a:ext>
                </a:extLst>
              </a:tr>
              <a:tr h="169219">
                <a:tc>
                  <a:txBody>
                    <a:bodyPr/>
                    <a:lstStyle/>
                    <a:p>
                      <a:pPr algn="l" rtl="0" fontAlgn="b"/>
                      <a:r>
                        <a:rPr lang="en-IN" sz="1200" u="sng" strike="noStrike" dirty="0">
                          <a:effectLst/>
                        </a:rPr>
                        <a:t> Exemptions &amp; Deductions</a:t>
                      </a:r>
                      <a:endParaRPr lang="en-IN" sz="1200" b="1" i="0" u="sng" strike="noStrike" dirty="0">
                        <a:solidFill>
                          <a:srgbClr val="984807"/>
                        </a:solidFill>
                        <a:effectLst/>
                        <a:latin typeface="Calibri" panose="020F0502020204030204" pitchFamily="34" charset="0"/>
                      </a:endParaRPr>
                    </a:p>
                  </a:txBody>
                  <a:tcPr marL="8058" marR="8058" marT="8058" marB="0" anchor="b"/>
                </a:tc>
                <a:tc>
                  <a:txBody>
                    <a:bodyPr/>
                    <a:lstStyle/>
                    <a:p>
                      <a:pPr algn="l" rtl="0" fontAlgn="b"/>
                      <a:r>
                        <a:rPr lang="en-IN" sz="1200" u="sng" strike="noStrike" dirty="0">
                          <a:effectLst/>
                        </a:rPr>
                        <a:t>Documentation</a:t>
                      </a:r>
                      <a:endParaRPr lang="en-IN" sz="1200" b="1" i="0" u="sng"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2329788153"/>
                  </a:ext>
                </a:extLst>
              </a:tr>
              <a:tr h="258815">
                <a:tc>
                  <a:txBody>
                    <a:bodyPr/>
                    <a:lstStyle/>
                    <a:p>
                      <a:pPr algn="l" rtl="0" fontAlgn="b"/>
                      <a:r>
                        <a:rPr lang="en-IN" sz="1200" u="none" strike="noStrike" dirty="0">
                          <a:effectLst/>
                        </a:rPr>
                        <a:t> Exemptions under section 10 &amp; 17</a:t>
                      </a:r>
                      <a:endParaRPr lang="en-IN" sz="1200" b="1" i="0" u="none" strike="noStrike" dirty="0">
                        <a:solidFill>
                          <a:srgbClr val="984807"/>
                        </a:solidFill>
                        <a:effectLst/>
                        <a:latin typeface="Calibri" panose="020F0502020204030204" pitchFamily="34" charset="0"/>
                      </a:endParaRPr>
                    </a:p>
                  </a:txBody>
                  <a:tcPr marL="8058" marR="8058" marT="8058" marB="0" anchor="b"/>
                </a:tc>
                <a:tc>
                  <a:txBody>
                    <a:bodyPr/>
                    <a:lstStyle/>
                    <a:p>
                      <a:pPr algn="l" rtl="0" fontAlgn="b"/>
                      <a:r>
                        <a:rPr lang="en-IN" sz="1200" u="none" strike="noStrike" dirty="0">
                          <a:effectLst/>
                        </a:rPr>
                        <a:t> </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78998156"/>
                  </a:ext>
                </a:extLst>
              </a:tr>
              <a:tr h="169219">
                <a:tc>
                  <a:txBody>
                    <a:bodyPr/>
                    <a:lstStyle/>
                    <a:p>
                      <a:pPr algn="l" rtl="0" fontAlgn="b"/>
                      <a:r>
                        <a:rPr lang="fr-FR" sz="1200" u="none" strike="noStrike" dirty="0">
                          <a:effectLst/>
                        </a:rPr>
                        <a:t>HRA Exemption (Sec 10 (13A))</a:t>
                      </a:r>
                      <a:endParaRPr lang="fr-FR"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Original House rent payment receipt with land lord's PAN</a:t>
                      </a:r>
                      <a:endParaRPr lang="en-US" sz="1200" b="1"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332579592"/>
                  </a:ext>
                </a:extLst>
              </a:tr>
              <a:tr h="257857">
                <a:tc>
                  <a:txBody>
                    <a:bodyPr/>
                    <a:lstStyle/>
                    <a:p>
                      <a:pPr algn="l" rtl="0" fontAlgn="b"/>
                      <a:r>
                        <a:rPr lang="en-IN" sz="1200" u="none" strike="noStrike" dirty="0">
                          <a:effectLst/>
                        </a:rPr>
                        <a:t>Sec 24</a:t>
                      </a:r>
                      <a:endParaRPr lang="en-IN" sz="1200" b="1" i="1" u="none" strike="noStrike" dirty="0">
                        <a:solidFill>
                          <a:srgbClr val="984807"/>
                        </a:solidFill>
                        <a:effectLst/>
                        <a:latin typeface="Arial" panose="020B0604020202020204" pitchFamily="34" charset="0"/>
                      </a:endParaRPr>
                    </a:p>
                  </a:txBody>
                  <a:tcPr marL="362611" marR="8058" marT="8058" marB="0" anchor="b"/>
                </a:tc>
                <a:tc>
                  <a:txBody>
                    <a:bodyPr/>
                    <a:lstStyle/>
                    <a:p>
                      <a:pPr algn="l" fontAlgn="b"/>
                      <a:r>
                        <a:rPr lang="en-IN" sz="1200" u="none" strike="noStrike" dirty="0">
                          <a:effectLst/>
                        </a:rPr>
                        <a:t> </a:t>
                      </a:r>
                      <a:endParaRPr lang="en-IN" sz="1200" b="0" i="0" u="none" strike="noStrike" dirty="0">
                        <a:solidFill>
                          <a:srgbClr val="000000"/>
                        </a:solidFill>
                        <a:effectLst/>
                        <a:latin typeface="Arial" panose="020B0604020202020204" pitchFamily="34" charset="0"/>
                      </a:endParaRPr>
                    </a:p>
                  </a:txBody>
                  <a:tcPr marL="8058" marR="8058" marT="8058" marB="0" anchor="b"/>
                </a:tc>
                <a:extLst>
                  <a:ext uri="{0D108BD9-81ED-4DB2-BD59-A6C34878D82A}">
                    <a16:rowId xmlns:a16="http://schemas.microsoft.com/office/drawing/2014/main" val="2640489746"/>
                  </a:ext>
                </a:extLst>
              </a:tr>
              <a:tr h="169219">
                <a:tc>
                  <a:txBody>
                    <a:bodyPr/>
                    <a:lstStyle/>
                    <a:p>
                      <a:pPr algn="l" rtl="0" fontAlgn="b"/>
                      <a:r>
                        <a:rPr lang="en-US" sz="1200" u="none" strike="noStrike" dirty="0">
                          <a:effectLst/>
                        </a:rPr>
                        <a:t>House/property income or loss (enter loss as negative)</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 </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3783496783"/>
                  </a:ext>
                </a:extLst>
              </a:tr>
              <a:tr h="169219">
                <a:tc>
                  <a:txBody>
                    <a:bodyPr/>
                    <a:lstStyle/>
                    <a:p>
                      <a:pPr algn="l" rtl="0" fontAlgn="b"/>
                      <a:r>
                        <a:rPr lang="en-US" sz="1200" u="none" strike="noStrike" dirty="0">
                          <a:effectLst/>
                        </a:rPr>
                        <a:t>Interest on housing loan (for tax exemption)</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Loan payment schedule and receipt</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924627199"/>
                  </a:ext>
                </a:extLst>
              </a:tr>
              <a:tr h="169219">
                <a:tc>
                  <a:txBody>
                    <a:bodyPr/>
                    <a:lstStyle/>
                    <a:p>
                      <a:pPr algn="l" rtl="0" fontAlgn="b"/>
                      <a:r>
                        <a:rPr lang="en-IN" sz="1200" u="none" strike="noStrike" dirty="0">
                          <a:effectLst/>
                        </a:rPr>
                        <a:t>    Deductions under Chapter VI-A</a:t>
                      </a:r>
                      <a:endParaRPr lang="en-IN" sz="1200" b="1" i="0" u="none" strike="noStrike" dirty="0">
                        <a:solidFill>
                          <a:srgbClr val="984807"/>
                        </a:solidFill>
                        <a:effectLst/>
                        <a:latin typeface="Calibri" panose="020F0502020204030204" pitchFamily="34" charset="0"/>
                      </a:endParaRPr>
                    </a:p>
                  </a:txBody>
                  <a:tcPr marL="8058" marR="8058" marT="8058" marB="0" anchor="b"/>
                </a:tc>
                <a:tc>
                  <a:txBody>
                    <a:bodyPr/>
                    <a:lstStyle/>
                    <a:p>
                      <a:pPr algn="l" rtl="0" fontAlgn="b"/>
                      <a:r>
                        <a:rPr lang="en-IN" sz="1200" u="none" strike="noStrike" dirty="0">
                          <a:effectLst/>
                        </a:rPr>
                        <a:t> </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2824177454"/>
                  </a:ext>
                </a:extLst>
              </a:tr>
              <a:tr h="169219">
                <a:tc>
                  <a:txBody>
                    <a:bodyPr/>
                    <a:lstStyle/>
                    <a:p>
                      <a:pPr algn="l" rtl="0" fontAlgn="b"/>
                      <a:r>
                        <a:rPr lang="en-US" sz="1200" u="none" strike="noStrike" dirty="0">
                          <a:effectLst/>
                        </a:rPr>
                        <a:t>Medical Insurance Premium / health check (sec 80D)</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Premium Receipt</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595241389"/>
                  </a:ext>
                </a:extLst>
              </a:tr>
              <a:tr h="169219">
                <a:tc>
                  <a:txBody>
                    <a:bodyPr/>
                    <a:lstStyle/>
                    <a:p>
                      <a:pPr algn="l" rtl="0" fontAlgn="b"/>
                      <a:r>
                        <a:rPr lang="en-IN" sz="1200" u="none" strike="noStrike" dirty="0">
                          <a:effectLst/>
                        </a:rPr>
                        <a:t>Medical Insurance Premium for parents (sec 80D)</a:t>
                      </a:r>
                      <a:endParaRPr lang="en-IN"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Premium Receipt</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764704007"/>
                  </a:ext>
                </a:extLst>
              </a:tr>
              <a:tr h="169219">
                <a:tc>
                  <a:txBody>
                    <a:bodyPr/>
                    <a:lstStyle/>
                    <a:p>
                      <a:pPr algn="l" rtl="0" fontAlgn="b"/>
                      <a:r>
                        <a:rPr lang="en-US" sz="1200" u="none" strike="noStrike" dirty="0">
                          <a:effectLst/>
                        </a:rPr>
                        <a:t>Medical for handicapped dependents (Sec 80DD)</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Certificate of disability -Form 10-IA format </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941608026"/>
                  </a:ext>
                </a:extLst>
              </a:tr>
              <a:tr h="273973">
                <a:tc>
                  <a:txBody>
                    <a:bodyPr/>
                    <a:lstStyle/>
                    <a:p>
                      <a:pPr algn="l" rtl="0" fontAlgn="b"/>
                      <a:r>
                        <a:rPr lang="en-US" sz="1200" u="none" strike="noStrike" dirty="0">
                          <a:effectLst/>
                        </a:rPr>
                        <a:t>Medical for specified diseases (Sec 80DDB)</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Premium Receipt &amp; medical expenses incurred for treatment can be submitted to claim exemptions U/Sec.80DDB</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470910127"/>
                  </a:ext>
                </a:extLst>
              </a:tr>
              <a:tr h="169219">
                <a:tc>
                  <a:txBody>
                    <a:bodyPr/>
                    <a:lstStyle/>
                    <a:p>
                      <a:pPr algn="l" rtl="0" fontAlgn="b"/>
                      <a:r>
                        <a:rPr lang="en-US" sz="1200" u="none" strike="noStrike" dirty="0">
                          <a:effectLst/>
                        </a:rPr>
                        <a:t>Higher Education Loan Interest Repayment (Sec 80E)</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Copy of loan repayment schedule and receipt</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511019654"/>
                  </a:ext>
                </a:extLst>
              </a:tr>
              <a:tr h="169219">
                <a:tc>
                  <a:txBody>
                    <a:bodyPr/>
                    <a:lstStyle/>
                    <a:p>
                      <a:pPr algn="l" rtl="0" fontAlgn="b"/>
                      <a:r>
                        <a:rPr lang="en-US" sz="1200" u="none" strike="noStrike" dirty="0">
                          <a:effectLst/>
                        </a:rPr>
                        <a:t>Deduction for permanent disability (80U)</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Certificate of disability -Form 10-IA format </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2943051641"/>
                  </a:ext>
                </a:extLst>
              </a:tr>
              <a:tr h="169219">
                <a:tc>
                  <a:txBody>
                    <a:bodyPr/>
                    <a:lstStyle/>
                    <a:p>
                      <a:pPr algn="l" rtl="0" fontAlgn="b"/>
                      <a:r>
                        <a:rPr lang="en-US" sz="1200" u="none" strike="noStrike" dirty="0">
                          <a:effectLst/>
                        </a:rPr>
                        <a:t>Interest on Saving Bank Account 80TTA/80TTB</a:t>
                      </a:r>
                      <a:endParaRPr lang="en-US" sz="1200" b="0" i="1" u="none" strike="noStrike" dirty="0">
                        <a:solidFill>
                          <a:srgbClr val="984807"/>
                        </a:solidFill>
                        <a:effectLst/>
                        <a:latin typeface="Arial" panose="020B0604020202020204" pitchFamily="34" charset="0"/>
                      </a:endParaRPr>
                    </a:p>
                  </a:txBody>
                  <a:tcPr marL="362611" marR="8058" marT="8058" marB="0" anchor="b"/>
                </a:tc>
                <a:tc>
                  <a:txBody>
                    <a:bodyPr/>
                    <a:lstStyle/>
                    <a:p>
                      <a:pPr algn="l" rtl="0" fontAlgn="b"/>
                      <a:r>
                        <a:rPr lang="en-IN" sz="1200" u="none" strike="noStrike" dirty="0">
                          <a:effectLst/>
                        </a:rPr>
                        <a:t>Interest Certificate from Bank</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4139344652"/>
                  </a:ext>
                </a:extLst>
              </a:tr>
              <a:tr h="169219">
                <a:tc>
                  <a:txBody>
                    <a:bodyPr/>
                    <a:lstStyle/>
                    <a:p>
                      <a:pPr algn="l" rtl="0" fontAlgn="b"/>
                      <a:r>
                        <a:rPr lang="en-IN" sz="1200" u="none" strike="noStrike" dirty="0">
                          <a:effectLst/>
                        </a:rPr>
                        <a:t>  Deductions under Chapter VI (sec 80C)</a:t>
                      </a:r>
                      <a:endParaRPr lang="en-IN" sz="1200" b="1" i="0" u="none" strike="noStrike" dirty="0">
                        <a:solidFill>
                          <a:srgbClr val="984807"/>
                        </a:solidFill>
                        <a:effectLst/>
                        <a:latin typeface="Calibri" panose="020F0502020204030204" pitchFamily="34" charset="0"/>
                      </a:endParaRPr>
                    </a:p>
                  </a:txBody>
                  <a:tcPr marL="8058" marR="8058" marT="8058" marB="0" anchor="b"/>
                </a:tc>
                <a:tc>
                  <a:txBody>
                    <a:bodyPr/>
                    <a:lstStyle/>
                    <a:p>
                      <a:pPr algn="l" rtl="0" fontAlgn="b"/>
                      <a:r>
                        <a:rPr lang="en-IN" sz="1200" u="none" strike="noStrike" dirty="0">
                          <a:effectLst/>
                        </a:rPr>
                        <a:t> </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3121692416"/>
                  </a:ext>
                </a:extLst>
              </a:tr>
              <a:tr h="169219">
                <a:tc>
                  <a:txBody>
                    <a:bodyPr/>
                    <a:lstStyle/>
                    <a:p>
                      <a:pPr algn="l" rtl="0" fontAlgn="b"/>
                      <a:r>
                        <a:rPr lang="en-IN" sz="1200" u="none" strike="noStrike" dirty="0">
                          <a:effectLst/>
                        </a:rPr>
                        <a:t>Pension scheme (sec 80C)</a:t>
                      </a:r>
                      <a:endParaRPr lang="en-IN"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Premium Receipt</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293208322"/>
                  </a:ext>
                </a:extLst>
              </a:tr>
              <a:tr h="169219">
                <a:tc>
                  <a:txBody>
                    <a:bodyPr/>
                    <a:lstStyle/>
                    <a:p>
                      <a:pPr algn="l" rtl="0" fontAlgn="b"/>
                      <a:r>
                        <a:rPr lang="en-IN" sz="1200" u="none" strike="noStrike" dirty="0">
                          <a:effectLst/>
                        </a:rPr>
                        <a:t>NSC (sec 80C)</a:t>
                      </a:r>
                      <a:endParaRPr lang="en-IN"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Copy of NSC</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700995869"/>
                  </a:ext>
                </a:extLst>
              </a:tr>
              <a:tr h="169219">
                <a:tc>
                  <a:txBody>
                    <a:bodyPr/>
                    <a:lstStyle/>
                    <a:p>
                      <a:pPr algn="l" rtl="0" fontAlgn="b"/>
                      <a:r>
                        <a:rPr lang="en-US" sz="1200" u="none" strike="noStrike" dirty="0">
                          <a:effectLst/>
                        </a:rPr>
                        <a:t>Public Provident Fund  &amp; Sukanya Samridhi Account</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Photocopy of  respective documents</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2906254836"/>
                  </a:ext>
                </a:extLst>
              </a:tr>
              <a:tr h="169219">
                <a:tc>
                  <a:txBody>
                    <a:bodyPr/>
                    <a:lstStyle/>
                    <a:p>
                      <a:pPr algn="l" rtl="0" fontAlgn="b"/>
                      <a:r>
                        <a:rPr lang="en-US" sz="1200" u="none" strike="noStrike" dirty="0">
                          <a:effectLst/>
                        </a:rPr>
                        <a:t>Employees Provident Fund &amp; Voluntary PF (sec 80C)</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Will be exempted based on the deducted amount in pay slips.</a:t>
                      </a:r>
                      <a:endParaRPr lang="en-US" sz="1200" b="0" i="0" u="none" strike="noStrike" dirty="0">
                        <a:solidFill>
                          <a:srgbClr val="000000"/>
                        </a:solidFill>
                        <a:effectLst/>
                        <a:latin typeface="Arial" panose="020B0604020202020204" pitchFamily="34" charset="0"/>
                      </a:endParaRPr>
                    </a:p>
                  </a:txBody>
                  <a:tcPr marL="8058" marR="8058" marT="8058" marB="0" anchor="b"/>
                </a:tc>
                <a:extLst>
                  <a:ext uri="{0D108BD9-81ED-4DB2-BD59-A6C34878D82A}">
                    <a16:rowId xmlns:a16="http://schemas.microsoft.com/office/drawing/2014/main" val="3830725033"/>
                  </a:ext>
                </a:extLst>
              </a:tr>
              <a:tr h="161161">
                <a:tc>
                  <a:txBody>
                    <a:bodyPr/>
                    <a:lstStyle/>
                    <a:p>
                      <a:pPr algn="l" rtl="0" fontAlgn="b"/>
                      <a:r>
                        <a:rPr lang="en-US" sz="1200" u="none" strike="noStrike" dirty="0">
                          <a:effectLst/>
                        </a:rPr>
                        <a:t>Children's Education Tuition Fees (sec 80C)</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IN" sz="1200" u="none" strike="noStrike" dirty="0">
                          <a:effectLst/>
                        </a:rPr>
                        <a:t>Receipt of fees payment</a:t>
                      </a:r>
                      <a:endParaRPr lang="en-IN"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771976483"/>
                  </a:ext>
                </a:extLst>
              </a:tr>
              <a:tr h="273973">
                <a:tc>
                  <a:txBody>
                    <a:bodyPr/>
                    <a:lstStyle/>
                    <a:p>
                      <a:pPr algn="l" rtl="0" fontAlgn="b"/>
                      <a:r>
                        <a:rPr lang="en-IN" sz="1200" u="none" strike="noStrike" dirty="0">
                          <a:effectLst/>
                        </a:rPr>
                        <a:t>New Pension Scheme </a:t>
                      </a:r>
                      <a:endParaRPr lang="en-IN"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The print out of the Transaction Statement as document for claiming Tax benefit.</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766400890"/>
                  </a:ext>
                </a:extLst>
              </a:tr>
              <a:tr h="169219">
                <a:tc>
                  <a:txBody>
                    <a:bodyPr/>
                    <a:lstStyle/>
                    <a:p>
                      <a:pPr algn="l" rtl="0" fontAlgn="b"/>
                      <a:r>
                        <a:rPr lang="en-US" sz="1200" u="none" strike="noStrike" dirty="0">
                          <a:effectLst/>
                        </a:rPr>
                        <a:t>Housing loan principal repayment, registration/stamp duty (sec 80C)</a:t>
                      </a:r>
                      <a:endParaRPr lang="en-US"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Copy of loan repayment schedule and receipt</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381018834"/>
                  </a:ext>
                </a:extLst>
              </a:tr>
              <a:tr h="169219">
                <a:tc>
                  <a:txBody>
                    <a:bodyPr/>
                    <a:lstStyle/>
                    <a:p>
                      <a:pPr algn="l" rtl="0" fontAlgn="b"/>
                      <a:r>
                        <a:rPr lang="en-IN" sz="1200" u="none" strike="noStrike" dirty="0">
                          <a:effectLst/>
                        </a:rPr>
                        <a:t>Insurance premium &amp; others (MF, ULIP, FD, etc.) (sec 80C)</a:t>
                      </a:r>
                      <a:endParaRPr lang="en-IN" sz="1200" b="0" i="1" u="none" strike="noStrike" dirty="0">
                        <a:solidFill>
                          <a:srgbClr val="984807"/>
                        </a:solidFill>
                        <a:effectLst/>
                        <a:latin typeface="Calibri" panose="020F0502020204030204" pitchFamily="34" charset="0"/>
                      </a:endParaRPr>
                    </a:p>
                  </a:txBody>
                  <a:tcPr marL="362611" marR="8058" marT="8058" marB="0" anchor="b"/>
                </a:tc>
                <a:tc>
                  <a:txBody>
                    <a:bodyPr/>
                    <a:lstStyle/>
                    <a:p>
                      <a:pPr algn="l" rtl="0" fontAlgn="b"/>
                      <a:r>
                        <a:rPr lang="en-US" sz="1200" u="none" strike="noStrike" dirty="0">
                          <a:effectLst/>
                        </a:rPr>
                        <a:t>Receipt of payment and copy of investment documentation</a:t>
                      </a:r>
                      <a:endParaRPr lang="en-US" sz="1200" b="0" i="0" u="none" strike="noStrike" dirty="0">
                        <a:solidFill>
                          <a:srgbClr val="984807"/>
                        </a:solidFill>
                        <a:effectLst/>
                        <a:latin typeface="Calibri" panose="020F0502020204030204" pitchFamily="34" charset="0"/>
                      </a:endParaRPr>
                    </a:p>
                  </a:txBody>
                  <a:tcPr marL="8058" marR="8058" marT="8058" marB="0" anchor="b"/>
                </a:tc>
                <a:extLst>
                  <a:ext uri="{0D108BD9-81ED-4DB2-BD59-A6C34878D82A}">
                    <a16:rowId xmlns:a16="http://schemas.microsoft.com/office/drawing/2014/main" val="1492853131"/>
                  </a:ext>
                </a:extLst>
              </a:tr>
            </a:tbl>
          </a:graphicData>
        </a:graphic>
      </p:graphicFrame>
    </p:spTree>
    <p:extLst>
      <p:ext uri="{BB962C8B-B14F-4D97-AF65-F5344CB8AC3E}">
        <p14:creationId xmlns:p14="http://schemas.microsoft.com/office/powerpoint/2010/main" val="762020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8E6F-9B61-4F9E-9A07-09D12A45283F}"/>
              </a:ext>
            </a:extLst>
          </p:cNvPr>
          <p:cNvSpPr>
            <a:spLocks noGrp="1"/>
          </p:cNvSpPr>
          <p:nvPr>
            <p:ph type="title"/>
          </p:nvPr>
        </p:nvSpPr>
        <p:spPr>
          <a:xfrm>
            <a:off x="0" y="1"/>
            <a:ext cx="5272643" cy="868693"/>
          </a:xfrm>
        </p:spPr>
        <p:txBody>
          <a:bodyPr>
            <a:normAutofit/>
          </a:bodyPr>
          <a:lstStyle/>
          <a:p>
            <a:r>
              <a:rPr lang="en-US" dirty="0"/>
              <a:t>Income Tax Slabs</a:t>
            </a:r>
            <a:endParaRPr lang="en-IN" dirty="0"/>
          </a:p>
        </p:txBody>
      </p:sp>
      <p:sp>
        <p:nvSpPr>
          <p:cNvPr id="3" name="Content Placeholder 2">
            <a:extLst>
              <a:ext uri="{FF2B5EF4-FFF2-40B4-BE49-F238E27FC236}">
                <a16:creationId xmlns:a16="http://schemas.microsoft.com/office/drawing/2014/main" id="{35D32E92-5CE3-43FE-AEF7-83CB0B147F1F}"/>
              </a:ext>
            </a:extLst>
          </p:cNvPr>
          <p:cNvSpPr>
            <a:spLocks noGrp="1"/>
          </p:cNvSpPr>
          <p:nvPr>
            <p:ph idx="1"/>
          </p:nvPr>
        </p:nvSpPr>
        <p:spPr/>
        <p:txBody>
          <a:bodyPr/>
          <a:lstStyle/>
          <a:p>
            <a:pPr marL="0" indent="0">
              <a:buNone/>
            </a:pPr>
            <a:r>
              <a:rPr lang="en-US" dirty="0"/>
              <a:t>                                                           </a:t>
            </a:r>
          </a:p>
          <a:p>
            <a:pPr marL="0" indent="0">
              <a:buNone/>
            </a:pPr>
            <a:r>
              <a:rPr lang="en-US" dirty="0"/>
              <a:t>                                               </a:t>
            </a:r>
            <a:endParaRPr lang="en-IN" dirty="0"/>
          </a:p>
        </p:txBody>
      </p:sp>
      <p:graphicFrame>
        <p:nvGraphicFramePr>
          <p:cNvPr id="4" name="Diagram 3">
            <a:extLst>
              <a:ext uri="{FF2B5EF4-FFF2-40B4-BE49-F238E27FC236}">
                <a16:creationId xmlns:a16="http://schemas.microsoft.com/office/drawing/2014/main" id="{DA4AD936-52C9-41F6-BBFC-412148D56EF1}"/>
              </a:ext>
            </a:extLst>
          </p:cNvPr>
          <p:cNvGraphicFramePr/>
          <p:nvPr>
            <p:extLst>
              <p:ext uri="{D42A27DB-BD31-4B8C-83A1-F6EECF244321}">
                <p14:modId xmlns:p14="http://schemas.microsoft.com/office/powerpoint/2010/main" val="1528426844"/>
              </p:ext>
            </p:extLst>
          </p:nvPr>
        </p:nvGraphicFramePr>
        <p:xfrm>
          <a:off x="-106877" y="681037"/>
          <a:ext cx="11839698" cy="3228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75F6552-EEB6-4414-AB33-A128B6CC6B53}"/>
              </a:ext>
            </a:extLst>
          </p:cNvPr>
          <p:cNvSpPr txBox="1"/>
          <p:nvPr/>
        </p:nvSpPr>
        <p:spPr>
          <a:xfrm>
            <a:off x="684810" y="4389771"/>
            <a:ext cx="2675907" cy="646331"/>
          </a:xfrm>
          <a:prstGeom prst="rect">
            <a:avLst/>
          </a:prstGeom>
          <a:noFill/>
        </p:spPr>
        <p:txBody>
          <a:bodyPr wrap="square" rtlCol="0">
            <a:spAutoFit/>
          </a:bodyPr>
          <a:lstStyle/>
          <a:p>
            <a:pPr marL="285750" indent="-285750">
              <a:buFont typeface="Courier New" panose="02070309020205020404" pitchFamily="49" charset="0"/>
              <a:buChar char="o"/>
            </a:pPr>
            <a:endParaRPr lang="en-IN" dirty="0"/>
          </a:p>
          <a:p>
            <a:pPr marL="285750" indent="-285750">
              <a:buFont typeface="Courier New" panose="02070309020205020404" pitchFamily="49" charset="0"/>
              <a:buChar char="o"/>
            </a:pPr>
            <a:endParaRPr lang="en-IN" dirty="0"/>
          </a:p>
        </p:txBody>
      </p:sp>
      <p:pic>
        <p:nvPicPr>
          <p:cNvPr id="13" name="Picture 12" descr="Table&#10;&#10;Description automatically generated">
            <a:extLst>
              <a:ext uri="{FF2B5EF4-FFF2-40B4-BE49-F238E27FC236}">
                <a16:creationId xmlns:a16="http://schemas.microsoft.com/office/drawing/2014/main" id="{720E1CBD-437B-43C4-9073-28F06FDA7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10" y="4001294"/>
            <a:ext cx="2913413" cy="2482633"/>
          </a:xfrm>
          <a:prstGeom prst="rect">
            <a:avLst/>
          </a:prstGeom>
        </p:spPr>
      </p:pic>
      <p:pic>
        <p:nvPicPr>
          <p:cNvPr id="15" name="Picture 14" descr="Table&#10;&#10;Description automatically generated">
            <a:extLst>
              <a:ext uri="{FF2B5EF4-FFF2-40B4-BE49-F238E27FC236}">
                <a16:creationId xmlns:a16="http://schemas.microsoft.com/office/drawing/2014/main" id="{C1AE98D8-A23E-4BE5-8E00-6601933481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775" y="4001400"/>
            <a:ext cx="3018178" cy="2482527"/>
          </a:xfrm>
          <a:prstGeom prst="rect">
            <a:avLst/>
          </a:prstGeom>
        </p:spPr>
      </p:pic>
      <p:pic>
        <p:nvPicPr>
          <p:cNvPr id="17" name="Picture 16" descr="Table&#10;&#10;Description automatically generated">
            <a:extLst>
              <a:ext uri="{FF2B5EF4-FFF2-40B4-BE49-F238E27FC236}">
                <a16:creationId xmlns:a16="http://schemas.microsoft.com/office/drawing/2014/main" id="{0C1A3DF5-FBAB-45E2-972D-F1C5422F15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6524" y="4042233"/>
            <a:ext cx="3151911" cy="2441694"/>
          </a:xfrm>
          <a:prstGeom prst="rect">
            <a:avLst/>
          </a:prstGeom>
        </p:spPr>
      </p:pic>
    </p:spTree>
    <p:extLst>
      <p:ext uri="{BB962C8B-B14F-4D97-AF65-F5344CB8AC3E}">
        <p14:creationId xmlns:p14="http://schemas.microsoft.com/office/powerpoint/2010/main" val="3055586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2CAB-6BE7-43AA-AEF2-8DE16FFD5464}"/>
              </a:ext>
            </a:extLst>
          </p:cNvPr>
          <p:cNvSpPr>
            <a:spLocks noGrp="1"/>
          </p:cNvSpPr>
          <p:nvPr>
            <p:ph type="title"/>
          </p:nvPr>
        </p:nvSpPr>
        <p:spPr/>
        <p:txBody>
          <a:bodyPr/>
          <a:lstStyle/>
          <a:p>
            <a:r>
              <a:rPr lang="en-US" dirty="0"/>
              <a:t>OTHER POINTS RELATING TO SLAB RATES</a:t>
            </a:r>
            <a:endParaRPr lang="en-IN" dirty="0"/>
          </a:p>
        </p:txBody>
      </p:sp>
      <p:sp>
        <p:nvSpPr>
          <p:cNvPr id="3" name="Content Placeholder 2">
            <a:extLst>
              <a:ext uri="{FF2B5EF4-FFF2-40B4-BE49-F238E27FC236}">
                <a16:creationId xmlns:a16="http://schemas.microsoft.com/office/drawing/2014/main" id="{4F3EB72F-A3AD-4577-89E6-5144E270D3EF}"/>
              </a:ext>
            </a:extLst>
          </p:cNvPr>
          <p:cNvSpPr>
            <a:spLocks noGrp="1"/>
          </p:cNvSpPr>
          <p:nvPr>
            <p:ph idx="1"/>
          </p:nvPr>
        </p:nvSpPr>
        <p:spPr/>
        <p:txBody>
          <a:bodyPr/>
          <a:lstStyle/>
          <a:p>
            <a:pPr marL="285750" indent="-285750">
              <a:buFont typeface="Wingdings" panose="05000000000000000000" pitchFamily="2" charset="2"/>
              <a:buChar char="q"/>
            </a:pPr>
            <a:r>
              <a:rPr lang="en-IN" dirty="0">
                <a:latin typeface="Calibri" pitchFamily="34" charset="0"/>
                <a:cs typeface="Calibri" pitchFamily="34" charset="0"/>
              </a:rPr>
              <a:t>Health And Education Cess 4%</a:t>
            </a:r>
          </a:p>
          <a:p>
            <a:pPr marL="285750" indent="-285750">
              <a:buFont typeface="Wingdings" panose="05000000000000000000" pitchFamily="2" charset="2"/>
              <a:buChar char="q"/>
            </a:pPr>
            <a:r>
              <a:rPr lang="en-IN" dirty="0">
                <a:latin typeface="Calibri" pitchFamily="34" charset="0"/>
                <a:cs typeface="Calibri" pitchFamily="34" charset="0"/>
              </a:rPr>
              <a:t>Surcharge of </a:t>
            </a:r>
            <a:r>
              <a:rPr lang="en-IN" sz="3200" dirty="0">
                <a:latin typeface="Calibri" pitchFamily="34" charset="0"/>
                <a:cs typeface="Calibri" pitchFamily="34" charset="0"/>
              </a:rPr>
              <a:t>10% on</a:t>
            </a:r>
            <a:r>
              <a:rPr lang="en-IN" dirty="0">
                <a:latin typeface="Calibri" pitchFamily="34" charset="0"/>
                <a:cs typeface="Calibri" pitchFamily="34" charset="0"/>
              </a:rPr>
              <a:t> Rs. 50 Lakhs to Rs. 1 crore  Income earners</a:t>
            </a:r>
          </a:p>
          <a:p>
            <a:pPr marL="285750" indent="-285750">
              <a:buFont typeface="Wingdings" panose="05000000000000000000" pitchFamily="2" charset="2"/>
              <a:buChar char="q"/>
            </a:pPr>
            <a:r>
              <a:rPr lang="en-IN" dirty="0">
                <a:latin typeface="Calibri" pitchFamily="34" charset="0"/>
                <a:cs typeface="Calibri" pitchFamily="34" charset="0"/>
              </a:rPr>
              <a:t>Surcharge of 15% on Rs. 1 Cr. Plus income earners</a:t>
            </a:r>
          </a:p>
          <a:p>
            <a:pPr marL="285750" indent="-285750">
              <a:buFont typeface="Wingdings" panose="05000000000000000000" pitchFamily="2" charset="2"/>
              <a:buChar char="q"/>
            </a:pPr>
            <a:r>
              <a:rPr lang="en-IN" dirty="0">
                <a:latin typeface="Calibri" pitchFamily="34" charset="0"/>
                <a:cs typeface="Calibri" pitchFamily="34" charset="0"/>
              </a:rPr>
              <a:t>Tax credit of Rs.12,500/- for income upto Rs. 5 Lakhs u/s 87A</a:t>
            </a:r>
          </a:p>
          <a:p>
            <a:pPr marL="285750" indent="-285750">
              <a:buFont typeface="Wingdings" panose="05000000000000000000" pitchFamily="2" charset="2"/>
              <a:buChar char="q"/>
            </a:pPr>
            <a:r>
              <a:rPr lang="en-IN" dirty="0">
                <a:latin typeface="Calibri" pitchFamily="34" charset="0"/>
                <a:cs typeface="Calibri" pitchFamily="34" charset="0"/>
              </a:rPr>
              <a:t>Standard deduction of Rs. 50,000/-for Salaried and Pensioners</a:t>
            </a:r>
          </a:p>
          <a:p>
            <a:pPr marL="285750" indent="-285750">
              <a:buFont typeface="Wingdings" panose="05000000000000000000" pitchFamily="2" charset="2"/>
              <a:buChar char="q"/>
            </a:pPr>
            <a:r>
              <a:rPr lang="en-IN" dirty="0">
                <a:latin typeface="Calibri" pitchFamily="34" charset="0"/>
                <a:cs typeface="Calibri" pitchFamily="34" charset="0"/>
              </a:rPr>
              <a:t>There are no separate slab for male &amp; </a:t>
            </a:r>
            <a:r>
              <a:rPr lang="en-IN" dirty="0" smtClean="0">
                <a:latin typeface="Calibri" pitchFamily="34" charset="0"/>
                <a:cs typeface="Calibri" pitchFamily="34" charset="0"/>
              </a:rPr>
              <a:t>Female</a:t>
            </a:r>
            <a:endParaRPr lang="en-IN" dirty="0">
              <a:latin typeface="Calibri" pitchFamily="34" charset="0"/>
              <a:cs typeface="Calibri" pitchFamily="34" charset="0"/>
            </a:endParaRPr>
          </a:p>
        </p:txBody>
      </p:sp>
    </p:spTree>
    <p:extLst>
      <p:ext uri="{BB962C8B-B14F-4D97-AF65-F5344CB8AC3E}">
        <p14:creationId xmlns:p14="http://schemas.microsoft.com/office/powerpoint/2010/main" val="838033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145" y="24441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Times New Roman" panose="02020603050405020304" pitchFamily="18" charset="0"/>
                <a:cs typeface="Times New Roman" panose="02020603050405020304" pitchFamily="18" charset="0"/>
              </a:rPr>
              <a:t>Rebate under Section 87A</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42063" y="1686827"/>
            <a:ext cx="10326976" cy="191411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The tax rebate of Rs.12,500 for individuals with</a:t>
            </a:r>
            <a:r>
              <a:rPr kumimoji="0" lang="en-IN" sz="2500" b="1"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income of up to Rs 5 Lakh</a:t>
            </a:r>
            <a:r>
              <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 has been proposed in Budget AY- 2020-21.</a:t>
            </a:r>
            <a:endPar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285750" marR="0" lvl="0" indent="0" algn="l" defTabSz="457200" rtl="0" eaLnBrk="1" fontAlgn="auto" latinLnBrk="0" hangingPunct="1">
              <a:lnSpc>
                <a:spcPct val="107000"/>
              </a:lnSpc>
              <a:spcBef>
                <a:spcPts val="0"/>
              </a:spcBef>
              <a:spcAft>
                <a:spcPts val="800"/>
              </a:spcAft>
              <a:buClrTx/>
              <a:buSzTx/>
              <a:buFontTx/>
              <a:buNone/>
              <a:tabLst/>
              <a:defRPr/>
            </a:pPr>
            <a:r>
              <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To avail this benefit, there are certain conditions and they are as below.</a:t>
            </a:r>
            <a:endParaRPr kumimoji="0" lang="en-IN" sz="25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Times New Roman" panose="02020603050405020304" pitchFamily="18" charset="0"/>
                <a:cs typeface="Times New Roman" panose="02020603050405020304" pitchFamily="18" charset="0"/>
              </a:rPr>
              <a:t>The taxpayer must be a resident individual.</a:t>
            </a: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732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7A9E-DC60-4DC7-A59A-FC8007DE8027}"/>
              </a:ext>
            </a:extLst>
          </p:cNvPr>
          <p:cNvSpPr>
            <a:spLocks noGrp="1"/>
          </p:cNvSpPr>
          <p:nvPr>
            <p:ph type="title"/>
          </p:nvPr>
        </p:nvSpPr>
        <p:spPr/>
        <p:txBody>
          <a:bodyPr/>
          <a:lstStyle/>
          <a:p>
            <a:r>
              <a:rPr lang="en-US" dirty="0"/>
              <a:t>Transactions tracked by Income Tax - AIR</a:t>
            </a:r>
            <a:endParaRPr lang="en-IN" dirty="0"/>
          </a:p>
        </p:txBody>
      </p:sp>
      <p:graphicFrame>
        <p:nvGraphicFramePr>
          <p:cNvPr id="7" name="Content Placeholder 6">
            <a:extLst>
              <a:ext uri="{FF2B5EF4-FFF2-40B4-BE49-F238E27FC236}">
                <a16:creationId xmlns:a16="http://schemas.microsoft.com/office/drawing/2014/main" id="{4CB00C17-4AA0-47FA-831F-D8D1A4DB2D17}"/>
              </a:ext>
            </a:extLst>
          </p:cNvPr>
          <p:cNvGraphicFramePr>
            <a:graphicFrameLocks noGrp="1"/>
          </p:cNvGraphicFramePr>
          <p:nvPr>
            <p:ph idx="1"/>
            <p:extLst>
              <p:ext uri="{D42A27DB-BD31-4B8C-83A1-F6EECF244321}">
                <p14:modId xmlns:p14="http://schemas.microsoft.com/office/powerpoint/2010/main" val="3880978620"/>
              </p:ext>
            </p:extLst>
          </p:nvPr>
        </p:nvGraphicFramePr>
        <p:xfrm>
          <a:off x="1128890" y="1825625"/>
          <a:ext cx="9539110" cy="4453327"/>
        </p:xfrm>
        <a:graphic>
          <a:graphicData uri="http://schemas.openxmlformats.org/drawingml/2006/table">
            <a:tbl>
              <a:tblPr/>
              <a:tblGrid>
                <a:gridCol w="662242">
                  <a:extLst>
                    <a:ext uri="{9D8B030D-6E8A-4147-A177-3AD203B41FA5}">
                      <a16:colId xmlns:a16="http://schemas.microsoft.com/office/drawing/2014/main" val="3170795352"/>
                    </a:ext>
                  </a:extLst>
                </a:gridCol>
                <a:gridCol w="6085487">
                  <a:extLst>
                    <a:ext uri="{9D8B030D-6E8A-4147-A177-3AD203B41FA5}">
                      <a16:colId xmlns:a16="http://schemas.microsoft.com/office/drawing/2014/main" val="1438963943"/>
                    </a:ext>
                  </a:extLst>
                </a:gridCol>
                <a:gridCol w="2791381">
                  <a:extLst>
                    <a:ext uri="{9D8B030D-6E8A-4147-A177-3AD203B41FA5}">
                      <a16:colId xmlns:a16="http://schemas.microsoft.com/office/drawing/2014/main" val="509173036"/>
                    </a:ext>
                  </a:extLst>
                </a:gridCol>
              </a:tblGrid>
              <a:tr h="180947">
                <a:tc>
                  <a:txBody>
                    <a:bodyPr/>
                    <a:lstStyle/>
                    <a:p>
                      <a:pPr algn="l" fontAlgn="b"/>
                      <a:r>
                        <a:rPr lang="en-IN" sz="1800" b="0" i="0" u="none" strike="noStrike" dirty="0">
                          <a:solidFill>
                            <a:srgbClr val="000000"/>
                          </a:solidFill>
                          <a:effectLst/>
                          <a:latin typeface="Calibri" panose="020F0502020204030204" pitchFamily="34" charset="0"/>
                        </a:rPr>
                        <a:t>Sl. No.</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Nature and Value of transaction</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0" i="0" u="none" strike="noStrike" dirty="0">
                          <a:solidFill>
                            <a:srgbClr val="000000"/>
                          </a:solidFill>
                          <a:effectLst/>
                          <a:latin typeface="Calibri" panose="020F0502020204030204" pitchFamily="34" charset="0"/>
                        </a:rPr>
                        <a:t>Person responsible</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338734"/>
                  </a:ext>
                </a:extLst>
              </a:tr>
              <a:tr h="525607">
                <a:tc>
                  <a:txBody>
                    <a:bodyPr/>
                    <a:lstStyle/>
                    <a:p>
                      <a:pPr algn="r" fontAlgn="b"/>
                      <a:r>
                        <a:rPr lang="en-IN" sz="1400" b="0" i="0" u="none" strike="noStrike" dirty="0">
                          <a:solidFill>
                            <a:srgbClr val="000000"/>
                          </a:solidFill>
                          <a:effectLst/>
                          <a:latin typeface="Calibri" panose="020F0502020204030204" pitchFamily="34" charset="0"/>
                        </a:rPr>
                        <a:t>1</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FF0000"/>
                          </a:solidFill>
                          <a:effectLst/>
                          <a:latin typeface="Calibri" panose="020F0502020204030204" pitchFamily="34" charset="0"/>
                        </a:rPr>
                        <a:t>Cash deposits</a:t>
                      </a:r>
                      <a:r>
                        <a:rPr lang="en-US" sz="1400" b="0" i="0" u="none" strike="noStrike" dirty="0">
                          <a:solidFill>
                            <a:srgbClr val="000000"/>
                          </a:solidFill>
                          <a:effectLst/>
                          <a:latin typeface="Calibri" panose="020F0502020204030204" pitchFamily="34" charset="0"/>
                        </a:rPr>
                        <a:t> aggregating to </a:t>
                      </a:r>
                      <a:r>
                        <a:rPr lang="en-US" sz="1400" b="0" i="0" u="none" strike="noStrike" dirty="0">
                          <a:solidFill>
                            <a:srgbClr val="FF0000"/>
                          </a:solidFill>
                          <a:effectLst/>
                          <a:latin typeface="Calibri" panose="020F0502020204030204" pitchFamily="34" charset="0"/>
                        </a:rPr>
                        <a:t>10 lakh rupees</a:t>
                      </a:r>
                      <a:r>
                        <a:rPr lang="en-US" sz="1400" b="0" i="0" u="none" strike="noStrike" dirty="0">
                          <a:solidFill>
                            <a:srgbClr val="000000"/>
                          </a:solidFill>
                          <a:effectLst/>
                          <a:latin typeface="Calibri" panose="020F0502020204030204" pitchFamily="34" charset="0"/>
                        </a:rPr>
                        <a:t> or more in a </a:t>
                      </a:r>
                      <a:r>
                        <a:rPr lang="en-US" sz="1400" b="0" i="0" u="none" strike="noStrike" dirty="0">
                          <a:solidFill>
                            <a:srgbClr val="FF0000"/>
                          </a:solidFill>
                          <a:effectLst/>
                          <a:latin typeface="Calibri" panose="020F0502020204030204" pitchFamily="34" charset="0"/>
                        </a:rPr>
                        <a:t>year </a:t>
                      </a:r>
                      <a:r>
                        <a:rPr lang="en-US" sz="1400" b="0" i="0" u="none" strike="noStrike" dirty="0">
                          <a:solidFill>
                            <a:srgbClr val="000000"/>
                          </a:solidFill>
                          <a:effectLst/>
                          <a:latin typeface="Calibri" panose="020F0502020204030204" pitchFamily="34" charset="0"/>
                        </a:rPr>
                        <a:t>in any savings account of a person maintained in that </a:t>
                      </a:r>
                      <a:r>
                        <a:rPr lang="en-US" sz="1400" b="0" i="0" u="none" strike="noStrike" dirty="0">
                          <a:solidFill>
                            <a:srgbClr val="FF0000"/>
                          </a:solidFill>
                          <a:effectLst/>
                          <a:latin typeface="Calibri" panose="020F0502020204030204" pitchFamily="34" charset="0"/>
                        </a:rPr>
                        <a:t>bank</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Calibri" panose="020F0502020204030204" pitchFamily="34" charset="0"/>
                        </a:rPr>
                        <a:t>Bank / Post Office</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562768"/>
                  </a:ext>
                </a:extLst>
              </a:tr>
              <a:tr h="697937">
                <a:tc>
                  <a:txBody>
                    <a:bodyPr/>
                    <a:lstStyle/>
                    <a:p>
                      <a:pPr algn="r" fontAlgn="b"/>
                      <a:r>
                        <a:rPr lang="en-IN" sz="1400" b="0" i="0" u="none" strike="noStrike" dirty="0">
                          <a:solidFill>
                            <a:srgbClr val="000000"/>
                          </a:solidFill>
                          <a:effectLst/>
                          <a:latin typeface="Calibri" panose="020F0502020204030204" pitchFamily="34" charset="0"/>
                        </a:rPr>
                        <a:t>2</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Payments made by any person against bills raised in respect of a </a:t>
                      </a:r>
                      <a:r>
                        <a:rPr lang="en-US" sz="1400" b="0" i="0" u="none" strike="noStrike" dirty="0">
                          <a:solidFill>
                            <a:srgbClr val="FF0000"/>
                          </a:solidFill>
                          <a:effectLst/>
                          <a:latin typeface="Calibri" panose="020F0502020204030204" pitchFamily="34" charset="0"/>
                        </a:rPr>
                        <a:t>credit card</a:t>
                      </a:r>
                      <a:r>
                        <a:rPr lang="en-US" sz="1400" b="0" i="0" u="none" strike="noStrike" dirty="0">
                          <a:solidFill>
                            <a:srgbClr val="000000"/>
                          </a:solidFill>
                          <a:effectLst/>
                          <a:latin typeface="Calibri" panose="020F0502020204030204" pitchFamily="34" charset="0"/>
                        </a:rPr>
                        <a:t> issued to that person, aggregating to </a:t>
                      </a:r>
                      <a:r>
                        <a:rPr lang="en-US" sz="1400" b="0" i="0" u="none" strike="noStrike" dirty="0">
                          <a:solidFill>
                            <a:srgbClr val="FF0000"/>
                          </a:solidFill>
                          <a:effectLst/>
                          <a:latin typeface="Calibri" panose="020F0502020204030204" pitchFamily="34" charset="0"/>
                        </a:rPr>
                        <a:t>2 lakh</a:t>
                      </a:r>
                      <a:r>
                        <a:rPr lang="en-US" sz="1400" b="0" i="0" u="none" strike="noStrike" dirty="0">
                          <a:solidFill>
                            <a:srgbClr val="000000"/>
                          </a:solidFill>
                          <a:effectLst/>
                          <a:latin typeface="Calibri" panose="020F0502020204030204" pitchFamily="34" charset="0"/>
                        </a:rPr>
                        <a:t> rupees or more in the </a:t>
                      </a:r>
                      <a:r>
                        <a:rPr lang="en-US" sz="1400" b="0" i="0" u="none" strike="noStrike" dirty="0">
                          <a:solidFill>
                            <a:srgbClr val="FF0000"/>
                          </a:solidFill>
                          <a:effectLst/>
                          <a:latin typeface="Calibri" panose="020F0502020204030204" pitchFamily="34" charset="0"/>
                        </a:rPr>
                        <a:t>year</a:t>
                      </a:r>
                      <a:r>
                        <a:rPr lang="en-US" sz="1400" b="0" i="0" u="none" strike="noStrike" dirty="0">
                          <a:solidFill>
                            <a:srgbClr val="000000"/>
                          </a:solidFill>
                          <a:effectLst/>
                          <a:latin typeface="Calibri" panose="020F0502020204030204" pitchFamily="34" charset="0"/>
                        </a:rPr>
                        <a:t>.</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Bank / other company issuing Credit Card</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02119"/>
                  </a:ext>
                </a:extLst>
              </a:tr>
              <a:tr h="525607">
                <a:tc>
                  <a:txBody>
                    <a:bodyPr/>
                    <a:lstStyle/>
                    <a:p>
                      <a:pPr algn="r" fontAlgn="b"/>
                      <a:r>
                        <a:rPr lang="en-IN" sz="1400" b="0" i="0" u="none" strike="noStrike" dirty="0">
                          <a:solidFill>
                            <a:srgbClr val="000000"/>
                          </a:solidFill>
                          <a:effectLst/>
                          <a:latin typeface="Calibri" panose="020F0502020204030204" pitchFamily="34" charset="0"/>
                        </a:rPr>
                        <a:t>3</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Receipt from any person of an amount of </a:t>
                      </a:r>
                      <a:r>
                        <a:rPr lang="en-US" sz="1400" b="0" i="0" u="none" strike="noStrike" dirty="0">
                          <a:solidFill>
                            <a:srgbClr val="FF0000"/>
                          </a:solidFill>
                          <a:effectLst/>
                          <a:latin typeface="Calibri" panose="020F0502020204030204" pitchFamily="34" charset="0"/>
                        </a:rPr>
                        <a:t>two lakh rupees</a:t>
                      </a:r>
                      <a:r>
                        <a:rPr lang="en-US" sz="1400" b="0" i="0" u="none" strike="noStrike" dirty="0">
                          <a:solidFill>
                            <a:srgbClr val="000000"/>
                          </a:solidFill>
                          <a:effectLst/>
                          <a:latin typeface="Calibri" panose="020F0502020204030204" pitchFamily="34" charset="0"/>
                        </a:rPr>
                        <a:t> or more for acquiring units of that fund (</a:t>
                      </a:r>
                      <a:r>
                        <a:rPr lang="en-US" sz="1400" b="0" i="0" u="none" strike="noStrike" dirty="0">
                          <a:solidFill>
                            <a:srgbClr val="FF0000"/>
                          </a:solidFill>
                          <a:effectLst/>
                          <a:latin typeface="Calibri" panose="020F0502020204030204" pitchFamily="34" charset="0"/>
                        </a:rPr>
                        <a:t>Mutual Fund</a:t>
                      </a:r>
                      <a:r>
                        <a:rPr lang="en-US" sz="1400" b="0" i="0" u="none" strike="noStrike" dirty="0">
                          <a:solidFill>
                            <a:srgbClr val="000000"/>
                          </a:solidFill>
                          <a:effectLst/>
                          <a:latin typeface="Calibri" panose="020F0502020204030204" pitchFamily="34" charset="0"/>
                        </a:rPr>
                        <a:t>).</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 trustee of a Mutual Fund</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497088"/>
                  </a:ext>
                </a:extLst>
              </a:tr>
              <a:tr h="697937">
                <a:tc>
                  <a:txBody>
                    <a:bodyPr/>
                    <a:lstStyle/>
                    <a:p>
                      <a:pPr algn="r" fontAlgn="b"/>
                      <a:r>
                        <a:rPr lang="en-IN" sz="1400" b="0" i="0" u="none" strike="noStrike" dirty="0">
                          <a:solidFill>
                            <a:srgbClr val="000000"/>
                          </a:solidFill>
                          <a:effectLst/>
                          <a:latin typeface="Calibri" panose="020F0502020204030204" pitchFamily="34" charset="0"/>
                        </a:rPr>
                        <a:t>4</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Receipt from any person of an amount of </a:t>
                      </a:r>
                      <a:r>
                        <a:rPr lang="en-US" sz="1400" b="0" i="0" u="none" strike="noStrike" dirty="0">
                          <a:solidFill>
                            <a:srgbClr val="FF0000"/>
                          </a:solidFill>
                          <a:effectLst/>
                          <a:latin typeface="Calibri" panose="020F0502020204030204" pitchFamily="34" charset="0"/>
                        </a:rPr>
                        <a:t>five lakh rupees</a:t>
                      </a:r>
                      <a:r>
                        <a:rPr lang="en-US" sz="1400" b="0" i="0" u="none" strike="noStrike" dirty="0">
                          <a:solidFill>
                            <a:srgbClr val="000000"/>
                          </a:solidFill>
                          <a:effectLst/>
                          <a:latin typeface="Calibri" panose="020F0502020204030204" pitchFamily="34" charset="0"/>
                        </a:rPr>
                        <a:t> or more for acquiring </a:t>
                      </a:r>
                      <a:r>
                        <a:rPr lang="en-US" sz="1400" b="0" i="0" u="none" strike="noStrike" dirty="0">
                          <a:solidFill>
                            <a:srgbClr val="FF0000"/>
                          </a:solidFill>
                          <a:effectLst/>
                          <a:latin typeface="Calibri" panose="020F0502020204030204" pitchFamily="34" charset="0"/>
                        </a:rPr>
                        <a:t>bonds or debentures</a:t>
                      </a:r>
                      <a:r>
                        <a:rPr lang="en-US" sz="1400" b="0" i="0" u="none" strike="noStrike" dirty="0">
                          <a:solidFill>
                            <a:srgbClr val="000000"/>
                          </a:solidFill>
                          <a:effectLst/>
                          <a:latin typeface="Calibri" panose="020F0502020204030204" pitchFamily="34" charset="0"/>
                        </a:rPr>
                        <a:t> issued by the Company or institution.</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 Company or institution issuing bonds or debentures.</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069212"/>
                  </a:ext>
                </a:extLst>
              </a:tr>
              <a:tr h="525607">
                <a:tc>
                  <a:txBody>
                    <a:bodyPr/>
                    <a:lstStyle/>
                    <a:p>
                      <a:pPr algn="r" fontAlgn="b"/>
                      <a:r>
                        <a:rPr lang="en-IN" sz="1400" b="0" i="0" u="none" strike="noStrike" dirty="0">
                          <a:solidFill>
                            <a:srgbClr val="000000"/>
                          </a:solidFill>
                          <a:effectLst/>
                          <a:latin typeface="Calibri" panose="020F0502020204030204" pitchFamily="34" charset="0"/>
                        </a:rPr>
                        <a:t>5</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Receipt from any person of an amount of </a:t>
                      </a:r>
                      <a:r>
                        <a:rPr lang="en-US" sz="1400" b="0" i="0" u="none" strike="noStrike" dirty="0">
                          <a:solidFill>
                            <a:srgbClr val="FF0000"/>
                          </a:solidFill>
                          <a:effectLst/>
                          <a:latin typeface="Calibri" panose="020F0502020204030204" pitchFamily="34" charset="0"/>
                        </a:rPr>
                        <a:t>one lakh rupees</a:t>
                      </a:r>
                      <a:r>
                        <a:rPr lang="en-US" sz="1400" b="0" i="0" u="none" strike="noStrike" dirty="0">
                          <a:solidFill>
                            <a:srgbClr val="000000"/>
                          </a:solidFill>
                          <a:effectLst/>
                          <a:latin typeface="Calibri" panose="020F0502020204030204" pitchFamily="34" charset="0"/>
                        </a:rPr>
                        <a:t> or more for acquiring </a:t>
                      </a:r>
                      <a:r>
                        <a:rPr lang="en-US" sz="1400" b="0" i="0" u="none" strike="noStrike" dirty="0">
                          <a:solidFill>
                            <a:srgbClr val="FF0000"/>
                          </a:solidFill>
                          <a:effectLst/>
                          <a:latin typeface="Calibri" panose="020F0502020204030204" pitchFamily="34" charset="0"/>
                        </a:rPr>
                        <a:t>shares</a:t>
                      </a:r>
                      <a:r>
                        <a:rPr lang="en-US" sz="1400" b="0" i="0" u="none" strike="noStrike" dirty="0">
                          <a:solidFill>
                            <a:srgbClr val="000000"/>
                          </a:solidFill>
                          <a:effectLst/>
                          <a:latin typeface="Calibri" panose="020F0502020204030204" pitchFamily="34" charset="0"/>
                        </a:rPr>
                        <a:t> issued by the Company through </a:t>
                      </a:r>
                      <a:r>
                        <a:rPr lang="en-US" sz="1400" b="0" i="0" u="none" strike="noStrike" dirty="0">
                          <a:solidFill>
                            <a:srgbClr val="FF0000"/>
                          </a:solidFill>
                          <a:effectLst/>
                          <a:latin typeface="Calibri" panose="020F0502020204030204" pitchFamily="34" charset="0"/>
                        </a:rPr>
                        <a:t>IPO</a:t>
                      </a:r>
                      <a:r>
                        <a:rPr lang="en-US" sz="1400" b="0" i="0" u="none" strike="noStrike" dirty="0">
                          <a:solidFill>
                            <a:srgbClr val="000000"/>
                          </a:solidFill>
                          <a:effectLst/>
                          <a:latin typeface="Calibri" panose="020F0502020204030204" pitchFamily="34" charset="0"/>
                        </a:rPr>
                        <a:t>.</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 Company issuing shares through IPO</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78833"/>
                  </a:ext>
                </a:extLst>
              </a:tr>
              <a:tr h="499758">
                <a:tc>
                  <a:txBody>
                    <a:bodyPr/>
                    <a:lstStyle/>
                    <a:p>
                      <a:pPr algn="r" fontAlgn="b"/>
                      <a:r>
                        <a:rPr lang="en-IN" sz="1400" b="0" i="0" u="none" strike="noStrike" dirty="0">
                          <a:solidFill>
                            <a:srgbClr val="000000"/>
                          </a:solidFill>
                          <a:effectLst/>
                          <a:latin typeface="Calibri" panose="020F0502020204030204" pitchFamily="34" charset="0"/>
                        </a:rPr>
                        <a:t>6</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FF0000"/>
                          </a:solidFill>
                          <a:effectLst/>
                          <a:latin typeface="Calibri" panose="020F0502020204030204" pitchFamily="34" charset="0"/>
                        </a:rPr>
                        <a:t>Purchase or sale by any person of immoveable property</a:t>
                      </a:r>
                      <a:r>
                        <a:rPr lang="en-US" sz="1400" b="0" i="0" u="none" strike="noStrike" dirty="0">
                          <a:solidFill>
                            <a:srgbClr val="000000"/>
                          </a:solidFill>
                          <a:effectLst/>
                          <a:latin typeface="Calibri" panose="020F0502020204030204" pitchFamily="34" charset="0"/>
                        </a:rPr>
                        <a:t> valued at </a:t>
                      </a:r>
                      <a:r>
                        <a:rPr lang="en-US" sz="1400" b="0" i="0" u="none" strike="noStrike" dirty="0">
                          <a:solidFill>
                            <a:srgbClr val="FF0000"/>
                          </a:solidFill>
                          <a:effectLst/>
                          <a:latin typeface="Calibri" panose="020F0502020204030204" pitchFamily="34" charset="0"/>
                        </a:rPr>
                        <a:t>thirty lakh rupees </a:t>
                      </a:r>
                      <a:r>
                        <a:rPr lang="en-US" sz="1400" b="0" i="0" u="none" strike="noStrike" dirty="0">
                          <a:solidFill>
                            <a:srgbClr val="000000"/>
                          </a:solidFill>
                          <a:effectLst/>
                          <a:latin typeface="Calibri" panose="020F0502020204030204" pitchFamily="34" charset="0"/>
                        </a:rPr>
                        <a:t>or more.</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Calibri" panose="020F0502020204030204" pitchFamily="34" charset="0"/>
                        </a:rPr>
                        <a:t>Registrar / Sub Registrar </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462048"/>
                  </a:ext>
                </a:extLst>
              </a:tr>
              <a:tr h="697937">
                <a:tc>
                  <a:txBody>
                    <a:bodyPr/>
                    <a:lstStyle/>
                    <a:p>
                      <a:pPr algn="r" fontAlgn="b"/>
                      <a:r>
                        <a:rPr lang="en-IN" sz="1400" b="0" i="0" u="none" strike="noStrike" dirty="0">
                          <a:solidFill>
                            <a:srgbClr val="000000"/>
                          </a:solidFill>
                          <a:effectLst/>
                          <a:latin typeface="Calibri" panose="020F0502020204030204" pitchFamily="34" charset="0"/>
                        </a:rPr>
                        <a:t>7</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Receipt from any person of an amount or amounts aggregating to </a:t>
                      </a:r>
                      <a:r>
                        <a:rPr lang="en-US" sz="1400" b="0" i="0" u="none" strike="noStrike" dirty="0">
                          <a:solidFill>
                            <a:srgbClr val="FF0000"/>
                          </a:solidFill>
                          <a:effectLst/>
                          <a:latin typeface="Calibri" panose="020F0502020204030204" pitchFamily="34" charset="0"/>
                        </a:rPr>
                        <a:t>five lakh rupees</a:t>
                      </a:r>
                      <a:r>
                        <a:rPr lang="en-US" sz="1400" b="0" i="0" u="none" strike="noStrike" dirty="0">
                          <a:solidFill>
                            <a:srgbClr val="000000"/>
                          </a:solidFill>
                          <a:effectLst/>
                          <a:latin typeface="Calibri" panose="020F0502020204030204" pitchFamily="34" charset="0"/>
                        </a:rPr>
                        <a:t> or more in a year for bonds issued by the </a:t>
                      </a:r>
                      <a:r>
                        <a:rPr lang="en-US" sz="1400" b="0" i="0" u="none" strike="noStrike" dirty="0">
                          <a:solidFill>
                            <a:srgbClr val="FF0000"/>
                          </a:solidFill>
                          <a:effectLst/>
                          <a:latin typeface="Calibri" panose="020F0502020204030204" pitchFamily="34" charset="0"/>
                        </a:rPr>
                        <a:t>Reserve Bank of India</a:t>
                      </a:r>
                      <a:r>
                        <a:rPr lang="en-US" sz="1400" b="0" i="0" u="none" strike="noStrike" dirty="0">
                          <a:solidFill>
                            <a:srgbClr val="000000"/>
                          </a:solidFill>
                          <a:effectLst/>
                          <a:latin typeface="Calibri" panose="020F0502020204030204" pitchFamily="34" charset="0"/>
                        </a:rPr>
                        <a:t>.</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Calibri" panose="020F0502020204030204" pitchFamily="34" charset="0"/>
                        </a:rPr>
                        <a:t>Reserve Bank of India </a:t>
                      </a:r>
                    </a:p>
                  </a:txBody>
                  <a:tcPr marL="8617" marR="8617" marT="8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843655"/>
                  </a:ext>
                </a:extLst>
              </a:tr>
            </a:tbl>
          </a:graphicData>
        </a:graphic>
      </p:graphicFrame>
    </p:spTree>
    <p:extLst>
      <p:ext uri="{BB962C8B-B14F-4D97-AF65-F5344CB8AC3E}">
        <p14:creationId xmlns:p14="http://schemas.microsoft.com/office/powerpoint/2010/main" val="2131590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6F6C-9629-4697-8A94-D2677E7BB446}"/>
              </a:ext>
            </a:extLst>
          </p:cNvPr>
          <p:cNvSpPr>
            <a:spLocks noGrp="1"/>
          </p:cNvSpPr>
          <p:nvPr>
            <p:ph type="title"/>
          </p:nvPr>
        </p:nvSpPr>
        <p:spPr/>
        <p:txBody>
          <a:bodyPr/>
          <a:lstStyle/>
          <a:p>
            <a:r>
              <a:rPr lang="en-IN" dirty="0"/>
              <a:t>Tax Deducted at Source (TDS)</a:t>
            </a:r>
          </a:p>
        </p:txBody>
      </p:sp>
      <p:sp>
        <p:nvSpPr>
          <p:cNvPr id="3" name="Content Placeholder 2">
            <a:extLst>
              <a:ext uri="{FF2B5EF4-FFF2-40B4-BE49-F238E27FC236}">
                <a16:creationId xmlns:a16="http://schemas.microsoft.com/office/drawing/2014/main" id="{D5BB53B6-53D6-4D65-B2A5-06792D8B7DF7}"/>
              </a:ext>
            </a:extLst>
          </p:cNvPr>
          <p:cNvSpPr>
            <a:spLocks noGrp="1"/>
          </p:cNvSpPr>
          <p:nvPr>
            <p:ph idx="1"/>
          </p:nvPr>
        </p:nvSpPr>
        <p:spPr/>
        <p:txBody>
          <a:bodyPr/>
          <a:lstStyle/>
          <a:p>
            <a:endParaRPr lang="en-IN" dirty="0"/>
          </a:p>
          <a:p>
            <a:r>
              <a:rPr lang="en-IN" dirty="0"/>
              <a:t>Introduction to TDS</a:t>
            </a:r>
          </a:p>
        </p:txBody>
      </p:sp>
    </p:spTree>
    <p:extLst>
      <p:ext uri="{BB962C8B-B14F-4D97-AF65-F5344CB8AC3E}">
        <p14:creationId xmlns:p14="http://schemas.microsoft.com/office/powerpoint/2010/main" val="2595824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DB67-E60A-440D-8F53-A771A3FA6504}"/>
              </a:ext>
            </a:extLst>
          </p:cNvPr>
          <p:cNvSpPr>
            <a:spLocks noGrp="1"/>
          </p:cNvSpPr>
          <p:nvPr>
            <p:ph type="title"/>
          </p:nvPr>
        </p:nvSpPr>
        <p:spPr>
          <a:xfrm>
            <a:off x="838200" y="365126"/>
            <a:ext cx="10515600" cy="763764"/>
          </a:xfrm>
        </p:spPr>
        <p:txBody>
          <a:bodyPr/>
          <a:lstStyle/>
          <a:p>
            <a:r>
              <a:rPr lang="en-US" dirty="0"/>
              <a:t>Tax Deducted at Source (TDS) Rates</a:t>
            </a:r>
            <a:endParaRPr lang="en-IN" dirty="0"/>
          </a:p>
        </p:txBody>
      </p:sp>
      <p:graphicFrame>
        <p:nvGraphicFramePr>
          <p:cNvPr id="6" name="Content Placeholder 5">
            <a:extLst>
              <a:ext uri="{FF2B5EF4-FFF2-40B4-BE49-F238E27FC236}">
                <a16:creationId xmlns:a16="http://schemas.microsoft.com/office/drawing/2014/main" id="{9F381624-B480-4FF0-8DD8-4AA67265497C}"/>
              </a:ext>
            </a:extLst>
          </p:cNvPr>
          <p:cNvGraphicFramePr>
            <a:graphicFrameLocks noGrp="1"/>
          </p:cNvGraphicFramePr>
          <p:nvPr>
            <p:ph idx="1"/>
            <p:extLst>
              <p:ext uri="{D42A27DB-BD31-4B8C-83A1-F6EECF244321}">
                <p14:modId xmlns:p14="http://schemas.microsoft.com/office/powerpoint/2010/main" val="229947325"/>
              </p:ext>
            </p:extLst>
          </p:nvPr>
        </p:nvGraphicFramePr>
        <p:xfrm>
          <a:off x="1027290" y="1309511"/>
          <a:ext cx="10326510" cy="5376602"/>
        </p:xfrm>
        <a:graphic>
          <a:graphicData uri="http://schemas.openxmlformats.org/drawingml/2006/table">
            <a:tbl>
              <a:tblPr>
                <a:tableStyleId>{5C22544A-7EE6-4342-B048-85BDC9FD1C3A}</a:tableStyleId>
              </a:tblPr>
              <a:tblGrid>
                <a:gridCol w="5492362">
                  <a:extLst>
                    <a:ext uri="{9D8B030D-6E8A-4147-A177-3AD203B41FA5}">
                      <a16:colId xmlns:a16="http://schemas.microsoft.com/office/drawing/2014/main" val="2309079292"/>
                    </a:ext>
                  </a:extLst>
                </a:gridCol>
                <a:gridCol w="1883095">
                  <a:extLst>
                    <a:ext uri="{9D8B030D-6E8A-4147-A177-3AD203B41FA5}">
                      <a16:colId xmlns:a16="http://schemas.microsoft.com/office/drawing/2014/main" val="3098181186"/>
                    </a:ext>
                  </a:extLst>
                </a:gridCol>
                <a:gridCol w="1342576">
                  <a:extLst>
                    <a:ext uri="{9D8B030D-6E8A-4147-A177-3AD203B41FA5}">
                      <a16:colId xmlns:a16="http://schemas.microsoft.com/office/drawing/2014/main" val="3302741288"/>
                    </a:ext>
                  </a:extLst>
                </a:gridCol>
                <a:gridCol w="1608477">
                  <a:extLst>
                    <a:ext uri="{9D8B030D-6E8A-4147-A177-3AD203B41FA5}">
                      <a16:colId xmlns:a16="http://schemas.microsoft.com/office/drawing/2014/main" val="3371218115"/>
                    </a:ext>
                  </a:extLst>
                </a:gridCol>
              </a:tblGrid>
              <a:tr h="643171">
                <a:tc>
                  <a:txBody>
                    <a:bodyPr/>
                    <a:lstStyle/>
                    <a:p>
                      <a:pPr algn="l" rtl="0" fontAlgn="ctr"/>
                      <a:r>
                        <a:rPr lang="en-IN" sz="1800" u="none" strike="noStrike" dirty="0">
                          <a:effectLst/>
                        </a:rPr>
                        <a:t>Particulars</a:t>
                      </a:r>
                      <a:endParaRPr lang="en-IN" sz="18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800" u="none" strike="noStrike" dirty="0">
                          <a:effectLst/>
                        </a:rPr>
                        <a:t>TDS Rate (%)</a:t>
                      </a:r>
                      <a:endParaRPr lang="en-IN" sz="18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US" sz="1800" u="none" strike="noStrike" dirty="0">
                          <a:effectLst/>
                        </a:rPr>
                        <a:t>TDS Rates from 01.04.2020 to 13.05.2020</a:t>
                      </a:r>
                      <a:endParaRPr lang="en-US" sz="18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US" sz="1800" u="none" strike="noStrike" dirty="0">
                          <a:effectLst/>
                        </a:rPr>
                        <a:t>TDS Rates from 14.05.2020 to 31.03.2021</a:t>
                      </a:r>
                      <a:endParaRPr lang="en-US" sz="1800" b="0" i="0" u="none" strike="noStrike" dirty="0">
                        <a:solidFill>
                          <a:srgbClr val="000000"/>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3341503570"/>
                  </a:ext>
                </a:extLst>
              </a:tr>
              <a:tr h="325556">
                <a:tc>
                  <a:txBody>
                    <a:bodyPr/>
                    <a:lstStyle/>
                    <a:p>
                      <a:pPr algn="l" rtl="0" fontAlgn="ctr"/>
                      <a:r>
                        <a:rPr lang="en-US" sz="1100" u="none" strike="noStrike" dirty="0">
                          <a:effectLst/>
                        </a:rPr>
                        <a:t>Section 192: Payment of salary</a:t>
                      </a:r>
                      <a:endParaRPr lang="en-US"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sng" strike="noStrike" dirty="0">
                          <a:effectLst/>
                          <a:hlinkClick r:id="rId2"/>
                        </a:rPr>
                        <a:t>Normal Slab Rate</a:t>
                      </a:r>
                      <a:endParaRPr lang="en-IN" sz="1100" b="0" i="0" u="sng" strike="noStrike" dirty="0">
                        <a:solidFill>
                          <a:srgbClr val="0563C1"/>
                        </a:solidFill>
                        <a:effectLst/>
                        <a:latin typeface="Calibri" panose="020F0502020204030204" pitchFamily="34" charset="0"/>
                      </a:endParaRPr>
                    </a:p>
                  </a:txBody>
                  <a:tcPr marL="7098" marR="7098" marT="7098" marB="0" anchor="ctr"/>
                </a:tc>
                <a:tc>
                  <a:txBody>
                    <a:bodyPr/>
                    <a:lstStyle/>
                    <a:p>
                      <a:pPr algn="ctr" rtl="0" fontAlgn="ctr"/>
                      <a:r>
                        <a:rPr lang="en-IN" sz="1100" u="sng" strike="noStrike" dirty="0">
                          <a:effectLst/>
                          <a:hlinkClick r:id="rId2"/>
                        </a:rPr>
                        <a:t>Normal Slab Rate</a:t>
                      </a:r>
                      <a:endParaRPr lang="en-IN" sz="1100" b="0" i="0" u="sng" strike="noStrike" dirty="0">
                        <a:solidFill>
                          <a:srgbClr val="0563C1"/>
                        </a:solidFill>
                        <a:effectLst/>
                        <a:latin typeface="Calibri" panose="020F0502020204030204" pitchFamily="34" charset="0"/>
                      </a:endParaRPr>
                    </a:p>
                  </a:txBody>
                  <a:tcPr marL="7098" marR="7098" marT="7098" marB="0" anchor="ctr"/>
                </a:tc>
                <a:tc>
                  <a:txBody>
                    <a:bodyPr/>
                    <a:lstStyle/>
                    <a:p>
                      <a:pPr algn="ctr" rtl="0" fontAlgn="ctr"/>
                      <a:r>
                        <a:rPr lang="en-IN" sz="1100" u="sng" strike="noStrike" dirty="0">
                          <a:effectLst/>
                          <a:hlinkClick r:id="rId2"/>
                        </a:rPr>
                        <a:t>Normal Slab Rate</a:t>
                      </a:r>
                      <a:endParaRPr lang="en-IN" sz="1100" b="0" i="0" u="sng" strike="noStrike" dirty="0">
                        <a:solidFill>
                          <a:srgbClr val="0563C1"/>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2108154551"/>
                  </a:ext>
                </a:extLst>
              </a:tr>
              <a:tr h="166748">
                <a:tc>
                  <a:txBody>
                    <a:bodyPr/>
                    <a:lstStyle/>
                    <a:p>
                      <a:pPr algn="l" rtl="0" fontAlgn="ctr"/>
                      <a:r>
                        <a:rPr lang="en-US" sz="1100" u="none" strike="noStrike" dirty="0">
                          <a:effectLst/>
                        </a:rPr>
                        <a:t>Section 192A: Premature withdrawal from EPF</a:t>
                      </a:r>
                      <a:endParaRPr lang="en-US"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1527334815"/>
                  </a:ext>
                </a:extLst>
              </a:tr>
              <a:tr h="1437209">
                <a:tc>
                  <a:txBody>
                    <a:bodyPr/>
                    <a:lstStyle/>
                    <a:p>
                      <a:pPr algn="l" rtl="0" fontAlgn="ctr"/>
                      <a:r>
                        <a:rPr lang="en-US" sz="1100" u="none" strike="noStrike" dirty="0">
                          <a:effectLst/>
                        </a:rPr>
                        <a:t>Section 193: Interest on securities. a) any debentures or securities for money issued by or on behalf of any local authority or a corporation established by a Central, State or Provincial Act; b) any debentures issued by a company where such debentures are listed on a recognized stock exchange in accordance with the Securities Contracts (Regulation) Act, 1956 (42 of 1956) and any rules made thereunder; c) any security of the Central or State Government; d) interest on any other security</a:t>
                      </a:r>
                      <a:endParaRPr lang="en-US"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7.5</a:t>
                      </a:r>
                      <a:endParaRPr lang="en-IN" sz="1100" b="0" i="0" u="none" strike="noStrike" dirty="0">
                        <a:solidFill>
                          <a:srgbClr val="000000"/>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356599326"/>
                  </a:ext>
                </a:extLst>
              </a:tr>
              <a:tr h="325556">
                <a:tc>
                  <a:txBody>
                    <a:bodyPr/>
                    <a:lstStyle/>
                    <a:p>
                      <a:pPr algn="l" rtl="0" fontAlgn="ctr"/>
                      <a:r>
                        <a:rPr lang="en-US" sz="1100" u="none" strike="noStrike" dirty="0">
                          <a:effectLst/>
                        </a:rPr>
                        <a:t>Section 194: Dividend other than the dividend as referred to in Section 115-O</a:t>
                      </a:r>
                      <a:endParaRPr lang="en-US"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a:txBody>
                    <a:bodyPr/>
                    <a:lstStyle/>
                    <a:p>
                      <a:pPr algn="ctr" rtl="0" fontAlgn="ctr"/>
                      <a:r>
                        <a:rPr lang="en-IN" sz="1100" u="none" strike="noStrike" dirty="0">
                          <a:effectLst/>
                        </a:rPr>
                        <a:t>7.5</a:t>
                      </a:r>
                      <a:endParaRPr lang="en-IN" sz="1100" b="0" i="0" u="none" strike="noStrike" dirty="0">
                        <a:solidFill>
                          <a:srgbClr val="000000"/>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3815132558"/>
                  </a:ext>
                </a:extLst>
              </a:tr>
              <a:tr h="325556">
                <a:tc>
                  <a:txBody>
                    <a:bodyPr/>
                    <a:lstStyle/>
                    <a:p>
                      <a:pPr algn="l" rtl="0" fontAlgn="ctr"/>
                      <a:r>
                        <a:rPr lang="en-US" sz="1100" u="sng" strike="noStrike" dirty="0">
                          <a:effectLst/>
                          <a:hlinkClick r:id="rId3"/>
                        </a:rPr>
                        <a:t>Section 194A: Income by way of interest other than “Interest on securities”</a:t>
                      </a:r>
                      <a:endParaRPr lang="en-US" sz="1100" b="0" i="0" u="sng" strike="noStrike" dirty="0">
                        <a:solidFill>
                          <a:srgbClr val="0563C1"/>
                        </a:solidFill>
                        <a:effectLst/>
                        <a:latin typeface="Calibri" panose="020F0502020204030204" pitchFamily="34" charset="0"/>
                      </a:endParaRPr>
                    </a:p>
                  </a:txBody>
                  <a:tcPr marL="7098" marR="7098" marT="7098" marB="0" anchor="ctr"/>
                </a:tc>
                <a:tc rowSpan="8">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rowSpan="8">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7098" marR="7098" marT="7098" marB="0" anchor="ctr"/>
                </a:tc>
                <a:tc rowSpan="8">
                  <a:txBody>
                    <a:bodyPr/>
                    <a:lstStyle/>
                    <a:p>
                      <a:pPr algn="ctr" rtl="0" fontAlgn="ctr"/>
                      <a:r>
                        <a:rPr lang="en-IN" sz="1100" u="none" strike="noStrike" dirty="0">
                          <a:effectLst/>
                        </a:rPr>
                        <a:t>7.5</a:t>
                      </a:r>
                      <a:endParaRPr lang="en-IN" sz="1100" b="0" i="0" u="none" strike="noStrike" dirty="0">
                        <a:solidFill>
                          <a:srgbClr val="000000"/>
                        </a:solidFill>
                        <a:effectLst/>
                        <a:latin typeface="Calibri" panose="020F0502020204030204" pitchFamily="34" charset="0"/>
                      </a:endParaRPr>
                    </a:p>
                  </a:txBody>
                  <a:tcPr marL="7098" marR="7098" marT="7098" marB="0" anchor="ctr"/>
                </a:tc>
                <a:extLst>
                  <a:ext uri="{0D108BD9-81ED-4DB2-BD59-A6C34878D82A}">
                    <a16:rowId xmlns:a16="http://schemas.microsoft.com/office/drawing/2014/main" val="1502100276"/>
                  </a:ext>
                </a:extLst>
              </a:tr>
              <a:tr h="325556">
                <a:tc>
                  <a:txBody>
                    <a:bodyPr/>
                    <a:lstStyle/>
                    <a:p>
                      <a:pPr algn="l" rtl="0" fontAlgn="ctr"/>
                      <a:r>
                        <a:rPr lang="en-US" sz="1100" u="none" strike="noStrike" dirty="0">
                          <a:effectLst/>
                        </a:rPr>
                        <a:t>w.e.f 1st April 2018, interest up to Rs. 50,000 earned by senior citizens on:</a:t>
                      </a:r>
                      <a:endParaRPr lang="en-US"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477644702"/>
                  </a:ext>
                </a:extLst>
              </a:tr>
              <a:tr h="166748">
                <a:tc>
                  <a:txBody>
                    <a:bodyPr/>
                    <a:lstStyle/>
                    <a:p>
                      <a:pPr algn="l" rtl="0" fontAlgn="ctr"/>
                      <a:r>
                        <a:rPr lang="en-IN" sz="1100" u="none" strike="noStrike" dirty="0">
                          <a:effectLst/>
                        </a:rPr>
                        <a:t>– deposit with banks</a:t>
                      </a:r>
                      <a:endParaRPr lang="en-IN"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976413394"/>
                  </a:ext>
                </a:extLst>
              </a:tr>
              <a:tr h="166748">
                <a:tc>
                  <a:txBody>
                    <a:bodyPr/>
                    <a:lstStyle/>
                    <a:p>
                      <a:pPr algn="l" rtl="0" fontAlgn="ctr"/>
                      <a:r>
                        <a:rPr lang="en-IN" sz="1100" u="none" strike="noStrike" dirty="0">
                          <a:effectLst/>
                        </a:rPr>
                        <a:t>– deposit with post offices</a:t>
                      </a:r>
                      <a:endParaRPr lang="en-IN"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849185397"/>
                  </a:ext>
                </a:extLst>
              </a:tr>
              <a:tr h="166748">
                <a:tc>
                  <a:txBody>
                    <a:bodyPr/>
                    <a:lstStyle/>
                    <a:p>
                      <a:pPr algn="l" rtl="0" fontAlgn="ctr"/>
                      <a:r>
                        <a:rPr lang="en-IN" sz="1100" u="none" strike="noStrike" dirty="0">
                          <a:effectLst/>
                        </a:rPr>
                        <a:t>– fixed deposits schemes</a:t>
                      </a:r>
                      <a:endParaRPr lang="en-IN"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168435772"/>
                  </a:ext>
                </a:extLst>
              </a:tr>
              <a:tr h="166748">
                <a:tc>
                  <a:txBody>
                    <a:bodyPr/>
                    <a:lstStyle/>
                    <a:p>
                      <a:pPr algn="l" rtl="0" fontAlgn="ctr"/>
                      <a:r>
                        <a:rPr lang="en-IN" sz="1100" u="none" strike="noStrike" dirty="0">
                          <a:effectLst/>
                        </a:rPr>
                        <a:t>– recurring deposit schemes</a:t>
                      </a:r>
                      <a:endParaRPr lang="en-IN"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850668435"/>
                  </a:ext>
                </a:extLst>
              </a:tr>
              <a:tr h="166748">
                <a:tc>
                  <a:txBody>
                    <a:bodyPr/>
                    <a:lstStyle/>
                    <a:p>
                      <a:pPr algn="l" rtl="0" fontAlgn="ctr"/>
                      <a:r>
                        <a:rPr lang="en-US" sz="1100" u="none" strike="noStrike" dirty="0">
                          <a:effectLst/>
                        </a:rPr>
                        <a:t>will be exempt from TDS</a:t>
                      </a:r>
                      <a:endParaRPr lang="en-US"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026313012"/>
                  </a:ext>
                </a:extLst>
              </a:tr>
              <a:tr h="484363">
                <a:tc>
                  <a:txBody>
                    <a:bodyPr/>
                    <a:lstStyle/>
                    <a:p>
                      <a:pPr algn="l" rtl="0" fontAlgn="ctr"/>
                      <a:r>
                        <a:rPr lang="en-US" sz="1100" u="none" strike="noStrike" dirty="0">
                          <a:effectLst/>
                        </a:rPr>
                        <a:t>w.e.f 1st April 2019, TDS on the interest income from post offices and bank deposits have increased up to Rs. 40,000 from the present limit of Rs. 10,000.</a:t>
                      </a:r>
                      <a:endParaRPr lang="en-US" sz="1100" b="0" i="0" u="none" strike="noStrike" dirty="0">
                        <a:solidFill>
                          <a:srgbClr val="000000"/>
                        </a:solidFill>
                        <a:effectLst/>
                        <a:latin typeface="Calibri" panose="020F0502020204030204" pitchFamily="34" charset="0"/>
                      </a:endParaRPr>
                    </a:p>
                  </a:txBody>
                  <a:tcPr marL="7098" marR="7098" marT="7098"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122788063"/>
                  </a:ext>
                </a:extLst>
              </a:tr>
            </a:tbl>
          </a:graphicData>
        </a:graphic>
      </p:graphicFrame>
    </p:spTree>
    <p:extLst>
      <p:ext uri="{BB962C8B-B14F-4D97-AF65-F5344CB8AC3E}">
        <p14:creationId xmlns:p14="http://schemas.microsoft.com/office/powerpoint/2010/main" val="2790532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BA4809-F31C-47C1-9F0E-ACE17D9EAA21}"/>
              </a:ext>
            </a:extLst>
          </p:cNvPr>
          <p:cNvGraphicFramePr>
            <a:graphicFrameLocks noGrp="1"/>
          </p:cNvGraphicFramePr>
          <p:nvPr>
            <p:ph idx="1"/>
            <p:extLst>
              <p:ext uri="{D42A27DB-BD31-4B8C-83A1-F6EECF244321}">
                <p14:modId xmlns:p14="http://schemas.microsoft.com/office/powerpoint/2010/main" val="918543492"/>
              </p:ext>
            </p:extLst>
          </p:nvPr>
        </p:nvGraphicFramePr>
        <p:xfrm>
          <a:off x="838200" y="1328910"/>
          <a:ext cx="10515599" cy="5478136"/>
        </p:xfrm>
        <a:graphic>
          <a:graphicData uri="http://schemas.openxmlformats.org/drawingml/2006/table">
            <a:tbl>
              <a:tblPr>
                <a:tableStyleId>{5C22544A-7EE6-4342-B048-85BDC9FD1C3A}</a:tableStyleId>
              </a:tblPr>
              <a:tblGrid>
                <a:gridCol w="5592932">
                  <a:extLst>
                    <a:ext uri="{9D8B030D-6E8A-4147-A177-3AD203B41FA5}">
                      <a16:colId xmlns:a16="http://schemas.microsoft.com/office/drawing/2014/main" val="987318846"/>
                    </a:ext>
                  </a:extLst>
                </a:gridCol>
                <a:gridCol w="1917578">
                  <a:extLst>
                    <a:ext uri="{9D8B030D-6E8A-4147-A177-3AD203B41FA5}">
                      <a16:colId xmlns:a16="http://schemas.microsoft.com/office/drawing/2014/main" val="3313397446"/>
                    </a:ext>
                  </a:extLst>
                </a:gridCol>
                <a:gridCol w="1367160">
                  <a:extLst>
                    <a:ext uri="{9D8B030D-6E8A-4147-A177-3AD203B41FA5}">
                      <a16:colId xmlns:a16="http://schemas.microsoft.com/office/drawing/2014/main" val="849097938"/>
                    </a:ext>
                  </a:extLst>
                </a:gridCol>
                <a:gridCol w="1637929">
                  <a:extLst>
                    <a:ext uri="{9D8B030D-6E8A-4147-A177-3AD203B41FA5}">
                      <a16:colId xmlns:a16="http://schemas.microsoft.com/office/drawing/2014/main" val="2180948622"/>
                    </a:ext>
                  </a:extLst>
                </a:gridCol>
              </a:tblGrid>
              <a:tr h="550716">
                <a:tc>
                  <a:txBody>
                    <a:bodyPr/>
                    <a:lstStyle/>
                    <a:p>
                      <a:pPr algn="l" rtl="0" fontAlgn="ctr"/>
                      <a:r>
                        <a:rPr lang="en-IN" sz="1400" u="none" strike="noStrike" dirty="0">
                          <a:effectLst/>
                        </a:rPr>
                        <a:t>Particulars</a:t>
                      </a:r>
                      <a:endParaRPr lang="en-IN"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400" u="none" strike="noStrike" dirty="0">
                          <a:effectLst/>
                        </a:rPr>
                        <a:t>TDS Rate (%)</a:t>
                      </a:r>
                      <a:endParaRPr lang="en-IN"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US" sz="1400" u="none" strike="noStrike" dirty="0">
                          <a:effectLst/>
                        </a:rPr>
                        <a:t>TDS Rates from 01.04.2020 to 13.05.2020</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US" sz="1400" u="none" strike="noStrike" dirty="0">
                          <a:effectLst/>
                        </a:rPr>
                        <a:t>TDS Rates from 14.05.2020 to 31.03.2021</a:t>
                      </a:r>
                      <a:endParaRPr lang="en-US" sz="14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687141470"/>
                  </a:ext>
                </a:extLst>
              </a:tr>
              <a:tr h="278758">
                <a:tc>
                  <a:txBody>
                    <a:bodyPr/>
                    <a:lstStyle/>
                    <a:p>
                      <a:pPr algn="l" rtl="0" fontAlgn="ctr"/>
                      <a:r>
                        <a:rPr lang="en-US" sz="1400" u="none" strike="noStrike" dirty="0">
                          <a:effectLst/>
                        </a:rPr>
                        <a:t>Section 194B: Income by way of winnings from lotteries, crossword puzzles, card games and other games of any sort</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1653194139"/>
                  </a:ext>
                </a:extLst>
              </a:tr>
              <a:tr h="142778">
                <a:tc>
                  <a:txBody>
                    <a:bodyPr/>
                    <a:lstStyle/>
                    <a:p>
                      <a:pPr algn="l" rtl="0" fontAlgn="ctr"/>
                      <a:r>
                        <a:rPr lang="en-US" sz="1400" u="none" strike="noStrike" dirty="0">
                          <a:effectLst/>
                        </a:rPr>
                        <a:t>Section 194BB: Income by way of winnings from horse races</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30</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1316910751"/>
                  </a:ext>
                </a:extLst>
              </a:tr>
              <a:tr h="142778">
                <a:tc>
                  <a:txBody>
                    <a:bodyPr/>
                    <a:lstStyle/>
                    <a:p>
                      <a:pPr algn="l" rtl="0" fontAlgn="ctr"/>
                      <a:r>
                        <a:rPr lang="en-US" sz="1400" u="sng" strike="noStrike" dirty="0">
                          <a:effectLst/>
                          <a:hlinkClick r:id="rId2"/>
                        </a:rPr>
                        <a:t>Section 194C: Payment to contractor/sub-contractors.</a:t>
                      </a:r>
                      <a:endParaRPr lang="en-US" sz="1400" b="0" i="0" u="sng" strike="noStrike" dirty="0">
                        <a:solidFill>
                          <a:srgbClr val="0563C1"/>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673391435"/>
                  </a:ext>
                </a:extLst>
              </a:tr>
              <a:tr h="142778">
                <a:tc>
                  <a:txBody>
                    <a:bodyPr/>
                    <a:lstStyle/>
                    <a:p>
                      <a:pPr algn="l" rtl="0" fontAlgn="ctr"/>
                      <a:r>
                        <a:rPr lang="en-IN" sz="1400" u="none" strike="noStrike" dirty="0">
                          <a:effectLst/>
                        </a:rPr>
                        <a:t>a)   HUF/Individuals</a:t>
                      </a:r>
                      <a:endParaRPr lang="en-IN"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1</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1</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0.75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747808282"/>
                  </a:ext>
                </a:extLst>
              </a:tr>
              <a:tr h="142778">
                <a:tc>
                  <a:txBody>
                    <a:bodyPr/>
                    <a:lstStyle/>
                    <a:p>
                      <a:pPr algn="l" rtl="0" fontAlgn="ctr"/>
                      <a:r>
                        <a:rPr lang="en-IN" sz="1400" u="none" strike="noStrike" dirty="0">
                          <a:effectLst/>
                        </a:rPr>
                        <a:t>b)   Others</a:t>
                      </a:r>
                      <a:endParaRPr lang="en-IN"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1.5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588385054"/>
                  </a:ext>
                </a:extLst>
              </a:tr>
              <a:tr h="142778">
                <a:tc rowSpan="2">
                  <a:txBody>
                    <a:bodyPr/>
                    <a:lstStyle/>
                    <a:p>
                      <a:pPr algn="l" rtl="0" fontAlgn="ctr"/>
                      <a:r>
                        <a:rPr lang="en-IN" sz="1400" u="none" strike="noStrike" dirty="0">
                          <a:effectLst/>
                        </a:rPr>
                        <a:t>Section 194D: Insurance commission</a:t>
                      </a:r>
                      <a:endParaRPr lang="en-IN"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2">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2">
                  <a:txBody>
                    <a:bodyPr/>
                    <a:lstStyle/>
                    <a:p>
                      <a:pPr algn="ctr" rtl="0" fontAlgn="ctr"/>
                      <a:r>
                        <a:rPr lang="en-IN" sz="1100" u="none" strike="noStrike" dirty="0">
                          <a:effectLst/>
                        </a:rPr>
                        <a:t>3.75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738673557"/>
                  </a:ext>
                </a:extLst>
              </a:tr>
              <a:tr h="414737">
                <a:tc vMerge="1">
                  <a:txBody>
                    <a:bodyPr/>
                    <a:lstStyle/>
                    <a:p>
                      <a:endParaRPr lang="en-IN"/>
                    </a:p>
                  </a:txBody>
                  <a:tcPr/>
                </a:tc>
                <a:tc>
                  <a:txBody>
                    <a:bodyPr/>
                    <a:lstStyle/>
                    <a:p>
                      <a:pPr algn="ctr" rtl="0" fontAlgn="ctr"/>
                      <a:r>
                        <a:rPr lang="en-US" sz="1100" u="none" strike="noStrike" dirty="0">
                          <a:effectLst/>
                        </a:rPr>
                        <a:t>( w.e.f 01.06.2016) (10% from 01.04.2015 to 31.05.2016</a:t>
                      </a:r>
                      <a:endParaRPr lang="en-US"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560793042"/>
                  </a:ext>
                </a:extLst>
              </a:tr>
              <a:tr h="142778">
                <a:tc rowSpan="5">
                  <a:txBody>
                    <a:bodyPr/>
                    <a:lstStyle/>
                    <a:p>
                      <a:pPr algn="l" rtl="0" fontAlgn="ctr"/>
                      <a:r>
                        <a:rPr lang="en-US" sz="1400" u="none" strike="noStrike" dirty="0">
                          <a:effectLst/>
                        </a:rPr>
                        <a:t>Section 194DA: Payment in respect of a life insurance policy</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5">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5">
                  <a:txBody>
                    <a:bodyPr/>
                    <a:lstStyle/>
                    <a:p>
                      <a:pPr algn="ctr" rtl="0" fontAlgn="ctr"/>
                      <a:r>
                        <a:rPr lang="en-IN" sz="1100" u="none" strike="noStrike" dirty="0">
                          <a:effectLst/>
                        </a:rPr>
                        <a:t>3.75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149099830"/>
                  </a:ext>
                </a:extLst>
              </a:tr>
              <a:tr h="142778">
                <a:tc vMerge="1">
                  <a:txBody>
                    <a:bodyPr/>
                    <a:lstStyle/>
                    <a:p>
                      <a:endParaRPr lang="en-IN"/>
                    </a:p>
                  </a:txBody>
                  <a:tcPr/>
                </a:tc>
                <a:tc>
                  <a:txBody>
                    <a:bodyPr/>
                    <a:lstStyle/>
                    <a:p>
                      <a:pPr algn="ctr" rtl="0" fontAlgn="ctr"/>
                      <a:r>
                        <a:rPr lang="en-IN" sz="1100" u="none" strike="noStrike" dirty="0">
                          <a:effectLst/>
                        </a:rPr>
                        <a:t>(w.e.f 01.09.2015)</a:t>
                      </a:r>
                      <a:endParaRPr lang="en-IN"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981714566"/>
                  </a:ext>
                </a:extLst>
              </a:tr>
              <a:tr h="142778">
                <a:tc vMerge="1">
                  <a:txBody>
                    <a:bodyPr/>
                    <a:lstStyle/>
                    <a:p>
                      <a:endParaRPr lang="en-IN"/>
                    </a:p>
                  </a:txBody>
                  <a:tcPr/>
                </a:tc>
                <a:tc>
                  <a:txBody>
                    <a:bodyPr/>
                    <a:lstStyle/>
                    <a:p>
                      <a:pPr algn="ctr" rtl="0" fontAlgn="ctr"/>
                      <a:r>
                        <a:rPr lang="en-IN" sz="1100" u="none" strike="noStrike" dirty="0">
                          <a:effectLst/>
                        </a:rPr>
                        <a:t>1</a:t>
                      </a:r>
                      <a:endParaRPr lang="en-IN"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978781071"/>
                  </a:ext>
                </a:extLst>
              </a:tr>
              <a:tr h="142778">
                <a:tc vMerge="1">
                  <a:txBody>
                    <a:bodyPr/>
                    <a:lstStyle/>
                    <a:p>
                      <a:endParaRPr lang="en-IN"/>
                    </a:p>
                  </a:txBody>
                  <a:tcPr/>
                </a:tc>
                <a:tc>
                  <a:txBody>
                    <a:bodyPr/>
                    <a:lstStyle/>
                    <a:p>
                      <a:pPr algn="ctr" rtl="0" fontAlgn="ctr"/>
                      <a:r>
                        <a:rPr lang="en-IN" sz="1100" u="none" strike="noStrike" dirty="0">
                          <a:effectLst/>
                        </a:rPr>
                        <a:t>(  w.e.f 01.06.2016)</a:t>
                      </a:r>
                      <a:endParaRPr lang="en-IN"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782125680"/>
                  </a:ext>
                </a:extLst>
              </a:tr>
              <a:tr h="278758">
                <a:tc vMerge="1">
                  <a:txBody>
                    <a:bodyPr/>
                    <a:lstStyle/>
                    <a:p>
                      <a:endParaRPr lang="en-IN"/>
                    </a:p>
                  </a:txBody>
                  <a:tcPr/>
                </a:tc>
                <a:tc>
                  <a:txBody>
                    <a:bodyPr/>
                    <a:lstStyle/>
                    <a:p>
                      <a:pPr algn="ctr" rtl="0" fontAlgn="ctr"/>
                      <a:r>
                        <a:rPr lang="en-US" sz="1100" u="none" strike="noStrike" dirty="0">
                          <a:effectLst/>
                        </a:rPr>
                        <a:t>(2% from 01.04.2015 to 31.05.2016)</a:t>
                      </a:r>
                      <a:endParaRPr lang="en-US"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567955187"/>
                  </a:ext>
                </a:extLst>
              </a:tr>
              <a:tr h="142778">
                <a:tc rowSpan="3">
                  <a:txBody>
                    <a:bodyPr/>
                    <a:lstStyle/>
                    <a:p>
                      <a:pPr algn="l" rtl="0" fontAlgn="ctr"/>
                      <a:r>
                        <a:rPr lang="en-US" sz="1400" u="none" strike="noStrike" dirty="0">
                          <a:effectLst/>
                        </a:rPr>
                        <a:t>Section 194EE: Payment in respect of deposit under National Savings scheme</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3">
                  <a:txBody>
                    <a:bodyPr/>
                    <a:lstStyle/>
                    <a:p>
                      <a:pPr algn="ctr" rtl="0" fontAlgn="ctr"/>
                      <a:r>
                        <a:rPr lang="en-IN" sz="1100" u="none" strike="noStrike" dirty="0">
                          <a:effectLst/>
                        </a:rPr>
                        <a:t>10</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3">
                  <a:txBody>
                    <a:bodyPr/>
                    <a:lstStyle/>
                    <a:p>
                      <a:pPr algn="ctr" rtl="0" fontAlgn="ctr"/>
                      <a:r>
                        <a:rPr lang="en-IN" sz="1100" u="none" strike="noStrike" dirty="0">
                          <a:effectLst/>
                        </a:rPr>
                        <a:t>7.5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2777885207"/>
                  </a:ext>
                </a:extLst>
              </a:tr>
              <a:tr h="142778">
                <a:tc vMerge="1">
                  <a:txBody>
                    <a:bodyPr/>
                    <a:lstStyle/>
                    <a:p>
                      <a:endParaRPr lang="en-IN"/>
                    </a:p>
                  </a:txBody>
                  <a:tcPr/>
                </a:tc>
                <a:tc>
                  <a:txBody>
                    <a:bodyPr/>
                    <a:lstStyle/>
                    <a:p>
                      <a:pPr algn="ctr" rtl="0" fontAlgn="ctr"/>
                      <a:r>
                        <a:rPr lang="en-IN" sz="1100" u="none" strike="noStrike" dirty="0">
                          <a:effectLst/>
                        </a:rPr>
                        <a:t>(w.e.f 01.06.2016)</a:t>
                      </a:r>
                      <a:endParaRPr lang="en-IN"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563129089"/>
                  </a:ext>
                </a:extLst>
              </a:tr>
              <a:tr h="278758">
                <a:tc vMerge="1">
                  <a:txBody>
                    <a:bodyPr/>
                    <a:lstStyle/>
                    <a:p>
                      <a:endParaRPr lang="en-IN"/>
                    </a:p>
                  </a:txBody>
                  <a:tcPr/>
                </a:tc>
                <a:tc>
                  <a:txBody>
                    <a:bodyPr/>
                    <a:lstStyle/>
                    <a:p>
                      <a:pPr algn="ctr" rtl="0" fontAlgn="ctr"/>
                      <a:r>
                        <a:rPr lang="en-US" sz="1100" u="none" strike="noStrike" dirty="0">
                          <a:effectLst/>
                        </a:rPr>
                        <a:t>(20% from 01.04.2015 to 31.05.2016)</a:t>
                      </a:r>
                      <a:endParaRPr lang="en-US"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14661775"/>
                  </a:ext>
                </a:extLst>
              </a:tr>
              <a:tr h="278758">
                <a:tc>
                  <a:txBody>
                    <a:bodyPr/>
                    <a:lstStyle/>
                    <a:p>
                      <a:pPr algn="l" rtl="0" fontAlgn="ctr"/>
                      <a:r>
                        <a:rPr lang="en-US" sz="1400" u="none" strike="noStrike" dirty="0">
                          <a:effectLst/>
                        </a:rPr>
                        <a:t>Section 194F: Payment on account of repurchase of a unit by Mutual Fund or Unit Trust of India</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20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20</a:t>
                      </a:r>
                      <a:endParaRPr lang="en-IN" sz="11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15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842146433"/>
                  </a:ext>
                </a:extLst>
              </a:tr>
              <a:tr h="142778">
                <a:tc rowSpan="3">
                  <a:txBody>
                    <a:bodyPr/>
                    <a:lstStyle/>
                    <a:p>
                      <a:pPr algn="l" rtl="0" fontAlgn="ctr"/>
                      <a:r>
                        <a:rPr lang="en-US" sz="1400" u="none" strike="noStrike" dirty="0">
                          <a:effectLst/>
                        </a:rPr>
                        <a:t>Section 194G: Commission, etc., on the sale of lottery tickets</a:t>
                      </a:r>
                      <a:endParaRPr lang="en-US" sz="1400" b="0" i="0" u="none" strike="noStrike" dirty="0">
                        <a:solidFill>
                          <a:srgbClr val="000000"/>
                        </a:solidFill>
                        <a:effectLst/>
                        <a:latin typeface="Calibri" panose="020F0502020204030204" pitchFamily="34" charset="0"/>
                      </a:endParaRPr>
                    </a:p>
                  </a:txBody>
                  <a:tcPr marL="6799" marR="6799" marT="6799" marB="0" anchor="ctr"/>
                </a:tc>
                <a:tc>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3">
                  <a:txBody>
                    <a:bodyPr/>
                    <a:lstStyle/>
                    <a:p>
                      <a:pPr algn="ctr" rtl="0" fontAlgn="ctr"/>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6799" marR="6799" marT="6799" marB="0" anchor="ctr"/>
                </a:tc>
                <a:tc rowSpan="3">
                  <a:txBody>
                    <a:bodyPr/>
                    <a:lstStyle/>
                    <a:p>
                      <a:pPr algn="ctr" rtl="0" fontAlgn="ctr"/>
                      <a:r>
                        <a:rPr lang="en-IN" sz="1100" u="none" strike="noStrike" dirty="0">
                          <a:effectLst/>
                        </a:rPr>
                        <a:t>3.75</a:t>
                      </a:r>
                      <a:endParaRPr lang="en-IN" sz="1100" b="0" i="0" u="none" strike="noStrike" dirty="0">
                        <a:solidFill>
                          <a:srgbClr val="000000"/>
                        </a:solidFill>
                        <a:effectLst/>
                        <a:latin typeface="Calibri" panose="020F0502020204030204" pitchFamily="34" charset="0"/>
                      </a:endParaRPr>
                    </a:p>
                  </a:txBody>
                  <a:tcPr marL="6799" marR="6799" marT="6799" marB="0" anchor="ctr"/>
                </a:tc>
                <a:extLst>
                  <a:ext uri="{0D108BD9-81ED-4DB2-BD59-A6C34878D82A}">
                    <a16:rowId xmlns:a16="http://schemas.microsoft.com/office/drawing/2014/main" val="343301904"/>
                  </a:ext>
                </a:extLst>
              </a:tr>
              <a:tr h="142778">
                <a:tc vMerge="1">
                  <a:txBody>
                    <a:bodyPr/>
                    <a:lstStyle/>
                    <a:p>
                      <a:endParaRPr lang="en-IN"/>
                    </a:p>
                  </a:txBody>
                  <a:tcPr/>
                </a:tc>
                <a:tc>
                  <a:txBody>
                    <a:bodyPr/>
                    <a:lstStyle/>
                    <a:p>
                      <a:pPr algn="ctr" rtl="0" fontAlgn="ctr"/>
                      <a:r>
                        <a:rPr lang="en-IN" sz="1100" u="none" strike="noStrike" dirty="0">
                          <a:effectLst/>
                        </a:rPr>
                        <a:t>(w.e.f  01.06.2016)</a:t>
                      </a:r>
                      <a:endParaRPr lang="en-IN"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770090250"/>
                  </a:ext>
                </a:extLst>
              </a:tr>
              <a:tr h="414737">
                <a:tc vMerge="1">
                  <a:txBody>
                    <a:bodyPr/>
                    <a:lstStyle/>
                    <a:p>
                      <a:endParaRPr lang="en-IN"/>
                    </a:p>
                  </a:txBody>
                  <a:tcPr/>
                </a:tc>
                <a:tc>
                  <a:txBody>
                    <a:bodyPr/>
                    <a:lstStyle/>
                    <a:p>
                      <a:pPr algn="ctr" rtl="0" fontAlgn="ctr"/>
                      <a:r>
                        <a:rPr lang="en-US" sz="1100" u="none" strike="noStrike" dirty="0">
                          <a:effectLst/>
                        </a:rPr>
                        <a:t>(10 % from 01.04.2015 to 31.05.2016)</a:t>
                      </a:r>
                      <a:endParaRPr lang="en-US" sz="1100" b="0" i="0" u="none" strike="noStrike" dirty="0">
                        <a:solidFill>
                          <a:srgbClr val="000000"/>
                        </a:solidFill>
                        <a:effectLst/>
                        <a:latin typeface="Calibri" panose="020F0502020204030204" pitchFamily="34" charset="0"/>
                      </a:endParaRPr>
                    </a:p>
                  </a:txBody>
                  <a:tcPr marL="6799" marR="6799" marT="6799"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537833643"/>
                  </a:ext>
                </a:extLst>
              </a:tr>
            </a:tbl>
          </a:graphicData>
        </a:graphic>
      </p:graphicFrame>
      <p:sp>
        <p:nvSpPr>
          <p:cNvPr id="5" name="Title 1">
            <a:extLst>
              <a:ext uri="{FF2B5EF4-FFF2-40B4-BE49-F238E27FC236}">
                <a16:creationId xmlns:a16="http://schemas.microsoft.com/office/drawing/2014/main" id="{8AFD15AC-4838-4F87-93F2-7033E317D8D6}"/>
              </a:ext>
            </a:extLst>
          </p:cNvPr>
          <p:cNvSpPr>
            <a:spLocks noGrp="1"/>
          </p:cNvSpPr>
          <p:nvPr>
            <p:ph type="title"/>
          </p:nvPr>
        </p:nvSpPr>
        <p:spPr>
          <a:xfrm>
            <a:off x="838200" y="365126"/>
            <a:ext cx="10515600" cy="763764"/>
          </a:xfrm>
        </p:spPr>
        <p:txBody>
          <a:bodyPr/>
          <a:lstStyle/>
          <a:p>
            <a:r>
              <a:rPr lang="en-US" dirty="0"/>
              <a:t>Tax Deducted at Source (TDS) Rates</a:t>
            </a:r>
            <a:endParaRPr lang="en-IN" dirty="0"/>
          </a:p>
        </p:txBody>
      </p:sp>
    </p:spTree>
    <p:extLst>
      <p:ext uri="{BB962C8B-B14F-4D97-AF65-F5344CB8AC3E}">
        <p14:creationId xmlns:p14="http://schemas.microsoft.com/office/powerpoint/2010/main" val="3892044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624690-2E5D-4772-BB31-A2E81370F3BC}"/>
              </a:ext>
            </a:extLst>
          </p:cNvPr>
          <p:cNvSpPr>
            <a:spLocks noGrp="1"/>
          </p:cNvSpPr>
          <p:nvPr>
            <p:ph type="title"/>
          </p:nvPr>
        </p:nvSpPr>
        <p:spPr>
          <a:xfrm>
            <a:off x="838200" y="365126"/>
            <a:ext cx="10515600" cy="763764"/>
          </a:xfrm>
        </p:spPr>
        <p:txBody>
          <a:bodyPr/>
          <a:lstStyle/>
          <a:p>
            <a:r>
              <a:rPr lang="en-US" dirty="0"/>
              <a:t>Tax Deducted at Source (TDS) Rates</a:t>
            </a:r>
            <a:endParaRPr lang="en-IN" dirty="0"/>
          </a:p>
        </p:txBody>
      </p:sp>
      <p:graphicFrame>
        <p:nvGraphicFramePr>
          <p:cNvPr id="5" name="Table 4">
            <a:extLst>
              <a:ext uri="{FF2B5EF4-FFF2-40B4-BE49-F238E27FC236}">
                <a16:creationId xmlns:a16="http://schemas.microsoft.com/office/drawing/2014/main" id="{F6CDF9DA-4691-4133-A0C2-F4712498D9F4}"/>
              </a:ext>
            </a:extLst>
          </p:cNvPr>
          <p:cNvGraphicFramePr>
            <a:graphicFrameLocks noGrp="1"/>
          </p:cNvGraphicFramePr>
          <p:nvPr>
            <p:extLst>
              <p:ext uri="{D42A27DB-BD31-4B8C-83A1-F6EECF244321}">
                <p14:modId xmlns:p14="http://schemas.microsoft.com/office/powerpoint/2010/main" val="4085373638"/>
              </p:ext>
            </p:extLst>
          </p:nvPr>
        </p:nvGraphicFramePr>
        <p:xfrm>
          <a:off x="838200" y="1254124"/>
          <a:ext cx="10721621" cy="5402988"/>
        </p:xfrm>
        <a:graphic>
          <a:graphicData uri="http://schemas.openxmlformats.org/drawingml/2006/table">
            <a:tbl>
              <a:tblPr>
                <a:tableStyleId>{5C22544A-7EE6-4342-B048-85BDC9FD1C3A}</a:tableStyleId>
              </a:tblPr>
              <a:tblGrid>
                <a:gridCol w="5702509">
                  <a:extLst>
                    <a:ext uri="{9D8B030D-6E8A-4147-A177-3AD203B41FA5}">
                      <a16:colId xmlns:a16="http://schemas.microsoft.com/office/drawing/2014/main" val="1517074306"/>
                    </a:ext>
                  </a:extLst>
                </a:gridCol>
                <a:gridCol w="1955147">
                  <a:extLst>
                    <a:ext uri="{9D8B030D-6E8A-4147-A177-3AD203B41FA5}">
                      <a16:colId xmlns:a16="http://schemas.microsoft.com/office/drawing/2014/main" val="2968429047"/>
                    </a:ext>
                  </a:extLst>
                </a:gridCol>
                <a:gridCol w="1393946">
                  <a:extLst>
                    <a:ext uri="{9D8B030D-6E8A-4147-A177-3AD203B41FA5}">
                      <a16:colId xmlns:a16="http://schemas.microsoft.com/office/drawing/2014/main" val="390742028"/>
                    </a:ext>
                  </a:extLst>
                </a:gridCol>
                <a:gridCol w="1670019">
                  <a:extLst>
                    <a:ext uri="{9D8B030D-6E8A-4147-A177-3AD203B41FA5}">
                      <a16:colId xmlns:a16="http://schemas.microsoft.com/office/drawing/2014/main" val="4118896814"/>
                    </a:ext>
                  </a:extLst>
                </a:gridCol>
              </a:tblGrid>
              <a:tr h="842934">
                <a:tc>
                  <a:txBody>
                    <a:bodyPr/>
                    <a:lstStyle/>
                    <a:p>
                      <a:pPr algn="l" rtl="0" fontAlgn="ctr"/>
                      <a:r>
                        <a:rPr lang="en-IN" sz="1400" u="none" strike="noStrike" dirty="0">
                          <a:effectLst/>
                        </a:rPr>
                        <a:t>Particulars</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TDS Rate (%)</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US" sz="1400" u="none" strike="noStrike" dirty="0">
                          <a:effectLst/>
                        </a:rPr>
                        <a:t>TDS Rates from 01.04.2020 to 13.05.2020</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US" sz="1400" u="none" strike="noStrike" dirty="0">
                          <a:effectLst/>
                        </a:rPr>
                        <a:t>TDS Rates from 14.05.2020 to 31.03.2021</a:t>
                      </a:r>
                      <a:endParaRPr lang="en-US"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2993827524"/>
                  </a:ext>
                </a:extLst>
              </a:tr>
              <a:tr h="218538">
                <a:tc rowSpan="3">
                  <a:txBody>
                    <a:bodyPr/>
                    <a:lstStyle/>
                    <a:p>
                      <a:pPr algn="l" rtl="0" fontAlgn="ctr"/>
                      <a:r>
                        <a:rPr lang="en-US" sz="1400" u="sng" strike="noStrike" dirty="0">
                          <a:effectLst/>
                          <a:hlinkClick r:id="rId2"/>
                        </a:rPr>
                        <a:t>Section 194H: Commission or brokerage</a:t>
                      </a:r>
                      <a:endParaRPr lang="en-US" sz="1400" b="0" i="0" u="sng" strike="noStrike" dirty="0">
                        <a:solidFill>
                          <a:srgbClr val="0563C1"/>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8482" marR="8482" marT="8482" marB="0" anchor="ctr"/>
                </a:tc>
                <a:tc rowSpan="3">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8482" marR="8482" marT="8482" marB="0" anchor="ctr"/>
                </a:tc>
                <a:tc rowSpan="3">
                  <a:txBody>
                    <a:bodyPr/>
                    <a:lstStyle/>
                    <a:p>
                      <a:pPr algn="ctr" rtl="0" fontAlgn="ctr"/>
                      <a:r>
                        <a:rPr lang="en-IN" sz="1400" u="none" strike="noStrike" dirty="0">
                          <a:effectLst/>
                        </a:rPr>
                        <a:t>3.75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775124522"/>
                  </a:ext>
                </a:extLst>
              </a:tr>
              <a:tr h="218538">
                <a:tc vMerge="1">
                  <a:txBody>
                    <a:bodyPr/>
                    <a:lstStyle/>
                    <a:p>
                      <a:endParaRPr lang="en-IN"/>
                    </a:p>
                  </a:txBody>
                  <a:tcPr/>
                </a:tc>
                <a:tc>
                  <a:txBody>
                    <a:bodyPr/>
                    <a:lstStyle/>
                    <a:p>
                      <a:pPr algn="ctr" rtl="0" fontAlgn="ctr"/>
                      <a:r>
                        <a:rPr lang="en-IN" sz="1400" u="none" strike="noStrike" dirty="0">
                          <a:effectLst/>
                        </a:rPr>
                        <a:t>(w.e.f  01.06.2016)</a:t>
                      </a:r>
                      <a:endParaRPr lang="en-IN" sz="1400" b="0" i="0" u="none" strike="noStrike" dirty="0">
                        <a:solidFill>
                          <a:srgbClr val="000000"/>
                        </a:solidFill>
                        <a:effectLst/>
                        <a:latin typeface="Calibri" panose="020F0502020204030204" pitchFamily="34" charset="0"/>
                      </a:endParaRPr>
                    </a:p>
                  </a:txBody>
                  <a:tcPr marL="8482" marR="8482" marT="8482"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598485655"/>
                  </a:ext>
                </a:extLst>
              </a:tr>
              <a:tr h="634803">
                <a:tc vMerge="1">
                  <a:txBody>
                    <a:bodyPr/>
                    <a:lstStyle/>
                    <a:p>
                      <a:endParaRPr lang="en-IN"/>
                    </a:p>
                  </a:txBody>
                  <a:tcPr/>
                </a:tc>
                <a:tc>
                  <a:txBody>
                    <a:bodyPr/>
                    <a:lstStyle/>
                    <a:p>
                      <a:pPr algn="ctr" rtl="0" fontAlgn="ctr"/>
                      <a:r>
                        <a:rPr lang="en-US" sz="1400" u="none" strike="noStrike" dirty="0">
                          <a:effectLst/>
                        </a:rPr>
                        <a:t>(10 % from 01.04.2015 to 31.05.2016)</a:t>
                      </a:r>
                      <a:endParaRPr lang="en-US" sz="1400" b="0" i="0" u="none" strike="noStrike" dirty="0">
                        <a:solidFill>
                          <a:srgbClr val="000000"/>
                        </a:solidFill>
                        <a:effectLst/>
                        <a:latin typeface="Calibri" panose="020F0502020204030204" pitchFamily="34" charset="0"/>
                      </a:endParaRPr>
                    </a:p>
                  </a:txBody>
                  <a:tcPr marL="8482" marR="8482" marT="8482"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564408203"/>
                  </a:ext>
                </a:extLst>
              </a:tr>
              <a:tr h="218538">
                <a:tc>
                  <a:txBody>
                    <a:bodyPr/>
                    <a:lstStyle/>
                    <a:p>
                      <a:pPr algn="l" rtl="0" fontAlgn="ctr"/>
                      <a:r>
                        <a:rPr lang="en-US" sz="1400" u="sng" strike="noStrike" dirty="0">
                          <a:effectLst/>
                          <a:hlinkClick r:id="rId3"/>
                        </a:rPr>
                        <a:t>Section 194-I: Rent on a) Plant &amp; Machinery</a:t>
                      </a:r>
                      <a:endParaRPr lang="en-US" sz="1400" b="0" i="0" u="sng" strike="noStrike" dirty="0">
                        <a:solidFill>
                          <a:srgbClr val="0563C1"/>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(a) 2</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1.5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185216624"/>
                  </a:ext>
                </a:extLst>
              </a:tr>
              <a:tr h="218538">
                <a:tc>
                  <a:txBody>
                    <a:bodyPr/>
                    <a:lstStyle/>
                    <a:p>
                      <a:pPr algn="l" rtl="0" fontAlgn="ctr"/>
                      <a:r>
                        <a:rPr lang="en-US" sz="1400" u="none" strike="noStrike" dirty="0">
                          <a:effectLst/>
                        </a:rPr>
                        <a:t>b) Land or building or furniture or fitting</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(b) 10</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3730379674"/>
                  </a:ext>
                </a:extLst>
              </a:tr>
              <a:tr h="426671">
                <a:tc>
                  <a:txBody>
                    <a:bodyPr/>
                    <a:lstStyle/>
                    <a:p>
                      <a:pPr algn="l" rtl="0" fontAlgn="ctr"/>
                      <a:r>
                        <a:rPr lang="en-US" sz="1400" u="none" strike="noStrike" dirty="0">
                          <a:effectLst/>
                        </a:rPr>
                        <a:t>W.e.f 1st April 2019, TDS limit for deduction of tax on rent is increased to Rs. 2,40,000 p.a from Rs.1,80,000 p.a.</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extLst>
                  <a:ext uri="{0D108BD9-81ED-4DB2-BD59-A6C34878D82A}">
                    <a16:rowId xmlns:a16="http://schemas.microsoft.com/office/drawing/2014/main" val="373187656"/>
                  </a:ext>
                </a:extLst>
              </a:tr>
              <a:tr h="426671">
                <a:tc>
                  <a:txBody>
                    <a:bodyPr/>
                    <a:lstStyle/>
                    <a:p>
                      <a:pPr algn="l" rtl="0" fontAlgn="ctr"/>
                      <a:r>
                        <a:rPr lang="en-US" sz="1400" u="none" strike="noStrike" dirty="0">
                          <a:effectLst/>
                        </a:rPr>
                        <a:t>Section 194-IA: Payment on transfer of certain immovable property other than agricultural land</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1</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1</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0.75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1994348357"/>
                  </a:ext>
                </a:extLst>
              </a:tr>
              <a:tr h="426671">
                <a:tc>
                  <a:txBody>
                    <a:bodyPr/>
                    <a:lstStyle/>
                    <a:p>
                      <a:pPr algn="l" rtl="0" fontAlgn="ctr"/>
                      <a:r>
                        <a:rPr lang="en-US" sz="1400" u="none" strike="noStrike" dirty="0">
                          <a:effectLst/>
                        </a:rPr>
                        <a:t>Section 194 – IB: Rent payable by an individual or HUF not covered u/s. 194I (w.e.f from 01.06.2017)</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3.75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820826492"/>
                  </a:ext>
                </a:extLst>
              </a:tr>
              <a:tr h="426671">
                <a:tc>
                  <a:txBody>
                    <a:bodyPr/>
                    <a:lstStyle/>
                    <a:p>
                      <a:pPr algn="l" rtl="0" fontAlgn="ctr"/>
                      <a:r>
                        <a:rPr lang="en-US" sz="1400" u="none" strike="noStrike" dirty="0">
                          <a:effectLst/>
                        </a:rPr>
                        <a:t>Section 194 – IC:  Payment under Joint Development Agreements to Individual/HUF</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8482" marR="8482" marT="8482" marB="0" anchor="ctr"/>
                </a:tc>
                <a:extLst>
                  <a:ext uri="{0D108BD9-81ED-4DB2-BD59-A6C34878D82A}">
                    <a16:rowId xmlns:a16="http://schemas.microsoft.com/office/drawing/2014/main" val="863162876"/>
                  </a:ext>
                </a:extLst>
              </a:tr>
              <a:tr h="426671">
                <a:tc>
                  <a:txBody>
                    <a:bodyPr/>
                    <a:lstStyle/>
                    <a:p>
                      <a:pPr algn="l" rtl="0" fontAlgn="ctr"/>
                      <a:r>
                        <a:rPr lang="en-IN" sz="1400" u="none" strike="noStrike" dirty="0">
                          <a:effectLst/>
                        </a:rPr>
                        <a:t>(w.e.f. 01.04.2017)</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ctr"/>
                      <a:r>
                        <a:rPr lang="en-US" sz="1400" u="none" strike="noStrike" dirty="0">
                          <a:effectLst/>
                        </a:rPr>
                        <a:t>(w.e.f from 01.06.2017)</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extLst>
                  <a:ext uri="{0D108BD9-81ED-4DB2-BD59-A6C34878D82A}">
                    <a16:rowId xmlns:a16="http://schemas.microsoft.com/office/drawing/2014/main" val="2898727772"/>
                  </a:ext>
                </a:extLst>
              </a:tr>
              <a:tr h="634803">
                <a:tc>
                  <a:txBody>
                    <a:bodyPr/>
                    <a:lstStyle/>
                    <a:p>
                      <a:pPr algn="l"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ctr"/>
                      <a:r>
                        <a:rPr lang="en-US" sz="1400" u="none" strike="noStrike" dirty="0">
                          <a:effectLst/>
                        </a:rPr>
                        <a:t>(If payment of Rent exceeds Rs. 50,000/- per month. )</a:t>
                      </a:r>
                      <a:endParaRPr lang="en-US"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extLst>
                  <a:ext uri="{0D108BD9-81ED-4DB2-BD59-A6C34878D82A}">
                    <a16:rowId xmlns:a16="http://schemas.microsoft.com/office/drawing/2014/main" val="2951386809"/>
                  </a:ext>
                </a:extLst>
              </a:tr>
              <a:tr h="218538">
                <a:tc>
                  <a:txBody>
                    <a:bodyPr/>
                    <a:lstStyle/>
                    <a:p>
                      <a:pPr algn="l"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8482" marR="8482" marT="8482" marB="0" anchor="ct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8482" marR="8482" marT="8482" marB="0"/>
                </a:tc>
                <a:extLst>
                  <a:ext uri="{0D108BD9-81ED-4DB2-BD59-A6C34878D82A}">
                    <a16:rowId xmlns:a16="http://schemas.microsoft.com/office/drawing/2014/main" val="1753269416"/>
                  </a:ext>
                </a:extLst>
              </a:tr>
            </a:tbl>
          </a:graphicData>
        </a:graphic>
      </p:graphicFrame>
    </p:spTree>
    <p:extLst>
      <p:ext uri="{BB962C8B-B14F-4D97-AF65-F5344CB8AC3E}">
        <p14:creationId xmlns:p14="http://schemas.microsoft.com/office/powerpoint/2010/main" val="3094983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FAFA0-A3D3-454B-BE99-012E95F8CD26}"/>
              </a:ext>
            </a:extLst>
          </p:cNvPr>
          <p:cNvSpPr txBox="1">
            <a:spLocks/>
          </p:cNvSpPr>
          <p:nvPr/>
        </p:nvSpPr>
        <p:spPr>
          <a:xfrm>
            <a:off x="838200" y="365126"/>
            <a:ext cx="10515600" cy="763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Tax Deducted at Source (TDS) Rates</a:t>
            </a:r>
            <a:endParaRPr lang="en-IN" dirty="0"/>
          </a:p>
        </p:txBody>
      </p:sp>
      <p:graphicFrame>
        <p:nvGraphicFramePr>
          <p:cNvPr id="5" name="Table 4">
            <a:extLst>
              <a:ext uri="{FF2B5EF4-FFF2-40B4-BE49-F238E27FC236}">
                <a16:creationId xmlns:a16="http://schemas.microsoft.com/office/drawing/2014/main" id="{2C99DF2A-EDCB-4299-BC08-1921A40D5510}"/>
              </a:ext>
            </a:extLst>
          </p:cNvPr>
          <p:cNvGraphicFramePr>
            <a:graphicFrameLocks noGrp="1"/>
          </p:cNvGraphicFramePr>
          <p:nvPr>
            <p:extLst>
              <p:ext uri="{D42A27DB-BD31-4B8C-83A1-F6EECF244321}">
                <p14:modId xmlns:p14="http://schemas.microsoft.com/office/powerpoint/2010/main" val="3713876355"/>
              </p:ext>
            </p:extLst>
          </p:nvPr>
        </p:nvGraphicFramePr>
        <p:xfrm>
          <a:off x="1083734" y="1376363"/>
          <a:ext cx="10114844" cy="4855104"/>
        </p:xfrm>
        <a:graphic>
          <a:graphicData uri="http://schemas.openxmlformats.org/drawingml/2006/table">
            <a:tbl>
              <a:tblPr>
                <a:tableStyleId>{5C22544A-7EE6-4342-B048-85BDC9FD1C3A}</a:tableStyleId>
              </a:tblPr>
              <a:tblGrid>
                <a:gridCol w="5379782">
                  <a:extLst>
                    <a:ext uri="{9D8B030D-6E8A-4147-A177-3AD203B41FA5}">
                      <a16:colId xmlns:a16="http://schemas.microsoft.com/office/drawing/2014/main" val="1862974936"/>
                    </a:ext>
                  </a:extLst>
                </a:gridCol>
                <a:gridCol w="1844497">
                  <a:extLst>
                    <a:ext uri="{9D8B030D-6E8A-4147-A177-3AD203B41FA5}">
                      <a16:colId xmlns:a16="http://schemas.microsoft.com/office/drawing/2014/main" val="2383317433"/>
                    </a:ext>
                  </a:extLst>
                </a:gridCol>
                <a:gridCol w="1315058">
                  <a:extLst>
                    <a:ext uri="{9D8B030D-6E8A-4147-A177-3AD203B41FA5}">
                      <a16:colId xmlns:a16="http://schemas.microsoft.com/office/drawing/2014/main" val="3900198504"/>
                    </a:ext>
                  </a:extLst>
                </a:gridCol>
                <a:gridCol w="1575507">
                  <a:extLst>
                    <a:ext uri="{9D8B030D-6E8A-4147-A177-3AD203B41FA5}">
                      <a16:colId xmlns:a16="http://schemas.microsoft.com/office/drawing/2014/main" val="3927988616"/>
                    </a:ext>
                  </a:extLst>
                </a:gridCol>
              </a:tblGrid>
              <a:tr h="912444">
                <a:tc>
                  <a:txBody>
                    <a:bodyPr/>
                    <a:lstStyle/>
                    <a:p>
                      <a:pPr algn="l" rtl="0" fontAlgn="ctr"/>
                      <a:r>
                        <a:rPr lang="en-IN" sz="1400" u="none" strike="noStrike" dirty="0">
                          <a:effectLst/>
                        </a:rPr>
                        <a:t>Particulars</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TDS Rate (%)</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TDS Rates from 01.04.2020 to 13.05.2020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TDS Rates from 14.05.2020 to 31.03.2021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47411571"/>
                  </a:ext>
                </a:extLst>
              </a:tr>
              <a:tr h="912444">
                <a:tc>
                  <a:txBody>
                    <a:bodyPr/>
                    <a:lstStyle/>
                    <a:p>
                      <a:pPr algn="l" rtl="0" fontAlgn="ctr"/>
                      <a:r>
                        <a:rPr lang="en-US" sz="1400" u="none" strike="noStrike" dirty="0">
                          <a:effectLst/>
                        </a:rPr>
                        <a:t>Section 194J: Any sum paid by way of:  a.  Fee for professional services (b)  Remuneration/fee/commission to a director ore) (c) For not carrying out any activity in relation to any business.  (d) For not sharing any know-how, patent, copyright etc.</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0739874"/>
                  </a:ext>
                </a:extLst>
              </a:tr>
              <a:tr h="461854">
                <a:tc>
                  <a:txBody>
                    <a:bodyPr/>
                    <a:lstStyle/>
                    <a:p>
                      <a:pPr algn="l" rtl="0" fontAlgn="ctr"/>
                      <a:r>
                        <a:rPr lang="en-US" sz="1400" u="none" strike="noStrike" dirty="0">
                          <a:effectLst/>
                        </a:rPr>
                        <a:t>(e) Fee for technical services and (f)  Royalty towards the sale or distribution or exhibition of cinematographic films.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4050823"/>
                  </a:ext>
                </a:extLst>
              </a:tr>
              <a:tr h="236560">
                <a:tc>
                  <a:txBody>
                    <a:bodyPr/>
                    <a:lstStyle/>
                    <a:p>
                      <a:pPr algn="l" rtl="0" fontAlgn="ctr"/>
                      <a:r>
                        <a:rPr lang="en-US" sz="1400" u="none" strike="noStrike" dirty="0">
                          <a:effectLst/>
                        </a:rPr>
                        <a:t>Section 194 K:Payment of any income in respect of</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5">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rowSpan="5">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rowSpan="5">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9582354"/>
                  </a:ext>
                </a:extLst>
              </a:tr>
              <a:tr h="236560">
                <a:tc>
                  <a:txBody>
                    <a:bodyPr/>
                    <a:lstStyle/>
                    <a:p>
                      <a:pPr algn="l" rtl="0" fontAlgn="ctr"/>
                      <a:r>
                        <a:rPr lang="en-US" sz="1400" u="none" strike="noStrike" dirty="0">
                          <a:effectLst/>
                        </a:rPr>
                        <a:t>(a) units of a mutual fund as per section 10(23D); or</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35582707"/>
                  </a:ext>
                </a:extLst>
              </a:tr>
              <a:tr h="236560">
                <a:tc>
                  <a:txBody>
                    <a:bodyPr/>
                    <a:lstStyle/>
                    <a:p>
                      <a:pPr algn="l" rtl="0" fontAlgn="ctr"/>
                      <a:r>
                        <a:rPr lang="en-US" sz="1400" u="none" strike="noStrike" dirty="0">
                          <a:effectLst/>
                        </a:rPr>
                        <a:t>(b) the units from the administrator; or</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245014606"/>
                  </a:ext>
                </a:extLst>
              </a:tr>
              <a:tr h="236560">
                <a:tc>
                  <a:txBody>
                    <a:bodyPr/>
                    <a:lstStyle/>
                    <a:p>
                      <a:pPr algn="l" rtl="0" fontAlgn="ctr"/>
                      <a:r>
                        <a:rPr lang="en-US" sz="1400" u="none" strike="noStrike" dirty="0">
                          <a:effectLst/>
                        </a:rPr>
                        <a:t>(c) units from specified company</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325273671"/>
                  </a:ext>
                </a:extLst>
              </a:tr>
              <a:tr h="236560">
                <a:tc>
                  <a:txBody>
                    <a:bodyPr/>
                    <a:lstStyle/>
                    <a:p>
                      <a:pPr algn="l" rtl="0" fontAlgn="ctr"/>
                      <a:r>
                        <a:rPr lang="en-IN" sz="1400" u="none" strike="noStrike" dirty="0">
                          <a:effectLst/>
                        </a:rPr>
                        <a:t>(w.e.f. 01.04.2020)</a:t>
                      </a:r>
                      <a:endParaRPr lang="en-IN"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21369748"/>
                  </a:ext>
                </a:extLst>
              </a:tr>
              <a:tr h="461854">
                <a:tc>
                  <a:txBody>
                    <a:bodyPr/>
                    <a:lstStyle/>
                    <a:p>
                      <a:pPr algn="l" rtl="0" fontAlgn="ctr"/>
                      <a:r>
                        <a:rPr lang="en-IN" sz="1400" u="none" strike="noStrike" dirty="0">
                          <a:effectLst/>
                        </a:rPr>
                        <a:t>Section 194LA: Payment of compensation on acquisition of certain immovable property</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3392981"/>
                  </a:ext>
                </a:extLst>
              </a:tr>
              <a:tr h="461854">
                <a:tc>
                  <a:txBody>
                    <a:bodyPr/>
                    <a:lstStyle/>
                    <a:p>
                      <a:pPr algn="l" rtl="0" fontAlgn="ctr"/>
                      <a:r>
                        <a:rPr lang="en-US" sz="1400" u="none" strike="noStrike" dirty="0">
                          <a:effectLst/>
                        </a:rPr>
                        <a:t>Section 194LBA: Certain income distributed by a business trust to its unit holder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8749897"/>
                  </a:ext>
                </a:extLst>
              </a:tr>
              <a:tr h="461854">
                <a:tc>
                  <a:txBody>
                    <a:bodyPr/>
                    <a:lstStyle/>
                    <a:p>
                      <a:pPr algn="l" rtl="0" fontAlgn="ctr"/>
                      <a:r>
                        <a:rPr lang="en-US" sz="1400" u="none" strike="noStrike" dirty="0">
                          <a:effectLst/>
                        </a:rPr>
                        <a:t>Section 194LBB: Certain income paid by an investment fund to its investors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3987381"/>
                  </a:ext>
                </a:extLst>
              </a:tr>
            </a:tbl>
          </a:graphicData>
        </a:graphic>
      </p:graphicFrame>
    </p:spTree>
    <p:extLst>
      <p:ext uri="{BB962C8B-B14F-4D97-AF65-F5344CB8AC3E}">
        <p14:creationId xmlns:p14="http://schemas.microsoft.com/office/powerpoint/2010/main" val="1706892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9196D5-6BEA-4489-A9C4-8896F4224867}"/>
              </a:ext>
            </a:extLst>
          </p:cNvPr>
          <p:cNvSpPr txBox="1">
            <a:spLocks/>
          </p:cNvSpPr>
          <p:nvPr/>
        </p:nvSpPr>
        <p:spPr>
          <a:xfrm>
            <a:off x="838200" y="365126"/>
            <a:ext cx="10515600" cy="763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Tax Deducted at Source (TDS) Rates</a:t>
            </a:r>
            <a:endParaRPr lang="en-IN" dirty="0"/>
          </a:p>
        </p:txBody>
      </p:sp>
      <p:graphicFrame>
        <p:nvGraphicFramePr>
          <p:cNvPr id="6" name="Table 5">
            <a:extLst>
              <a:ext uri="{FF2B5EF4-FFF2-40B4-BE49-F238E27FC236}">
                <a16:creationId xmlns:a16="http://schemas.microsoft.com/office/drawing/2014/main" id="{7CA11C23-74D9-43C6-9DC2-294A7F11D0D7}"/>
              </a:ext>
            </a:extLst>
          </p:cNvPr>
          <p:cNvGraphicFramePr>
            <a:graphicFrameLocks noGrp="1"/>
          </p:cNvGraphicFramePr>
          <p:nvPr>
            <p:extLst>
              <p:ext uri="{D42A27DB-BD31-4B8C-83A1-F6EECF244321}">
                <p14:modId xmlns:p14="http://schemas.microsoft.com/office/powerpoint/2010/main" val="3416063497"/>
              </p:ext>
            </p:extLst>
          </p:nvPr>
        </p:nvGraphicFramePr>
        <p:xfrm>
          <a:off x="1072444" y="1128889"/>
          <a:ext cx="10363200" cy="5079995"/>
        </p:xfrm>
        <a:graphic>
          <a:graphicData uri="http://schemas.openxmlformats.org/drawingml/2006/table">
            <a:tbl>
              <a:tblPr>
                <a:tableStyleId>{5C22544A-7EE6-4342-B048-85BDC9FD1C3A}</a:tableStyleId>
              </a:tblPr>
              <a:tblGrid>
                <a:gridCol w="5511876">
                  <a:extLst>
                    <a:ext uri="{9D8B030D-6E8A-4147-A177-3AD203B41FA5}">
                      <a16:colId xmlns:a16="http://schemas.microsoft.com/office/drawing/2014/main" val="2340744477"/>
                    </a:ext>
                  </a:extLst>
                </a:gridCol>
                <a:gridCol w="1889786">
                  <a:extLst>
                    <a:ext uri="{9D8B030D-6E8A-4147-A177-3AD203B41FA5}">
                      <a16:colId xmlns:a16="http://schemas.microsoft.com/office/drawing/2014/main" val="2792120704"/>
                    </a:ext>
                  </a:extLst>
                </a:gridCol>
                <a:gridCol w="1347347">
                  <a:extLst>
                    <a:ext uri="{9D8B030D-6E8A-4147-A177-3AD203B41FA5}">
                      <a16:colId xmlns:a16="http://schemas.microsoft.com/office/drawing/2014/main" val="4012864093"/>
                    </a:ext>
                  </a:extLst>
                </a:gridCol>
                <a:gridCol w="1614191">
                  <a:extLst>
                    <a:ext uri="{9D8B030D-6E8A-4147-A177-3AD203B41FA5}">
                      <a16:colId xmlns:a16="http://schemas.microsoft.com/office/drawing/2014/main" val="2899841466"/>
                    </a:ext>
                  </a:extLst>
                </a:gridCol>
              </a:tblGrid>
              <a:tr h="1044120">
                <a:tc>
                  <a:txBody>
                    <a:bodyPr/>
                    <a:lstStyle/>
                    <a:p>
                      <a:pPr algn="l" rtl="0" fontAlgn="ctr"/>
                      <a:r>
                        <a:rPr lang="en-IN" sz="1400" u="none" strike="noStrike" dirty="0">
                          <a:effectLst/>
                        </a:rPr>
                        <a:t>Particulars</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TDS Rate (%)</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TDS Rates from 01.04.2020 to 13.05.2020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TDS Rates from 14.05.2020 to 31.03.2021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8930142"/>
                  </a:ext>
                </a:extLst>
              </a:tr>
              <a:tr h="528505">
                <a:tc>
                  <a:txBody>
                    <a:bodyPr/>
                    <a:lstStyle/>
                    <a:p>
                      <a:pPr algn="l" rtl="0" fontAlgn="ctr"/>
                      <a:r>
                        <a:rPr lang="en-US" sz="1400" u="none" strike="noStrike" dirty="0">
                          <a:effectLst/>
                        </a:rPr>
                        <a:t>Section 194 LBC:Income in respect of investment in securitization fund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18.75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6725174"/>
                  </a:ext>
                </a:extLst>
              </a:tr>
              <a:tr h="277341">
                <a:tc>
                  <a:txBody>
                    <a:bodyPr/>
                    <a:lstStyle/>
                    <a:p>
                      <a:pPr algn="l" rtl="0" fontAlgn="ctr"/>
                      <a:r>
                        <a:rPr lang="en-IN" sz="1400" u="none" strike="noStrike" dirty="0">
                          <a:effectLst/>
                        </a:rPr>
                        <a:t>1. Individual and HUF</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30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30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22.5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0401346"/>
                  </a:ext>
                </a:extLst>
              </a:tr>
              <a:tr h="277341">
                <a:tc>
                  <a:txBody>
                    <a:bodyPr/>
                    <a:lstStyle/>
                    <a:p>
                      <a:pPr algn="l" rtl="0" fontAlgn="ctr"/>
                      <a:r>
                        <a:rPr lang="en-IN" sz="1400" u="none" strike="noStrike" dirty="0">
                          <a:effectLst/>
                        </a:rPr>
                        <a:t>2. Others</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802872478"/>
                  </a:ext>
                </a:extLst>
              </a:tr>
              <a:tr h="528505">
                <a:tc>
                  <a:txBody>
                    <a:bodyPr/>
                    <a:lstStyle/>
                    <a:p>
                      <a:pPr algn="l" rtl="0" fontAlgn="ctr"/>
                      <a:r>
                        <a:rPr lang="en-US" sz="1400" u="none" strike="noStrike" dirty="0">
                          <a:effectLst/>
                        </a:rPr>
                        <a:t>Section 194M: Certain payments by Individual/HUF (Limit – 50 Lakhs)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3.75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6094636"/>
                  </a:ext>
                </a:extLst>
              </a:tr>
              <a:tr h="277341">
                <a:tc>
                  <a:txBody>
                    <a:bodyPr/>
                    <a:lstStyle/>
                    <a:p>
                      <a:pPr algn="l" rtl="0" fontAlgn="ctr"/>
                      <a:r>
                        <a:rPr lang="en-US" sz="1400" u="none" strike="noStrike" dirty="0">
                          <a:effectLst/>
                        </a:rPr>
                        <a:t>Section 194N:Payment of certain amount in cash (Limit 1 Crore)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3693984"/>
                  </a:ext>
                </a:extLst>
              </a:tr>
              <a:tr h="528505">
                <a:tc>
                  <a:txBody>
                    <a:bodyPr/>
                    <a:lstStyle/>
                    <a:p>
                      <a:pPr algn="l" rtl="0" fontAlgn="ctr"/>
                      <a:r>
                        <a:rPr lang="en-US" sz="1400" u="none" strike="noStrike" dirty="0">
                          <a:effectLst/>
                        </a:rPr>
                        <a:t>Section 194N:Payment of certain amount in cash (first proviso of section 194N)if-</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3">
                  <a:txBody>
                    <a:bodyPr/>
                    <a:lstStyle/>
                    <a:p>
                      <a:pPr algn="ctr" rtl="0" fontAlgn="ctr"/>
                      <a:r>
                        <a:rPr lang="en-IN" sz="1400" u="none" strike="noStrike" dirty="0">
                          <a:effectLst/>
                        </a:rPr>
                        <a:t>–</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2</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489152"/>
                  </a:ext>
                </a:extLst>
              </a:tr>
              <a:tr h="277341">
                <a:tc>
                  <a:txBody>
                    <a:bodyPr/>
                    <a:lstStyle/>
                    <a:p>
                      <a:pPr algn="l" rtl="0" fontAlgn="ctr"/>
                      <a:r>
                        <a:rPr lang="en-US" sz="1400" u="none" strike="noStrike" dirty="0">
                          <a:effectLst/>
                        </a:rPr>
                        <a:t>–  The amount is more than Rs.20 lakh but up to Rs. 1 crore</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2793390"/>
                  </a:ext>
                </a:extLst>
              </a:tr>
              <a:tr h="277341">
                <a:tc>
                  <a:txBody>
                    <a:bodyPr/>
                    <a:lstStyle/>
                    <a:p>
                      <a:pPr algn="l" rtl="0" fontAlgn="ctr"/>
                      <a:r>
                        <a:rPr lang="en-US" sz="1400" u="none" strike="noStrike" dirty="0">
                          <a:effectLst/>
                        </a:rPr>
                        <a:t>–  The amount exceeds Rs. 1 crore (Applicable from 01.07.2020)</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25614885"/>
                  </a:ext>
                </a:extLst>
              </a:tr>
              <a:tr h="786314">
                <a:tc>
                  <a:txBody>
                    <a:bodyPr/>
                    <a:lstStyle/>
                    <a:p>
                      <a:pPr algn="l" rtl="0" fontAlgn="ctr"/>
                      <a:r>
                        <a:rPr lang="en-US" sz="1400" u="none" strike="noStrike" dirty="0">
                          <a:effectLst/>
                        </a:rPr>
                        <a:t>Section 194O:Applicable for e-commerce operator for the sale of goods or provision of services facilitated by it through its digital or electronic facility or platform (Applicable from 01.10.2020)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0.75</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63212958"/>
                  </a:ext>
                </a:extLst>
              </a:tr>
              <a:tr h="277341">
                <a:tc>
                  <a:txBody>
                    <a:bodyPr/>
                    <a:lstStyle/>
                    <a:p>
                      <a:pPr algn="l" rtl="0" fontAlgn="ctr"/>
                      <a:r>
                        <a:rPr lang="en-IN" sz="1400" u="none" strike="noStrike" dirty="0">
                          <a:effectLst/>
                        </a:rPr>
                        <a:t>Any Other Income</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400" u="none" strike="noStrike" dirty="0">
                          <a:effectLst/>
                        </a:rPr>
                        <a:t>10</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67406790"/>
                  </a:ext>
                </a:extLst>
              </a:tr>
            </a:tbl>
          </a:graphicData>
        </a:graphic>
      </p:graphicFrame>
    </p:spTree>
    <p:extLst>
      <p:ext uri="{BB962C8B-B14F-4D97-AF65-F5344CB8AC3E}">
        <p14:creationId xmlns:p14="http://schemas.microsoft.com/office/powerpoint/2010/main" val="1093037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B3DA-BC0D-4D17-B991-2B5DF5330412}"/>
              </a:ext>
            </a:extLst>
          </p:cNvPr>
          <p:cNvSpPr>
            <a:spLocks noGrp="1"/>
          </p:cNvSpPr>
          <p:nvPr>
            <p:ph type="title"/>
          </p:nvPr>
        </p:nvSpPr>
        <p:spPr/>
        <p:txBody>
          <a:bodyPr/>
          <a:lstStyle/>
          <a:p>
            <a:r>
              <a:rPr lang="en-US" dirty="0"/>
              <a:t>ITR Forms</a:t>
            </a:r>
            <a:endParaRPr lang="en-IN" dirty="0"/>
          </a:p>
        </p:txBody>
      </p:sp>
      <p:pic>
        <p:nvPicPr>
          <p:cNvPr id="7" name="Content Placeholder 6">
            <a:extLst>
              <a:ext uri="{FF2B5EF4-FFF2-40B4-BE49-F238E27FC236}">
                <a16:creationId xmlns:a16="http://schemas.microsoft.com/office/drawing/2014/main" id="{32F8CBCC-2D51-4C8A-BD7A-D3CB0E73B440}"/>
              </a:ext>
            </a:extLst>
          </p:cNvPr>
          <p:cNvPicPr>
            <a:picLocks noGrp="1" noChangeAspect="1"/>
          </p:cNvPicPr>
          <p:nvPr>
            <p:ph idx="1"/>
          </p:nvPr>
        </p:nvPicPr>
        <p:blipFill>
          <a:blip r:embed="rId2"/>
          <a:stretch>
            <a:fillRect/>
          </a:stretch>
        </p:blipFill>
        <p:spPr>
          <a:xfrm>
            <a:off x="1081614" y="1253067"/>
            <a:ext cx="9733141" cy="2957689"/>
          </a:xfrm>
          <a:prstGeom prst="rect">
            <a:avLst/>
          </a:prstGeom>
        </p:spPr>
      </p:pic>
    </p:spTree>
    <p:extLst>
      <p:ext uri="{BB962C8B-B14F-4D97-AF65-F5344CB8AC3E}">
        <p14:creationId xmlns:p14="http://schemas.microsoft.com/office/powerpoint/2010/main" val="3330423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222F-A39F-4839-826B-957DB5A8B8E1}"/>
              </a:ext>
            </a:extLst>
          </p:cNvPr>
          <p:cNvSpPr>
            <a:spLocks noGrp="1"/>
          </p:cNvSpPr>
          <p:nvPr>
            <p:ph type="title"/>
          </p:nvPr>
        </p:nvSpPr>
        <p:spPr/>
        <p:txBody>
          <a:bodyPr/>
          <a:lstStyle/>
          <a:p>
            <a:r>
              <a:rPr lang="en-IN" dirty="0"/>
              <a:t>ITR 1 (Sahaj) vs ITR2</a:t>
            </a:r>
          </a:p>
        </p:txBody>
      </p:sp>
      <p:graphicFrame>
        <p:nvGraphicFramePr>
          <p:cNvPr id="13" name="Content Placeholder 12">
            <a:extLst>
              <a:ext uri="{FF2B5EF4-FFF2-40B4-BE49-F238E27FC236}">
                <a16:creationId xmlns:a16="http://schemas.microsoft.com/office/drawing/2014/main" id="{E5E5A602-0070-4BA4-93EF-1EFD4E4B5358}"/>
              </a:ext>
            </a:extLst>
          </p:cNvPr>
          <p:cNvGraphicFramePr>
            <a:graphicFrameLocks noGrp="1"/>
          </p:cNvGraphicFramePr>
          <p:nvPr>
            <p:ph idx="1"/>
            <p:extLst>
              <p:ext uri="{D42A27DB-BD31-4B8C-83A1-F6EECF244321}">
                <p14:modId xmlns:p14="http://schemas.microsoft.com/office/powerpoint/2010/main" val="46673131"/>
              </p:ext>
            </p:extLst>
          </p:nvPr>
        </p:nvGraphicFramePr>
        <p:xfrm>
          <a:off x="2159706" y="2316250"/>
          <a:ext cx="8180916" cy="2466975"/>
        </p:xfrm>
        <a:graphic>
          <a:graphicData uri="http://schemas.openxmlformats.org/drawingml/2006/table">
            <a:tbl>
              <a:tblPr/>
              <a:tblGrid>
                <a:gridCol w="6224610">
                  <a:extLst>
                    <a:ext uri="{9D8B030D-6E8A-4147-A177-3AD203B41FA5}">
                      <a16:colId xmlns:a16="http://schemas.microsoft.com/office/drawing/2014/main" val="3223718888"/>
                    </a:ext>
                  </a:extLst>
                </a:gridCol>
                <a:gridCol w="1143506">
                  <a:extLst>
                    <a:ext uri="{9D8B030D-6E8A-4147-A177-3AD203B41FA5}">
                      <a16:colId xmlns:a16="http://schemas.microsoft.com/office/drawing/2014/main" val="2188352811"/>
                    </a:ext>
                  </a:extLst>
                </a:gridCol>
                <a:gridCol w="812800">
                  <a:extLst>
                    <a:ext uri="{9D8B030D-6E8A-4147-A177-3AD203B41FA5}">
                      <a16:colId xmlns:a16="http://schemas.microsoft.com/office/drawing/2014/main" val="2440714974"/>
                    </a:ext>
                  </a:extLst>
                </a:gridCol>
              </a:tblGrid>
              <a:tr h="333375">
                <a:tc>
                  <a:txBody>
                    <a:bodyPr/>
                    <a:lstStyle/>
                    <a:p>
                      <a:pPr algn="ctr" rtl="0" fontAlgn="b"/>
                      <a:r>
                        <a:rPr lang="en-IN" sz="2000" b="0" i="0" u="none" strike="noStrike">
                          <a:solidFill>
                            <a:srgbClr val="000000"/>
                          </a:solidFill>
                          <a:effectLst/>
                          <a:latin typeface="Calibri" panose="020F0502020204030204" pitchFamily="34" charset="0"/>
                        </a:rPr>
                        <a:t>Income</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a:solidFill>
                            <a:srgbClr val="000000"/>
                          </a:solidFill>
                          <a:effectLst/>
                          <a:latin typeface="Calibri" panose="020F0502020204030204" pitchFamily="34" charset="0"/>
                        </a:rPr>
                        <a:t>ITR1</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IN" sz="2000" b="0" i="0" u="none" strike="noStrike">
                          <a:solidFill>
                            <a:srgbClr val="000000"/>
                          </a:solidFill>
                          <a:effectLst/>
                          <a:latin typeface="Calibri" panose="020F0502020204030204" pitchFamily="34" charset="0"/>
                        </a:rPr>
                        <a:t>ITR2</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9976369"/>
                  </a:ext>
                </a:extLst>
              </a:tr>
              <a:tr h="266700">
                <a:tc>
                  <a:txBody>
                    <a:bodyPr/>
                    <a:lstStyle/>
                    <a:p>
                      <a:pPr algn="l" rtl="0" fontAlgn="b"/>
                      <a:r>
                        <a:rPr lang="en-US" sz="1600" b="0" i="0" u="none" strike="noStrike">
                          <a:solidFill>
                            <a:srgbClr val="000000"/>
                          </a:solidFill>
                          <a:effectLst/>
                          <a:latin typeface="Calibri" panose="020F0502020204030204" pitchFamily="34" charset="0"/>
                        </a:rPr>
                        <a:t>Income more than 50 Lakhs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dirty="0">
                          <a:solidFill>
                            <a:srgbClr val="000000"/>
                          </a:solidFill>
                          <a:effectLst/>
                          <a:latin typeface="Calibri" panose="020F0502020204030204" pitchFamily="34" charset="0"/>
                        </a:rPr>
                        <a:t> </a:t>
                      </a:r>
                      <a:r>
                        <a:rPr lang="en-IN" sz="1600" b="0" i="0" u="none" strike="noStrike" dirty="0">
                          <a:solidFill>
                            <a:srgbClr val="000000"/>
                          </a:solidFill>
                          <a:effectLst/>
                          <a:latin typeface="Wingdings" panose="05000000000000000000" pitchFamily="2" charset="2"/>
                        </a:rPr>
                        <a:t>ü</a:t>
                      </a:r>
                      <a:endParaRPr lang="en-IN"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844719544"/>
                  </a:ext>
                </a:extLst>
              </a:tr>
              <a:tr h="266700">
                <a:tc>
                  <a:txBody>
                    <a:bodyPr/>
                    <a:lstStyle/>
                    <a:p>
                      <a:pPr algn="l" rtl="0" fontAlgn="b"/>
                      <a:r>
                        <a:rPr lang="en-IN" sz="1600" b="0" i="0" u="none" strike="noStrike">
                          <a:solidFill>
                            <a:srgbClr val="000000"/>
                          </a:solidFill>
                          <a:effectLst/>
                          <a:latin typeface="Calibri" panose="020F0502020204030204" pitchFamily="34" charset="0"/>
                        </a:rPr>
                        <a:t>More than 1 House</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459974778"/>
                  </a:ext>
                </a:extLst>
              </a:tr>
              <a:tr h="266700">
                <a:tc>
                  <a:txBody>
                    <a:bodyPr/>
                    <a:lstStyle/>
                    <a:p>
                      <a:pPr algn="l" rtl="0" fontAlgn="b"/>
                      <a:r>
                        <a:rPr lang="en-US" sz="1600" b="0" i="0" u="none" strike="noStrike">
                          <a:solidFill>
                            <a:srgbClr val="000000"/>
                          </a:solidFill>
                          <a:effectLst/>
                          <a:latin typeface="Calibri" panose="020F0502020204030204" pitchFamily="34" charset="0"/>
                        </a:rPr>
                        <a:t>Capital Gains Example Shares, Mutual Funds, Sale of Property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80587930"/>
                  </a:ext>
                </a:extLst>
              </a:tr>
              <a:tr h="266700">
                <a:tc>
                  <a:txBody>
                    <a:bodyPr/>
                    <a:lstStyle/>
                    <a:p>
                      <a:pPr algn="l" rtl="0" fontAlgn="b"/>
                      <a:r>
                        <a:rPr lang="en-US" sz="1600" b="0" i="0" u="none" strike="noStrike">
                          <a:solidFill>
                            <a:srgbClr val="000000"/>
                          </a:solidFill>
                          <a:effectLst/>
                          <a:latin typeface="Calibri" panose="020F0502020204030204" pitchFamily="34" charset="0"/>
                        </a:rPr>
                        <a:t>Exempt income greater than 5K</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855287828"/>
                  </a:ext>
                </a:extLst>
              </a:tr>
              <a:tr h="266700">
                <a:tc>
                  <a:txBody>
                    <a:bodyPr/>
                    <a:lstStyle/>
                    <a:p>
                      <a:pPr algn="l" rtl="0" fontAlgn="b"/>
                      <a:r>
                        <a:rPr lang="en-IN" sz="1600" b="0" i="0" u="none" strike="noStrike">
                          <a:solidFill>
                            <a:srgbClr val="000000"/>
                          </a:solidFill>
                          <a:effectLst/>
                          <a:latin typeface="Calibri" panose="020F0502020204030204" pitchFamily="34" charset="0"/>
                        </a:rPr>
                        <a:t>For HUF</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231304051"/>
                  </a:ext>
                </a:extLst>
              </a:tr>
              <a:tr h="266700">
                <a:tc>
                  <a:txBody>
                    <a:bodyPr/>
                    <a:lstStyle/>
                    <a:p>
                      <a:pPr algn="l" rtl="0" fontAlgn="b"/>
                      <a:r>
                        <a:rPr lang="en-IN" sz="1600" b="0" i="0" u="none" strike="noStrike">
                          <a:solidFill>
                            <a:srgbClr val="000000"/>
                          </a:solidFill>
                          <a:effectLst/>
                          <a:latin typeface="Calibri" panose="020F0502020204030204" pitchFamily="34" charset="0"/>
                        </a:rPr>
                        <a:t>Director in a Company</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531669958"/>
                  </a:ext>
                </a:extLst>
              </a:tr>
              <a:tr h="266700">
                <a:tc>
                  <a:txBody>
                    <a:bodyPr/>
                    <a:lstStyle/>
                    <a:p>
                      <a:pPr algn="l" rtl="0" fontAlgn="b"/>
                      <a:r>
                        <a:rPr lang="en-IN" sz="1600" b="0" i="0" u="none" strike="noStrike">
                          <a:solidFill>
                            <a:srgbClr val="000000"/>
                          </a:solidFill>
                          <a:effectLst/>
                          <a:latin typeface="Calibri" panose="020F0502020204030204" pitchFamily="34" charset="0"/>
                        </a:rPr>
                        <a:t>Having foreign Assets / Income</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 </a:t>
                      </a:r>
                      <a:r>
                        <a:rPr lang="en-IN" sz="1600" b="0" i="0" u="none" strike="noStrike">
                          <a:solidFill>
                            <a:srgbClr val="000000"/>
                          </a:solidFill>
                          <a:effectLst/>
                          <a:latin typeface="Wingdings" panose="05000000000000000000" pitchFamily="2" charset="2"/>
                        </a:rPr>
                        <a:t>ü</a:t>
                      </a:r>
                      <a:endParaRPr lang="en-IN"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024493425"/>
                  </a:ext>
                </a:extLst>
              </a:tr>
              <a:tr h="266700">
                <a:tc>
                  <a:txBody>
                    <a:bodyPr/>
                    <a:lstStyle/>
                    <a:p>
                      <a:pPr algn="l" rtl="0" fontAlgn="b"/>
                      <a:r>
                        <a:rPr lang="en-US" sz="1600" b="0" i="0" u="none" strike="noStrike">
                          <a:solidFill>
                            <a:srgbClr val="000000"/>
                          </a:solidFill>
                          <a:effectLst/>
                          <a:latin typeface="Calibri" panose="020F0502020204030204" pitchFamily="34" charset="0"/>
                        </a:rPr>
                        <a:t>Winnings from Lottery and Income from Race Horses</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tc>
                  <a:txBody>
                    <a:bodyPr/>
                    <a:lstStyle/>
                    <a:p>
                      <a:pPr algn="ctr" rtl="0" fontAlgn="b"/>
                      <a:r>
                        <a:rPr lang="en-IN" sz="1600" b="0" i="0" u="none" strike="noStrike" dirty="0">
                          <a:solidFill>
                            <a:srgbClr val="000000"/>
                          </a:solidFill>
                          <a:effectLst/>
                          <a:latin typeface="Calibri" panose="020F0502020204030204" pitchFamily="34" charset="0"/>
                        </a:rPr>
                        <a:t> </a:t>
                      </a:r>
                      <a:r>
                        <a:rPr lang="en-IN" sz="1600" b="0" i="0" u="none" strike="noStrike" dirty="0">
                          <a:solidFill>
                            <a:srgbClr val="000000"/>
                          </a:solidFill>
                          <a:effectLst/>
                          <a:latin typeface="Wingdings" panose="05000000000000000000" pitchFamily="2" charset="2"/>
                        </a:rPr>
                        <a:t>ü</a:t>
                      </a:r>
                      <a:endParaRPr lang="en-IN"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794061082"/>
                  </a:ext>
                </a:extLst>
              </a:tr>
            </a:tbl>
          </a:graphicData>
        </a:graphic>
      </p:graphicFrame>
    </p:spTree>
    <p:extLst>
      <p:ext uri="{BB962C8B-B14F-4D97-AF65-F5344CB8AC3E}">
        <p14:creationId xmlns:p14="http://schemas.microsoft.com/office/powerpoint/2010/main" val="2519159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271C-DA3B-4D98-BB2F-657AFC9695E1}"/>
              </a:ext>
            </a:extLst>
          </p:cNvPr>
          <p:cNvSpPr>
            <a:spLocks noGrp="1"/>
          </p:cNvSpPr>
          <p:nvPr>
            <p:ph type="title"/>
          </p:nvPr>
        </p:nvSpPr>
        <p:spPr/>
        <p:txBody>
          <a:bodyPr/>
          <a:lstStyle/>
          <a:p>
            <a:r>
              <a:rPr lang="en-US" dirty="0"/>
              <a:t>Ways to file Income Tax return	</a:t>
            </a:r>
            <a:endParaRPr lang="en-IN" dirty="0"/>
          </a:p>
        </p:txBody>
      </p:sp>
      <p:sp>
        <p:nvSpPr>
          <p:cNvPr id="3" name="Content Placeholder 2">
            <a:extLst>
              <a:ext uri="{FF2B5EF4-FFF2-40B4-BE49-F238E27FC236}">
                <a16:creationId xmlns:a16="http://schemas.microsoft.com/office/drawing/2014/main" id="{D37FB2AC-B50A-402A-9177-1AE459692585}"/>
              </a:ext>
            </a:extLst>
          </p:cNvPr>
          <p:cNvSpPr>
            <a:spLocks noGrp="1"/>
          </p:cNvSpPr>
          <p:nvPr>
            <p:ph idx="1"/>
          </p:nvPr>
        </p:nvSpPr>
        <p:spPr/>
        <p:txBody>
          <a:bodyPr/>
          <a:lstStyle/>
          <a:p>
            <a:r>
              <a:rPr lang="en-US" dirty="0"/>
              <a:t>Income Tax website</a:t>
            </a:r>
          </a:p>
          <a:p>
            <a:pPr lvl="1"/>
            <a:r>
              <a:rPr lang="en-US" dirty="0"/>
              <a:t>Online</a:t>
            </a:r>
          </a:p>
          <a:p>
            <a:pPr lvl="1"/>
            <a:r>
              <a:rPr lang="en-US" dirty="0"/>
              <a:t>Offline through xml</a:t>
            </a:r>
          </a:p>
          <a:p>
            <a:r>
              <a:rPr lang="en-US" dirty="0"/>
              <a:t>Softwares – </a:t>
            </a:r>
            <a:r>
              <a:rPr lang="en-US" sz="2400" dirty="0"/>
              <a:t>Genius, Host books, </a:t>
            </a:r>
            <a:r>
              <a:rPr lang="en-US" sz="2400" dirty="0" err="1"/>
              <a:t>eztax</a:t>
            </a:r>
            <a:r>
              <a:rPr lang="en-US" sz="2400" dirty="0"/>
              <a:t>, </a:t>
            </a:r>
            <a:r>
              <a:rPr lang="en-US" sz="2400" dirty="0" err="1"/>
              <a:t>Winman</a:t>
            </a:r>
            <a:r>
              <a:rPr lang="en-US" sz="2400" dirty="0"/>
              <a:t> etc.,</a:t>
            </a:r>
          </a:p>
          <a:p>
            <a:r>
              <a:rPr lang="en-US" dirty="0"/>
              <a:t>Websites filing ITRs – </a:t>
            </a:r>
            <a:r>
              <a:rPr lang="en-US" sz="2400" dirty="0"/>
              <a:t>Clear Tax, </a:t>
            </a:r>
            <a:r>
              <a:rPr lang="en-US" sz="2400" dirty="0" err="1"/>
              <a:t>myITreturn</a:t>
            </a:r>
            <a:r>
              <a:rPr lang="en-US" sz="2400" dirty="0"/>
              <a:t>, </a:t>
            </a:r>
            <a:r>
              <a:rPr lang="en-US" sz="2400" dirty="0" err="1"/>
              <a:t>Taxspanner</a:t>
            </a:r>
            <a:r>
              <a:rPr lang="en-US" sz="2400" dirty="0"/>
              <a:t>, Taxsmile.com, H&amp;R Block, Filing Mantra, etc.,</a:t>
            </a:r>
          </a:p>
          <a:p>
            <a:pPr lvl="1"/>
            <a:endParaRPr lang="en-IN" dirty="0"/>
          </a:p>
        </p:txBody>
      </p:sp>
    </p:spTree>
    <p:extLst>
      <p:ext uri="{BB962C8B-B14F-4D97-AF65-F5344CB8AC3E}">
        <p14:creationId xmlns:p14="http://schemas.microsoft.com/office/powerpoint/2010/main" val="31415931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6FD4-5032-4411-82FF-A4532A5DFAF1}"/>
              </a:ext>
            </a:extLst>
          </p:cNvPr>
          <p:cNvSpPr>
            <a:spLocks noGrp="1"/>
          </p:cNvSpPr>
          <p:nvPr>
            <p:ph type="title"/>
          </p:nvPr>
        </p:nvSpPr>
        <p:spPr/>
        <p:txBody>
          <a:bodyPr/>
          <a:lstStyle/>
          <a:p>
            <a:r>
              <a:rPr lang="en-US" dirty="0"/>
              <a:t>Types of Returns &amp; Last Dates</a:t>
            </a:r>
            <a:endParaRPr lang="en-IN" dirty="0"/>
          </a:p>
        </p:txBody>
      </p:sp>
      <p:sp>
        <p:nvSpPr>
          <p:cNvPr id="3" name="Content Placeholder 2">
            <a:extLst>
              <a:ext uri="{FF2B5EF4-FFF2-40B4-BE49-F238E27FC236}">
                <a16:creationId xmlns:a16="http://schemas.microsoft.com/office/drawing/2014/main" id="{0E3FE0C4-E80D-4467-ADC7-B977AAA3700A}"/>
              </a:ext>
            </a:extLst>
          </p:cNvPr>
          <p:cNvSpPr>
            <a:spLocks noGrp="1"/>
          </p:cNvSpPr>
          <p:nvPr>
            <p:ph idx="1"/>
          </p:nvPr>
        </p:nvSpPr>
        <p:spPr/>
        <p:txBody>
          <a:bodyPr/>
          <a:lstStyle/>
          <a:p>
            <a:r>
              <a:rPr lang="en-US" dirty="0"/>
              <a:t>Mandatory and Voluntary Return u/s 139(1)</a:t>
            </a:r>
          </a:p>
          <a:p>
            <a:r>
              <a:rPr lang="en-US" dirty="0"/>
              <a:t>Filing Income Tax return in case of Loss u/s 139(3)</a:t>
            </a:r>
          </a:p>
          <a:p>
            <a:r>
              <a:rPr lang="en-US" dirty="0"/>
              <a:t>Filing of Income Tax return after due date u/s 139(4)</a:t>
            </a:r>
          </a:p>
          <a:p>
            <a:r>
              <a:rPr lang="en-US" dirty="0"/>
              <a:t>Revised Income Tax return u/s 139(5)</a:t>
            </a:r>
          </a:p>
          <a:p>
            <a:r>
              <a:rPr lang="en-US" dirty="0"/>
              <a:t>Defective Return u/s 139(9)</a:t>
            </a:r>
            <a:endParaRPr lang="en-IN" dirty="0"/>
          </a:p>
        </p:txBody>
      </p:sp>
    </p:spTree>
    <p:extLst>
      <p:ext uri="{BB962C8B-B14F-4D97-AF65-F5344CB8AC3E}">
        <p14:creationId xmlns:p14="http://schemas.microsoft.com/office/powerpoint/2010/main" val="2643013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BC97-D413-420D-ADA7-BB99466E9ED6}"/>
              </a:ext>
            </a:extLst>
          </p:cNvPr>
          <p:cNvSpPr>
            <a:spLocks noGrp="1"/>
          </p:cNvSpPr>
          <p:nvPr>
            <p:ph type="title"/>
          </p:nvPr>
        </p:nvSpPr>
        <p:spPr/>
        <p:txBody>
          <a:bodyPr/>
          <a:lstStyle/>
          <a:p>
            <a:r>
              <a:rPr lang="en-US" dirty="0"/>
              <a:t>Advantages of filing Income Tax Return</a:t>
            </a:r>
            <a:endParaRPr lang="en-IN" dirty="0"/>
          </a:p>
        </p:txBody>
      </p:sp>
      <p:sp>
        <p:nvSpPr>
          <p:cNvPr id="3" name="Content Placeholder 2">
            <a:extLst>
              <a:ext uri="{FF2B5EF4-FFF2-40B4-BE49-F238E27FC236}">
                <a16:creationId xmlns:a16="http://schemas.microsoft.com/office/drawing/2014/main" id="{09D29F53-A614-4872-9407-6FEC4DE7675D}"/>
              </a:ext>
            </a:extLst>
          </p:cNvPr>
          <p:cNvSpPr>
            <a:spLocks noGrp="1"/>
          </p:cNvSpPr>
          <p:nvPr>
            <p:ph idx="1"/>
          </p:nvPr>
        </p:nvSpPr>
        <p:spPr/>
        <p:txBody>
          <a:bodyPr>
            <a:normAutofit/>
          </a:bodyPr>
          <a:lstStyle/>
          <a:p>
            <a:pPr>
              <a:buFont typeface="Wingdings" pitchFamily="2" charset="2"/>
              <a:buChar char="v"/>
            </a:pPr>
            <a:r>
              <a:rPr lang="en-US" sz="1900" dirty="0"/>
              <a:t>Saves yourself from Penalty and Prosecution.</a:t>
            </a:r>
          </a:p>
          <a:p>
            <a:pPr>
              <a:buFont typeface="Wingdings" pitchFamily="2" charset="2"/>
              <a:buChar char="v"/>
            </a:pPr>
            <a:r>
              <a:rPr lang="en-US" sz="1900" dirty="0"/>
              <a:t>Proof for claiming compensation from certain authorities.</a:t>
            </a:r>
          </a:p>
          <a:p>
            <a:pPr>
              <a:buFont typeface="Wingdings" pitchFamily="2" charset="2"/>
              <a:buChar char="v"/>
            </a:pPr>
            <a:r>
              <a:rPr lang="en-US" sz="1900" dirty="0"/>
              <a:t>Used as a part of documentation for </a:t>
            </a:r>
            <a:endParaRPr lang="en-US" sz="1900" b="1" dirty="0"/>
          </a:p>
          <a:p>
            <a:pPr lvl="1">
              <a:buFont typeface="Wingdings" pitchFamily="2" charset="2"/>
              <a:buChar char="Ø"/>
            </a:pPr>
            <a:r>
              <a:rPr lang="en-US" sz="1900" dirty="0"/>
              <a:t>Home / Personal / Vehicle Loans</a:t>
            </a:r>
          </a:p>
          <a:p>
            <a:pPr lvl="1">
              <a:buFont typeface="Wingdings" pitchFamily="2" charset="2"/>
              <a:buChar char="Ø"/>
            </a:pPr>
            <a:r>
              <a:rPr lang="en-US" sz="1900" dirty="0"/>
              <a:t>Credit Cards</a:t>
            </a:r>
          </a:p>
          <a:p>
            <a:pPr lvl="1">
              <a:buFont typeface="Wingdings" pitchFamily="2" charset="2"/>
              <a:buChar char="Ø"/>
            </a:pPr>
            <a:r>
              <a:rPr lang="en-US" sz="1900" dirty="0"/>
              <a:t>Insurance Policies</a:t>
            </a:r>
          </a:p>
          <a:p>
            <a:pPr lvl="1">
              <a:buFont typeface="Wingdings" pitchFamily="2" charset="2"/>
              <a:buChar char="Ø"/>
            </a:pPr>
            <a:r>
              <a:rPr lang="en-US" sz="1900" dirty="0"/>
              <a:t>Visa processing</a:t>
            </a:r>
          </a:p>
          <a:p>
            <a:pPr>
              <a:buFont typeface="Wingdings" pitchFamily="2" charset="2"/>
              <a:buChar char="v"/>
            </a:pPr>
            <a:r>
              <a:rPr lang="en-US" sz="1900" dirty="0"/>
              <a:t>Option to Amend if needed (in future).</a:t>
            </a:r>
          </a:p>
          <a:p>
            <a:pPr>
              <a:buFont typeface="Wingdings" pitchFamily="2" charset="2"/>
              <a:buChar char="v"/>
            </a:pPr>
            <a:r>
              <a:rPr lang="en-US" sz="1900" dirty="0"/>
              <a:t>Carry forward Losses (if any).</a:t>
            </a:r>
          </a:p>
          <a:p>
            <a:pPr>
              <a:buFont typeface="Wingdings" pitchFamily="2" charset="2"/>
              <a:buChar char="v"/>
            </a:pPr>
            <a:r>
              <a:rPr lang="en-US" sz="1900" dirty="0"/>
              <a:t>Refund of excess paid Tax (if any).</a:t>
            </a:r>
          </a:p>
          <a:p>
            <a:pPr>
              <a:buFont typeface="Wingdings" pitchFamily="2" charset="2"/>
              <a:buChar char="v"/>
            </a:pPr>
            <a:r>
              <a:rPr lang="en-US" sz="1900" dirty="0"/>
              <a:t>To apply for certain Government  tenders.</a:t>
            </a:r>
          </a:p>
          <a:p>
            <a:endParaRPr lang="en-IN" dirty="0"/>
          </a:p>
        </p:txBody>
      </p:sp>
    </p:spTree>
    <p:extLst>
      <p:ext uri="{BB962C8B-B14F-4D97-AF65-F5344CB8AC3E}">
        <p14:creationId xmlns:p14="http://schemas.microsoft.com/office/powerpoint/2010/main" val="181973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Calibri" panose="020F0502020204030204" pitchFamily="34" charset="0"/>
                <a:cs typeface="Times New Roman" panose="02020603050405020304" pitchFamily="18" charset="0"/>
              </a:rPr>
              <a:t>ITR Filing Procedures- Sec 139</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807487"/>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Section 139 consists of various subsections which deals with different types of Income tax returns. These subsections are as follows: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Section 139(1) – Mandatory and Voluntary Returns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Section 139(1) deals with the mandatory and voluntary filing of income tax returns by the taxpayer: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Mandatory Return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The following taxpayers are required to file a mandatory income tax return are listed below: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Any private, public, foreign, domestic company.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Any </a:t>
            </a:r>
            <a:r>
              <a:rPr kumimoji="0" lang="en-US" sz="2800" b="0" i="0" u="sng" strike="noStrike" kern="1200" cap="none" spc="0" normalizeH="0" baseline="0" noProof="0" dirty="0">
                <a:ln>
                  <a:noFill/>
                </a:ln>
                <a:solidFill>
                  <a:prstClr val="black"/>
                </a:solidFill>
                <a:effectLst/>
                <a:uLnTx/>
                <a:uFillTx/>
                <a:latin typeface="Tw Cen MT"/>
                <a:ea typeface="+mn-ea"/>
                <a:cs typeface="+mn-cs"/>
              </a:rPr>
              <a:t>L</a:t>
            </a:r>
            <a:r>
              <a:rPr kumimoji="0" lang="en-US" sz="2800" b="0" i="0" u="none" strike="noStrike" kern="1200" cap="none" spc="0" normalizeH="0" baseline="0" noProof="0" dirty="0">
                <a:ln>
                  <a:noFill/>
                </a:ln>
                <a:solidFill>
                  <a:prstClr val="black"/>
                </a:solidFill>
                <a:effectLst/>
                <a:uLnTx/>
                <a:uFillTx/>
                <a:latin typeface="Tw Cen MT"/>
                <a:ea typeface="+mn-ea"/>
                <a:cs typeface="+mn-cs"/>
              </a:rPr>
              <a:t>imited </a:t>
            </a:r>
            <a:r>
              <a:rPr kumimoji="0" lang="en-US" sz="2800" b="0" i="0" u="sng" strike="noStrike" kern="1200" cap="none" spc="0" normalizeH="0" baseline="0" noProof="0" dirty="0">
                <a:ln>
                  <a:noFill/>
                </a:ln>
                <a:solidFill>
                  <a:prstClr val="black"/>
                </a:solidFill>
                <a:effectLst/>
                <a:uLnTx/>
                <a:uFillTx/>
                <a:latin typeface="Tw Cen MT"/>
                <a:ea typeface="+mn-ea"/>
                <a:cs typeface="+mn-cs"/>
              </a:rPr>
              <a:t>L</a:t>
            </a:r>
            <a:r>
              <a:rPr kumimoji="0" lang="en-US" sz="2800" b="0" i="0" u="none" strike="noStrike" kern="1200" cap="none" spc="0" normalizeH="0" baseline="0" noProof="0" dirty="0">
                <a:ln>
                  <a:noFill/>
                </a:ln>
                <a:solidFill>
                  <a:prstClr val="black"/>
                </a:solidFill>
                <a:effectLst/>
                <a:uLnTx/>
                <a:uFillTx/>
                <a:latin typeface="Tw Cen MT"/>
                <a:ea typeface="+mn-ea"/>
                <a:cs typeface="+mn-cs"/>
              </a:rPr>
              <a:t>iability </a:t>
            </a:r>
            <a:r>
              <a:rPr kumimoji="0" lang="en-US" sz="2800" b="0" i="0" u="sng" strike="noStrike" kern="1200" cap="none" spc="0" normalizeH="0" baseline="0" noProof="0" dirty="0">
                <a:ln>
                  <a:noFill/>
                </a:ln>
                <a:solidFill>
                  <a:prstClr val="black"/>
                </a:solidFill>
                <a:effectLst/>
                <a:uLnTx/>
                <a:uFillTx/>
                <a:latin typeface="Tw Cen MT"/>
                <a:ea typeface="+mn-ea"/>
                <a:cs typeface="+mn-cs"/>
              </a:rPr>
              <a:t>P</a:t>
            </a:r>
            <a:r>
              <a:rPr kumimoji="0" lang="en-US" sz="2800" b="0" i="0" u="none" strike="noStrike" kern="1200" cap="none" spc="0" normalizeH="0" baseline="0" noProof="0" dirty="0">
                <a:ln>
                  <a:noFill/>
                </a:ln>
                <a:solidFill>
                  <a:prstClr val="black"/>
                </a:solidFill>
                <a:effectLst/>
                <a:uLnTx/>
                <a:uFillTx/>
                <a:latin typeface="Tw Cen MT"/>
                <a:ea typeface="+mn-ea"/>
                <a:cs typeface="+mn-cs"/>
              </a:rPr>
              <a:t>artnership (LLP) </a:t>
            </a:r>
            <a:r>
              <a:rPr lang="en-US" sz="2800" dirty="0">
                <a:solidFill>
                  <a:prstClr val="black"/>
                </a:solidFill>
                <a:latin typeface="Tw Cen MT"/>
              </a:rPr>
              <a:t>and unlimited liability partnership.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Any total individual income is exceeding the exemption limit.</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8354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Calibri" panose="020F0502020204030204" pitchFamily="34" charset="0"/>
                <a:cs typeface="Times New Roman" panose="02020603050405020304" pitchFamily="18" charset="0"/>
              </a:rPr>
              <a:t>ITR Filing- Sec 139</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0" y="852437"/>
            <a:ext cx="10763249"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Section 139(3) – Filing Income Tax Return in Case of Loss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Section 139(3) deal with tax returns in case of loss incurred in a company or firm.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If losses are incurred in any income under the head “Profits and Gains of Business and Profession” or the head “Capital Gains”, then income tax return must be filed before the due date mentioned under section 139(1).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The following heads mentioned below will not be affected by the delayed filing of income tax return: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Any loss occurred under the heads of “</a:t>
            </a:r>
            <a:r>
              <a:rPr kumimoji="0" lang="en-US" sz="2800" b="1" i="0" u="none" strike="noStrike" kern="1200" cap="none" spc="0" normalizeH="0" baseline="0" noProof="0" dirty="0">
                <a:ln>
                  <a:noFill/>
                </a:ln>
                <a:solidFill>
                  <a:prstClr val="black"/>
                </a:solidFill>
                <a:effectLst/>
                <a:uLnTx/>
                <a:uFillTx/>
                <a:latin typeface="Tw Cen MT"/>
                <a:ea typeface="+mn-ea"/>
                <a:cs typeface="+mn-cs"/>
                <a:hlinkClick r:id="rId2"/>
              </a:rPr>
              <a:t>House and residential property”.</a:t>
            </a: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Any loss occurred by the unabsorbed property as mentioned under section 139(3).</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780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Calibri" panose="020F0502020204030204" pitchFamily="34" charset="0"/>
                <a:cs typeface="Times New Roman" panose="02020603050405020304" pitchFamily="18" charset="0"/>
              </a:rPr>
              <a:t>ITR Filing- Sec 139</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81285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Section 139(4) – Late Filing Income Tax Return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Section 139(4) deals with late filing of income tax return. Its provisions have been described below: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The taxpayer can file late income tax returns before end of the Assessment year or completion of Assessment u/s144.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The tax payer with late filing of income tax returns may incur a fee of Rs 5,000 as specified under Section 234F upto Dec and Rs10000 after Dec’19 ( maximum Rs.1000 for total Income below Rs.5.00 lakh).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However, no penalty shall be levied on returns that were not required to be mandatorily filed as per Section 139(1).</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789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Calibri" panose="020F0502020204030204" pitchFamily="34" charset="0"/>
                <a:cs typeface="Times New Roman" panose="02020603050405020304" pitchFamily="18" charset="0"/>
              </a:rPr>
              <a:t>ITR Filing- Sec 139</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Section 139(5) – Revised Return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Section 139(5) deals with </a:t>
            </a:r>
            <a:r>
              <a:rPr kumimoji="0" lang="en-US" sz="2800" b="1" i="0" u="none" strike="noStrike" kern="1200" cap="none" spc="0" normalizeH="0" baseline="0" noProof="0" dirty="0">
                <a:ln>
                  <a:noFill/>
                </a:ln>
                <a:solidFill>
                  <a:prstClr val="black"/>
                </a:solidFill>
                <a:effectLst/>
                <a:uLnTx/>
                <a:uFillTx/>
                <a:latin typeface="Tw Cen MT"/>
                <a:ea typeface="+mn-ea"/>
                <a:cs typeface="+mn-cs"/>
                <a:hlinkClick r:id="rId2"/>
              </a:rPr>
              <a:t>revised income tax return</a:t>
            </a:r>
            <a:r>
              <a:rPr kumimoji="0" lang="en-US" sz="2800" b="0" i="0" u="none" strike="noStrike" kern="1200" cap="none" spc="0" normalizeH="0" baseline="0" noProof="0" dirty="0">
                <a:ln>
                  <a:noFill/>
                </a:ln>
                <a:solidFill>
                  <a:prstClr val="black"/>
                </a:solidFill>
                <a:effectLst/>
                <a:uLnTx/>
                <a:uFillTx/>
                <a:latin typeface="Tw Cen MT"/>
                <a:ea typeface="+mn-ea"/>
                <a:cs typeface="+mn-cs"/>
              </a:rPr>
              <a:t> in case of any mistakes while filing the original income tax returns. The following are its provisions: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If the original or initial income tax return was filed by the assessee or entity as per Section 139(1) , he/she can file a revised income tax return before end of the Assessment year of relevance or prior to the completion or conclusion of assessment, depending on which takes place sooner.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 late income tax return cannot be revised. However, any loss return that was filed within the prescribed due date as mentioned in Section 139(1) can be revised.</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8685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8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Georgia" panose="02040502050405020303" pitchFamily="18" charset="0"/>
                <a:ea typeface="Calibri" panose="020F0502020204030204" pitchFamily="34" charset="0"/>
                <a:cs typeface="Times New Roman" panose="02020603050405020304" pitchFamily="18" charset="0"/>
              </a:rPr>
              <a:t>ITR Filing- Sec 139</a:t>
            </a:r>
            <a:endParaRPr kumimoji="0" lang="en-IN" sz="2000" b="1" i="0" u="none" strike="noStrike" kern="1200" cap="none" spc="50" normalizeH="0" baseline="0" noProof="0" dirty="0">
              <a:ln w="9525" cmpd="sng">
                <a:solidFill>
                  <a:srgbClr val="1CADE4"/>
                </a:solidFill>
                <a:prstDash val="solid"/>
              </a:ln>
              <a:solidFill>
                <a:srgbClr val="70AD47">
                  <a:tint val="1000"/>
                </a:srgbClr>
              </a:solidFill>
              <a:effectLst>
                <a:glow rad="38100">
                  <a:srgbClr val="1CADE4">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mn-cs"/>
              </a:rPr>
              <a:t>Section 139(9) – Defective Returns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In the request from tax payer through an application, the allowable period could be extended. The assessing officer intimates the tax payer about the defect through a simple letter.</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2500" b="0" i="0" u="none" strike="noStrike" kern="1200" cap="none" spc="0" normalizeH="0" baseline="0" noProof="0" dirty="0">
              <a:ln>
                <a:noFill/>
              </a:ln>
              <a:solidFill>
                <a:srgbClr val="333333"/>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949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8E6F-9B61-4F9E-9A07-09D12A45283F}"/>
              </a:ext>
            </a:extLst>
          </p:cNvPr>
          <p:cNvSpPr>
            <a:spLocks noGrp="1"/>
          </p:cNvSpPr>
          <p:nvPr>
            <p:ph type="title"/>
          </p:nvPr>
        </p:nvSpPr>
        <p:spPr>
          <a:xfrm>
            <a:off x="838200" y="365125"/>
            <a:ext cx="10515600" cy="673453"/>
          </a:xfrm>
        </p:spPr>
        <p:txBody>
          <a:bodyPr>
            <a:normAutofit fontScale="90000"/>
          </a:bodyPr>
          <a:lstStyle/>
          <a:p>
            <a:r>
              <a:rPr lang="en-US" dirty="0"/>
              <a:t>Introduction to Income Tax e-filing Website</a:t>
            </a:r>
            <a:endParaRPr lang="en-IN" dirty="0"/>
          </a:p>
        </p:txBody>
      </p:sp>
      <p:sp>
        <p:nvSpPr>
          <p:cNvPr id="3" name="Content Placeholder 2">
            <a:extLst>
              <a:ext uri="{FF2B5EF4-FFF2-40B4-BE49-F238E27FC236}">
                <a16:creationId xmlns:a16="http://schemas.microsoft.com/office/drawing/2014/main" id="{35D32E92-5CE3-43FE-AEF7-83CB0B147F1F}"/>
              </a:ext>
            </a:extLst>
          </p:cNvPr>
          <p:cNvSpPr>
            <a:spLocks noGrp="1"/>
          </p:cNvSpPr>
          <p:nvPr>
            <p:ph idx="1"/>
          </p:nvPr>
        </p:nvSpPr>
        <p:spPr/>
        <p:txBody>
          <a:bodyPr/>
          <a:lstStyle/>
          <a:p>
            <a:endParaRPr lang="en-IN" dirty="0"/>
          </a:p>
        </p:txBody>
      </p:sp>
      <p:pic>
        <p:nvPicPr>
          <p:cNvPr id="7" name="Picture 6">
            <a:extLst>
              <a:ext uri="{FF2B5EF4-FFF2-40B4-BE49-F238E27FC236}">
                <a16:creationId xmlns:a16="http://schemas.microsoft.com/office/drawing/2014/main" id="{533E8F4B-E5F3-4D38-8F85-43C22711AE28}"/>
              </a:ext>
            </a:extLst>
          </p:cNvPr>
          <p:cNvPicPr>
            <a:picLocks noChangeAspect="1"/>
          </p:cNvPicPr>
          <p:nvPr/>
        </p:nvPicPr>
        <p:blipFill>
          <a:blip r:embed="rId2"/>
          <a:stretch>
            <a:fillRect/>
          </a:stretch>
        </p:blipFill>
        <p:spPr>
          <a:xfrm>
            <a:off x="609600" y="1253066"/>
            <a:ext cx="10972800" cy="5604933"/>
          </a:xfrm>
          <a:prstGeom prst="rect">
            <a:avLst/>
          </a:prstGeom>
        </p:spPr>
      </p:pic>
    </p:spTree>
    <p:extLst>
      <p:ext uri="{BB962C8B-B14F-4D97-AF65-F5344CB8AC3E}">
        <p14:creationId xmlns:p14="http://schemas.microsoft.com/office/powerpoint/2010/main" val="1469279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6263-0654-40CC-9BFD-8B2B4A571C6D}"/>
              </a:ext>
            </a:extLst>
          </p:cNvPr>
          <p:cNvSpPr>
            <a:spLocks noGrp="1"/>
          </p:cNvSpPr>
          <p:nvPr>
            <p:ph type="title"/>
          </p:nvPr>
        </p:nvSpPr>
        <p:spPr/>
        <p:txBody>
          <a:bodyPr/>
          <a:lstStyle/>
          <a:p>
            <a:r>
              <a:rPr lang="en-US" dirty="0"/>
              <a:t>First time Registration in Income Tax website</a:t>
            </a:r>
            <a:endParaRPr lang="en-IN" dirty="0"/>
          </a:p>
        </p:txBody>
      </p:sp>
      <p:sp>
        <p:nvSpPr>
          <p:cNvPr id="9" name="Content Placeholder 8">
            <a:extLst>
              <a:ext uri="{FF2B5EF4-FFF2-40B4-BE49-F238E27FC236}">
                <a16:creationId xmlns:a16="http://schemas.microsoft.com/office/drawing/2014/main" id="{91934833-BF76-45B0-81D3-9FB64F61EBEC}"/>
              </a:ext>
            </a:extLst>
          </p:cNvPr>
          <p:cNvSpPr>
            <a:spLocks noGrp="1"/>
          </p:cNvSpPr>
          <p:nvPr>
            <p:ph idx="1"/>
          </p:nvPr>
        </p:nvSpPr>
        <p:spPr/>
        <p:txBody>
          <a:bodyPr/>
          <a:lstStyle/>
          <a:p>
            <a:endParaRPr lang="en-IN"/>
          </a:p>
        </p:txBody>
      </p:sp>
      <p:pic>
        <p:nvPicPr>
          <p:cNvPr id="11" name="Picture 10">
            <a:extLst>
              <a:ext uri="{FF2B5EF4-FFF2-40B4-BE49-F238E27FC236}">
                <a16:creationId xmlns:a16="http://schemas.microsoft.com/office/drawing/2014/main" id="{897EA1CB-2E7A-443D-ACCE-636782A853E5}"/>
              </a:ext>
            </a:extLst>
          </p:cNvPr>
          <p:cNvPicPr>
            <a:picLocks noChangeAspect="1"/>
          </p:cNvPicPr>
          <p:nvPr/>
        </p:nvPicPr>
        <p:blipFill>
          <a:blip r:embed="rId2"/>
          <a:stretch>
            <a:fillRect/>
          </a:stretch>
        </p:blipFill>
        <p:spPr>
          <a:xfrm>
            <a:off x="0" y="1309511"/>
            <a:ext cx="12192000" cy="5055239"/>
          </a:xfrm>
          <a:prstGeom prst="rect">
            <a:avLst/>
          </a:prstGeom>
        </p:spPr>
      </p:pic>
    </p:spTree>
    <p:extLst>
      <p:ext uri="{BB962C8B-B14F-4D97-AF65-F5344CB8AC3E}">
        <p14:creationId xmlns:p14="http://schemas.microsoft.com/office/powerpoint/2010/main" val="35589165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43C1-ACBE-427B-8849-4C7582A81800}"/>
              </a:ext>
            </a:extLst>
          </p:cNvPr>
          <p:cNvSpPr>
            <a:spLocks noGrp="1"/>
          </p:cNvSpPr>
          <p:nvPr>
            <p:ph type="title"/>
          </p:nvPr>
        </p:nvSpPr>
        <p:spPr/>
        <p:txBody>
          <a:bodyPr/>
          <a:lstStyle/>
          <a:p>
            <a:r>
              <a:rPr lang="en-US" dirty="0"/>
              <a:t>Forgot Password</a:t>
            </a:r>
            <a:endParaRPr lang="en-IN" dirty="0"/>
          </a:p>
        </p:txBody>
      </p:sp>
      <p:pic>
        <p:nvPicPr>
          <p:cNvPr id="5" name="Picture 4">
            <a:extLst>
              <a:ext uri="{FF2B5EF4-FFF2-40B4-BE49-F238E27FC236}">
                <a16:creationId xmlns:a16="http://schemas.microsoft.com/office/drawing/2014/main" id="{A2590E84-55E2-477E-988A-50336A40DD6C}"/>
              </a:ext>
            </a:extLst>
          </p:cNvPr>
          <p:cNvPicPr>
            <a:picLocks noChangeAspect="1"/>
          </p:cNvPicPr>
          <p:nvPr/>
        </p:nvPicPr>
        <p:blipFill>
          <a:blip r:embed="rId2"/>
          <a:stretch>
            <a:fillRect/>
          </a:stretch>
        </p:blipFill>
        <p:spPr>
          <a:xfrm>
            <a:off x="0" y="1399821"/>
            <a:ext cx="12192000" cy="4975071"/>
          </a:xfrm>
          <a:prstGeom prst="rect">
            <a:avLst/>
          </a:prstGeom>
        </p:spPr>
      </p:pic>
    </p:spTree>
    <p:extLst>
      <p:ext uri="{BB962C8B-B14F-4D97-AF65-F5344CB8AC3E}">
        <p14:creationId xmlns:p14="http://schemas.microsoft.com/office/powerpoint/2010/main" val="564307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6665-14A6-4A65-B77F-3B5385607A60}"/>
              </a:ext>
            </a:extLst>
          </p:cNvPr>
          <p:cNvSpPr>
            <a:spLocks noGrp="1"/>
          </p:cNvSpPr>
          <p:nvPr>
            <p:ph type="title"/>
          </p:nvPr>
        </p:nvSpPr>
        <p:spPr/>
        <p:txBody>
          <a:bodyPr/>
          <a:lstStyle/>
          <a:p>
            <a:r>
              <a:rPr lang="en-US" dirty="0"/>
              <a:t>Documents to be reviewed before filing ITR</a:t>
            </a:r>
            <a:endParaRPr lang="en-IN" dirty="0"/>
          </a:p>
        </p:txBody>
      </p:sp>
      <p:sp>
        <p:nvSpPr>
          <p:cNvPr id="3" name="Content Placeholder 2">
            <a:extLst>
              <a:ext uri="{FF2B5EF4-FFF2-40B4-BE49-F238E27FC236}">
                <a16:creationId xmlns:a16="http://schemas.microsoft.com/office/drawing/2014/main" id="{69B27546-4318-4DA9-8D79-63713302D8ED}"/>
              </a:ext>
            </a:extLst>
          </p:cNvPr>
          <p:cNvSpPr>
            <a:spLocks noGrp="1"/>
          </p:cNvSpPr>
          <p:nvPr>
            <p:ph idx="1"/>
          </p:nvPr>
        </p:nvSpPr>
        <p:spPr/>
        <p:txBody>
          <a:bodyPr/>
          <a:lstStyle/>
          <a:p>
            <a:r>
              <a:rPr lang="en-US" dirty="0"/>
              <a:t>Form 26AS</a:t>
            </a:r>
          </a:p>
          <a:p>
            <a:r>
              <a:rPr lang="en-US" dirty="0"/>
              <a:t>Status of Previous ITR</a:t>
            </a:r>
          </a:p>
          <a:p>
            <a:r>
              <a:rPr lang="en-US" dirty="0"/>
              <a:t>E-verification status of previous ITRs</a:t>
            </a:r>
          </a:p>
          <a:p>
            <a:r>
              <a:rPr lang="en-US" dirty="0"/>
              <a:t>‘Compliance Portal’ in Income Tax website</a:t>
            </a:r>
          </a:p>
          <a:p>
            <a:r>
              <a:rPr lang="en-US" dirty="0"/>
              <a:t>‘For your Actions’ in Income Tax website</a:t>
            </a:r>
          </a:p>
          <a:p>
            <a:r>
              <a:rPr lang="en-US" dirty="0"/>
              <a:t>Form 16 (if applicable)</a:t>
            </a:r>
          </a:p>
          <a:p>
            <a:endParaRPr lang="en-US" dirty="0"/>
          </a:p>
          <a:p>
            <a:endParaRPr lang="en-IN" dirty="0"/>
          </a:p>
        </p:txBody>
      </p:sp>
    </p:spTree>
    <p:extLst>
      <p:ext uri="{BB962C8B-B14F-4D97-AF65-F5344CB8AC3E}">
        <p14:creationId xmlns:p14="http://schemas.microsoft.com/office/powerpoint/2010/main" val="1100975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C01E-8965-4F4F-AD2B-A2E417EB4D61}"/>
              </a:ext>
            </a:extLst>
          </p:cNvPr>
          <p:cNvSpPr>
            <a:spLocks noGrp="1"/>
          </p:cNvSpPr>
          <p:nvPr>
            <p:ph type="title"/>
          </p:nvPr>
        </p:nvSpPr>
        <p:spPr/>
        <p:txBody>
          <a:bodyPr/>
          <a:lstStyle/>
          <a:p>
            <a:r>
              <a:rPr lang="en-US" dirty="0"/>
              <a:t>Filing of Income Tax Return</a:t>
            </a:r>
            <a:endParaRPr lang="en-IN" dirty="0"/>
          </a:p>
        </p:txBody>
      </p:sp>
      <p:sp>
        <p:nvSpPr>
          <p:cNvPr id="3" name="Content Placeholder 2">
            <a:extLst>
              <a:ext uri="{FF2B5EF4-FFF2-40B4-BE49-F238E27FC236}">
                <a16:creationId xmlns:a16="http://schemas.microsoft.com/office/drawing/2014/main" id="{45F2B1AB-8182-4237-BE9A-4D7E412D83D1}"/>
              </a:ext>
            </a:extLst>
          </p:cNvPr>
          <p:cNvSpPr>
            <a:spLocks noGrp="1"/>
          </p:cNvSpPr>
          <p:nvPr>
            <p:ph idx="1"/>
          </p:nvPr>
        </p:nvSpPr>
        <p:spPr>
          <a:xfrm>
            <a:off x="826911" y="1825625"/>
            <a:ext cx="10515600" cy="4351338"/>
          </a:xfrm>
        </p:spPr>
        <p:txBody>
          <a:bodyPr/>
          <a:lstStyle/>
          <a:p>
            <a:endParaRPr lang="en-IN" dirty="0"/>
          </a:p>
        </p:txBody>
      </p:sp>
    </p:spTree>
    <p:extLst>
      <p:ext uri="{BB962C8B-B14F-4D97-AF65-F5344CB8AC3E}">
        <p14:creationId xmlns:p14="http://schemas.microsoft.com/office/powerpoint/2010/main" val="398532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1202-1455-43D4-8BC6-0E119375AAD3}"/>
              </a:ext>
            </a:extLst>
          </p:cNvPr>
          <p:cNvSpPr>
            <a:spLocks noGrp="1"/>
          </p:cNvSpPr>
          <p:nvPr>
            <p:ph type="title"/>
          </p:nvPr>
        </p:nvSpPr>
        <p:spPr>
          <a:xfrm>
            <a:off x="838200" y="365125"/>
            <a:ext cx="10515600" cy="775053"/>
          </a:xfrm>
        </p:spPr>
        <p:txBody>
          <a:bodyPr/>
          <a:lstStyle/>
          <a:p>
            <a:r>
              <a:rPr lang="en-US" dirty="0"/>
              <a:t>PAN Number</a:t>
            </a:r>
            <a:endParaRPr lang="en-IN" dirty="0"/>
          </a:p>
        </p:txBody>
      </p:sp>
      <p:pic>
        <p:nvPicPr>
          <p:cNvPr id="4" name="Content Placeholder 3">
            <a:extLst>
              <a:ext uri="{FF2B5EF4-FFF2-40B4-BE49-F238E27FC236}">
                <a16:creationId xmlns:a16="http://schemas.microsoft.com/office/drawing/2014/main" id="{24FA8328-8A73-4A61-99B2-687A7F6064C6}"/>
              </a:ext>
            </a:extLst>
          </p:cNvPr>
          <p:cNvPicPr>
            <a:picLocks noGrp="1" noChangeAspect="1"/>
          </p:cNvPicPr>
          <p:nvPr>
            <p:ph idx="1"/>
          </p:nvPr>
        </p:nvPicPr>
        <p:blipFill>
          <a:blip r:embed="rId2"/>
          <a:stretch>
            <a:fillRect/>
          </a:stretch>
        </p:blipFill>
        <p:spPr>
          <a:xfrm>
            <a:off x="7216422" y="1633185"/>
            <a:ext cx="4829175" cy="3105150"/>
          </a:xfrm>
          <a:prstGeom prst="rect">
            <a:avLst/>
          </a:prstGeom>
        </p:spPr>
      </p:pic>
      <p:sp>
        <p:nvSpPr>
          <p:cNvPr id="6" name="TextBox 5">
            <a:extLst>
              <a:ext uri="{FF2B5EF4-FFF2-40B4-BE49-F238E27FC236}">
                <a16:creationId xmlns:a16="http://schemas.microsoft.com/office/drawing/2014/main" id="{990899CC-BDBA-434C-AE7E-B0647BE914C4}"/>
              </a:ext>
            </a:extLst>
          </p:cNvPr>
          <p:cNvSpPr txBox="1"/>
          <p:nvPr/>
        </p:nvSpPr>
        <p:spPr>
          <a:xfrm>
            <a:off x="428625" y="1140178"/>
            <a:ext cx="6776508" cy="5078313"/>
          </a:xfrm>
          <a:prstGeom prst="rect">
            <a:avLst/>
          </a:prstGeom>
          <a:noFill/>
        </p:spPr>
        <p:txBody>
          <a:bodyPr wrap="square">
            <a:spAutoFit/>
          </a:bodyPr>
          <a:lstStyle/>
          <a:p>
            <a:pPr marL="285750" indent="-285750">
              <a:buFont typeface="Arial" panose="020B0604020202020204" pitchFamily="34" charset="0"/>
              <a:buChar char="•"/>
            </a:pPr>
            <a:r>
              <a:rPr lang="en-US" sz="1600" dirty="0"/>
              <a:t>Unique Identification Number given to every tax payer.</a:t>
            </a:r>
          </a:p>
          <a:p>
            <a:pPr marL="285750" indent="-285750">
              <a:buFont typeface="Arial" panose="020B0604020202020204" pitchFamily="34" charset="0"/>
              <a:buChar char="•"/>
            </a:pPr>
            <a:r>
              <a:rPr lang="en-US" sz="1600" dirty="0"/>
              <a:t>Used as Identify proof in many places</a:t>
            </a:r>
          </a:p>
          <a:p>
            <a:pPr marL="285750" indent="-285750">
              <a:buFont typeface="Arial" panose="020B0604020202020204" pitchFamily="34" charset="0"/>
              <a:buChar char="•"/>
            </a:pPr>
            <a:r>
              <a:rPr lang="en-US" sz="1600" dirty="0"/>
              <a:t>Used as Login in Income Tax website</a:t>
            </a:r>
          </a:p>
          <a:p>
            <a:pPr marL="285750" indent="-285750">
              <a:buFont typeface="Arial" panose="020B0604020202020204" pitchFamily="34" charset="0"/>
              <a:buChar char="•"/>
            </a:pPr>
            <a:endParaRPr lang="en-US" sz="1600" b="0" i="0" dirty="0">
              <a:solidFill>
                <a:srgbClr val="202122"/>
              </a:solidFill>
              <a:effectLst/>
            </a:endParaRPr>
          </a:p>
          <a:p>
            <a:pPr marL="285750" indent="-285750">
              <a:buFont typeface="Arial" panose="020B0604020202020204" pitchFamily="34" charset="0"/>
              <a:buChar char="•"/>
            </a:pPr>
            <a:r>
              <a:rPr lang="en-US" sz="1600" b="0" i="0" dirty="0">
                <a:solidFill>
                  <a:srgbClr val="202122"/>
                </a:solidFill>
                <a:effectLst/>
              </a:rPr>
              <a:t>Declaration in Form 60 is to be done for doing major transactions if PAN is not available.</a:t>
            </a:r>
          </a:p>
          <a:p>
            <a:pPr marL="285750" indent="-285750">
              <a:buFont typeface="Arial" panose="020B0604020202020204" pitchFamily="34" charset="0"/>
              <a:buChar char="•"/>
            </a:pPr>
            <a:endParaRPr lang="en-US" dirty="0"/>
          </a:p>
          <a:p>
            <a:r>
              <a:rPr lang="en-US" b="1" i="0" u="sng" dirty="0">
                <a:solidFill>
                  <a:srgbClr val="202122"/>
                </a:solidFill>
                <a:effectLst/>
              </a:rPr>
              <a:t>Applying for New PAN Card / Changes to PAN</a:t>
            </a:r>
          </a:p>
          <a:p>
            <a:pPr marL="742950" lvl="1" indent="-285750">
              <a:buFont typeface="Arial" panose="020B0604020202020204" pitchFamily="34" charset="0"/>
              <a:buChar char="•"/>
            </a:pPr>
            <a:r>
              <a:rPr lang="en-US" sz="1600" b="0" i="0" dirty="0">
                <a:solidFill>
                  <a:srgbClr val="202122"/>
                </a:solidFill>
                <a:effectLst/>
              </a:rPr>
              <a:t>Can be applied using form 49A</a:t>
            </a:r>
          </a:p>
          <a:p>
            <a:pPr marL="742950" lvl="1" indent="-285750">
              <a:buFont typeface="Arial" panose="020B0604020202020204" pitchFamily="34" charset="0"/>
              <a:buChar char="•"/>
            </a:pPr>
            <a:endParaRPr lang="en-US" sz="1600" b="0" i="0" dirty="0">
              <a:solidFill>
                <a:srgbClr val="202122"/>
              </a:solidFill>
              <a:effectLst/>
            </a:endParaRPr>
          </a:p>
          <a:p>
            <a:pPr marL="742950" lvl="1" indent="-285750">
              <a:buFont typeface="Arial" panose="020B0604020202020204" pitchFamily="34" charset="0"/>
              <a:buChar char="•"/>
            </a:pPr>
            <a:r>
              <a:rPr lang="en-US" sz="1600" dirty="0">
                <a:solidFill>
                  <a:srgbClr val="202122"/>
                </a:solidFill>
              </a:rPr>
              <a:t>Can also be applied using Aadhaar Number and receive PAN within 10 mins. </a:t>
            </a:r>
            <a:r>
              <a:rPr lang="en-US" sz="1600" dirty="0">
                <a:solidFill>
                  <a:srgbClr val="202122"/>
                </a:solidFill>
                <a:hlinkClick r:id="rId3"/>
              </a:rPr>
              <a:t>https://www.incometaxindiaefiling.gov.in/e-PAN/index.html?lang=eng</a:t>
            </a:r>
            <a:endParaRPr lang="en-US" sz="1600" dirty="0">
              <a:solidFill>
                <a:srgbClr val="202122"/>
              </a:solidFill>
            </a:endParaRPr>
          </a:p>
          <a:p>
            <a:pPr marL="742950" lvl="1" indent="-285750">
              <a:buFont typeface="Arial" panose="020B0604020202020204" pitchFamily="34" charset="0"/>
              <a:buChar char="•"/>
            </a:pPr>
            <a:endParaRPr lang="en-US" sz="1600" dirty="0">
              <a:solidFill>
                <a:srgbClr val="202122"/>
              </a:solidFill>
            </a:endParaRPr>
          </a:p>
          <a:p>
            <a:pPr marL="742950" lvl="1" indent="-285750">
              <a:buFont typeface="Arial" panose="020B0604020202020204" pitchFamily="34" charset="0"/>
              <a:buChar char="•"/>
            </a:pPr>
            <a:r>
              <a:rPr lang="en-US" sz="1600" dirty="0">
                <a:solidFill>
                  <a:srgbClr val="202122"/>
                </a:solidFill>
              </a:rPr>
              <a:t>Existing PAN Card can be downloaded through NSDL / UTIITSL websites if existing PAN card is lost or destroyed by paying a nominal fees.</a:t>
            </a:r>
          </a:p>
          <a:p>
            <a:pPr marL="742950" lvl="1" indent="-285750">
              <a:buFont typeface="Arial" panose="020B0604020202020204" pitchFamily="34" charset="0"/>
              <a:buChar char="•"/>
            </a:pPr>
            <a:endParaRPr lang="en-US" sz="1600" dirty="0">
              <a:solidFill>
                <a:srgbClr val="202122"/>
              </a:solidFill>
            </a:endParaRPr>
          </a:p>
          <a:p>
            <a:pPr marL="742950" lvl="1" indent="-285750">
              <a:buFont typeface="Arial" panose="020B0604020202020204" pitchFamily="34" charset="0"/>
              <a:buChar char="•"/>
            </a:pPr>
            <a:r>
              <a:rPr lang="en-US" sz="1600" b="0" i="0" dirty="0">
                <a:solidFill>
                  <a:srgbClr val="202122"/>
                </a:solidFill>
                <a:effectLst/>
              </a:rPr>
              <a:t>Changes to PAN card can be applied through online or offline modes</a:t>
            </a:r>
          </a:p>
          <a:p>
            <a:pPr marL="1200150" lvl="2" indent="-285750">
              <a:buFont typeface="Arial" panose="020B0604020202020204" pitchFamily="34" charset="0"/>
              <a:buChar char="•"/>
            </a:pPr>
            <a:r>
              <a:rPr lang="en-US" sz="1600" dirty="0">
                <a:solidFill>
                  <a:srgbClr val="202122"/>
                </a:solidFill>
              </a:rPr>
              <a:t>Online – NSDL / UTIITSL websites</a:t>
            </a:r>
          </a:p>
          <a:p>
            <a:pPr marL="1200150" lvl="2" indent="-285750">
              <a:buFont typeface="Arial" panose="020B0604020202020204" pitchFamily="34" charset="0"/>
              <a:buChar char="•"/>
            </a:pPr>
            <a:r>
              <a:rPr lang="en-US" sz="1600" b="0" i="0" dirty="0">
                <a:solidFill>
                  <a:srgbClr val="202122"/>
                </a:solidFill>
                <a:effectLst/>
              </a:rPr>
              <a:t>TIN (Tax Information Network) Center</a:t>
            </a:r>
          </a:p>
        </p:txBody>
      </p:sp>
    </p:spTree>
    <p:extLst>
      <p:ext uri="{BB962C8B-B14F-4D97-AF65-F5344CB8AC3E}">
        <p14:creationId xmlns:p14="http://schemas.microsoft.com/office/powerpoint/2010/main" val="1875120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F6E1-63A0-4247-94F8-54F54E1C1912}"/>
              </a:ext>
            </a:extLst>
          </p:cNvPr>
          <p:cNvSpPr>
            <a:spLocks noGrp="1"/>
          </p:cNvSpPr>
          <p:nvPr>
            <p:ph type="title"/>
          </p:nvPr>
        </p:nvSpPr>
        <p:spPr/>
        <p:txBody>
          <a:bodyPr/>
          <a:lstStyle/>
          <a:p>
            <a:r>
              <a:rPr lang="en-US" dirty="0"/>
              <a:t>e-verification</a:t>
            </a:r>
            <a:endParaRPr lang="en-IN" dirty="0"/>
          </a:p>
        </p:txBody>
      </p:sp>
      <p:sp>
        <p:nvSpPr>
          <p:cNvPr id="3" name="Content Placeholder 2">
            <a:extLst>
              <a:ext uri="{FF2B5EF4-FFF2-40B4-BE49-F238E27FC236}">
                <a16:creationId xmlns:a16="http://schemas.microsoft.com/office/drawing/2014/main" id="{E5F3938E-BBA5-4A68-AAB6-134B54527EEE}"/>
              </a:ext>
            </a:extLst>
          </p:cNvPr>
          <p:cNvSpPr>
            <a:spLocks noGrp="1"/>
          </p:cNvSpPr>
          <p:nvPr>
            <p:ph idx="1"/>
          </p:nvPr>
        </p:nvSpPr>
        <p:spPr/>
        <p:txBody>
          <a:bodyPr/>
          <a:lstStyle/>
          <a:p>
            <a:r>
              <a:rPr lang="en-IN" dirty="0"/>
              <a:t>Ways to </a:t>
            </a:r>
            <a:r>
              <a:rPr lang="en-IN" dirty="0" err="1"/>
              <a:t>e-verify</a:t>
            </a:r>
            <a:r>
              <a:rPr lang="en-IN" dirty="0"/>
              <a:t> Income Tax Return</a:t>
            </a:r>
          </a:p>
          <a:p>
            <a:endParaRPr lang="en-IN" dirty="0"/>
          </a:p>
          <a:p>
            <a:pPr lvl="1"/>
            <a:r>
              <a:rPr lang="en-IN" dirty="0"/>
              <a:t>Via Aadhaar-based OTP</a:t>
            </a:r>
          </a:p>
          <a:p>
            <a:pPr lvl="1"/>
            <a:r>
              <a:rPr lang="en-IN" dirty="0"/>
              <a:t>Generating EVC via Net-banking</a:t>
            </a:r>
          </a:p>
          <a:p>
            <a:pPr lvl="1"/>
            <a:r>
              <a:rPr lang="en-IN" dirty="0"/>
              <a:t>Generating EVC via bank account</a:t>
            </a:r>
          </a:p>
          <a:p>
            <a:pPr lvl="1"/>
            <a:r>
              <a:rPr lang="en-IN" dirty="0"/>
              <a:t>Verifying tax-returns through demat account</a:t>
            </a:r>
          </a:p>
          <a:p>
            <a:pPr lvl="1"/>
            <a:r>
              <a:rPr lang="en-IN" dirty="0"/>
              <a:t>Generating EVC through your bank ATM</a:t>
            </a:r>
          </a:p>
          <a:p>
            <a:pPr lvl="1"/>
            <a:r>
              <a:rPr lang="en-IN" dirty="0"/>
              <a:t>Sending signed ITR-V/Acknowledgement receipt</a:t>
            </a:r>
          </a:p>
          <a:p>
            <a:pPr lvl="1"/>
            <a:r>
              <a:rPr lang="en-IN" dirty="0"/>
              <a:t>Signing through Digital </a:t>
            </a:r>
            <a:r>
              <a:rPr lang="en-IN" dirty="0" smtClean="0"/>
              <a:t>signature Certificate (DSC).</a:t>
            </a:r>
            <a:endParaRPr lang="en-IN" dirty="0"/>
          </a:p>
        </p:txBody>
      </p:sp>
    </p:spTree>
    <p:extLst>
      <p:ext uri="{BB962C8B-B14F-4D97-AF65-F5344CB8AC3E}">
        <p14:creationId xmlns:p14="http://schemas.microsoft.com/office/powerpoint/2010/main" val="3123558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090E-279B-4EC2-9153-641550E12F90}"/>
              </a:ext>
            </a:extLst>
          </p:cNvPr>
          <p:cNvSpPr>
            <a:spLocks noGrp="1"/>
          </p:cNvSpPr>
          <p:nvPr>
            <p:ph type="title"/>
          </p:nvPr>
        </p:nvSpPr>
        <p:spPr/>
        <p:txBody>
          <a:bodyPr/>
          <a:lstStyle/>
          <a:p>
            <a:r>
              <a:rPr lang="en-US" dirty="0"/>
              <a:t>Important Links</a:t>
            </a:r>
            <a:endParaRPr lang="en-IN" dirty="0"/>
          </a:p>
        </p:txBody>
      </p:sp>
      <p:sp>
        <p:nvSpPr>
          <p:cNvPr id="3" name="Content Placeholder 2">
            <a:extLst>
              <a:ext uri="{FF2B5EF4-FFF2-40B4-BE49-F238E27FC236}">
                <a16:creationId xmlns:a16="http://schemas.microsoft.com/office/drawing/2014/main" id="{814B2FD5-35C1-4A22-892F-D9D19A04BDFD}"/>
              </a:ext>
            </a:extLst>
          </p:cNvPr>
          <p:cNvSpPr>
            <a:spLocks noGrp="1"/>
          </p:cNvSpPr>
          <p:nvPr>
            <p:ph idx="1"/>
          </p:nvPr>
        </p:nvSpPr>
        <p:spPr/>
        <p:txBody>
          <a:bodyPr>
            <a:normAutofit lnSpcReduction="10000"/>
          </a:bodyPr>
          <a:lstStyle/>
          <a:p>
            <a:r>
              <a:rPr lang="en-US" sz="1400" dirty="0"/>
              <a:t>Income Tax e-filing website</a:t>
            </a:r>
          </a:p>
          <a:p>
            <a:pPr marL="0" indent="0">
              <a:buNone/>
            </a:pPr>
            <a:r>
              <a:rPr lang="en-US" sz="1400" dirty="0">
                <a:hlinkClick r:id="rId2"/>
              </a:rPr>
              <a:t>https://www.incometaxindiaefiling.gov.in/home</a:t>
            </a:r>
            <a:endParaRPr lang="en-US" sz="1400" dirty="0"/>
          </a:p>
          <a:p>
            <a:pPr marL="0" indent="0">
              <a:buNone/>
            </a:pPr>
            <a:endParaRPr lang="en-US" sz="1400" dirty="0"/>
          </a:p>
          <a:p>
            <a:r>
              <a:rPr lang="en-US" sz="1400" dirty="0"/>
              <a:t>Link to Pay Income Tax / Income Tax TDS</a:t>
            </a:r>
          </a:p>
          <a:p>
            <a:pPr marL="0" indent="0">
              <a:buNone/>
            </a:pPr>
            <a:r>
              <a:rPr lang="en-US" sz="1400" dirty="0">
                <a:hlinkClick r:id="rId3"/>
              </a:rPr>
              <a:t>https://onlineservices.tin.egov-nsdl.com/etaxnew/tdsnontds.jsp</a:t>
            </a:r>
            <a:endParaRPr lang="en-US" sz="1400" dirty="0"/>
          </a:p>
          <a:p>
            <a:pPr marL="0" indent="0">
              <a:buNone/>
            </a:pPr>
            <a:endParaRPr lang="en-US" sz="1400" dirty="0"/>
          </a:p>
          <a:p>
            <a:r>
              <a:rPr lang="en-US" sz="1400" dirty="0"/>
              <a:t>Link to check name of PAN / TAN (to check name details without making online payment)</a:t>
            </a:r>
          </a:p>
          <a:p>
            <a:pPr marL="0" indent="0">
              <a:buNone/>
            </a:pPr>
            <a:r>
              <a:rPr lang="en-US" sz="1400" dirty="0">
                <a:hlinkClick r:id="rId3"/>
              </a:rPr>
              <a:t>https://onlineservices.tin.egov-nsdl.com/etaxnew/tdsnontds.jsp</a:t>
            </a:r>
            <a:endParaRPr lang="en-US" sz="1400" dirty="0"/>
          </a:p>
          <a:p>
            <a:endParaRPr lang="en-US" sz="1400" dirty="0"/>
          </a:p>
          <a:p>
            <a:r>
              <a:rPr lang="en-US" sz="1400" dirty="0"/>
              <a:t>Link to check Refund status (without logging into Income Tax website)</a:t>
            </a:r>
          </a:p>
          <a:p>
            <a:pPr marL="0" indent="0">
              <a:buNone/>
            </a:pPr>
            <a:r>
              <a:rPr lang="en-US" sz="1400" dirty="0">
                <a:hlinkClick r:id="rId4"/>
              </a:rPr>
              <a:t>https://tin.tin.nsdl.com/oltas/refund-status-pan.html</a:t>
            </a:r>
            <a:endParaRPr lang="en-US" sz="1400" dirty="0"/>
          </a:p>
          <a:p>
            <a:pPr marL="0" indent="0">
              <a:buNone/>
            </a:pPr>
            <a:endParaRPr lang="en-US" sz="1400" dirty="0"/>
          </a:p>
          <a:p>
            <a:r>
              <a:rPr lang="en-US" sz="1400" dirty="0"/>
              <a:t>Link to check (year wise) Income Tax Act and Rules</a:t>
            </a:r>
          </a:p>
          <a:p>
            <a:pPr marL="0" indent="0">
              <a:buNone/>
            </a:pPr>
            <a:r>
              <a:rPr lang="en-US" sz="1400" dirty="0">
                <a:hlinkClick r:id="rId5"/>
              </a:rPr>
              <a:t>https://www.incometaxindia.gov.in/Pages/acts/income-tax-act.aspx</a:t>
            </a:r>
            <a:endParaRPr lang="en-US" sz="1400" dirty="0"/>
          </a:p>
          <a:p>
            <a:pPr marL="0" indent="0">
              <a:buNone/>
            </a:pPr>
            <a:endParaRPr lang="en-US" sz="1400" dirty="0"/>
          </a:p>
          <a:p>
            <a:endParaRPr lang="en-US" sz="1400" dirty="0"/>
          </a:p>
          <a:p>
            <a:endParaRPr lang="en-US" sz="1400" dirty="0"/>
          </a:p>
          <a:p>
            <a:endParaRPr lang="en-IN" sz="1400" dirty="0"/>
          </a:p>
        </p:txBody>
      </p:sp>
    </p:spTree>
    <p:extLst>
      <p:ext uri="{BB962C8B-B14F-4D97-AF65-F5344CB8AC3E}">
        <p14:creationId xmlns:p14="http://schemas.microsoft.com/office/powerpoint/2010/main" val="4172014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0CB0-C4BE-431F-8FC5-6462988B336B}"/>
              </a:ext>
            </a:extLst>
          </p:cNvPr>
          <p:cNvSpPr>
            <a:spLocks noGrp="1"/>
          </p:cNvSpPr>
          <p:nvPr>
            <p:ph type="title"/>
          </p:nvPr>
        </p:nvSpPr>
        <p:spPr/>
        <p:txBody>
          <a:bodyPr/>
          <a:lstStyle/>
          <a:p>
            <a:r>
              <a:rPr lang="en-US" dirty="0"/>
              <a:t>Contact Details of Faculty</a:t>
            </a:r>
            <a:endParaRPr lang="en-IN" dirty="0"/>
          </a:p>
        </p:txBody>
      </p:sp>
      <p:sp>
        <p:nvSpPr>
          <p:cNvPr id="3" name="Content Placeholder 2">
            <a:extLst>
              <a:ext uri="{FF2B5EF4-FFF2-40B4-BE49-F238E27FC236}">
                <a16:creationId xmlns:a16="http://schemas.microsoft.com/office/drawing/2014/main" id="{743F5C4D-86BC-47CC-BEFE-5EF7C4DBFA37}"/>
              </a:ext>
            </a:extLst>
          </p:cNvPr>
          <p:cNvSpPr>
            <a:spLocks noGrp="1"/>
          </p:cNvSpPr>
          <p:nvPr>
            <p:ph idx="1"/>
          </p:nvPr>
        </p:nvSpPr>
        <p:spPr/>
        <p:txBody>
          <a:bodyPr/>
          <a:lstStyle/>
          <a:p>
            <a:pPr>
              <a:buFont typeface="Wingdings" panose="05000000000000000000" pitchFamily="2" charset="2"/>
              <a:buChar char=")"/>
            </a:pPr>
            <a:r>
              <a:rPr lang="en-IN" dirty="0">
                <a:sym typeface="Wingdings" panose="05000000000000000000" pitchFamily="2" charset="2"/>
              </a:rPr>
              <a:t>+ 91 9490747591</a:t>
            </a:r>
          </a:p>
          <a:p>
            <a:pPr marL="0" indent="0">
              <a:buNone/>
            </a:pPr>
            <a:endParaRPr lang="en-IN" dirty="0">
              <a:sym typeface="Wingdings" panose="05000000000000000000" pitchFamily="2" charset="2"/>
            </a:endParaRPr>
          </a:p>
          <a:p>
            <a:pPr>
              <a:buFont typeface="Wingdings" panose="05000000000000000000" pitchFamily="2" charset="2"/>
              <a:buChar char="*"/>
            </a:pPr>
            <a:r>
              <a:rPr lang="en-IN" dirty="0">
                <a:sym typeface="Wingdings" panose="05000000000000000000" pitchFamily="2" charset="2"/>
                <a:hlinkClick r:id="rId2"/>
              </a:rPr>
              <a:t>SurendraKumarAmara@yahoo.co.in</a:t>
            </a:r>
            <a:endParaRPr lang="en-IN" dirty="0">
              <a:sym typeface="Wingdings" panose="05000000000000000000" pitchFamily="2" charset="2"/>
            </a:endParaRPr>
          </a:p>
          <a:p>
            <a:pPr>
              <a:buFont typeface="Wingdings" panose="05000000000000000000" pitchFamily="2" charset="2"/>
              <a:buChar char="*"/>
            </a:pPr>
            <a:endParaRPr lang="en-IN" dirty="0">
              <a:sym typeface="Wingdings" panose="05000000000000000000" pitchFamily="2" charset="2"/>
            </a:endParaRPr>
          </a:p>
          <a:p>
            <a:pPr marL="457200" lvl="1" indent="0">
              <a:buNone/>
            </a:pPr>
            <a:r>
              <a:rPr lang="en-IN" dirty="0">
                <a:hlinkClick r:id="rId3"/>
              </a:rPr>
              <a:t>https://www.linkedin.com/in/surendra-amara-39975a30/</a:t>
            </a:r>
            <a:endParaRPr lang="en-IN" dirty="0"/>
          </a:p>
          <a:p>
            <a:endParaRPr lang="en-IN" dirty="0"/>
          </a:p>
          <a:p>
            <a:endParaRPr lang="en-IN" dirty="0"/>
          </a:p>
        </p:txBody>
      </p:sp>
      <p:pic>
        <p:nvPicPr>
          <p:cNvPr id="2052" name="Picture 4" descr="Free icon download | Linkedin">
            <a:extLst>
              <a:ext uri="{FF2B5EF4-FFF2-40B4-BE49-F238E27FC236}">
                <a16:creationId xmlns:a16="http://schemas.microsoft.com/office/drawing/2014/main" id="{F726B206-2152-4FBB-8459-3619D7EDB7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377" y="3798093"/>
            <a:ext cx="406401" cy="40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1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6568-63D6-4B89-A160-B7010907C27B}"/>
              </a:ext>
            </a:extLst>
          </p:cNvPr>
          <p:cNvSpPr>
            <a:spLocks noGrp="1"/>
          </p:cNvSpPr>
          <p:nvPr>
            <p:ph type="title"/>
          </p:nvPr>
        </p:nvSpPr>
        <p:spPr>
          <a:xfrm>
            <a:off x="838200" y="365126"/>
            <a:ext cx="10515600" cy="741186"/>
          </a:xfrm>
        </p:spPr>
        <p:txBody>
          <a:bodyPr/>
          <a:lstStyle/>
          <a:p>
            <a:r>
              <a:rPr lang="en-US" dirty="0"/>
              <a:t>PAN Number</a:t>
            </a:r>
            <a:endParaRPr lang="en-IN" dirty="0"/>
          </a:p>
        </p:txBody>
      </p:sp>
      <p:sp>
        <p:nvSpPr>
          <p:cNvPr id="3" name="Content Placeholder 2">
            <a:extLst>
              <a:ext uri="{FF2B5EF4-FFF2-40B4-BE49-F238E27FC236}">
                <a16:creationId xmlns:a16="http://schemas.microsoft.com/office/drawing/2014/main" id="{F526E332-944C-4EEA-8F9E-ECE0BD070468}"/>
              </a:ext>
            </a:extLst>
          </p:cNvPr>
          <p:cNvSpPr>
            <a:spLocks noGrp="1"/>
          </p:cNvSpPr>
          <p:nvPr>
            <p:ph idx="1"/>
          </p:nvPr>
        </p:nvSpPr>
        <p:spPr>
          <a:xfrm>
            <a:off x="838200" y="1057978"/>
            <a:ext cx="10515600" cy="4789664"/>
          </a:xfrm>
        </p:spPr>
        <p:txBody>
          <a:bodyPr>
            <a:normAutofit fontScale="55000" lnSpcReduction="20000"/>
          </a:bodyPr>
          <a:lstStyle/>
          <a:p>
            <a:r>
              <a:rPr lang="en-US" dirty="0"/>
              <a:t>10 character length with alpha-numeric</a:t>
            </a:r>
          </a:p>
          <a:p>
            <a:r>
              <a:rPr lang="en-US" dirty="0"/>
              <a:t>Example </a:t>
            </a:r>
            <a:r>
              <a:rPr lang="en-IN" b="1" dirty="0">
                <a:solidFill>
                  <a:srgbClr val="202122"/>
                </a:solidFill>
              </a:rPr>
              <a:t>AAAAA1234A</a:t>
            </a:r>
            <a:endParaRPr lang="en-US" b="1" i="0" dirty="0">
              <a:solidFill>
                <a:srgbClr val="202122"/>
              </a:solidFill>
              <a:effectLst/>
            </a:endParaRPr>
          </a:p>
          <a:p>
            <a:pPr lvl="1"/>
            <a:r>
              <a:rPr lang="en-US" b="0" i="0" dirty="0">
                <a:solidFill>
                  <a:srgbClr val="202122"/>
                </a:solidFill>
                <a:effectLst/>
              </a:rPr>
              <a:t>The </a:t>
            </a:r>
            <a:r>
              <a:rPr lang="en-US" b="0" i="0" dirty="0">
                <a:solidFill>
                  <a:srgbClr val="FF0000"/>
                </a:solidFill>
                <a:effectLst/>
              </a:rPr>
              <a:t>first three characters</a:t>
            </a:r>
            <a:r>
              <a:rPr lang="en-US" b="0" i="0" dirty="0">
                <a:solidFill>
                  <a:srgbClr val="202122"/>
                </a:solidFill>
                <a:effectLst/>
              </a:rPr>
              <a:t> of the code are three letters forming a </a:t>
            </a:r>
            <a:r>
              <a:rPr lang="en-US" b="0" i="0" dirty="0">
                <a:solidFill>
                  <a:srgbClr val="FF0000"/>
                </a:solidFill>
                <a:effectLst/>
              </a:rPr>
              <a:t>sequence of alphabets</a:t>
            </a:r>
            <a:r>
              <a:rPr lang="en-US" b="0" i="0" dirty="0">
                <a:solidFill>
                  <a:srgbClr val="202122"/>
                </a:solidFill>
                <a:effectLst/>
              </a:rPr>
              <a:t> letters from AAA to ZZZ</a:t>
            </a:r>
          </a:p>
          <a:p>
            <a:pPr lvl="1"/>
            <a:r>
              <a:rPr lang="en-US" b="0" i="0" dirty="0">
                <a:solidFill>
                  <a:srgbClr val="202122"/>
                </a:solidFill>
                <a:effectLst/>
              </a:rPr>
              <a:t>The </a:t>
            </a:r>
            <a:r>
              <a:rPr lang="en-US" b="0" i="0" dirty="0">
                <a:solidFill>
                  <a:srgbClr val="FF0000"/>
                </a:solidFill>
                <a:effectLst/>
              </a:rPr>
              <a:t>fourth character</a:t>
            </a:r>
            <a:r>
              <a:rPr lang="en-US" b="0" i="0" dirty="0">
                <a:solidFill>
                  <a:srgbClr val="202122"/>
                </a:solidFill>
                <a:effectLst/>
              </a:rPr>
              <a:t> identifies the type of holder of the card. Each </a:t>
            </a:r>
            <a:r>
              <a:rPr lang="en-US" b="0" i="0" dirty="0">
                <a:solidFill>
                  <a:srgbClr val="FF0000"/>
                </a:solidFill>
                <a:effectLst/>
              </a:rPr>
              <a:t>holder type</a:t>
            </a:r>
            <a:r>
              <a:rPr lang="en-US" b="0" i="0" dirty="0">
                <a:solidFill>
                  <a:srgbClr val="202122"/>
                </a:solidFill>
                <a:effectLst/>
              </a:rPr>
              <a:t> is uniquely defined by a letter from the list below:</a:t>
            </a:r>
          </a:p>
          <a:p>
            <a:pPr lvl="2"/>
            <a:r>
              <a:rPr lang="en-US" b="0" i="0" dirty="0">
                <a:solidFill>
                  <a:srgbClr val="202122"/>
                </a:solidFill>
                <a:effectLst/>
              </a:rPr>
              <a:t>A — Association of persons (AOP)</a:t>
            </a:r>
          </a:p>
          <a:p>
            <a:pPr lvl="2"/>
            <a:r>
              <a:rPr lang="en-US" b="0" i="0" dirty="0">
                <a:solidFill>
                  <a:srgbClr val="202122"/>
                </a:solidFill>
                <a:effectLst/>
              </a:rPr>
              <a:t>B — Body of individuals (BOI)</a:t>
            </a:r>
          </a:p>
          <a:p>
            <a:pPr lvl="2"/>
            <a:r>
              <a:rPr lang="en-US" b="0" i="0" dirty="0">
                <a:solidFill>
                  <a:srgbClr val="202122"/>
                </a:solidFill>
                <a:effectLst/>
              </a:rPr>
              <a:t>C — Company</a:t>
            </a:r>
          </a:p>
          <a:p>
            <a:pPr lvl="2"/>
            <a:r>
              <a:rPr lang="en-US" b="0" i="0" dirty="0">
                <a:solidFill>
                  <a:srgbClr val="202122"/>
                </a:solidFill>
                <a:effectLst/>
              </a:rPr>
              <a:t>F — Firm</a:t>
            </a:r>
          </a:p>
          <a:p>
            <a:pPr lvl="2"/>
            <a:r>
              <a:rPr lang="en-US" b="0" i="0" dirty="0">
                <a:solidFill>
                  <a:srgbClr val="202122"/>
                </a:solidFill>
                <a:effectLst/>
              </a:rPr>
              <a:t>G — Government</a:t>
            </a:r>
          </a:p>
          <a:p>
            <a:pPr lvl="2"/>
            <a:r>
              <a:rPr lang="en-US" b="0" i="0" dirty="0">
                <a:solidFill>
                  <a:srgbClr val="202122"/>
                </a:solidFill>
                <a:effectLst/>
              </a:rPr>
              <a:t>H — HUF [Hindu joint family | Hindu undivided family]</a:t>
            </a:r>
          </a:p>
          <a:p>
            <a:pPr lvl="2"/>
            <a:r>
              <a:rPr lang="en-US" b="0" i="0" dirty="0">
                <a:solidFill>
                  <a:srgbClr val="202122"/>
                </a:solidFill>
                <a:effectLst/>
              </a:rPr>
              <a:t>L — Local authority</a:t>
            </a:r>
          </a:p>
          <a:p>
            <a:pPr lvl="2"/>
            <a:r>
              <a:rPr lang="en-US" b="0" i="0" dirty="0">
                <a:solidFill>
                  <a:srgbClr val="202122"/>
                </a:solidFill>
                <a:effectLst/>
              </a:rPr>
              <a:t>J — Artificial juridical person</a:t>
            </a:r>
          </a:p>
          <a:p>
            <a:pPr lvl="2"/>
            <a:r>
              <a:rPr lang="en-US" b="0" i="0" dirty="0">
                <a:solidFill>
                  <a:srgbClr val="202122"/>
                </a:solidFill>
                <a:effectLst/>
              </a:rPr>
              <a:t>P — Individual or Person</a:t>
            </a:r>
          </a:p>
          <a:p>
            <a:pPr lvl="2"/>
            <a:r>
              <a:rPr lang="en-US" b="0" i="0" dirty="0">
                <a:solidFill>
                  <a:srgbClr val="202122"/>
                </a:solidFill>
                <a:effectLst/>
              </a:rPr>
              <a:t>T — Trust (AOP)</a:t>
            </a:r>
          </a:p>
          <a:p>
            <a:r>
              <a:rPr lang="en-US" dirty="0">
                <a:solidFill>
                  <a:srgbClr val="FF0000"/>
                </a:solidFill>
              </a:rPr>
              <a:t>Fifth character</a:t>
            </a:r>
            <a:r>
              <a:rPr lang="en-US" dirty="0"/>
              <a:t> of PAN represents the first character of the PAN holder's </a:t>
            </a:r>
            <a:r>
              <a:rPr lang="en-US" dirty="0">
                <a:solidFill>
                  <a:srgbClr val="FF0000"/>
                </a:solidFill>
              </a:rPr>
              <a:t>last name/surname</a:t>
            </a:r>
            <a:r>
              <a:rPr lang="en-US" dirty="0"/>
              <a:t> in case of an individual. In case of non-individual PAN holders fifth character represents the first character of PAN holder's name. </a:t>
            </a:r>
          </a:p>
          <a:p>
            <a:r>
              <a:rPr lang="en-US" dirty="0">
                <a:solidFill>
                  <a:srgbClr val="FF0000"/>
                </a:solidFill>
              </a:rPr>
              <a:t>Next four characters</a:t>
            </a:r>
            <a:r>
              <a:rPr lang="en-US" dirty="0"/>
              <a:t> are sequential numbers running from </a:t>
            </a:r>
            <a:r>
              <a:rPr lang="en-US" dirty="0">
                <a:solidFill>
                  <a:srgbClr val="FF0000"/>
                </a:solidFill>
              </a:rPr>
              <a:t>0001 to 9999</a:t>
            </a:r>
            <a:r>
              <a:rPr lang="en-US" dirty="0"/>
              <a:t>. </a:t>
            </a:r>
          </a:p>
          <a:p>
            <a:r>
              <a:rPr lang="en-US" dirty="0">
                <a:solidFill>
                  <a:srgbClr val="FF0000"/>
                </a:solidFill>
              </a:rPr>
              <a:t>Last character</a:t>
            </a:r>
            <a:r>
              <a:rPr lang="en-US" dirty="0"/>
              <a:t>, i.e., the tenth character is an </a:t>
            </a:r>
            <a:r>
              <a:rPr lang="en-US" dirty="0">
                <a:solidFill>
                  <a:srgbClr val="FF0000"/>
                </a:solidFill>
              </a:rPr>
              <a:t>alphabetic check digit</a:t>
            </a:r>
            <a:r>
              <a:rPr lang="en-US" dirty="0"/>
              <a:t>. </a:t>
            </a:r>
          </a:p>
          <a:p>
            <a:endParaRPr lang="en-US" dirty="0"/>
          </a:p>
          <a:p>
            <a:pPr marL="0" indent="0">
              <a:buNone/>
            </a:pPr>
            <a:r>
              <a:rPr lang="en-US" dirty="0"/>
              <a:t>Individuals have a choice of select display name in PAN Card. Hence to fetch the Name of PAN Number using the below link</a:t>
            </a:r>
          </a:p>
          <a:p>
            <a:pPr marL="0" indent="0">
              <a:buNone/>
            </a:pPr>
            <a:r>
              <a:rPr lang="en-US" dirty="0">
                <a:hlinkClick r:id="rId2"/>
              </a:rPr>
              <a:t>https://onlineservices.tin.egov-nsdl.com/etaxnew/tdsnontds.jsp</a:t>
            </a:r>
            <a:endParaRPr lang="en-US" dirty="0"/>
          </a:p>
          <a:p>
            <a:endParaRPr lang="en-US" dirty="0"/>
          </a:p>
          <a:p>
            <a:endParaRPr lang="en-IN" dirty="0"/>
          </a:p>
        </p:txBody>
      </p:sp>
      <p:pic>
        <p:nvPicPr>
          <p:cNvPr id="6" name="Content Placeholder 3">
            <a:extLst>
              <a:ext uri="{FF2B5EF4-FFF2-40B4-BE49-F238E27FC236}">
                <a16:creationId xmlns:a16="http://schemas.microsoft.com/office/drawing/2014/main" id="{D864C9E5-EF43-4A7B-A9D2-B9EDC1AFBD6E}"/>
              </a:ext>
            </a:extLst>
          </p:cNvPr>
          <p:cNvPicPr>
            <a:picLocks noChangeAspect="1"/>
          </p:cNvPicPr>
          <p:nvPr/>
        </p:nvPicPr>
        <p:blipFill>
          <a:blip r:embed="rId3"/>
          <a:stretch>
            <a:fillRect/>
          </a:stretch>
        </p:blipFill>
        <p:spPr>
          <a:xfrm>
            <a:off x="6852356" y="2073451"/>
            <a:ext cx="3511198" cy="1753484"/>
          </a:xfrm>
          <a:prstGeom prst="rect">
            <a:avLst/>
          </a:prstGeom>
        </p:spPr>
      </p:pic>
    </p:spTree>
    <p:extLst>
      <p:ext uri="{BB962C8B-B14F-4D97-AF65-F5344CB8AC3E}">
        <p14:creationId xmlns:p14="http://schemas.microsoft.com/office/powerpoint/2010/main" val="155936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C36A-0ED7-43D3-9505-EB26849F4902}"/>
              </a:ext>
            </a:extLst>
          </p:cNvPr>
          <p:cNvSpPr>
            <a:spLocks noGrp="1"/>
          </p:cNvSpPr>
          <p:nvPr>
            <p:ph type="title"/>
          </p:nvPr>
        </p:nvSpPr>
        <p:spPr/>
        <p:txBody>
          <a:bodyPr/>
          <a:lstStyle/>
          <a:p>
            <a:r>
              <a:rPr lang="en-US" dirty="0"/>
              <a:t>Heads of Income</a:t>
            </a:r>
            <a:endParaRPr lang="en-IN" dirty="0"/>
          </a:p>
        </p:txBody>
      </p:sp>
      <p:sp>
        <p:nvSpPr>
          <p:cNvPr id="3" name="Content Placeholder 2">
            <a:extLst>
              <a:ext uri="{FF2B5EF4-FFF2-40B4-BE49-F238E27FC236}">
                <a16:creationId xmlns:a16="http://schemas.microsoft.com/office/drawing/2014/main" id="{2CC9867B-F807-406A-8957-59B2580303E1}"/>
              </a:ext>
            </a:extLst>
          </p:cNvPr>
          <p:cNvSpPr>
            <a:spLocks noGrp="1"/>
          </p:cNvSpPr>
          <p:nvPr>
            <p:ph idx="1"/>
          </p:nvPr>
        </p:nvSpPr>
        <p:spPr/>
        <p:txBody>
          <a:bodyPr>
            <a:normAutofit/>
          </a:bodyPr>
          <a:lstStyle/>
          <a:p>
            <a:r>
              <a:rPr lang="en-US" u="sng" dirty="0"/>
              <a:t>I</a:t>
            </a:r>
            <a:r>
              <a:rPr lang="en-US" dirty="0"/>
              <a:t>ncome from </a:t>
            </a:r>
            <a:r>
              <a:rPr lang="en-US" u="sng" dirty="0"/>
              <a:t>S</a:t>
            </a:r>
            <a:r>
              <a:rPr lang="en-US" dirty="0"/>
              <a:t>alary (Above 50 lakhs)</a:t>
            </a:r>
          </a:p>
          <a:p>
            <a:endParaRPr lang="en-US" sz="1200" dirty="0"/>
          </a:p>
          <a:p>
            <a:r>
              <a:rPr lang="en-US" u="sng" dirty="0"/>
              <a:t>I</a:t>
            </a:r>
            <a:r>
              <a:rPr lang="en-US" dirty="0"/>
              <a:t>ncome from </a:t>
            </a:r>
            <a:r>
              <a:rPr lang="en-US" u="sng" dirty="0"/>
              <a:t>H</a:t>
            </a:r>
            <a:r>
              <a:rPr lang="en-US" dirty="0"/>
              <a:t>ouse </a:t>
            </a:r>
            <a:r>
              <a:rPr lang="en-US" u="sng" dirty="0"/>
              <a:t>P</a:t>
            </a:r>
            <a:r>
              <a:rPr lang="en-US" dirty="0"/>
              <a:t>roperty (More than 2 Houses)</a:t>
            </a:r>
          </a:p>
          <a:p>
            <a:pPr marL="0" indent="0">
              <a:buNone/>
            </a:pPr>
            <a:endParaRPr lang="en-IN" sz="1200" dirty="0"/>
          </a:p>
          <a:p>
            <a:r>
              <a:rPr lang="en-IN" u="sng" dirty="0"/>
              <a:t>I</a:t>
            </a:r>
            <a:r>
              <a:rPr lang="en-IN" dirty="0"/>
              <a:t>ncome from </a:t>
            </a:r>
            <a:r>
              <a:rPr lang="en-IN" u="sng" dirty="0"/>
              <a:t>C</a:t>
            </a:r>
            <a:r>
              <a:rPr lang="en-IN" dirty="0"/>
              <a:t>apital </a:t>
            </a:r>
            <a:r>
              <a:rPr lang="en-IN" u="sng" dirty="0"/>
              <a:t>G</a:t>
            </a:r>
            <a:r>
              <a:rPr lang="en-IN" dirty="0"/>
              <a:t>ains – </a:t>
            </a:r>
            <a:r>
              <a:rPr lang="en-IN" sz="2000" dirty="0"/>
              <a:t>Short Term &amp; Long </a:t>
            </a:r>
            <a:r>
              <a:rPr lang="en-IN" sz="2000" dirty="0" smtClean="0"/>
              <a:t>Term</a:t>
            </a:r>
          </a:p>
          <a:p>
            <a:endParaRPr lang="en-IN" sz="1200" dirty="0" smtClean="0"/>
          </a:p>
          <a:p>
            <a:r>
              <a:rPr lang="en-US" u="sng" dirty="0" smtClean="0"/>
              <a:t>P</a:t>
            </a:r>
            <a:r>
              <a:rPr lang="en-US" dirty="0" smtClean="0"/>
              <a:t>rofits or </a:t>
            </a:r>
            <a:r>
              <a:rPr lang="en-US" u="sng" dirty="0" smtClean="0"/>
              <a:t>G</a:t>
            </a:r>
            <a:r>
              <a:rPr lang="en-US" dirty="0" smtClean="0"/>
              <a:t>ains from </a:t>
            </a:r>
            <a:r>
              <a:rPr lang="en-US" u="sng" dirty="0" smtClean="0"/>
              <a:t>B</a:t>
            </a:r>
            <a:r>
              <a:rPr lang="en-US" dirty="0" smtClean="0"/>
              <a:t>usiness or </a:t>
            </a:r>
            <a:r>
              <a:rPr lang="en-US" u="sng" dirty="0" smtClean="0"/>
              <a:t>P</a:t>
            </a:r>
            <a:r>
              <a:rPr lang="en-US" dirty="0" smtClean="0"/>
              <a:t>rofession</a:t>
            </a:r>
            <a:endParaRPr lang="en-IN" dirty="0"/>
          </a:p>
          <a:p>
            <a:pPr marL="0" indent="0">
              <a:buNone/>
            </a:pPr>
            <a:endParaRPr lang="en-IN" sz="2000" dirty="0"/>
          </a:p>
          <a:p>
            <a:r>
              <a:rPr lang="en-IN" u="sng" dirty="0"/>
              <a:t>I</a:t>
            </a:r>
            <a:r>
              <a:rPr lang="en-IN" dirty="0"/>
              <a:t>ncome from </a:t>
            </a:r>
            <a:r>
              <a:rPr lang="en-IN" u="sng" dirty="0"/>
              <a:t>O</a:t>
            </a:r>
            <a:r>
              <a:rPr lang="en-IN" dirty="0"/>
              <a:t>ther </a:t>
            </a:r>
            <a:r>
              <a:rPr lang="en-IN" u="sng" dirty="0"/>
              <a:t>S</a:t>
            </a:r>
            <a:r>
              <a:rPr lang="en-IN" dirty="0"/>
              <a:t>ources</a:t>
            </a:r>
          </a:p>
          <a:p>
            <a:endParaRPr lang="en-IN" sz="1200" u="sng" dirty="0"/>
          </a:p>
        </p:txBody>
      </p:sp>
    </p:spTree>
    <p:extLst>
      <p:ext uri="{BB962C8B-B14F-4D97-AF65-F5344CB8AC3E}">
        <p14:creationId xmlns:p14="http://schemas.microsoft.com/office/powerpoint/2010/main" val="351881015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5828</Words>
  <Application>Microsoft Office PowerPoint</Application>
  <PresentationFormat>Widescreen</PresentationFormat>
  <Paragraphs>917</Paragraphs>
  <Slides>72</Slides>
  <Notes>1</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0</vt:i4>
      </vt:variant>
      <vt:variant>
        <vt:lpstr>Slide Titles</vt:lpstr>
      </vt:variant>
      <vt:variant>
        <vt:i4>72</vt:i4>
      </vt:variant>
    </vt:vector>
  </HeadingPairs>
  <TitlesOfParts>
    <vt:vector size="88" baseType="lpstr">
      <vt:lpstr>arial</vt:lpstr>
      <vt:lpstr>arial</vt:lpstr>
      <vt:lpstr>Calibri</vt:lpstr>
      <vt:lpstr>Calibri Light</vt:lpstr>
      <vt:lpstr>Cambria</vt:lpstr>
      <vt:lpstr>Courier New</vt:lpstr>
      <vt:lpstr>Georgia</vt:lpstr>
      <vt:lpstr>Playbill</vt:lpstr>
      <vt:lpstr>Symbol</vt:lpstr>
      <vt:lpstr>Times New Roman</vt:lpstr>
      <vt:lpstr>Tw Cen MT</vt:lpstr>
      <vt:lpstr>Tw Cen MT Condensed</vt:lpstr>
      <vt:lpstr>Wingdings</vt:lpstr>
      <vt:lpstr>Wingdings 3</vt:lpstr>
      <vt:lpstr>Office Theme</vt:lpstr>
      <vt:lpstr>Integral</vt:lpstr>
      <vt:lpstr>PowerPoint Presentation</vt:lpstr>
      <vt:lpstr>Coverage</vt:lpstr>
      <vt:lpstr>Introduction</vt:lpstr>
      <vt:lpstr>Who should file Income Tax Return?</vt:lpstr>
      <vt:lpstr>Transactions tracked by Income Tax - AIR</vt:lpstr>
      <vt:lpstr>Advantages of filing Income Tax Return</vt:lpstr>
      <vt:lpstr>PAN Number</vt:lpstr>
      <vt:lpstr>PAN Number</vt:lpstr>
      <vt:lpstr>Heads of Income</vt:lpstr>
      <vt:lpstr>Income from Salary </vt:lpstr>
      <vt:lpstr>Income from Salary    contd.</vt:lpstr>
      <vt:lpstr>Income from Salary </vt:lpstr>
      <vt:lpstr>Allowances in Salary</vt:lpstr>
      <vt:lpstr>Leave Travel Allowance </vt:lpstr>
      <vt:lpstr> LTA Rules </vt:lpstr>
      <vt:lpstr>List of benefits available to Salaried Persons</vt:lpstr>
      <vt:lpstr>Income from Salary </vt:lpstr>
      <vt:lpstr>Salary – Other Points to be considered</vt:lpstr>
      <vt:lpstr>Income from House Property</vt:lpstr>
      <vt:lpstr>House Property contd…</vt:lpstr>
      <vt:lpstr>Income from Capital Gains </vt:lpstr>
      <vt:lpstr>Capital Gains contd…</vt:lpstr>
      <vt:lpstr>Capital Gains contd…</vt:lpstr>
      <vt:lpstr>Capital Gains contd…</vt:lpstr>
      <vt:lpstr>Capital Gains contd…</vt:lpstr>
      <vt:lpstr>Income from Other Sources</vt:lpstr>
      <vt:lpstr>Other Sources contd…</vt:lpstr>
      <vt:lpstr>Set off and Carry forward of Losses</vt:lpstr>
      <vt:lpstr>Definition of Family in various deductions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Documentation mostly asked by Companies from employees</vt:lpstr>
      <vt:lpstr>Income Tax Slabs</vt:lpstr>
      <vt:lpstr>OTHER POINTS RELATING TO SLAB RATES</vt:lpstr>
      <vt:lpstr>PowerPoint Presentation</vt:lpstr>
      <vt:lpstr>Tax Deducted at Source (TDS)</vt:lpstr>
      <vt:lpstr>Tax Deducted at Source (TDS) Rates</vt:lpstr>
      <vt:lpstr>Tax Deducted at Source (TDS) Rates</vt:lpstr>
      <vt:lpstr>Tax Deducted at Source (TDS) Rates</vt:lpstr>
      <vt:lpstr>PowerPoint Presentation</vt:lpstr>
      <vt:lpstr>PowerPoint Presentation</vt:lpstr>
      <vt:lpstr>ITR Forms</vt:lpstr>
      <vt:lpstr>ITR 1 (Sahaj) vs ITR2</vt:lpstr>
      <vt:lpstr>Ways to file Income Tax return </vt:lpstr>
      <vt:lpstr>Types of Returns &amp; Last Dates</vt:lpstr>
      <vt:lpstr>PowerPoint Presentation</vt:lpstr>
      <vt:lpstr>PowerPoint Presentation</vt:lpstr>
      <vt:lpstr>PowerPoint Presentation</vt:lpstr>
      <vt:lpstr>PowerPoint Presentation</vt:lpstr>
      <vt:lpstr>PowerPoint Presentation</vt:lpstr>
      <vt:lpstr>Introduction to Income Tax e-filing Website</vt:lpstr>
      <vt:lpstr>First time Registration in Income Tax website</vt:lpstr>
      <vt:lpstr>Forgot Password</vt:lpstr>
      <vt:lpstr>Documents to be reviewed before filing ITR</vt:lpstr>
      <vt:lpstr>Filing of Income Tax Return</vt:lpstr>
      <vt:lpstr>e-verification</vt:lpstr>
      <vt:lpstr>Important Links</vt:lpstr>
      <vt:lpstr>Contact Details of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Amitesh Kumar Shaw</cp:lastModifiedBy>
  <cp:revision>132</cp:revision>
  <cp:lastPrinted>2020-10-05T15:38:51Z</cp:lastPrinted>
  <dcterms:created xsi:type="dcterms:W3CDTF">2020-10-05T10:38:01Z</dcterms:created>
  <dcterms:modified xsi:type="dcterms:W3CDTF">2021-02-05T07:19:51Z</dcterms:modified>
</cp:coreProperties>
</file>