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8"/>
  </p:notesMasterIdLst>
  <p:handoutMasterIdLst>
    <p:handoutMasterId r:id="rId79"/>
  </p:handoutMasterIdLst>
  <p:sldIdLst>
    <p:sldId id="256" r:id="rId2"/>
    <p:sldId id="456" r:id="rId3"/>
    <p:sldId id="518" r:id="rId4"/>
    <p:sldId id="463" r:id="rId5"/>
    <p:sldId id="464" r:id="rId6"/>
    <p:sldId id="465" r:id="rId7"/>
    <p:sldId id="466" r:id="rId8"/>
    <p:sldId id="457" r:id="rId9"/>
    <p:sldId id="458" r:id="rId10"/>
    <p:sldId id="459" r:id="rId11"/>
    <p:sldId id="460" r:id="rId12"/>
    <p:sldId id="461" r:id="rId13"/>
    <p:sldId id="467" r:id="rId14"/>
    <p:sldId id="468" r:id="rId15"/>
    <p:sldId id="462" r:id="rId16"/>
    <p:sldId id="469" r:id="rId17"/>
    <p:sldId id="470" r:id="rId18"/>
    <p:sldId id="472" r:id="rId19"/>
    <p:sldId id="473" r:id="rId20"/>
    <p:sldId id="520" r:id="rId21"/>
    <p:sldId id="474" r:id="rId22"/>
    <p:sldId id="475" r:id="rId23"/>
    <p:sldId id="476" r:id="rId24"/>
    <p:sldId id="477" r:id="rId25"/>
    <p:sldId id="478" r:id="rId26"/>
    <p:sldId id="479" r:id="rId27"/>
    <p:sldId id="480" r:id="rId28"/>
    <p:sldId id="481" r:id="rId29"/>
    <p:sldId id="482" r:id="rId30"/>
    <p:sldId id="483" r:id="rId31"/>
    <p:sldId id="484" r:id="rId32"/>
    <p:sldId id="485" r:id="rId33"/>
    <p:sldId id="486" r:id="rId34"/>
    <p:sldId id="487" r:id="rId35"/>
    <p:sldId id="488" r:id="rId36"/>
    <p:sldId id="489" r:id="rId37"/>
    <p:sldId id="490" r:id="rId38"/>
    <p:sldId id="491" r:id="rId39"/>
    <p:sldId id="492" r:id="rId40"/>
    <p:sldId id="493" r:id="rId41"/>
    <p:sldId id="494" r:id="rId42"/>
    <p:sldId id="495" r:id="rId43"/>
    <p:sldId id="496" r:id="rId44"/>
    <p:sldId id="497" r:id="rId45"/>
    <p:sldId id="498" r:id="rId46"/>
    <p:sldId id="521" r:id="rId47"/>
    <p:sldId id="519" r:id="rId48"/>
    <p:sldId id="522" r:id="rId49"/>
    <p:sldId id="293" r:id="rId50"/>
    <p:sldId id="292" r:id="rId51"/>
    <p:sldId id="294" r:id="rId52"/>
    <p:sldId id="295" r:id="rId53"/>
    <p:sldId id="296" r:id="rId54"/>
    <p:sldId id="257" r:id="rId55"/>
    <p:sldId id="297" r:id="rId56"/>
    <p:sldId id="298" r:id="rId57"/>
    <p:sldId id="299" r:id="rId58"/>
    <p:sldId id="300" r:id="rId59"/>
    <p:sldId id="259" r:id="rId60"/>
    <p:sldId id="282" r:id="rId61"/>
    <p:sldId id="283" r:id="rId62"/>
    <p:sldId id="301" r:id="rId63"/>
    <p:sldId id="284" r:id="rId64"/>
    <p:sldId id="303" r:id="rId65"/>
    <p:sldId id="302" r:id="rId66"/>
    <p:sldId id="285" r:id="rId67"/>
    <p:sldId id="305" r:id="rId68"/>
    <p:sldId id="306" r:id="rId69"/>
    <p:sldId id="307" r:id="rId70"/>
    <p:sldId id="308" r:id="rId71"/>
    <p:sldId id="309" r:id="rId72"/>
    <p:sldId id="310" r:id="rId73"/>
    <p:sldId id="311" r:id="rId74"/>
    <p:sldId id="312" r:id="rId75"/>
    <p:sldId id="313" r:id="rId76"/>
    <p:sldId id="416" r:id="rId7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99"/>
    <a:srgbClr val="008000"/>
    <a:srgbClr val="FF9900"/>
    <a:srgbClr val="996600"/>
    <a:srgbClr val="66006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606"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6D3BD28-DFD5-42CB-B61B-104E133BDB8F}" type="datetimeFigureOut">
              <a:rPr lang="en-US" smtClean="0"/>
              <a:pPr/>
              <a:t>1/24/2021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AF9BA7D-7825-4812-AA7C-95D288787778}" type="slidenum">
              <a:rPr lang="en-US" smtClean="0"/>
              <a:pPr/>
              <a:t>‹#›</a:t>
            </a:fld>
            <a:endParaRPr lang="en-US"/>
          </a:p>
        </p:txBody>
      </p:sp>
    </p:spTree>
    <p:extLst>
      <p:ext uri="{BB962C8B-B14F-4D97-AF65-F5344CB8AC3E}">
        <p14:creationId xmlns="" xmlns:p14="http://schemas.microsoft.com/office/powerpoint/2010/main" val="60398239"/>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18A2BA-9B3C-4CB5-AAC5-6634AB8A3E67}" type="datetimeFigureOut">
              <a:rPr lang="en-US" smtClean="0"/>
              <a:pPr/>
              <a:t>1/24/2021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596551-A34C-463C-A980-4412CA9BE40F}" type="slidenum">
              <a:rPr lang="en-US" smtClean="0"/>
              <a:pPr/>
              <a:t>‹#›</a:t>
            </a:fld>
            <a:endParaRPr lang="en-US"/>
          </a:p>
        </p:txBody>
      </p:sp>
    </p:spTree>
    <p:extLst>
      <p:ext uri="{BB962C8B-B14F-4D97-AF65-F5344CB8AC3E}">
        <p14:creationId xmlns="" xmlns:p14="http://schemas.microsoft.com/office/powerpoint/2010/main" val="1543661512"/>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8432832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10</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17</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19</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4080756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20</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21278118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27</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29</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30</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37</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39</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40</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278317122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76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28050382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7</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9</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3948357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318BEEF-3313-4233-AD17-E377E9BFA878}" type="datetime1">
              <a:rPr lang="en-US" smtClean="0"/>
              <a:pPr/>
              <a:t>1/24/2021</a:t>
            </a:fld>
            <a:endParaRPr lang="en-US"/>
          </a:p>
        </p:txBody>
      </p:sp>
      <p:sp>
        <p:nvSpPr>
          <p:cNvPr id="5" name="Footer Placeholder 4"/>
          <p:cNvSpPr>
            <a:spLocks noGrp="1"/>
          </p:cNvSpPr>
          <p:nvPr>
            <p:ph type="ftr" sz="quarter" idx="11"/>
          </p:nvPr>
        </p:nvSpPr>
        <p:spPr/>
        <p:txBody>
          <a:bodyPr/>
          <a:lstStyle/>
          <a:p>
            <a:r>
              <a:rPr lang="en-US"/>
              <a:t>Polaris Consulting &amp; Services Limited</a:t>
            </a:r>
          </a:p>
        </p:txBody>
      </p:sp>
      <p:sp>
        <p:nvSpPr>
          <p:cNvPr id="6" name="Slide Number Placeholder 5"/>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 xmlns:p14="http://schemas.microsoft.com/office/powerpoint/2010/main" val="157006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FFB4A7-0CB4-4DA8-8B69-26E8E1541E07}" type="datetime1">
              <a:rPr lang="en-US" smtClean="0"/>
              <a:pPr/>
              <a:t>1/24/2021</a:t>
            </a:fld>
            <a:endParaRPr lang="en-US"/>
          </a:p>
        </p:txBody>
      </p:sp>
      <p:sp>
        <p:nvSpPr>
          <p:cNvPr id="5" name="Footer Placeholder 4"/>
          <p:cNvSpPr>
            <a:spLocks noGrp="1"/>
          </p:cNvSpPr>
          <p:nvPr>
            <p:ph type="ftr" sz="quarter" idx="11"/>
          </p:nvPr>
        </p:nvSpPr>
        <p:spPr/>
        <p:txBody>
          <a:bodyPr/>
          <a:lstStyle/>
          <a:p>
            <a:r>
              <a:rPr lang="en-US"/>
              <a:t>Polaris Consulting &amp; Services Limited</a:t>
            </a:r>
          </a:p>
        </p:txBody>
      </p:sp>
      <p:sp>
        <p:nvSpPr>
          <p:cNvPr id="6" name="Slide Number Placeholder 5"/>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 xmlns:p14="http://schemas.microsoft.com/office/powerpoint/2010/main" val="1593175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36D0BE3-39EE-4D4C-9E71-B86C185781BF}" type="datetime1">
              <a:rPr lang="en-US" smtClean="0"/>
              <a:pPr/>
              <a:t>1/24/2021</a:t>
            </a:fld>
            <a:endParaRPr lang="en-US"/>
          </a:p>
        </p:txBody>
      </p:sp>
      <p:sp>
        <p:nvSpPr>
          <p:cNvPr id="5" name="Footer Placeholder 4"/>
          <p:cNvSpPr>
            <a:spLocks noGrp="1"/>
          </p:cNvSpPr>
          <p:nvPr>
            <p:ph type="ftr" sz="quarter" idx="11"/>
          </p:nvPr>
        </p:nvSpPr>
        <p:spPr/>
        <p:txBody>
          <a:bodyPr/>
          <a:lstStyle/>
          <a:p>
            <a:r>
              <a:rPr lang="en-US"/>
              <a:t>Polaris Consulting &amp; Services Limited</a:t>
            </a:r>
          </a:p>
        </p:txBody>
      </p:sp>
      <p:sp>
        <p:nvSpPr>
          <p:cNvPr id="6" name="Slide Number Placeholder 5"/>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 xmlns:p14="http://schemas.microsoft.com/office/powerpoint/2010/main" val="3931609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25043B-E630-46DF-ACF9-C83F3A5A1D5E}" type="datetime1">
              <a:rPr lang="en-US" smtClean="0"/>
              <a:pPr/>
              <a:t>1/24/2021</a:t>
            </a:fld>
            <a:endParaRPr lang="en-US"/>
          </a:p>
        </p:txBody>
      </p:sp>
      <p:sp>
        <p:nvSpPr>
          <p:cNvPr id="5" name="Footer Placeholder 4"/>
          <p:cNvSpPr>
            <a:spLocks noGrp="1"/>
          </p:cNvSpPr>
          <p:nvPr>
            <p:ph type="ftr" sz="quarter" idx="11"/>
          </p:nvPr>
        </p:nvSpPr>
        <p:spPr/>
        <p:txBody>
          <a:bodyPr/>
          <a:lstStyle/>
          <a:p>
            <a:r>
              <a:rPr lang="en-US"/>
              <a:t>Polaris Consulting &amp; Services Limited</a:t>
            </a:r>
          </a:p>
        </p:txBody>
      </p:sp>
      <p:sp>
        <p:nvSpPr>
          <p:cNvPr id="6" name="Slide Number Placeholder 5"/>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 xmlns:p14="http://schemas.microsoft.com/office/powerpoint/2010/main" val="2565538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02A1B8-19BC-4219-9C71-CDEA0D67EEC0}" type="datetime1">
              <a:rPr lang="en-US" smtClean="0"/>
              <a:pPr/>
              <a:t>1/24/2021</a:t>
            </a:fld>
            <a:endParaRPr lang="en-US"/>
          </a:p>
        </p:txBody>
      </p:sp>
      <p:sp>
        <p:nvSpPr>
          <p:cNvPr id="5" name="Footer Placeholder 4"/>
          <p:cNvSpPr>
            <a:spLocks noGrp="1"/>
          </p:cNvSpPr>
          <p:nvPr>
            <p:ph type="ftr" sz="quarter" idx="11"/>
          </p:nvPr>
        </p:nvSpPr>
        <p:spPr/>
        <p:txBody>
          <a:bodyPr/>
          <a:lstStyle/>
          <a:p>
            <a:r>
              <a:rPr lang="en-US"/>
              <a:t>Polaris Consulting &amp; Services Limited</a:t>
            </a:r>
          </a:p>
        </p:txBody>
      </p:sp>
      <p:sp>
        <p:nvSpPr>
          <p:cNvPr id="6" name="Slide Number Placeholder 5"/>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 xmlns:p14="http://schemas.microsoft.com/office/powerpoint/2010/main" val="2749918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FA4D2-E645-4A66-BAB8-F95868575D7D}" type="datetime1">
              <a:rPr lang="en-US" smtClean="0"/>
              <a:pPr/>
              <a:t>1/24/2021</a:t>
            </a:fld>
            <a:endParaRPr lang="en-US"/>
          </a:p>
        </p:txBody>
      </p:sp>
      <p:sp>
        <p:nvSpPr>
          <p:cNvPr id="6" name="Footer Placeholder 5"/>
          <p:cNvSpPr>
            <a:spLocks noGrp="1"/>
          </p:cNvSpPr>
          <p:nvPr>
            <p:ph type="ftr" sz="quarter" idx="11"/>
          </p:nvPr>
        </p:nvSpPr>
        <p:spPr/>
        <p:txBody>
          <a:bodyPr/>
          <a:lstStyle/>
          <a:p>
            <a:r>
              <a:rPr lang="en-US"/>
              <a:t>Polaris Consulting &amp; Services Limited</a:t>
            </a:r>
          </a:p>
        </p:txBody>
      </p:sp>
      <p:sp>
        <p:nvSpPr>
          <p:cNvPr id="7" name="Slide Number Placeholder 6"/>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 xmlns:p14="http://schemas.microsoft.com/office/powerpoint/2010/main" val="940202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FCEF92-F060-4A18-B981-70C245B950FB}" type="datetime1">
              <a:rPr lang="en-US" smtClean="0"/>
              <a:pPr/>
              <a:t>1/24/2021</a:t>
            </a:fld>
            <a:endParaRPr lang="en-US"/>
          </a:p>
        </p:txBody>
      </p:sp>
      <p:sp>
        <p:nvSpPr>
          <p:cNvPr id="8" name="Footer Placeholder 7"/>
          <p:cNvSpPr>
            <a:spLocks noGrp="1"/>
          </p:cNvSpPr>
          <p:nvPr>
            <p:ph type="ftr" sz="quarter" idx="11"/>
          </p:nvPr>
        </p:nvSpPr>
        <p:spPr/>
        <p:txBody>
          <a:bodyPr/>
          <a:lstStyle/>
          <a:p>
            <a:r>
              <a:rPr lang="en-US"/>
              <a:t>Polaris Consulting &amp; Services Limited</a:t>
            </a:r>
          </a:p>
        </p:txBody>
      </p:sp>
      <p:sp>
        <p:nvSpPr>
          <p:cNvPr id="9" name="Slide Number Placeholder 8"/>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 xmlns:p14="http://schemas.microsoft.com/office/powerpoint/2010/main" val="3494772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053D1B-EBA8-44A0-AA99-2A9AD9A53CCD}" type="datetime1">
              <a:rPr lang="en-US" smtClean="0"/>
              <a:pPr/>
              <a:t>1/24/2021</a:t>
            </a:fld>
            <a:endParaRPr lang="en-US"/>
          </a:p>
        </p:txBody>
      </p:sp>
      <p:sp>
        <p:nvSpPr>
          <p:cNvPr id="4" name="Footer Placeholder 3"/>
          <p:cNvSpPr>
            <a:spLocks noGrp="1"/>
          </p:cNvSpPr>
          <p:nvPr>
            <p:ph type="ftr" sz="quarter" idx="11"/>
          </p:nvPr>
        </p:nvSpPr>
        <p:spPr/>
        <p:txBody>
          <a:bodyPr/>
          <a:lstStyle/>
          <a:p>
            <a:r>
              <a:rPr lang="en-US"/>
              <a:t>Polaris Consulting &amp; Services Limited</a:t>
            </a:r>
          </a:p>
        </p:txBody>
      </p:sp>
      <p:sp>
        <p:nvSpPr>
          <p:cNvPr id="5" name="Slide Number Placeholder 4"/>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 xmlns:p14="http://schemas.microsoft.com/office/powerpoint/2010/main" val="2514545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D14EA8-7426-4748-A229-C9E432EAE295}" type="datetime1">
              <a:rPr lang="en-US" smtClean="0"/>
              <a:pPr/>
              <a:t>1/24/2021</a:t>
            </a:fld>
            <a:endParaRPr lang="en-US"/>
          </a:p>
        </p:txBody>
      </p:sp>
      <p:sp>
        <p:nvSpPr>
          <p:cNvPr id="3" name="Footer Placeholder 2"/>
          <p:cNvSpPr>
            <a:spLocks noGrp="1"/>
          </p:cNvSpPr>
          <p:nvPr>
            <p:ph type="ftr" sz="quarter" idx="11"/>
          </p:nvPr>
        </p:nvSpPr>
        <p:spPr/>
        <p:txBody>
          <a:bodyPr/>
          <a:lstStyle/>
          <a:p>
            <a:r>
              <a:rPr lang="en-US"/>
              <a:t>Polaris Consulting &amp; Services Limited</a:t>
            </a:r>
          </a:p>
        </p:txBody>
      </p:sp>
      <p:sp>
        <p:nvSpPr>
          <p:cNvPr id="4" name="Slide Number Placeholder 3"/>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 xmlns:p14="http://schemas.microsoft.com/office/powerpoint/2010/main" val="3595256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8DA488C-9B91-41B9-8A2A-87E631F4F7DB}" type="datetime1">
              <a:rPr lang="en-US" smtClean="0"/>
              <a:pPr/>
              <a:t>1/24/2021</a:t>
            </a:fld>
            <a:endParaRPr lang="en-US"/>
          </a:p>
        </p:txBody>
      </p:sp>
      <p:sp>
        <p:nvSpPr>
          <p:cNvPr id="6" name="Footer Placeholder 5"/>
          <p:cNvSpPr>
            <a:spLocks noGrp="1"/>
          </p:cNvSpPr>
          <p:nvPr>
            <p:ph type="ftr" sz="quarter" idx="11"/>
          </p:nvPr>
        </p:nvSpPr>
        <p:spPr/>
        <p:txBody>
          <a:bodyPr/>
          <a:lstStyle/>
          <a:p>
            <a:r>
              <a:rPr lang="en-US"/>
              <a:t>Polaris Consulting &amp; Services Limited</a:t>
            </a:r>
          </a:p>
        </p:txBody>
      </p:sp>
      <p:sp>
        <p:nvSpPr>
          <p:cNvPr id="7" name="Slide Number Placeholder 6"/>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 xmlns:p14="http://schemas.microsoft.com/office/powerpoint/2010/main" val="3773842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8E6F3D-F6D0-4E8B-AD57-5B1C5FC54E6B}" type="datetime1">
              <a:rPr lang="en-US" smtClean="0"/>
              <a:pPr/>
              <a:t>1/24/2021</a:t>
            </a:fld>
            <a:endParaRPr lang="en-US"/>
          </a:p>
        </p:txBody>
      </p:sp>
      <p:sp>
        <p:nvSpPr>
          <p:cNvPr id="6" name="Footer Placeholder 5"/>
          <p:cNvSpPr>
            <a:spLocks noGrp="1"/>
          </p:cNvSpPr>
          <p:nvPr>
            <p:ph type="ftr" sz="quarter" idx="11"/>
          </p:nvPr>
        </p:nvSpPr>
        <p:spPr/>
        <p:txBody>
          <a:bodyPr/>
          <a:lstStyle/>
          <a:p>
            <a:r>
              <a:rPr lang="en-US"/>
              <a:t>Polaris Consulting &amp; Services Limited</a:t>
            </a:r>
          </a:p>
        </p:txBody>
      </p:sp>
      <p:sp>
        <p:nvSpPr>
          <p:cNvPr id="7" name="Slide Number Placeholder 6"/>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 xmlns:p14="http://schemas.microsoft.com/office/powerpoint/2010/main" val="3357445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90000"/>
              </a:schemeClr>
            </a:gs>
            <a:gs pos="12000">
              <a:srgbClr val="E6D78A"/>
            </a:gs>
            <a:gs pos="30000">
              <a:srgbClr val="C7AC4C"/>
            </a:gs>
            <a:gs pos="45000">
              <a:srgbClr val="E6D78A"/>
            </a:gs>
            <a:gs pos="77000">
              <a:srgbClr val="C7AC4C"/>
            </a:gs>
            <a:gs pos="100000">
              <a:srgbClr val="E6DCAC"/>
            </a:gs>
          </a:gsLst>
          <a:lin ang="36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3CEB3A-A074-41EE-814F-21894CD9620E}" type="datetime1">
              <a:rPr lang="en-US" smtClean="0"/>
              <a:pPr/>
              <a:t>1/24/2021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Polaris Consulting &amp; Services Limited</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94C70B-8A31-43AF-B3DC-26EC7C17EF0C}" type="slidenum">
              <a:rPr lang="en-US" smtClean="0"/>
              <a:pPr/>
              <a:t>‹#›</a:t>
            </a:fld>
            <a:endParaRPr lang="en-US"/>
          </a:p>
        </p:txBody>
      </p:sp>
    </p:spTree>
    <p:extLst>
      <p:ext uri="{BB962C8B-B14F-4D97-AF65-F5344CB8AC3E}">
        <p14:creationId xmlns="" xmlns:p14="http://schemas.microsoft.com/office/powerpoint/2010/main" val="4083659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hyperlink" Target="https://einv-apisandbox.nic.in/FaqsonAPI.html" TargetMode="Externa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hyperlink" Target="https://einv-apisandbox.nic.in/FaqsonAPI.html" TargetMode="Externa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hyperlink" Target="https://einv-apisandbox.nic.in/FaqsonAPI.html"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hyperlink" Target="https://einv-apisandbox.nic.in/FaqsonAPI.html" TargetMode="Externa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hyperlink" Target="https://einv-apisandbox.nic.in/FaqsonAPI.html" TargetMode="Externa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hyperlink" Target="https://einv-apisandbox.nic.in/FaqsonAPI.html" TargetMode="Externa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hyperlink" Target="https://einv-apisandbox.nic.in/FaqsonAPI.html" TargetMode="Externa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hyperlink" Target="https://einv-apisandbox.nic.in/FaqsonAPI.html" TargetMode="Externa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hyperlink" Target="https://einv-apisandbox.nic.in/FaqsonAPI.html" TargetMode="Externa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0608" y="257577"/>
            <a:ext cx="11616744" cy="6375043"/>
          </a:xfrm>
          <a:ln>
            <a:solidFill>
              <a:schemeClr val="accent2"/>
            </a:solidFill>
          </a:ln>
        </p:spPr>
        <p:txBody>
          <a:bodyPr/>
          <a:lstStyle/>
          <a:p>
            <a:r>
              <a:rPr lang="en-US" sz="4800" b="1" dirty="0" smtClean="0">
                <a:latin typeface="Arabic Typesetting" pitchFamily="66" charset="-78"/>
                <a:cs typeface="Arabic Typesetting" pitchFamily="66" charset="-78"/>
              </a:rPr>
              <a:t>Advanced Certificate Course on GST</a:t>
            </a:r>
            <a:endParaRPr lang="en-US" sz="800" b="1" dirty="0" smtClean="0">
              <a:latin typeface="Arabic Typesetting" pitchFamily="66" charset="-78"/>
              <a:cs typeface="Arabic Typesetting" pitchFamily="66" charset="-78"/>
            </a:endParaRPr>
          </a:p>
          <a:p>
            <a:r>
              <a:rPr lang="en-US" sz="4800" b="1" dirty="0" smtClean="0">
                <a:latin typeface="Arabic Typesetting" pitchFamily="66" charset="-78"/>
                <a:cs typeface="Arabic Typesetting" pitchFamily="66" charset="-78"/>
              </a:rPr>
              <a:t>Date-24.01.2021</a:t>
            </a:r>
          </a:p>
          <a:p>
            <a:r>
              <a:rPr lang="en-US" sz="4800" b="1" dirty="0" smtClean="0">
                <a:latin typeface="Arabic Typesetting" pitchFamily="66" charset="-78"/>
                <a:cs typeface="Arabic Typesetting" pitchFamily="66" charset="-78"/>
              </a:rPr>
              <a:t>Time-7.00 </a:t>
            </a:r>
            <a:r>
              <a:rPr lang="en-US" sz="4800" b="1" smtClean="0">
                <a:latin typeface="Arabic Typesetting" pitchFamily="66" charset="-78"/>
                <a:cs typeface="Arabic Typesetting" pitchFamily="66" charset="-78"/>
              </a:rPr>
              <a:t>p.m</a:t>
            </a:r>
            <a:r>
              <a:rPr lang="en-US" sz="4800" b="1" smtClean="0">
                <a:latin typeface="Arabic Typesetting" pitchFamily="66" charset="-78"/>
                <a:cs typeface="Arabic Typesetting" pitchFamily="66" charset="-78"/>
              </a:rPr>
              <a:t>.-10.00 </a:t>
            </a:r>
            <a:r>
              <a:rPr lang="en-US" sz="4800" b="1" dirty="0" smtClean="0">
                <a:latin typeface="Arabic Typesetting" pitchFamily="66" charset="-78"/>
                <a:cs typeface="Arabic Typesetting" pitchFamily="66" charset="-78"/>
              </a:rPr>
              <a:t>p.m.</a:t>
            </a:r>
          </a:p>
          <a:p>
            <a:r>
              <a:rPr lang="en-US" sz="4800" dirty="0" smtClean="0">
                <a:latin typeface="Arabic Typesetting" pitchFamily="66" charset="-78"/>
                <a:cs typeface="Arabic Typesetting" pitchFamily="66" charset="-78"/>
              </a:rPr>
              <a:t>Invoicing including E-Invoicing</a:t>
            </a:r>
            <a:endParaRPr lang="en-US" sz="4800" dirty="0">
              <a:latin typeface="Arabic Typesetting" pitchFamily="66" charset="-78"/>
              <a:cs typeface="Arabic Typesetting" pitchFamily="66" charset="-78"/>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a:t>
            </a:fld>
            <a:endParaRPr lang="en-US" sz="2000" dirty="0">
              <a:solidFill>
                <a:srgbClr val="0070C0"/>
              </a:solidFill>
            </a:endParaRPr>
          </a:p>
        </p:txBody>
      </p:sp>
      <p:pic>
        <p:nvPicPr>
          <p:cNvPr id="6" name="Picture 5" descr="C:\Users\Administrator\AppData\Local\Microsoft\Windows Live Mail\WLMDSS.tmp\WLM577A.tmp\logo.png"/>
          <p:cNvPicPr/>
          <p:nvPr/>
        </p:nvPicPr>
        <p:blipFill>
          <a:blip r:embed="rId3" cstate="print"/>
          <a:srcRect/>
          <a:stretch>
            <a:fillRect/>
          </a:stretch>
        </p:blipFill>
        <p:spPr bwMode="auto">
          <a:xfrm>
            <a:off x="5203372" y="3265713"/>
            <a:ext cx="1600200" cy="2969627"/>
          </a:xfrm>
          <a:prstGeom prst="rect">
            <a:avLst/>
          </a:prstGeom>
          <a:ln w="88900" cap="sq" cmpd="thickThin">
            <a:solidFill>
              <a:srgbClr val="000000"/>
            </a:solidFill>
            <a:prstDash val="solid"/>
            <a:miter lim="800000"/>
          </a:ln>
          <a:effectLst>
            <a:innerShdw blurRad="76200">
              <a:srgbClr val="000000"/>
            </a:innerShdw>
          </a:effectLst>
        </p:spPr>
      </p:pic>
      <p:sp>
        <p:nvSpPr>
          <p:cNvPr id="7" name="Rectangle 8"/>
          <p:cNvSpPr>
            <a:spLocks noChangeArrowheads="1"/>
          </p:cNvSpPr>
          <p:nvPr/>
        </p:nvSpPr>
        <p:spPr bwMode="auto">
          <a:xfrm>
            <a:off x="1619792" y="6427113"/>
            <a:ext cx="8915400" cy="430887"/>
          </a:xfrm>
          <a:prstGeom prst="rect">
            <a:avLst/>
          </a:prstGeom>
          <a:solidFill>
            <a:schemeClr val="accent3"/>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200" b="1" i="0" u="none" strike="noStrike" cap="none" normalizeH="0" baseline="0" dirty="0" smtClean="0">
                <a:ln>
                  <a:noFill/>
                </a:ln>
                <a:solidFill>
                  <a:srgbClr val="C00000"/>
                </a:solidFill>
                <a:effectLst/>
                <a:latin typeface="Bell MT" pitchFamily="18" charset="0"/>
                <a:ea typeface="Calibri" pitchFamily="34" charset="0"/>
                <a:cs typeface="Times New Roman" pitchFamily="18" charset="0"/>
              </a:rPr>
              <a:t>CMA</a:t>
            </a:r>
            <a:endParaRPr kumimoji="0" lang="en-US" sz="2200" b="0" i="0" u="none" strike="noStrike" cap="none" normalizeH="0" baseline="0" dirty="0" smtClean="0">
              <a:ln>
                <a:noFill/>
              </a:ln>
              <a:solidFill>
                <a:srgbClr val="C00000"/>
              </a:solidFill>
              <a:effectLst/>
              <a:latin typeface="Arial" pitchFamily="34" charset="0"/>
              <a:cs typeface="Arial" pitchFamily="34" charset="0"/>
            </a:endParaRPr>
          </a:p>
        </p:txBody>
      </p:sp>
    </p:spTree>
    <p:extLst>
      <p:ext uri="{BB962C8B-B14F-4D97-AF65-F5344CB8AC3E}">
        <p14:creationId xmlns="" xmlns:p14="http://schemas.microsoft.com/office/powerpoint/2010/main" val="36503920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3200" b="1" u="sng" dirty="0">
                <a:ea typeface="Cambria Math" panose="02040503050406030204" pitchFamily="18" charset="0"/>
                <a:cs typeface="Cambria Math" panose="02040503050406030204" pitchFamily="18" charset="0"/>
              </a:rPr>
              <a:t>Tax Invoice – Sec.31</a:t>
            </a:r>
          </a:p>
          <a:p>
            <a:pPr lvl="1" indent="-457200" algn="just">
              <a:lnSpc>
                <a:spcPct val="100000"/>
              </a:lnSpc>
              <a:spcBef>
                <a:spcPts val="600"/>
              </a:spcBef>
              <a:spcAft>
                <a:spcPts val="600"/>
              </a:spcAft>
              <a:buClr>
                <a:schemeClr val="tx2"/>
              </a:buClr>
              <a:defRPr/>
            </a:pPr>
            <a:r>
              <a:rPr lang="en-IN" altLang="en-US" sz="2400" dirty="0">
                <a:ea typeface="Cambria Math" panose="02040503050406030204" pitchFamily="18" charset="0"/>
                <a:cs typeface="Cambria Math" panose="02040503050406030204" pitchFamily="18" charset="0"/>
              </a:rPr>
              <a:t>j. 	</a:t>
            </a:r>
            <a:r>
              <a:rPr lang="en-IN" sz="2400" i="1" dirty="0"/>
              <a:t>where the </a:t>
            </a:r>
            <a:r>
              <a:rPr lang="en-IN" sz="2400" b="1" i="1" u="sng" dirty="0"/>
              <a:t>supply of services ceases under a contract before the completion of the supply,</a:t>
            </a:r>
            <a:r>
              <a:rPr lang="en-IN" sz="2400" i="1" dirty="0"/>
              <a:t> the invoice shall be issued at the time when the supply ceases and such invoice shall be issued to the extent of the supply made before such cessation. 	</a:t>
            </a:r>
          </a:p>
          <a:p>
            <a:pPr lvl="1" indent="-457200" algn="just">
              <a:lnSpc>
                <a:spcPct val="100000"/>
              </a:lnSpc>
              <a:spcBef>
                <a:spcPts val="600"/>
              </a:spcBef>
              <a:spcAft>
                <a:spcPts val="600"/>
              </a:spcAft>
              <a:buClr>
                <a:schemeClr val="tx2"/>
              </a:buClr>
              <a:buAutoNum type="alphaLcPeriod" startAt="11"/>
              <a:defRPr/>
            </a:pPr>
            <a:r>
              <a:rPr lang="en-IN" altLang="en-US" sz="2400" b="1" i="1" u="sng" dirty="0">
                <a:ea typeface="Cambria Math" panose="02040503050406030204" pitchFamily="18" charset="0"/>
                <a:cs typeface="Cambria Math" panose="02040503050406030204" pitchFamily="18" charset="0"/>
              </a:rPr>
              <a:t>Goods sent on Sale on approval basis</a:t>
            </a:r>
            <a:r>
              <a:rPr lang="en-IN" altLang="en-US" sz="2400" dirty="0">
                <a:ea typeface="Cambria Math" panose="02040503050406030204" pitchFamily="18" charset="0"/>
                <a:cs typeface="Cambria Math" panose="02040503050406030204" pitchFamily="18" charset="0"/>
              </a:rPr>
              <a:t> - </a:t>
            </a:r>
            <a:r>
              <a:rPr lang="en-IN" sz="2400" dirty="0"/>
              <a:t>the invoice shall be issued before or at the time of supply or six months from the date of removal, whichever is earlier.</a:t>
            </a:r>
          </a:p>
          <a:p>
            <a:pPr lvl="1" indent="-457200" algn="just">
              <a:lnSpc>
                <a:spcPct val="100000"/>
              </a:lnSpc>
              <a:spcBef>
                <a:spcPts val="600"/>
              </a:spcBef>
              <a:spcAft>
                <a:spcPts val="600"/>
              </a:spcAft>
              <a:buClr>
                <a:schemeClr val="tx2"/>
              </a:buClr>
              <a:buFont typeface="Arial" panose="020B0604020202020204" pitchFamily="34" charset="0"/>
              <a:buAutoNum type="alphaLcPeriod" startAt="11"/>
              <a:defRPr/>
            </a:pPr>
            <a:r>
              <a:rPr lang="en-IN" sz="2400" i="1" dirty="0"/>
              <a:t>The expression “tax invoice” shall include any revised invoice issued by the supplier in respect of a supply made earlier.</a:t>
            </a:r>
            <a:r>
              <a:rPr lang="en-IN" i="1" dirty="0"/>
              <a:t> 	</a:t>
            </a:r>
          </a:p>
          <a:p>
            <a:pPr lvl="1" indent="-457200" algn="just">
              <a:lnSpc>
                <a:spcPct val="100000"/>
              </a:lnSpc>
              <a:spcBef>
                <a:spcPts val="600"/>
              </a:spcBef>
              <a:spcAft>
                <a:spcPts val="600"/>
              </a:spcAft>
              <a:buClr>
                <a:schemeClr val="tx2"/>
              </a:buClr>
              <a:defRPr/>
            </a:pPr>
            <a:r>
              <a:rPr lang="en-IN" dirty="0"/>
              <a:t> </a:t>
            </a:r>
            <a:r>
              <a:rPr lang="en-IN" sz="2400" dirty="0"/>
              <a:t>	</a:t>
            </a:r>
          </a:p>
          <a:p>
            <a:pPr algn="l"/>
            <a:r>
              <a:rPr lang="en-IN" i="1" dirty="0"/>
              <a:t>	</a:t>
            </a:r>
          </a:p>
          <a:p>
            <a:pPr lvl="1" indent="-457200" algn="just">
              <a:lnSpc>
                <a:spcPct val="100000"/>
              </a:lnSpc>
              <a:spcBef>
                <a:spcPts val="600"/>
              </a:spcBef>
              <a:spcAft>
                <a:spcPts val="600"/>
              </a:spcAft>
              <a:buClr>
                <a:schemeClr val="tx2"/>
              </a:buClr>
              <a:defRPr/>
            </a:pPr>
            <a:endParaRPr lang="en-IN" altLang="en-US" sz="2800" dirty="0">
              <a:ea typeface="Cambria Math" panose="02040503050406030204" pitchFamily="18" charset="0"/>
              <a:cs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10</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sz="2800" b="1" i="1" u="sng" dirty="0"/>
              <a:t>Section 32. Prohibition of unauthorised collection of tax </a:t>
            </a:r>
            <a:endParaRPr lang="en-IN" b="1" i="1" u="sng" dirty="0"/>
          </a:p>
          <a:p>
            <a:pPr algn="l"/>
            <a:r>
              <a:rPr lang="en-IN" i="1" dirty="0"/>
              <a:t>(1) A person who is not a registered person shall not collect in respect of any supply of goods or services or both any amount by way of tax under this Act. </a:t>
            </a:r>
          </a:p>
          <a:p>
            <a:pPr algn="l"/>
            <a:r>
              <a:rPr lang="en-IN" i="1" dirty="0"/>
              <a:t>(2) No registered person shall collect tax except in accordance with the provisions of this Act or the rules made thereunder.</a:t>
            </a:r>
          </a:p>
          <a:p>
            <a:pPr algn="l"/>
            <a:r>
              <a:rPr lang="en-IN" b="1" i="1" u="sng" dirty="0"/>
              <a:t>Analysis of Section - 32</a:t>
            </a:r>
          </a:p>
          <a:p>
            <a:pPr algn="l"/>
            <a:r>
              <a:rPr lang="en-IN" dirty="0"/>
              <a:t>This provision casts an obligation on each – unregistered person and registered person with regard to collection of tax on supply: </a:t>
            </a:r>
          </a:p>
          <a:p>
            <a:pPr algn="l"/>
            <a:r>
              <a:rPr lang="en-IN" dirty="0"/>
              <a:t>	— unregistered person is not to collect tax or any sum ‘by way of’ tax; and </a:t>
            </a:r>
          </a:p>
          <a:p>
            <a:pPr algn="l"/>
            <a:r>
              <a:rPr lang="en-IN" dirty="0"/>
              <a:t>	— registered person is to collect tax only in the manner prescribed </a:t>
            </a:r>
          </a:p>
          <a:p>
            <a:pPr algn="l"/>
            <a:r>
              <a:rPr lang="en-IN" dirty="0"/>
              <a:t>	 — Collection of tax is not a statutory right but a contractual obligation. </a:t>
            </a:r>
          </a:p>
          <a:p>
            <a:pPr algn="l"/>
            <a:r>
              <a:rPr lang="en-IN" dirty="0"/>
              <a:t>	 — The person collecting taxes, acts as an agent of the Government </a:t>
            </a:r>
            <a:r>
              <a:rPr lang="en-IN" i="1" dirty="0"/>
              <a:t>	</a:t>
            </a:r>
          </a:p>
          <a:p>
            <a:pPr lvl="1" indent="-457200" algn="just">
              <a:lnSpc>
                <a:spcPct val="100000"/>
              </a:lnSpc>
              <a:spcBef>
                <a:spcPts val="600"/>
              </a:spcBef>
              <a:spcAft>
                <a:spcPts val="600"/>
              </a:spcAft>
              <a:buClr>
                <a:schemeClr val="tx2"/>
              </a:buClr>
              <a:defRPr/>
            </a:pPr>
            <a:endParaRPr lang="en-IN" altLang="en-US" sz="2800" dirty="0">
              <a:ea typeface="Cambria Math" panose="02040503050406030204" pitchFamily="18" charset="0"/>
              <a:cs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11</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92500" lnSpcReduction="10000"/>
          </a:bodyPr>
          <a:lstStyle/>
          <a:p>
            <a:pPr algn="l"/>
            <a:r>
              <a:rPr lang="en-IN" sz="2800" b="1" i="1" u="sng" dirty="0"/>
              <a:t>Section 33. Amount of tax to be indicated in tax invoice and other documents. </a:t>
            </a:r>
            <a:endParaRPr lang="en-IN" b="1" i="1" u="sng" dirty="0"/>
          </a:p>
          <a:p>
            <a:pPr algn="just">
              <a:lnSpc>
                <a:spcPct val="160000"/>
              </a:lnSpc>
            </a:pPr>
            <a:r>
              <a:rPr lang="en-IN" i="1" dirty="0"/>
              <a:t>Notwithstanding anything contained in </a:t>
            </a:r>
            <a:r>
              <a:rPr lang="en-IN" i="1" u="sng" dirty="0">
                <a:solidFill>
                  <a:srgbClr val="000099"/>
                </a:solidFill>
              </a:rPr>
              <a:t>this Act or any other law for the time being in force</a:t>
            </a:r>
            <a:r>
              <a:rPr lang="en-IN" i="1" dirty="0"/>
              <a:t>, where any supply is made for a consideration, every person who is liable to pay tax for such supply shall prominently indicate in all documents relating to assessment, tax invoice and other like documents, </a:t>
            </a:r>
            <a:r>
              <a:rPr lang="en-IN" i="1" u="sng" dirty="0">
                <a:solidFill>
                  <a:srgbClr val="000099"/>
                </a:solidFill>
              </a:rPr>
              <a:t>the amount of tax which shall form part of the price </a:t>
            </a:r>
            <a:r>
              <a:rPr lang="en-IN" i="1" dirty="0"/>
              <a:t>at which such supply is made 	</a:t>
            </a:r>
          </a:p>
          <a:p>
            <a:pPr algn="l"/>
            <a:r>
              <a:rPr lang="en-IN" b="1" i="1" u="sng" dirty="0"/>
              <a:t>Analysis of Section – 33</a:t>
            </a:r>
          </a:p>
          <a:p>
            <a:pPr lvl="1" indent="-457200" algn="just">
              <a:lnSpc>
                <a:spcPct val="100000"/>
              </a:lnSpc>
              <a:spcBef>
                <a:spcPts val="600"/>
              </a:spcBef>
              <a:spcAft>
                <a:spcPts val="600"/>
              </a:spcAft>
              <a:buClr>
                <a:schemeClr val="tx2"/>
              </a:buClr>
              <a:buFont typeface="Wingdings" pitchFamily="2" charset="2"/>
              <a:buChar char="ü"/>
              <a:defRPr/>
            </a:pPr>
            <a:r>
              <a:rPr lang="en-IN" sz="2400" dirty="0"/>
              <a:t>This provision secures preference over any other provision to the contrary whether in this Act or elsewhere. </a:t>
            </a:r>
          </a:p>
          <a:p>
            <a:pPr lvl="1" indent="-457200" algn="just">
              <a:lnSpc>
                <a:spcPct val="100000"/>
              </a:lnSpc>
              <a:spcBef>
                <a:spcPts val="600"/>
              </a:spcBef>
              <a:spcAft>
                <a:spcPts val="600"/>
              </a:spcAft>
              <a:buClr>
                <a:schemeClr val="tx2"/>
              </a:buClr>
              <a:buFont typeface="Wingdings" pitchFamily="2" charset="2"/>
              <a:buChar char="ü"/>
              <a:defRPr/>
            </a:pPr>
            <a:r>
              <a:rPr lang="en-IN" sz="2400" dirty="0"/>
              <a:t>It states that all documents need to carry these details and that the tax would form part of the price of supply.</a:t>
            </a:r>
          </a:p>
          <a:p>
            <a:pPr lvl="1" indent="-457200" algn="just">
              <a:lnSpc>
                <a:spcPct val="100000"/>
              </a:lnSpc>
              <a:spcBef>
                <a:spcPts val="600"/>
              </a:spcBef>
              <a:spcAft>
                <a:spcPts val="600"/>
              </a:spcAft>
              <a:buClr>
                <a:schemeClr val="tx2"/>
              </a:buClr>
              <a:buFont typeface="Wingdings" pitchFamily="2" charset="2"/>
              <a:buChar char="ü"/>
              <a:defRPr/>
            </a:pPr>
            <a:r>
              <a:rPr lang="en-IN" sz="2400" dirty="0"/>
              <a:t>This provision therefore holds the price charged to be the ‘cum tax’ price of the supply. Tax included in the price is that </a:t>
            </a:r>
            <a:r>
              <a:rPr lang="en-IN" sz="2400" i="1" dirty="0"/>
              <a:t>actually assessed on the supply. </a:t>
            </a:r>
          </a:p>
          <a:p>
            <a:pPr lvl="1" indent="-457200" algn="just">
              <a:lnSpc>
                <a:spcPct val="100000"/>
              </a:lnSpc>
              <a:spcBef>
                <a:spcPts val="600"/>
              </a:spcBef>
              <a:spcAft>
                <a:spcPts val="600"/>
              </a:spcAft>
              <a:buClr>
                <a:schemeClr val="tx2"/>
              </a:buClr>
              <a:buFont typeface="Wingdings" pitchFamily="2" charset="2"/>
              <a:buChar char="ü"/>
              <a:defRPr/>
            </a:pPr>
            <a:r>
              <a:rPr lang="en-IN" sz="2400" dirty="0"/>
              <a:t>The GST law presupposes the fact that the tax, even, if not charged is deemed to have been passed on to the recipient unless proved contrary. </a:t>
            </a:r>
            <a:endParaRPr lang="en-IN" altLang="en-US" sz="2800" dirty="0">
              <a:ea typeface="Cambria Math" panose="02040503050406030204" pitchFamily="18" charset="0"/>
              <a:cs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12</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6269" y="256422"/>
            <a:ext cx="11616744" cy="6130344"/>
          </a:xfrm>
        </p:spPr>
        <p:txBody>
          <a:bodyPr>
            <a:normAutofit fontScale="92500" lnSpcReduction="20000"/>
          </a:bodyPr>
          <a:lstStyle/>
          <a:p>
            <a:pPr algn="l"/>
            <a:r>
              <a:rPr lang="en-IN" sz="2800" b="1" i="1" u="sng" dirty="0"/>
              <a:t>Section 31(7) – Goods sent on approval basis /  Sale or return basis ;</a:t>
            </a:r>
          </a:p>
          <a:p>
            <a:pPr algn="just">
              <a:lnSpc>
                <a:spcPct val="160000"/>
              </a:lnSpc>
            </a:pPr>
            <a:r>
              <a:rPr lang="en-IN" sz="2800" dirty="0"/>
              <a:t>	Notwithstanding anything contained in Sec.37(1), where the goods being sent or taken on approval for sale or return are removed before the supply takes place, the invoice shall be issued before or at the time of supply or six months from the date of removal, whichever is earlier.</a:t>
            </a:r>
          </a:p>
          <a:p>
            <a:pPr algn="l"/>
            <a:endParaRPr lang="en-IN" sz="2800" dirty="0"/>
          </a:p>
          <a:p>
            <a:pPr algn="l"/>
            <a:r>
              <a:rPr lang="en-IN" i="1" u="sng" dirty="0">
                <a:solidFill>
                  <a:srgbClr val="000099"/>
                </a:solidFill>
              </a:rPr>
              <a:t>CBI&amp;C Circular No.10/10/2017-GST dated 18.10.2017;</a:t>
            </a:r>
            <a:r>
              <a:rPr lang="en-IN" sz="2800" dirty="0"/>
              <a:t> 	</a:t>
            </a:r>
          </a:p>
          <a:p>
            <a:pPr algn="just">
              <a:buFont typeface="Wingdings" pitchFamily="2" charset="2"/>
              <a:buChar char="ü"/>
            </a:pPr>
            <a:r>
              <a:rPr lang="en-IN" sz="2800" dirty="0"/>
              <a:t>	Goods(including jewellery) can be cleared on approval basis within the 	State or outside the State.  </a:t>
            </a:r>
          </a:p>
          <a:p>
            <a:pPr algn="just">
              <a:buFont typeface="Wingdings" pitchFamily="2" charset="2"/>
              <a:buChar char="ü"/>
            </a:pPr>
            <a:r>
              <a:rPr lang="en-IN" sz="2800" dirty="0"/>
              <a:t>	Delivery </a:t>
            </a:r>
            <a:r>
              <a:rPr lang="en-IN" sz="2800" dirty="0" err="1"/>
              <a:t>Challan</a:t>
            </a:r>
            <a:r>
              <a:rPr lang="en-IN" sz="2800" dirty="0"/>
              <a:t> should be issued at the time or removal of goods . E-	Way bill also be issues wherever applicable.  </a:t>
            </a:r>
          </a:p>
          <a:p>
            <a:pPr algn="just">
              <a:buFont typeface="Wingdings" pitchFamily="2" charset="2"/>
              <a:buChar char="ü"/>
            </a:pPr>
            <a:r>
              <a:rPr lang="en-IN" sz="2800" dirty="0"/>
              <a:t>	The carrying goods for such supply can carry the invoice book so that he 	can issue the invoice once the supply is fructified.  If sale is outside the 	State, IGST will be payable. </a:t>
            </a:r>
          </a:p>
          <a:p>
            <a:pPr algn="l"/>
            <a:endParaRPr lang="en-IN" sz="2800" i="1" dirty="0"/>
          </a:p>
          <a:p>
            <a:pPr algn="l"/>
            <a:endParaRPr lang="en-IN" sz="2800" dirty="0"/>
          </a:p>
          <a:p>
            <a:pPr algn="l"/>
            <a:endParaRPr lang="en-IN" sz="2800"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13</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r>
              <a:rPr lang="en-IN" sz="2800" b="1" i="1" u="sng" dirty="0"/>
              <a:t>Transportation of goods in knocked down condition(SKD / CKD) – Rule 55 (5)</a:t>
            </a:r>
          </a:p>
          <a:p>
            <a:pPr algn="l"/>
            <a:r>
              <a:rPr lang="en-IN" sz="2800" dirty="0"/>
              <a:t>	Where the goods are being transported in a semi knocked down(SKD) or 	completely knocked down(CKD) condition or in batches or lots;</a:t>
            </a:r>
          </a:p>
          <a:p>
            <a:pPr marL="514350" indent="-514350" algn="l">
              <a:buFont typeface="+mj-lt"/>
              <a:buAutoNum type="alphaLcPeriod"/>
            </a:pPr>
            <a:r>
              <a:rPr lang="en-IN" sz="2800" dirty="0"/>
              <a:t>	the supplier shall issue the complete invoice before dispatch of the 		first consignment.</a:t>
            </a:r>
          </a:p>
          <a:p>
            <a:pPr marL="514350" indent="-514350" algn="l">
              <a:buFont typeface="+mj-lt"/>
              <a:buAutoNum type="alphaLcPeriod"/>
            </a:pPr>
            <a:r>
              <a:rPr lang="en-IN" sz="2800" dirty="0"/>
              <a:t>	the supplier shall issue a delivery </a:t>
            </a:r>
            <a:r>
              <a:rPr lang="en-IN" sz="2800" dirty="0" err="1"/>
              <a:t>challan</a:t>
            </a:r>
            <a:r>
              <a:rPr lang="en-IN" sz="2800" dirty="0"/>
              <a:t> for each of the subsequent 	consignments, giving reference of the invoice</a:t>
            </a:r>
          </a:p>
          <a:p>
            <a:pPr marL="514350" indent="-514350" algn="l">
              <a:buFont typeface="+mj-lt"/>
              <a:buAutoNum type="alphaLcPeriod"/>
            </a:pPr>
            <a:r>
              <a:rPr lang="en-IN" sz="2800" dirty="0"/>
              <a:t>	each consignment shall be accompanied by copies of the corresponding 	delivery </a:t>
            </a:r>
            <a:r>
              <a:rPr lang="en-IN" sz="2800" dirty="0" err="1"/>
              <a:t>challan</a:t>
            </a:r>
            <a:r>
              <a:rPr lang="en-IN" sz="2800" dirty="0"/>
              <a:t> along with a duly certified copy of the invoice </a:t>
            </a:r>
          </a:p>
          <a:p>
            <a:pPr marL="514350" indent="-514350" algn="l">
              <a:buFont typeface="+mj-lt"/>
              <a:buAutoNum type="alphaLcPeriod"/>
            </a:pPr>
            <a:r>
              <a:rPr lang="en-IN" sz="2800" dirty="0"/>
              <a:t>	the original copy of invoice shall be sent along with the last consignment</a:t>
            </a:r>
          </a:p>
          <a:p>
            <a:pPr algn="l"/>
            <a:endParaRPr lang="en-IN" sz="2800" dirty="0"/>
          </a:p>
          <a:p>
            <a:pPr algn="l"/>
            <a:endParaRPr lang="en-IN" sz="2800" b="1" i="1" u="sng" dirty="0"/>
          </a:p>
          <a:p>
            <a:pPr algn="l"/>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14</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r>
              <a:rPr lang="en-IN" sz="2800" b="1" i="1" u="sng" dirty="0"/>
              <a:t>Tax Invoice of Goods Transport Agencies (GTA) – Rule 54(3)</a:t>
            </a:r>
          </a:p>
          <a:p>
            <a:pPr algn="l"/>
            <a:r>
              <a:rPr lang="en-IN" sz="2800" i="1" dirty="0"/>
              <a:t>If the goods are transported in a </a:t>
            </a:r>
            <a:r>
              <a:rPr lang="en-IN" sz="2800" i="1" u="sng" dirty="0">
                <a:solidFill>
                  <a:srgbClr val="000099"/>
                </a:solidFill>
              </a:rPr>
              <a:t>goods carriage by Road</a:t>
            </a:r>
            <a:r>
              <a:rPr lang="en-IN" sz="2800" i="1" dirty="0"/>
              <a:t>, the GTA shall issue a tax invoice or any other documents and </a:t>
            </a:r>
            <a:r>
              <a:rPr lang="en-IN" sz="2800" i="1" u="sng" dirty="0">
                <a:solidFill>
                  <a:srgbClr val="000099"/>
                </a:solidFill>
              </a:rPr>
              <a:t>shall contain the below details</a:t>
            </a:r>
            <a:r>
              <a:rPr lang="en-IN" sz="2800" i="1" dirty="0"/>
              <a:t>;</a:t>
            </a:r>
          </a:p>
          <a:p>
            <a:pPr marL="514350" indent="-514350" algn="l">
              <a:buFont typeface="+mj-lt"/>
              <a:buAutoNum type="alphaLcPeriod"/>
            </a:pPr>
            <a:r>
              <a:rPr lang="en-IN" sz="2800" b="1" i="1" dirty="0"/>
              <a:t>	</a:t>
            </a:r>
            <a:r>
              <a:rPr lang="en-IN" sz="2800" i="1" dirty="0"/>
              <a:t>Gross weight of the consignment</a:t>
            </a:r>
          </a:p>
          <a:p>
            <a:pPr marL="514350" indent="-514350" algn="l">
              <a:buFont typeface="+mj-lt"/>
              <a:buAutoNum type="alphaLcPeriod"/>
            </a:pPr>
            <a:r>
              <a:rPr lang="en-IN" sz="2800" i="1" dirty="0"/>
              <a:t>	</a:t>
            </a:r>
            <a:r>
              <a:rPr lang="en-IN" sz="2800" dirty="0"/>
              <a:t>Name of the consignor and consignee</a:t>
            </a:r>
          </a:p>
          <a:p>
            <a:pPr marL="514350" indent="-514350" algn="l">
              <a:buFont typeface="+mj-lt"/>
              <a:buAutoNum type="alphaLcPeriod"/>
            </a:pPr>
            <a:r>
              <a:rPr lang="en-IN" sz="2800" i="1" dirty="0"/>
              <a:t>	Registration Number of the Vehicle</a:t>
            </a:r>
          </a:p>
          <a:p>
            <a:pPr marL="514350" indent="-514350" algn="l">
              <a:buFont typeface="+mj-lt"/>
              <a:buAutoNum type="alphaLcPeriod"/>
            </a:pPr>
            <a:r>
              <a:rPr lang="en-IN" sz="2800" i="1" dirty="0"/>
              <a:t>	Details of the goods transported</a:t>
            </a:r>
          </a:p>
          <a:p>
            <a:pPr marL="514350" indent="-514350" algn="l">
              <a:buFont typeface="+mj-lt"/>
              <a:buAutoNum type="alphaLcPeriod"/>
            </a:pPr>
            <a:r>
              <a:rPr lang="en-IN" sz="2800" i="1" dirty="0"/>
              <a:t>	Details of place of origin and destination</a:t>
            </a:r>
          </a:p>
          <a:p>
            <a:pPr marL="514350" indent="-514350" algn="l">
              <a:buFont typeface="+mj-lt"/>
              <a:buAutoNum type="alphaLcPeriod"/>
            </a:pPr>
            <a:r>
              <a:rPr lang="en-IN" sz="2800" i="1" dirty="0"/>
              <a:t>	GSTIN of the person liable for paying tax whether as consignor / 	consignee or the GTA</a:t>
            </a:r>
          </a:p>
          <a:p>
            <a:pPr marL="514350" indent="-514350" algn="l">
              <a:buFont typeface="+mj-lt"/>
              <a:buAutoNum type="alphaLcPeriod"/>
            </a:pPr>
            <a:r>
              <a:rPr lang="en-IN" sz="2800" i="1" dirty="0"/>
              <a:t>	Other information as prescribed under Rule – 46 </a:t>
            </a:r>
          </a:p>
          <a:p>
            <a:pPr algn="l"/>
            <a:endParaRPr lang="en-IN" sz="2800" b="1" i="1" dirty="0"/>
          </a:p>
          <a:p>
            <a:pPr algn="l"/>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15</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92500" lnSpcReduction="10000"/>
          </a:bodyPr>
          <a:lstStyle/>
          <a:p>
            <a:pPr algn="l"/>
            <a:r>
              <a:rPr lang="en-IN" sz="2800" b="1" i="1" u="sng" dirty="0"/>
              <a:t>Tax Invoice of Bank, FI, NBFC and Insurance Companies - Rule 54(2)</a:t>
            </a:r>
          </a:p>
          <a:p>
            <a:pPr algn="l"/>
            <a:endParaRPr lang="en-IN" sz="2800" b="1" i="1" dirty="0"/>
          </a:p>
          <a:p>
            <a:pPr algn="l">
              <a:buFont typeface="Wingdings" pitchFamily="2" charset="2"/>
              <a:buChar char="ü"/>
            </a:pPr>
            <a:r>
              <a:rPr lang="en-IN" sz="2800" b="1" i="1" dirty="0"/>
              <a:t>	</a:t>
            </a:r>
            <a:r>
              <a:rPr lang="en-IN" sz="2800" dirty="0"/>
              <a:t>Bank, FI, NBFC and IC </a:t>
            </a:r>
            <a:r>
              <a:rPr lang="en-IN" sz="2800" i="1" u="sng" dirty="0">
                <a:solidFill>
                  <a:srgbClr val="000099"/>
                </a:solidFill>
              </a:rPr>
              <a:t>may issue consolidated tax invoice </a:t>
            </a:r>
            <a:r>
              <a:rPr lang="en-IN" sz="2800" dirty="0"/>
              <a:t>on monthly 	basis electronically or physically.</a:t>
            </a:r>
          </a:p>
          <a:p>
            <a:pPr algn="l">
              <a:buFont typeface="Wingdings" pitchFamily="2" charset="2"/>
              <a:buChar char="ü"/>
            </a:pPr>
            <a:r>
              <a:rPr lang="en-IN" sz="2800" b="1" i="1" dirty="0"/>
              <a:t>	</a:t>
            </a:r>
            <a:r>
              <a:rPr lang="en-IN" sz="2800" i="1" dirty="0"/>
              <a:t>it may not have </a:t>
            </a:r>
            <a:r>
              <a:rPr lang="en-IN" sz="2800" i="1" dirty="0" err="1"/>
              <a:t>Sl.No</a:t>
            </a:r>
            <a:r>
              <a:rPr lang="en-IN" sz="2800" i="1" dirty="0"/>
              <a:t>. and address of the recipient.</a:t>
            </a:r>
          </a:p>
          <a:p>
            <a:pPr algn="l">
              <a:buFont typeface="Wingdings" pitchFamily="2" charset="2"/>
              <a:buChar char="ü"/>
            </a:pPr>
            <a:r>
              <a:rPr lang="en-IN" sz="2800" i="1" dirty="0"/>
              <a:t>	However, it should have other details as specified in Rule 46</a:t>
            </a:r>
          </a:p>
          <a:p>
            <a:pPr algn="l"/>
            <a:endParaRPr lang="en-IN" sz="2800" b="1" i="1" dirty="0"/>
          </a:p>
          <a:p>
            <a:pPr algn="l"/>
            <a:r>
              <a:rPr lang="en-IN" sz="2800" b="1" i="1" u="sng" dirty="0"/>
              <a:t>Ticket issued by passenger transport operator is tax invoice - Rule 54(4)</a:t>
            </a:r>
          </a:p>
          <a:p>
            <a:pPr algn="l">
              <a:buFont typeface="Wingdings" pitchFamily="2" charset="2"/>
              <a:buChar char="ü"/>
            </a:pPr>
            <a:r>
              <a:rPr lang="en-IN" sz="2800" i="1" dirty="0"/>
              <a:t>	a tax invoice shall include ticket in any form by whatever name called</a:t>
            </a:r>
          </a:p>
          <a:p>
            <a:pPr algn="l">
              <a:buFont typeface="Wingdings" pitchFamily="2" charset="2"/>
              <a:buChar char="ü"/>
            </a:pPr>
            <a:r>
              <a:rPr lang="en-IN" sz="2800" i="1" dirty="0"/>
              <a:t>	whether or not serially numbered and</a:t>
            </a:r>
          </a:p>
          <a:p>
            <a:pPr algn="l">
              <a:buFont typeface="Wingdings" pitchFamily="2" charset="2"/>
              <a:buChar char="ü"/>
            </a:pPr>
            <a:r>
              <a:rPr lang="en-IN" sz="2800" i="1" dirty="0"/>
              <a:t>	whether or not containing the address of the recipient of service</a:t>
            </a:r>
          </a:p>
          <a:p>
            <a:pPr algn="l">
              <a:buFont typeface="Wingdings" pitchFamily="2" charset="2"/>
              <a:buChar char="ü"/>
            </a:pPr>
            <a:r>
              <a:rPr lang="en-IN" sz="2800" i="1" dirty="0"/>
              <a:t>	But containing other information as mentioned in Rule - 46</a:t>
            </a:r>
          </a:p>
          <a:p>
            <a:pPr algn="l"/>
            <a:endParaRPr lang="en-IN" sz="2800" b="1" i="1" dirty="0"/>
          </a:p>
          <a:p>
            <a:pPr algn="l"/>
            <a:r>
              <a:rPr lang="en-IN" sz="2800" b="1" i="1" dirty="0"/>
              <a:t>	</a:t>
            </a:r>
          </a:p>
          <a:p>
            <a:pPr algn="l"/>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16</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r>
              <a:rPr lang="en-IN" sz="2800" b="1" i="1" u="sng" dirty="0"/>
              <a:t>Tax Invoice of Bank, FI, NBFC and Insurance Companies - Rule 54(2)</a:t>
            </a:r>
          </a:p>
          <a:p>
            <a:pPr algn="l"/>
            <a:endParaRPr lang="en-IN" sz="2800" b="1" i="1" dirty="0"/>
          </a:p>
          <a:p>
            <a:pPr algn="l">
              <a:buFont typeface="Wingdings" pitchFamily="2" charset="2"/>
              <a:buChar char="ü"/>
            </a:pPr>
            <a:r>
              <a:rPr lang="en-IN" sz="2800" b="1" i="1" dirty="0"/>
              <a:t>	</a:t>
            </a:r>
            <a:r>
              <a:rPr lang="en-IN" sz="2800" dirty="0"/>
              <a:t>Bank, FI, NBFC and IC </a:t>
            </a:r>
            <a:r>
              <a:rPr lang="en-IN" sz="2800" i="1" u="sng" dirty="0">
                <a:solidFill>
                  <a:srgbClr val="000099"/>
                </a:solidFill>
              </a:rPr>
              <a:t>may issue consolidated tax invoice </a:t>
            </a:r>
            <a:r>
              <a:rPr lang="en-IN" sz="2800" dirty="0"/>
              <a:t>on monthly 	basis electronically or physically.</a:t>
            </a:r>
          </a:p>
          <a:p>
            <a:pPr algn="l">
              <a:buFont typeface="Wingdings" pitchFamily="2" charset="2"/>
              <a:buChar char="ü"/>
            </a:pPr>
            <a:r>
              <a:rPr lang="en-IN" sz="2800" b="1" i="1" dirty="0"/>
              <a:t>	</a:t>
            </a:r>
            <a:r>
              <a:rPr lang="en-IN" sz="2800" i="1" dirty="0"/>
              <a:t>it may not have </a:t>
            </a:r>
            <a:r>
              <a:rPr lang="en-IN" sz="2800" i="1" dirty="0" err="1"/>
              <a:t>Sl.No</a:t>
            </a:r>
            <a:r>
              <a:rPr lang="en-IN" sz="2800" i="1" dirty="0"/>
              <a:t>. and address of the recipient.</a:t>
            </a:r>
          </a:p>
          <a:p>
            <a:pPr algn="l">
              <a:buFont typeface="Wingdings" pitchFamily="2" charset="2"/>
              <a:buChar char="ü"/>
            </a:pPr>
            <a:r>
              <a:rPr lang="en-IN" sz="2800" i="1" dirty="0"/>
              <a:t>	However, it should have other details as specified in Rule 46</a:t>
            </a:r>
          </a:p>
          <a:p>
            <a:pPr algn="l"/>
            <a:endParaRPr lang="en-IN" sz="2800" b="1" i="1" dirty="0"/>
          </a:p>
          <a:p>
            <a:pPr algn="l"/>
            <a:r>
              <a:rPr lang="en-IN" sz="2800" b="1" i="1" dirty="0"/>
              <a:t>	</a:t>
            </a:r>
          </a:p>
          <a:p>
            <a:pPr algn="l"/>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17</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55000" lnSpcReduction="20000"/>
          </a:bodyPr>
          <a:lstStyle/>
          <a:p>
            <a:pPr algn="l"/>
            <a:r>
              <a:rPr lang="en-IN" sz="5900" b="1" i="1" u="sng" dirty="0"/>
              <a:t>Rule – 46 Tax Invoice (Contents)</a:t>
            </a:r>
          </a:p>
          <a:p>
            <a:pPr algn="l">
              <a:lnSpc>
                <a:spcPct val="170000"/>
              </a:lnSpc>
            </a:pPr>
            <a:r>
              <a:rPr lang="en-IN" sz="4200" i="1" dirty="0"/>
              <a:t>Subject to rule 54, a tax invoice referred to in section 31 shall be issued by the registered person containing the following particulars, namely,</a:t>
            </a:r>
            <a:r>
              <a:rPr lang="en-IN" sz="2800" i="1" dirty="0"/>
              <a:t> 	</a:t>
            </a:r>
          </a:p>
          <a:p>
            <a:pPr algn="l">
              <a:lnSpc>
                <a:spcPct val="170000"/>
              </a:lnSpc>
            </a:pPr>
            <a:r>
              <a:rPr lang="en-IN" sz="3300" i="1" dirty="0"/>
              <a:t>(a) name, address and Goods and Services Tax Identification Number of the supplier; </a:t>
            </a:r>
          </a:p>
          <a:p>
            <a:pPr algn="l">
              <a:lnSpc>
                <a:spcPct val="170000"/>
              </a:lnSpc>
            </a:pPr>
            <a:r>
              <a:rPr lang="en-IN" sz="3300" i="1" dirty="0"/>
              <a:t>(b) a consecutive serial number not exceeding sixteen characters, in one or multiple series, containing alphabets or numerals or special characters- hyphen or dash and slash symbolised as ‘_’ and “/” respectively, and any combination thereof, unique for a financial year; </a:t>
            </a:r>
          </a:p>
          <a:p>
            <a:pPr algn="l">
              <a:lnSpc>
                <a:spcPct val="170000"/>
              </a:lnSpc>
            </a:pPr>
            <a:r>
              <a:rPr lang="en-IN" sz="3300" i="1" dirty="0"/>
              <a:t>(c) date of its issue; </a:t>
            </a:r>
          </a:p>
          <a:p>
            <a:pPr algn="l">
              <a:lnSpc>
                <a:spcPct val="170000"/>
              </a:lnSpc>
            </a:pPr>
            <a:r>
              <a:rPr lang="en-IN" sz="3300" i="1" dirty="0"/>
              <a:t>(d) name, address and Goods and Services Tax Identification Number or Unique Identity Number, if registered, of the recipient; </a:t>
            </a:r>
          </a:p>
          <a:p>
            <a:pPr algn="l">
              <a:lnSpc>
                <a:spcPct val="170000"/>
              </a:lnSpc>
            </a:pPr>
            <a:r>
              <a:rPr lang="en-IN" sz="3300" i="1" dirty="0"/>
              <a:t>(e) name and address of the recipient and the address of delivery, along with the name of the State and its code, if such recipient is un-registered and where the value of the taxable supply is fifty thousand rupees or more; </a:t>
            </a:r>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18</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92500" lnSpcReduction="20000"/>
          </a:bodyPr>
          <a:lstStyle/>
          <a:p>
            <a:pPr algn="l"/>
            <a:r>
              <a:rPr lang="en-IN" sz="3200" b="1" i="1" u="sng" dirty="0"/>
              <a:t>Rule – 46 Tax Invoice (Contents)</a:t>
            </a:r>
            <a:endParaRPr lang="en-IN" sz="5900" b="1" i="1" u="sng" dirty="0"/>
          </a:p>
          <a:p>
            <a:pPr algn="l">
              <a:lnSpc>
                <a:spcPct val="100000"/>
              </a:lnSpc>
            </a:pPr>
            <a:r>
              <a:rPr lang="en-IN" sz="2200" i="1" dirty="0"/>
              <a:t>(f) name and address of the recipient and the address of delivery, along with the name of the State and its code, if such recipient is un-registered and where the value of the taxable supply is less than fifty thousand rupees and the recipient requests that such details be recorded in the tax invoice; </a:t>
            </a:r>
            <a:r>
              <a:rPr lang="en-IN" sz="2200" b="1" i="1" dirty="0"/>
              <a:t>	</a:t>
            </a:r>
          </a:p>
          <a:p>
            <a:pPr algn="l">
              <a:lnSpc>
                <a:spcPct val="100000"/>
              </a:lnSpc>
            </a:pPr>
            <a:r>
              <a:rPr lang="en-IN" sz="2200" i="1" dirty="0"/>
              <a:t>(g) Harmonised System of Nomenclature code for goods or services; </a:t>
            </a:r>
          </a:p>
          <a:p>
            <a:pPr algn="l">
              <a:lnSpc>
                <a:spcPct val="100000"/>
              </a:lnSpc>
            </a:pPr>
            <a:r>
              <a:rPr lang="en-IN" sz="2200" i="1" dirty="0"/>
              <a:t>(h) description of goods or services; </a:t>
            </a:r>
          </a:p>
          <a:p>
            <a:pPr algn="l">
              <a:lnSpc>
                <a:spcPct val="100000"/>
              </a:lnSpc>
            </a:pPr>
            <a:r>
              <a:rPr lang="en-IN" sz="2200" i="1" dirty="0"/>
              <a:t>(</a:t>
            </a:r>
            <a:r>
              <a:rPr lang="en-IN" sz="2200" i="1" dirty="0" err="1"/>
              <a:t>i</a:t>
            </a:r>
            <a:r>
              <a:rPr lang="en-IN" sz="2200" i="1" dirty="0"/>
              <a:t>) quantity in case of goods and unit or Unique Quantity Code thereof; </a:t>
            </a:r>
          </a:p>
          <a:p>
            <a:pPr algn="l">
              <a:lnSpc>
                <a:spcPct val="100000"/>
              </a:lnSpc>
            </a:pPr>
            <a:r>
              <a:rPr lang="en-IN" sz="2200" i="1" dirty="0"/>
              <a:t>(j) total value of supply of goods or services or both; </a:t>
            </a:r>
          </a:p>
          <a:p>
            <a:pPr algn="l">
              <a:lnSpc>
                <a:spcPct val="100000"/>
              </a:lnSpc>
            </a:pPr>
            <a:r>
              <a:rPr lang="en-IN" sz="2200" i="1" dirty="0"/>
              <a:t>(k) taxable value of the supply of goods or services or both taking into account discount or abatement, if any; </a:t>
            </a:r>
          </a:p>
          <a:p>
            <a:pPr algn="l">
              <a:lnSpc>
                <a:spcPct val="100000"/>
              </a:lnSpc>
            </a:pPr>
            <a:r>
              <a:rPr lang="en-IN" sz="2200" i="1" dirty="0"/>
              <a:t>(l) rate of tax (central tax, State tax, integrated tax, Union territory tax or cess); 	</a:t>
            </a:r>
          </a:p>
          <a:p>
            <a:pPr algn="l"/>
            <a:r>
              <a:rPr lang="en-IN" sz="2200" i="1" dirty="0"/>
              <a:t>(m) amount of tax charged in respect of taxable goods or services (central tax, State tax, integrated tax, Union territory tax or cess); </a:t>
            </a:r>
          </a:p>
          <a:p>
            <a:pPr algn="l"/>
            <a:r>
              <a:rPr lang="en-IN" sz="2200" i="1" dirty="0"/>
              <a:t>(n) place of supply along with the name of the State, in the case of a supply in the course of inter-State trade or commerce; </a:t>
            </a:r>
          </a:p>
          <a:p>
            <a:pPr algn="l"/>
            <a:r>
              <a:rPr lang="en-IN" sz="2200" i="1" dirty="0"/>
              <a:t>(o) address of delivery where the same is different from the place of supply; </a:t>
            </a:r>
          </a:p>
          <a:p>
            <a:pPr algn="l"/>
            <a:r>
              <a:rPr lang="en-IN" sz="2200" i="1" dirty="0"/>
              <a:t>(p) whether the tax is payable on reverse charge basis; and </a:t>
            </a:r>
          </a:p>
          <a:p>
            <a:pPr algn="l"/>
            <a:r>
              <a:rPr lang="en-IN" sz="2200" i="1" dirty="0"/>
              <a:t>(q) signature or digital signature of the supplier or his authorised representative: </a:t>
            </a:r>
          </a:p>
          <a:p>
            <a:pPr algn="l"/>
            <a:r>
              <a:rPr lang="en-IN" sz="2200" b="1" i="1" dirty="0">
                <a:solidFill>
                  <a:srgbClr val="000099"/>
                </a:solidFill>
              </a:rPr>
              <a:t>Proviso w.e.f. 01.04.2020 – The Tax shall have QR (Quick Response) code in the Tax invoice</a:t>
            </a:r>
            <a:r>
              <a:rPr lang="en-IN" sz="2800" i="1" dirty="0"/>
              <a:t>	</a:t>
            </a:r>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19</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endParaRPr lang="en-IN" b="1" u="sng" dirty="0"/>
          </a:p>
          <a:p>
            <a:pPr algn="l"/>
            <a:endParaRPr lang="en-IN" b="1" u="sng" dirty="0"/>
          </a:p>
          <a:p>
            <a:pPr algn="l"/>
            <a:endParaRPr lang="en-IN" b="1" u="sng" dirty="0"/>
          </a:p>
          <a:p>
            <a:pPr algn="l"/>
            <a:endParaRPr lang="en-IN" b="1" u="sng" dirty="0"/>
          </a:p>
          <a:p>
            <a:pPr algn="l"/>
            <a:r>
              <a:rPr lang="en-IN" sz="11500" b="1" i="1" dirty="0">
                <a:solidFill>
                  <a:schemeClr val="accent1">
                    <a:lumMod val="50000"/>
                  </a:schemeClr>
                </a:solidFill>
              </a:rPr>
              <a:t>			</a:t>
            </a:r>
            <a:r>
              <a:rPr lang="en-IN" sz="11500" b="1" i="1" u="sng" dirty="0">
                <a:solidFill>
                  <a:schemeClr val="accent1">
                    <a:lumMod val="50000"/>
                  </a:schemeClr>
                </a:solidFill>
              </a:rPr>
              <a:t>Tax Invoice</a:t>
            </a:r>
            <a:endParaRPr lang="en-IN" b="1" i="1" u="sng" dirty="0"/>
          </a:p>
          <a:p>
            <a:pPr algn="l"/>
            <a:endParaRPr lang="en-IN" b="1" u="sng"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a:t>
            </a:fld>
            <a:endParaRPr lang="en-US" sz="2000" dirty="0">
              <a:solidFill>
                <a:srgbClr val="0070C0"/>
              </a:solidFill>
            </a:endParaRPr>
          </a:p>
        </p:txBody>
      </p:sp>
    </p:spTree>
    <p:extLst>
      <p:ext uri="{BB962C8B-B14F-4D97-AF65-F5344CB8AC3E}">
        <p14:creationId xmlns="" xmlns:p14="http://schemas.microsoft.com/office/powerpoint/2010/main" val="31916712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r>
              <a:rPr lang="en-IN" sz="3200" b="1" i="1" u="sng" dirty="0"/>
              <a:t>Rule – 46 Tax Invoice – HSN Code</a:t>
            </a:r>
          </a:p>
          <a:p>
            <a:pPr algn="l"/>
            <a:endParaRPr lang="en-IN" sz="3200" b="1" i="1" u="sng" dirty="0"/>
          </a:p>
          <a:p>
            <a:pPr algn="l"/>
            <a:r>
              <a:rPr lang="en-IN" sz="2800" u="sng" dirty="0">
                <a:solidFill>
                  <a:srgbClr val="008000"/>
                </a:solidFill>
              </a:rPr>
              <a:t>Notification No.78/2020 Central Tax dated 15.10.2020</a:t>
            </a:r>
          </a:p>
          <a:p>
            <a:pPr algn="l"/>
            <a:endParaRPr lang="en-IN" sz="2800" dirty="0">
              <a:solidFill>
                <a:srgbClr val="000099"/>
              </a:solidFill>
            </a:endParaRPr>
          </a:p>
          <a:p>
            <a:pPr marL="514350" indent="-514350" algn="l">
              <a:buAutoNum type="arabicPeriod"/>
            </a:pPr>
            <a:r>
              <a:rPr lang="en-IN" sz="2800" dirty="0">
                <a:solidFill>
                  <a:srgbClr val="000099"/>
                </a:solidFill>
              </a:rPr>
              <a:t>Aggregate Turnover in P.Y. up to Rs.5 Crores – Four Digits</a:t>
            </a:r>
          </a:p>
          <a:p>
            <a:pPr marL="514350" indent="-514350" algn="l">
              <a:buAutoNum type="arabicPeriod"/>
            </a:pPr>
            <a:endParaRPr lang="en-IN" sz="2800" dirty="0">
              <a:solidFill>
                <a:srgbClr val="000099"/>
              </a:solidFill>
            </a:endParaRPr>
          </a:p>
          <a:p>
            <a:pPr marL="514350" indent="-514350" algn="l">
              <a:buFont typeface="Arial" panose="020B0604020202020204" pitchFamily="34" charset="0"/>
              <a:buAutoNum type="arabicPeriod"/>
            </a:pPr>
            <a:r>
              <a:rPr lang="en-IN" sz="2800" dirty="0">
                <a:solidFill>
                  <a:srgbClr val="000099"/>
                </a:solidFill>
              </a:rPr>
              <a:t>Aggregate Turnover in P.Y. more than Rs.5 Crores – six Digits</a:t>
            </a:r>
          </a:p>
          <a:p>
            <a:pPr algn="l"/>
            <a:endParaRPr lang="en-IN" sz="2800" dirty="0">
              <a:solidFill>
                <a:srgbClr val="000099"/>
              </a:solidFill>
            </a:endParaRPr>
          </a:p>
          <a:p>
            <a:pPr algn="l"/>
            <a:r>
              <a:rPr lang="en-IN" sz="2800" dirty="0">
                <a:solidFill>
                  <a:srgbClr val="000099"/>
                </a:solidFill>
              </a:rPr>
              <a:t>The above amendments coming into effect from 01.04.2021</a:t>
            </a:r>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20</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76441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47500" lnSpcReduction="20000"/>
          </a:bodyPr>
          <a:lstStyle/>
          <a:p>
            <a:pPr algn="l"/>
            <a:r>
              <a:rPr lang="en-IN" sz="5900" b="1" i="1" u="sng" dirty="0"/>
              <a:t>Rule – 46 Tax Invoice (Contents)</a:t>
            </a:r>
            <a:endParaRPr lang="en-IN" sz="10100" b="1" i="1" u="sng" dirty="0"/>
          </a:p>
          <a:p>
            <a:pPr algn="just">
              <a:lnSpc>
                <a:spcPct val="100000"/>
              </a:lnSpc>
            </a:pPr>
            <a:r>
              <a:rPr lang="en-IN" sz="5100" b="1" i="1" u="sng" dirty="0">
                <a:solidFill>
                  <a:srgbClr val="000099"/>
                </a:solidFill>
              </a:rPr>
              <a:t>Consolidated Tax invoice</a:t>
            </a:r>
          </a:p>
          <a:p>
            <a:pPr algn="just">
              <a:lnSpc>
                <a:spcPct val="170000"/>
              </a:lnSpc>
            </a:pPr>
            <a:r>
              <a:rPr lang="en-IN" sz="3800" dirty="0">
                <a:latin typeface="Arial" pitchFamily="34" charset="0"/>
                <a:cs typeface="Arial" pitchFamily="34" charset="0"/>
              </a:rPr>
              <a:t>Where an invoice is required to be issued under clause (f) of sub-section (3) of section 31, a registered person may issue a consolidated invoice at the end of a month for supplies covered under sub-section (4) of section 9, </a:t>
            </a:r>
            <a:r>
              <a:rPr lang="en-IN" sz="3800" i="1" u="sng" dirty="0">
                <a:solidFill>
                  <a:srgbClr val="000099"/>
                </a:solidFill>
                <a:latin typeface="Arial" pitchFamily="34" charset="0"/>
                <a:cs typeface="Arial" pitchFamily="34" charset="0"/>
              </a:rPr>
              <a:t>the aggregate value of such supplies exceeds rupees five thousand in a day</a:t>
            </a:r>
            <a:r>
              <a:rPr lang="en-IN" sz="3800" u="sng" dirty="0">
                <a:solidFill>
                  <a:srgbClr val="000099"/>
                </a:solidFill>
                <a:latin typeface="Arial" pitchFamily="34" charset="0"/>
                <a:cs typeface="Arial" pitchFamily="34" charset="0"/>
              </a:rPr>
              <a:t> </a:t>
            </a:r>
            <a:r>
              <a:rPr lang="en-IN" sz="3800" dirty="0">
                <a:latin typeface="Arial" pitchFamily="34" charset="0"/>
                <a:cs typeface="Arial" pitchFamily="34" charset="0"/>
              </a:rPr>
              <a:t>from any or all the suppliers.</a:t>
            </a:r>
          </a:p>
          <a:p>
            <a:pPr algn="l">
              <a:lnSpc>
                <a:spcPct val="170000"/>
              </a:lnSpc>
            </a:pPr>
            <a:endParaRPr lang="en-IN" sz="3800" i="1" dirty="0">
              <a:latin typeface="Arial" pitchFamily="34" charset="0"/>
              <a:cs typeface="Arial" pitchFamily="34" charset="0"/>
            </a:endParaRPr>
          </a:p>
          <a:p>
            <a:pPr algn="l">
              <a:lnSpc>
                <a:spcPct val="170000"/>
              </a:lnSpc>
            </a:pPr>
            <a:r>
              <a:rPr lang="en-IN" sz="3800" i="1" dirty="0">
                <a:latin typeface="Arial" pitchFamily="34" charset="0"/>
                <a:cs typeface="Arial" pitchFamily="34" charset="0"/>
              </a:rPr>
              <a:t>The Registered person may not issue a tax invoice in accordance with the provisions of clause (b) of sub-section (3) of section 31 subject to the following conditions, namely,- </a:t>
            </a:r>
          </a:p>
          <a:p>
            <a:pPr algn="l">
              <a:lnSpc>
                <a:spcPct val="170000"/>
              </a:lnSpc>
            </a:pPr>
            <a:r>
              <a:rPr lang="en-IN" sz="3800" i="1" dirty="0">
                <a:latin typeface="Arial" pitchFamily="34" charset="0"/>
                <a:cs typeface="Arial" pitchFamily="34" charset="0"/>
              </a:rPr>
              <a:t>(a) the recipient is not a registered person; and </a:t>
            </a:r>
          </a:p>
          <a:p>
            <a:pPr algn="l">
              <a:lnSpc>
                <a:spcPct val="170000"/>
              </a:lnSpc>
            </a:pPr>
            <a:r>
              <a:rPr lang="en-IN" sz="3800" i="1" dirty="0">
                <a:latin typeface="Arial" pitchFamily="34" charset="0"/>
                <a:cs typeface="Arial" pitchFamily="34" charset="0"/>
              </a:rPr>
              <a:t>(b) the recipient does not require such invoice, and </a:t>
            </a:r>
          </a:p>
          <a:p>
            <a:pPr algn="l">
              <a:lnSpc>
                <a:spcPct val="170000"/>
              </a:lnSpc>
            </a:pPr>
            <a:r>
              <a:rPr lang="en-IN" sz="3800" i="1" dirty="0">
                <a:latin typeface="Arial" pitchFamily="34" charset="0"/>
                <a:cs typeface="Arial" pitchFamily="34" charset="0"/>
              </a:rPr>
              <a:t>shall issue a consolidated tax invoice for such supplies at the close of each day in respect of all such supplies.</a:t>
            </a:r>
            <a:r>
              <a:rPr lang="en-IN" sz="2800" i="1" dirty="0"/>
              <a:t> </a:t>
            </a: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21</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77500" lnSpcReduction="20000"/>
          </a:bodyPr>
          <a:lstStyle/>
          <a:p>
            <a:pPr algn="l"/>
            <a:r>
              <a:rPr lang="en-IN" sz="3200" b="1" i="1" u="sng" dirty="0"/>
              <a:t>Rule – 46 Tax Invoice (Contents)</a:t>
            </a:r>
            <a:endParaRPr lang="en-IN" sz="2800" dirty="0"/>
          </a:p>
          <a:p>
            <a:pPr algn="just">
              <a:lnSpc>
                <a:spcPct val="100000"/>
              </a:lnSpc>
            </a:pPr>
            <a:r>
              <a:rPr lang="en-IN" sz="2800" b="1" i="1" u="sng" dirty="0">
                <a:solidFill>
                  <a:srgbClr val="000099"/>
                </a:solidFill>
              </a:rPr>
              <a:t>Export invoice :</a:t>
            </a:r>
          </a:p>
          <a:p>
            <a:pPr algn="just">
              <a:lnSpc>
                <a:spcPct val="100000"/>
              </a:lnSpc>
            </a:pPr>
            <a:r>
              <a:rPr lang="en-IN" sz="2800" i="1" dirty="0"/>
              <a:t>Provided also that in the case of the export of goods or services, the invoice shall carry an endorsement </a:t>
            </a:r>
          </a:p>
          <a:p>
            <a:pPr algn="just">
              <a:lnSpc>
                <a:spcPct val="100000"/>
              </a:lnSpc>
            </a:pPr>
            <a:r>
              <a:rPr lang="en-IN" sz="2800" i="1" dirty="0"/>
              <a:t>	“SUPPLY MEANT FOR EXPORT/SUPPLY TO SEZ UNIT OR SEZ DEVELOPER 	  FOR 	AUTHORISED OPERATIONS ON </a:t>
            </a:r>
            <a:r>
              <a:rPr lang="en-IN" sz="2800" i="1" u="sng" dirty="0">
                <a:solidFill>
                  <a:schemeClr val="accent6"/>
                </a:solidFill>
              </a:rPr>
              <a:t>PAYMENT OF INTEGRATED TAX</a:t>
            </a:r>
            <a:r>
              <a:rPr lang="en-IN" sz="2800" i="1" dirty="0"/>
              <a:t>” or </a:t>
            </a:r>
          </a:p>
          <a:p>
            <a:pPr algn="just">
              <a:lnSpc>
                <a:spcPct val="100000"/>
              </a:lnSpc>
            </a:pPr>
            <a:r>
              <a:rPr lang="en-IN" sz="2800" i="1" dirty="0"/>
              <a:t>	</a:t>
            </a:r>
          </a:p>
          <a:p>
            <a:pPr algn="just">
              <a:lnSpc>
                <a:spcPct val="100000"/>
              </a:lnSpc>
            </a:pPr>
            <a:r>
              <a:rPr lang="en-IN" sz="2800" i="1" dirty="0"/>
              <a:t>	“SUPPLY MEANT FOR EXPORT/SUPPLY TO SEZ UNIT OR SEZ DEVELOPER 	  FOR 	AUTHORISED OPERATIONS UNDER BOND OR </a:t>
            </a:r>
            <a:r>
              <a:rPr lang="en-IN" sz="2800" i="1" u="sng" dirty="0">
                <a:solidFill>
                  <a:srgbClr val="FF0000"/>
                </a:solidFill>
              </a:rPr>
              <a:t>LETTER OF UNDERTAKING WITHOUT  </a:t>
            </a:r>
          </a:p>
          <a:p>
            <a:pPr algn="just">
              <a:lnSpc>
                <a:spcPct val="100000"/>
              </a:lnSpc>
            </a:pPr>
            <a:r>
              <a:rPr lang="en-IN" sz="2800" i="1" dirty="0">
                <a:solidFill>
                  <a:srgbClr val="FF0000"/>
                </a:solidFill>
              </a:rPr>
              <a:t>	</a:t>
            </a:r>
            <a:r>
              <a:rPr lang="en-IN" sz="2800" i="1" u="sng" dirty="0">
                <a:solidFill>
                  <a:srgbClr val="FF0000"/>
                </a:solidFill>
              </a:rPr>
              <a:t>PAYMENT OF INTEGRATED TAX</a:t>
            </a:r>
            <a:r>
              <a:rPr lang="en-IN" sz="2800" i="1" dirty="0"/>
              <a:t>”, </a:t>
            </a:r>
          </a:p>
          <a:p>
            <a:pPr algn="just">
              <a:lnSpc>
                <a:spcPct val="100000"/>
              </a:lnSpc>
            </a:pPr>
            <a:endParaRPr lang="en-IN" sz="2800" i="1" dirty="0"/>
          </a:p>
          <a:p>
            <a:pPr algn="just">
              <a:lnSpc>
                <a:spcPct val="100000"/>
              </a:lnSpc>
            </a:pPr>
            <a:r>
              <a:rPr lang="en-IN" sz="3600" i="1" u="sng" dirty="0">
                <a:solidFill>
                  <a:srgbClr val="000099"/>
                </a:solidFill>
              </a:rPr>
              <a:t>Signature :</a:t>
            </a:r>
            <a:endParaRPr lang="en-IN" sz="2800" i="1" u="sng" dirty="0">
              <a:solidFill>
                <a:srgbClr val="000099"/>
              </a:solidFill>
            </a:endParaRPr>
          </a:p>
          <a:p>
            <a:pPr algn="just">
              <a:lnSpc>
                <a:spcPct val="170000"/>
              </a:lnSpc>
            </a:pPr>
            <a:r>
              <a:rPr lang="en-IN" sz="2800" i="1" dirty="0"/>
              <a:t>Provided also that the signature or digital signature of the supplier or his authorised representative shall not be required in the case of issuance of an electronic invoice in accordance with the provisions of the Information Technology Act, 2000 (21 of 2000). 	</a:t>
            </a:r>
          </a:p>
          <a:p>
            <a:pPr algn="just">
              <a:lnSpc>
                <a:spcPct val="100000"/>
              </a:lnSpc>
            </a:pPr>
            <a:endParaRPr lang="en-IN" sz="2800"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22</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r>
              <a:rPr lang="en-IN" sz="3200" b="1" i="1" u="sng" dirty="0"/>
              <a:t>Rule – 46A  Invoice Cum Bill of Supply</a:t>
            </a:r>
          </a:p>
          <a:p>
            <a:pPr algn="l">
              <a:lnSpc>
                <a:spcPct val="150000"/>
              </a:lnSpc>
            </a:pPr>
            <a:r>
              <a:rPr lang="en-IN" sz="2800" i="1" dirty="0"/>
              <a:t>Notwithstanding anything contained in rule 46 or rule 49 or rule 54, where a registered person is supplying </a:t>
            </a:r>
            <a:r>
              <a:rPr lang="en-IN" sz="2800" i="1" u="sng" dirty="0">
                <a:solidFill>
                  <a:srgbClr val="000099"/>
                </a:solidFill>
              </a:rPr>
              <a:t>taxable as well as exempted goods or services</a:t>
            </a:r>
            <a:r>
              <a:rPr lang="en-IN" sz="2800" i="1" dirty="0"/>
              <a:t> or both to an unregistered person, a single “invoice-cum-bill of supply” may be issued for all such supplies 	</a:t>
            </a:r>
          </a:p>
          <a:p>
            <a:pPr algn="l"/>
            <a:endParaRPr lang="en-IN" sz="2800" dirty="0"/>
          </a:p>
          <a:p>
            <a:pPr algn="just">
              <a:lnSpc>
                <a:spcPct val="100000"/>
              </a:lnSpc>
            </a:pPr>
            <a:endParaRPr lang="en-IN" sz="2800" i="1" dirty="0">
              <a:solidFill>
                <a:srgbClr val="000099"/>
              </a:solidFill>
            </a:endParaRPr>
          </a:p>
          <a:p>
            <a:pPr algn="just">
              <a:lnSpc>
                <a:spcPct val="100000"/>
              </a:lnSpc>
            </a:pPr>
            <a:r>
              <a:rPr lang="en-IN" sz="2800" dirty="0"/>
              <a:t> </a:t>
            </a:r>
            <a:r>
              <a:rPr lang="en-IN" sz="2800" i="1" dirty="0"/>
              <a:t>	</a:t>
            </a:r>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23</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09530"/>
            <a:ext cx="11616744" cy="6130344"/>
          </a:xfrm>
        </p:spPr>
        <p:txBody>
          <a:bodyPr>
            <a:normAutofit fontScale="62500" lnSpcReduction="20000"/>
          </a:bodyPr>
          <a:lstStyle/>
          <a:p>
            <a:pPr algn="l"/>
            <a:r>
              <a:rPr lang="en-IN" sz="5100" b="1" i="1" u="sng" dirty="0"/>
              <a:t>Rule – 47 Time limit for issuing a Tax Invoice :</a:t>
            </a:r>
          </a:p>
          <a:p>
            <a:pPr algn="l">
              <a:lnSpc>
                <a:spcPct val="170000"/>
              </a:lnSpc>
            </a:pPr>
            <a:r>
              <a:rPr lang="en-IN" sz="3200" dirty="0">
                <a:latin typeface="Arial" pitchFamily="34" charset="0"/>
                <a:cs typeface="Arial" pitchFamily="34" charset="0"/>
              </a:rPr>
              <a:t>The invoice referred to in rule 46, </a:t>
            </a:r>
          </a:p>
          <a:p>
            <a:pPr algn="l">
              <a:lnSpc>
                <a:spcPct val="170000"/>
              </a:lnSpc>
            </a:pPr>
            <a:r>
              <a:rPr lang="en-IN" sz="3200" dirty="0">
                <a:solidFill>
                  <a:srgbClr val="000099"/>
                </a:solidFill>
                <a:latin typeface="Arial" pitchFamily="34" charset="0"/>
                <a:cs typeface="Arial" pitchFamily="34" charset="0"/>
              </a:rPr>
              <a:t>In the case of the taxable supply of services</a:t>
            </a:r>
            <a:r>
              <a:rPr lang="en-IN" sz="3200" dirty="0">
                <a:latin typeface="Arial" pitchFamily="34" charset="0"/>
                <a:cs typeface="Arial" pitchFamily="34" charset="0"/>
              </a:rPr>
              <a:t>, - shall be issued within a period of </a:t>
            </a:r>
            <a:r>
              <a:rPr lang="en-IN" sz="3200" u="sng" dirty="0">
                <a:solidFill>
                  <a:srgbClr val="000099"/>
                </a:solidFill>
                <a:latin typeface="Arial" pitchFamily="34" charset="0"/>
                <a:cs typeface="Arial" pitchFamily="34" charset="0"/>
              </a:rPr>
              <a:t>thirty days</a:t>
            </a:r>
            <a:r>
              <a:rPr lang="en-IN" sz="3200" dirty="0">
                <a:solidFill>
                  <a:srgbClr val="000099"/>
                </a:solidFill>
                <a:latin typeface="Arial" pitchFamily="34" charset="0"/>
                <a:cs typeface="Arial" pitchFamily="34" charset="0"/>
              </a:rPr>
              <a:t> </a:t>
            </a:r>
            <a:r>
              <a:rPr lang="en-IN" sz="3200" dirty="0">
                <a:latin typeface="Arial" pitchFamily="34" charset="0"/>
                <a:cs typeface="Arial" pitchFamily="34" charset="0"/>
              </a:rPr>
              <a:t>from the date of the supply of service: </a:t>
            </a:r>
          </a:p>
          <a:p>
            <a:pPr algn="l">
              <a:lnSpc>
                <a:spcPct val="170000"/>
              </a:lnSpc>
            </a:pPr>
            <a:r>
              <a:rPr lang="en-IN" sz="3200" dirty="0">
                <a:latin typeface="Arial" pitchFamily="34" charset="0"/>
                <a:cs typeface="Arial" pitchFamily="34" charset="0"/>
              </a:rPr>
              <a:t>Where the supplier of services is an insurer or a banking or a financial institution, including NBFC -  to be issued within </a:t>
            </a:r>
            <a:r>
              <a:rPr lang="en-IN" sz="3200" u="sng" dirty="0">
                <a:solidFill>
                  <a:srgbClr val="000099"/>
                </a:solidFill>
                <a:latin typeface="Arial" pitchFamily="34" charset="0"/>
                <a:cs typeface="Arial" pitchFamily="34" charset="0"/>
              </a:rPr>
              <a:t>forty-five days </a:t>
            </a:r>
            <a:r>
              <a:rPr lang="en-IN" sz="3200" dirty="0">
                <a:latin typeface="Arial" pitchFamily="34" charset="0"/>
                <a:cs typeface="Arial" pitchFamily="34" charset="0"/>
              </a:rPr>
              <a:t>from the date of the supply of service: </a:t>
            </a:r>
          </a:p>
          <a:p>
            <a:pPr algn="l">
              <a:lnSpc>
                <a:spcPct val="170000"/>
              </a:lnSpc>
            </a:pPr>
            <a:r>
              <a:rPr lang="en-IN" sz="3200" dirty="0">
                <a:latin typeface="Arial" pitchFamily="34" charset="0"/>
                <a:cs typeface="Arial" pitchFamily="34" charset="0"/>
              </a:rPr>
              <a:t>Taxable supplies of services between distinct persons of Banking, FI, NBFC or Insurance co., as specified in section 25, may issue the invoice before or at the time such supplier records the same in his books of account or before the expiry of the quarter during which the supply was made.</a:t>
            </a:r>
            <a:r>
              <a:rPr lang="en-IN" sz="3200" i="1" dirty="0"/>
              <a:t> 	</a:t>
            </a:r>
          </a:p>
          <a:p>
            <a:pPr algn="l"/>
            <a:endParaRPr lang="en-IN" sz="3200" b="1" i="1" u="sng" dirty="0"/>
          </a:p>
          <a:p>
            <a:pPr algn="l"/>
            <a:endParaRPr lang="en-IN" sz="2800" dirty="0"/>
          </a:p>
          <a:p>
            <a:pPr algn="just">
              <a:lnSpc>
                <a:spcPct val="100000"/>
              </a:lnSpc>
            </a:pPr>
            <a:endParaRPr lang="en-IN" sz="2800" i="1" dirty="0">
              <a:solidFill>
                <a:srgbClr val="000099"/>
              </a:solidFill>
            </a:endParaRPr>
          </a:p>
          <a:p>
            <a:pPr algn="just">
              <a:lnSpc>
                <a:spcPct val="100000"/>
              </a:lnSpc>
            </a:pPr>
            <a:r>
              <a:rPr lang="en-IN" sz="2800" dirty="0"/>
              <a:t> </a:t>
            </a:r>
            <a:r>
              <a:rPr lang="en-IN" sz="2800" i="1" dirty="0"/>
              <a:t>	</a:t>
            </a:r>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24</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09530"/>
            <a:ext cx="11616744" cy="6130344"/>
          </a:xfrm>
        </p:spPr>
        <p:txBody>
          <a:bodyPr>
            <a:normAutofit fontScale="92500" lnSpcReduction="10000"/>
          </a:bodyPr>
          <a:lstStyle/>
          <a:p>
            <a:pPr algn="l"/>
            <a:r>
              <a:rPr lang="en-IN" sz="3200" b="1" i="1" u="sng" dirty="0"/>
              <a:t>Rule – 48 manner of issuing a Tax Invoice :</a:t>
            </a:r>
            <a:endParaRPr lang="en-IN" sz="5100" b="1" i="1" u="sng" dirty="0"/>
          </a:p>
          <a:p>
            <a:pPr algn="l"/>
            <a:r>
              <a:rPr lang="en-IN" sz="2800" i="1" dirty="0"/>
              <a:t>1) The invoice shall be prepared in triplicate, </a:t>
            </a:r>
            <a:r>
              <a:rPr lang="en-IN" sz="2800" i="1" u="sng" dirty="0">
                <a:solidFill>
                  <a:srgbClr val="000099"/>
                </a:solidFill>
              </a:rPr>
              <a:t>in the case of supply of goods</a:t>
            </a:r>
            <a:r>
              <a:rPr lang="en-IN" sz="2800" i="1" dirty="0"/>
              <a:t>, in the following manner, namely,- </a:t>
            </a:r>
          </a:p>
          <a:p>
            <a:pPr algn="l"/>
            <a:r>
              <a:rPr lang="en-IN" sz="2800" i="1" dirty="0"/>
              <a:t>	(a) the original copy being marked as ORIGINAL FOR RECIPIENT; </a:t>
            </a:r>
          </a:p>
          <a:p>
            <a:pPr algn="l"/>
            <a:r>
              <a:rPr lang="en-IN" sz="2800" i="1" dirty="0"/>
              <a:t>	(b) the duplicate copy being marked as DUPLICATE FOR TRANSPORTER; and </a:t>
            </a:r>
          </a:p>
          <a:p>
            <a:pPr algn="l"/>
            <a:r>
              <a:rPr lang="en-IN" sz="2800" i="1" dirty="0"/>
              <a:t>	(c) the triplicate copy being marked as TRIPLICATE FOR SUPPLIER. </a:t>
            </a:r>
          </a:p>
          <a:p>
            <a:pPr algn="l"/>
            <a:endParaRPr lang="en-IN" sz="2800" i="1" dirty="0"/>
          </a:p>
          <a:p>
            <a:pPr algn="l"/>
            <a:r>
              <a:rPr lang="en-IN" sz="2800" i="1" dirty="0"/>
              <a:t>(2) The invoice shall be prepared in duplicate, </a:t>
            </a:r>
            <a:r>
              <a:rPr lang="en-IN" sz="2800" i="1" u="sng" dirty="0">
                <a:solidFill>
                  <a:srgbClr val="000099"/>
                </a:solidFill>
              </a:rPr>
              <a:t>in the case of the supply of services</a:t>
            </a:r>
            <a:r>
              <a:rPr lang="en-IN" sz="2800" i="1" dirty="0"/>
              <a:t>, in the following manner, namely,- </a:t>
            </a:r>
          </a:p>
          <a:p>
            <a:pPr algn="l"/>
            <a:r>
              <a:rPr lang="en-IN" sz="2800" i="1" dirty="0"/>
              <a:t>	(a) the original copy being marked as ORIGINAL FOR RECIPIENT; and </a:t>
            </a:r>
          </a:p>
          <a:p>
            <a:pPr algn="l"/>
            <a:r>
              <a:rPr lang="en-IN" sz="2800" i="1" dirty="0"/>
              <a:t>	(b) the duplicate copy being marked as DUPLICATE FOR SUPPLIER. </a:t>
            </a:r>
          </a:p>
          <a:p>
            <a:pPr algn="l"/>
            <a:endParaRPr lang="en-IN" sz="2800" i="1" dirty="0"/>
          </a:p>
          <a:p>
            <a:pPr algn="l"/>
            <a:r>
              <a:rPr lang="en-IN" sz="2800" i="1" dirty="0"/>
              <a:t>(3) The serial number of invoices issued during a tax period shall be furnished electronically through the common portal in FORM GSTR-1. 	</a:t>
            </a:r>
            <a:r>
              <a:rPr lang="en-IN" sz="2800" dirty="0"/>
              <a:t> </a:t>
            </a:r>
            <a:r>
              <a:rPr lang="en-IN" sz="2800" i="1" dirty="0"/>
              <a:t>	</a:t>
            </a:r>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25</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09530"/>
            <a:ext cx="11616744" cy="6130344"/>
          </a:xfrm>
        </p:spPr>
        <p:txBody>
          <a:bodyPr>
            <a:normAutofit fontScale="92500"/>
          </a:bodyPr>
          <a:lstStyle/>
          <a:p>
            <a:pPr algn="l"/>
            <a:r>
              <a:rPr lang="en-IN" sz="3200" b="1" i="1" u="sng" dirty="0"/>
              <a:t>Bill of Supply – Sec.31(3) and Rule 49 :</a:t>
            </a:r>
            <a:endParaRPr lang="en-IN" sz="5100" b="1" i="1" u="sng" dirty="0"/>
          </a:p>
          <a:p>
            <a:pPr algn="l"/>
            <a:r>
              <a:rPr lang="en-IN" sz="2800" dirty="0"/>
              <a:t>A registered taxable supplying exempted goods or service both paying tax under the provisions of Sec.10 (Composition dealers) shall issue, instead of a tax invoice, a bill of supply containing the below details as per Rule-49.</a:t>
            </a:r>
          </a:p>
          <a:p>
            <a:pPr algn="l"/>
            <a:r>
              <a:rPr lang="en-IN" sz="2800" i="1" u="sng" dirty="0">
                <a:solidFill>
                  <a:srgbClr val="000099"/>
                </a:solidFill>
              </a:rPr>
              <a:t>Small Taxable person paying GST @6% on services shall issue a Bill of supply.</a:t>
            </a:r>
          </a:p>
          <a:p>
            <a:pPr algn="l"/>
            <a:endParaRPr lang="en-US" sz="1800" b="0" i="0" u="none" strike="noStrike" baseline="0" dirty="0">
              <a:latin typeface="CIDFont+F2"/>
            </a:endParaRPr>
          </a:p>
          <a:p>
            <a:pPr algn="l"/>
            <a:r>
              <a:rPr lang="en-US" dirty="0">
                <a:solidFill>
                  <a:srgbClr val="008000"/>
                </a:solidFill>
                <a:latin typeface="CIDFont+F2"/>
              </a:rPr>
              <a:t>Note:</a:t>
            </a:r>
            <a:endParaRPr lang="en-US" b="0" i="0" u="none" strike="noStrike" baseline="0" dirty="0">
              <a:solidFill>
                <a:srgbClr val="008000"/>
              </a:solidFill>
              <a:latin typeface="CIDFont+F2"/>
            </a:endParaRPr>
          </a:p>
          <a:p>
            <a:pPr algn="l"/>
            <a:r>
              <a:rPr lang="en-US" b="0" i="0" u="none" strike="noStrike" baseline="0" dirty="0">
                <a:solidFill>
                  <a:srgbClr val="008000"/>
                </a:solidFill>
                <a:latin typeface="CIDFont+F2"/>
              </a:rPr>
              <a:t>1. Service provider who avails the benefit of composition was allowed to issue a bill of   </a:t>
            </a:r>
          </a:p>
          <a:p>
            <a:pPr algn="l"/>
            <a:r>
              <a:rPr lang="en-US" dirty="0">
                <a:solidFill>
                  <a:srgbClr val="008000"/>
                </a:solidFill>
                <a:latin typeface="CIDFont+F2"/>
              </a:rPr>
              <a:t>    </a:t>
            </a:r>
            <a:r>
              <a:rPr lang="en-US" b="0" i="0" u="none" strike="noStrike" baseline="0" dirty="0">
                <a:solidFill>
                  <a:srgbClr val="008000"/>
                </a:solidFill>
                <a:latin typeface="CIDFont+F2"/>
              </a:rPr>
              <a:t>Supply via </a:t>
            </a:r>
            <a:r>
              <a:rPr lang="en-US" b="0" i="0" u="sng" strike="noStrike" baseline="0" dirty="0">
                <a:solidFill>
                  <a:srgbClr val="000099"/>
                </a:solidFill>
                <a:latin typeface="CIDFont+F2"/>
              </a:rPr>
              <a:t>Removal of Difficulty Order (ROD) No. 03/2019-CT dated 8.3.2019</a:t>
            </a:r>
            <a:r>
              <a:rPr lang="en-US" b="0" i="0" u="none" strike="noStrike" baseline="0" dirty="0">
                <a:solidFill>
                  <a:srgbClr val="008000"/>
                </a:solidFill>
                <a:latin typeface="CIDFont+F2"/>
              </a:rPr>
              <a:t>.</a:t>
            </a:r>
          </a:p>
          <a:p>
            <a:pPr algn="l"/>
            <a:r>
              <a:rPr lang="en-US" b="0" i="0" u="none" strike="noStrike" baseline="0" dirty="0">
                <a:solidFill>
                  <a:srgbClr val="008000"/>
                </a:solidFill>
                <a:latin typeface="CIDFont+F2"/>
              </a:rPr>
              <a:t> </a:t>
            </a:r>
          </a:p>
          <a:p>
            <a:pPr algn="l"/>
            <a:r>
              <a:rPr lang="en-US" b="0" i="0" u="none" strike="noStrike" baseline="0" dirty="0">
                <a:solidFill>
                  <a:srgbClr val="008000"/>
                </a:solidFill>
                <a:latin typeface="CIDFont+F2"/>
              </a:rPr>
              <a:t>2. Subsequently, </a:t>
            </a:r>
            <a:r>
              <a:rPr lang="en-US" b="0" i="0" u="none" strike="noStrike" baseline="0" dirty="0">
                <a:solidFill>
                  <a:srgbClr val="000099"/>
                </a:solidFill>
                <a:latin typeface="CIDFont+F2"/>
              </a:rPr>
              <a:t>Sub-Section 2A was inserted in Section 10 vide Finance (No. 2) Act, 2019 </a:t>
            </a:r>
          </a:p>
          <a:p>
            <a:pPr algn="l"/>
            <a:r>
              <a:rPr lang="en-US" dirty="0">
                <a:solidFill>
                  <a:srgbClr val="000099"/>
                </a:solidFill>
                <a:latin typeface="CIDFont+F2"/>
              </a:rPr>
              <a:t>    </a:t>
            </a:r>
            <a:r>
              <a:rPr lang="en-US" b="0" i="0" u="none" strike="noStrike" baseline="0" dirty="0" err="1">
                <a:solidFill>
                  <a:srgbClr val="000099"/>
                </a:solidFill>
                <a:latin typeface="CIDFont+F2"/>
              </a:rPr>
              <a:t>w.e.f</a:t>
            </a:r>
            <a:r>
              <a:rPr lang="en-US" b="0" i="0" u="none" strike="noStrike" baseline="0" dirty="0">
                <a:solidFill>
                  <a:srgbClr val="000099"/>
                </a:solidFill>
                <a:latin typeface="CIDFont+F2"/>
              </a:rPr>
              <a:t> 01.01.2020 </a:t>
            </a:r>
            <a:r>
              <a:rPr lang="en-US" b="0" i="0" u="none" strike="noStrike" baseline="0" dirty="0">
                <a:solidFill>
                  <a:srgbClr val="008000"/>
                </a:solidFill>
                <a:latin typeface="CIDFont+F2"/>
              </a:rPr>
              <a:t>to allow a service provider to pay tax not exceeding 6% of turnover in </a:t>
            </a:r>
          </a:p>
          <a:p>
            <a:pPr algn="l"/>
            <a:r>
              <a:rPr lang="en-US" dirty="0">
                <a:solidFill>
                  <a:srgbClr val="008000"/>
                </a:solidFill>
                <a:latin typeface="CIDFont+F2"/>
              </a:rPr>
              <a:t>    </a:t>
            </a:r>
            <a:r>
              <a:rPr lang="en-US" b="0" i="0" u="none" strike="noStrike" baseline="0" dirty="0">
                <a:solidFill>
                  <a:srgbClr val="008000"/>
                </a:solidFill>
                <a:latin typeface="CIDFont+F2"/>
              </a:rPr>
              <a:t>state / UT if his aggregate turnover in the preceding financial year did not exceed Rs. 50 </a:t>
            </a:r>
          </a:p>
          <a:p>
            <a:pPr algn="l"/>
            <a:r>
              <a:rPr lang="en-US" dirty="0">
                <a:solidFill>
                  <a:srgbClr val="008000"/>
                </a:solidFill>
                <a:latin typeface="CIDFont+F2"/>
              </a:rPr>
              <a:t>    </a:t>
            </a:r>
            <a:r>
              <a:rPr lang="en-US" b="0" i="0" u="none" strike="noStrike" baseline="0" dirty="0">
                <a:solidFill>
                  <a:srgbClr val="008000"/>
                </a:solidFill>
                <a:latin typeface="CIDFont+F2"/>
              </a:rPr>
              <a:t>lakh.</a:t>
            </a:r>
            <a:endParaRPr lang="en-IN" sz="3600" i="1" dirty="0">
              <a:solidFill>
                <a:srgbClr val="008000"/>
              </a:solidFill>
            </a:endParaRPr>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26</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6269" y="232976"/>
            <a:ext cx="11616744" cy="6130344"/>
          </a:xfrm>
        </p:spPr>
        <p:txBody>
          <a:bodyPr>
            <a:normAutofit fontScale="92500" lnSpcReduction="10000"/>
          </a:bodyPr>
          <a:lstStyle/>
          <a:p>
            <a:pPr algn="l"/>
            <a:r>
              <a:rPr lang="en-IN" sz="3200" b="1" i="1" u="sng" dirty="0"/>
              <a:t>Bill of Supply – Sec.31(3) and Rule 49 :</a:t>
            </a:r>
          </a:p>
          <a:p>
            <a:pPr algn="l"/>
            <a:r>
              <a:rPr lang="en-IN" sz="3200" b="1" i="1" u="sng" dirty="0"/>
              <a:t>Contents of Bill of Supply</a:t>
            </a:r>
            <a:endParaRPr lang="en-IN" sz="5100" b="1" i="1" u="sng" dirty="0"/>
          </a:p>
          <a:p>
            <a:pPr algn="l"/>
            <a:r>
              <a:rPr lang="en-IN" sz="2800" i="1" dirty="0"/>
              <a:t>(a) name, address and Goods and Services Tax Identification Number of the supplier; </a:t>
            </a:r>
          </a:p>
          <a:p>
            <a:pPr algn="l"/>
            <a:r>
              <a:rPr lang="en-IN" sz="2800" i="1" dirty="0"/>
              <a:t>(b) a consecutive serial number not exceeding sixteen characters, in one or multiple series, containing alphabets or numerals or special characters -hyphen or dash and slash symbolised as “-” and “/” respectively, and any combination thereof, unique for a financial year; </a:t>
            </a:r>
          </a:p>
          <a:p>
            <a:pPr algn="l"/>
            <a:r>
              <a:rPr lang="en-IN" sz="2800" i="1" dirty="0"/>
              <a:t>(c) date of its issue; </a:t>
            </a:r>
          </a:p>
          <a:p>
            <a:pPr algn="l"/>
            <a:r>
              <a:rPr lang="en-IN" sz="2800" i="1" dirty="0"/>
              <a:t>(d) name, address and Goods and Services Tax Identification Number or Unique Identity Number, if registered, of the recipient; </a:t>
            </a:r>
          </a:p>
          <a:p>
            <a:pPr algn="l"/>
            <a:r>
              <a:rPr lang="en-IN" sz="2800" i="1" dirty="0"/>
              <a:t>(e) Harmonised System of Nomenclature Code for goods or services; </a:t>
            </a:r>
          </a:p>
          <a:p>
            <a:pPr algn="l"/>
            <a:r>
              <a:rPr lang="en-IN" sz="2800" i="1" dirty="0"/>
              <a:t>(f) description of goods or services or both; </a:t>
            </a:r>
          </a:p>
          <a:p>
            <a:pPr algn="l"/>
            <a:r>
              <a:rPr lang="en-IN" sz="2800" i="1" dirty="0"/>
              <a:t>(g) value of supply of goods or services or both taking into account discount or abatement, if any; and </a:t>
            </a:r>
          </a:p>
          <a:p>
            <a:pPr algn="l"/>
            <a:r>
              <a:rPr lang="en-IN" sz="2800" i="1" dirty="0"/>
              <a:t>(h) signature or digital signature of the supplier or his authorised representative: 	</a:t>
            </a:r>
          </a:p>
          <a:p>
            <a:pPr algn="l"/>
            <a:endParaRPr lang="en-IN" sz="2800"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27</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6269" y="232976"/>
            <a:ext cx="11616744" cy="6130344"/>
          </a:xfrm>
        </p:spPr>
        <p:txBody>
          <a:bodyPr>
            <a:normAutofit fontScale="92500" lnSpcReduction="10000"/>
          </a:bodyPr>
          <a:lstStyle/>
          <a:p>
            <a:pPr algn="l"/>
            <a:r>
              <a:rPr lang="en-IN" sz="3200" b="1" i="1" u="sng" dirty="0"/>
              <a:t>Rule 50 – Receipt Voucher :</a:t>
            </a:r>
          </a:p>
          <a:p>
            <a:pPr algn="l"/>
            <a:r>
              <a:rPr lang="en-IN" sz="2800" i="1" dirty="0"/>
              <a:t>A receipt voucher referred to in clause (d) of sub-section (3) of section 31 shall contain the following particulars, namely,- </a:t>
            </a:r>
          </a:p>
          <a:p>
            <a:pPr algn="l"/>
            <a:r>
              <a:rPr lang="en-IN" sz="2800" i="1" dirty="0"/>
              <a:t>(a) name, address and Goods and Services Tax Identification Number of the supplier; </a:t>
            </a:r>
          </a:p>
          <a:p>
            <a:pPr algn="l"/>
            <a:r>
              <a:rPr lang="en-IN" sz="2800" i="1" dirty="0"/>
              <a:t>(b) a consecutive serial number not exceeding sixteen characters, in one or multiple series, containing alphabets or numerals or special characters-hyphen or dash and slash symbolised as “-” and “/” respectively, and any combination thereof, unique for a financial year; </a:t>
            </a:r>
          </a:p>
          <a:p>
            <a:pPr algn="l"/>
            <a:r>
              <a:rPr lang="en-IN" sz="2800" i="1" dirty="0"/>
              <a:t>(c) date of its issue; </a:t>
            </a:r>
          </a:p>
          <a:p>
            <a:pPr algn="l"/>
            <a:r>
              <a:rPr lang="en-IN" sz="2800" i="1" dirty="0"/>
              <a:t>(d) name, address and Goods and Services Tax Identification Number or Unique Identity Number, if registered, of the recipient; </a:t>
            </a:r>
          </a:p>
          <a:p>
            <a:pPr algn="l"/>
            <a:r>
              <a:rPr lang="en-IN" sz="2800" i="1" dirty="0"/>
              <a:t>(e) description of goods or services; </a:t>
            </a:r>
          </a:p>
          <a:p>
            <a:pPr algn="l"/>
            <a:r>
              <a:rPr lang="en-IN" sz="2800" i="1" dirty="0"/>
              <a:t>(f) amount of advance taken; </a:t>
            </a:r>
          </a:p>
          <a:p>
            <a:pPr algn="l"/>
            <a:r>
              <a:rPr lang="en-IN" sz="2800" i="1" dirty="0"/>
              <a:t>(g) rate of tax (central tax, State tax, integrated tax, Union territory tax or cess); </a:t>
            </a:r>
          </a:p>
          <a:p>
            <a:pPr algn="l"/>
            <a:r>
              <a:rPr lang="en-IN" sz="2800" i="1" dirty="0"/>
              <a:t>(	</a:t>
            </a:r>
          </a:p>
          <a:p>
            <a:pPr algn="l"/>
            <a:endParaRPr lang="en-IN" sz="2800"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28</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6269" y="232976"/>
            <a:ext cx="11616744" cy="6130344"/>
          </a:xfrm>
        </p:spPr>
        <p:txBody>
          <a:bodyPr>
            <a:normAutofit/>
          </a:bodyPr>
          <a:lstStyle/>
          <a:p>
            <a:pPr algn="l"/>
            <a:r>
              <a:rPr lang="en-IN" sz="3200" b="1" i="1" u="sng" dirty="0"/>
              <a:t>Rule 50 – Receipt Voucher :</a:t>
            </a:r>
          </a:p>
          <a:p>
            <a:pPr algn="l"/>
            <a:r>
              <a:rPr lang="en-IN" sz="2600" i="1" dirty="0"/>
              <a:t>h) amount of tax charged in respect of taxable goods or services (central tax, State tax, integrated tax, Union territory tax or cess); </a:t>
            </a:r>
          </a:p>
          <a:p>
            <a:pPr algn="l"/>
            <a:r>
              <a:rPr lang="en-IN" sz="2600" i="1" dirty="0"/>
              <a:t>(</a:t>
            </a:r>
            <a:r>
              <a:rPr lang="en-IN" sz="2600" i="1" dirty="0" err="1"/>
              <a:t>i</a:t>
            </a:r>
            <a:r>
              <a:rPr lang="en-IN" sz="2600" i="1" dirty="0"/>
              <a:t>) place of supply along with the name of State and its code, in case of a supply in the course of inter-State trade or commerce; </a:t>
            </a:r>
          </a:p>
          <a:p>
            <a:pPr algn="l"/>
            <a:r>
              <a:rPr lang="en-IN" sz="2600" i="1" dirty="0"/>
              <a:t>(j) whether the tax is payable on reverse charge basis; and </a:t>
            </a:r>
          </a:p>
          <a:p>
            <a:pPr algn="l"/>
            <a:r>
              <a:rPr lang="en-IN" sz="2600" i="1" dirty="0"/>
              <a:t>(k) signature or digital signature of the supplier or his authorised representative: </a:t>
            </a:r>
            <a:r>
              <a:rPr lang="en-IN" sz="3200" i="1" dirty="0"/>
              <a:t>	</a:t>
            </a:r>
            <a:endParaRPr lang="en-IN" sz="3200" b="1" i="1" u="sng" dirty="0"/>
          </a:p>
          <a:p>
            <a:pPr algn="l"/>
            <a:r>
              <a:rPr lang="en-IN" sz="2800" i="1" dirty="0">
                <a:solidFill>
                  <a:srgbClr val="000099"/>
                </a:solidFill>
              </a:rPr>
              <a:t>Provided that where at the time of receipt of advance,- </a:t>
            </a:r>
          </a:p>
          <a:p>
            <a:pPr algn="l"/>
            <a:r>
              <a:rPr lang="en-IN" sz="2800" i="1" dirty="0">
                <a:solidFill>
                  <a:srgbClr val="000099"/>
                </a:solidFill>
              </a:rPr>
              <a:t>	(</a:t>
            </a:r>
            <a:r>
              <a:rPr lang="en-IN" sz="2800" i="1" dirty="0" err="1">
                <a:solidFill>
                  <a:srgbClr val="000099"/>
                </a:solidFill>
              </a:rPr>
              <a:t>i</a:t>
            </a:r>
            <a:r>
              <a:rPr lang="en-IN" sz="2800" i="1" dirty="0">
                <a:solidFill>
                  <a:srgbClr val="000099"/>
                </a:solidFill>
              </a:rPr>
              <a:t>) the rate of tax is not determinable, the tax shall be paid at the rate of 	eighteen per cent.; </a:t>
            </a:r>
          </a:p>
          <a:p>
            <a:pPr algn="l"/>
            <a:r>
              <a:rPr lang="en-IN" sz="2800" i="1" dirty="0">
                <a:solidFill>
                  <a:srgbClr val="000099"/>
                </a:solidFill>
              </a:rPr>
              <a:t>	(ii) the nature of supply is not determinable, the same shall be treated as 	inter-State supply. </a:t>
            </a:r>
            <a:r>
              <a:rPr lang="en-IN" sz="2800" i="1" dirty="0"/>
              <a:t>	</a:t>
            </a:r>
          </a:p>
          <a:p>
            <a:pPr algn="l"/>
            <a:r>
              <a:rPr lang="en-IN" sz="2800" i="1" dirty="0"/>
              <a:t>	</a:t>
            </a:r>
          </a:p>
          <a:p>
            <a:pPr algn="l"/>
            <a:endParaRPr lang="en-IN" sz="2800"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29</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3200" b="1" u="sng" dirty="0">
                <a:ea typeface="Cambria Math" panose="02040503050406030204" pitchFamily="18" charset="0"/>
                <a:cs typeface="Cambria Math" panose="02040503050406030204" pitchFamily="18" charset="0"/>
              </a:rPr>
              <a:t>Tax Invoice :</a:t>
            </a:r>
          </a:p>
          <a:p>
            <a:pPr algn="l"/>
            <a:r>
              <a:rPr lang="en-IN" dirty="0"/>
              <a:t>Section	 31. Tax Invoice </a:t>
            </a:r>
          </a:p>
          <a:p>
            <a:pPr algn="l"/>
            <a:r>
              <a:rPr lang="en-IN" dirty="0"/>
              <a:t>	32. Prohibition of unauthorized collection of tax </a:t>
            </a:r>
          </a:p>
          <a:p>
            <a:pPr algn="l"/>
            <a:r>
              <a:rPr lang="en-IN" dirty="0"/>
              <a:t>	33. Amount of tax to be indicated in tax invoice and other documents </a:t>
            </a:r>
          </a:p>
          <a:p>
            <a:pPr algn="l"/>
            <a:r>
              <a:rPr lang="en-IN" dirty="0"/>
              <a:t>	34. Credit and debit notes </a:t>
            </a:r>
            <a:endParaRPr lang="en-IN" altLang="en-US" sz="3200" b="1" u="sng" dirty="0">
              <a:ea typeface="Cambria Math" panose="02040503050406030204" pitchFamily="18" charset="0"/>
              <a:cs typeface="Cambria Math" panose="02040503050406030204" pitchFamily="18" charset="0"/>
            </a:endParaRPr>
          </a:p>
          <a:p>
            <a:pPr algn="l"/>
            <a:r>
              <a:rPr lang="en-IN" b="1" dirty="0"/>
              <a:t>Rules </a:t>
            </a:r>
          </a:p>
          <a:p>
            <a:pPr algn="l"/>
            <a:r>
              <a:rPr lang="en-IN" dirty="0"/>
              <a:t>46. Tax Invoice 				52. Payment Voucher</a:t>
            </a:r>
          </a:p>
          <a:p>
            <a:pPr algn="l"/>
            <a:r>
              <a:rPr lang="en-IN" dirty="0"/>
              <a:t>46A. Invoice-cum-bill of supply 		53. Revised Tax invoice and Credit/Debit notes</a:t>
            </a:r>
          </a:p>
          <a:p>
            <a:pPr algn="l"/>
            <a:r>
              <a:rPr lang="en-IN" dirty="0"/>
              <a:t>47. Time limit for issuing tax invoice 		54. Tax invoice in Special Cases (ISD)</a:t>
            </a:r>
          </a:p>
          <a:p>
            <a:pPr algn="l"/>
            <a:r>
              <a:rPr lang="en-IN" dirty="0"/>
              <a:t>48. Manner of issuing invoice 		55. Transportation of Goods without invoice</a:t>
            </a:r>
          </a:p>
          <a:p>
            <a:pPr algn="l"/>
            <a:r>
              <a:rPr lang="en-IN" dirty="0"/>
              <a:t>49. Bill of supply 				55A. Tax invoice or Bill of Supply to accompany </a:t>
            </a:r>
          </a:p>
          <a:p>
            <a:pPr algn="l"/>
            <a:r>
              <a:rPr lang="en-IN" dirty="0"/>
              <a:t>50. Receipt voucher 					transport of goods</a:t>
            </a:r>
          </a:p>
          <a:p>
            <a:pPr algn="l"/>
            <a:r>
              <a:rPr lang="en-IN" dirty="0"/>
              <a:t>51. Refund voucher </a:t>
            </a:r>
          </a:p>
          <a:p>
            <a:pPr lvl="1" indent="-457200" algn="just">
              <a:lnSpc>
                <a:spcPct val="100000"/>
              </a:lnSpc>
              <a:spcBef>
                <a:spcPts val="600"/>
              </a:spcBef>
              <a:spcAft>
                <a:spcPts val="600"/>
              </a:spcAft>
              <a:buClr>
                <a:schemeClr val="tx2"/>
              </a:buClr>
              <a:defRPr/>
            </a:pPr>
            <a:endParaRPr lang="en-IN" altLang="en-US" sz="3200" b="1" u="sng" dirty="0">
              <a:ea typeface="Cambria Math" panose="02040503050406030204" pitchFamily="18" charset="0"/>
              <a:cs typeface="Cambria Math" panose="02040503050406030204" pitchFamily="18" charset="0"/>
            </a:endParaRPr>
          </a:p>
          <a:p>
            <a:pPr marL="442913" indent="-442913" algn="just">
              <a:lnSpc>
                <a:spcPct val="150000"/>
              </a:lnSpc>
              <a:spcBef>
                <a:spcPts val="0"/>
              </a:spcBef>
              <a:buSzPct val="100000"/>
            </a:pPr>
            <a:endParaRPr lang="en-IN" altLang="en-US" sz="1800" i="1" dirty="0">
              <a:latin typeface="Arial" pitchFamily="34" charset="0"/>
              <a:ea typeface="Cambria Math" panose="02040503050406030204" pitchFamily="18" charset="0"/>
              <a:cs typeface="Arial" pitchFamily="34" charset="0"/>
            </a:endParaRPr>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6269" y="232976"/>
            <a:ext cx="11616744" cy="6130344"/>
          </a:xfrm>
        </p:spPr>
        <p:txBody>
          <a:bodyPr>
            <a:normAutofit fontScale="55000" lnSpcReduction="20000"/>
          </a:bodyPr>
          <a:lstStyle/>
          <a:p>
            <a:pPr algn="l"/>
            <a:r>
              <a:rPr lang="en-IN" sz="5800" b="1" i="1" u="sng" dirty="0"/>
              <a:t>Rule 51 – Refund Voucher :</a:t>
            </a:r>
          </a:p>
          <a:p>
            <a:pPr algn="l"/>
            <a:r>
              <a:rPr lang="en-IN" sz="4200" i="1" dirty="0"/>
              <a:t>A refund voucher referred to in clause (e) of sub-section (3) of section 31 shall contain the following particulars, namely:- </a:t>
            </a:r>
          </a:p>
          <a:p>
            <a:pPr algn="l"/>
            <a:r>
              <a:rPr lang="en-IN" sz="4200" i="1" dirty="0"/>
              <a:t>(a) name, address and Goods and Services Tax Identification Number of the supplier; </a:t>
            </a:r>
          </a:p>
          <a:p>
            <a:pPr algn="l"/>
            <a:r>
              <a:rPr lang="en-IN" sz="4200" i="1" dirty="0"/>
              <a:t>(b) a consecutive serial number not exceeding sixteen characters, in one or multiple series, containing alphabets or numerals or special characters-hyphen or dash and slash symbolised as “-” and “/” respectively, and any combination thereof, unique for a financial year; </a:t>
            </a:r>
          </a:p>
          <a:p>
            <a:pPr algn="l"/>
            <a:r>
              <a:rPr lang="en-IN" sz="4200" i="1" dirty="0"/>
              <a:t>(c) date of its issue; </a:t>
            </a:r>
          </a:p>
          <a:p>
            <a:pPr algn="l"/>
            <a:r>
              <a:rPr lang="en-IN" sz="4200" i="1" dirty="0"/>
              <a:t>(d) name, address and Goods and Services Tax Identification Number or Unique Identity Number, if registered, of the recipient; </a:t>
            </a:r>
          </a:p>
          <a:p>
            <a:pPr algn="l"/>
            <a:r>
              <a:rPr lang="en-IN" sz="4200" i="1" dirty="0"/>
              <a:t>(e) number and date of receipt voucher issued in accordance with the provisions of rule 50; </a:t>
            </a:r>
          </a:p>
          <a:p>
            <a:pPr algn="l"/>
            <a:r>
              <a:rPr lang="en-IN" sz="4200" i="1" dirty="0"/>
              <a:t>(f) description of goods or services in respect of which refund is made; </a:t>
            </a:r>
          </a:p>
          <a:p>
            <a:pPr algn="l"/>
            <a:r>
              <a:rPr lang="en-IN" sz="4200" i="1" dirty="0"/>
              <a:t>(g) amount of refund made; </a:t>
            </a:r>
          </a:p>
          <a:p>
            <a:pPr algn="l"/>
            <a:r>
              <a:rPr lang="en-IN" sz="4200" i="1" dirty="0"/>
              <a:t>(h) rate of tax (central tax, State tax, integrated tax, Union territory tax or cess); </a:t>
            </a:r>
          </a:p>
          <a:p>
            <a:pPr algn="l"/>
            <a:r>
              <a:rPr lang="en-IN" sz="4200" i="1" dirty="0"/>
              <a:t>(</a:t>
            </a:r>
            <a:r>
              <a:rPr lang="en-IN" sz="4200" i="1" dirty="0" err="1"/>
              <a:t>i</a:t>
            </a:r>
            <a:r>
              <a:rPr lang="en-IN" sz="4200" i="1" dirty="0"/>
              <a:t>) amount of tax paid in respect of such goods or services (central tax, State tax, integrated tax, Union territory tax or cess); </a:t>
            </a:r>
          </a:p>
          <a:p>
            <a:pPr algn="l"/>
            <a:r>
              <a:rPr lang="en-IN" sz="4200" i="1" dirty="0"/>
              <a:t>(j) whether the tax is payable on reverse charge basis; and </a:t>
            </a:r>
          </a:p>
          <a:p>
            <a:pPr algn="l"/>
            <a:r>
              <a:rPr lang="en-IN" sz="4200" i="1" dirty="0"/>
              <a:t>(k) signature or digital signature of the supplier or his authorised representative. </a:t>
            </a:r>
            <a:endParaRPr lang="en-IN" sz="2800"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30</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01439" y="221253"/>
            <a:ext cx="11616744" cy="6130344"/>
          </a:xfrm>
        </p:spPr>
        <p:txBody>
          <a:bodyPr>
            <a:normAutofit fontScale="77500" lnSpcReduction="20000"/>
          </a:bodyPr>
          <a:lstStyle/>
          <a:p>
            <a:pPr algn="l"/>
            <a:r>
              <a:rPr lang="en-IN" sz="4100" b="1" i="1" u="sng" dirty="0"/>
              <a:t>Rule 52 – Payment Voucher :</a:t>
            </a:r>
            <a:endParaRPr lang="en-IN" sz="5800" b="1" i="1" u="sng" dirty="0"/>
          </a:p>
          <a:p>
            <a:pPr algn="l"/>
            <a:r>
              <a:rPr lang="en-IN" sz="2800" i="1" dirty="0"/>
              <a:t>A payment voucher referred to in clause (g) of sub-section (3) of section 31 shall contain the following particulars, namely:- </a:t>
            </a:r>
          </a:p>
          <a:p>
            <a:pPr algn="l"/>
            <a:r>
              <a:rPr lang="en-IN" sz="2800" i="1" dirty="0"/>
              <a:t>(a) name, address and Goods and Services Tax Identification Number of the supplier if registered; </a:t>
            </a:r>
          </a:p>
          <a:p>
            <a:pPr algn="l"/>
            <a:r>
              <a:rPr lang="en-IN" sz="2800" i="1" dirty="0"/>
              <a:t>(b) a consecutive serial number not exceeding sixteen characters, in one or multiple series, containing alphabets or numerals or special characters-hyphen or dash and slash symbolised as “-” and “/” respectively, and any combination thereof, unique for a financial year; </a:t>
            </a:r>
          </a:p>
          <a:p>
            <a:pPr algn="l"/>
            <a:r>
              <a:rPr lang="en-IN" sz="2800" i="1" dirty="0"/>
              <a:t>(c) date of its issue; </a:t>
            </a:r>
          </a:p>
          <a:p>
            <a:pPr algn="l"/>
            <a:r>
              <a:rPr lang="en-IN" sz="2800" i="1" dirty="0"/>
              <a:t>(d) name, address and Goods and Services Tax Identification Number of the recipient; </a:t>
            </a:r>
          </a:p>
          <a:p>
            <a:pPr algn="l"/>
            <a:r>
              <a:rPr lang="en-IN" sz="2800" i="1" dirty="0"/>
              <a:t>(e) description of goods or services; </a:t>
            </a:r>
          </a:p>
          <a:p>
            <a:pPr algn="l"/>
            <a:r>
              <a:rPr lang="en-IN" sz="2800" i="1" dirty="0"/>
              <a:t>(f) amount paid; </a:t>
            </a:r>
          </a:p>
          <a:p>
            <a:pPr algn="l"/>
            <a:r>
              <a:rPr lang="en-IN" sz="2800" i="1" dirty="0"/>
              <a:t>(g) rate of tax (central tax, State tax, integrated tax, Union territory tax or cess); </a:t>
            </a:r>
          </a:p>
          <a:p>
            <a:pPr algn="l"/>
            <a:r>
              <a:rPr lang="en-IN" sz="2800" i="1" dirty="0"/>
              <a:t>(h) amount of tax payable in respect of taxable goods or services (central tax, State tax, integrated tax, Union territory tax or cess); </a:t>
            </a:r>
          </a:p>
          <a:p>
            <a:pPr algn="l"/>
            <a:r>
              <a:rPr lang="en-IN" sz="2800" i="1" dirty="0"/>
              <a:t>(</a:t>
            </a:r>
            <a:r>
              <a:rPr lang="en-IN" sz="2800" i="1" dirty="0" err="1"/>
              <a:t>i</a:t>
            </a:r>
            <a:r>
              <a:rPr lang="en-IN" sz="2800" i="1" dirty="0"/>
              <a:t>) place of supply along with the name of State and its code, in case of a supply in the course of inter-State trade or commerce; and </a:t>
            </a:r>
          </a:p>
          <a:p>
            <a:pPr algn="l"/>
            <a:r>
              <a:rPr lang="en-IN" sz="2800" i="1" dirty="0"/>
              <a:t>(j) signature or digital signature of the supplier or his authorised representative </a:t>
            </a: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lnSpc>
                <a:spcPct val="170000"/>
              </a:lnSpc>
            </a:pPr>
            <a:endParaRPr lang="en-IN" sz="2800" b="1" i="1" dirty="0"/>
          </a:p>
          <a:p>
            <a:pPr algn="l"/>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31</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6269" y="232976"/>
            <a:ext cx="11616744" cy="6130344"/>
          </a:xfrm>
        </p:spPr>
        <p:txBody>
          <a:bodyPr>
            <a:normAutofit fontScale="47500" lnSpcReduction="20000"/>
          </a:bodyPr>
          <a:lstStyle/>
          <a:p>
            <a:pPr algn="l"/>
            <a:r>
              <a:rPr lang="en-IN" sz="5900" b="1" i="1" u="sng" dirty="0"/>
              <a:t>Sec-34 –Credit Notes:</a:t>
            </a:r>
            <a:endParaRPr lang="en-IN" sz="7600" b="1" i="1" u="sng" dirty="0"/>
          </a:p>
          <a:p>
            <a:pPr algn="just">
              <a:lnSpc>
                <a:spcPct val="170000"/>
              </a:lnSpc>
            </a:pPr>
            <a:r>
              <a:rPr lang="en-IN" sz="3800" i="1" dirty="0"/>
              <a:t> </a:t>
            </a:r>
            <a:r>
              <a:rPr lang="en-IN" sz="3800" dirty="0">
                <a:latin typeface="Arial" pitchFamily="34" charset="0"/>
                <a:cs typeface="Arial" pitchFamily="34" charset="0"/>
              </a:rPr>
              <a:t>1) </a:t>
            </a:r>
            <a:r>
              <a:rPr lang="en-IN" sz="3800" b="1" dirty="0">
                <a:latin typeface="Arial" pitchFamily="34" charset="0"/>
                <a:cs typeface="Arial" pitchFamily="34" charset="0"/>
              </a:rPr>
              <a:t>Where one or more tax invoices have been issued for supply of any goods or services or both and the taxable value or tax charged in that tax invoice is </a:t>
            </a:r>
            <a:r>
              <a:rPr lang="en-IN" sz="3800" b="1" u="sng" dirty="0">
                <a:solidFill>
                  <a:srgbClr val="000099"/>
                </a:solidFill>
                <a:latin typeface="Arial" pitchFamily="34" charset="0"/>
                <a:cs typeface="Arial" pitchFamily="34" charset="0"/>
              </a:rPr>
              <a:t>found to </a:t>
            </a:r>
            <a:r>
              <a:rPr lang="en-IN" sz="3800" u="sng" dirty="0">
                <a:solidFill>
                  <a:srgbClr val="000099"/>
                </a:solidFill>
                <a:latin typeface="Arial" pitchFamily="34" charset="0"/>
                <a:cs typeface="Arial" pitchFamily="34" charset="0"/>
              </a:rPr>
              <a:t>exceed the taxable value or tax payable </a:t>
            </a:r>
            <a:r>
              <a:rPr lang="en-IN" sz="3800" dirty="0">
                <a:latin typeface="Arial" pitchFamily="34" charset="0"/>
                <a:cs typeface="Arial" pitchFamily="34" charset="0"/>
              </a:rPr>
              <a:t>in respect of such supply, or where the goods supplied are </a:t>
            </a:r>
            <a:r>
              <a:rPr lang="en-IN" sz="3800" u="sng" dirty="0">
                <a:solidFill>
                  <a:srgbClr val="000099"/>
                </a:solidFill>
                <a:latin typeface="Arial" pitchFamily="34" charset="0"/>
                <a:cs typeface="Arial" pitchFamily="34" charset="0"/>
              </a:rPr>
              <a:t>returned by the recipient</a:t>
            </a:r>
            <a:r>
              <a:rPr lang="en-IN" sz="3800" dirty="0">
                <a:latin typeface="Arial" pitchFamily="34" charset="0"/>
                <a:cs typeface="Arial" pitchFamily="34" charset="0"/>
              </a:rPr>
              <a:t>, or where goods or services or both supplied are </a:t>
            </a:r>
            <a:r>
              <a:rPr lang="en-IN" sz="3800" u="sng" dirty="0">
                <a:solidFill>
                  <a:srgbClr val="000099"/>
                </a:solidFill>
                <a:latin typeface="Arial" pitchFamily="34" charset="0"/>
                <a:cs typeface="Arial" pitchFamily="34" charset="0"/>
              </a:rPr>
              <a:t>found to be deficient</a:t>
            </a:r>
            <a:r>
              <a:rPr lang="en-IN" sz="3800" dirty="0">
                <a:latin typeface="Arial" pitchFamily="34" charset="0"/>
                <a:cs typeface="Arial" pitchFamily="34" charset="0"/>
              </a:rPr>
              <a:t>, the registered person, who has supplied such goods or services or both, may issue to the recipient </a:t>
            </a:r>
            <a:r>
              <a:rPr lang="en-IN" sz="3800" b="1" i="1" u="sng" dirty="0">
                <a:solidFill>
                  <a:srgbClr val="008000"/>
                </a:solidFill>
                <a:latin typeface="Arial" pitchFamily="34" charset="0"/>
                <a:cs typeface="Arial" pitchFamily="34" charset="0"/>
              </a:rPr>
              <a:t>one or more credit notes for supplies made in a financial year</a:t>
            </a:r>
            <a:r>
              <a:rPr lang="en-IN" sz="3800" b="1" dirty="0">
                <a:latin typeface="Arial" pitchFamily="34" charset="0"/>
                <a:cs typeface="Arial" pitchFamily="34" charset="0"/>
              </a:rPr>
              <a:t> containing such particulars as may be prescribed. </a:t>
            </a:r>
            <a:r>
              <a:rPr lang="en-IN" sz="3800" b="1" i="1" dirty="0"/>
              <a:t>	</a:t>
            </a:r>
          </a:p>
          <a:p>
            <a:pPr algn="just">
              <a:lnSpc>
                <a:spcPct val="170000"/>
              </a:lnSpc>
            </a:pPr>
            <a:r>
              <a:rPr lang="en-IN" sz="3800" b="1" i="1" dirty="0">
                <a:latin typeface="Arial" pitchFamily="34" charset="0"/>
                <a:cs typeface="Arial" pitchFamily="34" charset="0"/>
              </a:rPr>
              <a:t>2) </a:t>
            </a:r>
            <a:r>
              <a:rPr lang="en-IN" sz="3800" dirty="0">
                <a:latin typeface="Arial" pitchFamily="34" charset="0"/>
                <a:cs typeface="Arial" pitchFamily="34" charset="0"/>
              </a:rPr>
              <a:t>Any registered person who issues a credit note in relation to a supply of goods or services or both shall declare the details of such credit note in the return for the month during which such credit note has been issued but not later than September following the end of the financial year in which such supply was made, or the date of furnishing of the relevant annual return, whichever is earlier, and the tax liability shall be adjusted in such manner as may be prescribed: </a:t>
            </a:r>
          </a:p>
          <a:p>
            <a:pPr algn="just">
              <a:lnSpc>
                <a:spcPct val="170000"/>
              </a:lnSpc>
            </a:pPr>
            <a:r>
              <a:rPr lang="en-IN" sz="3800" dirty="0">
                <a:latin typeface="Arial" pitchFamily="34" charset="0"/>
                <a:cs typeface="Arial" pitchFamily="34" charset="0"/>
              </a:rPr>
              <a:t>	</a:t>
            </a:r>
            <a:r>
              <a:rPr lang="en-IN" sz="3800" i="1" u="sng" dirty="0">
                <a:latin typeface="Arial" pitchFamily="34" charset="0"/>
                <a:cs typeface="Arial" pitchFamily="34" charset="0"/>
              </a:rPr>
              <a:t>Provided that no reduction in output tax liability of the supplier shall be permitted, if the incidence of tax </a:t>
            </a:r>
            <a:r>
              <a:rPr lang="en-IN" sz="3800" i="1" dirty="0">
                <a:latin typeface="Arial" pitchFamily="34" charset="0"/>
                <a:cs typeface="Arial" pitchFamily="34" charset="0"/>
              </a:rPr>
              <a:t>	</a:t>
            </a:r>
            <a:r>
              <a:rPr lang="en-IN" sz="3800" i="1" u="sng" dirty="0">
                <a:latin typeface="Arial" pitchFamily="34" charset="0"/>
                <a:cs typeface="Arial" pitchFamily="34" charset="0"/>
              </a:rPr>
              <a:t>and interest on such supply has been passed on to any other person.</a:t>
            </a:r>
            <a:endParaRPr lang="en-IN" sz="3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32</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6269" y="244699"/>
            <a:ext cx="11616744" cy="6130344"/>
          </a:xfrm>
        </p:spPr>
        <p:txBody>
          <a:bodyPr>
            <a:normAutofit/>
          </a:bodyPr>
          <a:lstStyle/>
          <a:p>
            <a:pPr algn="l"/>
            <a:r>
              <a:rPr lang="en-IN" sz="3200" b="1" i="1" u="sng" dirty="0"/>
              <a:t>Sec-34 -Debit Notes:</a:t>
            </a:r>
            <a:endParaRPr lang="en-IN" sz="4400" b="1" i="1" u="sng" dirty="0"/>
          </a:p>
          <a:p>
            <a:pPr algn="just">
              <a:lnSpc>
                <a:spcPct val="150000"/>
              </a:lnSpc>
            </a:pPr>
            <a:r>
              <a:rPr lang="en-IN" sz="2000" dirty="0">
                <a:latin typeface="Arial" pitchFamily="34" charset="0"/>
                <a:cs typeface="Arial" pitchFamily="34" charset="0"/>
              </a:rPr>
              <a:t>(3) Where one or more tax invoices have3 been issued for supply of any goods or services or both and the taxable value or tax charged in that tax invoice is found to be less than the taxable value or tax payable in respect of such supply, the registered person, who has supplied such goods or services or both, shall issue to the recipient one or more debit notes for supplies made in a financial year 4containing such particulars as may be prescribed. </a:t>
            </a:r>
          </a:p>
          <a:p>
            <a:pPr algn="just">
              <a:lnSpc>
                <a:spcPct val="150000"/>
              </a:lnSpc>
            </a:pPr>
            <a:r>
              <a:rPr lang="en-IN" sz="2000" dirty="0">
                <a:latin typeface="Arial" pitchFamily="34" charset="0"/>
                <a:cs typeface="Arial" pitchFamily="34" charset="0"/>
              </a:rPr>
              <a:t>(4) Any registered person who issues a debit note in relation to a supply of goods or services or both shall declare the details of such debit note in the return for the month during which such debit note has been issued and the tax liability shall be adjusted such manner as may be prescribed. </a:t>
            </a:r>
          </a:p>
          <a:p>
            <a:pPr algn="just">
              <a:lnSpc>
                <a:spcPct val="150000"/>
              </a:lnSpc>
            </a:pPr>
            <a:r>
              <a:rPr lang="en-IN" sz="2000" dirty="0">
                <a:latin typeface="Arial" pitchFamily="34" charset="0"/>
                <a:cs typeface="Arial" pitchFamily="34" charset="0"/>
              </a:rPr>
              <a:t>Explanation. – For the purposes of this Act, the expression ‘’debit note’’ shall include a supplementary invoice </a:t>
            </a:r>
            <a:r>
              <a:rPr lang="en-IN" sz="2000" i="1" dirty="0"/>
              <a:t>	</a:t>
            </a:r>
          </a:p>
          <a:p>
            <a:pPr algn="l">
              <a:lnSpc>
                <a:spcPct val="170000"/>
              </a:lnSpc>
            </a:pPr>
            <a:endParaRPr lang="en-IN" sz="2800" b="1" i="1" dirty="0"/>
          </a:p>
          <a:p>
            <a:pPr algn="l">
              <a:lnSpc>
                <a:spcPct val="170000"/>
              </a:lnSpc>
            </a:pPr>
            <a:endParaRPr lang="en-IN" sz="2800" b="1" i="1" dirty="0"/>
          </a:p>
          <a:p>
            <a:pPr algn="l"/>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33</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6269" y="244699"/>
            <a:ext cx="11616744" cy="6130344"/>
          </a:xfrm>
        </p:spPr>
        <p:txBody>
          <a:bodyPr>
            <a:normAutofit fontScale="25000" lnSpcReduction="20000"/>
          </a:bodyPr>
          <a:lstStyle/>
          <a:p>
            <a:pPr algn="l"/>
            <a:r>
              <a:rPr lang="en-IN" sz="9600" b="1" i="1" u="sng" dirty="0"/>
              <a:t>Rule 53 –Contents Revised Tax invoice, Credit / Debit Notes:</a:t>
            </a:r>
          </a:p>
          <a:p>
            <a:pPr algn="just"/>
            <a:r>
              <a:rPr lang="en-IN" sz="7200" i="1" dirty="0">
                <a:latin typeface="Arial" pitchFamily="34" charset="0"/>
                <a:cs typeface="Arial" pitchFamily="34" charset="0"/>
              </a:rPr>
              <a:t>1) A revised tax invoice referred to in section 31 shall contain the following particulars, namely:- </a:t>
            </a:r>
          </a:p>
          <a:p>
            <a:pPr algn="just">
              <a:lnSpc>
                <a:spcPct val="170000"/>
              </a:lnSpc>
            </a:pPr>
            <a:r>
              <a:rPr lang="en-IN" sz="6400" i="1" dirty="0">
                <a:latin typeface="Arial" pitchFamily="34" charset="0"/>
                <a:cs typeface="Arial" pitchFamily="34" charset="0"/>
              </a:rPr>
              <a:t>(a) the word ―”Revised Invoice”, wherever applicable, indicated prominently; </a:t>
            </a:r>
          </a:p>
          <a:p>
            <a:pPr algn="just">
              <a:lnSpc>
                <a:spcPct val="170000"/>
              </a:lnSpc>
            </a:pPr>
            <a:r>
              <a:rPr lang="en-IN" sz="6400" i="1" dirty="0">
                <a:latin typeface="Arial" pitchFamily="34" charset="0"/>
                <a:cs typeface="Arial" pitchFamily="34" charset="0"/>
              </a:rPr>
              <a:t>(b) name, address and Goods and Services Tax Identification Number of the supplier; </a:t>
            </a:r>
          </a:p>
          <a:p>
            <a:pPr algn="just">
              <a:lnSpc>
                <a:spcPct val="170000"/>
              </a:lnSpc>
            </a:pPr>
            <a:r>
              <a:rPr lang="en-IN" sz="6400" i="1" dirty="0">
                <a:latin typeface="Arial" pitchFamily="34" charset="0"/>
                <a:cs typeface="Arial" pitchFamily="34" charset="0"/>
              </a:rPr>
              <a:t>(c) a consecutive serial number not exceeding sixteen characters, in one or multiple series, containing alphabets or numerals or special characters-hyphen or dash and slash symbolised as “-” and “/” respectively, and any combination thereof, unique for a financial year; </a:t>
            </a:r>
          </a:p>
          <a:p>
            <a:pPr algn="just">
              <a:lnSpc>
                <a:spcPct val="170000"/>
              </a:lnSpc>
            </a:pPr>
            <a:r>
              <a:rPr lang="en-IN" sz="6400" i="1" dirty="0">
                <a:latin typeface="Arial" pitchFamily="34" charset="0"/>
                <a:cs typeface="Arial" pitchFamily="34" charset="0"/>
              </a:rPr>
              <a:t>(d) date of issue of the document; </a:t>
            </a:r>
          </a:p>
          <a:p>
            <a:pPr algn="just">
              <a:lnSpc>
                <a:spcPct val="170000"/>
              </a:lnSpc>
            </a:pPr>
            <a:r>
              <a:rPr lang="en-IN" sz="6400" i="1" dirty="0">
                <a:latin typeface="Arial" pitchFamily="34" charset="0"/>
                <a:cs typeface="Arial" pitchFamily="34" charset="0"/>
              </a:rPr>
              <a:t>(e) name, address and Goods and Services Tax Identification Number or Unique Identity Number, if registered, of the recipient; </a:t>
            </a:r>
          </a:p>
          <a:p>
            <a:pPr algn="just">
              <a:lnSpc>
                <a:spcPct val="170000"/>
              </a:lnSpc>
            </a:pPr>
            <a:r>
              <a:rPr lang="en-IN" sz="6400" i="1" dirty="0">
                <a:latin typeface="Arial" pitchFamily="34" charset="0"/>
                <a:cs typeface="Arial" pitchFamily="34" charset="0"/>
              </a:rPr>
              <a:t>(f) name and address of the recipient and the address of delivery, along with the name of State and its code, if such recipient is un-registered; </a:t>
            </a:r>
          </a:p>
          <a:p>
            <a:pPr algn="just">
              <a:lnSpc>
                <a:spcPct val="170000"/>
              </a:lnSpc>
            </a:pPr>
            <a:r>
              <a:rPr lang="en-IN" sz="6400" i="1" dirty="0">
                <a:latin typeface="Arial" pitchFamily="34" charset="0"/>
                <a:cs typeface="Arial" pitchFamily="34" charset="0"/>
              </a:rPr>
              <a:t>(g) serial number and date of the corresponding tax invoice or, as the case may be, bill of supply; </a:t>
            </a:r>
          </a:p>
          <a:p>
            <a:pPr algn="just">
              <a:lnSpc>
                <a:spcPct val="170000"/>
              </a:lnSpc>
            </a:pPr>
            <a:r>
              <a:rPr lang="en-IN" sz="6400" i="1" dirty="0">
                <a:latin typeface="Arial" pitchFamily="34" charset="0"/>
                <a:cs typeface="Arial" pitchFamily="34" charset="0"/>
              </a:rPr>
              <a:t>(h) signature or digital signature of the supplier or his authorised represent</a:t>
            </a:r>
            <a:r>
              <a:rPr lang="en-IN" sz="6400" i="1" dirty="0"/>
              <a:t>ative.</a:t>
            </a:r>
            <a:r>
              <a:rPr lang="en-IN" sz="4400" i="1" dirty="0"/>
              <a:t> 	</a:t>
            </a:r>
          </a:p>
          <a:p>
            <a:pPr algn="l"/>
            <a:endParaRPr lang="en-IN" sz="4400" b="1" i="1" u="sng" dirty="0"/>
          </a:p>
          <a:p>
            <a:pPr algn="l">
              <a:lnSpc>
                <a:spcPct val="170000"/>
              </a:lnSpc>
            </a:pPr>
            <a:endParaRPr lang="en-IN" sz="2800" b="1" i="1" dirty="0"/>
          </a:p>
          <a:p>
            <a:pPr algn="l">
              <a:lnSpc>
                <a:spcPct val="170000"/>
              </a:lnSpc>
            </a:pPr>
            <a:endParaRPr lang="en-IN" sz="2800" b="1" i="1" dirty="0"/>
          </a:p>
          <a:p>
            <a:pPr algn="l"/>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34</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6269" y="244699"/>
            <a:ext cx="11616744" cy="6130344"/>
          </a:xfrm>
        </p:spPr>
        <p:txBody>
          <a:bodyPr>
            <a:normAutofit fontScale="25000" lnSpcReduction="20000"/>
          </a:bodyPr>
          <a:lstStyle/>
          <a:p>
            <a:pPr algn="l"/>
            <a:r>
              <a:rPr lang="en-IN" sz="11200" b="1" i="1" u="sng" dirty="0"/>
              <a:t>Rule 53 –Contents Revised Tax invoice, Credit / Debit Notes:</a:t>
            </a:r>
          </a:p>
          <a:p>
            <a:pPr algn="l">
              <a:lnSpc>
                <a:spcPct val="170000"/>
              </a:lnSpc>
            </a:pPr>
            <a:r>
              <a:rPr lang="en-IN" sz="6400" b="1" i="1" dirty="0">
                <a:latin typeface="Arial" pitchFamily="34" charset="0"/>
                <a:cs typeface="Arial" pitchFamily="34" charset="0"/>
              </a:rPr>
              <a:t>(1A) A credit or debit note referred to in section 34 shall contain the following particulars, namely:– </a:t>
            </a:r>
          </a:p>
          <a:p>
            <a:pPr algn="l">
              <a:lnSpc>
                <a:spcPct val="170000"/>
              </a:lnSpc>
            </a:pPr>
            <a:r>
              <a:rPr lang="en-IN" sz="6400" i="1" dirty="0">
                <a:latin typeface="Arial" pitchFamily="34" charset="0"/>
                <a:cs typeface="Arial" pitchFamily="34" charset="0"/>
              </a:rPr>
              <a:t>(a) name, address and Goods and Services Tax Identification Number of the supplier; </a:t>
            </a:r>
          </a:p>
          <a:p>
            <a:pPr algn="l">
              <a:lnSpc>
                <a:spcPct val="170000"/>
              </a:lnSpc>
            </a:pPr>
            <a:r>
              <a:rPr lang="en-IN" sz="6400" i="1" dirty="0">
                <a:latin typeface="Arial" pitchFamily="34" charset="0"/>
                <a:cs typeface="Arial" pitchFamily="34" charset="0"/>
              </a:rPr>
              <a:t>(b) nature of the document; </a:t>
            </a:r>
          </a:p>
          <a:p>
            <a:pPr algn="l">
              <a:lnSpc>
                <a:spcPct val="170000"/>
              </a:lnSpc>
            </a:pPr>
            <a:r>
              <a:rPr lang="en-IN" sz="6400" i="1" dirty="0">
                <a:latin typeface="Arial" pitchFamily="34" charset="0"/>
                <a:cs typeface="Arial" pitchFamily="34" charset="0"/>
              </a:rPr>
              <a:t>(c) a consecutive serial number not exceeding sixteen characters, in one or multiple series, containing alphabets or numerals or special characters-hyphen or dash and slash symbolised as “-” and “/ ” respectively, and any combination thereof, unique for a financial year; </a:t>
            </a:r>
          </a:p>
          <a:p>
            <a:pPr algn="l">
              <a:lnSpc>
                <a:spcPct val="170000"/>
              </a:lnSpc>
            </a:pPr>
            <a:r>
              <a:rPr lang="en-IN" sz="6400" i="1" dirty="0">
                <a:latin typeface="Arial" pitchFamily="34" charset="0"/>
                <a:cs typeface="Arial" pitchFamily="34" charset="0"/>
              </a:rPr>
              <a:t>(d) date of issue of the document; </a:t>
            </a:r>
          </a:p>
          <a:p>
            <a:pPr algn="l">
              <a:lnSpc>
                <a:spcPct val="170000"/>
              </a:lnSpc>
            </a:pPr>
            <a:r>
              <a:rPr lang="en-IN" sz="6400" i="1" dirty="0">
                <a:latin typeface="Arial" pitchFamily="34" charset="0"/>
                <a:cs typeface="Arial" pitchFamily="34" charset="0"/>
              </a:rPr>
              <a:t>(e) name, address and Goods and Services Tax Identification Number or Unique Identity Number, if registered, of the recipient; </a:t>
            </a:r>
          </a:p>
          <a:p>
            <a:pPr algn="l">
              <a:lnSpc>
                <a:spcPct val="170000"/>
              </a:lnSpc>
            </a:pPr>
            <a:r>
              <a:rPr lang="en-IN" sz="6400" i="1" dirty="0">
                <a:latin typeface="Arial" pitchFamily="34" charset="0"/>
                <a:cs typeface="Arial" pitchFamily="34" charset="0"/>
              </a:rPr>
              <a:t>(f) name and address of the recipient and the address of delivery, along with the name of State and its code, if such recipient is un-registered; </a:t>
            </a:r>
          </a:p>
          <a:p>
            <a:pPr algn="l">
              <a:lnSpc>
                <a:spcPct val="170000"/>
              </a:lnSpc>
            </a:pPr>
            <a:r>
              <a:rPr lang="en-IN" sz="6400" i="1" dirty="0">
                <a:latin typeface="Arial" pitchFamily="34" charset="0"/>
                <a:cs typeface="Arial" pitchFamily="34" charset="0"/>
              </a:rPr>
              <a:t>(g) serial number(s) and date(s) of the corresponding tax invoice(s) or, as the case may be, bill(s) of supply; </a:t>
            </a:r>
            <a:endParaRPr lang="en-IN" sz="4000" dirty="0">
              <a:latin typeface="Arial" pitchFamily="34" charset="0"/>
              <a:cs typeface="Arial" pitchFamily="34" charset="0"/>
            </a:endParaRPr>
          </a:p>
          <a:p>
            <a:pPr algn="l">
              <a:lnSpc>
                <a:spcPct val="170000"/>
              </a:lnSpc>
            </a:pPr>
            <a:r>
              <a:rPr lang="en-IN" sz="5600" i="1" dirty="0">
                <a:latin typeface="Arial" pitchFamily="34" charset="0"/>
                <a:cs typeface="Arial" pitchFamily="34" charset="0"/>
              </a:rPr>
              <a:t>(h) value of taxable supply of goods or services, rate of tax and the amount of the tax credited or, as the case may be, debited to the recipient; and </a:t>
            </a:r>
          </a:p>
          <a:p>
            <a:pPr algn="l">
              <a:lnSpc>
                <a:spcPct val="170000"/>
              </a:lnSpc>
            </a:pPr>
            <a:r>
              <a:rPr lang="en-IN" sz="5600" i="1" dirty="0">
                <a:latin typeface="Arial" pitchFamily="34" charset="0"/>
                <a:cs typeface="Arial" pitchFamily="34" charset="0"/>
              </a:rPr>
              <a:t>(</a:t>
            </a:r>
            <a:r>
              <a:rPr lang="en-IN" sz="5600" i="1" dirty="0" err="1">
                <a:latin typeface="Arial" pitchFamily="34" charset="0"/>
                <a:cs typeface="Arial" pitchFamily="34" charset="0"/>
              </a:rPr>
              <a:t>i</a:t>
            </a:r>
            <a:r>
              <a:rPr lang="en-IN" sz="5600" i="1" dirty="0">
                <a:latin typeface="Arial" pitchFamily="34" charset="0"/>
                <a:cs typeface="Arial" pitchFamily="34" charset="0"/>
              </a:rPr>
              <a:t>) signature or digital signature of the supplier or his authorised representative.</a:t>
            </a:r>
            <a:r>
              <a:rPr lang="en-IN" sz="4000" i="1" dirty="0"/>
              <a:t> </a:t>
            </a:r>
          </a:p>
          <a:p>
            <a:r>
              <a:rPr lang="en-IN" sz="2800" dirty="0"/>
              <a:t>	</a:t>
            </a:r>
          </a:p>
          <a:p>
            <a:pPr algn="l"/>
            <a:endParaRPr lang="en-IN" sz="4400" b="1" i="1" u="sng" dirty="0"/>
          </a:p>
          <a:p>
            <a:pPr algn="l">
              <a:lnSpc>
                <a:spcPct val="170000"/>
              </a:lnSpc>
            </a:pPr>
            <a:endParaRPr lang="en-IN" sz="2800" b="1" i="1" dirty="0"/>
          </a:p>
          <a:p>
            <a:pPr algn="l">
              <a:lnSpc>
                <a:spcPct val="170000"/>
              </a:lnSpc>
            </a:pPr>
            <a:endParaRPr lang="en-IN" sz="2800" b="1" i="1" dirty="0"/>
          </a:p>
          <a:p>
            <a:pPr algn="l"/>
            <a:endParaRPr lang="en-IN" sz="2800" b="1" i="1" u="sng" dirty="0"/>
          </a:p>
          <a:p>
            <a:pPr algn="l"/>
            <a:endParaRPr lang="en-IN" sz="2800" b="1" i="1" u="sng" dirty="0"/>
          </a:p>
          <a:p>
            <a:pPr algn="l"/>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35</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6269" y="244699"/>
            <a:ext cx="11616744" cy="6130344"/>
          </a:xfrm>
        </p:spPr>
        <p:txBody>
          <a:bodyPr>
            <a:normAutofit/>
          </a:bodyPr>
          <a:lstStyle/>
          <a:p>
            <a:pPr algn="l"/>
            <a:r>
              <a:rPr lang="en-IN" sz="2800" b="1" i="1" u="sng" dirty="0"/>
              <a:t>Rule 53 –Contents Revised Tax invoice, Credit / Debit Notes:</a:t>
            </a:r>
          </a:p>
          <a:p>
            <a:pPr algn="l"/>
            <a:r>
              <a:rPr lang="en-IN" i="1" dirty="0"/>
              <a:t>(2) Every registered person who has been granted registration with effect from a date earlier than the date of issuance of certificate of registration to him, may issue revised tax invoices in respect of taxable supplies effected during the period starting from the effective date of registration till the date of the issuance of the certificate of registration: </a:t>
            </a:r>
          </a:p>
          <a:p>
            <a:pPr algn="l"/>
            <a:r>
              <a:rPr lang="en-IN" i="1" dirty="0"/>
              <a:t>Provided that the registered person may issue a consolidated revised tax invoice in respect of all taxable supplies made to a recipient who is not registered under the Act during such period: </a:t>
            </a:r>
          </a:p>
          <a:p>
            <a:pPr algn="l"/>
            <a:r>
              <a:rPr lang="en-IN" i="1" dirty="0"/>
              <a:t>Provided further that in the case of inter-State supplies, where the value of a supply does not exceed two lakh and fifty thousand rupees, a consolidated revised invoice may be issued separately in respect of all the recipients located in a State, who are not registered under the Act. </a:t>
            </a:r>
          </a:p>
          <a:p>
            <a:pPr algn="l"/>
            <a:r>
              <a:rPr lang="en-IN" i="1" dirty="0"/>
              <a:t>(3) Any invoice or debit note issued in pursuance of any tax payable in accordance with the provisions of section 74 or section 129 or section 130 shall prominently contain the words </a:t>
            </a:r>
            <a:r>
              <a:rPr lang="en-IN" i="1" u="sng" dirty="0">
                <a:solidFill>
                  <a:srgbClr val="FF0000"/>
                </a:solidFill>
              </a:rPr>
              <a:t>“INPUT TAX CREDIT NOT ADMISSIBLE”. </a:t>
            </a:r>
            <a:r>
              <a:rPr lang="en-IN" i="1" dirty="0"/>
              <a:t>	</a:t>
            </a:r>
          </a:p>
          <a:p>
            <a:pPr algn="l">
              <a:lnSpc>
                <a:spcPct val="170000"/>
              </a:lnSpc>
            </a:pPr>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36</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6269" y="244699"/>
            <a:ext cx="11616744" cy="6130344"/>
          </a:xfrm>
        </p:spPr>
        <p:txBody>
          <a:bodyPr>
            <a:normAutofit fontScale="92500" lnSpcReduction="20000"/>
          </a:bodyPr>
          <a:lstStyle/>
          <a:p>
            <a:pPr algn="l"/>
            <a:r>
              <a:rPr lang="en-IN" sz="2800" b="1" i="1" u="sng" dirty="0"/>
              <a:t>Rule 54 – Input Service Distributor(ISD) Invoice :</a:t>
            </a:r>
          </a:p>
          <a:p>
            <a:pPr algn="l"/>
            <a:r>
              <a:rPr lang="en-IN" i="1" dirty="0"/>
              <a:t>(1A) (a) A registered person, having the same PAN and State code as an Input Service Distributor, may issue an invoice or, as the case may be, a credit or debit note to transfer the credit of common input services to the Input Service Distributor, which shall contain the following details:- </a:t>
            </a:r>
          </a:p>
          <a:p>
            <a:pPr algn="l"/>
            <a:r>
              <a:rPr lang="en-IN" i="1" dirty="0" err="1"/>
              <a:t>i</a:t>
            </a:r>
            <a:r>
              <a:rPr lang="en-IN" i="1" dirty="0"/>
              <a:t>. name, address and Goods and Services Tax Identification Number of the registered person having the same PAN and same State code as the Input Service Distributor; </a:t>
            </a:r>
          </a:p>
          <a:p>
            <a:pPr algn="l"/>
            <a:r>
              <a:rPr lang="en-IN" i="1" dirty="0"/>
              <a:t>ii. a consecutive serial number not exceeding sixteen characters, in one or multiple series, containing alphabets or numerals or special characters -hyphen or dash and slash symbolised as “-” and “/” respectively, and any combination thereof, unique for a financial year; </a:t>
            </a:r>
          </a:p>
          <a:p>
            <a:pPr algn="l"/>
            <a:r>
              <a:rPr lang="en-IN" i="1" dirty="0"/>
              <a:t>iii. date of its issue; </a:t>
            </a:r>
          </a:p>
          <a:p>
            <a:pPr algn="l"/>
            <a:r>
              <a:rPr lang="en-IN" i="1" dirty="0"/>
              <a:t>iv. Goods and Services Tax Identification Number of supplier of common service and original invoice number whose credit is sought to be transferred to the Input Service Distributor; </a:t>
            </a:r>
          </a:p>
          <a:p>
            <a:pPr algn="l"/>
            <a:r>
              <a:rPr lang="en-IN" i="1" dirty="0"/>
              <a:t>v. name, address and Goods and Services Tax Identification Number of the Input Service Distributor; </a:t>
            </a:r>
          </a:p>
          <a:p>
            <a:pPr algn="l"/>
            <a:r>
              <a:rPr lang="en-IN" i="1" dirty="0"/>
              <a:t>vi. taxable value, rate and amount of the credit to be transferred; and </a:t>
            </a:r>
          </a:p>
          <a:p>
            <a:pPr algn="l"/>
            <a:r>
              <a:rPr lang="en-IN" i="1" dirty="0"/>
              <a:t>vii. signature or digital signature of the registered person or his authorised representative.</a:t>
            </a:r>
          </a:p>
          <a:p>
            <a:pPr algn="l"/>
            <a:endParaRPr lang="en-IN" i="1" dirty="0"/>
          </a:p>
          <a:p>
            <a:pPr algn="l"/>
            <a:r>
              <a:rPr lang="en-IN" i="1" dirty="0"/>
              <a:t>(b) </a:t>
            </a:r>
            <a:r>
              <a:rPr lang="en-IN" i="1" u="sng" dirty="0">
                <a:solidFill>
                  <a:srgbClr val="008000"/>
                </a:solidFill>
              </a:rPr>
              <a:t>The taxable value in the invoice issued under clause (a) shall be the same as the value of the common services. </a:t>
            </a:r>
            <a:r>
              <a:rPr lang="en-IN" i="1" dirty="0"/>
              <a:t>	</a:t>
            </a:r>
          </a:p>
          <a:p>
            <a:pPr algn="l">
              <a:lnSpc>
                <a:spcPct val="170000"/>
              </a:lnSpc>
            </a:pPr>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37</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2823" y="268145"/>
            <a:ext cx="11616744" cy="6130344"/>
          </a:xfrm>
        </p:spPr>
        <p:txBody>
          <a:bodyPr>
            <a:normAutofit/>
          </a:bodyPr>
          <a:lstStyle/>
          <a:p>
            <a:pPr algn="l"/>
            <a:r>
              <a:rPr lang="en-IN" sz="2800" b="1" i="1" u="sng" dirty="0"/>
              <a:t>Rule 54 – Input Service Distributor(ISD) Invoice :</a:t>
            </a:r>
          </a:p>
          <a:p>
            <a:pPr algn="just"/>
            <a:r>
              <a:rPr lang="en-IN" dirty="0">
                <a:latin typeface="Arial" pitchFamily="34" charset="0"/>
                <a:cs typeface="Arial" pitchFamily="34" charset="0"/>
              </a:rPr>
              <a:t>(2) Where the supplier </a:t>
            </a:r>
            <a:r>
              <a:rPr lang="en-IN" u="sng" dirty="0">
                <a:solidFill>
                  <a:srgbClr val="000099"/>
                </a:solidFill>
                <a:latin typeface="Arial" pitchFamily="34" charset="0"/>
                <a:cs typeface="Arial" pitchFamily="34" charset="0"/>
              </a:rPr>
              <a:t>of taxable service is an insurer or a banking company or a financial institution, including a non-banking financial company,</a:t>
            </a:r>
            <a:r>
              <a:rPr lang="en-IN" dirty="0">
                <a:latin typeface="Arial" pitchFamily="34" charset="0"/>
                <a:cs typeface="Arial" pitchFamily="34" charset="0"/>
              </a:rPr>
              <a:t> </a:t>
            </a:r>
          </a:p>
          <a:p>
            <a:pPr algn="just"/>
            <a:r>
              <a:rPr lang="en-IN" dirty="0">
                <a:latin typeface="Arial" pitchFamily="34" charset="0"/>
                <a:cs typeface="Arial" pitchFamily="34" charset="0"/>
              </a:rPr>
              <a:t>	the said supplier may issue a consolidated tax invoice or any other document 	in lieu thereof, by whatever name called for the supply of services made 	during a month at the end of the month, </a:t>
            </a:r>
          </a:p>
          <a:p>
            <a:pPr algn="just"/>
            <a:r>
              <a:rPr lang="en-IN" dirty="0">
                <a:latin typeface="Arial" pitchFamily="34" charset="0"/>
                <a:cs typeface="Arial" pitchFamily="34" charset="0"/>
              </a:rPr>
              <a:t>	whether issued or made available, physically or electronically whether or not 	serially numbered, and whether or not containing the address of the recipient 	of taxable service but containing other information as mentioned under </a:t>
            </a:r>
          </a:p>
          <a:p>
            <a:pPr algn="just"/>
            <a:r>
              <a:rPr lang="en-IN" dirty="0">
                <a:latin typeface="Arial" pitchFamily="34" charset="0"/>
                <a:cs typeface="Arial" pitchFamily="34" charset="0"/>
              </a:rPr>
              <a:t>	rule 46. </a:t>
            </a:r>
          </a:p>
          <a:p>
            <a:pPr algn="just"/>
            <a:r>
              <a:rPr lang="en-IN" dirty="0">
                <a:latin typeface="Arial" pitchFamily="34" charset="0"/>
                <a:cs typeface="Arial" pitchFamily="34" charset="0"/>
              </a:rPr>
              <a:t>Provided that the signature or digital signature of the supplier or his authorised representative shall not be required in the case of issuance of a consolidated tax invoice or any other document in lieu thereof in accordance with the provisions of the Information Technology Act, 2000 (21 of 2000)</a:t>
            </a:r>
            <a:r>
              <a:rPr lang="en-IN" sz="2800" i="1" dirty="0"/>
              <a:t>. 	</a:t>
            </a:r>
          </a:p>
          <a:p>
            <a:r>
              <a:rPr lang="en-IN" sz="2800" i="1" dirty="0"/>
              <a:t> 	</a:t>
            </a:r>
          </a:p>
          <a:p>
            <a:pPr algn="l"/>
            <a:endParaRPr lang="en-IN" sz="2800" b="1" i="1" u="sng" dirty="0"/>
          </a:p>
          <a:p>
            <a:pPr algn="l"/>
            <a:endParaRPr lang="en-IN" sz="2800" b="1" i="1" u="sng" dirty="0"/>
          </a:p>
          <a:p>
            <a:pPr algn="l">
              <a:lnSpc>
                <a:spcPct val="170000"/>
              </a:lnSpc>
            </a:pPr>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38</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2823" y="268145"/>
            <a:ext cx="11616744" cy="6130344"/>
          </a:xfrm>
        </p:spPr>
        <p:txBody>
          <a:bodyPr>
            <a:normAutofit/>
          </a:bodyPr>
          <a:lstStyle/>
          <a:p>
            <a:pPr algn="l"/>
            <a:r>
              <a:rPr lang="en-IN" sz="2800" b="1" i="1" u="sng" dirty="0"/>
              <a:t>Rule 54 – Goods Transport Agency (GTA) by Road:</a:t>
            </a:r>
          </a:p>
          <a:p>
            <a:pPr algn="l"/>
            <a:r>
              <a:rPr lang="en-IN" sz="2800" i="1" dirty="0"/>
              <a:t>3) Where the supplier of taxable service is a goods transport agency supplying services in relation to </a:t>
            </a:r>
            <a:r>
              <a:rPr lang="en-IN" sz="2800" i="1" u="sng" dirty="0">
                <a:solidFill>
                  <a:srgbClr val="000099"/>
                </a:solidFill>
              </a:rPr>
              <a:t>transportation of goods by road in a goods carriage</a:t>
            </a:r>
            <a:r>
              <a:rPr lang="en-IN" sz="2800" i="1" dirty="0"/>
              <a:t>, </a:t>
            </a:r>
          </a:p>
          <a:p>
            <a:pPr algn="l"/>
            <a:r>
              <a:rPr lang="en-IN" sz="2800" i="1" dirty="0"/>
              <a:t>	the said supplier shall issue a tax invoice or any other document in lieu 	thereof, by whatever name called, </a:t>
            </a:r>
          </a:p>
          <a:p>
            <a:pPr algn="l"/>
            <a:r>
              <a:rPr lang="en-IN" sz="2800" i="1" dirty="0"/>
              <a:t>	containing the gross weight of the consignment, </a:t>
            </a:r>
          </a:p>
          <a:p>
            <a:pPr algn="l"/>
            <a:r>
              <a:rPr lang="en-IN" sz="2800" i="1" dirty="0"/>
              <a:t>		name of the consigner and the consignee, </a:t>
            </a:r>
          </a:p>
          <a:p>
            <a:pPr algn="l"/>
            <a:r>
              <a:rPr lang="en-IN" sz="2800" i="1" dirty="0"/>
              <a:t>		registration number of goods carriage in which the goods are 			transported, details of goods transported, </a:t>
            </a:r>
          </a:p>
          <a:p>
            <a:pPr algn="l"/>
            <a:r>
              <a:rPr lang="en-IN" sz="2800" i="1" dirty="0"/>
              <a:t>		details of place of origin and destination, </a:t>
            </a:r>
          </a:p>
          <a:p>
            <a:pPr algn="l"/>
            <a:r>
              <a:rPr lang="en-IN" sz="2800" i="1" dirty="0"/>
              <a:t>		Goods and Services Tax Identification Number of the person liable 		for paying tax whether as consigner, consignee or goods transport agency, and also containing other information as mentioned under rule 46. 	</a:t>
            </a:r>
          </a:p>
          <a:p>
            <a:pPr algn="l"/>
            <a:endParaRPr lang="en-IN" sz="2800" i="1" dirty="0"/>
          </a:p>
          <a:p>
            <a:pPr algn="l"/>
            <a:endParaRPr lang="en-IN" sz="2800" b="1" i="1" u="sng" dirty="0"/>
          </a:p>
          <a:p>
            <a:pPr algn="l">
              <a:lnSpc>
                <a:spcPct val="170000"/>
              </a:lnSpc>
            </a:pPr>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39</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lnSpcReduction="10000"/>
          </a:bodyPr>
          <a:lstStyle/>
          <a:p>
            <a:pPr lvl="1" indent="-457200" algn="just">
              <a:lnSpc>
                <a:spcPct val="100000"/>
              </a:lnSpc>
              <a:spcBef>
                <a:spcPts val="600"/>
              </a:spcBef>
              <a:spcAft>
                <a:spcPts val="600"/>
              </a:spcAft>
              <a:buClr>
                <a:schemeClr val="tx2"/>
              </a:buClr>
              <a:defRPr/>
            </a:pPr>
            <a:r>
              <a:rPr lang="en-IN" altLang="en-US" sz="3200" b="1" u="sng" dirty="0">
                <a:ea typeface="Cambria Math" panose="02040503050406030204" pitchFamily="18" charset="0"/>
                <a:cs typeface="Cambria Math" panose="02040503050406030204" pitchFamily="18" charset="0"/>
              </a:rPr>
              <a:t>Tax Invoice – Sec.31</a:t>
            </a:r>
          </a:p>
          <a:p>
            <a:pPr marL="442913" indent="-442913" algn="just">
              <a:lnSpc>
                <a:spcPct val="150000"/>
              </a:lnSpc>
              <a:spcBef>
                <a:spcPts val="0"/>
              </a:spcBef>
              <a:buSzPct val="100000"/>
            </a:pPr>
            <a:r>
              <a:rPr lang="en-IN" altLang="en-US" sz="1800" b="1" u="sng" dirty="0">
                <a:latin typeface="Arial" pitchFamily="34" charset="0"/>
                <a:ea typeface="Cambria Math" panose="02040503050406030204" pitchFamily="18" charset="0"/>
                <a:cs typeface="Arial" pitchFamily="34" charset="0"/>
              </a:rPr>
              <a:t>Relevant Definitions:</a:t>
            </a:r>
          </a:p>
          <a:p>
            <a:pPr marL="442913" indent="-442913" algn="just">
              <a:lnSpc>
                <a:spcPct val="150000"/>
              </a:lnSpc>
              <a:spcBef>
                <a:spcPts val="0"/>
              </a:spcBef>
              <a:buSzPct val="100000"/>
            </a:pPr>
            <a:r>
              <a:rPr lang="en-IN" altLang="en-US" sz="1800" b="1" u="sng" dirty="0">
                <a:latin typeface="Arial" pitchFamily="34" charset="0"/>
                <a:ea typeface="Cambria Math" panose="02040503050406030204" pitchFamily="18" charset="0"/>
                <a:cs typeface="Arial" pitchFamily="34" charset="0"/>
              </a:rPr>
              <a:t>Sec.2(102) Supplier – </a:t>
            </a:r>
            <a:r>
              <a:rPr lang="en-IN" altLang="en-US" sz="1800" dirty="0">
                <a:latin typeface="Arial" pitchFamily="34" charset="0"/>
                <a:ea typeface="Cambria Math" panose="02040503050406030204" pitchFamily="18" charset="0"/>
                <a:cs typeface="Arial" pitchFamily="34" charset="0"/>
              </a:rPr>
              <a:t>Supplier in relation to any goods or services or both shall mean the person supplying the goods or services or both and shall include an agent action as such on behalf of such supplier in relation to the goods or services or both supplied.</a:t>
            </a:r>
          </a:p>
          <a:p>
            <a:pPr marL="442913" indent="-442913" algn="just">
              <a:lnSpc>
                <a:spcPct val="150000"/>
              </a:lnSpc>
              <a:spcBef>
                <a:spcPts val="0"/>
              </a:spcBef>
              <a:buSzPct val="100000"/>
            </a:pPr>
            <a:endParaRPr lang="en-IN" altLang="en-US" sz="1800" b="1" u="sng" dirty="0">
              <a:latin typeface="Arial" pitchFamily="34" charset="0"/>
              <a:ea typeface="Cambria Math" panose="02040503050406030204" pitchFamily="18" charset="0"/>
              <a:cs typeface="Arial" pitchFamily="34" charset="0"/>
            </a:endParaRPr>
          </a:p>
          <a:p>
            <a:pPr marL="442913" indent="-442913" algn="just">
              <a:lnSpc>
                <a:spcPct val="150000"/>
              </a:lnSpc>
              <a:spcBef>
                <a:spcPts val="0"/>
              </a:spcBef>
              <a:buSzPct val="100000"/>
            </a:pPr>
            <a:r>
              <a:rPr lang="en-IN" altLang="en-US" sz="1800" b="1" u="sng" dirty="0">
                <a:latin typeface="Arial" pitchFamily="34" charset="0"/>
                <a:ea typeface="Cambria Math" panose="02040503050406030204" pitchFamily="18" charset="0"/>
                <a:cs typeface="Arial" pitchFamily="34" charset="0"/>
              </a:rPr>
              <a:t>Sec.2(93) Recipient – means</a:t>
            </a:r>
          </a:p>
          <a:p>
            <a:pPr marL="442913" indent="-442913" algn="just">
              <a:lnSpc>
                <a:spcPct val="150000"/>
              </a:lnSpc>
              <a:spcBef>
                <a:spcPts val="0"/>
              </a:spcBef>
              <a:buSzPct val="100000"/>
            </a:pPr>
            <a:r>
              <a:rPr lang="en-IN" altLang="en-US" sz="1800" dirty="0">
                <a:latin typeface="Arial" pitchFamily="34" charset="0"/>
                <a:ea typeface="Cambria Math" panose="02040503050406030204" pitchFamily="18" charset="0"/>
                <a:cs typeface="Arial" pitchFamily="34" charset="0"/>
              </a:rPr>
              <a:t>	a. where a </a:t>
            </a:r>
            <a:r>
              <a:rPr lang="en-IN" altLang="en-US" sz="1800" u="sng" dirty="0">
                <a:solidFill>
                  <a:srgbClr val="000099"/>
                </a:solidFill>
                <a:latin typeface="Arial" pitchFamily="34" charset="0"/>
                <a:ea typeface="Cambria Math" panose="02040503050406030204" pitchFamily="18" charset="0"/>
                <a:cs typeface="Arial" pitchFamily="34" charset="0"/>
              </a:rPr>
              <a:t>consideration is payable </a:t>
            </a:r>
            <a:r>
              <a:rPr lang="en-IN" altLang="en-US" sz="1800" dirty="0">
                <a:latin typeface="Arial" pitchFamily="34" charset="0"/>
                <a:ea typeface="Cambria Math" panose="02040503050406030204" pitchFamily="18" charset="0"/>
                <a:cs typeface="Arial" pitchFamily="34" charset="0"/>
              </a:rPr>
              <a:t>for the supply of goods or services or both, the person who is liable to 	pay their consideration</a:t>
            </a:r>
          </a:p>
          <a:p>
            <a:pPr marL="442913" indent="-442913" algn="just">
              <a:lnSpc>
                <a:spcPct val="150000"/>
              </a:lnSpc>
              <a:spcBef>
                <a:spcPts val="0"/>
              </a:spcBef>
              <a:buSzPct val="100000"/>
            </a:pPr>
            <a:r>
              <a:rPr lang="en-IN" altLang="en-US" sz="1800" dirty="0">
                <a:latin typeface="Arial" pitchFamily="34" charset="0"/>
                <a:ea typeface="Cambria Math" panose="02040503050406030204" pitchFamily="18" charset="0"/>
                <a:cs typeface="Arial" pitchFamily="34" charset="0"/>
              </a:rPr>
              <a:t>	b. Where </a:t>
            </a:r>
            <a:r>
              <a:rPr lang="en-IN" altLang="en-US" sz="1800" i="1" u="sng" dirty="0">
                <a:solidFill>
                  <a:srgbClr val="000099"/>
                </a:solidFill>
                <a:latin typeface="Arial" pitchFamily="34" charset="0"/>
                <a:ea typeface="Cambria Math" panose="02040503050406030204" pitchFamily="18" charset="0"/>
                <a:cs typeface="Arial" pitchFamily="34" charset="0"/>
              </a:rPr>
              <a:t>no consideration is payable for the supply of goods</a:t>
            </a:r>
            <a:r>
              <a:rPr lang="en-IN" altLang="en-US" sz="1800" dirty="0">
                <a:latin typeface="Arial" pitchFamily="34" charset="0"/>
                <a:ea typeface="Cambria Math" panose="02040503050406030204" pitchFamily="18" charset="0"/>
                <a:cs typeface="Arial" pitchFamily="34" charset="0"/>
              </a:rPr>
              <a:t>, the person to whom the goods are delivered or 	made available, or to whom possession or use of the goods is given or made available and</a:t>
            </a:r>
          </a:p>
          <a:p>
            <a:pPr marL="442913" indent="-442913" algn="just">
              <a:lnSpc>
                <a:spcPct val="150000"/>
              </a:lnSpc>
              <a:spcBef>
                <a:spcPts val="0"/>
              </a:spcBef>
              <a:buSzPct val="100000"/>
            </a:pPr>
            <a:r>
              <a:rPr lang="en-IN" altLang="en-US" sz="1800" dirty="0">
                <a:latin typeface="Arial" pitchFamily="34" charset="0"/>
                <a:ea typeface="Cambria Math" panose="02040503050406030204" pitchFamily="18" charset="0"/>
                <a:cs typeface="Arial" pitchFamily="34" charset="0"/>
              </a:rPr>
              <a:t>	c. Where </a:t>
            </a:r>
            <a:r>
              <a:rPr lang="en-IN" altLang="en-US" sz="1800" u="sng" dirty="0">
                <a:solidFill>
                  <a:srgbClr val="000099"/>
                </a:solidFill>
                <a:latin typeface="Arial" pitchFamily="34" charset="0"/>
                <a:ea typeface="Cambria Math" panose="02040503050406030204" pitchFamily="18" charset="0"/>
                <a:cs typeface="Arial" pitchFamily="34" charset="0"/>
              </a:rPr>
              <a:t>no consideration is payable for the supply of service</a:t>
            </a:r>
            <a:r>
              <a:rPr lang="en-IN" altLang="en-US" sz="1800" dirty="0">
                <a:latin typeface="Arial" pitchFamily="34" charset="0"/>
                <a:ea typeface="Cambria Math" panose="02040503050406030204" pitchFamily="18" charset="0"/>
                <a:cs typeface="Arial" pitchFamily="34" charset="0"/>
              </a:rPr>
              <a:t>, the person to whom the services is rendered.</a:t>
            </a:r>
          </a:p>
          <a:p>
            <a:pPr marL="442913" indent="-442913" algn="just">
              <a:lnSpc>
                <a:spcPct val="150000"/>
              </a:lnSpc>
              <a:spcBef>
                <a:spcPts val="0"/>
              </a:spcBef>
              <a:buSzPct val="100000"/>
            </a:pPr>
            <a:r>
              <a:rPr lang="en-IN" altLang="en-US" sz="1800" i="1" dirty="0">
                <a:latin typeface="Arial" pitchFamily="34" charset="0"/>
                <a:ea typeface="Cambria Math" panose="02040503050406030204" pitchFamily="18" charset="0"/>
                <a:cs typeface="Arial" pitchFamily="34" charset="0"/>
              </a:rPr>
              <a:t>Any reference to a person to whom a supply is made shall be construed as a reference to the recipient of the </a:t>
            </a:r>
          </a:p>
          <a:p>
            <a:pPr marL="442913" indent="-442913" algn="just">
              <a:lnSpc>
                <a:spcPct val="150000"/>
              </a:lnSpc>
              <a:spcBef>
                <a:spcPts val="0"/>
              </a:spcBef>
              <a:buSzPct val="100000"/>
            </a:pPr>
            <a:r>
              <a:rPr lang="en-IN" altLang="en-US" sz="1800" i="1" dirty="0">
                <a:latin typeface="Arial" pitchFamily="34" charset="0"/>
                <a:ea typeface="Cambria Math" panose="02040503050406030204" pitchFamily="18" charset="0"/>
                <a:cs typeface="Arial" pitchFamily="34" charset="0"/>
              </a:rPr>
              <a:t>supply and shall include an agent acting as such on behalf of the recipient in relation to the goods or services or </a:t>
            </a:r>
          </a:p>
          <a:p>
            <a:pPr marL="442913" indent="-442913" algn="just">
              <a:lnSpc>
                <a:spcPct val="150000"/>
              </a:lnSpc>
              <a:spcBef>
                <a:spcPts val="0"/>
              </a:spcBef>
              <a:buSzPct val="100000"/>
            </a:pPr>
            <a:r>
              <a:rPr lang="en-IN" altLang="en-US" sz="1800" i="1" dirty="0">
                <a:latin typeface="Arial" pitchFamily="34" charset="0"/>
                <a:ea typeface="Cambria Math" panose="02040503050406030204" pitchFamily="18" charset="0"/>
                <a:cs typeface="Arial" pitchFamily="34" charset="0"/>
              </a:rPr>
              <a:t>both supplies.</a:t>
            </a:r>
          </a:p>
          <a:p>
            <a:pPr marL="442913" indent="-442913" algn="just">
              <a:lnSpc>
                <a:spcPct val="150000"/>
              </a:lnSpc>
              <a:spcBef>
                <a:spcPts val="0"/>
              </a:spcBef>
              <a:buSzPct val="100000"/>
            </a:pPr>
            <a:endParaRPr lang="en-IN" altLang="en-US" sz="1800" i="1" dirty="0">
              <a:latin typeface="Arial" pitchFamily="34" charset="0"/>
              <a:ea typeface="Cambria Math" panose="02040503050406030204" pitchFamily="18" charset="0"/>
              <a:cs typeface="Arial" pitchFamily="34" charset="0"/>
            </a:endParaRPr>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2823" y="268145"/>
            <a:ext cx="11616744" cy="6130344"/>
          </a:xfrm>
        </p:spPr>
        <p:txBody>
          <a:bodyPr>
            <a:normAutofit/>
          </a:bodyPr>
          <a:lstStyle/>
          <a:p>
            <a:pPr algn="l"/>
            <a:r>
              <a:rPr lang="en-IN" sz="2800" b="1" i="1" u="sng" dirty="0"/>
              <a:t>Rule 54 – Passenger Transport Service :</a:t>
            </a:r>
          </a:p>
          <a:p>
            <a:pPr algn="l"/>
            <a:r>
              <a:rPr lang="en-IN" sz="2800" i="1" dirty="0"/>
              <a:t>(4) Where the supplier of taxable service is supplying </a:t>
            </a:r>
            <a:r>
              <a:rPr lang="en-IN" sz="2800" i="1" u="sng" dirty="0">
                <a:solidFill>
                  <a:srgbClr val="000099"/>
                </a:solidFill>
              </a:rPr>
              <a:t>passenger transportation service, </a:t>
            </a:r>
            <a:r>
              <a:rPr lang="en-IN" sz="2800" i="1" dirty="0"/>
              <a:t>a tax invoice shall include ticket in any form, by whatever name called, whether or not serially numbered, and whether or not containing the address of the recipient of service but containing other information as mentioned under rule 46. </a:t>
            </a:r>
          </a:p>
          <a:p>
            <a:pPr algn="l"/>
            <a:r>
              <a:rPr lang="en-IN" sz="2800" i="1" dirty="0"/>
              <a:t>Provided that the signature or digital signature of the supplier or his authorised representative shall not be required in the case of issuance of ticket in accordance with the provisions of the Information Technology Act, 2000 (21 of 2000). </a:t>
            </a:r>
          </a:p>
          <a:p>
            <a:pPr algn="l"/>
            <a:r>
              <a:rPr lang="en-IN" sz="2800" i="1" dirty="0"/>
              <a:t>(5) The provisions of sub-rule (2) or sub-rule (4) shall apply, mutatis mutandis, to the documents issued under rule 49 or rule 50 or rule 51 or rule 52 or rule 53. 	</a:t>
            </a:r>
          </a:p>
          <a:p>
            <a:pPr algn="l"/>
            <a:endParaRPr lang="en-IN" sz="2800" i="1" dirty="0"/>
          </a:p>
          <a:p>
            <a:pPr algn="l"/>
            <a:endParaRPr lang="en-IN" sz="2800" b="1" i="1" u="sng" dirty="0"/>
          </a:p>
          <a:p>
            <a:pPr algn="l">
              <a:lnSpc>
                <a:spcPct val="170000"/>
              </a:lnSpc>
            </a:pPr>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40</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2823" y="268145"/>
            <a:ext cx="11616744" cy="6130344"/>
          </a:xfrm>
        </p:spPr>
        <p:txBody>
          <a:bodyPr>
            <a:normAutofit fontScale="92500" lnSpcReduction="10000"/>
          </a:bodyPr>
          <a:lstStyle/>
          <a:p>
            <a:pPr algn="l"/>
            <a:r>
              <a:rPr lang="en-IN" sz="2800" b="1" i="1" u="sng" dirty="0"/>
              <a:t>Rule 55 – Delivery </a:t>
            </a:r>
            <a:r>
              <a:rPr lang="en-IN" sz="2800" b="1" i="1" u="sng" dirty="0" err="1"/>
              <a:t>Challan</a:t>
            </a:r>
            <a:r>
              <a:rPr lang="en-IN" sz="2800" b="1" i="1" u="sng" dirty="0"/>
              <a:t>:</a:t>
            </a:r>
          </a:p>
          <a:p>
            <a:pPr algn="l"/>
            <a:r>
              <a:rPr lang="en-IN" sz="2800" i="1" dirty="0"/>
              <a:t>(1) For the purposes of- </a:t>
            </a:r>
          </a:p>
          <a:p>
            <a:pPr algn="l"/>
            <a:r>
              <a:rPr lang="en-IN" sz="2800" i="1" dirty="0"/>
              <a:t>	(a) supply of liquid gas where the quantity at the time of removal from the 	place of business of the supplier is not known, </a:t>
            </a:r>
          </a:p>
          <a:p>
            <a:pPr algn="l"/>
            <a:r>
              <a:rPr lang="en-IN" sz="2800" i="1" dirty="0"/>
              <a:t>	(b) transportation of goods for job work, </a:t>
            </a:r>
          </a:p>
          <a:p>
            <a:pPr algn="l"/>
            <a:r>
              <a:rPr lang="en-IN" sz="2800" i="1" dirty="0"/>
              <a:t>	(c) transportation of goods for reasons other than by way of supply, or </a:t>
            </a:r>
          </a:p>
          <a:p>
            <a:pPr algn="l"/>
            <a:r>
              <a:rPr lang="en-IN" sz="2800" i="1" dirty="0"/>
              <a:t>	(d) such other supplies as may be notified by the Board, </a:t>
            </a:r>
          </a:p>
          <a:p>
            <a:pPr algn="l"/>
            <a:r>
              <a:rPr lang="en-IN" sz="2800" i="1" dirty="0"/>
              <a:t>the consigner may issue a delivery </a:t>
            </a:r>
            <a:r>
              <a:rPr lang="en-IN" sz="2800" i="1" dirty="0" err="1"/>
              <a:t>challan</a:t>
            </a:r>
            <a:r>
              <a:rPr lang="en-IN" sz="2800" i="1" dirty="0"/>
              <a:t>, serially numbered not exceeding sixteen characters, in one or multiple series, in lieu of invoice at the time of removal of goods for transportation, </a:t>
            </a:r>
          </a:p>
          <a:p>
            <a:pPr algn="l"/>
            <a:r>
              <a:rPr lang="en-IN" sz="2800" i="1" dirty="0"/>
              <a:t>2) The delivery </a:t>
            </a:r>
            <a:r>
              <a:rPr lang="en-IN" sz="2800" i="1" dirty="0" err="1"/>
              <a:t>challan</a:t>
            </a:r>
            <a:r>
              <a:rPr lang="en-IN" sz="2800" i="1" dirty="0"/>
              <a:t> shall be prepared in triplicate, in case of supply of goods, in the following manner, namely:– </a:t>
            </a:r>
          </a:p>
          <a:p>
            <a:pPr algn="l"/>
            <a:r>
              <a:rPr lang="en-IN" sz="2800" i="1" dirty="0"/>
              <a:t>	(a) the original copy being marked as ORIGINAL FOR CONSIGNEE; </a:t>
            </a:r>
          </a:p>
          <a:p>
            <a:pPr algn="l"/>
            <a:r>
              <a:rPr lang="en-IN" sz="2800" i="1" dirty="0"/>
              <a:t>	(b) the duplicate copy being marked as DUPLICATE FOR TRANSPORTER; and </a:t>
            </a:r>
          </a:p>
          <a:p>
            <a:pPr algn="l"/>
            <a:r>
              <a:rPr lang="en-IN" sz="2800" i="1" dirty="0"/>
              <a:t>	(c) the triplicate copy being marked as TRIPLICATE FOR CONSIGNER. 	</a:t>
            </a:r>
          </a:p>
          <a:p>
            <a:pPr algn="l"/>
            <a:endParaRPr lang="en-IN" sz="2800" i="1" dirty="0"/>
          </a:p>
          <a:p>
            <a:pPr algn="l"/>
            <a:endParaRPr lang="en-IN" sz="2800" b="1" i="1" u="sng" dirty="0"/>
          </a:p>
          <a:p>
            <a:pPr algn="l">
              <a:lnSpc>
                <a:spcPct val="170000"/>
              </a:lnSpc>
            </a:pPr>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41</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2823" y="268145"/>
            <a:ext cx="11616744" cy="6130344"/>
          </a:xfrm>
        </p:spPr>
        <p:txBody>
          <a:bodyPr>
            <a:normAutofit fontScale="92500" lnSpcReduction="10000"/>
          </a:bodyPr>
          <a:lstStyle/>
          <a:p>
            <a:pPr algn="l"/>
            <a:r>
              <a:rPr lang="en-IN" sz="2800" b="1" i="1" u="sng" dirty="0"/>
              <a:t>Rule 55 – Delivery </a:t>
            </a:r>
            <a:r>
              <a:rPr lang="en-IN" sz="2800" b="1" i="1" u="sng" dirty="0" err="1"/>
              <a:t>Challan</a:t>
            </a:r>
            <a:r>
              <a:rPr lang="en-IN" sz="2800" b="1" i="1" u="sng" dirty="0"/>
              <a:t>:</a:t>
            </a:r>
          </a:p>
          <a:p>
            <a:pPr algn="l"/>
            <a:r>
              <a:rPr lang="en-IN" sz="2800" i="1" dirty="0"/>
              <a:t>Contents of Delivery </a:t>
            </a:r>
            <a:r>
              <a:rPr lang="en-IN" sz="2800" i="1" dirty="0" err="1"/>
              <a:t>Challan</a:t>
            </a:r>
            <a:endParaRPr lang="en-IN" sz="2800" i="1" dirty="0"/>
          </a:p>
          <a:p>
            <a:pPr algn="l"/>
            <a:r>
              <a:rPr lang="en-IN" sz="2800" i="1" dirty="0"/>
              <a:t>	(</a:t>
            </a:r>
            <a:r>
              <a:rPr lang="en-IN" sz="2800" i="1" dirty="0" err="1"/>
              <a:t>i</a:t>
            </a:r>
            <a:r>
              <a:rPr lang="en-IN" sz="2800" i="1" dirty="0"/>
              <a:t>) date and number of the delivery </a:t>
            </a:r>
            <a:r>
              <a:rPr lang="en-IN" sz="2800" i="1" dirty="0" err="1"/>
              <a:t>challan</a:t>
            </a:r>
            <a:r>
              <a:rPr lang="en-IN" sz="2800" i="1" dirty="0"/>
              <a:t>; </a:t>
            </a:r>
          </a:p>
          <a:p>
            <a:pPr algn="l"/>
            <a:r>
              <a:rPr lang="en-IN" sz="2800" i="1" dirty="0"/>
              <a:t>	(ii) name, address and Goods and Services Tax Identification Number of 	the 	consigner, if registered; </a:t>
            </a:r>
          </a:p>
          <a:p>
            <a:pPr algn="l"/>
            <a:r>
              <a:rPr lang="en-IN" sz="2800" i="1" dirty="0"/>
              <a:t>	(iii) name, address and Goods and Services Tax Identification Number or 	Unique Identity Number of the consignee, if registered; </a:t>
            </a:r>
          </a:p>
          <a:p>
            <a:pPr algn="l"/>
            <a:r>
              <a:rPr lang="en-IN" sz="2800" i="1" dirty="0"/>
              <a:t>	(iv) Harmonised System of Nomenclature code and description of goods; 	</a:t>
            </a:r>
          </a:p>
          <a:p>
            <a:pPr algn="l"/>
            <a:r>
              <a:rPr lang="en-IN" sz="2800" i="1" dirty="0"/>
              <a:t>	(v) quantity (provisional, where the exact quantity being supplied is not 	known); </a:t>
            </a:r>
          </a:p>
          <a:p>
            <a:pPr algn="l"/>
            <a:r>
              <a:rPr lang="en-IN" sz="2800" i="1" dirty="0"/>
              <a:t>	(vi) taxable value; </a:t>
            </a:r>
          </a:p>
          <a:p>
            <a:pPr algn="l"/>
            <a:r>
              <a:rPr lang="en-IN" sz="2800" i="1" dirty="0"/>
              <a:t>	(vii) tax rate and tax amount – central tax, State tax, integrated tax, Union 	territory tax or cess, where the transportation is for supply to the consignee; </a:t>
            </a:r>
          </a:p>
          <a:p>
            <a:pPr algn="l"/>
            <a:r>
              <a:rPr lang="en-IN" sz="2800" i="1" dirty="0"/>
              <a:t>	(viii) place of supply, in case of inter-State movement; and </a:t>
            </a:r>
          </a:p>
          <a:p>
            <a:pPr algn="l"/>
            <a:r>
              <a:rPr lang="en-IN" sz="2800" i="1" dirty="0"/>
              <a:t>	(ix) signature. 	</a:t>
            </a:r>
          </a:p>
          <a:p>
            <a:pPr algn="l"/>
            <a:endParaRPr lang="en-IN" sz="2800" i="1" dirty="0"/>
          </a:p>
          <a:p>
            <a:pPr algn="l"/>
            <a:endParaRPr lang="en-IN" sz="2800" i="1" dirty="0"/>
          </a:p>
          <a:p>
            <a:pPr algn="l"/>
            <a:endParaRPr lang="en-IN" sz="2800" b="1" i="1" u="sng" dirty="0"/>
          </a:p>
          <a:p>
            <a:pPr algn="l">
              <a:lnSpc>
                <a:spcPct val="170000"/>
              </a:lnSpc>
            </a:pPr>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42</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2823" y="268145"/>
            <a:ext cx="11616744" cy="6130344"/>
          </a:xfrm>
        </p:spPr>
        <p:txBody>
          <a:bodyPr>
            <a:normAutofit fontScale="92500" lnSpcReduction="20000"/>
          </a:bodyPr>
          <a:lstStyle/>
          <a:p>
            <a:pPr algn="l"/>
            <a:r>
              <a:rPr lang="en-IN" sz="2800" b="1" i="1" u="sng" dirty="0"/>
              <a:t>Rule 55 – Delivery </a:t>
            </a:r>
            <a:r>
              <a:rPr lang="en-IN" sz="2800" b="1" i="1" u="sng" dirty="0" err="1"/>
              <a:t>Challan</a:t>
            </a:r>
            <a:r>
              <a:rPr lang="en-IN" sz="2800" b="1" i="1" u="sng" dirty="0"/>
              <a:t>:</a:t>
            </a:r>
          </a:p>
          <a:p>
            <a:pPr algn="l"/>
            <a:r>
              <a:rPr lang="en-IN" sz="2800" i="1" dirty="0"/>
              <a:t>(3) Where goods are being transported on a delivery </a:t>
            </a:r>
            <a:r>
              <a:rPr lang="en-IN" sz="2800" i="1" dirty="0" err="1"/>
              <a:t>challan</a:t>
            </a:r>
            <a:r>
              <a:rPr lang="en-IN" sz="2800" i="1" dirty="0"/>
              <a:t> in lieu of invoice, the same shall be declared as specified in rule 138(E-way bill rules). </a:t>
            </a:r>
          </a:p>
          <a:p>
            <a:pPr algn="l"/>
            <a:r>
              <a:rPr lang="en-IN" sz="2800" i="1" dirty="0"/>
              <a:t>(4) Where the goods being transported are for the purpose of supply to the recipient but the tax invoice could not be issued at the time of removal of goods for the purpose of supply, the supplier shall issue a tax invoice after delivery of goods. </a:t>
            </a:r>
          </a:p>
          <a:p>
            <a:pPr algn="l"/>
            <a:r>
              <a:rPr lang="en-IN" sz="2800" i="1" dirty="0"/>
              <a:t>(5) Where the goods are being transported in a semi knocked down or completely knocked down condition or in batches or lots - </a:t>
            </a:r>
          </a:p>
          <a:p>
            <a:pPr algn="l"/>
            <a:r>
              <a:rPr lang="en-IN" sz="2800" i="1" dirty="0"/>
              <a:t>	(a) the supplier shall issue the complete invoice before dispatch of the first 	consignment; </a:t>
            </a:r>
          </a:p>
          <a:p>
            <a:pPr algn="l"/>
            <a:r>
              <a:rPr lang="en-IN" sz="2800" i="1" dirty="0"/>
              <a:t>	(b) the supplier shall issue a delivery </a:t>
            </a:r>
            <a:r>
              <a:rPr lang="en-IN" sz="2800" i="1" dirty="0" err="1"/>
              <a:t>challan</a:t>
            </a:r>
            <a:r>
              <a:rPr lang="en-IN" sz="2800" i="1" dirty="0"/>
              <a:t> for each of the subsequent 	consignments, giving reference of the invoice; </a:t>
            </a:r>
          </a:p>
          <a:p>
            <a:pPr algn="l"/>
            <a:r>
              <a:rPr lang="en-IN" sz="2800" i="1" dirty="0"/>
              <a:t>	(c) each consignment shall be accompanied by copies of the corresponding 	delivery </a:t>
            </a:r>
            <a:r>
              <a:rPr lang="en-IN" sz="2800" i="1" dirty="0" err="1"/>
              <a:t>challan</a:t>
            </a:r>
            <a:r>
              <a:rPr lang="en-IN" sz="2800" i="1" dirty="0"/>
              <a:t> along with a duly certified copy of the invoice; and </a:t>
            </a:r>
          </a:p>
          <a:p>
            <a:pPr algn="l"/>
            <a:r>
              <a:rPr lang="en-IN" sz="2800" i="1" dirty="0"/>
              <a:t>	(d) the original copy of the invoice shall be sent along with the last 	consignment. 	</a:t>
            </a:r>
          </a:p>
          <a:p>
            <a:pPr algn="l"/>
            <a:r>
              <a:rPr lang="en-IN" sz="2800" i="1" dirty="0"/>
              <a:t>	</a:t>
            </a:r>
          </a:p>
          <a:p>
            <a:pPr algn="l"/>
            <a:endParaRPr lang="en-IN" sz="2800" i="1" dirty="0"/>
          </a:p>
          <a:p>
            <a:pPr algn="l"/>
            <a:endParaRPr lang="en-IN" sz="2800" i="1" dirty="0"/>
          </a:p>
          <a:p>
            <a:pPr algn="l"/>
            <a:endParaRPr lang="en-IN" sz="2800" b="1" i="1" u="sng" dirty="0"/>
          </a:p>
          <a:p>
            <a:pPr algn="l">
              <a:lnSpc>
                <a:spcPct val="170000"/>
              </a:lnSpc>
            </a:pPr>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43</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2823" y="268145"/>
            <a:ext cx="11616744" cy="6130344"/>
          </a:xfrm>
        </p:spPr>
        <p:txBody>
          <a:bodyPr>
            <a:normAutofit/>
          </a:bodyPr>
          <a:lstStyle/>
          <a:p>
            <a:pPr algn="l"/>
            <a:r>
              <a:rPr lang="en-IN" sz="2800" b="1" i="1" u="sng" dirty="0"/>
              <a:t>Rule 55A –Tax Invoice or bill of supply to accompany transport of goods</a:t>
            </a:r>
            <a:r>
              <a:rPr lang="en-IN" sz="2800" b="1" i="1" dirty="0"/>
              <a:t> :</a:t>
            </a:r>
          </a:p>
          <a:p>
            <a:pPr algn="l"/>
            <a:r>
              <a:rPr lang="en-IN" sz="2800" i="1" dirty="0"/>
              <a:t>The person-in-charge of the conveyance shall carry a copy of </a:t>
            </a:r>
          </a:p>
          <a:p>
            <a:pPr algn="l"/>
            <a:r>
              <a:rPr lang="en-IN" sz="2800" i="1" dirty="0"/>
              <a:t>	the tax invoice or </a:t>
            </a:r>
          </a:p>
          <a:p>
            <a:pPr algn="l"/>
            <a:r>
              <a:rPr lang="en-IN" sz="2800" i="1" dirty="0"/>
              <a:t>	the bill of supply issued in accordance with the provisions of rules 46, 	46A or 49 </a:t>
            </a:r>
          </a:p>
          <a:p>
            <a:pPr algn="l"/>
            <a:r>
              <a:rPr lang="en-IN" sz="2800" i="1" dirty="0"/>
              <a:t>	in a case where such person is not required to carry an e-way bill under 	these rules. 	</a:t>
            </a:r>
          </a:p>
          <a:p>
            <a:pPr algn="l"/>
            <a:endParaRPr lang="en-IN" sz="2800" b="1" i="1" u="sng" dirty="0"/>
          </a:p>
          <a:p>
            <a:pPr algn="l"/>
            <a:r>
              <a:rPr lang="en-IN" sz="2800" i="1" dirty="0"/>
              <a:t>	</a:t>
            </a:r>
          </a:p>
          <a:p>
            <a:pPr algn="l"/>
            <a:endParaRPr lang="en-IN" sz="2800" i="1" dirty="0"/>
          </a:p>
          <a:p>
            <a:pPr algn="l"/>
            <a:endParaRPr lang="en-IN" sz="2800" i="1" dirty="0"/>
          </a:p>
          <a:p>
            <a:pPr algn="l"/>
            <a:endParaRPr lang="en-IN" sz="2800" b="1" i="1" u="sng" dirty="0"/>
          </a:p>
          <a:p>
            <a:pPr algn="l">
              <a:lnSpc>
                <a:spcPct val="170000"/>
              </a:lnSpc>
            </a:pPr>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44</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2823" y="268145"/>
            <a:ext cx="11616744" cy="6130344"/>
          </a:xfrm>
        </p:spPr>
        <p:txBody>
          <a:bodyPr>
            <a:normAutofit fontScale="77500" lnSpcReduction="20000"/>
          </a:bodyPr>
          <a:lstStyle/>
          <a:p>
            <a:pPr algn="l"/>
            <a:r>
              <a:rPr lang="en-IN" sz="2800" b="1" i="1" u="sng" dirty="0"/>
              <a:t>Relaxation in quoting HSN code or SAC code:</a:t>
            </a:r>
          </a:p>
          <a:p>
            <a:pPr algn="l">
              <a:lnSpc>
                <a:spcPct val="170000"/>
              </a:lnSpc>
            </a:pPr>
            <a:r>
              <a:rPr lang="en-IN" sz="2800" dirty="0"/>
              <a:t>As regards the requirement to quote the HSN of the supplies, the annual turnover of the registered person for the previous year shall be referred. In case of suppliers having annual turnover in the previous year:– </a:t>
            </a:r>
          </a:p>
          <a:p>
            <a:pPr algn="l"/>
            <a:r>
              <a:rPr lang="en-IN" sz="2800" dirty="0"/>
              <a:t>	(</a:t>
            </a:r>
            <a:r>
              <a:rPr lang="en-IN" sz="2800" dirty="0" err="1"/>
              <a:t>i</a:t>
            </a:r>
            <a:r>
              <a:rPr lang="en-IN" sz="2800" dirty="0"/>
              <a:t>) </a:t>
            </a:r>
            <a:r>
              <a:rPr lang="en-IN" sz="2800" dirty="0" err="1"/>
              <a:t>Upto</a:t>
            </a:r>
            <a:r>
              <a:rPr lang="en-IN" sz="2800" dirty="0"/>
              <a:t> Rs. 1.5 </a:t>
            </a:r>
            <a:r>
              <a:rPr lang="en-IN" sz="2800" dirty="0" err="1"/>
              <a:t>Crore</a:t>
            </a:r>
            <a:r>
              <a:rPr lang="en-IN" sz="2800" dirty="0"/>
              <a:t> – No HSN required; </a:t>
            </a:r>
          </a:p>
          <a:p>
            <a:pPr algn="l"/>
            <a:r>
              <a:rPr lang="en-IN" sz="2800" dirty="0"/>
              <a:t>	(ii) Exceeding 1.5 </a:t>
            </a:r>
            <a:r>
              <a:rPr lang="en-IN" sz="2800" dirty="0" err="1"/>
              <a:t>Crore</a:t>
            </a:r>
            <a:r>
              <a:rPr lang="en-IN" sz="2800" dirty="0"/>
              <a:t> </a:t>
            </a:r>
            <a:r>
              <a:rPr lang="en-IN" sz="2800" dirty="0" err="1"/>
              <a:t>upto</a:t>
            </a:r>
            <a:r>
              <a:rPr lang="en-IN" sz="2800" dirty="0"/>
              <a:t> Rs. 5 </a:t>
            </a:r>
            <a:r>
              <a:rPr lang="en-IN" sz="2800" dirty="0" err="1"/>
              <a:t>Crore</a:t>
            </a:r>
            <a:r>
              <a:rPr lang="en-IN" sz="2800" dirty="0"/>
              <a:t> – HSN </a:t>
            </a:r>
            <a:r>
              <a:rPr lang="en-IN" sz="2800" dirty="0" err="1"/>
              <a:t>upto</a:t>
            </a:r>
            <a:r>
              <a:rPr lang="en-IN" sz="2800" dirty="0"/>
              <a:t> 2 digits required; </a:t>
            </a:r>
          </a:p>
          <a:p>
            <a:pPr algn="l"/>
            <a:r>
              <a:rPr lang="en-IN" sz="2800" dirty="0"/>
              <a:t>	(iii) Exceeding Rs.5 </a:t>
            </a:r>
            <a:r>
              <a:rPr lang="en-IN" sz="2800" dirty="0" err="1"/>
              <a:t>Crore</a:t>
            </a:r>
            <a:r>
              <a:rPr lang="en-IN" sz="2800" dirty="0"/>
              <a:t> – HSN </a:t>
            </a:r>
            <a:r>
              <a:rPr lang="en-IN" sz="2800" dirty="0" err="1"/>
              <a:t>upto</a:t>
            </a:r>
            <a:r>
              <a:rPr lang="en-IN" sz="2800" dirty="0"/>
              <a:t> 4 digits required. </a:t>
            </a:r>
          </a:p>
          <a:p>
            <a:pPr algn="l"/>
            <a:endParaRPr lang="en-IN" sz="2800" dirty="0"/>
          </a:p>
          <a:p>
            <a:pPr algn="l"/>
            <a:r>
              <a:rPr lang="en-IN" sz="2800" dirty="0"/>
              <a:t>Notification Nos.12/2017-CT and 5/2017-IT both dated 28.06.2017</a:t>
            </a:r>
          </a:p>
          <a:p>
            <a:pPr algn="l"/>
            <a:endParaRPr lang="en-IN" sz="2800" b="1" i="1" dirty="0"/>
          </a:p>
          <a:p>
            <a:pPr algn="l">
              <a:lnSpc>
                <a:spcPct val="170000"/>
              </a:lnSpc>
            </a:pPr>
            <a:r>
              <a:rPr lang="en-IN" sz="2800" b="1" i="1" dirty="0"/>
              <a:t>Information Serial Numbers on monthly basis – </a:t>
            </a:r>
            <a:r>
              <a:rPr lang="en-IN" sz="2800" i="1" dirty="0"/>
              <a:t>The Serial number of invoices issued during a tax period shall be furnished electronically through the common portal in Form GSTR-1 – Rule 48(3) of CGST Rules,2017.</a:t>
            </a:r>
            <a:endParaRPr lang="en-IN" sz="2800" b="1" i="1" dirty="0"/>
          </a:p>
          <a:p>
            <a:pPr algn="l"/>
            <a:r>
              <a:rPr lang="en-IN" sz="2800" i="1" dirty="0"/>
              <a:t>	</a:t>
            </a:r>
          </a:p>
          <a:p>
            <a:pPr algn="l"/>
            <a:endParaRPr lang="en-IN" sz="2800" i="1" dirty="0"/>
          </a:p>
          <a:p>
            <a:pPr algn="l"/>
            <a:endParaRPr lang="en-IN" sz="2800" b="1" i="1" u="sng" dirty="0"/>
          </a:p>
          <a:p>
            <a:pPr algn="l">
              <a:lnSpc>
                <a:spcPct val="170000"/>
              </a:lnSpc>
            </a:pPr>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45</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2823" y="268145"/>
            <a:ext cx="11616744" cy="6130344"/>
          </a:xfrm>
        </p:spPr>
        <p:txBody>
          <a:bodyPr>
            <a:normAutofit fontScale="92500" lnSpcReduction="10000"/>
          </a:bodyPr>
          <a:lstStyle/>
          <a:p>
            <a:pPr algn="l"/>
            <a:r>
              <a:rPr lang="en-IN" sz="2800" b="1" i="1" u="sng" dirty="0"/>
              <a:t>Circular No.72 / 46 / 2018 dated 26.10.2018 – </a:t>
            </a:r>
            <a:r>
              <a:rPr lang="en-IN" sz="2800" i="1" dirty="0">
                <a:solidFill>
                  <a:srgbClr val="008000"/>
                </a:solidFill>
              </a:rPr>
              <a:t>Clarification in respect of return of time expired drugs or medicines</a:t>
            </a:r>
            <a:endParaRPr lang="en-IN" sz="2800" b="1" i="1" dirty="0"/>
          </a:p>
          <a:p>
            <a:pPr marL="514350" indent="-514350" algn="l">
              <a:buAutoNum type="arabicPeriod"/>
            </a:pPr>
            <a:r>
              <a:rPr lang="en-IN" dirty="0"/>
              <a:t>Return by a Registered person (Other than Sec.10) – May be treated as fresh supply and tax invoice may be issued.  </a:t>
            </a:r>
          </a:p>
          <a:p>
            <a:pPr algn="l"/>
            <a:r>
              <a:rPr lang="en-IN" dirty="0"/>
              <a:t>       The Recipient (Manufacturer or Whole seller) – Eligible for ITC on return </a:t>
            </a:r>
          </a:p>
          <a:p>
            <a:pPr algn="l"/>
            <a:endParaRPr lang="en-IN" i="1" dirty="0"/>
          </a:p>
          <a:p>
            <a:pPr algn="l"/>
            <a:r>
              <a:rPr lang="en-IN" dirty="0"/>
              <a:t>2. Return by a Composition Dealer (Sec.10) – Bill of Supply may be issued</a:t>
            </a:r>
          </a:p>
          <a:p>
            <a:pPr algn="l"/>
            <a:r>
              <a:rPr lang="en-IN" dirty="0"/>
              <a:t>     Question to claim ITC does not arise.</a:t>
            </a:r>
          </a:p>
          <a:p>
            <a:pPr algn="l"/>
            <a:endParaRPr lang="en-IN" dirty="0"/>
          </a:p>
          <a:p>
            <a:pPr algn="l"/>
            <a:r>
              <a:rPr lang="en-IN" dirty="0"/>
              <a:t>3. Return by unregistered person – Commercial document may be issued without charging   </a:t>
            </a:r>
          </a:p>
          <a:p>
            <a:pPr algn="l"/>
            <a:r>
              <a:rPr lang="en-IN" dirty="0"/>
              <a:t>    any GST.</a:t>
            </a:r>
            <a:endParaRPr lang="en-IN" sz="2800" dirty="0"/>
          </a:p>
          <a:p>
            <a:pPr algn="l">
              <a:lnSpc>
                <a:spcPct val="170000"/>
              </a:lnSpc>
            </a:pPr>
            <a:r>
              <a:rPr lang="en-IN" b="1" i="1" u="sng" dirty="0"/>
              <a:t>Alternatively, </a:t>
            </a:r>
            <a:r>
              <a:rPr lang="en-IN" dirty="0"/>
              <a:t>if the goods are returned before end of 30</a:t>
            </a:r>
            <a:r>
              <a:rPr lang="en-IN" baseline="30000" dirty="0"/>
              <a:t>th</a:t>
            </a:r>
            <a:r>
              <a:rPr lang="en-IN" dirty="0"/>
              <a:t> September following end of the F.Y. Credit note may issued by the supplier U/s.34.  If this time as lapsed, the supplier may issue a financial Credit Note.</a:t>
            </a:r>
            <a:endParaRPr lang="en-IN" b="1" i="1" u="sng" dirty="0"/>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46</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91080088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sz="4400" dirty="0">
              <a:solidFill>
                <a:srgbClr val="3333FF"/>
              </a:solidFill>
            </a:endParaRPr>
          </a:p>
          <a:p>
            <a:endParaRPr lang="en-IN" dirty="0"/>
          </a:p>
        </p:txBody>
      </p:sp>
      <p:sp>
        <p:nvSpPr>
          <p:cNvPr id="4" name="Rectangle 3">
            <a:extLst>
              <a:ext uri="{FF2B5EF4-FFF2-40B4-BE49-F238E27FC236}">
                <a16:creationId xmlns="" xmlns:a16="http://schemas.microsoft.com/office/drawing/2014/main" id="{597FB576-9BB9-4C9F-8CDC-4E42E531823D}"/>
              </a:ext>
            </a:extLst>
          </p:cNvPr>
          <p:cNvSpPr/>
          <p:nvPr/>
        </p:nvSpPr>
        <p:spPr>
          <a:xfrm>
            <a:off x="957415" y="2967335"/>
            <a:ext cx="10277172" cy="1323439"/>
          </a:xfrm>
          <a:prstGeom prst="rect">
            <a:avLst/>
          </a:prstGeom>
          <a:noFill/>
        </p:spPr>
        <p:txBody>
          <a:bodyPr wrap="none" lIns="91440" tIns="45720" rIns="91440" bIns="45720">
            <a:spAutoFit/>
          </a:bodyPr>
          <a:lstStyle/>
          <a:p>
            <a:pPr algn="ctr"/>
            <a:r>
              <a:rPr lang="en-IN" sz="8000" b="1" dirty="0">
                <a:ln w="12700">
                  <a:solidFill>
                    <a:schemeClr val="accent1"/>
                  </a:solidFill>
                  <a:prstDash val="solid"/>
                </a:ln>
                <a:solidFill>
                  <a:srgbClr val="002060"/>
                </a:solidFill>
                <a:effectLst>
                  <a:outerShdw dist="38100" dir="2640000" algn="bl" rotWithShape="0">
                    <a:schemeClr val="accent1"/>
                  </a:outerShdw>
                </a:effectLst>
                <a:latin typeface="Arial" panose="020B0604020202020204" pitchFamily="34" charset="0"/>
              </a:rPr>
              <a:t>E-Invoice under GST</a:t>
            </a:r>
          </a:p>
        </p:txBody>
      </p:sp>
    </p:spTree>
    <p:extLst>
      <p:ext uri="{BB962C8B-B14F-4D97-AF65-F5344CB8AC3E}">
        <p14:creationId xmlns="" xmlns:p14="http://schemas.microsoft.com/office/powerpoint/2010/main" val="6512861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4" y="1073426"/>
            <a:ext cx="11263125" cy="532737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u="sng" dirty="0">
                <a:solidFill>
                  <a:srgbClr val="000099"/>
                </a:solidFill>
                <a:latin typeface="Arial" panose="020B0604020202020204" pitchFamily="34" charset="0"/>
                <a:cs typeface="Arial" panose="020B0604020202020204" pitchFamily="34" charset="0"/>
              </a:rPr>
              <a:t>What is E-Invoicing?</a:t>
            </a:r>
          </a:p>
          <a:p>
            <a:pPr marL="0" indent="0">
              <a:lnSpc>
                <a:spcPct val="150000"/>
              </a:lnSpc>
              <a:buNone/>
            </a:pPr>
            <a:r>
              <a:rPr lang="en-US" sz="2400" b="1" u="sng" dirty="0">
                <a:latin typeface="Arial" panose="020B0604020202020204" pitchFamily="34" charset="0"/>
                <a:cs typeface="Arial" panose="020B0604020202020204" pitchFamily="34" charset="0"/>
              </a:rPr>
              <a:t>Rule 48(4)</a:t>
            </a:r>
            <a:r>
              <a:rPr lang="en-US" sz="2400" dirty="0">
                <a:latin typeface="Arial" panose="020B0604020202020204" pitchFamily="34" charset="0"/>
                <a:cs typeface="Arial" panose="020B0604020202020204" pitchFamily="34" charset="0"/>
              </a:rPr>
              <a:t> – Notified class of registered persons shall prepare an electronic invoice by uploading specified details of invoices on Invoice Registration Portal (IRP) using FORM GST INV-01 and obtain an Invoice Reference Number (IRN).</a:t>
            </a:r>
          </a:p>
          <a:p>
            <a:pPr marL="0" indent="0">
              <a:lnSpc>
                <a:spcPct val="150000"/>
              </a:lnSpc>
              <a:buNone/>
            </a:pPr>
            <a:r>
              <a:rPr lang="en-US" sz="2400" dirty="0">
                <a:latin typeface="Arial" panose="020B0604020202020204" pitchFamily="34" charset="0"/>
                <a:cs typeface="Arial" panose="020B0604020202020204" pitchFamily="34" charset="0"/>
              </a:rPr>
              <a:t>The invoice copy containing the IRN with QR Code issued by the notified by supplier to buyer is commonly known as E-invoice in GST.</a:t>
            </a:r>
          </a:p>
          <a:p>
            <a:pPr marL="0" indent="0">
              <a:buNone/>
            </a:pPr>
            <a:endParaRPr lang="en-US" sz="24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521932" y="278530"/>
            <a:ext cx="7429373" cy="584775"/>
          </a:xfrm>
          <a:prstGeom prst="rect">
            <a:avLst/>
          </a:prstGeom>
          <a:noFill/>
        </p:spPr>
        <p:txBody>
          <a:bodyPr wrap="square" rtlCol="0">
            <a:spAutoFit/>
          </a:bodyPr>
          <a:lstStyle/>
          <a:p>
            <a:r>
              <a:rPr lang="en-IN" sz="3200" dirty="0"/>
              <a:t>E-Invoice – An Introduction</a:t>
            </a:r>
          </a:p>
        </p:txBody>
      </p:sp>
    </p:spTree>
    <p:extLst>
      <p:ext uri="{BB962C8B-B14F-4D97-AF65-F5344CB8AC3E}">
        <p14:creationId xmlns="" xmlns:p14="http://schemas.microsoft.com/office/powerpoint/2010/main" val="32496560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4" y="1073426"/>
            <a:ext cx="11263125" cy="532737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n-IN" sz="2400" dirty="0">
                <a:latin typeface="Arial" panose="020B0604020202020204" pitchFamily="34" charset="0"/>
                <a:cs typeface="Arial" panose="020B0604020202020204" pitchFamily="34" charset="0"/>
              </a:rPr>
              <a:t> E-invoice means electronically recording of a transaction on the Government’s portal from  </a:t>
            </a:r>
          </a:p>
          <a:p>
            <a:pPr marL="0" indent="0">
              <a:buNone/>
            </a:pPr>
            <a:r>
              <a:rPr lang="en-IN" sz="2400" dirty="0">
                <a:latin typeface="Arial" panose="020B0604020202020204" pitchFamily="34" charset="0"/>
                <a:cs typeface="Arial" panose="020B0604020202020204" pitchFamily="34" charset="0"/>
              </a:rPr>
              <a:t>     where unique number (IRN) is assigned for each invoice. </a:t>
            </a:r>
          </a:p>
          <a:p>
            <a:pPr marL="0" indent="0">
              <a:buNone/>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IN" sz="2400" dirty="0">
                <a:latin typeface="Arial" panose="020B0604020202020204" pitchFamily="34" charset="0"/>
                <a:cs typeface="Arial" panose="020B0604020202020204" pitchFamily="34" charset="0"/>
              </a:rPr>
              <a:t>E-invoice does not mean generation of invoices from a portal of tax dept.  </a:t>
            </a:r>
          </a:p>
          <a:p>
            <a:pPr marL="0" indent="0">
              <a:buNone/>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IN" sz="2400" dirty="0">
                <a:latin typeface="Arial" panose="020B0604020202020204" pitchFamily="34" charset="0"/>
                <a:cs typeface="Arial" panose="020B0604020202020204" pitchFamily="34" charset="0"/>
              </a:rPr>
              <a:t> The same current methodology will continue even with the implementation of e-invoice.</a:t>
            </a:r>
          </a:p>
          <a:p>
            <a:pPr marL="0" indent="0">
              <a:buNone/>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IN" sz="2400" dirty="0">
                <a:latin typeface="Arial" panose="020B0604020202020204" pitchFamily="34" charset="0"/>
                <a:cs typeface="Arial" panose="020B0604020202020204" pitchFamily="34" charset="0"/>
              </a:rPr>
              <a:t> The only additional requirement is that the taxpayer need to generate a </a:t>
            </a:r>
            <a:r>
              <a:rPr lang="en-IN" sz="2400" dirty="0" err="1">
                <a:latin typeface="Arial" panose="020B0604020202020204" pitchFamily="34" charset="0"/>
                <a:cs typeface="Arial" panose="020B0604020202020204" pitchFamily="34" charset="0"/>
              </a:rPr>
              <a:t>nique</a:t>
            </a:r>
            <a:r>
              <a:rPr lang="en-IN" sz="2400" dirty="0">
                <a:latin typeface="Arial" panose="020B0604020202020204" pitchFamily="34" charset="0"/>
                <a:cs typeface="Arial" panose="020B0604020202020204" pitchFamily="34" charset="0"/>
              </a:rPr>
              <a:t> number for each invoice from the specified portal. </a:t>
            </a:r>
            <a:r>
              <a:rPr lang="en-IN" sz="2000" i="1" u="sng" dirty="0">
                <a:solidFill>
                  <a:srgbClr val="3333FF"/>
                </a:solidFill>
                <a:latin typeface="Arial" panose="020B0604020202020204" pitchFamily="34" charset="0"/>
                <a:cs typeface="Arial" panose="020B0604020202020204" pitchFamily="34" charset="0"/>
              </a:rPr>
              <a:t>The machine readability and uniform interpretation is the key objective</a:t>
            </a:r>
            <a:r>
              <a:rPr lang="en-IN" sz="2400" dirty="0">
                <a:latin typeface="Arial" panose="020B0604020202020204" pitchFamily="34" charset="0"/>
                <a:cs typeface="Arial" panose="020B0604020202020204" pitchFamily="34" charset="0"/>
              </a:rPr>
              <a:t>.</a:t>
            </a:r>
          </a:p>
          <a:p>
            <a:pPr marL="0" indent="0">
              <a:buNone/>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IN" sz="2400" dirty="0">
                <a:latin typeface="Arial" panose="020B0604020202020204" pitchFamily="34" charset="0"/>
                <a:cs typeface="Arial" panose="020B0604020202020204" pitchFamily="34" charset="0"/>
              </a:rPr>
              <a:t> This is known as Invoice Reference Number (IRN)</a:t>
            </a:r>
          </a:p>
          <a:p>
            <a:pPr>
              <a:buFont typeface="Wingdings" panose="05000000000000000000" pitchFamily="2" charset="2"/>
              <a:buChar char="ü"/>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IN" sz="2400" dirty="0">
                <a:latin typeface="Arial" panose="020B0604020202020204" pitchFamily="34" charset="0"/>
                <a:cs typeface="Arial" panose="020B0604020202020204" pitchFamily="34" charset="0"/>
              </a:rPr>
              <a:t> This IRN needs to be mentioned on the invoices issued</a:t>
            </a:r>
          </a:p>
          <a:p>
            <a:pPr>
              <a:buFont typeface="Wingdings" panose="05000000000000000000" pitchFamily="2" charset="2"/>
              <a:buChar char="ü"/>
            </a:pPr>
            <a:endParaRPr lang="x-none" sz="2400"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US" sz="24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521932" y="278530"/>
            <a:ext cx="7429373" cy="584775"/>
          </a:xfrm>
          <a:prstGeom prst="rect">
            <a:avLst/>
          </a:prstGeom>
          <a:noFill/>
        </p:spPr>
        <p:txBody>
          <a:bodyPr wrap="square" rtlCol="0">
            <a:spAutoFit/>
          </a:bodyPr>
          <a:lstStyle/>
          <a:p>
            <a:r>
              <a:rPr lang="en-IN" sz="3200" dirty="0"/>
              <a:t>E-Invoice – An Introduction</a:t>
            </a:r>
          </a:p>
        </p:txBody>
      </p:sp>
    </p:spTree>
    <p:extLst>
      <p:ext uri="{BB962C8B-B14F-4D97-AF65-F5344CB8AC3E}">
        <p14:creationId xmlns="" xmlns:p14="http://schemas.microsoft.com/office/powerpoint/2010/main" val="298619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3200" b="1" u="sng" dirty="0">
                <a:ea typeface="Cambria Math" panose="02040503050406030204" pitchFamily="18" charset="0"/>
                <a:cs typeface="Cambria Math" panose="02040503050406030204" pitchFamily="18" charset="0"/>
              </a:rPr>
              <a:t>Tax Invoice – Sec.31</a:t>
            </a:r>
          </a:p>
          <a:p>
            <a:pPr marL="442913" indent="-442913" algn="just">
              <a:lnSpc>
                <a:spcPct val="150000"/>
              </a:lnSpc>
              <a:spcBef>
                <a:spcPts val="0"/>
              </a:spcBef>
              <a:buSzPct val="100000"/>
            </a:pPr>
            <a:r>
              <a:rPr lang="en-IN" altLang="en-US" sz="1800" b="1" u="sng" dirty="0">
                <a:latin typeface="Arial" pitchFamily="34" charset="0"/>
                <a:ea typeface="Cambria Math" panose="02040503050406030204" pitchFamily="18" charset="0"/>
                <a:cs typeface="Arial" pitchFamily="34" charset="0"/>
              </a:rPr>
              <a:t>Relevant Definitions:</a:t>
            </a:r>
          </a:p>
          <a:p>
            <a:pPr marL="442913" indent="-442913" algn="just">
              <a:lnSpc>
                <a:spcPct val="150000"/>
              </a:lnSpc>
              <a:spcBef>
                <a:spcPts val="0"/>
              </a:spcBef>
              <a:buSzPct val="100000"/>
            </a:pPr>
            <a:r>
              <a:rPr lang="en-IN" altLang="en-US" sz="1800" b="1" i="1" u="sng" dirty="0">
                <a:latin typeface="Arial" pitchFamily="34" charset="0"/>
                <a:ea typeface="Cambria Math" panose="02040503050406030204" pitchFamily="18" charset="0"/>
                <a:cs typeface="Arial" pitchFamily="34" charset="0"/>
              </a:rPr>
              <a:t>Sec.2(96) Removal – in relation to goods means</a:t>
            </a:r>
          </a:p>
          <a:p>
            <a:pPr marL="442913" indent="-442913" algn="just">
              <a:lnSpc>
                <a:spcPct val="150000"/>
              </a:lnSpc>
              <a:spcBef>
                <a:spcPts val="0"/>
              </a:spcBef>
              <a:buSzPct val="100000"/>
            </a:pPr>
            <a:r>
              <a:rPr lang="en-IN" altLang="en-US" sz="1800" i="1" dirty="0">
                <a:latin typeface="Arial" pitchFamily="34" charset="0"/>
                <a:ea typeface="Cambria Math" panose="02040503050406030204" pitchFamily="18" charset="0"/>
                <a:cs typeface="Arial" pitchFamily="34" charset="0"/>
              </a:rPr>
              <a:t>	</a:t>
            </a:r>
            <a:r>
              <a:rPr lang="en-IN" altLang="en-US" sz="1800" dirty="0">
                <a:latin typeface="Arial" pitchFamily="34" charset="0"/>
                <a:ea typeface="Cambria Math" panose="02040503050406030204" pitchFamily="18" charset="0"/>
                <a:cs typeface="Arial" pitchFamily="34" charset="0"/>
              </a:rPr>
              <a:t>a. 	despatch of the goods for delivery by the supplier thereof or by any other person acting on behalf of 	such supplier, or</a:t>
            </a:r>
          </a:p>
          <a:p>
            <a:pPr marL="442913" indent="-442913" algn="just">
              <a:lnSpc>
                <a:spcPct val="150000"/>
              </a:lnSpc>
              <a:spcBef>
                <a:spcPts val="0"/>
              </a:spcBef>
              <a:buSzPct val="100000"/>
            </a:pPr>
            <a:r>
              <a:rPr lang="en-IN" altLang="en-US" sz="1800" i="1" dirty="0">
                <a:latin typeface="Arial" pitchFamily="34" charset="0"/>
                <a:ea typeface="Cambria Math" panose="02040503050406030204" pitchFamily="18" charset="0"/>
                <a:cs typeface="Arial" pitchFamily="34" charset="0"/>
              </a:rPr>
              <a:t>	b. 	Collection of the goods by the recipient thereof or by any other person acting on behalf of such recipient</a:t>
            </a:r>
          </a:p>
          <a:p>
            <a:pPr marL="442913" indent="-442913" algn="just">
              <a:lnSpc>
                <a:spcPct val="150000"/>
              </a:lnSpc>
              <a:spcBef>
                <a:spcPts val="0"/>
              </a:spcBef>
              <a:buSzPct val="100000"/>
            </a:pPr>
            <a:endParaRPr lang="en-IN" altLang="en-US" sz="1800" i="1" dirty="0">
              <a:latin typeface="Arial" pitchFamily="34" charset="0"/>
              <a:ea typeface="Cambria Math" panose="02040503050406030204" pitchFamily="18" charset="0"/>
              <a:cs typeface="Arial" pitchFamily="34" charset="0"/>
            </a:endParaRPr>
          </a:p>
          <a:p>
            <a:pPr marL="442913" indent="-442913" algn="just">
              <a:lnSpc>
                <a:spcPct val="150000"/>
              </a:lnSpc>
              <a:spcBef>
                <a:spcPts val="0"/>
              </a:spcBef>
              <a:buSzPct val="100000"/>
            </a:pPr>
            <a:r>
              <a:rPr lang="en-IN" altLang="en-US" sz="1800" b="1" i="1" u="sng" dirty="0">
                <a:latin typeface="Arial" pitchFamily="34" charset="0"/>
                <a:ea typeface="Cambria Math" panose="02040503050406030204" pitchFamily="18" charset="0"/>
                <a:cs typeface="Arial" pitchFamily="34" charset="0"/>
              </a:rPr>
              <a:t>Sec. 2(32) Continuous supply of goods means</a:t>
            </a:r>
          </a:p>
          <a:p>
            <a:pPr marL="442913" indent="-442913" algn="just">
              <a:lnSpc>
                <a:spcPct val="150000"/>
              </a:lnSpc>
              <a:spcBef>
                <a:spcPts val="0"/>
              </a:spcBef>
              <a:buSzPct val="100000"/>
            </a:pPr>
            <a:r>
              <a:rPr lang="en-IN" altLang="en-US" sz="1800" i="1" dirty="0">
                <a:latin typeface="Arial" pitchFamily="34" charset="0"/>
                <a:ea typeface="Cambria Math" panose="02040503050406030204" pitchFamily="18" charset="0"/>
                <a:cs typeface="Arial" pitchFamily="34" charset="0"/>
              </a:rPr>
              <a:t>	</a:t>
            </a:r>
            <a:r>
              <a:rPr lang="en-IN" sz="1800" dirty="0">
                <a:latin typeface="Arial" pitchFamily="34" charset="0"/>
                <a:cs typeface="Arial" pitchFamily="34" charset="0"/>
              </a:rPr>
              <a:t> a supply of goods which is provided, or agreed to be provided, continuously or on recurrent basis, under a contract, whether or not by means of a wire, cable, pipeline or other conduit, and for which the supplier invoices the recipient on a regular or periodic basis and includes supply of such goods as the Government may, subject to such conditions, as it may, by notification, specify; </a:t>
            </a:r>
            <a:endParaRPr lang="en-IN" altLang="en-US" sz="1800" dirty="0">
              <a:latin typeface="Arial" pitchFamily="34" charset="0"/>
              <a:ea typeface="Cambria Math" panose="02040503050406030204" pitchFamily="18" charset="0"/>
              <a:cs typeface="Arial" pitchFamily="34" charset="0"/>
            </a:endParaRPr>
          </a:p>
          <a:p>
            <a:pPr marL="442913" indent="-442913" algn="just">
              <a:lnSpc>
                <a:spcPct val="150000"/>
              </a:lnSpc>
              <a:spcBef>
                <a:spcPts val="0"/>
              </a:spcBef>
              <a:buSzPct val="100000"/>
            </a:pPr>
            <a:endParaRPr lang="en-IN" altLang="en-US" sz="1800" i="1" dirty="0">
              <a:latin typeface="Arial" pitchFamily="34" charset="0"/>
              <a:ea typeface="Cambria Math" panose="02040503050406030204" pitchFamily="18" charset="0"/>
              <a:cs typeface="Arial" pitchFamily="34" charset="0"/>
            </a:endParaRPr>
          </a:p>
          <a:p>
            <a:pPr marL="442913" indent="-442913" algn="just">
              <a:lnSpc>
                <a:spcPct val="150000"/>
              </a:lnSpc>
              <a:spcBef>
                <a:spcPts val="0"/>
              </a:spcBef>
              <a:buSzPct val="100000"/>
            </a:pPr>
            <a:endParaRPr lang="en-IN" altLang="en-US" sz="1800" i="1" dirty="0">
              <a:latin typeface="Arial" pitchFamily="34" charset="0"/>
              <a:ea typeface="Cambria Math" panose="02040503050406030204" pitchFamily="18" charset="0"/>
              <a:cs typeface="Arial" pitchFamily="34" charset="0"/>
            </a:endParaRPr>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4" y="1073426"/>
            <a:ext cx="10874325" cy="532737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n-IN" sz="2400" dirty="0">
                <a:latin typeface="Arial" panose="020B0604020202020204" pitchFamily="34" charset="0"/>
                <a:cs typeface="Arial" panose="020B0604020202020204" pitchFamily="34" charset="0"/>
              </a:rPr>
              <a:t> Invoice generated through Invoice portal in a standard format can be read by    </a:t>
            </a:r>
          </a:p>
          <a:p>
            <a:pPr marL="0" indent="0">
              <a:buNone/>
            </a:pPr>
            <a:r>
              <a:rPr lang="en-IN" sz="2400" dirty="0">
                <a:latin typeface="Arial" panose="020B0604020202020204" pitchFamily="34" charset="0"/>
                <a:cs typeface="Arial" panose="020B0604020202020204" pitchFamily="34" charset="0"/>
              </a:rPr>
              <a:t>    another system .</a:t>
            </a:r>
          </a:p>
          <a:p>
            <a:pPr marL="0" indent="0">
              <a:buNone/>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IN" sz="2400" dirty="0">
                <a:latin typeface="Arial" panose="020B0604020202020204" pitchFamily="34" charset="0"/>
                <a:cs typeface="Arial" panose="020B0604020202020204" pitchFamily="34" charset="0"/>
              </a:rPr>
              <a:t> Automation of business process by converting the traditional paper-based    systems to digital e-invoicing system.</a:t>
            </a:r>
          </a:p>
          <a:p>
            <a:pPr marL="0" indent="0">
              <a:buNone/>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IN" sz="2400" dirty="0">
                <a:latin typeface="Arial" panose="020B0604020202020204" pitchFamily="34" charset="0"/>
                <a:cs typeface="Arial" panose="020B0604020202020204" pitchFamily="34" charset="0"/>
              </a:rPr>
              <a:t> The invoice data will be used to generate E-way bill</a:t>
            </a:r>
          </a:p>
          <a:p>
            <a:pPr marL="0" indent="0">
              <a:buNone/>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IN" sz="2400" dirty="0">
                <a:latin typeface="Arial" panose="020B0604020202020204" pitchFamily="34" charset="0"/>
                <a:cs typeface="Arial" panose="020B0604020202020204" pitchFamily="34" charset="0"/>
              </a:rPr>
              <a:t> Substantial reduction in ITC Verification process</a:t>
            </a:r>
          </a:p>
          <a:p>
            <a:pPr>
              <a:buFont typeface="Wingdings" panose="05000000000000000000" pitchFamily="2" charset="2"/>
              <a:buChar char="ü"/>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IN" sz="2400" dirty="0">
                <a:latin typeface="Arial" panose="020B0604020202020204" pitchFamily="34" charset="0"/>
                <a:cs typeface="Arial" panose="020B0604020202020204" pitchFamily="34" charset="0"/>
              </a:rPr>
              <a:t> This will be used to prepare ANX-1 and ANX-2 for filing under New Return.</a:t>
            </a:r>
          </a:p>
          <a:p>
            <a:pPr>
              <a:buFont typeface="Wingdings" panose="05000000000000000000" pitchFamily="2" charset="2"/>
              <a:buChar char="ü"/>
            </a:pPr>
            <a:endParaRPr lang="x-none" sz="2400"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US" sz="24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521932" y="278530"/>
            <a:ext cx="7429373" cy="584775"/>
          </a:xfrm>
          <a:prstGeom prst="rect">
            <a:avLst/>
          </a:prstGeom>
          <a:noFill/>
        </p:spPr>
        <p:txBody>
          <a:bodyPr wrap="square" rtlCol="0">
            <a:spAutoFit/>
          </a:bodyPr>
          <a:lstStyle/>
          <a:p>
            <a:r>
              <a:rPr lang="en-IN" sz="3200" dirty="0"/>
              <a:t>E-Invoice – Advantages</a:t>
            </a:r>
          </a:p>
        </p:txBody>
      </p:sp>
    </p:spTree>
    <p:extLst>
      <p:ext uri="{BB962C8B-B14F-4D97-AF65-F5344CB8AC3E}">
        <p14:creationId xmlns="" xmlns:p14="http://schemas.microsoft.com/office/powerpoint/2010/main" val="369648573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4" y="1073426"/>
            <a:ext cx="10874325" cy="532737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n-IN" sz="2400" dirty="0">
                <a:latin typeface="Arial" panose="020B0604020202020204" pitchFamily="34" charset="0"/>
                <a:cs typeface="Arial" panose="020B0604020202020204" pitchFamily="34" charset="0"/>
              </a:rPr>
              <a:t> Seller should be able to create invoice “offline” using various tools such as Excel, Tally, ERP etc.,</a:t>
            </a:r>
          </a:p>
          <a:p>
            <a:pPr marL="0" indent="0">
              <a:buNone/>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IN" sz="2400" dirty="0">
                <a:latin typeface="Arial" panose="020B0604020202020204" pitchFamily="34" charset="0"/>
                <a:cs typeface="Arial" panose="020B0604020202020204" pitchFamily="34" charset="0"/>
              </a:rPr>
              <a:t>Seller will also have the facility to upload e-invoice created offline</a:t>
            </a:r>
          </a:p>
          <a:p>
            <a:pPr marL="0" indent="0">
              <a:buNone/>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IN" sz="2400" dirty="0">
                <a:latin typeface="Arial" panose="020B0604020202020204" pitchFamily="34" charset="0"/>
                <a:cs typeface="Arial" panose="020B0604020202020204" pitchFamily="34" charset="0"/>
              </a:rPr>
              <a:t>Offline tool, Schema validation rules will be provided</a:t>
            </a:r>
          </a:p>
          <a:p>
            <a:pPr>
              <a:buFont typeface="Wingdings" panose="05000000000000000000" pitchFamily="2" charset="2"/>
              <a:buChar char="ü"/>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IN" sz="2400" dirty="0">
                <a:latin typeface="Arial" panose="020B0604020202020204" pitchFamily="34" charset="0"/>
                <a:cs typeface="Arial" panose="020B0604020202020204" pitchFamily="34" charset="0"/>
              </a:rPr>
              <a:t>Once seller registers invoices on the central system, a digitally signed, machine readable (JSON or XML) invoice will be made available to seller, buyer for download.</a:t>
            </a:r>
          </a:p>
          <a:p>
            <a:pPr marL="0" indent="0">
              <a:buNone/>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IN" sz="2400" dirty="0">
                <a:latin typeface="Arial" panose="020B0604020202020204" pitchFamily="34" charset="0"/>
                <a:cs typeface="Arial" panose="020B0604020202020204" pitchFamily="34" charset="0"/>
              </a:rPr>
              <a:t>GSTN system will obtain only digitally signed invoices (both seller certified, and buyer accepted)</a:t>
            </a:r>
          </a:p>
          <a:p>
            <a:pPr>
              <a:buFont typeface="Wingdings" panose="05000000000000000000" pitchFamily="2" charset="2"/>
              <a:buChar char="ü"/>
            </a:pPr>
            <a:endParaRPr lang="x-none" sz="2400"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US" sz="24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521932" y="278530"/>
            <a:ext cx="7429373" cy="584775"/>
          </a:xfrm>
          <a:prstGeom prst="rect">
            <a:avLst/>
          </a:prstGeom>
          <a:noFill/>
        </p:spPr>
        <p:txBody>
          <a:bodyPr wrap="square" rtlCol="0">
            <a:spAutoFit/>
          </a:bodyPr>
          <a:lstStyle/>
          <a:p>
            <a:r>
              <a:rPr lang="en-IN" sz="3200" dirty="0"/>
              <a:t>E-Invoice – Technical Design Recommended</a:t>
            </a:r>
          </a:p>
        </p:txBody>
      </p:sp>
    </p:spTree>
    <p:extLst>
      <p:ext uri="{BB962C8B-B14F-4D97-AF65-F5344CB8AC3E}">
        <p14:creationId xmlns="" xmlns:p14="http://schemas.microsoft.com/office/powerpoint/2010/main" val="50679790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4" y="1073426"/>
            <a:ext cx="10874325" cy="532737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n-IN" sz="2400" dirty="0">
                <a:latin typeface="Arial" panose="020B0604020202020204" pitchFamily="34" charset="0"/>
                <a:cs typeface="Arial" panose="020B0604020202020204" pitchFamily="34" charset="0"/>
              </a:rPr>
              <a:t> There are lots of fake invoices within the system to be avoided</a:t>
            </a:r>
          </a:p>
          <a:p>
            <a:pPr marL="0" indent="0">
              <a:buNone/>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IN" sz="2400" dirty="0">
                <a:latin typeface="Arial" panose="020B0604020202020204" pitchFamily="34" charset="0"/>
                <a:cs typeface="Arial" panose="020B0604020202020204" pitchFamily="34" charset="0"/>
              </a:rPr>
              <a:t>Under the current system there is a gap between time of generation of invoices and time of filing of Returns.</a:t>
            </a:r>
          </a:p>
          <a:p>
            <a:pPr marL="0" indent="0">
              <a:buNone/>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IN" sz="2400" dirty="0">
                <a:latin typeface="Arial" panose="020B0604020202020204" pitchFamily="34" charset="0"/>
                <a:cs typeface="Arial" panose="020B0604020202020204" pitchFamily="34" charset="0"/>
              </a:rPr>
              <a:t>An ideal tax administration system is that which captures a transaction as soon as it is made .</a:t>
            </a:r>
          </a:p>
          <a:p>
            <a:pPr marL="0" indent="0">
              <a:buNone/>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IN" sz="2400" dirty="0">
                <a:latin typeface="Arial" panose="020B0604020202020204" pitchFamily="34" charset="0"/>
                <a:cs typeface="Arial" panose="020B0604020202020204" pitchFamily="34" charset="0"/>
              </a:rPr>
              <a:t>Under the e-invoicing in GST, the moment details of invoices are uploaded on the e-invoicing portal to generate the IRN, entire audit trail is created with he Government.</a:t>
            </a:r>
            <a:endParaRPr lang="x-none" sz="2400"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US" sz="24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521932" y="265278"/>
            <a:ext cx="7429373" cy="584775"/>
          </a:xfrm>
          <a:prstGeom prst="rect">
            <a:avLst/>
          </a:prstGeom>
          <a:noFill/>
        </p:spPr>
        <p:txBody>
          <a:bodyPr wrap="square" rtlCol="0">
            <a:spAutoFit/>
          </a:bodyPr>
          <a:lstStyle/>
          <a:p>
            <a:r>
              <a:rPr lang="en-IN" sz="3200" u="sng" dirty="0"/>
              <a:t>E-Invoice – Need</a:t>
            </a:r>
          </a:p>
        </p:txBody>
      </p:sp>
    </p:spTree>
    <p:extLst>
      <p:ext uri="{BB962C8B-B14F-4D97-AF65-F5344CB8AC3E}">
        <p14:creationId xmlns="" xmlns:p14="http://schemas.microsoft.com/office/powerpoint/2010/main" val="234448197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4" y="1073426"/>
            <a:ext cx="10874325" cy="532737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US" sz="24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521932" y="265278"/>
            <a:ext cx="7429373" cy="584775"/>
          </a:xfrm>
          <a:prstGeom prst="rect">
            <a:avLst/>
          </a:prstGeom>
          <a:noFill/>
        </p:spPr>
        <p:txBody>
          <a:bodyPr wrap="square" rtlCol="0">
            <a:spAutoFit/>
          </a:bodyPr>
          <a:lstStyle/>
          <a:p>
            <a:r>
              <a:rPr lang="en-IN" sz="3200" u="sng" dirty="0"/>
              <a:t>E-Invoice – Generation</a:t>
            </a:r>
          </a:p>
        </p:txBody>
      </p:sp>
      <p:sp>
        <p:nvSpPr>
          <p:cNvPr id="7" name="Text Placeholder 2">
            <a:extLst>
              <a:ext uri="{FF2B5EF4-FFF2-40B4-BE49-F238E27FC236}">
                <a16:creationId xmlns="" xmlns:a16="http://schemas.microsoft.com/office/drawing/2014/main" id="{F25A3F39-6FF6-4B86-BF39-BE8346ACD1E0}"/>
              </a:ext>
            </a:extLst>
          </p:cNvPr>
          <p:cNvSpPr txBox="1">
            <a:spLocks/>
          </p:cNvSpPr>
          <p:nvPr/>
        </p:nvSpPr>
        <p:spPr>
          <a:xfrm>
            <a:off x="571067" y="1251000"/>
            <a:ext cx="9071640" cy="5149800"/>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r>
              <a:rPr lang="en-US" sz="2400" b="1" dirty="0">
                <a:latin typeface="Arial" panose="020B0604020202020204" pitchFamily="34" charset="0"/>
                <a:cs typeface="Arial" panose="020B0604020202020204" pitchFamily="34" charset="0"/>
              </a:rPr>
              <a:t>E - Invoice Included</a:t>
            </a:r>
            <a:r>
              <a:rPr lang="en-US" sz="2400" dirty="0">
                <a:latin typeface="Arial" panose="020B0604020202020204" pitchFamily="34" charset="0"/>
                <a:cs typeface="Arial" panose="020B0604020202020204" pitchFamily="34" charset="0"/>
              </a:rPr>
              <a:t> ;-</a:t>
            </a:r>
          </a:p>
          <a:p>
            <a:pPr lvl="1">
              <a:lnSpc>
                <a:spcPct val="150000"/>
              </a:lnSpc>
              <a:buSzPct val="45000"/>
              <a:buFont typeface="StarSymbol"/>
              <a:buChar char="➔"/>
            </a:pPr>
            <a:r>
              <a:rPr lang="en-US" dirty="0">
                <a:latin typeface="Arial" panose="020B0604020202020204" pitchFamily="34" charset="0"/>
                <a:cs typeface="Arial" panose="020B0604020202020204" pitchFamily="34" charset="0"/>
              </a:rPr>
              <a:t>Regular Tax Invoice.</a:t>
            </a:r>
          </a:p>
          <a:p>
            <a:pPr lvl="1">
              <a:lnSpc>
                <a:spcPct val="150000"/>
              </a:lnSpc>
              <a:buSzPct val="45000"/>
              <a:buFont typeface="StarSymbol"/>
              <a:buChar char="➔"/>
            </a:pPr>
            <a:r>
              <a:rPr lang="en-US" dirty="0">
                <a:latin typeface="Arial" panose="020B0604020202020204" pitchFamily="34" charset="0"/>
                <a:cs typeface="Arial" panose="020B0604020202020204" pitchFamily="34" charset="0"/>
              </a:rPr>
              <a:t>Export Invoice.</a:t>
            </a:r>
          </a:p>
          <a:p>
            <a:pPr lvl="1">
              <a:lnSpc>
                <a:spcPct val="150000"/>
              </a:lnSpc>
              <a:buSzPct val="45000"/>
              <a:buFont typeface="StarSymbol"/>
              <a:buChar char="➔"/>
            </a:pPr>
            <a:r>
              <a:rPr lang="en-US" dirty="0">
                <a:latin typeface="Arial" panose="020B0604020202020204" pitchFamily="34" charset="0"/>
                <a:cs typeface="Arial" panose="020B0604020202020204" pitchFamily="34" charset="0"/>
              </a:rPr>
              <a:t>Credit Note.</a:t>
            </a:r>
          </a:p>
          <a:p>
            <a:pPr lvl="1">
              <a:lnSpc>
                <a:spcPct val="150000"/>
              </a:lnSpc>
              <a:buSzPct val="45000"/>
              <a:buFont typeface="StarSymbol"/>
              <a:buChar char="➔"/>
            </a:pPr>
            <a:r>
              <a:rPr lang="en-US" dirty="0">
                <a:latin typeface="Arial" panose="020B0604020202020204" pitchFamily="34" charset="0"/>
                <a:cs typeface="Arial" panose="020B0604020202020204" pitchFamily="34" charset="0"/>
              </a:rPr>
              <a:t>Debit Note.</a:t>
            </a:r>
          </a:p>
          <a:p>
            <a:pPr lvl="1">
              <a:lnSpc>
                <a:spcPct val="150000"/>
              </a:lnSpc>
              <a:buSzPct val="45000"/>
              <a:buFont typeface="StarSymbol"/>
              <a:buChar char="➔"/>
            </a:pPr>
            <a:r>
              <a:rPr lang="en-US" dirty="0">
                <a:latin typeface="Arial" panose="020B0604020202020204" pitchFamily="34" charset="0"/>
                <a:cs typeface="Arial" panose="020B0604020202020204" pitchFamily="34" charset="0"/>
              </a:rPr>
              <a:t>Reverse Charge Mechanism (RCM) – Self Invoice.</a:t>
            </a:r>
          </a:p>
          <a:p>
            <a:pPr>
              <a:lnSpc>
                <a:spcPct val="150000"/>
              </a:lnSpc>
            </a:pPr>
            <a:r>
              <a:rPr lang="en-US" sz="2400" b="1" dirty="0">
                <a:latin typeface="Arial" panose="020B0604020202020204" pitchFamily="34" charset="0"/>
                <a:cs typeface="Arial" panose="020B0604020202020204" pitchFamily="34" charset="0"/>
              </a:rPr>
              <a:t>E - Invoice excluded</a:t>
            </a:r>
            <a:r>
              <a:rPr lang="en-US" sz="2400" dirty="0">
                <a:latin typeface="Arial" panose="020B0604020202020204" pitchFamily="34" charset="0"/>
                <a:cs typeface="Arial" panose="020B0604020202020204" pitchFamily="34" charset="0"/>
              </a:rPr>
              <a:t> ;-</a:t>
            </a:r>
          </a:p>
          <a:p>
            <a:pPr lvl="1">
              <a:lnSpc>
                <a:spcPct val="150000"/>
              </a:lnSpc>
              <a:buSzPct val="45000"/>
              <a:buFont typeface="StarSymbol"/>
              <a:buChar char="➔"/>
            </a:pPr>
            <a:r>
              <a:rPr lang="en-US" dirty="0">
                <a:latin typeface="Arial" panose="020B0604020202020204" pitchFamily="34" charset="0"/>
                <a:cs typeface="Arial" panose="020B0604020202020204" pitchFamily="34" charset="0"/>
              </a:rPr>
              <a:t>Delivery Challan.</a:t>
            </a:r>
          </a:p>
          <a:p>
            <a:pPr lvl="1">
              <a:lnSpc>
                <a:spcPct val="150000"/>
              </a:lnSpc>
              <a:buSzPct val="45000"/>
              <a:buFont typeface="StarSymbol"/>
              <a:buChar char="➔"/>
            </a:pPr>
            <a:r>
              <a:rPr lang="en-US" dirty="0">
                <a:latin typeface="Arial" panose="020B0604020202020204" pitchFamily="34" charset="0"/>
                <a:cs typeface="Arial" panose="020B0604020202020204" pitchFamily="34" charset="0"/>
              </a:rPr>
              <a:t>Bill of Supply.</a:t>
            </a:r>
          </a:p>
          <a:p>
            <a:pPr lvl="1">
              <a:lnSpc>
                <a:spcPct val="150000"/>
              </a:lnSpc>
              <a:buSzPct val="45000"/>
              <a:buFont typeface="StarSymbol"/>
              <a:buChar char="➔"/>
            </a:pPr>
            <a:r>
              <a:rPr lang="en-US" dirty="0">
                <a:latin typeface="Arial" panose="020B0604020202020204" pitchFamily="34" charset="0"/>
                <a:cs typeface="Arial" panose="020B0604020202020204" pitchFamily="34" charset="0"/>
              </a:rPr>
              <a:t>Job Work Challan.</a:t>
            </a:r>
          </a:p>
        </p:txBody>
      </p:sp>
    </p:spTree>
    <p:extLst>
      <p:ext uri="{BB962C8B-B14F-4D97-AF65-F5344CB8AC3E}">
        <p14:creationId xmlns="" xmlns:p14="http://schemas.microsoft.com/office/powerpoint/2010/main" val="25110936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384313" y="318053"/>
            <a:ext cx="11263736" cy="6082748"/>
          </a:xfrm>
        </p:spPr>
        <p:txBody>
          <a:bodyPr/>
          <a:lstStyle/>
          <a:p>
            <a:pPr algn="l"/>
            <a:endParaRPr lang="en-IN" dirty="0"/>
          </a:p>
          <a:p>
            <a:pPr algn="l"/>
            <a:endParaRPr lang="en-IN" dirty="0"/>
          </a:p>
          <a:p>
            <a:pPr algn="l"/>
            <a:r>
              <a:rPr lang="en-IN" dirty="0"/>
              <a:t>Aggregate Turnover More than Rs.500 Crores in P.Y. – w.e.f. 01.10.2020</a:t>
            </a:r>
          </a:p>
          <a:p>
            <a:pPr algn="l"/>
            <a:endParaRPr lang="en-IN" dirty="0"/>
          </a:p>
          <a:p>
            <a:pPr algn="l"/>
            <a:r>
              <a:rPr lang="en-IN" dirty="0"/>
              <a:t>Aggregate Turnover More than Rs.100 Crores</a:t>
            </a:r>
          </a:p>
          <a:p>
            <a:pPr algn="l"/>
            <a:r>
              <a:rPr lang="en-IN" dirty="0"/>
              <a:t>In any preceding F.Y. from 2017-18			 – w.e.f. 01.01.2021</a:t>
            </a:r>
          </a:p>
          <a:p>
            <a:pPr algn="l"/>
            <a:endParaRPr lang="en-IN" dirty="0"/>
          </a:p>
          <a:p>
            <a:pPr algn="l"/>
            <a:r>
              <a:rPr lang="en-IN" dirty="0"/>
              <a:t>SEZ units are not required to generate E-invoice</a:t>
            </a:r>
          </a:p>
          <a:p>
            <a:pPr algn="l"/>
            <a:endParaRPr lang="en-IN" dirty="0"/>
          </a:p>
          <a:p>
            <a:pPr algn="l"/>
            <a:r>
              <a:rPr lang="en-IN" dirty="0"/>
              <a:t>Notification No. 88/2020 – Central Tax dated 10.11.2020</a:t>
            </a:r>
          </a:p>
          <a:p>
            <a:pPr algn="l"/>
            <a:endParaRPr lang="en-IN" dirty="0"/>
          </a:p>
          <a:p>
            <a:pPr algn="l"/>
            <a:endParaRPr lang="en-IN" dirty="0"/>
          </a:p>
        </p:txBody>
      </p:sp>
      <p:sp>
        <p:nvSpPr>
          <p:cNvPr id="4" name="Title 1">
            <a:extLst>
              <a:ext uri="{FF2B5EF4-FFF2-40B4-BE49-F238E27FC236}">
                <a16:creationId xmlns="" xmlns:a16="http://schemas.microsoft.com/office/drawing/2014/main" id="{F571E814-9713-44C0-B04E-C9E919E1DB84}"/>
              </a:ext>
            </a:extLst>
          </p:cNvPr>
          <p:cNvSpPr txBox="1">
            <a:spLocks/>
          </p:cNvSpPr>
          <p:nvPr/>
        </p:nvSpPr>
        <p:spPr>
          <a:xfrm>
            <a:off x="642600" y="301320"/>
            <a:ext cx="9071640" cy="78408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u="sng" dirty="0">
                <a:latin typeface="Arial" panose="020B0604020202020204" pitchFamily="34" charset="0"/>
                <a:cs typeface="Arial" panose="020B0604020202020204" pitchFamily="34" charset="0"/>
              </a:rPr>
              <a:t>E-Invoicing – Applicability</a:t>
            </a:r>
          </a:p>
          <a:p>
            <a:endParaRPr lang="en-US" sz="3200" u="sng"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 xmlns:a16="http://schemas.microsoft.com/office/drawing/2014/main" id="{AA0ED8A9-753A-463E-84FF-FAC84B493A10}"/>
              </a:ext>
            </a:extLst>
          </p:cNvPr>
          <p:cNvSpPr txBox="1"/>
          <p:nvPr/>
        </p:nvSpPr>
        <p:spPr>
          <a:xfrm>
            <a:off x="315000" y="6472799"/>
            <a:ext cx="7315200" cy="346680"/>
          </a:xfrm>
          <a:prstGeom prst="rect">
            <a:avLst/>
          </a:prstGeom>
          <a:noFill/>
          <a:ln>
            <a:noFill/>
          </a:ln>
        </p:spPr>
        <p:txBody>
          <a:bodyPr vert="horz" wrap="none" lIns="90000" tIns="45000" rIns="90000" bIns="45000" compatLnSpc="0">
            <a:spAutoFit/>
          </a:bodyPr>
          <a:lstStyle/>
          <a:p>
            <a:pPr marL="0" marR="0" lvl="0" indent="0" rtl="0" hangingPunct="0">
              <a:lnSpc>
                <a:spcPct val="100000"/>
              </a:lnSpc>
              <a:spcBef>
                <a:spcPts val="0"/>
              </a:spcBef>
              <a:spcAft>
                <a:spcPts val="0"/>
              </a:spcAft>
              <a:buNone/>
              <a:tabLst/>
            </a:pPr>
            <a:r>
              <a:rPr lang="en-US" sz="1800" b="0" i="0" u="none" strike="noStrike" kern="1200" dirty="0">
                <a:ln>
                  <a:noFill/>
                </a:ln>
                <a:latin typeface="Arial" pitchFamily="18"/>
                <a:ea typeface="Lucida Sans Unicode" pitchFamily="2"/>
                <a:cs typeface="Tahoma" pitchFamily="2"/>
              </a:rPr>
              <a:t>RTP =&gt; Registered Tax Person.</a:t>
            </a:r>
          </a:p>
        </p:txBody>
      </p:sp>
    </p:spTree>
    <p:extLst>
      <p:ext uri="{BB962C8B-B14F-4D97-AF65-F5344CB8AC3E}">
        <p14:creationId xmlns="" xmlns:p14="http://schemas.microsoft.com/office/powerpoint/2010/main" val="139729752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4" y="1073426"/>
            <a:ext cx="10874325" cy="532737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US" sz="24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521932" y="265278"/>
            <a:ext cx="7429373" cy="584775"/>
          </a:xfrm>
          <a:prstGeom prst="rect">
            <a:avLst/>
          </a:prstGeom>
          <a:noFill/>
        </p:spPr>
        <p:txBody>
          <a:bodyPr wrap="square" rtlCol="0">
            <a:spAutoFit/>
          </a:bodyPr>
          <a:lstStyle/>
          <a:p>
            <a:r>
              <a:rPr lang="en-IN" sz="3200" u="sng" dirty="0"/>
              <a:t>E-Invoice – Generation Steps for Supplier</a:t>
            </a:r>
          </a:p>
        </p:txBody>
      </p:sp>
      <p:sp>
        <p:nvSpPr>
          <p:cNvPr id="7" name="Text Placeholder 2">
            <a:extLst>
              <a:ext uri="{FF2B5EF4-FFF2-40B4-BE49-F238E27FC236}">
                <a16:creationId xmlns="" xmlns:a16="http://schemas.microsoft.com/office/drawing/2014/main" id="{F25A3F39-6FF6-4B86-BF39-BE8346ACD1E0}"/>
              </a:ext>
            </a:extLst>
          </p:cNvPr>
          <p:cNvSpPr txBox="1">
            <a:spLocks/>
          </p:cNvSpPr>
          <p:nvPr/>
        </p:nvSpPr>
        <p:spPr>
          <a:xfrm>
            <a:off x="571067" y="1251000"/>
            <a:ext cx="9071640" cy="51498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lnSpc>
                <a:spcPct val="150000"/>
              </a:lnSpc>
              <a:buFont typeface="+mj-lt"/>
              <a:buAutoNum type="arabicPeriod"/>
            </a:pPr>
            <a:r>
              <a:rPr lang="en-US" dirty="0">
                <a:latin typeface="Arial" panose="020B0604020202020204" pitchFamily="34" charset="0"/>
                <a:cs typeface="Arial" panose="020B0604020202020204" pitchFamily="34" charset="0"/>
              </a:rPr>
              <a:t>Prepare the invoice using own software (Tally / ERP)</a:t>
            </a:r>
          </a:p>
          <a:p>
            <a:pPr marL="514350" indent="-514350">
              <a:lnSpc>
                <a:spcPct val="150000"/>
              </a:lnSpc>
              <a:buFont typeface="+mj-lt"/>
              <a:buAutoNum type="arabicPeriod"/>
            </a:pPr>
            <a:r>
              <a:rPr lang="en-US" dirty="0">
                <a:latin typeface="Arial" panose="020B0604020202020204" pitchFamily="34" charset="0"/>
                <a:cs typeface="Arial" panose="020B0604020202020204" pitchFamily="34" charset="0"/>
              </a:rPr>
              <a:t>Convert into JSON File</a:t>
            </a:r>
          </a:p>
          <a:p>
            <a:pPr marL="514350" indent="-514350">
              <a:lnSpc>
                <a:spcPct val="150000"/>
              </a:lnSpc>
              <a:buFont typeface="+mj-lt"/>
              <a:buAutoNum type="arabicPeriod"/>
            </a:pPr>
            <a:r>
              <a:rPr lang="en-US" dirty="0">
                <a:latin typeface="Arial" panose="020B0604020202020204" pitchFamily="34" charset="0"/>
                <a:cs typeface="Arial" panose="020B0604020202020204" pitchFamily="34" charset="0"/>
              </a:rPr>
              <a:t>Upload the JSON file into IRP Portal</a:t>
            </a:r>
          </a:p>
          <a:p>
            <a:pPr marL="514350" indent="-514350">
              <a:lnSpc>
                <a:spcPct val="150000"/>
              </a:lnSpc>
              <a:buFont typeface="+mj-lt"/>
              <a:buAutoNum type="arabicPeriod"/>
            </a:pPr>
            <a:r>
              <a:rPr lang="en-US" dirty="0">
                <a:latin typeface="Arial" panose="020B0604020202020204" pitchFamily="34" charset="0"/>
                <a:cs typeface="Arial" panose="020B0604020202020204" pitchFamily="34" charset="0"/>
              </a:rPr>
              <a:t>Hash file generated</a:t>
            </a:r>
          </a:p>
          <a:p>
            <a:pPr marL="514350" indent="-514350">
              <a:lnSpc>
                <a:spcPct val="150000"/>
              </a:lnSpc>
              <a:buFont typeface="+mj-lt"/>
              <a:buAutoNum type="arabicPeriod"/>
            </a:pPr>
            <a:r>
              <a:rPr lang="en-US" dirty="0">
                <a:latin typeface="Arial" panose="020B0604020202020204" pitchFamily="34" charset="0"/>
                <a:cs typeface="Arial" panose="020B0604020202020204" pitchFamily="34" charset="0"/>
              </a:rPr>
              <a:t>Verify the Hash file</a:t>
            </a:r>
          </a:p>
          <a:p>
            <a:pPr marL="514350" indent="-514350">
              <a:lnSpc>
                <a:spcPct val="150000"/>
              </a:lnSpc>
              <a:buFont typeface="+mj-lt"/>
              <a:buAutoNum type="arabicPeriod"/>
            </a:pPr>
            <a:r>
              <a:rPr lang="en-US" dirty="0">
                <a:latin typeface="Arial" panose="020B0604020202020204" pitchFamily="34" charset="0"/>
                <a:cs typeface="Arial" panose="020B0604020202020204" pitchFamily="34" charset="0"/>
              </a:rPr>
              <a:t>Approve with DSC</a:t>
            </a:r>
          </a:p>
          <a:p>
            <a:pPr marL="0" indent="0">
              <a:lnSpc>
                <a:spcPct val="150000"/>
              </a:lnSpc>
              <a:buNone/>
            </a:pPr>
            <a:endParaRPr lang="en-US" dirty="0">
              <a:latin typeface="Arial" panose="020B0604020202020204" pitchFamily="34" charset="0"/>
              <a:cs typeface="Arial" panose="020B0604020202020204" pitchFamily="34" charset="0"/>
            </a:endParaRPr>
          </a:p>
          <a:p>
            <a:pPr marL="0" indent="0">
              <a:lnSpc>
                <a:spcPct val="150000"/>
              </a:lnSpc>
              <a:buNone/>
            </a:pPr>
            <a:endParaRPr lang="en-US" dirty="0">
              <a:latin typeface="Arial" panose="020B0604020202020204" pitchFamily="34" charset="0"/>
              <a:cs typeface="Arial" panose="020B0604020202020204" pitchFamily="34" charset="0"/>
            </a:endParaRPr>
          </a:p>
          <a:p>
            <a:pPr marL="0" indent="0">
              <a:lnSpc>
                <a:spcPct val="150000"/>
              </a:lnSpc>
              <a:buNone/>
            </a:pPr>
            <a:endParaRPr lang="en-US" dirty="0">
              <a:latin typeface="Arial" panose="020B0604020202020204" pitchFamily="34" charset="0"/>
              <a:cs typeface="Arial" panose="020B0604020202020204" pitchFamily="34" charset="0"/>
            </a:endParaRPr>
          </a:p>
        </p:txBody>
      </p:sp>
      <p:sp>
        <p:nvSpPr>
          <p:cNvPr id="6" name="Footer Placeholder 4">
            <a:extLst>
              <a:ext uri="{FF2B5EF4-FFF2-40B4-BE49-F238E27FC236}">
                <a16:creationId xmlns="" xmlns:a16="http://schemas.microsoft.com/office/drawing/2014/main" id="{7A23976F-E3F9-495A-9476-C0DC2F737EC9}"/>
              </a:ext>
            </a:extLst>
          </p:cNvPr>
          <p:cNvSpPr>
            <a:spLocks noGrp="1"/>
          </p:cNvSpPr>
          <p:nvPr>
            <p:ph type="ftr" sz="quarter" idx="11"/>
          </p:nvPr>
        </p:nvSpPr>
        <p:spPr>
          <a:xfrm>
            <a:off x="370804" y="6356349"/>
            <a:ext cx="4214448" cy="365125"/>
          </a:xfrm>
        </p:spPr>
        <p:txBody>
          <a:bodyPr/>
          <a:lstStyle/>
          <a:p>
            <a:pPr algn="l"/>
            <a:r>
              <a:rPr lang="en-US" sz="2000" dirty="0">
                <a:solidFill>
                  <a:srgbClr val="CC0000"/>
                </a:solidFill>
              </a:rPr>
              <a:t>S Natarajan &amp; Associates, 98847 44375</a:t>
            </a:r>
          </a:p>
        </p:txBody>
      </p:sp>
    </p:spTree>
    <p:extLst>
      <p:ext uri="{BB962C8B-B14F-4D97-AF65-F5344CB8AC3E}">
        <p14:creationId xmlns="" xmlns:p14="http://schemas.microsoft.com/office/powerpoint/2010/main" val="290355122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4" y="1073426"/>
            <a:ext cx="10874325" cy="532737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US" sz="24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521932" y="265278"/>
            <a:ext cx="7429373" cy="584775"/>
          </a:xfrm>
          <a:prstGeom prst="rect">
            <a:avLst/>
          </a:prstGeom>
          <a:noFill/>
        </p:spPr>
        <p:txBody>
          <a:bodyPr wrap="square" rtlCol="0">
            <a:spAutoFit/>
          </a:bodyPr>
          <a:lstStyle/>
          <a:p>
            <a:r>
              <a:rPr lang="en-IN" sz="3200" u="sng" dirty="0"/>
              <a:t>E-Invoice – Generation Steps for Supplier</a:t>
            </a:r>
          </a:p>
        </p:txBody>
      </p:sp>
      <p:sp>
        <p:nvSpPr>
          <p:cNvPr id="7" name="Text Placeholder 2">
            <a:extLst>
              <a:ext uri="{FF2B5EF4-FFF2-40B4-BE49-F238E27FC236}">
                <a16:creationId xmlns="" xmlns:a16="http://schemas.microsoft.com/office/drawing/2014/main" id="{F25A3F39-6FF6-4B86-BF39-BE8346ACD1E0}"/>
              </a:ext>
            </a:extLst>
          </p:cNvPr>
          <p:cNvSpPr txBox="1">
            <a:spLocks/>
          </p:cNvSpPr>
          <p:nvPr/>
        </p:nvSpPr>
        <p:spPr>
          <a:xfrm>
            <a:off x="571067" y="1251000"/>
            <a:ext cx="9071640" cy="51498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lnSpc>
                <a:spcPct val="150000"/>
              </a:lnSpc>
              <a:buFont typeface="+mj-lt"/>
              <a:buAutoNum type="arabicPeriod" startAt="7"/>
            </a:pPr>
            <a:r>
              <a:rPr lang="en-US" dirty="0">
                <a:latin typeface="Arial" panose="020B0604020202020204" pitchFamily="34" charset="0"/>
                <a:cs typeface="Arial" panose="020B0604020202020204" pitchFamily="34" charset="0"/>
              </a:rPr>
              <a:t>Download the JSON file with QR code and IRN</a:t>
            </a:r>
          </a:p>
          <a:p>
            <a:pPr marL="514350" indent="-514350">
              <a:lnSpc>
                <a:spcPct val="150000"/>
              </a:lnSpc>
              <a:buFont typeface="+mj-lt"/>
              <a:buAutoNum type="arabicPeriod" startAt="7"/>
            </a:pPr>
            <a:r>
              <a:rPr lang="en-US" dirty="0">
                <a:latin typeface="Arial" panose="020B0604020202020204" pitchFamily="34" charset="0"/>
                <a:cs typeface="Arial" panose="020B0604020202020204" pitchFamily="34" charset="0"/>
              </a:rPr>
              <a:t>Transfer to GST System</a:t>
            </a:r>
          </a:p>
          <a:p>
            <a:pPr marL="514350" indent="-514350">
              <a:lnSpc>
                <a:spcPct val="150000"/>
              </a:lnSpc>
              <a:buFont typeface="+mj-lt"/>
              <a:buAutoNum type="arabicPeriod" startAt="7"/>
            </a:pPr>
            <a:r>
              <a:rPr lang="en-US" dirty="0">
                <a:latin typeface="Arial" panose="020B0604020202020204" pitchFamily="34" charset="0"/>
                <a:cs typeface="Arial" panose="020B0604020202020204" pitchFamily="34" charset="0"/>
              </a:rPr>
              <a:t>Digitally signed invoice with IRN and QR Code received</a:t>
            </a:r>
          </a:p>
          <a:p>
            <a:pPr marL="0" indent="0" algn="ctr">
              <a:lnSpc>
                <a:spcPct val="150000"/>
              </a:lnSpc>
              <a:buNone/>
            </a:pPr>
            <a:r>
              <a:rPr lang="en-US" dirty="0">
                <a:latin typeface="Arial" panose="020B0604020202020204" pitchFamily="34" charset="0"/>
                <a:cs typeface="Arial" panose="020B0604020202020204" pitchFamily="34" charset="0"/>
              </a:rPr>
              <a:t>            ---------------------------------------------</a:t>
            </a:r>
          </a:p>
          <a:p>
            <a:pPr marL="0" indent="0">
              <a:lnSpc>
                <a:spcPct val="150000"/>
              </a:lnSpc>
              <a:buNone/>
            </a:pPr>
            <a:endParaRPr lang="en-US" dirty="0">
              <a:latin typeface="Arial" panose="020B0604020202020204" pitchFamily="34" charset="0"/>
              <a:cs typeface="Arial" panose="020B0604020202020204" pitchFamily="34" charset="0"/>
            </a:endParaRPr>
          </a:p>
          <a:p>
            <a:pPr marL="0" indent="0">
              <a:lnSpc>
                <a:spcPct val="150000"/>
              </a:lnSpc>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292138497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4" y="1073426"/>
            <a:ext cx="10874325" cy="532737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US" sz="24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521932" y="265278"/>
            <a:ext cx="7429373" cy="584775"/>
          </a:xfrm>
          <a:prstGeom prst="rect">
            <a:avLst/>
          </a:prstGeom>
          <a:noFill/>
        </p:spPr>
        <p:txBody>
          <a:bodyPr wrap="square" rtlCol="0">
            <a:spAutoFit/>
          </a:bodyPr>
          <a:lstStyle/>
          <a:p>
            <a:r>
              <a:rPr lang="en-IN" sz="3200" u="sng" dirty="0"/>
              <a:t>E-Invoice – Generation Steps for Supplier</a:t>
            </a:r>
          </a:p>
        </p:txBody>
      </p:sp>
      <p:sp>
        <p:nvSpPr>
          <p:cNvPr id="7" name="Text Placeholder 2">
            <a:extLst>
              <a:ext uri="{FF2B5EF4-FFF2-40B4-BE49-F238E27FC236}">
                <a16:creationId xmlns="" xmlns:a16="http://schemas.microsoft.com/office/drawing/2014/main" id="{F25A3F39-6FF6-4B86-BF39-BE8346ACD1E0}"/>
              </a:ext>
            </a:extLst>
          </p:cNvPr>
          <p:cNvSpPr txBox="1">
            <a:spLocks/>
          </p:cNvSpPr>
          <p:nvPr/>
        </p:nvSpPr>
        <p:spPr>
          <a:xfrm>
            <a:off x="571067" y="1251000"/>
            <a:ext cx="10441490" cy="51498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en-US" dirty="0">
                <a:latin typeface="Arial" panose="020B0604020202020204" pitchFamily="34" charset="0"/>
                <a:cs typeface="Arial" panose="020B0604020202020204" pitchFamily="34" charset="0"/>
              </a:rPr>
              <a:t>Invoice Reference Number (IRN)</a:t>
            </a:r>
          </a:p>
          <a:p>
            <a:pPr marL="0" indent="0">
              <a:lnSpc>
                <a:spcPct val="150000"/>
              </a:lnSpc>
              <a:buNone/>
            </a:pPr>
            <a:r>
              <a:rPr lang="en-US" dirty="0">
                <a:latin typeface="Arial" panose="020B0604020202020204" pitchFamily="34" charset="0"/>
                <a:cs typeface="Arial" panose="020B0604020202020204" pitchFamily="34" charset="0"/>
              </a:rPr>
              <a:t>	Every invoice registered at the Invoice Registration portal (IRP) will get a unique IRN which needs to be maintained by the supplier. Only when an invoice has  this unique IRN, then only it will be considered as a legal invoice and can be uploaded in the Form GST ANX-1.</a:t>
            </a:r>
          </a:p>
          <a:p>
            <a:pPr marL="0" indent="0">
              <a:lnSpc>
                <a:spcPct val="150000"/>
              </a:lnSpc>
              <a:buNone/>
            </a:pPr>
            <a:r>
              <a:rPr lang="en-US" dirty="0">
                <a:latin typeface="Arial" panose="020B0604020202020204" pitchFamily="34" charset="0"/>
                <a:cs typeface="Arial" panose="020B0604020202020204" pitchFamily="34" charset="0"/>
              </a:rPr>
              <a:t>	The IRN also known as HASH.</a:t>
            </a:r>
          </a:p>
          <a:p>
            <a:pPr marL="0" indent="0">
              <a:lnSpc>
                <a:spcPct val="150000"/>
              </a:lnSpc>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361581397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521932" y="1237957"/>
            <a:ext cx="11126117"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4" y="1073426"/>
            <a:ext cx="10874325" cy="532737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IN" sz="2400"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US" sz="24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521932" y="265278"/>
            <a:ext cx="7429373" cy="584775"/>
          </a:xfrm>
          <a:prstGeom prst="rect">
            <a:avLst/>
          </a:prstGeom>
          <a:noFill/>
        </p:spPr>
        <p:txBody>
          <a:bodyPr wrap="square" rtlCol="0">
            <a:spAutoFit/>
          </a:bodyPr>
          <a:lstStyle/>
          <a:p>
            <a:r>
              <a:rPr lang="en-IN" sz="3200" u="sng" dirty="0"/>
              <a:t>E-Invoice – Creation</a:t>
            </a:r>
          </a:p>
        </p:txBody>
      </p:sp>
      <p:sp>
        <p:nvSpPr>
          <p:cNvPr id="7" name="Text Placeholder 2">
            <a:extLst>
              <a:ext uri="{FF2B5EF4-FFF2-40B4-BE49-F238E27FC236}">
                <a16:creationId xmlns="" xmlns:a16="http://schemas.microsoft.com/office/drawing/2014/main" id="{F25A3F39-6FF6-4B86-BF39-BE8346ACD1E0}"/>
              </a:ext>
            </a:extLst>
          </p:cNvPr>
          <p:cNvSpPr txBox="1">
            <a:spLocks/>
          </p:cNvSpPr>
          <p:nvPr/>
        </p:nvSpPr>
        <p:spPr>
          <a:xfrm>
            <a:off x="571067" y="1251000"/>
            <a:ext cx="10441490" cy="51498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endParaRPr lang="en-US" dirty="0">
              <a:latin typeface="Arial" panose="020B0604020202020204" pitchFamily="34" charset="0"/>
              <a:cs typeface="Arial" panose="020B0604020202020204" pitchFamily="34" charset="0"/>
            </a:endParaRPr>
          </a:p>
        </p:txBody>
      </p:sp>
      <p:sp>
        <p:nvSpPr>
          <p:cNvPr id="6" name="Text Placeholder 2">
            <a:extLst>
              <a:ext uri="{FF2B5EF4-FFF2-40B4-BE49-F238E27FC236}">
                <a16:creationId xmlns="" xmlns:a16="http://schemas.microsoft.com/office/drawing/2014/main" id="{BABC7394-328F-46F0-ABAF-4EEEAC52D987}"/>
              </a:ext>
            </a:extLst>
          </p:cNvPr>
          <p:cNvSpPr txBox="1">
            <a:spLocks/>
          </p:cNvSpPr>
          <p:nvPr/>
        </p:nvSpPr>
        <p:spPr>
          <a:xfrm>
            <a:off x="503999" y="1237956"/>
            <a:ext cx="10508558" cy="491588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latin typeface="Arial" panose="020B0604020202020204" pitchFamily="34" charset="0"/>
                <a:cs typeface="Arial" panose="020B0604020202020204" pitchFamily="34" charset="0"/>
              </a:rPr>
              <a:t>The e -invoice generation, registration and receipt of confirmation from the GST portal can be divided into two parts:-</a:t>
            </a:r>
          </a:p>
          <a:p>
            <a:pPr lvl="1">
              <a:buSzPct val="45000"/>
              <a:buFont typeface="StarSymbol"/>
              <a:buChar char="●"/>
            </a:pPr>
            <a:endParaRPr lang="en-US" dirty="0">
              <a:latin typeface="Arial" panose="020B0604020202020204" pitchFamily="34" charset="0"/>
              <a:cs typeface="Arial" panose="020B0604020202020204" pitchFamily="34" charset="0"/>
            </a:endParaRPr>
          </a:p>
          <a:p>
            <a:pPr marL="457200" lvl="1" indent="0">
              <a:buSzPct val="45000"/>
              <a:buNone/>
            </a:pPr>
            <a:r>
              <a:rPr lang="en-US" dirty="0">
                <a:latin typeface="Arial" panose="020B0604020202020204" pitchFamily="34" charset="0"/>
                <a:cs typeface="Arial" panose="020B0604020202020204" pitchFamily="34" charset="0"/>
              </a:rPr>
              <a:t>Part A : The first part being the Interaction between our Invoice and the 		Invoice registration Portal (IRP).</a:t>
            </a:r>
          </a:p>
          <a:p>
            <a:pPr lvl="1">
              <a:buSzPct val="45000"/>
              <a:buFont typeface="StarSymbol"/>
              <a:buChar char="●"/>
            </a:pPr>
            <a:endParaRPr lang="en-US" dirty="0">
              <a:latin typeface="Arial" panose="020B0604020202020204" pitchFamily="34" charset="0"/>
              <a:cs typeface="Arial" panose="020B0604020202020204" pitchFamily="34" charset="0"/>
            </a:endParaRPr>
          </a:p>
          <a:p>
            <a:pPr marL="457200" lvl="1" indent="0">
              <a:buSzPct val="45000"/>
              <a:buNone/>
            </a:pPr>
            <a:r>
              <a:rPr lang="en-US" dirty="0">
                <a:latin typeface="Arial" panose="020B0604020202020204" pitchFamily="34" charset="0"/>
                <a:cs typeface="Arial" panose="020B0604020202020204" pitchFamily="34" charset="0"/>
              </a:rPr>
              <a:t>Part B : The Second part is the interaction between the IRP and GST/ E-		way bill and the buyer (GSTR-2A).</a:t>
            </a:r>
          </a:p>
        </p:txBody>
      </p:sp>
    </p:spTree>
    <p:extLst>
      <p:ext uri="{BB962C8B-B14F-4D97-AF65-F5344CB8AC3E}">
        <p14:creationId xmlns="" xmlns:p14="http://schemas.microsoft.com/office/powerpoint/2010/main" val="374245269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5" y="1073426"/>
            <a:ext cx="10415596" cy="544664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SzPct val="45000"/>
              <a:buNone/>
            </a:pPr>
            <a:r>
              <a:rPr lang="en-US" b="1" dirty="0">
                <a:solidFill>
                  <a:srgbClr val="0070C0"/>
                </a:solidFill>
              </a:rPr>
              <a:t>Step - 1 ( Regular Invoice through our own Software).</a:t>
            </a:r>
          </a:p>
          <a:p>
            <a:pPr algn="just"/>
            <a:r>
              <a:rPr lang="x-none" sz="2400" dirty="0">
                <a:latin typeface="Arial" pitchFamily="34"/>
                <a:cs typeface="Times New Roman" pitchFamily="18"/>
              </a:rPr>
              <a:t>Generation of the invoice by the seller in his own accounting or billing system (it can be any software utility that generates invoice including those using excel or GSTN’s provided Offline Utility).</a:t>
            </a:r>
          </a:p>
          <a:p>
            <a:pPr algn="just"/>
            <a:r>
              <a:rPr lang="x-none" sz="2400" dirty="0">
                <a:latin typeface="Arial" pitchFamily="34"/>
                <a:cs typeface="Times New Roman" pitchFamily="18"/>
              </a:rPr>
              <a:t> The invoice must conf</a:t>
            </a:r>
            <a:r>
              <a:rPr lang="en-IN" sz="2400" dirty="0" err="1">
                <a:latin typeface="Arial" pitchFamily="34"/>
                <a:cs typeface="Times New Roman" pitchFamily="18"/>
              </a:rPr>
              <a:t>i</a:t>
            </a:r>
            <a:r>
              <a:rPr lang="x-none" sz="2400" dirty="0">
                <a:latin typeface="Arial" pitchFamily="34"/>
                <a:cs typeface="Times New Roman" pitchFamily="18"/>
              </a:rPr>
              <a:t>rm to the e-invoice schema (standards) that is published and have the mandatory parameters.  The optional parameters can be according to the business need of the supplier.   </a:t>
            </a:r>
            <a:endParaRPr lang="en-IN" sz="2400" dirty="0">
              <a:latin typeface="Arial" pitchFamily="34"/>
              <a:cs typeface="Times New Roman" pitchFamily="18"/>
            </a:endParaRPr>
          </a:p>
          <a:p>
            <a:pPr algn="just"/>
            <a:r>
              <a:rPr lang="en-IN" sz="2400" dirty="0">
                <a:latin typeface="Arial" pitchFamily="34"/>
                <a:cs typeface="Times New Roman" pitchFamily="18"/>
              </a:rPr>
              <a:t>The invoicing software should be capable to generate a JSON of the final invoice that is ready to be uploaded to the IRP.</a:t>
            </a:r>
          </a:p>
          <a:p>
            <a:pPr algn="just"/>
            <a:endParaRPr lang="x-none" sz="2400" dirty="0">
              <a:latin typeface="Arial" pitchFamily="34"/>
              <a:cs typeface="Times New Roman" pitchFamily="18"/>
            </a:endParaRPr>
          </a:p>
          <a:p>
            <a:pPr marL="0" indent="0">
              <a:buSzPct val="45000"/>
              <a:buNone/>
            </a:pPr>
            <a:r>
              <a:rPr lang="x-none" sz="2400" b="1" dirty="0">
                <a:solidFill>
                  <a:srgbClr val="0070C0"/>
                </a:solidFill>
                <a:latin typeface="Arial" pitchFamily="34"/>
                <a:cs typeface="Times New Roman" pitchFamily="18"/>
              </a:rPr>
              <a:t>Step - 2 (Converts Regular invoice into JSON file similar</a:t>
            </a:r>
            <a:r>
              <a:rPr lang="en-IN" sz="2400" b="1" dirty="0">
                <a:solidFill>
                  <a:srgbClr val="0070C0"/>
                </a:solidFill>
                <a:latin typeface="Arial" pitchFamily="34"/>
                <a:cs typeface="Times New Roman" pitchFamily="18"/>
              </a:rPr>
              <a:t> </a:t>
            </a:r>
            <a:r>
              <a:rPr lang="x-none" sz="2400" b="1" dirty="0">
                <a:solidFill>
                  <a:srgbClr val="0070C0"/>
                </a:solidFill>
                <a:latin typeface="Arial" pitchFamily="34"/>
                <a:cs typeface="Times New Roman" pitchFamily="18"/>
              </a:rPr>
              <a:t>to existing process).</a:t>
            </a:r>
          </a:p>
          <a:p>
            <a:r>
              <a:rPr lang="x-none" sz="2400" dirty="0">
                <a:latin typeface="Arial" pitchFamily="34"/>
                <a:cs typeface="Times New Roman" pitchFamily="18"/>
              </a:rPr>
              <a:t>The IRP will only take JSON of the e-invoice</a:t>
            </a:r>
            <a:r>
              <a:rPr lang="en-IN" sz="2400" dirty="0">
                <a:latin typeface="Arial" pitchFamily="34"/>
                <a:cs typeface="Times New Roman" pitchFamily="18"/>
              </a:rPr>
              <a:t> and generate the unique IRN</a:t>
            </a:r>
            <a:endParaRPr lang="x-none" sz="2400" dirty="0">
              <a:latin typeface="Arial" pitchFamily="34"/>
              <a:cs typeface="Times New Roman" pitchFamily="18"/>
            </a:endParaRPr>
          </a:p>
          <a:p>
            <a:endParaRPr lang="x-none" sz="2400" b="1" dirty="0">
              <a:solidFill>
                <a:srgbClr val="3333FF"/>
              </a:solidFill>
              <a:latin typeface="Arial" pitchFamily="34"/>
              <a:cs typeface="Times New Roman" pitchFamily="18"/>
            </a:endParaRPr>
          </a:p>
          <a:p>
            <a:endParaRPr lang="en-US" sz="2400" b="1" dirty="0">
              <a:solidFill>
                <a:srgbClr val="3333FF"/>
              </a:solidFill>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773723" y="530087"/>
            <a:ext cx="7429373" cy="584775"/>
          </a:xfrm>
          <a:prstGeom prst="rect">
            <a:avLst/>
          </a:prstGeom>
          <a:noFill/>
        </p:spPr>
        <p:txBody>
          <a:bodyPr wrap="square" rtlCol="0">
            <a:spAutoFit/>
          </a:bodyPr>
          <a:lstStyle/>
          <a:p>
            <a:r>
              <a:rPr lang="en-IN" sz="3200" dirty="0"/>
              <a:t>E-Invoice – Creation Part - A</a:t>
            </a:r>
          </a:p>
        </p:txBody>
      </p:sp>
    </p:spTree>
    <p:extLst>
      <p:ext uri="{BB962C8B-B14F-4D97-AF65-F5344CB8AC3E}">
        <p14:creationId xmlns="" xmlns:p14="http://schemas.microsoft.com/office/powerpoint/2010/main" val="2984073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3200" b="1" u="sng" dirty="0">
                <a:ea typeface="Cambria Math" panose="02040503050406030204" pitchFamily="18" charset="0"/>
                <a:cs typeface="Cambria Math" panose="02040503050406030204" pitchFamily="18" charset="0"/>
              </a:rPr>
              <a:t>Tax Invoice – Sec.31</a:t>
            </a:r>
          </a:p>
          <a:p>
            <a:pPr marL="442913" indent="-442913" algn="just">
              <a:lnSpc>
                <a:spcPct val="150000"/>
              </a:lnSpc>
              <a:spcBef>
                <a:spcPts val="0"/>
              </a:spcBef>
              <a:buSzPct val="100000"/>
            </a:pPr>
            <a:r>
              <a:rPr lang="en-IN" altLang="en-US" sz="1800" b="1" u="sng" dirty="0">
                <a:latin typeface="Arial" pitchFamily="34" charset="0"/>
                <a:ea typeface="Cambria Math" panose="02040503050406030204" pitchFamily="18" charset="0"/>
                <a:cs typeface="Arial" pitchFamily="34" charset="0"/>
              </a:rPr>
              <a:t>Relevant Definitions:</a:t>
            </a:r>
          </a:p>
          <a:p>
            <a:pPr algn="l"/>
            <a:r>
              <a:rPr lang="en-IN" sz="2000" dirty="0">
                <a:latin typeface="Arial" pitchFamily="34" charset="0"/>
                <a:cs typeface="Arial" pitchFamily="34" charset="0"/>
              </a:rPr>
              <a:t>Examples of continuous supply of goods are: </a:t>
            </a:r>
          </a:p>
          <a:p>
            <a:pPr marL="914400" lvl="1" indent="-457200" algn="l">
              <a:buAutoNum type="alphaLcParenBoth"/>
            </a:pPr>
            <a:r>
              <a:rPr lang="en-IN" sz="2400" dirty="0">
                <a:latin typeface="Arial" pitchFamily="34" charset="0"/>
                <a:cs typeface="Arial" pitchFamily="34" charset="0"/>
              </a:rPr>
              <a:t>Open purchase orders with daily delivery schedule (Just In Time- JIT) subject to acceptance tests only at the time of issue-for-production and understanding of fortnightly billing;</a:t>
            </a:r>
          </a:p>
          <a:p>
            <a:pPr marL="914400" lvl="1" indent="-457200" algn="l"/>
            <a:r>
              <a:rPr lang="en-IN" sz="2400" dirty="0">
                <a:latin typeface="Arial" pitchFamily="34" charset="0"/>
                <a:cs typeface="Arial" pitchFamily="34" charset="0"/>
              </a:rPr>
              <a:t> </a:t>
            </a:r>
          </a:p>
          <a:p>
            <a:pPr lvl="1" algn="l"/>
            <a:r>
              <a:rPr lang="en-IN" sz="2400" dirty="0">
                <a:latin typeface="Arial" pitchFamily="34" charset="0"/>
                <a:cs typeface="Arial" pitchFamily="34" charset="0"/>
              </a:rPr>
              <a:t>(b) VMI (vendor managed inventory) where the agreed periodicity for billing is, 	say, monthly/ fortnightly etc.; </a:t>
            </a:r>
          </a:p>
          <a:p>
            <a:pPr lvl="1" algn="l"/>
            <a:endParaRPr lang="en-IN" sz="2400" dirty="0">
              <a:latin typeface="Arial" pitchFamily="34" charset="0"/>
              <a:cs typeface="Arial" pitchFamily="34" charset="0"/>
            </a:endParaRPr>
          </a:p>
          <a:p>
            <a:pPr lvl="1" algn="l"/>
            <a:r>
              <a:rPr lang="en-IN" sz="2400" dirty="0">
                <a:latin typeface="Arial" pitchFamily="34" charset="0"/>
                <a:cs typeface="Arial" pitchFamily="34" charset="0"/>
              </a:rPr>
              <a:t>(c) Supply of gases through pipeline where burn rate or heat generation are 	matters of contingency necessitating a deferred billing schedule. </a:t>
            </a:r>
          </a:p>
          <a:p>
            <a:pPr marL="442913" indent="-442913" algn="just">
              <a:lnSpc>
                <a:spcPct val="150000"/>
              </a:lnSpc>
              <a:spcBef>
                <a:spcPts val="0"/>
              </a:spcBef>
              <a:buSzPct val="100000"/>
            </a:pPr>
            <a:endParaRPr lang="en-IN" altLang="en-US" sz="1800" b="1" u="sng" dirty="0">
              <a:latin typeface="Arial" pitchFamily="34" charset="0"/>
              <a:ea typeface="Cambria Math" panose="02040503050406030204" pitchFamily="18" charset="0"/>
              <a:cs typeface="Arial" pitchFamily="34" charset="0"/>
            </a:endParaRPr>
          </a:p>
          <a:p>
            <a:pPr marL="442913" indent="-442913" algn="just">
              <a:lnSpc>
                <a:spcPct val="150000"/>
              </a:lnSpc>
              <a:spcBef>
                <a:spcPts val="0"/>
              </a:spcBef>
              <a:buSzPct val="100000"/>
            </a:pPr>
            <a:endParaRPr lang="en-IN" altLang="en-US" sz="1800" i="1" dirty="0">
              <a:latin typeface="Arial" pitchFamily="34" charset="0"/>
              <a:ea typeface="Cambria Math" panose="02040503050406030204" pitchFamily="18" charset="0"/>
              <a:cs typeface="Arial" pitchFamily="34" charset="0"/>
            </a:endParaRPr>
          </a:p>
          <a:p>
            <a:pPr marL="442913" indent="-442913" algn="just">
              <a:lnSpc>
                <a:spcPct val="150000"/>
              </a:lnSpc>
              <a:spcBef>
                <a:spcPts val="0"/>
              </a:spcBef>
              <a:buSzPct val="100000"/>
            </a:pPr>
            <a:endParaRPr lang="en-IN" altLang="en-US" sz="1800" i="1" dirty="0">
              <a:latin typeface="Arial" pitchFamily="34" charset="0"/>
              <a:ea typeface="Cambria Math" panose="02040503050406030204" pitchFamily="18" charset="0"/>
              <a:cs typeface="Arial" pitchFamily="34" charset="0"/>
            </a:endParaRPr>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5" y="1073427"/>
            <a:ext cx="10415596"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x-none" sz="2400" b="1" dirty="0">
              <a:solidFill>
                <a:srgbClr val="3333FF"/>
              </a:solidFill>
              <a:latin typeface="Arial" pitchFamily="34"/>
              <a:cs typeface="Times New Roman" pitchFamily="18"/>
            </a:endParaRPr>
          </a:p>
          <a:p>
            <a:endParaRPr lang="en-US" sz="2400" b="1" dirty="0">
              <a:solidFill>
                <a:srgbClr val="3333FF"/>
              </a:solidFill>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773723" y="530087"/>
            <a:ext cx="7429373" cy="584775"/>
          </a:xfrm>
          <a:prstGeom prst="rect">
            <a:avLst/>
          </a:prstGeom>
          <a:noFill/>
        </p:spPr>
        <p:txBody>
          <a:bodyPr wrap="square" rtlCol="0">
            <a:spAutoFit/>
          </a:bodyPr>
          <a:lstStyle/>
          <a:p>
            <a:r>
              <a:rPr lang="en-IN" sz="3200" dirty="0"/>
              <a:t>E-Invoice – Creation Part - A</a:t>
            </a:r>
          </a:p>
        </p:txBody>
      </p:sp>
      <p:sp>
        <p:nvSpPr>
          <p:cNvPr id="6" name="Text Placeholder 2">
            <a:extLst>
              <a:ext uri="{FF2B5EF4-FFF2-40B4-BE49-F238E27FC236}">
                <a16:creationId xmlns="" xmlns:a16="http://schemas.microsoft.com/office/drawing/2014/main" id="{DBD5C131-8B8A-490B-9B71-47173EE9CA03}"/>
              </a:ext>
            </a:extLst>
          </p:cNvPr>
          <p:cNvSpPr txBox="1">
            <a:spLocks/>
          </p:cNvSpPr>
          <p:nvPr/>
        </p:nvSpPr>
        <p:spPr>
          <a:xfrm>
            <a:off x="773723" y="1237958"/>
            <a:ext cx="10415596" cy="45466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SzPct val="45000"/>
              <a:buFont typeface="StarSymbol"/>
              <a:buChar char="●"/>
            </a:pPr>
            <a:r>
              <a:rPr lang="en-US" sz="2400" b="1" dirty="0">
                <a:solidFill>
                  <a:srgbClr val="0070C0"/>
                </a:solidFill>
                <a:latin typeface="Arial" panose="020B0604020202020204" pitchFamily="34" charset="0"/>
                <a:cs typeface="Arial" panose="020B0604020202020204" pitchFamily="34" charset="0"/>
              </a:rPr>
              <a:t>Step - 3 (</a:t>
            </a:r>
            <a:r>
              <a:rPr lang="en-US" sz="2200" b="1" dirty="0">
                <a:solidFill>
                  <a:srgbClr val="0070C0"/>
                </a:solidFill>
                <a:latin typeface="Arial" panose="020B0604020202020204" pitchFamily="34" charset="0"/>
                <a:cs typeface="Arial" panose="020B0604020202020204" pitchFamily="34" charset="0"/>
              </a:rPr>
              <a:t>Uploads Json file for each invoice to IRP</a:t>
            </a:r>
            <a:r>
              <a:rPr lang="en-US" sz="2400" b="1" dirty="0">
                <a:solidFill>
                  <a:srgbClr val="0070C0"/>
                </a:solidFill>
                <a:latin typeface="Arial" panose="020B0604020202020204" pitchFamily="34" charset="0"/>
                <a:cs typeface="Arial" panose="020B0604020202020204" pitchFamily="34" charset="0"/>
              </a:rPr>
              <a:t>).</a:t>
            </a:r>
          </a:p>
          <a:p>
            <a:r>
              <a:rPr lang="x-none" sz="2400" dirty="0">
                <a:latin typeface="Arial" pitchFamily="34"/>
                <a:cs typeface="Times New Roman" pitchFamily="18"/>
              </a:rPr>
              <a:t>Upload the details of invoice especially mandatory fields </a:t>
            </a:r>
            <a:r>
              <a:rPr lang="en-IN" sz="2400" dirty="0" err="1">
                <a:latin typeface="Arial" pitchFamily="34"/>
                <a:cs typeface="Times New Roman" pitchFamily="18"/>
              </a:rPr>
              <a:t>i</a:t>
            </a:r>
            <a:r>
              <a:rPr lang="x-none" sz="2400" dirty="0">
                <a:latin typeface="Arial" pitchFamily="34"/>
                <a:cs typeface="Times New Roman" pitchFamily="18"/>
              </a:rPr>
              <a:t>nto the IRP using the JSON file only.</a:t>
            </a:r>
          </a:p>
          <a:p>
            <a:pPr>
              <a:buSzPct val="45000"/>
              <a:buFont typeface="StarSymbol"/>
              <a:buChar char="●"/>
            </a:pPr>
            <a:r>
              <a:rPr lang="x-none" sz="2200" b="1" dirty="0">
                <a:solidFill>
                  <a:srgbClr val="0070C0"/>
                </a:solidFill>
                <a:latin typeface="Arial" pitchFamily="34"/>
                <a:cs typeface="Times New Roman" pitchFamily="18"/>
              </a:rPr>
              <a:t>Step - 4 (Data validation by IRP)</a:t>
            </a:r>
          </a:p>
          <a:p>
            <a:r>
              <a:rPr lang="x-none" sz="2400" dirty="0">
                <a:latin typeface="Arial" pitchFamily="34"/>
                <a:cs typeface="Times New Roman" pitchFamily="18"/>
              </a:rPr>
              <a:t>The IRP will act as the central registrar for e-invoicing and its authentication. </a:t>
            </a:r>
            <a:endParaRPr lang="en-IN" sz="2400" dirty="0">
              <a:latin typeface="Arial" pitchFamily="34"/>
              <a:cs typeface="Times New Roman" pitchFamily="18"/>
            </a:endParaRPr>
          </a:p>
          <a:p>
            <a:r>
              <a:rPr lang="x-none" sz="2400" dirty="0">
                <a:latin typeface="Arial" pitchFamily="34"/>
                <a:cs typeface="Times New Roman" pitchFamily="18"/>
              </a:rPr>
              <a:t>IRP will validate the key details of the B2B invoice, checks for any duplications and generates an invoice reference number (hash) for reference. </a:t>
            </a:r>
            <a:endParaRPr lang="en-IN" sz="2400" dirty="0">
              <a:latin typeface="Arial" pitchFamily="34"/>
              <a:cs typeface="Times New Roman" pitchFamily="18"/>
            </a:endParaRPr>
          </a:p>
          <a:p>
            <a:r>
              <a:rPr lang="x-none" sz="2400" dirty="0">
                <a:latin typeface="Arial" pitchFamily="34"/>
                <a:cs typeface="Times New Roman" pitchFamily="18"/>
              </a:rPr>
              <a:t>There are four parameters: Seller GSTIN, Invoice number, and FY in YYYY-YY</a:t>
            </a:r>
            <a:r>
              <a:rPr lang="en-IN" sz="2400" dirty="0">
                <a:latin typeface="Arial" pitchFamily="34"/>
                <a:cs typeface="Times New Roman" pitchFamily="18"/>
              </a:rPr>
              <a:t> format</a:t>
            </a:r>
            <a:r>
              <a:rPr lang="x-none" sz="2400" dirty="0">
                <a:latin typeface="Arial" pitchFamily="34"/>
                <a:cs typeface="Times New Roman" pitchFamily="18"/>
              </a:rPr>
              <a:t> and document type (INV/DN/CN)</a:t>
            </a:r>
          </a:p>
          <a:p>
            <a:endParaRPr lang="x-none" sz="2400" b="1" dirty="0">
              <a:solidFill>
                <a:srgbClr val="3333FF"/>
              </a:solidFill>
              <a:latin typeface="Arial" pitchFamily="34"/>
              <a:cs typeface="Times New Roman" pitchFamily="18"/>
            </a:endParaRPr>
          </a:p>
          <a:p>
            <a:endParaRPr lang="en-US" sz="2400" b="1" dirty="0">
              <a:solidFill>
                <a:srgbClr val="3333FF"/>
              </a:solidFill>
            </a:endParaRPr>
          </a:p>
        </p:txBody>
      </p:sp>
    </p:spTree>
    <p:extLst>
      <p:ext uri="{BB962C8B-B14F-4D97-AF65-F5344CB8AC3E}">
        <p14:creationId xmlns="" xmlns:p14="http://schemas.microsoft.com/office/powerpoint/2010/main" val="97684785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5" y="1073427"/>
            <a:ext cx="10415596"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400" b="1" dirty="0">
              <a:solidFill>
                <a:srgbClr val="3333FF"/>
              </a:solidFill>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773723" y="530087"/>
            <a:ext cx="7429373" cy="584775"/>
          </a:xfrm>
          <a:prstGeom prst="rect">
            <a:avLst/>
          </a:prstGeom>
          <a:noFill/>
        </p:spPr>
        <p:txBody>
          <a:bodyPr wrap="square" rtlCol="0">
            <a:spAutoFit/>
          </a:bodyPr>
          <a:lstStyle/>
          <a:p>
            <a:r>
              <a:rPr lang="en-IN" sz="3200" dirty="0"/>
              <a:t>E-Invoice – Creation Part - A</a:t>
            </a:r>
          </a:p>
        </p:txBody>
      </p:sp>
      <p:sp>
        <p:nvSpPr>
          <p:cNvPr id="6" name="Text Placeholder 2">
            <a:extLst>
              <a:ext uri="{FF2B5EF4-FFF2-40B4-BE49-F238E27FC236}">
                <a16:creationId xmlns="" xmlns:a16="http://schemas.microsoft.com/office/drawing/2014/main" id="{19993025-E1AF-4C7D-B88F-04057A56DEF3}"/>
              </a:ext>
            </a:extLst>
          </p:cNvPr>
          <p:cNvSpPr txBox="1">
            <a:spLocks/>
          </p:cNvSpPr>
          <p:nvPr/>
        </p:nvSpPr>
        <p:spPr>
          <a:xfrm>
            <a:off x="597571" y="1237957"/>
            <a:ext cx="10415595" cy="4957434"/>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SzPct val="45000"/>
              <a:buNone/>
            </a:pPr>
            <a:r>
              <a:rPr lang="en-US" sz="2400" b="1" dirty="0">
                <a:solidFill>
                  <a:srgbClr val="0070C0"/>
                </a:solidFill>
                <a:latin typeface="Arial" panose="020B0604020202020204" pitchFamily="34" charset="0"/>
                <a:cs typeface="Arial" panose="020B0604020202020204" pitchFamily="34" charset="0"/>
              </a:rPr>
              <a:t>Step - 5 Transfer the data to GST Systems</a:t>
            </a:r>
          </a:p>
          <a:p>
            <a:pPr marL="0" indent="0">
              <a:buSzPct val="45000"/>
              <a:buNone/>
            </a:pPr>
            <a:endParaRPr lang="en-US" sz="2400" b="1" dirty="0">
              <a:solidFill>
                <a:srgbClr val="0070C0"/>
              </a:solidFill>
              <a:latin typeface="Arial" panose="020B0604020202020204" pitchFamily="34" charset="0"/>
              <a:cs typeface="Arial" panose="020B0604020202020204" pitchFamily="34" charset="0"/>
            </a:endParaRPr>
          </a:p>
          <a:p>
            <a:pPr marL="0" indent="0">
              <a:buNone/>
            </a:pPr>
            <a:r>
              <a:rPr lang="en-US" sz="2400" dirty="0"/>
              <a:t>	</a:t>
            </a:r>
            <a:r>
              <a:rPr lang="en-US" sz="2400" dirty="0">
                <a:latin typeface="Arial" panose="020B0604020202020204" pitchFamily="34" charset="0"/>
                <a:cs typeface="Arial" panose="020B0604020202020204" pitchFamily="34" charset="0"/>
              </a:rPr>
              <a:t>IRP Will share the uploaded data with GST Systems and E-way bill System</a:t>
            </a:r>
          </a:p>
          <a:p>
            <a:pPr marL="0" indent="0">
              <a:buSzPct val="45000"/>
              <a:buNone/>
            </a:pPr>
            <a:endParaRPr lang="en-IN" sz="2400" b="1" dirty="0">
              <a:solidFill>
                <a:srgbClr val="0070C0"/>
              </a:solidFill>
              <a:latin typeface="Arial" panose="020B0604020202020204" pitchFamily="34" charset="0"/>
              <a:cs typeface="Arial" panose="020B0604020202020204" pitchFamily="34" charset="0"/>
            </a:endParaRPr>
          </a:p>
          <a:p>
            <a:pPr marL="0" indent="0">
              <a:buSzPct val="45000"/>
              <a:buNone/>
            </a:pPr>
            <a:r>
              <a:rPr lang="x-none" sz="2400" b="1" dirty="0">
                <a:solidFill>
                  <a:srgbClr val="0070C0"/>
                </a:solidFill>
                <a:latin typeface="Arial" panose="020B0604020202020204" pitchFamily="34" charset="0"/>
                <a:cs typeface="Arial" panose="020B0604020202020204" pitchFamily="34" charset="0"/>
              </a:rPr>
              <a:t>Step - 6 </a:t>
            </a:r>
            <a:r>
              <a:rPr lang="en-IN" sz="2400" b="1" dirty="0">
                <a:solidFill>
                  <a:srgbClr val="0070C0"/>
                </a:solidFill>
                <a:latin typeface="Arial" panose="020B0604020202020204" pitchFamily="34" charset="0"/>
                <a:cs typeface="Arial" panose="020B0604020202020204" pitchFamily="34" charset="0"/>
              </a:rPr>
              <a:t>Generation of QR Code</a:t>
            </a:r>
          </a:p>
          <a:p>
            <a:pPr marL="0" indent="0">
              <a:buSzPct val="45000"/>
              <a:buNone/>
            </a:pPr>
            <a:r>
              <a:rPr lang="en-IN" sz="2400" dirty="0">
                <a:latin typeface="Arial" pitchFamily="34"/>
                <a:cs typeface="Times New Roman" pitchFamily="18"/>
              </a:rPr>
              <a:t>	</a:t>
            </a:r>
            <a:r>
              <a:rPr lang="en-IN" sz="2400" dirty="0">
                <a:latin typeface="Arial" panose="020B0604020202020204" pitchFamily="34" charset="0"/>
                <a:cs typeface="Arial" panose="020B0604020202020204" pitchFamily="34" charset="0"/>
              </a:rPr>
              <a:t>IRP will send digitally signed JSON with IRN back to the seller along 	with a QR Code	</a:t>
            </a:r>
          </a:p>
          <a:p>
            <a:pPr marL="0" indent="0">
              <a:buSzPct val="45000"/>
              <a:buNone/>
            </a:pPr>
            <a:r>
              <a:rPr lang="en-IN" sz="2400" dirty="0">
                <a:latin typeface="Arial" panose="020B0604020202020204" pitchFamily="34" charset="0"/>
                <a:cs typeface="Arial" panose="020B0604020202020204" pitchFamily="34" charset="0"/>
              </a:rPr>
              <a:t>	The registered invoice will also be sent to the seller and buyer on 	their mail ids as provided in the invoice </a:t>
            </a:r>
            <a:r>
              <a:rPr lang="en-IN" sz="2400" dirty="0">
                <a:latin typeface="Arial" pitchFamily="34"/>
                <a:cs typeface="Times New Roman" pitchFamily="18"/>
              </a:rPr>
              <a:t>	</a:t>
            </a:r>
          </a:p>
          <a:p>
            <a:pPr marL="0" indent="0">
              <a:buSzPct val="45000"/>
              <a:buNone/>
            </a:pPr>
            <a:r>
              <a:rPr lang="en-IN" sz="2400" dirty="0">
                <a:latin typeface="Arial" pitchFamily="34"/>
                <a:cs typeface="Times New Roman" pitchFamily="18"/>
              </a:rPr>
              <a:t>Quick Response Code (QR Code) will consist of the following e-invoice parameters:</a:t>
            </a:r>
          </a:p>
          <a:p>
            <a:pPr marL="0" indent="0">
              <a:buSzPct val="45000"/>
              <a:buNone/>
            </a:pPr>
            <a:r>
              <a:rPr lang="en-IN" sz="2400" dirty="0">
                <a:latin typeface="Arial" pitchFamily="34"/>
                <a:cs typeface="Times New Roman" pitchFamily="18"/>
              </a:rPr>
              <a:t>	</a:t>
            </a:r>
            <a:endParaRPr lang="x-none" sz="2400" dirty="0">
              <a:latin typeface="Arial" pitchFamily="34"/>
              <a:cs typeface="Times New Roman" pitchFamily="18"/>
            </a:endParaRPr>
          </a:p>
        </p:txBody>
      </p:sp>
    </p:spTree>
    <p:extLst>
      <p:ext uri="{BB962C8B-B14F-4D97-AF65-F5344CB8AC3E}">
        <p14:creationId xmlns="" xmlns:p14="http://schemas.microsoft.com/office/powerpoint/2010/main" val="11854366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5" y="1073427"/>
            <a:ext cx="10415596"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400" b="1" dirty="0">
              <a:solidFill>
                <a:srgbClr val="3333FF"/>
              </a:solidFill>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773723" y="530087"/>
            <a:ext cx="7429373" cy="584775"/>
          </a:xfrm>
          <a:prstGeom prst="rect">
            <a:avLst/>
          </a:prstGeom>
          <a:noFill/>
        </p:spPr>
        <p:txBody>
          <a:bodyPr wrap="square" rtlCol="0">
            <a:spAutoFit/>
          </a:bodyPr>
          <a:lstStyle/>
          <a:p>
            <a:r>
              <a:rPr lang="en-IN" sz="3200" dirty="0"/>
              <a:t>E-Invoice – Creation Part - A</a:t>
            </a:r>
          </a:p>
        </p:txBody>
      </p:sp>
      <p:sp>
        <p:nvSpPr>
          <p:cNvPr id="6" name="Text Placeholder 2">
            <a:extLst>
              <a:ext uri="{FF2B5EF4-FFF2-40B4-BE49-F238E27FC236}">
                <a16:creationId xmlns="" xmlns:a16="http://schemas.microsoft.com/office/drawing/2014/main" id="{19993025-E1AF-4C7D-B88F-04057A56DEF3}"/>
              </a:ext>
            </a:extLst>
          </p:cNvPr>
          <p:cNvSpPr txBox="1">
            <a:spLocks/>
          </p:cNvSpPr>
          <p:nvPr/>
        </p:nvSpPr>
        <p:spPr>
          <a:xfrm>
            <a:off x="597571" y="1237957"/>
            <a:ext cx="10415595"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SzPct val="45000"/>
              <a:buNone/>
            </a:pPr>
            <a:r>
              <a:rPr lang="en-IN" sz="2400" b="1" u="sng" dirty="0">
                <a:solidFill>
                  <a:srgbClr val="0070C0"/>
                </a:solidFill>
                <a:latin typeface="Arial" pitchFamily="34"/>
                <a:cs typeface="Times New Roman" pitchFamily="18"/>
              </a:rPr>
              <a:t>Quick Response Code (QR Code)</a:t>
            </a:r>
            <a:r>
              <a:rPr lang="en-IN" sz="2400" dirty="0">
                <a:latin typeface="Arial" pitchFamily="34"/>
                <a:cs typeface="Times New Roman" pitchFamily="18"/>
              </a:rPr>
              <a:t> will consist of the following e-invoice parameters:</a:t>
            </a:r>
          </a:p>
          <a:p>
            <a:pPr marL="457200" indent="-457200">
              <a:buSzPct val="100000"/>
              <a:buFont typeface="+mj-lt"/>
              <a:buAutoNum type="alphaLcPeriod"/>
            </a:pPr>
            <a:r>
              <a:rPr lang="en-IN" sz="2400" dirty="0">
                <a:latin typeface="Arial" pitchFamily="34"/>
                <a:cs typeface="Times New Roman" pitchFamily="18"/>
              </a:rPr>
              <a:t>GSTIN of Supplier</a:t>
            </a:r>
          </a:p>
          <a:p>
            <a:pPr marL="457200" indent="-457200">
              <a:buSzPct val="100000"/>
              <a:buFont typeface="+mj-lt"/>
              <a:buAutoNum type="alphaLcPeriod"/>
            </a:pPr>
            <a:r>
              <a:rPr lang="en-IN" sz="2400" dirty="0">
                <a:latin typeface="Arial" pitchFamily="34"/>
                <a:cs typeface="Times New Roman" pitchFamily="18"/>
              </a:rPr>
              <a:t>GSTIN of Recipient</a:t>
            </a:r>
          </a:p>
          <a:p>
            <a:pPr marL="457200" indent="-457200">
              <a:buSzPct val="100000"/>
              <a:buFont typeface="+mj-lt"/>
              <a:buAutoNum type="alphaLcPeriod"/>
            </a:pPr>
            <a:r>
              <a:rPr lang="en-IN" sz="2400" dirty="0">
                <a:latin typeface="Arial" pitchFamily="34"/>
                <a:cs typeface="Times New Roman" pitchFamily="18"/>
              </a:rPr>
              <a:t>Invoice number as given by supplier</a:t>
            </a:r>
          </a:p>
          <a:p>
            <a:pPr marL="457200" indent="-457200">
              <a:buSzPct val="100000"/>
              <a:buFont typeface="+mj-lt"/>
              <a:buAutoNum type="alphaLcPeriod"/>
            </a:pPr>
            <a:r>
              <a:rPr lang="en-IN" sz="2400" dirty="0">
                <a:latin typeface="Arial" pitchFamily="34"/>
                <a:cs typeface="Times New Roman" pitchFamily="18"/>
              </a:rPr>
              <a:t>Date of generation of invoice</a:t>
            </a:r>
          </a:p>
          <a:p>
            <a:pPr marL="457200" indent="-457200">
              <a:buSzPct val="100000"/>
              <a:buFont typeface="+mj-lt"/>
              <a:buAutoNum type="alphaLcPeriod"/>
            </a:pPr>
            <a:r>
              <a:rPr lang="en-IN" sz="2400" dirty="0">
                <a:latin typeface="Arial" pitchFamily="34"/>
                <a:cs typeface="Times New Roman" pitchFamily="18"/>
              </a:rPr>
              <a:t>Invoice value (Taxable and gross)</a:t>
            </a:r>
          </a:p>
          <a:p>
            <a:pPr marL="457200" indent="-457200">
              <a:buSzPct val="100000"/>
              <a:buFont typeface="+mj-lt"/>
              <a:buAutoNum type="alphaLcPeriod"/>
            </a:pPr>
            <a:r>
              <a:rPr lang="en-IN" sz="2400" dirty="0">
                <a:latin typeface="Arial" pitchFamily="34"/>
                <a:cs typeface="Times New Roman" pitchFamily="18"/>
              </a:rPr>
              <a:t>Number of line items</a:t>
            </a:r>
          </a:p>
          <a:p>
            <a:pPr marL="457200" indent="-457200">
              <a:buSzPct val="100000"/>
              <a:buFont typeface="+mj-lt"/>
              <a:buAutoNum type="alphaLcPeriod"/>
            </a:pPr>
            <a:r>
              <a:rPr lang="en-IN" sz="2400" dirty="0">
                <a:latin typeface="Arial" pitchFamily="34"/>
                <a:cs typeface="Times New Roman" pitchFamily="18"/>
              </a:rPr>
              <a:t>HSN code of main item (The line item having highest taxable value)</a:t>
            </a:r>
          </a:p>
          <a:p>
            <a:pPr marL="457200" indent="-457200">
              <a:buSzPct val="100000"/>
              <a:buFont typeface="+mj-lt"/>
              <a:buAutoNum type="alphaLcPeriod"/>
            </a:pPr>
            <a:r>
              <a:rPr lang="en-IN" sz="2400" dirty="0">
                <a:latin typeface="Arial" pitchFamily="34"/>
                <a:cs typeface="Times New Roman" pitchFamily="18"/>
              </a:rPr>
              <a:t>Unique Invoice Reference Number (IRN)</a:t>
            </a:r>
            <a:endParaRPr lang="x-none" sz="2400" dirty="0">
              <a:latin typeface="Arial" pitchFamily="34"/>
              <a:cs typeface="Times New Roman" pitchFamily="18"/>
            </a:endParaRPr>
          </a:p>
        </p:txBody>
      </p:sp>
    </p:spTree>
    <p:extLst>
      <p:ext uri="{BB962C8B-B14F-4D97-AF65-F5344CB8AC3E}">
        <p14:creationId xmlns="" xmlns:p14="http://schemas.microsoft.com/office/powerpoint/2010/main" val="327624769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5" y="1073427"/>
            <a:ext cx="10415596"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400" b="1" dirty="0">
              <a:solidFill>
                <a:srgbClr val="3333FF"/>
              </a:solidFill>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773723" y="530087"/>
            <a:ext cx="7429373" cy="584775"/>
          </a:xfrm>
          <a:prstGeom prst="rect">
            <a:avLst/>
          </a:prstGeom>
          <a:noFill/>
        </p:spPr>
        <p:txBody>
          <a:bodyPr wrap="square" rtlCol="0">
            <a:spAutoFit/>
          </a:bodyPr>
          <a:lstStyle/>
          <a:p>
            <a:r>
              <a:rPr lang="en-IN" sz="3200" dirty="0"/>
              <a:t>E-Invoice – Creation Part - B</a:t>
            </a:r>
          </a:p>
        </p:txBody>
      </p:sp>
      <p:sp>
        <p:nvSpPr>
          <p:cNvPr id="6" name="Text Placeholder 2">
            <a:extLst>
              <a:ext uri="{FF2B5EF4-FFF2-40B4-BE49-F238E27FC236}">
                <a16:creationId xmlns="" xmlns:a16="http://schemas.microsoft.com/office/drawing/2014/main" id="{19993025-E1AF-4C7D-B88F-04057A56DEF3}"/>
              </a:ext>
            </a:extLst>
          </p:cNvPr>
          <p:cNvSpPr txBox="1">
            <a:spLocks/>
          </p:cNvSpPr>
          <p:nvPr/>
        </p:nvSpPr>
        <p:spPr>
          <a:xfrm>
            <a:off x="597571" y="1237957"/>
            <a:ext cx="10415595"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SzPct val="45000"/>
              <a:buFont typeface="StarSymbol"/>
              <a:buChar char="●"/>
            </a:pPr>
            <a:endParaRPr lang="x-none" sz="2400" b="1" dirty="0">
              <a:solidFill>
                <a:srgbClr val="3333FF"/>
              </a:solidFill>
              <a:latin typeface="Arial" pitchFamily="34"/>
              <a:cs typeface="Times New Roman" pitchFamily="18"/>
            </a:endParaRPr>
          </a:p>
        </p:txBody>
      </p:sp>
      <p:sp>
        <p:nvSpPr>
          <p:cNvPr id="7" name="Text Placeholder 2">
            <a:extLst>
              <a:ext uri="{FF2B5EF4-FFF2-40B4-BE49-F238E27FC236}">
                <a16:creationId xmlns="" xmlns:a16="http://schemas.microsoft.com/office/drawing/2014/main" id="{C17534B5-43A3-4D28-9B75-792D0CF1E0B5}"/>
              </a:ext>
            </a:extLst>
          </p:cNvPr>
          <p:cNvSpPr txBox="1">
            <a:spLocks/>
          </p:cNvSpPr>
          <p:nvPr/>
        </p:nvSpPr>
        <p:spPr>
          <a:xfrm>
            <a:off x="637939" y="1279392"/>
            <a:ext cx="10780338" cy="503909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SzPct val="45000"/>
              <a:buNone/>
            </a:pPr>
            <a:r>
              <a:rPr lang="en-US" sz="2400" dirty="0">
                <a:solidFill>
                  <a:srgbClr val="0070C0"/>
                </a:solidFill>
                <a:latin typeface="Arial" panose="020B0604020202020204" pitchFamily="34" charset="0"/>
                <a:cs typeface="Arial" panose="020B0604020202020204" pitchFamily="34" charset="0"/>
              </a:rPr>
              <a:t>Step – 7 Flow from IRP to GST systems / E-way bill System &amp; Buyer</a:t>
            </a:r>
          </a:p>
          <a:p>
            <a:pPr marL="0" indent="0">
              <a:buSzPct val="45000"/>
              <a:buNone/>
            </a:pPr>
            <a:endParaRPr lang="en-US" sz="2400" dirty="0">
              <a:solidFill>
                <a:srgbClr val="0070C0"/>
              </a:solidFill>
              <a:latin typeface="Arial" panose="020B0604020202020204" pitchFamily="34" charset="0"/>
              <a:cs typeface="Arial" panose="020B0604020202020204" pitchFamily="34" charset="0"/>
            </a:endParaRPr>
          </a:p>
          <a:p>
            <a:pPr lvl="1">
              <a:buSzPct val="100000"/>
              <a:buFont typeface="Wingdings" panose="05000000000000000000" pitchFamily="2" charset="2"/>
              <a:buChar char="ü"/>
            </a:pPr>
            <a:r>
              <a:rPr lang="en-IN" dirty="0">
                <a:latin typeface="Arial" panose="020B0604020202020204" pitchFamily="34" charset="0"/>
                <a:cs typeface="Arial" panose="020B0604020202020204" pitchFamily="34" charset="0"/>
              </a:rPr>
              <a:t>IRP will share the signed e-invoice data along with IRN to the GST Systems as well as to the E-way bill System</a:t>
            </a:r>
          </a:p>
          <a:p>
            <a:pPr lvl="1">
              <a:buSzPct val="100000"/>
              <a:buFont typeface="Wingdings" panose="05000000000000000000" pitchFamily="2" charset="2"/>
              <a:buChar char="ü"/>
            </a:pPr>
            <a:endParaRPr lang="en-IN" dirty="0">
              <a:latin typeface="Arial" panose="020B0604020202020204" pitchFamily="34" charset="0"/>
              <a:cs typeface="Arial" panose="020B0604020202020204" pitchFamily="34" charset="0"/>
            </a:endParaRPr>
          </a:p>
          <a:p>
            <a:pPr lvl="1">
              <a:buSzPct val="100000"/>
              <a:buFont typeface="Wingdings" panose="05000000000000000000" pitchFamily="2" charset="2"/>
              <a:buChar char="ü"/>
            </a:pPr>
            <a:r>
              <a:rPr lang="en-IN" dirty="0">
                <a:latin typeface="Arial" panose="020B0604020202020204" pitchFamily="34" charset="0"/>
                <a:cs typeface="Arial" panose="020B0604020202020204" pitchFamily="34" charset="0"/>
              </a:rPr>
              <a:t>The GST System will update the Anx-1 of the seller and Anx-2 of the buyer which in turn will determine liability and ITC</a:t>
            </a:r>
          </a:p>
          <a:p>
            <a:pPr marL="457200" lvl="1" indent="0">
              <a:buSzPct val="100000"/>
              <a:buNone/>
            </a:pPr>
            <a:endParaRPr lang="en-IN" dirty="0">
              <a:latin typeface="Arial" panose="020B0604020202020204" pitchFamily="34" charset="0"/>
              <a:cs typeface="Arial" panose="020B0604020202020204" pitchFamily="34" charset="0"/>
            </a:endParaRPr>
          </a:p>
          <a:p>
            <a:pPr lvl="1">
              <a:buSzPct val="100000"/>
              <a:buFont typeface="Wingdings" panose="05000000000000000000" pitchFamily="2" charset="2"/>
              <a:buChar char="ü"/>
            </a:pPr>
            <a:r>
              <a:rPr lang="en-IN" dirty="0">
                <a:latin typeface="Arial" panose="020B0604020202020204" pitchFamily="34" charset="0"/>
                <a:cs typeface="Arial" panose="020B0604020202020204" pitchFamily="34" charset="0"/>
              </a:rPr>
              <a:t>E-way bill system will create Part-A of E-way bill using this data to which only vehicle number will have to be attached in Part-B of the e-way bill.</a:t>
            </a:r>
          </a:p>
          <a:p>
            <a:pPr marL="457200" lvl="1" indent="0">
              <a:buSzPct val="100000"/>
              <a:buNone/>
            </a:pPr>
            <a:endParaRPr lang="en-IN" dirty="0">
              <a:latin typeface="Arial" panose="020B0604020202020204" pitchFamily="34" charset="0"/>
              <a:cs typeface="Arial" panose="020B0604020202020204" pitchFamily="34" charset="0"/>
            </a:endParaRPr>
          </a:p>
          <a:p>
            <a:pPr marL="457200" lvl="1" indent="0">
              <a:buSzPct val="100000"/>
              <a:buNone/>
            </a:pPr>
            <a:r>
              <a:rPr lang="en-IN" u="sng" dirty="0">
                <a:solidFill>
                  <a:srgbClr val="FF0000"/>
                </a:solidFill>
                <a:latin typeface="Arial" panose="020B0604020202020204" pitchFamily="34" charset="0"/>
                <a:cs typeface="Arial" panose="020B0604020202020204" pitchFamily="34" charset="0"/>
              </a:rPr>
              <a:t>Note : The time limit for generation of e-invoice will be notified by the Government.</a:t>
            </a:r>
          </a:p>
        </p:txBody>
      </p:sp>
    </p:spTree>
    <p:extLst>
      <p:ext uri="{BB962C8B-B14F-4D97-AF65-F5344CB8AC3E}">
        <p14:creationId xmlns="" xmlns:p14="http://schemas.microsoft.com/office/powerpoint/2010/main" val="116543355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5" y="1073427"/>
            <a:ext cx="10415596"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400" b="1" dirty="0">
              <a:solidFill>
                <a:srgbClr val="3333FF"/>
              </a:solidFill>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773723" y="530087"/>
            <a:ext cx="8078729" cy="584775"/>
          </a:xfrm>
          <a:prstGeom prst="rect">
            <a:avLst/>
          </a:prstGeom>
          <a:noFill/>
        </p:spPr>
        <p:txBody>
          <a:bodyPr wrap="square" rtlCol="0">
            <a:spAutoFit/>
          </a:bodyPr>
          <a:lstStyle/>
          <a:p>
            <a:r>
              <a:rPr lang="en-IN" sz="3200" dirty="0"/>
              <a:t>E-Invoice – Amendment &amp; Cancellation</a:t>
            </a:r>
          </a:p>
        </p:txBody>
      </p:sp>
      <p:sp>
        <p:nvSpPr>
          <p:cNvPr id="6" name="Text Placeholder 2">
            <a:extLst>
              <a:ext uri="{FF2B5EF4-FFF2-40B4-BE49-F238E27FC236}">
                <a16:creationId xmlns="" xmlns:a16="http://schemas.microsoft.com/office/drawing/2014/main" id="{19993025-E1AF-4C7D-B88F-04057A56DEF3}"/>
              </a:ext>
            </a:extLst>
          </p:cNvPr>
          <p:cNvSpPr txBox="1">
            <a:spLocks/>
          </p:cNvSpPr>
          <p:nvPr/>
        </p:nvSpPr>
        <p:spPr>
          <a:xfrm>
            <a:off x="597571" y="1237957"/>
            <a:ext cx="10415595"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SzPct val="45000"/>
              <a:buFont typeface="StarSymbol"/>
              <a:buChar char="●"/>
            </a:pPr>
            <a:endParaRPr lang="x-none" sz="2400" b="1" dirty="0">
              <a:solidFill>
                <a:srgbClr val="3333FF"/>
              </a:solidFill>
              <a:latin typeface="Arial" pitchFamily="34"/>
              <a:cs typeface="Times New Roman" pitchFamily="18"/>
            </a:endParaRPr>
          </a:p>
        </p:txBody>
      </p:sp>
      <p:sp>
        <p:nvSpPr>
          <p:cNvPr id="7" name="Text Placeholder 2">
            <a:extLst>
              <a:ext uri="{FF2B5EF4-FFF2-40B4-BE49-F238E27FC236}">
                <a16:creationId xmlns="" xmlns:a16="http://schemas.microsoft.com/office/drawing/2014/main" id="{C17534B5-43A3-4D28-9B75-792D0CF1E0B5}"/>
              </a:ext>
            </a:extLst>
          </p:cNvPr>
          <p:cNvSpPr txBox="1">
            <a:spLocks/>
          </p:cNvSpPr>
          <p:nvPr/>
        </p:nvSpPr>
        <p:spPr>
          <a:xfrm>
            <a:off x="637939" y="1279392"/>
            <a:ext cx="10780338" cy="5039094"/>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SzPct val="100000"/>
              <a:buNone/>
            </a:pPr>
            <a:r>
              <a:rPr lang="en-IN" sz="2400" dirty="0">
                <a:latin typeface="Arial" panose="020B0604020202020204" pitchFamily="34" charset="0"/>
                <a:cs typeface="Arial" panose="020B0604020202020204" pitchFamily="34" charset="0"/>
              </a:rPr>
              <a:t>Amendment of E-invoice</a:t>
            </a:r>
          </a:p>
          <a:p>
            <a:pPr marL="0" indent="0">
              <a:lnSpc>
                <a:spcPct val="150000"/>
              </a:lnSpc>
              <a:buSzPct val="100000"/>
              <a:buNone/>
            </a:pPr>
            <a:r>
              <a:rPr lang="en-IN" sz="2400" dirty="0">
                <a:latin typeface="Arial" panose="020B0604020202020204" pitchFamily="34" charset="0"/>
                <a:cs typeface="Arial" panose="020B0604020202020204" pitchFamily="34" charset="0"/>
              </a:rPr>
              <a:t>	Amendments to the e-invoice are allowed as per GST law</a:t>
            </a:r>
          </a:p>
          <a:p>
            <a:pPr marL="0" indent="0">
              <a:lnSpc>
                <a:spcPct val="150000"/>
              </a:lnSpc>
              <a:buSzPct val="100000"/>
              <a:buNone/>
            </a:pPr>
            <a:r>
              <a:rPr lang="en-IN" sz="2400" dirty="0">
                <a:latin typeface="Arial" panose="020B0604020202020204" pitchFamily="34" charset="0"/>
                <a:cs typeface="Arial" panose="020B0604020202020204" pitchFamily="34" charset="0"/>
              </a:rPr>
              <a:t>	It shall be done on GST portal only and not on IRP</a:t>
            </a:r>
          </a:p>
          <a:p>
            <a:pPr marL="0" indent="0">
              <a:lnSpc>
                <a:spcPct val="150000"/>
              </a:lnSpc>
              <a:buSzPct val="100000"/>
              <a:buNone/>
            </a:pPr>
            <a:r>
              <a:rPr lang="en-IN" sz="2400" dirty="0">
                <a:latin typeface="Arial" panose="020B0604020202020204" pitchFamily="34" charset="0"/>
                <a:cs typeface="Arial" panose="020B0604020202020204" pitchFamily="34" charset="0"/>
              </a:rPr>
              <a:t>Cancellation of E-invoice</a:t>
            </a:r>
          </a:p>
          <a:p>
            <a:pPr marL="0" indent="0">
              <a:lnSpc>
                <a:spcPct val="150000"/>
              </a:lnSpc>
              <a:buSzPct val="100000"/>
              <a:buNone/>
            </a:pPr>
            <a:r>
              <a:rPr lang="en-IN" sz="2400" dirty="0">
                <a:latin typeface="Arial" panose="020B0604020202020204" pitchFamily="34" charset="0"/>
                <a:cs typeface="Arial" panose="020B0604020202020204" pitchFamily="34" charset="0"/>
              </a:rPr>
              <a:t>	Partial cancellation of invoice not allowed</a:t>
            </a:r>
          </a:p>
          <a:p>
            <a:pPr marL="0" indent="0">
              <a:lnSpc>
                <a:spcPct val="150000"/>
              </a:lnSpc>
              <a:buSzPct val="100000"/>
              <a:buNone/>
            </a:pPr>
            <a:r>
              <a:rPr lang="en-IN" sz="2400" dirty="0">
                <a:latin typeface="Arial" panose="020B0604020202020204" pitchFamily="34" charset="0"/>
                <a:cs typeface="Arial" panose="020B0604020202020204" pitchFamily="34" charset="0"/>
              </a:rPr>
              <a:t>	Invoice has to be fully cancelled within 24 hours in IRP</a:t>
            </a:r>
          </a:p>
          <a:p>
            <a:pPr marL="0" indent="0">
              <a:lnSpc>
                <a:spcPct val="150000"/>
              </a:lnSpc>
              <a:buSzPct val="100000"/>
              <a:buNone/>
            </a:pPr>
            <a:r>
              <a:rPr lang="en-IN" sz="2400" dirty="0">
                <a:latin typeface="Arial" panose="020B0604020202020204" pitchFamily="34" charset="0"/>
                <a:cs typeface="Arial" panose="020B0604020202020204" pitchFamily="34" charset="0"/>
              </a:rPr>
              <a:t>	And, after 24 hours it can be cancelled in GST Portal before filing of returns.</a:t>
            </a:r>
          </a:p>
          <a:p>
            <a:pPr marL="0" indent="0">
              <a:lnSpc>
                <a:spcPct val="150000"/>
              </a:lnSpc>
              <a:buSzPct val="100000"/>
              <a:buNone/>
            </a:pPr>
            <a:r>
              <a:rPr lang="en-IN" sz="2400" dirty="0">
                <a:latin typeface="Arial" panose="020B0604020202020204" pitchFamily="34" charset="0"/>
                <a:cs typeface="Arial" panose="020B0604020202020204" pitchFamily="34" charset="0"/>
              </a:rPr>
              <a:t>	</a:t>
            </a:r>
            <a:endParaRPr lang="x-none" sz="2400"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266950369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5" y="1073427"/>
            <a:ext cx="10415596"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400" b="1" dirty="0">
              <a:solidFill>
                <a:srgbClr val="3333FF"/>
              </a:solidFill>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773723" y="530087"/>
            <a:ext cx="8078729" cy="584775"/>
          </a:xfrm>
          <a:prstGeom prst="rect">
            <a:avLst/>
          </a:prstGeom>
          <a:noFill/>
        </p:spPr>
        <p:txBody>
          <a:bodyPr wrap="square" rtlCol="0">
            <a:spAutoFit/>
          </a:bodyPr>
          <a:lstStyle/>
          <a:p>
            <a:r>
              <a:rPr lang="en-IN" sz="3200" dirty="0"/>
              <a:t>E-Invoice – Expectations from the IT Support</a:t>
            </a:r>
          </a:p>
        </p:txBody>
      </p:sp>
      <p:sp>
        <p:nvSpPr>
          <p:cNvPr id="6" name="Text Placeholder 2">
            <a:extLst>
              <a:ext uri="{FF2B5EF4-FFF2-40B4-BE49-F238E27FC236}">
                <a16:creationId xmlns="" xmlns:a16="http://schemas.microsoft.com/office/drawing/2014/main" id="{19993025-E1AF-4C7D-B88F-04057A56DEF3}"/>
              </a:ext>
            </a:extLst>
          </p:cNvPr>
          <p:cNvSpPr txBox="1">
            <a:spLocks/>
          </p:cNvSpPr>
          <p:nvPr/>
        </p:nvSpPr>
        <p:spPr>
          <a:xfrm>
            <a:off x="597571" y="1237957"/>
            <a:ext cx="10415595"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SzPct val="45000"/>
              <a:buFont typeface="StarSymbol"/>
              <a:buChar char="●"/>
            </a:pPr>
            <a:endParaRPr lang="x-none" sz="2400" b="1" dirty="0">
              <a:solidFill>
                <a:srgbClr val="3333FF"/>
              </a:solidFill>
              <a:latin typeface="Arial" pitchFamily="34"/>
              <a:cs typeface="Times New Roman" pitchFamily="18"/>
            </a:endParaRPr>
          </a:p>
        </p:txBody>
      </p:sp>
      <p:sp>
        <p:nvSpPr>
          <p:cNvPr id="7" name="Text Placeholder 2">
            <a:extLst>
              <a:ext uri="{FF2B5EF4-FFF2-40B4-BE49-F238E27FC236}">
                <a16:creationId xmlns="" xmlns:a16="http://schemas.microsoft.com/office/drawing/2014/main" id="{C17534B5-43A3-4D28-9B75-792D0CF1E0B5}"/>
              </a:ext>
            </a:extLst>
          </p:cNvPr>
          <p:cNvSpPr txBox="1">
            <a:spLocks/>
          </p:cNvSpPr>
          <p:nvPr/>
        </p:nvSpPr>
        <p:spPr>
          <a:xfrm>
            <a:off x="637939" y="1279392"/>
            <a:ext cx="10780338" cy="434065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buSzPct val="100000"/>
              <a:buFont typeface="Wingdings" panose="05000000000000000000" pitchFamily="2" charset="2"/>
              <a:buChar char="v"/>
            </a:pPr>
            <a:r>
              <a:rPr lang="en-IN" dirty="0">
                <a:latin typeface="Arial" panose="020B0604020202020204" pitchFamily="34" charset="0"/>
                <a:cs typeface="Arial" panose="020B0604020202020204" pitchFamily="34" charset="0"/>
              </a:rPr>
              <a:t>    Understanding of e-invoice Schema</a:t>
            </a:r>
          </a:p>
          <a:p>
            <a:pPr>
              <a:lnSpc>
                <a:spcPct val="150000"/>
              </a:lnSpc>
              <a:buSzPct val="100000"/>
              <a:buFont typeface="Wingdings" panose="05000000000000000000" pitchFamily="2" charset="2"/>
              <a:buChar char="v"/>
            </a:pPr>
            <a:r>
              <a:rPr lang="en-IN" sz="2400" dirty="0">
                <a:latin typeface="Arial" panose="020B0604020202020204" pitchFamily="34" charset="0"/>
                <a:cs typeface="Arial" panose="020B0604020202020204" pitchFamily="34" charset="0"/>
              </a:rPr>
              <a:t>     Make necessary changes in the Software to generate file in JSON format</a:t>
            </a:r>
          </a:p>
          <a:p>
            <a:pPr>
              <a:lnSpc>
                <a:spcPct val="150000"/>
              </a:lnSpc>
              <a:buSzPct val="100000"/>
              <a:buFont typeface="Wingdings" panose="05000000000000000000" pitchFamily="2" charset="2"/>
              <a:buChar char="v"/>
            </a:pPr>
            <a:r>
              <a:rPr lang="en-IN" sz="2400" dirty="0">
                <a:latin typeface="Arial" panose="020B0604020202020204" pitchFamily="34" charset="0"/>
                <a:cs typeface="Arial" panose="020B0604020202020204" pitchFamily="34" charset="0"/>
              </a:rPr>
              <a:t>      Provide / enable options to upload the JSON file in to the IRP </a:t>
            </a:r>
          </a:p>
          <a:p>
            <a:pPr>
              <a:lnSpc>
                <a:spcPct val="150000"/>
              </a:lnSpc>
              <a:buSzPct val="100000"/>
              <a:buFont typeface="Wingdings" panose="05000000000000000000" pitchFamily="2" charset="2"/>
              <a:buChar char="v"/>
            </a:pPr>
            <a:r>
              <a:rPr lang="en-IN" sz="2400" dirty="0">
                <a:latin typeface="Arial" panose="020B0604020202020204" pitchFamily="34" charset="0"/>
                <a:cs typeface="Arial" panose="020B0604020202020204" pitchFamily="34" charset="0"/>
              </a:rPr>
              <a:t>      Download the digitally signed invoice with QR Code</a:t>
            </a:r>
          </a:p>
          <a:p>
            <a:pPr>
              <a:lnSpc>
                <a:spcPct val="150000"/>
              </a:lnSpc>
              <a:buSzPct val="100000"/>
              <a:buFont typeface="Wingdings" panose="05000000000000000000" pitchFamily="2" charset="2"/>
              <a:buChar char="v"/>
            </a:pPr>
            <a:r>
              <a:rPr lang="en-IN" sz="2400" dirty="0">
                <a:latin typeface="Arial" panose="020B0604020202020204" pitchFamily="34" charset="0"/>
                <a:cs typeface="Arial" panose="020B0604020202020204" pitchFamily="34" charset="0"/>
              </a:rPr>
              <a:t>      And, convert the downloaded file in user readable format</a:t>
            </a:r>
            <a:endParaRPr lang="x-none" sz="2400"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122467326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5" y="1073427"/>
            <a:ext cx="10415596"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400" b="1" dirty="0">
              <a:solidFill>
                <a:srgbClr val="3333FF"/>
              </a:solidFill>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589416" y="292670"/>
            <a:ext cx="7429373" cy="584775"/>
          </a:xfrm>
          <a:prstGeom prst="rect">
            <a:avLst/>
          </a:prstGeom>
          <a:noFill/>
        </p:spPr>
        <p:txBody>
          <a:bodyPr wrap="square" rtlCol="0">
            <a:spAutoFit/>
          </a:bodyPr>
          <a:lstStyle/>
          <a:p>
            <a:r>
              <a:rPr lang="en-IN" sz="3200" dirty="0"/>
              <a:t>E-Invoice Process</a:t>
            </a:r>
          </a:p>
        </p:txBody>
      </p:sp>
      <p:sp>
        <p:nvSpPr>
          <p:cNvPr id="6" name="Text Placeholder 2">
            <a:extLst>
              <a:ext uri="{FF2B5EF4-FFF2-40B4-BE49-F238E27FC236}">
                <a16:creationId xmlns="" xmlns:a16="http://schemas.microsoft.com/office/drawing/2014/main" id="{19993025-E1AF-4C7D-B88F-04057A56DEF3}"/>
              </a:ext>
            </a:extLst>
          </p:cNvPr>
          <p:cNvSpPr txBox="1">
            <a:spLocks/>
          </p:cNvSpPr>
          <p:nvPr/>
        </p:nvSpPr>
        <p:spPr>
          <a:xfrm>
            <a:off x="597571" y="1237957"/>
            <a:ext cx="10415595"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SzPct val="45000"/>
              <a:buFont typeface="StarSymbol"/>
              <a:buChar char="●"/>
            </a:pPr>
            <a:endParaRPr lang="x-none" sz="2400" b="1" dirty="0">
              <a:solidFill>
                <a:srgbClr val="3333FF"/>
              </a:solidFill>
              <a:latin typeface="Arial" pitchFamily="34"/>
              <a:cs typeface="Times New Roman" pitchFamily="18"/>
            </a:endParaRPr>
          </a:p>
        </p:txBody>
      </p:sp>
      <p:sp>
        <p:nvSpPr>
          <p:cNvPr id="7" name="Text Placeholder 2">
            <a:extLst>
              <a:ext uri="{FF2B5EF4-FFF2-40B4-BE49-F238E27FC236}">
                <a16:creationId xmlns="" xmlns:a16="http://schemas.microsoft.com/office/drawing/2014/main" id="{C17534B5-43A3-4D28-9B75-792D0CF1E0B5}"/>
              </a:ext>
            </a:extLst>
          </p:cNvPr>
          <p:cNvSpPr txBox="1">
            <a:spLocks/>
          </p:cNvSpPr>
          <p:nvPr/>
        </p:nvSpPr>
        <p:spPr>
          <a:xfrm>
            <a:off x="637939" y="1279392"/>
            <a:ext cx="10780338" cy="434065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x-none" sz="2000" b="1" dirty="0">
                <a:solidFill>
                  <a:srgbClr val="3333FF"/>
                </a:solidFill>
                <a:latin typeface="Arial" pitchFamily="34"/>
                <a:cs typeface="Times New Roman" pitchFamily="18"/>
              </a:rPr>
              <a:t> </a:t>
            </a:r>
          </a:p>
        </p:txBody>
      </p:sp>
      <p:pic>
        <p:nvPicPr>
          <p:cNvPr id="4" name="Picture 3">
            <a:extLst>
              <a:ext uri="{FF2B5EF4-FFF2-40B4-BE49-F238E27FC236}">
                <a16:creationId xmlns="" xmlns:a16="http://schemas.microsoft.com/office/drawing/2014/main" id="{4422597C-3810-44BA-85D6-FA09F36A2B5C}"/>
              </a:ext>
            </a:extLst>
          </p:cNvPr>
          <p:cNvPicPr>
            <a:picLocks noChangeAspect="1"/>
          </p:cNvPicPr>
          <p:nvPr/>
        </p:nvPicPr>
        <p:blipFill>
          <a:blip r:embed="rId2"/>
          <a:stretch>
            <a:fillRect/>
          </a:stretch>
        </p:blipFill>
        <p:spPr>
          <a:xfrm>
            <a:off x="0" y="1673"/>
            <a:ext cx="12192000" cy="6854653"/>
          </a:xfrm>
          <a:prstGeom prst="rect">
            <a:avLst/>
          </a:prstGeom>
        </p:spPr>
      </p:pic>
    </p:spTree>
    <p:extLst>
      <p:ext uri="{BB962C8B-B14F-4D97-AF65-F5344CB8AC3E}">
        <p14:creationId xmlns="" xmlns:p14="http://schemas.microsoft.com/office/powerpoint/2010/main" val="411207480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5" y="1073427"/>
            <a:ext cx="10415596"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400" b="1" dirty="0">
              <a:solidFill>
                <a:srgbClr val="3333FF"/>
              </a:solidFill>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773723" y="530087"/>
            <a:ext cx="8078729" cy="584775"/>
          </a:xfrm>
          <a:prstGeom prst="rect">
            <a:avLst/>
          </a:prstGeom>
          <a:noFill/>
        </p:spPr>
        <p:txBody>
          <a:bodyPr wrap="square" rtlCol="0">
            <a:spAutoFit/>
          </a:bodyPr>
          <a:lstStyle/>
          <a:p>
            <a:r>
              <a:rPr lang="en-IN" sz="3200" dirty="0"/>
              <a:t>E-Invoice – FAQ</a:t>
            </a:r>
          </a:p>
        </p:txBody>
      </p:sp>
      <p:sp>
        <p:nvSpPr>
          <p:cNvPr id="6" name="Text Placeholder 2">
            <a:extLst>
              <a:ext uri="{FF2B5EF4-FFF2-40B4-BE49-F238E27FC236}">
                <a16:creationId xmlns="" xmlns:a16="http://schemas.microsoft.com/office/drawing/2014/main" id="{19993025-E1AF-4C7D-B88F-04057A56DEF3}"/>
              </a:ext>
            </a:extLst>
          </p:cNvPr>
          <p:cNvSpPr txBox="1">
            <a:spLocks/>
          </p:cNvSpPr>
          <p:nvPr/>
        </p:nvSpPr>
        <p:spPr>
          <a:xfrm>
            <a:off x="597571" y="1237957"/>
            <a:ext cx="10415595"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SzPct val="45000"/>
              <a:buFont typeface="StarSymbol"/>
              <a:buChar char="●"/>
            </a:pPr>
            <a:endParaRPr lang="x-none" sz="2400" b="1" dirty="0">
              <a:solidFill>
                <a:srgbClr val="3333FF"/>
              </a:solidFill>
              <a:latin typeface="Arial" pitchFamily="34"/>
              <a:cs typeface="Times New Roman" pitchFamily="18"/>
            </a:endParaRPr>
          </a:p>
        </p:txBody>
      </p:sp>
      <p:sp>
        <p:nvSpPr>
          <p:cNvPr id="7" name="Text Placeholder 2">
            <a:extLst>
              <a:ext uri="{FF2B5EF4-FFF2-40B4-BE49-F238E27FC236}">
                <a16:creationId xmlns="" xmlns:a16="http://schemas.microsoft.com/office/drawing/2014/main" id="{C17534B5-43A3-4D28-9B75-792D0CF1E0B5}"/>
              </a:ext>
            </a:extLst>
          </p:cNvPr>
          <p:cNvSpPr txBox="1">
            <a:spLocks/>
          </p:cNvSpPr>
          <p:nvPr/>
        </p:nvSpPr>
        <p:spPr>
          <a:xfrm>
            <a:off x="637939" y="1279392"/>
            <a:ext cx="10780338" cy="5080529"/>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SzPct val="100000"/>
              <a:buNone/>
            </a:pPr>
            <a:r>
              <a:rPr lang="en-IN" u="sng" dirty="0">
                <a:solidFill>
                  <a:srgbClr val="3333FF"/>
                </a:solidFill>
              </a:rPr>
              <a:t>1. How should I change my Old email into new email id or Mobile No.?</a:t>
            </a:r>
          </a:p>
          <a:p>
            <a:pPr marL="0" indent="0" algn="just">
              <a:lnSpc>
                <a:spcPct val="150000"/>
              </a:lnSpc>
              <a:buSzPct val="100000"/>
              <a:buNone/>
            </a:pPr>
            <a:r>
              <a:rPr lang="en-IN" dirty="0"/>
              <a:t>E-invoice system is using the email id and mobile number, registered by the tax payer on the GST Common Portal, for communication purpose. </a:t>
            </a:r>
          </a:p>
          <a:p>
            <a:pPr marL="0" indent="0" algn="just">
              <a:lnSpc>
                <a:spcPct val="150000"/>
              </a:lnSpc>
              <a:buSzPct val="100000"/>
              <a:buNone/>
            </a:pPr>
            <a:r>
              <a:rPr lang="en-IN" dirty="0"/>
              <a:t>If it is old, get is updated with latest on the common portal and communicate to us at support.einv.api@gov.in </a:t>
            </a:r>
          </a:p>
          <a:p>
            <a:pPr marL="0" indent="0" algn="just">
              <a:lnSpc>
                <a:spcPct val="150000"/>
              </a:lnSpc>
              <a:buSzPct val="100000"/>
              <a:buNone/>
            </a:pPr>
            <a:r>
              <a:rPr lang="en-IN" dirty="0"/>
              <a:t>so that we can cross-verify and update on the sandbox for accessing credentials.</a:t>
            </a:r>
            <a:r>
              <a:rPr lang="en-IN" sz="2400" dirty="0"/>
              <a:t/>
            </a:r>
            <a:br>
              <a:rPr lang="en-IN" sz="2400" dirty="0"/>
            </a:br>
            <a:r>
              <a:rPr lang="en-IN" dirty="0">
                <a:solidFill>
                  <a:srgbClr val="3333FF"/>
                </a:solidFill>
                <a:cs typeface="Arial" panose="020B0604020202020204" pitchFamily="34" charset="0"/>
              </a:rPr>
              <a:t>2. </a:t>
            </a:r>
            <a:r>
              <a:rPr lang="en-IN" dirty="0">
                <a:solidFill>
                  <a:srgbClr val="3333FF"/>
                </a:solidFill>
                <a:cs typeface="Arial" panose="020B0604020202020204" pitchFamily="34" charset="0"/>
                <a:hlinkClick r:id="rId2">
                  <a:extLst>
                    <a:ext uri="{A12FA001-AC4F-418D-AE19-62706E023703}">
                      <ahyp:hlinkClr xmlns="" xmlns:ahyp="http://schemas.microsoft.com/office/drawing/2018/hyperlinkcolor" val="tx"/>
                    </a:ext>
                  </a:extLst>
                </a:hlinkClick>
              </a:rPr>
              <a:t>Where can I get the Public Key of e-invoice system?</a:t>
            </a:r>
            <a:endParaRPr lang="en-IN" dirty="0">
              <a:solidFill>
                <a:srgbClr val="3333FF"/>
              </a:solidFill>
              <a:cs typeface="Arial" panose="020B0604020202020204" pitchFamily="34" charset="0"/>
            </a:endParaRPr>
          </a:p>
          <a:p>
            <a:pPr marL="0" indent="0" algn="just">
              <a:lnSpc>
                <a:spcPct val="150000"/>
              </a:lnSpc>
              <a:buSzPct val="100000"/>
              <a:buNone/>
            </a:pPr>
            <a:r>
              <a:rPr lang="en-IN" dirty="0"/>
              <a:t>On logging into the testing portal, one can get the public key of the e-invoice system for sandbox system.</a:t>
            </a:r>
            <a:endParaRPr lang="x-none" sz="2400"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352844115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5" y="1073427"/>
            <a:ext cx="10415596"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400" b="1" dirty="0">
              <a:solidFill>
                <a:srgbClr val="3333FF"/>
              </a:solidFill>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773723" y="530087"/>
            <a:ext cx="8078729" cy="584775"/>
          </a:xfrm>
          <a:prstGeom prst="rect">
            <a:avLst/>
          </a:prstGeom>
          <a:noFill/>
        </p:spPr>
        <p:txBody>
          <a:bodyPr wrap="square" rtlCol="0">
            <a:spAutoFit/>
          </a:bodyPr>
          <a:lstStyle/>
          <a:p>
            <a:r>
              <a:rPr lang="en-IN" sz="3200" dirty="0"/>
              <a:t>E-Invoice – FAQ</a:t>
            </a:r>
          </a:p>
        </p:txBody>
      </p:sp>
      <p:sp>
        <p:nvSpPr>
          <p:cNvPr id="6" name="Text Placeholder 2">
            <a:extLst>
              <a:ext uri="{FF2B5EF4-FFF2-40B4-BE49-F238E27FC236}">
                <a16:creationId xmlns="" xmlns:a16="http://schemas.microsoft.com/office/drawing/2014/main" id="{19993025-E1AF-4C7D-B88F-04057A56DEF3}"/>
              </a:ext>
            </a:extLst>
          </p:cNvPr>
          <p:cNvSpPr txBox="1">
            <a:spLocks/>
          </p:cNvSpPr>
          <p:nvPr/>
        </p:nvSpPr>
        <p:spPr>
          <a:xfrm>
            <a:off x="597571" y="1237957"/>
            <a:ext cx="10415595"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SzPct val="45000"/>
              <a:buFont typeface="StarSymbol"/>
              <a:buChar char="●"/>
            </a:pPr>
            <a:endParaRPr lang="x-none" sz="2400" b="1" dirty="0">
              <a:solidFill>
                <a:srgbClr val="3333FF"/>
              </a:solidFill>
              <a:latin typeface="Arial" pitchFamily="34"/>
              <a:cs typeface="Times New Roman" pitchFamily="18"/>
            </a:endParaRPr>
          </a:p>
        </p:txBody>
      </p:sp>
      <p:sp>
        <p:nvSpPr>
          <p:cNvPr id="7" name="Text Placeholder 2">
            <a:extLst>
              <a:ext uri="{FF2B5EF4-FFF2-40B4-BE49-F238E27FC236}">
                <a16:creationId xmlns="" xmlns:a16="http://schemas.microsoft.com/office/drawing/2014/main" id="{C17534B5-43A3-4D28-9B75-792D0CF1E0B5}"/>
              </a:ext>
            </a:extLst>
          </p:cNvPr>
          <p:cNvSpPr txBox="1">
            <a:spLocks/>
          </p:cNvSpPr>
          <p:nvPr/>
        </p:nvSpPr>
        <p:spPr>
          <a:xfrm>
            <a:off x="637939" y="1292644"/>
            <a:ext cx="10780338" cy="5080529"/>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3100" dirty="0">
                <a:solidFill>
                  <a:srgbClr val="3333FF"/>
                </a:solidFill>
                <a:hlinkClick r:id="rId2">
                  <a:extLst>
                    <a:ext uri="{A12FA001-AC4F-418D-AE19-62706E023703}">
                      <ahyp:hlinkClr xmlns="" xmlns:ahyp="http://schemas.microsoft.com/office/drawing/2018/hyperlinkcolor" val="tx"/>
                    </a:ext>
                  </a:extLst>
                </a:hlinkClick>
              </a:rPr>
              <a:t>3. My one business unit has GSTIN in each state based on same PAN. Can I use same API credentials to access to the API system?</a:t>
            </a:r>
            <a:endParaRPr lang="en-IN" sz="3100" dirty="0">
              <a:solidFill>
                <a:srgbClr val="3333FF"/>
              </a:solidFill>
            </a:endParaRPr>
          </a:p>
          <a:p>
            <a:pPr marL="0" indent="0" algn="just">
              <a:lnSpc>
                <a:spcPct val="150000"/>
              </a:lnSpc>
              <a:buSzPct val="100000"/>
              <a:buNone/>
            </a:pPr>
            <a:r>
              <a:rPr lang="en-IN" dirty="0"/>
              <a:t>There are two types of API credentials – Client Id and Client Secret, and Username and Password. </a:t>
            </a:r>
          </a:p>
          <a:p>
            <a:pPr marL="0" indent="0">
              <a:lnSpc>
                <a:spcPct val="150000"/>
              </a:lnSpc>
              <a:buSzPct val="100000"/>
              <a:buNone/>
            </a:pPr>
            <a:r>
              <a:rPr lang="en-IN" dirty="0"/>
              <a:t>Client Id and Client Secret is provided to the notified tax payer and the tax payer can use it for all the business units registered in different states, based on the same PAN.</a:t>
            </a:r>
            <a:br>
              <a:rPr lang="en-IN" dirty="0"/>
            </a:br>
            <a:r>
              <a:rPr lang="en-IN" dirty="0"/>
              <a:t>Username and Password is created for each GSTIN. That is, one business, registered in different states, need to create separate username and password for each registered unit/GSTIN.</a:t>
            </a:r>
            <a:endParaRPr lang="en-IN" dirty="0">
              <a:solidFill>
                <a:srgbClr val="3333FF"/>
              </a:solidFill>
              <a:cs typeface="Arial" panose="020B0604020202020204" pitchFamily="34" charset="0"/>
            </a:endParaRPr>
          </a:p>
        </p:txBody>
      </p:sp>
    </p:spTree>
    <p:extLst>
      <p:ext uri="{BB962C8B-B14F-4D97-AF65-F5344CB8AC3E}">
        <p14:creationId xmlns="" xmlns:p14="http://schemas.microsoft.com/office/powerpoint/2010/main" val="128832208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5" y="1073427"/>
            <a:ext cx="10415596"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400" b="1" dirty="0">
              <a:solidFill>
                <a:srgbClr val="3333FF"/>
              </a:solidFill>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773723" y="530087"/>
            <a:ext cx="8078729" cy="584775"/>
          </a:xfrm>
          <a:prstGeom prst="rect">
            <a:avLst/>
          </a:prstGeom>
          <a:noFill/>
        </p:spPr>
        <p:txBody>
          <a:bodyPr wrap="square" rtlCol="0">
            <a:spAutoFit/>
          </a:bodyPr>
          <a:lstStyle/>
          <a:p>
            <a:r>
              <a:rPr lang="en-IN" sz="3200" dirty="0"/>
              <a:t>E-Invoice – FAQ</a:t>
            </a:r>
          </a:p>
        </p:txBody>
      </p:sp>
      <p:sp>
        <p:nvSpPr>
          <p:cNvPr id="6" name="Text Placeholder 2">
            <a:extLst>
              <a:ext uri="{FF2B5EF4-FFF2-40B4-BE49-F238E27FC236}">
                <a16:creationId xmlns="" xmlns:a16="http://schemas.microsoft.com/office/drawing/2014/main" id="{19993025-E1AF-4C7D-B88F-04057A56DEF3}"/>
              </a:ext>
            </a:extLst>
          </p:cNvPr>
          <p:cNvSpPr txBox="1">
            <a:spLocks/>
          </p:cNvSpPr>
          <p:nvPr/>
        </p:nvSpPr>
        <p:spPr>
          <a:xfrm>
            <a:off x="597571" y="1237957"/>
            <a:ext cx="10415595"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SzPct val="45000"/>
              <a:buFont typeface="StarSymbol"/>
              <a:buChar char="●"/>
            </a:pPr>
            <a:endParaRPr lang="x-none" sz="2400" b="1" dirty="0">
              <a:solidFill>
                <a:srgbClr val="3333FF"/>
              </a:solidFill>
              <a:latin typeface="Arial" pitchFamily="34"/>
              <a:cs typeface="Times New Roman" pitchFamily="18"/>
            </a:endParaRPr>
          </a:p>
        </p:txBody>
      </p:sp>
      <p:sp>
        <p:nvSpPr>
          <p:cNvPr id="7" name="Text Placeholder 2">
            <a:extLst>
              <a:ext uri="{FF2B5EF4-FFF2-40B4-BE49-F238E27FC236}">
                <a16:creationId xmlns="" xmlns:a16="http://schemas.microsoft.com/office/drawing/2014/main" id="{C17534B5-43A3-4D28-9B75-792D0CF1E0B5}"/>
              </a:ext>
            </a:extLst>
          </p:cNvPr>
          <p:cNvSpPr txBox="1">
            <a:spLocks/>
          </p:cNvSpPr>
          <p:nvPr/>
        </p:nvSpPr>
        <p:spPr>
          <a:xfrm>
            <a:off x="637939" y="1292644"/>
            <a:ext cx="10780338" cy="508052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3100" dirty="0">
                <a:solidFill>
                  <a:srgbClr val="3333FF"/>
                </a:solidFill>
                <a:hlinkClick r:id="rId2">
                  <a:extLst>
                    <a:ext uri="{A12FA001-AC4F-418D-AE19-62706E023703}">
                      <ahyp:hlinkClr xmlns="" xmlns:ahyp="http://schemas.microsoft.com/office/drawing/2018/hyperlinkcolor" val="tx"/>
                    </a:ext>
                  </a:extLst>
                </a:hlinkClick>
              </a:rPr>
              <a:t>4. </a:t>
            </a:r>
            <a:r>
              <a:rPr lang="en-IN" dirty="0">
                <a:solidFill>
                  <a:srgbClr val="3333FF"/>
                </a:solidFill>
                <a:hlinkClick r:id="rId2">
                  <a:extLst>
                    <a:ext uri="{A12FA001-AC4F-418D-AE19-62706E023703}">
                      <ahyp:hlinkClr xmlns="" xmlns:ahyp="http://schemas.microsoft.com/office/drawing/2018/hyperlinkcolor" val="tx"/>
                    </a:ext>
                  </a:extLst>
                </a:hlinkClick>
              </a:rPr>
              <a:t>Is there any change in the e-way bill generation after introduction of e-invoice system?</a:t>
            </a:r>
            <a:endParaRPr lang="en-IN" dirty="0">
              <a:solidFill>
                <a:srgbClr val="3333FF"/>
              </a:solidFill>
            </a:endParaRPr>
          </a:p>
          <a:p>
            <a:pPr marL="0" indent="0" algn="just">
              <a:lnSpc>
                <a:spcPct val="150000"/>
              </a:lnSpc>
              <a:buSzPct val="100000"/>
              <a:buNone/>
            </a:pPr>
            <a:r>
              <a:rPr lang="en-IN" dirty="0"/>
              <a:t>As of now, there is no change in the generation of e-way bill process. It will exist along with the e-invoice system. </a:t>
            </a:r>
          </a:p>
          <a:p>
            <a:pPr marL="0" indent="0" algn="just">
              <a:lnSpc>
                <a:spcPct val="150000"/>
              </a:lnSpc>
              <a:buSzPct val="100000"/>
              <a:buNone/>
            </a:pPr>
            <a:r>
              <a:rPr lang="en-IN" dirty="0"/>
              <a:t>There will be additional facility in future to generate the e-way bill based on the IRN.</a:t>
            </a:r>
          </a:p>
          <a:p>
            <a:pPr marL="0" indent="0" algn="just">
              <a:lnSpc>
                <a:spcPct val="150000"/>
              </a:lnSpc>
              <a:buSzPct val="100000"/>
              <a:buNone/>
            </a:pPr>
            <a:r>
              <a:rPr lang="en-IN" dirty="0">
                <a:solidFill>
                  <a:srgbClr val="3333FF"/>
                </a:solidFill>
                <a:hlinkClick r:id="rId2">
                  <a:extLst>
                    <a:ext uri="{A12FA001-AC4F-418D-AE19-62706E023703}">
                      <ahyp:hlinkClr xmlns="" xmlns:ahyp="http://schemas.microsoft.com/office/drawing/2018/hyperlinkcolor" val="tx"/>
                    </a:ext>
                  </a:extLst>
                </a:hlinkClick>
              </a:rPr>
              <a:t>5. Can I generate e-way bill using IRN?</a:t>
            </a:r>
            <a:endParaRPr lang="en-IN" dirty="0">
              <a:solidFill>
                <a:srgbClr val="3333FF"/>
              </a:solidFill>
            </a:endParaRPr>
          </a:p>
          <a:p>
            <a:pPr marL="0" indent="0" algn="just">
              <a:lnSpc>
                <a:spcPct val="150000"/>
              </a:lnSpc>
              <a:buSzPct val="100000"/>
              <a:buNone/>
            </a:pPr>
            <a:r>
              <a:rPr lang="en-IN" dirty="0"/>
              <a:t>Yes, there will be one more API, released shortly, to generate the e-way bill based on IRN and Part-B details.</a:t>
            </a:r>
            <a:endParaRPr lang="en-IN" dirty="0">
              <a:solidFill>
                <a:srgbClr val="3333FF"/>
              </a:solidFill>
              <a:cs typeface="Arial" panose="020B0604020202020204" pitchFamily="34" charset="0"/>
            </a:endParaRPr>
          </a:p>
        </p:txBody>
      </p:sp>
    </p:spTree>
    <p:extLst>
      <p:ext uri="{BB962C8B-B14F-4D97-AF65-F5344CB8AC3E}">
        <p14:creationId xmlns="" xmlns:p14="http://schemas.microsoft.com/office/powerpoint/2010/main" val="686927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lnSpcReduction="10000"/>
          </a:bodyPr>
          <a:lstStyle/>
          <a:p>
            <a:pPr lvl="1" indent="-457200" algn="just">
              <a:lnSpc>
                <a:spcPct val="100000"/>
              </a:lnSpc>
              <a:spcBef>
                <a:spcPts val="600"/>
              </a:spcBef>
              <a:spcAft>
                <a:spcPts val="600"/>
              </a:spcAft>
              <a:buClr>
                <a:schemeClr val="tx2"/>
              </a:buClr>
              <a:defRPr/>
            </a:pPr>
            <a:r>
              <a:rPr lang="en-IN" altLang="en-US" sz="3200" b="1" u="sng" dirty="0">
                <a:ea typeface="Cambria Math" panose="02040503050406030204" pitchFamily="18" charset="0"/>
                <a:cs typeface="Cambria Math" panose="02040503050406030204" pitchFamily="18" charset="0"/>
              </a:rPr>
              <a:t>Tax Invoice – Sec.31</a:t>
            </a:r>
          </a:p>
          <a:p>
            <a:pPr marL="442913" indent="-442913" algn="just">
              <a:lnSpc>
                <a:spcPct val="150000"/>
              </a:lnSpc>
              <a:spcBef>
                <a:spcPts val="0"/>
              </a:spcBef>
              <a:buSzPct val="100000"/>
            </a:pPr>
            <a:r>
              <a:rPr lang="en-IN" altLang="en-US" sz="1800" b="1" u="sng" dirty="0">
                <a:latin typeface="Arial" pitchFamily="34" charset="0"/>
                <a:ea typeface="Cambria Math" panose="02040503050406030204" pitchFamily="18" charset="0"/>
                <a:cs typeface="Arial" pitchFamily="34" charset="0"/>
              </a:rPr>
              <a:t>Relevant Definitions:</a:t>
            </a:r>
          </a:p>
          <a:p>
            <a:pPr marL="442913" indent="-442913" algn="just">
              <a:lnSpc>
                <a:spcPct val="150000"/>
              </a:lnSpc>
              <a:spcBef>
                <a:spcPts val="0"/>
              </a:spcBef>
              <a:buSzPct val="100000"/>
            </a:pPr>
            <a:r>
              <a:rPr lang="en-IN" sz="2000" b="1" u="sng" dirty="0">
                <a:latin typeface="Arial" pitchFamily="34" charset="0"/>
                <a:cs typeface="Arial" pitchFamily="34" charset="0"/>
              </a:rPr>
              <a:t>Sec.2(33) Continuous supply of services means - </a:t>
            </a:r>
          </a:p>
          <a:p>
            <a:pPr marL="442913" indent="-442913" algn="just">
              <a:lnSpc>
                <a:spcPct val="150000"/>
              </a:lnSpc>
              <a:spcBef>
                <a:spcPts val="0"/>
              </a:spcBef>
              <a:buSzPct val="100000"/>
            </a:pPr>
            <a:r>
              <a:rPr lang="en-IN" sz="2000" dirty="0">
                <a:latin typeface="Arial" pitchFamily="34" charset="0"/>
                <a:cs typeface="Arial" pitchFamily="34" charset="0"/>
              </a:rPr>
              <a:t>	 a supply of services which is provided, or agreed to be provided, continuously or on recurrent basis, under a contract, for a period exceeding three months with periodic payment obligations and includes supply of such services as the Government may, subject to such conditions, as it may, by notification, specify; </a:t>
            </a:r>
            <a:endParaRPr lang="en-IN" altLang="en-US" sz="1800" b="1" u="sng" dirty="0">
              <a:latin typeface="Arial" pitchFamily="34" charset="0"/>
              <a:ea typeface="Cambria Math" panose="02040503050406030204" pitchFamily="18" charset="0"/>
              <a:cs typeface="Arial" pitchFamily="34" charset="0"/>
            </a:endParaRPr>
          </a:p>
          <a:p>
            <a:pPr marL="442913" indent="-442913" algn="just">
              <a:lnSpc>
                <a:spcPct val="150000"/>
              </a:lnSpc>
              <a:spcBef>
                <a:spcPts val="0"/>
              </a:spcBef>
              <a:buSzPct val="100000"/>
            </a:pPr>
            <a:endParaRPr lang="en-IN" altLang="en-US" sz="1800" i="1" dirty="0">
              <a:latin typeface="Arial" pitchFamily="34" charset="0"/>
              <a:ea typeface="Cambria Math" panose="02040503050406030204" pitchFamily="18" charset="0"/>
              <a:cs typeface="Arial" pitchFamily="34" charset="0"/>
            </a:endParaRPr>
          </a:p>
          <a:p>
            <a:pPr marL="442913" indent="-442913" algn="just">
              <a:lnSpc>
                <a:spcPct val="150000"/>
              </a:lnSpc>
              <a:spcBef>
                <a:spcPts val="0"/>
              </a:spcBef>
              <a:buSzPct val="100000"/>
            </a:pPr>
            <a:r>
              <a:rPr lang="en-IN" b="1" u="sng" dirty="0"/>
              <a:t>Examples of continuous supply of services: </a:t>
            </a:r>
            <a:endParaRPr lang="en-IN" sz="1800" b="1" u="sng" dirty="0"/>
          </a:p>
          <a:p>
            <a:pPr lvl="1" algn="l">
              <a:lnSpc>
                <a:spcPct val="150000"/>
              </a:lnSpc>
            </a:pPr>
            <a:r>
              <a:rPr lang="en-IN" sz="2400" dirty="0"/>
              <a:t>(a) Licensing of software or brand names; </a:t>
            </a:r>
          </a:p>
          <a:p>
            <a:pPr lvl="1" algn="l">
              <a:lnSpc>
                <a:spcPct val="150000"/>
              </a:lnSpc>
            </a:pPr>
            <a:r>
              <a:rPr lang="en-IN" sz="2400" dirty="0"/>
              <a:t>(b) Renting of immovable property except month-to-month lease/rent; and </a:t>
            </a:r>
          </a:p>
          <a:p>
            <a:pPr lvl="1" algn="l">
              <a:lnSpc>
                <a:spcPct val="150000"/>
              </a:lnSpc>
            </a:pPr>
            <a:r>
              <a:rPr lang="en-IN" sz="2400" dirty="0"/>
              <a:t>(c) Software as a service ( SAAS) with monthly billing based on usage. </a:t>
            </a:r>
          </a:p>
          <a:p>
            <a:pPr marL="442913" indent="-442913" algn="just">
              <a:lnSpc>
                <a:spcPct val="150000"/>
              </a:lnSpc>
              <a:spcBef>
                <a:spcPts val="0"/>
              </a:spcBef>
              <a:buSzPct val="100000"/>
            </a:pPr>
            <a:endParaRPr lang="en-IN" altLang="en-US" sz="1800" i="1" dirty="0">
              <a:latin typeface="Arial" pitchFamily="34" charset="0"/>
              <a:ea typeface="Cambria Math" panose="02040503050406030204" pitchFamily="18" charset="0"/>
              <a:cs typeface="Arial" pitchFamily="34" charset="0"/>
            </a:endParaRPr>
          </a:p>
          <a:p>
            <a:pPr marL="442913" indent="-442913" algn="just">
              <a:lnSpc>
                <a:spcPct val="150000"/>
              </a:lnSpc>
              <a:spcBef>
                <a:spcPts val="0"/>
              </a:spcBef>
              <a:buSzPct val="100000"/>
            </a:pPr>
            <a:endParaRPr lang="en-IN" altLang="en-US" sz="1800" i="1" dirty="0">
              <a:latin typeface="Arial" pitchFamily="34" charset="0"/>
              <a:ea typeface="Cambria Math" panose="02040503050406030204" pitchFamily="18" charset="0"/>
              <a:cs typeface="Arial" pitchFamily="34" charset="0"/>
            </a:endParaRPr>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7</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5" y="1073427"/>
            <a:ext cx="10415596"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400" b="1" dirty="0">
              <a:solidFill>
                <a:srgbClr val="3333FF"/>
              </a:solidFill>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773723" y="530087"/>
            <a:ext cx="8078729" cy="584775"/>
          </a:xfrm>
          <a:prstGeom prst="rect">
            <a:avLst/>
          </a:prstGeom>
          <a:noFill/>
        </p:spPr>
        <p:txBody>
          <a:bodyPr wrap="square" rtlCol="0">
            <a:spAutoFit/>
          </a:bodyPr>
          <a:lstStyle/>
          <a:p>
            <a:r>
              <a:rPr lang="en-IN" sz="3200" dirty="0"/>
              <a:t>E-Invoice – FAQ</a:t>
            </a:r>
          </a:p>
        </p:txBody>
      </p:sp>
      <p:sp>
        <p:nvSpPr>
          <p:cNvPr id="6" name="Text Placeholder 2">
            <a:extLst>
              <a:ext uri="{FF2B5EF4-FFF2-40B4-BE49-F238E27FC236}">
                <a16:creationId xmlns="" xmlns:a16="http://schemas.microsoft.com/office/drawing/2014/main" id="{19993025-E1AF-4C7D-B88F-04057A56DEF3}"/>
              </a:ext>
            </a:extLst>
          </p:cNvPr>
          <p:cNvSpPr txBox="1">
            <a:spLocks/>
          </p:cNvSpPr>
          <p:nvPr/>
        </p:nvSpPr>
        <p:spPr>
          <a:xfrm>
            <a:off x="597571" y="1237957"/>
            <a:ext cx="10415595"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SzPct val="45000"/>
              <a:buFont typeface="StarSymbol"/>
              <a:buChar char="●"/>
            </a:pPr>
            <a:endParaRPr lang="x-none" sz="2400" b="1" dirty="0">
              <a:solidFill>
                <a:srgbClr val="3333FF"/>
              </a:solidFill>
              <a:latin typeface="Arial" pitchFamily="34"/>
              <a:cs typeface="Times New Roman" pitchFamily="18"/>
            </a:endParaRPr>
          </a:p>
        </p:txBody>
      </p:sp>
      <p:sp>
        <p:nvSpPr>
          <p:cNvPr id="7" name="Text Placeholder 2">
            <a:extLst>
              <a:ext uri="{FF2B5EF4-FFF2-40B4-BE49-F238E27FC236}">
                <a16:creationId xmlns="" xmlns:a16="http://schemas.microsoft.com/office/drawing/2014/main" id="{C17534B5-43A3-4D28-9B75-792D0CF1E0B5}"/>
              </a:ext>
            </a:extLst>
          </p:cNvPr>
          <p:cNvSpPr txBox="1">
            <a:spLocks/>
          </p:cNvSpPr>
          <p:nvPr/>
        </p:nvSpPr>
        <p:spPr>
          <a:xfrm>
            <a:off x="637939" y="1292644"/>
            <a:ext cx="10780338" cy="508052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3100" dirty="0">
                <a:solidFill>
                  <a:srgbClr val="3333FF"/>
                </a:solidFill>
              </a:rPr>
              <a:t>6. </a:t>
            </a:r>
            <a:r>
              <a:rPr lang="en-IN" dirty="0">
                <a:solidFill>
                  <a:srgbClr val="3333FF"/>
                </a:solidFill>
                <a:hlinkClick r:id="rId2">
                  <a:extLst>
                    <a:ext uri="{A12FA001-AC4F-418D-AE19-62706E023703}">
                      <ahyp:hlinkClr xmlns="" xmlns:ahyp="http://schemas.microsoft.com/office/drawing/2018/hyperlinkcolor" val="tx"/>
                    </a:ext>
                  </a:extLst>
                </a:hlinkClick>
              </a:rPr>
              <a:t>Can QR code can be printed by the tax payer on the invoice?</a:t>
            </a:r>
            <a:endParaRPr lang="en-IN" dirty="0">
              <a:solidFill>
                <a:srgbClr val="3333FF"/>
              </a:solidFill>
            </a:endParaRPr>
          </a:p>
          <a:p>
            <a:pPr marL="0" indent="0" algn="just">
              <a:lnSpc>
                <a:spcPct val="150000"/>
              </a:lnSpc>
              <a:buSzPct val="100000"/>
              <a:buNone/>
            </a:pPr>
            <a:r>
              <a:rPr lang="en-IN" dirty="0"/>
              <a:t>Yes, the tax payer can print the QR code, as provided in the response payload of the ‘ Generate IRN’ API, on his invoice before issuing it to the concerned party.</a:t>
            </a:r>
          </a:p>
          <a:p>
            <a:pPr marL="0" indent="0">
              <a:buNone/>
            </a:pPr>
            <a:r>
              <a:rPr lang="en-IN" dirty="0">
                <a:solidFill>
                  <a:srgbClr val="3333FF"/>
                </a:solidFill>
                <a:hlinkClick r:id="rId2">
                  <a:extLst>
                    <a:ext uri="{A12FA001-AC4F-418D-AE19-62706E023703}">
                      <ahyp:hlinkClr xmlns="" xmlns:ahyp="http://schemas.microsoft.com/office/drawing/2018/hyperlinkcolor" val="tx"/>
                    </a:ext>
                  </a:extLst>
                </a:hlinkClick>
              </a:rPr>
              <a:t>7. What is the validity of the Authentication Token?</a:t>
            </a:r>
            <a:endParaRPr lang="en-IN" dirty="0">
              <a:solidFill>
                <a:srgbClr val="3333FF"/>
              </a:solidFill>
            </a:endParaRPr>
          </a:p>
          <a:p>
            <a:pPr marL="0" indent="0" algn="just">
              <a:lnSpc>
                <a:spcPct val="150000"/>
              </a:lnSpc>
              <a:buSzPct val="100000"/>
              <a:buNone/>
            </a:pPr>
            <a:r>
              <a:rPr lang="en-IN" dirty="0"/>
              <a:t>Authentication token generated by the e-invoice system is valid for 6 hours on the production system. However, for effective testing by the developer, it has been set for 1 hour in the sandbox.</a:t>
            </a:r>
            <a:endParaRPr lang="en-IN" dirty="0">
              <a:solidFill>
                <a:srgbClr val="3333FF"/>
              </a:solidFill>
              <a:cs typeface="Arial" panose="020B0604020202020204" pitchFamily="34" charset="0"/>
            </a:endParaRPr>
          </a:p>
        </p:txBody>
      </p:sp>
    </p:spTree>
    <p:extLst>
      <p:ext uri="{BB962C8B-B14F-4D97-AF65-F5344CB8AC3E}">
        <p14:creationId xmlns="" xmlns:p14="http://schemas.microsoft.com/office/powerpoint/2010/main" val="233520759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5" y="1073427"/>
            <a:ext cx="10415596"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400" b="1" dirty="0">
              <a:solidFill>
                <a:srgbClr val="3333FF"/>
              </a:solidFill>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773723" y="530087"/>
            <a:ext cx="8078729" cy="584775"/>
          </a:xfrm>
          <a:prstGeom prst="rect">
            <a:avLst/>
          </a:prstGeom>
          <a:noFill/>
        </p:spPr>
        <p:txBody>
          <a:bodyPr wrap="square" rtlCol="0">
            <a:spAutoFit/>
          </a:bodyPr>
          <a:lstStyle/>
          <a:p>
            <a:r>
              <a:rPr lang="en-IN" sz="3200" dirty="0"/>
              <a:t>E-Invoice – FAQ</a:t>
            </a:r>
          </a:p>
        </p:txBody>
      </p:sp>
      <p:sp>
        <p:nvSpPr>
          <p:cNvPr id="6" name="Text Placeholder 2">
            <a:extLst>
              <a:ext uri="{FF2B5EF4-FFF2-40B4-BE49-F238E27FC236}">
                <a16:creationId xmlns="" xmlns:a16="http://schemas.microsoft.com/office/drawing/2014/main" id="{19993025-E1AF-4C7D-B88F-04057A56DEF3}"/>
              </a:ext>
            </a:extLst>
          </p:cNvPr>
          <p:cNvSpPr txBox="1">
            <a:spLocks/>
          </p:cNvSpPr>
          <p:nvPr/>
        </p:nvSpPr>
        <p:spPr>
          <a:xfrm>
            <a:off x="597571" y="1237957"/>
            <a:ext cx="10415595"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SzPct val="45000"/>
              <a:buFont typeface="StarSymbol"/>
              <a:buChar char="●"/>
            </a:pPr>
            <a:endParaRPr lang="x-none" sz="2400" b="1" dirty="0">
              <a:solidFill>
                <a:srgbClr val="3333FF"/>
              </a:solidFill>
              <a:latin typeface="Arial" pitchFamily="34"/>
              <a:cs typeface="Times New Roman" pitchFamily="18"/>
            </a:endParaRPr>
          </a:p>
        </p:txBody>
      </p:sp>
      <p:sp>
        <p:nvSpPr>
          <p:cNvPr id="7" name="Text Placeholder 2">
            <a:extLst>
              <a:ext uri="{FF2B5EF4-FFF2-40B4-BE49-F238E27FC236}">
                <a16:creationId xmlns="" xmlns:a16="http://schemas.microsoft.com/office/drawing/2014/main" id="{C17534B5-43A3-4D28-9B75-792D0CF1E0B5}"/>
              </a:ext>
            </a:extLst>
          </p:cNvPr>
          <p:cNvSpPr txBox="1">
            <a:spLocks/>
          </p:cNvSpPr>
          <p:nvPr/>
        </p:nvSpPr>
        <p:spPr>
          <a:xfrm>
            <a:off x="637939" y="1292644"/>
            <a:ext cx="10780338" cy="5080529"/>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dirty="0">
                <a:solidFill>
                  <a:srgbClr val="3333FF"/>
                </a:solidFill>
                <a:hlinkClick r:id="rId2">
                  <a:extLst>
                    <a:ext uri="{A12FA001-AC4F-418D-AE19-62706E023703}">
                      <ahyp:hlinkClr xmlns="" xmlns:ahyp="http://schemas.microsoft.com/office/drawing/2018/hyperlinkcolor" val="tx"/>
                    </a:ext>
                  </a:extLst>
                </a:hlinkClick>
              </a:rPr>
              <a:t>8. How the Signed Invoice can be verified?</a:t>
            </a:r>
            <a:endParaRPr lang="en-IN" dirty="0">
              <a:solidFill>
                <a:srgbClr val="3333FF"/>
              </a:solidFill>
            </a:endParaRPr>
          </a:p>
          <a:p>
            <a:pPr marL="0" indent="0" algn="just">
              <a:lnSpc>
                <a:spcPct val="150000"/>
              </a:lnSpc>
              <a:buSzPct val="100000"/>
              <a:buNone/>
            </a:pPr>
            <a:r>
              <a:rPr lang="en-IN" dirty="0"/>
              <a:t>When ‘Generate IRN’ API is called, the system returns the Signed Invoice along with the other details. The tax payer system can verify Signed Invoice. </a:t>
            </a:r>
          </a:p>
          <a:p>
            <a:pPr marL="0" indent="0" algn="just">
              <a:lnSpc>
                <a:spcPct val="150000"/>
              </a:lnSpc>
              <a:buSzPct val="100000"/>
              <a:buNone/>
            </a:pPr>
            <a:r>
              <a:rPr lang="en-IN" dirty="0"/>
              <a:t>The details in Signed Invoice is provided as per JWT and JWS standard and it contains the data, signature and signing algorithm parameters. </a:t>
            </a:r>
          </a:p>
          <a:p>
            <a:pPr marL="0" indent="0" algn="just">
              <a:lnSpc>
                <a:spcPct val="150000"/>
              </a:lnSpc>
              <a:buSzPct val="100000"/>
              <a:buNone/>
            </a:pPr>
            <a:r>
              <a:rPr lang="en-IN" dirty="0"/>
              <a:t>These details can be decoded and verified using the PKI process. </a:t>
            </a:r>
          </a:p>
          <a:p>
            <a:pPr marL="0" indent="0" algn="just">
              <a:lnSpc>
                <a:spcPct val="150000"/>
              </a:lnSpc>
              <a:buSzPct val="100000"/>
              <a:buNone/>
            </a:pPr>
            <a:r>
              <a:rPr lang="en-IN" dirty="0"/>
              <a:t>It may be noted that SHA256 RSA algorithm is used for digital signature.</a:t>
            </a:r>
            <a:endParaRPr lang="en-IN" dirty="0">
              <a:solidFill>
                <a:srgbClr val="3333FF"/>
              </a:solidFill>
              <a:cs typeface="Arial" panose="020B0604020202020204" pitchFamily="34" charset="0"/>
            </a:endParaRPr>
          </a:p>
        </p:txBody>
      </p:sp>
    </p:spTree>
    <p:extLst>
      <p:ext uri="{BB962C8B-B14F-4D97-AF65-F5344CB8AC3E}">
        <p14:creationId xmlns="" xmlns:p14="http://schemas.microsoft.com/office/powerpoint/2010/main" val="98200066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5" y="1073427"/>
            <a:ext cx="10415596"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400" b="1" dirty="0">
              <a:solidFill>
                <a:srgbClr val="3333FF"/>
              </a:solidFill>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773723" y="530087"/>
            <a:ext cx="8078729" cy="584775"/>
          </a:xfrm>
          <a:prstGeom prst="rect">
            <a:avLst/>
          </a:prstGeom>
          <a:noFill/>
        </p:spPr>
        <p:txBody>
          <a:bodyPr wrap="square" rtlCol="0">
            <a:spAutoFit/>
          </a:bodyPr>
          <a:lstStyle/>
          <a:p>
            <a:r>
              <a:rPr lang="en-IN" sz="3200" dirty="0"/>
              <a:t>E-Invoice – FAQ</a:t>
            </a:r>
          </a:p>
        </p:txBody>
      </p:sp>
      <p:sp>
        <p:nvSpPr>
          <p:cNvPr id="6" name="Text Placeholder 2">
            <a:extLst>
              <a:ext uri="{FF2B5EF4-FFF2-40B4-BE49-F238E27FC236}">
                <a16:creationId xmlns="" xmlns:a16="http://schemas.microsoft.com/office/drawing/2014/main" id="{19993025-E1AF-4C7D-B88F-04057A56DEF3}"/>
              </a:ext>
            </a:extLst>
          </p:cNvPr>
          <p:cNvSpPr txBox="1">
            <a:spLocks/>
          </p:cNvSpPr>
          <p:nvPr/>
        </p:nvSpPr>
        <p:spPr>
          <a:xfrm>
            <a:off x="597571" y="1237957"/>
            <a:ext cx="10415595"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SzPct val="45000"/>
              <a:buFont typeface="StarSymbol"/>
              <a:buChar char="●"/>
            </a:pPr>
            <a:endParaRPr lang="x-none" sz="2400" b="1" dirty="0">
              <a:solidFill>
                <a:srgbClr val="3333FF"/>
              </a:solidFill>
              <a:latin typeface="Arial" pitchFamily="34"/>
              <a:cs typeface="Times New Roman" pitchFamily="18"/>
            </a:endParaRPr>
          </a:p>
        </p:txBody>
      </p:sp>
      <p:sp>
        <p:nvSpPr>
          <p:cNvPr id="7" name="Text Placeholder 2">
            <a:extLst>
              <a:ext uri="{FF2B5EF4-FFF2-40B4-BE49-F238E27FC236}">
                <a16:creationId xmlns="" xmlns:a16="http://schemas.microsoft.com/office/drawing/2014/main" id="{C17534B5-43A3-4D28-9B75-792D0CF1E0B5}"/>
              </a:ext>
            </a:extLst>
          </p:cNvPr>
          <p:cNvSpPr txBox="1">
            <a:spLocks/>
          </p:cNvSpPr>
          <p:nvPr/>
        </p:nvSpPr>
        <p:spPr>
          <a:xfrm>
            <a:off x="637939" y="1292644"/>
            <a:ext cx="10780338" cy="50805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dirty="0">
                <a:solidFill>
                  <a:srgbClr val="3333FF"/>
                </a:solidFill>
                <a:hlinkClick r:id="rId2">
                  <a:extLst>
                    <a:ext uri="{A12FA001-AC4F-418D-AE19-62706E023703}">
                      <ahyp:hlinkClr xmlns="" xmlns:ahyp="http://schemas.microsoft.com/office/drawing/2018/hyperlinkcolor" val="tx"/>
                    </a:ext>
                  </a:extLst>
                </a:hlinkClick>
              </a:rPr>
              <a:t>9. There are certain fields today which are optional and some mandatory. How are these to be used?</a:t>
            </a:r>
            <a:endParaRPr lang="en-IN" dirty="0">
              <a:solidFill>
                <a:srgbClr val="3333FF"/>
              </a:solidFill>
            </a:endParaRPr>
          </a:p>
          <a:p>
            <a:pPr marL="571500" indent="-571500" algn="just">
              <a:buFont typeface="+mj-lt"/>
              <a:buAutoNum type="romanUcPeriod"/>
            </a:pPr>
            <a:r>
              <a:rPr lang="en-IN" dirty="0"/>
              <a:t>The mandatory fields are those that MUST be there for an invoice to be valid under e-Invoice Standard.</a:t>
            </a:r>
          </a:p>
          <a:p>
            <a:pPr marL="571500" indent="-571500" algn="just">
              <a:buFont typeface="+mj-lt"/>
              <a:buAutoNum type="romanUcPeriod"/>
            </a:pPr>
            <a:r>
              <a:rPr lang="en-IN" dirty="0"/>
              <a:t>The optional ones are those that may be needed for the specific business needs of the seller/business. These have been incorporated in the schema based on current business practices in India.</a:t>
            </a:r>
          </a:p>
          <a:p>
            <a:pPr marL="571500" indent="-571500" algn="just">
              <a:buFont typeface="+mj-lt"/>
              <a:buAutoNum type="romanUcPeriod"/>
            </a:pPr>
            <a:r>
              <a:rPr lang="en-IN" dirty="0"/>
              <a:t>The registration of an e-invoice will only be possible once it has ALL the mandatory fields uploaded into the Invoice Registration Portal (IRP).</a:t>
            </a:r>
          </a:p>
          <a:p>
            <a:pPr marL="571500" indent="-571500" algn="just">
              <a:buFont typeface="+mj-lt"/>
              <a:buAutoNum type="romanUcPeriod"/>
            </a:pPr>
            <a:r>
              <a:rPr lang="en-IN" dirty="0"/>
              <a:t>A mandatory field not having any value can be reported with NIL.</a:t>
            </a:r>
          </a:p>
        </p:txBody>
      </p:sp>
    </p:spTree>
    <p:extLst>
      <p:ext uri="{BB962C8B-B14F-4D97-AF65-F5344CB8AC3E}">
        <p14:creationId xmlns="" xmlns:p14="http://schemas.microsoft.com/office/powerpoint/2010/main" val="59845535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5" y="1073427"/>
            <a:ext cx="10415596"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400" b="1" dirty="0">
              <a:solidFill>
                <a:srgbClr val="3333FF"/>
              </a:solidFill>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773723" y="530087"/>
            <a:ext cx="8078729" cy="584775"/>
          </a:xfrm>
          <a:prstGeom prst="rect">
            <a:avLst/>
          </a:prstGeom>
          <a:noFill/>
        </p:spPr>
        <p:txBody>
          <a:bodyPr wrap="square" rtlCol="0">
            <a:spAutoFit/>
          </a:bodyPr>
          <a:lstStyle/>
          <a:p>
            <a:r>
              <a:rPr lang="en-IN" sz="3200" dirty="0"/>
              <a:t>E-Invoice – FAQ</a:t>
            </a:r>
          </a:p>
        </p:txBody>
      </p:sp>
      <p:sp>
        <p:nvSpPr>
          <p:cNvPr id="6" name="Text Placeholder 2">
            <a:extLst>
              <a:ext uri="{FF2B5EF4-FFF2-40B4-BE49-F238E27FC236}">
                <a16:creationId xmlns="" xmlns:a16="http://schemas.microsoft.com/office/drawing/2014/main" id="{19993025-E1AF-4C7D-B88F-04057A56DEF3}"/>
              </a:ext>
            </a:extLst>
          </p:cNvPr>
          <p:cNvSpPr txBox="1">
            <a:spLocks/>
          </p:cNvSpPr>
          <p:nvPr/>
        </p:nvSpPr>
        <p:spPr>
          <a:xfrm>
            <a:off x="597571" y="1237957"/>
            <a:ext cx="10415595"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SzPct val="45000"/>
              <a:buFont typeface="StarSymbol"/>
              <a:buChar char="●"/>
            </a:pPr>
            <a:endParaRPr lang="x-none" sz="2400" b="1" dirty="0">
              <a:solidFill>
                <a:srgbClr val="3333FF"/>
              </a:solidFill>
              <a:latin typeface="Arial" pitchFamily="34"/>
              <a:cs typeface="Times New Roman" pitchFamily="18"/>
            </a:endParaRPr>
          </a:p>
        </p:txBody>
      </p:sp>
      <p:sp>
        <p:nvSpPr>
          <p:cNvPr id="7" name="Text Placeholder 2">
            <a:extLst>
              <a:ext uri="{FF2B5EF4-FFF2-40B4-BE49-F238E27FC236}">
                <a16:creationId xmlns="" xmlns:a16="http://schemas.microsoft.com/office/drawing/2014/main" id="{C17534B5-43A3-4D28-9B75-792D0CF1E0B5}"/>
              </a:ext>
            </a:extLst>
          </p:cNvPr>
          <p:cNvSpPr txBox="1">
            <a:spLocks/>
          </p:cNvSpPr>
          <p:nvPr/>
        </p:nvSpPr>
        <p:spPr>
          <a:xfrm>
            <a:off x="637939" y="1292644"/>
            <a:ext cx="10780338" cy="50805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dirty="0">
                <a:solidFill>
                  <a:srgbClr val="3333FF"/>
                </a:solidFill>
                <a:hlinkClick r:id="rId2">
                  <a:extLst>
                    <a:ext uri="{A12FA001-AC4F-418D-AE19-62706E023703}">
                      <ahyp:hlinkClr xmlns="" xmlns:ahyp="http://schemas.microsoft.com/office/drawing/2018/hyperlinkcolor" val="tx"/>
                    </a:ext>
                  </a:extLst>
                </a:hlinkClick>
              </a:rPr>
              <a:t>10. Whether the IRN is to be captured in the Supplier’s ERP?</a:t>
            </a:r>
            <a:endParaRPr lang="en-IN" dirty="0">
              <a:solidFill>
                <a:srgbClr val="3333FF"/>
              </a:solidFill>
            </a:endParaRPr>
          </a:p>
          <a:p>
            <a:pPr marL="571500" indent="-571500" algn="just">
              <a:buFont typeface="+mj-lt"/>
              <a:buAutoNum type="romanUcPeriod"/>
            </a:pPr>
            <a:r>
              <a:rPr lang="en-IN" dirty="0"/>
              <a:t>The IRN (hash) will be generated by IRP (register) using GSTIN of supplier or document creator, financial year and the unique serial number of the document/invoice along with the document type.</a:t>
            </a:r>
          </a:p>
          <a:p>
            <a:pPr marL="571500" indent="-571500" algn="just">
              <a:buFont typeface="+mj-lt"/>
              <a:buAutoNum type="romanUcPeriod"/>
            </a:pPr>
            <a:r>
              <a:rPr lang="en-IN" dirty="0"/>
              <a:t>The serial number of invoice must be unique for a GSTIN for a Fin Year and the same has to be captured by Supplier’s ERP.</a:t>
            </a:r>
          </a:p>
          <a:p>
            <a:pPr marL="571500" indent="-571500" algn="just">
              <a:buFont typeface="+mj-lt"/>
              <a:buAutoNum type="romanUcPeriod"/>
            </a:pPr>
            <a:r>
              <a:rPr lang="en-IN" dirty="0"/>
              <a:t>Supplier has to keep the IRN against each of its invoice, once received by the seller from the IRP. It will be advisable to keep the same in the ERP as invoice without IRN will not be a legal document.</a:t>
            </a:r>
          </a:p>
        </p:txBody>
      </p:sp>
    </p:spTree>
    <p:extLst>
      <p:ext uri="{BB962C8B-B14F-4D97-AF65-F5344CB8AC3E}">
        <p14:creationId xmlns="" xmlns:p14="http://schemas.microsoft.com/office/powerpoint/2010/main" val="316874291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5" y="1073427"/>
            <a:ext cx="10415596"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400" b="1" dirty="0">
              <a:solidFill>
                <a:srgbClr val="3333FF"/>
              </a:solidFill>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773723" y="530087"/>
            <a:ext cx="8078729" cy="584775"/>
          </a:xfrm>
          <a:prstGeom prst="rect">
            <a:avLst/>
          </a:prstGeom>
          <a:noFill/>
        </p:spPr>
        <p:txBody>
          <a:bodyPr wrap="square" rtlCol="0">
            <a:spAutoFit/>
          </a:bodyPr>
          <a:lstStyle/>
          <a:p>
            <a:r>
              <a:rPr lang="en-IN" sz="3200" dirty="0"/>
              <a:t>E-Invoice – FAQ</a:t>
            </a:r>
          </a:p>
        </p:txBody>
      </p:sp>
      <p:sp>
        <p:nvSpPr>
          <p:cNvPr id="6" name="Text Placeholder 2">
            <a:extLst>
              <a:ext uri="{FF2B5EF4-FFF2-40B4-BE49-F238E27FC236}">
                <a16:creationId xmlns="" xmlns:a16="http://schemas.microsoft.com/office/drawing/2014/main" id="{19993025-E1AF-4C7D-B88F-04057A56DEF3}"/>
              </a:ext>
            </a:extLst>
          </p:cNvPr>
          <p:cNvSpPr txBox="1">
            <a:spLocks/>
          </p:cNvSpPr>
          <p:nvPr/>
        </p:nvSpPr>
        <p:spPr>
          <a:xfrm>
            <a:off x="597571" y="1237957"/>
            <a:ext cx="10415595"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SzPct val="45000"/>
              <a:buFont typeface="StarSymbol"/>
              <a:buChar char="●"/>
            </a:pPr>
            <a:endParaRPr lang="x-none" sz="2400" b="1" dirty="0">
              <a:solidFill>
                <a:srgbClr val="3333FF"/>
              </a:solidFill>
              <a:latin typeface="Arial" pitchFamily="34"/>
              <a:cs typeface="Times New Roman" pitchFamily="18"/>
            </a:endParaRPr>
          </a:p>
        </p:txBody>
      </p:sp>
      <p:sp>
        <p:nvSpPr>
          <p:cNvPr id="7" name="Text Placeholder 2">
            <a:extLst>
              <a:ext uri="{FF2B5EF4-FFF2-40B4-BE49-F238E27FC236}">
                <a16:creationId xmlns="" xmlns:a16="http://schemas.microsoft.com/office/drawing/2014/main" id="{C17534B5-43A3-4D28-9B75-792D0CF1E0B5}"/>
              </a:ext>
            </a:extLst>
          </p:cNvPr>
          <p:cNvSpPr txBox="1">
            <a:spLocks/>
          </p:cNvSpPr>
          <p:nvPr/>
        </p:nvSpPr>
        <p:spPr>
          <a:xfrm>
            <a:off x="637939" y="1292644"/>
            <a:ext cx="10780338" cy="50805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dirty="0">
                <a:solidFill>
                  <a:srgbClr val="3333FF"/>
                </a:solidFill>
                <a:hlinkClick r:id="rId2">
                  <a:extLst>
                    <a:ext uri="{A12FA001-AC4F-418D-AE19-62706E023703}">
                      <ahyp:hlinkClr xmlns="" xmlns:ahyp="http://schemas.microsoft.com/office/drawing/2018/hyperlinkcolor" val="tx"/>
                    </a:ext>
                  </a:extLst>
                </a:hlinkClick>
              </a:rPr>
              <a:t>11. Can the seller place their LOGO in the e-Invoice Template?</a:t>
            </a:r>
            <a:endParaRPr lang="en-IN" dirty="0">
              <a:solidFill>
                <a:srgbClr val="3333FF"/>
              </a:solidFill>
            </a:endParaRPr>
          </a:p>
          <a:p>
            <a:pPr marL="571500" indent="-571500" algn="just">
              <a:buFont typeface="+mj-lt"/>
              <a:buAutoNum type="romanUcPeriod"/>
            </a:pPr>
            <a:r>
              <a:rPr lang="en-IN" dirty="0"/>
              <a:t>There will NOT be a place holder provided in the e-invoice schema for the company logo.</a:t>
            </a:r>
          </a:p>
          <a:p>
            <a:pPr marL="571500" indent="-571500" algn="just">
              <a:buFont typeface="+mj-lt"/>
              <a:buAutoNum type="romanUcPeriod"/>
            </a:pPr>
            <a:r>
              <a:rPr lang="en-IN" dirty="0"/>
              <a:t>This is for the software company to provide in the billing/accounting software so that it can be printed on his invoice using his printer. </a:t>
            </a:r>
          </a:p>
          <a:p>
            <a:pPr marL="571500" indent="-571500" algn="just">
              <a:buFont typeface="+mj-lt"/>
              <a:buAutoNum type="romanUcPeriod"/>
            </a:pPr>
            <a:r>
              <a:rPr lang="en-IN" dirty="0"/>
              <a:t>However, the Logo will not be sent to IRP. In other words, it will not be part of JSON file to be uploaded on the IRP.</a:t>
            </a:r>
          </a:p>
        </p:txBody>
      </p:sp>
    </p:spTree>
    <p:extLst>
      <p:ext uri="{BB962C8B-B14F-4D97-AF65-F5344CB8AC3E}">
        <p14:creationId xmlns="" xmlns:p14="http://schemas.microsoft.com/office/powerpoint/2010/main" val="298677424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95397EB3-3CAF-4D12-9229-E53C6BB58C7E}"/>
              </a:ext>
            </a:extLst>
          </p:cNvPr>
          <p:cNvSpPr>
            <a:spLocks noGrp="1"/>
          </p:cNvSpPr>
          <p:nvPr>
            <p:ph type="subTitle" idx="1"/>
          </p:nvPr>
        </p:nvSpPr>
        <p:spPr>
          <a:xfrm>
            <a:off x="773723" y="1237957"/>
            <a:ext cx="10874326" cy="5162843"/>
          </a:xfrm>
        </p:spPr>
        <p:txBody>
          <a:bodyPr/>
          <a:lstStyle/>
          <a:p>
            <a:endParaRPr lang="en-IN" dirty="0"/>
          </a:p>
          <a:p>
            <a:endParaRPr lang="en-IN" dirty="0"/>
          </a:p>
          <a:p>
            <a:endParaRPr lang="en-IN" dirty="0"/>
          </a:p>
          <a:p>
            <a:endParaRPr lang="en-IN" dirty="0"/>
          </a:p>
          <a:p>
            <a:endParaRPr lang="en-IN" dirty="0"/>
          </a:p>
          <a:p>
            <a:endParaRPr lang="en-IN" dirty="0"/>
          </a:p>
        </p:txBody>
      </p:sp>
      <p:sp>
        <p:nvSpPr>
          <p:cNvPr id="5" name="Text Placeholder 2">
            <a:extLst>
              <a:ext uri="{FF2B5EF4-FFF2-40B4-BE49-F238E27FC236}">
                <a16:creationId xmlns="" xmlns:a16="http://schemas.microsoft.com/office/drawing/2014/main" id="{9402F540-84EA-4752-BA7F-8F97C980391F}"/>
              </a:ext>
            </a:extLst>
          </p:cNvPr>
          <p:cNvSpPr txBox="1">
            <a:spLocks/>
          </p:cNvSpPr>
          <p:nvPr/>
        </p:nvSpPr>
        <p:spPr>
          <a:xfrm>
            <a:off x="384925" y="1073427"/>
            <a:ext cx="10415596"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400" b="1" dirty="0">
              <a:solidFill>
                <a:srgbClr val="3333FF"/>
              </a:solidFill>
            </a:endParaRPr>
          </a:p>
        </p:txBody>
      </p:sp>
      <p:sp>
        <p:nvSpPr>
          <p:cNvPr id="2" name="TextBox 1">
            <a:extLst>
              <a:ext uri="{FF2B5EF4-FFF2-40B4-BE49-F238E27FC236}">
                <a16:creationId xmlns="" xmlns:a16="http://schemas.microsoft.com/office/drawing/2014/main" id="{C80DECC4-F96A-4CB5-A1F5-B2AF9BED4FE7}"/>
              </a:ext>
            </a:extLst>
          </p:cNvPr>
          <p:cNvSpPr txBox="1"/>
          <p:nvPr/>
        </p:nvSpPr>
        <p:spPr>
          <a:xfrm>
            <a:off x="773723" y="530087"/>
            <a:ext cx="8078729" cy="584775"/>
          </a:xfrm>
          <a:prstGeom prst="rect">
            <a:avLst/>
          </a:prstGeom>
          <a:noFill/>
        </p:spPr>
        <p:txBody>
          <a:bodyPr wrap="square" rtlCol="0">
            <a:spAutoFit/>
          </a:bodyPr>
          <a:lstStyle/>
          <a:p>
            <a:r>
              <a:rPr lang="en-IN" sz="3200" dirty="0"/>
              <a:t>E-Invoice – FAQ</a:t>
            </a:r>
          </a:p>
        </p:txBody>
      </p:sp>
      <p:sp>
        <p:nvSpPr>
          <p:cNvPr id="6" name="Text Placeholder 2">
            <a:extLst>
              <a:ext uri="{FF2B5EF4-FFF2-40B4-BE49-F238E27FC236}">
                <a16:creationId xmlns="" xmlns:a16="http://schemas.microsoft.com/office/drawing/2014/main" id="{19993025-E1AF-4C7D-B88F-04057A56DEF3}"/>
              </a:ext>
            </a:extLst>
          </p:cNvPr>
          <p:cNvSpPr txBox="1">
            <a:spLocks/>
          </p:cNvSpPr>
          <p:nvPr/>
        </p:nvSpPr>
        <p:spPr>
          <a:xfrm>
            <a:off x="597571" y="1237957"/>
            <a:ext cx="10415595" cy="49574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SzPct val="45000"/>
              <a:buFont typeface="StarSymbol"/>
              <a:buChar char="●"/>
            </a:pPr>
            <a:endParaRPr lang="x-none" sz="2400" b="1" dirty="0">
              <a:solidFill>
                <a:srgbClr val="3333FF"/>
              </a:solidFill>
              <a:latin typeface="Arial" pitchFamily="34"/>
              <a:cs typeface="Times New Roman" pitchFamily="18"/>
            </a:endParaRPr>
          </a:p>
        </p:txBody>
      </p:sp>
      <p:sp>
        <p:nvSpPr>
          <p:cNvPr id="7" name="Text Placeholder 2">
            <a:extLst>
              <a:ext uri="{FF2B5EF4-FFF2-40B4-BE49-F238E27FC236}">
                <a16:creationId xmlns="" xmlns:a16="http://schemas.microsoft.com/office/drawing/2014/main" id="{C17534B5-43A3-4D28-9B75-792D0CF1E0B5}"/>
              </a:ext>
            </a:extLst>
          </p:cNvPr>
          <p:cNvSpPr txBox="1">
            <a:spLocks/>
          </p:cNvSpPr>
          <p:nvPr/>
        </p:nvSpPr>
        <p:spPr>
          <a:xfrm>
            <a:off x="637939" y="1292644"/>
            <a:ext cx="10780338" cy="50805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dirty="0">
                <a:solidFill>
                  <a:srgbClr val="3333FF"/>
                </a:solidFill>
                <a:hlinkClick r:id="rId2">
                  <a:extLst>
                    <a:ext uri="{A12FA001-AC4F-418D-AE19-62706E023703}">
                      <ahyp:hlinkClr xmlns="" xmlns:ahyp="http://schemas.microsoft.com/office/drawing/2018/hyperlinkcolor" val="tx"/>
                    </a:ext>
                  </a:extLst>
                </a:hlinkClick>
              </a:rPr>
              <a:t>12. Should there be a space provided for the QR code in the e-invoice.</a:t>
            </a:r>
            <a:endParaRPr lang="en-IN" dirty="0">
              <a:solidFill>
                <a:srgbClr val="3333FF"/>
              </a:solidFill>
            </a:endParaRPr>
          </a:p>
          <a:p>
            <a:pPr marL="571500" indent="-571500">
              <a:buFont typeface="+mj-lt"/>
              <a:buAutoNum type="romanUcPeriod"/>
            </a:pPr>
            <a:r>
              <a:rPr lang="en-IN" dirty="0"/>
              <a:t>The QR code will be provided to the seller once he uploads the invoice into the Invoice Registration system and the same is registered there.</a:t>
            </a:r>
          </a:p>
          <a:p>
            <a:pPr marL="571500" indent="-571500">
              <a:buFont typeface="+mj-lt"/>
              <a:buAutoNum type="romanUcPeriod"/>
            </a:pPr>
            <a:r>
              <a:rPr lang="en-IN" dirty="0"/>
              <a:t>Seller must print the QR code on the printed Invoice.</a:t>
            </a:r>
          </a:p>
        </p:txBody>
      </p:sp>
    </p:spTree>
    <p:extLst>
      <p:ext uri="{BB962C8B-B14F-4D97-AF65-F5344CB8AC3E}">
        <p14:creationId xmlns="" xmlns:p14="http://schemas.microsoft.com/office/powerpoint/2010/main" val="145309413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endParaRPr lang="en-US" sz="2800" b="1" u="sng" dirty="0"/>
          </a:p>
          <a:p>
            <a:pPr algn="l"/>
            <a:endParaRPr lang="en-US" dirty="0"/>
          </a:p>
          <a:p>
            <a:pPr algn="l"/>
            <a:endParaRPr lang="en-US" dirty="0"/>
          </a:p>
          <a:p>
            <a:pPr algn="l"/>
            <a:endParaRPr lang="en-US" dirty="0"/>
          </a:p>
          <a:p>
            <a:pPr algn="l"/>
            <a:endParaRPr lang="en-US" dirty="0"/>
          </a:p>
          <a:p>
            <a:pPr algn="l"/>
            <a:r>
              <a:rPr lang="en-US"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76</a:t>
            </a:fld>
            <a:endParaRPr lang="en-US" sz="2000" dirty="0">
              <a:solidFill>
                <a:srgbClr val="0070C0"/>
              </a:solidFill>
            </a:endParaRPr>
          </a:p>
        </p:txBody>
      </p:sp>
      <p:sp>
        <p:nvSpPr>
          <p:cNvPr id="7" name="Rectangle 6"/>
          <p:cNvSpPr/>
          <p:nvPr/>
        </p:nvSpPr>
        <p:spPr>
          <a:xfrm>
            <a:off x="2854066" y="3773155"/>
            <a:ext cx="6693877" cy="1569660"/>
          </a:xfrm>
          <a:prstGeom prst="rect">
            <a:avLst/>
          </a:prstGeom>
          <a:solidFill>
            <a:schemeClr val="accent4">
              <a:lumMod val="40000"/>
              <a:lumOff val="60000"/>
            </a:schemeClr>
          </a:solidFill>
          <a:ln>
            <a:solidFill>
              <a:schemeClr val="bg1"/>
            </a:solidFill>
          </a:ln>
        </p:spPr>
        <p:txBody>
          <a:bodyPr wrap="square" lIns="91440" tIns="45720" rIns="91440" bIns="45720">
            <a:spAutoFit/>
          </a:bodyPr>
          <a:lstStyle/>
          <a:p>
            <a:pPr algn="ctr"/>
            <a:r>
              <a:rPr lang="en-IN" sz="9600" b="1" cap="none" spc="0" dirty="0">
                <a:ln w="10541" cmpd="sng">
                  <a:solidFill>
                    <a:schemeClr val="accent1">
                      <a:shade val="88000"/>
                      <a:satMod val="110000"/>
                    </a:schemeClr>
                  </a:solidFill>
                  <a:prstDash val="solid"/>
                </a:ln>
                <a:solidFill>
                  <a:srgbClr val="002060"/>
                </a:solidFill>
                <a:effectLst/>
                <a:latin typeface="Aparajita" pitchFamily="34" charset="0"/>
                <a:cs typeface="Aparajita" pitchFamily="34" charset="0"/>
              </a:rPr>
              <a:t>Thank You</a:t>
            </a:r>
          </a:p>
        </p:txBody>
      </p:sp>
      <p:pic>
        <p:nvPicPr>
          <p:cNvPr id="6" name="Picture 5" descr="C:\Users\Administrator\AppData\Local\Microsoft\Windows Live Mail\WLMDSS.tmp\WLM577A.tmp\logo.png"/>
          <p:cNvPicPr/>
          <p:nvPr/>
        </p:nvPicPr>
        <p:blipFill>
          <a:blip r:embed="rId3" cstate="print"/>
          <a:srcRect/>
          <a:stretch>
            <a:fillRect/>
          </a:stretch>
        </p:blipFill>
        <p:spPr bwMode="auto">
          <a:xfrm>
            <a:off x="5464629" y="222068"/>
            <a:ext cx="1600200" cy="3048000"/>
          </a:xfrm>
          <a:prstGeom prst="rect">
            <a:avLst/>
          </a:prstGeom>
          <a:ln w="228600" cap="sq" cmpd="thickThin">
            <a:solidFill>
              <a:srgbClr val="000000"/>
            </a:solidFill>
            <a:prstDash val="solid"/>
            <a:miter lim="800000"/>
          </a:ln>
          <a:effectLst>
            <a:innerShdw blurRad="76200">
              <a:srgbClr val="000000"/>
            </a:innerShdw>
          </a:effectLst>
        </p:spPr>
      </p:pic>
      <p:sp>
        <p:nvSpPr>
          <p:cNvPr id="8" name="Rectangle 8"/>
          <p:cNvSpPr>
            <a:spLocks noChangeArrowheads="1"/>
          </p:cNvSpPr>
          <p:nvPr/>
        </p:nvSpPr>
        <p:spPr bwMode="auto">
          <a:xfrm>
            <a:off x="1606730" y="6087478"/>
            <a:ext cx="8915400" cy="430887"/>
          </a:xfrm>
          <a:prstGeom prst="rect">
            <a:avLst/>
          </a:prstGeom>
          <a:solidFill>
            <a:schemeClr val="accent2">
              <a:lumMod val="9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200" b="1" i="0" u="none" strike="noStrike" cap="none" normalizeH="0" baseline="0" dirty="0" smtClean="0">
                <a:ln>
                  <a:noFill/>
                </a:ln>
                <a:solidFill>
                  <a:srgbClr val="C00000"/>
                </a:solidFill>
                <a:effectLst/>
                <a:latin typeface="Bell MT" pitchFamily="18" charset="0"/>
                <a:ea typeface="Calibri" pitchFamily="34" charset="0"/>
                <a:cs typeface="Times New Roman" pitchFamily="18" charset="0"/>
              </a:rPr>
              <a:t>CMA</a:t>
            </a:r>
            <a:endParaRPr kumimoji="0" lang="en-US" sz="2200" b="0" i="0" u="none" strike="noStrike" cap="none" normalizeH="0" baseline="0" dirty="0" smtClean="0">
              <a:ln>
                <a:noFill/>
              </a:ln>
              <a:solidFill>
                <a:srgbClr val="C00000"/>
              </a:solidFill>
              <a:effectLst/>
              <a:latin typeface="Arial" pitchFamily="34" charset="0"/>
              <a:cs typeface="Arial" pitchFamily="34" charset="0"/>
            </a:endParaRPr>
          </a:p>
        </p:txBody>
      </p:sp>
    </p:spTree>
    <p:extLst>
      <p:ext uri="{BB962C8B-B14F-4D97-AF65-F5344CB8AC3E}">
        <p14:creationId xmlns="" xmlns:p14="http://schemas.microsoft.com/office/powerpoint/2010/main" val="15867897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3200" b="1" u="sng" dirty="0">
                <a:ea typeface="Cambria Math" panose="02040503050406030204" pitchFamily="18" charset="0"/>
                <a:cs typeface="Cambria Math" panose="02040503050406030204" pitchFamily="18" charset="0"/>
              </a:rPr>
              <a:t>Tax Invoice – Sec.31</a:t>
            </a:r>
            <a:r>
              <a:rPr lang="en-IN" sz="3100" dirty="0"/>
              <a:t>	</a:t>
            </a:r>
            <a:r>
              <a:rPr lang="en-IN" altLang="en-US" sz="3100" b="1" dirty="0">
                <a:ea typeface="Cambria Math" panose="02040503050406030204" pitchFamily="18" charset="0"/>
                <a:cs typeface="Cambria Math" panose="02040503050406030204" pitchFamily="18" charset="0"/>
              </a:rPr>
              <a:t>	</a:t>
            </a:r>
          </a:p>
          <a:p>
            <a:pPr lvl="1" indent="-457200" algn="just">
              <a:lnSpc>
                <a:spcPct val="100000"/>
              </a:lnSpc>
              <a:spcBef>
                <a:spcPts val="600"/>
              </a:spcBef>
              <a:spcAft>
                <a:spcPts val="600"/>
              </a:spcAft>
              <a:buClr>
                <a:schemeClr val="tx2"/>
              </a:buClr>
              <a:defRPr/>
            </a:pPr>
            <a:r>
              <a:rPr lang="en-IN" altLang="en-US" sz="3100" b="1" u="sng" dirty="0">
                <a:ea typeface="Cambria Math" panose="02040503050406030204" pitchFamily="18" charset="0"/>
                <a:cs typeface="Cambria Math" panose="02040503050406030204" pitchFamily="18" charset="0"/>
              </a:rPr>
              <a:t> </a:t>
            </a: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8</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
        <p:nvSpPr>
          <p:cNvPr id="6" name="Rounded Rectangle 5"/>
          <p:cNvSpPr/>
          <p:nvPr/>
        </p:nvSpPr>
        <p:spPr>
          <a:xfrm>
            <a:off x="141207" y="2374448"/>
            <a:ext cx="1873637" cy="1102659"/>
          </a:xfrm>
          <a:prstGeom prst="roundRect">
            <a:avLst/>
          </a:prstGeom>
          <a:ln w="38100">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b="0" i="0" u="none" strike="noStrike" kern="1200" cap="none" spc="0" normalizeH="0" baseline="0" noProof="0" dirty="0">
                <a:ln>
                  <a:noFill/>
                </a:ln>
                <a:solidFill>
                  <a:prstClr val="black"/>
                </a:solidFill>
                <a:effectLst/>
                <a:uLnTx/>
                <a:uFillTx/>
                <a:latin typeface="+mj-lt"/>
                <a:ea typeface="+mn-ea"/>
                <a:cs typeface="+mn-cs"/>
              </a:rPr>
              <a:t>Registered taxable person shall </a:t>
            </a:r>
            <a:r>
              <a:rPr kumimoji="0" lang="en-IN" b="1" i="0" u="none" strike="noStrike" kern="1200" cap="none" spc="0" normalizeH="0" baseline="0" noProof="0" dirty="0">
                <a:ln>
                  <a:noFill/>
                </a:ln>
                <a:solidFill>
                  <a:prstClr val="black"/>
                </a:solidFill>
                <a:effectLst/>
                <a:uLnTx/>
                <a:uFillTx/>
                <a:latin typeface="+mj-lt"/>
                <a:ea typeface="+mn-ea"/>
                <a:cs typeface="+mn-cs"/>
              </a:rPr>
              <a:t>issue tax invoice  </a:t>
            </a:r>
          </a:p>
        </p:txBody>
      </p:sp>
      <p:sp>
        <p:nvSpPr>
          <p:cNvPr id="7" name="Rounded Rectangle 6"/>
          <p:cNvSpPr/>
          <p:nvPr/>
        </p:nvSpPr>
        <p:spPr>
          <a:xfrm>
            <a:off x="2820412" y="1660986"/>
            <a:ext cx="1631033" cy="967031"/>
          </a:xfrm>
          <a:prstGeom prst="roundRect">
            <a:avLst/>
          </a:prstGeom>
          <a:ln w="38100">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800" b="0" i="0" u="none" strike="noStrike" kern="1200" cap="none" spc="0" normalizeH="0" baseline="0" noProof="0" dirty="0">
                <a:ln>
                  <a:noFill/>
                </a:ln>
                <a:solidFill>
                  <a:prstClr val="black"/>
                </a:solidFill>
                <a:effectLst/>
                <a:uLnTx/>
                <a:uFillTx/>
                <a:latin typeface="+mj-lt"/>
                <a:ea typeface="+mn-ea"/>
                <a:cs typeface="+mn-cs"/>
              </a:rPr>
              <a:t>Supply of taxable goods </a:t>
            </a:r>
          </a:p>
        </p:txBody>
      </p:sp>
      <p:sp>
        <p:nvSpPr>
          <p:cNvPr id="8" name="Rounded Rectangle 7"/>
          <p:cNvSpPr/>
          <p:nvPr/>
        </p:nvSpPr>
        <p:spPr>
          <a:xfrm>
            <a:off x="2915797" y="3144111"/>
            <a:ext cx="1547695" cy="967031"/>
          </a:xfrm>
          <a:prstGeom prst="roundRect">
            <a:avLst/>
          </a:prstGeom>
          <a:ln w="38100">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b="0" i="0" u="none" strike="noStrike" kern="1200" cap="none" spc="0" normalizeH="0" baseline="0" noProof="0" dirty="0">
                <a:ln>
                  <a:noFill/>
                </a:ln>
                <a:solidFill>
                  <a:prstClr val="black"/>
                </a:solidFill>
                <a:effectLst/>
                <a:uLnTx/>
                <a:uFillTx/>
                <a:latin typeface="+mj-lt"/>
                <a:ea typeface="+mn-ea"/>
                <a:cs typeface="+mn-cs"/>
              </a:rPr>
              <a:t>Supply of taxable services</a:t>
            </a:r>
          </a:p>
        </p:txBody>
      </p:sp>
      <p:sp>
        <p:nvSpPr>
          <p:cNvPr id="9" name="Rounded Rectangle 8"/>
          <p:cNvSpPr/>
          <p:nvPr/>
        </p:nvSpPr>
        <p:spPr>
          <a:xfrm>
            <a:off x="5353653" y="1342052"/>
            <a:ext cx="5970495" cy="1574372"/>
          </a:xfrm>
          <a:prstGeom prst="roundRect">
            <a:avLst/>
          </a:prstGeom>
          <a:ln w="38100">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n-IN" sz="2000" b="0" i="0" u="none" strike="noStrike" kern="1200" cap="none" spc="0" normalizeH="0" baseline="0" noProof="0" dirty="0">
                <a:ln>
                  <a:noFill/>
                </a:ln>
                <a:solidFill>
                  <a:prstClr val="black"/>
                </a:solidFill>
                <a:effectLst/>
                <a:uLnTx/>
                <a:uFillTx/>
                <a:latin typeface="+mj-lt"/>
                <a:ea typeface="+mn-ea"/>
                <a:cs typeface="+mn-cs"/>
              </a:rPr>
              <a:t>Before / at the time of :-</a:t>
            </a: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IN" sz="2000" b="0" i="0" u="none" strike="noStrike" kern="1200" cap="none" spc="0" normalizeH="0" baseline="0" noProof="0" dirty="0">
                <a:ln>
                  <a:noFill/>
                </a:ln>
                <a:solidFill>
                  <a:prstClr val="black"/>
                </a:solidFill>
                <a:effectLst/>
                <a:uLnTx/>
                <a:uFillTx/>
                <a:latin typeface="+mj-lt"/>
                <a:ea typeface="+mn-ea"/>
                <a:cs typeface="+mn-cs"/>
              </a:rPr>
              <a:t>Removal of goods for supply (supply involves movement of goods)</a:t>
            </a: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IN" sz="2000" b="0" i="0" u="none" strike="noStrike" kern="1200" cap="none" spc="0" normalizeH="0" baseline="0" noProof="0" dirty="0">
                <a:ln>
                  <a:noFill/>
                </a:ln>
                <a:solidFill>
                  <a:prstClr val="black"/>
                </a:solidFill>
                <a:effectLst/>
                <a:uLnTx/>
                <a:uFillTx/>
                <a:latin typeface="+mj-lt"/>
                <a:ea typeface="+mn-ea"/>
                <a:cs typeface="+mn-cs"/>
              </a:rPr>
              <a:t>Delivery of goods/ making available to the recipient (other cases)</a:t>
            </a:r>
          </a:p>
        </p:txBody>
      </p:sp>
      <p:sp>
        <p:nvSpPr>
          <p:cNvPr id="10" name="Rounded Rectangle 9"/>
          <p:cNvSpPr/>
          <p:nvPr/>
        </p:nvSpPr>
        <p:spPr>
          <a:xfrm>
            <a:off x="5353653" y="3171628"/>
            <a:ext cx="5970496" cy="910991"/>
          </a:xfrm>
          <a:prstGeom prst="roundRect">
            <a:avLst/>
          </a:prstGeom>
          <a:ln w="38100">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n-IN" sz="2000" b="0" i="0" u="none" strike="noStrike" kern="1200" cap="none" spc="0" normalizeH="0" baseline="0" noProof="0" dirty="0">
                <a:ln>
                  <a:noFill/>
                </a:ln>
                <a:solidFill>
                  <a:prstClr val="black"/>
                </a:solidFill>
                <a:effectLst/>
                <a:uLnTx/>
                <a:uFillTx/>
                <a:latin typeface="+mj-lt"/>
                <a:ea typeface="+mn-ea"/>
                <a:cs typeface="+mn-cs"/>
              </a:rPr>
              <a:t>Before / after provision of service but within prescribed period </a:t>
            </a:r>
          </a:p>
        </p:txBody>
      </p:sp>
      <p:cxnSp>
        <p:nvCxnSpPr>
          <p:cNvPr id="11" name="Straight Arrow Connector 10"/>
          <p:cNvCxnSpPr>
            <a:cxnSpLocks/>
          </p:cNvCxnSpPr>
          <p:nvPr/>
        </p:nvCxnSpPr>
        <p:spPr>
          <a:xfrm flipV="1">
            <a:off x="2026567" y="2221510"/>
            <a:ext cx="817615" cy="704268"/>
          </a:xfrm>
          <a:prstGeom prst="straightConnector1">
            <a:avLst/>
          </a:prstGeom>
          <a:ln w="381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cxnSpLocks/>
          </p:cNvCxnSpPr>
          <p:nvPr/>
        </p:nvCxnSpPr>
        <p:spPr>
          <a:xfrm>
            <a:off x="2026567" y="2925778"/>
            <a:ext cx="900953" cy="359691"/>
          </a:xfrm>
          <a:prstGeom prst="straightConnector1">
            <a:avLst/>
          </a:prstGeom>
          <a:ln w="381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475215" y="2102724"/>
            <a:ext cx="890161" cy="2287"/>
          </a:xfrm>
          <a:prstGeom prst="straightConnector1">
            <a:avLst/>
          </a:prstGeom>
          <a:ln w="381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4451769" y="3638447"/>
            <a:ext cx="890161" cy="2287"/>
          </a:xfrm>
          <a:prstGeom prst="straightConnector1">
            <a:avLst/>
          </a:prstGeom>
          <a:ln w="381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914399" y="4316831"/>
            <a:ext cx="9870832" cy="2585323"/>
          </a:xfrm>
          <a:prstGeom prst="rect">
            <a:avLst/>
          </a:prstGeom>
        </p:spPr>
        <p:txBody>
          <a:bodyPr wrap="square">
            <a:spAutoFit/>
          </a:bodyPr>
          <a:lstStyle/>
          <a:p>
            <a:pPr marL="342900" lvl="0" indent="-342900" algn="just" eaLnBrk="0" fontAlgn="base" hangingPunct="0">
              <a:lnSpc>
                <a:spcPct val="150000"/>
              </a:lnSpc>
              <a:spcBef>
                <a:spcPct val="0"/>
              </a:spcBef>
              <a:spcAft>
                <a:spcPct val="0"/>
              </a:spcAft>
              <a:buFontTx/>
              <a:buAutoNum type="alphaLcParenR"/>
              <a:defRPr/>
            </a:pPr>
            <a:r>
              <a:rPr lang="en-IN" dirty="0">
                <a:solidFill>
                  <a:prstClr val="black"/>
                </a:solidFill>
              </a:rPr>
              <a:t>Revised invoices may be issued against the invoice already issued during the period starting from the effective date of registration till the date of issuance of certificate of registration </a:t>
            </a:r>
            <a:r>
              <a:rPr lang="en-IN" b="1" dirty="0">
                <a:solidFill>
                  <a:prstClr val="black"/>
                </a:solidFill>
              </a:rPr>
              <a:t>within one month from date of issuance of certificate of registration</a:t>
            </a:r>
            <a:r>
              <a:rPr lang="en-IN" dirty="0">
                <a:solidFill>
                  <a:prstClr val="black"/>
                </a:solidFill>
              </a:rPr>
              <a:t>.</a:t>
            </a:r>
          </a:p>
          <a:p>
            <a:pPr marL="342900" lvl="0" indent="-342900" algn="just" eaLnBrk="0" fontAlgn="base" hangingPunct="0">
              <a:lnSpc>
                <a:spcPct val="150000"/>
              </a:lnSpc>
              <a:spcBef>
                <a:spcPct val="0"/>
              </a:spcBef>
              <a:spcAft>
                <a:spcPct val="0"/>
              </a:spcAft>
              <a:buFontTx/>
              <a:buAutoNum type="alphaLcParenR"/>
              <a:defRPr/>
            </a:pPr>
            <a:r>
              <a:rPr lang="en-IN" dirty="0">
                <a:solidFill>
                  <a:prstClr val="black"/>
                </a:solidFill>
              </a:rPr>
              <a:t>No invoice required if value of goods or services or both &lt; Rs. 200 – Sec.31(3)</a:t>
            </a:r>
          </a:p>
          <a:p>
            <a:pPr marL="342900" lvl="0" indent="-342900" algn="just" eaLnBrk="0" fontAlgn="base" hangingPunct="0">
              <a:lnSpc>
                <a:spcPct val="150000"/>
              </a:lnSpc>
              <a:spcBef>
                <a:spcPct val="0"/>
              </a:spcBef>
              <a:spcAft>
                <a:spcPct val="0"/>
              </a:spcAft>
              <a:buFontTx/>
              <a:buAutoNum type="alphaLcParenR"/>
              <a:defRPr/>
            </a:pPr>
            <a:r>
              <a:rPr lang="en-IN" dirty="0">
                <a:solidFill>
                  <a:prstClr val="black"/>
                </a:solidFill>
              </a:rPr>
              <a:t>Composition dealers and Person supplying exempted goods or services shall issue a bill of supply instead of tax invoice</a:t>
            </a:r>
          </a:p>
        </p:txBody>
      </p:sp>
    </p:spTree>
    <p:extLst>
      <p:ext uri="{BB962C8B-B14F-4D97-AF65-F5344CB8AC3E}">
        <p14:creationId xmlns="" xmlns:p14="http://schemas.microsoft.com/office/powerpoint/2010/main" val="2994426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92500" lnSpcReduction="10000"/>
          </a:bodyPr>
          <a:lstStyle/>
          <a:p>
            <a:pPr lvl="1" indent="-457200" algn="just">
              <a:lnSpc>
                <a:spcPct val="100000"/>
              </a:lnSpc>
              <a:spcBef>
                <a:spcPts val="600"/>
              </a:spcBef>
              <a:spcAft>
                <a:spcPts val="600"/>
              </a:spcAft>
              <a:buClr>
                <a:schemeClr val="tx2"/>
              </a:buClr>
              <a:defRPr/>
            </a:pPr>
            <a:r>
              <a:rPr lang="en-IN" altLang="en-US" sz="3200" b="1" u="sng" dirty="0">
                <a:ea typeface="Cambria Math" panose="02040503050406030204" pitchFamily="18" charset="0"/>
                <a:cs typeface="Cambria Math" panose="02040503050406030204" pitchFamily="18" charset="0"/>
              </a:rPr>
              <a:t>Tax Invoice – Sec.31</a:t>
            </a:r>
          </a:p>
          <a:p>
            <a:pPr marL="442913" indent="-442913" algn="just">
              <a:lnSpc>
                <a:spcPct val="150000"/>
              </a:lnSpc>
              <a:spcBef>
                <a:spcPts val="0"/>
              </a:spcBef>
              <a:buSzPct val="100000"/>
              <a:buFont typeface="+mj-lt"/>
              <a:buAutoNum type="alphaLcParenR" startAt="4"/>
            </a:pPr>
            <a:r>
              <a:rPr lang="en-IN" sz="1800" dirty="0">
                <a:latin typeface="Arial" pitchFamily="34" charset="0"/>
                <a:cs typeface="Arial" pitchFamily="34" charset="0"/>
              </a:rPr>
              <a:t>For receipts of advances on supply of goods / services: </a:t>
            </a:r>
            <a:r>
              <a:rPr lang="en-IN" sz="1800" b="1" dirty="0">
                <a:latin typeface="Arial" pitchFamily="34" charset="0"/>
                <a:cs typeface="Arial" pitchFamily="34" charset="0"/>
              </a:rPr>
              <a:t>Receipt voucher/ other prescribed document</a:t>
            </a:r>
          </a:p>
          <a:p>
            <a:pPr marL="457200" indent="-457200" algn="just">
              <a:lnSpc>
                <a:spcPct val="150000"/>
              </a:lnSpc>
              <a:spcBef>
                <a:spcPts val="0"/>
              </a:spcBef>
              <a:buSzPct val="100000"/>
              <a:buFont typeface="+mj-lt"/>
              <a:buAutoNum type="alphaLcParenR" startAt="5"/>
            </a:pPr>
            <a:r>
              <a:rPr lang="en-IN" sz="1800" dirty="0">
                <a:latin typeface="Arial" pitchFamily="34" charset="0"/>
                <a:cs typeface="Arial" pitchFamily="34" charset="0"/>
              </a:rPr>
              <a:t>In case of RCM or if goods / services are received from an unregistered person, the registered taxable person shall issue an </a:t>
            </a:r>
            <a:r>
              <a:rPr lang="en-IN" sz="1800" b="1" dirty="0">
                <a:latin typeface="Arial" pitchFamily="34" charset="0"/>
                <a:cs typeface="Arial" pitchFamily="34" charset="0"/>
              </a:rPr>
              <a:t>invoice</a:t>
            </a:r>
          </a:p>
          <a:p>
            <a:pPr marL="457200" indent="-457200" algn="just">
              <a:lnSpc>
                <a:spcPct val="150000"/>
              </a:lnSpc>
              <a:spcBef>
                <a:spcPts val="0"/>
              </a:spcBef>
              <a:buSzPct val="100000"/>
              <a:buFont typeface="+mj-lt"/>
              <a:buAutoNum type="alphaLcParenR" startAt="5"/>
            </a:pPr>
            <a:r>
              <a:rPr lang="en-IN" sz="1800" dirty="0">
                <a:latin typeface="Arial" pitchFamily="34" charset="0"/>
                <a:cs typeface="Arial" pitchFamily="34" charset="0"/>
              </a:rPr>
              <a:t>Refund of advance received in case of no supply of goods / services: </a:t>
            </a:r>
            <a:r>
              <a:rPr lang="en-IN" sz="1800" b="1" dirty="0">
                <a:latin typeface="Arial" pitchFamily="34" charset="0"/>
                <a:cs typeface="Arial" pitchFamily="34" charset="0"/>
              </a:rPr>
              <a:t>Refund voucher against such advance</a:t>
            </a:r>
            <a:endParaRPr lang="en-IN" sz="1800" dirty="0">
              <a:latin typeface="Arial" pitchFamily="34" charset="0"/>
              <a:cs typeface="Arial" pitchFamily="34" charset="0"/>
            </a:endParaRPr>
          </a:p>
          <a:p>
            <a:pPr marL="457200" indent="-457200" algn="just">
              <a:lnSpc>
                <a:spcPct val="150000"/>
              </a:lnSpc>
              <a:spcBef>
                <a:spcPts val="0"/>
              </a:spcBef>
              <a:buSzPct val="100000"/>
              <a:buFont typeface="+mj-lt"/>
              <a:buAutoNum type="alphaLcParenR" startAt="5"/>
            </a:pPr>
            <a:r>
              <a:rPr lang="en-IN" sz="1800" dirty="0">
                <a:latin typeface="Arial" pitchFamily="34" charset="0"/>
                <a:cs typeface="Arial" pitchFamily="34" charset="0"/>
              </a:rPr>
              <a:t>In case of RCM or if goods / services are received from an unregistered person: </a:t>
            </a:r>
            <a:r>
              <a:rPr lang="en-IN" sz="1800" b="1" dirty="0">
                <a:latin typeface="Arial" pitchFamily="34" charset="0"/>
                <a:cs typeface="Arial" pitchFamily="34" charset="0"/>
              </a:rPr>
              <a:t>Registered person to issue payment voucher at the time of making payment</a:t>
            </a:r>
          </a:p>
          <a:p>
            <a:pPr marL="457200" indent="-457200" algn="just">
              <a:lnSpc>
                <a:spcPct val="150000"/>
              </a:lnSpc>
              <a:spcBef>
                <a:spcPts val="0"/>
              </a:spcBef>
              <a:buSzPct val="100000"/>
              <a:buFont typeface="+mj-lt"/>
              <a:buAutoNum type="alphaLcParenR" startAt="5"/>
            </a:pPr>
            <a:r>
              <a:rPr lang="en-IN" sz="1800" dirty="0">
                <a:latin typeface="Arial" pitchFamily="34" charset="0"/>
                <a:cs typeface="Arial" pitchFamily="34" charset="0"/>
              </a:rPr>
              <a:t>In case of </a:t>
            </a:r>
            <a:r>
              <a:rPr lang="en-IN" sz="1800" u="sng" dirty="0">
                <a:latin typeface="Arial" pitchFamily="34" charset="0"/>
                <a:cs typeface="Arial" pitchFamily="34" charset="0"/>
              </a:rPr>
              <a:t>continuous supply of goods </a:t>
            </a:r>
            <a:r>
              <a:rPr lang="en-IN" sz="1800" dirty="0">
                <a:latin typeface="Arial" pitchFamily="34" charset="0"/>
                <a:cs typeface="Arial" pitchFamily="34" charset="0"/>
              </a:rPr>
              <a:t>where successive statements of accounts/ payments are involved, </a:t>
            </a:r>
            <a:r>
              <a:rPr lang="en-IN" sz="1800" b="1" dirty="0">
                <a:latin typeface="Arial" pitchFamily="34" charset="0"/>
                <a:cs typeface="Arial" pitchFamily="34" charset="0"/>
              </a:rPr>
              <a:t>invoice shall be issued before or at the time of each such statements/ payment.</a:t>
            </a:r>
            <a:endParaRPr lang="en-IN" sz="1800" dirty="0">
              <a:latin typeface="Arial" pitchFamily="34" charset="0"/>
              <a:cs typeface="Arial" pitchFamily="34" charset="0"/>
            </a:endParaRPr>
          </a:p>
          <a:p>
            <a:pPr marL="457200" indent="-457200" algn="just">
              <a:lnSpc>
                <a:spcPct val="150000"/>
              </a:lnSpc>
              <a:spcBef>
                <a:spcPts val="0"/>
              </a:spcBef>
              <a:buSzPct val="100000"/>
              <a:buFont typeface="+mj-lt"/>
              <a:buAutoNum type="alphaLcParenR" startAt="5"/>
            </a:pPr>
            <a:r>
              <a:rPr lang="en-IN" sz="1800" dirty="0">
                <a:latin typeface="Arial" pitchFamily="34" charset="0"/>
                <a:cs typeface="Arial" pitchFamily="34" charset="0"/>
              </a:rPr>
              <a:t>In case of </a:t>
            </a:r>
            <a:r>
              <a:rPr lang="en-IN" sz="1800" u="sng" dirty="0">
                <a:latin typeface="Arial" pitchFamily="34" charset="0"/>
                <a:cs typeface="Arial" pitchFamily="34" charset="0"/>
              </a:rPr>
              <a:t>continuous supply of services</a:t>
            </a:r>
          </a:p>
          <a:p>
            <a:pPr marL="857250" lvl="1" indent="-457200" algn="just">
              <a:lnSpc>
                <a:spcPct val="150000"/>
              </a:lnSpc>
              <a:spcBef>
                <a:spcPts val="0"/>
              </a:spcBef>
              <a:buSzPct val="100000"/>
              <a:buFont typeface="Wingdings" panose="05000000000000000000" pitchFamily="2" charset="2"/>
              <a:buChar char="Ø"/>
            </a:pPr>
            <a:r>
              <a:rPr lang="en-IN" sz="1800" b="1" dirty="0">
                <a:latin typeface="Arial" pitchFamily="34" charset="0"/>
                <a:cs typeface="Arial" pitchFamily="34" charset="0"/>
              </a:rPr>
              <a:t>Due date ascertainable </a:t>
            </a:r>
            <a:r>
              <a:rPr lang="en-IN" sz="1800" dirty="0">
                <a:latin typeface="Arial" pitchFamily="34" charset="0"/>
                <a:cs typeface="Arial" pitchFamily="34" charset="0"/>
              </a:rPr>
              <a:t>– invoice to be issued before / after payment is liable to be made by recipient but within prescribed period (whether or not payment received)</a:t>
            </a:r>
          </a:p>
          <a:p>
            <a:pPr marL="857250" lvl="1" indent="-457200" algn="just">
              <a:lnSpc>
                <a:spcPct val="150000"/>
              </a:lnSpc>
              <a:spcBef>
                <a:spcPts val="0"/>
              </a:spcBef>
              <a:buSzPct val="100000"/>
              <a:buFont typeface="Wingdings" panose="05000000000000000000" pitchFamily="2" charset="2"/>
              <a:buChar char="Ø"/>
            </a:pPr>
            <a:r>
              <a:rPr lang="en-IN" sz="1800" b="1" dirty="0">
                <a:latin typeface="Arial" pitchFamily="34" charset="0"/>
                <a:cs typeface="Arial" pitchFamily="34" charset="0"/>
              </a:rPr>
              <a:t>Due date not ascertainable</a:t>
            </a:r>
            <a:r>
              <a:rPr lang="en-IN" sz="1800" dirty="0">
                <a:latin typeface="Arial" pitchFamily="34" charset="0"/>
                <a:cs typeface="Arial" pitchFamily="34" charset="0"/>
              </a:rPr>
              <a:t> – invoice to be issued before / after each such time supplier receives payment but within prescribed period </a:t>
            </a:r>
          </a:p>
          <a:p>
            <a:pPr marL="857250" lvl="1" indent="-457200" algn="just">
              <a:lnSpc>
                <a:spcPct val="150000"/>
              </a:lnSpc>
              <a:spcBef>
                <a:spcPts val="0"/>
              </a:spcBef>
              <a:buSzPct val="100000"/>
              <a:buFont typeface="Wingdings" panose="05000000000000000000" pitchFamily="2" charset="2"/>
              <a:buChar char="Ø"/>
            </a:pPr>
            <a:r>
              <a:rPr lang="en-IN" sz="1800" b="1" dirty="0">
                <a:latin typeface="Arial" pitchFamily="34" charset="0"/>
                <a:cs typeface="Arial" pitchFamily="34" charset="0"/>
              </a:rPr>
              <a:t>Payment linked to completion of an event</a:t>
            </a:r>
            <a:r>
              <a:rPr lang="en-IN" sz="1800" dirty="0">
                <a:latin typeface="Arial" pitchFamily="34" charset="0"/>
                <a:cs typeface="Arial" pitchFamily="34" charset="0"/>
              </a:rPr>
              <a:t> – invoice to be issued before / after time of completion of that event but within prescribed period.</a:t>
            </a:r>
            <a:r>
              <a:rPr lang="en-IN" altLang="en-US" sz="1800" b="1" u="sng" dirty="0">
                <a:latin typeface="Arial" pitchFamily="34" charset="0"/>
                <a:ea typeface="Cambria Math" panose="02040503050406030204" pitchFamily="18" charset="0"/>
                <a:cs typeface="Arial" pitchFamily="34" charset="0"/>
              </a:rPr>
              <a:t> </a:t>
            </a:r>
          </a:p>
          <a:p>
            <a:pPr lvl="1" indent="-457200" algn="just">
              <a:lnSpc>
                <a:spcPct val="100000"/>
              </a:lnSpc>
              <a:spcBef>
                <a:spcPts val="600"/>
              </a:spcBef>
              <a:spcAft>
                <a:spcPts val="600"/>
              </a:spcAft>
              <a:buClr>
                <a:schemeClr val="tx2"/>
              </a:buClr>
              <a:defRPr/>
            </a:pPr>
            <a:endParaRPr lang="en-IN" altLang="en-US" sz="32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9</a:t>
            </a:fld>
            <a:endParaRPr lang="en-US" sz="2000" dirty="0">
              <a:solidFill>
                <a:srgbClr val="0070C0"/>
              </a:solidFill>
            </a:endParaRPr>
          </a:p>
        </p:txBody>
      </p:sp>
      <p:sp>
        <p:nvSpPr>
          <p:cNvPr id="5" name="Footer Placeholder 4"/>
          <p:cNvSpPr>
            <a:spLocks noGrp="1"/>
          </p:cNvSpPr>
          <p:nvPr>
            <p:ph type="ftr" sz="quarter" idx="11"/>
          </p:nvPr>
        </p:nvSpPr>
        <p:spPr>
          <a:xfrm>
            <a:off x="370805" y="6356349"/>
            <a:ext cx="1528334" cy="365125"/>
          </a:xfrm>
        </p:spPr>
        <p:txBody>
          <a:bodyPr/>
          <a:lstStyle/>
          <a:p>
            <a:pPr algn="l"/>
            <a:r>
              <a:rPr lang="en-US" sz="2000" dirty="0">
                <a:solidFill>
                  <a:srgbClr val="0070C0"/>
                </a:solidFill>
              </a:rPr>
              <a:t>Tax Invoice</a:t>
            </a:r>
          </a:p>
        </p:txBody>
      </p:sp>
    </p:spTree>
    <p:extLst>
      <p:ext uri="{BB962C8B-B14F-4D97-AF65-F5344CB8AC3E}">
        <p14:creationId xmlns="" xmlns:p14="http://schemas.microsoft.com/office/powerpoint/2010/main" val="2994426394"/>
      </p:ext>
    </p:extLst>
  </p:cSld>
  <p:clrMapOvr>
    <a:masterClrMapping/>
  </p:clrMapOvr>
</p:sld>
</file>

<file path=ppt/theme/theme1.xml><?xml version="1.0" encoding="utf-8"?>
<a:theme xmlns:a="http://schemas.openxmlformats.org/drawingml/2006/main" name="Office Theme">
  <a:themeElements>
    <a:clrScheme name="Custom 10">
      <a:dk1>
        <a:srgbClr val="0C0C0C"/>
      </a:dk1>
      <a:lt1>
        <a:sysClr val="window" lastClr="FFFFFF"/>
      </a:lt1>
      <a:dk2>
        <a:srgbClr val="44546A"/>
      </a:dk2>
      <a:lt2>
        <a:srgbClr val="E7E6E6"/>
      </a:lt2>
      <a:accent1>
        <a:srgbClr val="FBE5D5"/>
      </a:accent1>
      <a:accent2>
        <a:srgbClr val="FFF2CB"/>
      </a:accent2>
      <a:accent3>
        <a:srgbClr val="E2EFD9"/>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Civic</Template>
  <TotalTime>2970</TotalTime>
  <Words>6367</Words>
  <Application>Microsoft Office PowerPoint</Application>
  <PresentationFormat>Custom</PresentationFormat>
  <Paragraphs>1014</Paragraphs>
  <Slides>76</Slides>
  <Notes>47</Notes>
  <HiddenSlides>0</HiddenSlides>
  <MMClips>0</MMClips>
  <ScaleCrop>false</ScaleCrop>
  <HeadingPairs>
    <vt:vector size="4" baseType="variant">
      <vt:variant>
        <vt:lpstr>Theme</vt:lpstr>
      </vt:variant>
      <vt:variant>
        <vt:i4>1</vt:i4>
      </vt:variant>
      <vt:variant>
        <vt:lpstr>Slide Titles</vt:lpstr>
      </vt:variant>
      <vt:variant>
        <vt:i4>76</vt:i4>
      </vt:variant>
    </vt:vector>
  </HeadingPairs>
  <TitlesOfParts>
    <vt:vector size="77"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vector>
  </TitlesOfParts>
  <Company>Polaris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natarajan subbiah</dc:creator>
  <cp:lastModifiedBy>Debasmita</cp:lastModifiedBy>
  <cp:revision>418</cp:revision>
  <dcterms:created xsi:type="dcterms:W3CDTF">2017-06-02T09:20:56Z</dcterms:created>
  <dcterms:modified xsi:type="dcterms:W3CDTF">2021-01-24T12:38:27Z</dcterms:modified>
</cp:coreProperties>
</file>