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8" r:id="rId2"/>
    <p:sldId id="260" r:id="rId3"/>
    <p:sldId id="267" r:id="rId4"/>
    <p:sldId id="270" r:id="rId5"/>
    <p:sldId id="271" r:id="rId6"/>
    <p:sldId id="266" r:id="rId7"/>
    <p:sldId id="273" r:id="rId8"/>
    <p:sldId id="272" r:id="rId9"/>
    <p:sldId id="274" r:id="rId10"/>
    <p:sldId id="275" r:id="rId11"/>
    <p:sldId id="276" r:id="rId12"/>
    <p:sldId id="278" r:id="rId13"/>
    <p:sldId id="279" r:id="rId14"/>
    <p:sldId id="280" r:id="rId15"/>
    <p:sldId id="281" r:id="rId16"/>
    <p:sldId id="268" r:id="rId17"/>
    <p:sldId id="282" r:id="rId18"/>
    <p:sldId id="283" r:id="rId19"/>
    <p:sldId id="284" r:id="rId20"/>
    <p:sldId id="285" r:id="rId21"/>
    <p:sldId id="303" r:id="rId22"/>
    <p:sldId id="304" r:id="rId23"/>
    <p:sldId id="305" r:id="rId24"/>
    <p:sldId id="306" r:id="rId25"/>
    <p:sldId id="308" r:id="rId26"/>
    <p:sldId id="309" r:id="rId27"/>
    <p:sldId id="264" r:id="rId28"/>
    <p:sldId id="265" r:id="rId29"/>
    <p:sldId id="286" r:id="rId30"/>
    <p:sldId id="287" r:id="rId31"/>
    <p:sldId id="288" r:id="rId32"/>
    <p:sldId id="269" r:id="rId33"/>
    <p:sldId id="316" r:id="rId34"/>
    <p:sldId id="289" r:id="rId35"/>
    <p:sldId id="290" r:id="rId36"/>
    <p:sldId id="291" r:id="rId37"/>
    <p:sldId id="292" r:id="rId38"/>
    <p:sldId id="293" r:id="rId39"/>
    <p:sldId id="294" r:id="rId40"/>
    <p:sldId id="317" r:id="rId41"/>
    <p:sldId id="318" r:id="rId42"/>
    <p:sldId id="295" r:id="rId43"/>
    <p:sldId id="310" r:id="rId44"/>
    <p:sldId id="296" r:id="rId45"/>
    <p:sldId id="297" r:id="rId46"/>
    <p:sldId id="300" r:id="rId47"/>
    <p:sldId id="298" r:id="rId48"/>
    <p:sldId id="299" r:id="rId49"/>
    <p:sldId id="301" r:id="rId50"/>
    <p:sldId id="302" r:id="rId51"/>
    <p:sldId id="314" r:id="rId52"/>
    <p:sldId id="315" r:id="rId53"/>
    <p:sldId id="31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4" d="100"/>
          <a:sy n="74" d="100"/>
        </p:scale>
        <p:origin x="678"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6/15/2025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6/15/2025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D491D0-8E1B-49C7-849B-A28568D94497}" type="slidenum">
              <a:rPr lang="en-US" smtClean="0"/>
              <a:t>4</a:t>
            </a:fld>
            <a:endParaRPr lang="en-US"/>
          </a:p>
        </p:txBody>
      </p:sp>
    </p:spTree>
    <p:extLst>
      <p:ext uri="{BB962C8B-B14F-4D97-AF65-F5344CB8AC3E}">
        <p14:creationId xmlns:p14="http://schemas.microsoft.com/office/powerpoint/2010/main" val="1126408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6/15/2025</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6/15/2025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6/15/2025</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6/15/2025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6/15/2025</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6/15/2025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6/15/2025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6/15/2025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6/15/2025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6/15/2025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6/15/2025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6/15/2025</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CONCEPT OF SUPPLY</a:t>
            </a:r>
            <a:endParaRPr lang="en-US" dirty="0"/>
          </a:p>
        </p:txBody>
      </p:sp>
      <p:sp>
        <p:nvSpPr>
          <p:cNvPr id="3" name="Subtitle 2"/>
          <p:cNvSpPr>
            <a:spLocks noGrp="1"/>
          </p:cNvSpPr>
          <p:nvPr>
            <p:ph type="subTitle" idx="1"/>
          </p:nvPr>
        </p:nvSpPr>
        <p:spPr/>
        <p:txBody>
          <a:bodyPr/>
          <a:lstStyle/>
          <a:p>
            <a:r>
              <a:rPr lang="en-US" dirty="0" smtClean="0"/>
              <a:t>Section 7 of Central Goods </a:t>
            </a:r>
            <a:r>
              <a:rPr lang="en-US" dirty="0"/>
              <a:t>a</a:t>
            </a:r>
            <a:r>
              <a:rPr lang="en-US" dirty="0" smtClean="0"/>
              <a:t>nd Service Tax Act,2017 (‘CGST’)</a:t>
            </a:r>
            <a:endParaRPr lang="en-US"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Section 7 (1) (b)</a:t>
            </a:r>
            <a:endParaRPr lang="en-US" dirty="0"/>
          </a:p>
        </p:txBody>
      </p:sp>
      <p:sp>
        <p:nvSpPr>
          <p:cNvPr id="3" name="TextBox 2"/>
          <p:cNvSpPr txBox="1"/>
          <p:nvPr/>
        </p:nvSpPr>
        <p:spPr>
          <a:xfrm>
            <a:off x="1280161" y="2253807"/>
            <a:ext cx="9113090" cy="923330"/>
          </a:xfrm>
          <a:prstGeom prst="rect">
            <a:avLst/>
          </a:prstGeom>
          <a:noFill/>
        </p:spPr>
        <p:txBody>
          <a:bodyPr wrap="square" rtlCol="0">
            <a:spAutoFit/>
          </a:bodyPr>
          <a:lstStyle/>
          <a:p>
            <a:pPr algn="just"/>
            <a:r>
              <a:rPr lang="en-US" b="1" dirty="0" smtClean="0"/>
              <a:t>Importation of services,</a:t>
            </a:r>
          </a:p>
          <a:p>
            <a:pPr marL="285750" indent="-285750" algn="just">
              <a:buFont typeface="Calibri" panose="020F0502020204030204" pitchFamily="34" charset="0"/>
              <a:buChar char="‐"/>
            </a:pPr>
            <a:r>
              <a:rPr lang="en-US" dirty="0" smtClean="0"/>
              <a:t>For a </a:t>
            </a:r>
            <a:r>
              <a:rPr lang="en-US" b="1" dirty="0" smtClean="0"/>
              <a:t>Consideration,</a:t>
            </a:r>
          </a:p>
          <a:p>
            <a:pPr marL="285750" indent="-285750" algn="just">
              <a:buFont typeface="Calibri" panose="020F0502020204030204" pitchFamily="34" charset="0"/>
              <a:buChar char="‐"/>
            </a:pPr>
            <a:r>
              <a:rPr lang="en-US" dirty="0" smtClean="0"/>
              <a:t>Whether or not in the course or furtherance of </a:t>
            </a:r>
            <a:r>
              <a:rPr lang="en-US" b="1" dirty="0" smtClean="0"/>
              <a:t>business</a:t>
            </a:r>
            <a:endParaRPr lang="en-US" dirty="0"/>
          </a:p>
        </p:txBody>
      </p:sp>
      <p:sp>
        <p:nvSpPr>
          <p:cNvPr id="4" name="TextBox 3"/>
          <p:cNvSpPr txBox="1"/>
          <p:nvPr/>
        </p:nvSpPr>
        <p:spPr>
          <a:xfrm>
            <a:off x="2438400" y="3594100"/>
            <a:ext cx="5981700" cy="369332"/>
          </a:xfrm>
          <a:prstGeom prst="rect">
            <a:avLst/>
          </a:prstGeom>
          <a:noFill/>
        </p:spPr>
        <p:txBody>
          <a:bodyPr wrap="square" rtlCol="0">
            <a:spAutoFit/>
          </a:bodyPr>
          <a:lstStyle/>
          <a:p>
            <a:pPr algn="ctr"/>
            <a:r>
              <a:rPr lang="en-US" dirty="0" smtClean="0">
                <a:solidFill>
                  <a:srgbClr val="C00000"/>
                </a:solidFill>
              </a:rPr>
              <a:t>Importation of Services</a:t>
            </a:r>
          </a:p>
        </p:txBody>
      </p:sp>
      <p:sp>
        <p:nvSpPr>
          <p:cNvPr id="5" name="TextBox 4"/>
          <p:cNvSpPr txBox="1"/>
          <p:nvPr/>
        </p:nvSpPr>
        <p:spPr>
          <a:xfrm>
            <a:off x="2501900" y="4267200"/>
            <a:ext cx="5981700" cy="369332"/>
          </a:xfrm>
          <a:prstGeom prst="rect">
            <a:avLst/>
          </a:prstGeom>
          <a:noFill/>
        </p:spPr>
        <p:txBody>
          <a:bodyPr wrap="square" rtlCol="0">
            <a:spAutoFit/>
          </a:bodyPr>
          <a:lstStyle/>
          <a:p>
            <a:pPr algn="ctr"/>
            <a:r>
              <a:rPr lang="en-US" dirty="0" smtClean="0">
                <a:solidFill>
                  <a:srgbClr val="C00000"/>
                </a:solidFill>
              </a:rPr>
              <a:t>for a Consideration</a:t>
            </a:r>
          </a:p>
        </p:txBody>
      </p:sp>
      <p:sp>
        <p:nvSpPr>
          <p:cNvPr id="6" name="TextBox 5"/>
          <p:cNvSpPr txBox="1"/>
          <p:nvPr/>
        </p:nvSpPr>
        <p:spPr>
          <a:xfrm>
            <a:off x="12700" y="4876800"/>
            <a:ext cx="5981700" cy="369332"/>
          </a:xfrm>
          <a:prstGeom prst="rect">
            <a:avLst/>
          </a:prstGeom>
          <a:noFill/>
        </p:spPr>
        <p:txBody>
          <a:bodyPr wrap="square" rtlCol="0">
            <a:spAutoFit/>
          </a:bodyPr>
          <a:lstStyle/>
          <a:p>
            <a:pPr algn="ctr"/>
            <a:r>
              <a:rPr lang="en-US" dirty="0" smtClean="0">
                <a:solidFill>
                  <a:srgbClr val="C00000"/>
                </a:solidFill>
              </a:rPr>
              <a:t>In the course of business</a:t>
            </a:r>
          </a:p>
        </p:txBody>
      </p:sp>
      <p:sp>
        <p:nvSpPr>
          <p:cNvPr id="7" name="TextBox 6"/>
          <p:cNvSpPr txBox="1"/>
          <p:nvPr/>
        </p:nvSpPr>
        <p:spPr>
          <a:xfrm>
            <a:off x="5778500" y="4876800"/>
            <a:ext cx="5981700" cy="369332"/>
          </a:xfrm>
          <a:prstGeom prst="rect">
            <a:avLst/>
          </a:prstGeom>
          <a:noFill/>
        </p:spPr>
        <p:txBody>
          <a:bodyPr wrap="square" rtlCol="0">
            <a:spAutoFit/>
          </a:bodyPr>
          <a:lstStyle/>
          <a:p>
            <a:pPr algn="ctr"/>
            <a:r>
              <a:rPr lang="en-US" dirty="0" smtClean="0">
                <a:solidFill>
                  <a:srgbClr val="C00000"/>
                </a:solidFill>
              </a:rPr>
              <a:t>Not in the course of business</a:t>
            </a:r>
          </a:p>
        </p:txBody>
      </p:sp>
      <p:sp>
        <p:nvSpPr>
          <p:cNvPr id="13" name="TextBox 12"/>
          <p:cNvSpPr txBox="1"/>
          <p:nvPr/>
        </p:nvSpPr>
        <p:spPr>
          <a:xfrm>
            <a:off x="0" y="5435600"/>
            <a:ext cx="5981700" cy="369332"/>
          </a:xfrm>
          <a:prstGeom prst="rect">
            <a:avLst/>
          </a:prstGeom>
          <a:noFill/>
        </p:spPr>
        <p:txBody>
          <a:bodyPr wrap="square" rtlCol="0">
            <a:spAutoFit/>
          </a:bodyPr>
          <a:lstStyle/>
          <a:p>
            <a:pPr algn="ctr"/>
            <a:r>
              <a:rPr lang="en-US" dirty="0" smtClean="0">
                <a:solidFill>
                  <a:srgbClr val="C00000"/>
                </a:solidFill>
              </a:rPr>
              <a:t>Supply</a:t>
            </a:r>
          </a:p>
        </p:txBody>
      </p:sp>
      <p:sp>
        <p:nvSpPr>
          <p:cNvPr id="14" name="TextBox 13"/>
          <p:cNvSpPr txBox="1"/>
          <p:nvPr/>
        </p:nvSpPr>
        <p:spPr>
          <a:xfrm>
            <a:off x="5384800" y="5435600"/>
            <a:ext cx="5981700" cy="369332"/>
          </a:xfrm>
          <a:prstGeom prst="rect">
            <a:avLst/>
          </a:prstGeom>
          <a:noFill/>
        </p:spPr>
        <p:txBody>
          <a:bodyPr wrap="square" rtlCol="0">
            <a:spAutoFit/>
          </a:bodyPr>
          <a:lstStyle/>
          <a:p>
            <a:pPr algn="ctr"/>
            <a:r>
              <a:rPr lang="en-US" dirty="0" smtClean="0">
                <a:solidFill>
                  <a:srgbClr val="C00000"/>
                </a:solidFill>
              </a:rPr>
              <a:t>Supply</a:t>
            </a:r>
          </a:p>
        </p:txBody>
      </p:sp>
      <p:sp>
        <p:nvSpPr>
          <p:cNvPr id="15" name="TextBox 14"/>
          <p:cNvSpPr txBox="1"/>
          <p:nvPr/>
        </p:nvSpPr>
        <p:spPr>
          <a:xfrm>
            <a:off x="0" y="5892800"/>
            <a:ext cx="5981700" cy="369332"/>
          </a:xfrm>
          <a:prstGeom prst="rect">
            <a:avLst/>
          </a:prstGeom>
          <a:noFill/>
        </p:spPr>
        <p:txBody>
          <a:bodyPr wrap="square" rtlCol="0">
            <a:spAutoFit/>
          </a:bodyPr>
          <a:lstStyle/>
          <a:p>
            <a:pPr algn="ctr"/>
            <a:r>
              <a:rPr lang="en-US" b="1" dirty="0" smtClean="0">
                <a:solidFill>
                  <a:srgbClr val="C00000"/>
                </a:solidFill>
              </a:rPr>
              <a:t>GST Payable under RCM</a:t>
            </a:r>
          </a:p>
        </p:txBody>
      </p:sp>
      <p:sp>
        <p:nvSpPr>
          <p:cNvPr id="16" name="TextBox 15"/>
          <p:cNvSpPr txBox="1"/>
          <p:nvPr/>
        </p:nvSpPr>
        <p:spPr>
          <a:xfrm>
            <a:off x="5283200" y="5880100"/>
            <a:ext cx="5981700" cy="646331"/>
          </a:xfrm>
          <a:prstGeom prst="rect">
            <a:avLst/>
          </a:prstGeom>
          <a:noFill/>
        </p:spPr>
        <p:txBody>
          <a:bodyPr wrap="square" rtlCol="0">
            <a:spAutoFit/>
          </a:bodyPr>
          <a:lstStyle/>
          <a:p>
            <a:pPr algn="ctr"/>
            <a:r>
              <a:rPr lang="en-US" b="1" dirty="0" smtClean="0">
                <a:solidFill>
                  <a:srgbClr val="C00000"/>
                </a:solidFill>
              </a:rPr>
              <a:t>GST Exempted*</a:t>
            </a:r>
          </a:p>
          <a:p>
            <a:pPr algn="ctr"/>
            <a:r>
              <a:rPr lang="en-US" b="1" dirty="0" smtClean="0">
                <a:solidFill>
                  <a:srgbClr val="C00000"/>
                </a:solidFill>
              </a:rPr>
              <a:t>(Vide Notification)</a:t>
            </a:r>
          </a:p>
        </p:txBody>
      </p:sp>
      <p:sp>
        <p:nvSpPr>
          <p:cNvPr id="17" name="TextBox 16"/>
          <p:cNvSpPr txBox="1"/>
          <p:nvPr/>
        </p:nvSpPr>
        <p:spPr>
          <a:xfrm>
            <a:off x="38100" y="6502400"/>
            <a:ext cx="10960100" cy="369332"/>
          </a:xfrm>
          <a:prstGeom prst="rect">
            <a:avLst/>
          </a:prstGeom>
          <a:noFill/>
        </p:spPr>
        <p:txBody>
          <a:bodyPr wrap="square" rtlCol="0">
            <a:spAutoFit/>
          </a:bodyPr>
          <a:lstStyle/>
          <a:p>
            <a:pPr algn="ctr"/>
            <a:r>
              <a:rPr lang="en-US" i="1" dirty="0" smtClean="0"/>
              <a:t>* Exemption not applicable in case OIDAR services(</a:t>
            </a:r>
            <a:r>
              <a:rPr lang="en-US" b="1" i="1" dirty="0" smtClean="0"/>
              <a:t>Netflix</a:t>
            </a:r>
            <a:r>
              <a:rPr lang="en-US" i="1" dirty="0" smtClean="0"/>
              <a:t>) provided to NTOR(</a:t>
            </a:r>
            <a:r>
              <a:rPr lang="en-US" b="1" i="1" dirty="0" smtClean="0"/>
              <a:t>URP</a:t>
            </a:r>
            <a:r>
              <a:rPr lang="en-US" i="1" dirty="0" smtClean="0"/>
              <a:t>), in that case FCM is applicable</a:t>
            </a:r>
          </a:p>
        </p:txBody>
      </p:sp>
      <p:sp>
        <p:nvSpPr>
          <p:cNvPr id="18" name="Down Arrow 17"/>
          <p:cNvSpPr/>
          <p:nvPr/>
        </p:nvSpPr>
        <p:spPr>
          <a:xfrm>
            <a:off x="5270500" y="3963432"/>
            <a:ext cx="266700" cy="33036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Down Arrow 18"/>
          <p:cNvSpPr/>
          <p:nvPr/>
        </p:nvSpPr>
        <p:spPr>
          <a:xfrm>
            <a:off x="2832100" y="4598432"/>
            <a:ext cx="266700" cy="33036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Down Arrow 19"/>
          <p:cNvSpPr/>
          <p:nvPr/>
        </p:nvSpPr>
        <p:spPr>
          <a:xfrm>
            <a:off x="8166100" y="4611132"/>
            <a:ext cx="266700" cy="33036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Down Arrow 20"/>
          <p:cNvSpPr/>
          <p:nvPr/>
        </p:nvSpPr>
        <p:spPr>
          <a:xfrm>
            <a:off x="2819400" y="5195332"/>
            <a:ext cx="266700" cy="33036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Down Arrow 21"/>
          <p:cNvSpPr/>
          <p:nvPr/>
        </p:nvSpPr>
        <p:spPr>
          <a:xfrm>
            <a:off x="8178800" y="5208032"/>
            <a:ext cx="266700" cy="33036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4" name="Straight Connector 23"/>
          <p:cNvCxnSpPr/>
          <p:nvPr/>
        </p:nvCxnSpPr>
        <p:spPr>
          <a:xfrm>
            <a:off x="3035300" y="4598432"/>
            <a:ext cx="5213350" cy="127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7139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Section 7 (1) (</a:t>
            </a:r>
            <a:r>
              <a:rPr lang="en-US" dirty="0"/>
              <a:t>C</a:t>
            </a:r>
            <a:r>
              <a:rPr lang="en-US" dirty="0" smtClean="0"/>
              <a:t>)</a:t>
            </a:r>
            <a:endParaRPr lang="en-US" dirty="0"/>
          </a:p>
        </p:txBody>
      </p:sp>
      <p:sp>
        <p:nvSpPr>
          <p:cNvPr id="3" name="TextBox 2"/>
          <p:cNvSpPr txBox="1"/>
          <p:nvPr/>
        </p:nvSpPr>
        <p:spPr>
          <a:xfrm>
            <a:off x="1280161" y="2099259"/>
            <a:ext cx="9525214" cy="646331"/>
          </a:xfrm>
          <a:prstGeom prst="rect">
            <a:avLst/>
          </a:prstGeom>
          <a:noFill/>
        </p:spPr>
        <p:txBody>
          <a:bodyPr wrap="square" rtlCol="0">
            <a:spAutoFit/>
          </a:bodyPr>
          <a:lstStyle/>
          <a:p>
            <a:pPr algn="just"/>
            <a:r>
              <a:rPr lang="en-US" dirty="0" smtClean="0"/>
              <a:t>The said section is pertaining to Deemed Supply. Activities specified in </a:t>
            </a:r>
            <a:r>
              <a:rPr lang="en-US" b="1" dirty="0" smtClean="0"/>
              <a:t>Schedule I </a:t>
            </a:r>
            <a:r>
              <a:rPr lang="en-US" dirty="0" smtClean="0"/>
              <a:t> made or agreed to be made without consideration. </a:t>
            </a:r>
          </a:p>
        </p:txBody>
      </p:sp>
      <p:sp>
        <p:nvSpPr>
          <p:cNvPr id="4" name="TextBox 3">
            <a:extLst>
              <a:ext uri="{FF2B5EF4-FFF2-40B4-BE49-F238E27FC236}">
                <a16:creationId xmlns="" xmlns:a16="http://schemas.microsoft.com/office/drawing/2014/main" id="{DD6EA865-52C3-1BC5-27A4-A66228136297}"/>
              </a:ext>
            </a:extLst>
          </p:cNvPr>
          <p:cNvSpPr txBox="1"/>
          <p:nvPr/>
        </p:nvSpPr>
        <p:spPr>
          <a:xfrm>
            <a:off x="1291400" y="2888000"/>
            <a:ext cx="9628632" cy="3970318"/>
          </a:xfrm>
          <a:prstGeom prst="rect">
            <a:avLst/>
          </a:prstGeom>
          <a:noFill/>
        </p:spPr>
        <p:txBody>
          <a:bodyPr wrap="square" rtlCol="0">
            <a:spAutoFit/>
          </a:bodyPr>
          <a:lstStyle/>
          <a:p>
            <a:pPr algn="just"/>
            <a:r>
              <a:rPr lang="en-US" dirty="0"/>
              <a:t>This includes all supplies by a taxable person to a taxable person or non-taxable person, even if the same is without consideration.</a:t>
            </a:r>
          </a:p>
          <a:p>
            <a:pPr marL="342900" indent="-342900">
              <a:buAutoNum type="arabicPeriod"/>
            </a:pPr>
            <a:r>
              <a:rPr lang="en-US" b="1" dirty="0"/>
              <a:t>Permanent Transfer/Disposal of Business Asset where ITC availed:</a:t>
            </a:r>
          </a:p>
          <a:p>
            <a:pPr algn="just"/>
            <a:r>
              <a:rPr lang="en-US" dirty="0"/>
              <a:t>Any kind of disposal or transfer of business assets made by an entity on permanent basis even though without consideration. This clause is wide enough to cover transfer of business assets from holding to subsidiary company for nil consideration. However, it is important to note that this provision would apply if input tax credit has been availed on such assets.</a:t>
            </a:r>
          </a:p>
          <a:p>
            <a:pPr algn="just"/>
            <a:r>
              <a:rPr lang="en-US" b="1" dirty="0" smtClean="0"/>
              <a:t>Example</a:t>
            </a:r>
            <a:r>
              <a:rPr lang="en-US" b="1" dirty="0"/>
              <a:t>:</a:t>
            </a:r>
          </a:p>
          <a:p>
            <a:pPr marL="342900" indent="-342900" algn="just">
              <a:buAutoNum type="arabicParenR"/>
            </a:pPr>
            <a:r>
              <a:rPr lang="en-US" dirty="0"/>
              <a:t>XYZ &amp; Co. donates old laptops to charitable schools will qualify as supply provided input tax credit has been availed by XYZ &amp; Co. on such laptops.</a:t>
            </a:r>
          </a:p>
          <a:p>
            <a:pPr marL="342900" indent="-342900" algn="just">
              <a:buAutoNum type="arabicParenR"/>
            </a:pPr>
            <a:endParaRPr lang="en-US" dirty="0"/>
          </a:p>
          <a:p>
            <a:pPr marL="342900" indent="-342900" algn="just">
              <a:buAutoNum type="arabicParenR"/>
            </a:pPr>
            <a:r>
              <a:rPr lang="en-US" dirty="0"/>
              <a:t>A Cloth retailer gives clothes from his business stock to his friend free of cost. In this case, transfer of business stock would amount to ‘supply’ if he had claimed input tax credit on his purchase of the business asset.</a:t>
            </a:r>
            <a:endParaRPr lang="en-IN" dirty="0"/>
          </a:p>
        </p:txBody>
      </p:sp>
    </p:spTree>
    <p:extLst>
      <p:ext uri="{BB962C8B-B14F-4D97-AF65-F5344CB8AC3E}">
        <p14:creationId xmlns:p14="http://schemas.microsoft.com/office/powerpoint/2010/main" val="409190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E189D6C-836A-E332-49FC-AEA3A002260F}"/>
            </a:ext>
          </a:extLst>
        </p:cNvPr>
        <p:cNvGrpSpPr/>
        <p:nvPr/>
      </p:nvGrpSpPr>
      <p:grpSpPr>
        <a:xfrm>
          <a:off x="0" y="0"/>
          <a:ext cx="0" cy="0"/>
          <a:chOff x="0" y="0"/>
          <a:chExt cx="0" cy="0"/>
        </a:xfrm>
      </p:grpSpPr>
      <p:sp>
        <p:nvSpPr>
          <p:cNvPr id="2" name="TextBox 1">
            <a:extLst>
              <a:ext uri="{FF2B5EF4-FFF2-40B4-BE49-F238E27FC236}">
                <a16:creationId xmlns="" xmlns:a16="http://schemas.microsoft.com/office/drawing/2014/main" id="{38D8BDE6-D10A-BA88-4DBA-43BBD3EAE89D}"/>
              </a:ext>
            </a:extLst>
          </p:cNvPr>
          <p:cNvSpPr txBox="1"/>
          <p:nvPr/>
        </p:nvSpPr>
        <p:spPr>
          <a:xfrm>
            <a:off x="1330037" y="701979"/>
            <a:ext cx="9628632" cy="5078313"/>
          </a:xfrm>
          <a:prstGeom prst="rect">
            <a:avLst/>
          </a:prstGeom>
          <a:noFill/>
        </p:spPr>
        <p:txBody>
          <a:bodyPr wrap="square" rtlCol="0">
            <a:spAutoFit/>
          </a:bodyPr>
          <a:lstStyle/>
          <a:p>
            <a:r>
              <a:rPr lang="en-US" b="1" dirty="0"/>
              <a:t>2.  Supply between related person or distinct persons:</a:t>
            </a:r>
          </a:p>
          <a:p>
            <a:pPr algn="just"/>
            <a:r>
              <a:rPr lang="en-US" dirty="0"/>
              <a:t>Supply of goods or services or both between related persons or between distinct persons will qualify as supply, </a:t>
            </a:r>
            <a:r>
              <a:rPr lang="en-US" b="1" dirty="0"/>
              <a:t>provided it is made in the course or furtherance of business.</a:t>
            </a:r>
          </a:p>
          <a:p>
            <a:pPr algn="just"/>
            <a:endParaRPr lang="en-US" dirty="0"/>
          </a:p>
          <a:p>
            <a:r>
              <a:rPr lang="en-US" b="1" dirty="0"/>
              <a:t>Person shall be deemed to be related if</a:t>
            </a:r>
          </a:p>
          <a:p>
            <a:pPr marL="285750" indent="-285750">
              <a:buFont typeface="Calibri" panose="020F0502020204030204" pitchFamily="34" charset="0"/>
              <a:buChar char="-"/>
            </a:pPr>
            <a:r>
              <a:rPr lang="en-US" dirty="0"/>
              <a:t>Such persons are officers  or directors of one another businesses – </a:t>
            </a:r>
            <a:r>
              <a:rPr lang="en-US" dirty="0">
                <a:solidFill>
                  <a:schemeClr val="accent1">
                    <a:lumMod val="50000"/>
                  </a:schemeClr>
                </a:solidFill>
              </a:rPr>
              <a:t>two common directors</a:t>
            </a:r>
            <a:r>
              <a:rPr lang="en-US" dirty="0"/>
              <a:t>;</a:t>
            </a:r>
          </a:p>
          <a:p>
            <a:pPr marL="285750" indent="-285750">
              <a:buFont typeface="Calibri" panose="020F0502020204030204" pitchFamily="34" charset="0"/>
              <a:buChar char="-"/>
            </a:pPr>
            <a:r>
              <a:rPr lang="en-US" dirty="0"/>
              <a:t>Such persons are employer and employee - </a:t>
            </a:r>
            <a:r>
              <a:rPr lang="en-US" i="1" dirty="0">
                <a:solidFill>
                  <a:schemeClr val="accent1">
                    <a:lumMod val="50000"/>
                  </a:schemeClr>
                </a:solidFill>
              </a:rPr>
              <a:t>but other than salary</a:t>
            </a:r>
            <a:r>
              <a:rPr lang="en-US" dirty="0"/>
              <a:t>;</a:t>
            </a:r>
          </a:p>
          <a:p>
            <a:pPr marL="285750" indent="-285750">
              <a:buFont typeface="Calibri" panose="020F0502020204030204" pitchFamily="34" charset="0"/>
              <a:buChar char="-"/>
            </a:pPr>
            <a:r>
              <a:rPr lang="en-US" dirty="0"/>
              <a:t>One of them directly or indirectly control the others – </a:t>
            </a:r>
            <a:r>
              <a:rPr lang="en-US" i="1" dirty="0">
                <a:solidFill>
                  <a:schemeClr val="accent1">
                    <a:lumMod val="50000"/>
                  </a:schemeClr>
                </a:solidFill>
              </a:rPr>
              <a:t>control means 50% share in another company</a:t>
            </a:r>
            <a:r>
              <a:rPr lang="en-US" dirty="0"/>
              <a:t>;</a:t>
            </a:r>
          </a:p>
          <a:p>
            <a:pPr marL="285750" indent="-285750">
              <a:buFont typeface="Calibri" panose="020F0502020204030204" pitchFamily="34" charset="0"/>
              <a:buChar char="-"/>
            </a:pPr>
            <a:r>
              <a:rPr lang="en-US" dirty="0"/>
              <a:t>Together they directly or indirectly control a third person  or they are members of the same family;</a:t>
            </a:r>
          </a:p>
          <a:p>
            <a:pPr marL="285750" indent="-285750">
              <a:buFont typeface="Calibri" panose="020F0502020204030204" pitchFamily="34" charset="0"/>
              <a:buChar char="-"/>
            </a:pPr>
            <a:r>
              <a:rPr lang="en-US" dirty="0"/>
              <a:t>Such persons are legally recognized partners in business;</a:t>
            </a:r>
          </a:p>
          <a:p>
            <a:pPr marL="285750" indent="-285750">
              <a:buFont typeface="Calibri" panose="020F0502020204030204" pitchFamily="34" charset="0"/>
              <a:buChar char="-"/>
            </a:pPr>
            <a:r>
              <a:rPr lang="en-US" dirty="0"/>
              <a:t>Any person directly or indirectly owns, controls or holds 25% or more of the outstanding voting stock or shares of both of them;</a:t>
            </a:r>
          </a:p>
          <a:p>
            <a:pPr marL="285750" indent="-285750">
              <a:buFont typeface="Calibri" panose="020F0502020204030204" pitchFamily="34" charset="0"/>
              <a:buChar char="-"/>
            </a:pPr>
            <a:r>
              <a:rPr lang="en-US" dirty="0"/>
              <a:t>Both of them directly or indirectly controlled by a third person; and</a:t>
            </a:r>
          </a:p>
          <a:p>
            <a:pPr marL="285750" indent="-285750">
              <a:buFont typeface="Calibri" panose="020F0502020204030204" pitchFamily="34" charset="0"/>
              <a:buChar char="-"/>
            </a:pPr>
            <a:r>
              <a:rPr lang="en-US" dirty="0"/>
              <a:t>Persons who are associated in the business of one another in that one is sole agent or sole distributor.</a:t>
            </a:r>
          </a:p>
          <a:p>
            <a:r>
              <a:rPr lang="en-US" dirty="0"/>
              <a:t>Shall be deemed to be related.</a:t>
            </a:r>
          </a:p>
          <a:p>
            <a:pPr marL="285750" indent="-285750">
              <a:buFont typeface="Calibri" panose="020F0502020204030204" pitchFamily="34" charset="0"/>
              <a:buChar char="-"/>
            </a:pPr>
            <a:endParaRPr lang="en-US" dirty="0"/>
          </a:p>
        </p:txBody>
      </p:sp>
    </p:spTree>
    <p:extLst>
      <p:ext uri="{BB962C8B-B14F-4D97-AF65-F5344CB8AC3E}">
        <p14:creationId xmlns:p14="http://schemas.microsoft.com/office/powerpoint/2010/main" val="327478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1A4BDE0-D9AB-78F8-D295-AC0D510B0AB6}"/>
            </a:ext>
          </a:extLst>
        </p:cNvPr>
        <p:cNvGrpSpPr/>
        <p:nvPr/>
      </p:nvGrpSpPr>
      <p:grpSpPr>
        <a:xfrm>
          <a:off x="0" y="0"/>
          <a:ext cx="0" cy="0"/>
          <a:chOff x="0" y="0"/>
          <a:chExt cx="0" cy="0"/>
        </a:xfrm>
      </p:grpSpPr>
      <p:sp>
        <p:nvSpPr>
          <p:cNvPr id="2" name="TextBox 1">
            <a:extLst>
              <a:ext uri="{FF2B5EF4-FFF2-40B4-BE49-F238E27FC236}">
                <a16:creationId xmlns="" xmlns:a16="http://schemas.microsoft.com/office/drawing/2014/main" id="{DE5E98E0-DB85-7C2F-34D9-34CA5DE887D7}"/>
              </a:ext>
            </a:extLst>
          </p:cNvPr>
          <p:cNvSpPr txBox="1"/>
          <p:nvPr/>
        </p:nvSpPr>
        <p:spPr>
          <a:xfrm>
            <a:off x="1330037" y="701979"/>
            <a:ext cx="9628632" cy="3139321"/>
          </a:xfrm>
          <a:prstGeom prst="rect">
            <a:avLst/>
          </a:prstGeom>
          <a:noFill/>
        </p:spPr>
        <p:txBody>
          <a:bodyPr wrap="square" rtlCol="0">
            <a:spAutoFit/>
          </a:bodyPr>
          <a:lstStyle/>
          <a:p>
            <a:r>
              <a:rPr lang="en-US" b="1" dirty="0"/>
              <a:t>Distinct Persons [section 25 of CGST Act]</a:t>
            </a:r>
          </a:p>
          <a:p>
            <a:pPr algn="just"/>
            <a:r>
              <a:rPr lang="en-US" dirty="0"/>
              <a:t>A person who has obtained or is required to obtain more than one registration, whether in one state/Union territory or more than one state/Union territory shall, in respect of each such registration, be treated as distinct persons. Further, where a person who has obtained or is required to obtain registration in a state or Union territory in respect of an establishment, has an establishment in another state or Union territory, then such establishments shall be treated as establishments of distinct persons.</a:t>
            </a:r>
          </a:p>
          <a:p>
            <a:pPr algn="just"/>
            <a:endParaRPr lang="en-US" dirty="0"/>
          </a:p>
          <a:p>
            <a:pPr algn="just"/>
            <a:r>
              <a:rPr lang="en-US" b="1" dirty="0"/>
              <a:t>Example: </a:t>
            </a:r>
            <a:r>
              <a:rPr lang="en-US" dirty="0"/>
              <a:t>Mohan, a CMA, has registered head office in Delhi. He has also obtained registration in the state of West Bengal in respect of his branch office. Mohan shall be treated as distinct persons in respect of registrations in West Bengal and Delhi.</a:t>
            </a:r>
            <a:endParaRPr lang="en-US" b="1" dirty="0"/>
          </a:p>
        </p:txBody>
      </p:sp>
    </p:spTree>
    <p:extLst>
      <p:ext uri="{BB962C8B-B14F-4D97-AF65-F5344CB8AC3E}">
        <p14:creationId xmlns:p14="http://schemas.microsoft.com/office/powerpoint/2010/main" val="166903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2" name="TextBox 1">
            <a:extLst>
              <a:ext uri="{FF2B5EF4-FFF2-40B4-BE49-F238E27FC236}">
                <a16:creationId xmlns="" xmlns:a16="http://schemas.microsoft.com/office/drawing/2014/main" id="{717914A3-98AA-4E5F-8F40-8B84F06EF87E}"/>
              </a:ext>
            </a:extLst>
          </p:cNvPr>
          <p:cNvSpPr txBox="1"/>
          <p:nvPr/>
        </p:nvSpPr>
        <p:spPr>
          <a:xfrm>
            <a:off x="1330037" y="701979"/>
            <a:ext cx="9628632" cy="3970318"/>
          </a:xfrm>
          <a:prstGeom prst="rect">
            <a:avLst/>
          </a:prstGeom>
          <a:noFill/>
        </p:spPr>
        <p:txBody>
          <a:bodyPr wrap="square" rtlCol="0">
            <a:spAutoFit/>
          </a:bodyPr>
          <a:lstStyle/>
          <a:p>
            <a:pPr algn="just"/>
            <a:r>
              <a:rPr lang="en-US" b="1" dirty="0"/>
              <a:t>3.  Principal - Agent</a:t>
            </a:r>
          </a:p>
          <a:p>
            <a:pPr algn="just"/>
            <a:r>
              <a:rPr lang="en-US" dirty="0"/>
              <a:t>Supply of goods by a principal to his agent without consideration where the agent undertakes to supply such goods on behalf of the principal is considered as supply. Similarly, supply of goods by an agent to his principal without consideration where the agent undertakes to receive such goods on behalf of the principal is considered as supply.</a:t>
            </a:r>
          </a:p>
          <a:p>
            <a:pPr algn="just"/>
            <a:endParaRPr lang="en-US" dirty="0"/>
          </a:p>
          <a:p>
            <a:pPr algn="just"/>
            <a:r>
              <a:rPr lang="en-US" dirty="0"/>
              <a:t>Points which merit consideration, in this regard, are as follows:</a:t>
            </a:r>
          </a:p>
          <a:p>
            <a:pPr marL="285750" indent="-285750" algn="just">
              <a:buFont typeface="Arial" panose="020B0604020202020204" pitchFamily="34" charset="0"/>
              <a:buChar char="•"/>
            </a:pPr>
            <a:r>
              <a:rPr lang="en-US" dirty="0"/>
              <a:t>Only supply of goods is covered here;</a:t>
            </a:r>
          </a:p>
          <a:p>
            <a:pPr marL="285750" indent="-285750" algn="just">
              <a:buFont typeface="Arial" panose="020B0604020202020204" pitchFamily="34" charset="0"/>
              <a:buChar char="•"/>
            </a:pPr>
            <a:r>
              <a:rPr lang="en-US" dirty="0"/>
              <a:t>Supply of goods between principal and agent without consideration is also supply.</a:t>
            </a:r>
          </a:p>
          <a:p>
            <a:pPr algn="just"/>
            <a:endParaRPr lang="en-US" dirty="0"/>
          </a:p>
          <a:p>
            <a:pPr algn="just"/>
            <a:r>
              <a:rPr lang="en-US" b="1" dirty="0"/>
              <a:t>Example:</a:t>
            </a:r>
          </a:p>
          <a:p>
            <a:pPr algn="just"/>
            <a:r>
              <a:rPr lang="en-US" dirty="0"/>
              <a:t>XYZ Motors Ltd. engaged Asian Cars Ltd. as an agent to sell cars </a:t>
            </a:r>
            <a:r>
              <a:rPr lang="en-US" dirty="0" smtClean="0"/>
              <a:t>on his </a:t>
            </a:r>
            <a:r>
              <a:rPr lang="en-US" dirty="0"/>
              <a:t>behalf. For this purpose, XYZ Motors Ltd. has supplied 20 cars to the showroom of Asian Cars Ltd located in Haryana. Supply of cars XYZ Motors ltd to Asian Cars Ltd will qualify as supply.</a:t>
            </a:r>
          </a:p>
        </p:txBody>
      </p:sp>
    </p:spTree>
    <p:extLst>
      <p:ext uri="{BB962C8B-B14F-4D97-AF65-F5344CB8AC3E}">
        <p14:creationId xmlns:p14="http://schemas.microsoft.com/office/powerpoint/2010/main" val="148363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2" name="TextBox 1">
            <a:extLst>
              <a:ext uri="{FF2B5EF4-FFF2-40B4-BE49-F238E27FC236}">
                <a16:creationId xmlns="" xmlns:a16="http://schemas.microsoft.com/office/drawing/2014/main" id="{717914A3-98AA-4E5F-8F40-8B84F06EF87E}"/>
              </a:ext>
            </a:extLst>
          </p:cNvPr>
          <p:cNvSpPr txBox="1"/>
          <p:nvPr/>
        </p:nvSpPr>
        <p:spPr>
          <a:xfrm>
            <a:off x="1330037" y="701979"/>
            <a:ext cx="9628632" cy="2862322"/>
          </a:xfrm>
          <a:prstGeom prst="rect">
            <a:avLst/>
          </a:prstGeom>
          <a:noFill/>
        </p:spPr>
        <p:txBody>
          <a:bodyPr wrap="square" rtlCol="0">
            <a:spAutoFit/>
          </a:bodyPr>
          <a:lstStyle/>
          <a:p>
            <a:pPr algn="just"/>
            <a:r>
              <a:rPr lang="en-US" b="1" dirty="0"/>
              <a:t>4</a:t>
            </a:r>
            <a:r>
              <a:rPr lang="en-US" b="1" dirty="0" smtClean="0"/>
              <a:t>.  Importation of services</a:t>
            </a:r>
            <a:endParaRPr lang="en-US" b="1" dirty="0"/>
          </a:p>
          <a:p>
            <a:pPr algn="just"/>
            <a:r>
              <a:rPr lang="en-US" dirty="0"/>
              <a:t>I</a:t>
            </a:r>
            <a:r>
              <a:rPr lang="en-US" dirty="0" smtClean="0"/>
              <a:t>mport of services by a </a:t>
            </a:r>
            <a:r>
              <a:rPr lang="en-US" b="1" dirty="0" smtClean="0"/>
              <a:t>taxable or non-taxable person </a:t>
            </a:r>
            <a:r>
              <a:rPr lang="en-US" dirty="0" smtClean="0"/>
              <a:t> from a related person or from his establishment located outside </a:t>
            </a:r>
            <a:r>
              <a:rPr lang="en-US" dirty="0"/>
              <a:t>I</a:t>
            </a:r>
            <a:r>
              <a:rPr lang="en-US" dirty="0" smtClean="0"/>
              <a:t>ndia in the course or furtherance of business shall be treated as ‘Supply;. </a:t>
            </a:r>
          </a:p>
          <a:p>
            <a:pPr algn="just"/>
            <a:endParaRPr lang="en-US" dirty="0"/>
          </a:p>
          <a:p>
            <a:pPr algn="just"/>
            <a:r>
              <a:rPr lang="en-US" b="1" dirty="0"/>
              <a:t>Example:</a:t>
            </a:r>
          </a:p>
          <a:p>
            <a:pPr algn="just"/>
            <a:r>
              <a:rPr lang="en-US" dirty="0" smtClean="0"/>
              <a:t>ABC Associates received legal consultancy services from its head office located in Malaysia. The head office has rendered such services free of cost to its branch office. Since ABC associates and the branch office are related persons, services received by ABC Associates will qualify as supply even though head office has not charged anything from it.</a:t>
            </a:r>
            <a:endParaRPr lang="en-US" dirty="0"/>
          </a:p>
        </p:txBody>
      </p:sp>
    </p:spTree>
    <p:extLst>
      <p:ext uri="{BB962C8B-B14F-4D97-AF65-F5344CB8AC3E}">
        <p14:creationId xmlns:p14="http://schemas.microsoft.com/office/powerpoint/2010/main" val="12173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Section 7 (</a:t>
            </a:r>
            <a:r>
              <a:rPr lang="en-US" dirty="0" smtClean="0"/>
              <a:t>1A)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61056242"/>
              </p:ext>
            </p:extLst>
          </p:nvPr>
        </p:nvGraphicFramePr>
        <p:xfrm>
          <a:off x="1004551" y="2253803"/>
          <a:ext cx="10212947" cy="4307180"/>
        </p:xfrm>
        <a:graphic>
          <a:graphicData uri="http://schemas.openxmlformats.org/drawingml/2006/table">
            <a:tbl>
              <a:tblPr firstRow="1" bandRow="1">
                <a:tableStyleId>{3B4B98B0-60AC-42C2-AFA5-B58CD77FA1E5}</a:tableStyleId>
              </a:tblPr>
              <a:tblGrid>
                <a:gridCol w="845304"/>
                <a:gridCol w="1940045"/>
                <a:gridCol w="4874361"/>
                <a:gridCol w="2553237"/>
              </a:tblGrid>
              <a:tr h="631065">
                <a:tc>
                  <a:txBody>
                    <a:bodyPr/>
                    <a:lstStyle/>
                    <a:p>
                      <a:pPr algn="ctr"/>
                      <a:r>
                        <a:rPr lang="en-US" sz="2000" dirty="0" smtClean="0"/>
                        <a:t>S. No.</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Transaction</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Type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Nature</a:t>
                      </a:r>
                      <a:r>
                        <a:rPr lang="en-US" sz="2000" baseline="0" dirty="0" smtClean="0"/>
                        <a:t> of Supply</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190">
                <a:tc rowSpan="3">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dirty="0" smtClean="0"/>
                        <a:t>Transfer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Title in</a:t>
                      </a:r>
                      <a:r>
                        <a:rPr lang="en-US" baseline="0" dirty="0" smtClean="0"/>
                        <a:t> goods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Supply of Goods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520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Right in</a:t>
                      </a:r>
                      <a:r>
                        <a:rPr lang="en-US" baseline="0" dirty="0" smtClean="0"/>
                        <a:t> goods/undivided share in goods without transfer of goods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Supply of Services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3952">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Title in goods under an agreement which stipulates that</a:t>
                      </a:r>
                      <a:r>
                        <a:rPr lang="en-US" baseline="0" dirty="0" smtClean="0"/>
                        <a:t> property shall pass at a future date.</a:t>
                      </a:r>
                    </a:p>
                    <a:p>
                      <a:r>
                        <a:rPr lang="en-US" b="1" baseline="0" dirty="0" smtClean="0"/>
                        <a:t>Example: </a:t>
                      </a:r>
                      <a:r>
                        <a:rPr lang="en-US" b="0" baseline="0" dirty="0" smtClean="0"/>
                        <a:t>An agreement to sell ascertained goods at a future date.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Supply of Goods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190">
                <a:tc rowSpan="2">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dirty="0" smtClean="0"/>
                        <a:t>Land</a:t>
                      </a:r>
                      <a:r>
                        <a:rPr lang="en-US" baseline="0" dirty="0" smtClean="0"/>
                        <a:t> and Building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Lease,</a:t>
                      </a:r>
                      <a:r>
                        <a:rPr lang="en-US" baseline="0" dirty="0" smtClean="0"/>
                        <a:t> tenancy, easement, </a:t>
                      </a:r>
                      <a:r>
                        <a:rPr lang="en-US" baseline="0" dirty="0" err="1" smtClean="0"/>
                        <a:t>licence</a:t>
                      </a:r>
                      <a:r>
                        <a:rPr lang="en-US" baseline="0" dirty="0" smtClean="0"/>
                        <a:t> to occupy land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Supply of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4578">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Lease</a:t>
                      </a:r>
                      <a:r>
                        <a:rPr lang="en-US" baseline="0" dirty="0" smtClean="0"/>
                        <a:t> or letting out of building wholly or partly</a:t>
                      </a:r>
                    </a:p>
                    <a:p>
                      <a:r>
                        <a:rPr lang="en-US" b="1" baseline="0" dirty="0" smtClean="0"/>
                        <a:t>Example: </a:t>
                      </a:r>
                      <a:r>
                        <a:rPr lang="en-US" b="0" baseline="0" dirty="0" smtClean="0"/>
                        <a:t>Lease rentals collected shall be taxable as supply of services under GST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Supply of Services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574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graphicFrame>
        <p:nvGraphicFramePr>
          <p:cNvPr id="3" name="Content Placeholder 4"/>
          <p:cNvGraphicFramePr>
            <a:graphicFrameLocks/>
          </p:cNvGraphicFramePr>
          <p:nvPr>
            <p:extLst>
              <p:ext uri="{D42A27DB-BD31-4B8C-83A1-F6EECF244321}">
                <p14:modId xmlns:p14="http://schemas.microsoft.com/office/powerpoint/2010/main" val="4157729433"/>
              </p:ext>
            </p:extLst>
          </p:nvPr>
        </p:nvGraphicFramePr>
        <p:xfrm>
          <a:off x="1004551" y="64393"/>
          <a:ext cx="10212947" cy="6757545"/>
        </p:xfrm>
        <a:graphic>
          <a:graphicData uri="http://schemas.openxmlformats.org/drawingml/2006/table">
            <a:tbl>
              <a:tblPr firstRow="1" bandRow="1">
                <a:tableStyleId>{3B4B98B0-60AC-42C2-AFA5-B58CD77FA1E5}</a:tableStyleId>
              </a:tblPr>
              <a:tblGrid>
                <a:gridCol w="845304"/>
                <a:gridCol w="1940045"/>
                <a:gridCol w="4874361"/>
                <a:gridCol w="2553237"/>
              </a:tblGrid>
              <a:tr h="631065">
                <a:tc>
                  <a:txBody>
                    <a:bodyPr/>
                    <a:lstStyle/>
                    <a:p>
                      <a:pPr algn="ctr"/>
                      <a:r>
                        <a:rPr lang="en-US" sz="2000" dirty="0" smtClean="0"/>
                        <a:t>S. No.</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Transaction</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Type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Nature</a:t>
                      </a:r>
                      <a:r>
                        <a:rPr lang="en-US" sz="2000" baseline="0" dirty="0" smtClean="0"/>
                        <a:t> of Supply</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190">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Treatment</a:t>
                      </a:r>
                      <a:r>
                        <a:rPr lang="en-US" baseline="0" dirty="0" smtClean="0"/>
                        <a:t> or process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Applied to other person’s goods</a:t>
                      </a:r>
                    </a:p>
                    <a:p>
                      <a:r>
                        <a:rPr lang="en-US" b="1" dirty="0" smtClean="0"/>
                        <a:t>Example:</a:t>
                      </a:r>
                      <a:r>
                        <a:rPr lang="en-US" b="1" baseline="0" dirty="0" smtClean="0"/>
                        <a:t> </a:t>
                      </a:r>
                      <a:r>
                        <a:rPr lang="en-US" b="0" baseline="0" dirty="0" smtClean="0"/>
                        <a:t>‘Job Work’ performed by a job worker like dyeing of fabrics in various </a:t>
                      </a:r>
                      <a:r>
                        <a:rPr lang="en-US" b="0" baseline="0" dirty="0" err="1" smtClean="0"/>
                        <a:t>colours</a:t>
                      </a:r>
                      <a:r>
                        <a:rPr lang="en-US" b="0"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Supply of Services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190">
                <a:tc rowSpan="3">
                  <a:txBody>
                    <a:bodyPr/>
                    <a:lstStyle/>
                    <a:p>
                      <a:pPr algn="ctr"/>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dirty="0" smtClean="0"/>
                        <a:t>Transfer of Business Assets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Goods forming part of business</a:t>
                      </a:r>
                      <a:r>
                        <a:rPr lang="en-US" baseline="0" dirty="0" smtClean="0"/>
                        <a:t> assets are transferred or disposed off by/under directions of person carrying on the business.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Supply of Goods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4578">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Goods held/used for business are put to private use or are made available</a:t>
                      </a:r>
                      <a:r>
                        <a:rPr lang="en-US" baseline="0" dirty="0" smtClean="0"/>
                        <a:t> to any person for use for any purpose other than business, by/under directions of person carrying on the business.</a:t>
                      </a:r>
                    </a:p>
                    <a:p>
                      <a:r>
                        <a:rPr lang="en-US" b="1" baseline="0" dirty="0" smtClean="0"/>
                        <a:t>Example: </a:t>
                      </a:r>
                      <a:r>
                        <a:rPr lang="en-US" b="0" baseline="0" dirty="0" smtClean="0"/>
                        <a:t>A director using car provided by the company for personal travels.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Supply of Services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4578">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smtClean="0"/>
                        <a:t>Goods</a:t>
                      </a:r>
                      <a:r>
                        <a:rPr lang="en-US" b="0" baseline="0" dirty="0" smtClean="0"/>
                        <a:t> forming part of assets of any business carried on by a person who ceases to be a taxable person, shall be deemed to be supplied by him, in the course or furtherance of his business, immediately before he ceases to be taxable person.</a:t>
                      </a:r>
                    </a:p>
                    <a:p>
                      <a:r>
                        <a:rPr lang="en-US" b="1" baseline="0" dirty="0" smtClean="0"/>
                        <a:t>Example: </a:t>
                      </a:r>
                      <a:r>
                        <a:rPr lang="en-US" b="0" baseline="0" dirty="0" smtClean="0"/>
                        <a:t>A trader is winding up his business. Any goods left in stock shall be deemed to be supplied by him and GST shall be payable.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Supply of Goods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0040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graphicFrame>
        <p:nvGraphicFramePr>
          <p:cNvPr id="3" name="Content Placeholder 4"/>
          <p:cNvGraphicFramePr>
            <a:graphicFrameLocks/>
          </p:cNvGraphicFramePr>
          <p:nvPr>
            <p:extLst>
              <p:ext uri="{D42A27DB-BD31-4B8C-83A1-F6EECF244321}">
                <p14:modId xmlns:p14="http://schemas.microsoft.com/office/powerpoint/2010/main" val="3821356789"/>
              </p:ext>
            </p:extLst>
          </p:nvPr>
        </p:nvGraphicFramePr>
        <p:xfrm>
          <a:off x="1004551" y="25756"/>
          <a:ext cx="10212947" cy="6614160"/>
        </p:xfrm>
        <a:graphic>
          <a:graphicData uri="http://schemas.openxmlformats.org/drawingml/2006/table">
            <a:tbl>
              <a:tblPr firstRow="1" bandRow="1">
                <a:tableStyleId>{3B4B98B0-60AC-42C2-AFA5-B58CD77FA1E5}</a:tableStyleId>
              </a:tblPr>
              <a:tblGrid>
                <a:gridCol w="845304"/>
                <a:gridCol w="1940045"/>
                <a:gridCol w="4874361"/>
                <a:gridCol w="2553237"/>
              </a:tblGrid>
              <a:tr h="360610">
                <a:tc>
                  <a:txBody>
                    <a:bodyPr/>
                    <a:lstStyle/>
                    <a:p>
                      <a:pPr algn="ctr"/>
                      <a:r>
                        <a:rPr lang="en-US" sz="2000" dirty="0" smtClean="0"/>
                        <a:t>S. No.</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Transaction</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Type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Nature</a:t>
                      </a:r>
                      <a:r>
                        <a:rPr lang="en-US" sz="2000" baseline="0" dirty="0" smtClean="0"/>
                        <a:t> of Supply</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190">
                <a:tc>
                  <a:txBody>
                    <a:bodyPr/>
                    <a:lstStyle/>
                    <a:p>
                      <a:pPr algn="ctr"/>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Renting of immovable property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0" dirty="0" smtClean="0"/>
                        <a:t>Other</a:t>
                      </a:r>
                      <a:r>
                        <a:rPr lang="en-US" b="0" baseline="0" dirty="0" smtClean="0"/>
                        <a:t> than Land and Building which has already been covered under para 2 like telecommunication towers </a:t>
                      </a:r>
                      <a:r>
                        <a:rPr lang="en-US" b="0" baseline="0" dirty="0" err="1" smtClean="0"/>
                        <a:t>etc</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Supply of Services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19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Construction</a:t>
                      </a:r>
                      <a:r>
                        <a:rPr lang="en-US" baseline="0" dirty="0" smtClean="0"/>
                        <a:t> of complex, building, civil structure </a:t>
                      </a:r>
                      <a:r>
                        <a:rPr lang="en-US" baseline="0" dirty="0" err="1" smtClean="0"/>
                        <a:t>etc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1" dirty="0" smtClean="0"/>
                        <a:t>Except</a:t>
                      </a:r>
                      <a:r>
                        <a:rPr lang="en-US" b="0" baseline="0" dirty="0" smtClean="0"/>
                        <a:t> where the entire consideration has been received after issuance of certificate by the competent authority or after its first occupation, whichever is earlier</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Supply of Services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6752">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Temporary transfer or permitting use or</a:t>
                      </a:r>
                      <a:r>
                        <a:rPr lang="en-US" baseline="0" dirty="0" smtClean="0"/>
                        <a:t> enjoyment of any IPR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0" dirty="0" smtClean="0"/>
                        <a:t>IPR (Intellectual property right)</a:t>
                      </a:r>
                    </a:p>
                    <a:p>
                      <a:pPr algn="just"/>
                      <a:r>
                        <a:rPr lang="en-US" b="0" dirty="0" smtClean="0"/>
                        <a:t>IPR means patents, trademarks, copy</a:t>
                      </a:r>
                      <a:r>
                        <a:rPr lang="en-US" b="0" baseline="0" dirty="0" smtClean="0"/>
                        <a:t> rights etc.</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Supply of Services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19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Software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0" dirty="0" smtClean="0"/>
                        <a:t>Development, design, programming, customization, adaptation, </a:t>
                      </a:r>
                      <a:r>
                        <a:rPr lang="en-US" b="0" dirty="0" err="1" smtClean="0"/>
                        <a:t>upgradation</a:t>
                      </a:r>
                      <a:r>
                        <a:rPr lang="en-US" b="0" dirty="0" smtClean="0"/>
                        <a:t>, enhancement,</a:t>
                      </a:r>
                      <a:r>
                        <a:rPr lang="en-US" b="0" baseline="0" dirty="0" smtClean="0"/>
                        <a:t> implementation of IT software</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Supply of Services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19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Refrain/Tolerance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0" dirty="0" smtClean="0"/>
                        <a:t>Agreeing to obligation</a:t>
                      </a:r>
                    </a:p>
                    <a:p>
                      <a:pPr marL="285750" indent="-285750" algn="just">
                        <a:buFont typeface="Arial" panose="020B0604020202020204" pitchFamily="34" charset="0"/>
                        <a:buChar char="•"/>
                      </a:pPr>
                      <a:r>
                        <a:rPr lang="en-US" b="0" dirty="0" smtClean="0"/>
                        <a:t>to</a:t>
                      </a:r>
                      <a:r>
                        <a:rPr lang="en-US" b="0" baseline="0" dirty="0" smtClean="0"/>
                        <a:t> refrain from an act, or</a:t>
                      </a:r>
                    </a:p>
                    <a:p>
                      <a:pPr marL="285750" indent="-285750" algn="just">
                        <a:buFont typeface="Arial" panose="020B0604020202020204" pitchFamily="34" charset="0"/>
                        <a:buChar char="•"/>
                      </a:pPr>
                      <a:r>
                        <a:rPr lang="en-US" b="0" baseline="0" dirty="0" smtClean="0"/>
                        <a:t>to tolerate an act or situation or</a:t>
                      </a:r>
                    </a:p>
                    <a:p>
                      <a:pPr marL="285750" indent="-285750" algn="just">
                        <a:buFont typeface="Arial" panose="020B0604020202020204" pitchFamily="34" charset="0"/>
                        <a:buChar char="•"/>
                      </a:pPr>
                      <a:r>
                        <a:rPr lang="en-US" b="0" baseline="0" dirty="0" smtClean="0"/>
                        <a:t>to do an act</a:t>
                      </a:r>
                    </a:p>
                    <a:p>
                      <a:pPr marL="0" indent="0" algn="just">
                        <a:buFont typeface="Arial" panose="020B0604020202020204" pitchFamily="34" charset="0"/>
                        <a:buNone/>
                      </a:pPr>
                      <a:r>
                        <a:rPr lang="en-US" b="1" baseline="0" dirty="0" smtClean="0"/>
                        <a:t>Refrain: </a:t>
                      </a:r>
                      <a:r>
                        <a:rPr lang="en-US" b="0" baseline="0" dirty="0" smtClean="0"/>
                        <a:t>stop oneself from doing something</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Tolerate: </a:t>
                      </a:r>
                      <a:r>
                        <a:rPr lang="en-US" b="0" baseline="0" dirty="0" smtClean="0"/>
                        <a:t>allow the occurrence</a:t>
                      </a:r>
                      <a:endParaRPr lang="en-US" b="1"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Supply of Services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4657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graphicFrame>
        <p:nvGraphicFramePr>
          <p:cNvPr id="3" name="Content Placeholder 4"/>
          <p:cNvGraphicFramePr>
            <a:graphicFrameLocks/>
          </p:cNvGraphicFramePr>
          <p:nvPr>
            <p:extLst>
              <p:ext uri="{D42A27DB-BD31-4B8C-83A1-F6EECF244321}">
                <p14:modId xmlns:p14="http://schemas.microsoft.com/office/powerpoint/2010/main" val="198842625"/>
              </p:ext>
            </p:extLst>
          </p:nvPr>
        </p:nvGraphicFramePr>
        <p:xfrm>
          <a:off x="1004550" y="218941"/>
          <a:ext cx="10315979" cy="4145280"/>
        </p:xfrm>
        <a:graphic>
          <a:graphicData uri="http://schemas.openxmlformats.org/drawingml/2006/table">
            <a:tbl>
              <a:tblPr firstRow="1" bandRow="1">
                <a:tableStyleId>{3B4B98B0-60AC-42C2-AFA5-B58CD77FA1E5}</a:tableStyleId>
              </a:tblPr>
              <a:tblGrid>
                <a:gridCol w="1054060"/>
                <a:gridCol w="6078134"/>
                <a:gridCol w="3183785"/>
              </a:tblGrid>
              <a:tr h="360610">
                <a:tc>
                  <a:txBody>
                    <a:bodyPr/>
                    <a:lstStyle/>
                    <a:p>
                      <a:pPr algn="ctr"/>
                      <a:r>
                        <a:rPr lang="en-US" sz="2000" dirty="0" smtClean="0"/>
                        <a:t>S. No.</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Type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Nature</a:t>
                      </a:r>
                      <a:r>
                        <a:rPr lang="en-US" sz="2000" baseline="0" dirty="0" smtClean="0"/>
                        <a:t> of Supply</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190">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0" dirty="0" smtClean="0"/>
                        <a:t>Following composite supplies:-</a:t>
                      </a:r>
                    </a:p>
                    <a:p>
                      <a:pPr marL="285750" indent="-285750" algn="just">
                        <a:buFont typeface="Arial" panose="020B0604020202020204" pitchFamily="34" charset="0"/>
                        <a:buChar char="•"/>
                      </a:pPr>
                      <a:r>
                        <a:rPr lang="en-US" b="0" dirty="0" smtClean="0"/>
                        <a:t>Works contract services like AMC;</a:t>
                      </a:r>
                    </a:p>
                    <a:p>
                      <a:pPr marL="285750" indent="-285750" algn="just">
                        <a:buFont typeface="Arial" panose="020B0604020202020204" pitchFamily="34" charset="0"/>
                        <a:buChar char="•"/>
                      </a:pPr>
                      <a:r>
                        <a:rPr lang="en-US" b="0" dirty="0" smtClean="0"/>
                        <a:t>Restaurant</a:t>
                      </a:r>
                      <a:r>
                        <a:rPr lang="en-US" b="0" baseline="0" dirty="0" smtClean="0"/>
                        <a:t> or Catering </a:t>
                      </a:r>
                      <a:r>
                        <a:rPr lang="en-US" sz="1800" b="0" kern="1200" baseline="0" dirty="0" smtClean="0">
                          <a:solidFill>
                            <a:schemeClr val="tx1"/>
                          </a:solidFill>
                          <a:latin typeface="+mn-lt"/>
                          <a:ea typeface="+mn-ea"/>
                          <a:cs typeface="+mn-cs"/>
                        </a:rPr>
                        <a:t>services</a:t>
                      </a:r>
                    </a:p>
                    <a:p>
                      <a:pPr marL="0" indent="0" algn="just">
                        <a:buFont typeface="Arial" panose="020B0604020202020204" pitchFamily="34" charset="0"/>
                        <a:buNone/>
                      </a:pPr>
                      <a:r>
                        <a:rPr lang="en-US" sz="1800" b="0" kern="1200" baseline="0" dirty="0" smtClean="0">
                          <a:solidFill>
                            <a:schemeClr val="tx1"/>
                          </a:solidFill>
                          <a:latin typeface="+mn-lt"/>
                          <a:ea typeface="+mn-ea"/>
                          <a:cs typeface="+mn-cs"/>
                        </a:rPr>
                        <a:t>(supply, by way of or as part of any service or in any other manner whatsoever, of goods, being food or any other article for human consumption or any drink (other than alcoholic liquor for human consumption)], where such supply or service is for cash, deferred payment or other valuable consideration).</a:t>
                      </a:r>
                      <a:endParaRPr lang="en-US" sz="1800" b="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Supply of Services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190">
                <a:tc>
                  <a:txBody>
                    <a:bodyPr/>
                    <a:lstStyle/>
                    <a:p>
                      <a:pPr algn="ctr"/>
                      <a:r>
                        <a:rPr lang="en-US" dirty="0" smtClean="0"/>
                        <a:t>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0" dirty="0" smtClean="0"/>
                        <a:t>Supply of goods by an unincorporated association or body of persons to a member thereof fro cash,</a:t>
                      </a:r>
                      <a:r>
                        <a:rPr lang="en-US" b="0" baseline="0" dirty="0" smtClean="0"/>
                        <a:t> deferred payment or other valuable consideration</a:t>
                      </a:r>
                    </a:p>
                    <a:p>
                      <a:pPr algn="just"/>
                      <a:r>
                        <a:rPr lang="en-US" b="1" baseline="0" dirty="0" smtClean="0"/>
                        <a:t>Example:</a:t>
                      </a:r>
                      <a:r>
                        <a:rPr lang="en-US" b="0" baseline="0" dirty="0" smtClean="0"/>
                        <a:t> A local club supplies snacks </a:t>
                      </a:r>
                      <a:r>
                        <a:rPr lang="en-US" b="0" baseline="0" dirty="0" err="1" smtClean="0"/>
                        <a:t>etc</a:t>
                      </a:r>
                      <a:r>
                        <a:rPr lang="en-US" b="0" baseline="0" dirty="0" smtClean="0"/>
                        <a:t> to its members during its monthly meeting for a nominal payment.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Supply of Goods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1424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12124" y="466343"/>
            <a:ext cx="10496668" cy="1362113"/>
          </a:xfrm>
        </p:spPr>
        <p:txBody>
          <a:bodyPr/>
          <a:lstStyle/>
          <a:p>
            <a:r>
              <a:rPr lang="en-US" dirty="0" smtClean="0"/>
              <a:t>INDEX</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2070252"/>
              </p:ext>
            </p:extLst>
          </p:nvPr>
        </p:nvGraphicFramePr>
        <p:xfrm>
          <a:off x="399245" y="2215165"/>
          <a:ext cx="11436440" cy="4287235"/>
        </p:xfrm>
        <a:graphic>
          <a:graphicData uri="http://schemas.openxmlformats.org/drawingml/2006/table">
            <a:tbl>
              <a:tblPr firstRow="1" bandRow="1">
                <a:tableStyleId>{3B4B98B0-60AC-42C2-AFA5-B58CD77FA1E5}</a:tableStyleId>
              </a:tblPr>
              <a:tblGrid>
                <a:gridCol w="1707412"/>
                <a:gridCol w="9729028"/>
              </a:tblGrid>
              <a:tr h="921267">
                <a:tc>
                  <a:txBody>
                    <a:bodyPr/>
                    <a:lstStyle/>
                    <a:p>
                      <a:r>
                        <a:rPr lang="en-US" sz="2400" dirty="0" smtClean="0"/>
                        <a:t>Section 7</a:t>
                      </a:r>
                      <a:endParaRPr lang="en-US" sz="2400" dirty="0"/>
                    </a:p>
                  </a:txBody>
                  <a:tcPr/>
                </a:tc>
                <a:tc>
                  <a:txBody>
                    <a:bodyPr/>
                    <a:lstStyle/>
                    <a:p>
                      <a:r>
                        <a:rPr lang="en-US" sz="2400" b="0" dirty="0" smtClean="0"/>
                        <a:t>Meaning and scope of supply</a:t>
                      </a:r>
                      <a:endParaRPr lang="en-US" sz="2400" b="0" dirty="0"/>
                    </a:p>
                  </a:txBody>
                  <a:tcPr/>
                </a:tc>
              </a:tr>
              <a:tr h="1137672">
                <a:tc>
                  <a:txBody>
                    <a:bodyPr/>
                    <a:lstStyle/>
                    <a:p>
                      <a:r>
                        <a:rPr lang="en-US" sz="2400" b="1" dirty="0" smtClean="0"/>
                        <a:t>Schedule I</a:t>
                      </a:r>
                      <a:endParaRPr lang="en-US" sz="2400" b="1" dirty="0"/>
                    </a:p>
                  </a:txBody>
                  <a:tcPr/>
                </a:tc>
                <a:tc>
                  <a:txBody>
                    <a:bodyPr/>
                    <a:lstStyle/>
                    <a:p>
                      <a:r>
                        <a:rPr lang="en-US" sz="2400" dirty="0" smtClean="0"/>
                        <a:t>Activities to be treated as supply even if made without</a:t>
                      </a:r>
                      <a:r>
                        <a:rPr lang="en-US" sz="2400" baseline="0" dirty="0" smtClean="0"/>
                        <a:t> consideration (Deemed Supply)</a:t>
                      </a:r>
                      <a:endParaRPr lang="en-US" sz="2400" dirty="0"/>
                    </a:p>
                  </a:txBody>
                  <a:tcPr/>
                </a:tc>
              </a:tr>
              <a:tr h="1137672">
                <a:tc>
                  <a:txBody>
                    <a:bodyPr/>
                    <a:lstStyle/>
                    <a:p>
                      <a:r>
                        <a:rPr lang="en-US" sz="2400" b="1" dirty="0" smtClean="0"/>
                        <a:t>Schedule II</a:t>
                      </a:r>
                      <a:endParaRPr lang="en-US" sz="2400" dirty="0"/>
                    </a:p>
                  </a:txBody>
                  <a:tcPr/>
                </a:tc>
                <a:tc>
                  <a:txBody>
                    <a:bodyPr/>
                    <a:lstStyle/>
                    <a:p>
                      <a:r>
                        <a:rPr lang="en-US" sz="2400" dirty="0" smtClean="0"/>
                        <a:t>Activities or transactions to be treated as supply</a:t>
                      </a:r>
                      <a:r>
                        <a:rPr lang="en-US" sz="2400" baseline="0" dirty="0" smtClean="0"/>
                        <a:t> of goods or supply of services</a:t>
                      </a:r>
                      <a:endParaRPr lang="en-US" sz="2400" dirty="0"/>
                    </a:p>
                  </a:txBody>
                  <a:tcPr/>
                </a:tc>
              </a:tr>
              <a:tr h="1090624">
                <a:tc>
                  <a:txBody>
                    <a:bodyPr/>
                    <a:lstStyle/>
                    <a:p>
                      <a:r>
                        <a:rPr lang="en-US" sz="2400" b="1" dirty="0" smtClean="0"/>
                        <a:t>Schedule III</a:t>
                      </a:r>
                      <a:endParaRPr lang="en-US" sz="2400" dirty="0"/>
                    </a:p>
                  </a:txBody>
                  <a:tcPr/>
                </a:tc>
                <a:tc>
                  <a:txBody>
                    <a:bodyPr/>
                    <a:lstStyle/>
                    <a:p>
                      <a:r>
                        <a:rPr lang="en-US" sz="2400" dirty="0" smtClean="0"/>
                        <a:t>Activities or transactions which shall be treated neither as supply of goods nor as supply of services</a:t>
                      </a:r>
                    </a:p>
                  </a:txBody>
                  <a:tcPr/>
                </a:tc>
              </a:tr>
            </a:tbl>
          </a:graphicData>
        </a:graphic>
      </p:graphicFrame>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343"/>
            <a:ext cx="12192000" cy="1362113"/>
          </a:xfrm>
          <a:solidFill>
            <a:srgbClr val="7030A0"/>
          </a:solidFill>
        </p:spPr>
        <p:txBody>
          <a:bodyPr/>
          <a:lstStyle/>
          <a:p>
            <a:r>
              <a:rPr lang="en-US" b="1" dirty="0" smtClean="0"/>
              <a:t>Circular: </a:t>
            </a:r>
            <a:r>
              <a:rPr lang="en-US" b="1" dirty="0"/>
              <a:t>Issue related to taxability of ‘tenancy rights’ under GST – </a:t>
            </a:r>
            <a:r>
              <a:rPr lang="en-US" b="1" dirty="0" err="1"/>
              <a:t>Pagadi</a:t>
            </a:r>
            <a:r>
              <a:rPr lang="en-US" b="1" dirty="0"/>
              <a:t> </a:t>
            </a:r>
            <a:r>
              <a:rPr lang="en-US" b="1" dirty="0" smtClean="0"/>
              <a:t>system</a:t>
            </a:r>
            <a:endParaRPr lang="en-US" b="1" dirty="0"/>
          </a:p>
        </p:txBody>
      </p:sp>
      <p:sp>
        <p:nvSpPr>
          <p:cNvPr id="3" name="TextBox 2"/>
          <p:cNvSpPr txBox="1"/>
          <p:nvPr/>
        </p:nvSpPr>
        <p:spPr>
          <a:xfrm>
            <a:off x="463639" y="2009106"/>
            <a:ext cx="11230378" cy="4893647"/>
          </a:xfrm>
          <a:prstGeom prst="rect">
            <a:avLst/>
          </a:prstGeom>
          <a:noFill/>
        </p:spPr>
        <p:txBody>
          <a:bodyPr wrap="square" rtlCol="0">
            <a:spAutoFit/>
          </a:bodyPr>
          <a:lstStyle/>
          <a:p>
            <a:pPr algn="just"/>
            <a:r>
              <a:rPr lang="en-US" sz="2400" b="1" dirty="0" smtClean="0">
                <a:solidFill>
                  <a:srgbClr val="C00000"/>
                </a:solidFill>
              </a:rPr>
              <a:t>Issue:</a:t>
            </a:r>
            <a:r>
              <a:rPr lang="en-US" sz="2400" dirty="0" smtClean="0">
                <a:solidFill>
                  <a:srgbClr val="FF0000"/>
                </a:solidFill>
              </a:rPr>
              <a:t> </a:t>
            </a:r>
            <a:r>
              <a:rPr lang="en-US" sz="2400" dirty="0" smtClean="0"/>
              <a:t>Whether </a:t>
            </a:r>
            <a:r>
              <a:rPr lang="en-US" sz="2400" dirty="0"/>
              <a:t>Transfer of tenancy rights to a new tenant against consideration would attract GST although stamp duty &amp; registration charges have been levied on such transfer</a:t>
            </a:r>
            <a:r>
              <a:rPr lang="en-US" sz="2400" dirty="0" smtClean="0"/>
              <a:t>?</a:t>
            </a:r>
          </a:p>
          <a:p>
            <a:pPr algn="just"/>
            <a:endParaRPr lang="en-US" sz="2400" dirty="0"/>
          </a:p>
          <a:p>
            <a:pPr algn="just"/>
            <a:r>
              <a:rPr lang="en-US" sz="2400" b="1" dirty="0" smtClean="0">
                <a:solidFill>
                  <a:srgbClr val="C00000"/>
                </a:solidFill>
              </a:rPr>
              <a:t>Clarification:</a:t>
            </a:r>
            <a:r>
              <a:rPr lang="en-US" sz="2400" dirty="0" smtClean="0">
                <a:solidFill>
                  <a:srgbClr val="FF0000"/>
                </a:solidFill>
              </a:rPr>
              <a:t> </a:t>
            </a:r>
          </a:p>
          <a:p>
            <a:pPr marL="342900" indent="-342900" algn="just">
              <a:buFont typeface="Arial" panose="020B0604020202020204" pitchFamily="34" charset="0"/>
              <a:buChar char="•"/>
            </a:pPr>
            <a:r>
              <a:rPr lang="en-US" sz="2400" dirty="0" smtClean="0"/>
              <a:t>The </a:t>
            </a:r>
            <a:r>
              <a:rPr lang="en-US" sz="2400" dirty="0"/>
              <a:t>activity of transfer of ‘tenancy rights’ is covered under the scope of </a:t>
            </a:r>
            <a:r>
              <a:rPr lang="en-US" sz="2400" b="1" dirty="0"/>
              <a:t>supply</a:t>
            </a:r>
            <a:r>
              <a:rPr lang="en-US" sz="2400" dirty="0"/>
              <a:t> and taxable. </a:t>
            </a:r>
            <a:endParaRPr lang="en-US" sz="2400" dirty="0" smtClean="0"/>
          </a:p>
          <a:p>
            <a:pPr marL="342900" indent="-342900" algn="just">
              <a:buFont typeface="Arial" panose="020B0604020202020204" pitchFamily="34" charset="0"/>
              <a:buChar char="•"/>
            </a:pPr>
            <a:r>
              <a:rPr lang="en-US" sz="2400" dirty="0" smtClean="0"/>
              <a:t>However</a:t>
            </a:r>
            <a:r>
              <a:rPr lang="en-US" sz="2400" dirty="0"/>
              <a:t>, grant of tenancy rights in a residential dwelling for use as residence against tenancy premium or periodic rent or both to unregistered person is </a:t>
            </a:r>
            <a:r>
              <a:rPr lang="en-US" sz="2400" b="1" dirty="0"/>
              <a:t>exempt</a:t>
            </a:r>
            <a:r>
              <a:rPr lang="en-US" sz="2400" dirty="0"/>
              <a:t>. </a:t>
            </a:r>
            <a:endParaRPr lang="en-US" sz="2400" dirty="0" smtClean="0"/>
          </a:p>
          <a:p>
            <a:pPr marL="342900" indent="-342900" algn="just">
              <a:buFont typeface="Arial" panose="020B0604020202020204" pitchFamily="34" charset="0"/>
              <a:buChar char="•"/>
            </a:pPr>
            <a:r>
              <a:rPr lang="en-US" sz="2400" dirty="0" smtClean="0"/>
              <a:t>Merely </a:t>
            </a:r>
            <a:r>
              <a:rPr lang="en-US" sz="2400" dirty="0"/>
              <a:t>because a transaction or a supply involves execution of documents which may require registration and payment of registration fee and stamp duty, would not preclude them from the scope of supply of goods and services and from payment of GST. </a:t>
            </a:r>
            <a:endParaRPr lang="en-US" sz="2000" dirty="0">
              <a:solidFill>
                <a:srgbClr val="FF0000"/>
              </a:solidFill>
            </a:endParaRPr>
          </a:p>
        </p:txBody>
      </p:sp>
    </p:spTree>
    <p:extLst>
      <p:ext uri="{BB962C8B-B14F-4D97-AF65-F5344CB8AC3E}">
        <p14:creationId xmlns:p14="http://schemas.microsoft.com/office/powerpoint/2010/main" val="363070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Section 7 (2)</a:t>
            </a:r>
          </a:p>
        </p:txBody>
      </p:sp>
      <p:sp>
        <p:nvSpPr>
          <p:cNvPr id="9" name="TextBox 8"/>
          <p:cNvSpPr txBox="1"/>
          <p:nvPr/>
        </p:nvSpPr>
        <p:spPr>
          <a:xfrm>
            <a:off x="1416676" y="1801000"/>
            <a:ext cx="10650828" cy="5355312"/>
          </a:xfrm>
          <a:prstGeom prst="rect">
            <a:avLst/>
          </a:prstGeom>
          <a:noFill/>
        </p:spPr>
        <p:txBody>
          <a:bodyPr wrap="square" rtlCol="0">
            <a:spAutoFit/>
          </a:bodyPr>
          <a:lstStyle/>
          <a:p>
            <a:r>
              <a:rPr lang="en-US" dirty="0" smtClean="0"/>
              <a:t>Schedule III in CGST Act is akin to the negative list under the service tax regime. This schedule specifies transactions/activities which shall be neither treated as supply of goods nor a supply of services. </a:t>
            </a:r>
          </a:p>
          <a:p>
            <a:endParaRPr lang="en-US" dirty="0"/>
          </a:p>
          <a:p>
            <a:r>
              <a:rPr lang="en-US" b="1" dirty="0" smtClean="0"/>
              <a:t>PARA 1 - </a:t>
            </a:r>
            <a:r>
              <a:rPr lang="en-US" dirty="0"/>
              <a:t>Services by an </a:t>
            </a:r>
            <a:r>
              <a:rPr lang="en-US" b="1" dirty="0"/>
              <a:t>employee to the employer</a:t>
            </a:r>
            <a:r>
              <a:rPr lang="en-US" dirty="0"/>
              <a:t> in the course of or in relation to his </a:t>
            </a:r>
            <a:r>
              <a:rPr lang="en-US" dirty="0" smtClean="0"/>
              <a:t>employment;</a:t>
            </a:r>
          </a:p>
          <a:p>
            <a:endParaRPr lang="en-US" dirty="0" smtClean="0"/>
          </a:p>
          <a:p>
            <a:r>
              <a:rPr lang="en-US" b="1" dirty="0"/>
              <a:t>PARA </a:t>
            </a:r>
            <a:r>
              <a:rPr lang="en-US" b="1" dirty="0" smtClean="0"/>
              <a:t>2 </a:t>
            </a:r>
            <a:r>
              <a:rPr lang="en-US" b="1" dirty="0"/>
              <a:t>- </a:t>
            </a:r>
            <a:r>
              <a:rPr lang="en-US" dirty="0"/>
              <a:t>Services by any </a:t>
            </a:r>
            <a:r>
              <a:rPr lang="en-US" b="1" dirty="0"/>
              <a:t>court/Tribunal</a:t>
            </a:r>
            <a:r>
              <a:rPr lang="en-US" dirty="0"/>
              <a:t> established under any law for the time being in </a:t>
            </a:r>
            <a:r>
              <a:rPr lang="en-US" dirty="0" smtClean="0"/>
              <a:t>force;</a:t>
            </a:r>
          </a:p>
          <a:p>
            <a:r>
              <a:rPr lang="en-US" i="1" dirty="0">
                <a:solidFill>
                  <a:schemeClr val="accent2">
                    <a:lumMod val="50000"/>
                  </a:schemeClr>
                </a:solidFill>
              </a:rPr>
              <a:t>	</a:t>
            </a:r>
            <a:r>
              <a:rPr lang="en-US" b="1" i="1" dirty="0">
                <a:solidFill>
                  <a:schemeClr val="accent1">
                    <a:lumMod val="50000"/>
                  </a:schemeClr>
                </a:solidFill>
              </a:rPr>
              <a:t>Tribunal</a:t>
            </a:r>
            <a:r>
              <a:rPr lang="en-US" i="1" dirty="0">
                <a:solidFill>
                  <a:schemeClr val="accent1">
                    <a:lumMod val="50000"/>
                  </a:schemeClr>
                </a:solidFill>
              </a:rPr>
              <a:t> means the one established under any law, </a:t>
            </a:r>
            <a:r>
              <a:rPr lang="en-US" i="1" dirty="0" smtClean="0">
                <a:solidFill>
                  <a:schemeClr val="accent1">
                    <a:lumMod val="50000"/>
                  </a:schemeClr>
                </a:solidFill>
              </a:rPr>
              <a:t>an </a:t>
            </a:r>
            <a:r>
              <a:rPr lang="en-US" b="1" i="1" dirty="0">
                <a:solidFill>
                  <a:schemeClr val="accent1">
                    <a:lumMod val="50000"/>
                  </a:schemeClr>
                </a:solidFill>
              </a:rPr>
              <a:t>Arbitral tribunal</a:t>
            </a:r>
            <a:r>
              <a:rPr lang="en-US" i="1" dirty="0">
                <a:solidFill>
                  <a:schemeClr val="accent1">
                    <a:lumMod val="50000"/>
                  </a:schemeClr>
                </a:solidFill>
              </a:rPr>
              <a:t> is a private tribunal constituted </a:t>
            </a:r>
            <a:r>
              <a:rPr lang="en-US" i="1" dirty="0" smtClean="0">
                <a:solidFill>
                  <a:schemeClr val="accent1">
                    <a:lumMod val="50000"/>
                  </a:schemeClr>
                </a:solidFill>
              </a:rPr>
              <a:t>	by </a:t>
            </a:r>
            <a:r>
              <a:rPr lang="en-US" i="1" dirty="0">
                <a:solidFill>
                  <a:schemeClr val="accent1">
                    <a:lumMod val="50000"/>
                  </a:schemeClr>
                </a:solidFill>
              </a:rPr>
              <a:t>parties for settlement of any dispute between themselves, services of Arbitral tribunal are services </a:t>
            </a:r>
            <a:r>
              <a:rPr lang="en-US" i="1" dirty="0" smtClean="0">
                <a:solidFill>
                  <a:schemeClr val="accent1">
                    <a:lumMod val="50000"/>
                  </a:schemeClr>
                </a:solidFill>
              </a:rPr>
              <a:t>	and </a:t>
            </a:r>
            <a:r>
              <a:rPr lang="en-US" i="1" dirty="0">
                <a:solidFill>
                  <a:schemeClr val="accent1">
                    <a:lumMod val="50000"/>
                  </a:schemeClr>
                </a:solidFill>
              </a:rPr>
              <a:t>subject to GST</a:t>
            </a:r>
            <a:r>
              <a:rPr lang="en-US" i="1" dirty="0" smtClean="0">
                <a:solidFill>
                  <a:schemeClr val="accent1">
                    <a:lumMod val="50000"/>
                  </a:schemeClr>
                </a:solidFill>
              </a:rPr>
              <a:t>.</a:t>
            </a:r>
          </a:p>
          <a:p>
            <a:r>
              <a:rPr lang="en-US" dirty="0">
                <a:solidFill>
                  <a:schemeClr val="accent1">
                    <a:lumMod val="50000"/>
                  </a:schemeClr>
                </a:solidFill>
              </a:rPr>
              <a:t>	</a:t>
            </a:r>
            <a:r>
              <a:rPr lang="en-US" b="1" dirty="0" smtClean="0">
                <a:solidFill>
                  <a:schemeClr val="accent1">
                    <a:lumMod val="50000"/>
                  </a:schemeClr>
                </a:solidFill>
              </a:rPr>
              <a:t>Court includes</a:t>
            </a:r>
            <a:r>
              <a:rPr lang="en-US" dirty="0" smtClean="0">
                <a:solidFill>
                  <a:schemeClr val="accent1">
                    <a:lumMod val="50000"/>
                  </a:schemeClr>
                </a:solidFill>
              </a:rPr>
              <a:t> : District court, high court and supreme court. </a:t>
            </a:r>
            <a:endParaRPr lang="en-US" dirty="0">
              <a:solidFill>
                <a:schemeClr val="accent1">
                  <a:lumMod val="50000"/>
                </a:schemeClr>
              </a:solidFill>
            </a:endParaRPr>
          </a:p>
          <a:p>
            <a:endParaRPr lang="en-US" b="1" dirty="0" smtClean="0"/>
          </a:p>
          <a:p>
            <a:r>
              <a:rPr lang="en-US" b="1" dirty="0" smtClean="0"/>
              <a:t>PARA 3 </a:t>
            </a:r>
            <a:r>
              <a:rPr lang="en-US" b="1" dirty="0"/>
              <a:t>- </a:t>
            </a:r>
            <a:r>
              <a:rPr lang="en-US" dirty="0"/>
              <a:t>Services by Government </a:t>
            </a:r>
            <a:r>
              <a:rPr lang="en-US" dirty="0" smtClean="0"/>
              <a:t>officials;</a:t>
            </a:r>
          </a:p>
          <a:p>
            <a:r>
              <a:rPr lang="en-US" dirty="0" smtClean="0"/>
              <a:t>	(</a:t>
            </a:r>
            <a:r>
              <a:rPr lang="en-US" dirty="0"/>
              <a:t>a) Functions performed by the </a:t>
            </a:r>
            <a:endParaRPr lang="en-US" dirty="0" smtClean="0"/>
          </a:p>
          <a:p>
            <a:r>
              <a:rPr lang="en-US" dirty="0"/>
              <a:t>	</a:t>
            </a:r>
            <a:r>
              <a:rPr lang="en-US" dirty="0" smtClean="0"/>
              <a:t>	- </a:t>
            </a:r>
            <a:r>
              <a:rPr lang="en-US" dirty="0"/>
              <a:t>Members of Parliament, Members of State Legislature, </a:t>
            </a:r>
            <a:endParaRPr lang="en-US" dirty="0" smtClean="0"/>
          </a:p>
          <a:p>
            <a:r>
              <a:rPr lang="en-US" dirty="0"/>
              <a:t>	</a:t>
            </a:r>
            <a:r>
              <a:rPr lang="en-US" dirty="0" smtClean="0"/>
              <a:t>	- </a:t>
            </a:r>
            <a:r>
              <a:rPr lang="en-US" dirty="0"/>
              <a:t>Members of </a:t>
            </a:r>
            <a:r>
              <a:rPr lang="en-US" dirty="0" smtClean="0"/>
              <a:t>Panchayats</a:t>
            </a:r>
            <a:r>
              <a:rPr lang="en-US" dirty="0"/>
              <a:t>, Members of Municipalities and Members of other local </a:t>
            </a:r>
            <a:r>
              <a:rPr lang="en-US" dirty="0" smtClean="0"/>
              <a:t>			   authorities;</a:t>
            </a:r>
          </a:p>
          <a:p>
            <a:r>
              <a:rPr lang="en-US" dirty="0"/>
              <a:t>	(b) Duties performed by any person who holds any post in pursuance of the provisions of the </a:t>
            </a:r>
            <a:r>
              <a:rPr lang="en-US" dirty="0" smtClean="0"/>
              <a:t>	Constitution </a:t>
            </a:r>
            <a:r>
              <a:rPr lang="en-US" dirty="0"/>
              <a:t>in that capacity; or </a:t>
            </a:r>
          </a:p>
          <a:p>
            <a:endParaRPr lang="en-US" dirty="0"/>
          </a:p>
        </p:txBody>
      </p:sp>
    </p:spTree>
    <p:extLst>
      <p:ext uri="{BB962C8B-B14F-4D97-AF65-F5344CB8AC3E}">
        <p14:creationId xmlns:p14="http://schemas.microsoft.com/office/powerpoint/2010/main" val="224223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3" name="TextBox 2"/>
          <p:cNvSpPr txBox="1"/>
          <p:nvPr/>
        </p:nvSpPr>
        <p:spPr>
          <a:xfrm>
            <a:off x="1339402" y="-23098"/>
            <a:ext cx="10650828" cy="3970318"/>
          </a:xfrm>
          <a:prstGeom prst="rect">
            <a:avLst/>
          </a:prstGeom>
          <a:noFill/>
        </p:spPr>
        <p:txBody>
          <a:bodyPr wrap="square" rtlCol="0">
            <a:spAutoFit/>
          </a:bodyPr>
          <a:lstStyle/>
          <a:p>
            <a:pPr algn="just"/>
            <a:r>
              <a:rPr lang="en-US" b="1" dirty="0" smtClean="0"/>
              <a:t>Example</a:t>
            </a:r>
            <a:r>
              <a:rPr lang="en-US" dirty="0"/>
              <a:t>: President of India, Vice President of India, Prime Minister of India, Chief Justice of India, Speaker of the </a:t>
            </a:r>
            <a:r>
              <a:rPr lang="en-US" dirty="0" err="1"/>
              <a:t>Lok</a:t>
            </a:r>
            <a:r>
              <a:rPr lang="en-US" dirty="0"/>
              <a:t> </a:t>
            </a:r>
            <a:r>
              <a:rPr lang="en-US" dirty="0" err="1"/>
              <a:t>Sabha</a:t>
            </a:r>
            <a:r>
              <a:rPr lang="en-US" dirty="0"/>
              <a:t>, Chief Election Commissioner, Comptroller and Auditor General of India, Attorney General of India, in that capacity. </a:t>
            </a:r>
            <a:endParaRPr lang="en-US" dirty="0" smtClean="0"/>
          </a:p>
          <a:p>
            <a:pPr algn="just"/>
            <a:endParaRPr lang="en-US" dirty="0"/>
          </a:p>
          <a:p>
            <a:pPr algn="just"/>
            <a:r>
              <a:rPr lang="en-US" dirty="0" smtClean="0"/>
              <a:t>(</a:t>
            </a:r>
            <a:r>
              <a:rPr lang="en-US" dirty="0"/>
              <a:t>c) Duties performed by </a:t>
            </a:r>
            <a:endParaRPr lang="en-US" dirty="0" smtClean="0"/>
          </a:p>
          <a:p>
            <a:pPr algn="just"/>
            <a:r>
              <a:rPr lang="en-US" dirty="0"/>
              <a:t>	</a:t>
            </a:r>
            <a:r>
              <a:rPr lang="en-US" dirty="0" smtClean="0"/>
              <a:t>- any </a:t>
            </a:r>
            <a:r>
              <a:rPr lang="en-US" dirty="0"/>
              <a:t>person as a Chairperson or a Member or a Director </a:t>
            </a:r>
            <a:endParaRPr lang="en-US" dirty="0" smtClean="0"/>
          </a:p>
          <a:p>
            <a:pPr algn="just"/>
            <a:r>
              <a:rPr lang="en-US" dirty="0"/>
              <a:t>	</a:t>
            </a:r>
            <a:r>
              <a:rPr lang="en-US" dirty="0" smtClean="0"/>
              <a:t>- </a:t>
            </a:r>
            <a:r>
              <a:rPr lang="en-US" dirty="0"/>
              <a:t>in a body established by the CG/SG/LA and who is not deemed as an employee before the </a:t>
            </a:r>
            <a:r>
              <a:rPr lang="en-US" dirty="0" smtClean="0"/>
              <a:t>	   	commencement </a:t>
            </a:r>
            <a:r>
              <a:rPr lang="en-US" dirty="0"/>
              <a:t>of this clause. </a:t>
            </a:r>
            <a:endParaRPr lang="en-US" dirty="0" smtClean="0"/>
          </a:p>
          <a:p>
            <a:pPr algn="just"/>
            <a:r>
              <a:rPr lang="en-US" b="1" dirty="0" smtClean="0"/>
              <a:t>Example</a:t>
            </a:r>
            <a:r>
              <a:rPr lang="en-US" dirty="0"/>
              <a:t>: Chairman of Telecom regulatory authority of India (TRAI), Members and directors of finance commission who are not employees. </a:t>
            </a:r>
            <a:endParaRPr lang="en-US" dirty="0" smtClean="0"/>
          </a:p>
          <a:p>
            <a:pPr algn="just"/>
            <a:endParaRPr lang="en-US" dirty="0"/>
          </a:p>
          <a:p>
            <a:r>
              <a:rPr lang="en-US" b="1" dirty="0"/>
              <a:t>PARA </a:t>
            </a:r>
            <a:r>
              <a:rPr lang="en-US" b="1" dirty="0" smtClean="0"/>
              <a:t>4 </a:t>
            </a:r>
            <a:r>
              <a:rPr lang="en-US" b="1" dirty="0"/>
              <a:t>- </a:t>
            </a:r>
            <a:r>
              <a:rPr lang="en-US" dirty="0"/>
              <a:t>Services of funeral, burial, crematorium/mortuary including transportation of </a:t>
            </a:r>
            <a:r>
              <a:rPr lang="en-US" dirty="0" smtClean="0"/>
              <a:t>deceased;</a:t>
            </a:r>
            <a:endParaRPr lang="en-US" dirty="0"/>
          </a:p>
          <a:p>
            <a:endParaRPr lang="en-US" dirty="0"/>
          </a:p>
          <a:p>
            <a:r>
              <a:rPr lang="en-US" b="1" dirty="0"/>
              <a:t>PARA </a:t>
            </a:r>
            <a:r>
              <a:rPr lang="en-US" b="1" dirty="0" smtClean="0"/>
              <a:t>5 – </a:t>
            </a:r>
            <a:r>
              <a:rPr lang="en-US" dirty="0" smtClean="0"/>
              <a:t>Sale of land and sale of building</a:t>
            </a:r>
          </a:p>
        </p:txBody>
      </p:sp>
      <p:graphicFrame>
        <p:nvGraphicFramePr>
          <p:cNvPr id="4" name="Table 3"/>
          <p:cNvGraphicFramePr>
            <a:graphicFrameLocks noGrp="1"/>
          </p:cNvGraphicFramePr>
          <p:nvPr>
            <p:extLst>
              <p:ext uri="{D42A27DB-BD31-4B8C-83A1-F6EECF244321}">
                <p14:modId xmlns:p14="http://schemas.microsoft.com/office/powerpoint/2010/main" val="2424697732"/>
              </p:ext>
            </p:extLst>
          </p:nvPr>
        </p:nvGraphicFramePr>
        <p:xfrm>
          <a:off x="1339403" y="3858842"/>
          <a:ext cx="10650826" cy="2993356"/>
        </p:xfrm>
        <a:graphic>
          <a:graphicData uri="http://schemas.openxmlformats.org/drawingml/2006/table">
            <a:tbl>
              <a:tblPr firstRow="1" bandRow="1">
                <a:tableStyleId>{3B4B98B0-60AC-42C2-AFA5-B58CD77FA1E5}</a:tableStyleId>
              </a:tblPr>
              <a:tblGrid>
                <a:gridCol w="5190454"/>
                <a:gridCol w="3081535"/>
                <a:gridCol w="2378837"/>
              </a:tblGrid>
              <a:tr h="524476">
                <a:tc>
                  <a:txBody>
                    <a:bodyPr/>
                    <a:lstStyle/>
                    <a:p>
                      <a:pPr algn="ctr"/>
                      <a:r>
                        <a:rPr lang="en-US" sz="2000" dirty="0" smtClean="0"/>
                        <a:t>Particulars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Supply of Goods or Service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GST Liability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Sale of Land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Neither supply of goods nor service – Schedule III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No GST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r>
                        <a:rPr lang="en-US" dirty="0" smtClean="0"/>
                        <a:t>Sale of building – Entire consideration received after issuance of completion certificate or first occupancy (whichever is earlier)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Neither supply of goods nor service – Schedule III</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GST</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r>
                        <a:rPr lang="en-US" dirty="0" smtClean="0"/>
                        <a:t>Sale of building – where part or full consideration received before issuance of completion certificate/first occupancy (whichever is earlier)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Supply of service (schedule II- Para 5(b)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Liable to GST – Supply of service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9144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3" name="TextBox 2"/>
          <p:cNvSpPr txBox="1"/>
          <p:nvPr/>
        </p:nvSpPr>
        <p:spPr>
          <a:xfrm>
            <a:off x="1339402" y="133912"/>
            <a:ext cx="10650828" cy="6463308"/>
          </a:xfrm>
          <a:prstGeom prst="rect">
            <a:avLst/>
          </a:prstGeom>
          <a:noFill/>
        </p:spPr>
        <p:txBody>
          <a:bodyPr wrap="square" rtlCol="0">
            <a:spAutoFit/>
          </a:bodyPr>
          <a:lstStyle/>
          <a:p>
            <a:r>
              <a:rPr lang="en-US" b="1" dirty="0" smtClean="0"/>
              <a:t>PARA </a:t>
            </a:r>
            <a:r>
              <a:rPr lang="en-US" b="1" dirty="0"/>
              <a:t>6</a:t>
            </a:r>
            <a:r>
              <a:rPr lang="en-US" b="1" dirty="0" smtClean="0"/>
              <a:t> </a:t>
            </a:r>
            <a:r>
              <a:rPr lang="en-US" b="1" dirty="0"/>
              <a:t>- </a:t>
            </a:r>
            <a:r>
              <a:rPr lang="en-US" dirty="0"/>
              <a:t>Actionable claims, other than specified actionable claims</a:t>
            </a:r>
            <a:r>
              <a:rPr lang="en-US" dirty="0" smtClean="0"/>
              <a:t>;</a:t>
            </a:r>
          </a:p>
          <a:p>
            <a:r>
              <a:rPr lang="en-US" dirty="0"/>
              <a:t>	</a:t>
            </a:r>
            <a:r>
              <a:rPr lang="en-US" b="1" dirty="0" smtClean="0"/>
              <a:t>Specified actionable claim</a:t>
            </a:r>
            <a:r>
              <a:rPr lang="en-US" dirty="0" smtClean="0"/>
              <a:t> means the actionable claim involved in or by way of-</a:t>
            </a:r>
          </a:p>
          <a:p>
            <a:r>
              <a:rPr lang="en-US" dirty="0"/>
              <a:t>	</a:t>
            </a:r>
            <a:r>
              <a:rPr lang="en-US" dirty="0" smtClean="0"/>
              <a:t>- Betting		- Gambling	- Lottery</a:t>
            </a:r>
          </a:p>
          <a:p>
            <a:r>
              <a:rPr lang="en-US" dirty="0"/>
              <a:t>	</a:t>
            </a:r>
            <a:r>
              <a:rPr lang="en-US" dirty="0" smtClean="0"/>
              <a:t>- Casinos		- Horse Racing	- Online Money Gaming</a:t>
            </a:r>
            <a:endParaRPr lang="en-US" dirty="0"/>
          </a:p>
          <a:p>
            <a:endParaRPr lang="en-US" dirty="0"/>
          </a:p>
          <a:p>
            <a:r>
              <a:rPr lang="en-US" b="1" dirty="0"/>
              <a:t>PARA 7</a:t>
            </a:r>
            <a:r>
              <a:rPr lang="en-US" b="1" dirty="0" smtClean="0"/>
              <a:t> – </a:t>
            </a:r>
            <a:r>
              <a:rPr lang="en-US" dirty="0"/>
              <a:t>Supply of goods from a place in the non-taxable </a:t>
            </a:r>
            <a:r>
              <a:rPr lang="en-US" dirty="0" smtClean="0"/>
              <a:t>territory </a:t>
            </a:r>
            <a:r>
              <a:rPr lang="en-US" dirty="0"/>
              <a:t>to another place in the non-taxable territory </a:t>
            </a:r>
            <a:r>
              <a:rPr lang="en-US" dirty="0" smtClean="0"/>
              <a:t>	without </a:t>
            </a:r>
            <a:r>
              <a:rPr lang="en-US" dirty="0"/>
              <a:t>such goods entering into India</a:t>
            </a:r>
            <a:r>
              <a:rPr lang="en-US" dirty="0" smtClean="0"/>
              <a:t>.</a:t>
            </a:r>
          </a:p>
          <a:p>
            <a:r>
              <a:rPr lang="en-US" b="1" dirty="0" smtClean="0"/>
              <a:t>Example</a:t>
            </a:r>
            <a:r>
              <a:rPr lang="en-US" dirty="0"/>
              <a:t>: Ram purchased goods from China and sold it to </a:t>
            </a:r>
            <a:r>
              <a:rPr lang="en-US" dirty="0" err="1"/>
              <a:t>Shyam</a:t>
            </a:r>
            <a:r>
              <a:rPr lang="en-US" dirty="0"/>
              <a:t> in USA without bringing the goods in India. This transaction is neither supply of goods nor supply of services. </a:t>
            </a:r>
            <a:endParaRPr lang="en-US" dirty="0" smtClean="0"/>
          </a:p>
          <a:p>
            <a:endParaRPr lang="en-US" b="1" dirty="0" smtClean="0"/>
          </a:p>
          <a:p>
            <a:r>
              <a:rPr lang="en-US" b="1" dirty="0" smtClean="0"/>
              <a:t>PARA 8 – </a:t>
            </a:r>
            <a:r>
              <a:rPr lang="en-US" dirty="0"/>
              <a:t>High seas sales or Bond to bond transfer (In Bond sales</a:t>
            </a:r>
            <a:r>
              <a:rPr lang="en-US" dirty="0" smtClean="0"/>
              <a:t>)</a:t>
            </a:r>
          </a:p>
          <a:p>
            <a:r>
              <a:rPr lang="en-US" dirty="0" smtClean="0"/>
              <a:t> </a:t>
            </a:r>
          </a:p>
          <a:p>
            <a:pPr marL="342900" indent="-342900">
              <a:buAutoNum type="alphaLcParenBoth"/>
            </a:pPr>
            <a:r>
              <a:rPr lang="en-US" dirty="0" smtClean="0"/>
              <a:t>Supply </a:t>
            </a:r>
            <a:r>
              <a:rPr lang="en-US" dirty="0"/>
              <a:t>of warehoused goods to any person before clearance for home </a:t>
            </a:r>
            <a:r>
              <a:rPr lang="en-US" dirty="0" smtClean="0"/>
              <a:t>consumption;</a:t>
            </a:r>
          </a:p>
          <a:p>
            <a:r>
              <a:rPr lang="en-US" b="1" dirty="0" smtClean="0"/>
              <a:t>Example</a:t>
            </a:r>
            <a:r>
              <a:rPr lang="en-US" dirty="0"/>
              <a:t>: Ram imported some goods in India but kept the goods in custom bonded warehouse without clearing it for home consumption. In the meantime, Ram sold these goods to </a:t>
            </a:r>
            <a:r>
              <a:rPr lang="en-US" dirty="0" err="1"/>
              <a:t>Shyam</a:t>
            </a:r>
            <a:r>
              <a:rPr lang="en-US" dirty="0"/>
              <a:t> while they were in warehouse. This transaction between Ram &amp; </a:t>
            </a:r>
            <a:r>
              <a:rPr lang="en-US" dirty="0" err="1"/>
              <a:t>Shyam</a:t>
            </a:r>
            <a:r>
              <a:rPr lang="en-US" dirty="0"/>
              <a:t> is neither supply of goods nor supply of services</a:t>
            </a:r>
            <a:r>
              <a:rPr lang="en-US" dirty="0" smtClean="0"/>
              <a:t>.</a:t>
            </a:r>
          </a:p>
          <a:p>
            <a:endParaRPr lang="en-US" dirty="0"/>
          </a:p>
          <a:p>
            <a:r>
              <a:rPr lang="en-US" dirty="0"/>
              <a:t>(b) Supply of goods by the consignee to any other person, by endorsement of documents of title to the goods, after the goods have been dispatched from the port of origin located outside India but before clearance for home consumption. </a:t>
            </a:r>
            <a:endParaRPr lang="en-US" dirty="0" smtClean="0"/>
          </a:p>
          <a:p>
            <a:r>
              <a:rPr lang="en-US" b="1" dirty="0" smtClean="0"/>
              <a:t>Examples</a:t>
            </a:r>
            <a:r>
              <a:rPr lang="en-US" dirty="0"/>
              <a:t>: Mr. P of India imported some goods from Japan. While the goods were in high seas, Mr. P sold the goods to Mr. Q in India by way of endorsement of documents of title of goods. This transaction between Mr. P and Mr. Q is neither supply of goods nor supply of services.</a:t>
            </a:r>
            <a:endParaRPr lang="en-US" dirty="0" smtClean="0"/>
          </a:p>
        </p:txBody>
      </p:sp>
    </p:spTree>
    <p:extLst>
      <p:ext uri="{BB962C8B-B14F-4D97-AF65-F5344CB8AC3E}">
        <p14:creationId xmlns:p14="http://schemas.microsoft.com/office/powerpoint/2010/main" val="154886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3" name="TextBox 2"/>
          <p:cNvSpPr txBox="1"/>
          <p:nvPr/>
        </p:nvSpPr>
        <p:spPr>
          <a:xfrm>
            <a:off x="1339402" y="133912"/>
            <a:ext cx="10650828" cy="3754874"/>
          </a:xfrm>
          <a:prstGeom prst="rect">
            <a:avLst/>
          </a:prstGeom>
          <a:noFill/>
        </p:spPr>
        <p:txBody>
          <a:bodyPr wrap="square" rtlCol="0">
            <a:spAutoFit/>
          </a:bodyPr>
          <a:lstStyle/>
          <a:p>
            <a:r>
              <a:rPr lang="en-US" sz="2000" b="1" dirty="0"/>
              <a:t>N</a:t>
            </a:r>
            <a:r>
              <a:rPr lang="en-US" sz="2000" b="1" dirty="0" smtClean="0"/>
              <a:t>otified services under section 7(2)(b)</a:t>
            </a:r>
          </a:p>
          <a:p>
            <a:endParaRPr lang="en-US" dirty="0" smtClean="0"/>
          </a:p>
          <a:p>
            <a:r>
              <a:rPr lang="en-US" dirty="0" smtClean="0"/>
              <a:t>- Services </a:t>
            </a:r>
            <a:r>
              <a:rPr lang="en-US" dirty="0"/>
              <a:t>by way of any activity in relation to a function entrusted to a </a:t>
            </a:r>
            <a:r>
              <a:rPr lang="en-US" dirty="0" err="1"/>
              <a:t>Panchayat</a:t>
            </a:r>
            <a:r>
              <a:rPr lang="en-US" dirty="0"/>
              <a:t> under article 243G of the </a:t>
            </a:r>
            <a:r>
              <a:rPr lang="en-US" dirty="0" smtClean="0"/>
              <a:t>Constitution </a:t>
            </a:r>
            <a:r>
              <a:rPr lang="en-US" dirty="0"/>
              <a:t>or to a Municipality under article 243W of the Constitution. </a:t>
            </a:r>
            <a:endParaRPr lang="en-US" dirty="0" smtClean="0"/>
          </a:p>
          <a:p>
            <a:endParaRPr lang="en-US" dirty="0" smtClean="0"/>
          </a:p>
          <a:p>
            <a:r>
              <a:rPr lang="en-US" dirty="0" smtClean="0"/>
              <a:t>- Services </a:t>
            </a:r>
            <a:r>
              <a:rPr lang="en-US" dirty="0"/>
              <a:t>by way of grant of alcoholic liquor </a:t>
            </a:r>
            <a:r>
              <a:rPr lang="en-US" dirty="0" err="1"/>
              <a:t>licence</a:t>
            </a:r>
            <a:r>
              <a:rPr lang="en-US" dirty="0"/>
              <a:t>, against consideration in the form of </a:t>
            </a:r>
            <a:r>
              <a:rPr lang="en-US" dirty="0" err="1"/>
              <a:t>licence</a:t>
            </a:r>
            <a:r>
              <a:rPr lang="en-US" dirty="0"/>
              <a:t> fee or application fee or by whatever name it is called. </a:t>
            </a:r>
            <a:endParaRPr lang="en-US" dirty="0" smtClean="0"/>
          </a:p>
          <a:p>
            <a:pPr marL="285750" indent="-285750">
              <a:buFontTx/>
              <a:buChar char="-"/>
            </a:pPr>
            <a:endParaRPr lang="en-US" dirty="0"/>
          </a:p>
          <a:p>
            <a:r>
              <a:rPr lang="en-US" sz="2000" b="1" dirty="0" smtClean="0"/>
              <a:t>Non- supplies clarified by way of circular</a:t>
            </a:r>
            <a:endParaRPr lang="en-US" sz="2000" b="1" dirty="0"/>
          </a:p>
          <a:p>
            <a:endParaRPr lang="en-US" dirty="0"/>
          </a:p>
          <a:p>
            <a:r>
              <a:rPr lang="en-US" dirty="0"/>
              <a:t>- </a:t>
            </a:r>
            <a:r>
              <a:rPr lang="en-US" dirty="0" smtClean="0"/>
              <a:t>Inter state movement of various mode of conveyance</a:t>
            </a:r>
          </a:p>
          <a:p>
            <a:r>
              <a:rPr lang="en-US" dirty="0" smtClean="0"/>
              <a:t>- </a:t>
            </a:r>
            <a:r>
              <a:rPr lang="en-US" dirty="0"/>
              <a:t>Inter state movement of </a:t>
            </a:r>
            <a:r>
              <a:rPr lang="en-US" dirty="0" smtClean="0"/>
              <a:t>rigs, tools and spares and all goods on wheels</a:t>
            </a:r>
            <a:endParaRPr lang="en-US" dirty="0"/>
          </a:p>
          <a:p>
            <a:endParaRPr lang="en-US" dirty="0" smtClean="0"/>
          </a:p>
        </p:txBody>
      </p:sp>
    </p:spTree>
    <p:extLst>
      <p:ext uri="{BB962C8B-B14F-4D97-AF65-F5344CB8AC3E}">
        <p14:creationId xmlns:p14="http://schemas.microsoft.com/office/powerpoint/2010/main" val="36597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343"/>
            <a:ext cx="12192000" cy="1362113"/>
          </a:xfrm>
          <a:solidFill>
            <a:srgbClr val="7030A0"/>
          </a:solidFill>
        </p:spPr>
        <p:txBody>
          <a:bodyPr/>
          <a:lstStyle/>
          <a:p>
            <a:r>
              <a:rPr lang="en-US" b="1" dirty="0"/>
              <a:t>Clarification on perquisite provided by the employer to its employees in terms of contractual agreement</a:t>
            </a:r>
            <a:r>
              <a:rPr lang="en-US" dirty="0"/>
              <a:t> </a:t>
            </a:r>
            <a:endParaRPr lang="en-US" b="1" dirty="0"/>
          </a:p>
        </p:txBody>
      </p:sp>
      <p:sp>
        <p:nvSpPr>
          <p:cNvPr id="3" name="TextBox 2"/>
          <p:cNvSpPr txBox="1"/>
          <p:nvPr/>
        </p:nvSpPr>
        <p:spPr>
          <a:xfrm>
            <a:off x="463639" y="2009106"/>
            <a:ext cx="11230378" cy="4524315"/>
          </a:xfrm>
          <a:prstGeom prst="rect">
            <a:avLst/>
          </a:prstGeom>
          <a:noFill/>
        </p:spPr>
        <p:txBody>
          <a:bodyPr wrap="square" rtlCol="0">
            <a:spAutoFit/>
          </a:bodyPr>
          <a:lstStyle/>
          <a:p>
            <a:pPr algn="just"/>
            <a:r>
              <a:rPr lang="en-US" sz="2400" b="1" dirty="0" smtClean="0">
                <a:solidFill>
                  <a:srgbClr val="C00000"/>
                </a:solidFill>
              </a:rPr>
              <a:t>Issue:</a:t>
            </a:r>
            <a:r>
              <a:rPr lang="en-US" sz="2400" dirty="0" smtClean="0">
                <a:solidFill>
                  <a:srgbClr val="FF0000"/>
                </a:solidFill>
              </a:rPr>
              <a:t> </a:t>
            </a:r>
          </a:p>
          <a:p>
            <a:pPr algn="just"/>
            <a:endParaRPr lang="en-US" sz="2400" dirty="0">
              <a:solidFill>
                <a:srgbClr val="FF0000"/>
              </a:solidFill>
            </a:endParaRPr>
          </a:p>
          <a:p>
            <a:pPr algn="just"/>
            <a:r>
              <a:rPr lang="en-US" sz="2400" dirty="0" smtClean="0"/>
              <a:t>Whether </a:t>
            </a:r>
            <a:r>
              <a:rPr lang="en-US" sz="2400" dirty="0"/>
              <a:t>various perquisites provided by the employer to its employees in terms of contractual agreement entered into between the employer and the employee are liable for GST?</a:t>
            </a:r>
          </a:p>
          <a:p>
            <a:pPr algn="just"/>
            <a:endParaRPr lang="en-US" sz="2400" b="1" dirty="0" smtClean="0">
              <a:solidFill>
                <a:srgbClr val="C00000"/>
              </a:solidFill>
            </a:endParaRPr>
          </a:p>
          <a:p>
            <a:pPr algn="just"/>
            <a:r>
              <a:rPr lang="en-US" sz="2400" b="1" dirty="0" smtClean="0">
                <a:solidFill>
                  <a:srgbClr val="C00000"/>
                </a:solidFill>
              </a:rPr>
              <a:t>Clarification:</a:t>
            </a:r>
            <a:r>
              <a:rPr lang="en-US" sz="2400" dirty="0" smtClean="0">
                <a:solidFill>
                  <a:srgbClr val="FF0000"/>
                </a:solidFill>
              </a:rPr>
              <a:t> </a:t>
            </a:r>
          </a:p>
          <a:p>
            <a:pPr algn="just"/>
            <a:endParaRPr lang="en-US" sz="2400" dirty="0" smtClean="0"/>
          </a:p>
          <a:p>
            <a:pPr algn="just"/>
            <a:r>
              <a:rPr lang="en-US" sz="2400" dirty="0" smtClean="0"/>
              <a:t>Any </a:t>
            </a:r>
            <a:r>
              <a:rPr lang="en-US" sz="2400" dirty="0"/>
              <a:t>perquisites provided by the employer to its employees in terms of contractual agreement entered into between the employer &amp; the employee are in lieu of the services provided by employee to the employer in relation to his employment &amp; will not be subjected to GST.</a:t>
            </a:r>
            <a:endParaRPr lang="en-US" sz="2000" dirty="0">
              <a:solidFill>
                <a:srgbClr val="FF0000"/>
              </a:solidFill>
            </a:endParaRPr>
          </a:p>
        </p:txBody>
      </p:sp>
    </p:spTree>
    <p:extLst>
      <p:ext uri="{BB962C8B-B14F-4D97-AF65-F5344CB8AC3E}">
        <p14:creationId xmlns:p14="http://schemas.microsoft.com/office/powerpoint/2010/main" val="350455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343"/>
            <a:ext cx="12192000" cy="1362113"/>
          </a:xfrm>
          <a:solidFill>
            <a:srgbClr val="7030A0"/>
          </a:solidFill>
        </p:spPr>
        <p:txBody>
          <a:bodyPr/>
          <a:lstStyle/>
          <a:p>
            <a:r>
              <a:rPr lang="en-US" b="1" dirty="0"/>
              <a:t>Clarification on levy of GST on fees charged by Consumer Disputes </a:t>
            </a:r>
            <a:r>
              <a:rPr lang="en-US" b="1" dirty="0" err="1"/>
              <a:t>Redressal</a:t>
            </a:r>
            <a:r>
              <a:rPr lang="en-US" b="1" dirty="0"/>
              <a:t> Commission.</a:t>
            </a:r>
            <a:r>
              <a:rPr lang="en-US" dirty="0"/>
              <a:t> </a:t>
            </a:r>
            <a:endParaRPr lang="en-US" b="1" dirty="0"/>
          </a:p>
        </p:txBody>
      </p:sp>
      <p:sp>
        <p:nvSpPr>
          <p:cNvPr id="3" name="TextBox 2"/>
          <p:cNvSpPr txBox="1"/>
          <p:nvPr/>
        </p:nvSpPr>
        <p:spPr>
          <a:xfrm>
            <a:off x="463639" y="2009106"/>
            <a:ext cx="11230378" cy="4524315"/>
          </a:xfrm>
          <a:prstGeom prst="rect">
            <a:avLst/>
          </a:prstGeom>
          <a:noFill/>
        </p:spPr>
        <p:txBody>
          <a:bodyPr wrap="square" rtlCol="0">
            <a:spAutoFit/>
          </a:bodyPr>
          <a:lstStyle/>
          <a:p>
            <a:pPr algn="just"/>
            <a:r>
              <a:rPr lang="en-US" sz="2400" b="1" dirty="0" smtClean="0">
                <a:solidFill>
                  <a:srgbClr val="C00000"/>
                </a:solidFill>
              </a:rPr>
              <a:t>Issue:</a:t>
            </a:r>
            <a:r>
              <a:rPr lang="en-US" sz="2400" dirty="0" smtClean="0">
                <a:solidFill>
                  <a:srgbClr val="FF0000"/>
                </a:solidFill>
              </a:rPr>
              <a:t> </a:t>
            </a:r>
          </a:p>
          <a:p>
            <a:pPr algn="just"/>
            <a:endParaRPr lang="en-US" sz="2400" dirty="0">
              <a:solidFill>
                <a:srgbClr val="FF0000"/>
              </a:solidFill>
            </a:endParaRPr>
          </a:p>
          <a:p>
            <a:pPr algn="just"/>
            <a:r>
              <a:rPr lang="en-US" sz="2400" dirty="0"/>
              <a:t>Whether GST is </a:t>
            </a:r>
            <a:r>
              <a:rPr lang="en-US" sz="2400" dirty="0" err="1"/>
              <a:t>leviable</a:t>
            </a:r>
            <a:r>
              <a:rPr lang="en-US" sz="2400" dirty="0"/>
              <a:t> on fees/penalty/any other amount charged by Consumer Disputes </a:t>
            </a:r>
            <a:r>
              <a:rPr lang="en-US" sz="2400" dirty="0" err="1"/>
              <a:t>Redressal</a:t>
            </a:r>
            <a:r>
              <a:rPr lang="en-US" sz="2400" dirty="0"/>
              <a:t> Commissions (CDRCs)? </a:t>
            </a:r>
          </a:p>
          <a:p>
            <a:pPr algn="just"/>
            <a:endParaRPr lang="en-US" sz="2400" b="1" dirty="0" smtClean="0">
              <a:solidFill>
                <a:srgbClr val="C00000"/>
              </a:solidFill>
            </a:endParaRPr>
          </a:p>
          <a:p>
            <a:pPr algn="just"/>
            <a:r>
              <a:rPr lang="en-US" sz="2400" b="1" dirty="0" smtClean="0">
                <a:solidFill>
                  <a:srgbClr val="C00000"/>
                </a:solidFill>
              </a:rPr>
              <a:t>Clarification:</a:t>
            </a:r>
            <a:r>
              <a:rPr lang="en-US" sz="2400" dirty="0" smtClean="0">
                <a:solidFill>
                  <a:srgbClr val="FF0000"/>
                </a:solidFill>
              </a:rPr>
              <a:t> </a:t>
            </a:r>
          </a:p>
          <a:p>
            <a:pPr algn="just"/>
            <a:endParaRPr lang="en-US" sz="2400" dirty="0" smtClean="0"/>
          </a:p>
          <a:p>
            <a:pPr algn="just"/>
            <a:r>
              <a:rPr lang="en-US" sz="2400" dirty="0"/>
              <a:t>CDRCs (National/ State/ District) may not be tribunals literally as they may not have been set up directly under Article 323B of the Constitution. However, they are clothed with the characteristics of a Tribunal. Consequently, fee paid by litigants while registering complaints to said Commissions are not </a:t>
            </a:r>
            <a:r>
              <a:rPr lang="en-US" sz="2400" dirty="0" err="1"/>
              <a:t>leviable</a:t>
            </a:r>
            <a:r>
              <a:rPr lang="en-US" sz="2400" dirty="0"/>
              <a:t> to GST. Any penalty in cash imposed by or amount paid to these Commissions will also not attract GST. </a:t>
            </a:r>
            <a:endParaRPr lang="en-US" sz="2000" dirty="0">
              <a:solidFill>
                <a:srgbClr val="FF0000"/>
              </a:solidFill>
            </a:endParaRPr>
          </a:p>
        </p:txBody>
      </p:sp>
    </p:spTree>
    <p:extLst>
      <p:ext uri="{BB962C8B-B14F-4D97-AF65-F5344CB8AC3E}">
        <p14:creationId xmlns:p14="http://schemas.microsoft.com/office/powerpoint/2010/main" val="104084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smtClean="0"/>
              <a:t>TIME OF SUPPLY</a:t>
            </a:r>
            <a:endParaRPr lang="en-US" dirty="0"/>
          </a:p>
        </p:txBody>
      </p:sp>
      <p:sp>
        <p:nvSpPr>
          <p:cNvPr id="14" name="Text Placeholder 2"/>
          <p:cNvSpPr>
            <a:spLocks noGrp="1"/>
          </p:cNvSpPr>
          <p:nvPr>
            <p:ph type="body" idx="1"/>
          </p:nvPr>
        </p:nvSpPr>
        <p:spPr/>
        <p:txBody>
          <a:bodyPr/>
          <a:lstStyle/>
          <a:p>
            <a:r>
              <a:rPr lang="en-US" dirty="0" smtClean="0"/>
              <a:t>Section 12 , 13 &amp; 14 of CGST Act 2017</a:t>
            </a:r>
            <a:endParaRPr lang="en-US" dirty="0"/>
          </a:p>
        </p:txBody>
      </p: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9" name="TextBox 8"/>
          <p:cNvSpPr txBox="1"/>
          <p:nvPr/>
        </p:nvSpPr>
        <p:spPr>
          <a:xfrm>
            <a:off x="1416676" y="2047741"/>
            <a:ext cx="10650828" cy="4247317"/>
          </a:xfrm>
          <a:prstGeom prst="rect">
            <a:avLst/>
          </a:prstGeom>
          <a:noFill/>
        </p:spPr>
        <p:txBody>
          <a:bodyPr wrap="square" rtlCol="0">
            <a:spAutoFit/>
          </a:bodyPr>
          <a:lstStyle/>
          <a:p>
            <a:r>
              <a:rPr lang="en-US" dirty="0"/>
              <a:t>Time of supply is that point of time when GST will become payable to government i.e., when the liability to pay GST arise. </a:t>
            </a:r>
            <a:endParaRPr lang="en-US" dirty="0" smtClean="0"/>
          </a:p>
          <a:p>
            <a:endParaRPr lang="en-US" dirty="0"/>
          </a:p>
          <a:p>
            <a:r>
              <a:rPr lang="en-US" dirty="0" smtClean="0"/>
              <a:t>Will </a:t>
            </a:r>
            <a:r>
              <a:rPr lang="en-US" dirty="0"/>
              <a:t>GST become payable </a:t>
            </a:r>
            <a:endParaRPr lang="en-US" dirty="0" smtClean="0"/>
          </a:p>
          <a:p>
            <a:pPr marL="285750" indent="-285750">
              <a:buFontTx/>
              <a:buChar char="-"/>
            </a:pPr>
            <a:r>
              <a:rPr lang="en-US" dirty="0" smtClean="0"/>
              <a:t>when </a:t>
            </a:r>
            <a:r>
              <a:rPr lang="en-US" dirty="0"/>
              <a:t>an agreement to supply is made, or </a:t>
            </a:r>
            <a:endParaRPr lang="en-US" dirty="0" smtClean="0"/>
          </a:p>
          <a:p>
            <a:pPr marL="285750" indent="-285750">
              <a:buFontTx/>
              <a:buChar char="-"/>
            </a:pPr>
            <a:r>
              <a:rPr lang="en-US" dirty="0" smtClean="0"/>
              <a:t>when </a:t>
            </a:r>
            <a:r>
              <a:rPr lang="en-US" dirty="0"/>
              <a:t>the payment for the goods is made or </a:t>
            </a:r>
            <a:endParaRPr lang="en-US" dirty="0" smtClean="0"/>
          </a:p>
          <a:p>
            <a:pPr marL="285750" indent="-285750">
              <a:buFontTx/>
              <a:buChar char="-"/>
            </a:pPr>
            <a:r>
              <a:rPr lang="en-US" dirty="0" smtClean="0"/>
              <a:t>the </a:t>
            </a:r>
            <a:r>
              <a:rPr lang="en-US" dirty="0"/>
              <a:t>services are provided, or </a:t>
            </a:r>
            <a:endParaRPr lang="en-US" dirty="0" smtClean="0"/>
          </a:p>
          <a:p>
            <a:pPr marL="285750" indent="-285750">
              <a:buFontTx/>
              <a:buChar char="-"/>
            </a:pPr>
            <a:r>
              <a:rPr lang="en-US" dirty="0" smtClean="0"/>
              <a:t>when </a:t>
            </a:r>
            <a:r>
              <a:rPr lang="en-US" dirty="0"/>
              <a:t>the invoice is issued? </a:t>
            </a:r>
          </a:p>
          <a:p>
            <a:r>
              <a:rPr lang="en-US" b="1" dirty="0" smtClean="0"/>
              <a:t>Time </a:t>
            </a:r>
            <a:r>
              <a:rPr lang="en-US" b="1" dirty="0"/>
              <a:t>of supply</a:t>
            </a:r>
            <a:r>
              <a:rPr lang="en-US" dirty="0"/>
              <a:t> provide answer to all such questions on the timing of the liability to pay GST. </a:t>
            </a:r>
            <a:endParaRPr lang="en-US" dirty="0" smtClean="0"/>
          </a:p>
          <a:p>
            <a:endParaRPr lang="en-US" dirty="0"/>
          </a:p>
          <a:p>
            <a:r>
              <a:rPr lang="en-US" dirty="0" smtClean="0"/>
              <a:t>The </a:t>
            </a:r>
            <a:r>
              <a:rPr lang="en-US" dirty="0"/>
              <a:t>CGST Act provides separate provisions for: </a:t>
            </a:r>
            <a:endParaRPr lang="en-US" dirty="0" smtClean="0"/>
          </a:p>
          <a:p>
            <a:r>
              <a:rPr lang="en-US" b="1" dirty="0" smtClean="0"/>
              <a:t>Sec </a:t>
            </a:r>
            <a:r>
              <a:rPr lang="en-US" b="1" dirty="0"/>
              <a:t>12</a:t>
            </a:r>
            <a:r>
              <a:rPr lang="en-US" dirty="0"/>
              <a:t>: Time of supply for goods </a:t>
            </a:r>
            <a:endParaRPr lang="en-US" dirty="0" smtClean="0"/>
          </a:p>
          <a:p>
            <a:r>
              <a:rPr lang="en-US" b="1" dirty="0" smtClean="0"/>
              <a:t>Sec </a:t>
            </a:r>
            <a:r>
              <a:rPr lang="en-US" b="1" dirty="0"/>
              <a:t>13</a:t>
            </a:r>
            <a:r>
              <a:rPr lang="en-US" dirty="0"/>
              <a:t>: Time of supply for services </a:t>
            </a:r>
            <a:endParaRPr lang="en-US" dirty="0" smtClean="0"/>
          </a:p>
          <a:p>
            <a:r>
              <a:rPr lang="en-US" b="1" dirty="0" smtClean="0"/>
              <a:t>Sec </a:t>
            </a:r>
            <a:r>
              <a:rPr lang="en-US" b="1" dirty="0"/>
              <a:t>14</a:t>
            </a:r>
            <a:r>
              <a:rPr lang="en-US" dirty="0"/>
              <a:t>: Provides for the method of determining the time of supply in case there is a change in the rate of tax on supply of goods or services. </a:t>
            </a:r>
          </a:p>
        </p:txBody>
      </p:sp>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ime </a:t>
            </a:r>
            <a:r>
              <a:rPr lang="en-US" dirty="0"/>
              <a:t>of </a:t>
            </a:r>
            <a:r>
              <a:rPr lang="en-US" dirty="0" smtClean="0"/>
              <a:t>Supply(‘TOS’) </a:t>
            </a:r>
            <a:r>
              <a:rPr lang="en-US" dirty="0"/>
              <a:t>of goods [Section 12] </a:t>
            </a:r>
          </a:p>
        </p:txBody>
      </p:sp>
      <p:sp>
        <p:nvSpPr>
          <p:cNvPr id="9" name="TextBox 8"/>
          <p:cNvSpPr txBox="1"/>
          <p:nvPr/>
        </p:nvSpPr>
        <p:spPr>
          <a:xfrm>
            <a:off x="1416676" y="2047741"/>
            <a:ext cx="10650828" cy="4585871"/>
          </a:xfrm>
          <a:prstGeom prst="rect">
            <a:avLst/>
          </a:prstGeom>
          <a:noFill/>
        </p:spPr>
        <p:txBody>
          <a:bodyPr wrap="square" rtlCol="0">
            <a:spAutoFit/>
          </a:bodyPr>
          <a:lstStyle/>
          <a:p>
            <a:r>
              <a:rPr lang="en-US" sz="2000" b="1" u="sng" dirty="0"/>
              <a:t>S</a:t>
            </a:r>
            <a:r>
              <a:rPr lang="en-US" sz="2000" b="1" u="sng" dirty="0" smtClean="0"/>
              <a:t>ection </a:t>
            </a:r>
            <a:r>
              <a:rPr lang="en-US" sz="2000" b="1" u="sng" dirty="0"/>
              <a:t>12(1)</a:t>
            </a:r>
            <a:r>
              <a:rPr lang="en-US" sz="2000" u="sng" dirty="0"/>
              <a:t>: Liability to pay tax shall arise at TOS </a:t>
            </a:r>
            <a:endParaRPr lang="en-US" sz="2000" u="sng" dirty="0" smtClean="0"/>
          </a:p>
          <a:p>
            <a:endParaRPr lang="en-US" dirty="0"/>
          </a:p>
          <a:p>
            <a:r>
              <a:rPr lang="en-US" dirty="0" smtClean="0"/>
              <a:t>Liability </a:t>
            </a:r>
            <a:r>
              <a:rPr lang="en-US" dirty="0"/>
              <a:t>to pay tax on goods shall arise at the time of supply as determined under this section. </a:t>
            </a:r>
            <a:endParaRPr lang="en-US" dirty="0" smtClean="0"/>
          </a:p>
          <a:p>
            <a:endParaRPr lang="en-US" dirty="0"/>
          </a:p>
          <a:p>
            <a:r>
              <a:rPr lang="en-US" sz="2000" b="1" u="sng" dirty="0"/>
              <a:t>Section 12(2)</a:t>
            </a:r>
            <a:r>
              <a:rPr lang="en-US" sz="2000" u="sng" dirty="0"/>
              <a:t>: TOS under </a:t>
            </a:r>
            <a:r>
              <a:rPr lang="en-US" sz="2000" u="sng" dirty="0" smtClean="0"/>
              <a:t>FCM</a:t>
            </a:r>
          </a:p>
          <a:p>
            <a:r>
              <a:rPr lang="en-US" dirty="0"/>
              <a:t>T</a:t>
            </a:r>
            <a:r>
              <a:rPr lang="en-US" dirty="0" smtClean="0"/>
              <a:t>he </a:t>
            </a:r>
            <a:r>
              <a:rPr lang="en-US" dirty="0"/>
              <a:t>time of supply of goods shall be the earlier of the following dates, namely: </a:t>
            </a:r>
            <a:r>
              <a:rPr lang="en-US" dirty="0" smtClean="0"/>
              <a:t>-</a:t>
            </a:r>
          </a:p>
          <a:p>
            <a:r>
              <a:rPr lang="en-US" dirty="0" smtClean="0"/>
              <a:t> </a:t>
            </a:r>
          </a:p>
          <a:p>
            <a:pPr marL="342900" indent="-342900">
              <a:buAutoNum type="alphaLcParenBoth"/>
            </a:pPr>
            <a:r>
              <a:rPr lang="en-US" dirty="0" smtClean="0"/>
              <a:t>the </a:t>
            </a:r>
            <a:r>
              <a:rPr lang="en-US" dirty="0"/>
              <a:t>date of issue of invoice by the supplier or </a:t>
            </a:r>
            <a:endParaRPr lang="en-US" dirty="0" smtClean="0"/>
          </a:p>
          <a:p>
            <a:r>
              <a:rPr lang="en-US" dirty="0" smtClean="0"/>
              <a:t>       the </a:t>
            </a:r>
            <a:r>
              <a:rPr lang="en-US" b="1" dirty="0"/>
              <a:t>last date</a:t>
            </a:r>
            <a:r>
              <a:rPr lang="en-US" dirty="0"/>
              <a:t> on which he is required u/s 31, to issue the invoice with respect to the supply or </a:t>
            </a:r>
            <a:endParaRPr lang="en-US" dirty="0" smtClean="0"/>
          </a:p>
          <a:p>
            <a:endParaRPr lang="en-US" dirty="0" smtClean="0"/>
          </a:p>
          <a:p>
            <a:r>
              <a:rPr lang="en-US" dirty="0" smtClean="0"/>
              <a:t>(</a:t>
            </a:r>
            <a:r>
              <a:rPr lang="en-US" dirty="0"/>
              <a:t>b) </a:t>
            </a:r>
            <a:r>
              <a:rPr lang="en-US" dirty="0" smtClean="0"/>
              <a:t>The </a:t>
            </a:r>
            <a:r>
              <a:rPr lang="en-US" dirty="0"/>
              <a:t>date on which the supplier receives the payment with respect to the </a:t>
            </a:r>
            <a:r>
              <a:rPr lang="en-US" dirty="0" smtClean="0"/>
              <a:t>supply</a:t>
            </a:r>
            <a:r>
              <a:rPr lang="en-US" dirty="0"/>
              <a:t> </a:t>
            </a:r>
            <a:r>
              <a:rPr lang="en-US" b="1" dirty="0" smtClean="0">
                <a:solidFill>
                  <a:schemeClr val="accent1">
                    <a:lumMod val="50000"/>
                  </a:schemeClr>
                </a:solidFill>
              </a:rPr>
              <a:t>[Not Relevant]</a:t>
            </a:r>
          </a:p>
          <a:p>
            <a:endParaRPr lang="en-US" dirty="0"/>
          </a:p>
          <a:p>
            <a:r>
              <a:rPr lang="en-US" b="1" u="sng" dirty="0" smtClean="0">
                <a:solidFill>
                  <a:schemeClr val="accent1">
                    <a:lumMod val="50000"/>
                  </a:schemeClr>
                </a:solidFill>
              </a:rPr>
              <a:t>DOP </a:t>
            </a:r>
            <a:r>
              <a:rPr lang="en-US" b="1" u="sng" dirty="0">
                <a:solidFill>
                  <a:schemeClr val="accent1">
                    <a:lumMod val="50000"/>
                  </a:schemeClr>
                </a:solidFill>
              </a:rPr>
              <a:t>= Book entry or Credit in bank a/c (whichever earlier)</a:t>
            </a:r>
            <a:r>
              <a:rPr lang="en-US" u="sng" dirty="0">
                <a:solidFill>
                  <a:schemeClr val="accent1">
                    <a:lumMod val="50000"/>
                  </a:schemeClr>
                </a:solidFill>
              </a:rPr>
              <a:t> </a:t>
            </a:r>
            <a:endParaRPr lang="en-US" u="sng" dirty="0" smtClean="0">
              <a:solidFill>
                <a:schemeClr val="accent1">
                  <a:lumMod val="50000"/>
                </a:schemeClr>
              </a:solidFill>
            </a:endParaRPr>
          </a:p>
          <a:p>
            <a:r>
              <a:rPr lang="en-US" dirty="0" smtClean="0"/>
              <a:t>the </a:t>
            </a:r>
            <a:r>
              <a:rPr lang="en-US" dirty="0"/>
              <a:t>date on which the supplier receives the payment shall be </a:t>
            </a:r>
            <a:endParaRPr lang="en-US" dirty="0" smtClean="0"/>
          </a:p>
          <a:p>
            <a:pPr marL="285750" indent="-285750">
              <a:buFontTx/>
              <a:buChar char="-"/>
            </a:pPr>
            <a:r>
              <a:rPr lang="en-US" dirty="0" smtClean="0"/>
              <a:t>the </a:t>
            </a:r>
            <a:r>
              <a:rPr lang="en-US" dirty="0"/>
              <a:t>date on which the payment is entered in his books of account or </a:t>
            </a:r>
            <a:endParaRPr lang="en-US" dirty="0" smtClean="0"/>
          </a:p>
          <a:p>
            <a:pPr marL="285750" indent="-285750">
              <a:buFontTx/>
              <a:buChar char="-"/>
            </a:pPr>
            <a:r>
              <a:rPr lang="en-US" dirty="0" smtClean="0"/>
              <a:t>the </a:t>
            </a:r>
            <a:r>
              <a:rPr lang="en-US" dirty="0"/>
              <a:t>date on which the payment is credited to his bank account, whichever is earlier. </a:t>
            </a:r>
          </a:p>
        </p:txBody>
      </p:sp>
    </p:spTree>
    <p:extLst>
      <p:ext uri="{BB962C8B-B14F-4D97-AF65-F5344CB8AC3E}">
        <p14:creationId xmlns:p14="http://schemas.microsoft.com/office/powerpoint/2010/main" val="118728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1" y="901517"/>
            <a:ext cx="10238704" cy="4493538"/>
          </a:xfrm>
          <a:prstGeom prst="rect">
            <a:avLst/>
          </a:prstGeom>
          <a:noFill/>
        </p:spPr>
        <p:txBody>
          <a:bodyPr wrap="square" rtlCol="0">
            <a:spAutoFit/>
          </a:bodyPr>
          <a:lstStyle/>
          <a:p>
            <a:r>
              <a:rPr lang="en-US" sz="2400" b="1" u="sng" dirty="0" smtClean="0"/>
              <a:t>Taxable Event – Supply</a:t>
            </a:r>
          </a:p>
          <a:p>
            <a:endParaRPr lang="en-US" sz="2400" b="1" dirty="0"/>
          </a:p>
          <a:p>
            <a:pPr algn="just"/>
            <a:r>
              <a:rPr lang="en-US" sz="2000" dirty="0" smtClean="0"/>
              <a:t>A taxable event is any transaction or occurrence that results in a tax being levied. Before levying any tax, taxable event needs to be ascertained. It is the foundation stone of any taxation system. It determines the point at which tax would be levied.</a:t>
            </a:r>
          </a:p>
          <a:p>
            <a:pPr algn="just"/>
            <a:endParaRPr lang="en-US" sz="2000" dirty="0"/>
          </a:p>
          <a:p>
            <a:pPr algn="just"/>
            <a:r>
              <a:rPr lang="en-US" sz="2000" dirty="0" smtClean="0"/>
              <a:t>Under the earlier indirect tax regime, the framework of taxable event contains variety of interpretations resulting in litigations since decades. The controversies largely related to issues like whether a particular transactions or activities is manufacture or not, whether a particular transaction was a sale of goods or rendering of services etc.</a:t>
            </a:r>
          </a:p>
          <a:p>
            <a:pPr algn="just"/>
            <a:endParaRPr lang="en-US" sz="2000" dirty="0"/>
          </a:p>
          <a:p>
            <a:pPr algn="just"/>
            <a:r>
              <a:rPr lang="en-US" sz="2000" dirty="0" smtClean="0"/>
              <a:t>The GST law resolve these issues by laying down on comprehensive taxable event i.e. “Supply” – Supply of goods or services or both</a:t>
            </a:r>
            <a:r>
              <a:rPr lang="en-US" dirty="0" smtClean="0"/>
              <a:t>.</a:t>
            </a:r>
            <a:r>
              <a:rPr lang="en-US" dirty="0"/>
              <a:t> </a:t>
            </a:r>
            <a:r>
              <a:rPr lang="en-US" dirty="0" smtClean="0"/>
              <a:t>Section 7 of the CGST Act defines supply, hence only if an activity/transactions falls within the definition, GST will be levied on the activity or transaction.</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3" name="TextBox 2"/>
          <p:cNvSpPr txBox="1"/>
          <p:nvPr/>
        </p:nvSpPr>
        <p:spPr>
          <a:xfrm>
            <a:off x="1339402" y="296215"/>
            <a:ext cx="10650828" cy="6432530"/>
          </a:xfrm>
          <a:prstGeom prst="rect">
            <a:avLst/>
          </a:prstGeom>
          <a:noFill/>
        </p:spPr>
        <p:txBody>
          <a:bodyPr wrap="square" rtlCol="0">
            <a:spAutoFit/>
          </a:bodyPr>
          <a:lstStyle/>
          <a:p>
            <a:pPr algn="just"/>
            <a:r>
              <a:rPr lang="en-US" sz="2000" b="1" u="sng" dirty="0" smtClean="0"/>
              <a:t>Section </a:t>
            </a:r>
            <a:r>
              <a:rPr lang="en-US" sz="2000" b="1" u="sng" dirty="0"/>
              <a:t>12(3): </a:t>
            </a:r>
            <a:r>
              <a:rPr lang="en-US" sz="2000" u="sng" dirty="0"/>
              <a:t>TOS in case of </a:t>
            </a:r>
            <a:r>
              <a:rPr lang="en-US" sz="2000" u="sng" dirty="0" smtClean="0"/>
              <a:t>RCM</a:t>
            </a:r>
          </a:p>
          <a:p>
            <a:pPr algn="just"/>
            <a:endParaRPr lang="en-US" b="1" dirty="0"/>
          </a:p>
          <a:p>
            <a:pPr algn="just"/>
            <a:r>
              <a:rPr lang="en-US" dirty="0" smtClean="0"/>
              <a:t>In </a:t>
            </a:r>
            <a:r>
              <a:rPr lang="en-US" dirty="0"/>
              <a:t>respect of supplies on which tax is payable under RCM, the TOS shall be the earliest of</a:t>
            </a:r>
            <a:r>
              <a:rPr lang="en-US" dirty="0" smtClean="0"/>
              <a:t>:</a:t>
            </a:r>
          </a:p>
          <a:p>
            <a:pPr algn="just"/>
            <a:r>
              <a:rPr lang="en-US" dirty="0" smtClean="0"/>
              <a:t> </a:t>
            </a:r>
          </a:p>
          <a:p>
            <a:pPr marL="342900" indent="-342900" algn="just">
              <a:buAutoNum type="alphaLcParenBoth"/>
            </a:pPr>
            <a:r>
              <a:rPr lang="en-US" dirty="0" smtClean="0"/>
              <a:t>the </a:t>
            </a:r>
            <a:r>
              <a:rPr lang="en-US" dirty="0"/>
              <a:t>date of the receipt of the </a:t>
            </a:r>
            <a:r>
              <a:rPr lang="en-US" dirty="0" smtClean="0"/>
              <a:t>goods or </a:t>
            </a:r>
          </a:p>
          <a:p>
            <a:pPr marL="342900" indent="-342900" algn="just">
              <a:buAutoNum type="alphaLcParenBoth"/>
            </a:pPr>
            <a:endParaRPr lang="en-US" dirty="0" smtClean="0"/>
          </a:p>
          <a:p>
            <a:pPr marL="342900" indent="-342900" algn="just">
              <a:buAutoNum type="alphaLcParenBoth"/>
            </a:pPr>
            <a:r>
              <a:rPr lang="en-US" dirty="0" smtClean="0"/>
              <a:t>the </a:t>
            </a:r>
            <a:r>
              <a:rPr lang="en-US" dirty="0"/>
              <a:t>date of </a:t>
            </a:r>
            <a:r>
              <a:rPr lang="en-US" dirty="0" smtClean="0"/>
              <a:t>payment [as </a:t>
            </a:r>
            <a:r>
              <a:rPr lang="en-US" dirty="0"/>
              <a:t>entered in the books of account of the recipient or the date on which the payment is debited in his bank account, whichever is earlier,] or </a:t>
            </a:r>
            <a:endParaRPr lang="en-US" dirty="0" smtClean="0"/>
          </a:p>
          <a:p>
            <a:pPr marL="342900" indent="-342900" algn="just">
              <a:buAutoNum type="alphaLcParenBoth"/>
            </a:pPr>
            <a:endParaRPr lang="en-US" dirty="0" smtClean="0"/>
          </a:p>
          <a:p>
            <a:pPr marL="342900" indent="-342900" algn="just">
              <a:buAutoNum type="alphaLcParenBoth"/>
            </a:pPr>
            <a:r>
              <a:rPr lang="en-US" dirty="0" smtClean="0"/>
              <a:t>the </a:t>
            </a:r>
            <a:r>
              <a:rPr lang="en-US" dirty="0"/>
              <a:t>date immediately following thirty days from the date of issue (DOI) of invoice or any other document, by the supplier: </a:t>
            </a:r>
            <a:r>
              <a:rPr lang="en-US" b="1" dirty="0">
                <a:solidFill>
                  <a:schemeClr val="accent1">
                    <a:lumMod val="50000"/>
                  </a:schemeClr>
                </a:solidFill>
              </a:rPr>
              <a:t>[i.e. 31st day from Invoice or other doc by supplier] </a:t>
            </a:r>
            <a:endParaRPr lang="en-US" b="1" dirty="0" smtClean="0">
              <a:solidFill>
                <a:schemeClr val="accent1">
                  <a:lumMod val="50000"/>
                </a:schemeClr>
              </a:solidFill>
            </a:endParaRPr>
          </a:p>
          <a:p>
            <a:pPr algn="just"/>
            <a:endParaRPr lang="en-US" dirty="0" smtClean="0"/>
          </a:p>
          <a:p>
            <a:pPr algn="just"/>
            <a:r>
              <a:rPr lang="en-US" b="1" dirty="0" smtClean="0">
                <a:solidFill>
                  <a:schemeClr val="accent1">
                    <a:lumMod val="50000"/>
                  </a:schemeClr>
                </a:solidFill>
              </a:rPr>
              <a:t>Proviso</a:t>
            </a:r>
            <a:r>
              <a:rPr lang="en-US" dirty="0"/>
              <a:t>: If determining </a:t>
            </a:r>
            <a:r>
              <a:rPr lang="en-US" b="1" dirty="0"/>
              <a:t>TOS under clause (a)/(b)/(c) is not possible</a:t>
            </a:r>
            <a:r>
              <a:rPr lang="en-US" dirty="0"/>
              <a:t>, TOS shall be the date of entry in the books of account of the recipient of supply. </a:t>
            </a:r>
            <a:endParaRPr lang="en-US" dirty="0" smtClean="0"/>
          </a:p>
          <a:p>
            <a:pPr algn="just"/>
            <a:endParaRPr lang="en-US" dirty="0"/>
          </a:p>
          <a:p>
            <a:pPr algn="just"/>
            <a:r>
              <a:rPr lang="en-US" sz="2000" b="1" u="sng" dirty="0"/>
              <a:t>Section 12(4): </a:t>
            </a:r>
            <a:r>
              <a:rPr lang="en-US" sz="2000" u="sng" dirty="0"/>
              <a:t>TOS in case of Voucher: </a:t>
            </a:r>
            <a:r>
              <a:rPr lang="en-US" sz="2000" u="sng" dirty="0" smtClean="0"/>
              <a:t>DOI/DOR</a:t>
            </a:r>
          </a:p>
          <a:p>
            <a:pPr algn="just"/>
            <a:endParaRPr lang="en-US" sz="2000" dirty="0" smtClean="0"/>
          </a:p>
          <a:p>
            <a:pPr algn="just"/>
            <a:r>
              <a:rPr lang="en-US" sz="2000" dirty="0" smtClean="0"/>
              <a:t>In </a:t>
            </a:r>
            <a:r>
              <a:rPr lang="en-US" sz="2000" dirty="0"/>
              <a:t>case of supply of vouchers by a supplier, the time of supply shall be – </a:t>
            </a:r>
            <a:endParaRPr lang="en-US" sz="2000" dirty="0" smtClean="0"/>
          </a:p>
          <a:p>
            <a:pPr marL="457200" indent="-457200" algn="just">
              <a:buAutoNum type="alphaLcPeriod"/>
            </a:pPr>
            <a:endParaRPr lang="en-US" sz="2000" dirty="0" smtClean="0"/>
          </a:p>
          <a:p>
            <a:pPr marL="457200" indent="-457200" algn="just">
              <a:buAutoNum type="alphaLcPeriod"/>
            </a:pPr>
            <a:r>
              <a:rPr lang="en-US" sz="2000" dirty="0" smtClean="0"/>
              <a:t>the </a:t>
            </a:r>
            <a:r>
              <a:rPr lang="en-US" sz="2000" dirty="0"/>
              <a:t>date of </a:t>
            </a:r>
            <a:r>
              <a:rPr lang="en-US" sz="2000" b="1" dirty="0">
                <a:solidFill>
                  <a:schemeClr val="accent1">
                    <a:lumMod val="50000"/>
                  </a:schemeClr>
                </a:solidFill>
              </a:rPr>
              <a:t>issue of voucher</a:t>
            </a:r>
            <a:r>
              <a:rPr lang="en-US" sz="2000" dirty="0"/>
              <a:t>, if the supply is identifiable at that point; or </a:t>
            </a:r>
            <a:endParaRPr lang="en-US" sz="2000" dirty="0" smtClean="0"/>
          </a:p>
          <a:p>
            <a:pPr marL="457200" indent="-457200" algn="just">
              <a:buAutoNum type="alphaLcPeriod"/>
            </a:pPr>
            <a:endParaRPr lang="en-US" sz="2000" dirty="0" smtClean="0"/>
          </a:p>
          <a:p>
            <a:pPr marL="457200" indent="-457200" algn="just">
              <a:buAutoNum type="alphaLcPeriod"/>
            </a:pPr>
            <a:r>
              <a:rPr lang="en-US" sz="2000" dirty="0" smtClean="0"/>
              <a:t>the </a:t>
            </a:r>
            <a:r>
              <a:rPr lang="en-US" sz="2000" dirty="0"/>
              <a:t>date of </a:t>
            </a:r>
            <a:r>
              <a:rPr lang="en-US" sz="2000" b="1" dirty="0"/>
              <a:t>redemption of voucher</a:t>
            </a:r>
            <a:r>
              <a:rPr lang="en-US" sz="2000" dirty="0"/>
              <a:t>, in all other cases. </a:t>
            </a:r>
          </a:p>
        </p:txBody>
      </p:sp>
    </p:spTree>
    <p:extLst>
      <p:ext uri="{BB962C8B-B14F-4D97-AF65-F5344CB8AC3E}">
        <p14:creationId xmlns:p14="http://schemas.microsoft.com/office/powerpoint/2010/main" val="376817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3" name="TextBox 2"/>
          <p:cNvSpPr txBox="1"/>
          <p:nvPr/>
        </p:nvSpPr>
        <p:spPr>
          <a:xfrm>
            <a:off x="1339402" y="296215"/>
            <a:ext cx="10650828" cy="4832092"/>
          </a:xfrm>
          <a:prstGeom prst="rect">
            <a:avLst/>
          </a:prstGeom>
          <a:noFill/>
        </p:spPr>
        <p:txBody>
          <a:bodyPr wrap="square" rtlCol="0">
            <a:spAutoFit/>
          </a:bodyPr>
          <a:lstStyle/>
          <a:p>
            <a:pPr algn="just"/>
            <a:r>
              <a:rPr lang="en-US" sz="2000" b="1" u="sng" dirty="0" smtClean="0"/>
              <a:t>Section </a:t>
            </a:r>
            <a:r>
              <a:rPr lang="en-US" sz="2000" b="1" u="sng" dirty="0"/>
              <a:t>12(5): </a:t>
            </a:r>
            <a:r>
              <a:rPr lang="en-US" sz="2000" u="sng" dirty="0"/>
              <a:t>Residual Case</a:t>
            </a:r>
            <a:r>
              <a:rPr lang="en-US" sz="2000" b="1" u="sng" dirty="0"/>
              <a:t> </a:t>
            </a:r>
          </a:p>
          <a:p>
            <a:pPr algn="just"/>
            <a:endParaRPr lang="en-US" b="1" dirty="0"/>
          </a:p>
          <a:p>
            <a:pPr algn="just"/>
            <a:r>
              <a:rPr lang="en-US" dirty="0" smtClean="0"/>
              <a:t>Where </a:t>
            </a:r>
            <a:r>
              <a:rPr lang="en-US" dirty="0"/>
              <a:t>it is </a:t>
            </a:r>
            <a:r>
              <a:rPr lang="en-US" dirty="0">
                <a:solidFill>
                  <a:schemeClr val="accent1">
                    <a:lumMod val="50000"/>
                  </a:schemeClr>
                </a:solidFill>
              </a:rPr>
              <a:t>not possible to determine TOS sub-section (2)/(3)/(4)</a:t>
            </a:r>
            <a:r>
              <a:rPr lang="en-US" dirty="0"/>
              <a:t>, the time of supply shall – </a:t>
            </a:r>
            <a:endParaRPr lang="en-US" dirty="0" smtClean="0"/>
          </a:p>
          <a:p>
            <a:pPr algn="just"/>
            <a:endParaRPr lang="en-US" dirty="0"/>
          </a:p>
          <a:p>
            <a:pPr marL="342900" indent="-342900" algn="just">
              <a:buAutoNum type="alphaLcParenBoth"/>
            </a:pPr>
            <a:r>
              <a:rPr lang="en-US" dirty="0" smtClean="0"/>
              <a:t>in </a:t>
            </a:r>
            <a:r>
              <a:rPr lang="en-US" dirty="0"/>
              <a:t>a case where a </a:t>
            </a:r>
            <a:r>
              <a:rPr lang="en-US" b="1" dirty="0">
                <a:solidFill>
                  <a:schemeClr val="accent1">
                    <a:lumMod val="50000"/>
                  </a:schemeClr>
                </a:solidFill>
              </a:rPr>
              <a:t>periodical return</a:t>
            </a:r>
            <a:r>
              <a:rPr lang="en-US" dirty="0"/>
              <a:t> has to be filed: Due date of such return; or </a:t>
            </a:r>
            <a:endParaRPr lang="en-US" dirty="0" smtClean="0"/>
          </a:p>
          <a:p>
            <a:pPr marL="342900" indent="-342900" algn="just">
              <a:buAutoNum type="alphaLcParenBoth"/>
            </a:pPr>
            <a:endParaRPr lang="en-US" dirty="0"/>
          </a:p>
          <a:p>
            <a:pPr algn="just"/>
            <a:r>
              <a:rPr lang="en-US" dirty="0" smtClean="0"/>
              <a:t>(</a:t>
            </a:r>
            <a:r>
              <a:rPr lang="en-US" dirty="0"/>
              <a:t>b) in any other case, be the date on which the </a:t>
            </a:r>
            <a:r>
              <a:rPr lang="en-US" b="1" dirty="0">
                <a:solidFill>
                  <a:schemeClr val="accent1">
                    <a:lumMod val="50000"/>
                  </a:schemeClr>
                </a:solidFill>
              </a:rPr>
              <a:t>tax is paid</a:t>
            </a:r>
            <a:r>
              <a:rPr lang="en-US" dirty="0"/>
              <a:t>. </a:t>
            </a:r>
            <a:endParaRPr lang="en-US" dirty="0" smtClean="0"/>
          </a:p>
          <a:p>
            <a:pPr algn="just"/>
            <a:endParaRPr lang="en-US" sz="2000" dirty="0"/>
          </a:p>
          <a:p>
            <a:pPr algn="just"/>
            <a:endParaRPr lang="en-US" sz="2000" dirty="0" smtClean="0"/>
          </a:p>
          <a:p>
            <a:pPr algn="just"/>
            <a:r>
              <a:rPr lang="en-US" sz="2000" b="1" u="sng" dirty="0"/>
              <a:t>Section 12(6): </a:t>
            </a:r>
            <a:r>
              <a:rPr lang="en-US" sz="2000" u="sng" dirty="0"/>
              <a:t>Addition in VOS with respect to </a:t>
            </a:r>
            <a:r>
              <a:rPr lang="en-US" sz="2000" u="sng" dirty="0" smtClean="0"/>
              <a:t>I.P.L</a:t>
            </a:r>
          </a:p>
          <a:p>
            <a:pPr algn="just"/>
            <a:endParaRPr lang="en-US" sz="2000" dirty="0" smtClean="0"/>
          </a:p>
          <a:p>
            <a:pPr algn="just"/>
            <a:r>
              <a:rPr lang="en-US" sz="2000" dirty="0" smtClean="0"/>
              <a:t>The </a:t>
            </a:r>
            <a:r>
              <a:rPr lang="en-US" sz="2000" dirty="0"/>
              <a:t>time of supply with respect to </a:t>
            </a:r>
            <a:r>
              <a:rPr lang="en-US" sz="2000" b="1" dirty="0">
                <a:solidFill>
                  <a:schemeClr val="accent1">
                    <a:lumMod val="50000"/>
                  </a:schemeClr>
                </a:solidFill>
              </a:rPr>
              <a:t>interest, late fee or penalty</a:t>
            </a:r>
            <a:r>
              <a:rPr lang="en-US" sz="2000" dirty="0"/>
              <a:t> for delayed payment of any consideration shall be </a:t>
            </a:r>
            <a:endParaRPr lang="en-US" sz="2000" dirty="0" smtClean="0"/>
          </a:p>
          <a:p>
            <a:pPr algn="just"/>
            <a:endParaRPr lang="en-US" sz="2000" dirty="0"/>
          </a:p>
          <a:p>
            <a:pPr algn="just"/>
            <a:r>
              <a:rPr lang="en-US" sz="2000" dirty="0" smtClean="0"/>
              <a:t>- </a:t>
            </a:r>
            <a:r>
              <a:rPr lang="en-US" sz="2000" dirty="0" smtClean="0">
                <a:solidFill>
                  <a:schemeClr val="accent1">
                    <a:lumMod val="50000"/>
                  </a:schemeClr>
                </a:solidFill>
              </a:rPr>
              <a:t>the </a:t>
            </a:r>
            <a:r>
              <a:rPr lang="en-US" sz="2000" dirty="0">
                <a:solidFill>
                  <a:schemeClr val="accent1">
                    <a:lumMod val="50000"/>
                  </a:schemeClr>
                </a:solidFill>
              </a:rPr>
              <a:t>date on which the supplier receives such addition in value</a:t>
            </a:r>
            <a:r>
              <a:rPr lang="en-US" sz="2000" dirty="0"/>
              <a:t>. </a:t>
            </a:r>
          </a:p>
          <a:p>
            <a:pPr algn="just"/>
            <a:endParaRPr lang="en-US" sz="2000" dirty="0"/>
          </a:p>
        </p:txBody>
      </p:sp>
    </p:spTree>
    <p:extLst>
      <p:ext uri="{BB962C8B-B14F-4D97-AF65-F5344CB8AC3E}">
        <p14:creationId xmlns:p14="http://schemas.microsoft.com/office/powerpoint/2010/main" val="89831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limit for issuance of invoice for Supply of Goods [Sec31]</a:t>
            </a:r>
            <a:endParaRPr lang="en-US" dirty="0"/>
          </a:p>
        </p:txBody>
      </p:sp>
      <p:sp>
        <p:nvSpPr>
          <p:cNvPr id="8" name="TextBox 7"/>
          <p:cNvSpPr txBox="1"/>
          <p:nvPr/>
        </p:nvSpPr>
        <p:spPr>
          <a:xfrm>
            <a:off x="1300766" y="2009102"/>
            <a:ext cx="10612192" cy="2308324"/>
          </a:xfrm>
          <a:prstGeom prst="rect">
            <a:avLst/>
          </a:prstGeom>
          <a:noFill/>
        </p:spPr>
        <p:txBody>
          <a:bodyPr wrap="square" rtlCol="0">
            <a:spAutoFit/>
          </a:bodyPr>
          <a:lstStyle/>
          <a:p>
            <a:pPr marL="342900" indent="-342900" algn="just">
              <a:buFont typeface="Wingdings" panose="05000000000000000000" pitchFamily="2" charset="2"/>
              <a:buChar char="Ø"/>
            </a:pPr>
            <a:r>
              <a:rPr lang="en-US" dirty="0" smtClean="0">
                <a:solidFill>
                  <a:schemeClr val="tx2"/>
                </a:solidFill>
              </a:rPr>
              <a:t>The invoice needs to be issued either </a:t>
            </a:r>
            <a:r>
              <a:rPr lang="en-US" b="1" dirty="0" smtClean="0">
                <a:solidFill>
                  <a:schemeClr val="tx2"/>
                </a:solidFill>
              </a:rPr>
              <a:t>before  </a:t>
            </a:r>
            <a:r>
              <a:rPr lang="en-US" dirty="0" smtClean="0">
                <a:solidFill>
                  <a:schemeClr val="tx2"/>
                </a:solidFill>
              </a:rPr>
              <a:t>or </a:t>
            </a:r>
            <a:r>
              <a:rPr lang="en-US" b="1" dirty="0" smtClean="0">
                <a:solidFill>
                  <a:schemeClr val="tx2"/>
                </a:solidFill>
              </a:rPr>
              <a:t> at the time </a:t>
            </a:r>
            <a:r>
              <a:rPr lang="en-US" dirty="0" smtClean="0">
                <a:solidFill>
                  <a:schemeClr val="tx2"/>
                </a:solidFill>
              </a:rPr>
              <a:t> of removal of goods (where supply involves </a:t>
            </a:r>
            <a:r>
              <a:rPr lang="en-US" b="1" dirty="0" smtClean="0">
                <a:solidFill>
                  <a:schemeClr val="tx2"/>
                </a:solidFill>
              </a:rPr>
              <a:t>movements of goods) </a:t>
            </a:r>
            <a:r>
              <a:rPr lang="en-US" dirty="0" smtClean="0">
                <a:solidFill>
                  <a:schemeClr val="tx2"/>
                </a:solidFill>
              </a:rPr>
              <a:t>or delivery of goods/making goods available to recipient;</a:t>
            </a:r>
          </a:p>
          <a:p>
            <a:pPr marL="342900" indent="-342900" algn="just">
              <a:buFont typeface="Wingdings" panose="05000000000000000000" pitchFamily="2" charset="2"/>
              <a:buChar char="Ø"/>
            </a:pPr>
            <a:endParaRPr lang="en-US" dirty="0" smtClean="0">
              <a:solidFill>
                <a:schemeClr val="tx2"/>
              </a:solidFill>
            </a:endParaRPr>
          </a:p>
          <a:p>
            <a:pPr marL="342900" indent="-342900" algn="just">
              <a:buFont typeface="Wingdings" panose="05000000000000000000" pitchFamily="2" charset="2"/>
              <a:buChar char="Ø"/>
            </a:pPr>
            <a:r>
              <a:rPr lang="en-US" dirty="0" smtClean="0">
                <a:solidFill>
                  <a:schemeClr val="tx2"/>
                </a:solidFill>
              </a:rPr>
              <a:t>In case of continuous supply of goods, the invoice should be issued before or at the </a:t>
            </a:r>
            <a:r>
              <a:rPr lang="en-US" b="1" dirty="0" smtClean="0">
                <a:solidFill>
                  <a:schemeClr val="tx2"/>
                </a:solidFill>
              </a:rPr>
              <a:t>time of issuance of periodical statement</a:t>
            </a:r>
            <a:r>
              <a:rPr lang="en-US" dirty="0" smtClean="0">
                <a:solidFill>
                  <a:schemeClr val="tx2"/>
                </a:solidFill>
              </a:rPr>
              <a:t>/receipt of periodical payment;</a:t>
            </a:r>
          </a:p>
          <a:p>
            <a:pPr algn="just"/>
            <a:endParaRPr lang="en-US" dirty="0" smtClean="0">
              <a:solidFill>
                <a:schemeClr val="tx2"/>
              </a:solidFill>
            </a:endParaRPr>
          </a:p>
          <a:p>
            <a:pPr marL="342900" indent="-342900" algn="just">
              <a:buFont typeface="Wingdings" panose="05000000000000000000" pitchFamily="2" charset="2"/>
              <a:buChar char="Ø"/>
            </a:pPr>
            <a:r>
              <a:rPr lang="en-US" dirty="0" smtClean="0">
                <a:solidFill>
                  <a:schemeClr val="tx2"/>
                </a:solidFill>
              </a:rPr>
              <a:t>In case of goods sent or taken on approval for sale or return, invoice shall be issued </a:t>
            </a:r>
            <a:r>
              <a:rPr lang="en-US" b="1" dirty="0" smtClean="0">
                <a:solidFill>
                  <a:schemeClr val="tx2"/>
                </a:solidFill>
              </a:rPr>
              <a:t>before or at the time of supply </a:t>
            </a:r>
            <a:r>
              <a:rPr lang="en-US" dirty="0" smtClean="0">
                <a:solidFill>
                  <a:schemeClr val="tx2"/>
                </a:solidFill>
              </a:rPr>
              <a:t>or </a:t>
            </a:r>
            <a:r>
              <a:rPr lang="en-US" b="1" dirty="0" smtClean="0">
                <a:solidFill>
                  <a:schemeClr val="tx2"/>
                </a:solidFill>
              </a:rPr>
              <a:t>6 months </a:t>
            </a:r>
            <a:r>
              <a:rPr lang="en-US" dirty="0" smtClean="0">
                <a:solidFill>
                  <a:schemeClr val="tx2"/>
                </a:solidFill>
              </a:rPr>
              <a:t>from the </a:t>
            </a:r>
            <a:r>
              <a:rPr lang="en-US" b="1" dirty="0" smtClean="0">
                <a:solidFill>
                  <a:schemeClr val="tx2"/>
                </a:solidFill>
              </a:rPr>
              <a:t>date of removal, </a:t>
            </a:r>
            <a:r>
              <a:rPr lang="en-US" dirty="0" smtClean="0">
                <a:solidFill>
                  <a:schemeClr val="tx2"/>
                </a:solidFill>
              </a:rPr>
              <a:t>whichever is earlier.</a:t>
            </a:r>
            <a:endParaRPr lang="en-US" b="1" dirty="0" smtClean="0">
              <a:solidFill>
                <a:schemeClr val="tx2"/>
              </a:solidFill>
            </a:endParaRPr>
          </a:p>
        </p:txBody>
      </p:sp>
    </p:spTree>
    <p:extLst>
      <p:ext uri="{BB962C8B-B14F-4D97-AF65-F5344CB8AC3E}">
        <p14:creationId xmlns:p14="http://schemas.microsoft.com/office/powerpoint/2010/main" val="37341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8" name="TextBox 7"/>
          <p:cNvSpPr txBox="1"/>
          <p:nvPr/>
        </p:nvSpPr>
        <p:spPr>
          <a:xfrm>
            <a:off x="1300766" y="2009102"/>
            <a:ext cx="10612192" cy="4247317"/>
          </a:xfrm>
          <a:prstGeom prst="rect">
            <a:avLst/>
          </a:prstGeom>
          <a:noFill/>
        </p:spPr>
        <p:txBody>
          <a:bodyPr wrap="square" rtlCol="0">
            <a:spAutoFit/>
          </a:bodyPr>
          <a:lstStyle/>
          <a:p>
            <a:pPr algn="just"/>
            <a:r>
              <a:rPr lang="en-US" dirty="0">
                <a:solidFill>
                  <a:srgbClr val="C00000"/>
                </a:solidFill>
              </a:rPr>
              <a:t>Ramesh issues an invoice of ₹ 54,200 for supply of goods as on 10/04/2024 and received ₹ 55,000 in his bank account through NEFT on the same date which was credited into his books of account on 11/04/2023. Determine the time of supply of goods and the time of supply of excess receipt. How shall your answer differ, if he received ₹ 75,000 instead of ₹ 55,000? </a:t>
            </a:r>
            <a:endParaRPr lang="en-US" dirty="0" smtClean="0">
              <a:solidFill>
                <a:srgbClr val="C00000"/>
              </a:solidFill>
            </a:endParaRPr>
          </a:p>
          <a:p>
            <a:pPr algn="just"/>
            <a:endParaRPr lang="en-US" dirty="0"/>
          </a:p>
          <a:p>
            <a:pPr algn="just"/>
            <a:r>
              <a:rPr lang="en-US" dirty="0" smtClean="0">
                <a:solidFill>
                  <a:schemeClr val="accent1">
                    <a:lumMod val="50000"/>
                  </a:schemeClr>
                </a:solidFill>
              </a:rPr>
              <a:t>Solution</a:t>
            </a:r>
            <a:r>
              <a:rPr lang="en-US" dirty="0"/>
              <a:t>: </a:t>
            </a:r>
            <a:endParaRPr lang="en-US" dirty="0" smtClean="0"/>
          </a:p>
          <a:p>
            <a:pPr marL="342900" indent="-342900" algn="just">
              <a:buAutoNum type="alphaLcPeriod"/>
            </a:pPr>
            <a:r>
              <a:rPr lang="en-US" dirty="0" smtClean="0"/>
              <a:t>Time </a:t>
            </a:r>
            <a:r>
              <a:rPr lang="en-US" dirty="0"/>
              <a:t>of supply in case of supply of goods shall be 10/04/2024. Date of receipt of payment is not relevant for determining time of supply in view of the </a:t>
            </a:r>
            <a:r>
              <a:rPr lang="en-US" dirty="0">
                <a:solidFill>
                  <a:schemeClr val="accent1">
                    <a:lumMod val="50000"/>
                  </a:schemeClr>
                </a:solidFill>
              </a:rPr>
              <a:t>Notification No. 66/2017-CT dated 15/11/2017</a:t>
            </a:r>
            <a:r>
              <a:rPr lang="en-US" dirty="0"/>
              <a:t>. </a:t>
            </a:r>
            <a:endParaRPr lang="en-US" dirty="0" smtClean="0"/>
          </a:p>
          <a:p>
            <a:pPr marL="342900" indent="-342900" algn="just">
              <a:buAutoNum type="alphaLcPeriod"/>
            </a:pPr>
            <a:endParaRPr lang="en-US" dirty="0" smtClean="0"/>
          </a:p>
          <a:p>
            <a:pPr marL="342900" indent="-342900" algn="just">
              <a:buAutoNum type="alphaLcPeriod"/>
            </a:pPr>
            <a:r>
              <a:rPr lang="en-US" dirty="0" smtClean="0"/>
              <a:t>Ramesh </a:t>
            </a:r>
            <a:r>
              <a:rPr lang="en-US" dirty="0"/>
              <a:t>has received ₹ 800 in excess. He will adjust the excess amount against the next supply. The time of supply of such excess amount shall be the date of issuance of next invoice</a:t>
            </a:r>
            <a:r>
              <a:rPr lang="en-US" dirty="0" smtClean="0"/>
              <a:t>. </a:t>
            </a:r>
          </a:p>
          <a:p>
            <a:pPr marL="342900" indent="-342900" algn="just">
              <a:buAutoNum type="alphaLcPeriod"/>
            </a:pPr>
            <a:endParaRPr lang="en-US" dirty="0" smtClean="0"/>
          </a:p>
          <a:p>
            <a:pPr marL="342900" indent="-342900" algn="just">
              <a:buAutoNum type="alphaLcPeriod"/>
            </a:pPr>
            <a:r>
              <a:rPr lang="en-US" dirty="0" smtClean="0"/>
              <a:t>In </a:t>
            </a:r>
            <a:r>
              <a:rPr lang="en-US" dirty="0"/>
              <a:t>alternate situation, he has received ₹ 20,800 in excess. Even in this situation, the time of supply of such excess amount shall be the date of issuance of next invoice assuming that this excess will be adjusted in the said invoice.</a:t>
            </a:r>
          </a:p>
        </p:txBody>
      </p:sp>
    </p:spTree>
    <p:extLst>
      <p:ext uri="{BB962C8B-B14F-4D97-AF65-F5344CB8AC3E}">
        <p14:creationId xmlns:p14="http://schemas.microsoft.com/office/powerpoint/2010/main" val="244166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8" name="TextBox 7"/>
          <p:cNvSpPr txBox="1"/>
          <p:nvPr/>
        </p:nvSpPr>
        <p:spPr>
          <a:xfrm>
            <a:off x="1300766" y="2009102"/>
            <a:ext cx="10612192" cy="4801314"/>
          </a:xfrm>
          <a:prstGeom prst="rect">
            <a:avLst/>
          </a:prstGeom>
          <a:noFill/>
        </p:spPr>
        <p:txBody>
          <a:bodyPr wrap="square" rtlCol="0">
            <a:spAutoFit/>
          </a:bodyPr>
          <a:lstStyle/>
          <a:p>
            <a:pPr algn="just"/>
            <a:r>
              <a:rPr lang="en-US" dirty="0">
                <a:solidFill>
                  <a:srgbClr val="C00000"/>
                </a:solidFill>
              </a:rPr>
              <a:t>Mr. Amar supplies goods (liable under reverse charge) to Mr. </a:t>
            </a:r>
            <a:r>
              <a:rPr lang="en-US" dirty="0" err="1">
                <a:solidFill>
                  <a:srgbClr val="C00000"/>
                </a:solidFill>
              </a:rPr>
              <a:t>Nath</a:t>
            </a:r>
            <a:r>
              <a:rPr lang="en-US" dirty="0">
                <a:solidFill>
                  <a:srgbClr val="C00000"/>
                </a:solidFill>
              </a:rPr>
              <a:t>. You are required to determine time of supply considering following details : </a:t>
            </a:r>
            <a:endParaRPr lang="en-US" dirty="0" smtClean="0">
              <a:solidFill>
                <a:srgbClr val="C00000"/>
              </a:solidFill>
            </a:endParaRPr>
          </a:p>
          <a:p>
            <a:pPr algn="just"/>
            <a:r>
              <a:rPr lang="en-US" dirty="0" smtClean="0">
                <a:solidFill>
                  <a:srgbClr val="C00000"/>
                </a:solidFill>
              </a:rPr>
              <a:t>01.04.2024 - </a:t>
            </a:r>
            <a:r>
              <a:rPr lang="en-US" dirty="0">
                <a:solidFill>
                  <a:srgbClr val="C00000"/>
                </a:solidFill>
              </a:rPr>
              <a:t>Mr. </a:t>
            </a:r>
            <a:r>
              <a:rPr lang="en-US" dirty="0" err="1">
                <a:solidFill>
                  <a:srgbClr val="C00000"/>
                </a:solidFill>
              </a:rPr>
              <a:t>Nath</a:t>
            </a:r>
            <a:r>
              <a:rPr lang="en-US" dirty="0">
                <a:solidFill>
                  <a:srgbClr val="C00000"/>
                </a:solidFill>
              </a:rPr>
              <a:t> approaches Mr. Amar and places an order </a:t>
            </a:r>
            <a:endParaRPr lang="en-US" dirty="0" smtClean="0">
              <a:solidFill>
                <a:srgbClr val="C00000"/>
              </a:solidFill>
            </a:endParaRPr>
          </a:p>
          <a:p>
            <a:pPr algn="just"/>
            <a:r>
              <a:rPr lang="en-US" dirty="0" smtClean="0">
                <a:solidFill>
                  <a:srgbClr val="C00000"/>
                </a:solidFill>
              </a:rPr>
              <a:t>10.04.2024 - </a:t>
            </a:r>
            <a:r>
              <a:rPr lang="en-US" dirty="0">
                <a:solidFill>
                  <a:srgbClr val="C00000"/>
                </a:solidFill>
              </a:rPr>
              <a:t>Mr. </a:t>
            </a:r>
            <a:r>
              <a:rPr lang="en-US" dirty="0" err="1">
                <a:solidFill>
                  <a:srgbClr val="C00000"/>
                </a:solidFill>
              </a:rPr>
              <a:t>Nath</a:t>
            </a:r>
            <a:r>
              <a:rPr lang="en-US" dirty="0">
                <a:solidFill>
                  <a:srgbClr val="C00000"/>
                </a:solidFill>
              </a:rPr>
              <a:t> receives the goods </a:t>
            </a:r>
            <a:endParaRPr lang="en-US" dirty="0" smtClean="0">
              <a:solidFill>
                <a:srgbClr val="C00000"/>
              </a:solidFill>
            </a:endParaRPr>
          </a:p>
          <a:p>
            <a:pPr algn="just"/>
            <a:r>
              <a:rPr lang="en-US" dirty="0" smtClean="0">
                <a:solidFill>
                  <a:srgbClr val="C00000"/>
                </a:solidFill>
              </a:rPr>
              <a:t>15.04.2024 - </a:t>
            </a:r>
            <a:r>
              <a:rPr lang="en-US" dirty="0">
                <a:solidFill>
                  <a:srgbClr val="C00000"/>
                </a:solidFill>
              </a:rPr>
              <a:t>Mr. Amar issues an </a:t>
            </a:r>
            <a:r>
              <a:rPr lang="en-US" dirty="0" smtClean="0">
                <a:solidFill>
                  <a:srgbClr val="C00000"/>
                </a:solidFill>
              </a:rPr>
              <a:t>invoice</a:t>
            </a:r>
          </a:p>
          <a:p>
            <a:pPr algn="just"/>
            <a:r>
              <a:rPr lang="en-US" dirty="0" smtClean="0">
                <a:solidFill>
                  <a:srgbClr val="C00000"/>
                </a:solidFill>
              </a:rPr>
              <a:t>20.04.2024 - </a:t>
            </a:r>
            <a:r>
              <a:rPr lang="en-US" dirty="0">
                <a:solidFill>
                  <a:srgbClr val="C00000"/>
                </a:solidFill>
              </a:rPr>
              <a:t>Mr. </a:t>
            </a:r>
            <a:r>
              <a:rPr lang="en-US" dirty="0" err="1">
                <a:solidFill>
                  <a:srgbClr val="C00000"/>
                </a:solidFill>
              </a:rPr>
              <a:t>Nath</a:t>
            </a:r>
            <a:r>
              <a:rPr lang="en-US" dirty="0">
                <a:solidFill>
                  <a:srgbClr val="C00000"/>
                </a:solidFill>
              </a:rPr>
              <a:t> makes a payment by </a:t>
            </a:r>
            <a:r>
              <a:rPr lang="en-US" dirty="0" err="1">
                <a:solidFill>
                  <a:srgbClr val="C00000"/>
                </a:solidFill>
              </a:rPr>
              <a:t>cheque</a:t>
            </a:r>
            <a:r>
              <a:rPr lang="en-US" dirty="0">
                <a:solidFill>
                  <a:srgbClr val="C00000"/>
                </a:solidFill>
              </a:rPr>
              <a:t> and accordingly records it in his books of accounts </a:t>
            </a:r>
            <a:r>
              <a:rPr lang="en-US" dirty="0" smtClean="0">
                <a:solidFill>
                  <a:srgbClr val="C00000"/>
                </a:solidFill>
              </a:rPr>
              <a:t>25.04.2024 - </a:t>
            </a:r>
            <a:r>
              <a:rPr lang="en-US" dirty="0">
                <a:solidFill>
                  <a:srgbClr val="C00000"/>
                </a:solidFill>
              </a:rPr>
              <a:t>The payment gets debited from Mr. </a:t>
            </a:r>
            <a:r>
              <a:rPr lang="en-US" dirty="0" err="1">
                <a:solidFill>
                  <a:srgbClr val="C00000"/>
                </a:solidFill>
              </a:rPr>
              <a:t>Nath’s</a:t>
            </a:r>
            <a:r>
              <a:rPr lang="en-US" dirty="0">
                <a:solidFill>
                  <a:srgbClr val="C00000"/>
                </a:solidFill>
              </a:rPr>
              <a:t> bank account </a:t>
            </a:r>
            <a:endParaRPr lang="en-US" dirty="0" smtClean="0">
              <a:solidFill>
                <a:srgbClr val="C00000"/>
              </a:solidFill>
            </a:endParaRPr>
          </a:p>
          <a:p>
            <a:pPr algn="just"/>
            <a:r>
              <a:rPr lang="en-US" dirty="0" smtClean="0">
                <a:solidFill>
                  <a:srgbClr val="C00000"/>
                </a:solidFill>
              </a:rPr>
              <a:t>Determine </a:t>
            </a:r>
            <a:r>
              <a:rPr lang="en-US" dirty="0">
                <a:solidFill>
                  <a:srgbClr val="C00000"/>
                </a:solidFill>
              </a:rPr>
              <a:t>T</a:t>
            </a:r>
            <a:r>
              <a:rPr lang="en-US" dirty="0" smtClean="0">
                <a:solidFill>
                  <a:srgbClr val="C00000"/>
                </a:solidFill>
              </a:rPr>
              <a:t>ime of Supply?</a:t>
            </a:r>
            <a:endParaRPr lang="en-US" dirty="0">
              <a:solidFill>
                <a:srgbClr val="C00000"/>
              </a:solidFill>
            </a:endParaRPr>
          </a:p>
          <a:p>
            <a:pPr algn="just"/>
            <a:endParaRPr lang="en-US" dirty="0" smtClean="0"/>
          </a:p>
          <a:p>
            <a:pPr algn="just"/>
            <a:r>
              <a:rPr lang="en-US" b="1" dirty="0" smtClean="0">
                <a:solidFill>
                  <a:schemeClr val="accent2">
                    <a:lumMod val="50000"/>
                  </a:schemeClr>
                </a:solidFill>
              </a:rPr>
              <a:t>Solution</a:t>
            </a:r>
            <a:r>
              <a:rPr lang="en-US" dirty="0"/>
              <a:t>: </a:t>
            </a:r>
            <a:endParaRPr lang="en-US" dirty="0" smtClean="0"/>
          </a:p>
          <a:p>
            <a:pPr algn="just"/>
            <a:r>
              <a:rPr lang="en-US" dirty="0" smtClean="0"/>
              <a:t>The </a:t>
            </a:r>
            <a:r>
              <a:rPr lang="en-US" dirty="0"/>
              <a:t>time of supply shall be the earlier of the following dates: </a:t>
            </a:r>
            <a:endParaRPr lang="en-US" dirty="0" smtClean="0"/>
          </a:p>
          <a:p>
            <a:pPr marL="342900" indent="-342900" algn="just">
              <a:buAutoNum type="alphaLcPeriod"/>
            </a:pPr>
            <a:r>
              <a:rPr lang="en-US" dirty="0" smtClean="0"/>
              <a:t>the </a:t>
            </a:r>
            <a:r>
              <a:rPr lang="en-US" b="1" dirty="0"/>
              <a:t>date of receipt of goods</a:t>
            </a:r>
            <a:r>
              <a:rPr lang="en-US" dirty="0"/>
              <a:t> i.e. </a:t>
            </a:r>
            <a:r>
              <a:rPr lang="en-US" dirty="0" smtClean="0"/>
              <a:t>10.04.2024</a:t>
            </a:r>
          </a:p>
          <a:p>
            <a:pPr marL="342900" indent="-342900" algn="just">
              <a:buAutoNum type="alphaLcPeriod"/>
            </a:pPr>
            <a:r>
              <a:rPr lang="en-US" dirty="0" smtClean="0"/>
              <a:t>the </a:t>
            </a:r>
            <a:r>
              <a:rPr lang="en-US" b="1" dirty="0"/>
              <a:t>date of payment as recorded in the books</a:t>
            </a:r>
            <a:r>
              <a:rPr lang="en-US" dirty="0"/>
              <a:t> of Mr. </a:t>
            </a:r>
            <a:r>
              <a:rPr lang="en-US" dirty="0" err="1"/>
              <a:t>Nath</a:t>
            </a:r>
            <a:r>
              <a:rPr lang="en-US" dirty="0"/>
              <a:t> i.e. 20.04.2024 </a:t>
            </a:r>
            <a:endParaRPr lang="en-US" dirty="0" smtClean="0"/>
          </a:p>
          <a:p>
            <a:pPr marL="342900" indent="-342900" algn="just">
              <a:buAutoNum type="alphaLcPeriod"/>
            </a:pPr>
            <a:r>
              <a:rPr lang="en-US" dirty="0" smtClean="0"/>
              <a:t>the </a:t>
            </a:r>
            <a:r>
              <a:rPr lang="en-US" b="1" dirty="0"/>
              <a:t>date when the payment gets debited from the bank</a:t>
            </a:r>
            <a:r>
              <a:rPr lang="en-US" dirty="0"/>
              <a:t> of Mr. </a:t>
            </a:r>
            <a:r>
              <a:rPr lang="en-US" dirty="0" err="1"/>
              <a:t>Nath</a:t>
            </a:r>
            <a:r>
              <a:rPr lang="en-US" dirty="0"/>
              <a:t> i.e. 25.04.2024 </a:t>
            </a:r>
            <a:endParaRPr lang="en-US" dirty="0" smtClean="0"/>
          </a:p>
          <a:p>
            <a:pPr marL="342900" indent="-342900" algn="just">
              <a:buAutoNum type="alphaLcPeriod"/>
            </a:pPr>
            <a:r>
              <a:rPr lang="en-US" dirty="0" smtClean="0"/>
              <a:t>the </a:t>
            </a:r>
            <a:r>
              <a:rPr lang="en-US" b="1" dirty="0"/>
              <a:t>date immediately following 30 days</a:t>
            </a:r>
            <a:r>
              <a:rPr lang="en-US" dirty="0"/>
              <a:t> from the date of issue of invoice by Mr. Amar, i.e. 15.04.2024 + 30 days + 1 day = 16.05.2024 </a:t>
            </a:r>
            <a:endParaRPr lang="en-US" dirty="0" smtClean="0"/>
          </a:p>
          <a:p>
            <a:pPr algn="just"/>
            <a:r>
              <a:rPr lang="en-US" b="1" dirty="0" smtClean="0"/>
              <a:t>Therefore</a:t>
            </a:r>
            <a:r>
              <a:rPr lang="en-US" b="1" dirty="0"/>
              <a:t>, the time of supply will be 10.04.2024</a:t>
            </a:r>
          </a:p>
        </p:txBody>
      </p:sp>
    </p:spTree>
    <p:extLst>
      <p:ext uri="{BB962C8B-B14F-4D97-AF65-F5344CB8AC3E}">
        <p14:creationId xmlns:p14="http://schemas.microsoft.com/office/powerpoint/2010/main" val="101405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8" name="TextBox 7"/>
          <p:cNvSpPr txBox="1"/>
          <p:nvPr/>
        </p:nvSpPr>
        <p:spPr>
          <a:xfrm>
            <a:off x="1300766" y="2009102"/>
            <a:ext cx="10612192" cy="3970318"/>
          </a:xfrm>
          <a:prstGeom prst="rect">
            <a:avLst/>
          </a:prstGeom>
          <a:noFill/>
        </p:spPr>
        <p:txBody>
          <a:bodyPr wrap="square" rtlCol="0">
            <a:spAutoFit/>
          </a:bodyPr>
          <a:lstStyle/>
          <a:p>
            <a:pPr algn="just"/>
            <a:r>
              <a:rPr lang="en-US" dirty="0">
                <a:solidFill>
                  <a:schemeClr val="accent2">
                    <a:lumMod val="50000"/>
                  </a:schemeClr>
                </a:solidFill>
              </a:rPr>
              <a:t>A shopkeeper may issue vouchers for a </a:t>
            </a:r>
            <a:r>
              <a:rPr lang="en-US" b="1" dirty="0">
                <a:solidFill>
                  <a:schemeClr val="accent1">
                    <a:lumMod val="50000"/>
                  </a:schemeClr>
                </a:solidFill>
              </a:rPr>
              <a:t>specific supply</a:t>
            </a:r>
            <a:r>
              <a:rPr lang="en-US" dirty="0">
                <a:solidFill>
                  <a:schemeClr val="accent1">
                    <a:lumMod val="50000"/>
                  </a:schemeClr>
                </a:solidFill>
              </a:rPr>
              <a:t> </a:t>
            </a:r>
            <a:r>
              <a:rPr lang="en-US" dirty="0">
                <a:solidFill>
                  <a:schemeClr val="accent2">
                    <a:lumMod val="50000"/>
                  </a:schemeClr>
                </a:solidFill>
              </a:rPr>
              <a:t>i.e. supply which is identifiable at the time of issuance of voucher. In trade parlance, these are known as single purpose vouchers. </a:t>
            </a:r>
            <a:endParaRPr lang="en-US" dirty="0" smtClean="0">
              <a:solidFill>
                <a:schemeClr val="accent2">
                  <a:lumMod val="50000"/>
                </a:schemeClr>
              </a:solidFill>
            </a:endParaRPr>
          </a:p>
          <a:p>
            <a:pPr algn="just"/>
            <a:r>
              <a:rPr lang="en-US" b="1" dirty="0" smtClean="0">
                <a:solidFill>
                  <a:schemeClr val="accent2">
                    <a:lumMod val="50000"/>
                  </a:schemeClr>
                </a:solidFill>
              </a:rPr>
              <a:t>Example -</a:t>
            </a:r>
            <a:r>
              <a:rPr lang="en-US" dirty="0" smtClean="0">
                <a:solidFill>
                  <a:schemeClr val="accent2">
                    <a:lumMod val="50000"/>
                  </a:schemeClr>
                </a:solidFill>
              </a:rPr>
              <a:t> </a:t>
            </a:r>
            <a:r>
              <a:rPr lang="en-US" dirty="0">
                <a:solidFill>
                  <a:schemeClr val="accent1">
                    <a:lumMod val="50000"/>
                  </a:schemeClr>
                </a:solidFill>
              </a:rPr>
              <a:t>vouchers for pressure cookers or television or for spa or haircut</a:t>
            </a:r>
            <a:r>
              <a:rPr lang="en-US" dirty="0">
                <a:solidFill>
                  <a:schemeClr val="accent2">
                    <a:lumMod val="50000"/>
                  </a:schemeClr>
                </a:solidFill>
              </a:rPr>
              <a:t>. </a:t>
            </a:r>
            <a:endParaRPr lang="en-US" dirty="0" smtClean="0">
              <a:solidFill>
                <a:schemeClr val="accent2">
                  <a:lumMod val="50000"/>
                </a:schemeClr>
              </a:solidFill>
            </a:endParaRPr>
          </a:p>
          <a:p>
            <a:pPr algn="just"/>
            <a:endParaRPr lang="en-US" dirty="0">
              <a:solidFill>
                <a:schemeClr val="accent2">
                  <a:lumMod val="50000"/>
                </a:schemeClr>
              </a:solidFill>
            </a:endParaRPr>
          </a:p>
          <a:p>
            <a:pPr algn="just"/>
            <a:r>
              <a:rPr lang="en-US" dirty="0" smtClean="0">
                <a:solidFill>
                  <a:schemeClr val="accent2">
                    <a:lumMod val="50000"/>
                  </a:schemeClr>
                </a:solidFill>
              </a:rPr>
              <a:t>Similarly</a:t>
            </a:r>
            <a:r>
              <a:rPr lang="en-US" dirty="0">
                <a:solidFill>
                  <a:schemeClr val="accent2">
                    <a:lumMod val="50000"/>
                  </a:schemeClr>
                </a:solidFill>
              </a:rPr>
              <a:t>, a voucher can be a general purpose voucher which can be used for multiple purposes. </a:t>
            </a:r>
          </a:p>
          <a:p>
            <a:pPr algn="just"/>
            <a:r>
              <a:rPr lang="en-US" b="1" dirty="0" smtClean="0">
                <a:solidFill>
                  <a:schemeClr val="accent2">
                    <a:lumMod val="50000"/>
                  </a:schemeClr>
                </a:solidFill>
              </a:rPr>
              <a:t>Example -</a:t>
            </a:r>
            <a:r>
              <a:rPr lang="en-US" dirty="0" smtClean="0">
                <a:solidFill>
                  <a:schemeClr val="accent2">
                    <a:lumMod val="50000"/>
                  </a:schemeClr>
                </a:solidFill>
              </a:rPr>
              <a:t> </a:t>
            </a:r>
            <a:r>
              <a:rPr lang="en-US" dirty="0">
                <a:solidFill>
                  <a:schemeClr val="accent2">
                    <a:lumMod val="50000"/>
                  </a:schemeClr>
                </a:solidFill>
              </a:rPr>
              <a:t>a ₹ 1,000/- voucher issued by Shoppers Stop store can be used for buying any product or service at any Shoppers Stop store. </a:t>
            </a:r>
            <a:endParaRPr lang="en-US" dirty="0" smtClean="0">
              <a:solidFill>
                <a:schemeClr val="accent2">
                  <a:lumMod val="50000"/>
                </a:schemeClr>
              </a:solidFill>
            </a:endParaRPr>
          </a:p>
          <a:p>
            <a:pPr algn="just"/>
            <a:endParaRPr lang="en-US" dirty="0">
              <a:solidFill>
                <a:schemeClr val="accent2">
                  <a:lumMod val="50000"/>
                </a:schemeClr>
              </a:solidFill>
            </a:endParaRPr>
          </a:p>
          <a:p>
            <a:pPr algn="just"/>
            <a:r>
              <a:rPr lang="en-US" dirty="0" smtClean="0">
                <a:solidFill>
                  <a:schemeClr val="accent2">
                    <a:lumMod val="50000"/>
                  </a:schemeClr>
                </a:solidFill>
              </a:rPr>
              <a:t>The </a:t>
            </a:r>
            <a:r>
              <a:rPr lang="en-US" dirty="0">
                <a:solidFill>
                  <a:schemeClr val="accent2">
                    <a:lumMod val="50000"/>
                  </a:schemeClr>
                </a:solidFill>
              </a:rPr>
              <a:t>time of supply is different in case of single purpose voucher and in the case of general purpose voucher. </a:t>
            </a:r>
            <a:endParaRPr lang="en-US" dirty="0" smtClean="0">
              <a:solidFill>
                <a:schemeClr val="accent2">
                  <a:lumMod val="50000"/>
                </a:schemeClr>
              </a:solidFill>
            </a:endParaRPr>
          </a:p>
          <a:p>
            <a:pPr algn="just"/>
            <a:endParaRPr lang="en-US" dirty="0">
              <a:solidFill>
                <a:schemeClr val="accent2">
                  <a:lumMod val="50000"/>
                </a:schemeClr>
              </a:solidFill>
            </a:endParaRPr>
          </a:p>
          <a:p>
            <a:pPr algn="just"/>
            <a:r>
              <a:rPr lang="en-US" b="1" dirty="0" smtClean="0">
                <a:solidFill>
                  <a:schemeClr val="accent2">
                    <a:lumMod val="50000"/>
                  </a:schemeClr>
                </a:solidFill>
              </a:rPr>
              <a:t>Time </a:t>
            </a:r>
            <a:r>
              <a:rPr lang="en-US" b="1" dirty="0">
                <a:solidFill>
                  <a:schemeClr val="accent2">
                    <a:lumMod val="50000"/>
                  </a:schemeClr>
                </a:solidFill>
              </a:rPr>
              <a:t>of supply</a:t>
            </a:r>
            <a:r>
              <a:rPr lang="en-US" dirty="0">
                <a:solidFill>
                  <a:schemeClr val="accent2">
                    <a:lumMod val="50000"/>
                  </a:schemeClr>
                </a:solidFill>
              </a:rPr>
              <a:t> in the case of </a:t>
            </a:r>
            <a:r>
              <a:rPr lang="en-US" b="1" dirty="0">
                <a:solidFill>
                  <a:schemeClr val="accent2">
                    <a:lumMod val="50000"/>
                  </a:schemeClr>
                </a:solidFill>
              </a:rPr>
              <a:t>single purpose voucher</a:t>
            </a:r>
            <a:r>
              <a:rPr lang="en-US" dirty="0">
                <a:solidFill>
                  <a:schemeClr val="accent2">
                    <a:lumMod val="50000"/>
                  </a:schemeClr>
                </a:solidFill>
              </a:rPr>
              <a:t> i.e. case where supply is identifiable at the time of issuance of voucher is the </a:t>
            </a:r>
            <a:r>
              <a:rPr lang="en-US" b="1" dirty="0">
                <a:solidFill>
                  <a:schemeClr val="accent2">
                    <a:lumMod val="50000"/>
                  </a:schemeClr>
                </a:solidFill>
              </a:rPr>
              <a:t>date of issue of voucher</a:t>
            </a:r>
            <a:r>
              <a:rPr lang="en-US" dirty="0">
                <a:solidFill>
                  <a:schemeClr val="accent2">
                    <a:lumMod val="50000"/>
                  </a:schemeClr>
                </a:solidFill>
              </a:rPr>
              <a:t>. </a:t>
            </a:r>
            <a:endParaRPr lang="en-US" dirty="0" smtClean="0">
              <a:solidFill>
                <a:schemeClr val="accent2">
                  <a:lumMod val="50000"/>
                </a:schemeClr>
              </a:solidFill>
            </a:endParaRPr>
          </a:p>
          <a:p>
            <a:pPr algn="just"/>
            <a:endParaRPr lang="en-US" dirty="0">
              <a:solidFill>
                <a:schemeClr val="accent2">
                  <a:lumMod val="50000"/>
                </a:schemeClr>
              </a:solidFill>
            </a:endParaRPr>
          </a:p>
          <a:p>
            <a:pPr algn="just"/>
            <a:r>
              <a:rPr lang="en-US" dirty="0" smtClean="0">
                <a:solidFill>
                  <a:schemeClr val="accent2">
                    <a:lumMod val="50000"/>
                  </a:schemeClr>
                </a:solidFill>
              </a:rPr>
              <a:t>However</a:t>
            </a:r>
            <a:r>
              <a:rPr lang="en-US" dirty="0">
                <a:solidFill>
                  <a:schemeClr val="accent2">
                    <a:lumMod val="50000"/>
                  </a:schemeClr>
                </a:solidFill>
              </a:rPr>
              <a:t>, in all </a:t>
            </a:r>
            <a:r>
              <a:rPr lang="en-US" b="1" dirty="0">
                <a:solidFill>
                  <a:schemeClr val="accent2">
                    <a:lumMod val="50000"/>
                  </a:schemeClr>
                </a:solidFill>
              </a:rPr>
              <a:t>other cases of supply of vouchers</a:t>
            </a:r>
            <a:r>
              <a:rPr lang="en-US" dirty="0">
                <a:solidFill>
                  <a:schemeClr val="accent2">
                    <a:lumMod val="50000"/>
                  </a:schemeClr>
                </a:solidFill>
              </a:rPr>
              <a:t>, the time of supply is the </a:t>
            </a:r>
            <a:r>
              <a:rPr lang="en-US" b="1" dirty="0">
                <a:solidFill>
                  <a:schemeClr val="accent2">
                    <a:lumMod val="50000"/>
                  </a:schemeClr>
                </a:solidFill>
              </a:rPr>
              <a:t>date of redemption of voucher</a:t>
            </a:r>
            <a:r>
              <a:rPr lang="en-US" dirty="0" smtClean="0">
                <a:solidFill>
                  <a:schemeClr val="accent2">
                    <a:lumMod val="50000"/>
                  </a:schemeClr>
                </a:solidFill>
              </a:rPr>
              <a:t>.</a:t>
            </a:r>
            <a:endParaRPr lang="en-US" b="1" dirty="0">
              <a:solidFill>
                <a:schemeClr val="accent2">
                  <a:lumMod val="50000"/>
                </a:schemeClr>
              </a:solidFill>
            </a:endParaRPr>
          </a:p>
        </p:txBody>
      </p:sp>
    </p:spTree>
    <p:extLst>
      <p:ext uri="{BB962C8B-B14F-4D97-AF65-F5344CB8AC3E}">
        <p14:creationId xmlns:p14="http://schemas.microsoft.com/office/powerpoint/2010/main" val="88056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ime </a:t>
            </a:r>
            <a:r>
              <a:rPr lang="en-US" dirty="0"/>
              <a:t>of </a:t>
            </a:r>
            <a:r>
              <a:rPr lang="en-US" dirty="0" smtClean="0"/>
              <a:t>Supply(‘TOS’) </a:t>
            </a:r>
            <a:r>
              <a:rPr lang="en-US" dirty="0"/>
              <a:t>of </a:t>
            </a:r>
            <a:r>
              <a:rPr lang="en-US" dirty="0" smtClean="0"/>
              <a:t>services </a:t>
            </a:r>
            <a:r>
              <a:rPr lang="en-US" dirty="0"/>
              <a:t>[Section </a:t>
            </a:r>
            <a:r>
              <a:rPr lang="en-US" dirty="0" smtClean="0"/>
              <a:t>13] </a:t>
            </a:r>
            <a:endParaRPr lang="en-US" dirty="0"/>
          </a:p>
        </p:txBody>
      </p:sp>
      <p:sp>
        <p:nvSpPr>
          <p:cNvPr id="9" name="TextBox 8"/>
          <p:cNvSpPr txBox="1"/>
          <p:nvPr/>
        </p:nvSpPr>
        <p:spPr>
          <a:xfrm>
            <a:off x="1416676" y="2047741"/>
            <a:ext cx="10650828" cy="4031873"/>
          </a:xfrm>
          <a:prstGeom prst="rect">
            <a:avLst/>
          </a:prstGeom>
          <a:noFill/>
        </p:spPr>
        <p:txBody>
          <a:bodyPr wrap="square" rtlCol="0">
            <a:spAutoFit/>
          </a:bodyPr>
          <a:lstStyle/>
          <a:p>
            <a:r>
              <a:rPr lang="en-US" sz="2000" b="1" u="sng" dirty="0"/>
              <a:t>S</a:t>
            </a:r>
            <a:r>
              <a:rPr lang="en-US" sz="2000" b="1" u="sng" dirty="0" smtClean="0"/>
              <a:t>ection 13(1</a:t>
            </a:r>
            <a:r>
              <a:rPr lang="en-US" sz="2000" b="1" u="sng" dirty="0"/>
              <a:t>)</a:t>
            </a:r>
            <a:r>
              <a:rPr lang="en-US" sz="2000" u="sng" dirty="0"/>
              <a:t>: Liability to pay tax shall </a:t>
            </a:r>
            <a:r>
              <a:rPr lang="en-US" sz="2000" u="sng" dirty="0" smtClean="0"/>
              <a:t>be as per </a:t>
            </a:r>
            <a:r>
              <a:rPr lang="en-US" sz="2000" u="sng" dirty="0"/>
              <a:t>TOS </a:t>
            </a:r>
            <a:endParaRPr lang="en-US" sz="2000" u="sng" dirty="0" smtClean="0"/>
          </a:p>
          <a:p>
            <a:endParaRPr lang="en-US" dirty="0"/>
          </a:p>
          <a:p>
            <a:r>
              <a:rPr lang="en-US" dirty="0" smtClean="0"/>
              <a:t>Liability </a:t>
            </a:r>
            <a:r>
              <a:rPr lang="en-US" dirty="0"/>
              <a:t>to pay tax on </a:t>
            </a:r>
            <a:r>
              <a:rPr lang="en-US" dirty="0" smtClean="0"/>
              <a:t>services </a:t>
            </a:r>
            <a:r>
              <a:rPr lang="en-US" dirty="0"/>
              <a:t>shall arise at the time of supply as determined under this section. </a:t>
            </a:r>
            <a:endParaRPr lang="en-US" dirty="0" smtClean="0"/>
          </a:p>
          <a:p>
            <a:endParaRPr lang="en-US" dirty="0"/>
          </a:p>
          <a:p>
            <a:r>
              <a:rPr lang="en-US" sz="2000" b="1" u="sng" dirty="0"/>
              <a:t>Section </a:t>
            </a:r>
            <a:r>
              <a:rPr lang="en-US" sz="2000" b="1" u="sng" dirty="0" smtClean="0"/>
              <a:t>13(2</a:t>
            </a:r>
            <a:r>
              <a:rPr lang="en-US" sz="2000" b="1" u="sng" dirty="0"/>
              <a:t>)</a:t>
            </a:r>
            <a:r>
              <a:rPr lang="en-US" sz="2000" u="sng" dirty="0"/>
              <a:t>: TOS under </a:t>
            </a:r>
            <a:r>
              <a:rPr lang="en-US" sz="2000" u="sng" dirty="0" smtClean="0"/>
              <a:t>FCM</a:t>
            </a:r>
          </a:p>
          <a:p>
            <a:endParaRPr lang="en-US" dirty="0" smtClean="0"/>
          </a:p>
          <a:p>
            <a:r>
              <a:rPr lang="en-US" dirty="0" smtClean="0"/>
              <a:t>The </a:t>
            </a:r>
            <a:r>
              <a:rPr lang="en-US" dirty="0"/>
              <a:t>time of supply of services shall be the earliest of the following dates, namely: - </a:t>
            </a:r>
            <a:endParaRPr lang="en-US" dirty="0" smtClean="0"/>
          </a:p>
          <a:p>
            <a:endParaRPr lang="en-US" dirty="0"/>
          </a:p>
          <a:p>
            <a:pPr marL="342900" indent="-342900">
              <a:buAutoNum type="alphaLcParenBoth"/>
            </a:pPr>
            <a:r>
              <a:rPr lang="en-US" dirty="0" smtClean="0">
                <a:solidFill>
                  <a:schemeClr val="accent1">
                    <a:lumMod val="50000"/>
                  </a:schemeClr>
                </a:solidFill>
              </a:rPr>
              <a:t>if </a:t>
            </a:r>
            <a:r>
              <a:rPr lang="en-US" dirty="0">
                <a:solidFill>
                  <a:schemeClr val="accent1">
                    <a:lumMod val="50000"/>
                  </a:schemeClr>
                </a:solidFill>
              </a:rPr>
              <a:t>the invoice is issued within the period prescribed under section 31</a:t>
            </a:r>
            <a:r>
              <a:rPr lang="en-US" dirty="0"/>
              <a:t> </a:t>
            </a:r>
            <a:r>
              <a:rPr lang="en-US" dirty="0" smtClean="0"/>
              <a:t>– </a:t>
            </a:r>
          </a:p>
          <a:p>
            <a:pPr marL="285750" indent="-285750">
              <a:buFontTx/>
              <a:buChar char="-"/>
            </a:pPr>
            <a:endParaRPr lang="en-US" dirty="0" smtClean="0"/>
          </a:p>
          <a:p>
            <a:pPr marL="285750" indent="-285750">
              <a:buFontTx/>
              <a:buChar char="-"/>
            </a:pPr>
            <a:r>
              <a:rPr lang="en-US" dirty="0" smtClean="0"/>
              <a:t>the </a:t>
            </a:r>
            <a:r>
              <a:rPr lang="en-US" dirty="0"/>
              <a:t>date of issue of invoice by the supplier, or </a:t>
            </a:r>
            <a:endParaRPr lang="en-US" dirty="0" smtClean="0"/>
          </a:p>
          <a:p>
            <a:pPr marL="285750" indent="-285750">
              <a:buFontTx/>
              <a:buChar char="-"/>
            </a:pPr>
            <a:endParaRPr lang="en-US" dirty="0" smtClean="0"/>
          </a:p>
          <a:p>
            <a:pPr marL="285750" indent="-285750">
              <a:buFontTx/>
              <a:buChar char="-"/>
            </a:pPr>
            <a:r>
              <a:rPr lang="en-US" dirty="0" smtClean="0"/>
              <a:t>the </a:t>
            </a:r>
            <a:r>
              <a:rPr lang="en-US" dirty="0"/>
              <a:t>date of receipt of payment, whichever is earlier; or </a:t>
            </a:r>
            <a:endParaRPr lang="en-US" dirty="0" smtClean="0"/>
          </a:p>
          <a:p>
            <a:endParaRPr lang="en-US" dirty="0" smtClean="0"/>
          </a:p>
        </p:txBody>
      </p:sp>
    </p:spTree>
    <p:extLst>
      <p:ext uri="{BB962C8B-B14F-4D97-AF65-F5344CB8AC3E}">
        <p14:creationId xmlns:p14="http://schemas.microsoft.com/office/powerpoint/2010/main" val="207038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3" name="TextBox 2"/>
          <p:cNvSpPr txBox="1"/>
          <p:nvPr/>
        </p:nvSpPr>
        <p:spPr>
          <a:xfrm>
            <a:off x="1339402" y="296215"/>
            <a:ext cx="10650828" cy="6247864"/>
          </a:xfrm>
          <a:prstGeom prst="rect">
            <a:avLst/>
          </a:prstGeom>
          <a:noFill/>
        </p:spPr>
        <p:txBody>
          <a:bodyPr wrap="square" rtlCol="0">
            <a:spAutoFit/>
          </a:bodyPr>
          <a:lstStyle/>
          <a:p>
            <a:r>
              <a:rPr lang="en-US" sz="2000" dirty="0">
                <a:solidFill>
                  <a:schemeClr val="accent1">
                    <a:lumMod val="50000"/>
                  </a:schemeClr>
                </a:solidFill>
              </a:rPr>
              <a:t>(b) if the invoice is not issued within the period prescribed under section 31 </a:t>
            </a:r>
            <a:r>
              <a:rPr lang="en-US" sz="2000" dirty="0"/>
              <a:t>– </a:t>
            </a:r>
          </a:p>
          <a:p>
            <a:pPr marL="285750" indent="-285750">
              <a:buFontTx/>
              <a:buChar char="-"/>
            </a:pPr>
            <a:endParaRPr lang="en-US" sz="2000" dirty="0"/>
          </a:p>
          <a:p>
            <a:pPr marL="285750" indent="-285750">
              <a:buFontTx/>
              <a:buChar char="-"/>
            </a:pPr>
            <a:r>
              <a:rPr lang="en-US" sz="2000" dirty="0"/>
              <a:t>the date of provision of service, or </a:t>
            </a:r>
          </a:p>
          <a:p>
            <a:pPr marL="285750" indent="-285750">
              <a:buFontTx/>
              <a:buChar char="-"/>
            </a:pPr>
            <a:endParaRPr lang="en-US" sz="2000" dirty="0"/>
          </a:p>
          <a:p>
            <a:pPr marL="285750" indent="-285750">
              <a:buFontTx/>
              <a:buChar char="-"/>
            </a:pPr>
            <a:r>
              <a:rPr lang="en-US" sz="2000" dirty="0"/>
              <a:t>the date of receipt of payment, whichever is earlier; or </a:t>
            </a:r>
          </a:p>
          <a:p>
            <a:endParaRPr lang="en-US" sz="2000" dirty="0" smtClean="0"/>
          </a:p>
          <a:p>
            <a:r>
              <a:rPr lang="en-US" sz="2000" dirty="0" smtClean="0"/>
              <a:t>(</a:t>
            </a:r>
            <a:r>
              <a:rPr lang="en-US" sz="2000" dirty="0"/>
              <a:t>c) </a:t>
            </a:r>
            <a:r>
              <a:rPr lang="en-US" sz="2000" dirty="0">
                <a:solidFill>
                  <a:schemeClr val="accent1">
                    <a:lumMod val="50000"/>
                  </a:schemeClr>
                </a:solidFill>
              </a:rPr>
              <a:t>In a case where the provisions of clause (a) or clause (b) do not apply: </a:t>
            </a:r>
            <a:endParaRPr lang="en-US" sz="2000" dirty="0" smtClean="0">
              <a:solidFill>
                <a:schemeClr val="accent1">
                  <a:lumMod val="50000"/>
                </a:schemeClr>
              </a:solidFill>
            </a:endParaRPr>
          </a:p>
          <a:p>
            <a:endParaRPr lang="en-US" sz="2000" dirty="0" smtClean="0"/>
          </a:p>
          <a:p>
            <a:r>
              <a:rPr lang="en-US" sz="2000" dirty="0" smtClean="0"/>
              <a:t>-    the </a:t>
            </a:r>
            <a:r>
              <a:rPr lang="en-US" sz="2000" dirty="0"/>
              <a:t>date on which the recipient shows the receipt of services in his books of account. </a:t>
            </a:r>
          </a:p>
          <a:p>
            <a:endParaRPr lang="en-US" sz="2000" dirty="0" smtClean="0"/>
          </a:p>
          <a:p>
            <a:r>
              <a:rPr lang="en-US" sz="2000" b="1" dirty="0" smtClean="0"/>
              <a:t>Proviso</a:t>
            </a:r>
            <a:r>
              <a:rPr lang="en-US" sz="2000" dirty="0"/>
              <a:t>: In case supplier receives up to </a:t>
            </a:r>
            <a:r>
              <a:rPr lang="en-US" sz="2000" dirty="0" err="1"/>
              <a:t>Rs</a:t>
            </a:r>
            <a:r>
              <a:rPr lang="en-US" sz="2000" dirty="0"/>
              <a:t> 1,000 in excess of amount indicated in the tax invoice, </a:t>
            </a:r>
            <a:endParaRPr lang="en-US" sz="2000" dirty="0" smtClean="0"/>
          </a:p>
          <a:p>
            <a:pPr marL="342900" indent="-342900">
              <a:buFontTx/>
              <a:buChar char="-"/>
            </a:pPr>
            <a:r>
              <a:rPr lang="en-US" sz="2000" dirty="0" smtClean="0"/>
              <a:t>the </a:t>
            </a:r>
            <a:r>
              <a:rPr lang="en-US" sz="2000" dirty="0"/>
              <a:t>TOS of such excess shall, be the date of issue of invoice (at the option of the supplier). </a:t>
            </a:r>
            <a:endParaRPr lang="en-US" sz="2000" dirty="0" smtClean="0"/>
          </a:p>
          <a:p>
            <a:pPr marL="342900" indent="-342900">
              <a:buFontTx/>
              <a:buChar char="-"/>
            </a:pPr>
            <a:endParaRPr lang="en-US" sz="2000" dirty="0"/>
          </a:p>
          <a:p>
            <a:r>
              <a:rPr lang="en-US" sz="2000" b="1" dirty="0" smtClean="0"/>
              <a:t>Supplier of services is required to issue a tax invoice [Section 31(2)]</a:t>
            </a:r>
          </a:p>
          <a:p>
            <a:endParaRPr lang="en-US" sz="2000" dirty="0" smtClean="0"/>
          </a:p>
          <a:p>
            <a:r>
              <a:rPr lang="en-US" sz="2000" dirty="0" smtClean="0"/>
              <a:t>- Before provision (‘Completion’) of the services or</a:t>
            </a:r>
          </a:p>
          <a:p>
            <a:r>
              <a:rPr lang="en-US" sz="2000" dirty="0" smtClean="0"/>
              <a:t>- After provision of the services but within a specified time</a:t>
            </a:r>
          </a:p>
          <a:p>
            <a:endParaRPr lang="en-US" sz="2000" i="1" dirty="0" smtClean="0"/>
          </a:p>
          <a:p>
            <a:r>
              <a:rPr lang="en-US" sz="2000" i="1" dirty="0" smtClean="0"/>
              <a:t>Specified time 30 days for others/45 days for Banks, Insurance Company</a:t>
            </a:r>
            <a:endParaRPr lang="en-US" sz="2000" i="1" dirty="0"/>
          </a:p>
          <a:p>
            <a:pPr algn="just"/>
            <a:endParaRPr lang="en-US" sz="2000" b="1" u="sng" dirty="0" smtClean="0"/>
          </a:p>
        </p:txBody>
      </p:sp>
    </p:spTree>
    <p:extLst>
      <p:ext uri="{BB962C8B-B14F-4D97-AF65-F5344CB8AC3E}">
        <p14:creationId xmlns:p14="http://schemas.microsoft.com/office/powerpoint/2010/main" val="197140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343"/>
            <a:ext cx="12192000" cy="1362113"/>
          </a:xfrm>
          <a:solidFill>
            <a:srgbClr val="7030A0"/>
          </a:solidFill>
        </p:spPr>
        <p:txBody>
          <a:bodyPr>
            <a:normAutofit fontScale="90000"/>
          </a:bodyPr>
          <a:lstStyle/>
          <a:p>
            <a:r>
              <a:rPr lang="en-US" dirty="0" smtClean="0"/>
              <a:t>C</a:t>
            </a:r>
            <a:r>
              <a:rPr lang="en-US" dirty="0"/>
              <a:t>larification on time of supply in respect of supply of services of construction of road and maintenance thereof of National Highway Projects of National Highways Authority of India (NHAI) in Hybrid Annuity Mode (HAM) model </a:t>
            </a:r>
          </a:p>
        </p:txBody>
      </p:sp>
      <p:sp>
        <p:nvSpPr>
          <p:cNvPr id="3" name="TextBox 2"/>
          <p:cNvSpPr txBox="1"/>
          <p:nvPr/>
        </p:nvSpPr>
        <p:spPr>
          <a:xfrm>
            <a:off x="463639" y="2009106"/>
            <a:ext cx="11230378" cy="4154984"/>
          </a:xfrm>
          <a:prstGeom prst="rect">
            <a:avLst/>
          </a:prstGeom>
          <a:noFill/>
        </p:spPr>
        <p:txBody>
          <a:bodyPr wrap="square" rtlCol="0">
            <a:spAutoFit/>
          </a:bodyPr>
          <a:lstStyle/>
          <a:p>
            <a:pPr algn="just"/>
            <a:r>
              <a:rPr lang="en-US" sz="2400" b="1" dirty="0" smtClean="0">
                <a:solidFill>
                  <a:srgbClr val="C00000"/>
                </a:solidFill>
              </a:rPr>
              <a:t>Issue:</a:t>
            </a:r>
            <a:r>
              <a:rPr lang="en-US" sz="2400" dirty="0" smtClean="0">
                <a:solidFill>
                  <a:srgbClr val="FF0000"/>
                </a:solidFill>
              </a:rPr>
              <a:t> </a:t>
            </a:r>
            <a:r>
              <a:rPr lang="en-US" sz="2400" dirty="0"/>
              <a:t>Under the Hybrid Annuity Mode (HAM) model of National Highways Authority of India (NHAI), the concessionaire has to construct the new road and provide Operation &amp; Maintenance of the same which is generally over a period of 15- 17 years and the payment of the same is spread over the years. What is the time of supply for the purpose of payment of tax on the said service under the HAM model? </a:t>
            </a:r>
            <a:endParaRPr lang="en-US" sz="2400" dirty="0" smtClean="0"/>
          </a:p>
          <a:p>
            <a:pPr algn="just"/>
            <a:endParaRPr lang="en-US" sz="2400" dirty="0"/>
          </a:p>
          <a:p>
            <a:pPr algn="just"/>
            <a:r>
              <a:rPr lang="en-US" sz="2400" b="1" dirty="0" smtClean="0">
                <a:solidFill>
                  <a:srgbClr val="C00000"/>
                </a:solidFill>
              </a:rPr>
              <a:t>Clarification:</a:t>
            </a:r>
            <a:r>
              <a:rPr lang="en-US" sz="2400" dirty="0" smtClean="0">
                <a:solidFill>
                  <a:srgbClr val="FF0000"/>
                </a:solidFill>
              </a:rPr>
              <a:t> </a:t>
            </a:r>
          </a:p>
          <a:p>
            <a:pPr marL="342900" indent="-342900" algn="just">
              <a:buFont typeface="Arial" panose="020B0604020202020204" pitchFamily="34" charset="0"/>
              <a:buChar char="•"/>
            </a:pPr>
            <a:r>
              <a:rPr lang="en-US" sz="2400" dirty="0" smtClean="0"/>
              <a:t>Under </a:t>
            </a:r>
            <a:r>
              <a:rPr lang="en-US" sz="2400" dirty="0"/>
              <a:t>the Hybrid Annuity Model (HAM) of concession agreements, the highway development projects are under Design, Build, Operate and Transfer model (DBOT), wherein the concessionaire is required to undertake new construction of Highway, as well as the Operation and Maintenance (O&amp;M) of Highways. </a:t>
            </a:r>
            <a:endParaRPr lang="en-US" sz="2400" dirty="0" smtClean="0"/>
          </a:p>
        </p:txBody>
      </p:sp>
    </p:spTree>
    <p:extLst>
      <p:ext uri="{BB962C8B-B14F-4D97-AF65-F5344CB8AC3E}">
        <p14:creationId xmlns:p14="http://schemas.microsoft.com/office/powerpoint/2010/main" val="238680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4" name="TextBox 3"/>
          <p:cNvSpPr txBox="1"/>
          <p:nvPr/>
        </p:nvSpPr>
        <p:spPr>
          <a:xfrm>
            <a:off x="463639" y="91406"/>
            <a:ext cx="11230378" cy="6370975"/>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smtClean="0"/>
              <a:t>In </a:t>
            </a:r>
            <a:r>
              <a:rPr lang="en-US" sz="2400" dirty="0"/>
              <a:t>HAM contract, the payment is made spread over the contract period in instalments and payment for each installment is to be made after specified periods, or on completion of an event, as specified in the contract. The same appears to be covered under the ‘Continuous supply of services’ as defined under section 2(33) of the CGST Act, 2017</a:t>
            </a:r>
            <a:r>
              <a:rPr lang="en-US" sz="2400" dirty="0" smtClean="0"/>
              <a:t>.</a:t>
            </a:r>
          </a:p>
          <a:p>
            <a:pPr marL="342900" indent="-342900" algn="just">
              <a:buFont typeface="Arial" panose="020B0604020202020204" pitchFamily="34" charset="0"/>
              <a:buChar char="•"/>
            </a:pPr>
            <a:endParaRPr lang="en-US" sz="2400" dirty="0" smtClean="0"/>
          </a:p>
          <a:p>
            <a:pPr marL="342900" indent="-342900" algn="just">
              <a:buFont typeface="Arial" panose="020B0604020202020204" pitchFamily="34" charset="0"/>
              <a:buChar char="•"/>
            </a:pPr>
            <a:r>
              <a:rPr lang="en-US" sz="2400" dirty="0" smtClean="0"/>
              <a:t>It </a:t>
            </a:r>
            <a:r>
              <a:rPr lang="en-US" sz="2400" dirty="0"/>
              <a:t>is clarified that the tax liability on the concessionaire under the HAM contract, including on the construction portion, would arise </a:t>
            </a:r>
            <a:endParaRPr lang="en-US" sz="2400" dirty="0" smtClean="0"/>
          </a:p>
          <a:p>
            <a:pPr algn="just"/>
            <a:r>
              <a:rPr lang="en-US" sz="2400" dirty="0"/>
              <a:t> </a:t>
            </a:r>
            <a:r>
              <a:rPr lang="en-US" sz="2400" dirty="0" smtClean="0"/>
              <a:t>    - </a:t>
            </a:r>
            <a:r>
              <a:rPr lang="en-US" sz="2400" dirty="0"/>
              <a:t>at the time of issuance of invoice, or </a:t>
            </a:r>
            <a:endParaRPr lang="en-US" sz="2400" dirty="0" smtClean="0"/>
          </a:p>
          <a:p>
            <a:pPr algn="just"/>
            <a:r>
              <a:rPr lang="en-US" sz="2400" dirty="0"/>
              <a:t> </a:t>
            </a:r>
            <a:r>
              <a:rPr lang="en-US" sz="2400" dirty="0" smtClean="0"/>
              <a:t>    - </a:t>
            </a:r>
            <a:r>
              <a:rPr lang="en-US" sz="2400" dirty="0"/>
              <a:t>receipt of payments, whichever is earlier, </a:t>
            </a:r>
            <a:endParaRPr lang="en-US" sz="2400" dirty="0" smtClean="0"/>
          </a:p>
          <a:p>
            <a:pPr algn="just"/>
            <a:r>
              <a:rPr lang="en-US" sz="2400" dirty="0" smtClean="0"/>
              <a:t>if </a:t>
            </a:r>
            <a:r>
              <a:rPr lang="en-US" sz="2400" dirty="0"/>
              <a:t>the invoice is issued on or before </a:t>
            </a:r>
            <a:r>
              <a:rPr lang="en-US" sz="2400" dirty="0" smtClean="0"/>
              <a:t>the specified </a:t>
            </a:r>
            <a:r>
              <a:rPr lang="en-US" sz="2400" dirty="0"/>
              <a:t>date or the date of completion of the event specified in the contract, as applicable. </a:t>
            </a:r>
            <a:endParaRPr lang="en-US" sz="2400" dirty="0" smtClean="0"/>
          </a:p>
          <a:p>
            <a:pPr marL="342900" indent="-342900" algn="just">
              <a:buFont typeface="Arial" panose="020B0604020202020204" pitchFamily="34" charset="0"/>
              <a:buChar char="•"/>
            </a:pPr>
            <a:endParaRPr lang="en-US" sz="2400" dirty="0" smtClean="0"/>
          </a:p>
          <a:p>
            <a:pPr marL="342900" indent="-342900" algn="just">
              <a:buFont typeface="Arial" panose="020B0604020202020204" pitchFamily="34" charset="0"/>
              <a:buChar char="•"/>
            </a:pPr>
            <a:r>
              <a:rPr lang="en-US" sz="2400" dirty="0" smtClean="0"/>
              <a:t>However</a:t>
            </a:r>
            <a:r>
              <a:rPr lang="en-US" sz="2400" dirty="0"/>
              <a:t>, if invoices are not issued on or before the specified date or the date of completion of the event specified in the contract, tax liability would arise on </a:t>
            </a:r>
            <a:endParaRPr lang="en-US" sz="2400" dirty="0" smtClean="0"/>
          </a:p>
          <a:p>
            <a:pPr algn="just"/>
            <a:r>
              <a:rPr lang="en-US" sz="2400" dirty="0"/>
              <a:t> </a:t>
            </a:r>
            <a:r>
              <a:rPr lang="en-US" sz="2400" dirty="0" smtClean="0"/>
              <a:t>   - </a:t>
            </a:r>
            <a:r>
              <a:rPr lang="en-US" sz="2400" dirty="0"/>
              <a:t>the date of provision of the said service </a:t>
            </a:r>
            <a:r>
              <a:rPr lang="en-US" sz="2400" dirty="0" smtClean="0"/>
              <a:t>or </a:t>
            </a:r>
          </a:p>
          <a:p>
            <a:pPr algn="just"/>
            <a:r>
              <a:rPr lang="en-US" sz="2400" dirty="0"/>
              <a:t> </a:t>
            </a:r>
            <a:r>
              <a:rPr lang="en-US" sz="2400" dirty="0" smtClean="0"/>
              <a:t>   - </a:t>
            </a:r>
            <a:r>
              <a:rPr lang="en-US" sz="2400" dirty="0"/>
              <a:t>the date of receipt of the payment, whichever is earlier.  </a:t>
            </a:r>
            <a:endParaRPr lang="en-US" sz="2400" dirty="0" smtClean="0"/>
          </a:p>
        </p:txBody>
      </p:sp>
    </p:spTree>
    <p:extLst>
      <p:ext uri="{BB962C8B-B14F-4D97-AF65-F5344CB8AC3E}">
        <p14:creationId xmlns:p14="http://schemas.microsoft.com/office/powerpoint/2010/main" val="26582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smtClean="0"/>
              <a:t>SECTION 7 : MEANING AND SCOPE OF SUPPLY</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940512477"/>
              </p:ext>
            </p:extLst>
          </p:nvPr>
        </p:nvGraphicFramePr>
        <p:xfrm>
          <a:off x="1280161" y="2076240"/>
          <a:ext cx="8879838" cy="4241800"/>
        </p:xfrm>
        <a:graphic>
          <a:graphicData uri="http://schemas.openxmlformats.org/drawingml/2006/table">
            <a:tbl>
              <a:tblPr firstRow="1" bandRow="1">
                <a:tableStyleId>{3B4B98B0-60AC-42C2-AFA5-B58CD77FA1E5}</a:tableStyleId>
              </a:tblPr>
              <a:tblGrid>
                <a:gridCol w="986521"/>
                <a:gridCol w="984518"/>
                <a:gridCol w="6908799"/>
              </a:tblGrid>
              <a:tr h="370840">
                <a:tc>
                  <a:txBody>
                    <a:bodyPr/>
                    <a:lstStyle/>
                    <a:p>
                      <a:pPr algn="ctr"/>
                      <a:r>
                        <a:rPr lang="en-US" sz="1900" dirty="0" smtClean="0"/>
                        <a:t>Sub </a:t>
                      </a:r>
                    </a:p>
                    <a:p>
                      <a:pPr algn="ctr"/>
                      <a:r>
                        <a:rPr lang="en-US" sz="1900" dirty="0" smtClean="0"/>
                        <a:t>Section</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Clause</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Particulars</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en-US" dirty="0" smtClean="0"/>
                        <a:t>Supply</a:t>
                      </a:r>
                      <a:r>
                        <a:rPr lang="en-US" baseline="0" dirty="0" smtClean="0"/>
                        <a:t> includes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70840">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smtClean="0"/>
                        <a:t>All forms</a:t>
                      </a:r>
                      <a:r>
                        <a:rPr lang="en-US" baseline="0" dirty="0" smtClean="0"/>
                        <a:t> of supply of goods or services or both such as</a:t>
                      </a:r>
                    </a:p>
                    <a:p>
                      <a:pPr marL="742950" lvl="1" indent="-285750" algn="just">
                        <a:buFont typeface="Arial" panose="020B0604020202020204" pitchFamily="34" charset="0"/>
                        <a:buChar char="•"/>
                      </a:pPr>
                      <a:r>
                        <a:rPr lang="en-US" baseline="0" dirty="0" smtClean="0"/>
                        <a:t>Sale</a:t>
                      </a:r>
                    </a:p>
                    <a:p>
                      <a:pPr marL="742950" lvl="1" indent="-285750" algn="just">
                        <a:buFont typeface="Arial" panose="020B0604020202020204" pitchFamily="34" charset="0"/>
                        <a:buChar char="•"/>
                      </a:pPr>
                      <a:r>
                        <a:rPr lang="en-US" baseline="0" dirty="0" smtClean="0"/>
                        <a:t>Transfer</a:t>
                      </a:r>
                    </a:p>
                    <a:p>
                      <a:pPr marL="742950" lvl="1" indent="-285750" algn="just">
                        <a:buFont typeface="Arial" panose="020B0604020202020204" pitchFamily="34" charset="0"/>
                        <a:buChar char="•"/>
                      </a:pPr>
                      <a:r>
                        <a:rPr lang="en-US" baseline="0" dirty="0" smtClean="0"/>
                        <a:t>Barter, Exchange</a:t>
                      </a:r>
                    </a:p>
                    <a:p>
                      <a:pPr marL="742950" lvl="1" indent="-285750" algn="just">
                        <a:buFont typeface="Arial" panose="020B0604020202020204" pitchFamily="34" charset="0"/>
                        <a:buChar char="•"/>
                      </a:pPr>
                      <a:r>
                        <a:rPr lang="en-US" baseline="0" dirty="0" smtClean="0"/>
                        <a:t>Licence, rental, lease or</a:t>
                      </a:r>
                    </a:p>
                    <a:p>
                      <a:pPr marL="742950" lvl="1" indent="-285750" algn="just">
                        <a:buFont typeface="Arial" panose="020B0604020202020204" pitchFamily="34" charset="0"/>
                        <a:buChar char="•"/>
                      </a:pPr>
                      <a:r>
                        <a:rPr lang="en-US" baseline="0" dirty="0" smtClean="0"/>
                        <a:t>Disposal</a:t>
                      </a:r>
                    </a:p>
                    <a:p>
                      <a:pPr marL="0" lvl="0" indent="0" algn="just">
                        <a:buFont typeface="Arial" panose="020B0604020202020204" pitchFamily="34" charset="0"/>
                        <a:buNone/>
                      </a:pPr>
                      <a:r>
                        <a:rPr lang="en-US" baseline="0" dirty="0" smtClean="0"/>
                        <a:t>Made or agreed to be made for a </a:t>
                      </a:r>
                      <a:r>
                        <a:rPr lang="en-US" b="1" baseline="0" dirty="0" smtClean="0"/>
                        <a:t>consideration </a:t>
                      </a:r>
                      <a:r>
                        <a:rPr lang="en-US" b="0" baseline="0" dirty="0" smtClean="0"/>
                        <a:t>by a person in the course or </a:t>
                      </a:r>
                      <a:r>
                        <a:rPr lang="en-US" b="1" baseline="0" dirty="0" smtClean="0"/>
                        <a:t>furtherance of business.</a:t>
                      </a:r>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r>
                        <a:rPr lang="en-US" dirty="0" err="1" smtClean="0"/>
                        <a:t>aa</a:t>
                      </a: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The activities or</a:t>
                      </a:r>
                      <a:r>
                        <a:rPr lang="en-US" baseline="0" dirty="0" smtClean="0"/>
                        <a:t> transactions by a person, other than an individual, to its members or constituent or vice versa for cash, deferred payment/other valuable consideration.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3813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343"/>
            <a:ext cx="12192000" cy="1362113"/>
          </a:xfrm>
          <a:solidFill>
            <a:srgbClr val="7030A0"/>
          </a:solidFill>
        </p:spPr>
        <p:txBody>
          <a:bodyPr>
            <a:normAutofit/>
          </a:bodyPr>
          <a:lstStyle/>
          <a:p>
            <a:r>
              <a:rPr lang="en-US" dirty="0"/>
              <a:t>Clarification on TOS of services of spectrum usage and other similar services under GST</a:t>
            </a:r>
          </a:p>
        </p:txBody>
      </p:sp>
      <p:sp>
        <p:nvSpPr>
          <p:cNvPr id="3" name="TextBox 2"/>
          <p:cNvSpPr txBox="1"/>
          <p:nvPr/>
        </p:nvSpPr>
        <p:spPr>
          <a:xfrm>
            <a:off x="463639" y="2009106"/>
            <a:ext cx="11230378" cy="4154984"/>
          </a:xfrm>
          <a:prstGeom prst="rect">
            <a:avLst/>
          </a:prstGeom>
          <a:noFill/>
        </p:spPr>
        <p:txBody>
          <a:bodyPr wrap="square" rtlCol="0">
            <a:spAutoFit/>
          </a:bodyPr>
          <a:lstStyle/>
          <a:p>
            <a:pPr algn="just"/>
            <a:r>
              <a:rPr lang="en-US" sz="2400" b="1" dirty="0" smtClean="0">
                <a:solidFill>
                  <a:srgbClr val="C00000"/>
                </a:solidFill>
              </a:rPr>
              <a:t>Issue:</a:t>
            </a:r>
            <a:r>
              <a:rPr lang="en-US" sz="2400" dirty="0" smtClean="0">
                <a:solidFill>
                  <a:srgbClr val="FF0000"/>
                </a:solidFill>
              </a:rPr>
              <a:t> </a:t>
            </a:r>
          </a:p>
          <a:p>
            <a:pPr algn="just"/>
            <a:r>
              <a:rPr lang="en-US" sz="2400" dirty="0"/>
              <a:t>Spectrum Allocation Model</a:t>
            </a:r>
            <a:r>
              <a:rPr lang="en-US" sz="2400" dirty="0" smtClean="0"/>
              <a:t>: </a:t>
            </a:r>
          </a:p>
          <a:p>
            <a:pPr marL="342900" indent="-342900" algn="just">
              <a:buFontTx/>
              <a:buChar char="-"/>
            </a:pPr>
            <a:r>
              <a:rPr lang="en-US" sz="2400" dirty="0" smtClean="0"/>
              <a:t>Telecom </a:t>
            </a:r>
            <a:r>
              <a:rPr lang="en-US" sz="2400" dirty="0"/>
              <a:t>operator bids to use spectrum offered by the Government (DoT). </a:t>
            </a:r>
            <a:endParaRPr lang="en-US" sz="2400" dirty="0" smtClean="0"/>
          </a:p>
          <a:p>
            <a:pPr marL="342900" indent="-342900" algn="just">
              <a:buFontTx/>
              <a:buChar char="-"/>
            </a:pPr>
            <a:r>
              <a:rPr lang="en-US" sz="2400" dirty="0" smtClean="0"/>
              <a:t>Government </a:t>
            </a:r>
            <a:r>
              <a:rPr lang="en-US" sz="2400" dirty="0"/>
              <a:t>of India (DoT) is the service provider; telecom operator is the service </a:t>
            </a:r>
            <a:r>
              <a:rPr lang="en-US" sz="2400" dirty="0" smtClean="0"/>
              <a:t>recipient.</a:t>
            </a:r>
          </a:p>
          <a:p>
            <a:pPr marL="342900" indent="-342900" algn="just">
              <a:buFontTx/>
              <a:buChar char="-"/>
            </a:pPr>
            <a:r>
              <a:rPr lang="en-US" sz="2400" dirty="0" smtClean="0"/>
              <a:t>GST </a:t>
            </a:r>
            <a:r>
              <a:rPr lang="en-US" sz="2400" dirty="0"/>
              <a:t>on spectrum allocation services is discharged under RCM by the telecom operator</a:t>
            </a:r>
            <a:r>
              <a:rPr lang="en-US" sz="2400" dirty="0" smtClean="0"/>
              <a:t>.</a:t>
            </a:r>
          </a:p>
          <a:p>
            <a:pPr algn="just"/>
            <a:endParaRPr lang="en-US" sz="2400" dirty="0"/>
          </a:p>
          <a:p>
            <a:pPr algn="just"/>
            <a:r>
              <a:rPr lang="en-US" sz="2400" b="1" dirty="0" smtClean="0">
                <a:solidFill>
                  <a:srgbClr val="C00000"/>
                </a:solidFill>
              </a:rPr>
              <a:t>Clarification:</a:t>
            </a:r>
            <a:r>
              <a:rPr lang="en-US" sz="2400" dirty="0" smtClean="0">
                <a:solidFill>
                  <a:srgbClr val="FF0000"/>
                </a:solidFill>
              </a:rPr>
              <a:t> </a:t>
            </a:r>
          </a:p>
          <a:p>
            <a:pPr algn="just"/>
            <a:r>
              <a:rPr lang="en-US" sz="2400" b="1" u="sng" dirty="0" smtClean="0"/>
              <a:t>Full </a:t>
            </a:r>
            <a:r>
              <a:rPr lang="en-US" sz="2400" b="1" u="sng" dirty="0"/>
              <a:t>upfront payment</a:t>
            </a:r>
            <a:r>
              <a:rPr lang="en-US" sz="2400" u="sng" dirty="0"/>
              <a:t> </a:t>
            </a:r>
            <a:endParaRPr lang="en-US" sz="2400" u="sng" dirty="0" smtClean="0"/>
          </a:p>
          <a:p>
            <a:pPr algn="just"/>
            <a:r>
              <a:rPr lang="en-US" sz="2400" dirty="0" smtClean="0"/>
              <a:t>In </a:t>
            </a:r>
            <a:r>
              <a:rPr lang="en-US" sz="2400" dirty="0"/>
              <a:t>case of full upfront payment is made by the telecom operator, GST payable when payment is made or due, whichever is earlier. </a:t>
            </a:r>
            <a:endParaRPr lang="en-US" sz="2400" dirty="0" smtClean="0"/>
          </a:p>
        </p:txBody>
      </p:sp>
    </p:spTree>
    <p:extLst>
      <p:ext uri="{BB962C8B-B14F-4D97-AF65-F5344CB8AC3E}">
        <p14:creationId xmlns:p14="http://schemas.microsoft.com/office/powerpoint/2010/main" val="72799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4" name="TextBox 3"/>
          <p:cNvSpPr txBox="1"/>
          <p:nvPr/>
        </p:nvSpPr>
        <p:spPr>
          <a:xfrm>
            <a:off x="463639" y="91406"/>
            <a:ext cx="11230378" cy="5262979"/>
          </a:xfrm>
          <a:prstGeom prst="rect">
            <a:avLst/>
          </a:prstGeom>
          <a:noFill/>
        </p:spPr>
        <p:txBody>
          <a:bodyPr wrap="square" rtlCol="0">
            <a:spAutoFit/>
          </a:bodyPr>
          <a:lstStyle/>
          <a:p>
            <a:pPr algn="just"/>
            <a:r>
              <a:rPr lang="en-US" sz="2400" b="1" dirty="0" smtClean="0"/>
              <a:t>Deferred </a:t>
            </a:r>
            <a:r>
              <a:rPr lang="en-US" sz="2400" b="1" dirty="0"/>
              <a:t>Payment:</a:t>
            </a:r>
            <a:r>
              <a:rPr lang="en-US" sz="2400" dirty="0"/>
              <a:t> </a:t>
            </a:r>
            <a:r>
              <a:rPr lang="en-US" sz="2400" dirty="0" smtClean="0"/>
              <a:t> </a:t>
            </a:r>
          </a:p>
          <a:p>
            <a:pPr algn="just"/>
            <a:r>
              <a:rPr lang="en-US" sz="2400" dirty="0" smtClean="0"/>
              <a:t>It </a:t>
            </a:r>
            <a:r>
              <a:rPr lang="en-US" sz="2400" dirty="0"/>
              <a:t>shall be considered a "continuous supply of services" as defined under section 2(33). </a:t>
            </a:r>
            <a:endParaRPr lang="en-US" sz="2400" dirty="0" smtClean="0"/>
          </a:p>
          <a:p>
            <a:pPr algn="just"/>
            <a:endParaRPr lang="en-US" sz="2400" dirty="0"/>
          </a:p>
          <a:p>
            <a:pPr algn="just"/>
            <a:r>
              <a:rPr lang="en-US" sz="2400" dirty="0" smtClean="0"/>
              <a:t>Since </a:t>
            </a:r>
            <a:r>
              <a:rPr lang="en-US" sz="2400" dirty="0"/>
              <a:t>Supply of spectrum usage is continuous for more than three months with periodic payments obligations</a:t>
            </a:r>
            <a:r>
              <a:rPr lang="en-US" sz="2400" dirty="0" smtClean="0"/>
              <a:t>.</a:t>
            </a:r>
          </a:p>
          <a:p>
            <a:pPr algn="just"/>
            <a:endParaRPr lang="en-US" sz="2400" dirty="0"/>
          </a:p>
          <a:p>
            <a:pPr algn="just"/>
            <a:r>
              <a:rPr lang="en-US" sz="2400" dirty="0" smtClean="0"/>
              <a:t>Further</a:t>
            </a:r>
            <a:r>
              <a:rPr lang="en-US" sz="2400" dirty="0"/>
              <a:t>, in the given case, since the date of payment is clearly ascertainable from the relevant documents, the invoice shall be issued on or before such due date of payment. </a:t>
            </a:r>
            <a:r>
              <a:rPr lang="en-US" sz="2400" dirty="0" smtClean="0"/>
              <a:t> </a:t>
            </a:r>
          </a:p>
          <a:p>
            <a:pPr algn="just"/>
            <a:endParaRPr lang="en-US" sz="2400" dirty="0"/>
          </a:p>
          <a:p>
            <a:pPr algn="just"/>
            <a:r>
              <a:rPr lang="en-US" sz="2400" dirty="0" smtClean="0"/>
              <a:t>Accordingly</a:t>
            </a:r>
            <a:r>
              <a:rPr lang="en-US" sz="2400" dirty="0"/>
              <a:t>, tax invoice will be required to be issued, on or before such due date of payment as per the option exercised by the telecom operator. </a:t>
            </a:r>
          </a:p>
          <a:p>
            <a:pPr algn="just"/>
            <a:endParaRPr lang="en-US" sz="2400" dirty="0" smtClean="0"/>
          </a:p>
          <a:p>
            <a:pPr algn="just"/>
            <a:r>
              <a:rPr lang="en-US" sz="2400" dirty="0" smtClean="0"/>
              <a:t>Thus</a:t>
            </a:r>
            <a:r>
              <a:rPr lang="en-US" sz="2400" dirty="0"/>
              <a:t>, in this case, GST would be payable as and when the payments are due or made, whichever is earlier. </a:t>
            </a:r>
            <a:endParaRPr lang="en-US" sz="2400" dirty="0" smtClean="0"/>
          </a:p>
        </p:txBody>
      </p:sp>
    </p:spTree>
    <p:extLst>
      <p:ext uri="{BB962C8B-B14F-4D97-AF65-F5344CB8AC3E}">
        <p14:creationId xmlns:p14="http://schemas.microsoft.com/office/powerpoint/2010/main" val="398953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3" name="TextBox 2"/>
          <p:cNvSpPr txBox="1"/>
          <p:nvPr/>
        </p:nvSpPr>
        <p:spPr>
          <a:xfrm>
            <a:off x="1339402" y="296215"/>
            <a:ext cx="10650828" cy="5170646"/>
          </a:xfrm>
          <a:prstGeom prst="rect">
            <a:avLst/>
          </a:prstGeom>
          <a:noFill/>
        </p:spPr>
        <p:txBody>
          <a:bodyPr wrap="square" rtlCol="0">
            <a:spAutoFit/>
          </a:bodyPr>
          <a:lstStyle/>
          <a:p>
            <a:pPr algn="just"/>
            <a:r>
              <a:rPr lang="en-US" sz="2000" b="1" u="sng" dirty="0" smtClean="0"/>
              <a:t>Section 13(3</a:t>
            </a:r>
            <a:r>
              <a:rPr lang="en-US" sz="2000" b="1" u="sng" dirty="0"/>
              <a:t>): </a:t>
            </a:r>
            <a:r>
              <a:rPr lang="en-US" sz="2000" u="sng" dirty="0" smtClean="0"/>
              <a:t>Reverse Charge</a:t>
            </a:r>
          </a:p>
          <a:p>
            <a:pPr algn="just"/>
            <a:endParaRPr lang="en-US" b="1" dirty="0"/>
          </a:p>
          <a:p>
            <a:pPr algn="just"/>
            <a:r>
              <a:rPr lang="en-US" dirty="0" smtClean="0"/>
              <a:t>In </a:t>
            </a:r>
            <a:r>
              <a:rPr lang="en-US" dirty="0"/>
              <a:t>respect of supplies on which tax is payable under RCM, the TOS shall be the earliest of</a:t>
            </a:r>
            <a:r>
              <a:rPr lang="en-US" dirty="0" smtClean="0"/>
              <a:t>:</a:t>
            </a:r>
          </a:p>
          <a:p>
            <a:pPr algn="just"/>
            <a:r>
              <a:rPr lang="en-US" dirty="0" smtClean="0"/>
              <a:t> </a:t>
            </a:r>
          </a:p>
          <a:p>
            <a:pPr marL="342900" indent="-342900" algn="just">
              <a:buAutoNum type="alphaLcParenBoth"/>
            </a:pPr>
            <a:r>
              <a:rPr lang="en-US" b="1" dirty="0" smtClean="0"/>
              <a:t>the </a:t>
            </a:r>
            <a:r>
              <a:rPr lang="en-US" b="1" dirty="0"/>
              <a:t>date of payment (DOP)</a:t>
            </a:r>
            <a:r>
              <a:rPr lang="en-US" dirty="0"/>
              <a:t> [as entered in the books of account of the recipient or the date on which the payment is debited in his bank account, whichever is earlier,] or </a:t>
            </a:r>
            <a:endParaRPr lang="en-US" dirty="0" smtClean="0"/>
          </a:p>
          <a:p>
            <a:pPr marL="342900" indent="-342900" algn="just">
              <a:buAutoNum type="alphaLcParenBoth"/>
            </a:pPr>
            <a:endParaRPr lang="en-US" b="1" dirty="0" smtClean="0"/>
          </a:p>
          <a:p>
            <a:pPr marL="342900" indent="-342900" algn="just">
              <a:buAutoNum type="alphaLcParenBoth"/>
            </a:pPr>
            <a:r>
              <a:rPr lang="en-US" b="1" dirty="0" smtClean="0"/>
              <a:t>the </a:t>
            </a:r>
            <a:r>
              <a:rPr lang="en-US" b="1" dirty="0"/>
              <a:t>date immediately following 60 days</a:t>
            </a:r>
            <a:r>
              <a:rPr lang="en-US" dirty="0"/>
              <a:t> from the date of issue of invoice/any other document, by the supplier [i.e. 61st day from Invoice or other doc by supplier]: </a:t>
            </a:r>
            <a:endParaRPr lang="en-US" dirty="0" smtClean="0"/>
          </a:p>
          <a:p>
            <a:pPr algn="just"/>
            <a:endParaRPr lang="en-US" dirty="0"/>
          </a:p>
          <a:p>
            <a:pPr algn="just"/>
            <a:r>
              <a:rPr lang="en-US" b="1" dirty="0" smtClean="0"/>
              <a:t>Proviso</a:t>
            </a:r>
            <a:r>
              <a:rPr lang="en-US" dirty="0"/>
              <a:t>: If it is not possible to determine TOS under clause (a)/(b), TOS shall be </a:t>
            </a:r>
            <a:endParaRPr lang="en-US" dirty="0" smtClean="0"/>
          </a:p>
          <a:p>
            <a:pPr marL="285750" indent="-285750" algn="just">
              <a:buFontTx/>
              <a:buChar char="-"/>
            </a:pPr>
            <a:r>
              <a:rPr lang="en-US" dirty="0" smtClean="0">
                <a:solidFill>
                  <a:schemeClr val="accent1">
                    <a:lumMod val="50000"/>
                  </a:schemeClr>
                </a:solidFill>
              </a:rPr>
              <a:t>the </a:t>
            </a:r>
            <a:r>
              <a:rPr lang="en-US" dirty="0">
                <a:solidFill>
                  <a:schemeClr val="accent1">
                    <a:lumMod val="50000"/>
                  </a:schemeClr>
                </a:solidFill>
              </a:rPr>
              <a:t>date of entry in the books of account of the recipient of supply</a:t>
            </a:r>
            <a:r>
              <a:rPr lang="en-US" dirty="0"/>
              <a:t>: </a:t>
            </a:r>
            <a:endParaRPr lang="en-US" dirty="0" smtClean="0"/>
          </a:p>
          <a:p>
            <a:pPr algn="just"/>
            <a:endParaRPr lang="en-US" b="1" dirty="0" smtClean="0"/>
          </a:p>
          <a:p>
            <a:pPr algn="just"/>
            <a:r>
              <a:rPr lang="en-US" b="1" dirty="0" smtClean="0"/>
              <a:t>Proviso</a:t>
            </a:r>
            <a:r>
              <a:rPr lang="en-US" dirty="0"/>
              <a:t>: In case of supply by associated enterprises, Who is outside India, the TOS shall be </a:t>
            </a:r>
            <a:r>
              <a:rPr lang="en-US" dirty="0" smtClean="0"/>
              <a:t>– </a:t>
            </a:r>
          </a:p>
          <a:p>
            <a:pPr marL="285750" indent="-285750" algn="just">
              <a:buFontTx/>
              <a:buChar char="-"/>
            </a:pPr>
            <a:r>
              <a:rPr lang="en-US" dirty="0" smtClean="0"/>
              <a:t>the </a:t>
            </a:r>
            <a:r>
              <a:rPr lang="en-US" dirty="0"/>
              <a:t>date of entry in the books of account of the recipient of supply or </a:t>
            </a:r>
            <a:endParaRPr lang="en-US" dirty="0" smtClean="0"/>
          </a:p>
          <a:p>
            <a:pPr marL="285750" indent="-285750" algn="just">
              <a:buFontTx/>
              <a:buChar char="-"/>
            </a:pPr>
            <a:r>
              <a:rPr lang="en-US" dirty="0" smtClean="0"/>
              <a:t>the </a:t>
            </a:r>
            <a:r>
              <a:rPr lang="en-US" dirty="0"/>
              <a:t>date of payment, whichever is earlier. </a:t>
            </a:r>
            <a:endParaRPr lang="en-US" dirty="0" smtClean="0"/>
          </a:p>
          <a:p>
            <a:pPr marL="285750" indent="-285750" algn="just">
              <a:buFontTx/>
              <a:buChar char="-"/>
            </a:pPr>
            <a:endParaRPr lang="en-US" sz="2000" dirty="0"/>
          </a:p>
          <a:p>
            <a:pPr algn="just"/>
            <a:r>
              <a:rPr lang="en-US" sz="2000" b="1" dirty="0"/>
              <a:t>Section 13(4), (5) &amp; (6): Same as 12(4), (5) &amp; (6)</a:t>
            </a:r>
          </a:p>
        </p:txBody>
      </p:sp>
    </p:spTree>
    <p:extLst>
      <p:ext uri="{BB962C8B-B14F-4D97-AF65-F5344CB8AC3E}">
        <p14:creationId xmlns:p14="http://schemas.microsoft.com/office/powerpoint/2010/main" val="327859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79101856"/>
              </p:ext>
            </p:extLst>
          </p:nvPr>
        </p:nvGraphicFramePr>
        <p:xfrm>
          <a:off x="2032000" y="719666"/>
          <a:ext cx="8127999" cy="2148840"/>
        </p:xfrm>
        <a:graphic>
          <a:graphicData uri="http://schemas.openxmlformats.org/drawingml/2006/table">
            <a:tbl>
              <a:tblPr firstRow="1" bandRow="1">
                <a:tableStyleId>{3B4B98B0-60AC-42C2-AFA5-B58CD77FA1E5}</a:tableStyleId>
              </a:tblPr>
              <a:tblGrid>
                <a:gridCol w="2709333"/>
                <a:gridCol w="2709333"/>
                <a:gridCol w="2709333"/>
              </a:tblGrid>
              <a:tr h="370840">
                <a:tc>
                  <a:txBody>
                    <a:bodyPr/>
                    <a:lstStyle/>
                    <a:p>
                      <a:pPr algn="ctr"/>
                      <a:r>
                        <a:rPr lang="en-US" sz="2000" dirty="0" smtClean="0"/>
                        <a:t>Particulars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smtClean="0"/>
                        <a:t>Ist</a:t>
                      </a:r>
                      <a:r>
                        <a:rPr lang="en-US" sz="2000" dirty="0" smtClean="0"/>
                        <a:t> Scenario</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a:t>
                      </a:r>
                      <a:r>
                        <a:rPr lang="en-US" sz="2000" baseline="30000" dirty="0" smtClean="0"/>
                        <a:t>nd</a:t>
                      </a:r>
                      <a:r>
                        <a:rPr lang="en-US" sz="2000" baseline="0" dirty="0" smtClean="0"/>
                        <a:t> Scenario</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Provision of Services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05-10-2024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05-10-2024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Date of Invoice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30-10-2024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08-11-2024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Date of Payment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10-11-2024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10-11-2024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Time of Supply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30-10-2024</a:t>
                      </a:r>
                    </a:p>
                    <a:p>
                      <a:pPr algn="ctr"/>
                      <a:r>
                        <a:rPr lang="en-US" b="1" dirty="0" smtClean="0"/>
                        <a:t>Sec 13(2)(a)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05-10-2024</a:t>
                      </a:r>
                    </a:p>
                    <a:p>
                      <a:pPr algn="ctr"/>
                      <a:r>
                        <a:rPr lang="en-US" b="1" dirty="0" smtClean="0"/>
                        <a:t>Sec 13(2)(b)</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662020895"/>
              </p:ext>
            </p:extLst>
          </p:nvPr>
        </p:nvGraphicFramePr>
        <p:xfrm>
          <a:off x="2041525" y="3003550"/>
          <a:ext cx="8127999" cy="3261360"/>
        </p:xfrm>
        <a:graphic>
          <a:graphicData uri="http://schemas.openxmlformats.org/drawingml/2006/table">
            <a:tbl>
              <a:tblPr firstRow="1" bandRow="1">
                <a:tableStyleId>{3B4B98B0-60AC-42C2-AFA5-B58CD77FA1E5}</a:tableStyleId>
              </a:tblPr>
              <a:tblGrid>
                <a:gridCol w="2733675"/>
                <a:gridCol w="2684991"/>
                <a:gridCol w="2709333"/>
              </a:tblGrid>
              <a:tr h="370840">
                <a:tc>
                  <a:txBody>
                    <a:bodyPr/>
                    <a:lstStyle/>
                    <a:p>
                      <a:pPr algn="ctr"/>
                      <a:r>
                        <a:rPr lang="en-US" sz="2000" dirty="0" smtClean="0"/>
                        <a:t>Particulars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3rd Scenario</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aseline="0" dirty="0" smtClean="0"/>
                        <a:t>4</a:t>
                      </a:r>
                      <a:r>
                        <a:rPr lang="en-US" sz="2000" baseline="30000" dirty="0" smtClean="0"/>
                        <a:t>th</a:t>
                      </a:r>
                      <a:r>
                        <a:rPr lang="en-US" sz="2000" baseline="0" dirty="0" smtClean="0"/>
                        <a:t> Scenario</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Date</a:t>
                      </a:r>
                      <a:r>
                        <a:rPr lang="en-US" baseline="0" dirty="0" smtClean="0"/>
                        <a:t> of start of services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15-05-2025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15-05-2025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aseline="0" dirty="0" smtClean="0"/>
                        <a:t>Completion of services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30-05-2025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30-05-2025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Issue of Invoice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22-06-2025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02-07-2025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Receipt of Invoice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02-07-2025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02-07-2025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Receipt</a:t>
                      </a:r>
                      <a:r>
                        <a:rPr lang="en-US" baseline="0" dirty="0" smtClean="0"/>
                        <a:t> of </a:t>
                      </a:r>
                      <a:r>
                        <a:rPr lang="en-US" baseline="0" dirty="0" err="1" smtClean="0"/>
                        <a:t>cheque</a:t>
                      </a:r>
                      <a:r>
                        <a:rPr lang="en-US" baseline="0" dirty="0" smtClean="0"/>
                        <a:t>/entry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10-07-2025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10-07-2025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Clearing</a:t>
                      </a:r>
                      <a:r>
                        <a:rPr lang="en-US" baseline="0" dirty="0" smtClean="0"/>
                        <a:t> of </a:t>
                      </a:r>
                      <a:r>
                        <a:rPr lang="en-US" baseline="0" dirty="0" err="1" smtClean="0"/>
                        <a:t>cheque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12-07-2025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12-07-2025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Time of Supply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22-06-2025</a:t>
                      </a:r>
                    </a:p>
                    <a:p>
                      <a:pPr algn="ctr"/>
                      <a:r>
                        <a:rPr lang="en-US" b="1" dirty="0" smtClean="0"/>
                        <a:t>Sec 13(2)(a)</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30-05-2025</a:t>
                      </a:r>
                    </a:p>
                    <a:p>
                      <a:pPr algn="ctr"/>
                      <a:r>
                        <a:rPr lang="en-US" b="1" dirty="0" smtClean="0"/>
                        <a:t>Sec 13(2)(b)</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2850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of Time of supply in case of change in the rate of tax [Section </a:t>
            </a:r>
            <a:r>
              <a:rPr lang="en-US" dirty="0" smtClean="0"/>
              <a:t>14] </a:t>
            </a:r>
            <a:endParaRPr lang="en-US" dirty="0"/>
          </a:p>
        </p:txBody>
      </p:sp>
      <p:sp>
        <p:nvSpPr>
          <p:cNvPr id="9" name="TextBox 8"/>
          <p:cNvSpPr txBox="1"/>
          <p:nvPr/>
        </p:nvSpPr>
        <p:spPr>
          <a:xfrm>
            <a:off x="1416676" y="2047741"/>
            <a:ext cx="10650828" cy="2031325"/>
          </a:xfrm>
          <a:prstGeom prst="rect">
            <a:avLst/>
          </a:prstGeom>
          <a:noFill/>
        </p:spPr>
        <p:txBody>
          <a:bodyPr wrap="square" rtlCol="0">
            <a:spAutoFit/>
          </a:bodyPr>
          <a:lstStyle/>
          <a:p>
            <a:r>
              <a:rPr lang="en-US" dirty="0" smtClean="0"/>
              <a:t>Notwithstanding </a:t>
            </a:r>
            <a:r>
              <a:rPr lang="en-US" dirty="0"/>
              <a:t>anything contained in section 12 or section 13, </a:t>
            </a:r>
            <a:endParaRPr lang="en-US" dirty="0" smtClean="0"/>
          </a:p>
          <a:p>
            <a:endParaRPr lang="en-US" dirty="0" smtClean="0"/>
          </a:p>
          <a:p>
            <a:r>
              <a:rPr lang="en-US" dirty="0" smtClean="0"/>
              <a:t>The </a:t>
            </a:r>
            <a:r>
              <a:rPr lang="en-US" dirty="0"/>
              <a:t>TOS, in case of a change in the rate of tax in respect of g/s/b, shall be: </a:t>
            </a:r>
            <a:endParaRPr lang="en-US" dirty="0" smtClean="0"/>
          </a:p>
          <a:p>
            <a:endParaRPr lang="en-US" dirty="0" smtClean="0">
              <a:solidFill>
                <a:schemeClr val="accent1">
                  <a:lumMod val="50000"/>
                </a:schemeClr>
              </a:solidFill>
            </a:endParaRPr>
          </a:p>
          <a:p>
            <a:pPr marL="342900" indent="-342900">
              <a:buAutoNum type="alphaLcParenR"/>
            </a:pPr>
            <a:r>
              <a:rPr lang="en-US" dirty="0" smtClean="0">
                <a:solidFill>
                  <a:schemeClr val="accent1">
                    <a:lumMod val="50000"/>
                  </a:schemeClr>
                </a:solidFill>
              </a:rPr>
              <a:t>In </a:t>
            </a:r>
            <a:r>
              <a:rPr lang="en-US" dirty="0">
                <a:solidFill>
                  <a:schemeClr val="accent1">
                    <a:lumMod val="50000"/>
                  </a:schemeClr>
                </a:solidFill>
              </a:rPr>
              <a:t>case the goods/services/both have been supplied before the change in rate of tax</a:t>
            </a:r>
            <a:r>
              <a:rPr lang="en-US" dirty="0" smtClean="0">
                <a:solidFill>
                  <a:schemeClr val="accent1">
                    <a:lumMod val="50000"/>
                  </a:schemeClr>
                </a:solidFill>
              </a:rPr>
              <a:t>,-</a:t>
            </a:r>
          </a:p>
          <a:p>
            <a:pPr marL="342900" indent="-342900">
              <a:buAutoNum type="alphaLcParenR"/>
            </a:pPr>
            <a:endParaRPr lang="en-US" dirty="0">
              <a:solidFill>
                <a:schemeClr val="accent1">
                  <a:lumMod val="50000"/>
                </a:schemeClr>
              </a:solidFill>
            </a:endParaRPr>
          </a:p>
          <a:p>
            <a:endParaRPr lang="en-US" dirty="0" smtClean="0">
              <a:solidFill>
                <a:schemeClr val="accent1">
                  <a:lumMod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97509316"/>
              </p:ext>
            </p:extLst>
          </p:nvPr>
        </p:nvGraphicFramePr>
        <p:xfrm>
          <a:off x="1581236" y="3668931"/>
          <a:ext cx="9030956" cy="3017520"/>
        </p:xfrm>
        <a:graphic>
          <a:graphicData uri="http://schemas.openxmlformats.org/drawingml/2006/table">
            <a:tbl>
              <a:tblPr firstRow="1" bandRow="1">
                <a:tableStyleId>{3B4B98B0-60AC-42C2-AFA5-B58CD77FA1E5}</a:tableStyleId>
              </a:tblPr>
              <a:tblGrid>
                <a:gridCol w="775904"/>
                <a:gridCol w="4159570"/>
                <a:gridCol w="4095482"/>
              </a:tblGrid>
              <a:tr h="370840">
                <a:tc>
                  <a:txBody>
                    <a:bodyPr/>
                    <a:lstStyle/>
                    <a:p>
                      <a:pPr algn="ctr"/>
                      <a:r>
                        <a:rPr lang="en-US" b="0" dirty="0" smtClean="0"/>
                        <a:t>(</a:t>
                      </a:r>
                      <a:r>
                        <a:rPr lang="en-US" b="0" dirty="0" err="1" smtClean="0"/>
                        <a:t>i</a:t>
                      </a:r>
                      <a:r>
                        <a:rPr lang="en-US" b="0" dirty="0" smtClean="0"/>
                        <a:t>)</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0" dirty="0" smtClean="0"/>
                        <a:t>where the invoice for the same has been issued and the payment is also received after the change in rate of tax, </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0" dirty="0" smtClean="0"/>
                        <a:t>the time of supply shall be the date of receipt of payment or the date of issue of invoice, whichever is earlier; or </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0" dirty="0" smtClean="0"/>
                        <a:t>(ii)</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smtClean="0"/>
                        <a:t>where the invoice has been issued prior to the change in rate of tax but payment is received after the change in rate of tax, </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smtClean="0"/>
                        <a:t>the time of supply shall be the date of issue of invoice; or </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0" dirty="0" smtClean="0"/>
                        <a:t>(iii)</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smtClean="0"/>
                        <a:t>where the payment has been received before the change in rate of tax, but the invoice for the same is issued after the change in rate of tax, </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smtClean="0"/>
                        <a:t>the time of supply shall be the date of receipt of payment;</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170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4" name="TextBox 3"/>
          <p:cNvSpPr txBox="1"/>
          <p:nvPr/>
        </p:nvSpPr>
        <p:spPr>
          <a:xfrm>
            <a:off x="1416676" y="270457"/>
            <a:ext cx="10650828" cy="369332"/>
          </a:xfrm>
          <a:prstGeom prst="rect">
            <a:avLst/>
          </a:prstGeom>
          <a:noFill/>
        </p:spPr>
        <p:txBody>
          <a:bodyPr wrap="square" rtlCol="0">
            <a:spAutoFit/>
          </a:bodyPr>
          <a:lstStyle/>
          <a:p>
            <a:r>
              <a:rPr lang="en-US" dirty="0" smtClean="0">
                <a:solidFill>
                  <a:schemeClr val="accent1">
                    <a:lumMod val="50000"/>
                  </a:schemeClr>
                </a:solidFill>
              </a:rPr>
              <a:t>b) In </a:t>
            </a:r>
            <a:r>
              <a:rPr lang="en-US" dirty="0">
                <a:solidFill>
                  <a:schemeClr val="accent1">
                    <a:lumMod val="50000"/>
                  </a:schemeClr>
                </a:solidFill>
              </a:rPr>
              <a:t>case the goods/services/both have been supplied </a:t>
            </a:r>
            <a:r>
              <a:rPr lang="en-US" dirty="0" smtClean="0">
                <a:solidFill>
                  <a:schemeClr val="accent1">
                    <a:lumMod val="50000"/>
                  </a:schemeClr>
                </a:solidFill>
              </a:rPr>
              <a:t>after </a:t>
            </a:r>
            <a:r>
              <a:rPr lang="en-US" dirty="0">
                <a:solidFill>
                  <a:schemeClr val="accent1">
                    <a:lumMod val="50000"/>
                  </a:schemeClr>
                </a:solidFill>
              </a:rPr>
              <a:t>the change in rate of tax</a:t>
            </a:r>
            <a:r>
              <a:rPr lang="en-US" dirty="0" smtClean="0">
                <a:solidFill>
                  <a:schemeClr val="accent1">
                    <a:lumMod val="50000"/>
                  </a:schemeClr>
                </a:solidFill>
              </a:rPr>
              <a:t>,-</a:t>
            </a:r>
          </a:p>
        </p:txBody>
      </p:sp>
      <p:graphicFrame>
        <p:nvGraphicFramePr>
          <p:cNvPr id="5" name="Table 4"/>
          <p:cNvGraphicFramePr>
            <a:graphicFrameLocks noGrp="1"/>
          </p:cNvGraphicFramePr>
          <p:nvPr>
            <p:extLst>
              <p:ext uri="{D42A27DB-BD31-4B8C-83A1-F6EECF244321}">
                <p14:modId xmlns:p14="http://schemas.microsoft.com/office/powerpoint/2010/main" val="3213337740"/>
              </p:ext>
            </p:extLst>
          </p:nvPr>
        </p:nvGraphicFramePr>
        <p:xfrm>
          <a:off x="1581236" y="938583"/>
          <a:ext cx="9030956" cy="3291840"/>
        </p:xfrm>
        <a:graphic>
          <a:graphicData uri="http://schemas.openxmlformats.org/drawingml/2006/table">
            <a:tbl>
              <a:tblPr firstRow="1" bandRow="1">
                <a:tableStyleId>{3B4B98B0-60AC-42C2-AFA5-B58CD77FA1E5}</a:tableStyleId>
              </a:tblPr>
              <a:tblGrid>
                <a:gridCol w="775904"/>
                <a:gridCol w="4159570"/>
                <a:gridCol w="4095482"/>
              </a:tblGrid>
              <a:tr h="370840">
                <a:tc>
                  <a:txBody>
                    <a:bodyPr/>
                    <a:lstStyle/>
                    <a:p>
                      <a:pPr algn="ctr"/>
                      <a:r>
                        <a:rPr lang="en-US" b="0" dirty="0" smtClean="0"/>
                        <a:t>(</a:t>
                      </a:r>
                      <a:r>
                        <a:rPr lang="en-US" b="0" dirty="0" err="1" smtClean="0"/>
                        <a:t>i</a:t>
                      </a:r>
                      <a:r>
                        <a:rPr lang="en-US" b="0" dirty="0" smtClean="0"/>
                        <a:t>)</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0" dirty="0" smtClean="0"/>
                        <a:t>where the payment is received after the change in rate of tax but the invoice has been issued prior to the change in rate of tax </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b="0" dirty="0" smtClean="0"/>
                        <a:t>the time of supply shall be the date of receipt of payment; or</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0" dirty="0" smtClean="0"/>
                        <a:t>(ii)</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smtClean="0"/>
                        <a:t>where the invoice has been issued and payment is received before the change in rate of tax,</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smtClean="0"/>
                        <a:t>the time of supply shall be the date of receipt of payment or date of issue of invoice, whichever is earlier; or </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0" dirty="0" smtClean="0"/>
                        <a:t>(iii)</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smtClean="0"/>
                        <a:t>where the invoice has been issued after the change in rate of tax but the payment is received before the change in rate of tax, </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smtClean="0"/>
                        <a:t>the time of supply shall be the date of issue of invoice: </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1571224" y="4597758"/>
            <a:ext cx="9105362" cy="2031325"/>
          </a:xfrm>
          <a:prstGeom prst="rect">
            <a:avLst/>
          </a:prstGeom>
          <a:noFill/>
        </p:spPr>
        <p:txBody>
          <a:bodyPr wrap="square" rtlCol="0">
            <a:spAutoFit/>
          </a:bodyPr>
          <a:lstStyle/>
          <a:p>
            <a:r>
              <a:rPr lang="en-US" b="1" dirty="0" smtClean="0"/>
              <a:t>Proviso</a:t>
            </a:r>
            <a:r>
              <a:rPr lang="en-US" b="1" dirty="0"/>
              <a:t>: the date of receipt of payment shall be</a:t>
            </a:r>
            <a:r>
              <a:rPr lang="en-US" dirty="0"/>
              <a:t> </a:t>
            </a:r>
            <a:endParaRPr lang="en-US" dirty="0" smtClean="0"/>
          </a:p>
          <a:p>
            <a:pPr marL="285750" indent="-285750">
              <a:buFontTx/>
              <a:buChar char="-"/>
            </a:pPr>
            <a:r>
              <a:rPr lang="en-US" dirty="0" smtClean="0"/>
              <a:t>the </a:t>
            </a:r>
            <a:r>
              <a:rPr lang="en-US" dirty="0"/>
              <a:t>date of credit in the bank account if such credit in the bank account is after four working days from the date of change in the rate of tax. </a:t>
            </a:r>
            <a:endParaRPr lang="en-US" dirty="0" smtClean="0"/>
          </a:p>
          <a:p>
            <a:endParaRPr lang="en-US" b="1" dirty="0" smtClean="0"/>
          </a:p>
          <a:p>
            <a:r>
              <a:rPr lang="en-US" b="1" dirty="0" smtClean="0"/>
              <a:t>Explanation</a:t>
            </a:r>
            <a:r>
              <a:rPr lang="en-US" dirty="0"/>
              <a:t>. – The date of receipt of payment shall be </a:t>
            </a:r>
            <a:endParaRPr lang="en-US" dirty="0" smtClean="0"/>
          </a:p>
          <a:p>
            <a:pPr marL="285750" indent="-285750">
              <a:buFontTx/>
              <a:buChar char="-"/>
            </a:pPr>
            <a:r>
              <a:rPr lang="en-US" dirty="0" smtClean="0"/>
              <a:t>the </a:t>
            </a:r>
            <a:r>
              <a:rPr lang="en-US" dirty="0"/>
              <a:t>date on which the payment is entered in the books of account of the supplier or </a:t>
            </a:r>
            <a:endParaRPr lang="en-US" dirty="0" smtClean="0"/>
          </a:p>
          <a:p>
            <a:pPr marL="285750" indent="-285750">
              <a:buFontTx/>
              <a:buChar char="-"/>
            </a:pPr>
            <a:r>
              <a:rPr lang="en-US" dirty="0" smtClean="0"/>
              <a:t>the </a:t>
            </a:r>
            <a:r>
              <a:rPr lang="en-US" dirty="0"/>
              <a:t>date on which the payment is credited to his bank account, whichever is earlier. </a:t>
            </a:r>
          </a:p>
        </p:txBody>
      </p:sp>
    </p:spTree>
    <p:extLst>
      <p:ext uri="{BB962C8B-B14F-4D97-AF65-F5344CB8AC3E}">
        <p14:creationId xmlns:p14="http://schemas.microsoft.com/office/powerpoint/2010/main" val="83851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smtClean="0"/>
              <a:t>MCQs</a:t>
            </a:r>
            <a:endParaRPr lang="en-US" dirty="0"/>
          </a:p>
        </p:txBody>
      </p:sp>
      <p:sp>
        <p:nvSpPr>
          <p:cNvPr id="14" name="Text Placeholder 2"/>
          <p:cNvSpPr>
            <a:spLocks noGrp="1"/>
          </p:cNvSpPr>
          <p:nvPr>
            <p:ph type="body" idx="1"/>
          </p:nvPr>
        </p:nvSpPr>
        <p:spPr/>
        <p:txBody>
          <a:bodyPr/>
          <a:lstStyle/>
          <a:p>
            <a:r>
              <a:rPr lang="en-US" dirty="0" smtClean="0"/>
              <a:t>Section 12 , 13 &amp; 14 of CGST Act 2017</a:t>
            </a:r>
            <a:endParaRPr lang="en-US" dirty="0"/>
          </a:p>
        </p:txBody>
      </p:sp>
    </p:spTree>
    <p:extLst>
      <p:ext uri="{BB962C8B-B14F-4D97-AF65-F5344CB8AC3E}">
        <p14:creationId xmlns:p14="http://schemas.microsoft.com/office/powerpoint/2010/main" val="328453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4" name="TextBox 3"/>
          <p:cNvSpPr txBox="1"/>
          <p:nvPr/>
        </p:nvSpPr>
        <p:spPr>
          <a:xfrm>
            <a:off x="1416676" y="270457"/>
            <a:ext cx="10650828" cy="6463308"/>
          </a:xfrm>
          <a:prstGeom prst="rect">
            <a:avLst/>
          </a:prstGeom>
          <a:noFill/>
        </p:spPr>
        <p:txBody>
          <a:bodyPr wrap="square" rtlCol="0">
            <a:spAutoFit/>
          </a:bodyPr>
          <a:lstStyle/>
          <a:p>
            <a:r>
              <a:rPr lang="en-US" dirty="0" smtClean="0">
                <a:solidFill>
                  <a:schemeClr val="tx2"/>
                </a:solidFill>
              </a:rPr>
              <a:t>1 </a:t>
            </a:r>
            <a:r>
              <a:rPr lang="en-US" dirty="0">
                <a:solidFill>
                  <a:schemeClr val="tx2"/>
                </a:solidFill>
              </a:rPr>
              <a:t>. What is time of supply of goods, in case of forward charge? </a:t>
            </a:r>
            <a:endParaRPr lang="en-US" dirty="0" smtClean="0">
              <a:solidFill>
                <a:schemeClr val="tx2"/>
              </a:solidFill>
            </a:endParaRPr>
          </a:p>
          <a:p>
            <a:pPr marL="342900" indent="-342900">
              <a:buAutoNum type="alphaLcParenBoth"/>
            </a:pPr>
            <a:r>
              <a:rPr lang="en-US" dirty="0" smtClean="0">
                <a:solidFill>
                  <a:schemeClr val="tx2"/>
                </a:solidFill>
              </a:rPr>
              <a:t>Date </a:t>
            </a:r>
            <a:r>
              <a:rPr lang="en-US" dirty="0">
                <a:solidFill>
                  <a:schemeClr val="tx2"/>
                </a:solidFill>
              </a:rPr>
              <a:t>of issue of invoice </a:t>
            </a:r>
            <a:endParaRPr lang="en-US" dirty="0" smtClean="0">
              <a:solidFill>
                <a:schemeClr val="tx2"/>
              </a:solidFill>
            </a:endParaRPr>
          </a:p>
          <a:p>
            <a:pPr marL="342900" indent="-342900">
              <a:buAutoNum type="alphaLcParenBoth"/>
            </a:pPr>
            <a:r>
              <a:rPr lang="en-US" dirty="0" smtClean="0">
                <a:solidFill>
                  <a:schemeClr val="tx2"/>
                </a:solidFill>
              </a:rPr>
              <a:t>Due </a:t>
            </a:r>
            <a:r>
              <a:rPr lang="en-US" dirty="0">
                <a:solidFill>
                  <a:schemeClr val="tx2"/>
                </a:solidFill>
              </a:rPr>
              <a:t>date of issue of invoice </a:t>
            </a:r>
            <a:endParaRPr lang="en-US" dirty="0" smtClean="0">
              <a:solidFill>
                <a:schemeClr val="tx2"/>
              </a:solidFill>
            </a:endParaRPr>
          </a:p>
          <a:p>
            <a:pPr marL="342900" indent="-342900">
              <a:buAutoNum type="alphaLcParenBoth"/>
            </a:pPr>
            <a:r>
              <a:rPr lang="en-US" dirty="0" smtClean="0">
                <a:solidFill>
                  <a:schemeClr val="tx2"/>
                </a:solidFill>
              </a:rPr>
              <a:t>Date </a:t>
            </a:r>
            <a:r>
              <a:rPr lang="en-US" dirty="0">
                <a:solidFill>
                  <a:schemeClr val="tx2"/>
                </a:solidFill>
              </a:rPr>
              <a:t>of receipt of consideration by the supplier </a:t>
            </a:r>
            <a:endParaRPr lang="en-US" dirty="0" smtClean="0">
              <a:solidFill>
                <a:schemeClr val="tx2"/>
              </a:solidFill>
            </a:endParaRPr>
          </a:p>
          <a:p>
            <a:pPr marL="342900" indent="-342900">
              <a:buAutoNum type="alphaLcParenBoth"/>
            </a:pPr>
            <a:r>
              <a:rPr lang="en-US" dirty="0" smtClean="0">
                <a:solidFill>
                  <a:schemeClr val="tx2"/>
                </a:solidFill>
              </a:rPr>
              <a:t>(</a:t>
            </a:r>
            <a:r>
              <a:rPr lang="en-US" dirty="0">
                <a:solidFill>
                  <a:schemeClr val="tx2"/>
                </a:solidFill>
              </a:rPr>
              <a:t>d) Earlier of (a) &amp; (b) </a:t>
            </a:r>
            <a:endParaRPr lang="en-US" dirty="0" smtClean="0">
              <a:solidFill>
                <a:schemeClr val="tx2"/>
              </a:solidFill>
            </a:endParaRPr>
          </a:p>
          <a:p>
            <a:pPr marL="342900" indent="-342900">
              <a:buAutoNum type="alphaLcParenBoth"/>
            </a:pPr>
            <a:endParaRPr lang="en-US" dirty="0"/>
          </a:p>
          <a:p>
            <a:r>
              <a:rPr lang="en-US" b="1" dirty="0" err="1" smtClean="0">
                <a:solidFill>
                  <a:schemeClr val="accent1">
                    <a:lumMod val="50000"/>
                  </a:schemeClr>
                </a:solidFill>
              </a:rPr>
              <a:t>Ans</a:t>
            </a:r>
            <a:r>
              <a:rPr lang="en-US" b="1" dirty="0">
                <a:solidFill>
                  <a:schemeClr val="accent1">
                    <a:lumMod val="50000"/>
                  </a:schemeClr>
                </a:solidFill>
              </a:rPr>
              <a:t>: (d</a:t>
            </a:r>
            <a:r>
              <a:rPr lang="en-US" b="1" dirty="0" smtClean="0">
                <a:solidFill>
                  <a:schemeClr val="accent1">
                    <a:lumMod val="50000"/>
                  </a:schemeClr>
                </a:solidFill>
              </a:rPr>
              <a:t>)</a:t>
            </a:r>
          </a:p>
          <a:p>
            <a:endParaRPr lang="en-US" b="1" dirty="0">
              <a:solidFill>
                <a:schemeClr val="accent1">
                  <a:lumMod val="50000"/>
                </a:schemeClr>
              </a:solidFill>
            </a:endParaRPr>
          </a:p>
          <a:p>
            <a:r>
              <a:rPr lang="en-US" dirty="0" smtClean="0">
                <a:solidFill>
                  <a:schemeClr val="tx2"/>
                </a:solidFill>
              </a:rPr>
              <a:t>2 </a:t>
            </a:r>
            <a:r>
              <a:rPr lang="en-US" dirty="0">
                <a:solidFill>
                  <a:schemeClr val="tx2"/>
                </a:solidFill>
              </a:rPr>
              <a:t>. What is the time of supply of vouchers when the supply with respect to the voucher is identifiable? </a:t>
            </a:r>
            <a:endParaRPr lang="en-US" dirty="0" smtClean="0">
              <a:solidFill>
                <a:schemeClr val="tx2"/>
              </a:solidFill>
            </a:endParaRPr>
          </a:p>
          <a:p>
            <a:pPr marL="342900" indent="-342900">
              <a:buAutoNum type="alphaLcParenBoth"/>
            </a:pPr>
            <a:r>
              <a:rPr lang="en-US" dirty="0" smtClean="0">
                <a:solidFill>
                  <a:schemeClr val="tx2"/>
                </a:solidFill>
              </a:rPr>
              <a:t>Date </a:t>
            </a:r>
            <a:r>
              <a:rPr lang="en-US" dirty="0">
                <a:solidFill>
                  <a:schemeClr val="tx2"/>
                </a:solidFill>
              </a:rPr>
              <a:t>of issue of voucher </a:t>
            </a:r>
            <a:endParaRPr lang="en-US" dirty="0" smtClean="0">
              <a:solidFill>
                <a:schemeClr val="tx2"/>
              </a:solidFill>
            </a:endParaRPr>
          </a:p>
          <a:p>
            <a:pPr marL="342900" indent="-342900">
              <a:buAutoNum type="alphaLcParenBoth"/>
            </a:pPr>
            <a:r>
              <a:rPr lang="en-US" dirty="0" smtClean="0">
                <a:solidFill>
                  <a:schemeClr val="tx2"/>
                </a:solidFill>
              </a:rPr>
              <a:t>Date </a:t>
            </a:r>
            <a:r>
              <a:rPr lang="en-US" dirty="0">
                <a:solidFill>
                  <a:schemeClr val="tx2"/>
                </a:solidFill>
              </a:rPr>
              <a:t>of redemption of </a:t>
            </a:r>
            <a:r>
              <a:rPr lang="en-US" dirty="0" smtClean="0">
                <a:solidFill>
                  <a:schemeClr val="tx2"/>
                </a:solidFill>
              </a:rPr>
              <a:t>voucher</a:t>
            </a:r>
          </a:p>
          <a:p>
            <a:pPr marL="342900" indent="-342900">
              <a:buAutoNum type="alphaLcParenBoth"/>
            </a:pPr>
            <a:r>
              <a:rPr lang="en-US" dirty="0" smtClean="0">
                <a:solidFill>
                  <a:schemeClr val="tx2"/>
                </a:solidFill>
              </a:rPr>
              <a:t>Earlier </a:t>
            </a:r>
            <a:r>
              <a:rPr lang="en-US" dirty="0">
                <a:solidFill>
                  <a:schemeClr val="tx2"/>
                </a:solidFill>
              </a:rPr>
              <a:t>of (a) &amp; (b) </a:t>
            </a:r>
            <a:endParaRPr lang="en-US" dirty="0" smtClean="0">
              <a:solidFill>
                <a:schemeClr val="tx2"/>
              </a:solidFill>
            </a:endParaRPr>
          </a:p>
          <a:p>
            <a:pPr marL="342900" indent="-342900">
              <a:buAutoNum type="alphaLcParenBoth"/>
            </a:pPr>
            <a:r>
              <a:rPr lang="en-US" dirty="0" smtClean="0">
                <a:solidFill>
                  <a:schemeClr val="tx2"/>
                </a:solidFill>
              </a:rPr>
              <a:t>(</a:t>
            </a:r>
            <a:r>
              <a:rPr lang="en-US" dirty="0">
                <a:solidFill>
                  <a:schemeClr val="tx2"/>
                </a:solidFill>
              </a:rPr>
              <a:t>d) (a) &amp; (b) whichever is later </a:t>
            </a:r>
            <a:endParaRPr lang="en-US" dirty="0" smtClean="0">
              <a:solidFill>
                <a:schemeClr val="tx2"/>
              </a:solidFill>
            </a:endParaRPr>
          </a:p>
          <a:p>
            <a:pPr marL="342900" indent="-342900">
              <a:buAutoNum type="alphaLcParenBoth"/>
            </a:pPr>
            <a:endParaRPr lang="en-US" dirty="0"/>
          </a:p>
          <a:p>
            <a:r>
              <a:rPr lang="en-US" b="1" dirty="0" err="1" smtClean="0">
                <a:solidFill>
                  <a:schemeClr val="accent1">
                    <a:lumMod val="50000"/>
                  </a:schemeClr>
                </a:solidFill>
              </a:rPr>
              <a:t>Ans</a:t>
            </a:r>
            <a:r>
              <a:rPr lang="en-US" b="1" dirty="0">
                <a:solidFill>
                  <a:schemeClr val="accent1">
                    <a:lumMod val="50000"/>
                  </a:schemeClr>
                </a:solidFill>
              </a:rPr>
              <a:t>: (a)</a:t>
            </a:r>
            <a:r>
              <a:rPr lang="en-US" dirty="0"/>
              <a:t> </a:t>
            </a:r>
            <a:endParaRPr lang="en-US" dirty="0" smtClean="0"/>
          </a:p>
          <a:p>
            <a:endParaRPr lang="en-US" dirty="0"/>
          </a:p>
          <a:p>
            <a:r>
              <a:rPr lang="en-US" dirty="0" smtClean="0">
                <a:solidFill>
                  <a:schemeClr val="tx2"/>
                </a:solidFill>
              </a:rPr>
              <a:t>3 </a:t>
            </a:r>
            <a:r>
              <a:rPr lang="en-US" dirty="0">
                <a:solidFill>
                  <a:schemeClr val="tx2"/>
                </a:solidFill>
              </a:rPr>
              <a:t>. What is the time of supply of vouchers when the supply with respect to the voucher is not identifiable? </a:t>
            </a:r>
            <a:endParaRPr lang="en-US" dirty="0" smtClean="0">
              <a:solidFill>
                <a:schemeClr val="tx2"/>
              </a:solidFill>
            </a:endParaRPr>
          </a:p>
          <a:p>
            <a:pPr marL="342900" indent="-342900">
              <a:buAutoNum type="alphaLcParenBoth"/>
            </a:pPr>
            <a:r>
              <a:rPr lang="en-US" dirty="0" smtClean="0">
                <a:solidFill>
                  <a:schemeClr val="tx2"/>
                </a:solidFill>
              </a:rPr>
              <a:t>Date </a:t>
            </a:r>
            <a:r>
              <a:rPr lang="en-US" dirty="0">
                <a:solidFill>
                  <a:schemeClr val="tx2"/>
                </a:solidFill>
              </a:rPr>
              <a:t>of issue of voucher </a:t>
            </a:r>
            <a:endParaRPr lang="en-US" dirty="0" smtClean="0">
              <a:solidFill>
                <a:schemeClr val="tx2"/>
              </a:solidFill>
            </a:endParaRPr>
          </a:p>
          <a:p>
            <a:pPr marL="342900" indent="-342900">
              <a:buAutoNum type="alphaLcParenBoth"/>
            </a:pPr>
            <a:r>
              <a:rPr lang="en-US" dirty="0" smtClean="0">
                <a:solidFill>
                  <a:schemeClr val="tx2"/>
                </a:solidFill>
              </a:rPr>
              <a:t>Date </a:t>
            </a:r>
            <a:r>
              <a:rPr lang="en-US" dirty="0">
                <a:solidFill>
                  <a:schemeClr val="tx2"/>
                </a:solidFill>
              </a:rPr>
              <a:t>of redemption of voucher </a:t>
            </a:r>
            <a:endParaRPr lang="en-US" dirty="0" smtClean="0">
              <a:solidFill>
                <a:schemeClr val="tx2"/>
              </a:solidFill>
            </a:endParaRPr>
          </a:p>
          <a:p>
            <a:pPr marL="342900" indent="-342900">
              <a:buAutoNum type="alphaLcParenBoth"/>
            </a:pPr>
            <a:r>
              <a:rPr lang="en-US" dirty="0" smtClean="0">
                <a:solidFill>
                  <a:schemeClr val="tx2"/>
                </a:solidFill>
              </a:rPr>
              <a:t>Earlier </a:t>
            </a:r>
            <a:r>
              <a:rPr lang="en-US" dirty="0">
                <a:solidFill>
                  <a:schemeClr val="tx2"/>
                </a:solidFill>
              </a:rPr>
              <a:t>of (a) &amp; (b) </a:t>
            </a:r>
            <a:endParaRPr lang="en-US" dirty="0" smtClean="0">
              <a:solidFill>
                <a:schemeClr val="tx2"/>
              </a:solidFill>
            </a:endParaRPr>
          </a:p>
          <a:p>
            <a:pPr marL="342900" indent="-342900">
              <a:buAutoNum type="alphaLcParenBoth"/>
            </a:pPr>
            <a:r>
              <a:rPr lang="en-US" dirty="0" smtClean="0">
                <a:solidFill>
                  <a:schemeClr val="tx2"/>
                </a:solidFill>
              </a:rPr>
              <a:t>(</a:t>
            </a:r>
            <a:r>
              <a:rPr lang="en-US" dirty="0">
                <a:solidFill>
                  <a:schemeClr val="tx2"/>
                </a:solidFill>
              </a:rPr>
              <a:t>a) &amp; (b) whichever is later </a:t>
            </a:r>
            <a:endParaRPr lang="en-US" dirty="0" smtClean="0">
              <a:solidFill>
                <a:schemeClr val="tx2"/>
              </a:solidFill>
            </a:endParaRPr>
          </a:p>
          <a:p>
            <a:pPr marL="342900" indent="-342900">
              <a:buAutoNum type="alphaLcParenBoth"/>
            </a:pPr>
            <a:endParaRPr lang="en-US" dirty="0"/>
          </a:p>
          <a:p>
            <a:r>
              <a:rPr lang="en-US" b="1" dirty="0" err="1">
                <a:solidFill>
                  <a:schemeClr val="accent1">
                    <a:lumMod val="50000"/>
                  </a:schemeClr>
                </a:solidFill>
              </a:rPr>
              <a:t>Ans</a:t>
            </a:r>
            <a:r>
              <a:rPr lang="en-US" b="1" dirty="0">
                <a:solidFill>
                  <a:schemeClr val="accent1">
                    <a:lumMod val="50000"/>
                  </a:schemeClr>
                </a:solidFill>
              </a:rPr>
              <a:t>: (b)</a:t>
            </a:r>
          </a:p>
        </p:txBody>
      </p:sp>
    </p:spTree>
    <p:extLst>
      <p:ext uri="{BB962C8B-B14F-4D97-AF65-F5344CB8AC3E}">
        <p14:creationId xmlns:p14="http://schemas.microsoft.com/office/powerpoint/2010/main" val="113041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4" name="TextBox 3"/>
          <p:cNvSpPr txBox="1"/>
          <p:nvPr/>
        </p:nvSpPr>
        <p:spPr>
          <a:xfrm>
            <a:off x="1416676" y="-64397"/>
            <a:ext cx="10650828" cy="7017306"/>
          </a:xfrm>
          <a:prstGeom prst="rect">
            <a:avLst/>
          </a:prstGeom>
          <a:noFill/>
        </p:spPr>
        <p:txBody>
          <a:bodyPr wrap="square" rtlCol="0">
            <a:spAutoFit/>
          </a:bodyPr>
          <a:lstStyle/>
          <a:p>
            <a:r>
              <a:rPr lang="en-US" dirty="0" smtClean="0">
                <a:solidFill>
                  <a:schemeClr val="tx2"/>
                </a:solidFill>
              </a:rPr>
              <a:t>4 </a:t>
            </a:r>
            <a:r>
              <a:rPr lang="en-US" dirty="0">
                <a:solidFill>
                  <a:schemeClr val="tx2"/>
                </a:solidFill>
              </a:rPr>
              <a:t>. What is the time of supply of service if the invoice is issued within 30 days from the date of provision of service? </a:t>
            </a:r>
            <a:endParaRPr lang="en-US" dirty="0" smtClean="0">
              <a:solidFill>
                <a:schemeClr val="tx2"/>
              </a:solidFill>
            </a:endParaRPr>
          </a:p>
          <a:p>
            <a:pPr marL="342900" indent="-342900">
              <a:buAutoNum type="alphaLcParenR"/>
            </a:pPr>
            <a:r>
              <a:rPr lang="en-US" dirty="0" smtClean="0">
                <a:solidFill>
                  <a:schemeClr val="tx2"/>
                </a:solidFill>
              </a:rPr>
              <a:t>Date </a:t>
            </a:r>
            <a:r>
              <a:rPr lang="en-US" dirty="0">
                <a:solidFill>
                  <a:schemeClr val="tx2"/>
                </a:solidFill>
              </a:rPr>
              <a:t>of issue of invoice </a:t>
            </a:r>
            <a:endParaRPr lang="en-US" dirty="0" smtClean="0">
              <a:solidFill>
                <a:schemeClr val="tx2"/>
              </a:solidFill>
            </a:endParaRPr>
          </a:p>
          <a:p>
            <a:pPr marL="342900" indent="-342900">
              <a:buAutoNum type="alphaLcParenR"/>
            </a:pPr>
            <a:r>
              <a:rPr lang="en-US" dirty="0" smtClean="0">
                <a:solidFill>
                  <a:schemeClr val="tx2"/>
                </a:solidFill>
              </a:rPr>
              <a:t>Date </a:t>
            </a:r>
            <a:r>
              <a:rPr lang="en-US" dirty="0">
                <a:solidFill>
                  <a:schemeClr val="tx2"/>
                </a:solidFill>
              </a:rPr>
              <a:t>on which the supplier receives payment </a:t>
            </a:r>
            <a:endParaRPr lang="en-US" dirty="0" smtClean="0">
              <a:solidFill>
                <a:schemeClr val="tx2"/>
              </a:solidFill>
            </a:endParaRPr>
          </a:p>
          <a:p>
            <a:pPr marL="342900" indent="-342900">
              <a:buAutoNum type="alphaLcParenR"/>
            </a:pPr>
            <a:r>
              <a:rPr lang="en-US" dirty="0" smtClean="0">
                <a:solidFill>
                  <a:schemeClr val="tx2"/>
                </a:solidFill>
              </a:rPr>
              <a:t>Date </a:t>
            </a:r>
            <a:r>
              <a:rPr lang="en-US" dirty="0">
                <a:solidFill>
                  <a:schemeClr val="tx2"/>
                </a:solidFill>
              </a:rPr>
              <a:t>of provision of service </a:t>
            </a:r>
            <a:endParaRPr lang="en-US" dirty="0" smtClean="0">
              <a:solidFill>
                <a:schemeClr val="tx2"/>
              </a:solidFill>
            </a:endParaRPr>
          </a:p>
          <a:p>
            <a:pPr marL="342900" indent="-342900">
              <a:buAutoNum type="alphaLcParenR"/>
            </a:pPr>
            <a:r>
              <a:rPr lang="en-US" dirty="0" smtClean="0">
                <a:solidFill>
                  <a:schemeClr val="tx2"/>
                </a:solidFill>
              </a:rPr>
              <a:t>Earlier </a:t>
            </a:r>
            <a:r>
              <a:rPr lang="en-US" dirty="0">
                <a:solidFill>
                  <a:schemeClr val="tx2"/>
                </a:solidFill>
              </a:rPr>
              <a:t>of (a) &amp; (b) </a:t>
            </a:r>
            <a:endParaRPr lang="en-US" dirty="0" smtClean="0">
              <a:solidFill>
                <a:schemeClr val="tx2"/>
              </a:solidFill>
            </a:endParaRPr>
          </a:p>
          <a:p>
            <a:pPr marL="342900" indent="-342900">
              <a:buAutoNum type="alphaLcParenR"/>
            </a:pPr>
            <a:endParaRPr lang="en-US" dirty="0"/>
          </a:p>
          <a:p>
            <a:r>
              <a:rPr lang="en-US" b="1" dirty="0" err="1" smtClean="0">
                <a:solidFill>
                  <a:schemeClr val="accent1">
                    <a:lumMod val="50000"/>
                  </a:schemeClr>
                </a:solidFill>
              </a:rPr>
              <a:t>Ans</a:t>
            </a:r>
            <a:r>
              <a:rPr lang="en-US" b="1" dirty="0">
                <a:solidFill>
                  <a:schemeClr val="accent1">
                    <a:lumMod val="50000"/>
                  </a:schemeClr>
                </a:solidFill>
              </a:rPr>
              <a:t>: (d</a:t>
            </a:r>
            <a:r>
              <a:rPr lang="en-US" b="1" dirty="0" smtClean="0">
                <a:solidFill>
                  <a:schemeClr val="accent1">
                    <a:lumMod val="50000"/>
                  </a:schemeClr>
                </a:solidFill>
              </a:rPr>
              <a:t>)</a:t>
            </a:r>
          </a:p>
          <a:p>
            <a:endParaRPr lang="en-US" b="1" dirty="0">
              <a:solidFill>
                <a:schemeClr val="accent1">
                  <a:lumMod val="50000"/>
                </a:schemeClr>
              </a:solidFill>
            </a:endParaRPr>
          </a:p>
          <a:p>
            <a:r>
              <a:rPr lang="en-US" dirty="0" smtClean="0">
                <a:solidFill>
                  <a:schemeClr val="tx2"/>
                </a:solidFill>
              </a:rPr>
              <a:t>5 </a:t>
            </a:r>
            <a:r>
              <a:rPr lang="en-US" dirty="0">
                <a:solidFill>
                  <a:schemeClr val="tx2"/>
                </a:solidFill>
              </a:rPr>
              <a:t>. What is the time of supply of service where services are received from an associated enterprise located outside India? </a:t>
            </a:r>
            <a:endParaRPr lang="en-US" dirty="0" smtClean="0">
              <a:solidFill>
                <a:schemeClr val="tx2"/>
              </a:solidFill>
            </a:endParaRPr>
          </a:p>
          <a:p>
            <a:pPr marL="342900" indent="-342900">
              <a:buAutoNum type="alphaLcParenR"/>
            </a:pPr>
            <a:r>
              <a:rPr lang="en-US" dirty="0" smtClean="0">
                <a:solidFill>
                  <a:schemeClr val="tx2"/>
                </a:solidFill>
              </a:rPr>
              <a:t>Date </a:t>
            </a:r>
            <a:r>
              <a:rPr lang="en-US" dirty="0">
                <a:solidFill>
                  <a:schemeClr val="tx2"/>
                </a:solidFill>
              </a:rPr>
              <a:t>of entry of services in the books of account of recipient of service </a:t>
            </a:r>
            <a:endParaRPr lang="en-US" dirty="0" smtClean="0">
              <a:solidFill>
                <a:schemeClr val="tx2"/>
              </a:solidFill>
            </a:endParaRPr>
          </a:p>
          <a:p>
            <a:pPr marL="342900" indent="-342900">
              <a:buAutoNum type="alphaLcParenR"/>
            </a:pPr>
            <a:r>
              <a:rPr lang="en-US" dirty="0" smtClean="0">
                <a:solidFill>
                  <a:schemeClr val="tx2"/>
                </a:solidFill>
              </a:rPr>
              <a:t>Date </a:t>
            </a:r>
            <a:r>
              <a:rPr lang="en-US" dirty="0">
                <a:solidFill>
                  <a:schemeClr val="tx2"/>
                </a:solidFill>
              </a:rPr>
              <a:t>of payment </a:t>
            </a:r>
            <a:endParaRPr lang="en-US" dirty="0" smtClean="0">
              <a:solidFill>
                <a:schemeClr val="tx2"/>
              </a:solidFill>
            </a:endParaRPr>
          </a:p>
          <a:p>
            <a:pPr marL="342900" indent="-342900">
              <a:buAutoNum type="alphaLcParenR"/>
            </a:pPr>
            <a:r>
              <a:rPr lang="en-US" dirty="0" smtClean="0">
                <a:solidFill>
                  <a:schemeClr val="tx2"/>
                </a:solidFill>
              </a:rPr>
              <a:t>Earlier </a:t>
            </a:r>
            <a:r>
              <a:rPr lang="en-US" dirty="0">
                <a:solidFill>
                  <a:schemeClr val="tx2"/>
                </a:solidFill>
              </a:rPr>
              <a:t>of (a) &amp; (b) </a:t>
            </a:r>
            <a:endParaRPr lang="en-US" dirty="0" smtClean="0">
              <a:solidFill>
                <a:schemeClr val="tx2"/>
              </a:solidFill>
            </a:endParaRPr>
          </a:p>
          <a:p>
            <a:pPr marL="342900" indent="-342900">
              <a:buAutoNum type="alphaLcParenR"/>
            </a:pPr>
            <a:r>
              <a:rPr lang="en-US" dirty="0" smtClean="0">
                <a:solidFill>
                  <a:schemeClr val="tx2"/>
                </a:solidFill>
              </a:rPr>
              <a:t>Date </a:t>
            </a:r>
            <a:r>
              <a:rPr lang="en-US" dirty="0">
                <a:solidFill>
                  <a:schemeClr val="tx2"/>
                </a:solidFill>
              </a:rPr>
              <a:t>of entry of services in the books of the supplier of service </a:t>
            </a:r>
            <a:endParaRPr lang="en-US" dirty="0" smtClean="0">
              <a:solidFill>
                <a:schemeClr val="tx2"/>
              </a:solidFill>
            </a:endParaRPr>
          </a:p>
          <a:p>
            <a:pPr marL="342900" indent="-342900">
              <a:buAutoNum type="alphaLcParenR"/>
            </a:pPr>
            <a:endParaRPr lang="en-US" dirty="0"/>
          </a:p>
          <a:p>
            <a:r>
              <a:rPr lang="en-US" b="1" dirty="0" err="1" smtClean="0">
                <a:solidFill>
                  <a:schemeClr val="accent1">
                    <a:lumMod val="50000"/>
                  </a:schemeClr>
                </a:solidFill>
              </a:rPr>
              <a:t>Ans</a:t>
            </a:r>
            <a:r>
              <a:rPr lang="en-US" b="1" dirty="0">
                <a:solidFill>
                  <a:schemeClr val="accent1">
                    <a:lumMod val="50000"/>
                  </a:schemeClr>
                </a:solidFill>
              </a:rPr>
              <a:t>: (c</a:t>
            </a:r>
            <a:r>
              <a:rPr lang="en-US" b="1" dirty="0" smtClean="0">
                <a:solidFill>
                  <a:schemeClr val="accent1">
                    <a:lumMod val="50000"/>
                  </a:schemeClr>
                </a:solidFill>
              </a:rPr>
              <a:t>)</a:t>
            </a:r>
          </a:p>
          <a:p>
            <a:endParaRPr lang="en-US" b="1" dirty="0">
              <a:solidFill>
                <a:schemeClr val="accent1">
                  <a:lumMod val="50000"/>
                </a:schemeClr>
              </a:solidFill>
            </a:endParaRPr>
          </a:p>
          <a:p>
            <a:r>
              <a:rPr lang="en-US" dirty="0" smtClean="0">
                <a:solidFill>
                  <a:schemeClr val="tx2"/>
                </a:solidFill>
              </a:rPr>
              <a:t>6 </a:t>
            </a:r>
            <a:r>
              <a:rPr lang="en-US" dirty="0">
                <a:solidFill>
                  <a:schemeClr val="tx2"/>
                </a:solidFill>
              </a:rPr>
              <a:t>. What is the time of supply of services where the supplier is liable to pay tax under forward charge and the invoice is not issued within prescribed period under section 31(2)? </a:t>
            </a:r>
            <a:endParaRPr lang="en-US" dirty="0" smtClean="0">
              <a:solidFill>
                <a:schemeClr val="tx2"/>
              </a:solidFill>
            </a:endParaRPr>
          </a:p>
          <a:p>
            <a:pPr marL="342900" indent="-342900">
              <a:buAutoNum type="alphaLcPeriod"/>
            </a:pPr>
            <a:r>
              <a:rPr lang="en-US" dirty="0" smtClean="0">
                <a:solidFill>
                  <a:schemeClr val="tx2"/>
                </a:solidFill>
              </a:rPr>
              <a:t>Date </a:t>
            </a:r>
            <a:r>
              <a:rPr lang="en-US" dirty="0">
                <a:solidFill>
                  <a:schemeClr val="tx2"/>
                </a:solidFill>
              </a:rPr>
              <a:t>of issue of invoice </a:t>
            </a:r>
            <a:endParaRPr lang="en-US" dirty="0" smtClean="0">
              <a:solidFill>
                <a:schemeClr val="tx2"/>
              </a:solidFill>
            </a:endParaRPr>
          </a:p>
          <a:p>
            <a:pPr marL="342900" indent="-342900">
              <a:buAutoNum type="alphaLcPeriod"/>
            </a:pPr>
            <a:r>
              <a:rPr lang="en-US" dirty="0" smtClean="0">
                <a:solidFill>
                  <a:schemeClr val="tx2"/>
                </a:solidFill>
              </a:rPr>
              <a:t>Date </a:t>
            </a:r>
            <a:r>
              <a:rPr lang="en-US" dirty="0">
                <a:solidFill>
                  <a:schemeClr val="tx2"/>
                </a:solidFill>
              </a:rPr>
              <a:t>of completion of provision of services </a:t>
            </a:r>
            <a:endParaRPr lang="en-US" dirty="0" smtClean="0">
              <a:solidFill>
                <a:schemeClr val="tx2"/>
              </a:solidFill>
            </a:endParaRPr>
          </a:p>
          <a:p>
            <a:pPr marL="342900" indent="-342900">
              <a:buAutoNum type="alphaLcPeriod"/>
            </a:pPr>
            <a:r>
              <a:rPr lang="en-US" dirty="0" smtClean="0">
                <a:solidFill>
                  <a:schemeClr val="tx2"/>
                </a:solidFill>
              </a:rPr>
              <a:t>Date </a:t>
            </a:r>
            <a:r>
              <a:rPr lang="en-US" dirty="0">
                <a:solidFill>
                  <a:schemeClr val="tx2"/>
                </a:solidFill>
              </a:rPr>
              <a:t>of receipt of payment </a:t>
            </a:r>
            <a:endParaRPr lang="en-US" dirty="0" smtClean="0">
              <a:solidFill>
                <a:schemeClr val="tx2"/>
              </a:solidFill>
            </a:endParaRPr>
          </a:p>
          <a:p>
            <a:pPr marL="342900" indent="-342900">
              <a:buAutoNum type="alphaLcPeriod"/>
            </a:pPr>
            <a:r>
              <a:rPr lang="en-US" dirty="0" smtClean="0">
                <a:solidFill>
                  <a:schemeClr val="tx2"/>
                </a:solidFill>
              </a:rPr>
              <a:t>Date </a:t>
            </a:r>
            <a:r>
              <a:rPr lang="en-US" dirty="0">
                <a:solidFill>
                  <a:schemeClr val="tx2"/>
                </a:solidFill>
              </a:rPr>
              <a:t>of completion of provision of service or date of receipt of payment; whichever is earlier. </a:t>
            </a:r>
            <a:endParaRPr lang="en-US" dirty="0" smtClean="0">
              <a:solidFill>
                <a:schemeClr val="tx2"/>
              </a:solidFill>
            </a:endParaRPr>
          </a:p>
          <a:p>
            <a:r>
              <a:rPr lang="en-US" b="1" dirty="0" err="1" smtClean="0">
                <a:solidFill>
                  <a:schemeClr val="accent1">
                    <a:lumMod val="50000"/>
                  </a:schemeClr>
                </a:solidFill>
              </a:rPr>
              <a:t>Ans</a:t>
            </a:r>
            <a:r>
              <a:rPr lang="en-US" b="1" dirty="0">
                <a:solidFill>
                  <a:schemeClr val="accent1">
                    <a:lumMod val="50000"/>
                  </a:schemeClr>
                </a:solidFill>
              </a:rPr>
              <a:t>: (d)</a:t>
            </a:r>
          </a:p>
        </p:txBody>
      </p:sp>
    </p:spTree>
    <p:extLst>
      <p:ext uri="{BB962C8B-B14F-4D97-AF65-F5344CB8AC3E}">
        <p14:creationId xmlns:p14="http://schemas.microsoft.com/office/powerpoint/2010/main" val="170194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4" name="TextBox 3"/>
          <p:cNvSpPr txBox="1"/>
          <p:nvPr/>
        </p:nvSpPr>
        <p:spPr>
          <a:xfrm>
            <a:off x="1416676" y="991669"/>
            <a:ext cx="10650828" cy="4801314"/>
          </a:xfrm>
          <a:prstGeom prst="rect">
            <a:avLst/>
          </a:prstGeom>
          <a:noFill/>
        </p:spPr>
        <p:txBody>
          <a:bodyPr wrap="square" rtlCol="0">
            <a:spAutoFit/>
          </a:bodyPr>
          <a:lstStyle/>
          <a:p>
            <a:r>
              <a:rPr lang="en-US" dirty="0" smtClean="0">
                <a:solidFill>
                  <a:schemeClr val="tx2"/>
                </a:solidFill>
              </a:rPr>
              <a:t>7. </a:t>
            </a:r>
            <a:r>
              <a:rPr lang="en-US" dirty="0">
                <a:solidFill>
                  <a:schemeClr val="tx2"/>
                </a:solidFill>
              </a:rPr>
              <a:t>Which notification removed the requirement of payment of tax on advance receipt case of supply of goods? </a:t>
            </a:r>
            <a:endParaRPr lang="en-US" dirty="0" smtClean="0">
              <a:solidFill>
                <a:schemeClr val="tx2"/>
              </a:solidFill>
            </a:endParaRPr>
          </a:p>
          <a:p>
            <a:pPr marL="342900" indent="-342900">
              <a:buAutoNum type="alphaLcPeriod"/>
            </a:pPr>
            <a:r>
              <a:rPr lang="en-US" dirty="0" smtClean="0">
                <a:solidFill>
                  <a:schemeClr val="tx2"/>
                </a:solidFill>
              </a:rPr>
              <a:t>Notification </a:t>
            </a:r>
            <a:r>
              <a:rPr lang="en-US" dirty="0">
                <a:solidFill>
                  <a:schemeClr val="tx2"/>
                </a:solidFill>
              </a:rPr>
              <a:t>No. 10/2017 – Central Tax dated 15.11.2017 </a:t>
            </a:r>
            <a:endParaRPr lang="en-US" dirty="0" smtClean="0">
              <a:solidFill>
                <a:schemeClr val="tx2"/>
              </a:solidFill>
            </a:endParaRPr>
          </a:p>
          <a:p>
            <a:pPr marL="342900" indent="-342900">
              <a:buAutoNum type="alphaLcPeriod"/>
            </a:pPr>
            <a:r>
              <a:rPr lang="en-US" dirty="0" smtClean="0">
                <a:solidFill>
                  <a:schemeClr val="tx2"/>
                </a:solidFill>
              </a:rPr>
              <a:t>Notification </a:t>
            </a:r>
            <a:r>
              <a:rPr lang="en-US" dirty="0">
                <a:solidFill>
                  <a:schemeClr val="tx2"/>
                </a:solidFill>
              </a:rPr>
              <a:t>No. 66/2017 – Central Tax dated 15.11.2017 </a:t>
            </a:r>
            <a:endParaRPr lang="en-US" dirty="0" smtClean="0">
              <a:solidFill>
                <a:schemeClr val="tx2"/>
              </a:solidFill>
            </a:endParaRPr>
          </a:p>
          <a:p>
            <a:pPr marL="342900" indent="-342900">
              <a:buAutoNum type="alphaLcPeriod"/>
            </a:pPr>
            <a:r>
              <a:rPr lang="en-US" dirty="0" smtClean="0">
                <a:solidFill>
                  <a:schemeClr val="tx2"/>
                </a:solidFill>
              </a:rPr>
              <a:t>Notification </a:t>
            </a:r>
            <a:r>
              <a:rPr lang="en-US" dirty="0">
                <a:solidFill>
                  <a:schemeClr val="tx2"/>
                </a:solidFill>
              </a:rPr>
              <a:t>No. 70/2017 – Central Tax dated 15.11.2017 </a:t>
            </a:r>
            <a:endParaRPr lang="en-US" dirty="0" smtClean="0">
              <a:solidFill>
                <a:schemeClr val="tx2"/>
              </a:solidFill>
            </a:endParaRPr>
          </a:p>
          <a:p>
            <a:pPr marL="342900" indent="-342900">
              <a:buAutoNum type="alphaLcPeriod"/>
            </a:pPr>
            <a:r>
              <a:rPr lang="en-US" dirty="0" smtClean="0">
                <a:solidFill>
                  <a:schemeClr val="tx2"/>
                </a:solidFill>
              </a:rPr>
              <a:t>None </a:t>
            </a:r>
            <a:r>
              <a:rPr lang="en-US" dirty="0">
                <a:solidFill>
                  <a:schemeClr val="tx2"/>
                </a:solidFill>
              </a:rPr>
              <a:t>of the </a:t>
            </a:r>
            <a:r>
              <a:rPr lang="en-US" dirty="0" smtClean="0">
                <a:solidFill>
                  <a:schemeClr val="tx2"/>
                </a:solidFill>
              </a:rPr>
              <a:t>above</a:t>
            </a:r>
          </a:p>
          <a:p>
            <a:endParaRPr lang="en-US" dirty="0"/>
          </a:p>
          <a:p>
            <a:r>
              <a:rPr lang="en-US" b="1" dirty="0" err="1" smtClean="0">
                <a:solidFill>
                  <a:schemeClr val="accent1">
                    <a:lumMod val="50000"/>
                  </a:schemeClr>
                </a:solidFill>
              </a:rPr>
              <a:t>Ans</a:t>
            </a:r>
            <a:r>
              <a:rPr lang="en-US" b="1" dirty="0">
                <a:solidFill>
                  <a:schemeClr val="accent1">
                    <a:lumMod val="50000"/>
                  </a:schemeClr>
                </a:solidFill>
              </a:rPr>
              <a:t>: </a:t>
            </a:r>
            <a:r>
              <a:rPr lang="en-US" b="1" dirty="0" smtClean="0">
                <a:solidFill>
                  <a:schemeClr val="accent1">
                    <a:lumMod val="50000"/>
                  </a:schemeClr>
                </a:solidFill>
              </a:rPr>
              <a:t>(b)</a:t>
            </a:r>
          </a:p>
          <a:p>
            <a:endParaRPr lang="en-US" b="1" dirty="0">
              <a:solidFill>
                <a:schemeClr val="accent1">
                  <a:lumMod val="50000"/>
                </a:schemeClr>
              </a:solidFill>
            </a:endParaRPr>
          </a:p>
          <a:p>
            <a:r>
              <a:rPr lang="en-US" dirty="0">
                <a:solidFill>
                  <a:schemeClr val="tx2"/>
                </a:solidFill>
              </a:rPr>
              <a:t>8</a:t>
            </a:r>
            <a:r>
              <a:rPr lang="en-US" dirty="0" smtClean="0">
                <a:solidFill>
                  <a:schemeClr val="tx2"/>
                </a:solidFill>
              </a:rPr>
              <a:t> </a:t>
            </a:r>
            <a:r>
              <a:rPr lang="en-US" dirty="0">
                <a:solidFill>
                  <a:schemeClr val="tx2"/>
                </a:solidFill>
              </a:rPr>
              <a:t>. What is the time of supply of </a:t>
            </a:r>
            <a:r>
              <a:rPr lang="en-US" dirty="0" smtClean="0">
                <a:solidFill>
                  <a:schemeClr val="tx2"/>
                </a:solidFill>
              </a:rPr>
              <a:t>goods, in case of supplier opting for composition levy under section 10 of the CGST act 2017? </a:t>
            </a:r>
          </a:p>
          <a:p>
            <a:pPr marL="342900" indent="-342900">
              <a:buAutoNum type="alphaLcParenR"/>
            </a:pPr>
            <a:r>
              <a:rPr lang="en-US" dirty="0" smtClean="0">
                <a:solidFill>
                  <a:schemeClr val="tx2"/>
                </a:solidFill>
              </a:rPr>
              <a:t>Date </a:t>
            </a:r>
            <a:r>
              <a:rPr lang="en-US" dirty="0">
                <a:solidFill>
                  <a:schemeClr val="tx2"/>
                </a:solidFill>
              </a:rPr>
              <a:t>of </a:t>
            </a:r>
            <a:r>
              <a:rPr lang="en-US" dirty="0" smtClean="0">
                <a:solidFill>
                  <a:schemeClr val="tx2"/>
                </a:solidFill>
              </a:rPr>
              <a:t>issue of invoice</a:t>
            </a:r>
          </a:p>
          <a:p>
            <a:pPr marL="342900" indent="-342900">
              <a:buAutoNum type="alphaLcParenR"/>
            </a:pPr>
            <a:r>
              <a:rPr lang="en-US" dirty="0" smtClean="0">
                <a:solidFill>
                  <a:schemeClr val="tx2"/>
                </a:solidFill>
              </a:rPr>
              <a:t>Date </a:t>
            </a:r>
            <a:r>
              <a:rPr lang="en-US" dirty="0">
                <a:solidFill>
                  <a:schemeClr val="tx2"/>
                </a:solidFill>
              </a:rPr>
              <a:t>of </a:t>
            </a:r>
            <a:r>
              <a:rPr lang="en-US" dirty="0" smtClean="0">
                <a:solidFill>
                  <a:schemeClr val="tx2"/>
                </a:solidFill>
              </a:rPr>
              <a:t>receipt of consideration by the supplier</a:t>
            </a:r>
          </a:p>
          <a:p>
            <a:pPr marL="342900" indent="-342900">
              <a:buAutoNum type="alphaLcParenR"/>
            </a:pPr>
            <a:r>
              <a:rPr lang="en-US" dirty="0" smtClean="0">
                <a:solidFill>
                  <a:schemeClr val="tx2"/>
                </a:solidFill>
              </a:rPr>
              <a:t>Later </a:t>
            </a:r>
            <a:r>
              <a:rPr lang="en-US" dirty="0">
                <a:solidFill>
                  <a:schemeClr val="tx2"/>
                </a:solidFill>
              </a:rPr>
              <a:t>of (a) &amp; (b) </a:t>
            </a:r>
            <a:endParaRPr lang="en-US" dirty="0" smtClean="0">
              <a:solidFill>
                <a:schemeClr val="tx2"/>
              </a:solidFill>
            </a:endParaRPr>
          </a:p>
          <a:p>
            <a:pPr marL="342900" indent="-342900">
              <a:buAutoNum type="alphaLcParenR"/>
            </a:pPr>
            <a:r>
              <a:rPr lang="en-US" dirty="0" smtClean="0">
                <a:solidFill>
                  <a:schemeClr val="tx2"/>
                </a:solidFill>
              </a:rPr>
              <a:t>Earlier </a:t>
            </a:r>
            <a:r>
              <a:rPr lang="en-US" dirty="0">
                <a:solidFill>
                  <a:schemeClr val="tx2"/>
                </a:solidFill>
              </a:rPr>
              <a:t>of (a) &amp; (b)</a:t>
            </a:r>
            <a:r>
              <a:rPr lang="en-US" dirty="0" smtClean="0">
                <a:solidFill>
                  <a:schemeClr val="tx2"/>
                </a:solidFill>
              </a:rPr>
              <a:t> </a:t>
            </a:r>
          </a:p>
          <a:p>
            <a:pPr marL="342900" indent="-342900">
              <a:buAutoNum type="alphaLcParenR"/>
            </a:pPr>
            <a:endParaRPr lang="en-US" dirty="0"/>
          </a:p>
          <a:p>
            <a:r>
              <a:rPr lang="en-US" b="1" dirty="0" err="1" smtClean="0">
                <a:solidFill>
                  <a:schemeClr val="accent1">
                    <a:lumMod val="50000"/>
                  </a:schemeClr>
                </a:solidFill>
              </a:rPr>
              <a:t>Ans</a:t>
            </a:r>
            <a:r>
              <a:rPr lang="en-US" b="1" dirty="0">
                <a:solidFill>
                  <a:schemeClr val="accent1">
                    <a:lumMod val="50000"/>
                  </a:schemeClr>
                </a:solidFill>
              </a:rPr>
              <a:t>: </a:t>
            </a:r>
            <a:r>
              <a:rPr lang="en-US" b="1" dirty="0" smtClean="0">
                <a:solidFill>
                  <a:schemeClr val="accent1">
                    <a:lumMod val="50000"/>
                  </a:schemeClr>
                </a:solidFill>
              </a:rPr>
              <a:t>(d)</a:t>
            </a:r>
          </a:p>
          <a:p>
            <a:endParaRPr lang="en-US" b="1" dirty="0">
              <a:solidFill>
                <a:schemeClr val="accent1">
                  <a:lumMod val="50000"/>
                </a:schemeClr>
              </a:solidFill>
            </a:endParaRPr>
          </a:p>
        </p:txBody>
      </p:sp>
    </p:spTree>
    <p:extLst>
      <p:ext uri="{BB962C8B-B14F-4D97-AF65-F5344CB8AC3E}">
        <p14:creationId xmlns:p14="http://schemas.microsoft.com/office/powerpoint/2010/main" val="107257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10737119"/>
              </p:ext>
            </p:extLst>
          </p:nvPr>
        </p:nvGraphicFramePr>
        <p:xfrm>
          <a:off x="1318261" y="31540"/>
          <a:ext cx="8879839" cy="6791960"/>
        </p:xfrm>
        <a:graphic>
          <a:graphicData uri="http://schemas.openxmlformats.org/drawingml/2006/table">
            <a:tbl>
              <a:tblPr firstRow="1" bandRow="1">
                <a:tableStyleId>{3B4B98B0-60AC-42C2-AFA5-B58CD77FA1E5}</a:tableStyleId>
              </a:tblPr>
              <a:tblGrid>
                <a:gridCol w="986521"/>
                <a:gridCol w="984518"/>
                <a:gridCol w="6908800"/>
              </a:tblGrid>
              <a:tr h="616160">
                <a:tc>
                  <a:txBody>
                    <a:bodyPr/>
                    <a:lstStyle/>
                    <a:p>
                      <a:pPr algn="ctr"/>
                      <a:r>
                        <a:rPr lang="en-US" sz="1800" dirty="0" smtClean="0"/>
                        <a:t>Sub </a:t>
                      </a:r>
                    </a:p>
                    <a:p>
                      <a:pPr algn="ctr"/>
                      <a:r>
                        <a:rPr lang="en-US" sz="1800" dirty="0" smtClean="0"/>
                        <a:t>Section</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Clause</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Particulars</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dirty="0" smtClean="0"/>
                        <a:t>Importation</a:t>
                      </a:r>
                      <a:r>
                        <a:rPr lang="en-US" baseline="0" dirty="0" smtClean="0"/>
                        <a:t> of services for a consideration whether or </a:t>
                      </a:r>
                      <a:r>
                        <a:rPr lang="en-US" b="1" baseline="0" dirty="0" smtClean="0"/>
                        <a:t>not</a:t>
                      </a:r>
                      <a:r>
                        <a:rPr lang="en-US" baseline="0" dirty="0" smtClean="0"/>
                        <a:t> in the course or furtherance of business.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The activities specified in </a:t>
                      </a:r>
                      <a:r>
                        <a:rPr lang="en-US" b="1" dirty="0" smtClean="0"/>
                        <a:t>Schedule I </a:t>
                      </a:r>
                      <a:r>
                        <a:rPr lang="en-US" b="0" dirty="0" smtClean="0"/>
                        <a:t>made</a:t>
                      </a:r>
                      <a:r>
                        <a:rPr lang="en-US" b="0" baseline="0" dirty="0" smtClean="0"/>
                        <a:t> or agreed to be made without a </a:t>
                      </a:r>
                      <a:r>
                        <a:rPr lang="en-US" baseline="0" dirty="0" smtClean="0"/>
                        <a:t>consideration.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1A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en-US" dirty="0" smtClean="0"/>
                        <a:t>Where</a:t>
                      </a:r>
                      <a:r>
                        <a:rPr lang="en-US" baseline="0" dirty="0" smtClean="0"/>
                        <a:t> certain activities or transactions constitute a supply in accordance with the provisions of sub- section (1), they shall be treated as supply of goods or supply of services as referred to in </a:t>
                      </a:r>
                      <a:r>
                        <a:rPr lang="en-US" b="1" baseline="0" dirty="0" smtClean="0"/>
                        <a:t>Schedule II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en-US" dirty="0" smtClean="0"/>
                        <a:t>Notwithstanding anything contained in sub section</a:t>
                      </a:r>
                      <a:r>
                        <a:rPr lang="en-US" baseline="0" dirty="0" smtClean="0"/>
                        <a:t>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smtClean="0"/>
                        <a:t>Activities or transactions specified in </a:t>
                      </a:r>
                      <a:r>
                        <a:rPr lang="en-US" b="1" baseline="0" dirty="0" smtClean="0"/>
                        <a:t>Schedule III; </a:t>
                      </a:r>
                      <a:r>
                        <a:rPr lang="en-US" b="0" baseline="0" dirty="0" smtClean="0"/>
                        <a:t>or</a:t>
                      </a:r>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416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smtClean="0"/>
                        <a:t>Such activities or transactions undertaken by the Central Government, State Government or any local authority in which they are engaged as public authorities as may be notified by the Government on the recommendations of the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en-US" dirty="0" smtClean="0"/>
                        <a:t>Shall be treated neither as supply of</a:t>
                      </a:r>
                      <a:r>
                        <a:rPr lang="en-US" baseline="0" dirty="0" smtClean="0"/>
                        <a:t> goods nor a supply of services.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4600">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r>
                        <a:rPr lang="en-US" dirty="0" smtClean="0"/>
                        <a:t>Subject to sub-section (1), (1A)</a:t>
                      </a:r>
                      <a:r>
                        <a:rPr lang="en-US" baseline="0" dirty="0" smtClean="0"/>
                        <a:t> &amp; (2), the Government may on the recommendations of the council specify by notification, the transactions that are to be treated as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a:t>
                      </a:r>
                      <a:r>
                        <a:rPr lang="en-US" baseline="0" dirty="0" smtClean="0"/>
                        <a:t> Supply of goods and not as a supply of services; 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 Supply of services and not</a:t>
                      </a:r>
                      <a:r>
                        <a:rPr lang="en-US" baseline="0" dirty="0" smtClean="0"/>
                        <a:t> as a supply of goods.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8051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4" name="TextBox 3"/>
          <p:cNvSpPr txBox="1"/>
          <p:nvPr/>
        </p:nvSpPr>
        <p:spPr>
          <a:xfrm>
            <a:off x="1416676" y="-64397"/>
            <a:ext cx="10650828" cy="5632311"/>
          </a:xfrm>
          <a:prstGeom prst="rect">
            <a:avLst/>
          </a:prstGeom>
          <a:noFill/>
        </p:spPr>
        <p:txBody>
          <a:bodyPr wrap="square" rtlCol="0">
            <a:spAutoFit/>
          </a:bodyPr>
          <a:lstStyle/>
          <a:p>
            <a:endParaRPr lang="en-US" b="1" dirty="0">
              <a:solidFill>
                <a:schemeClr val="accent1">
                  <a:lumMod val="50000"/>
                </a:schemeClr>
              </a:solidFill>
            </a:endParaRPr>
          </a:p>
          <a:p>
            <a:r>
              <a:rPr lang="en-US" dirty="0">
                <a:solidFill>
                  <a:schemeClr val="tx2"/>
                </a:solidFill>
              </a:rPr>
              <a:t>9</a:t>
            </a:r>
            <a:r>
              <a:rPr lang="en-US" dirty="0" smtClean="0">
                <a:solidFill>
                  <a:schemeClr val="tx2"/>
                </a:solidFill>
              </a:rPr>
              <a:t> </a:t>
            </a:r>
            <a:r>
              <a:rPr lang="en-US" dirty="0">
                <a:solidFill>
                  <a:schemeClr val="tx2"/>
                </a:solidFill>
              </a:rPr>
              <a:t>. Determine the amount of GST in case of supply of service of </a:t>
            </a:r>
            <a:r>
              <a:rPr lang="en-US" dirty="0" err="1">
                <a:solidFill>
                  <a:schemeClr val="tx2"/>
                </a:solidFill>
              </a:rPr>
              <a:t>Rs</a:t>
            </a:r>
            <a:r>
              <a:rPr lang="en-US" dirty="0">
                <a:solidFill>
                  <a:schemeClr val="tx2"/>
                </a:solidFill>
              </a:rPr>
              <a:t>. 10, 00,000 on 04-09-2018 and invoice has also been issued on the same date. The date of payment is 30-08-2018. The CGST rate has been increased from 5% to 12% </a:t>
            </a:r>
            <a:r>
              <a:rPr lang="en-US" dirty="0" err="1">
                <a:solidFill>
                  <a:schemeClr val="tx2"/>
                </a:solidFill>
              </a:rPr>
              <a:t>w.e.f</a:t>
            </a:r>
            <a:r>
              <a:rPr lang="en-US" dirty="0">
                <a:solidFill>
                  <a:schemeClr val="tx2"/>
                </a:solidFill>
              </a:rPr>
              <a:t>. 01-09-2018. </a:t>
            </a:r>
            <a:endParaRPr lang="en-US" dirty="0" smtClean="0">
              <a:solidFill>
                <a:schemeClr val="tx2"/>
              </a:solidFill>
            </a:endParaRPr>
          </a:p>
          <a:p>
            <a:pPr marL="342900" indent="-342900">
              <a:buAutoNum type="alphaLcPeriod"/>
            </a:pPr>
            <a:r>
              <a:rPr lang="en-US" dirty="0" err="1" smtClean="0">
                <a:solidFill>
                  <a:schemeClr val="tx2"/>
                </a:solidFill>
              </a:rPr>
              <a:t>Rs</a:t>
            </a:r>
            <a:r>
              <a:rPr lang="en-US" dirty="0">
                <a:solidFill>
                  <a:schemeClr val="tx2"/>
                </a:solidFill>
              </a:rPr>
              <a:t>. 50,000 </a:t>
            </a:r>
            <a:endParaRPr lang="en-US" dirty="0" smtClean="0">
              <a:solidFill>
                <a:schemeClr val="tx2"/>
              </a:solidFill>
            </a:endParaRPr>
          </a:p>
          <a:p>
            <a:pPr marL="342900" indent="-342900">
              <a:buAutoNum type="alphaLcPeriod"/>
            </a:pPr>
            <a:r>
              <a:rPr lang="en-US" dirty="0" err="1" smtClean="0">
                <a:solidFill>
                  <a:schemeClr val="tx2"/>
                </a:solidFill>
              </a:rPr>
              <a:t>Rs</a:t>
            </a:r>
            <a:r>
              <a:rPr lang="en-US" dirty="0">
                <a:solidFill>
                  <a:schemeClr val="tx2"/>
                </a:solidFill>
              </a:rPr>
              <a:t>. 1, 00,000 </a:t>
            </a:r>
            <a:endParaRPr lang="en-US" dirty="0" smtClean="0">
              <a:solidFill>
                <a:schemeClr val="tx2"/>
              </a:solidFill>
            </a:endParaRPr>
          </a:p>
          <a:p>
            <a:pPr marL="342900" indent="-342900">
              <a:buAutoNum type="alphaLcPeriod"/>
            </a:pPr>
            <a:r>
              <a:rPr lang="en-US" dirty="0" err="1" smtClean="0">
                <a:solidFill>
                  <a:schemeClr val="tx2"/>
                </a:solidFill>
              </a:rPr>
              <a:t>Rs</a:t>
            </a:r>
            <a:r>
              <a:rPr lang="en-US" dirty="0">
                <a:solidFill>
                  <a:schemeClr val="tx2"/>
                </a:solidFill>
              </a:rPr>
              <a:t>. 70,000 </a:t>
            </a:r>
            <a:endParaRPr lang="en-US" dirty="0" smtClean="0">
              <a:solidFill>
                <a:schemeClr val="tx2"/>
              </a:solidFill>
            </a:endParaRPr>
          </a:p>
          <a:p>
            <a:pPr marL="342900" indent="-342900">
              <a:buAutoNum type="alphaLcPeriod"/>
            </a:pPr>
            <a:r>
              <a:rPr lang="en-US" dirty="0" err="1" smtClean="0">
                <a:solidFill>
                  <a:schemeClr val="tx2"/>
                </a:solidFill>
              </a:rPr>
              <a:t>Rs</a:t>
            </a:r>
            <a:r>
              <a:rPr lang="en-US" dirty="0">
                <a:solidFill>
                  <a:schemeClr val="tx2"/>
                </a:solidFill>
              </a:rPr>
              <a:t>. 1, </a:t>
            </a:r>
            <a:r>
              <a:rPr lang="en-US" dirty="0" smtClean="0">
                <a:solidFill>
                  <a:schemeClr val="tx2"/>
                </a:solidFill>
              </a:rPr>
              <a:t>20,000</a:t>
            </a:r>
          </a:p>
          <a:p>
            <a:r>
              <a:rPr lang="en-US" dirty="0" smtClean="0"/>
              <a:t> </a:t>
            </a:r>
          </a:p>
          <a:p>
            <a:r>
              <a:rPr lang="en-US" b="1" dirty="0" err="1" smtClean="0">
                <a:solidFill>
                  <a:schemeClr val="accent1">
                    <a:lumMod val="50000"/>
                  </a:schemeClr>
                </a:solidFill>
              </a:rPr>
              <a:t>Ans</a:t>
            </a:r>
            <a:r>
              <a:rPr lang="en-US" b="1" dirty="0">
                <a:solidFill>
                  <a:schemeClr val="accent1">
                    <a:lumMod val="50000"/>
                  </a:schemeClr>
                </a:solidFill>
              </a:rPr>
              <a:t>: </a:t>
            </a:r>
            <a:r>
              <a:rPr lang="en-US" b="1" dirty="0" smtClean="0">
                <a:solidFill>
                  <a:schemeClr val="accent1">
                    <a:lumMod val="50000"/>
                  </a:schemeClr>
                </a:solidFill>
              </a:rPr>
              <a:t>(d)</a:t>
            </a:r>
          </a:p>
          <a:p>
            <a:endParaRPr lang="en-US" b="1" dirty="0">
              <a:solidFill>
                <a:schemeClr val="accent1">
                  <a:lumMod val="50000"/>
                </a:schemeClr>
              </a:solidFill>
            </a:endParaRPr>
          </a:p>
          <a:p>
            <a:r>
              <a:rPr lang="en-US" dirty="0" smtClean="0">
                <a:solidFill>
                  <a:schemeClr val="tx2"/>
                </a:solidFill>
              </a:rPr>
              <a:t>10. In </a:t>
            </a:r>
            <a:r>
              <a:rPr lang="en-US" dirty="0">
                <a:solidFill>
                  <a:schemeClr val="tx2"/>
                </a:solidFill>
              </a:rPr>
              <a:t>cases of change in rate of tax and amount is credited to the bank account after 4 working days from the date of change in rate of tax, the date of receipt of payment will be: </a:t>
            </a:r>
            <a:endParaRPr lang="en-US" dirty="0" smtClean="0">
              <a:solidFill>
                <a:schemeClr val="tx2"/>
              </a:solidFill>
            </a:endParaRPr>
          </a:p>
          <a:p>
            <a:pPr marL="342900" indent="-342900">
              <a:buAutoNum type="alphaLcPeriod"/>
            </a:pPr>
            <a:r>
              <a:rPr lang="en-US" dirty="0" smtClean="0">
                <a:solidFill>
                  <a:schemeClr val="tx2"/>
                </a:solidFill>
              </a:rPr>
              <a:t>Date </a:t>
            </a:r>
            <a:r>
              <a:rPr lang="en-US" dirty="0">
                <a:solidFill>
                  <a:schemeClr val="tx2"/>
                </a:solidFill>
              </a:rPr>
              <a:t>of book entry or date of bank entry, whichever is earlier </a:t>
            </a:r>
            <a:endParaRPr lang="en-US" dirty="0" smtClean="0">
              <a:solidFill>
                <a:schemeClr val="tx2"/>
              </a:solidFill>
            </a:endParaRPr>
          </a:p>
          <a:p>
            <a:pPr marL="342900" indent="-342900">
              <a:buAutoNum type="alphaLcPeriod"/>
            </a:pPr>
            <a:r>
              <a:rPr lang="en-US" dirty="0" smtClean="0">
                <a:solidFill>
                  <a:schemeClr val="tx2"/>
                </a:solidFill>
              </a:rPr>
              <a:t>Date </a:t>
            </a:r>
            <a:r>
              <a:rPr lang="en-US" dirty="0">
                <a:solidFill>
                  <a:schemeClr val="tx2"/>
                </a:solidFill>
              </a:rPr>
              <a:t>of bank entry </a:t>
            </a:r>
            <a:endParaRPr lang="en-US" dirty="0" smtClean="0">
              <a:solidFill>
                <a:schemeClr val="tx2"/>
              </a:solidFill>
            </a:endParaRPr>
          </a:p>
          <a:p>
            <a:pPr marL="342900" indent="-342900">
              <a:buAutoNum type="alphaLcPeriod"/>
            </a:pPr>
            <a:r>
              <a:rPr lang="en-US" dirty="0" smtClean="0">
                <a:solidFill>
                  <a:schemeClr val="tx2"/>
                </a:solidFill>
              </a:rPr>
              <a:t>Date </a:t>
            </a:r>
            <a:r>
              <a:rPr lang="en-US" dirty="0">
                <a:solidFill>
                  <a:schemeClr val="tx2"/>
                </a:solidFill>
              </a:rPr>
              <a:t>of book entry </a:t>
            </a:r>
            <a:endParaRPr lang="en-US" dirty="0" smtClean="0">
              <a:solidFill>
                <a:schemeClr val="tx2"/>
              </a:solidFill>
            </a:endParaRPr>
          </a:p>
          <a:p>
            <a:pPr marL="342900" indent="-342900">
              <a:buAutoNum type="alphaLcPeriod"/>
            </a:pPr>
            <a:r>
              <a:rPr lang="en-US" dirty="0" smtClean="0">
                <a:solidFill>
                  <a:schemeClr val="tx2"/>
                </a:solidFill>
              </a:rPr>
              <a:t>Date of book entry or date of bank entry, whichever is later</a:t>
            </a:r>
          </a:p>
          <a:p>
            <a:pPr marL="342900" indent="-342900">
              <a:buAutoNum type="alphaLcPeriod"/>
            </a:pPr>
            <a:endParaRPr lang="en-US" b="1" dirty="0">
              <a:solidFill>
                <a:schemeClr val="accent1">
                  <a:lumMod val="50000"/>
                </a:schemeClr>
              </a:solidFill>
            </a:endParaRPr>
          </a:p>
          <a:p>
            <a:r>
              <a:rPr lang="en-US" b="1" dirty="0" err="1">
                <a:solidFill>
                  <a:schemeClr val="accent1">
                    <a:lumMod val="50000"/>
                  </a:schemeClr>
                </a:solidFill>
              </a:rPr>
              <a:t>Ans</a:t>
            </a:r>
            <a:r>
              <a:rPr lang="en-US" b="1" dirty="0">
                <a:solidFill>
                  <a:schemeClr val="accent1">
                    <a:lumMod val="50000"/>
                  </a:schemeClr>
                </a:solidFill>
              </a:rPr>
              <a:t>: </a:t>
            </a:r>
            <a:r>
              <a:rPr lang="en-US" b="1" dirty="0" smtClean="0">
                <a:solidFill>
                  <a:schemeClr val="accent1">
                    <a:lumMod val="50000"/>
                  </a:schemeClr>
                </a:solidFill>
              </a:rPr>
              <a:t>(b)</a:t>
            </a:r>
            <a:endParaRPr lang="en-US" b="1" dirty="0">
              <a:solidFill>
                <a:schemeClr val="accent1">
                  <a:lumMod val="50000"/>
                </a:schemeClr>
              </a:solidFill>
            </a:endParaRPr>
          </a:p>
          <a:p>
            <a:endParaRPr lang="en-US" b="1" dirty="0">
              <a:solidFill>
                <a:schemeClr val="accent1">
                  <a:lumMod val="50000"/>
                </a:schemeClr>
              </a:solidFill>
            </a:endParaRPr>
          </a:p>
        </p:txBody>
      </p:sp>
    </p:spTree>
    <p:extLst>
      <p:ext uri="{BB962C8B-B14F-4D97-AF65-F5344CB8AC3E}">
        <p14:creationId xmlns:p14="http://schemas.microsoft.com/office/powerpoint/2010/main" val="40696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4" name="TextBox 3"/>
          <p:cNvSpPr txBox="1"/>
          <p:nvPr/>
        </p:nvSpPr>
        <p:spPr>
          <a:xfrm>
            <a:off x="1416676" y="-64397"/>
            <a:ext cx="10650828" cy="6740307"/>
          </a:xfrm>
          <a:prstGeom prst="rect">
            <a:avLst/>
          </a:prstGeom>
          <a:noFill/>
        </p:spPr>
        <p:txBody>
          <a:bodyPr wrap="square" rtlCol="0">
            <a:spAutoFit/>
          </a:bodyPr>
          <a:lstStyle/>
          <a:p>
            <a:endParaRPr lang="en-US" b="1" dirty="0">
              <a:solidFill>
                <a:schemeClr val="accent1">
                  <a:lumMod val="50000"/>
                </a:schemeClr>
              </a:solidFill>
            </a:endParaRPr>
          </a:p>
          <a:p>
            <a:r>
              <a:rPr lang="en-US" dirty="0" smtClean="0">
                <a:solidFill>
                  <a:schemeClr val="tx2"/>
                </a:solidFill>
              </a:rPr>
              <a:t>11 </a:t>
            </a:r>
            <a:r>
              <a:rPr lang="en-US" dirty="0">
                <a:solidFill>
                  <a:schemeClr val="tx2"/>
                </a:solidFill>
              </a:rPr>
              <a:t>. Which of the following activities shall be treated neither as supply of goods nor as supply of services? </a:t>
            </a:r>
            <a:endParaRPr lang="en-US" dirty="0" smtClean="0">
              <a:solidFill>
                <a:schemeClr val="tx2"/>
              </a:solidFill>
            </a:endParaRPr>
          </a:p>
          <a:p>
            <a:pPr marL="400050" indent="-400050">
              <a:buAutoNum type="romanLcParenBoth"/>
            </a:pPr>
            <a:r>
              <a:rPr lang="en-US" dirty="0" smtClean="0">
                <a:solidFill>
                  <a:schemeClr val="tx2"/>
                </a:solidFill>
              </a:rPr>
              <a:t>Permanent </a:t>
            </a:r>
            <a:r>
              <a:rPr lang="en-US" dirty="0">
                <a:solidFill>
                  <a:schemeClr val="tx2"/>
                </a:solidFill>
              </a:rPr>
              <a:t>transfer of business assets where input tax credit has been availed on such assets </a:t>
            </a:r>
            <a:endParaRPr lang="en-US" dirty="0" smtClean="0">
              <a:solidFill>
                <a:schemeClr val="tx2"/>
              </a:solidFill>
            </a:endParaRPr>
          </a:p>
          <a:p>
            <a:pPr marL="400050" indent="-400050">
              <a:buAutoNum type="romanLcParenBoth"/>
            </a:pPr>
            <a:r>
              <a:rPr lang="en-US" dirty="0" smtClean="0">
                <a:solidFill>
                  <a:schemeClr val="tx2"/>
                </a:solidFill>
              </a:rPr>
              <a:t>Temporary </a:t>
            </a:r>
            <a:r>
              <a:rPr lang="en-US" dirty="0">
                <a:solidFill>
                  <a:schemeClr val="tx2"/>
                </a:solidFill>
              </a:rPr>
              <a:t>transfer of intellectual property right </a:t>
            </a:r>
            <a:endParaRPr lang="en-US" dirty="0" smtClean="0">
              <a:solidFill>
                <a:schemeClr val="tx2"/>
              </a:solidFill>
            </a:endParaRPr>
          </a:p>
          <a:p>
            <a:pPr marL="400050" indent="-400050">
              <a:buAutoNum type="romanLcParenBoth"/>
            </a:pPr>
            <a:r>
              <a:rPr lang="en-US" dirty="0" smtClean="0">
                <a:solidFill>
                  <a:schemeClr val="tx2"/>
                </a:solidFill>
              </a:rPr>
              <a:t>Transportation </a:t>
            </a:r>
            <a:r>
              <a:rPr lang="en-US" dirty="0">
                <a:solidFill>
                  <a:schemeClr val="tx2"/>
                </a:solidFill>
              </a:rPr>
              <a:t>of the deceased </a:t>
            </a:r>
            <a:endParaRPr lang="en-US" dirty="0" smtClean="0">
              <a:solidFill>
                <a:schemeClr val="tx2"/>
              </a:solidFill>
            </a:endParaRPr>
          </a:p>
          <a:p>
            <a:pPr marL="400050" indent="-400050">
              <a:buAutoNum type="romanLcParenBoth"/>
            </a:pPr>
            <a:r>
              <a:rPr lang="en-US" dirty="0" smtClean="0">
                <a:solidFill>
                  <a:schemeClr val="tx2"/>
                </a:solidFill>
              </a:rPr>
              <a:t>Services </a:t>
            </a:r>
            <a:r>
              <a:rPr lang="en-US" dirty="0">
                <a:solidFill>
                  <a:schemeClr val="tx2"/>
                </a:solidFill>
              </a:rPr>
              <a:t>provided by an employee to the employer in the course of employment </a:t>
            </a:r>
            <a:endParaRPr lang="en-US" dirty="0" smtClean="0">
              <a:solidFill>
                <a:schemeClr val="tx2"/>
              </a:solidFill>
            </a:endParaRPr>
          </a:p>
          <a:p>
            <a:endParaRPr lang="en-US" dirty="0">
              <a:solidFill>
                <a:schemeClr val="tx2"/>
              </a:solidFill>
            </a:endParaRPr>
          </a:p>
          <a:p>
            <a:pPr marL="342900" indent="-342900">
              <a:buAutoNum type="alphaLcParenBoth"/>
            </a:pPr>
            <a:r>
              <a:rPr lang="en-US" dirty="0" smtClean="0">
                <a:solidFill>
                  <a:schemeClr val="tx2"/>
                </a:solidFill>
              </a:rPr>
              <a:t>(</a:t>
            </a:r>
            <a:r>
              <a:rPr lang="en-US" dirty="0" err="1">
                <a:solidFill>
                  <a:schemeClr val="tx2"/>
                </a:solidFill>
              </a:rPr>
              <a:t>i</a:t>
            </a:r>
            <a:r>
              <a:rPr lang="en-US" dirty="0">
                <a:solidFill>
                  <a:schemeClr val="tx2"/>
                </a:solidFill>
              </a:rPr>
              <a:t>) &amp; (iii) </a:t>
            </a:r>
            <a:endParaRPr lang="en-US" dirty="0" smtClean="0">
              <a:solidFill>
                <a:schemeClr val="tx2"/>
              </a:solidFill>
            </a:endParaRPr>
          </a:p>
          <a:p>
            <a:pPr marL="342900" indent="-342900">
              <a:buAutoNum type="alphaLcParenBoth"/>
            </a:pPr>
            <a:r>
              <a:rPr lang="en-US" dirty="0" smtClean="0">
                <a:solidFill>
                  <a:schemeClr val="tx2"/>
                </a:solidFill>
              </a:rPr>
              <a:t>(ii</a:t>
            </a:r>
            <a:r>
              <a:rPr lang="en-US" dirty="0">
                <a:solidFill>
                  <a:schemeClr val="tx2"/>
                </a:solidFill>
              </a:rPr>
              <a:t>) &amp; (iv) </a:t>
            </a:r>
            <a:endParaRPr lang="en-US" dirty="0" smtClean="0">
              <a:solidFill>
                <a:schemeClr val="tx2"/>
              </a:solidFill>
            </a:endParaRPr>
          </a:p>
          <a:p>
            <a:pPr marL="342900" indent="-342900">
              <a:buAutoNum type="alphaLcParenBoth"/>
            </a:pPr>
            <a:r>
              <a:rPr lang="en-US" dirty="0" smtClean="0">
                <a:solidFill>
                  <a:schemeClr val="tx2"/>
                </a:solidFill>
              </a:rPr>
              <a:t>(</a:t>
            </a:r>
            <a:r>
              <a:rPr lang="en-US" dirty="0" err="1" smtClean="0">
                <a:solidFill>
                  <a:schemeClr val="tx2"/>
                </a:solidFill>
              </a:rPr>
              <a:t>i</a:t>
            </a:r>
            <a:r>
              <a:rPr lang="en-US" dirty="0">
                <a:solidFill>
                  <a:schemeClr val="tx2"/>
                </a:solidFill>
              </a:rPr>
              <a:t>) &amp; (ii) </a:t>
            </a:r>
            <a:endParaRPr lang="en-US" dirty="0" smtClean="0">
              <a:solidFill>
                <a:schemeClr val="tx2"/>
              </a:solidFill>
            </a:endParaRPr>
          </a:p>
          <a:p>
            <a:pPr marL="342900" indent="-342900">
              <a:buAutoNum type="alphaLcParenBoth"/>
            </a:pPr>
            <a:r>
              <a:rPr lang="en-US" b="1" dirty="0" smtClean="0">
                <a:solidFill>
                  <a:schemeClr val="accent2">
                    <a:lumMod val="50000"/>
                  </a:schemeClr>
                </a:solidFill>
              </a:rPr>
              <a:t>(iii</a:t>
            </a:r>
            <a:r>
              <a:rPr lang="en-US" b="1" dirty="0">
                <a:solidFill>
                  <a:schemeClr val="accent2">
                    <a:lumMod val="50000"/>
                  </a:schemeClr>
                </a:solidFill>
              </a:rPr>
              <a:t>) &amp; (iv</a:t>
            </a:r>
            <a:r>
              <a:rPr lang="en-US" b="1" dirty="0" smtClean="0">
                <a:solidFill>
                  <a:schemeClr val="accent2">
                    <a:lumMod val="50000"/>
                  </a:schemeClr>
                </a:solidFill>
              </a:rPr>
              <a:t>)</a:t>
            </a:r>
          </a:p>
          <a:p>
            <a:pPr marL="342900" indent="-342900">
              <a:buAutoNum type="alphaLcParenBoth"/>
            </a:pPr>
            <a:endParaRPr lang="en-US" b="1" dirty="0">
              <a:solidFill>
                <a:schemeClr val="accent2">
                  <a:lumMod val="50000"/>
                </a:schemeClr>
              </a:solidFill>
            </a:endParaRPr>
          </a:p>
          <a:p>
            <a:r>
              <a:rPr lang="en-US" dirty="0" smtClean="0">
                <a:solidFill>
                  <a:schemeClr val="tx2"/>
                </a:solidFill>
              </a:rPr>
              <a:t>12. Which </a:t>
            </a:r>
            <a:r>
              <a:rPr lang="en-US" dirty="0">
                <a:solidFill>
                  <a:schemeClr val="tx2"/>
                </a:solidFill>
              </a:rPr>
              <a:t>of the following activities is a supply of services? </a:t>
            </a:r>
            <a:endParaRPr lang="en-US" dirty="0" smtClean="0">
              <a:solidFill>
                <a:schemeClr val="tx2"/>
              </a:solidFill>
            </a:endParaRPr>
          </a:p>
          <a:p>
            <a:pPr marL="400050" indent="-400050">
              <a:buAutoNum type="romanLcParenBoth"/>
            </a:pPr>
            <a:r>
              <a:rPr lang="en-US" dirty="0" smtClean="0">
                <a:solidFill>
                  <a:schemeClr val="tx2"/>
                </a:solidFill>
              </a:rPr>
              <a:t>Transfer </a:t>
            </a:r>
            <a:r>
              <a:rPr lang="en-US" dirty="0">
                <a:solidFill>
                  <a:schemeClr val="tx2"/>
                </a:solidFill>
              </a:rPr>
              <a:t>of right in goods/ undivided share in goods without transfer of title in goods </a:t>
            </a:r>
            <a:endParaRPr lang="en-US" dirty="0" smtClean="0">
              <a:solidFill>
                <a:schemeClr val="tx2"/>
              </a:solidFill>
            </a:endParaRPr>
          </a:p>
          <a:p>
            <a:pPr marL="400050" indent="-400050">
              <a:buAutoNum type="romanLcParenBoth"/>
            </a:pPr>
            <a:r>
              <a:rPr lang="en-US" dirty="0" smtClean="0">
                <a:solidFill>
                  <a:schemeClr val="tx2"/>
                </a:solidFill>
              </a:rPr>
              <a:t>Transfer </a:t>
            </a:r>
            <a:r>
              <a:rPr lang="en-US" dirty="0">
                <a:solidFill>
                  <a:schemeClr val="tx2"/>
                </a:solidFill>
              </a:rPr>
              <a:t>of title in goods </a:t>
            </a:r>
            <a:endParaRPr lang="en-US" dirty="0" smtClean="0">
              <a:solidFill>
                <a:schemeClr val="tx2"/>
              </a:solidFill>
            </a:endParaRPr>
          </a:p>
          <a:p>
            <a:pPr marL="400050" indent="-400050">
              <a:buAutoNum type="romanLcParenBoth"/>
            </a:pPr>
            <a:r>
              <a:rPr lang="en-US" dirty="0" smtClean="0">
                <a:solidFill>
                  <a:schemeClr val="tx2"/>
                </a:solidFill>
              </a:rPr>
              <a:t>Transfer </a:t>
            </a:r>
            <a:r>
              <a:rPr lang="en-US" dirty="0">
                <a:solidFill>
                  <a:schemeClr val="tx2"/>
                </a:solidFill>
              </a:rPr>
              <a:t>of title in goods under an agreement which stipulates that property shall pass at a future date upon payment of full consideration as agreed. </a:t>
            </a:r>
            <a:endParaRPr lang="en-US" dirty="0" smtClean="0">
              <a:solidFill>
                <a:schemeClr val="tx2"/>
              </a:solidFill>
            </a:endParaRPr>
          </a:p>
          <a:p>
            <a:endParaRPr lang="en-US" dirty="0" smtClean="0">
              <a:solidFill>
                <a:schemeClr val="tx2"/>
              </a:solidFill>
            </a:endParaRPr>
          </a:p>
          <a:p>
            <a:pPr marL="342900" indent="-342900">
              <a:buAutoNum type="alphaLcParenBoth"/>
            </a:pPr>
            <a:r>
              <a:rPr lang="en-US" b="1" dirty="0" smtClean="0">
                <a:solidFill>
                  <a:schemeClr val="accent1">
                    <a:lumMod val="50000"/>
                  </a:schemeClr>
                </a:solidFill>
              </a:rPr>
              <a:t>(</a:t>
            </a:r>
            <a:r>
              <a:rPr lang="en-US" b="1" dirty="0" err="1" smtClean="0">
                <a:solidFill>
                  <a:schemeClr val="accent1">
                    <a:lumMod val="50000"/>
                  </a:schemeClr>
                </a:solidFill>
              </a:rPr>
              <a:t>i</a:t>
            </a:r>
            <a:r>
              <a:rPr lang="en-US" b="1" dirty="0" smtClean="0">
                <a:solidFill>
                  <a:schemeClr val="accent1">
                    <a:lumMod val="50000"/>
                  </a:schemeClr>
                </a:solidFill>
              </a:rPr>
              <a:t>)</a:t>
            </a:r>
            <a:r>
              <a:rPr lang="en-US" dirty="0" smtClean="0">
                <a:solidFill>
                  <a:schemeClr val="tx2"/>
                </a:solidFill>
              </a:rPr>
              <a:t> </a:t>
            </a:r>
          </a:p>
          <a:p>
            <a:pPr marL="342900" indent="-342900">
              <a:buAutoNum type="alphaLcParenBoth"/>
            </a:pPr>
            <a:r>
              <a:rPr lang="en-US" dirty="0" smtClean="0">
                <a:solidFill>
                  <a:schemeClr val="tx2"/>
                </a:solidFill>
              </a:rPr>
              <a:t>(iii) </a:t>
            </a:r>
          </a:p>
          <a:p>
            <a:pPr marL="342900" indent="-342900">
              <a:buAutoNum type="alphaLcParenBoth"/>
            </a:pPr>
            <a:r>
              <a:rPr lang="en-US" dirty="0" smtClean="0">
                <a:solidFill>
                  <a:schemeClr val="tx2"/>
                </a:solidFill>
              </a:rPr>
              <a:t>(</a:t>
            </a:r>
            <a:r>
              <a:rPr lang="en-US" dirty="0" err="1" smtClean="0">
                <a:solidFill>
                  <a:schemeClr val="tx2"/>
                </a:solidFill>
              </a:rPr>
              <a:t>i</a:t>
            </a:r>
            <a:r>
              <a:rPr lang="en-US" dirty="0" smtClean="0">
                <a:solidFill>
                  <a:schemeClr val="tx2"/>
                </a:solidFill>
              </a:rPr>
              <a:t>) and (iii) </a:t>
            </a:r>
          </a:p>
          <a:p>
            <a:pPr marL="342900" indent="-342900">
              <a:buAutoNum type="alphaLcParenBoth"/>
            </a:pPr>
            <a:r>
              <a:rPr lang="en-US" dirty="0" smtClean="0">
                <a:solidFill>
                  <a:schemeClr val="tx2"/>
                </a:solidFill>
              </a:rPr>
              <a:t>(</a:t>
            </a:r>
            <a:r>
              <a:rPr lang="en-US" dirty="0" err="1" smtClean="0">
                <a:solidFill>
                  <a:schemeClr val="tx2"/>
                </a:solidFill>
              </a:rPr>
              <a:t>i</a:t>
            </a:r>
            <a:r>
              <a:rPr lang="en-US" dirty="0" smtClean="0">
                <a:solidFill>
                  <a:schemeClr val="tx2"/>
                </a:solidFill>
              </a:rPr>
              <a:t>), (ii) and (iii)</a:t>
            </a:r>
          </a:p>
          <a:p>
            <a:pPr marL="342900" indent="-342900">
              <a:buAutoNum type="alphaLcParenBoth"/>
            </a:pPr>
            <a:endParaRPr lang="en-US" b="1" dirty="0">
              <a:solidFill>
                <a:schemeClr val="accent2">
                  <a:lumMod val="50000"/>
                </a:schemeClr>
              </a:solidFill>
            </a:endParaRPr>
          </a:p>
          <a:p>
            <a:endParaRPr lang="en-US" b="1" dirty="0">
              <a:solidFill>
                <a:schemeClr val="accent2">
                  <a:lumMod val="50000"/>
                </a:schemeClr>
              </a:solidFill>
            </a:endParaRPr>
          </a:p>
        </p:txBody>
      </p:sp>
    </p:spTree>
    <p:extLst>
      <p:ext uri="{BB962C8B-B14F-4D97-AF65-F5344CB8AC3E}">
        <p14:creationId xmlns:p14="http://schemas.microsoft.com/office/powerpoint/2010/main" val="304859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4" name="TextBox 3"/>
          <p:cNvSpPr txBox="1"/>
          <p:nvPr/>
        </p:nvSpPr>
        <p:spPr>
          <a:xfrm>
            <a:off x="1416676" y="-64397"/>
            <a:ext cx="10650828" cy="6463308"/>
          </a:xfrm>
          <a:prstGeom prst="rect">
            <a:avLst/>
          </a:prstGeom>
          <a:noFill/>
        </p:spPr>
        <p:txBody>
          <a:bodyPr wrap="square" rtlCol="0">
            <a:spAutoFit/>
          </a:bodyPr>
          <a:lstStyle/>
          <a:p>
            <a:endParaRPr lang="en-US" b="1" dirty="0">
              <a:solidFill>
                <a:schemeClr val="accent1">
                  <a:lumMod val="50000"/>
                </a:schemeClr>
              </a:solidFill>
            </a:endParaRPr>
          </a:p>
          <a:p>
            <a:r>
              <a:rPr lang="en-US" dirty="0" smtClean="0">
                <a:solidFill>
                  <a:schemeClr val="tx2"/>
                </a:solidFill>
              </a:rPr>
              <a:t>13 </a:t>
            </a:r>
            <a:r>
              <a:rPr lang="en-US" dirty="0">
                <a:solidFill>
                  <a:schemeClr val="tx2"/>
                </a:solidFill>
              </a:rPr>
              <a:t>. Which of the following services received, in the course or furtherance of business, without consideration amount to supply? </a:t>
            </a:r>
            <a:endParaRPr lang="en-US" dirty="0" smtClean="0">
              <a:solidFill>
                <a:schemeClr val="tx2"/>
              </a:solidFill>
            </a:endParaRPr>
          </a:p>
          <a:p>
            <a:pPr marL="400050" indent="-400050">
              <a:buAutoNum type="romanLcParenBoth"/>
            </a:pPr>
            <a:r>
              <a:rPr lang="en-US" dirty="0" smtClean="0">
                <a:solidFill>
                  <a:schemeClr val="tx2"/>
                </a:solidFill>
              </a:rPr>
              <a:t>Import </a:t>
            </a:r>
            <a:r>
              <a:rPr lang="en-US" dirty="0">
                <a:solidFill>
                  <a:schemeClr val="tx2"/>
                </a:solidFill>
              </a:rPr>
              <a:t>of services by a person in India from his son well-settled in USA </a:t>
            </a:r>
            <a:endParaRPr lang="en-US" dirty="0" smtClean="0">
              <a:solidFill>
                <a:schemeClr val="tx2"/>
              </a:solidFill>
            </a:endParaRPr>
          </a:p>
          <a:p>
            <a:pPr marL="400050" indent="-400050">
              <a:buAutoNum type="romanLcParenBoth"/>
            </a:pPr>
            <a:r>
              <a:rPr lang="en-US" dirty="0" smtClean="0">
                <a:solidFill>
                  <a:schemeClr val="tx2"/>
                </a:solidFill>
              </a:rPr>
              <a:t>Import </a:t>
            </a:r>
            <a:r>
              <a:rPr lang="en-US" dirty="0">
                <a:solidFill>
                  <a:schemeClr val="tx2"/>
                </a:solidFill>
              </a:rPr>
              <a:t>of services by a person in India from his brother </a:t>
            </a:r>
            <a:r>
              <a:rPr lang="en-US" dirty="0" smtClean="0">
                <a:solidFill>
                  <a:schemeClr val="tx2"/>
                </a:solidFill>
              </a:rPr>
              <a:t>well settled </a:t>
            </a:r>
            <a:r>
              <a:rPr lang="en-US" dirty="0">
                <a:solidFill>
                  <a:schemeClr val="tx2"/>
                </a:solidFill>
              </a:rPr>
              <a:t>in Germany </a:t>
            </a:r>
            <a:endParaRPr lang="en-US" dirty="0" smtClean="0">
              <a:solidFill>
                <a:schemeClr val="tx2"/>
              </a:solidFill>
            </a:endParaRPr>
          </a:p>
          <a:p>
            <a:pPr marL="400050" indent="-400050">
              <a:buAutoNum type="romanLcParenBoth"/>
            </a:pPr>
            <a:r>
              <a:rPr lang="en-US" dirty="0" smtClean="0">
                <a:solidFill>
                  <a:schemeClr val="tx2"/>
                </a:solidFill>
              </a:rPr>
              <a:t>Import </a:t>
            </a:r>
            <a:r>
              <a:rPr lang="en-US" dirty="0">
                <a:solidFill>
                  <a:schemeClr val="tx2"/>
                </a:solidFill>
              </a:rPr>
              <a:t>of services by a person in India from his brother (wholly dependent on such person in India) in France </a:t>
            </a:r>
            <a:endParaRPr lang="en-US" dirty="0" smtClean="0">
              <a:solidFill>
                <a:schemeClr val="tx2"/>
              </a:solidFill>
            </a:endParaRPr>
          </a:p>
          <a:p>
            <a:pPr marL="400050" indent="-400050">
              <a:buAutoNum type="romanLcParenBoth"/>
            </a:pPr>
            <a:r>
              <a:rPr lang="en-US" dirty="0" smtClean="0">
                <a:solidFill>
                  <a:schemeClr val="tx2"/>
                </a:solidFill>
              </a:rPr>
              <a:t>Import </a:t>
            </a:r>
            <a:r>
              <a:rPr lang="en-US" dirty="0">
                <a:solidFill>
                  <a:schemeClr val="tx2"/>
                </a:solidFill>
              </a:rPr>
              <a:t>of services by a person in India from his daughter (wholly dependent on such person in India) in Russia </a:t>
            </a:r>
            <a:endParaRPr lang="en-US" dirty="0" smtClean="0">
              <a:solidFill>
                <a:schemeClr val="tx2"/>
              </a:solidFill>
            </a:endParaRPr>
          </a:p>
          <a:p>
            <a:endParaRPr lang="en-US" dirty="0">
              <a:solidFill>
                <a:schemeClr val="tx2"/>
              </a:solidFill>
            </a:endParaRPr>
          </a:p>
          <a:p>
            <a:pPr marL="342900" indent="-342900">
              <a:buAutoNum type="alphaLcParenBoth"/>
            </a:pPr>
            <a:r>
              <a:rPr lang="en-US" dirty="0" err="1" smtClean="0">
                <a:solidFill>
                  <a:schemeClr val="tx2"/>
                </a:solidFill>
              </a:rPr>
              <a:t>i</a:t>
            </a:r>
            <a:r>
              <a:rPr lang="en-US" dirty="0">
                <a:solidFill>
                  <a:schemeClr val="tx2"/>
                </a:solidFill>
              </a:rPr>
              <a:t>, iii and iv </a:t>
            </a:r>
            <a:endParaRPr lang="en-US" dirty="0" smtClean="0">
              <a:solidFill>
                <a:schemeClr val="tx2"/>
              </a:solidFill>
            </a:endParaRPr>
          </a:p>
          <a:p>
            <a:pPr marL="342900" indent="-342900">
              <a:buAutoNum type="alphaLcParenBoth"/>
            </a:pPr>
            <a:r>
              <a:rPr lang="en-US" dirty="0" smtClean="0">
                <a:solidFill>
                  <a:schemeClr val="tx2"/>
                </a:solidFill>
              </a:rPr>
              <a:t>ii</a:t>
            </a:r>
            <a:r>
              <a:rPr lang="en-US" dirty="0">
                <a:solidFill>
                  <a:schemeClr val="tx2"/>
                </a:solidFill>
              </a:rPr>
              <a:t>, iii and </a:t>
            </a:r>
            <a:r>
              <a:rPr lang="en-US" dirty="0" smtClean="0">
                <a:solidFill>
                  <a:schemeClr val="tx2"/>
                </a:solidFill>
              </a:rPr>
              <a:t>iv. </a:t>
            </a:r>
          </a:p>
          <a:p>
            <a:pPr marL="342900" indent="-342900">
              <a:buAutoNum type="alphaLcParenBoth"/>
            </a:pPr>
            <a:r>
              <a:rPr lang="en-US" dirty="0" smtClean="0">
                <a:solidFill>
                  <a:schemeClr val="tx2"/>
                </a:solidFill>
              </a:rPr>
              <a:t>ii </a:t>
            </a:r>
            <a:r>
              <a:rPr lang="en-US" dirty="0">
                <a:solidFill>
                  <a:schemeClr val="tx2"/>
                </a:solidFill>
              </a:rPr>
              <a:t>and iii </a:t>
            </a:r>
            <a:endParaRPr lang="en-US" dirty="0" smtClean="0">
              <a:solidFill>
                <a:schemeClr val="tx2"/>
              </a:solidFill>
            </a:endParaRPr>
          </a:p>
          <a:p>
            <a:pPr marL="342900" indent="-342900">
              <a:buAutoNum type="alphaLcParenBoth"/>
            </a:pPr>
            <a:r>
              <a:rPr lang="en-US" dirty="0" err="1" smtClean="0">
                <a:solidFill>
                  <a:schemeClr val="tx2"/>
                </a:solidFill>
              </a:rPr>
              <a:t>i</a:t>
            </a:r>
            <a:r>
              <a:rPr lang="en-US" dirty="0" smtClean="0">
                <a:solidFill>
                  <a:schemeClr val="tx2"/>
                </a:solidFill>
              </a:rPr>
              <a:t> </a:t>
            </a:r>
            <a:r>
              <a:rPr lang="en-US" dirty="0">
                <a:solidFill>
                  <a:schemeClr val="tx2"/>
                </a:solidFill>
              </a:rPr>
              <a:t>and </a:t>
            </a:r>
            <a:r>
              <a:rPr lang="en-US" dirty="0" smtClean="0">
                <a:solidFill>
                  <a:schemeClr val="tx2"/>
                </a:solidFill>
              </a:rPr>
              <a:t>ii</a:t>
            </a:r>
          </a:p>
          <a:p>
            <a:endParaRPr lang="en-US" b="1" dirty="0">
              <a:solidFill>
                <a:schemeClr val="tx2"/>
              </a:solidFill>
            </a:endParaRPr>
          </a:p>
          <a:p>
            <a:r>
              <a:rPr lang="en-US" dirty="0" smtClean="0">
                <a:solidFill>
                  <a:schemeClr val="tx2"/>
                </a:solidFill>
              </a:rPr>
              <a:t>14. </a:t>
            </a:r>
            <a:r>
              <a:rPr lang="en-US" dirty="0">
                <a:solidFill>
                  <a:schemeClr val="tx2"/>
                </a:solidFill>
              </a:rPr>
              <a:t>In case of taxable supply of services by a non-banking financial company (NBFC) to, other than a distinct person, invoice shall be issued within a period of from the date of supply of service. </a:t>
            </a:r>
            <a:endParaRPr lang="en-US" dirty="0" smtClean="0">
              <a:solidFill>
                <a:schemeClr val="tx2"/>
              </a:solidFill>
            </a:endParaRPr>
          </a:p>
          <a:p>
            <a:pPr marL="342900" indent="-342900">
              <a:buAutoNum type="alphaLcParenBoth"/>
            </a:pPr>
            <a:r>
              <a:rPr lang="en-US" dirty="0" smtClean="0">
                <a:solidFill>
                  <a:schemeClr val="tx2"/>
                </a:solidFill>
              </a:rPr>
              <a:t>30 </a:t>
            </a:r>
            <a:r>
              <a:rPr lang="en-US" dirty="0">
                <a:solidFill>
                  <a:schemeClr val="tx2"/>
                </a:solidFill>
              </a:rPr>
              <a:t>days </a:t>
            </a:r>
            <a:endParaRPr lang="en-US" dirty="0" smtClean="0">
              <a:solidFill>
                <a:schemeClr val="tx2"/>
              </a:solidFill>
            </a:endParaRPr>
          </a:p>
          <a:p>
            <a:pPr marL="342900" indent="-342900">
              <a:buAutoNum type="alphaLcParenBoth"/>
            </a:pPr>
            <a:r>
              <a:rPr lang="en-US" dirty="0" smtClean="0">
                <a:solidFill>
                  <a:schemeClr val="tx2"/>
                </a:solidFill>
              </a:rPr>
              <a:t>45 days. </a:t>
            </a:r>
          </a:p>
          <a:p>
            <a:pPr marL="342900" indent="-342900">
              <a:buAutoNum type="alphaLcParenBoth"/>
            </a:pPr>
            <a:r>
              <a:rPr lang="en-US" dirty="0" smtClean="0">
                <a:solidFill>
                  <a:schemeClr val="tx2"/>
                </a:solidFill>
              </a:rPr>
              <a:t>60 </a:t>
            </a:r>
            <a:r>
              <a:rPr lang="en-US" dirty="0">
                <a:solidFill>
                  <a:schemeClr val="tx2"/>
                </a:solidFill>
              </a:rPr>
              <a:t>days </a:t>
            </a:r>
            <a:endParaRPr lang="en-US" dirty="0" smtClean="0">
              <a:solidFill>
                <a:schemeClr val="tx2"/>
              </a:solidFill>
            </a:endParaRPr>
          </a:p>
          <a:p>
            <a:pPr marL="342900" indent="-342900">
              <a:buAutoNum type="alphaLcParenBoth"/>
            </a:pPr>
            <a:r>
              <a:rPr lang="en-US" dirty="0" smtClean="0">
                <a:solidFill>
                  <a:schemeClr val="tx2"/>
                </a:solidFill>
              </a:rPr>
              <a:t>90 days </a:t>
            </a:r>
          </a:p>
          <a:p>
            <a:pPr marL="342900" indent="-342900">
              <a:buAutoNum type="alphaLcParenBoth"/>
            </a:pPr>
            <a:endParaRPr lang="en-US" b="1" dirty="0">
              <a:solidFill>
                <a:schemeClr val="accent2">
                  <a:lumMod val="50000"/>
                </a:schemeClr>
              </a:solidFill>
            </a:endParaRPr>
          </a:p>
          <a:p>
            <a:endParaRPr lang="en-US" b="1" dirty="0">
              <a:solidFill>
                <a:schemeClr val="accent2">
                  <a:lumMod val="50000"/>
                </a:schemeClr>
              </a:solidFill>
            </a:endParaRPr>
          </a:p>
        </p:txBody>
      </p:sp>
    </p:spTree>
    <p:extLst>
      <p:ext uri="{BB962C8B-B14F-4D97-AF65-F5344CB8AC3E}">
        <p14:creationId xmlns:p14="http://schemas.microsoft.com/office/powerpoint/2010/main" val="8654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0DAABC0-52F3-611E-E873-EF063D786C65}"/>
            </a:ext>
          </a:extLst>
        </p:cNvPr>
        <p:cNvGrpSpPr/>
        <p:nvPr/>
      </p:nvGrpSpPr>
      <p:grpSpPr>
        <a:xfrm>
          <a:off x="0" y="0"/>
          <a:ext cx="0" cy="0"/>
          <a:chOff x="0" y="0"/>
          <a:chExt cx="0" cy="0"/>
        </a:xfrm>
      </p:grpSpPr>
      <p:sp>
        <p:nvSpPr>
          <p:cNvPr id="4" name="TextBox 3"/>
          <p:cNvSpPr txBox="1"/>
          <p:nvPr/>
        </p:nvSpPr>
        <p:spPr>
          <a:xfrm>
            <a:off x="2826068" y="2588652"/>
            <a:ext cx="10650828" cy="1323439"/>
          </a:xfrm>
          <a:prstGeom prst="rect">
            <a:avLst/>
          </a:prstGeom>
          <a:noFill/>
        </p:spPr>
        <p:txBody>
          <a:bodyPr wrap="square" rtlCol="0">
            <a:spAutoFit/>
          </a:bodyPr>
          <a:lstStyle/>
          <a:p>
            <a:r>
              <a:rPr lang="en-US" sz="8000" b="1" dirty="0" smtClean="0">
                <a:solidFill>
                  <a:schemeClr val="accent1">
                    <a:lumMod val="50000"/>
                  </a:schemeClr>
                </a:solidFill>
              </a:rPr>
              <a:t>   THANK YOU</a:t>
            </a:r>
            <a:endParaRPr lang="en-US" b="1" dirty="0">
              <a:solidFill>
                <a:schemeClr val="accent1">
                  <a:lumMod val="50000"/>
                </a:schemeClr>
              </a:solidFill>
            </a:endParaRPr>
          </a:p>
        </p:txBody>
      </p:sp>
    </p:spTree>
    <p:extLst>
      <p:ext uri="{BB962C8B-B14F-4D97-AF65-F5344CB8AC3E}">
        <p14:creationId xmlns:p14="http://schemas.microsoft.com/office/powerpoint/2010/main" val="318952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Section 7 (1) (a)</a:t>
            </a:r>
            <a:endParaRPr lang="en-US" dirty="0"/>
          </a:p>
        </p:txBody>
      </p:sp>
      <p:sp>
        <p:nvSpPr>
          <p:cNvPr id="3" name="TextBox 2"/>
          <p:cNvSpPr txBox="1"/>
          <p:nvPr/>
        </p:nvSpPr>
        <p:spPr>
          <a:xfrm>
            <a:off x="1280161" y="2253807"/>
            <a:ext cx="9113090" cy="3970318"/>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smtClean="0"/>
              <a:t>The forms of supply as contemplated in the first part appear to have two pre requisites</a:t>
            </a:r>
          </a:p>
          <a:p>
            <a:pPr marL="742950" lvl="1" indent="-285750" algn="just">
              <a:buFont typeface="Wingdings" panose="05000000000000000000" pitchFamily="2" charset="2"/>
              <a:buChar char="ü"/>
            </a:pPr>
            <a:r>
              <a:rPr lang="en-US" dirty="0" smtClean="0"/>
              <a:t>The Supply should be for a Consideration; and</a:t>
            </a:r>
          </a:p>
          <a:p>
            <a:pPr marL="742950" lvl="1" indent="-285750" algn="just">
              <a:buFont typeface="Wingdings" panose="05000000000000000000" pitchFamily="2" charset="2"/>
              <a:buChar char="ü"/>
            </a:pPr>
            <a:r>
              <a:rPr lang="en-US" dirty="0" smtClean="0"/>
              <a:t>In the course or furtherance of business.</a:t>
            </a:r>
          </a:p>
          <a:p>
            <a:pPr lvl="1" algn="just"/>
            <a:endParaRPr lang="en-US" dirty="0" smtClean="0"/>
          </a:p>
          <a:p>
            <a:pPr marL="285750" indent="-285750" algn="just">
              <a:buFont typeface="Wingdings" panose="05000000000000000000" pitchFamily="2" charset="2"/>
              <a:buChar char="Ø"/>
            </a:pPr>
            <a:r>
              <a:rPr lang="en-US" b="1" dirty="0" smtClean="0"/>
              <a:t>Barter and Exchange : </a:t>
            </a:r>
            <a:r>
              <a:rPr lang="en-US" dirty="0" smtClean="0"/>
              <a:t>While </a:t>
            </a:r>
            <a:r>
              <a:rPr lang="en-US" b="1" dirty="0"/>
              <a:t>B</a:t>
            </a:r>
            <a:r>
              <a:rPr lang="en-US" b="1" dirty="0" smtClean="0"/>
              <a:t>arter</a:t>
            </a:r>
            <a:r>
              <a:rPr lang="en-US" dirty="0" smtClean="0"/>
              <a:t> may deal with a transactions which only includes an exchange of goods/services. </a:t>
            </a:r>
            <a:r>
              <a:rPr lang="en-US" b="1" dirty="0" smtClean="0"/>
              <a:t>Exchange </a:t>
            </a:r>
            <a:r>
              <a:rPr lang="en-US" dirty="0" smtClean="0"/>
              <a:t>may cover a situation where the goods are partly paid for in goods and partly in money.</a:t>
            </a:r>
          </a:p>
          <a:p>
            <a:pPr algn="just"/>
            <a:r>
              <a:rPr lang="en-US" b="1" dirty="0" smtClean="0"/>
              <a:t> </a:t>
            </a:r>
          </a:p>
          <a:p>
            <a:pPr algn="just"/>
            <a:r>
              <a:rPr lang="en-US" b="1" dirty="0" smtClean="0"/>
              <a:t>      Example: </a:t>
            </a:r>
            <a:r>
              <a:rPr lang="en-US" dirty="0" smtClean="0"/>
              <a:t>Buying a </a:t>
            </a:r>
            <a:r>
              <a:rPr lang="en-US" dirty="0"/>
              <a:t>n</a:t>
            </a:r>
            <a:r>
              <a:rPr lang="en-US" dirty="0" smtClean="0"/>
              <a:t>ew car in exchange of old car. GST applicable on full value of new car</a:t>
            </a:r>
            <a:endParaRPr lang="en-US" b="1" dirty="0" smtClean="0"/>
          </a:p>
          <a:p>
            <a:pPr marL="285750" indent="-285750" algn="just">
              <a:buFont typeface="Wingdings" panose="05000000000000000000" pitchFamily="2" charset="2"/>
              <a:buChar char="Ø"/>
            </a:pPr>
            <a:endParaRPr lang="en-US" b="1" dirty="0" smtClean="0"/>
          </a:p>
          <a:p>
            <a:pPr marL="285750" indent="-285750" algn="just">
              <a:buFont typeface="Wingdings" panose="05000000000000000000" pitchFamily="2" charset="2"/>
              <a:buChar char="Ø"/>
            </a:pPr>
            <a:r>
              <a:rPr lang="en-US" b="1" dirty="0" smtClean="0"/>
              <a:t>Consideration : </a:t>
            </a:r>
            <a:r>
              <a:rPr lang="en-US" dirty="0" smtClean="0"/>
              <a:t>It includes any sum paid or payable  for supply of goods and/or services. Advances paid, payments made by third person as well, amounts paid as contractual penalties, deposits etc. Any transactions involving supply of goods and/or services without consideration is not a supply unless it is deemed to be a supply under law.</a:t>
            </a:r>
            <a:endParaRPr lang="en-US" b="1" dirty="0"/>
          </a:p>
        </p:txBody>
      </p:sp>
    </p:spTree>
    <p:extLst>
      <p:ext uri="{BB962C8B-B14F-4D97-AF65-F5344CB8AC3E}">
        <p14:creationId xmlns:p14="http://schemas.microsoft.com/office/powerpoint/2010/main" val="29024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343"/>
            <a:ext cx="12192000" cy="1362113"/>
          </a:xfrm>
          <a:solidFill>
            <a:srgbClr val="0070C0"/>
          </a:solidFill>
        </p:spPr>
        <p:txBody>
          <a:bodyPr/>
          <a:lstStyle/>
          <a:p>
            <a:r>
              <a:rPr lang="en-US" b="1" dirty="0" smtClean="0"/>
              <a:t>Notification: Relaxation on sale of old and used motor vehicle held as capital assets</a:t>
            </a:r>
            <a:endParaRPr lang="en-US" b="1" dirty="0"/>
          </a:p>
        </p:txBody>
      </p:sp>
      <p:sp>
        <p:nvSpPr>
          <p:cNvPr id="3" name="TextBox 2"/>
          <p:cNvSpPr txBox="1"/>
          <p:nvPr/>
        </p:nvSpPr>
        <p:spPr>
          <a:xfrm>
            <a:off x="1280161" y="2253807"/>
            <a:ext cx="9113090" cy="2677656"/>
          </a:xfrm>
          <a:prstGeom prst="rect">
            <a:avLst/>
          </a:prstGeom>
          <a:noFill/>
        </p:spPr>
        <p:txBody>
          <a:bodyPr wrap="square" rtlCol="0">
            <a:spAutoFit/>
          </a:bodyPr>
          <a:lstStyle/>
          <a:p>
            <a:pPr marL="342900" indent="-342900" algn="just">
              <a:buFont typeface="Calibri" panose="020F0502020204030204" pitchFamily="34" charset="0"/>
              <a:buChar char="‐"/>
            </a:pPr>
            <a:r>
              <a:rPr lang="en-US" sz="2400" dirty="0" smtClean="0"/>
              <a:t>Generally GST is payable on transaction value, however margin scheme may be availed on sale of motor vehicle held as capital asset.</a:t>
            </a:r>
          </a:p>
          <a:p>
            <a:pPr marL="342900" indent="-342900" algn="just">
              <a:buFont typeface="Calibri" panose="020F0502020204030204" pitchFamily="34" charset="0"/>
              <a:buChar char="‐"/>
            </a:pPr>
            <a:endParaRPr lang="en-US" sz="2400" dirty="0"/>
          </a:p>
          <a:p>
            <a:pPr marL="342900" indent="-342900" algn="just">
              <a:buFont typeface="Calibri" panose="020F0502020204030204" pitchFamily="34" charset="0"/>
              <a:buChar char="‐"/>
            </a:pPr>
            <a:r>
              <a:rPr lang="en-US" sz="2400" dirty="0" smtClean="0"/>
              <a:t>If Depreciation is claimed : </a:t>
            </a:r>
            <a:r>
              <a:rPr lang="en-US" sz="2400" dirty="0" smtClean="0">
                <a:solidFill>
                  <a:srgbClr val="0070C0"/>
                </a:solidFill>
              </a:rPr>
              <a:t>GST is payable on selling price – WDV</a:t>
            </a:r>
          </a:p>
          <a:p>
            <a:pPr marL="342900" indent="-342900" algn="just">
              <a:buFont typeface="Calibri" panose="020F0502020204030204" pitchFamily="34" charset="0"/>
              <a:buChar char="‐"/>
            </a:pPr>
            <a:endParaRPr lang="en-US" sz="2400" dirty="0"/>
          </a:p>
          <a:p>
            <a:pPr marL="342900" indent="-342900" algn="just">
              <a:buFont typeface="Calibri" panose="020F0502020204030204" pitchFamily="34" charset="0"/>
              <a:buChar char="‐"/>
            </a:pPr>
            <a:r>
              <a:rPr lang="en-US" sz="2400" dirty="0"/>
              <a:t>If Depreciation </a:t>
            </a:r>
            <a:r>
              <a:rPr lang="en-US" sz="2400" dirty="0" smtClean="0"/>
              <a:t>is not </a:t>
            </a:r>
            <a:r>
              <a:rPr lang="en-US" sz="2400" dirty="0"/>
              <a:t>claimed : </a:t>
            </a:r>
            <a:r>
              <a:rPr lang="en-US" sz="2400" dirty="0">
                <a:solidFill>
                  <a:srgbClr val="0070C0"/>
                </a:solidFill>
              </a:rPr>
              <a:t>GST is payable on selling price – </a:t>
            </a:r>
            <a:r>
              <a:rPr lang="en-US" sz="2400" dirty="0" smtClean="0">
                <a:solidFill>
                  <a:srgbClr val="0070C0"/>
                </a:solidFill>
              </a:rPr>
              <a:t>purchase price</a:t>
            </a:r>
            <a:endParaRPr lang="en-US" sz="2000" dirty="0">
              <a:solidFill>
                <a:srgbClr val="0070C0"/>
              </a:solidFill>
            </a:endParaRPr>
          </a:p>
        </p:txBody>
      </p:sp>
    </p:spTree>
    <p:extLst>
      <p:ext uri="{BB962C8B-B14F-4D97-AF65-F5344CB8AC3E}">
        <p14:creationId xmlns:p14="http://schemas.microsoft.com/office/powerpoint/2010/main" val="262760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343"/>
            <a:ext cx="12192000" cy="1362113"/>
          </a:xfrm>
          <a:solidFill>
            <a:srgbClr val="7030A0"/>
          </a:solidFill>
        </p:spPr>
        <p:txBody>
          <a:bodyPr/>
          <a:lstStyle/>
          <a:p>
            <a:r>
              <a:rPr lang="en-US" b="1" dirty="0" smtClean="0"/>
              <a:t>Circular: Art works sent by artists to galleries for exhibition </a:t>
            </a:r>
            <a:endParaRPr lang="en-US" b="1" dirty="0"/>
          </a:p>
        </p:txBody>
      </p:sp>
      <p:sp>
        <p:nvSpPr>
          <p:cNvPr id="3" name="TextBox 2"/>
          <p:cNvSpPr txBox="1"/>
          <p:nvPr/>
        </p:nvSpPr>
        <p:spPr>
          <a:xfrm>
            <a:off x="1280161" y="2253807"/>
            <a:ext cx="9113090" cy="4093428"/>
          </a:xfrm>
          <a:prstGeom prst="rect">
            <a:avLst/>
          </a:prstGeom>
          <a:noFill/>
        </p:spPr>
        <p:txBody>
          <a:bodyPr wrap="square" rtlCol="0">
            <a:spAutoFit/>
          </a:bodyPr>
          <a:lstStyle/>
          <a:p>
            <a:pPr algn="just"/>
            <a:r>
              <a:rPr lang="en-US" sz="2400" b="1" dirty="0" smtClean="0">
                <a:solidFill>
                  <a:srgbClr val="C00000"/>
                </a:solidFill>
              </a:rPr>
              <a:t>Issue:</a:t>
            </a:r>
            <a:r>
              <a:rPr lang="en-US" sz="2400" dirty="0" smtClean="0">
                <a:solidFill>
                  <a:srgbClr val="FF0000"/>
                </a:solidFill>
              </a:rPr>
              <a:t> </a:t>
            </a:r>
          </a:p>
          <a:p>
            <a:pPr algn="just"/>
            <a:r>
              <a:rPr lang="en-US" sz="2400" dirty="0" smtClean="0"/>
              <a:t>Artists give their work of art to galleries where it is exhibited. However, no consideration flows from the gallery to the artist when the art works are sent to the gallery  for exhibition, is it Supply?</a:t>
            </a:r>
          </a:p>
          <a:p>
            <a:pPr algn="just"/>
            <a:endParaRPr lang="en-US" sz="2400" dirty="0"/>
          </a:p>
          <a:p>
            <a:pPr algn="just"/>
            <a:r>
              <a:rPr lang="en-US" sz="2400" b="1" dirty="0" smtClean="0">
                <a:solidFill>
                  <a:srgbClr val="C00000"/>
                </a:solidFill>
              </a:rPr>
              <a:t>Clarification:</a:t>
            </a:r>
            <a:r>
              <a:rPr lang="en-US" sz="2400" dirty="0" smtClean="0">
                <a:solidFill>
                  <a:srgbClr val="FF0000"/>
                </a:solidFill>
              </a:rPr>
              <a:t> </a:t>
            </a:r>
          </a:p>
          <a:p>
            <a:pPr marL="342900" indent="-342900" algn="just">
              <a:buFont typeface="Arial" panose="020B0604020202020204" pitchFamily="34" charset="0"/>
              <a:buChar char="•"/>
            </a:pPr>
            <a:r>
              <a:rPr lang="en-US" sz="2400" dirty="0" smtClean="0"/>
              <a:t>At the time of sending to art galleries for exhibition: </a:t>
            </a:r>
            <a:r>
              <a:rPr lang="en-US" sz="2400" b="1" dirty="0" smtClean="0">
                <a:solidFill>
                  <a:srgbClr val="7030A0"/>
                </a:solidFill>
              </a:rPr>
              <a:t>No Consideration: not a supply.</a:t>
            </a:r>
          </a:p>
          <a:p>
            <a:pPr marL="342900" indent="-342900" algn="just">
              <a:buFont typeface="Arial" panose="020B0604020202020204" pitchFamily="34" charset="0"/>
              <a:buChar char="•"/>
            </a:pPr>
            <a:r>
              <a:rPr lang="en-US" sz="2400" dirty="0" smtClean="0"/>
              <a:t>When a buyer  selects a particular art work displayed at the gallery: </a:t>
            </a:r>
            <a:r>
              <a:rPr lang="en-US" sz="2400" b="1" dirty="0" smtClean="0">
                <a:solidFill>
                  <a:srgbClr val="7030A0"/>
                </a:solidFill>
              </a:rPr>
              <a:t>it’s a sale for a consideration, hence </a:t>
            </a:r>
            <a:r>
              <a:rPr lang="en-US" sz="2400" b="1" dirty="0">
                <a:solidFill>
                  <a:srgbClr val="7030A0"/>
                </a:solidFill>
              </a:rPr>
              <a:t>supply.</a:t>
            </a:r>
            <a:endParaRPr lang="en-US" sz="2400" dirty="0"/>
          </a:p>
          <a:p>
            <a:pPr algn="just"/>
            <a:endParaRPr lang="en-US" sz="2000" dirty="0">
              <a:solidFill>
                <a:srgbClr val="FF0000"/>
              </a:solidFill>
            </a:endParaRPr>
          </a:p>
        </p:txBody>
      </p:sp>
    </p:spTree>
    <p:extLst>
      <p:ext uri="{BB962C8B-B14F-4D97-AF65-F5344CB8AC3E}">
        <p14:creationId xmlns:p14="http://schemas.microsoft.com/office/powerpoint/2010/main" val="177560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Section 7 (1) (</a:t>
            </a:r>
            <a:r>
              <a:rPr lang="en-US" dirty="0" err="1" smtClean="0"/>
              <a:t>aa</a:t>
            </a:r>
            <a:r>
              <a:rPr lang="en-US" dirty="0" smtClean="0"/>
              <a:t>)</a:t>
            </a:r>
            <a:endParaRPr lang="en-US" dirty="0"/>
          </a:p>
        </p:txBody>
      </p:sp>
      <p:sp>
        <p:nvSpPr>
          <p:cNvPr id="3" name="TextBox 2"/>
          <p:cNvSpPr txBox="1"/>
          <p:nvPr/>
        </p:nvSpPr>
        <p:spPr>
          <a:xfrm>
            <a:off x="1280161" y="2253807"/>
            <a:ext cx="9113090" cy="2585323"/>
          </a:xfrm>
          <a:prstGeom prst="rect">
            <a:avLst/>
          </a:prstGeom>
          <a:noFill/>
        </p:spPr>
        <p:txBody>
          <a:bodyPr wrap="square" rtlCol="0">
            <a:spAutoFit/>
          </a:bodyPr>
          <a:lstStyle/>
          <a:p>
            <a:pPr marL="285750" indent="-285750" algn="just">
              <a:buFont typeface="Calibri" panose="020F0502020204030204" pitchFamily="34" charset="0"/>
              <a:buChar char="‐"/>
            </a:pPr>
            <a:r>
              <a:rPr lang="en-US" dirty="0"/>
              <a:t>t</a:t>
            </a:r>
            <a:r>
              <a:rPr lang="en-US" dirty="0" smtClean="0"/>
              <a:t>he activities or transactions, by a </a:t>
            </a:r>
            <a:r>
              <a:rPr lang="en-US" b="1" dirty="0" smtClean="0"/>
              <a:t>person, other than an individual,</a:t>
            </a:r>
          </a:p>
          <a:p>
            <a:pPr marL="285750" indent="-285750" algn="just">
              <a:buFont typeface="Calibri" panose="020F0502020204030204" pitchFamily="34" charset="0"/>
              <a:buChar char="‐"/>
            </a:pPr>
            <a:r>
              <a:rPr lang="en-US" dirty="0" smtClean="0"/>
              <a:t>to its </a:t>
            </a:r>
            <a:r>
              <a:rPr lang="en-US" b="1" dirty="0" smtClean="0"/>
              <a:t>members or constituents </a:t>
            </a:r>
            <a:r>
              <a:rPr lang="en-US" dirty="0" smtClean="0"/>
              <a:t> or vice versa,</a:t>
            </a:r>
          </a:p>
          <a:p>
            <a:pPr marL="285750" indent="-285750" algn="just">
              <a:buFont typeface="Calibri" panose="020F0502020204030204" pitchFamily="34" charset="0"/>
              <a:buChar char="‐"/>
            </a:pPr>
            <a:r>
              <a:rPr lang="en-US" dirty="0" smtClean="0"/>
              <a:t>for cash, deferred payment or other valuable consideration.</a:t>
            </a:r>
          </a:p>
          <a:p>
            <a:pPr marL="285750" indent="-285750" algn="just">
              <a:buFont typeface="Calibri" panose="020F0502020204030204" pitchFamily="34" charset="0"/>
              <a:buChar char="‐"/>
            </a:pPr>
            <a:endParaRPr lang="en-US" dirty="0"/>
          </a:p>
          <a:p>
            <a:pPr algn="just"/>
            <a:r>
              <a:rPr lang="en-US" b="1" dirty="0" smtClean="0"/>
              <a:t>Explanations </a:t>
            </a:r>
            <a:r>
              <a:rPr lang="en-US" dirty="0" smtClean="0"/>
              <a:t>clarified that the person and its members or constituents shall be deemed  to be two separate persons.</a:t>
            </a:r>
          </a:p>
          <a:p>
            <a:pPr algn="just"/>
            <a:endParaRPr lang="en-US" b="1" dirty="0"/>
          </a:p>
          <a:p>
            <a:pPr algn="just"/>
            <a:r>
              <a:rPr lang="en-US" b="1" dirty="0" smtClean="0"/>
              <a:t>Example : </a:t>
            </a:r>
            <a:r>
              <a:rPr lang="en-US" dirty="0" smtClean="0"/>
              <a:t>Club house and members of club treated to be as Separate person and any activities or transactions between them is as Supply.</a:t>
            </a:r>
            <a:endParaRPr lang="en-US" b="1" dirty="0"/>
          </a:p>
        </p:txBody>
      </p:sp>
    </p:spTree>
    <p:extLst>
      <p:ext uri="{BB962C8B-B14F-4D97-AF65-F5344CB8AC3E}">
        <p14:creationId xmlns:p14="http://schemas.microsoft.com/office/powerpoint/2010/main" val="18894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653</TotalTime>
  <Words>7004</Words>
  <Application>Microsoft Office PowerPoint</Application>
  <PresentationFormat>Widescreen</PresentationFormat>
  <Paragraphs>691</Paragraphs>
  <Slides>53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Wingdings</vt:lpstr>
      <vt:lpstr>Educational subjects 16x9</vt:lpstr>
      <vt:lpstr>CONCEPT OF SUPPLY</vt:lpstr>
      <vt:lpstr>INDEX</vt:lpstr>
      <vt:lpstr>PowerPoint Presentation</vt:lpstr>
      <vt:lpstr>SECTION 7 : MEANING AND SCOPE OF SUPPLY</vt:lpstr>
      <vt:lpstr>PowerPoint Presentation</vt:lpstr>
      <vt:lpstr>Analysis of Section 7 (1) (a)</vt:lpstr>
      <vt:lpstr>Notification: Relaxation on sale of old and used motor vehicle held as capital assets</vt:lpstr>
      <vt:lpstr>Circular: Art works sent by artists to galleries for exhibition </vt:lpstr>
      <vt:lpstr>Analysis of Section 7 (1) (aa)</vt:lpstr>
      <vt:lpstr>Analysis of Section 7 (1) (b)</vt:lpstr>
      <vt:lpstr>Analysis of Section 7 (1) (C)</vt:lpstr>
      <vt:lpstr>PowerPoint Presentation</vt:lpstr>
      <vt:lpstr>PowerPoint Presentation</vt:lpstr>
      <vt:lpstr>PowerPoint Presentation</vt:lpstr>
      <vt:lpstr>PowerPoint Presentation</vt:lpstr>
      <vt:lpstr>Analysis of Section 7 (1A)</vt:lpstr>
      <vt:lpstr>PowerPoint Presentation</vt:lpstr>
      <vt:lpstr>PowerPoint Presentation</vt:lpstr>
      <vt:lpstr>PowerPoint Presentation</vt:lpstr>
      <vt:lpstr>Circular: Issue related to taxability of ‘tenancy rights’ under GST – Pagadi system</vt:lpstr>
      <vt:lpstr>Analysis of Section 7 (2)</vt:lpstr>
      <vt:lpstr>PowerPoint Presentation</vt:lpstr>
      <vt:lpstr>PowerPoint Presentation</vt:lpstr>
      <vt:lpstr>PowerPoint Presentation</vt:lpstr>
      <vt:lpstr>Clarification on perquisite provided by the employer to its employees in terms of contractual agreement </vt:lpstr>
      <vt:lpstr>Clarification on levy of GST on fees charged by Consumer Disputes Redressal Commission. </vt:lpstr>
      <vt:lpstr>TIME OF SUPPLY</vt:lpstr>
      <vt:lpstr>INTRODUCTION</vt:lpstr>
      <vt:lpstr>Time of Supply(‘TOS’) of goods [Section 12] </vt:lpstr>
      <vt:lpstr>PowerPoint Presentation</vt:lpstr>
      <vt:lpstr>PowerPoint Presentation</vt:lpstr>
      <vt:lpstr>Time limit for issuance of invoice for Supply of Goods [Sec31]</vt:lpstr>
      <vt:lpstr>Example 1</vt:lpstr>
      <vt:lpstr>Example 2</vt:lpstr>
      <vt:lpstr>Example 3</vt:lpstr>
      <vt:lpstr>Time of Supply(‘TOS’) of services [Section 13] </vt:lpstr>
      <vt:lpstr>PowerPoint Presentation</vt:lpstr>
      <vt:lpstr>Clarification on time of supply in respect of supply of services of construction of road and maintenance thereof of National Highway Projects of National Highways Authority of India (NHAI) in Hybrid Annuity Mode (HAM) model </vt:lpstr>
      <vt:lpstr>PowerPoint Presentation</vt:lpstr>
      <vt:lpstr>Clarification on TOS of services of spectrum usage and other similar services under GST</vt:lpstr>
      <vt:lpstr>PowerPoint Presentation</vt:lpstr>
      <vt:lpstr>PowerPoint Presentation</vt:lpstr>
      <vt:lpstr>PowerPoint Presentation</vt:lpstr>
      <vt:lpstr>Determination of Time of supply in case of change in the rate of tax [Section 14] </vt:lpstr>
      <vt:lpstr>PowerPoint Presentation</vt:lpstr>
      <vt:lpstr>MCQs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SUPPLY</dc:title>
  <dc:creator>Microsoft account</dc:creator>
  <cp:lastModifiedBy>Microsoft account</cp:lastModifiedBy>
  <cp:revision>72</cp:revision>
  <dcterms:created xsi:type="dcterms:W3CDTF">2025-06-12T15:36:50Z</dcterms:created>
  <dcterms:modified xsi:type="dcterms:W3CDTF">2025-06-15T06:38:03Z</dcterms:modified>
</cp:coreProperties>
</file>