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36"/>
  </p:notesMasterIdLst>
  <p:handoutMasterIdLst>
    <p:handoutMasterId r:id="rId37"/>
  </p:handoutMasterIdLst>
  <p:sldIdLst>
    <p:sldId id="256" r:id="rId5"/>
    <p:sldId id="258" r:id="rId6"/>
    <p:sldId id="266" r:id="rId7"/>
    <p:sldId id="259" r:id="rId8"/>
    <p:sldId id="267" r:id="rId9"/>
    <p:sldId id="257" r:id="rId10"/>
    <p:sldId id="268" r:id="rId11"/>
    <p:sldId id="272" r:id="rId12"/>
    <p:sldId id="273" r:id="rId13"/>
    <p:sldId id="260" r:id="rId14"/>
    <p:sldId id="269" r:id="rId15"/>
    <p:sldId id="270" r:id="rId16"/>
    <p:sldId id="271" r:id="rId17"/>
    <p:sldId id="274" r:id="rId18"/>
    <p:sldId id="276" r:id="rId19"/>
    <p:sldId id="275" r:id="rId20"/>
    <p:sldId id="278" r:id="rId21"/>
    <p:sldId id="277" r:id="rId22"/>
    <p:sldId id="280" r:id="rId23"/>
    <p:sldId id="281" r:id="rId24"/>
    <p:sldId id="282" r:id="rId25"/>
    <p:sldId id="284" r:id="rId26"/>
    <p:sldId id="279" r:id="rId27"/>
    <p:sldId id="285" r:id="rId28"/>
    <p:sldId id="286" r:id="rId29"/>
    <p:sldId id="287" r:id="rId30"/>
    <p:sldId id="288" r:id="rId31"/>
    <p:sldId id="289" r:id="rId32"/>
    <p:sldId id="290" r:id="rId33"/>
    <p:sldId id="291" r:id="rId34"/>
    <p:sldId id="26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71E42"/>
    <a:srgbClr val="E2DED9"/>
    <a:srgbClr val="FDFDFD"/>
    <a:srgbClr val="DEDB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294" autoAdjust="0"/>
    <p:restoredTop sz="94660"/>
  </p:normalViewPr>
  <p:slideViewPr>
    <p:cSldViewPr snapToGrid="0">
      <p:cViewPr varScale="1">
        <p:scale>
          <a:sx n="73" d="100"/>
          <a:sy n="73" d="100"/>
        </p:scale>
        <p:origin x="-408" y="-10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406A2-794E-4FB2-B9F4-22AC841494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AB0545-3643-45D1-9E65-89C978EED3F7}">
      <dgm:prSet phldrT="[Text]"/>
      <dgm:spPr/>
      <dgm:t>
        <a:bodyPr/>
        <a:lstStyle/>
        <a:p>
          <a:pPr algn="just"/>
          <a:r>
            <a:rPr lang="en-US" dirty="0" smtClean="0"/>
            <a:t>States with threshold limit of </a:t>
          </a:r>
          <a:r>
            <a:rPr lang="en-US" dirty="0" err="1" smtClean="0"/>
            <a:t>Rs</a:t>
          </a:r>
          <a:r>
            <a:rPr lang="en-US" dirty="0" smtClean="0"/>
            <a:t>. 10 lakh for both goods and services</a:t>
          </a:r>
          <a:endParaRPr lang="en-US" dirty="0"/>
        </a:p>
      </dgm:t>
    </dgm:pt>
    <dgm:pt modelId="{CAEE38B4-F680-4717-AFE4-BFAAC5632FCE}" type="parTrans" cxnId="{6257FC5B-0EB4-43D8-8A14-CF16A783B517}">
      <dgm:prSet/>
      <dgm:spPr/>
      <dgm:t>
        <a:bodyPr/>
        <a:lstStyle/>
        <a:p>
          <a:endParaRPr lang="en-US"/>
        </a:p>
      </dgm:t>
    </dgm:pt>
    <dgm:pt modelId="{750963EE-2127-4F5E-AB4F-07220C1510EE}" type="sibTrans" cxnId="{6257FC5B-0EB4-43D8-8A14-CF16A783B517}">
      <dgm:prSet/>
      <dgm:spPr/>
      <dgm:t>
        <a:bodyPr/>
        <a:lstStyle/>
        <a:p>
          <a:endParaRPr lang="en-US"/>
        </a:p>
      </dgm:t>
    </dgm:pt>
    <dgm:pt modelId="{AE8DE827-BA9F-4DEA-A03E-AD00B7FD843D}">
      <dgm:prSet phldrT="[Text]"/>
      <dgm:spPr/>
      <dgm:t>
        <a:bodyPr/>
        <a:lstStyle/>
        <a:p>
          <a:r>
            <a:rPr lang="en-US" dirty="0" smtClean="0"/>
            <a:t>Manipur</a:t>
          </a:r>
          <a:endParaRPr lang="en-US" dirty="0"/>
        </a:p>
      </dgm:t>
    </dgm:pt>
    <dgm:pt modelId="{F0C231DE-B3C2-47DF-9FE7-6287FCDB4D2B}" type="parTrans" cxnId="{D055E20F-9022-414E-B7E7-FE458D89F896}">
      <dgm:prSet/>
      <dgm:spPr/>
      <dgm:t>
        <a:bodyPr/>
        <a:lstStyle/>
        <a:p>
          <a:endParaRPr lang="en-US"/>
        </a:p>
      </dgm:t>
    </dgm:pt>
    <dgm:pt modelId="{BCD797E9-6A03-47BA-81A2-268A35675244}" type="sibTrans" cxnId="{D055E20F-9022-414E-B7E7-FE458D89F896}">
      <dgm:prSet/>
      <dgm:spPr/>
      <dgm:t>
        <a:bodyPr/>
        <a:lstStyle/>
        <a:p>
          <a:endParaRPr lang="en-US"/>
        </a:p>
      </dgm:t>
    </dgm:pt>
    <dgm:pt modelId="{E10FD847-596E-4312-A221-98C355352317}">
      <dgm:prSet phldrT="[Text]"/>
      <dgm:spPr/>
      <dgm:t>
        <a:bodyPr/>
        <a:lstStyle/>
        <a:p>
          <a:r>
            <a:rPr lang="en-US" dirty="0" smtClean="0"/>
            <a:t>States with threshold limit of </a:t>
          </a:r>
          <a:r>
            <a:rPr lang="en-US" dirty="0" err="1" smtClean="0"/>
            <a:t>Rs</a:t>
          </a:r>
          <a:r>
            <a:rPr lang="en-US" dirty="0" smtClean="0"/>
            <a:t>. 20 lakh for both goods and services</a:t>
          </a:r>
          <a:endParaRPr lang="en-US" dirty="0"/>
        </a:p>
      </dgm:t>
    </dgm:pt>
    <dgm:pt modelId="{CD4EAFE3-BA52-40F6-A9E0-CFD58B8C2F4C}" type="parTrans" cxnId="{60789828-3AA4-4D82-98C7-4B23846BD726}">
      <dgm:prSet/>
      <dgm:spPr/>
      <dgm:t>
        <a:bodyPr/>
        <a:lstStyle/>
        <a:p>
          <a:endParaRPr lang="en-US"/>
        </a:p>
      </dgm:t>
    </dgm:pt>
    <dgm:pt modelId="{ABA5DA4A-6C2C-417F-98F9-7E57805547A9}" type="sibTrans" cxnId="{60789828-3AA4-4D82-98C7-4B23846BD726}">
      <dgm:prSet/>
      <dgm:spPr/>
      <dgm:t>
        <a:bodyPr/>
        <a:lstStyle/>
        <a:p>
          <a:endParaRPr lang="en-US"/>
        </a:p>
      </dgm:t>
    </dgm:pt>
    <dgm:pt modelId="{9856675C-147B-433B-B551-498A8C90096C}">
      <dgm:prSet phldrT="[Text]"/>
      <dgm:spPr/>
      <dgm:t>
        <a:bodyPr/>
        <a:lstStyle/>
        <a:p>
          <a:r>
            <a:rPr lang="en-US" dirty="0" smtClean="0"/>
            <a:t>Arunachal Pradesh</a:t>
          </a:r>
          <a:endParaRPr lang="en-US" dirty="0"/>
        </a:p>
      </dgm:t>
    </dgm:pt>
    <dgm:pt modelId="{6268E730-62F2-4302-9B8B-375A9E584D35}" type="parTrans" cxnId="{E720FFC9-CBD2-44D2-BA9A-091BF9FAE98D}">
      <dgm:prSet/>
      <dgm:spPr/>
      <dgm:t>
        <a:bodyPr/>
        <a:lstStyle/>
        <a:p>
          <a:endParaRPr lang="en-US"/>
        </a:p>
      </dgm:t>
    </dgm:pt>
    <dgm:pt modelId="{2D790647-00AC-490D-964B-97A01AFFA1B2}" type="sibTrans" cxnId="{E720FFC9-CBD2-44D2-BA9A-091BF9FAE98D}">
      <dgm:prSet/>
      <dgm:spPr/>
      <dgm:t>
        <a:bodyPr/>
        <a:lstStyle/>
        <a:p>
          <a:endParaRPr lang="en-US"/>
        </a:p>
      </dgm:t>
    </dgm:pt>
    <dgm:pt modelId="{E78E24E5-8501-4C57-95F3-97FC46F4A135}">
      <dgm:prSet phldrT="[Text]"/>
      <dgm:spPr/>
      <dgm:t>
        <a:bodyPr/>
        <a:lstStyle/>
        <a:p>
          <a:r>
            <a:rPr lang="en-US" dirty="0" smtClean="0"/>
            <a:t>States with threshold limit of </a:t>
          </a:r>
          <a:r>
            <a:rPr lang="en-US" dirty="0" err="1" smtClean="0"/>
            <a:t>Rs</a:t>
          </a:r>
          <a:r>
            <a:rPr lang="en-US" dirty="0" smtClean="0"/>
            <a:t>. 20 lakh for services and </a:t>
          </a:r>
          <a:r>
            <a:rPr lang="en-US" dirty="0" err="1" smtClean="0"/>
            <a:t>Rs</a:t>
          </a:r>
          <a:r>
            <a:rPr lang="en-US" dirty="0" smtClean="0"/>
            <a:t>. 40 lakh for goods</a:t>
          </a:r>
          <a:endParaRPr lang="en-US" dirty="0"/>
        </a:p>
      </dgm:t>
    </dgm:pt>
    <dgm:pt modelId="{B6A5CEF2-51D8-4BAC-B95D-416BE9818FBC}" type="parTrans" cxnId="{A552BDF6-83CD-4A26-9AF7-034AABCE919B}">
      <dgm:prSet/>
      <dgm:spPr/>
      <dgm:t>
        <a:bodyPr/>
        <a:lstStyle/>
        <a:p>
          <a:endParaRPr lang="en-US"/>
        </a:p>
      </dgm:t>
    </dgm:pt>
    <dgm:pt modelId="{0BD6223A-425D-4931-8897-AF7C4FE20065}" type="sibTrans" cxnId="{A552BDF6-83CD-4A26-9AF7-034AABCE919B}">
      <dgm:prSet/>
      <dgm:spPr/>
      <dgm:t>
        <a:bodyPr/>
        <a:lstStyle/>
        <a:p>
          <a:endParaRPr lang="en-US"/>
        </a:p>
      </dgm:t>
    </dgm:pt>
    <dgm:pt modelId="{CA5F2D56-81E6-4BAA-A500-982C746187EA}">
      <dgm:prSet phldrT="[Text]"/>
      <dgm:spPr/>
      <dgm:t>
        <a:bodyPr/>
        <a:lstStyle/>
        <a:p>
          <a:r>
            <a:rPr lang="en-US" dirty="0" smtClean="0"/>
            <a:t>All other states</a:t>
          </a:r>
          <a:endParaRPr lang="en-US" dirty="0"/>
        </a:p>
      </dgm:t>
    </dgm:pt>
    <dgm:pt modelId="{1AC47B93-DEE4-4411-BDFA-FA24D7FEE190}" type="parTrans" cxnId="{D2B24F99-7E78-4992-85B2-0B688F22DBF2}">
      <dgm:prSet/>
      <dgm:spPr/>
      <dgm:t>
        <a:bodyPr/>
        <a:lstStyle/>
        <a:p>
          <a:endParaRPr lang="en-US"/>
        </a:p>
      </dgm:t>
    </dgm:pt>
    <dgm:pt modelId="{45E25FED-622A-488C-AD33-2BA740BAB849}" type="sibTrans" cxnId="{D2B24F99-7E78-4992-85B2-0B688F22DBF2}">
      <dgm:prSet/>
      <dgm:spPr/>
      <dgm:t>
        <a:bodyPr/>
        <a:lstStyle/>
        <a:p>
          <a:endParaRPr lang="en-US"/>
        </a:p>
      </dgm:t>
    </dgm:pt>
    <dgm:pt modelId="{F011AD68-6892-4A1B-B390-141FC465C0F2}">
      <dgm:prSet phldrT="[Text]"/>
      <dgm:spPr/>
      <dgm:t>
        <a:bodyPr/>
        <a:lstStyle/>
        <a:p>
          <a:r>
            <a:rPr lang="en-US" dirty="0" smtClean="0"/>
            <a:t>Mizoram</a:t>
          </a:r>
          <a:endParaRPr lang="en-US" dirty="0"/>
        </a:p>
      </dgm:t>
    </dgm:pt>
    <dgm:pt modelId="{49E125A6-783F-40C5-B934-AD0CEF231516}" type="parTrans" cxnId="{D23B2ED4-7B08-436A-88A9-565427A367EA}">
      <dgm:prSet/>
      <dgm:spPr/>
      <dgm:t>
        <a:bodyPr/>
        <a:lstStyle/>
        <a:p>
          <a:endParaRPr lang="en-US"/>
        </a:p>
      </dgm:t>
    </dgm:pt>
    <dgm:pt modelId="{2398DB0E-2C20-4B4F-B064-338B422E776B}" type="sibTrans" cxnId="{D23B2ED4-7B08-436A-88A9-565427A367EA}">
      <dgm:prSet/>
      <dgm:spPr/>
      <dgm:t>
        <a:bodyPr/>
        <a:lstStyle/>
        <a:p>
          <a:endParaRPr lang="en-US"/>
        </a:p>
      </dgm:t>
    </dgm:pt>
    <dgm:pt modelId="{BFCD629A-0FF4-4017-BC90-6EF5CEE95C3E}">
      <dgm:prSet phldrT="[Text]"/>
      <dgm:spPr/>
      <dgm:t>
        <a:bodyPr/>
        <a:lstStyle/>
        <a:p>
          <a:endParaRPr lang="en-US" dirty="0"/>
        </a:p>
      </dgm:t>
    </dgm:pt>
    <dgm:pt modelId="{75725F5F-FCCC-4E0C-81C1-E66B78C5EA5E}" type="parTrans" cxnId="{7872DF66-01D8-4B03-948A-70EBA5B7324B}">
      <dgm:prSet/>
      <dgm:spPr/>
      <dgm:t>
        <a:bodyPr/>
        <a:lstStyle/>
        <a:p>
          <a:endParaRPr lang="en-US"/>
        </a:p>
      </dgm:t>
    </dgm:pt>
    <dgm:pt modelId="{2990436A-3E16-42D4-98BE-3B0BF95FA6ED}" type="sibTrans" cxnId="{7872DF66-01D8-4B03-948A-70EBA5B7324B}">
      <dgm:prSet/>
      <dgm:spPr/>
      <dgm:t>
        <a:bodyPr/>
        <a:lstStyle/>
        <a:p>
          <a:endParaRPr lang="en-US"/>
        </a:p>
      </dgm:t>
    </dgm:pt>
    <dgm:pt modelId="{EE91C522-0CD8-4489-BEA5-C464688A78B7}">
      <dgm:prSet phldrT="[Text]"/>
      <dgm:spPr/>
      <dgm:t>
        <a:bodyPr/>
        <a:lstStyle/>
        <a:p>
          <a:r>
            <a:rPr lang="en-US" dirty="0" smtClean="0"/>
            <a:t>Nagaland</a:t>
          </a:r>
          <a:endParaRPr lang="en-US" dirty="0"/>
        </a:p>
      </dgm:t>
    </dgm:pt>
    <dgm:pt modelId="{32BC76BA-0C99-4252-BF27-2452D9377F58}" type="parTrans" cxnId="{DD1CA069-3FDB-4922-B012-34B04A7D192D}">
      <dgm:prSet/>
      <dgm:spPr/>
      <dgm:t>
        <a:bodyPr/>
        <a:lstStyle/>
        <a:p>
          <a:endParaRPr lang="en-US"/>
        </a:p>
      </dgm:t>
    </dgm:pt>
    <dgm:pt modelId="{9114CA1E-242F-472F-8648-051E08F31EB1}" type="sibTrans" cxnId="{DD1CA069-3FDB-4922-B012-34B04A7D192D}">
      <dgm:prSet/>
      <dgm:spPr/>
      <dgm:t>
        <a:bodyPr/>
        <a:lstStyle/>
        <a:p>
          <a:endParaRPr lang="en-US"/>
        </a:p>
      </dgm:t>
    </dgm:pt>
    <dgm:pt modelId="{701503D6-3A59-4A87-BD23-C6095D12CB81}">
      <dgm:prSet phldrT="[Text]"/>
      <dgm:spPr/>
      <dgm:t>
        <a:bodyPr/>
        <a:lstStyle/>
        <a:p>
          <a:endParaRPr lang="en-US" dirty="0"/>
        </a:p>
      </dgm:t>
    </dgm:pt>
    <dgm:pt modelId="{55DA0909-88D3-4129-A8AE-440272D45990}" type="parTrans" cxnId="{394D3A1D-17D0-4DEB-B7BD-F8B640057232}">
      <dgm:prSet/>
      <dgm:spPr/>
      <dgm:t>
        <a:bodyPr/>
        <a:lstStyle/>
        <a:p>
          <a:endParaRPr lang="en-US"/>
        </a:p>
      </dgm:t>
    </dgm:pt>
    <dgm:pt modelId="{A3A45A7E-A502-4666-B297-F413563148E3}" type="sibTrans" cxnId="{394D3A1D-17D0-4DEB-B7BD-F8B640057232}">
      <dgm:prSet/>
      <dgm:spPr/>
      <dgm:t>
        <a:bodyPr/>
        <a:lstStyle/>
        <a:p>
          <a:endParaRPr lang="en-US"/>
        </a:p>
      </dgm:t>
    </dgm:pt>
    <dgm:pt modelId="{9E3F690D-B310-4D2F-BA0A-073F0FB7CE01}">
      <dgm:prSet phldrT="[Text]"/>
      <dgm:spPr/>
      <dgm:t>
        <a:bodyPr/>
        <a:lstStyle/>
        <a:p>
          <a:r>
            <a:rPr lang="en-US" dirty="0" smtClean="0"/>
            <a:t>Tripura</a:t>
          </a:r>
          <a:endParaRPr lang="en-US" dirty="0"/>
        </a:p>
      </dgm:t>
    </dgm:pt>
    <dgm:pt modelId="{C8FA3EC7-6314-4559-A23E-8A7A42263119}" type="parTrans" cxnId="{3D6C79BA-B13E-4091-9EF0-47D4723C6366}">
      <dgm:prSet/>
      <dgm:spPr/>
      <dgm:t>
        <a:bodyPr/>
        <a:lstStyle/>
        <a:p>
          <a:endParaRPr lang="en-US"/>
        </a:p>
      </dgm:t>
    </dgm:pt>
    <dgm:pt modelId="{58AE09D3-9B12-4DA0-A5C6-C3FC15A5AFD5}" type="sibTrans" cxnId="{3D6C79BA-B13E-4091-9EF0-47D4723C6366}">
      <dgm:prSet/>
      <dgm:spPr/>
      <dgm:t>
        <a:bodyPr/>
        <a:lstStyle/>
        <a:p>
          <a:endParaRPr lang="en-US"/>
        </a:p>
      </dgm:t>
    </dgm:pt>
    <dgm:pt modelId="{1A724D8A-BCE0-48DC-AB94-C61A8DD2F397}">
      <dgm:prSet phldrT="[Text]"/>
      <dgm:spPr/>
      <dgm:t>
        <a:bodyPr/>
        <a:lstStyle/>
        <a:p>
          <a:endParaRPr lang="en-US" dirty="0"/>
        </a:p>
      </dgm:t>
    </dgm:pt>
    <dgm:pt modelId="{58D49EF3-1053-4922-B833-E9B506EBDB38}" type="parTrans" cxnId="{F8727291-28A3-43FB-8E44-6F72DB95FAB8}">
      <dgm:prSet/>
      <dgm:spPr/>
      <dgm:t>
        <a:bodyPr/>
        <a:lstStyle/>
        <a:p>
          <a:endParaRPr lang="en-US"/>
        </a:p>
      </dgm:t>
    </dgm:pt>
    <dgm:pt modelId="{8A0180DD-8ACA-429C-A9CA-CF7CCA176DC9}" type="sibTrans" cxnId="{F8727291-28A3-43FB-8E44-6F72DB95FAB8}">
      <dgm:prSet/>
      <dgm:spPr/>
      <dgm:t>
        <a:bodyPr/>
        <a:lstStyle/>
        <a:p>
          <a:endParaRPr lang="en-US"/>
        </a:p>
      </dgm:t>
    </dgm:pt>
    <dgm:pt modelId="{7F6666C1-353A-4D81-9997-9CEC5E5D98C7}">
      <dgm:prSet phldrT="[Text]"/>
      <dgm:spPr/>
      <dgm:t>
        <a:bodyPr/>
        <a:lstStyle/>
        <a:p>
          <a:r>
            <a:rPr lang="en-US" dirty="0" smtClean="0"/>
            <a:t>Meghalaya</a:t>
          </a:r>
          <a:endParaRPr lang="en-US" dirty="0"/>
        </a:p>
      </dgm:t>
    </dgm:pt>
    <dgm:pt modelId="{7E7F735E-C995-4CE5-8334-5D3223F70E2E}" type="parTrans" cxnId="{3D5B17EE-DD0F-4A0E-A5D7-33494EF6BBD4}">
      <dgm:prSet/>
      <dgm:spPr/>
      <dgm:t>
        <a:bodyPr/>
        <a:lstStyle/>
        <a:p>
          <a:endParaRPr lang="en-US"/>
        </a:p>
      </dgm:t>
    </dgm:pt>
    <dgm:pt modelId="{8AB254A6-F2BF-4442-A9E5-87F658343A66}" type="sibTrans" cxnId="{3D5B17EE-DD0F-4A0E-A5D7-33494EF6BBD4}">
      <dgm:prSet/>
      <dgm:spPr/>
      <dgm:t>
        <a:bodyPr/>
        <a:lstStyle/>
        <a:p>
          <a:endParaRPr lang="en-US"/>
        </a:p>
      </dgm:t>
    </dgm:pt>
    <dgm:pt modelId="{B3848D9B-1752-4A35-8974-0A6578395B97}">
      <dgm:prSet phldrT="[Text]"/>
      <dgm:spPr/>
      <dgm:t>
        <a:bodyPr/>
        <a:lstStyle/>
        <a:p>
          <a:endParaRPr lang="en-US" dirty="0"/>
        </a:p>
      </dgm:t>
    </dgm:pt>
    <dgm:pt modelId="{3C41AA4B-1635-44D2-B3C8-AEC3E2417704}" type="parTrans" cxnId="{7ECA9351-A351-4740-9827-4D4090807032}">
      <dgm:prSet/>
      <dgm:spPr/>
      <dgm:t>
        <a:bodyPr/>
        <a:lstStyle/>
        <a:p>
          <a:endParaRPr lang="en-US"/>
        </a:p>
      </dgm:t>
    </dgm:pt>
    <dgm:pt modelId="{C8C7A69B-6B7B-42D9-A3D1-F2C5CBBFF769}" type="sibTrans" cxnId="{7ECA9351-A351-4740-9827-4D4090807032}">
      <dgm:prSet/>
      <dgm:spPr/>
      <dgm:t>
        <a:bodyPr/>
        <a:lstStyle/>
        <a:p>
          <a:endParaRPr lang="en-US"/>
        </a:p>
      </dgm:t>
    </dgm:pt>
    <dgm:pt modelId="{A1BC8899-11AC-4A27-9424-A1E8319F3358}">
      <dgm:prSet phldrT="[Text]"/>
      <dgm:spPr/>
      <dgm:t>
        <a:bodyPr/>
        <a:lstStyle/>
        <a:p>
          <a:r>
            <a:rPr lang="en-US" dirty="0" smtClean="0"/>
            <a:t>Sikkim</a:t>
          </a:r>
          <a:endParaRPr lang="en-US" dirty="0"/>
        </a:p>
      </dgm:t>
    </dgm:pt>
    <dgm:pt modelId="{F0ECEC66-D24D-4766-85BA-404F8B8EACC1}" type="parTrans" cxnId="{B5B78943-23F4-4E2C-AFCC-847F769A173F}">
      <dgm:prSet/>
      <dgm:spPr/>
      <dgm:t>
        <a:bodyPr/>
        <a:lstStyle/>
        <a:p>
          <a:endParaRPr lang="en-US"/>
        </a:p>
      </dgm:t>
    </dgm:pt>
    <dgm:pt modelId="{B754ED51-E81A-4FE0-AA0A-3E35F0E92764}" type="sibTrans" cxnId="{B5B78943-23F4-4E2C-AFCC-847F769A173F}">
      <dgm:prSet/>
      <dgm:spPr/>
      <dgm:t>
        <a:bodyPr/>
        <a:lstStyle/>
        <a:p>
          <a:endParaRPr lang="en-US"/>
        </a:p>
      </dgm:t>
    </dgm:pt>
    <dgm:pt modelId="{9BD44F2D-9C4C-4D02-A46A-B69EB96D443C}">
      <dgm:prSet phldrT="[Text]"/>
      <dgm:spPr/>
      <dgm:t>
        <a:bodyPr/>
        <a:lstStyle/>
        <a:p>
          <a:endParaRPr lang="en-US" dirty="0"/>
        </a:p>
      </dgm:t>
    </dgm:pt>
    <dgm:pt modelId="{67743709-AD47-4FDC-89EF-5BEACEFBF093}" type="parTrans" cxnId="{644F48E4-4797-43CD-8985-2B3F18DD3957}">
      <dgm:prSet/>
      <dgm:spPr/>
      <dgm:t>
        <a:bodyPr/>
        <a:lstStyle/>
        <a:p>
          <a:endParaRPr lang="en-US"/>
        </a:p>
      </dgm:t>
    </dgm:pt>
    <dgm:pt modelId="{D61B7342-CF4B-4479-8062-0F181F37442E}" type="sibTrans" cxnId="{644F48E4-4797-43CD-8985-2B3F18DD3957}">
      <dgm:prSet/>
      <dgm:spPr/>
      <dgm:t>
        <a:bodyPr/>
        <a:lstStyle/>
        <a:p>
          <a:endParaRPr lang="en-US"/>
        </a:p>
      </dgm:t>
    </dgm:pt>
    <dgm:pt modelId="{F46F6CAC-73B0-4868-A8DC-BBBA588BA306}">
      <dgm:prSet phldrT="[Text]"/>
      <dgm:spPr/>
      <dgm:t>
        <a:bodyPr/>
        <a:lstStyle/>
        <a:p>
          <a:r>
            <a:rPr lang="en-US" dirty="0" smtClean="0"/>
            <a:t>Uttarakhand</a:t>
          </a:r>
          <a:endParaRPr lang="en-US" dirty="0"/>
        </a:p>
      </dgm:t>
    </dgm:pt>
    <dgm:pt modelId="{E4F46CBE-F142-440A-8B70-BF2148BC5D62}" type="parTrans" cxnId="{CCF60D7C-0FC7-467D-BA11-ACFE1A3B49F1}">
      <dgm:prSet/>
      <dgm:spPr/>
      <dgm:t>
        <a:bodyPr/>
        <a:lstStyle/>
        <a:p>
          <a:endParaRPr lang="en-US"/>
        </a:p>
      </dgm:t>
    </dgm:pt>
    <dgm:pt modelId="{B2E46BB0-E53A-447C-AD85-A49FDA4306BC}" type="sibTrans" cxnId="{CCF60D7C-0FC7-467D-BA11-ACFE1A3B49F1}">
      <dgm:prSet/>
      <dgm:spPr/>
      <dgm:t>
        <a:bodyPr/>
        <a:lstStyle/>
        <a:p>
          <a:endParaRPr lang="en-US"/>
        </a:p>
      </dgm:t>
    </dgm:pt>
    <dgm:pt modelId="{F39E6D6E-3B0D-48E2-9AEF-93C32944121C}">
      <dgm:prSet phldrT="[Text]"/>
      <dgm:spPr/>
      <dgm:t>
        <a:bodyPr/>
        <a:lstStyle/>
        <a:p>
          <a:endParaRPr lang="en-US" dirty="0"/>
        </a:p>
      </dgm:t>
    </dgm:pt>
    <dgm:pt modelId="{BDAD1756-04E7-47F1-8B93-B2E8C37DAC1D}" type="parTrans" cxnId="{389416D2-591A-48D4-9DE2-EF29EBB6DBA5}">
      <dgm:prSet/>
      <dgm:spPr/>
      <dgm:t>
        <a:bodyPr/>
        <a:lstStyle/>
        <a:p>
          <a:endParaRPr lang="en-US"/>
        </a:p>
      </dgm:t>
    </dgm:pt>
    <dgm:pt modelId="{CB6F95BE-5C4F-4919-AAA8-6E3AF71D2977}" type="sibTrans" cxnId="{389416D2-591A-48D4-9DE2-EF29EBB6DBA5}">
      <dgm:prSet/>
      <dgm:spPr/>
      <dgm:t>
        <a:bodyPr/>
        <a:lstStyle/>
        <a:p>
          <a:endParaRPr lang="en-US"/>
        </a:p>
      </dgm:t>
    </dgm:pt>
    <dgm:pt modelId="{AE2FD299-B07A-4465-AB9F-9FB4BED84406}">
      <dgm:prSet phldrT="[Text]"/>
      <dgm:spPr/>
      <dgm:t>
        <a:bodyPr/>
        <a:lstStyle/>
        <a:p>
          <a:r>
            <a:rPr lang="en-US" dirty="0" smtClean="0"/>
            <a:t>Puducherry</a:t>
          </a:r>
          <a:endParaRPr lang="en-US" dirty="0"/>
        </a:p>
      </dgm:t>
    </dgm:pt>
    <dgm:pt modelId="{0B42BA75-ECE9-4AC6-8862-039EDD48F26A}" type="parTrans" cxnId="{AD2DF2F1-F5AD-4561-9784-B7A7F597054F}">
      <dgm:prSet/>
      <dgm:spPr/>
      <dgm:t>
        <a:bodyPr/>
        <a:lstStyle/>
        <a:p>
          <a:endParaRPr lang="en-US"/>
        </a:p>
      </dgm:t>
    </dgm:pt>
    <dgm:pt modelId="{D3998FF6-DF12-49A1-8BE6-C09766A9C522}" type="sibTrans" cxnId="{AD2DF2F1-F5AD-4561-9784-B7A7F597054F}">
      <dgm:prSet/>
      <dgm:spPr/>
      <dgm:t>
        <a:bodyPr/>
        <a:lstStyle/>
        <a:p>
          <a:endParaRPr lang="en-US"/>
        </a:p>
      </dgm:t>
    </dgm:pt>
    <dgm:pt modelId="{296A1D71-A856-4BDA-A841-A83F8EC74DFC}">
      <dgm:prSet phldrT="[Text]"/>
      <dgm:spPr/>
      <dgm:t>
        <a:bodyPr/>
        <a:lstStyle/>
        <a:p>
          <a:endParaRPr lang="en-US" dirty="0"/>
        </a:p>
      </dgm:t>
    </dgm:pt>
    <dgm:pt modelId="{363FB04A-DE4A-4296-BDBF-930DB358A96C}" type="parTrans" cxnId="{6DD4CDF5-16A5-4584-811A-7690F99E7F0F}">
      <dgm:prSet/>
      <dgm:spPr/>
      <dgm:t>
        <a:bodyPr/>
        <a:lstStyle/>
        <a:p>
          <a:endParaRPr lang="en-US"/>
        </a:p>
      </dgm:t>
    </dgm:pt>
    <dgm:pt modelId="{909F07FD-2725-445D-865F-5B14803C8C74}" type="sibTrans" cxnId="{6DD4CDF5-16A5-4584-811A-7690F99E7F0F}">
      <dgm:prSet/>
      <dgm:spPr/>
      <dgm:t>
        <a:bodyPr/>
        <a:lstStyle/>
        <a:p>
          <a:endParaRPr lang="en-US"/>
        </a:p>
      </dgm:t>
    </dgm:pt>
    <dgm:pt modelId="{C173F314-A7B7-49BA-AD6C-403B2330BFB4}">
      <dgm:prSet phldrT="[Text]"/>
      <dgm:spPr/>
      <dgm:t>
        <a:bodyPr/>
        <a:lstStyle/>
        <a:p>
          <a:r>
            <a:rPr lang="en-US" dirty="0" smtClean="0"/>
            <a:t>Telangana</a:t>
          </a:r>
          <a:endParaRPr lang="en-US" dirty="0"/>
        </a:p>
      </dgm:t>
    </dgm:pt>
    <dgm:pt modelId="{E7FBAD65-BA49-4C59-A531-4CD94560464C}" type="parTrans" cxnId="{4F6F9524-B54D-4BE9-BABA-03B968A8F3B3}">
      <dgm:prSet/>
      <dgm:spPr/>
      <dgm:t>
        <a:bodyPr/>
        <a:lstStyle/>
        <a:p>
          <a:endParaRPr lang="en-US"/>
        </a:p>
      </dgm:t>
    </dgm:pt>
    <dgm:pt modelId="{3C8F68AC-5966-4D58-A7D6-BAB6318FFD5F}" type="sibTrans" cxnId="{4F6F9524-B54D-4BE9-BABA-03B968A8F3B3}">
      <dgm:prSet/>
      <dgm:spPr/>
      <dgm:t>
        <a:bodyPr/>
        <a:lstStyle/>
        <a:p>
          <a:endParaRPr lang="en-US"/>
        </a:p>
      </dgm:t>
    </dgm:pt>
    <dgm:pt modelId="{9FE5AB29-FCFE-40DD-BCE3-D53D505A0352}">
      <dgm:prSet phldrT="[Text]"/>
      <dgm:spPr/>
      <dgm:t>
        <a:bodyPr/>
        <a:lstStyle/>
        <a:p>
          <a:endParaRPr lang="en-US" dirty="0"/>
        </a:p>
      </dgm:t>
    </dgm:pt>
    <dgm:pt modelId="{F353A6D9-A867-4969-BF7D-6568211273D9}" type="parTrans" cxnId="{15C5D79F-C3A6-4E5C-8F7D-9077E60EF646}">
      <dgm:prSet/>
      <dgm:spPr/>
      <dgm:t>
        <a:bodyPr/>
        <a:lstStyle/>
        <a:p>
          <a:endParaRPr lang="en-US"/>
        </a:p>
      </dgm:t>
    </dgm:pt>
    <dgm:pt modelId="{AC4627B0-166A-46EF-A892-4958466A83A3}" type="sibTrans" cxnId="{15C5D79F-C3A6-4E5C-8F7D-9077E60EF646}">
      <dgm:prSet/>
      <dgm:spPr/>
      <dgm:t>
        <a:bodyPr/>
        <a:lstStyle/>
        <a:p>
          <a:endParaRPr lang="en-US"/>
        </a:p>
      </dgm:t>
    </dgm:pt>
    <dgm:pt modelId="{452B8346-8BA8-43EC-B604-9F31278363C0}" type="pres">
      <dgm:prSet presAssocID="{12C406A2-794E-4FB2-B9F4-22AC841494CB}" presName="Name0" presStyleCnt="0">
        <dgm:presLayoutVars>
          <dgm:dir/>
          <dgm:animLvl val="lvl"/>
          <dgm:resizeHandles val="exact"/>
        </dgm:presLayoutVars>
      </dgm:prSet>
      <dgm:spPr/>
      <dgm:t>
        <a:bodyPr/>
        <a:lstStyle/>
        <a:p>
          <a:endParaRPr lang="en-US"/>
        </a:p>
      </dgm:t>
    </dgm:pt>
    <dgm:pt modelId="{BC3FF2EE-6CE4-4B67-976E-249DF573870E}" type="pres">
      <dgm:prSet presAssocID="{78AB0545-3643-45D1-9E65-89C978EED3F7}" presName="composite" presStyleCnt="0"/>
      <dgm:spPr/>
    </dgm:pt>
    <dgm:pt modelId="{BFC05F98-BB1E-48B6-B0DC-9BAED71EB776}" type="pres">
      <dgm:prSet presAssocID="{78AB0545-3643-45D1-9E65-89C978EED3F7}" presName="parTx" presStyleLbl="alignNode1" presStyleIdx="0" presStyleCnt="3" custLinFactNeighborX="-17457">
        <dgm:presLayoutVars>
          <dgm:chMax val="0"/>
          <dgm:chPref val="0"/>
          <dgm:bulletEnabled val="1"/>
        </dgm:presLayoutVars>
      </dgm:prSet>
      <dgm:spPr/>
      <dgm:t>
        <a:bodyPr/>
        <a:lstStyle/>
        <a:p>
          <a:endParaRPr lang="en-US"/>
        </a:p>
      </dgm:t>
    </dgm:pt>
    <dgm:pt modelId="{F45DC024-64E4-4C34-8B00-E5B0027DDB2D}" type="pres">
      <dgm:prSet presAssocID="{78AB0545-3643-45D1-9E65-89C978EED3F7}" presName="desTx" presStyleLbl="alignAccFollowNode1" presStyleIdx="0" presStyleCnt="3">
        <dgm:presLayoutVars>
          <dgm:bulletEnabled val="1"/>
        </dgm:presLayoutVars>
      </dgm:prSet>
      <dgm:spPr/>
      <dgm:t>
        <a:bodyPr/>
        <a:lstStyle/>
        <a:p>
          <a:endParaRPr lang="en-US"/>
        </a:p>
      </dgm:t>
    </dgm:pt>
    <dgm:pt modelId="{B8E504A3-354D-4C24-874F-16FBAE0FDF27}" type="pres">
      <dgm:prSet presAssocID="{750963EE-2127-4F5E-AB4F-07220C1510EE}" presName="space" presStyleCnt="0"/>
      <dgm:spPr/>
    </dgm:pt>
    <dgm:pt modelId="{6D75FB3C-9323-4F87-B8CF-E726C1832502}" type="pres">
      <dgm:prSet presAssocID="{E10FD847-596E-4312-A221-98C355352317}" presName="composite" presStyleCnt="0"/>
      <dgm:spPr/>
    </dgm:pt>
    <dgm:pt modelId="{591F5D91-D37A-4028-9457-6634CEF6D856}" type="pres">
      <dgm:prSet presAssocID="{E10FD847-596E-4312-A221-98C355352317}" presName="parTx" presStyleLbl="alignNode1" presStyleIdx="1" presStyleCnt="3">
        <dgm:presLayoutVars>
          <dgm:chMax val="0"/>
          <dgm:chPref val="0"/>
          <dgm:bulletEnabled val="1"/>
        </dgm:presLayoutVars>
      </dgm:prSet>
      <dgm:spPr/>
      <dgm:t>
        <a:bodyPr/>
        <a:lstStyle/>
        <a:p>
          <a:endParaRPr lang="en-US"/>
        </a:p>
      </dgm:t>
    </dgm:pt>
    <dgm:pt modelId="{4E9E2ACA-3625-4025-933A-138EA8A22049}" type="pres">
      <dgm:prSet presAssocID="{E10FD847-596E-4312-A221-98C355352317}" presName="desTx" presStyleLbl="alignAccFollowNode1" presStyleIdx="1" presStyleCnt="3">
        <dgm:presLayoutVars>
          <dgm:bulletEnabled val="1"/>
        </dgm:presLayoutVars>
      </dgm:prSet>
      <dgm:spPr/>
      <dgm:t>
        <a:bodyPr/>
        <a:lstStyle/>
        <a:p>
          <a:endParaRPr lang="en-US"/>
        </a:p>
      </dgm:t>
    </dgm:pt>
    <dgm:pt modelId="{326C250B-FCA2-4DB2-8EA0-8314ACB2BBE4}" type="pres">
      <dgm:prSet presAssocID="{ABA5DA4A-6C2C-417F-98F9-7E57805547A9}" presName="space" presStyleCnt="0"/>
      <dgm:spPr/>
    </dgm:pt>
    <dgm:pt modelId="{235A21F1-2165-4CC0-A1C5-4F0E60CA4CE0}" type="pres">
      <dgm:prSet presAssocID="{E78E24E5-8501-4C57-95F3-97FC46F4A135}" presName="composite" presStyleCnt="0"/>
      <dgm:spPr/>
    </dgm:pt>
    <dgm:pt modelId="{87004CBA-CD43-471D-9B46-E2A7E66846B8}" type="pres">
      <dgm:prSet presAssocID="{E78E24E5-8501-4C57-95F3-97FC46F4A135}" presName="parTx" presStyleLbl="alignNode1" presStyleIdx="2" presStyleCnt="3">
        <dgm:presLayoutVars>
          <dgm:chMax val="0"/>
          <dgm:chPref val="0"/>
          <dgm:bulletEnabled val="1"/>
        </dgm:presLayoutVars>
      </dgm:prSet>
      <dgm:spPr/>
      <dgm:t>
        <a:bodyPr/>
        <a:lstStyle/>
        <a:p>
          <a:endParaRPr lang="en-US"/>
        </a:p>
      </dgm:t>
    </dgm:pt>
    <dgm:pt modelId="{95ED185A-E35A-401B-9EA2-8F9FF9F4EB17}" type="pres">
      <dgm:prSet presAssocID="{E78E24E5-8501-4C57-95F3-97FC46F4A135}" presName="desTx" presStyleLbl="alignAccFollowNode1" presStyleIdx="2" presStyleCnt="3">
        <dgm:presLayoutVars>
          <dgm:bulletEnabled val="1"/>
        </dgm:presLayoutVars>
      </dgm:prSet>
      <dgm:spPr/>
      <dgm:t>
        <a:bodyPr/>
        <a:lstStyle/>
        <a:p>
          <a:endParaRPr lang="en-US"/>
        </a:p>
      </dgm:t>
    </dgm:pt>
  </dgm:ptLst>
  <dgm:cxnLst>
    <dgm:cxn modelId="{394D3A1D-17D0-4DEB-B7BD-F8B640057232}" srcId="{78AB0545-3643-45D1-9E65-89C978EED3F7}" destId="{701503D6-3A59-4A87-BD23-C6095D12CB81}" srcOrd="3" destOrd="0" parTransId="{55DA0909-88D3-4129-A8AE-440272D45990}" sibTransId="{A3A45A7E-A502-4666-B297-F413563148E3}"/>
    <dgm:cxn modelId="{1F1254B7-4C16-411C-8532-8F16A4F8974B}" type="presOf" srcId="{9E3F690D-B310-4D2F-BA0A-073F0FB7CE01}" destId="{F45DC024-64E4-4C34-8B00-E5B0027DDB2D}" srcOrd="0" destOrd="6" presId="urn:microsoft.com/office/officeart/2005/8/layout/hList1"/>
    <dgm:cxn modelId="{A552BDF6-83CD-4A26-9AF7-034AABCE919B}" srcId="{12C406A2-794E-4FB2-B9F4-22AC841494CB}" destId="{E78E24E5-8501-4C57-95F3-97FC46F4A135}" srcOrd="2" destOrd="0" parTransId="{B6A5CEF2-51D8-4BAC-B95D-416BE9818FBC}" sibTransId="{0BD6223A-425D-4931-8897-AF7C4FE20065}"/>
    <dgm:cxn modelId="{4CE1ABD4-15AB-42D2-A7EE-09DB9CACD556}" type="presOf" srcId="{7F6666C1-353A-4D81-9997-9CEC5E5D98C7}" destId="{4E9E2ACA-3625-4025-933A-138EA8A22049}" srcOrd="0" destOrd="2" presId="urn:microsoft.com/office/officeart/2005/8/layout/hList1"/>
    <dgm:cxn modelId="{F8727291-28A3-43FB-8E44-6F72DB95FAB8}" srcId="{78AB0545-3643-45D1-9E65-89C978EED3F7}" destId="{1A724D8A-BCE0-48DC-AB94-C61A8DD2F397}" srcOrd="5" destOrd="0" parTransId="{58D49EF3-1053-4922-B833-E9B506EBDB38}" sibTransId="{8A0180DD-8ACA-429C-A9CA-CF7CCA176DC9}"/>
    <dgm:cxn modelId="{EB52EBF6-4A83-417E-979F-AE7A67D1D334}" type="presOf" srcId="{296A1D71-A856-4BDA-A841-A83F8EC74DFC}" destId="{4E9E2ACA-3625-4025-933A-138EA8A22049}" srcOrd="0" destOrd="7" presId="urn:microsoft.com/office/officeart/2005/8/layout/hList1"/>
    <dgm:cxn modelId="{644F48E4-4797-43CD-8985-2B3F18DD3957}" srcId="{E10FD847-596E-4312-A221-98C355352317}" destId="{9BD44F2D-9C4C-4D02-A46A-B69EB96D443C}" srcOrd="3" destOrd="0" parTransId="{67743709-AD47-4FDC-89EF-5BEACEFBF093}" sibTransId="{D61B7342-CF4B-4479-8062-0F181F37442E}"/>
    <dgm:cxn modelId="{C0CDAB59-F1F3-42E4-8743-0EA1E23948E5}" type="presOf" srcId="{F39E6D6E-3B0D-48E2-9AEF-93C32944121C}" destId="{4E9E2ACA-3625-4025-933A-138EA8A22049}" srcOrd="0" destOrd="5" presId="urn:microsoft.com/office/officeart/2005/8/layout/hList1"/>
    <dgm:cxn modelId="{4DFE999F-6831-48C7-A233-186785F528F7}" type="presOf" srcId="{C173F314-A7B7-49BA-AD6C-403B2330BFB4}" destId="{4E9E2ACA-3625-4025-933A-138EA8A22049}" srcOrd="0" destOrd="10" presId="urn:microsoft.com/office/officeart/2005/8/layout/hList1"/>
    <dgm:cxn modelId="{73EF5F5A-8003-4054-BEF8-4B094258BD2E}" type="presOf" srcId="{E78E24E5-8501-4C57-95F3-97FC46F4A135}" destId="{87004CBA-CD43-471D-9B46-E2A7E66846B8}" srcOrd="0" destOrd="0" presId="urn:microsoft.com/office/officeart/2005/8/layout/hList1"/>
    <dgm:cxn modelId="{036238B9-B6E4-44AB-89C1-F174AB609AF6}" type="presOf" srcId="{BFCD629A-0FF4-4017-BC90-6EF5CEE95C3E}" destId="{F45DC024-64E4-4C34-8B00-E5B0027DDB2D}" srcOrd="0" destOrd="1" presId="urn:microsoft.com/office/officeart/2005/8/layout/hList1"/>
    <dgm:cxn modelId="{CCF60D7C-0FC7-467D-BA11-ACFE1A3B49F1}" srcId="{E10FD847-596E-4312-A221-98C355352317}" destId="{F46F6CAC-73B0-4868-A8DC-BBBA588BA306}" srcOrd="6" destOrd="0" parTransId="{E4F46CBE-F142-440A-8B70-BF2148BC5D62}" sibTransId="{B2E46BB0-E53A-447C-AD85-A49FDA4306BC}"/>
    <dgm:cxn modelId="{7872DF66-01D8-4B03-948A-70EBA5B7324B}" srcId="{78AB0545-3643-45D1-9E65-89C978EED3F7}" destId="{BFCD629A-0FF4-4017-BC90-6EF5CEE95C3E}" srcOrd="1" destOrd="0" parTransId="{75725F5F-FCCC-4E0C-81C1-E66B78C5EA5E}" sibTransId="{2990436A-3E16-42D4-98BE-3B0BF95FA6ED}"/>
    <dgm:cxn modelId="{392347BF-F1D6-4C0C-8BFD-AC3126ACBDE4}" type="presOf" srcId="{12C406A2-794E-4FB2-B9F4-22AC841494CB}" destId="{452B8346-8BA8-43EC-B604-9F31278363C0}" srcOrd="0" destOrd="0" presId="urn:microsoft.com/office/officeart/2005/8/layout/hList1"/>
    <dgm:cxn modelId="{98FC7457-B8ED-479A-8364-8C7897F2B268}" type="presOf" srcId="{B3848D9B-1752-4A35-8974-0A6578395B97}" destId="{4E9E2ACA-3625-4025-933A-138EA8A22049}" srcOrd="0" destOrd="1" presId="urn:microsoft.com/office/officeart/2005/8/layout/hList1"/>
    <dgm:cxn modelId="{7ECA9351-A351-4740-9827-4D4090807032}" srcId="{E10FD847-596E-4312-A221-98C355352317}" destId="{B3848D9B-1752-4A35-8974-0A6578395B97}" srcOrd="1" destOrd="0" parTransId="{3C41AA4B-1635-44D2-B3C8-AEC3E2417704}" sibTransId="{C8C7A69B-6B7B-42D9-A3D1-F2C5CBBFF769}"/>
    <dgm:cxn modelId="{B89FC7E9-F8C1-4F5C-985A-5C8799C82DA1}" type="presOf" srcId="{AE2FD299-B07A-4465-AB9F-9FB4BED84406}" destId="{4E9E2ACA-3625-4025-933A-138EA8A22049}" srcOrd="0" destOrd="8" presId="urn:microsoft.com/office/officeart/2005/8/layout/hList1"/>
    <dgm:cxn modelId="{4F6F9524-B54D-4BE9-BABA-03B968A8F3B3}" srcId="{E10FD847-596E-4312-A221-98C355352317}" destId="{C173F314-A7B7-49BA-AD6C-403B2330BFB4}" srcOrd="10" destOrd="0" parTransId="{E7FBAD65-BA49-4C59-A531-4CD94560464C}" sibTransId="{3C8F68AC-5966-4D58-A7D6-BAB6318FFD5F}"/>
    <dgm:cxn modelId="{D055E20F-9022-414E-B7E7-FE458D89F896}" srcId="{78AB0545-3643-45D1-9E65-89C978EED3F7}" destId="{AE8DE827-BA9F-4DEA-A03E-AD00B7FD843D}" srcOrd="0" destOrd="0" parTransId="{F0C231DE-B3C2-47DF-9FE7-6287FCDB4D2B}" sibTransId="{BCD797E9-6A03-47BA-81A2-268A35675244}"/>
    <dgm:cxn modelId="{4125BFC8-8378-41D1-BFC9-DD1359A647A2}" type="presOf" srcId="{E10FD847-596E-4312-A221-98C355352317}" destId="{591F5D91-D37A-4028-9457-6634CEF6D856}" srcOrd="0" destOrd="0" presId="urn:microsoft.com/office/officeart/2005/8/layout/hList1"/>
    <dgm:cxn modelId="{3D6C79BA-B13E-4091-9EF0-47D4723C6366}" srcId="{78AB0545-3643-45D1-9E65-89C978EED3F7}" destId="{9E3F690D-B310-4D2F-BA0A-073F0FB7CE01}" srcOrd="6" destOrd="0" parTransId="{C8FA3EC7-6314-4559-A23E-8A7A42263119}" sibTransId="{58AE09D3-9B12-4DA0-A5C6-C3FC15A5AFD5}"/>
    <dgm:cxn modelId="{CFF27C3E-F962-474F-B5A0-201C44E12123}" type="presOf" srcId="{F011AD68-6892-4A1B-B390-141FC465C0F2}" destId="{F45DC024-64E4-4C34-8B00-E5B0027DDB2D}" srcOrd="0" destOrd="2" presId="urn:microsoft.com/office/officeart/2005/8/layout/hList1"/>
    <dgm:cxn modelId="{6F5BB007-EB64-4A99-B52C-96991D4A04DE}" type="presOf" srcId="{701503D6-3A59-4A87-BD23-C6095D12CB81}" destId="{F45DC024-64E4-4C34-8B00-E5B0027DDB2D}" srcOrd="0" destOrd="3" presId="urn:microsoft.com/office/officeart/2005/8/layout/hList1"/>
    <dgm:cxn modelId="{D3CF9909-700C-4D1A-812C-E4348CAD1BAA}" type="presOf" srcId="{1A724D8A-BCE0-48DC-AB94-C61A8DD2F397}" destId="{F45DC024-64E4-4C34-8B00-E5B0027DDB2D}" srcOrd="0" destOrd="5" presId="urn:microsoft.com/office/officeart/2005/8/layout/hList1"/>
    <dgm:cxn modelId="{6DD4CDF5-16A5-4584-811A-7690F99E7F0F}" srcId="{E10FD847-596E-4312-A221-98C355352317}" destId="{296A1D71-A856-4BDA-A841-A83F8EC74DFC}" srcOrd="7" destOrd="0" parTransId="{363FB04A-DE4A-4296-BDBF-930DB358A96C}" sibTransId="{909F07FD-2725-445D-865F-5B14803C8C74}"/>
    <dgm:cxn modelId="{E2E4D55D-9841-4C56-BE92-00A0D2D9DEEF}" type="presOf" srcId="{AE8DE827-BA9F-4DEA-A03E-AD00B7FD843D}" destId="{F45DC024-64E4-4C34-8B00-E5B0027DDB2D}" srcOrd="0" destOrd="0" presId="urn:microsoft.com/office/officeart/2005/8/layout/hList1"/>
    <dgm:cxn modelId="{15C5D79F-C3A6-4E5C-8F7D-9077E60EF646}" srcId="{E10FD847-596E-4312-A221-98C355352317}" destId="{9FE5AB29-FCFE-40DD-BCE3-D53D505A0352}" srcOrd="9" destOrd="0" parTransId="{F353A6D9-A867-4969-BF7D-6568211273D9}" sibTransId="{AC4627B0-166A-46EF-A892-4958466A83A3}"/>
    <dgm:cxn modelId="{0F9E6F36-0F7F-4EC9-934B-3C6A79FB7203}" type="presOf" srcId="{9FE5AB29-FCFE-40DD-BCE3-D53D505A0352}" destId="{4E9E2ACA-3625-4025-933A-138EA8A22049}" srcOrd="0" destOrd="9" presId="urn:microsoft.com/office/officeart/2005/8/layout/hList1"/>
    <dgm:cxn modelId="{389416D2-591A-48D4-9DE2-EF29EBB6DBA5}" srcId="{E10FD847-596E-4312-A221-98C355352317}" destId="{F39E6D6E-3B0D-48E2-9AEF-93C32944121C}" srcOrd="5" destOrd="0" parTransId="{BDAD1756-04E7-47F1-8B93-B2E8C37DAC1D}" sibTransId="{CB6F95BE-5C4F-4919-AAA8-6E3AF71D2977}"/>
    <dgm:cxn modelId="{6561D95A-E901-4C2F-B1F6-CC4BA4FF4D0E}" type="presOf" srcId="{CA5F2D56-81E6-4BAA-A500-982C746187EA}" destId="{95ED185A-E35A-401B-9EA2-8F9FF9F4EB17}" srcOrd="0" destOrd="0" presId="urn:microsoft.com/office/officeart/2005/8/layout/hList1"/>
    <dgm:cxn modelId="{B5B78943-23F4-4E2C-AFCC-847F769A173F}" srcId="{E10FD847-596E-4312-A221-98C355352317}" destId="{A1BC8899-11AC-4A27-9424-A1E8319F3358}" srcOrd="4" destOrd="0" parTransId="{F0ECEC66-D24D-4766-85BA-404F8B8EACC1}" sibTransId="{B754ED51-E81A-4FE0-AA0A-3E35F0E92764}"/>
    <dgm:cxn modelId="{CC946E76-70F1-4738-8ADA-ACAB7C6F2F30}" type="presOf" srcId="{78AB0545-3643-45D1-9E65-89C978EED3F7}" destId="{BFC05F98-BB1E-48B6-B0DC-9BAED71EB776}" srcOrd="0" destOrd="0" presId="urn:microsoft.com/office/officeart/2005/8/layout/hList1"/>
    <dgm:cxn modelId="{60789828-3AA4-4D82-98C7-4B23846BD726}" srcId="{12C406A2-794E-4FB2-B9F4-22AC841494CB}" destId="{E10FD847-596E-4312-A221-98C355352317}" srcOrd="1" destOrd="0" parTransId="{CD4EAFE3-BA52-40F6-A9E0-CFD58B8C2F4C}" sibTransId="{ABA5DA4A-6C2C-417F-98F9-7E57805547A9}"/>
    <dgm:cxn modelId="{D2B24F99-7E78-4992-85B2-0B688F22DBF2}" srcId="{E78E24E5-8501-4C57-95F3-97FC46F4A135}" destId="{CA5F2D56-81E6-4BAA-A500-982C746187EA}" srcOrd="0" destOrd="0" parTransId="{1AC47B93-DEE4-4411-BDFA-FA24D7FEE190}" sibTransId="{45E25FED-622A-488C-AD33-2BA740BAB849}"/>
    <dgm:cxn modelId="{80EE7FF7-D488-4ACB-8182-01423E4BCB03}" type="presOf" srcId="{9BD44F2D-9C4C-4D02-A46A-B69EB96D443C}" destId="{4E9E2ACA-3625-4025-933A-138EA8A22049}" srcOrd="0" destOrd="3" presId="urn:microsoft.com/office/officeart/2005/8/layout/hList1"/>
    <dgm:cxn modelId="{A6B86C0B-F082-4566-90EA-EC15EFF6A3B6}" type="presOf" srcId="{EE91C522-0CD8-4489-BEA5-C464688A78B7}" destId="{F45DC024-64E4-4C34-8B00-E5B0027DDB2D}" srcOrd="0" destOrd="4" presId="urn:microsoft.com/office/officeart/2005/8/layout/hList1"/>
    <dgm:cxn modelId="{D23B2ED4-7B08-436A-88A9-565427A367EA}" srcId="{78AB0545-3643-45D1-9E65-89C978EED3F7}" destId="{F011AD68-6892-4A1B-B390-141FC465C0F2}" srcOrd="2" destOrd="0" parTransId="{49E125A6-783F-40C5-B934-AD0CEF231516}" sibTransId="{2398DB0E-2C20-4B4F-B064-338B422E776B}"/>
    <dgm:cxn modelId="{BDE9140E-5C27-4312-B0C9-A4E144A31F86}" type="presOf" srcId="{F46F6CAC-73B0-4868-A8DC-BBBA588BA306}" destId="{4E9E2ACA-3625-4025-933A-138EA8A22049}" srcOrd="0" destOrd="6" presId="urn:microsoft.com/office/officeart/2005/8/layout/hList1"/>
    <dgm:cxn modelId="{AD2DF2F1-F5AD-4561-9784-B7A7F597054F}" srcId="{E10FD847-596E-4312-A221-98C355352317}" destId="{AE2FD299-B07A-4465-AB9F-9FB4BED84406}" srcOrd="8" destOrd="0" parTransId="{0B42BA75-ECE9-4AC6-8862-039EDD48F26A}" sibTransId="{D3998FF6-DF12-49A1-8BE6-C09766A9C522}"/>
    <dgm:cxn modelId="{E720FFC9-CBD2-44D2-BA9A-091BF9FAE98D}" srcId="{E10FD847-596E-4312-A221-98C355352317}" destId="{9856675C-147B-433B-B551-498A8C90096C}" srcOrd="0" destOrd="0" parTransId="{6268E730-62F2-4302-9B8B-375A9E584D35}" sibTransId="{2D790647-00AC-490D-964B-97A01AFFA1B2}"/>
    <dgm:cxn modelId="{490122C2-2911-4373-BB0D-AE5049A41E6F}" type="presOf" srcId="{9856675C-147B-433B-B551-498A8C90096C}" destId="{4E9E2ACA-3625-4025-933A-138EA8A22049}" srcOrd="0" destOrd="0" presId="urn:microsoft.com/office/officeart/2005/8/layout/hList1"/>
    <dgm:cxn modelId="{6A6280FA-0E34-4F5B-817A-DA43A179F653}" type="presOf" srcId="{A1BC8899-11AC-4A27-9424-A1E8319F3358}" destId="{4E9E2ACA-3625-4025-933A-138EA8A22049}" srcOrd="0" destOrd="4" presId="urn:microsoft.com/office/officeart/2005/8/layout/hList1"/>
    <dgm:cxn modelId="{6257FC5B-0EB4-43D8-8A14-CF16A783B517}" srcId="{12C406A2-794E-4FB2-B9F4-22AC841494CB}" destId="{78AB0545-3643-45D1-9E65-89C978EED3F7}" srcOrd="0" destOrd="0" parTransId="{CAEE38B4-F680-4717-AFE4-BFAAC5632FCE}" sibTransId="{750963EE-2127-4F5E-AB4F-07220C1510EE}"/>
    <dgm:cxn modelId="{DD1CA069-3FDB-4922-B012-34B04A7D192D}" srcId="{78AB0545-3643-45D1-9E65-89C978EED3F7}" destId="{EE91C522-0CD8-4489-BEA5-C464688A78B7}" srcOrd="4" destOrd="0" parTransId="{32BC76BA-0C99-4252-BF27-2452D9377F58}" sibTransId="{9114CA1E-242F-472F-8648-051E08F31EB1}"/>
    <dgm:cxn modelId="{3D5B17EE-DD0F-4A0E-A5D7-33494EF6BBD4}" srcId="{E10FD847-596E-4312-A221-98C355352317}" destId="{7F6666C1-353A-4D81-9997-9CEC5E5D98C7}" srcOrd="2" destOrd="0" parTransId="{7E7F735E-C995-4CE5-8334-5D3223F70E2E}" sibTransId="{8AB254A6-F2BF-4442-A9E5-87F658343A66}"/>
    <dgm:cxn modelId="{EFDEE270-39C4-4AE4-92B0-54EAD0ED7ACF}" type="presParOf" srcId="{452B8346-8BA8-43EC-B604-9F31278363C0}" destId="{BC3FF2EE-6CE4-4B67-976E-249DF573870E}" srcOrd="0" destOrd="0" presId="urn:microsoft.com/office/officeart/2005/8/layout/hList1"/>
    <dgm:cxn modelId="{6A1EFD40-A4BD-431C-AC7D-0F483942D68C}" type="presParOf" srcId="{BC3FF2EE-6CE4-4B67-976E-249DF573870E}" destId="{BFC05F98-BB1E-48B6-B0DC-9BAED71EB776}" srcOrd="0" destOrd="0" presId="urn:microsoft.com/office/officeart/2005/8/layout/hList1"/>
    <dgm:cxn modelId="{99C18068-DA29-4EDF-9404-593FC72172AB}" type="presParOf" srcId="{BC3FF2EE-6CE4-4B67-976E-249DF573870E}" destId="{F45DC024-64E4-4C34-8B00-E5B0027DDB2D}" srcOrd="1" destOrd="0" presId="urn:microsoft.com/office/officeart/2005/8/layout/hList1"/>
    <dgm:cxn modelId="{90752E05-EE01-4A7F-87B9-5A3331A5B0B2}" type="presParOf" srcId="{452B8346-8BA8-43EC-B604-9F31278363C0}" destId="{B8E504A3-354D-4C24-874F-16FBAE0FDF27}" srcOrd="1" destOrd="0" presId="urn:microsoft.com/office/officeart/2005/8/layout/hList1"/>
    <dgm:cxn modelId="{7FADFC31-12EA-4B15-9ABD-31CD4A72AEA7}" type="presParOf" srcId="{452B8346-8BA8-43EC-B604-9F31278363C0}" destId="{6D75FB3C-9323-4F87-B8CF-E726C1832502}" srcOrd="2" destOrd="0" presId="urn:microsoft.com/office/officeart/2005/8/layout/hList1"/>
    <dgm:cxn modelId="{4F6F5A49-B83A-45E8-9B21-A88FF2EA6C83}" type="presParOf" srcId="{6D75FB3C-9323-4F87-B8CF-E726C1832502}" destId="{591F5D91-D37A-4028-9457-6634CEF6D856}" srcOrd="0" destOrd="0" presId="urn:microsoft.com/office/officeart/2005/8/layout/hList1"/>
    <dgm:cxn modelId="{311E1C8D-D36F-4696-AC75-764E6DA196D8}" type="presParOf" srcId="{6D75FB3C-9323-4F87-B8CF-E726C1832502}" destId="{4E9E2ACA-3625-4025-933A-138EA8A22049}" srcOrd="1" destOrd="0" presId="urn:microsoft.com/office/officeart/2005/8/layout/hList1"/>
    <dgm:cxn modelId="{3A608571-CBA2-4A2E-A483-3C18D224BD3C}" type="presParOf" srcId="{452B8346-8BA8-43EC-B604-9F31278363C0}" destId="{326C250B-FCA2-4DB2-8EA0-8314ACB2BBE4}" srcOrd="3" destOrd="0" presId="urn:microsoft.com/office/officeart/2005/8/layout/hList1"/>
    <dgm:cxn modelId="{1B008FC2-6DFD-49F2-BB5F-0B3286CF7537}" type="presParOf" srcId="{452B8346-8BA8-43EC-B604-9F31278363C0}" destId="{235A21F1-2165-4CC0-A1C5-4F0E60CA4CE0}" srcOrd="4" destOrd="0" presId="urn:microsoft.com/office/officeart/2005/8/layout/hList1"/>
    <dgm:cxn modelId="{DD993163-7C7A-4081-8893-694C1D36997F}" type="presParOf" srcId="{235A21F1-2165-4CC0-A1C5-4F0E60CA4CE0}" destId="{87004CBA-CD43-471D-9B46-E2A7E66846B8}" srcOrd="0" destOrd="0" presId="urn:microsoft.com/office/officeart/2005/8/layout/hList1"/>
    <dgm:cxn modelId="{6811FF2B-3ECE-42CA-8C76-4A33AC001124}" type="presParOf" srcId="{235A21F1-2165-4CC0-A1C5-4F0E60CA4CE0}" destId="{95ED185A-E35A-401B-9EA2-8F9FF9F4EB1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05F98-BB1E-48B6-B0DC-9BAED71EB776}">
      <dsp:nvSpPr>
        <dsp:cNvPr id="0" name=""/>
        <dsp:cNvSpPr/>
      </dsp:nvSpPr>
      <dsp:spPr>
        <a:xfrm>
          <a:off x="0" y="75261"/>
          <a:ext cx="3281362" cy="96728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just" defTabSz="889000">
            <a:lnSpc>
              <a:spcPct val="90000"/>
            </a:lnSpc>
            <a:spcBef>
              <a:spcPct val="0"/>
            </a:spcBef>
            <a:spcAft>
              <a:spcPct val="35000"/>
            </a:spcAft>
          </a:pPr>
          <a:r>
            <a:rPr lang="en-US" sz="2000" kern="1200" dirty="0" smtClean="0"/>
            <a:t>States with threshold limit of </a:t>
          </a:r>
          <a:r>
            <a:rPr lang="en-US" sz="2000" kern="1200" dirty="0" err="1" smtClean="0"/>
            <a:t>Rs</a:t>
          </a:r>
          <a:r>
            <a:rPr lang="en-US" sz="2000" kern="1200" dirty="0" smtClean="0"/>
            <a:t>. 10 lakh for both goods and services</a:t>
          </a:r>
          <a:endParaRPr lang="en-US" sz="2000" kern="1200" dirty="0"/>
        </a:p>
      </dsp:txBody>
      <dsp:txXfrm>
        <a:off x="0" y="75261"/>
        <a:ext cx="3281362" cy="967289"/>
      </dsp:txXfrm>
    </dsp:sp>
    <dsp:sp modelId="{F45DC024-64E4-4C34-8B00-E5B0027DDB2D}">
      <dsp:nvSpPr>
        <dsp:cNvPr id="0" name=""/>
        <dsp:cNvSpPr/>
      </dsp:nvSpPr>
      <dsp:spPr>
        <a:xfrm>
          <a:off x="3365" y="1042551"/>
          <a:ext cx="3281362" cy="36988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Manipur</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Mizoram</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Nagaland</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Tripura</a:t>
          </a:r>
          <a:endParaRPr lang="en-US" sz="2000" kern="1200" dirty="0"/>
        </a:p>
      </dsp:txBody>
      <dsp:txXfrm>
        <a:off x="3365" y="1042551"/>
        <a:ext cx="3281362" cy="3698887"/>
      </dsp:txXfrm>
    </dsp:sp>
    <dsp:sp modelId="{591F5D91-D37A-4028-9457-6634CEF6D856}">
      <dsp:nvSpPr>
        <dsp:cNvPr id="0" name=""/>
        <dsp:cNvSpPr/>
      </dsp:nvSpPr>
      <dsp:spPr>
        <a:xfrm>
          <a:off x="3744118" y="75261"/>
          <a:ext cx="3281362" cy="96728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States with threshold limit of </a:t>
          </a:r>
          <a:r>
            <a:rPr lang="en-US" sz="2000" kern="1200" dirty="0" err="1" smtClean="0"/>
            <a:t>Rs</a:t>
          </a:r>
          <a:r>
            <a:rPr lang="en-US" sz="2000" kern="1200" dirty="0" smtClean="0"/>
            <a:t>. 20 lakh for both goods and services</a:t>
          </a:r>
          <a:endParaRPr lang="en-US" sz="2000" kern="1200" dirty="0"/>
        </a:p>
      </dsp:txBody>
      <dsp:txXfrm>
        <a:off x="3744118" y="75261"/>
        <a:ext cx="3281362" cy="967289"/>
      </dsp:txXfrm>
    </dsp:sp>
    <dsp:sp modelId="{4E9E2ACA-3625-4025-933A-138EA8A22049}">
      <dsp:nvSpPr>
        <dsp:cNvPr id="0" name=""/>
        <dsp:cNvSpPr/>
      </dsp:nvSpPr>
      <dsp:spPr>
        <a:xfrm>
          <a:off x="3744118" y="1042551"/>
          <a:ext cx="3281362" cy="36988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Arunachal Pradesh</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Meghalaya</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Sikkim</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Uttarakhand</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Puducherry</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Telangana</a:t>
          </a:r>
          <a:endParaRPr lang="en-US" sz="2000" kern="1200" dirty="0"/>
        </a:p>
      </dsp:txBody>
      <dsp:txXfrm>
        <a:off x="3744118" y="1042551"/>
        <a:ext cx="3281362" cy="3698887"/>
      </dsp:txXfrm>
    </dsp:sp>
    <dsp:sp modelId="{87004CBA-CD43-471D-9B46-E2A7E66846B8}">
      <dsp:nvSpPr>
        <dsp:cNvPr id="0" name=""/>
        <dsp:cNvSpPr/>
      </dsp:nvSpPr>
      <dsp:spPr>
        <a:xfrm>
          <a:off x="7484872" y="75261"/>
          <a:ext cx="3281362" cy="96728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States with threshold limit of </a:t>
          </a:r>
          <a:r>
            <a:rPr lang="en-US" sz="2000" kern="1200" dirty="0" err="1" smtClean="0"/>
            <a:t>Rs</a:t>
          </a:r>
          <a:r>
            <a:rPr lang="en-US" sz="2000" kern="1200" dirty="0" smtClean="0"/>
            <a:t>. 20 lakh for services and </a:t>
          </a:r>
          <a:r>
            <a:rPr lang="en-US" sz="2000" kern="1200" dirty="0" err="1" smtClean="0"/>
            <a:t>Rs</a:t>
          </a:r>
          <a:r>
            <a:rPr lang="en-US" sz="2000" kern="1200" dirty="0" smtClean="0"/>
            <a:t>. 40 lakh for goods</a:t>
          </a:r>
          <a:endParaRPr lang="en-US" sz="2000" kern="1200" dirty="0"/>
        </a:p>
      </dsp:txBody>
      <dsp:txXfrm>
        <a:off x="7484872" y="75261"/>
        <a:ext cx="3281362" cy="967289"/>
      </dsp:txXfrm>
    </dsp:sp>
    <dsp:sp modelId="{95ED185A-E35A-401B-9EA2-8F9FF9F4EB17}">
      <dsp:nvSpPr>
        <dsp:cNvPr id="0" name=""/>
        <dsp:cNvSpPr/>
      </dsp:nvSpPr>
      <dsp:spPr>
        <a:xfrm>
          <a:off x="7484872" y="1042551"/>
          <a:ext cx="3281362" cy="36988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All other states</a:t>
          </a:r>
          <a:endParaRPr lang="en-US" sz="2000" kern="1200" dirty="0"/>
        </a:p>
      </dsp:txBody>
      <dsp:txXfrm>
        <a:off x="7484872" y="1042551"/>
        <a:ext cx="3281362" cy="36988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pPr/>
              <a:t>15-Jul-25</a:t>
            </a:fld>
            <a:endParaRPr lang="en-US" dirty="0"/>
          </a:p>
        </p:txBody>
      </p:sp>
      <p:sp>
        <p:nvSpPr>
          <p:cNvPr id="4" name="Footer Placeholder 3">
            <a:extLst>
              <a:ext uri="{FF2B5EF4-FFF2-40B4-BE49-F238E27FC236}">
                <a16:creationId xmlns:a16="http://schemas.microsoft.com/office/drawing/2014/main" xmlns=""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pPr/>
              <a:t>‹#›</a:t>
            </a:fld>
            <a:endParaRPr lang="en-US" dirty="0"/>
          </a:p>
        </p:txBody>
      </p:sp>
    </p:spTree>
    <p:extLst>
      <p:ext uri="{BB962C8B-B14F-4D97-AF65-F5344CB8AC3E}">
        <p14:creationId xmlns:p14="http://schemas.microsoft.com/office/powerpoint/2010/main" xmlns=""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pPr/>
              <a:t>15-Jul-25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pPr/>
              <a:t>‹#›</a:t>
            </a:fld>
            <a:endParaRPr lang="en-US" dirty="0"/>
          </a:p>
        </p:txBody>
      </p:sp>
    </p:spTree>
    <p:extLst>
      <p:ext uri="{BB962C8B-B14F-4D97-AF65-F5344CB8AC3E}">
        <p14:creationId xmlns:p14="http://schemas.microsoft.com/office/powerpoint/2010/main" xmlns=""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smtClean="0"/>
              <a:t>Click to edit Master title style</a:t>
            </a:r>
            <a:endParaRPr lang="en-US" noProof="0"/>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pPr/>
              <a:t>15-Jul-25</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xmlns="" id="{9DE9A20D-024F-4A17-9B20-526AA4037253}"/>
              </a:ext>
            </a:extLst>
          </p:cNvPr>
          <p:cNvSpPr>
            <a:spLocks noGrp="1"/>
          </p:cNvSpPr>
          <p:nvPr>
            <p:ph idx="12"/>
          </p:nvPr>
        </p:nvSpPr>
        <p:spPr>
          <a:xfrm>
            <a:off x="4602108" y="3128470"/>
            <a:ext cx="3024000" cy="1906565"/>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a:extLst>
              <a:ext uri="{FF2B5EF4-FFF2-40B4-BE49-F238E27FC236}">
                <a16:creationId xmlns:a16="http://schemas.microsoft.com/office/drawing/2014/main" xmlns="" id="{37D8F60F-F9DD-4AAC-BF28-C004CCDF2D69}"/>
              </a:ext>
            </a:extLst>
          </p:cNvPr>
          <p:cNvSpPr>
            <a:spLocks noGrp="1"/>
          </p:cNvSpPr>
          <p:nvPr>
            <p:ph idx="13"/>
          </p:nvPr>
        </p:nvSpPr>
        <p:spPr>
          <a:xfrm>
            <a:off x="7873638" y="3128470"/>
            <a:ext cx="3024000" cy="1906565"/>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3">
            <a:extLst>
              <a:ext uri="{FF2B5EF4-FFF2-40B4-BE49-F238E27FC236}">
                <a16:creationId xmlns:a16="http://schemas.microsoft.com/office/drawing/2014/main" xmlns=""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Text Placeholder 3">
            <a:extLst>
              <a:ext uri="{FF2B5EF4-FFF2-40B4-BE49-F238E27FC236}">
                <a16:creationId xmlns:a16="http://schemas.microsoft.com/office/drawing/2014/main" xmlns=""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cxnSp>
        <p:nvCxnSpPr>
          <p:cNvPr id="13" name="Straight Connector 12">
            <a:extLst>
              <a:ext uri="{FF2B5EF4-FFF2-40B4-BE49-F238E27FC236}">
                <a16:creationId xmlns:a16="http://schemas.microsoft.com/office/drawing/2014/main" xmlns=""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xmlns=""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6">
            <a:extLst>
              <a:ext uri="{FF2B5EF4-FFF2-40B4-BE49-F238E27FC236}">
                <a16:creationId xmlns:a16="http://schemas.microsoft.com/office/drawing/2014/main" xmlns="" id="{2C1ABD52-D5FE-4FC2-8449-5DA0E52853E1}"/>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smtClean="0"/>
              <a:t>Click to edit Master title style</a:t>
            </a:r>
            <a:endParaRPr lang="en-US" noProof="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15-Jul-25</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xmlns="" id="{C414FF1F-6558-4E39-87DB-276E44F5477C}"/>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258679" y="2168318"/>
            <a:ext cx="4645152" cy="344152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xmlns=""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2F96D46B-C1B8-46AB-87DF-61A8058B1F42}"/>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xmlns=""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xmlns="" id="{09471694-1220-4CFC-A31F-622E5D3DE2D5}"/>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p:txBody>
          <a:body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xmlns=""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xmlns=""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pPr/>
              <a:t>15-Jul-25</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1B74F78C-6D32-47C3-ABB2-6E7092A9C4A3}"/>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xmlns="">
                  <a14:imgLayer r:embed="rId15">
                    <a14:imgEffect>
                      <a14:brightnessContrast contrast="40000"/>
                    </a14:imgEffect>
                  </a14:imgLayer>
                </a14:imgProps>
              </a:ext>
              <a:ext uri="{28A0092B-C50C-407E-A947-70E740481C1C}">
                <a14:useLocalDpi xmlns:a14="http://schemas.microsoft.com/office/drawing/2010/main" xmlns=""/>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15-Jul-25</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CA56C-7A25-4BD4-AA72-5256E68BE4CB}"/>
              </a:ext>
            </a:extLst>
          </p:cNvPr>
          <p:cNvSpPr>
            <a:spLocks noGrp="1"/>
          </p:cNvSpPr>
          <p:nvPr>
            <p:ph type="ctrTitle"/>
          </p:nvPr>
        </p:nvSpPr>
        <p:spPr/>
        <p:txBody>
          <a:bodyPr/>
          <a:lstStyle/>
          <a:p>
            <a:r>
              <a:rPr lang="en-US" dirty="0" smtClean="0"/>
              <a:t>Registration</a:t>
            </a:r>
            <a:endParaRPr lang="en-US" dirty="0"/>
          </a:p>
        </p:txBody>
      </p:sp>
      <p:pic>
        <p:nvPicPr>
          <p:cNvPr id="5" name="Graphic 4" descr="Brain in head icon&#10;">
            <a:extLst>
              <a:ext uri="{FF2B5EF4-FFF2-40B4-BE49-F238E27FC236}">
                <a16:creationId xmlns:a16="http://schemas.microsoft.com/office/drawing/2014/main" xmlns="" id="{D011E263-3212-4780-A140-E652B108BDC5}"/>
              </a:ext>
            </a:extLst>
          </p:cNvPr>
          <p:cNvPicPr>
            <a:picLocks noChangeAspect="1"/>
          </p:cNvPicPr>
          <p:nvPr/>
        </p:nvPicPr>
        <p:blipFill>
          <a:blip r:embed="rId3">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xmlns="" id="{BBBCF363-1123-45B1-8A9A-ABCDA40EF3F2}"/>
              </a:ext>
            </a:extLst>
          </p:cNvPr>
          <p:cNvSpPr>
            <a:spLocks noGrp="1"/>
          </p:cNvSpPr>
          <p:nvPr>
            <p:ph type="subTitle" idx="1"/>
          </p:nvPr>
        </p:nvSpPr>
        <p:spPr>
          <a:xfrm>
            <a:off x="1777464" y="3575164"/>
            <a:ext cx="8637072" cy="977621"/>
          </a:xfrm>
        </p:spPr>
        <p:txBody>
          <a:bodyPr/>
          <a:lstStyle/>
          <a:p>
            <a:r>
              <a:rPr lang="en-US" dirty="0" smtClean="0">
                <a:solidFill>
                  <a:srgbClr val="000000"/>
                </a:solidFill>
                <a:ea typeface="Tahoma" panose="020B0604030504040204" pitchFamily="34" charset="0"/>
                <a:cs typeface="Tahoma" panose="020B0604030504040204" pitchFamily="34" charset="0"/>
              </a:rPr>
              <a:t>Under goods and services tax</a:t>
            </a:r>
            <a:endParaRPr lang="en-US" dirty="0">
              <a:solidFill>
                <a:srgbClr val="000000"/>
              </a:solidFill>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xmlns=""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9E978-9605-417C-951F-53F4926CFF1A}"/>
              </a:ext>
            </a:extLst>
          </p:cNvPr>
          <p:cNvSpPr>
            <a:spLocks noGrp="1"/>
          </p:cNvSpPr>
          <p:nvPr>
            <p:ph type="title"/>
          </p:nvPr>
        </p:nvSpPr>
        <p:spPr>
          <a:xfrm>
            <a:off x="1290909" y="503899"/>
            <a:ext cx="9610182" cy="601226"/>
          </a:xfrm>
        </p:spPr>
        <p:txBody>
          <a:bodyPr>
            <a:normAutofit fontScale="90000"/>
          </a:bodyPr>
          <a:lstStyle/>
          <a:p>
            <a:r>
              <a:rPr lang="en-US" dirty="0"/>
              <a:t>Notification No. 10/2019 CT: Threshold limit increased to </a:t>
            </a:r>
            <a:r>
              <a:rPr lang="en-US" dirty="0" err="1"/>
              <a:t>Rs</a:t>
            </a:r>
            <a:r>
              <a:rPr lang="en-US" dirty="0"/>
              <a:t> 40 </a:t>
            </a:r>
            <a:r>
              <a:rPr lang="en-US" dirty="0" smtClean="0"/>
              <a:t>Lakhs for </a:t>
            </a:r>
            <a:r>
              <a:rPr lang="en-US" dirty="0"/>
              <a:t>specified states </a:t>
            </a:r>
          </a:p>
        </p:txBody>
      </p:sp>
      <p:pic>
        <p:nvPicPr>
          <p:cNvPr id="7" name="Graphic 6" descr="Gears icon">
            <a:extLst>
              <a:ext uri="{FF2B5EF4-FFF2-40B4-BE49-F238E27FC236}">
                <a16:creationId xmlns:a16="http://schemas.microsoft.com/office/drawing/2014/main" xmlns="" id="{DA9595F8-50AF-4C85-9BC5-B52646E113F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16904" y="243287"/>
            <a:ext cx="1122450" cy="1122450"/>
          </a:xfrm>
          <a:prstGeom prst="rect">
            <a:avLst/>
          </a:prstGeom>
        </p:spPr>
      </p:pic>
      <p:sp>
        <p:nvSpPr>
          <p:cNvPr id="4" name="Text Placeholder 3">
            <a:extLst>
              <a:ext uri="{FF2B5EF4-FFF2-40B4-BE49-F238E27FC236}">
                <a16:creationId xmlns:a16="http://schemas.microsoft.com/office/drawing/2014/main" xmlns="" id="{4986B87E-83DC-455A-94FE-389658903147}"/>
              </a:ext>
            </a:extLst>
          </p:cNvPr>
          <p:cNvSpPr>
            <a:spLocks noGrp="1"/>
          </p:cNvSpPr>
          <p:nvPr>
            <p:ph type="body" sz="half" idx="2"/>
          </p:nvPr>
        </p:nvSpPr>
        <p:spPr>
          <a:xfrm>
            <a:off x="1290909" y="1645522"/>
            <a:ext cx="7067480" cy="4149970"/>
          </a:xfrm>
        </p:spPr>
        <p:txBody>
          <a:bodyPr>
            <a:normAutofit fontScale="92500" lnSpcReduction="20000"/>
          </a:bodyPr>
          <a:lstStyle/>
          <a:p>
            <a:r>
              <a:rPr lang="en-US" dirty="0"/>
              <a:t>Any person, who is engaged in exclusive supply of goods and whose aggregate turnover in the financial year does not exceed forty lakh rupees, </a:t>
            </a:r>
            <a:r>
              <a:rPr lang="en-US" dirty="0">
                <a:solidFill>
                  <a:schemeClr val="accent1">
                    <a:lumMod val="50000"/>
                  </a:schemeClr>
                </a:solidFill>
              </a:rPr>
              <a:t>except</a:t>
            </a:r>
            <a:r>
              <a:rPr lang="en-US" dirty="0"/>
              <a:t>, </a:t>
            </a:r>
            <a:endParaRPr lang="en-US" dirty="0" smtClean="0"/>
          </a:p>
          <a:p>
            <a:pPr marL="342900" indent="-342900">
              <a:buAutoNum type="alphaLcParenBoth"/>
            </a:pPr>
            <a:r>
              <a:rPr lang="en-US" dirty="0" smtClean="0"/>
              <a:t>persons </a:t>
            </a:r>
            <a:r>
              <a:rPr lang="en-US" dirty="0"/>
              <a:t>required to take compulsory registration u/s 24; </a:t>
            </a:r>
            <a:endParaRPr lang="en-US" dirty="0" smtClean="0"/>
          </a:p>
          <a:p>
            <a:pPr marL="342900" indent="-342900">
              <a:buAutoNum type="alphaLcParenBoth"/>
            </a:pPr>
            <a:r>
              <a:rPr lang="en-US" dirty="0" smtClean="0"/>
              <a:t>Persons exercising voluntary registration u/s 25(3)</a:t>
            </a:r>
          </a:p>
          <a:p>
            <a:pPr marL="342900" indent="-342900">
              <a:buAutoNum type="alphaLcParenBoth"/>
            </a:pPr>
            <a:r>
              <a:rPr lang="en-US" dirty="0"/>
              <a:t>persons engaged in making supplies of the following goods: </a:t>
            </a:r>
          </a:p>
          <a:p>
            <a:pPr marL="742950" lvl="1" indent="-285750">
              <a:buFont typeface="Arial" panose="020B0604020202020204" pitchFamily="34" charset="0"/>
              <a:buChar char="•"/>
            </a:pPr>
            <a:r>
              <a:rPr lang="en-US" dirty="0"/>
              <a:t>Tobacco and manufactured tobacco substitutes </a:t>
            </a:r>
          </a:p>
          <a:p>
            <a:pPr marL="742950" lvl="1" indent="-285750">
              <a:buFont typeface="Arial" panose="020B0604020202020204" pitchFamily="34" charset="0"/>
              <a:buChar char="•"/>
            </a:pPr>
            <a:r>
              <a:rPr lang="en-US" dirty="0"/>
              <a:t>Ice cream and other edible ice, whether or not containing cocoa </a:t>
            </a:r>
          </a:p>
          <a:p>
            <a:pPr marL="742950" lvl="1" indent="-285750">
              <a:buFont typeface="Arial" panose="020B0604020202020204" pitchFamily="34" charset="0"/>
              <a:buChar char="•"/>
            </a:pPr>
            <a:r>
              <a:rPr lang="en-US" dirty="0"/>
              <a:t>Pan masala </a:t>
            </a:r>
          </a:p>
          <a:p>
            <a:pPr marL="742950" lvl="1" indent="-285750">
              <a:buFont typeface="Arial" panose="020B0604020202020204" pitchFamily="34" charset="0"/>
              <a:buChar char="•"/>
            </a:pPr>
            <a:r>
              <a:rPr lang="en-US" dirty="0"/>
              <a:t>Building bricks </a:t>
            </a:r>
            <a:r>
              <a:rPr lang="en-US" dirty="0" err="1"/>
              <a:t>Bricks</a:t>
            </a:r>
            <a:r>
              <a:rPr lang="en-US" dirty="0"/>
              <a:t> of fossil meals or similar siliceous earths Fly ash bricks or fly ash aggregates; Fly ash blocks </a:t>
            </a:r>
          </a:p>
          <a:p>
            <a:pPr marL="742950" lvl="1" indent="-285750">
              <a:buFont typeface="Arial" panose="020B0604020202020204" pitchFamily="34" charset="0"/>
              <a:buChar char="•"/>
            </a:pPr>
            <a:r>
              <a:rPr lang="en-US" dirty="0"/>
              <a:t>Earthen or roofing tiles </a:t>
            </a:r>
          </a:p>
          <a:p>
            <a:pPr marL="342900" indent="-342900">
              <a:buAutoNum type="alphaLcParenBoth"/>
            </a:pPr>
            <a:r>
              <a:rPr lang="en-US" dirty="0" smtClean="0"/>
              <a:t>Persons engaged </a:t>
            </a:r>
            <a:r>
              <a:rPr lang="en-US" dirty="0"/>
              <a:t>in making intra-State supplies in the States </a:t>
            </a:r>
            <a:r>
              <a:rPr lang="en-US" dirty="0" smtClean="0"/>
              <a:t>of</a:t>
            </a:r>
          </a:p>
          <a:p>
            <a:pPr marL="742950" lvl="1" indent="-285750">
              <a:buFont typeface="Arial" panose="020B0604020202020204" pitchFamily="34" charset="0"/>
              <a:buChar char="•"/>
            </a:pPr>
            <a:r>
              <a:rPr lang="en-US" dirty="0" smtClean="0"/>
              <a:t>Manipur, Mizoram, Nagaland and Tripura</a:t>
            </a:r>
            <a:endParaRPr lang="en-US" dirty="0"/>
          </a:p>
          <a:p>
            <a:pPr marL="742950" lvl="1" indent="-285750">
              <a:buFont typeface="Arial" panose="020B0604020202020204" pitchFamily="34" charset="0"/>
              <a:buChar char="•"/>
            </a:pPr>
            <a:r>
              <a:rPr lang="en-US" dirty="0" smtClean="0"/>
              <a:t>Puducherry, Uttarakhand, Meghalaya, Arunachal Pradesh, Sikkim &amp; Telangana</a:t>
            </a:r>
            <a:endParaRPr lang="en-US" dirty="0"/>
          </a:p>
          <a:p>
            <a:pPr marL="742950" lvl="1" indent="-285750">
              <a:buFont typeface="Arial" panose="020B0604020202020204" pitchFamily="34" charset="0"/>
              <a:buChar char="•"/>
            </a:pPr>
            <a:endParaRPr lang="en-US" dirty="0"/>
          </a:p>
        </p:txBody>
      </p:sp>
      <p:pic>
        <p:nvPicPr>
          <p:cNvPr id="11" name="Content Placeholder 10" descr="hand writing out design plans">
            <a:extLst>
              <a:ext uri="{FF2B5EF4-FFF2-40B4-BE49-F238E27FC236}">
                <a16:creationId xmlns:a16="http://schemas.microsoft.com/office/drawing/2014/main" xmlns="" id="{411EC077-041A-4D95-85EB-050BCDCD9071}"/>
              </a:ext>
            </a:extLst>
          </p:cNvPr>
          <p:cNvPicPr>
            <a:picLocks noGrp="1" noChangeAspect="1"/>
          </p:cNvPicPr>
          <p:nvPr>
            <p:ph idx="1"/>
          </p:nvPr>
        </p:nvPicPr>
        <p:blipFill>
          <a:blip r:embed="rId4" cstate="screen">
            <a:extLst>
              <a:ext uri="{28A0092B-C50C-407E-A947-70E740481C1C}">
                <a14:useLocalDpi xmlns:a14="http://schemas.microsoft.com/office/drawing/2010/main" xmlns=""/>
              </a:ext>
            </a:extLst>
          </a:blip>
          <a:stretch>
            <a:fillRect/>
          </a:stretch>
        </p:blipFill>
        <p:spPr>
          <a:xfrm>
            <a:off x="8358389" y="1646237"/>
            <a:ext cx="2521145" cy="4149255"/>
          </a:xfrm>
        </p:spPr>
      </p:pic>
    </p:spTree>
    <p:extLst>
      <p:ext uri="{BB962C8B-B14F-4D97-AF65-F5344CB8AC3E}">
        <p14:creationId xmlns:p14="http://schemas.microsoft.com/office/powerpoint/2010/main" xmlns="" val="416409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a:t>State-wise registration limit - Crux: </a:t>
            </a:r>
          </a:p>
        </p:txBody>
      </p:sp>
      <p:pic>
        <p:nvPicPr>
          <p:cNvPr id="4" name="Graphic 3" descr="Lightbulb icon">
            <a:extLst>
              <a:ext uri="{FF2B5EF4-FFF2-40B4-BE49-F238E27FC236}">
                <a16:creationId xmlns:a16="http://schemas.microsoft.com/office/drawing/2014/main" xmlns="" id="{5E124F8C-3984-4EEC-9BA8-3B255731F2B0}"/>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10028262" y="206686"/>
            <a:ext cx="1122450" cy="112245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3626703443"/>
              </p:ext>
            </p:extLst>
          </p:nvPr>
        </p:nvGraphicFramePr>
        <p:xfrm>
          <a:off x="1294363" y="1853752"/>
          <a:ext cx="9604376" cy="2525064"/>
        </p:xfrm>
        <a:graphic>
          <a:graphicData uri="http://schemas.openxmlformats.org/drawingml/2006/table">
            <a:tbl>
              <a:tblPr firstRow="1" bandRow="1">
                <a:tableStyleId>{3C2FFA5D-87B4-456A-9821-1D502468CF0F}</a:tableStyleId>
              </a:tblPr>
              <a:tblGrid>
                <a:gridCol w="3457941"/>
                <a:gridCol w="6146435"/>
              </a:tblGrid>
              <a:tr h="534289">
                <a:tc>
                  <a:txBody>
                    <a:bodyPr/>
                    <a:lstStyle/>
                    <a:p>
                      <a:pPr algn="ctr"/>
                      <a:r>
                        <a:rPr lang="en-US" sz="1800" b="1" kern="1200" dirty="0" smtClean="0">
                          <a:solidFill>
                            <a:schemeClr val="lt1"/>
                          </a:solidFill>
                          <a:effectLst/>
                          <a:latin typeface="+mn-lt"/>
                          <a:ea typeface="+mn-ea"/>
                          <a:cs typeface="+mn-cs"/>
                        </a:rPr>
                        <a:t>Turnover</a:t>
                      </a:r>
                      <a:r>
                        <a:rPr lang="en-US" sz="1800" b="1" kern="1200" baseline="0" dirty="0" smtClean="0">
                          <a:solidFill>
                            <a:schemeClr val="lt1"/>
                          </a:solidFill>
                          <a:effectLst/>
                          <a:latin typeface="+mn-lt"/>
                          <a:ea typeface="+mn-ea"/>
                          <a:cs typeface="+mn-cs"/>
                        </a:rPr>
                        <a:t> Limit</a:t>
                      </a:r>
                      <a:endParaRPr lang="en-US" dirty="0"/>
                    </a:p>
                  </a:txBody>
                  <a:tcPr anchor="ctr"/>
                </a:tc>
                <a:tc>
                  <a:txBody>
                    <a:bodyPr/>
                    <a:lstStyle/>
                    <a:p>
                      <a:pPr algn="ctr"/>
                      <a:r>
                        <a:rPr lang="en-US" dirty="0" smtClean="0"/>
                        <a:t>States</a:t>
                      </a:r>
                      <a:endParaRPr lang="en-US" dirty="0"/>
                    </a:p>
                  </a:txBody>
                  <a:tcPr anchor="ctr"/>
                </a:tc>
              </a:tr>
              <a:tr h="534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Lakhs for Both SOG/SOS</a:t>
                      </a:r>
                      <a:endParaRPr lang="en-US" sz="1800" b="0" kern="1200" dirty="0" smtClean="0">
                        <a:solidFill>
                          <a:schemeClr val="dk1"/>
                        </a:solidFill>
                        <a:effectLst/>
                        <a:latin typeface="+mn-lt"/>
                        <a:ea typeface="+mn-ea"/>
                        <a:cs typeface="+mn-cs"/>
                      </a:endParaRPr>
                    </a:p>
                  </a:txBody>
                  <a:tcPr/>
                </a:tc>
                <a:tc>
                  <a:txBody>
                    <a:bodyPr/>
                    <a:lstStyle/>
                    <a:p>
                      <a:r>
                        <a:rPr lang="en-US" dirty="0" smtClean="0"/>
                        <a:t>Manipur, Mizoram, Nagaland, Tripura</a:t>
                      </a:r>
                      <a:endParaRPr lang="en-US" dirty="0"/>
                    </a:p>
                  </a:txBody>
                  <a:tcPr/>
                </a:tc>
              </a:tr>
              <a:tr h="922197">
                <a:tc>
                  <a:txBody>
                    <a:bodyPr/>
                    <a:lstStyle/>
                    <a:p>
                      <a:r>
                        <a:rPr lang="en-US" dirty="0" smtClean="0"/>
                        <a:t>20 Lakhs for Both SOG/SOS</a:t>
                      </a:r>
                      <a:endParaRPr lang="en-US" b="0" dirty="0"/>
                    </a:p>
                  </a:txBody>
                  <a:tcPr/>
                </a:tc>
                <a:tc>
                  <a:txBody>
                    <a:bodyPr/>
                    <a:lstStyle/>
                    <a:p>
                      <a:r>
                        <a:rPr lang="en-US" dirty="0" smtClean="0"/>
                        <a:t>Puducherry, Uttarakhand, Meghalaya, Arunachal Pradesh, Sikkim, Telangana </a:t>
                      </a:r>
                      <a:endParaRPr lang="en-US" dirty="0"/>
                    </a:p>
                  </a:txBody>
                  <a:tcPr/>
                </a:tc>
              </a:tr>
              <a:tr h="534289">
                <a:tc>
                  <a:txBody>
                    <a:bodyPr/>
                    <a:lstStyle/>
                    <a:p>
                      <a:r>
                        <a:rPr lang="nn-NO" dirty="0" smtClean="0"/>
                        <a:t>40 Lakhs - SOG, 20L – SOS</a:t>
                      </a:r>
                      <a:endParaRPr lang="en-US" b="0" dirty="0"/>
                    </a:p>
                  </a:txBody>
                  <a:tcPr/>
                </a:tc>
                <a:tc>
                  <a:txBody>
                    <a:bodyPr/>
                    <a:lstStyle/>
                    <a:p>
                      <a:pPr marL="0" algn="l" defTabSz="914400" rtl="0" eaLnBrk="1" latinLnBrk="0" hangingPunct="1">
                        <a:spcBef>
                          <a:spcPts val="720"/>
                        </a:spcBef>
                        <a:spcAft>
                          <a:spcPts val="0"/>
                        </a:spcAft>
                      </a:pPr>
                      <a:r>
                        <a:rPr lang="en-US" dirty="0" smtClean="0"/>
                        <a:t>Other states, Assam, J&amp;K, HP </a:t>
                      </a:r>
                      <a:endParaRPr lang="en-US" sz="1800" kern="1200" dirty="0">
                        <a:solidFill>
                          <a:schemeClr val="dk1"/>
                        </a:solidFill>
                        <a:effectLst/>
                        <a:latin typeface="+mn-lt"/>
                        <a:ea typeface="+mn-ea"/>
                        <a:cs typeface="+mn-cs"/>
                      </a:endParaRPr>
                    </a:p>
                  </a:txBody>
                  <a:tcPr marL="0" marR="0" marT="0" marB="0"/>
                </a:tc>
              </a:tr>
            </a:tbl>
          </a:graphicData>
        </a:graphic>
      </p:graphicFrame>
    </p:spTree>
    <p:extLst>
      <p:ext uri="{BB962C8B-B14F-4D97-AF65-F5344CB8AC3E}">
        <p14:creationId xmlns:p14="http://schemas.microsoft.com/office/powerpoint/2010/main" xmlns="" val="38948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illustration</a:t>
            </a:r>
            <a:endParaRPr lang="en-US" dirty="0"/>
          </a:p>
        </p:txBody>
      </p:sp>
      <p:pic>
        <p:nvPicPr>
          <p:cNvPr id="4" name="Graphic 3" descr="Lightbulb icon">
            <a:extLst>
              <a:ext uri="{FF2B5EF4-FFF2-40B4-BE49-F238E27FC236}">
                <a16:creationId xmlns:a16="http://schemas.microsoft.com/office/drawing/2014/main" xmlns="" id="{5E124F8C-3984-4EEC-9BA8-3B255731F2B0}"/>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10028262" y="206686"/>
            <a:ext cx="1122450" cy="112245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xmlns="" val="468685227"/>
              </p:ext>
            </p:extLst>
          </p:nvPr>
        </p:nvGraphicFramePr>
        <p:xfrm>
          <a:off x="1294363" y="1709907"/>
          <a:ext cx="9604374" cy="3840480"/>
        </p:xfrm>
        <a:graphic>
          <a:graphicData uri="http://schemas.openxmlformats.org/drawingml/2006/table">
            <a:tbl>
              <a:tblPr firstRow="1" bandRow="1">
                <a:tableStyleId>{3C2FFA5D-87B4-456A-9821-1D502468CF0F}</a:tableStyleId>
              </a:tblPr>
              <a:tblGrid>
                <a:gridCol w="1191260"/>
                <a:gridCol w="978794"/>
                <a:gridCol w="1223493"/>
                <a:gridCol w="901521"/>
                <a:gridCol w="837127"/>
                <a:gridCol w="4472179"/>
              </a:tblGrid>
              <a:tr h="370840">
                <a:tc>
                  <a:txBody>
                    <a:bodyPr/>
                    <a:lstStyle/>
                    <a:p>
                      <a:pPr algn="ctr"/>
                      <a:r>
                        <a:rPr lang="en-US" dirty="0" smtClean="0"/>
                        <a:t>Supplier</a:t>
                      </a:r>
                      <a:endParaRPr lang="en-US" dirty="0"/>
                    </a:p>
                  </a:txBody>
                  <a:tcPr anchor="ctr"/>
                </a:tc>
                <a:tc>
                  <a:txBody>
                    <a:bodyPr/>
                    <a:lstStyle/>
                    <a:p>
                      <a:pPr algn="ctr"/>
                      <a:r>
                        <a:rPr lang="en-US" dirty="0" smtClean="0"/>
                        <a:t>State</a:t>
                      </a:r>
                      <a:endParaRPr lang="en-US" dirty="0"/>
                    </a:p>
                  </a:txBody>
                  <a:tcPr anchor="ctr"/>
                </a:tc>
                <a:tc>
                  <a:txBody>
                    <a:bodyPr/>
                    <a:lstStyle/>
                    <a:p>
                      <a:pPr algn="ctr"/>
                      <a:r>
                        <a:rPr lang="en-US" dirty="0" smtClean="0"/>
                        <a:t>Turnover</a:t>
                      </a:r>
                    </a:p>
                    <a:p>
                      <a:pPr algn="ctr"/>
                      <a:r>
                        <a:rPr lang="en-US" dirty="0" smtClean="0"/>
                        <a:t>(in Lakhs)</a:t>
                      </a:r>
                      <a:endParaRPr lang="en-US" dirty="0"/>
                    </a:p>
                  </a:txBody>
                  <a:tcPr anchor="ctr"/>
                </a:tc>
                <a:tc>
                  <a:txBody>
                    <a:bodyPr/>
                    <a:lstStyle/>
                    <a:p>
                      <a:pPr algn="ctr"/>
                      <a:r>
                        <a:rPr lang="en-US" dirty="0" smtClean="0"/>
                        <a:t>ATO</a:t>
                      </a:r>
                      <a:endParaRPr lang="en-US" dirty="0"/>
                    </a:p>
                  </a:txBody>
                  <a:tcPr anchor="ctr"/>
                </a:tc>
                <a:tc>
                  <a:txBody>
                    <a:bodyPr/>
                    <a:lstStyle/>
                    <a:p>
                      <a:pPr algn="ctr"/>
                      <a:r>
                        <a:rPr lang="en-US" dirty="0" smtClean="0"/>
                        <a:t>ATO</a:t>
                      </a:r>
                    </a:p>
                    <a:p>
                      <a:pPr algn="ctr"/>
                      <a:r>
                        <a:rPr lang="en-US" dirty="0" smtClean="0"/>
                        <a:t>Applicable</a:t>
                      </a:r>
                      <a:endParaRPr lang="en-US" dirty="0"/>
                    </a:p>
                  </a:txBody>
                  <a:tcPr anchor="ctr"/>
                </a:tc>
                <a:tc>
                  <a:txBody>
                    <a:bodyPr/>
                    <a:lstStyle/>
                    <a:p>
                      <a:pPr algn="ctr"/>
                      <a:r>
                        <a:rPr lang="en-US" dirty="0" smtClean="0"/>
                        <a:t>Remarks</a:t>
                      </a:r>
                      <a:endParaRPr lang="en-US" dirty="0"/>
                    </a:p>
                  </a:txBody>
                  <a:tcPr anchor="ctr"/>
                </a:tc>
              </a:tr>
              <a:tr h="370840">
                <a:tc>
                  <a:txBody>
                    <a:bodyPr/>
                    <a:lstStyle/>
                    <a:p>
                      <a:r>
                        <a:rPr lang="en-US" dirty="0" smtClean="0"/>
                        <a:t>Ram</a:t>
                      </a:r>
                      <a:endParaRPr lang="en-US" dirty="0"/>
                    </a:p>
                  </a:txBody>
                  <a:tcPr/>
                </a:tc>
                <a:tc>
                  <a:txBody>
                    <a:bodyPr/>
                    <a:lstStyle/>
                    <a:p>
                      <a:r>
                        <a:rPr lang="en-US" dirty="0" smtClean="0"/>
                        <a:t>Assam</a:t>
                      </a:r>
                      <a:endParaRPr lang="en-US" dirty="0"/>
                    </a:p>
                  </a:txBody>
                  <a:tcPr/>
                </a:tc>
                <a:tc>
                  <a:txBody>
                    <a:bodyPr/>
                    <a:lstStyle/>
                    <a:p>
                      <a:r>
                        <a:rPr lang="en-US" dirty="0" smtClean="0"/>
                        <a:t>Sale of Goods: 38 Interest Income: 5 </a:t>
                      </a:r>
                      <a:endParaRPr lang="en-US" dirty="0"/>
                    </a:p>
                  </a:txBody>
                  <a:tcPr/>
                </a:tc>
                <a:tc>
                  <a:txBody>
                    <a:bodyPr/>
                    <a:lstStyle/>
                    <a:p>
                      <a:r>
                        <a:rPr lang="en-US" dirty="0" smtClean="0"/>
                        <a:t>43 lakhs </a:t>
                      </a:r>
                      <a:endParaRPr lang="en-US" dirty="0"/>
                    </a:p>
                  </a:txBody>
                  <a:tcPr/>
                </a:tc>
                <a:tc>
                  <a:txBody>
                    <a:bodyPr/>
                    <a:lstStyle/>
                    <a:p>
                      <a:r>
                        <a:rPr lang="en-US" dirty="0" smtClean="0"/>
                        <a:t>40 lakhs </a:t>
                      </a:r>
                      <a:endParaRPr lang="en-US" dirty="0"/>
                    </a:p>
                  </a:txBody>
                  <a:tcPr/>
                </a:tc>
                <a:tc>
                  <a:txBody>
                    <a:bodyPr/>
                    <a:lstStyle/>
                    <a:p>
                      <a:pPr algn="just"/>
                      <a:r>
                        <a:rPr lang="en-US" dirty="0" smtClean="0"/>
                        <a:t>ATO shall include interest/discount income, but Ram shall be deemed to be exclusive supplier of goods even if he is engaged in exempt supply of services where consideration is interest or discount. He shall be required registration </a:t>
                      </a:r>
                      <a:endParaRPr lang="en-US" dirty="0"/>
                    </a:p>
                  </a:txBody>
                  <a:tcPr/>
                </a:tc>
              </a:tr>
              <a:tr h="370840">
                <a:tc>
                  <a:txBody>
                    <a:bodyPr/>
                    <a:lstStyle/>
                    <a:p>
                      <a:r>
                        <a:rPr lang="en-US" dirty="0" err="1" smtClean="0"/>
                        <a:t>Shyam</a:t>
                      </a:r>
                      <a:endParaRPr lang="en-US" dirty="0"/>
                    </a:p>
                  </a:txBody>
                  <a:tcPr/>
                </a:tc>
                <a:tc>
                  <a:txBody>
                    <a:bodyPr/>
                    <a:lstStyle/>
                    <a:p>
                      <a:r>
                        <a:rPr lang="en-US" dirty="0" smtClean="0"/>
                        <a:t>Assam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Sale of Goods: 38 Interest Income:</a:t>
                      </a:r>
                      <a:r>
                        <a:rPr lang="en-US" baseline="0" dirty="0" smtClean="0"/>
                        <a:t> 1</a:t>
                      </a:r>
                      <a:endParaRPr lang="en-US" dirty="0" smtClean="0"/>
                    </a:p>
                  </a:txBody>
                  <a:tcPr/>
                </a:tc>
                <a:tc>
                  <a:txBody>
                    <a:bodyPr/>
                    <a:lstStyle/>
                    <a:p>
                      <a:r>
                        <a:rPr lang="en-US" dirty="0" smtClean="0"/>
                        <a:t>39</a:t>
                      </a:r>
                      <a:r>
                        <a:rPr lang="en-US" baseline="0" dirty="0" smtClean="0"/>
                        <a:t> lakhs</a:t>
                      </a:r>
                      <a:endParaRPr lang="en-US" dirty="0"/>
                    </a:p>
                  </a:txBody>
                  <a:tcPr/>
                </a:tc>
                <a:tc>
                  <a:txBody>
                    <a:bodyPr/>
                    <a:lstStyle/>
                    <a:p>
                      <a:r>
                        <a:rPr lang="en-US" dirty="0" smtClean="0"/>
                        <a:t>40 lakhs</a:t>
                      </a:r>
                      <a:endParaRPr lang="en-US" dirty="0"/>
                    </a:p>
                  </a:txBody>
                  <a:tcPr/>
                </a:tc>
                <a:tc>
                  <a:txBody>
                    <a:bodyPr/>
                    <a:lstStyle/>
                    <a:p>
                      <a:pPr algn="just"/>
                      <a:r>
                        <a:rPr lang="en-US" dirty="0" err="1" smtClean="0"/>
                        <a:t>Shyam</a:t>
                      </a:r>
                      <a:r>
                        <a:rPr lang="en-US" dirty="0" smtClean="0"/>
                        <a:t> shall not be required registration since ATO did not exceed </a:t>
                      </a:r>
                      <a:r>
                        <a:rPr lang="en-US" dirty="0" err="1" smtClean="0"/>
                        <a:t>Rs</a:t>
                      </a:r>
                      <a:r>
                        <a:rPr lang="en-US" dirty="0" smtClean="0"/>
                        <a:t> 40 lakhs.</a:t>
                      </a:r>
                      <a:endParaRPr lang="en-US" dirty="0"/>
                    </a:p>
                  </a:txBody>
                  <a:tcPr/>
                </a:tc>
              </a:tr>
            </a:tbl>
          </a:graphicData>
        </a:graphic>
      </p:graphicFrame>
    </p:spTree>
    <p:extLst>
      <p:ext uri="{BB962C8B-B14F-4D97-AF65-F5344CB8AC3E}">
        <p14:creationId xmlns:p14="http://schemas.microsoft.com/office/powerpoint/2010/main" xmlns="" val="126007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00018527"/>
              </p:ext>
            </p:extLst>
          </p:nvPr>
        </p:nvGraphicFramePr>
        <p:xfrm>
          <a:off x="756992" y="360607"/>
          <a:ext cx="10769600" cy="481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3287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456786"/>
            <a:ext cx="9603275" cy="1049235"/>
          </a:xfrm>
        </p:spPr>
        <p:txBody>
          <a:bodyPr/>
          <a:lstStyle/>
          <a:p>
            <a:r>
              <a:rPr lang="en-US" dirty="0" smtClean="0"/>
              <a:t>Person Not liable for registration </a:t>
            </a:r>
            <a:br>
              <a:rPr lang="en-US" dirty="0" smtClean="0"/>
            </a:br>
            <a:r>
              <a:rPr lang="en-US" dirty="0" smtClean="0"/>
              <a:t>[sec 23]</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marL="457200" lvl="0" indent="-457200" algn="just">
              <a:buFont typeface="+mj-lt"/>
              <a:buAutoNum type="arabicPeriod"/>
            </a:pPr>
            <a:r>
              <a:rPr lang="en-US" dirty="0"/>
              <a:t>The following persons shall not be liable to registration, </a:t>
            </a:r>
            <a:r>
              <a:rPr lang="en-US" dirty="0" smtClean="0"/>
              <a:t>namely:</a:t>
            </a:r>
          </a:p>
          <a:p>
            <a:pPr marL="457200" lvl="0" indent="-457200" algn="just">
              <a:buAutoNum type="alphaLcParenR"/>
            </a:pPr>
            <a:r>
              <a:rPr lang="en-US" dirty="0" smtClean="0"/>
              <a:t>any </a:t>
            </a:r>
            <a:r>
              <a:rPr lang="en-US" dirty="0"/>
              <a:t>person engaged exclusively in the business of supplying goods or services or both that are - </a:t>
            </a:r>
            <a:r>
              <a:rPr lang="en-US" b="1" dirty="0"/>
              <a:t>not liable to tax</a:t>
            </a:r>
            <a:r>
              <a:rPr lang="en-US" dirty="0"/>
              <a:t> or </a:t>
            </a:r>
            <a:r>
              <a:rPr lang="en-US" b="1" dirty="0"/>
              <a:t>wholly exempt from tax</a:t>
            </a:r>
            <a:r>
              <a:rPr lang="en-US" dirty="0"/>
              <a:t> under this Act or under the IGST Act; </a:t>
            </a:r>
            <a:endParaRPr lang="en-US" dirty="0" smtClean="0"/>
          </a:p>
          <a:p>
            <a:pPr marL="457200" lvl="0" indent="-457200" algn="just">
              <a:buAutoNum type="alphaLcParenR"/>
            </a:pPr>
            <a:r>
              <a:rPr lang="en-US" dirty="0" smtClean="0"/>
              <a:t>an </a:t>
            </a:r>
            <a:r>
              <a:rPr lang="en-US" b="1" dirty="0"/>
              <a:t>agriculturist</a:t>
            </a:r>
            <a:r>
              <a:rPr lang="en-US" dirty="0"/>
              <a:t>, to the extent of supply of produce out of cultivation of land </a:t>
            </a:r>
            <a:endParaRPr lang="en-US" dirty="0" smtClean="0"/>
          </a:p>
          <a:p>
            <a:pPr marL="0" lvl="0" indent="0" algn="just">
              <a:buNone/>
            </a:pPr>
            <a:r>
              <a:rPr lang="en-US" b="1" i="1" dirty="0"/>
              <a:t>Agriculturist</a:t>
            </a:r>
            <a:r>
              <a:rPr lang="en-US" i="1" dirty="0"/>
              <a:t> means an individual/HUF who undertakes cultivation of land— </a:t>
            </a:r>
            <a:endParaRPr lang="en-US" i="1" dirty="0" smtClean="0"/>
          </a:p>
          <a:p>
            <a:pPr lvl="0" algn="just">
              <a:buFontTx/>
              <a:buChar char="-"/>
            </a:pPr>
            <a:r>
              <a:rPr lang="en-US" i="1" dirty="0" smtClean="0"/>
              <a:t>by </a:t>
            </a:r>
            <a:r>
              <a:rPr lang="en-US" i="1" dirty="0"/>
              <a:t>own </a:t>
            </a:r>
            <a:r>
              <a:rPr lang="en-US" i="1" dirty="0" err="1"/>
              <a:t>labour</a:t>
            </a:r>
            <a:r>
              <a:rPr lang="en-US" i="1" dirty="0"/>
              <a:t>/</a:t>
            </a:r>
            <a:r>
              <a:rPr lang="en-US" i="1" dirty="0" err="1"/>
              <a:t>labour</a:t>
            </a:r>
            <a:r>
              <a:rPr lang="en-US" i="1" dirty="0"/>
              <a:t> of family, or </a:t>
            </a:r>
            <a:endParaRPr lang="en-US" i="1" dirty="0" smtClean="0"/>
          </a:p>
          <a:p>
            <a:pPr lvl="0" algn="just">
              <a:buFontTx/>
              <a:buChar char="-"/>
            </a:pPr>
            <a:r>
              <a:rPr lang="en-US" i="1" dirty="0" smtClean="0"/>
              <a:t>by </a:t>
            </a:r>
            <a:r>
              <a:rPr lang="en-US" i="1" dirty="0"/>
              <a:t>servants on wages payable in cash/kind or by hired </a:t>
            </a:r>
            <a:r>
              <a:rPr lang="en-US" i="1" dirty="0" err="1"/>
              <a:t>labour</a:t>
            </a:r>
            <a:r>
              <a:rPr lang="en-US" i="1" dirty="0"/>
              <a:t> </a:t>
            </a:r>
            <a:endParaRPr lang="en-US" i="1" dirty="0" smtClean="0"/>
          </a:p>
          <a:p>
            <a:pPr lvl="0" algn="just">
              <a:buFontTx/>
              <a:buChar char="-"/>
            </a:pPr>
            <a:r>
              <a:rPr lang="en-US" i="1" dirty="0" smtClean="0"/>
              <a:t>under </a:t>
            </a:r>
            <a:r>
              <a:rPr lang="en-US" i="1" dirty="0"/>
              <a:t>personal supervision/the personal supervision of any member of the family</a:t>
            </a:r>
            <a:r>
              <a:rPr lang="en-US" i="1" dirty="0" smtClean="0"/>
              <a:t>.</a:t>
            </a:r>
            <a:endParaRPr lang="en-US" i="1" dirty="0" smtClean="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15634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493967"/>
            <a:ext cx="10161431" cy="2031325"/>
          </a:xfrm>
          <a:prstGeom prst="rect">
            <a:avLst/>
          </a:prstGeom>
        </p:spPr>
        <p:txBody>
          <a:bodyPr wrap="square">
            <a:spAutoFit/>
          </a:bodyPr>
          <a:lstStyle/>
          <a:p>
            <a:pPr lvl="0" algn="just"/>
            <a:r>
              <a:rPr lang="en-US" dirty="0" smtClean="0">
                <a:solidFill>
                  <a:srgbClr val="000000"/>
                </a:solidFill>
                <a:ea typeface="Tahoma" panose="020B0604030504040204" pitchFamily="34" charset="0"/>
                <a:cs typeface="Tahoma" panose="020B0604030504040204" pitchFamily="34" charset="0"/>
              </a:rPr>
              <a:t>2. </a:t>
            </a:r>
            <a:r>
              <a:rPr lang="en-US" dirty="0"/>
              <a:t>Notwithstanding anything to the contrary contained in section 22(1) or section 24</a:t>
            </a:r>
            <a:r>
              <a:rPr lang="en-US" dirty="0" smtClean="0"/>
              <a:t>,</a:t>
            </a:r>
          </a:p>
          <a:p>
            <a:pPr lvl="0" algn="just"/>
            <a:r>
              <a:rPr lang="en-US" dirty="0" smtClean="0"/>
              <a:t> </a:t>
            </a:r>
          </a:p>
          <a:p>
            <a:pPr marL="285750" lvl="0" indent="-285750" algn="just">
              <a:buFontTx/>
              <a:buChar char="-"/>
            </a:pPr>
            <a:r>
              <a:rPr lang="en-US" dirty="0" smtClean="0"/>
              <a:t>the </a:t>
            </a:r>
            <a:r>
              <a:rPr lang="en-US" dirty="0"/>
              <a:t>Government may, on the recommendations of the Council, by notification, </a:t>
            </a:r>
            <a:endParaRPr lang="en-US" dirty="0" smtClean="0"/>
          </a:p>
          <a:p>
            <a:pPr marL="285750" lvl="0" indent="-285750" algn="just">
              <a:buFontTx/>
              <a:buChar char="-"/>
            </a:pPr>
            <a:endParaRPr lang="en-US" dirty="0" smtClean="0"/>
          </a:p>
          <a:p>
            <a:pPr marL="285750" lvl="0" indent="-285750" algn="just">
              <a:buFontTx/>
              <a:buChar char="-"/>
            </a:pPr>
            <a:r>
              <a:rPr lang="en-US" dirty="0" smtClean="0"/>
              <a:t>subject </a:t>
            </a:r>
            <a:r>
              <a:rPr lang="en-US" dirty="0"/>
              <a:t>to such conditions and restrictions as may be specified therein, </a:t>
            </a:r>
            <a:endParaRPr lang="en-US" dirty="0" smtClean="0"/>
          </a:p>
          <a:p>
            <a:pPr marL="285750" lvl="0" indent="-285750" algn="just">
              <a:buFontTx/>
              <a:buChar char="-"/>
            </a:pPr>
            <a:endParaRPr lang="en-US" dirty="0" smtClean="0"/>
          </a:p>
          <a:p>
            <a:pPr marL="285750" lvl="0" indent="-285750" algn="just">
              <a:buFontTx/>
              <a:buChar char="-"/>
            </a:pPr>
            <a:r>
              <a:rPr lang="en-US" dirty="0" smtClean="0"/>
              <a:t>specify </a:t>
            </a:r>
            <a:r>
              <a:rPr lang="en-US" dirty="0"/>
              <a:t>the category of persons who may be exempted from obtaining registration under this Act</a:t>
            </a:r>
            <a:r>
              <a:rPr lang="en-US" dirty="0" smtClean="0"/>
              <a:t>.</a:t>
            </a:r>
            <a:endParaRPr lang="en-US" b="1" dirty="0" smtClean="0"/>
          </a:p>
        </p:txBody>
      </p:sp>
    </p:spTree>
    <p:extLst>
      <p:ext uri="{BB962C8B-B14F-4D97-AF65-F5344CB8AC3E}">
        <p14:creationId xmlns:p14="http://schemas.microsoft.com/office/powerpoint/2010/main" xmlns="" val="175278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Example</a:t>
            </a:r>
            <a:endParaRPr lang="en-US" dirty="0"/>
          </a:p>
        </p:txBody>
      </p:sp>
      <p:pic>
        <p:nvPicPr>
          <p:cNvPr id="4" name="Graphic 3" descr="Lightbulb icon">
            <a:extLst>
              <a:ext uri="{FF2B5EF4-FFF2-40B4-BE49-F238E27FC236}">
                <a16:creationId xmlns:a16="http://schemas.microsoft.com/office/drawing/2014/main" xmlns="" id="{5E124F8C-3984-4EEC-9BA8-3B255731F2B0}"/>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10028262" y="206686"/>
            <a:ext cx="1122450" cy="112245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4268280042"/>
              </p:ext>
            </p:extLst>
          </p:nvPr>
        </p:nvGraphicFramePr>
        <p:xfrm>
          <a:off x="1294363" y="1518901"/>
          <a:ext cx="9604376" cy="4637198"/>
        </p:xfrm>
        <a:graphic>
          <a:graphicData uri="http://schemas.openxmlformats.org/drawingml/2006/table">
            <a:tbl>
              <a:tblPr firstRow="1" bandRow="1">
                <a:tableStyleId>{3C2FFA5D-87B4-456A-9821-1D502468CF0F}</a:tableStyleId>
              </a:tblPr>
              <a:tblGrid>
                <a:gridCol w="6883722"/>
                <a:gridCol w="2720654"/>
              </a:tblGrid>
              <a:tr h="518570">
                <a:tc>
                  <a:txBody>
                    <a:bodyPr/>
                    <a:lstStyle/>
                    <a:p>
                      <a:pPr algn="ctr"/>
                      <a:r>
                        <a:rPr lang="en-US" sz="1800" b="1" kern="1200" dirty="0" smtClean="0">
                          <a:solidFill>
                            <a:schemeClr val="lt1"/>
                          </a:solidFill>
                          <a:effectLst/>
                          <a:latin typeface="+mn-lt"/>
                          <a:ea typeface="+mn-ea"/>
                          <a:cs typeface="+mn-cs"/>
                        </a:rPr>
                        <a:t>Particulars</a:t>
                      </a:r>
                      <a:endParaRPr lang="en-US" dirty="0"/>
                    </a:p>
                  </a:txBody>
                  <a:tcPr anchor="ctr"/>
                </a:tc>
                <a:tc>
                  <a:txBody>
                    <a:bodyPr/>
                    <a:lstStyle/>
                    <a:p>
                      <a:pPr algn="ctr"/>
                      <a:r>
                        <a:rPr lang="en-US" dirty="0" smtClean="0"/>
                        <a:t>Registration?</a:t>
                      </a:r>
                      <a:endParaRPr lang="en-US" dirty="0"/>
                    </a:p>
                  </a:txBody>
                  <a:tcPr anchor="ctr"/>
                </a:tc>
              </a:tr>
              <a:tr h="518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Petrol bunks selling only petrol &amp; diesel </a:t>
                      </a:r>
                      <a:endParaRPr lang="en-US" sz="1800" b="0" kern="1200" dirty="0" smtClean="0">
                        <a:solidFill>
                          <a:schemeClr val="dk1"/>
                        </a:solidFill>
                        <a:effectLst/>
                        <a:latin typeface="+mn-lt"/>
                        <a:ea typeface="+mn-ea"/>
                        <a:cs typeface="+mn-cs"/>
                      </a:endParaRPr>
                    </a:p>
                  </a:txBody>
                  <a:tcPr/>
                </a:tc>
                <a:tc>
                  <a:txBody>
                    <a:bodyPr/>
                    <a:lstStyle/>
                    <a:p>
                      <a:pPr algn="ctr"/>
                      <a:r>
                        <a:rPr lang="en-US" dirty="0" smtClean="0"/>
                        <a:t>Not Required</a:t>
                      </a:r>
                      <a:endParaRPr lang="en-US" dirty="0"/>
                    </a:p>
                  </a:txBody>
                  <a:tcPr/>
                </a:tc>
              </a:tr>
              <a:tr h="488638">
                <a:tc>
                  <a:txBody>
                    <a:bodyPr/>
                    <a:lstStyle/>
                    <a:p>
                      <a:r>
                        <a:rPr lang="en-US" dirty="0" smtClean="0"/>
                        <a:t>Petrol pumps selling Engine oil or food items along with petrol.</a:t>
                      </a:r>
                      <a:endParaRPr lang="en-US" b="0" dirty="0"/>
                    </a:p>
                  </a:txBody>
                  <a:tcPr/>
                </a:tc>
                <a:tc>
                  <a:txBody>
                    <a:bodyPr/>
                    <a:lstStyle/>
                    <a:p>
                      <a:pPr algn="ctr"/>
                      <a:r>
                        <a:rPr lang="en-US" dirty="0" smtClean="0"/>
                        <a:t>Required</a:t>
                      </a:r>
                      <a:endParaRPr lang="en-US" dirty="0"/>
                    </a:p>
                  </a:txBody>
                  <a:tcPr/>
                </a:tc>
              </a:tr>
              <a:tr h="518570">
                <a:tc>
                  <a:txBody>
                    <a:bodyPr/>
                    <a:lstStyle/>
                    <a:p>
                      <a:r>
                        <a:rPr lang="en-US" dirty="0" smtClean="0"/>
                        <a:t>Shops supplying Alcoholic liquor for human consumption</a:t>
                      </a:r>
                      <a:endParaRPr lang="en-US" b="0" dirty="0"/>
                    </a:p>
                  </a:txBody>
                  <a:tcPr/>
                </a:tc>
                <a:tc>
                  <a:txBody>
                    <a:bodyPr/>
                    <a:lstStyle/>
                    <a:p>
                      <a:pPr marL="0" algn="ctr" defTabSz="914400" rtl="0" eaLnBrk="1" latinLnBrk="0" hangingPunct="1">
                        <a:spcBef>
                          <a:spcPts val="720"/>
                        </a:spcBef>
                        <a:spcAft>
                          <a:spcPts val="0"/>
                        </a:spcAft>
                      </a:pPr>
                      <a:r>
                        <a:rPr lang="en-US" dirty="0" smtClean="0"/>
                        <a:t>Not Required</a:t>
                      </a:r>
                      <a:endParaRPr lang="en-US" sz="1800" kern="1200" dirty="0">
                        <a:solidFill>
                          <a:schemeClr val="dk1"/>
                        </a:solidFill>
                        <a:effectLst/>
                        <a:latin typeface="+mn-lt"/>
                        <a:ea typeface="+mn-ea"/>
                        <a:cs typeface="+mn-cs"/>
                      </a:endParaRPr>
                    </a:p>
                  </a:txBody>
                  <a:tcPr marL="0" marR="0" marT="0" marB="0"/>
                </a:tc>
              </a:tr>
              <a:tr h="518570">
                <a:tc>
                  <a:txBody>
                    <a:bodyPr/>
                    <a:lstStyle/>
                    <a:p>
                      <a:r>
                        <a:rPr lang="en-US" dirty="0" smtClean="0"/>
                        <a:t>Shops supplying Alcoholic liquor for human consumption plus snacks</a:t>
                      </a:r>
                      <a:endParaRPr lang="en-US" b="0" dirty="0"/>
                    </a:p>
                  </a:txBody>
                  <a:tcPr/>
                </a:tc>
                <a:tc>
                  <a:txBody>
                    <a:bodyPr/>
                    <a:lstStyle/>
                    <a:p>
                      <a:pPr marL="0" algn="ctr" defTabSz="914400" rtl="0" eaLnBrk="1" latinLnBrk="0" hangingPunct="1">
                        <a:spcBef>
                          <a:spcPts val="720"/>
                        </a:spcBef>
                        <a:spcAft>
                          <a:spcPts val="0"/>
                        </a:spcAft>
                      </a:pPr>
                      <a:r>
                        <a:rPr lang="en-US" sz="1800" kern="1200" dirty="0" smtClean="0">
                          <a:solidFill>
                            <a:schemeClr val="dk1"/>
                          </a:solidFill>
                          <a:effectLst/>
                          <a:latin typeface="+mn-lt"/>
                          <a:ea typeface="+mn-ea"/>
                          <a:cs typeface="+mn-cs"/>
                        </a:rPr>
                        <a:t>Required</a:t>
                      </a:r>
                      <a:endParaRPr lang="en-US" sz="1800" kern="1200" dirty="0">
                        <a:solidFill>
                          <a:schemeClr val="dk1"/>
                        </a:solidFill>
                        <a:effectLst/>
                        <a:latin typeface="+mn-lt"/>
                        <a:ea typeface="+mn-ea"/>
                        <a:cs typeface="+mn-cs"/>
                      </a:endParaRPr>
                    </a:p>
                  </a:txBody>
                  <a:tcPr marL="0" marR="0" marT="0" marB="0"/>
                </a:tc>
              </a:tr>
              <a:tr h="518570">
                <a:tc>
                  <a:txBody>
                    <a:bodyPr/>
                    <a:lstStyle/>
                    <a:p>
                      <a:r>
                        <a:rPr lang="en-US" dirty="0" smtClean="0"/>
                        <a:t>Agriculturist owns land and does cultivation </a:t>
                      </a:r>
                      <a:endParaRPr lang="en-US" b="0" dirty="0"/>
                    </a:p>
                  </a:txBody>
                  <a:tcPr/>
                </a:tc>
                <a:tc>
                  <a:txBody>
                    <a:bodyPr/>
                    <a:lstStyle/>
                    <a:p>
                      <a:pPr marL="0" algn="ctr" defTabSz="914400" rtl="0" eaLnBrk="1" latinLnBrk="0" hangingPunct="1">
                        <a:spcBef>
                          <a:spcPts val="720"/>
                        </a:spcBef>
                        <a:spcAft>
                          <a:spcPts val="0"/>
                        </a:spcAft>
                      </a:pPr>
                      <a:r>
                        <a:rPr lang="en-US" dirty="0" smtClean="0"/>
                        <a:t>Not Required</a:t>
                      </a:r>
                      <a:endParaRPr lang="en-US" sz="1800" kern="1200" dirty="0">
                        <a:solidFill>
                          <a:schemeClr val="dk1"/>
                        </a:solidFill>
                        <a:effectLst/>
                        <a:latin typeface="+mn-lt"/>
                        <a:ea typeface="+mn-ea"/>
                        <a:cs typeface="+mn-cs"/>
                      </a:endParaRPr>
                    </a:p>
                  </a:txBody>
                  <a:tcPr marL="0" marR="0" marT="0" marB="0"/>
                </a:tc>
              </a:tr>
              <a:tr h="518570">
                <a:tc>
                  <a:txBody>
                    <a:bodyPr/>
                    <a:lstStyle/>
                    <a:p>
                      <a:r>
                        <a:rPr lang="en-US" dirty="0" smtClean="0"/>
                        <a:t>Agriculturist takes land on rent and does cultivation </a:t>
                      </a:r>
                      <a:endParaRPr lang="en-US" b="0" dirty="0"/>
                    </a:p>
                  </a:txBody>
                  <a:tcPr/>
                </a:tc>
                <a:tc>
                  <a:txBody>
                    <a:bodyPr/>
                    <a:lstStyle/>
                    <a:p>
                      <a:pPr marL="0" algn="ctr" defTabSz="914400" rtl="0" eaLnBrk="1" latinLnBrk="0" hangingPunct="1">
                        <a:spcBef>
                          <a:spcPts val="720"/>
                        </a:spcBef>
                        <a:spcAft>
                          <a:spcPts val="0"/>
                        </a:spcAft>
                      </a:pPr>
                      <a:r>
                        <a:rPr lang="en-US" dirty="0" smtClean="0"/>
                        <a:t>Not Required</a:t>
                      </a:r>
                      <a:endParaRPr lang="en-US" sz="1800" kern="1200" dirty="0">
                        <a:solidFill>
                          <a:schemeClr val="dk1"/>
                        </a:solidFill>
                        <a:effectLst/>
                        <a:latin typeface="+mn-lt"/>
                        <a:ea typeface="+mn-ea"/>
                        <a:cs typeface="+mn-cs"/>
                      </a:endParaRPr>
                    </a:p>
                  </a:txBody>
                  <a:tcPr marL="0" marR="0" marT="0" marB="0"/>
                </a:tc>
              </a:tr>
              <a:tr h="518570">
                <a:tc>
                  <a:txBody>
                    <a:bodyPr/>
                    <a:lstStyle/>
                    <a:p>
                      <a:r>
                        <a:rPr lang="en-US" dirty="0" smtClean="0"/>
                        <a:t>Agriculturist takes land on rent &amp; cultivation done by servants on wages </a:t>
                      </a:r>
                      <a:endParaRPr lang="en-US" b="0" dirty="0"/>
                    </a:p>
                  </a:txBody>
                  <a:tcPr/>
                </a:tc>
                <a:tc>
                  <a:txBody>
                    <a:bodyPr/>
                    <a:lstStyle/>
                    <a:p>
                      <a:pPr marL="0" algn="ctr" defTabSz="914400" rtl="0" eaLnBrk="1" latinLnBrk="0" hangingPunct="1">
                        <a:spcBef>
                          <a:spcPts val="720"/>
                        </a:spcBef>
                        <a:spcAft>
                          <a:spcPts val="0"/>
                        </a:spcAft>
                      </a:pPr>
                      <a:r>
                        <a:rPr lang="en-US" dirty="0" smtClean="0"/>
                        <a:t>Not Required</a:t>
                      </a:r>
                      <a:endParaRPr lang="en-US" sz="1800" kern="1200" dirty="0">
                        <a:solidFill>
                          <a:schemeClr val="dk1"/>
                        </a:solidFill>
                        <a:effectLst/>
                        <a:latin typeface="+mn-lt"/>
                        <a:ea typeface="+mn-ea"/>
                        <a:cs typeface="+mn-cs"/>
                      </a:endParaRPr>
                    </a:p>
                  </a:txBody>
                  <a:tcPr marL="0" marR="0" marT="0" marB="0"/>
                </a:tc>
              </a:tr>
              <a:tr h="518570">
                <a:tc>
                  <a:txBody>
                    <a:bodyPr/>
                    <a:lstStyle/>
                    <a:p>
                      <a:r>
                        <a:rPr lang="en-US" dirty="0" smtClean="0"/>
                        <a:t>Agriculturist does cultivation plus also runs a dairy.</a:t>
                      </a:r>
                      <a:endParaRPr lang="en-US" b="0" dirty="0"/>
                    </a:p>
                  </a:txBody>
                  <a:tcPr/>
                </a:tc>
                <a:tc>
                  <a:txBody>
                    <a:bodyPr/>
                    <a:lstStyle/>
                    <a:p>
                      <a:pPr marL="0" algn="ctr" defTabSz="914400" rtl="0" eaLnBrk="1" latinLnBrk="0" hangingPunct="1">
                        <a:spcBef>
                          <a:spcPts val="720"/>
                        </a:spcBef>
                        <a:spcAft>
                          <a:spcPts val="0"/>
                        </a:spcAft>
                      </a:pPr>
                      <a:r>
                        <a:rPr lang="en-US" sz="1800" kern="1200" dirty="0" smtClean="0">
                          <a:solidFill>
                            <a:schemeClr val="dk1"/>
                          </a:solidFill>
                          <a:effectLst/>
                          <a:latin typeface="+mn-lt"/>
                          <a:ea typeface="+mn-ea"/>
                          <a:cs typeface="+mn-cs"/>
                        </a:rPr>
                        <a:t>Required</a:t>
                      </a:r>
                      <a:endParaRPr lang="en-US" sz="1800" kern="1200" dirty="0">
                        <a:solidFill>
                          <a:schemeClr val="dk1"/>
                        </a:solidFill>
                        <a:effectLst/>
                        <a:latin typeface="+mn-lt"/>
                        <a:ea typeface="+mn-ea"/>
                        <a:cs typeface="+mn-cs"/>
                      </a:endParaRPr>
                    </a:p>
                  </a:txBody>
                  <a:tcPr marL="0" marR="0" marT="0" marB="0"/>
                </a:tc>
              </a:tr>
            </a:tbl>
          </a:graphicData>
        </a:graphic>
      </p:graphicFrame>
    </p:spTree>
    <p:extLst>
      <p:ext uri="{BB962C8B-B14F-4D97-AF65-F5344CB8AC3E}">
        <p14:creationId xmlns:p14="http://schemas.microsoft.com/office/powerpoint/2010/main" xmlns="" val="349306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456786"/>
            <a:ext cx="9603275" cy="1049235"/>
          </a:xfrm>
        </p:spPr>
        <p:txBody>
          <a:bodyPr/>
          <a:lstStyle/>
          <a:p>
            <a:r>
              <a:rPr lang="en-US" dirty="0" smtClean="0"/>
              <a:t>Compulsory registration in certain cases</a:t>
            </a:r>
            <a:br>
              <a:rPr lang="en-US" dirty="0" smtClean="0"/>
            </a:br>
            <a:r>
              <a:rPr lang="en-US" dirty="0" smtClean="0"/>
              <a:t>[sec 24]</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marL="0" lvl="0" indent="0" algn="just">
              <a:buNone/>
            </a:pPr>
            <a:r>
              <a:rPr lang="en-US" dirty="0"/>
              <a:t>Notwithstanding anything contained in section 22(1), the following categories of persons shall be required to be registered under this Act, </a:t>
            </a:r>
          </a:p>
          <a:p>
            <a:pPr marL="0" lvl="0" indent="0" algn="just">
              <a:buNone/>
            </a:pPr>
            <a:r>
              <a:rPr lang="en-US" dirty="0" smtClean="0"/>
              <a:t>(1) Persons </a:t>
            </a:r>
            <a:r>
              <a:rPr lang="en-US" dirty="0"/>
              <a:t>making any inter-State taxable supply; </a:t>
            </a:r>
            <a:endParaRPr lang="en-US" dirty="0" smtClean="0"/>
          </a:p>
          <a:p>
            <a:pPr marL="0" lvl="0" indent="0" algn="just">
              <a:buNone/>
            </a:pPr>
            <a:r>
              <a:rPr lang="en-US" b="1" dirty="0" smtClean="0"/>
              <a:t>Notification </a:t>
            </a:r>
            <a:r>
              <a:rPr lang="en-US" b="1" dirty="0"/>
              <a:t>u/s 23(2)</a:t>
            </a:r>
            <a:r>
              <a:rPr lang="en-US" dirty="0"/>
              <a:t>: Following categories of person </a:t>
            </a:r>
            <a:r>
              <a:rPr lang="en-US" b="1" dirty="0"/>
              <a:t>exempted</a:t>
            </a:r>
            <a:r>
              <a:rPr lang="en-US" dirty="0"/>
              <a:t> if ATO </a:t>
            </a:r>
            <a:r>
              <a:rPr lang="en-US" dirty="0" err="1"/>
              <a:t>upto</a:t>
            </a:r>
            <a:r>
              <a:rPr lang="en-US" dirty="0"/>
              <a:t> 20/10 </a:t>
            </a:r>
            <a:r>
              <a:rPr lang="en-US" dirty="0" err="1"/>
              <a:t>lacs</a:t>
            </a:r>
            <a:r>
              <a:rPr lang="en-US" dirty="0"/>
              <a:t> </a:t>
            </a:r>
            <a:r>
              <a:rPr lang="en-US" dirty="0" smtClean="0"/>
              <a:t>1. </a:t>
            </a:r>
            <a:r>
              <a:rPr lang="en-US" dirty="0"/>
              <a:t>Interstate supplier of notified handicraft goods &amp; notified craftsmen products </a:t>
            </a:r>
            <a:endParaRPr lang="en-US" dirty="0" smtClean="0"/>
          </a:p>
          <a:p>
            <a:pPr lvl="0" algn="just">
              <a:buFontTx/>
              <a:buChar char="-"/>
            </a:pPr>
            <a:r>
              <a:rPr lang="en-US" dirty="0" smtClean="0"/>
              <a:t>when </a:t>
            </a:r>
            <a:r>
              <a:rPr lang="en-US" dirty="0"/>
              <a:t>made by craftsmen predominantly by hand even though some machinery may also be used in the </a:t>
            </a:r>
            <a:r>
              <a:rPr lang="en-US" dirty="0" smtClean="0"/>
              <a:t>process; </a:t>
            </a:r>
          </a:p>
          <a:p>
            <a:pPr lvl="0" algn="just">
              <a:buFontTx/>
              <a:buChar char="-"/>
            </a:pPr>
            <a:r>
              <a:rPr lang="en-US" dirty="0" smtClean="0"/>
              <a:t>However</a:t>
            </a:r>
            <a:r>
              <a:rPr lang="en-US" dirty="0"/>
              <a:t>, such persons have obtained a PAN and have generated an e- way bill</a:t>
            </a:r>
            <a:r>
              <a:rPr lang="en-US" dirty="0" smtClean="0"/>
              <a:t>. </a:t>
            </a:r>
          </a:p>
          <a:p>
            <a:pPr marL="0" lvl="0" indent="0" algn="just">
              <a:buNone/>
            </a:pPr>
            <a:r>
              <a:rPr lang="en-US" i="1" dirty="0" smtClean="0"/>
              <a:t>It means section 24 is not applicable for interstate supply of handicraft goods.</a:t>
            </a:r>
            <a:r>
              <a:rPr lang="en-US" dirty="0" smtClean="0"/>
              <a:t> </a:t>
            </a:r>
          </a:p>
          <a:p>
            <a:pPr marL="0" lvl="0" indent="0" algn="just">
              <a:buNone/>
            </a:pPr>
            <a:r>
              <a:rPr lang="en-US" dirty="0" smtClean="0"/>
              <a:t>2</a:t>
            </a:r>
            <a:r>
              <a:rPr lang="en-US" dirty="0"/>
              <a:t>. Interstate supplier of taxable </a:t>
            </a:r>
            <a:r>
              <a:rPr lang="en-US" dirty="0" smtClean="0"/>
              <a:t>services.</a:t>
            </a:r>
          </a:p>
          <a:p>
            <a:pPr marL="0" lvl="0" indent="0" algn="just">
              <a:buNone/>
            </a:pPr>
            <a:endParaRPr lang="en-US" i="1" dirty="0" smtClean="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73779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493967"/>
            <a:ext cx="10161431" cy="5632311"/>
          </a:xfrm>
          <a:prstGeom prst="rect">
            <a:avLst/>
          </a:prstGeom>
        </p:spPr>
        <p:txBody>
          <a:bodyPr wrap="square">
            <a:spAutoFit/>
          </a:bodyPr>
          <a:lstStyle/>
          <a:p>
            <a:pPr lvl="0" algn="just"/>
            <a:r>
              <a:rPr lang="en-US" dirty="0" smtClean="0">
                <a:solidFill>
                  <a:srgbClr val="000000"/>
                </a:solidFill>
                <a:ea typeface="Tahoma" panose="020B0604030504040204" pitchFamily="34" charset="0"/>
                <a:cs typeface="Tahoma" panose="020B0604030504040204" pitchFamily="34" charset="0"/>
              </a:rPr>
              <a:t>2.</a:t>
            </a:r>
            <a:r>
              <a:rPr lang="en-US" dirty="0"/>
              <a:t> Casual taxable persons making taxable supply; </a:t>
            </a:r>
            <a:endParaRPr lang="en-US" dirty="0" smtClean="0"/>
          </a:p>
          <a:p>
            <a:pPr lvl="0" algn="just"/>
            <a:r>
              <a:rPr lang="en-US" b="1" dirty="0" smtClean="0"/>
              <a:t>Casual </a:t>
            </a:r>
            <a:r>
              <a:rPr lang="en-US" b="1" dirty="0"/>
              <a:t>taxable person means</a:t>
            </a:r>
            <a:r>
              <a:rPr lang="en-US" dirty="0"/>
              <a:t> </a:t>
            </a:r>
            <a:endParaRPr lang="en-US" dirty="0" smtClean="0"/>
          </a:p>
          <a:p>
            <a:pPr marL="285750" lvl="0" indent="-285750" algn="just">
              <a:buFontTx/>
              <a:buChar char="-"/>
            </a:pPr>
            <a:r>
              <a:rPr lang="en-US" dirty="0" smtClean="0"/>
              <a:t>a </a:t>
            </a:r>
            <a:r>
              <a:rPr lang="en-US" dirty="0"/>
              <a:t>person who occasionally undertakes transactions involving supply of g/s/b </a:t>
            </a:r>
            <a:endParaRPr lang="en-US" dirty="0" smtClean="0"/>
          </a:p>
          <a:p>
            <a:pPr marL="285750" lvl="0" indent="-285750" algn="just">
              <a:buFontTx/>
              <a:buChar char="-"/>
            </a:pPr>
            <a:r>
              <a:rPr lang="en-US" dirty="0" smtClean="0"/>
              <a:t>in </a:t>
            </a:r>
            <a:r>
              <a:rPr lang="en-US" dirty="0"/>
              <a:t>the course or furtherance of business, </a:t>
            </a:r>
            <a:endParaRPr lang="en-US" dirty="0" smtClean="0"/>
          </a:p>
          <a:p>
            <a:pPr marL="285750" lvl="0" indent="-285750" algn="just">
              <a:buFontTx/>
              <a:buChar char="-"/>
            </a:pPr>
            <a:r>
              <a:rPr lang="en-US" dirty="0" smtClean="0"/>
              <a:t>whether </a:t>
            </a:r>
            <a:r>
              <a:rPr lang="en-US" dirty="0"/>
              <a:t>as principal, agent or in any other capacity, </a:t>
            </a:r>
            <a:endParaRPr lang="en-US" dirty="0" smtClean="0"/>
          </a:p>
          <a:p>
            <a:pPr marL="285750" lvl="0" indent="-285750" algn="just">
              <a:buFontTx/>
              <a:buChar char="-"/>
            </a:pPr>
            <a:r>
              <a:rPr lang="en-US" dirty="0" smtClean="0"/>
              <a:t>in </a:t>
            </a:r>
            <a:r>
              <a:rPr lang="en-US" dirty="0"/>
              <a:t>a State/UT where he has no fixed place of business. </a:t>
            </a:r>
            <a:endParaRPr lang="en-US" dirty="0" smtClean="0"/>
          </a:p>
          <a:p>
            <a:pPr lvl="0" algn="just"/>
            <a:endParaRPr lang="en-US" dirty="0"/>
          </a:p>
          <a:p>
            <a:pPr lvl="0" algn="just"/>
            <a:r>
              <a:rPr lang="en-US" b="1" dirty="0" smtClean="0"/>
              <a:t>Notification </a:t>
            </a:r>
            <a:r>
              <a:rPr lang="en-US" b="1" dirty="0"/>
              <a:t>u/s 23(2)</a:t>
            </a:r>
            <a:r>
              <a:rPr lang="en-US" dirty="0"/>
              <a:t>: - CTPs making inter-State taxable supplies of notified handicraft/craftsmen goods exempted up to </a:t>
            </a:r>
            <a:r>
              <a:rPr lang="en-US" dirty="0" err="1"/>
              <a:t>Rs</a:t>
            </a:r>
            <a:r>
              <a:rPr lang="en-US" dirty="0"/>
              <a:t> 20/10 lakhs. </a:t>
            </a:r>
          </a:p>
          <a:p>
            <a:pPr lvl="0" algn="just"/>
            <a:endParaRPr lang="en-US" dirty="0" smtClean="0"/>
          </a:p>
          <a:p>
            <a:pPr lvl="0" algn="just"/>
            <a:r>
              <a:rPr lang="en-US" dirty="0" smtClean="0"/>
              <a:t>However</a:t>
            </a:r>
            <a:r>
              <a:rPr lang="en-US" dirty="0"/>
              <a:t>, they should have obtained a PAN &amp; have generated an e- way bill</a:t>
            </a:r>
            <a:r>
              <a:rPr lang="en-US" dirty="0" smtClean="0"/>
              <a:t>.</a:t>
            </a:r>
          </a:p>
          <a:p>
            <a:pPr lvl="0" algn="just"/>
            <a:r>
              <a:rPr lang="en-US" dirty="0" smtClean="0"/>
              <a:t> </a:t>
            </a:r>
          </a:p>
          <a:p>
            <a:pPr lvl="0" algn="just"/>
            <a:r>
              <a:rPr lang="en-US" dirty="0" smtClean="0">
                <a:solidFill>
                  <a:srgbClr val="000000"/>
                </a:solidFill>
                <a:ea typeface="Tahoma" panose="020B0604030504040204" pitchFamily="34" charset="0"/>
                <a:cs typeface="Tahoma" panose="020B0604030504040204" pitchFamily="34" charset="0"/>
              </a:rPr>
              <a:t>3.</a:t>
            </a:r>
            <a:r>
              <a:rPr lang="en-US" dirty="0"/>
              <a:t> Persons who are required to pay tax under reverse charge;</a:t>
            </a:r>
            <a:r>
              <a:rPr lang="en-US" dirty="0" smtClean="0">
                <a:solidFill>
                  <a:srgbClr val="000000"/>
                </a:solidFill>
                <a:ea typeface="Tahoma" panose="020B0604030504040204" pitchFamily="34" charset="0"/>
                <a:cs typeface="Tahoma" panose="020B0604030504040204" pitchFamily="34" charset="0"/>
              </a:rPr>
              <a:t> </a:t>
            </a:r>
          </a:p>
          <a:p>
            <a:pPr lvl="0" algn="just"/>
            <a:endParaRPr lang="en-US" b="1" dirty="0" smtClean="0">
              <a:solidFill>
                <a:srgbClr val="000000"/>
              </a:solidFill>
              <a:ea typeface="Tahoma" panose="020B0604030504040204" pitchFamily="34" charset="0"/>
              <a:cs typeface="Tahoma" panose="020B0604030504040204" pitchFamily="34" charset="0"/>
            </a:endParaRPr>
          </a:p>
          <a:p>
            <a:pPr lvl="0" algn="just"/>
            <a:r>
              <a:rPr lang="en-US" dirty="0" smtClean="0">
                <a:solidFill>
                  <a:srgbClr val="000000"/>
                </a:solidFill>
                <a:ea typeface="Tahoma" panose="020B0604030504040204" pitchFamily="34" charset="0"/>
                <a:cs typeface="Tahoma" panose="020B0604030504040204" pitchFamily="34" charset="0"/>
              </a:rPr>
              <a:t>4</a:t>
            </a:r>
            <a:r>
              <a:rPr lang="en-US" b="1" dirty="0" smtClean="0">
                <a:solidFill>
                  <a:srgbClr val="000000"/>
                </a:solidFill>
                <a:ea typeface="Tahoma" panose="020B0604030504040204" pitchFamily="34" charset="0"/>
                <a:cs typeface="Tahoma" panose="020B0604030504040204" pitchFamily="34" charset="0"/>
              </a:rPr>
              <a:t>.</a:t>
            </a:r>
            <a:r>
              <a:rPr lang="en-US" dirty="0"/>
              <a:t> Person who are required to pay tax u/s 9(5); </a:t>
            </a:r>
            <a:endParaRPr lang="en-US" dirty="0" smtClean="0"/>
          </a:p>
          <a:p>
            <a:pPr lvl="0" algn="just"/>
            <a:r>
              <a:rPr lang="en-US" dirty="0" smtClean="0"/>
              <a:t>– </a:t>
            </a:r>
            <a:r>
              <a:rPr lang="en-US" dirty="0"/>
              <a:t>Transportation of Passenger by radio taxi, motor cab, maxi cab/any other motor vehicle </a:t>
            </a:r>
            <a:endParaRPr lang="en-US" dirty="0" smtClean="0"/>
          </a:p>
          <a:p>
            <a:pPr lvl="0" algn="just"/>
            <a:r>
              <a:rPr lang="en-US" dirty="0" smtClean="0"/>
              <a:t>- </a:t>
            </a:r>
            <a:r>
              <a:rPr lang="en-US" dirty="0"/>
              <a:t>Transportation of Passenger by omnibus (by person except company) </a:t>
            </a:r>
            <a:endParaRPr lang="en-US" dirty="0" smtClean="0"/>
          </a:p>
          <a:p>
            <a:pPr lvl="0" algn="just"/>
            <a:r>
              <a:rPr lang="en-US" dirty="0" smtClean="0"/>
              <a:t>– </a:t>
            </a:r>
            <a:r>
              <a:rPr lang="en-US" dirty="0"/>
              <a:t>Housekeeping services </a:t>
            </a:r>
          </a:p>
          <a:p>
            <a:pPr lvl="0" algn="just"/>
            <a:r>
              <a:rPr lang="en-US" dirty="0" smtClean="0"/>
              <a:t>– </a:t>
            </a:r>
            <a:r>
              <a:rPr lang="en-US" dirty="0"/>
              <a:t>Accommodation </a:t>
            </a:r>
            <a:r>
              <a:rPr lang="en-US" dirty="0" err="1"/>
              <a:t>sevices</a:t>
            </a:r>
            <a:r>
              <a:rPr lang="en-US" dirty="0"/>
              <a:t> </a:t>
            </a:r>
            <a:endParaRPr lang="en-US" dirty="0" smtClean="0"/>
          </a:p>
          <a:p>
            <a:pPr lvl="0" algn="just"/>
            <a:r>
              <a:rPr lang="en-US" dirty="0" smtClean="0"/>
              <a:t>– </a:t>
            </a:r>
            <a:r>
              <a:rPr lang="en-US" dirty="0"/>
              <a:t>Restaurant Services </a:t>
            </a:r>
            <a:endParaRPr lang="en-US" b="1" dirty="0" smtClean="0"/>
          </a:p>
        </p:txBody>
      </p:sp>
    </p:spTree>
    <p:extLst>
      <p:ext uri="{BB962C8B-B14F-4D97-AF65-F5344CB8AC3E}">
        <p14:creationId xmlns:p14="http://schemas.microsoft.com/office/powerpoint/2010/main" xmlns="" val="42610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493967"/>
            <a:ext cx="10161431" cy="4801314"/>
          </a:xfrm>
          <a:prstGeom prst="rect">
            <a:avLst/>
          </a:prstGeom>
        </p:spPr>
        <p:txBody>
          <a:bodyPr wrap="square">
            <a:spAutoFit/>
          </a:bodyPr>
          <a:lstStyle/>
          <a:p>
            <a:pPr lvl="0" algn="just"/>
            <a:r>
              <a:rPr lang="en-US" dirty="0" smtClean="0">
                <a:solidFill>
                  <a:srgbClr val="000000"/>
                </a:solidFill>
                <a:ea typeface="Tahoma" panose="020B0604030504040204" pitchFamily="34" charset="0"/>
                <a:cs typeface="Tahoma" panose="020B0604030504040204" pitchFamily="34" charset="0"/>
              </a:rPr>
              <a:t>5.</a:t>
            </a:r>
            <a:r>
              <a:rPr lang="en-US" dirty="0" smtClean="0"/>
              <a:t> </a:t>
            </a:r>
            <a:r>
              <a:rPr lang="en-US" dirty="0"/>
              <a:t>Non-resident taxable persons making taxable supply; </a:t>
            </a:r>
            <a:endParaRPr lang="en-US" dirty="0" smtClean="0"/>
          </a:p>
          <a:p>
            <a:pPr lvl="0" algn="just"/>
            <a:r>
              <a:rPr lang="en-US" i="1" dirty="0" smtClean="0"/>
              <a:t>Non-resident </a:t>
            </a:r>
            <a:r>
              <a:rPr lang="en-US" i="1" dirty="0"/>
              <a:t>taxable person means: </a:t>
            </a:r>
            <a:endParaRPr lang="en-US" i="1" dirty="0" smtClean="0"/>
          </a:p>
          <a:p>
            <a:pPr marL="285750" lvl="0" indent="-285750" algn="just">
              <a:buFontTx/>
              <a:buChar char="-"/>
            </a:pPr>
            <a:r>
              <a:rPr lang="en-US" i="1" dirty="0" smtClean="0"/>
              <a:t>any </a:t>
            </a:r>
            <a:r>
              <a:rPr lang="en-US" i="1" dirty="0"/>
              <a:t>person who occasionally undertakes transactions involving supply of g/s/b, </a:t>
            </a:r>
            <a:endParaRPr lang="en-US" i="1" dirty="0" smtClean="0"/>
          </a:p>
          <a:p>
            <a:pPr marL="285750" lvl="0" indent="-285750" algn="just">
              <a:buFontTx/>
              <a:buChar char="-"/>
            </a:pPr>
            <a:r>
              <a:rPr lang="en-US" i="1" dirty="0" smtClean="0"/>
              <a:t>Whether </a:t>
            </a:r>
            <a:r>
              <a:rPr lang="en-US" i="1" dirty="0"/>
              <a:t>as principal or agent or any other capacity, </a:t>
            </a:r>
            <a:endParaRPr lang="en-US" i="1" dirty="0" smtClean="0"/>
          </a:p>
          <a:p>
            <a:pPr marL="285750" lvl="0" indent="-285750" algn="just">
              <a:buFontTx/>
              <a:buChar char="-"/>
            </a:pPr>
            <a:r>
              <a:rPr lang="en-US" i="1" dirty="0" smtClean="0"/>
              <a:t>but </a:t>
            </a:r>
            <a:r>
              <a:rPr lang="en-US" i="1" dirty="0"/>
              <a:t>who has no fixed place of business or residence in India. </a:t>
            </a:r>
            <a:endParaRPr lang="en-US" i="1" dirty="0" smtClean="0"/>
          </a:p>
          <a:p>
            <a:pPr marL="285750" lvl="0" indent="-285750" algn="just">
              <a:buFontTx/>
              <a:buChar char="-"/>
            </a:pPr>
            <a:endParaRPr lang="en-US" dirty="0"/>
          </a:p>
          <a:p>
            <a:pPr lvl="0" algn="just"/>
            <a:r>
              <a:rPr lang="en-US" dirty="0" smtClean="0"/>
              <a:t>6. </a:t>
            </a:r>
            <a:r>
              <a:rPr lang="en-US" dirty="0"/>
              <a:t>Persons who are required to deduct tax u/s 51, whether or not separately registered under this Act; </a:t>
            </a:r>
            <a:endParaRPr lang="en-US" dirty="0" smtClean="0"/>
          </a:p>
          <a:p>
            <a:pPr lvl="0" algn="just"/>
            <a:endParaRPr lang="en-US" dirty="0"/>
          </a:p>
          <a:p>
            <a:pPr lvl="0" algn="just"/>
            <a:r>
              <a:rPr lang="en-US" dirty="0" smtClean="0"/>
              <a:t>7. Persons </a:t>
            </a:r>
            <a:r>
              <a:rPr lang="en-US" dirty="0"/>
              <a:t>who make taxable supply </a:t>
            </a:r>
            <a:r>
              <a:rPr lang="en-US" dirty="0" smtClean="0"/>
              <a:t>of goods or services or both </a:t>
            </a:r>
            <a:r>
              <a:rPr lang="en-US" dirty="0"/>
              <a:t>on behalf of other taxable persons whether as an agent or otherwise; </a:t>
            </a:r>
            <a:endParaRPr lang="en-US" dirty="0" smtClean="0"/>
          </a:p>
          <a:p>
            <a:pPr lvl="0" algn="just"/>
            <a:endParaRPr lang="en-US" dirty="0"/>
          </a:p>
          <a:p>
            <a:pPr lvl="0" algn="just"/>
            <a:r>
              <a:rPr lang="en-US" dirty="0" smtClean="0"/>
              <a:t>8. </a:t>
            </a:r>
            <a:r>
              <a:rPr lang="en-US" dirty="0"/>
              <a:t>Input Service Distributor, whether or not separately registered under this Act; </a:t>
            </a:r>
            <a:endParaRPr lang="en-US" dirty="0" smtClean="0"/>
          </a:p>
          <a:p>
            <a:pPr lvl="0" algn="just"/>
            <a:r>
              <a:rPr lang="en-US" i="1" dirty="0" smtClean="0"/>
              <a:t>Input </a:t>
            </a:r>
            <a:r>
              <a:rPr lang="en-US" i="1" dirty="0"/>
              <a:t>service distributor means </a:t>
            </a:r>
            <a:endParaRPr lang="en-US" i="1" dirty="0" smtClean="0"/>
          </a:p>
          <a:p>
            <a:pPr marL="285750" lvl="0" indent="-285750" algn="just">
              <a:buFontTx/>
              <a:buChar char="-"/>
            </a:pPr>
            <a:r>
              <a:rPr lang="en-US" i="1" dirty="0" smtClean="0"/>
              <a:t>an </a:t>
            </a:r>
            <a:r>
              <a:rPr lang="en-US" i="1" dirty="0"/>
              <a:t>office of the supplier of goods or services or both </a:t>
            </a:r>
            <a:r>
              <a:rPr lang="en-US" i="1" dirty="0" smtClean="0"/>
              <a:t>which </a:t>
            </a:r>
          </a:p>
          <a:p>
            <a:pPr marL="285750" lvl="0" indent="-285750" algn="just">
              <a:buFontTx/>
              <a:buChar char="-"/>
            </a:pPr>
            <a:r>
              <a:rPr lang="en-US" i="1" dirty="0" smtClean="0"/>
              <a:t>receives </a:t>
            </a:r>
            <a:r>
              <a:rPr lang="en-US" i="1" dirty="0"/>
              <a:t>tax invoices issued towards the receipt of input services, &amp; </a:t>
            </a:r>
          </a:p>
          <a:p>
            <a:pPr marL="285750" lvl="0" indent="-285750" algn="just">
              <a:buFontTx/>
              <a:buChar char="-"/>
            </a:pPr>
            <a:r>
              <a:rPr lang="en-US" i="1" dirty="0" smtClean="0"/>
              <a:t>issues </a:t>
            </a:r>
            <a:r>
              <a:rPr lang="en-US" i="1" dirty="0"/>
              <a:t>a prescribed document for the purposes of distributing credit of services </a:t>
            </a:r>
            <a:endParaRPr lang="en-US" i="1" dirty="0" smtClean="0"/>
          </a:p>
          <a:p>
            <a:pPr marL="285750" lvl="0" indent="-285750" algn="just">
              <a:buFontTx/>
              <a:buChar char="-"/>
            </a:pPr>
            <a:r>
              <a:rPr lang="en-US" i="1" dirty="0" smtClean="0"/>
              <a:t>to </a:t>
            </a:r>
            <a:r>
              <a:rPr lang="en-US" i="1" dirty="0"/>
              <a:t>a supplier of taxable g/s/b having the same PAN as that of the said office</a:t>
            </a:r>
            <a:r>
              <a:rPr lang="en-US" i="1" dirty="0" smtClean="0"/>
              <a:t>.</a:t>
            </a:r>
          </a:p>
        </p:txBody>
      </p:sp>
    </p:spTree>
    <p:extLst>
      <p:ext uri="{BB962C8B-B14F-4D97-AF65-F5344CB8AC3E}">
        <p14:creationId xmlns:p14="http://schemas.microsoft.com/office/powerpoint/2010/main" xmlns="" val="45949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Overview</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marL="0" lvl="0" indent="0" algn="just">
              <a:buNone/>
            </a:pPr>
            <a:r>
              <a:rPr lang="en-US" sz="2100" dirty="0"/>
              <a:t>Under any taxation law, registration is the most fundamental requirement for the identification of persons liable to pay tax thereby ensuring tax compliance in the economy. Under the indirect tax regime, without registration, a person can neither collect tax from his customers nor claim any credit of tax paid by him. It is the first step towards becoming   compliant   under   any   tax   </a:t>
            </a:r>
            <a:r>
              <a:rPr lang="en-US" sz="2100" dirty="0" smtClean="0"/>
              <a:t>law.</a:t>
            </a:r>
          </a:p>
          <a:p>
            <a:pPr marL="0" indent="0" algn="just">
              <a:buNone/>
            </a:pPr>
            <a:r>
              <a:rPr lang="en-US" sz="2100" dirty="0"/>
              <a:t>Registration under GST legally recognizes a person as a supplier of goods or services or both and legally authorizes him to collect taxes from his customers and pass on the credit of the taxes paid on the goods or services supplied to the purchasers/recipients. He can claim the input tax credit of taxes paid and can utilize the same for payment of taxes due on the supply of goods or services. Registration ensures the seamless flow of input tax credit from suppliers to recipients at the national level.</a:t>
            </a:r>
          </a:p>
          <a:p>
            <a:pPr marL="0" lvl="0" indent="0" algn="just">
              <a:buNone/>
            </a:pPr>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4943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493967"/>
            <a:ext cx="10161431" cy="3139321"/>
          </a:xfrm>
          <a:prstGeom prst="rect">
            <a:avLst/>
          </a:prstGeom>
        </p:spPr>
        <p:txBody>
          <a:bodyPr wrap="square">
            <a:spAutoFit/>
          </a:bodyPr>
          <a:lstStyle/>
          <a:p>
            <a:pPr lvl="0" algn="just"/>
            <a:r>
              <a:rPr lang="en-US" dirty="0">
                <a:solidFill>
                  <a:srgbClr val="000000"/>
                </a:solidFill>
                <a:ea typeface="Tahoma" panose="020B0604030504040204" pitchFamily="34" charset="0"/>
                <a:cs typeface="Tahoma" panose="020B0604030504040204" pitchFamily="34" charset="0"/>
              </a:rPr>
              <a:t>9</a:t>
            </a:r>
            <a:r>
              <a:rPr lang="en-US" dirty="0" smtClean="0">
                <a:solidFill>
                  <a:srgbClr val="000000"/>
                </a:solidFill>
                <a:ea typeface="Tahoma" panose="020B0604030504040204" pitchFamily="34" charset="0"/>
                <a:cs typeface="Tahoma" panose="020B0604030504040204" pitchFamily="34" charset="0"/>
              </a:rPr>
              <a:t>.</a:t>
            </a:r>
            <a:r>
              <a:rPr lang="en-US" dirty="0" smtClean="0"/>
              <a:t> </a:t>
            </a:r>
            <a:r>
              <a:rPr lang="en-US" dirty="0"/>
              <a:t>Persons supplying services, except supplies u/s 9(5), through such ECO who is required to collect TCS u/s 52</a:t>
            </a:r>
            <a:r>
              <a:rPr lang="en-US" dirty="0" smtClean="0"/>
              <a:t>;</a:t>
            </a:r>
          </a:p>
          <a:p>
            <a:pPr lvl="0" algn="just"/>
            <a:r>
              <a:rPr lang="en-US" dirty="0" smtClean="0"/>
              <a:t> </a:t>
            </a:r>
            <a:endParaRPr lang="en-US" dirty="0"/>
          </a:p>
          <a:p>
            <a:pPr lvl="0" algn="just"/>
            <a:r>
              <a:rPr lang="en-US" dirty="0" smtClean="0"/>
              <a:t>10. Every </a:t>
            </a:r>
            <a:r>
              <a:rPr lang="en-US" dirty="0"/>
              <a:t>electronic commerce operator who is required to collect TCS at source u/s 52. </a:t>
            </a:r>
            <a:endParaRPr lang="en-US" dirty="0" smtClean="0"/>
          </a:p>
          <a:p>
            <a:pPr lvl="0" algn="just"/>
            <a:endParaRPr lang="en-US" dirty="0"/>
          </a:p>
          <a:p>
            <a:pPr lvl="0" algn="just"/>
            <a:r>
              <a:rPr lang="en-US" dirty="0" smtClean="0"/>
              <a:t>11. Every </a:t>
            </a:r>
            <a:r>
              <a:rPr lang="en-US" dirty="0"/>
              <a:t>person supplying OIDAR services from outside India to a unregistered person in India [OIDAR: online information and data base access or retrieval] </a:t>
            </a:r>
            <a:endParaRPr lang="en-US" dirty="0" smtClean="0"/>
          </a:p>
          <a:p>
            <a:pPr lvl="0" algn="just"/>
            <a:endParaRPr lang="en-US" dirty="0"/>
          </a:p>
          <a:p>
            <a:pPr lvl="0" algn="just"/>
            <a:r>
              <a:rPr lang="en-US" dirty="0" smtClean="0"/>
              <a:t>12. </a:t>
            </a:r>
            <a:r>
              <a:rPr lang="en-US" dirty="0"/>
              <a:t>Every person supplying online money gaming from a place outside India to a person in India; </a:t>
            </a:r>
            <a:endParaRPr lang="en-US" dirty="0" smtClean="0"/>
          </a:p>
          <a:p>
            <a:pPr lvl="0" algn="just"/>
            <a:endParaRPr lang="en-US" dirty="0"/>
          </a:p>
          <a:p>
            <a:pPr lvl="0" algn="just"/>
            <a:r>
              <a:rPr lang="en-US" dirty="0" smtClean="0"/>
              <a:t>13. </a:t>
            </a:r>
            <a:r>
              <a:rPr lang="en-US" dirty="0"/>
              <a:t>Such other person/class of persons, notified by Government on recommendations of Council.</a:t>
            </a:r>
            <a:endParaRPr lang="en-US" i="1" dirty="0" smtClean="0"/>
          </a:p>
        </p:txBody>
      </p:sp>
    </p:spTree>
    <p:extLst>
      <p:ext uri="{BB962C8B-B14F-4D97-AF65-F5344CB8AC3E}">
        <p14:creationId xmlns:p14="http://schemas.microsoft.com/office/powerpoint/2010/main" xmlns="" val="6391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Example</a:t>
            </a:r>
            <a:endParaRPr lang="en-US" dirty="0"/>
          </a:p>
        </p:txBody>
      </p:sp>
      <p:pic>
        <p:nvPicPr>
          <p:cNvPr id="4" name="Graphic 3" descr="Lightbulb icon">
            <a:extLst>
              <a:ext uri="{FF2B5EF4-FFF2-40B4-BE49-F238E27FC236}">
                <a16:creationId xmlns:a16="http://schemas.microsoft.com/office/drawing/2014/main" xmlns="" id="{5E124F8C-3984-4EEC-9BA8-3B255731F2B0}"/>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10028262" y="206686"/>
            <a:ext cx="1122450" cy="112245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xmlns="" val="1623495174"/>
              </p:ext>
            </p:extLst>
          </p:nvPr>
        </p:nvGraphicFramePr>
        <p:xfrm>
          <a:off x="1293813" y="1655513"/>
          <a:ext cx="9604374" cy="4145280"/>
        </p:xfrm>
        <a:graphic>
          <a:graphicData uri="http://schemas.openxmlformats.org/drawingml/2006/table">
            <a:tbl>
              <a:tblPr firstRow="1" bandRow="1">
                <a:tableStyleId>{3C2FFA5D-87B4-456A-9821-1D502468CF0F}</a:tableStyleId>
              </a:tblPr>
              <a:tblGrid>
                <a:gridCol w="1600729"/>
                <a:gridCol w="1600729"/>
                <a:gridCol w="1600729"/>
                <a:gridCol w="1600729"/>
                <a:gridCol w="1600729"/>
                <a:gridCol w="1600729"/>
              </a:tblGrid>
              <a:tr h="370840">
                <a:tc>
                  <a:txBody>
                    <a:bodyPr/>
                    <a:lstStyle/>
                    <a:p>
                      <a:pPr algn="ctr"/>
                      <a:r>
                        <a:rPr lang="en-US" dirty="0" smtClean="0"/>
                        <a:t>Supplier</a:t>
                      </a:r>
                      <a:endParaRPr lang="en-US" dirty="0"/>
                    </a:p>
                  </a:txBody>
                  <a:tcPr/>
                </a:tc>
                <a:tc>
                  <a:txBody>
                    <a:bodyPr/>
                    <a:lstStyle/>
                    <a:p>
                      <a:pPr algn="ctr"/>
                      <a:r>
                        <a:rPr lang="en-US" dirty="0" smtClean="0"/>
                        <a:t>POS</a:t>
                      </a:r>
                      <a:endParaRPr lang="en-US" dirty="0"/>
                    </a:p>
                  </a:txBody>
                  <a:tcPr/>
                </a:tc>
                <a:tc>
                  <a:txBody>
                    <a:bodyPr/>
                    <a:lstStyle/>
                    <a:p>
                      <a:pPr algn="ctr"/>
                      <a:r>
                        <a:rPr lang="en-US" dirty="0" smtClean="0"/>
                        <a:t>Item</a:t>
                      </a:r>
                      <a:endParaRPr lang="en-US" dirty="0"/>
                    </a:p>
                  </a:txBody>
                  <a:tcPr/>
                </a:tc>
                <a:tc>
                  <a:txBody>
                    <a:bodyPr/>
                    <a:lstStyle/>
                    <a:p>
                      <a:pPr algn="ctr"/>
                      <a:r>
                        <a:rPr lang="en-US" dirty="0" smtClean="0"/>
                        <a:t>ATO Lakhs</a:t>
                      </a:r>
                      <a:endParaRPr lang="en-US" dirty="0"/>
                    </a:p>
                  </a:txBody>
                  <a:tcPr/>
                </a:tc>
                <a:tc>
                  <a:txBody>
                    <a:bodyPr/>
                    <a:lstStyle/>
                    <a:p>
                      <a:pPr algn="ctr"/>
                      <a:r>
                        <a:rPr lang="en-US" dirty="0" smtClean="0"/>
                        <a:t>Registration</a:t>
                      </a:r>
                      <a:endParaRPr lang="en-US" dirty="0"/>
                    </a:p>
                  </a:txBody>
                  <a:tcPr/>
                </a:tc>
                <a:tc>
                  <a:txBody>
                    <a:bodyPr/>
                    <a:lstStyle/>
                    <a:p>
                      <a:pPr algn="ctr"/>
                      <a:r>
                        <a:rPr lang="en-US" dirty="0" smtClean="0"/>
                        <a:t>Section</a:t>
                      </a:r>
                      <a:endParaRPr lang="en-US" dirty="0"/>
                    </a:p>
                  </a:txBody>
                  <a:tcPr/>
                </a:tc>
              </a:tr>
              <a:tr h="370840">
                <a:tc>
                  <a:txBody>
                    <a:bodyPr/>
                    <a:lstStyle/>
                    <a:p>
                      <a:pPr algn="ctr"/>
                      <a:r>
                        <a:rPr lang="en-US" dirty="0" smtClean="0"/>
                        <a:t>UP</a:t>
                      </a:r>
                      <a:endParaRPr lang="en-US" dirty="0"/>
                    </a:p>
                  </a:txBody>
                  <a:tcPr anchor="ctr"/>
                </a:tc>
                <a:tc>
                  <a:txBody>
                    <a:bodyPr/>
                    <a:lstStyle/>
                    <a:p>
                      <a:pPr algn="ctr"/>
                      <a:r>
                        <a:rPr lang="en-US" dirty="0" smtClean="0"/>
                        <a:t>Bihar</a:t>
                      </a:r>
                      <a:endParaRPr lang="en-US" dirty="0"/>
                    </a:p>
                  </a:txBody>
                  <a:tcPr anchor="ctr"/>
                </a:tc>
                <a:tc>
                  <a:txBody>
                    <a:bodyPr/>
                    <a:lstStyle/>
                    <a:p>
                      <a:pPr algn="ctr"/>
                      <a:r>
                        <a:rPr lang="en-US" dirty="0" smtClean="0"/>
                        <a:t>Shoes</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24</a:t>
                      </a:r>
                      <a:endParaRPr lang="en-US" dirty="0"/>
                    </a:p>
                  </a:txBody>
                  <a:tcPr anchor="ctr"/>
                </a:tc>
              </a:tr>
              <a:tr h="370840">
                <a:tc>
                  <a:txBody>
                    <a:bodyPr/>
                    <a:lstStyle/>
                    <a:p>
                      <a:pPr algn="ctr"/>
                      <a:r>
                        <a:rPr lang="en-US" dirty="0" smtClean="0"/>
                        <a:t>UP</a:t>
                      </a:r>
                      <a:endParaRPr lang="en-US" b="0" dirty="0"/>
                    </a:p>
                  </a:txBody>
                  <a:tcPr anchor="ctr"/>
                </a:tc>
                <a:tc>
                  <a:txBody>
                    <a:bodyPr/>
                    <a:lstStyle/>
                    <a:p>
                      <a:pPr algn="ctr"/>
                      <a:r>
                        <a:rPr lang="en-US" dirty="0" smtClean="0"/>
                        <a:t>Bihar</a:t>
                      </a:r>
                      <a:endParaRPr lang="en-US" dirty="0"/>
                    </a:p>
                  </a:txBody>
                  <a:tcPr anchor="ctr"/>
                </a:tc>
                <a:tc>
                  <a:txBody>
                    <a:bodyPr/>
                    <a:lstStyle/>
                    <a:p>
                      <a:pPr algn="ctr"/>
                      <a:r>
                        <a:rPr lang="en-US" dirty="0" smtClean="0"/>
                        <a:t>Services</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No</a:t>
                      </a:r>
                      <a:endParaRPr lang="en-US" dirty="0"/>
                    </a:p>
                  </a:txBody>
                  <a:tcPr anchor="ctr"/>
                </a:tc>
                <a:tc>
                  <a:txBody>
                    <a:bodyPr/>
                    <a:lstStyle/>
                    <a:p>
                      <a:pPr algn="ctr"/>
                      <a:endParaRPr lang="en-US" dirty="0"/>
                    </a:p>
                  </a:txBody>
                  <a:tcPr anchor="ctr"/>
                </a:tc>
              </a:tr>
              <a:tr h="370840">
                <a:tc>
                  <a:txBody>
                    <a:bodyPr/>
                    <a:lstStyle/>
                    <a:p>
                      <a:pPr algn="ctr"/>
                      <a:r>
                        <a:rPr lang="en-US" dirty="0" smtClean="0"/>
                        <a:t>UP</a:t>
                      </a:r>
                      <a:endParaRPr lang="en-US" dirty="0"/>
                    </a:p>
                  </a:txBody>
                  <a:tcPr anchor="ctr"/>
                </a:tc>
                <a:tc>
                  <a:txBody>
                    <a:bodyPr/>
                    <a:lstStyle/>
                    <a:p>
                      <a:pPr algn="ctr"/>
                      <a:r>
                        <a:rPr lang="en-US" dirty="0" smtClean="0"/>
                        <a:t>Bihar</a:t>
                      </a:r>
                      <a:endParaRPr lang="en-US" dirty="0"/>
                    </a:p>
                  </a:txBody>
                  <a:tcPr anchor="ctr"/>
                </a:tc>
                <a:tc>
                  <a:txBody>
                    <a:bodyPr/>
                    <a:lstStyle/>
                    <a:p>
                      <a:pPr algn="ctr"/>
                      <a:r>
                        <a:rPr lang="en-US" dirty="0" smtClean="0"/>
                        <a:t>Services</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22</a:t>
                      </a:r>
                      <a:endParaRPr lang="en-US" dirty="0"/>
                    </a:p>
                  </a:txBody>
                  <a:tcPr anchor="ctr"/>
                </a:tc>
              </a:tr>
              <a:tr h="370840">
                <a:tc>
                  <a:txBody>
                    <a:bodyPr/>
                    <a:lstStyle/>
                    <a:p>
                      <a:pPr algn="ctr"/>
                      <a:r>
                        <a:rPr lang="en-US" dirty="0" smtClean="0"/>
                        <a:t>UP</a:t>
                      </a:r>
                      <a:endParaRPr lang="en-US" dirty="0"/>
                    </a:p>
                  </a:txBody>
                  <a:tcPr anchor="ctr"/>
                </a:tc>
                <a:tc>
                  <a:txBody>
                    <a:bodyPr/>
                    <a:lstStyle/>
                    <a:p>
                      <a:pPr algn="ctr"/>
                      <a:r>
                        <a:rPr lang="en-US" dirty="0" smtClean="0"/>
                        <a:t>Bihar</a:t>
                      </a:r>
                      <a:endParaRPr lang="en-US" dirty="0"/>
                    </a:p>
                  </a:txBody>
                  <a:tcPr anchor="ctr"/>
                </a:tc>
                <a:tc>
                  <a:txBody>
                    <a:bodyPr/>
                    <a:lstStyle/>
                    <a:p>
                      <a:pPr algn="ctr"/>
                      <a:r>
                        <a:rPr lang="en-US" dirty="0" smtClean="0"/>
                        <a:t>Handicraft Goods</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No</a:t>
                      </a:r>
                      <a:endParaRPr lang="en-US" dirty="0"/>
                    </a:p>
                  </a:txBody>
                  <a:tcPr anchor="ctr"/>
                </a:tc>
                <a:tc>
                  <a:txBody>
                    <a:bodyPr/>
                    <a:lstStyle/>
                    <a:p>
                      <a:pPr algn="ctr"/>
                      <a:endParaRPr lang="en-US" dirty="0"/>
                    </a:p>
                  </a:txBody>
                  <a:tcPr anchor="ctr"/>
                </a:tc>
              </a:tr>
              <a:tr h="370840">
                <a:tc>
                  <a:txBody>
                    <a:bodyPr/>
                    <a:lstStyle/>
                    <a:p>
                      <a:pPr algn="ctr"/>
                      <a:r>
                        <a:rPr lang="en-US" dirty="0" smtClean="0"/>
                        <a:t>UP</a:t>
                      </a:r>
                      <a:endParaRPr lang="en-US" dirty="0"/>
                    </a:p>
                  </a:txBody>
                  <a:tcPr anchor="ctr"/>
                </a:tc>
                <a:tc>
                  <a:txBody>
                    <a:bodyPr/>
                    <a:lstStyle/>
                    <a:p>
                      <a:pPr algn="ctr"/>
                      <a:r>
                        <a:rPr lang="en-US" dirty="0" smtClean="0"/>
                        <a:t>Bihar</a:t>
                      </a:r>
                      <a:endParaRPr lang="en-US" dirty="0"/>
                    </a:p>
                  </a:txBody>
                  <a:tcPr anchor="ctr"/>
                </a:tc>
                <a:tc>
                  <a:txBody>
                    <a:bodyPr/>
                    <a:lstStyle/>
                    <a:p>
                      <a:pPr algn="ctr"/>
                      <a:r>
                        <a:rPr lang="en-US" dirty="0" smtClean="0"/>
                        <a:t>Handicraft Goods</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22</a:t>
                      </a:r>
                      <a:endParaRPr lang="en-US" dirty="0"/>
                    </a:p>
                  </a:txBody>
                  <a:tcPr anchor="ctr"/>
                </a:tc>
              </a:tr>
              <a:tr h="370840">
                <a:tc>
                  <a:txBody>
                    <a:bodyPr/>
                    <a:lstStyle/>
                    <a:p>
                      <a:pPr algn="ctr"/>
                      <a:r>
                        <a:rPr lang="en-US" dirty="0" smtClean="0"/>
                        <a:t>UP</a:t>
                      </a:r>
                      <a:endParaRPr lang="en-US" dirty="0"/>
                    </a:p>
                  </a:txBody>
                  <a:tcPr anchor="ctr"/>
                </a:tc>
                <a:tc>
                  <a:txBody>
                    <a:bodyPr/>
                    <a:lstStyle/>
                    <a:p>
                      <a:pPr algn="ctr"/>
                      <a:r>
                        <a:rPr lang="en-US" dirty="0" smtClean="0"/>
                        <a:t>Bihar</a:t>
                      </a:r>
                      <a:endParaRPr lang="en-US" dirty="0"/>
                    </a:p>
                  </a:txBody>
                  <a:tcPr anchor="ctr"/>
                </a:tc>
                <a:tc>
                  <a:txBody>
                    <a:bodyPr/>
                    <a:lstStyle/>
                    <a:p>
                      <a:pPr algn="ctr"/>
                      <a:r>
                        <a:rPr lang="en-US" dirty="0" smtClean="0"/>
                        <a:t>Job Work</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No</a:t>
                      </a:r>
                      <a:endParaRPr lang="en-US" dirty="0"/>
                    </a:p>
                  </a:txBody>
                  <a:tcPr anchor="ctr"/>
                </a:tc>
                <a:tc>
                  <a:txBody>
                    <a:bodyPr/>
                    <a:lstStyle/>
                    <a:p>
                      <a:pPr algn="ctr"/>
                      <a:endParaRPr lang="en-US" dirty="0"/>
                    </a:p>
                  </a:txBody>
                  <a:tcPr anchor="ctr"/>
                </a:tc>
              </a:tr>
              <a:tr h="370840">
                <a:tc>
                  <a:txBody>
                    <a:bodyPr/>
                    <a:lstStyle/>
                    <a:p>
                      <a:pPr algn="ctr"/>
                      <a:r>
                        <a:rPr lang="en-US" dirty="0" smtClean="0"/>
                        <a:t>UP</a:t>
                      </a:r>
                      <a:endParaRPr lang="en-US" dirty="0"/>
                    </a:p>
                  </a:txBody>
                  <a:tcPr anchor="ctr"/>
                </a:tc>
                <a:tc>
                  <a:txBody>
                    <a:bodyPr/>
                    <a:lstStyle/>
                    <a:p>
                      <a:pPr algn="ctr"/>
                      <a:r>
                        <a:rPr lang="en-US" dirty="0" smtClean="0"/>
                        <a:t>Bihar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Job Work</a:t>
                      </a:r>
                    </a:p>
                  </a:txBody>
                  <a:tcPr anchor="ctr"/>
                </a:tc>
                <a:tc>
                  <a:txBody>
                    <a:bodyPr/>
                    <a:lstStyle/>
                    <a:p>
                      <a:pPr algn="ctr"/>
                      <a:r>
                        <a:rPr lang="en-US" dirty="0" smtClean="0"/>
                        <a:t>45</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22</a:t>
                      </a:r>
                      <a:endParaRPr lang="en-US" dirty="0"/>
                    </a:p>
                  </a:txBody>
                  <a:tcPr anchor="ctr"/>
                </a:tc>
              </a:tr>
              <a:tr h="370840">
                <a:tc>
                  <a:txBody>
                    <a:bodyPr/>
                    <a:lstStyle/>
                    <a:p>
                      <a:pPr algn="ctr"/>
                      <a:r>
                        <a:rPr lang="en-US" dirty="0" smtClean="0"/>
                        <a:t>UP</a:t>
                      </a:r>
                      <a:endParaRPr lang="en-US" dirty="0"/>
                    </a:p>
                  </a:txBody>
                  <a:tcPr anchor="ctr"/>
                </a:tc>
                <a:tc>
                  <a:txBody>
                    <a:bodyPr/>
                    <a:lstStyle/>
                    <a:p>
                      <a:pPr algn="ctr"/>
                      <a:r>
                        <a:rPr lang="en-US" dirty="0" smtClean="0"/>
                        <a:t>Bihar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Job Work</a:t>
                      </a:r>
                    </a:p>
                    <a:p>
                      <a:pPr algn="ctr"/>
                      <a:r>
                        <a:rPr lang="en-US" dirty="0" smtClean="0"/>
                        <a:t>(Jewellary)</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24</a:t>
                      </a:r>
                      <a:endParaRPr lang="en-US" dirty="0"/>
                    </a:p>
                  </a:txBody>
                  <a:tcPr anchor="ctr"/>
                </a:tc>
              </a:tr>
            </a:tbl>
          </a:graphicData>
        </a:graphic>
      </p:graphicFrame>
    </p:spTree>
    <p:extLst>
      <p:ext uri="{BB962C8B-B14F-4D97-AF65-F5344CB8AC3E}">
        <p14:creationId xmlns:p14="http://schemas.microsoft.com/office/powerpoint/2010/main" xmlns="" val="344913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456786"/>
            <a:ext cx="9603275" cy="1049235"/>
          </a:xfrm>
        </p:spPr>
        <p:txBody>
          <a:bodyPr>
            <a:normAutofit/>
          </a:bodyPr>
          <a:lstStyle/>
          <a:p>
            <a:r>
              <a:rPr lang="en-US" dirty="0" smtClean="0"/>
              <a:t>Procedure for registration</a:t>
            </a:r>
            <a:br>
              <a:rPr lang="en-US" dirty="0" smtClean="0"/>
            </a:br>
            <a:r>
              <a:rPr lang="en-US" dirty="0" smtClean="0"/>
              <a:t>[sec 25]</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fontScale="92500" lnSpcReduction="10000"/>
          </a:bodyPr>
          <a:lstStyle/>
          <a:p>
            <a:r>
              <a:rPr lang="en-US" i="1" dirty="0" smtClean="0"/>
              <a:t>Every </a:t>
            </a:r>
            <a:r>
              <a:rPr lang="en-US" i="1" dirty="0"/>
              <a:t>person who is liable to be registered under section 22 or section 24 shall apply for registration in every such State or Union territory in which he is so liable within thirty days from the date on which he becomes liable to registration, in such manner and subject to such conditions as may be </a:t>
            </a:r>
            <a:r>
              <a:rPr lang="en-US" i="1" dirty="0" smtClean="0"/>
              <a:t>prescribed.</a:t>
            </a:r>
            <a:r>
              <a:rPr lang="en-US" dirty="0"/>
              <a:t> </a:t>
            </a:r>
            <a:r>
              <a:rPr lang="en-US" i="1" dirty="0" smtClean="0"/>
              <a:t>Provided </a:t>
            </a:r>
            <a:r>
              <a:rPr lang="en-US" i="1" dirty="0"/>
              <a:t>that a casual taxable person or a non-resident taxable person shall apply for registration at least five days prior to the commencement of business</a:t>
            </a:r>
            <a:r>
              <a:rPr lang="en-US" i="1" dirty="0" smtClean="0"/>
              <a:t>.</a:t>
            </a:r>
          </a:p>
          <a:p>
            <a:pPr algn="just"/>
            <a:r>
              <a:rPr lang="en-US" i="1" dirty="0" smtClean="0"/>
              <a:t>A </a:t>
            </a:r>
            <a:r>
              <a:rPr lang="en-US" i="1" dirty="0"/>
              <a:t>person seeking registration under this Act shall be granted a single registration in a State or Union territory</a:t>
            </a:r>
            <a:r>
              <a:rPr lang="en-US" i="1" dirty="0" smtClean="0"/>
              <a:t>.</a:t>
            </a:r>
          </a:p>
          <a:p>
            <a:pPr algn="just"/>
            <a:r>
              <a:rPr lang="en-US" i="1" dirty="0"/>
              <a:t>A person, though not liable to be registered under section 22 or section 24 may get himself registered voluntarily, and all provisions of this Act, as are applicable to a registered person, shall apply to such person</a:t>
            </a:r>
            <a:r>
              <a:rPr lang="en-US" i="1" dirty="0" smtClean="0"/>
              <a:t>.</a:t>
            </a:r>
          </a:p>
          <a:p>
            <a:pPr algn="just"/>
            <a:r>
              <a:rPr lang="en-US" i="1" dirty="0"/>
              <a:t>A person who has obtained or is required to obtain more than one registration, whether in one State or Union territory or more than one State or Union territory shall, in respect of each such registration, be treated as distinct persons for the purposes of this Act</a:t>
            </a:r>
            <a:endParaRPr lang="en-US" dirty="0"/>
          </a:p>
          <a:p>
            <a:pPr algn="just"/>
            <a:endParaRPr lang="en-US" i="1" dirty="0" smtClean="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82791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493967"/>
            <a:ext cx="10161431" cy="4524315"/>
          </a:xfrm>
          <a:prstGeom prst="rect">
            <a:avLst/>
          </a:prstGeom>
        </p:spPr>
        <p:txBody>
          <a:bodyPr wrap="square">
            <a:spAutoFit/>
          </a:bodyPr>
          <a:lstStyle/>
          <a:p>
            <a:pPr marL="285750" indent="-285750">
              <a:buFont typeface="Arial" panose="020B0604020202020204" pitchFamily="34" charset="0"/>
              <a:buChar char="•"/>
            </a:pPr>
            <a:r>
              <a:rPr lang="en-US" i="1" dirty="0"/>
              <a:t>Every person shall have a Permanent Account Number issued under the Income- tax Act, 1961 in order to be eligible for grant of </a:t>
            </a:r>
            <a:r>
              <a:rPr lang="en-US" i="1" dirty="0" smtClean="0"/>
              <a:t>registration</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Every registered person shall undergo authentication, or furnish proof of possession of </a:t>
            </a:r>
            <a:r>
              <a:rPr lang="en-US" i="1" dirty="0" err="1"/>
              <a:t>Aadhaar</a:t>
            </a:r>
            <a:r>
              <a:rPr lang="en-US" i="1" dirty="0"/>
              <a:t> number, in such form and manner and within such time as may be prescribed</a:t>
            </a:r>
            <a:r>
              <a:rPr lang="en-US" i="1" dirty="0" smtClean="0"/>
              <a:t>.</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On and from the date of notification, every individual shall, in order to be eligible for grant of registration, undergo authentication, or furnish proof of possession of </a:t>
            </a:r>
            <a:r>
              <a:rPr lang="en-US" i="1" dirty="0" err="1"/>
              <a:t>Aadhaar</a:t>
            </a:r>
            <a:r>
              <a:rPr lang="en-US" i="1" dirty="0"/>
              <a:t> number, in such manner as the Government may, on the recommendations of the Council, specify in the said notification</a:t>
            </a:r>
            <a:r>
              <a:rPr lang="en-US" i="1"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Where a person who is liable to be registered under this Act fails to obtain registration, the proper officer may, without prejudice to any action which may be taken under this Act or under any other law for the time being in force, proceed to register such person in such manner as may be </a:t>
            </a:r>
            <a:r>
              <a:rPr lang="en-US" i="1" dirty="0" smtClean="0"/>
              <a:t>prescribed</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A certificate of registration shall be issued in such form and with effect from such date as may be prescribed</a:t>
            </a:r>
            <a:endParaRPr lang="en-US" dirty="0"/>
          </a:p>
          <a:p>
            <a:endParaRPr lang="en-US" dirty="0"/>
          </a:p>
        </p:txBody>
      </p:sp>
    </p:spTree>
    <p:extLst>
      <p:ext uri="{BB962C8B-B14F-4D97-AF65-F5344CB8AC3E}">
        <p14:creationId xmlns:p14="http://schemas.microsoft.com/office/powerpoint/2010/main" xmlns="" val="335538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456786"/>
            <a:ext cx="9603275" cy="1049235"/>
          </a:xfrm>
        </p:spPr>
        <p:txBody>
          <a:bodyPr>
            <a:normAutofit/>
          </a:bodyPr>
          <a:lstStyle/>
          <a:p>
            <a:r>
              <a:rPr lang="en-US" dirty="0" smtClean="0"/>
              <a:t>Deemed registration</a:t>
            </a:r>
            <a:br>
              <a:rPr lang="en-US" dirty="0" smtClean="0"/>
            </a:br>
            <a:r>
              <a:rPr lang="en-US" dirty="0" smtClean="0"/>
              <a:t>[sec 26]</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algn="just"/>
            <a:r>
              <a:rPr lang="en-US" i="1" dirty="0"/>
              <a:t>The grant of registration or the Unique Identity Number under the State Goods and Services Tax Act or the Union Territory Goods and Services Tax Act shall be deemed to be a grant of registration or the Unique Identity Number under this Act subject to the condition that the application for registration or the Unique Identity Number has not been rejected under this Act within the time specified in sub-section (10) of section 25</a:t>
            </a:r>
            <a:r>
              <a:rPr lang="en-US" i="1" dirty="0" smtClean="0"/>
              <a:t>.</a:t>
            </a:r>
          </a:p>
          <a:p>
            <a:pPr algn="just"/>
            <a:r>
              <a:rPr lang="en-US" i="1" dirty="0" smtClean="0"/>
              <a:t>Notwithstanding </a:t>
            </a:r>
            <a:r>
              <a:rPr lang="en-US" i="1" dirty="0"/>
              <a:t>anything contained in sub-section (10) of section 25, any rejection of application for registration or the Unique Identity Number under the State Goods and Services Tax Act or the Union Territory Goods and Services Tax Act shall be deemed to be a rejection of application for registration under this Act</a:t>
            </a:r>
            <a:r>
              <a:rPr lang="en-US" i="1" dirty="0" smtClean="0"/>
              <a:t>.</a:t>
            </a:r>
            <a:endParaRPr lang="en-US" i="1" dirty="0" smtClean="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12798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2" y="252818"/>
            <a:ext cx="9603275" cy="1049235"/>
          </a:xfrm>
        </p:spPr>
        <p:txBody>
          <a:bodyPr>
            <a:normAutofit fontScale="90000"/>
          </a:bodyPr>
          <a:lstStyle/>
          <a:p>
            <a:r>
              <a:rPr lang="en-US" i="1" dirty="0"/>
              <a:t>Special provisions relating to casual taxable </a:t>
            </a:r>
            <a:r>
              <a:rPr lang="en-US" i="1" dirty="0" smtClean="0"/>
              <a:t/>
            </a:r>
            <a:br>
              <a:rPr lang="en-US" i="1" dirty="0" smtClean="0"/>
            </a:br>
            <a:r>
              <a:rPr lang="en-US" i="1" dirty="0" smtClean="0"/>
              <a:t>person </a:t>
            </a:r>
            <a:r>
              <a:rPr lang="en-US" i="1" dirty="0"/>
              <a:t>and non-resident taxable person</a:t>
            </a:r>
            <a:r>
              <a:rPr lang="en-US" dirty="0" smtClean="0"/>
              <a:t/>
            </a:r>
            <a:br>
              <a:rPr lang="en-US" dirty="0" smtClean="0"/>
            </a:br>
            <a:r>
              <a:rPr lang="en-US" dirty="0" smtClean="0"/>
              <a:t>[sec 27]</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algn="just"/>
            <a:r>
              <a:rPr lang="en-US" i="1" dirty="0"/>
              <a:t>The certificate of registration issued to a casual taxable person or a non- resident taxable person shall be valid for the period specified in the application for registration or ninety days from the effective date of registration, whichever is earlier and such person shall make taxable supplies only after the issuance of the certificate of registration.</a:t>
            </a:r>
            <a:endParaRPr lang="en-US" dirty="0"/>
          </a:p>
          <a:p>
            <a:pPr algn="just"/>
            <a:r>
              <a:rPr lang="en-US" i="1" dirty="0"/>
              <a:t>A casual taxable person or a non-resident taxable person shall, at the time of submission of application for registration under sub-section (1) of section 25, make an advance deposit of tax in an amount equivalent to the estimated tax liability of such person for the period for which the registration is sought</a:t>
            </a:r>
            <a:r>
              <a:rPr lang="en-US" i="1" dirty="0" smtClean="0"/>
              <a:t>.</a:t>
            </a:r>
          </a:p>
          <a:p>
            <a:pPr algn="just"/>
            <a:r>
              <a:rPr lang="en-US" i="1" dirty="0"/>
              <a:t>The amount deposited under sub-section (2) shall be credited to the electronic cash ledger of such person and shall be </a:t>
            </a:r>
            <a:r>
              <a:rPr lang="en-US" i="1" dirty="0" err="1"/>
              <a:t>utilised</a:t>
            </a:r>
            <a:r>
              <a:rPr lang="en-US" i="1" dirty="0"/>
              <a:t> in the manner provided under section 49.</a:t>
            </a:r>
            <a:endParaRPr lang="en-US" dirty="0"/>
          </a:p>
        </p:txBody>
      </p:sp>
    </p:spTree>
    <p:extLst>
      <p:ext uri="{BB962C8B-B14F-4D97-AF65-F5344CB8AC3E}">
        <p14:creationId xmlns:p14="http://schemas.microsoft.com/office/powerpoint/2010/main" xmlns="" val="324995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2" y="721217"/>
            <a:ext cx="9603275" cy="580836"/>
          </a:xfrm>
        </p:spPr>
        <p:txBody>
          <a:bodyPr>
            <a:normAutofit/>
          </a:bodyPr>
          <a:lstStyle/>
          <a:p>
            <a:r>
              <a:rPr lang="en-US" i="1" dirty="0" smtClean="0"/>
              <a:t>AMENDMENT OF REGISTRATION </a:t>
            </a:r>
            <a:r>
              <a:rPr lang="en-US" dirty="0" smtClean="0"/>
              <a:t>[sec 28]</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algn="just"/>
            <a:r>
              <a:rPr lang="en-US" i="1" dirty="0"/>
              <a:t>Every registered person and a person to whom a Unique Identity Number has been assigned shall inform the proper officer of any changes in the information furnished at the time of registration or subsequent thereto, in such form and manner and within </a:t>
            </a:r>
            <a:r>
              <a:rPr lang="en-US" i="1" dirty="0" smtClean="0"/>
              <a:t>such period </a:t>
            </a:r>
            <a:r>
              <a:rPr lang="en-US" i="1" dirty="0"/>
              <a:t>as may be prescribed</a:t>
            </a:r>
            <a:r>
              <a:rPr lang="en-US" i="1" dirty="0" smtClean="0"/>
              <a:t>.</a:t>
            </a:r>
          </a:p>
          <a:p>
            <a:pPr algn="just"/>
            <a:r>
              <a:rPr lang="en-US" i="1" dirty="0"/>
              <a:t>The proper officer may, on the basis of information furnished under sub-section (1) or as ascertained by him, approve or reject amendments in the registration particulars in such manner and within such period as may be prescribed.</a:t>
            </a:r>
            <a:endParaRPr lang="en-US" dirty="0"/>
          </a:p>
          <a:p>
            <a:pPr algn="just"/>
            <a:r>
              <a:rPr lang="en-US" i="1" dirty="0"/>
              <a:t>Any rejection or approval of amendments under the State Goods and Services Tax Act or the Union Territory Goods and Services Tax Act, as the case may be, shall be deemed to be a rejection or approval under this Act.</a:t>
            </a:r>
            <a:endParaRPr lang="en-US" dirty="0"/>
          </a:p>
        </p:txBody>
      </p:sp>
    </p:spTree>
    <p:extLst>
      <p:ext uri="{BB962C8B-B14F-4D97-AF65-F5344CB8AC3E}">
        <p14:creationId xmlns:p14="http://schemas.microsoft.com/office/powerpoint/2010/main" xmlns="" val="87343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2" y="721217"/>
            <a:ext cx="9603275" cy="580836"/>
          </a:xfrm>
        </p:spPr>
        <p:txBody>
          <a:bodyPr>
            <a:normAutofit/>
          </a:bodyPr>
          <a:lstStyle/>
          <a:p>
            <a:r>
              <a:rPr lang="en-US" i="1" dirty="0" smtClean="0"/>
              <a:t>AMENDMENT OF REGISTRATION </a:t>
            </a:r>
            <a:r>
              <a:rPr lang="en-US" dirty="0" smtClean="0"/>
              <a:t>[sec 29]</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algn="just"/>
            <a:r>
              <a:rPr lang="en-US" i="1" dirty="0"/>
              <a:t>Every registered person and a person to whom a Unique Identity Number has been assigned shall inform the proper officer of any changes in the information furnished at the time of registration or subsequent thereto, in such form and manner and within </a:t>
            </a:r>
            <a:r>
              <a:rPr lang="en-US" i="1" dirty="0" smtClean="0"/>
              <a:t>such period </a:t>
            </a:r>
            <a:r>
              <a:rPr lang="en-US" i="1" dirty="0"/>
              <a:t>as may be prescribed</a:t>
            </a:r>
            <a:r>
              <a:rPr lang="en-US" i="1" dirty="0" smtClean="0"/>
              <a:t>.</a:t>
            </a:r>
          </a:p>
          <a:p>
            <a:pPr algn="just"/>
            <a:r>
              <a:rPr lang="en-US" i="1" dirty="0"/>
              <a:t>The proper officer may, on the basis of information furnished under sub-section (1) or as ascertained by him, approve or reject amendments in the registration particulars in such manner and within such period as may be prescribed.</a:t>
            </a:r>
            <a:endParaRPr lang="en-US" dirty="0"/>
          </a:p>
          <a:p>
            <a:pPr algn="just"/>
            <a:r>
              <a:rPr lang="en-US" i="1" dirty="0"/>
              <a:t>Any rejection or approval of amendments under the State Goods and Services Tax Act or the Union Territory Goods and Services Tax Act, as the case may be, shall be deemed to be a rejection or approval under this Act.</a:t>
            </a:r>
            <a:endParaRPr lang="en-US" dirty="0"/>
          </a:p>
        </p:txBody>
      </p:sp>
    </p:spTree>
    <p:extLst>
      <p:ext uri="{BB962C8B-B14F-4D97-AF65-F5344CB8AC3E}">
        <p14:creationId xmlns:p14="http://schemas.microsoft.com/office/powerpoint/2010/main" xmlns="" val="264805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2" y="566670"/>
            <a:ext cx="9603275" cy="735383"/>
          </a:xfrm>
        </p:spPr>
        <p:txBody>
          <a:bodyPr>
            <a:normAutofit fontScale="90000"/>
          </a:bodyPr>
          <a:lstStyle/>
          <a:p>
            <a:r>
              <a:rPr lang="en-US" i="1" dirty="0" smtClean="0"/>
              <a:t>CANCELLATION OR SUSPENSION OF REGISTRATION </a:t>
            </a:r>
            <a:br>
              <a:rPr lang="en-US" i="1" dirty="0" smtClean="0"/>
            </a:br>
            <a:r>
              <a:rPr lang="en-US" dirty="0" smtClean="0"/>
              <a:t>[sec 29]</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a:bodyPr>
          <a:lstStyle/>
          <a:p>
            <a:pPr algn="just"/>
            <a:r>
              <a:rPr lang="en-US" i="1" dirty="0"/>
              <a:t>The proper officer may, either on his own motion or on an application filed by the registered person or by his </a:t>
            </a:r>
            <a:r>
              <a:rPr lang="en-US" i="1" dirty="0" smtClean="0"/>
              <a:t>legal </a:t>
            </a:r>
            <a:r>
              <a:rPr lang="en-US" i="1" dirty="0"/>
              <a:t>heirs, in case of death of such person, cancel the registration, in such manner and within such period as may be prescribed, having regard to the circumstances </a:t>
            </a:r>
            <a:r>
              <a:rPr lang="en-US" i="1" dirty="0" smtClean="0"/>
              <a:t>where</a:t>
            </a:r>
            <a:r>
              <a:rPr lang="en-US" i="1" dirty="0"/>
              <a:t>;</a:t>
            </a:r>
            <a:endParaRPr lang="en-US" i="1" dirty="0" smtClean="0"/>
          </a:p>
          <a:p>
            <a:pPr algn="just"/>
            <a:r>
              <a:rPr lang="en-US" i="1" dirty="0"/>
              <a:t>The proper officer may cancel the registration of a person from such date, including any retrospective date, as he may deem </a:t>
            </a:r>
            <a:r>
              <a:rPr lang="en-US" i="1" dirty="0" smtClean="0"/>
              <a:t>fit;</a:t>
            </a:r>
          </a:p>
          <a:p>
            <a:pPr algn="just"/>
            <a:r>
              <a:rPr lang="en-US" i="1" dirty="0"/>
              <a:t>The cancellation of registration under this section shall not affect the liability of the person to pay tax and other dues under this Act or to discharge any obligation under this Act or the rules made thereunder for any period prior to the date of cancellation whether or not such tax and other dues are determined before or after the date of cancellation</a:t>
            </a:r>
            <a:r>
              <a:rPr lang="en-US" i="1" dirty="0" smtClean="0"/>
              <a:t>.</a:t>
            </a:r>
          </a:p>
          <a:p>
            <a:pPr algn="just"/>
            <a:endParaRPr lang="en-US" i="1" dirty="0" smtClean="0"/>
          </a:p>
          <a:p>
            <a:pPr algn="just"/>
            <a:endParaRPr lang="en-US" dirty="0"/>
          </a:p>
        </p:txBody>
      </p:sp>
    </p:spTree>
    <p:extLst>
      <p:ext uri="{BB962C8B-B14F-4D97-AF65-F5344CB8AC3E}">
        <p14:creationId xmlns:p14="http://schemas.microsoft.com/office/powerpoint/2010/main" xmlns="" val="218394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3C0199F-A274-44C6-BF37-784A855E6EEA}"/>
              </a:ext>
            </a:extLst>
          </p:cNvPr>
          <p:cNvSpPr txBox="1">
            <a:spLocks/>
          </p:cNvSpPr>
          <p:nvPr/>
        </p:nvSpPr>
        <p:spPr>
          <a:xfrm>
            <a:off x="1294363" y="399249"/>
            <a:ext cx="9603275" cy="468791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en-US" i="1" dirty="0" smtClean="0"/>
              <a:t>Every </a:t>
            </a:r>
            <a:r>
              <a:rPr lang="en-US" i="1" dirty="0"/>
              <a:t>registered person whose registration is cancelled shall pay an amount, by way of debit in the electronic credit ledger or electronic cash ledger, equivalent to the credit of input tax in respect of inputs held in stock and inputs contained in semi-finished or finished goods held in stock or capital goods or plant and machinery on the day immediately preceding the date of such cancellation or the output tax payable on such goods, whichever is higher, calculated in such manner as may be prescribed.</a:t>
            </a:r>
            <a:endParaRPr lang="en-US" dirty="0"/>
          </a:p>
          <a:p>
            <a:pPr marL="0" indent="0" algn="just">
              <a:buNone/>
            </a:pPr>
            <a:r>
              <a:rPr lang="en-US" i="1" dirty="0"/>
              <a:t>Provided that in case of capital goods or plant and machinery, the taxable person shall pay an amount </a:t>
            </a:r>
            <a:r>
              <a:rPr lang="en-US" i="1" dirty="0" smtClean="0"/>
              <a:t>equal to </a:t>
            </a:r>
            <a:r>
              <a:rPr lang="en-US" i="1" dirty="0"/>
              <a:t>the input tax credit taken on the said capital goods or plant and machinery, reduced by such percentage points as may be prescribed or the tax on the transaction value of such capital goods or plant and machinery under section 15, whichever is higher.</a:t>
            </a:r>
            <a:endParaRPr lang="en-US" i="1" dirty="0" smtClean="0"/>
          </a:p>
          <a:p>
            <a:pPr algn="just"/>
            <a:endParaRPr lang="en-US" dirty="0"/>
          </a:p>
        </p:txBody>
      </p:sp>
    </p:spTree>
    <p:extLst>
      <p:ext uri="{BB962C8B-B14F-4D97-AF65-F5344CB8AC3E}">
        <p14:creationId xmlns:p14="http://schemas.microsoft.com/office/powerpoint/2010/main" xmlns="" val="374127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3C0199F-A274-44C6-BF37-784A855E6EEA}"/>
              </a:ext>
            </a:extLst>
          </p:cNvPr>
          <p:cNvSpPr>
            <a:spLocks noGrp="1"/>
          </p:cNvSpPr>
          <p:nvPr>
            <p:ph idx="4294967295"/>
          </p:nvPr>
        </p:nvSpPr>
        <p:spPr>
          <a:xfrm>
            <a:off x="1210614" y="444892"/>
            <a:ext cx="9964985" cy="5196054"/>
          </a:xfrm>
        </p:spPr>
        <p:txBody>
          <a:bodyPr>
            <a:normAutofit fontScale="70000" lnSpcReduction="20000"/>
          </a:bodyPr>
          <a:lstStyle/>
          <a:p>
            <a:pPr marL="0" indent="0" algn="just">
              <a:buNone/>
            </a:pPr>
            <a:r>
              <a:rPr lang="en-US" sz="3000" dirty="0"/>
              <a:t>Under GST law, a supplier is required to obtain State-wise registration. There is no concept of a centralized registration under GST like the erstwhile service tax regime. A supplier has to obtain registration in every State/UT from where he makes a taxable supply provided his aggregate turnover exceeds a specified threshold limit. Such a supplier is not required to obtain registration in a State/UT from where he makes only a non-taxable supply.</a:t>
            </a:r>
          </a:p>
          <a:p>
            <a:pPr marL="0" indent="0" algn="just">
              <a:buNone/>
            </a:pPr>
            <a:r>
              <a:rPr lang="en-US" sz="3000" dirty="0"/>
              <a:t>Since registration in GST is PAN based, once a supplier is liable to register in any one State, he has to obtain registration in each of the States/UTs in which he makes taxable supply under the same PAN. Further, he is normally required to obtain single registration in a State/UT. However, where he has multiple places of business in a State/UT, he has an option either to get a single registration for said State/UT </a:t>
            </a:r>
            <a:r>
              <a:rPr lang="en-US" sz="3000" dirty="0" smtClean="0"/>
              <a:t>or </a:t>
            </a:r>
            <a:r>
              <a:rPr lang="en-US" sz="3000" dirty="0"/>
              <a:t>to get separate registrations for each place of business in such State/UT</a:t>
            </a:r>
            <a:r>
              <a:rPr lang="en-US" sz="3000" dirty="0" smtClean="0"/>
              <a:t>.</a:t>
            </a:r>
          </a:p>
          <a:p>
            <a:pPr marL="0" indent="0" algn="just">
              <a:buNone/>
            </a:pPr>
            <a:r>
              <a:rPr lang="en-US" sz="3000" dirty="0"/>
              <a:t>Registration under GST is not tax specific, which means that there is single registration for all the taxes i.e. CGST, SGST/UTGST, IGST and GST compensation </a:t>
            </a:r>
            <a:r>
              <a:rPr lang="en-US" sz="3000" dirty="0" err="1"/>
              <a:t>cess</a:t>
            </a:r>
            <a:r>
              <a:rPr lang="en-US" sz="3000" dirty="0"/>
              <a:t>.</a:t>
            </a:r>
          </a:p>
          <a:p>
            <a:pPr marL="0" indent="0">
              <a:buNone/>
            </a:pPr>
            <a:endParaRPr lang="en-US" sz="3000" dirty="0"/>
          </a:p>
          <a:p>
            <a:pPr marL="0" lvl="0" indent="0" algn="just">
              <a:buNone/>
            </a:pPr>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241493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2" y="566670"/>
            <a:ext cx="9603275" cy="735383"/>
          </a:xfrm>
        </p:spPr>
        <p:txBody>
          <a:bodyPr>
            <a:normAutofit fontScale="90000"/>
          </a:bodyPr>
          <a:lstStyle/>
          <a:p>
            <a:r>
              <a:rPr lang="en-US" i="1" dirty="0" smtClean="0"/>
              <a:t>REVOCATION OF CANCELLATION OF REGISTRATION </a:t>
            </a:r>
            <a:br>
              <a:rPr lang="en-US" i="1" dirty="0" smtClean="0"/>
            </a:br>
            <a:r>
              <a:rPr lang="en-US" dirty="0" smtClean="0"/>
              <a:t>[sec 30]</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fontScale="92500"/>
          </a:bodyPr>
          <a:lstStyle/>
          <a:p>
            <a:pPr algn="just"/>
            <a:r>
              <a:rPr lang="en-US" i="1" dirty="0"/>
              <a:t>Subject to such conditions as may be prescribed, any registered person, whose registration is cancelled by the proper officer on his own motion, may apply to such officer for revocation of cancellation of the registration in such manner, within such time and subject to such conditions and restrictions, as may be prescribed</a:t>
            </a:r>
            <a:r>
              <a:rPr lang="en-US" i="1" dirty="0" smtClean="0"/>
              <a:t>.</a:t>
            </a:r>
          </a:p>
          <a:p>
            <a:r>
              <a:rPr lang="en-US" i="1" dirty="0"/>
              <a:t>The proper officer may, in such manner and within such period as may be prescribed, by order, either revoke cancellation of the registration or reject the </a:t>
            </a:r>
            <a:r>
              <a:rPr lang="en-US" i="1" dirty="0" smtClean="0"/>
              <a:t>application. </a:t>
            </a:r>
            <a:r>
              <a:rPr lang="en-US" b="1" i="1" dirty="0" smtClean="0"/>
              <a:t>Provided</a:t>
            </a:r>
            <a:r>
              <a:rPr lang="en-US" i="1" dirty="0" smtClean="0"/>
              <a:t> </a:t>
            </a:r>
            <a:r>
              <a:rPr lang="en-US" i="1" dirty="0"/>
              <a:t>that the application for revocation of cancellation of registration shall not be rejected unless the applicant has been given an opportunity of being </a:t>
            </a:r>
            <a:r>
              <a:rPr lang="en-US" i="1" dirty="0" smtClean="0"/>
              <a:t>heard.</a:t>
            </a:r>
            <a:r>
              <a:rPr lang="en-US" dirty="0"/>
              <a:t> </a:t>
            </a:r>
            <a:r>
              <a:rPr lang="en-US" b="1" i="1" dirty="0" smtClean="0"/>
              <a:t>Provided</a:t>
            </a:r>
            <a:r>
              <a:rPr lang="en-US" i="1" dirty="0" smtClean="0"/>
              <a:t> </a:t>
            </a:r>
            <a:r>
              <a:rPr lang="en-US" i="1" dirty="0"/>
              <a:t>further that such revocation of cancellation of registration shall be subject to such conditions and restrictions, as may be prescribed</a:t>
            </a:r>
            <a:r>
              <a:rPr lang="en-US" i="1" dirty="0" smtClean="0"/>
              <a:t>.</a:t>
            </a:r>
          </a:p>
          <a:p>
            <a:r>
              <a:rPr lang="en-US" i="1" dirty="0"/>
              <a:t>The revocation of cancellation of registration under the State Goods and Services Tax Act or the Union Territory Goods and Services Tax Act, as the case may be, shall be deemed to be a revocation of cancellation of registration under this Act.</a:t>
            </a:r>
            <a:endParaRPr lang="en-US" i="1" dirty="0" smtClean="0"/>
          </a:p>
          <a:p>
            <a:pPr algn="just"/>
            <a:endParaRPr lang="en-US" dirty="0"/>
          </a:p>
        </p:txBody>
      </p:sp>
    </p:spTree>
    <p:extLst>
      <p:ext uri="{BB962C8B-B14F-4D97-AF65-F5344CB8AC3E}">
        <p14:creationId xmlns:p14="http://schemas.microsoft.com/office/powerpoint/2010/main" xmlns="" val="128356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BDCED45-CA91-495F-8329-49163D40BC0B}"/>
              </a:ext>
            </a:extLst>
          </p:cNvPr>
          <p:cNvSpPr>
            <a:spLocks noGrp="1"/>
          </p:cNvSpPr>
          <p:nvPr>
            <p:ph type="body" sz="quarter" idx="12"/>
          </p:nvPr>
        </p:nvSpPr>
        <p:spPr/>
        <p:txBody>
          <a:bodyPr/>
          <a:lstStyle/>
          <a:p>
            <a:pPr>
              <a:lnSpc>
                <a:spcPct val="100000"/>
              </a:lnSpc>
            </a:pPr>
            <a:r>
              <a:rPr lang="en-US" u="sng" dirty="0" smtClean="0">
                <a:solidFill>
                  <a:srgbClr val="0070C0"/>
                </a:solidFill>
                <a:hlinkClick r:id="rId2">
                  <a:extLst>
                    <a:ext uri="{A12FA001-AC4F-418D-AE19-62706E023703}">
                      <ahyp:hlinkClr xmlns:ahyp="http://schemas.microsoft.com/office/drawing/2018/hyperlinkcolor" xmlns="" val="tx"/>
                    </a:ext>
                  </a:extLst>
                </a:hlinkClick>
              </a:rPr>
              <a:t>Thank you</a:t>
            </a:r>
            <a:endParaRPr lang="en-US" u="sng" dirty="0">
              <a:solidFill>
                <a:srgbClr val="0070C0"/>
              </a:solidFill>
            </a:endParaRPr>
          </a:p>
        </p:txBody>
      </p:sp>
    </p:spTree>
    <p:extLst>
      <p:ext uri="{BB962C8B-B14F-4D97-AF65-F5344CB8AC3E}">
        <p14:creationId xmlns:p14="http://schemas.microsoft.com/office/powerpoint/2010/main" xmlns="" val="239459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Some important definitions</a:t>
            </a:r>
            <a:endParaRPr lang="en-US" dirty="0"/>
          </a:p>
        </p:txBody>
      </p:sp>
      <p:pic>
        <p:nvPicPr>
          <p:cNvPr id="6" name="Graphic 5" descr="Tools icon">
            <a:extLst>
              <a:ext uri="{FF2B5EF4-FFF2-40B4-BE49-F238E27FC236}">
                <a16:creationId xmlns:a16="http://schemas.microsoft.com/office/drawing/2014/main" xmlns="" id="{A0524D64-7C99-4DD6-A26E-C33BE01EC4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84045" y="340011"/>
            <a:ext cx="1044000" cy="104400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2" y="1616486"/>
            <a:ext cx="9603275" cy="4436583"/>
          </a:xfrm>
        </p:spPr>
        <p:txBody>
          <a:bodyPr>
            <a:normAutofit lnSpcReduction="10000"/>
          </a:bodyPr>
          <a:lstStyle/>
          <a:p>
            <a:pPr marL="0" lvl="0" indent="0">
              <a:buNone/>
            </a:pPr>
            <a:r>
              <a:rPr lang="en-US" b="1" dirty="0"/>
              <a:t>Registered person</a:t>
            </a:r>
            <a:r>
              <a:rPr lang="en-US" dirty="0"/>
              <a:t> means a person who is registered under section 25</a:t>
            </a:r>
          </a:p>
          <a:p>
            <a:pPr lvl="1"/>
            <a:r>
              <a:rPr lang="en-US" dirty="0" smtClean="0"/>
              <a:t>but </a:t>
            </a:r>
            <a:r>
              <a:rPr lang="en-US" dirty="0"/>
              <a:t>does not include a person having a Unique Identity Number. </a:t>
            </a:r>
          </a:p>
          <a:p>
            <a:pPr marL="0" lvl="0" indent="0">
              <a:buNone/>
            </a:pPr>
            <a:r>
              <a:rPr lang="en-US" b="1" dirty="0"/>
              <a:t>T</a:t>
            </a:r>
            <a:r>
              <a:rPr lang="en-US" b="1" dirty="0" smtClean="0"/>
              <a:t>axable person</a:t>
            </a:r>
            <a:r>
              <a:rPr lang="en-US" dirty="0" smtClean="0"/>
              <a:t> </a:t>
            </a:r>
            <a:r>
              <a:rPr lang="en-US" dirty="0"/>
              <a:t>means a </a:t>
            </a:r>
            <a:r>
              <a:rPr lang="en-US" dirty="0" smtClean="0"/>
              <a:t>person</a:t>
            </a:r>
            <a:endParaRPr lang="en-US" dirty="0"/>
          </a:p>
          <a:p>
            <a:pPr lvl="1"/>
            <a:r>
              <a:rPr lang="en-US" dirty="0" smtClean="0"/>
              <a:t>Who is registered or</a:t>
            </a:r>
          </a:p>
          <a:p>
            <a:pPr lvl="1"/>
            <a:r>
              <a:rPr lang="en-US" dirty="0" smtClean="0"/>
              <a:t>Liable to be registered under section 22 or section 24.</a:t>
            </a:r>
            <a:endParaRPr lang="en-US" dirty="0"/>
          </a:p>
          <a:p>
            <a:pPr marL="0" lvl="0" indent="0">
              <a:buNone/>
            </a:pPr>
            <a:r>
              <a:rPr lang="en-US" b="1" dirty="0"/>
              <a:t>Taxable </a:t>
            </a:r>
            <a:r>
              <a:rPr lang="en-US" b="1" dirty="0" smtClean="0"/>
              <a:t>Supply</a:t>
            </a:r>
            <a:r>
              <a:rPr lang="en-US" dirty="0" smtClean="0"/>
              <a:t> </a:t>
            </a:r>
            <a:r>
              <a:rPr lang="en-US" dirty="0"/>
              <a:t>means a supply of goods or services or both which is </a:t>
            </a:r>
            <a:r>
              <a:rPr lang="en-US" dirty="0" err="1"/>
              <a:t>leviable</a:t>
            </a:r>
            <a:r>
              <a:rPr lang="en-US" dirty="0"/>
              <a:t> to tax under this Act</a:t>
            </a:r>
            <a:r>
              <a:rPr lang="en-US" dirty="0" smtClean="0"/>
              <a:t>;</a:t>
            </a:r>
          </a:p>
          <a:p>
            <a:pPr marL="0" lvl="0" indent="0">
              <a:buNone/>
            </a:pPr>
            <a:r>
              <a:rPr lang="en-US" b="1" dirty="0"/>
              <a:t>Non-taxable supply</a:t>
            </a:r>
            <a:r>
              <a:rPr lang="en-US" dirty="0"/>
              <a:t> means a supply of goods or services or both which is not </a:t>
            </a:r>
            <a:r>
              <a:rPr lang="en-US" dirty="0" err="1"/>
              <a:t>leviable</a:t>
            </a:r>
            <a:r>
              <a:rPr lang="en-US" dirty="0"/>
              <a:t> to tax under this Act or under the IGST Act; </a:t>
            </a:r>
            <a:endParaRPr lang="en-US" dirty="0" smtClean="0"/>
          </a:p>
          <a:p>
            <a:pPr marL="0" lvl="0" indent="0">
              <a:buNone/>
            </a:pPr>
            <a:r>
              <a:rPr lang="en-US" dirty="0" smtClean="0"/>
              <a:t>Non-Taxable </a:t>
            </a:r>
            <a:r>
              <a:rPr lang="en-US" dirty="0"/>
              <a:t>supplies: Supply of </a:t>
            </a:r>
            <a:r>
              <a:rPr lang="en-US" dirty="0" smtClean="0"/>
              <a:t>Alcoholic Liquor </a:t>
            </a:r>
            <a:r>
              <a:rPr lang="en-US" dirty="0"/>
              <a:t>for human consumption and 5 petroleum </a:t>
            </a:r>
            <a:r>
              <a:rPr lang="en-US" dirty="0" smtClean="0"/>
              <a:t>products</a:t>
            </a:r>
          </a:p>
        </p:txBody>
      </p:sp>
    </p:spTree>
    <p:extLst>
      <p:ext uri="{BB962C8B-B14F-4D97-AF65-F5344CB8AC3E}">
        <p14:creationId xmlns:p14="http://schemas.microsoft.com/office/powerpoint/2010/main" xmlns="" val="271293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3C0199F-A274-44C6-BF37-784A855E6EEA}"/>
              </a:ext>
            </a:extLst>
          </p:cNvPr>
          <p:cNvSpPr txBox="1">
            <a:spLocks/>
          </p:cNvSpPr>
          <p:nvPr/>
        </p:nvSpPr>
        <p:spPr>
          <a:xfrm>
            <a:off x="1461787" y="135416"/>
            <a:ext cx="9603275" cy="575022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smtClean="0"/>
              <a:t>Section </a:t>
            </a:r>
            <a:r>
              <a:rPr lang="en-US" b="1" dirty="0"/>
              <a:t>2(47): Exempt supply</a:t>
            </a:r>
            <a:r>
              <a:rPr lang="en-US" dirty="0"/>
              <a:t> means supply of any goods or services or </a:t>
            </a:r>
            <a:r>
              <a:rPr lang="en-US" dirty="0" smtClean="0"/>
              <a:t>both </a:t>
            </a:r>
          </a:p>
          <a:p>
            <a:pPr lvl="1"/>
            <a:r>
              <a:rPr lang="en-US" dirty="0" smtClean="0"/>
              <a:t>which </a:t>
            </a:r>
            <a:r>
              <a:rPr lang="en-US" dirty="0"/>
              <a:t>attracts nil rate of tax </a:t>
            </a:r>
            <a:r>
              <a:rPr lang="en-US" dirty="0" smtClean="0"/>
              <a:t>or</a:t>
            </a:r>
          </a:p>
          <a:p>
            <a:pPr lvl="1"/>
            <a:r>
              <a:rPr lang="en-US" dirty="0" smtClean="0"/>
              <a:t>which </a:t>
            </a:r>
            <a:r>
              <a:rPr lang="en-US" dirty="0"/>
              <a:t>may be wholly exempt from tax under section 11, or u/s 6 of the IGST Act, </a:t>
            </a:r>
            <a:r>
              <a:rPr lang="en-US" dirty="0" smtClean="0"/>
              <a:t>and</a:t>
            </a:r>
          </a:p>
          <a:p>
            <a:pPr lvl="1"/>
            <a:r>
              <a:rPr lang="en-US" dirty="0" smtClean="0"/>
              <a:t>includes </a:t>
            </a:r>
            <a:r>
              <a:rPr lang="en-US" dirty="0"/>
              <a:t>non-taxable </a:t>
            </a:r>
            <a:r>
              <a:rPr lang="en-US" dirty="0" smtClean="0"/>
              <a:t>supply.</a:t>
            </a:r>
            <a:endParaRPr lang="en-US" dirty="0"/>
          </a:p>
          <a:p>
            <a:pPr marL="0" indent="0">
              <a:buNone/>
            </a:pPr>
            <a:r>
              <a:rPr lang="en-US" b="1" dirty="0" smtClean="0"/>
              <a:t>Aggregate </a:t>
            </a:r>
            <a:r>
              <a:rPr lang="en-US" b="1" dirty="0"/>
              <a:t>turnover</a:t>
            </a:r>
            <a:r>
              <a:rPr lang="en-US" dirty="0"/>
              <a:t> means the aggregate value </a:t>
            </a:r>
            <a:r>
              <a:rPr lang="en-US" dirty="0" smtClean="0"/>
              <a:t>of </a:t>
            </a:r>
          </a:p>
          <a:p>
            <a:pPr lvl="1"/>
            <a:r>
              <a:rPr lang="en-US" dirty="0" smtClean="0"/>
              <a:t>all </a:t>
            </a:r>
            <a:r>
              <a:rPr lang="en-US" dirty="0"/>
              <a:t>taxable </a:t>
            </a:r>
            <a:r>
              <a:rPr lang="en-US" dirty="0" smtClean="0"/>
              <a:t>supplies</a:t>
            </a:r>
          </a:p>
          <a:p>
            <a:pPr lvl="1"/>
            <a:r>
              <a:rPr lang="en-US" dirty="0" smtClean="0"/>
              <a:t>inter-State </a:t>
            </a:r>
            <a:r>
              <a:rPr lang="en-US" dirty="0"/>
              <a:t>supplies of persons having the same Permanent Account Number</a:t>
            </a:r>
            <a:r>
              <a:rPr lang="en-US" dirty="0" smtClean="0"/>
              <a:t>,</a:t>
            </a:r>
          </a:p>
          <a:p>
            <a:pPr lvl="1"/>
            <a:r>
              <a:rPr lang="en-US" dirty="0" smtClean="0"/>
              <a:t>exempt </a:t>
            </a:r>
            <a:r>
              <a:rPr lang="en-US" dirty="0"/>
              <a:t>supplies</a:t>
            </a:r>
            <a:r>
              <a:rPr lang="en-US" dirty="0" smtClean="0"/>
              <a:t>,</a:t>
            </a:r>
          </a:p>
          <a:p>
            <a:pPr lvl="1"/>
            <a:r>
              <a:rPr lang="en-US" dirty="0" smtClean="0"/>
              <a:t>exports </a:t>
            </a:r>
            <a:r>
              <a:rPr lang="en-US" dirty="0"/>
              <a:t>of goods or services or both and </a:t>
            </a:r>
          </a:p>
          <a:p>
            <a:pPr marL="0" indent="0">
              <a:buNone/>
            </a:pPr>
            <a:r>
              <a:rPr lang="en-US" b="1" dirty="0" smtClean="0"/>
              <a:t>Excluding</a:t>
            </a:r>
          </a:p>
          <a:p>
            <a:pPr lvl="1"/>
            <a:r>
              <a:rPr lang="en-US" dirty="0" smtClean="0"/>
              <a:t>the </a:t>
            </a:r>
            <a:r>
              <a:rPr lang="en-US" dirty="0"/>
              <a:t>value of inward supplies on which tax is payable by a person on reverse charge basis, </a:t>
            </a:r>
            <a:endParaRPr lang="en-US" dirty="0" smtClean="0"/>
          </a:p>
          <a:p>
            <a:pPr lvl="1"/>
            <a:r>
              <a:rPr lang="en-US" dirty="0" smtClean="0"/>
              <a:t>central </a:t>
            </a:r>
            <a:r>
              <a:rPr lang="en-US" dirty="0"/>
              <a:t>tax, State tax, Union territory tax, integrated tax and </a:t>
            </a:r>
            <a:r>
              <a:rPr lang="en-US" dirty="0" err="1"/>
              <a:t>cess</a:t>
            </a:r>
            <a:r>
              <a:rPr lang="en-US" dirty="0" smtClean="0"/>
              <a:t>;</a:t>
            </a:r>
          </a:p>
          <a:p>
            <a:pPr lvl="1"/>
            <a:r>
              <a:rPr lang="en-US" dirty="0" smtClean="0"/>
              <a:t>to </a:t>
            </a:r>
            <a:r>
              <a:rPr lang="en-US" dirty="0"/>
              <a:t>be computed on all India basis</a:t>
            </a:r>
          </a:p>
        </p:txBody>
      </p:sp>
    </p:spTree>
    <p:extLst>
      <p:ext uri="{BB962C8B-B14F-4D97-AF65-F5344CB8AC3E}">
        <p14:creationId xmlns:p14="http://schemas.microsoft.com/office/powerpoint/2010/main" xmlns="" val="217067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Relevant sections</a:t>
            </a:r>
            <a:endParaRPr lang="en-US" dirty="0"/>
          </a:p>
        </p:txBody>
      </p:sp>
      <p:pic>
        <p:nvPicPr>
          <p:cNvPr id="4" name="Graphic 3" descr="Lightbulb icon">
            <a:extLst>
              <a:ext uri="{FF2B5EF4-FFF2-40B4-BE49-F238E27FC236}">
                <a16:creationId xmlns:a16="http://schemas.microsoft.com/office/drawing/2014/main" xmlns="" id="{5E124F8C-3984-4EEC-9BA8-3B255731F2B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028262" y="206686"/>
            <a:ext cx="1122450" cy="112245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4294001949"/>
              </p:ext>
            </p:extLst>
          </p:nvPr>
        </p:nvGraphicFramePr>
        <p:xfrm>
          <a:off x="1294363" y="1853754"/>
          <a:ext cx="9604376" cy="3708400"/>
        </p:xfrm>
        <a:graphic>
          <a:graphicData uri="http://schemas.openxmlformats.org/drawingml/2006/table">
            <a:tbl>
              <a:tblPr firstRow="1" bandRow="1">
                <a:tableStyleId>{3C2FFA5D-87B4-456A-9821-1D502468CF0F}</a:tableStyleId>
              </a:tblPr>
              <a:tblGrid>
                <a:gridCol w="1475145"/>
                <a:gridCol w="8129231"/>
              </a:tblGrid>
              <a:tr h="370840">
                <a:tc>
                  <a:txBody>
                    <a:bodyPr/>
                    <a:lstStyle/>
                    <a:p>
                      <a:pPr algn="ctr"/>
                      <a:r>
                        <a:rPr lang="en-US" sz="1800" b="1" kern="1200" dirty="0" smtClean="0">
                          <a:solidFill>
                            <a:schemeClr val="lt1"/>
                          </a:solidFill>
                          <a:effectLst/>
                          <a:latin typeface="+mn-lt"/>
                          <a:ea typeface="+mn-ea"/>
                          <a:cs typeface="+mn-cs"/>
                        </a:rPr>
                        <a:t>Sections</a:t>
                      </a:r>
                      <a:endParaRPr lang="en-US" dirty="0"/>
                    </a:p>
                  </a:txBody>
                  <a:tcPr/>
                </a:tc>
                <a:tc>
                  <a:txBody>
                    <a:bodyPr/>
                    <a:lstStyle/>
                    <a:p>
                      <a:pPr algn="ctr"/>
                      <a:r>
                        <a:rPr lang="en-US" dirty="0" smtClean="0"/>
                        <a:t>Descriptions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Section 22</a:t>
                      </a:r>
                    </a:p>
                  </a:txBody>
                  <a:tcPr/>
                </a:tc>
                <a:tc>
                  <a:txBody>
                    <a:bodyPr/>
                    <a:lstStyle/>
                    <a:p>
                      <a:r>
                        <a:rPr lang="en-US" sz="1800" kern="1200" dirty="0" smtClean="0">
                          <a:solidFill>
                            <a:schemeClr val="dk1"/>
                          </a:solidFill>
                          <a:effectLst/>
                          <a:latin typeface="+mn-lt"/>
                          <a:ea typeface="+mn-ea"/>
                          <a:cs typeface="+mn-cs"/>
                        </a:rPr>
                        <a:t>Persons liable for registration</a:t>
                      </a:r>
                      <a:endParaRPr lang="en-US" dirty="0"/>
                    </a:p>
                  </a:txBody>
                  <a:tcPr/>
                </a:tc>
              </a:tr>
              <a:tr h="370840">
                <a:tc>
                  <a:txBody>
                    <a:bodyPr/>
                    <a:lstStyle/>
                    <a:p>
                      <a:r>
                        <a:rPr lang="en-US" sz="1800" b="0" kern="1200" dirty="0" smtClean="0">
                          <a:solidFill>
                            <a:schemeClr val="dk1"/>
                          </a:solidFill>
                          <a:effectLst/>
                          <a:latin typeface="+mn-lt"/>
                          <a:ea typeface="+mn-ea"/>
                          <a:cs typeface="+mn-cs"/>
                        </a:rPr>
                        <a:t>Section 23</a:t>
                      </a:r>
                      <a:endParaRPr lang="en-US" b="0" dirty="0"/>
                    </a:p>
                  </a:txBody>
                  <a:tcPr/>
                </a:tc>
                <a:tc>
                  <a:txBody>
                    <a:bodyPr/>
                    <a:lstStyle/>
                    <a:p>
                      <a:r>
                        <a:rPr lang="en-US" sz="1800" kern="1200" dirty="0" smtClean="0">
                          <a:solidFill>
                            <a:schemeClr val="dk1"/>
                          </a:solidFill>
                          <a:effectLst/>
                          <a:latin typeface="+mn-lt"/>
                          <a:ea typeface="+mn-ea"/>
                          <a:cs typeface="+mn-cs"/>
                        </a:rPr>
                        <a:t>Persons not liable for registration</a:t>
                      </a:r>
                      <a:endParaRPr lang="en-US" dirty="0"/>
                    </a:p>
                  </a:txBody>
                  <a:tcPr/>
                </a:tc>
              </a:tr>
              <a:tr h="370840">
                <a:tc>
                  <a:txBody>
                    <a:bodyPr/>
                    <a:lstStyle/>
                    <a:p>
                      <a:r>
                        <a:rPr lang="en-US" sz="1800" b="0" kern="1200" dirty="0" smtClean="0">
                          <a:solidFill>
                            <a:schemeClr val="dk1"/>
                          </a:solidFill>
                          <a:effectLst/>
                          <a:latin typeface="+mn-lt"/>
                          <a:ea typeface="+mn-ea"/>
                          <a:cs typeface="+mn-cs"/>
                        </a:rPr>
                        <a:t>Section 24</a:t>
                      </a:r>
                      <a:endParaRPr lang="en-US" b="0" dirty="0"/>
                    </a:p>
                  </a:txBody>
                  <a:tcPr/>
                </a:tc>
                <a:tc>
                  <a:txBody>
                    <a:bodyPr/>
                    <a:lstStyle/>
                    <a:p>
                      <a:pPr marL="0" algn="l" defTabSz="914400" rtl="0" eaLnBrk="1" latinLnBrk="0" hangingPunct="1">
                        <a:spcBef>
                          <a:spcPts val="720"/>
                        </a:spcBef>
                        <a:spcAft>
                          <a:spcPts val="0"/>
                        </a:spcAft>
                      </a:pPr>
                      <a:r>
                        <a:rPr lang="en-US" sz="1800" kern="1200" dirty="0" smtClean="0">
                          <a:solidFill>
                            <a:schemeClr val="dk1"/>
                          </a:solidFill>
                          <a:effectLst/>
                          <a:latin typeface="+mn-lt"/>
                          <a:ea typeface="+mn-ea"/>
                          <a:cs typeface="+mn-cs"/>
                        </a:rPr>
                        <a:t> Compulsory </a:t>
                      </a:r>
                      <a:r>
                        <a:rPr lang="en-US" sz="1800" kern="1200" dirty="0">
                          <a:solidFill>
                            <a:schemeClr val="dk1"/>
                          </a:solidFill>
                          <a:effectLst/>
                          <a:latin typeface="+mn-lt"/>
                          <a:ea typeface="+mn-ea"/>
                          <a:cs typeface="+mn-cs"/>
                        </a:rPr>
                        <a:t>registration in certain cases</a:t>
                      </a:r>
                    </a:p>
                  </a:txBody>
                  <a:tcPr marL="0" marR="0" marT="0" marB="0"/>
                </a:tc>
              </a:tr>
              <a:tr h="370840">
                <a:tc>
                  <a:txBody>
                    <a:bodyPr/>
                    <a:lstStyle/>
                    <a:p>
                      <a:r>
                        <a:rPr lang="en-US" sz="1800" b="0" kern="1200" dirty="0" smtClean="0">
                          <a:solidFill>
                            <a:schemeClr val="dk1"/>
                          </a:solidFill>
                          <a:effectLst/>
                          <a:latin typeface="+mn-lt"/>
                          <a:ea typeface="+mn-ea"/>
                          <a:cs typeface="+mn-cs"/>
                        </a:rPr>
                        <a:t>Section 25</a:t>
                      </a:r>
                      <a:endParaRPr lang="en-US" b="0" dirty="0"/>
                    </a:p>
                  </a:txBody>
                  <a:tcPr/>
                </a:tc>
                <a:tc>
                  <a:txBody>
                    <a:bodyPr/>
                    <a:lstStyle/>
                    <a:p>
                      <a:r>
                        <a:rPr lang="en-US" dirty="0" smtClean="0"/>
                        <a:t>Procedure for Registration </a:t>
                      </a:r>
                      <a:endParaRPr lang="en-US" dirty="0"/>
                    </a:p>
                  </a:txBody>
                  <a:tcPr/>
                </a:tc>
              </a:tr>
              <a:tr h="370840">
                <a:tc>
                  <a:txBody>
                    <a:bodyPr/>
                    <a:lstStyle/>
                    <a:p>
                      <a:r>
                        <a:rPr lang="en-US" sz="1800" b="0" kern="1200" dirty="0" smtClean="0">
                          <a:solidFill>
                            <a:schemeClr val="dk1"/>
                          </a:solidFill>
                          <a:effectLst/>
                          <a:latin typeface="+mn-lt"/>
                          <a:ea typeface="+mn-ea"/>
                          <a:cs typeface="+mn-cs"/>
                        </a:rPr>
                        <a:t>Section 26</a:t>
                      </a:r>
                      <a:endParaRPr lang="en-US" b="0" dirty="0"/>
                    </a:p>
                  </a:txBody>
                  <a:tcPr/>
                </a:tc>
                <a:tc>
                  <a:txBody>
                    <a:bodyPr/>
                    <a:lstStyle/>
                    <a:p>
                      <a:r>
                        <a:rPr lang="en-US" dirty="0" smtClean="0"/>
                        <a:t>Deemed Registration</a:t>
                      </a:r>
                      <a:endParaRPr lang="en-US" dirty="0"/>
                    </a:p>
                  </a:txBody>
                  <a:tcPr/>
                </a:tc>
              </a:tr>
              <a:tr h="370840">
                <a:tc>
                  <a:txBody>
                    <a:bodyPr/>
                    <a:lstStyle/>
                    <a:p>
                      <a:r>
                        <a:rPr lang="en-US" dirty="0" smtClean="0"/>
                        <a:t>Section</a:t>
                      </a:r>
                      <a:r>
                        <a:rPr lang="en-US" baseline="0" dirty="0" smtClean="0"/>
                        <a:t> 27</a:t>
                      </a:r>
                      <a:endParaRPr lang="en-US" dirty="0"/>
                    </a:p>
                  </a:txBody>
                  <a:tcPr/>
                </a:tc>
                <a:tc>
                  <a:txBody>
                    <a:bodyPr/>
                    <a:lstStyle/>
                    <a:p>
                      <a:r>
                        <a:rPr lang="en-US" sz="1800" kern="1200" dirty="0" smtClean="0">
                          <a:solidFill>
                            <a:schemeClr val="dk1"/>
                          </a:solidFill>
                          <a:effectLst/>
                          <a:latin typeface="+mn-lt"/>
                          <a:ea typeface="+mn-ea"/>
                          <a:cs typeface="+mn-cs"/>
                        </a:rPr>
                        <a:t>Special provisions relating to casual taxable person and non-resident taxable person</a:t>
                      </a:r>
                      <a:endParaRPr lang="en-US" dirty="0"/>
                    </a:p>
                  </a:txBody>
                  <a:tcPr/>
                </a:tc>
              </a:tr>
              <a:tr h="370840">
                <a:tc>
                  <a:txBody>
                    <a:bodyPr/>
                    <a:lstStyle/>
                    <a:p>
                      <a:r>
                        <a:rPr lang="en-US" dirty="0" smtClean="0"/>
                        <a:t>Section 28</a:t>
                      </a:r>
                      <a:endParaRPr lang="en-US" dirty="0"/>
                    </a:p>
                  </a:txBody>
                  <a:tcPr/>
                </a:tc>
                <a:tc>
                  <a:txBody>
                    <a:bodyPr/>
                    <a:lstStyle/>
                    <a:p>
                      <a:r>
                        <a:rPr lang="en-US" sz="1800" kern="1200" dirty="0" smtClean="0">
                          <a:solidFill>
                            <a:schemeClr val="dk1"/>
                          </a:solidFill>
                          <a:effectLst/>
                          <a:latin typeface="+mn-lt"/>
                          <a:ea typeface="+mn-ea"/>
                          <a:cs typeface="+mn-cs"/>
                        </a:rPr>
                        <a:t>Amendment of registration</a:t>
                      </a:r>
                      <a:endParaRPr lang="en-US" dirty="0"/>
                    </a:p>
                  </a:txBody>
                  <a:tcPr/>
                </a:tc>
              </a:tr>
              <a:tr h="370840">
                <a:tc>
                  <a:txBody>
                    <a:bodyPr/>
                    <a:lstStyle/>
                    <a:p>
                      <a:r>
                        <a:rPr lang="en-US" dirty="0" smtClean="0"/>
                        <a:t>Section</a:t>
                      </a:r>
                      <a:r>
                        <a:rPr lang="en-US" baseline="0" dirty="0" smtClean="0"/>
                        <a:t> 29</a:t>
                      </a:r>
                      <a:endParaRPr lang="en-US" dirty="0"/>
                    </a:p>
                  </a:txBody>
                  <a:tcPr/>
                </a:tc>
                <a:tc>
                  <a:txBody>
                    <a:bodyPr/>
                    <a:lstStyle/>
                    <a:p>
                      <a:r>
                        <a:rPr lang="en-US" sz="1800" kern="1200" dirty="0" smtClean="0">
                          <a:solidFill>
                            <a:schemeClr val="dk1"/>
                          </a:solidFill>
                          <a:effectLst/>
                          <a:latin typeface="+mn-lt"/>
                          <a:ea typeface="+mn-ea"/>
                          <a:cs typeface="+mn-cs"/>
                        </a:rPr>
                        <a:t>Cancellation or suspension of registration</a:t>
                      </a:r>
                      <a:endParaRPr lang="en-US" dirty="0"/>
                    </a:p>
                  </a:txBody>
                  <a:tcPr/>
                </a:tc>
              </a:tr>
              <a:tr h="370840">
                <a:tc>
                  <a:txBody>
                    <a:bodyPr/>
                    <a:lstStyle/>
                    <a:p>
                      <a:r>
                        <a:rPr lang="en-US" dirty="0" smtClean="0"/>
                        <a:t>Section 30</a:t>
                      </a:r>
                      <a:endParaRPr lang="en-US" dirty="0"/>
                    </a:p>
                  </a:txBody>
                  <a:tcPr/>
                </a:tc>
                <a:tc>
                  <a:txBody>
                    <a:bodyPr/>
                    <a:lstStyle/>
                    <a:p>
                      <a:r>
                        <a:rPr lang="en-US" sz="1800" kern="1200" dirty="0" smtClean="0">
                          <a:solidFill>
                            <a:schemeClr val="dk1"/>
                          </a:solidFill>
                          <a:effectLst/>
                          <a:latin typeface="+mn-lt"/>
                          <a:ea typeface="+mn-ea"/>
                          <a:cs typeface="+mn-cs"/>
                        </a:rPr>
                        <a:t>Revocation of cancellation of registration</a:t>
                      </a:r>
                      <a:endParaRPr lang="en-US" dirty="0"/>
                    </a:p>
                  </a:txBody>
                  <a:tcPr/>
                </a:tc>
              </a:tr>
            </a:tbl>
          </a:graphicData>
        </a:graphic>
      </p:graphicFrame>
    </p:spTree>
    <p:extLst>
      <p:ext uri="{BB962C8B-B14F-4D97-AF65-F5344CB8AC3E}">
        <p14:creationId xmlns:p14="http://schemas.microsoft.com/office/powerpoint/2010/main" xmlns="" val="209429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Person liable for registration [sec 22]</a:t>
            </a:r>
            <a:endParaRPr lang="en-US" dirty="0"/>
          </a:p>
        </p:txBody>
      </p:sp>
      <p:pic>
        <p:nvPicPr>
          <p:cNvPr id="5" name="Graphic 4" descr="Man and Woman ico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4101"/>
            <a:ext cx="9603275" cy="4687910"/>
          </a:xfrm>
        </p:spPr>
        <p:txBody>
          <a:bodyPr>
            <a:normAutofit fontScale="92500" lnSpcReduction="10000"/>
          </a:bodyPr>
          <a:lstStyle/>
          <a:p>
            <a:pPr marL="457200" lvl="0" indent="-457200" algn="just">
              <a:buFont typeface="+mj-lt"/>
              <a:buAutoNum type="arabicPeriod"/>
            </a:pPr>
            <a:r>
              <a:rPr lang="en-US" dirty="0" smtClean="0">
                <a:solidFill>
                  <a:srgbClr val="000000"/>
                </a:solidFill>
                <a:ea typeface="Tahoma" panose="020B0604030504040204" pitchFamily="34" charset="0"/>
                <a:cs typeface="Tahoma" panose="020B0604030504040204" pitchFamily="34" charset="0"/>
              </a:rPr>
              <a:t>Every supplier shall be liable to be registered under the act in the state or union territory </a:t>
            </a:r>
            <a:r>
              <a:rPr lang="en-US" b="1" dirty="0" smtClean="0">
                <a:solidFill>
                  <a:srgbClr val="000000"/>
                </a:solidFill>
                <a:ea typeface="Tahoma" panose="020B0604030504040204" pitchFamily="34" charset="0"/>
                <a:cs typeface="Tahoma" panose="020B0604030504040204" pitchFamily="34" charset="0"/>
              </a:rPr>
              <a:t>from </a:t>
            </a:r>
            <a:r>
              <a:rPr lang="en-US" dirty="0" smtClean="0">
                <a:solidFill>
                  <a:srgbClr val="000000"/>
                </a:solidFill>
                <a:ea typeface="Tahoma" panose="020B0604030504040204" pitchFamily="34" charset="0"/>
                <a:cs typeface="Tahoma" panose="020B0604030504040204" pitchFamily="34" charset="0"/>
              </a:rPr>
              <a:t> which he makes a </a:t>
            </a:r>
            <a:r>
              <a:rPr lang="en-US" b="1" dirty="0" smtClean="0">
                <a:solidFill>
                  <a:srgbClr val="000000"/>
                </a:solidFill>
                <a:ea typeface="Tahoma" panose="020B0604030504040204" pitchFamily="34" charset="0"/>
                <a:cs typeface="Tahoma" panose="020B0604030504040204" pitchFamily="34" charset="0"/>
              </a:rPr>
              <a:t>taxable supply</a:t>
            </a:r>
            <a:r>
              <a:rPr lang="en-US" dirty="0" smtClean="0">
                <a:solidFill>
                  <a:srgbClr val="000000"/>
                </a:solidFill>
                <a:ea typeface="Tahoma" panose="020B0604030504040204" pitchFamily="34" charset="0"/>
                <a:cs typeface="Tahoma" panose="020B0604030504040204" pitchFamily="34" charset="0"/>
              </a:rPr>
              <a:t> of Goods or Services or </a:t>
            </a:r>
            <a:r>
              <a:rPr lang="en-US" b="1" dirty="0" smtClean="0">
                <a:solidFill>
                  <a:srgbClr val="000000"/>
                </a:solidFill>
                <a:ea typeface="Tahoma" panose="020B0604030504040204" pitchFamily="34" charset="0"/>
                <a:cs typeface="Tahoma" panose="020B0604030504040204" pitchFamily="34" charset="0"/>
              </a:rPr>
              <a:t>both</a:t>
            </a:r>
            <a:r>
              <a:rPr lang="en-US" dirty="0" smtClean="0">
                <a:solidFill>
                  <a:srgbClr val="000000"/>
                </a:solidFill>
                <a:ea typeface="Tahoma" panose="020B0604030504040204" pitchFamily="34" charset="0"/>
                <a:cs typeface="Tahoma" panose="020B0604030504040204" pitchFamily="34" charset="0"/>
              </a:rPr>
              <a:t>. Registration is required if his </a:t>
            </a:r>
            <a:r>
              <a:rPr lang="en-US" b="1" dirty="0" smtClean="0">
                <a:solidFill>
                  <a:srgbClr val="000000"/>
                </a:solidFill>
                <a:ea typeface="Tahoma" panose="020B0604030504040204" pitchFamily="34" charset="0"/>
                <a:cs typeface="Tahoma" panose="020B0604030504040204" pitchFamily="34" charset="0"/>
              </a:rPr>
              <a:t>aggregate turnover</a:t>
            </a:r>
            <a:r>
              <a:rPr lang="en-US" dirty="0" smtClean="0">
                <a:solidFill>
                  <a:srgbClr val="000000"/>
                </a:solidFill>
                <a:ea typeface="Tahoma" panose="020B0604030504040204" pitchFamily="34" charset="0"/>
                <a:cs typeface="Tahoma" panose="020B0604030504040204" pitchFamily="34" charset="0"/>
              </a:rPr>
              <a:t> in a financial year exceeds </a:t>
            </a:r>
            <a:r>
              <a:rPr lang="en-US" dirty="0" err="1" smtClean="0">
                <a:solidFill>
                  <a:srgbClr val="000000"/>
                </a:solidFill>
                <a:ea typeface="Tahoma" panose="020B0604030504040204" pitchFamily="34" charset="0"/>
                <a:cs typeface="Tahoma" panose="020B0604030504040204" pitchFamily="34" charset="0"/>
              </a:rPr>
              <a:t>Rs</a:t>
            </a:r>
            <a:r>
              <a:rPr lang="en-US" dirty="0" smtClean="0">
                <a:solidFill>
                  <a:srgbClr val="000000"/>
                </a:solidFill>
                <a:ea typeface="Tahoma" panose="020B0604030504040204" pitchFamily="34" charset="0"/>
                <a:cs typeface="Tahoma" panose="020B0604030504040204" pitchFamily="34" charset="0"/>
              </a:rPr>
              <a:t>. 20 Lakhs. This threshold limit will be </a:t>
            </a:r>
            <a:r>
              <a:rPr lang="en-US" dirty="0" err="1" smtClean="0">
                <a:solidFill>
                  <a:srgbClr val="000000"/>
                </a:solidFill>
                <a:ea typeface="Tahoma" panose="020B0604030504040204" pitchFamily="34" charset="0"/>
                <a:cs typeface="Tahoma" panose="020B0604030504040204" pitchFamily="34" charset="0"/>
              </a:rPr>
              <a:t>Rs</a:t>
            </a:r>
            <a:r>
              <a:rPr lang="en-US" dirty="0" smtClean="0">
                <a:solidFill>
                  <a:srgbClr val="000000"/>
                </a:solidFill>
                <a:ea typeface="Tahoma" panose="020B0604030504040204" pitchFamily="34" charset="0"/>
                <a:cs typeface="Tahoma" panose="020B0604030504040204" pitchFamily="34" charset="0"/>
              </a:rPr>
              <a:t>. 10 Lakhs if a taxable person conducts his business in any of the special category states i.e. Manipur, Mizoram, Nagaland and Tripura.</a:t>
            </a:r>
          </a:p>
          <a:p>
            <a:pPr marL="457200" lvl="0" indent="-457200" algn="just">
              <a:buFont typeface="+mj-lt"/>
              <a:buAutoNum type="arabicPeriod"/>
            </a:pPr>
            <a:r>
              <a:rPr lang="en-US" dirty="0" smtClean="0">
                <a:solidFill>
                  <a:srgbClr val="000000"/>
                </a:solidFill>
                <a:ea typeface="Tahoma" panose="020B0604030504040204" pitchFamily="34" charset="0"/>
                <a:cs typeface="Tahoma" panose="020B0604030504040204" pitchFamily="34" charset="0"/>
              </a:rPr>
              <a:t>Any person who engaged in </a:t>
            </a:r>
            <a:r>
              <a:rPr lang="en-US" b="1" dirty="0" smtClean="0">
                <a:solidFill>
                  <a:srgbClr val="000000"/>
                </a:solidFill>
                <a:ea typeface="Tahoma" panose="020B0604030504040204" pitchFamily="34" charset="0"/>
                <a:cs typeface="Tahoma" panose="020B0604030504040204" pitchFamily="34" charset="0"/>
              </a:rPr>
              <a:t>exclusively supply of goods </a:t>
            </a:r>
            <a:r>
              <a:rPr lang="en-US" dirty="0" smtClean="0">
                <a:solidFill>
                  <a:srgbClr val="000000"/>
                </a:solidFill>
                <a:ea typeface="Tahoma" panose="020B0604030504040204" pitchFamily="34" charset="0"/>
                <a:cs typeface="Tahoma" panose="020B0604030504040204" pitchFamily="34" charset="0"/>
              </a:rPr>
              <a:t>and whose aggregate turnover in the financial year does not exceed </a:t>
            </a:r>
            <a:r>
              <a:rPr lang="en-US" dirty="0" err="1" smtClean="0">
                <a:solidFill>
                  <a:srgbClr val="000000"/>
                </a:solidFill>
                <a:ea typeface="Tahoma" panose="020B0604030504040204" pitchFamily="34" charset="0"/>
                <a:cs typeface="Tahoma" panose="020B0604030504040204" pitchFamily="34" charset="0"/>
              </a:rPr>
              <a:t>Rs</a:t>
            </a:r>
            <a:r>
              <a:rPr lang="en-US" dirty="0" smtClean="0">
                <a:solidFill>
                  <a:srgbClr val="000000"/>
                </a:solidFill>
                <a:ea typeface="Tahoma" panose="020B0604030504040204" pitchFamily="34" charset="0"/>
                <a:cs typeface="Tahoma" panose="020B0604030504040204" pitchFamily="34" charset="0"/>
              </a:rPr>
              <a:t>. 40 Lakhs. </a:t>
            </a:r>
            <a:r>
              <a:rPr lang="en-US" i="1" dirty="0" smtClean="0">
                <a:solidFill>
                  <a:srgbClr val="000000"/>
                </a:solidFill>
                <a:ea typeface="Tahoma" panose="020B0604030504040204" pitchFamily="34" charset="0"/>
                <a:cs typeface="Tahoma" panose="020B0604030504040204" pitchFamily="34" charset="0"/>
              </a:rPr>
              <a:t>However, it shall not apply to persons engaged in making supplies of ice cream and other edible ice, Pan Masala, Tobacco, manufactured tobacco substitutes, fly ash bricks, fly ash blocks, bricks of fossil meals, building bricks, earthen or roofing tiles.</a:t>
            </a:r>
          </a:p>
          <a:p>
            <a:pPr marL="0" lvl="0" indent="0" algn="just">
              <a:buNone/>
            </a:pPr>
            <a:r>
              <a:rPr lang="en-US" b="1" i="1" dirty="0" smtClean="0">
                <a:solidFill>
                  <a:srgbClr val="000000"/>
                </a:solidFill>
                <a:ea typeface="Tahoma" panose="020B0604030504040204" pitchFamily="34" charset="0"/>
                <a:cs typeface="Tahoma" panose="020B0604030504040204" pitchFamily="34" charset="0"/>
              </a:rPr>
              <a:t>A </a:t>
            </a:r>
            <a:r>
              <a:rPr lang="en-US" sz="2100" b="1" i="1" dirty="0" smtClean="0">
                <a:solidFill>
                  <a:srgbClr val="000000"/>
                </a:solidFill>
                <a:ea typeface="Tahoma" panose="020B0604030504040204" pitchFamily="34" charset="0"/>
                <a:cs typeface="Tahoma" panose="020B0604030504040204" pitchFamily="34" charset="0"/>
              </a:rPr>
              <a:t>person </a:t>
            </a:r>
            <a:r>
              <a:rPr lang="en-US" sz="2100" b="1" i="1" dirty="0">
                <a:solidFill>
                  <a:srgbClr val="000000"/>
                </a:solidFill>
                <a:ea typeface="Tahoma" panose="020B0604030504040204" pitchFamily="34" charset="0"/>
                <a:cs typeface="Tahoma" panose="020B0604030504040204" pitchFamily="34" charset="0"/>
              </a:rPr>
              <a:t>shall be considered to be engaged exclusively in the supply of goods - even if he is engaged in exempt supply of services provided by way of extending deposits, loans or advances in so far as the consideration is represented by way of interest or discount.</a:t>
            </a:r>
          </a:p>
        </p:txBody>
      </p:sp>
    </p:spTree>
    <p:extLst>
      <p:ext uri="{BB962C8B-B14F-4D97-AF65-F5344CB8AC3E}">
        <p14:creationId xmlns:p14="http://schemas.microsoft.com/office/powerpoint/2010/main" xmlns="" val="18083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3C0199F-A274-44C6-BF37-784A855E6EEA}"/>
              </a:ext>
            </a:extLst>
          </p:cNvPr>
          <p:cNvSpPr txBox="1">
            <a:spLocks/>
          </p:cNvSpPr>
          <p:nvPr/>
        </p:nvSpPr>
        <p:spPr>
          <a:xfrm>
            <a:off x="1461787" y="135416"/>
            <a:ext cx="9603275" cy="575022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endParaRPr lang="en-US" dirty="0"/>
          </a:p>
        </p:txBody>
      </p:sp>
      <p:sp>
        <p:nvSpPr>
          <p:cNvPr id="2" name="Rectangle 1"/>
          <p:cNvSpPr/>
          <p:nvPr/>
        </p:nvSpPr>
        <p:spPr>
          <a:xfrm>
            <a:off x="1030310" y="493967"/>
            <a:ext cx="10161431" cy="4801314"/>
          </a:xfrm>
          <a:prstGeom prst="rect">
            <a:avLst/>
          </a:prstGeom>
        </p:spPr>
        <p:txBody>
          <a:bodyPr wrap="square">
            <a:spAutoFit/>
          </a:bodyPr>
          <a:lstStyle/>
          <a:p>
            <a:pPr lvl="0" algn="just"/>
            <a:r>
              <a:rPr lang="en-US" dirty="0" smtClean="0">
                <a:solidFill>
                  <a:srgbClr val="000000"/>
                </a:solidFill>
                <a:ea typeface="Tahoma" panose="020B0604030504040204" pitchFamily="34" charset="0"/>
                <a:cs typeface="Tahoma" panose="020B0604030504040204" pitchFamily="34" charset="0"/>
              </a:rPr>
              <a:t>3. For calculating the threshold limit, the turnover  shall include all supplies made by the taxable person, whether on his </a:t>
            </a:r>
            <a:r>
              <a:rPr lang="en-US" b="1" dirty="0" smtClean="0">
                <a:solidFill>
                  <a:srgbClr val="000000"/>
                </a:solidFill>
                <a:ea typeface="Tahoma" panose="020B0604030504040204" pitchFamily="34" charset="0"/>
                <a:cs typeface="Tahoma" panose="020B0604030504040204" pitchFamily="34" charset="0"/>
              </a:rPr>
              <a:t>own account</a:t>
            </a:r>
            <a:r>
              <a:rPr lang="en-US" dirty="0" smtClean="0">
                <a:solidFill>
                  <a:srgbClr val="000000"/>
                </a:solidFill>
                <a:ea typeface="Tahoma" panose="020B0604030504040204" pitchFamily="34" charset="0"/>
                <a:cs typeface="Tahoma" panose="020B0604030504040204" pitchFamily="34" charset="0"/>
              </a:rPr>
              <a:t> or made on </a:t>
            </a:r>
            <a:r>
              <a:rPr lang="en-US" b="1" dirty="0" smtClean="0">
                <a:solidFill>
                  <a:srgbClr val="000000"/>
                </a:solidFill>
                <a:ea typeface="Tahoma" panose="020B0604030504040204" pitchFamily="34" charset="0"/>
                <a:cs typeface="Tahoma" panose="020B0604030504040204" pitchFamily="34" charset="0"/>
              </a:rPr>
              <a:t>behalf of all his principals</a:t>
            </a:r>
            <a:r>
              <a:rPr lang="en-US" dirty="0" smtClean="0">
                <a:solidFill>
                  <a:srgbClr val="000000"/>
                </a:solidFill>
                <a:ea typeface="Tahoma" panose="020B0604030504040204" pitchFamily="34" charset="0"/>
                <a:cs typeface="Tahoma" panose="020B0604030504040204" pitchFamily="34" charset="0"/>
              </a:rPr>
              <a:t>. Further, supply of goods by a registered job worker, after completion of job work, shall be treated as the supply of goods by the “principal” referred to in section 143 of this act. The value of such goods shall not be included in the aggregate turnover of the registered job worker.</a:t>
            </a:r>
          </a:p>
          <a:p>
            <a:pPr lvl="0" algn="just"/>
            <a:endParaRPr lang="en-US" dirty="0" smtClean="0">
              <a:solidFill>
                <a:srgbClr val="000000"/>
              </a:solidFill>
              <a:ea typeface="Tahoma" panose="020B0604030504040204" pitchFamily="34" charset="0"/>
              <a:cs typeface="Tahoma" panose="020B0604030504040204" pitchFamily="34" charset="0"/>
            </a:endParaRPr>
          </a:p>
          <a:p>
            <a:pPr lvl="0" algn="just"/>
            <a:r>
              <a:rPr lang="en-US" dirty="0" smtClean="0">
                <a:solidFill>
                  <a:srgbClr val="000000"/>
                </a:solidFill>
                <a:ea typeface="Tahoma" panose="020B0604030504040204" pitchFamily="34" charset="0"/>
                <a:cs typeface="Tahoma" panose="020B0604030504040204" pitchFamily="34" charset="0"/>
              </a:rPr>
              <a:t>4. Every person who, on the day immediately preceding the appointed day, is registered or holds a license under an earlier law, shall be liable to be registered under this act with effect from the appointed day.</a:t>
            </a:r>
          </a:p>
          <a:p>
            <a:pPr lvl="0" algn="just"/>
            <a:endParaRPr lang="en-US" dirty="0" smtClean="0">
              <a:solidFill>
                <a:srgbClr val="000000"/>
              </a:solidFill>
              <a:ea typeface="Tahoma" panose="020B0604030504040204" pitchFamily="34" charset="0"/>
              <a:cs typeface="Tahoma" panose="020B0604030504040204" pitchFamily="34" charset="0"/>
            </a:endParaRPr>
          </a:p>
          <a:p>
            <a:pPr lvl="0" algn="just"/>
            <a:r>
              <a:rPr lang="en-US" dirty="0" smtClean="0">
                <a:solidFill>
                  <a:srgbClr val="000000"/>
                </a:solidFill>
                <a:ea typeface="Tahoma" panose="020B0604030504040204" pitchFamily="34" charset="0"/>
                <a:cs typeface="Tahoma" panose="020B0604030504040204" pitchFamily="34" charset="0"/>
              </a:rPr>
              <a:t>5. When a  person who is liable to be registered under this fails to obtain registration, the proper officer  can proceed to register such person in the manner as may be prescribed.</a:t>
            </a:r>
          </a:p>
          <a:p>
            <a:pPr lvl="0" algn="just"/>
            <a:endParaRPr lang="en-US" i="1" dirty="0" smtClean="0">
              <a:solidFill>
                <a:srgbClr val="000000"/>
              </a:solidFill>
              <a:ea typeface="Tahoma" panose="020B0604030504040204" pitchFamily="34" charset="0"/>
              <a:cs typeface="Tahoma" panose="020B0604030504040204" pitchFamily="34" charset="0"/>
            </a:endParaRPr>
          </a:p>
          <a:p>
            <a:pPr lvl="0" algn="just"/>
            <a:r>
              <a:rPr lang="en-US" i="1" dirty="0" smtClean="0">
                <a:solidFill>
                  <a:srgbClr val="000000"/>
                </a:solidFill>
                <a:ea typeface="Tahoma" panose="020B0604030504040204" pitchFamily="34" charset="0"/>
                <a:cs typeface="Tahoma" panose="020B0604030504040204" pitchFamily="34" charset="0"/>
              </a:rPr>
              <a:t>6.</a:t>
            </a:r>
            <a:r>
              <a:rPr lang="en-US" dirty="0" smtClean="0"/>
              <a:t> Where a business carried on by a taxable person registered under this Act is transferred, </a:t>
            </a:r>
          </a:p>
          <a:p>
            <a:pPr marL="285750" lvl="0" indent="-285750" algn="just">
              <a:buFontTx/>
              <a:buChar char="-"/>
            </a:pPr>
            <a:r>
              <a:rPr lang="en-US" dirty="0" smtClean="0"/>
              <a:t>whether on account of succession/otherwise, </a:t>
            </a:r>
          </a:p>
          <a:p>
            <a:pPr marL="285750" lvl="0" indent="-285750" algn="just">
              <a:buFontTx/>
              <a:buChar char="-"/>
            </a:pPr>
            <a:r>
              <a:rPr lang="en-US" dirty="0" smtClean="0"/>
              <a:t>to another person as a going concern, </a:t>
            </a:r>
          </a:p>
          <a:p>
            <a:pPr marL="285750" lvl="0" indent="-285750" algn="just">
              <a:buFontTx/>
              <a:buChar char="-"/>
            </a:pPr>
            <a:r>
              <a:rPr lang="en-US" dirty="0" smtClean="0"/>
              <a:t>the transferee/the successor, as the case may be, shall be liable to be registered with effect from the date of such transfer or succession.</a:t>
            </a:r>
          </a:p>
        </p:txBody>
      </p:sp>
    </p:spTree>
    <p:extLst>
      <p:ext uri="{BB962C8B-B14F-4D97-AF65-F5344CB8AC3E}">
        <p14:creationId xmlns:p14="http://schemas.microsoft.com/office/powerpoint/2010/main" xmlns="" val="315672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493967"/>
            <a:ext cx="10161431" cy="3970318"/>
          </a:xfrm>
          <a:prstGeom prst="rect">
            <a:avLst/>
          </a:prstGeom>
        </p:spPr>
        <p:txBody>
          <a:bodyPr wrap="square">
            <a:spAutoFit/>
          </a:bodyPr>
          <a:lstStyle/>
          <a:p>
            <a:pPr lvl="0" algn="just"/>
            <a:r>
              <a:rPr lang="en-US" dirty="0">
                <a:solidFill>
                  <a:srgbClr val="000000"/>
                </a:solidFill>
                <a:ea typeface="Tahoma" panose="020B0604030504040204" pitchFamily="34" charset="0"/>
                <a:cs typeface="Tahoma" panose="020B0604030504040204" pitchFamily="34" charset="0"/>
              </a:rPr>
              <a:t>7</a:t>
            </a:r>
            <a:r>
              <a:rPr lang="en-US" dirty="0" smtClean="0">
                <a:solidFill>
                  <a:srgbClr val="000000"/>
                </a:solidFill>
                <a:ea typeface="Tahoma" panose="020B0604030504040204" pitchFamily="34" charset="0"/>
                <a:cs typeface="Tahoma" panose="020B0604030504040204" pitchFamily="34" charset="0"/>
              </a:rPr>
              <a:t>. </a:t>
            </a:r>
            <a:r>
              <a:rPr lang="en-US" dirty="0"/>
              <a:t>In a case of transfer pursuant to sanction of a scheme/an arrangement for amalgamation or, as the case may be, demerger of two/more companies pursuant to an order of a High Court, Tribunal or otherwise, </a:t>
            </a:r>
            <a:endParaRPr lang="en-US" dirty="0" smtClean="0"/>
          </a:p>
          <a:p>
            <a:pPr marL="285750" lvl="0" indent="-285750" algn="just">
              <a:buFontTx/>
              <a:buChar char="-"/>
            </a:pPr>
            <a:r>
              <a:rPr lang="en-US" dirty="0" smtClean="0"/>
              <a:t>the </a:t>
            </a:r>
            <a:r>
              <a:rPr lang="en-US" dirty="0"/>
              <a:t>transferee shall be liable to be registered</a:t>
            </a:r>
            <a:r>
              <a:rPr lang="en-US" dirty="0" smtClean="0"/>
              <a:t>, </a:t>
            </a:r>
          </a:p>
          <a:p>
            <a:pPr marL="285750" lvl="0" indent="-285750" algn="just">
              <a:buFontTx/>
              <a:buChar char="-"/>
            </a:pPr>
            <a:r>
              <a:rPr lang="en-US" dirty="0" smtClean="0"/>
              <a:t>with </a:t>
            </a:r>
            <a:r>
              <a:rPr lang="en-US" dirty="0"/>
              <a:t>effect from the date on which the Registrar of Companies (ROC) issues a certificate of incorporation (COI) giving effect to such order of the High Court or Tribunal</a:t>
            </a:r>
            <a:r>
              <a:rPr lang="en-US" dirty="0" smtClean="0"/>
              <a:t>.</a:t>
            </a:r>
          </a:p>
          <a:p>
            <a:pPr marL="285750" lvl="0" indent="-285750" algn="just">
              <a:buFontTx/>
              <a:buChar char="-"/>
            </a:pPr>
            <a:endParaRPr lang="en-US" dirty="0"/>
          </a:p>
          <a:p>
            <a:pPr lvl="0" algn="just"/>
            <a:r>
              <a:rPr lang="en-US" b="1" dirty="0"/>
              <a:t>Example</a:t>
            </a:r>
            <a:r>
              <a:rPr lang="en-US" dirty="0"/>
              <a:t>: Ram ltd and </a:t>
            </a:r>
            <a:r>
              <a:rPr lang="en-US" dirty="0" err="1"/>
              <a:t>Shyam</a:t>
            </a:r>
            <a:r>
              <a:rPr lang="en-US" dirty="0"/>
              <a:t> ltd wanted to amalgamate into </a:t>
            </a:r>
            <a:r>
              <a:rPr lang="en-US" dirty="0" err="1"/>
              <a:t>Radheshyam</a:t>
            </a:r>
            <a:r>
              <a:rPr lang="en-US" dirty="0"/>
              <a:t> ltd. </a:t>
            </a:r>
            <a:endParaRPr lang="en-US" dirty="0" smtClean="0"/>
          </a:p>
          <a:p>
            <a:pPr marL="285750" lvl="0" indent="-285750" algn="just">
              <a:buFont typeface="Arial" panose="020B0604020202020204" pitchFamily="34" charset="0"/>
              <a:buChar char="•"/>
            </a:pPr>
            <a:r>
              <a:rPr lang="en-US" dirty="0" smtClean="0"/>
              <a:t>The </a:t>
            </a:r>
            <a:r>
              <a:rPr lang="en-US" dirty="0"/>
              <a:t>board approved the amalgamation on 1st Jan and they approached NCLT for amalgamation </a:t>
            </a:r>
            <a:endParaRPr lang="en-US" dirty="0" smtClean="0"/>
          </a:p>
          <a:p>
            <a:pPr marL="285750" lvl="0" indent="-285750" algn="just">
              <a:buFont typeface="Arial" panose="020B0604020202020204" pitchFamily="34" charset="0"/>
              <a:buChar char="•"/>
            </a:pPr>
            <a:r>
              <a:rPr lang="en-US" dirty="0" smtClean="0"/>
              <a:t>NCLT </a:t>
            </a:r>
            <a:r>
              <a:rPr lang="en-US" dirty="0"/>
              <a:t>approved amalgamation on 25th June</a:t>
            </a:r>
            <a:r>
              <a:rPr lang="en-US" dirty="0" smtClean="0"/>
              <a:t>.</a:t>
            </a:r>
          </a:p>
          <a:p>
            <a:pPr marL="285750" lvl="0" indent="-285750" algn="just">
              <a:buFont typeface="Arial" panose="020B0604020202020204" pitchFamily="34" charset="0"/>
              <a:buChar char="•"/>
            </a:pPr>
            <a:r>
              <a:rPr lang="en-US" dirty="0"/>
              <a:t>NCLT issued order on 25th June allowing merger from retrospective date i.e., 1st March. </a:t>
            </a:r>
            <a:endParaRPr lang="en-US" dirty="0" smtClean="0"/>
          </a:p>
          <a:p>
            <a:pPr marL="285750" lvl="0" indent="-285750" algn="just">
              <a:buFont typeface="Arial" panose="020B0604020202020204" pitchFamily="34" charset="0"/>
              <a:buChar char="•"/>
            </a:pPr>
            <a:r>
              <a:rPr lang="en-US" dirty="0" smtClean="0"/>
              <a:t>Now </a:t>
            </a:r>
            <a:r>
              <a:rPr lang="en-US" dirty="0"/>
              <a:t>they approached ROC for issue of certificate of Incorporation of </a:t>
            </a:r>
            <a:r>
              <a:rPr lang="en-US" dirty="0" err="1"/>
              <a:t>Radheshyam</a:t>
            </a:r>
            <a:r>
              <a:rPr lang="en-US" dirty="0"/>
              <a:t> ltd. </a:t>
            </a:r>
            <a:endParaRPr lang="en-US" dirty="0" smtClean="0"/>
          </a:p>
          <a:p>
            <a:pPr marL="285750" lvl="0" indent="-285750" algn="just">
              <a:buFont typeface="Arial" panose="020B0604020202020204" pitchFamily="34" charset="0"/>
              <a:buChar char="•"/>
            </a:pPr>
            <a:r>
              <a:rPr lang="en-US" dirty="0" smtClean="0"/>
              <a:t>ROC </a:t>
            </a:r>
            <a:r>
              <a:rPr lang="en-US" dirty="0"/>
              <a:t>issued certificate of Incorporation on 1st July by ROC. </a:t>
            </a:r>
            <a:endParaRPr lang="en-US" dirty="0" smtClean="0"/>
          </a:p>
          <a:p>
            <a:pPr lvl="0" algn="just"/>
            <a:endParaRPr lang="en-US" dirty="0"/>
          </a:p>
          <a:p>
            <a:pPr lvl="0" algn="just"/>
            <a:r>
              <a:rPr lang="en-US" b="1" dirty="0" smtClean="0"/>
              <a:t>Hence</a:t>
            </a:r>
            <a:r>
              <a:rPr lang="en-US" b="1" dirty="0"/>
              <a:t>, the two companies will be liable from 1st July, i.e., the date on which ROC issued COI. </a:t>
            </a:r>
            <a:endParaRPr lang="en-US" b="1" dirty="0" smtClean="0"/>
          </a:p>
        </p:txBody>
      </p:sp>
    </p:spTree>
    <p:extLst>
      <p:ext uri="{BB962C8B-B14F-4D97-AF65-F5344CB8AC3E}">
        <p14:creationId xmlns:p14="http://schemas.microsoft.com/office/powerpoint/2010/main" xmlns="" val="1009736597"/>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xmlns=""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2.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1DB373-C1A1-4924-9AF2-F04368201509}">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My invention</Template>
  <TotalTime>0</TotalTime>
  <Words>3951</Words>
  <Application>Microsoft Office PowerPoint</Application>
  <PresentationFormat>Custom</PresentationFormat>
  <Paragraphs>313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Gallery</vt:lpstr>
      <vt:lpstr>Registration</vt:lpstr>
      <vt:lpstr>Overview</vt:lpstr>
      <vt:lpstr>Slide 3</vt:lpstr>
      <vt:lpstr>Some important definitions</vt:lpstr>
      <vt:lpstr>Slide 5</vt:lpstr>
      <vt:lpstr>Relevant sections</vt:lpstr>
      <vt:lpstr>Person liable for registration [sec 22]</vt:lpstr>
      <vt:lpstr>Slide 8</vt:lpstr>
      <vt:lpstr>Slide 9</vt:lpstr>
      <vt:lpstr>Notification No. 10/2019 CT: Threshold limit increased to Rs 40 Lakhs for specified states </vt:lpstr>
      <vt:lpstr>State-wise registration limit - Crux: </vt:lpstr>
      <vt:lpstr>illustration</vt:lpstr>
      <vt:lpstr>Slide 13</vt:lpstr>
      <vt:lpstr>Person Not liable for registration  [sec 23]</vt:lpstr>
      <vt:lpstr>Slide 15</vt:lpstr>
      <vt:lpstr>Example</vt:lpstr>
      <vt:lpstr>Compulsory registration in certain cases [sec 24]</vt:lpstr>
      <vt:lpstr>Slide 18</vt:lpstr>
      <vt:lpstr>Slide 19</vt:lpstr>
      <vt:lpstr>Slide 20</vt:lpstr>
      <vt:lpstr>Example</vt:lpstr>
      <vt:lpstr>Procedure for registration [sec 25]</vt:lpstr>
      <vt:lpstr>Slide 23</vt:lpstr>
      <vt:lpstr>Deemed registration [sec 26]</vt:lpstr>
      <vt:lpstr>Special provisions relating to casual taxable  person and non-resident taxable person [sec 27]</vt:lpstr>
      <vt:lpstr>AMENDMENT OF REGISTRATION [sec 28]</vt:lpstr>
      <vt:lpstr>AMENDMENT OF REGISTRATION [sec 29]</vt:lpstr>
      <vt:lpstr>CANCELLATION OR SUSPENSION OF REGISTRATION  [sec 29]</vt:lpstr>
      <vt:lpstr>Slide 29</vt:lpstr>
      <vt:lpstr>REVOCATION OF CANCELLATION OF REGISTRATION  [sec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2025-07-11T17:26:21Z</dcterms:created>
  <dcterms:modified xsi:type="dcterms:W3CDTF">2025-07-15T06:08:35Z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