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31"/>
  </p:notesMasterIdLst>
  <p:handoutMasterIdLst>
    <p:handoutMasterId r:id="rId32"/>
  </p:handoutMasterIdLst>
  <p:sldIdLst>
    <p:sldId id="256" r:id="rId5"/>
    <p:sldId id="258" r:id="rId6"/>
    <p:sldId id="260" r:id="rId7"/>
    <p:sldId id="268" r:id="rId8"/>
    <p:sldId id="267" r:id="rId9"/>
    <p:sldId id="269" r:id="rId10"/>
    <p:sldId id="270" r:id="rId11"/>
    <p:sldId id="271" r:id="rId12"/>
    <p:sldId id="272" r:id="rId13"/>
    <p:sldId id="273" r:id="rId14"/>
    <p:sldId id="274" r:id="rId15"/>
    <p:sldId id="275" r:id="rId16"/>
    <p:sldId id="276" r:id="rId17"/>
    <p:sldId id="277" r:id="rId18"/>
    <p:sldId id="278" r:id="rId19"/>
    <p:sldId id="263" r:id="rId20"/>
    <p:sldId id="279" r:id="rId21"/>
    <p:sldId id="280" r:id="rId22"/>
    <p:sldId id="281" r:id="rId23"/>
    <p:sldId id="282" r:id="rId24"/>
    <p:sldId id="283" r:id="rId25"/>
    <p:sldId id="284" r:id="rId26"/>
    <p:sldId id="285" r:id="rId27"/>
    <p:sldId id="286" r:id="rId28"/>
    <p:sldId id="287" r:id="rId29"/>
    <p:sldId id="26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0C1F"/>
    <a:srgbClr val="903163"/>
    <a:srgbClr val="E1E1E1"/>
    <a:srgbClr val="AA2C71"/>
    <a:srgbClr val="A62C6F"/>
    <a:srgbClr val="F9E7F1"/>
    <a:srgbClr val="852359"/>
    <a:srgbClr val="969FA7"/>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71B538F6-AC32-4C48-A241-2C319D94E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C02BACE3-EC2D-4898-B64D-08C196DE61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4D88D5-0AB9-479B-891B-76FAA2CC9968}" type="datetimeFigureOut">
              <a:rPr lang="en-US" smtClean="0"/>
              <a:t>8/3/2025</a:t>
            </a:fld>
            <a:endParaRPr lang="en-US" dirty="0"/>
          </a:p>
        </p:txBody>
      </p:sp>
      <p:sp>
        <p:nvSpPr>
          <p:cNvPr id="4" name="Footer Placeholder 3">
            <a:extLst>
              <a:ext uri="{FF2B5EF4-FFF2-40B4-BE49-F238E27FC236}">
                <a16:creationId xmlns="" xmlns:a16="http://schemas.microsoft.com/office/drawing/2014/main" id="{AF7CC0CC-D9A9-4658-833D-7168A941E9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D66B70F4-8768-4C94-98DC-BDBE0D58843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3F20114-DE68-48DB-98CA-3A246173CE7D}" type="slidenum">
              <a:rPr lang="en-US" smtClean="0"/>
              <a:t>‹#›</a:t>
            </a:fld>
            <a:endParaRPr lang="en-US" dirty="0"/>
          </a:p>
        </p:txBody>
      </p:sp>
    </p:spTree>
    <p:extLst>
      <p:ext uri="{BB962C8B-B14F-4D97-AF65-F5344CB8AC3E}">
        <p14:creationId xmlns:p14="http://schemas.microsoft.com/office/powerpoint/2010/main" val="3071631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95F94-0189-4A23-9895-35FA752439AB}" type="datetimeFigureOut">
              <a:rPr lang="en-US" smtClean="0"/>
              <a:t>8/3/2025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E1C88-3939-4832-BAAB-091D6FA96EB5}" type="slidenum">
              <a:rPr lang="en-US" smtClean="0"/>
              <a:t>‹#›</a:t>
            </a:fld>
            <a:endParaRPr lang="en-US" dirty="0"/>
          </a:p>
        </p:txBody>
      </p:sp>
    </p:spTree>
    <p:extLst>
      <p:ext uri="{BB962C8B-B14F-4D97-AF65-F5344CB8AC3E}">
        <p14:creationId xmlns:p14="http://schemas.microsoft.com/office/powerpoint/2010/main" val="1310500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Delete this slide when you finish preparing the other slides.</a:t>
            </a:r>
          </a:p>
        </p:txBody>
      </p:sp>
      <p:sp>
        <p:nvSpPr>
          <p:cNvPr id="4" name="Slide Number Placeholder 3"/>
          <p:cNvSpPr>
            <a:spLocks noGrp="1"/>
          </p:cNvSpPr>
          <p:nvPr>
            <p:ph type="sldNum" sz="quarter" idx="10"/>
          </p:nvPr>
        </p:nvSpPr>
        <p:spPr/>
        <p:txBody>
          <a:bodyPr/>
          <a:lstStyle/>
          <a:p>
            <a:fld id="{012E1C88-3939-4832-BAAB-091D6FA96EB5}" type="slidenum">
              <a:rPr lang="en-US" smtClean="0"/>
              <a:t>1</a:t>
            </a:fld>
            <a:endParaRPr lang="en-US" dirty="0"/>
          </a:p>
        </p:txBody>
      </p:sp>
    </p:spTree>
    <p:extLst>
      <p:ext uri="{BB962C8B-B14F-4D97-AF65-F5344CB8AC3E}">
        <p14:creationId xmlns:p14="http://schemas.microsoft.com/office/powerpoint/2010/main" val="49259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464567" y="3085765"/>
            <a:ext cx="11262866" cy="3304800"/>
          </a:xfrm>
          <a:prstGeom prst="rect">
            <a:avLst/>
          </a:prstGeom>
          <a:gradFill flip="none" rotWithShape="1">
            <a:gsLst>
              <a:gs pos="100000">
                <a:schemeClr val="accent2"/>
              </a:gs>
              <a:gs pos="58000">
                <a:schemeClr val="accent2">
                  <a:lumMod val="7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99226" y="1020431"/>
            <a:ext cx="10993549" cy="1475013"/>
          </a:xfrm>
          <a:effectLst/>
        </p:spPr>
        <p:txBody>
          <a:bodyPr anchor="ctr" anchorCtr="0">
            <a:normAutofit/>
          </a:bodyPr>
          <a:lstStyle>
            <a:lvl1pPr algn="ctr">
              <a:defRPr sz="5400">
                <a:solidFill>
                  <a:schemeClr val="accent1"/>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ctr">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bg1"/>
                </a:solidFill>
              </a:defRPr>
            </a:lvl1pPr>
          </a:lstStyle>
          <a:p>
            <a:fld id="{77D86AA0-B889-4FC0-8908-A1A591CF11C0}" type="datetime8">
              <a:rPr lang="en-US" noProof="0" smtClean="0"/>
              <a:pPr/>
              <a:t>8/3/2025 4:48 PM</a:t>
            </a:fld>
            <a:endParaRPr lang="en-US" noProof="0"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bg1"/>
                </a:solidFill>
              </a:defRPr>
            </a:lvl1pPr>
          </a:lstStyle>
          <a:p>
            <a:r>
              <a:rPr lang="en-US" noProof="0" dirty="0"/>
              <a:t>ADD A FOOTER</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bg1"/>
                </a:solidFill>
              </a:defRPr>
            </a:lvl1pPr>
          </a:lstStyle>
          <a:p>
            <a:fld id="{C5C3056E-1632-4A65-A24F-3F10A1450A6E}" type="slidenum">
              <a:rPr lang="en-US" noProof="0" smtClean="0"/>
              <a:pPr/>
              <a:t>‹#›</a:t>
            </a:fld>
            <a:endParaRPr lang="en-US" noProof="0" dirty="0"/>
          </a:p>
        </p:txBody>
      </p:sp>
    </p:spTree>
    <p:extLst>
      <p:ext uri="{BB962C8B-B14F-4D97-AF65-F5344CB8AC3E}">
        <p14:creationId xmlns:p14="http://schemas.microsoft.com/office/powerpoint/2010/main" val="2168848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bwMode="white">
          <a:xfrm>
            <a:off x="447817" y="5141973"/>
            <a:ext cx="11298200" cy="1274702"/>
          </a:xfrm>
          <a:prstGeom prst="rect">
            <a:avLst/>
          </a:prstGeom>
          <a:gradFill flip="none" rotWithShape="1">
            <a:gsLst>
              <a:gs pos="100000">
                <a:schemeClr val="accent2"/>
              </a:gs>
              <a:gs pos="59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bg1"/>
                </a:solidFill>
              </a:defRPr>
            </a:lvl1pPr>
          </a:lstStyle>
          <a:p>
            <a:r>
              <a:rPr lang="en-US" noProof="0" smtClean="0"/>
              <a:t>Click to edit Master title style</a:t>
            </a:r>
            <a:endParaRPr lang="en-US" noProof="0"/>
          </a:p>
        </p:txBody>
      </p:sp>
      <p:sp>
        <p:nvSpPr>
          <p:cNvPr id="3" name="Content Placeholder 2"/>
          <p:cNvSpPr>
            <a:spLocks noGrp="1"/>
          </p:cNvSpPr>
          <p:nvPr>
            <p:ph idx="1"/>
          </p:nvPr>
        </p:nvSpPr>
        <p:spPr>
          <a:xfrm>
            <a:off x="447816" y="601200"/>
            <a:ext cx="11292840" cy="4204800"/>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599E538E-6783-48BF-9DAA-8D73DA1DF735}" type="datetime8">
              <a:rPr lang="en-US" noProof="0" smtClean="0"/>
              <a:pPr/>
              <a:t>8/3/2025 4:48 PM</a:t>
            </a:fld>
            <a:endParaRPr lang="en-US" noProof="0"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noProof="0" dirty="0"/>
              <a:t>ADD A 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C5C3056E-1632-4A65-A24F-3F10A1450A6E}" type="slidenum">
              <a:rPr lang="en-US" noProof="0" smtClean="0"/>
              <a:pPr/>
              <a:t>‹#›</a:t>
            </a:fld>
            <a:endParaRPr lang="en-US" noProof="0" dirty="0"/>
          </a:p>
        </p:txBody>
      </p:sp>
    </p:spTree>
    <p:extLst>
      <p:ext uri="{BB962C8B-B14F-4D97-AF65-F5344CB8AC3E}">
        <p14:creationId xmlns:p14="http://schemas.microsoft.com/office/powerpoint/2010/main" val="141697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smtClean="0"/>
              <a:t>Click to edit Master title style</a:t>
            </a:r>
            <a:endParaRPr lang="en-US" noProof="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6DE2CD03-0ACB-4458-BBFE-1F9AEE665C1A}" type="datetime8">
              <a:rPr lang="en-US" noProof="0" smtClean="0"/>
              <a:t>8/3/2025 4:48 PM</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C5C3056E-1632-4A65-A24F-3F10A1450A6E}" type="slidenum">
              <a:rPr lang="en-US" noProof="0" smtClean="0"/>
              <a:t>‹#›</a:t>
            </a:fld>
            <a:endParaRPr lang="en-US" noProof="0" dirty="0"/>
          </a:p>
        </p:txBody>
      </p:sp>
    </p:spTree>
    <p:extLst>
      <p:ext uri="{BB962C8B-B14F-4D97-AF65-F5344CB8AC3E}">
        <p14:creationId xmlns:p14="http://schemas.microsoft.com/office/powerpoint/2010/main" val="66921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33C994CB-2BC6-164B-80D4-304B4CB6D8C3}"/>
              </a:ext>
            </a:extLst>
          </p:cNvPr>
          <p:cNvSpPr>
            <a:spLocks noChangeAspect="1"/>
          </p:cNvSpPr>
          <p:nvPr userDrawn="1"/>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581192" y="2180496"/>
            <a:ext cx="11029615" cy="3678303"/>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E20D11B3-3F18-4FD1-BAEF-D15CC2EE16C2}" type="datetime8">
              <a:rPr lang="en-US" noProof="0" smtClean="0"/>
              <a:t>8/3/2025 4:48 PM</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a:xfrm>
            <a:off x="10558300" y="5956137"/>
            <a:ext cx="1052508" cy="365125"/>
          </a:xfrm>
        </p:spPr>
        <p:txBody>
          <a:bodyPr/>
          <a:lstStyle/>
          <a:p>
            <a:fld id="{C5C3056E-1632-4A65-A24F-3F10A1450A6E}" type="slidenum">
              <a:rPr lang="en-US" noProof="0" smtClean="0"/>
              <a:t>‹#›</a:t>
            </a:fld>
            <a:endParaRPr lang="en-US" noProof="0" dirty="0"/>
          </a:p>
        </p:txBody>
      </p:sp>
      <p:sp>
        <p:nvSpPr>
          <p:cNvPr id="9" name="Title 1">
            <a:extLst>
              <a:ext uri="{FF2B5EF4-FFF2-40B4-BE49-F238E27FC236}">
                <a16:creationId xmlns="" xmlns:a16="http://schemas.microsoft.com/office/drawing/2014/main" id="{B5BE0FDB-DB48-E242-8A1F-5B06F79B404A}"/>
              </a:ext>
            </a:extLst>
          </p:cNvPr>
          <p:cNvSpPr>
            <a:spLocks noGrp="1"/>
          </p:cNvSpPr>
          <p:nvPr>
            <p:ph type="title"/>
          </p:nvPr>
        </p:nvSpPr>
        <p:spPr>
          <a:xfrm>
            <a:off x="581193" y="729658"/>
            <a:ext cx="11029616" cy="988332"/>
          </a:xfrm>
        </p:spPr>
        <p:txBody>
          <a:bodyPr anchor="ctr" anchorCtr="0">
            <a:normAutofit/>
          </a:bodyPr>
          <a:lstStyle>
            <a:lvl1pPr algn="ctr">
              <a:defRPr sz="4000"/>
            </a:lvl1pPr>
          </a:lstStyle>
          <a:p>
            <a:r>
              <a:rPr lang="en-US" noProof="0" smtClean="0"/>
              <a:t>Click to edit Master title style</a:t>
            </a:r>
            <a:endParaRPr lang="en-US" noProof="0"/>
          </a:p>
        </p:txBody>
      </p:sp>
    </p:spTree>
    <p:extLst>
      <p:ext uri="{BB962C8B-B14F-4D97-AF65-F5344CB8AC3E}">
        <p14:creationId xmlns:p14="http://schemas.microsoft.com/office/powerpoint/2010/main" val="254665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mage and Caption">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5655714" cy="5244392"/>
          </a:xfrm>
          <a:prstGeom prst="rect">
            <a:avLst/>
          </a:prstGeom>
          <a:gradFill flip="none" rotWithShape="1">
            <a:gsLst>
              <a:gs pos="100000">
                <a:schemeClr val="accent2"/>
              </a:gs>
              <a:gs pos="65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295292" y="773724"/>
            <a:ext cx="5315516" cy="4958862"/>
          </a:xfrm>
        </p:spPr>
        <p:txBody>
          <a:bodyPr anchor="ctr" anchorCtr="0"/>
          <a:lstStyle>
            <a:lvl1pPr>
              <a:defRPr>
                <a:solidFill>
                  <a:schemeClr val="accent1"/>
                </a:solidFill>
              </a:defRPr>
            </a:lvl1pPr>
          </a:lstStyle>
          <a:p>
            <a:r>
              <a:rPr lang="en-US" noProof="0" smtClean="0"/>
              <a:t>Click to edit Master title style</a:t>
            </a:r>
            <a:endParaRPr lang="en-US" noProof="0"/>
          </a:p>
        </p:txBody>
      </p:sp>
      <p:sp>
        <p:nvSpPr>
          <p:cNvPr id="3" name="Content Placeholder 2"/>
          <p:cNvSpPr>
            <a:spLocks noGrp="1"/>
          </p:cNvSpPr>
          <p:nvPr>
            <p:ph idx="1"/>
          </p:nvPr>
        </p:nvSpPr>
        <p:spPr>
          <a:xfrm>
            <a:off x="581192" y="773724"/>
            <a:ext cx="5388785" cy="495886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335304F6-55F4-45F8-BBB4-727BFFEADAA0}" type="datetime8">
              <a:rPr lang="en-US" noProof="0" smtClean="0"/>
              <a:t>8/3/2025 4:48 PM</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a:xfrm>
            <a:off x="10558300" y="5956137"/>
            <a:ext cx="1052508" cy="365125"/>
          </a:xfrm>
        </p:spPr>
        <p:txBody>
          <a:bodyPr/>
          <a:lstStyle/>
          <a:p>
            <a:fld id="{C5C3056E-1632-4A65-A24F-3F10A1450A6E}" type="slidenum">
              <a:rPr lang="en-US" noProof="0" smtClean="0"/>
              <a:t>‹#›</a:t>
            </a:fld>
            <a:endParaRPr lang="en-US" noProof="0" dirty="0"/>
          </a:p>
        </p:txBody>
      </p:sp>
    </p:spTree>
    <p:extLst>
      <p:ext uri="{BB962C8B-B14F-4D97-AF65-F5344CB8AC3E}">
        <p14:creationId xmlns:p14="http://schemas.microsoft.com/office/powerpoint/2010/main" val="63782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bwMode="white">
          <a:xfrm>
            <a:off x="447817" y="5141974"/>
            <a:ext cx="11290860" cy="1258827"/>
          </a:xfrm>
          <a:prstGeom prst="rect">
            <a:avLst/>
          </a:prstGeom>
          <a:gradFill flip="none" rotWithShape="1">
            <a:gsLst>
              <a:gs pos="100000">
                <a:srgbClr val="903163"/>
              </a:gs>
              <a:gs pos="60000">
                <a:schemeClr val="accent1">
                  <a:lumMod val="95000"/>
                  <a:lumOff val="5000"/>
                </a:schemeClr>
              </a:gs>
              <a:gs pos="100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3B20C59B-4134-42ED-BEFA-FCBF7FC8D035}" type="datetime8">
              <a:rPr lang="en-US" noProof="0" smtClean="0"/>
              <a:pPr/>
              <a:t>8/3/2025 4:48 PM</a:t>
            </a:fld>
            <a:endParaRPr lang="en-US" noProof="0"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noProof="0" dirty="0"/>
              <a:t>ADD A FOOTER</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5C3056E-1632-4A65-A24F-3F10A1450A6E}" type="slidenum">
              <a:rPr lang="en-US" noProof="0" smtClean="0"/>
              <a:pPr/>
              <a:t>‹#›</a:t>
            </a:fld>
            <a:endParaRPr lang="en-US" noProof="0" dirty="0"/>
          </a:p>
        </p:txBody>
      </p:sp>
    </p:spTree>
    <p:extLst>
      <p:ext uri="{BB962C8B-B14F-4D97-AF65-F5344CB8AC3E}">
        <p14:creationId xmlns:p14="http://schemas.microsoft.com/office/powerpoint/2010/main" val="24924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nchor="ctr" anchorCtr="0">
            <a:normAutofit/>
          </a:bodyPr>
          <a:lstStyle>
            <a:lvl1pPr algn="ctr">
              <a:defRPr sz="4000"/>
            </a:lvl1pPr>
          </a:lstStyle>
          <a:p>
            <a:r>
              <a:rPr lang="en-US" noProof="0" smtClean="0"/>
              <a:t>Click to edit Master title style</a:t>
            </a:r>
            <a:endParaRPr lang="en-US" noProof="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p:txBody>
          <a:bodyPr/>
          <a:lstStyle/>
          <a:p>
            <a:fld id="{CF0AE2A5-5D3B-4ECC-9A5D-868F6C887DEE}" type="datetime8">
              <a:rPr lang="en-US" noProof="0" smtClean="0"/>
              <a:t>8/3/2025 4:48 PM</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C5C3056E-1632-4A65-A24F-3F10A1450A6E}" type="slidenum">
              <a:rPr lang="en-US" noProof="0" smtClean="0"/>
              <a:t>‹#›</a:t>
            </a:fld>
            <a:endParaRPr lang="en-US" noProof="0" dirty="0"/>
          </a:p>
        </p:txBody>
      </p:sp>
    </p:spTree>
    <p:extLst>
      <p:ext uri="{BB962C8B-B14F-4D97-AF65-F5344CB8AC3E}">
        <p14:creationId xmlns:p14="http://schemas.microsoft.com/office/powerpoint/2010/main" val="423696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3 Column">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nchor="ctr" anchorCtr="0">
            <a:normAutofit/>
          </a:bodyPr>
          <a:lstStyle>
            <a:lvl1pPr algn="ctr">
              <a:defRPr sz="4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77396" y="2023139"/>
            <a:ext cx="3198328" cy="536005"/>
          </a:xfrm>
        </p:spPr>
        <p:txBody>
          <a:bodyPr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581194" y="2714624"/>
            <a:ext cx="3378403" cy="3194051"/>
          </a:xfrm>
        </p:spPr>
        <p:txBody>
          <a:bodyPr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lvl1pPr>
              <a:defRPr>
                <a:solidFill>
                  <a:srgbClr val="903163"/>
                </a:solidFill>
              </a:defRPr>
            </a:lvl1pPr>
          </a:lstStyle>
          <a:p>
            <a:fld id="{4551DAFA-20BD-4111-8F90-24432E23573D}" type="datetime8">
              <a:rPr lang="en-US" noProof="0" smtClean="0"/>
              <a:pPr/>
              <a:t>8/3/2025 4:48 PM</a:t>
            </a:fld>
            <a:endParaRPr lang="en-US" noProof="0" dirty="0"/>
          </a:p>
        </p:txBody>
      </p:sp>
      <p:sp>
        <p:nvSpPr>
          <p:cNvPr id="8" name="Footer Placeholder 7"/>
          <p:cNvSpPr>
            <a:spLocks noGrp="1"/>
          </p:cNvSpPr>
          <p:nvPr>
            <p:ph type="ftr" sz="quarter" idx="11"/>
          </p:nvPr>
        </p:nvSpPr>
        <p:spPr>
          <a:xfrm>
            <a:off x="581192" y="5951811"/>
            <a:ext cx="6917210" cy="365125"/>
          </a:xfrm>
        </p:spPr>
        <p:txBody>
          <a:bodyPr/>
          <a:lstStyle>
            <a:lvl1pPr>
              <a:defRPr>
                <a:solidFill>
                  <a:srgbClr val="903163"/>
                </a:solidFill>
              </a:defRPr>
            </a:lvl1pPr>
          </a:lstStyle>
          <a:p>
            <a:r>
              <a:rPr lang="en-US" noProof="0" dirty="0"/>
              <a:t>ADD A FOOTER</a:t>
            </a:r>
          </a:p>
        </p:txBody>
      </p:sp>
      <p:sp>
        <p:nvSpPr>
          <p:cNvPr id="23" name="Content Placeholder 3">
            <a:extLst>
              <a:ext uri="{FF2B5EF4-FFF2-40B4-BE49-F238E27FC236}">
                <a16:creationId xmlns="" xmlns:a16="http://schemas.microsoft.com/office/drawing/2014/main" id="{6D289ABA-BA71-41AF-AA30-58CB8F426F6C}"/>
              </a:ext>
            </a:extLst>
          </p:cNvPr>
          <p:cNvSpPr>
            <a:spLocks noGrp="1"/>
          </p:cNvSpPr>
          <p:nvPr>
            <p:ph sz="half" idx="15"/>
          </p:nvPr>
        </p:nvSpPr>
        <p:spPr>
          <a:xfrm>
            <a:off x="8145430" y="2714624"/>
            <a:ext cx="3378403" cy="3194051"/>
          </a:xfrm>
        </p:spPr>
        <p:txBody>
          <a:bodyPr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Slide Number Placeholder 8"/>
          <p:cNvSpPr>
            <a:spLocks noGrp="1"/>
          </p:cNvSpPr>
          <p:nvPr>
            <p:ph type="sldNum" sz="quarter" idx="12"/>
          </p:nvPr>
        </p:nvSpPr>
        <p:spPr/>
        <p:txBody>
          <a:bodyPr/>
          <a:lstStyle>
            <a:lvl1pPr>
              <a:defRPr>
                <a:solidFill>
                  <a:srgbClr val="903163"/>
                </a:solidFill>
              </a:defRPr>
            </a:lvl1pPr>
          </a:lstStyle>
          <a:p>
            <a:fld id="{C5C3056E-1632-4A65-A24F-3F10A1450A6E}" type="slidenum">
              <a:rPr lang="en-US" noProof="0" smtClean="0"/>
              <a:pPr/>
              <a:t>‹#›</a:t>
            </a:fld>
            <a:endParaRPr lang="en-US" noProof="0" dirty="0"/>
          </a:p>
        </p:txBody>
      </p:sp>
      <p:sp>
        <p:nvSpPr>
          <p:cNvPr id="22" name="Content Placeholder 3">
            <a:extLst>
              <a:ext uri="{FF2B5EF4-FFF2-40B4-BE49-F238E27FC236}">
                <a16:creationId xmlns="" xmlns:a16="http://schemas.microsoft.com/office/drawing/2014/main" id="{C06DFC81-3912-4844-B25C-E1D7CBCD80A0}"/>
              </a:ext>
            </a:extLst>
          </p:cNvPr>
          <p:cNvSpPr>
            <a:spLocks noGrp="1"/>
          </p:cNvSpPr>
          <p:nvPr>
            <p:ph sz="half" idx="14"/>
          </p:nvPr>
        </p:nvSpPr>
        <p:spPr>
          <a:xfrm>
            <a:off x="4400414" y="2714624"/>
            <a:ext cx="3378403" cy="3194051"/>
          </a:xfrm>
        </p:spPr>
        <p:txBody>
          <a:bodyPr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4" name="Text Placeholder 2">
            <a:extLst>
              <a:ext uri="{FF2B5EF4-FFF2-40B4-BE49-F238E27FC236}">
                <a16:creationId xmlns="" xmlns:a16="http://schemas.microsoft.com/office/drawing/2014/main" id="{11556C46-FD2A-4916-B30C-DB066CAEA471}"/>
              </a:ext>
            </a:extLst>
          </p:cNvPr>
          <p:cNvSpPr>
            <a:spLocks noGrp="1"/>
          </p:cNvSpPr>
          <p:nvPr>
            <p:ph type="body" idx="16"/>
          </p:nvPr>
        </p:nvSpPr>
        <p:spPr>
          <a:xfrm>
            <a:off x="8241852" y="2023139"/>
            <a:ext cx="3198328" cy="536005"/>
          </a:xfrm>
        </p:spPr>
        <p:txBody>
          <a:bodyPr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cxnSp>
        <p:nvCxnSpPr>
          <p:cNvPr id="19" name="Straight Connector 18">
            <a:extLst>
              <a:ext uri="{FF2B5EF4-FFF2-40B4-BE49-F238E27FC236}">
                <a16:creationId xmlns="" xmlns:a16="http://schemas.microsoft.com/office/drawing/2014/main" id="{E2328988-0888-4C1A-8F73-17D455B6F882}"/>
              </a:ext>
              <a:ext uri="{C183D7F6-B498-43B3-948B-1728B52AA6E4}">
                <adec:decorative xmlns="" xmlns:adec="http://schemas.microsoft.com/office/drawing/2017/decorative" val="1"/>
              </a:ext>
            </a:extLst>
          </p:cNvPr>
          <p:cNvCxnSpPr>
            <a:cxnSpLocks/>
          </p:cNvCxnSpPr>
          <p:nvPr userDrawn="1"/>
        </p:nvCxnSpPr>
        <p:spPr>
          <a:xfrm>
            <a:off x="4180115"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cxnSp>
        <p:nvCxnSpPr>
          <p:cNvPr id="20" name="Straight Connector 19">
            <a:extLst>
              <a:ext uri="{FF2B5EF4-FFF2-40B4-BE49-F238E27FC236}">
                <a16:creationId xmlns="" xmlns:a16="http://schemas.microsoft.com/office/drawing/2014/main" id="{D81892BA-72AB-4029-BF58-4D6F90C43628}"/>
              </a:ext>
              <a:ext uri="{C183D7F6-B498-43B3-948B-1728B52AA6E4}">
                <adec:decorative xmlns="" xmlns:adec="http://schemas.microsoft.com/office/drawing/2017/decorative" val="1"/>
              </a:ext>
            </a:extLst>
          </p:cNvPr>
          <p:cNvCxnSpPr>
            <a:cxnSpLocks/>
          </p:cNvCxnSpPr>
          <p:nvPr userDrawn="1"/>
        </p:nvCxnSpPr>
        <p:spPr>
          <a:xfrm>
            <a:off x="7962123"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sp>
        <p:nvSpPr>
          <p:cNvPr id="21" name="Text Placeholder 2">
            <a:extLst>
              <a:ext uri="{FF2B5EF4-FFF2-40B4-BE49-F238E27FC236}">
                <a16:creationId xmlns="" xmlns:a16="http://schemas.microsoft.com/office/drawing/2014/main" id="{8E232301-6803-418F-8637-ABBAC64416DA}"/>
              </a:ext>
            </a:extLst>
          </p:cNvPr>
          <p:cNvSpPr>
            <a:spLocks noGrp="1"/>
          </p:cNvSpPr>
          <p:nvPr>
            <p:ph type="body" idx="13"/>
          </p:nvPr>
        </p:nvSpPr>
        <p:spPr>
          <a:xfrm>
            <a:off x="4496836" y="2023139"/>
            <a:ext cx="3198328" cy="536005"/>
          </a:xfrm>
        </p:spPr>
        <p:txBody>
          <a:bodyPr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Tree>
    <p:extLst>
      <p:ext uri="{BB962C8B-B14F-4D97-AF65-F5344CB8AC3E}">
        <p14:creationId xmlns:p14="http://schemas.microsoft.com/office/powerpoint/2010/main" val="57119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nchor="ctr" anchorCtr="0">
            <a:normAutofit/>
          </a:bodyPr>
          <a:lstStyle>
            <a:lvl1pPr algn="ctr">
              <a:defRPr sz="4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581193" y="2250892"/>
            <a:ext cx="5393102" cy="536005"/>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217707" y="2250892"/>
            <a:ext cx="5393102" cy="553373"/>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lvl1pPr>
              <a:defRPr>
                <a:solidFill>
                  <a:srgbClr val="903163"/>
                </a:solidFill>
              </a:defRPr>
            </a:lvl1pPr>
          </a:lstStyle>
          <a:p>
            <a:fld id="{4551DAFA-20BD-4111-8F90-24432E23573D}" type="datetime8">
              <a:rPr lang="en-US" noProof="0" smtClean="0"/>
              <a:pPr/>
              <a:t>8/3/2025 4:48 PM</a:t>
            </a:fld>
            <a:endParaRPr lang="en-US" noProof="0" dirty="0"/>
          </a:p>
        </p:txBody>
      </p:sp>
      <p:sp>
        <p:nvSpPr>
          <p:cNvPr id="8" name="Footer Placeholder 7"/>
          <p:cNvSpPr>
            <a:spLocks noGrp="1"/>
          </p:cNvSpPr>
          <p:nvPr>
            <p:ph type="ftr" sz="quarter" idx="11"/>
          </p:nvPr>
        </p:nvSpPr>
        <p:spPr/>
        <p:txBody>
          <a:bodyPr/>
          <a:lstStyle>
            <a:lvl1pPr>
              <a:defRPr>
                <a:solidFill>
                  <a:srgbClr val="903163"/>
                </a:solidFill>
              </a:defRPr>
            </a:lvl1pPr>
          </a:lstStyle>
          <a:p>
            <a:r>
              <a:rPr lang="en-US" noProof="0" dirty="0"/>
              <a:t>ADD A FOOTER</a:t>
            </a:r>
          </a:p>
        </p:txBody>
      </p:sp>
      <p:sp>
        <p:nvSpPr>
          <p:cNvPr id="9" name="Slide Number Placeholder 8"/>
          <p:cNvSpPr>
            <a:spLocks noGrp="1"/>
          </p:cNvSpPr>
          <p:nvPr>
            <p:ph type="sldNum" sz="quarter" idx="12"/>
          </p:nvPr>
        </p:nvSpPr>
        <p:spPr/>
        <p:txBody>
          <a:bodyPr/>
          <a:lstStyle>
            <a:lvl1pPr>
              <a:defRPr>
                <a:solidFill>
                  <a:srgbClr val="903163"/>
                </a:solidFill>
              </a:defRPr>
            </a:lvl1pPr>
          </a:lstStyle>
          <a:p>
            <a:fld id="{C5C3056E-1632-4A65-A24F-3F10A1450A6E}" type="slidenum">
              <a:rPr lang="en-US" noProof="0" smtClean="0"/>
              <a:pPr/>
              <a:t>‹#›</a:t>
            </a:fld>
            <a:endParaRPr lang="en-US" noProof="0" dirty="0"/>
          </a:p>
        </p:txBody>
      </p:sp>
    </p:spTree>
    <p:extLst>
      <p:ext uri="{BB962C8B-B14F-4D97-AF65-F5344CB8AC3E}">
        <p14:creationId xmlns:p14="http://schemas.microsoft.com/office/powerpoint/2010/main" val="241669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p:cNvSpPr>
            <a:spLocks noChangeAspect="1"/>
          </p:cNvSpPr>
          <p:nvPr/>
        </p:nvSpPr>
        <p:spPr bwMode="white">
          <a:xfrm>
            <a:off x="440683"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Date Placeholder 2"/>
          <p:cNvSpPr>
            <a:spLocks noGrp="1"/>
          </p:cNvSpPr>
          <p:nvPr>
            <p:ph type="dt" sz="half" idx="10"/>
          </p:nvPr>
        </p:nvSpPr>
        <p:spPr/>
        <p:txBody>
          <a:bodyPr/>
          <a:lstStyle/>
          <a:p>
            <a:fld id="{357A1812-3FD3-44A5-B738-8F3425664C1B}" type="datetime8">
              <a:rPr lang="en-US" noProof="0" smtClean="0"/>
              <a:t>8/3/2025 4:48 PM</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C5C3056E-1632-4A65-A24F-3F10A1450A6E}" type="slidenum">
              <a:rPr lang="en-US" noProof="0" smtClean="0"/>
              <a:t>‹#›</a:t>
            </a:fld>
            <a:endParaRPr lang="en-US" noProof="0" dirty="0"/>
          </a:p>
        </p:txBody>
      </p:sp>
      <p:sp>
        <p:nvSpPr>
          <p:cNvPr id="9" name="Title 1">
            <a:extLst>
              <a:ext uri="{FF2B5EF4-FFF2-40B4-BE49-F238E27FC236}">
                <a16:creationId xmlns="" xmlns:a16="http://schemas.microsoft.com/office/drawing/2014/main" id="{5CEC16FA-81A4-6F41-9FCE-6262A4533E5C}"/>
              </a:ext>
            </a:extLst>
          </p:cNvPr>
          <p:cNvSpPr>
            <a:spLocks noGrp="1"/>
          </p:cNvSpPr>
          <p:nvPr>
            <p:ph type="title"/>
          </p:nvPr>
        </p:nvSpPr>
        <p:spPr>
          <a:xfrm>
            <a:off x="581193" y="729658"/>
            <a:ext cx="11029616" cy="988332"/>
          </a:xfrm>
        </p:spPr>
        <p:txBody>
          <a:bodyPr anchor="ctr" anchorCtr="0">
            <a:normAutofit/>
          </a:bodyPr>
          <a:lstStyle>
            <a:lvl1pPr algn="ctr">
              <a:defRPr sz="4000"/>
            </a:lvl1pPr>
          </a:lstStyle>
          <a:p>
            <a:r>
              <a:rPr lang="en-US" noProof="0" smtClean="0"/>
              <a:t>Click to edit Master title style</a:t>
            </a:r>
            <a:endParaRPr lang="en-US" noProof="0"/>
          </a:p>
        </p:txBody>
      </p:sp>
    </p:spTree>
    <p:extLst>
      <p:ext uri="{BB962C8B-B14F-4D97-AF65-F5344CB8AC3E}">
        <p14:creationId xmlns:p14="http://schemas.microsoft.com/office/powerpoint/2010/main" val="154544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903163"/>
                </a:solidFill>
              </a:defRPr>
            </a:lvl1pPr>
          </a:lstStyle>
          <a:p>
            <a:fld id="{E2E361C1-C0E3-47DF-8509-372F2F8B74E4}" type="datetime8">
              <a:rPr lang="en-US" noProof="0" smtClean="0"/>
              <a:pPr/>
              <a:t>8/3/2025 4:48 PM</a:t>
            </a:fld>
            <a:endParaRPr lang="en-US" noProof="0" dirty="0"/>
          </a:p>
        </p:txBody>
      </p:sp>
      <p:sp>
        <p:nvSpPr>
          <p:cNvPr id="3" name="Footer Placeholder 2"/>
          <p:cNvSpPr>
            <a:spLocks noGrp="1"/>
          </p:cNvSpPr>
          <p:nvPr>
            <p:ph type="ftr" sz="quarter" idx="11"/>
          </p:nvPr>
        </p:nvSpPr>
        <p:spPr/>
        <p:txBody>
          <a:bodyPr/>
          <a:lstStyle>
            <a:lvl1pPr>
              <a:defRPr>
                <a:solidFill>
                  <a:srgbClr val="903163"/>
                </a:solidFill>
              </a:defRPr>
            </a:lvl1pPr>
          </a:lstStyle>
          <a:p>
            <a:r>
              <a:rPr lang="en-US" noProof="0" dirty="0"/>
              <a:t>ADD A FOOTER</a:t>
            </a:r>
          </a:p>
        </p:txBody>
      </p:sp>
      <p:sp>
        <p:nvSpPr>
          <p:cNvPr id="4" name="Slide Number Placeholder 3"/>
          <p:cNvSpPr>
            <a:spLocks noGrp="1"/>
          </p:cNvSpPr>
          <p:nvPr>
            <p:ph type="sldNum" sz="quarter" idx="12"/>
          </p:nvPr>
        </p:nvSpPr>
        <p:spPr/>
        <p:txBody>
          <a:bodyPr/>
          <a:lstStyle>
            <a:lvl1pPr>
              <a:defRPr>
                <a:solidFill>
                  <a:srgbClr val="903163"/>
                </a:solidFill>
              </a:defRPr>
            </a:lvl1pPr>
          </a:lstStyle>
          <a:p>
            <a:fld id="{C5C3056E-1632-4A65-A24F-3F10A1450A6E}" type="slidenum">
              <a:rPr lang="en-US" noProof="0" smtClean="0"/>
              <a:pPr/>
              <a:t>‹#›</a:t>
            </a:fld>
            <a:endParaRPr lang="en-US" noProof="0" dirty="0"/>
          </a:p>
        </p:txBody>
      </p:sp>
      <p:sp>
        <p:nvSpPr>
          <p:cNvPr id="5" name="Title 4">
            <a:extLst>
              <a:ext uri="{FF2B5EF4-FFF2-40B4-BE49-F238E27FC236}">
                <a16:creationId xmlns="" xmlns:a16="http://schemas.microsoft.com/office/drawing/2014/main" id="{DFBB0525-CFF9-4A39-B5EA-579253994F60}"/>
              </a:ext>
            </a:extLst>
          </p:cNvPr>
          <p:cNvSpPr>
            <a:spLocks noGrp="1"/>
          </p:cNvSpPr>
          <p:nvPr>
            <p:ph type="title"/>
          </p:nvPr>
        </p:nvSpPr>
        <p:spPr/>
        <p:txBody>
          <a:bodyPr/>
          <a:lstStyle>
            <a:lvl1pPr>
              <a:defRPr>
                <a:solidFill>
                  <a:schemeClr val="tx1"/>
                </a:solidFill>
              </a:defRPr>
            </a:lvl1pPr>
          </a:lstStyle>
          <a:p>
            <a:r>
              <a:rPr lang="en-US" noProof="0" smtClean="0"/>
              <a:t>Click to edit Master title style</a:t>
            </a:r>
            <a:endParaRPr lang="en-US" noProof="0"/>
          </a:p>
        </p:txBody>
      </p:sp>
    </p:spTree>
    <p:extLst>
      <p:ext uri="{BB962C8B-B14F-4D97-AF65-F5344CB8AC3E}">
        <p14:creationId xmlns:p14="http://schemas.microsoft.com/office/powerpoint/2010/main" val="78586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chemeClr val="bg1">
                <a:tint val="90000"/>
                <a:lumMod val="110000"/>
              </a:schemeClr>
            </a:gs>
            <a:gs pos="100000">
              <a:schemeClr val="accent4">
                <a:lumMod val="60000"/>
                <a:lumOff val="40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E4BA81B-A36E-46D5-918F-749D311F4B4A}" type="datetime8">
              <a:rPr lang="en-US" noProof="0" smtClean="0"/>
              <a:t>8/3/2025 4:48 PM</a:t>
            </a:fld>
            <a:endParaRPr lang="en-US" noProof="0"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noProof="0" dirty="0"/>
              <a:t>ADD A FOOTER</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5C3056E-1632-4A65-A24F-3F10A1450A6E}" type="slidenum">
              <a:rPr lang="en-US" noProof="0" smtClean="0"/>
              <a:t>‹#›</a:t>
            </a:fld>
            <a:endParaRPr lang="en-US" noProof="0"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70731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73" r:id="rId7"/>
    <p:sldLayoutId id="2147483666" r:id="rId8"/>
    <p:sldLayoutId id="2147483667" r:id="rId9"/>
    <p:sldLayoutId id="2147483668" r:id="rId10"/>
    <p:sldLayoutId id="2147483669"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accent4">
                <a:lumMod val="60000"/>
                <a:lumOff val="40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1" descr="title">
            <a:extLst>
              <a:ext uri="{FF2B5EF4-FFF2-40B4-BE49-F238E27FC236}">
                <a16:creationId xmlns="" xmlns:a16="http://schemas.microsoft.com/office/drawing/2014/main" id="{A6E9EA0F-FD88-464F-99D9-0E151D11E785}"/>
              </a:ext>
            </a:extLst>
          </p:cNvPr>
          <p:cNvSpPr>
            <a:spLocks noGrp="1"/>
          </p:cNvSpPr>
          <p:nvPr>
            <p:ph type="ctrTitle"/>
          </p:nvPr>
        </p:nvSpPr>
        <p:spPr>
          <a:xfrm>
            <a:off x="447675" y="965199"/>
            <a:ext cx="11243732" cy="1750010"/>
          </a:xfrm>
        </p:spPr>
        <p:txBody>
          <a:bodyPr anchor="ctr">
            <a:normAutofit/>
          </a:bodyPr>
          <a:lstStyle/>
          <a:p>
            <a:pPr algn="ctr"/>
            <a:r>
              <a:rPr lang="en-US" sz="4000" dirty="0" smtClean="0"/>
              <a:t>Payment of tax</a:t>
            </a:r>
            <a:br>
              <a:rPr lang="en-US" sz="4000" dirty="0" smtClean="0"/>
            </a:br>
            <a:r>
              <a:rPr lang="en-US" sz="2000" dirty="0" smtClean="0"/>
              <a:t>(</a:t>
            </a:r>
            <a:r>
              <a:rPr lang="en-US" sz="2400" dirty="0" smtClean="0"/>
              <a:t>Chapter x of CGST act 2017</a:t>
            </a:r>
            <a:r>
              <a:rPr lang="en-US" sz="2000" dirty="0" smtClean="0"/>
              <a:t>)</a:t>
            </a:r>
            <a:endParaRPr lang="en-US" sz="4000" dirty="0"/>
          </a:p>
        </p:txBody>
      </p:sp>
      <p:sp>
        <p:nvSpPr>
          <p:cNvPr id="3" name="Subtitle 2" descr="content">
            <a:extLst>
              <a:ext uri="{FF2B5EF4-FFF2-40B4-BE49-F238E27FC236}">
                <a16:creationId xmlns="" xmlns:a16="http://schemas.microsoft.com/office/drawing/2014/main" id="{7932A20C-8823-4E5C-BF21-C75BA56E76DE}"/>
              </a:ext>
            </a:extLst>
          </p:cNvPr>
          <p:cNvSpPr>
            <a:spLocks noGrp="1"/>
          </p:cNvSpPr>
          <p:nvPr>
            <p:ph type="subTitle" idx="1"/>
          </p:nvPr>
        </p:nvSpPr>
        <p:spPr bwMode="black">
          <a:xfrm>
            <a:off x="742950" y="3314700"/>
            <a:ext cx="10805583" cy="2800349"/>
          </a:xfrm>
        </p:spPr>
        <p:txBody>
          <a:bodyPr anchor="ctr">
            <a:normAutofit/>
          </a:bodyPr>
          <a:lstStyle/>
          <a:p>
            <a:pPr algn="just">
              <a:spcAft>
                <a:spcPts val="3000"/>
              </a:spcAft>
            </a:pPr>
            <a:r>
              <a:rPr lang="en-US" dirty="0">
                <a:solidFill>
                  <a:schemeClr val="tx1"/>
                </a:solidFill>
              </a:rPr>
              <a:t>In the GST regime, for any </a:t>
            </a:r>
            <a:r>
              <a:rPr lang="en-US" b="1" u="sng" dirty="0">
                <a:solidFill>
                  <a:schemeClr val="tx1"/>
                </a:solidFill>
              </a:rPr>
              <a:t>intra-state supply</a:t>
            </a:r>
            <a:r>
              <a:rPr lang="en-US" dirty="0">
                <a:solidFill>
                  <a:schemeClr val="tx1"/>
                </a:solidFill>
              </a:rPr>
              <a:t>, taxes to be paid are the Central GST (CGST), going into the account of the Central Government and the State GST (SGST)/(UTGST), going into the account of the concerned State Government. </a:t>
            </a:r>
            <a:endParaRPr lang="en-US" dirty="0" smtClean="0">
              <a:solidFill>
                <a:schemeClr val="tx1"/>
              </a:solidFill>
            </a:endParaRPr>
          </a:p>
          <a:p>
            <a:pPr algn="just">
              <a:spcAft>
                <a:spcPts val="3000"/>
              </a:spcAft>
            </a:pPr>
            <a:r>
              <a:rPr lang="en-US" dirty="0" smtClean="0">
                <a:solidFill>
                  <a:schemeClr val="tx1"/>
                </a:solidFill>
              </a:rPr>
              <a:t>For </a:t>
            </a:r>
            <a:r>
              <a:rPr lang="en-US" dirty="0">
                <a:solidFill>
                  <a:schemeClr val="tx1"/>
                </a:solidFill>
              </a:rPr>
              <a:t>any </a:t>
            </a:r>
            <a:r>
              <a:rPr lang="en-US" b="1" u="sng" dirty="0">
                <a:solidFill>
                  <a:schemeClr val="tx1"/>
                </a:solidFill>
              </a:rPr>
              <a:t>inter-state supply</a:t>
            </a:r>
            <a:r>
              <a:rPr lang="en-US" dirty="0">
                <a:solidFill>
                  <a:schemeClr val="tx1"/>
                </a:solidFill>
              </a:rPr>
              <a:t>, tax to be paid is Integrated GST (IGST) having components of both CGST and SGST. </a:t>
            </a:r>
            <a:endParaRPr lang="en-US" sz="2000" cap="none" dirty="0">
              <a:solidFill>
                <a:schemeClr val="tx1"/>
              </a:solidFill>
            </a:endParaRPr>
          </a:p>
        </p:txBody>
      </p:sp>
    </p:spTree>
    <p:extLst>
      <p:ext uri="{BB962C8B-B14F-4D97-AF65-F5344CB8AC3E}">
        <p14:creationId xmlns:p14="http://schemas.microsoft.com/office/powerpoint/2010/main" val="18060378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2180496"/>
            <a:ext cx="11029615" cy="4387729"/>
          </a:xfrm>
        </p:spPr>
        <p:txBody>
          <a:bodyPr>
            <a:normAutofit fontScale="85000" lnSpcReduction="20000"/>
          </a:bodyPr>
          <a:lstStyle/>
          <a:p>
            <a:pPr marL="0" indent="0">
              <a:buNone/>
            </a:pPr>
            <a:r>
              <a:rPr lang="en-US" dirty="0" smtClean="0"/>
              <a:t>(1) In </a:t>
            </a:r>
            <a:r>
              <a:rPr lang="en-US" dirty="0"/>
              <a:t>case, where </a:t>
            </a:r>
            <a:endParaRPr lang="en-US" dirty="0" smtClean="0"/>
          </a:p>
          <a:p>
            <a:pPr marL="0" indent="0">
              <a:buNone/>
            </a:pPr>
            <a:r>
              <a:rPr lang="en-US" dirty="0"/>
              <a:t>	</a:t>
            </a:r>
            <a:r>
              <a:rPr lang="en-US" dirty="0" smtClean="0"/>
              <a:t>- </a:t>
            </a:r>
            <a:r>
              <a:rPr lang="en-US" dirty="0"/>
              <a:t>the supplies made during a tax period are declared in the return for the said period and </a:t>
            </a:r>
            <a:endParaRPr lang="en-US" dirty="0" smtClean="0"/>
          </a:p>
          <a:p>
            <a:pPr marL="0" indent="0">
              <a:buNone/>
            </a:pPr>
            <a:r>
              <a:rPr lang="en-US" dirty="0"/>
              <a:t>	</a:t>
            </a:r>
            <a:r>
              <a:rPr lang="en-US" dirty="0" smtClean="0"/>
              <a:t>- the </a:t>
            </a:r>
            <a:r>
              <a:rPr lang="en-US" dirty="0"/>
              <a:t>said return is furnished after the due date in accordance with section 39, </a:t>
            </a:r>
            <a:endParaRPr lang="en-US" dirty="0" smtClean="0"/>
          </a:p>
          <a:p>
            <a:pPr marL="0" indent="0">
              <a:buNone/>
            </a:pPr>
            <a:r>
              <a:rPr lang="en-US" dirty="0"/>
              <a:t>	</a:t>
            </a:r>
            <a:r>
              <a:rPr lang="en-US" dirty="0" smtClean="0"/>
              <a:t>- </a:t>
            </a:r>
            <a:r>
              <a:rPr lang="en-US" dirty="0"/>
              <a:t>except where such return is furnished after commencement of proceedings u/s 73/74, </a:t>
            </a:r>
            <a:endParaRPr lang="en-US" dirty="0" smtClean="0"/>
          </a:p>
          <a:p>
            <a:pPr marL="0" indent="0">
              <a:buNone/>
            </a:pPr>
            <a:r>
              <a:rPr lang="en-US" dirty="0"/>
              <a:t>	</a:t>
            </a:r>
            <a:r>
              <a:rPr lang="en-US" dirty="0" smtClean="0"/>
              <a:t>- </a:t>
            </a:r>
            <a:r>
              <a:rPr lang="en-US" dirty="0"/>
              <a:t>interest on tax payable </a:t>
            </a:r>
            <a:r>
              <a:rPr lang="en-US" dirty="0" smtClean="0"/>
              <a:t>shall </a:t>
            </a:r>
            <a:r>
              <a:rPr lang="en-US" dirty="0"/>
              <a:t>be </a:t>
            </a:r>
            <a:r>
              <a:rPr lang="en-US" dirty="0" smtClean="0"/>
              <a:t>calculated </a:t>
            </a:r>
            <a:r>
              <a:rPr lang="en-US" dirty="0"/>
              <a:t>on tax which is paid by debiting e-cash ledger, </a:t>
            </a:r>
            <a:endParaRPr lang="en-US" dirty="0" smtClean="0"/>
          </a:p>
          <a:p>
            <a:pPr marL="0" indent="0">
              <a:buNone/>
            </a:pPr>
            <a:r>
              <a:rPr lang="en-US" dirty="0"/>
              <a:t>	</a:t>
            </a:r>
            <a:r>
              <a:rPr lang="en-US" dirty="0" smtClean="0"/>
              <a:t>- </a:t>
            </a:r>
            <a:r>
              <a:rPr lang="en-US" dirty="0"/>
              <a:t>for the period of delay in filing the said return beyond the due date, </a:t>
            </a:r>
            <a:endParaRPr lang="en-US" dirty="0" smtClean="0"/>
          </a:p>
          <a:p>
            <a:pPr marL="0" indent="0">
              <a:buNone/>
            </a:pPr>
            <a:r>
              <a:rPr lang="en-US" dirty="0"/>
              <a:t>	</a:t>
            </a:r>
            <a:r>
              <a:rPr lang="en-US" dirty="0" smtClean="0"/>
              <a:t>- </a:t>
            </a:r>
            <a:r>
              <a:rPr lang="en-US" dirty="0"/>
              <a:t>at such rate as may be notified under section 50(1) i.e. 18% </a:t>
            </a:r>
            <a:endParaRPr lang="en-US" dirty="0" smtClean="0"/>
          </a:p>
          <a:p>
            <a:pPr marL="0" indent="0">
              <a:buNone/>
            </a:pPr>
            <a:r>
              <a:rPr lang="en-US" dirty="0"/>
              <a:t>	</a:t>
            </a:r>
            <a:r>
              <a:rPr lang="en-US" b="1" dirty="0" smtClean="0"/>
              <a:t>Proviso</a:t>
            </a:r>
            <a:r>
              <a:rPr lang="en-US" b="1" dirty="0"/>
              <a:t>:</a:t>
            </a:r>
            <a:r>
              <a:rPr lang="en-US" dirty="0"/>
              <a:t> </a:t>
            </a:r>
            <a:endParaRPr lang="en-US" dirty="0" smtClean="0"/>
          </a:p>
          <a:p>
            <a:pPr marL="0" indent="0">
              <a:buNone/>
            </a:pPr>
            <a:r>
              <a:rPr lang="en-US" b="1" dirty="0"/>
              <a:t>	</a:t>
            </a:r>
            <a:r>
              <a:rPr lang="en-US" b="1" dirty="0" smtClean="0"/>
              <a:t>-</a:t>
            </a:r>
            <a:r>
              <a:rPr lang="en-US" dirty="0" smtClean="0"/>
              <a:t> </a:t>
            </a:r>
            <a:r>
              <a:rPr lang="en-US" dirty="0"/>
              <a:t>where any amount has been credited in the E-Cash Ledger as per section 49(1) on or before the due date of filing the said return, </a:t>
            </a:r>
            <a:r>
              <a:rPr lang="en-US" dirty="0" smtClean="0"/>
              <a:t>	but </a:t>
            </a:r>
            <a:r>
              <a:rPr lang="en-US" dirty="0"/>
              <a:t>is debited from the said ledger for payment of tax while filing the said return after the due date, </a:t>
            </a:r>
            <a:endParaRPr lang="en-US" dirty="0" smtClean="0"/>
          </a:p>
          <a:p>
            <a:pPr marL="0" indent="0">
              <a:buNone/>
            </a:pPr>
            <a:r>
              <a:rPr lang="en-US" dirty="0" smtClean="0"/>
              <a:t>	- the </a:t>
            </a:r>
            <a:r>
              <a:rPr lang="en-US" dirty="0"/>
              <a:t>said amount shall not be taken into consideration while calculating such interest if the said amount is lying in the said ledger </a:t>
            </a:r>
            <a:r>
              <a:rPr lang="en-US" dirty="0" smtClean="0"/>
              <a:t>	from </a:t>
            </a:r>
            <a:r>
              <a:rPr lang="en-US" dirty="0"/>
              <a:t>the due date till the date of its debit at the time of filing return. </a:t>
            </a:r>
            <a:endParaRPr lang="en-US" dirty="0" smtClean="0"/>
          </a:p>
          <a:p>
            <a:pPr marL="0" indent="0">
              <a:buNone/>
            </a:pPr>
            <a:r>
              <a:rPr lang="en-US" dirty="0" smtClean="0"/>
              <a:t>(</a:t>
            </a:r>
            <a:r>
              <a:rPr lang="en-US" dirty="0"/>
              <a:t>2) In all other cases, where interest is payable in accordance with section 50(1), </a:t>
            </a:r>
            <a:endParaRPr lang="en-US" dirty="0" smtClean="0"/>
          </a:p>
          <a:p>
            <a:pPr lvl="1">
              <a:buFontTx/>
              <a:buChar char="-"/>
            </a:pPr>
            <a:r>
              <a:rPr lang="en-US" dirty="0" smtClean="0"/>
              <a:t>the </a:t>
            </a:r>
            <a:r>
              <a:rPr lang="en-US" dirty="0"/>
              <a:t>interest shall be calculated on the amount of tax which remains </a:t>
            </a:r>
            <a:r>
              <a:rPr lang="en-US" dirty="0" smtClean="0"/>
              <a:t>unpaid;</a:t>
            </a:r>
          </a:p>
          <a:p>
            <a:pPr lvl="1">
              <a:buFontTx/>
              <a:buChar char="-"/>
            </a:pPr>
            <a:r>
              <a:rPr lang="en-US" dirty="0" smtClean="0"/>
              <a:t>for </a:t>
            </a:r>
            <a:r>
              <a:rPr lang="en-US" dirty="0"/>
              <a:t>the period starting from the date on which such tax was due to be paid till the date such tax is paid @ 18%. </a:t>
            </a:r>
            <a:endParaRPr lang="en-US" i="1" dirty="0"/>
          </a:p>
        </p:txBody>
      </p:sp>
      <p:sp>
        <p:nvSpPr>
          <p:cNvPr id="3" name="Title 2"/>
          <p:cNvSpPr>
            <a:spLocks noGrp="1"/>
          </p:cNvSpPr>
          <p:nvPr>
            <p:ph type="title"/>
          </p:nvPr>
        </p:nvSpPr>
        <p:spPr/>
        <p:txBody>
          <a:bodyPr>
            <a:normAutofit fontScale="90000"/>
          </a:bodyPr>
          <a:lstStyle/>
          <a:p>
            <a:r>
              <a:rPr lang="en-US" dirty="0"/>
              <a:t>Rule 88B: Manner of calculating interest on delayed payment of tax.</a:t>
            </a:r>
          </a:p>
        </p:txBody>
      </p:sp>
    </p:spTree>
    <p:extLst>
      <p:ext uri="{BB962C8B-B14F-4D97-AF65-F5344CB8AC3E}">
        <p14:creationId xmlns:p14="http://schemas.microsoft.com/office/powerpoint/2010/main" val="2067948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2180496"/>
            <a:ext cx="11029615" cy="4387729"/>
          </a:xfrm>
        </p:spPr>
        <p:txBody>
          <a:bodyPr>
            <a:normAutofit/>
          </a:bodyPr>
          <a:lstStyle/>
          <a:p>
            <a:pPr marL="0" indent="0">
              <a:lnSpc>
                <a:spcPct val="80000"/>
              </a:lnSpc>
              <a:buNone/>
            </a:pPr>
            <a:r>
              <a:rPr lang="en-US" sz="1500" dirty="0"/>
              <a:t>(3) In case, where interest is payable on the amount of ITC wrongly availed and </a:t>
            </a:r>
            <a:r>
              <a:rPr lang="en-US" sz="1500" dirty="0" err="1" smtClean="0"/>
              <a:t>utilised</a:t>
            </a:r>
            <a:endParaRPr lang="en-US" sz="1500" dirty="0"/>
          </a:p>
          <a:p>
            <a:pPr marL="0" indent="0">
              <a:lnSpc>
                <a:spcPct val="80000"/>
              </a:lnSpc>
              <a:buNone/>
            </a:pPr>
            <a:r>
              <a:rPr lang="en-US" sz="1500" dirty="0"/>
              <a:t>	- the interest shall be calculated on the amount of ITC wrongly availed and </a:t>
            </a:r>
            <a:r>
              <a:rPr lang="en-US" sz="1500" dirty="0" err="1" smtClean="0"/>
              <a:t>utilised</a:t>
            </a:r>
            <a:r>
              <a:rPr lang="en-US" sz="1500" dirty="0" smtClean="0"/>
              <a:t> </a:t>
            </a:r>
            <a:endParaRPr lang="en-US" sz="1500" dirty="0"/>
          </a:p>
          <a:p>
            <a:pPr marL="0" indent="0">
              <a:lnSpc>
                <a:spcPct val="80000"/>
              </a:lnSpc>
              <a:buNone/>
            </a:pPr>
            <a:r>
              <a:rPr lang="en-US" sz="1500" dirty="0"/>
              <a:t>	- for the period starting from the date of </a:t>
            </a:r>
            <a:r>
              <a:rPr lang="en-US" sz="1500" dirty="0" err="1"/>
              <a:t>utilisation</a:t>
            </a:r>
            <a:r>
              <a:rPr lang="en-US" sz="1500" dirty="0"/>
              <a:t> of such wrongly availed ITC till the date of reversal of 	such credit or </a:t>
            </a:r>
            <a:r>
              <a:rPr lang="en-US" sz="1500" dirty="0" smtClean="0"/>
              <a:t>	payment </a:t>
            </a:r>
            <a:r>
              <a:rPr lang="en-US" sz="1500" dirty="0"/>
              <a:t>of tax in respect of such amount </a:t>
            </a:r>
            <a:r>
              <a:rPr lang="en-US" sz="1500" dirty="0" smtClean="0"/>
              <a:t>@24%. </a:t>
            </a:r>
            <a:endParaRPr lang="en-US" sz="1500" dirty="0"/>
          </a:p>
        </p:txBody>
      </p:sp>
      <p:sp>
        <p:nvSpPr>
          <p:cNvPr id="3" name="Title 2"/>
          <p:cNvSpPr>
            <a:spLocks noGrp="1"/>
          </p:cNvSpPr>
          <p:nvPr>
            <p:ph type="title"/>
          </p:nvPr>
        </p:nvSpPr>
        <p:spPr/>
        <p:txBody>
          <a:bodyPr>
            <a:normAutofit fontScale="90000"/>
          </a:bodyPr>
          <a:lstStyle/>
          <a:p>
            <a:r>
              <a:rPr lang="en-US" dirty="0"/>
              <a:t>Rule 88B: Manner of calculating interest on delayed payment of tax.</a:t>
            </a:r>
          </a:p>
        </p:txBody>
      </p:sp>
    </p:spTree>
    <p:extLst>
      <p:ext uri="{BB962C8B-B14F-4D97-AF65-F5344CB8AC3E}">
        <p14:creationId xmlns:p14="http://schemas.microsoft.com/office/powerpoint/2010/main" val="2907852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lstStyle/>
          <a:p>
            <a:r>
              <a:rPr lang="en-US" dirty="0" smtClean="0"/>
              <a:t>Chart –sec 50(1)</a:t>
            </a:r>
            <a:endParaRPr lang="en-US" dirty="0"/>
          </a:p>
        </p:txBody>
      </p:sp>
      <p:sp>
        <p:nvSpPr>
          <p:cNvPr id="6" name="Rectangle 5"/>
          <p:cNvSpPr/>
          <p:nvPr/>
        </p:nvSpPr>
        <p:spPr>
          <a:xfrm>
            <a:off x="4054699" y="1900706"/>
            <a:ext cx="4082603" cy="51515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Payment of Tax [output + RCM]</a:t>
            </a:r>
          </a:p>
          <a:p>
            <a:pPr algn="ctr"/>
            <a:r>
              <a:rPr lang="en-US" dirty="0"/>
              <a:t>a</a:t>
            </a:r>
            <a:r>
              <a:rPr lang="en-US" dirty="0" smtClean="0"/>
              <a:t>fter due date</a:t>
            </a:r>
            <a:endParaRPr lang="en-US" dirty="0"/>
          </a:p>
        </p:txBody>
      </p:sp>
      <p:sp>
        <p:nvSpPr>
          <p:cNvPr id="7" name="Rectangle 6"/>
          <p:cNvSpPr/>
          <p:nvPr/>
        </p:nvSpPr>
        <p:spPr>
          <a:xfrm>
            <a:off x="1144071" y="2555045"/>
            <a:ext cx="4082603" cy="397097"/>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Monthly Scheme</a:t>
            </a:r>
            <a:endParaRPr lang="en-US" dirty="0"/>
          </a:p>
        </p:txBody>
      </p:sp>
      <p:sp>
        <p:nvSpPr>
          <p:cNvPr id="8" name="Rectangle 7"/>
          <p:cNvSpPr/>
          <p:nvPr/>
        </p:nvSpPr>
        <p:spPr>
          <a:xfrm>
            <a:off x="6830096" y="2565776"/>
            <a:ext cx="4082603" cy="386366"/>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QRMP Scheme</a:t>
            </a:r>
            <a:endParaRPr lang="en-US" dirty="0"/>
          </a:p>
        </p:txBody>
      </p:sp>
      <p:sp>
        <p:nvSpPr>
          <p:cNvPr id="9" name="Rectangle 8"/>
          <p:cNvSpPr/>
          <p:nvPr/>
        </p:nvSpPr>
        <p:spPr>
          <a:xfrm>
            <a:off x="1144071" y="3097236"/>
            <a:ext cx="4082603" cy="95960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Due date of payment</a:t>
            </a:r>
          </a:p>
          <a:p>
            <a:pPr algn="ctr"/>
            <a:r>
              <a:rPr lang="en-US" sz="1600" dirty="0" smtClean="0"/>
              <a:t>=</a:t>
            </a:r>
          </a:p>
          <a:p>
            <a:pPr algn="ctr"/>
            <a:r>
              <a:rPr lang="en-US" sz="1600" dirty="0" smtClean="0"/>
              <a:t>Due date of return</a:t>
            </a:r>
          </a:p>
          <a:p>
            <a:pPr algn="ctr"/>
            <a:r>
              <a:rPr lang="en-US" sz="1600" dirty="0" smtClean="0"/>
              <a:t>i.e. 20</a:t>
            </a:r>
            <a:r>
              <a:rPr lang="en-US" sz="1600" baseline="30000" dirty="0" smtClean="0"/>
              <a:t>th</a:t>
            </a:r>
            <a:r>
              <a:rPr lang="en-US" sz="1600" dirty="0" smtClean="0"/>
              <a:t> of next month</a:t>
            </a:r>
            <a:endParaRPr lang="en-US" sz="1600" dirty="0"/>
          </a:p>
        </p:txBody>
      </p:sp>
      <p:sp>
        <p:nvSpPr>
          <p:cNvPr id="10" name="Rectangle 9"/>
          <p:cNvSpPr/>
          <p:nvPr/>
        </p:nvSpPr>
        <p:spPr>
          <a:xfrm>
            <a:off x="6830096" y="3090328"/>
            <a:ext cx="4026790" cy="97883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600" dirty="0" smtClean="0"/>
          </a:p>
          <a:p>
            <a:pPr algn="ctr"/>
            <a:r>
              <a:rPr lang="en-US" sz="1600" dirty="0" smtClean="0"/>
              <a:t>Due date as follows</a:t>
            </a:r>
          </a:p>
          <a:p>
            <a:pPr algn="ctr"/>
            <a:r>
              <a:rPr lang="en-US" sz="1600" dirty="0" smtClean="0"/>
              <a:t>1</a:t>
            </a:r>
            <a:r>
              <a:rPr lang="en-US" sz="1600" baseline="30000" dirty="0" smtClean="0"/>
              <a:t>st/</a:t>
            </a:r>
            <a:r>
              <a:rPr lang="en-US" sz="1600" dirty="0" smtClean="0"/>
              <a:t> 2</a:t>
            </a:r>
            <a:r>
              <a:rPr lang="en-US" sz="1600" baseline="30000" dirty="0" smtClean="0"/>
              <a:t>nd</a:t>
            </a:r>
            <a:r>
              <a:rPr lang="en-US" sz="1600" dirty="0" smtClean="0"/>
              <a:t> Month = 25</a:t>
            </a:r>
            <a:r>
              <a:rPr lang="en-US" sz="1600" baseline="30000" dirty="0" smtClean="0"/>
              <a:t>th</a:t>
            </a:r>
            <a:r>
              <a:rPr lang="en-US" sz="1600" dirty="0" smtClean="0"/>
              <a:t> of next month</a:t>
            </a:r>
          </a:p>
          <a:p>
            <a:pPr algn="ctr"/>
            <a:r>
              <a:rPr lang="en-US" sz="1600" dirty="0" smtClean="0"/>
              <a:t>3</a:t>
            </a:r>
            <a:r>
              <a:rPr lang="en-US" sz="1600" baseline="30000" dirty="0" smtClean="0"/>
              <a:t>rd</a:t>
            </a:r>
            <a:r>
              <a:rPr lang="en-US" sz="1600" dirty="0" smtClean="0"/>
              <a:t> Month = due date of return </a:t>
            </a:r>
          </a:p>
          <a:p>
            <a:pPr algn="ctr"/>
            <a:r>
              <a:rPr lang="en-US" sz="1600" dirty="0" smtClean="0"/>
              <a:t>i.e. 22/24 of next month</a:t>
            </a:r>
          </a:p>
          <a:p>
            <a:pPr algn="ctr"/>
            <a:endParaRPr lang="en-US" dirty="0" smtClean="0"/>
          </a:p>
        </p:txBody>
      </p:sp>
      <p:sp>
        <p:nvSpPr>
          <p:cNvPr id="11" name="Rounded Rectangle 10"/>
          <p:cNvSpPr/>
          <p:nvPr/>
        </p:nvSpPr>
        <p:spPr>
          <a:xfrm>
            <a:off x="927279" y="4201939"/>
            <a:ext cx="4816699" cy="2559469"/>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600" dirty="0" smtClean="0"/>
              <a:t>If tax is paid after due date including the reason of late filing of return in GSTR 3B but before proceeding u/s 73&amp;74</a:t>
            </a:r>
          </a:p>
          <a:p>
            <a:r>
              <a:rPr lang="en-US" sz="1600" b="1" u="sng" dirty="0" smtClean="0">
                <a:solidFill>
                  <a:srgbClr val="FFC000"/>
                </a:solidFill>
              </a:rPr>
              <a:t>Interest is payable</a:t>
            </a:r>
          </a:p>
          <a:p>
            <a:r>
              <a:rPr lang="en-US" sz="1600" b="1" dirty="0" smtClean="0">
                <a:solidFill>
                  <a:srgbClr val="FFC000"/>
                </a:solidFill>
              </a:rPr>
              <a:t>1.  Rate</a:t>
            </a:r>
            <a:r>
              <a:rPr lang="en-US" sz="1600" dirty="0" smtClean="0">
                <a:solidFill>
                  <a:srgbClr val="FFC000"/>
                </a:solidFill>
              </a:rPr>
              <a:t> = 18%</a:t>
            </a:r>
          </a:p>
          <a:p>
            <a:r>
              <a:rPr lang="en-US" sz="1600" dirty="0" smtClean="0">
                <a:solidFill>
                  <a:srgbClr val="FFC000"/>
                </a:solidFill>
              </a:rPr>
              <a:t>2. </a:t>
            </a:r>
            <a:r>
              <a:rPr lang="en-US" sz="1600" b="1" dirty="0" smtClean="0">
                <a:solidFill>
                  <a:srgbClr val="FFC000"/>
                </a:solidFill>
              </a:rPr>
              <a:t>Amount</a:t>
            </a:r>
            <a:r>
              <a:rPr lang="en-US" sz="1600" dirty="0" smtClean="0">
                <a:solidFill>
                  <a:srgbClr val="FFC000"/>
                </a:solidFill>
              </a:rPr>
              <a:t> = Amount payable by debiting E cash ledger [</a:t>
            </a:r>
            <a:r>
              <a:rPr lang="en-US" sz="1600" dirty="0" err="1" smtClean="0">
                <a:solidFill>
                  <a:srgbClr val="FFC000"/>
                </a:solidFill>
              </a:rPr>
              <a:t>i,e</a:t>
            </a:r>
            <a:r>
              <a:rPr lang="en-US" sz="1600" dirty="0" smtClean="0">
                <a:solidFill>
                  <a:srgbClr val="FFC000"/>
                </a:solidFill>
              </a:rPr>
              <a:t>. Net Tax liability + RCM]</a:t>
            </a:r>
          </a:p>
          <a:p>
            <a:r>
              <a:rPr lang="en-US" sz="1600" dirty="0" smtClean="0">
                <a:solidFill>
                  <a:srgbClr val="FFC000"/>
                </a:solidFill>
              </a:rPr>
              <a:t>3. </a:t>
            </a:r>
            <a:r>
              <a:rPr lang="en-US" sz="1600" b="1" dirty="0" smtClean="0">
                <a:solidFill>
                  <a:srgbClr val="FFC000"/>
                </a:solidFill>
              </a:rPr>
              <a:t>Period</a:t>
            </a:r>
            <a:r>
              <a:rPr lang="en-US" sz="1600" dirty="0" smtClean="0">
                <a:solidFill>
                  <a:srgbClr val="FFC000"/>
                </a:solidFill>
              </a:rPr>
              <a:t> = Next day after due date till the date of payment of tax</a:t>
            </a:r>
            <a:endParaRPr lang="en-US" sz="1600" dirty="0">
              <a:solidFill>
                <a:srgbClr val="FFC000"/>
              </a:solidFill>
            </a:endParaRPr>
          </a:p>
        </p:txBody>
      </p:sp>
      <p:sp>
        <p:nvSpPr>
          <p:cNvPr id="12" name="Rounded Rectangle 11"/>
          <p:cNvSpPr/>
          <p:nvPr/>
        </p:nvSpPr>
        <p:spPr>
          <a:xfrm>
            <a:off x="6463047" y="4211805"/>
            <a:ext cx="4816699" cy="2559469"/>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600" dirty="0" smtClean="0"/>
              <a:t>If tax is paid after due date including the reason of late filing of return in GSTR 3B but </a:t>
            </a:r>
            <a:r>
              <a:rPr lang="en-US" sz="1600" dirty="0" err="1" smtClean="0"/>
              <a:t>afterproceeding</a:t>
            </a:r>
            <a:r>
              <a:rPr lang="en-US" sz="1600" dirty="0" smtClean="0"/>
              <a:t> u/s 73/74</a:t>
            </a:r>
          </a:p>
          <a:p>
            <a:r>
              <a:rPr lang="en-US" sz="1600" b="1" u="sng" dirty="0" smtClean="0">
                <a:solidFill>
                  <a:srgbClr val="FFC000"/>
                </a:solidFill>
              </a:rPr>
              <a:t>Interest is payable</a:t>
            </a:r>
          </a:p>
          <a:p>
            <a:r>
              <a:rPr lang="en-US" sz="1600" b="1" dirty="0" smtClean="0">
                <a:solidFill>
                  <a:srgbClr val="FFC000"/>
                </a:solidFill>
              </a:rPr>
              <a:t>1.  Rate</a:t>
            </a:r>
            <a:r>
              <a:rPr lang="en-US" sz="1600" dirty="0" smtClean="0">
                <a:solidFill>
                  <a:srgbClr val="FFC000"/>
                </a:solidFill>
              </a:rPr>
              <a:t> = 18%</a:t>
            </a:r>
          </a:p>
          <a:p>
            <a:r>
              <a:rPr lang="en-US" sz="1600" dirty="0" smtClean="0">
                <a:solidFill>
                  <a:srgbClr val="FFC000"/>
                </a:solidFill>
              </a:rPr>
              <a:t>2. </a:t>
            </a:r>
            <a:r>
              <a:rPr lang="en-US" sz="1600" b="1" dirty="0" smtClean="0">
                <a:solidFill>
                  <a:srgbClr val="FFC000"/>
                </a:solidFill>
              </a:rPr>
              <a:t>Amount</a:t>
            </a:r>
            <a:r>
              <a:rPr lang="en-US" sz="1600" dirty="0" smtClean="0">
                <a:solidFill>
                  <a:srgbClr val="FFC000"/>
                </a:solidFill>
              </a:rPr>
              <a:t> = Gross Tax liability</a:t>
            </a:r>
          </a:p>
          <a:p>
            <a:r>
              <a:rPr lang="en-US" sz="1600" dirty="0" smtClean="0">
                <a:solidFill>
                  <a:srgbClr val="FFC000"/>
                </a:solidFill>
              </a:rPr>
              <a:t>3. </a:t>
            </a:r>
            <a:r>
              <a:rPr lang="en-US" sz="1600" b="1" dirty="0" smtClean="0">
                <a:solidFill>
                  <a:srgbClr val="FFC000"/>
                </a:solidFill>
              </a:rPr>
              <a:t>Period</a:t>
            </a:r>
            <a:r>
              <a:rPr lang="en-US" sz="1600" dirty="0" smtClean="0">
                <a:solidFill>
                  <a:srgbClr val="FFC000"/>
                </a:solidFill>
              </a:rPr>
              <a:t> = Next day after due date till the date of payment of tax</a:t>
            </a:r>
            <a:endParaRPr lang="en-US" sz="1600" dirty="0">
              <a:solidFill>
                <a:srgbClr val="FFC000"/>
              </a:solidFill>
            </a:endParaRPr>
          </a:p>
        </p:txBody>
      </p:sp>
    </p:spTree>
    <p:extLst>
      <p:ext uri="{BB962C8B-B14F-4D97-AF65-F5344CB8AC3E}">
        <p14:creationId xmlns:p14="http://schemas.microsoft.com/office/powerpoint/2010/main" val="4132770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lstStyle/>
          <a:p>
            <a:r>
              <a:rPr lang="en-US" dirty="0" smtClean="0"/>
              <a:t>Chart –sec 50(3)</a:t>
            </a:r>
            <a:endParaRPr lang="en-US" dirty="0"/>
          </a:p>
        </p:txBody>
      </p:sp>
      <p:sp>
        <p:nvSpPr>
          <p:cNvPr id="6" name="Rectangle 5"/>
          <p:cNvSpPr/>
          <p:nvPr/>
        </p:nvSpPr>
        <p:spPr>
          <a:xfrm>
            <a:off x="4054699" y="1900707"/>
            <a:ext cx="4082603" cy="333736"/>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ITC wrongly availed &amp; </a:t>
            </a:r>
            <a:r>
              <a:rPr lang="en-US" dirty="0" err="1" smtClean="0"/>
              <a:t>Utilised</a:t>
            </a:r>
            <a:endParaRPr lang="en-US" dirty="0"/>
          </a:p>
        </p:txBody>
      </p:sp>
      <p:sp>
        <p:nvSpPr>
          <p:cNvPr id="9" name="Rectangle 8"/>
          <p:cNvSpPr/>
          <p:nvPr/>
        </p:nvSpPr>
        <p:spPr>
          <a:xfrm>
            <a:off x="225379" y="2305318"/>
            <a:ext cx="1502032" cy="1220067"/>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If reversal/ payment is done before </a:t>
            </a:r>
            <a:r>
              <a:rPr lang="en-US" sz="1600" dirty="0" err="1" smtClean="0"/>
              <a:t>utilisation</a:t>
            </a:r>
            <a:endParaRPr lang="en-US" sz="1600" dirty="0"/>
          </a:p>
        </p:txBody>
      </p:sp>
      <p:sp>
        <p:nvSpPr>
          <p:cNvPr id="10" name="Rectangle 9"/>
          <p:cNvSpPr/>
          <p:nvPr/>
        </p:nvSpPr>
        <p:spPr>
          <a:xfrm>
            <a:off x="2498505" y="2305318"/>
            <a:ext cx="4026790" cy="334851"/>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t>If wrongly availed ITC is </a:t>
            </a:r>
            <a:r>
              <a:rPr lang="en-US" sz="1600" dirty="0" err="1" smtClean="0"/>
              <a:t>utilised</a:t>
            </a:r>
            <a:endParaRPr lang="en-US" dirty="0" smtClean="0"/>
          </a:p>
        </p:txBody>
      </p:sp>
      <p:sp>
        <p:nvSpPr>
          <p:cNvPr id="11" name="Rounded Rectangle 10"/>
          <p:cNvSpPr/>
          <p:nvPr/>
        </p:nvSpPr>
        <p:spPr>
          <a:xfrm>
            <a:off x="287375" y="3712541"/>
            <a:ext cx="1378039" cy="2559469"/>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600" b="1" u="sng" dirty="0" smtClean="0">
                <a:solidFill>
                  <a:srgbClr val="FFC000"/>
                </a:solidFill>
              </a:rPr>
              <a:t>No Interest</a:t>
            </a:r>
            <a:endParaRPr lang="en-US" sz="1600" dirty="0">
              <a:solidFill>
                <a:srgbClr val="FFC000"/>
              </a:solidFill>
            </a:endParaRPr>
          </a:p>
        </p:txBody>
      </p:sp>
      <p:sp>
        <p:nvSpPr>
          <p:cNvPr id="12" name="Rounded Rectangle 11"/>
          <p:cNvSpPr/>
          <p:nvPr/>
        </p:nvSpPr>
        <p:spPr>
          <a:xfrm>
            <a:off x="2434111" y="2821771"/>
            <a:ext cx="4155578" cy="2077301"/>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600" b="1" u="sng" dirty="0" smtClean="0">
                <a:solidFill>
                  <a:srgbClr val="FFC000"/>
                </a:solidFill>
              </a:rPr>
              <a:t>Interest is payable as follows</a:t>
            </a:r>
          </a:p>
          <a:p>
            <a:r>
              <a:rPr lang="en-US" sz="1600" b="1" dirty="0" smtClean="0">
                <a:solidFill>
                  <a:srgbClr val="FFC000"/>
                </a:solidFill>
              </a:rPr>
              <a:t>1.  Rate</a:t>
            </a:r>
            <a:r>
              <a:rPr lang="en-US" sz="1600" dirty="0" smtClean="0">
                <a:solidFill>
                  <a:srgbClr val="FFC000"/>
                </a:solidFill>
              </a:rPr>
              <a:t> = 24%</a:t>
            </a:r>
          </a:p>
          <a:p>
            <a:r>
              <a:rPr lang="en-US" sz="1600" dirty="0" smtClean="0">
                <a:solidFill>
                  <a:srgbClr val="FFC000"/>
                </a:solidFill>
              </a:rPr>
              <a:t>2. </a:t>
            </a:r>
            <a:r>
              <a:rPr lang="en-US" sz="1600" b="1" dirty="0" smtClean="0">
                <a:solidFill>
                  <a:srgbClr val="FFC000"/>
                </a:solidFill>
              </a:rPr>
              <a:t>Amount</a:t>
            </a:r>
            <a:r>
              <a:rPr lang="en-US" sz="1600" dirty="0" smtClean="0">
                <a:solidFill>
                  <a:srgbClr val="FFC000"/>
                </a:solidFill>
              </a:rPr>
              <a:t> = to the extent of amount wrongly </a:t>
            </a:r>
            <a:r>
              <a:rPr lang="en-US" sz="1600" dirty="0" err="1" smtClean="0">
                <a:solidFill>
                  <a:srgbClr val="FFC000"/>
                </a:solidFill>
              </a:rPr>
              <a:t>utilised</a:t>
            </a:r>
            <a:endParaRPr lang="en-US" sz="1600" dirty="0" smtClean="0">
              <a:solidFill>
                <a:srgbClr val="FFC000"/>
              </a:solidFill>
            </a:endParaRPr>
          </a:p>
          <a:p>
            <a:r>
              <a:rPr lang="en-US" sz="1600" dirty="0" smtClean="0">
                <a:solidFill>
                  <a:srgbClr val="FFC000"/>
                </a:solidFill>
              </a:rPr>
              <a:t>3. </a:t>
            </a:r>
            <a:r>
              <a:rPr lang="en-US" sz="1600" b="1" dirty="0" smtClean="0">
                <a:solidFill>
                  <a:srgbClr val="FFC000"/>
                </a:solidFill>
              </a:rPr>
              <a:t>Period</a:t>
            </a:r>
            <a:r>
              <a:rPr lang="en-US" sz="1600" dirty="0" smtClean="0">
                <a:solidFill>
                  <a:srgbClr val="FFC000"/>
                </a:solidFill>
              </a:rPr>
              <a:t> = From date of utilization – till date of reversal/payment</a:t>
            </a:r>
            <a:endParaRPr lang="en-US" sz="1600" dirty="0">
              <a:solidFill>
                <a:srgbClr val="FFC000"/>
              </a:solidFill>
            </a:endParaRPr>
          </a:p>
        </p:txBody>
      </p:sp>
      <p:sp>
        <p:nvSpPr>
          <p:cNvPr id="13" name="Rounded Rectangle 12"/>
          <p:cNvSpPr/>
          <p:nvPr/>
        </p:nvSpPr>
        <p:spPr>
          <a:xfrm>
            <a:off x="6862297" y="2305318"/>
            <a:ext cx="4155578" cy="4552682"/>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buAutoNum type="arabicPeriod"/>
            </a:pPr>
            <a:r>
              <a:rPr lang="en-US" sz="1600" dirty="0" smtClean="0">
                <a:solidFill>
                  <a:schemeClr val="bg1"/>
                </a:solidFill>
              </a:rPr>
              <a:t>If balance in E-credit ledger fall below the amount of ITC wrongly availed </a:t>
            </a:r>
            <a:r>
              <a:rPr lang="en-US" sz="1600" b="1" dirty="0" smtClean="0">
                <a:solidFill>
                  <a:schemeClr val="bg1"/>
                </a:solidFill>
              </a:rPr>
              <a:t> </a:t>
            </a:r>
            <a:r>
              <a:rPr lang="en-US" sz="1600" b="1" u="sng" dirty="0" smtClean="0">
                <a:solidFill>
                  <a:schemeClr val="bg1"/>
                </a:solidFill>
              </a:rPr>
              <a:t>on account of payment of tax through return</a:t>
            </a:r>
          </a:p>
          <a:p>
            <a:r>
              <a:rPr lang="en-US" sz="1600" b="1" dirty="0" smtClean="0">
                <a:solidFill>
                  <a:srgbClr val="FFC000"/>
                </a:solidFill>
              </a:rPr>
              <a:t>Date of  utilization</a:t>
            </a:r>
            <a:r>
              <a:rPr lang="en-US" sz="1600" dirty="0" smtClean="0">
                <a:solidFill>
                  <a:srgbClr val="FFC000"/>
                </a:solidFill>
              </a:rPr>
              <a:t> is earlier of following</a:t>
            </a:r>
          </a:p>
          <a:p>
            <a:pPr marL="742950" lvl="1" indent="-285750">
              <a:buFont typeface="Candara" panose="020E0502030303020204" pitchFamily="34" charset="0"/>
              <a:buChar char="−"/>
            </a:pPr>
            <a:r>
              <a:rPr lang="en-US" sz="1600" dirty="0" smtClean="0">
                <a:solidFill>
                  <a:srgbClr val="FFC000"/>
                </a:solidFill>
              </a:rPr>
              <a:t>Due date of return or</a:t>
            </a:r>
          </a:p>
          <a:p>
            <a:pPr marL="742950" lvl="1" indent="-285750">
              <a:buFont typeface="Candara" panose="020E0502030303020204" pitchFamily="34" charset="0"/>
              <a:buChar char="−"/>
            </a:pPr>
            <a:r>
              <a:rPr lang="en-US" sz="1600" dirty="0" smtClean="0">
                <a:solidFill>
                  <a:srgbClr val="FFC000"/>
                </a:solidFill>
              </a:rPr>
              <a:t>Actual date of filing return</a:t>
            </a:r>
          </a:p>
          <a:p>
            <a:pPr lvl="1"/>
            <a:endParaRPr lang="en-US" sz="1600" dirty="0" smtClean="0">
              <a:solidFill>
                <a:srgbClr val="FFC000"/>
              </a:solidFill>
            </a:endParaRPr>
          </a:p>
          <a:p>
            <a:r>
              <a:rPr lang="en-US" sz="1600" dirty="0" smtClean="0">
                <a:solidFill>
                  <a:schemeClr val="bg1"/>
                </a:solidFill>
              </a:rPr>
              <a:t>2. 	If </a:t>
            </a:r>
            <a:r>
              <a:rPr lang="en-US" sz="1600" dirty="0">
                <a:solidFill>
                  <a:schemeClr val="bg1"/>
                </a:solidFill>
              </a:rPr>
              <a:t>balance in E-credit ledger fall </a:t>
            </a:r>
            <a:r>
              <a:rPr lang="en-US" sz="1600" dirty="0" smtClean="0">
                <a:solidFill>
                  <a:schemeClr val="bg1"/>
                </a:solidFill>
              </a:rPr>
              <a:t>	below  the </a:t>
            </a:r>
            <a:r>
              <a:rPr lang="en-US" sz="1600" dirty="0">
                <a:solidFill>
                  <a:schemeClr val="bg1"/>
                </a:solidFill>
              </a:rPr>
              <a:t>amount of ITC </a:t>
            </a:r>
            <a:r>
              <a:rPr lang="en-US" sz="1600" dirty="0" smtClean="0">
                <a:solidFill>
                  <a:schemeClr val="bg1"/>
                </a:solidFill>
              </a:rPr>
              <a:t>	wrongly 	availed </a:t>
            </a:r>
            <a:r>
              <a:rPr lang="en-US" sz="1600" b="1" dirty="0" smtClean="0">
                <a:solidFill>
                  <a:schemeClr val="bg1"/>
                </a:solidFill>
              </a:rPr>
              <a:t> </a:t>
            </a:r>
            <a:r>
              <a:rPr lang="en-US" sz="1600" b="1" u="sng" dirty="0">
                <a:solidFill>
                  <a:schemeClr val="bg1"/>
                </a:solidFill>
              </a:rPr>
              <a:t>on account of  </a:t>
            </a:r>
            <a:r>
              <a:rPr lang="en-US" sz="1600" b="1" u="sng" dirty="0" smtClean="0">
                <a:solidFill>
                  <a:schemeClr val="bg1"/>
                </a:solidFill>
              </a:rPr>
              <a:t>any other </a:t>
            </a:r>
            <a:r>
              <a:rPr lang="en-US" sz="1600" b="1" dirty="0" smtClean="0">
                <a:solidFill>
                  <a:schemeClr val="bg1"/>
                </a:solidFill>
              </a:rPr>
              <a:t>	</a:t>
            </a:r>
            <a:r>
              <a:rPr lang="en-US" sz="1600" b="1" u="sng" dirty="0" smtClean="0">
                <a:solidFill>
                  <a:schemeClr val="bg1"/>
                </a:solidFill>
              </a:rPr>
              <a:t>reason</a:t>
            </a:r>
            <a:endParaRPr lang="en-US" sz="1600" b="1" u="sng" dirty="0">
              <a:solidFill>
                <a:schemeClr val="bg1"/>
              </a:solidFill>
            </a:endParaRPr>
          </a:p>
          <a:p>
            <a:endParaRPr lang="en-US" sz="1600" dirty="0" smtClean="0">
              <a:solidFill>
                <a:schemeClr val="bg1"/>
              </a:solidFill>
            </a:endParaRPr>
          </a:p>
          <a:p>
            <a:r>
              <a:rPr lang="en-US" sz="1600" b="1" dirty="0" smtClean="0">
                <a:solidFill>
                  <a:srgbClr val="FFC000"/>
                </a:solidFill>
              </a:rPr>
              <a:t>Date </a:t>
            </a:r>
            <a:r>
              <a:rPr lang="en-US" sz="1600" b="1" dirty="0">
                <a:solidFill>
                  <a:srgbClr val="FFC000"/>
                </a:solidFill>
              </a:rPr>
              <a:t>of  utilization</a:t>
            </a:r>
            <a:r>
              <a:rPr lang="en-US" sz="1600" dirty="0">
                <a:solidFill>
                  <a:srgbClr val="FFC000"/>
                </a:solidFill>
              </a:rPr>
              <a:t> is </a:t>
            </a:r>
            <a:r>
              <a:rPr lang="en-US" sz="1600" dirty="0" smtClean="0">
                <a:solidFill>
                  <a:srgbClr val="FFC000"/>
                </a:solidFill>
              </a:rPr>
              <a:t>date of debit to E-credit ledger</a:t>
            </a:r>
            <a:endParaRPr lang="en-US" sz="1600" dirty="0">
              <a:solidFill>
                <a:srgbClr val="FFC000"/>
              </a:solidFill>
            </a:endParaRPr>
          </a:p>
        </p:txBody>
      </p:sp>
    </p:spTree>
    <p:extLst>
      <p:ext uri="{BB962C8B-B14F-4D97-AF65-F5344CB8AC3E}">
        <p14:creationId xmlns:p14="http://schemas.microsoft.com/office/powerpoint/2010/main" val="140982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1854558"/>
            <a:ext cx="11029615" cy="5003442"/>
          </a:xfrm>
        </p:spPr>
        <p:txBody>
          <a:bodyPr>
            <a:normAutofit fontScale="92500"/>
          </a:bodyPr>
          <a:lstStyle/>
          <a:p>
            <a:pPr marL="0" indent="0">
              <a:lnSpc>
                <a:spcPct val="80000"/>
              </a:lnSpc>
              <a:buNone/>
            </a:pPr>
            <a:r>
              <a:rPr lang="en-US" sz="1600" b="1" dirty="0">
                <a:solidFill>
                  <a:schemeClr val="accent1">
                    <a:lumMod val="75000"/>
                    <a:lumOff val="25000"/>
                  </a:schemeClr>
                </a:solidFill>
              </a:rPr>
              <a:t>Issue:</a:t>
            </a:r>
            <a:r>
              <a:rPr lang="en-US" sz="1600" dirty="0"/>
              <a:t> Whether the amount available in the electronic credit ledger can be used for making payment of any tax under the GST Laws? </a:t>
            </a:r>
            <a:endParaRPr lang="en-US" sz="1600" dirty="0" smtClean="0"/>
          </a:p>
          <a:p>
            <a:pPr marL="0" indent="0">
              <a:lnSpc>
                <a:spcPct val="80000"/>
              </a:lnSpc>
              <a:buNone/>
            </a:pPr>
            <a:r>
              <a:rPr lang="en-US" sz="1600" b="1" dirty="0">
                <a:solidFill>
                  <a:schemeClr val="accent1">
                    <a:lumMod val="75000"/>
                    <a:lumOff val="25000"/>
                  </a:schemeClr>
                </a:solidFill>
              </a:rPr>
              <a:t>Clarification:</a:t>
            </a:r>
            <a:r>
              <a:rPr lang="en-US" sz="1600" dirty="0"/>
              <a:t> </a:t>
            </a:r>
            <a:endParaRPr lang="en-US" sz="1600" dirty="0" smtClean="0"/>
          </a:p>
          <a:p>
            <a:pPr>
              <a:lnSpc>
                <a:spcPct val="80000"/>
              </a:lnSpc>
            </a:pPr>
            <a:r>
              <a:rPr lang="en-US" sz="1600" dirty="0" smtClean="0"/>
              <a:t>Output </a:t>
            </a:r>
            <a:r>
              <a:rPr lang="en-US" sz="1600" dirty="0"/>
              <a:t>tax, whether self-assessed/payable as a consequence of any proceeding can be paid by utilization of E-credit ledger. </a:t>
            </a:r>
            <a:endParaRPr lang="en-US" sz="1600" dirty="0" smtClean="0"/>
          </a:p>
          <a:p>
            <a:pPr>
              <a:lnSpc>
                <a:spcPct val="80000"/>
              </a:lnSpc>
            </a:pPr>
            <a:r>
              <a:rPr lang="en-US" sz="1600" dirty="0" smtClean="0"/>
              <a:t>E-credit </a:t>
            </a:r>
            <a:r>
              <a:rPr lang="en-US" sz="1600" dirty="0"/>
              <a:t>ledger cannot be used for making payment of tax which is payable under RCM. </a:t>
            </a:r>
            <a:endParaRPr lang="en-US" sz="1600" dirty="0" smtClean="0"/>
          </a:p>
          <a:p>
            <a:pPr marL="0" indent="0">
              <a:lnSpc>
                <a:spcPct val="80000"/>
              </a:lnSpc>
              <a:buNone/>
            </a:pPr>
            <a:endParaRPr lang="en-US" sz="1600" dirty="0"/>
          </a:p>
          <a:p>
            <a:pPr marL="0" indent="0">
              <a:lnSpc>
                <a:spcPct val="80000"/>
              </a:lnSpc>
              <a:buNone/>
            </a:pPr>
            <a:r>
              <a:rPr lang="en-US" sz="1600" b="1" dirty="0">
                <a:solidFill>
                  <a:schemeClr val="accent1">
                    <a:lumMod val="75000"/>
                    <a:lumOff val="25000"/>
                  </a:schemeClr>
                </a:solidFill>
              </a:rPr>
              <a:t>Issue: </a:t>
            </a:r>
            <a:r>
              <a:rPr lang="en-US" sz="1600" dirty="0"/>
              <a:t>Whether the amount available in the electronic credit ledger can be used for making payment of any liability other than tax under the GST Laws? </a:t>
            </a:r>
            <a:endParaRPr lang="en-US" sz="1600" dirty="0" smtClean="0"/>
          </a:p>
          <a:p>
            <a:pPr marL="0" indent="0">
              <a:lnSpc>
                <a:spcPct val="80000"/>
              </a:lnSpc>
              <a:buNone/>
            </a:pPr>
            <a:r>
              <a:rPr lang="en-US" sz="1600" b="1" dirty="0">
                <a:solidFill>
                  <a:schemeClr val="accent1">
                    <a:lumMod val="75000"/>
                    <a:lumOff val="25000"/>
                  </a:schemeClr>
                </a:solidFill>
              </a:rPr>
              <a:t>Clarification:</a:t>
            </a:r>
            <a:r>
              <a:rPr lang="en-US" sz="1600" dirty="0"/>
              <a:t> </a:t>
            </a:r>
            <a:endParaRPr lang="en-US" sz="1600" dirty="0" smtClean="0"/>
          </a:p>
          <a:p>
            <a:pPr>
              <a:lnSpc>
                <a:spcPct val="80000"/>
              </a:lnSpc>
            </a:pPr>
            <a:r>
              <a:rPr lang="en-US" sz="1600" dirty="0" smtClean="0"/>
              <a:t>E-credit </a:t>
            </a:r>
            <a:r>
              <a:rPr lang="en-US" sz="1600" dirty="0"/>
              <a:t>ledger can be used for making payment of output tax only. </a:t>
            </a:r>
            <a:endParaRPr lang="en-US" sz="1600" dirty="0" smtClean="0"/>
          </a:p>
          <a:p>
            <a:pPr>
              <a:lnSpc>
                <a:spcPct val="80000"/>
              </a:lnSpc>
            </a:pPr>
            <a:r>
              <a:rPr lang="en-US" sz="1600" dirty="0" smtClean="0"/>
              <a:t>E-credit </a:t>
            </a:r>
            <a:r>
              <a:rPr lang="en-US" sz="1600" dirty="0"/>
              <a:t>ledger cannot be used for making payment of any interest, penalty, fees or any other amount payable. </a:t>
            </a:r>
            <a:endParaRPr lang="en-US" sz="1600" dirty="0" smtClean="0"/>
          </a:p>
          <a:p>
            <a:pPr>
              <a:lnSpc>
                <a:spcPct val="80000"/>
              </a:lnSpc>
            </a:pPr>
            <a:r>
              <a:rPr lang="en-US" sz="1600" dirty="0" smtClean="0"/>
              <a:t>E-credit </a:t>
            </a:r>
            <a:r>
              <a:rPr lang="en-US" sz="1600" dirty="0"/>
              <a:t>ledger cannot be used for payment of erroneous refund sanctioned to the taxpayer, where such refund was sanctioned in cash. </a:t>
            </a:r>
            <a:endParaRPr lang="en-US" sz="1600" dirty="0" smtClean="0"/>
          </a:p>
          <a:p>
            <a:pPr marL="0" indent="0">
              <a:lnSpc>
                <a:spcPct val="80000"/>
              </a:lnSpc>
              <a:buNone/>
            </a:pPr>
            <a:endParaRPr lang="en-US" sz="1600" dirty="0" smtClean="0"/>
          </a:p>
          <a:p>
            <a:pPr marL="0" indent="0">
              <a:lnSpc>
                <a:spcPct val="80000"/>
              </a:lnSpc>
              <a:buNone/>
            </a:pPr>
            <a:r>
              <a:rPr lang="en-US" sz="1600" b="1" dirty="0">
                <a:solidFill>
                  <a:schemeClr val="accent1">
                    <a:lumMod val="75000"/>
                    <a:lumOff val="25000"/>
                  </a:schemeClr>
                </a:solidFill>
              </a:rPr>
              <a:t>Issue:</a:t>
            </a:r>
            <a:r>
              <a:rPr lang="en-US" sz="1600" dirty="0"/>
              <a:t> Whether the amount available in the electronic cash ledger can be used for making payment of any liability under the GST </a:t>
            </a:r>
            <a:r>
              <a:rPr lang="en-US" sz="1600" dirty="0" smtClean="0"/>
              <a:t>Laws? </a:t>
            </a:r>
          </a:p>
          <a:p>
            <a:pPr marL="0" indent="0">
              <a:lnSpc>
                <a:spcPct val="80000"/>
              </a:lnSpc>
              <a:buNone/>
            </a:pPr>
            <a:r>
              <a:rPr lang="en-US" sz="1600" b="1" dirty="0">
                <a:solidFill>
                  <a:schemeClr val="accent1">
                    <a:lumMod val="75000"/>
                    <a:lumOff val="25000"/>
                  </a:schemeClr>
                </a:solidFill>
              </a:rPr>
              <a:t>Clarification:</a:t>
            </a:r>
            <a:r>
              <a:rPr lang="en-US" sz="1600" dirty="0"/>
              <a:t> </a:t>
            </a:r>
            <a:endParaRPr lang="en-US" sz="1600" dirty="0" smtClean="0"/>
          </a:p>
          <a:p>
            <a:pPr marL="0" indent="0">
              <a:lnSpc>
                <a:spcPct val="80000"/>
              </a:lnSpc>
              <a:buNone/>
            </a:pPr>
            <a:r>
              <a:rPr lang="en-US" sz="1600" dirty="0" smtClean="0"/>
              <a:t>E-cash </a:t>
            </a:r>
            <a:r>
              <a:rPr lang="en-US" sz="1600" dirty="0"/>
              <a:t>ledger may be used for making any payment towards tax, interest, penalty, fees or any other amount payable under the provisions of the GST Laws.</a:t>
            </a:r>
            <a:endParaRPr lang="en-US" sz="1500" dirty="0"/>
          </a:p>
        </p:txBody>
      </p:sp>
      <p:sp>
        <p:nvSpPr>
          <p:cNvPr id="3" name="Title 2"/>
          <p:cNvSpPr>
            <a:spLocks noGrp="1"/>
          </p:cNvSpPr>
          <p:nvPr>
            <p:ph type="title"/>
          </p:nvPr>
        </p:nvSpPr>
        <p:spPr/>
        <p:txBody>
          <a:bodyPr>
            <a:noAutofit/>
          </a:bodyPr>
          <a:lstStyle/>
          <a:p>
            <a:r>
              <a:rPr lang="en-US" sz="2400" dirty="0"/>
              <a:t>Circular: </a:t>
            </a:r>
            <a:r>
              <a:rPr lang="en-US" sz="2400" dirty="0" err="1"/>
              <a:t>Utilisation</a:t>
            </a:r>
            <a:r>
              <a:rPr lang="en-US" sz="2400" dirty="0"/>
              <a:t> of the amounts available in the e credit ledger and e cash ledger for payment of tax and other liabilities [Circular No. 172/04/2022-GST </a:t>
            </a:r>
            <a:r>
              <a:rPr lang="en-US" sz="2400" dirty="0" err="1"/>
              <a:t>dt.</a:t>
            </a:r>
            <a:r>
              <a:rPr lang="en-US" sz="2400" dirty="0"/>
              <a:t> 06.07.22] </a:t>
            </a:r>
          </a:p>
        </p:txBody>
      </p:sp>
    </p:spTree>
    <p:extLst>
      <p:ext uri="{BB962C8B-B14F-4D97-AF65-F5344CB8AC3E}">
        <p14:creationId xmlns:p14="http://schemas.microsoft.com/office/powerpoint/2010/main" val="335895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400" dirty="0" smtClean="0"/>
              <a:t>Example</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2593629450"/>
              </p:ext>
            </p:extLst>
          </p:nvPr>
        </p:nvGraphicFramePr>
        <p:xfrm>
          <a:off x="885780" y="2300190"/>
          <a:ext cx="9842320" cy="1752600"/>
        </p:xfrm>
        <a:graphic>
          <a:graphicData uri="http://schemas.openxmlformats.org/drawingml/2006/table">
            <a:tbl>
              <a:tblPr firstRow="1" bandRow="1">
                <a:tableStyleId>{5C22544A-7EE6-4342-B048-85BDC9FD1C3A}</a:tableStyleId>
              </a:tblPr>
              <a:tblGrid>
                <a:gridCol w="2460580"/>
                <a:gridCol w="2460580"/>
                <a:gridCol w="2460580"/>
                <a:gridCol w="2460580"/>
              </a:tblGrid>
              <a:tr h="0">
                <a:tc>
                  <a:txBody>
                    <a:bodyPr/>
                    <a:lstStyle/>
                    <a:p>
                      <a:pPr algn="ctr"/>
                      <a:r>
                        <a:rPr lang="en-US" dirty="0" smtClean="0"/>
                        <a:t>Total Liability</a:t>
                      </a:r>
                      <a:endParaRPr lang="en-US" dirty="0"/>
                    </a:p>
                  </a:txBody>
                  <a:tcPr anchor="ctr"/>
                </a:tc>
                <a:tc>
                  <a:txBody>
                    <a:bodyPr/>
                    <a:lstStyle/>
                    <a:p>
                      <a:pPr algn="ctr"/>
                      <a:r>
                        <a:rPr lang="en-US" dirty="0" smtClean="0"/>
                        <a:t>Input Tax Credit</a:t>
                      </a:r>
                      <a:endParaRPr lang="en-US" dirty="0"/>
                    </a:p>
                  </a:txBody>
                  <a:tcPr anchor="ctr"/>
                </a:tc>
                <a:tc>
                  <a:txBody>
                    <a:bodyPr/>
                    <a:lstStyle/>
                    <a:p>
                      <a:pPr algn="ctr"/>
                      <a:r>
                        <a:rPr lang="en-US" dirty="0" smtClean="0"/>
                        <a:t>Net liability</a:t>
                      </a:r>
                      <a:endParaRPr lang="en-US" dirty="0"/>
                    </a:p>
                  </a:txBody>
                  <a:tcPr anchor="ctr"/>
                </a:tc>
                <a:tc>
                  <a:txBody>
                    <a:bodyPr/>
                    <a:lstStyle/>
                    <a:p>
                      <a:pPr algn="ctr"/>
                      <a:r>
                        <a:rPr lang="en-US" dirty="0" smtClean="0"/>
                        <a:t>Liability on which interest is applicable</a:t>
                      </a:r>
                      <a:endParaRPr lang="en-US" dirty="0"/>
                    </a:p>
                  </a:txBody>
                  <a:tcPr anchor="ctr"/>
                </a:tc>
              </a:tr>
              <a:tr h="370840">
                <a:tc>
                  <a:txBody>
                    <a:bodyPr/>
                    <a:lstStyle/>
                    <a:p>
                      <a:pPr algn="ctr"/>
                      <a:r>
                        <a:rPr lang="en-US" dirty="0" smtClean="0"/>
                        <a:t>500000</a:t>
                      </a:r>
                      <a:endParaRPr lang="en-US" dirty="0"/>
                    </a:p>
                  </a:txBody>
                  <a:tcPr/>
                </a:tc>
                <a:tc>
                  <a:txBody>
                    <a:bodyPr/>
                    <a:lstStyle/>
                    <a:p>
                      <a:pPr algn="ctr"/>
                      <a:r>
                        <a:rPr lang="en-US" dirty="0" smtClean="0"/>
                        <a:t>300000</a:t>
                      </a:r>
                      <a:endParaRPr lang="en-US" dirty="0"/>
                    </a:p>
                  </a:txBody>
                  <a:tcPr/>
                </a:tc>
                <a:tc>
                  <a:txBody>
                    <a:bodyPr/>
                    <a:lstStyle/>
                    <a:p>
                      <a:pPr algn="ctr"/>
                      <a:r>
                        <a:rPr lang="en-US" dirty="0" smtClean="0"/>
                        <a:t>200000</a:t>
                      </a:r>
                      <a:endParaRPr lang="en-US" dirty="0"/>
                    </a:p>
                  </a:txBody>
                  <a:tcPr/>
                </a:tc>
                <a:tc>
                  <a:txBody>
                    <a:bodyPr/>
                    <a:lstStyle/>
                    <a:p>
                      <a:pPr algn="ctr"/>
                      <a:r>
                        <a:rPr lang="en-US" dirty="0" smtClean="0"/>
                        <a:t>200000</a:t>
                      </a:r>
                      <a:endParaRPr lang="en-US" dirty="0"/>
                    </a:p>
                  </a:txBody>
                  <a:tcPr/>
                </a:tc>
              </a:tr>
              <a:tr h="370840">
                <a:tc>
                  <a:txBody>
                    <a:bodyPr/>
                    <a:lstStyle/>
                    <a:p>
                      <a:pPr algn="ctr"/>
                      <a:r>
                        <a:rPr lang="en-US" dirty="0" smtClean="0"/>
                        <a:t>500000</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400000</a:t>
                      </a:r>
                      <a:endParaRPr lang="en-US" dirty="0"/>
                    </a:p>
                  </a:txBody>
                  <a:tcPr/>
                </a:tc>
                <a:tc>
                  <a:txBody>
                    <a:bodyPr/>
                    <a:lstStyle/>
                    <a:p>
                      <a:pPr algn="ctr"/>
                      <a:r>
                        <a:rPr lang="en-US" dirty="0" smtClean="0"/>
                        <a:t>400000</a:t>
                      </a:r>
                      <a:endParaRPr lang="en-US" dirty="0"/>
                    </a:p>
                  </a:txBody>
                  <a:tcPr/>
                </a:tc>
              </a:tr>
              <a:tr h="370840">
                <a:tc>
                  <a:txBody>
                    <a:bodyPr/>
                    <a:lstStyle/>
                    <a:p>
                      <a:pPr algn="ctr"/>
                      <a:r>
                        <a:rPr lang="en-US" dirty="0" smtClean="0"/>
                        <a:t>500000</a:t>
                      </a:r>
                      <a:endParaRPr lang="en-US" dirty="0"/>
                    </a:p>
                  </a:txBody>
                  <a:tcPr/>
                </a:tc>
                <a:tc>
                  <a:txBody>
                    <a:bodyPr/>
                    <a:lstStyle/>
                    <a:p>
                      <a:pPr algn="ctr"/>
                      <a:r>
                        <a:rPr lang="en-US" dirty="0" smtClean="0"/>
                        <a:t>600000</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850461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lstStyle/>
          <a:p>
            <a:r>
              <a:rPr lang="en-US" dirty="0" smtClean="0"/>
              <a:t>What is refund?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581192" y="2180496"/>
            <a:ext cx="11029615" cy="4413487"/>
          </a:xfrm>
        </p:spPr>
        <p:txBody>
          <a:bodyPr>
            <a:normAutofit/>
          </a:bodyPr>
          <a:lstStyle/>
          <a:p>
            <a:pPr marL="0" indent="0">
              <a:buNone/>
            </a:pPr>
            <a:r>
              <a:rPr lang="en-US" sz="2800" dirty="0" smtClean="0"/>
              <a:t>Refund includes</a:t>
            </a:r>
          </a:p>
          <a:p>
            <a:r>
              <a:rPr lang="en-US" sz="2800" dirty="0" smtClean="0"/>
              <a:t>Refund of tax paid on zero rated supply of goods/services [IGST paid on Export Supply];</a:t>
            </a:r>
          </a:p>
          <a:p>
            <a:r>
              <a:rPr lang="en-US" sz="2800" dirty="0" smtClean="0"/>
              <a:t>Refund of tax paid on Input/Input services used in making Zero rated supply;</a:t>
            </a:r>
            <a:endParaRPr lang="en-US" sz="2800" dirty="0"/>
          </a:p>
          <a:p>
            <a:r>
              <a:rPr lang="en-US" sz="2800" dirty="0" smtClean="0"/>
              <a:t>Refund of Tax on supply of goods regarded as deemed export;</a:t>
            </a:r>
          </a:p>
          <a:p>
            <a:r>
              <a:rPr lang="en-US" sz="2800" dirty="0" smtClean="0"/>
              <a:t>Refund of unutilized ITC as provided u/s 54(3)</a:t>
            </a:r>
          </a:p>
          <a:p>
            <a:pPr marL="0" indent="0">
              <a:buNone/>
            </a:pPr>
            <a:endParaRPr lang="en-US" dirty="0"/>
          </a:p>
        </p:txBody>
      </p:sp>
    </p:spTree>
    <p:extLst>
      <p:ext uri="{BB962C8B-B14F-4D97-AF65-F5344CB8AC3E}">
        <p14:creationId xmlns:p14="http://schemas.microsoft.com/office/powerpoint/2010/main" val="3239282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Situation which may give rise to</a:t>
            </a:r>
            <a:br>
              <a:rPr lang="en-US" dirty="0" smtClean="0"/>
            </a:br>
            <a:r>
              <a:rPr lang="en-US" dirty="0" smtClean="0"/>
              <a:t>refund under </a:t>
            </a:r>
            <a:r>
              <a:rPr lang="en-US" dirty="0" err="1" smtClean="0"/>
              <a:t>gst</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rmAutofit fontScale="40000" lnSpcReduction="20000"/>
          </a:bodyPr>
          <a:lstStyle/>
          <a:p>
            <a:pPr marL="0" indent="0">
              <a:buNone/>
            </a:pPr>
            <a:r>
              <a:rPr lang="en-US" sz="3600" dirty="0" smtClean="0"/>
              <a:t>A claim for refund may arise on account of-</a:t>
            </a:r>
          </a:p>
          <a:p>
            <a:r>
              <a:rPr lang="en-US" sz="3600" dirty="0" smtClean="0"/>
              <a:t>Refund of ITC [section 16 of IGST + sec 54(3) of CGST] – </a:t>
            </a:r>
            <a:r>
              <a:rPr lang="en-US" sz="3600" dirty="0" smtClean="0">
                <a:solidFill>
                  <a:schemeClr val="accent1">
                    <a:lumMod val="90000"/>
                    <a:lumOff val="10000"/>
                  </a:schemeClr>
                </a:solidFill>
              </a:rPr>
              <a:t>called unutilized ITC </a:t>
            </a:r>
            <a:r>
              <a:rPr lang="en-US" sz="3600" dirty="0" smtClean="0"/>
              <a:t>:-</a:t>
            </a:r>
          </a:p>
          <a:p>
            <a:pPr lvl="1">
              <a:buFont typeface="Arial" panose="020B0604020202020204" pitchFamily="34" charset="0"/>
              <a:buChar char="•"/>
            </a:pPr>
            <a:r>
              <a:rPr lang="en-US" sz="3400" dirty="0" smtClean="0"/>
              <a:t>Export of goods or services without payment of tax;</a:t>
            </a:r>
          </a:p>
          <a:p>
            <a:pPr lvl="1">
              <a:buFont typeface="Arial" panose="020B0604020202020204" pitchFamily="34" charset="0"/>
              <a:buChar char="•"/>
            </a:pPr>
            <a:r>
              <a:rPr lang="en-US" sz="3400" dirty="0" smtClean="0"/>
              <a:t>Supply of goods or services to SEZ unit developer without payment of tax;</a:t>
            </a:r>
          </a:p>
          <a:p>
            <a:pPr lvl="1">
              <a:buFont typeface="Arial" panose="020B0604020202020204" pitchFamily="34" charset="0"/>
              <a:buChar char="•"/>
            </a:pPr>
            <a:r>
              <a:rPr lang="en-US" sz="3400" dirty="0" smtClean="0"/>
              <a:t>Refund of accumulated ITC on account of Inverted duty structure</a:t>
            </a:r>
          </a:p>
          <a:p>
            <a:r>
              <a:rPr lang="en-US" sz="3600" dirty="0" smtClean="0"/>
              <a:t>Refund of IGST on zero rated supply;</a:t>
            </a:r>
          </a:p>
          <a:p>
            <a:pPr lvl="1">
              <a:buFont typeface="Arial" panose="020B0604020202020204" pitchFamily="34" charset="0"/>
              <a:buChar char="•"/>
            </a:pPr>
            <a:r>
              <a:rPr lang="en-US" sz="3400" dirty="0"/>
              <a:t>Export of goods or services </a:t>
            </a:r>
            <a:r>
              <a:rPr lang="en-US" sz="3400" dirty="0" smtClean="0"/>
              <a:t>on </a:t>
            </a:r>
            <a:r>
              <a:rPr lang="en-US" sz="3400" dirty="0"/>
              <a:t>payment of tax;</a:t>
            </a:r>
          </a:p>
          <a:p>
            <a:pPr lvl="1">
              <a:buFont typeface="Arial" panose="020B0604020202020204" pitchFamily="34" charset="0"/>
              <a:buChar char="•"/>
            </a:pPr>
            <a:r>
              <a:rPr lang="en-US" sz="3400" dirty="0"/>
              <a:t>Supply of goods or services to SEZ unit developer </a:t>
            </a:r>
            <a:r>
              <a:rPr lang="en-US" sz="3400" dirty="0" smtClean="0"/>
              <a:t>on </a:t>
            </a:r>
            <a:r>
              <a:rPr lang="en-US" sz="3400" dirty="0"/>
              <a:t>payment of tax</a:t>
            </a:r>
            <a:r>
              <a:rPr lang="en-US" sz="3400" dirty="0" smtClean="0"/>
              <a:t>;</a:t>
            </a:r>
            <a:endParaRPr lang="en-US" sz="3600" dirty="0"/>
          </a:p>
          <a:p>
            <a:r>
              <a:rPr lang="en-US" sz="3600" dirty="0" smtClean="0"/>
              <a:t>Refund to UIN holder [section 55 of CGST ACT]</a:t>
            </a:r>
          </a:p>
          <a:p>
            <a:r>
              <a:rPr lang="en-US" sz="3600" dirty="0" smtClean="0"/>
              <a:t>Refund to international tourist [sec 15 of IGST Act]</a:t>
            </a:r>
          </a:p>
          <a:p>
            <a:r>
              <a:rPr lang="en-US" sz="3600" dirty="0" smtClean="0"/>
              <a:t>Other refund [Residuary Case]</a:t>
            </a:r>
          </a:p>
          <a:p>
            <a:pPr lvl="1">
              <a:buFont typeface="Arial" panose="020B0604020202020204" pitchFamily="34" charset="0"/>
              <a:buChar char="•"/>
            </a:pPr>
            <a:r>
              <a:rPr lang="en-US" sz="3400" dirty="0" smtClean="0"/>
              <a:t>Excess payment of tax</a:t>
            </a:r>
          </a:p>
          <a:p>
            <a:pPr lvl="1">
              <a:buFont typeface="Arial" panose="020B0604020202020204" pitchFamily="34" charset="0"/>
              <a:buChar char="•"/>
            </a:pPr>
            <a:r>
              <a:rPr lang="en-US" sz="3400" dirty="0" smtClean="0"/>
              <a:t>Excess balance in E-cash ledger</a:t>
            </a:r>
          </a:p>
          <a:p>
            <a:pPr lvl="1">
              <a:buFont typeface="Arial" panose="020B0604020202020204" pitchFamily="34" charset="0"/>
              <a:buChar char="•"/>
            </a:pPr>
            <a:r>
              <a:rPr lang="en-US" sz="3400" dirty="0" smtClean="0"/>
              <a:t>Refund of GST wrongly paid</a:t>
            </a:r>
          </a:p>
          <a:p>
            <a:pPr lvl="1">
              <a:buFont typeface="Arial" panose="020B0604020202020204" pitchFamily="34" charset="0"/>
              <a:buChar char="•"/>
            </a:pPr>
            <a:r>
              <a:rPr lang="en-US" sz="3400" dirty="0" smtClean="0"/>
              <a:t>Refund of GST paid in advance where supply is not actually made at all</a:t>
            </a:r>
          </a:p>
          <a:p>
            <a:pPr lvl="1">
              <a:buFont typeface="Arial" panose="020B0604020202020204" pitchFamily="34" charset="0"/>
              <a:buChar char="•"/>
            </a:pPr>
            <a:r>
              <a:rPr lang="en-US" sz="3400" dirty="0" smtClean="0"/>
              <a:t>Refund arising on account of Judgment</a:t>
            </a:r>
          </a:p>
          <a:p>
            <a:pPr lvl="1">
              <a:buFont typeface="Arial" panose="020B0604020202020204" pitchFamily="34" charset="0"/>
              <a:buChar char="•"/>
            </a:pPr>
            <a:r>
              <a:rPr lang="en-US" sz="3400" dirty="0" smtClean="0"/>
              <a:t>Finalization of Provisional assessment</a:t>
            </a:r>
          </a:p>
        </p:txBody>
      </p:sp>
    </p:spTree>
    <p:extLst>
      <p:ext uri="{BB962C8B-B14F-4D97-AF65-F5344CB8AC3E}">
        <p14:creationId xmlns:p14="http://schemas.microsoft.com/office/powerpoint/2010/main" val="1912442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a:bodyPr>
          <a:lstStyle/>
          <a:p>
            <a:r>
              <a:rPr lang="en-US" dirty="0" smtClean="0"/>
              <a:t>Threshold limit</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rmAutofit/>
          </a:bodyPr>
          <a:lstStyle/>
          <a:p>
            <a:pPr marL="0" indent="0">
              <a:buNone/>
            </a:pPr>
            <a:r>
              <a:rPr lang="en-US" sz="2800" dirty="0" smtClean="0"/>
              <a:t>No refund shall be granted to an applicant, if the amount of refund is less than </a:t>
            </a:r>
            <a:r>
              <a:rPr lang="en-US" sz="2800" dirty="0" err="1" smtClean="0"/>
              <a:t>Rs</a:t>
            </a:r>
            <a:r>
              <a:rPr lang="en-US" sz="2800" dirty="0" smtClean="0"/>
              <a:t>. 1000 [section 54(14) of CGST]</a:t>
            </a:r>
          </a:p>
          <a:p>
            <a:pPr marL="0" indent="0">
              <a:buNone/>
            </a:pPr>
            <a:r>
              <a:rPr lang="en-US" sz="2800" b="1" dirty="0" smtClean="0"/>
              <a:t>Circular No. 59/33/2018GST</a:t>
            </a:r>
            <a:endParaRPr lang="en-US" sz="2800" b="1" dirty="0"/>
          </a:p>
          <a:p>
            <a:pPr marL="0" indent="0">
              <a:buNone/>
            </a:pPr>
            <a:r>
              <a:rPr lang="en-US" sz="2800" dirty="0" smtClean="0"/>
              <a:t>Limit applicability- Each tax head wise</a:t>
            </a:r>
            <a:r>
              <a:rPr lang="en-US" sz="2800" dirty="0"/>
              <a:t> </a:t>
            </a:r>
            <a:r>
              <a:rPr lang="en-US" sz="2800" dirty="0" smtClean="0"/>
              <a:t>(Not Cumulative tax)</a:t>
            </a:r>
          </a:p>
          <a:p>
            <a:pPr marL="0" indent="0">
              <a:buNone/>
            </a:pPr>
            <a:endParaRPr lang="en-US" sz="3400" dirty="0" smtClean="0"/>
          </a:p>
        </p:txBody>
      </p:sp>
      <p:graphicFrame>
        <p:nvGraphicFramePr>
          <p:cNvPr id="4" name="Table 3"/>
          <p:cNvGraphicFramePr>
            <a:graphicFrameLocks noGrp="1"/>
          </p:cNvGraphicFramePr>
          <p:nvPr>
            <p:extLst>
              <p:ext uri="{D42A27DB-BD31-4B8C-83A1-F6EECF244321}">
                <p14:modId xmlns:p14="http://schemas.microsoft.com/office/powerpoint/2010/main" val="1220477081"/>
              </p:ext>
            </p:extLst>
          </p:nvPr>
        </p:nvGraphicFramePr>
        <p:xfrm>
          <a:off x="695459" y="4167627"/>
          <a:ext cx="10380372" cy="1816396"/>
        </p:xfrm>
        <a:graphic>
          <a:graphicData uri="http://schemas.openxmlformats.org/drawingml/2006/table">
            <a:tbl>
              <a:tblPr firstRow="1" bandRow="1">
                <a:tableStyleId>{5C22544A-7EE6-4342-B048-85BDC9FD1C3A}</a:tableStyleId>
              </a:tblPr>
              <a:tblGrid>
                <a:gridCol w="3460124"/>
                <a:gridCol w="3460124"/>
                <a:gridCol w="3460124"/>
              </a:tblGrid>
              <a:tr h="300855">
                <a:tc>
                  <a:txBody>
                    <a:bodyPr/>
                    <a:lstStyle/>
                    <a:p>
                      <a:r>
                        <a:rPr lang="en-US" dirty="0" smtClean="0"/>
                        <a:t>Applicant</a:t>
                      </a:r>
                      <a:endParaRPr lang="en-US" dirty="0"/>
                    </a:p>
                  </a:txBody>
                  <a:tcPr/>
                </a:tc>
                <a:tc>
                  <a:txBody>
                    <a:bodyPr/>
                    <a:lstStyle/>
                    <a:p>
                      <a:r>
                        <a:rPr lang="en-US" dirty="0" smtClean="0"/>
                        <a:t>Refund Claimed</a:t>
                      </a:r>
                      <a:endParaRPr lang="en-US" dirty="0"/>
                    </a:p>
                  </a:txBody>
                  <a:tcPr/>
                </a:tc>
                <a:tc>
                  <a:txBody>
                    <a:bodyPr/>
                    <a:lstStyle/>
                    <a:p>
                      <a:r>
                        <a:rPr lang="en-US" dirty="0" smtClean="0"/>
                        <a:t>Admissibility</a:t>
                      </a:r>
                      <a:r>
                        <a:rPr lang="en-US" baseline="0" dirty="0" smtClean="0"/>
                        <a:t> u/s 54(14)</a:t>
                      </a:r>
                      <a:endParaRPr lang="en-US" dirty="0"/>
                    </a:p>
                  </a:txBody>
                  <a:tcPr/>
                </a:tc>
              </a:tr>
              <a:tr h="752138">
                <a:tc>
                  <a:txBody>
                    <a:bodyPr/>
                    <a:lstStyle/>
                    <a:p>
                      <a:r>
                        <a:rPr lang="en-US" dirty="0" smtClean="0"/>
                        <a:t>Mr. X</a:t>
                      </a:r>
                      <a:endParaRPr lang="en-US" dirty="0"/>
                    </a:p>
                  </a:txBody>
                  <a:tcPr/>
                </a:tc>
                <a:tc>
                  <a:txBody>
                    <a:bodyPr/>
                    <a:lstStyle/>
                    <a:p>
                      <a:pPr algn="l"/>
                      <a:r>
                        <a:rPr lang="en-US" dirty="0" smtClean="0"/>
                        <a:t>CGST 900</a:t>
                      </a:r>
                    </a:p>
                    <a:p>
                      <a:pPr algn="l"/>
                      <a:r>
                        <a:rPr lang="en-US" dirty="0" smtClean="0"/>
                        <a:t>SGST 900</a:t>
                      </a:r>
                    </a:p>
                    <a:p>
                      <a:pPr algn="l"/>
                      <a:r>
                        <a:rPr lang="en-US" dirty="0" smtClean="0"/>
                        <a:t>Total</a:t>
                      </a:r>
                      <a:r>
                        <a:rPr lang="en-US" baseline="0" dirty="0" smtClean="0"/>
                        <a:t> – 1800</a:t>
                      </a:r>
                      <a:endParaRPr lang="en-US" dirty="0"/>
                    </a:p>
                  </a:txBody>
                  <a:tcPr/>
                </a:tc>
                <a:tc>
                  <a:txBody>
                    <a:bodyPr/>
                    <a:lstStyle/>
                    <a:p>
                      <a:pPr algn="just"/>
                      <a:r>
                        <a:rPr lang="en-US" dirty="0" smtClean="0"/>
                        <a:t>Refund inadmissible – as limit shall</a:t>
                      </a:r>
                      <a:r>
                        <a:rPr lang="en-US" baseline="0" dirty="0" smtClean="0"/>
                        <a:t> be applied for each tax head separately and not combined</a:t>
                      </a:r>
                      <a:endParaRPr lang="en-US" dirty="0"/>
                    </a:p>
                  </a:txBody>
                  <a:tcPr/>
                </a:tc>
              </a:tr>
              <a:tr h="536236">
                <a:tc>
                  <a:txBody>
                    <a:bodyPr/>
                    <a:lstStyle/>
                    <a:p>
                      <a:r>
                        <a:rPr lang="en-US" dirty="0" smtClean="0"/>
                        <a:t>Mr. Y</a:t>
                      </a:r>
                      <a:endParaRPr lang="en-US" dirty="0"/>
                    </a:p>
                  </a:txBody>
                  <a:tcPr/>
                </a:tc>
                <a:tc>
                  <a:txBody>
                    <a:bodyPr/>
                    <a:lstStyle/>
                    <a:p>
                      <a:pPr algn="l"/>
                      <a:r>
                        <a:rPr lang="en-US" dirty="0" smtClean="0"/>
                        <a:t>IGST -1200</a:t>
                      </a:r>
                      <a:endParaRPr lang="en-US" dirty="0"/>
                    </a:p>
                  </a:txBody>
                  <a:tcPr/>
                </a:tc>
                <a:tc>
                  <a:txBody>
                    <a:bodyPr/>
                    <a:lstStyle/>
                    <a:p>
                      <a:pPr algn="just"/>
                      <a:r>
                        <a:rPr lang="en-US" dirty="0" smtClean="0"/>
                        <a:t>Refund admissible</a:t>
                      </a:r>
                      <a:r>
                        <a:rPr lang="en-US" baseline="0" dirty="0" smtClean="0"/>
                        <a:t> Fully</a:t>
                      </a:r>
                    </a:p>
                  </a:txBody>
                  <a:tcPr/>
                </a:tc>
              </a:tr>
            </a:tbl>
          </a:graphicData>
        </a:graphic>
      </p:graphicFrame>
      <p:sp>
        <p:nvSpPr>
          <p:cNvPr id="6" name="Rectangle 5"/>
          <p:cNvSpPr/>
          <p:nvPr/>
        </p:nvSpPr>
        <p:spPr>
          <a:xfrm>
            <a:off x="761496" y="6344404"/>
            <a:ext cx="9824938" cy="31397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i="1" dirty="0" smtClean="0">
                <a:solidFill>
                  <a:schemeClr val="accent1">
                    <a:lumMod val="90000"/>
                    <a:lumOff val="10000"/>
                  </a:schemeClr>
                </a:solidFill>
              </a:rPr>
              <a:t>Note – The limit would not apply in case of refund as excess balance in E-cash ledger</a:t>
            </a:r>
            <a:endParaRPr lang="en-US" i="1" dirty="0">
              <a:solidFill>
                <a:schemeClr val="accent1">
                  <a:lumMod val="90000"/>
                  <a:lumOff val="10000"/>
                </a:schemeClr>
              </a:solidFill>
            </a:endParaRPr>
          </a:p>
        </p:txBody>
      </p:sp>
    </p:spTree>
    <p:extLst>
      <p:ext uri="{BB962C8B-B14F-4D97-AF65-F5344CB8AC3E}">
        <p14:creationId xmlns:p14="http://schemas.microsoft.com/office/powerpoint/2010/main" val="419832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a:bodyPr>
          <a:lstStyle/>
          <a:p>
            <a:r>
              <a:rPr lang="en-US" dirty="0" smtClean="0"/>
              <a:t>How can refund be claimed?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rmAutofit/>
          </a:bodyPr>
          <a:lstStyle/>
          <a:p>
            <a:pPr marL="0" indent="0">
              <a:buNone/>
            </a:pPr>
            <a:r>
              <a:rPr lang="en-US" sz="3600" dirty="0"/>
              <a:t>https://tutorial.gst.gov.in/userguide/refund/Refund_of_ITC_paid_on_Exports_of_Goods_and_Services.htm</a:t>
            </a:r>
            <a:endParaRPr lang="en-US" sz="3400" dirty="0" smtClean="0"/>
          </a:p>
        </p:txBody>
      </p:sp>
    </p:spTree>
    <p:extLst>
      <p:ext uri="{BB962C8B-B14F-4D97-AF65-F5344CB8AC3E}">
        <p14:creationId xmlns:p14="http://schemas.microsoft.com/office/powerpoint/2010/main" val="3679217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Teacher">
            <a:extLst>
              <a:ext uri="{FF2B5EF4-FFF2-40B4-BE49-F238E27FC236}">
                <a16:creationId xmlns="" xmlns:a16="http://schemas.microsoft.com/office/drawing/2014/main" id="{5614277E-CACC-4F9D-8C27-FB73FCBFB485}"/>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713925" y="633056"/>
            <a:ext cx="1152000" cy="1152000"/>
          </a:xfrm>
          <a:prstGeom prst="rect">
            <a:avLst/>
          </a:prstGeom>
        </p:spPr>
      </p:pic>
      <p:sp>
        <p:nvSpPr>
          <p:cNvPr id="2" name="Title 1" descr="title">
            <a:extLst>
              <a:ext uri="{FF2B5EF4-FFF2-40B4-BE49-F238E27FC236}">
                <a16:creationId xmlns="" xmlns:a16="http://schemas.microsoft.com/office/drawing/2014/main" id="{AC93C0E1-1796-41B4-AF64-2A823C4C83E8}"/>
              </a:ext>
            </a:extLst>
          </p:cNvPr>
          <p:cNvSpPr>
            <a:spLocks noGrp="1"/>
          </p:cNvSpPr>
          <p:nvPr>
            <p:ph type="title"/>
          </p:nvPr>
        </p:nvSpPr>
        <p:spPr/>
        <p:txBody>
          <a:bodyPr>
            <a:normAutofit fontScale="90000"/>
          </a:bodyPr>
          <a:lstStyle/>
          <a:p>
            <a:r>
              <a:rPr lang="en-US" dirty="0"/>
              <a:t>provisions relating to payment of tax containing sections 49 to 53A</a:t>
            </a:r>
          </a:p>
        </p:txBody>
      </p:sp>
      <p:sp>
        <p:nvSpPr>
          <p:cNvPr id="3" name="Content Placeholder 2" descr="content">
            <a:extLst>
              <a:ext uri="{FF2B5EF4-FFF2-40B4-BE49-F238E27FC236}">
                <a16:creationId xmlns="" xmlns:a16="http://schemas.microsoft.com/office/drawing/2014/main" id="{D5B13C35-702B-4BCE-824F-AAADB30905F6}"/>
              </a:ext>
            </a:extLst>
          </p:cNvPr>
          <p:cNvSpPr>
            <a:spLocks noGrp="1"/>
          </p:cNvSpPr>
          <p:nvPr>
            <p:ph idx="1"/>
          </p:nvPr>
        </p:nvSpPr>
        <p:spPr/>
        <p:txBody>
          <a:bodyPr/>
          <a:lstStyle/>
          <a:p>
            <a:r>
              <a:rPr lang="en-US" b="1" dirty="0"/>
              <a:t>Section 49</a:t>
            </a:r>
            <a:r>
              <a:rPr lang="en-US" dirty="0"/>
              <a:t> discusses the three ledgers namely the electronic cash ledger, electronic credit ledger and electronic liability register, </a:t>
            </a:r>
            <a:endParaRPr lang="en-US" dirty="0" smtClean="0"/>
          </a:p>
          <a:p>
            <a:r>
              <a:rPr lang="en-US" b="1" dirty="0" smtClean="0"/>
              <a:t>Section </a:t>
            </a:r>
            <a:r>
              <a:rPr lang="en-US" b="1" dirty="0"/>
              <a:t>49A &amp; 49B</a:t>
            </a:r>
            <a:r>
              <a:rPr lang="en-US" dirty="0"/>
              <a:t> discusses about the </a:t>
            </a:r>
            <a:r>
              <a:rPr lang="en-US" dirty="0" err="1"/>
              <a:t>utilisation</a:t>
            </a:r>
            <a:r>
              <a:rPr lang="en-US" dirty="0"/>
              <a:t> of input tax credit and its order of </a:t>
            </a:r>
            <a:r>
              <a:rPr lang="en-US" dirty="0" err="1"/>
              <a:t>utilisation</a:t>
            </a:r>
            <a:r>
              <a:rPr lang="en-US" dirty="0"/>
              <a:t>. </a:t>
            </a:r>
            <a:endParaRPr lang="en-US" dirty="0" smtClean="0"/>
          </a:p>
          <a:p>
            <a:r>
              <a:rPr lang="en-US" b="1" dirty="0" smtClean="0"/>
              <a:t>Section </a:t>
            </a:r>
            <a:r>
              <a:rPr lang="en-US" b="1" dirty="0"/>
              <a:t>50</a:t>
            </a:r>
            <a:r>
              <a:rPr lang="en-US" dirty="0"/>
              <a:t> discusses about the interest on delayed payment of tax. </a:t>
            </a:r>
            <a:endParaRPr lang="en-US" dirty="0" smtClean="0"/>
          </a:p>
          <a:p>
            <a:r>
              <a:rPr lang="en-US" b="1" dirty="0" smtClean="0"/>
              <a:t>Section </a:t>
            </a:r>
            <a:r>
              <a:rPr lang="en-US" b="1" dirty="0"/>
              <a:t>51</a:t>
            </a:r>
            <a:r>
              <a:rPr lang="en-US" dirty="0"/>
              <a:t> lays down the circumstances in which tax deduction at source (TDS) becomes mandatory. </a:t>
            </a:r>
            <a:endParaRPr lang="en-US" dirty="0" smtClean="0"/>
          </a:p>
          <a:p>
            <a:r>
              <a:rPr lang="en-US" b="1" dirty="0" smtClean="0"/>
              <a:t>Section </a:t>
            </a:r>
            <a:r>
              <a:rPr lang="en-US" b="1" dirty="0"/>
              <a:t>52</a:t>
            </a:r>
            <a:r>
              <a:rPr lang="en-US" dirty="0"/>
              <a:t> deals with the circumstances when tax is to be collected at source (TCS) by the Electronic Commerce Operator. </a:t>
            </a:r>
            <a:endParaRPr lang="en-US" dirty="0" smtClean="0"/>
          </a:p>
          <a:p>
            <a:r>
              <a:rPr lang="en-US" dirty="0" smtClean="0"/>
              <a:t>Further</a:t>
            </a:r>
            <a:r>
              <a:rPr lang="en-US" dirty="0"/>
              <a:t>, the manner of transfer of ITC is laid down in </a:t>
            </a:r>
            <a:r>
              <a:rPr lang="en-US" b="1" dirty="0"/>
              <a:t>section 53</a:t>
            </a:r>
            <a:r>
              <a:rPr lang="en-US" dirty="0"/>
              <a:t> and </a:t>
            </a:r>
            <a:endParaRPr lang="en-US" dirty="0" smtClean="0"/>
          </a:p>
          <a:p>
            <a:r>
              <a:rPr lang="en-US" dirty="0" smtClean="0"/>
              <a:t>Transfer </a:t>
            </a:r>
            <a:r>
              <a:rPr lang="en-US" dirty="0"/>
              <a:t>of certain amounts is discussed in </a:t>
            </a:r>
            <a:r>
              <a:rPr lang="en-US" b="1" dirty="0"/>
              <a:t>section 53A</a:t>
            </a:r>
            <a:r>
              <a:rPr lang="en-US" dirty="0"/>
              <a:t>.</a:t>
            </a:r>
          </a:p>
        </p:txBody>
      </p:sp>
    </p:spTree>
    <p:extLst>
      <p:ext uri="{BB962C8B-B14F-4D97-AF65-F5344CB8AC3E}">
        <p14:creationId xmlns:p14="http://schemas.microsoft.com/office/powerpoint/2010/main" val="1098036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How can refund of excess balance</a:t>
            </a:r>
            <a:br>
              <a:rPr lang="en-US" dirty="0" smtClean="0"/>
            </a:br>
            <a:r>
              <a:rPr lang="en-US" dirty="0" smtClean="0"/>
              <a:t>in E-cash ledger be claimed?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rmAutofit/>
          </a:bodyPr>
          <a:lstStyle/>
          <a:p>
            <a:pPr marL="0" indent="0" algn="just">
              <a:buNone/>
            </a:pPr>
            <a:r>
              <a:rPr lang="en-US" sz="3200" dirty="0" smtClean="0"/>
              <a:t>Excess balance in the cash ledger after making payment of  all liabilities, would be available as refund to the registered person. Sec 49(6) enables grant of refund of excess balance in e-cash ledger. Such refund can be claimed through return.</a:t>
            </a:r>
          </a:p>
          <a:p>
            <a:pPr marL="0" indent="0" algn="just">
              <a:buNone/>
            </a:pPr>
            <a:r>
              <a:rPr lang="en-US" sz="3200" b="1" i="1" dirty="0" smtClean="0"/>
              <a:t>Note :-</a:t>
            </a:r>
            <a:r>
              <a:rPr lang="en-US" sz="3200" i="1" dirty="0" smtClean="0"/>
              <a:t> Refund of excess balance in cash ledger can be claimed anytime(There is no time limit of 2 years). The law enables making the claim even at the time of filing monthly return</a:t>
            </a:r>
          </a:p>
        </p:txBody>
      </p:sp>
    </p:spTree>
    <p:extLst>
      <p:ext uri="{BB962C8B-B14F-4D97-AF65-F5344CB8AC3E}">
        <p14:creationId xmlns:p14="http://schemas.microsoft.com/office/powerpoint/2010/main" val="4068134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Provision relating to refund of advance tax deposited by casual taxable person</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Autofit/>
          </a:bodyPr>
          <a:lstStyle/>
          <a:p>
            <a:pPr marL="0" indent="0" algn="just">
              <a:buNone/>
            </a:pPr>
            <a:r>
              <a:rPr lang="en-US" sz="2400" dirty="0"/>
              <a:t>A </a:t>
            </a:r>
            <a:r>
              <a:rPr lang="en-US" sz="2400" dirty="0" smtClean="0"/>
              <a:t>Casual Taxable person </a:t>
            </a:r>
            <a:r>
              <a:rPr lang="en-US" sz="2400" dirty="0"/>
              <a:t>can claim a </a:t>
            </a:r>
            <a:r>
              <a:rPr lang="en-US" sz="2400" b="1" dirty="0"/>
              <a:t>refund of any balance amount of advance tax</a:t>
            </a:r>
            <a:r>
              <a:rPr lang="en-US" sz="2400" dirty="0"/>
              <a:t> after the expiry of the registration period</a:t>
            </a:r>
            <a:r>
              <a:rPr lang="en-US" sz="2400" dirty="0" smtClean="0"/>
              <a:t>.</a:t>
            </a:r>
          </a:p>
          <a:p>
            <a:pPr marL="0" indent="0" algn="just">
              <a:buNone/>
            </a:pPr>
            <a:r>
              <a:rPr lang="en-US" sz="2400" b="1" dirty="0"/>
              <a:t>Rule 89(1) of CGST Rules, 2017</a:t>
            </a:r>
            <a:r>
              <a:rPr lang="en-US" sz="2400" dirty="0"/>
              <a:t> provides for claiming such a refund using </a:t>
            </a:r>
            <a:r>
              <a:rPr lang="en-US" sz="2400" b="1" dirty="0"/>
              <a:t>Form GST RFD-01</a:t>
            </a:r>
            <a:r>
              <a:rPr lang="en-US" sz="2400" dirty="0" smtClean="0"/>
              <a:t>.</a:t>
            </a:r>
          </a:p>
          <a:p>
            <a:pPr lvl="1" algn="just"/>
            <a:r>
              <a:rPr lang="en-US" sz="2400" dirty="0" smtClean="0"/>
              <a:t>The Casual Taxable Person </a:t>
            </a:r>
            <a:r>
              <a:rPr lang="en-US" sz="2400" dirty="0"/>
              <a:t>must file all applicable returns (GSTR-1 and GSTR-3B) for the period. </a:t>
            </a:r>
            <a:endParaRPr lang="en-US" sz="2400" dirty="0" smtClean="0"/>
          </a:p>
          <a:p>
            <a:pPr lvl="1" algn="just"/>
            <a:r>
              <a:rPr lang="en-US" sz="2400" dirty="0" smtClean="0"/>
              <a:t>The </a:t>
            </a:r>
            <a:r>
              <a:rPr lang="en-US" sz="2400" dirty="0"/>
              <a:t>refund can be claimed </a:t>
            </a:r>
            <a:r>
              <a:rPr lang="en-US" sz="2400" b="1" dirty="0"/>
              <a:t>only after the registration period expires</a:t>
            </a:r>
            <a:r>
              <a:rPr lang="en-US" sz="2400" dirty="0"/>
              <a:t>. </a:t>
            </a:r>
            <a:endParaRPr lang="en-US" sz="2400" dirty="0" smtClean="0"/>
          </a:p>
          <a:p>
            <a:pPr lvl="1" algn="just"/>
            <a:r>
              <a:rPr lang="en-US" sz="2400" dirty="0" smtClean="0"/>
              <a:t>Any </a:t>
            </a:r>
            <a:r>
              <a:rPr lang="en-US" sz="2400" dirty="0"/>
              <a:t>tax liability during the period is adjusted against the advance tax paid. </a:t>
            </a:r>
            <a:endParaRPr lang="en-US" sz="2400" dirty="0" smtClean="0"/>
          </a:p>
          <a:p>
            <a:pPr lvl="1" algn="just"/>
            <a:r>
              <a:rPr lang="en-US" sz="2400" dirty="0" smtClean="0"/>
              <a:t>The </a:t>
            </a:r>
            <a:r>
              <a:rPr lang="en-US" sz="2400" b="1" dirty="0"/>
              <a:t>remaining balance</a:t>
            </a:r>
            <a:r>
              <a:rPr lang="en-US" sz="2400" dirty="0"/>
              <a:t>, if any, can be refunded</a:t>
            </a:r>
            <a:r>
              <a:rPr lang="en-US" sz="2400" dirty="0" smtClean="0"/>
              <a:t>.</a:t>
            </a:r>
            <a:r>
              <a:rPr lang="en-US" sz="2400" b="1" dirty="0"/>
              <a:t> </a:t>
            </a:r>
            <a:endParaRPr lang="en-US" sz="2400" b="1" dirty="0" smtClean="0"/>
          </a:p>
          <a:p>
            <a:pPr lvl="1" algn="just"/>
            <a:r>
              <a:rPr lang="en-US" sz="2400" b="1" dirty="0" smtClean="0"/>
              <a:t>Timeline</a:t>
            </a:r>
            <a:r>
              <a:rPr lang="en-US" sz="2400" dirty="0"/>
              <a:t>: Within </a:t>
            </a:r>
            <a:r>
              <a:rPr lang="en-US" sz="2400" b="1" dirty="0"/>
              <a:t>2 years</a:t>
            </a:r>
            <a:r>
              <a:rPr lang="en-US" sz="2400" dirty="0"/>
              <a:t> from the </a:t>
            </a:r>
            <a:r>
              <a:rPr lang="en-US" sz="2400" b="1" dirty="0"/>
              <a:t>last day of the validity of the registration</a:t>
            </a:r>
            <a:r>
              <a:rPr lang="en-US" sz="2400" dirty="0"/>
              <a:t>.</a:t>
            </a:r>
          </a:p>
          <a:p>
            <a:pPr marL="0" indent="0" algn="just">
              <a:buNone/>
            </a:pPr>
            <a:endParaRPr lang="en-US" sz="2400" i="1" dirty="0" smtClean="0"/>
          </a:p>
        </p:txBody>
      </p:sp>
    </p:spTree>
    <p:extLst>
      <p:ext uri="{BB962C8B-B14F-4D97-AF65-F5344CB8AC3E}">
        <p14:creationId xmlns:p14="http://schemas.microsoft.com/office/powerpoint/2010/main" val="3233984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Process of refund of excess balance in electronic credit ledger (ITC REFUND)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Autofit/>
          </a:bodyPr>
          <a:lstStyle/>
          <a:p>
            <a:pPr marL="0" indent="0" algn="just">
              <a:buNone/>
            </a:pPr>
            <a:r>
              <a:rPr lang="en-US" sz="2400" b="1" i="1" dirty="0" smtClean="0"/>
              <a:t>Rule 89(4) Zero </a:t>
            </a:r>
            <a:r>
              <a:rPr lang="en-US" sz="2400" b="1" i="1" dirty="0"/>
              <a:t>R</a:t>
            </a:r>
            <a:r>
              <a:rPr lang="en-US" sz="2400" b="1" i="1" dirty="0" smtClean="0"/>
              <a:t>ated Supply</a:t>
            </a:r>
          </a:p>
          <a:p>
            <a:pPr marL="0" indent="0" algn="just">
              <a:buNone/>
            </a:pPr>
            <a:endParaRPr lang="en-US" sz="2400" i="1" dirty="0" smtClean="0"/>
          </a:p>
          <a:p>
            <a:pPr marL="0" indent="0" algn="just">
              <a:buNone/>
            </a:pPr>
            <a:endParaRPr lang="en-US" sz="2400" i="1" dirty="0"/>
          </a:p>
          <a:p>
            <a:pPr marL="0" indent="0" algn="just">
              <a:buNone/>
            </a:pPr>
            <a:endParaRPr lang="en-US" sz="2400" i="1" dirty="0" smtClean="0"/>
          </a:p>
          <a:p>
            <a:pPr marL="0" indent="0" algn="just">
              <a:buNone/>
            </a:pPr>
            <a:endParaRPr lang="en-US" sz="2400" b="1" i="1" dirty="0" smtClean="0"/>
          </a:p>
          <a:p>
            <a:pPr marL="0" indent="0" algn="just">
              <a:buNone/>
            </a:pPr>
            <a:r>
              <a:rPr lang="en-US" sz="2400" i="1" dirty="0" smtClean="0"/>
              <a:t>Formula – (A)*(B+C)/(D)</a:t>
            </a:r>
          </a:p>
          <a:p>
            <a:pPr marL="0" indent="0" algn="just">
              <a:buNone/>
            </a:pPr>
            <a:endParaRPr lang="en-US" sz="2400" b="1" i="1" dirty="0" smtClean="0"/>
          </a:p>
        </p:txBody>
      </p:sp>
      <p:graphicFrame>
        <p:nvGraphicFramePr>
          <p:cNvPr id="4" name="Table 3"/>
          <p:cNvGraphicFramePr>
            <a:graphicFrameLocks noGrp="1"/>
          </p:cNvGraphicFramePr>
          <p:nvPr>
            <p:extLst>
              <p:ext uri="{D42A27DB-BD31-4B8C-83A1-F6EECF244321}">
                <p14:modId xmlns:p14="http://schemas.microsoft.com/office/powerpoint/2010/main" val="2040720031"/>
              </p:ext>
            </p:extLst>
          </p:nvPr>
        </p:nvGraphicFramePr>
        <p:xfrm>
          <a:off x="581192" y="2493373"/>
          <a:ext cx="8128000" cy="1849120"/>
        </p:xfrm>
        <a:graphic>
          <a:graphicData uri="http://schemas.openxmlformats.org/drawingml/2006/table">
            <a:tbl>
              <a:tblPr firstRow="1" bandRow="1">
                <a:tableStyleId>{5C22544A-7EE6-4342-B048-85BDC9FD1C3A}</a:tableStyleId>
              </a:tblPr>
              <a:tblGrid>
                <a:gridCol w="788474"/>
                <a:gridCol w="7339526"/>
              </a:tblGrid>
              <a:tr h="0">
                <a:tc>
                  <a:txBody>
                    <a:bodyPr/>
                    <a:lstStyle/>
                    <a:p>
                      <a:pPr algn="ctr"/>
                      <a:r>
                        <a:rPr lang="en-US" dirty="0" err="1" smtClean="0"/>
                        <a:t>S.No</a:t>
                      </a:r>
                      <a:endParaRPr lang="en-US" dirty="0"/>
                    </a:p>
                  </a:txBody>
                  <a:tcPr/>
                </a:tc>
                <a:tc>
                  <a:txBody>
                    <a:bodyPr/>
                    <a:lstStyle/>
                    <a:p>
                      <a:pPr algn="ctr"/>
                      <a:r>
                        <a:rPr lang="en-US" dirty="0" smtClean="0"/>
                        <a:t>Particulars</a:t>
                      </a:r>
                      <a:endParaRPr lang="en-US" dirty="0"/>
                    </a:p>
                  </a:txBody>
                  <a:tcPr/>
                </a:tc>
              </a:tr>
              <a:tr h="370840">
                <a:tc>
                  <a:txBody>
                    <a:bodyPr/>
                    <a:lstStyle/>
                    <a:p>
                      <a:pPr algn="ctr"/>
                      <a:r>
                        <a:rPr lang="en-US" dirty="0" smtClean="0"/>
                        <a:t>(A)</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i="1" dirty="0" smtClean="0"/>
                        <a:t>Net ITC (Input &amp; Input Service) availed during relevant period</a:t>
                      </a:r>
                    </a:p>
                  </a:txBody>
                  <a:tcPr/>
                </a:tc>
              </a:tr>
              <a:tr h="370840">
                <a:tc>
                  <a:txBody>
                    <a:bodyPr/>
                    <a:lstStyle/>
                    <a:p>
                      <a:pPr algn="ctr"/>
                      <a:r>
                        <a:rPr lang="en-US" dirty="0" smtClean="0"/>
                        <a:t>(B)</a:t>
                      </a:r>
                      <a:endParaRPr lang="en-US" dirty="0"/>
                    </a:p>
                  </a:txBody>
                  <a:tcPr/>
                </a:tc>
                <a:tc>
                  <a:txBody>
                    <a:bodyPr/>
                    <a:lstStyle/>
                    <a:p>
                      <a:r>
                        <a:rPr lang="en-US" dirty="0" smtClean="0"/>
                        <a:t>Turnover of Zero</a:t>
                      </a:r>
                      <a:r>
                        <a:rPr lang="en-US" baseline="0" dirty="0" smtClean="0"/>
                        <a:t> rated supply of Goods during relevant period</a:t>
                      </a:r>
                      <a:endParaRPr lang="en-US" dirty="0"/>
                    </a:p>
                  </a:txBody>
                  <a:tcPr/>
                </a:tc>
              </a:tr>
              <a:tr h="370840">
                <a:tc>
                  <a:txBody>
                    <a:bodyPr/>
                    <a:lstStyle/>
                    <a:p>
                      <a:pPr algn="ctr"/>
                      <a:r>
                        <a:rPr lang="en-US" dirty="0" smtClean="0"/>
                        <a:t>(</a:t>
                      </a:r>
                      <a:r>
                        <a:rPr lang="en-US" baseline="0" dirty="0" smtClean="0"/>
                        <a:t>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Turnover of Zero</a:t>
                      </a:r>
                      <a:r>
                        <a:rPr lang="en-US" baseline="0" dirty="0" smtClean="0"/>
                        <a:t> rated supply of Services during relevant period</a:t>
                      </a:r>
                      <a:endParaRPr lang="en-US" dirty="0" smtClean="0"/>
                    </a:p>
                  </a:txBody>
                  <a:tcPr/>
                </a:tc>
              </a:tr>
              <a:tr h="370840">
                <a:tc>
                  <a:txBody>
                    <a:bodyPr/>
                    <a:lstStyle/>
                    <a:p>
                      <a:pPr algn="ctr"/>
                      <a:r>
                        <a:rPr lang="en-US" dirty="0" smtClean="0"/>
                        <a:t>(D)</a:t>
                      </a:r>
                      <a:endParaRPr lang="en-US" dirty="0"/>
                    </a:p>
                  </a:txBody>
                  <a:tcPr/>
                </a:tc>
                <a:tc>
                  <a:txBody>
                    <a:bodyPr/>
                    <a:lstStyle/>
                    <a:p>
                      <a:r>
                        <a:rPr lang="en-US" dirty="0" smtClean="0"/>
                        <a:t>Adjusted Total Turnover during relevant period </a:t>
                      </a:r>
                      <a:r>
                        <a:rPr lang="en-US" i="1" dirty="0" smtClean="0"/>
                        <a:t>except</a:t>
                      </a:r>
                      <a:r>
                        <a:rPr lang="en-US" i="1" baseline="0" dirty="0" smtClean="0"/>
                        <a:t> exempt turnover</a:t>
                      </a:r>
                      <a:endParaRPr lang="en-US" dirty="0"/>
                    </a:p>
                  </a:txBody>
                  <a:tcPr/>
                </a:tc>
              </a:tr>
            </a:tbl>
          </a:graphicData>
        </a:graphic>
      </p:graphicFrame>
    </p:spTree>
    <p:extLst>
      <p:ext uri="{BB962C8B-B14F-4D97-AF65-F5344CB8AC3E}">
        <p14:creationId xmlns:p14="http://schemas.microsoft.com/office/powerpoint/2010/main" val="3469046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Process of refund of excess balance in electronic credit ledger (ITC REFUND)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Autofit/>
          </a:bodyPr>
          <a:lstStyle/>
          <a:p>
            <a:pPr marL="0" indent="0" algn="just">
              <a:buNone/>
            </a:pPr>
            <a:r>
              <a:rPr lang="en-US" sz="2400" b="1" i="1" dirty="0" smtClean="0"/>
              <a:t>Rule 89(5</a:t>
            </a:r>
            <a:r>
              <a:rPr lang="en-US" sz="2400" b="1" i="1" dirty="0"/>
              <a:t>) Inverted Duty </a:t>
            </a:r>
            <a:r>
              <a:rPr lang="en-US" sz="2400" b="1" i="1" dirty="0" smtClean="0"/>
              <a:t>Structure</a:t>
            </a:r>
          </a:p>
          <a:p>
            <a:pPr marL="0" indent="0" algn="just">
              <a:buNone/>
            </a:pPr>
            <a:endParaRPr lang="en-US" sz="2400" i="1" dirty="0" smtClean="0"/>
          </a:p>
          <a:p>
            <a:pPr marL="0" indent="0" algn="just">
              <a:buNone/>
            </a:pPr>
            <a:endParaRPr lang="en-US" sz="2400" i="1" dirty="0"/>
          </a:p>
          <a:p>
            <a:pPr marL="0" indent="0" algn="just">
              <a:buNone/>
            </a:pPr>
            <a:endParaRPr lang="en-US" sz="2400" i="1" dirty="0" smtClean="0"/>
          </a:p>
          <a:p>
            <a:pPr marL="0" indent="0" algn="just">
              <a:buNone/>
            </a:pPr>
            <a:endParaRPr lang="en-US" sz="2400" b="1" i="1" dirty="0" smtClean="0"/>
          </a:p>
          <a:p>
            <a:pPr marL="0" indent="0" algn="just">
              <a:buNone/>
            </a:pPr>
            <a:r>
              <a:rPr lang="en-US" sz="2400" i="1" dirty="0" smtClean="0"/>
              <a:t>Formula – (A)*(B)/(</a:t>
            </a:r>
            <a:r>
              <a:rPr lang="en-US" sz="2400" i="1" dirty="0"/>
              <a:t>C</a:t>
            </a:r>
            <a:r>
              <a:rPr lang="en-US" sz="2400" i="1" dirty="0" smtClean="0"/>
              <a:t>) </a:t>
            </a:r>
          </a:p>
          <a:p>
            <a:pPr marL="0" indent="0" algn="just">
              <a:buNone/>
            </a:pPr>
            <a:r>
              <a:rPr lang="en-US" sz="2400" i="1" dirty="0" smtClean="0"/>
              <a:t>Reduced by tax payable on such inverted rated supply of goods &amp; services from formula mentioned above</a:t>
            </a:r>
          </a:p>
        </p:txBody>
      </p:sp>
      <p:graphicFrame>
        <p:nvGraphicFramePr>
          <p:cNvPr id="4" name="Table 3"/>
          <p:cNvGraphicFramePr>
            <a:graphicFrameLocks noGrp="1"/>
          </p:cNvGraphicFramePr>
          <p:nvPr>
            <p:extLst>
              <p:ext uri="{D42A27DB-BD31-4B8C-83A1-F6EECF244321}">
                <p14:modId xmlns:p14="http://schemas.microsoft.com/office/powerpoint/2010/main" val="2494626801"/>
              </p:ext>
            </p:extLst>
          </p:nvPr>
        </p:nvGraphicFramePr>
        <p:xfrm>
          <a:off x="581192" y="2493373"/>
          <a:ext cx="8128000" cy="1747520"/>
        </p:xfrm>
        <a:graphic>
          <a:graphicData uri="http://schemas.openxmlformats.org/drawingml/2006/table">
            <a:tbl>
              <a:tblPr firstRow="1" bandRow="1">
                <a:tableStyleId>{5C22544A-7EE6-4342-B048-85BDC9FD1C3A}</a:tableStyleId>
              </a:tblPr>
              <a:tblGrid>
                <a:gridCol w="788474"/>
                <a:gridCol w="7339526"/>
              </a:tblGrid>
              <a:tr h="0">
                <a:tc>
                  <a:txBody>
                    <a:bodyPr/>
                    <a:lstStyle/>
                    <a:p>
                      <a:pPr algn="ctr"/>
                      <a:r>
                        <a:rPr lang="en-US" dirty="0" err="1" smtClean="0"/>
                        <a:t>S.No</a:t>
                      </a:r>
                      <a:endParaRPr lang="en-US" dirty="0"/>
                    </a:p>
                  </a:txBody>
                  <a:tcPr/>
                </a:tc>
                <a:tc>
                  <a:txBody>
                    <a:bodyPr/>
                    <a:lstStyle/>
                    <a:p>
                      <a:pPr algn="ctr"/>
                      <a:r>
                        <a:rPr lang="en-US" dirty="0" smtClean="0"/>
                        <a:t>Particulars</a:t>
                      </a:r>
                      <a:endParaRPr lang="en-US" dirty="0"/>
                    </a:p>
                  </a:txBody>
                  <a:tcPr/>
                </a:tc>
              </a:tr>
              <a:tr h="370840">
                <a:tc>
                  <a:txBody>
                    <a:bodyPr/>
                    <a:lstStyle/>
                    <a:p>
                      <a:pPr algn="ctr"/>
                      <a:r>
                        <a:rPr lang="en-US" dirty="0" smtClean="0"/>
                        <a:t>(A)</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i="1" dirty="0" smtClean="0"/>
                        <a:t>Net ITC (Input) availed during relevant period</a:t>
                      </a:r>
                    </a:p>
                  </a:txBody>
                  <a:tcPr/>
                </a:tc>
              </a:tr>
              <a:tr h="370840">
                <a:tc>
                  <a:txBody>
                    <a:bodyPr/>
                    <a:lstStyle/>
                    <a:p>
                      <a:pPr algn="ctr"/>
                      <a:r>
                        <a:rPr lang="en-US" dirty="0" smtClean="0"/>
                        <a:t>(B)</a:t>
                      </a:r>
                      <a:endParaRPr lang="en-US" dirty="0"/>
                    </a:p>
                  </a:txBody>
                  <a:tcPr/>
                </a:tc>
                <a:tc>
                  <a:txBody>
                    <a:bodyPr/>
                    <a:lstStyle/>
                    <a:p>
                      <a:r>
                        <a:rPr lang="en-US" dirty="0" smtClean="0"/>
                        <a:t>Turnover of Inverted</a:t>
                      </a:r>
                      <a:r>
                        <a:rPr lang="en-US" baseline="0" dirty="0" smtClean="0"/>
                        <a:t> rated supply of Goods &amp; Services during relevant period</a:t>
                      </a:r>
                      <a:endParaRPr lang="en-US" dirty="0"/>
                    </a:p>
                  </a:txBody>
                  <a:tcPr/>
                </a:tc>
              </a:tr>
              <a:tr h="370840">
                <a:tc>
                  <a:txBody>
                    <a:bodyPr/>
                    <a:lstStyle/>
                    <a:p>
                      <a:pPr algn="ctr"/>
                      <a:r>
                        <a:rPr lang="en-US" dirty="0" smtClean="0"/>
                        <a:t>(C)</a:t>
                      </a:r>
                      <a:endParaRPr lang="en-US" dirty="0"/>
                    </a:p>
                  </a:txBody>
                  <a:tcPr/>
                </a:tc>
                <a:tc>
                  <a:txBody>
                    <a:bodyPr/>
                    <a:lstStyle/>
                    <a:p>
                      <a:r>
                        <a:rPr lang="en-US" dirty="0" smtClean="0"/>
                        <a:t>Adjusted Total Turnover during relevant period </a:t>
                      </a:r>
                      <a:r>
                        <a:rPr lang="en-US" i="1" dirty="0" smtClean="0"/>
                        <a:t>except</a:t>
                      </a:r>
                      <a:r>
                        <a:rPr lang="en-US" i="1" baseline="0" dirty="0" smtClean="0"/>
                        <a:t> exempt turnover</a:t>
                      </a:r>
                      <a:endParaRPr lang="en-US" dirty="0"/>
                    </a:p>
                  </a:txBody>
                  <a:tcPr/>
                </a:tc>
              </a:tr>
            </a:tbl>
          </a:graphicData>
        </a:graphic>
      </p:graphicFrame>
    </p:spTree>
    <p:extLst>
      <p:ext uri="{BB962C8B-B14F-4D97-AF65-F5344CB8AC3E}">
        <p14:creationId xmlns:p14="http://schemas.microsoft.com/office/powerpoint/2010/main" val="1298885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Doctrine of unjust enrichment is not applicable</a:t>
            </a:r>
            <a:r>
              <a:rPr lang="en-US" dirty="0"/>
              <a:t> </a:t>
            </a:r>
            <a:r>
              <a:rPr lang="en-US" dirty="0" smtClean="0"/>
              <a:t>[sec 54(5) +54(8)]</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Autofit/>
          </a:bodyPr>
          <a:lstStyle/>
          <a:p>
            <a:pPr marL="0" indent="0" algn="just">
              <a:buNone/>
            </a:pPr>
            <a:r>
              <a:rPr lang="en-US" sz="2400" dirty="0"/>
              <a:t>The </a:t>
            </a:r>
            <a:r>
              <a:rPr lang="en-US" sz="2400" b="1" dirty="0"/>
              <a:t>doctrine of unjust enrichment</a:t>
            </a:r>
            <a:r>
              <a:rPr lang="en-US" sz="2400" dirty="0"/>
              <a:t> is a legal principle that prevents one person from unfairly benefiting at the expense of another. It applies when one party receives something of value (like money, services, or goods) without a legal basis for keeping it, and it would be unjust for them to retain that benefit.</a:t>
            </a:r>
            <a:endParaRPr lang="en-US" sz="2400" i="1" dirty="0" smtClean="0"/>
          </a:p>
          <a:p>
            <a:pPr algn="just"/>
            <a:r>
              <a:rPr lang="en-US" sz="2400" i="1" dirty="0" smtClean="0"/>
              <a:t>Refund </a:t>
            </a:r>
            <a:r>
              <a:rPr lang="en-US" sz="2400" i="1" dirty="0" smtClean="0"/>
              <a:t>of IGST paid on export of goods/services or refund of ITC availed on Input/Input services used in making such export;</a:t>
            </a:r>
          </a:p>
          <a:p>
            <a:pPr algn="just"/>
            <a:r>
              <a:rPr lang="en-US" sz="2400" i="1" dirty="0" smtClean="0"/>
              <a:t>ITC refund in case of supply to SEZ;</a:t>
            </a:r>
          </a:p>
          <a:p>
            <a:pPr algn="just"/>
            <a:r>
              <a:rPr lang="en-US" sz="2400" i="1" dirty="0" smtClean="0"/>
              <a:t>Inverted tax scheme (i.e. refund of unutilized tax);</a:t>
            </a:r>
          </a:p>
          <a:p>
            <a:pPr algn="just"/>
            <a:r>
              <a:rPr lang="en-US" sz="2400" i="1" dirty="0" smtClean="0"/>
              <a:t>Refund of tax paid on supply which is not provided wholly or partly and for which invoice has not been issued;</a:t>
            </a:r>
          </a:p>
          <a:p>
            <a:pPr algn="just"/>
            <a:r>
              <a:rPr lang="en-US" sz="2400" i="1" dirty="0" smtClean="0"/>
              <a:t>Refund of tax wrongly paid</a:t>
            </a:r>
          </a:p>
          <a:p>
            <a:pPr marL="0" indent="0" algn="just">
              <a:buNone/>
            </a:pPr>
            <a:endParaRPr lang="en-US" sz="2400" i="1" dirty="0" smtClean="0"/>
          </a:p>
          <a:p>
            <a:pPr algn="just"/>
            <a:endParaRPr lang="en-US" sz="2400" i="1" dirty="0"/>
          </a:p>
          <a:p>
            <a:pPr algn="just"/>
            <a:endParaRPr lang="en-US" sz="2400" i="1" dirty="0" smtClean="0"/>
          </a:p>
          <a:p>
            <a:pPr algn="just"/>
            <a:endParaRPr lang="en-US" sz="2400" i="1" dirty="0" smtClean="0"/>
          </a:p>
          <a:p>
            <a:pPr algn="just"/>
            <a:r>
              <a:rPr lang="en-US" sz="2400" i="1" dirty="0" smtClean="0"/>
              <a:t>Formula – (A)*(B)/(</a:t>
            </a:r>
            <a:r>
              <a:rPr lang="en-US" sz="2400" i="1" dirty="0"/>
              <a:t>C</a:t>
            </a:r>
            <a:r>
              <a:rPr lang="en-US" sz="2400" i="1" dirty="0" smtClean="0"/>
              <a:t>) </a:t>
            </a:r>
          </a:p>
          <a:p>
            <a:pPr algn="just"/>
            <a:r>
              <a:rPr lang="en-US" sz="2400" i="1" dirty="0" smtClean="0"/>
              <a:t>Reduced by tax payable on such inverted rated supply of goods &amp; services from formula mentioned above</a:t>
            </a:r>
          </a:p>
        </p:txBody>
      </p:sp>
    </p:spTree>
    <p:extLst>
      <p:ext uri="{BB962C8B-B14F-4D97-AF65-F5344CB8AC3E}">
        <p14:creationId xmlns:p14="http://schemas.microsoft.com/office/powerpoint/2010/main" val="10638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Stopwatch">
            <a:extLst>
              <a:ext uri="{FF2B5EF4-FFF2-40B4-BE49-F238E27FC236}">
                <a16:creationId xmlns="" xmlns:a16="http://schemas.microsoft.com/office/drawing/2014/main" id="{EDECF593-A2F8-4D73-A987-C3F058D1F176}"/>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2D951106-A246-4D28-94E0-0BCD20C76F51}"/>
              </a:ext>
            </a:extLst>
          </p:cNvPr>
          <p:cNvSpPr>
            <a:spLocks noGrp="1"/>
          </p:cNvSpPr>
          <p:nvPr>
            <p:ph type="title"/>
          </p:nvPr>
        </p:nvSpPr>
        <p:spPr/>
        <p:txBody>
          <a:bodyPr>
            <a:normAutofit fontScale="90000"/>
          </a:bodyPr>
          <a:lstStyle/>
          <a:p>
            <a:r>
              <a:rPr lang="en-US" dirty="0" smtClean="0"/>
              <a:t>Refund amount credited to </a:t>
            </a:r>
            <a:br>
              <a:rPr lang="en-US" dirty="0" smtClean="0"/>
            </a:br>
            <a:r>
              <a:rPr lang="en-US" dirty="0" smtClean="0"/>
              <a:t>consumer welfare fund</a:t>
            </a:r>
            <a:endParaRPr lang="en-US" dirty="0"/>
          </a:p>
        </p:txBody>
      </p:sp>
      <p:sp>
        <p:nvSpPr>
          <p:cNvPr id="3" name="Content Placeholder 2" descr="content">
            <a:extLst>
              <a:ext uri="{FF2B5EF4-FFF2-40B4-BE49-F238E27FC236}">
                <a16:creationId xmlns="" xmlns:a16="http://schemas.microsoft.com/office/drawing/2014/main" id="{68B9C974-1FBD-45F1-9D81-5427101D1444}"/>
              </a:ext>
            </a:extLst>
          </p:cNvPr>
          <p:cNvSpPr>
            <a:spLocks noGrp="1"/>
          </p:cNvSpPr>
          <p:nvPr>
            <p:ph idx="1"/>
          </p:nvPr>
        </p:nvSpPr>
        <p:spPr>
          <a:xfrm>
            <a:off x="476518" y="1957590"/>
            <a:ext cx="11256136" cy="4900410"/>
          </a:xfrm>
        </p:spPr>
        <p:txBody>
          <a:bodyPr>
            <a:noAutofit/>
          </a:bodyPr>
          <a:lstStyle/>
          <a:p>
            <a:pPr marL="0" indent="0">
              <a:buNone/>
            </a:pPr>
            <a:r>
              <a:rPr lang="en-US" sz="2000" i="1" dirty="0" smtClean="0"/>
              <a:t>Section 57 of CGST act 2017 read with rule 97 stipulates that government shall constitute a fund to be called the consumer welfare fund for depositing the refund amount. </a:t>
            </a:r>
            <a:r>
              <a:rPr lang="en-US" sz="2000" dirty="0" smtClean="0"/>
              <a:t>Refund is credited to the </a:t>
            </a:r>
            <a:r>
              <a:rPr lang="en-US" sz="2000" b="1" dirty="0" smtClean="0"/>
              <a:t>Consumer Welfare Fund</a:t>
            </a:r>
            <a:r>
              <a:rPr lang="en-US" sz="2000" dirty="0" smtClean="0"/>
              <a:t> when the taxpayer </a:t>
            </a:r>
            <a:r>
              <a:rPr lang="en-US" sz="2000" b="1" dirty="0" smtClean="0"/>
              <a:t>fails to prove</a:t>
            </a:r>
            <a:r>
              <a:rPr lang="en-US" sz="2000" dirty="0" smtClean="0"/>
              <a:t> that </a:t>
            </a:r>
            <a:r>
              <a:rPr lang="en-US" sz="2000" b="1" dirty="0" smtClean="0"/>
              <a:t>they have not passed on the tax burden to another person</a:t>
            </a:r>
            <a:r>
              <a:rPr lang="en-US" sz="2000" dirty="0" smtClean="0"/>
              <a:t> (i.e., the consumer). This is part of the </a:t>
            </a:r>
            <a:r>
              <a:rPr lang="en-US" sz="2000" b="1" dirty="0" smtClean="0"/>
              <a:t>“doctrine of unjust </a:t>
            </a:r>
            <a:r>
              <a:rPr lang="en-US" sz="2000" b="1" dirty="0"/>
              <a:t>enrichment.” </a:t>
            </a:r>
            <a:endParaRPr lang="en-US" sz="2000" b="1" dirty="0" smtClean="0"/>
          </a:p>
          <a:p>
            <a:pPr marL="0" indent="0">
              <a:buNone/>
            </a:pPr>
            <a:r>
              <a:rPr lang="en-US" sz="2000" b="1" dirty="0" smtClean="0"/>
              <a:t>Scenarios </a:t>
            </a:r>
            <a:r>
              <a:rPr lang="en-US" sz="2000" b="1" dirty="0"/>
              <a:t>where refund is credited to </a:t>
            </a:r>
            <a:r>
              <a:rPr lang="en-US" sz="2000" b="1" dirty="0" smtClean="0"/>
              <a:t>Consumer welfare fund:</a:t>
            </a:r>
            <a:endParaRPr lang="en-US" sz="2000" b="1" dirty="0"/>
          </a:p>
          <a:p>
            <a:r>
              <a:rPr lang="en-US" sz="2000" b="1" dirty="0"/>
              <a:t>Refund of tax, interest, penalty, fees, or any other amount</a:t>
            </a:r>
            <a:r>
              <a:rPr lang="en-US" sz="2000" dirty="0"/>
              <a:t> (e.g., excess tax paid, incorrect classification).</a:t>
            </a:r>
          </a:p>
          <a:p>
            <a:r>
              <a:rPr lang="en-US" sz="2000" b="1" dirty="0"/>
              <a:t>Refund of tax paid on goods or services not actually supplied</a:t>
            </a:r>
            <a:r>
              <a:rPr lang="en-US" sz="2000" dirty="0"/>
              <a:t>.</a:t>
            </a:r>
          </a:p>
          <a:p>
            <a:r>
              <a:rPr lang="en-US" sz="2000" b="1" dirty="0"/>
              <a:t>Refund claims where unjust enrichment is presumed</a:t>
            </a:r>
            <a:r>
              <a:rPr lang="en-US" sz="2000" dirty="0"/>
              <a:t>, and the applicant cannot prove otherwise.</a:t>
            </a:r>
          </a:p>
          <a:p>
            <a:r>
              <a:rPr lang="en-US" sz="2000" b="1" dirty="0"/>
              <a:t>Where refund relates to deemed export supplies</a:t>
            </a:r>
            <a:r>
              <a:rPr lang="en-US" sz="2000" dirty="0"/>
              <a:t> and the supplier is not the ultimate bearer of tax.</a:t>
            </a:r>
          </a:p>
          <a:p>
            <a:r>
              <a:rPr lang="en-US" sz="2000" b="1" dirty="0"/>
              <a:t>Refund of tax paid under wrong GST head</a:t>
            </a:r>
            <a:r>
              <a:rPr lang="en-US" sz="2000" dirty="0"/>
              <a:t>, and unjust enrichment applies.</a:t>
            </a:r>
          </a:p>
          <a:p>
            <a:pPr marL="0" indent="0" algn="just">
              <a:buNone/>
            </a:pPr>
            <a:endParaRPr lang="en-US" sz="2400" i="1" dirty="0" smtClean="0"/>
          </a:p>
        </p:txBody>
      </p:sp>
    </p:spTree>
    <p:extLst>
      <p:ext uri="{BB962C8B-B14F-4D97-AF65-F5344CB8AC3E}">
        <p14:creationId xmlns:p14="http://schemas.microsoft.com/office/powerpoint/2010/main" val="661847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hlinkClick r:id="rId2"/>
            <a:extLst>
              <a:ext uri="{FF2B5EF4-FFF2-40B4-BE49-F238E27FC236}">
                <a16:creationId xmlns="" xmlns:a16="http://schemas.microsoft.com/office/drawing/2014/main" id="{5FC6C278-4035-446A-A94B-030E792FDDF5}"/>
              </a:ext>
            </a:extLst>
          </p:cNvPr>
          <p:cNvSpPr txBox="1"/>
          <p:nvPr/>
        </p:nvSpPr>
        <p:spPr>
          <a:xfrm>
            <a:off x="1547813" y="2459504"/>
            <a:ext cx="9096374" cy="1938992"/>
          </a:xfrm>
          <a:prstGeom prst="rect">
            <a:avLst/>
          </a:prstGeom>
          <a:noFill/>
        </p:spPr>
        <p:txBody>
          <a:bodyPr wrap="square" rtlCol="0">
            <a:noAutofit/>
          </a:bodyPr>
          <a:lstStyle/>
          <a:p>
            <a:pPr algn="ctr"/>
            <a:endParaRPr lang="en-US" sz="6000" u="sng" dirty="0" smtClean="0">
              <a:solidFill>
                <a:srgbClr val="0070C0"/>
              </a:solidFill>
            </a:endParaRPr>
          </a:p>
          <a:p>
            <a:pPr algn="ctr"/>
            <a:r>
              <a:rPr lang="en-US" sz="9600" u="sng" dirty="0" smtClean="0">
                <a:solidFill>
                  <a:schemeClr val="accent3">
                    <a:lumMod val="50000"/>
                  </a:schemeClr>
                </a:solidFill>
              </a:rPr>
              <a:t>Thank you</a:t>
            </a:r>
            <a:endParaRPr lang="en-US" sz="9600" u="sng" dirty="0">
              <a:solidFill>
                <a:schemeClr val="accent3">
                  <a:lumMod val="50000"/>
                </a:schemeClr>
              </a:solidFill>
            </a:endParaRPr>
          </a:p>
        </p:txBody>
      </p:sp>
    </p:spTree>
    <p:extLst>
      <p:ext uri="{BB962C8B-B14F-4D97-AF65-F5344CB8AC3E}">
        <p14:creationId xmlns:p14="http://schemas.microsoft.com/office/powerpoint/2010/main" val="239459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Checklist">
            <a:extLst>
              <a:ext uri="{FF2B5EF4-FFF2-40B4-BE49-F238E27FC236}">
                <a16:creationId xmlns="" xmlns:a16="http://schemas.microsoft.com/office/drawing/2014/main" id="{DEF978AA-586E-4790-8E74-51E8F5CE4214}"/>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524E7AA8-036D-4F28-96BA-A52B66A33BD9}"/>
              </a:ext>
            </a:extLst>
          </p:cNvPr>
          <p:cNvSpPr>
            <a:spLocks noGrp="1"/>
          </p:cNvSpPr>
          <p:nvPr>
            <p:ph type="title"/>
          </p:nvPr>
        </p:nvSpPr>
        <p:spPr/>
        <p:txBody>
          <a:bodyPr>
            <a:normAutofit fontScale="90000"/>
          </a:bodyPr>
          <a:lstStyle/>
          <a:p>
            <a:r>
              <a:rPr lang="en-US" dirty="0"/>
              <a:t>Section 49: Payment of Tax, Interest, </a:t>
            </a:r>
            <a:r>
              <a:rPr lang="en-US" dirty="0" smtClean="0"/>
              <a:t/>
            </a:r>
            <a:br>
              <a:rPr lang="en-US" dirty="0" smtClean="0"/>
            </a:br>
            <a:r>
              <a:rPr lang="en-US" dirty="0" smtClean="0"/>
              <a:t>Penalty </a:t>
            </a:r>
            <a:r>
              <a:rPr lang="en-US" dirty="0"/>
              <a:t>and other amounts </a:t>
            </a:r>
          </a:p>
        </p:txBody>
      </p:sp>
      <p:sp>
        <p:nvSpPr>
          <p:cNvPr id="3" name="Content Placeholder 2" descr="content">
            <a:extLst>
              <a:ext uri="{FF2B5EF4-FFF2-40B4-BE49-F238E27FC236}">
                <a16:creationId xmlns="" xmlns:a16="http://schemas.microsoft.com/office/drawing/2014/main" id="{46EBE25F-EA7E-41D8-8362-014D6953C631}"/>
              </a:ext>
            </a:extLst>
          </p:cNvPr>
          <p:cNvSpPr>
            <a:spLocks noGrp="1"/>
          </p:cNvSpPr>
          <p:nvPr>
            <p:ph idx="1"/>
          </p:nvPr>
        </p:nvSpPr>
        <p:spPr>
          <a:xfrm>
            <a:off x="581192" y="2180496"/>
            <a:ext cx="11029615" cy="4542276"/>
          </a:xfrm>
        </p:spPr>
        <p:txBody>
          <a:bodyPr>
            <a:normAutofit/>
          </a:bodyPr>
          <a:lstStyle/>
          <a:p>
            <a:r>
              <a:rPr lang="en-US" b="1" u="sng" dirty="0" smtClean="0"/>
              <a:t>Every </a:t>
            </a:r>
            <a:r>
              <a:rPr lang="en-US" b="1" u="sng" dirty="0"/>
              <a:t>deposited by a person, to be credited to E-cash </a:t>
            </a:r>
            <a:r>
              <a:rPr lang="en-US" b="1" u="sng" dirty="0" smtClean="0"/>
              <a:t>ledger</a:t>
            </a:r>
          </a:p>
          <a:p>
            <a:pPr marL="0" indent="0">
              <a:buNone/>
            </a:pPr>
            <a:r>
              <a:rPr lang="en-US" sz="1400" dirty="0" smtClean="0"/>
              <a:t>	Every </a:t>
            </a:r>
            <a:r>
              <a:rPr lang="en-US" sz="1400" dirty="0"/>
              <a:t>deposit made towards tax, interest, penalty, fee or any other amount by a person  listen to each other</a:t>
            </a:r>
            <a:r>
              <a:rPr lang="en-US" dirty="0"/>
              <a:t>, </a:t>
            </a:r>
          </a:p>
          <a:p>
            <a:pPr lvl="2"/>
            <a:r>
              <a:rPr lang="en-US" dirty="0" smtClean="0"/>
              <a:t>by </a:t>
            </a:r>
            <a:r>
              <a:rPr lang="en-US" dirty="0"/>
              <a:t>internet banking or </a:t>
            </a:r>
            <a:endParaRPr lang="en-US" dirty="0" smtClean="0"/>
          </a:p>
          <a:p>
            <a:pPr lvl="2"/>
            <a:r>
              <a:rPr lang="en-US" dirty="0" smtClean="0"/>
              <a:t>by </a:t>
            </a:r>
            <a:r>
              <a:rPr lang="en-US" dirty="0"/>
              <a:t>using credit or debit cards or </a:t>
            </a:r>
            <a:endParaRPr lang="en-US" dirty="0" smtClean="0"/>
          </a:p>
          <a:p>
            <a:pPr lvl="2"/>
            <a:r>
              <a:rPr lang="en-US" dirty="0" smtClean="0"/>
              <a:t>NEFT </a:t>
            </a:r>
            <a:r>
              <a:rPr lang="en-US" dirty="0"/>
              <a:t>or RTGS </a:t>
            </a:r>
            <a:r>
              <a:rPr lang="en-US" dirty="0" smtClean="0"/>
              <a:t>or</a:t>
            </a:r>
          </a:p>
          <a:p>
            <a:pPr lvl="2"/>
            <a:r>
              <a:rPr lang="en-US" dirty="0" smtClean="0"/>
              <a:t>by </a:t>
            </a:r>
            <a:r>
              <a:rPr lang="en-US" dirty="0"/>
              <a:t>such other mode &amp; subject to such conditions &amp; restrictions as may be prescribed, </a:t>
            </a:r>
            <a:endParaRPr lang="en-US" dirty="0" smtClean="0"/>
          </a:p>
          <a:p>
            <a:pPr lvl="2"/>
            <a:r>
              <a:rPr lang="en-US" dirty="0" smtClean="0"/>
              <a:t>shall </a:t>
            </a:r>
            <a:r>
              <a:rPr lang="en-US" dirty="0"/>
              <a:t>be credited to the electronic cash ledger of such person to be maintained </a:t>
            </a:r>
            <a:endParaRPr lang="en-US" dirty="0" smtClean="0"/>
          </a:p>
          <a:p>
            <a:pPr lvl="2"/>
            <a:r>
              <a:rPr lang="en-US" dirty="0" smtClean="0"/>
              <a:t>in </a:t>
            </a:r>
            <a:r>
              <a:rPr lang="en-US" dirty="0"/>
              <a:t>such manner as may be prescribed </a:t>
            </a:r>
            <a:r>
              <a:rPr lang="en-US" b="1" dirty="0"/>
              <a:t>(rule 87-Electronic cash ledger</a:t>
            </a:r>
            <a:r>
              <a:rPr lang="en-US" b="1" dirty="0" smtClean="0"/>
              <a:t>)</a:t>
            </a:r>
            <a:r>
              <a:rPr lang="en-US" dirty="0" smtClean="0"/>
              <a:t>.</a:t>
            </a:r>
          </a:p>
          <a:p>
            <a:pPr lvl="2"/>
            <a:endParaRPr lang="en-US" dirty="0" smtClean="0"/>
          </a:p>
          <a:p>
            <a:r>
              <a:rPr lang="en-US" b="1" u="sng" dirty="0"/>
              <a:t>ITC as self-assessed shall be credited to E-credit ledger</a:t>
            </a:r>
          </a:p>
          <a:p>
            <a:pPr marL="0" indent="0">
              <a:buNone/>
            </a:pPr>
            <a:r>
              <a:rPr lang="en-US" sz="1400" dirty="0"/>
              <a:t>	The ITC as self-assessed in the return of a RP shall be credited to his E-credit ledger, to be maintained in such manner as may be prescribed </a:t>
            </a:r>
            <a:r>
              <a:rPr lang="en-US" sz="1400" dirty="0" smtClean="0"/>
              <a:t>	</a:t>
            </a:r>
            <a:r>
              <a:rPr lang="en-US" sz="1400" b="1" dirty="0" smtClean="0"/>
              <a:t>(</a:t>
            </a:r>
            <a:r>
              <a:rPr lang="en-US" sz="1400" b="1" dirty="0"/>
              <a:t>rule 86-Electronic Credit Ledger)</a:t>
            </a:r>
            <a:r>
              <a:rPr lang="en-US" sz="1400" dirty="0"/>
              <a:t>.</a:t>
            </a:r>
          </a:p>
        </p:txBody>
      </p:sp>
    </p:spTree>
    <p:extLst>
      <p:ext uri="{BB962C8B-B14F-4D97-AF65-F5344CB8AC3E}">
        <p14:creationId xmlns:p14="http://schemas.microsoft.com/office/powerpoint/2010/main" val="293108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Checklist">
            <a:extLst>
              <a:ext uri="{FF2B5EF4-FFF2-40B4-BE49-F238E27FC236}">
                <a16:creationId xmlns="" xmlns:a16="http://schemas.microsoft.com/office/drawing/2014/main" id="{DEF978AA-586E-4790-8E74-51E8F5CE4214}"/>
              </a:ext>
              <a:ext uri="{C183D7F6-B498-43B3-948B-1728B52AA6E4}">
                <adec:decorative xmlns=""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81192" y="751856"/>
            <a:ext cx="914400" cy="914400"/>
          </a:xfrm>
          <a:prstGeom prst="rect">
            <a:avLst/>
          </a:prstGeom>
        </p:spPr>
      </p:pic>
      <p:sp>
        <p:nvSpPr>
          <p:cNvPr id="2" name="Title 1" descr="title">
            <a:extLst>
              <a:ext uri="{FF2B5EF4-FFF2-40B4-BE49-F238E27FC236}">
                <a16:creationId xmlns="" xmlns:a16="http://schemas.microsoft.com/office/drawing/2014/main" id="{524E7AA8-036D-4F28-96BA-A52B66A33BD9}"/>
              </a:ext>
            </a:extLst>
          </p:cNvPr>
          <p:cNvSpPr>
            <a:spLocks noGrp="1"/>
          </p:cNvSpPr>
          <p:nvPr>
            <p:ph type="title"/>
          </p:nvPr>
        </p:nvSpPr>
        <p:spPr/>
        <p:txBody>
          <a:bodyPr>
            <a:normAutofit fontScale="90000"/>
          </a:bodyPr>
          <a:lstStyle/>
          <a:p>
            <a:r>
              <a:rPr lang="en-US" dirty="0"/>
              <a:t>Section 49: Payment of Tax, Interest, </a:t>
            </a:r>
            <a:r>
              <a:rPr lang="en-US" dirty="0" smtClean="0"/>
              <a:t/>
            </a:r>
            <a:br>
              <a:rPr lang="en-US" dirty="0" smtClean="0"/>
            </a:br>
            <a:r>
              <a:rPr lang="en-US" dirty="0" smtClean="0"/>
              <a:t>Penalty </a:t>
            </a:r>
            <a:r>
              <a:rPr lang="en-US" dirty="0"/>
              <a:t>and other amounts </a:t>
            </a:r>
          </a:p>
        </p:txBody>
      </p:sp>
      <p:sp>
        <p:nvSpPr>
          <p:cNvPr id="3" name="Content Placeholder 2" descr="content">
            <a:extLst>
              <a:ext uri="{FF2B5EF4-FFF2-40B4-BE49-F238E27FC236}">
                <a16:creationId xmlns="" xmlns:a16="http://schemas.microsoft.com/office/drawing/2014/main" id="{46EBE25F-EA7E-41D8-8362-014D6953C631}"/>
              </a:ext>
            </a:extLst>
          </p:cNvPr>
          <p:cNvSpPr>
            <a:spLocks noGrp="1"/>
          </p:cNvSpPr>
          <p:nvPr>
            <p:ph idx="1"/>
          </p:nvPr>
        </p:nvSpPr>
        <p:spPr>
          <a:xfrm>
            <a:off x="581192" y="2180496"/>
            <a:ext cx="11029615" cy="4542276"/>
          </a:xfrm>
        </p:spPr>
        <p:txBody>
          <a:bodyPr>
            <a:normAutofit/>
          </a:bodyPr>
          <a:lstStyle/>
          <a:p>
            <a:r>
              <a:rPr lang="en-US" b="1" u="sng" dirty="0" smtClean="0"/>
              <a:t>E-Cash </a:t>
            </a:r>
            <a:r>
              <a:rPr lang="en-US" b="1" u="sng" dirty="0"/>
              <a:t>can be used for making any payment towards </a:t>
            </a:r>
            <a:r>
              <a:rPr lang="en-US" b="1" u="sng" dirty="0" smtClean="0"/>
              <a:t>Tax, Interest, Penalty, Late Fees</a:t>
            </a:r>
            <a:endParaRPr lang="en-US" b="1" u="sng" dirty="0"/>
          </a:p>
          <a:p>
            <a:pPr marL="0" indent="0" algn="just">
              <a:buNone/>
            </a:pPr>
            <a:r>
              <a:rPr lang="en-US" sz="1400" dirty="0"/>
              <a:t>	</a:t>
            </a:r>
            <a:r>
              <a:rPr lang="en-US" sz="1400" dirty="0" smtClean="0"/>
              <a:t>The </a:t>
            </a:r>
            <a:r>
              <a:rPr lang="en-US" sz="1400" dirty="0"/>
              <a:t>amount available in the E-cash ledger may be used for making any payment towards tax, interest, penalty, fees or any other amount </a:t>
            </a:r>
            <a:r>
              <a:rPr lang="en-US" sz="1400" dirty="0" smtClean="0"/>
              <a:t>	payable </a:t>
            </a:r>
            <a:r>
              <a:rPr lang="en-US" sz="1400" dirty="0"/>
              <a:t>under this Act/rules made there under in such manner and subject to such conditions &amp; within such time as may be prescribed </a:t>
            </a:r>
            <a:r>
              <a:rPr lang="en-US" sz="1400" dirty="0" smtClean="0"/>
              <a:t>	</a:t>
            </a:r>
            <a:r>
              <a:rPr lang="en-US" sz="1400" b="1" dirty="0" smtClean="0"/>
              <a:t>(</a:t>
            </a:r>
            <a:r>
              <a:rPr lang="en-US" sz="1400" b="1" dirty="0"/>
              <a:t>rule 87 Electronic cash Ledger</a:t>
            </a:r>
            <a:r>
              <a:rPr lang="en-US" sz="1400" b="1" dirty="0" smtClean="0"/>
              <a:t>)</a:t>
            </a:r>
            <a:r>
              <a:rPr lang="en-US" sz="1400" dirty="0" smtClean="0"/>
              <a:t>.</a:t>
            </a:r>
          </a:p>
          <a:p>
            <a:r>
              <a:rPr lang="en-US" b="1" u="sng" dirty="0"/>
              <a:t>E-credit ledger may be used for making any payment towards tax </a:t>
            </a:r>
            <a:r>
              <a:rPr lang="en-US" b="1" u="sng" dirty="0" smtClean="0"/>
              <a:t>only</a:t>
            </a:r>
          </a:p>
          <a:p>
            <a:pPr marL="0" indent="0" algn="just">
              <a:buNone/>
            </a:pPr>
            <a:r>
              <a:rPr lang="en-US" sz="1400" b="1" dirty="0" smtClean="0"/>
              <a:t>	</a:t>
            </a:r>
            <a:r>
              <a:rPr lang="en-US" sz="1400" dirty="0"/>
              <a:t>The amount available in the electronic credit ledger may be used for making any payment towards output tax under this Act or under the </a:t>
            </a:r>
            <a:r>
              <a:rPr lang="en-US" sz="1400" dirty="0" smtClean="0"/>
              <a:t>	IGST </a:t>
            </a:r>
            <a:r>
              <a:rPr lang="en-US" sz="1400" dirty="0"/>
              <a:t>act in such manner and subject to such conditions and restrictions within such time as may be prescribed </a:t>
            </a:r>
            <a:r>
              <a:rPr lang="en-US" sz="1400" b="1" dirty="0"/>
              <a:t>(rule 86: Electronic-credit </a:t>
            </a:r>
            <a:r>
              <a:rPr lang="en-US" sz="1400" b="1" dirty="0" smtClean="0"/>
              <a:t>	ledger </a:t>
            </a:r>
            <a:r>
              <a:rPr lang="en-US" sz="1400" b="1" dirty="0"/>
              <a:t>&amp; Rule 86A</a:t>
            </a:r>
            <a:r>
              <a:rPr lang="en-US" sz="1400" b="1" dirty="0" smtClean="0"/>
              <a:t>).</a:t>
            </a:r>
          </a:p>
          <a:p>
            <a:r>
              <a:rPr lang="en-US" b="1" u="sng" dirty="0"/>
              <a:t>Balance in E-cash/credit after payment of dues may be refunded in accordance with sec 54</a:t>
            </a:r>
          </a:p>
          <a:p>
            <a:pPr marL="0" indent="0" algn="just">
              <a:buNone/>
            </a:pPr>
            <a:r>
              <a:rPr lang="en-US" sz="1400" b="1" dirty="0"/>
              <a:t>	</a:t>
            </a:r>
            <a:r>
              <a:rPr lang="en-US" sz="1400" dirty="0"/>
              <a:t>The balance in the e-cash ledger/e-credit ledger after payment of tax, interest, penalty, fee or any other amount payable under this </a:t>
            </a:r>
            <a:r>
              <a:rPr lang="en-US" sz="1400" dirty="0" smtClean="0"/>
              <a:t>	Act/rules </a:t>
            </a:r>
            <a:r>
              <a:rPr lang="en-US" sz="1400" dirty="0"/>
              <a:t>made thereunder may be refunded in accordance with the provisions of section 54</a:t>
            </a:r>
            <a:r>
              <a:rPr lang="en-US" sz="1400" dirty="0" smtClean="0"/>
              <a:t>.</a:t>
            </a:r>
          </a:p>
          <a:p>
            <a:r>
              <a:rPr lang="en-US" b="1" u="sng" dirty="0"/>
              <a:t>All liabilities shall be recorded and maintained in an E-liability register</a:t>
            </a:r>
          </a:p>
          <a:p>
            <a:pPr marL="0" indent="0" algn="just">
              <a:buNone/>
            </a:pPr>
            <a:r>
              <a:rPr lang="en-US" sz="1400" b="1" dirty="0"/>
              <a:t>	</a:t>
            </a:r>
            <a:r>
              <a:rPr lang="en-US" sz="1400" dirty="0"/>
              <a:t>All liabilities of a taxable person under this Act shall be recorded and maintained in an electronic liability register in such manner as may be </a:t>
            </a:r>
            <a:r>
              <a:rPr lang="en-US" sz="1400" dirty="0" smtClean="0"/>
              <a:t>	prescribed </a:t>
            </a:r>
            <a:r>
              <a:rPr lang="en-US" sz="1400" b="1" dirty="0"/>
              <a:t>(rule 85-Electronic liability ledger</a:t>
            </a:r>
            <a:r>
              <a:rPr lang="en-US" sz="1400" b="1" dirty="0" smtClean="0"/>
              <a:t>)</a:t>
            </a:r>
            <a:endParaRPr lang="en-US" sz="1400" b="1" dirty="0"/>
          </a:p>
        </p:txBody>
      </p:sp>
    </p:spTree>
    <p:extLst>
      <p:ext uri="{BB962C8B-B14F-4D97-AF65-F5344CB8AC3E}">
        <p14:creationId xmlns:p14="http://schemas.microsoft.com/office/powerpoint/2010/main" val="321152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2180496"/>
            <a:ext cx="11029615" cy="4387729"/>
          </a:xfrm>
        </p:spPr>
        <p:txBody>
          <a:bodyPr>
            <a:normAutofit lnSpcReduction="10000"/>
          </a:bodyPr>
          <a:lstStyle/>
          <a:p>
            <a:r>
              <a:rPr lang="en-US" dirty="0"/>
              <a:t>ITC of IGST should first be utilized towards payment of IGST. </a:t>
            </a:r>
            <a:endParaRPr lang="en-US" dirty="0" smtClean="0"/>
          </a:p>
          <a:p>
            <a:r>
              <a:rPr lang="en-US" dirty="0" smtClean="0"/>
              <a:t>Remaining </a:t>
            </a:r>
            <a:r>
              <a:rPr lang="en-US" dirty="0"/>
              <a:t>amount if any, can be utilized towards the payment of CGST and SGST/UTGST in any order and in any proportion, i.e., ITC of IGST can be utilized either against CGST or SGST. </a:t>
            </a:r>
            <a:endParaRPr lang="en-US" dirty="0" smtClean="0"/>
          </a:p>
          <a:p>
            <a:r>
              <a:rPr lang="en-US" dirty="0" smtClean="0"/>
              <a:t>Entire </a:t>
            </a:r>
            <a:r>
              <a:rPr lang="en-US" dirty="0"/>
              <a:t>ITC of IGST is to be fully </a:t>
            </a:r>
            <a:r>
              <a:rPr lang="en-US" dirty="0" err="1"/>
              <a:t>utilised</a:t>
            </a:r>
            <a:r>
              <a:rPr lang="en-US" dirty="0"/>
              <a:t> first before the ITC of CGST or SGST/UTGST can be utilized. </a:t>
            </a:r>
            <a:endParaRPr lang="en-US" dirty="0" smtClean="0"/>
          </a:p>
          <a:p>
            <a:r>
              <a:rPr lang="en-US" dirty="0" smtClean="0"/>
              <a:t>Available </a:t>
            </a:r>
            <a:r>
              <a:rPr lang="en-US" dirty="0"/>
              <a:t>CGST Credit in the credit ledger shall first be utilized for payment of CGST. </a:t>
            </a:r>
            <a:endParaRPr lang="en-US" dirty="0" smtClean="0"/>
          </a:p>
          <a:p>
            <a:r>
              <a:rPr lang="en-US" dirty="0" smtClean="0"/>
              <a:t>Remaining </a:t>
            </a:r>
            <a:r>
              <a:rPr lang="en-US" dirty="0"/>
              <a:t>CGST amount if any, will be utilized for payment of IGST </a:t>
            </a:r>
            <a:endParaRPr lang="en-US" dirty="0" smtClean="0"/>
          </a:p>
          <a:p>
            <a:r>
              <a:rPr lang="en-US" dirty="0" smtClean="0"/>
              <a:t>Available </a:t>
            </a:r>
            <a:r>
              <a:rPr lang="en-US" dirty="0"/>
              <a:t>SGST /UTGST credit in the credit ledger shall first be utilized for payment of SGST/UTGST. </a:t>
            </a:r>
            <a:endParaRPr lang="en-US" dirty="0" smtClean="0"/>
          </a:p>
          <a:p>
            <a:r>
              <a:rPr lang="en-US" dirty="0" smtClean="0"/>
              <a:t>Remaining </a:t>
            </a:r>
            <a:r>
              <a:rPr lang="en-US" dirty="0"/>
              <a:t>amount if any, will be utilized for payment of IGST, only when credit of CGST is not available for payment of IGST </a:t>
            </a:r>
            <a:endParaRPr lang="en-US" dirty="0" smtClean="0"/>
          </a:p>
          <a:p>
            <a:pPr marL="0" indent="0">
              <a:buNone/>
            </a:pPr>
            <a:endParaRPr lang="en-US" dirty="0"/>
          </a:p>
          <a:p>
            <a:pPr marL="0" indent="0">
              <a:buNone/>
            </a:pPr>
            <a:r>
              <a:rPr lang="en-US" i="1" dirty="0" smtClean="0"/>
              <a:t>Note</a:t>
            </a:r>
            <a:r>
              <a:rPr lang="en-US" i="1" dirty="0"/>
              <a:t>: CGST credit cannot be utilized for payment of SGST/UTGST. Similarly, SGST/UTGST credit cannot be utilized for payment of CGST. </a:t>
            </a:r>
          </a:p>
        </p:txBody>
      </p:sp>
      <p:sp>
        <p:nvSpPr>
          <p:cNvPr id="3" name="Title 2"/>
          <p:cNvSpPr>
            <a:spLocks noGrp="1"/>
          </p:cNvSpPr>
          <p:nvPr>
            <p:ph type="title"/>
          </p:nvPr>
        </p:nvSpPr>
        <p:spPr/>
        <p:txBody>
          <a:bodyPr>
            <a:normAutofit fontScale="90000"/>
          </a:bodyPr>
          <a:lstStyle/>
          <a:p>
            <a:r>
              <a:rPr lang="en-US" dirty="0"/>
              <a:t>Rule 88A: Order of utilization of input tax credit</a:t>
            </a:r>
          </a:p>
        </p:txBody>
      </p:sp>
    </p:spTree>
    <p:extLst>
      <p:ext uri="{BB962C8B-B14F-4D97-AF65-F5344CB8AC3E}">
        <p14:creationId xmlns:p14="http://schemas.microsoft.com/office/powerpoint/2010/main" val="2838112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Rule 88A: </a:t>
            </a:r>
            <a:r>
              <a:rPr lang="en-US" dirty="0" smtClean="0"/>
              <a:t>chart</a:t>
            </a:r>
            <a:endParaRPr lang="en-US" dirty="0"/>
          </a:p>
        </p:txBody>
      </p:sp>
      <p:sp>
        <p:nvSpPr>
          <p:cNvPr id="4" name="Notched Right Arrow 3"/>
          <p:cNvSpPr/>
          <p:nvPr/>
        </p:nvSpPr>
        <p:spPr>
          <a:xfrm>
            <a:off x="850006" y="2331076"/>
            <a:ext cx="2537138" cy="1133341"/>
          </a:xfrm>
          <a:prstGeom prst="notched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1</a:t>
            </a:r>
            <a:r>
              <a:rPr lang="en-US" baseline="30000" dirty="0" smtClean="0"/>
              <a:t>st</a:t>
            </a:r>
            <a:r>
              <a:rPr lang="en-US" dirty="0" smtClean="0"/>
              <a:t> Use IGST Credit</a:t>
            </a:r>
          </a:p>
          <a:p>
            <a:pPr algn="ctr"/>
            <a:r>
              <a:rPr lang="en-US" dirty="0" smtClean="0"/>
              <a:t>Fully as per below</a:t>
            </a:r>
            <a:endParaRPr lang="en-US" dirty="0"/>
          </a:p>
        </p:txBody>
      </p:sp>
      <p:sp>
        <p:nvSpPr>
          <p:cNvPr id="5" name="Notched Right Arrow 4"/>
          <p:cNvSpPr/>
          <p:nvPr/>
        </p:nvSpPr>
        <p:spPr>
          <a:xfrm>
            <a:off x="4260760" y="2331076"/>
            <a:ext cx="2861256" cy="1133341"/>
          </a:xfrm>
          <a:prstGeom prst="notched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a:t>
            </a:r>
            <a:r>
              <a:rPr lang="en-US" dirty="0" smtClean="0"/>
              <a:t>hen </a:t>
            </a:r>
            <a:r>
              <a:rPr lang="en-US" dirty="0"/>
              <a:t>Use </a:t>
            </a:r>
            <a:r>
              <a:rPr lang="en-US" dirty="0" smtClean="0"/>
              <a:t>CGST </a:t>
            </a:r>
            <a:r>
              <a:rPr lang="en-US" dirty="0"/>
              <a:t>Credit</a:t>
            </a:r>
          </a:p>
          <a:p>
            <a:pPr algn="ctr"/>
            <a:r>
              <a:rPr lang="en-US" dirty="0"/>
              <a:t>Fully as per below</a:t>
            </a:r>
          </a:p>
        </p:txBody>
      </p:sp>
      <p:sp>
        <p:nvSpPr>
          <p:cNvPr id="6" name="Notched Right Arrow 5"/>
          <p:cNvSpPr/>
          <p:nvPr/>
        </p:nvSpPr>
        <p:spPr>
          <a:xfrm>
            <a:off x="7671516" y="2331076"/>
            <a:ext cx="4151290" cy="1133340"/>
          </a:xfrm>
          <a:prstGeom prst="notched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Then Use </a:t>
            </a:r>
            <a:r>
              <a:rPr lang="en-US" dirty="0" smtClean="0"/>
              <a:t>SGST/UGST	 </a:t>
            </a:r>
            <a:r>
              <a:rPr lang="en-US" dirty="0"/>
              <a:t>Credit</a:t>
            </a:r>
          </a:p>
          <a:p>
            <a:pPr algn="ctr"/>
            <a:r>
              <a:rPr lang="en-US" dirty="0"/>
              <a:t>Fully as per below</a:t>
            </a:r>
          </a:p>
        </p:txBody>
      </p:sp>
      <p:sp>
        <p:nvSpPr>
          <p:cNvPr id="8" name="Rounded Rectangle 7"/>
          <p:cNvSpPr/>
          <p:nvPr/>
        </p:nvSpPr>
        <p:spPr>
          <a:xfrm>
            <a:off x="965915" y="3889419"/>
            <a:ext cx="2112136" cy="2318198"/>
          </a:xfrm>
          <a:prstGeom prst="round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ctr">
              <a:buFont typeface="Arial" panose="020B0604020202020204" pitchFamily="34" charset="0"/>
              <a:buChar char="•"/>
            </a:pPr>
            <a:endParaRPr lang="en-US" dirty="0" smtClean="0">
              <a:solidFill>
                <a:schemeClr val="accent3">
                  <a:lumMod val="50000"/>
                </a:schemeClr>
              </a:solidFill>
            </a:endParaRPr>
          </a:p>
          <a:p>
            <a:pPr marL="285750" indent="-285750" algn="ctr">
              <a:buFont typeface="Arial" panose="020B0604020202020204" pitchFamily="34" charset="0"/>
              <a:buChar char="•"/>
            </a:pPr>
            <a:endParaRPr lang="en-US" dirty="0">
              <a:solidFill>
                <a:schemeClr val="accent3">
                  <a:lumMod val="50000"/>
                </a:schemeClr>
              </a:solidFill>
            </a:endParaRPr>
          </a:p>
          <a:p>
            <a:pPr marL="285750" indent="-285750" algn="ctr">
              <a:buFont typeface="Arial" panose="020B0604020202020204" pitchFamily="34" charset="0"/>
              <a:buChar char="•"/>
            </a:pPr>
            <a:r>
              <a:rPr lang="en-US" dirty="0" smtClean="0">
                <a:solidFill>
                  <a:schemeClr val="accent3">
                    <a:lumMod val="50000"/>
                  </a:schemeClr>
                </a:solidFill>
              </a:rPr>
              <a:t>IGST Liability</a:t>
            </a:r>
          </a:p>
          <a:p>
            <a:pPr marL="285750" indent="-285750" algn="ctr">
              <a:buFont typeface="Arial" panose="020B0604020202020204" pitchFamily="34" charset="0"/>
              <a:buChar char="•"/>
            </a:pPr>
            <a:r>
              <a:rPr lang="en-US" dirty="0" smtClean="0">
                <a:solidFill>
                  <a:schemeClr val="accent3">
                    <a:lumMod val="50000"/>
                  </a:schemeClr>
                </a:solidFill>
              </a:rPr>
              <a:t>CGST Liability</a:t>
            </a:r>
          </a:p>
          <a:p>
            <a:pPr marL="285750" indent="-285750" algn="ctr">
              <a:buFont typeface="Arial" panose="020B0604020202020204" pitchFamily="34" charset="0"/>
              <a:buChar char="•"/>
            </a:pPr>
            <a:r>
              <a:rPr lang="en-US" dirty="0" smtClean="0">
                <a:solidFill>
                  <a:schemeClr val="accent3">
                    <a:lumMod val="50000"/>
                  </a:schemeClr>
                </a:solidFill>
              </a:rPr>
              <a:t>SGST Liability</a:t>
            </a:r>
          </a:p>
          <a:p>
            <a:pPr marL="285750" indent="-285750" algn="ctr">
              <a:buFont typeface="Arial" panose="020B0604020202020204" pitchFamily="34" charset="0"/>
              <a:buChar char="•"/>
            </a:pPr>
            <a:r>
              <a:rPr lang="en-US" dirty="0" smtClean="0">
                <a:solidFill>
                  <a:schemeClr val="accent3">
                    <a:lumMod val="50000"/>
                  </a:schemeClr>
                </a:solidFill>
              </a:rPr>
              <a:t>UGST </a:t>
            </a:r>
            <a:r>
              <a:rPr lang="en-US" dirty="0">
                <a:solidFill>
                  <a:schemeClr val="accent3">
                    <a:lumMod val="50000"/>
                  </a:schemeClr>
                </a:solidFill>
              </a:rPr>
              <a:t>Liability</a:t>
            </a:r>
          </a:p>
          <a:p>
            <a:pPr marL="285750" indent="-285750" algn="ctr">
              <a:buFont typeface="Arial" panose="020B0604020202020204" pitchFamily="34" charset="0"/>
              <a:buChar char="•"/>
            </a:pPr>
            <a:endParaRPr lang="en-US" dirty="0">
              <a:solidFill>
                <a:schemeClr val="accent3">
                  <a:lumMod val="50000"/>
                </a:schemeClr>
              </a:solidFill>
            </a:endParaRPr>
          </a:p>
          <a:p>
            <a:pPr marL="285750" indent="-285750" algn="ctr">
              <a:buFont typeface="Arial" panose="020B0604020202020204" pitchFamily="34" charset="0"/>
              <a:buChar char="•"/>
            </a:pPr>
            <a:endParaRPr lang="en-US" dirty="0">
              <a:solidFill>
                <a:schemeClr val="accent3">
                  <a:lumMod val="50000"/>
                </a:schemeClr>
              </a:solidFill>
            </a:endParaRPr>
          </a:p>
        </p:txBody>
      </p:sp>
      <p:sp>
        <p:nvSpPr>
          <p:cNvPr id="9" name="Rounded Rectangle 8"/>
          <p:cNvSpPr/>
          <p:nvPr/>
        </p:nvSpPr>
        <p:spPr>
          <a:xfrm>
            <a:off x="4518340" y="3900150"/>
            <a:ext cx="2112136" cy="2318198"/>
          </a:xfrm>
          <a:prstGeom prst="round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ctr">
              <a:buFont typeface="Arial" panose="020B0604020202020204" pitchFamily="34" charset="0"/>
              <a:buChar char="•"/>
            </a:pPr>
            <a:endParaRPr lang="en-US" dirty="0" smtClean="0">
              <a:solidFill>
                <a:schemeClr val="accent3">
                  <a:lumMod val="50000"/>
                </a:schemeClr>
              </a:solidFill>
            </a:endParaRPr>
          </a:p>
          <a:p>
            <a:pPr algn="ctr"/>
            <a:endParaRPr lang="en-US" dirty="0" smtClean="0">
              <a:solidFill>
                <a:schemeClr val="accent3">
                  <a:lumMod val="50000"/>
                </a:schemeClr>
              </a:solidFill>
            </a:endParaRPr>
          </a:p>
          <a:p>
            <a:pPr marL="285750" indent="-285750" algn="ctr">
              <a:buFont typeface="Arial" panose="020B0604020202020204" pitchFamily="34" charset="0"/>
              <a:buChar char="•"/>
            </a:pPr>
            <a:r>
              <a:rPr lang="en-US" dirty="0" smtClean="0">
                <a:solidFill>
                  <a:schemeClr val="accent3">
                    <a:lumMod val="50000"/>
                  </a:schemeClr>
                </a:solidFill>
              </a:rPr>
              <a:t>CGST Liability</a:t>
            </a:r>
          </a:p>
          <a:p>
            <a:pPr marL="285750" indent="-285750" algn="ctr">
              <a:buFont typeface="Arial" panose="020B0604020202020204" pitchFamily="34" charset="0"/>
              <a:buChar char="•"/>
            </a:pPr>
            <a:r>
              <a:rPr lang="en-US" dirty="0">
                <a:solidFill>
                  <a:schemeClr val="accent3">
                    <a:lumMod val="50000"/>
                  </a:schemeClr>
                </a:solidFill>
              </a:rPr>
              <a:t>I</a:t>
            </a:r>
            <a:r>
              <a:rPr lang="en-US" dirty="0" smtClean="0">
                <a:solidFill>
                  <a:schemeClr val="accent3">
                    <a:lumMod val="50000"/>
                  </a:schemeClr>
                </a:solidFill>
              </a:rPr>
              <a:t>GST Liability</a:t>
            </a:r>
          </a:p>
          <a:p>
            <a:pPr marL="285750" indent="-285750" algn="ctr">
              <a:buFont typeface="Arial" panose="020B0604020202020204" pitchFamily="34" charset="0"/>
              <a:buChar char="•"/>
            </a:pPr>
            <a:endParaRPr lang="en-US" dirty="0">
              <a:solidFill>
                <a:schemeClr val="accent3">
                  <a:lumMod val="50000"/>
                </a:schemeClr>
              </a:solidFill>
            </a:endParaRPr>
          </a:p>
          <a:p>
            <a:pPr marL="285750" indent="-285750" algn="ctr">
              <a:buFont typeface="Arial" panose="020B0604020202020204" pitchFamily="34" charset="0"/>
              <a:buChar char="•"/>
            </a:pPr>
            <a:endParaRPr lang="en-US" dirty="0">
              <a:solidFill>
                <a:schemeClr val="accent3">
                  <a:lumMod val="50000"/>
                </a:schemeClr>
              </a:solidFill>
            </a:endParaRPr>
          </a:p>
        </p:txBody>
      </p:sp>
      <p:sp>
        <p:nvSpPr>
          <p:cNvPr id="10" name="Rounded Rectangle 9"/>
          <p:cNvSpPr/>
          <p:nvPr/>
        </p:nvSpPr>
        <p:spPr>
          <a:xfrm>
            <a:off x="7776693" y="3889419"/>
            <a:ext cx="2112136" cy="2318198"/>
          </a:xfrm>
          <a:prstGeom prst="round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ctr">
              <a:buFont typeface="Arial" panose="020B0604020202020204" pitchFamily="34" charset="0"/>
              <a:buChar char="•"/>
            </a:pPr>
            <a:endParaRPr lang="en-US" dirty="0" smtClean="0">
              <a:solidFill>
                <a:schemeClr val="accent3">
                  <a:lumMod val="50000"/>
                </a:schemeClr>
              </a:solidFill>
            </a:endParaRPr>
          </a:p>
          <a:p>
            <a:pPr algn="ctr"/>
            <a:endParaRPr lang="en-US" dirty="0" smtClean="0">
              <a:solidFill>
                <a:schemeClr val="accent3">
                  <a:lumMod val="50000"/>
                </a:schemeClr>
              </a:solidFill>
            </a:endParaRPr>
          </a:p>
          <a:p>
            <a:pPr marL="285750" indent="-285750" algn="ctr">
              <a:buFont typeface="Arial" panose="020B0604020202020204" pitchFamily="34" charset="0"/>
              <a:buChar char="•"/>
            </a:pPr>
            <a:r>
              <a:rPr lang="en-US" dirty="0" smtClean="0">
                <a:solidFill>
                  <a:schemeClr val="accent3">
                    <a:lumMod val="50000"/>
                  </a:schemeClr>
                </a:solidFill>
              </a:rPr>
              <a:t>SGST Liability</a:t>
            </a:r>
          </a:p>
          <a:p>
            <a:pPr marL="285750" indent="-285750" algn="ctr">
              <a:buFont typeface="Arial" panose="020B0604020202020204" pitchFamily="34" charset="0"/>
              <a:buChar char="•"/>
            </a:pPr>
            <a:r>
              <a:rPr lang="en-US" dirty="0">
                <a:solidFill>
                  <a:schemeClr val="accent3">
                    <a:lumMod val="50000"/>
                  </a:schemeClr>
                </a:solidFill>
              </a:rPr>
              <a:t>I</a:t>
            </a:r>
            <a:r>
              <a:rPr lang="en-US" dirty="0" smtClean="0">
                <a:solidFill>
                  <a:schemeClr val="accent3">
                    <a:lumMod val="50000"/>
                  </a:schemeClr>
                </a:solidFill>
              </a:rPr>
              <a:t>GST Liability</a:t>
            </a:r>
          </a:p>
          <a:p>
            <a:pPr marL="285750" indent="-285750" algn="ctr">
              <a:buFont typeface="Arial" panose="020B0604020202020204" pitchFamily="34" charset="0"/>
              <a:buChar char="•"/>
            </a:pPr>
            <a:endParaRPr lang="en-US" dirty="0">
              <a:solidFill>
                <a:schemeClr val="accent3">
                  <a:lumMod val="50000"/>
                </a:schemeClr>
              </a:solidFill>
            </a:endParaRPr>
          </a:p>
          <a:p>
            <a:pPr marL="285750" indent="-285750" algn="ctr">
              <a:buFont typeface="Arial" panose="020B0604020202020204" pitchFamily="34" charset="0"/>
              <a:buChar char="•"/>
            </a:pPr>
            <a:endParaRPr lang="en-US" dirty="0">
              <a:solidFill>
                <a:schemeClr val="accent3">
                  <a:lumMod val="50000"/>
                </a:schemeClr>
              </a:solidFill>
            </a:endParaRPr>
          </a:p>
        </p:txBody>
      </p:sp>
      <p:sp>
        <p:nvSpPr>
          <p:cNvPr id="11" name="Rounded Rectangle 10"/>
          <p:cNvSpPr/>
          <p:nvPr/>
        </p:nvSpPr>
        <p:spPr>
          <a:xfrm>
            <a:off x="9978978" y="3884318"/>
            <a:ext cx="2112136" cy="2318198"/>
          </a:xfrm>
          <a:prstGeom prst="round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ctr">
              <a:buFont typeface="Arial" panose="020B0604020202020204" pitchFamily="34" charset="0"/>
              <a:buChar char="•"/>
            </a:pPr>
            <a:endParaRPr lang="en-US" dirty="0" smtClean="0">
              <a:solidFill>
                <a:schemeClr val="accent3">
                  <a:lumMod val="50000"/>
                </a:schemeClr>
              </a:solidFill>
            </a:endParaRPr>
          </a:p>
          <a:p>
            <a:pPr algn="ctr"/>
            <a:endParaRPr lang="en-US" dirty="0" smtClean="0">
              <a:solidFill>
                <a:schemeClr val="accent3">
                  <a:lumMod val="50000"/>
                </a:schemeClr>
              </a:solidFill>
            </a:endParaRPr>
          </a:p>
          <a:p>
            <a:pPr marL="285750" indent="-285750" algn="ctr">
              <a:buFont typeface="Arial" panose="020B0604020202020204" pitchFamily="34" charset="0"/>
              <a:buChar char="•"/>
            </a:pPr>
            <a:r>
              <a:rPr lang="en-US" dirty="0">
                <a:solidFill>
                  <a:schemeClr val="accent3">
                    <a:lumMod val="50000"/>
                  </a:schemeClr>
                </a:solidFill>
              </a:rPr>
              <a:t>U</a:t>
            </a:r>
            <a:r>
              <a:rPr lang="en-US" dirty="0" smtClean="0">
                <a:solidFill>
                  <a:schemeClr val="accent3">
                    <a:lumMod val="50000"/>
                  </a:schemeClr>
                </a:solidFill>
              </a:rPr>
              <a:t>GST Liability</a:t>
            </a:r>
          </a:p>
          <a:p>
            <a:pPr marL="285750" indent="-285750" algn="ctr">
              <a:buFont typeface="Arial" panose="020B0604020202020204" pitchFamily="34" charset="0"/>
              <a:buChar char="•"/>
            </a:pPr>
            <a:r>
              <a:rPr lang="en-US" dirty="0">
                <a:solidFill>
                  <a:schemeClr val="accent3">
                    <a:lumMod val="50000"/>
                  </a:schemeClr>
                </a:solidFill>
              </a:rPr>
              <a:t>I</a:t>
            </a:r>
            <a:r>
              <a:rPr lang="en-US" dirty="0" smtClean="0">
                <a:solidFill>
                  <a:schemeClr val="accent3">
                    <a:lumMod val="50000"/>
                  </a:schemeClr>
                </a:solidFill>
              </a:rPr>
              <a:t>GST Liability</a:t>
            </a:r>
          </a:p>
          <a:p>
            <a:pPr marL="285750" indent="-285750" algn="ctr">
              <a:buFont typeface="Arial" panose="020B0604020202020204" pitchFamily="34" charset="0"/>
              <a:buChar char="•"/>
            </a:pPr>
            <a:endParaRPr lang="en-US" dirty="0">
              <a:solidFill>
                <a:schemeClr val="accent3">
                  <a:lumMod val="50000"/>
                </a:schemeClr>
              </a:solidFill>
            </a:endParaRPr>
          </a:p>
          <a:p>
            <a:pPr marL="285750" indent="-285750" algn="ctr">
              <a:buFont typeface="Arial" panose="020B0604020202020204" pitchFamily="34" charset="0"/>
              <a:buChar char="•"/>
            </a:pPr>
            <a:endParaRPr lang="en-US" dirty="0">
              <a:solidFill>
                <a:schemeClr val="accent3">
                  <a:lumMod val="50000"/>
                </a:schemeClr>
              </a:solidFill>
            </a:endParaRPr>
          </a:p>
        </p:txBody>
      </p:sp>
    </p:spTree>
    <p:extLst>
      <p:ext uri="{BB962C8B-B14F-4D97-AF65-F5344CB8AC3E}">
        <p14:creationId xmlns:p14="http://schemas.microsoft.com/office/powerpoint/2010/main" val="319371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Summary table of GST FORM</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74974464"/>
              </p:ext>
            </p:extLst>
          </p:nvPr>
        </p:nvGraphicFramePr>
        <p:xfrm>
          <a:off x="965915" y="2548466"/>
          <a:ext cx="10406130" cy="3774440"/>
        </p:xfrm>
        <a:graphic>
          <a:graphicData uri="http://schemas.openxmlformats.org/drawingml/2006/table">
            <a:tbl>
              <a:tblPr firstRow="1" bandRow="1">
                <a:tableStyleId>{21E4AEA4-8DFA-4A89-87EB-49C32662AFE0}</a:tableStyleId>
              </a:tblPr>
              <a:tblGrid>
                <a:gridCol w="3468710"/>
                <a:gridCol w="3468710"/>
                <a:gridCol w="3468710"/>
              </a:tblGrid>
              <a:tr h="370840">
                <a:tc>
                  <a:txBody>
                    <a:bodyPr/>
                    <a:lstStyle/>
                    <a:p>
                      <a:pPr algn="ctr"/>
                      <a:r>
                        <a:rPr lang="en-US" dirty="0" smtClean="0"/>
                        <a:t>FORM</a:t>
                      </a:r>
                      <a:endParaRPr lang="en-US" dirty="0"/>
                    </a:p>
                  </a:txBody>
                  <a:tcPr/>
                </a:tc>
                <a:tc>
                  <a:txBody>
                    <a:bodyPr/>
                    <a:lstStyle/>
                    <a:p>
                      <a:pPr algn="ctr"/>
                      <a:r>
                        <a:rPr lang="en-US" dirty="0" smtClean="0"/>
                        <a:t>Name</a:t>
                      </a:r>
                      <a:endParaRPr lang="en-US" dirty="0"/>
                    </a:p>
                  </a:txBody>
                  <a:tcPr/>
                </a:tc>
                <a:tc>
                  <a:txBody>
                    <a:bodyPr/>
                    <a:lstStyle/>
                    <a:p>
                      <a:pPr algn="ctr"/>
                      <a:r>
                        <a:rPr lang="en-US" dirty="0" smtClean="0"/>
                        <a:t>Purpose</a:t>
                      </a:r>
                      <a:endParaRPr lang="en-US" dirty="0"/>
                    </a:p>
                  </a:txBody>
                  <a:tcPr/>
                </a:tc>
              </a:tr>
              <a:tr h="370840">
                <a:tc>
                  <a:txBody>
                    <a:bodyPr/>
                    <a:lstStyle/>
                    <a:p>
                      <a:pPr algn="ctr"/>
                      <a:r>
                        <a:rPr lang="en-US" dirty="0" smtClean="0"/>
                        <a:t>PMT-01</a:t>
                      </a:r>
                      <a:endParaRPr lang="en-US" dirty="0"/>
                    </a:p>
                  </a:txBody>
                  <a:tcPr/>
                </a:tc>
                <a:tc>
                  <a:txBody>
                    <a:bodyPr/>
                    <a:lstStyle/>
                    <a:p>
                      <a:pPr algn="l"/>
                      <a:r>
                        <a:rPr lang="en-US" dirty="0"/>
                        <a:t>Electronic Liability Register</a:t>
                      </a:r>
                    </a:p>
                  </a:txBody>
                  <a:tcPr anchor="ctr"/>
                </a:tc>
                <a:tc>
                  <a:txBody>
                    <a:bodyPr/>
                    <a:lstStyle/>
                    <a:p>
                      <a:pPr algn="ctr"/>
                      <a:r>
                        <a:rPr lang="en-US" dirty="0" smtClean="0"/>
                        <a:t>Tax</a:t>
                      </a:r>
                      <a:r>
                        <a:rPr lang="en-US" baseline="0" dirty="0" smtClean="0"/>
                        <a:t> liability of Tax Payer</a:t>
                      </a:r>
                      <a:endParaRPr lang="en-US" dirty="0"/>
                    </a:p>
                  </a:txBody>
                  <a:tcPr/>
                </a:tc>
              </a:tr>
              <a:tr h="370840">
                <a:tc>
                  <a:txBody>
                    <a:bodyPr/>
                    <a:lstStyle/>
                    <a:p>
                      <a:pPr algn="ctr"/>
                      <a:r>
                        <a:rPr lang="en-US" dirty="0" smtClean="0"/>
                        <a:t>PMT-02</a:t>
                      </a:r>
                      <a:endParaRPr lang="en-US" dirty="0"/>
                    </a:p>
                  </a:txBody>
                  <a:tcPr/>
                </a:tc>
                <a:tc>
                  <a:txBody>
                    <a:bodyPr/>
                    <a:lstStyle/>
                    <a:p>
                      <a:pPr algn="l"/>
                      <a:r>
                        <a:rPr lang="en-US" dirty="0" smtClean="0"/>
                        <a:t>Electronic Credit Ledger</a:t>
                      </a:r>
                      <a:endParaRPr lang="en-US" dirty="0"/>
                    </a:p>
                  </a:txBody>
                  <a:tcPr/>
                </a:tc>
                <a:tc>
                  <a:txBody>
                    <a:bodyPr/>
                    <a:lstStyle/>
                    <a:p>
                      <a:pPr algn="ctr"/>
                      <a:r>
                        <a:rPr lang="en-US" dirty="0" smtClean="0"/>
                        <a:t>ITC available</a:t>
                      </a:r>
                      <a:r>
                        <a:rPr lang="en-US" baseline="0" dirty="0" smtClean="0"/>
                        <a:t> and used</a:t>
                      </a:r>
                      <a:endParaRPr lang="en-US" dirty="0"/>
                    </a:p>
                  </a:txBody>
                  <a:tcPr/>
                </a:tc>
              </a:tr>
              <a:tr h="370840">
                <a:tc>
                  <a:txBody>
                    <a:bodyPr/>
                    <a:lstStyle/>
                    <a:p>
                      <a:pPr algn="ctr"/>
                      <a:r>
                        <a:rPr lang="en-US" dirty="0" smtClean="0"/>
                        <a:t>PMT-03</a:t>
                      </a:r>
                      <a:endParaRPr lang="en-US" dirty="0"/>
                    </a:p>
                  </a:txBody>
                  <a:tcPr/>
                </a:tc>
                <a:tc>
                  <a:txBody>
                    <a:bodyPr/>
                    <a:lstStyle/>
                    <a:p>
                      <a:pPr algn="l"/>
                      <a:r>
                        <a:rPr lang="en-US" dirty="0" smtClean="0"/>
                        <a:t>Re</a:t>
                      </a:r>
                      <a:r>
                        <a:rPr lang="en-US" baseline="0" dirty="0" smtClean="0"/>
                        <a:t> credit of ITC</a:t>
                      </a:r>
                      <a:endParaRPr lang="en-US" dirty="0"/>
                    </a:p>
                  </a:txBody>
                  <a:tcPr/>
                </a:tc>
                <a:tc>
                  <a:txBody>
                    <a:bodyPr/>
                    <a:lstStyle/>
                    <a:p>
                      <a:pPr algn="ctr"/>
                      <a:r>
                        <a:rPr lang="en-US" dirty="0" smtClean="0"/>
                        <a:t>Re-credit rejected/wrongly reversed ITC</a:t>
                      </a:r>
                      <a:endParaRPr lang="en-US" dirty="0"/>
                    </a:p>
                  </a:txBody>
                  <a:tcPr/>
                </a:tc>
              </a:tr>
              <a:tr h="370840">
                <a:tc>
                  <a:txBody>
                    <a:bodyPr/>
                    <a:lstStyle/>
                    <a:p>
                      <a:pPr algn="ctr"/>
                      <a:r>
                        <a:rPr lang="en-US" dirty="0" smtClean="0"/>
                        <a:t>PMT-04</a:t>
                      </a:r>
                      <a:endParaRPr lang="en-US" dirty="0"/>
                    </a:p>
                  </a:txBody>
                  <a:tcPr/>
                </a:tc>
                <a:tc>
                  <a:txBody>
                    <a:bodyPr/>
                    <a:lstStyle/>
                    <a:p>
                      <a:pPr algn="l"/>
                      <a:r>
                        <a:rPr lang="en-US" dirty="0" smtClean="0"/>
                        <a:t>Taxpayer Communication</a:t>
                      </a:r>
                      <a:endParaRPr lang="en-US" dirty="0"/>
                    </a:p>
                  </a:txBody>
                  <a:tcPr/>
                </a:tc>
                <a:tc>
                  <a:txBody>
                    <a:bodyPr/>
                    <a:lstStyle/>
                    <a:p>
                      <a:pPr algn="ctr"/>
                      <a:r>
                        <a:rPr lang="en-US" dirty="0" smtClean="0"/>
                        <a:t>Report issues with ledgers</a:t>
                      </a:r>
                      <a:endParaRPr lang="en-US" dirty="0"/>
                    </a:p>
                  </a:txBody>
                  <a:tcPr/>
                </a:tc>
              </a:tr>
              <a:tr h="370840">
                <a:tc>
                  <a:txBody>
                    <a:bodyPr/>
                    <a:lstStyle/>
                    <a:p>
                      <a:pPr algn="ctr"/>
                      <a:r>
                        <a:rPr lang="en-US" dirty="0" smtClean="0"/>
                        <a:t>PMT-05</a:t>
                      </a:r>
                      <a:endParaRPr lang="en-US" dirty="0"/>
                    </a:p>
                  </a:txBody>
                  <a:tcPr/>
                </a:tc>
                <a:tc>
                  <a:txBody>
                    <a:bodyPr/>
                    <a:lstStyle/>
                    <a:p>
                      <a:pPr algn="l"/>
                      <a:r>
                        <a:rPr lang="en-US" dirty="0" smtClean="0"/>
                        <a:t>Electronic Cash Ledger</a:t>
                      </a:r>
                      <a:endParaRPr lang="en-US" dirty="0"/>
                    </a:p>
                  </a:txBody>
                  <a:tcPr/>
                </a:tc>
                <a:tc>
                  <a:txBody>
                    <a:bodyPr/>
                    <a:lstStyle/>
                    <a:p>
                      <a:pPr algn="ctr"/>
                      <a:r>
                        <a:rPr lang="en-US" dirty="0" smtClean="0"/>
                        <a:t>Cas</a:t>
                      </a:r>
                      <a:r>
                        <a:rPr lang="en-US" baseline="0" dirty="0" smtClean="0"/>
                        <a:t>h deposits against payments</a:t>
                      </a:r>
                      <a:endParaRPr lang="en-US" dirty="0"/>
                    </a:p>
                  </a:txBody>
                  <a:tcPr/>
                </a:tc>
              </a:tr>
              <a:tr h="370840">
                <a:tc>
                  <a:txBody>
                    <a:bodyPr/>
                    <a:lstStyle/>
                    <a:p>
                      <a:pPr algn="ctr"/>
                      <a:r>
                        <a:rPr lang="en-US" dirty="0" smtClean="0"/>
                        <a:t>PMT-06</a:t>
                      </a:r>
                      <a:endParaRPr lang="en-US" dirty="0"/>
                    </a:p>
                  </a:txBody>
                  <a:tcPr/>
                </a:tc>
                <a:tc>
                  <a:txBody>
                    <a:bodyPr/>
                    <a:lstStyle/>
                    <a:p>
                      <a:pPr algn="l"/>
                      <a:r>
                        <a:rPr lang="en-US" dirty="0" smtClean="0"/>
                        <a:t>Payment </a:t>
                      </a:r>
                      <a:r>
                        <a:rPr lang="en-US" dirty="0" err="1" smtClean="0"/>
                        <a:t>Challan</a:t>
                      </a:r>
                      <a:endParaRPr lang="en-US" dirty="0"/>
                    </a:p>
                  </a:txBody>
                  <a:tcPr/>
                </a:tc>
                <a:tc>
                  <a:txBody>
                    <a:bodyPr/>
                    <a:lstStyle/>
                    <a:p>
                      <a:pPr algn="ctr"/>
                      <a:r>
                        <a:rPr lang="en-US" dirty="0" smtClean="0"/>
                        <a:t>Used to deposit money</a:t>
                      </a:r>
                      <a:r>
                        <a:rPr lang="en-US" baseline="0" dirty="0" smtClean="0"/>
                        <a:t> in cash ledger</a:t>
                      </a:r>
                      <a:endParaRPr lang="en-US" dirty="0"/>
                    </a:p>
                  </a:txBody>
                  <a:tcPr/>
                </a:tc>
              </a:tr>
              <a:tr h="370840">
                <a:tc>
                  <a:txBody>
                    <a:bodyPr/>
                    <a:lstStyle/>
                    <a:p>
                      <a:pPr algn="ctr"/>
                      <a:r>
                        <a:rPr lang="en-US" dirty="0" smtClean="0"/>
                        <a:t>PMT-07</a:t>
                      </a:r>
                      <a:endParaRPr lang="en-US" dirty="0"/>
                    </a:p>
                  </a:txBody>
                  <a:tcPr/>
                </a:tc>
                <a:tc>
                  <a:txBody>
                    <a:bodyPr/>
                    <a:lstStyle/>
                    <a:p>
                      <a:pPr algn="l"/>
                      <a:r>
                        <a:rPr lang="en-US" dirty="0" smtClean="0"/>
                        <a:t>Failed Transaction Grievance</a:t>
                      </a:r>
                      <a:endParaRPr lang="en-US" dirty="0"/>
                    </a:p>
                  </a:txBody>
                  <a:tcPr/>
                </a:tc>
                <a:tc>
                  <a:txBody>
                    <a:bodyPr/>
                    <a:lstStyle/>
                    <a:p>
                      <a:r>
                        <a:rPr lang="en-US" dirty="0"/>
                        <a:t>Complaint form for failed </a:t>
                      </a:r>
                      <a:r>
                        <a:rPr lang="en-US" dirty="0" err="1"/>
                        <a:t>challan</a:t>
                      </a:r>
                      <a:r>
                        <a:rPr lang="en-US" dirty="0"/>
                        <a:t> payment</a:t>
                      </a:r>
                    </a:p>
                  </a:txBody>
                  <a:tcPr anchor="ctr"/>
                </a:tc>
              </a:tr>
            </a:tbl>
          </a:graphicData>
        </a:graphic>
      </p:graphicFrame>
    </p:spTree>
    <p:extLst>
      <p:ext uri="{BB962C8B-B14F-4D97-AF65-F5344CB8AC3E}">
        <p14:creationId xmlns:p14="http://schemas.microsoft.com/office/powerpoint/2010/main" val="414458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2180496"/>
            <a:ext cx="11029615" cy="4387729"/>
          </a:xfrm>
        </p:spPr>
        <p:txBody>
          <a:bodyPr>
            <a:normAutofit fontScale="85000" lnSpcReduction="20000"/>
          </a:bodyPr>
          <a:lstStyle/>
          <a:p>
            <a:pPr marL="0" indent="0">
              <a:buNone/>
            </a:pPr>
            <a:r>
              <a:rPr lang="en-US" dirty="0" smtClean="0"/>
              <a:t>Registered Person </a:t>
            </a:r>
            <a:r>
              <a:rPr lang="en-US" dirty="0"/>
              <a:t>shall not use the amount available in e-credit ledger to </a:t>
            </a:r>
            <a:endParaRPr lang="en-US" dirty="0" smtClean="0"/>
          </a:p>
          <a:p>
            <a:pPr>
              <a:buFontTx/>
              <a:buChar char="-"/>
            </a:pPr>
            <a:r>
              <a:rPr lang="en-US" dirty="0" smtClean="0"/>
              <a:t>discharge </a:t>
            </a:r>
            <a:r>
              <a:rPr lang="en-US" dirty="0"/>
              <a:t>his liability towards output tax in excess of 99% of such tax </a:t>
            </a:r>
            <a:r>
              <a:rPr lang="en-US" dirty="0" smtClean="0"/>
              <a:t>liability; </a:t>
            </a:r>
          </a:p>
          <a:p>
            <a:pPr>
              <a:buFontTx/>
              <a:buChar char="-"/>
            </a:pPr>
            <a:r>
              <a:rPr lang="en-US" dirty="0" smtClean="0"/>
              <a:t>in </a:t>
            </a:r>
            <a:r>
              <a:rPr lang="en-US" dirty="0"/>
              <a:t>cases where the value of taxable supply other than exempt supply and zero-rated </a:t>
            </a:r>
            <a:r>
              <a:rPr lang="en-US" dirty="0" smtClean="0"/>
              <a:t>supply; and</a:t>
            </a:r>
          </a:p>
          <a:p>
            <a:pPr>
              <a:buFontTx/>
              <a:buChar char="-"/>
            </a:pPr>
            <a:r>
              <a:rPr lang="en-US" dirty="0" smtClean="0"/>
              <a:t>in </a:t>
            </a:r>
            <a:r>
              <a:rPr lang="en-US" dirty="0"/>
              <a:t>a month exceeds fifty lakh </a:t>
            </a:r>
            <a:r>
              <a:rPr lang="en-US" dirty="0" smtClean="0"/>
              <a:t>rupees.</a:t>
            </a:r>
          </a:p>
          <a:p>
            <a:pPr marL="0" indent="0">
              <a:buNone/>
            </a:pPr>
            <a:r>
              <a:rPr lang="en-US" b="1" dirty="0"/>
              <a:t>Restriction shall not apply where </a:t>
            </a:r>
            <a:r>
              <a:rPr lang="en-US" b="1" dirty="0" smtClean="0"/>
              <a:t>–</a:t>
            </a:r>
            <a:r>
              <a:rPr lang="en-US" dirty="0" smtClean="0"/>
              <a:t> </a:t>
            </a:r>
          </a:p>
          <a:p>
            <a:pPr marL="342900" indent="-342900">
              <a:buAutoNum type="alphaLcPeriod"/>
            </a:pPr>
            <a:r>
              <a:rPr lang="en-US" dirty="0" smtClean="0"/>
              <a:t>Registered person </a:t>
            </a:r>
            <a:r>
              <a:rPr lang="en-US" dirty="0"/>
              <a:t>or the proprietor or </a:t>
            </a:r>
            <a:r>
              <a:rPr lang="en-US" dirty="0" err="1"/>
              <a:t>karta</a:t>
            </a:r>
            <a:r>
              <a:rPr lang="en-US" dirty="0"/>
              <a:t> or the managing director or any of its two partners, whole-time Directors, Members of Managing Committee of Associations or Board of Trustees, as the case may be, CA Ramesh </a:t>
            </a:r>
            <a:r>
              <a:rPr lang="en-US" dirty="0" err="1"/>
              <a:t>Soni</a:t>
            </a:r>
            <a:r>
              <a:rPr lang="en-US" dirty="0"/>
              <a:t> 15.6 Chapter 15: Payment of Tax - have paid more than </a:t>
            </a:r>
            <a:r>
              <a:rPr lang="en-US" dirty="0" err="1"/>
              <a:t>Rs</a:t>
            </a:r>
            <a:r>
              <a:rPr lang="en-US" dirty="0"/>
              <a:t> 1 lakh as income tax - in each of the last 2 FYs for which the time limit to file income tax return u/s 139(1) of the said Act has expired; or </a:t>
            </a:r>
            <a:endParaRPr lang="en-US" dirty="0" smtClean="0"/>
          </a:p>
          <a:p>
            <a:pPr marL="342900" indent="-342900">
              <a:buAutoNum type="alphaLcPeriod"/>
            </a:pPr>
            <a:r>
              <a:rPr lang="en-US" dirty="0" smtClean="0"/>
              <a:t>the </a:t>
            </a:r>
            <a:r>
              <a:rPr lang="en-US" dirty="0"/>
              <a:t>Registered person </a:t>
            </a:r>
            <a:r>
              <a:rPr lang="en-US" dirty="0"/>
              <a:t>has received a refund amount of more than </a:t>
            </a:r>
            <a:r>
              <a:rPr lang="en-US" dirty="0" err="1"/>
              <a:t>Rs</a:t>
            </a:r>
            <a:r>
              <a:rPr lang="en-US" dirty="0"/>
              <a:t>. 1 lakh in the PFY on account of </a:t>
            </a:r>
            <a:r>
              <a:rPr lang="en-US" dirty="0" err="1"/>
              <a:t>unutilised</a:t>
            </a:r>
            <a:r>
              <a:rPr lang="en-US" dirty="0"/>
              <a:t> ITC section 54(3)(</a:t>
            </a:r>
            <a:r>
              <a:rPr lang="en-US" dirty="0" err="1"/>
              <a:t>i</a:t>
            </a:r>
            <a:r>
              <a:rPr lang="en-US" dirty="0"/>
              <a:t>); or </a:t>
            </a:r>
            <a:endParaRPr lang="en-US" dirty="0" smtClean="0"/>
          </a:p>
          <a:p>
            <a:pPr marL="342900" indent="-342900">
              <a:buAutoNum type="alphaLcPeriod"/>
            </a:pPr>
            <a:r>
              <a:rPr lang="en-US" dirty="0" smtClean="0"/>
              <a:t>the </a:t>
            </a:r>
            <a:r>
              <a:rPr lang="en-US" dirty="0"/>
              <a:t>Registered person </a:t>
            </a:r>
            <a:r>
              <a:rPr lang="en-US" dirty="0"/>
              <a:t>has received a refund amount of more than </a:t>
            </a:r>
            <a:r>
              <a:rPr lang="en-US" dirty="0" err="1"/>
              <a:t>Rs</a:t>
            </a:r>
            <a:r>
              <a:rPr lang="en-US" dirty="0"/>
              <a:t>. 1 lakh in the PFY on account of </a:t>
            </a:r>
            <a:r>
              <a:rPr lang="en-US" dirty="0" err="1"/>
              <a:t>unutilised</a:t>
            </a:r>
            <a:r>
              <a:rPr lang="en-US" dirty="0"/>
              <a:t> ITC section 54(3)(ii); or </a:t>
            </a:r>
            <a:endParaRPr lang="en-US" dirty="0" smtClean="0"/>
          </a:p>
          <a:p>
            <a:pPr marL="342900" indent="-342900">
              <a:buAutoNum type="alphaLcPeriod"/>
            </a:pPr>
            <a:r>
              <a:rPr lang="en-US" dirty="0" smtClean="0"/>
              <a:t>the </a:t>
            </a:r>
            <a:r>
              <a:rPr lang="en-US" dirty="0"/>
              <a:t>Registered person </a:t>
            </a:r>
            <a:r>
              <a:rPr lang="en-US" dirty="0"/>
              <a:t>has discharged his liability towards output tax through the e-cash ledger for an amount which is in excess of 1% of the total output tax liability, applied cumulatively, </a:t>
            </a:r>
            <a:r>
              <a:rPr lang="en-US" dirty="0" err="1"/>
              <a:t>upto</a:t>
            </a:r>
            <a:r>
              <a:rPr lang="en-US" dirty="0"/>
              <a:t> the said month in the current financial year; or </a:t>
            </a:r>
            <a:endParaRPr lang="en-US" dirty="0" smtClean="0"/>
          </a:p>
          <a:p>
            <a:pPr marL="342900" indent="-342900">
              <a:buAutoNum type="alphaLcPeriod"/>
            </a:pPr>
            <a:r>
              <a:rPr lang="en-US" dirty="0" smtClean="0"/>
              <a:t>the </a:t>
            </a:r>
            <a:r>
              <a:rPr lang="en-US" dirty="0"/>
              <a:t>registered person is - (</a:t>
            </a:r>
            <a:r>
              <a:rPr lang="en-US" dirty="0" err="1"/>
              <a:t>i</a:t>
            </a:r>
            <a:r>
              <a:rPr lang="en-US" dirty="0"/>
              <a:t>) Government Department; or (ii) a Public Sector Undertaking; or (iii) a local authority; or (iv) a statutory body:</a:t>
            </a:r>
            <a:endParaRPr lang="en-US" i="1" dirty="0"/>
          </a:p>
        </p:txBody>
      </p:sp>
      <p:sp>
        <p:nvSpPr>
          <p:cNvPr id="3" name="Title 2"/>
          <p:cNvSpPr>
            <a:spLocks noGrp="1"/>
          </p:cNvSpPr>
          <p:nvPr>
            <p:ph type="title"/>
          </p:nvPr>
        </p:nvSpPr>
        <p:spPr/>
        <p:txBody>
          <a:bodyPr>
            <a:normAutofit fontScale="90000"/>
          </a:bodyPr>
          <a:lstStyle/>
          <a:p>
            <a:r>
              <a:rPr lang="en-US" dirty="0"/>
              <a:t>Rule 86B: Restrictions on use of amount available in electronic credit ledger</a:t>
            </a:r>
          </a:p>
        </p:txBody>
      </p:sp>
    </p:spTree>
    <p:extLst>
      <p:ext uri="{BB962C8B-B14F-4D97-AF65-F5344CB8AC3E}">
        <p14:creationId xmlns:p14="http://schemas.microsoft.com/office/powerpoint/2010/main" val="2082710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1192" y="2180496"/>
            <a:ext cx="11029615" cy="4387729"/>
          </a:xfrm>
        </p:spPr>
        <p:txBody>
          <a:bodyPr>
            <a:normAutofit fontScale="92500" lnSpcReduction="10000"/>
          </a:bodyPr>
          <a:lstStyle/>
          <a:p>
            <a:pPr marL="0" indent="0">
              <a:buNone/>
            </a:pPr>
            <a:r>
              <a:rPr lang="en-US" dirty="0" smtClean="0"/>
              <a:t>(1) Failure </a:t>
            </a:r>
            <a:r>
              <a:rPr lang="en-US" dirty="0"/>
              <a:t>to pay tax – interest payable @ 18% p.a. </a:t>
            </a:r>
            <a:endParaRPr lang="en-US" dirty="0" smtClean="0"/>
          </a:p>
          <a:p>
            <a:pPr marL="0" indent="0">
              <a:buNone/>
            </a:pPr>
            <a:r>
              <a:rPr lang="en-US" dirty="0" smtClean="0"/>
              <a:t>	Every </a:t>
            </a:r>
            <a:r>
              <a:rPr lang="en-US" dirty="0"/>
              <a:t>person who is liable to pay tax but fails to pay to the Government within due date, </a:t>
            </a:r>
            <a:endParaRPr lang="en-US" dirty="0" smtClean="0"/>
          </a:p>
          <a:p>
            <a:pPr lvl="1">
              <a:buFontTx/>
              <a:buChar char="-"/>
            </a:pPr>
            <a:r>
              <a:rPr lang="en-US" dirty="0" smtClean="0"/>
              <a:t>shall </a:t>
            </a:r>
            <a:r>
              <a:rPr lang="en-US" dirty="0"/>
              <a:t>for the period for which the tax or any part thereof remains unpaid, </a:t>
            </a:r>
            <a:endParaRPr lang="en-US" dirty="0" smtClean="0"/>
          </a:p>
          <a:p>
            <a:pPr lvl="1">
              <a:buFontTx/>
              <a:buChar char="-"/>
            </a:pPr>
            <a:r>
              <a:rPr lang="en-US" dirty="0" smtClean="0"/>
              <a:t>pay</a:t>
            </a:r>
            <a:r>
              <a:rPr lang="en-US" dirty="0"/>
              <a:t>, on his own, interest at such rate, not exceeding 18%, as may be notified. </a:t>
            </a:r>
            <a:endParaRPr lang="en-US" dirty="0" smtClean="0"/>
          </a:p>
          <a:p>
            <a:pPr marL="0" indent="0">
              <a:buNone/>
            </a:pPr>
            <a:r>
              <a:rPr lang="en-US" dirty="0" smtClean="0"/>
              <a:t>	</a:t>
            </a:r>
            <a:r>
              <a:rPr lang="en-US" b="1" dirty="0" smtClean="0"/>
              <a:t>Proviso</a:t>
            </a:r>
            <a:r>
              <a:rPr lang="en-US" b="1" dirty="0"/>
              <a:t>: </a:t>
            </a:r>
            <a:endParaRPr lang="en-US" b="1" dirty="0" smtClean="0"/>
          </a:p>
          <a:p>
            <a:pPr marL="0" indent="0">
              <a:buNone/>
            </a:pPr>
            <a:r>
              <a:rPr lang="en-US" dirty="0"/>
              <a:t>	</a:t>
            </a:r>
            <a:r>
              <a:rPr lang="en-US" dirty="0" smtClean="0"/>
              <a:t>- </a:t>
            </a:r>
            <a:r>
              <a:rPr lang="en-US" dirty="0"/>
              <a:t>the interest on tax payable in respect of supplies made during a tax period and declared in the return for  </a:t>
            </a:r>
            <a:r>
              <a:rPr lang="en-US" dirty="0" smtClean="0"/>
              <a:t>the 	said </a:t>
            </a:r>
            <a:r>
              <a:rPr lang="en-US" dirty="0"/>
              <a:t>period furnished after the due date, </a:t>
            </a:r>
            <a:endParaRPr lang="en-US" dirty="0" smtClean="0"/>
          </a:p>
          <a:p>
            <a:pPr marL="0" indent="0">
              <a:buNone/>
            </a:pPr>
            <a:r>
              <a:rPr lang="en-US" dirty="0"/>
              <a:t>	</a:t>
            </a:r>
            <a:r>
              <a:rPr lang="en-US" dirty="0" smtClean="0"/>
              <a:t>- </a:t>
            </a:r>
            <a:r>
              <a:rPr lang="en-US" dirty="0"/>
              <a:t>except where such return is furnished after commencement of any proceedings under section 73/74 in </a:t>
            </a:r>
            <a:r>
              <a:rPr lang="en-US" dirty="0" smtClean="0"/>
              <a:t>	respect 	of </a:t>
            </a:r>
            <a:r>
              <a:rPr lang="en-US" dirty="0"/>
              <a:t>the said period, </a:t>
            </a:r>
            <a:endParaRPr lang="en-US" dirty="0" smtClean="0"/>
          </a:p>
          <a:p>
            <a:pPr marL="0" indent="0">
              <a:buNone/>
            </a:pPr>
            <a:r>
              <a:rPr lang="en-US" dirty="0"/>
              <a:t>	</a:t>
            </a:r>
            <a:r>
              <a:rPr lang="en-US" dirty="0" smtClean="0"/>
              <a:t>- </a:t>
            </a:r>
            <a:r>
              <a:rPr lang="en-US" dirty="0"/>
              <a:t>shall be payable on that portion of tax that is paid by debiting the electronic cash ledger. </a:t>
            </a:r>
            <a:endParaRPr lang="en-US" dirty="0" smtClean="0"/>
          </a:p>
          <a:p>
            <a:pPr marL="0" indent="0">
              <a:buNone/>
            </a:pPr>
            <a:r>
              <a:rPr lang="en-US" dirty="0" smtClean="0"/>
              <a:t>(2) 	Interest </a:t>
            </a:r>
            <a:r>
              <a:rPr lang="en-US" dirty="0"/>
              <a:t>shall be calculated from the day succeeding the day on which such tax was due to be paid. </a:t>
            </a:r>
          </a:p>
          <a:p>
            <a:pPr marL="0" indent="0">
              <a:buNone/>
            </a:pPr>
            <a:r>
              <a:rPr lang="en-US" dirty="0" smtClean="0"/>
              <a:t>(3)	</a:t>
            </a:r>
            <a:r>
              <a:rPr lang="en-US" dirty="0" smtClean="0"/>
              <a:t>If </a:t>
            </a:r>
            <a:r>
              <a:rPr lang="en-US" dirty="0"/>
              <a:t>ITC has been wrongly availed and utilized, the </a:t>
            </a:r>
            <a:r>
              <a:rPr lang="en-US" dirty="0" smtClean="0"/>
              <a:t>registered person </a:t>
            </a:r>
            <a:r>
              <a:rPr lang="en-US" dirty="0"/>
              <a:t>must pay interest on the wrongly availed and </a:t>
            </a:r>
            <a:r>
              <a:rPr lang="en-US" dirty="0" smtClean="0"/>
              <a:t>	utilized </a:t>
            </a:r>
            <a:r>
              <a:rPr lang="en-US" dirty="0"/>
              <a:t>amount </a:t>
            </a:r>
            <a:r>
              <a:rPr lang="en-US" dirty="0" smtClean="0"/>
              <a:t>at </a:t>
            </a:r>
            <a:r>
              <a:rPr lang="en-US" dirty="0" smtClean="0"/>
              <a:t>a </a:t>
            </a:r>
            <a:r>
              <a:rPr lang="en-US" dirty="0"/>
              <a:t>rate not exceeding 24%, as notified &amp; calculated as prescribed. </a:t>
            </a:r>
            <a:endParaRPr lang="en-US" i="1" dirty="0"/>
          </a:p>
        </p:txBody>
      </p:sp>
      <p:sp>
        <p:nvSpPr>
          <p:cNvPr id="3" name="Title 2"/>
          <p:cNvSpPr>
            <a:spLocks noGrp="1"/>
          </p:cNvSpPr>
          <p:nvPr>
            <p:ph type="title"/>
          </p:nvPr>
        </p:nvSpPr>
        <p:spPr/>
        <p:txBody>
          <a:bodyPr>
            <a:normAutofit fontScale="90000"/>
          </a:bodyPr>
          <a:lstStyle/>
          <a:p>
            <a:r>
              <a:rPr lang="en-US" dirty="0"/>
              <a:t>Section 50: Interest on delayed payment of Tax</a:t>
            </a:r>
          </a:p>
        </p:txBody>
      </p:sp>
    </p:spTree>
    <p:extLst>
      <p:ext uri="{BB962C8B-B14F-4D97-AF65-F5344CB8AC3E}">
        <p14:creationId xmlns:p14="http://schemas.microsoft.com/office/powerpoint/2010/main" val="1187415577"/>
      </p:ext>
    </p:extLst>
  </p:cSld>
  <p:clrMapOvr>
    <a:masterClrMapping/>
  </p:clrMapOvr>
</p:sld>
</file>

<file path=ppt/theme/theme1.xml><?xml version="1.0" encoding="utf-8"?>
<a:theme xmlns:a="http://schemas.openxmlformats.org/drawingml/2006/main" name="Dividend">
  <a:themeElements>
    <a:clrScheme name="Custom 11">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Custom 2">
      <a:majorFont>
        <a:latin typeface="Candara"/>
        <a:ea typeface=""/>
        <a:cs typeface=""/>
      </a:majorFont>
      <a:minorFont>
        <a:latin typeface="Candar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ln>
          <a:noFill/>
        </a:ln>
      </a:spPr>
      <a:bodyPr rtlCol="0" anchor="ctr"/>
      <a:lstStyle>
        <a:defPPr algn="ctr">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extLst>
    <a:ext uri="{05A4C25C-085E-4340-85A3-A5531E510DB2}">
      <thm15:themeFamily xmlns:thm15="http://schemas.microsoft.com/office/thememl/2012/main" name="Presentation1" id="{F529A05C-9967-417B-A795-0EE2DA56A977}" vid="{B371D623-29EC-4410-98F2-D4F69349AE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31C3B7-F137-4B62-A714-55F90281BDA7}">
  <ds:schemaRefs>
    <ds:schemaRef ds:uri="http://schemas.microsoft.com/sharepoint/v3/contenttype/forms"/>
  </ds:schemaRefs>
</ds:datastoreItem>
</file>

<file path=customXml/itemProps2.xml><?xml version="1.0" encoding="utf-8"?>
<ds:datastoreItem xmlns:ds="http://schemas.openxmlformats.org/officeDocument/2006/customXml" ds:itemID="{E5732F72-BAE4-4D8F-B5A8-4D4D584BF69E}">
  <ds:schemaRefs>
    <ds:schemaRef ds:uri="http://purl.org/dc/elements/1.1/"/>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B8FDF75-6DB0-420B-9CE9-4E2094004A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Looks like, sounds like</Template>
  <TotalTime>0</TotalTime>
  <Words>2532</Words>
  <Application>Microsoft Office PowerPoint</Application>
  <PresentationFormat>Widescreen</PresentationFormat>
  <Paragraphs>316</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Candara</vt:lpstr>
      <vt:lpstr>Wingdings 2</vt:lpstr>
      <vt:lpstr>Dividend</vt:lpstr>
      <vt:lpstr>Payment of tax (Chapter x of CGST act 2017)</vt:lpstr>
      <vt:lpstr>provisions relating to payment of tax containing sections 49 to 53A</vt:lpstr>
      <vt:lpstr>Section 49: Payment of Tax, Interest,  Penalty and other amounts </vt:lpstr>
      <vt:lpstr>Section 49: Payment of Tax, Interest,  Penalty and other amounts </vt:lpstr>
      <vt:lpstr>Rule 88A: Order of utilization of input tax credit</vt:lpstr>
      <vt:lpstr>Rule 88A: chart</vt:lpstr>
      <vt:lpstr>Summary table of GST FORM</vt:lpstr>
      <vt:lpstr>Rule 86B: Restrictions on use of amount available in electronic credit ledger</vt:lpstr>
      <vt:lpstr>Section 50: Interest on delayed payment of Tax</vt:lpstr>
      <vt:lpstr>Rule 88B: Manner of calculating interest on delayed payment of tax.</vt:lpstr>
      <vt:lpstr>Rule 88B: Manner of calculating interest on delayed payment of tax.</vt:lpstr>
      <vt:lpstr>Chart –sec 50(1)</vt:lpstr>
      <vt:lpstr>Chart –sec 50(3)</vt:lpstr>
      <vt:lpstr>Circular: Utilisation of the amounts available in the e credit ledger and e cash ledger for payment of tax and other liabilities [Circular No. 172/04/2022-GST dt. 06.07.22] </vt:lpstr>
      <vt:lpstr>Example</vt:lpstr>
      <vt:lpstr>What is refund?</vt:lpstr>
      <vt:lpstr>Situation which may give rise to refund under gst</vt:lpstr>
      <vt:lpstr>Threshold limit</vt:lpstr>
      <vt:lpstr>How can refund be claimed?</vt:lpstr>
      <vt:lpstr>How can refund of excess balance in E-cash ledger be claimed?</vt:lpstr>
      <vt:lpstr>Provision relating to refund of advance tax deposited by casual taxable person</vt:lpstr>
      <vt:lpstr>Process of refund of excess balance in electronic credit ledger (ITC REFUND)</vt:lpstr>
      <vt:lpstr>Process of refund of excess balance in electronic credit ledger (ITC REFUND)</vt:lpstr>
      <vt:lpstr>Doctrine of unjust enrichment is not applicable [sec 54(5) +54(8)]</vt:lpstr>
      <vt:lpstr>Refund amount credited to  consumer welfare fund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2025-08-01T15:20:59Z</dcterms:created>
  <dcterms:modified xsi:type="dcterms:W3CDTF">2025-08-03T11:23:20Z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