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76" r:id="rId15"/>
    <p:sldId id="277" r:id="rId16"/>
    <p:sldId id="278" r:id="rId17"/>
    <p:sldId id="279" r:id="rId18"/>
    <p:sldId id="280" r:id="rId19"/>
    <p:sldId id="281" r:id="rId20"/>
    <p:sldId id="269" r:id="rId21"/>
    <p:sldId id="270" r:id="rId22"/>
    <p:sldId id="271" r:id="rId23"/>
    <p:sldId id="272" r:id="rId24"/>
    <p:sldId id="273" r:id="rId25"/>
    <p:sldId id="274" r:id="rId26"/>
    <p:sldId id="275"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6/27/2025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6/27/2025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st.gov.i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axmann.com/research/search?searchData=2005%20(179)%20ELT%20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entaxonline.com/search?searchData=2%20Centax%20236%20(SC)&amp;itemType=AP" TargetMode="External"/><Relationship Id="rId2" Type="http://schemas.openxmlformats.org/officeDocument/2006/relationships/hyperlink" Target="https://www.taxmann.com/research/search?searchData=89%20ELT%2016%20SC" TargetMode="External"/><Relationship Id="rId1" Type="http://schemas.openxmlformats.org/officeDocument/2006/relationships/slideLayout" Target="../slideLayouts/slideLayout2.xml"/><Relationship Id="rId4" Type="http://schemas.openxmlformats.org/officeDocument/2006/relationships/hyperlink" Target="https://www.taxmann.com/research/search?searchData=2005%20(179)%20ELT%201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B00D-DA33-41EA-8598-C7FE252970EA}"/>
              </a:ext>
            </a:extLst>
          </p:cNvPr>
          <p:cNvSpPr>
            <a:spLocks noGrp="1"/>
          </p:cNvSpPr>
          <p:nvPr>
            <p:ph type="ctrTitle"/>
          </p:nvPr>
        </p:nvSpPr>
        <p:spPr/>
        <p:txBody>
          <a:bodyPr/>
          <a:lstStyle/>
          <a:p>
            <a:r>
              <a:rPr lang="en-US" dirty="0"/>
              <a:t>CLASSIFICATION UNDER GST</a:t>
            </a:r>
            <a:endParaRPr lang="en-IN" dirty="0"/>
          </a:p>
        </p:txBody>
      </p:sp>
      <p:sp>
        <p:nvSpPr>
          <p:cNvPr id="3" name="Subtitle 2">
            <a:extLst>
              <a:ext uri="{FF2B5EF4-FFF2-40B4-BE49-F238E27FC236}">
                <a16:creationId xmlns:a16="http://schemas.microsoft.com/office/drawing/2014/main" id="{DB28283A-91C4-4EA5-9790-C06C3BED535B}"/>
              </a:ext>
            </a:extLst>
          </p:cNvPr>
          <p:cNvSpPr>
            <a:spLocks noGrp="1"/>
          </p:cNvSpPr>
          <p:nvPr>
            <p:ph type="subTitle" idx="1"/>
          </p:nvPr>
        </p:nvSpPr>
        <p:spPr/>
        <p:txBody>
          <a:bodyPr/>
          <a:lstStyle/>
          <a:p>
            <a:endParaRPr lang="en-US" dirty="0"/>
          </a:p>
          <a:p>
            <a:endParaRPr lang="en-US" dirty="0"/>
          </a:p>
          <a:p>
            <a:pPr algn="r"/>
            <a:r>
              <a:rPr lang="en-US" dirty="0"/>
              <a:t>CMA AJITH SIVADAS</a:t>
            </a:r>
            <a:endParaRPr lang="en-IN" dirty="0"/>
          </a:p>
        </p:txBody>
      </p:sp>
    </p:spTree>
    <p:extLst>
      <p:ext uri="{BB962C8B-B14F-4D97-AF65-F5344CB8AC3E}">
        <p14:creationId xmlns:p14="http://schemas.microsoft.com/office/powerpoint/2010/main" val="1579210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ABB5-6128-4073-9F26-8743759E8B22}"/>
              </a:ext>
            </a:extLst>
          </p:cNvPr>
          <p:cNvSpPr>
            <a:spLocks noGrp="1"/>
          </p:cNvSpPr>
          <p:nvPr>
            <p:ph type="title"/>
          </p:nvPr>
        </p:nvSpPr>
        <p:spPr/>
        <p:txBody>
          <a:bodyPr/>
          <a:lstStyle/>
          <a:p>
            <a:r>
              <a:rPr lang="en-US" dirty="0"/>
              <a:t>Independent Supply</a:t>
            </a:r>
            <a:endParaRPr lang="en-IN" dirty="0"/>
          </a:p>
        </p:txBody>
      </p:sp>
      <p:sp>
        <p:nvSpPr>
          <p:cNvPr id="3" name="Content Placeholder 2">
            <a:extLst>
              <a:ext uri="{FF2B5EF4-FFF2-40B4-BE49-F238E27FC236}">
                <a16:creationId xmlns:a16="http://schemas.microsoft.com/office/drawing/2014/main" id="{4BFE330F-F2BE-4B33-A147-75AEBCB5DEA1}"/>
              </a:ext>
            </a:extLst>
          </p:cNvPr>
          <p:cNvSpPr>
            <a:spLocks noGrp="1"/>
          </p:cNvSpPr>
          <p:nvPr>
            <p:ph idx="1"/>
          </p:nvPr>
        </p:nvSpPr>
        <p:spPr/>
        <p:txBody>
          <a:bodyPr/>
          <a:lstStyle/>
          <a:p>
            <a:r>
              <a:rPr lang="en-US" dirty="0"/>
              <a:t>Interestingly, in many cases when two or more supplies are made together, then there can be a possibility that such supplies are neither composite nor mixed but are two independent supplies which happen at the same time or same occasion. It is important not to feel compelled, when more than one supplies are made at the same time or same occasion, to forcible fit them into composite-mixed supply. In such cases, the classification of such supplies shall be determined based on their individual characteristics. </a:t>
            </a:r>
            <a:endParaRPr lang="en-IN" dirty="0"/>
          </a:p>
        </p:txBody>
      </p:sp>
    </p:spTree>
    <p:extLst>
      <p:ext uri="{BB962C8B-B14F-4D97-AF65-F5344CB8AC3E}">
        <p14:creationId xmlns:p14="http://schemas.microsoft.com/office/powerpoint/2010/main" val="321226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F5A7-2748-4EF7-9808-E3783D2F3CF8}"/>
              </a:ext>
            </a:extLst>
          </p:cNvPr>
          <p:cNvSpPr>
            <a:spLocks noGrp="1"/>
          </p:cNvSpPr>
          <p:nvPr>
            <p:ph type="title"/>
          </p:nvPr>
        </p:nvSpPr>
        <p:spPr/>
        <p:txBody>
          <a:bodyPr/>
          <a:lstStyle/>
          <a:p>
            <a:r>
              <a:rPr lang="en-US" dirty="0"/>
              <a:t>TAXABLE VS EXEMPT SUPPLY</a:t>
            </a:r>
            <a:endParaRPr lang="en-IN" dirty="0"/>
          </a:p>
        </p:txBody>
      </p:sp>
      <p:sp>
        <p:nvSpPr>
          <p:cNvPr id="3" name="Content Placeholder 2">
            <a:extLst>
              <a:ext uri="{FF2B5EF4-FFF2-40B4-BE49-F238E27FC236}">
                <a16:creationId xmlns:a16="http://schemas.microsoft.com/office/drawing/2014/main" id="{0AFA5AD5-5816-4AF8-AAB3-139DAD597FFD}"/>
              </a:ext>
            </a:extLst>
          </p:cNvPr>
          <p:cNvSpPr>
            <a:spLocks noGrp="1"/>
          </p:cNvSpPr>
          <p:nvPr>
            <p:ph idx="1"/>
          </p:nvPr>
        </p:nvSpPr>
        <p:spPr/>
        <p:txBody>
          <a:bodyPr>
            <a:normAutofit lnSpcReduction="10000"/>
          </a:bodyPr>
          <a:lstStyle/>
          <a:p>
            <a:r>
              <a:rPr lang="en-US" dirty="0"/>
              <a:t>According to Section 2(108) of the CGST Act, 2017, the term taxable supply is defined as “a supply of goods or services or both which is leviable to tax under this Act”; </a:t>
            </a:r>
          </a:p>
          <a:p>
            <a:r>
              <a:rPr lang="en-US" dirty="0"/>
              <a:t>Further the term ‘exempt supply’ is defined under Section 2(47) of the Act thus: (47) “exempt supply” means supply of any goods or services or both which attracts nil rate of tax or which may be wholly exempt from tax under section 11, or under section 6 of the Integrated Goods and Services Tax Act, and includes non-taxable supply. </a:t>
            </a:r>
            <a:endParaRPr lang="en-IN" dirty="0"/>
          </a:p>
        </p:txBody>
      </p:sp>
    </p:spTree>
    <p:extLst>
      <p:ext uri="{BB962C8B-B14F-4D97-AF65-F5344CB8AC3E}">
        <p14:creationId xmlns:p14="http://schemas.microsoft.com/office/powerpoint/2010/main" val="237195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BF10-4CC1-4E42-A90E-9BDBB0CDC98F}"/>
              </a:ext>
            </a:extLst>
          </p:cNvPr>
          <p:cNvSpPr>
            <a:spLocks noGrp="1"/>
          </p:cNvSpPr>
          <p:nvPr>
            <p:ph type="title"/>
          </p:nvPr>
        </p:nvSpPr>
        <p:spPr/>
        <p:txBody>
          <a:bodyPr/>
          <a:lstStyle/>
          <a:p>
            <a:r>
              <a:rPr lang="en-US" dirty="0"/>
              <a:t>Notifications Number 01/2017-CT (Rate) dated 28.06.2017</a:t>
            </a:r>
            <a:endParaRPr lang="en-IN" dirty="0"/>
          </a:p>
        </p:txBody>
      </p:sp>
      <p:sp>
        <p:nvSpPr>
          <p:cNvPr id="3" name="Content Placeholder 2">
            <a:extLst>
              <a:ext uri="{FF2B5EF4-FFF2-40B4-BE49-F238E27FC236}">
                <a16:creationId xmlns:a16="http://schemas.microsoft.com/office/drawing/2014/main" id="{547099E8-F8AF-4C80-A927-B97C8F2F6450}"/>
              </a:ext>
            </a:extLst>
          </p:cNvPr>
          <p:cNvSpPr>
            <a:spLocks noGrp="1"/>
          </p:cNvSpPr>
          <p:nvPr>
            <p:ph idx="1"/>
          </p:nvPr>
        </p:nvSpPr>
        <p:spPr/>
        <p:txBody>
          <a:bodyPr>
            <a:normAutofit fontScale="92500" lnSpcReduction="10000"/>
          </a:bodyPr>
          <a:lstStyle/>
          <a:p>
            <a:pPr marL="0" indent="0">
              <a:buNone/>
            </a:pPr>
            <a:r>
              <a:rPr lang="en-US" dirty="0"/>
              <a:t>This Notification is divided into 6 Schedules, as follows:</a:t>
            </a:r>
          </a:p>
          <a:p>
            <a:pPr marL="514350" indent="-514350">
              <a:buAutoNum type="romanLcParenBoth"/>
            </a:pPr>
            <a:r>
              <a:rPr lang="en-US" dirty="0"/>
              <a:t>2.5% (Schedule I); </a:t>
            </a:r>
          </a:p>
          <a:p>
            <a:pPr marL="514350" indent="-514350">
              <a:buAutoNum type="romanLcParenBoth"/>
            </a:pPr>
            <a:r>
              <a:rPr lang="en-US" dirty="0"/>
              <a:t>6% (Schedule II);</a:t>
            </a:r>
          </a:p>
          <a:p>
            <a:pPr marL="514350" indent="-514350">
              <a:buAutoNum type="romanLcParenBoth"/>
            </a:pPr>
            <a:r>
              <a:rPr lang="en-US" dirty="0"/>
              <a:t>9% (Schedule III); </a:t>
            </a:r>
          </a:p>
          <a:p>
            <a:pPr marL="514350" indent="-514350">
              <a:buAutoNum type="romanLcParenBoth"/>
            </a:pPr>
            <a:r>
              <a:rPr lang="en-US" dirty="0"/>
              <a:t>14% (Schedule IV); </a:t>
            </a:r>
          </a:p>
          <a:p>
            <a:pPr marL="514350" indent="-514350">
              <a:buAutoNum type="romanLcParenBoth"/>
            </a:pPr>
            <a:r>
              <a:rPr lang="en-US" dirty="0"/>
              <a:t>1.5% (Schedule V); and </a:t>
            </a:r>
          </a:p>
          <a:p>
            <a:pPr marL="514350" indent="-514350">
              <a:buAutoNum type="romanLcParenBoth"/>
            </a:pPr>
            <a:r>
              <a:rPr lang="en-US" dirty="0"/>
              <a:t>0.125% (Schedule VI)</a:t>
            </a:r>
            <a:endParaRPr lang="en-IN" dirty="0"/>
          </a:p>
        </p:txBody>
      </p:sp>
    </p:spTree>
    <p:extLst>
      <p:ext uri="{BB962C8B-B14F-4D97-AF65-F5344CB8AC3E}">
        <p14:creationId xmlns:p14="http://schemas.microsoft.com/office/powerpoint/2010/main" val="176682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C941-C050-43B2-A33E-7FE63F7FFAAF}"/>
              </a:ext>
            </a:extLst>
          </p:cNvPr>
          <p:cNvSpPr>
            <a:spLocks noGrp="1"/>
          </p:cNvSpPr>
          <p:nvPr>
            <p:ph type="title"/>
          </p:nvPr>
        </p:nvSpPr>
        <p:spPr/>
        <p:txBody>
          <a:bodyPr/>
          <a:lstStyle/>
          <a:p>
            <a:r>
              <a:rPr lang="en-US" dirty="0"/>
              <a:t>Harmonized System of Nomenclature (“HSN”)</a:t>
            </a:r>
            <a:endParaRPr lang="en-IN" dirty="0"/>
          </a:p>
        </p:txBody>
      </p:sp>
      <p:sp>
        <p:nvSpPr>
          <p:cNvPr id="3" name="Content Placeholder 2">
            <a:extLst>
              <a:ext uri="{FF2B5EF4-FFF2-40B4-BE49-F238E27FC236}">
                <a16:creationId xmlns:a16="http://schemas.microsoft.com/office/drawing/2014/main" id="{E6B53CD2-6547-4053-B83D-CA339636BEE9}"/>
              </a:ext>
            </a:extLst>
          </p:cNvPr>
          <p:cNvSpPr>
            <a:spLocks noGrp="1"/>
          </p:cNvSpPr>
          <p:nvPr>
            <p:ph idx="1"/>
          </p:nvPr>
        </p:nvSpPr>
        <p:spPr>
          <a:xfrm>
            <a:off x="1141412" y="1962150"/>
            <a:ext cx="10164763" cy="4352925"/>
          </a:xfrm>
        </p:spPr>
        <p:txBody>
          <a:bodyPr>
            <a:normAutofit fontScale="92500" lnSpcReduction="20000"/>
          </a:bodyPr>
          <a:lstStyle/>
          <a:p>
            <a:r>
              <a:rPr lang="en-US" dirty="0"/>
              <a:t>(a) Adopted by 137 countries to ensure uniformity in classification of products; </a:t>
            </a:r>
          </a:p>
          <a:p>
            <a:r>
              <a:rPr lang="en-US" dirty="0"/>
              <a:t>(b) Contains about 5,000 commodity groups – each identified by a 6-digit code (it is pertinent to note that both the Tariff in India follow an 8 digit code system for further clarity in trade volumes and a more specific classification of indigenous products); </a:t>
            </a:r>
          </a:p>
          <a:p>
            <a:r>
              <a:rPr lang="en-US" dirty="0"/>
              <a:t>(c) Amended over regular intervals of 4/6 years, taking into consideration the technological advancements in any field – last amendment approved by the WCO in 2009, and brought into force with effect from 1-1-2012;</a:t>
            </a:r>
          </a:p>
          <a:p>
            <a:r>
              <a:rPr lang="en-US" dirty="0"/>
              <a:t>(d) For ensuring uniformity, WCO has published the Explanatory Notes to various headings/ sub- headings; </a:t>
            </a:r>
          </a:p>
          <a:p>
            <a:r>
              <a:rPr lang="en-US" dirty="0"/>
              <a:t>(e) The Customs Tariff in India was aligned to the HSN w.e.f. 28.02.1986 (whereas the Excise tariff was aligned w.e.f. 1-3-1986).</a:t>
            </a:r>
            <a:endParaRPr lang="en-IN" dirty="0"/>
          </a:p>
        </p:txBody>
      </p:sp>
    </p:spTree>
    <p:extLst>
      <p:ext uri="{BB962C8B-B14F-4D97-AF65-F5344CB8AC3E}">
        <p14:creationId xmlns:p14="http://schemas.microsoft.com/office/powerpoint/2010/main" val="397263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37D3-298F-47CD-8185-F8DE1841857C}"/>
              </a:ext>
            </a:extLst>
          </p:cNvPr>
          <p:cNvSpPr>
            <a:spLocks noGrp="1"/>
          </p:cNvSpPr>
          <p:nvPr>
            <p:ph type="title"/>
          </p:nvPr>
        </p:nvSpPr>
        <p:spPr/>
        <p:txBody>
          <a:bodyPr/>
          <a:lstStyle/>
          <a:p>
            <a:r>
              <a:rPr lang="en-US" b="1" dirty="0"/>
              <a:t>Searching HSN Code on CBIC website</a:t>
            </a:r>
            <a:br>
              <a:rPr lang="en-US" b="1" dirty="0"/>
            </a:br>
            <a:endParaRPr lang="en-IN" dirty="0"/>
          </a:p>
        </p:txBody>
      </p:sp>
      <p:sp>
        <p:nvSpPr>
          <p:cNvPr id="3" name="Content Placeholder 2">
            <a:extLst>
              <a:ext uri="{FF2B5EF4-FFF2-40B4-BE49-F238E27FC236}">
                <a16:creationId xmlns:a16="http://schemas.microsoft.com/office/drawing/2014/main" id="{869B7818-F8EF-4C63-A060-E6346EE072F7}"/>
              </a:ext>
            </a:extLst>
          </p:cNvPr>
          <p:cNvSpPr>
            <a:spLocks noGrp="1"/>
          </p:cNvSpPr>
          <p:nvPr>
            <p:ph idx="1"/>
          </p:nvPr>
        </p:nvSpPr>
        <p:spPr/>
        <p:txBody>
          <a:bodyPr/>
          <a:lstStyle/>
          <a:p>
            <a:pPr algn="just"/>
            <a:r>
              <a:rPr lang="en-US" dirty="0"/>
              <a:t>Search facility is available on website. The search can be on basis of technical description as well as description through trade or commercial description. It is available at pre-login and post-login. Go to Home&gt; Services&gt; User Services &gt; Search HSN Code. The search is based on Artificial Intelligence and Machine language linked with e-invoice declaration data base – </a:t>
            </a:r>
            <a:r>
              <a:rPr lang="en-US" dirty="0">
                <a:hlinkClick r:id="rId2"/>
              </a:rPr>
              <a:t>https://www.gst.gov.in</a:t>
            </a:r>
            <a:r>
              <a:rPr lang="en-US" dirty="0"/>
              <a:t> dated 6-1-2022.</a:t>
            </a:r>
            <a:endParaRPr lang="en-IN" dirty="0"/>
          </a:p>
        </p:txBody>
      </p:sp>
    </p:spTree>
    <p:extLst>
      <p:ext uri="{BB962C8B-B14F-4D97-AF65-F5344CB8AC3E}">
        <p14:creationId xmlns:p14="http://schemas.microsoft.com/office/powerpoint/2010/main" val="19646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B267-56B9-4E97-9B2E-78A2D277BE33}"/>
              </a:ext>
            </a:extLst>
          </p:cNvPr>
          <p:cNvSpPr>
            <a:spLocks noGrp="1"/>
          </p:cNvSpPr>
          <p:nvPr>
            <p:ph type="title"/>
          </p:nvPr>
        </p:nvSpPr>
        <p:spPr/>
        <p:txBody>
          <a:bodyPr/>
          <a:lstStyle/>
          <a:p>
            <a:r>
              <a:rPr lang="en-IN" b="1" dirty="0"/>
              <a:t> Overview of HSN</a:t>
            </a:r>
            <a:endParaRPr lang="en-IN" dirty="0"/>
          </a:p>
        </p:txBody>
      </p:sp>
      <p:sp>
        <p:nvSpPr>
          <p:cNvPr id="3" name="Content Placeholder 2">
            <a:extLst>
              <a:ext uri="{FF2B5EF4-FFF2-40B4-BE49-F238E27FC236}">
                <a16:creationId xmlns:a16="http://schemas.microsoft.com/office/drawing/2014/main" id="{683C2AF7-00B2-4857-82DC-3585B9928491}"/>
              </a:ext>
            </a:extLst>
          </p:cNvPr>
          <p:cNvSpPr>
            <a:spLocks noGrp="1"/>
          </p:cNvSpPr>
          <p:nvPr>
            <p:ph idx="1"/>
          </p:nvPr>
        </p:nvSpPr>
        <p:spPr>
          <a:xfrm>
            <a:off x="1141412" y="1762124"/>
            <a:ext cx="10383838" cy="4477357"/>
          </a:xfrm>
        </p:spPr>
        <p:txBody>
          <a:bodyPr>
            <a:normAutofit fontScale="85000" lnSpcReduction="20000"/>
          </a:bodyPr>
          <a:lstStyle/>
          <a:p>
            <a:r>
              <a:rPr lang="en-US" dirty="0"/>
              <a:t>Animal Products (Section I – Chapters 1 to 6)</a:t>
            </a:r>
          </a:p>
          <a:p>
            <a:r>
              <a:rPr lang="en-US" dirty="0"/>
              <a:t>Vegetable Products (Section II – Chapters 6 to 14)</a:t>
            </a:r>
          </a:p>
          <a:p>
            <a:r>
              <a:rPr lang="en-US" dirty="0"/>
              <a:t>Animal or vegetable fats and oils (Section III – Chapter 15)</a:t>
            </a:r>
          </a:p>
          <a:p>
            <a:r>
              <a:rPr lang="en-US" dirty="0"/>
              <a:t>Prepared foodstuffs, beverages (Section IV – Chapters 16 to 24)</a:t>
            </a:r>
          </a:p>
          <a:p>
            <a:r>
              <a:rPr lang="en-US" dirty="0"/>
              <a:t>Mineral Products (Section V – Chapters 25 to 27)</a:t>
            </a:r>
          </a:p>
          <a:p>
            <a:r>
              <a:rPr lang="en-US" dirty="0"/>
              <a:t>Products of Chemicals and allied industries (Section VI – Chapters 28 to 38)</a:t>
            </a:r>
          </a:p>
          <a:p>
            <a:r>
              <a:rPr lang="en-US" dirty="0"/>
              <a:t>Plastics and Rubber and their articles (Section VII – Chapters 39 and 40)</a:t>
            </a:r>
          </a:p>
          <a:p>
            <a:r>
              <a:rPr lang="en-US" dirty="0"/>
              <a:t>Raw hides and Skins, Leather and articles (Section VIII – Chapters 41 to 43)</a:t>
            </a:r>
          </a:p>
          <a:p>
            <a:r>
              <a:rPr lang="en-US" dirty="0"/>
              <a:t>Wood, cork, straw and their articles (Section IX – Chapters 44 and 46)</a:t>
            </a:r>
          </a:p>
          <a:p>
            <a:r>
              <a:rPr lang="en-US" dirty="0"/>
              <a:t>Pulp of wood, Paper, Paper-board and articles (Section X – Chapters 47 to 49)</a:t>
            </a:r>
          </a:p>
          <a:p>
            <a:endParaRPr lang="en-IN" dirty="0"/>
          </a:p>
        </p:txBody>
      </p:sp>
    </p:spTree>
    <p:extLst>
      <p:ext uri="{BB962C8B-B14F-4D97-AF65-F5344CB8AC3E}">
        <p14:creationId xmlns:p14="http://schemas.microsoft.com/office/powerpoint/2010/main" val="360281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83F95-768C-43C1-AD27-D471526B69FD}"/>
              </a:ext>
            </a:extLst>
          </p:cNvPr>
          <p:cNvSpPr>
            <a:spLocks noGrp="1"/>
          </p:cNvSpPr>
          <p:nvPr>
            <p:ph idx="1"/>
          </p:nvPr>
        </p:nvSpPr>
        <p:spPr>
          <a:xfrm>
            <a:off x="885826" y="666750"/>
            <a:ext cx="10677524" cy="5629275"/>
          </a:xfrm>
        </p:spPr>
        <p:txBody>
          <a:bodyPr>
            <a:normAutofit fontScale="62500" lnSpcReduction="20000"/>
          </a:bodyPr>
          <a:lstStyle/>
          <a:p>
            <a:r>
              <a:rPr lang="en-US" sz="3100" dirty="0"/>
              <a:t>Textile and Textile Products (Section XI – Chapters 50 to 63)</a:t>
            </a:r>
          </a:p>
          <a:p>
            <a:r>
              <a:rPr lang="en-US" sz="3100" dirty="0"/>
              <a:t>Footwear, Headgear, Umbrellas, Articles of human hair (Section XII – Chapters 64 to 67).</a:t>
            </a:r>
          </a:p>
          <a:p>
            <a:r>
              <a:rPr lang="en-US" sz="3100" dirty="0"/>
              <a:t>Articles of stone, plaster, ceramic, mica, glass (Section XIII – Chapters 68 to 70)</a:t>
            </a:r>
          </a:p>
          <a:p>
            <a:r>
              <a:rPr lang="en-US" sz="3100" dirty="0"/>
              <a:t>Pearls, precious metals (Section XIV – Chapter 71)</a:t>
            </a:r>
          </a:p>
          <a:p>
            <a:r>
              <a:rPr lang="en-US" sz="3100" dirty="0"/>
              <a:t>Base metals and articles of base metal (Iron, Steel, Copper, Nickel, Zinc, Tin etc.). (Section XV – Chapters 72 to 83)</a:t>
            </a:r>
          </a:p>
          <a:p>
            <a:r>
              <a:rPr lang="en-US" sz="3100" dirty="0"/>
              <a:t>Machinery and mechanical appliances, electrical </a:t>
            </a:r>
            <a:r>
              <a:rPr lang="en-US" sz="3100" dirty="0" err="1"/>
              <a:t>equipments</a:t>
            </a:r>
            <a:r>
              <a:rPr lang="en-US" sz="3100" dirty="0"/>
              <a:t>, television etc. (Section XVI – Chapters 84 and 85)</a:t>
            </a:r>
          </a:p>
          <a:p>
            <a:r>
              <a:rPr lang="en-US" sz="3100" dirty="0"/>
              <a:t>Vehicles, Aircrafts, vessels and associated transport equipment (Section XVII – Chapters 86 to 89)</a:t>
            </a:r>
          </a:p>
          <a:p>
            <a:r>
              <a:rPr lang="en-US" sz="3100" dirty="0"/>
              <a:t>Optical, photographic, medical, surgical instruments, clocks, musical instruments (Section XVIII – Chapters 90 to 92)</a:t>
            </a:r>
          </a:p>
          <a:p>
            <a:r>
              <a:rPr lang="en-US" sz="3100" dirty="0"/>
              <a:t>Arms and Ammunition (Section XIX – Chapter 93)</a:t>
            </a:r>
          </a:p>
          <a:p>
            <a:r>
              <a:rPr lang="en-US" sz="3100" dirty="0"/>
              <a:t>Misc. Manufactured articles like Furniture, toys etc. (Section XX – Chapters 94 to 96)</a:t>
            </a:r>
          </a:p>
          <a:p>
            <a:r>
              <a:rPr lang="en-US" sz="3100" dirty="0"/>
              <a:t>Works of Art, collectors’ pieces and antiques (Section XXI – Chapters 97 to 98).</a:t>
            </a:r>
          </a:p>
          <a:p>
            <a:endParaRPr lang="en-IN" dirty="0"/>
          </a:p>
        </p:txBody>
      </p:sp>
    </p:spTree>
    <p:extLst>
      <p:ext uri="{BB962C8B-B14F-4D97-AF65-F5344CB8AC3E}">
        <p14:creationId xmlns:p14="http://schemas.microsoft.com/office/powerpoint/2010/main" val="98182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20B4-CAAB-46DD-BFDA-273B76F0D0AF}"/>
              </a:ext>
            </a:extLst>
          </p:cNvPr>
          <p:cNvSpPr>
            <a:spLocks noGrp="1"/>
          </p:cNvSpPr>
          <p:nvPr>
            <p:ph type="title"/>
          </p:nvPr>
        </p:nvSpPr>
        <p:spPr/>
        <p:txBody>
          <a:bodyPr/>
          <a:lstStyle/>
          <a:p>
            <a:r>
              <a:rPr lang="en-US" dirty="0"/>
              <a:t>GENERAL INTERPRETIVE RULES</a:t>
            </a:r>
            <a:endParaRPr lang="en-IN" dirty="0"/>
          </a:p>
        </p:txBody>
      </p:sp>
      <p:sp>
        <p:nvSpPr>
          <p:cNvPr id="3" name="Content Placeholder 2">
            <a:extLst>
              <a:ext uri="{FF2B5EF4-FFF2-40B4-BE49-F238E27FC236}">
                <a16:creationId xmlns:a16="http://schemas.microsoft.com/office/drawing/2014/main" id="{9C21674B-10C3-41FE-BA42-1BE8E58E705B}"/>
              </a:ext>
            </a:extLst>
          </p:cNvPr>
          <p:cNvSpPr>
            <a:spLocks noGrp="1"/>
          </p:cNvSpPr>
          <p:nvPr>
            <p:ph idx="1"/>
          </p:nvPr>
        </p:nvSpPr>
        <p:spPr>
          <a:xfrm>
            <a:off x="809625" y="1790700"/>
            <a:ext cx="10734675" cy="4200525"/>
          </a:xfrm>
        </p:spPr>
        <p:txBody>
          <a:bodyPr>
            <a:normAutofit fontScale="92500" lnSpcReduction="20000"/>
          </a:bodyPr>
          <a:lstStyle/>
          <a:p>
            <a:pPr algn="just"/>
            <a:r>
              <a:rPr lang="en-US" dirty="0"/>
              <a:t>The titles of Sections and Chapters are provided for ease of reference only; for legal purposes, refer the heading and sub-heading. Read corresponding Section Notes and Chapter Notes (Rule 1 of GIR). If there is no ambiguity or confusion, the classification is final. You do not have to look to classification rules or trade practice or dictionary meaning. If classification is not possible, then only go to GIR. The rules are to be applied sequentially.</a:t>
            </a:r>
          </a:p>
          <a:p>
            <a:pPr algn="just"/>
            <a:r>
              <a:rPr lang="en-US" dirty="0"/>
              <a:t>If meaning of word is not clear, refer to trade practice. If trade understanding of a product cannot be established, find technical or dictionary meaning of the term used in the tariff. You may also refer to BIS or other standards, but trade parlance is most important.</a:t>
            </a:r>
          </a:p>
          <a:p>
            <a:pPr algn="just"/>
            <a:r>
              <a:rPr lang="en-US" dirty="0"/>
              <a:t>If goods are incomplete or unfinished, but classification of finished product is known, find if the unfinished item has essential characteristics of finished goods. If so, classify in same heading – Rule 2(a).</a:t>
            </a:r>
          </a:p>
          <a:p>
            <a:pPr algn="just"/>
            <a:endParaRPr lang="en-IN" dirty="0"/>
          </a:p>
        </p:txBody>
      </p:sp>
    </p:spTree>
    <p:extLst>
      <p:ext uri="{BB962C8B-B14F-4D97-AF65-F5344CB8AC3E}">
        <p14:creationId xmlns:p14="http://schemas.microsoft.com/office/powerpoint/2010/main" val="303444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FC7DB-C3BD-40F4-8A1A-F8213A4B6049}"/>
              </a:ext>
            </a:extLst>
          </p:cNvPr>
          <p:cNvSpPr>
            <a:spLocks noGrp="1"/>
          </p:cNvSpPr>
          <p:nvPr>
            <p:ph idx="1"/>
          </p:nvPr>
        </p:nvSpPr>
        <p:spPr>
          <a:xfrm>
            <a:off x="952500" y="485775"/>
            <a:ext cx="10420351" cy="6200775"/>
          </a:xfrm>
        </p:spPr>
        <p:txBody>
          <a:bodyPr>
            <a:normAutofit fontScale="92500"/>
          </a:bodyPr>
          <a:lstStyle/>
          <a:p>
            <a:r>
              <a:rPr lang="en-US" dirty="0"/>
              <a:t>If ambiguity persists, find out which heading is specific and which heading is more general. Prefer specific heading.- Rule 3(a).</a:t>
            </a:r>
          </a:p>
          <a:p>
            <a:r>
              <a:rPr lang="en-US" dirty="0"/>
              <a:t>If problem is not resolved by Rule 3(a), find which material or component is giving ‘essential character’ to the goods in question – Rule 3(b).</a:t>
            </a:r>
          </a:p>
          <a:p>
            <a:r>
              <a:rPr lang="en-US" dirty="0"/>
              <a:t>If both are equally specific, find which comes last in the Tariff and take it – Rule 3(c).</a:t>
            </a:r>
          </a:p>
          <a:p>
            <a:r>
              <a:rPr lang="en-US" dirty="0"/>
              <a:t>If you are unable to find any entry which matches the goods in question, find goods which are most akin – Rule 4.</a:t>
            </a:r>
          </a:p>
          <a:p>
            <a:r>
              <a:rPr lang="en-US" dirty="0"/>
              <a:t>In case of mixtures or sets too, the procedure is more or less same, except that each ingredient of the mixture or set has to be seen in above sequence. As per rule 2(b), any reference to a material or substance includes a reference to mixtures or combinations of that material or substance with other material or substance.</a:t>
            </a:r>
          </a:p>
          <a:p>
            <a:r>
              <a:rPr lang="en-US" dirty="0"/>
              <a:t>Packing material is classified along with the goods except when the packing is for repetitive use – Rule 5</a:t>
            </a:r>
          </a:p>
          <a:p>
            <a:endParaRPr lang="en-IN" dirty="0"/>
          </a:p>
        </p:txBody>
      </p:sp>
    </p:spTree>
    <p:extLst>
      <p:ext uri="{BB962C8B-B14F-4D97-AF65-F5344CB8AC3E}">
        <p14:creationId xmlns:p14="http://schemas.microsoft.com/office/powerpoint/2010/main" val="154770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F45E-5778-40B1-A9E4-EA7E3EA07479}"/>
              </a:ext>
            </a:extLst>
          </p:cNvPr>
          <p:cNvSpPr>
            <a:spLocks noGrp="1"/>
          </p:cNvSpPr>
          <p:nvPr>
            <p:ph type="title"/>
          </p:nvPr>
        </p:nvSpPr>
        <p:spPr/>
        <p:txBody>
          <a:bodyPr/>
          <a:lstStyle/>
          <a:p>
            <a:r>
              <a:rPr lang="en-US" b="1" dirty="0"/>
              <a:t>Trade Parlance Theory</a:t>
            </a:r>
            <a:br>
              <a:rPr lang="en-US" b="1" dirty="0"/>
            </a:br>
            <a:endParaRPr lang="en-IN" dirty="0"/>
          </a:p>
        </p:txBody>
      </p:sp>
      <p:sp>
        <p:nvSpPr>
          <p:cNvPr id="3" name="Content Placeholder 2">
            <a:extLst>
              <a:ext uri="{FF2B5EF4-FFF2-40B4-BE49-F238E27FC236}">
                <a16:creationId xmlns:a16="http://schemas.microsoft.com/office/drawing/2014/main" id="{B170BDA1-120C-418E-812C-1B997F25398E}"/>
              </a:ext>
            </a:extLst>
          </p:cNvPr>
          <p:cNvSpPr>
            <a:spLocks noGrp="1"/>
          </p:cNvSpPr>
          <p:nvPr>
            <p:ph idx="1"/>
          </p:nvPr>
        </p:nvSpPr>
        <p:spPr/>
        <p:txBody>
          <a:bodyPr>
            <a:normAutofit fontScale="92500"/>
          </a:bodyPr>
          <a:lstStyle/>
          <a:p>
            <a:r>
              <a:rPr lang="en-US" dirty="0"/>
              <a:t>Since the primary objective of the Excise Act is to raise revenue, resort should not be had, for purpose of classification, to the scientific and technical meaning of the terms and expressions used therein, but to their popular meaning, that is to say, the meaning attached to that by those using the product.</a:t>
            </a:r>
          </a:p>
          <a:p>
            <a:r>
              <a:rPr lang="en-US" dirty="0"/>
              <a:t>The burden of proof that a product is classifiable under a particular tariff head is on the revenue and must be discharged by proving that it is so understood by the consumers of product in common parlance – </a:t>
            </a:r>
            <a:r>
              <a:rPr lang="en-US" dirty="0">
                <a:hlinkClick r:id="rId2"/>
              </a:rPr>
              <a:t>CCE v. </a:t>
            </a:r>
            <a:r>
              <a:rPr lang="en-US" dirty="0" err="1">
                <a:hlinkClick r:id="rId2"/>
              </a:rPr>
              <a:t>Vicco</a:t>
            </a:r>
            <a:r>
              <a:rPr lang="en-US" dirty="0">
                <a:hlinkClick r:id="rId2"/>
              </a:rPr>
              <a:t> Laboratories</a:t>
            </a:r>
            <a:r>
              <a:rPr lang="en-US" dirty="0"/>
              <a:t> 2005 (179) ELT 17 (SC 3 member bench</a:t>
            </a:r>
          </a:p>
          <a:p>
            <a:endParaRPr lang="en-IN" dirty="0"/>
          </a:p>
        </p:txBody>
      </p:sp>
    </p:spTree>
    <p:extLst>
      <p:ext uri="{BB962C8B-B14F-4D97-AF65-F5344CB8AC3E}">
        <p14:creationId xmlns:p14="http://schemas.microsoft.com/office/powerpoint/2010/main" val="202787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631B9-8375-4648-AC5F-4A7216ADB94C}"/>
              </a:ext>
            </a:extLst>
          </p:cNvPr>
          <p:cNvSpPr>
            <a:spLocks noGrp="1"/>
          </p:cNvSpPr>
          <p:nvPr>
            <p:ph type="title"/>
          </p:nvPr>
        </p:nvSpPr>
        <p:spPr/>
        <p:txBody>
          <a:bodyPr/>
          <a:lstStyle/>
          <a:p>
            <a:r>
              <a:rPr lang="en-US" dirty="0"/>
              <a:t>CLASSIFICATION</a:t>
            </a:r>
            <a:endParaRPr lang="en-IN" dirty="0"/>
          </a:p>
        </p:txBody>
      </p:sp>
      <p:sp>
        <p:nvSpPr>
          <p:cNvPr id="3" name="Content Placeholder 2">
            <a:extLst>
              <a:ext uri="{FF2B5EF4-FFF2-40B4-BE49-F238E27FC236}">
                <a16:creationId xmlns:a16="http://schemas.microsoft.com/office/drawing/2014/main" id="{228BDA38-049C-48BE-8FF2-272E53F27F17}"/>
              </a:ext>
            </a:extLst>
          </p:cNvPr>
          <p:cNvSpPr>
            <a:spLocks noGrp="1"/>
          </p:cNvSpPr>
          <p:nvPr>
            <p:ph idx="1"/>
          </p:nvPr>
        </p:nvSpPr>
        <p:spPr>
          <a:xfrm>
            <a:off x="1141412" y="1762125"/>
            <a:ext cx="10317163" cy="4029076"/>
          </a:xfrm>
        </p:spPr>
        <p:txBody>
          <a:bodyPr>
            <a:normAutofit lnSpcReduction="10000"/>
          </a:bodyPr>
          <a:lstStyle/>
          <a:p>
            <a:pPr algn="just"/>
            <a:r>
              <a:rPr lang="en-US" dirty="0"/>
              <a:t>The term “Classification” is defined as systematic arrangement in groups or categories according to established criteria. Under the given concept, the arrangement of varied items is into mutually exclusive but related classes. </a:t>
            </a:r>
          </a:p>
          <a:p>
            <a:pPr algn="just"/>
            <a:r>
              <a:rPr lang="en-US" dirty="0"/>
              <a:t>Under the Indirect Tax regimes prevalent across the Globe including India, the classification of various items which are the subject matter of tax, be it goods or services, is an essential and integral part of the whole levy and collection mechanism. It is important both from the taxpayer’s perspective and tax collector’s perspective to have a definite class or group under which subject matters of tax can be divided.</a:t>
            </a:r>
            <a:endParaRPr lang="en-IN" dirty="0"/>
          </a:p>
        </p:txBody>
      </p:sp>
    </p:spTree>
    <p:extLst>
      <p:ext uri="{BB962C8B-B14F-4D97-AF65-F5344CB8AC3E}">
        <p14:creationId xmlns:p14="http://schemas.microsoft.com/office/powerpoint/2010/main" val="1910177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E212-BAA4-4ECC-B420-53AEEBEE96A4}"/>
              </a:ext>
            </a:extLst>
          </p:cNvPr>
          <p:cNvSpPr>
            <a:spLocks noGrp="1"/>
          </p:cNvSpPr>
          <p:nvPr>
            <p:ph type="title"/>
          </p:nvPr>
        </p:nvSpPr>
        <p:spPr/>
        <p:txBody>
          <a:bodyPr/>
          <a:lstStyle/>
          <a:p>
            <a:r>
              <a:rPr lang="en-US" dirty="0"/>
              <a:t>BROAD OUTLINE OF TARIFF</a:t>
            </a:r>
            <a:endParaRPr lang="en-IN" dirty="0"/>
          </a:p>
        </p:txBody>
      </p:sp>
      <p:pic>
        <p:nvPicPr>
          <p:cNvPr id="5" name="Content Placeholder 4">
            <a:extLst>
              <a:ext uri="{FF2B5EF4-FFF2-40B4-BE49-F238E27FC236}">
                <a16:creationId xmlns:a16="http://schemas.microsoft.com/office/drawing/2014/main" id="{9714405B-3CDF-4609-BCE1-F7D9B1197EEB}"/>
              </a:ext>
            </a:extLst>
          </p:cNvPr>
          <p:cNvPicPr>
            <a:picLocks noGrp="1" noChangeAspect="1"/>
          </p:cNvPicPr>
          <p:nvPr>
            <p:ph idx="1"/>
          </p:nvPr>
        </p:nvPicPr>
        <p:blipFill>
          <a:blip r:embed="rId2"/>
          <a:stretch>
            <a:fillRect/>
          </a:stretch>
        </p:blipFill>
        <p:spPr>
          <a:xfrm>
            <a:off x="1438275" y="1959595"/>
            <a:ext cx="7715250" cy="4367525"/>
          </a:xfrm>
        </p:spPr>
      </p:pic>
    </p:spTree>
    <p:extLst>
      <p:ext uri="{BB962C8B-B14F-4D97-AF65-F5344CB8AC3E}">
        <p14:creationId xmlns:p14="http://schemas.microsoft.com/office/powerpoint/2010/main" val="2494244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2A68-ECF0-4ECA-B5E5-FD44E215AD58}"/>
              </a:ext>
            </a:extLst>
          </p:cNvPr>
          <p:cNvSpPr>
            <a:spLocks noGrp="1"/>
          </p:cNvSpPr>
          <p:nvPr>
            <p:ph type="title"/>
          </p:nvPr>
        </p:nvSpPr>
        <p:spPr/>
        <p:txBody>
          <a:bodyPr/>
          <a:lstStyle/>
          <a:p>
            <a:r>
              <a:rPr lang="en-US" dirty="0"/>
              <a:t>Arrangement of Goods under the Tariff</a:t>
            </a:r>
            <a:endParaRPr lang="en-IN" dirty="0"/>
          </a:p>
        </p:txBody>
      </p:sp>
      <p:sp>
        <p:nvSpPr>
          <p:cNvPr id="3" name="Content Placeholder 2">
            <a:extLst>
              <a:ext uri="{FF2B5EF4-FFF2-40B4-BE49-F238E27FC236}">
                <a16:creationId xmlns:a16="http://schemas.microsoft.com/office/drawing/2014/main" id="{5532BEE2-F2F9-41C1-9AEE-5152D5FBBB96}"/>
              </a:ext>
            </a:extLst>
          </p:cNvPr>
          <p:cNvSpPr>
            <a:spLocks noGrp="1"/>
          </p:cNvSpPr>
          <p:nvPr>
            <p:ph idx="1"/>
          </p:nvPr>
        </p:nvSpPr>
        <p:spPr/>
        <p:txBody>
          <a:bodyPr>
            <a:normAutofit lnSpcReduction="10000"/>
          </a:bodyPr>
          <a:lstStyle/>
          <a:p>
            <a:pPr algn="just"/>
            <a:r>
              <a:rPr lang="en-US" dirty="0"/>
              <a:t>It is important to first narrow down the search for the relevant classification by scaling it down to a particular Section or Chapter. It is interesting to note that the various commodities grouped under the Sections, Chapters, </a:t>
            </a:r>
            <a:r>
              <a:rPr lang="en-US" dirty="0" err="1"/>
              <a:t>etc</a:t>
            </a:r>
            <a:r>
              <a:rPr lang="en-US" dirty="0"/>
              <a:t> are arranged in increasing order of manufacturing process required on the said commodity – for instance, the Tariff begins with natural products, raw materials, goes on to semi- finished goods and concludes with fully manufactured goods. Reliance is not to be placed solely on the Section or Chapter Titles to classify the product therein.</a:t>
            </a:r>
            <a:endParaRPr lang="en-IN" dirty="0"/>
          </a:p>
        </p:txBody>
      </p:sp>
    </p:spTree>
    <p:extLst>
      <p:ext uri="{BB962C8B-B14F-4D97-AF65-F5344CB8AC3E}">
        <p14:creationId xmlns:p14="http://schemas.microsoft.com/office/powerpoint/2010/main" val="2197124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97F2A2-B3D9-4D17-BDC4-3877C05225A2}"/>
              </a:ext>
            </a:extLst>
          </p:cNvPr>
          <p:cNvPicPr>
            <a:picLocks noGrp="1" noChangeAspect="1"/>
          </p:cNvPicPr>
          <p:nvPr>
            <p:ph idx="1"/>
          </p:nvPr>
        </p:nvPicPr>
        <p:blipFill>
          <a:blip r:embed="rId2"/>
          <a:stretch>
            <a:fillRect/>
          </a:stretch>
        </p:blipFill>
        <p:spPr>
          <a:xfrm>
            <a:off x="1235812" y="542924"/>
            <a:ext cx="10172413" cy="5915026"/>
          </a:xfrm>
        </p:spPr>
      </p:pic>
    </p:spTree>
    <p:extLst>
      <p:ext uri="{BB962C8B-B14F-4D97-AF65-F5344CB8AC3E}">
        <p14:creationId xmlns:p14="http://schemas.microsoft.com/office/powerpoint/2010/main" val="105386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E67F-9297-4068-BE90-D0C06E17649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EEB3390-1FB9-4BCC-89E2-2EB51563B66A}"/>
              </a:ext>
            </a:extLst>
          </p:cNvPr>
          <p:cNvPicPr>
            <a:picLocks noGrp="1" noChangeAspect="1"/>
          </p:cNvPicPr>
          <p:nvPr>
            <p:ph idx="1"/>
          </p:nvPr>
        </p:nvPicPr>
        <p:blipFill>
          <a:blip r:embed="rId2"/>
          <a:stretch>
            <a:fillRect/>
          </a:stretch>
        </p:blipFill>
        <p:spPr>
          <a:xfrm>
            <a:off x="1225847" y="1876425"/>
            <a:ext cx="9954913" cy="3603381"/>
          </a:xfrm>
        </p:spPr>
      </p:pic>
    </p:spTree>
    <p:extLst>
      <p:ext uri="{BB962C8B-B14F-4D97-AF65-F5344CB8AC3E}">
        <p14:creationId xmlns:p14="http://schemas.microsoft.com/office/powerpoint/2010/main" val="3747845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77F3-7EC8-4CEB-B734-F3A38AE31E9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D5BD50B-1EF9-4C0E-8B06-6CCFDDB97E70}"/>
              </a:ext>
            </a:extLst>
          </p:cNvPr>
          <p:cNvPicPr>
            <a:picLocks noGrp="1" noChangeAspect="1"/>
          </p:cNvPicPr>
          <p:nvPr>
            <p:ph idx="1"/>
          </p:nvPr>
        </p:nvPicPr>
        <p:blipFill>
          <a:blip r:embed="rId2"/>
          <a:stretch>
            <a:fillRect/>
          </a:stretch>
        </p:blipFill>
        <p:spPr>
          <a:xfrm>
            <a:off x="1362075" y="497210"/>
            <a:ext cx="9458325" cy="6239912"/>
          </a:xfrm>
        </p:spPr>
      </p:pic>
    </p:spTree>
    <p:extLst>
      <p:ext uri="{BB962C8B-B14F-4D97-AF65-F5344CB8AC3E}">
        <p14:creationId xmlns:p14="http://schemas.microsoft.com/office/powerpoint/2010/main" val="3686404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C7B9-DE51-4C5E-9D29-6FE2EF89764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5ACE4CC-0807-4FBC-B8E0-DED5D99893CE}"/>
              </a:ext>
            </a:extLst>
          </p:cNvPr>
          <p:cNvSpPr>
            <a:spLocks noGrp="1"/>
          </p:cNvSpPr>
          <p:nvPr>
            <p:ph idx="1"/>
          </p:nvPr>
        </p:nvSpPr>
        <p:spPr>
          <a:xfrm>
            <a:off x="1141413" y="1162050"/>
            <a:ext cx="9905998" cy="4629151"/>
          </a:xfrm>
        </p:spPr>
        <p:txBody>
          <a:bodyPr>
            <a:normAutofit fontScale="92500" lnSpcReduction="10000"/>
          </a:bodyPr>
          <a:lstStyle/>
          <a:p>
            <a:pPr algn="just"/>
            <a:r>
              <a:rPr lang="en-US" dirty="0"/>
              <a:t>Step 1: Identify the goods that require classification. – </a:t>
            </a:r>
          </a:p>
          <a:p>
            <a:pPr algn="just"/>
            <a:r>
              <a:rPr lang="en-US" dirty="0"/>
              <a:t>Step 2: In the Tariff Schedule, commodities are arranged in increasing order of manufacturing process - Identify the broad Sections and Chapters, the said commodity would fall under – </a:t>
            </a:r>
          </a:p>
          <a:p>
            <a:pPr algn="just"/>
            <a:r>
              <a:rPr lang="en-US" dirty="0"/>
              <a:t>Step 3: By way of application of General Rules of Interpretation, classify the product in terms of the 8-digit-classification – </a:t>
            </a:r>
          </a:p>
          <a:p>
            <a:pPr algn="just"/>
            <a:r>
              <a:rPr lang="en-US" dirty="0"/>
              <a:t>Step 4: Find the relevant sub-heading, as per Step 3. The GST Rate Schedule (along with amending notifications) has specified various rates, grouped under 4-digit or 6- digit-classification. Further, a particular Heading may appear in several Schedules, for example, CTH 2106 [Food preparations not specified elsewhere] — Step 5: Find the relevant description of heading in GST Rate Schedule and corresponding Rate </a:t>
            </a:r>
            <a:endParaRPr lang="en-IN" dirty="0"/>
          </a:p>
        </p:txBody>
      </p:sp>
    </p:spTree>
    <p:extLst>
      <p:ext uri="{BB962C8B-B14F-4D97-AF65-F5344CB8AC3E}">
        <p14:creationId xmlns:p14="http://schemas.microsoft.com/office/powerpoint/2010/main" val="269547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B4B6-D922-4ED9-BB5C-457045BC2E1C}"/>
              </a:ext>
            </a:extLst>
          </p:cNvPr>
          <p:cNvSpPr>
            <a:spLocks noGrp="1"/>
          </p:cNvSpPr>
          <p:nvPr>
            <p:ph type="title"/>
          </p:nvPr>
        </p:nvSpPr>
        <p:spPr>
          <a:xfrm>
            <a:off x="1143001" y="110386"/>
            <a:ext cx="9905998" cy="1478570"/>
          </a:xfrm>
        </p:spPr>
        <p:txBody>
          <a:bodyPr/>
          <a:lstStyle/>
          <a:p>
            <a:r>
              <a:rPr lang="en-IN" dirty="0"/>
              <a:t>11/2017-CT (Rate) dated 28.06.2017</a:t>
            </a:r>
          </a:p>
        </p:txBody>
      </p:sp>
      <p:pic>
        <p:nvPicPr>
          <p:cNvPr id="5" name="Content Placeholder 4">
            <a:extLst>
              <a:ext uri="{FF2B5EF4-FFF2-40B4-BE49-F238E27FC236}">
                <a16:creationId xmlns:a16="http://schemas.microsoft.com/office/drawing/2014/main" id="{BDE8FBBA-6B84-4226-9B42-D88A6F26790F}"/>
              </a:ext>
            </a:extLst>
          </p:cNvPr>
          <p:cNvPicPr>
            <a:picLocks noGrp="1" noChangeAspect="1"/>
          </p:cNvPicPr>
          <p:nvPr>
            <p:ph idx="1"/>
          </p:nvPr>
        </p:nvPicPr>
        <p:blipFill>
          <a:blip r:embed="rId2"/>
          <a:stretch>
            <a:fillRect/>
          </a:stretch>
        </p:blipFill>
        <p:spPr>
          <a:xfrm>
            <a:off x="2571751" y="1592165"/>
            <a:ext cx="6105524" cy="5155449"/>
          </a:xfrm>
        </p:spPr>
      </p:pic>
    </p:spTree>
    <p:extLst>
      <p:ext uri="{BB962C8B-B14F-4D97-AF65-F5344CB8AC3E}">
        <p14:creationId xmlns:p14="http://schemas.microsoft.com/office/powerpoint/2010/main" val="3568995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5519-BB51-4F81-910A-7443B42AF4A8}"/>
              </a:ext>
            </a:extLst>
          </p:cNvPr>
          <p:cNvSpPr>
            <a:spLocks noGrp="1"/>
          </p:cNvSpPr>
          <p:nvPr>
            <p:ph type="title"/>
          </p:nvPr>
        </p:nvSpPr>
        <p:spPr/>
        <p:txBody>
          <a:bodyPr/>
          <a:lstStyle/>
          <a:p>
            <a:r>
              <a:rPr lang="en-US" b="1" dirty="0"/>
              <a:t>Burden of classification on department</a:t>
            </a:r>
            <a:br>
              <a:rPr lang="en-US" b="1" dirty="0"/>
            </a:br>
            <a:endParaRPr lang="en-IN" dirty="0"/>
          </a:p>
        </p:txBody>
      </p:sp>
      <p:sp>
        <p:nvSpPr>
          <p:cNvPr id="3" name="Content Placeholder 2">
            <a:extLst>
              <a:ext uri="{FF2B5EF4-FFF2-40B4-BE49-F238E27FC236}">
                <a16:creationId xmlns:a16="http://schemas.microsoft.com/office/drawing/2014/main" id="{7E80B70F-FDB8-4207-BD27-B7F7587ADD9A}"/>
              </a:ext>
            </a:extLst>
          </p:cNvPr>
          <p:cNvSpPr>
            <a:spLocks noGrp="1"/>
          </p:cNvSpPr>
          <p:nvPr>
            <p:ph idx="1"/>
          </p:nvPr>
        </p:nvSpPr>
        <p:spPr/>
        <p:txBody>
          <a:bodyPr>
            <a:normAutofit fontScale="85000" lnSpcReduction="20000"/>
          </a:bodyPr>
          <a:lstStyle/>
          <a:p>
            <a:r>
              <a:rPr lang="en-US" dirty="0"/>
              <a:t>Onus of establishing that an article falls in a particular tariff lay upon the revenue. -. -. – Even if evidence produced by </a:t>
            </a:r>
            <a:r>
              <a:rPr lang="en-US" dirty="0" err="1"/>
              <a:t>assessee</a:t>
            </a:r>
            <a:r>
              <a:rPr lang="en-US" dirty="0"/>
              <a:t> is rejected, the appeal of </a:t>
            </a:r>
            <a:r>
              <a:rPr lang="en-US" dirty="0" err="1"/>
              <a:t>assessee</a:t>
            </a:r>
            <a:r>
              <a:rPr lang="en-US" dirty="0"/>
              <a:t> has to be allowed (as Revenue has not discharged the onus of establishing a classification) – </a:t>
            </a:r>
            <a:r>
              <a:rPr lang="en-US" dirty="0">
                <a:hlinkClick r:id="rId2"/>
              </a:rPr>
              <a:t>Hindustan </a:t>
            </a:r>
            <a:r>
              <a:rPr lang="en-US" dirty="0" err="1">
                <a:hlinkClick r:id="rId2"/>
              </a:rPr>
              <a:t>Ferodo</a:t>
            </a:r>
            <a:r>
              <a:rPr lang="en-US" dirty="0">
                <a:hlinkClick r:id="rId2"/>
              </a:rPr>
              <a:t> Ltd. v. CCE</a:t>
            </a:r>
            <a:r>
              <a:rPr lang="en-US" dirty="0"/>
              <a:t> 1997(2) SCC 677 = 89 ELT 16 SC = 17 RLT 807 = 106 STC 214 (SC).</a:t>
            </a:r>
          </a:p>
          <a:p>
            <a:r>
              <a:rPr lang="en-US" dirty="0"/>
              <a:t>Burden of proof of classification of goods is on department – </a:t>
            </a:r>
            <a:r>
              <a:rPr lang="en-US" dirty="0" err="1">
                <a:hlinkClick r:id="rId3"/>
              </a:rPr>
              <a:t>Hewlatt</a:t>
            </a:r>
            <a:r>
              <a:rPr lang="en-US" dirty="0">
                <a:hlinkClick r:id="rId3"/>
              </a:rPr>
              <a:t> Packard India Sales v. CC (Imports)</a:t>
            </a:r>
            <a:r>
              <a:rPr lang="en-US" dirty="0"/>
              <a:t> (2023) 383 ELT 241 = 2 </a:t>
            </a:r>
            <a:r>
              <a:rPr lang="en-US" dirty="0" err="1"/>
              <a:t>Centax</a:t>
            </a:r>
            <a:r>
              <a:rPr lang="en-US" dirty="0"/>
              <a:t> 236 (SC).</a:t>
            </a:r>
          </a:p>
          <a:p>
            <a:r>
              <a:rPr lang="en-US" dirty="0"/>
              <a:t>The burden of proof that a product is classifiable under a particular tariff head is on the revenue and must be discharged by proving that it is so understood by the consumers of product in common parlance – </a:t>
            </a:r>
            <a:r>
              <a:rPr lang="en-US" dirty="0">
                <a:hlinkClick r:id="rId4"/>
              </a:rPr>
              <a:t>CCE v. </a:t>
            </a:r>
            <a:r>
              <a:rPr lang="en-US" dirty="0" err="1">
                <a:hlinkClick r:id="rId4"/>
              </a:rPr>
              <a:t>Vicco</a:t>
            </a:r>
            <a:r>
              <a:rPr lang="en-US" dirty="0">
                <a:hlinkClick r:id="rId4"/>
              </a:rPr>
              <a:t> Laboratories</a:t>
            </a:r>
            <a:r>
              <a:rPr lang="en-US" dirty="0"/>
              <a:t> 2005 (179) ELT 17 (SC 3 member bench).</a:t>
            </a:r>
          </a:p>
          <a:p>
            <a:endParaRPr lang="en-IN" dirty="0"/>
          </a:p>
        </p:txBody>
      </p:sp>
    </p:spTree>
    <p:extLst>
      <p:ext uri="{BB962C8B-B14F-4D97-AF65-F5344CB8AC3E}">
        <p14:creationId xmlns:p14="http://schemas.microsoft.com/office/powerpoint/2010/main" val="390349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ECEB-B434-475A-AFDF-1BF068658978}"/>
              </a:ext>
            </a:extLst>
          </p:cNvPr>
          <p:cNvSpPr>
            <a:spLocks noGrp="1"/>
          </p:cNvSpPr>
          <p:nvPr>
            <p:ph type="title"/>
          </p:nvPr>
        </p:nvSpPr>
        <p:spPr/>
        <p:txBody>
          <a:bodyPr/>
          <a:lstStyle/>
          <a:p>
            <a:r>
              <a:rPr lang="en-US" dirty="0"/>
              <a:t>IMPORTANCE</a:t>
            </a:r>
            <a:endParaRPr lang="en-IN" dirty="0"/>
          </a:p>
        </p:txBody>
      </p:sp>
      <p:sp>
        <p:nvSpPr>
          <p:cNvPr id="3" name="Content Placeholder 2">
            <a:extLst>
              <a:ext uri="{FF2B5EF4-FFF2-40B4-BE49-F238E27FC236}">
                <a16:creationId xmlns:a16="http://schemas.microsoft.com/office/drawing/2014/main" id="{01624135-51CB-4AC1-98CF-B375CCA42205}"/>
              </a:ext>
            </a:extLst>
          </p:cNvPr>
          <p:cNvSpPr>
            <a:spLocks noGrp="1"/>
          </p:cNvSpPr>
          <p:nvPr>
            <p:ph idx="1"/>
          </p:nvPr>
        </p:nvSpPr>
        <p:spPr/>
        <p:txBody>
          <a:bodyPr/>
          <a:lstStyle/>
          <a:p>
            <a:r>
              <a:rPr lang="en-US" dirty="0"/>
              <a:t>1. LEVIABILITY OF TAX</a:t>
            </a:r>
          </a:p>
          <a:p>
            <a:r>
              <a:rPr lang="en-US" dirty="0"/>
              <a:t>2. GOODS VS SERVICES</a:t>
            </a:r>
          </a:p>
          <a:p>
            <a:r>
              <a:rPr lang="en-US" dirty="0"/>
              <a:t>3. EXEMPTIONS</a:t>
            </a:r>
          </a:p>
          <a:p>
            <a:r>
              <a:rPr lang="en-US" dirty="0"/>
              <a:t>4. RATE OF TAX</a:t>
            </a:r>
          </a:p>
          <a:p>
            <a:r>
              <a:rPr lang="en-US" dirty="0"/>
              <a:t>5. STANDARDISATION</a:t>
            </a:r>
          </a:p>
          <a:p>
            <a:endParaRPr lang="en-IN" dirty="0"/>
          </a:p>
        </p:txBody>
      </p:sp>
    </p:spTree>
    <p:extLst>
      <p:ext uri="{BB962C8B-B14F-4D97-AF65-F5344CB8AC3E}">
        <p14:creationId xmlns:p14="http://schemas.microsoft.com/office/powerpoint/2010/main" val="145799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0D92-BAC7-493A-847C-55DFB1696FC7}"/>
              </a:ext>
            </a:extLst>
          </p:cNvPr>
          <p:cNvSpPr>
            <a:spLocks noGrp="1"/>
          </p:cNvSpPr>
          <p:nvPr>
            <p:ph type="title"/>
          </p:nvPr>
        </p:nvSpPr>
        <p:spPr/>
        <p:txBody>
          <a:bodyPr/>
          <a:lstStyle/>
          <a:p>
            <a:r>
              <a:rPr lang="en-US" dirty="0"/>
              <a:t>STEPS</a:t>
            </a:r>
            <a:endParaRPr lang="en-IN" dirty="0"/>
          </a:p>
        </p:txBody>
      </p:sp>
      <p:sp>
        <p:nvSpPr>
          <p:cNvPr id="3" name="Content Placeholder 2">
            <a:extLst>
              <a:ext uri="{FF2B5EF4-FFF2-40B4-BE49-F238E27FC236}">
                <a16:creationId xmlns:a16="http://schemas.microsoft.com/office/drawing/2014/main" id="{BDEDAE13-4659-48F9-B092-8A16308E3414}"/>
              </a:ext>
            </a:extLst>
          </p:cNvPr>
          <p:cNvSpPr>
            <a:spLocks noGrp="1"/>
          </p:cNvSpPr>
          <p:nvPr>
            <p:ph idx="1"/>
          </p:nvPr>
        </p:nvSpPr>
        <p:spPr>
          <a:xfrm>
            <a:off x="1141412" y="1752600"/>
            <a:ext cx="10279063" cy="4181475"/>
          </a:xfrm>
        </p:spPr>
        <p:txBody>
          <a:bodyPr>
            <a:normAutofit fontScale="92500" lnSpcReduction="10000"/>
          </a:bodyPr>
          <a:lstStyle/>
          <a:p>
            <a:r>
              <a:rPr lang="en-US" dirty="0"/>
              <a:t>1. Definition of ‘Goods’ and ‘Services’ </a:t>
            </a:r>
          </a:p>
          <a:p>
            <a:r>
              <a:rPr lang="en-US" dirty="0"/>
              <a:t>2. Activities listed in Schedule-II </a:t>
            </a:r>
          </a:p>
          <a:p>
            <a:r>
              <a:rPr lang="en-US" dirty="0"/>
              <a:t>3. Activities listed in Schedule-III </a:t>
            </a:r>
          </a:p>
          <a:p>
            <a:r>
              <a:rPr lang="en-US" dirty="0"/>
              <a:t>4. Identification of Composite Supplies or Mixed Supplies </a:t>
            </a:r>
          </a:p>
          <a:p>
            <a:r>
              <a:rPr lang="en-US" dirty="0"/>
              <a:t>5. Identification of HSN Code from the rate notification </a:t>
            </a:r>
          </a:p>
          <a:p>
            <a:r>
              <a:rPr lang="en-US" dirty="0"/>
              <a:t>6. Applicability of Principles of Interpretation applicable on Customs Tariff Act 1975 now made applicable vide Notification No 01/2017-CT (Rate) dated 28.06.2017. </a:t>
            </a:r>
          </a:p>
          <a:p>
            <a:r>
              <a:rPr lang="en-US" dirty="0"/>
              <a:t>7. Understanding the Service Code (Tariff) applicable on services in accordance with Annexure to Notification No 11/2017-CT (Rate) dated 28.06.2017.</a:t>
            </a:r>
            <a:endParaRPr lang="en-IN" dirty="0"/>
          </a:p>
        </p:txBody>
      </p:sp>
    </p:spTree>
    <p:extLst>
      <p:ext uri="{BB962C8B-B14F-4D97-AF65-F5344CB8AC3E}">
        <p14:creationId xmlns:p14="http://schemas.microsoft.com/office/powerpoint/2010/main" val="2696831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411D-9CFE-4424-BFC0-6EE6A929A7E0}"/>
              </a:ext>
            </a:extLst>
          </p:cNvPr>
          <p:cNvSpPr>
            <a:spLocks noGrp="1"/>
          </p:cNvSpPr>
          <p:nvPr>
            <p:ph type="title"/>
          </p:nvPr>
        </p:nvSpPr>
        <p:spPr>
          <a:xfrm>
            <a:off x="1141412" y="218468"/>
            <a:ext cx="9905998" cy="1478570"/>
          </a:xfrm>
        </p:spPr>
        <p:txBody>
          <a:bodyPr/>
          <a:lstStyle/>
          <a:p>
            <a:r>
              <a:rPr lang="en-US" dirty="0"/>
              <a:t>GOODS AND SERVICES</a:t>
            </a:r>
            <a:endParaRPr lang="en-IN" dirty="0"/>
          </a:p>
        </p:txBody>
      </p:sp>
      <p:sp>
        <p:nvSpPr>
          <p:cNvPr id="3" name="Content Placeholder 2">
            <a:extLst>
              <a:ext uri="{FF2B5EF4-FFF2-40B4-BE49-F238E27FC236}">
                <a16:creationId xmlns:a16="http://schemas.microsoft.com/office/drawing/2014/main" id="{34A5F3EF-0AB8-45B9-B63B-509F721B92CE}"/>
              </a:ext>
            </a:extLst>
          </p:cNvPr>
          <p:cNvSpPr>
            <a:spLocks noGrp="1"/>
          </p:cNvSpPr>
          <p:nvPr>
            <p:ph idx="1"/>
          </p:nvPr>
        </p:nvSpPr>
        <p:spPr>
          <a:xfrm>
            <a:off x="1141412" y="1895474"/>
            <a:ext cx="10612438" cy="4219575"/>
          </a:xfrm>
        </p:spPr>
        <p:txBody>
          <a:bodyPr>
            <a:normAutofit lnSpcReduction="10000"/>
          </a:bodyPr>
          <a:lstStyle/>
          <a:p>
            <a:r>
              <a:rPr lang="en-US" dirty="0"/>
              <a:t>(52) “goods” means every kind of movable property other than money and securities but includes actionable claim, growing crops, grass and things attached to or forming part of the land which are agreed to be severed before supply or under a contract of supply;</a:t>
            </a:r>
          </a:p>
          <a:p>
            <a:endParaRPr lang="en-US" dirty="0"/>
          </a:p>
          <a:p>
            <a:r>
              <a:rPr lang="en-US" dirty="0"/>
              <a:t>(102) “services” means anything other than goods, money and securities but includes activities relating to the use of money or its conversion by cash or by any other mode, from one form, currency or denomination, to another form, currency or denomination for which a separate consideration is charged;</a:t>
            </a:r>
            <a:endParaRPr lang="en-IN" dirty="0"/>
          </a:p>
        </p:txBody>
      </p:sp>
    </p:spTree>
    <p:extLst>
      <p:ext uri="{BB962C8B-B14F-4D97-AF65-F5344CB8AC3E}">
        <p14:creationId xmlns:p14="http://schemas.microsoft.com/office/powerpoint/2010/main" val="197794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4F68-F558-44AC-827F-D4FEC9DA09E5}"/>
              </a:ext>
            </a:extLst>
          </p:cNvPr>
          <p:cNvSpPr>
            <a:spLocks noGrp="1"/>
          </p:cNvSpPr>
          <p:nvPr>
            <p:ph type="title"/>
          </p:nvPr>
        </p:nvSpPr>
        <p:spPr>
          <a:xfrm>
            <a:off x="1143001" y="304193"/>
            <a:ext cx="9905998" cy="1478570"/>
          </a:xfrm>
        </p:spPr>
        <p:txBody>
          <a:bodyPr/>
          <a:lstStyle/>
          <a:p>
            <a:r>
              <a:rPr lang="en-US" dirty="0"/>
              <a:t>SCHEDULE II</a:t>
            </a:r>
            <a:endParaRPr lang="en-IN" dirty="0"/>
          </a:p>
        </p:txBody>
      </p:sp>
      <p:sp>
        <p:nvSpPr>
          <p:cNvPr id="3" name="Content Placeholder 2">
            <a:extLst>
              <a:ext uri="{FF2B5EF4-FFF2-40B4-BE49-F238E27FC236}">
                <a16:creationId xmlns:a16="http://schemas.microsoft.com/office/drawing/2014/main" id="{DA266363-0ED8-49A4-8627-836E47C549D3}"/>
              </a:ext>
            </a:extLst>
          </p:cNvPr>
          <p:cNvSpPr>
            <a:spLocks noGrp="1"/>
          </p:cNvSpPr>
          <p:nvPr>
            <p:ph idx="1"/>
          </p:nvPr>
        </p:nvSpPr>
        <p:spPr>
          <a:xfrm>
            <a:off x="769937" y="1571625"/>
            <a:ext cx="10841038" cy="4667857"/>
          </a:xfrm>
        </p:spPr>
        <p:txBody>
          <a:bodyPr>
            <a:normAutofit fontScale="85000" lnSpcReduction="20000"/>
          </a:bodyPr>
          <a:lstStyle/>
          <a:p>
            <a:r>
              <a:rPr lang="en-US" dirty="0"/>
              <a:t>1. Any transfer of title in Goods </a:t>
            </a:r>
          </a:p>
          <a:p>
            <a:r>
              <a:rPr lang="en-US" dirty="0"/>
              <a:t>2. Any transfer of title in goods under an agreement which stipulates that property in goods shall pass at a future date upon payment of full consideration as agreed </a:t>
            </a:r>
          </a:p>
          <a:p>
            <a:r>
              <a:rPr lang="en-US" dirty="0"/>
              <a:t>3. Goods forming part of the assets of a business transferred or disposed of by or under the directions of the person carrying on the business so as no longer to form part of those assets, whether or not for a consideration. </a:t>
            </a:r>
          </a:p>
          <a:p>
            <a:r>
              <a:rPr lang="en-US" dirty="0"/>
              <a:t>4. When any person ceases to be a taxable person, any goods forming part of the assets of any business carried on by him shall be deemed to be supplied by him in the course or furtherance of his business immediately before he ceases to be a taxable person, unless: (a) the business is transferred as a going concern to another person; or (b) the business is carried on by a personal representative who is deemed to be taxable</a:t>
            </a:r>
          </a:p>
          <a:p>
            <a:r>
              <a:rPr lang="en-US" dirty="0"/>
              <a:t> 5. Supply of goods by any unincorporated association or body of persons to a member thereof for cash, deferred payment or other valuable consideration. </a:t>
            </a:r>
            <a:endParaRPr lang="en-IN" dirty="0"/>
          </a:p>
        </p:txBody>
      </p:sp>
    </p:spTree>
    <p:extLst>
      <p:ext uri="{BB962C8B-B14F-4D97-AF65-F5344CB8AC3E}">
        <p14:creationId xmlns:p14="http://schemas.microsoft.com/office/powerpoint/2010/main" val="302875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9C1E-5E78-447D-8EB7-487253B8FCF2}"/>
              </a:ext>
            </a:extLst>
          </p:cNvPr>
          <p:cNvSpPr>
            <a:spLocks noGrp="1"/>
          </p:cNvSpPr>
          <p:nvPr>
            <p:ph type="title"/>
          </p:nvPr>
        </p:nvSpPr>
        <p:spPr>
          <a:xfrm>
            <a:off x="1141412" y="178780"/>
            <a:ext cx="9905998" cy="1478570"/>
          </a:xfrm>
        </p:spPr>
        <p:txBody>
          <a:bodyPr/>
          <a:lstStyle/>
          <a:p>
            <a:r>
              <a:rPr lang="en-US" dirty="0"/>
              <a:t>SCHEDULE III</a:t>
            </a:r>
            <a:endParaRPr lang="en-IN" dirty="0"/>
          </a:p>
        </p:txBody>
      </p:sp>
      <p:sp>
        <p:nvSpPr>
          <p:cNvPr id="3" name="Content Placeholder 2">
            <a:extLst>
              <a:ext uri="{FF2B5EF4-FFF2-40B4-BE49-F238E27FC236}">
                <a16:creationId xmlns:a16="http://schemas.microsoft.com/office/drawing/2014/main" id="{83439C80-5F46-4ABB-BAFE-CC8C8910E91D}"/>
              </a:ext>
            </a:extLst>
          </p:cNvPr>
          <p:cNvSpPr>
            <a:spLocks noGrp="1"/>
          </p:cNvSpPr>
          <p:nvPr>
            <p:ph idx="1"/>
          </p:nvPr>
        </p:nvSpPr>
        <p:spPr>
          <a:xfrm>
            <a:off x="1141412" y="1657350"/>
            <a:ext cx="10631488" cy="4429125"/>
          </a:xfrm>
        </p:spPr>
        <p:txBody>
          <a:bodyPr>
            <a:normAutofit fontScale="70000" lnSpcReduction="20000"/>
          </a:bodyPr>
          <a:lstStyle/>
          <a:p>
            <a:r>
              <a:rPr lang="en-US" dirty="0"/>
              <a:t>1. Services by an employee to the employer in the course of or in relation to his employment. </a:t>
            </a:r>
          </a:p>
          <a:p>
            <a:r>
              <a:rPr lang="en-US" dirty="0"/>
              <a:t>2. Services by any court or Tribunal established under any law for the time being in force. </a:t>
            </a:r>
          </a:p>
          <a:p>
            <a:r>
              <a:rPr lang="en-US" dirty="0"/>
              <a:t>3. The functions performed by the Members of Parliament, Members of State Legislature, Members of Panchayats, Members of Municipalities and Members of other local authorities. </a:t>
            </a:r>
          </a:p>
          <a:p>
            <a:r>
              <a:rPr lang="en-US" dirty="0"/>
              <a:t>4. The duties performed by any person who holds any post in pursuance of the provisions of the Constitution in that capacity </a:t>
            </a:r>
          </a:p>
          <a:p>
            <a:r>
              <a:rPr lang="en-US" dirty="0"/>
              <a:t>5. The duties performed by any person as a Chairperson or a Member or a Director in a body established by the Central Government or a State Government or local authority and who is not deemed as an employee before the commencement of this clause. </a:t>
            </a:r>
          </a:p>
          <a:p>
            <a:r>
              <a:rPr lang="en-US" dirty="0"/>
              <a:t>6. Services of funeral, burial, crematorium or mortuary including transportation of the deceased.</a:t>
            </a:r>
          </a:p>
          <a:p>
            <a:r>
              <a:rPr lang="en-US" dirty="0"/>
              <a:t> 7. Sale of land and sale of building (completed). </a:t>
            </a:r>
          </a:p>
          <a:p>
            <a:r>
              <a:rPr lang="en-US" dirty="0"/>
              <a:t>8. Actionable claims, other than lottery, betting and gambling.</a:t>
            </a:r>
            <a:endParaRPr lang="en-IN" dirty="0"/>
          </a:p>
        </p:txBody>
      </p:sp>
    </p:spTree>
    <p:extLst>
      <p:ext uri="{BB962C8B-B14F-4D97-AF65-F5344CB8AC3E}">
        <p14:creationId xmlns:p14="http://schemas.microsoft.com/office/powerpoint/2010/main" val="371774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AFE9-BA7F-4375-A40F-EEF42C8174BE}"/>
              </a:ext>
            </a:extLst>
          </p:cNvPr>
          <p:cNvSpPr>
            <a:spLocks noGrp="1"/>
          </p:cNvSpPr>
          <p:nvPr>
            <p:ph type="title"/>
          </p:nvPr>
        </p:nvSpPr>
        <p:spPr/>
        <p:txBody>
          <a:bodyPr/>
          <a:lstStyle/>
          <a:p>
            <a:r>
              <a:rPr lang="en-US" dirty="0"/>
              <a:t>MIXED VS COMPOSITE SUPPLY</a:t>
            </a:r>
            <a:endParaRPr lang="en-IN" dirty="0"/>
          </a:p>
        </p:txBody>
      </p:sp>
      <p:sp>
        <p:nvSpPr>
          <p:cNvPr id="3" name="Content Placeholder 2">
            <a:extLst>
              <a:ext uri="{FF2B5EF4-FFF2-40B4-BE49-F238E27FC236}">
                <a16:creationId xmlns:a16="http://schemas.microsoft.com/office/drawing/2014/main" id="{C7E68F53-40DA-4B10-BE5D-258D925D1056}"/>
              </a:ext>
            </a:extLst>
          </p:cNvPr>
          <p:cNvSpPr>
            <a:spLocks noGrp="1"/>
          </p:cNvSpPr>
          <p:nvPr>
            <p:ph idx="1"/>
          </p:nvPr>
        </p:nvSpPr>
        <p:spPr>
          <a:xfrm>
            <a:off x="950911" y="2107219"/>
            <a:ext cx="10488613" cy="4132263"/>
          </a:xfrm>
        </p:spPr>
        <p:txBody>
          <a:bodyPr>
            <a:normAutofit fontScale="92500" lnSpcReduction="10000"/>
          </a:bodyPr>
          <a:lstStyle/>
          <a:p>
            <a:r>
              <a:rPr lang="en-US" dirty="0"/>
              <a:t>(30) “composite supply” means a supply made by a taxable person to a recipient consisting of two or more taxable supplies of goods or services or both, or any combination thereof, which are naturally bundled and supplied in conjunction with each other in the ordinary course of business, one of which is a principal supply;</a:t>
            </a:r>
          </a:p>
          <a:p>
            <a:r>
              <a:rPr lang="en-US" dirty="0"/>
              <a:t>(90) “principal supply” means the supply of goods or services which constitutes the predominant element of a composite supply and to which any other supply forming part of that composite supply is ancillary; </a:t>
            </a:r>
          </a:p>
          <a:p>
            <a:r>
              <a:rPr lang="en-US" dirty="0"/>
              <a:t>(74) “mixed supply” means two or more individual supplies of goods or services, or any combination thereof, made in conjunction with each other by a taxable person for a single price where such supply does not constitute a composite supply</a:t>
            </a:r>
            <a:endParaRPr lang="en-IN" dirty="0"/>
          </a:p>
        </p:txBody>
      </p:sp>
    </p:spTree>
    <p:extLst>
      <p:ext uri="{BB962C8B-B14F-4D97-AF65-F5344CB8AC3E}">
        <p14:creationId xmlns:p14="http://schemas.microsoft.com/office/powerpoint/2010/main" val="422205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43CB-DB34-4CFC-8468-258F4C7C3E75}"/>
              </a:ext>
            </a:extLst>
          </p:cNvPr>
          <p:cNvSpPr>
            <a:spLocks noGrp="1"/>
          </p:cNvSpPr>
          <p:nvPr>
            <p:ph type="title"/>
          </p:nvPr>
        </p:nvSpPr>
        <p:spPr/>
        <p:txBody>
          <a:bodyPr/>
          <a:lstStyle/>
          <a:p>
            <a:r>
              <a:rPr lang="en-US" dirty="0"/>
              <a:t>MIXED VS COMPOSITE SUPPLY</a:t>
            </a:r>
            <a:endParaRPr lang="en-IN" dirty="0"/>
          </a:p>
        </p:txBody>
      </p:sp>
      <p:sp>
        <p:nvSpPr>
          <p:cNvPr id="3" name="Content Placeholder 2">
            <a:extLst>
              <a:ext uri="{FF2B5EF4-FFF2-40B4-BE49-F238E27FC236}">
                <a16:creationId xmlns:a16="http://schemas.microsoft.com/office/drawing/2014/main" id="{FE58B2CA-52F3-4504-B9F8-775F8809B9F0}"/>
              </a:ext>
            </a:extLst>
          </p:cNvPr>
          <p:cNvSpPr>
            <a:spLocks noGrp="1"/>
          </p:cNvSpPr>
          <p:nvPr>
            <p:ph idx="1"/>
          </p:nvPr>
        </p:nvSpPr>
        <p:spPr>
          <a:xfrm>
            <a:off x="1141412" y="1905000"/>
            <a:ext cx="10564813" cy="3886201"/>
          </a:xfrm>
        </p:spPr>
        <p:txBody>
          <a:bodyPr/>
          <a:lstStyle/>
          <a:p>
            <a:r>
              <a:rPr lang="en-US" dirty="0"/>
              <a:t>“8. Tax liability on composite and mixed supplies. — The tax liability on a composite or a mixed supply shall be determined in the following manner, namely:— </a:t>
            </a:r>
          </a:p>
          <a:p>
            <a:r>
              <a:rPr lang="en-US" dirty="0"/>
              <a:t>(a) a composite supply comprising two or more supplies, one of which is a principal supply, shall be treated as a supply of such principal supply; and </a:t>
            </a:r>
          </a:p>
          <a:p>
            <a:r>
              <a:rPr lang="en-US" dirty="0"/>
              <a:t>(b) a mixed supply comprising two or more supplies shall be treated as a supply of that particular supply which attracts the highest rate of tax. </a:t>
            </a:r>
            <a:endParaRPr lang="en-IN" dirty="0"/>
          </a:p>
        </p:txBody>
      </p:sp>
    </p:spTree>
    <p:extLst>
      <p:ext uri="{BB962C8B-B14F-4D97-AF65-F5344CB8AC3E}">
        <p14:creationId xmlns:p14="http://schemas.microsoft.com/office/powerpoint/2010/main" val="2152186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42</TotalTime>
  <Words>2767</Words>
  <Application>Microsoft Office PowerPoint</Application>
  <PresentationFormat>Widescreen</PresentationFormat>
  <Paragraphs>116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Trebuchet MS</vt:lpstr>
      <vt:lpstr>Tw Cen MT</vt:lpstr>
      <vt:lpstr>Circuit</vt:lpstr>
      <vt:lpstr>CLASSIFICATION UNDER GST</vt:lpstr>
      <vt:lpstr>CLASSIFICATION</vt:lpstr>
      <vt:lpstr>IMPORTANCE</vt:lpstr>
      <vt:lpstr>STEPS</vt:lpstr>
      <vt:lpstr>GOODS AND SERVICES</vt:lpstr>
      <vt:lpstr>SCHEDULE II</vt:lpstr>
      <vt:lpstr>SCHEDULE III</vt:lpstr>
      <vt:lpstr>MIXED VS COMPOSITE SUPPLY</vt:lpstr>
      <vt:lpstr>MIXED VS COMPOSITE SUPPLY</vt:lpstr>
      <vt:lpstr>Independent Supply</vt:lpstr>
      <vt:lpstr>TAXABLE VS EXEMPT SUPPLY</vt:lpstr>
      <vt:lpstr>Notifications Number 01/2017-CT (Rate) dated 28.06.2017</vt:lpstr>
      <vt:lpstr>Harmonized System of Nomenclature (“HSN”)</vt:lpstr>
      <vt:lpstr>Searching HSN Code on CBIC website </vt:lpstr>
      <vt:lpstr> Overview of HSN</vt:lpstr>
      <vt:lpstr>PowerPoint Presentation</vt:lpstr>
      <vt:lpstr>GENERAL INTERPRETIVE RULES</vt:lpstr>
      <vt:lpstr>PowerPoint Presentation</vt:lpstr>
      <vt:lpstr>Trade Parlance Theory </vt:lpstr>
      <vt:lpstr>BROAD OUTLINE OF TARIFF</vt:lpstr>
      <vt:lpstr>Arrangement of Goods under the Tariff</vt:lpstr>
      <vt:lpstr>PowerPoint Presentation</vt:lpstr>
      <vt:lpstr>PowerPoint Presentation</vt:lpstr>
      <vt:lpstr>PowerPoint Presentation</vt:lpstr>
      <vt:lpstr>PowerPoint Presentation</vt:lpstr>
      <vt:lpstr>11/2017-CT (Rate) dated 28.06.2017</vt:lpstr>
      <vt:lpstr>Burden of classification on department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UNDER GST</dc:title>
  <dc:creator>DELL</dc:creator>
  <cp:lastModifiedBy>DELL</cp:lastModifiedBy>
  <cp:revision>7</cp:revision>
  <dcterms:created xsi:type="dcterms:W3CDTF">2025-06-27T16:39:27Z</dcterms:created>
  <dcterms:modified xsi:type="dcterms:W3CDTF">2025-06-27T17:21:39Z</dcterms:modified>
</cp:coreProperties>
</file>