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3653E0-08FD-48DE-AD93-15C6697D95B2}"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ADCE7-E55A-4E00-8AA3-AE84333FB219}" type="slidenum">
              <a:rPr lang="en-US" smtClean="0"/>
              <a:t>‹#›</a:t>
            </a:fld>
            <a:endParaRPr lang="en-US"/>
          </a:p>
        </p:txBody>
      </p:sp>
    </p:spTree>
    <p:extLst>
      <p:ext uri="{BB962C8B-B14F-4D97-AF65-F5344CB8AC3E}">
        <p14:creationId xmlns:p14="http://schemas.microsoft.com/office/powerpoint/2010/main" val="3908273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3653E0-08FD-48DE-AD93-15C6697D95B2}"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ADCE7-E55A-4E00-8AA3-AE84333FB219}" type="slidenum">
              <a:rPr lang="en-US" smtClean="0"/>
              <a:t>‹#›</a:t>
            </a:fld>
            <a:endParaRPr lang="en-US"/>
          </a:p>
        </p:txBody>
      </p:sp>
    </p:spTree>
    <p:extLst>
      <p:ext uri="{BB962C8B-B14F-4D97-AF65-F5344CB8AC3E}">
        <p14:creationId xmlns:p14="http://schemas.microsoft.com/office/powerpoint/2010/main" val="2199530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3653E0-08FD-48DE-AD93-15C6697D95B2}"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ADCE7-E55A-4E00-8AA3-AE84333FB219}" type="slidenum">
              <a:rPr lang="en-US" smtClean="0"/>
              <a:t>‹#›</a:t>
            </a:fld>
            <a:endParaRPr lang="en-US"/>
          </a:p>
        </p:txBody>
      </p:sp>
    </p:spTree>
    <p:extLst>
      <p:ext uri="{BB962C8B-B14F-4D97-AF65-F5344CB8AC3E}">
        <p14:creationId xmlns:p14="http://schemas.microsoft.com/office/powerpoint/2010/main" val="1470393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3653E0-08FD-48DE-AD93-15C6697D95B2}"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ADCE7-E55A-4E00-8AA3-AE84333FB219}" type="slidenum">
              <a:rPr lang="en-US" smtClean="0"/>
              <a:t>‹#›</a:t>
            </a:fld>
            <a:endParaRPr lang="en-US"/>
          </a:p>
        </p:txBody>
      </p:sp>
    </p:spTree>
    <p:extLst>
      <p:ext uri="{BB962C8B-B14F-4D97-AF65-F5344CB8AC3E}">
        <p14:creationId xmlns:p14="http://schemas.microsoft.com/office/powerpoint/2010/main" val="307991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3653E0-08FD-48DE-AD93-15C6697D95B2}"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ADCE7-E55A-4E00-8AA3-AE84333FB219}" type="slidenum">
              <a:rPr lang="en-US" smtClean="0"/>
              <a:t>‹#›</a:t>
            </a:fld>
            <a:endParaRPr lang="en-US"/>
          </a:p>
        </p:txBody>
      </p:sp>
    </p:spTree>
    <p:extLst>
      <p:ext uri="{BB962C8B-B14F-4D97-AF65-F5344CB8AC3E}">
        <p14:creationId xmlns:p14="http://schemas.microsoft.com/office/powerpoint/2010/main" val="2608503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3653E0-08FD-48DE-AD93-15C6697D95B2}" type="datetimeFigureOut">
              <a:rPr lang="en-US" smtClean="0"/>
              <a:t>6/17/2025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2ADCE7-E55A-4E00-8AA3-AE84333FB219}" type="slidenum">
              <a:rPr lang="en-US" smtClean="0"/>
              <a:t>‹#›</a:t>
            </a:fld>
            <a:endParaRPr lang="en-US"/>
          </a:p>
        </p:txBody>
      </p:sp>
    </p:spTree>
    <p:extLst>
      <p:ext uri="{BB962C8B-B14F-4D97-AF65-F5344CB8AC3E}">
        <p14:creationId xmlns:p14="http://schemas.microsoft.com/office/powerpoint/2010/main" val="3909030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3653E0-08FD-48DE-AD93-15C6697D95B2}" type="datetimeFigureOut">
              <a:rPr lang="en-US" smtClean="0"/>
              <a:t>6/17/2025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2ADCE7-E55A-4E00-8AA3-AE84333FB219}" type="slidenum">
              <a:rPr lang="en-US" smtClean="0"/>
              <a:t>‹#›</a:t>
            </a:fld>
            <a:endParaRPr lang="en-US"/>
          </a:p>
        </p:txBody>
      </p:sp>
    </p:spTree>
    <p:extLst>
      <p:ext uri="{BB962C8B-B14F-4D97-AF65-F5344CB8AC3E}">
        <p14:creationId xmlns:p14="http://schemas.microsoft.com/office/powerpoint/2010/main" val="152525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3653E0-08FD-48DE-AD93-15C6697D95B2}" type="datetimeFigureOut">
              <a:rPr lang="en-US" smtClean="0"/>
              <a:t>6/17/2025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2ADCE7-E55A-4E00-8AA3-AE84333FB219}" type="slidenum">
              <a:rPr lang="en-US" smtClean="0"/>
              <a:t>‹#›</a:t>
            </a:fld>
            <a:endParaRPr lang="en-US"/>
          </a:p>
        </p:txBody>
      </p:sp>
    </p:spTree>
    <p:extLst>
      <p:ext uri="{BB962C8B-B14F-4D97-AF65-F5344CB8AC3E}">
        <p14:creationId xmlns:p14="http://schemas.microsoft.com/office/powerpoint/2010/main" val="659159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3653E0-08FD-48DE-AD93-15C6697D95B2}" type="datetimeFigureOut">
              <a:rPr lang="en-US" smtClean="0"/>
              <a:t>6/17/2025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2ADCE7-E55A-4E00-8AA3-AE84333FB219}" type="slidenum">
              <a:rPr lang="en-US" smtClean="0"/>
              <a:t>‹#›</a:t>
            </a:fld>
            <a:endParaRPr lang="en-US"/>
          </a:p>
        </p:txBody>
      </p:sp>
    </p:spTree>
    <p:extLst>
      <p:ext uri="{BB962C8B-B14F-4D97-AF65-F5344CB8AC3E}">
        <p14:creationId xmlns:p14="http://schemas.microsoft.com/office/powerpoint/2010/main" val="1113012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3653E0-08FD-48DE-AD93-15C6697D95B2}" type="datetimeFigureOut">
              <a:rPr lang="en-US" smtClean="0"/>
              <a:t>6/17/2025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2ADCE7-E55A-4E00-8AA3-AE84333FB219}" type="slidenum">
              <a:rPr lang="en-US" smtClean="0"/>
              <a:t>‹#›</a:t>
            </a:fld>
            <a:endParaRPr lang="en-US"/>
          </a:p>
        </p:txBody>
      </p:sp>
    </p:spTree>
    <p:extLst>
      <p:ext uri="{BB962C8B-B14F-4D97-AF65-F5344CB8AC3E}">
        <p14:creationId xmlns:p14="http://schemas.microsoft.com/office/powerpoint/2010/main" val="3396222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3653E0-08FD-48DE-AD93-15C6697D95B2}" type="datetimeFigureOut">
              <a:rPr lang="en-US" smtClean="0"/>
              <a:t>6/17/2025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2ADCE7-E55A-4E00-8AA3-AE84333FB219}" type="slidenum">
              <a:rPr lang="en-US" smtClean="0"/>
              <a:t>‹#›</a:t>
            </a:fld>
            <a:endParaRPr lang="en-US"/>
          </a:p>
        </p:txBody>
      </p:sp>
    </p:spTree>
    <p:extLst>
      <p:ext uri="{BB962C8B-B14F-4D97-AF65-F5344CB8AC3E}">
        <p14:creationId xmlns:p14="http://schemas.microsoft.com/office/powerpoint/2010/main" val="9018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3653E0-08FD-48DE-AD93-15C6697D95B2}" type="datetimeFigureOut">
              <a:rPr lang="en-US" smtClean="0"/>
              <a:t>6/17/2025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ADCE7-E55A-4E00-8AA3-AE84333FB219}" type="slidenum">
              <a:rPr lang="en-US" smtClean="0"/>
              <a:t>‹#›</a:t>
            </a:fld>
            <a:endParaRPr lang="en-US"/>
          </a:p>
        </p:txBody>
      </p:sp>
    </p:spTree>
    <p:extLst>
      <p:ext uri="{BB962C8B-B14F-4D97-AF65-F5344CB8AC3E}">
        <p14:creationId xmlns:p14="http://schemas.microsoft.com/office/powerpoint/2010/main" val="2398139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p:txBody>
          <a:bodyPr/>
          <a:lstStyle/>
          <a:p>
            <a:r>
              <a:rPr lang="en-US" dirty="0" smtClean="0"/>
              <a:t>MCQs</a:t>
            </a:r>
            <a:endParaRPr lang="en-US" dirty="0"/>
          </a:p>
        </p:txBody>
      </p:sp>
      <p:sp>
        <p:nvSpPr>
          <p:cNvPr id="14" name="Text Placeholder 2"/>
          <p:cNvSpPr>
            <a:spLocks noGrp="1"/>
          </p:cNvSpPr>
          <p:nvPr>
            <p:ph type="body" idx="1"/>
          </p:nvPr>
        </p:nvSpPr>
        <p:spPr/>
        <p:txBody>
          <a:bodyPr/>
          <a:lstStyle/>
          <a:p>
            <a:r>
              <a:rPr lang="en-US" dirty="0" smtClean="0"/>
              <a:t>Section 12 , 13 &amp; 14 of CGST Act 2017</a:t>
            </a:r>
            <a:endParaRPr lang="en-US" dirty="0"/>
          </a:p>
        </p:txBody>
      </p:sp>
    </p:spTree>
    <p:extLst>
      <p:ext uri="{BB962C8B-B14F-4D97-AF65-F5344CB8AC3E}">
        <p14:creationId xmlns:p14="http://schemas.microsoft.com/office/powerpoint/2010/main" val="24478136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0DAABC0-52F3-611E-E873-EF063D786C65}"/>
            </a:ext>
          </a:extLst>
        </p:cNvPr>
        <p:cNvGrpSpPr/>
        <p:nvPr/>
      </p:nvGrpSpPr>
      <p:grpSpPr>
        <a:xfrm>
          <a:off x="0" y="0"/>
          <a:ext cx="0" cy="0"/>
          <a:chOff x="0" y="0"/>
          <a:chExt cx="0" cy="0"/>
        </a:xfrm>
      </p:grpSpPr>
      <p:sp>
        <p:nvSpPr>
          <p:cNvPr id="4" name="TextBox 3"/>
          <p:cNvSpPr txBox="1"/>
          <p:nvPr/>
        </p:nvSpPr>
        <p:spPr>
          <a:xfrm>
            <a:off x="1416676" y="270457"/>
            <a:ext cx="10650828" cy="6463308"/>
          </a:xfrm>
          <a:prstGeom prst="rect">
            <a:avLst/>
          </a:prstGeom>
          <a:noFill/>
        </p:spPr>
        <p:txBody>
          <a:bodyPr wrap="square" rtlCol="0">
            <a:spAutoFit/>
          </a:bodyPr>
          <a:lstStyle/>
          <a:p>
            <a:r>
              <a:rPr lang="en-US" dirty="0" smtClean="0">
                <a:solidFill>
                  <a:schemeClr val="tx2"/>
                </a:solidFill>
              </a:rPr>
              <a:t>1 </a:t>
            </a:r>
            <a:r>
              <a:rPr lang="en-US" dirty="0">
                <a:solidFill>
                  <a:schemeClr val="tx2"/>
                </a:solidFill>
              </a:rPr>
              <a:t>. What is time of supply of goods, in case of forward charge? </a:t>
            </a:r>
            <a:endParaRPr lang="en-US" dirty="0" smtClean="0">
              <a:solidFill>
                <a:schemeClr val="tx2"/>
              </a:solidFill>
            </a:endParaRPr>
          </a:p>
          <a:p>
            <a:pPr marL="342900" indent="-342900">
              <a:buAutoNum type="alphaLcParenBoth"/>
            </a:pPr>
            <a:r>
              <a:rPr lang="en-US" dirty="0" smtClean="0">
                <a:solidFill>
                  <a:schemeClr val="tx2"/>
                </a:solidFill>
              </a:rPr>
              <a:t>Date </a:t>
            </a:r>
            <a:r>
              <a:rPr lang="en-US" dirty="0">
                <a:solidFill>
                  <a:schemeClr val="tx2"/>
                </a:solidFill>
              </a:rPr>
              <a:t>of issue of invoice </a:t>
            </a:r>
            <a:endParaRPr lang="en-US" dirty="0" smtClean="0">
              <a:solidFill>
                <a:schemeClr val="tx2"/>
              </a:solidFill>
            </a:endParaRPr>
          </a:p>
          <a:p>
            <a:pPr marL="342900" indent="-342900">
              <a:buAutoNum type="alphaLcParenBoth"/>
            </a:pPr>
            <a:r>
              <a:rPr lang="en-US" dirty="0" smtClean="0">
                <a:solidFill>
                  <a:schemeClr val="tx2"/>
                </a:solidFill>
              </a:rPr>
              <a:t>Due </a:t>
            </a:r>
            <a:r>
              <a:rPr lang="en-US" dirty="0">
                <a:solidFill>
                  <a:schemeClr val="tx2"/>
                </a:solidFill>
              </a:rPr>
              <a:t>date of issue of invoice </a:t>
            </a:r>
            <a:endParaRPr lang="en-US" dirty="0" smtClean="0">
              <a:solidFill>
                <a:schemeClr val="tx2"/>
              </a:solidFill>
            </a:endParaRPr>
          </a:p>
          <a:p>
            <a:pPr marL="342900" indent="-342900">
              <a:buAutoNum type="alphaLcParenBoth"/>
            </a:pPr>
            <a:r>
              <a:rPr lang="en-US" dirty="0" smtClean="0">
                <a:solidFill>
                  <a:schemeClr val="tx2"/>
                </a:solidFill>
              </a:rPr>
              <a:t>Date </a:t>
            </a:r>
            <a:r>
              <a:rPr lang="en-US" dirty="0">
                <a:solidFill>
                  <a:schemeClr val="tx2"/>
                </a:solidFill>
              </a:rPr>
              <a:t>of receipt of consideration by the supplier </a:t>
            </a:r>
            <a:endParaRPr lang="en-US" dirty="0" smtClean="0">
              <a:solidFill>
                <a:schemeClr val="tx2"/>
              </a:solidFill>
            </a:endParaRPr>
          </a:p>
          <a:p>
            <a:pPr marL="342900" indent="-342900">
              <a:buAutoNum type="alphaLcParenBoth"/>
            </a:pPr>
            <a:r>
              <a:rPr lang="en-US" dirty="0" smtClean="0">
                <a:solidFill>
                  <a:schemeClr val="tx2"/>
                </a:solidFill>
              </a:rPr>
              <a:t>(</a:t>
            </a:r>
            <a:r>
              <a:rPr lang="en-US" dirty="0">
                <a:solidFill>
                  <a:schemeClr val="tx2"/>
                </a:solidFill>
              </a:rPr>
              <a:t>d) Earlier of (a) &amp; (b) </a:t>
            </a:r>
            <a:endParaRPr lang="en-US" dirty="0" smtClean="0">
              <a:solidFill>
                <a:schemeClr val="tx2"/>
              </a:solidFill>
            </a:endParaRPr>
          </a:p>
          <a:p>
            <a:pPr marL="342900" indent="-342900">
              <a:buAutoNum type="alphaLcParenBoth"/>
            </a:pPr>
            <a:endParaRPr lang="en-US" dirty="0"/>
          </a:p>
          <a:p>
            <a:r>
              <a:rPr lang="en-US" b="1" dirty="0" err="1" smtClean="0">
                <a:solidFill>
                  <a:schemeClr val="accent1">
                    <a:lumMod val="50000"/>
                  </a:schemeClr>
                </a:solidFill>
              </a:rPr>
              <a:t>Ans</a:t>
            </a:r>
            <a:r>
              <a:rPr lang="en-US" b="1" dirty="0">
                <a:solidFill>
                  <a:schemeClr val="accent1">
                    <a:lumMod val="50000"/>
                  </a:schemeClr>
                </a:solidFill>
              </a:rPr>
              <a:t>: (d</a:t>
            </a:r>
            <a:r>
              <a:rPr lang="en-US" b="1" dirty="0" smtClean="0">
                <a:solidFill>
                  <a:schemeClr val="accent1">
                    <a:lumMod val="50000"/>
                  </a:schemeClr>
                </a:solidFill>
              </a:rPr>
              <a:t>)</a:t>
            </a:r>
          </a:p>
          <a:p>
            <a:endParaRPr lang="en-US" b="1" dirty="0">
              <a:solidFill>
                <a:schemeClr val="accent1">
                  <a:lumMod val="50000"/>
                </a:schemeClr>
              </a:solidFill>
            </a:endParaRPr>
          </a:p>
          <a:p>
            <a:r>
              <a:rPr lang="en-US" dirty="0" smtClean="0">
                <a:solidFill>
                  <a:schemeClr val="tx2"/>
                </a:solidFill>
              </a:rPr>
              <a:t>2 </a:t>
            </a:r>
            <a:r>
              <a:rPr lang="en-US" dirty="0">
                <a:solidFill>
                  <a:schemeClr val="tx2"/>
                </a:solidFill>
              </a:rPr>
              <a:t>. What is the time of supply of vouchers when the supply with respect to the voucher is identifiable? </a:t>
            </a:r>
            <a:endParaRPr lang="en-US" dirty="0" smtClean="0">
              <a:solidFill>
                <a:schemeClr val="tx2"/>
              </a:solidFill>
            </a:endParaRPr>
          </a:p>
          <a:p>
            <a:pPr marL="342900" indent="-342900">
              <a:buAutoNum type="alphaLcParenBoth"/>
            </a:pPr>
            <a:r>
              <a:rPr lang="en-US" dirty="0" smtClean="0">
                <a:solidFill>
                  <a:schemeClr val="tx2"/>
                </a:solidFill>
              </a:rPr>
              <a:t>Date </a:t>
            </a:r>
            <a:r>
              <a:rPr lang="en-US" dirty="0">
                <a:solidFill>
                  <a:schemeClr val="tx2"/>
                </a:solidFill>
              </a:rPr>
              <a:t>of issue of voucher </a:t>
            </a:r>
            <a:endParaRPr lang="en-US" dirty="0" smtClean="0">
              <a:solidFill>
                <a:schemeClr val="tx2"/>
              </a:solidFill>
            </a:endParaRPr>
          </a:p>
          <a:p>
            <a:pPr marL="342900" indent="-342900">
              <a:buAutoNum type="alphaLcParenBoth"/>
            </a:pPr>
            <a:r>
              <a:rPr lang="en-US" dirty="0" smtClean="0">
                <a:solidFill>
                  <a:schemeClr val="tx2"/>
                </a:solidFill>
              </a:rPr>
              <a:t>Date </a:t>
            </a:r>
            <a:r>
              <a:rPr lang="en-US" dirty="0">
                <a:solidFill>
                  <a:schemeClr val="tx2"/>
                </a:solidFill>
              </a:rPr>
              <a:t>of redemption of </a:t>
            </a:r>
            <a:r>
              <a:rPr lang="en-US" dirty="0" smtClean="0">
                <a:solidFill>
                  <a:schemeClr val="tx2"/>
                </a:solidFill>
              </a:rPr>
              <a:t>voucher</a:t>
            </a:r>
          </a:p>
          <a:p>
            <a:pPr marL="342900" indent="-342900">
              <a:buAutoNum type="alphaLcParenBoth"/>
            </a:pPr>
            <a:r>
              <a:rPr lang="en-US" dirty="0" smtClean="0">
                <a:solidFill>
                  <a:schemeClr val="tx2"/>
                </a:solidFill>
              </a:rPr>
              <a:t>Earlier </a:t>
            </a:r>
            <a:r>
              <a:rPr lang="en-US" dirty="0">
                <a:solidFill>
                  <a:schemeClr val="tx2"/>
                </a:solidFill>
              </a:rPr>
              <a:t>of (a) &amp; (b) </a:t>
            </a:r>
            <a:endParaRPr lang="en-US" dirty="0" smtClean="0">
              <a:solidFill>
                <a:schemeClr val="tx2"/>
              </a:solidFill>
            </a:endParaRPr>
          </a:p>
          <a:p>
            <a:pPr marL="342900" indent="-342900">
              <a:buAutoNum type="alphaLcParenBoth"/>
            </a:pPr>
            <a:r>
              <a:rPr lang="en-US" dirty="0" smtClean="0">
                <a:solidFill>
                  <a:schemeClr val="tx2"/>
                </a:solidFill>
              </a:rPr>
              <a:t>(</a:t>
            </a:r>
            <a:r>
              <a:rPr lang="en-US" dirty="0">
                <a:solidFill>
                  <a:schemeClr val="tx2"/>
                </a:solidFill>
              </a:rPr>
              <a:t>d) (a) &amp; (b) whichever is later </a:t>
            </a:r>
            <a:endParaRPr lang="en-US" dirty="0" smtClean="0">
              <a:solidFill>
                <a:schemeClr val="tx2"/>
              </a:solidFill>
            </a:endParaRPr>
          </a:p>
          <a:p>
            <a:pPr marL="342900" indent="-342900">
              <a:buAutoNum type="alphaLcParenBoth"/>
            </a:pPr>
            <a:endParaRPr lang="en-US" dirty="0"/>
          </a:p>
          <a:p>
            <a:r>
              <a:rPr lang="en-US" b="1" dirty="0" err="1" smtClean="0">
                <a:solidFill>
                  <a:schemeClr val="accent1">
                    <a:lumMod val="50000"/>
                  </a:schemeClr>
                </a:solidFill>
              </a:rPr>
              <a:t>Ans</a:t>
            </a:r>
            <a:r>
              <a:rPr lang="en-US" b="1" dirty="0">
                <a:solidFill>
                  <a:schemeClr val="accent1">
                    <a:lumMod val="50000"/>
                  </a:schemeClr>
                </a:solidFill>
              </a:rPr>
              <a:t>: (a)</a:t>
            </a:r>
            <a:r>
              <a:rPr lang="en-US" dirty="0"/>
              <a:t> </a:t>
            </a:r>
            <a:endParaRPr lang="en-US" dirty="0" smtClean="0"/>
          </a:p>
          <a:p>
            <a:endParaRPr lang="en-US" dirty="0"/>
          </a:p>
          <a:p>
            <a:r>
              <a:rPr lang="en-US" dirty="0" smtClean="0">
                <a:solidFill>
                  <a:schemeClr val="tx2"/>
                </a:solidFill>
              </a:rPr>
              <a:t>3 </a:t>
            </a:r>
            <a:r>
              <a:rPr lang="en-US" dirty="0">
                <a:solidFill>
                  <a:schemeClr val="tx2"/>
                </a:solidFill>
              </a:rPr>
              <a:t>. What is the time of supply of vouchers when the supply with respect to the voucher is not identifiable? </a:t>
            </a:r>
            <a:endParaRPr lang="en-US" dirty="0" smtClean="0">
              <a:solidFill>
                <a:schemeClr val="tx2"/>
              </a:solidFill>
            </a:endParaRPr>
          </a:p>
          <a:p>
            <a:pPr marL="342900" indent="-342900">
              <a:buAutoNum type="alphaLcParenBoth"/>
            </a:pPr>
            <a:r>
              <a:rPr lang="en-US" dirty="0" smtClean="0">
                <a:solidFill>
                  <a:schemeClr val="tx2"/>
                </a:solidFill>
              </a:rPr>
              <a:t>Date </a:t>
            </a:r>
            <a:r>
              <a:rPr lang="en-US" dirty="0">
                <a:solidFill>
                  <a:schemeClr val="tx2"/>
                </a:solidFill>
              </a:rPr>
              <a:t>of issue of voucher </a:t>
            </a:r>
            <a:endParaRPr lang="en-US" dirty="0" smtClean="0">
              <a:solidFill>
                <a:schemeClr val="tx2"/>
              </a:solidFill>
            </a:endParaRPr>
          </a:p>
          <a:p>
            <a:pPr marL="342900" indent="-342900">
              <a:buAutoNum type="alphaLcParenBoth"/>
            </a:pPr>
            <a:r>
              <a:rPr lang="en-US" dirty="0" smtClean="0">
                <a:solidFill>
                  <a:schemeClr val="tx2"/>
                </a:solidFill>
              </a:rPr>
              <a:t>Date </a:t>
            </a:r>
            <a:r>
              <a:rPr lang="en-US" dirty="0">
                <a:solidFill>
                  <a:schemeClr val="tx2"/>
                </a:solidFill>
              </a:rPr>
              <a:t>of redemption of voucher </a:t>
            </a:r>
            <a:endParaRPr lang="en-US" dirty="0" smtClean="0">
              <a:solidFill>
                <a:schemeClr val="tx2"/>
              </a:solidFill>
            </a:endParaRPr>
          </a:p>
          <a:p>
            <a:pPr marL="342900" indent="-342900">
              <a:buAutoNum type="alphaLcParenBoth"/>
            </a:pPr>
            <a:r>
              <a:rPr lang="en-US" dirty="0" smtClean="0">
                <a:solidFill>
                  <a:schemeClr val="tx2"/>
                </a:solidFill>
              </a:rPr>
              <a:t>Earlier </a:t>
            </a:r>
            <a:r>
              <a:rPr lang="en-US" dirty="0">
                <a:solidFill>
                  <a:schemeClr val="tx2"/>
                </a:solidFill>
              </a:rPr>
              <a:t>of (a) &amp; (b) </a:t>
            </a:r>
            <a:endParaRPr lang="en-US" dirty="0" smtClean="0">
              <a:solidFill>
                <a:schemeClr val="tx2"/>
              </a:solidFill>
            </a:endParaRPr>
          </a:p>
          <a:p>
            <a:pPr marL="342900" indent="-342900">
              <a:buAutoNum type="alphaLcParenBoth"/>
            </a:pPr>
            <a:r>
              <a:rPr lang="en-US" dirty="0" smtClean="0">
                <a:solidFill>
                  <a:schemeClr val="tx2"/>
                </a:solidFill>
              </a:rPr>
              <a:t>(</a:t>
            </a:r>
            <a:r>
              <a:rPr lang="en-US" dirty="0">
                <a:solidFill>
                  <a:schemeClr val="tx2"/>
                </a:solidFill>
              </a:rPr>
              <a:t>a) &amp; (b) whichever is later </a:t>
            </a:r>
            <a:endParaRPr lang="en-US" dirty="0" smtClean="0">
              <a:solidFill>
                <a:schemeClr val="tx2"/>
              </a:solidFill>
            </a:endParaRPr>
          </a:p>
          <a:p>
            <a:pPr marL="342900" indent="-342900">
              <a:buAutoNum type="alphaLcParenBoth"/>
            </a:pPr>
            <a:endParaRPr lang="en-US" dirty="0"/>
          </a:p>
          <a:p>
            <a:r>
              <a:rPr lang="en-US" b="1" dirty="0" err="1">
                <a:solidFill>
                  <a:schemeClr val="accent1">
                    <a:lumMod val="50000"/>
                  </a:schemeClr>
                </a:solidFill>
              </a:rPr>
              <a:t>Ans</a:t>
            </a:r>
            <a:r>
              <a:rPr lang="en-US" b="1" dirty="0">
                <a:solidFill>
                  <a:schemeClr val="accent1">
                    <a:lumMod val="50000"/>
                  </a:schemeClr>
                </a:solidFill>
              </a:rPr>
              <a:t>: (b)</a:t>
            </a:r>
          </a:p>
        </p:txBody>
      </p:sp>
    </p:spTree>
    <p:extLst>
      <p:ext uri="{BB962C8B-B14F-4D97-AF65-F5344CB8AC3E}">
        <p14:creationId xmlns:p14="http://schemas.microsoft.com/office/powerpoint/2010/main" val="2712476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0DAABC0-52F3-611E-E873-EF063D786C65}"/>
            </a:ext>
          </a:extLst>
        </p:cNvPr>
        <p:cNvGrpSpPr/>
        <p:nvPr/>
      </p:nvGrpSpPr>
      <p:grpSpPr>
        <a:xfrm>
          <a:off x="0" y="0"/>
          <a:ext cx="0" cy="0"/>
          <a:chOff x="0" y="0"/>
          <a:chExt cx="0" cy="0"/>
        </a:xfrm>
      </p:grpSpPr>
      <p:sp>
        <p:nvSpPr>
          <p:cNvPr id="4" name="TextBox 3"/>
          <p:cNvSpPr txBox="1"/>
          <p:nvPr/>
        </p:nvSpPr>
        <p:spPr>
          <a:xfrm>
            <a:off x="1416676" y="-64397"/>
            <a:ext cx="10650828" cy="7017306"/>
          </a:xfrm>
          <a:prstGeom prst="rect">
            <a:avLst/>
          </a:prstGeom>
          <a:noFill/>
        </p:spPr>
        <p:txBody>
          <a:bodyPr wrap="square" rtlCol="0">
            <a:spAutoFit/>
          </a:bodyPr>
          <a:lstStyle/>
          <a:p>
            <a:r>
              <a:rPr lang="en-US" dirty="0" smtClean="0">
                <a:solidFill>
                  <a:schemeClr val="tx2"/>
                </a:solidFill>
              </a:rPr>
              <a:t>4 </a:t>
            </a:r>
            <a:r>
              <a:rPr lang="en-US" dirty="0">
                <a:solidFill>
                  <a:schemeClr val="tx2"/>
                </a:solidFill>
              </a:rPr>
              <a:t>. What is the time of supply of service if the invoice is issued within 30 days from the date of provision of service? </a:t>
            </a:r>
            <a:endParaRPr lang="en-US" dirty="0" smtClean="0">
              <a:solidFill>
                <a:schemeClr val="tx2"/>
              </a:solidFill>
            </a:endParaRPr>
          </a:p>
          <a:p>
            <a:pPr marL="342900" indent="-342900">
              <a:buAutoNum type="alphaLcParenR"/>
            </a:pPr>
            <a:r>
              <a:rPr lang="en-US" dirty="0" smtClean="0">
                <a:solidFill>
                  <a:schemeClr val="tx2"/>
                </a:solidFill>
              </a:rPr>
              <a:t>Date </a:t>
            </a:r>
            <a:r>
              <a:rPr lang="en-US" dirty="0">
                <a:solidFill>
                  <a:schemeClr val="tx2"/>
                </a:solidFill>
              </a:rPr>
              <a:t>of issue of invoice </a:t>
            </a:r>
            <a:endParaRPr lang="en-US" dirty="0" smtClean="0">
              <a:solidFill>
                <a:schemeClr val="tx2"/>
              </a:solidFill>
            </a:endParaRPr>
          </a:p>
          <a:p>
            <a:pPr marL="342900" indent="-342900">
              <a:buAutoNum type="alphaLcParenR"/>
            </a:pPr>
            <a:r>
              <a:rPr lang="en-US" dirty="0" smtClean="0">
                <a:solidFill>
                  <a:schemeClr val="tx2"/>
                </a:solidFill>
              </a:rPr>
              <a:t>Date </a:t>
            </a:r>
            <a:r>
              <a:rPr lang="en-US" dirty="0">
                <a:solidFill>
                  <a:schemeClr val="tx2"/>
                </a:solidFill>
              </a:rPr>
              <a:t>on which the supplier receives payment </a:t>
            </a:r>
            <a:endParaRPr lang="en-US" dirty="0" smtClean="0">
              <a:solidFill>
                <a:schemeClr val="tx2"/>
              </a:solidFill>
            </a:endParaRPr>
          </a:p>
          <a:p>
            <a:pPr marL="342900" indent="-342900">
              <a:buAutoNum type="alphaLcParenR"/>
            </a:pPr>
            <a:r>
              <a:rPr lang="en-US" dirty="0" smtClean="0">
                <a:solidFill>
                  <a:schemeClr val="tx2"/>
                </a:solidFill>
              </a:rPr>
              <a:t>Date </a:t>
            </a:r>
            <a:r>
              <a:rPr lang="en-US" dirty="0">
                <a:solidFill>
                  <a:schemeClr val="tx2"/>
                </a:solidFill>
              </a:rPr>
              <a:t>of provision of service </a:t>
            </a:r>
            <a:endParaRPr lang="en-US" dirty="0" smtClean="0">
              <a:solidFill>
                <a:schemeClr val="tx2"/>
              </a:solidFill>
            </a:endParaRPr>
          </a:p>
          <a:p>
            <a:pPr marL="342900" indent="-342900">
              <a:buAutoNum type="alphaLcParenR"/>
            </a:pPr>
            <a:r>
              <a:rPr lang="en-US" dirty="0" smtClean="0">
                <a:solidFill>
                  <a:schemeClr val="tx2"/>
                </a:solidFill>
              </a:rPr>
              <a:t>Earlier </a:t>
            </a:r>
            <a:r>
              <a:rPr lang="en-US" dirty="0">
                <a:solidFill>
                  <a:schemeClr val="tx2"/>
                </a:solidFill>
              </a:rPr>
              <a:t>of (a) &amp; (b) </a:t>
            </a:r>
            <a:endParaRPr lang="en-US" dirty="0" smtClean="0">
              <a:solidFill>
                <a:schemeClr val="tx2"/>
              </a:solidFill>
            </a:endParaRPr>
          </a:p>
          <a:p>
            <a:pPr marL="342900" indent="-342900">
              <a:buAutoNum type="alphaLcParenR"/>
            </a:pPr>
            <a:endParaRPr lang="en-US" dirty="0"/>
          </a:p>
          <a:p>
            <a:r>
              <a:rPr lang="en-US" b="1" dirty="0" err="1" smtClean="0">
                <a:solidFill>
                  <a:schemeClr val="accent1">
                    <a:lumMod val="50000"/>
                  </a:schemeClr>
                </a:solidFill>
              </a:rPr>
              <a:t>Ans</a:t>
            </a:r>
            <a:r>
              <a:rPr lang="en-US" b="1" dirty="0">
                <a:solidFill>
                  <a:schemeClr val="accent1">
                    <a:lumMod val="50000"/>
                  </a:schemeClr>
                </a:solidFill>
              </a:rPr>
              <a:t>: (d</a:t>
            </a:r>
            <a:r>
              <a:rPr lang="en-US" b="1" dirty="0" smtClean="0">
                <a:solidFill>
                  <a:schemeClr val="accent1">
                    <a:lumMod val="50000"/>
                  </a:schemeClr>
                </a:solidFill>
              </a:rPr>
              <a:t>)</a:t>
            </a:r>
          </a:p>
          <a:p>
            <a:endParaRPr lang="en-US" b="1" dirty="0">
              <a:solidFill>
                <a:schemeClr val="accent1">
                  <a:lumMod val="50000"/>
                </a:schemeClr>
              </a:solidFill>
            </a:endParaRPr>
          </a:p>
          <a:p>
            <a:r>
              <a:rPr lang="en-US" dirty="0" smtClean="0">
                <a:solidFill>
                  <a:schemeClr val="tx2"/>
                </a:solidFill>
              </a:rPr>
              <a:t>5 </a:t>
            </a:r>
            <a:r>
              <a:rPr lang="en-US" dirty="0">
                <a:solidFill>
                  <a:schemeClr val="tx2"/>
                </a:solidFill>
              </a:rPr>
              <a:t>. What is the time of supply of service where services are received from an associated enterprise located outside India? </a:t>
            </a:r>
            <a:endParaRPr lang="en-US" dirty="0" smtClean="0">
              <a:solidFill>
                <a:schemeClr val="tx2"/>
              </a:solidFill>
            </a:endParaRPr>
          </a:p>
          <a:p>
            <a:pPr marL="342900" indent="-342900">
              <a:buAutoNum type="alphaLcParenR"/>
            </a:pPr>
            <a:r>
              <a:rPr lang="en-US" dirty="0" smtClean="0">
                <a:solidFill>
                  <a:schemeClr val="tx2"/>
                </a:solidFill>
              </a:rPr>
              <a:t>Date </a:t>
            </a:r>
            <a:r>
              <a:rPr lang="en-US" dirty="0">
                <a:solidFill>
                  <a:schemeClr val="tx2"/>
                </a:solidFill>
              </a:rPr>
              <a:t>of entry of services in the books of account of recipient of service </a:t>
            </a:r>
            <a:endParaRPr lang="en-US" dirty="0" smtClean="0">
              <a:solidFill>
                <a:schemeClr val="tx2"/>
              </a:solidFill>
            </a:endParaRPr>
          </a:p>
          <a:p>
            <a:pPr marL="342900" indent="-342900">
              <a:buAutoNum type="alphaLcParenR"/>
            </a:pPr>
            <a:r>
              <a:rPr lang="en-US" dirty="0" smtClean="0">
                <a:solidFill>
                  <a:schemeClr val="tx2"/>
                </a:solidFill>
              </a:rPr>
              <a:t>Date </a:t>
            </a:r>
            <a:r>
              <a:rPr lang="en-US" dirty="0">
                <a:solidFill>
                  <a:schemeClr val="tx2"/>
                </a:solidFill>
              </a:rPr>
              <a:t>of payment </a:t>
            </a:r>
            <a:endParaRPr lang="en-US" dirty="0" smtClean="0">
              <a:solidFill>
                <a:schemeClr val="tx2"/>
              </a:solidFill>
            </a:endParaRPr>
          </a:p>
          <a:p>
            <a:pPr marL="342900" indent="-342900">
              <a:buAutoNum type="alphaLcParenR"/>
            </a:pPr>
            <a:r>
              <a:rPr lang="en-US" dirty="0" smtClean="0">
                <a:solidFill>
                  <a:schemeClr val="tx2"/>
                </a:solidFill>
              </a:rPr>
              <a:t>Earlier </a:t>
            </a:r>
            <a:r>
              <a:rPr lang="en-US" dirty="0">
                <a:solidFill>
                  <a:schemeClr val="tx2"/>
                </a:solidFill>
              </a:rPr>
              <a:t>of (a) &amp; (b) </a:t>
            </a:r>
            <a:endParaRPr lang="en-US" dirty="0" smtClean="0">
              <a:solidFill>
                <a:schemeClr val="tx2"/>
              </a:solidFill>
            </a:endParaRPr>
          </a:p>
          <a:p>
            <a:pPr marL="342900" indent="-342900">
              <a:buAutoNum type="alphaLcParenR"/>
            </a:pPr>
            <a:r>
              <a:rPr lang="en-US" dirty="0" smtClean="0">
                <a:solidFill>
                  <a:schemeClr val="tx2"/>
                </a:solidFill>
              </a:rPr>
              <a:t>Date </a:t>
            </a:r>
            <a:r>
              <a:rPr lang="en-US" dirty="0">
                <a:solidFill>
                  <a:schemeClr val="tx2"/>
                </a:solidFill>
              </a:rPr>
              <a:t>of entry of services in the books of the supplier of service </a:t>
            </a:r>
            <a:endParaRPr lang="en-US" dirty="0" smtClean="0">
              <a:solidFill>
                <a:schemeClr val="tx2"/>
              </a:solidFill>
            </a:endParaRPr>
          </a:p>
          <a:p>
            <a:pPr marL="342900" indent="-342900">
              <a:buAutoNum type="alphaLcParenR"/>
            </a:pPr>
            <a:endParaRPr lang="en-US" dirty="0"/>
          </a:p>
          <a:p>
            <a:r>
              <a:rPr lang="en-US" b="1" dirty="0" err="1" smtClean="0">
                <a:solidFill>
                  <a:schemeClr val="accent1">
                    <a:lumMod val="50000"/>
                  </a:schemeClr>
                </a:solidFill>
              </a:rPr>
              <a:t>Ans</a:t>
            </a:r>
            <a:r>
              <a:rPr lang="en-US" b="1" dirty="0">
                <a:solidFill>
                  <a:schemeClr val="accent1">
                    <a:lumMod val="50000"/>
                  </a:schemeClr>
                </a:solidFill>
              </a:rPr>
              <a:t>: (c</a:t>
            </a:r>
            <a:r>
              <a:rPr lang="en-US" b="1" dirty="0" smtClean="0">
                <a:solidFill>
                  <a:schemeClr val="accent1">
                    <a:lumMod val="50000"/>
                  </a:schemeClr>
                </a:solidFill>
              </a:rPr>
              <a:t>)</a:t>
            </a:r>
          </a:p>
          <a:p>
            <a:endParaRPr lang="en-US" b="1" dirty="0">
              <a:solidFill>
                <a:schemeClr val="accent1">
                  <a:lumMod val="50000"/>
                </a:schemeClr>
              </a:solidFill>
            </a:endParaRPr>
          </a:p>
          <a:p>
            <a:r>
              <a:rPr lang="en-US" dirty="0" smtClean="0">
                <a:solidFill>
                  <a:schemeClr val="tx2"/>
                </a:solidFill>
              </a:rPr>
              <a:t>6 </a:t>
            </a:r>
            <a:r>
              <a:rPr lang="en-US" dirty="0">
                <a:solidFill>
                  <a:schemeClr val="tx2"/>
                </a:solidFill>
              </a:rPr>
              <a:t>. What is the time of supply of services where the supplier is liable to pay tax under forward charge and the invoice is not issued within prescribed period under section 31(2)? </a:t>
            </a:r>
            <a:endParaRPr lang="en-US" dirty="0" smtClean="0">
              <a:solidFill>
                <a:schemeClr val="tx2"/>
              </a:solidFill>
            </a:endParaRPr>
          </a:p>
          <a:p>
            <a:pPr marL="342900" indent="-342900">
              <a:buAutoNum type="alphaLcPeriod"/>
            </a:pPr>
            <a:r>
              <a:rPr lang="en-US" dirty="0" smtClean="0">
                <a:solidFill>
                  <a:schemeClr val="tx2"/>
                </a:solidFill>
              </a:rPr>
              <a:t>Date </a:t>
            </a:r>
            <a:r>
              <a:rPr lang="en-US" dirty="0">
                <a:solidFill>
                  <a:schemeClr val="tx2"/>
                </a:solidFill>
              </a:rPr>
              <a:t>of issue of invoice </a:t>
            </a:r>
            <a:endParaRPr lang="en-US" dirty="0" smtClean="0">
              <a:solidFill>
                <a:schemeClr val="tx2"/>
              </a:solidFill>
            </a:endParaRPr>
          </a:p>
          <a:p>
            <a:pPr marL="342900" indent="-342900">
              <a:buAutoNum type="alphaLcPeriod"/>
            </a:pPr>
            <a:r>
              <a:rPr lang="en-US" dirty="0" smtClean="0">
                <a:solidFill>
                  <a:schemeClr val="tx2"/>
                </a:solidFill>
              </a:rPr>
              <a:t>Date </a:t>
            </a:r>
            <a:r>
              <a:rPr lang="en-US" dirty="0">
                <a:solidFill>
                  <a:schemeClr val="tx2"/>
                </a:solidFill>
              </a:rPr>
              <a:t>of completion of provision of services </a:t>
            </a:r>
            <a:endParaRPr lang="en-US" dirty="0" smtClean="0">
              <a:solidFill>
                <a:schemeClr val="tx2"/>
              </a:solidFill>
            </a:endParaRPr>
          </a:p>
          <a:p>
            <a:pPr marL="342900" indent="-342900">
              <a:buAutoNum type="alphaLcPeriod"/>
            </a:pPr>
            <a:r>
              <a:rPr lang="en-US" dirty="0" smtClean="0">
                <a:solidFill>
                  <a:schemeClr val="tx2"/>
                </a:solidFill>
              </a:rPr>
              <a:t>Date </a:t>
            </a:r>
            <a:r>
              <a:rPr lang="en-US" dirty="0">
                <a:solidFill>
                  <a:schemeClr val="tx2"/>
                </a:solidFill>
              </a:rPr>
              <a:t>of receipt of payment </a:t>
            </a:r>
            <a:endParaRPr lang="en-US" dirty="0" smtClean="0">
              <a:solidFill>
                <a:schemeClr val="tx2"/>
              </a:solidFill>
            </a:endParaRPr>
          </a:p>
          <a:p>
            <a:pPr marL="342900" indent="-342900">
              <a:buAutoNum type="alphaLcPeriod"/>
            </a:pPr>
            <a:r>
              <a:rPr lang="en-US" dirty="0" smtClean="0">
                <a:solidFill>
                  <a:schemeClr val="tx2"/>
                </a:solidFill>
              </a:rPr>
              <a:t>Date </a:t>
            </a:r>
            <a:r>
              <a:rPr lang="en-US" dirty="0">
                <a:solidFill>
                  <a:schemeClr val="tx2"/>
                </a:solidFill>
              </a:rPr>
              <a:t>of completion of provision of service or date of receipt of payment; whichever is earlier. </a:t>
            </a:r>
            <a:endParaRPr lang="en-US" dirty="0" smtClean="0">
              <a:solidFill>
                <a:schemeClr val="tx2"/>
              </a:solidFill>
            </a:endParaRPr>
          </a:p>
          <a:p>
            <a:r>
              <a:rPr lang="en-US" b="1" dirty="0" err="1" smtClean="0">
                <a:solidFill>
                  <a:schemeClr val="accent1">
                    <a:lumMod val="50000"/>
                  </a:schemeClr>
                </a:solidFill>
              </a:rPr>
              <a:t>Ans</a:t>
            </a:r>
            <a:r>
              <a:rPr lang="en-US" b="1" dirty="0">
                <a:solidFill>
                  <a:schemeClr val="accent1">
                    <a:lumMod val="50000"/>
                  </a:schemeClr>
                </a:solidFill>
              </a:rPr>
              <a:t>: (d)</a:t>
            </a:r>
          </a:p>
        </p:txBody>
      </p:sp>
    </p:spTree>
    <p:extLst>
      <p:ext uri="{BB962C8B-B14F-4D97-AF65-F5344CB8AC3E}">
        <p14:creationId xmlns:p14="http://schemas.microsoft.com/office/powerpoint/2010/main" val="8295646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0DAABC0-52F3-611E-E873-EF063D786C65}"/>
            </a:ext>
          </a:extLst>
        </p:cNvPr>
        <p:cNvGrpSpPr/>
        <p:nvPr/>
      </p:nvGrpSpPr>
      <p:grpSpPr>
        <a:xfrm>
          <a:off x="0" y="0"/>
          <a:ext cx="0" cy="0"/>
          <a:chOff x="0" y="0"/>
          <a:chExt cx="0" cy="0"/>
        </a:xfrm>
      </p:grpSpPr>
      <p:sp>
        <p:nvSpPr>
          <p:cNvPr id="4" name="TextBox 3"/>
          <p:cNvSpPr txBox="1"/>
          <p:nvPr/>
        </p:nvSpPr>
        <p:spPr>
          <a:xfrm>
            <a:off x="1416676" y="991669"/>
            <a:ext cx="10650828" cy="4801314"/>
          </a:xfrm>
          <a:prstGeom prst="rect">
            <a:avLst/>
          </a:prstGeom>
          <a:noFill/>
        </p:spPr>
        <p:txBody>
          <a:bodyPr wrap="square" rtlCol="0">
            <a:spAutoFit/>
          </a:bodyPr>
          <a:lstStyle/>
          <a:p>
            <a:r>
              <a:rPr lang="en-US" dirty="0" smtClean="0">
                <a:solidFill>
                  <a:schemeClr val="tx2"/>
                </a:solidFill>
              </a:rPr>
              <a:t>7. </a:t>
            </a:r>
            <a:r>
              <a:rPr lang="en-US" dirty="0">
                <a:solidFill>
                  <a:schemeClr val="tx2"/>
                </a:solidFill>
              </a:rPr>
              <a:t>Which notification removed the requirement of payment of tax on advance receipt case of supply of goods? </a:t>
            </a:r>
            <a:endParaRPr lang="en-US" dirty="0" smtClean="0">
              <a:solidFill>
                <a:schemeClr val="tx2"/>
              </a:solidFill>
            </a:endParaRPr>
          </a:p>
          <a:p>
            <a:pPr marL="342900" indent="-342900">
              <a:buAutoNum type="alphaLcPeriod"/>
            </a:pPr>
            <a:r>
              <a:rPr lang="en-US" dirty="0" smtClean="0">
                <a:solidFill>
                  <a:schemeClr val="tx2"/>
                </a:solidFill>
              </a:rPr>
              <a:t>Notification </a:t>
            </a:r>
            <a:r>
              <a:rPr lang="en-US" dirty="0">
                <a:solidFill>
                  <a:schemeClr val="tx2"/>
                </a:solidFill>
              </a:rPr>
              <a:t>No. 10/2017 – Central Tax dated 15.11.2017 </a:t>
            </a:r>
            <a:endParaRPr lang="en-US" dirty="0" smtClean="0">
              <a:solidFill>
                <a:schemeClr val="tx2"/>
              </a:solidFill>
            </a:endParaRPr>
          </a:p>
          <a:p>
            <a:pPr marL="342900" indent="-342900">
              <a:buAutoNum type="alphaLcPeriod"/>
            </a:pPr>
            <a:r>
              <a:rPr lang="en-US" dirty="0" smtClean="0">
                <a:solidFill>
                  <a:schemeClr val="tx2"/>
                </a:solidFill>
              </a:rPr>
              <a:t>Notification </a:t>
            </a:r>
            <a:r>
              <a:rPr lang="en-US" dirty="0">
                <a:solidFill>
                  <a:schemeClr val="tx2"/>
                </a:solidFill>
              </a:rPr>
              <a:t>No. 66/2017 – Central Tax dated 15.11.2017 </a:t>
            </a:r>
            <a:endParaRPr lang="en-US" dirty="0" smtClean="0">
              <a:solidFill>
                <a:schemeClr val="tx2"/>
              </a:solidFill>
            </a:endParaRPr>
          </a:p>
          <a:p>
            <a:pPr marL="342900" indent="-342900">
              <a:buAutoNum type="alphaLcPeriod"/>
            </a:pPr>
            <a:r>
              <a:rPr lang="en-US" dirty="0" smtClean="0">
                <a:solidFill>
                  <a:schemeClr val="tx2"/>
                </a:solidFill>
              </a:rPr>
              <a:t>Notification </a:t>
            </a:r>
            <a:r>
              <a:rPr lang="en-US" dirty="0">
                <a:solidFill>
                  <a:schemeClr val="tx2"/>
                </a:solidFill>
              </a:rPr>
              <a:t>No. 70/2017 – Central Tax dated 15.11.2017 </a:t>
            </a:r>
            <a:endParaRPr lang="en-US" dirty="0" smtClean="0">
              <a:solidFill>
                <a:schemeClr val="tx2"/>
              </a:solidFill>
            </a:endParaRPr>
          </a:p>
          <a:p>
            <a:pPr marL="342900" indent="-342900">
              <a:buAutoNum type="alphaLcPeriod"/>
            </a:pPr>
            <a:r>
              <a:rPr lang="en-US" dirty="0" smtClean="0">
                <a:solidFill>
                  <a:schemeClr val="tx2"/>
                </a:solidFill>
              </a:rPr>
              <a:t>None </a:t>
            </a:r>
            <a:r>
              <a:rPr lang="en-US" dirty="0">
                <a:solidFill>
                  <a:schemeClr val="tx2"/>
                </a:solidFill>
              </a:rPr>
              <a:t>of the </a:t>
            </a:r>
            <a:r>
              <a:rPr lang="en-US" dirty="0" smtClean="0">
                <a:solidFill>
                  <a:schemeClr val="tx2"/>
                </a:solidFill>
              </a:rPr>
              <a:t>above</a:t>
            </a:r>
          </a:p>
          <a:p>
            <a:endParaRPr lang="en-US" dirty="0"/>
          </a:p>
          <a:p>
            <a:r>
              <a:rPr lang="en-US" b="1" dirty="0" err="1" smtClean="0">
                <a:solidFill>
                  <a:schemeClr val="accent1">
                    <a:lumMod val="50000"/>
                  </a:schemeClr>
                </a:solidFill>
              </a:rPr>
              <a:t>Ans</a:t>
            </a:r>
            <a:r>
              <a:rPr lang="en-US" b="1" dirty="0">
                <a:solidFill>
                  <a:schemeClr val="accent1">
                    <a:lumMod val="50000"/>
                  </a:schemeClr>
                </a:solidFill>
              </a:rPr>
              <a:t>: </a:t>
            </a:r>
            <a:r>
              <a:rPr lang="en-US" b="1" dirty="0" smtClean="0">
                <a:solidFill>
                  <a:schemeClr val="accent1">
                    <a:lumMod val="50000"/>
                  </a:schemeClr>
                </a:solidFill>
              </a:rPr>
              <a:t>(b)</a:t>
            </a:r>
          </a:p>
          <a:p>
            <a:endParaRPr lang="en-US" b="1" dirty="0">
              <a:solidFill>
                <a:schemeClr val="accent1">
                  <a:lumMod val="50000"/>
                </a:schemeClr>
              </a:solidFill>
            </a:endParaRPr>
          </a:p>
          <a:p>
            <a:r>
              <a:rPr lang="en-US" dirty="0">
                <a:solidFill>
                  <a:schemeClr val="tx2"/>
                </a:solidFill>
              </a:rPr>
              <a:t>8</a:t>
            </a:r>
            <a:r>
              <a:rPr lang="en-US" dirty="0" smtClean="0">
                <a:solidFill>
                  <a:schemeClr val="tx2"/>
                </a:solidFill>
              </a:rPr>
              <a:t> </a:t>
            </a:r>
            <a:r>
              <a:rPr lang="en-US" dirty="0">
                <a:solidFill>
                  <a:schemeClr val="tx2"/>
                </a:solidFill>
              </a:rPr>
              <a:t>. What is the time of supply of </a:t>
            </a:r>
            <a:r>
              <a:rPr lang="en-US" dirty="0" smtClean="0">
                <a:solidFill>
                  <a:schemeClr val="tx2"/>
                </a:solidFill>
              </a:rPr>
              <a:t>goods, in case of supplier opting for composition levy under section 10 of the CGST act 2017? </a:t>
            </a:r>
          </a:p>
          <a:p>
            <a:pPr marL="342900" indent="-342900">
              <a:buAutoNum type="alphaLcParenR"/>
            </a:pPr>
            <a:r>
              <a:rPr lang="en-US" dirty="0" smtClean="0">
                <a:solidFill>
                  <a:schemeClr val="tx2"/>
                </a:solidFill>
              </a:rPr>
              <a:t>Date </a:t>
            </a:r>
            <a:r>
              <a:rPr lang="en-US" dirty="0">
                <a:solidFill>
                  <a:schemeClr val="tx2"/>
                </a:solidFill>
              </a:rPr>
              <a:t>of </a:t>
            </a:r>
            <a:r>
              <a:rPr lang="en-US" dirty="0" smtClean="0">
                <a:solidFill>
                  <a:schemeClr val="tx2"/>
                </a:solidFill>
              </a:rPr>
              <a:t>issue of invoice</a:t>
            </a:r>
          </a:p>
          <a:p>
            <a:pPr marL="342900" indent="-342900">
              <a:buAutoNum type="alphaLcParenR"/>
            </a:pPr>
            <a:r>
              <a:rPr lang="en-US" dirty="0" smtClean="0">
                <a:solidFill>
                  <a:schemeClr val="tx2"/>
                </a:solidFill>
              </a:rPr>
              <a:t>Date </a:t>
            </a:r>
            <a:r>
              <a:rPr lang="en-US" dirty="0">
                <a:solidFill>
                  <a:schemeClr val="tx2"/>
                </a:solidFill>
              </a:rPr>
              <a:t>of </a:t>
            </a:r>
            <a:r>
              <a:rPr lang="en-US" dirty="0" smtClean="0">
                <a:solidFill>
                  <a:schemeClr val="tx2"/>
                </a:solidFill>
              </a:rPr>
              <a:t>receipt of consideration by the supplier</a:t>
            </a:r>
          </a:p>
          <a:p>
            <a:pPr marL="342900" indent="-342900">
              <a:buAutoNum type="alphaLcParenR"/>
            </a:pPr>
            <a:r>
              <a:rPr lang="en-US" dirty="0" smtClean="0">
                <a:solidFill>
                  <a:schemeClr val="tx2"/>
                </a:solidFill>
              </a:rPr>
              <a:t>Later </a:t>
            </a:r>
            <a:r>
              <a:rPr lang="en-US" dirty="0">
                <a:solidFill>
                  <a:schemeClr val="tx2"/>
                </a:solidFill>
              </a:rPr>
              <a:t>of (a) &amp; (b) </a:t>
            </a:r>
            <a:endParaRPr lang="en-US" dirty="0" smtClean="0">
              <a:solidFill>
                <a:schemeClr val="tx2"/>
              </a:solidFill>
            </a:endParaRPr>
          </a:p>
          <a:p>
            <a:pPr marL="342900" indent="-342900">
              <a:buAutoNum type="alphaLcParenR"/>
            </a:pPr>
            <a:r>
              <a:rPr lang="en-US" dirty="0" smtClean="0">
                <a:solidFill>
                  <a:schemeClr val="tx2"/>
                </a:solidFill>
              </a:rPr>
              <a:t>Earlier </a:t>
            </a:r>
            <a:r>
              <a:rPr lang="en-US" dirty="0">
                <a:solidFill>
                  <a:schemeClr val="tx2"/>
                </a:solidFill>
              </a:rPr>
              <a:t>of (a) &amp; (b)</a:t>
            </a:r>
            <a:r>
              <a:rPr lang="en-US" dirty="0" smtClean="0">
                <a:solidFill>
                  <a:schemeClr val="tx2"/>
                </a:solidFill>
              </a:rPr>
              <a:t> </a:t>
            </a:r>
          </a:p>
          <a:p>
            <a:pPr marL="342900" indent="-342900">
              <a:buAutoNum type="alphaLcParenR"/>
            </a:pPr>
            <a:endParaRPr lang="en-US" dirty="0"/>
          </a:p>
          <a:p>
            <a:r>
              <a:rPr lang="en-US" b="1" dirty="0" err="1" smtClean="0">
                <a:solidFill>
                  <a:schemeClr val="accent1">
                    <a:lumMod val="50000"/>
                  </a:schemeClr>
                </a:solidFill>
              </a:rPr>
              <a:t>Ans</a:t>
            </a:r>
            <a:r>
              <a:rPr lang="en-US" b="1" dirty="0">
                <a:solidFill>
                  <a:schemeClr val="accent1">
                    <a:lumMod val="50000"/>
                  </a:schemeClr>
                </a:solidFill>
              </a:rPr>
              <a:t>: </a:t>
            </a:r>
            <a:r>
              <a:rPr lang="en-US" b="1" dirty="0" smtClean="0">
                <a:solidFill>
                  <a:schemeClr val="accent1">
                    <a:lumMod val="50000"/>
                  </a:schemeClr>
                </a:solidFill>
              </a:rPr>
              <a:t>(d)</a:t>
            </a:r>
          </a:p>
          <a:p>
            <a:endParaRPr lang="en-US" b="1" dirty="0">
              <a:solidFill>
                <a:schemeClr val="accent1">
                  <a:lumMod val="50000"/>
                </a:schemeClr>
              </a:solidFill>
            </a:endParaRPr>
          </a:p>
        </p:txBody>
      </p:sp>
    </p:spTree>
    <p:extLst>
      <p:ext uri="{BB962C8B-B14F-4D97-AF65-F5344CB8AC3E}">
        <p14:creationId xmlns:p14="http://schemas.microsoft.com/office/powerpoint/2010/main" val="29825361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0DAABC0-52F3-611E-E873-EF063D786C65}"/>
            </a:ext>
          </a:extLst>
        </p:cNvPr>
        <p:cNvGrpSpPr/>
        <p:nvPr/>
      </p:nvGrpSpPr>
      <p:grpSpPr>
        <a:xfrm>
          <a:off x="0" y="0"/>
          <a:ext cx="0" cy="0"/>
          <a:chOff x="0" y="0"/>
          <a:chExt cx="0" cy="0"/>
        </a:xfrm>
      </p:grpSpPr>
      <p:sp>
        <p:nvSpPr>
          <p:cNvPr id="4" name="TextBox 3"/>
          <p:cNvSpPr txBox="1"/>
          <p:nvPr/>
        </p:nvSpPr>
        <p:spPr>
          <a:xfrm>
            <a:off x="1416676" y="-64397"/>
            <a:ext cx="10650828" cy="5632311"/>
          </a:xfrm>
          <a:prstGeom prst="rect">
            <a:avLst/>
          </a:prstGeom>
          <a:noFill/>
        </p:spPr>
        <p:txBody>
          <a:bodyPr wrap="square" rtlCol="0">
            <a:spAutoFit/>
          </a:bodyPr>
          <a:lstStyle/>
          <a:p>
            <a:endParaRPr lang="en-US" b="1" dirty="0">
              <a:solidFill>
                <a:schemeClr val="accent1">
                  <a:lumMod val="50000"/>
                </a:schemeClr>
              </a:solidFill>
            </a:endParaRPr>
          </a:p>
          <a:p>
            <a:r>
              <a:rPr lang="en-US" dirty="0">
                <a:solidFill>
                  <a:schemeClr val="tx2"/>
                </a:solidFill>
              </a:rPr>
              <a:t>9</a:t>
            </a:r>
            <a:r>
              <a:rPr lang="en-US" dirty="0" smtClean="0">
                <a:solidFill>
                  <a:schemeClr val="tx2"/>
                </a:solidFill>
              </a:rPr>
              <a:t> </a:t>
            </a:r>
            <a:r>
              <a:rPr lang="en-US" dirty="0">
                <a:solidFill>
                  <a:schemeClr val="tx2"/>
                </a:solidFill>
              </a:rPr>
              <a:t>. Determine the amount of GST in case of supply of service of </a:t>
            </a:r>
            <a:r>
              <a:rPr lang="en-US" dirty="0" err="1">
                <a:solidFill>
                  <a:schemeClr val="tx2"/>
                </a:solidFill>
              </a:rPr>
              <a:t>Rs</a:t>
            </a:r>
            <a:r>
              <a:rPr lang="en-US" dirty="0">
                <a:solidFill>
                  <a:schemeClr val="tx2"/>
                </a:solidFill>
              </a:rPr>
              <a:t>. 10, 00,000 on 04-09-2018 and invoice has also been issued on the same date. The date of payment is 30-08-2018. The CGST rate has been increased from 5% to 12% </a:t>
            </a:r>
            <a:r>
              <a:rPr lang="en-US" dirty="0" err="1">
                <a:solidFill>
                  <a:schemeClr val="tx2"/>
                </a:solidFill>
              </a:rPr>
              <a:t>w.e.f</a:t>
            </a:r>
            <a:r>
              <a:rPr lang="en-US" dirty="0">
                <a:solidFill>
                  <a:schemeClr val="tx2"/>
                </a:solidFill>
              </a:rPr>
              <a:t>. 01-09-2018. </a:t>
            </a:r>
            <a:endParaRPr lang="en-US" dirty="0" smtClean="0">
              <a:solidFill>
                <a:schemeClr val="tx2"/>
              </a:solidFill>
            </a:endParaRPr>
          </a:p>
          <a:p>
            <a:pPr marL="342900" indent="-342900">
              <a:buAutoNum type="alphaLcPeriod"/>
            </a:pPr>
            <a:r>
              <a:rPr lang="en-US" dirty="0" err="1" smtClean="0">
                <a:solidFill>
                  <a:schemeClr val="tx2"/>
                </a:solidFill>
              </a:rPr>
              <a:t>Rs</a:t>
            </a:r>
            <a:r>
              <a:rPr lang="en-US" dirty="0">
                <a:solidFill>
                  <a:schemeClr val="tx2"/>
                </a:solidFill>
              </a:rPr>
              <a:t>. 50,000 </a:t>
            </a:r>
            <a:endParaRPr lang="en-US" dirty="0" smtClean="0">
              <a:solidFill>
                <a:schemeClr val="tx2"/>
              </a:solidFill>
            </a:endParaRPr>
          </a:p>
          <a:p>
            <a:pPr marL="342900" indent="-342900">
              <a:buAutoNum type="alphaLcPeriod"/>
            </a:pPr>
            <a:r>
              <a:rPr lang="en-US" dirty="0" err="1" smtClean="0">
                <a:solidFill>
                  <a:schemeClr val="tx2"/>
                </a:solidFill>
              </a:rPr>
              <a:t>Rs</a:t>
            </a:r>
            <a:r>
              <a:rPr lang="en-US" dirty="0">
                <a:solidFill>
                  <a:schemeClr val="tx2"/>
                </a:solidFill>
              </a:rPr>
              <a:t>. 1, 00,000 </a:t>
            </a:r>
            <a:endParaRPr lang="en-US" dirty="0" smtClean="0">
              <a:solidFill>
                <a:schemeClr val="tx2"/>
              </a:solidFill>
            </a:endParaRPr>
          </a:p>
          <a:p>
            <a:pPr marL="342900" indent="-342900">
              <a:buAutoNum type="alphaLcPeriod"/>
            </a:pPr>
            <a:r>
              <a:rPr lang="en-US" dirty="0" err="1" smtClean="0">
                <a:solidFill>
                  <a:schemeClr val="tx2"/>
                </a:solidFill>
              </a:rPr>
              <a:t>Rs</a:t>
            </a:r>
            <a:r>
              <a:rPr lang="en-US" dirty="0">
                <a:solidFill>
                  <a:schemeClr val="tx2"/>
                </a:solidFill>
              </a:rPr>
              <a:t>. 70,000 </a:t>
            </a:r>
            <a:endParaRPr lang="en-US" dirty="0" smtClean="0">
              <a:solidFill>
                <a:schemeClr val="tx2"/>
              </a:solidFill>
            </a:endParaRPr>
          </a:p>
          <a:p>
            <a:pPr marL="342900" indent="-342900">
              <a:buAutoNum type="alphaLcPeriod"/>
            </a:pPr>
            <a:r>
              <a:rPr lang="en-US" dirty="0" err="1" smtClean="0">
                <a:solidFill>
                  <a:schemeClr val="tx2"/>
                </a:solidFill>
              </a:rPr>
              <a:t>Rs</a:t>
            </a:r>
            <a:r>
              <a:rPr lang="en-US" dirty="0">
                <a:solidFill>
                  <a:schemeClr val="tx2"/>
                </a:solidFill>
              </a:rPr>
              <a:t>. 1, </a:t>
            </a:r>
            <a:r>
              <a:rPr lang="en-US" dirty="0" smtClean="0">
                <a:solidFill>
                  <a:schemeClr val="tx2"/>
                </a:solidFill>
              </a:rPr>
              <a:t>20,000</a:t>
            </a:r>
          </a:p>
          <a:p>
            <a:r>
              <a:rPr lang="en-US" dirty="0" smtClean="0"/>
              <a:t> </a:t>
            </a:r>
          </a:p>
          <a:p>
            <a:r>
              <a:rPr lang="en-US" b="1" dirty="0" err="1" smtClean="0">
                <a:solidFill>
                  <a:schemeClr val="accent1">
                    <a:lumMod val="50000"/>
                  </a:schemeClr>
                </a:solidFill>
              </a:rPr>
              <a:t>Ans</a:t>
            </a:r>
            <a:r>
              <a:rPr lang="en-US" b="1" dirty="0">
                <a:solidFill>
                  <a:schemeClr val="accent1">
                    <a:lumMod val="50000"/>
                  </a:schemeClr>
                </a:solidFill>
              </a:rPr>
              <a:t>: </a:t>
            </a:r>
            <a:r>
              <a:rPr lang="en-US" b="1" dirty="0" smtClean="0">
                <a:solidFill>
                  <a:schemeClr val="accent1">
                    <a:lumMod val="50000"/>
                  </a:schemeClr>
                </a:solidFill>
              </a:rPr>
              <a:t>(d)</a:t>
            </a:r>
          </a:p>
          <a:p>
            <a:endParaRPr lang="en-US" b="1" dirty="0">
              <a:solidFill>
                <a:schemeClr val="accent1">
                  <a:lumMod val="50000"/>
                </a:schemeClr>
              </a:solidFill>
            </a:endParaRPr>
          </a:p>
          <a:p>
            <a:r>
              <a:rPr lang="en-US" dirty="0" smtClean="0">
                <a:solidFill>
                  <a:schemeClr val="tx2"/>
                </a:solidFill>
              </a:rPr>
              <a:t>10. In </a:t>
            </a:r>
            <a:r>
              <a:rPr lang="en-US" dirty="0">
                <a:solidFill>
                  <a:schemeClr val="tx2"/>
                </a:solidFill>
              </a:rPr>
              <a:t>cases of change in rate of tax and amount is credited to the bank account after 4 working days from the date of change in rate of tax, the date of receipt of payment will be: </a:t>
            </a:r>
            <a:endParaRPr lang="en-US" dirty="0" smtClean="0">
              <a:solidFill>
                <a:schemeClr val="tx2"/>
              </a:solidFill>
            </a:endParaRPr>
          </a:p>
          <a:p>
            <a:pPr marL="342900" indent="-342900">
              <a:buAutoNum type="alphaLcPeriod"/>
            </a:pPr>
            <a:r>
              <a:rPr lang="en-US" dirty="0" smtClean="0">
                <a:solidFill>
                  <a:schemeClr val="tx2"/>
                </a:solidFill>
              </a:rPr>
              <a:t>Date </a:t>
            </a:r>
            <a:r>
              <a:rPr lang="en-US" dirty="0">
                <a:solidFill>
                  <a:schemeClr val="tx2"/>
                </a:solidFill>
              </a:rPr>
              <a:t>of book entry or date of bank entry, whichever is earlier </a:t>
            </a:r>
            <a:endParaRPr lang="en-US" dirty="0" smtClean="0">
              <a:solidFill>
                <a:schemeClr val="tx2"/>
              </a:solidFill>
            </a:endParaRPr>
          </a:p>
          <a:p>
            <a:pPr marL="342900" indent="-342900">
              <a:buAutoNum type="alphaLcPeriod"/>
            </a:pPr>
            <a:r>
              <a:rPr lang="en-US" dirty="0" smtClean="0">
                <a:solidFill>
                  <a:schemeClr val="tx2"/>
                </a:solidFill>
              </a:rPr>
              <a:t>Date </a:t>
            </a:r>
            <a:r>
              <a:rPr lang="en-US" dirty="0">
                <a:solidFill>
                  <a:schemeClr val="tx2"/>
                </a:solidFill>
              </a:rPr>
              <a:t>of bank entry </a:t>
            </a:r>
            <a:endParaRPr lang="en-US" dirty="0" smtClean="0">
              <a:solidFill>
                <a:schemeClr val="tx2"/>
              </a:solidFill>
            </a:endParaRPr>
          </a:p>
          <a:p>
            <a:pPr marL="342900" indent="-342900">
              <a:buAutoNum type="alphaLcPeriod"/>
            </a:pPr>
            <a:r>
              <a:rPr lang="en-US" dirty="0" smtClean="0">
                <a:solidFill>
                  <a:schemeClr val="tx2"/>
                </a:solidFill>
              </a:rPr>
              <a:t>Date </a:t>
            </a:r>
            <a:r>
              <a:rPr lang="en-US" dirty="0">
                <a:solidFill>
                  <a:schemeClr val="tx2"/>
                </a:solidFill>
              </a:rPr>
              <a:t>of book entry </a:t>
            </a:r>
            <a:endParaRPr lang="en-US" dirty="0" smtClean="0">
              <a:solidFill>
                <a:schemeClr val="tx2"/>
              </a:solidFill>
            </a:endParaRPr>
          </a:p>
          <a:p>
            <a:pPr marL="342900" indent="-342900">
              <a:buAutoNum type="alphaLcPeriod"/>
            </a:pPr>
            <a:r>
              <a:rPr lang="en-US" dirty="0" smtClean="0">
                <a:solidFill>
                  <a:schemeClr val="tx2"/>
                </a:solidFill>
              </a:rPr>
              <a:t>Date of book entry or date of bank entry, whichever is later</a:t>
            </a:r>
          </a:p>
          <a:p>
            <a:pPr marL="342900" indent="-342900">
              <a:buAutoNum type="alphaLcPeriod"/>
            </a:pPr>
            <a:endParaRPr lang="en-US" b="1" dirty="0">
              <a:solidFill>
                <a:schemeClr val="accent1">
                  <a:lumMod val="50000"/>
                </a:schemeClr>
              </a:solidFill>
            </a:endParaRPr>
          </a:p>
          <a:p>
            <a:r>
              <a:rPr lang="en-US" b="1" dirty="0" err="1">
                <a:solidFill>
                  <a:schemeClr val="accent1">
                    <a:lumMod val="50000"/>
                  </a:schemeClr>
                </a:solidFill>
              </a:rPr>
              <a:t>Ans</a:t>
            </a:r>
            <a:r>
              <a:rPr lang="en-US" b="1" dirty="0">
                <a:solidFill>
                  <a:schemeClr val="accent1">
                    <a:lumMod val="50000"/>
                  </a:schemeClr>
                </a:solidFill>
              </a:rPr>
              <a:t>: </a:t>
            </a:r>
            <a:r>
              <a:rPr lang="en-US" b="1" dirty="0" smtClean="0">
                <a:solidFill>
                  <a:schemeClr val="accent1">
                    <a:lumMod val="50000"/>
                  </a:schemeClr>
                </a:solidFill>
              </a:rPr>
              <a:t>(b)</a:t>
            </a:r>
            <a:endParaRPr lang="en-US" b="1" dirty="0">
              <a:solidFill>
                <a:schemeClr val="accent1">
                  <a:lumMod val="50000"/>
                </a:schemeClr>
              </a:solidFill>
            </a:endParaRPr>
          </a:p>
          <a:p>
            <a:endParaRPr lang="en-US" b="1" dirty="0">
              <a:solidFill>
                <a:schemeClr val="accent1">
                  <a:lumMod val="50000"/>
                </a:schemeClr>
              </a:solidFill>
            </a:endParaRPr>
          </a:p>
        </p:txBody>
      </p:sp>
    </p:spTree>
    <p:extLst>
      <p:ext uri="{BB962C8B-B14F-4D97-AF65-F5344CB8AC3E}">
        <p14:creationId xmlns:p14="http://schemas.microsoft.com/office/powerpoint/2010/main" val="23027962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651</Words>
  <Application>Microsoft Office PowerPoint</Application>
  <PresentationFormat>Widescreen</PresentationFormat>
  <Paragraphs>78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MCQs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MCQs</dc:title>
  <dc:creator>Microsoft account</dc:creator>
  <cp:lastModifiedBy>Microsoft account</cp:lastModifiedBy>
  <cp:revision>1</cp:revision>
  <dcterms:created xsi:type="dcterms:W3CDTF">2025-06-17T14:03:34Z</dcterms:created>
  <dcterms:modified xsi:type="dcterms:W3CDTF">2025-06-17T14:04:06Z</dcterms:modified>
</cp:coreProperties>
</file>