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258" r:id="rId4"/>
    <p:sldId id="259" r:id="rId5"/>
    <p:sldId id="260" r:id="rId6"/>
    <p:sldId id="320" r:id="rId7"/>
    <p:sldId id="325" r:id="rId8"/>
    <p:sldId id="261" r:id="rId9"/>
    <p:sldId id="263" r:id="rId10"/>
    <p:sldId id="262" r:id="rId11"/>
    <p:sldId id="264" r:id="rId12"/>
    <p:sldId id="265" r:id="rId14"/>
    <p:sldId id="271" r:id="rId15"/>
    <p:sldId id="273" r:id="rId16"/>
    <p:sldId id="274" r:id="rId17"/>
    <p:sldId id="275" r:id="rId18"/>
    <p:sldId id="276" r:id="rId19"/>
    <p:sldId id="277" r:id="rId20"/>
    <p:sldId id="278" r:id="rId21"/>
    <p:sldId id="279" r:id="rId22"/>
    <p:sldId id="280" r:id="rId23"/>
    <p:sldId id="321" r:id="rId24"/>
    <p:sldId id="322" r:id="rId25"/>
    <p:sldId id="266" r:id="rId26"/>
    <p:sldId id="267" r:id="rId27"/>
    <p:sldId id="268" r:id="rId28"/>
    <p:sldId id="269" r:id="rId29"/>
    <p:sldId id="270" r:id="rId30"/>
    <p:sldId id="324" r:id="rId31"/>
    <p:sldId id="326"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F3DB0-CFA9-41F9-8664-28E8EDBA6AC1}"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37448-C479-4D49-A6EC-220898B04285}"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CD37448-C479-4D49-A6EC-220898B04285}" type="slidenum">
              <a:rPr lang="en-IN" smtClean="0"/>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FBB6610-7877-47DF-8FD5-7D0995F92E16}"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1FBB6610-7877-47DF-8FD5-7D0995F92E16}"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1FBB6610-7877-47DF-8FD5-7D0995F92E16}"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1FBB6610-7877-47DF-8FD5-7D0995F92E16}"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FBB6610-7877-47DF-8FD5-7D0995F92E16}"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1FBB6610-7877-47DF-8FD5-7D0995F92E16}"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1FBB6610-7877-47DF-8FD5-7D0995F92E16}"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FBB6610-7877-47DF-8FD5-7D0995F92E16}"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B6610-7877-47DF-8FD5-7D0995F92E16}"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FBB6610-7877-47DF-8FD5-7D0995F92E16}"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FBB6610-7877-47DF-8FD5-7D0995F92E16}"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6AC8B72-A749-4BEB-BEF6-E6487BE559D1}"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B6610-7877-47DF-8FD5-7D0995F92E16}" type="datetimeFigureOut">
              <a:rPr lang="en-IN" smtClean="0"/>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8B72-A749-4BEB-BEF6-E6487BE559D1}"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hyperlink" Target="https://www.taxmanagementindia.com/visitor/acts_rules_provisions.asp?ID=737" TargetMode="External"/><Relationship Id="rId1" Type="http://schemas.openxmlformats.org/officeDocument/2006/relationships/hyperlink" Target="https://www.taxmanagementindia.com/visitor/detail_act.asp?ID=2413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taxmanagementindia.com/visitor/acts_rules_provisions.asp?ID=737&amp;kw=THE-INTEGRATED-GOODS-AND-SERVICES-TAX-ACT-2017" TargetMode="External"/><Relationship Id="rId1" Type="http://schemas.openxmlformats.org/officeDocument/2006/relationships/hyperlink" Target="https://www.taxmanagementindia.com/visitor/detail_act.asp?ID=24137&amp;kw=Zero-rated-suppl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taxmanagementindia.com/visitor/acts_rules_provisions.asp?ID=652&amp;kw=Foreign-Exchange-Management-Export-of-Goods-and-Services-Regulations-2015" TargetMode="External"/><Relationship Id="rId1" Type="http://schemas.openxmlformats.org/officeDocument/2006/relationships/hyperlink" Target="https://www.taxmanagementindia.com/visitor/detail_act.asp?ID=20350&amp;kw=Period-within-which-export-value-of-goods-software-services-to-be-realis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taxmanagementindia.com/visitor/acts_rules_provisions.asp?ID=185&amp;kw=FOREIGN-EXCHANGE-MANAGEMENT-MANNER-OF-RECEIPT-AND-PAYMENT-REGULATIONS-2000" TargetMode="External"/><Relationship Id="rId1" Type="http://schemas.openxmlformats.org/officeDocument/2006/relationships/hyperlink" Target="https://www.taxmanagementindia.com/visitor/detail_act.asp?ID=2320&amp;kw=Payment-for-export-in-certain-cases" TargetMode="External"/></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2.emf"/><Relationship Id="rId1"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gstzen.in/a/section-11-of-the-integrated-goods-and-services-act-2017.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gstzen.in/a/procedure-for-registration-cgst-act-section-25.html" TargetMode="External"/><Relationship Id="rId1" Type="http://schemas.openxmlformats.org/officeDocument/2006/relationships/hyperlink" Target="https://www.gstzen.in/a/scope-of-supply-cgst-act-section-7.html" TargetMode="Externa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gstzen.in/a/section-14-of-the-integrated-goods-and-services-act-2017.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emf"/><Relationship Id="rId1"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taxmanagementindia.com/visitor/detail_notification.asp?ID=140514" TargetMode="External"/><Relationship Id="rId2" Type="http://schemas.openxmlformats.org/officeDocument/2006/relationships/hyperlink" Target="https://www.taxmanagementindia.com/visitor/acts_rules_provisions.asp?ID=737" TargetMode="External"/><Relationship Id="rId1" Type="http://schemas.openxmlformats.org/officeDocument/2006/relationships/hyperlink" Target="https://www.taxmanagementindia.com/visitor/detail_act.asp?ID=2413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255" y="670561"/>
            <a:ext cx="10571017" cy="1536191"/>
          </a:xfrm>
        </p:spPr>
        <p:txBody>
          <a:bodyPr>
            <a:normAutofit/>
          </a:bodyPr>
          <a:lstStyle/>
          <a:p>
            <a:r>
              <a:rPr lang="en-US" sz="4400" b="0" i="0" dirty="0">
                <a:solidFill>
                  <a:srgbClr val="222222"/>
                </a:solidFill>
                <a:effectLst/>
                <a:highlight>
                  <a:srgbClr val="FFFFFF"/>
                </a:highlight>
                <a:latin typeface="Verdana" panose="020B0604030504040204" pitchFamily="34" charset="0"/>
              </a:rPr>
              <a:t>Zero rated Supply, Imports &amp; Exports in GST</a:t>
            </a:r>
            <a:endParaRPr lang="en-IN" sz="4400" dirty="0"/>
          </a:p>
        </p:txBody>
      </p:sp>
      <p:sp>
        <p:nvSpPr>
          <p:cNvPr id="3" name="Subtitle 2"/>
          <p:cNvSpPr>
            <a:spLocks noGrp="1"/>
          </p:cNvSpPr>
          <p:nvPr>
            <p:ph type="subTitle" idx="1"/>
          </p:nvPr>
        </p:nvSpPr>
        <p:spPr>
          <a:xfrm>
            <a:off x="928255" y="1999488"/>
            <a:ext cx="10668000" cy="4345894"/>
          </a:xfrm>
        </p:spPr>
        <p:txBody>
          <a:bodyPr>
            <a:normAutofit/>
          </a:bodyPr>
          <a:lstStyle/>
          <a:p>
            <a:endParaRPr lang="en-US" dirty="0"/>
          </a:p>
          <a:p>
            <a:r>
              <a:rPr lang="en-US" sz="3600" dirty="0"/>
              <a:t>Vishwanath Bhat </a:t>
            </a:r>
            <a:endParaRPr lang="en-US" sz="3600" dirty="0"/>
          </a:p>
          <a:p>
            <a:r>
              <a:rPr lang="en-US" sz="3600" dirty="0"/>
              <a:t>Cost Accountant</a:t>
            </a:r>
            <a:endParaRPr lang="en-US" sz="3600" dirty="0"/>
          </a:p>
          <a:p>
            <a:r>
              <a:rPr lang="en-US" sz="3600" dirty="0"/>
              <a:t>Member SIRC </a:t>
            </a:r>
            <a:endParaRPr lang="en-US" sz="3600" dirty="0"/>
          </a:p>
          <a:p>
            <a:r>
              <a:rPr lang="en-US" sz="3600" dirty="0"/>
              <a:t>The Institute of Cost Accountants of India.</a:t>
            </a:r>
            <a:endParaRPr lang="en-US" sz="3600" dirty="0"/>
          </a:p>
          <a:p>
            <a:r>
              <a:rPr lang="en-US" sz="3600" dirty="0"/>
              <a:t>9448357102</a:t>
            </a:r>
            <a:endParaRPr lang="en-US" sz="3600" dirty="0"/>
          </a:p>
          <a:p>
            <a:r>
              <a:rPr lang="en-US" sz="3600" dirty="0"/>
              <a:t>Vbhat.co@gmail.com</a:t>
            </a:r>
            <a:endParaRPr lang="en-IN"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i="0" dirty="0">
                <a:solidFill>
                  <a:srgbClr val="FF0000"/>
                </a:solidFill>
                <a:effectLst/>
                <a:highlight>
                  <a:srgbClr val="FFFFFF"/>
                </a:highlight>
                <a:latin typeface="Arial" panose="020B0604020202020204" pitchFamily="34" charset="0"/>
              </a:rPr>
              <a:t>Central Board of Indirect Taxes and Customs</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Notification No. 01/2023 – Integrated Tax</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New Delhi, dated the 31st July, 2023</a:t>
            </a:r>
            <a:br>
              <a:rPr lang="en-US" sz="2400" b="0" i="0" dirty="0">
                <a:solidFill>
                  <a:srgbClr val="FF0000"/>
                </a:solidFill>
                <a:effectLst/>
                <a:highlight>
                  <a:srgbClr val="FFFFFF"/>
                </a:highlight>
                <a:latin typeface="Arial" panose="020B0604020202020204" pitchFamily="34" charset="0"/>
              </a:rPr>
            </a:br>
            <a:endParaRPr lang="en-IN" sz="2400" dirty="0">
              <a:solidFill>
                <a:srgbClr val="FF0000"/>
              </a:solidFill>
            </a:endParaRPr>
          </a:p>
        </p:txBody>
      </p:sp>
      <p:sp>
        <p:nvSpPr>
          <p:cNvPr id="3" name="Content Placeholder 2"/>
          <p:cNvSpPr>
            <a:spLocks noGrp="1"/>
          </p:cNvSpPr>
          <p:nvPr>
            <p:ph idx="1"/>
          </p:nvPr>
        </p:nvSpPr>
        <p:spPr>
          <a:xfrm>
            <a:off x="365760" y="1825624"/>
            <a:ext cx="11570208" cy="4562983"/>
          </a:xfrm>
        </p:spPr>
        <p:txBody>
          <a:bodyPr>
            <a:normAutofit fontScale="92500" lnSpcReduction="20000"/>
          </a:bodyPr>
          <a:lstStyle/>
          <a:p>
            <a:pPr algn="just"/>
            <a:r>
              <a:rPr lang="en-US" b="1" i="0" dirty="0">
                <a:solidFill>
                  <a:srgbClr val="000000"/>
                </a:solidFill>
                <a:effectLst/>
                <a:highlight>
                  <a:srgbClr val="FFFFFF"/>
                </a:highlight>
                <a:latin typeface="Arial" panose="020B0604020202020204" pitchFamily="34" charset="0"/>
              </a:rPr>
              <a:t>G.S.R. 578 (E).</a:t>
            </a:r>
            <a:r>
              <a:rPr lang="en-US" b="0" i="0" dirty="0">
                <a:solidFill>
                  <a:srgbClr val="000000"/>
                </a:solidFill>
                <a:effectLst/>
                <a:highlight>
                  <a:srgbClr val="FFFFFF"/>
                </a:highlight>
                <a:latin typeface="Arial" panose="020B0604020202020204" pitchFamily="34" charset="0"/>
              </a:rPr>
              <a:t>— In exercise of the powers conferred by </a:t>
            </a:r>
            <a:r>
              <a:rPr lang="en-US" b="0" i="0" dirty="0">
                <a:solidFill>
                  <a:srgbClr val="000000"/>
                </a:solidFill>
                <a:effectLst/>
                <a:highlight>
                  <a:srgbClr val="FFFFFF"/>
                </a:highlight>
                <a:latin typeface="Arial" panose="020B0604020202020204" pitchFamily="34" charset="0"/>
                <a:hlinkClick r:id="rId1"/>
              </a:rPr>
              <a:t>sub-section (4) of section 16</a:t>
            </a:r>
            <a:r>
              <a:rPr lang="en-US" b="0" i="0" dirty="0">
                <a:solidFill>
                  <a:srgbClr val="000000"/>
                </a:solidFill>
                <a:effectLst/>
                <a:highlight>
                  <a:srgbClr val="FFFFFF"/>
                </a:highlight>
                <a:latin typeface="Arial" panose="020B0604020202020204" pitchFamily="34" charset="0"/>
              </a:rPr>
              <a:t> of the </a:t>
            </a:r>
            <a:r>
              <a:rPr lang="en-US" b="0" i="0" dirty="0">
                <a:solidFill>
                  <a:srgbClr val="000000"/>
                </a:solidFill>
                <a:effectLst/>
                <a:highlight>
                  <a:srgbClr val="FFFFFF"/>
                </a:highlight>
                <a:latin typeface="Arial" panose="020B0604020202020204" pitchFamily="34" charset="0"/>
                <a:hlinkClick r:id="rId2"/>
              </a:rPr>
              <a:t>Integrated Goods and Services Tax Act, 2017 (13 of 2017)</a:t>
            </a:r>
            <a:r>
              <a:rPr lang="en-US" b="0" i="0" dirty="0">
                <a:solidFill>
                  <a:srgbClr val="000000"/>
                </a:solidFill>
                <a:effectLst/>
                <a:highlight>
                  <a:srgbClr val="FFFFFF"/>
                </a:highlight>
                <a:latin typeface="Arial" panose="020B0604020202020204" pitchFamily="34" charset="0"/>
              </a:rPr>
              <a:t> (hereafter referred to as the “said Act”), the Central Government on the recommendations of the Council, hereby notifies</a:t>
            </a:r>
            <a:endParaRPr lang="en-US" b="0" i="0" dirty="0">
              <a:solidFill>
                <a:srgbClr val="000000"/>
              </a:solidFill>
              <a:effectLst/>
              <a:highlight>
                <a:srgbClr val="FFFFFF"/>
              </a:highlight>
              <a:latin typeface="Arial" panose="020B0604020202020204" pitchFamily="34" charset="0"/>
            </a:endParaRPr>
          </a:p>
          <a:p>
            <a:pPr algn="just"/>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all goods or services (except the goods specified in column (3) of the TABLE below) as the class of goods or services which may be exported on payment of integrated tax and on which the supplier of such goods or services may claim the refund of tax so paid; and</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 all suppliers to a Developer or a unit in Special Economic Zone undertaking </a:t>
            </a:r>
            <a:r>
              <a:rPr lang="en-US" b="0" i="0" dirty="0" err="1">
                <a:solidFill>
                  <a:srgbClr val="000000"/>
                </a:solidFill>
                <a:effectLst/>
                <a:highlight>
                  <a:srgbClr val="FFFFFF"/>
                </a:highlight>
                <a:latin typeface="Arial" panose="020B0604020202020204" pitchFamily="34" charset="0"/>
              </a:rPr>
              <a:t>authorised</a:t>
            </a:r>
            <a:r>
              <a:rPr lang="en-US" b="0" i="0" dirty="0">
                <a:solidFill>
                  <a:srgbClr val="000000"/>
                </a:solidFill>
                <a:effectLst/>
                <a:highlight>
                  <a:srgbClr val="FFFFFF"/>
                </a:highlight>
                <a:latin typeface="Arial" panose="020B0604020202020204" pitchFamily="34" charset="0"/>
              </a:rPr>
              <a:t> operations as the class of persons who may make supply of goods or services (except the goods specified in column (3) of the TABLE below) to such Developer or a unit in Special Economic Zone for </a:t>
            </a:r>
            <a:r>
              <a:rPr lang="en-US" b="0" i="0" dirty="0" err="1">
                <a:solidFill>
                  <a:srgbClr val="000000"/>
                </a:solidFill>
                <a:effectLst/>
                <a:highlight>
                  <a:srgbClr val="FFFFFF"/>
                </a:highlight>
                <a:latin typeface="Arial" panose="020B0604020202020204" pitchFamily="34" charset="0"/>
              </a:rPr>
              <a:t>authorised</a:t>
            </a:r>
            <a:r>
              <a:rPr lang="en-US" b="0" i="0" dirty="0">
                <a:solidFill>
                  <a:srgbClr val="000000"/>
                </a:solidFill>
                <a:effectLst/>
                <a:highlight>
                  <a:srgbClr val="FFFFFF"/>
                </a:highlight>
                <a:latin typeface="Arial" panose="020B0604020202020204" pitchFamily="34" charset="0"/>
              </a:rPr>
              <a:t> operations on payment of integrated tax and on which the said suppliers may claim the refund of tax so paid:</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883"/>
          </a:xfrm>
        </p:spPr>
        <p:txBody>
          <a:bodyPr>
            <a:noAutofit/>
          </a:bodyPr>
          <a:lstStyle/>
          <a:p>
            <a:pPr algn="ctr"/>
            <a:br>
              <a:rPr lang="en-US" sz="2400" b="1"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Central Board of Indirect Taxes and Customs</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Notification No. 01/2023 – Integrated Tax</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New Delhi, dated the 31st July, 2023</a:t>
            </a:r>
            <a:br>
              <a:rPr lang="en-US" sz="2400" b="0" i="0" dirty="0">
                <a:solidFill>
                  <a:srgbClr val="FF0000"/>
                </a:solidFill>
                <a:effectLst/>
                <a:highlight>
                  <a:srgbClr val="FFFFFF"/>
                </a:highlight>
                <a:latin typeface="Arial" panose="020B0604020202020204" pitchFamily="34" charset="0"/>
              </a:rPr>
            </a:br>
            <a:endParaRPr lang="en-IN" sz="2400" dirty="0">
              <a:solidFill>
                <a:srgbClr val="FF0000"/>
              </a:solidFill>
            </a:endParaRPr>
          </a:p>
        </p:txBody>
      </p:sp>
      <p:sp>
        <p:nvSpPr>
          <p:cNvPr id="3" name="Content Placeholder 2"/>
          <p:cNvSpPr>
            <a:spLocks noGrp="1"/>
          </p:cNvSpPr>
          <p:nvPr>
            <p:ph idx="1"/>
          </p:nvPr>
        </p:nvSpPr>
        <p:spPr>
          <a:xfrm>
            <a:off x="243840" y="1825624"/>
            <a:ext cx="11692128" cy="4782440"/>
          </a:xfrm>
        </p:spPr>
        <p:txBody>
          <a:bodyPr>
            <a:normAutofit lnSpcReduction="10000"/>
          </a:bodyPr>
          <a:lstStyle/>
          <a:p>
            <a:pPr algn="just"/>
            <a:r>
              <a:rPr lang="en-US" b="0" i="1" dirty="0">
                <a:solidFill>
                  <a:srgbClr val="000000"/>
                </a:solidFill>
                <a:effectLst/>
                <a:highlight>
                  <a:srgbClr val="FFFFFF"/>
                </a:highlight>
                <a:latin typeface="Arial" panose="020B0604020202020204" pitchFamily="34" charset="0"/>
              </a:rPr>
              <a:t>Explanation,</a:t>
            </a:r>
            <a:r>
              <a:rPr lang="en-US" b="0" i="0" dirty="0">
                <a:solidFill>
                  <a:srgbClr val="000000"/>
                </a:solidFill>
                <a:effectLst/>
                <a:highlight>
                  <a:srgbClr val="FFFFFF"/>
                </a:highlight>
                <a:latin typeface="Arial" panose="020B0604020202020204" pitchFamily="34" charset="0"/>
              </a:rPr>
              <a:t>.– For the purpose of this clause:—</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the term “</a:t>
            </a:r>
            <a:r>
              <a:rPr lang="en-US" b="0" i="0" dirty="0" err="1">
                <a:solidFill>
                  <a:srgbClr val="000000"/>
                </a:solidFill>
                <a:effectLst/>
                <a:highlight>
                  <a:srgbClr val="FFFFFF"/>
                </a:highlight>
                <a:latin typeface="Arial" panose="020B0604020202020204" pitchFamily="34" charset="0"/>
              </a:rPr>
              <a:t>authorised</a:t>
            </a:r>
            <a:r>
              <a:rPr lang="en-US" b="0" i="0" dirty="0">
                <a:solidFill>
                  <a:srgbClr val="000000"/>
                </a:solidFill>
                <a:effectLst/>
                <a:highlight>
                  <a:srgbClr val="FFFFFF"/>
                </a:highlight>
                <a:latin typeface="Arial" panose="020B0604020202020204" pitchFamily="34" charset="0"/>
              </a:rPr>
              <a:t> operations” shall have the same meaning as defined in clause (c) of Section 2 of the Special Economic Zone Act, 2005 (28 of 2005),</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 the term “Developer” shall have the same meaning as defined in clause (g) of Section 2 of the Special Economic Zone Act, 2005 (28 of 2005),</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(iii) the term “Special Economic Zone” shall have the same meaning as defined in clause (za) of Section 2 of the Special Economic Zone Act, 2005 (28 of 2005),</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(iv) the term “unit” shall have the same meaning as defined in clause (</a:t>
            </a:r>
            <a:r>
              <a:rPr lang="en-US" b="0" i="0" dirty="0" err="1">
                <a:solidFill>
                  <a:srgbClr val="000000"/>
                </a:solidFill>
                <a:effectLst/>
                <a:highlight>
                  <a:srgbClr val="FFFFFF"/>
                </a:highlight>
                <a:latin typeface="Arial" panose="020B0604020202020204" pitchFamily="34" charset="0"/>
              </a:rPr>
              <a:t>zc</a:t>
            </a:r>
            <a:r>
              <a:rPr lang="en-US" b="0" i="0" dirty="0">
                <a:solidFill>
                  <a:srgbClr val="000000"/>
                </a:solidFill>
                <a:effectLst/>
                <a:highlight>
                  <a:srgbClr val="FFFFFF"/>
                </a:highlight>
                <a:latin typeface="Arial" panose="020B0604020202020204" pitchFamily="34" charset="0"/>
              </a:rPr>
              <a:t>) of Section 2 of the Special Economic Zone Act, 2005 (28 of 2005).</a:t>
            </a:r>
            <a:r>
              <a:rPr lang="en-US" b="1" i="0" dirty="0">
                <a:solidFill>
                  <a:srgbClr val="000000"/>
                </a:solidFill>
                <a:effectLst/>
                <a:highlight>
                  <a:srgbClr val="FFFFFF"/>
                </a:highlight>
                <a:latin typeface="Arial" panose="020B0604020202020204" pitchFamily="34" charset="0"/>
              </a:rPr>
              <a:t>]</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106700"/>
            <a:ext cx="11416146" cy="5486401"/>
          </a:xfrm>
        </p:spPr>
        <p:txBody>
          <a:bodyPr>
            <a:normAutofit fontScale="92500"/>
          </a:bodyPr>
          <a:lstStyle/>
          <a:p>
            <a:pPr algn="just"/>
            <a:r>
              <a:rPr lang="en-US" dirty="0"/>
              <a:t>30. </a:t>
            </a:r>
            <a:r>
              <a:rPr lang="en-US" b="1" dirty="0"/>
              <a:t>Procedure for procurements from the Domestic Tariff Area</a:t>
            </a:r>
            <a:r>
              <a:rPr lang="en-US" dirty="0"/>
              <a:t>.-</a:t>
            </a:r>
            <a:endParaRPr lang="en-US" dirty="0"/>
          </a:p>
          <a:p>
            <a:pPr algn="just"/>
            <a:r>
              <a:rPr lang="en-US" b="1" dirty="0"/>
              <a:t>[</a:t>
            </a:r>
            <a:r>
              <a:rPr lang="en-US" dirty="0"/>
              <a:t>(1) The Domestic Tariff Area supplier supplying goods or services to a Unit or Developer shall clear the goods or services, as in the case of </a:t>
            </a:r>
            <a:r>
              <a:rPr lang="en-US" dirty="0">
                <a:solidFill>
                  <a:srgbClr val="FF0000"/>
                </a:solidFill>
              </a:rPr>
              <a:t>zero-rated supply as per provisions of </a:t>
            </a:r>
            <a:r>
              <a:rPr lang="en-US" dirty="0">
                <a:solidFill>
                  <a:srgbClr val="FF0000"/>
                </a:solidFill>
                <a:hlinkClick r:id="rId1"/>
              </a:rPr>
              <a:t>section 16</a:t>
            </a:r>
            <a:r>
              <a:rPr lang="en-US" dirty="0">
                <a:solidFill>
                  <a:srgbClr val="FF0000"/>
                </a:solidFill>
              </a:rPr>
              <a:t> </a:t>
            </a:r>
            <a:r>
              <a:rPr lang="en-US" dirty="0"/>
              <a:t>of the </a:t>
            </a:r>
            <a:r>
              <a:rPr lang="en-US" dirty="0">
                <a:hlinkClick r:id="rId2"/>
              </a:rPr>
              <a:t>Integrated Goods and Services Tax Act, 2017 (13 of 2017)</a:t>
            </a:r>
            <a:r>
              <a:rPr lang="en-US" dirty="0"/>
              <a:t> either under bond or legal undertaking or under any other refund procedure permitted under Goods and Services Tax laws or Central Excise law, or as duty or tax paid goods under claim of rebate, on the cover of documents laid down under the relevant Central Excise law for the purpose of export by a manufacturer or supplier.</a:t>
            </a:r>
            <a:r>
              <a:rPr lang="en-US" b="1" dirty="0"/>
              <a:t>]</a:t>
            </a:r>
            <a:endParaRPr lang="en-US" b="1" dirty="0"/>
          </a:p>
          <a:p>
            <a:pPr algn="just"/>
            <a:endParaRPr lang="en-US" b="1" dirty="0"/>
          </a:p>
          <a:p>
            <a:pPr algn="just"/>
            <a:r>
              <a:rPr lang="en-US" dirty="0"/>
              <a:t>(2) Goods </a:t>
            </a:r>
            <a:r>
              <a:rPr lang="en-US" b="1" dirty="0"/>
              <a:t>[</a:t>
            </a:r>
            <a:r>
              <a:rPr lang="en-US" dirty="0"/>
              <a:t>or services</a:t>
            </a:r>
            <a:r>
              <a:rPr lang="en-US" b="1" dirty="0"/>
              <a:t>]</a:t>
            </a:r>
            <a:r>
              <a:rPr lang="en-US" dirty="0"/>
              <a:t> procured by a Unit or Developer, on which </a:t>
            </a:r>
            <a:r>
              <a:rPr lang="en-US" b="1" dirty="0"/>
              <a:t>[</a:t>
            </a:r>
            <a:r>
              <a:rPr lang="en-US" dirty="0"/>
              <a:t>Goods and Services Tax or</a:t>
            </a:r>
            <a:r>
              <a:rPr lang="en-US" b="1" dirty="0"/>
              <a:t>]</a:t>
            </a:r>
            <a:r>
              <a:rPr lang="en-US" dirty="0"/>
              <a:t> exemption has </a:t>
            </a:r>
            <a:r>
              <a:rPr lang="en-US" dirty="0">
                <a:solidFill>
                  <a:srgbClr val="FF0000"/>
                </a:solidFill>
              </a:rPr>
              <a:t>been availed but without any </a:t>
            </a:r>
            <a:r>
              <a:rPr lang="en-US" dirty="0" err="1">
                <a:solidFill>
                  <a:srgbClr val="FF0000"/>
                </a:solidFill>
              </a:rPr>
              <a:t>availment</a:t>
            </a:r>
            <a:r>
              <a:rPr lang="en-US" dirty="0">
                <a:solidFill>
                  <a:srgbClr val="FF0000"/>
                </a:solidFill>
              </a:rPr>
              <a:t> of export entitlements,</a:t>
            </a:r>
            <a:r>
              <a:rPr lang="en-US" dirty="0"/>
              <a:t> shall be allowed admission into the Special Economic Zone on the basis of</a:t>
            </a:r>
            <a:r>
              <a:rPr lang="en-US" b="1" dirty="0"/>
              <a:t> </a:t>
            </a:r>
            <a:r>
              <a:rPr lang="en-US" b="1" baseline="30000" dirty="0"/>
              <a:t>7</a:t>
            </a:r>
            <a:r>
              <a:rPr lang="en-US" b="1" dirty="0"/>
              <a:t>[</a:t>
            </a:r>
            <a:r>
              <a:rPr lang="en-US" dirty="0"/>
              <a:t>documents referred to in sub-rule (1) of Rule 30</a:t>
            </a:r>
            <a:r>
              <a:rPr lang="en-US" b="1" dirty="0"/>
              <a:t>]</a:t>
            </a:r>
            <a:r>
              <a:rPr lang="en-US" dirty="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094508"/>
            <a:ext cx="11416146" cy="5486401"/>
          </a:xfrm>
        </p:spPr>
        <p:txBody>
          <a:bodyPr>
            <a:normAutofit/>
          </a:bodyPr>
          <a:lstStyle/>
          <a:p>
            <a:pPr algn="just"/>
            <a:r>
              <a:rPr lang="en-US" dirty="0"/>
              <a:t>(3) The goods procured by a Unit or Developer under claim of export entitlements shall be allowed admission into the Special Economic Zone on the basis of </a:t>
            </a:r>
            <a:r>
              <a:rPr lang="en-US" b="1" dirty="0"/>
              <a:t>[</a:t>
            </a:r>
            <a:r>
              <a:rPr lang="en-US" dirty="0"/>
              <a:t>documents referred to in sub-rule (1) of Rule 30</a:t>
            </a:r>
            <a:r>
              <a:rPr lang="en-US" b="1" dirty="0"/>
              <a:t>]</a:t>
            </a:r>
            <a:r>
              <a:rPr lang="en-US" dirty="0"/>
              <a:t> and a Bill of Export filed by the supplier or on his behalf by the Unit or Developer and which is assessed by the </a:t>
            </a:r>
            <a:r>
              <a:rPr lang="en-US" dirty="0" err="1"/>
              <a:t>Authorised</a:t>
            </a:r>
            <a:r>
              <a:rPr lang="en-US" dirty="0"/>
              <a:t> Officer before arrival of the goods:</a:t>
            </a:r>
            <a:endParaRPr lang="en-US" dirty="0"/>
          </a:p>
          <a:p>
            <a:pPr algn="just"/>
            <a:endParaRPr lang="en-US" dirty="0"/>
          </a:p>
          <a:p>
            <a:pPr algn="just"/>
            <a:r>
              <a:rPr lang="en-US" dirty="0"/>
              <a:t>Provided that if the goods arrive before a Bill of Export has been filed and assessed, the same shall be kept in an area designated for this purpose by the Specified Officer and shall be released to the Unit or Developer only after completion of the assessment of the Bill of Export;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094508"/>
            <a:ext cx="11416146" cy="5486401"/>
          </a:xfrm>
        </p:spPr>
        <p:txBody>
          <a:bodyPr>
            <a:normAutofit/>
          </a:bodyPr>
          <a:lstStyle/>
          <a:p>
            <a:pPr algn="just"/>
            <a:r>
              <a:rPr lang="en-US" dirty="0"/>
              <a:t>(4) A copy of the document referred to in sub-rule (1)</a:t>
            </a:r>
            <a:r>
              <a:rPr lang="en-US" dirty="0">
                <a:solidFill>
                  <a:srgbClr val="FF0000"/>
                </a:solidFill>
              </a:rPr>
              <a:t> or copy of Bill of Export, as the case may be, with an endorsement by the </a:t>
            </a:r>
            <a:r>
              <a:rPr lang="en-US" dirty="0" err="1">
                <a:solidFill>
                  <a:srgbClr val="FF0000"/>
                </a:solidFill>
              </a:rPr>
              <a:t>authorised</a:t>
            </a:r>
            <a:r>
              <a:rPr lang="en-US" dirty="0">
                <a:solidFill>
                  <a:srgbClr val="FF0000"/>
                </a:solidFill>
              </a:rPr>
              <a:t> </a:t>
            </a:r>
            <a:r>
              <a:rPr lang="en-US" dirty="0"/>
              <a:t>officer that goods have been admitted in full into the Special Economic Zone shall be treated as proof of export and a copy with such endorsement shall also be forwarded by the Unit or Developer to the Goods and Services Tax or Central Excise Officer having jurisdiction over the Domestic Tariff Area supplier within forty-five days failing which the Goods and Services Tax or Central Excise Officer, as the case may be, shall raise demand of tax or duty against the Domestic Tariff Area supplier;</a:t>
            </a:r>
            <a:r>
              <a:rPr lang="en-US" b="1" dirty="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094508"/>
            <a:ext cx="11416146" cy="5486401"/>
          </a:xfrm>
        </p:spPr>
        <p:txBody>
          <a:bodyPr>
            <a:normAutofit/>
          </a:bodyPr>
          <a:lstStyle/>
          <a:p>
            <a:pPr algn="just"/>
            <a:r>
              <a:rPr lang="en-US" dirty="0"/>
              <a:t>(5) The Bill of Export shall be assessed in accordance with the instructions and procedures, including examination norms, laid down by the Department of Revenue as applicable to export goods:</a:t>
            </a:r>
            <a:endParaRPr lang="en-US" dirty="0"/>
          </a:p>
          <a:p>
            <a:pPr algn="just"/>
            <a:r>
              <a:rPr lang="en-US" dirty="0"/>
              <a:t>Provided that at the time of assessment, it shall be specifically examined whether the goods are required for the authorized operations by the Unit or Developer, with reference to the Letter of Approval or the list of goods approved by the Approval Committee for the Developer.</a:t>
            </a:r>
            <a:endParaRPr lang="en-US" dirty="0"/>
          </a:p>
          <a:p>
            <a:pPr algn="just"/>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094508"/>
            <a:ext cx="11416146" cy="5486401"/>
          </a:xfrm>
        </p:spPr>
        <p:txBody>
          <a:bodyPr>
            <a:normAutofit/>
          </a:bodyPr>
          <a:lstStyle/>
          <a:p>
            <a:pPr algn="just"/>
            <a:r>
              <a:rPr lang="en-US" dirty="0"/>
              <a:t>(6) On arrival of the goods procured from the Domestic Tariff Area at the Special Economic Zone gate, the Authorized Officer shall examine the goods in respect of description, quantity, marks and other relevant particulars given in the </a:t>
            </a:r>
            <a:r>
              <a:rPr lang="en-US" b="1" dirty="0">
                <a:solidFill>
                  <a:srgbClr val="FF0000"/>
                </a:solidFill>
              </a:rPr>
              <a:t>[</a:t>
            </a:r>
            <a:r>
              <a:rPr lang="en-US" dirty="0">
                <a:solidFill>
                  <a:srgbClr val="FF0000"/>
                </a:solidFill>
              </a:rPr>
              <a:t>documents referred to in sub-rule (1) of Rule 30</a:t>
            </a:r>
            <a:r>
              <a:rPr lang="en-US" b="1" dirty="0">
                <a:solidFill>
                  <a:srgbClr val="FF0000"/>
                </a:solidFill>
              </a:rPr>
              <a:t>]</a:t>
            </a:r>
            <a:r>
              <a:rPr lang="en-US" dirty="0">
                <a:solidFill>
                  <a:srgbClr val="FF0000"/>
                </a:solidFill>
              </a:rPr>
              <a:t>, invoice, Bill of Export and packing list and also as per the examination norms laid down in respect of export goods</a:t>
            </a:r>
            <a:r>
              <a:rPr lang="en-US" dirty="0"/>
              <a:t> in cases where the goods are being procured under claim of an export entitlement.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094508"/>
            <a:ext cx="11416146" cy="5486401"/>
          </a:xfrm>
        </p:spPr>
        <p:txBody>
          <a:bodyPr>
            <a:normAutofit/>
          </a:bodyPr>
          <a:lstStyle/>
          <a:p>
            <a:pPr algn="just"/>
            <a:r>
              <a:rPr lang="en-US" dirty="0"/>
              <a:t>(7) Where the goods are to be procured by a Unit or Developer from a Domestic Tariff Area supplier who is </a:t>
            </a:r>
            <a:r>
              <a:rPr lang="en-US" dirty="0">
                <a:solidFill>
                  <a:srgbClr val="FF0000"/>
                </a:solidFill>
              </a:rPr>
              <a:t>not registered with the Central Excise authorities, or is a trader or merchant exporter,</a:t>
            </a:r>
            <a:r>
              <a:rPr lang="en-US" dirty="0"/>
              <a:t> the procedure under sub-rule (1) and (2) above shall apply, mutatis mutandis, except that the goods shall be brought to the Special Economic Zone under the cover of an Invoice and the ARE-1 shall not be required.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094508"/>
            <a:ext cx="11416146" cy="5486401"/>
          </a:xfrm>
        </p:spPr>
        <p:txBody>
          <a:bodyPr>
            <a:normAutofit/>
          </a:bodyPr>
          <a:lstStyle/>
          <a:p>
            <a:r>
              <a:rPr lang="en-US" dirty="0"/>
              <a:t>(8) The Unit or Developer may also procure goods from Domestic Tariff Area without availing exemptions, drawbacks and</a:t>
            </a:r>
            <a:r>
              <a:rPr lang="en-US" b="1" dirty="0"/>
              <a:t>[</a:t>
            </a:r>
            <a:r>
              <a:rPr lang="en-US" dirty="0"/>
              <a:t>any other such benefits or</a:t>
            </a:r>
            <a:r>
              <a:rPr lang="en-US" b="1" dirty="0"/>
              <a:t>] </a:t>
            </a:r>
            <a:r>
              <a:rPr lang="en-US" dirty="0"/>
              <a:t>concessions on the basis of invoice or transport documents, issued by the supplier;</a:t>
            </a:r>
            <a:endParaRPr lang="en-US" dirty="0"/>
          </a:p>
          <a:p>
            <a:r>
              <a:rPr lang="en-US" dirty="0"/>
              <a:t>Provided that such invoices </a:t>
            </a:r>
            <a:r>
              <a:rPr lang="en-US" dirty="0">
                <a:solidFill>
                  <a:srgbClr val="FF0000"/>
                </a:solidFill>
              </a:rPr>
              <a:t>or transport documents shall be endorsed to the effect that no exemptions, </a:t>
            </a:r>
            <a:r>
              <a:rPr lang="en-US" dirty="0"/>
              <a:t>drawbacks and </a:t>
            </a:r>
            <a:r>
              <a:rPr lang="en-US" b="1" dirty="0"/>
              <a:t>[</a:t>
            </a:r>
            <a:r>
              <a:rPr lang="en-US" dirty="0"/>
              <a:t>any other such benefits or</a:t>
            </a:r>
            <a:r>
              <a:rPr lang="en-US" b="1" dirty="0"/>
              <a:t>] </a:t>
            </a:r>
            <a:r>
              <a:rPr lang="en-US" dirty="0"/>
              <a:t>concessions have been availed on the said supplies.</a:t>
            </a:r>
            <a:endParaRPr lang="en-US" dirty="0"/>
          </a:p>
          <a:p>
            <a:pPr algn="just"/>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106700"/>
            <a:ext cx="11416146" cy="5486401"/>
          </a:xfrm>
        </p:spPr>
        <p:txBody>
          <a:bodyPr>
            <a:normAutofit fontScale="62500" lnSpcReduction="20000"/>
          </a:bodyPr>
          <a:lstStyle/>
          <a:p>
            <a:pPr algn="just"/>
            <a:r>
              <a:rPr lang="en-US" dirty="0"/>
              <a:t>(9) Procedure for procurement from warehouse shall be as under: -</a:t>
            </a:r>
            <a:endParaRPr lang="en-US" dirty="0"/>
          </a:p>
          <a:p>
            <a:pPr algn="just"/>
            <a:endParaRPr lang="en-US" dirty="0"/>
          </a:p>
          <a:p>
            <a:pPr algn="just"/>
            <a:r>
              <a:rPr lang="en-US" dirty="0"/>
              <a:t>(a) where goods are to be procured from warehouse, a Unit or Developer shall file a </a:t>
            </a:r>
            <a:r>
              <a:rPr lang="en-US" dirty="0">
                <a:solidFill>
                  <a:srgbClr val="FF0000"/>
                </a:solidFill>
              </a:rPr>
              <a:t>Bill of Entry </a:t>
            </a:r>
            <a:r>
              <a:rPr lang="en-US" dirty="0"/>
              <a:t>with the specified Officer;</a:t>
            </a:r>
            <a:endParaRPr lang="en-US" dirty="0"/>
          </a:p>
          <a:p>
            <a:pPr algn="just"/>
            <a:endParaRPr lang="en-US" dirty="0"/>
          </a:p>
          <a:p>
            <a:pPr algn="just"/>
            <a:r>
              <a:rPr lang="en-US" dirty="0"/>
              <a:t>(b) the Unit or Developer shall submit Bill of Entry assessed by the Authorized Officer to the Customs Officer in charge of the warehouse from where the Special Economic Zone Unit or Developer intends to procure the goods;</a:t>
            </a:r>
            <a:endParaRPr lang="en-US" dirty="0"/>
          </a:p>
          <a:p>
            <a:pPr algn="just"/>
            <a:endParaRPr lang="en-US" dirty="0"/>
          </a:p>
          <a:p>
            <a:pPr algn="just"/>
            <a:r>
              <a:rPr lang="en-US" dirty="0"/>
              <a:t>(c) the Customs Officer in charge of the warehouse shall allow clearance of the goods from the warehouse for supply to the Unit or Developer  without payment of duty on the cover of ex-bond Shipping Bill and on the basis of Bill of Entry duly assessed by the Authorized Officer;</a:t>
            </a:r>
            <a:endParaRPr lang="en-US" dirty="0"/>
          </a:p>
          <a:p>
            <a:pPr algn="just"/>
            <a:endParaRPr lang="en-US" dirty="0"/>
          </a:p>
          <a:p>
            <a:pPr algn="just"/>
            <a:r>
              <a:rPr lang="en-US" dirty="0"/>
              <a:t>(d) where the re-warehousing certificate by way of endorsement by the Authorized Officer on the copy  of ex-bond Shipping Bill is not received by the Customs Officer in charge of warehouse within forty-five days from the date of clearance of the goods from the warehouse, the Customs Officer in charge of the warehouse shall proceed to demand applicable duty from the supplier:</a:t>
            </a:r>
            <a:endParaRPr lang="en-US" dirty="0"/>
          </a:p>
          <a:p>
            <a:pPr algn="just"/>
            <a:endParaRPr lang="en-US" dirty="0"/>
          </a:p>
          <a:p>
            <a:pPr algn="just"/>
            <a:r>
              <a:rPr lang="en-US" dirty="0"/>
              <a:t>Provided that for procurement of goods from Nominated Agency located in Special Economic Zone, the procedure as specified by Specified Officer shall be followed and there shall be no requirement of assessment of Bill of Entry or transfer of the goods under the cover of ex-bond Shipping Bill.</a:t>
            </a:r>
            <a:endParaRPr lang="en-US" dirty="0"/>
          </a:p>
          <a:p>
            <a:pPr algn="just"/>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621"/>
            <a:ext cx="10515600" cy="709930"/>
          </a:xfrm>
        </p:spPr>
        <p:txBody>
          <a:bodyPr>
            <a:normAutofit fontScale="90000"/>
          </a:bodyPr>
          <a:lstStyle/>
          <a:p>
            <a:pPr algn="ctr"/>
            <a:br>
              <a:rPr lang="en-IN" b="1" i="0" dirty="0">
                <a:solidFill>
                  <a:srgbClr val="000000"/>
                </a:solidFill>
                <a:effectLst/>
                <a:highlight>
                  <a:srgbClr val="FFFFFF"/>
                </a:highlight>
                <a:latin typeface="Arial" panose="020B0604020202020204" pitchFamily="34" charset="0"/>
              </a:rPr>
            </a:br>
            <a:br>
              <a:rPr lang="en-IN" b="1" i="0" dirty="0">
                <a:solidFill>
                  <a:srgbClr val="000000"/>
                </a:solidFill>
                <a:effectLst/>
                <a:highlight>
                  <a:srgbClr val="FFFFFF"/>
                </a:highlight>
                <a:latin typeface="Arial" panose="020B0604020202020204" pitchFamily="34" charset="0"/>
              </a:rPr>
            </a:br>
            <a:r>
              <a:rPr lang="en-IN" b="1" i="0" dirty="0">
                <a:solidFill>
                  <a:srgbClr val="000000"/>
                </a:solidFill>
                <a:effectLst/>
                <a:highlight>
                  <a:srgbClr val="FFFFFF"/>
                </a:highlight>
                <a:latin typeface="Arial" panose="020B0604020202020204" pitchFamily="34" charset="0"/>
              </a:rPr>
              <a:t>Section 16  ZERO RATED SUPPLY</a:t>
            </a:r>
            <a:br>
              <a:rPr lang="en-IN" b="1" i="0" dirty="0">
                <a:solidFill>
                  <a:srgbClr val="000000"/>
                </a:solidFill>
                <a:effectLst/>
                <a:highlight>
                  <a:srgbClr val="FFFFFF"/>
                </a:highlight>
                <a:latin typeface="Arial" panose="020B0604020202020204" pitchFamily="34" charset="0"/>
              </a:rPr>
            </a:br>
            <a:br>
              <a:rPr lang="en-IN" b="1" dirty="0">
                <a:solidFill>
                  <a:srgbClr val="000000"/>
                </a:solidFill>
                <a:highlight>
                  <a:srgbClr val="FFFFFF"/>
                </a:highlight>
                <a:latin typeface="Arial" panose="020B0604020202020204" pitchFamily="34" charset="0"/>
              </a:rPr>
            </a:br>
            <a:endParaRPr lang="en-IN" dirty="0"/>
          </a:p>
        </p:txBody>
      </p:sp>
      <p:sp>
        <p:nvSpPr>
          <p:cNvPr id="3" name="Content Placeholder 2"/>
          <p:cNvSpPr>
            <a:spLocks noGrp="1"/>
          </p:cNvSpPr>
          <p:nvPr>
            <p:ph idx="1"/>
          </p:nvPr>
        </p:nvSpPr>
        <p:spPr>
          <a:xfrm>
            <a:off x="838200" y="1207008"/>
            <a:ext cx="10515600" cy="4969955"/>
          </a:xfrm>
        </p:spPr>
        <p:txBody>
          <a:bodyPr/>
          <a:lstStyle/>
          <a:p>
            <a:pPr marL="0" indent="0" algn="just">
              <a:buNone/>
            </a:pPr>
            <a:r>
              <a:rPr lang="en-US" b="1" i="0" dirty="0">
                <a:solidFill>
                  <a:srgbClr val="000000"/>
                </a:solidFill>
                <a:effectLst/>
                <a:highlight>
                  <a:srgbClr val="FFFFFF"/>
                </a:highlight>
                <a:latin typeface="Arial" panose="020B0604020202020204" pitchFamily="34" charset="0"/>
              </a:rPr>
              <a:t>16.</a:t>
            </a:r>
            <a:r>
              <a:rPr lang="en-US" b="0" i="0" dirty="0">
                <a:solidFill>
                  <a:srgbClr val="000000"/>
                </a:solidFill>
                <a:effectLst/>
                <a:highlight>
                  <a:srgbClr val="FFFFFF"/>
                </a:highlight>
                <a:latin typeface="Arial" panose="020B0604020202020204" pitchFamily="34" charset="0"/>
              </a:rPr>
              <a:t> (1) “zero rated supply” means</a:t>
            </a:r>
            <a:endParaRPr lang="en-US" b="0" i="0" dirty="0">
              <a:solidFill>
                <a:srgbClr val="000000"/>
              </a:solidFill>
              <a:effectLst/>
              <a:highlight>
                <a:srgbClr val="FFFFFF"/>
              </a:highlight>
              <a:latin typeface="Arial" panose="020B0604020202020204" pitchFamily="34" charset="0"/>
            </a:endParaRPr>
          </a:p>
          <a:p>
            <a:pPr indent="0" algn="just">
              <a:buNone/>
            </a:pPr>
            <a:endParaRPr lang="en-US" b="0" i="0" dirty="0">
              <a:solidFill>
                <a:srgbClr val="000000"/>
              </a:solidFill>
              <a:effectLst/>
              <a:highlight>
                <a:srgbClr val="FFFFFF"/>
              </a:highlight>
              <a:latin typeface="Arial" panose="020B0604020202020204" pitchFamily="34" charset="0"/>
            </a:endParaRPr>
          </a:p>
          <a:p>
            <a:pPr indent="0" algn="just">
              <a:buNone/>
            </a:pPr>
            <a:r>
              <a:rPr lang="en-US" b="0" i="0" dirty="0">
                <a:solidFill>
                  <a:srgbClr val="000000"/>
                </a:solidFill>
                <a:effectLst/>
                <a:highlight>
                  <a:srgbClr val="FFFFFF"/>
                </a:highlight>
                <a:latin typeface="Arial" panose="020B0604020202020204" pitchFamily="34" charset="0"/>
              </a:rPr>
              <a:t>         (a) export of goods or services or both; or</a:t>
            </a:r>
            <a:endParaRPr lang="en-US" b="0" i="0" dirty="0">
              <a:solidFill>
                <a:srgbClr val="000000"/>
              </a:solidFill>
              <a:effectLst/>
              <a:highlight>
                <a:srgbClr val="FFFFFF"/>
              </a:highlight>
              <a:latin typeface="Arial" panose="020B0604020202020204" pitchFamily="34" charset="0"/>
            </a:endParaRPr>
          </a:p>
          <a:p>
            <a:pPr indent="0" algn="just">
              <a:buNone/>
            </a:pPr>
            <a:r>
              <a:rPr lang="en-US" b="0" i="0" dirty="0">
                <a:solidFill>
                  <a:srgbClr val="000000"/>
                </a:solidFill>
                <a:effectLst/>
                <a:highlight>
                  <a:srgbClr val="FFFFFF"/>
                </a:highlight>
                <a:latin typeface="Arial" panose="020B0604020202020204" pitchFamily="34" charset="0"/>
              </a:rPr>
              <a:t>         (b) </a:t>
            </a:r>
            <a:r>
              <a:rPr lang="en-US" dirty="0">
                <a:solidFill>
                  <a:srgbClr val="000000"/>
                </a:solidFill>
                <a:highlight>
                  <a:srgbClr val="FFFFFF"/>
                </a:highlight>
                <a:latin typeface="Arial" panose="020B0604020202020204" pitchFamily="34" charset="0"/>
              </a:rPr>
              <a:t>SEZ Transaction.</a:t>
            </a:r>
            <a:endParaRPr lang="en-US" dirty="0">
              <a:solidFill>
                <a:srgbClr val="000000"/>
              </a:solidFill>
              <a:highlight>
                <a:srgbClr val="FFFFFF"/>
              </a:highlight>
              <a:latin typeface="Arial" panose="020B0604020202020204" pitchFamily="34" charset="0"/>
            </a:endParaRPr>
          </a:p>
          <a:p>
            <a:pPr indent="0" algn="just">
              <a:buNone/>
            </a:pPr>
            <a:endParaRPr lang="en-US" dirty="0">
              <a:solidFill>
                <a:srgbClr val="000000"/>
              </a:solidFill>
              <a:highlight>
                <a:srgbClr val="FFFFFF"/>
              </a:highlight>
              <a:latin typeface="Arial" panose="020B0604020202020204" pitchFamily="34" charset="0"/>
            </a:endParaRPr>
          </a:p>
          <a:p>
            <a:pPr indent="0" algn="just">
              <a:buNone/>
            </a:pPr>
            <a:r>
              <a:rPr lang="en-US" b="0" i="0" dirty="0">
                <a:solidFill>
                  <a:srgbClr val="000000"/>
                </a:solidFill>
                <a:effectLst/>
                <a:highlight>
                  <a:srgbClr val="FFFFFF"/>
                </a:highlight>
                <a:latin typeface="Arial" panose="020B0604020202020204" pitchFamily="34" charset="0"/>
              </a:rPr>
              <a:t>    2) Input is allowed (Including Exempt supply) subject sub-section (5) of section 17. </a:t>
            </a:r>
            <a:endParaRPr lang="en-US" b="0" i="0" dirty="0">
              <a:solidFill>
                <a:srgbClr val="000000"/>
              </a:solidFill>
              <a:effectLst/>
              <a:highlight>
                <a:srgbClr val="FFFFFF"/>
              </a:highlight>
              <a:latin typeface="Arial" panose="020B0604020202020204" pitchFamily="34" charset="0"/>
            </a:endParaRPr>
          </a:p>
          <a:p>
            <a:pPr indent="0" algn="just">
              <a:buNone/>
            </a:pP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094508"/>
            <a:ext cx="11416146" cy="5486401"/>
          </a:xfrm>
        </p:spPr>
        <p:txBody>
          <a:bodyPr>
            <a:normAutofit/>
          </a:bodyPr>
          <a:lstStyle/>
          <a:p>
            <a:r>
              <a:rPr lang="en-US" dirty="0"/>
              <a:t>(10) A Special Economic Zone Unit or Developer may also procure goods from international exhibitions held in India following the procedures under sub-rule (9).</a:t>
            </a:r>
            <a:endParaRPr lang="en-US" dirty="0"/>
          </a:p>
          <a:p>
            <a:r>
              <a:rPr lang="en-US" dirty="0"/>
              <a:t>(11) A Unit or Developer may also procure goods or services, without payment of duty from an Export Oriented Unit or Software Technology Park Unit or Bio- Technology Park Unit, by following procedures under sub-rule (9).</a:t>
            </a:r>
            <a:endParaRPr lang="en-US" dirty="0"/>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094508"/>
            <a:ext cx="11416146" cy="5486401"/>
          </a:xfrm>
        </p:spPr>
        <p:txBody>
          <a:bodyPr>
            <a:normAutofit fontScale="62500" lnSpcReduction="20000"/>
          </a:bodyPr>
          <a:lstStyle/>
          <a:p>
            <a:pPr algn="just"/>
            <a:r>
              <a:rPr lang="en-US" b="0" i="0" dirty="0">
                <a:solidFill>
                  <a:srgbClr val="000000"/>
                </a:solidFill>
                <a:effectLst/>
                <a:highlight>
                  <a:srgbClr val="FFFFFF"/>
                </a:highlight>
                <a:latin typeface="Arial" panose="020B0604020202020204" pitchFamily="34" charset="0"/>
              </a:rPr>
              <a:t>(12) A Unit or Developer may procure goods and services from another Unit located in the same or any other Special Economic Zone, subject to following conditions, namely:-</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the receiving Unit or Developer shall file </a:t>
            </a:r>
            <a:r>
              <a:rPr lang="en-US" b="0" i="0" dirty="0">
                <a:solidFill>
                  <a:srgbClr val="FF0000"/>
                </a:solidFill>
                <a:effectLst/>
                <a:highlight>
                  <a:srgbClr val="FFFFFF"/>
                </a:highlight>
                <a:latin typeface="Arial" panose="020B0604020202020204" pitchFamily="34" charset="0"/>
              </a:rPr>
              <a:t>Bill of Entry for home consumption</a:t>
            </a:r>
            <a:r>
              <a:rPr lang="en-US" b="0" i="0" dirty="0">
                <a:solidFill>
                  <a:srgbClr val="000000"/>
                </a:solidFill>
                <a:effectLst/>
                <a:highlight>
                  <a:srgbClr val="FFFFFF"/>
                </a:highlight>
                <a:latin typeface="Arial" panose="020B0604020202020204" pitchFamily="34" charset="0"/>
              </a:rPr>
              <a:t> with the Authorized Officer, in quintuplicate, giving description of the goods along with an invoice and packing list for assessment;</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 on the basis of such assessed Bill of Entry, the goods shall be allowed to be transferred to the receiving Unit or Developer under transshipment permit;</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(iii) there shall be no requirement to file any additional documents or bond(s) for the purpose of transshipment of goods and the transshipment permission shall be stamped on the Bill of Entry itself;</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(iv) the supplying Unit shall submit the re-warehousing certificate to the Specified Officer having jurisdiction over the supplying unit within forty five days, failing which the Specified Officer of the supplying Unit shall write to the Specified Officer having jurisdiction over the receiving Unit or Developer for demand of duty from the receiving Unit or Developer;</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(v) where the supplying and receiving Units or Developer are located in the same Special Economic Zone, the provisions of sub rules (</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to (iv) shall not apply and the movement of goods shall be allowed and such transactions shall be recorded in the regular books of accounts of the receiving Unit or Developer and the supplying Unit and no Bill of Entry shall be required to be filed.</a:t>
            </a:r>
            <a:endParaRPr lang="en-US" b="0" i="0" dirty="0">
              <a:solidFill>
                <a:srgbClr val="000000"/>
              </a:solidFill>
              <a:effectLst/>
              <a:highlight>
                <a:srgbClr val="FFFFFF"/>
              </a:highlight>
              <a:latin typeface="Arial" panose="020B0604020202020204" pitchFamily="34" charset="0"/>
            </a:endParaRPr>
          </a:p>
          <a:p>
            <a:pPr algn="just"/>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normAutofit fontScale="90000"/>
          </a:bodyPr>
          <a:lstStyle/>
          <a:p>
            <a:pPr algn="ctr"/>
            <a:r>
              <a:rPr lang="en-US" sz="2400" b="1" dirty="0">
                <a:solidFill>
                  <a:srgbClr val="FF0000"/>
                </a:solidFill>
              </a:rPr>
              <a:t>Rule 30 - Procedure for procurements from the Domestic Tariff Area - Special Economic Zones Rules, 2006</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290945" y="1094508"/>
            <a:ext cx="11416146" cy="5486401"/>
          </a:xfrm>
        </p:spPr>
        <p:txBody>
          <a:bodyPr>
            <a:normAutofit fontScale="77500" lnSpcReduction="20000"/>
          </a:bodyPr>
          <a:lstStyle/>
          <a:p>
            <a:pPr algn="just"/>
            <a:r>
              <a:rPr lang="en-US" b="0" i="0" dirty="0">
                <a:solidFill>
                  <a:srgbClr val="000000"/>
                </a:solidFill>
                <a:effectLst/>
                <a:highlight>
                  <a:srgbClr val="FFFFFF"/>
                </a:highlight>
                <a:latin typeface="Arial" panose="020B0604020202020204" pitchFamily="34" charset="0"/>
              </a:rPr>
              <a:t>(13) Procurement of cut and polished diamonds and precious and semi precious stones from Domestic Tariff Area.- A gem and </a:t>
            </a:r>
            <a:r>
              <a:rPr lang="en-US" b="0" i="0" dirty="0" err="1">
                <a:solidFill>
                  <a:srgbClr val="000000"/>
                </a:solidFill>
                <a:effectLst/>
                <a:highlight>
                  <a:srgbClr val="FFFFFF"/>
                </a:highlight>
                <a:latin typeface="Arial" panose="020B0604020202020204" pitchFamily="34" charset="0"/>
              </a:rPr>
              <a:t>jewellery</a:t>
            </a:r>
            <a:r>
              <a:rPr lang="en-US" b="0" i="0" dirty="0">
                <a:solidFill>
                  <a:srgbClr val="000000"/>
                </a:solidFill>
                <a:effectLst/>
                <a:highlight>
                  <a:srgbClr val="FFFFFF"/>
                </a:highlight>
                <a:latin typeface="Arial" panose="020B0604020202020204" pitchFamily="34" charset="0"/>
              </a:rPr>
              <a:t> Unit may procure cut and polished diamonds and precious and semi precious stones from the Domestic Tariff Area, as per the following procedure, namely :-</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the parcel shall be brought into the Zone in a sealed condition by the authorized representative of the Domestic Tariff Area supplier or Customs House Agent, who shall present the invoice clearly marked original, duplicate and triplicate to the Authorized Officer at the gate;</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 the Authorized Officer shall register the invoice at the gate of the Special Economic Zone and endorsing the registration number on the original and duplicate copies of the Invoice and the parcel shall be allowed to be taken into the premises of the Unit and such goods shall be separately accounted for by the Unit;</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(iii) the duplicate copy of the invoice with the endorsement of the Authorized officer shall be forwarded to the supplier in the Domestic Tariff Area for claiming Replenishment </a:t>
            </a:r>
            <a:r>
              <a:rPr lang="en-US" b="0" i="0" dirty="0" err="1">
                <a:solidFill>
                  <a:srgbClr val="000000"/>
                </a:solidFill>
                <a:effectLst/>
                <a:highlight>
                  <a:srgbClr val="FFFFFF"/>
                </a:highlight>
                <a:latin typeface="Arial" panose="020B0604020202020204" pitchFamily="34" charset="0"/>
              </a:rPr>
              <a:t>Licence</a:t>
            </a:r>
            <a:r>
              <a:rPr lang="en-US" b="0" i="0" dirty="0">
                <a:solidFill>
                  <a:srgbClr val="000000"/>
                </a:solidFill>
                <a:effectLst/>
                <a:highlight>
                  <a:srgbClr val="FFFFFF"/>
                </a:highlight>
                <a:latin typeface="Arial" panose="020B0604020202020204" pitchFamily="34" charset="0"/>
              </a:rPr>
              <a:t> from the Development Commissioner of the Special Economic Zone.</a:t>
            </a:r>
            <a:endParaRPr lang="en-US" b="0" i="0" dirty="0">
              <a:solidFill>
                <a:srgbClr val="000000"/>
              </a:solidFill>
              <a:effectLst/>
              <a:highlight>
                <a:srgbClr val="FFFFFF"/>
              </a:highlight>
              <a:latin typeface="Arial" panose="020B0604020202020204" pitchFamily="34" charset="0"/>
            </a:endParaRPr>
          </a:p>
          <a:p>
            <a:pPr algn="just"/>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i="0" dirty="0">
                <a:solidFill>
                  <a:srgbClr val="FF0000"/>
                </a:solidFill>
                <a:effectLst/>
                <a:highlight>
                  <a:srgbClr val="FFFFFF"/>
                </a:highlight>
                <a:latin typeface="Arial" panose="020B0604020202020204" pitchFamily="34" charset="0"/>
              </a:rPr>
              <a:t>Export of goods</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b="1" i="0" dirty="0">
                <a:solidFill>
                  <a:srgbClr val="000000"/>
                </a:solidFill>
                <a:effectLst/>
                <a:highlight>
                  <a:srgbClr val="FFFFFF"/>
                </a:highlight>
                <a:latin typeface="Arial" panose="020B0604020202020204" pitchFamily="34" charset="0"/>
              </a:rPr>
              <a:t>As per section 2(5) of the IGST Act, 2017, the meaning of "Export of Goods" is:-</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(5) “export of goods” with its grammatical variations and cognate expressions, means taking goods out of India to a place outside India;</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4491"/>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Export of Goods - For claiming exemption from GST or Benefit of Zero Rated supply under GST, whether receipt of consideration / payment in convertible foreign exchange is necessary or mandatory</a:t>
            </a:r>
            <a:br>
              <a:rPr lang="en-US" sz="2400" b="1" i="0" dirty="0">
                <a:solidFill>
                  <a:srgbClr val="FF0000"/>
                </a:solidFill>
                <a:effectLst/>
                <a:highlight>
                  <a:srgbClr val="FFFFFF"/>
                </a:highlight>
                <a:latin typeface="Arial" panose="020B0604020202020204" pitchFamily="34" charset="0"/>
              </a:rPr>
            </a:br>
            <a:endParaRPr lang="en-IN" sz="2400" dirty="0">
              <a:solidFill>
                <a:srgbClr val="FF0000"/>
              </a:solidFill>
            </a:endParaRPr>
          </a:p>
        </p:txBody>
      </p:sp>
      <p:sp>
        <p:nvSpPr>
          <p:cNvPr id="3" name="Content Placeholder 2"/>
          <p:cNvSpPr>
            <a:spLocks noGrp="1"/>
          </p:cNvSpPr>
          <p:nvPr>
            <p:ph idx="1"/>
          </p:nvPr>
        </p:nvSpPr>
        <p:spPr>
          <a:xfrm>
            <a:off x="487680" y="1499617"/>
            <a:ext cx="11301984" cy="4993258"/>
          </a:xfrm>
        </p:spPr>
        <p:txBody>
          <a:bodyPr/>
          <a:lstStyle/>
          <a:p>
            <a:pPr algn="just"/>
            <a:r>
              <a:rPr lang="en-US" b="0" i="0" dirty="0">
                <a:solidFill>
                  <a:srgbClr val="000000"/>
                </a:solidFill>
                <a:effectLst/>
                <a:highlight>
                  <a:srgbClr val="FFFFFF"/>
                </a:highlight>
                <a:latin typeface="Arial" panose="020B0604020202020204" pitchFamily="34" charset="0"/>
              </a:rPr>
              <a:t>There is stipulation under the GST law for receipt of payment </a:t>
            </a:r>
            <a:r>
              <a:rPr lang="en-US" b="0" i="1" dirty="0">
                <a:solidFill>
                  <a:srgbClr val="000000"/>
                </a:solidFill>
                <a:effectLst/>
                <a:highlight>
                  <a:srgbClr val="FFFFFF"/>
                </a:highlight>
                <a:latin typeface="Arial" panose="020B0604020202020204" pitchFamily="34" charset="0"/>
              </a:rPr>
              <a:t>in convertible foreign exchange in case of Export of Goods.</a:t>
            </a:r>
            <a:endParaRPr lang="en-US" b="0" i="0" dirty="0">
              <a:solidFill>
                <a:srgbClr val="000000"/>
              </a:solidFill>
              <a:effectLst/>
              <a:highlight>
                <a:srgbClr val="FFFFFF"/>
              </a:highlight>
              <a:latin typeface="Arial" panose="020B0604020202020204" pitchFamily="34" charset="0"/>
            </a:endParaRPr>
          </a:p>
          <a:p>
            <a:pPr marL="0" indent="0" algn="just">
              <a:buNone/>
            </a:pPr>
            <a:r>
              <a:rPr lang="en-US"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Arial" panose="020B0604020202020204" pitchFamily="34" charset="0"/>
            </a:endParaRPr>
          </a:p>
          <a:p>
            <a:pPr algn="just"/>
            <a:r>
              <a:rPr lang="en-US" b="0" i="1" dirty="0">
                <a:solidFill>
                  <a:srgbClr val="000000"/>
                </a:solidFill>
                <a:effectLst/>
                <a:highlight>
                  <a:srgbClr val="FFFFFF"/>
                </a:highlight>
                <a:latin typeface="Arial" panose="020B0604020202020204" pitchFamily="34" charset="0"/>
              </a:rPr>
              <a:t>But, in accordance with </a:t>
            </a:r>
            <a:r>
              <a:rPr lang="en-US" b="0" i="1" dirty="0">
                <a:solidFill>
                  <a:srgbClr val="000000"/>
                </a:solidFill>
                <a:effectLst/>
                <a:highlight>
                  <a:srgbClr val="FFFFFF"/>
                </a:highlight>
                <a:latin typeface="Arial" panose="020B0604020202020204" pitchFamily="34" charset="0"/>
                <a:hlinkClick r:id="rId1"/>
              </a:rPr>
              <a:t>Regulation 9</a:t>
            </a:r>
            <a:r>
              <a:rPr lang="en-US" b="0" i="1" dirty="0">
                <a:solidFill>
                  <a:srgbClr val="000000"/>
                </a:solidFill>
                <a:effectLst/>
                <a:highlight>
                  <a:srgbClr val="FFFFFF"/>
                </a:highlight>
                <a:latin typeface="Arial" panose="020B0604020202020204" pitchFamily="34" charset="0"/>
              </a:rPr>
              <a:t> of the</a:t>
            </a:r>
            <a:r>
              <a:rPr lang="en-US" b="0" i="0" dirty="0">
                <a:solidFill>
                  <a:srgbClr val="000000"/>
                </a:solidFill>
                <a:effectLst/>
                <a:highlight>
                  <a:srgbClr val="FFFFFF"/>
                </a:highlight>
                <a:latin typeface="Arial" panose="020B0604020202020204" pitchFamily="34" charset="0"/>
              </a:rPr>
              <a:t> </a:t>
            </a:r>
            <a:r>
              <a:rPr lang="en-US" b="0" i="0" dirty="0">
                <a:solidFill>
                  <a:srgbClr val="000000"/>
                </a:solidFill>
                <a:effectLst/>
                <a:highlight>
                  <a:srgbClr val="FFFFFF"/>
                </a:highlight>
                <a:latin typeface="Arial" panose="020B0604020202020204" pitchFamily="34" charset="0"/>
                <a:hlinkClick r:id="rId2"/>
              </a:rPr>
              <a:t>Foreign Exchange Management (Export of Goods and Services) Regulations, 2015</a:t>
            </a:r>
            <a:r>
              <a:rPr lang="en-US" b="0" i="0" dirty="0">
                <a:solidFill>
                  <a:srgbClr val="000000"/>
                </a:solidFill>
                <a:effectLst/>
                <a:highlight>
                  <a:srgbClr val="FFFFFF"/>
                </a:highlight>
                <a:latin typeface="Arial" panose="020B0604020202020204" pitchFamily="34" charset="0"/>
              </a:rPr>
              <a:t>, the consideration should be realized within 9 months (or within extended period, if permitted)</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2843"/>
          </a:xfrm>
        </p:spPr>
        <p:txBody>
          <a:bodyPr>
            <a:normAutofit fontScale="90000"/>
          </a:bodyPr>
          <a:lstStyle/>
          <a:p>
            <a:pPr algn="ctr"/>
            <a:br>
              <a:rPr lang="en-US" sz="2400" b="1" i="0" dirty="0">
                <a:solidFill>
                  <a:srgbClr val="000000"/>
                </a:solidFill>
                <a:effectLst/>
                <a:highlight>
                  <a:srgbClr val="FFFFFF"/>
                </a:highlight>
                <a:latin typeface="Arial" panose="020B0604020202020204" pitchFamily="34" charset="0"/>
              </a:rPr>
            </a:br>
            <a:r>
              <a:rPr lang="en-US" sz="3100" b="1" i="0" dirty="0">
                <a:solidFill>
                  <a:srgbClr val="FF0000"/>
                </a:solidFill>
                <a:effectLst/>
                <a:highlight>
                  <a:srgbClr val="FFFFFF"/>
                </a:highlight>
                <a:latin typeface="Arial" panose="020B0604020202020204" pitchFamily="34" charset="0"/>
              </a:rPr>
              <a:t>What is the meaning of Export of Services under GST</a:t>
            </a:r>
            <a:br>
              <a:rPr lang="en-US" sz="3100" b="1" i="0" dirty="0">
                <a:solidFill>
                  <a:srgbClr val="FF0000"/>
                </a:solidFill>
                <a:effectLst/>
                <a:highlight>
                  <a:srgbClr val="FFFFFF"/>
                </a:highlight>
                <a:latin typeface="Arial" panose="020B0604020202020204" pitchFamily="34" charset="0"/>
              </a:rPr>
            </a:br>
            <a:endParaRPr lang="en-IN" sz="3100" dirty="0">
              <a:solidFill>
                <a:srgbClr val="FF0000"/>
              </a:solidFill>
            </a:endParaRPr>
          </a:p>
        </p:txBody>
      </p:sp>
      <p:sp>
        <p:nvSpPr>
          <p:cNvPr id="3" name="Content Placeholder 2"/>
          <p:cNvSpPr>
            <a:spLocks noGrp="1"/>
          </p:cNvSpPr>
          <p:nvPr>
            <p:ph idx="1"/>
          </p:nvPr>
        </p:nvSpPr>
        <p:spPr>
          <a:xfrm>
            <a:off x="499872" y="1267968"/>
            <a:ext cx="11216640" cy="5224906"/>
          </a:xfrm>
        </p:spPr>
        <p:txBody>
          <a:bodyPr/>
          <a:lstStyle/>
          <a:p>
            <a:pPr algn="just"/>
            <a:r>
              <a:rPr lang="en-US" b="1" i="0" dirty="0">
                <a:solidFill>
                  <a:srgbClr val="000000"/>
                </a:solidFill>
                <a:effectLst/>
                <a:highlight>
                  <a:srgbClr val="FFFFFF"/>
                </a:highlight>
                <a:latin typeface="Arial" panose="020B0604020202020204" pitchFamily="34" charset="0"/>
              </a:rPr>
              <a:t>The term Export of services has been defined under section 2(6) of IGST Act, 2017 as under:</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(6) “export of services” means the supply of any service when,––</a:t>
            </a:r>
            <a:endParaRPr lang="en-US" b="0" i="0" dirty="0">
              <a:solidFill>
                <a:srgbClr val="000000"/>
              </a:solidFill>
              <a:effectLst/>
              <a:highlight>
                <a:srgbClr val="FFFFFF"/>
              </a:highlight>
              <a:latin typeface="Arial" panose="020B0604020202020204" pitchFamily="34" charset="0"/>
            </a:endParaRPr>
          </a:p>
          <a:p>
            <a:pPr marL="457200" algn="just"/>
            <a:r>
              <a:rPr lang="en-US" b="0" i="1" dirty="0">
                <a:solidFill>
                  <a:srgbClr val="000000"/>
                </a:solidFill>
                <a:effectLst/>
                <a:highlight>
                  <a:srgbClr val="FFFFFF"/>
                </a:highlight>
                <a:latin typeface="Arial" panose="020B0604020202020204" pitchFamily="34" charset="0"/>
              </a:rPr>
              <a:t>(</a:t>
            </a:r>
            <a:r>
              <a:rPr lang="en-US" b="0" i="1" dirty="0" err="1">
                <a:solidFill>
                  <a:srgbClr val="000000"/>
                </a:solidFill>
                <a:effectLst/>
                <a:highlight>
                  <a:srgbClr val="FFFFFF"/>
                </a:highlight>
                <a:latin typeface="Arial" panose="020B0604020202020204" pitchFamily="34" charset="0"/>
              </a:rPr>
              <a:t>i</a:t>
            </a:r>
            <a:r>
              <a:rPr lang="en-US" b="0" i="1" dirty="0">
                <a:solidFill>
                  <a:srgbClr val="000000"/>
                </a:solidFill>
                <a:effectLst/>
                <a:highlight>
                  <a:srgbClr val="FFFFFF"/>
                </a:highlight>
                <a:latin typeface="Arial" panose="020B0604020202020204" pitchFamily="34" charset="0"/>
              </a:rPr>
              <a:t>) the supplier of service is located in India;</a:t>
            </a:r>
            <a:endParaRPr lang="en-US" b="0" i="0" dirty="0">
              <a:solidFill>
                <a:srgbClr val="000000"/>
              </a:solidFill>
              <a:effectLst/>
              <a:highlight>
                <a:srgbClr val="FFFFFF"/>
              </a:highlight>
              <a:latin typeface="Arial" panose="020B0604020202020204" pitchFamily="34" charset="0"/>
            </a:endParaRPr>
          </a:p>
          <a:p>
            <a:pPr marL="457200" algn="just"/>
            <a:r>
              <a:rPr lang="en-US" b="0" i="1" dirty="0">
                <a:solidFill>
                  <a:srgbClr val="000000"/>
                </a:solidFill>
                <a:effectLst/>
                <a:highlight>
                  <a:srgbClr val="FFFFFF"/>
                </a:highlight>
                <a:latin typeface="Arial" panose="020B0604020202020204" pitchFamily="34" charset="0"/>
              </a:rPr>
              <a:t>(ii) the recipient of service is located outside India;</a:t>
            </a:r>
            <a:endParaRPr lang="en-US" b="0" i="0" dirty="0">
              <a:solidFill>
                <a:srgbClr val="000000"/>
              </a:solidFill>
              <a:effectLst/>
              <a:highlight>
                <a:srgbClr val="FFFFFF"/>
              </a:highlight>
              <a:latin typeface="Arial" panose="020B0604020202020204" pitchFamily="34" charset="0"/>
            </a:endParaRPr>
          </a:p>
          <a:p>
            <a:pPr marL="457200" algn="just"/>
            <a:r>
              <a:rPr lang="en-US" b="0" i="1" dirty="0">
                <a:solidFill>
                  <a:srgbClr val="000000"/>
                </a:solidFill>
                <a:effectLst/>
                <a:highlight>
                  <a:srgbClr val="FFFFFF"/>
                </a:highlight>
                <a:latin typeface="Arial" panose="020B0604020202020204" pitchFamily="34" charset="0"/>
              </a:rPr>
              <a:t>(iii) the place of supply of service is outside India;</a:t>
            </a:r>
            <a:endParaRPr lang="en-US" b="0" i="0" dirty="0">
              <a:solidFill>
                <a:srgbClr val="000000"/>
              </a:solidFill>
              <a:effectLst/>
              <a:highlight>
                <a:srgbClr val="FFFFFF"/>
              </a:highlight>
              <a:latin typeface="Arial" panose="020B0604020202020204" pitchFamily="34" charset="0"/>
            </a:endParaRPr>
          </a:p>
          <a:p>
            <a:pPr marL="457200" algn="just"/>
            <a:r>
              <a:rPr lang="en-US" b="0" i="1" dirty="0">
                <a:solidFill>
                  <a:srgbClr val="000000"/>
                </a:solidFill>
                <a:effectLst/>
                <a:highlight>
                  <a:srgbClr val="FFFFFF"/>
                </a:highlight>
                <a:latin typeface="Arial" panose="020B0604020202020204" pitchFamily="34" charset="0"/>
              </a:rPr>
              <a:t>(iv) the payment for such service has been received by the supplier of service in convertible foreign exchange; and</a:t>
            </a:r>
            <a:endParaRPr lang="en-US" b="0" i="0" dirty="0">
              <a:solidFill>
                <a:srgbClr val="000000"/>
              </a:solidFill>
              <a:effectLst/>
              <a:highlight>
                <a:srgbClr val="FFFFFF"/>
              </a:highlight>
              <a:latin typeface="Arial" panose="020B0604020202020204" pitchFamily="34" charset="0"/>
            </a:endParaRPr>
          </a:p>
          <a:p>
            <a:pPr marL="457200" algn="just"/>
            <a:r>
              <a:rPr lang="en-US" b="0" i="1" dirty="0">
                <a:solidFill>
                  <a:srgbClr val="000000"/>
                </a:solidFill>
                <a:effectLst/>
                <a:highlight>
                  <a:srgbClr val="FFFFFF"/>
                </a:highlight>
                <a:latin typeface="Arial" panose="020B0604020202020204" pitchFamily="34" charset="0"/>
              </a:rPr>
              <a:t>(v) the supplier of service and the recipient of service are not merely establishments of a distinct person in accordance with Explanation 1 in section 8;</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i="0" dirty="0">
                <a:solidFill>
                  <a:srgbClr val="FF0000"/>
                </a:solidFill>
                <a:effectLst/>
                <a:highlight>
                  <a:srgbClr val="FFFFFF"/>
                </a:highlight>
                <a:latin typeface="Arial" panose="020B0604020202020204" pitchFamily="34" charset="0"/>
              </a:rPr>
              <a:t>Export of Services - For claiming exemption from GST or Benefit of Zero Rated supply under GST, whether receipt of consideration / payment in convertible foreign exchange is necessary or mandatory</a:t>
            </a:r>
            <a:br>
              <a:rPr lang="en-US" sz="2400" b="1" i="0" dirty="0">
                <a:solidFill>
                  <a:srgbClr val="FF0000"/>
                </a:solidFill>
                <a:effectLst/>
                <a:highlight>
                  <a:srgbClr val="FFFFFF"/>
                </a:highlight>
                <a:latin typeface="Arial" panose="020B0604020202020204" pitchFamily="34" charset="0"/>
              </a:rPr>
            </a:br>
            <a:endParaRPr lang="en-IN" sz="2400" dirty="0">
              <a:solidFill>
                <a:srgbClr val="FF0000"/>
              </a:solidFill>
            </a:endParaRPr>
          </a:p>
        </p:txBody>
      </p:sp>
      <p:sp>
        <p:nvSpPr>
          <p:cNvPr id="3" name="Content Placeholder 2"/>
          <p:cNvSpPr>
            <a:spLocks noGrp="1"/>
          </p:cNvSpPr>
          <p:nvPr>
            <p:ph idx="1"/>
          </p:nvPr>
        </p:nvSpPr>
        <p:spPr>
          <a:xfrm>
            <a:off x="292608" y="1825624"/>
            <a:ext cx="11643360" cy="4758055"/>
          </a:xfrm>
        </p:spPr>
        <p:txBody>
          <a:bodyPr/>
          <a:lstStyle/>
          <a:p>
            <a:pPr algn="just"/>
            <a:r>
              <a:rPr lang="en-US" b="0" i="0" dirty="0">
                <a:solidFill>
                  <a:srgbClr val="000000"/>
                </a:solidFill>
                <a:effectLst/>
                <a:highlight>
                  <a:srgbClr val="FFFFFF"/>
                </a:highlight>
                <a:latin typeface="Arial" panose="020B0604020202020204" pitchFamily="34" charset="0"/>
              </a:rPr>
              <a:t>Yes,</a:t>
            </a:r>
            <a:endParaRPr lang="en-US" b="0" i="0" dirty="0">
              <a:solidFill>
                <a:srgbClr val="000000"/>
              </a:solidFill>
              <a:effectLst/>
              <a:highlight>
                <a:srgbClr val="FFFFFF"/>
              </a:highlight>
              <a:latin typeface="Arial" panose="020B0604020202020204" pitchFamily="34" charset="0"/>
            </a:endParaRPr>
          </a:p>
          <a:p>
            <a:pPr algn="just"/>
            <a:r>
              <a:rPr lang="en-US" b="1" i="0" dirty="0">
                <a:solidFill>
                  <a:srgbClr val="000000"/>
                </a:solidFill>
                <a:effectLst/>
                <a:highlight>
                  <a:srgbClr val="FFFFFF"/>
                </a:highlight>
                <a:latin typeface="Arial" panose="020B0604020202020204" pitchFamily="34" charset="0"/>
              </a:rPr>
              <a:t>As per section 2(6) (iv) of the IGST Act, 2017 it  is mandatory to receive the amount in convertible foreign exchange.</a:t>
            </a:r>
            <a:endParaRPr lang="en-US" b="0" i="0" dirty="0">
              <a:solidFill>
                <a:srgbClr val="000000"/>
              </a:solidFill>
              <a:effectLst/>
              <a:highlight>
                <a:srgbClr val="FFFFFF"/>
              </a:highlight>
              <a:latin typeface="Arial" panose="020B0604020202020204" pitchFamily="34" charset="0"/>
            </a:endParaRPr>
          </a:p>
          <a:p>
            <a:pPr algn="just"/>
            <a:r>
              <a:rPr lang="en-US" b="0" i="1" dirty="0">
                <a:solidFill>
                  <a:srgbClr val="000000"/>
                </a:solidFill>
                <a:effectLst/>
                <a:highlight>
                  <a:srgbClr val="FFFFFF"/>
                </a:highlight>
                <a:latin typeface="Arial" panose="020B0604020202020204" pitchFamily="34" charset="0"/>
              </a:rPr>
              <a:t>2(6)(iv)  - the payment for such service has been received by the supplier of service in convertible foreign exchange</a:t>
            </a:r>
            <a:r>
              <a:rPr lang="en-US" b="0" i="1">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96184"/>
          </a:xfrm>
        </p:spPr>
        <p:txBody>
          <a:bodyPr>
            <a:normAutofit/>
          </a:bodyPr>
          <a:lstStyle/>
          <a:p>
            <a:pPr algn="ctr"/>
            <a:r>
              <a:rPr lang="en-US" sz="2400" b="1" dirty="0">
                <a:solidFill>
                  <a:srgbClr val="FF0000"/>
                </a:solidFill>
              </a:rPr>
              <a:t>Export - Zero Rated supply - Whether amount received from the Foreign Currency (Non-Resident) account or Non-Resident External Account known as FCNR/NRE account maintained by the buyer can be treated as received in convertible foreign exchange for claiming benefit under GST</a:t>
            </a:r>
            <a:br>
              <a:rPr lang="en-US" sz="2400" b="1" dirty="0">
                <a:solidFill>
                  <a:srgbClr val="FF0000"/>
                </a:solidFill>
              </a:rPr>
            </a:br>
            <a:endParaRPr lang="en-US" sz="2400" dirty="0">
              <a:solidFill>
                <a:srgbClr val="FF0000"/>
              </a:solidFill>
            </a:endParaRPr>
          </a:p>
        </p:txBody>
      </p:sp>
      <p:sp>
        <p:nvSpPr>
          <p:cNvPr id="3" name="Content Placeholder 2"/>
          <p:cNvSpPr>
            <a:spLocks noGrp="1"/>
          </p:cNvSpPr>
          <p:nvPr>
            <p:ph idx="1"/>
          </p:nvPr>
        </p:nvSpPr>
        <p:spPr>
          <a:xfrm>
            <a:off x="692727" y="2008910"/>
            <a:ext cx="11277600" cy="4156364"/>
          </a:xfrm>
        </p:spPr>
        <p:txBody>
          <a:bodyPr>
            <a:normAutofit/>
          </a:bodyPr>
          <a:lstStyle/>
          <a:p>
            <a:pPr algn="just"/>
            <a:r>
              <a:rPr lang="en-US" dirty="0"/>
              <a:t>As per </a:t>
            </a:r>
            <a:r>
              <a:rPr lang="en-US" dirty="0">
                <a:hlinkClick r:id="rId1"/>
              </a:rPr>
              <a:t>Regulation 4 </a:t>
            </a:r>
            <a:r>
              <a:rPr lang="en-US" dirty="0"/>
              <a:t>of the </a:t>
            </a:r>
            <a:r>
              <a:rPr lang="en-US" dirty="0">
                <a:hlinkClick r:id="rId2"/>
              </a:rPr>
              <a:t>FOREIGN EXCHANGE MANAGEMENT (MANNER OF RECEIPT AND PAYMENT) REGULATIONS, 2000</a:t>
            </a:r>
            <a:r>
              <a:rPr lang="en-US" dirty="0"/>
              <a:t>, an exporter is permitted to receive the payment through alternative mode.</a:t>
            </a:r>
            <a:endParaRPr lang="en-US" dirty="0"/>
          </a:p>
          <a:p>
            <a:pPr algn="just"/>
            <a:r>
              <a:rPr lang="en-US" dirty="0"/>
              <a:t>Since FCNR / NRE account has been specified therein</a:t>
            </a:r>
            <a:r>
              <a:rPr lang="en-US"/>
              <a:t>,  </a:t>
            </a:r>
            <a:r>
              <a:rPr lang="en-US" dirty="0"/>
              <a:t>it may be treated as received in convertible foreign exchange if the payment is received from FCNR/NRE account of the buyer. </a:t>
            </a:r>
            <a:endParaRPr lang="en-US" dirty="0"/>
          </a:p>
          <a:p>
            <a:pPr algn="just"/>
            <a:r>
              <a:rPr lang="en-US" dirty="0"/>
              <a:t>Government should come out to clarify the matter in order to avoid difficulty in such situations.</a:t>
            </a:r>
            <a:endParaRPr lang="en-US" dirty="0"/>
          </a:p>
          <a:p>
            <a:pPr algn="just"/>
            <a:r>
              <a:rPr lang="en-US" dirty="0"/>
              <a:t> </a:t>
            </a: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fontScale="90000"/>
          </a:bodyPr>
          <a:lstStyle/>
          <a:p>
            <a:pPr algn="ctr"/>
            <a:r>
              <a:rPr lang="en-US" sz="2400" b="0" i="0" u="none" strike="noStrike" baseline="0" dirty="0">
                <a:solidFill>
                  <a:srgbClr val="FF0000"/>
                </a:solidFill>
                <a:latin typeface="CIDFont+F1"/>
              </a:rPr>
              <a:t>List of all statements/declarations/undertakings/certificates and other supporting</a:t>
            </a:r>
            <a:br>
              <a:rPr lang="en-US" sz="2400" b="0" i="0" u="none" strike="noStrike" baseline="0" dirty="0">
                <a:solidFill>
                  <a:srgbClr val="FF0000"/>
                </a:solidFill>
                <a:latin typeface="CIDFont+F1"/>
              </a:rPr>
            </a:br>
            <a:r>
              <a:rPr lang="en-US" sz="2400" b="0" i="0" u="none" strike="noStrike" baseline="0" dirty="0">
                <a:solidFill>
                  <a:srgbClr val="FF0000"/>
                </a:solidFill>
                <a:latin typeface="CIDFont+F1"/>
              </a:rPr>
              <a:t>documents to be provided along with the refund application</a:t>
            </a:r>
            <a:endParaRPr lang="en-IN" sz="2400" dirty="0">
              <a:solidFill>
                <a:srgbClr val="FF0000"/>
              </a:solidFill>
            </a:endParaRPr>
          </a:p>
        </p:txBody>
      </p:sp>
      <p:sp>
        <p:nvSpPr>
          <p:cNvPr id="3" name="Content Placeholder 2"/>
          <p:cNvSpPr>
            <a:spLocks noGrp="1"/>
          </p:cNvSpPr>
          <p:nvPr>
            <p:ph idx="1"/>
          </p:nvPr>
        </p:nvSpPr>
        <p:spPr>
          <a:xfrm>
            <a:off x="838200" y="1097280"/>
            <a:ext cx="10515600" cy="5079683"/>
          </a:xfrm>
        </p:spPr>
        <p:txBody>
          <a:bodyPr>
            <a:normAutofit/>
          </a:bodyPr>
          <a:lstStyle/>
          <a:p>
            <a:pPr algn="ctr"/>
            <a:r>
              <a:rPr lang="en-US" sz="4000" b="1" dirty="0"/>
              <a:t>Notification 125/44/2019.</a:t>
            </a:r>
            <a:endParaRPr lang="en-IN" sz="4000" b="1" dirty="0"/>
          </a:p>
        </p:txBody>
      </p:sp>
      <p:graphicFrame>
        <p:nvGraphicFramePr>
          <p:cNvPr id="4" name="Object 3"/>
          <p:cNvGraphicFramePr>
            <a:graphicFrameLocks noChangeAspect="1"/>
          </p:cNvGraphicFramePr>
          <p:nvPr/>
        </p:nvGraphicFramePr>
        <p:xfrm>
          <a:off x="3347339" y="1856867"/>
          <a:ext cx="4186238" cy="4105021"/>
        </p:xfrm>
        <a:graphic>
          <a:graphicData uri="http://schemas.openxmlformats.org/presentationml/2006/ole">
            <mc:AlternateContent xmlns:mc="http://schemas.openxmlformats.org/markup-compatibility/2006">
              <mc:Choice xmlns:v="urn:schemas-microsoft-com:vml" Requires="v">
                <p:oleObj spid="_x0000_s5" name="Acrobat Document" r:id="rId1" imgW="5963285" imgH="7713980" progId="Acrobat.Document.DC">
                  <p:embed/>
                </p:oleObj>
              </mc:Choice>
              <mc:Fallback>
                <p:oleObj name="Acrobat Document" r:id="rId1" imgW="5963285" imgH="7713980" progId="Acrobat.Document.DC">
                  <p:embed/>
                  <p:pic>
                    <p:nvPicPr>
                      <p:cNvPr id="0" name="Picture 4"/>
                      <p:cNvPicPr/>
                      <p:nvPr/>
                    </p:nvPicPr>
                    <p:blipFill>
                      <a:blip r:embed="rId2"/>
                      <a:stretch>
                        <a:fillRect/>
                      </a:stretch>
                    </p:blipFill>
                    <p:spPr>
                      <a:xfrm>
                        <a:off x="3347339" y="1856867"/>
                        <a:ext cx="4186238" cy="4105021"/>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0" dirty="0">
                <a:solidFill>
                  <a:srgbClr val="FF0000"/>
                </a:solidFill>
                <a:effectLst/>
                <a:highlight>
                  <a:srgbClr val="FFFFFF"/>
                </a:highlight>
                <a:latin typeface="Google Sans"/>
              </a:rPr>
              <a:t>Whether supplies to or from EOU will be exempted from GST?</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b="0" i="0" dirty="0">
                <a:solidFill>
                  <a:srgbClr val="1F1F1F"/>
                </a:solidFill>
                <a:effectLst/>
                <a:highlight>
                  <a:srgbClr val="FFFFFF"/>
                </a:highlight>
                <a:latin typeface="Google Sans"/>
              </a:rPr>
              <a:t> </a:t>
            </a:r>
            <a:r>
              <a:rPr lang="en-US" b="0" i="0" dirty="0">
                <a:solidFill>
                  <a:srgbClr val="040C28"/>
                </a:solidFill>
                <a:effectLst/>
                <a:latin typeface="Google Sans"/>
              </a:rPr>
              <a:t>No, under the GST law, IGST or CGST plus SGST will be payable by the suppliers who make supplies to the EOU</a:t>
            </a:r>
            <a:r>
              <a:rPr lang="en-US" b="0" i="0" dirty="0">
                <a:solidFill>
                  <a:srgbClr val="1F1F1F"/>
                </a:solidFill>
                <a:effectLst/>
                <a:highlight>
                  <a:srgbClr val="FFFFFF"/>
                </a:highlight>
                <a:latin typeface="Google Sans"/>
              </a:rPr>
              <a:t>. The EOU will be eligible to take Input Tax Credit of the said GST paid by its suppliers.</a:t>
            </a:r>
            <a:endParaRPr lang="en-US" b="0" i="0" dirty="0">
              <a:solidFill>
                <a:srgbClr val="1F1F1F"/>
              </a:solidFill>
              <a:effectLst/>
              <a:highlight>
                <a:srgbClr val="FFFFFF"/>
              </a:highlight>
              <a:latin typeface="Google Sans"/>
            </a:endParaRPr>
          </a:p>
          <a:p>
            <a:pPr algn="ctr"/>
            <a:r>
              <a:rPr lang="en-US" dirty="0">
                <a:solidFill>
                  <a:srgbClr val="1F1F1F"/>
                </a:solidFill>
                <a:highlight>
                  <a:srgbClr val="FFFFFF"/>
                </a:highlight>
                <a:latin typeface="Google Sans"/>
              </a:rPr>
              <a:t>Or</a:t>
            </a:r>
            <a:endParaRPr lang="en-US" dirty="0">
              <a:solidFill>
                <a:srgbClr val="1F1F1F"/>
              </a:solidFill>
              <a:highlight>
                <a:srgbClr val="FFFFFF"/>
              </a:highlight>
              <a:latin typeface="Google Sans"/>
            </a:endParaRPr>
          </a:p>
          <a:p>
            <a:pPr algn="ctr"/>
            <a:r>
              <a:rPr lang="en-US" dirty="0">
                <a:solidFill>
                  <a:srgbClr val="1F1F1F"/>
                </a:solidFill>
                <a:highlight>
                  <a:srgbClr val="FFFFFF"/>
                </a:highlight>
                <a:latin typeface="Google Sans"/>
              </a:rPr>
              <a:t>Supplier can take the refund with the help of Form A</a:t>
            </a:r>
            <a:endParaRPr lang="en-US" dirty="0">
              <a:solidFill>
                <a:srgbClr val="1F1F1F"/>
              </a:solidFill>
              <a:highlight>
                <a:srgbClr val="FFFFFF"/>
              </a:highlight>
              <a:latin typeface="Google Sans"/>
            </a:endParaRPr>
          </a:p>
          <a:p>
            <a:pPr algn="just"/>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317"/>
            <a:ext cx="10515600" cy="817499"/>
          </a:xfrm>
        </p:spPr>
        <p:txBody>
          <a:bodyPr>
            <a:normAutofit fontScale="90000"/>
          </a:bodyPr>
          <a:lstStyle/>
          <a:p>
            <a:br>
              <a:rPr lang="en-IN" b="1" i="0" dirty="0">
                <a:solidFill>
                  <a:srgbClr val="000000"/>
                </a:solidFill>
                <a:effectLst/>
                <a:highlight>
                  <a:srgbClr val="FFFFFF"/>
                </a:highlight>
                <a:latin typeface="Arial" panose="020B0604020202020204" pitchFamily="34" charset="0"/>
              </a:rPr>
            </a:br>
            <a:br>
              <a:rPr lang="en-IN" b="1" i="0" dirty="0">
                <a:solidFill>
                  <a:srgbClr val="000000"/>
                </a:solidFill>
                <a:effectLst/>
                <a:highlight>
                  <a:srgbClr val="FFFFFF"/>
                </a:highlight>
                <a:latin typeface="Arial" panose="020B0604020202020204" pitchFamily="34" charset="0"/>
              </a:rPr>
            </a:br>
            <a:r>
              <a:rPr lang="en-IN" b="1" i="0" dirty="0">
                <a:solidFill>
                  <a:srgbClr val="FF0000"/>
                </a:solidFill>
                <a:effectLst/>
                <a:highlight>
                  <a:srgbClr val="FFFFFF"/>
                </a:highlight>
                <a:latin typeface="Arial" panose="020B0604020202020204" pitchFamily="34" charset="0"/>
              </a:rPr>
              <a:t>Section 16  ZERO RATED SUPPLY</a:t>
            </a:r>
            <a:br>
              <a:rPr lang="en-IN" b="1" i="0" dirty="0">
                <a:solidFill>
                  <a:srgbClr val="FF0000"/>
                </a:solidFill>
                <a:effectLst/>
                <a:highlight>
                  <a:srgbClr val="FFFFFF"/>
                </a:highlight>
                <a:latin typeface="Arial" panose="020B0604020202020204" pitchFamily="34" charset="0"/>
              </a:rPr>
            </a:br>
            <a:br>
              <a:rPr lang="en-IN" b="1" dirty="0">
                <a:solidFill>
                  <a:srgbClr val="000000"/>
                </a:solidFill>
                <a:highlight>
                  <a:srgbClr val="FFFFFF"/>
                </a:highlight>
                <a:latin typeface="Arial" panose="020B0604020202020204" pitchFamily="34" charset="0"/>
              </a:rPr>
            </a:br>
            <a:endParaRPr lang="en-IN" dirty="0"/>
          </a:p>
        </p:txBody>
      </p:sp>
      <p:sp>
        <p:nvSpPr>
          <p:cNvPr id="3" name="Content Placeholder 2"/>
          <p:cNvSpPr>
            <a:spLocks noGrp="1"/>
          </p:cNvSpPr>
          <p:nvPr>
            <p:ph idx="1"/>
          </p:nvPr>
        </p:nvSpPr>
        <p:spPr>
          <a:xfrm>
            <a:off x="646176" y="1487424"/>
            <a:ext cx="11033760" cy="5205984"/>
          </a:xfrm>
        </p:spPr>
        <p:txBody>
          <a:bodyPr>
            <a:normAutofit fontScale="70000" lnSpcReduction="20000"/>
          </a:bodyPr>
          <a:lstStyle/>
          <a:p>
            <a:pPr marL="0" indent="0">
              <a:buNone/>
            </a:pPr>
            <a:endParaRPr lang="en-US" b="0" i="0" dirty="0">
              <a:solidFill>
                <a:srgbClr val="000000"/>
              </a:solidFill>
              <a:effectLst/>
              <a:highlight>
                <a:srgbClr val="FFFFFF"/>
              </a:highlight>
              <a:latin typeface="Arial" panose="020B0604020202020204" pitchFamily="34" charset="0"/>
            </a:endParaRPr>
          </a:p>
          <a:p>
            <a:pPr marL="0" indent="0">
              <a:buNone/>
            </a:pPr>
            <a:r>
              <a:rPr lang="en-US" b="0" i="0" dirty="0">
                <a:solidFill>
                  <a:srgbClr val="000000"/>
                </a:solidFill>
                <a:effectLst/>
                <a:highlight>
                  <a:srgbClr val="FFFFFF"/>
                </a:highlight>
                <a:latin typeface="Arial" panose="020B0604020202020204" pitchFamily="34" charset="0"/>
              </a:rPr>
              <a:t>3) A registered person making zero rated supply shall be eligible to claim </a:t>
            </a:r>
            <a:r>
              <a:rPr lang="en-US" b="0" i="0" dirty="0">
                <a:solidFill>
                  <a:srgbClr val="FF0000"/>
                </a:solidFill>
                <a:effectLst/>
                <a:highlight>
                  <a:srgbClr val="FFFFFF"/>
                </a:highlight>
                <a:latin typeface="Arial" panose="020B0604020202020204" pitchFamily="34" charset="0"/>
              </a:rPr>
              <a:t>refund of </a:t>
            </a:r>
            <a:r>
              <a:rPr lang="en-US" b="0" i="0" dirty="0" err="1">
                <a:solidFill>
                  <a:srgbClr val="FF0000"/>
                </a:solidFill>
                <a:effectLst/>
                <a:highlight>
                  <a:srgbClr val="FFFFFF"/>
                </a:highlight>
                <a:latin typeface="Arial" panose="020B0604020202020204" pitchFamily="34" charset="0"/>
              </a:rPr>
              <a:t>unutilised</a:t>
            </a:r>
            <a:r>
              <a:rPr lang="en-US" b="0" i="0" dirty="0">
                <a:solidFill>
                  <a:srgbClr val="FF0000"/>
                </a:solidFill>
                <a:effectLst/>
                <a:highlight>
                  <a:srgbClr val="FFFFFF"/>
                </a:highlight>
                <a:latin typeface="Arial" panose="020B0604020202020204" pitchFamily="34" charset="0"/>
              </a:rPr>
              <a:t> input tax credit</a:t>
            </a:r>
            <a:r>
              <a:rPr lang="en-US" b="0" i="0" dirty="0">
                <a:solidFill>
                  <a:srgbClr val="000000"/>
                </a:solidFill>
                <a:effectLst/>
                <a:highlight>
                  <a:srgbClr val="FFFFFF"/>
                </a:highlight>
                <a:latin typeface="Arial" panose="020B0604020202020204" pitchFamily="34" charset="0"/>
              </a:rPr>
              <a:t> on supply of goods or services or both.</a:t>
            </a:r>
            <a:endParaRPr lang="en-US" b="0" i="0" dirty="0">
              <a:solidFill>
                <a:srgbClr val="000000"/>
              </a:solidFill>
              <a:effectLst/>
              <a:highlight>
                <a:srgbClr val="FFFFFF"/>
              </a:highlight>
              <a:latin typeface="Arial" panose="020B0604020202020204" pitchFamily="34" charset="0"/>
            </a:endParaRPr>
          </a:p>
          <a:p>
            <a:pPr marL="0" indent="0">
              <a:buNone/>
            </a:pPr>
            <a:r>
              <a:rPr lang="en-US"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Arial" panose="020B0604020202020204" pitchFamily="34" charset="0"/>
            </a:endParaRPr>
          </a:p>
          <a:p>
            <a:pPr marL="0" indent="0">
              <a:buNone/>
            </a:pPr>
            <a:r>
              <a:rPr lang="en-US" b="0" i="0" dirty="0">
                <a:solidFill>
                  <a:srgbClr val="000000"/>
                </a:solidFill>
                <a:effectLst/>
                <a:highlight>
                  <a:srgbClr val="FFFFFF"/>
                </a:highlight>
                <a:latin typeface="Arial" panose="020B0604020202020204" pitchFamily="34" charset="0"/>
              </a:rPr>
              <a:t>- LUT </a:t>
            </a:r>
            <a:endParaRPr lang="en-US" b="0" i="0" dirty="0">
              <a:solidFill>
                <a:srgbClr val="000000"/>
              </a:solidFill>
              <a:effectLst/>
              <a:highlight>
                <a:srgbClr val="FFFFFF"/>
              </a:highlight>
              <a:latin typeface="Arial" panose="020B0604020202020204" pitchFamily="34" charset="0"/>
            </a:endParaRPr>
          </a:p>
          <a:p>
            <a:pPr marL="0" indent="0">
              <a:buNone/>
            </a:pPr>
            <a:r>
              <a:rPr lang="en-US" b="0" i="0" dirty="0">
                <a:solidFill>
                  <a:srgbClr val="000000"/>
                </a:solidFill>
                <a:effectLst/>
                <a:highlight>
                  <a:srgbClr val="FFFFFF"/>
                </a:highlight>
                <a:latin typeface="Arial" panose="020B0604020202020204" pitchFamily="34" charset="0"/>
              </a:rPr>
              <a:t> - Non realization of Sale proceeds ( </a:t>
            </a:r>
            <a:r>
              <a:rPr lang="en-US" b="0" i="0" dirty="0">
                <a:solidFill>
                  <a:srgbClr val="FF0000"/>
                </a:solidFill>
                <a:effectLst/>
                <a:highlight>
                  <a:srgbClr val="FFFFFF"/>
                </a:highlight>
                <a:latin typeface="Arial" panose="020B0604020202020204" pitchFamily="34" charset="0"/>
              </a:rPr>
              <a:t>Repayment of tax  With in 30 days.</a:t>
            </a:r>
            <a:r>
              <a:rPr lang="en-US" b="0" i="0" dirty="0">
                <a:solidFill>
                  <a:srgbClr val="000000"/>
                </a:solidFill>
                <a:effectLst/>
                <a:highlight>
                  <a:srgbClr val="FFFFFF"/>
                </a:highlight>
                <a:latin typeface="Arial" panose="020B0604020202020204" pitchFamily="34" charset="0"/>
              </a:rPr>
              <a:t>)</a:t>
            </a:r>
            <a:endParaRPr lang="en-US" b="0" i="0" dirty="0">
              <a:solidFill>
                <a:srgbClr val="000000"/>
              </a:solidFill>
              <a:effectLst/>
              <a:highlight>
                <a:srgbClr val="FFFFFF"/>
              </a:highlight>
              <a:latin typeface="Arial" panose="020B0604020202020204" pitchFamily="34" charset="0"/>
            </a:endParaRPr>
          </a:p>
          <a:p>
            <a:pPr marL="0" indent="0">
              <a:buNone/>
            </a:pPr>
            <a:r>
              <a:rPr lang="en-US" dirty="0">
                <a:solidFill>
                  <a:srgbClr val="000000"/>
                </a:solidFill>
                <a:highlight>
                  <a:srgbClr val="FFFFFF"/>
                </a:highlight>
                <a:latin typeface="Arial" panose="020B0604020202020204" pitchFamily="34" charset="0"/>
              </a:rPr>
              <a:t> </a:t>
            </a:r>
            <a:endParaRPr lang="en-US" dirty="0">
              <a:solidFill>
                <a:srgbClr val="000000"/>
              </a:solidFill>
              <a:highlight>
                <a:srgbClr val="FFFFFF"/>
              </a:highlight>
              <a:latin typeface="Arial" panose="020B0604020202020204" pitchFamily="34" charset="0"/>
            </a:endParaRPr>
          </a:p>
          <a:p>
            <a:pPr marL="0" indent="0" algn="just">
              <a:buNone/>
            </a:pPr>
            <a:r>
              <a:rPr lang="en-US" b="0" i="0" dirty="0">
                <a:solidFill>
                  <a:srgbClr val="000000"/>
                </a:solidFill>
                <a:effectLst/>
                <a:highlight>
                  <a:srgbClr val="FFFFFF"/>
                </a:highlight>
                <a:latin typeface="Arial" panose="020B0604020202020204" pitchFamily="34" charset="0"/>
              </a:rPr>
              <a:t>4) The Government may, on the recommendation of the Council, and subject to such conditions, safeguards and procedures, by notification, specify––</a:t>
            </a:r>
            <a:endParaRPr lang="en-US" b="0" i="0" dirty="0">
              <a:solidFill>
                <a:srgbClr val="000000"/>
              </a:solidFill>
              <a:effectLst/>
              <a:highlight>
                <a:srgbClr val="FFFFFF"/>
              </a:highlight>
              <a:latin typeface="Arial" panose="020B0604020202020204" pitchFamily="34" charset="0"/>
            </a:endParaRPr>
          </a:p>
          <a:p>
            <a:pPr marL="0" indent="0" algn="just">
              <a:buNone/>
            </a:pPr>
            <a:endParaRPr lang="en-US" b="0" i="0" dirty="0">
              <a:solidFill>
                <a:srgbClr val="000000"/>
              </a:solidFill>
              <a:effectLst/>
              <a:highlight>
                <a:srgbClr val="FFFFFF"/>
              </a:highlight>
              <a:latin typeface="Arial" panose="020B0604020202020204" pitchFamily="34" charset="0"/>
            </a:endParaRPr>
          </a:p>
          <a:p>
            <a:pPr marL="0" indent="0" algn="just">
              <a:buNone/>
            </a:pP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a class of persons who may make zero rated supply on payment of integrated tax and claim refund of the tax so paid;</a:t>
            </a:r>
            <a:endParaRPr lang="en-US" b="0" i="0" dirty="0">
              <a:solidFill>
                <a:srgbClr val="000000"/>
              </a:solidFill>
              <a:effectLst/>
              <a:highlight>
                <a:srgbClr val="FFFFFF"/>
              </a:highlight>
              <a:latin typeface="Arial" panose="020B0604020202020204" pitchFamily="34" charset="0"/>
            </a:endParaRPr>
          </a:p>
          <a:p>
            <a:pPr marL="0" indent="0" algn="just">
              <a:buNone/>
            </a:pPr>
            <a:r>
              <a:rPr lang="en-US"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Arial" panose="020B0604020202020204" pitchFamily="34" charset="0"/>
            </a:endParaRPr>
          </a:p>
          <a:p>
            <a:pPr marL="0" indent="0" algn="just">
              <a:buNone/>
            </a:pPr>
            <a:r>
              <a:rPr lang="en-US" b="0" i="0" dirty="0">
                <a:solidFill>
                  <a:srgbClr val="000000"/>
                </a:solidFill>
                <a:effectLst/>
                <a:highlight>
                  <a:srgbClr val="FFFFFF"/>
                </a:highlight>
                <a:latin typeface="Arial" panose="020B0604020202020204" pitchFamily="34" charset="0"/>
              </a:rPr>
              <a:t>   (ii) a class of goods or services which may be exported on payment of integrated tax and the supplier of such goods or services may claim the refund of tax so paid.</a:t>
            </a:r>
            <a:r>
              <a:rPr lang="en-US" b="1" i="0" dirty="0">
                <a:solidFill>
                  <a:srgbClr val="000000"/>
                </a:solidFill>
                <a:effectLst/>
                <a:highlight>
                  <a:srgbClr val="FFFFFF"/>
                </a:highlight>
                <a:latin typeface="Arial" panose="020B0604020202020204" pitchFamily="34" charset="0"/>
              </a:rPr>
              <a:t>]</a:t>
            </a:r>
            <a:endParaRPr lang="en-US" b="0" i="0" dirty="0">
              <a:solidFill>
                <a:srgbClr val="000000"/>
              </a:solidFill>
              <a:effectLst/>
              <a:highlight>
                <a:srgbClr val="FFFFFF"/>
              </a:highlight>
              <a:latin typeface="Arial" panose="020B0604020202020204" pitchFamily="34" charset="0"/>
            </a:endParaRPr>
          </a:p>
          <a:p>
            <a:pPr marL="0" indent="0">
              <a:buNone/>
            </a:pPr>
            <a:br>
              <a:rPr lang="en-US" dirty="0"/>
            </a:b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0561"/>
            <a:ext cx="9144000" cy="1511808"/>
          </a:xfrm>
        </p:spPr>
        <p:txBody>
          <a:bodyPr>
            <a:normAutofit/>
          </a:bodyPr>
          <a:lstStyle/>
          <a:p>
            <a:r>
              <a:rPr lang="en-US" sz="4400" b="0" i="0" dirty="0">
                <a:solidFill>
                  <a:srgbClr val="FF0000"/>
                </a:solidFill>
                <a:effectLst/>
                <a:highlight>
                  <a:srgbClr val="FFFFFF"/>
                </a:highlight>
                <a:latin typeface="Verdana" panose="020B0604030504040204" pitchFamily="34" charset="0"/>
              </a:rPr>
              <a:t>Imports under GST</a:t>
            </a:r>
            <a:endParaRPr lang="en-IN" sz="44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0144"/>
            <a:ext cx="10515600" cy="5799011"/>
          </a:xfrm>
        </p:spPr>
        <p:txBody>
          <a:bodyPr>
            <a:normAutofit/>
          </a:bodyPr>
          <a:lstStyle/>
          <a:p>
            <a:pPr marL="0" indent="0" algn="just">
              <a:buNone/>
            </a:pPr>
            <a:r>
              <a:rPr lang="en-US" sz="4000" b="0" i="0" dirty="0">
                <a:solidFill>
                  <a:srgbClr val="1F1F1F"/>
                </a:solidFill>
                <a:effectLst/>
                <a:highlight>
                  <a:srgbClr val="FFFFFF"/>
                </a:highlight>
                <a:latin typeface="Google Sans"/>
              </a:rPr>
              <a:t>Under the GST regime, </a:t>
            </a:r>
            <a:r>
              <a:rPr lang="en-US" sz="4000" b="0" i="0" dirty="0">
                <a:solidFill>
                  <a:srgbClr val="040C28"/>
                </a:solidFill>
                <a:effectLst/>
                <a:latin typeface="Google Sans"/>
              </a:rPr>
              <a:t>an importer who is registered can use the </a:t>
            </a:r>
            <a:r>
              <a:rPr lang="en-US" sz="4000" b="1" i="0" dirty="0">
                <a:solidFill>
                  <a:srgbClr val="FF0000"/>
                </a:solidFill>
                <a:effectLst/>
                <a:latin typeface="Google Sans"/>
              </a:rPr>
              <a:t>IGST levied to</a:t>
            </a:r>
            <a:r>
              <a:rPr lang="en-US" sz="4000" b="0" i="0" dirty="0">
                <a:solidFill>
                  <a:srgbClr val="040C28"/>
                </a:solidFill>
                <a:effectLst/>
                <a:latin typeface="Google Sans"/>
              </a:rPr>
              <a:t> them when importing goods as input tax credit</a:t>
            </a:r>
            <a:r>
              <a:rPr lang="en-US" sz="4000" b="0" i="0" dirty="0">
                <a:solidFill>
                  <a:srgbClr val="1F1F1F"/>
                </a:solidFill>
                <a:effectLst/>
                <a:highlight>
                  <a:srgbClr val="FFFFFF"/>
                </a:highlight>
                <a:latin typeface="Google Sans"/>
              </a:rPr>
              <a:t>. During the outward supply of goods by the importer, the input tax credit could be used to pay taxes such as CGST / SGST / IGST.</a:t>
            </a:r>
            <a:endParaRPr lang="en-IN"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6720"/>
            <a:ext cx="10515600" cy="5750243"/>
          </a:xfrm>
        </p:spPr>
        <p:txBody>
          <a:bodyPr>
            <a:normAutofit/>
          </a:bodyPr>
          <a:lstStyle/>
          <a:p>
            <a:pPr algn="just"/>
            <a:r>
              <a:rPr lang="en-US" b="0" i="0" dirty="0">
                <a:solidFill>
                  <a:srgbClr val="34495E"/>
                </a:solidFill>
                <a:effectLst/>
                <a:highlight>
                  <a:srgbClr val="FFFFFF"/>
                </a:highlight>
                <a:latin typeface="Lato" panose="020F0502020204030203" pitchFamily="34" charset="0"/>
              </a:rPr>
              <a:t>The IGST (Integrated Goods and Services) Act, 2017, defines the import of goods as bringing commodities from overseas into India. As such, all imports are considered as inter-state supplies. IGST will be applicable to all imported goods along with custom duties as applicable.</a:t>
            </a:r>
            <a:endParaRPr lang="en-US" b="0" i="0" dirty="0">
              <a:solidFill>
                <a:srgbClr val="34495E"/>
              </a:solidFill>
              <a:effectLst/>
              <a:highlight>
                <a:srgbClr val="FFFFFF"/>
              </a:highlight>
              <a:latin typeface="Lato" panose="020F0502020204030203" pitchFamily="34" charset="0"/>
            </a:endParaRPr>
          </a:p>
          <a:p>
            <a:pPr algn="just"/>
            <a:endParaRPr lang="en-US" b="0" i="0" dirty="0">
              <a:solidFill>
                <a:srgbClr val="34495E"/>
              </a:solidFill>
              <a:effectLst/>
              <a:highlight>
                <a:srgbClr val="FFFFFF"/>
              </a:highlight>
              <a:latin typeface="Lato" panose="020F0502020204030203" pitchFamily="34" charset="0"/>
            </a:endParaRPr>
          </a:p>
          <a:p>
            <a:pPr algn="just"/>
            <a:r>
              <a:rPr lang="en-US" b="0" i="0" dirty="0">
                <a:solidFill>
                  <a:srgbClr val="34495E"/>
                </a:solidFill>
                <a:effectLst/>
                <a:highlight>
                  <a:srgbClr val="FFFFFF"/>
                </a:highlight>
                <a:latin typeface="Lato" panose="020F0502020204030203" pitchFamily="34" charset="0"/>
              </a:rPr>
              <a:t>As for the import of services, the IGST Act, 2017, defines it as the supply of a service by a supplier who is based outside the company, but the recipient of the services is based in India, and the place at which the service is supplied is also within the geographical boundaries of the country. In this article, we will discuss in depth the import of goods and services under GST.</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5307"/>
          </a:xfrm>
        </p:spPr>
        <p:txBody>
          <a:bodyPr>
            <a:normAutofit fontScale="90000"/>
          </a:bodyPr>
          <a:lstStyle/>
          <a:p>
            <a:br>
              <a:rPr lang="en-IN" b="1" i="0" dirty="0">
                <a:solidFill>
                  <a:srgbClr val="34495E"/>
                </a:solidFill>
                <a:effectLst/>
                <a:highlight>
                  <a:srgbClr val="FFFFFF"/>
                </a:highlight>
                <a:latin typeface="Lato" panose="020F0502020204030203" pitchFamily="34" charset="0"/>
              </a:rPr>
            </a:br>
            <a:r>
              <a:rPr lang="en-IN" b="1" i="0" dirty="0">
                <a:solidFill>
                  <a:srgbClr val="FF0000"/>
                </a:solidFill>
                <a:effectLst/>
                <a:highlight>
                  <a:srgbClr val="FFFFFF"/>
                </a:highlight>
                <a:latin typeface="Lato" panose="020F0502020204030203" pitchFamily="34" charset="0"/>
              </a:rPr>
              <a:t>Import of Goods-definition</a:t>
            </a:r>
            <a:br>
              <a:rPr lang="en-IN" b="1" i="0" dirty="0">
                <a:solidFill>
                  <a:srgbClr val="FF0000"/>
                </a:solidFill>
                <a:effectLst/>
                <a:highlight>
                  <a:srgbClr val="FFFFFF"/>
                </a:highlight>
                <a:latin typeface="Lato" panose="020F0502020204030203" pitchFamily="34" charset="0"/>
              </a:rPr>
            </a:br>
            <a:endParaRPr lang="en-IN" dirty="0">
              <a:solidFill>
                <a:srgbClr val="FF0000"/>
              </a:solidFill>
            </a:endParaRPr>
          </a:p>
        </p:txBody>
      </p:sp>
      <p:sp>
        <p:nvSpPr>
          <p:cNvPr id="3" name="Content Placeholder 2"/>
          <p:cNvSpPr>
            <a:spLocks noGrp="1"/>
          </p:cNvSpPr>
          <p:nvPr>
            <p:ph idx="1"/>
          </p:nvPr>
        </p:nvSpPr>
        <p:spPr>
          <a:xfrm>
            <a:off x="451104" y="1170432"/>
            <a:ext cx="11399520" cy="5322443"/>
          </a:xfrm>
        </p:spPr>
        <p:txBody>
          <a:bodyPr>
            <a:normAutofit/>
          </a:bodyPr>
          <a:lstStyle/>
          <a:p>
            <a:r>
              <a:rPr lang="en-US" b="0" i="0" dirty="0">
                <a:solidFill>
                  <a:srgbClr val="000000"/>
                </a:solidFill>
                <a:effectLst/>
                <a:highlight>
                  <a:srgbClr val="FFFFFF"/>
                </a:highlight>
                <a:latin typeface="Arial" panose="020B0604020202020204" pitchFamily="34" charset="0"/>
              </a:rPr>
              <a:t>(23) "import", with its grammatical variations and cognate expressions, means bringing into India from a place outside India;</a:t>
            </a:r>
            <a:endParaRPr lang="en-US" b="0" i="0" dirty="0">
              <a:solidFill>
                <a:srgbClr val="000000"/>
              </a:solidFill>
              <a:effectLst/>
              <a:highlight>
                <a:srgbClr val="FFFFFF"/>
              </a:highlight>
              <a:latin typeface="Arial" panose="020B0604020202020204" pitchFamily="34" charset="0"/>
            </a:endParaRPr>
          </a:p>
          <a:p>
            <a:endParaRPr lang="en-US" dirty="0">
              <a:solidFill>
                <a:srgbClr val="000000"/>
              </a:solidFill>
              <a:highlight>
                <a:srgbClr val="FFFFFF"/>
              </a:highlight>
              <a:latin typeface="Arial" panose="020B0604020202020204" pitchFamily="34" charset="0"/>
            </a:endParaRPr>
          </a:p>
          <a:p>
            <a:r>
              <a:rPr lang="en-US" b="0" i="0" dirty="0">
                <a:solidFill>
                  <a:srgbClr val="000000"/>
                </a:solidFill>
                <a:effectLst/>
                <a:highlight>
                  <a:srgbClr val="FFFFFF"/>
                </a:highlight>
                <a:latin typeface="Arial" panose="020B0604020202020204" pitchFamily="34" charset="0"/>
              </a:rPr>
              <a:t>(25) "imported goods" means any goods brought into India from a place outside India but does not include goods which have been cleared for home consumption;</a:t>
            </a:r>
            <a:endParaRPr lang="en-US" b="0" i="0" dirty="0">
              <a:solidFill>
                <a:srgbClr val="000000"/>
              </a:solidFill>
              <a:effectLst/>
              <a:highlight>
                <a:srgbClr val="FFFFFF"/>
              </a:highlight>
              <a:latin typeface="Arial" panose="020B0604020202020204" pitchFamily="34" charset="0"/>
            </a:endParaRPr>
          </a:p>
          <a:p>
            <a:r>
              <a:rPr lang="en-US" b="0" i="0" dirty="0">
                <a:solidFill>
                  <a:srgbClr val="000000"/>
                </a:solidFill>
                <a:effectLst/>
                <a:highlight>
                  <a:srgbClr val="FFFFFF"/>
                </a:highlight>
                <a:latin typeface="Arial" panose="020B0604020202020204" pitchFamily="34" charset="0"/>
              </a:rPr>
              <a:t>(26) "importer", in relation to any goods at any time between their importation and the time when they are cleared for home consumption, includes </a:t>
            </a:r>
            <a:r>
              <a:rPr lang="en-US" b="0" i="0" baseline="30000" dirty="0">
                <a:solidFill>
                  <a:srgbClr val="000000"/>
                </a:solidFill>
                <a:effectLst/>
                <a:highlight>
                  <a:srgbClr val="FFFFFF"/>
                </a:highlight>
                <a:latin typeface="Arial" panose="020B0604020202020204" pitchFamily="34" charset="0"/>
              </a:rPr>
              <a:t>11</a:t>
            </a:r>
            <a:r>
              <a:rPr lang="en-US" b="0" i="0" dirty="0">
                <a:solidFill>
                  <a:srgbClr val="000000"/>
                </a:solidFill>
                <a:effectLst/>
                <a:highlight>
                  <a:srgbClr val="FFFFFF"/>
                </a:highlight>
                <a:latin typeface="Arial" panose="020B0604020202020204" pitchFamily="34" charset="0"/>
              </a:rPr>
              <a:t>[ </a:t>
            </a:r>
            <a:r>
              <a:rPr lang="en-US" b="0" i="1" dirty="0">
                <a:solidFill>
                  <a:srgbClr val="000000"/>
                </a:solidFill>
                <a:effectLst/>
                <a:highlight>
                  <a:srgbClr val="FFFFFF"/>
                </a:highlight>
                <a:latin typeface="Arial" panose="020B0604020202020204" pitchFamily="34" charset="0"/>
              </a:rPr>
              <a:t>any owner, beneficial owner</a:t>
            </a:r>
            <a:r>
              <a:rPr lang="en-US" b="0" i="0" dirty="0">
                <a:solidFill>
                  <a:srgbClr val="000000"/>
                </a:solidFill>
                <a:effectLst/>
                <a:highlight>
                  <a:srgbClr val="FFFFFF"/>
                </a:highlight>
                <a:latin typeface="Arial" panose="020B0604020202020204" pitchFamily="34" charset="0"/>
              </a:rPr>
              <a:t> ] or any person holding himself out to be the importer;</a:t>
            </a:r>
            <a:endParaRPr lang="en-US" dirty="0">
              <a:solidFill>
                <a:srgbClr val="000000"/>
              </a:solidFill>
              <a:highlight>
                <a:srgbClr val="FFFFFF"/>
              </a:highlight>
              <a:latin typeface="Arial" panose="020B0604020202020204" pitchFamily="34" charset="0"/>
            </a:endParaRPr>
          </a:p>
          <a:p>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515600" cy="5811203"/>
          </a:xfrm>
        </p:spPr>
        <p:txBody>
          <a:bodyPr/>
          <a:lstStyle/>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Under the GST regime, Article 269A constitutionally mandates that supply of goods, or of services, or both in the course of import into the territory of India shall be deemed to be supply of goods, or of services, or both in the course of inter-State trade or commerce. So import of goods or services will be treated as deemed inter-State supplies and would be subject to Integrated tax. While IGST on import of services would be leviable under the IGST Act, the levy of the IGST on import of goods would be levied under the Customs Act, 1962 read with the Custom Tariff Act, 1975. The importer of services will have to pay tax on reverse charge basis. However, in respect of import of online information and database access or retrieval services (OIDAR) by unregistered, non-taxable recipients, the supplier located outside India shall be responsible for payment of taxes (IGST). Either the supplier will have to take registration or will have to appoint a person in India for payment of taxes.</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Supply of goods or services or both to a Special Economic Zone developer or a unit shall be treated as inter-State supply and shall be subject to levy of integrated tax.</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3893"/>
            <a:ext cx="10515600" cy="524891"/>
          </a:xfrm>
        </p:spPr>
        <p:txBody>
          <a:bodyPr>
            <a:normAutofit fontScale="90000"/>
          </a:bodyPr>
          <a:lstStyle/>
          <a:p>
            <a:pPr algn="ctr"/>
            <a:b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b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IN" sz="4000" kern="0" dirty="0">
                <a:solidFill>
                  <a:srgbClr val="FF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Import of Goods</a:t>
            </a:r>
            <a:br>
              <a:rPr lang="en-IN" sz="4000" kern="100" dirty="0">
                <a:solidFill>
                  <a:srgbClr val="FF0000"/>
                </a:solidFill>
                <a:effectLst/>
                <a:highlight>
                  <a:srgbClr val="FFFFFF"/>
                </a:highlight>
                <a:latin typeface="Calibri" panose="020F0502020204030204" charset="0"/>
                <a:ea typeface="Calibri" panose="020F0502020204030204" charset="0"/>
                <a:cs typeface="Times New Roman" panose="02020603050405020304" pitchFamily="18" charset="0"/>
              </a:rPr>
            </a:br>
            <a:endParaRPr lang="en-IN" sz="4000" dirty="0">
              <a:solidFill>
                <a:srgbClr val="FF0000"/>
              </a:solidFill>
            </a:endParaRPr>
          </a:p>
        </p:txBody>
      </p:sp>
      <p:sp>
        <p:nvSpPr>
          <p:cNvPr id="3" name="Content Placeholder 2"/>
          <p:cNvSpPr>
            <a:spLocks noGrp="1"/>
          </p:cNvSpPr>
          <p:nvPr>
            <p:ph idx="1"/>
          </p:nvPr>
        </p:nvSpPr>
        <p:spPr>
          <a:xfrm>
            <a:off x="838200" y="1267968"/>
            <a:ext cx="10515600" cy="5224907"/>
          </a:xfrm>
        </p:spPr>
        <p:txBody>
          <a:bodyPr/>
          <a:lstStyle/>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The import of goods has been defined in the IGST Act, 2017 as bringing goods into India from a place outside India. All imports shall be deemed as inter-State supplies and accordingly Integrated tax shall be levied in addition to the applicable Custom duties. The IGST Act, 2017 provides that the integrated tax on goods imported into India shall be levied and collected in accordance with the provisions of the Customs Tariff Act, 1975 on the value as determined under the said Act at the point when duties of customs are levied on the said goods under the Customs Act, 1962. The integrated tax on goods shall be in addition to the applicable Basic Customs Duty (BCD) which is levied as per the Customs Tariff Act. In addition, GST compensation cess, may also be leviable on certain luxury and de-merit goods under the Goods and Services Tax (Compensation to States) Cess Act, 2017.</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The Customs Tariff Act, 1975 has accordingly been amended to provide for levy of integrated tax and the compensation cess on imported goods. Accordingly, any goods which are imported into India shall, in addition to the Basic Customs duty, be liable to integrated tax at such rate as is leviable</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5579"/>
          </a:xfrm>
        </p:spPr>
        <p:txBody>
          <a:bodyPr>
            <a:normAutofit/>
          </a:bodyPr>
          <a:lstStyle/>
          <a:p>
            <a:pPr algn="ctr"/>
            <a:r>
              <a:rPr lang="en-IN" b="1" kern="0" dirty="0">
                <a:solidFill>
                  <a:srgbClr val="FF0000"/>
                </a:solidFill>
                <a:effectLst/>
                <a:latin typeface="Segoe UI" panose="020B0502040204020203" pitchFamily="34" charset="0"/>
                <a:ea typeface="Times New Roman" panose="02020603050405020304" pitchFamily="18" charset="0"/>
              </a:rPr>
              <a:t>Importer Exporter Code (IEC)</a:t>
            </a:r>
            <a:endParaRPr lang="en-IN" dirty="0">
              <a:solidFill>
                <a:srgbClr val="FF0000"/>
              </a:solidFill>
            </a:endParaRPr>
          </a:p>
        </p:txBody>
      </p:sp>
      <p:sp>
        <p:nvSpPr>
          <p:cNvPr id="3" name="Content Placeholder 2"/>
          <p:cNvSpPr>
            <a:spLocks noGrp="1"/>
          </p:cNvSpPr>
          <p:nvPr>
            <p:ph idx="1"/>
          </p:nvPr>
        </p:nvSpPr>
        <p:spPr>
          <a:xfrm>
            <a:off x="838200" y="1060704"/>
            <a:ext cx="10515600" cy="5116259"/>
          </a:xfrm>
        </p:spPr>
        <p:txBody>
          <a:bodyPr/>
          <a:lstStyle/>
          <a:p>
            <a:pPr algn="just"/>
            <a:r>
              <a:rPr lang="en-IN" sz="36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As per DGFT’s Trade Notice No. 09 dated 12.06.2017, the PAN of an entity would be used as the Import Export code (IEC). Wherever an applicant applies for IEC, the PAN of the applicant will be authorized as an IEC. The importer would only be required to declare only GSTIN (where registered under GST).</a:t>
            </a:r>
            <a:endParaRPr lang="en-IN" sz="36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Valuation &amp; Duty</a:t>
            </a:r>
            <a:endParaRPr lang="en-IN" dirty="0">
              <a:solidFill>
                <a:srgbClr val="FF0000"/>
              </a:solidFill>
            </a:endParaRPr>
          </a:p>
        </p:txBody>
      </p:sp>
      <p:sp>
        <p:nvSpPr>
          <p:cNvPr id="3" name="Content Placeholder 2"/>
          <p:cNvSpPr>
            <a:spLocks noGrp="1"/>
          </p:cNvSpPr>
          <p:nvPr>
            <p:ph idx="1"/>
          </p:nvPr>
        </p:nvSpPr>
        <p:spPr/>
        <p:txBody>
          <a:bodyPr/>
          <a:lstStyle/>
          <a:p>
            <a:pPr>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under the IGST Act, 2017 on a like article on its supply in India. Further, the value of the goods for the purpose of levying Integrated tax shall be assessable value plus Customs Duty levied under the Act, and any other duty chargeable on the said goods under any law for the time being in force as an addition to, and in the same manner as, a duty of customs.</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The value of the imported article for the purpose of levying cess shall be assessable value plus Basic Customs Duty levied under the Act, and any sum chargeable on that goods under any law for the time being in force as an addition to, and in the same manner as, a duty of customs. The integrated tax paid shall not be added to the value for the purpose of calculating cess.</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9003"/>
          </a:xfrm>
        </p:spPr>
        <p:txBody>
          <a:bodyPr>
            <a:normAutofit fontScale="90000"/>
          </a:bodyPr>
          <a:lstStyle/>
          <a:p>
            <a:pPr algn="ctr"/>
            <a:r>
              <a:rPr lang="en-US" dirty="0">
                <a:solidFill>
                  <a:srgbClr val="FF0000"/>
                </a:solidFill>
              </a:rPr>
              <a:t>Valuation &amp; Duty (Example)</a:t>
            </a:r>
            <a:endParaRPr lang="en-IN" dirty="0"/>
          </a:p>
        </p:txBody>
      </p:sp>
      <p:graphicFrame>
        <p:nvGraphicFramePr>
          <p:cNvPr id="5" name="Content Placeholder 4"/>
          <p:cNvGraphicFramePr>
            <a:graphicFrameLocks noGrp="1"/>
          </p:cNvGraphicFramePr>
          <p:nvPr>
            <p:ph idx="1"/>
          </p:nvPr>
        </p:nvGraphicFramePr>
        <p:xfrm>
          <a:off x="838200" y="1438656"/>
          <a:ext cx="10515600" cy="4357863"/>
        </p:xfrm>
        <a:graphic>
          <a:graphicData uri="http://schemas.openxmlformats.org/drawingml/2006/table">
            <a:tbl>
              <a:tblPr firstRow="1" bandRow="1">
                <a:tableStyleId>{5C22544A-7EE6-4342-B048-85BDC9FD1C3A}</a:tableStyleId>
              </a:tblPr>
              <a:tblGrid>
                <a:gridCol w="8147304"/>
                <a:gridCol w="2368296"/>
              </a:tblGrid>
              <a:tr h="484207">
                <a:tc>
                  <a:txBody>
                    <a:bodyPr/>
                    <a:lstStyle/>
                    <a:p>
                      <a:pPr algn="ctr">
                        <a:lnSpc>
                          <a:spcPct val="107000"/>
                        </a:lnSpc>
                        <a:spcAft>
                          <a:spcPts val="800"/>
                        </a:spcAft>
                      </a:pPr>
                      <a:r>
                        <a:rPr lang="en-IN" sz="2200" b="1" kern="0" dirty="0">
                          <a:solidFill>
                            <a:srgbClr val="464A4C"/>
                          </a:solidFill>
                          <a:effectLst/>
                          <a:highlight>
                            <a:srgbClr val="ECEEEF"/>
                          </a:highlight>
                          <a:latin typeface="Times New Roman" panose="02020603050405020304" pitchFamily="18" charset="0"/>
                          <a:ea typeface="Times New Roman" panose="02020603050405020304" pitchFamily="18" charset="0"/>
                          <a:cs typeface="Times New Roman" panose="02020603050405020304" pitchFamily="18" charset="0"/>
                        </a:rPr>
                        <a:t>Particulars</a:t>
                      </a:r>
                      <a:endParaRPr lang="en-IN" sz="2200" kern="100" dirty="0">
                        <a:effectLst/>
                        <a:highlight>
                          <a:srgbClr val="ECEEEF"/>
                        </a:highlight>
                        <a:latin typeface="Calibri" panose="020F0502020204030204" charset="0"/>
                        <a:ea typeface="Calibri" panose="020F0502020204030204" charset="0"/>
                        <a:cs typeface="Times New Roman" panose="02020603050405020304" pitchFamily="18" charset="0"/>
                      </a:endParaRPr>
                    </a:p>
                  </a:txBody>
                  <a:tcPr marL="9525" marR="9525" marT="8659" marB="8659" anchor="b"/>
                </a:tc>
                <a:tc>
                  <a:txBody>
                    <a:bodyPr/>
                    <a:lstStyle/>
                    <a:p>
                      <a:pPr algn="ctr">
                        <a:lnSpc>
                          <a:spcPct val="107000"/>
                        </a:lnSpc>
                        <a:spcAft>
                          <a:spcPts val="800"/>
                        </a:spcAft>
                      </a:pPr>
                      <a:r>
                        <a:rPr lang="en-IN" sz="2200" b="1" kern="0">
                          <a:solidFill>
                            <a:srgbClr val="464A4C"/>
                          </a:solidFill>
                          <a:effectLst/>
                          <a:highlight>
                            <a:srgbClr val="ECEEEF"/>
                          </a:highlight>
                          <a:latin typeface="Times New Roman" panose="02020603050405020304" pitchFamily="18" charset="0"/>
                          <a:ea typeface="Times New Roman" panose="02020603050405020304" pitchFamily="18" charset="0"/>
                          <a:cs typeface="Times New Roman" panose="02020603050405020304" pitchFamily="18" charset="0"/>
                        </a:rPr>
                        <a:t>Duty</a:t>
                      </a:r>
                      <a:endParaRPr lang="en-IN" sz="2200" kern="100">
                        <a:effectLst/>
                        <a:highlight>
                          <a:srgbClr val="ECEEEF"/>
                        </a:highlight>
                        <a:latin typeface="Calibri" panose="020F0502020204030204" charset="0"/>
                        <a:ea typeface="Calibri" panose="020F0502020204030204" charset="0"/>
                        <a:cs typeface="Times New Roman" panose="02020603050405020304" pitchFamily="18" charset="0"/>
                      </a:endParaRPr>
                    </a:p>
                  </a:txBody>
                  <a:tcPr marL="9525" marR="9525" marT="8659" marB="8659" anchor="b"/>
                </a:tc>
              </a:tr>
              <a:tr h="484207">
                <a:tc>
                  <a:txBody>
                    <a:bodyPr/>
                    <a:lstStyle/>
                    <a:p>
                      <a:pPr>
                        <a:lnSpc>
                          <a:spcPct val="107000"/>
                        </a:lnSpc>
                        <a:spcAft>
                          <a:spcPts val="800"/>
                        </a:spcAft>
                      </a:pPr>
                      <a:r>
                        <a:rPr lang="en-IN" sz="2200" kern="0">
                          <a:effectLst/>
                          <a:latin typeface="Times New Roman" panose="02020603050405020304" pitchFamily="18" charset="0"/>
                          <a:ea typeface="Times New Roman" panose="02020603050405020304" pitchFamily="18" charset="0"/>
                          <a:cs typeface="Times New Roman" panose="02020603050405020304" pitchFamily="18" charset="0"/>
                        </a:rPr>
                        <a:t>(A) Assessable Value</a:t>
                      </a:r>
                      <a:endParaRPr lang="en-IN" sz="2200" kern="100">
                        <a:effectLst/>
                        <a:latin typeface="Calibri" panose="020F0502020204030204" charset="0"/>
                        <a:ea typeface="Calibri" panose="020F0502020204030204" charset="0"/>
                        <a:cs typeface="Times New Roman" panose="02020603050405020304" pitchFamily="18" charset="0"/>
                      </a:endParaRPr>
                    </a:p>
                  </a:txBody>
                  <a:tcPr marL="9525" marR="9525" marT="8659" marB="8659"/>
                </a:tc>
                <a:tc>
                  <a:txBody>
                    <a:bodyPr/>
                    <a:lstStyle/>
                    <a:p>
                      <a:pPr algn="ctr">
                        <a:lnSpc>
                          <a:spcPct val="107000"/>
                        </a:lnSpc>
                        <a:spcAft>
                          <a:spcPts val="800"/>
                        </a:spcAft>
                      </a:pPr>
                      <a:r>
                        <a:rPr lang="en-IN" sz="2200" kern="0">
                          <a:effectLst/>
                          <a:latin typeface="Times New Roman" panose="02020603050405020304" pitchFamily="18" charset="0"/>
                          <a:ea typeface="Times New Roman" panose="02020603050405020304" pitchFamily="18" charset="0"/>
                          <a:cs typeface="Times New Roman" panose="02020603050405020304" pitchFamily="18" charset="0"/>
                        </a:rPr>
                        <a:t>Rs. 100/-</a:t>
                      </a:r>
                      <a:endParaRPr lang="en-IN" sz="2200" kern="100">
                        <a:effectLst/>
                        <a:latin typeface="Calibri" panose="020F0502020204030204" charset="0"/>
                        <a:ea typeface="Calibri" panose="020F0502020204030204" charset="0"/>
                        <a:cs typeface="Times New Roman" panose="02020603050405020304" pitchFamily="18" charset="0"/>
                      </a:endParaRPr>
                    </a:p>
                  </a:txBody>
                  <a:tcPr marL="9525" marR="9525" marT="8659" marB="8659"/>
                </a:tc>
              </a:tr>
              <a:tr h="484207">
                <a:tc>
                  <a:txBody>
                    <a:bodyPr/>
                    <a:lstStyle/>
                    <a:p>
                      <a:pPr>
                        <a:lnSpc>
                          <a:spcPct val="107000"/>
                        </a:lnSpc>
                        <a:spcAft>
                          <a:spcPts val="800"/>
                        </a:spcAft>
                      </a:pPr>
                      <a:r>
                        <a:rPr lang="en-IN" sz="2200" kern="0">
                          <a:effectLst/>
                          <a:latin typeface="Times New Roman" panose="02020603050405020304" pitchFamily="18" charset="0"/>
                          <a:ea typeface="Times New Roman" panose="02020603050405020304" pitchFamily="18" charset="0"/>
                          <a:cs typeface="Times New Roman" panose="02020603050405020304" pitchFamily="18" charset="0"/>
                        </a:rPr>
                        <a:t>(B) Basic Customs Duty @10%</a:t>
                      </a:r>
                      <a:endParaRPr lang="en-IN" sz="2200" kern="100">
                        <a:effectLst/>
                        <a:latin typeface="Calibri" panose="020F0502020204030204" charset="0"/>
                        <a:ea typeface="Calibri" panose="020F0502020204030204" charset="0"/>
                        <a:cs typeface="Times New Roman" panose="02020603050405020304" pitchFamily="18" charset="0"/>
                      </a:endParaRPr>
                    </a:p>
                  </a:txBody>
                  <a:tcPr marL="9525" marR="9525" marT="8659" marB="8659"/>
                </a:tc>
                <a:tc>
                  <a:txBody>
                    <a:bodyPr/>
                    <a:lstStyle/>
                    <a:p>
                      <a:pPr algn="ctr">
                        <a:lnSpc>
                          <a:spcPct val="107000"/>
                        </a:lnSpc>
                        <a:spcAft>
                          <a:spcPts val="800"/>
                        </a:spcAft>
                      </a:pPr>
                      <a:r>
                        <a:rPr lang="en-IN" sz="2200" kern="0">
                          <a:effectLst/>
                          <a:latin typeface="Times New Roman" panose="02020603050405020304" pitchFamily="18" charset="0"/>
                          <a:ea typeface="Times New Roman" panose="02020603050405020304" pitchFamily="18" charset="0"/>
                          <a:cs typeface="Times New Roman" panose="02020603050405020304" pitchFamily="18" charset="0"/>
                        </a:rPr>
                        <a:t>Rs.10/-</a:t>
                      </a:r>
                      <a:endParaRPr lang="en-IN" sz="2200" kern="100">
                        <a:effectLst/>
                        <a:latin typeface="Calibri" panose="020F0502020204030204" charset="0"/>
                        <a:ea typeface="Calibri" panose="020F0502020204030204" charset="0"/>
                        <a:cs typeface="Times New Roman" panose="02020603050405020304" pitchFamily="18" charset="0"/>
                      </a:endParaRPr>
                    </a:p>
                  </a:txBody>
                  <a:tcPr marL="9525" marR="9525" marT="8659" marB="8659"/>
                </a:tc>
              </a:tr>
              <a:tr h="484207">
                <a:tc>
                  <a:txBody>
                    <a:bodyPr/>
                    <a:lstStyle/>
                    <a:p>
                      <a:pPr>
                        <a:lnSpc>
                          <a:spcPct val="107000"/>
                        </a:lnSpc>
                        <a:spcAft>
                          <a:spcPts val="800"/>
                        </a:spcAft>
                      </a:pPr>
                      <a:r>
                        <a:rPr lang="en-IN" sz="2200" kern="0">
                          <a:effectLst/>
                          <a:latin typeface="Times New Roman" panose="02020603050405020304" pitchFamily="18" charset="0"/>
                          <a:ea typeface="Times New Roman" panose="02020603050405020304" pitchFamily="18" charset="0"/>
                          <a:cs typeface="Times New Roman" panose="02020603050405020304" pitchFamily="18" charset="0"/>
                        </a:rPr>
                        <a:t>(C) Education Cess @3%</a:t>
                      </a:r>
                      <a:endParaRPr lang="en-IN" sz="2200" kern="100">
                        <a:effectLst/>
                        <a:latin typeface="Calibri" panose="020F0502020204030204" charset="0"/>
                        <a:ea typeface="Calibri" panose="020F0502020204030204" charset="0"/>
                        <a:cs typeface="Times New Roman" panose="02020603050405020304" pitchFamily="18" charset="0"/>
                      </a:endParaRPr>
                    </a:p>
                  </a:txBody>
                  <a:tcPr marL="9525" marR="9525" marT="8659" marB="8659"/>
                </a:tc>
                <a:tc>
                  <a:txBody>
                    <a:bodyPr/>
                    <a:lstStyle/>
                    <a:p>
                      <a:pPr algn="ctr">
                        <a:lnSpc>
                          <a:spcPct val="107000"/>
                        </a:lnSpc>
                        <a:spcAft>
                          <a:spcPts val="800"/>
                        </a:spcAft>
                      </a:pPr>
                      <a:r>
                        <a:rPr lang="en-IN" sz="2200" kern="0">
                          <a:effectLst/>
                          <a:latin typeface="Times New Roman" panose="02020603050405020304" pitchFamily="18" charset="0"/>
                          <a:ea typeface="Times New Roman" panose="02020603050405020304" pitchFamily="18" charset="0"/>
                          <a:cs typeface="Times New Roman" panose="02020603050405020304" pitchFamily="18" charset="0"/>
                        </a:rPr>
                        <a:t>Rs.0.30</a:t>
                      </a:r>
                      <a:endParaRPr lang="en-IN" sz="2200" kern="100">
                        <a:effectLst/>
                        <a:latin typeface="Calibri" panose="020F0502020204030204" charset="0"/>
                        <a:ea typeface="Calibri" panose="020F0502020204030204" charset="0"/>
                        <a:cs typeface="Times New Roman" panose="02020603050405020304" pitchFamily="18" charset="0"/>
                      </a:endParaRPr>
                    </a:p>
                  </a:txBody>
                  <a:tcPr marL="9525" marR="9525" marT="8659" marB="8659"/>
                </a:tc>
              </a:tr>
              <a:tr h="484207">
                <a:tc>
                  <a:txBody>
                    <a:bodyPr/>
                    <a:lstStyle/>
                    <a:p>
                      <a:pPr>
                        <a:lnSpc>
                          <a:spcPct val="107000"/>
                        </a:lnSpc>
                        <a:spcAft>
                          <a:spcPts val="800"/>
                        </a:spcAft>
                      </a:pPr>
                      <a:r>
                        <a:rPr lang="en-IN" sz="2200" kern="0">
                          <a:effectLst/>
                          <a:latin typeface="Times New Roman" panose="02020603050405020304" pitchFamily="18" charset="0"/>
                          <a:ea typeface="Times New Roman" panose="02020603050405020304" pitchFamily="18" charset="0"/>
                          <a:cs typeface="Times New Roman" panose="02020603050405020304" pitchFamily="18" charset="0"/>
                        </a:rPr>
                        <a:t>(D) Value for Integrated Tax</a:t>
                      </a:r>
                      <a:endParaRPr lang="en-IN" sz="2200" kern="100">
                        <a:effectLst/>
                        <a:latin typeface="Calibri" panose="020F0502020204030204" charset="0"/>
                        <a:ea typeface="Calibri" panose="020F0502020204030204" charset="0"/>
                        <a:cs typeface="Times New Roman" panose="02020603050405020304" pitchFamily="18" charset="0"/>
                      </a:endParaRPr>
                    </a:p>
                  </a:txBody>
                  <a:tcPr marL="9525" marR="9525" marT="8659" marB="8659"/>
                </a:tc>
                <a:tc>
                  <a:txBody>
                    <a:bodyPr/>
                    <a:lstStyle/>
                    <a:p>
                      <a:pPr algn="ctr">
                        <a:lnSpc>
                          <a:spcPct val="107000"/>
                        </a:lnSpc>
                        <a:spcAft>
                          <a:spcPts val="800"/>
                        </a:spcAft>
                      </a:pPr>
                      <a:r>
                        <a:rPr lang="en-IN" sz="2200" kern="0">
                          <a:effectLst/>
                          <a:latin typeface="Times New Roman" panose="02020603050405020304" pitchFamily="18" charset="0"/>
                          <a:ea typeface="Times New Roman" panose="02020603050405020304" pitchFamily="18" charset="0"/>
                          <a:cs typeface="Times New Roman" panose="02020603050405020304" pitchFamily="18" charset="0"/>
                        </a:rPr>
                        <a:t>Rs.110.30</a:t>
                      </a:r>
                      <a:endParaRPr lang="en-IN" sz="2200" kern="100">
                        <a:effectLst/>
                        <a:latin typeface="Calibri" panose="020F0502020204030204" charset="0"/>
                        <a:ea typeface="Calibri" panose="020F0502020204030204" charset="0"/>
                        <a:cs typeface="Times New Roman" panose="02020603050405020304" pitchFamily="18" charset="0"/>
                      </a:endParaRPr>
                    </a:p>
                  </a:txBody>
                  <a:tcPr marL="9525" marR="9525" marT="8659" marB="8659"/>
                </a:tc>
              </a:tr>
              <a:tr h="484207">
                <a:tc>
                  <a:txBody>
                    <a:bodyPr/>
                    <a:lstStyle/>
                    <a:p>
                      <a:pPr>
                        <a:lnSpc>
                          <a:spcPct val="107000"/>
                        </a:lnSpc>
                        <a:spcAft>
                          <a:spcPts val="800"/>
                        </a:spcAft>
                      </a:pPr>
                      <a:r>
                        <a:rPr lang="en-IN" sz="2200" kern="0" dirty="0">
                          <a:effectLst/>
                          <a:latin typeface="Times New Roman" panose="02020603050405020304" pitchFamily="18" charset="0"/>
                          <a:ea typeface="Times New Roman" panose="02020603050405020304" pitchFamily="18" charset="0"/>
                          <a:cs typeface="Times New Roman" panose="02020603050405020304" pitchFamily="18" charset="0"/>
                        </a:rPr>
                        <a:t>(E) Integrated Tax @18%</a:t>
                      </a:r>
                      <a:endParaRPr lang="en-IN" sz="2200" kern="100" dirty="0">
                        <a:effectLst/>
                        <a:latin typeface="Calibri" panose="020F0502020204030204" charset="0"/>
                        <a:ea typeface="Calibri" panose="020F0502020204030204" charset="0"/>
                        <a:cs typeface="Times New Roman" panose="02020603050405020304" pitchFamily="18" charset="0"/>
                      </a:endParaRPr>
                    </a:p>
                  </a:txBody>
                  <a:tcPr marL="9525" marR="9525" marT="8659" marB="8659"/>
                </a:tc>
                <a:tc>
                  <a:txBody>
                    <a:bodyPr/>
                    <a:lstStyle/>
                    <a:p>
                      <a:pPr algn="ctr">
                        <a:lnSpc>
                          <a:spcPct val="107000"/>
                        </a:lnSpc>
                        <a:spcAft>
                          <a:spcPts val="800"/>
                        </a:spcAft>
                      </a:pPr>
                      <a:r>
                        <a:rPr lang="en-IN" sz="2200" kern="0" dirty="0">
                          <a:effectLst/>
                          <a:latin typeface="Times New Roman" panose="02020603050405020304" pitchFamily="18" charset="0"/>
                          <a:ea typeface="Times New Roman" panose="02020603050405020304" pitchFamily="18" charset="0"/>
                          <a:cs typeface="Times New Roman" panose="02020603050405020304" pitchFamily="18" charset="0"/>
                        </a:rPr>
                        <a:t>Rs.19.85</a:t>
                      </a:r>
                      <a:endParaRPr lang="en-IN" sz="2200" kern="100" dirty="0">
                        <a:effectLst/>
                        <a:latin typeface="Calibri" panose="020F0502020204030204" charset="0"/>
                        <a:ea typeface="Calibri" panose="020F0502020204030204" charset="0"/>
                        <a:cs typeface="Times New Roman" panose="02020603050405020304" pitchFamily="18" charset="0"/>
                      </a:endParaRPr>
                    </a:p>
                  </a:txBody>
                  <a:tcPr marL="9525" marR="9525" marT="8659" marB="8659"/>
                </a:tc>
              </a:tr>
              <a:tr h="484207">
                <a:tc>
                  <a:txBody>
                    <a:bodyPr/>
                    <a:lstStyle/>
                    <a:p>
                      <a:pPr>
                        <a:lnSpc>
                          <a:spcPct val="107000"/>
                        </a:lnSpc>
                        <a:spcAft>
                          <a:spcPts val="800"/>
                        </a:spcAft>
                      </a:pPr>
                      <a:r>
                        <a:rPr lang="en-IN" sz="2200" kern="0" dirty="0">
                          <a:effectLst/>
                          <a:latin typeface="Times New Roman" panose="02020603050405020304" pitchFamily="18" charset="0"/>
                          <a:ea typeface="Times New Roman" panose="02020603050405020304" pitchFamily="18" charset="0"/>
                          <a:cs typeface="Times New Roman" panose="02020603050405020304" pitchFamily="18" charset="0"/>
                        </a:rPr>
                        <a:t>(F) Value for Compensation Cess</a:t>
                      </a:r>
                      <a:endParaRPr lang="en-IN" sz="2200" kern="100" dirty="0">
                        <a:effectLst/>
                        <a:latin typeface="Calibri" panose="020F0502020204030204" charset="0"/>
                        <a:ea typeface="Calibri" panose="020F0502020204030204" charset="0"/>
                        <a:cs typeface="Times New Roman" panose="02020603050405020304" pitchFamily="18" charset="0"/>
                      </a:endParaRPr>
                    </a:p>
                  </a:txBody>
                  <a:tcPr marL="9525" marR="9525" marT="8659" marB="8659"/>
                </a:tc>
                <a:tc>
                  <a:txBody>
                    <a:bodyPr/>
                    <a:lstStyle/>
                    <a:p>
                      <a:pPr algn="ctr">
                        <a:lnSpc>
                          <a:spcPct val="107000"/>
                        </a:lnSpc>
                        <a:spcAft>
                          <a:spcPts val="800"/>
                        </a:spcAft>
                      </a:pPr>
                      <a:r>
                        <a:rPr lang="en-IN" sz="2200" kern="0" dirty="0">
                          <a:effectLst/>
                          <a:latin typeface="Times New Roman" panose="02020603050405020304" pitchFamily="18" charset="0"/>
                          <a:ea typeface="Times New Roman" panose="02020603050405020304" pitchFamily="18" charset="0"/>
                          <a:cs typeface="Times New Roman" panose="02020603050405020304" pitchFamily="18" charset="0"/>
                        </a:rPr>
                        <a:t>Rs.110.30</a:t>
                      </a:r>
                      <a:endParaRPr lang="en-IN" sz="2200" kern="100" dirty="0">
                        <a:effectLst/>
                        <a:latin typeface="Calibri" panose="020F0502020204030204" charset="0"/>
                        <a:ea typeface="Calibri" panose="020F0502020204030204" charset="0"/>
                        <a:cs typeface="Times New Roman" panose="02020603050405020304" pitchFamily="18" charset="0"/>
                      </a:endParaRPr>
                    </a:p>
                  </a:txBody>
                  <a:tcPr marL="9525" marR="9525" marT="8659" marB="8659"/>
                </a:tc>
              </a:tr>
              <a:tr h="484207">
                <a:tc>
                  <a:txBody>
                    <a:bodyPr/>
                    <a:lstStyle/>
                    <a:p>
                      <a:pPr>
                        <a:lnSpc>
                          <a:spcPct val="107000"/>
                        </a:lnSpc>
                        <a:spcAft>
                          <a:spcPts val="800"/>
                        </a:spcAft>
                      </a:pPr>
                      <a:r>
                        <a:rPr lang="en-IN" sz="2200" kern="0" dirty="0">
                          <a:effectLst/>
                          <a:latin typeface="Times New Roman" panose="02020603050405020304" pitchFamily="18" charset="0"/>
                          <a:ea typeface="Times New Roman" panose="02020603050405020304" pitchFamily="18" charset="0"/>
                          <a:cs typeface="Times New Roman" panose="02020603050405020304" pitchFamily="18" charset="0"/>
                        </a:rPr>
                        <a:t>(G) Compensation Cess @ 15%</a:t>
                      </a:r>
                      <a:endParaRPr lang="en-IN" sz="2200" kern="100" dirty="0">
                        <a:effectLst/>
                        <a:latin typeface="Calibri" panose="020F0502020204030204" charset="0"/>
                        <a:ea typeface="Calibri" panose="020F0502020204030204" charset="0"/>
                        <a:cs typeface="Times New Roman" panose="02020603050405020304" pitchFamily="18" charset="0"/>
                      </a:endParaRPr>
                    </a:p>
                  </a:txBody>
                  <a:tcPr marL="9525" marR="9525" marT="8659" marB="8659"/>
                </a:tc>
                <a:tc>
                  <a:txBody>
                    <a:bodyPr/>
                    <a:lstStyle/>
                    <a:p>
                      <a:pPr algn="ctr">
                        <a:lnSpc>
                          <a:spcPct val="107000"/>
                        </a:lnSpc>
                        <a:spcAft>
                          <a:spcPts val="800"/>
                        </a:spcAft>
                      </a:pPr>
                      <a:r>
                        <a:rPr lang="en-IN" sz="2200" kern="0" dirty="0">
                          <a:effectLst/>
                          <a:latin typeface="Times New Roman" panose="02020603050405020304" pitchFamily="18" charset="0"/>
                          <a:ea typeface="Times New Roman" panose="02020603050405020304" pitchFamily="18" charset="0"/>
                          <a:cs typeface="Times New Roman" panose="02020603050405020304" pitchFamily="18" charset="0"/>
                        </a:rPr>
                        <a:t>Rs. 16.55</a:t>
                      </a:r>
                      <a:endParaRPr lang="en-IN" sz="2200" kern="100" dirty="0">
                        <a:effectLst/>
                        <a:latin typeface="Calibri" panose="020F0502020204030204" charset="0"/>
                        <a:ea typeface="Calibri" panose="020F0502020204030204" charset="0"/>
                        <a:cs typeface="Times New Roman" panose="02020603050405020304" pitchFamily="18" charset="0"/>
                      </a:endParaRPr>
                    </a:p>
                  </a:txBody>
                  <a:tcPr marL="9525" marR="9525" marT="8659" marB="8659"/>
                </a:tc>
              </a:tr>
              <a:tr h="484207">
                <a:tc>
                  <a:txBody>
                    <a:bodyPr/>
                    <a:lstStyle/>
                    <a:p>
                      <a:pPr>
                        <a:lnSpc>
                          <a:spcPct val="107000"/>
                        </a:lnSpc>
                        <a:spcAft>
                          <a:spcPts val="800"/>
                        </a:spcAft>
                      </a:pPr>
                      <a:r>
                        <a:rPr lang="en-IN" sz="2200" kern="0" dirty="0">
                          <a:effectLst/>
                          <a:latin typeface="Times New Roman" panose="02020603050405020304" pitchFamily="18" charset="0"/>
                          <a:ea typeface="Times New Roman" panose="02020603050405020304" pitchFamily="18" charset="0"/>
                          <a:cs typeface="Times New Roman" panose="02020603050405020304" pitchFamily="18" charset="0"/>
                        </a:rPr>
                        <a:t>(H) Total Duty ( B+C +E+G)</a:t>
                      </a:r>
                      <a:endParaRPr lang="en-IN" sz="2200" kern="100" dirty="0">
                        <a:effectLst/>
                        <a:latin typeface="Calibri" panose="020F0502020204030204" charset="0"/>
                        <a:ea typeface="Calibri" panose="020F0502020204030204" charset="0"/>
                        <a:cs typeface="Times New Roman" panose="02020603050405020304" pitchFamily="18" charset="0"/>
                      </a:endParaRPr>
                    </a:p>
                  </a:txBody>
                  <a:tcPr marL="9525" marR="9525" marT="8659" marB="8659"/>
                </a:tc>
                <a:tc>
                  <a:txBody>
                    <a:bodyPr/>
                    <a:lstStyle/>
                    <a:p>
                      <a:pPr algn="ctr">
                        <a:lnSpc>
                          <a:spcPct val="107000"/>
                        </a:lnSpc>
                        <a:spcAft>
                          <a:spcPts val="800"/>
                        </a:spcAft>
                      </a:pPr>
                      <a:r>
                        <a:rPr lang="en-IN" sz="2200" kern="0" dirty="0">
                          <a:effectLst/>
                          <a:latin typeface="Times New Roman" panose="02020603050405020304" pitchFamily="18" charset="0"/>
                          <a:ea typeface="Times New Roman" panose="02020603050405020304" pitchFamily="18" charset="0"/>
                          <a:cs typeface="Times New Roman" panose="02020603050405020304" pitchFamily="18" charset="0"/>
                        </a:rPr>
                        <a:t>Rs.46.70</a:t>
                      </a:r>
                      <a:endParaRPr lang="en-IN" sz="2200" kern="100" dirty="0">
                        <a:effectLst/>
                        <a:latin typeface="Calibri" panose="020F0502020204030204" charset="0"/>
                        <a:ea typeface="Calibri" panose="020F0502020204030204" charset="0"/>
                        <a:cs typeface="Times New Roman" panose="02020603050405020304" pitchFamily="18" charset="0"/>
                      </a:endParaRPr>
                    </a:p>
                  </a:txBody>
                  <a:tcPr marL="9525" marR="9525" marT="8659" marB="8659"/>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4891"/>
          </a:xfrm>
        </p:spPr>
        <p:txBody>
          <a:bodyPr>
            <a:normAutofit fontScale="90000"/>
          </a:bodyPr>
          <a:lstStyle/>
          <a:p>
            <a:pPr algn="ctr"/>
            <a:br>
              <a:rPr lang="en-IN" sz="1800" kern="0" dirty="0">
                <a:solidFill>
                  <a:srgbClr val="FF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br>
              <a:rPr lang="en-IN" sz="1800" kern="0" dirty="0">
                <a:solidFill>
                  <a:srgbClr val="FF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IN" sz="3100" kern="0" dirty="0">
                <a:solidFill>
                  <a:srgbClr val="FF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Input tax credit of integrated tax</a:t>
            </a:r>
            <a:br>
              <a:rPr lang="en-IN" sz="3100" kern="100" dirty="0">
                <a:solidFill>
                  <a:srgbClr val="FF0000"/>
                </a:solidFill>
                <a:effectLst/>
                <a:highlight>
                  <a:srgbClr val="FFFFFF"/>
                </a:highlight>
                <a:latin typeface="Calibri" panose="020F0502020204030204" charset="0"/>
                <a:ea typeface="Calibri" panose="020F0502020204030204" charset="0"/>
                <a:cs typeface="Times New Roman" panose="02020603050405020304" pitchFamily="18" charset="0"/>
              </a:rPr>
            </a:br>
            <a:endParaRPr lang="en-IN" sz="3100" dirty="0">
              <a:solidFill>
                <a:srgbClr val="FF0000"/>
              </a:solidFill>
            </a:endParaRPr>
          </a:p>
        </p:txBody>
      </p:sp>
      <p:sp>
        <p:nvSpPr>
          <p:cNvPr id="3" name="Content Placeholder 2"/>
          <p:cNvSpPr>
            <a:spLocks noGrp="1"/>
          </p:cNvSpPr>
          <p:nvPr>
            <p:ph idx="1"/>
          </p:nvPr>
        </p:nvSpPr>
        <p:spPr>
          <a:xfrm>
            <a:off x="377952" y="890016"/>
            <a:ext cx="11484864" cy="5602859"/>
          </a:xfrm>
        </p:spPr>
        <p:txBody>
          <a:bodyPr>
            <a:normAutofit/>
          </a:bodyPr>
          <a:lstStyle/>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The definition of “input tax” in relation to a registered person also includes the integrated tax and compensation cess charged on import of goods. Thus, input tax credit of the integrated tax and the compensation cess, if any, paid at the time of import shall be available to the importer and the same can be utilized by him as Input Tax credit for payment of taxes on his outward supplies. The integrated tax and compensation cess paid at the time of import shall in essence be a pass through to that extent. The input tax credit of compensation cess, however, can only be used for payment of compensation cess. Furthermore, the Basic Customs Duty (BCD) and education cess, shall, not be available as input tax credit.</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endPar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HSN (Harmonised System of Nomenclature) code would be used for the purpose of classification of goods under the GST regime.</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endPar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As per </a:t>
            </a:r>
            <a:r>
              <a:rPr lang="en-IN" sz="1800" u="none" strike="noStrike" kern="0" dirty="0">
                <a:solidFill>
                  <a:srgbClr val="0275D8"/>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hlinkClick r:id="rId1" tooltip="Place of supply of goods imported into, or exported from India. - Section 11 of the IGST Act, 2017 (Integrated Goods and Services Tax Act, 2017)"/>
              </a:rPr>
              <a:t>section 11 of the IGST Act, 2017</a:t>
            </a: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the place of supply of goods, imported into India shall be the location of the importer. Thus, if an importer say is located in Rajasthan, the state tax component of the integrated tax shall accrue to the State of Rajasthan.</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0" i="0" dirty="0">
                <a:solidFill>
                  <a:srgbClr val="000000"/>
                </a:solidFill>
                <a:effectLst/>
                <a:highlight>
                  <a:srgbClr val="FFFFFF"/>
                </a:highlight>
                <a:latin typeface="Arial" panose="020B0604020202020204" pitchFamily="34" charset="0"/>
              </a:rPr>
              <a:t> </a:t>
            </a:r>
            <a:r>
              <a:rPr lang="en-US" sz="2400" b="0" i="0" dirty="0">
                <a:solidFill>
                  <a:srgbClr val="FF0000"/>
                </a:solidFill>
                <a:effectLst/>
                <a:highlight>
                  <a:srgbClr val="FFFFFF"/>
                </a:highlight>
                <a:latin typeface="Arial" panose="020B0604020202020204" pitchFamily="34" charset="0"/>
              </a:rPr>
              <a:t>A registered person making zero rated supply shall be eligible to claim refund under either of the following options, namely:––</a:t>
            </a:r>
            <a:endParaRPr lang="en-IN" sz="2400" dirty="0">
              <a:solidFill>
                <a:srgbClr val="FF0000"/>
              </a:solidFill>
            </a:endParaRPr>
          </a:p>
        </p:txBody>
      </p:sp>
      <p:sp>
        <p:nvSpPr>
          <p:cNvPr id="3" name="Content Placeholder 2"/>
          <p:cNvSpPr>
            <a:spLocks noGrp="1"/>
          </p:cNvSpPr>
          <p:nvPr>
            <p:ph idx="1"/>
          </p:nvPr>
        </p:nvSpPr>
        <p:spPr/>
        <p:txBody>
          <a:bodyPr/>
          <a:lstStyle/>
          <a:p>
            <a:pPr indent="0" algn="just">
              <a:buNone/>
            </a:pPr>
            <a:r>
              <a:rPr lang="en-US" b="0" i="0" dirty="0">
                <a:solidFill>
                  <a:srgbClr val="000000"/>
                </a:solidFill>
                <a:effectLst/>
                <a:highlight>
                  <a:srgbClr val="FFFFFF"/>
                </a:highlight>
                <a:latin typeface="Arial" panose="020B0604020202020204" pitchFamily="34" charset="0"/>
              </a:rPr>
              <a:t>(a) he may supply goods or services or both under </a:t>
            </a:r>
            <a:r>
              <a:rPr lang="en-US" b="0" i="0" dirty="0">
                <a:solidFill>
                  <a:srgbClr val="FF0000"/>
                </a:solidFill>
                <a:effectLst/>
                <a:highlight>
                  <a:srgbClr val="FFFFFF"/>
                </a:highlight>
                <a:latin typeface="Arial" panose="020B0604020202020204" pitchFamily="34" charset="0"/>
              </a:rPr>
              <a:t>bond or Letter of Undertaking</a:t>
            </a:r>
            <a:r>
              <a:rPr lang="en-US" b="0" i="0" dirty="0">
                <a:solidFill>
                  <a:srgbClr val="000000"/>
                </a:solidFill>
                <a:effectLst/>
                <a:highlight>
                  <a:srgbClr val="FFFFFF"/>
                </a:highlight>
                <a:latin typeface="Arial" panose="020B0604020202020204" pitchFamily="34" charset="0"/>
              </a:rPr>
              <a:t>, subject to such conditions, safeguards and procedure as may be prescribed, without payment of integrated tax and claim refund of </a:t>
            </a:r>
            <a:r>
              <a:rPr lang="en-US" b="0" i="0" dirty="0" err="1">
                <a:solidFill>
                  <a:srgbClr val="000000"/>
                </a:solidFill>
                <a:effectLst/>
                <a:highlight>
                  <a:srgbClr val="FFFFFF"/>
                </a:highlight>
                <a:latin typeface="Arial" panose="020B0604020202020204" pitchFamily="34" charset="0"/>
              </a:rPr>
              <a:t>unutilised</a:t>
            </a:r>
            <a:r>
              <a:rPr lang="en-US" b="0" i="0" dirty="0">
                <a:solidFill>
                  <a:srgbClr val="000000"/>
                </a:solidFill>
                <a:effectLst/>
                <a:highlight>
                  <a:srgbClr val="FFFFFF"/>
                </a:highlight>
                <a:latin typeface="Arial" panose="020B0604020202020204" pitchFamily="34" charset="0"/>
              </a:rPr>
              <a:t> input tax credit; or</a:t>
            </a:r>
            <a:endParaRPr lang="en-US" b="0" i="0" dirty="0">
              <a:solidFill>
                <a:srgbClr val="000000"/>
              </a:solidFill>
              <a:effectLst/>
              <a:highlight>
                <a:srgbClr val="FFFFFF"/>
              </a:highlight>
              <a:latin typeface="Arial" panose="020B0604020202020204" pitchFamily="34" charset="0"/>
            </a:endParaRPr>
          </a:p>
          <a:p>
            <a:pPr indent="0" algn="just">
              <a:buNone/>
            </a:pPr>
            <a:endParaRPr lang="en-US" b="0" i="0" dirty="0">
              <a:solidFill>
                <a:srgbClr val="000000"/>
              </a:solidFill>
              <a:effectLst/>
              <a:highlight>
                <a:srgbClr val="FFFFFF"/>
              </a:highlight>
              <a:latin typeface="Arial" panose="020B0604020202020204" pitchFamily="34" charset="0"/>
            </a:endParaRPr>
          </a:p>
          <a:p>
            <a:pPr indent="0" algn="just">
              <a:buNone/>
            </a:pPr>
            <a:r>
              <a:rPr lang="en-US" b="0" i="0" dirty="0">
                <a:solidFill>
                  <a:srgbClr val="000000"/>
                </a:solidFill>
                <a:effectLst/>
                <a:highlight>
                  <a:srgbClr val="FFFFFF"/>
                </a:highlight>
                <a:latin typeface="Arial" panose="020B0604020202020204" pitchFamily="34" charset="0"/>
              </a:rPr>
              <a:t>(b) he may supply goods or services or both, subject to such conditions, safeguards and procedure as may be prescribed, </a:t>
            </a:r>
            <a:r>
              <a:rPr lang="en-US" b="0" i="0" dirty="0">
                <a:solidFill>
                  <a:srgbClr val="FF0000"/>
                </a:solidFill>
                <a:effectLst/>
                <a:highlight>
                  <a:srgbClr val="FFFFFF"/>
                </a:highlight>
                <a:latin typeface="Arial" panose="020B0604020202020204" pitchFamily="34" charset="0"/>
              </a:rPr>
              <a:t>on payment of integrated tax</a:t>
            </a:r>
            <a:r>
              <a:rPr lang="en-US" b="0" i="0" dirty="0">
                <a:solidFill>
                  <a:srgbClr val="000000"/>
                </a:solidFill>
                <a:effectLst/>
                <a:highlight>
                  <a:srgbClr val="FFFFFF"/>
                </a:highlight>
                <a:latin typeface="Arial" panose="020B0604020202020204" pitchFamily="34" charset="0"/>
              </a:rPr>
              <a:t> and claim refund of such tax paid on goods or services or both supplied,</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4619"/>
          </a:xfrm>
        </p:spPr>
        <p:txBody>
          <a:bodyPr>
            <a:normAutofit fontScale="90000"/>
          </a:bodyPr>
          <a:lstStyle/>
          <a:p>
            <a:pPr algn="ctr"/>
            <a:b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IN" sz="3600" kern="0" dirty="0">
                <a:solidFill>
                  <a:srgbClr val="FF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Import of services</a:t>
            </a:r>
            <a:br>
              <a:rPr lang="en-IN" sz="3600" kern="100" dirty="0">
                <a:solidFill>
                  <a:srgbClr val="FF0000"/>
                </a:solidFill>
                <a:effectLst/>
                <a:highlight>
                  <a:srgbClr val="FFFFFF"/>
                </a:highlight>
                <a:latin typeface="Calibri" panose="020F0502020204030204" charset="0"/>
                <a:ea typeface="Calibri" panose="020F0502020204030204" charset="0"/>
                <a:cs typeface="Times New Roman" panose="02020603050405020304" pitchFamily="18" charset="0"/>
              </a:rPr>
            </a:br>
            <a:endParaRPr lang="en-IN" sz="3600" dirty="0">
              <a:solidFill>
                <a:srgbClr val="FF0000"/>
              </a:solidFill>
            </a:endParaRPr>
          </a:p>
        </p:txBody>
      </p:sp>
      <p:sp>
        <p:nvSpPr>
          <p:cNvPr id="3" name="Content Placeholder 2"/>
          <p:cNvSpPr>
            <a:spLocks noGrp="1"/>
          </p:cNvSpPr>
          <p:nvPr>
            <p:ph idx="1"/>
          </p:nvPr>
        </p:nvSpPr>
        <p:spPr>
          <a:xfrm>
            <a:off x="475488" y="963168"/>
            <a:ext cx="11448288" cy="5364480"/>
          </a:xfrm>
        </p:spPr>
        <p:txBody>
          <a:bodyPr/>
          <a:lstStyle/>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Import of services has specifically been defined under IGST Act, 2017 and refers to supply of any service where the supplier is located outside India,</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the recipient is located in India and the place of supply of service is in India. As per the provisions contained in </a:t>
            </a:r>
            <a:r>
              <a:rPr lang="en-IN" sz="1800" u="none" strike="noStrike" kern="0" dirty="0">
                <a:solidFill>
                  <a:srgbClr val="0275D8"/>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hlinkClick r:id="rId1" tooltip="Scope of supply - Section 7 of the CGST Act, 2017 (Central Goods and Services Tax Act, 2017)"/>
              </a:rPr>
              <a:t>Section 7(1) (b) of the CGST Act, 2017</a:t>
            </a: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import of services for a consideration</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whether or not in the course or furtherance of business shall be considered as a supply. Thus, in general, import of services without consideration shall not be considered as supply. However, business test is not required to be fulfilled for import of service to be considered as supply.</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Furthermore, in view of the provisions contained in Schedule I of the CGST Act, 2017, the import of services by a taxable person from a related person or from a distinct person as defined in </a:t>
            </a:r>
            <a:r>
              <a:rPr lang="en-IN" sz="1800" u="none" strike="noStrike" kern="0" dirty="0">
                <a:solidFill>
                  <a:srgbClr val="0275D8"/>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hlinkClick r:id="rId2" tooltip="Procedure for registration - Section 25 of the CGST Act, 2017 (Central Goods and Services Tax Act, 2017)"/>
              </a:rPr>
              <a:t>Section 25 of the CGST Act, 2017</a:t>
            </a: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in the course or furtherance of business shall be treated as supply even if it is made without any consideration.</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gn="just"/>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br>
              <a:rPr lang="en-IN" sz="4400" kern="0" dirty="0">
                <a:solidFill>
                  <a:srgbClr val="FF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IN" sz="4400" kern="0" dirty="0">
                <a:solidFill>
                  <a:srgbClr val="FF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Import of services</a:t>
            </a:r>
            <a:br>
              <a:rPr lang="en-IN" sz="4400" kern="100" dirty="0">
                <a:solidFill>
                  <a:srgbClr val="FF0000"/>
                </a:solidFill>
                <a:effectLst/>
                <a:highlight>
                  <a:srgbClr val="FFFFFF"/>
                </a:highlight>
                <a:latin typeface="Calibri" panose="020F0502020204030204" charset="0"/>
                <a:ea typeface="Calibri" panose="020F0502020204030204" charset="0"/>
                <a:cs typeface="Times New Roman" panose="02020603050405020304" pitchFamily="18" charset="0"/>
              </a:rPr>
            </a:br>
            <a:endParaRPr lang="en-IN" dirty="0"/>
          </a:p>
        </p:txBody>
      </p:sp>
      <p:sp>
        <p:nvSpPr>
          <p:cNvPr id="3" name="Content Placeholder 2"/>
          <p:cNvSpPr>
            <a:spLocks noGrp="1"/>
          </p:cNvSpPr>
          <p:nvPr>
            <p:ph idx="1"/>
          </p:nvPr>
        </p:nvSpPr>
        <p:spPr>
          <a:xfrm>
            <a:off x="838200" y="1085088"/>
            <a:ext cx="10515600" cy="5242560"/>
          </a:xfrm>
        </p:spPr>
        <p:txBody>
          <a:bodyPr/>
          <a:lstStyle/>
          <a:p>
            <a:pPr>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In view of the provisions contained in </a:t>
            </a:r>
            <a:r>
              <a:rPr lang="en-IN" sz="1800" u="none" strike="noStrike" kern="0" dirty="0">
                <a:solidFill>
                  <a:srgbClr val="0275D8"/>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hlinkClick r:id="rId1" tooltip="Special provision for payment of tax by a supplier of online information and database access or retrieval services. - Section 14 of the IGST Act, 2017 (Integrated Goods and Services Tax Act, 2017)"/>
              </a:rPr>
              <a:t>Section 14 of the IGST Act, 2017</a:t>
            </a: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 import of free services from Google and Facebook by individuals without any consideration are not considered as supply. Import (Downloading) of a song for consideration for personal use would be a service, even though the same are not in the course or furtherance of business. Import of some services by an Indian branch from their parent company, in the course or furtherance of business, even if without consideration will be a supply.</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pPr>
              <a:lnSpc>
                <a:spcPct val="107000"/>
              </a:lnSpc>
              <a:spcAft>
                <a:spcPts val="800"/>
              </a:spcAft>
            </a:pPr>
            <a:r>
              <a:rPr lang="en-IN" sz="1800" kern="0" dirty="0">
                <a:solidFill>
                  <a:srgbClr val="292B2C"/>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Thus, import of services can be considered as supply based on whether there is consideration or not and whether the service is supplied in the course or furtherance of business. The same has been explained in the table below:</a:t>
            </a:r>
            <a:endParaRPr lang="en-IN" sz="1800" kern="100" dirty="0">
              <a:effectLst/>
              <a:highlight>
                <a:srgbClr val="FFFFFF"/>
              </a:highlight>
              <a:latin typeface="Calibri" panose="020F0502020204030204" charset="0"/>
              <a:ea typeface="Calibri" panose="020F0502020204030204" charset="0"/>
              <a:cs typeface="Times New Roman" panose="02020603050405020304" pitchFamily="18" charset="0"/>
            </a:endParaRPr>
          </a:p>
          <a:p>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3659"/>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solidFill>
                <a:srgbClr val="FF0000"/>
              </a:solidFill>
            </a:endParaRPr>
          </a:p>
        </p:txBody>
      </p:sp>
      <p:sp>
        <p:nvSpPr>
          <p:cNvPr id="3" name="Content Placeholder 2"/>
          <p:cNvSpPr>
            <a:spLocks noGrp="1"/>
          </p:cNvSpPr>
          <p:nvPr>
            <p:ph idx="1"/>
          </p:nvPr>
        </p:nvSpPr>
        <p:spPr>
          <a:xfrm>
            <a:off x="475488" y="1097280"/>
            <a:ext cx="11399520" cy="5395595"/>
          </a:xfrm>
        </p:spPr>
        <p:txBody>
          <a:bodyPr>
            <a:normAutofit fontScale="70000" lnSpcReduction="20000"/>
          </a:bodyPr>
          <a:lstStyle/>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Any article which is imported into India shall, in addition, be liable to a duty (hereafter in this section referred to as the additional duty) equal to the excise duty for the time being leviable on a like article if produced or manufactured in India and if such excise duty on a like article is leviable at any percentage of its value, the additional duty to which the imported article shall be so liable shall be calculated at that percentage of the value of the imported article :</a:t>
            </a:r>
            <a:endParaRPr lang="en-US" b="0" i="0" dirty="0">
              <a:solidFill>
                <a:srgbClr val="00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Provided that in case of any alcoholic liquor for human consumption imported into India, the Central Government may, by notification in the Official Gazette, specify the rate of additional duty having regard to the excise duty for the time being leviable on a like alcoholic liquor produced or manufactured in different States or, if a like alcoholic liquor is not produced or manufactured in any State, then, having regard to the excise duty which would be leviable for the time being in different States on the class or description of alcoholic liquor to which such imported alcoholic liquor belongs.</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Explanation. - In this sub-section, the expression "the excise duty for the time being leviable on a like article if produced or manufactured in India" means the excise duty for the time being in force which would be leviable on a like article if produced or manufactured in India or, if a like article is not so produced or manufactured, which would be leviable on the class or description of articles to which the imported article belongs, and where such duty is leviable at different rates, the highest duty.</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endParaRPr lang="en-US" dirty="0">
              <a:solidFill>
                <a:srgbClr val="000000"/>
              </a:solidFill>
              <a:highlight>
                <a:srgbClr val="FFFFFF"/>
              </a:highlight>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1195"/>
          </a:xfrm>
        </p:spPr>
        <p:txBody>
          <a:bodyPr>
            <a:normAutofit/>
          </a:bodyPr>
          <a:lstStyle/>
          <a:p>
            <a:pPr algn="ctr"/>
            <a:r>
              <a:rPr lang="en-US" sz="20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000" dirty="0"/>
          </a:p>
        </p:txBody>
      </p:sp>
      <p:sp>
        <p:nvSpPr>
          <p:cNvPr id="3" name="Content Placeholder 2"/>
          <p:cNvSpPr>
            <a:spLocks noGrp="1"/>
          </p:cNvSpPr>
          <p:nvPr>
            <p:ph idx="1"/>
          </p:nvPr>
        </p:nvSpPr>
        <p:spPr>
          <a:xfrm>
            <a:off x="426720" y="1036320"/>
            <a:ext cx="11448288" cy="5730240"/>
          </a:xfrm>
        </p:spPr>
        <p:txBody>
          <a:bodyPr>
            <a:normAutofit fontScale="77500" lnSpcReduction="20000"/>
          </a:bodyPr>
          <a:lstStyle/>
          <a:p>
            <a:pPr algn="just"/>
            <a:r>
              <a:rPr lang="en-US" b="0" i="0" dirty="0">
                <a:solidFill>
                  <a:srgbClr val="000000"/>
                </a:solidFill>
                <a:effectLst/>
                <a:highlight>
                  <a:srgbClr val="FFFFFF"/>
                </a:highlight>
                <a:latin typeface="Arial" panose="020B0604020202020204" pitchFamily="34" charset="0"/>
              </a:rPr>
              <a:t>(2) For the purpose of calculating under sub-sections (1) and (3), the additional duty on any imported article, where such duty is leviable at any percentage of its value, the value of the imported article shall, notwithstanding anything contained in section 14 of the Customs Act, 1962 (52 of 1962), be the aggregate of -</a:t>
            </a:r>
            <a:endParaRPr lang="en-US" b="0" i="0" dirty="0">
              <a:solidFill>
                <a:srgbClr val="00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the value of the imported article determined under sub-section (1) of section 14 of the Customs Act, 1962 (52 of 1962) or the tariff value of such article fixed under sub-section (2) of that section, as the case may be; and</a:t>
            </a:r>
            <a:endParaRPr lang="en-US" b="0" i="0" dirty="0">
              <a:solidFill>
                <a:srgbClr val="00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(ii) any duty of customs chargeable on that article under section 12 of the Customs Act, 1962 (52 of 1962), and any sum chargeable on that article under any law for the time being in force as an addition to, and in the same manner as, a duty of customs, but does not include -</a:t>
            </a:r>
            <a:endParaRPr lang="en-US" b="0" i="0" dirty="0">
              <a:solidFill>
                <a:srgbClr val="000000"/>
              </a:solidFill>
              <a:effectLst/>
              <a:highlight>
                <a:srgbClr val="FFFFFF"/>
              </a:highlight>
              <a:latin typeface="Arial" panose="020B0604020202020204" pitchFamily="34" charset="0"/>
            </a:endParaRPr>
          </a:p>
          <a:p>
            <a:pPr marL="914400" algn="just"/>
            <a:endParaRPr lang="en-US" b="0" i="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a:t>
            </a:r>
            <a:r>
              <a:rPr lang="en-US" b="0" i="1" dirty="0">
                <a:solidFill>
                  <a:srgbClr val="000000"/>
                </a:solidFill>
                <a:effectLst/>
                <a:highlight>
                  <a:srgbClr val="FFFFFF"/>
                </a:highlight>
                <a:latin typeface="Arial" panose="020B0604020202020204" pitchFamily="34" charset="0"/>
              </a:rPr>
              <a:t>(a) the duty referred to in sub-sections (1), (3), (5), (7) and (9);</a:t>
            </a:r>
            <a:r>
              <a:rPr lang="en-US"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(b) the safeguard duty referred to in sections 8B and 8C;</a:t>
            </a:r>
            <a:endParaRPr lang="en-US" b="0" i="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(c) the countervailing duty referred to in section 9; and</a:t>
            </a:r>
            <a:endParaRPr lang="en-US" b="0" i="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(d) the anti-dumping duty referred to in section 9A:</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0507"/>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a:xfrm>
            <a:off x="377952" y="1048512"/>
            <a:ext cx="11350752" cy="5620512"/>
          </a:xfrm>
        </p:spPr>
        <p:txBody>
          <a:bodyPr>
            <a:normAutofit fontScale="85000" lnSpcReduction="20000"/>
          </a:bodyPr>
          <a:lstStyle/>
          <a:p>
            <a:pPr marL="457200" algn="just"/>
            <a:r>
              <a:rPr lang="en-US" b="0" i="0" dirty="0">
                <a:solidFill>
                  <a:srgbClr val="000000"/>
                </a:solidFill>
                <a:effectLst/>
                <a:highlight>
                  <a:srgbClr val="FFFFFF"/>
                </a:highlight>
                <a:latin typeface="Arial" panose="020B0604020202020204" pitchFamily="34" charset="0"/>
              </a:rPr>
              <a:t>[Provided that in case of an article imported into India,-</a:t>
            </a:r>
            <a:endParaRPr lang="en-US" b="0" i="0" dirty="0">
              <a:solidFill>
                <a:srgbClr val="000000"/>
              </a:solidFill>
              <a:effectLst/>
              <a:highlight>
                <a:srgbClr val="FFFFFF"/>
              </a:highlight>
              <a:latin typeface="Arial" panose="020B0604020202020204" pitchFamily="34" charset="0"/>
            </a:endParaRPr>
          </a:p>
          <a:p>
            <a:pPr marL="914400" algn="just"/>
            <a:endParaRPr lang="en-US" b="0" i="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(a) in relation to which it is required, under the provisions of the [Legal Metrology Act, 2009 (1of 2010.)] or the rules made thereunder or under any other law for the time being in force, to declare on the package thereof the retail sale price of such article; and</a:t>
            </a:r>
            <a:endParaRPr lang="en-US" b="0" i="0" dirty="0">
              <a:solidFill>
                <a:srgbClr val="000000"/>
              </a:solidFill>
              <a:effectLst/>
              <a:highlight>
                <a:srgbClr val="FFFFFF"/>
              </a:highlight>
              <a:latin typeface="Arial" panose="020B0604020202020204" pitchFamily="34" charset="0"/>
            </a:endParaRPr>
          </a:p>
          <a:p>
            <a:pPr marL="914400" algn="just"/>
            <a:endParaRPr lang="en-US" b="0" i="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(b) where the like article produced or manufactured in India, or in case where such like article is not so produced or manufactured, then, the class or description of articles to which the imported article belongs, is-</a:t>
            </a:r>
            <a:endParaRPr lang="en-US" b="0" i="0" dirty="0">
              <a:solidFill>
                <a:srgbClr val="00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the goods specified by notification in the Official Gazette under sub-section (1) of section 4A of the Central Excise Act, 1944,[ 1 of 1944.] the value of the imported article shall be deemed to be the retail sale price declared on the imported article less such amount of abatement, if any, from such retail sale price as the Central Government may, by notification in the Official Gazette, allow in respect of such like article under sub-section (2) of section 4A of that Act; or</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499"/>
          </a:xfrm>
        </p:spPr>
        <p:txBody>
          <a:bodyPr>
            <a:norm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a:xfrm>
            <a:off x="451104" y="1280160"/>
            <a:ext cx="11606784" cy="5212715"/>
          </a:xfrm>
        </p:spPr>
        <p:txBody>
          <a:bodyPr>
            <a:normAutofit/>
          </a:bodyPr>
          <a:lstStyle/>
          <a:p>
            <a:pPr algn="just"/>
            <a:r>
              <a:rPr lang="en-US" b="1" i="0" dirty="0">
                <a:solidFill>
                  <a:srgbClr val="000000"/>
                </a:solidFill>
                <a:effectLst/>
                <a:highlight>
                  <a:srgbClr val="FFFFFF"/>
                </a:highlight>
                <a:latin typeface="Arial" panose="020B0604020202020204" pitchFamily="34" charset="0"/>
              </a:rPr>
              <a:t>Explanation.-</a:t>
            </a:r>
            <a:r>
              <a:rPr lang="en-US" b="0" i="0" dirty="0">
                <a:solidFill>
                  <a:srgbClr val="000000"/>
                </a:solidFill>
                <a:effectLst/>
                <a:highlight>
                  <a:srgbClr val="FFFFFF"/>
                </a:highlight>
                <a:latin typeface="Arial" panose="020B0604020202020204" pitchFamily="34" charset="0"/>
              </a:rPr>
              <a:t>Where on any imported article more than one retail sale price is declared, the maximum of such retail sale price shall be deemed to be the retail sale price for the purposes of this section.]</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t>
            </a:r>
            <a:r>
              <a:rPr lang="en-US" b="1" i="0" dirty="0">
                <a:solidFill>
                  <a:srgbClr val="000000"/>
                </a:solidFill>
                <a:effectLst/>
                <a:highlight>
                  <a:srgbClr val="FFFFFF"/>
                </a:highlight>
                <a:latin typeface="Arial" panose="020B0604020202020204" pitchFamily="34" charset="0"/>
              </a:rPr>
              <a:t>Provided further</a:t>
            </a:r>
            <a:r>
              <a:rPr lang="en-US" b="0" i="0" dirty="0">
                <a:solidFill>
                  <a:srgbClr val="000000"/>
                </a:solidFill>
                <a:effectLst/>
                <a:highlight>
                  <a:srgbClr val="FFFFFF"/>
                </a:highlight>
                <a:latin typeface="Arial" panose="020B0604020202020204" pitchFamily="34" charset="0"/>
              </a:rPr>
              <a:t> that in the case of an article imported into India, where the Central Government has fixed a tariff value for the like article produced or manufactured in India under sub-section (2) of section 3 of the Central Excise Act, 1944 (1 of 1944) the value of the imported article shall be deemed to be such tariff value.]</a:t>
            </a:r>
            <a:endParaRPr lang="en-US" b="0" i="0" dirty="0">
              <a:solidFill>
                <a:srgbClr val="000000"/>
              </a:solidFill>
              <a:effectLst/>
              <a:highlight>
                <a:srgbClr val="FFFFFF"/>
              </a:highlight>
              <a:latin typeface="Arial" panose="020B0604020202020204" pitchFamily="34" charset="0"/>
            </a:endParaRPr>
          </a:p>
          <a:p>
            <a:pPr algn="just"/>
            <a:r>
              <a:rPr lang="en-US" b="1" i="0" dirty="0">
                <a:solidFill>
                  <a:srgbClr val="000000"/>
                </a:solidFill>
                <a:effectLst/>
                <a:highlight>
                  <a:srgbClr val="FFFFFF"/>
                </a:highlight>
                <a:latin typeface="Arial" panose="020B0604020202020204" pitchFamily="34" charset="0"/>
              </a:rPr>
              <a:t>Explanation. </a:t>
            </a:r>
            <a:r>
              <a:rPr lang="en-US" b="0" i="0" dirty="0">
                <a:solidFill>
                  <a:srgbClr val="000000"/>
                </a:solidFill>
                <a:effectLst/>
                <a:highlight>
                  <a:srgbClr val="FFFFFF"/>
                </a:highlight>
                <a:latin typeface="Arial" panose="020B0604020202020204" pitchFamily="34" charset="0"/>
              </a:rPr>
              <a:t>- Where on any imported article more than one retail sale price is declared, the maximum of such retail sale price shall be deemed to be the retail sale price for the purposes of this section.</a:t>
            </a:r>
            <a:endParaRPr lang="en-US" b="0" i="0" dirty="0">
              <a:solidFill>
                <a:srgbClr val="000000"/>
              </a:solidFill>
              <a:effectLst/>
              <a:highlight>
                <a:srgbClr val="FFFFFF"/>
              </a:highlight>
              <a:latin typeface="Arial" panose="020B0604020202020204" pitchFamily="34" charset="0"/>
            </a:endParaRPr>
          </a:p>
          <a:p>
            <a:pPr algn="just"/>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normAutofit/>
          </a:bodyPr>
          <a:lstStyle/>
          <a:p>
            <a:pPr algn="ctr"/>
            <a:r>
              <a:rPr lang="en-US" sz="20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000" dirty="0"/>
          </a:p>
        </p:txBody>
      </p:sp>
      <p:sp>
        <p:nvSpPr>
          <p:cNvPr id="3" name="Content Placeholder 2"/>
          <p:cNvSpPr>
            <a:spLocks noGrp="1"/>
          </p:cNvSpPr>
          <p:nvPr>
            <p:ph idx="1"/>
          </p:nvPr>
        </p:nvSpPr>
        <p:spPr>
          <a:xfrm>
            <a:off x="524256" y="1146048"/>
            <a:ext cx="11070336" cy="5346827"/>
          </a:xfrm>
        </p:spPr>
        <p:txBody>
          <a:bodyPr/>
          <a:lstStyle/>
          <a:p>
            <a:pPr algn="just"/>
            <a:r>
              <a:rPr lang="en-US" b="0" i="0" dirty="0">
                <a:solidFill>
                  <a:srgbClr val="000000"/>
                </a:solidFill>
                <a:effectLst/>
                <a:highlight>
                  <a:srgbClr val="FFFFFF"/>
                </a:highlight>
                <a:latin typeface="Arial" panose="020B0604020202020204" pitchFamily="34" charset="0"/>
              </a:rPr>
              <a:t>(3) If the Central Government is satisfied that it is necessary in the public interest to levy on any imported article whether on such article duty is leviable under sub-section (1) or not such additional duty as would counter-balance the excise duty leviable on any raw materials, components and ingredients of the same nature as, or similar to those, used in the production or manufacture of such article, it may, by notification in the Official Gazette, direct that such imported article shall, in addition, be liable to an additional duty representing such portion of the excise duty leviable on such raw materials, components and ingredients as, in either case, may be determined by rules made by the Central Government in this behalf.</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000" dirty="0"/>
          </a:p>
        </p:txBody>
      </p:sp>
      <p:sp>
        <p:nvSpPr>
          <p:cNvPr id="3" name="Content Placeholder 2"/>
          <p:cNvSpPr>
            <a:spLocks noGrp="1"/>
          </p:cNvSpPr>
          <p:nvPr>
            <p:ph idx="1"/>
          </p:nvPr>
        </p:nvSpPr>
        <p:spPr/>
        <p:txBody>
          <a:bodyPr/>
          <a:lstStyle/>
          <a:p>
            <a:r>
              <a:rPr lang="en-US" b="0" i="0" dirty="0">
                <a:solidFill>
                  <a:srgbClr val="000000"/>
                </a:solidFill>
                <a:effectLst/>
                <a:highlight>
                  <a:srgbClr val="FFFFFF"/>
                </a:highlight>
                <a:latin typeface="Arial" panose="020B0604020202020204" pitchFamily="34" charset="0"/>
              </a:rPr>
              <a:t>4) In making any rules for the purposes of sub-section (3), the Central Government shall have regard to the average quantum of the excise duty payable on the raw materials, components or ingredients used in the production or manufacture of such like article.</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0235"/>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a:xfrm>
            <a:off x="609600" y="1109472"/>
            <a:ext cx="10911840" cy="5547359"/>
          </a:xfrm>
        </p:spPr>
        <p:txBody>
          <a:bodyPr>
            <a:normAutofit fontScale="85000" lnSpcReduction="20000"/>
          </a:bodyPr>
          <a:lstStyle/>
          <a:p>
            <a:pPr algn="just"/>
            <a:r>
              <a:rPr lang="en-US" b="0" i="0" dirty="0">
                <a:solidFill>
                  <a:srgbClr val="000000"/>
                </a:solidFill>
                <a:effectLst/>
                <a:highlight>
                  <a:srgbClr val="FFFFFF"/>
                </a:highlight>
                <a:latin typeface="Arial" panose="020B0604020202020204" pitchFamily="34" charset="0"/>
              </a:rPr>
              <a:t>(5) If the Central Government is satisfied that it is necessary in the public interest to levy on any imported article whether on such article duty is leviable under sub-section (1) or, as the case may be, sub-section (3) or not such additional duty as would counter-balance the sales tax, value added tax, local tax or any other charges for the time being leviable on a like article on its sale, purchase or transportation in India, it may, by notification in the Official Gazette, direct that such imported article shall, in addition, be liable to an additional duty at a rate not exceeding four per cent. of the value of the imported article as specified in that notification.</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Explanation. - In this sub-section, the expression "sales tax, value added tax, local tax or any other charges for the time being leviable on a like article on its sale, purchase or transportation in India" means the sales tax, value added tax, local tax or other charges for the time being in force, which would be leviable on a like article if sold, purchased or transported in India or, if a like article 25 is not so sold, purchased or transported, which would be leviable on the class or description of articles to which the imported article belongs, and where such taxes, or, as the case may be, such charges are leviable at different rates, the highest such tax or, as the case may be, such charge.</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0923"/>
          </a:xfrm>
        </p:spPr>
        <p:txBody>
          <a:bodyPr>
            <a:norm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a:xfrm>
            <a:off x="573024" y="1414272"/>
            <a:ext cx="11167872" cy="5340096"/>
          </a:xfrm>
        </p:spPr>
        <p:txBody>
          <a:bodyPr>
            <a:normAutofit fontScale="62500" lnSpcReduction="20000"/>
          </a:bodyPr>
          <a:lstStyle/>
          <a:p>
            <a:pPr algn="just"/>
            <a:r>
              <a:rPr lang="en-US" b="0" i="0" dirty="0">
                <a:solidFill>
                  <a:srgbClr val="000000"/>
                </a:solidFill>
                <a:effectLst/>
                <a:highlight>
                  <a:srgbClr val="FFFFFF"/>
                </a:highlight>
                <a:latin typeface="Arial" panose="020B0604020202020204" pitchFamily="34" charset="0"/>
              </a:rPr>
              <a:t>(6) For the purpose of calculating under sub-section (5), the additional duty on any imported article, the value of the imported article shall, notwithstanding anything contained in sub-section (2), or section 14 of the Customs Act, 1962 (52 of 1962), be the aggregate of -</a:t>
            </a:r>
            <a:endParaRPr lang="en-US" b="0" i="0" dirty="0">
              <a:solidFill>
                <a:srgbClr val="00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the value of the imported article determined under sub-section (1) of section 14 of the Customs Act, 1962 (52 of 1962) or the tariff value of such article fixed under sub-section (2) of that section, as the case may be; and</a:t>
            </a:r>
            <a:endParaRPr lang="en-US" b="0" i="0" dirty="0">
              <a:solidFill>
                <a:srgbClr val="00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(ii) any duty of customs chargeable on that article under section 12 of the Customs Act, 1962, (52 of 1962), and any sum chargeable on that article under any law for the time being in force as an addition to, and in the same manner as, a duty of customs, but does not include -</a:t>
            </a:r>
            <a:endParaRPr lang="en-US" b="0" i="0" dirty="0">
              <a:solidFill>
                <a:srgbClr val="000000"/>
              </a:solidFill>
              <a:effectLst/>
              <a:highlight>
                <a:srgbClr val="FFFFFF"/>
              </a:highlight>
              <a:latin typeface="Arial" panose="020B0604020202020204" pitchFamily="34" charset="0"/>
            </a:endParaRPr>
          </a:p>
          <a:p>
            <a:pPr marL="914400" algn="just"/>
            <a:endParaRPr lang="en-US" b="0" i="0" baseline="3000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 </a:t>
            </a:r>
            <a:r>
              <a:rPr lang="en-US" b="0" i="1" dirty="0">
                <a:solidFill>
                  <a:srgbClr val="000000"/>
                </a:solidFill>
                <a:effectLst/>
                <a:highlight>
                  <a:srgbClr val="FFFFFF"/>
                </a:highlight>
                <a:latin typeface="Arial" panose="020B0604020202020204" pitchFamily="34" charset="0"/>
              </a:rPr>
              <a:t>(a) the duty referred to in sub-sections (5), (7) and (9);</a:t>
            </a:r>
            <a:r>
              <a:rPr lang="en-US"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Arial" panose="020B0604020202020204" pitchFamily="34" charset="0"/>
            </a:endParaRPr>
          </a:p>
          <a:p>
            <a:pPr marL="914400" algn="just"/>
            <a:endParaRPr lang="en-US" b="0" i="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(b) the safeguard duty referred to in sections 8B and 8C;</a:t>
            </a:r>
            <a:endParaRPr lang="en-US" b="0" i="0" dirty="0">
              <a:solidFill>
                <a:srgbClr val="000000"/>
              </a:solidFill>
              <a:effectLst/>
              <a:highlight>
                <a:srgbClr val="FFFFFF"/>
              </a:highlight>
              <a:latin typeface="Arial" panose="020B0604020202020204" pitchFamily="34" charset="0"/>
            </a:endParaRPr>
          </a:p>
          <a:p>
            <a:pPr marL="914400" algn="just"/>
            <a:endParaRPr lang="en-US" b="0" i="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(c) the countervailing duty referred to in section 9; and</a:t>
            </a:r>
            <a:endParaRPr lang="en-US" b="0" i="0" dirty="0">
              <a:solidFill>
                <a:srgbClr val="000000"/>
              </a:solidFill>
              <a:effectLst/>
              <a:highlight>
                <a:srgbClr val="FFFFFF"/>
              </a:highlight>
              <a:latin typeface="Arial" panose="020B0604020202020204" pitchFamily="34" charset="0"/>
            </a:endParaRPr>
          </a:p>
          <a:p>
            <a:pPr marL="914400" algn="just"/>
            <a:endParaRPr lang="en-US" b="0" i="0" dirty="0">
              <a:solidFill>
                <a:srgbClr val="000000"/>
              </a:solidFill>
              <a:effectLst/>
              <a:highlight>
                <a:srgbClr val="FFFFFF"/>
              </a:highlight>
              <a:latin typeface="Arial" panose="020B0604020202020204" pitchFamily="34" charset="0"/>
            </a:endParaRPr>
          </a:p>
          <a:p>
            <a:pPr marL="914400" algn="just"/>
            <a:r>
              <a:rPr lang="en-US" b="0" i="0" dirty="0">
                <a:solidFill>
                  <a:srgbClr val="000000"/>
                </a:solidFill>
                <a:effectLst/>
                <a:highlight>
                  <a:srgbClr val="FFFFFF"/>
                </a:highlight>
                <a:latin typeface="Arial" panose="020B0604020202020204" pitchFamily="34" charset="0"/>
              </a:rPr>
              <a:t>(d) the anti-dumping duty referred to in section 9A.</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6811"/>
          </a:xfrm>
        </p:spPr>
        <p:txBody>
          <a:bodyPr>
            <a:normAutofit fontScale="90000"/>
          </a:bodyPr>
          <a:lstStyle/>
          <a:p>
            <a:pPr algn="ctr"/>
            <a:r>
              <a:rPr lang="en-US" dirty="0">
                <a:solidFill>
                  <a:srgbClr val="FF0000"/>
                </a:solidFill>
              </a:rPr>
              <a:t>SEZ</a:t>
            </a:r>
            <a:endParaRPr lang="en-IN" dirty="0">
              <a:solidFill>
                <a:srgbClr val="FF0000"/>
              </a:solidFill>
            </a:endParaRPr>
          </a:p>
        </p:txBody>
      </p:sp>
      <p:sp>
        <p:nvSpPr>
          <p:cNvPr id="3" name="Content Placeholder 2"/>
          <p:cNvSpPr>
            <a:spLocks noGrp="1"/>
          </p:cNvSpPr>
          <p:nvPr>
            <p:ph idx="1"/>
          </p:nvPr>
        </p:nvSpPr>
        <p:spPr>
          <a:xfrm>
            <a:off x="487680" y="1182624"/>
            <a:ext cx="11301984" cy="5310251"/>
          </a:xfrm>
        </p:spPr>
        <p:txBody>
          <a:bodyPr/>
          <a:lstStyle/>
          <a:p>
            <a:pPr algn="just"/>
            <a:r>
              <a:rPr lang="en-US" b="0" i="0" dirty="0">
                <a:solidFill>
                  <a:srgbClr val="4D5156"/>
                </a:solidFill>
                <a:effectLst/>
                <a:highlight>
                  <a:srgbClr val="FFFFFF"/>
                </a:highlight>
                <a:latin typeface="Arial" panose="020B0604020202020204" pitchFamily="34" charset="0"/>
              </a:rPr>
              <a:t>A special economic zone is </a:t>
            </a:r>
            <a:r>
              <a:rPr lang="en-US" b="1" i="0" dirty="0">
                <a:solidFill>
                  <a:srgbClr val="5F6368"/>
                </a:solidFill>
                <a:effectLst/>
                <a:highlight>
                  <a:srgbClr val="FFFFFF"/>
                </a:highlight>
                <a:latin typeface="Arial" panose="020B0604020202020204" pitchFamily="34" charset="0"/>
              </a:rPr>
              <a:t>a designated area in a country that is subject to unique economic regulations that differ</a:t>
            </a:r>
            <a:r>
              <a:rPr lang="en-US" b="0" i="0" dirty="0">
                <a:solidFill>
                  <a:srgbClr val="4D5156"/>
                </a:solidFill>
                <a:effectLst/>
                <a:highlight>
                  <a:srgbClr val="FFFFFF"/>
                </a:highlight>
                <a:latin typeface="Arial" panose="020B0604020202020204" pitchFamily="34" charset="0"/>
              </a:rPr>
              <a:t> from other areas in the same country.</a:t>
            </a:r>
            <a:endParaRPr lang="en-US" b="0" i="0" dirty="0">
              <a:solidFill>
                <a:srgbClr val="1F1F1F"/>
              </a:solidFill>
              <a:effectLst/>
              <a:highlight>
                <a:srgbClr val="FFFFFF"/>
              </a:highlight>
              <a:latin typeface="Google Sans"/>
            </a:endParaRPr>
          </a:p>
          <a:p>
            <a:pPr algn="just"/>
            <a:r>
              <a:rPr lang="en-US" b="0" i="0" dirty="0">
                <a:solidFill>
                  <a:srgbClr val="1F1F1F"/>
                </a:solidFill>
                <a:effectLst/>
                <a:highlight>
                  <a:srgbClr val="FFFFFF"/>
                </a:highlight>
                <a:latin typeface="Google Sans"/>
              </a:rPr>
              <a:t>Being in a SEZ can be advantageous to a certain extent when it comes to taxes. Any supply of goods or services or both to a Special Economic Zone developer/unit will be considered to be a </a:t>
            </a:r>
            <a:r>
              <a:rPr lang="en-US" b="0" i="0" dirty="0">
                <a:solidFill>
                  <a:srgbClr val="FF0000"/>
                </a:solidFill>
                <a:effectLst/>
                <a:highlight>
                  <a:srgbClr val="FFFFFF"/>
                </a:highlight>
                <a:latin typeface="Google Sans"/>
              </a:rPr>
              <a:t>zero-rated supply.</a:t>
            </a:r>
            <a:r>
              <a:rPr lang="en-US" b="0" i="0" dirty="0">
                <a:solidFill>
                  <a:srgbClr val="1F1F1F"/>
                </a:solidFill>
                <a:effectLst/>
                <a:highlight>
                  <a:srgbClr val="FFFFFF"/>
                </a:highlight>
                <a:latin typeface="Google Sans"/>
              </a:rPr>
              <a:t> That means these supplies attract </a:t>
            </a:r>
            <a:r>
              <a:rPr lang="en-US" b="0" i="0" dirty="0">
                <a:solidFill>
                  <a:srgbClr val="040C28"/>
                </a:solidFill>
                <a:effectLst/>
                <a:latin typeface="Google Sans"/>
              </a:rPr>
              <a:t>Zero tax rate.</a:t>
            </a:r>
            <a:endParaRPr lang="en-I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p:txBody>
          <a:bodyPr/>
          <a:lstStyle/>
          <a:p>
            <a:pPr algn="just"/>
            <a:r>
              <a:rPr lang="en-US" b="0" i="0" dirty="0">
                <a:solidFill>
                  <a:srgbClr val="000000"/>
                </a:solidFill>
                <a:effectLst/>
                <a:highlight>
                  <a:srgbClr val="FFFFFF"/>
                </a:highlight>
                <a:latin typeface="Arial" panose="020B0604020202020204" pitchFamily="34" charset="0"/>
              </a:rPr>
              <a:t>[(7) Any article which is imported into India shall, in addition, be liable to integrated tax at such rate, </a:t>
            </a:r>
            <a:r>
              <a:rPr lang="en-US" b="0" i="0" dirty="0">
                <a:solidFill>
                  <a:srgbClr val="FF0000"/>
                </a:solidFill>
                <a:effectLst/>
                <a:highlight>
                  <a:srgbClr val="FFFFFF"/>
                </a:highlight>
                <a:latin typeface="Arial" panose="020B0604020202020204" pitchFamily="34" charset="0"/>
              </a:rPr>
              <a:t>not exceeding forty per cent.</a:t>
            </a:r>
            <a:r>
              <a:rPr lang="en-US" b="0" i="0" dirty="0">
                <a:solidFill>
                  <a:srgbClr val="000000"/>
                </a:solidFill>
                <a:effectLst/>
                <a:highlight>
                  <a:srgbClr val="FFFFFF"/>
                </a:highlight>
                <a:latin typeface="Arial" panose="020B0604020202020204" pitchFamily="34" charset="0"/>
              </a:rPr>
              <a:t> as is leviable under section 5 of the Integrated Goods and Services Tax Act, 2017 on a like article on its supply in India, on the value of the imported article as determined under sub-section (8) [or sub-section (8A), as the case may be.]</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p:txBody>
          <a:bodyPr>
            <a:normAutofit fontScale="77500" lnSpcReduction="20000"/>
          </a:bodyPr>
          <a:lstStyle/>
          <a:p>
            <a:pPr algn="just"/>
            <a:r>
              <a:rPr lang="en-US" b="0" i="0" dirty="0">
                <a:solidFill>
                  <a:srgbClr val="000000"/>
                </a:solidFill>
                <a:effectLst/>
                <a:highlight>
                  <a:srgbClr val="FFFFFF"/>
                </a:highlight>
                <a:latin typeface="Arial" panose="020B0604020202020204" pitchFamily="34" charset="0"/>
              </a:rPr>
              <a:t>(8) For the purposes of calculating the integrated tax under sub-section (7) on any imported article where such tax is leviable at any percentage of its value, the value of the imported article shall, notwithstanding anything contained in section 14 of the Customs Act, 1962, (52 of 1962.) be the aggregate of-</a:t>
            </a:r>
            <a:endParaRPr lang="en-US" b="0" i="0" dirty="0">
              <a:solidFill>
                <a:srgbClr val="000000"/>
              </a:solidFill>
              <a:effectLst/>
              <a:highlight>
                <a:srgbClr val="FFFFFF"/>
              </a:highlight>
              <a:latin typeface="Arial" panose="020B0604020202020204" pitchFamily="34" charset="0"/>
            </a:endParaRPr>
          </a:p>
          <a:p>
            <a:pPr marL="457200" algn="just"/>
            <a:endParaRPr lang="en-US" b="0" i="1" dirty="0">
              <a:solidFill>
                <a:srgbClr val="000000"/>
              </a:solidFill>
              <a:effectLst/>
              <a:highlight>
                <a:srgbClr val="FFFFFF"/>
              </a:highlight>
              <a:latin typeface="Arial" panose="020B0604020202020204" pitchFamily="34" charset="0"/>
            </a:endParaRPr>
          </a:p>
          <a:p>
            <a:pPr marL="457200" algn="just"/>
            <a:r>
              <a:rPr lang="en-US" b="0" i="1" dirty="0">
                <a:solidFill>
                  <a:srgbClr val="000000"/>
                </a:solidFill>
                <a:effectLst/>
                <a:highlight>
                  <a:srgbClr val="FFFFFF"/>
                </a:highlight>
                <a:latin typeface="Arial" panose="020B0604020202020204" pitchFamily="34" charset="0"/>
              </a:rPr>
              <a:t>(a) the value of the imported article determined under sub-section (1) of section 14 of the Customs Act, 1962 </a:t>
            </a:r>
            <a:r>
              <a:rPr lang="en-US" b="0" i="0" dirty="0">
                <a:solidFill>
                  <a:srgbClr val="000000"/>
                </a:solidFill>
                <a:effectLst/>
                <a:highlight>
                  <a:srgbClr val="FFFFFF"/>
                </a:highlight>
                <a:latin typeface="Arial" panose="020B0604020202020204" pitchFamily="34" charset="0"/>
              </a:rPr>
              <a:t>(52 of 1962.) </a:t>
            </a:r>
            <a:r>
              <a:rPr lang="en-US" b="0" i="1" dirty="0">
                <a:solidFill>
                  <a:srgbClr val="000000"/>
                </a:solidFill>
                <a:effectLst/>
                <a:highlight>
                  <a:srgbClr val="FFFFFF"/>
                </a:highlight>
                <a:latin typeface="Arial" panose="020B0604020202020204" pitchFamily="34" charset="0"/>
              </a:rPr>
              <a:t>or the tariff value of such article fixed under sub-section (2) of that section, as the case may be; and</a:t>
            </a:r>
            <a:endParaRPr lang="en-US" b="0" i="0" dirty="0">
              <a:solidFill>
                <a:srgbClr val="000000"/>
              </a:solidFill>
              <a:effectLst/>
              <a:highlight>
                <a:srgbClr val="FFFFFF"/>
              </a:highlight>
              <a:latin typeface="Arial" panose="020B0604020202020204" pitchFamily="34" charset="0"/>
            </a:endParaRPr>
          </a:p>
          <a:p>
            <a:pPr marL="457200" algn="just"/>
            <a:endParaRPr lang="en-US" b="0" i="1" dirty="0">
              <a:solidFill>
                <a:srgbClr val="000000"/>
              </a:solidFill>
              <a:effectLst/>
              <a:highlight>
                <a:srgbClr val="FFFFFF"/>
              </a:highlight>
              <a:latin typeface="Arial" panose="020B0604020202020204" pitchFamily="34" charset="0"/>
            </a:endParaRPr>
          </a:p>
          <a:p>
            <a:pPr marL="457200" algn="just"/>
            <a:r>
              <a:rPr lang="en-US" b="0" i="1" dirty="0">
                <a:solidFill>
                  <a:srgbClr val="000000"/>
                </a:solidFill>
                <a:effectLst/>
                <a:highlight>
                  <a:srgbClr val="FFFFFF"/>
                </a:highlight>
                <a:latin typeface="Arial" panose="020B0604020202020204" pitchFamily="34" charset="0"/>
              </a:rPr>
              <a:t>(b) any duty of customs chargeable on that article under section 12 of the Customs Act, 1962, </a:t>
            </a:r>
            <a:r>
              <a:rPr lang="en-US" b="0" i="0" dirty="0">
                <a:solidFill>
                  <a:srgbClr val="000000"/>
                </a:solidFill>
                <a:effectLst/>
                <a:highlight>
                  <a:srgbClr val="FFFFFF"/>
                </a:highlight>
                <a:latin typeface="Arial" panose="020B0604020202020204" pitchFamily="34" charset="0"/>
              </a:rPr>
              <a:t>(52 of 1962.) </a:t>
            </a:r>
            <a:r>
              <a:rPr lang="en-US" b="0" i="1" dirty="0">
                <a:solidFill>
                  <a:srgbClr val="000000"/>
                </a:solidFill>
                <a:effectLst/>
                <a:highlight>
                  <a:srgbClr val="FFFFFF"/>
                </a:highlight>
                <a:latin typeface="Arial" panose="020B0604020202020204" pitchFamily="34" charset="0"/>
              </a:rPr>
              <a:t>and any sum chargeable on that article under any law for the time being in force as an addition to, and in the same manner as, a duty of customs, but does not include the tax referred to in sub-section (7) or the </a:t>
            </a:r>
            <a:r>
              <a:rPr lang="en-US" b="0" i="1" dirty="0" err="1">
                <a:solidFill>
                  <a:srgbClr val="000000"/>
                </a:solidFill>
                <a:effectLst/>
                <a:highlight>
                  <a:srgbClr val="FFFFFF"/>
                </a:highlight>
                <a:latin typeface="Arial" panose="020B0604020202020204" pitchFamily="34" charset="0"/>
              </a:rPr>
              <a:t>cess</a:t>
            </a:r>
            <a:r>
              <a:rPr lang="en-US" b="0" i="1" dirty="0">
                <a:solidFill>
                  <a:srgbClr val="000000"/>
                </a:solidFill>
                <a:effectLst/>
                <a:highlight>
                  <a:srgbClr val="FFFFFF"/>
                </a:highlight>
                <a:latin typeface="Arial" panose="020B0604020202020204" pitchFamily="34" charset="0"/>
              </a:rPr>
              <a:t> referred to in sub-section (9).</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7771"/>
          </a:xfrm>
        </p:spPr>
        <p:txBody>
          <a:bodyPr>
            <a:no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a:xfrm>
            <a:off x="365760" y="1499616"/>
            <a:ext cx="11509248" cy="4993259"/>
          </a:xfrm>
        </p:spPr>
        <p:txBody>
          <a:bodyPr>
            <a:normAutofit fontScale="55000" lnSpcReduction="20000"/>
          </a:bodyPr>
          <a:lstStyle/>
          <a:p>
            <a:pPr algn="just"/>
            <a:r>
              <a:rPr lang="en-US" b="0" i="0" dirty="0">
                <a:solidFill>
                  <a:srgbClr val="000000"/>
                </a:solidFill>
                <a:effectLst/>
                <a:highlight>
                  <a:srgbClr val="FFFFFF"/>
                </a:highlight>
                <a:latin typeface="Arial" panose="020B0604020202020204" pitchFamily="34" charset="0"/>
              </a:rPr>
              <a:t>[(8A) Where the goods deposited in a warehouse under the provisions of the Customs Act, 1962 (52 of 1962) are sold to any person before clearance for home consumption or export under the said Act,</a:t>
            </a:r>
            <a:r>
              <a:rPr lang="en-US" b="1" i="0" dirty="0">
                <a:solidFill>
                  <a:srgbClr val="FF0000"/>
                </a:solidFill>
                <a:effectLst/>
                <a:highlight>
                  <a:srgbClr val="FFFFFF"/>
                </a:highlight>
                <a:latin typeface="Arial" panose="020B0604020202020204" pitchFamily="34" charset="0"/>
              </a:rPr>
              <a:t> the value of such goods for the purpose of calculating the integrated tax under sub-section (7) shall be,-</a:t>
            </a:r>
            <a:endParaRPr lang="en-US" b="1" i="0" dirty="0">
              <a:solidFill>
                <a:srgbClr val="FF0000"/>
              </a:solidFill>
              <a:effectLst/>
              <a:highlight>
                <a:srgbClr val="FFFFFF"/>
              </a:highlight>
              <a:latin typeface="Arial" panose="020B0604020202020204" pitchFamily="34" charset="0"/>
            </a:endParaRPr>
          </a:p>
          <a:p>
            <a:pPr marL="381000" algn="just"/>
            <a:endParaRPr lang="en-US" b="0" i="0" dirty="0">
              <a:solidFill>
                <a:srgbClr val="000000"/>
              </a:solidFill>
              <a:effectLst/>
              <a:highlight>
                <a:srgbClr val="FFFFFF"/>
              </a:highlight>
              <a:latin typeface="Arial" panose="020B0604020202020204" pitchFamily="34" charset="0"/>
            </a:endParaRPr>
          </a:p>
          <a:p>
            <a:pPr marL="381000" algn="just"/>
            <a:r>
              <a:rPr lang="en-US" b="0" i="0" dirty="0">
                <a:solidFill>
                  <a:srgbClr val="000000"/>
                </a:solidFill>
                <a:effectLst/>
                <a:highlight>
                  <a:srgbClr val="FFFFFF"/>
                </a:highlight>
                <a:latin typeface="Arial" panose="020B0604020202020204" pitchFamily="34" charset="0"/>
              </a:rPr>
              <a:t>(a) where the whole of the goods are sold, the value determined under sub-section (8) or the transaction value of such goods, whichever is higher; or</a:t>
            </a:r>
            <a:endParaRPr lang="en-US" b="0" i="0" dirty="0">
              <a:solidFill>
                <a:srgbClr val="000000"/>
              </a:solidFill>
              <a:effectLst/>
              <a:highlight>
                <a:srgbClr val="FFFFFF"/>
              </a:highlight>
              <a:latin typeface="Arial" panose="020B0604020202020204" pitchFamily="34" charset="0"/>
            </a:endParaRPr>
          </a:p>
          <a:p>
            <a:pPr marL="381000" algn="just"/>
            <a:endParaRPr lang="en-US" b="0" i="0" dirty="0">
              <a:solidFill>
                <a:srgbClr val="000000"/>
              </a:solidFill>
              <a:effectLst/>
              <a:highlight>
                <a:srgbClr val="FFFFFF"/>
              </a:highlight>
              <a:latin typeface="Arial" panose="020B0604020202020204" pitchFamily="34" charset="0"/>
            </a:endParaRPr>
          </a:p>
          <a:p>
            <a:pPr marL="381000" algn="just"/>
            <a:r>
              <a:rPr lang="en-US" b="0" i="0" dirty="0">
                <a:solidFill>
                  <a:srgbClr val="000000"/>
                </a:solidFill>
                <a:effectLst/>
                <a:highlight>
                  <a:srgbClr val="FFFFFF"/>
                </a:highlight>
                <a:latin typeface="Arial" panose="020B0604020202020204" pitchFamily="34" charset="0"/>
              </a:rPr>
              <a:t>(b) where any part of the goods is sold, the proportionate value of such goods as determined under sub-section (8) or the transaction value of such goods, whichever is higher:</a:t>
            </a:r>
            <a:endParaRPr lang="en-US" b="0" i="0" dirty="0">
              <a:solidFill>
                <a:srgbClr val="000000"/>
              </a:solidFill>
              <a:effectLst/>
              <a:highlight>
                <a:srgbClr val="FFFFFF"/>
              </a:highlight>
              <a:latin typeface="Arial" panose="020B0604020202020204" pitchFamily="34" charset="0"/>
            </a:endParaRPr>
          </a:p>
          <a:p>
            <a:pPr marL="381000" algn="just"/>
            <a:endParaRPr lang="en-US" b="0" i="0" dirty="0">
              <a:solidFill>
                <a:srgbClr val="000000"/>
              </a:solidFill>
              <a:effectLst/>
              <a:highlight>
                <a:srgbClr val="FFFFFF"/>
              </a:highlight>
              <a:latin typeface="Arial" panose="020B0604020202020204" pitchFamily="34" charset="0"/>
            </a:endParaRPr>
          </a:p>
          <a:p>
            <a:pPr marL="381000" algn="just"/>
            <a:r>
              <a:rPr lang="en-US" b="0" i="0" dirty="0">
                <a:solidFill>
                  <a:srgbClr val="000000"/>
                </a:solidFill>
                <a:effectLst/>
                <a:highlight>
                  <a:srgbClr val="FFFFFF"/>
                </a:highlight>
                <a:latin typeface="Arial" panose="020B0604020202020204" pitchFamily="34" charset="0"/>
              </a:rPr>
              <a:t>Provided that where the whole of the warehoused goods or any part thereof are sold more than once before such clearance for home consumption or export, the transaction value of the last such transaction shall be the transaction value for the purposes of clause (a) or clause (b):</a:t>
            </a:r>
            <a:endParaRPr lang="en-US" b="0" i="0" dirty="0">
              <a:solidFill>
                <a:srgbClr val="000000"/>
              </a:solidFill>
              <a:effectLst/>
              <a:highlight>
                <a:srgbClr val="FFFFFF"/>
              </a:highlight>
              <a:latin typeface="Arial" panose="020B0604020202020204" pitchFamily="34" charset="0"/>
            </a:endParaRPr>
          </a:p>
          <a:p>
            <a:pPr marL="381000" algn="just"/>
            <a:endParaRPr lang="en-US" b="0" i="0" dirty="0">
              <a:solidFill>
                <a:srgbClr val="000000"/>
              </a:solidFill>
              <a:effectLst/>
              <a:highlight>
                <a:srgbClr val="FFFFFF"/>
              </a:highlight>
              <a:latin typeface="Arial" panose="020B0604020202020204" pitchFamily="34" charset="0"/>
            </a:endParaRPr>
          </a:p>
          <a:p>
            <a:pPr marL="381000" algn="just"/>
            <a:r>
              <a:rPr lang="en-US" b="0" i="0" dirty="0">
                <a:solidFill>
                  <a:srgbClr val="000000"/>
                </a:solidFill>
                <a:effectLst/>
                <a:highlight>
                  <a:srgbClr val="FFFFFF"/>
                </a:highlight>
                <a:latin typeface="Arial" panose="020B0604020202020204" pitchFamily="34" charset="0"/>
              </a:rPr>
              <a:t>Provided further that in respect of warehoused goods which remain unsold, the value or the proportionate value, as the case may be, of such goods shall be determined in accordance with the provisions of sub-section (8).</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Explanation.- For the purposes of this sub-section, the expression “transaction value”, in relation to warehoused goods, means the amount paid or payable as consideration for the sale of such goods.]</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p:txBody>
          <a:bodyPr/>
          <a:lstStyle/>
          <a:p>
            <a:pPr algn="just"/>
            <a:r>
              <a:rPr lang="en-US" b="0" i="0" dirty="0">
                <a:solidFill>
                  <a:srgbClr val="000000"/>
                </a:solidFill>
                <a:effectLst/>
                <a:highlight>
                  <a:srgbClr val="FFFFFF"/>
                </a:highlight>
                <a:latin typeface="Arial" panose="020B0604020202020204" pitchFamily="34" charset="0"/>
              </a:rPr>
              <a:t>(9) Any article which is imported into India shall, in addition, be liable to the goods and services tax compensation </a:t>
            </a:r>
            <a:r>
              <a:rPr lang="en-US" b="0" i="0" dirty="0" err="1">
                <a:solidFill>
                  <a:srgbClr val="000000"/>
                </a:solidFill>
                <a:effectLst/>
                <a:highlight>
                  <a:srgbClr val="FFFFFF"/>
                </a:highlight>
                <a:latin typeface="Arial" panose="020B0604020202020204" pitchFamily="34" charset="0"/>
              </a:rPr>
              <a:t>cess</a:t>
            </a:r>
            <a:r>
              <a:rPr lang="en-US" b="0" i="0" dirty="0">
                <a:solidFill>
                  <a:srgbClr val="000000"/>
                </a:solidFill>
                <a:effectLst/>
                <a:highlight>
                  <a:srgbClr val="FFFFFF"/>
                </a:highlight>
                <a:latin typeface="Arial" panose="020B0604020202020204" pitchFamily="34" charset="0"/>
              </a:rPr>
              <a:t> at such rate, as is leviable under section 8 of the Goods and Services Tax (Compensation to States) </a:t>
            </a:r>
            <a:r>
              <a:rPr lang="en-US" b="0" i="0" dirty="0" err="1">
                <a:solidFill>
                  <a:srgbClr val="000000"/>
                </a:solidFill>
                <a:effectLst/>
                <a:highlight>
                  <a:srgbClr val="FFFFFF"/>
                </a:highlight>
                <a:latin typeface="Arial" panose="020B0604020202020204" pitchFamily="34" charset="0"/>
              </a:rPr>
              <a:t>Cess</a:t>
            </a:r>
            <a:r>
              <a:rPr lang="en-US" b="0" i="0" dirty="0">
                <a:solidFill>
                  <a:srgbClr val="000000"/>
                </a:solidFill>
                <a:effectLst/>
                <a:highlight>
                  <a:srgbClr val="FFFFFF"/>
                </a:highlight>
                <a:latin typeface="Arial" panose="020B0604020202020204" pitchFamily="34" charset="0"/>
              </a:rPr>
              <a:t> Act, 2017 on a like article on its supply in India, on the value of the imported article as determined under sub-section (10) [or sub-section (10A), as the case may be.]</a:t>
            </a:r>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5359"/>
          </a:xfrm>
        </p:spPr>
        <p:txBody>
          <a:bodyPr>
            <a:norm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a:xfrm>
            <a:off x="377952" y="1243584"/>
            <a:ext cx="11594592" cy="5437631"/>
          </a:xfrm>
        </p:spPr>
        <p:txBody>
          <a:bodyPr>
            <a:normAutofit fontScale="92500" lnSpcReduction="20000"/>
          </a:bodyPr>
          <a:lstStyle/>
          <a:p>
            <a:pPr algn="just"/>
            <a:r>
              <a:rPr lang="en-US" b="0" i="0" dirty="0">
                <a:solidFill>
                  <a:srgbClr val="000000"/>
                </a:solidFill>
                <a:effectLst/>
                <a:highlight>
                  <a:srgbClr val="FFFFFF"/>
                </a:highlight>
                <a:latin typeface="Arial" panose="020B0604020202020204" pitchFamily="34" charset="0"/>
              </a:rPr>
              <a:t>(10) For the purposes of calculating the goods and services tax compensation </a:t>
            </a:r>
            <a:r>
              <a:rPr lang="en-US" b="0" i="0" dirty="0" err="1">
                <a:solidFill>
                  <a:srgbClr val="000000"/>
                </a:solidFill>
                <a:effectLst/>
                <a:highlight>
                  <a:srgbClr val="FFFFFF"/>
                </a:highlight>
                <a:latin typeface="Arial" panose="020B0604020202020204" pitchFamily="34" charset="0"/>
              </a:rPr>
              <a:t>cess</a:t>
            </a:r>
            <a:r>
              <a:rPr lang="en-US" b="0" i="0" dirty="0">
                <a:solidFill>
                  <a:srgbClr val="000000"/>
                </a:solidFill>
                <a:effectLst/>
                <a:highlight>
                  <a:srgbClr val="FFFFFF"/>
                </a:highlight>
                <a:latin typeface="Arial" panose="020B0604020202020204" pitchFamily="34" charset="0"/>
              </a:rPr>
              <a:t> under sub-section (9) on any imported article where such </a:t>
            </a:r>
            <a:r>
              <a:rPr lang="en-US" b="0" i="0" dirty="0" err="1">
                <a:solidFill>
                  <a:srgbClr val="000000"/>
                </a:solidFill>
                <a:effectLst/>
                <a:highlight>
                  <a:srgbClr val="FFFFFF"/>
                </a:highlight>
                <a:latin typeface="Arial" panose="020B0604020202020204" pitchFamily="34" charset="0"/>
              </a:rPr>
              <a:t>cess</a:t>
            </a:r>
            <a:r>
              <a:rPr lang="en-US" b="0" i="0" dirty="0">
                <a:solidFill>
                  <a:srgbClr val="000000"/>
                </a:solidFill>
                <a:effectLst/>
                <a:highlight>
                  <a:srgbClr val="FFFFFF"/>
                </a:highlight>
                <a:latin typeface="Arial" panose="020B0604020202020204" pitchFamily="34" charset="0"/>
              </a:rPr>
              <a:t> is leviable at any percentage of its value, the value of the imported article shall, notwithstanding anything contained in section 14 of the Customs Act, 1962, (52 of 1962.) be the aggregate of-</a:t>
            </a:r>
            <a:endParaRPr lang="en-US" b="0" i="0" dirty="0">
              <a:solidFill>
                <a:srgbClr val="000000"/>
              </a:solidFill>
              <a:effectLst/>
              <a:highlight>
                <a:srgbClr val="FFFFFF"/>
              </a:highlight>
              <a:latin typeface="Arial" panose="020B0604020202020204" pitchFamily="34" charset="0"/>
            </a:endParaRPr>
          </a:p>
          <a:p>
            <a:pPr marL="457200" algn="just"/>
            <a:endParaRPr lang="en-US" b="0" i="1" dirty="0">
              <a:solidFill>
                <a:srgbClr val="000000"/>
              </a:solidFill>
              <a:effectLst/>
              <a:highlight>
                <a:srgbClr val="FFFFFF"/>
              </a:highlight>
              <a:latin typeface="Arial" panose="020B0604020202020204" pitchFamily="34" charset="0"/>
            </a:endParaRPr>
          </a:p>
          <a:p>
            <a:pPr marL="457200" algn="just"/>
            <a:r>
              <a:rPr lang="en-US" b="0" i="1" dirty="0">
                <a:solidFill>
                  <a:srgbClr val="000000"/>
                </a:solidFill>
                <a:effectLst/>
                <a:highlight>
                  <a:srgbClr val="FFFFFF"/>
                </a:highlight>
                <a:latin typeface="Arial" panose="020B0604020202020204" pitchFamily="34" charset="0"/>
              </a:rPr>
              <a:t>(a) the value of the imported article determined under sub-section (1) of section 14 of the Customs Act, 1962 </a:t>
            </a:r>
            <a:r>
              <a:rPr lang="en-US" b="0" i="0" dirty="0">
                <a:solidFill>
                  <a:srgbClr val="000000"/>
                </a:solidFill>
                <a:effectLst/>
                <a:highlight>
                  <a:srgbClr val="FFFFFF"/>
                </a:highlight>
                <a:latin typeface="Arial" panose="020B0604020202020204" pitchFamily="34" charset="0"/>
              </a:rPr>
              <a:t>(52 of 1962.) </a:t>
            </a:r>
            <a:r>
              <a:rPr lang="en-US" b="0" i="1" dirty="0">
                <a:solidFill>
                  <a:srgbClr val="000000"/>
                </a:solidFill>
                <a:effectLst/>
                <a:highlight>
                  <a:srgbClr val="FFFFFF"/>
                </a:highlight>
                <a:latin typeface="Arial" panose="020B0604020202020204" pitchFamily="34" charset="0"/>
              </a:rPr>
              <a:t>or the</a:t>
            </a:r>
            <a:r>
              <a:rPr lang="en-US" b="0" i="1" dirty="0">
                <a:solidFill>
                  <a:srgbClr val="FF0000"/>
                </a:solidFill>
                <a:effectLst/>
                <a:highlight>
                  <a:srgbClr val="FFFFFF"/>
                </a:highlight>
                <a:latin typeface="Arial" panose="020B0604020202020204" pitchFamily="34" charset="0"/>
              </a:rPr>
              <a:t> tariff value of such article</a:t>
            </a:r>
            <a:r>
              <a:rPr lang="en-US" b="0" i="1" dirty="0">
                <a:solidFill>
                  <a:srgbClr val="000000"/>
                </a:solidFill>
                <a:effectLst/>
                <a:highlight>
                  <a:srgbClr val="FFFFFF"/>
                </a:highlight>
                <a:latin typeface="Arial" panose="020B0604020202020204" pitchFamily="34" charset="0"/>
              </a:rPr>
              <a:t> fixed under sub-section (2) of that section, as the case may be; and</a:t>
            </a:r>
            <a:endParaRPr lang="en-US" b="0" i="0" dirty="0">
              <a:solidFill>
                <a:srgbClr val="000000"/>
              </a:solidFill>
              <a:effectLst/>
              <a:highlight>
                <a:srgbClr val="FFFFFF"/>
              </a:highlight>
              <a:latin typeface="Arial" panose="020B0604020202020204" pitchFamily="34" charset="0"/>
            </a:endParaRPr>
          </a:p>
          <a:p>
            <a:pPr marL="457200" algn="just"/>
            <a:endParaRPr lang="en-US" b="0" i="1" dirty="0">
              <a:solidFill>
                <a:srgbClr val="000000"/>
              </a:solidFill>
              <a:effectLst/>
              <a:highlight>
                <a:srgbClr val="FFFFFF"/>
              </a:highlight>
              <a:latin typeface="Arial" panose="020B0604020202020204" pitchFamily="34" charset="0"/>
            </a:endParaRPr>
          </a:p>
          <a:p>
            <a:pPr marL="457200" algn="just"/>
            <a:r>
              <a:rPr lang="en-US" b="0" i="1" dirty="0">
                <a:solidFill>
                  <a:srgbClr val="000000"/>
                </a:solidFill>
                <a:effectLst/>
                <a:highlight>
                  <a:srgbClr val="FFFFFF"/>
                </a:highlight>
                <a:latin typeface="Arial" panose="020B0604020202020204" pitchFamily="34" charset="0"/>
              </a:rPr>
              <a:t>(b) any duty of customs chargeable on that article under section 12 of the Customs Act, 1962, </a:t>
            </a:r>
            <a:r>
              <a:rPr lang="en-US" b="0" i="0" dirty="0">
                <a:solidFill>
                  <a:srgbClr val="000000"/>
                </a:solidFill>
                <a:effectLst/>
                <a:highlight>
                  <a:srgbClr val="FFFFFF"/>
                </a:highlight>
                <a:latin typeface="Arial" panose="020B0604020202020204" pitchFamily="34" charset="0"/>
              </a:rPr>
              <a:t>(52 of 1962.) </a:t>
            </a:r>
            <a:r>
              <a:rPr lang="en-US" b="0" i="1" dirty="0">
                <a:solidFill>
                  <a:srgbClr val="000000"/>
                </a:solidFill>
                <a:effectLst/>
                <a:highlight>
                  <a:srgbClr val="FFFFFF"/>
                </a:highlight>
                <a:latin typeface="Arial" panose="020B0604020202020204" pitchFamily="34" charset="0"/>
              </a:rPr>
              <a:t>and any sum chargeable on that article under any law for the time being in force as an addition to, and in the same manner as, a duty of customs, but does not include the tax referred to in sub-section (7) or the </a:t>
            </a:r>
            <a:r>
              <a:rPr lang="en-US" b="0" i="1" dirty="0" err="1">
                <a:solidFill>
                  <a:srgbClr val="000000"/>
                </a:solidFill>
                <a:effectLst/>
                <a:highlight>
                  <a:srgbClr val="FFFFFF"/>
                </a:highlight>
                <a:latin typeface="Arial" panose="020B0604020202020204" pitchFamily="34" charset="0"/>
              </a:rPr>
              <a:t>cess</a:t>
            </a:r>
            <a:r>
              <a:rPr lang="en-US" b="0" i="1" dirty="0">
                <a:solidFill>
                  <a:srgbClr val="000000"/>
                </a:solidFill>
                <a:effectLst/>
                <a:highlight>
                  <a:srgbClr val="FFFFFF"/>
                </a:highlight>
                <a:latin typeface="Arial" panose="020B0604020202020204" pitchFamily="34" charset="0"/>
              </a:rPr>
              <a:t> referred to in sub-section (9).</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305"/>
            <a:ext cx="10515600" cy="755904"/>
          </a:xfrm>
        </p:spPr>
        <p:txBody>
          <a:bodyPr>
            <a:norm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a:xfrm>
            <a:off x="195072" y="902210"/>
            <a:ext cx="11996928" cy="5705854"/>
          </a:xfrm>
        </p:spPr>
        <p:txBody>
          <a:bodyPr>
            <a:normAutofit fontScale="62500" lnSpcReduction="20000"/>
          </a:bodyPr>
          <a:lstStyle/>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[(10A) Where the goods deposited in a warehouse under the provisions of the Customs Act, 1962 (52 of 1962) are sold to any person before clearance for </a:t>
            </a:r>
            <a:r>
              <a:rPr lang="en-US" b="0" i="0" dirty="0">
                <a:solidFill>
                  <a:srgbClr val="FF0000"/>
                </a:solidFill>
                <a:effectLst/>
                <a:highlight>
                  <a:srgbClr val="FFFFFF"/>
                </a:highlight>
                <a:latin typeface="Arial" panose="020B0604020202020204" pitchFamily="34" charset="0"/>
              </a:rPr>
              <a:t>home consumption or export under the said Act, the value of such goods for the purpose of calculating the goods and services tax compensation</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cess</a:t>
            </a:r>
            <a:r>
              <a:rPr lang="en-US" b="0" i="0" dirty="0">
                <a:solidFill>
                  <a:srgbClr val="000000"/>
                </a:solidFill>
                <a:effectLst/>
                <a:highlight>
                  <a:srgbClr val="FFFFFF"/>
                </a:highlight>
                <a:latin typeface="Arial" panose="020B0604020202020204" pitchFamily="34" charset="0"/>
              </a:rPr>
              <a:t> under sub-section (9) shall be,-</a:t>
            </a:r>
            <a:endParaRPr lang="en-US" b="0" i="0" dirty="0">
              <a:solidFill>
                <a:srgbClr val="00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(a) where the whole of the goods are sold, the value determined under sub-section (10) or the </a:t>
            </a:r>
            <a:r>
              <a:rPr lang="en-US" b="0" i="0" dirty="0">
                <a:solidFill>
                  <a:srgbClr val="FF0000"/>
                </a:solidFill>
                <a:effectLst/>
                <a:highlight>
                  <a:srgbClr val="FFFFFF"/>
                </a:highlight>
                <a:latin typeface="Arial" panose="020B0604020202020204" pitchFamily="34" charset="0"/>
              </a:rPr>
              <a:t>transaction value of such goods, whichever is higher; or</a:t>
            </a:r>
            <a:endParaRPr lang="en-US" b="0" i="0" dirty="0">
              <a:solidFill>
                <a:srgbClr val="FF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(b) where any part of the goods is sold, the proportionate value of such goods as determined under sub-section (10) or the transaction value of such goods, whichever is higher:</a:t>
            </a:r>
            <a:endParaRPr lang="en-US" b="0" i="0" dirty="0">
              <a:solidFill>
                <a:srgbClr val="00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Provided that where the whole of the warehoused goods or any part thereof are sold more than once before such clearance for home consumption or export, the transaction value of the last of such transaction shall be the transaction value for the purposes of clause (a) or clause (b):</a:t>
            </a:r>
            <a:endParaRPr lang="en-US" b="0" i="0" dirty="0">
              <a:solidFill>
                <a:srgbClr val="000000"/>
              </a:solidFill>
              <a:effectLst/>
              <a:highlight>
                <a:srgbClr val="FFFFFF"/>
              </a:highlight>
              <a:latin typeface="Arial" panose="020B0604020202020204" pitchFamily="34" charset="0"/>
            </a:endParaRPr>
          </a:p>
          <a:p>
            <a:pPr marL="457200" algn="just"/>
            <a:endParaRPr lang="en-US" b="0" i="0" dirty="0">
              <a:solidFill>
                <a:srgbClr val="000000"/>
              </a:solidFill>
              <a:effectLst/>
              <a:highlight>
                <a:srgbClr val="FFFFFF"/>
              </a:highlight>
              <a:latin typeface="Arial" panose="020B0604020202020204" pitchFamily="34" charset="0"/>
            </a:endParaRPr>
          </a:p>
          <a:p>
            <a:pPr marL="457200" algn="just"/>
            <a:r>
              <a:rPr lang="en-US" b="0" i="0" dirty="0">
                <a:solidFill>
                  <a:srgbClr val="000000"/>
                </a:solidFill>
                <a:effectLst/>
                <a:highlight>
                  <a:srgbClr val="FFFFFF"/>
                </a:highlight>
                <a:latin typeface="Arial" panose="020B0604020202020204" pitchFamily="34" charset="0"/>
              </a:rPr>
              <a:t>Provided further that in respect of warehoused goods which remain unsold, the value or the proportionate value, as the case may be, of such goods shall be determined in accordance with the provisions of sub-section (10).</a:t>
            </a:r>
            <a:endParaRPr lang="en-US" b="0" i="0" dirty="0">
              <a:solidFill>
                <a:srgbClr val="000000"/>
              </a:solidFill>
              <a:effectLst/>
              <a:highlight>
                <a:srgbClr val="FFFFFF"/>
              </a:highlight>
              <a:latin typeface="Arial" panose="020B0604020202020204" pitchFamily="34" charset="0"/>
            </a:endParaRPr>
          </a:p>
          <a:p>
            <a:pPr indent="0" algn="just">
              <a:buNone/>
            </a:pP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Explanation.-For the purposes of this sub-section, the expression “transaction value”, in relation to warehoused goods, means the amount paid or payable as consideration for the sale of such goods.]</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a:xfrm>
            <a:off x="838200" y="1813433"/>
            <a:ext cx="10515600" cy="4351338"/>
          </a:xfrm>
        </p:spPr>
        <p:txBody>
          <a:bodyPr/>
          <a:lstStyle/>
          <a:p>
            <a:r>
              <a:rPr lang="en-US" b="0" i="0" dirty="0">
                <a:solidFill>
                  <a:srgbClr val="000000"/>
                </a:solidFill>
                <a:effectLst/>
                <a:highlight>
                  <a:srgbClr val="FFFFFF"/>
                </a:highlight>
                <a:latin typeface="Arial" panose="020B0604020202020204" pitchFamily="34" charset="0"/>
              </a:rPr>
              <a:t>(11) The duty or tax or </a:t>
            </a:r>
            <a:r>
              <a:rPr lang="en-US" b="0" i="0" dirty="0" err="1">
                <a:solidFill>
                  <a:srgbClr val="000000"/>
                </a:solidFill>
                <a:effectLst/>
                <a:highlight>
                  <a:srgbClr val="FFFFFF"/>
                </a:highlight>
                <a:latin typeface="Arial" panose="020B0604020202020204" pitchFamily="34" charset="0"/>
              </a:rPr>
              <a:t>cess</a:t>
            </a:r>
            <a:r>
              <a:rPr lang="en-US" b="0" i="0" dirty="0">
                <a:solidFill>
                  <a:srgbClr val="000000"/>
                </a:solidFill>
                <a:effectLst/>
                <a:highlight>
                  <a:srgbClr val="FFFFFF"/>
                </a:highlight>
                <a:latin typeface="Arial" panose="020B0604020202020204" pitchFamily="34" charset="0"/>
              </a:rPr>
              <a:t>, as the case may be,</a:t>
            </a:r>
            <a:r>
              <a:rPr lang="en-US" b="0" i="0" dirty="0">
                <a:solidFill>
                  <a:srgbClr val="FF0000"/>
                </a:solidFill>
                <a:effectLst/>
                <a:highlight>
                  <a:srgbClr val="FFFFFF"/>
                </a:highlight>
                <a:latin typeface="Arial" panose="020B0604020202020204" pitchFamily="34" charset="0"/>
              </a:rPr>
              <a:t> chargeable under this section shall be in addition to any other duty</a:t>
            </a:r>
            <a:r>
              <a:rPr lang="en-US" b="0" i="0" dirty="0">
                <a:solidFill>
                  <a:srgbClr val="000000"/>
                </a:solidFill>
                <a:effectLst/>
                <a:highlight>
                  <a:srgbClr val="FFFFFF"/>
                </a:highlight>
                <a:latin typeface="Arial" panose="020B0604020202020204" pitchFamily="34" charset="0"/>
              </a:rPr>
              <a:t> or tax or </a:t>
            </a:r>
            <a:r>
              <a:rPr lang="en-US" b="0" i="0" dirty="0" err="1">
                <a:solidFill>
                  <a:srgbClr val="000000"/>
                </a:solidFill>
                <a:effectLst/>
                <a:highlight>
                  <a:srgbClr val="FFFFFF"/>
                </a:highlight>
                <a:latin typeface="Arial" panose="020B0604020202020204" pitchFamily="34" charset="0"/>
              </a:rPr>
              <a:t>cess</a:t>
            </a:r>
            <a:r>
              <a:rPr lang="en-US" b="0" i="0" dirty="0">
                <a:solidFill>
                  <a:srgbClr val="000000"/>
                </a:solidFill>
                <a:effectLst/>
                <a:highlight>
                  <a:srgbClr val="FFFFFF"/>
                </a:highlight>
                <a:latin typeface="Arial" panose="020B0604020202020204" pitchFamily="34" charset="0"/>
              </a:rPr>
              <a:t>, as the case may be, imposed under this Act or under any other law for the time being in force.</a:t>
            </a:r>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i="0" dirty="0">
                <a:solidFill>
                  <a:srgbClr val="FF0000"/>
                </a:solidFill>
                <a:effectLst/>
                <a:highlight>
                  <a:srgbClr val="FFFFFF"/>
                </a:highlight>
                <a:latin typeface="Arial" panose="020B0604020202020204" pitchFamily="34" charset="0"/>
              </a:rPr>
              <a:t>SECTION 3. Levy of additional duty equal to excise duty, sales tax, local taxes and other charges. –</a:t>
            </a:r>
            <a:endParaRPr lang="en-IN" sz="2400" dirty="0"/>
          </a:p>
        </p:txBody>
      </p:sp>
      <p:sp>
        <p:nvSpPr>
          <p:cNvPr id="3" name="Content Placeholder 2"/>
          <p:cNvSpPr>
            <a:spLocks noGrp="1"/>
          </p:cNvSpPr>
          <p:nvPr>
            <p:ph idx="1"/>
          </p:nvPr>
        </p:nvSpPr>
        <p:spPr/>
        <p:txBody>
          <a:bodyPr/>
          <a:lstStyle/>
          <a:p>
            <a:pPr algn="just"/>
            <a:r>
              <a:rPr lang="en-US" b="0" i="0" dirty="0">
                <a:solidFill>
                  <a:srgbClr val="000000"/>
                </a:solidFill>
                <a:effectLst/>
                <a:highlight>
                  <a:srgbClr val="FFFFFF"/>
                </a:highlight>
                <a:latin typeface="Arial" panose="020B0604020202020204" pitchFamily="34" charset="0"/>
              </a:rPr>
              <a:t>(12) The provisions of the Customs Act, 1962 (52 of 1962.) and the rules and regulations made thereunder, including those relating to drawbacks, refunds and exemption from duties shall, so far as may be, apply to the duty or tax or </a:t>
            </a:r>
            <a:r>
              <a:rPr lang="en-US" b="0" i="0" dirty="0" err="1">
                <a:solidFill>
                  <a:srgbClr val="000000"/>
                </a:solidFill>
                <a:effectLst/>
                <a:highlight>
                  <a:srgbClr val="FFFFFF"/>
                </a:highlight>
                <a:latin typeface="Arial" panose="020B0604020202020204" pitchFamily="34" charset="0"/>
              </a:rPr>
              <a:t>cess</a:t>
            </a:r>
            <a:r>
              <a:rPr lang="en-US" b="0" i="0" dirty="0">
                <a:solidFill>
                  <a:srgbClr val="000000"/>
                </a:solidFill>
                <a:effectLst/>
                <a:highlight>
                  <a:srgbClr val="FFFFFF"/>
                </a:highlight>
                <a:latin typeface="Arial" panose="020B0604020202020204" pitchFamily="34" charset="0"/>
              </a:rPr>
              <a:t>, as the case may be, chargeable under this section as they apply in relation to the duties leviable under that Act.]</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8187"/>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solidFill>
                <a:srgbClr val="FF0000"/>
              </a:solidFill>
            </a:endParaRPr>
          </a:p>
        </p:txBody>
      </p:sp>
      <p:sp>
        <p:nvSpPr>
          <p:cNvPr id="3" name="Content Placeholder 2"/>
          <p:cNvSpPr>
            <a:spLocks noGrp="1"/>
          </p:cNvSpPr>
          <p:nvPr>
            <p:ph idx="1"/>
          </p:nvPr>
        </p:nvSpPr>
        <p:spPr>
          <a:xfrm>
            <a:off x="365760" y="1353312"/>
            <a:ext cx="11472672" cy="5010912"/>
          </a:xfrm>
        </p:spPr>
        <p:txBody>
          <a:bodyPr/>
          <a:lstStyle/>
          <a:p>
            <a:pPr algn="just"/>
            <a:r>
              <a:rPr lang="en-US" b="1" i="0" dirty="0">
                <a:solidFill>
                  <a:srgbClr val="000000"/>
                </a:solidFill>
                <a:effectLst/>
                <a:highlight>
                  <a:srgbClr val="FFFFFF"/>
                </a:highlight>
                <a:latin typeface="Arial" panose="020B0604020202020204" pitchFamily="34" charset="0"/>
              </a:rPr>
              <a:t>SECTION 9.</a:t>
            </a:r>
            <a:r>
              <a:rPr lang="en-US" b="0" i="0" dirty="0">
                <a:solidFill>
                  <a:srgbClr val="000000"/>
                </a:solidFill>
                <a:effectLst/>
                <a:highlight>
                  <a:srgbClr val="FFFFFF"/>
                </a:highlight>
                <a:latin typeface="Arial" panose="020B0604020202020204" pitchFamily="34" charset="0"/>
              </a:rPr>
              <a:t> (1) Where any country or territory pays, bestows, directly or indirectly, any </a:t>
            </a:r>
            <a:r>
              <a:rPr lang="en-US" b="0" i="0" dirty="0">
                <a:solidFill>
                  <a:srgbClr val="FF0000"/>
                </a:solidFill>
                <a:effectLst/>
                <a:highlight>
                  <a:srgbClr val="FFFFFF"/>
                </a:highlight>
                <a:latin typeface="Arial" panose="020B0604020202020204" pitchFamily="34" charset="0"/>
              </a:rPr>
              <a:t>subsidy upon the manufacture or production therein or the exportation</a:t>
            </a:r>
            <a:r>
              <a:rPr lang="en-US" b="0" i="0" dirty="0">
                <a:solidFill>
                  <a:srgbClr val="000000"/>
                </a:solidFill>
                <a:effectLst/>
                <a:highlight>
                  <a:srgbClr val="FFFFFF"/>
                </a:highlight>
                <a:latin typeface="Arial" panose="020B0604020202020204" pitchFamily="34" charset="0"/>
              </a:rPr>
              <a:t> therefrom of any article including any subsidy on transportation of such article, then, upon the importation of any such article into India, whether the same is imported directly from the country of manufacture, production or otherwise, and whether it is imported in the same condition as when exported from the country of manufacture or production or has been changed in condition by manufacture, production or otherwise, the Central Government may, by notification in the Official Gazette, </a:t>
            </a:r>
            <a:r>
              <a:rPr lang="en-US" b="0" i="0" dirty="0">
                <a:solidFill>
                  <a:srgbClr val="FF0000"/>
                </a:solidFill>
                <a:effectLst/>
                <a:highlight>
                  <a:srgbClr val="FFFFFF"/>
                </a:highlight>
                <a:latin typeface="Arial" panose="020B0604020202020204" pitchFamily="34" charset="0"/>
              </a:rPr>
              <a:t>impose a countervailing duty not exceeding the amount of such subsidy.</a:t>
            </a:r>
            <a:endParaRPr lang="en-IN" dirty="0">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463296" y="1182624"/>
            <a:ext cx="11375136" cy="5181600"/>
          </a:xfrm>
        </p:spPr>
        <p:txBody>
          <a:bodyPr>
            <a:normAutofit fontScale="62500" lnSpcReduction="20000"/>
          </a:bodyPr>
          <a:lstStyle/>
          <a:p>
            <a:pPr algn="just"/>
            <a:r>
              <a:rPr lang="en-US" b="1" i="0" dirty="0">
                <a:solidFill>
                  <a:srgbClr val="000000"/>
                </a:solidFill>
                <a:effectLst/>
                <a:highlight>
                  <a:srgbClr val="FFFFFF"/>
                </a:highlight>
                <a:latin typeface="Arial" panose="020B0604020202020204" pitchFamily="34" charset="0"/>
              </a:rPr>
              <a:t> Explanation</a:t>
            </a:r>
            <a:r>
              <a:rPr lang="en-US" b="0" i="0" dirty="0">
                <a:solidFill>
                  <a:srgbClr val="000000"/>
                </a:solidFill>
                <a:effectLst/>
                <a:highlight>
                  <a:srgbClr val="FFFFFF"/>
                </a:highlight>
                <a:latin typeface="Arial" panose="020B0604020202020204" pitchFamily="34" charset="0"/>
              </a:rPr>
              <a:t>. - For the purposes of this section, a </a:t>
            </a:r>
            <a:r>
              <a:rPr lang="en-US" b="0" i="0" dirty="0">
                <a:solidFill>
                  <a:srgbClr val="FF0000"/>
                </a:solidFill>
                <a:effectLst/>
                <a:highlight>
                  <a:srgbClr val="FFFFFF"/>
                </a:highlight>
                <a:latin typeface="Arial" panose="020B0604020202020204" pitchFamily="34" charset="0"/>
              </a:rPr>
              <a:t>subsidy shall be deemed to exist if -</a:t>
            </a:r>
            <a:endParaRPr lang="en-US" b="0" i="0" dirty="0">
              <a:solidFill>
                <a:srgbClr val="FF0000"/>
              </a:solidFill>
              <a:effectLst/>
              <a:highlight>
                <a:srgbClr val="FFFFFF"/>
              </a:highlight>
              <a:latin typeface="Arial" panose="020B0604020202020204" pitchFamily="34" charset="0"/>
            </a:endParaRPr>
          </a:p>
          <a:p>
            <a:pPr algn="just"/>
            <a:endParaRPr lang="en-US" b="1"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 ) there is </a:t>
            </a:r>
            <a:r>
              <a:rPr lang="en-US" b="0" i="0" dirty="0">
                <a:solidFill>
                  <a:srgbClr val="FF0000"/>
                </a:solidFill>
                <a:effectLst/>
                <a:highlight>
                  <a:srgbClr val="FFFFFF"/>
                </a:highlight>
                <a:latin typeface="Arial" panose="020B0604020202020204" pitchFamily="34" charset="0"/>
              </a:rPr>
              <a:t>financial contribution by a Government,</a:t>
            </a:r>
            <a:r>
              <a:rPr lang="en-US" b="0" i="0" dirty="0">
                <a:solidFill>
                  <a:srgbClr val="000000"/>
                </a:solidFill>
                <a:effectLst/>
                <a:highlight>
                  <a:srgbClr val="FFFFFF"/>
                </a:highlight>
                <a:latin typeface="Arial" panose="020B0604020202020204" pitchFamily="34" charset="0"/>
              </a:rPr>
              <a:t> or any public body in the exporting or producing country or territory, that is, where -</a:t>
            </a:r>
            <a:endParaRPr lang="en-US" b="0" i="0" dirty="0">
              <a:solidFill>
                <a:srgbClr val="000000"/>
              </a:solidFill>
              <a:effectLst/>
              <a:highlight>
                <a:srgbClr val="FFFFFF"/>
              </a:highlight>
              <a:latin typeface="Arial" panose="020B0604020202020204" pitchFamily="34" charset="0"/>
            </a:endParaRPr>
          </a:p>
          <a:p>
            <a:pPr marL="0" indent="0" algn="just">
              <a:buNone/>
            </a:pPr>
            <a:r>
              <a:rPr lang="en-US" b="1" i="0" dirty="0">
                <a:solidFill>
                  <a:srgbClr val="000000"/>
                </a:solidFill>
                <a:effectLst/>
                <a:highlight>
                  <a:srgbClr val="FFFFFF"/>
                </a:highlight>
                <a:latin typeface="Arial" panose="020B0604020202020204" pitchFamily="34" charset="0"/>
              </a:rPr>
              <a:t>     </a:t>
            </a:r>
            <a:r>
              <a:rPr lang="en-US" b="0" i="0" dirty="0">
                <a:solidFill>
                  <a:srgbClr val="000000"/>
                </a:solidFill>
                <a:effectLst/>
                <a:highlight>
                  <a:srgbClr val="FFFFFF"/>
                </a:highlight>
                <a:latin typeface="Arial" panose="020B0604020202020204" pitchFamily="34" charset="0"/>
              </a:rPr>
              <a:t> </a:t>
            </a:r>
            <a:r>
              <a:rPr lang="en-US" b="1" i="0" dirty="0">
                <a:solidFill>
                  <a:srgbClr val="000000"/>
                </a:solidFill>
                <a:effectLst/>
                <a:highlight>
                  <a:srgbClr val="FFFFFF"/>
                </a:highlight>
                <a:latin typeface="Arial" panose="020B0604020202020204" pitchFamily="34" charset="0"/>
              </a:rPr>
              <a:t>  </a:t>
            </a:r>
            <a:endParaRPr lang="en-US" b="1"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a Government practice involves a direct </a:t>
            </a:r>
            <a:r>
              <a:rPr lang="en-US" b="0" i="0" dirty="0">
                <a:solidFill>
                  <a:srgbClr val="FF0000"/>
                </a:solidFill>
                <a:effectLst/>
                <a:highlight>
                  <a:srgbClr val="FFFFFF"/>
                </a:highlight>
                <a:latin typeface="Arial" panose="020B0604020202020204" pitchFamily="34" charset="0"/>
              </a:rPr>
              <a:t>transfer of funds</a:t>
            </a:r>
            <a:r>
              <a:rPr lang="en-US" b="0" i="0" dirty="0">
                <a:solidFill>
                  <a:srgbClr val="000000"/>
                </a:solidFill>
                <a:effectLst/>
                <a:highlight>
                  <a:srgbClr val="FFFFFF"/>
                </a:highlight>
                <a:latin typeface="Arial" panose="020B0604020202020204" pitchFamily="34" charset="0"/>
              </a:rPr>
              <a:t> (including grants, loans and equity infusion), or potential direct transfer of funds or liabilities, or both;</a:t>
            </a:r>
            <a:endParaRPr lang="en-US" b="0" i="0" dirty="0">
              <a:solidFill>
                <a:srgbClr val="000000"/>
              </a:solidFill>
              <a:effectLst/>
              <a:highlight>
                <a:srgbClr val="FFFFFF"/>
              </a:highlight>
              <a:latin typeface="Arial" panose="020B0604020202020204" pitchFamily="34" charset="0"/>
            </a:endParaRPr>
          </a:p>
          <a:p>
            <a:pPr algn="just"/>
            <a:endParaRPr lang="en-US" b="1"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 Government revenue that is otherwise due is </a:t>
            </a:r>
            <a:r>
              <a:rPr lang="en-US" b="0" i="0" dirty="0">
                <a:solidFill>
                  <a:srgbClr val="FF0000"/>
                </a:solidFill>
                <a:effectLst/>
                <a:highlight>
                  <a:srgbClr val="FFFFFF"/>
                </a:highlight>
                <a:latin typeface="Arial" panose="020B0604020202020204" pitchFamily="34" charset="0"/>
              </a:rPr>
              <a:t>foregone or not collected</a:t>
            </a:r>
            <a:r>
              <a:rPr lang="en-US" b="0" i="0" dirty="0">
                <a:solidFill>
                  <a:srgbClr val="000000"/>
                </a:solidFill>
                <a:effectLst/>
                <a:highlight>
                  <a:srgbClr val="FFFFFF"/>
                </a:highlight>
                <a:latin typeface="Arial" panose="020B0604020202020204" pitchFamily="34" charset="0"/>
              </a:rPr>
              <a:t> (including fiscal incentives);</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(iii) a Government provides goods or services other than </a:t>
            </a:r>
            <a:r>
              <a:rPr lang="en-US" b="0" i="0" dirty="0">
                <a:solidFill>
                  <a:srgbClr val="FF0000"/>
                </a:solidFill>
                <a:effectLst/>
                <a:highlight>
                  <a:srgbClr val="FFFFFF"/>
                </a:highlight>
                <a:latin typeface="Arial" panose="020B0604020202020204" pitchFamily="34" charset="0"/>
              </a:rPr>
              <a:t>general infrastructure or purchases goods</a:t>
            </a:r>
            <a:r>
              <a:rPr lang="en-US" b="0" i="0" dirty="0">
                <a:solidFill>
                  <a:srgbClr val="000000"/>
                </a:solidFill>
                <a:effectLst/>
                <a:highlight>
                  <a:srgbClr val="FFFFFF"/>
                </a:highlight>
                <a:latin typeface="Arial" panose="020B0604020202020204" pitchFamily="34" charset="0"/>
              </a:rPr>
              <a:t>;</a:t>
            </a:r>
            <a:endParaRPr lang="en-US" b="0" i="0" dirty="0">
              <a:solidFill>
                <a:srgbClr val="000000"/>
              </a:solidFill>
              <a:effectLst/>
              <a:highlight>
                <a:srgbClr val="FFFFFF"/>
              </a:highlight>
              <a:latin typeface="Arial" panose="020B0604020202020204" pitchFamily="34" charset="0"/>
            </a:endParaRPr>
          </a:p>
          <a:p>
            <a:pPr algn="just"/>
            <a:endParaRPr lang="en-US" b="1"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iv) a Government makes payments to a </a:t>
            </a:r>
            <a:r>
              <a:rPr lang="en-US" b="0" i="0" dirty="0">
                <a:solidFill>
                  <a:srgbClr val="FF0000"/>
                </a:solidFill>
                <a:effectLst/>
                <a:highlight>
                  <a:srgbClr val="FFFFFF"/>
                </a:highlight>
                <a:latin typeface="Arial" panose="020B0604020202020204" pitchFamily="34" charset="0"/>
              </a:rPr>
              <a:t>funding mechanism,</a:t>
            </a:r>
            <a:r>
              <a:rPr lang="en-US" b="0" i="0" dirty="0">
                <a:solidFill>
                  <a:srgbClr val="000000"/>
                </a:solidFill>
                <a:effectLst/>
                <a:highlight>
                  <a:srgbClr val="FFFFFF"/>
                </a:highlight>
                <a:latin typeface="Arial" panose="020B0604020202020204" pitchFamily="34" charset="0"/>
              </a:rPr>
              <a:t> or entrusts or directs a private body to carry out one or more of the type of functions specified in clauses (</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to (iii) above which would normally be vested in the Government and the practice in, no real sense, differs from practices normally followed by Governments; or</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3387"/>
          </a:xfrm>
        </p:spPr>
        <p:txBody>
          <a:bodyPr>
            <a:normAutofit fontScale="90000"/>
          </a:bodyPr>
          <a:lstStyle/>
          <a:p>
            <a:r>
              <a:rPr lang="en-US" dirty="0"/>
              <a:t>List of </a:t>
            </a:r>
            <a:r>
              <a:rPr lang="en-US" dirty="0" err="1"/>
              <a:t>Authorised</a:t>
            </a:r>
            <a:r>
              <a:rPr lang="en-US" dirty="0"/>
              <a:t>  operation Under SEZ Act</a:t>
            </a:r>
            <a:endParaRPr lang="en-IN" dirty="0"/>
          </a:p>
        </p:txBody>
      </p:sp>
      <p:sp>
        <p:nvSpPr>
          <p:cNvPr id="3" name="Content Placeholder 2"/>
          <p:cNvSpPr>
            <a:spLocks noGrp="1"/>
          </p:cNvSpPr>
          <p:nvPr>
            <p:ph idx="1"/>
          </p:nvPr>
        </p:nvSpPr>
        <p:spPr>
          <a:xfrm>
            <a:off x="402336" y="1267968"/>
            <a:ext cx="11399520" cy="4908995"/>
          </a:xfrm>
        </p:spPr>
        <p:txBody>
          <a:bodyPr/>
          <a:lstStyle/>
          <a:p>
            <a:endParaRPr lang="en-IN" dirty="0"/>
          </a:p>
        </p:txBody>
      </p:sp>
      <p:graphicFrame>
        <p:nvGraphicFramePr>
          <p:cNvPr id="4" name="Object 3"/>
          <p:cNvGraphicFramePr>
            <a:graphicFrameLocks noChangeAspect="1"/>
          </p:cNvGraphicFramePr>
          <p:nvPr/>
        </p:nvGraphicFramePr>
        <p:xfrm>
          <a:off x="4322445" y="1267968"/>
          <a:ext cx="4186238" cy="4035552"/>
        </p:xfrm>
        <a:graphic>
          <a:graphicData uri="http://schemas.openxmlformats.org/presentationml/2006/ole">
            <mc:AlternateContent xmlns:mc="http://schemas.openxmlformats.org/markup-compatibility/2006">
              <mc:Choice xmlns:v="urn:schemas-microsoft-com:vml" Requires="v">
                <p:oleObj spid="_x0000_s5" name="Acrobat Document" r:id="rId1" imgW="5963285" imgH="7713980" progId="Acrobat.Document.DC">
                  <p:embed/>
                </p:oleObj>
              </mc:Choice>
              <mc:Fallback>
                <p:oleObj name="Acrobat Document" r:id="rId1" imgW="5963285" imgH="7713980" progId="Acrobat.Document.DC">
                  <p:embed/>
                  <p:pic>
                    <p:nvPicPr>
                      <p:cNvPr id="0" name="Picture 4"/>
                      <p:cNvPicPr/>
                      <p:nvPr/>
                    </p:nvPicPr>
                    <p:blipFill>
                      <a:blip r:embed="rId2"/>
                      <a:stretch>
                        <a:fillRect/>
                      </a:stretch>
                    </p:blipFill>
                    <p:spPr>
                      <a:xfrm>
                        <a:off x="4322445" y="1267968"/>
                        <a:ext cx="4186238" cy="4035552"/>
                      </a:xfrm>
                      <a:prstGeom prst="rect">
                        <a:avLst/>
                      </a:prstGeom>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195072" y="1182624"/>
            <a:ext cx="11777472" cy="5675376"/>
          </a:xfrm>
        </p:spPr>
        <p:txBody>
          <a:bodyPr>
            <a:normAutofit fontScale="55000" lnSpcReduction="20000"/>
          </a:bodyPr>
          <a:lstStyle/>
          <a:p>
            <a:pPr algn="just"/>
            <a:r>
              <a:rPr lang="en-US" b="0" i="0" dirty="0">
                <a:solidFill>
                  <a:srgbClr val="000000"/>
                </a:solidFill>
                <a:effectLst/>
                <a:highlight>
                  <a:srgbClr val="FFFFFF"/>
                </a:highlight>
                <a:latin typeface="Arial" panose="020B0604020202020204" pitchFamily="34" charset="0"/>
              </a:rPr>
              <a:t>(b) a Government grants or maintains any form of </a:t>
            </a:r>
            <a:r>
              <a:rPr lang="en-US" b="0" i="0" dirty="0">
                <a:solidFill>
                  <a:srgbClr val="FF0000"/>
                </a:solidFill>
                <a:effectLst/>
                <a:highlight>
                  <a:srgbClr val="FFFFFF"/>
                </a:highlight>
                <a:latin typeface="Arial" panose="020B0604020202020204" pitchFamily="34" charset="0"/>
              </a:rPr>
              <a:t>income or price support,</a:t>
            </a:r>
            <a:r>
              <a:rPr lang="en-US" b="0" i="0" dirty="0">
                <a:solidFill>
                  <a:srgbClr val="000000"/>
                </a:solidFill>
                <a:effectLst/>
                <a:highlight>
                  <a:srgbClr val="FFFFFF"/>
                </a:highlight>
                <a:latin typeface="Arial" panose="020B0604020202020204" pitchFamily="34" charset="0"/>
              </a:rPr>
              <a:t> which operates directly or indirectly to increase export of any article from, or to reduce import of any article into, its territory, and a benefit is thereby conferred.</a:t>
            </a:r>
            <a:endParaRPr lang="en-US" b="0" i="0" dirty="0">
              <a:solidFill>
                <a:srgbClr val="000000"/>
              </a:solidFill>
              <a:effectLst/>
              <a:highlight>
                <a:srgbClr val="FFFFFF"/>
              </a:highlight>
              <a:latin typeface="Arial" panose="020B0604020202020204" pitchFamily="34" charset="0"/>
            </a:endParaRPr>
          </a:p>
          <a:p>
            <a:pPr algn="just"/>
            <a:endParaRPr lang="en-US" b="1" i="0" dirty="0">
              <a:solidFill>
                <a:srgbClr val="000000"/>
              </a:solidFill>
              <a:effectLst/>
              <a:highlight>
                <a:srgbClr val="FFFFFF"/>
              </a:highlight>
              <a:latin typeface="Arial" panose="020B0604020202020204" pitchFamily="34" charset="0"/>
            </a:endParaRPr>
          </a:p>
          <a:p>
            <a:pPr algn="just"/>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(1A) Where the Central Government, on such inquiry as it considers necessary, is of the opinion that circumvention of countervailing duty imposed under sub-section (1) has taken place, either by altering the description or name or composition of the article on which such duty has been imposed or by import of such article in an unassembled or disassembled form or by changing the country of its origin or export or in any other manner, whereby the countervailing duty so imposed is rendered ineffective, it may extend the countervailing duty to such other article also</a:t>
            </a:r>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from such date, not earlier than the date of initiation of the inquiry, as the Central Government may, by notification in the Official Gazette, specify</a:t>
            </a:r>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a:t>
            </a:r>
            <a:r>
              <a:rPr lang="en-US" b="1" i="0" dirty="0">
                <a:solidFill>
                  <a:srgbClr val="000000"/>
                </a:solidFill>
                <a:effectLst/>
                <a:highlight>
                  <a:srgbClr val="FFFFFF"/>
                </a:highlight>
                <a:latin typeface="Arial" panose="020B0604020202020204" pitchFamily="34" charset="0"/>
              </a:rPr>
              <a:t>]</a:t>
            </a:r>
            <a:endParaRPr lang="en-US" b="0" i="0" dirty="0">
              <a:solidFill>
                <a:srgbClr val="000000"/>
              </a:solidFill>
              <a:effectLst/>
              <a:highlight>
                <a:srgbClr val="FFFFFF"/>
              </a:highlight>
              <a:latin typeface="Arial" panose="020B0604020202020204" pitchFamily="34" charset="0"/>
            </a:endParaRPr>
          </a:p>
          <a:p>
            <a:pPr algn="just"/>
            <a:endParaRPr lang="en-US" b="1" i="0" dirty="0">
              <a:solidFill>
                <a:srgbClr val="000000"/>
              </a:solidFill>
              <a:effectLst/>
              <a:highlight>
                <a:srgbClr val="FFFFFF"/>
              </a:highlight>
              <a:latin typeface="Arial" panose="020B0604020202020204" pitchFamily="34" charset="0"/>
            </a:endParaRPr>
          </a:p>
          <a:p>
            <a:pPr algn="just"/>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(1B) Where the Central Government, on such inquiry as it considers necessary, is of the opinion that absorption of countervailing duty imposed under sub-section (1) has taken place whereby the countervailing duty so imposed is rendered ineffective, it may modify such duty to counter the effect of such absorption, from such date, not earlier than the date of initiation of the inquiry, as the Central Government may, by notification in the Official Gazette, specify.</a:t>
            </a:r>
            <a:endParaRPr lang="en-US" b="0" i="0" dirty="0">
              <a:solidFill>
                <a:srgbClr val="000000"/>
              </a:solidFill>
              <a:effectLst/>
              <a:highlight>
                <a:srgbClr val="FFFFFF"/>
              </a:highlight>
              <a:latin typeface="Arial" panose="020B0604020202020204" pitchFamily="34" charset="0"/>
            </a:endParaRPr>
          </a:p>
          <a:p>
            <a:pPr algn="just"/>
            <a:endParaRPr lang="en-US" b="1" i="0" dirty="0">
              <a:solidFill>
                <a:srgbClr val="000000"/>
              </a:solidFill>
              <a:effectLst/>
              <a:highlight>
                <a:srgbClr val="FFFFFF"/>
              </a:highlight>
              <a:latin typeface="Arial" panose="020B0604020202020204" pitchFamily="34" charset="0"/>
            </a:endParaRPr>
          </a:p>
          <a:p>
            <a:pPr algn="just"/>
            <a:r>
              <a:rPr lang="en-US" b="1" i="0" dirty="0">
                <a:solidFill>
                  <a:srgbClr val="000000"/>
                </a:solidFill>
                <a:effectLst/>
                <a:highlight>
                  <a:srgbClr val="FFFFFF"/>
                </a:highlight>
                <a:latin typeface="Arial" panose="020B0604020202020204" pitchFamily="34" charset="0"/>
              </a:rPr>
              <a:t>Explanation</a:t>
            </a:r>
            <a:r>
              <a:rPr lang="en-US" b="0" i="0" dirty="0">
                <a:solidFill>
                  <a:srgbClr val="000000"/>
                </a:solidFill>
                <a:effectLst/>
                <a:highlight>
                  <a:srgbClr val="FFFFFF"/>
                </a:highlight>
                <a:latin typeface="Arial" panose="020B0604020202020204" pitchFamily="34" charset="0"/>
              </a:rPr>
              <a:t>.––For the purposes of this sub-section, “absorption of countervailing duty” is said to have taken place,-</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 if there is a decrease in the export price of an article without any commensurate change in the resale price in India of such article imported from the exporting country or territory; or</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(b) under such other circumstances as may be provided by rules.</a:t>
            </a:r>
            <a:r>
              <a:rPr lang="en-US" b="1" i="0" dirty="0">
                <a:solidFill>
                  <a:srgbClr val="000000"/>
                </a:solidFill>
                <a:effectLst/>
                <a:highlight>
                  <a:srgbClr val="FFFFFF"/>
                </a:highlight>
                <a:latin typeface="Arial" panose="020B0604020202020204" pitchFamily="34" charset="0"/>
              </a:rPr>
              <a:t>]</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463296" y="1182624"/>
            <a:ext cx="11375136" cy="5181600"/>
          </a:xfrm>
        </p:spPr>
        <p:txBody>
          <a:bodyPr>
            <a:normAutofit fontScale="92500" lnSpcReduction="10000"/>
          </a:bodyPr>
          <a:lstStyle/>
          <a:p>
            <a:pPr algn="just"/>
            <a:r>
              <a:rPr lang="en-US" b="0" i="0" dirty="0">
                <a:solidFill>
                  <a:srgbClr val="000000"/>
                </a:solidFill>
                <a:effectLst/>
                <a:highlight>
                  <a:srgbClr val="FFFFFF"/>
                </a:highlight>
                <a:latin typeface="Arial" panose="020B0604020202020204" pitchFamily="34" charset="0"/>
              </a:rPr>
              <a:t>(2) The Central Government may, </a:t>
            </a:r>
            <a:r>
              <a:rPr lang="en-US" b="0" i="0" dirty="0">
                <a:solidFill>
                  <a:srgbClr val="FF0000"/>
                </a:solidFill>
                <a:effectLst/>
                <a:highlight>
                  <a:srgbClr val="FFFFFF"/>
                </a:highlight>
                <a:latin typeface="Arial" panose="020B0604020202020204" pitchFamily="34" charset="0"/>
              </a:rPr>
              <a:t>pending the determination in accordance with the provisions of this section</a:t>
            </a:r>
            <a:r>
              <a:rPr lang="en-US" b="0" i="0" dirty="0">
                <a:solidFill>
                  <a:srgbClr val="000000"/>
                </a:solidFill>
                <a:effectLst/>
                <a:highlight>
                  <a:srgbClr val="FFFFFF"/>
                </a:highlight>
                <a:latin typeface="Arial" panose="020B0604020202020204" pitchFamily="34" charset="0"/>
              </a:rPr>
              <a:t> and the rules made thereunder of the amount of subsidy, impose a countervailing duty under this sub-section not exceeding the amount of such subsidy as provisionally estimated by it and if such countervailing duty exceeds the subsidy as so determined, -</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 the Central Government shall, having regard to such determination and as soon as may be after such determination, </a:t>
            </a:r>
            <a:r>
              <a:rPr lang="en-US" b="0" i="0" dirty="0">
                <a:solidFill>
                  <a:srgbClr val="FF0000"/>
                </a:solidFill>
                <a:effectLst/>
                <a:highlight>
                  <a:srgbClr val="FFFFFF"/>
                </a:highlight>
                <a:latin typeface="Arial" panose="020B0604020202020204" pitchFamily="34" charset="0"/>
              </a:rPr>
              <a:t>reduce such countervailing duty; and</a:t>
            </a:r>
            <a:endParaRPr lang="en-US" b="0" i="0" dirty="0">
              <a:solidFill>
                <a:srgbClr val="FF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(b) </a:t>
            </a:r>
            <a:r>
              <a:rPr lang="en-US" b="0" i="0" dirty="0">
                <a:solidFill>
                  <a:srgbClr val="FF0000"/>
                </a:solidFill>
                <a:effectLst/>
                <a:highlight>
                  <a:srgbClr val="FFFFFF"/>
                </a:highlight>
                <a:latin typeface="Arial" panose="020B0604020202020204" pitchFamily="34" charset="0"/>
              </a:rPr>
              <a:t>refund shall be made of so much of such countervailing duty</a:t>
            </a:r>
            <a:r>
              <a:rPr lang="en-US" b="0" i="0" dirty="0">
                <a:solidFill>
                  <a:srgbClr val="000000"/>
                </a:solidFill>
                <a:effectLst/>
                <a:highlight>
                  <a:srgbClr val="FFFFFF"/>
                </a:highlight>
                <a:latin typeface="Arial" panose="020B0604020202020204" pitchFamily="34" charset="0"/>
              </a:rPr>
              <a:t> which has been collected as is in excess of the countervailing duty as so reduced.</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243840" y="1182623"/>
            <a:ext cx="11948160" cy="5547361"/>
          </a:xfrm>
        </p:spPr>
        <p:txBody>
          <a:bodyPr>
            <a:normAutofit fontScale="70000" lnSpcReduction="20000"/>
          </a:bodyPr>
          <a:lstStyle/>
          <a:p>
            <a:pPr algn="just"/>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(2A) Notwithstanding anything contained in sub-sections (1) and (2), a notification issued under sub-section (1) or any countervailing duty imposed under sub-section (2) shall not apply to </a:t>
            </a:r>
            <a:r>
              <a:rPr lang="en-US" b="0" i="0" dirty="0">
                <a:solidFill>
                  <a:srgbClr val="FF0000"/>
                </a:solidFill>
                <a:effectLst/>
                <a:highlight>
                  <a:srgbClr val="FFFFFF"/>
                </a:highlight>
                <a:latin typeface="Arial" panose="020B0604020202020204" pitchFamily="34" charset="0"/>
              </a:rPr>
              <a:t>article imported by a hundred per cent. export-oriented undertaking or a unit in a special economic zone</a:t>
            </a:r>
            <a:r>
              <a:rPr lang="en-US" b="0" i="0" dirty="0">
                <a:solidFill>
                  <a:srgbClr val="000000"/>
                </a:solidFill>
                <a:effectLst/>
                <a:highlight>
                  <a:srgbClr val="FFFFFF"/>
                </a:highlight>
                <a:latin typeface="Arial" panose="020B0604020202020204" pitchFamily="34" charset="0"/>
              </a:rPr>
              <a:t>, unless,-</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it is specifically made applicable in such notification or to such undertaking or unit; or</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 such article is either cleared as such into the domestic tariff area or used in the manufacture of any goods that are cleared into the domestic tariff area, in which case, countervailing duty shall be imposed on that portion of the article so cleared or used, as was applicable when it was imported into India.</a:t>
            </a:r>
            <a:endParaRPr lang="en-US" b="0" i="0" dirty="0">
              <a:solidFill>
                <a:srgbClr val="000000"/>
              </a:solidFill>
              <a:effectLst/>
              <a:highlight>
                <a:srgbClr val="FFFFFF"/>
              </a:highlight>
              <a:latin typeface="Arial" panose="020B0604020202020204" pitchFamily="34" charset="0"/>
            </a:endParaRPr>
          </a:p>
          <a:p>
            <a:pPr algn="just"/>
            <a:endParaRPr lang="en-US" b="1" i="0" dirty="0">
              <a:solidFill>
                <a:srgbClr val="000000"/>
              </a:solidFill>
              <a:effectLst/>
              <a:highlight>
                <a:srgbClr val="FFFFFF"/>
              </a:highlight>
              <a:latin typeface="Arial" panose="020B0604020202020204" pitchFamily="34" charset="0"/>
            </a:endParaRPr>
          </a:p>
          <a:p>
            <a:pPr algn="just"/>
            <a:r>
              <a:rPr lang="en-US" b="1" i="0" dirty="0">
                <a:solidFill>
                  <a:srgbClr val="000000"/>
                </a:solidFill>
                <a:effectLst/>
                <a:highlight>
                  <a:srgbClr val="FFFFFF"/>
                </a:highlight>
                <a:latin typeface="Arial" panose="020B0604020202020204" pitchFamily="34" charset="0"/>
              </a:rPr>
              <a:t>Explanation</a:t>
            </a:r>
            <a:r>
              <a:rPr lang="en-US" b="0" i="0" dirty="0">
                <a:solidFill>
                  <a:srgbClr val="000000"/>
                </a:solidFill>
                <a:effectLst/>
                <a:highlight>
                  <a:srgbClr val="FFFFFF"/>
                </a:highlight>
                <a:latin typeface="Arial" panose="020B0604020202020204" pitchFamily="34" charset="0"/>
              </a:rPr>
              <a:t>.––For the purposes of this sub-section,––</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 the expression “hundred per cent. export-oriented undertaking” shall have the same meaning as assigned to it in clause (</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of Explanation 2 to sub-section (1) of section 3 of the Central Excise Act, 1944 (1 of 1944.);</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(b) the expression “special economic zone” shall have the same meaning as assigned to it in clause (za) of section 2 of the Special Economic Zones Act, 2005 (28 of 2005.).</a:t>
            </a:r>
            <a:r>
              <a:rPr lang="en-US" b="1" i="0" dirty="0">
                <a:solidFill>
                  <a:srgbClr val="000000"/>
                </a:solidFill>
                <a:effectLst/>
                <a:highlight>
                  <a:srgbClr val="FFFFFF"/>
                </a:highlight>
                <a:latin typeface="Arial" panose="020B0604020202020204" pitchFamily="34" charset="0"/>
              </a:rPr>
              <a:t>]</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463296" y="938784"/>
            <a:ext cx="11375136" cy="5425440"/>
          </a:xfrm>
        </p:spPr>
        <p:txBody>
          <a:bodyPr>
            <a:normAutofit lnSpcReduction="10000"/>
          </a:bodyPr>
          <a:lstStyle/>
          <a:p>
            <a:pPr algn="just"/>
            <a:r>
              <a:rPr lang="en-US" b="0" i="0" dirty="0">
                <a:solidFill>
                  <a:srgbClr val="000000"/>
                </a:solidFill>
                <a:effectLst/>
                <a:highlight>
                  <a:srgbClr val="FFFFFF"/>
                </a:highlight>
                <a:latin typeface="Arial" panose="020B0604020202020204" pitchFamily="34" charset="0"/>
              </a:rPr>
              <a:t>(3) Subject to any rules made by the Central Government, by notification in the Official Gazette, the countervailing duty under sub-section (1) or sub-section (2) </a:t>
            </a:r>
            <a:r>
              <a:rPr lang="en-US" b="0" i="0" dirty="0">
                <a:solidFill>
                  <a:srgbClr val="FF0000"/>
                </a:solidFill>
                <a:effectLst/>
                <a:highlight>
                  <a:srgbClr val="FFFFFF"/>
                </a:highlight>
                <a:latin typeface="Arial" panose="020B0604020202020204" pitchFamily="34" charset="0"/>
              </a:rPr>
              <a:t>shall not be levied unless it is determined that -</a:t>
            </a:r>
            <a:endParaRPr lang="en-US" b="0" i="0" dirty="0">
              <a:solidFill>
                <a:srgbClr val="FF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 the subsidy relates to export performance;</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(b) the subsidy relates to the use of domestic goods over imported goods in the export article; or</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 </a:t>
            </a:r>
            <a:r>
              <a:rPr lang="en-US" b="0" i="1" dirty="0">
                <a:solidFill>
                  <a:srgbClr val="000000"/>
                </a:solidFill>
                <a:effectLst/>
                <a:highlight>
                  <a:srgbClr val="FFFFFF"/>
                </a:highlight>
                <a:latin typeface="Arial" panose="020B0604020202020204" pitchFamily="34" charset="0"/>
              </a:rPr>
              <a:t>(c) the subsidy has been conferred on a limited number of persons engaged in the manufacture, production or export of articles;</a:t>
            </a:r>
            <a:r>
              <a:rPr lang="en-US" b="0" i="0" dirty="0">
                <a:solidFill>
                  <a:srgbClr val="000000"/>
                </a:solidFill>
                <a:effectLst/>
                <a:highlight>
                  <a:srgbClr val="FFFFFF"/>
                </a:highlight>
                <a:latin typeface="Arial" panose="020B0604020202020204" pitchFamily="34" charset="0"/>
              </a:rPr>
              <a:t> ]</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146304" y="1182624"/>
            <a:ext cx="11692128" cy="5535168"/>
          </a:xfrm>
        </p:spPr>
        <p:txBody>
          <a:bodyPr/>
          <a:lstStyle/>
          <a:p>
            <a:pPr algn="just"/>
            <a:r>
              <a:rPr lang="en-US" b="0" i="0" dirty="0">
                <a:solidFill>
                  <a:srgbClr val="000000"/>
                </a:solidFill>
                <a:effectLst/>
                <a:highlight>
                  <a:srgbClr val="FFFFFF"/>
                </a:highlight>
                <a:latin typeface="Arial" panose="020B0604020202020204" pitchFamily="34" charset="0"/>
              </a:rPr>
              <a:t>(4) If the Central Government, is of the opinion that the </a:t>
            </a:r>
            <a:r>
              <a:rPr lang="en-US" b="0" i="0" dirty="0">
                <a:solidFill>
                  <a:srgbClr val="FF0000"/>
                </a:solidFill>
                <a:effectLst/>
                <a:highlight>
                  <a:srgbClr val="FFFFFF"/>
                </a:highlight>
                <a:latin typeface="Arial" panose="020B0604020202020204" pitchFamily="34" charset="0"/>
              </a:rPr>
              <a:t>injury to the domestic industry which is difficult to repair, is caused by massive imports in a relatively short period</a:t>
            </a:r>
            <a:r>
              <a:rPr lang="en-US" b="0" i="0" dirty="0">
                <a:solidFill>
                  <a:srgbClr val="000000"/>
                </a:solidFill>
                <a:effectLst/>
                <a:highlight>
                  <a:srgbClr val="FFFFFF"/>
                </a:highlight>
                <a:latin typeface="Arial" panose="020B0604020202020204" pitchFamily="34" charset="0"/>
              </a:rPr>
              <a:t>, of the article benefiting from subsidies paid or bestowed and where in order to preclude the recurrence of such injury, it is necessary to levy </a:t>
            </a:r>
            <a:r>
              <a:rPr lang="en-US" b="0" i="0" dirty="0">
                <a:solidFill>
                  <a:srgbClr val="FF0000"/>
                </a:solidFill>
                <a:effectLst/>
                <a:highlight>
                  <a:srgbClr val="FFFFFF"/>
                </a:highlight>
                <a:latin typeface="Arial" panose="020B0604020202020204" pitchFamily="34" charset="0"/>
              </a:rPr>
              <a:t>countervailing duty retrospectively,</a:t>
            </a:r>
            <a:r>
              <a:rPr lang="en-US" b="0" i="0" dirty="0">
                <a:solidFill>
                  <a:srgbClr val="000000"/>
                </a:solidFill>
                <a:effectLst/>
                <a:highlight>
                  <a:srgbClr val="FFFFFF"/>
                </a:highlight>
                <a:latin typeface="Arial" panose="020B0604020202020204" pitchFamily="34" charset="0"/>
              </a:rPr>
              <a:t> the Central Government may, by notification in the Official Gazette, levy countervailing duty from a date prior to the date of imposition of countervailing duty under sub-section (2) but not beyond ninety days from the date of notification under that sub-section and notwithstanding anything contained in any law for the time being in force, such duty shall be payable from the date as specified in the notification issued under this sub-section.</a:t>
            </a: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463296" y="1182624"/>
            <a:ext cx="11375136" cy="5181600"/>
          </a:xfrm>
        </p:spPr>
        <p:txBody>
          <a:bodyPr/>
          <a:lstStyle/>
          <a:p>
            <a:r>
              <a:rPr lang="en-US" b="0" i="0" dirty="0">
                <a:solidFill>
                  <a:srgbClr val="000000"/>
                </a:solidFill>
                <a:effectLst/>
                <a:highlight>
                  <a:srgbClr val="FFFFFF"/>
                </a:highlight>
                <a:latin typeface="Arial" panose="020B0604020202020204" pitchFamily="34" charset="0"/>
              </a:rPr>
              <a:t>(5) The countervailing duty </a:t>
            </a:r>
            <a:r>
              <a:rPr lang="en-US" b="0" i="0" dirty="0">
                <a:solidFill>
                  <a:srgbClr val="FF0000"/>
                </a:solidFill>
                <a:effectLst/>
                <a:highlight>
                  <a:srgbClr val="FFFFFF"/>
                </a:highlight>
                <a:latin typeface="Arial" panose="020B0604020202020204" pitchFamily="34" charset="0"/>
              </a:rPr>
              <a:t>chargeable under this section shall be in addition to any other duty</a:t>
            </a:r>
            <a:r>
              <a:rPr lang="en-US" b="0" i="0" dirty="0">
                <a:solidFill>
                  <a:srgbClr val="000000"/>
                </a:solidFill>
                <a:effectLst/>
                <a:highlight>
                  <a:srgbClr val="FFFFFF"/>
                </a:highlight>
                <a:latin typeface="Arial" panose="020B0604020202020204" pitchFamily="34" charset="0"/>
              </a:rPr>
              <a:t> imposed under this Act or any other law for the time being in force.</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207264" y="1182623"/>
            <a:ext cx="11814048" cy="5310251"/>
          </a:xfrm>
        </p:spPr>
        <p:txBody>
          <a:bodyPr>
            <a:normAutofit fontScale="85000" lnSpcReduction="20000"/>
          </a:bodyPr>
          <a:lstStyle/>
          <a:p>
            <a:pPr algn="just"/>
            <a:r>
              <a:rPr lang="en-US" b="0" i="0" dirty="0">
                <a:solidFill>
                  <a:srgbClr val="000000"/>
                </a:solidFill>
                <a:effectLst/>
                <a:highlight>
                  <a:srgbClr val="FFFFFF"/>
                </a:highlight>
                <a:latin typeface="Arial" panose="020B0604020202020204" pitchFamily="34" charset="0"/>
              </a:rPr>
              <a:t>(6) The countervailing duty imposed under this section shall, unless revoked earlier, cease to have effect on the </a:t>
            </a:r>
            <a:r>
              <a:rPr lang="en-US" b="0" i="0" dirty="0">
                <a:solidFill>
                  <a:srgbClr val="FF0000"/>
                </a:solidFill>
                <a:effectLst/>
                <a:highlight>
                  <a:srgbClr val="FFFFFF"/>
                </a:highlight>
                <a:latin typeface="Arial" panose="020B0604020202020204" pitchFamily="34" charset="0"/>
              </a:rPr>
              <a:t>expiry </a:t>
            </a:r>
            <a:r>
              <a:rPr lang="en-US" b="1" i="0" dirty="0">
                <a:solidFill>
                  <a:srgbClr val="FF0000"/>
                </a:solidFill>
                <a:effectLst/>
                <a:highlight>
                  <a:srgbClr val="FFFFFF"/>
                </a:highlight>
                <a:latin typeface="Arial" panose="020B0604020202020204" pitchFamily="34" charset="0"/>
              </a:rPr>
              <a:t>[</a:t>
            </a:r>
            <a:r>
              <a:rPr lang="en-US" b="0" i="0" dirty="0">
                <a:solidFill>
                  <a:srgbClr val="FF0000"/>
                </a:solidFill>
                <a:effectLst/>
                <a:highlight>
                  <a:srgbClr val="FFFFFF"/>
                </a:highlight>
                <a:latin typeface="Arial" panose="020B0604020202020204" pitchFamily="34" charset="0"/>
              </a:rPr>
              <a:t>up to five years</a:t>
            </a:r>
            <a:r>
              <a:rPr lang="en-US" b="1" i="0" dirty="0">
                <a:solidFill>
                  <a:srgbClr val="FF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 from the date of such imposition :</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Provided that if the Central Government, </a:t>
            </a:r>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on consideration of a review</a:t>
            </a:r>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 is of the opinion that the cessation of such duty is likely to lead to continuation or recurrence of subsidization and injury, it may, from time to time, extend the period of such imposition for a </a:t>
            </a:r>
            <a:r>
              <a:rPr lang="en-US" b="1" i="0" dirty="0">
                <a:solidFill>
                  <a:srgbClr val="FF0000"/>
                </a:solidFill>
                <a:effectLst/>
                <a:highlight>
                  <a:srgbClr val="FFFFFF"/>
                </a:highlight>
                <a:latin typeface="Arial" panose="020B0604020202020204" pitchFamily="34" charset="0"/>
              </a:rPr>
              <a:t>further period of five years</a:t>
            </a:r>
            <a:r>
              <a:rPr lang="en-US" b="0" i="0" dirty="0">
                <a:solidFill>
                  <a:srgbClr val="000000"/>
                </a:solidFill>
                <a:effectLst/>
                <a:highlight>
                  <a:srgbClr val="FFFFFF"/>
                </a:highlight>
                <a:latin typeface="Arial" panose="020B0604020202020204" pitchFamily="34" charset="0"/>
              </a:rPr>
              <a:t> and such further period shall commence from the date of order of such extension :</a:t>
            </a:r>
            <a:endParaRPr lang="en-US" b="0" i="0" dirty="0">
              <a:solidFill>
                <a:srgbClr val="000000"/>
              </a:solidFill>
              <a:effectLst/>
              <a:highlight>
                <a:srgbClr val="FFFFFF"/>
              </a:highlight>
              <a:latin typeface="Arial" panose="020B0604020202020204" pitchFamily="34" charset="0"/>
            </a:endParaRPr>
          </a:p>
          <a:p>
            <a:pPr algn="just"/>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Provided further that where a review initiated before the expiry of the aforesaid period of </a:t>
            </a:r>
            <a:r>
              <a:rPr lang="en-US" b="0" i="0" dirty="0">
                <a:solidFill>
                  <a:srgbClr val="FF0000"/>
                </a:solidFill>
                <a:effectLst/>
                <a:highlight>
                  <a:srgbClr val="FFFFFF"/>
                </a:highlight>
                <a:latin typeface="Arial" panose="020B0604020202020204" pitchFamily="34" charset="0"/>
              </a:rPr>
              <a:t>five years has not come to a conclusion before such expiry, the countervailing duty may continue to remain in force pending the outcome of such a review for a further period not exceeding one year.</a:t>
            </a:r>
            <a:endParaRPr lang="en-US" b="0" i="0" dirty="0">
              <a:solidFill>
                <a:srgbClr val="FF0000"/>
              </a:solidFill>
              <a:effectLst/>
              <a:highlight>
                <a:srgbClr val="FFFFFF"/>
              </a:highlight>
              <a:latin typeface="Arial" panose="020B0604020202020204" pitchFamily="34" charset="0"/>
            </a:endParaRPr>
          </a:p>
          <a:p>
            <a:pPr algn="just"/>
            <a:endParaRPr lang="en-US" b="1" i="0" dirty="0">
              <a:solidFill>
                <a:srgbClr val="000000"/>
              </a:solidFill>
              <a:effectLst/>
              <a:highlight>
                <a:srgbClr val="FFFFFF"/>
              </a:highlight>
              <a:latin typeface="Arial" panose="020B0604020202020204" pitchFamily="34" charset="0"/>
            </a:endParaRPr>
          </a:p>
          <a:p>
            <a:pPr algn="just"/>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Provided also that if the said duty is revoked temporarily, the period of such revocation shall not exceed one year at a time.</a:t>
            </a:r>
            <a:r>
              <a:rPr lang="en-US" b="1" i="0" dirty="0">
                <a:solidFill>
                  <a:srgbClr val="000000"/>
                </a:solidFill>
                <a:effectLst/>
                <a:highlight>
                  <a:srgbClr val="FFFFFF"/>
                </a:highlight>
                <a:latin typeface="Arial" panose="020B0604020202020204" pitchFamily="34" charset="0"/>
              </a:rPr>
              <a:t>]</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195072" y="1182623"/>
            <a:ext cx="11753088" cy="5310251"/>
          </a:xfrm>
        </p:spPr>
        <p:txBody>
          <a:bodyPr>
            <a:normAutofit lnSpcReduction="10000"/>
          </a:bodyPr>
          <a:lstStyle/>
          <a:p>
            <a:pPr algn="just"/>
            <a:r>
              <a:rPr lang="en-US" b="0" i="0" dirty="0">
                <a:solidFill>
                  <a:srgbClr val="000000"/>
                </a:solidFill>
                <a:effectLst/>
                <a:highlight>
                  <a:srgbClr val="FFFFFF"/>
                </a:highlight>
                <a:latin typeface="Arial" panose="020B0604020202020204" pitchFamily="34" charset="0"/>
              </a:rPr>
              <a:t>(7) The amount of any such subsidy as referred to in sub-section (1) or sub-section (2) shall, from time to time, be ascertained </a:t>
            </a:r>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a:t>
            </a:r>
            <a:r>
              <a:rPr lang="en-US" b="1" i="0" dirty="0">
                <a:solidFill>
                  <a:srgbClr val="000000"/>
                </a:solidFill>
                <a:effectLst/>
                <a:highlight>
                  <a:srgbClr val="FFFFFF"/>
                </a:highlight>
                <a:latin typeface="Arial" panose="020B0604020202020204" pitchFamily="34" charset="0"/>
              </a:rPr>
              <a:t>]</a:t>
            </a:r>
            <a:r>
              <a:rPr lang="en-US" b="0" i="0" dirty="0">
                <a:solidFill>
                  <a:srgbClr val="000000"/>
                </a:solidFill>
                <a:effectLst/>
                <a:highlight>
                  <a:srgbClr val="FFFFFF"/>
                </a:highlight>
                <a:latin typeface="Arial" panose="020B0604020202020204" pitchFamily="34" charset="0"/>
              </a:rPr>
              <a:t> by the Central Government, after such inquiry as it may consider necessary and the Central Government may, by notification in the Official Gazette, make rules for the identification of such article and for the assessment and collection of any countervailing duty imposed upon the importation thereof under this section.</a:t>
            </a:r>
            <a:endParaRPr lang="en-US" b="0" i="0" dirty="0">
              <a:solidFill>
                <a:srgbClr val="000000"/>
              </a:solidFill>
              <a:effectLst/>
              <a:highlight>
                <a:srgbClr val="FFFFFF"/>
              </a:highlight>
              <a:latin typeface="Arial" panose="020B0604020202020204" pitchFamily="34" charset="0"/>
            </a:endParaRPr>
          </a:p>
          <a:p>
            <a:pPr algn="just"/>
            <a:endParaRPr lang="en-US" b="1" baseline="30000" dirty="0">
              <a:solidFill>
                <a:srgbClr val="000000"/>
              </a:solidFill>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[(7A) The provisions of the Customs Act, 1962 (52 of 1962) and the rules and regulations made thereunder, including those relating to the date for determination of rate of duty, </a:t>
            </a:r>
            <a:r>
              <a:rPr lang="en-US" b="0" i="0" dirty="0">
                <a:solidFill>
                  <a:srgbClr val="FF0000"/>
                </a:solidFill>
                <a:effectLst/>
                <a:highlight>
                  <a:srgbClr val="FFFFFF"/>
                </a:highlight>
                <a:latin typeface="Arial" panose="020B0604020202020204" pitchFamily="34" charset="0"/>
              </a:rPr>
              <a:t>assessment, non-levy, short levy, refunds, interest, appeals, offences and penalties shall, as far as may be, apply to the duty chargeable under this section</a:t>
            </a:r>
            <a:r>
              <a:rPr lang="en-US" b="0" i="0" dirty="0">
                <a:solidFill>
                  <a:srgbClr val="000000"/>
                </a:solidFill>
                <a:effectLst/>
                <a:highlight>
                  <a:srgbClr val="FFFFFF"/>
                </a:highlight>
                <a:latin typeface="Arial" panose="020B0604020202020204" pitchFamily="34" charset="0"/>
              </a:rPr>
              <a:t> as they apply in relation to duties leviable under that Act.]</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fontScale="90000"/>
          </a:bodyPr>
          <a:lstStyle/>
          <a:p>
            <a:pPr algn="ctr"/>
            <a:r>
              <a:rPr lang="en-US" sz="2400" b="1" i="0" dirty="0">
                <a:solidFill>
                  <a:srgbClr val="FF0000"/>
                </a:solidFill>
                <a:effectLst/>
                <a:highlight>
                  <a:srgbClr val="FFFFFF"/>
                </a:highlight>
                <a:latin typeface="Arial" panose="020B0604020202020204" pitchFamily="34" charset="0"/>
              </a:rPr>
              <a:t>Section 9 - Countervailing duty on subsidized articles - Customs Tariff Act, 1975</a:t>
            </a:r>
            <a:br>
              <a:rPr lang="en-US" sz="2400" b="1" i="0" dirty="0">
                <a:solidFill>
                  <a:srgbClr val="FF0000"/>
                </a:solidFill>
                <a:effectLst/>
                <a:highlight>
                  <a:srgbClr val="FFFFFF"/>
                </a:highlight>
                <a:latin typeface="Arial" panose="020B0604020202020204" pitchFamily="34" charset="0"/>
              </a:rPr>
            </a:br>
            <a:endParaRPr lang="en-IN" sz="2400" dirty="0"/>
          </a:p>
        </p:txBody>
      </p:sp>
      <p:sp>
        <p:nvSpPr>
          <p:cNvPr id="3" name="Content Placeholder 2"/>
          <p:cNvSpPr>
            <a:spLocks noGrp="1"/>
          </p:cNvSpPr>
          <p:nvPr>
            <p:ph idx="1"/>
          </p:nvPr>
        </p:nvSpPr>
        <p:spPr>
          <a:xfrm>
            <a:off x="463296" y="1182624"/>
            <a:ext cx="11375136" cy="5181600"/>
          </a:xfrm>
        </p:spPr>
        <p:txBody>
          <a:bodyPr/>
          <a:lstStyle/>
          <a:p>
            <a:r>
              <a:rPr lang="en-US" b="0" i="0" dirty="0">
                <a:solidFill>
                  <a:srgbClr val="000000"/>
                </a:solidFill>
                <a:effectLst/>
                <a:highlight>
                  <a:srgbClr val="FFFFFF"/>
                </a:highlight>
                <a:latin typeface="Arial" panose="020B0604020202020204" pitchFamily="34" charset="0"/>
              </a:rPr>
              <a:t>(8) Every notification issued under this section shall, as soon as may be after it is issued, be laid before each House of Parliament.</a:t>
            </a:r>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6992"/>
            <a:ext cx="10515600" cy="5859971"/>
          </a:xfrm>
        </p:spPr>
        <p:txBody>
          <a:bodyPr/>
          <a:lstStyle/>
          <a:p>
            <a:endParaRPr lang="en-US" dirty="0"/>
          </a:p>
          <a:p>
            <a:endParaRPr lang="en-IN" dirty="0"/>
          </a:p>
          <a:p>
            <a:endParaRPr lang="en-IN" dirty="0"/>
          </a:p>
          <a:p>
            <a:endParaRPr lang="en-IN" dirty="0"/>
          </a:p>
          <a:p>
            <a:endParaRPr lang="en-IN" dirty="0"/>
          </a:p>
          <a:p>
            <a:pPr algn="ctr"/>
            <a:r>
              <a:rPr lang="en-IN" dirty="0"/>
              <a:t>Thank You</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i="0" dirty="0">
                <a:solidFill>
                  <a:srgbClr val="FF0000"/>
                </a:solidFill>
                <a:effectLst/>
                <a:highlight>
                  <a:srgbClr val="FFFFFF"/>
                </a:highlight>
                <a:latin typeface="Arial" panose="020B0604020202020204" pitchFamily="34" charset="0"/>
              </a:rPr>
              <a:t>(CENTRAL BOARD OF INDIRECT TAXES AND CUSTOMS)</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NOTIFICATION NO. 05/2023 – Integrated Tax</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New Delhi, the 26th October, 2023</a:t>
            </a:r>
            <a:endParaRPr lang="en-IN" sz="2400" dirty="0">
              <a:solidFill>
                <a:srgbClr val="FF0000"/>
              </a:solidFill>
            </a:endParaRPr>
          </a:p>
        </p:txBody>
      </p:sp>
      <p:sp>
        <p:nvSpPr>
          <p:cNvPr id="3" name="Content Placeholder 2"/>
          <p:cNvSpPr>
            <a:spLocks noGrp="1"/>
          </p:cNvSpPr>
          <p:nvPr>
            <p:ph idx="1"/>
          </p:nvPr>
        </p:nvSpPr>
        <p:spPr>
          <a:xfrm>
            <a:off x="438912" y="1825624"/>
            <a:ext cx="11618976" cy="4758055"/>
          </a:xfrm>
        </p:spPr>
        <p:txBody>
          <a:bodyPr>
            <a:normAutofit fontScale="92500" lnSpcReduction="10000"/>
          </a:bodyPr>
          <a:lstStyle/>
          <a:p>
            <a:pPr algn="ctr"/>
            <a:endParaRPr lang="en-US" b="0" i="0" dirty="0">
              <a:solidFill>
                <a:srgbClr val="000000"/>
              </a:solidFill>
              <a:effectLst/>
              <a:highlight>
                <a:srgbClr val="FFFFFF"/>
              </a:highlight>
              <a:latin typeface="Arial" panose="020B0604020202020204" pitchFamily="34" charset="0"/>
            </a:endParaRPr>
          </a:p>
          <a:p>
            <a:pPr algn="just"/>
            <a:r>
              <a:rPr lang="en-US" b="1" i="0" dirty="0">
                <a:solidFill>
                  <a:srgbClr val="000000"/>
                </a:solidFill>
                <a:effectLst/>
                <a:highlight>
                  <a:srgbClr val="FFFFFF"/>
                </a:highlight>
                <a:latin typeface="Arial" panose="020B0604020202020204" pitchFamily="34" charset="0"/>
              </a:rPr>
              <a:t>G.S.R. 797(E).—</a:t>
            </a:r>
            <a:r>
              <a:rPr lang="en-US" b="0" i="0" dirty="0">
                <a:solidFill>
                  <a:srgbClr val="000000"/>
                </a:solidFill>
                <a:effectLst/>
                <a:highlight>
                  <a:srgbClr val="FFFFFF"/>
                </a:highlight>
                <a:latin typeface="Arial" panose="020B0604020202020204" pitchFamily="34" charset="0"/>
              </a:rPr>
              <a:t> In exercise of the powers conferred by </a:t>
            </a:r>
            <a:r>
              <a:rPr lang="en-US" b="0" i="0" dirty="0">
                <a:solidFill>
                  <a:srgbClr val="000000"/>
                </a:solidFill>
                <a:effectLst/>
                <a:highlight>
                  <a:srgbClr val="FFFFFF"/>
                </a:highlight>
                <a:latin typeface="Arial" panose="020B0604020202020204" pitchFamily="34" charset="0"/>
                <a:hlinkClick r:id="rId1"/>
              </a:rPr>
              <a:t>sub-section (4) of section 16</a:t>
            </a:r>
            <a:r>
              <a:rPr lang="en-US" b="0" i="0" dirty="0">
                <a:solidFill>
                  <a:srgbClr val="000000"/>
                </a:solidFill>
                <a:effectLst/>
                <a:highlight>
                  <a:srgbClr val="FFFFFF"/>
                </a:highlight>
                <a:latin typeface="Arial" panose="020B0604020202020204" pitchFamily="34" charset="0"/>
              </a:rPr>
              <a:t> of </a:t>
            </a:r>
            <a:r>
              <a:rPr lang="en-US" b="0" i="0" dirty="0">
                <a:solidFill>
                  <a:srgbClr val="000000"/>
                </a:solidFill>
                <a:effectLst/>
                <a:highlight>
                  <a:srgbClr val="FFFFFF"/>
                </a:highlight>
                <a:latin typeface="Arial" panose="020B0604020202020204" pitchFamily="34" charset="0"/>
                <a:hlinkClick r:id="rId2"/>
              </a:rPr>
              <a:t>Integrated Goods and Services Tax Act, 2017 (13 of 2017)</a:t>
            </a:r>
            <a:r>
              <a:rPr lang="en-US" b="0" i="0" dirty="0">
                <a:solidFill>
                  <a:srgbClr val="000000"/>
                </a:solidFill>
                <a:effectLst/>
                <a:highlight>
                  <a:srgbClr val="FFFFFF"/>
                </a:highlight>
                <a:latin typeface="Arial" panose="020B0604020202020204" pitchFamily="34" charset="0"/>
              </a:rPr>
              <a:t>, the Central Government, on the recommendations of the Council, hereby makes the following amendment in the </a:t>
            </a:r>
            <a:r>
              <a:rPr lang="en-US" b="0" i="0" dirty="0">
                <a:solidFill>
                  <a:srgbClr val="000000"/>
                </a:solidFill>
                <a:effectLst/>
                <a:highlight>
                  <a:srgbClr val="FFFFFF"/>
                </a:highlight>
                <a:latin typeface="Arial" panose="020B0604020202020204" pitchFamily="34" charset="0"/>
                <a:hlinkClick r:id="rId3"/>
              </a:rPr>
              <a:t>notification of the Government of India in the Ministry of Finance (Department of Revenue) No. 01/2023-Integrated Tax, dated the 31st July, 2023, published in the Gazette of India, Extraordinary, Part II, Section 3, Sub-section (</a:t>
            </a:r>
            <a:r>
              <a:rPr lang="en-US" b="0" i="0" dirty="0" err="1">
                <a:solidFill>
                  <a:srgbClr val="000000"/>
                </a:solidFill>
                <a:effectLst/>
                <a:highlight>
                  <a:srgbClr val="FFFFFF"/>
                </a:highlight>
                <a:latin typeface="Arial" panose="020B0604020202020204" pitchFamily="34" charset="0"/>
                <a:hlinkClick r:id="rId3"/>
              </a:rPr>
              <a:t>i</a:t>
            </a:r>
            <a:r>
              <a:rPr lang="en-US" b="0" i="0" dirty="0">
                <a:solidFill>
                  <a:srgbClr val="000000"/>
                </a:solidFill>
                <a:effectLst/>
                <a:highlight>
                  <a:srgbClr val="FFFFFF"/>
                </a:highlight>
                <a:latin typeface="Arial" panose="020B0604020202020204" pitchFamily="34" charset="0"/>
                <a:hlinkClick r:id="rId3"/>
              </a:rPr>
              <a:t>),vide number G.S.R. 578 (E), dated the 31st July, 2023</a:t>
            </a:r>
            <a:r>
              <a:rPr lang="en-US" b="0" i="0" dirty="0">
                <a:solidFill>
                  <a:srgbClr val="000000"/>
                </a:solidFill>
                <a:effectLst/>
                <a:highlight>
                  <a:srgbClr val="FFFFFF"/>
                </a:highlight>
                <a:latin typeface="Arial" panose="020B0604020202020204" pitchFamily="34" charset="0"/>
              </a:rPr>
              <a:t>, namely:-</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In the said notification, for the portion commencing with the words “all goods or services” and ending with the words “the refund of tax so paid:”, the following shall be substituted and shall be deemed to have been substituted with effect from the 1st day of October, 2023, namely:—</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i="0" dirty="0">
                <a:solidFill>
                  <a:srgbClr val="FF0000"/>
                </a:solidFill>
                <a:effectLst/>
                <a:highlight>
                  <a:srgbClr val="FFFFFF"/>
                </a:highlight>
                <a:latin typeface="Arial" panose="020B0604020202020204" pitchFamily="34" charset="0"/>
              </a:rPr>
              <a:t>(CENTRAL BOARD OF INDIRECT TAXES AND CUSTOMS)</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NOTIFICATION NO. 05/2023 – Integrated Tax</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New Delhi, the 26th October, 2023</a:t>
            </a:r>
            <a:endParaRPr lang="en-IN" sz="2400" dirty="0"/>
          </a:p>
        </p:txBody>
      </p:sp>
      <p:sp>
        <p:nvSpPr>
          <p:cNvPr id="3" name="Content Placeholder 2"/>
          <p:cNvSpPr>
            <a:spLocks noGrp="1"/>
          </p:cNvSpPr>
          <p:nvPr>
            <p:ph idx="1"/>
          </p:nvPr>
        </p:nvSpPr>
        <p:spPr/>
        <p:txBody>
          <a:bodyPr>
            <a:normAutofit lnSpcReduction="10000"/>
          </a:bodyPr>
          <a:lstStyle/>
          <a:p>
            <a:pPr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all goods or services (except the goods specified in column (3) of the TABLE below) as the class of goods or services which may be exported on payment of integrated tax and on which the supplier of such goods or services may claim the refund of tax so paid; and</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 all suppliers to a Developer or a unit in </a:t>
            </a:r>
            <a:r>
              <a:rPr lang="en-US" b="0" i="0" dirty="0">
                <a:solidFill>
                  <a:srgbClr val="FF0000"/>
                </a:solidFill>
                <a:effectLst/>
                <a:highlight>
                  <a:srgbClr val="FFFFFF"/>
                </a:highlight>
                <a:latin typeface="Arial" panose="020B0604020202020204" pitchFamily="34" charset="0"/>
              </a:rPr>
              <a:t>Special Economic Zone undertaking </a:t>
            </a:r>
            <a:r>
              <a:rPr lang="en-US" b="0" i="0" dirty="0" err="1">
                <a:solidFill>
                  <a:srgbClr val="FF0000"/>
                </a:solidFill>
                <a:effectLst/>
                <a:highlight>
                  <a:srgbClr val="FFFFFF"/>
                </a:highlight>
                <a:latin typeface="Arial" panose="020B0604020202020204" pitchFamily="34" charset="0"/>
              </a:rPr>
              <a:t>authorised</a:t>
            </a:r>
            <a:r>
              <a:rPr lang="en-US" b="0" i="0" dirty="0">
                <a:solidFill>
                  <a:srgbClr val="000000"/>
                </a:solidFill>
                <a:effectLst/>
                <a:highlight>
                  <a:srgbClr val="FFFFFF"/>
                </a:highlight>
                <a:latin typeface="Arial" panose="020B0604020202020204" pitchFamily="34" charset="0"/>
              </a:rPr>
              <a:t> operations as the class of persons who may make supply of goods or services (except the goods specified in column (3) of the TABLE below) to such Developer or a unit in Special Economic Zone for </a:t>
            </a:r>
            <a:r>
              <a:rPr lang="en-US" b="0" i="0" dirty="0" err="1">
                <a:solidFill>
                  <a:srgbClr val="000000"/>
                </a:solidFill>
                <a:effectLst/>
                <a:highlight>
                  <a:srgbClr val="FFFFFF"/>
                </a:highlight>
                <a:latin typeface="Arial" panose="020B0604020202020204" pitchFamily="34" charset="0"/>
              </a:rPr>
              <a:t>authorised</a:t>
            </a:r>
            <a:r>
              <a:rPr lang="en-US" b="0" i="0" dirty="0">
                <a:solidFill>
                  <a:srgbClr val="000000"/>
                </a:solidFill>
                <a:effectLst/>
                <a:highlight>
                  <a:srgbClr val="FFFFFF"/>
                </a:highlight>
                <a:latin typeface="Arial" panose="020B0604020202020204" pitchFamily="34" charset="0"/>
              </a:rPr>
              <a:t> operations on payment of integrated tax and on which the said suppliers may claim the refund of tax so paid:</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4491"/>
          </a:xfrm>
        </p:spPr>
        <p:txBody>
          <a:bodyPr>
            <a:normAutofit/>
          </a:bodyPr>
          <a:lstStyle/>
          <a:p>
            <a:pPr algn="ctr"/>
            <a:r>
              <a:rPr lang="en-US" sz="2400" b="1" i="0" dirty="0">
                <a:solidFill>
                  <a:srgbClr val="FF0000"/>
                </a:solidFill>
                <a:effectLst/>
                <a:highlight>
                  <a:srgbClr val="FFFFFF"/>
                </a:highlight>
                <a:latin typeface="Arial" panose="020B0604020202020204" pitchFamily="34" charset="0"/>
              </a:rPr>
              <a:t>(CENTRAL BOARD OF INDIRECT TAXES AND CUSTOMS)</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NOTIFICATION NO. 05/2023 – Integrated Tax</a:t>
            </a:r>
            <a:br>
              <a:rPr lang="en-US" sz="2400" b="0" i="0" dirty="0">
                <a:solidFill>
                  <a:srgbClr val="FF0000"/>
                </a:solidFill>
                <a:effectLst/>
                <a:highlight>
                  <a:srgbClr val="FFFFFF"/>
                </a:highlight>
                <a:latin typeface="Arial" panose="020B0604020202020204" pitchFamily="34" charset="0"/>
              </a:rPr>
            </a:br>
            <a:r>
              <a:rPr lang="en-US" sz="2400" b="1" i="0" dirty="0">
                <a:solidFill>
                  <a:srgbClr val="FF0000"/>
                </a:solidFill>
                <a:effectLst/>
                <a:highlight>
                  <a:srgbClr val="FFFFFF"/>
                </a:highlight>
                <a:latin typeface="Arial" panose="020B0604020202020204" pitchFamily="34" charset="0"/>
              </a:rPr>
              <a:t>New Delhi, the 26th October, 2023</a:t>
            </a:r>
            <a:endParaRPr lang="en-IN" sz="2400" dirty="0"/>
          </a:p>
        </p:txBody>
      </p:sp>
      <p:sp>
        <p:nvSpPr>
          <p:cNvPr id="3" name="Content Placeholder 2"/>
          <p:cNvSpPr>
            <a:spLocks noGrp="1"/>
          </p:cNvSpPr>
          <p:nvPr>
            <p:ph idx="1"/>
          </p:nvPr>
        </p:nvSpPr>
        <p:spPr>
          <a:xfrm>
            <a:off x="838200" y="1901952"/>
            <a:ext cx="10515600" cy="4275011"/>
          </a:xfrm>
        </p:spPr>
        <p:txBody>
          <a:bodyPr>
            <a:normAutofit fontScale="85000" lnSpcReduction="20000"/>
          </a:bodyPr>
          <a:lstStyle/>
          <a:p>
            <a:pPr algn="just"/>
            <a:r>
              <a:rPr lang="en-US" b="0" i="1" dirty="0">
                <a:solidFill>
                  <a:srgbClr val="000000"/>
                </a:solidFill>
                <a:effectLst/>
                <a:highlight>
                  <a:srgbClr val="FFFFFF"/>
                </a:highlight>
                <a:latin typeface="Arial" panose="020B0604020202020204" pitchFamily="34" charset="0"/>
              </a:rPr>
              <a:t>Explanation,</a:t>
            </a:r>
            <a:r>
              <a:rPr lang="en-US" b="0" i="0" dirty="0">
                <a:solidFill>
                  <a:srgbClr val="000000"/>
                </a:solidFill>
                <a:effectLst/>
                <a:highlight>
                  <a:srgbClr val="FFFFFF"/>
                </a:highlight>
                <a:latin typeface="Arial" panose="020B0604020202020204" pitchFamily="34" charset="0"/>
              </a:rPr>
              <a:t>.– For the purpose of this clause:—</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a:t>
            </a:r>
            <a:r>
              <a:rPr lang="en-US" b="0" i="0" dirty="0" err="1">
                <a:solidFill>
                  <a:srgbClr val="000000"/>
                </a:solidFill>
                <a:effectLst/>
                <a:highlight>
                  <a:srgbClr val="FFFFFF"/>
                </a:highlight>
                <a:latin typeface="Arial" panose="020B0604020202020204" pitchFamily="34" charset="0"/>
              </a:rPr>
              <a:t>i</a:t>
            </a:r>
            <a:r>
              <a:rPr lang="en-US" b="0" i="0" dirty="0">
                <a:solidFill>
                  <a:srgbClr val="000000"/>
                </a:solidFill>
                <a:effectLst/>
                <a:highlight>
                  <a:srgbClr val="FFFFFF"/>
                </a:highlight>
                <a:latin typeface="Arial" panose="020B0604020202020204" pitchFamily="34" charset="0"/>
              </a:rPr>
              <a:t>) the term “</a:t>
            </a:r>
            <a:r>
              <a:rPr lang="en-US" b="0" i="0" dirty="0" err="1">
                <a:solidFill>
                  <a:srgbClr val="000000"/>
                </a:solidFill>
                <a:effectLst/>
                <a:highlight>
                  <a:srgbClr val="FFFFFF"/>
                </a:highlight>
                <a:latin typeface="Arial" panose="020B0604020202020204" pitchFamily="34" charset="0"/>
              </a:rPr>
              <a:t>authorised</a:t>
            </a:r>
            <a:r>
              <a:rPr lang="en-US" b="0" i="0" dirty="0">
                <a:solidFill>
                  <a:srgbClr val="000000"/>
                </a:solidFill>
                <a:effectLst/>
                <a:highlight>
                  <a:srgbClr val="FFFFFF"/>
                </a:highlight>
                <a:latin typeface="Arial" panose="020B0604020202020204" pitchFamily="34" charset="0"/>
              </a:rPr>
              <a:t> operations” shall have the same meaning as defined in clause (c) of Section 2 of the Special Economic Zone Act, 2005 (28 of 2005),</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 the term “Developer” shall have the same meaning as defined in clause (g) of Section 2 of the Special Economic Zone Act, 2005 (28 of 2005),</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(iii) the term “Special Economic Zone” shall have the same meaning as defined in clause (za) of Section 2 of the Special Economic Zone Act, 2005 (28 of 2005),</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(iv) the term “unit” shall have the same meaning as defined in clause (</a:t>
            </a:r>
            <a:r>
              <a:rPr lang="en-US" b="0" i="0" dirty="0" err="1">
                <a:solidFill>
                  <a:srgbClr val="000000"/>
                </a:solidFill>
                <a:effectLst/>
                <a:highlight>
                  <a:srgbClr val="FFFFFF"/>
                </a:highlight>
                <a:latin typeface="Arial" panose="020B0604020202020204" pitchFamily="34" charset="0"/>
              </a:rPr>
              <a:t>zc</a:t>
            </a:r>
            <a:r>
              <a:rPr lang="en-US" b="0" i="0" dirty="0">
                <a:solidFill>
                  <a:srgbClr val="000000"/>
                </a:solidFill>
                <a:effectLst/>
                <a:highlight>
                  <a:srgbClr val="FFFFFF"/>
                </a:highlight>
                <a:latin typeface="Arial" panose="020B0604020202020204" pitchFamily="34" charset="0"/>
              </a:rPr>
              <a:t>) of Section 2 of the Special Economic Zone Act, 2005 (28 of 2005).</a:t>
            </a:r>
            <a:endParaRPr lang="en-US" b="0" i="0" dirty="0">
              <a:solidFill>
                <a:srgbClr val="000000"/>
              </a:solidFill>
              <a:effectLst/>
              <a:highlight>
                <a:srgbClr val="FFFFFF"/>
              </a:highlight>
              <a:latin typeface="Arial" panose="020B0604020202020204" pitchFamily="34" charset="0"/>
            </a:endParaRPr>
          </a:p>
          <a:p>
            <a:pPr algn="just"/>
            <a:r>
              <a:rPr lang="en-US" b="0" i="0" dirty="0">
                <a:solidFill>
                  <a:srgbClr val="000000"/>
                </a:solidFill>
                <a:effectLst/>
                <a:highlight>
                  <a:srgbClr val="FFFFFF"/>
                </a:highlight>
                <a:latin typeface="Arial" panose="020B0604020202020204" pitchFamily="34" charset="0"/>
              </a:rPr>
              <a:t>2. This notification shall come into force on the date of its publication in the Official Gazette.</a:t>
            </a:r>
            <a:endParaRPr lang="en-US" b="0" i="0" dirty="0">
              <a:solidFill>
                <a:srgbClr val="000000"/>
              </a:solidFill>
              <a:effectLst/>
              <a:highlight>
                <a:srgbClr val="FFFFFF"/>
              </a:highlight>
              <a:latin typeface="Arial" panose="020B0604020202020204" pitchFamily="34" charset="0"/>
            </a:endParaRPr>
          </a:p>
          <a:p>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52157</Words>
  <Application>WPS Presentation</Application>
  <PresentationFormat>Widescreen</PresentationFormat>
  <Paragraphs>563</Paragraphs>
  <Slides>69</Slides>
  <Notes>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69</vt:i4>
      </vt:variant>
    </vt:vector>
  </HeadingPairs>
  <TitlesOfParts>
    <vt:vector size="86" baseType="lpstr">
      <vt:lpstr>Arial</vt:lpstr>
      <vt:lpstr>SimSun</vt:lpstr>
      <vt:lpstr>Wingdings</vt:lpstr>
      <vt:lpstr>Verdana</vt:lpstr>
      <vt:lpstr>Google Sans</vt:lpstr>
      <vt:lpstr>Segoe Print</vt:lpstr>
      <vt:lpstr>Calibri Light</vt:lpstr>
      <vt:lpstr>Calibri</vt:lpstr>
      <vt:lpstr>Microsoft YaHei</vt:lpstr>
      <vt:lpstr>Arial Unicode MS</vt:lpstr>
      <vt:lpstr>CIDFont+F1</vt:lpstr>
      <vt:lpstr>Lato</vt:lpstr>
      <vt:lpstr>Segoe UI</vt:lpstr>
      <vt:lpstr>Times New Roman</vt:lpstr>
      <vt:lpstr>Office Theme</vt:lpstr>
      <vt:lpstr>Acrobat.Document.DC</vt:lpstr>
      <vt:lpstr>Acrobat.Document.DC</vt:lpstr>
      <vt:lpstr>Zero rated Supply, Imports &amp; Exports in GST</vt:lpstr>
      <vt:lpstr>  Section 16  ZERO RATED SUPPLY  </vt:lpstr>
      <vt:lpstr>  Section 16  ZERO RATED SUPPLY  </vt:lpstr>
      <vt:lpstr> A registered person making zero rated supply shall be eligible to claim refund under either of the following options, namely:––</vt:lpstr>
      <vt:lpstr>SEZ</vt:lpstr>
      <vt:lpstr>List of Authorised  operation Under SEZ Act</vt:lpstr>
      <vt:lpstr>(CENTRAL BOARD OF INDIRECT TAXES AND CUSTOMS) NOTIFICATION NO. 05/2023 – Integrated Tax New Delhi, the 26th October, 2023</vt:lpstr>
      <vt:lpstr>(CENTRAL BOARD OF INDIRECT TAXES AND CUSTOMS) NOTIFICATION NO. 05/2023 – Integrated Tax New Delhi, the 26th October, 2023</vt:lpstr>
      <vt:lpstr>(CENTRAL BOARD OF INDIRECT TAXES AND CUSTOMS) NOTIFICATION NO. 05/2023 – Integrated Tax New Delhi, the 26th October, 2023</vt:lpstr>
      <vt:lpstr>Central Board of Indirect Taxes and Customs Notification No. 01/2023 – Integrated Tax New Delhi, dated the 31st July, 2023 </vt:lpstr>
      <vt:lpstr> Central Board of Indirect Taxes and Customs Notification No. 01/2023 – Integrated Tax New Delhi, dated the 31st July, 2023 </vt:lpstr>
      <vt:lpstr>Rule 30 - Procedure for procurements from the Domestic Tariff Area - Special Economic Zones Rules, 2006 </vt:lpstr>
      <vt:lpstr>Rule 30 - Procedure for procurements from the Domestic Tariff Area - Special Economic Zones Rules, 2006 </vt:lpstr>
      <vt:lpstr>Rule 30 - Procedure for procurements from the Domestic Tariff Area - Special Economic Zones Rules, 2006 </vt:lpstr>
      <vt:lpstr>Rule 30 - Procedure for procurements from the Domestic Tariff Area - Special Economic Zones Rules, 2006 </vt:lpstr>
      <vt:lpstr>Rule 30 - Procedure for procurements from the Domestic Tariff Area - Special Economic Zones Rules, 2006 </vt:lpstr>
      <vt:lpstr>Rule 30 - Procedure for procurements from the Domestic Tariff Area - Special Economic Zones Rules, 2006 </vt:lpstr>
      <vt:lpstr>Rule 30 - Procedure for procurements from the Domestic Tariff Area - Special Economic Zones Rules, 2006 </vt:lpstr>
      <vt:lpstr>Rule 30 - Procedure for procurements from the Domestic Tariff Area - Special Economic Zones Rules, 2006 </vt:lpstr>
      <vt:lpstr>Rule 30 - Procedure for procurements from the Domestic Tariff Area - Special Economic Zones Rules, 2006 </vt:lpstr>
      <vt:lpstr>Rule 30 - Procedure for procurements from the Domestic Tariff Area - Special Economic Zones Rules, 2006 </vt:lpstr>
      <vt:lpstr>Rule 30 - Procedure for procurements from the Domestic Tariff Area - Special Economic Zones Rules, 2006 </vt:lpstr>
      <vt:lpstr>Export of goods</vt:lpstr>
      <vt:lpstr>Export of Goods - For claiming exemption from GST or Benefit of Zero Rated supply under GST, whether receipt of consideration / payment in convertible foreign exchange is necessary or mandatory </vt:lpstr>
      <vt:lpstr> What is the meaning of Export of Services under GST </vt:lpstr>
      <vt:lpstr>Export of Services - For claiming exemption from GST or Benefit of Zero Rated supply under GST, whether receipt of consideration / payment in convertible foreign exchange is necessary or mandatory </vt:lpstr>
      <vt:lpstr>Export - Zero Rated supply - Whether amount received from the Foreign Currency (Non-Resident) account or Non-Resident External Account known as FCNR/NRE account maintained by the buyer can be treated as received in convertible foreign exchange for claiming benefit under GST </vt:lpstr>
      <vt:lpstr>List of all statements/declarations/undertakings/certificates and other supporting documents to be provided along with the refund application</vt:lpstr>
      <vt:lpstr>Whether supplies to or from EOU will be exempted from GST?</vt:lpstr>
      <vt:lpstr>Imports under GST</vt:lpstr>
      <vt:lpstr>PowerPoint 演示文稿</vt:lpstr>
      <vt:lpstr>PowerPoint 演示文稿</vt:lpstr>
      <vt:lpstr> Import of Goods-definition </vt:lpstr>
      <vt:lpstr>PowerPoint 演示文稿</vt:lpstr>
      <vt:lpstr>  Import of Goods </vt:lpstr>
      <vt:lpstr>Importer Exporter Code (IEC)</vt:lpstr>
      <vt:lpstr>Valuation &amp; Duty</vt:lpstr>
      <vt:lpstr>Valuation &amp; Duty (Example)</vt:lpstr>
      <vt:lpstr>  Input tax credit of integrated tax </vt:lpstr>
      <vt:lpstr> Import of services </vt:lpstr>
      <vt:lpstr> Import of services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3. Levy of additional duty equal to excise duty, sales tax, local taxes and other charges. –</vt:lpstr>
      <vt:lpstr>Section 9 - Countervailing duty on subsidized articles - Customs Tariff Act, 1975 </vt:lpstr>
      <vt:lpstr>Section 9 - Countervailing duty on subsidized articles - Customs Tariff Act, 1975 </vt:lpstr>
      <vt:lpstr>Section 9 - Countervailing duty on subsidized articles - Customs Tariff Act, 1975 </vt:lpstr>
      <vt:lpstr>Section 9 - Countervailing duty on subsidized articles - Customs Tariff Act, 1975 </vt:lpstr>
      <vt:lpstr>Section 9 - Countervailing duty on subsidized articles - Customs Tariff Act, 1975 </vt:lpstr>
      <vt:lpstr>Section 9 - Countervailing duty on subsidized articles - Customs Tariff Act, 1975 </vt:lpstr>
      <vt:lpstr>Section 9 - Countervailing duty on subsidized articles - Customs Tariff Act, 1975 </vt:lpstr>
      <vt:lpstr>Section 9 - Countervailing duty on subsidized articles - Customs Tariff Act, 1975 </vt:lpstr>
      <vt:lpstr>Section 9 - Countervailing duty on subsidized articles - Customs Tariff Act, 1975 </vt:lpstr>
      <vt:lpstr>Section 9 - Countervailing duty on subsidized articles - Customs Tariff Act, 1975 </vt:lpstr>
      <vt:lpstr>Section 9 - Countervailing duty on subsidized articles - Customs Tariff Act, 1975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rated Supply, Imports &amp; Exports in GST</dc:title>
  <dc:creator>vishwanath bhat</dc:creator>
  <cp:lastModifiedBy>Tinku Ghosh Das</cp:lastModifiedBy>
  <cp:revision>22</cp:revision>
  <dcterms:created xsi:type="dcterms:W3CDTF">2024-04-18T04:30:00Z</dcterms:created>
  <dcterms:modified xsi:type="dcterms:W3CDTF">2024-04-26T04:31:42Z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F1E60F4108434AC581AE1D6A1670FD59_13</vt:lpwstr>
  </property>
  <property fmtid="{D5CDD505-2E9C-101B-9397-08002B2CF9AE}" pid="3" name="KSOProductBuildVer">
    <vt:lpwstr>1033-12.2.0.13538</vt:lpwstr>
  </property>
</Properties>
</file>