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sldIdLst>
    <p:sldId id="326" r:id="rId2"/>
    <p:sldId id="320" r:id="rId3"/>
    <p:sldId id="259" r:id="rId4"/>
    <p:sldId id="302" r:id="rId5"/>
    <p:sldId id="303" r:id="rId6"/>
    <p:sldId id="311" r:id="rId7"/>
    <p:sldId id="312" r:id="rId8"/>
    <p:sldId id="313" r:id="rId9"/>
    <p:sldId id="643" r:id="rId10"/>
    <p:sldId id="325" r:id="rId11"/>
    <p:sldId id="334" r:id="rId12"/>
    <p:sldId id="644" r:id="rId13"/>
    <p:sldId id="291" r:id="rId14"/>
    <p:sldId id="640" r:id="rId15"/>
    <p:sldId id="641" r:id="rId16"/>
    <p:sldId id="314" r:id="rId17"/>
    <p:sldId id="315" r:id="rId18"/>
    <p:sldId id="316" r:id="rId19"/>
    <p:sldId id="317" r:id="rId20"/>
    <p:sldId id="305" r:id="rId21"/>
    <p:sldId id="295" r:id="rId22"/>
    <p:sldId id="262" r:id="rId23"/>
    <p:sldId id="263" r:id="rId24"/>
    <p:sldId id="264" r:id="rId25"/>
    <p:sldId id="265" r:id="rId26"/>
    <p:sldId id="266" r:id="rId27"/>
    <p:sldId id="267" r:id="rId28"/>
    <p:sldId id="268" r:id="rId29"/>
    <p:sldId id="269" r:id="rId30"/>
    <p:sldId id="270" r:id="rId31"/>
    <p:sldId id="271" r:id="rId32"/>
    <p:sldId id="272" r:id="rId33"/>
    <p:sldId id="273" r:id="rId34"/>
    <p:sldId id="274" r:id="rId35"/>
    <p:sldId id="275" r:id="rId36"/>
    <p:sldId id="322" r:id="rId37"/>
    <p:sldId id="276" r:id="rId38"/>
    <p:sldId id="277" r:id="rId39"/>
    <p:sldId id="278" r:id="rId40"/>
    <p:sldId id="647" r:id="rId41"/>
    <p:sldId id="308" r:id="rId42"/>
    <p:sldId id="321" r:id="rId43"/>
    <p:sldId id="323" r:id="rId44"/>
    <p:sldId id="324" r:id="rId45"/>
    <p:sldId id="648" r:id="rId46"/>
    <p:sldId id="649" r:id="rId47"/>
    <p:sldId id="650" r:id="rId48"/>
    <p:sldId id="623" r:id="rId49"/>
    <p:sldId id="639" r:id="rId50"/>
    <p:sldId id="257" r:id="rId51"/>
    <p:sldId id="646" r:id="rId52"/>
    <p:sldId id="633" r:id="rId53"/>
    <p:sldId id="626" r:id="rId54"/>
    <p:sldId id="627" r:id="rId55"/>
    <p:sldId id="628" r:id="rId56"/>
    <p:sldId id="632" r:id="rId57"/>
    <p:sldId id="629" r:id="rId58"/>
    <p:sldId id="630" r:id="rId59"/>
    <p:sldId id="631" r:id="rId60"/>
    <p:sldId id="625" r:id="rId61"/>
    <p:sldId id="299" r:id="rId62"/>
    <p:sldId id="300" r:id="rId63"/>
    <p:sldId id="296" r:id="rId64"/>
    <p:sldId id="309" r:id="rId65"/>
    <p:sldId id="310" r:id="rId66"/>
    <p:sldId id="613" r:id="rId67"/>
    <p:sldId id="498" r:id="rId68"/>
    <p:sldId id="443" r:id="rId69"/>
    <p:sldId id="638" r:id="rId70"/>
    <p:sldId id="636" r:id="rId71"/>
    <p:sldId id="635" r:id="rId72"/>
    <p:sldId id="634"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293757"/>
          </a:xfrm>
          <a:prstGeom prst="rect">
            <a:avLst/>
          </a:prstGeom>
        </p:spPr>
        <p:txBody>
          <a:bodyPr wrap="square">
            <a:spAutoFit/>
          </a:bodyPr>
          <a:lstStyle/>
          <a:p>
            <a:pPr algn="ctr"/>
            <a:r>
              <a:rPr lang="en-US" sz="5400" b="1" dirty="0">
                <a:latin typeface="Baskerville Old Face" pitchFamily="18" charset="0"/>
              </a:rPr>
              <a:t>WELCOME</a:t>
            </a:r>
            <a:br>
              <a:rPr lang="en-US" sz="5400" b="1" dirty="0">
                <a:latin typeface="Baskerville Old Face" pitchFamily="18" charset="0"/>
              </a:rPr>
            </a:br>
            <a:r>
              <a:rPr lang="en-US" sz="4800" b="1" dirty="0">
                <a:latin typeface="Baskerville Old Face" pitchFamily="18" charset="0"/>
              </a:rPr>
              <a:t>to the Session on</a:t>
            </a:r>
            <a:r>
              <a:rPr lang="en-US" sz="5400" b="1" dirty="0">
                <a:latin typeface="Baskerville Old Face" pitchFamily="18" charset="0"/>
              </a:rPr>
              <a:t> </a:t>
            </a:r>
            <a:br>
              <a:rPr lang="en-US" sz="5400" b="1" dirty="0">
                <a:latin typeface="Baskerville Old Face" pitchFamily="18" charset="0"/>
              </a:rPr>
            </a:br>
            <a:r>
              <a:rPr lang="en-US" sz="4400" b="1" dirty="0">
                <a:solidFill>
                  <a:srgbClr val="C00000"/>
                </a:solidFill>
                <a:latin typeface="Baskerville Old Face" pitchFamily="18" charset="0"/>
              </a:rPr>
              <a:t>VALUATION IN GST</a:t>
            </a:r>
          </a:p>
          <a:p>
            <a:pPr algn="ctr"/>
            <a:r>
              <a:rPr lang="en-US" sz="3200" b="1" dirty="0">
                <a:latin typeface="Baskerville Old Face" pitchFamily="18" charset="0"/>
              </a:rPr>
              <a:t>04</a:t>
            </a:r>
            <a:r>
              <a:rPr lang="en-US" sz="3200" b="1" baseline="30000" dirty="0">
                <a:latin typeface="Baskerville Old Face" pitchFamily="18" charset="0"/>
              </a:rPr>
              <a:t>th</a:t>
            </a:r>
            <a:r>
              <a:rPr lang="en-US" sz="3200" b="1" dirty="0">
                <a:latin typeface="Baskerville Old Face" pitchFamily="18" charset="0"/>
              </a:rPr>
              <a:t> December 2021</a:t>
            </a:r>
          </a:p>
          <a:p>
            <a:endParaRPr lang="en-US" sz="2800" b="1" dirty="0">
              <a:latin typeface="Baskerville Old Face" pitchFamily="18" charset="0"/>
            </a:endParaRPr>
          </a:p>
          <a:p>
            <a:r>
              <a:rPr lang="en-US" sz="2800" b="1" dirty="0">
                <a:latin typeface="Baskerville Old Face" pitchFamily="18" charset="0"/>
              </a:rPr>
              <a:t>Presentation by </a:t>
            </a:r>
            <a:endParaRPr lang="en-US" sz="2800" b="1" dirty="0" smtClean="0">
              <a:latin typeface="Baskerville Old Face" pitchFamily="18" charset="0"/>
            </a:endParaRPr>
          </a:p>
          <a:p>
            <a:pPr algn="ctr"/>
            <a:r>
              <a:rPr lang="en-US" sz="3000" b="1" dirty="0" smtClean="0">
                <a:latin typeface="Baskerville Old Face" pitchFamily="18" charset="0"/>
              </a:rPr>
              <a:t> Mr. A</a:t>
            </a:r>
            <a:r>
              <a:rPr lang="en-US" sz="3000" b="1" dirty="0">
                <a:latin typeface="Baskerville Old Face" pitchFamily="18" charset="0"/>
              </a:rPr>
              <a:t>. K. </a:t>
            </a:r>
            <a:r>
              <a:rPr lang="en-US" sz="3000" b="1" dirty="0" err="1">
                <a:latin typeface="Baskerville Old Face" pitchFamily="18" charset="0"/>
              </a:rPr>
              <a:t>Sinha</a:t>
            </a:r>
            <a:r>
              <a:rPr lang="en-US" sz="3000" b="1" dirty="0">
                <a:latin typeface="Baskerville Old Face" pitchFamily="18" charset="0"/>
              </a:rPr>
              <a:t> </a:t>
            </a:r>
            <a:r>
              <a:rPr lang="en-US" sz="3200" b="1" dirty="0">
                <a:latin typeface="Baskerville Old Face" pitchFamily="18" charset="0"/>
              </a:rPr>
              <a:t>, </a:t>
            </a:r>
            <a:r>
              <a:rPr lang="en-US" sz="2000" dirty="0">
                <a:latin typeface="Baskerville Old Face" pitchFamily="18" charset="0"/>
              </a:rPr>
              <a:t>[M.Sc., LL.M.(M.U.)]</a:t>
            </a:r>
            <a:endParaRPr lang="en-US" sz="3200" dirty="0">
              <a:latin typeface="Baskerville Old Face" pitchFamily="18" charset="0"/>
            </a:endParaRPr>
          </a:p>
          <a:p>
            <a:pPr algn="ctr"/>
            <a:r>
              <a:rPr lang="en-US" sz="2400" b="1" dirty="0">
                <a:latin typeface="Baskerville Old Face" pitchFamily="18" charset="0"/>
              </a:rPr>
              <a:t> Lawyer and Consultant</a:t>
            </a:r>
          </a:p>
          <a:p>
            <a:endParaRPr lang="en-US" b="1" dirty="0">
              <a:latin typeface="Baskerville Old Face" pitchFamily="18" charset="0"/>
            </a:endParaRPr>
          </a:p>
          <a:p>
            <a:pPr algn="ctr"/>
            <a:endParaRPr lang="en-IN" sz="2400" dirty="0"/>
          </a:p>
        </p:txBody>
      </p:sp>
      <p:cxnSp>
        <p:nvCxnSpPr>
          <p:cNvPr id="4" name="Straight Connector 3"/>
          <p:cNvCxnSpPr/>
          <p:nvPr/>
        </p:nvCxnSpPr>
        <p:spPr>
          <a:xfrm>
            <a:off x="4572000" y="5373216"/>
            <a:ext cx="0" cy="144299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2072473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lgn="just">
              <a:buNone/>
            </a:pPr>
            <a:r>
              <a:rPr lang="en-US" sz="2000" b="1" dirty="0">
                <a:solidFill>
                  <a:srgbClr val="C00000"/>
                </a:solidFill>
                <a:latin typeface="Arial" panose="020B0604020202020204" pitchFamily="34" charset="0"/>
              </a:rPr>
              <a:t>Types of Discounts:</a:t>
            </a:r>
          </a:p>
          <a:p>
            <a:pPr marL="0" indent="0" algn="just">
              <a:buNone/>
            </a:pPr>
            <a:endParaRPr lang="en-US" sz="2000" b="1" dirty="0">
              <a:solidFill>
                <a:srgbClr val="C00000"/>
              </a:solidFill>
              <a:latin typeface="Arial" panose="020B0604020202020204" pitchFamily="34" charset="0"/>
            </a:endParaRPr>
          </a:p>
          <a:p>
            <a:pPr algn="just">
              <a:buFont typeface="Arial" pitchFamily="34" charset="0"/>
              <a:buAutoNum type="arabicPeriod"/>
            </a:pPr>
            <a:r>
              <a:rPr lang="en-US" sz="2000" b="1" dirty="0">
                <a:latin typeface="Arial" panose="020B0604020202020204" pitchFamily="34" charset="0"/>
              </a:rPr>
              <a:t>Special discount or rebate:- </a:t>
            </a:r>
            <a:r>
              <a:rPr lang="en-US" sz="2000" dirty="0">
                <a:latin typeface="Arial" panose="020B0604020202020204" pitchFamily="34" charset="0"/>
              </a:rPr>
              <a:t>It is contingent upon the future purchase. Not allowed if not established according to any agreement.</a:t>
            </a:r>
          </a:p>
          <a:p>
            <a:pPr algn="just">
              <a:buAutoNum type="arabicPeriod"/>
            </a:pPr>
            <a:r>
              <a:rPr lang="en-US" sz="2000" b="1" i="0" dirty="0">
                <a:effectLst/>
                <a:latin typeface="Arial" panose="020B0604020202020204" pitchFamily="34" charset="0"/>
              </a:rPr>
              <a:t>Bonus discount:- </a:t>
            </a:r>
            <a:r>
              <a:rPr lang="en-US" sz="2000" i="0" dirty="0">
                <a:effectLst/>
                <a:latin typeface="Arial" panose="020B0604020202020204" pitchFamily="34" charset="0"/>
              </a:rPr>
              <a:t>To those who purchase more than the stipulated number. Not </a:t>
            </a:r>
            <a:r>
              <a:rPr lang="en-US" sz="2000" dirty="0">
                <a:latin typeface="Arial" panose="020B0604020202020204" pitchFamily="34" charset="0"/>
              </a:rPr>
              <a:t>decided</a:t>
            </a:r>
            <a:r>
              <a:rPr lang="en-US" sz="2000" i="0" dirty="0">
                <a:effectLst/>
                <a:latin typeface="Arial" panose="020B0604020202020204" pitchFamily="34" charset="0"/>
              </a:rPr>
              <a:t> a the time of supply, rather negotiated subsequently.</a:t>
            </a:r>
          </a:p>
          <a:p>
            <a:pPr algn="just">
              <a:buAutoNum type="arabicPeriod"/>
            </a:pPr>
            <a:r>
              <a:rPr lang="en-US" sz="2000" b="1" dirty="0">
                <a:latin typeface="Arial" panose="020B0604020202020204" pitchFamily="34" charset="0"/>
              </a:rPr>
              <a:t>Incentive / commission:- </a:t>
            </a:r>
            <a:r>
              <a:rPr lang="en-US" sz="2000" dirty="0">
                <a:latin typeface="Arial" panose="020B0604020202020204" pitchFamily="34" charset="0"/>
              </a:rPr>
              <a:t>generally accounted for in the financials as discount. Will not be considered in GST as discount, as it is given in the form of incentive without reducing the sale price.</a:t>
            </a:r>
          </a:p>
          <a:p>
            <a:pPr algn="just">
              <a:buAutoNum type="arabicPeriod"/>
            </a:pPr>
            <a:r>
              <a:rPr lang="en-US" sz="2000" b="1" i="0" dirty="0">
                <a:effectLst/>
                <a:latin typeface="Arial" panose="020B0604020202020204" pitchFamily="34" charset="0"/>
              </a:rPr>
              <a:t>Remission</a:t>
            </a:r>
            <a:r>
              <a:rPr lang="en-US" sz="2000" i="0" dirty="0">
                <a:effectLst/>
                <a:latin typeface="Arial" panose="020B0604020202020204" pitchFamily="34" charset="0"/>
              </a:rPr>
              <a:t>:- The reduction allowed from the sale price to the purchaser, to compensate him for the general fall in prices. It will not be a discount being post supply and not being part of any agreement.</a:t>
            </a:r>
          </a:p>
          <a:p>
            <a:pPr algn="just">
              <a:buAutoNum type="arabicPeriod"/>
            </a:pPr>
            <a:r>
              <a:rPr lang="en-US" sz="2000" b="1" dirty="0">
                <a:latin typeface="Arial" panose="020B0604020202020204" pitchFamily="34" charset="0"/>
              </a:rPr>
              <a:t>Compensation</a:t>
            </a:r>
            <a:r>
              <a:rPr lang="en-US" sz="2000" dirty="0">
                <a:latin typeface="Arial" panose="020B0604020202020204" pitchFamily="34" charset="0"/>
              </a:rPr>
              <a:t>:- In the form of rate difference or trade discount. E.g. a dealer has to sell 500 </a:t>
            </a:r>
            <a:r>
              <a:rPr lang="en-US" sz="2000" dirty="0" err="1">
                <a:latin typeface="Arial" panose="020B0604020202020204" pitchFamily="34" charset="0"/>
              </a:rPr>
              <a:t>tyres</a:t>
            </a:r>
            <a:r>
              <a:rPr lang="en-US" sz="2000" dirty="0">
                <a:latin typeface="Arial" panose="020B0604020202020204" pitchFamily="34" charset="0"/>
              </a:rPr>
              <a:t> to final customer at Rs 900/- against the original purchase price of Rs. 1000. The difference of Rs. 100/- is to be compensated to the dealer by the manufacturer.</a:t>
            </a:r>
            <a:endParaRPr lang="en-US" sz="1100" i="0" dirty="0">
              <a:effectLst/>
              <a:latin typeface="Arial" panose="020B0604020202020204" pitchFamily="34" charset="0"/>
            </a:endParaRPr>
          </a:p>
          <a:p>
            <a:pPr marL="0" indent="0">
              <a:buNone/>
            </a:pPr>
            <a:r>
              <a:rPr lang="en-US" sz="1100" dirty="0"/>
              <a:t/>
            </a:r>
            <a:br>
              <a:rPr lang="en-US" sz="1100" dirty="0"/>
            </a:br>
            <a:endParaRPr lang="en-US" sz="1100" dirty="0"/>
          </a:p>
        </p:txBody>
      </p:sp>
    </p:spTree>
    <p:extLst>
      <p:ext uri="{BB962C8B-B14F-4D97-AF65-F5344CB8AC3E}">
        <p14:creationId xmlns="" xmlns:p14="http://schemas.microsoft.com/office/powerpoint/2010/main" val="15745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955" y="152400"/>
            <a:ext cx="8852419" cy="6629400"/>
          </a:xfrm>
        </p:spPr>
        <p:txBody>
          <a:bodyPr>
            <a:noAutofit/>
          </a:bodyPr>
          <a:lstStyle/>
          <a:p>
            <a:pPr algn="just">
              <a:buFont typeface="Wingdings" pitchFamily="2" charset="2"/>
              <a:buChar char="Ø"/>
            </a:pPr>
            <a:r>
              <a:rPr lang="en-IN" sz="2400" dirty="0">
                <a:solidFill>
                  <a:srgbClr val="C00000"/>
                </a:solidFill>
              </a:rPr>
              <a:t>Circular 112 </a:t>
            </a:r>
            <a:r>
              <a:rPr lang="en-IN" sz="2400" dirty="0" err="1">
                <a:solidFill>
                  <a:srgbClr val="C00000"/>
                </a:solidFill>
              </a:rPr>
              <a:t>dt</a:t>
            </a:r>
            <a:r>
              <a:rPr lang="en-IN" sz="2400" dirty="0">
                <a:solidFill>
                  <a:srgbClr val="C00000"/>
                </a:solidFill>
              </a:rPr>
              <a:t> 3.10.19 </a:t>
            </a:r>
          </a:p>
          <a:p>
            <a:pPr marL="0" indent="0" algn="just">
              <a:buNone/>
            </a:pPr>
            <a:r>
              <a:rPr lang="en-IN" sz="1600" dirty="0"/>
              <a:t>[Circular 92/19 dt 7.3.19 (which clarified </a:t>
            </a:r>
            <a:r>
              <a:rPr lang="en-IN" sz="1600" dirty="0">
                <a:solidFill>
                  <a:srgbClr val="0070C0"/>
                </a:solidFill>
              </a:rPr>
              <a:t>free sample/gift; buy one get one free; buy more save more &amp; Secondary discount</a:t>
            </a:r>
            <a:r>
              <a:rPr lang="en-IN" sz="1600" dirty="0"/>
              <a:t>) was modified by 105/24/2019 dt 28.6.19; and 105/24/2019 was withdrawn by this Cir 112/2019]. The withdrawn Circular 105/19 had clarified </a:t>
            </a:r>
            <a:r>
              <a:rPr lang="en-US" sz="1600" dirty="0"/>
              <a:t>treatment of secondary or post-sales discounts as under</a:t>
            </a:r>
            <a:r>
              <a:rPr lang="en-IN" sz="1600" dirty="0"/>
              <a:t>:</a:t>
            </a:r>
          </a:p>
          <a:p>
            <a:pPr marL="0" indent="0" algn="just">
              <a:buNone/>
            </a:pPr>
            <a:r>
              <a:rPr lang="en-IN" sz="2000" dirty="0">
                <a:solidFill>
                  <a:srgbClr val="FF0000"/>
                </a:solidFill>
              </a:rPr>
              <a:t>Clarification on treatment of secondary or post-sales discounts under GST </a:t>
            </a:r>
          </a:p>
          <a:p>
            <a:pPr algn="just">
              <a:buAutoNum type="arabicPeriod"/>
            </a:pPr>
            <a:r>
              <a:rPr lang="en-IN" sz="1600" dirty="0"/>
              <a:t>It is clarified that if the </a:t>
            </a:r>
            <a:r>
              <a:rPr lang="en-IN" sz="1600" dirty="0">
                <a:solidFill>
                  <a:srgbClr val="C00000"/>
                </a:solidFill>
              </a:rPr>
              <a:t>post-sale discount </a:t>
            </a:r>
            <a:r>
              <a:rPr lang="en-IN" sz="1600" dirty="0"/>
              <a:t>is given by the supplier of goods to the dealer without any further obligation or action required at the dealer’s end, then the post sales discount given by the said supplier will be related to the original supply of goods and it would not be included in the value of supply. </a:t>
            </a:r>
          </a:p>
          <a:p>
            <a:pPr algn="just">
              <a:buAutoNum type="arabicPeriod"/>
            </a:pPr>
            <a:r>
              <a:rPr lang="en-IN" sz="1600" dirty="0"/>
              <a:t>if the additional discount given by the supplier of goods to the dealer is the </a:t>
            </a:r>
            <a:r>
              <a:rPr lang="en-IN" sz="1600" dirty="0">
                <a:solidFill>
                  <a:srgbClr val="C00000"/>
                </a:solidFill>
              </a:rPr>
              <a:t>post-sale incentive requiring the dealer to do some act </a:t>
            </a:r>
            <a:r>
              <a:rPr lang="en-IN" sz="1600" dirty="0"/>
              <a:t>like undertaking special sales drive, advertisement campaign, exhibition etc., then such transaction would be a separate transaction and the additional discount will be the consideration for undertaking such activity and the dealer being supplier of services, would be required to charge applicable GST on the value of such additional discount and the supplier of goods, being recipient of services, will be eligible to claim input tax credit of the GST so charged by the dealer. </a:t>
            </a:r>
          </a:p>
          <a:p>
            <a:pPr algn="just">
              <a:buAutoNum type="arabicPeriod"/>
            </a:pPr>
            <a:r>
              <a:rPr lang="en-IN" sz="1600" dirty="0"/>
              <a:t>If the </a:t>
            </a:r>
            <a:r>
              <a:rPr lang="en-IN" sz="1600" dirty="0">
                <a:solidFill>
                  <a:srgbClr val="C00000"/>
                </a:solidFill>
              </a:rPr>
              <a:t>additional discount is given by the supplier of goods to the dealer to offer a special reduced price</a:t>
            </a:r>
            <a:r>
              <a:rPr lang="en-IN" sz="1600" dirty="0"/>
              <a:t> by the dealer to the customer to augment the sales volume, then such additional discount would represent the consideration flowing from the supplier of goods to the dealer for the supply made by dealer to the customer and this additional discount as consideration, payable by any person (supplier of goods in this case) would be liable to be added to the consideration payable by the customer, for the purpose of arriving value of supply, in the hands of the dealer. The customer, if registered, would be eligible to claim ITC of the tax charged by the dealer only to the extent of the tax paid by the said customer to the dealer.</a:t>
            </a:r>
          </a:p>
        </p:txBody>
      </p:sp>
    </p:spTree>
    <p:extLst>
      <p:ext uri="{BB962C8B-B14F-4D97-AF65-F5344CB8AC3E}">
        <p14:creationId xmlns="" xmlns:p14="http://schemas.microsoft.com/office/powerpoint/2010/main" val="396316337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955" y="152400"/>
            <a:ext cx="8852419" cy="6629400"/>
          </a:xfrm>
        </p:spPr>
        <p:txBody>
          <a:bodyPr>
            <a:noAutofit/>
          </a:bodyPr>
          <a:lstStyle/>
          <a:p>
            <a:pPr algn="just">
              <a:buFont typeface="Wingdings" pitchFamily="2" charset="2"/>
              <a:buChar char="Ø"/>
            </a:pPr>
            <a:r>
              <a:rPr lang="en-IN" sz="2400" dirty="0">
                <a:solidFill>
                  <a:srgbClr val="C00000"/>
                </a:solidFill>
              </a:rPr>
              <a:t>Circular 92/19 dt 7.3.19 </a:t>
            </a:r>
            <a:r>
              <a:rPr lang="en-IN" sz="2400" dirty="0"/>
              <a:t>(which clarified </a:t>
            </a:r>
            <a:r>
              <a:rPr lang="en-IN" sz="2400" dirty="0">
                <a:solidFill>
                  <a:srgbClr val="0070C0"/>
                </a:solidFill>
              </a:rPr>
              <a:t>free sample/gift; buy one get one free; buy more save more &amp; Secondary discount</a:t>
            </a:r>
            <a:r>
              <a:rPr lang="en-IN" sz="2400" dirty="0"/>
              <a:t>):- </a:t>
            </a:r>
          </a:p>
          <a:p>
            <a:pPr marL="0" indent="0" algn="just">
              <a:buNone/>
            </a:pPr>
            <a:endParaRPr lang="en-IN" sz="2400" dirty="0"/>
          </a:p>
          <a:p>
            <a:pPr marL="0" indent="0" algn="just">
              <a:buNone/>
            </a:pPr>
            <a:r>
              <a:rPr lang="en-IN" sz="2400" dirty="0"/>
              <a:t>[A] </a:t>
            </a:r>
            <a:r>
              <a:rPr lang="en-IN" sz="2400" b="1" dirty="0"/>
              <a:t>Free sample / gift:- </a:t>
            </a:r>
            <a:r>
              <a:rPr lang="en-IN" sz="2000" dirty="0"/>
              <a:t>No supply if outside </a:t>
            </a:r>
            <a:r>
              <a:rPr lang="en-IN" sz="2000" dirty="0" err="1"/>
              <a:t>Sch</a:t>
            </a:r>
            <a:r>
              <a:rPr lang="en-IN" sz="2000" dirty="0"/>
              <a:t>-I. No GST, but reverse ITC due to blocked u/s.17(5)(h). However, it is supply if within </a:t>
            </a:r>
            <a:r>
              <a:rPr lang="en-IN" sz="2000" dirty="0" err="1"/>
              <a:t>Sch</a:t>
            </a:r>
            <a:r>
              <a:rPr lang="en-IN" sz="2000" dirty="0"/>
              <a:t>-I. Then pay GST &amp; don’t reverse ITC.</a:t>
            </a:r>
          </a:p>
          <a:p>
            <a:pPr marL="0" indent="0" algn="just">
              <a:buNone/>
            </a:pPr>
            <a:endParaRPr lang="en-IN" sz="2400" dirty="0"/>
          </a:p>
          <a:p>
            <a:pPr marL="0" indent="0" algn="just">
              <a:buNone/>
            </a:pPr>
            <a:r>
              <a:rPr lang="en-IN" sz="2400" dirty="0"/>
              <a:t>[B] </a:t>
            </a:r>
            <a:r>
              <a:rPr lang="en-IN" sz="2400" b="1" dirty="0"/>
              <a:t>Free quantity along with taxable supplies:- </a:t>
            </a:r>
            <a:r>
              <a:rPr lang="en-IN" sz="2000" dirty="0"/>
              <a:t>actually not free but the cost included. They are multiple supplies for a single price. GST Rate will be as per mixed / composite nature. Car with insurance is composite; car with cooler is mixed; but car with villa or flat with registration ?</a:t>
            </a:r>
            <a:endParaRPr lang="en-IN" sz="2400" dirty="0"/>
          </a:p>
          <a:p>
            <a:pPr marL="0" indent="0" algn="just">
              <a:buNone/>
            </a:pPr>
            <a:endParaRPr lang="en-IN" sz="2400" dirty="0"/>
          </a:p>
          <a:p>
            <a:pPr marL="0" indent="0" algn="just">
              <a:buNone/>
            </a:pPr>
            <a:r>
              <a:rPr lang="en-IN" sz="2400" dirty="0"/>
              <a:t>[C] </a:t>
            </a:r>
            <a:r>
              <a:rPr lang="en-IN" sz="2400" b="1" dirty="0"/>
              <a:t>Staggered discount </a:t>
            </a:r>
            <a:r>
              <a:rPr lang="en-IN" sz="2400" dirty="0"/>
              <a:t>(Quantity / volume / lifting discount) :- </a:t>
            </a:r>
            <a:r>
              <a:rPr lang="en-IN" sz="2000" dirty="0"/>
              <a:t>allowed only if established before / at supply.</a:t>
            </a:r>
            <a:endParaRPr lang="en-IN" sz="2400" dirty="0"/>
          </a:p>
          <a:p>
            <a:pPr marL="0" indent="0" algn="just">
              <a:buNone/>
            </a:pPr>
            <a:endParaRPr lang="en-IN" sz="2400" dirty="0"/>
          </a:p>
          <a:p>
            <a:pPr marL="0" indent="0" algn="just">
              <a:buNone/>
            </a:pPr>
            <a:r>
              <a:rPr lang="en-IN" sz="2400" dirty="0"/>
              <a:t>[D] </a:t>
            </a:r>
            <a:r>
              <a:rPr lang="en-IN" sz="2400" b="1" dirty="0"/>
              <a:t>Secondary discounts:- </a:t>
            </a:r>
            <a:r>
              <a:rPr lang="en-IN" sz="2000" dirty="0"/>
              <a:t>Non allowed as not pre-known.</a:t>
            </a:r>
            <a:endParaRPr lang="en-IN" sz="2400" dirty="0"/>
          </a:p>
        </p:txBody>
      </p:sp>
    </p:spTree>
    <p:extLst>
      <p:ext uri="{BB962C8B-B14F-4D97-AF65-F5344CB8AC3E}">
        <p14:creationId xmlns="" xmlns:p14="http://schemas.microsoft.com/office/powerpoint/2010/main" val="381617958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152400"/>
            <a:ext cx="8782439" cy="6477000"/>
          </a:xfrm>
        </p:spPr>
        <p:txBody>
          <a:bodyPr anchor="t">
            <a:noAutofit/>
          </a:bodyPr>
          <a:lstStyle/>
          <a:p>
            <a:pPr algn="just">
              <a:buFont typeface="Wingdings" pitchFamily="2" charset="2"/>
              <a:buChar char="Ø"/>
            </a:pPr>
            <a:r>
              <a:rPr lang="en-US" sz="2000" dirty="0">
                <a:solidFill>
                  <a:srgbClr val="C00000"/>
                </a:solidFill>
              </a:rPr>
              <a:t>Circular 102/21/19 </a:t>
            </a:r>
            <a:r>
              <a:rPr lang="en-US" sz="2000" dirty="0" err="1">
                <a:solidFill>
                  <a:srgbClr val="C00000"/>
                </a:solidFill>
              </a:rPr>
              <a:t>dt</a:t>
            </a:r>
            <a:r>
              <a:rPr lang="en-US" sz="2000" dirty="0">
                <a:solidFill>
                  <a:srgbClr val="C00000"/>
                </a:solidFill>
              </a:rPr>
              <a:t> 28.6.19 </a:t>
            </a:r>
            <a:r>
              <a:rPr lang="en-US" sz="2000" dirty="0">
                <a:solidFill>
                  <a:srgbClr val="00B050"/>
                </a:solidFill>
              </a:rPr>
              <a:t>[Penal interest on EMI default]</a:t>
            </a:r>
          </a:p>
          <a:p>
            <a:pPr algn="just"/>
            <a:r>
              <a:rPr lang="en-US" sz="1800" dirty="0"/>
              <a:t>Additional / penal interest levied on the overdue loan / advances would not be liable to GST in terms of Sl. No. 27 of n/n 12/2017.</a:t>
            </a:r>
          </a:p>
          <a:p>
            <a:pPr algn="just"/>
            <a:r>
              <a:rPr lang="en-US" sz="1800" dirty="0">
                <a:solidFill>
                  <a:srgbClr val="FF0000"/>
                </a:solidFill>
              </a:rPr>
              <a:t>It does not fall within 5(e) of </a:t>
            </a:r>
            <a:r>
              <a:rPr lang="en-US" sz="1800" dirty="0" err="1">
                <a:solidFill>
                  <a:srgbClr val="FF0000"/>
                </a:solidFill>
              </a:rPr>
              <a:t>Sch</a:t>
            </a:r>
            <a:r>
              <a:rPr lang="en-US" sz="1800" dirty="0">
                <a:solidFill>
                  <a:srgbClr val="FF0000"/>
                </a:solidFill>
              </a:rPr>
              <a:t> II</a:t>
            </a:r>
          </a:p>
          <a:p>
            <a:pPr algn="just"/>
            <a:r>
              <a:rPr lang="en-US" sz="1800" dirty="0"/>
              <a:t>It is additional value of the original supply i.e. “extending deposit, loans or advances” the consideration of which is in the form of interest, and so, exempted (other than interest involved in credit card services)</a:t>
            </a:r>
          </a:p>
          <a:p>
            <a:pPr algn="just"/>
            <a:r>
              <a:rPr lang="en-US" sz="1800" dirty="0"/>
              <a:t>Only penal interest recovered in terms of supply of taxable goods or services would be liable to GST in terms of Section 15 of CGST Act.</a:t>
            </a:r>
          </a:p>
          <a:p>
            <a:pPr algn="just"/>
            <a:r>
              <a:rPr lang="en-US" sz="1800" dirty="0"/>
              <a:t>Refers 2(</a:t>
            </a:r>
            <a:r>
              <a:rPr lang="en-US" sz="1800" dirty="0" err="1"/>
              <a:t>zk</a:t>
            </a:r>
            <a:r>
              <a:rPr lang="en-US" sz="1800" dirty="0"/>
              <a:t>) of n/n 12/17 CTR dt 28.6.17 (</a:t>
            </a:r>
            <a:r>
              <a:rPr lang="en-US" sz="1800" dirty="0" err="1"/>
              <a:t>sr</a:t>
            </a:r>
            <a:r>
              <a:rPr lang="en-US" sz="1800" dirty="0"/>
              <a:t> 27)</a:t>
            </a:r>
          </a:p>
          <a:p>
            <a:pPr algn="just">
              <a:buFont typeface="Wingdings" panose="05000000000000000000" pitchFamily="2" charset="2"/>
              <a:buChar char="Ø"/>
            </a:pPr>
            <a:r>
              <a:rPr lang="en-US" sz="2000" dirty="0">
                <a:solidFill>
                  <a:srgbClr val="C00000"/>
                </a:solidFill>
              </a:rPr>
              <a:t>Circular 88/07/19 dt 01.02.19 </a:t>
            </a:r>
            <a:r>
              <a:rPr lang="en-US" sz="1800" dirty="0">
                <a:solidFill>
                  <a:srgbClr val="00B050"/>
                </a:solidFill>
              </a:rPr>
              <a:t>[Job worker not to include value of </a:t>
            </a:r>
            <a:r>
              <a:rPr lang="en-US" sz="1800" dirty="0" err="1">
                <a:solidFill>
                  <a:srgbClr val="00B050"/>
                </a:solidFill>
              </a:rPr>
              <a:t>moulds</a:t>
            </a:r>
            <a:r>
              <a:rPr lang="en-US" sz="1800" dirty="0">
                <a:solidFill>
                  <a:srgbClr val="00B050"/>
                </a:solidFill>
              </a:rPr>
              <a:t> </a:t>
            </a:r>
            <a:r>
              <a:rPr lang="en-US" sz="1800" dirty="0" err="1">
                <a:solidFill>
                  <a:srgbClr val="00B050"/>
                </a:solidFill>
              </a:rPr>
              <a:t>etc</a:t>
            </a:r>
            <a:r>
              <a:rPr lang="en-US" sz="1800" dirty="0">
                <a:solidFill>
                  <a:srgbClr val="00B050"/>
                </a:solidFill>
              </a:rPr>
              <a:t>]</a:t>
            </a:r>
          </a:p>
          <a:p>
            <a:pPr algn="just"/>
            <a:r>
              <a:rPr lang="en-US" sz="1800" dirty="0"/>
              <a:t>Job worker will pay GST on job charges if he is liable to be registered.</a:t>
            </a:r>
          </a:p>
          <a:p>
            <a:pPr algn="just"/>
            <a:r>
              <a:rPr lang="en-US" sz="1800" dirty="0"/>
              <a:t>Value of </a:t>
            </a:r>
            <a:r>
              <a:rPr lang="en-US" sz="1800" dirty="0" err="1"/>
              <a:t>moulds</a:t>
            </a:r>
            <a:r>
              <a:rPr lang="en-US" sz="1800" dirty="0"/>
              <a:t>, dies, jigs </a:t>
            </a:r>
            <a:r>
              <a:rPr lang="en-US" sz="1800" dirty="0" err="1"/>
              <a:t>etc</a:t>
            </a:r>
            <a:r>
              <a:rPr lang="en-US" sz="1800" dirty="0"/>
              <a:t> provided by Principal may not be included in the value of job work services provided its value has been factored in the price for the supply of such services by the job worker.</a:t>
            </a:r>
          </a:p>
          <a:p>
            <a:pPr algn="just">
              <a:buFont typeface="Wingdings" panose="05000000000000000000" pitchFamily="2" charset="2"/>
              <a:buChar char="Ø"/>
            </a:pPr>
            <a:r>
              <a:rPr lang="en-US" sz="2000" dirty="0">
                <a:solidFill>
                  <a:srgbClr val="C00000"/>
                </a:solidFill>
              </a:rPr>
              <a:t>Circular 88/07/19 dt 01.02.19 </a:t>
            </a:r>
            <a:r>
              <a:rPr lang="en-US" sz="1800" dirty="0">
                <a:solidFill>
                  <a:srgbClr val="00B050"/>
                </a:solidFill>
              </a:rPr>
              <a:t>[FOC supply by OEM to Component manufacturer]</a:t>
            </a:r>
          </a:p>
          <a:p>
            <a:pPr algn="just"/>
            <a:r>
              <a:rPr lang="en-US" sz="1800" dirty="0"/>
              <a:t>Value of </a:t>
            </a:r>
            <a:r>
              <a:rPr lang="en-US" sz="1800" dirty="0" err="1"/>
              <a:t>moulds</a:t>
            </a:r>
            <a:r>
              <a:rPr lang="en-US" sz="1800" dirty="0"/>
              <a:t> / dies provided by the OEM to the component manufacturer on FOC basis shall not be added to the value of supply made by component manufacturer. [S.15(2)(b)]. However, if as per the contract the </a:t>
            </a:r>
            <a:r>
              <a:rPr lang="en-US" sz="1800" dirty="0" err="1"/>
              <a:t>moulds</a:t>
            </a:r>
            <a:r>
              <a:rPr lang="en-US" sz="1800" dirty="0"/>
              <a:t> / dies were the liability of the component manufacturer then amortized cost of </a:t>
            </a:r>
            <a:r>
              <a:rPr lang="en-US" sz="1800" dirty="0" err="1"/>
              <a:t>moulds</a:t>
            </a:r>
            <a:r>
              <a:rPr lang="en-US" sz="1800" dirty="0"/>
              <a:t> / dies will be added to the VOS i.e. job-charges.</a:t>
            </a:r>
          </a:p>
        </p:txBody>
      </p:sp>
    </p:spTree>
    <p:extLst>
      <p:ext uri="{BB962C8B-B14F-4D97-AF65-F5344CB8AC3E}">
        <p14:creationId xmlns="" xmlns:p14="http://schemas.microsoft.com/office/powerpoint/2010/main" val="196710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152400"/>
            <a:ext cx="8782439" cy="6477000"/>
          </a:xfrm>
        </p:spPr>
        <p:txBody>
          <a:bodyPr anchor="t">
            <a:noAutofit/>
          </a:bodyPr>
          <a:lstStyle/>
          <a:p>
            <a:pPr algn="just">
              <a:buFont typeface="Wingdings" pitchFamily="2" charset="2"/>
              <a:buChar char="Ø"/>
            </a:pPr>
            <a:r>
              <a:rPr lang="en-US" sz="2000" dirty="0">
                <a:solidFill>
                  <a:srgbClr val="C00000"/>
                </a:solidFill>
              </a:rPr>
              <a:t>Circular 73/47/2018-GST dt 5.11.2018 (para 2)</a:t>
            </a:r>
          </a:p>
          <a:p>
            <a:pPr algn="just"/>
            <a:r>
              <a:rPr lang="en-US" sz="1800" dirty="0"/>
              <a:t>DCA gives two services – </a:t>
            </a:r>
          </a:p>
          <a:p>
            <a:pPr marL="457200" lvl="1" indent="0" algn="just">
              <a:buNone/>
            </a:pPr>
            <a:r>
              <a:rPr lang="en-US" sz="1800" dirty="0"/>
              <a:t>(</a:t>
            </a:r>
            <a:r>
              <a:rPr lang="en-US" sz="1800" dirty="0" err="1"/>
              <a:t>i</a:t>
            </a:r>
            <a:r>
              <a:rPr lang="en-US" sz="1800" dirty="0"/>
              <a:t>) agency service to sellers of goods and/or recipient &amp; </a:t>
            </a:r>
          </a:p>
          <a:p>
            <a:pPr marL="457200" lvl="1" indent="0" algn="just">
              <a:buNone/>
            </a:pPr>
            <a:r>
              <a:rPr lang="en-US" sz="1800" dirty="0"/>
              <a:t>(ii) loan service to buyer.</a:t>
            </a:r>
          </a:p>
          <a:p>
            <a:pPr algn="just"/>
            <a:r>
              <a:rPr lang="en-US" sz="1800" dirty="0"/>
              <a:t>If DCA is not a Sch-I/para3 agent (i.e. he is mere commission agent), then loan service given by him to buyer is an independent supply. Accordingly, the value of such loan service i.e. the interest being charged by DCA on loan will not be added to the seller’s value of goods. Further, as per n/n 12/2017 CTR loan service is exempted.</a:t>
            </a:r>
          </a:p>
          <a:p>
            <a:pPr algn="just"/>
            <a:r>
              <a:rPr lang="en-US" sz="1800" dirty="0"/>
              <a:t>However, where DCA is a sch-I/para3 agent (i.e. consignment agent like, who issues invoice in his own name but on behalf of the principal) then following activities take place:</a:t>
            </a:r>
          </a:p>
          <a:p>
            <a:pPr marL="800100" lvl="1" indent="-342900" algn="just">
              <a:buFont typeface="+mj-lt"/>
              <a:buAutoNum type="arabicParenR"/>
            </a:pPr>
            <a:r>
              <a:rPr lang="en-US" sz="1800" dirty="0"/>
              <a:t>Supply of goods by seller to DCA</a:t>
            </a:r>
          </a:p>
          <a:p>
            <a:pPr marL="800100" lvl="1" indent="-342900" algn="just">
              <a:buFont typeface="+mj-lt"/>
              <a:buAutoNum type="arabicParenR"/>
            </a:pPr>
            <a:r>
              <a:rPr lang="en-US" sz="1800" dirty="0"/>
              <a:t>Further supply of goods by DCA to buyer</a:t>
            </a:r>
          </a:p>
          <a:p>
            <a:pPr marL="800100" lvl="1" indent="-342900" algn="just">
              <a:buFont typeface="+mj-lt"/>
              <a:buAutoNum type="arabicParenR"/>
            </a:pPr>
            <a:r>
              <a:rPr lang="en-US" sz="1800" dirty="0"/>
              <a:t>Supply of agency service by DCA to seller and / or buyer</a:t>
            </a:r>
          </a:p>
          <a:p>
            <a:pPr marL="800100" lvl="1" indent="-342900" algn="just">
              <a:buFont typeface="+mj-lt"/>
              <a:buAutoNum type="arabicParenR"/>
            </a:pPr>
            <a:r>
              <a:rPr lang="en-US" sz="1800" dirty="0"/>
              <a:t>Loan service by DCA to buyer.</a:t>
            </a:r>
          </a:p>
          <a:p>
            <a:pPr marL="457200" lvl="1" indent="0" algn="just">
              <a:buNone/>
            </a:pPr>
            <a:r>
              <a:rPr lang="en-US" sz="1800" dirty="0"/>
              <a:t>Then the loan service does not constitute an independent supply, and is subsumed in the supply of goods by the DCA to the buyer. In such cases interest charged on such short term transaction based loan / credit will be added to the value of goods supplied by DCA to the buyer / recipient as per S.15(2)(d)</a:t>
            </a:r>
          </a:p>
        </p:txBody>
      </p:sp>
    </p:spTree>
    <p:extLst>
      <p:ext uri="{BB962C8B-B14F-4D97-AF65-F5344CB8AC3E}">
        <p14:creationId xmlns="" xmlns:p14="http://schemas.microsoft.com/office/powerpoint/2010/main" val="93126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152400"/>
            <a:ext cx="8782439" cy="6477000"/>
          </a:xfrm>
        </p:spPr>
        <p:txBody>
          <a:bodyPr anchor="t">
            <a:noAutofit/>
          </a:bodyPr>
          <a:lstStyle/>
          <a:p>
            <a:pPr algn="just">
              <a:buFont typeface="Wingdings" pitchFamily="2" charset="2"/>
              <a:buChar char="Ø"/>
            </a:pPr>
            <a:r>
              <a:rPr lang="en-US" sz="2000" dirty="0">
                <a:solidFill>
                  <a:srgbClr val="C00000"/>
                </a:solidFill>
              </a:rPr>
              <a:t>Circular 72/46/2018-GST dt 26.10.2018 </a:t>
            </a:r>
            <a:r>
              <a:rPr lang="en-US" sz="2000" dirty="0">
                <a:solidFill>
                  <a:srgbClr val="00B050"/>
                </a:solidFill>
              </a:rPr>
              <a:t>[Return of time-expired goods by RD, URD, composition payer]</a:t>
            </a:r>
          </a:p>
          <a:p>
            <a:pPr algn="just"/>
            <a:r>
              <a:rPr lang="en-US" sz="2000" dirty="0"/>
              <a:t>Return of time-expired goods to be treated as fresh supply.</a:t>
            </a:r>
          </a:p>
          <a:p>
            <a:pPr algn="just"/>
            <a:r>
              <a:rPr lang="en-US" sz="2000" dirty="0"/>
              <a:t>If person returning is registered person (other than composition payer) may at his option return the goods by treating it as fresh supply by issuing one invoice showing the same value and GST on which he had initially received the goods. There wholesaler / manufacturer will take credit on such returned supply.</a:t>
            </a:r>
          </a:p>
          <a:p>
            <a:pPr algn="just"/>
            <a:r>
              <a:rPr lang="en-US" sz="2000" dirty="0"/>
              <a:t>If the person returning is a composition payer, he will return on bill of supply, and will pay GST at composition rate. No ITC will be available to recipient of returned goods.</a:t>
            </a:r>
          </a:p>
          <a:p>
            <a:pPr algn="just"/>
            <a:r>
              <a:rPr lang="en-US" sz="2000" dirty="0"/>
              <a:t>If the person returning is unregistered, he will return on any commercial document without charging any tax.</a:t>
            </a:r>
          </a:p>
          <a:p>
            <a:pPr algn="just"/>
            <a:r>
              <a:rPr lang="en-US" sz="2000" dirty="0"/>
              <a:t>Return by Credit note:-</a:t>
            </a:r>
          </a:p>
          <a:p>
            <a:pPr marL="0" indent="0" algn="just">
              <a:buNone/>
            </a:pPr>
            <a:r>
              <a:rPr lang="en-US" sz="2000" dirty="0"/>
              <a:t>Wholesaler / retailer will return expired goods on a delivery challan, and the manufacturer / wholesaler may issue S.34(1) credit note. He may also claim liability reduction by uploading this credit note provided it is not time barred (i.e. beyond next FY’s 20</a:t>
            </a:r>
            <a:r>
              <a:rPr lang="en-US" sz="2000" baseline="30000" dirty="0"/>
              <a:t>th</a:t>
            </a:r>
            <a:r>
              <a:rPr lang="en-US" sz="2000" dirty="0"/>
              <a:t> October) and the person returning has either not availed any ITC, or if availed, has reversed it. After receiving the returned goods if the manufacturer destroys it, then he will reverse the ITC attributable to the manufacture of such goods.</a:t>
            </a:r>
          </a:p>
        </p:txBody>
      </p:sp>
    </p:spTree>
    <p:extLst>
      <p:ext uri="{BB962C8B-B14F-4D97-AF65-F5344CB8AC3E}">
        <p14:creationId xmlns="" xmlns:p14="http://schemas.microsoft.com/office/powerpoint/2010/main" val="624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marL="514350" indent="-514350" algn="just">
              <a:buNone/>
            </a:pPr>
            <a:r>
              <a:rPr lang="en-US" sz="1800" dirty="0">
                <a:latin typeface="Times New Roman"/>
                <a:cs typeface="Times New Roman"/>
              </a:rPr>
              <a:t>S.15- defines and prescribes Transaction Value. Specifies inclusions and exclusions thereof </a:t>
            </a:r>
            <a:r>
              <a:rPr lang="en-US" sz="1800" dirty="0">
                <a:solidFill>
                  <a:srgbClr val="00B050"/>
                </a:solidFill>
                <a:latin typeface="Times New Roman"/>
                <a:cs typeface="Times New Roman"/>
              </a:rPr>
              <a:t>[TELISD]</a:t>
            </a:r>
            <a:r>
              <a:rPr lang="en-US" sz="1800" dirty="0">
                <a:latin typeface="Times New Roman"/>
                <a:cs typeface="Times New Roman"/>
              </a:rPr>
              <a:t> . Refers to Valuation Rules 27 to 35 in deserving cases; also enables to notify valuation method. (</a:t>
            </a:r>
            <a:r>
              <a:rPr lang="en-US" sz="1800" dirty="0" err="1">
                <a:latin typeface="Times New Roman"/>
                <a:cs typeface="Times New Roman"/>
              </a:rPr>
              <a:t>eg</a:t>
            </a:r>
            <a:r>
              <a:rPr lang="en-US" sz="1800" dirty="0">
                <a:latin typeface="Times New Roman"/>
                <a:cs typeface="Times New Roman"/>
              </a:rPr>
              <a:t>. 2/3</a:t>
            </a:r>
            <a:r>
              <a:rPr lang="en-US" sz="1800" baseline="30000" dirty="0">
                <a:latin typeface="Times New Roman"/>
                <a:cs typeface="Times New Roman"/>
              </a:rPr>
              <a:t>rd</a:t>
            </a:r>
            <a:r>
              <a:rPr lang="en-US" sz="1800" dirty="0">
                <a:latin typeface="Times New Roman"/>
                <a:cs typeface="Times New Roman"/>
              </a:rPr>
              <a:t> presumptive value for builders)</a:t>
            </a:r>
          </a:p>
          <a:p>
            <a:pPr marL="514350" indent="-514350" algn="just">
              <a:buNone/>
            </a:pPr>
            <a:r>
              <a:rPr lang="en-US" sz="1800" dirty="0">
                <a:latin typeface="Times New Roman"/>
                <a:cs typeface="Times New Roman"/>
              </a:rPr>
              <a:t>R-27- when consideration is not wholly in money </a:t>
            </a:r>
            <a:r>
              <a:rPr lang="en-US" sz="1800" dirty="0">
                <a:solidFill>
                  <a:srgbClr val="00B050"/>
                </a:solidFill>
                <a:latin typeface="Times New Roman"/>
                <a:cs typeface="Times New Roman"/>
              </a:rPr>
              <a:t>[OKLD]</a:t>
            </a:r>
            <a:r>
              <a:rPr lang="en-US" sz="1800" dirty="0">
                <a:latin typeface="Times New Roman"/>
                <a:cs typeface="Times New Roman"/>
              </a:rPr>
              <a:t> </a:t>
            </a:r>
          </a:p>
          <a:p>
            <a:pPr marL="514350" indent="-514350" algn="just">
              <a:buNone/>
            </a:pPr>
            <a:r>
              <a:rPr lang="en-US" sz="1800" dirty="0">
                <a:latin typeface="Times New Roman"/>
                <a:cs typeface="Times New Roman"/>
              </a:rPr>
              <a:t>R-28- Supply between related (</a:t>
            </a:r>
            <a:r>
              <a:rPr lang="en-US" sz="1800" dirty="0" err="1">
                <a:latin typeface="Times New Roman"/>
                <a:cs typeface="Times New Roman"/>
              </a:rPr>
              <a:t>expln</a:t>
            </a:r>
            <a:r>
              <a:rPr lang="en-US" sz="1800" dirty="0">
                <a:latin typeface="Times New Roman"/>
                <a:cs typeface="Times New Roman"/>
              </a:rPr>
              <a:t> to S.15) or Distinct (S.25) persons. </a:t>
            </a:r>
            <a:r>
              <a:rPr lang="en-US" sz="1800" dirty="0">
                <a:solidFill>
                  <a:srgbClr val="00B050"/>
                </a:solidFill>
                <a:latin typeface="Times New Roman"/>
                <a:cs typeface="Times New Roman"/>
              </a:rPr>
              <a:t>[OLD]</a:t>
            </a:r>
            <a:r>
              <a:rPr lang="en-US" sz="1800" dirty="0">
                <a:latin typeface="Times New Roman"/>
                <a:cs typeface="Times New Roman"/>
              </a:rPr>
              <a:t> [If to be further supplied as such, then option of </a:t>
            </a:r>
            <a:r>
              <a:rPr lang="en-US" sz="1800" u="sng" dirty="0">
                <a:solidFill>
                  <a:srgbClr val="00B050"/>
                </a:solidFill>
                <a:latin typeface="Times New Roman"/>
                <a:cs typeface="Times New Roman"/>
              </a:rPr>
              <a:t>90% of recipient’s sale price</a:t>
            </a:r>
            <a:r>
              <a:rPr lang="en-US" sz="1800" dirty="0">
                <a:latin typeface="Times New Roman"/>
                <a:cs typeface="Times New Roman"/>
              </a:rPr>
              <a:t> of like goods. If full ITC available to recipient, then </a:t>
            </a:r>
            <a:r>
              <a:rPr lang="en-US" sz="1800" u="sng" dirty="0">
                <a:solidFill>
                  <a:srgbClr val="00B050"/>
                </a:solidFill>
                <a:latin typeface="Times New Roman"/>
                <a:cs typeface="Times New Roman"/>
              </a:rPr>
              <a:t>value declared on invoice is deemed to be </a:t>
            </a:r>
            <a:r>
              <a:rPr lang="en-US" sz="1800" u="sng" dirty="0" err="1">
                <a:solidFill>
                  <a:srgbClr val="00B050"/>
                </a:solidFill>
                <a:latin typeface="Times New Roman"/>
                <a:cs typeface="Times New Roman"/>
              </a:rPr>
              <a:t>omv</a:t>
            </a:r>
            <a:r>
              <a:rPr lang="en-US" sz="1800" dirty="0">
                <a:latin typeface="Times New Roman"/>
                <a:cs typeface="Times New Roman"/>
              </a:rPr>
              <a:t>]</a:t>
            </a:r>
          </a:p>
          <a:p>
            <a:pPr marL="514350" indent="-514350" algn="just"/>
            <a:r>
              <a:rPr lang="en-US" sz="1800" dirty="0">
                <a:solidFill>
                  <a:srgbClr val="FF0000"/>
                </a:solidFill>
                <a:latin typeface="Times New Roman"/>
                <a:cs typeface="Times New Roman"/>
              </a:rPr>
              <a:t>GKB Lens (P) Ltd  AAR WB  30.5.18:- </a:t>
            </a:r>
            <a:r>
              <a:rPr lang="en-US" sz="1800" dirty="0">
                <a:solidFill>
                  <a:srgbClr val="00B050"/>
                </a:solidFill>
                <a:latin typeface="Times New Roman"/>
                <a:cs typeface="Times New Roman"/>
              </a:rPr>
              <a:t>Applicant who is reseller and importer of Sunglasses, frames, lenses etc sending from his west Bengal head office to his branches across India </a:t>
            </a:r>
            <a:r>
              <a:rPr lang="en-US" sz="1800" u="sng" dirty="0">
                <a:solidFill>
                  <a:srgbClr val="00B050"/>
                </a:solidFill>
                <a:latin typeface="Times New Roman"/>
                <a:cs typeface="Times New Roman"/>
              </a:rPr>
              <a:t>can chose 2</a:t>
            </a:r>
            <a:r>
              <a:rPr lang="en-US" sz="1800" u="sng" baseline="30000" dirty="0">
                <a:solidFill>
                  <a:srgbClr val="00B050"/>
                </a:solidFill>
                <a:latin typeface="Times New Roman"/>
                <a:cs typeface="Times New Roman"/>
              </a:rPr>
              <a:t>nd</a:t>
            </a:r>
            <a:r>
              <a:rPr lang="en-US" sz="1800" u="sng" dirty="0">
                <a:solidFill>
                  <a:srgbClr val="00B050"/>
                </a:solidFill>
                <a:latin typeface="Times New Roman"/>
                <a:cs typeface="Times New Roman"/>
              </a:rPr>
              <a:t> proviso over the 1</a:t>
            </a:r>
            <a:r>
              <a:rPr lang="en-US" sz="1800" u="sng" baseline="30000" dirty="0">
                <a:solidFill>
                  <a:srgbClr val="00B050"/>
                </a:solidFill>
                <a:latin typeface="Times New Roman"/>
                <a:cs typeface="Times New Roman"/>
              </a:rPr>
              <a:t>st</a:t>
            </a:r>
            <a:r>
              <a:rPr lang="en-US" sz="1800" dirty="0">
                <a:solidFill>
                  <a:srgbClr val="00B050"/>
                </a:solidFill>
                <a:latin typeface="Times New Roman"/>
                <a:cs typeface="Times New Roman"/>
              </a:rPr>
              <a:t>, and can thus value the </a:t>
            </a:r>
            <a:r>
              <a:rPr lang="en-US" sz="1800" dirty="0" err="1">
                <a:solidFill>
                  <a:srgbClr val="00B050"/>
                </a:solidFill>
                <a:latin typeface="Times New Roman"/>
                <a:cs typeface="Times New Roman"/>
              </a:rPr>
              <a:t>suppies</a:t>
            </a:r>
            <a:r>
              <a:rPr lang="en-US" sz="1800" dirty="0">
                <a:solidFill>
                  <a:srgbClr val="00B050"/>
                </a:solidFill>
                <a:latin typeface="Times New Roman"/>
                <a:cs typeface="Times New Roman"/>
              </a:rPr>
              <a:t> on the ‘cost price’ instead of 90% of MRP. 2</a:t>
            </a:r>
            <a:r>
              <a:rPr lang="en-US" sz="1800" baseline="30000" dirty="0">
                <a:solidFill>
                  <a:srgbClr val="00B050"/>
                </a:solidFill>
                <a:latin typeface="Times New Roman"/>
                <a:cs typeface="Times New Roman"/>
              </a:rPr>
              <a:t>nd</a:t>
            </a:r>
            <a:r>
              <a:rPr lang="en-US" sz="1800" dirty="0">
                <a:solidFill>
                  <a:srgbClr val="00B050"/>
                </a:solidFill>
                <a:latin typeface="Times New Roman"/>
                <a:cs typeface="Times New Roman"/>
              </a:rPr>
              <a:t> proviso applies on both situations i.e. ‘when further removed as such’ and ‘when full ITC on invoice is available to the recipient.</a:t>
            </a:r>
          </a:p>
          <a:p>
            <a:pPr marL="514350" indent="-514350" algn="just"/>
            <a:r>
              <a:rPr lang="en-US" sz="1800" dirty="0">
                <a:solidFill>
                  <a:srgbClr val="FF0000"/>
                </a:solidFill>
                <a:latin typeface="Times New Roman"/>
                <a:cs typeface="Times New Roman"/>
              </a:rPr>
              <a:t>Circular 47/21/2018-GST </a:t>
            </a:r>
            <a:r>
              <a:rPr lang="en-US" sz="1800" dirty="0" err="1">
                <a:solidFill>
                  <a:srgbClr val="FF0000"/>
                </a:solidFill>
                <a:latin typeface="Times New Roman"/>
                <a:cs typeface="Times New Roman"/>
              </a:rPr>
              <a:t>dt</a:t>
            </a:r>
            <a:r>
              <a:rPr lang="en-US" sz="1800" dirty="0">
                <a:solidFill>
                  <a:srgbClr val="FF0000"/>
                </a:solidFill>
                <a:latin typeface="Times New Roman"/>
                <a:cs typeface="Times New Roman"/>
              </a:rPr>
              <a:t> 8.6.18:- </a:t>
            </a:r>
            <a:r>
              <a:rPr lang="en-US" sz="1800" u="sng" dirty="0">
                <a:solidFill>
                  <a:srgbClr val="00B050"/>
                </a:solidFill>
                <a:latin typeface="Times New Roman"/>
                <a:cs typeface="Times New Roman"/>
              </a:rPr>
              <a:t>Moulds / dies sent by OEM</a:t>
            </a:r>
            <a:r>
              <a:rPr lang="en-US" sz="1800" dirty="0">
                <a:solidFill>
                  <a:srgbClr val="00B050"/>
                </a:solidFill>
                <a:latin typeface="Times New Roman"/>
                <a:cs typeface="Times New Roman"/>
              </a:rPr>
              <a:t> (original equipment manufacturer) to job worker free of cost does not constitute  a supply as they are not distinct or related persons. The OEM need not reverse the ITC on it. Also, the  job worker will not include cost of mould / dies in the value of components manufactured as it is not his cost. However, if as per the contract, job worker was required to make the components using his  own dies and then the OEM supplies such moulds free of cost, then the OEM will reverse the ITC as the clearance of moulds by him will not be in the course of furtherance of his business. Also  the job worker will include amortized cost of the moulds n the value of the equipments manufactured by him for the OEM. </a:t>
            </a:r>
            <a:endParaRPr lang="en-US" sz="1800" dirty="0">
              <a:solidFill>
                <a:srgbClr val="FF0000"/>
              </a:solidFill>
              <a:latin typeface="Times New Roman"/>
              <a:cs typeface="Times New Roman"/>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629400"/>
          </a:xfrm>
        </p:spPr>
        <p:txBody>
          <a:bodyPr>
            <a:noAutofit/>
          </a:bodyPr>
          <a:lstStyle/>
          <a:p>
            <a:pPr marL="514350" indent="-514350" algn="just">
              <a:buNone/>
            </a:pPr>
            <a:r>
              <a:rPr lang="en-US" sz="1950" dirty="0">
                <a:latin typeface="Times New Roman"/>
                <a:cs typeface="Times New Roman"/>
              </a:rPr>
              <a:t>R-29- Supply between Principal &amp; Agent. </a:t>
            </a:r>
            <a:r>
              <a:rPr lang="en-US" sz="1950" dirty="0">
                <a:solidFill>
                  <a:srgbClr val="00B050"/>
                </a:solidFill>
                <a:latin typeface="Times New Roman"/>
                <a:cs typeface="Times New Roman"/>
              </a:rPr>
              <a:t>[O/D]</a:t>
            </a:r>
            <a:r>
              <a:rPr lang="en-US" sz="1950" dirty="0">
                <a:latin typeface="Times New Roman"/>
                <a:cs typeface="Times New Roman"/>
              </a:rPr>
              <a:t> [</a:t>
            </a:r>
            <a:r>
              <a:rPr lang="en-US" sz="1950" dirty="0" err="1">
                <a:latin typeface="Times New Roman"/>
                <a:cs typeface="Times New Roman"/>
              </a:rPr>
              <a:t>ie</a:t>
            </a:r>
            <a:r>
              <a:rPr lang="en-US" sz="1950" dirty="0">
                <a:latin typeface="Times New Roman"/>
                <a:cs typeface="Times New Roman"/>
              </a:rPr>
              <a:t> either </a:t>
            </a:r>
            <a:r>
              <a:rPr lang="en-US" sz="1950" dirty="0" err="1">
                <a:latin typeface="Times New Roman"/>
                <a:cs typeface="Times New Roman"/>
              </a:rPr>
              <a:t>omv</a:t>
            </a:r>
            <a:r>
              <a:rPr lang="en-US" sz="1950" dirty="0">
                <a:latin typeface="Times New Roman"/>
                <a:cs typeface="Times New Roman"/>
              </a:rPr>
              <a:t> or agent’s intended selling price]</a:t>
            </a:r>
          </a:p>
          <a:p>
            <a:pPr marL="514350" indent="-514350" algn="just">
              <a:buNone/>
            </a:pPr>
            <a:r>
              <a:rPr lang="en-US" sz="1950" dirty="0">
                <a:latin typeface="Times New Roman"/>
                <a:cs typeface="Times New Roman"/>
              </a:rPr>
              <a:t>R-30, 31- Cost Construction (110% COP) &amp; Best Judgment (consistent with principles &amp; provisions of s.15 and the valuation rules) methods of determining Transaction Value. </a:t>
            </a:r>
            <a:r>
              <a:rPr lang="en-US" sz="1950" dirty="0">
                <a:solidFill>
                  <a:srgbClr val="00B050"/>
                </a:solidFill>
                <a:latin typeface="Times New Roman"/>
                <a:cs typeface="Times New Roman"/>
              </a:rPr>
              <a:t>[for services, computed method can be ignored]</a:t>
            </a:r>
          </a:p>
          <a:p>
            <a:pPr marL="514350" indent="-514350" algn="just">
              <a:buNone/>
            </a:pPr>
            <a:r>
              <a:rPr lang="en-US" sz="1950" dirty="0">
                <a:latin typeface="Times New Roman"/>
                <a:cs typeface="Times New Roman"/>
              </a:rPr>
              <a:t>R-31A- Lottery </a:t>
            </a:r>
            <a:r>
              <a:rPr lang="en-US" sz="1800" dirty="0">
                <a:solidFill>
                  <a:srgbClr val="00B050"/>
                </a:solidFill>
                <a:latin typeface="Times New Roman"/>
                <a:cs typeface="Times New Roman"/>
              </a:rPr>
              <a:t>[100/112 or 100/128 of FV of ticket, or its notified price, whichever higher, for State run and State authorized lottery respectively. However </a:t>
            </a:r>
            <a:r>
              <a:rPr lang="en-US" sz="1800" dirty="0">
                <a:solidFill>
                  <a:srgbClr val="C00000"/>
                </a:solidFill>
                <a:latin typeface="Times New Roman"/>
                <a:cs typeface="Times New Roman"/>
              </a:rPr>
              <a:t>now </a:t>
            </a:r>
            <a:r>
              <a:rPr lang="en-US" sz="1800" dirty="0" err="1">
                <a:solidFill>
                  <a:srgbClr val="C00000"/>
                </a:solidFill>
                <a:latin typeface="Times New Roman"/>
                <a:cs typeface="Times New Roman"/>
              </a:rPr>
              <a:t>wef</a:t>
            </a:r>
            <a:r>
              <a:rPr lang="en-US" sz="1800" dirty="0">
                <a:solidFill>
                  <a:srgbClr val="C00000"/>
                </a:solidFill>
                <a:latin typeface="Times New Roman"/>
                <a:cs typeface="Times New Roman"/>
              </a:rPr>
              <a:t> 1.3.20, rate on all lottery is 28% u/RCM (u/any chapter) and so Value=100/128</a:t>
            </a:r>
            <a:r>
              <a:rPr lang="en-US" sz="1800" dirty="0">
                <a:solidFill>
                  <a:srgbClr val="00B050"/>
                </a:solidFill>
                <a:latin typeface="Times New Roman"/>
                <a:cs typeface="Times New Roman"/>
              </a:rPr>
              <a:t> of FV or its notified price, whichever higher. Lottery service falls under 999694, but considered as goods in GST. No provision in GST for unsold lottery tickets.]</a:t>
            </a:r>
            <a:r>
              <a:rPr lang="en-US" sz="1950" dirty="0">
                <a:latin typeface="Times New Roman"/>
                <a:cs typeface="Times New Roman"/>
              </a:rPr>
              <a:t>, Betting, Gambling, Horse racing </a:t>
            </a:r>
            <a:r>
              <a:rPr lang="en-US" sz="1950" dirty="0">
                <a:solidFill>
                  <a:srgbClr val="00B050"/>
                </a:solidFill>
                <a:latin typeface="Times New Roman"/>
                <a:cs typeface="Times New Roman"/>
              </a:rPr>
              <a:t>[100% bet value or amt paid into the </a:t>
            </a:r>
            <a:r>
              <a:rPr lang="en-US" sz="1950" dirty="0" err="1">
                <a:solidFill>
                  <a:srgbClr val="00B050"/>
                </a:solidFill>
                <a:latin typeface="Times New Roman"/>
                <a:cs typeface="Times New Roman"/>
              </a:rPr>
              <a:t>totalisator</a:t>
            </a:r>
            <a:r>
              <a:rPr lang="en-US" sz="1950" dirty="0">
                <a:solidFill>
                  <a:srgbClr val="00B050"/>
                </a:solidFill>
                <a:latin typeface="Times New Roman"/>
                <a:cs typeface="Times New Roman"/>
              </a:rPr>
              <a:t>]</a:t>
            </a:r>
          </a:p>
          <a:p>
            <a:pPr marL="514350" indent="-514350" algn="just">
              <a:buNone/>
            </a:pPr>
            <a:r>
              <a:rPr lang="en-US" sz="1950" dirty="0">
                <a:latin typeface="Times New Roman"/>
                <a:cs typeface="Times New Roman"/>
              </a:rPr>
              <a:t>R-32, 33- Special manner of valuation for specific cases (at supplier’s option). </a:t>
            </a:r>
            <a:r>
              <a:rPr lang="en-US" sz="1950" dirty="0">
                <a:solidFill>
                  <a:srgbClr val="00B050"/>
                </a:solidFill>
                <a:latin typeface="Times New Roman"/>
                <a:cs typeface="Times New Roman"/>
              </a:rPr>
              <a:t>[</a:t>
            </a:r>
            <a:r>
              <a:rPr lang="en-US" sz="1950" dirty="0">
                <a:solidFill>
                  <a:srgbClr val="00B050"/>
                </a:solidFill>
              </a:rPr>
              <a:t>MLAVUP- Money changer(2); Life insurance(4); Air-travel agent(3); Voucher(6); Used goods(5); Pure agent(R-33)]</a:t>
            </a:r>
            <a:r>
              <a:rPr lang="en-US" sz="1950" dirty="0">
                <a:solidFill>
                  <a:srgbClr val="00B050"/>
                </a:solidFill>
                <a:latin typeface="Times New Roman"/>
                <a:cs typeface="Times New Roman"/>
              </a:rPr>
              <a:t> </a:t>
            </a:r>
          </a:p>
          <a:p>
            <a:pPr marL="514350" indent="-514350" algn="just">
              <a:buNone/>
            </a:pPr>
            <a:r>
              <a:rPr lang="en-US" sz="1950" dirty="0">
                <a:latin typeface="Times New Roman"/>
                <a:cs typeface="Times New Roman"/>
              </a:rPr>
              <a:t>R-34- Exchange rate in FC transactions. </a:t>
            </a:r>
            <a:r>
              <a:rPr lang="en-US" sz="1950" dirty="0">
                <a:solidFill>
                  <a:srgbClr val="00B050"/>
                </a:solidFill>
                <a:latin typeface="Times New Roman"/>
                <a:cs typeface="Times New Roman"/>
              </a:rPr>
              <a:t>[CBEC notified u/</a:t>
            </a:r>
            <a:r>
              <a:rPr lang="en-US" sz="1950" dirty="0" err="1">
                <a:solidFill>
                  <a:srgbClr val="00B050"/>
                </a:solidFill>
                <a:latin typeface="Times New Roman"/>
                <a:cs typeface="Times New Roman"/>
              </a:rPr>
              <a:t>Cus</a:t>
            </a:r>
            <a:r>
              <a:rPr lang="en-US" sz="1950" dirty="0">
                <a:solidFill>
                  <a:srgbClr val="00B050"/>
                </a:solidFill>
                <a:latin typeface="Times New Roman"/>
                <a:cs typeface="Times New Roman"/>
              </a:rPr>
              <a:t> Act]</a:t>
            </a:r>
          </a:p>
          <a:p>
            <a:pPr marL="514350" indent="-514350" algn="just">
              <a:buNone/>
            </a:pPr>
            <a:r>
              <a:rPr lang="en-US" sz="1950" dirty="0">
                <a:latin typeface="Times New Roman"/>
                <a:cs typeface="Times New Roman"/>
              </a:rPr>
              <a:t>R-35- Tax amt when value is cum-duty-price </a:t>
            </a:r>
            <a:r>
              <a:rPr lang="en-US" sz="1950" dirty="0">
                <a:solidFill>
                  <a:srgbClr val="00B050"/>
                </a:solidFill>
                <a:latin typeface="Times New Roman"/>
                <a:cs typeface="Times New Roman"/>
              </a:rPr>
              <a:t>[tax% / (100+tax%) X cum-duty price]</a:t>
            </a:r>
          </a:p>
          <a:p>
            <a:pPr marL="514350" indent="-514350" algn="just">
              <a:buNone/>
            </a:pPr>
            <a:r>
              <a:rPr lang="en-US" sz="1800" dirty="0">
                <a:solidFill>
                  <a:srgbClr val="FF0000"/>
                </a:solidFill>
                <a:latin typeface="Times New Roman"/>
                <a:cs typeface="Times New Roman"/>
              </a:rPr>
              <a:t>Note-</a:t>
            </a:r>
            <a:r>
              <a:rPr lang="en-US" sz="1800" dirty="0">
                <a:solidFill>
                  <a:srgbClr val="00B050"/>
                </a:solidFill>
                <a:latin typeface="Times New Roman"/>
                <a:cs typeface="Times New Roman"/>
              </a:rPr>
              <a:t> the rule applies only if the value does include GST; it does not say that value is deemed to be inclusive of  GST. Thus, in case of RCM the amt charged by supplier cannot be taken as inclusive of GST. The applicability of the contrary view in </a:t>
            </a:r>
            <a:r>
              <a:rPr lang="en-US" sz="1800" dirty="0">
                <a:solidFill>
                  <a:srgbClr val="FF0000"/>
                </a:solidFill>
                <a:latin typeface="Times New Roman"/>
                <a:cs typeface="Times New Roman"/>
              </a:rPr>
              <a:t>‘</a:t>
            </a:r>
            <a:r>
              <a:rPr lang="en-US" sz="1800" dirty="0" err="1">
                <a:solidFill>
                  <a:srgbClr val="FF0000"/>
                </a:solidFill>
                <a:latin typeface="Times New Roman"/>
                <a:cs typeface="Times New Roman"/>
              </a:rPr>
              <a:t>Maruti</a:t>
            </a:r>
            <a:r>
              <a:rPr lang="en-US" sz="1800" dirty="0">
                <a:solidFill>
                  <a:srgbClr val="FF0000"/>
                </a:solidFill>
                <a:latin typeface="Times New Roman"/>
                <a:cs typeface="Times New Roman"/>
              </a:rPr>
              <a:t> </a:t>
            </a:r>
            <a:r>
              <a:rPr lang="en-US" sz="1800" dirty="0" err="1">
                <a:solidFill>
                  <a:srgbClr val="FF0000"/>
                </a:solidFill>
                <a:latin typeface="Times New Roman"/>
                <a:cs typeface="Times New Roman"/>
              </a:rPr>
              <a:t>Udyog</a:t>
            </a:r>
            <a:r>
              <a:rPr lang="en-US" sz="1800" dirty="0">
                <a:solidFill>
                  <a:srgbClr val="FF0000"/>
                </a:solidFill>
                <a:latin typeface="Times New Roman"/>
                <a:cs typeface="Times New Roman"/>
              </a:rPr>
              <a:t> 2002’ ruling and the pursuant Circular 803/36/2004-CX </a:t>
            </a:r>
            <a:r>
              <a:rPr lang="en-US" sz="1800" dirty="0" err="1">
                <a:solidFill>
                  <a:srgbClr val="FF0000"/>
                </a:solidFill>
                <a:latin typeface="Times New Roman"/>
                <a:cs typeface="Times New Roman"/>
              </a:rPr>
              <a:t>dt</a:t>
            </a:r>
            <a:r>
              <a:rPr lang="en-US" sz="1800" dirty="0">
                <a:solidFill>
                  <a:srgbClr val="FF0000"/>
                </a:solidFill>
                <a:latin typeface="Times New Roman"/>
                <a:cs typeface="Times New Roman"/>
              </a:rPr>
              <a:t> 27.12.2004</a:t>
            </a:r>
            <a:r>
              <a:rPr lang="en-US" sz="1800" dirty="0">
                <a:solidFill>
                  <a:srgbClr val="00B050"/>
                </a:solidFill>
                <a:latin typeface="Times New Roman"/>
                <a:cs typeface="Times New Roman"/>
              </a:rPr>
              <a:t> in GST regime needs to be examined.</a:t>
            </a:r>
          </a:p>
          <a:p>
            <a:pPr marL="514350" indent="-514350" algn="just">
              <a:buNone/>
            </a:pPr>
            <a:endParaRPr lang="en-IN" sz="1950" dirty="0">
              <a:latin typeface="Times New Roman"/>
              <a:cs typeface="Times New Roman"/>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27:-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	</a:t>
            </a:r>
            <a:r>
              <a:rPr lang="en-US" sz="2000" dirty="0" err="1">
                <a:latin typeface="Times New Roman"/>
                <a:cs typeface="Times New Roman"/>
              </a:rPr>
              <a:t>Mr</a:t>
            </a:r>
            <a:r>
              <a:rPr lang="en-US" sz="2000" dirty="0">
                <a:latin typeface="Times New Roman"/>
                <a:cs typeface="Times New Roman"/>
              </a:rPr>
              <a:t> S supplied goods ‘X’ to Mr. R for consideration of Rs. 5,00,000 (excluding taxes). </a:t>
            </a:r>
            <a:r>
              <a:rPr lang="en-US" sz="2000" dirty="0" err="1">
                <a:latin typeface="Times New Roman"/>
                <a:cs typeface="Times New Roman"/>
              </a:rPr>
              <a:t>Mr</a:t>
            </a:r>
            <a:r>
              <a:rPr lang="en-US" sz="2000" dirty="0">
                <a:latin typeface="Times New Roman"/>
                <a:cs typeface="Times New Roman"/>
              </a:rPr>
              <a:t> R also gave some material to Mr. S as consideration for such supply whose value was Rs 20,000/- (excluding taxes). Mr. S has supplied the same goods to another person at price of Rs 5,71,200/- (including GST @ 12%. (a)Determine the value of supply. (b) what if price of Rs 5,71,200/- is not available (c) what if OMV is also not available, but at the time of supply of goods by </a:t>
            </a:r>
            <a:r>
              <a:rPr lang="en-US" sz="2000" dirty="0" err="1">
                <a:latin typeface="Times New Roman"/>
                <a:cs typeface="Times New Roman"/>
              </a:rPr>
              <a:t>Mr</a:t>
            </a:r>
            <a:r>
              <a:rPr lang="en-US" sz="2000" dirty="0">
                <a:latin typeface="Times New Roman"/>
                <a:cs typeface="Times New Roman"/>
              </a:rPr>
              <a:t> S, identical goods have been supplied at value of Rs 5,25,000/- (excluding taxes).</a:t>
            </a:r>
          </a:p>
          <a:p>
            <a:pPr marL="514350" indent="-514350" algn="just">
              <a:buNone/>
            </a:pPr>
            <a:r>
              <a:rPr lang="en-US" sz="2000" dirty="0" err="1">
                <a:latin typeface="Times New Roman"/>
                <a:cs typeface="Times New Roman"/>
              </a:rPr>
              <a:t>Ans</a:t>
            </a:r>
            <a:r>
              <a:rPr lang="en-US" sz="2000" dirty="0">
                <a:latin typeface="Times New Roman"/>
                <a:cs typeface="Times New Roman"/>
              </a:rPr>
              <a:t>:- </a:t>
            </a:r>
          </a:p>
          <a:p>
            <a:pPr marL="514350" indent="-514350" algn="just">
              <a:buNone/>
            </a:pPr>
            <a:r>
              <a:rPr lang="en-US" sz="2000" dirty="0">
                <a:latin typeface="Times New Roman"/>
                <a:cs typeface="Times New Roman"/>
              </a:rPr>
              <a:t>(a) 1</a:t>
            </a:r>
            <a:r>
              <a:rPr lang="en-US" sz="2000" baseline="30000" dirty="0">
                <a:latin typeface="Times New Roman"/>
                <a:cs typeface="Times New Roman"/>
              </a:rPr>
              <a:t>st</a:t>
            </a:r>
            <a:r>
              <a:rPr lang="en-US" sz="2000" dirty="0">
                <a:latin typeface="Times New Roman"/>
                <a:cs typeface="Times New Roman"/>
              </a:rPr>
              <a:t> option is OMV (i.e. another arm’s length transaction of Mr. S) will be value of supply. i.e. 5,71,200 X 12/112 = 5,10,000.</a:t>
            </a:r>
          </a:p>
          <a:p>
            <a:pPr marL="514350" indent="-514350" algn="just">
              <a:buNone/>
            </a:pPr>
            <a:r>
              <a:rPr lang="en-US" sz="2000" dirty="0">
                <a:latin typeface="Times New Roman"/>
                <a:cs typeface="Times New Roman"/>
              </a:rPr>
              <a:t>(b) If OMV not available, 2</a:t>
            </a:r>
            <a:r>
              <a:rPr lang="en-US" sz="2000" baseline="30000" dirty="0">
                <a:latin typeface="Times New Roman"/>
                <a:cs typeface="Times New Roman"/>
              </a:rPr>
              <a:t>nd</a:t>
            </a:r>
            <a:r>
              <a:rPr lang="en-US" sz="2000" dirty="0">
                <a:latin typeface="Times New Roman"/>
                <a:cs typeface="Times New Roman"/>
              </a:rPr>
              <a:t> option is ‘known money equivalent’. Thus, 5,00,000 + 20,000/- is value of supply.</a:t>
            </a:r>
          </a:p>
          <a:p>
            <a:pPr marL="514350" indent="-514350" algn="just">
              <a:buNone/>
            </a:pPr>
            <a:r>
              <a:rPr lang="en-US" sz="2000" dirty="0">
                <a:latin typeface="Times New Roman"/>
                <a:cs typeface="Times New Roman"/>
              </a:rPr>
              <a:t>(c) In case money value of extra-consideration also is not available, then 3</a:t>
            </a:r>
            <a:r>
              <a:rPr lang="en-US" sz="2000" baseline="30000" dirty="0">
                <a:latin typeface="Times New Roman"/>
                <a:cs typeface="Times New Roman"/>
              </a:rPr>
              <a:t>rd</a:t>
            </a:r>
            <a:r>
              <a:rPr lang="en-US" sz="2000" dirty="0">
                <a:latin typeface="Times New Roman"/>
                <a:cs typeface="Times New Roman"/>
              </a:rPr>
              <a:t> option is ‘like of comparable supply’ i.e. arm’s length transaction of some other person. Thus, 5,25,000/- is the value of supply.</a:t>
            </a:r>
          </a:p>
          <a:p>
            <a:pPr marL="514350" indent="-514350" algn="just">
              <a:buNone/>
            </a:pPr>
            <a:endParaRPr lang="en-IN" sz="2000" dirty="0">
              <a:latin typeface="Times New Roman"/>
              <a:cs typeface="Times New Roman"/>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29:-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Value of supply in case of supply through agents:- Home Appliances Ltd (Faridabad) has 15 agents across the State of Haryana (except Faridabad). The stock of vacuum cleaners is dispatched on Just-In-Time basis from Home Appliances ltd. to the locations of the agents, based on receipt of orders from various dealers, on a fortnightly basis. Home Appliances Ltd is also engaged in the wholesale supply of vacuum cleaners in Faridabad. An agent places an order for dispatch of 20 vacuum cleaners on 10.12.17. Home Appliances Ltd. had sold 20 </a:t>
            </a:r>
            <a:r>
              <a:rPr lang="en-US" sz="2000" dirty="0" err="1">
                <a:latin typeface="Times New Roman"/>
                <a:cs typeface="Times New Roman"/>
              </a:rPr>
              <a:t>vaccum</a:t>
            </a:r>
            <a:r>
              <a:rPr lang="en-US" sz="2000" dirty="0">
                <a:latin typeface="Times New Roman"/>
                <a:cs typeface="Times New Roman"/>
              </a:rPr>
              <a:t> cleaners to a retailer in Faridabad on 8.12.2017 for Rs. 1,30,000. The agent effects the sale of the 20 units to a dealer who would effect the sales on MRP basis (i.e., @Rs 7000/unit).</a:t>
            </a:r>
          </a:p>
          <a:p>
            <a:pPr marL="514350" indent="-514350" algn="just">
              <a:buNone/>
            </a:pPr>
            <a:endParaRPr lang="en-US" sz="2000" dirty="0">
              <a:latin typeface="Times New Roman"/>
              <a:cs typeface="Times New Roman"/>
            </a:endParaRPr>
          </a:p>
          <a:p>
            <a:pPr marL="514350" indent="-514350" algn="just">
              <a:buNone/>
            </a:pPr>
            <a:r>
              <a:rPr lang="en-US" sz="2000" dirty="0">
                <a:latin typeface="Times New Roman"/>
                <a:cs typeface="Times New Roman"/>
              </a:rPr>
              <a:t>Ans. Either the open market value, or 90% of the price charged by the recipient of the intended supply to its customers, at the option of the supplier. Thus, the value of the supply by the Home Appliances Ltd to its agent would be either Rs1,30,000 or Rs1,26,000 (i.e. 90% x 7000 x 20), based on the option chosen by Home Appliances Ltd.</a:t>
            </a:r>
          </a:p>
          <a:p>
            <a:pPr marL="514350" indent="-514350" algn="just">
              <a:buNone/>
            </a:pPr>
            <a:endParaRPr lang="en-IN" sz="2000" dirty="0">
              <a:latin typeface="Times New Roman"/>
              <a:cs typeface="Times New Roman"/>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endParaRPr lang="en-US" sz="8000" dirty="0"/>
          </a:p>
          <a:p>
            <a:pPr algn="ctr">
              <a:buNone/>
            </a:pPr>
            <a:r>
              <a:rPr lang="en-US" sz="8000" dirty="0"/>
              <a:t>VALUE OF SUPPLY</a:t>
            </a:r>
          </a:p>
          <a:p>
            <a:pPr>
              <a:buNone/>
            </a:pPr>
            <a:r>
              <a:rPr lang="en-US" sz="3600" dirty="0"/>
              <a:t>Section -15 of CGST Act, 2017</a:t>
            </a:r>
          </a:p>
          <a:p>
            <a:pPr>
              <a:buNone/>
            </a:pPr>
            <a:r>
              <a:rPr lang="en-US" sz="3600" dirty="0"/>
              <a:t>Rule- 27 to 35 of CGST Rules, 2017 [Ch IV]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a:solidFill>
                  <a:srgbClr val="FF0000"/>
                </a:solidFill>
                <a:latin typeface="Times New Roman"/>
                <a:cs typeface="Times New Roman"/>
              </a:rPr>
              <a:t>“Open Market Value”</a:t>
            </a:r>
            <a:r>
              <a:rPr lang="en-US" sz="2400" dirty="0">
                <a:latin typeface="Times New Roman"/>
                <a:cs typeface="Times New Roman"/>
              </a:rPr>
              <a:t> means the full money value (excluding GST/CC) to obtain such supply </a:t>
            </a:r>
            <a:r>
              <a:rPr lang="en-US" sz="2400" u="sng" dirty="0">
                <a:latin typeface="Times New Roman"/>
                <a:cs typeface="Times New Roman"/>
              </a:rPr>
              <a:t>at the same time</a:t>
            </a:r>
            <a:r>
              <a:rPr lang="en-US" sz="2400" dirty="0">
                <a:latin typeface="Times New Roman"/>
                <a:cs typeface="Times New Roman"/>
              </a:rPr>
              <a:t> in arm’s length transaction. This is the arm’s length price. </a:t>
            </a:r>
            <a:r>
              <a:rPr lang="en-US" sz="2400" u="sng" dirty="0">
                <a:latin typeface="Times New Roman"/>
                <a:cs typeface="Times New Roman"/>
              </a:rPr>
              <a:t>It is not comparable price </a:t>
            </a:r>
            <a:r>
              <a:rPr lang="en-US" sz="2400" u="sng" dirty="0" err="1">
                <a:latin typeface="Times New Roman"/>
                <a:cs typeface="Times New Roman"/>
              </a:rPr>
              <a:t>ie</a:t>
            </a:r>
            <a:r>
              <a:rPr lang="en-US" sz="2400" u="sng" dirty="0">
                <a:latin typeface="Times New Roman"/>
                <a:cs typeface="Times New Roman"/>
              </a:rPr>
              <a:t> price in another comparable supply at a close proximity in time.</a:t>
            </a:r>
            <a:r>
              <a:rPr lang="en-US" sz="2400" dirty="0">
                <a:latin typeface="Times New Roman"/>
                <a:cs typeface="Times New Roman"/>
              </a:rPr>
              <a:t> This provision does not provide the manner of adjustments to be made to overcome the effect of those disqualifying circumstances present but simply states that ‘OMV’ shall be the value of supply. [as per Explanation (a) to Rule 35]</a:t>
            </a:r>
          </a:p>
          <a:p>
            <a:pPr marL="514350" indent="-514350" algn="just">
              <a:buNone/>
            </a:pPr>
            <a:r>
              <a:rPr lang="en-US" sz="2400" dirty="0">
                <a:solidFill>
                  <a:srgbClr val="00B050"/>
                </a:solidFill>
                <a:latin typeface="Times New Roman"/>
                <a:cs typeface="Times New Roman"/>
              </a:rPr>
              <a:t>	[i.e. Full money value (-) GST for proximate arm’s length supply]</a:t>
            </a:r>
          </a:p>
          <a:p>
            <a:pPr marL="514350" indent="-514350" algn="just"/>
            <a:r>
              <a:rPr lang="en-US" sz="2400" dirty="0">
                <a:solidFill>
                  <a:srgbClr val="FF0000"/>
                </a:solidFill>
                <a:latin typeface="Times New Roman"/>
                <a:cs typeface="Times New Roman"/>
              </a:rPr>
              <a:t>“supply of G/S of like kind and quality”</a:t>
            </a:r>
            <a:r>
              <a:rPr lang="en-US" sz="2400" dirty="0">
                <a:latin typeface="Times New Roman"/>
                <a:cs typeface="Times New Roman"/>
              </a:rPr>
              <a:t> means any other G/S supply under similar circumstances (</a:t>
            </a:r>
            <a:r>
              <a:rPr lang="en-US" sz="2400" dirty="0" err="1">
                <a:latin typeface="Times New Roman"/>
                <a:cs typeface="Times New Roman"/>
              </a:rPr>
              <a:t>i</a:t>
            </a:r>
            <a:r>
              <a:rPr lang="en-US" sz="2400" dirty="0">
                <a:latin typeface="Times New Roman"/>
                <a:cs typeface="Times New Roman"/>
              </a:rPr>
              <a:t>/r/o the characteristics, quantity, quality, functional components, materials, and  reputation of the G/S is the same or closely / substantially resembling).</a:t>
            </a:r>
            <a:endParaRPr lang="en-IN" sz="2400" dirty="0">
              <a:latin typeface="Times New Roman"/>
              <a:cs typeface="Times New Roman"/>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a:solidFill>
                  <a:srgbClr val="FF0000"/>
                </a:solidFill>
                <a:latin typeface="Times New Roman"/>
                <a:cs typeface="Times New Roman"/>
              </a:rPr>
              <a:t>Warranty replacement of parts:- </a:t>
            </a:r>
            <a:r>
              <a:rPr lang="en-US" sz="2400" dirty="0">
                <a:latin typeface="Times New Roman"/>
                <a:cs typeface="Times New Roman"/>
              </a:rPr>
              <a:t>involves Free supply of goods (parts) by company (OEM) to end customer, though through the dealer. Here, though the dealer ‘delivers’ the goods to customer, but actually he supplies service to the company. Accordingly, </a:t>
            </a:r>
            <a:r>
              <a:rPr lang="en-US" sz="2400" b="1" dirty="0">
                <a:latin typeface="Times New Roman"/>
                <a:cs typeface="Times New Roman"/>
              </a:rPr>
              <a:t>no GST on such free replacement</a:t>
            </a:r>
            <a:r>
              <a:rPr lang="en-US" sz="2400" dirty="0">
                <a:latin typeface="Times New Roman"/>
                <a:cs typeface="Times New Roman"/>
              </a:rPr>
              <a:t> (</a:t>
            </a:r>
            <a:r>
              <a:rPr lang="en-US" sz="2400" u="sng" dirty="0">
                <a:latin typeface="Times New Roman"/>
                <a:cs typeface="Times New Roman"/>
              </a:rPr>
              <a:t>as it is FOC supply to non-related person</a:t>
            </a:r>
            <a:r>
              <a:rPr lang="en-US" sz="2400" dirty="0">
                <a:latin typeface="Times New Roman"/>
                <a:cs typeface="Times New Roman"/>
              </a:rPr>
              <a:t>. Moreover, cost of replaced part is already included in original supply of machine or so) &amp; GST on service value charged by the dealer to the company. [also, FAQ dt 19.8.17:- No ITC reversal for warranty replacements.</a:t>
            </a:r>
          </a:p>
          <a:p>
            <a:pPr marL="514350" indent="-514350" algn="just"/>
            <a:r>
              <a:rPr lang="en-US" sz="2400" dirty="0">
                <a:solidFill>
                  <a:srgbClr val="FF0000"/>
                </a:solidFill>
                <a:latin typeface="Times New Roman"/>
                <a:cs typeface="Times New Roman"/>
              </a:rPr>
              <a:t>Physician samples </a:t>
            </a:r>
            <a:r>
              <a:rPr lang="en-US" sz="2400" dirty="0">
                <a:latin typeface="Times New Roman"/>
                <a:cs typeface="Times New Roman"/>
              </a:rPr>
              <a:t>given by company to doctors through sales representatives:- involves two supplies – one by doctor to patient (which is exempt); and another by company to doctor which is </a:t>
            </a:r>
            <a:r>
              <a:rPr lang="en-US" sz="2400" u="sng" dirty="0">
                <a:latin typeface="Times New Roman"/>
                <a:cs typeface="Times New Roman"/>
              </a:rPr>
              <a:t>FOC supply to non-related person</a:t>
            </a:r>
            <a:r>
              <a:rPr lang="en-US" sz="2400" dirty="0">
                <a:latin typeface="Times New Roman"/>
                <a:cs typeface="Times New Roman"/>
              </a:rPr>
              <a:t>, and hence </a:t>
            </a:r>
            <a:r>
              <a:rPr lang="en-US" sz="2400" b="1" dirty="0">
                <a:latin typeface="Times New Roman"/>
                <a:cs typeface="Times New Roman"/>
              </a:rPr>
              <a:t>no GST</a:t>
            </a:r>
            <a:r>
              <a:rPr lang="en-US" sz="2400" dirty="0">
                <a:latin typeface="Times New Roman"/>
                <a:cs typeface="Times New Roman"/>
              </a:rPr>
              <a:t> (however ITC reversible). </a:t>
            </a:r>
            <a:r>
              <a:rPr lang="en-US" sz="2400" dirty="0">
                <a:solidFill>
                  <a:srgbClr val="00B050"/>
                </a:solidFill>
                <a:latin typeface="Times New Roman"/>
                <a:cs typeface="Times New Roman"/>
              </a:rPr>
              <a:t>[even if it is established that there is additional consideration flowing from doctor to the company ?]</a:t>
            </a:r>
            <a:endParaRPr lang="en-IN" sz="2400" dirty="0">
              <a:solidFill>
                <a:srgbClr val="00B050"/>
              </a:solidFill>
              <a:latin typeface="Times New Roman"/>
              <a:cs typeface="Times New Roman"/>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3999" cy="6857998"/>
        </p:xfrm>
        <a:graphic>
          <a:graphicData uri="http://schemas.openxmlformats.org/drawingml/2006/table">
            <a:tbl>
              <a:tblPr firstRow="1" bandRow="1">
                <a:tableStyleId>{93296810-A885-4BE3-A3E7-6D5BEEA58F35}</a:tableStyleId>
              </a:tblPr>
              <a:tblGrid>
                <a:gridCol w="857224">
                  <a:extLst>
                    <a:ext uri="{9D8B030D-6E8A-4147-A177-3AD203B41FA5}">
                      <a16:colId xmlns="" xmlns:a16="http://schemas.microsoft.com/office/drawing/2014/main" val="20000"/>
                    </a:ext>
                  </a:extLst>
                </a:gridCol>
                <a:gridCol w="2030326">
                  <a:extLst>
                    <a:ext uri="{9D8B030D-6E8A-4147-A177-3AD203B41FA5}">
                      <a16:colId xmlns="" xmlns:a16="http://schemas.microsoft.com/office/drawing/2014/main" val="20001"/>
                    </a:ext>
                  </a:extLst>
                </a:gridCol>
                <a:gridCol w="6256449">
                  <a:extLst>
                    <a:ext uri="{9D8B030D-6E8A-4147-A177-3AD203B41FA5}">
                      <a16:colId xmlns="" xmlns:a16="http://schemas.microsoft.com/office/drawing/2014/main" val="20002"/>
                    </a:ext>
                  </a:extLst>
                </a:gridCol>
              </a:tblGrid>
              <a:tr h="431864">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10000"/>
                  </a:ext>
                </a:extLst>
              </a:tr>
              <a:tr h="1347415">
                <a:tc>
                  <a:txBody>
                    <a:bodyPr/>
                    <a:lstStyle/>
                    <a:p>
                      <a:r>
                        <a:rPr lang="en-US" dirty="0"/>
                        <a:t>27</a:t>
                      </a:r>
                      <a:endParaRPr lang="en-IN" dirty="0"/>
                    </a:p>
                  </a:txBody>
                  <a:tcPr/>
                </a:tc>
                <a:tc>
                  <a:txBody>
                    <a:bodyPr/>
                    <a:lstStyle/>
                    <a:p>
                      <a:r>
                        <a:rPr lang="en-US" dirty="0"/>
                        <a:t>Additional consideration</a:t>
                      </a:r>
                      <a:endParaRPr lang="en-IN" dirty="0"/>
                    </a:p>
                  </a:txBody>
                  <a:tcPr/>
                </a:tc>
                <a:tc>
                  <a:txBody>
                    <a:bodyPr/>
                    <a:lstStyle/>
                    <a:p>
                      <a:r>
                        <a:rPr lang="en-US" dirty="0"/>
                        <a:t>&gt;OMV,</a:t>
                      </a:r>
                      <a:r>
                        <a:rPr lang="en-US" baseline="0" dirty="0"/>
                        <a:t> </a:t>
                      </a:r>
                    </a:p>
                    <a:p>
                      <a:r>
                        <a:rPr lang="en-US" baseline="0" dirty="0"/>
                        <a:t>&gt;Money + known money equivalent; </a:t>
                      </a:r>
                    </a:p>
                    <a:p>
                      <a:r>
                        <a:rPr lang="en-US" baseline="0" dirty="0"/>
                        <a:t>&gt;like supply, </a:t>
                      </a:r>
                    </a:p>
                    <a:p>
                      <a:r>
                        <a:rPr lang="en-US" baseline="0" dirty="0"/>
                        <a:t>&gt;Money + determined money equivalent (by R-30/31). </a:t>
                      </a:r>
                      <a:r>
                        <a:rPr lang="en-US" sz="1800" dirty="0">
                          <a:solidFill>
                            <a:srgbClr val="00B050"/>
                          </a:solidFill>
                          <a:latin typeface="Times New Roman"/>
                          <a:cs typeface="Times New Roman"/>
                        </a:rPr>
                        <a:t>[OKLD]</a:t>
                      </a:r>
                      <a:r>
                        <a:rPr lang="en-US" sz="1800" dirty="0">
                          <a:latin typeface="Times New Roman"/>
                          <a:cs typeface="Times New Roman"/>
                        </a:rPr>
                        <a:t> </a:t>
                      </a:r>
                      <a:endParaRPr lang="en-IN" dirty="0"/>
                    </a:p>
                  </a:txBody>
                  <a:tcPr/>
                </a:tc>
                <a:extLst>
                  <a:ext uri="{0D108BD9-81ED-4DB2-BD59-A6C34878D82A}">
                    <a16:rowId xmlns="" xmlns:a16="http://schemas.microsoft.com/office/drawing/2014/main" val="10001"/>
                  </a:ext>
                </a:extLst>
              </a:tr>
              <a:tr h="1347415">
                <a:tc>
                  <a:txBody>
                    <a:bodyPr/>
                    <a:lstStyle/>
                    <a:p>
                      <a:r>
                        <a:rPr lang="en-US" dirty="0"/>
                        <a:t>28</a:t>
                      </a:r>
                      <a:endParaRPr lang="en-IN" dirty="0"/>
                    </a:p>
                  </a:txBody>
                  <a:tcPr/>
                </a:tc>
                <a:tc>
                  <a:txBody>
                    <a:bodyPr/>
                    <a:lstStyle/>
                    <a:p>
                      <a:r>
                        <a:rPr lang="en-US" dirty="0"/>
                        <a:t>Between non-agent R - D</a:t>
                      </a:r>
                      <a:endParaRPr lang="en-IN" dirty="0"/>
                    </a:p>
                  </a:txBody>
                  <a:tcPr/>
                </a:tc>
                <a:tc>
                  <a:txBody>
                    <a:bodyPr/>
                    <a:lstStyle/>
                    <a:p>
                      <a:r>
                        <a:rPr lang="en-US" dirty="0"/>
                        <a:t>&gt;OMV (inv value is deemed </a:t>
                      </a:r>
                      <a:r>
                        <a:rPr lang="en-US" dirty="0" err="1"/>
                        <a:t>omv</a:t>
                      </a:r>
                      <a:r>
                        <a:rPr lang="en-US" dirty="0"/>
                        <a:t> if full credit</a:t>
                      </a:r>
                      <a:r>
                        <a:rPr lang="en-US" baseline="0" dirty="0"/>
                        <a:t> admissible);</a:t>
                      </a:r>
                      <a:r>
                        <a:rPr lang="en-US" dirty="0"/>
                        <a:t> 90% of recipient’s arm length selling price (if further sale as such); </a:t>
                      </a:r>
                    </a:p>
                    <a:p>
                      <a:r>
                        <a:rPr lang="en-US" dirty="0"/>
                        <a:t>&gt;like supply,</a:t>
                      </a:r>
                      <a:r>
                        <a:rPr lang="en-US" baseline="0" dirty="0"/>
                        <a:t> </a:t>
                      </a:r>
                    </a:p>
                    <a:p>
                      <a:r>
                        <a:rPr lang="en-US" baseline="0" dirty="0"/>
                        <a:t>&gt;Money + determined money equivalent (by R-30/31). </a:t>
                      </a:r>
                      <a:r>
                        <a:rPr lang="en-US" sz="1800" dirty="0">
                          <a:solidFill>
                            <a:srgbClr val="00B050"/>
                          </a:solidFill>
                          <a:latin typeface="Times New Roman"/>
                          <a:cs typeface="Times New Roman"/>
                        </a:rPr>
                        <a:t>[I90LD]</a:t>
                      </a:r>
                      <a:endParaRPr lang="en-IN" dirty="0">
                        <a:solidFill>
                          <a:srgbClr val="00B050"/>
                        </a:solidFill>
                      </a:endParaRPr>
                    </a:p>
                  </a:txBody>
                  <a:tcPr/>
                </a:tc>
                <a:extLst>
                  <a:ext uri="{0D108BD9-81ED-4DB2-BD59-A6C34878D82A}">
                    <a16:rowId xmlns="" xmlns:a16="http://schemas.microsoft.com/office/drawing/2014/main" val="10002"/>
                  </a:ext>
                </a:extLst>
              </a:tr>
              <a:tr h="846453">
                <a:tc>
                  <a:txBody>
                    <a:bodyPr/>
                    <a:lstStyle/>
                    <a:p>
                      <a:r>
                        <a:rPr lang="en-US" dirty="0"/>
                        <a:t>29</a:t>
                      </a:r>
                      <a:endParaRPr lang="en-IN" dirty="0"/>
                    </a:p>
                  </a:txBody>
                  <a:tcPr/>
                </a:tc>
                <a:tc>
                  <a:txBody>
                    <a:bodyPr/>
                    <a:lstStyle/>
                    <a:p>
                      <a:r>
                        <a:rPr lang="en-US" dirty="0"/>
                        <a:t>Between P</a:t>
                      </a:r>
                      <a:r>
                        <a:rPr lang="en-US" baseline="0" dirty="0"/>
                        <a:t> – A </a:t>
                      </a:r>
                      <a:endParaRPr lang="en-IN" dirty="0"/>
                    </a:p>
                  </a:txBody>
                  <a:tcPr/>
                </a:tc>
                <a:tc>
                  <a:txBody>
                    <a:bodyPr/>
                    <a:lstStyle/>
                    <a:p>
                      <a:r>
                        <a:rPr lang="en-US" dirty="0"/>
                        <a:t>&gt;OMV</a:t>
                      </a:r>
                      <a:r>
                        <a:rPr lang="en-US" baseline="0" dirty="0"/>
                        <a:t> or </a:t>
                      </a:r>
                      <a:r>
                        <a:rPr lang="en-US" dirty="0"/>
                        <a:t> 90% of </a:t>
                      </a:r>
                      <a:r>
                        <a:rPr lang="en-US" baseline="0" dirty="0"/>
                        <a:t>the </a:t>
                      </a:r>
                      <a:r>
                        <a:rPr lang="en-US" dirty="0"/>
                        <a:t>agent’s arm length</a:t>
                      </a:r>
                      <a:r>
                        <a:rPr lang="en-US" baseline="0" dirty="0"/>
                        <a:t> </a:t>
                      </a:r>
                      <a:r>
                        <a:rPr lang="en-US" dirty="0"/>
                        <a:t>sale price of like goods;  &gt;Determined value by R-30/31 </a:t>
                      </a:r>
                      <a:r>
                        <a:rPr lang="en-US" dirty="0" err="1"/>
                        <a:t>ie</a:t>
                      </a:r>
                      <a:r>
                        <a:rPr lang="en-US" dirty="0"/>
                        <a:t>. Computed/Residuary </a:t>
                      </a:r>
                      <a:r>
                        <a:rPr lang="en-US" sz="1800" dirty="0">
                          <a:solidFill>
                            <a:srgbClr val="00B050"/>
                          </a:solidFill>
                          <a:latin typeface="Times New Roman"/>
                          <a:cs typeface="Times New Roman"/>
                        </a:rPr>
                        <a:t>[I/90LD]</a:t>
                      </a:r>
                      <a:endParaRPr lang="en-IN" dirty="0">
                        <a:solidFill>
                          <a:srgbClr val="00B050"/>
                        </a:solidFill>
                      </a:endParaRPr>
                    </a:p>
                  </a:txBody>
                  <a:tcPr/>
                </a:tc>
                <a:extLst>
                  <a:ext uri="{0D108BD9-81ED-4DB2-BD59-A6C34878D82A}">
                    <a16:rowId xmlns="" xmlns:a16="http://schemas.microsoft.com/office/drawing/2014/main" val="10003"/>
                  </a:ext>
                </a:extLst>
              </a:tr>
              <a:tr h="565742">
                <a:tc>
                  <a:txBody>
                    <a:bodyPr/>
                    <a:lstStyle/>
                    <a:p>
                      <a:r>
                        <a:rPr lang="en-US" dirty="0"/>
                        <a:t>30</a:t>
                      </a:r>
                      <a:endParaRPr lang="en-IN" dirty="0"/>
                    </a:p>
                  </a:txBody>
                  <a:tcPr/>
                </a:tc>
                <a:tc>
                  <a:txBody>
                    <a:bodyPr/>
                    <a:lstStyle/>
                    <a:p>
                      <a:r>
                        <a:rPr lang="en-US" dirty="0"/>
                        <a:t>Computed method </a:t>
                      </a:r>
                      <a:endParaRPr lang="en-IN" dirty="0"/>
                    </a:p>
                  </a:txBody>
                  <a:tcPr/>
                </a:tc>
                <a:tc>
                  <a:txBody>
                    <a:bodyPr/>
                    <a:lstStyle/>
                    <a:p>
                      <a:r>
                        <a:rPr lang="en-US" dirty="0"/>
                        <a:t>110% of COP/COM/COA</a:t>
                      </a:r>
                      <a:endParaRPr lang="en-IN" dirty="0"/>
                    </a:p>
                  </a:txBody>
                  <a:tcPr/>
                </a:tc>
                <a:extLst>
                  <a:ext uri="{0D108BD9-81ED-4DB2-BD59-A6C34878D82A}">
                    <a16:rowId xmlns="" xmlns:a16="http://schemas.microsoft.com/office/drawing/2014/main" val="10004"/>
                  </a:ext>
                </a:extLst>
              </a:tr>
              <a:tr h="1347415">
                <a:tc>
                  <a:txBody>
                    <a:bodyPr/>
                    <a:lstStyle/>
                    <a:p>
                      <a:r>
                        <a:rPr lang="en-US" dirty="0"/>
                        <a:t>31</a:t>
                      </a:r>
                      <a:endParaRPr lang="en-IN" dirty="0"/>
                    </a:p>
                  </a:txBody>
                  <a:tcPr/>
                </a:tc>
                <a:tc>
                  <a:txBody>
                    <a:bodyPr/>
                    <a:lstStyle/>
                    <a:p>
                      <a:r>
                        <a:rPr lang="en-US" dirty="0"/>
                        <a:t>Residuary method</a:t>
                      </a:r>
                      <a:endParaRPr lang="en-IN" dirty="0"/>
                    </a:p>
                  </a:txBody>
                  <a:tcPr/>
                </a:tc>
                <a:tc>
                  <a:txBody>
                    <a:bodyPr/>
                    <a:lstStyle/>
                    <a:p>
                      <a:r>
                        <a:rPr lang="en-US" dirty="0"/>
                        <a:t>&gt;Using reasonable means consistent</a:t>
                      </a:r>
                      <a:r>
                        <a:rPr lang="en-US" baseline="0" dirty="0"/>
                        <a:t> with accounting principles and GST valuation provisions.</a:t>
                      </a:r>
                    </a:p>
                    <a:p>
                      <a:r>
                        <a:rPr lang="en-US" dirty="0"/>
                        <a:t>&gt;service supplier may choose residuary skipping the</a:t>
                      </a:r>
                      <a:r>
                        <a:rPr lang="en-US" baseline="0" dirty="0"/>
                        <a:t> computed method </a:t>
                      </a:r>
                      <a:endParaRPr lang="en-IN" dirty="0"/>
                    </a:p>
                  </a:txBody>
                  <a:tcPr/>
                </a:tc>
                <a:extLst>
                  <a:ext uri="{0D108BD9-81ED-4DB2-BD59-A6C34878D82A}">
                    <a16:rowId xmlns="" xmlns:a16="http://schemas.microsoft.com/office/drawing/2014/main" val="10005"/>
                  </a:ext>
                </a:extLst>
              </a:tr>
              <a:tr h="971694">
                <a:tc>
                  <a:txBody>
                    <a:bodyPr/>
                    <a:lstStyle/>
                    <a:p>
                      <a:r>
                        <a:rPr lang="en-US" dirty="0"/>
                        <a:t>32, 33</a:t>
                      </a:r>
                      <a:endParaRPr lang="en-IN" dirty="0"/>
                    </a:p>
                  </a:txBody>
                  <a:tcPr/>
                </a:tc>
                <a:tc>
                  <a:txBody>
                    <a:bodyPr/>
                    <a:lstStyle/>
                    <a:p>
                      <a:r>
                        <a:rPr lang="en-US" dirty="0">
                          <a:solidFill>
                            <a:srgbClr val="FF0000"/>
                          </a:solidFill>
                        </a:rPr>
                        <a:t>Overriding provision </a:t>
                      </a:r>
                      <a:r>
                        <a:rPr lang="en-US" dirty="0"/>
                        <a:t>for - </a:t>
                      </a:r>
                      <a:endParaRPr lang="en-IN" dirty="0"/>
                    </a:p>
                  </a:txBody>
                  <a:tcPr/>
                </a:tc>
                <a:tc>
                  <a:txBody>
                    <a:bodyPr/>
                    <a:lstStyle/>
                    <a:p>
                      <a:r>
                        <a:rPr lang="en-US" dirty="0">
                          <a:solidFill>
                            <a:srgbClr val="00B050"/>
                          </a:solidFill>
                        </a:rPr>
                        <a:t>[MLAVUP] - </a:t>
                      </a:r>
                      <a:r>
                        <a:rPr lang="en-US" dirty="0">
                          <a:solidFill>
                            <a:schemeClr val="tx1"/>
                          </a:solidFill>
                        </a:rPr>
                        <a:t>money changer; Life</a:t>
                      </a:r>
                      <a:r>
                        <a:rPr lang="en-US" baseline="0" dirty="0">
                          <a:solidFill>
                            <a:schemeClr val="tx1"/>
                          </a:solidFill>
                        </a:rPr>
                        <a:t> insurance; Air travel agent; voucher; used goods; pure agent.</a:t>
                      </a:r>
                      <a:endParaRPr lang="en-IN" dirty="0">
                        <a:solidFill>
                          <a:srgbClr val="00B050"/>
                        </a:solidFill>
                      </a:endParaRPr>
                    </a:p>
                  </a:txBody>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730247"/>
        </p:xfrm>
        <a:graphic>
          <a:graphicData uri="http://schemas.openxmlformats.org/drawingml/2006/table">
            <a:tbl>
              <a:tblPr firstRow="1" bandRow="1">
                <a:tableStyleId>{93296810-A885-4BE3-A3E7-6D5BEEA58F35}</a:tableStyleId>
              </a:tblPr>
              <a:tblGrid>
                <a:gridCol w="857224">
                  <a:extLst>
                    <a:ext uri="{9D8B030D-6E8A-4147-A177-3AD203B41FA5}">
                      <a16:colId xmlns="" xmlns:a16="http://schemas.microsoft.com/office/drawing/2014/main" val="20000"/>
                    </a:ext>
                  </a:extLst>
                </a:gridCol>
                <a:gridCol w="2030326">
                  <a:extLst>
                    <a:ext uri="{9D8B030D-6E8A-4147-A177-3AD203B41FA5}">
                      <a16:colId xmlns="" xmlns:a16="http://schemas.microsoft.com/office/drawing/2014/main" val="20001"/>
                    </a:ext>
                  </a:extLst>
                </a:gridCol>
                <a:gridCol w="6256450">
                  <a:extLst>
                    <a:ext uri="{9D8B030D-6E8A-4147-A177-3AD203B41FA5}">
                      <a16:colId xmlns="" xmlns:a16="http://schemas.microsoft.com/office/drawing/2014/main" val="20002"/>
                    </a:ext>
                  </a:extLst>
                </a:gridCol>
              </a:tblGrid>
              <a:tr h="381000">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10000"/>
                  </a:ext>
                </a:extLst>
              </a:tr>
              <a:tr h="6349247">
                <a:tc>
                  <a:txBody>
                    <a:bodyPr/>
                    <a:lstStyle/>
                    <a:p>
                      <a:r>
                        <a:rPr lang="en-US" sz="2000" dirty="0"/>
                        <a:t>    (</a:t>
                      </a:r>
                      <a:r>
                        <a:rPr lang="en-US" sz="2000" dirty="0" err="1"/>
                        <a:t>i</a:t>
                      </a:r>
                      <a:r>
                        <a:rPr lang="en-US" sz="2000" dirty="0"/>
                        <a:t>)</a:t>
                      </a:r>
                      <a:endParaRPr lang="en-IN" sz="2000" dirty="0"/>
                    </a:p>
                  </a:txBody>
                  <a:tcPr/>
                </a:tc>
                <a:tc>
                  <a:txBody>
                    <a:bodyPr/>
                    <a:lstStyle/>
                    <a:p>
                      <a:r>
                        <a:rPr lang="en-US" sz="2400" dirty="0"/>
                        <a:t>sale</a:t>
                      </a:r>
                      <a:r>
                        <a:rPr lang="en-US" sz="2400" baseline="0" dirty="0"/>
                        <a:t>/purchase of Foreign currency including </a:t>
                      </a:r>
                      <a:r>
                        <a:rPr lang="en-US" sz="2400" b="1" baseline="0" dirty="0"/>
                        <a:t>money changing</a:t>
                      </a:r>
                      <a:endParaRPr lang="en-US" sz="2400" b="1" dirty="0"/>
                    </a:p>
                    <a:p>
                      <a:endParaRPr lang="en-US" sz="2400" dirty="0"/>
                    </a:p>
                    <a:p>
                      <a:r>
                        <a:rPr lang="en-US" sz="2400" dirty="0"/>
                        <a:t>Rule-32(2)</a:t>
                      </a:r>
                      <a:endParaRPr lang="en-IN" sz="2400" dirty="0"/>
                    </a:p>
                  </a:txBody>
                  <a:tcPr/>
                </a:tc>
                <a:tc>
                  <a:txBody>
                    <a:bodyPr/>
                    <a:lstStyle/>
                    <a:p>
                      <a:pPr algn="just"/>
                      <a:r>
                        <a:rPr lang="en-US" sz="2200" b="1" dirty="0"/>
                        <a:t>OPTION 1- Margin option</a:t>
                      </a:r>
                    </a:p>
                    <a:p>
                      <a:pPr algn="just"/>
                      <a:endParaRPr lang="en-US" sz="2200" dirty="0"/>
                    </a:p>
                    <a:p>
                      <a:pPr marL="342900" indent="-342900" algn="just">
                        <a:buAutoNum type="alphaLcParenBoth"/>
                      </a:pPr>
                      <a:r>
                        <a:rPr lang="en-US" sz="2200" dirty="0"/>
                        <a:t>FC  </a:t>
                      </a:r>
                      <a:r>
                        <a:rPr lang="en-US" sz="2200" dirty="0">
                          <a:sym typeface="Wingdings" pitchFamily="2" charset="2"/>
                        </a:rPr>
                        <a:t> INR </a:t>
                      </a:r>
                      <a:r>
                        <a:rPr lang="en-US" sz="2200" dirty="0" err="1">
                          <a:sym typeface="Wingdings" pitchFamily="2" charset="2"/>
                        </a:rPr>
                        <a:t>ie</a:t>
                      </a:r>
                      <a:r>
                        <a:rPr lang="en-US" sz="2200" dirty="0">
                          <a:sym typeface="Wingdings" pitchFamily="2" charset="2"/>
                        </a:rPr>
                        <a:t> Rupee conversion</a:t>
                      </a:r>
                    </a:p>
                    <a:p>
                      <a:pPr marL="342900" indent="-342900" algn="just">
                        <a:buNone/>
                      </a:pPr>
                      <a:r>
                        <a:rPr lang="en-US" sz="2200" dirty="0">
                          <a:sym typeface="Wingdings" pitchFamily="2" charset="2"/>
                        </a:rPr>
                        <a:t>&gt;[Difference of </a:t>
                      </a:r>
                      <a:r>
                        <a:rPr lang="en-US" sz="2200" dirty="0" err="1">
                          <a:sym typeface="Wingdings" pitchFamily="2" charset="2"/>
                        </a:rPr>
                        <a:t>bying</a:t>
                      </a:r>
                      <a:r>
                        <a:rPr lang="en-US" sz="2200" dirty="0">
                          <a:sym typeface="Wingdings" pitchFamily="2" charset="2"/>
                        </a:rPr>
                        <a:t>/selling rate &amp; RBI reference rate] X number of units exchanged.</a:t>
                      </a:r>
                    </a:p>
                    <a:p>
                      <a:pPr marL="342900" indent="-342900" algn="just">
                        <a:buNone/>
                      </a:pPr>
                      <a:r>
                        <a:rPr lang="en-US" sz="2200" dirty="0">
                          <a:sym typeface="Wingdings" pitchFamily="2" charset="2"/>
                        </a:rPr>
                        <a:t>&gt;If RBI reference rate not available, then</a:t>
                      </a:r>
                    </a:p>
                    <a:p>
                      <a:pPr marL="342900" indent="-342900" algn="just">
                        <a:buNone/>
                      </a:pPr>
                      <a:r>
                        <a:rPr lang="en-US" sz="2200" dirty="0">
                          <a:sym typeface="Wingdings" pitchFamily="2" charset="2"/>
                        </a:rPr>
                        <a:t>1% of gross INR value of transaction</a:t>
                      </a:r>
                    </a:p>
                    <a:p>
                      <a:pPr marL="342900" indent="-342900" algn="just">
                        <a:buNone/>
                      </a:pPr>
                      <a:endParaRPr lang="en-US" sz="2200" dirty="0">
                        <a:sym typeface="Wingdings" pitchFamily="2" charset="2"/>
                      </a:endParaRPr>
                    </a:p>
                    <a:p>
                      <a:pPr algn="just"/>
                      <a:r>
                        <a:rPr lang="en-US" sz="2200" dirty="0">
                          <a:sym typeface="Wingdings" pitchFamily="2" charset="2"/>
                        </a:rPr>
                        <a:t>(b) FC  FC, </a:t>
                      </a:r>
                      <a:r>
                        <a:rPr lang="en-US" sz="2200" dirty="0" err="1">
                          <a:sym typeface="Wingdings" pitchFamily="2" charset="2"/>
                        </a:rPr>
                        <a:t>ie</a:t>
                      </a:r>
                      <a:r>
                        <a:rPr lang="en-US" sz="2200" dirty="0">
                          <a:sym typeface="Wingdings" pitchFamily="2" charset="2"/>
                        </a:rPr>
                        <a:t> Non-rupee</a:t>
                      </a:r>
                      <a:r>
                        <a:rPr lang="en-US" sz="2200" baseline="0" dirty="0">
                          <a:sym typeface="Wingdings" pitchFamily="2" charset="2"/>
                        </a:rPr>
                        <a:t> conversion</a:t>
                      </a:r>
                    </a:p>
                    <a:p>
                      <a:pPr algn="just">
                        <a:buFont typeface="Wingdings"/>
                        <a:buNone/>
                      </a:pPr>
                      <a:r>
                        <a:rPr lang="en-US" sz="2200" baseline="0" dirty="0">
                          <a:sym typeface="Wingdings" pitchFamily="2" charset="2"/>
                        </a:rPr>
                        <a:t>&gt;1% of lesser of rupee equivalents of FCs</a:t>
                      </a:r>
                    </a:p>
                    <a:p>
                      <a:pPr algn="just">
                        <a:buFont typeface="Wingdings"/>
                        <a:buNone/>
                      </a:pPr>
                      <a:endParaRPr lang="en-US" sz="2200" baseline="0" dirty="0">
                        <a:sym typeface="Wingdings" pitchFamily="2" charset="2"/>
                      </a:endParaRPr>
                    </a:p>
                    <a:p>
                      <a:pPr algn="just"/>
                      <a:r>
                        <a:rPr lang="en-US" sz="2200" b="1" baseline="0" dirty="0">
                          <a:sym typeface="Wingdings" pitchFamily="2" charset="2"/>
                        </a:rPr>
                        <a:t>OPTION-2- </a:t>
                      </a:r>
                      <a:r>
                        <a:rPr lang="en-US" sz="2200" b="1" dirty="0">
                          <a:sym typeface="Wingdings" pitchFamily="2" charset="2"/>
                        </a:rPr>
                        <a:t>fixed amount option</a:t>
                      </a:r>
                      <a:r>
                        <a:rPr lang="en-US" sz="2200" dirty="0">
                          <a:sym typeface="Wingdings" pitchFamily="2" charset="2"/>
                        </a:rPr>
                        <a:t> </a:t>
                      </a:r>
                    </a:p>
                    <a:p>
                      <a:pPr algn="just"/>
                      <a:r>
                        <a:rPr lang="en-US" sz="2200" dirty="0">
                          <a:sym typeface="Wingdings" pitchFamily="2" charset="2"/>
                        </a:rPr>
                        <a:t>&gt;INR 250 or 1% of gross</a:t>
                      </a:r>
                      <a:r>
                        <a:rPr lang="en-US" sz="2200" baseline="0" dirty="0">
                          <a:sym typeface="Wingdings" pitchFamily="2" charset="2"/>
                        </a:rPr>
                        <a:t> currency exchanged </a:t>
                      </a:r>
                      <a:r>
                        <a:rPr lang="en-US" sz="2200" baseline="0" dirty="0" err="1">
                          <a:sym typeface="Wingdings" pitchFamily="2" charset="2"/>
                        </a:rPr>
                        <a:t>utpo</a:t>
                      </a:r>
                      <a:r>
                        <a:rPr lang="en-US" sz="2200" baseline="0" dirty="0">
                          <a:sym typeface="Wingdings" pitchFamily="2" charset="2"/>
                        </a:rPr>
                        <a:t> INR 1 </a:t>
                      </a:r>
                      <a:r>
                        <a:rPr lang="en-US" sz="2200" baseline="0" dirty="0" err="1">
                          <a:sym typeface="Wingdings" pitchFamily="2" charset="2"/>
                        </a:rPr>
                        <a:t>lakh</a:t>
                      </a:r>
                      <a:endParaRPr lang="en-US" sz="2200" baseline="0" dirty="0">
                        <a:sym typeface="Wingdings" pitchFamily="2" charset="2"/>
                      </a:endParaRPr>
                    </a:p>
                    <a:p>
                      <a:pPr algn="just"/>
                      <a:r>
                        <a:rPr lang="en-US" sz="2200" baseline="0" dirty="0">
                          <a:sym typeface="Wingdings" pitchFamily="2" charset="2"/>
                        </a:rPr>
                        <a:t>&gt;INR 1000 + 0.5% of gross currency exchanged </a:t>
                      </a:r>
                      <a:r>
                        <a:rPr lang="en-US" sz="2200" baseline="0" dirty="0" err="1">
                          <a:sym typeface="Wingdings" pitchFamily="2" charset="2"/>
                        </a:rPr>
                        <a:t>upto</a:t>
                      </a:r>
                      <a:r>
                        <a:rPr lang="en-US" sz="2200" baseline="0" dirty="0">
                          <a:sym typeface="Wingdings" pitchFamily="2" charset="2"/>
                        </a:rPr>
                        <a:t> Rs 10 </a:t>
                      </a:r>
                      <a:r>
                        <a:rPr lang="en-US" sz="2200" baseline="0" dirty="0" err="1">
                          <a:sym typeface="Wingdings" pitchFamily="2" charset="2"/>
                        </a:rPr>
                        <a:t>lakh</a:t>
                      </a:r>
                      <a:r>
                        <a:rPr lang="en-US" sz="2200" baseline="0" dirty="0">
                          <a:sym typeface="Wingdings" pitchFamily="2" charset="2"/>
                        </a:rPr>
                        <a:t> after that.</a:t>
                      </a:r>
                    </a:p>
                    <a:p>
                      <a:pPr algn="just"/>
                      <a:r>
                        <a:rPr lang="en-US" sz="2200" baseline="0" dirty="0">
                          <a:sym typeface="Wingdings" pitchFamily="2" charset="2"/>
                        </a:rPr>
                        <a:t>&gt;INR 60,000 or (INT 5500 + 0.1% of gross currency exchanged aftere10 </a:t>
                      </a:r>
                      <a:r>
                        <a:rPr lang="en-US" sz="2200" baseline="0" dirty="0" err="1">
                          <a:sym typeface="Wingdings" pitchFamily="2" charset="2"/>
                        </a:rPr>
                        <a:t>lakh</a:t>
                      </a:r>
                      <a:r>
                        <a:rPr lang="en-US" sz="2200" baseline="0" dirty="0">
                          <a:sym typeface="Wingdings" pitchFamily="2" charset="2"/>
                        </a:rPr>
                        <a:t>) – lower of the two.</a:t>
                      </a:r>
                      <a:endParaRPr lang="en-US" sz="2200" dirty="0">
                        <a:sym typeface="Wingdings" pitchFamily="2" charset="2"/>
                      </a:endParaRPr>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 xmlns:a16="http://schemas.microsoft.com/office/drawing/2014/main" val="20000"/>
                    </a:ext>
                  </a:extLst>
                </a:gridCol>
                <a:gridCol w="1738338">
                  <a:extLst>
                    <a:ext uri="{9D8B030D-6E8A-4147-A177-3AD203B41FA5}">
                      <a16:colId xmlns="" xmlns:a16="http://schemas.microsoft.com/office/drawing/2014/main" val="20001"/>
                    </a:ext>
                  </a:extLst>
                </a:gridCol>
                <a:gridCol w="6477000">
                  <a:extLst>
                    <a:ext uri="{9D8B030D-6E8A-4147-A177-3AD203B41FA5}">
                      <a16:colId xmlns="" xmlns:a16="http://schemas.microsoft.com/office/drawing/2014/main" val="20002"/>
                    </a:ext>
                  </a:extLst>
                </a:gridCol>
              </a:tblGrid>
              <a:tr h="1479634">
                <a:tc>
                  <a:txBody>
                    <a:bodyPr/>
                    <a:lstStyle/>
                    <a:p>
                      <a:r>
                        <a:rPr lang="en-US" sz="2800" dirty="0"/>
                        <a:t>    (ii)</a:t>
                      </a:r>
                      <a:endParaRPr lang="en-IN" sz="2800" dirty="0"/>
                    </a:p>
                  </a:txBody>
                  <a:tcPr/>
                </a:tc>
                <a:tc>
                  <a:txBody>
                    <a:bodyPr/>
                    <a:lstStyle/>
                    <a:p>
                      <a:r>
                        <a:rPr lang="en-US" sz="3200" b="1" dirty="0"/>
                        <a:t>Air travel</a:t>
                      </a:r>
                      <a:r>
                        <a:rPr lang="en-US" sz="3200" b="1" baseline="0" dirty="0"/>
                        <a:t> agent</a:t>
                      </a:r>
                      <a:endParaRPr lang="en-IN" sz="3200" b="1" dirty="0"/>
                    </a:p>
                  </a:txBody>
                  <a:tcPr/>
                </a:tc>
                <a:tc>
                  <a:txBody>
                    <a:bodyPr/>
                    <a:lstStyle/>
                    <a:p>
                      <a:pPr>
                        <a:buFont typeface="Arial" pitchFamily="34" charset="0"/>
                        <a:buChar char="•"/>
                      </a:pPr>
                      <a:r>
                        <a:rPr lang="en-US" sz="2800" dirty="0"/>
                        <a:t> 5% of Basic</a:t>
                      </a:r>
                      <a:r>
                        <a:rPr lang="en-US" sz="2800" baseline="0" dirty="0"/>
                        <a:t> Fare (Domestic)</a:t>
                      </a:r>
                    </a:p>
                    <a:p>
                      <a:pPr>
                        <a:buFont typeface="Arial" pitchFamily="34" charset="0"/>
                        <a:buChar char="•"/>
                      </a:pPr>
                      <a:r>
                        <a:rPr lang="en-US" sz="2800" baseline="0" dirty="0"/>
                        <a:t>10% of Basic Fare (International)</a:t>
                      </a:r>
                      <a:endParaRPr lang="en-IN" sz="2800" dirty="0"/>
                    </a:p>
                  </a:txBody>
                  <a:tcPr/>
                </a:tc>
                <a:extLst>
                  <a:ext uri="{0D108BD9-81ED-4DB2-BD59-A6C34878D82A}">
                    <a16:rowId xmlns="" xmlns:a16="http://schemas.microsoft.com/office/drawing/2014/main" val="10000"/>
                  </a:ext>
                </a:extLst>
              </a:tr>
              <a:tr h="5378366">
                <a:tc>
                  <a:txBody>
                    <a:bodyPr/>
                    <a:lstStyle/>
                    <a:p>
                      <a:r>
                        <a:rPr lang="en-US" sz="2400" dirty="0"/>
                        <a:t>    (iii)</a:t>
                      </a:r>
                      <a:endParaRPr lang="en-IN" sz="2400" dirty="0"/>
                    </a:p>
                  </a:txBody>
                  <a:tcPr/>
                </a:tc>
                <a:tc>
                  <a:txBody>
                    <a:bodyPr/>
                    <a:lstStyle/>
                    <a:p>
                      <a:r>
                        <a:rPr lang="en-US" sz="2400" b="1" dirty="0"/>
                        <a:t>Life insurance</a:t>
                      </a:r>
                    </a:p>
                    <a:p>
                      <a:r>
                        <a:rPr lang="en-US" sz="2400" dirty="0"/>
                        <a:t>Rule 32(4)</a:t>
                      </a:r>
                      <a:endParaRPr lang="en-IN" sz="2400" dirty="0"/>
                    </a:p>
                  </a:txBody>
                  <a:tcPr/>
                </a:tc>
                <a:tc>
                  <a:txBody>
                    <a:bodyPr/>
                    <a:lstStyle/>
                    <a:p>
                      <a:pPr algn="just">
                        <a:buFont typeface="Arial" pitchFamily="34" charset="0"/>
                        <a:buChar char="•"/>
                      </a:pPr>
                      <a:r>
                        <a:rPr lang="en-US" sz="2600" dirty="0"/>
                        <a:t>Gross premium charged from a policy holder (-) Amt allocated for investment / savings on his behalf, if intimated to him at the time of supply of service.</a:t>
                      </a:r>
                    </a:p>
                    <a:p>
                      <a:pPr algn="just">
                        <a:buFont typeface="Arial" pitchFamily="34" charset="0"/>
                        <a:buNone/>
                      </a:pPr>
                      <a:endParaRPr lang="en-US" sz="2600" dirty="0"/>
                    </a:p>
                    <a:p>
                      <a:pPr algn="just">
                        <a:buFont typeface="Arial" pitchFamily="34" charset="0"/>
                        <a:buChar char="•"/>
                      </a:pPr>
                      <a:r>
                        <a:rPr lang="en-US" sz="2600" dirty="0"/>
                        <a:t>10% of Single premium</a:t>
                      </a:r>
                      <a:r>
                        <a:rPr lang="en-US" sz="2600" baseline="0" dirty="0"/>
                        <a:t> charged from the policy holder (for single premium annuity policies other than above)</a:t>
                      </a:r>
                    </a:p>
                    <a:p>
                      <a:pPr algn="just">
                        <a:buFont typeface="Arial" pitchFamily="34" charset="0"/>
                        <a:buNone/>
                      </a:pPr>
                      <a:endParaRPr lang="en-US" sz="2600" baseline="0" dirty="0"/>
                    </a:p>
                    <a:p>
                      <a:pPr algn="just">
                        <a:buFont typeface="Arial" pitchFamily="34" charset="0"/>
                        <a:buChar char="•"/>
                      </a:pPr>
                      <a:r>
                        <a:rPr lang="en-US" sz="2600" baseline="0" dirty="0"/>
                        <a:t>In all other cases:- (25% of premium charged in Year 1) + (12.5% of premium charged in subsequent years)</a:t>
                      </a:r>
                      <a:endParaRPr lang="en-IN" sz="2600" dirty="0"/>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 xmlns:a16="http://schemas.microsoft.com/office/drawing/2014/main" val="20000"/>
                    </a:ext>
                  </a:extLst>
                </a:gridCol>
                <a:gridCol w="1738338">
                  <a:extLst>
                    <a:ext uri="{9D8B030D-6E8A-4147-A177-3AD203B41FA5}">
                      <a16:colId xmlns="" xmlns:a16="http://schemas.microsoft.com/office/drawing/2014/main" val="20001"/>
                    </a:ext>
                  </a:extLst>
                </a:gridCol>
                <a:gridCol w="6477000">
                  <a:extLst>
                    <a:ext uri="{9D8B030D-6E8A-4147-A177-3AD203B41FA5}">
                      <a16:colId xmlns="" xmlns:a16="http://schemas.microsoft.com/office/drawing/2014/main" val="20002"/>
                    </a:ext>
                  </a:extLst>
                </a:gridCol>
              </a:tblGrid>
              <a:tr h="418938">
                <a:tc>
                  <a:txBody>
                    <a:bodyPr/>
                    <a:lstStyle/>
                    <a:p>
                      <a:endParaRPr lang="en-IN" sz="2000" dirty="0"/>
                    </a:p>
                  </a:txBody>
                  <a:tcPr/>
                </a:tc>
                <a:tc>
                  <a:txBody>
                    <a:bodyPr/>
                    <a:lstStyle/>
                    <a:p>
                      <a:endParaRPr lang="en-IN" sz="2000" dirty="0"/>
                    </a:p>
                  </a:txBody>
                  <a:tcPr/>
                </a:tc>
                <a:tc>
                  <a:txBody>
                    <a:bodyPr/>
                    <a:lstStyle/>
                    <a:p>
                      <a:pPr>
                        <a:buFont typeface="Arial" pitchFamily="34" charset="0"/>
                        <a:buNone/>
                      </a:pPr>
                      <a:endParaRPr lang="en-IN" sz="2000" dirty="0"/>
                    </a:p>
                  </a:txBody>
                  <a:tcPr/>
                </a:tc>
                <a:extLst>
                  <a:ext uri="{0D108BD9-81ED-4DB2-BD59-A6C34878D82A}">
                    <a16:rowId xmlns="" xmlns:a16="http://schemas.microsoft.com/office/drawing/2014/main" val="10000"/>
                  </a:ext>
                </a:extLst>
              </a:tr>
              <a:tr h="6439062">
                <a:tc>
                  <a:txBody>
                    <a:bodyPr/>
                    <a:lstStyle/>
                    <a:p>
                      <a:pPr algn="just"/>
                      <a:r>
                        <a:rPr lang="en-US" sz="2400" dirty="0"/>
                        <a:t>    (iv)</a:t>
                      </a:r>
                      <a:endParaRPr lang="en-IN" sz="2400" dirty="0"/>
                    </a:p>
                  </a:txBody>
                  <a:tcPr/>
                </a:tc>
                <a:tc>
                  <a:txBody>
                    <a:bodyPr/>
                    <a:lstStyle/>
                    <a:p>
                      <a:pPr algn="just"/>
                      <a:r>
                        <a:rPr lang="en-US" sz="2400" b="1" dirty="0"/>
                        <a:t>Used goods</a:t>
                      </a:r>
                    </a:p>
                    <a:p>
                      <a:pPr algn="just"/>
                      <a:r>
                        <a:rPr lang="en-US" sz="2400" dirty="0"/>
                        <a:t>Rule 32(5)</a:t>
                      </a:r>
                      <a:endParaRPr lang="en-IN"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t>[selling price – purchase price] </a:t>
                      </a:r>
                      <a:r>
                        <a:rPr lang="en-US" sz="2400" dirty="0" err="1"/>
                        <a:t>ie</a:t>
                      </a:r>
                      <a:r>
                        <a:rPr lang="en-US" sz="2400" baseline="0" dirty="0"/>
                        <a:t> </a:t>
                      </a:r>
                      <a:r>
                        <a:rPr lang="en-US" sz="2400" b="1" baseline="0" dirty="0"/>
                        <a:t>margin scheme</a:t>
                      </a:r>
                      <a:r>
                        <a:rPr lang="en-US" sz="2400" baseline="0" dirty="0"/>
                        <a:t>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aseline="0" dirty="0"/>
                        <a:t>Negative difference </a:t>
                      </a:r>
                      <a:r>
                        <a:rPr lang="en-US" sz="2400" dirty="0"/>
                        <a:t>will be ignored.</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n-IN" sz="2400" dirty="0"/>
                    </a:p>
                    <a:p>
                      <a:pPr algn="just">
                        <a:buFont typeface="Arial" pitchFamily="34" charset="0"/>
                        <a:buChar char="•"/>
                      </a:pPr>
                      <a:r>
                        <a:rPr lang="en-US" sz="2400" baseline="0" dirty="0"/>
                        <a:t>Full supply value, if purchased from RD and credit availed.</a:t>
                      </a:r>
                    </a:p>
                    <a:p>
                      <a:pPr algn="just">
                        <a:buFont typeface="Arial" pitchFamily="34" charset="0"/>
                        <a:buNone/>
                      </a:pPr>
                      <a:endParaRPr lang="en-US" sz="2400" baseline="0" dirty="0"/>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1" dirty="0"/>
                        <a:t>Purchase value</a:t>
                      </a:r>
                      <a:r>
                        <a:rPr lang="en-US" sz="2400" b="1" baseline="0" dirty="0"/>
                        <a:t> </a:t>
                      </a:r>
                      <a:r>
                        <a:rPr lang="en-US" sz="2400" b="1" dirty="0"/>
                        <a:t>when goods</a:t>
                      </a:r>
                      <a:r>
                        <a:rPr lang="en-US" sz="2400" b="1" baseline="0" dirty="0"/>
                        <a:t> </a:t>
                      </a:r>
                      <a:r>
                        <a:rPr lang="en-US" sz="2400" b="1" dirty="0"/>
                        <a:t>Repossessed </a:t>
                      </a:r>
                      <a:r>
                        <a:rPr lang="en-US" sz="2400" b="1" baseline="0" dirty="0"/>
                        <a:t>for Debt-recovery from defaulting borrower</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baseline="0" dirty="0"/>
                        <a:t> If the defaulting borrower is URD- then purchase value will be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0" baseline="0" dirty="0"/>
                        <a:t>[Purchase price in the hands of such borrower (-) depreciation from the date of purchase and the date of disposal by the person making such repossession]</a:t>
                      </a:r>
                      <a:endParaRPr lang="en-US" sz="2400" b="0" dirty="0"/>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7132320"/>
        </p:xfrm>
        <a:graphic>
          <a:graphicData uri="http://schemas.openxmlformats.org/drawingml/2006/table">
            <a:tbl>
              <a:tblPr firstRow="1" bandRow="1">
                <a:tableStyleId>{93296810-A885-4BE3-A3E7-6D5BEEA58F35}</a:tableStyleId>
              </a:tblPr>
              <a:tblGrid>
                <a:gridCol w="928662">
                  <a:extLst>
                    <a:ext uri="{9D8B030D-6E8A-4147-A177-3AD203B41FA5}">
                      <a16:colId xmlns="" xmlns:a16="http://schemas.microsoft.com/office/drawing/2014/main" val="20000"/>
                    </a:ext>
                  </a:extLst>
                </a:gridCol>
                <a:gridCol w="2059546">
                  <a:extLst>
                    <a:ext uri="{9D8B030D-6E8A-4147-A177-3AD203B41FA5}">
                      <a16:colId xmlns="" xmlns:a16="http://schemas.microsoft.com/office/drawing/2014/main" val="20001"/>
                    </a:ext>
                  </a:extLst>
                </a:gridCol>
                <a:gridCol w="6155792">
                  <a:extLst>
                    <a:ext uri="{9D8B030D-6E8A-4147-A177-3AD203B41FA5}">
                      <a16:colId xmlns="" xmlns:a16="http://schemas.microsoft.com/office/drawing/2014/main" val="20002"/>
                    </a:ext>
                  </a:extLst>
                </a:gridCol>
              </a:tblGrid>
              <a:tr h="1184330">
                <a:tc>
                  <a:txBody>
                    <a:bodyPr/>
                    <a:lstStyle/>
                    <a:p>
                      <a:r>
                        <a:rPr lang="en-US" dirty="0"/>
                        <a:t>    (v)</a:t>
                      </a:r>
                      <a:endParaRPr lang="en-IN" dirty="0"/>
                    </a:p>
                  </a:txBody>
                  <a:tcPr/>
                </a:tc>
                <a:tc>
                  <a:txBody>
                    <a:bodyPr/>
                    <a:lstStyle/>
                    <a:p>
                      <a:r>
                        <a:rPr lang="en-US" sz="2400" dirty="0"/>
                        <a:t>Voucher, coupon</a:t>
                      </a:r>
                      <a:r>
                        <a:rPr lang="en-US" sz="2400" baseline="0" dirty="0"/>
                        <a:t> etc. </a:t>
                      </a:r>
                    </a:p>
                    <a:p>
                      <a:r>
                        <a:rPr lang="en-US" sz="2400" baseline="0" dirty="0"/>
                        <a:t>Rule 32(6)</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[money value of G/S redeemable against such voucher etc ]</a:t>
                      </a:r>
                    </a:p>
                    <a:p>
                      <a:endParaRPr lang="en-IN" dirty="0"/>
                    </a:p>
                  </a:txBody>
                  <a:tcPr/>
                </a:tc>
                <a:extLst>
                  <a:ext uri="{0D108BD9-81ED-4DB2-BD59-A6C34878D82A}">
                    <a16:rowId xmlns="" xmlns:a16="http://schemas.microsoft.com/office/drawing/2014/main" val="10000"/>
                  </a:ext>
                </a:extLst>
              </a:tr>
              <a:tr h="1325696">
                <a:tc>
                  <a:txBody>
                    <a:bodyPr/>
                    <a:lstStyle/>
                    <a:p>
                      <a:r>
                        <a:rPr lang="en-US" dirty="0"/>
                        <a:t>    33</a:t>
                      </a:r>
                      <a:endParaRPr lang="en-IN" dirty="0"/>
                    </a:p>
                  </a:txBody>
                  <a:tcPr/>
                </a:tc>
                <a:tc>
                  <a:txBody>
                    <a:bodyPr/>
                    <a:lstStyle/>
                    <a:p>
                      <a:r>
                        <a:rPr lang="en-US" sz="2400" b="1" dirty="0"/>
                        <a:t>Pure agent</a:t>
                      </a:r>
                    </a:p>
                    <a:p>
                      <a:r>
                        <a:rPr lang="en-US" sz="2400" dirty="0"/>
                        <a:t>Rule 33</a:t>
                      </a:r>
                      <a:endParaRPr lang="en-IN" sz="2400" dirty="0"/>
                    </a:p>
                  </a:txBody>
                  <a:tcPr/>
                </a:tc>
                <a:tc>
                  <a:txBody>
                    <a:bodyPr/>
                    <a:lstStyle/>
                    <a:p>
                      <a:r>
                        <a:rPr lang="en-US" sz="2400" dirty="0"/>
                        <a:t>Cost / expenditure made by supplier as pure agent of recipient will be excluded from the value of supply</a:t>
                      </a:r>
                    </a:p>
                    <a:p>
                      <a:pPr>
                        <a:buFont typeface="Wingdings" pitchFamily="2" charset="2"/>
                        <a:buChar char="Ø"/>
                      </a:pPr>
                      <a:r>
                        <a:rPr lang="en-US" sz="2400" b="1" dirty="0"/>
                        <a:t>Conditions</a:t>
                      </a:r>
                      <a:r>
                        <a:rPr lang="en-US" sz="2400" b="1" baseline="0" dirty="0"/>
                        <a:t> for qualifying as pure agent-</a:t>
                      </a:r>
                    </a:p>
                    <a:p>
                      <a:pPr>
                        <a:buFont typeface="Arial" pitchFamily="34" charset="0"/>
                        <a:buChar char="•"/>
                      </a:pPr>
                      <a:r>
                        <a:rPr lang="en-US" sz="2400" baseline="0" dirty="0"/>
                        <a:t>Contractual arrangement to act as pure agent</a:t>
                      </a:r>
                    </a:p>
                    <a:p>
                      <a:pPr>
                        <a:buFont typeface="Arial" pitchFamily="34" charset="0"/>
                        <a:buChar char="•"/>
                      </a:pPr>
                      <a:r>
                        <a:rPr lang="en-US" sz="2400" baseline="0" dirty="0"/>
                        <a:t>Not holding/ intending to hold any </a:t>
                      </a:r>
                      <a:r>
                        <a:rPr lang="en-US" sz="2400" baseline="0" dirty="0" err="1"/>
                        <a:t>titile</a:t>
                      </a:r>
                      <a:r>
                        <a:rPr lang="en-US" sz="2400" baseline="0" dirty="0"/>
                        <a:t> to G/S procured as pure agent.</a:t>
                      </a:r>
                    </a:p>
                    <a:p>
                      <a:pPr>
                        <a:buFont typeface="Arial" pitchFamily="34" charset="0"/>
                        <a:buChar char="•"/>
                      </a:pPr>
                      <a:r>
                        <a:rPr lang="en-US" sz="2400" baseline="0" dirty="0"/>
                        <a:t>Recovers only actual amount incurred.</a:t>
                      </a:r>
                    </a:p>
                    <a:p>
                      <a:pPr>
                        <a:buFont typeface="Arial" pitchFamily="34" charset="0"/>
                        <a:buChar char="•"/>
                      </a:pPr>
                      <a:endParaRPr lang="en-US" sz="2400" dirty="0"/>
                    </a:p>
                    <a:p>
                      <a:pPr>
                        <a:buFont typeface="Wingdings" pitchFamily="2" charset="2"/>
                        <a:buChar char="Ø"/>
                      </a:pPr>
                      <a:r>
                        <a:rPr lang="en-US" sz="2400" b="1" dirty="0"/>
                        <a:t>Conditions for exclusion</a:t>
                      </a:r>
                      <a:r>
                        <a:rPr lang="en-US" sz="2400" b="1" baseline="0" dirty="0"/>
                        <a:t> from supply value</a:t>
                      </a:r>
                      <a:r>
                        <a:rPr lang="en-US" sz="2400" b="1" dirty="0"/>
                        <a:t>- </a:t>
                      </a:r>
                    </a:p>
                    <a:p>
                      <a:pPr>
                        <a:buFont typeface="Arial" pitchFamily="34" charset="0"/>
                        <a:buChar char="•"/>
                      </a:pPr>
                      <a:r>
                        <a:rPr lang="en-US" sz="2400" dirty="0"/>
                        <a:t>Provider paid to third party on authorization</a:t>
                      </a:r>
                    </a:p>
                    <a:p>
                      <a:pPr>
                        <a:buFont typeface="Arial" pitchFamily="34" charset="0"/>
                        <a:buChar char="•"/>
                      </a:pPr>
                      <a:r>
                        <a:rPr lang="en-US" sz="2400" dirty="0"/>
                        <a:t>Expenses</a:t>
                      </a:r>
                      <a:r>
                        <a:rPr lang="en-US" sz="2400" baseline="0" dirty="0"/>
                        <a:t> are separately shown in invoice</a:t>
                      </a:r>
                    </a:p>
                    <a:p>
                      <a:pPr>
                        <a:buFont typeface="Arial" pitchFamily="34" charset="0"/>
                        <a:buChar char="•"/>
                      </a:pPr>
                      <a:r>
                        <a:rPr lang="en-US" sz="2400" baseline="0" dirty="0"/>
                        <a:t>Supplies procured as pure agent are in addition to the supply of provider on his own account</a:t>
                      </a:r>
                    </a:p>
                    <a:p>
                      <a:pPr>
                        <a:buFont typeface="Arial" pitchFamily="34" charset="0"/>
                        <a:buChar char="•"/>
                      </a:pPr>
                      <a:endParaRPr lang="en-US" sz="2400" dirty="0"/>
                    </a:p>
                    <a:p>
                      <a:endParaRPr lang="en-IN" sz="2400" dirty="0"/>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{93296810-A885-4BE3-A3E7-6D5BEEA58F35}</a:tableStyleId>
              </a:tblPr>
              <a:tblGrid>
                <a:gridCol w="928662">
                  <a:extLst>
                    <a:ext uri="{9D8B030D-6E8A-4147-A177-3AD203B41FA5}">
                      <a16:colId xmlns="" xmlns:a16="http://schemas.microsoft.com/office/drawing/2014/main" val="20000"/>
                    </a:ext>
                  </a:extLst>
                </a:gridCol>
                <a:gridCol w="2059546">
                  <a:extLst>
                    <a:ext uri="{9D8B030D-6E8A-4147-A177-3AD203B41FA5}">
                      <a16:colId xmlns="" xmlns:a16="http://schemas.microsoft.com/office/drawing/2014/main" val="20001"/>
                    </a:ext>
                  </a:extLst>
                </a:gridCol>
                <a:gridCol w="6155792">
                  <a:extLst>
                    <a:ext uri="{9D8B030D-6E8A-4147-A177-3AD203B41FA5}">
                      <a16:colId xmlns="" xmlns:a16="http://schemas.microsoft.com/office/drawing/2014/main" val="20002"/>
                    </a:ext>
                  </a:extLst>
                </a:gridCol>
              </a:tblGrid>
              <a:tr h="1447016">
                <a:tc>
                  <a:txBody>
                    <a:bodyPr/>
                    <a:lstStyle/>
                    <a:p>
                      <a:r>
                        <a:rPr lang="en-US" dirty="0"/>
                        <a:t>    34</a:t>
                      </a:r>
                      <a:endParaRPr lang="en-IN" dirty="0"/>
                    </a:p>
                  </a:txBody>
                  <a:tcPr/>
                </a:tc>
                <a:tc>
                  <a:txBody>
                    <a:bodyPr/>
                    <a:lstStyle/>
                    <a:p>
                      <a:r>
                        <a:rPr lang="en-US" sz="2400" dirty="0"/>
                        <a:t>Exchange of FC</a:t>
                      </a:r>
                      <a:endParaRPr lang="en-IN" sz="2400" dirty="0"/>
                    </a:p>
                  </a:txBody>
                  <a:tcPr/>
                </a:tc>
                <a:tc>
                  <a:txBody>
                    <a:bodyPr/>
                    <a:lstStyle/>
                    <a:p>
                      <a:r>
                        <a:rPr lang="en-US" sz="2400" dirty="0"/>
                        <a:t>CBEC notified exchange rate</a:t>
                      </a:r>
                      <a:r>
                        <a:rPr lang="en-US" sz="2400" baseline="0" dirty="0"/>
                        <a:t> for that currency at TOS.</a:t>
                      </a:r>
                      <a:endParaRPr lang="en-IN" sz="2400" dirty="0"/>
                    </a:p>
                  </a:txBody>
                  <a:tcPr/>
                </a:tc>
                <a:extLst>
                  <a:ext uri="{0D108BD9-81ED-4DB2-BD59-A6C34878D82A}">
                    <a16:rowId xmlns="" xmlns:a16="http://schemas.microsoft.com/office/drawing/2014/main" val="10000"/>
                  </a:ext>
                </a:extLst>
              </a:tr>
              <a:tr h="5410984">
                <a:tc>
                  <a:txBody>
                    <a:bodyPr/>
                    <a:lstStyle/>
                    <a:p>
                      <a:r>
                        <a:rPr lang="en-US" dirty="0"/>
                        <a:t>    35</a:t>
                      </a:r>
                      <a:endParaRPr lang="en-IN" dirty="0"/>
                    </a:p>
                  </a:txBody>
                  <a:tcPr/>
                </a:tc>
                <a:tc>
                  <a:txBody>
                    <a:bodyPr/>
                    <a:lstStyle/>
                    <a:p>
                      <a:r>
                        <a:rPr lang="en-US" sz="2400" b="1" dirty="0"/>
                        <a:t>Tax inclusive value</a:t>
                      </a:r>
                    </a:p>
                    <a:p>
                      <a:r>
                        <a:rPr lang="en-US" sz="2400" dirty="0"/>
                        <a:t>Rule 35</a:t>
                      </a:r>
                    </a:p>
                    <a:p>
                      <a:endParaRPr lang="en-US" sz="2400" dirty="0"/>
                    </a:p>
                    <a:p>
                      <a:r>
                        <a:rPr lang="en-US" sz="2400" b="1" dirty="0"/>
                        <a:t>2 </a:t>
                      </a:r>
                      <a:r>
                        <a:rPr lang="en-US" sz="2400" b="1" dirty="0" err="1"/>
                        <a:t>Expalantions</a:t>
                      </a:r>
                      <a:endParaRPr lang="en-IN" sz="2400" b="1" dirty="0"/>
                    </a:p>
                  </a:txBody>
                  <a:tcPr/>
                </a:tc>
                <a:tc>
                  <a:txBody>
                    <a:bodyPr/>
                    <a:lstStyle/>
                    <a:p>
                      <a:pPr algn="just"/>
                      <a:r>
                        <a:rPr lang="en-US" sz="2400" dirty="0"/>
                        <a:t>Value</a:t>
                      </a:r>
                      <a:r>
                        <a:rPr lang="en-US" sz="2400" baseline="0" dirty="0"/>
                        <a:t> determinable by back calculation.</a:t>
                      </a:r>
                    </a:p>
                    <a:p>
                      <a:pPr algn="just"/>
                      <a:endParaRPr lang="en-US" sz="2400" baseline="0" dirty="0"/>
                    </a:p>
                    <a:p>
                      <a:pPr algn="just"/>
                      <a:endParaRPr lang="en-US" sz="2400" baseline="0" dirty="0"/>
                    </a:p>
                    <a:p>
                      <a:pPr algn="just"/>
                      <a:endParaRPr lang="en-US" sz="2400" baseline="0" dirty="0"/>
                    </a:p>
                    <a:p>
                      <a:pPr algn="just"/>
                      <a:r>
                        <a:rPr lang="en-US" sz="2400" baseline="0" dirty="0"/>
                        <a:t>-OMV means full money value (excluding GST/</a:t>
                      </a:r>
                      <a:r>
                        <a:rPr lang="en-US" sz="2400" baseline="0" dirty="0" err="1"/>
                        <a:t>Cess</a:t>
                      </a:r>
                      <a:r>
                        <a:rPr lang="en-US" sz="2400" baseline="0" dirty="0"/>
                        <a:t>) in a transaction between non related parties with price as sole consideration.</a:t>
                      </a:r>
                    </a:p>
                    <a:p>
                      <a:pPr algn="just"/>
                      <a:endParaRPr lang="en-US" sz="2400" baseline="0" dirty="0"/>
                    </a:p>
                    <a:p>
                      <a:pPr algn="just"/>
                      <a:r>
                        <a:rPr lang="en-US" sz="2400" baseline="0" dirty="0"/>
                        <a:t>-Like supply means – made under similar circumstances </a:t>
                      </a:r>
                      <a:r>
                        <a:rPr lang="en-US" sz="2400" baseline="0" dirty="0" err="1"/>
                        <a:t>i</a:t>
                      </a:r>
                      <a:r>
                        <a:rPr lang="en-US" sz="2400" baseline="0" dirty="0"/>
                        <a:t>/r/o characteristics, quality, quantity, functional components, materials and the reputation of the goods and/or services.</a:t>
                      </a:r>
                      <a:endParaRPr lang="en-IN" sz="2400" dirty="0"/>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pPr algn="l"/>
            <a:endParaRPr lang="en-IN" sz="3200" dirty="0"/>
          </a:p>
        </p:txBody>
      </p:sp>
      <p:sp>
        <p:nvSpPr>
          <p:cNvPr id="3" name="Content Placeholder 2"/>
          <p:cNvSpPr>
            <a:spLocks noGrp="1"/>
          </p:cNvSpPr>
          <p:nvPr>
            <p:ph idx="1"/>
          </p:nvPr>
        </p:nvSpPr>
        <p:spPr>
          <a:xfrm>
            <a:off x="457200" y="1071546"/>
            <a:ext cx="8229600" cy="5054617"/>
          </a:xfrm>
        </p:spPr>
        <p:txBody>
          <a:bodyPr/>
          <a:lstStyle/>
          <a:p>
            <a:pPr marL="1314450" lvl="2" indent="-514350">
              <a:buFont typeface="+mj-lt"/>
              <a:buAutoNum type="alphaLcPeriod"/>
            </a:pPr>
            <a:r>
              <a:rPr lang="en-US" dirty="0"/>
              <a:t>Pure agent</a:t>
            </a:r>
          </a:p>
          <a:p>
            <a:pPr marL="1314450" lvl="2" indent="-514350">
              <a:buFont typeface="+mj-lt"/>
              <a:buAutoNum type="alphaLcPeriod"/>
            </a:pPr>
            <a:r>
              <a:rPr lang="en-US" dirty="0"/>
              <a:t>Money changer</a:t>
            </a:r>
          </a:p>
          <a:p>
            <a:pPr marL="1314450" lvl="2" indent="-514350">
              <a:buFont typeface="+mj-lt"/>
              <a:buAutoNum type="alphaLcPeriod"/>
            </a:pPr>
            <a:r>
              <a:rPr lang="en-US" dirty="0"/>
              <a:t>Insurer</a:t>
            </a:r>
          </a:p>
          <a:p>
            <a:pPr marL="1314450" lvl="2" indent="-514350">
              <a:buFont typeface="+mj-lt"/>
              <a:buAutoNum type="alphaLcPeriod"/>
            </a:pPr>
            <a:r>
              <a:rPr lang="en-US" dirty="0"/>
              <a:t>Air travel agent</a:t>
            </a:r>
          </a:p>
          <a:p>
            <a:pPr marL="1314450" lvl="2" indent="-514350">
              <a:buFont typeface="+mj-lt"/>
              <a:buAutoNum type="alphaLcPeriod"/>
            </a:pPr>
            <a:r>
              <a:rPr lang="en-US" dirty="0"/>
              <a:t>Buyer / seller of second hand goods</a:t>
            </a:r>
          </a:p>
          <a:p>
            <a:pPr marL="1314450" lvl="2" indent="-514350">
              <a:buNone/>
            </a:pPr>
            <a:endParaRPr lang="en-US" dirty="0"/>
          </a:p>
          <a:p>
            <a:pPr marL="971550" lvl="1" indent="-571500">
              <a:buNone/>
            </a:pPr>
            <a:endParaRPr lang="en-US" dirty="0"/>
          </a:p>
          <a:p>
            <a:pPr marL="1314450" lvl="2" indent="-514350">
              <a:buFont typeface="+mj-lt"/>
              <a:buAutoNum type="alphaLcPeriod"/>
            </a:pPr>
            <a:endParaRPr lang="en-US" dirty="0"/>
          </a:p>
          <a:p>
            <a:pPr marL="1314450" lvl="2" indent="-514350">
              <a:buNone/>
            </a:pPr>
            <a:r>
              <a:rPr lang="en-US" dirty="0"/>
              <a:t> </a:t>
            </a:r>
          </a:p>
          <a:p>
            <a:pPr marL="1314450" lvl="2" indent="-514350">
              <a:buNone/>
            </a:pPr>
            <a:endParaRPr lang="en-IN"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n-US" dirty="0"/>
              <a:t>Valuation Rules 27 to 35</a:t>
            </a:r>
            <a:endParaRPr lang="en-IN" dirty="0"/>
          </a:p>
        </p:txBody>
      </p:sp>
      <p:sp>
        <p:nvSpPr>
          <p:cNvPr id="4" name="Content Placeholder 3"/>
          <p:cNvSpPr>
            <a:spLocks noGrp="1"/>
          </p:cNvSpPr>
          <p:nvPr>
            <p:ph sz="half" idx="2"/>
          </p:nvPr>
        </p:nvSpPr>
        <p:spPr>
          <a:xfrm>
            <a:off x="214282" y="1571612"/>
            <a:ext cx="8472518" cy="4554551"/>
          </a:xfrm>
        </p:spPr>
        <p:txBody>
          <a:bodyPr>
            <a:normAutofit fontScale="92500" lnSpcReduction="20000"/>
          </a:bodyPr>
          <a:lstStyle/>
          <a:p>
            <a:pPr>
              <a:buNone/>
            </a:pPr>
            <a:r>
              <a:rPr lang="en-US" b="1" dirty="0"/>
              <a:t>Rule 27</a:t>
            </a:r>
            <a:r>
              <a:rPr lang="en-US" dirty="0"/>
              <a:t>- Value of supply of G/S where consideration is not   </a:t>
            </a:r>
          </a:p>
          <a:p>
            <a:pPr>
              <a:buNone/>
            </a:pPr>
            <a:r>
              <a:rPr lang="en-US" dirty="0"/>
              <a:t>              wholly in money-  </a:t>
            </a:r>
          </a:p>
          <a:p>
            <a:r>
              <a:rPr lang="en-US" dirty="0"/>
              <a:t>open market value.</a:t>
            </a:r>
          </a:p>
          <a:p>
            <a:r>
              <a:rPr lang="en-US" dirty="0"/>
              <a:t>If not available, add money equivalent of the additional consideration. </a:t>
            </a:r>
          </a:p>
          <a:p>
            <a:endParaRPr lang="en-US" dirty="0"/>
          </a:p>
          <a:p>
            <a:pPr>
              <a:buNone/>
            </a:pPr>
            <a:r>
              <a:rPr lang="en-US" b="1" dirty="0"/>
              <a:t>Rule 28</a:t>
            </a:r>
            <a:r>
              <a:rPr lang="en-US" dirty="0"/>
              <a:t>- Value of G/S supply between related and distinct persons:</a:t>
            </a:r>
          </a:p>
          <a:p>
            <a:r>
              <a:rPr lang="en-US" dirty="0"/>
              <a:t>Open market value</a:t>
            </a:r>
          </a:p>
          <a:p>
            <a:r>
              <a:rPr lang="en-US" dirty="0"/>
              <a:t>If not available, take value of like kind and quality</a:t>
            </a:r>
          </a:p>
          <a:p>
            <a:r>
              <a:rPr lang="en-US" dirty="0"/>
              <a:t>If not determinable by these, then computed method &amp; Residuary method sequentially.</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en-US" dirty="0"/>
              <a:t>VALUATION of Taxable Supply S.15</a:t>
            </a:r>
            <a:br>
              <a:rPr lang="en-US" dirty="0"/>
            </a:br>
            <a:r>
              <a:rPr lang="en-US" sz="3600" dirty="0"/>
              <a:t>(for goods &amp; services both)</a:t>
            </a:r>
            <a:endParaRPr lang="en-IN"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IN" spc="-5" dirty="0"/>
              <a:t>S.15(1) : </a:t>
            </a:r>
            <a:r>
              <a:rPr lang="en-IN" dirty="0"/>
              <a:t>GST </a:t>
            </a:r>
            <a:r>
              <a:rPr lang="en-IN" spc="-5" dirty="0"/>
              <a:t>payable on </a:t>
            </a:r>
            <a:r>
              <a:rPr lang="en-IN" spc="-20" dirty="0"/>
              <a:t>‘</a:t>
            </a:r>
            <a:r>
              <a:rPr lang="en-IN" spc="-20" dirty="0">
                <a:solidFill>
                  <a:srgbClr val="FF0000"/>
                </a:solidFill>
              </a:rPr>
              <a:t>Transaction </a:t>
            </a:r>
            <a:r>
              <a:rPr lang="en-IN" spc="-5" dirty="0">
                <a:solidFill>
                  <a:srgbClr val="FF0000"/>
                </a:solidFill>
              </a:rPr>
              <a:t>Value</a:t>
            </a:r>
            <a:r>
              <a:rPr lang="en-IN" spc="-5" dirty="0"/>
              <a:t>’, which is </a:t>
            </a:r>
            <a:r>
              <a:rPr lang="en-IN" spc="-5" dirty="0">
                <a:solidFill>
                  <a:srgbClr val="FF0000"/>
                </a:solidFill>
              </a:rPr>
              <a:t>price actually paid/payable</a:t>
            </a:r>
            <a:r>
              <a:rPr lang="en-IN" spc="-5" dirty="0"/>
              <a:t>, where</a:t>
            </a:r>
          </a:p>
          <a:p>
            <a:pPr marL="624840" indent="-274320">
              <a:lnSpc>
                <a:spcPct val="100000"/>
              </a:lnSpc>
              <a:buClr>
                <a:srgbClr val="5FB5CC"/>
              </a:buClr>
              <a:buSzPct val="90384"/>
              <a:buFont typeface="Wingdings"/>
              <a:buChar char=""/>
              <a:tabLst>
                <a:tab pos="624840" algn="l"/>
                <a:tab pos="625475" algn="l"/>
              </a:tabLst>
            </a:pPr>
            <a:r>
              <a:rPr lang="en-IN" sz="2600" spc="-5" dirty="0">
                <a:latin typeface="Corbel"/>
                <a:cs typeface="Corbel"/>
              </a:rPr>
              <a:t>supplier and </a:t>
            </a:r>
            <a:r>
              <a:rPr lang="en-IN" sz="2600" dirty="0">
                <a:latin typeface="Corbel"/>
                <a:cs typeface="Corbel"/>
              </a:rPr>
              <a:t>the </a:t>
            </a:r>
            <a:r>
              <a:rPr lang="en-IN" sz="2600" spc="-5" dirty="0">
                <a:latin typeface="Corbel"/>
                <a:cs typeface="Corbel"/>
              </a:rPr>
              <a:t>recipient </a:t>
            </a:r>
            <a:r>
              <a:rPr lang="en-IN" sz="2600" dirty="0">
                <a:latin typeface="Corbel"/>
                <a:cs typeface="Corbel"/>
              </a:rPr>
              <a:t>are </a:t>
            </a:r>
            <a:r>
              <a:rPr lang="en-IN" sz="2600" spc="-5" dirty="0">
                <a:latin typeface="Corbel"/>
                <a:cs typeface="Corbel"/>
              </a:rPr>
              <a:t>not related;</a:t>
            </a:r>
            <a:r>
              <a:rPr lang="en-IN" sz="2600" spc="-25" dirty="0">
                <a:latin typeface="Corbel"/>
                <a:cs typeface="Corbel"/>
              </a:rPr>
              <a:t> </a:t>
            </a:r>
            <a:r>
              <a:rPr lang="en-IN" sz="2600" spc="-5" dirty="0">
                <a:latin typeface="Corbel"/>
                <a:cs typeface="Corbel"/>
              </a:rPr>
              <a:t>and</a:t>
            </a:r>
            <a:endParaRPr lang="en-IN" sz="2600" dirty="0">
              <a:latin typeface="Corbel"/>
              <a:cs typeface="Corbel"/>
            </a:endParaRPr>
          </a:p>
          <a:p>
            <a:pPr marL="624840" indent="-274320">
              <a:lnSpc>
                <a:spcPct val="100000"/>
              </a:lnSpc>
              <a:spcBef>
                <a:spcPts val="310"/>
              </a:spcBef>
              <a:buClr>
                <a:srgbClr val="5FB5CC"/>
              </a:buClr>
              <a:buSzPct val="88461"/>
              <a:buFont typeface="Wingdings"/>
              <a:buChar char=""/>
              <a:tabLst>
                <a:tab pos="624840" algn="l"/>
                <a:tab pos="625475" algn="l"/>
              </a:tabLst>
            </a:pPr>
            <a:r>
              <a:rPr lang="en-IN" sz="2600" dirty="0">
                <a:latin typeface="Corbel"/>
                <a:cs typeface="Corbel"/>
              </a:rPr>
              <a:t>the </a:t>
            </a:r>
            <a:r>
              <a:rPr lang="en-IN" sz="2600" spc="-5" dirty="0">
                <a:latin typeface="Corbel"/>
                <a:cs typeface="Corbel"/>
              </a:rPr>
              <a:t>price is </a:t>
            </a:r>
            <a:r>
              <a:rPr lang="en-IN" sz="2600" dirty="0">
                <a:latin typeface="Corbel"/>
                <a:cs typeface="Corbel"/>
              </a:rPr>
              <a:t>the Sole</a:t>
            </a:r>
            <a:r>
              <a:rPr lang="en-IN" sz="2600" spc="-210" dirty="0">
                <a:latin typeface="Corbel"/>
                <a:cs typeface="Corbel"/>
              </a:rPr>
              <a:t> </a:t>
            </a:r>
            <a:r>
              <a:rPr lang="en-IN" sz="2600" spc="-5" dirty="0">
                <a:latin typeface="Corbel"/>
                <a:cs typeface="Corbel"/>
              </a:rPr>
              <a:t>Consideration</a:t>
            </a:r>
          </a:p>
          <a:p>
            <a:pPr marL="624840" indent="-274320">
              <a:lnSpc>
                <a:spcPct val="100000"/>
              </a:lnSpc>
              <a:spcBef>
                <a:spcPts val="310"/>
              </a:spcBef>
              <a:buClr>
                <a:srgbClr val="5FB5CC"/>
              </a:buClr>
              <a:buSzPct val="88461"/>
              <a:buNone/>
              <a:tabLst>
                <a:tab pos="624840" algn="l"/>
                <a:tab pos="625475" algn="l"/>
              </a:tabLst>
            </a:pPr>
            <a:endParaRPr lang="en-IN" sz="2600" dirty="0">
              <a:latin typeface="Corbel"/>
              <a:cs typeface="Corbel"/>
            </a:endParaRPr>
          </a:p>
          <a:p>
            <a:pPr>
              <a:lnSpc>
                <a:spcPct val="100000"/>
              </a:lnSpc>
              <a:spcBef>
                <a:spcPts val="50"/>
              </a:spcBef>
            </a:pPr>
            <a:r>
              <a:rPr lang="en-US" sz="2600" dirty="0">
                <a:solidFill>
                  <a:srgbClr val="FF0000"/>
                </a:solidFill>
                <a:latin typeface="Times New Roman"/>
                <a:cs typeface="Times New Roman"/>
              </a:rPr>
              <a:t>Otherwise-</a:t>
            </a:r>
            <a:r>
              <a:rPr lang="en-US" sz="2600" dirty="0">
                <a:latin typeface="Times New Roman"/>
                <a:cs typeface="Times New Roman"/>
              </a:rPr>
              <a:t> 	As per Rules 27 to 35 [CGST Rules 2017, Ch-IV ]</a:t>
            </a:r>
          </a:p>
          <a:p>
            <a:r>
              <a:rPr lang="en-US" dirty="0"/>
              <a:t>Valuation Rules Resorted to </a:t>
            </a:r>
            <a:r>
              <a:rPr lang="en-US" dirty="0">
                <a:solidFill>
                  <a:srgbClr val="FF0000"/>
                </a:solidFill>
              </a:rPr>
              <a:t>when- </a:t>
            </a:r>
          </a:p>
          <a:p>
            <a:pPr marL="971550" lvl="1" indent="-571500">
              <a:buFont typeface="+mj-lt"/>
              <a:buAutoNum type="romanLcPeriod"/>
            </a:pPr>
            <a:r>
              <a:rPr lang="en-US" dirty="0"/>
              <a:t>Flow of non-monetary extra consideration </a:t>
            </a:r>
          </a:p>
          <a:p>
            <a:pPr marL="971550" lvl="1" indent="-571500">
              <a:buFont typeface="+mj-lt"/>
              <a:buAutoNum type="romanLcPeriod"/>
            </a:pPr>
            <a:r>
              <a:rPr lang="en-US" dirty="0"/>
              <a:t>Parties are related (price influenced)</a:t>
            </a:r>
          </a:p>
          <a:p>
            <a:pPr marL="971550" lvl="1" indent="-571500">
              <a:buFont typeface="+mj-lt"/>
              <a:buAutoNum type="romanLcPeriod"/>
            </a:pPr>
            <a:r>
              <a:rPr lang="en-US" dirty="0"/>
              <a:t>Doubtful transaction value</a:t>
            </a:r>
          </a:p>
          <a:p>
            <a:pPr marL="971550" lvl="1" indent="-571500">
              <a:buFont typeface="+mj-lt"/>
              <a:buAutoNum type="romanLcPeriod"/>
            </a:pPr>
            <a:r>
              <a:rPr lang="en-US" dirty="0"/>
              <a:t>Business transaction by specific suppliers. </a:t>
            </a:r>
          </a:p>
          <a:p>
            <a:pPr marL="971550" lvl="1" indent="-571500">
              <a:buNone/>
            </a:pPr>
            <a:r>
              <a:rPr lang="en-US" dirty="0">
                <a:solidFill>
                  <a:srgbClr val="00B050"/>
                </a:solidFill>
              </a:rPr>
              <a:t>[Non- monetary; RD;PA; Lottery/betting; MLAVUP]</a:t>
            </a:r>
          </a:p>
          <a:p>
            <a:pPr>
              <a:lnSpc>
                <a:spcPct val="100000"/>
              </a:lnSpc>
              <a:spcBef>
                <a:spcPts val="50"/>
              </a:spcBef>
              <a:buNone/>
            </a:pPr>
            <a:endParaRPr lang="en-US" sz="2600" dirty="0">
              <a:latin typeface="Times New Roman"/>
              <a:cs typeface="Times New Roman"/>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381000"/>
            <a:ext cx="8472518" cy="5745163"/>
          </a:xfrm>
        </p:spPr>
        <p:txBody>
          <a:bodyPr>
            <a:normAutofit/>
          </a:bodyPr>
          <a:lstStyle/>
          <a:p>
            <a:pPr>
              <a:buNone/>
            </a:pPr>
            <a:r>
              <a:rPr lang="en-US" b="1" dirty="0"/>
              <a:t>Rule 29</a:t>
            </a:r>
            <a:r>
              <a:rPr lang="en-US" dirty="0"/>
              <a:t>- Value of supply of goods made or received   </a:t>
            </a:r>
          </a:p>
          <a:p>
            <a:pPr>
              <a:buNone/>
            </a:pPr>
            <a:r>
              <a:rPr lang="en-US" dirty="0"/>
              <a:t>              through an </a:t>
            </a:r>
            <a:r>
              <a:rPr lang="en-US" dirty="0">
                <a:solidFill>
                  <a:srgbClr val="FF0000"/>
                </a:solidFill>
              </a:rPr>
              <a:t>agent-</a:t>
            </a:r>
          </a:p>
          <a:p>
            <a:r>
              <a:rPr lang="en-US" dirty="0"/>
              <a:t>Open market value or, at the instance of supplier, 90% of value of like kind/quality that the agent charges to his customers.</a:t>
            </a:r>
          </a:p>
          <a:p>
            <a:r>
              <a:rPr lang="en-US" dirty="0"/>
              <a:t>If not determinable, then resort to computed and residuary method.</a:t>
            </a:r>
          </a:p>
          <a:p>
            <a:endParaRPr lang="en-US" dirty="0"/>
          </a:p>
          <a:p>
            <a:pPr>
              <a:buNone/>
            </a:pPr>
            <a:r>
              <a:rPr lang="en-US" b="1" dirty="0"/>
              <a:t>Rule 30</a:t>
            </a:r>
            <a:r>
              <a:rPr lang="en-US" dirty="0"/>
              <a:t>- Value based on Cost (</a:t>
            </a:r>
            <a:r>
              <a:rPr lang="en-US" dirty="0">
                <a:solidFill>
                  <a:srgbClr val="FF0000"/>
                </a:solidFill>
              </a:rPr>
              <a:t>Computed method</a:t>
            </a:r>
            <a:r>
              <a:rPr lang="en-US" dirty="0"/>
              <a:t>)-</a:t>
            </a:r>
          </a:p>
          <a:p>
            <a:r>
              <a:rPr lang="en-US" dirty="0"/>
              <a:t>110% of Cost of production/acquisition/service provision.</a:t>
            </a:r>
          </a:p>
          <a:p>
            <a:endParaRPr lang="en-US"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1571612"/>
            <a:ext cx="8472518" cy="4554551"/>
          </a:xfrm>
        </p:spPr>
        <p:txBody>
          <a:bodyPr>
            <a:normAutofit/>
          </a:bodyPr>
          <a:lstStyle/>
          <a:p>
            <a:pPr>
              <a:buNone/>
            </a:pPr>
            <a:r>
              <a:rPr lang="en-US" b="1" dirty="0"/>
              <a:t>Rule 31</a:t>
            </a:r>
            <a:r>
              <a:rPr lang="en-US" dirty="0"/>
              <a:t>- </a:t>
            </a:r>
            <a:r>
              <a:rPr lang="en-US" dirty="0">
                <a:solidFill>
                  <a:srgbClr val="FF0000"/>
                </a:solidFill>
              </a:rPr>
              <a:t>Residuary method</a:t>
            </a:r>
            <a:r>
              <a:rPr lang="en-US" dirty="0"/>
              <a:t> (Best judgment method)-</a:t>
            </a:r>
          </a:p>
          <a:p>
            <a:r>
              <a:rPr lang="en-US" dirty="0"/>
              <a:t>Using reasonable means consistent with principles and general provisions for valuation u/s 15, and Rules.</a:t>
            </a:r>
          </a:p>
          <a:p>
            <a:pPr>
              <a:buNone/>
            </a:pPr>
            <a:endParaRPr lang="en-US" dirty="0"/>
          </a:p>
          <a:p>
            <a:pPr>
              <a:buNone/>
            </a:pPr>
            <a:r>
              <a:rPr lang="en-US" dirty="0"/>
              <a:t>Note- Service supplier may opt for best judgment method disregarding the computed method.</a:t>
            </a: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5840435"/>
          </a:xfrm>
        </p:spPr>
        <p:txBody>
          <a:bodyPr>
            <a:normAutofit fontScale="85000" lnSpcReduction="20000"/>
          </a:bodyPr>
          <a:lstStyle/>
          <a:p>
            <a:pPr>
              <a:buNone/>
            </a:pPr>
            <a:r>
              <a:rPr lang="en-US" b="1" dirty="0"/>
              <a:t>Rule 32</a:t>
            </a:r>
            <a:r>
              <a:rPr lang="en-US" dirty="0"/>
              <a:t>- Valuation of certain Specific Supplies:</a:t>
            </a:r>
          </a:p>
          <a:p>
            <a:pPr marL="514350" indent="-514350">
              <a:buAutoNum type="arabicPeriod"/>
            </a:pPr>
            <a:r>
              <a:rPr lang="en-US" dirty="0">
                <a:solidFill>
                  <a:srgbClr val="FF0000"/>
                </a:solidFill>
              </a:rPr>
              <a:t>Sale / purchase of foreign currency including money changing</a:t>
            </a:r>
            <a:r>
              <a:rPr lang="en-US" dirty="0"/>
              <a:t>-</a:t>
            </a:r>
          </a:p>
          <a:p>
            <a:pPr marL="514350" indent="-514350"/>
            <a:r>
              <a:rPr lang="en-US" dirty="0"/>
              <a:t>If conversion to / from INR– </a:t>
            </a:r>
          </a:p>
          <a:p>
            <a:pPr marL="514350" indent="-514350">
              <a:buNone/>
            </a:pPr>
            <a:r>
              <a:rPr lang="en-US" dirty="0"/>
              <a:t>[exchange rate – RBI reference rate] X total units of currency]</a:t>
            </a:r>
          </a:p>
          <a:p>
            <a:pPr marL="514350" indent="-514350">
              <a:buNone/>
            </a:pPr>
            <a:endParaRPr lang="en-US" dirty="0"/>
          </a:p>
          <a:p>
            <a:pPr marL="514350" indent="-514350"/>
            <a:r>
              <a:rPr lang="en-US" dirty="0"/>
              <a:t>If RBI reference rate not available, then </a:t>
            </a:r>
          </a:p>
          <a:p>
            <a:pPr marL="514350" indent="-514350">
              <a:buNone/>
            </a:pPr>
            <a:r>
              <a:rPr lang="en-US" dirty="0"/>
              <a:t>1% of gross amount of Indian rupees provided or received by the money changer.</a:t>
            </a:r>
          </a:p>
          <a:p>
            <a:pPr marL="514350" indent="-514350">
              <a:buNone/>
            </a:pPr>
            <a:endParaRPr lang="en-US" dirty="0"/>
          </a:p>
          <a:p>
            <a:pPr marL="514350" indent="-514350">
              <a:buNone/>
            </a:pPr>
            <a:r>
              <a:rPr lang="en-US" dirty="0">
                <a:solidFill>
                  <a:srgbClr val="FF0000"/>
                </a:solidFill>
              </a:rPr>
              <a:t>Optional Composition Scheme:-</a:t>
            </a:r>
          </a:p>
          <a:p>
            <a:pPr marL="514350" indent="-514350">
              <a:buNone/>
            </a:pPr>
            <a:r>
              <a:rPr lang="en-US" dirty="0"/>
              <a:t>Alternatively, changer may opt for the whole year as below:-</a:t>
            </a:r>
          </a:p>
          <a:p>
            <a:pPr>
              <a:buNone/>
            </a:pPr>
            <a:r>
              <a:rPr lang="en-US" b="1" dirty="0"/>
              <a:t>Gross amt of currency exchanged		Value of supply</a:t>
            </a:r>
          </a:p>
          <a:p>
            <a:pPr>
              <a:buNone/>
            </a:pPr>
            <a:r>
              <a:rPr lang="en-US" dirty="0"/>
              <a:t>Up to 1 lakh (minimum 250/-)			1%</a:t>
            </a:r>
          </a:p>
          <a:p>
            <a:pPr>
              <a:buNone/>
            </a:pPr>
            <a:r>
              <a:rPr lang="en-US" dirty="0"/>
              <a:t>1 to 10 lakh					Rs.1000 + 0.5%</a:t>
            </a:r>
          </a:p>
          <a:p>
            <a:pPr>
              <a:buNone/>
            </a:pPr>
            <a:r>
              <a:rPr lang="en-US" dirty="0"/>
              <a:t>Above 10 lakh					Rs. 5500 + 0.1%</a:t>
            </a:r>
          </a:p>
          <a:p>
            <a:pPr marL="514350" indent="-514350">
              <a:buNone/>
            </a:pPr>
            <a:r>
              <a:rPr lang="en-US" dirty="0"/>
              <a:t>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5840435"/>
          </a:xfrm>
        </p:spPr>
        <p:txBody>
          <a:bodyPr>
            <a:normAutofit/>
          </a:bodyPr>
          <a:lstStyle/>
          <a:p>
            <a:pPr>
              <a:buNone/>
            </a:pPr>
            <a:r>
              <a:rPr lang="en-US" b="1" dirty="0"/>
              <a:t>Air ticket booking </a:t>
            </a:r>
            <a:r>
              <a:rPr lang="en-US" dirty="0">
                <a:solidFill>
                  <a:srgbClr val="FF0000"/>
                </a:solidFill>
              </a:rPr>
              <a:t>(Composition Scheme)</a:t>
            </a:r>
          </a:p>
          <a:p>
            <a:r>
              <a:rPr lang="en-US" dirty="0"/>
              <a:t>5% of basic fare (in case of domestic booking)</a:t>
            </a:r>
          </a:p>
          <a:p>
            <a:r>
              <a:rPr lang="en-US" dirty="0"/>
              <a:t>10% of basic fare (in case of international booking)</a:t>
            </a:r>
          </a:p>
          <a:p>
            <a:pPr>
              <a:buNone/>
            </a:pPr>
            <a:r>
              <a:rPr lang="en-US" b="1" dirty="0"/>
              <a:t>Life Insurance Service supply </a:t>
            </a:r>
            <a:r>
              <a:rPr lang="en-US" dirty="0">
                <a:solidFill>
                  <a:srgbClr val="FF0000"/>
                </a:solidFill>
              </a:rPr>
              <a:t>(Composition Scheme)</a:t>
            </a:r>
            <a:endParaRPr lang="en-US" b="1" dirty="0"/>
          </a:p>
          <a:p>
            <a:r>
              <a:rPr lang="en-US" dirty="0"/>
              <a:t>[Gross premium – amt allocated for investment/savings]</a:t>
            </a:r>
          </a:p>
          <a:p>
            <a:r>
              <a:rPr lang="en-US" dirty="0"/>
              <a:t>In case of single premium annuity policies &gt; 10% of premium charged.</a:t>
            </a:r>
          </a:p>
          <a:p>
            <a:r>
              <a:rPr lang="en-US" dirty="0"/>
              <a:t>In all other cases &gt; 25% of premium charged</a:t>
            </a:r>
          </a:p>
          <a:p>
            <a:r>
              <a:rPr lang="en-US" dirty="0"/>
              <a:t>If entire premium is only for risk cover &gt; 100%</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Buying / selling second hand goods : </a:t>
            </a:r>
            <a:r>
              <a:rPr lang="en-US" sz="2000" b="1" dirty="0">
                <a:solidFill>
                  <a:srgbClr val="FF0000"/>
                </a:solidFill>
              </a:rPr>
              <a:t>MARGIN SCHEME</a:t>
            </a:r>
          </a:p>
          <a:p>
            <a:pPr algn="just">
              <a:buNone/>
            </a:pPr>
            <a:r>
              <a:rPr lang="en-US" sz="1600" dirty="0"/>
              <a:t>	</a:t>
            </a:r>
            <a:r>
              <a:rPr lang="en-US" sz="1600" dirty="0">
                <a:solidFill>
                  <a:srgbClr val="FF0000"/>
                </a:solidFill>
              </a:rPr>
              <a:t>Margin Scheme</a:t>
            </a:r>
            <a:r>
              <a:rPr lang="en-US" sz="1600" dirty="0"/>
              <a:t> [if resold as such + no ITC availed on purchase] i.e.</a:t>
            </a:r>
          </a:p>
          <a:p>
            <a:pPr algn="just"/>
            <a:r>
              <a:rPr lang="en-US" sz="1600" dirty="0"/>
              <a:t>[selling price – purchase price]</a:t>
            </a:r>
          </a:p>
          <a:p>
            <a:pPr algn="just"/>
            <a:r>
              <a:rPr lang="en-US" sz="1600" dirty="0"/>
              <a:t>If this comes negative &gt; will be ignored.</a:t>
            </a:r>
          </a:p>
          <a:p>
            <a:pPr algn="just">
              <a:buNone/>
            </a:pPr>
            <a:endParaRPr lang="en-US" sz="1600" dirty="0">
              <a:solidFill>
                <a:srgbClr val="FF0000"/>
              </a:solidFill>
            </a:endParaRPr>
          </a:p>
          <a:p>
            <a:pPr algn="just">
              <a:buFont typeface="Wingdings" pitchFamily="2" charset="2"/>
              <a:buChar char="Ø"/>
            </a:pPr>
            <a:r>
              <a:rPr lang="en-US" sz="1600" dirty="0">
                <a:solidFill>
                  <a:srgbClr val="FF0000"/>
                </a:solidFill>
              </a:rPr>
              <a:t>	Press release</a:t>
            </a:r>
            <a:r>
              <a:rPr lang="en-US" sz="1600" dirty="0"/>
              <a:t> </a:t>
            </a:r>
            <a:r>
              <a:rPr lang="en-US" sz="1600" dirty="0" err="1"/>
              <a:t>dt</a:t>
            </a:r>
            <a:r>
              <a:rPr lang="en-US" sz="1600" dirty="0"/>
              <a:t> 15.7.17 says- margin scheme applies on all taxable persons dealing in second hand goods, including old and used empty bottles.</a:t>
            </a:r>
          </a:p>
          <a:p>
            <a:pPr algn="just">
              <a:buNone/>
            </a:pPr>
            <a:r>
              <a:rPr lang="en-US" sz="1600" dirty="0"/>
              <a:t>	</a:t>
            </a:r>
          </a:p>
          <a:p>
            <a:pPr algn="just">
              <a:buNone/>
            </a:pPr>
            <a:r>
              <a:rPr lang="en-US" sz="1600" dirty="0">
                <a:solidFill>
                  <a:srgbClr val="FF0000"/>
                </a:solidFill>
              </a:rPr>
              <a:t>	Demerit of Margin Scheme-</a:t>
            </a:r>
            <a:r>
              <a:rPr lang="en-US" sz="1600" dirty="0"/>
              <a:t> purchase price of second hand goods dealer gets revealed to his buyer, which he would never like to.</a:t>
            </a:r>
          </a:p>
          <a:p>
            <a:pPr algn="just"/>
            <a:endParaRPr lang="en-US" sz="1600" dirty="0">
              <a:solidFill>
                <a:srgbClr val="FF0000"/>
              </a:solidFill>
            </a:endParaRPr>
          </a:p>
          <a:p>
            <a:pPr algn="just"/>
            <a:r>
              <a:rPr lang="en-US" sz="1600" dirty="0">
                <a:solidFill>
                  <a:srgbClr val="FF0000"/>
                </a:solidFill>
              </a:rPr>
              <a:t>No RCM </a:t>
            </a:r>
            <a:r>
              <a:rPr lang="en-US" sz="1600" dirty="0"/>
              <a:t>on purchase of old goods from URD [</a:t>
            </a:r>
            <a:r>
              <a:rPr lang="en-US" sz="1600" dirty="0" err="1"/>
              <a:t>Notfn</a:t>
            </a:r>
            <a:r>
              <a:rPr lang="en-US" sz="1600" dirty="0"/>
              <a:t> 10/17 CTR 28.6.17 exempts it]</a:t>
            </a:r>
          </a:p>
          <a:p>
            <a:pPr algn="just">
              <a:buNone/>
            </a:pPr>
            <a:r>
              <a:rPr lang="en-US" sz="1600" dirty="0">
                <a:solidFill>
                  <a:srgbClr val="FF0000"/>
                </a:solidFill>
              </a:rPr>
              <a:t>	</a:t>
            </a:r>
          </a:p>
          <a:p>
            <a:pPr algn="just">
              <a:buFont typeface="Wingdings" pitchFamily="2" charset="2"/>
              <a:buChar char="Ø"/>
            </a:pPr>
            <a:r>
              <a:rPr lang="en-US" sz="1600" dirty="0">
                <a:solidFill>
                  <a:srgbClr val="FF0000"/>
                </a:solidFill>
              </a:rPr>
              <a:t>	Press release</a:t>
            </a:r>
            <a:r>
              <a:rPr lang="en-US" sz="1600" dirty="0"/>
              <a:t> 78/2017 </a:t>
            </a:r>
            <a:r>
              <a:rPr lang="en-US" sz="1600" dirty="0" err="1"/>
              <a:t>dt</a:t>
            </a:r>
            <a:r>
              <a:rPr lang="en-US" sz="1600" dirty="0"/>
              <a:t> 13.7.17 expresses similar view for situation when an individual sales old </a:t>
            </a:r>
            <a:r>
              <a:rPr lang="en-US" sz="1600" dirty="0" err="1"/>
              <a:t>jewellery</a:t>
            </a:r>
            <a:r>
              <a:rPr lang="en-US" sz="1600" dirty="0"/>
              <a:t> to the registered </a:t>
            </a:r>
            <a:r>
              <a:rPr lang="en-US" sz="1600" dirty="0" err="1"/>
              <a:t>jeweller</a:t>
            </a:r>
            <a:r>
              <a:rPr lang="en-US" sz="1600" dirty="0"/>
              <a:t>. </a:t>
            </a:r>
          </a:p>
          <a:p>
            <a:pPr algn="just">
              <a:buFont typeface="Wingdings" pitchFamily="2" charset="2"/>
              <a:buChar char="Ø"/>
            </a:pPr>
            <a:r>
              <a:rPr lang="en-US" sz="1600" dirty="0"/>
              <a:t>Tax rate reduced </a:t>
            </a:r>
            <a:r>
              <a:rPr lang="en-US" sz="1600" dirty="0" err="1"/>
              <a:t>w.e.f</a:t>
            </a:r>
            <a:r>
              <a:rPr lang="en-US" sz="1600" dirty="0"/>
              <a:t>. 25.1.18 for margin Scheme:- </a:t>
            </a:r>
            <a:r>
              <a:rPr lang="en-US" sz="1600" dirty="0" err="1"/>
              <a:t>Notfn</a:t>
            </a:r>
            <a:r>
              <a:rPr lang="en-US" sz="1600" dirty="0"/>
              <a:t> 8/18 CTR 25.1.18 &amp; 1/17 CC </a:t>
            </a:r>
            <a:r>
              <a:rPr lang="en-US" sz="1600" dirty="0" err="1"/>
              <a:t>dt</a:t>
            </a:r>
            <a:r>
              <a:rPr lang="en-US" sz="1600" dirty="0"/>
              <a:t> 28.6.17 (amended on 25.1.18) as :- [if no ITC was availed]</a:t>
            </a:r>
          </a:p>
          <a:p>
            <a:pPr algn="just"/>
            <a:r>
              <a:rPr lang="en-US" sz="1600" dirty="0"/>
              <a:t>18 % IGST + no </a:t>
            </a:r>
            <a:r>
              <a:rPr lang="en-US" sz="1600" dirty="0" err="1"/>
              <a:t>cess</a:t>
            </a:r>
            <a:r>
              <a:rPr lang="en-US" sz="1600" dirty="0"/>
              <a:t> on used and old vehicles with specified capacity and size</a:t>
            </a:r>
          </a:p>
          <a:p>
            <a:pPr algn="just"/>
            <a:r>
              <a:rPr lang="en-US" sz="1600" dirty="0"/>
              <a:t>12% IGST + no </a:t>
            </a:r>
            <a:r>
              <a:rPr lang="en-US" sz="1600" dirty="0" err="1"/>
              <a:t>cess</a:t>
            </a:r>
            <a:r>
              <a:rPr lang="en-US" sz="1600" dirty="0"/>
              <a:t> on used and old vehicles of other categories.</a:t>
            </a:r>
          </a:p>
          <a:p>
            <a:pPr algn="just">
              <a:buNone/>
            </a:pPr>
            <a:r>
              <a:rPr lang="en-US" sz="1600" dirty="0"/>
              <a:t>Same rate applies where the old used vehicle was the part of business assets of the person. Then, the margin will be the consideration received for supply of old used vehicle and its depreciated value.</a:t>
            </a:r>
            <a:endParaRPr lang="en-US" sz="1200" dirty="0"/>
          </a:p>
          <a:p>
            <a:pPr algn="just">
              <a:buNone/>
            </a:pPr>
            <a:endParaRPr lang="en-US" sz="1600" b="1" dirty="0"/>
          </a:p>
          <a:p>
            <a:pPr algn="just">
              <a:buNone/>
            </a:pPr>
            <a:endParaRPr lang="en-US" sz="1600"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Voucher/coupon/token redeemable against G/S supply</a:t>
            </a:r>
          </a:p>
          <a:p>
            <a:pPr algn="just">
              <a:buNone/>
            </a:pPr>
            <a:r>
              <a:rPr lang="en-US" sz="1600" dirty="0"/>
              <a:t>[money value of G/S redeemable against voucher etc ]</a:t>
            </a:r>
          </a:p>
          <a:p>
            <a:pPr algn="just">
              <a:buNone/>
            </a:pPr>
            <a:endParaRPr lang="en-US" sz="1600" dirty="0"/>
          </a:p>
          <a:p>
            <a:pPr algn="just">
              <a:buNone/>
            </a:pPr>
            <a:r>
              <a:rPr lang="en-US" sz="2000" b="1" dirty="0"/>
              <a:t>Supplier as a Pure Agent of recipient-</a:t>
            </a:r>
          </a:p>
          <a:p>
            <a:pPr algn="just">
              <a:buNone/>
            </a:pPr>
            <a:r>
              <a:rPr lang="en-US" sz="1600" dirty="0"/>
              <a:t>Cost / expenditure made by supplier as pure agent of recipient will be excluded from the value of supply. </a:t>
            </a:r>
            <a:r>
              <a:rPr lang="en-US" sz="1600" dirty="0" err="1"/>
              <a:t>Eg</a:t>
            </a:r>
            <a:r>
              <a:rPr lang="en-US" sz="1600" dirty="0"/>
              <a:t>.</a:t>
            </a:r>
          </a:p>
          <a:p>
            <a:pPr marL="400050" indent="-400050" algn="just">
              <a:buFont typeface="+mj-lt"/>
              <a:buAutoNum type="romanLcPeriod"/>
            </a:pPr>
            <a:r>
              <a:rPr lang="en-US" sz="1600" dirty="0"/>
              <a:t>Outward transport charges paid on behalf of recipient.</a:t>
            </a:r>
          </a:p>
          <a:p>
            <a:pPr marL="400050" indent="-400050" algn="just">
              <a:buFont typeface="+mj-lt"/>
              <a:buAutoNum type="romanLcPeriod"/>
            </a:pPr>
            <a:r>
              <a:rPr lang="en-US" sz="1600" dirty="0"/>
              <a:t>Entry tax amount paid by C&amp;F Agent, Customs Brokers or Transporter on behalf of owner of goods or Principal.</a:t>
            </a:r>
          </a:p>
          <a:p>
            <a:pPr marL="400050" indent="-400050" algn="just">
              <a:buFont typeface="+mj-lt"/>
              <a:buAutoNum type="romanLcPeriod"/>
            </a:pPr>
            <a:r>
              <a:rPr lang="en-US" sz="1600" dirty="0"/>
              <a:t>Customs duty, dock dues, demurrage, transport charges etc paid by Customs broker on behalf of client.</a:t>
            </a:r>
          </a:p>
          <a:p>
            <a:pPr marL="400050" indent="-400050" algn="just">
              <a:buFont typeface="+mj-lt"/>
              <a:buAutoNum type="romanLcPeriod"/>
            </a:pPr>
            <a:r>
              <a:rPr lang="en-US" sz="1600" dirty="0"/>
              <a:t>Special inspection arrangement as per specific requirement of recipient.</a:t>
            </a:r>
          </a:p>
          <a:p>
            <a:pPr marL="400050" indent="-400050" algn="just">
              <a:buFont typeface="+mj-lt"/>
              <a:buAutoNum type="romanLcPeriod"/>
            </a:pPr>
            <a:r>
              <a:rPr lang="en-US" sz="1600" dirty="0"/>
              <a:t>Advertisement charges paid by advertising agency to newspaper on behalf of clients.</a:t>
            </a:r>
          </a:p>
          <a:p>
            <a:pPr marL="400050" indent="-400050" algn="just">
              <a:buFont typeface="+mj-lt"/>
              <a:buAutoNum type="romanLcPeriod"/>
            </a:pPr>
            <a:r>
              <a:rPr lang="en-US" sz="1600" dirty="0"/>
              <a:t>Ticket charges paid by Travel Agent to railways or airlines and recovered from his customer.</a:t>
            </a:r>
          </a:p>
          <a:p>
            <a:pPr marL="400050" indent="-400050" algn="just">
              <a:buNone/>
            </a:pPr>
            <a:endParaRPr lang="en-US" sz="1600" dirty="0"/>
          </a:p>
          <a:p>
            <a:pPr marL="400050" indent="-400050" algn="just">
              <a:buNone/>
            </a:pPr>
            <a:r>
              <a:rPr lang="en-US" sz="1600" b="1" dirty="0"/>
              <a:t>Conditions are:-</a:t>
            </a:r>
          </a:p>
          <a:p>
            <a:pPr marL="400050" indent="-400050" algn="just">
              <a:buFont typeface="+mj-lt"/>
              <a:buAutoNum type="alphaLcParenR"/>
            </a:pPr>
            <a:r>
              <a:rPr lang="en-US" sz="1600" dirty="0"/>
              <a:t>The supplier acts as a pure agent of the recipient of the supply, when he makes payment to the third party on authorization by such recipient.</a:t>
            </a:r>
          </a:p>
          <a:p>
            <a:pPr marL="400050" indent="-400050" algn="just">
              <a:buFont typeface="+mj-lt"/>
              <a:buAutoNum type="alphaLcParenR"/>
            </a:pPr>
            <a:r>
              <a:rPr lang="en-US" sz="1600" dirty="0"/>
              <a:t>The payment made by supplier on behalf of recipient has been separately indicated in the invoice issued by the supplier to the recipient.</a:t>
            </a:r>
          </a:p>
          <a:p>
            <a:pPr marL="400050" indent="-400050" algn="just">
              <a:buFont typeface="+mj-lt"/>
              <a:buAutoNum type="alphaLcParenR"/>
            </a:pPr>
            <a:r>
              <a:rPr lang="en-US" sz="1600" dirty="0"/>
              <a:t>The supplies procured by the pure agent from third party are in addition to the services supplied by him.</a:t>
            </a:r>
          </a:p>
          <a:p>
            <a:pPr algn="just">
              <a:buNone/>
            </a:pPr>
            <a:endParaRPr lang="en-US" sz="1600" b="1" dirty="0"/>
          </a:p>
          <a:p>
            <a:pPr algn="just">
              <a:buNone/>
            </a:pPr>
            <a:endParaRPr lang="en-US" sz="1600"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4282" y="285728"/>
            <a:ext cx="8472518" cy="6343672"/>
          </a:xfrm>
        </p:spPr>
        <p:txBody>
          <a:bodyPr>
            <a:noAutofit/>
          </a:bodyPr>
          <a:lstStyle/>
          <a:p>
            <a:pPr algn="just">
              <a:buNone/>
            </a:pPr>
            <a:r>
              <a:rPr lang="en-US" sz="2000" b="1" dirty="0"/>
              <a:t>AAR (Maharashtra) in </a:t>
            </a:r>
            <a:r>
              <a:rPr lang="en-US" sz="2000" b="1" dirty="0" err="1"/>
              <a:t>Zaver</a:t>
            </a:r>
            <a:r>
              <a:rPr lang="en-US" sz="2000" b="1" dirty="0"/>
              <a:t> </a:t>
            </a:r>
            <a:r>
              <a:rPr lang="en-US" sz="2000" b="1" dirty="0" err="1"/>
              <a:t>Shankarlal</a:t>
            </a:r>
            <a:r>
              <a:rPr lang="en-US" sz="2000" b="1" dirty="0"/>
              <a:t> </a:t>
            </a:r>
            <a:r>
              <a:rPr lang="en-US" sz="2000" b="1" dirty="0" err="1"/>
              <a:t>Bhanusali</a:t>
            </a:r>
            <a:r>
              <a:rPr lang="en-US" sz="2000" b="1" dirty="0"/>
              <a:t> 2018</a:t>
            </a:r>
          </a:p>
          <a:p>
            <a:pPr algn="just">
              <a:buNone/>
            </a:pPr>
            <a:r>
              <a:rPr lang="en-US" sz="2000" dirty="0"/>
              <a:t>GST is applicable on the compensation for alternate accommodation to be paid to the tenant of the old building by the developer / owner in the event of delay in handing over possession of the new premises.</a:t>
            </a:r>
            <a:endParaRPr lang="en-US" sz="1600" dirty="0"/>
          </a:p>
        </p:txBody>
      </p:sp>
    </p:spTree>
    <p:extLst>
      <p:ext uri="{BB962C8B-B14F-4D97-AF65-F5344CB8AC3E}">
        <p14:creationId xmlns="" xmlns:p14="http://schemas.microsoft.com/office/powerpoint/2010/main" val="1761837563"/>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half" idx="2"/>
          </p:nvPr>
        </p:nvPicPr>
        <p:blipFill>
          <a:blip r:embed="rId2" cstate="print"/>
          <a:srcRect/>
          <a:stretch>
            <a:fillRect/>
          </a:stretch>
        </p:blipFill>
        <p:spPr bwMode="auto">
          <a:xfrm>
            <a:off x="381000" y="533400"/>
            <a:ext cx="7924800" cy="5867400"/>
          </a:xfrm>
          <a:prstGeom prst="rect">
            <a:avLst/>
          </a:prstGeom>
          <a:noFill/>
          <a:ln w="9525">
            <a:noFill/>
            <a:miter lim="800000"/>
            <a:headEnd/>
            <a:tailEnd/>
          </a:ln>
          <a:effectLst/>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457200" y="1500763"/>
            <a:ext cx="8229600" cy="3505637"/>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cstate="print"/>
          <a:srcRect/>
          <a:stretch>
            <a:fillRect/>
          </a:stretch>
        </p:blipFill>
        <p:spPr bwMode="auto">
          <a:xfrm>
            <a:off x="457200" y="1995304"/>
            <a:ext cx="8229600" cy="373575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332740" indent="-320040">
              <a:lnSpc>
                <a:spcPct val="100000"/>
              </a:lnSpc>
              <a:spcBef>
                <a:spcPts val="5"/>
              </a:spcBef>
              <a:buClr>
                <a:srgbClr val="F0AD00"/>
              </a:buClr>
              <a:buSzPct val="80000"/>
              <a:buFont typeface="Arial"/>
              <a:buChar char="▪"/>
              <a:tabLst>
                <a:tab pos="332105" algn="l"/>
                <a:tab pos="332740" algn="l"/>
              </a:tabLst>
            </a:pPr>
            <a:r>
              <a:rPr lang="en-IN" sz="3000" spc="-5" dirty="0">
                <a:latin typeface="Corbel"/>
                <a:cs typeface="Corbel"/>
              </a:rPr>
              <a:t>TV Includes- </a:t>
            </a:r>
            <a:endParaRPr lang="en-IN" sz="300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T</a:t>
            </a:r>
            <a:r>
              <a:rPr lang="en-IN" sz="2600" spc="-40" dirty="0">
                <a:latin typeface="Corbel"/>
                <a:cs typeface="Corbel"/>
              </a:rPr>
              <a:t>axes other than GST</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E</a:t>
            </a:r>
            <a:r>
              <a:rPr lang="en-IN" sz="2600" spc="-40" dirty="0">
                <a:latin typeface="Corbel"/>
                <a:cs typeface="Corbel"/>
              </a:rPr>
              <a:t>xpenditure by recipient </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L</a:t>
            </a:r>
            <a:r>
              <a:rPr lang="en-US" sz="2600" spc="-40" dirty="0">
                <a:latin typeface="Corbel"/>
                <a:cs typeface="Corbel"/>
              </a:rPr>
              <a:t>ate fee/interest</a:t>
            </a: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I</a:t>
            </a:r>
            <a:r>
              <a:rPr lang="en-US" sz="2600" spc="-40" dirty="0">
                <a:latin typeface="Corbel"/>
                <a:cs typeface="Corbel"/>
              </a:rPr>
              <a:t>ncidental expenses</a:t>
            </a:r>
          </a:p>
          <a:p>
            <a:pPr marL="624840" lvl="1" indent="-274320">
              <a:lnSpc>
                <a:spcPct val="100000"/>
              </a:lnSpc>
              <a:spcBef>
                <a:spcPts val="310"/>
              </a:spcBef>
              <a:buClr>
                <a:srgbClr val="5FB5CC"/>
              </a:buClr>
              <a:buSzPct val="88461"/>
              <a:buNone/>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S</a:t>
            </a:r>
            <a:r>
              <a:rPr lang="en-IN" sz="2600" spc="-40" dirty="0">
                <a:latin typeface="Corbel"/>
                <a:cs typeface="Corbel"/>
              </a:rPr>
              <a:t>ubsidies (non-Govt)</a:t>
            </a:r>
            <a:endParaRPr lang="en-IN" sz="2600" dirty="0">
              <a:latin typeface="Corbel"/>
              <a:cs typeface="Corbel"/>
            </a:endParaRPr>
          </a:p>
          <a:p>
            <a:pPr marL="624840" lvl="1" indent="-274320">
              <a:spcBef>
                <a:spcPts val="310"/>
              </a:spcBef>
              <a:buClr>
                <a:srgbClr val="5FB5CC"/>
              </a:buClr>
              <a:buSzPct val="88461"/>
              <a:buFont typeface="Wingdings"/>
              <a:buChar char=""/>
              <a:tabLst>
                <a:tab pos="624840" algn="l"/>
                <a:tab pos="625475" algn="l"/>
              </a:tabLst>
            </a:pPr>
            <a:r>
              <a:rPr lang="en-IN" sz="2600" spc="-5" dirty="0">
                <a:solidFill>
                  <a:srgbClr val="FF0000"/>
                </a:solidFill>
                <a:latin typeface="Corbel"/>
                <a:cs typeface="Corbel"/>
              </a:rPr>
              <a:t>D</a:t>
            </a:r>
            <a:r>
              <a:rPr lang="en-IN" sz="2600" spc="-5" dirty="0">
                <a:latin typeface="Corbel"/>
                <a:cs typeface="Corbel"/>
              </a:rPr>
              <a:t>iscounts allowed </a:t>
            </a:r>
            <a:r>
              <a:rPr lang="en-IN" sz="2600" spc="5" dirty="0">
                <a:latin typeface="Corbel"/>
                <a:cs typeface="Corbel"/>
              </a:rPr>
              <a:t>‘after’</a:t>
            </a:r>
            <a:r>
              <a:rPr lang="en-IN" sz="2600" spc="-10" dirty="0">
                <a:latin typeface="Corbel"/>
                <a:cs typeface="Corbel"/>
              </a:rPr>
              <a:t> </a:t>
            </a:r>
            <a:r>
              <a:rPr lang="en-IN" sz="2600" spc="-5" dirty="0">
                <a:latin typeface="Corbel"/>
                <a:cs typeface="Corbel"/>
              </a:rPr>
              <a:t>supply</a:t>
            </a:r>
            <a:endParaRPr lang="en-IN" sz="2400" dirty="0"/>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dirty="0">
              <a:latin typeface="Corbel"/>
              <a:cs typeface="Corbel"/>
            </a:endParaRPr>
          </a:p>
        </p:txBody>
      </p:sp>
      <p:sp>
        <p:nvSpPr>
          <p:cNvPr id="4" name="Oval 3"/>
          <p:cNvSpPr/>
          <p:nvPr/>
        </p:nvSpPr>
        <p:spPr>
          <a:xfrm>
            <a:off x="6357950" y="609600"/>
            <a:ext cx="2024050" cy="6019800"/>
          </a:xfrm>
          <a:prstGeom prst="ellipse">
            <a:avLst/>
          </a:prstGeom>
        </p:spPr>
        <p:style>
          <a:lnRef idx="1">
            <a:schemeClr val="accent2"/>
          </a:lnRef>
          <a:fillRef idx="2">
            <a:schemeClr val="accent2"/>
          </a:fillRef>
          <a:effectRef idx="1">
            <a:schemeClr val="accent2"/>
          </a:effectRef>
          <a:fontRef idx="minor">
            <a:schemeClr val="dk1"/>
          </a:fontRef>
        </p:style>
        <p:txBody>
          <a:bodyPr vert="wordArtVert" rtlCol="0" anchor="ctr"/>
          <a:lstStyle/>
          <a:p>
            <a:pPr algn="ctr"/>
            <a:r>
              <a:rPr lang="en-US" dirty="0"/>
              <a:t>  </a:t>
            </a:r>
            <a:r>
              <a:rPr lang="en-US" sz="3600" dirty="0"/>
              <a:t>TELISD</a:t>
            </a:r>
            <a:endParaRPr lang="en-IN" sz="3600" dirty="0"/>
          </a:p>
        </p:txBody>
      </p:sp>
      <p:cxnSp>
        <p:nvCxnSpPr>
          <p:cNvPr id="9" name="Straight Arrow Connector 8"/>
          <p:cNvCxnSpPr/>
          <p:nvPr/>
        </p:nvCxnSpPr>
        <p:spPr>
          <a:xfrm>
            <a:off x="3962400" y="2209800"/>
            <a:ext cx="2895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flipV="1">
            <a:off x="4267200" y="2819400"/>
            <a:ext cx="2590800" cy="94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flipV="1">
            <a:off x="3352800" y="3505200"/>
            <a:ext cx="3962400" cy="152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flipV="1">
            <a:off x="3962400" y="4800600"/>
            <a:ext cx="34290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Straight Arrow Connector 24"/>
          <p:cNvCxnSpPr/>
          <p:nvPr/>
        </p:nvCxnSpPr>
        <p:spPr>
          <a:xfrm flipV="1">
            <a:off x="3657600" y="4114800"/>
            <a:ext cx="36576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p:nvPr/>
        </p:nvCxnSpPr>
        <p:spPr>
          <a:xfrm flipV="1">
            <a:off x="5334000" y="5486400"/>
            <a:ext cx="1828800" cy="76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16" y="2362200"/>
            <a:ext cx="8019662" cy="1348089"/>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4000" b="1" dirty="0">
                <a:solidFill>
                  <a:srgbClr val="C00000"/>
                </a:solidFill>
                <a:latin typeface="Times New Roman"/>
                <a:cs typeface="Times New Roman"/>
              </a:rPr>
              <a:t>CBIC Circulars on Valuation</a:t>
            </a:r>
            <a:endParaRPr lang="en-IN" sz="4000" dirty="0">
              <a:solidFill>
                <a:srgbClr val="C00000"/>
              </a:solidFill>
            </a:endParaRPr>
          </a:p>
        </p:txBody>
      </p:sp>
    </p:spTree>
    <p:extLst>
      <p:ext uri="{BB962C8B-B14F-4D97-AF65-F5344CB8AC3E}">
        <p14:creationId xmlns="" xmlns:p14="http://schemas.microsoft.com/office/powerpoint/2010/main" val="36624767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62500" lnSpcReduction="20000"/>
          </a:bodyPr>
          <a:lstStyle/>
          <a:p>
            <a:pPr algn="just"/>
            <a:r>
              <a:rPr lang="en-US" sz="3200" dirty="0"/>
              <a:t>CBIC </a:t>
            </a:r>
            <a:r>
              <a:rPr lang="en-US" sz="3200" dirty="0">
                <a:solidFill>
                  <a:srgbClr val="C00000"/>
                </a:solidFill>
              </a:rPr>
              <a:t>Circular 47/21/2018-GST </a:t>
            </a:r>
            <a:r>
              <a:rPr lang="en-US" sz="3200" dirty="0"/>
              <a:t>dt 8.6.18- </a:t>
            </a:r>
            <a:r>
              <a:rPr lang="en-US" sz="3200" dirty="0">
                <a:solidFill>
                  <a:srgbClr val="C00000"/>
                </a:solidFill>
                <a:latin typeface="Times New Roman"/>
                <a:cs typeface="Times New Roman"/>
              </a:rPr>
              <a:t>Free supplies made by Principal (OEM) to component </a:t>
            </a:r>
            <a:r>
              <a:rPr lang="en-US" sz="3200" dirty="0" err="1">
                <a:solidFill>
                  <a:srgbClr val="C00000"/>
                </a:solidFill>
                <a:latin typeface="Times New Roman"/>
                <a:cs typeface="Times New Roman"/>
              </a:rPr>
              <a:t>manufacturere</a:t>
            </a:r>
            <a:r>
              <a:rPr lang="en-US" sz="3200" dirty="0">
                <a:solidFill>
                  <a:srgbClr val="C00000"/>
                </a:solidFill>
                <a:latin typeface="Times New Roman"/>
                <a:cs typeface="Times New Roman"/>
              </a:rPr>
              <a:t> and amortized cost</a:t>
            </a:r>
            <a:r>
              <a:rPr lang="en-US" sz="3200" dirty="0">
                <a:latin typeface="Times New Roman"/>
                <a:cs typeface="Times New Roman"/>
              </a:rPr>
              <a:t> of patterns, tools, dies </a:t>
            </a:r>
            <a:r>
              <a:rPr lang="en-US" sz="3200" dirty="0" err="1">
                <a:latin typeface="Times New Roman"/>
                <a:cs typeface="Times New Roman"/>
              </a:rPr>
              <a:t>etc</a:t>
            </a:r>
            <a:r>
              <a:rPr lang="en-US" sz="3200" dirty="0">
                <a:latin typeface="Times New Roman"/>
                <a:cs typeface="Times New Roman"/>
              </a:rPr>
              <a:t> are not includible in value of components, unless it is the contractual liability of the component manufacturer. Also, ITC not to be reversed by OEM.</a:t>
            </a:r>
          </a:p>
          <a:p>
            <a:pPr algn="just"/>
            <a:r>
              <a:rPr lang="en-US" sz="3600" dirty="0"/>
              <a:t>New insertion – </a:t>
            </a:r>
            <a:r>
              <a:rPr lang="en-US" sz="3200" dirty="0"/>
              <a:t>second proviso to Rule 37(1) </a:t>
            </a:r>
            <a:r>
              <a:rPr lang="en-US" sz="3200" dirty="0" err="1"/>
              <a:t>wef</a:t>
            </a:r>
            <a:r>
              <a:rPr lang="en-US" sz="3200" dirty="0"/>
              <a:t> 13.6.18- </a:t>
            </a:r>
            <a:r>
              <a:rPr lang="en-US" sz="3200" dirty="0">
                <a:latin typeface="Times New Roman"/>
                <a:cs typeface="Times New Roman"/>
              </a:rPr>
              <a:t>amt of supplier’s liability paid by the recipient on behalf of supplier will be deemed to have been paid to supplier, so that recipient need not reverse proportionate credit u/s16(2)]</a:t>
            </a:r>
            <a:endParaRPr lang="en-IN" sz="3200" dirty="0"/>
          </a:p>
          <a:p>
            <a:pPr algn="just"/>
            <a:r>
              <a:rPr lang="en-US" dirty="0">
                <a:solidFill>
                  <a:srgbClr val="C00000"/>
                </a:solidFill>
              </a:rPr>
              <a:t>Circular 112/19 </a:t>
            </a:r>
            <a:r>
              <a:rPr lang="en-US" dirty="0"/>
              <a:t>dt 3.10.19 withdrew </a:t>
            </a:r>
            <a:r>
              <a:rPr lang="en-US" dirty="0">
                <a:solidFill>
                  <a:srgbClr val="C00000"/>
                </a:solidFill>
              </a:rPr>
              <a:t>Circular 105/19 </a:t>
            </a:r>
            <a:r>
              <a:rPr lang="en-US" dirty="0"/>
              <a:t>dt 28.6.19 which clarified on post sale discounts and secondary discounts.</a:t>
            </a:r>
          </a:p>
          <a:p>
            <a:pPr algn="just"/>
            <a:r>
              <a:rPr lang="en-US" dirty="0">
                <a:solidFill>
                  <a:srgbClr val="C00000"/>
                </a:solidFill>
              </a:rPr>
              <a:t>Circular 92/11/2019-GST </a:t>
            </a:r>
            <a:r>
              <a:rPr lang="en-US" dirty="0"/>
              <a:t>dt 7.3.19:- Promotional Items:- ITC of input / CG / services not available to the extent they are used in relation to the gifts or free samples distributed without consideration.</a:t>
            </a:r>
          </a:p>
          <a:p>
            <a:pPr lvl="1" algn="just"/>
            <a:r>
              <a:rPr lang="en-US" dirty="0"/>
              <a:t>However, where gifts / free samples fall within the scope of supply as per Sch I, the supplier would be eligible to avail ITC.</a:t>
            </a:r>
          </a:p>
          <a:p>
            <a:pPr algn="just"/>
            <a:r>
              <a:rPr lang="en-US" dirty="0"/>
              <a:t>FAQ dt 19.8.17:- No ITC reversal for </a:t>
            </a:r>
            <a:r>
              <a:rPr lang="en-US" dirty="0">
                <a:solidFill>
                  <a:srgbClr val="C00000"/>
                </a:solidFill>
              </a:rPr>
              <a:t>warranty replacements</a:t>
            </a:r>
            <a:r>
              <a:rPr lang="en-US" dirty="0"/>
              <a:t>.</a:t>
            </a:r>
          </a:p>
          <a:p>
            <a:pPr algn="just">
              <a:buFont typeface="Arial" panose="020B0604020202020204" pitchFamily="34" charset="0"/>
              <a:buChar char="•"/>
            </a:pPr>
            <a:r>
              <a:rPr lang="en-US" dirty="0">
                <a:solidFill>
                  <a:srgbClr val="C00000"/>
                </a:solidFill>
              </a:rPr>
              <a:t>Circular no 102/21/2019-GST </a:t>
            </a:r>
            <a:r>
              <a:rPr lang="en-US" dirty="0"/>
              <a:t>dated 28th June 2019 has released a clarification on the matter of </a:t>
            </a:r>
            <a:r>
              <a:rPr lang="en-US" dirty="0">
                <a:solidFill>
                  <a:srgbClr val="C00000"/>
                </a:solidFill>
              </a:rPr>
              <a:t>penal interest</a:t>
            </a:r>
            <a:r>
              <a:rPr lang="en-US" dirty="0"/>
              <a:t>, nullifying the ruling of AAR in case of Bajaj Finance Limited. . [drawn clear distinction between the implication of GST on interest including penal interest charged by a supplier of goods and services where the supplier has extended a credit facility to the buyer and the implication of GST on interest collected by a finance Company where the principal supply is supply of services of extending loan or deposit.</a:t>
            </a:r>
          </a:p>
          <a:p>
            <a:r>
              <a:rPr lang="en-US" dirty="0"/>
              <a:t/>
            </a:r>
            <a:br>
              <a:rPr lang="en-US" dirty="0"/>
            </a:br>
            <a:endParaRPr lang="en-US" dirty="0"/>
          </a:p>
        </p:txBody>
      </p:sp>
    </p:spTree>
    <p:extLst>
      <p:ext uri="{BB962C8B-B14F-4D97-AF65-F5344CB8AC3E}">
        <p14:creationId xmlns="" xmlns:p14="http://schemas.microsoft.com/office/powerpoint/2010/main" val="3326462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7500" lnSpcReduction="20000"/>
          </a:bodyPr>
          <a:lstStyle/>
          <a:p>
            <a:pPr algn="just">
              <a:buNone/>
            </a:pPr>
            <a:r>
              <a:rPr lang="en-US" dirty="0">
                <a:solidFill>
                  <a:srgbClr val="C00000"/>
                </a:solidFill>
              </a:rPr>
              <a:t>Circular 48/22/2018-GST </a:t>
            </a:r>
            <a:r>
              <a:rPr lang="en-US" dirty="0" err="1">
                <a:solidFill>
                  <a:srgbClr val="C00000"/>
                </a:solidFill>
              </a:rPr>
              <a:t>dt</a:t>
            </a:r>
            <a:r>
              <a:rPr lang="en-US" dirty="0">
                <a:solidFill>
                  <a:srgbClr val="C00000"/>
                </a:solidFill>
              </a:rPr>
              <a:t> 14.6.18</a:t>
            </a:r>
          </a:p>
          <a:p>
            <a:pPr algn="just">
              <a:buNone/>
            </a:pPr>
            <a:r>
              <a:rPr lang="en-US" dirty="0"/>
              <a:t>(1) Moulds / dies sent by OEM (original equipment manufacturer) to job worker free of cost does not constitute a supply, as they are not distinct or related persons. Also, cost of dies/moulds will also not be included in the job worker’s supply value (job charges), as it is not his cost.</a:t>
            </a:r>
          </a:p>
          <a:p>
            <a:pPr algn="just">
              <a:buNone/>
            </a:pPr>
            <a:r>
              <a:rPr lang="en-US" dirty="0"/>
              <a:t>	However, if as per the contract, job worker was required to make the components using his own dies/moulds, and then if OEM supplies such moulds free of cost – then it is service provider’s liability incurred by the recipient (i.e. OEM); and accordingly, amortized value of mould will be included in job charges. Also, the Principal (i.e. OEM who sent free mould to JW) will reverse the credit taken on the mould, as the clearance of such mould by him (which was not his  liability) will not be in the course or furtherance of his business.</a:t>
            </a:r>
          </a:p>
          <a:p>
            <a:pPr algn="just">
              <a:buNone/>
            </a:pPr>
            <a:r>
              <a:rPr lang="en-US" dirty="0"/>
              <a:t>(2) Car servicing involving supply of goods:- case to case basis; on the particular facts. If value of goods and services supplied are shown separately on invoice, separate rates as goods and services will apply.</a:t>
            </a:r>
          </a:p>
        </p:txBody>
      </p:sp>
    </p:spTree>
    <p:extLst>
      <p:ext uri="{BB962C8B-B14F-4D97-AF65-F5344CB8AC3E}">
        <p14:creationId xmlns="" xmlns:p14="http://schemas.microsoft.com/office/powerpoint/2010/main" val="12905156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800" dirty="0">
                <a:solidFill>
                  <a:srgbClr val="C00000"/>
                </a:solidFill>
              </a:rPr>
              <a:t>Penal Interest on EMI Default:- Circular no 102/21/2019-GST dt 28.6.2019</a:t>
            </a:r>
          </a:p>
          <a:p>
            <a:pPr marL="0" indent="0" algn="just">
              <a:buNone/>
            </a:pPr>
            <a:r>
              <a:rPr lang="en-US" sz="2000" dirty="0"/>
              <a:t>GST on additional / penal interest on delayed charges in case of late payment of EMI (Equated monthly instalment):-</a:t>
            </a:r>
          </a:p>
          <a:p>
            <a:pPr algn="just"/>
            <a:r>
              <a:rPr lang="en-US" sz="2000" dirty="0"/>
              <a:t>It does not fall within para 5(e) of Sch-II (i.e. it is not tolerating act / situation)</a:t>
            </a:r>
          </a:p>
          <a:p>
            <a:pPr algn="just"/>
            <a:r>
              <a:rPr lang="en-US" sz="2000" dirty="0"/>
              <a:t>It is additional value of the original supply i.e. “extending deposit, lone or advances”, the consideration of which is in the form of interest and so exempted under sr. number 27 of N/N 12/2017 CTR dt 28.6.2017 (other than interest involved in credit card service)</a:t>
            </a:r>
          </a:p>
          <a:p>
            <a:pPr algn="just"/>
            <a:r>
              <a:rPr lang="en-US" sz="2000" dirty="0"/>
              <a:t>The financial institution levying the interest and penal or additional interest would not be liable to tax, which is not the case when supplier of goods is charging the same.</a:t>
            </a:r>
          </a:p>
          <a:p>
            <a:pPr marL="0" indent="0" algn="just">
              <a:buNone/>
            </a:pPr>
            <a:r>
              <a:rPr lang="en-US" sz="1400" dirty="0"/>
              <a:t/>
            </a:r>
            <a:br>
              <a:rPr lang="en-US" sz="1400" dirty="0"/>
            </a:br>
            <a:endParaRPr lang="en-US" sz="1400" dirty="0"/>
          </a:p>
        </p:txBody>
      </p:sp>
    </p:spTree>
    <p:extLst>
      <p:ext uri="{BB962C8B-B14F-4D97-AF65-F5344CB8AC3E}">
        <p14:creationId xmlns="" xmlns:p14="http://schemas.microsoft.com/office/powerpoint/2010/main" val="4168366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800" dirty="0">
                <a:solidFill>
                  <a:srgbClr val="C00000"/>
                </a:solidFill>
              </a:rPr>
              <a:t>Illustrations given in Circular no 102/21/2019-GST dt 28.6.2019 on penal interest:-</a:t>
            </a:r>
          </a:p>
          <a:p>
            <a:pPr marL="0" indent="0" algn="just">
              <a:buNone/>
            </a:pPr>
            <a:r>
              <a:rPr lang="en-US" sz="1300" i="0" u="sng" dirty="0">
                <a:effectLst/>
                <a:latin typeface="Arial" panose="020B0604020202020204" pitchFamily="34" charset="0"/>
              </a:rPr>
              <a:t>CASE 1: </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AMC Mart sells refrigerator to the customer XYZ having price INR 40,000/-. Further AMC Mart provides an option to XYZ to pay the amount for refrigerator under an instalment of INR 10000/- monthly over a period of 5 months. Further if XYZ make default in payment of instalment of loan then in such case an additional amount of penal charges amounting to INR 500/- pm shall also be collected from XYZ. Further AMC Mart will raise a separate invoice for recovery of interest amount as embedded in monthly instalments as well as for the amount of penal interest.</a:t>
            </a:r>
          </a:p>
          <a:p>
            <a:pPr marL="0" indent="0" algn="just">
              <a:buNone/>
            </a:pPr>
            <a:r>
              <a:rPr lang="en-US" sz="1300" i="0" dirty="0">
                <a:effectLst/>
                <a:latin typeface="Arial" panose="020B0604020202020204" pitchFamily="34" charset="0"/>
              </a:rPr>
              <a:t>As per the provisions of sub-clause (d) of sub-section (2) of section 15 of the CGST Act, the amount of penal interest is to be included in the value of supply. The transaction between AMC Mart and XYZ is for supply of taxable goods i.e. Refrigerator. Accordingly, the original amount of interest as well as penal interest would be taxable as it would be included in the value of the Refrigerator, irrespective of the manner of invoicing.</a:t>
            </a:r>
          </a:p>
          <a:p>
            <a:pPr marL="0" indent="0" algn="just">
              <a:buNone/>
            </a:pPr>
            <a:r>
              <a:rPr lang="en-US" sz="1300" i="0" u="sng" dirty="0">
                <a:effectLst/>
                <a:latin typeface="Arial" panose="020B0604020202020204" pitchFamily="34" charset="0"/>
              </a:rPr>
              <a:t>CASE 2:</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If in the above case refrigerator is being sold by AMC Mart and XYZ has the option to avail the loan from AZB financers. XYZ shall repay the amount of loan in 5 monthly instalments of INR 5000 each. Further an additional amount of INR 500 as penal interest will be recovered from XYZ in case there is default in payment of due instalments.</a:t>
            </a:r>
          </a:p>
          <a:p>
            <a:pPr marL="0" indent="0" algn="just">
              <a:buNone/>
            </a:pPr>
            <a:r>
              <a:rPr lang="en-US" sz="1300" i="0" dirty="0">
                <a:effectLst/>
                <a:latin typeface="Arial" panose="020B0604020202020204" pitchFamily="34" charset="0"/>
              </a:rPr>
              <a:t>The additional / penal interest is charged for a transaction between XYZ and M/s AZB financers and the same is getting covered under Sl. No. 27 of </a:t>
            </a:r>
            <a:r>
              <a:rPr lang="en-US" sz="1300" i="0" u="none" strike="noStrike" dirty="0">
                <a:effectLst/>
                <a:latin typeface="Arial" panose="020B0604020202020204" pitchFamily="34" charset="0"/>
              </a:rPr>
              <a:t>notification No. 12/2017-Central Tax (Rate) dated 28.06.2017</a:t>
            </a:r>
            <a:r>
              <a:rPr lang="en-US" sz="1300" i="0" dirty="0">
                <a:effectLst/>
                <a:latin typeface="Arial" panose="020B0604020202020204" pitchFamily="34" charset="0"/>
              </a:rPr>
              <a:t>. Accordingly, in this case the ‘penal interest’ charged thereon on a transaction between XYZ and M/s AZB financers would not be subject to GST, as the same would be covered under</a:t>
            </a:r>
            <a:r>
              <a:rPr lang="en-US" sz="1300" i="0" u="none" strike="noStrike" dirty="0">
                <a:effectLst/>
                <a:latin typeface="Arial" panose="020B0604020202020204" pitchFamily="34" charset="0"/>
              </a:rPr>
              <a:t> notification No. 12/2017-Central Tax (Rate) dated 28.06.2017</a:t>
            </a:r>
            <a:r>
              <a:rPr lang="en-US" sz="1300" i="0" dirty="0">
                <a:effectLst/>
                <a:latin typeface="Arial" panose="020B0604020202020204" pitchFamily="34" charset="0"/>
              </a:rPr>
              <a:t>. The value of supply of refrigerator by AMC Mart to XYZ would be INR. 40,000/- for the purpose of levy of GST. It is also important to note that if AZB financers also collects some charges or fee form XYZ then such charges or fee for extending loan or deposit shall not be considered as interest under as defined in </a:t>
            </a:r>
            <a:r>
              <a:rPr lang="en-US" sz="1300" i="0" u="none" strike="noStrike" dirty="0">
                <a:effectLst/>
                <a:latin typeface="Arial" panose="020B0604020202020204" pitchFamily="34" charset="0"/>
              </a:rPr>
              <a:t>notification No. 12/2017- Central Tax (Rate) dated 28.06.2017</a:t>
            </a:r>
            <a:r>
              <a:rPr lang="en-US" sz="1300" i="0" dirty="0">
                <a:effectLst/>
                <a:latin typeface="Arial" panose="020B0604020202020204" pitchFamily="34" charset="0"/>
              </a:rPr>
              <a:t>, and accordingly will not be exempt.</a:t>
            </a:r>
          </a:p>
          <a:p>
            <a:pPr marL="0" indent="0">
              <a:buNone/>
            </a:pPr>
            <a:r>
              <a:rPr lang="en-US" sz="1400" dirty="0"/>
              <a:t/>
            </a:r>
            <a:br>
              <a:rPr lang="en-US" sz="1400" dirty="0"/>
            </a:br>
            <a:endParaRPr lang="en-US" sz="1400" dirty="0"/>
          </a:p>
        </p:txBody>
      </p:sp>
    </p:spTree>
    <p:extLst>
      <p:ext uri="{BB962C8B-B14F-4D97-AF65-F5344CB8AC3E}">
        <p14:creationId xmlns="" xmlns:p14="http://schemas.microsoft.com/office/powerpoint/2010/main" val="3070897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16" y="2362200"/>
            <a:ext cx="8019662" cy="1348089"/>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4000" b="1" dirty="0">
                <a:solidFill>
                  <a:srgbClr val="C00000"/>
                </a:solidFill>
                <a:latin typeface="Times New Roman"/>
                <a:cs typeface="Times New Roman"/>
              </a:rPr>
              <a:t>Dispute prone Practical aspects of valuation</a:t>
            </a:r>
            <a:endParaRPr lang="en-IN" sz="4000" dirty="0">
              <a:solidFill>
                <a:srgbClr val="C00000"/>
              </a:solidFill>
            </a:endParaRPr>
          </a:p>
        </p:txBody>
      </p:sp>
    </p:spTree>
    <p:extLst>
      <p:ext uri="{BB962C8B-B14F-4D97-AF65-F5344CB8AC3E}">
        <p14:creationId xmlns="" xmlns:p14="http://schemas.microsoft.com/office/powerpoint/2010/main" val="13857155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705600"/>
          </a:xfrm>
        </p:spPr>
        <p:txBody>
          <a:bodyPr>
            <a:noAutofit/>
          </a:bodyPr>
          <a:lstStyle/>
          <a:p>
            <a:pPr marL="0" indent="0" algn="just">
              <a:buNone/>
            </a:pPr>
            <a:r>
              <a:rPr lang="en-US" sz="2000" b="1" dirty="0">
                <a:solidFill>
                  <a:srgbClr val="C00000"/>
                </a:solidFill>
                <a:latin typeface="Times New Roman"/>
                <a:cs typeface="Times New Roman"/>
              </a:rPr>
              <a:t>Dispute prone Practical aspects of valuation</a:t>
            </a:r>
          </a:p>
          <a:p>
            <a:pPr algn="just"/>
            <a:r>
              <a:rPr lang="en-US" sz="1800" dirty="0">
                <a:solidFill>
                  <a:srgbClr val="C00000"/>
                </a:solidFill>
                <a:latin typeface="Times New Roman"/>
                <a:cs typeface="Times New Roman"/>
              </a:rPr>
              <a:t>Free distribution of bought out promotional items:- </a:t>
            </a:r>
            <a:r>
              <a:rPr lang="en-US" sz="1800" dirty="0">
                <a:latin typeface="Times New Roman"/>
                <a:cs typeface="Times New Roman"/>
              </a:rPr>
              <a:t>divergent views. Some treat it as free gift attracting blocked credit, while some say it is not free and its value is factored in the price of main product of the business.  </a:t>
            </a:r>
          </a:p>
          <a:p>
            <a:pPr algn="just"/>
            <a:r>
              <a:rPr lang="en-US" sz="1800" dirty="0">
                <a:solidFill>
                  <a:srgbClr val="C00000"/>
                </a:solidFill>
                <a:latin typeface="Times New Roman"/>
                <a:cs typeface="Times New Roman"/>
              </a:rPr>
              <a:t>Penal interest- </a:t>
            </a:r>
            <a:r>
              <a:rPr lang="en-US" sz="1800" dirty="0">
                <a:latin typeface="Times New Roman"/>
                <a:cs typeface="Times New Roman"/>
              </a:rPr>
              <a:t>is additional value of original supply, and not separate service of tolerating act/situation.</a:t>
            </a:r>
          </a:p>
          <a:p>
            <a:pPr algn="just"/>
            <a:r>
              <a:rPr lang="en-US" sz="1800" dirty="0">
                <a:solidFill>
                  <a:srgbClr val="C00000"/>
                </a:solidFill>
                <a:latin typeface="Times New Roman"/>
                <a:cs typeface="Times New Roman"/>
              </a:rPr>
              <a:t>Reimbursement- </a:t>
            </a:r>
            <a:r>
              <a:rPr lang="en-US" sz="1800" dirty="0">
                <a:latin typeface="Times New Roman"/>
                <a:cs typeface="Times New Roman"/>
              </a:rPr>
              <a:t>expenses necessary for making the supply, and expenses outside the supply contracted.</a:t>
            </a:r>
          </a:p>
          <a:p>
            <a:pPr algn="just"/>
            <a:r>
              <a:rPr lang="en-US" sz="1800" dirty="0">
                <a:solidFill>
                  <a:srgbClr val="C00000"/>
                </a:solidFill>
                <a:latin typeface="Times New Roman"/>
                <a:cs typeface="Times New Roman"/>
              </a:rPr>
              <a:t>Discounts- </a:t>
            </a:r>
            <a:r>
              <a:rPr lang="en-US" sz="1800" dirty="0">
                <a:latin typeface="Times New Roman"/>
                <a:cs typeface="Times New Roman"/>
              </a:rPr>
              <a:t>Pre-supply discounts and pre-known post-supply discounts are excludible from VOS.</a:t>
            </a:r>
          </a:p>
          <a:p>
            <a:pPr algn="just"/>
            <a:r>
              <a:rPr lang="en-US" sz="1800" dirty="0">
                <a:solidFill>
                  <a:srgbClr val="C00000"/>
                </a:solidFill>
                <a:latin typeface="Times New Roman"/>
                <a:cs typeface="Times New Roman"/>
              </a:rPr>
              <a:t>Amortized cost</a:t>
            </a:r>
          </a:p>
          <a:p>
            <a:pPr algn="just"/>
            <a:r>
              <a:rPr lang="en-US" sz="1800" dirty="0">
                <a:solidFill>
                  <a:srgbClr val="C00000"/>
                </a:solidFill>
                <a:latin typeface="Times New Roman"/>
                <a:cs typeface="Times New Roman"/>
              </a:rPr>
              <a:t>FOC supplies</a:t>
            </a:r>
          </a:p>
          <a:p>
            <a:pPr algn="just"/>
            <a:r>
              <a:rPr lang="en-US" sz="1800" dirty="0">
                <a:solidFill>
                  <a:srgbClr val="C00000"/>
                </a:solidFill>
                <a:latin typeface="Times New Roman"/>
                <a:cs typeface="Times New Roman"/>
              </a:rPr>
              <a:t>Valuation of export goods- </a:t>
            </a:r>
            <a:r>
              <a:rPr lang="en-US" sz="1800" dirty="0">
                <a:latin typeface="Times New Roman"/>
                <a:cs typeface="Times New Roman"/>
              </a:rPr>
              <a:t>FOB or CIF? </a:t>
            </a:r>
            <a:r>
              <a:rPr lang="en-US" sz="1800" dirty="0">
                <a:effectLst/>
                <a:latin typeface="Calibri" panose="020F0502020204030204" pitchFamily="34" charset="0"/>
                <a:ea typeface="Calibri" panose="020F0502020204030204" pitchFamily="34" charset="0"/>
                <a:cs typeface="Times New Roman" panose="02020603050405020304" pitchFamily="18" charset="0"/>
              </a:rPr>
              <a:t>On the shipping bill, mandatorily, the FOB value of the goods is mentioned. However, as per GST law, IGST is required to be paid on the transaction value of the goods. </a:t>
            </a:r>
            <a:r>
              <a:rPr lang="en-US" sz="2000" dirty="0">
                <a:effectLst/>
                <a:latin typeface="Calibri" panose="020F0502020204030204" pitchFamily="34" charset="0"/>
                <a:ea typeface="Calibri" panose="020F0502020204030204" pitchFamily="34" charset="0"/>
                <a:cs typeface="Times New Roman" panose="02020603050405020304" pitchFamily="18" charset="0"/>
              </a:rPr>
              <a:t>Therefore, if a person (exporter) has agreed to deliver the goods to another party which includes all freight expenses also, then that becomes the transaction value.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Moreover, even if the exporter can bifurcate the value of the goods and the freight portion or other ancillary expense like insurance, etc., on the invoice, still as per Section 15, all incidental expenses which are charged by the supplier from the buyer before the delivery of the goods are liable to be added in the transaction value. Thus, on this count also, the amount of freight or insurance is liable to be added in the transaction value. </a:t>
            </a:r>
            <a:r>
              <a:rPr lang="en-US" sz="1800" dirty="0">
                <a:latin typeface="Times New Roman"/>
                <a:cs typeface="Times New Roman"/>
              </a:rPr>
              <a:t>For ITC refund, lower of the FOB and CIF is taken.</a:t>
            </a:r>
          </a:p>
        </p:txBody>
      </p:sp>
    </p:spTree>
    <p:extLst>
      <p:ext uri="{BB962C8B-B14F-4D97-AF65-F5344CB8AC3E}">
        <p14:creationId xmlns="" xmlns:p14="http://schemas.microsoft.com/office/powerpoint/2010/main" val="527069080"/>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705600"/>
          </a:xfrm>
        </p:spPr>
        <p:txBody>
          <a:bodyPr>
            <a:noAutofit/>
          </a:bodyPr>
          <a:lstStyle/>
          <a:p>
            <a:pPr marL="0" indent="0" algn="just">
              <a:buNone/>
            </a:pPr>
            <a:r>
              <a:rPr lang="en-US" sz="2800" b="1" dirty="0">
                <a:solidFill>
                  <a:srgbClr val="C00000"/>
                </a:solidFill>
                <a:latin typeface="Times New Roman"/>
                <a:cs typeface="Times New Roman"/>
              </a:rPr>
              <a:t>Dispute prone Practical aspects of valuation</a:t>
            </a:r>
          </a:p>
          <a:p>
            <a:pPr algn="just"/>
            <a:r>
              <a:rPr lang="en-US" sz="2400" dirty="0">
                <a:solidFill>
                  <a:srgbClr val="C00000"/>
                </a:solidFill>
                <a:latin typeface="Times New Roman"/>
                <a:cs typeface="Times New Roman"/>
              </a:rPr>
              <a:t>EWB- </a:t>
            </a:r>
            <a:r>
              <a:rPr lang="en-US" sz="2400" dirty="0">
                <a:latin typeface="Times New Roman"/>
                <a:cs typeface="Times New Roman"/>
              </a:rPr>
              <a:t>Can officer do valuation?</a:t>
            </a:r>
          </a:p>
          <a:p>
            <a:pPr algn="just"/>
            <a:r>
              <a:rPr lang="en-US" sz="2400" dirty="0">
                <a:latin typeface="Times New Roman"/>
                <a:cs typeface="Times New Roman"/>
              </a:rPr>
              <a:t>OMV of </a:t>
            </a:r>
            <a:r>
              <a:rPr lang="en-US" sz="2400" dirty="0">
                <a:solidFill>
                  <a:srgbClr val="C00000"/>
                </a:solidFill>
                <a:latin typeface="Times New Roman"/>
                <a:cs typeface="Times New Roman"/>
              </a:rPr>
              <a:t>tolerance service</a:t>
            </a:r>
          </a:p>
          <a:p>
            <a:pPr algn="just"/>
            <a:r>
              <a:rPr lang="en-US" sz="2400" dirty="0">
                <a:latin typeface="Times New Roman"/>
                <a:cs typeface="Times New Roman"/>
              </a:rPr>
              <a:t>OMV of </a:t>
            </a:r>
            <a:r>
              <a:rPr lang="en-US" sz="2400" dirty="0">
                <a:solidFill>
                  <a:srgbClr val="C00000"/>
                </a:solidFill>
                <a:latin typeface="Times New Roman"/>
                <a:cs typeface="Times New Roman"/>
              </a:rPr>
              <a:t>land development- </a:t>
            </a:r>
            <a:r>
              <a:rPr lang="en-US" sz="2400" dirty="0">
                <a:latin typeface="Times New Roman"/>
                <a:cs typeface="Times New Roman"/>
              </a:rPr>
              <a:t>presumptive value of 1/3</a:t>
            </a:r>
            <a:r>
              <a:rPr lang="en-US" sz="2400" baseline="30000" dirty="0">
                <a:latin typeface="Times New Roman"/>
                <a:cs typeface="Times New Roman"/>
              </a:rPr>
              <a:t>rd</a:t>
            </a:r>
            <a:r>
              <a:rPr lang="en-US" sz="2400" dirty="0">
                <a:latin typeface="Times New Roman"/>
                <a:cs typeface="Times New Roman"/>
              </a:rPr>
              <a:t> of gross amount charged.</a:t>
            </a:r>
          </a:p>
          <a:p>
            <a:pPr algn="just"/>
            <a:r>
              <a:rPr lang="en-US" sz="2400" dirty="0">
                <a:latin typeface="Times New Roman"/>
                <a:cs typeface="Times New Roman"/>
              </a:rPr>
              <a:t>Valuation of </a:t>
            </a:r>
            <a:r>
              <a:rPr lang="en-US" sz="2400" dirty="0">
                <a:solidFill>
                  <a:srgbClr val="C00000"/>
                </a:solidFill>
                <a:latin typeface="Times New Roman"/>
                <a:cs typeface="Times New Roman"/>
              </a:rPr>
              <a:t>employees’ canteen </a:t>
            </a:r>
            <a:r>
              <a:rPr lang="en-US" sz="2400" dirty="0">
                <a:latin typeface="Times New Roman"/>
                <a:cs typeface="Times New Roman"/>
              </a:rPr>
              <a:t>services:- Cost+ method?</a:t>
            </a:r>
          </a:p>
          <a:p>
            <a:pPr algn="just"/>
            <a:r>
              <a:rPr lang="en-US" sz="2400" dirty="0">
                <a:solidFill>
                  <a:srgbClr val="C00000"/>
                </a:solidFill>
                <a:latin typeface="Times New Roman"/>
                <a:cs typeface="Times New Roman"/>
              </a:rPr>
              <a:t>Hardware</a:t>
            </a:r>
            <a:r>
              <a:rPr lang="en-US" sz="2400" dirty="0">
                <a:latin typeface="Times New Roman"/>
                <a:cs typeface="Times New Roman"/>
              </a:rPr>
              <a:t> comes through customs; </a:t>
            </a:r>
            <a:r>
              <a:rPr lang="en-US" sz="2400" dirty="0">
                <a:solidFill>
                  <a:srgbClr val="C00000"/>
                </a:solidFill>
                <a:latin typeface="Times New Roman"/>
                <a:cs typeface="Times New Roman"/>
              </a:rPr>
              <a:t>software</a:t>
            </a:r>
            <a:r>
              <a:rPr lang="en-US" sz="2400" dirty="0">
                <a:latin typeface="Times New Roman"/>
                <a:cs typeface="Times New Roman"/>
              </a:rPr>
              <a:t> comes directly.</a:t>
            </a:r>
          </a:p>
          <a:p>
            <a:pPr algn="just"/>
            <a:r>
              <a:rPr lang="en-US" sz="2400" dirty="0">
                <a:latin typeface="Times New Roman"/>
                <a:cs typeface="Times New Roman"/>
              </a:rPr>
              <a:t>Proviso to S.5(1) IGST Vs intangible goods or composite supply</a:t>
            </a:r>
          </a:p>
          <a:p>
            <a:pPr algn="just"/>
            <a:r>
              <a:rPr lang="en-US" sz="2400" dirty="0">
                <a:solidFill>
                  <a:srgbClr val="C00000"/>
                </a:solidFill>
                <a:latin typeface="Times New Roman"/>
                <a:cs typeface="Times New Roman"/>
              </a:rPr>
              <a:t>Sale of used capital goods </a:t>
            </a:r>
            <a:r>
              <a:rPr lang="en-US" sz="2400" dirty="0">
                <a:latin typeface="Times New Roman"/>
                <a:cs typeface="Times New Roman"/>
              </a:rPr>
              <a:t>(business asset):-  Valuation?:- As per Section 18(6) read with Rule 44(6), the registered person supplying credit-availed Capital goods / plant &amp; machinery will pay an amount equal to residuary credit or tax on transaction value, whichever higher.</a:t>
            </a:r>
          </a:p>
        </p:txBody>
      </p:sp>
    </p:spTree>
    <p:extLst>
      <p:ext uri="{BB962C8B-B14F-4D97-AF65-F5344CB8AC3E}">
        <p14:creationId xmlns="" xmlns:p14="http://schemas.microsoft.com/office/powerpoint/2010/main" val="1447376"/>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951" y="152400"/>
            <a:ext cx="8782439" cy="6553200"/>
          </a:xfrm>
        </p:spPr>
        <p:txBody>
          <a:bodyPr>
            <a:noAutofit/>
          </a:bodyPr>
          <a:lstStyle/>
          <a:p>
            <a:pPr marL="0" indent="0" algn="just">
              <a:buNone/>
            </a:pPr>
            <a:r>
              <a:rPr lang="en-US" dirty="0">
                <a:solidFill>
                  <a:srgbClr val="FF0000"/>
                </a:solidFill>
                <a:latin typeface="Times New Roman"/>
                <a:cs typeface="Times New Roman"/>
              </a:rPr>
              <a:t>FOB Value Vs. CIF Value for paying GST on export</a:t>
            </a:r>
          </a:p>
          <a:p>
            <a:pPr algn="just">
              <a:lnSpc>
                <a:spcPct val="107000"/>
              </a:lnSpc>
              <a:spcAft>
                <a:spcPts val="563"/>
              </a:spcAft>
            </a:pPr>
            <a:r>
              <a:rPr lang="en-IN" sz="16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There were different apprehensions among the traders with regard to under which law valuation for export of goods has to be done viz. whether under GST Act or under Customs Act.</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Understanding this, the CBIC issued a </a:t>
            </a:r>
            <a:r>
              <a:rPr lang="en-IN" sz="16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circular No.37/11/2018-GST dated 15.03.2018</a:t>
            </a:r>
            <a:r>
              <a:rPr lang="en-IN" sz="16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 which clarifies that valuation has to be strictly followed under GST Act only</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The relevant extracts of the circular are as follows.</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563"/>
              </a:spcAft>
            </a:pPr>
            <a:r>
              <a:rPr lang="en-IN" sz="1600" i="1"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“9. Discrepancy between values of GST invoice and shipping bill/bill of export: It has been brought to the notice of the Board that in certain cases, where the refund of unutilized input tax credit on account of export of goods is claimed and the value declared in the tax invoice is different from the export value declared in the </a:t>
            </a:r>
            <a:r>
              <a:rPr lang="en-IN" sz="1600" b="1" i="1" u="sng"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corresponding shipping bill under the Customs Act</a:t>
            </a:r>
            <a:r>
              <a:rPr lang="en-IN" sz="1600" i="1"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refund claims are not being processed. The matter has been examined and it is clarified that the zero rated supply of goods is effected under the provisions of the GST laws. An exporter, at the time of supply of goods declares that the goods are for export and the same is done under an invoice issued under rule 46 of the CGST Rules. </a:t>
            </a:r>
            <a:r>
              <a:rPr lang="en-IN" sz="1600" b="1" i="1" u="sng"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The value recorded in the GST invoice should normally be the transaction value as determined under section 15 of the CGST Act </a:t>
            </a:r>
            <a:r>
              <a:rPr lang="en-IN" sz="1600" i="1"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read with the rules made thereunder. The same transaction value should normally be recorded in the corresponding shipping bill / bill of export.</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sz="1600" i="1" dirty="0">
                <a:solidFill>
                  <a:srgbClr val="475055"/>
                </a:solidFill>
                <a:latin typeface="Arial" panose="020B0604020202020204" pitchFamily="34" charset="0"/>
                <a:ea typeface="Times New Roman" panose="02020603050405020304" pitchFamily="18" charset="0"/>
              </a:rPr>
              <a:t>9.1 During the processing of the refund claim, </a:t>
            </a:r>
            <a:r>
              <a:rPr lang="en-IN" sz="1600" b="1" i="1" u="sng" dirty="0">
                <a:solidFill>
                  <a:srgbClr val="475055"/>
                </a:solidFill>
                <a:latin typeface="Arial" panose="020B0604020202020204" pitchFamily="34" charset="0"/>
                <a:ea typeface="Times New Roman" panose="02020603050405020304" pitchFamily="18" charset="0"/>
              </a:rPr>
              <a:t>the value of the goods declared in the GST invoice and the value in the corresponding shipping bill</a:t>
            </a:r>
            <a:r>
              <a:rPr lang="en-IN" sz="1600" i="1" dirty="0">
                <a:solidFill>
                  <a:srgbClr val="475055"/>
                </a:solidFill>
                <a:latin typeface="Arial" panose="020B0604020202020204" pitchFamily="34" charset="0"/>
                <a:ea typeface="Times New Roman" panose="02020603050405020304" pitchFamily="18" charset="0"/>
              </a:rPr>
              <a:t> / bill of export should be examined and </a:t>
            </a:r>
            <a:r>
              <a:rPr lang="en-IN" sz="1600" b="1" i="1" u="sng" dirty="0">
                <a:solidFill>
                  <a:srgbClr val="475055"/>
                </a:solidFill>
                <a:latin typeface="Arial" panose="020B0604020202020204" pitchFamily="34" charset="0"/>
                <a:ea typeface="Times New Roman" panose="02020603050405020304" pitchFamily="18" charset="0"/>
              </a:rPr>
              <a:t>the lower of the two values</a:t>
            </a:r>
            <a:r>
              <a:rPr lang="en-IN" sz="1600" i="1" dirty="0">
                <a:solidFill>
                  <a:srgbClr val="475055"/>
                </a:solidFill>
                <a:latin typeface="Arial" panose="020B0604020202020204" pitchFamily="34" charset="0"/>
                <a:ea typeface="Times New Roman" panose="02020603050405020304" pitchFamily="18" charset="0"/>
              </a:rPr>
              <a:t> should be sanctioned as refund.</a:t>
            </a:r>
            <a:endParaRPr lang="en-US" sz="4000" dirty="0">
              <a:latin typeface="Times New Roman"/>
              <a:cs typeface="Times New Roman"/>
            </a:endParaRPr>
          </a:p>
        </p:txBody>
      </p:sp>
    </p:spTree>
    <p:extLst>
      <p:ext uri="{BB962C8B-B14F-4D97-AF65-F5344CB8AC3E}">
        <p14:creationId xmlns="" xmlns:p14="http://schemas.microsoft.com/office/powerpoint/2010/main" val="482480159"/>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marL="0" indent="0" algn="just">
              <a:buNone/>
            </a:pPr>
            <a:r>
              <a:rPr lang="en-US" sz="2000" dirty="0">
                <a:solidFill>
                  <a:srgbClr val="C00000"/>
                </a:solidFill>
                <a:latin typeface="Times New Roman"/>
                <a:cs typeface="Times New Roman"/>
              </a:rPr>
              <a:t>Margin Scheme in GST</a:t>
            </a:r>
          </a:p>
          <a:p>
            <a:pPr marL="0" indent="0" algn="just">
              <a:buNone/>
            </a:pPr>
            <a:r>
              <a:rPr lang="en-US" sz="1300" dirty="0">
                <a:latin typeface="Times New Roman"/>
                <a:cs typeface="Times New Roman"/>
              </a:rPr>
              <a:t>Normally GST is charged on the transaction value of the goods. However, in respect of second hand goods, a person dealing is such goods may be allowed to pay tax on the margin, i.e. the difference between the value at which the goods are supplied and the price at which the goods are purchased. If there is no margin, no GST is charged for such supply. The purpose of the scheme is to avoid double taxation as the goods, having once borne the incidence of tax, </a:t>
            </a:r>
            <a:r>
              <a:rPr lang="en-US" sz="1300" dirty="0">
                <a:solidFill>
                  <a:srgbClr val="C00000"/>
                </a:solidFill>
                <a:latin typeface="Times New Roman"/>
                <a:cs typeface="Times New Roman"/>
              </a:rPr>
              <a:t>re-enter the supply and the economic supply chain</a:t>
            </a:r>
            <a:r>
              <a:rPr lang="en-US" sz="1300" dirty="0">
                <a:latin typeface="Times New Roman"/>
                <a:cs typeface="Times New Roman"/>
              </a:rPr>
              <a:t>.</a:t>
            </a:r>
          </a:p>
          <a:p>
            <a:pPr marL="0" indent="0" algn="just">
              <a:buNone/>
            </a:pPr>
            <a:r>
              <a:rPr lang="en-US" sz="1300" dirty="0">
                <a:latin typeface="Times New Roman"/>
                <a:cs typeface="Times New Roman"/>
              </a:rPr>
              <a:t>Valuation of Second Hand Goods</a:t>
            </a:r>
          </a:p>
          <a:p>
            <a:pPr marL="0" indent="0" algn="just">
              <a:buNone/>
            </a:pPr>
            <a:r>
              <a:rPr lang="en-US" sz="1300" dirty="0">
                <a:latin typeface="Times New Roman"/>
                <a:cs typeface="Times New Roman"/>
              </a:rPr>
              <a:t>As per Rule 32(5) of the CGST Rules, 2017, where a taxable supply is provided by a person dealing in buying and selling of second hand goods, i.e., used goods as such or after such minor processing which does not change the nature of the goods and where no input tax credit has been availed on the purchase of such goods, the value of supply shall be the difference between the selling price and the purchase price and where the value of such supply is negative, it shall be ignored.</a:t>
            </a:r>
          </a:p>
          <a:p>
            <a:pPr marL="0" indent="0" algn="just">
              <a:buNone/>
            </a:pPr>
            <a:r>
              <a:rPr lang="en-US" sz="1300" dirty="0">
                <a:latin typeface="Times New Roman"/>
                <a:cs typeface="Times New Roman"/>
              </a:rPr>
              <a:t>The proviso to the above rule further provides that in case of the purchase value of goods repossessed from an unregistered defaulting borrower, for the purpose of recovery of a loan or debt shall be deemed to be the purchase price of such goods by the defaulting borrower reduced by five percentage points for every quarter or part thereof, between the date of purchase and the date of disposal by the person making such repossession.</a:t>
            </a:r>
          </a:p>
          <a:p>
            <a:pPr marL="0" indent="0" algn="just">
              <a:buNone/>
            </a:pPr>
            <a:r>
              <a:rPr lang="en-US" sz="1300" dirty="0">
                <a:latin typeface="Times New Roman"/>
                <a:cs typeface="Times New Roman"/>
              </a:rPr>
              <a:t>In this regard, Notification No. 10/2017-Central Tax (Rate) New Delhi, dated 28th June, 2017 exempts intra-State supplies of second hand goods received by a registered person, dealing in buying and selling of second hand goods and who pays the central tax on the value of outward supply of such second hand goods as determined under sub-rule (5) of rule 32 of the CGST Rules, 2017, from any unregistered supplier, from the whole of the central tax levied under the CGST Act, 2017. Similar exemptions are also there in respective SGST Acts.</a:t>
            </a:r>
          </a:p>
          <a:p>
            <a:pPr marL="0" indent="0" algn="just">
              <a:buNone/>
            </a:pPr>
            <a:r>
              <a:rPr lang="en-US" sz="1300" dirty="0">
                <a:latin typeface="Times New Roman"/>
                <a:cs typeface="Times New Roman"/>
              </a:rPr>
              <a:t>Illustration : For instance, a company say M/s. First Source Ltd, which deals in buying and selling of second hand cars, purchases a second hand Maruti Celerio Car of March, 2014 make (Original price Rs. 5 lakh) for Rs. 3 lakhs from an unregistered person and sells the same after minor furbishing in July, 2017 for Rs. 3,50,000/-. The supply of the car to the company for Rs. 3 lakh shall be exempted and the supply of the same by the company to its customer for Rs. 3.5 lakh shall be taxed and GST shall be levied. The value for GST purpose shall be Rs. 50000/-, i.e. the difference between the selling and the purchase price of the company.</a:t>
            </a:r>
          </a:p>
          <a:p>
            <a:pPr marL="0" indent="0" algn="just">
              <a:buNone/>
            </a:pPr>
            <a:r>
              <a:rPr lang="en-US" sz="1300" dirty="0">
                <a:latin typeface="Times New Roman"/>
                <a:cs typeface="Times New Roman"/>
              </a:rPr>
              <a:t>In case any other value is added byway of repair, refurbishing, reconditioning, etc., the same shall also be added to the value of goods and be part of the margin.</a:t>
            </a:r>
          </a:p>
          <a:p>
            <a:pPr marL="0" indent="0" algn="just">
              <a:buNone/>
            </a:pPr>
            <a:r>
              <a:rPr lang="en-US" sz="1300" dirty="0">
                <a:latin typeface="Times New Roman"/>
                <a:cs typeface="Times New Roman"/>
              </a:rPr>
              <a:t>If margin scheme is opted for a transaction of second hand goods, the person selling the car to the company shall not issue any taxable invoice and the company purchasing the car shall not claim any ITC.</a:t>
            </a:r>
          </a:p>
          <a:p>
            <a:pPr marL="0" indent="0" algn="just">
              <a:buNone/>
            </a:pPr>
            <a:endParaRPr lang="en-US" sz="1200" dirty="0">
              <a:latin typeface="Times New Roman"/>
              <a:cs typeface="Times New Roman"/>
            </a:endParaRPr>
          </a:p>
          <a:p>
            <a:pPr marL="0" indent="0" algn="just">
              <a:buNone/>
            </a:pPr>
            <a:r>
              <a:rPr lang="en-US" sz="1200" dirty="0">
                <a:latin typeface="Times New Roman"/>
                <a:cs typeface="Times New Roman"/>
              </a:rPr>
              <a:t> </a:t>
            </a:r>
          </a:p>
          <a:p>
            <a:pPr marL="0" indent="0" algn="just">
              <a:buNone/>
            </a:pPr>
            <a:endParaRPr lang="en-US" sz="1200" dirty="0">
              <a:latin typeface="Times New Roman"/>
              <a:cs typeface="Times New Roman"/>
            </a:endParaRPr>
          </a:p>
          <a:p>
            <a:pPr marL="0" indent="0" algn="just">
              <a:buNone/>
            </a:pPr>
            <a:endParaRPr lang="en-US" sz="1200" dirty="0">
              <a:latin typeface="Times New Roman"/>
              <a:cs typeface="Times New Roman"/>
            </a:endParaRPr>
          </a:p>
        </p:txBody>
      </p:sp>
    </p:spTree>
    <p:extLst>
      <p:ext uri="{BB962C8B-B14F-4D97-AF65-F5344CB8AC3E}">
        <p14:creationId xmlns="" xmlns:p14="http://schemas.microsoft.com/office/powerpoint/2010/main" val="294578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28600" y="914400"/>
            <a:ext cx="8763000" cy="5181600"/>
          </a:xfrm>
          <a:prstGeom prst="rect">
            <a:avLst/>
          </a:prstGeom>
          <a:noFill/>
          <a:ln w="9525">
            <a:noFill/>
            <a:miter lim="800000"/>
            <a:headEnd/>
            <a:tailEnd/>
          </a:ln>
          <a:effectLst/>
        </p:spPr>
      </p:pic>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4000" b="1" spc="300" dirty="0">
                <a:solidFill>
                  <a:srgbClr val="C00000"/>
                </a:solidFill>
                <a:latin typeface="Baskerville Old Face" pitchFamily="18" charset="0"/>
              </a:rPr>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
        <p:nvSpPr>
          <p:cNvPr id="2" name="Rectangle 1"/>
          <p:cNvSpPr/>
          <p:nvPr/>
        </p:nvSpPr>
        <p:spPr>
          <a:xfrm>
            <a:off x="395536" y="3140968"/>
            <a:ext cx="8352928" cy="1200329"/>
          </a:xfrm>
          <a:prstGeom prst="rect">
            <a:avLst/>
          </a:prstGeom>
          <a:solidFill>
            <a:schemeClr val="accent6">
              <a:lumMod val="20000"/>
              <a:lumOff val="80000"/>
            </a:schemeClr>
          </a:solidFill>
        </p:spPr>
        <p:txBody>
          <a:bodyPr wrap="square">
            <a:spAutoFit/>
          </a:bodyPr>
          <a:lstStyle/>
          <a:p>
            <a:pPr algn="ctr"/>
            <a:r>
              <a:rPr lang="en-US" sz="3600" b="1" spc="300" dirty="0" smtClean="0">
                <a:solidFill>
                  <a:srgbClr val="C00000"/>
                </a:solidFill>
                <a:latin typeface="Baskerville Old Face" pitchFamily="18" charset="0"/>
              </a:rPr>
              <a:t>THE INSTITUTE OF COST ACCOUNTANTS OF INDIA</a:t>
            </a:r>
            <a:endParaRPr lang="en-US" sz="2800" dirty="0">
              <a:latin typeface="Baskerville Old Face" pitchFamily="18" charset="0"/>
            </a:endParaRP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35974918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16" y="2362200"/>
            <a:ext cx="8019662" cy="1348089"/>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4000" b="1" dirty="0">
                <a:solidFill>
                  <a:srgbClr val="C00000"/>
                </a:solidFill>
                <a:latin typeface="Times New Roman"/>
                <a:cs typeface="Times New Roman"/>
              </a:rPr>
              <a:t>Some Revision points </a:t>
            </a:r>
            <a:endParaRPr lang="en-IN" sz="4000" dirty="0">
              <a:solidFill>
                <a:srgbClr val="C00000"/>
              </a:solidFill>
            </a:endParaRPr>
          </a:p>
        </p:txBody>
      </p:sp>
    </p:spTree>
    <p:extLst>
      <p:ext uri="{BB962C8B-B14F-4D97-AF65-F5344CB8AC3E}">
        <p14:creationId xmlns="" xmlns:p14="http://schemas.microsoft.com/office/powerpoint/2010/main" val="31072037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400" dirty="0">
                <a:solidFill>
                  <a:srgbClr val="C00000"/>
                </a:solidFill>
                <a:latin typeface="Times New Roman"/>
                <a:cs typeface="Times New Roman"/>
              </a:rPr>
              <a:t>Reasonable nexus between measure and nature of levy of tax is sufficient</a:t>
            </a:r>
            <a:r>
              <a:rPr lang="en-US" sz="2400" dirty="0">
                <a:latin typeface="Times New Roman"/>
                <a:cs typeface="Times New Roman"/>
              </a:rPr>
              <a:t>, direct relation not required. [CCE Vs Grasim Industries Ltd (2018)]</a:t>
            </a:r>
          </a:p>
          <a:p>
            <a:pPr algn="just"/>
            <a:r>
              <a:rPr lang="en-US" sz="2400" dirty="0">
                <a:solidFill>
                  <a:srgbClr val="C00000"/>
                </a:solidFill>
                <a:latin typeface="Times New Roman"/>
                <a:cs typeface="Times New Roman"/>
              </a:rPr>
              <a:t>Value does not include TCS </a:t>
            </a:r>
            <a:r>
              <a:rPr lang="en-US" sz="2400" dirty="0">
                <a:latin typeface="Times New Roman"/>
                <a:cs typeface="Times New Roman"/>
              </a:rPr>
              <a:t>under income tax.</a:t>
            </a:r>
          </a:p>
          <a:p>
            <a:pPr algn="just"/>
            <a:r>
              <a:rPr lang="en-US" sz="2400" dirty="0">
                <a:solidFill>
                  <a:srgbClr val="C00000"/>
                </a:solidFill>
                <a:latin typeface="Times New Roman"/>
                <a:cs typeface="Times New Roman"/>
              </a:rPr>
              <a:t>S.15(2)(b) does not cover free inputs </a:t>
            </a:r>
            <a:r>
              <a:rPr lang="en-US" sz="2400" dirty="0">
                <a:latin typeface="Times New Roman"/>
                <a:cs typeface="Times New Roman"/>
              </a:rPr>
              <a:t>given by recipient, as it speaks only about amount paid by recipient on behalf of supplier.</a:t>
            </a:r>
          </a:p>
          <a:p>
            <a:pPr algn="just"/>
            <a:r>
              <a:rPr lang="en-US" sz="2400" dirty="0">
                <a:solidFill>
                  <a:srgbClr val="C00000"/>
                </a:solidFill>
                <a:latin typeface="Times New Roman"/>
                <a:cs typeface="Times New Roman"/>
              </a:rPr>
              <a:t>Development charges </a:t>
            </a:r>
            <a:r>
              <a:rPr lang="en-US" sz="2400" dirty="0">
                <a:latin typeface="Times New Roman"/>
                <a:cs typeface="Times New Roman"/>
              </a:rPr>
              <a:t>like design and tooling are includible in value.</a:t>
            </a:r>
          </a:p>
          <a:p>
            <a:pPr algn="just"/>
            <a:r>
              <a:rPr lang="en-US" sz="2400" dirty="0">
                <a:latin typeface="Times New Roman"/>
                <a:cs typeface="Times New Roman"/>
              </a:rPr>
              <a:t>GST should not be leviable on normal interest as per agreed terms. What S.15(2(d) says to include in value is ‘interest, late fee or penalty for delayed payment’. The term </a:t>
            </a:r>
            <a:r>
              <a:rPr lang="en-US" sz="2400" dirty="0">
                <a:solidFill>
                  <a:srgbClr val="C00000"/>
                </a:solidFill>
                <a:latin typeface="Times New Roman"/>
                <a:cs typeface="Times New Roman"/>
              </a:rPr>
              <a:t>‘delayed’ means delay beyond agreed terms</a:t>
            </a:r>
            <a:r>
              <a:rPr lang="en-US" sz="2400" dirty="0">
                <a:latin typeface="Times New Roman"/>
                <a:cs typeface="Times New Roman"/>
              </a:rPr>
              <a:t>.</a:t>
            </a:r>
          </a:p>
          <a:p>
            <a:pPr algn="just"/>
            <a:r>
              <a:rPr lang="en-US" sz="2400" dirty="0">
                <a:solidFill>
                  <a:srgbClr val="C00000"/>
                </a:solidFill>
                <a:latin typeface="Times New Roman"/>
                <a:cs typeface="Times New Roman"/>
              </a:rPr>
              <a:t>Penal interest </a:t>
            </a:r>
            <a:r>
              <a:rPr lang="en-US" sz="2400" dirty="0">
                <a:latin typeface="Times New Roman"/>
                <a:cs typeface="Times New Roman"/>
              </a:rPr>
              <a:t>on EMI delay is additional value for main supply, and is not consideration for separate transaction of tolerating the act/situation covered under 5(e)/Sch II.</a:t>
            </a:r>
          </a:p>
        </p:txBody>
      </p:sp>
    </p:spTree>
    <p:extLst>
      <p:ext uri="{BB962C8B-B14F-4D97-AF65-F5344CB8AC3E}">
        <p14:creationId xmlns="" xmlns:p14="http://schemas.microsoft.com/office/powerpoint/2010/main" val="2694940795"/>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400" dirty="0">
                <a:latin typeface="Times New Roman"/>
                <a:cs typeface="Times New Roman"/>
              </a:rPr>
              <a:t>If seller himself grants EMI instalments, the </a:t>
            </a:r>
            <a:r>
              <a:rPr lang="en-US" sz="2400" dirty="0">
                <a:solidFill>
                  <a:srgbClr val="C00000"/>
                </a:solidFill>
                <a:latin typeface="Times New Roman"/>
                <a:cs typeface="Times New Roman"/>
              </a:rPr>
              <a:t>penal interest </a:t>
            </a:r>
            <a:r>
              <a:rPr lang="en-US" sz="2400" dirty="0">
                <a:latin typeface="Times New Roman"/>
                <a:cs typeface="Times New Roman"/>
              </a:rPr>
              <a:t>is part of the value. But, when loan is given by Finance Company directly to the buyer, the penal interest is exempt supply. [Some AAR held that Penal interest (or LD charges) is the consideration for ‘tolerating an act or situation’ and is a separate service]. </a:t>
            </a:r>
          </a:p>
          <a:p>
            <a:pPr algn="just"/>
            <a:r>
              <a:rPr lang="en-US" sz="2400" dirty="0">
                <a:latin typeface="Times New Roman"/>
                <a:cs typeface="Times New Roman"/>
              </a:rPr>
              <a:t>If </a:t>
            </a:r>
            <a:r>
              <a:rPr lang="en-US" sz="2400" dirty="0">
                <a:solidFill>
                  <a:srgbClr val="C00000"/>
                </a:solidFill>
                <a:latin typeface="Times New Roman"/>
                <a:cs typeface="Times New Roman"/>
              </a:rPr>
              <a:t>demand is raised for past period when no GST was charged </a:t>
            </a:r>
            <a:r>
              <a:rPr lang="en-US" sz="2400" dirty="0">
                <a:latin typeface="Times New Roman"/>
                <a:cs typeface="Times New Roman"/>
              </a:rPr>
              <a:t>on invoice, then the amount charged should be taken as inclusive of GST. [issue settled by SC  in pre-GST regime, and quoted with approval in CBEC circular 803/36/2004-CX dt 27.12.2004]. However, ITC will not be available if invoice is beyond one year.</a:t>
            </a:r>
          </a:p>
          <a:p>
            <a:pPr algn="just"/>
            <a:r>
              <a:rPr lang="en-US" sz="2400" dirty="0">
                <a:latin typeface="Times New Roman"/>
                <a:cs typeface="Times New Roman"/>
              </a:rPr>
              <a:t>In FOR contract supplier procures GTA service and pays GST in RCM. Subsequently he should include such freight (also packing, weighment </a:t>
            </a:r>
            <a:r>
              <a:rPr lang="en-US" sz="2400" dirty="0" err="1">
                <a:latin typeface="Times New Roman"/>
                <a:cs typeface="Times New Roman"/>
              </a:rPr>
              <a:t>etc</a:t>
            </a:r>
            <a:r>
              <a:rPr lang="en-US" sz="2400" dirty="0">
                <a:latin typeface="Times New Roman"/>
                <a:cs typeface="Times New Roman"/>
              </a:rPr>
              <a:t>) into the value of goods and pay GST at the rate of goods, as it becomes composite supply. If goods are attracting GST at different rates, then fright will have to be loaded proportionately (as no clarification provided). It is </a:t>
            </a:r>
            <a:r>
              <a:rPr lang="en-US" sz="2400" dirty="0">
                <a:solidFill>
                  <a:srgbClr val="C00000"/>
                </a:solidFill>
                <a:latin typeface="Times New Roman"/>
                <a:cs typeface="Times New Roman"/>
              </a:rPr>
              <a:t>incorrect to charge freight separately and charge GST @ 5%.</a:t>
            </a:r>
          </a:p>
        </p:txBody>
      </p:sp>
    </p:spTree>
    <p:extLst>
      <p:ext uri="{BB962C8B-B14F-4D97-AF65-F5344CB8AC3E}">
        <p14:creationId xmlns="" xmlns:p14="http://schemas.microsoft.com/office/powerpoint/2010/main" val="3594721636"/>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000" dirty="0">
                <a:latin typeface="Times New Roman"/>
                <a:cs typeface="Times New Roman"/>
              </a:rPr>
              <a:t>General subsidy, and Govt subsidy is not part of value, but </a:t>
            </a:r>
            <a:r>
              <a:rPr lang="en-US" sz="2000" dirty="0">
                <a:solidFill>
                  <a:srgbClr val="C00000"/>
                </a:solidFill>
                <a:latin typeface="Times New Roman"/>
                <a:cs typeface="Times New Roman"/>
              </a:rPr>
              <a:t>directly price linked private subsidy </a:t>
            </a:r>
            <a:r>
              <a:rPr lang="en-US" sz="2000" dirty="0">
                <a:latin typeface="Times New Roman"/>
                <a:cs typeface="Times New Roman"/>
              </a:rPr>
              <a:t>is part of value. </a:t>
            </a:r>
          </a:p>
          <a:p>
            <a:pPr algn="just"/>
            <a:r>
              <a:rPr lang="en-US" sz="2300" dirty="0">
                <a:solidFill>
                  <a:srgbClr val="C00000"/>
                </a:solidFill>
                <a:latin typeface="Times New Roman"/>
                <a:cs typeface="Times New Roman"/>
              </a:rPr>
              <a:t>Subsidy (transport charges from field to sugar Mill) </a:t>
            </a:r>
            <a:r>
              <a:rPr lang="en-US" sz="2300" dirty="0">
                <a:latin typeface="Times New Roman"/>
                <a:cs typeface="Times New Roman"/>
              </a:rPr>
              <a:t>received by cane growers from purchaser (sugar mill owner) is includible in the taxable value.</a:t>
            </a:r>
          </a:p>
          <a:p>
            <a:pPr algn="just"/>
            <a:r>
              <a:rPr lang="en-US" sz="2300" dirty="0">
                <a:solidFill>
                  <a:srgbClr val="C00000"/>
                </a:solidFill>
                <a:latin typeface="Times New Roman"/>
                <a:cs typeface="Times New Roman"/>
              </a:rPr>
              <a:t>Planting subsidy by miller </a:t>
            </a:r>
            <a:r>
              <a:rPr lang="en-US" sz="2300" dirty="0">
                <a:latin typeface="Times New Roman"/>
                <a:cs typeface="Times New Roman"/>
              </a:rPr>
              <a:t>to can-growers, and transport subsidy to transporters to ensure scheduled delivery is component of selling price. </a:t>
            </a:r>
          </a:p>
          <a:p>
            <a:pPr algn="just"/>
            <a:r>
              <a:rPr lang="en-US" sz="2300" dirty="0">
                <a:solidFill>
                  <a:srgbClr val="C00000"/>
                </a:solidFill>
                <a:latin typeface="Times New Roman"/>
                <a:cs typeface="Times New Roman"/>
              </a:rPr>
              <a:t>Post supply discount </a:t>
            </a:r>
            <a:r>
              <a:rPr lang="en-US" sz="2300" dirty="0">
                <a:latin typeface="Times New Roman"/>
                <a:cs typeface="Times New Roman"/>
              </a:rPr>
              <a:t>is permissible as deduction only if it was known at / before the Time of supply.</a:t>
            </a:r>
          </a:p>
          <a:p>
            <a:pPr algn="just"/>
            <a:r>
              <a:rPr lang="en-US" sz="2300" dirty="0">
                <a:solidFill>
                  <a:srgbClr val="C00000"/>
                </a:solidFill>
                <a:latin typeface="Times New Roman"/>
                <a:cs typeface="Times New Roman"/>
              </a:rPr>
              <a:t>Ad hoc discount </a:t>
            </a:r>
            <a:r>
              <a:rPr lang="en-US" sz="2300" dirty="0">
                <a:latin typeface="Times New Roman"/>
                <a:cs typeface="Times New Roman"/>
              </a:rPr>
              <a:t>given after supply is not eligible for deduction from value.</a:t>
            </a:r>
          </a:p>
          <a:p>
            <a:pPr algn="just"/>
            <a:r>
              <a:rPr lang="en-US" sz="2300" dirty="0">
                <a:latin typeface="Times New Roman"/>
                <a:cs typeface="Times New Roman"/>
              </a:rPr>
              <a:t>For giving post supply discount, if supplier issues credit note without GST (i.e. </a:t>
            </a:r>
            <a:r>
              <a:rPr lang="en-US" sz="2300" dirty="0">
                <a:solidFill>
                  <a:srgbClr val="C00000"/>
                </a:solidFill>
                <a:latin typeface="Times New Roman"/>
                <a:cs typeface="Times New Roman"/>
              </a:rPr>
              <a:t>financial / commercial credit note), then recipient need not reverse any credit</a:t>
            </a:r>
            <a:r>
              <a:rPr lang="en-US" sz="2300" dirty="0">
                <a:latin typeface="Times New Roman"/>
                <a:cs typeface="Times New Roman"/>
              </a:rPr>
              <a:t>.</a:t>
            </a:r>
          </a:p>
          <a:p>
            <a:pPr algn="just"/>
            <a:r>
              <a:rPr lang="en-US" sz="2300" dirty="0">
                <a:solidFill>
                  <a:srgbClr val="C00000"/>
                </a:solidFill>
                <a:latin typeface="Times New Roman"/>
                <a:cs typeface="Times New Roman"/>
              </a:rPr>
              <a:t>If supplier does not issue credit note, the recipient should issue debit note</a:t>
            </a:r>
            <a:r>
              <a:rPr lang="en-US" sz="2300" dirty="0">
                <a:latin typeface="Times New Roman"/>
                <a:cs typeface="Times New Roman"/>
              </a:rPr>
              <a:t>; otherwise his credit may be hit by 2</a:t>
            </a:r>
            <a:r>
              <a:rPr lang="en-US" sz="2300" baseline="30000" dirty="0">
                <a:latin typeface="Times New Roman"/>
                <a:cs typeface="Times New Roman"/>
              </a:rPr>
              <a:t>nd</a:t>
            </a:r>
            <a:r>
              <a:rPr lang="en-US" sz="2300" dirty="0">
                <a:latin typeface="Times New Roman"/>
                <a:cs typeface="Times New Roman"/>
              </a:rPr>
              <a:t> proviso of S.16(2) r/</a:t>
            </a:r>
            <a:r>
              <a:rPr lang="en-US" sz="2300" dirty="0" err="1">
                <a:latin typeface="Times New Roman"/>
                <a:cs typeface="Times New Roman"/>
              </a:rPr>
              <a:t>wRule</a:t>
            </a:r>
            <a:r>
              <a:rPr lang="en-US" sz="2300" dirty="0">
                <a:latin typeface="Times New Roman"/>
                <a:cs typeface="Times New Roman"/>
              </a:rPr>
              <a:t> 37 i.e. credit reversible if vendor not paid within 180 days.</a:t>
            </a:r>
          </a:p>
        </p:txBody>
      </p:sp>
    </p:spTree>
    <p:extLst>
      <p:ext uri="{BB962C8B-B14F-4D97-AF65-F5344CB8AC3E}">
        <p14:creationId xmlns="" xmlns:p14="http://schemas.microsoft.com/office/powerpoint/2010/main" val="3249297373"/>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300" dirty="0">
                <a:latin typeface="Times New Roman"/>
                <a:cs typeface="Times New Roman"/>
              </a:rPr>
              <a:t>Issue of </a:t>
            </a:r>
            <a:r>
              <a:rPr lang="en-US" sz="2300" dirty="0">
                <a:solidFill>
                  <a:srgbClr val="C00000"/>
                </a:solidFill>
                <a:latin typeface="Times New Roman"/>
                <a:cs typeface="Times New Roman"/>
              </a:rPr>
              <a:t>credit note means payment received by supplier</a:t>
            </a:r>
            <a:r>
              <a:rPr lang="en-US" sz="2300" dirty="0">
                <a:latin typeface="Times New Roman"/>
                <a:cs typeface="Times New Roman"/>
              </a:rPr>
              <a:t>. Since it reduces the liability itself, the 2</a:t>
            </a:r>
            <a:r>
              <a:rPr lang="en-US" sz="2300" baseline="30000" dirty="0">
                <a:latin typeface="Times New Roman"/>
                <a:cs typeface="Times New Roman"/>
              </a:rPr>
              <a:t>nd</a:t>
            </a:r>
            <a:r>
              <a:rPr lang="en-US" sz="2300" dirty="0">
                <a:latin typeface="Times New Roman"/>
                <a:cs typeface="Times New Roman"/>
              </a:rPr>
              <a:t> proviso to S.16(2) does not trigger.</a:t>
            </a:r>
          </a:p>
          <a:p>
            <a:pPr algn="just"/>
            <a:r>
              <a:rPr lang="en-US" sz="2300" dirty="0">
                <a:latin typeface="Times New Roman"/>
                <a:cs typeface="Times New Roman"/>
              </a:rPr>
              <a:t>No provision for adjustment of GST on bad debts.</a:t>
            </a:r>
          </a:p>
          <a:p>
            <a:pPr algn="just"/>
            <a:r>
              <a:rPr lang="en-US" sz="2300" dirty="0">
                <a:latin typeface="Times New Roman"/>
                <a:cs typeface="Times New Roman"/>
              </a:rPr>
              <a:t>Supplier can reduce from value </a:t>
            </a:r>
            <a:r>
              <a:rPr lang="en-US" sz="2300" dirty="0">
                <a:solidFill>
                  <a:srgbClr val="C00000"/>
                </a:solidFill>
                <a:latin typeface="Times New Roman"/>
                <a:cs typeface="Times New Roman"/>
              </a:rPr>
              <a:t>‘Pre-agreed invoice linked post supply discount i.e. secondary discount</a:t>
            </a:r>
            <a:r>
              <a:rPr lang="en-US" sz="2300" dirty="0">
                <a:latin typeface="Times New Roman"/>
                <a:cs typeface="Times New Roman"/>
              </a:rPr>
              <a:t>)’ if recipient reverses the credit [S.15(3)(b)]. </a:t>
            </a:r>
            <a:r>
              <a:rPr lang="en-US" sz="2300" dirty="0" err="1">
                <a:latin typeface="Times New Roman"/>
                <a:cs typeface="Times New Roman"/>
              </a:rPr>
              <a:t>Eg.</a:t>
            </a:r>
            <a:r>
              <a:rPr lang="en-US" sz="2300" dirty="0">
                <a:latin typeface="Times New Roman"/>
                <a:cs typeface="Times New Roman"/>
              </a:rPr>
              <a:t> Staggered quantity discount under buy more save more scheme, and post supply volume discount. Supplier need not reverse any credit proportionate to such discounts. [effect of modified S.34(1) i.e. ‘consolidated credit note for multiple invoices’ has not been given at S.15(3)(b)(</a:t>
            </a:r>
            <a:r>
              <a:rPr lang="en-US" sz="2300" dirty="0" err="1">
                <a:latin typeface="Times New Roman"/>
                <a:cs typeface="Times New Roman"/>
              </a:rPr>
              <a:t>i</a:t>
            </a:r>
            <a:r>
              <a:rPr lang="en-US" sz="2300" dirty="0">
                <a:latin typeface="Times New Roman"/>
                <a:cs typeface="Times New Roman"/>
              </a:rPr>
              <a:t>)]</a:t>
            </a:r>
          </a:p>
          <a:p>
            <a:pPr algn="just"/>
            <a:r>
              <a:rPr lang="en-US" sz="2300" dirty="0">
                <a:latin typeface="Times New Roman"/>
                <a:cs typeface="Times New Roman"/>
              </a:rPr>
              <a:t>For reducing post supply discount from value, the three requirements are- (</a:t>
            </a:r>
            <a:r>
              <a:rPr lang="en-US" sz="2300" dirty="0" err="1">
                <a:latin typeface="Times New Roman"/>
                <a:cs typeface="Times New Roman"/>
              </a:rPr>
              <a:t>i</a:t>
            </a:r>
            <a:r>
              <a:rPr lang="en-US" sz="2300" dirty="0">
                <a:latin typeface="Times New Roman"/>
                <a:cs typeface="Times New Roman"/>
              </a:rPr>
              <a:t>) pre/at supply agreement (ii) specific linkage with invoice, &amp; (iii) ITC reversal by recipient.</a:t>
            </a:r>
          </a:p>
          <a:p>
            <a:pPr algn="just"/>
            <a:r>
              <a:rPr lang="en-US" sz="2300" dirty="0">
                <a:latin typeface="Times New Roman"/>
                <a:cs typeface="Times New Roman"/>
              </a:rPr>
              <a:t>In ‘</a:t>
            </a:r>
            <a:r>
              <a:rPr lang="en-US" sz="2300" dirty="0">
                <a:solidFill>
                  <a:srgbClr val="C00000"/>
                </a:solidFill>
                <a:latin typeface="Times New Roman"/>
                <a:cs typeface="Times New Roman"/>
              </a:rPr>
              <a:t>buy one get one free’ or ‘one item free’ </a:t>
            </a:r>
            <a:r>
              <a:rPr lang="en-US" sz="2300" dirty="0">
                <a:latin typeface="Times New Roman"/>
                <a:cs typeface="Times New Roman"/>
              </a:rPr>
              <a:t>offers, really it is not ‘free supply’. It is supply of ‘two for the price of one’. Rate of GST will depend on whether it is composite or mixed supply. [Cir 92/11/19 dt 7.3.19] </a:t>
            </a:r>
          </a:p>
        </p:txBody>
      </p:sp>
    </p:spTree>
    <p:extLst>
      <p:ext uri="{BB962C8B-B14F-4D97-AF65-F5344CB8AC3E}">
        <p14:creationId xmlns="" xmlns:p14="http://schemas.microsoft.com/office/powerpoint/2010/main" val="4258853213"/>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400" dirty="0">
                <a:solidFill>
                  <a:srgbClr val="C00000"/>
                </a:solidFill>
                <a:latin typeface="Times New Roman"/>
                <a:cs typeface="Times New Roman"/>
              </a:rPr>
              <a:t>Cir 105/24/19 dt 28.6.19 [an impracticable circular; therefore, withdrawn later] </a:t>
            </a:r>
            <a:r>
              <a:rPr lang="en-US" sz="2400" dirty="0">
                <a:latin typeface="Times New Roman"/>
                <a:cs typeface="Times New Roman"/>
              </a:rPr>
              <a:t>said:- (</a:t>
            </a:r>
            <a:r>
              <a:rPr lang="en-US" sz="2400" dirty="0" err="1">
                <a:latin typeface="Times New Roman"/>
                <a:cs typeface="Times New Roman"/>
              </a:rPr>
              <a:t>i</a:t>
            </a:r>
            <a:r>
              <a:rPr lang="en-US" sz="2400" dirty="0">
                <a:latin typeface="Times New Roman"/>
                <a:cs typeface="Times New Roman"/>
              </a:rPr>
              <a:t>) if the dealer (recipient) has not to do anything in return, then the discount is in respect of the manufacturer’s original invoice; (ii) but if dealer has to do sales promotion, advertisement, exhibition </a:t>
            </a:r>
            <a:r>
              <a:rPr lang="en-US" sz="2400" dirty="0" err="1">
                <a:latin typeface="Times New Roman"/>
                <a:cs typeface="Times New Roman"/>
              </a:rPr>
              <a:t>etc</a:t>
            </a:r>
            <a:r>
              <a:rPr lang="en-US" sz="2400" dirty="0">
                <a:latin typeface="Times New Roman"/>
                <a:cs typeface="Times New Roman"/>
              </a:rPr>
              <a:t> then these services are outward supply of the dealer to the manufacturer, and the discount is its consideration; (iii) if discount is given by manufacturer so that the dealer can sell the goods at reduced price, then the discount is part/additional consideration for dealer’s invoice to customers. But customer will get credit only </a:t>
            </a:r>
            <a:r>
              <a:rPr lang="en-US" sz="2400" dirty="0" err="1">
                <a:latin typeface="Times New Roman"/>
                <a:cs typeface="Times New Roman"/>
              </a:rPr>
              <a:t>i</a:t>
            </a:r>
            <a:r>
              <a:rPr lang="en-US" sz="2400" dirty="0">
                <a:latin typeface="Times New Roman"/>
                <a:cs typeface="Times New Roman"/>
              </a:rPr>
              <a:t>/r/o part consideration paid by him. </a:t>
            </a:r>
          </a:p>
        </p:txBody>
      </p:sp>
    </p:spTree>
    <p:extLst>
      <p:ext uri="{BB962C8B-B14F-4D97-AF65-F5344CB8AC3E}">
        <p14:creationId xmlns="" xmlns:p14="http://schemas.microsoft.com/office/powerpoint/2010/main" val="443559867"/>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600" dirty="0">
                <a:solidFill>
                  <a:srgbClr val="C00000"/>
                </a:solidFill>
                <a:latin typeface="Times New Roman"/>
                <a:cs typeface="Times New Roman"/>
              </a:rPr>
              <a:t>Quantity discount </a:t>
            </a:r>
            <a:r>
              <a:rPr lang="en-US" sz="2600" dirty="0">
                <a:latin typeface="Times New Roman"/>
                <a:cs typeface="Times New Roman"/>
              </a:rPr>
              <a:t>(</a:t>
            </a:r>
            <a:r>
              <a:rPr lang="en-US" sz="2600" dirty="0" err="1">
                <a:latin typeface="Times New Roman"/>
                <a:cs typeface="Times New Roman"/>
              </a:rPr>
              <a:t>eg</a:t>
            </a:r>
            <a:r>
              <a:rPr lang="en-US" sz="2600" dirty="0">
                <a:latin typeface="Times New Roman"/>
                <a:cs typeface="Times New Roman"/>
              </a:rPr>
              <a:t> 11 pieces supplied for price of 10. additional quantity of medicine given to stockiest for higher take off) given by way of additional supply against the same consideration is permissible. Such extra quantity will not be </a:t>
            </a:r>
            <a:r>
              <a:rPr lang="en-US" sz="2600" dirty="0" err="1">
                <a:latin typeface="Times New Roman"/>
                <a:cs typeface="Times New Roman"/>
              </a:rPr>
              <a:t>exigible</a:t>
            </a:r>
            <a:r>
              <a:rPr lang="en-US" sz="2600" dirty="0">
                <a:latin typeface="Times New Roman"/>
                <a:cs typeface="Times New Roman"/>
              </a:rPr>
              <a:t> to GST. It has the sake effect as money discount as in both cases there is reduction in price charged to customer.</a:t>
            </a:r>
          </a:p>
          <a:p>
            <a:pPr algn="just"/>
            <a:r>
              <a:rPr lang="en-US" sz="2600" dirty="0">
                <a:solidFill>
                  <a:srgbClr val="C00000"/>
                </a:solidFill>
                <a:latin typeface="Times New Roman"/>
                <a:cs typeface="Times New Roman"/>
              </a:rPr>
              <a:t>Free supplies made by recipient and amortized cost </a:t>
            </a:r>
            <a:r>
              <a:rPr lang="en-US" sz="2600" dirty="0">
                <a:latin typeface="Times New Roman"/>
                <a:cs typeface="Times New Roman"/>
              </a:rPr>
              <a:t>of patterns, tools, dies etc. are not includible in value for GST. This view is correct because GST is on ‘supply’ and not on goods or services as such. Thus, only what is supplied should be added to value. If added to value, it will be against ITC principle in as much as cost of such freebees are added to the value of job-worker while the credit thereon is availed by the Principal (or OEM).</a:t>
            </a:r>
          </a:p>
          <a:p>
            <a:pPr algn="just"/>
            <a:r>
              <a:rPr lang="en-US" sz="2600" dirty="0">
                <a:latin typeface="Times New Roman"/>
                <a:cs typeface="Times New Roman"/>
              </a:rPr>
              <a:t>Transaction value acceptable even if </a:t>
            </a:r>
            <a:r>
              <a:rPr lang="en-US" sz="2600" dirty="0">
                <a:solidFill>
                  <a:srgbClr val="C00000"/>
                </a:solidFill>
                <a:latin typeface="Times New Roman"/>
                <a:cs typeface="Times New Roman"/>
              </a:rPr>
              <a:t>supply is below cost </a:t>
            </a:r>
            <a:r>
              <a:rPr lang="en-US" sz="2600" dirty="0">
                <a:latin typeface="Times New Roman"/>
                <a:cs typeface="Times New Roman"/>
              </a:rPr>
              <a:t>(provided there is no additional consideration).</a:t>
            </a:r>
          </a:p>
        </p:txBody>
      </p:sp>
    </p:spTree>
    <p:extLst>
      <p:ext uri="{BB962C8B-B14F-4D97-AF65-F5344CB8AC3E}">
        <p14:creationId xmlns="" xmlns:p14="http://schemas.microsoft.com/office/powerpoint/2010/main" val="313285610"/>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400" dirty="0">
                <a:latin typeface="Times New Roman"/>
                <a:cs typeface="Times New Roman"/>
              </a:rPr>
              <a:t>Charity </a:t>
            </a:r>
            <a:r>
              <a:rPr lang="en-US" sz="2400" dirty="0">
                <a:solidFill>
                  <a:srgbClr val="C00000"/>
                </a:solidFill>
                <a:latin typeface="Times New Roman"/>
                <a:cs typeface="Times New Roman"/>
              </a:rPr>
              <a:t>(</a:t>
            </a:r>
            <a:r>
              <a:rPr lang="en-US" sz="2400" dirty="0" err="1">
                <a:solidFill>
                  <a:srgbClr val="C00000"/>
                </a:solidFill>
                <a:latin typeface="Times New Roman"/>
                <a:cs typeface="Times New Roman"/>
              </a:rPr>
              <a:t>Dharmda</a:t>
            </a:r>
            <a:r>
              <a:rPr lang="en-US" sz="2400" dirty="0">
                <a:solidFill>
                  <a:srgbClr val="C00000"/>
                </a:solidFill>
                <a:latin typeface="Times New Roman"/>
                <a:cs typeface="Times New Roman"/>
              </a:rPr>
              <a:t>) </a:t>
            </a:r>
            <a:r>
              <a:rPr lang="en-US" sz="2400" dirty="0">
                <a:latin typeface="Times New Roman"/>
                <a:cs typeface="Times New Roman"/>
              </a:rPr>
              <a:t>collected separately in invoice is not includible in value, as it is voluntary on purchasers, and it was not taken as income of the </a:t>
            </a:r>
            <a:r>
              <a:rPr lang="en-US" sz="2400" dirty="0" err="1">
                <a:latin typeface="Times New Roman"/>
                <a:cs typeface="Times New Roman"/>
              </a:rPr>
              <a:t>assessee</a:t>
            </a:r>
            <a:r>
              <a:rPr lang="en-US" sz="2400" dirty="0">
                <a:latin typeface="Times New Roman"/>
                <a:cs typeface="Times New Roman"/>
              </a:rPr>
              <a:t>. </a:t>
            </a:r>
          </a:p>
          <a:p>
            <a:pPr algn="just"/>
            <a:r>
              <a:rPr lang="en-US" sz="2400" dirty="0">
                <a:latin typeface="Times New Roman"/>
                <a:cs typeface="Times New Roman"/>
              </a:rPr>
              <a:t>Value of GTA service should include </a:t>
            </a:r>
            <a:r>
              <a:rPr lang="en-US" sz="2400" dirty="0">
                <a:solidFill>
                  <a:srgbClr val="C00000"/>
                </a:solidFill>
                <a:latin typeface="Times New Roman"/>
                <a:cs typeface="Times New Roman"/>
              </a:rPr>
              <a:t>diesel supplied free </a:t>
            </a:r>
            <a:r>
              <a:rPr lang="en-US" sz="2400" dirty="0">
                <a:latin typeface="Times New Roman"/>
                <a:cs typeface="Times New Roman"/>
              </a:rPr>
              <a:t>by customer, as the concessional rate of 5% on GTA service is fixed considering the cost of diesel involved. (otherwise, GST should normally apply only on what is supplied).</a:t>
            </a:r>
          </a:p>
          <a:p>
            <a:pPr algn="just"/>
            <a:r>
              <a:rPr lang="en-US" sz="2400" dirty="0">
                <a:solidFill>
                  <a:srgbClr val="C00000"/>
                </a:solidFill>
                <a:latin typeface="Times New Roman"/>
                <a:cs typeface="Times New Roman"/>
              </a:rPr>
              <a:t>Donation</a:t>
            </a:r>
            <a:r>
              <a:rPr lang="en-US" sz="2400" dirty="0">
                <a:latin typeface="Times New Roman"/>
                <a:cs typeface="Times New Roman"/>
              </a:rPr>
              <a:t> would be taxable if donor is receiving identifiable benefits in terms of advertisement or publicity.</a:t>
            </a:r>
          </a:p>
          <a:p>
            <a:pPr algn="just"/>
            <a:r>
              <a:rPr lang="en-US" sz="2400" dirty="0">
                <a:latin typeface="Times New Roman"/>
                <a:cs typeface="Times New Roman"/>
              </a:rPr>
              <a:t>Price to </a:t>
            </a:r>
            <a:r>
              <a:rPr lang="en-US" sz="2400" dirty="0">
                <a:solidFill>
                  <a:srgbClr val="C00000"/>
                </a:solidFill>
                <a:latin typeface="Times New Roman"/>
                <a:cs typeface="Times New Roman"/>
              </a:rPr>
              <a:t>related person </a:t>
            </a:r>
            <a:r>
              <a:rPr lang="en-US" sz="2400" dirty="0">
                <a:latin typeface="Times New Roman"/>
                <a:cs typeface="Times New Roman"/>
              </a:rPr>
              <a:t>acceptable if the recipient is eligible for entire ITC. [second proviso to Rule 28]. Invoice should declare some value, not nil; otherwise ITC will not be available. [will not apply on centralized kitchen supplying semi-cooked food to inter-state distinct restaurant (because restaurant can not take ITC)]</a:t>
            </a:r>
          </a:p>
          <a:p>
            <a:pPr algn="just"/>
            <a:r>
              <a:rPr lang="en-US" sz="2400" dirty="0">
                <a:latin typeface="Times New Roman"/>
                <a:cs typeface="Times New Roman"/>
              </a:rPr>
              <a:t>Price to related person acceptable if it is same as charged to others.</a:t>
            </a:r>
          </a:p>
        </p:txBody>
      </p:sp>
    </p:spTree>
    <p:extLst>
      <p:ext uri="{BB962C8B-B14F-4D97-AF65-F5344CB8AC3E}">
        <p14:creationId xmlns="" xmlns:p14="http://schemas.microsoft.com/office/powerpoint/2010/main" val="1485083265"/>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US" sz="2400" dirty="0">
                <a:latin typeface="Times New Roman"/>
                <a:cs typeface="Times New Roman"/>
              </a:rPr>
              <a:t>In related party transaction, </a:t>
            </a:r>
            <a:r>
              <a:rPr lang="en-US" sz="2400" dirty="0">
                <a:solidFill>
                  <a:srgbClr val="C00000"/>
                </a:solidFill>
                <a:latin typeface="Times New Roman"/>
                <a:cs typeface="Times New Roman"/>
              </a:rPr>
              <a:t>where goods are to be further suppled as such</a:t>
            </a:r>
            <a:r>
              <a:rPr lang="en-US" sz="2400" dirty="0">
                <a:latin typeface="Times New Roman"/>
                <a:cs typeface="Times New Roman"/>
              </a:rPr>
              <a:t>, then VOS as 90% of the recipient sale price may be adopted as an option to open market value. [first proviso to R-28]</a:t>
            </a:r>
          </a:p>
          <a:p>
            <a:pPr algn="just"/>
            <a:r>
              <a:rPr lang="en-US" sz="2400" dirty="0">
                <a:solidFill>
                  <a:srgbClr val="C00000"/>
                </a:solidFill>
                <a:latin typeface="Times New Roman"/>
                <a:cs typeface="Times New Roman"/>
              </a:rPr>
              <a:t>Open market value means </a:t>
            </a:r>
            <a:r>
              <a:rPr lang="en-US" sz="2400" dirty="0">
                <a:latin typeface="Times New Roman"/>
                <a:cs typeface="Times New Roman"/>
              </a:rPr>
              <a:t>full money value in an arm’s length proximate transaction.</a:t>
            </a:r>
          </a:p>
          <a:p>
            <a:pPr algn="just"/>
            <a:r>
              <a:rPr lang="en-US" sz="2400" dirty="0">
                <a:solidFill>
                  <a:srgbClr val="C00000"/>
                </a:solidFill>
                <a:latin typeface="Times New Roman"/>
                <a:cs typeface="Times New Roman"/>
              </a:rPr>
              <a:t>Comparable price </a:t>
            </a:r>
            <a:r>
              <a:rPr lang="en-US" sz="2400" dirty="0">
                <a:latin typeface="Times New Roman"/>
                <a:cs typeface="Times New Roman"/>
              </a:rPr>
              <a:t>should be similar in all respects. Even brand image is relevant (lux and </a:t>
            </a:r>
            <a:r>
              <a:rPr lang="en-US" sz="2400" dirty="0" err="1">
                <a:latin typeface="Times New Roman"/>
                <a:cs typeface="Times New Roman"/>
              </a:rPr>
              <a:t>lifeboy</a:t>
            </a:r>
            <a:r>
              <a:rPr lang="en-US" sz="2400" dirty="0">
                <a:latin typeface="Times New Roman"/>
                <a:cs typeface="Times New Roman"/>
              </a:rPr>
              <a:t> of same weight are not similar).  Price should be at same commercial level </a:t>
            </a:r>
            <a:r>
              <a:rPr lang="en-US" sz="2400" dirty="0" err="1">
                <a:latin typeface="Times New Roman"/>
                <a:cs typeface="Times New Roman"/>
              </a:rPr>
              <a:t>eg.</a:t>
            </a:r>
            <a:r>
              <a:rPr lang="en-US" sz="2400" dirty="0">
                <a:latin typeface="Times New Roman"/>
                <a:cs typeface="Times New Roman"/>
              </a:rPr>
              <a:t> Whole sale price and retail price are not comparable.</a:t>
            </a:r>
          </a:p>
          <a:p>
            <a:pPr algn="just"/>
            <a:r>
              <a:rPr lang="en-US" sz="2400" dirty="0">
                <a:solidFill>
                  <a:srgbClr val="C00000"/>
                </a:solidFill>
                <a:latin typeface="Times New Roman"/>
                <a:cs typeface="Times New Roman"/>
              </a:rPr>
              <a:t>Mobilization Advance:- </a:t>
            </a:r>
            <a:r>
              <a:rPr lang="en-IN" sz="2400" dirty="0"/>
              <a:t>interest free amount received by applicant as a financial assistance is actually as an inducement of supply - Therefore, it is a consideration for supply, and is taxable. Entire unadjusted mobilization advance pending as on 1-7-2017 is taxable to GST </a:t>
            </a:r>
          </a:p>
          <a:p>
            <a:pPr algn="just"/>
            <a:r>
              <a:rPr lang="en-IN" sz="2400" dirty="0">
                <a:solidFill>
                  <a:srgbClr val="C00000"/>
                </a:solidFill>
                <a:latin typeface="Times New Roman"/>
                <a:cs typeface="Times New Roman"/>
              </a:rPr>
              <a:t>Sinking fund contribution</a:t>
            </a:r>
            <a:r>
              <a:rPr lang="en-IN" sz="2400" dirty="0">
                <a:latin typeface="Times New Roman"/>
                <a:cs typeface="Times New Roman"/>
              </a:rPr>
              <a:t>:- is deposit, which is not a consideration.</a:t>
            </a:r>
            <a:endParaRPr lang="en-US" sz="2400" dirty="0">
              <a:latin typeface="Times New Roman"/>
              <a:cs typeface="Times New Roman"/>
            </a:endParaRPr>
          </a:p>
          <a:p>
            <a:pPr algn="just"/>
            <a:endParaRPr lang="en-IN" sz="2400" dirty="0">
              <a:latin typeface="Times New Roman"/>
              <a:cs typeface="Times New Roman"/>
            </a:endParaRPr>
          </a:p>
        </p:txBody>
      </p:sp>
    </p:spTree>
    <p:extLst>
      <p:ext uri="{BB962C8B-B14F-4D97-AF65-F5344CB8AC3E}">
        <p14:creationId xmlns="" xmlns:p14="http://schemas.microsoft.com/office/powerpoint/2010/main" val="36192602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lnSpc>
                <a:spcPct val="100000"/>
              </a:lnSpc>
              <a:spcBef>
                <a:spcPts val="50"/>
              </a:spcBef>
              <a:buFont typeface="Wingdings" pitchFamily="2" charset="2"/>
              <a:buChar char="Ø"/>
            </a:pPr>
            <a:r>
              <a:rPr lang="en-US" sz="2100" dirty="0">
                <a:solidFill>
                  <a:srgbClr val="FF0000"/>
                </a:solidFill>
                <a:latin typeface="Times New Roman"/>
                <a:cs typeface="Times New Roman"/>
              </a:rPr>
              <a:t>Inclusions-</a:t>
            </a:r>
            <a:r>
              <a:rPr lang="en-US" sz="2100" dirty="0">
                <a:latin typeface="Times New Roman"/>
                <a:cs typeface="Times New Roman"/>
              </a:rPr>
              <a:t> [S.15(2)]</a:t>
            </a:r>
          </a:p>
          <a:p>
            <a:pPr marL="514350" indent="-514350" algn="just">
              <a:lnSpc>
                <a:spcPct val="100000"/>
              </a:lnSpc>
              <a:spcBef>
                <a:spcPts val="50"/>
              </a:spcBef>
              <a:buAutoNum type="alphaLcParenBoth"/>
            </a:pPr>
            <a:r>
              <a:rPr lang="en-US" sz="2100" dirty="0">
                <a:latin typeface="Times New Roman"/>
                <a:cs typeface="Times New Roman"/>
              </a:rPr>
              <a:t>duty/tax/</a:t>
            </a:r>
            <a:r>
              <a:rPr lang="en-US" sz="2100" dirty="0" err="1">
                <a:latin typeface="Times New Roman"/>
                <a:cs typeface="Times New Roman"/>
              </a:rPr>
              <a:t>cess</a:t>
            </a:r>
            <a:r>
              <a:rPr lang="en-US" sz="2100" dirty="0">
                <a:latin typeface="Times New Roman"/>
                <a:cs typeface="Times New Roman"/>
              </a:rPr>
              <a:t>/fee charged under </a:t>
            </a:r>
            <a:r>
              <a:rPr lang="en-US" sz="2100" dirty="0">
                <a:solidFill>
                  <a:srgbClr val="FF0000"/>
                </a:solidFill>
                <a:latin typeface="Times New Roman"/>
                <a:cs typeface="Times New Roman"/>
              </a:rPr>
              <a:t>other laws </a:t>
            </a:r>
            <a:r>
              <a:rPr lang="en-US" sz="2100" dirty="0">
                <a:solidFill>
                  <a:srgbClr val="00B050"/>
                </a:solidFill>
                <a:latin typeface="Times New Roman"/>
                <a:cs typeface="Times New Roman"/>
              </a:rPr>
              <a:t>[BCD on import; </a:t>
            </a:r>
            <a:r>
              <a:rPr lang="en-US" sz="2100" dirty="0" err="1">
                <a:solidFill>
                  <a:srgbClr val="00B050"/>
                </a:solidFill>
                <a:latin typeface="Times New Roman"/>
                <a:cs typeface="Times New Roman"/>
              </a:rPr>
              <a:t>C.Ex</a:t>
            </a:r>
            <a:r>
              <a:rPr lang="en-US" sz="2100" dirty="0">
                <a:solidFill>
                  <a:srgbClr val="00B050"/>
                </a:solidFill>
                <a:latin typeface="Times New Roman"/>
                <a:cs typeface="Times New Roman"/>
              </a:rPr>
              <a:t>. Duty on manufactured tobacco; property tax charge on rent bill; local body entertainment tax on cinema ticket]</a:t>
            </a:r>
          </a:p>
          <a:p>
            <a:pPr marL="514350" indent="-514350" algn="just">
              <a:lnSpc>
                <a:spcPct val="100000"/>
              </a:lnSpc>
              <a:spcBef>
                <a:spcPts val="50"/>
              </a:spcBef>
              <a:buAutoNum type="alphaLcParenBoth"/>
            </a:pPr>
            <a:r>
              <a:rPr lang="en-US" sz="2100" dirty="0">
                <a:latin typeface="Times New Roman"/>
                <a:cs typeface="Times New Roman"/>
              </a:rPr>
              <a:t>Suppliers liability </a:t>
            </a:r>
            <a:r>
              <a:rPr lang="en-US" sz="2100" dirty="0">
                <a:solidFill>
                  <a:srgbClr val="FF0000"/>
                </a:solidFill>
                <a:latin typeface="Times New Roman"/>
                <a:cs typeface="Times New Roman"/>
              </a:rPr>
              <a:t>incurred by recipient</a:t>
            </a:r>
            <a:r>
              <a:rPr lang="en-US" sz="2100" dirty="0">
                <a:latin typeface="Times New Roman"/>
                <a:cs typeface="Times New Roman"/>
              </a:rPr>
              <a:t>, and not included in the price. </a:t>
            </a:r>
            <a:r>
              <a:rPr lang="en-US" sz="2100" dirty="0">
                <a:solidFill>
                  <a:srgbClr val="00B050"/>
                </a:solidFill>
                <a:latin typeface="Times New Roman"/>
                <a:cs typeface="Times New Roman"/>
              </a:rPr>
              <a:t>[freight paid by recipient in FOR contract; selling commission paid by recipient (not buying commission paid on his own account. But does not cover free inputs/services supplied by recipient, which is not the liability of supplier)] [As per second proviso to R-37(1) inserted </a:t>
            </a:r>
            <a:r>
              <a:rPr lang="en-US" sz="2100" dirty="0" err="1">
                <a:solidFill>
                  <a:srgbClr val="00B050"/>
                </a:solidFill>
                <a:latin typeface="Times New Roman"/>
                <a:cs typeface="Times New Roman"/>
              </a:rPr>
              <a:t>wef</a:t>
            </a:r>
            <a:r>
              <a:rPr lang="en-US" sz="2100" dirty="0">
                <a:solidFill>
                  <a:srgbClr val="00B050"/>
                </a:solidFill>
                <a:latin typeface="Times New Roman"/>
                <a:cs typeface="Times New Roman"/>
              </a:rPr>
              <a:t> 13.6.18, such amt will be deemed to have been paid to supplier, so that recipient need not reverse proportionate credit u/s16(2)]</a:t>
            </a:r>
          </a:p>
          <a:p>
            <a:pPr marL="514350" indent="-514350" algn="just">
              <a:lnSpc>
                <a:spcPct val="100000"/>
              </a:lnSpc>
              <a:spcBef>
                <a:spcPts val="50"/>
              </a:spcBef>
              <a:buAutoNum type="alphaLcParenBoth"/>
            </a:pPr>
            <a:r>
              <a:rPr lang="en-US" sz="2100" dirty="0">
                <a:solidFill>
                  <a:srgbClr val="FF0000"/>
                </a:solidFill>
                <a:latin typeface="Times New Roman"/>
                <a:cs typeface="Times New Roman"/>
              </a:rPr>
              <a:t>Incidental expenses incurred before supply- </a:t>
            </a:r>
            <a:r>
              <a:rPr lang="en-US" sz="2100" dirty="0">
                <a:latin typeface="Times New Roman"/>
                <a:cs typeface="Times New Roman"/>
              </a:rPr>
              <a:t>(including packing, commission) and </a:t>
            </a:r>
            <a:r>
              <a:rPr lang="en-US" sz="2100" u="sng" dirty="0">
                <a:latin typeface="Times New Roman"/>
                <a:cs typeface="Times New Roman"/>
              </a:rPr>
              <a:t>any amt charged for anything done</a:t>
            </a:r>
            <a:r>
              <a:rPr lang="en-US" sz="2100" dirty="0">
                <a:latin typeface="Times New Roman"/>
                <a:cs typeface="Times New Roman"/>
              </a:rPr>
              <a:t> by the supplier in relation to the supply  charged/paid at/before supply. </a:t>
            </a:r>
            <a:r>
              <a:rPr lang="en-US" sz="2100" dirty="0">
                <a:solidFill>
                  <a:srgbClr val="00B050"/>
                </a:solidFill>
                <a:latin typeface="Times New Roman"/>
                <a:cs typeface="Times New Roman"/>
              </a:rPr>
              <a:t>[packing, commission, testing, installation, design charges, fumigation charges if  billed to the recipient]</a:t>
            </a:r>
          </a:p>
          <a:p>
            <a:pPr marL="514350" indent="-514350" algn="just">
              <a:lnSpc>
                <a:spcPct val="100000"/>
              </a:lnSpc>
              <a:spcBef>
                <a:spcPts val="50"/>
              </a:spcBef>
              <a:buNone/>
            </a:pPr>
            <a:r>
              <a:rPr lang="en-US" sz="2100" dirty="0">
                <a:solidFill>
                  <a:srgbClr val="FF0000"/>
                </a:solidFill>
                <a:latin typeface="Times New Roman"/>
                <a:cs typeface="Times New Roman"/>
              </a:rPr>
              <a:t>Note- </a:t>
            </a:r>
            <a:r>
              <a:rPr lang="en-US" sz="2100" dirty="0">
                <a:latin typeface="Times New Roman"/>
                <a:cs typeface="Times New Roman"/>
              </a:rPr>
              <a:t>Outward freight charged is part of value, and same rate as on goods will apply as the FOR contract is  a composite contract. Showing / charging it separately at 5% in the invoice is not correct as the supplier is not a GTA.</a:t>
            </a:r>
            <a:endParaRPr lang="en-US" sz="21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r>
              <a:rPr lang="en-IN" sz="2000" dirty="0"/>
              <a:t>The </a:t>
            </a:r>
            <a:r>
              <a:rPr lang="en-IN" sz="2000" dirty="0">
                <a:solidFill>
                  <a:srgbClr val="C00000"/>
                </a:solidFill>
              </a:rPr>
              <a:t>interest subvention / interest subsidy </a:t>
            </a:r>
            <a:r>
              <a:rPr lang="en-IN" sz="2000" dirty="0"/>
              <a:t>received by applicant from any other person other than their customer (i.e. who obtains loan) shall be leviable to GST and not exempt under entry 28 of notification 9/17-IGST (Rate). [Does it not go against S.15(2)(d) which says even normal interest will be additional value of the original transaction?] </a:t>
            </a:r>
          </a:p>
          <a:p>
            <a:pPr algn="just"/>
            <a:r>
              <a:rPr lang="en-IN" sz="2000" dirty="0">
                <a:latin typeface="Times New Roman"/>
                <a:cs typeface="Times New Roman"/>
              </a:rPr>
              <a:t>Expenditure made as pure agent will be shown in financials as ‘reimbursements’.</a:t>
            </a:r>
          </a:p>
        </p:txBody>
      </p:sp>
    </p:spTree>
    <p:extLst>
      <p:ext uri="{BB962C8B-B14F-4D97-AF65-F5344CB8AC3E}">
        <p14:creationId xmlns="" xmlns:p14="http://schemas.microsoft.com/office/powerpoint/2010/main" val="1223350476"/>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solidFill>
                  <a:srgbClr val="FF0000"/>
                </a:solidFill>
                <a:latin typeface="Times New Roman"/>
                <a:cs typeface="Times New Roman"/>
              </a:rPr>
              <a:t>Complications because of ‘business assets’ &amp; ‘gift’ not defined</a:t>
            </a:r>
          </a:p>
          <a:p>
            <a:pPr marL="514350" indent="-514350" algn="just"/>
            <a:r>
              <a:rPr lang="en-US" sz="2000" dirty="0">
                <a:latin typeface="Times New Roman"/>
                <a:cs typeface="Times New Roman"/>
              </a:rPr>
              <a:t>Disposal of credit availed old machinery (laptop) to NGO- [the machine being business asset, becomes a supply as per </a:t>
            </a:r>
            <a:r>
              <a:rPr lang="en-US" sz="2000" dirty="0" err="1">
                <a:latin typeface="Times New Roman"/>
                <a:cs typeface="Times New Roman"/>
              </a:rPr>
              <a:t>para</a:t>
            </a:r>
            <a:r>
              <a:rPr lang="en-US" sz="2000" dirty="0">
                <a:latin typeface="Times New Roman"/>
                <a:cs typeface="Times New Roman"/>
              </a:rPr>
              <a:t> 1 of </a:t>
            </a:r>
            <a:r>
              <a:rPr lang="en-US" sz="2000" dirty="0" err="1">
                <a:latin typeface="Times New Roman"/>
                <a:cs typeface="Times New Roman"/>
              </a:rPr>
              <a:t>Sch</a:t>
            </a:r>
            <a:r>
              <a:rPr lang="en-US" sz="2000" dirty="0">
                <a:latin typeface="Times New Roman"/>
                <a:cs typeface="Times New Roman"/>
              </a:rPr>
              <a:t> II.]</a:t>
            </a:r>
          </a:p>
          <a:p>
            <a:pPr marL="514350" indent="-514350" algn="just"/>
            <a:r>
              <a:rPr lang="en-US" sz="2000" dirty="0">
                <a:latin typeface="Times New Roman"/>
                <a:cs typeface="Times New Roman"/>
              </a:rPr>
              <a:t>Disposal of old machinery to distinct person- [It also becomes a supply under </a:t>
            </a:r>
            <a:r>
              <a:rPr lang="en-US" sz="2000" dirty="0" err="1">
                <a:latin typeface="Times New Roman"/>
                <a:cs typeface="Times New Roman"/>
              </a:rPr>
              <a:t>para</a:t>
            </a:r>
            <a:r>
              <a:rPr lang="en-US" sz="2000" dirty="0">
                <a:latin typeface="Times New Roman"/>
                <a:cs typeface="Times New Roman"/>
              </a:rPr>
              <a:t> 2/</a:t>
            </a:r>
            <a:r>
              <a:rPr lang="en-US" sz="2000" dirty="0" err="1">
                <a:latin typeface="Times New Roman"/>
                <a:cs typeface="Times New Roman"/>
              </a:rPr>
              <a:t>Sch</a:t>
            </a:r>
            <a:r>
              <a:rPr lang="en-US" sz="2000" dirty="0">
                <a:latin typeface="Times New Roman"/>
                <a:cs typeface="Times New Roman"/>
              </a:rPr>
              <a:t> II, when  given to own branch in other state.]</a:t>
            </a:r>
          </a:p>
          <a:p>
            <a:pPr marL="514350" indent="-514350" algn="just">
              <a:buNone/>
            </a:pPr>
            <a:r>
              <a:rPr lang="en-US" sz="2000" dirty="0">
                <a:solidFill>
                  <a:srgbClr val="C00000"/>
                </a:solidFill>
                <a:latin typeface="Times New Roman"/>
                <a:cs typeface="Times New Roman"/>
              </a:rPr>
              <a:t>Note-</a:t>
            </a:r>
            <a:r>
              <a:rPr lang="en-US" sz="2000" dirty="0">
                <a:latin typeface="Times New Roman"/>
                <a:cs typeface="Times New Roman"/>
              </a:rPr>
              <a:t> in case of such disposal by way of gift, free sample, the ITC becomes reversible u/S17(5)(h)</a:t>
            </a:r>
          </a:p>
          <a:p>
            <a:pPr marL="514350" indent="-514350" algn="just"/>
            <a:r>
              <a:rPr lang="en-US" sz="2000" dirty="0">
                <a:solidFill>
                  <a:srgbClr val="C00000"/>
                </a:solidFill>
                <a:latin typeface="Times New Roman"/>
                <a:cs typeface="Times New Roman"/>
              </a:rPr>
              <a:t>Free samples-</a:t>
            </a:r>
            <a:r>
              <a:rPr lang="en-US" sz="2000" dirty="0">
                <a:latin typeface="Times New Roman"/>
                <a:cs typeface="Times New Roman"/>
              </a:rPr>
              <a:t> ITC becomes reversible u/S17(5)(h). But will it not be free transfer of business asset, and then </a:t>
            </a:r>
            <a:r>
              <a:rPr lang="en-US" sz="2000" dirty="0" err="1">
                <a:latin typeface="Times New Roman"/>
                <a:cs typeface="Times New Roman"/>
              </a:rPr>
              <a:t>exigible</a:t>
            </a:r>
            <a:r>
              <a:rPr lang="en-US" sz="2000" dirty="0">
                <a:latin typeface="Times New Roman"/>
                <a:cs typeface="Times New Roman"/>
              </a:rPr>
              <a:t> to GST?</a:t>
            </a:r>
          </a:p>
          <a:p>
            <a:pPr marL="514350" indent="-514350" algn="just"/>
            <a:r>
              <a:rPr lang="en-US" sz="2000" dirty="0">
                <a:solidFill>
                  <a:srgbClr val="C00000"/>
                </a:solidFill>
                <a:latin typeface="Times New Roman"/>
                <a:cs typeface="Times New Roman"/>
              </a:rPr>
              <a:t>Gift of own finished goods or market purchased goods</a:t>
            </a:r>
            <a:r>
              <a:rPr lang="en-US" sz="2000" dirty="0">
                <a:latin typeface="Times New Roman"/>
                <a:cs typeface="Times New Roman"/>
              </a:rPr>
              <a:t> given to distributors to incentivize them- </a:t>
            </a:r>
            <a:r>
              <a:rPr lang="en-US" sz="2000" dirty="0" err="1">
                <a:latin typeface="Times New Roman"/>
                <a:cs typeface="Times New Roman"/>
              </a:rPr>
              <a:t>eg</a:t>
            </a:r>
            <a:r>
              <a:rPr lang="en-US" sz="2000" dirty="0">
                <a:latin typeface="Times New Roman"/>
                <a:cs typeface="Times New Roman"/>
              </a:rPr>
              <a:t> chemical company gives </a:t>
            </a:r>
            <a:r>
              <a:rPr lang="en-US" sz="2000" dirty="0" err="1">
                <a:latin typeface="Times New Roman"/>
                <a:cs typeface="Times New Roman"/>
              </a:rPr>
              <a:t>scooty</a:t>
            </a:r>
            <a:r>
              <a:rPr lang="en-US" sz="2000" dirty="0">
                <a:latin typeface="Times New Roman"/>
                <a:cs typeface="Times New Roman"/>
              </a:rPr>
              <a:t> to its distributor. Whether GST payable u/</a:t>
            </a:r>
            <a:r>
              <a:rPr lang="en-US" sz="2000" dirty="0" err="1">
                <a:latin typeface="Times New Roman"/>
                <a:cs typeface="Times New Roman"/>
              </a:rPr>
              <a:t>para</a:t>
            </a:r>
            <a:r>
              <a:rPr lang="en-US" sz="2000" dirty="0">
                <a:latin typeface="Times New Roman"/>
                <a:cs typeface="Times New Roman"/>
              </a:rPr>
              <a:t> 1 </a:t>
            </a:r>
            <a:r>
              <a:rPr lang="en-US" sz="2000" dirty="0" err="1">
                <a:latin typeface="Times New Roman"/>
                <a:cs typeface="Times New Roman"/>
              </a:rPr>
              <a:t>Sch</a:t>
            </a:r>
            <a:r>
              <a:rPr lang="en-US" sz="2000" dirty="0">
                <a:latin typeface="Times New Roman"/>
                <a:cs typeface="Times New Roman"/>
              </a:rPr>
              <a:t> II treating it as ITC availed business assets? Or ITC reversal treating it as disposal by way of Gift u/s17(5)(h)? </a:t>
            </a:r>
            <a:r>
              <a:rPr lang="en-IN" sz="2000" dirty="0"/>
              <a:t>Thus, if the taxpayer avails the input tax credit on account of a purchase of goods, and later gives these goods as free samples, then he will have to reverse the input tax credit so availed. </a:t>
            </a:r>
            <a:endParaRPr lang="en-US" sz="2000" dirty="0">
              <a:latin typeface="Times New Roman"/>
              <a:cs typeface="Times New Roman"/>
            </a:endParaRPr>
          </a:p>
          <a:p>
            <a:pPr marL="514350" indent="-514350" algn="just"/>
            <a:r>
              <a:rPr lang="en-US" sz="2000" dirty="0">
                <a:solidFill>
                  <a:srgbClr val="C00000"/>
                </a:solidFill>
                <a:latin typeface="Times New Roman"/>
                <a:cs typeface="Times New Roman"/>
              </a:rPr>
              <a:t>Gifts for Marketing- </a:t>
            </a:r>
            <a:r>
              <a:rPr lang="en-US" sz="2000" dirty="0">
                <a:latin typeface="Times New Roman"/>
                <a:cs typeface="Times New Roman"/>
              </a:rPr>
              <a:t>Buy one get one free (a form of discount)- [value should not be included as per S.15(3), also no ITC reversal should be required]</a:t>
            </a:r>
          </a:p>
          <a:p>
            <a:pPr marL="514350" indent="-514350" algn="just"/>
            <a:endParaRPr lang="en-US" sz="2000" dirty="0">
              <a:latin typeface="Times New Roman"/>
              <a:cs typeface="Times New Roman"/>
            </a:endParaRPr>
          </a:p>
          <a:p>
            <a:pPr marL="514350" indent="-514350" algn="just"/>
            <a:endParaRPr lang="en-US" sz="2000" dirty="0">
              <a:latin typeface="Times New Roman"/>
              <a:cs typeface="Times New Roman"/>
            </a:endParaRPr>
          </a:p>
          <a:p>
            <a:pPr marL="514350" indent="-514350" algn="just"/>
            <a:endParaRPr lang="en-IN" sz="2000" dirty="0">
              <a:latin typeface="Times New Roman"/>
              <a:cs typeface="Times New Roman"/>
            </a:endParaRPr>
          </a:p>
        </p:txBody>
      </p:sp>
    </p:spTree>
    <p:extLst>
      <p:ext uri="{BB962C8B-B14F-4D97-AF65-F5344CB8AC3E}">
        <p14:creationId xmlns="" xmlns:p14="http://schemas.microsoft.com/office/powerpoint/2010/main" val="2065078164"/>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Autofit/>
          </a:bodyPr>
          <a:lstStyle/>
          <a:p>
            <a:r>
              <a:rPr lang="en-IN" sz="2000" dirty="0">
                <a:solidFill>
                  <a:srgbClr val="C00000"/>
                </a:solidFill>
              </a:rPr>
              <a:t>Free goods given along with sale-</a:t>
            </a:r>
            <a:r>
              <a:rPr lang="en-IN" sz="2000" dirty="0"/>
              <a:t> </a:t>
            </a:r>
            <a:r>
              <a:rPr lang="en-IN" sz="2000" dirty="0" err="1"/>
              <a:t>Sectoral</a:t>
            </a:r>
            <a:r>
              <a:rPr lang="en-IN" sz="2000" dirty="0"/>
              <a:t> FAQ says that Invoice Value would include value of all goods including those supplied free. In such cases, ITC is not required to be reversed</a:t>
            </a:r>
            <a:endParaRPr lang="en-US" sz="2000" dirty="0">
              <a:latin typeface="Times New Roman"/>
              <a:cs typeface="Times New Roman"/>
            </a:endParaRPr>
          </a:p>
          <a:p>
            <a:r>
              <a:rPr lang="en-IN" sz="2000" dirty="0">
                <a:solidFill>
                  <a:srgbClr val="C00000"/>
                </a:solidFill>
              </a:rPr>
              <a:t>Free samples</a:t>
            </a:r>
            <a:r>
              <a:rPr lang="en-IN" sz="2000" dirty="0"/>
              <a:t> distributed by Pharmaceuticals, Cosmetics, Food Products etc. to customers/branches across the country:- No GST, but ITC reversible.</a:t>
            </a:r>
          </a:p>
          <a:p>
            <a:r>
              <a:rPr lang="en-IN" sz="2000" dirty="0">
                <a:solidFill>
                  <a:srgbClr val="C00000"/>
                </a:solidFill>
              </a:rPr>
              <a:t>Clearance of physician samples</a:t>
            </a:r>
            <a:r>
              <a:rPr lang="en-IN" sz="2000" dirty="0"/>
              <a:t>- </a:t>
            </a:r>
            <a:r>
              <a:rPr lang="en-IN" sz="2000" dirty="0" err="1"/>
              <a:t>Sectoral</a:t>
            </a:r>
            <a:r>
              <a:rPr lang="en-IN" sz="2000" dirty="0"/>
              <a:t> FAQ says that ITC availed on such samples will be reversed u/s17(5)(h). No GST payable as value of supply is zero and no ITC is availed.</a:t>
            </a:r>
          </a:p>
          <a:p>
            <a:r>
              <a:rPr lang="en-US" sz="2000" dirty="0">
                <a:solidFill>
                  <a:srgbClr val="C00000"/>
                </a:solidFill>
                <a:latin typeface="Times New Roman"/>
                <a:cs typeface="Times New Roman"/>
              </a:rPr>
              <a:t>Distribution of Samples through branches:</a:t>
            </a:r>
            <a:r>
              <a:rPr lang="en-US" sz="2000" dirty="0">
                <a:latin typeface="Times New Roman"/>
                <a:cs typeface="Times New Roman"/>
              </a:rPr>
              <a:t>- transferor branch will pay GST on samples and will not reverse any credit while </a:t>
            </a:r>
            <a:r>
              <a:rPr lang="en-US" sz="2000" dirty="0" err="1">
                <a:latin typeface="Times New Roman"/>
                <a:cs typeface="Times New Roman"/>
              </a:rPr>
              <a:t>transfering</a:t>
            </a:r>
            <a:r>
              <a:rPr lang="en-US" sz="2000" dirty="0">
                <a:latin typeface="Times New Roman"/>
                <a:cs typeface="Times New Roman"/>
              </a:rPr>
              <a:t> to inter-state branch. However, the transferee branch will reverse the ITC of tax paid on such samples, when he distributes the samples to the customers.</a:t>
            </a:r>
          </a:p>
          <a:p>
            <a:r>
              <a:rPr lang="en-US" sz="2000" dirty="0">
                <a:solidFill>
                  <a:srgbClr val="C00000"/>
                </a:solidFill>
                <a:latin typeface="Times New Roman"/>
                <a:cs typeface="Times New Roman"/>
              </a:rPr>
              <a:t>Free supplies made by recipient and amortized cost</a:t>
            </a:r>
            <a:r>
              <a:rPr lang="en-US" sz="2000" dirty="0">
                <a:latin typeface="Times New Roman"/>
                <a:cs typeface="Times New Roman"/>
              </a:rPr>
              <a:t> of patterns, tools, dies etc are not includible in value for GST. As per CBIC circular no. 47/21/2018 - GST </a:t>
            </a:r>
            <a:r>
              <a:rPr lang="en-US" sz="2000" dirty="0" err="1">
                <a:latin typeface="Times New Roman"/>
                <a:cs typeface="Times New Roman"/>
              </a:rPr>
              <a:t>dt</a:t>
            </a:r>
            <a:r>
              <a:rPr lang="en-US" sz="2000" dirty="0">
                <a:latin typeface="Times New Roman"/>
                <a:cs typeface="Times New Roman"/>
              </a:rPr>
              <a:t> 8.6.18 the principal (OEM) who supplies tools, moulds etc free of charge will not  reverse credit; and  the component manufacturer will not include the cost of such items in the value  of components supplied by him to the principal manufacturer. But as per the contract, if component manufacturer was liable to make tools/moulds then  OEM will reverse ITC and Component manufacturer will include the </a:t>
            </a:r>
            <a:r>
              <a:rPr lang="en-US" sz="2000" dirty="0" err="1">
                <a:latin typeface="Times New Roman"/>
                <a:cs typeface="Times New Roman"/>
              </a:rPr>
              <a:t>amortised</a:t>
            </a:r>
            <a:r>
              <a:rPr lang="en-US" sz="2000" dirty="0">
                <a:latin typeface="Times New Roman"/>
                <a:cs typeface="Times New Roman"/>
              </a:rPr>
              <a:t> cost in the value of components.</a:t>
            </a:r>
            <a:endParaRPr lang="en-IN" sz="2000" dirty="0">
              <a:latin typeface="Times New Roman"/>
              <a:cs typeface="Times New Roman"/>
            </a:endParaRPr>
          </a:p>
        </p:txBody>
      </p:sp>
    </p:spTree>
    <p:extLst>
      <p:ext uri="{BB962C8B-B14F-4D97-AF65-F5344CB8AC3E}">
        <p14:creationId xmlns="" xmlns:p14="http://schemas.microsoft.com/office/powerpoint/2010/main" val="2202095842"/>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err="1">
                <a:solidFill>
                  <a:srgbClr val="FF0000"/>
                </a:solidFill>
                <a:latin typeface="Times New Roman"/>
                <a:cs typeface="Times New Roman"/>
              </a:rPr>
              <a:t>Bhayana</a:t>
            </a:r>
            <a:r>
              <a:rPr lang="en-US" sz="2400" dirty="0">
                <a:solidFill>
                  <a:srgbClr val="FF0000"/>
                </a:solidFill>
                <a:latin typeface="Times New Roman"/>
                <a:cs typeface="Times New Roman"/>
              </a:rPr>
              <a:t> Builders Pvt. Ltd (2018)- Supreme Court- </a:t>
            </a:r>
            <a:r>
              <a:rPr lang="en-US" sz="2400" dirty="0">
                <a:latin typeface="Times New Roman"/>
                <a:cs typeface="Times New Roman"/>
              </a:rPr>
              <a:t>Freebies provided by recipient not includible:- </a:t>
            </a:r>
          </a:p>
          <a:p>
            <a:pPr marL="514350" indent="-514350" algn="just">
              <a:buNone/>
            </a:pPr>
            <a:r>
              <a:rPr lang="en-US" sz="2400" dirty="0">
                <a:latin typeface="Times New Roman"/>
                <a:cs typeface="Times New Roman"/>
              </a:rPr>
              <a:t>Held that value of goods and materials supplied free of cost by a recipient to supplier is neither monetary nor non-monetary consideration paid by or flowing from service recipient, accruing to benefit of provider. Hence, the value of such / material is not to be included in price charged for them by the supplier.</a:t>
            </a:r>
          </a:p>
          <a:p>
            <a:pPr marL="514350" indent="-514350" algn="just"/>
            <a:r>
              <a:rPr lang="en-US" sz="2400" dirty="0">
                <a:solidFill>
                  <a:srgbClr val="FF0000"/>
                </a:solidFill>
                <a:latin typeface="Times New Roman"/>
                <a:cs typeface="Times New Roman"/>
              </a:rPr>
              <a:t>Returnable containers</a:t>
            </a:r>
            <a:r>
              <a:rPr lang="en-US" sz="2400" dirty="0">
                <a:latin typeface="Times New Roman"/>
                <a:cs typeface="Times New Roman"/>
              </a:rPr>
              <a:t>- value not includible in the value of supply.</a:t>
            </a:r>
          </a:p>
          <a:p>
            <a:pPr marL="514350" indent="-514350" algn="just"/>
            <a:r>
              <a:rPr lang="en-US" sz="2400" dirty="0">
                <a:solidFill>
                  <a:srgbClr val="FF0000"/>
                </a:solidFill>
                <a:latin typeface="Times New Roman"/>
                <a:cs typeface="Times New Roman"/>
              </a:rPr>
              <a:t>Fringe Benefits:-</a:t>
            </a:r>
            <a:r>
              <a:rPr lang="en-US" sz="2400" dirty="0">
                <a:latin typeface="Times New Roman"/>
                <a:cs typeface="Times New Roman"/>
              </a:rPr>
              <a:t> [Press release 28.8.17]- Fringe benefits are transactions in furtherance of business. These are non monetary i.e. G/S supply from employer to employee (related person). Therefore, even if supplied without consideration, the same are deemed supply of </a:t>
            </a:r>
            <a:r>
              <a:rPr lang="en-US" sz="2400" dirty="0" err="1">
                <a:latin typeface="Times New Roman"/>
                <a:cs typeface="Times New Roman"/>
              </a:rPr>
              <a:t>Sch</a:t>
            </a:r>
            <a:r>
              <a:rPr lang="en-US" sz="2400" dirty="0">
                <a:latin typeface="Times New Roman"/>
                <a:cs typeface="Times New Roman"/>
              </a:rPr>
              <a:t> I and will attract GST.</a:t>
            </a:r>
            <a:endParaRPr lang="en-IN" sz="2400" dirty="0">
              <a:latin typeface="Times New Roman"/>
              <a:cs typeface="Times New Roman"/>
            </a:endParaRPr>
          </a:p>
        </p:txBody>
      </p:sp>
    </p:spTree>
    <p:extLst>
      <p:ext uri="{BB962C8B-B14F-4D97-AF65-F5344CB8AC3E}">
        <p14:creationId xmlns="" xmlns:p14="http://schemas.microsoft.com/office/powerpoint/2010/main" val="256570457"/>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latin typeface="Times New Roman"/>
                <a:cs typeface="Times New Roman"/>
              </a:rPr>
              <a:t>AAR Karnataka :</a:t>
            </a:r>
          </a:p>
          <a:p>
            <a:pPr marL="514350" indent="-514350" algn="just"/>
            <a:r>
              <a:rPr lang="en-US" sz="2000" dirty="0">
                <a:solidFill>
                  <a:srgbClr val="C00000"/>
                </a:solidFill>
                <a:latin typeface="Times New Roman"/>
                <a:cs typeface="Times New Roman"/>
              </a:rPr>
              <a:t>Cross charge expenses are liable to GST:</a:t>
            </a:r>
            <a:r>
              <a:rPr lang="en-US" sz="2000" dirty="0">
                <a:latin typeface="Times New Roman"/>
                <a:cs typeface="Times New Roman"/>
              </a:rPr>
              <a:t> Salary for services like accounting, IT, human resource provided by the head office of a company to its branch offices in other states will attract 18% GST. Only that part of service provided by employees at the corporate office to the corporate office will come under employee-employer relationship, and not the services provided by such employees to branch offices in other states. The corporate office and its inter state branch units are distinct persons. Further, the valuation should include all costs. The employee cost also needs to be taken into consideration.</a:t>
            </a:r>
          </a:p>
          <a:p>
            <a:pPr marL="514350" indent="-514350" algn="just"/>
            <a:r>
              <a:rPr lang="en-US" sz="2000" dirty="0">
                <a:latin typeface="Times New Roman"/>
                <a:cs typeface="Times New Roman"/>
              </a:rPr>
              <a:t>In cases where G/S supplied by branches are fully or partially exempt from GST (</a:t>
            </a:r>
            <a:r>
              <a:rPr lang="en-US" sz="2000" dirty="0" err="1">
                <a:latin typeface="Times New Roman"/>
                <a:cs typeface="Times New Roman"/>
              </a:rPr>
              <a:t>eg</a:t>
            </a:r>
            <a:r>
              <a:rPr lang="en-US" sz="2000" dirty="0">
                <a:latin typeface="Times New Roman"/>
                <a:cs typeface="Times New Roman"/>
              </a:rPr>
              <a:t> hospital, school, petroleum, liquor, the HO will be paying GST but no ITC will be available to recipient branch.</a:t>
            </a:r>
          </a:p>
          <a:p>
            <a:pPr marL="514350" indent="-514350" algn="just">
              <a:buNone/>
            </a:pPr>
            <a:r>
              <a:rPr lang="en-US" sz="2000" dirty="0">
                <a:latin typeface="Times New Roman"/>
                <a:cs typeface="Times New Roman"/>
              </a:rPr>
              <a:t>Note- Cross charge expenses are charged at cost without any mark up. What valuation will be accepted?</a:t>
            </a:r>
            <a:endParaRPr lang="en-IN" sz="2000" dirty="0">
              <a:latin typeface="Times New Roman"/>
              <a:cs typeface="Times New Roman"/>
            </a:endParaRPr>
          </a:p>
        </p:txBody>
      </p:sp>
    </p:spTree>
    <p:extLst>
      <p:ext uri="{BB962C8B-B14F-4D97-AF65-F5344CB8AC3E}">
        <p14:creationId xmlns="" xmlns:p14="http://schemas.microsoft.com/office/powerpoint/2010/main" val="1603688788"/>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buNone/>
            </a:pPr>
            <a:r>
              <a:rPr lang="en-US" sz="2000" dirty="0">
                <a:latin typeface="Times New Roman"/>
                <a:cs typeface="Times New Roman"/>
              </a:rPr>
              <a:t>AAR Karnataka :</a:t>
            </a:r>
          </a:p>
          <a:p>
            <a:pPr marL="514350" indent="-514350" algn="just">
              <a:buNone/>
            </a:pPr>
            <a:r>
              <a:rPr lang="en-US" sz="2000" dirty="0">
                <a:latin typeface="Times New Roman"/>
                <a:cs typeface="Times New Roman"/>
              </a:rPr>
              <a:t>Mere deposit of diamonds with safe vaults acknowledged by electronic vault receipt does not constitute a supply. Since no consideration is involved, no supply. Derivative contract in e-units would constitute as security and accordingly any transaction in them shall be out of the scope of GST.</a:t>
            </a:r>
          </a:p>
          <a:p>
            <a:pPr marL="514350" indent="-514350" algn="just">
              <a:buNone/>
            </a:pPr>
            <a:r>
              <a:rPr lang="en-US" sz="2000" dirty="0">
                <a:latin typeface="Times New Roman"/>
                <a:cs typeface="Times New Roman"/>
              </a:rPr>
              <a:t>Note- The ruling reinforces the principle that ‘consideration’ is a sin-qua-non for GST liability. Thus, rightly held that mere deposit of goods to a custodian without consideration for keeping such deposit is </a:t>
            </a:r>
            <a:r>
              <a:rPr lang="en-US" sz="2000">
                <a:latin typeface="Times New Roman"/>
                <a:cs typeface="Times New Roman"/>
              </a:rPr>
              <a:t>not liable to GST.</a:t>
            </a:r>
            <a:endParaRPr lang="en-US" sz="2000" dirty="0">
              <a:latin typeface="Times New Roman"/>
              <a:cs typeface="Times New Roman"/>
            </a:endParaRPr>
          </a:p>
        </p:txBody>
      </p:sp>
    </p:spTree>
    <p:extLst>
      <p:ext uri="{BB962C8B-B14F-4D97-AF65-F5344CB8AC3E}">
        <p14:creationId xmlns="" xmlns:p14="http://schemas.microsoft.com/office/powerpoint/2010/main" val="690328141"/>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02941" y="76200"/>
            <a:ext cx="8810431" cy="6705600"/>
          </a:xfrm>
        </p:spPr>
        <p:txBody>
          <a:bodyPr>
            <a:noAutofit/>
          </a:bodyPr>
          <a:lstStyle/>
          <a:p>
            <a:pPr algn="just"/>
            <a:r>
              <a:rPr lang="en-IN" sz="1800" dirty="0"/>
              <a:t>IN RE : SIEMENS LTD.</a:t>
            </a:r>
          </a:p>
          <a:p>
            <a:pPr algn="just"/>
            <a:r>
              <a:rPr lang="en-IN" sz="1800" dirty="0"/>
              <a:t>Order No. 18/WBAAR/2019-20, dated 19-8-2019 in Case No. 22/2019</a:t>
            </a:r>
          </a:p>
          <a:p>
            <a:pPr algn="just"/>
            <a:r>
              <a:rPr lang="en-IN" sz="1800" dirty="0"/>
              <a:t>Valuation (GST) - </a:t>
            </a:r>
            <a:r>
              <a:rPr lang="en-IN" sz="1800" dirty="0">
                <a:solidFill>
                  <a:srgbClr val="FF0000"/>
                </a:solidFill>
              </a:rPr>
              <a:t>Mobilization Advances </a:t>
            </a:r>
            <a:r>
              <a:rPr lang="en-IN" sz="1800" dirty="0"/>
              <a:t>- Works Contract services to Government - Taxability - Applicant seeking as to whether lump sum advances received during pre-GST regime and pending as on 1-7-2017 liable to GST - </a:t>
            </a:r>
            <a:r>
              <a:rPr lang="en-IN" sz="1800" i="1" dirty="0">
                <a:solidFill>
                  <a:srgbClr val="C00000"/>
                </a:solidFill>
              </a:rPr>
              <a:t>HELD</a:t>
            </a:r>
            <a:r>
              <a:rPr lang="en-IN" sz="1800" i="1" dirty="0"/>
              <a:t> :</a:t>
            </a:r>
            <a:r>
              <a:rPr lang="en-IN" sz="1800" dirty="0"/>
              <a:t> Statutory provisions under GST law providing that date of receipt of payment is time of supply if it precedes date of issuance of invoice and that supply shall be deemed to have been completed to extent of receipt of advance - It is further provided that a deposits, if not made as consideration for supply are not taxable - </a:t>
            </a:r>
            <a:r>
              <a:rPr lang="en-IN" sz="1800" dirty="0">
                <a:solidFill>
                  <a:srgbClr val="C00000"/>
                </a:solidFill>
              </a:rPr>
              <a:t>In instant case, clearly interest free amount has been received by applicant as a financial assistance and as an inducement of supply - Therefore, it is a consideration for supply</a:t>
            </a:r>
            <a:r>
              <a:rPr lang="en-IN" sz="1800" dirty="0"/>
              <a:t> - Submission of Bank Guarantee is only for ensuring compliance of works and would not take out such payment out of purview of consideration for main supply of works contract - Further, such advances as pending on date of introduction of GST have not suffered any VAT on divisible portion of goods, nor any Service Tax as no service bill has been raised by appellant to recipient in terms of provisions as existed then under Finance Act, 1994 - Post-GST, works contract is taxable as supply of service and no longer divisible between goods and services - Since valuation provisions under GST law do not restrict time of supply, </a:t>
            </a:r>
            <a:r>
              <a:rPr lang="en-IN" sz="1800" dirty="0">
                <a:solidFill>
                  <a:srgbClr val="C00000"/>
                </a:solidFill>
              </a:rPr>
              <a:t>entire unadjusted mobilization advance pending as on 1-7-2017 is taxable to GST</a:t>
            </a:r>
            <a:r>
              <a:rPr lang="en-IN" sz="1800" dirty="0"/>
              <a:t> - Case laws relied by applicant pertain to Service Tax regime and hence distinguishable - However, while receiving final payment, applicant would be eligible for getting this amount adjusted for payment of GST - Sections 13 and 15 of Central Goods and Services Tax Act, 2017.</a:t>
            </a:r>
          </a:p>
          <a:p>
            <a:pPr algn="just"/>
            <a:r>
              <a:rPr lang="en-IN" sz="1800" dirty="0"/>
              <a:t>Ruling in favour of department</a:t>
            </a:r>
          </a:p>
        </p:txBody>
      </p:sp>
    </p:spTree>
    <p:extLst>
      <p:ext uri="{BB962C8B-B14F-4D97-AF65-F5344CB8AC3E}">
        <p14:creationId xmlns="" xmlns:p14="http://schemas.microsoft.com/office/powerpoint/2010/main" val="3688928746"/>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46957" y="971550"/>
            <a:ext cx="8803433" cy="4914900"/>
          </a:xfrm>
        </p:spPr>
        <p:txBody>
          <a:bodyPr>
            <a:noAutofit/>
          </a:bodyPr>
          <a:lstStyle/>
          <a:p>
            <a:pPr marL="0" indent="-857250" algn="just">
              <a:buNone/>
            </a:pPr>
            <a:r>
              <a:rPr lang="nn-NO" sz="2400" b="1" dirty="0">
                <a:solidFill>
                  <a:srgbClr val="C00000"/>
                </a:solidFill>
              </a:rPr>
              <a:t>Daimler Financial Services India Pvt Ltd [AAR Tamilnadu (2019)]</a:t>
            </a:r>
          </a:p>
          <a:p>
            <a:pPr marL="0" indent="-857250" algn="just">
              <a:buNone/>
            </a:pPr>
            <a:endParaRPr lang="nn-NO" b="1" dirty="0">
              <a:solidFill>
                <a:srgbClr val="C00000"/>
              </a:solidFill>
            </a:endParaRPr>
          </a:p>
          <a:p>
            <a:pPr marL="0" indent="-857250" algn="just">
              <a:buNone/>
            </a:pPr>
            <a:r>
              <a:rPr lang="en-IN" sz="2400" dirty="0"/>
              <a:t>The </a:t>
            </a:r>
            <a:r>
              <a:rPr lang="en-IN" sz="2400" dirty="0">
                <a:solidFill>
                  <a:srgbClr val="C00000"/>
                </a:solidFill>
              </a:rPr>
              <a:t>interest subvention / interest subsidy </a:t>
            </a:r>
            <a:r>
              <a:rPr lang="en-IN" sz="2400" dirty="0"/>
              <a:t>received by applicant from any other person other than their customer (i.e. who obtains loan) shall be </a:t>
            </a:r>
            <a:r>
              <a:rPr lang="en-IN" sz="2400" dirty="0" err="1"/>
              <a:t>leviable</a:t>
            </a:r>
            <a:r>
              <a:rPr lang="en-IN" sz="2400" dirty="0"/>
              <a:t> to GST and not exempt under entry 28 of notification 9/17-IGST (Rate). The said </a:t>
            </a:r>
            <a:r>
              <a:rPr lang="en-IN" sz="2400" dirty="0">
                <a:solidFill>
                  <a:srgbClr val="C00000"/>
                </a:solidFill>
              </a:rPr>
              <a:t>interest subvention is a consideration for agreeing to provide loans at lower interest rate </a:t>
            </a:r>
            <a:r>
              <a:rPr lang="en-IN" sz="2400" dirty="0"/>
              <a:t>to the customers of a car dealer &amp; hence taxable supply. The interest subvention paid by Mercedes Benz in the instant case to applicants is to ensure higher and assured standard of services to the clients of applicant who are also the buyers of MB India’s vehicles.</a:t>
            </a:r>
          </a:p>
        </p:txBody>
      </p:sp>
    </p:spTree>
    <p:extLst>
      <p:ext uri="{BB962C8B-B14F-4D97-AF65-F5344CB8AC3E}">
        <p14:creationId xmlns="" xmlns:p14="http://schemas.microsoft.com/office/powerpoint/2010/main" val="4062913169"/>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951" y="228600"/>
            <a:ext cx="8782439" cy="5600700"/>
          </a:xfrm>
        </p:spPr>
        <p:txBody>
          <a:bodyPr>
            <a:noAutofit/>
          </a:bodyPr>
          <a:lstStyle/>
          <a:p>
            <a:pPr marL="385763" indent="-385763" algn="just"/>
            <a:r>
              <a:rPr lang="en-US" dirty="0" err="1">
                <a:solidFill>
                  <a:srgbClr val="FF0000"/>
                </a:solidFill>
                <a:latin typeface="Times New Roman"/>
                <a:cs typeface="Times New Roman"/>
              </a:rPr>
              <a:t>Bhayana</a:t>
            </a:r>
            <a:r>
              <a:rPr lang="en-US" dirty="0">
                <a:solidFill>
                  <a:srgbClr val="FF0000"/>
                </a:solidFill>
                <a:latin typeface="Times New Roman"/>
                <a:cs typeface="Times New Roman"/>
              </a:rPr>
              <a:t> Builders Pvt. Ltd (2018)- Supreme Court- </a:t>
            </a:r>
            <a:r>
              <a:rPr lang="en-US" dirty="0">
                <a:latin typeface="Times New Roman"/>
                <a:cs typeface="Times New Roman"/>
              </a:rPr>
              <a:t>Freebies provided by recipient not includible:- </a:t>
            </a:r>
          </a:p>
          <a:p>
            <a:pPr marL="385763" indent="-385763" algn="just">
              <a:buNone/>
            </a:pPr>
            <a:r>
              <a:rPr lang="en-US" dirty="0">
                <a:latin typeface="Times New Roman"/>
                <a:cs typeface="Times New Roman"/>
              </a:rPr>
              <a:t>Held that value of goods and materials supplied free of cost by a recipient to supplier is neither monetary nor non-monetary consideration paid by or flowing from service recipient, </a:t>
            </a:r>
            <a:r>
              <a:rPr lang="en-US" dirty="0">
                <a:solidFill>
                  <a:srgbClr val="C00000"/>
                </a:solidFill>
                <a:latin typeface="Times New Roman"/>
                <a:cs typeface="Times New Roman"/>
              </a:rPr>
              <a:t>accruing to benefit of provider.</a:t>
            </a:r>
            <a:r>
              <a:rPr lang="en-US" dirty="0">
                <a:latin typeface="Times New Roman"/>
                <a:cs typeface="Times New Roman"/>
              </a:rPr>
              <a:t> Hence, the value of such / material is not to be included in price charged for them by the supplier.</a:t>
            </a:r>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a:p>
            <a:pPr marL="0" indent="0" algn="just">
              <a:buNone/>
            </a:pPr>
            <a:r>
              <a:rPr lang="en-US" sz="1600" dirty="0">
                <a:latin typeface="Times New Roman"/>
                <a:cs typeface="Times New Roman"/>
              </a:rPr>
              <a:t>Doubt:- What is the correct valuation methodology for ascertainment of GST on Tax collected at source (TCS) under the provisions of the Income Tax Act, 1961?</a:t>
            </a:r>
          </a:p>
          <a:p>
            <a:pPr marL="0" indent="0" algn="just">
              <a:buNone/>
            </a:pPr>
            <a:endParaRPr lang="en-US" sz="1600" dirty="0">
              <a:latin typeface="Times New Roman"/>
              <a:cs typeface="Times New Roman"/>
            </a:endParaRPr>
          </a:p>
          <a:p>
            <a:pPr marL="0" indent="0" algn="just">
              <a:buNone/>
            </a:pPr>
            <a:r>
              <a:rPr lang="en-US" sz="1600" dirty="0">
                <a:latin typeface="Times New Roman"/>
                <a:cs typeface="Times New Roman"/>
              </a:rPr>
              <a:t>Clarification:- . Section 15(2) of CGST Act specifies that the value of supply shall include “any taxes, duties </a:t>
            </a:r>
            <a:r>
              <a:rPr lang="en-US" sz="1600" dirty="0" err="1">
                <a:latin typeface="Times New Roman"/>
                <a:cs typeface="Times New Roman"/>
              </a:rPr>
              <a:t>cesses</a:t>
            </a:r>
            <a:r>
              <a:rPr lang="en-US" sz="1600" dirty="0">
                <a:latin typeface="Times New Roman"/>
                <a:cs typeface="Times New Roman"/>
              </a:rPr>
              <a:t>, fees and charges levied under any law for the time being in force other than this Act, the SGST Act, the UTGST Act and the GST (Compensation to States) Act, if charged separately by the supplier.”</a:t>
            </a:r>
          </a:p>
          <a:p>
            <a:pPr marL="0" indent="0" algn="just">
              <a:buNone/>
            </a:pPr>
            <a:r>
              <a:rPr lang="en-US" sz="1600" dirty="0">
                <a:latin typeface="Times New Roman"/>
                <a:cs typeface="Times New Roman"/>
              </a:rPr>
              <a:t> </a:t>
            </a:r>
          </a:p>
          <a:p>
            <a:pPr marL="0" indent="0" algn="just">
              <a:buNone/>
            </a:pPr>
            <a:r>
              <a:rPr lang="en-US" sz="1600" dirty="0">
                <a:latin typeface="Times New Roman"/>
                <a:cs typeface="Times New Roman"/>
              </a:rPr>
              <a:t>2. For the purpose of determination of value of supply under GST, Tax collected at source (TCS) under the provisions of the Income Tax Act, 1961 would not be includible as it is an interim levy not having the character of tax.</a:t>
            </a:r>
          </a:p>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p:txBody>
      </p:sp>
      <p:sp>
        <p:nvSpPr>
          <p:cNvPr id="12" name="Rectangle 10">
            <a:extLst>
              <a:ext uri="{FF2B5EF4-FFF2-40B4-BE49-F238E27FC236}">
                <a16:creationId xmlns="" xmlns:a16="http://schemas.microsoft.com/office/drawing/2014/main" id="{A4B4E4A8-8A2E-493D-8CAE-F5572B5A2569}"/>
              </a:ext>
            </a:extLst>
          </p:cNvPr>
          <p:cNvSpPr>
            <a:spLocks noChangeArrowheads="1"/>
          </p:cNvSpPr>
          <p:nvPr/>
        </p:nvSpPr>
        <p:spPr bwMode="auto">
          <a:xfrm>
            <a:off x="304800" y="156587"/>
            <a:ext cx="891540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C.B.I. &amp; C. Corrigendum </a:t>
            </a:r>
            <a:r>
              <a:rPr kumimoji="0" lang="en-US" altLang="en-US" sz="1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rPr>
              <a:t>F.No</a:t>
            </a:r>
            <a:r>
              <a:rPr kumimoji="0" lang="en-US" altLang="en-US" sz="18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 20/16/04/2018-GST, dated 7-3-2019 </a:t>
            </a:r>
          </a:p>
          <a:p>
            <a:pPr marL="0" marR="0" lvl="0" indent="0" algn="l" defTabSz="914400" rtl="0" eaLnBrk="0" fontAlgn="base" latinLnBrk="0" hangingPunct="0">
              <a:lnSpc>
                <a:spcPct val="100000"/>
              </a:lnSpc>
              <a:spcBef>
                <a:spcPct val="0"/>
              </a:spcBef>
              <a:spcAft>
                <a:spcPct val="0"/>
              </a:spcAft>
              <a:buClrTx/>
              <a:buSzTx/>
              <a:buFontTx/>
              <a:buNone/>
              <a:tabLst/>
            </a:pPr>
            <a:r>
              <a:rPr lang="en-US" dirty="0">
                <a:effectLst/>
                <a:ea typeface="Arial" panose="020B0604020202020204" pitchFamily="34" charset="0"/>
              </a:rPr>
              <a:t>Corrigendum to Circular No. 76/50/2018-GST, dated 31st December, 2018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60433530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txBody>
          <a:bodyPr>
            <a:noAutofit/>
          </a:bodyPr>
          <a:lstStyle/>
          <a:p>
            <a:pPr algn="just">
              <a:lnSpc>
                <a:spcPct val="100000"/>
              </a:lnSpc>
              <a:spcBef>
                <a:spcPts val="50"/>
              </a:spcBef>
              <a:buFont typeface="Wingdings" pitchFamily="2" charset="2"/>
              <a:buChar char="Ø"/>
            </a:pPr>
            <a:r>
              <a:rPr lang="en-US" sz="2000" dirty="0">
                <a:solidFill>
                  <a:srgbClr val="FF0000"/>
                </a:solidFill>
                <a:latin typeface="Times New Roman"/>
                <a:cs typeface="Times New Roman"/>
              </a:rPr>
              <a:t>Inclusions-</a:t>
            </a:r>
            <a:r>
              <a:rPr lang="en-US" sz="2000" dirty="0">
                <a:latin typeface="Times New Roman"/>
                <a:cs typeface="Times New Roman"/>
              </a:rPr>
              <a:t> [S.15(2)]</a:t>
            </a:r>
          </a:p>
          <a:p>
            <a:pPr marL="514350" indent="-514350" algn="just">
              <a:lnSpc>
                <a:spcPct val="100000"/>
              </a:lnSpc>
              <a:spcBef>
                <a:spcPts val="50"/>
              </a:spcBef>
              <a:buFont typeface="Wingdings" pitchFamily="2" charset="2"/>
              <a:buAutoNum type="alphaLcParenBoth" startAt="4"/>
            </a:pPr>
            <a:r>
              <a:rPr lang="en-US" sz="2000" dirty="0">
                <a:solidFill>
                  <a:srgbClr val="FF0000"/>
                </a:solidFill>
                <a:latin typeface="Times New Roman"/>
                <a:cs typeface="Times New Roman"/>
              </a:rPr>
              <a:t>Late fee</a:t>
            </a:r>
            <a:r>
              <a:rPr lang="en-US" sz="2000" dirty="0">
                <a:latin typeface="Times New Roman"/>
                <a:cs typeface="Times New Roman"/>
              </a:rPr>
              <a:t>/interest/penalty for delayed payment of consideration. </a:t>
            </a:r>
            <a:r>
              <a:rPr lang="en-US" sz="2000" dirty="0">
                <a:solidFill>
                  <a:srgbClr val="00B050"/>
                </a:solidFill>
                <a:latin typeface="Times New Roman"/>
                <a:cs typeface="Times New Roman"/>
              </a:rPr>
              <a:t>[goods valued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sold on one-month credit, failing which 18% annual </a:t>
            </a:r>
            <a:r>
              <a:rPr lang="en-US" sz="2000" dirty="0" err="1">
                <a:solidFill>
                  <a:srgbClr val="00B050"/>
                </a:solidFill>
                <a:latin typeface="Times New Roman"/>
                <a:cs typeface="Times New Roman"/>
              </a:rPr>
              <a:t>i.e</a:t>
            </a:r>
            <a:r>
              <a:rPr lang="en-US" sz="2000" dirty="0">
                <a:solidFill>
                  <a:srgbClr val="00B050"/>
                </a:solidFill>
                <a:latin typeface="Times New Roman"/>
                <a:cs typeface="Times New Roman"/>
              </a:rPr>
              <a:t> 1.5% monthly interest. Payment received after two months. Taxable value will be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+ 1500/-. However will not be added if it is waived by supplier]. </a:t>
            </a:r>
          </a:p>
          <a:p>
            <a:pPr marL="514350" indent="-514350" algn="just">
              <a:lnSpc>
                <a:spcPct val="100000"/>
              </a:lnSpc>
              <a:spcBef>
                <a:spcPts val="50"/>
              </a:spcBef>
              <a:buNone/>
            </a:pPr>
            <a:r>
              <a:rPr lang="en-US" sz="2000" dirty="0">
                <a:solidFill>
                  <a:srgbClr val="00B050"/>
                </a:solidFill>
                <a:latin typeface="Times New Roman"/>
                <a:cs typeface="Times New Roman"/>
              </a:rPr>
              <a:t>	</a:t>
            </a:r>
            <a:r>
              <a:rPr lang="en-US" sz="2000" dirty="0">
                <a:solidFill>
                  <a:srgbClr val="FF0000"/>
                </a:solidFill>
                <a:latin typeface="Times New Roman"/>
                <a:cs typeface="Times New Roman"/>
              </a:rPr>
              <a:t>Note-</a:t>
            </a:r>
            <a:r>
              <a:rPr lang="en-US" sz="2000" dirty="0">
                <a:solidFill>
                  <a:srgbClr val="00B050"/>
                </a:solidFill>
                <a:latin typeface="Times New Roman"/>
                <a:cs typeface="Times New Roman"/>
              </a:rPr>
              <a:t> one view is that </a:t>
            </a:r>
            <a:r>
              <a:rPr lang="en-US" sz="2000" u="sng" dirty="0">
                <a:solidFill>
                  <a:srgbClr val="00B050"/>
                </a:solidFill>
                <a:latin typeface="Times New Roman"/>
                <a:cs typeface="Times New Roman"/>
              </a:rPr>
              <a:t>normal interest should not be </a:t>
            </a:r>
            <a:r>
              <a:rPr lang="en-US" sz="2000" u="sng" dirty="0" err="1">
                <a:solidFill>
                  <a:srgbClr val="00B050"/>
                </a:solidFill>
                <a:latin typeface="Times New Roman"/>
                <a:cs typeface="Times New Roman"/>
              </a:rPr>
              <a:t>exigible</a:t>
            </a:r>
            <a:r>
              <a:rPr lang="en-US" sz="2000" dirty="0">
                <a:solidFill>
                  <a:srgbClr val="00B050"/>
                </a:solidFill>
                <a:latin typeface="Times New Roman"/>
                <a:cs typeface="Times New Roman"/>
              </a:rPr>
              <a:t> to GST as it is within agreed terms and is also an exempted supply. ‘Delayed’ refer to delay beyond agreed terms; and the meaning of ‘interest’ should be gathered from its associate words.</a:t>
            </a:r>
          </a:p>
          <a:p>
            <a:pPr marL="514350" indent="-514350" algn="just">
              <a:lnSpc>
                <a:spcPct val="100000"/>
              </a:lnSpc>
              <a:spcBef>
                <a:spcPts val="50"/>
              </a:spcBef>
              <a:buAutoNum type="alphaLcParenBoth" startAt="4"/>
            </a:pPr>
            <a:r>
              <a:rPr lang="en-US" sz="2000" dirty="0">
                <a:latin typeface="Times New Roman"/>
                <a:cs typeface="Times New Roman"/>
              </a:rPr>
              <a:t>Non-</a:t>
            </a:r>
            <a:r>
              <a:rPr lang="en-US" sz="2000" dirty="0" err="1">
                <a:latin typeface="Times New Roman"/>
                <a:cs typeface="Times New Roman"/>
              </a:rPr>
              <a:t>govt</a:t>
            </a:r>
            <a:r>
              <a:rPr lang="en-US" sz="2000" dirty="0">
                <a:latin typeface="Times New Roman"/>
                <a:cs typeface="Times New Roman"/>
              </a:rPr>
              <a:t> i.e. </a:t>
            </a:r>
            <a:r>
              <a:rPr lang="en-US" sz="2000" dirty="0">
                <a:solidFill>
                  <a:srgbClr val="FF0000"/>
                </a:solidFill>
                <a:latin typeface="Times New Roman"/>
                <a:cs typeface="Times New Roman"/>
              </a:rPr>
              <a:t>private subsidy</a:t>
            </a:r>
            <a:r>
              <a:rPr lang="en-US" sz="2000" dirty="0">
                <a:latin typeface="Times New Roman"/>
                <a:cs typeface="Times New Roman"/>
              </a:rPr>
              <a:t> directly linked to price (includible in the value of subsidy receiver). </a:t>
            </a:r>
            <a:r>
              <a:rPr lang="en-US" sz="2000" dirty="0">
                <a:solidFill>
                  <a:srgbClr val="00B050"/>
                </a:solidFill>
                <a:latin typeface="Times New Roman"/>
                <a:cs typeface="Times New Roman"/>
              </a:rPr>
              <a:t>[(1)Geometry box of Rs 75 sold at Rs 25 to </a:t>
            </a:r>
            <a:r>
              <a:rPr lang="en-US" sz="2000" dirty="0" err="1">
                <a:solidFill>
                  <a:srgbClr val="00B050"/>
                </a:solidFill>
                <a:latin typeface="Times New Roman"/>
                <a:cs typeface="Times New Roman"/>
              </a:rPr>
              <a:t>Govt</a:t>
            </a:r>
            <a:r>
              <a:rPr lang="en-US" sz="2000" dirty="0">
                <a:solidFill>
                  <a:srgbClr val="00B050"/>
                </a:solidFill>
                <a:latin typeface="Times New Roman"/>
                <a:cs typeface="Times New Roman"/>
              </a:rPr>
              <a:t>-School- students. Rest Rs 50/- given by a company from its CSR fund as subsidy. GST payable on Rs 75/-. The same subsidy, if given by </a:t>
            </a:r>
            <a:r>
              <a:rPr lang="en-US" sz="2000" dirty="0" err="1">
                <a:solidFill>
                  <a:srgbClr val="00B050"/>
                </a:solidFill>
                <a:latin typeface="Times New Roman"/>
                <a:cs typeface="Times New Roman"/>
              </a:rPr>
              <a:t>Govt</a:t>
            </a:r>
            <a:r>
              <a:rPr lang="en-US" sz="2000" dirty="0">
                <a:solidFill>
                  <a:srgbClr val="00B050"/>
                </a:solidFill>
                <a:latin typeface="Times New Roman"/>
                <a:cs typeface="Times New Roman"/>
              </a:rPr>
              <a:t>, GST will be paid on Rs 25 only. (2) Lion’s club gives subsidy to </a:t>
            </a:r>
            <a:r>
              <a:rPr lang="en-US" sz="2000" dirty="0" err="1">
                <a:solidFill>
                  <a:srgbClr val="00B050"/>
                </a:solidFill>
                <a:latin typeface="Times New Roman"/>
                <a:cs typeface="Times New Roman"/>
              </a:rPr>
              <a:t>Pvt</a:t>
            </a:r>
            <a:r>
              <a:rPr lang="en-US" sz="2000" dirty="0">
                <a:solidFill>
                  <a:srgbClr val="00B050"/>
                </a:solidFill>
                <a:latin typeface="Times New Roman"/>
                <a:cs typeface="Times New Roman"/>
              </a:rPr>
              <a:t> Management College for poor students reducing their fee from 4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to 1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 Taxable value is 4 </a:t>
            </a:r>
            <a:r>
              <a:rPr lang="en-US" sz="2000" dirty="0" err="1">
                <a:solidFill>
                  <a:srgbClr val="00B050"/>
                </a:solidFill>
                <a:latin typeface="Times New Roman"/>
                <a:cs typeface="Times New Roman"/>
              </a:rPr>
              <a:t>lakh</a:t>
            </a:r>
            <a:r>
              <a:rPr lang="en-US" sz="2000" dirty="0">
                <a:solidFill>
                  <a:srgbClr val="00B050"/>
                </a:solidFill>
                <a:latin typeface="Times New Roman"/>
                <a:cs typeface="Times New Roman"/>
              </a:rPr>
              <a:t>.]</a:t>
            </a:r>
          </a:p>
          <a:p>
            <a:pPr marL="514350" indent="-514350" algn="just">
              <a:lnSpc>
                <a:spcPct val="100000"/>
              </a:lnSpc>
              <a:spcBef>
                <a:spcPts val="50"/>
              </a:spcBef>
              <a:buNone/>
            </a:pPr>
            <a:r>
              <a:rPr lang="en-US" sz="2000" dirty="0">
                <a:solidFill>
                  <a:srgbClr val="FF0000"/>
                </a:solidFill>
                <a:latin typeface="Times New Roman"/>
                <a:cs typeface="Times New Roman"/>
              </a:rPr>
              <a:t>	</a:t>
            </a:r>
            <a:r>
              <a:rPr lang="en-US" sz="2000" dirty="0" err="1">
                <a:solidFill>
                  <a:srgbClr val="FF0000"/>
                </a:solidFill>
                <a:latin typeface="Times New Roman"/>
                <a:cs typeface="Times New Roman"/>
              </a:rPr>
              <a:t>Ponny</a:t>
            </a:r>
            <a:r>
              <a:rPr lang="en-US" sz="2000" dirty="0">
                <a:solidFill>
                  <a:srgbClr val="FF0000"/>
                </a:solidFill>
                <a:latin typeface="Times New Roman"/>
                <a:cs typeface="Times New Roman"/>
              </a:rPr>
              <a:t> Sugar (Erode) Ltd v. DCTO (2005 SC) </a:t>
            </a:r>
            <a:r>
              <a:rPr lang="en-US" sz="2000" dirty="0">
                <a:latin typeface="Times New Roman"/>
                <a:cs typeface="Times New Roman"/>
              </a:rPr>
              <a:t>held that transport charges (subsidy) incurred by sugar mill owner for bringing sugar cane to mill are includible in taxable turnover. 	</a:t>
            </a:r>
            <a:r>
              <a:rPr lang="en-US" sz="2000" dirty="0" err="1">
                <a:solidFill>
                  <a:srgbClr val="FF0000"/>
                </a:solidFill>
                <a:latin typeface="Times New Roman"/>
                <a:cs typeface="Times New Roman"/>
              </a:rPr>
              <a:t>Neyveli</a:t>
            </a:r>
            <a:r>
              <a:rPr lang="en-US" sz="2000" dirty="0">
                <a:solidFill>
                  <a:srgbClr val="FF0000"/>
                </a:solidFill>
                <a:latin typeface="Times New Roman"/>
                <a:cs typeface="Times New Roman"/>
              </a:rPr>
              <a:t> Lignite V. CTO (2001 SC)</a:t>
            </a:r>
            <a:r>
              <a:rPr lang="en-US" sz="2000" dirty="0">
                <a:latin typeface="Times New Roman"/>
                <a:cs typeface="Times New Roman"/>
              </a:rPr>
              <a:t> followed in</a:t>
            </a:r>
            <a:r>
              <a:rPr lang="en-US" sz="2000" dirty="0">
                <a:solidFill>
                  <a:srgbClr val="FF0000"/>
                </a:solidFill>
                <a:latin typeface="Times New Roman"/>
                <a:cs typeface="Times New Roman"/>
              </a:rPr>
              <a:t> EID Parry Vs ACCT (2002 SC)</a:t>
            </a:r>
            <a:r>
              <a:rPr lang="en-US" sz="2000" dirty="0">
                <a:latin typeface="Times New Roman"/>
                <a:cs typeface="Times New Roman"/>
              </a:rPr>
              <a:t> held that subsidy received from GOI under Fertilizer (Control) Order is not part of taxable turnover, and is de hors the contract of sale with buyer.</a:t>
            </a:r>
          </a:p>
          <a:p>
            <a:pPr marL="514350" indent="-514350" algn="just">
              <a:lnSpc>
                <a:spcPct val="100000"/>
              </a:lnSpc>
              <a:spcBef>
                <a:spcPts val="50"/>
              </a:spcBef>
              <a:buNone/>
            </a:pPr>
            <a:r>
              <a:rPr lang="en-US" sz="2000" dirty="0">
                <a:solidFill>
                  <a:srgbClr val="FF0000"/>
                </a:solidFill>
                <a:latin typeface="Times New Roman"/>
                <a:cs typeface="Times New Roman"/>
              </a:rPr>
              <a:t>Note- </a:t>
            </a:r>
            <a:r>
              <a:rPr lang="en-US" sz="2000" dirty="0" err="1">
                <a:latin typeface="Times New Roman"/>
                <a:cs typeface="Times New Roman"/>
              </a:rPr>
              <a:t>Govt</a:t>
            </a:r>
            <a:r>
              <a:rPr lang="en-US" sz="2000" dirty="0">
                <a:latin typeface="Times New Roman"/>
                <a:cs typeface="Times New Roman"/>
              </a:rPr>
              <a:t> subsidy is not a ‘consideration’ as per S.2(31).</a:t>
            </a:r>
            <a:endParaRPr lang="en-IN" sz="2000" dirty="0">
              <a:solidFill>
                <a:srgbClr val="00B050"/>
              </a:solidFill>
              <a:latin typeface="Times New Roman"/>
              <a:cs typeface="Times New Roman"/>
            </a:endParaRPr>
          </a:p>
          <a:p>
            <a:pPr algn="just">
              <a:buNone/>
            </a:pPr>
            <a:endParaRPr lang="en-US" sz="20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marL="0" indent="0" algn="just">
              <a:buNone/>
            </a:pPr>
            <a:endParaRPr lang="en-US" sz="1600" dirty="0">
              <a:latin typeface="Times New Roman"/>
              <a:cs typeface="Times New Roman"/>
            </a:endParaRPr>
          </a:p>
          <a:p>
            <a:pPr marL="0" indent="0" algn="just">
              <a:buNone/>
            </a:pPr>
            <a:r>
              <a:rPr lang="en-US" sz="1600" dirty="0">
                <a:latin typeface="Times New Roman"/>
                <a:cs typeface="Times New Roman"/>
              </a:rPr>
              <a:t>Doubt:- Vide notification No. 11/2017-Central Tax (Rate), dated the 28th June, 2017 entry 34, GST on the service of </a:t>
            </a:r>
            <a:r>
              <a:rPr lang="en-US" sz="1600" dirty="0">
                <a:solidFill>
                  <a:srgbClr val="C00000"/>
                </a:solidFill>
                <a:latin typeface="Times New Roman"/>
                <a:cs typeface="Times New Roman"/>
              </a:rPr>
              <a:t>admission into casino under Heading 9996 </a:t>
            </a:r>
            <a:r>
              <a:rPr lang="en-US" sz="1600" dirty="0">
                <a:latin typeface="Times New Roman"/>
                <a:cs typeface="Times New Roman"/>
              </a:rPr>
              <a:t>(Recreational, cultural and sporting services) has been levied @ 28%. Since the Value of supply rule has not specified the method of determining taxable amount in casino, Casino Operators have been informed to collect 28% GST on gross amount collected as admission charge or entry fee. The method of levy adopted needs to be clarified.</a:t>
            </a:r>
          </a:p>
          <a:p>
            <a:pPr marL="0" indent="0" algn="just">
              <a:buNone/>
            </a:pPr>
            <a:endParaRPr lang="en-US" sz="1600" dirty="0">
              <a:latin typeface="Times New Roman"/>
              <a:cs typeface="Times New Roman"/>
            </a:endParaRPr>
          </a:p>
          <a:p>
            <a:pPr marL="0" indent="0" algn="just">
              <a:buNone/>
            </a:pPr>
            <a:r>
              <a:rPr lang="en-US" sz="1600" dirty="0">
                <a:latin typeface="Times New Roman"/>
                <a:cs typeface="Times New Roman"/>
              </a:rPr>
              <a:t>Clarification:- Relevant part of entry 34 of the said CGST notification reads as under :</a:t>
            </a:r>
          </a:p>
          <a:p>
            <a:pPr marL="0" indent="0" algn="just">
              <a:buNone/>
            </a:pPr>
            <a:r>
              <a:rPr lang="en-US" sz="1600" dirty="0">
                <a:latin typeface="Times New Roman"/>
                <a:cs typeface="Times New Roman"/>
              </a:rPr>
              <a:t>“Heading 9996 (Recreational, cultural and sporting services) - ...</a:t>
            </a:r>
          </a:p>
          <a:p>
            <a:pPr marL="0" indent="0" algn="just">
              <a:buNone/>
            </a:pPr>
            <a:r>
              <a:rPr lang="en-US" sz="1600" dirty="0">
                <a:latin typeface="Times New Roman"/>
                <a:cs typeface="Times New Roman"/>
              </a:rPr>
              <a:t>(iii) Services by way of admission to entertainment events or access to amusement facilities including exhibition of cinematograph films, theme parks, water parks, joy rides, merry-go rounds, go-carting, casinos race-course, ballet, any sporting event such as Indian Premier League and the like. - 14%</a:t>
            </a:r>
          </a:p>
          <a:p>
            <a:pPr marL="0" indent="0" algn="just">
              <a:buNone/>
            </a:pPr>
            <a:r>
              <a:rPr lang="en-US" sz="1600" dirty="0">
                <a:latin typeface="Times New Roman"/>
                <a:cs typeface="Times New Roman"/>
              </a:rPr>
              <a:t>(iv) ...</a:t>
            </a:r>
          </a:p>
          <a:p>
            <a:pPr marL="0" indent="0" algn="just">
              <a:buNone/>
            </a:pPr>
            <a:r>
              <a:rPr lang="en-US" sz="1600" dirty="0">
                <a:latin typeface="Times New Roman"/>
                <a:cs typeface="Times New Roman"/>
              </a:rPr>
              <a:t>(v) Gambling. - 14%”</a:t>
            </a:r>
          </a:p>
          <a:p>
            <a:pPr marL="0" indent="0" algn="just">
              <a:buNone/>
            </a:pPr>
            <a:r>
              <a:rPr lang="en-US" sz="1600" dirty="0">
                <a:latin typeface="Times New Roman"/>
                <a:cs typeface="Times New Roman"/>
              </a:rPr>
              <a:t>As is evident from the notification, </a:t>
            </a:r>
            <a:r>
              <a:rPr lang="en-US" sz="1600" dirty="0">
                <a:solidFill>
                  <a:srgbClr val="C00000"/>
                </a:solidFill>
                <a:latin typeface="Times New Roman"/>
                <a:cs typeface="Times New Roman"/>
              </a:rPr>
              <a:t>“entry to casinos” and “gambling” are two different services, and GST is leviable at 28% on both these services </a:t>
            </a:r>
            <a:r>
              <a:rPr lang="en-US" sz="1600" dirty="0">
                <a:latin typeface="Times New Roman"/>
                <a:cs typeface="Times New Roman"/>
              </a:rPr>
              <a:t>(14% CGST and 14% SGST) on the value determined as per section 15 of the CGST Act. Thus, GST @ 28% would apply on entry to casinos as well as on betting/gambling services being provided by casinos on the transaction value of betting, i.e. the total bet value, in addition to GST levy on any other services being provided by the casinos (such as services by way of supply of food/drinks etc. at the casinos). </a:t>
            </a:r>
            <a:r>
              <a:rPr lang="en-US" sz="1600" dirty="0">
                <a:solidFill>
                  <a:srgbClr val="C00000"/>
                </a:solidFill>
                <a:latin typeface="Times New Roman"/>
                <a:cs typeface="Times New Roman"/>
              </a:rPr>
              <a:t>Betting, in pre-GST regime, was subjected to betting tax on full bet value.</a:t>
            </a:r>
          </a:p>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p:txBody>
      </p:sp>
      <p:sp>
        <p:nvSpPr>
          <p:cNvPr id="6" name="Rectangle 4">
            <a:extLst>
              <a:ext uri="{FF2B5EF4-FFF2-40B4-BE49-F238E27FC236}">
                <a16:creationId xmlns="" xmlns:a16="http://schemas.microsoft.com/office/drawing/2014/main" id="{5F4754B6-3AD8-45B7-B71E-131084F37B69}"/>
              </a:ext>
            </a:extLst>
          </p:cNvPr>
          <p:cNvSpPr>
            <a:spLocks noChangeArrowheads="1"/>
          </p:cNvSpPr>
          <p:nvPr/>
        </p:nvSpPr>
        <p:spPr bwMode="auto">
          <a:xfrm>
            <a:off x="0" y="43934"/>
            <a:ext cx="5439694"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dirty="0">
                <a:effectLst/>
                <a:ea typeface="Tahoma" panose="020B0604030504040204" pitchFamily="34" charset="0"/>
              </a:rPr>
              <a:t>C.B.E. &amp; C. Circular No. 27/01/2018-GST, dated 4-1-2018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1861244946"/>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marL="0" indent="0" algn="just">
              <a:buNone/>
            </a:pPr>
            <a:endParaRPr lang="en-US" sz="1600" dirty="0">
              <a:latin typeface="Times New Roman"/>
              <a:cs typeface="Times New Roman"/>
            </a:endParaRPr>
          </a:p>
          <a:p>
            <a:pPr marL="0" indent="0" algn="just">
              <a:buNone/>
            </a:pPr>
            <a:r>
              <a:rPr lang="en-US" sz="1600" dirty="0">
                <a:latin typeface="Times New Roman"/>
                <a:cs typeface="Times New Roman"/>
              </a:rPr>
              <a:t>4.7 Original Para 9.4.(</a:t>
            </a:r>
            <a:r>
              <a:rPr lang="en-US" sz="1600" dirty="0" err="1">
                <a:latin typeface="Times New Roman"/>
                <a:cs typeface="Times New Roman"/>
              </a:rPr>
              <a:t>i</a:t>
            </a:r>
            <a:r>
              <a:rPr lang="en-US" sz="1600" dirty="0">
                <a:latin typeface="Times New Roman"/>
                <a:cs typeface="Times New Roman"/>
              </a:rPr>
              <a:t>.)</a:t>
            </a:r>
          </a:p>
          <a:p>
            <a:pPr marL="0" indent="0" algn="just">
              <a:buNone/>
            </a:pPr>
            <a:r>
              <a:rPr lang="en-US" sz="1600" dirty="0">
                <a:latin typeface="Times New Roman"/>
                <a:cs typeface="Times New Roman"/>
              </a:rPr>
              <a:t>(</a:t>
            </a:r>
            <a:r>
              <a:rPr lang="en-US" sz="1600" dirty="0" err="1">
                <a:latin typeface="Times New Roman"/>
                <a:cs typeface="Times New Roman"/>
              </a:rPr>
              <a:t>i</a:t>
            </a:r>
            <a:r>
              <a:rPr lang="en-US" sz="1600" dirty="0">
                <a:latin typeface="Times New Roman"/>
                <a:cs typeface="Times New Roman"/>
              </a:rPr>
              <a:t>) Supply of job work services : The job worker, …………….. not been included in the price for such supply. Accordingly, it is clarified that the value of such </a:t>
            </a:r>
            <a:r>
              <a:rPr lang="en-US" sz="1600" dirty="0" err="1">
                <a:latin typeface="Times New Roman"/>
                <a:cs typeface="Times New Roman"/>
              </a:rPr>
              <a:t>moulds</a:t>
            </a:r>
            <a:r>
              <a:rPr lang="en-US" sz="1600" dirty="0">
                <a:latin typeface="Times New Roman"/>
                <a:cs typeface="Times New Roman"/>
              </a:rPr>
              <a:t> and dies, jigs and fixtures or tools may not be included in the value of job work services provided its value has been factored in the price for the supply of such services by the job worker. It may be noted that if the job worker is not registered, GST would be payable by the principal on reverse charge basis in terms of the provisions contained in section 9(4) of the CGST Act. However, the said provision has been kept in abeyance for the time being.</a:t>
            </a:r>
          </a:p>
          <a:p>
            <a:pPr marL="0" indent="0" algn="just">
              <a:buNone/>
            </a:pPr>
            <a:r>
              <a:rPr lang="en-US" sz="1600" dirty="0">
                <a:latin typeface="Times New Roman"/>
                <a:cs typeface="Times New Roman"/>
              </a:rPr>
              <a:t>4.8 Amended Para : 9.4.(</a:t>
            </a:r>
            <a:r>
              <a:rPr lang="en-US" sz="1600" dirty="0" err="1">
                <a:latin typeface="Times New Roman"/>
                <a:cs typeface="Times New Roman"/>
              </a:rPr>
              <a:t>i</a:t>
            </a:r>
            <a:r>
              <a:rPr lang="en-US" sz="1600" dirty="0">
                <a:latin typeface="Times New Roman"/>
                <a:cs typeface="Times New Roman"/>
              </a:rPr>
              <a:t>)</a:t>
            </a:r>
          </a:p>
          <a:p>
            <a:pPr marL="0" indent="0" algn="just">
              <a:buNone/>
            </a:pPr>
            <a:r>
              <a:rPr lang="en-US" sz="1600" dirty="0">
                <a:latin typeface="Times New Roman"/>
                <a:cs typeface="Times New Roman"/>
              </a:rPr>
              <a:t>(</a:t>
            </a:r>
            <a:r>
              <a:rPr lang="en-US" sz="1600" dirty="0" err="1">
                <a:latin typeface="Times New Roman"/>
                <a:cs typeface="Times New Roman"/>
              </a:rPr>
              <a:t>i</a:t>
            </a:r>
            <a:r>
              <a:rPr lang="en-US" sz="1600" dirty="0">
                <a:latin typeface="Times New Roman"/>
                <a:cs typeface="Times New Roman"/>
              </a:rPr>
              <a:t>.) Supply of job work services : The </a:t>
            </a:r>
            <a:r>
              <a:rPr lang="en-US" sz="1600" dirty="0">
                <a:solidFill>
                  <a:srgbClr val="C00000"/>
                </a:solidFill>
                <a:latin typeface="Times New Roman"/>
                <a:cs typeface="Times New Roman"/>
              </a:rPr>
              <a:t>job worker, as a supplier of services, is liable to pay GST if he is liable to be registered</a:t>
            </a:r>
            <a:r>
              <a:rPr lang="en-US" sz="1600" dirty="0">
                <a:latin typeface="Times New Roman"/>
                <a:cs typeface="Times New Roman"/>
              </a:rPr>
              <a:t>. He shall issue an invoice at the time of supply of the services as determined in terms of section 13 read with section 31 of the CGST Act. </a:t>
            </a:r>
            <a:r>
              <a:rPr lang="en-US" sz="1600" dirty="0">
                <a:solidFill>
                  <a:srgbClr val="C00000"/>
                </a:solidFill>
                <a:latin typeface="Times New Roman"/>
                <a:cs typeface="Times New Roman"/>
              </a:rPr>
              <a:t>The value of services would be determined in terms of section 15 of the CGST Act and would include not only the service charges but also the value of any goods or services used by him for supplying the job work services, if recovered from the principal.</a:t>
            </a:r>
            <a:r>
              <a:rPr lang="en-US" sz="1600" dirty="0">
                <a:latin typeface="Times New Roman"/>
                <a:cs typeface="Times New Roman"/>
              </a:rPr>
              <a:t> Doubts have been raised whether the value of </a:t>
            </a:r>
            <a:r>
              <a:rPr lang="en-US" sz="1600" dirty="0" err="1">
                <a:latin typeface="Times New Roman"/>
                <a:cs typeface="Times New Roman"/>
              </a:rPr>
              <a:t>moulds</a:t>
            </a:r>
            <a:r>
              <a:rPr lang="en-US" sz="1600" dirty="0">
                <a:latin typeface="Times New Roman"/>
                <a:cs typeface="Times New Roman"/>
              </a:rPr>
              <a:t> and dies, jigs and fixtures or tools which have been provided by the principal to the job worker and have been used by the latter for providing job work services would be included in the value of job work services. </a:t>
            </a:r>
            <a:r>
              <a:rPr lang="en-US" sz="1600" dirty="0">
                <a:solidFill>
                  <a:srgbClr val="C00000"/>
                </a:solidFill>
                <a:latin typeface="Times New Roman"/>
                <a:cs typeface="Times New Roman"/>
              </a:rPr>
              <a:t>In this regard, attention is invited to section 15 of the CGST Act which lays down the principles for determining the value of any supply under GST. Importantly, clause (b) of sub-section (2) of section 15 of the CGST Act provides that any amount that the supplier is liable to pay in relation to the supply but which has been incurred by the recipient will form part of the valuation for that particular supply, provided it has not been included in the price for such supply. Accordingly, it is clarified that the value of such </a:t>
            </a:r>
            <a:r>
              <a:rPr lang="en-US" sz="1600" dirty="0" err="1">
                <a:solidFill>
                  <a:srgbClr val="C00000"/>
                </a:solidFill>
                <a:latin typeface="Times New Roman"/>
                <a:cs typeface="Times New Roman"/>
              </a:rPr>
              <a:t>moulds</a:t>
            </a:r>
            <a:r>
              <a:rPr lang="en-US" sz="1600" dirty="0">
                <a:solidFill>
                  <a:srgbClr val="C00000"/>
                </a:solidFill>
                <a:latin typeface="Times New Roman"/>
                <a:cs typeface="Times New Roman"/>
              </a:rPr>
              <a:t> and dies, jigs and fixtures or tools may not be included in the value of job work services provided its value has been factored in the price for the supply of such services by the job worker.</a:t>
            </a:r>
          </a:p>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p:txBody>
      </p:sp>
      <p:sp>
        <p:nvSpPr>
          <p:cNvPr id="6" name="Rectangle 4">
            <a:extLst>
              <a:ext uri="{FF2B5EF4-FFF2-40B4-BE49-F238E27FC236}">
                <a16:creationId xmlns="" xmlns:a16="http://schemas.microsoft.com/office/drawing/2014/main" id="{5F4754B6-3AD8-45B7-B71E-131084F37B6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Garamond" panose="02020404030301010803" pitchFamily="18" charset="0"/>
              </a:rPr>
              <a:t>C.B.I. &amp; C. Circular No. 88/07/2019-GST, dated 1-2-2019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892867978"/>
      </p:ext>
    </p:extLst>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13266"/>
            <a:ext cx="8686800" cy="6292334"/>
          </a:xfrm>
        </p:spPr>
        <p:txBody>
          <a:bodyPr>
            <a:noAutofit/>
          </a:bodyPr>
          <a:lstStyle/>
          <a:p>
            <a:pPr marL="0" indent="0" algn="just">
              <a:buNone/>
            </a:pPr>
            <a:r>
              <a:rPr lang="en-US" sz="1600" dirty="0">
                <a:latin typeface="Times New Roman"/>
                <a:cs typeface="Times New Roman"/>
              </a:rPr>
              <a:t> (A)    Return of time expired goods to be treated as fresh supply :</a:t>
            </a:r>
          </a:p>
          <a:p>
            <a:pPr marL="0" indent="0" algn="just">
              <a:buNone/>
            </a:pPr>
            <a:r>
              <a:rPr lang="en-US" sz="1600" dirty="0">
                <a:latin typeface="Times New Roman"/>
                <a:cs typeface="Times New Roman"/>
              </a:rPr>
              <a:t>(a)      In case the person returning the time expired goods is a registered person (other than a composition taxpayer), he may, at his option, return the said goods by treating it is as a fresh supply and thereby issuing an invoice for the same (hereinafter referred to as the, “return supply”). The value of the said goods as shown in the invoice on the basis of which the goods were supplied earlier may be taken as the value of such return supply. The wholesaler or manufacturer, as the case may be, who is the recipient of such return supply, shall be eligible to avail Input Tax Credit (hereinafter referred to as “ITC”) of the tax levied on the said return supply subject to the fulfilment of the conditions specified in Section 16 of the CGST Act.</a:t>
            </a:r>
          </a:p>
          <a:p>
            <a:pPr marL="0" indent="0" algn="just">
              <a:buNone/>
            </a:pPr>
            <a:r>
              <a:rPr lang="en-US" sz="1600" dirty="0">
                <a:latin typeface="Times New Roman"/>
                <a:cs typeface="Times New Roman"/>
              </a:rPr>
              <a:t>(b)      In case the person returning the time expired goods is a composition taxpayer, he may return the said goods by issuing a bill of supply and pay tax at the rate applicable to a composition taxpayer. In this scenario there will not be any availability of ITC to the recipient of return supply.</a:t>
            </a:r>
          </a:p>
          <a:p>
            <a:pPr marL="0" indent="0" algn="just">
              <a:buNone/>
            </a:pPr>
            <a:r>
              <a:rPr lang="en-US" sz="1600" dirty="0">
                <a:latin typeface="Times New Roman"/>
                <a:cs typeface="Times New Roman"/>
              </a:rPr>
              <a:t>(c)      In case the person returning the time expired goods is an unregistered person, he may return the said goods by issuing any commercial document without charging any tax on the same.</a:t>
            </a:r>
          </a:p>
          <a:p>
            <a:pPr marL="0" indent="0" algn="just">
              <a:buNone/>
            </a:pPr>
            <a:r>
              <a:rPr lang="en-US" sz="1600" dirty="0">
                <a:latin typeface="Times New Roman"/>
                <a:cs typeface="Times New Roman"/>
              </a:rPr>
              <a:t>(d)     Where the time expired goods which have been returned by the retailer/wholesaler are destroyed by the manufacturer, he/she is required to reverse the ITC availed on the return supply in terms of the provisions of clause (h) of sub-section (5) of section 17 of the CGST Act. It is pertinent to mention here that the ITC which is required to be reversed in such scenario is the ITC availed on the return supply and not the ITC that is attributable to the manufacture of such time expired goods.</a:t>
            </a:r>
          </a:p>
          <a:p>
            <a:pPr marL="0" indent="0" algn="just">
              <a:buNone/>
            </a:pPr>
            <a:r>
              <a:rPr lang="en-US" sz="1600" dirty="0">
                <a:latin typeface="Times New Roman"/>
                <a:cs typeface="Times New Roman"/>
              </a:rPr>
              <a:t>          Illustration : Supposedly, manufacturer has availed ITC of Rs. 10/- at the time of manufacture of medicines valued at Rs. 100/-. At the time of return of such medicine on the account of expiry, the ITC available to the manufacturer on the basis of fresh invoice issued by wholesaler is Rs. 15/-. So, when the time expired goods are destroyed by the manufacturer he would be required to reverse ITC of Rs. 15/- and not of Rs. 10/-.</a:t>
            </a:r>
          </a:p>
          <a:p>
            <a:pPr marL="0" indent="0" algn="just">
              <a:buNone/>
            </a:pPr>
            <a:endParaRPr lang="en-US" sz="1600" dirty="0">
              <a:latin typeface="Times New Roman"/>
              <a:cs typeface="Times New Roman"/>
            </a:endParaRPr>
          </a:p>
          <a:p>
            <a:pPr marL="0" indent="0" algn="just">
              <a:buNone/>
            </a:pPr>
            <a:endParaRPr lang="en-US" sz="1600" dirty="0">
              <a:latin typeface="Times New Roman"/>
              <a:cs typeface="Times New Roman"/>
            </a:endParaRPr>
          </a:p>
        </p:txBody>
      </p:sp>
      <p:sp>
        <p:nvSpPr>
          <p:cNvPr id="6" name="Rectangle 4">
            <a:extLst>
              <a:ext uri="{FF2B5EF4-FFF2-40B4-BE49-F238E27FC236}">
                <a16:creationId xmlns="" xmlns:a16="http://schemas.microsoft.com/office/drawing/2014/main" id="{5F4754B6-3AD8-45B7-B71E-131084F37B69}"/>
              </a:ext>
            </a:extLst>
          </p:cNvPr>
          <p:cNvSpPr>
            <a:spLocks noChangeArrowheads="1"/>
          </p:cNvSpPr>
          <p:nvPr/>
        </p:nvSpPr>
        <p:spPr bwMode="auto">
          <a:xfrm>
            <a:off x="0" y="43934"/>
            <a:ext cx="5372433"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pt-BR" dirty="0">
                <a:effectLst/>
                <a:ea typeface="Tahoma" panose="020B0604030504040204" pitchFamily="34" charset="0"/>
              </a:rPr>
              <a:t>Circular No. 72/46/2018-GST, dated 26-10-2018 (para3)</a:t>
            </a:r>
            <a:endParaRPr lang="pt-BR" dirty="0"/>
          </a:p>
        </p:txBody>
      </p:sp>
    </p:spTree>
    <p:extLst>
      <p:ext uri="{BB962C8B-B14F-4D97-AF65-F5344CB8AC3E}">
        <p14:creationId xmlns="" xmlns:p14="http://schemas.microsoft.com/office/powerpoint/2010/main" val="73315926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Autofit/>
          </a:bodyPr>
          <a:lstStyle/>
          <a:p>
            <a:pPr algn="just">
              <a:buFont typeface="Wingdings" pitchFamily="2" charset="2"/>
              <a:buChar char="Ø"/>
            </a:pPr>
            <a:r>
              <a:rPr lang="en-US" sz="1900" dirty="0">
                <a:solidFill>
                  <a:srgbClr val="FF0000"/>
                </a:solidFill>
                <a:latin typeface="Times New Roman"/>
                <a:cs typeface="Times New Roman"/>
              </a:rPr>
              <a:t>Exclusions</a:t>
            </a:r>
            <a:r>
              <a:rPr lang="en-US" sz="1900" dirty="0">
                <a:latin typeface="Times New Roman"/>
                <a:cs typeface="Times New Roman"/>
              </a:rPr>
              <a:t> [S.15(3)]</a:t>
            </a:r>
          </a:p>
          <a:p>
            <a:pPr marL="514350" indent="-514350" algn="just">
              <a:buAutoNum type="alphaLcParenBoth"/>
            </a:pPr>
            <a:r>
              <a:rPr lang="en-US" sz="1900" dirty="0">
                <a:latin typeface="Times New Roman"/>
                <a:cs typeface="Times New Roman"/>
              </a:rPr>
              <a:t>Invoice recorded </a:t>
            </a:r>
            <a:r>
              <a:rPr lang="en-US" sz="1900" dirty="0">
                <a:solidFill>
                  <a:srgbClr val="FF0000"/>
                </a:solidFill>
                <a:latin typeface="Times New Roman"/>
                <a:cs typeface="Times New Roman"/>
              </a:rPr>
              <a:t>Pre/at supply discounts. </a:t>
            </a:r>
            <a:r>
              <a:rPr lang="en-US" sz="1800" dirty="0">
                <a:solidFill>
                  <a:srgbClr val="00B050"/>
                </a:solidFill>
                <a:latin typeface="Times New Roman"/>
                <a:cs typeface="Times New Roman"/>
              </a:rPr>
              <a:t>[Company gives to distributor 40% discount on list price. GST payable only on 60% value.] </a:t>
            </a:r>
            <a:endParaRPr lang="en-US" sz="1900" dirty="0">
              <a:solidFill>
                <a:srgbClr val="00B050"/>
              </a:solidFill>
              <a:latin typeface="Times New Roman"/>
              <a:cs typeface="Times New Roman"/>
            </a:endParaRPr>
          </a:p>
          <a:p>
            <a:pPr marL="514350" indent="-514350" algn="just">
              <a:buAutoNum type="alphaLcParenBoth"/>
            </a:pPr>
            <a:r>
              <a:rPr lang="en-US" sz="1900" dirty="0">
                <a:latin typeface="Times New Roman"/>
                <a:cs typeface="Times New Roman"/>
              </a:rPr>
              <a:t>Invoice linked </a:t>
            </a:r>
            <a:r>
              <a:rPr lang="en-US" sz="1900" dirty="0">
                <a:solidFill>
                  <a:srgbClr val="FF0000"/>
                </a:solidFill>
                <a:latin typeface="Times New Roman"/>
                <a:cs typeface="Times New Roman"/>
              </a:rPr>
              <a:t>post-supply</a:t>
            </a:r>
            <a:r>
              <a:rPr lang="en-US" sz="1900" dirty="0">
                <a:latin typeface="Times New Roman"/>
                <a:cs typeface="Times New Roman"/>
              </a:rPr>
              <a:t> discounts established by contract before/at supply [if proportionate credit attributable to the discount is reversed by recipient]. </a:t>
            </a:r>
          </a:p>
          <a:p>
            <a:pPr marL="180000" indent="-514350" algn="just">
              <a:buNone/>
            </a:pPr>
            <a:r>
              <a:rPr lang="en-US" sz="1900" dirty="0">
                <a:solidFill>
                  <a:srgbClr val="00B050"/>
                </a:solidFill>
                <a:latin typeface="Times New Roman"/>
                <a:cs typeface="Times New Roman"/>
              </a:rPr>
              <a:t>	</a:t>
            </a:r>
            <a:r>
              <a:rPr lang="en-US" sz="1700" dirty="0">
                <a:solidFill>
                  <a:srgbClr val="00B050"/>
                </a:solidFill>
                <a:latin typeface="Times New Roman"/>
                <a:cs typeface="Times New Roman"/>
              </a:rPr>
              <a:t>[Orient Fan Ltd is selling fans (MRP 10000/-) exclusively through its distributors across India. It sells the fans to the distributor at Rs 7000/- per fan. The company dispatches stock to its distributors for every quarter. The company has a declared policy to offer a discount of 10% per fan in a particular quarter, if in the preceding quarter the distributor sells more than 500 fans. </a:t>
            </a:r>
          </a:p>
          <a:p>
            <a:pPr marL="180000" indent="-514350" algn="just">
              <a:buNone/>
            </a:pPr>
            <a:r>
              <a:rPr lang="en-US" sz="1700" dirty="0">
                <a:solidFill>
                  <a:srgbClr val="00B050"/>
                </a:solidFill>
                <a:latin typeface="Times New Roman"/>
                <a:cs typeface="Times New Roman"/>
              </a:rPr>
              <a:t>	The company appoints a Distributor on 1</a:t>
            </a:r>
            <a:r>
              <a:rPr lang="en-US" sz="1700" baseline="30000" dirty="0">
                <a:solidFill>
                  <a:srgbClr val="00B050"/>
                </a:solidFill>
                <a:latin typeface="Times New Roman"/>
                <a:cs typeface="Times New Roman"/>
              </a:rPr>
              <a:t>st</a:t>
            </a:r>
            <a:r>
              <a:rPr lang="en-US" sz="1700" dirty="0">
                <a:solidFill>
                  <a:srgbClr val="00B050"/>
                </a:solidFill>
                <a:latin typeface="Times New Roman"/>
                <a:cs typeface="Times New Roman"/>
              </a:rPr>
              <a:t> April and dispatches 750 fans on 8</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April for the quarter-1 (April to June) at Rs 7000/- per fan. The distributor places purchase order for 1000 fans for next quarter-2 (July to Sept), which is dispatched by the Orient company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(i.e. 20 days ahead of the quarter-1 end) at Rs.7000/- per fan. By 30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(end of quarter-1) the distributor succeeds to sell 550 fans, and therefore, as per the company’s declared policy, becomes entitled for 10 % discount on the stock (of 1000 fans at Rs 7000/- per fan) of next quarter, which is already supplied to him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a:t>
            </a:r>
          </a:p>
          <a:p>
            <a:pPr marL="514350" indent="-514350" algn="just">
              <a:buNone/>
            </a:pPr>
            <a:r>
              <a:rPr lang="en-US" sz="1700" dirty="0">
                <a:solidFill>
                  <a:srgbClr val="00B050"/>
                </a:solidFill>
                <a:latin typeface="Times New Roman"/>
                <a:cs typeface="Times New Roman"/>
              </a:rPr>
              <a:t>	Thus taxable value = 1000 x (7000- 700) = …</a:t>
            </a:r>
          </a:p>
          <a:p>
            <a:pPr marL="514350" indent="-514350" algn="just">
              <a:buNone/>
            </a:pPr>
            <a:r>
              <a:rPr lang="en-US" sz="1900" dirty="0">
                <a:latin typeface="Times New Roman"/>
                <a:cs typeface="Times New Roman"/>
              </a:rPr>
              <a:t>Post-supply discount not known at the time of supply can not be reduced from value- </a:t>
            </a:r>
            <a:r>
              <a:rPr lang="en-US" sz="1800" dirty="0">
                <a:solidFill>
                  <a:srgbClr val="00B050"/>
                </a:solidFill>
                <a:latin typeface="Times New Roman"/>
                <a:cs typeface="Times New Roman"/>
              </a:rPr>
              <a:t>[Apart from list price – standard discount (which is reducible from value), the Shoe company gives incentive discount to dealers to push their unsold stock]</a:t>
            </a:r>
            <a:endParaRPr lang="en-US" sz="1900" dirty="0">
              <a:solidFill>
                <a:srgbClr val="00B050"/>
              </a:solidFill>
              <a:latin typeface="Times New Roman"/>
              <a:cs typeface="Times New Roman"/>
            </a:endParaRPr>
          </a:p>
          <a:p>
            <a:pPr marL="514350" indent="-514350" algn="just">
              <a:buNone/>
            </a:pPr>
            <a:r>
              <a:rPr lang="en-US" sz="1900" dirty="0" err="1">
                <a:solidFill>
                  <a:srgbClr val="FF0000"/>
                </a:solidFill>
                <a:latin typeface="Times New Roman"/>
                <a:cs typeface="Times New Roman"/>
              </a:rPr>
              <a:t>UltraTech</a:t>
            </a:r>
            <a:r>
              <a:rPr lang="en-US" sz="1900" dirty="0">
                <a:solidFill>
                  <a:srgbClr val="FF0000"/>
                </a:solidFill>
                <a:latin typeface="Times New Roman"/>
                <a:cs typeface="Times New Roman"/>
              </a:rPr>
              <a:t> Cement Ltd (2018 AAR </a:t>
            </a:r>
            <a:r>
              <a:rPr lang="en-US" sz="1900" dirty="0" err="1">
                <a:solidFill>
                  <a:srgbClr val="FF0000"/>
                </a:solidFill>
                <a:latin typeface="Times New Roman"/>
                <a:cs typeface="Times New Roman"/>
              </a:rPr>
              <a:t>Mah</a:t>
            </a:r>
            <a:r>
              <a:rPr lang="en-US" sz="1900" dirty="0">
                <a:solidFill>
                  <a:srgbClr val="FF0000"/>
                </a:solidFill>
                <a:latin typeface="Times New Roman"/>
                <a:cs typeface="Times New Roman"/>
              </a:rPr>
              <a:t>)</a:t>
            </a:r>
            <a:r>
              <a:rPr lang="en-US" sz="1900" dirty="0">
                <a:latin typeface="Times New Roman"/>
                <a:cs typeface="Times New Roman"/>
              </a:rPr>
              <a:t>– Post supply ad hoc discounts not eligible.</a:t>
            </a:r>
          </a:p>
          <a:p>
            <a:pPr marL="514350" indent="-514350" algn="just">
              <a:buNone/>
            </a:pPr>
            <a:r>
              <a:rPr lang="en-US" sz="1900" dirty="0">
                <a:solidFill>
                  <a:srgbClr val="FF0000"/>
                </a:solidFill>
                <a:latin typeface="Times New Roman"/>
                <a:cs typeface="Times New Roman"/>
              </a:rPr>
              <a:t>Maya Appliances </a:t>
            </a:r>
            <a:r>
              <a:rPr lang="en-US" sz="1900" dirty="0" err="1">
                <a:solidFill>
                  <a:srgbClr val="FF0000"/>
                </a:solidFill>
                <a:latin typeface="Times New Roman"/>
                <a:cs typeface="Times New Roman"/>
              </a:rPr>
              <a:t>Pvt</a:t>
            </a:r>
            <a:r>
              <a:rPr lang="en-US" sz="1900" dirty="0">
                <a:solidFill>
                  <a:srgbClr val="FF0000"/>
                </a:solidFill>
                <a:latin typeface="Times New Roman"/>
                <a:cs typeface="Times New Roman"/>
              </a:rPr>
              <a:t> Ltd Vs ACCT (2018) SC</a:t>
            </a:r>
            <a:r>
              <a:rPr lang="en-US" sz="1900" dirty="0">
                <a:latin typeface="Times New Roman"/>
                <a:cs typeface="Times New Roman"/>
              </a:rPr>
              <a:t> – All regular trade discounts allowed. They may be strategically not disclosable.</a:t>
            </a:r>
            <a:endParaRPr lang="en-IN" sz="1900" dirty="0">
              <a:latin typeface="Times New Roman"/>
              <a:cs typeface="Times New Roman"/>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marL="0" indent="0" algn="ctr">
              <a:buNone/>
            </a:pPr>
            <a:r>
              <a:rPr lang="en-US" sz="2800" b="1" dirty="0">
                <a:solidFill>
                  <a:srgbClr val="C00000"/>
                </a:solidFill>
                <a:latin typeface="Times New Roman"/>
                <a:cs typeface="Times New Roman"/>
              </a:rPr>
              <a:t>Reimbursements</a:t>
            </a:r>
          </a:p>
          <a:p>
            <a:pPr marL="0" indent="0" algn="just">
              <a:buNone/>
            </a:pPr>
            <a:r>
              <a:rPr lang="en-US" sz="2000" dirty="0">
                <a:latin typeface="Times New Roman"/>
                <a:cs typeface="Times New Roman"/>
              </a:rPr>
              <a:t>[Note- </a:t>
            </a:r>
            <a:r>
              <a:rPr lang="en-US" sz="2000" dirty="0">
                <a:solidFill>
                  <a:srgbClr val="C00000"/>
                </a:solidFill>
                <a:latin typeface="Times New Roman"/>
                <a:cs typeface="Times New Roman"/>
              </a:rPr>
              <a:t>S.15(2)(b) says supplier’s liability in relation to supply incurred by recipient is part of supplier’s value</a:t>
            </a:r>
            <a:r>
              <a:rPr lang="en-US" sz="2000" dirty="0">
                <a:latin typeface="Times New Roman"/>
                <a:cs typeface="Times New Roman"/>
              </a:rPr>
              <a:t>]</a:t>
            </a:r>
          </a:p>
          <a:p>
            <a:pPr marL="0" indent="0" algn="just">
              <a:buNone/>
            </a:pPr>
            <a:r>
              <a:rPr lang="en-US" sz="2000" dirty="0">
                <a:latin typeface="Times New Roman"/>
                <a:cs typeface="Times New Roman"/>
              </a:rPr>
              <a:t>Reimbursements are of two types:-</a:t>
            </a:r>
          </a:p>
          <a:p>
            <a:pPr algn="just">
              <a:buAutoNum type="arabicPeriod"/>
            </a:pPr>
            <a:r>
              <a:rPr lang="en-US" sz="2000" dirty="0">
                <a:solidFill>
                  <a:srgbClr val="C00000"/>
                </a:solidFill>
                <a:latin typeface="Times New Roman"/>
                <a:cs typeface="Times New Roman"/>
              </a:rPr>
              <a:t>Expenses necessary for making the supply</a:t>
            </a:r>
            <a:r>
              <a:rPr lang="en-US" sz="2000" dirty="0">
                <a:latin typeface="Times New Roman"/>
                <a:cs typeface="Times New Roman"/>
              </a:rPr>
              <a:t>. Thus, they are within the scope of contracted supply, and are thus liability of the supplier. Supplier’s liability is supplier’s value. Therefore, such reimbursements are part of VOS.</a:t>
            </a:r>
          </a:p>
          <a:p>
            <a:pPr marL="0" indent="0" algn="just">
              <a:buNone/>
            </a:pPr>
            <a:r>
              <a:rPr lang="en-US" sz="2000" dirty="0" err="1">
                <a:latin typeface="Times New Roman"/>
                <a:cs typeface="Times New Roman"/>
              </a:rPr>
              <a:t>Eg.</a:t>
            </a:r>
            <a:r>
              <a:rPr lang="en-US" sz="2000" dirty="0">
                <a:latin typeface="Times New Roman"/>
                <a:cs typeface="Times New Roman"/>
              </a:rPr>
              <a:t> 	Travel expenses by market survey service provider. </a:t>
            </a:r>
          </a:p>
          <a:p>
            <a:pPr marL="0" indent="0" algn="just">
              <a:buNone/>
            </a:pPr>
            <a:r>
              <a:rPr lang="en-US" sz="2000" dirty="0">
                <a:latin typeface="Times New Roman"/>
                <a:cs typeface="Times New Roman"/>
              </a:rPr>
              <a:t>	OPE by professionals.</a:t>
            </a:r>
          </a:p>
          <a:p>
            <a:pPr marL="0" indent="0" algn="just">
              <a:buNone/>
            </a:pPr>
            <a:r>
              <a:rPr lang="en-US" sz="2000" dirty="0">
                <a:latin typeface="Times New Roman"/>
                <a:cs typeface="Times New Roman"/>
              </a:rPr>
              <a:t>[Note:- One can argue that I have to pay tax only on service provided by me, and not by others. Here travel / transport service is provided by others]</a:t>
            </a:r>
          </a:p>
          <a:p>
            <a:pPr marL="0" indent="0" algn="just">
              <a:buNone/>
            </a:pPr>
            <a:endParaRPr lang="en-US" sz="2000" dirty="0">
              <a:latin typeface="Times New Roman"/>
              <a:cs typeface="Times New Roman"/>
            </a:endParaRPr>
          </a:p>
          <a:p>
            <a:pPr marL="0" indent="0" algn="just">
              <a:buNone/>
            </a:pPr>
            <a:r>
              <a:rPr lang="en-US" sz="2000" dirty="0">
                <a:latin typeface="Times New Roman"/>
                <a:cs typeface="Times New Roman"/>
              </a:rPr>
              <a:t>2. </a:t>
            </a:r>
            <a:r>
              <a:rPr lang="en-US" sz="2000" dirty="0">
                <a:solidFill>
                  <a:srgbClr val="C00000"/>
                </a:solidFill>
                <a:latin typeface="Times New Roman"/>
                <a:cs typeface="Times New Roman"/>
              </a:rPr>
              <a:t>Expenses which are outside the scope of supply </a:t>
            </a:r>
            <a:r>
              <a:rPr lang="en-US" sz="2000" dirty="0">
                <a:latin typeface="Times New Roman"/>
                <a:cs typeface="Times New Roman"/>
              </a:rPr>
              <a:t>contracted. Since they are not within the scope of supply contract, they are not the supplier’s liability. Such exporters if made by supplier and then reimbursed by recipient are not part of VOS.</a:t>
            </a:r>
          </a:p>
          <a:p>
            <a:pPr marL="0" indent="0" algn="just">
              <a:buNone/>
            </a:pPr>
            <a:r>
              <a:rPr lang="en-US" sz="2000" dirty="0" err="1">
                <a:latin typeface="Times New Roman"/>
                <a:cs typeface="Times New Roman"/>
              </a:rPr>
              <a:t>Eg.</a:t>
            </a:r>
            <a:r>
              <a:rPr lang="en-US" sz="2000" dirty="0">
                <a:latin typeface="Times New Roman"/>
                <a:cs typeface="Times New Roman"/>
              </a:rPr>
              <a:t> 	Port charges incurred by CHA. </a:t>
            </a:r>
          </a:p>
          <a:p>
            <a:pPr marL="0" indent="0" algn="just">
              <a:buNone/>
            </a:pPr>
            <a:r>
              <a:rPr lang="en-US" sz="2000" dirty="0">
                <a:latin typeface="Times New Roman"/>
                <a:cs typeface="Times New Roman"/>
              </a:rPr>
              <a:t>	Air ticket charges incurred by travel agency.</a:t>
            </a:r>
          </a:p>
          <a:p>
            <a:pPr marL="0" indent="0" algn="just">
              <a:buNone/>
            </a:pPr>
            <a:r>
              <a:rPr lang="en-US" sz="2000" dirty="0">
                <a:latin typeface="Times New Roman"/>
                <a:cs typeface="Times New Roman"/>
              </a:rPr>
              <a:t>	Advertisement fee incurred by advertising agency.</a:t>
            </a:r>
          </a:p>
          <a:p>
            <a:pPr marL="0" indent="0" algn="just">
              <a:buNone/>
            </a:pPr>
            <a:r>
              <a:rPr lang="en-US" sz="2000" dirty="0">
                <a:latin typeface="Times New Roman"/>
                <a:cs typeface="Times New Roman"/>
              </a:rPr>
              <a:t>	</a:t>
            </a:r>
          </a:p>
        </p:txBody>
      </p:sp>
    </p:spTree>
    <p:extLst>
      <p:ext uri="{BB962C8B-B14F-4D97-AF65-F5344CB8AC3E}">
        <p14:creationId xmlns="" xmlns:p14="http://schemas.microsoft.com/office/powerpoint/2010/main" val="343371815"/>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2691</TotalTime>
  <Words>9533</Words>
  <Application>Microsoft Office PowerPoint</Application>
  <PresentationFormat>On-screen Show (4:3)</PresentationFormat>
  <Paragraphs>500</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Slide 1</vt:lpstr>
      <vt:lpstr>Slide 2</vt:lpstr>
      <vt:lpstr>VALUATION of Taxable Supply S.15 (for goods &amp; services both)</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Valuation Rules 27 to 35</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user</cp:lastModifiedBy>
  <cp:revision>204</cp:revision>
  <dcterms:created xsi:type="dcterms:W3CDTF">2006-08-16T00:00:00Z</dcterms:created>
  <dcterms:modified xsi:type="dcterms:W3CDTF">2021-12-12T11:10:51Z</dcterms:modified>
</cp:coreProperties>
</file>