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9" r:id="rId3"/>
    <p:sldId id="308" r:id="rId4"/>
    <p:sldId id="324" r:id="rId5"/>
    <p:sldId id="326" r:id="rId6"/>
    <p:sldId id="325" r:id="rId7"/>
    <p:sldId id="260" r:id="rId8"/>
    <p:sldId id="309" r:id="rId9"/>
    <p:sldId id="310" r:id="rId10"/>
    <p:sldId id="311" r:id="rId11"/>
    <p:sldId id="312" r:id="rId12"/>
    <p:sldId id="313" r:id="rId13"/>
    <p:sldId id="314" r:id="rId14"/>
    <p:sldId id="315" r:id="rId15"/>
    <p:sldId id="273" r:id="rId16"/>
    <p:sldId id="274" r:id="rId17"/>
    <p:sldId id="261" r:id="rId18"/>
    <p:sldId id="262" r:id="rId19"/>
    <p:sldId id="263" r:id="rId20"/>
    <p:sldId id="270" r:id="rId21"/>
    <p:sldId id="271" r:id="rId22"/>
    <p:sldId id="316" r:id="rId23"/>
    <p:sldId id="272" r:id="rId24"/>
    <p:sldId id="275" r:id="rId25"/>
    <p:sldId id="276" r:id="rId26"/>
    <p:sldId id="277" r:id="rId27"/>
    <p:sldId id="264" r:id="rId28"/>
    <p:sldId id="265" r:id="rId29"/>
    <p:sldId id="266" r:id="rId30"/>
    <p:sldId id="267" r:id="rId31"/>
    <p:sldId id="268" r:id="rId32"/>
    <p:sldId id="317" r:id="rId33"/>
    <p:sldId id="318" r:id="rId34"/>
    <p:sldId id="319" r:id="rId35"/>
    <p:sldId id="320" r:id="rId36"/>
    <p:sldId id="321" r:id="rId37"/>
    <p:sldId id="322" r:id="rId38"/>
    <p:sldId id="323"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701850-CF8E-4BCE-BE84-424DC333E8E7}"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C12A590-237E-47D0-A5B8-8EFAC517047B}">
      <dgm:prSet custT="1"/>
      <dgm:spPr/>
      <dgm:t>
        <a:bodyPr/>
        <a:lstStyle/>
        <a:p>
          <a:pPr>
            <a:lnSpc>
              <a:spcPct val="100000"/>
            </a:lnSpc>
          </a:pPr>
          <a:r>
            <a:rPr lang="en-GB" sz="2400" dirty="0">
              <a:latin typeface="Garamond"/>
            </a:rPr>
            <a:t>Technical services</a:t>
          </a:r>
          <a:endParaRPr lang="en-US" sz="2400" dirty="0">
            <a:latin typeface="Garamond"/>
          </a:endParaRPr>
        </a:p>
      </dgm:t>
    </dgm:pt>
    <dgm:pt modelId="{C0B42666-D282-4C09-82A8-96EAF9D4AF13}" type="parTrans" cxnId="{F33087D5-C975-4744-BD99-5E820E63201B}">
      <dgm:prSet/>
      <dgm:spPr/>
      <dgm:t>
        <a:bodyPr/>
        <a:lstStyle/>
        <a:p>
          <a:endParaRPr lang="en-US" sz="1800"/>
        </a:p>
      </dgm:t>
    </dgm:pt>
    <dgm:pt modelId="{5C51B3C3-AB55-4DF0-A5D9-CB0FD32254EB}" type="sibTrans" cxnId="{F33087D5-C975-4744-BD99-5E820E63201B}">
      <dgm:prSet/>
      <dgm:spPr/>
      <dgm:t>
        <a:bodyPr/>
        <a:lstStyle/>
        <a:p>
          <a:endParaRPr lang="en-US"/>
        </a:p>
      </dgm:t>
    </dgm:pt>
    <dgm:pt modelId="{AD1D088C-41A8-4A54-A6B5-D84E2C21984C}">
      <dgm:prSet custT="1"/>
      <dgm:spPr/>
      <dgm:t>
        <a:bodyPr/>
        <a:lstStyle/>
        <a:p>
          <a:pPr>
            <a:lnSpc>
              <a:spcPct val="100000"/>
            </a:lnSpc>
          </a:pPr>
          <a:r>
            <a:rPr lang="en-GB" sz="2400" dirty="0">
              <a:latin typeface="Garamond"/>
            </a:rPr>
            <a:t>Managerial services</a:t>
          </a:r>
          <a:endParaRPr lang="en-US" sz="2400" dirty="0">
            <a:latin typeface="Garamond"/>
          </a:endParaRPr>
        </a:p>
      </dgm:t>
    </dgm:pt>
    <dgm:pt modelId="{4CBEF361-CB0D-4AE5-8118-D1EA211DE704}" type="parTrans" cxnId="{9C331D8C-3ABA-4941-ADFB-06C8994B7743}">
      <dgm:prSet/>
      <dgm:spPr/>
      <dgm:t>
        <a:bodyPr/>
        <a:lstStyle/>
        <a:p>
          <a:endParaRPr lang="en-US" sz="1800"/>
        </a:p>
      </dgm:t>
    </dgm:pt>
    <dgm:pt modelId="{4FE0EF62-C9D8-4E04-B2BB-02972CBA68DD}" type="sibTrans" cxnId="{9C331D8C-3ABA-4941-ADFB-06C8994B7743}">
      <dgm:prSet/>
      <dgm:spPr/>
      <dgm:t>
        <a:bodyPr/>
        <a:lstStyle/>
        <a:p>
          <a:endParaRPr lang="en-US"/>
        </a:p>
      </dgm:t>
    </dgm:pt>
    <dgm:pt modelId="{64722BD4-034F-47D5-B3FA-57CA92A0EC34}">
      <dgm:prSet custT="1"/>
      <dgm:spPr/>
      <dgm:t>
        <a:bodyPr/>
        <a:lstStyle/>
        <a:p>
          <a:pPr>
            <a:lnSpc>
              <a:spcPct val="100000"/>
            </a:lnSpc>
          </a:pPr>
          <a:r>
            <a:rPr lang="en-GB" sz="2400" dirty="0">
              <a:latin typeface="Garamond"/>
            </a:rPr>
            <a:t>Consultancy Services</a:t>
          </a:r>
          <a:endParaRPr lang="en-US" sz="2400" dirty="0">
            <a:latin typeface="Garamond"/>
          </a:endParaRPr>
        </a:p>
      </dgm:t>
    </dgm:pt>
    <dgm:pt modelId="{943A6993-A897-4300-902E-9E94B017F9E5}" type="parTrans" cxnId="{E3A710E4-E58F-406C-AE88-220081CE7A20}">
      <dgm:prSet/>
      <dgm:spPr/>
      <dgm:t>
        <a:bodyPr/>
        <a:lstStyle/>
        <a:p>
          <a:endParaRPr lang="en-US" sz="1800"/>
        </a:p>
      </dgm:t>
    </dgm:pt>
    <dgm:pt modelId="{4AE02C9D-4F54-467B-A50B-80A345537FCF}" type="sibTrans" cxnId="{E3A710E4-E58F-406C-AE88-220081CE7A20}">
      <dgm:prSet/>
      <dgm:spPr/>
      <dgm:t>
        <a:bodyPr/>
        <a:lstStyle/>
        <a:p>
          <a:endParaRPr lang="en-US"/>
        </a:p>
      </dgm:t>
    </dgm:pt>
    <dgm:pt modelId="{96AAA9BF-307B-4ED7-B0B7-934F829113F3}">
      <dgm:prSet custT="1"/>
      <dgm:spPr/>
      <dgm:t>
        <a:bodyPr/>
        <a:lstStyle/>
        <a:p>
          <a:pPr>
            <a:lnSpc>
              <a:spcPct val="100000"/>
            </a:lnSpc>
          </a:pPr>
          <a:r>
            <a:rPr lang="en-GB" sz="2000" dirty="0">
              <a:latin typeface="Garamond"/>
            </a:rPr>
            <a:t>Provision of services of technical or other personnel</a:t>
          </a:r>
          <a:endParaRPr lang="en-US" sz="2000" dirty="0">
            <a:latin typeface="Garamond"/>
          </a:endParaRPr>
        </a:p>
      </dgm:t>
    </dgm:pt>
    <dgm:pt modelId="{04DF453E-1D3A-40EB-8562-A2F671496FF5}" type="parTrans" cxnId="{B56608F8-0A96-4D79-842B-C6C9CDE968CD}">
      <dgm:prSet/>
      <dgm:spPr/>
      <dgm:t>
        <a:bodyPr/>
        <a:lstStyle/>
        <a:p>
          <a:endParaRPr lang="en-US" sz="1800"/>
        </a:p>
      </dgm:t>
    </dgm:pt>
    <dgm:pt modelId="{1F64559A-2C75-479A-9864-93D6D202FB1A}" type="sibTrans" cxnId="{B56608F8-0A96-4D79-842B-C6C9CDE968CD}">
      <dgm:prSet/>
      <dgm:spPr/>
      <dgm:t>
        <a:bodyPr/>
        <a:lstStyle/>
        <a:p>
          <a:endParaRPr lang="en-US"/>
        </a:p>
      </dgm:t>
    </dgm:pt>
    <dgm:pt modelId="{B58E762A-C906-497A-88F8-F2F437994293}" type="pres">
      <dgm:prSet presAssocID="{12701850-CF8E-4BCE-BE84-424DC333E8E7}" presName="root" presStyleCnt="0">
        <dgm:presLayoutVars>
          <dgm:dir/>
          <dgm:resizeHandles val="exact"/>
        </dgm:presLayoutVars>
      </dgm:prSet>
      <dgm:spPr/>
    </dgm:pt>
    <dgm:pt modelId="{43B47949-510E-4F50-871C-B493B296B4CC}" type="pres">
      <dgm:prSet presAssocID="{0C12A590-237E-47D0-A5B8-8EFAC517047B}" presName="compNode" presStyleCnt="0"/>
      <dgm:spPr/>
    </dgm:pt>
    <dgm:pt modelId="{999E02A2-7B89-4675-A08F-9357DDE0DF04}" type="pres">
      <dgm:prSet presAssocID="{0C12A590-237E-47D0-A5B8-8EFAC517047B}" presName="iconRect" presStyleLbl="node1" presStyleIdx="0" presStyleCnt="4" custScaleX="136804" custScaleY="122649"/>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ears"/>
        </a:ext>
      </dgm:extLst>
    </dgm:pt>
    <dgm:pt modelId="{B445C233-A822-4DE1-B2D8-48B2142F9147}" type="pres">
      <dgm:prSet presAssocID="{0C12A590-237E-47D0-A5B8-8EFAC517047B}" presName="spaceRect" presStyleCnt="0"/>
      <dgm:spPr/>
    </dgm:pt>
    <dgm:pt modelId="{93540116-BC8D-4F0D-B7AF-9C365C2C60E6}" type="pres">
      <dgm:prSet presAssocID="{0C12A590-237E-47D0-A5B8-8EFAC517047B}" presName="textRect" presStyleLbl="revTx" presStyleIdx="0" presStyleCnt="4">
        <dgm:presLayoutVars>
          <dgm:chMax val="1"/>
          <dgm:chPref val="1"/>
        </dgm:presLayoutVars>
      </dgm:prSet>
      <dgm:spPr/>
    </dgm:pt>
    <dgm:pt modelId="{78710713-0241-4F20-B565-287F1D85033A}" type="pres">
      <dgm:prSet presAssocID="{5C51B3C3-AB55-4DF0-A5D9-CB0FD32254EB}" presName="sibTrans" presStyleCnt="0"/>
      <dgm:spPr/>
    </dgm:pt>
    <dgm:pt modelId="{66DC71A2-2119-4781-8FBF-4C6F413A3D6C}" type="pres">
      <dgm:prSet presAssocID="{AD1D088C-41A8-4A54-A6B5-D84E2C21984C}" presName="compNode" presStyleCnt="0"/>
      <dgm:spPr/>
    </dgm:pt>
    <dgm:pt modelId="{5BEDA4CD-6E92-44C6-A14B-C57DCAA13287}" type="pres">
      <dgm:prSet presAssocID="{AD1D088C-41A8-4A54-A6B5-D84E2C21984C}" presName="iconRect" presStyleLbl="node1" presStyleIdx="1" presStyleCnt="4" custScaleX="125047" custScaleY="115649"/>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s"/>
        </a:ext>
      </dgm:extLst>
    </dgm:pt>
    <dgm:pt modelId="{9565AFDE-C99D-4347-BF65-77EF90C01B91}" type="pres">
      <dgm:prSet presAssocID="{AD1D088C-41A8-4A54-A6B5-D84E2C21984C}" presName="spaceRect" presStyleCnt="0"/>
      <dgm:spPr/>
    </dgm:pt>
    <dgm:pt modelId="{F9B9313C-1ADD-4AD2-92F4-5C302E2412C5}" type="pres">
      <dgm:prSet presAssocID="{AD1D088C-41A8-4A54-A6B5-D84E2C21984C}" presName="textRect" presStyleLbl="revTx" presStyleIdx="1" presStyleCnt="4">
        <dgm:presLayoutVars>
          <dgm:chMax val="1"/>
          <dgm:chPref val="1"/>
        </dgm:presLayoutVars>
      </dgm:prSet>
      <dgm:spPr/>
    </dgm:pt>
    <dgm:pt modelId="{6B36637F-3BD4-4003-A209-14B2B37F1053}" type="pres">
      <dgm:prSet presAssocID="{4FE0EF62-C9D8-4E04-B2BB-02972CBA68DD}" presName="sibTrans" presStyleCnt="0"/>
      <dgm:spPr/>
    </dgm:pt>
    <dgm:pt modelId="{10FF2B46-9EF8-4D45-95B4-3B72484DDCC7}" type="pres">
      <dgm:prSet presAssocID="{64722BD4-034F-47D5-B3FA-57CA92A0EC34}" presName="compNode" presStyleCnt="0"/>
      <dgm:spPr/>
    </dgm:pt>
    <dgm:pt modelId="{54BC50CF-FF25-4E8D-B418-289D7A75C22B}" type="pres">
      <dgm:prSet presAssocID="{64722BD4-034F-47D5-B3FA-57CA92A0EC34}" presName="iconRect" presStyleLbl="node1" presStyleIdx="2" presStyleCnt="4" custScaleX="139406" custScaleY="134702"/>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92974D7C-3881-431B-B666-F455E706A801}" type="pres">
      <dgm:prSet presAssocID="{64722BD4-034F-47D5-B3FA-57CA92A0EC34}" presName="spaceRect" presStyleCnt="0"/>
      <dgm:spPr/>
    </dgm:pt>
    <dgm:pt modelId="{6C185456-CBB4-4FDC-AF60-A67C34B6577C}" type="pres">
      <dgm:prSet presAssocID="{64722BD4-034F-47D5-B3FA-57CA92A0EC34}" presName="textRect" presStyleLbl="revTx" presStyleIdx="2" presStyleCnt="4">
        <dgm:presLayoutVars>
          <dgm:chMax val="1"/>
          <dgm:chPref val="1"/>
        </dgm:presLayoutVars>
      </dgm:prSet>
      <dgm:spPr/>
    </dgm:pt>
    <dgm:pt modelId="{D6851351-C22D-4DA5-9474-1A69382C4DA6}" type="pres">
      <dgm:prSet presAssocID="{4AE02C9D-4F54-467B-A50B-80A345537FCF}" presName="sibTrans" presStyleCnt="0"/>
      <dgm:spPr/>
    </dgm:pt>
    <dgm:pt modelId="{09BF1CB9-7DEE-4AB4-A202-78F3CDFC8525}" type="pres">
      <dgm:prSet presAssocID="{96AAA9BF-307B-4ED7-B0B7-934F829113F3}" presName="compNode" presStyleCnt="0"/>
      <dgm:spPr/>
    </dgm:pt>
    <dgm:pt modelId="{414BB680-8D31-41A7-8558-F0DDEA05095C}" type="pres">
      <dgm:prSet presAssocID="{96AAA9BF-307B-4ED7-B0B7-934F829113F3}" presName="iconRect" presStyleLbl="node1" presStyleIdx="3" presStyleCnt="4" custScaleX="150008" custScaleY="12625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eam"/>
        </a:ext>
      </dgm:extLst>
    </dgm:pt>
    <dgm:pt modelId="{C290ECED-DFF8-4EB4-802C-0D485FF954CE}" type="pres">
      <dgm:prSet presAssocID="{96AAA9BF-307B-4ED7-B0B7-934F829113F3}" presName="spaceRect" presStyleCnt="0"/>
      <dgm:spPr/>
    </dgm:pt>
    <dgm:pt modelId="{2989ED21-6303-411A-9529-AE1C5715D570}" type="pres">
      <dgm:prSet presAssocID="{96AAA9BF-307B-4ED7-B0B7-934F829113F3}" presName="textRect" presStyleLbl="revTx" presStyleIdx="3" presStyleCnt="4" custScaleX="137631">
        <dgm:presLayoutVars>
          <dgm:chMax val="1"/>
          <dgm:chPref val="1"/>
        </dgm:presLayoutVars>
      </dgm:prSet>
      <dgm:spPr/>
    </dgm:pt>
  </dgm:ptLst>
  <dgm:cxnLst>
    <dgm:cxn modelId="{893ACE0E-2996-431E-8F2E-DE0FCB0D3D97}" type="presOf" srcId="{96AAA9BF-307B-4ED7-B0B7-934F829113F3}" destId="{2989ED21-6303-411A-9529-AE1C5715D570}" srcOrd="0" destOrd="0" presId="urn:microsoft.com/office/officeart/2018/2/layout/IconLabelList"/>
    <dgm:cxn modelId="{CBA71E47-F07B-41ED-9F28-EC03270BC6CF}" type="presOf" srcId="{64722BD4-034F-47D5-B3FA-57CA92A0EC34}" destId="{6C185456-CBB4-4FDC-AF60-A67C34B6577C}" srcOrd="0" destOrd="0" presId="urn:microsoft.com/office/officeart/2018/2/layout/IconLabelList"/>
    <dgm:cxn modelId="{A01C4470-C7F9-4AD8-AD7E-4021D9250339}" type="presOf" srcId="{12701850-CF8E-4BCE-BE84-424DC333E8E7}" destId="{B58E762A-C906-497A-88F8-F2F437994293}" srcOrd="0" destOrd="0" presId="urn:microsoft.com/office/officeart/2018/2/layout/IconLabelList"/>
    <dgm:cxn modelId="{9C331D8C-3ABA-4941-ADFB-06C8994B7743}" srcId="{12701850-CF8E-4BCE-BE84-424DC333E8E7}" destId="{AD1D088C-41A8-4A54-A6B5-D84E2C21984C}" srcOrd="1" destOrd="0" parTransId="{4CBEF361-CB0D-4AE5-8118-D1EA211DE704}" sibTransId="{4FE0EF62-C9D8-4E04-B2BB-02972CBA68DD}"/>
    <dgm:cxn modelId="{F40477A5-3D9E-44C2-9F1D-F6667E10941A}" type="presOf" srcId="{AD1D088C-41A8-4A54-A6B5-D84E2C21984C}" destId="{F9B9313C-1ADD-4AD2-92F4-5C302E2412C5}" srcOrd="0" destOrd="0" presId="urn:microsoft.com/office/officeart/2018/2/layout/IconLabelList"/>
    <dgm:cxn modelId="{F33087D5-C975-4744-BD99-5E820E63201B}" srcId="{12701850-CF8E-4BCE-BE84-424DC333E8E7}" destId="{0C12A590-237E-47D0-A5B8-8EFAC517047B}" srcOrd="0" destOrd="0" parTransId="{C0B42666-D282-4C09-82A8-96EAF9D4AF13}" sibTransId="{5C51B3C3-AB55-4DF0-A5D9-CB0FD32254EB}"/>
    <dgm:cxn modelId="{E3A710E4-E58F-406C-AE88-220081CE7A20}" srcId="{12701850-CF8E-4BCE-BE84-424DC333E8E7}" destId="{64722BD4-034F-47D5-B3FA-57CA92A0EC34}" srcOrd="2" destOrd="0" parTransId="{943A6993-A897-4300-902E-9E94B017F9E5}" sibTransId="{4AE02C9D-4F54-467B-A50B-80A345537FCF}"/>
    <dgm:cxn modelId="{20EACAEA-5C41-496C-92FA-E770010DA2D6}" type="presOf" srcId="{0C12A590-237E-47D0-A5B8-8EFAC517047B}" destId="{93540116-BC8D-4F0D-B7AF-9C365C2C60E6}" srcOrd="0" destOrd="0" presId="urn:microsoft.com/office/officeart/2018/2/layout/IconLabelList"/>
    <dgm:cxn modelId="{B56608F8-0A96-4D79-842B-C6C9CDE968CD}" srcId="{12701850-CF8E-4BCE-BE84-424DC333E8E7}" destId="{96AAA9BF-307B-4ED7-B0B7-934F829113F3}" srcOrd="3" destOrd="0" parTransId="{04DF453E-1D3A-40EB-8562-A2F671496FF5}" sibTransId="{1F64559A-2C75-479A-9864-93D6D202FB1A}"/>
    <dgm:cxn modelId="{1ABAC7A0-A7F1-4E86-B4D4-6B055AE3D76F}" type="presParOf" srcId="{B58E762A-C906-497A-88F8-F2F437994293}" destId="{43B47949-510E-4F50-871C-B493B296B4CC}" srcOrd="0" destOrd="0" presId="urn:microsoft.com/office/officeart/2018/2/layout/IconLabelList"/>
    <dgm:cxn modelId="{D36D533E-FD38-4AC4-836A-DB86B5D19303}" type="presParOf" srcId="{43B47949-510E-4F50-871C-B493B296B4CC}" destId="{999E02A2-7B89-4675-A08F-9357DDE0DF04}" srcOrd="0" destOrd="0" presId="urn:microsoft.com/office/officeart/2018/2/layout/IconLabelList"/>
    <dgm:cxn modelId="{02F3A958-51F7-47A0-BCFA-AA46BB8D09BF}" type="presParOf" srcId="{43B47949-510E-4F50-871C-B493B296B4CC}" destId="{B445C233-A822-4DE1-B2D8-48B2142F9147}" srcOrd="1" destOrd="0" presId="urn:microsoft.com/office/officeart/2018/2/layout/IconLabelList"/>
    <dgm:cxn modelId="{662A3AD0-4798-4C8C-BCD9-13C729FF55D5}" type="presParOf" srcId="{43B47949-510E-4F50-871C-B493B296B4CC}" destId="{93540116-BC8D-4F0D-B7AF-9C365C2C60E6}" srcOrd="2" destOrd="0" presId="urn:microsoft.com/office/officeart/2018/2/layout/IconLabelList"/>
    <dgm:cxn modelId="{9AD2E3B7-B4BC-4A2D-AED7-B260D0D90291}" type="presParOf" srcId="{B58E762A-C906-497A-88F8-F2F437994293}" destId="{78710713-0241-4F20-B565-287F1D85033A}" srcOrd="1" destOrd="0" presId="urn:microsoft.com/office/officeart/2018/2/layout/IconLabelList"/>
    <dgm:cxn modelId="{A1BF1346-6F4B-4F50-9FA3-3465E4D5F9F6}" type="presParOf" srcId="{B58E762A-C906-497A-88F8-F2F437994293}" destId="{66DC71A2-2119-4781-8FBF-4C6F413A3D6C}" srcOrd="2" destOrd="0" presId="urn:microsoft.com/office/officeart/2018/2/layout/IconLabelList"/>
    <dgm:cxn modelId="{FB504CAA-F9A9-4B97-B34A-CB6C6616364F}" type="presParOf" srcId="{66DC71A2-2119-4781-8FBF-4C6F413A3D6C}" destId="{5BEDA4CD-6E92-44C6-A14B-C57DCAA13287}" srcOrd="0" destOrd="0" presId="urn:microsoft.com/office/officeart/2018/2/layout/IconLabelList"/>
    <dgm:cxn modelId="{93919F73-1C1A-47A6-AF3D-2249332C1B05}" type="presParOf" srcId="{66DC71A2-2119-4781-8FBF-4C6F413A3D6C}" destId="{9565AFDE-C99D-4347-BF65-77EF90C01B91}" srcOrd="1" destOrd="0" presId="urn:microsoft.com/office/officeart/2018/2/layout/IconLabelList"/>
    <dgm:cxn modelId="{C4173483-DC06-4A42-924B-3D2E0F0B2F83}" type="presParOf" srcId="{66DC71A2-2119-4781-8FBF-4C6F413A3D6C}" destId="{F9B9313C-1ADD-4AD2-92F4-5C302E2412C5}" srcOrd="2" destOrd="0" presId="urn:microsoft.com/office/officeart/2018/2/layout/IconLabelList"/>
    <dgm:cxn modelId="{8FEA7B14-8174-49C4-9F7A-1D11D2A992D7}" type="presParOf" srcId="{B58E762A-C906-497A-88F8-F2F437994293}" destId="{6B36637F-3BD4-4003-A209-14B2B37F1053}" srcOrd="3" destOrd="0" presId="urn:microsoft.com/office/officeart/2018/2/layout/IconLabelList"/>
    <dgm:cxn modelId="{A923CEA5-6BA6-448B-A385-93D8B492751D}" type="presParOf" srcId="{B58E762A-C906-497A-88F8-F2F437994293}" destId="{10FF2B46-9EF8-4D45-95B4-3B72484DDCC7}" srcOrd="4" destOrd="0" presId="urn:microsoft.com/office/officeart/2018/2/layout/IconLabelList"/>
    <dgm:cxn modelId="{9930FAAB-F648-4EB2-BBC4-E2B1F73D2435}" type="presParOf" srcId="{10FF2B46-9EF8-4D45-95B4-3B72484DDCC7}" destId="{54BC50CF-FF25-4E8D-B418-289D7A75C22B}" srcOrd="0" destOrd="0" presId="urn:microsoft.com/office/officeart/2018/2/layout/IconLabelList"/>
    <dgm:cxn modelId="{3198FC54-08C6-436A-9476-9B98BC98841A}" type="presParOf" srcId="{10FF2B46-9EF8-4D45-95B4-3B72484DDCC7}" destId="{92974D7C-3881-431B-B666-F455E706A801}" srcOrd="1" destOrd="0" presId="urn:microsoft.com/office/officeart/2018/2/layout/IconLabelList"/>
    <dgm:cxn modelId="{0FD5E120-81AC-4399-B2DD-D145C533C3F3}" type="presParOf" srcId="{10FF2B46-9EF8-4D45-95B4-3B72484DDCC7}" destId="{6C185456-CBB4-4FDC-AF60-A67C34B6577C}" srcOrd="2" destOrd="0" presId="urn:microsoft.com/office/officeart/2018/2/layout/IconLabelList"/>
    <dgm:cxn modelId="{5D6FDDDD-A4CF-4806-9AB7-EA76717DD34D}" type="presParOf" srcId="{B58E762A-C906-497A-88F8-F2F437994293}" destId="{D6851351-C22D-4DA5-9474-1A69382C4DA6}" srcOrd="5" destOrd="0" presId="urn:microsoft.com/office/officeart/2018/2/layout/IconLabelList"/>
    <dgm:cxn modelId="{698CF768-85DA-4234-8410-F94CAEF1B4B5}" type="presParOf" srcId="{B58E762A-C906-497A-88F8-F2F437994293}" destId="{09BF1CB9-7DEE-4AB4-A202-78F3CDFC8525}" srcOrd="6" destOrd="0" presId="urn:microsoft.com/office/officeart/2018/2/layout/IconLabelList"/>
    <dgm:cxn modelId="{FD738DBE-73C2-45C7-AA6F-5305F1EBE4D7}" type="presParOf" srcId="{09BF1CB9-7DEE-4AB4-A202-78F3CDFC8525}" destId="{414BB680-8D31-41A7-8558-F0DDEA05095C}" srcOrd="0" destOrd="0" presId="urn:microsoft.com/office/officeart/2018/2/layout/IconLabelList"/>
    <dgm:cxn modelId="{8EDA1BAB-DD3D-4F1A-BFBC-5BCA8EECFD9F}" type="presParOf" srcId="{09BF1CB9-7DEE-4AB4-A202-78F3CDFC8525}" destId="{C290ECED-DFF8-4EB4-802C-0D485FF954CE}" srcOrd="1" destOrd="0" presId="urn:microsoft.com/office/officeart/2018/2/layout/IconLabelList"/>
    <dgm:cxn modelId="{6E7BBD13-B4ED-4A5E-A674-78A6D811C79C}" type="presParOf" srcId="{09BF1CB9-7DEE-4AB4-A202-78F3CDFC8525}" destId="{2989ED21-6303-411A-9529-AE1C5715D570}"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9E02A2-7B89-4675-A08F-9357DDE0DF04}">
      <dsp:nvSpPr>
        <dsp:cNvPr id="0" name=""/>
        <dsp:cNvSpPr/>
      </dsp:nvSpPr>
      <dsp:spPr>
        <a:xfrm>
          <a:off x="1426004" y="415432"/>
          <a:ext cx="1404622" cy="12592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3540116-BC8D-4F0D-B7AF-9C365C2C60E6}">
      <dsp:nvSpPr>
        <dsp:cNvPr id="0" name=""/>
        <dsp:cNvSpPr/>
      </dsp:nvSpPr>
      <dsp:spPr>
        <a:xfrm>
          <a:off x="987492" y="1915322"/>
          <a:ext cx="2281646" cy="74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r>
            <a:rPr lang="en-GB" sz="2400" kern="1200" dirty="0">
              <a:latin typeface="Garamond"/>
            </a:rPr>
            <a:t>Technical services</a:t>
          </a:r>
          <a:endParaRPr lang="en-US" sz="2400" kern="1200" dirty="0">
            <a:latin typeface="Garamond"/>
          </a:endParaRPr>
        </a:p>
      </dsp:txBody>
      <dsp:txXfrm>
        <a:off x="987492" y="1915322"/>
        <a:ext cx="2281646" cy="742500"/>
      </dsp:txXfrm>
    </dsp:sp>
    <dsp:sp modelId="{5BEDA4CD-6E92-44C6-A14B-C57DCAA13287}">
      <dsp:nvSpPr>
        <dsp:cNvPr id="0" name=""/>
        <dsp:cNvSpPr/>
      </dsp:nvSpPr>
      <dsp:spPr>
        <a:xfrm>
          <a:off x="4167296" y="433400"/>
          <a:ext cx="1283908" cy="118741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9B9313C-1ADD-4AD2-92F4-5C302E2412C5}">
      <dsp:nvSpPr>
        <dsp:cNvPr id="0" name=""/>
        <dsp:cNvSpPr/>
      </dsp:nvSpPr>
      <dsp:spPr>
        <a:xfrm>
          <a:off x="3668427" y="1897354"/>
          <a:ext cx="2281646" cy="74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r>
            <a:rPr lang="en-GB" sz="2400" kern="1200" dirty="0">
              <a:latin typeface="Garamond"/>
            </a:rPr>
            <a:t>Managerial services</a:t>
          </a:r>
          <a:endParaRPr lang="en-US" sz="2400" kern="1200" dirty="0">
            <a:latin typeface="Garamond"/>
          </a:endParaRPr>
        </a:p>
      </dsp:txBody>
      <dsp:txXfrm>
        <a:off x="3668427" y="1897354"/>
        <a:ext cx="2281646" cy="742500"/>
      </dsp:txXfrm>
    </dsp:sp>
    <dsp:sp modelId="{54BC50CF-FF25-4E8D-B418-289D7A75C22B}">
      <dsp:nvSpPr>
        <dsp:cNvPr id="0" name=""/>
        <dsp:cNvSpPr/>
      </dsp:nvSpPr>
      <dsp:spPr>
        <a:xfrm>
          <a:off x="983342" y="3228234"/>
          <a:ext cx="1431338" cy="138304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C185456-CBB4-4FDC-AF60-A67C34B6577C}">
      <dsp:nvSpPr>
        <dsp:cNvPr id="0" name=""/>
        <dsp:cNvSpPr/>
      </dsp:nvSpPr>
      <dsp:spPr>
        <a:xfrm>
          <a:off x="558188" y="4790001"/>
          <a:ext cx="2281646" cy="74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r>
            <a:rPr lang="en-GB" sz="2400" kern="1200" dirty="0">
              <a:latin typeface="Garamond"/>
            </a:rPr>
            <a:t>Consultancy Services</a:t>
          </a:r>
          <a:endParaRPr lang="en-US" sz="2400" kern="1200" dirty="0">
            <a:latin typeface="Garamond"/>
          </a:endParaRPr>
        </a:p>
      </dsp:txBody>
      <dsp:txXfrm>
        <a:off x="558188" y="4790001"/>
        <a:ext cx="2281646" cy="742500"/>
      </dsp:txXfrm>
    </dsp:sp>
    <dsp:sp modelId="{414BB680-8D31-41A7-8558-F0DDEA05095C}">
      <dsp:nvSpPr>
        <dsp:cNvPr id="0" name=""/>
        <dsp:cNvSpPr/>
      </dsp:nvSpPr>
      <dsp:spPr>
        <a:xfrm>
          <a:off x="4039153" y="3249909"/>
          <a:ext cx="1540193" cy="129634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989ED21-6303-411A-9529-AE1C5715D570}">
      <dsp:nvSpPr>
        <dsp:cNvPr id="0" name=""/>
        <dsp:cNvSpPr/>
      </dsp:nvSpPr>
      <dsp:spPr>
        <a:xfrm>
          <a:off x="3239123" y="4768327"/>
          <a:ext cx="3140253" cy="74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GB" sz="2000" kern="1200" dirty="0">
              <a:latin typeface="Garamond"/>
            </a:rPr>
            <a:t>Provision of services of technical or other personnel</a:t>
          </a:r>
          <a:endParaRPr lang="en-US" sz="2000" kern="1200" dirty="0">
            <a:latin typeface="Garamond"/>
          </a:endParaRPr>
        </a:p>
      </dsp:txBody>
      <dsp:txXfrm>
        <a:off x="3239123" y="4768327"/>
        <a:ext cx="3140253" cy="7425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4936AE5-A6C2-4D7F-850C-91430ABC4C82}" type="datetimeFigureOut">
              <a:rPr lang="en-IN" smtClean="0"/>
              <a:t>18-02-2025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1004696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4936AE5-A6C2-4D7F-850C-91430ABC4C82}" type="datetimeFigureOut">
              <a:rPr lang="en-IN" smtClean="0"/>
              <a:t>18-02-2025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1315861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4936AE5-A6C2-4D7F-850C-91430ABC4C82}" type="datetimeFigureOut">
              <a:rPr lang="en-IN" smtClean="0"/>
              <a:t>18-02-2025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3952310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4936AE5-A6C2-4D7F-850C-91430ABC4C82}" type="datetimeFigureOut">
              <a:rPr lang="en-IN" smtClean="0"/>
              <a:t>18-02-2025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7F5A111-68BF-4E83-90E3-F13ED1775FE7}" type="slidenum">
              <a:rPr lang="en-IN" smtClean="0"/>
              <a:t>‹#›</a:t>
            </a:fld>
            <a:endParaRPr lang="en-IN"/>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580460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4936AE5-A6C2-4D7F-850C-91430ABC4C82}" type="datetimeFigureOut">
              <a:rPr lang="en-IN" smtClean="0"/>
              <a:t>18-02-2025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28987957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F4936AE5-A6C2-4D7F-850C-91430ABC4C82}" type="datetimeFigureOut">
              <a:rPr lang="en-IN" smtClean="0"/>
              <a:t>18-02-2025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3867965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F4936AE5-A6C2-4D7F-850C-91430ABC4C82}" type="datetimeFigureOut">
              <a:rPr lang="en-IN" smtClean="0"/>
              <a:t>18-02-2025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15307558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936AE5-A6C2-4D7F-850C-91430ABC4C82}" type="datetimeFigureOut">
              <a:rPr lang="en-IN" smtClean="0"/>
              <a:t>18-02-2025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2157919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936AE5-A6C2-4D7F-850C-91430ABC4C82}" type="datetimeFigureOut">
              <a:rPr lang="en-IN" smtClean="0"/>
              <a:t>18-02-2025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31604999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936AE5-A6C2-4D7F-850C-91430ABC4C82}" type="datetimeFigureOut">
              <a:rPr lang="en-IN" smtClean="0"/>
              <a:t>18-02-2025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3648196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936AE5-A6C2-4D7F-850C-91430ABC4C82}" type="datetimeFigureOut">
              <a:rPr lang="en-IN" smtClean="0"/>
              <a:t>18-02-2025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116713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4936AE5-A6C2-4D7F-850C-91430ABC4C82}" type="datetimeFigureOut">
              <a:rPr lang="en-IN" smtClean="0"/>
              <a:t>18-02-2025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945076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936AE5-A6C2-4D7F-850C-91430ABC4C82}" type="datetimeFigureOut">
              <a:rPr lang="en-IN" smtClean="0"/>
              <a:t>18-02-2025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3621382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936AE5-A6C2-4D7F-850C-91430ABC4C82}" type="datetimeFigureOut">
              <a:rPr lang="en-IN" smtClean="0"/>
              <a:t>18-02-2025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833346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4936AE5-A6C2-4D7F-850C-91430ABC4C82}" type="datetimeFigureOut">
              <a:rPr lang="en-IN" smtClean="0"/>
              <a:t>18-02-2025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135540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F4936AE5-A6C2-4D7F-850C-91430ABC4C82}" type="datetimeFigureOut">
              <a:rPr lang="en-IN" smtClean="0"/>
              <a:t>18-02-2025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2132564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4936AE5-A6C2-4D7F-850C-91430ABC4C82}" type="datetimeFigureOut">
              <a:rPr lang="en-IN" smtClean="0"/>
              <a:t>18-02-2025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4271136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4936AE5-A6C2-4D7F-850C-91430ABC4C82}" type="datetimeFigureOut">
              <a:rPr lang="en-IN" smtClean="0"/>
              <a:t>18-02-2025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7F5A111-68BF-4E83-90E3-F13ED1775FE7}" type="slidenum">
              <a:rPr lang="en-IN" smtClean="0"/>
              <a:t>‹#›</a:t>
            </a:fld>
            <a:endParaRPr lang="en-IN"/>
          </a:p>
        </p:txBody>
      </p:sp>
    </p:spTree>
    <p:extLst>
      <p:ext uri="{BB962C8B-B14F-4D97-AF65-F5344CB8AC3E}">
        <p14:creationId xmlns:p14="http://schemas.microsoft.com/office/powerpoint/2010/main" val="2421209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F4936AE5-A6C2-4D7F-850C-91430ABC4C82}" type="datetimeFigureOut">
              <a:rPr lang="en-IN" smtClean="0"/>
              <a:t>18-02-2025</a:t>
            </a:fld>
            <a:endParaRPr lang="en-IN"/>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IN"/>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37F5A111-68BF-4E83-90E3-F13ED1775FE7}" type="slidenum">
              <a:rPr lang="en-IN" smtClean="0"/>
              <a:t>‹#›</a:t>
            </a:fld>
            <a:endParaRPr lang="en-IN"/>
          </a:p>
        </p:txBody>
      </p:sp>
    </p:spTree>
    <p:extLst>
      <p:ext uri="{BB962C8B-B14F-4D97-AF65-F5344CB8AC3E}">
        <p14:creationId xmlns:p14="http://schemas.microsoft.com/office/powerpoint/2010/main" val="344347666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 id="2147483696"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5.png"/><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6.png"/><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B79A3-8A2F-5EB5-D702-78766F856CB7}"/>
              </a:ext>
            </a:extLst>
          </p:cNvPr>
          <p:cNvSpPr>
            <a:spLocks noGrp="1"/>
          </p:cNvSpPr>
          <p:nvPr>
            <p:ph type="ctrTitle"/>
          </p:nvPr>
        </p:nvSpPr>
        <p:spPr>
          <a:xfrm>
            <a:off x="1679093" y="345594"/>
            <a:ext cx="8689976" cy="2509213"/>
          </a:xfrm>
        </p:spPr>
        <p:txBody>
          <a:bodyPr/>
          <a:lstStyle/>
          <a:p>
            <a:r>
              <a:rPr lang="en-GB" sz="5200" dirty="0">
                <a:solidFill>
                  <a:srgbClr val="FF0000"/>
                </a:solidFill>
              </a:rPr>
              <a:t>SEC 194 IC,194 J,194K, 194LA</a:t>
            </a:r>
            <a:endParaRPr lang="en-IN" sz="5200" dirty="0">
              <a:solidFill>
                <a:srgbClr val="FF0000"/>
              </a:solidFill>
            </a:endParaRPr>
          </a:p>
        </p:txBody>
      </p:sp>
      <p:sp>
        <p:nvSpPr>
          <p:cNvPr id="3" name="Subtitle 2">
            <a:extLst>
              <a:ext uri="{FF2B5EF4-FFF2-40B4-BE49-F238E27FC236}">
                <a16:creationId xmlns:a16="http://schemas.microsoft.com/office/drawing/2014/main" id="{C34A26A0-1AAE-F6BA-F2B9-7897D237F983}"/>
              </a:ext>
            </a:extLst>
          </p:cNvPr>
          <p:cNvSpPr>
            <a:spLocks noGrp="1"/>
          </p:cNvSpPr>
          <p:nvPr>
            <p:ph type="subTitle" idx="1"/>
          </p:nvPr>
        </p:nvSpPr>
        <p:spPr/>
        <p:txBody>
          <a:bodyPr/>
          <a:lstStyle/>
          <a:p>
            <a:r>
              <a:rPr lang="en-GB" dirty="0"/>
              <a:t>TAX DEDUCTED AT SOURCE</a:t>
            </a:r>
            <a:endParaRPr lang="en-IN" dirty="0"/>
          </a:p>
        </p:txBody>
      </p:sp>
    </p:spTree>
    <p:extLst>
      <p:ext uri="{BB962C8B-B14F-4D97-AF65-F5344CB8AC3E}">
        <p14:creationId xmlns:p14="http://schemas.microsoft.com/office/powerpoint/2010/main" val="3512171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49CBE9-0A5A-6F3B-0A8B-9EBCFA285D3F}"/>
              </a:ext>
            </a:extLst>
          </p:cNvPr>
          <p:cNvSpPr>
            <a:spLocks noGrp="1"/>
          </p:cNvSpPr>
          <p:nvPr>
            <p:ph idx="1"/>
          </p:nvPr>
        </p:nvSpPr>
        <p:spPr>
          <a:xfrm>
            <a:off x="1017142" y="1089061"/>
            <a:ext cx="9879455" cy="4786807"/>
          </a:xfrm>
        </p:spPr>
        <p:txBody>
          <a:bodyPr>
            <a:normAutofit fontScale="77500" lnSpcReduction="20000"/>
          </a:bodyPr>
          <a:lstStyle/>
          <a:p>
            <a:pPr algn="just">
              <a:spcAft>
                <a:spcPts val="400"/>
              </a:spcAft>
            </a:pPr>
            <a:r>
              <a:rPr lang="en-GB" sz="2200" b="1" i="0" dirty="0">
                <a:solidFill>
                  <a:srgbClr val="444444"/>
                </a:solidFill>
                <a:effectLst/>
                <a:latin typeface="Times New Roman" panose="02020603050405020304" pitchFamily="18" charset="0"/>
              </a:rPr>
              <a:t>Provided further </a:t>
            </a:r>
            <a:r>
              <a:rPr lang="en-GB" sz="2200" b="0" i="0" dirty="0">
                <a:solidFill>
                  <a:srgbClr val="444444"/>
                </a:solidFill>
                <a:effectLst/>
                <a:latin typeface="Times New Roman" panose="02020603050405020304" pitchFamily="18" charset="0"/>
              </a:rPr>
              <a:t>that an individual or a Hindu undivided family, whose total sales, gross receipts or turnover from the business or profession carried on by him exceed </a:t>
            </a:r>
            <a:r>
              <a:rPr lang="en-GB" sz="2200" b="0" i="0" u="none" strike="noStrike" baseline="30000" dirty="0">
                <a:solidFill>
                  <a:srgbClr val="0072C6"/>
                </a:solidFill>
                <a:effectLst/>
                <a:latin typeface="Times New Roman" panose="02020603050405020304" pitchFamily="18" charset="0"/>
              </a:rPr>
              <a:t>99</a:t>
            </a:r>
            <a:r>
              <a:rPr lang="en-GB" sz="2200" b="0" i="0" dirty="0">
                <a:solidFill>
                  <a:srgbClr val="444444"/>
                </a:solidFill>
                <a:effectLst/>
                <a:latin typeface="Times New Roman" panose="02020603050405020304" pitchFamily="18" charset="0"/>
              </a:rPr>
              <a:t>[one crore rupees in case of business or fifty lakh rupees in case of profession] during the financial year immediately preceding the financial year in which such sum by way of fees for professional services or technical services is credited or paid, shall be liable to deduct income-tax under this section :</a:t>
            </a:r>
          </a:p>
          <a:p>
            <a:pPr algn="just">
              <a:spcAft>
                <a:spcPts val="400"/>
              </a:spcAft>
            </a:pPr>
            <a:r>
              <a:rPr lang="en-GB" sz="2200" b="1" i="0" dirty="0">
                <a:solidFill>
                  <a:srgbClr val="444444"/>
                </a:solidFill>
                <a:effectLst/>
                <a:latin typeface="Times New Roman" panose="02020603050405020304" pitchFamily="18" charset="0"/>
              </a:rPr>
              <a:t>Provided also </a:t>
            </a:r>
            <a:r>
              <a:rPr lang="en-GB" sz="2200" b="0" i="0" dirty="0">
                <a:solidFill>
                  <a:srgbClr val="444444"/>
                </a:solidFill>
                <a:effectLst/>
                <a:latin typeface="Times New Roman" panose="02020603050405020304" pitchFamily="18" charset="0"/>
              </a:rPr>
              <a:t>that no individual or a Hindu undivided family referred to in the second proviso shall be liable to deduct income-tax on the sum by way of fees for professional services in case such sum is credited or paid exclusively for personal purposes of such individual or any member of Hindu undivided family:</a:t>
            </a:r>
          </a:p>
          <a:p>
            <a:pPr algn="just">
              <a:spcAft>
                <a:spcPts val="400"/>
              </a:spcAft>
            </a:pPr>
            <a:r>
              <a:rPr lang="en-GB" sz="2200" b="1" i="0" dirty="0">
                <a:solidFill>
                  <a:srgbClr val="444444"/>
                </a:solidFill>
                <a:effectLst/>
                <a:latin typeface="Times New Roman" panose="02020603050405020304" pitchFamily="18" charset="0"/>
              </a:rPr>
              <a:t>Provided also</a:t>
            </a:r>
            <a:r>
              <a:rPr lang="en-GB" sz="2200" b="0" i="0" dirty="0">
                <a:solidFill>
                  <a:srgbClr val="444444"/>
                </a:solidFill>
                <a:effectLst/>
                <a:latin typeface="Times New Roman" panose="02020603050405020304" pitchFamily="18" charset="0"/>
              </a:rPr>
              <a:t> that the provisions of this section shall have effect, as if for the words "ten per cent", the words "two per cent" had been substituted in the case of a payee, engaged only in the business of operation of call centre.</a:t>
            </a:r>
          </a:p>
          <a:p>
            <a:endParaRPr lang="en-IN" dirty="0"/>
          </a:p>
        </p:txBody>
      </p:sp>
    </p:spTree>
    <p:extLst>
      <p:ext uri="{BB962C8B-B14F-4D97-AF65-F5344CB8AC3E}">
        <p14:creationId xmlns:p14="http://schemas.microsoft.com/office/powerpoint/2010/main" val="1604036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093C4-B90B-4281-BCDE-C66CFE4266E2}"/>
              </a:ext>
            </a:extLst>
          </p:cNvPr>
          <p:cNvSpPr>
            <a:spLocks noGrp="1"/>
          </p:cNvSpPr>
          <p:nvPr>
            <p:ph type="title"/>
          </p:nvPr>
        </p:nvSpPr>
        <p:spPr>
          <a:xfrm>
            <a:off x="804671" y="640263"/>
            <a:ext cx="3284331" cy="5254510"/>
          </a:xfrm>
        </p:spPr>
        <p:txBody>
          <a:bodyPr>
            <a:normAutofit/>
          </a:bodyPr>
          <a:lstStyle/>
          <a:p>
            <a:r>
              <a:rPr lang="en-GB" b="1" dirty="0">
                <a:latin typeface="Garamond" panose="02020404030301010803" pitchFamily="18" charset="0"/>
              </a:rPr>
              <a:t>Who is Liable to Deduct TDS Under Section 194J?</a:t>
            </a:r>
            <a:endParaRPr lang="en-US" dirty="0">
              <a:latin typeface="Garamond" panose="02020404030301010803" pitchFamily="18" charset="0"/>
            </a:endParaRPr>
          </a:p>
          <a:p>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0FC463A9-1E8D-44A4-9147-C0ECF4906322}"/>
              </a:ext>
            </a:extLst>
          </p:cNvPr>
          <p:cNvSpPr>
            <a:spLocks noGrp="1"/>
          </p:cNvSpPr>
          <p:nvPr>
            <p:ph idx="1"/>
          </p:nvPr>
        </p:nvSpPr>
        <p:spPr>
          <a:xfrm>
            <a:off x="5358384" y="640263"/>
            <a:ext cx="6028944" cy="5254510"/>
          </a:xfrm>
        </p:spPr>
        <p:txBody>
          <a:bodyPr vert="horz" lIns="91440" tIns="45720" rIns="91440" bIns="45720" rtlCol="0" anchor="ctr">
            <a:normAutofit fontScale="85000" lnSpcReduction="20000"/>
          </a:bodyPr>
          <a:lstStyle/>
          <a:p>
            <a:pPr marL="0" indent="0">
              <a:buNone/>
            </a:pPr>
            <a:r>
              <a:rPr lang="en-GB" sz="2200" dirty="0">
                <a:solidFill>
                  <a:schemeClr val="bg1"/>
                </a:solidFill>
                <a:latin typeface="Garamond" panose="02020404030301010803" pitchFamily="18" charset="0"/>
                <a:ea typeface="+mn-lt"/>
                <a:cs typeface="+mn-lt"/>
              </a:rPr>
              <a:t>Everyone except an individual/HUF who is liable to make the following payments to any resident is liable to </a:t>
            </a:r>
            <a:r>
              <a:rPr lang="en-GB" sz="2200" b="1" dirty="0">
                <a:solidFill>
                  <a:srgbClr val="FF0000"/>
                </a:solidFill>
                <a:latin typeface="Garamond" panose="02020404030301010803" pitchFamily="18" charset="0"/>
                <a:ea typeface="+mn-lt"/>
                <a:cs typeface="+mn-lt"/>
              </a:rPr>
              <a:t>deduct TDS Under Section 194J: </a:t>
            </a:r>
            <a:endParaRPr lang="en-GB" sz="2200" dirty="0">
              <a:solidFill>
                <a:srgbClr val="FF0000"/>
              </a:solidFill>
              <a:latin typeface="Garamond" panose="02020404030301010803" pitchFamily="18" charset="0"/>
              <a:ea typeface="+mn-lt"/>
              <a:cs typeface="+mn-lt"/>
            </a:endParaRPr>
          </a:p>
          <a:p>
            <a:pPr marL="0" indent="0">
              <a:buNone/>
            </a:pPr>
            <a:r>
              <a:rPr lang="en-GB" sz="2200" dirty="0">
                <a:solidFill>
                  <a:srgbClr val="FF0000"/>
                </a:solidFill>
                <a:latin typeface="Garamond" panose="02020404030301010803" pitchFamily="18" charset="0"/>
                <a:ea typeface="+mn-lt"/>
                <a:cs typeface="+mn-lt"/>
              </a:rPr>
              <a:t>1.Fees for professional services and for technical services or</a:t>
            </a:r>
            <a:endParaRPr lang="en-GB" sz="2200" dirty="0">
              <a:solidFill>
                <a:srgbClr val="FF0000"/>
              </a:solidFill>
              <a:latin typeface="Garamond" panose="02020404030301010803" pitchFamily="18" charset="0"/>
            </a:endParaRPr>
          </a:p>
          <a:p>
            <a:pPr marL="0" indent="0">
              <a:buNone/>
            </a:pPr>
            <a:r>
              <a:rPr lang="en-GB" sz="2200" dirty="0">
                <a:solidFill>
                  <a:srgbClr val="FF0000"/>
                </a:solidFill>
                <a:latin typeface="Garamond" panose="02020404030301010803" pitchFamily="18" charset="0"/>
                <a:ea typeface="+mn-lt"/>
                <a:cs typeface="+mn-lt"/>
              </a:rPr>
              <a:t>2. Any remuneration/ fees/ commission whatever name called to a director of a company other than the payment on which tax is deductible u/s 192 or </a:t>
            </a:r>
          </a:p>
          <a:p>
            <a:pPr marL="0" indent="0">
              <a:buNone/>
            </a:pPr>
            <a:r>
              <a:rPr lang="en-GB" sz="2200" dirty="0">
                <a:solidFill>
                  <a:srgbClr val="FF0000"/>
                </a:solidFill>
                <a:latin typeface="Garamond" panose="02020404030301010803" pitchFamily="18" charset="0"/>
                <a:ea typeface="+mn-lt"/>
                <a:cs typeface="+mn-lt"/>
              </a:rPr>
              <a:t>3.Royalty or</a:t>
            </a:r>
            <a:endParaRPr lang="en-GB" sz="2200" dirty="0">
              <a:solidFill>
                <a:srgbClr val="FF0000"/>
              </a:solidFill>
              <a:latin typeface="Garamond" panose="02020404030301010803" pitchFamily="18" charset="0"/>
            </a:endParaRPr>
          </a:p>
          <a:p>
            <a:pPr marL="0" indent="0">
              <a:buNone/>
            </a:pPr>
            <a:r>
              <a:rPr lang="en-GB" sz="2200" dirty="0">
                <a:solidFill>
                  <a:srgbClr val="FF0000"/>
                </a:solidFill>
                <a:latin typeface="Garamond" panose="02020404030301010803" pitchFamily="18" charset="0"/>
                <a:ea typeface="+mn-lt"/>
                <a:cs typeface="+mn-lt"/>
              </a:rPr>
              <a:t>4. Non-compete fees u/s 28(VA)</a:t>
            </a:r>
            <a:endParaRPr lang="en-GB" sz="2200" dirty="0">
              <a:solidFill>
                <a:srgbClr val="FF0000"/>
              </a:solidFill>
              <a:latin typeface="Garamond" panose="02020404030301010803" pitchFamily="18" charset="0"/>
            </a:endParaRPr>
          </a:p>
          <a:p>
            <a:pPr marL="0" indent="0">
              <a:buNone/>
            </a:pPr>
            <a:endParaRPr lang="en-GB" sz="2200" dirty="0">
              <a:solidFill>
                <a:srgbClr val="FF0000"/>
              </a:solidFill>
              <a:latin typeface="Garamond" panose="02020404030301010803" pitchFamily="18" charset="0"/>
              <a:ea typeface="+mn-lt"/>
              <a:cs typeface="+mn-lt"/>
            </a:endParaRPr>
          </a:p>
          <a:p>
            <a:r>
              <a:rPr lang="en-GB" sz="2200" b="1" dirty="0">
                <a:solidFill>
                  <a:srgbClr val="FF0000"/>
                </a:solidFill>
                <a:latin typeface="Garamond" panose="02020404030301010803" pitchFamily="18" charset="0"/>
                <a:ea typeface="+mn-lt"/>
                <a:cs typeface="+mn-lt"/>
              </a:rPr>
              <a:t>Note:</a:t>
            </a:r>
            <a:r>
              <a:rPr lang="en-GB" sz="2200" dirty="0">
                <a:solidFill>
                  <a:srgbClr val="FF0000"/>
                </a:solidFill>
                <a:latin typeface="Garamond" panose="02020404030301010803" pitchFamily="18" charset="0"/>
                <a:ea typeface="+mn-lt"/>
                <a:cs typeface="+mn-lt"/>
              </a:rPr>
              <a:t> It includes Individual/HUF falling under the scope of section 44AB.</a:t>
            </a:r>
            <a:endParaRPr lang="en-GB" sz="2200" dirty="0">
              <a:solidFill>
                <a:srgbClr val="FF0000"/>
              </a:solidFill>
              <a:latin typeface="Garamond" panose="02020404030301010803" pitchFamily="18" charset="0"/>
            </a:endParaRPr>
          </a:p>
          <a:p>
            <a:endParaRPr lang="en-GB" sz="220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1461628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56426-1348-418C-9029-057811B5A15A}"/>
              </a:ext>
            </a:extLst>
          </p:cNvPr>
          <p:cNvSpPr>
            <a:spLocks noGrp="1"/>
          </p:cNvSpPr>
          <p:nvPr>
            <p:ph type="title"/>
          </p:nvPr>
        </p:nvSpPr>
        <p:spPr>
          <a:xfrm>
            <a:off x="870856" y="273166"/>
            <a:ext cx="10076543" cy="1325563"/>
          </a:xfrm>
        </p:spPr>
        <p:txBody>
          <a:bodyPr>
            <a:normAutofit/>
          </a:bodyPr>
          <a:lstStyle/>
          <a:p>
            <a:r>
              <a:rPr lang="en-GB" b="1" dirty="0">
                <a:latin typeface="The Hand Bold"/>
                <a:ea typeface="+mj-lt"/>
                <a:cs typeface="+mj-lt"/>
              </a:rPr>
              <a:t>Meaning of Professional Services Under Section 194J</a:t>
            </a:r>
            <a:endParaRPr lang="en-US" dirty="0">
              <a:latin typeface="The Hand Bold"/>
            </a:endParaRPr>
          </a:p>
        </p:txBody>
      </p:sp>
      <p:sp>
        <p:nvSpPr>
          <p:cNvPr id="3" name="Content Placeholder 2">
            <a:extLst>
              <a:ext uri="{FF2B5EF4-FFF2-40B4-BE49-F238E27FC236}">
                <a16:creationId xmlns:a16="http://schemas.microsoft.com/office/drawing/2014/main" id="{E6EEED9F-1717-4DC8-9DC4-45F09185C3BA}"/>
              </a:ext>
            </a:extLst>
          </p:cNvPr>
          <p:cNvSpPr>
            <a:spLocks noGrp="1"/>
          </p:cNvSpPr>
          <p:nvPr>
            <p:ph idx="1"/>
          </p:nvPr>
        </p:nvSpPr>
        <p:spPr>
          <a:xfrm>
            <a:off x="328779" y="1617667"/>
            <a:ext cx="3720232" cy="4721685"/>
          </a:xfrm>
        </p:spPr>
        <p:txBody>
          <a:bodyPr vert="horz" lIns="91440" tIns="45720" rIns="91440" bIns="45720" rtlCol="0" anchor="t">
            <a:noAutofit/>
          </a:bodyPr>
          <a:lstStyle/>
          <a:p>
            <a:pPr marL="0" indent="0">
              <a:buNone/>
            </a:pPr>
            <a:r>
              <a:rPr lang="en-GB" sz="2400" b="1" dirty="0">
                <a:latin typeface="Garamond" panose="02020404030301010803" pitchFamily="18" charset="0"/>
                <a:ea typeface="+mn-lt"/>
                <a:cs typeface="+mn-lt"/>
              </a:rPr>
              <a:t>Professional Services are defined under Section 194J includes:</a:t>
            </a:r>
          </a:p>
          <a:p>
            <a:pPr marL="0" indent="0">
              <a:buNone/>
            </a:pPr>
            <a:endParaRPr lang="en-GB" sz="1600" b="1" dirty="0">
              <a:latin typeface="Garamond" panose="02020404030301010803" pitchFamily="18" charset="0"/>
            </a:endParaRPr>
          </a:p>
          <a:p>
            <a:pPr lvl="1"/>
            <a:r>
              <a:rPr lang="en-GB" dirty="0">
                <a:latin typeface="Garamond" panose="02020404030301010803" pitchFamily="18" charset="0"/>
                <a:ea typeface="+mn-lt"/>
                <a:cs typeface="+mn-lt"/>
              </a:rPr>
              <a:t>Medical</a:t>
            </a:r>
            <a:endParaRPr lang="en-GB" dirty="0">
              <a:latin typeface="Garamond" panose="02020404030301010803" pitchFamily="18" charset="0"/>
            </a:endParaRPr>
          </a:p>
          <a:p>
            <a:pPr lvl="1"/>
            <a:r>
              <a:rPr lang="en-GB" dirty="0">
                <a:latin typeface="Garamond" panose="02020404030301010803" pitchFamily="18" charset="0"/>
                <a:ea typeface="+mn-lt"/>
                <a:cs typeface="+mn-lt"/>
              </a:rPr>
              <a:t>Legal</a:t>
            </a:r>
            <a:endParaRPr lang="en-GB" dirty="0">
              <a:latin typeface="Garamond" panose="02020404030301010803" pitchFamily="18" charset="0"/>
            </a:endParaRPr>
          </a:p>
          <a:p>
            <a:pPr lvl="1"/>
            <a:r>
              <a:rPr lang="en-GB" dirty="0">
                <a:latin typeface="Garamond" panose="02020404030301010803" pitchFamily="18" charset="0"/>
                <a:ea typeface="+mn-lt"/>
                <a:cs typeface="+mn-lt"/>
              </a:rPr>
              <a:t>Engineering</a:t>
            </a:r>
            <a:endParaRPr lang="en-GB" dirty="0">
              <a:latin typeface="Garamond" panose="02020404030301010803" pitchFamily="18" charset="0"/>
            </a:endParaRPr>
          </a:p>
          <a:p>
            <a:pPr lvl="1"/>
            <a:r>
              <a:rPr lang="en-GB" dirty="0">
                <a:latin typeface="Garamond" panose="02020404030301010803" pitchFamily="18" charset="0"/>
                <a:ea typeface="+mn-lt"/>
                <a:cs typeface="+mn-lt"/>
              </a:rPr>
              <a:t>Architectural profession</a:t>
            </a:r>
            <a:endParaRPr lang="en-GB" dirty="0">
              <a:latin typeface="Garamond" panose="02020404030301010803" pitchFamily="18" charset="0"/>
            </a:endParaRPr>
          </a:p>
          <a:p>
            <a:pPr lvl="1"/>
            <a:r>
              <a:rPr lang="en-GB" dirty="0">
                <a:latin typeface="Garamond" panose="02020404030301010803" pitchFamily="18" charset="0"/>
                <a:ea typeface="+mn-lt"/>
                <a:cs typeface="+mn-lt"/>
              </a:rPr>
              <a:t>Accountancy</a:t>
            </a:r>
            <a:endParaRPr lang="en-GB" dirty="0">
              <a:latin typeface="Garamond" panose="02020404030301010803" pitchFamily="18" charset="0"/>
            </a:endParaRPr>
          </a:p>
          <a:p>
            <a:pPr lvl="1"/>
            <a:r>
              <a:rPr lang="en-GB" dirty="0">
                <a:latin typeface="Garamond" panose="02020404030301010803" pitchFamily="18" charset="0"/>
                <a:ea typeface="+mn-lt"/>
                <a:cs typeface="+mn-lt"/>
              </a:rPr>
              <a:t>Technical consultancy, or</a:t>
            </a:r>
            <a:endParaRPr lang="en-GB" dirty="0">
              <a:latin typeface="Garamond" panose="02020404030301010803" pitchFamily="18" charset="0"/>
            </a:endParaRPr>
          </a:p>
          <a:p>
            <a:pPr lvl="1"/>
            <a:r>
              <a:rPr lang="en-GB" dirty="0">
                <a:latin typeface="Garamond" panose="02020404030301010803" pitchFamily="18" charset="0"/>
                <a:ea typeface="+mn-lt"/>
                <a:cs typeface="+mn-lt"/>
              </a:rPr>
              <a:t>Interior decoration</a:t>
            </a:r>
            <a:endParaRPr lang="en-GB" dirty="0">
              <a:latin typeface="Garamond" panose="02020404030301010803" pitchFamily="18" charset="0"/>
            </a:endParaRPr>
          </a:p>
          <a:p>
            <a:endParaRPr lang="en-GB" sz="3200" dirty="0">
              <a:latin typeface="Garamond" panose="02020404030301010803" pitchFamily="18" charset="0"/>
            </a:endParaRPr>
          </a:p>
        </p:txBody>
      </p:sp>
      <p:sp>
        <p:nvSpPr>
          <p:cNvPr id="4" name="TextBox 3">
            <a:extLst>
              <a:ext uri="{FF2B5EF4-FFF2-40B4-BE49-F238E27FC236}">
                <a16:creationId xmlns:a16="http://schemas.microsoft.com/office/drawing/2014/main" id="{D7BA17E4-221A-4E74-B9E5-DCEC3165330B}"/>
              </a:ext>
            </a:extLst>
          </p:cNvPr>
          <p:cNvSpPr txBox="1"/>
          <p:nvPr/>
        </p:nvSpPr>
        <p:spPr>
          <a:xfrm>
            <a:off x="3888917" y="1612498"/>
            <a:ext cx="4040419" cy="47130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lnSpc>
                <a:spcPct val="110000"/>
              </a:lnSpc>
              <a:spcBef>
                <a:spcPts val="500"/>
              </a:spcBef>
            </a:pPr>
            <a:r>
              <a:rPr lang="en-GB" sz="2400" b="1" dirty="0">
                <a:latin typeface="Garamond" panose="02020404030301010803" pitchFamily="18" charset="0"/>
                <a:ea typeface="+mn-lt"/>
                <a:cs typeface="+mn-lt"/>
              </a:rPr>
              <a:t>Professional services notified in section 44AA includes:</a:t>
            </a:r>
          </a:p>
          <a:p>
            <a:pPr lvl="1">
              <a:lnSpc>
                <a:spcPct val="110000"/>
              </a:lnSpc>
              <a:spcBef>
                <a:spcPts val="500"/>
              </a:spcBef>
            </a:pPr>
            <a:endParaRPr lang="en-US" sz="1100" b="1" dirty="0">
              <a:latin typeface="Garamond" panose="02020404030301010803" pitchFamily="18" charset="0"/>
            </a:endParaRPr>
          </a:p>
          <a:p>
            <a:pPr marL="742950" lvl="1" indent="-285750">
              <a:lnSpc>
                <a:spcPct val="110000"/>
              </a:lnSpc>
              <a:spcBef>
                <a:spcPts val="500"/>
              </a:spcBef>
              <a:buFont typeface="Arial"/>
              <a:buChar char="•"/>
            </a:pPr>
            <a:r>
              <a:rPr lang="en-GB" sz="2400" dirty="0">
                <a:latin typeface="Garamond" panose="02020404030301010803" pitchFamily="18" charset="0"/>
                <a:ea typeface="+mn-lt"/>
                <a:cs typeface="+mn-lt"/>
              </a:rPr>
              <a:t>The profession of film artist</a:t>
            </a:r>
          </a:p>
          <a:p>
            <a:pPr marL="742950" lvl="1" indent="-285750">
              <a:lnSpc>
                <a:spcPct val="110000"/>
              </a:lnSpc>
              <a:spcBef>
                <a:spcPts val="500"/>
              </a:spcBef>
              <a:buFont typeface="Arial"/>
              <a:buChar char="•"/>
            </a:pPr>
            <a:r>
              <a:rPr lang="en-GB" sz="2400" dirty="0">
                <a:latin typeface="Garamond" panose="02020404030301010803" pitchFamily="18" charset="0"/>
                <a:ea typeface="+mn-lt"/>
                <a:cs typeface="+mn-lt"/>
              </a:rPr>
              <a:t>The profession of the authorized representative</a:t>
            </a:r>
          </a:p>
          <a:p>
            <a:pPr marL="742950" lvl="1" indent="-285750">
              <a:lnSpc>
                <a:spcPct val="110000"/>
              </a:lnSpc>
              <a:spcBef>
                <a:spcPts val="500"/>
              </a:spcBef>
              <a:buFont typeface="Arial"/>
              <a:buChar char="•"/>
            </a:pPr>
            <a:r>
              <a:rPr lang="en-GB" sz="2400" dirty="0">
                <a:latin typeface="Garamond" panose="02020404030301010803" pitchFamily="18" charset="0"/>
                <a:ea typeface="+mn-lt"/>
                <a:cs typeface="+mn-lt"/>
              </a:rPr>
              <a:t>The profession of Company Secretary</a:t>
            </a:r>
          </a:p>
          <a:p>
            <a:pPr algn="l"/>
            <a:endParaRPr lang="en-GB" sz="2400" dirty="0">
              <a:latin typeface="Garamond" panose="02020404030301010803" pitchFamily="18" charset="0"/>
            </a:endParaRPr>
          </a:p>
        </p:txBody>
      </p:sp>
      <p:sp>
        <p:nvSpPr>
          <p:cNvPr id="5" name="TextBox 4">
            <a:extLst>
              <a:ext uri="{FF2B5EF4-FFF2-40B4-BE49-F238E27FC236}">
                <a16:creationId xmlns:a16="http://schemas.microsoft.com/office/drawing/2014/main" id="{CEF96EE6-D649-4AF8-9280-8D363473EE26}"/>
              </a:ext>
            </a:extLst>
          </p:cNvPr>
          <p:cNvSpPr txBox="1"/>
          <p:nvPr/>
        </p:nvSpPr>
        <p:spPr>
          <a:xfrm>
            <a:off x="7929336" y="1612498"/>
            <a:ext cx="4105715" cy="55543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lnSpc>
                <a:spcPct val="110000"/>
              </a:lnSpc>
              <a:spcBef>
                <a:spcPts val="500"/>
              </a:spcBef>
            </a:pPr>
            <a:r>
              <a:rPr lang="en-GB" sz="2400" b="1" dirty="0">
                <a:latin typeface="Garamond" panose="02020404030301010803" pitchFamily="18" charset="0"/>
                <a:ea typeface="+mn-lt"/>
                <a:cs typeface="+mn-lt"/>
              </a:rPr>
              <a:t>Professional Services related to sports activities engraved by CBDT for Section 194J Under TDS</a:t>
            </a:r>
            <a:endParaRPr lang="en-US" sz="2400" b="1" dirty="0">
              <a:latin typeface="Garamond" panose="02020404030301010803" pitchFamily="18" charset="0"/>
            </a:endParaRPr>
          </a:p>
          <a:p>
            <a:pPr marL="742950" lvl="1" indent="-285750">
              <a:spcBef>
                <a:spcPts val="500"/>
              </a:spcBef>
              <a:buFont typeface="Arial"/>
              <a:buChar char="•"/>
            </a:pPr>
            <a:r>
              <a:rPr lang="en-GB" sz="2400" dirty="0">
                <a:latin typeface="Garamond" panose="02020404030301010803" pitchFamily="18" charset="0"/>
                <a:ea typeface="+mn-lt"/>
                <a:cs typeface="+mn-lt"/>
              </a:rPr>
              <a:t>Anchors</a:t>
            </a:r>
          </a:p>
          <a:p>
            <a:pPr marL="742950" lvl="1" indent="-285750">
              <a:spcBef>
                <a:spcPts val="500"/>
              </a:spcBef>
              <a:buFont typeface="Arial"/>
              <a:buChar char="•"/>
            </a:pPr>
            <a:r>
              <a:rPr lang="en-GB" sz="2400" dirty="0">
                <a:latin typeface="Garamond" panose="02020404030301010803" pitchFamily="18" charset="0"/>
                <a:ea typeface="+mn-lt"/>
                <a:cs typeface="+mn-lt"/>
              </a:rPr>
              <a:t>Commentators</a:t>
            </a:r>
          </a:p>
          <a:p>
            <a:pPr marL="742950" lvl="1" indent="-285750">
              <a:spcBef>
                <a:spcPts val="500"/>
              </a:spcBef>
              <a:buFont typeface="Arial"/>
              <a:buChar char="•"/>
            </a:pPr>
            <a:r>
              <a:rPr lang="en-GB" sz="2400" dirty="0">
                <a:latin typeface="Garamond" panose="02020404030301010803" pitchFamily="18" charset="0"/>
                <a:ea typeface="+mn-lt"/>
                <a:cs typeface="+mn-lt"/>
              </a:rPr>
              <a:t>Event Managers</a:t>
            </a:r>
          </a:p>
          <a:p>
            <a:pPr marL="742950" lvl="1" indent="-285750">
              <a:spcBef>
                <a:spcPts val="500"/>
              </a:spcBef>
              <a:buFont typeface="Arial"/>
              <a:buChar char="•"/>
            </a:pPr>
            <a:r>
              <a:rPr lang="en-GB" sz="2400" dirty="0">
                <a:latin typeface="Garamond" panose="02020404030301010803" pitchFamily="18" charset="0"/>
                <a:ea typeface="+mn-lt"/>
                <a:cs typeface="+mn-lt"/>
              </a:rPr>
              <a:t>Physiotherapists</a:t>
            </a:r>
          </a:p>
          <a:p>
            <a:pPr marL="742950" lvl="1" indent="-285750">
              <a:spcBef>
                <a:spcPts val="500"/>
              </a:spcBef>
              <a:buFont typeface="Arial"/>
              <a:buChar char="•"/>
            </a:pPr>
            <a:r>
              <a:rPr lang="en-GB" sz="2400" dirty="0">
                <a:latin typeface="Garamond" panose="02020404030301010803" pitchFamily="18" charset="0"/>
                <a:ea typeface="+mn-lt"/>
                <a:cs typeface="+mn-lt"/>
              </a:rPr>
              <a:t>Referees and Umpires</a:t>
            </a:r>
          </a:p>
          <a:p>
            <a:pPr marL="742950" lvl="1" indent="-285750">
              <a:spcBef>
                <a:spcPts val="500"/>
              </a:spcBef>
              <a:buFont typeface="Arial"/>
              <a:buChar char="•"/>
            </a:pPr>
            <a:r>
              <a:rPr lang="en-GB" sz="2400" dirty="0">
                <a:latin typeface="Garamond" panose="02020404030301010803" pitchFamily="18" charset="0"/>
                <a:ea typeface="+mn-lt"/>
                <a:cs typeface="+mn-lt"/>
              </a:rPr>
              <a:t>Sports Persons</a:t>
            </a:r>
          </a:p>
          <a:p>
            <a:pPr marL="742950" lvl="1" indent="-285750">
              <a:spcBef>
                <a:spcPts val="500"/>
              </a:spcBef>
              <a:buFont typeface="Arial"/>
              <a:buChar char="•"/>
            </a:pPr>
            <a:r>
              <a:rPr lang="en-GB" sz="2400" dirty="0">
                <a:latin typeface="Garamond" panose="02020404030301010803" pitchFamily="18" charset="0"/>
                <a:ea typeface="+mn-lt"/>
                <a:cs typeface="+mn-lt"/>
              </a:rPr>
              <a:t>Sports Columnists</a:t>
            </a:r>
          </a:p>
          <a:p>
            <a:pPr marL="742950" lvl="1" indent="-285750">
              <a:spcBef>
                <a:spcPts val="500"/>
              </a:spcBef>
              <a:buFont typeface="Arial"/>
              <a:buChar char="•"/>
            </a:pPr>
            <a:r>
              <a:rPr lang="en-GB" sz="2400" dirty="0">
                <a:latin typeface="Garamond" panose="02020404030301010803" pitchFamily="18" charset="0"/>
                <a:ea typeface="+mn-lt"/>
                <a:cs typeface="+mn-lt"/>
              </a:rPr>
              <a:t>Trainers and Coaches</a:t>
            </a:r>
          </a:p>
          <a:p>
            <a:pPr algn="l"/>
            <a:endParaRPr lang="en-GB" sz="2400" dirty="0">
              <a:latin typeface="Garamond" panose="02020404030301010803" pitchFamily="18" charset="0"/>
            </a:endParaRPr>
          </a:p>
        </p:txBody>
      </p:sp>
      <p:cxnSp>
        <p:nvCxnSpPr>
          <p:cNvPr id="7" name="Straight Connector 6"/>
          <p:cNvCxnSpPr/>
          <p:nvPr/>
        </p:nvCxnSpPr>
        <p:spPr>
          <a:xfrm>
            <a:off x="4160520" y="2212571"/>
            <a:ext cx="0" cy="371301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929336" y="2122000"/>
            <a:ext cx="0" cy="371301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9583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E1561-B0A8-4B3B-B00F-96AE153B4FC1}"/>
              </a:ext>
            </a:extLst>
          </p:cNvPr>
          <p:cNvSpPr>
            <a:spLocks noGrp="1"/>
          </p:cNvSpPr>
          <p:nvPr>
            <p:ph type="title"/>
          </p:nvPr>
        </p:nvSpPr>
        <p:spPr>
          <a:xfrm>
            <a:off x="585208" y="569359"/>
            <a:ext cx="3495528" cy="5412920"/>
          </a:xfrm>
        </p:spPr>
        <p:txBody>
          <a:bodyPr>
            <a:normAutofit/>
          </a:bodyPr>
          <a:lstStyle/>
          <a:p>
            <a:r>
              <a:rPr lang="en-GB" sz="4000" b="1" dirty="0">
                <a:solidFill>
                  <a:srgbClr val="FF0000"/>
                </a:solidFill>
                <a:latin typeface="Lato"/>
                <a:ea typeface="Lato"/>
                <a:cs typeface="Lato"/>
              </a:rPr>
              <a:t>Meaning of Fees for Technical Services Under Section 194J:</a:t>
            </a:r>
            <a:endParaRPr lang="en-GB" sz="4000" dirty="0">
              <a:solidFill>
                <a:srgbClr val="FF0000"/>
              </a:solidFill>
            </a:endParaRPr>
          </a:p>
        </p:txBody>
      </p:sp>
      <p:graphicFrame>
        <p:nvGraphicFramePr>
          <p:cNvPr id="5" name="Content Placeholder 2">
            <a:extLst>
              <a:ext uri="{FF2B5EF4-FFF2-40B4-BE49-F238E27FC236}">
                <a16:creationId xmlns:a16="http://schemas.microsoft.com/office/drawing/2014/main" id="{47F2CA19-BA59-4E29-920E-2383AA44D096}"/>
              </a:ext>
            </a:extLst>
          </p:cNvPr>
          <p:cNvGraphicFramePr>
            <a:graphicFrameLocks noGrp="1"/>
          </p:cNvGraphicFramePr>
          <p:nvPr>
            <p:ph idx="1"/>
          </p:nvPr>
        </p:nvGraphicFramePr>
        <p:xfrm>
          <a:off x="4802983" y="566378"/>
          <a:ext cx="6937566" cy="59479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8062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F99AC-F4E3-417F-A22E-E6B0FB95AF67}"/>
              </a:ext>
            </a:extLst>
          </p:cNvPr>
          <p:cNvSpPr>
            <a:spLocks noGrp="1"/>
          </p:cNvSpPr>
          <p:nvPr>
            <p:ph type="title"/>
          </p:nvPr>
        </p:nvSpPr>
        <p:spPr>
          <a:xfrm>
            <a:off x="838200" y="171162"/>
            <a:ext cx="2840182" cy="2371148"/>
          </a:xfrm>
        </p:spPr>
        <p:txBody>
          <a:bodyPr vert="horz" lIns="91440" tIns="45720" rIns="91440" bIns="45720" rtlCol="0" anchor="ctr">
            <a:normAutofit/>
          </a:bodyPr>
          <a:lstStyle/>
          <a:p>
            <a:r>
              <a:rPr lang="en-US" sz="3200" kern="1200" dirty="0">
                <a:solidFill>
                  <a:schemeClr val="tx1"/>
                </a:solidFill>
                <a:latin typeface="Garamond" panose="02020404030301010803" pitchFamily="18" charset="0"/>
              </a:rPr>
              <a:t>RATE OF TDS</a:t>
            </a:r>
          </a:p>
        </p:txBody>
      </p:sp>
      <p:graphicFrame>
        <p:nvGraphicFramePr>
          <p:cNvPr id="5" name="Content Placeholder 4">
            <a:extLst>
              <a:ext uri="{FF2B5EF4-FFF2-40B4-BE49-F238E27FC236}">
                <a16:creationId xmlns:a16="http://schemas.microsoft.com/office/drawing/2014/main" id="{61E12212-4879-4761-A0F5-CF5144E318E6}"/>
              </a:ext>
            </a:extLst>
          </p:cNvPr>
          <p:cNvGraphicFramePr>
            <a:graphicFrameLocks noGrp="1"/>
          </p:cNvGraphicFramePr>
          <p:nvPr>
            <p:ph idx="1"/>
            <p:extLst>
              <p:ext uri="{D42A27DB-BD31-4B8C-83A1-F6EECF244321}">
                <p14:modId xmlns:p14="http://schemas.microsoft.com/office/powerpoint/2010/main" val="1135951909"/>
              </p:ext>
            </p:extLst>
          </p:nvPr>
        </p:nvGraphicFramePr>
        <p:xfrm>
          <a:off x="4020457" y="1316321"/>
          <a:ext cx="8011885" cy="5212390"/>
        </p:xfrm>
        <a:graphic>
          <a:graphicData uri="http://schemas.openxmlformats.org/drawingml/2006/table">
            <a:tbl>
              <a:tblPr firstRow="1" bandRow="1">
                <a:tableStyleId>{5C22544A-7EE6-4342-B048-85BDC9FD1C3A}</a:tableStyleId>
              </a:tblPr>
              <a:tblGrid>
                <a:gridCol w="7045094">
                  <a:extLst>
                    <a:ext uri="{9D8B030D-6E8A-4147-A177-3AD203B41FA5}">
                      <a16:colId xmlns:a16="http://schemas.microsoft.com/office/drawing/2014/main" val="1822674276"/>
                    </a:ext>
                  </a:extLst>
                </a:gridCol>
                <a:gridCol w="966791">
                  <a:extLst>
                    <a:ext uri="{9D8B030D-6E8A-4147-A177-3AD203B41FA5}">
                      <a16:colId xmlns:a16="http://schemas.microsoft.com/office/drawing/2014/main" val="2572395172"/>
                    </a:ext>
                  </a:extLst>
                </a:gridCol>
              </a:tblGrid>
              <a:tr h="623359">
                <a:tc>
                  <a:txBody>
                    <a:bodyPr/>
                    <a:lstStyle/>
                    <a:p>
                      <a:pPr algn="l"/>
                      <a:r>
                        <a:rPr lang="en-GB" sz="2000" dirty="0">
                          <a:effectLst/>
                        </a:rPr>
                        <a:t>Category</a:t>
                      </a:r>
                      <a:endParaRPr lang="en-GB" sz="2000" dirty="0">
                        <a:solidFill>
                          <a:srgbClr val="FFFFFF"/>
                        </a:solidFill>
                        <a:effectLst/>
                      </a:endParaRPr>
                    </a:p>
                  </a:txBody>
                  <a:tcPr marL="107045" marR="107045" marT="107045" marB="107045" anchor="ctr"/>
                </a:tc>
                <a:tc>
                  <a:txBody>
                    <a:bodyPr/>
                    <a:lstStyle/>
                    <a:p>
                      <a:pPr algn="l"/>
                      <a:r>
                        <a:rPr lang="en-GB" sz="2000">
                          <a:effectLst/>
                        </a:rPr>
                        <a:t>Rate</a:t>
                      </a:r>
                      <a:endParaRPr lang="en-GB" sz="2000">
                        <a:solidFill>
                          <a:srgbClr val="FFFFFF"/>
                        </a:solidFill>
                        <a:effectLst/>
                      </a:endParaRPr>
                    </a:p>
                  </a:txBody>
                  <a:tcPr marL="107045" marR="107045" marT="107045" marB="107045" anchor="ctr"/>
                </a:tc>
                <a:extLst>
                  <a:ext uri="{0D108BD9-81ED-4DB2-BD59-A6C34878D82A}">
                    <a16:rowId xmlns:a16="http://schemas.microsoft.com/office/drawing/2014/main" val="4268879121"/>
                  </a:ext>
                </a:extLst>
              </a:tr>
              <a:tr h="1987549">
                <a:tc>
                  <a:txBody>
                    <a:bodyPr/>
                    <a:lstStyle/>
                    <a:p>
                      <a:r>
                        <a:rPr lang="en-GB" sz="2000" dirty="0">
                          <a:effectLst/>
                          <a:latin typeface="Garamond" panose="02020404030301010803" pitchFamily="18" charset="0"/>
                        </a:rPr>
                        <a:t>If Payee is engaged only in the business of the operation of the call centre and </a:t>
                      </a:r>
                      <a:r>
                        <a:rPr lang="en-GB" sz="2000" b="0" i="0" u="none" strike="noStrike" noProof="0" dirty="0">
                          <a:effectLst/>
                          <a:latin typeface="Garamond" panose="02020404030301010803" pitchFamily="18" charset="0"/>
                        </a:rPr>
                        <a:t> the payment of fees for technical service (</a:t>
                      </a:r>
                      <a:r>
                        <a:rPr lang="en-GB" sz="2000" b="1" i="0" u="none" strike="noStrike" noProof="0" dirty="0">
                          <a:effectLst/>
                          <a:latin typeface="Garamond" panose="02020404030301010803" pitchFamily="18" charset="0"/>
                        </a:rPr>
                        <a:t>not being</a:t>
                      </a:r>
                      <a:r>
                        <a:rPr lang="en-GB" sz="2000" b="0" i="0" u="none" strike="noStrike" noProof="0" dirty="0">
                          <a:effectLst/>
                          <a:latin typeface="Garamond" panose="02020404030301010803" pitchFamily="18" charset="0"/>
                        </a:rPr>
                        <a:t> a professional royalty where such </a:t>
                      </a:r>
                      <a:r>
                        <a:rPr lang="en-GB" sz="2000" b="1" i="0" u="none" strike="noStrike" noProof="0" dirty="0">
                          <a:effectLst/>
                          <a:latin typeface="Garamond" panose="02020404030301010803" pitchFamily="18" charset="0"/>
                        </a:rPr>
                        <a:t>royalty </a:t>
                      </a:r>
                      <a:r>
                        <a:rPr lang="en-GB" sz="2000" b="0" i="0" u="none" strike="noStrike" noProof="0" dirty="0">
                          <a:effectLst/>
                          <a:latin typeface="Garamond" panose="02020404030301010803" pitchFamily="18" charset="0"/>
                        </a:rPr>
                        <a:t>is in the nature of consideration for sale, distribution or exhibition of </a:t>
                      </a:r>
                      <a:r>
                        <a:rPr lang="en-GB" sz="2000" b="1" i="0" u="none" strike="noStrike" noProof="0" dirty="0">
                          <a:effectLst/>
                          <a:latin typeface="Garamond" panose="02020404030301010803" pitchFamily="18" charset="0"/>
                        </a:rPr>
                        <a:t>cinematographic film) and  Technical services other than professional</a:t>
                      </a:r>
                      <a:endParaRPr lang="en-GB" sz="2000" dirty="0">
                        <a:effectLst/>
                        <a:latin typeface="Garamond" panose="02020404030301010803" pitchFamily="18" charset="0"/>
                      </a:endParaRPr>
                    </a:p>
                  </a:txBody>
                  <a:tcPr marL="107045" marR="107045" marT="107045" marB="107045" anchor="ctr"/>
                </a:tc>
                <a:tc>
                  <a:txBody>
                    <a:bodyPr/>
                    <a:lstStyle/>
                    <a:p>
                      <a:r>
                        <a:rPr lang="en-GB" sz="2000" dirty="0">
                          <a:effectLst/>
                        </a:rPr>
                        <a:t>2%</a:t>
                      </a:r>
                    </a:p>
                  </a:txBody>
                  <a:tcPr marL="107045" marR="107045" marT="107045" marB="107045" anchor="ctr"/>
                </a:tc>
                <a:extLst>
                  <a:ext uri="{0D108BD9-81ED-4DB2-BD59-A6C34878D82A}">
                    <a16:rowId xmlns:a16="http://schemas.microsoft.com/office/drawing/2014/main" val="2880796943"/>
                  </a:ext>
                </a:extLst>
              </a:tr>
              <a:tr h="1922782">
                <a:tc>
                  <a:txBody>
                    <a:bodyPr/>
                    <a:lstStyle/>
                    <a:p>
                      <a:r>
                        <a:rPr lang="en-GB" sz="2000" dirty="0">
                          <a:effectLst/>
                          <a:latin typeface="Garamond" panose="02020404030301010803" pitchFamily="18" charset="0"/>
                        </a:rPr>
                        <a:t>Payee involved in any other business operation or profession comes under the scope of194J and </a:t>
                      </a:r>
                      <a:r>
                        <a:rPr lang="en-GB" sz="2000" b="1" i="0" u="none" strike="noStrike" noProof="0" dirty="0">
                          <a:effectLst/>
                          <a:latin typeface="Garamond" panose="02020404030301010803" pitchFamily="18" charset="0"/>
                        </a:rPr>
                        <a:t>not being</a:t>
                      </a:r>
                      <a:r>
                        <a:rPr lang="en-GB" sz="2000" b="0" i="0" u="none" strike="noStrike" noProof="0" dirty="0">
                          <a:effectLst/>
                          <a:latin typeface="Garamond" panose="02020404030301010803" pitchFamily="18" charset="0"/>
                        </a:rPr>
                        <a:t> a professional royalty where such </a:t>
                      </a:r>
                      <a:r>
                        <a:rPr lang="en-GB" sz="2000" b="1" i="0" u="none" strike="noStrike" noProof="0" dirty="0">
                          <a:effectLst/>
                          <a:latin typeface="Garamond" panose="02020404030301010803" pitchFamily="18" charset="0"/>
                        </a:rPr>
                        <a:t>royalty </a:t>
                      </a:r>
                      <a:r>
                        <a:rPr lang="en-GB" sz="2000" b="0" i="0" u="none" strike="noStrike" noProof="0" dirty="0">
                          <a:effectLst/>
                          <a:latin typeface="Garamond" panose="02020404030301010803" pitchFamily="18" charset="0"/>
                        </a:rPr>
                        <a:t>is in the nature of consideration for sale, distribution or exhibition of </a:t>
                      </a:r>
                      <a:r>
                        <a:rPr lang="en-GB" sz="2000" b="1" i="0" u="none" strike="noStrike" noProof="0" dirty="0">
                          <a:effectLst/>
                          <a:latin typeface="Garamond" panose="02020404030301010803" pitchFamily="18" charset="0"/>
                        </a:rPr>
                        <a:t>cinematographic film.</a:t>
                      </a:r>
                      <a:endParaRPr lang="en-GB" sz="2000" dirty="0">
                        <a:effectLst/>
                        <a:latin typeface="Garamond" panose="02020404030301010803" pitchFamily="18" charset="0"/>
                      </a:endParaRPr>
                    </a:p>
                  </a:txBody>
                  <a:tcPr marL="107045" marR="107045" marT="107045" marB="107045" anchor="ctr"/>
                </a:tc>
                <a:tc>
                  <a:txBody>
                    <a:bodyPr/>
                    <a:lstStyle/>
                    <a:p>
                      <a:r>
                        <a:rPr lang="en-GB" sz="2000" dirty="0">
                          <a:effectLst/>
                        </a:rPr>
                        <a:t>10%</a:t>
                      </a:r>
                    </a:p>
                  </a:txBody>
                  <a:tcPr marL="107045" marR="107045" marT="107045" marB="107045" anchor="ctr"/>
                </a:tc>
                <a:extLst>
                  <a:ext uri="{0D108BD9-81ED-4DB2-BD59-A6C34878D82A}">
                    <a16:rowId xmlns:a16="http://schemas.microsoft.com/office/drawing/2014/main" val="3934395044"/>
                  </a:ext>
                </a:extLst>
              </a:tr>
              <a:tr h="623359">
                <a:tc>
                  <a:txBody>
                    <a:bodyPr/>
                    <a:lstStyle/>
                    <a:p>
                      <a:r>
                        <a:rPr lang="en-GB" sz="2000" dirty="0">
                          <a:effectLst/>
                          <a:latin typeface="Garamond" panose="02020404030301010803" pitchFamily="18" charset="0"/>
                        </a:rPr>
                        <a:t>If PAN not furnished by the payee</a:t>
                      </a:r>
                    </a:p>
                  </a:txBody>
                  <a:tcPr marL="107045" marR="107045" marT="107045" marB="107045" anchor="ctr"/>
                </a:tc>
                <a:tc>
                  <a:txBody>
                    <a:bodyPr/>
                    <a:lstStyle/>
                    <a:p>
                      <a:r>
                        <a:rPr lang="en-GB" sz="2000" dirty="0">
                          <a:effectLst/>
                        </a:rPr>
                        <a:t>20%</a:t>
                      </a:r>
                    </a:p>
                  </a:txBody>
                  <a:tcPr marL="107045" marR="107045" marT="107045" marB="107045" anchor="ctr"/>
                </a:tc>
                <a:extLst>
                  <a:ext uri="{0D108BD9-81ED-4DB2-BD59-A6C34878D82A}">
                    <a16:rowId xmlns:a16="http://schemas.microsoft.com/office/drawing/2014/main" val="3531306735"/>
                  </a:ext>
                </a:extLst>
              </a:tr>
            </a:tbl>
          </a:graphicData>
        </a:graphic>
      </p:graphicFrame>
    </p:spTree>
    <p:extLst>
      <p:ext uri="{BB962C8B-B14F-4D97-AF65-F5344CB8AC3E}">
        <p14:creationId xmlns:p14="http://schemas.microsoft.com/office/powerpoint/2010/main" val="3348401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76" y="491846"/>
            <a:ext cx="10668004" cy="710729"/>
          </a:xfrm>
        </p:spPr>
        <p:txBody>
          <a:bodyPr anchor="t">
            <a:normAutofit/>
          </a:bodyPr>
          <a:lstStyle/>
          <a:p>
            <a:r>
              <a:rPr lang="en-US" dirty="0">
                <a:latin typeface="Times New Roman" pitchFamily="18" charset="0"/>
                <a:cs typeface="Times New Roman" pitchFamily="18" charset="0"/>
              </a:rPr>
              <a:t>A CASE STUDY</a:t>
            </a:r>
          </a:p>
        </p:txBody>
      </p:sp>
      <p:sp>
        <p:nvSpPr>
          <p:cNvPr id="3" name="Content Placeholder 2"/>
          <p:cNvSpPr>
            <a:spLocks noGrp="1"/>
          </p:cNvSpPr>
          <p:nvPr>
            <p:ph idx="1"/>
          </p:nvPr>
        </p:nvSpPr>
        <p:spPr>
          <a:xfrm>
            <a:off x="278343" y="1329073"/>
            <a:ext cx="11635312" cy="5184974"/>
          </a:xfrm>
        </p:spPr>
        <p:txBody>
          <a:bodyPr vert="horz" lIns="91440" tIns="45720" rIns="91440" bIns="45720" rtlCol="0" anchor="t">
            <a:normAutofit fontScale="85000" lnSpcReduction="10000"/>
          </a:bodyPr>
          <a:lstStyle/>
          <a:p>
            <a:pPr algn="just">
              <a:buNone/>
            </a:pPr>
            <a:r>
              <a:rPr lang="en-US" sz="1700" i="1" dirty="0">
                <a:latin typeface="Times New Roman"/>
                <a:cs typeface="Times New Roman"/>
              </a:rPr>
              <a:t>	</a:t>
            </a:r>
            <a:r>
              <a:rPr lang="en-US" sz="2000" i="1" dirty="0">
                <a:latin typeface="Georgia" panose="02040502050405020303" pitchFamily="18" charset="0"/>
                <a:cs typeface="Times New Roman" panose="02020603050405020304" pitchFamily="18" charset="0"/>
              </a:rPr>
              <a:t>Ram &amp; Krishna enterprises is a grocery company. This is a fast growing company so seeing the market need and opportunity, management decided to expand the business. Management has decided below action plans for FY 20-21.</a:t>
            </a:r>
            <a:endParaRPr lang="en-US" i="1" dirty="0">
              <a:latin typeface="Georgia" panose="02040502050405020303" pitchFamily="18" charset="0"/>
              <a:cs typeface="Times New Roman" panose="02020603050405020304" pitchFamily="18" charset="0"/>
            </a:endParaRPr>
          </a:p>
          <a:p>
            <a:pPr algn="just"/>
            <a:r>
              <a:rPr lang="en-US" sz="2000" i="1" dirty="0">
                <a:latin typeface="Georgia" panose="02040502050405020303" pitchFamily="18" charset="0"/>
                <a:cs typeface="Times New Roman" panose="02020603050405020304" pitchFamily="18" charset="0"/>
              </a:rPr>
              <a:t>1. Construct infrastructure to manufacture &amp; store the products</a:t>
            </a:r>
          </a:p>
          <a:p>
            <a:pPr algn="just"/>
            <a:r>
              <a:rPr lang="en-US" sz="2000" i="1" dirty="0">
                <a:latin typeface="Georgia" panose="02040502050405020303" pitchFamily="18" charset="0"/>
                <a:cs typeface="Times New Roman" panose="02020603050405020304" pitchFamily="18" charset="0"/>
              </a:rPr>
              <a:t>2. Implementation of customized software / ERP </a:t>
            </a:r>
          </a:p>
          <a:p>
            <a:pPr algn="just"/>
            <a:r>
              <a:rPr lang="en-US" sz="2000" i="1" dirty="0">
                <a:latin typeface="Georgia" panose="02040502050405020303" pitchFamily="18" charset="0"/>
                <a:cs typeface="Times New Roman" panose="02020603050405020304" pitchFamily="18" charset="0"/>
              </a:rPr>
              <a:t>3. Feasibility study of owned vs hired logistics</a:t>
            </a:r>
          </a:p>
          <a:p>
            <a:pPr algn="just">
              <a:buNone/>
            </a:pPr>
            <a:r>
              <a:rPr lang="en-US" sz="2000" i="1" dirty="0">
                <a:latin typeface="Georgia" panose="02040502050405020303" pitchFamily="18" charset="0"/>
                <a:cs typeface="Times New Roman" panose="02020603050405020304" pitchFamily="18" charset="0"/>
              </a:rPr>
              <a:t>	Management has appointed M/s PMC &amp; associates to design the construction layout to construct the building. They also appointed M/s F&amp;S associates to design and implement an ERP solution for their all activities including procurement, manufacturing, sales, accounts payable and receivables etc., Purchase order has been raised for both the above services and the same is submitted to the finance team to release the advance payment as per the PO terms. Since both the activities are falling under section 194 J hence Finance manager has to deduct the TDS as per the prevailing rates. Now here question comes that whether both the services are covered under the professional services. Whether TDS will be deducted @ 10% or 2%</a:t>
            </a:r>
          </a:p>
          <a:p>
            <a:endParaRPr lang="en-US" sz="1700" i="1"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0072" y="196719"/>
            <a:ext cx="11549048" cy="6158435"/>
          </a:xfrm>
          <a:prstGeom prst="rect">
            <a:avLst/>
          </a:prstGeom>
        </p:spPr>
        <p:txBody>
          <a:bodyPr vert="horz" lIns="91440" tIns="45720" rIns="91440" bIns="45720" rtlCol="0" anchor="t">
            <a:noAutofit/>
          </a:bodyPr>
          <a:lstStyle/>
          <a:p>
            <a:pPr indent="-228600">
              <a:lnSpc>
                <a:spcPct val="90000"/>
              </a:lnSpc>
              <a:spcAft>
                <a:spcPts val="600"/>
              </a:spcAft>
              <a:buFont typeface="Arial" panose="020B0604020202020204" pitchFamily="34" charset="0"/>
              <a:buChar char="•"/>
            </a:pPr>
            <a:r>
              <a:rPr lang="en-US" sz="2000" i="1" dirty="0">
                <a:latin typeface="Georgia" panose="02040502050405020303" pitchFamily="18" charset="0"/>
                <a:cs typeface="Times New Roman"/>
              </a:rPr>
              <a:t>Prima facie, it is appearing that both the services are falling under the definition of professional services and TDS has to be deducted @10%. These confusions we face in our regular services during consultancy or Job.</a:t>
            </a:r>
          </a:p>
          <a:p>
            <a:pPr indent="-228600">
              <a:lnSpc>
                <a:spcPct val="90000"/>
              </a:lnSpc>
              <a:spcAft>
                <a:spcPts val="600"/>
              </a:spcAft>
              <a:buFont typeface="Arial" panose="020B0604020202020204" pitchFamily="34" charset="0"/>
              <a:buChar char="•"/>
            </a:pPr>
            <a:r>
              <a:rPr lang="en-US" sz="2000" i="1" dirty="0">
                <a:latin typeface="Georgia" panose="02040502050405020303" pitchFamily="18" charset="0"/>
                <a:cs typeface="Times New Roman"/>
              </a:rPr>
              <a:t>In case of design service, vendor has to give the design layout, which can be finished with his professional knowledge hence finance manager has to deduct TDS @10%. Whereas customized software/ERP design &amp; implementation is a technical service as the same involve following step : </a:t>
            </a:r>
          </a:p>
          <a:p>
            <a:pPr marL="342900" indent="-228600">
              <a:lnSpc>
                <a:spcPct val="90000"/>
              </a:lnSpc>
              <a:spcAft>
                <a:spcPts val="600"/>
              </a:spcAft>
              <a:buFont typeface="Arial" panose="020B0604020202020204" pitchFamily="34" charset="0"/>
              <a:buChar char="•"/>
            </a:pPr>
            <a:r>
              <a:rPr lang="en-US" sz="2000" i="1" dirty="0">
                <a:latin typeface="Georgia" panose="02040502050405020303" pitchFamily="18" charset="0"/>
                <a:cs typeface="Times New Roman"/>
              </a:rPr>
              <a:t>gathering of the requirement from end users,</a:t>
            </a:r>
          </a:p>
          <a:p>
            <a:pPr marL="342900" indent="-228600">
              <a:lnSpc>
                <a:spcPct val="90000"/>
              </a:lnSpc>
              <a:spcAft>
                <a:spcPts val="600"/>
              </a:spcAft>
              <a:buFont typeface="Arial" panose="020B0604020202020204" pitchFamily="34" charset="0"/>
              <a:buChar char="•"/>
            </a:pPr>
            <a:r>
              <a:rPr lang="en-US" sz="2000" i="1" dirty="0">
                <a:latin typeface="Georgia" panose="02040502050405020303" pitchFamily="18" charset="0"/>
                <a:cs typeface="Times New Roman"/>
              </a:rPr>
              <a:t> 2) Solution design,</a:t>
            </a:r>
          </a:p>
          <a:p>
            <a:pPr marL="342900" indent="-228600">
              <a:lnSpc>
                <a:spcPct val="90000"/>
              </a:lnSpc>
              <a:spcAft>
                <a:spcPts val="600"/>
              </a:spcAft>
              <a:buFont typeface="Arial" panose="020B0604020202020204" pitchFamily="34" charset="0"/>
              <a:buChar char="•"/>
            </a:pPr>
            <a:r>
              <a:rPr lang="en-US" sz="2000" i="1" dirty="0">
                <a:latin typeface="Georgia" panose="02040502050405020303" pitchFamily="18" charset="0"/>
                <a:cs typeface="Times New Roman"/>
              </a:rPr>
              <a:t> 3) Development or customization of ERP software,</a:t>
            </a:r>
          </a:p>
          <a:p>
            <a:pPr marL="342900" indent="-228600">
              <a:lnSpc>
                <a:spcPct val="90000"/>
              </a:lnSpc>
              <a:spcAft>
                <a:spcPts val="600"/>
              </a:spcAft>
              <a:buFont typeface="Arial" panose="020B0604020202020204" pitchFamily="34" charset="0"/>
              <a:buChar char="•"/>
            </a:pPr>
            <a:r>
              <a:rPr lang="en-US" sz="2000" i="1" dirty="0">
                <a:latin typeface="Georgia" panose="02040502050405020303" pitchFamily="18" charset="0"/>
                <a:cs typeface="Times New Roman"/>
              </a:rPr>
              <a:t> 4) Implementation of the software throughout all the branches of PMC &amp; associates. Hence the same will be covered under the technical service and as per our opinion TDS can be deducted @ 2% under section 194J.</a:t>
            </a:r>
          </a:p>
          <a:p>
            <a:pPr marL="114300">
              <a:lnSpc>
                <a:spcPct val="90000"/>
              </a:lnSpc>
              <a:spcAft>
                <a:spcPts val="600"/>
              </a:spcAft>
            </a:pPr>
            <a:endParaRPr lang="en-US" sz="700" i="1" dirty="0">
              <a:latin typeface="Georgia" panose="02040502050405020303" pitchFamily="18" charset="0"/>
              <a:cs typeface="Times New Roman"/>
            </a:endParaRPr>
          </a:p>
          <a:p>
            <a:pPr>
              <a:lnSpc>
                <a:spcPct val="90000"/>
              </a:lnSpc>
              <a:spcAft>
                <a:spcPts val="600"/>
              </a:spcAft>
            </a:pPr>
            <a:r>
              <a:rPr lang="en-US" sz="2000" b="1" i="1" u="sng" dirty="0">
                <a:latin typeface="Georgia" panose="02040502050405020303" pitchFamily="18" charset="0"/>
                <a:cs typeface="Times New Roman"/>
              </a:rPr>
              <a:t>More examples of Professional and technical services:</a:t>
            </a:r>
          </a:p>
          <a:p>
            <a:pPr indent="-228600">
              <a:lnSpc>
                <a:spcPct val="90000"/>
              </a:lnSpc>
              <a:spcAft>
                <a:spcPts val="600"/>
              </a:spcAft>
              <a:buFont typeface="Arial" panose="020B0604020202020204" pitchFamily="34" charset="0"/>
              <a:buChar char="•"/>
            </a:pPr>
            <a:r>
              <a:rPr lang="en-US" sz="2000" i="1" dirty="0">
                <a:latin typeface="Georgia" panose="02040502050405020303" pitchFamily="18" charset="0"/>
                <a:cs typeface="Times New Roman"/>
              </a:rPr>
              <a:t>Professional services – Services of doctors, chartered accountants, tax consultancy services, project monitoring services etc.</a:t>
            </a:r>
          </a:p>
          <a:p>
            <a:pPr indent="-228600">
              <a:lnSpc>
                <a:spcPct val="90000"/>
              </a:lnSpc>
              <a:spcAft>
                <a:spcPts val="600"/>
              </a:spcAft>
              <a:buFont typeface="Arial" panose="020B0604020202020204" pitchFamily="34" charset="0"/>
              <a:buChar char="•"/>
            </a:pPr>
            <a:r>
              <a:rPr lang="en-US" sz="2000" i="1" dirty="0">
                <a:latin typeface="Georgia" panose="02040502050405020303" pitchFamily="18" charset="0"/>
                <a:cs typeface="Times New Roman"/>
              </a:rPr>
              <a:t>Technical services –  Computer development software, Bio technical services, geological and scientific services etc.</a:t>
            </a:r>
          </a:p>
          <a:p>
            <a:pPr indent="-228600">
              <a:lnSpc>
                <a:spcPct val="90000"/>
              </a:lnSpc>
              <a:spcAft>
                <a:spcPts val="600"/>
              </a:spcAft>
              <a:buFont typeface="Arial" panose="020B0604020202020204" pitchFamily="34" charset="0"/>
              <a:buChar char="•"/>
            </a:pPr>
            <a:endParaRPr lang="en-US" sz="1400" dirty="0">
              <a:latin typeface="Georgia" panose="02040502050405020303"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014B1-9A33-476F-929B-DA07FFA361F2}"/>
              </a:ext>
            </a:extLst>
          </p:cNvPr>
          <p:cNvSpPr>
            <a:spLocks noGrp="1"/>
          </p:cNvSpPr>
          <p:nvPr>
            <p:ph type="title"/>
          </p:nvPr>
        </p:nvSpPr>
        <p:spPr>
          <a:xfrm>
            <a:off x="489546" y="895350"/>
            <a:ext cx="3785616" cy="2978150"/>
          </a:xfrm>
        </p:spPr>
        <p:txBody>
          <a:bodyPr anchor="b">
            <a:normAutofit/>
          </a:bodyPr>
          <a:lstStyle/>
          <a:p>
            <a:r>
              <a:rPr lang="en-GB" b="1" dirty="0">
                <a:latin typeface="Georgia" panose="02040502050405020303" pitchFamily="18" charset="0"/>
              </a:rPr>
              <a:t>Time of TDS Deduction Under Section 194J</a:t>
            </a:r>
            <a:endParaRPr lang="en-US" dirty="0">
              <a:latin typeface="Georgia" panose="02040502050405020303" pitchFamily="18" charset="0"/>
            </a:endParaRPr>
          </a:p>
        </p:txBody>
      </p:sp>
      <p:sp>
        <p:nvSpPr>
          <p:cNvPr id="3" name="Content Placeholder 2">
            <a:extLst>
              <a:ext uri="{FF2B5EF4-FFF2-40B4-BE49-F238E27FC236}">
                <a16:creationId xmlns:a16="http://schemas.microsoft.com/office/drawing/2014/main" id="{BDFF10AE-30E8-4B26-925A-5B65B05C2173}"/>
              </a:ext>
            </a:extLst>
          </p:cNvPr>
          <p:cNvSpPr>
            <a:spLocks noGrp="1"/>
          </p:cNvSpPr>
          <p:nvPr>
            <p:ph idx="1"/>
          </p:nvPr>
        </p:nvSpPr>
        <p:spPr>
          <a:xfrm>
            <a:off x="6038850" y="704850"/>
            <a:ext cx="5676900" cy="5251450"/>
          </a:xfrm>
        </p:spPr>
        <p:txBody>
          <a:bodyPr vert="horz" lIns="91440" tIns="45720" rIns="91440" bIns="45720" rtlCol="0" anchor="ctr">
            <a:normAutofit/>
          </a:bodyPr>
          <a:lstStyle/>
          <a:p>
            <a:endParaRPr lang="en-GB" dirty="0">
              <a:solidFill>
                <a:schemeClr val="bg1"/>
              </a:solidFill>
              <a:latin typeface="Garamond" panose="02020404030301010803" pitchFamily="18" charset="0"/>
              <a:ea typeface="+mn-lt"/>
              <a:cs typeface="+mn-lt"/>
            </a:endParaRPr>
          </a:p>
          <a:p>
            <a:r>
              <a:rPr lang="en-GB" dirty="0">
                <a:solidFill>
                  <a:schemeClr val="tx1"/>
                </a:solidFill>
                <a:latin typeface="Garamond" panose="02020404030301010803" pitchFamily="18" charset="0"/>
                <a:ea typeface="+mn-lt"/>
                <a:cs typeface="+mn-lt"/>
              </a:rPr>
              <a:t>The credit of the amount to payee’s account</a:t>
            </a:r>
            <a:endParaRPr lang="en-GB" dirty="0">
              <a:solidFill>
                <a:schemeClr val="tx1"/>
              </a:solidFill>
              <a:latin typeface="Garamond" panose="02020404030301010803" pitchFamily="18" charset="0"/>
            </a:endParaRPr>
          </a:p>
          <a:p>
            <a:r>
              <a:rPr lang="en-GB" dirty="0">
                <a:solidFill>
                  <a:schemeClr val="tx1"/>
                </a:solidFill>
                <a:latin typeface="Garamond" panose="02020404030301010803" pitchFamily="18" charset="0"/>
                <a:ea typeface="+mn-lt"/>
                <a:cs typeface="+mn-lt"/>
              </a:rPr>
              <a:t>Payment of such amount to the payee in cash/ cheque/ draft or any other medium,</a:t>
            </a:r>
          </a:p>
          <a:p>
            <a:pPr marL="0" indent="0">
              <a:buNone/>
            </a:pPr>
            <a:endParaRPr lang="en-GB" dirty="0">
              <a:solidFill>
                <a:schemeClr val="tx1"/>
              </a:solidFill>
              <a:latin typeface="Garamond" panose="02020404030301010803" pitchFamily="18" charset="0"/>
              <a:ea typeface="+mn-lt"/>
              <a:cs typeface="+mn-lt"/>
            </a:endParaRPr>
          </a:p>
          <a:p>
            <a:pPr marL="0" indent="0">
              <a:buNone/>
            </a:pPr>
            <a:r>
              <a:rPr lang="en-GB" dirty="0">
                <a:solidFill>
                  <a:schemeClr val="tx1"/>
                </a:solidFill>
                <a:latin typeface="Garamond" panose="02020404030301010803" pitchFamily="18" charset="0"/>
                <a:ea typeface="+mn-lt"/>
                <a:cs typeface="+mn-lt"/>
              </a:rPr>
              <a:t> whichever is earlier</a:t>
            </a:r>
            <a:endParaRPr lang="en-GB" dirty="0">
              <a:solidFill>
                <a:schemeClr val="tx1"/>
              </a:solidFill>
              <a:latin typeface="Garamond" panose="02020404030301010803" pitchFamily="18" charset="0"/>
            </a:endParaRPr>
          </a:p>
          <a:p>
            <a:endParaRPr lang="en-GB" dirty="0">
              <a:solidFill>
                <a:schemeClr val="bg1"/>
              </a:solidFill>
              <a:latin typeface="Garamond" panose="02020404030301010803" pitchFamily="18" charset="0"/>
            </a:endParaRPr>
          </a:p>
        </p:txBody>
      </p:sp>
    </p:spTree>
    <p:extLst>
      <p:ext uri="{BB962C8B-B14F-4D97-AF65-F5344CB8AC3E}">
        <p14:creationId xmlns:p14="http://schemas.microsoft.com/office/powerpoint/2010/main" val="3275222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4E7B2-7065-4856-9A12-FC56B1CE156D}"/>
              </a:ext>
            </a:extLst>
          </p:cNvPr>
          <p:cNvSpPr>
            <a:spLocks noGrp="1"/>
          </p:cNvSpPr>
          <p:nvPr>
            <p:ph type="title"/>
          </p:nvPr>
        </p:nvSpPr>
        <p:spPr>
          <a:xfrm>
            <a:off x="838200" y="171162"/>
            <a:ext cx="2840182" cy="2371148"/>
          </a:xfrm>
        </p:spPr>
        <p:txBody>
          <a:bodyPr vert="horz" lIns="91440" tIns="45720" rIns="91440" bIns="45720" rtlCol="0" anchor="ctr">
            <a:normAutofit/>
          </a:bodyPr>
          <a:lstStyle/>
          <a:p>
            <a:r>
              <a:rPr lang="en-US" sz="3200" b="1" kern="1200" dirty="0">
                <a:solidFill>
                  <a:srgbClr val="FFFFFF"/>
                </a:solidFill>
                <a:latin typeface="Garamond" panose="02020404030301010803" pitchFamily="18" charset="0"/>
              </a:rPr>
              <a:t>The Threshold </a:t>
            </a:r>
            <a:r>
              <a:rPr lang="en-US" sz="3200" b="1" kern="1200" dirty="0">
                <a:solidFill>
                  <a:schemeClr val="tx1"/>
                </a:solidFill>
                <a:latin typeface="Garamond" panose="02020404030301010803" pitchFamily="18" charset="0"/>
              </a:rPr>
              <a:t>Section 194J Under TDS</a:t>
            </a:r>
            <a:endParaRPr lang="en-US" sz="3200" kern="1200" dirty="0">
              <a:solidFill>
                <a:schemeClr val="tx1"/>
              </a:solidFill>
              <a:latin typeface="Garamond" panose="02020404030301010803" pitchFamily="18" charset="0"/>
            </a:endParaRPr>
          </a:p>
          <a:p>
            <a:endParaRPr lang="en-US" sz="3200" kern="1200" dirty="0">
              <a:solidFill>
                <a:srgbClr val="FFFFFF"/>
              </a:solidFill>
              <a:latin typeface="Garamond" panose="02020404030301010803" pitchFamily="18" charset="0"/>
            </a:endParaRPr>
          </a:p>
        </p:txBody>
      </p:sp>
      <p:graphicFrame>
        <p:nvGraphicFramePr>
          <p:cNvPr id="5" name="Content Placeholder 4">
            <a:extLst>
              <a:ext uri="{FF2B5EF4-FFF2-40B4-BE49-F238E27FC236}">
                <a16:creationId xmlns:a16="http://schemas.microsoft.com/office/drawing/2014/main" id="{EBB60D2C-06C4-4661-8680-1D29C474EDB2}"/>
              </a:ext>
            </a:extLst>
          </p:cNvPr>
          <p:cNvGraphicFramePr>
            <a:graphicFrameLocks noGrp="1"/>
          </p:cNvGraphicFramePr>
          <p:nvPr>
            <p:ph idx="1"/>
          </p:nvPr>
        </p:nvGraphicFramePr>
        <p:xfrm>
          <a:off x="4127922" y="1505916"/>
          <a:ext cx="7755468" cy="4193846"/>
        </p:xfrm>
        <a:graphic>
          <a:graphicData uri="http://schemas.openxmlformats.org/drawingml/2006/table">
            <a:tbl>
              <a:tblPr firstRow="1" bandRow="1">
                <a:tableStyleId>{5C22544A-7EE6-4342-B048-85BDC9FD1C3A}</a:tableStyleId>
              </a:tblPr>
              <a:tblGrid>
                <a:gridCol w="6031262">
                  <a:extLst>
                    <a:ext uri="{9D8B030D-6E8A-4147-A177-3AD203B41FA5}">
                      <a16:colId xmlns:a16="http://schemas.microsoft.com/office/drawing/2014/main" val="2728721674"/>
                    </a:ext>
                  </a:extLst>
                </a:gridCol>
                <a:gridCol w="1724206">
                  <a:extLst>
                    <a:ext uri="{9D8B030D-6E8A-4147-A177-3AD203B41FA5}">
                      <a16:colId xmlns:a16="http://schemas.microsoft.com/office/drawing/2014/main" val="3249459859"/>
                    </a:ext>
                  </a:extLst>
                </a:gridCol>
              </a:tblGrid>
              <a:tr h="925129">
                <a:tc>
                  <a:txBody>
                    <a:bodyPr/>
                    <a:lstStyle/>
                    <a:p>
                      <a:pPr algn="l"/>
                      <a:r>
                        <a:rPr lang="en-GB" sz="2000" cap="none" spc="0" dirty="0">
                          <a:effectLst/>
                          <a:latin typeface="Garamond" panose="02020404030301010803" pitchFamily="18" charset="0"/>
                        </a:rPr>
                        <a:t>Category</a:t>
                      </a:r>
                      <a:endParaRPr lang="en-GB" sz="2000" b="0" cap="none" spc="0" dirty="0">
                        <a:solidFill>
                          <a:schemeClr val="bg1"/>
                        </a:solidFill>
                        <a:effectLst/>
                        <a:latin typeface="Garamond" panose="02020404030301010803" pitchFamily="18" charset="0"/>
                      </a:endParaRPr>
                    </a:p>
                  </a:txBody>
                  <a:tcPr marL="144059" marR="115432" marT="110814" marB="110814" anchor="ctr"/>
                </a:tc>
                <a:tc>
                  <a:txBody>
                    <a:bodyPr/>
                    <a:lstStyle/>
                    <a:p>
                      <a:pPr algn="l"/>
                      <a:r>
                        <a:rPr lang="en-GB" sz="2000" cap="none" spc="0">
                          <a:effectLst/>
                          <a:latin typeface="Garamond" panose="02020404030301010803" pitchFamily="18" charset="0"/>
                        </a:rPr>
                        <a:t>Threshold Limit</a:t>
                      </a:r>
                      <a:endParaRPr lang="en-GB" sz="2000" b="0" cap="none" spc="0">
                        <a:solidFill>
                          <a:schemeClr val="bg1"/>
                        </a:solidFill>
                        <a:effectLst/>
                        <a:latin typeface="Garamond" panose="02020404030301010803" pitchFamily="18" charset="0"/>
                      </a:endParaRPr>
                    </a:p>
                  </a:txBody>
                  <a:tcPr marL="144059" marR="115432" marT="110814" marB="110814" anchor="ctr"/>
                </a:tc>
                <a:extLst>
                  <a:ext uri="{0D108BD9-81ED-4DB2-BD59-A6C34878D82A}">
                    <a16:rowId xmlns:a16="http://schemas.microsoft.com/office/drawing/2014/main" val="388677880"/>
                  </a:ext>
                </a:extLst>
              </a:tr>
              <a:tr h="585897">
                <a:tc>
                  <a:txBody>
                    <a:bodyPr/>
                    <a:lstStyle/>
                    <a:p>
                      <a:r>
                        <a:rPr lang="en-GB" sz="2000" cap="none" spc="0">
                          <a:effectLst/>
                          <a:latin typeface="Garamond" panose="02020404030301010803" pitchFamily="18" charset="0"/>
                        </a:rPr>
                        <a:t>Fees for professional services</a:t>
                      </a:r>
                      <a:endParaRPr lang="en-GB" sz="2000" cap="none" spc="0">
                        <a:solidFill>
                          <a:schemeClr val="tx1"/>
                        </a:solidFill>
                        <a:effectLst/>
                        <a:latin typeface="Garamond" panose="02020404030301010803" pitchFamily="18" charset="0"/>
                      </a:endParaRPr>
                    </a:p>
                  </a:txBody>
                  <a:tcPr marL="144059" marR="115432" marT="110814" marB="110814" anchor="ctr"/>
                </a:tc>
                <a:tc>
                  <a:txBody>
                    <a:bodyPr/>
                    <a:lstStyle/>
                    <a:p>
                      <a:r>
                        <a:rPr lang="en-GB" sz="2000" cap="none" spc="0">
                          <a:effectLst/>
                          <a:latin typeface="Garamond" panose="02020404030301010803" pitchFamily="18" charset="0"/>
                        </a:rPr>
                        <a:t>30000</a:t>
                      </a:r>
                      <a:endParaRPr lang="en-GB" sz="2000" cap="none" spc="0">
                        <a:solidFill>
                          <a:schemeClr val="tx1"/>
                        </a:solidFill>
                        <a:effectLst/>
                        <a:latin typeface="Garamond" panose="02020404030301010803" pitchFamily="18" charset="0"/>
                      </a:endParaRPr>
                    </a:p>
                  </a:txBody>
                  <a:tcPr marL="144059" marR="115432" marT="110814" marB="110814" anchor="ctr"/>
                </a:tc>
                <a:extLst>
                  <a:ext uri="{0D108BD9-81ED-4DB2-BD59-A6C34878D82A}">
                    <a16:rowId xmlns:a16="http://schemas.microsoft.com/office/drawing/2014/main" val="230335719"/>
                  </a:ext>
                </a:extLst>
              </a:tr>
              <a:tr h="585897">
                <a:tc>
                  <a:txBody>
                    <a:bodyPr/>
                    <a:lstStyle/>
                    <a:p>
                      <a:r>
                        <a:rPr lang="en-GB" sz="2000" cap="none" spc="0" dirty="0">
                          <a:effectLst/>
                          <a:latin typeface="Garamond" panose="02020404030301010803" pitchFamily="18" charset="0"/>
                        </a:rPr>
                        <a:t>Fees for technical services</a:t>
                      </a:r>
                      <a:endParaRPr lang="en-GB" sz="2000" cap="none" spc="0" dirty="0">
                        <a:solidFill>
                          <a:schemeClr val="tx1"/>
                        </a:solidFill>
                        <a:effectLst/>
                        <a:latin typeface="Garamond" panose="02020404030301010803" pitchFamily="18" charset="0"/>
                      </a:endParaRPr>
                    </a:p>
                  </a:txBody>
                  <a:tcPr marL="144059" marR="115432" marT="110814" marB="110814" anchor="ctr"/>
                </a:tc>
                <a:tc>
                  <a:txBody>
                    <a:bodyPr/>
                    <a:lstStyle/>
                    <a:p>
                      <a:r>
                        <a:rPr lang="en-GB" sz="2000" cap="none" spc="0">
                          <a:effectLst/>
                          <a:latin typeface="Garamond" panose="02020404030301010803" pitchFamily="18" charset="0"/>
                        </a:rPr>
                        <a:t>30000</a:t>
                      </a:r>
                      <a:endParaRPr lang="en-GB" sz="2000" cap="none" spc="0">
                        <a:solidFill>
                          <a:schemeClr val="tx1"/>
                        </a:solidFill>
                        <a:effectLst/>
                        <a:latin typeface="Garamond" panose="02020404030301010803" pitchFamily="18" charset="0"/>
                      </a:endParaRPr>
                    </a:p>
                  </a:txBody>
                  <a:tcPr marL="144059" marR="115432" marT="110814" marB="110814" anchor="ctr"/>
                </a:tc>
                <a:extLst>
                  <a:ext uri="{0D108BD9-81ED-4DB2-BD59-A6C34878D82A}">
                    <a16:rowId xmlns:a16="http://schemas.microsoft.com/office/drawing/2014/main" val="3499590850"/>
                  </a:ext>
                </a:extLst>
              </a:tr>
              <a:tr h="585897">
                <a:tc>
                  <a:txBody>
                    <a:bodyPr/>
                    <a:lstStyle/>
                    <a:p>
                      <a:r>
                        <a:rPr lang="en-GB" sz="2000" cap="none" spc="0">
                          <a:effectLst/>
                          <a:latin typeface="Garamond" panose="02020404030301010803" pitchFamily="18" charset="0"/>
                        </a:rPr>
                        <a:t>Royalty</a:t>
                      </a:r>
                      <a:endParaRPr lang="en-GB" sz="2000" cap="none" spc="0">
                        <a:solidFill>
                          <a:schemeClr val="tx1"/>
                        </a:solidFill>
                        <a:effectLst/>
                        <a:latin typeface="Garamond" panose="02020404030301010803" pitchFamily="18" charset="0"/>
                      </a:endParaRPr>
                    </a:p>
                  </a:txBody>
                  <a:tcPr marL="144059" marR="115432" marT="110814" marB="110814" anchor="ctr"/>
                </a:tc>
                <a:tc>
                  <a:txBody>
                    <a:bodyPr/>
                    <a:lstStyle/>
                    <a:p>
                      <a:r>
                        <a:rPr lang="en-GB" sz="2000" cap="none" spc="0">
                          <a:effectLst/>
                          <a:latin typeface="Garamond" panose="02020404030301010803" pitchFamily="18" charset="0"/>
                        </a:rPr>
                        <a:t>30000</a:t>
                      </a:r>
                      <a:endParaRPr lang="en-GB" sz="2000" cap="none" spc="0">
                        <a:solidFill>
                          <a:schemeClr val="tx1"/>
                        </a:solidFill>
                        <a:effectLst/>
                        <a:latin typeface="Garamond" panose="02020404030301010803" pitchFamily="18" charset="0"/>
                      </a:endParaRPr>
                    </a:p>
                  </a:txBody>
                  <a:tcPr marL="144059" marR="115432" marT="110814" marB="110814" anchor="ctr"/>
                </a:tc>
                <a:extLst>
                  <a:ext uri="{0D108BD9-81ED-4DB2-BD59-A6C34878D82A}">
                    <a16:rowId xmlns:a16="http://schemas.microsoft.com/office/drawing/2014/main" val="2228638256"/>
                  </a:ext>
                </a:extLst>
              </a:tr>
              <a:tr h="585897">
                <a:tc>
                  <a:txBody>
                    <a:bodyPr/>
                    <a:lstStyle/>
                    <a:p>
                      <a:r>
                        <a:rPr lang="en-GB" sz="2000" cap="none" spc="0">
                          <a:effectLst/>
                          <a:latin typeface="Garamond" panose="02020404030301010803" pitchFamily="18" charset="0"/>
                        </a:rPr>
                        <a:t>Non-compete fees</a:t>
                      </a:r>
                      <a:endParaRPr lang="en-GB" sz="2000" cap="none" spc="0">
                        <a:solidFill>
                          <a:schemeClr val="tx1"/>
                        </a:solidFill>
                        <a:effectLst/>
                        <a:latin typeface="Garamond" panose="02020404030301010803" pitchFamily="18" charset="0"/>
                      </a:endParaRPr>
                    </a:p>
                  </a:txBody>
                  <a:tcPr marL="144059" marR="115432" marT="110814" marB="110814" anchor="ctr"/>
                </a:tc>
                <a:tc>
                  <a:txBody>
                    <a:bodyPr/>
                    <a:lstStyle/>
                    <a:p>
                      <a:r>
                        <a:rPr lang="en-GB" sz="2000" cap="none" spc="0">
                          <a:effectLst/>
                          <a:latin typeface="Garamond" panose="02020404030301010803" pitchFamily="18" charset="0"/>
                        </a:rPr>
                        <a:t>30000</a:t>
                      </a:r>
                      <a:endParaRPr lang="en-GB" sz="2000" cap="none" spc="0">
                        <a:solidFill>
                          <a:schemeClr val="tx1"/>
                        </a:solidFill>
                        <a:effectLst/>
                        <a:latin typeface="Garamond" panose="02020404030301010803" pitchFamily="18" charset="0"/>
                      </a:endParaRPr>
                    </a:p>
                  </a:txBody>
                  <a:tcPr marL="144059" marR="115432" marT="110814" marB="110814" anchor="ctr"/>
                </a:tc>
                <a:extLst>
                  <a:ext uri="{0D108BD9-81ED-4DB2-BD59-A6C34878D82A}">
                    <a16:rowId xmlns:a16="http://schemas.microsoft.com/office/drawing/2014/main" val="3208614524"/>
                  </a:ext>
                </a:extLst>
              </a:tr>
              <a:tr h="925129">
                <a:tc>
                  <a:txBody>
                    <a:bodyPr/>
                    <a:lstStyle/>
                    <a:p>
                      <a:r>
                        <a:rPr lang="en-GB" sz="2000" cap="none" spc="0">
                          <a:effectLst/>
                          <a:latin typeface="Garamond" panose="02020404030301010803" pitchFamily="18" charset="0"/>
                        </a:rPr>
                        <a:t>Remuneration/ commission/fees payable to a director of a company</a:t>
                      </a:r>
                      <a:endParaRPr lang="en-GB" sz="2000" cap="none" spc="0">
                        <a:solidFill>
                          <a:schemeClr val="tx1"/>
                        </a:solidFill>
                        <a:effectLst/>
                        <a:latin typeface="Garamond" panose="02020404030301010803" pitchFamily="18" charset="0"/>
                      </a:endParaRPr>
                    </a:p>
                  </a:txBody>
                  <a:tcPr marL="144059" marR="115432" marT="110814" marB="110814" anchor="ctr"/>
                </a:tc>
                <a:tc>
                  <a:txBody>
                    <a:bodyPr/>
                    <a:lstStyle/>
                    <a:p>
                      <a:r>
                        <a:rPr lang="en-GB" sz="2000" cap="none" spc="0" dirty="0">
                          <a:effectLst/>
                          <a:latin typeface="Garamond" panose="02020404030301010803" pitchFamily="18" charset="0"/>
                        </a:rPr>
                        <a:t>No such limit</a:t>
                      </a:r>
                      <a:endParaRPr lang="en-GB" sz="2000" cap="none" spc="0" dirty="0">
                        <a:solidFill>
                          <a:schemeClr val="tx1"/>
                        </a:solidFill>
                        <a:effectLst/>
                        <a:latin typeface="Garamond" panose="02020404030301010803" pitchFamily="18" charset="0"/>
                      </a:endParaRPr>
                    </a:p>
                  </a:txBody>
                  <a:tcPr marL="144059" marR="115432" marT="110814" marB="110814" anchor="ctr"/>
                </a:tc>
                <a:extLst>
                  <a:ext uri="{0D108BD9-81ED-4DB2-BD59-A6C34878D82A}">
                    <a16:rowId xmlns:a16="http://schemas.microsoft.com/office/drawing/2014/main" val="3887738219"/>
                  </a:ext>
                </a:extLst>
              </a:tr>
            </a:tbl>
          </a:graphicData>
        </a:graphic>
      </p:graphicFrame>
    </p:spTree>
    <p:extLst>
      <p:ext uri="{BB962C8B-B14F-4D97-AF65-F5344CB8AC3E}">
        <p14:creationId xmlns:p14="http://schemas.microsoft.com/office/powerpoint/2010/main" val="2532413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B4F61-A595-448B-8955-D8847F309047}"/>
              </a:ext>
            </a:extLst>
          </p:cNvPr>
          <p:cNvSpPr>
            <a:spLocks noGrp="1"/>
          </p:cNvSpPr>
          <p:nvPr>
            <p:ph type="title"/>
          </p:nvPr>
        </p:nvSpPr>
        <p:spPr>
          <a:xfrm>
            <a:off x="623453" y="1342256"/>
            <a:ext cx="3823855" cy="4461163"/>
          </a:xfrm>
        </p:spPr>
        <p:txBody>
          <a:bodyPr>
            <a:normAutofit/>
          </a:bodyPr>
          <a:lstStyle/>
          <a:p>
            <a:r>
              <a:rPr lang="en-GB" sz="4000" b="1" dirty="0">
                <a:solidFill>
                  <a:schemeClr val="tx1"/>
                </a:solidFill>
                <a:latin typeface="Georgia" panose="02040502050405020303" pitchFamily="18" charset="0"/>
              </a:rPr>
              <a:t>Conditions for Non-Applicability of TDS Section 194J</a:t>
            </a:r>
            <a:endParaRPr lang="en-US" sz="4000" dirty="0">
              <a:solidFill>
                <a:schemeClr val="tx1"/>
              </a:solidFill>
              <a:latin typeface="Georgia" panose="02040502050405020303" pitchFamily="18" charset="0"/>
            </a:endParaRPr>
          </a:p>
        </p:txBody>
      </p:sp>
      <p:sp>
        <p:nvSpPr>
          <p:cNvPr id="3" name="Content Placeholder 2">
            <a:extLst>
              <a:ext uri="{FF2B5EF4-FFF2-40B4-BE49-F238E27FC236}">
                <a16:creationId xmlns:a16="http://schemas.microsoft.com/office/drawing/2014/main" id="{4F3528AC-71EF-4FDB-9BBD-A9DDF38F9B05}"/>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GB" dirty="0">
                <a:latin typeface="Garamond" panose="02020404030301010803" pitchFamily="18" charset="0"/>
                <a:ea typeface="+mn-lt"/>
                <a:cs typeface="+mn-lt"/>
              </a:rPr>
              <a:t>If the payment is made by an individual or HUF. But if the individual/ HUF falls under *44AB(a)/ 44AB(b)then the payment is liable to deduct TDS following Section 194J</a:t>
            </a:r>
            <a:endParaRPr lang="en-GB" dirty="0">
              <a:latin typeface="Garamond" panose="02020404030301010803" pitchFamily="18" charset="0"/>
            </a:endParaRPr>
          </a:p>
          <a:p>
            <a:pPr marL="0" indent="0">
              <a:buNone/>
            </a:pPr>
            <a:endParaRPr lang="en-GB" dirty="0">
              <a:latin typeface="Garamond" panose="02020404030301010803" pitchFamily="18" charset="0"/>
              <a:ea typeface="+mn-lt"/>
              <a:cs typeface="+mn-lt"/>
            </a:endParaRPr>
          </a:p>
          <a:p>
            <a:r>
              <a:rPr lang="en-GB" dirty="0">
                <a:latin typeface="Garamond" panose="02020404030301010803" pitchFamily="18" charset="0"/>
                <a:ea typeface="+mn-lt"/>
                <a:cs typeface="+mn-lt"/>
              </a:rPr>
              <a:t>Further, an individual/HUF is not liable to pay TDS under section 194J if the payment is made or credited exclusively for personal purposes.</a:t>
            </a:r>
            <a:endParaRPr lang="en-GB" dirty="0">
              <a:latin typeface="Garamond" panose="02020404030301010803" pitchFamily="18" charset="0"/>
            </a:endParaRPr>
          </a:p>
          <a:p>
            <a:endParaRPr lang="en-GB" dirty="0">
              <a:latin typeface="Garamond" panose="02020404030301010803" pitchFamily="18" charset="0"/>
            </a:endParaRPr>
          </a:p>
        </p:txBody>
      </p:sp>
    </p:spTree>
    <p:extLst>
      <p:ext uri="{BB962C8B-B14F-4D97-AF65-F5344CB8AC3E}">
        <p14:creationId xmlns:p14="http://schemas.microsoft.com/office/powerpoint/2010/main" val="2490954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B048D-5C42-6754-AA34-0CF5701ADA79}"/>
              </a:ext>
            </a:extLst>
          </p:cNvPr>
          <p:cNvSpPr>
            <a:spLocks noGrp="1"/>
          </p:cNvSpPr>
          <p:nvPr>
            <p:ph type="title"/>
          </p:nvPr>
        </p:nvSpPr>
        <p:spPr/>
        <p:txBody>
          <a:bodyPr>
            <a:normAutofit/>
          </a:bodyPr>
          <a:lstStyle/>
          <a:p>
            <a:r>
              <a:rPr lang="en-GB" b="1" dirty="0"/>
              <a:t>SEC 194 IC - </a:t>
            </a:r>
            <a:r>
              <a:rPr lang="en-IN" b="1" i="0" dirty="0">
                <a:solidFill>
                  <a:srgbClr val="444444"/>
                </a:solidFill>
                <a:effectLst/>
              </a:rPr>
              <a:t>Payment under specified agreement.</a:t>
            </a:r>
            <a:endParaRPr lang="en-IN" b="1" dirty="0"/>
          </a:p>
        </p:txBody>
      </p:sp>
      <p:sp>
        <p:nvSpPr>
          <p:cNvPr id="3" name="Content Placeholder 2">
            <a:extLst>
              <a:ext uri="{FF2B5EF4-FFF2-40B4-BE49-F238E27FC236}">
                <a16:creationId xmlns:a16="http://schemas.microsoft.com/office/drawing/2014/main" id="{94201881-33F2-1740-A53E-22E24E7035C9}"/>
              </a:ext>
            </a:extLst>
          </p:cNvPr>
          <p:cNvSpPr>
            <a:spLocks noGrp="1"/>
          </p:cNvSpPr>
          <p:nvPr>
            <p:ph idx="1"/>
          </p:nvPr>
        </p:nvSpPr>
        <p:spPr/>
        <p:txBody>
          <a:bodyPr/>
          <a:lstStyle/>
          <a:p>
            <a:pPr algn="just"/>
            <a:r>
              <a:rPr lang="en-GB" b="1" i="0" dirty="0">
                <a:solidFill>
                  <a:srgbClr val="444444"/>
                </a:solidFill>
                <a:effectLst/>
                <a:latin typeface="Times New Roman" panose="02020603050405020304" pitchFamily="18" charset="0"/>
              </a:rPr>
              <a:t> </a:t>
            </a:r>
            <a:r>
              <a:rPr lang="en-GB" b="0" i="0" dirty="0">
                <a:solidFill>
                  <a:srgbClr val="444444"/>
                </a:solidFill>
                <a:effectLst/>
                <a:latin typeface="Times New Roman" panose="02020603050405020304" pitchFamily="18" charset="0"/>
              </a:rPr>
              <a:t>Notwithstanding anything contained in </a:t>
            </a:r>
            <a:r>
              <a:rPr lang="en-GB" b="0" i="0" u="none" strike="noStrike" dirty="0">
                <a:solidFill>
                  <a:srgbClr val="0072C6"/>
                </a:solidFill>
                <a:effectLst/>
                <a:latin typeface="Times New Roman" panose="02020603050405020304" pitchFamily="18" charset="0"/>
              </a:rPr>
              <a:t>section 194-IA</a:t>
            </a:r>
            <a:r>
              <a:rPr lang="en-GB" b="0" i="0" dirty="0">
                <a:solidFill>
                  <a:srgbClr val="444444"/>
                </a:solidFill>
                <a:effectLst/>
                <a:latin typeface="Times New Roman" panose="02020603050405020304" pitchFamily="18" charset="0"/>
              </a:rPr>
              <a:t>, any person responsible for paying to a resident any sum by way of consideration, not being consideration in kind, under the agreement referred to in sub-section (5A) of </a:t>
            </a:r>
            <a:r>
              <a:rPr lang="en-GB" b="0" i="0" u="none" strike="noStrike" dirty="0">
                <a:solidFill>
                  <a:srgbClr val="0072C6"/>
                </a:solidFill>
                <a:effectLst/>
                <a:latin typeface="Times New Roman" panose="02020603050405020304" pitchFamily="18" charset="0"/>
              </a:rPr>
              <a:t>section 45</a:t>
            </a:r>
            <a:r>
              <a:rPr lang="en-GB" b="0" i="0" dirty="0">
                <a:solidFill>
                  <a:srgbClr val="444444"/>
                </a:solidFill>
                <a:effectLst/>
                <a:latin typeface="Times New Roman" panose="02020603050405020304" pitchFamily="18" charset="0"/>
              </a:rPr>
              <a:t>, shall at the time of credit of such sum to the account of the payee or at the time of payment thereof in cash or by issue of a cheque or draft or by any other mode, whichever is earlier, deduct an amount equal to ten per cent of such sum as income-tax thereon.</a:t>
            </a:r>
            <a:endParaRPr lang="en-IN" dirty="0"/>
          </a:p>
        </p:txBody>
      </p:sp>
    </p:spTree>
    <p:extLst>
      <p:ext uri="{BB962C8B-B14F-4D97-AF65-F5344CB8AC3E}">
        <p14:creationId xmlns:p14="http://schemas.microsoft.com/office/powerpoint/2010/main" val="3112555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AC905-86B6-4499-8078-C73ADE3EB45C}"/>
              </a:ext>
            </a:extLst>
          </p:cNvPr>
          <p:cNvSpPr>
            <a:spLocks noGrp="1"/>
          </p:cNvSpPr>
          <p:nvPr>
            <p:ph type="title"/>
          </p:nvPr>
        </p:nvSpPr>
        <p:spPr>
          <a:xfrm>
            <a:off x="4965430" y="629268"/>
            <a:ext cx="6586491" cy="1286160"/>
          </a:xfrm>
        </p:spPr>
        <p:txBody>
          <a:bodyPr anchor="b">
            <a:normAutofit fontScale="90000"/>
          </a:bodyPr>
          <a:lstStyle/>
          <a:p>
            <a:r>
              <a:rPr lang="en-GB" sz="4100" dirty="0">
                <a:latin typeface="Garamond" panose="02020404030301010803" pitchFamily="18" charset="0"/>
                <a:cs typeface="Calibri" pitchFamily="34" charset="0"/>
              </a:rPr>
              <a:t>Gross amount including / excluding GST. </a:t>
            </a:r>
          </a:p>
        </p:txBody>
      </p:sp>
      <p:sp>
        <p:nvSpPr>
          <p:cNvPr id="3" name="Content Placeholder 2">
            <a:extLst>
              <a:ext uri="{FF2B5EF4-FFF2-40B4-BE49-F238E27FC236}">
                <a16:creationId xmlns:a16="http://schemas.microsoft.com/office/drawing/2014/main" id="{5AD23DE6-AEF8-42B4-84BF-1CC58A1C7E2B}"/>
              </a:ext>
            </a:extLst>
          </p:cNvPr>
          <p:cNvSpPr>
            <a:spLocks noGrp="1"/>
          </p:cNvSpPr>
          <p:nvPr>
            <p:ph idx="1"/>
          </p:nvPr>
        </p:nvSpPr>
        <p:spPr>
          <a:xfrm>
            <a:off x="4965431" y="2438400"/>
            <a:ext cx="6586489" cy="3785419"/>
          </a:xfrm>
        </p:spPr>
        <p:txBody>
          <a:bodyPr vert="horz" lIns="91440" tIns="45720" rIns="91440" bIns="45720" rtlCol="0" anchor="t">
            <a:normAutofit fontScale="85000" lnSpcReduction="20000"/>
          </a:bodyPr>
          <a:lstStyle/>
          <a:p>
            <a:pPr marL="0" indent="0">
              <a:buNone/>
            </a:pPr>
            <a:r>
              <a:rPr lang="en-US" sz="2400" b="1" dirty="0">
                <a:latin typeface="Garamond"/>
              </a:rPr>
              <a:t>Circular No. 23/2017 – dated 19/07/2017.</a:t>
            </a:r>
            <a:endParaRPr lang="en-US" sz="2400">
              <a:latin typeface="Garamond"/>
              <a:cs typeface="Calibri"/>
            </a:endParaRPr>
          </a:p>
          <a:p>
            <a:r>
              <a:rPr lang="en-US" sz="2400" b="1" dirty="0">
                <a:latin typeface="Garamond"/>
              </a:rPr>
              <a:t> </a:t>
            </a:r>
            <a:r>
              <a:rPr lang="en-US" sz="2400" dirty="0">
                <a:latin typeface="Garamond"/>
              </a:rPr>
              <a:t>The Board hereby clarifies that wherever in terms of the agreement or contract between the payer and the payee, the component of ‘GST on services’ comprised in the amount payable to a resident is indicated separately, tax shall be deducted at source under Chapter XVII-B of the Act on the amount paid or payable without including such ‘GST on services’ component. </a:t>
            </a:r>
          </a:p>
          <a:p>
            <a:endParaRPr lang="en-GB" sz="2000">
              <a:latin typeface="Garamond" panose="02020404030301010803" pitchFamily="18" charset="0"/>
            </a:endParaRPr>
          </a:p>
        </p:txBody>
      </p:sp>
      <p:pic>
        <p:nvPicPr>
          <p:cNvPr id="6" name="Picture 4" descr="Antique cash register keys">
            <a:extLst>
              <a:ext uri="{FF2B5EF4-FFF2-40B4-BE49-F238E27FC236}">
                <a16:creationId xmlns:a16="http://schemas.microsoft.com/office/drawing/2014/main" id="{EC3B76A9-8DFB-4869-93EC-2CEB62DA9187}"/>
              </a:ext>
            </a:extLst>
          </p:cNvPr>
          <p:cNvPicPr>
            <a:picLocks noChangeAspect="1"/>
          </p:cNvPicPr>
          <p:nvPr/>
        </p:nvPicPr>
        <p:blipFill rotWithShape="1">
          <a:blip r:embed="rId2"/>
          <a:srcRect l="26173" r="28872" b="-5"/>
          <a:stretch/>
        </p:blipFill>
        <p:spPr>
          <a:xfrm>
            <a:off x="20" y="10"/>
            <a:ext cx="4635571" cy="6857990"/>
          </a:xfrm>
          <a:prstGeom prst="rect">
            <a:avLst/>
          </a:prstGeom>
          <a:effectLst/>
        </p:spPr>
      </p:pic>
    </p:spTree>
    <p:extLst>
      <p:ext uri="{BB962C8B-B14F-4D97-AF65-F5344CB8AC3E}">
        <p14:creationId xmlns:p14="http://schemas.microsoft.com/office/powerpoint/2010/main" val="4042272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99F80-DDCB-4590-B23B-8EA843E2AB4E}"/>
              </a:ext>
            </a:extLst>
          </p:cNvPr>
          <p:cNvSpPr>
            <a:spLocks noGrp="1"/>
          </p:cNvSpPr>
          <p:nvPr>
            <p:ph type="title"/>
          </p:nvPr>
        </p:nvSpPr>
        <p:spPr>
          <a:xfrm>
            <a:off x="960120" y="1231143"/>
            <a:ext cx="3770243" cy="4279709"/>
          </a:xfrm>
        </p:spPr>
        <p:txBody>
          <a:bodyPr anchor="ctr">
            <a:normAutofit/>
          </a:bodyPr>
          <a:lstStyle/>
          <a:p>
            <a:r>
              <a:rPr lang="en-GB" sz="4800" dirty="0">
                <a:solidFill>
                  <a:schemeClr val="tx1"/>
                </a:solidFill>
                <a:latin typeface="Garamond"/>
              </a:rPr>
              <a:t>Doctor's remuneration ? 192 / 194 J</a:t>
            </a:r>
          </a:p>
        </p:txBody>
      </p:sp>
      <p:sp>
        <p:nvSpPr>
          <p:cNvPr id="3" name="Content Placeholder 2">
            <a:extLst>
              <a:ext uri="{FF2B5EF4-FFF2-40B4-BE49-F238E27FC236}">
                <a16:creationId xmlns:a16="http://schemas.microsoft.com/office/drawing/2014/main" id="{734DDDFC-B2EF-4B90-A50B-873A251F330E}"/>
              </a:ext>
            </a:extLst>
          </p:cNvPr>
          <p:cNvSpPr>
            <a:spLocks noGrp="1"/>
          </p:cNvSpPr>
          <p:nvPr>
            <p:ph idx="1"/>
          </p:nvPr>
        </p:nvSpPr>
        <p:spPr>
          <a:xfrm>
            <a:off x="5314784" y="1231144"/>
            <a:ext cx="5917096" cy="4279709"/>
          </a:xfrm>
        </p:spPr>
        <p:txBody>
          <a:bodyPr vert="horz" lIns="91440" tIns="45720" rIns="91440" bIns="45720" rtlCol="0" anchor="ctr">
            <a:normAutofit fontScale="77500" lnSpcReduction="20000"/>
          </a:bodyPr>
          <a:lstStyle/>
          <a:p>
            <a:pPr marL="0" indent="0">
              <a:buNone/>
            </a:pPr>
            <a:r>
              <a:rPr lang="en-US" sz="2400" b="1" dirty="0" err="1">
                <a:latin typeface="Garamond" panose="02020404030301010803" pitchFamily="18" charset="0"/>
              </a:rPr>
              <a:t>Manipal</a:t>
            </a:r>
            <a:r>
              <a:rPr lang="en-US" sz="2400" b="1" dirty="0">
                <a:latin typeface="Garamond" panose="02020404030301010803" pitchFamily="18" charset="0"/>
              </a:rPr>
              <a:t> Health Systems V. CIT</a:t>
            </a:r>
          </a:p>
          <a:p>
            <a:pPr marL="0" indent="0">
              <a:buNone/>
            </a:pPr>
            <a:endParaRPr lang="en-GB" sz="2000" dirty="0">
              <a:latin typeface="Garamond" panose="02020404030301010803" pitchFamily="18" charset="0"/>
              <a:ea typeface="+mn-lt"/>
              <a:cs typeface="+mn-lt"/>
            </a:endParaRPr>
          </a:p>
          <a:p>
            <a:r>
              <a:rPr lang="en-GB" sz="2400" dirty="0">
                <a:latin typeface="Garamond" panose="02020404030301010803" pitchFamily="18" charset="0"/>
                <a:ea typeface="+mn-lt"/>
                <a:cs typeface="+mn-lt"/>
              </a:rPr>
              <a:t>The Karnataka High Court observed that contract between the assesse and doctors was not a </a:t>
            </a:r>
            <a:r>
              <a:rPr lang="en-GB" sz="2400" b="1" dirty="0">
                <a:latin typeface="Garamond" panose="02020404030301010803" pitchFamily="18" charset="0"/>
                <a:ea typeface="+mn-lt"/>
                <a:cs typeface="+mn-lt"/>
              </a:rPr>
              <a:t>“Contract of Service” </a:t>
            </a:r>
            <a:r>
              <a:rPr lang="en-GB" sz="2400" dirty="0">
                <a:latin typeface="Garamond" panose="02020404030301010803" pitchFamily="18" charset="0"/>
                <a:ea typeface="+mn-lt"/>
                <a:cs typeface="+mn-lt"/>
              </a:rPr>
              <a:t>but </a:t>
            </a:r>
            <a:r>
              <a:rPr lang="en-GB" sz="2400" b="1" dirty="0">
                <a:latin typeface="Garamond" panose="02020404030301010803" pitchFamily="18" charset="0"/>
                <a:ea typeface="+mn-lt"/>
                <a:cs typeface="+mn-lt"/>
              </a:rPr>
              <a:t>“Contract for service”</a:t>
            </a:r>
            <a:r>
              <a:rPr lang="en-GB" sz="2400" dirty="0">
                <a:latin typeface="Garamond" panose="02020404030301010803" pitchFamily="18" charset="0"/>
                <a:ea typeface="+mn-lt"/>
                <a:cs typeface="+mn-lt"/>
              </a:rPr>
              <a:t>. Thus the payment made to doctors by the hospital are covered under section 194J of the Income tax act, also as per the agreement made by the doctors and the assesse the doctors were not in employment and PF, ESI </a:t>
            </a:r>
            <a:r>
              <a:rPr lang="en-GB" sz="2400" dirty="0" err="1">
                <a:latin typeface="Garamond" panose="02020404030301010803" pitchFamily="18" charset="0"/>
                <a:ea typeface="+mn-lt"/>
                <a:cs typeface="+mn-lt"/>
              </a:rPr>
              <a:t>etc</a:t>
            </a:r>
            <a:r>
              <a:rPr lang="en-GB" sz="2400" dirty="0">
                <a:latin typeface="Garamond" panose="02020404030301010803" pitchFamily="18" charset="0"/>
                <a:ea typeface="+mn-lt"/>
                <a:cs typeface="+mn-lt"/>
              </a:rPr>
              <a:t> of the doctors was not done.</a:t>
            </a:r>
            <a:endParaRPr lang="en-GB" sz="2400" dirty="0">
              <a:latin typeface="Garamond" panose="02020404030301010803" pitchFamily="18" charset="0"/>
            </a:endParaRPr>
          </a:p>
        </p:txBody>
      </p:sp>
      <p:sp>
        <p:nvSpPr>
          <p:cNvPr id="9" name="Rectangle 8" descr="Stethoscope"/>
          <p:cNvSpPr/>
          <p:nvPr/>
        </p:nvSpPr>
        <p:spPr>
          <a:xfrm>
            <a:off x="10226168" y="259144"/>
            <a:ext cx="1944000" cy="1944000"/>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1509995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2617F-7740-95C4-0BE9-44061A145964}"/>
              </a:ext>
            </a:extLst>
          </p:cNvPr>
          <p:cNvSpPr>
            <a:spLocks noGrp="1"/>
          </p:cNvSpPr>
          <p:nvPr>
            <p:ph type="title"/>
          </p:nvPr>
        </p:nvSpPr>
        <p:spPr/>
        <p:txBody>
          <a:bodyPr>
            <a:normAutofit/>
          </a:bodyPr>
          <a:lstStyle/>
          <a:p>
            <a:r>
              <a:rPr lang="en-GB" dirty="0"/>
              <a:t>Circular no. 715 dated 8.8.1995  - Payment made to Hospitals</a:t>
            </a:r>
            <a:endParaRPr lang="en-IN" dirty="0"/>
          </a:p>
        </p:txBody>
      </p:sp>
      <p:sp>
        <p:nvSpPr>
          <p:cNvPr id="3" name="Content Placeholder 2">
            <a:extLst>
              <a:ext uri="{FF2B5EF4-FFF2-40B4-BE49-F238E27FC236}">
                <a16:creationId xmlns:a16="http://schemas.microsoft.com/office/drawing/2014/main" id="{CB7C3BCA-9806-ACE0-5447-2411F6A34493}"/>
              </a:ext>
            </a:extLst>
          </p:cNvPr>
          <p:cNvSpPr>
            <a:spLocks noGrp="1"/>
          </p:cNvSpPr>
          <p:nvPr>
            <p:ph idx="1"/>
          </p:nvPr>
        </p:nvSpPr>
        <p:spPr/>
        <p:txBody>
          <a:bodyPr/>
          <a:lstStyle/>
          <a:p>
            <a:r>
              <a:rPr lang="en-GB" dirty="0"/>
              <a:t>Payment made to Hospitals - 194 J applicable.</a:t>
            </a:r>
          </a:p>
          <a:p>
            <a:r>
              <a:rPr lang="en-GB" dirty="0"/>
              <a:t>Commission </a:t>
            </a:r>
            <a:r>
              <a:rPr lang="en-GB" dirty="0" err="1"/>
              <a:t>recvd</a:t>
            </a:r>
            <a:r>
              <a:rPr lang="en-GB" dirty="0"/>
              <a:t> by ad. Agency from media – 194J</a:t>
            </a:r>
          </a:p>
          <a:p>
            <a:r>
              <a:rPr lang="en-GB" dirty="0"/>
              <a:t>Payment to electrician – 194C</a:t>
            </a:r>
          </a:p>
          <a:p>
            <a:r>
              <a:rPr lang="en-GB" dirty="0" err="1"/>
              <a:t>Maintanence</a:t>
            </a:r>
            <a:r>
              <a:rPr lang="en-GB" dirty="0"/>
              <a:t> Contract – 194C</a:t>
            </a:r>
          </a:p>
          <a:p>
            <a:r>
              <a:rPr lang="en-GB" dirty="0"/>
              <a:t>Re-imbursements – No TDS</a:t>
            </a:r>
            <a:endParaRPr lang="en-IN" dirty="0"/>
          </a:p>
        </p:txBody>
      </p:sp>
    </p:spTree>
    <p:extLst>
      <p:ext uri="{BB962C8B-B14F-4D97-AF65-F5344CB8AC3E}">
        <p14:creationId xmlns:p14="http://schemas.microsoft.com/office/powerpoint/2010/main" val="277621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805" y="1345958"/>
            <a:ext cx="4193196" cy="1966350"/>
          </a:xfrm>
        </p:spPr>
        <p:txBody>
          <a:bodyPr>
            <a:normAutofit/>
          </a:bodyPr>
          <a:lstStyle/>
          <a:p>
            <a:r>
              <a:rPr lang="en-US" sz="3900">
                <a:latin typeface="Garamond" panose="02020404030301010803" pitchFamily="18" charset="0"/>
              </a:rPr>
              <a:t>DIRECTORS REMUNERATION</a:t>
            </a:r>
          </a:p>
        </p:txBody>
      </p:sp>
      <p:sp>
        <p:nvSpPr>
          <p:cNvPr id="3" name="Content Placeholder 2"/>
          <p:cNvSpPr>
            <a:spLocks noGrp="1"/>
          </p:cNvSpPr>
          <p:nvPr>
            <p:ph idx="1"/>
          </p:nvPr>
        </p:nvSpPr>
        <p:spPr>
          <a:xfrm>
            <a:off x="6229734" y="750307"/>
            <a:ext cx="5354949" cy="5357387"/>
          </a:xfrm>
        </p:spPr>
        <p:txBody>
          <a:bodyPr anchor="ctr">
            <a:normAutofit/>
          </a:bodyPr>
          <a:lstStyle/>
          <a:p>
            <a:pPr fontAlgn="base"/>
            <a:r>
              <a:rPr lang="en-US" sz="2200" dirty="0">
                <a:latin typeface="Garamond"/>
              </a:rPr>
              <a:t>GST not applicable on Director’s remuneration if subjected to TDS u/s 192 of Income Tax Act 1961. </a:t>
            </a:r>
            <a:endParaRPr lang="en-US" sz="2200">
              <a:latin typeface="Garamond" panose="02020404030301010803" pitchFamily="18" charset="0"/>
            </a:endParaRPr>
          </a:p>
          <a:p>
            <a:pPr fontAlgn="base">
              <a:buNone/>
            </a:pPr>
            <a:endParaRPr lang="en-US" sz="2200">
              <a:latin typeface="Garamond" panose="02020404030301010803" pitchFamily="18" charset="0"/>
            </a:endParaRPr>
          </a:p>
          <a:p>
            <a:pPr fontAlgn="base"/>
            <a:r>
              <a:rPr lang="en-US" sz="2200" dirty="0">
                <a:latin typeface="Garamond"/>
              </a:rPr>
              <a:t>CBIC Clarification  Circular No: 140/10/2020 – GST.</a:t>
            </a:r>
          </a:p>
          <a:p>
            <a:pPr fontAlgn="base">
              <a:buNone/>
            </a:pPr>
            <a:endParaRPr lang="en-US" sz="2200">
              <a:latin typeface="Garamond" panose="02020404030301010803" pitchFamily="18" charset="0"/>
            </a:endParaRPr>
          </a:p>
          <a:p>
            <a:pPr marL="0" indent="0" fontAlgn="base">
              <a:buNone/>
            </a:pPr>
            <a:r>
              <a:rPr lang="en-US" sz="2200" dirty="0">
                <a:latin typeface="Garamond"/>
              </a:rPr>
              <a:t>There by 194 J deduction fees/remuneration GST shall be applicable.</a:t>
            </a:r>
          </a:p>
          <a:p>
            <a:endParaRPr lang="en-US" sz="2200">
              <a:latin typeface="Garamond" panose="02020404030301010803" pitchFamily="18" charset="0"/>
            </a:endParaRPr>
          </a:p>
        </p:txBody>
      </p:sp>
      <p:pic>
        <p:nvPicPr>
          <p:cNvPr id="1026" name="Picture 2" descr="Trustees – TRINITTA-ROSE CHARITY ORGANISATION"/>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996486" y="3276995"/>
            <a:ext cx="1943100" cy="19431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76400" y="385763"/>
            <a:ext cx="10515600" cy="1325562"/>
          </a:xfrm>
          <a:ln w="38100">
            <a:solidFill>
              <a:schemeClr val="tx1"/>
            </a:solidFill>
          </a:ln>
        </p:spPr>
        <p:txBody>
          <a:bodyPr>
            <a:normAutofit/>
          </a:bodyPr>
          <a:lstStyle/>
          <a:p>
            <a:pPr algn="ctr"/>
            <a:r>
              <a:rPr lang="en-US" sz="4400" dirty="0">
                <a:effectLst>
                  <a:outerShdw blurRad="38100" dist="38100" dir="2700000" algn="tl">
                    <a:srgbClr val="000000">
                      <a:alpha val="43137"/>
                    </a:srgbClr>
                  </a:outerShdw>
                </a:effectLst>
                <a:latin typeface="Times New Roman" pitchFamily="18" charset="0"/>
                <a:cs typeface="Times New Roman" pitchFamily="18" charset="0"/>
              </a:rPr>
              <a:t>REIMBURSEMENT OF EXPENSES </a:t>
            </a:r>
          </a:p>
        </p:txBody>
      </p:sp>
      <p:sp>
        <p:nvSpPr>
          <p:cNvPr id="4" name="Down Arrow 3"/>
          <p:cNvSpPr/>
          <p:nvPr/>
        </p:nvSpPr>
        <p:spPr>
          <a:xfrm>
            <a:off x="5329646" y="1920240"/>
            <a:ext cx="914400" cy="679269"/>
          </a:xfrm>
          <a:prstGeom prst="downArrow">
            <a:avLst>
              <a:gd name="adj1" fmla="val 50000"/>
              <a:gd name="adj2" fmla="val 461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188720" y="2808514"/>
            <a:ext cx="10006149" cy="279595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en-US" sz="2400" dirty="0">
                <a:latin typeface="Times New Roman" pitchFamily="18" charset="0"/>
                <a:cs typeface="Times New Roman" pitchFamily="18" charset="0"/>
              </a:rPr>
              <a:t>	Reimbursement of Expenses </a:t>
            </a:r>
            <a:r>
              <a:rPr lang="en-US" sz="2400" b="1" dirty="0">
                <a:latin typeface="Times New Roman" pitchFamily="18" charset="0"/>
                <a:cs typeface="Times New Roman" pitchFamily="18" charset="0"/>
              </a:rPr>
              <a:t>should not </a:t>
            </a:r>
            <a:r>
              <a:rPr lang="en-US" sz="2400" dirty="0">
                <a:latin typeface="Times New Roman" pitchFamily="18" charset="0"/>
                <a:cs typeface="Times New Roman" pitchFamily="18" charset="0"/>
              </a:rPr>
              <a:t>be taken into consideration while calculating the gross amount liable to deduct TDS u/s 194J</a:t>
            </a:r>
          </a:p>
          <a:p>
            <a:pPr>
              <a:lnSpc>
                <a:spcPct val="150000"/>
              </a:lnSpc>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i.e</a:t>
            </a:r>
            <a:r>
              <a:rPr lang="en-US" sz="2400" dirty="0">
                <a:latin typeface="Times New Roman" pitchFamily="18" charset="0"/>
                <a:cs typeface="Times New Roman" pitchFamily="18" charset="0"/>
              </a:rPr>
              <a:t>, If the gross amount of professional fees is Rs.100000/- which, includes Rs. 10000/- as Reimbursement of Expenses, TDS u/s 194J is to be deducted on Rs.90000/- only.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9545" y="2830285"/>
            <a:ext cx="11127377" cy="34163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a:latin typeface="Times New Roman" pitchFamily="18" charset="0"/>
                <a:cs typeface="Times New Roman" pitchFamily="18" charset="0"/>
              </a:rPr>
              <a:t>Services like, </a:t>
            </a:r>
            <a:r>
              <a:rPr lang="en-US" sz="2400" dirty="0" err="1">
                <a:latin typeface="Times New Roman" pitchFamily="18" charset="0"/>
                <a:cs typeface="Times New Roman" pitchFamily="18" charset="0"/>
              </a:rPr>
              <a:t>Maintennance</a:t>
            </a:r>
            <a:r>
              <a:rPr lang="en-US" sz="2400" dirty="0">
                <a:latin typeface="Times New Roman" pitchFamily="18" charset="0"/>
                <a:cs typeface="Times New Roman" pitchFamily="18" charset="0"/>
              </a:rPr>
              <a:t> of </a:t>
            </a:r>
          </a:p>
          <a:p>
            <a:pPr marL="361950" indent="-266700">
              <a:buFont typeface="Arial" pitchFamily="34" charset="0"/>
              <a:buChar char="•"/>
            </a:pPr>
            <a:r>
              <a:rPr lang="en-US" sz="2400" dirty="0">
                <a:latin typeface="Times New Roman" pitchFamily="18" charset="0"/>
                <a:cs typeface="Times New Roman" pitchFamily="18" charset="0"/>
              </a:rPr>
              <a:t>Lift</a:t>
            </a:r>
          </a:p>
          <a:p>
            <a:pPr marL="361950" indent="-266700">
              <a:buFont typeface="Arial" pitchFamily="34" charset="0"/>
              <a:buChar char="•"/>
            </a:pPr>
            <a:r>
              <a:rPr lang="en-US" sz="2400" dirty="0">
                <a:latin typeface="Times New Roman" pitchFamily="18" charset="0"/>
                <a:cs typeface="Times New Roman" pitchFamily="18" charset="0"/>
              </a:rPr>
              <a:t>Air conditioner</a:t>
            </a:r>
          </a:p>
          <a:p>
            <a:pPr marL="361950" indent="-266700">
              <a:buFont typeface="Arial" pitchFamily="34" charset="0"/>
              <a:buChar char="•"/>
            </a:pPr>
            <a:r>
              <a:rPr lang="en-US" sz="2400" dirty="0">
                <a:latin typeface="Times New Roman" pitchFamily="18" charset="0"/>
                <a:cs typeface="Times New Roman" pitchFamily="18" charset="0"/>
              </a:rPr>
              <a:t>Electrical fittings </a:t>
            </a:r>
          </a:p>
          <a:p>
            <a:pPr marL="361950" indent="-266700">
              <a:buFont typeface="Arial" pitchFamily="34" charset="0"/>
              <a:buChar char="•"/>
            </a:pPr>
            <a:r>
              <a:rPr lang="en-US" sz="2400" dirty="0">
                <a:latin typeface="Times New Roman" pitchFamily="18" charset="0"/>
                <a:cs typeface="Times New Roman" pitchFamily="18" charset="0"/>
              </a:rPr>
              <a:t>Fire Hindrance</a:t>
            </a:r>
          </a:p>
          <a:p>
            <a:pPr marL="361950" indent="-266700">
              <a:buFont typeface="Arial" pitchFamily="34" charset="0"/>
              <a:buChar char="•"/>
            </a:pPr>
            <a:r>
              <a:rPr lang="en-US" sz="2400" dirty="0">
                <a:latin typeface="Times New Roman" pitchFamily="18" charset="0"/>
                <a:cs typeface="Times New Roman" pitchFamily="18" charset="0"/>
              </a:rPr>
              <a:t>Pest control</a:t>
            </a:r>
          </a:p>
          <a:p>
            <a:pPr marL="361950" indent="-266700">
              <a:buFont typeface="Arial" pitchFamily="34" charset="0"/>
              <a:buChar char="•"/>
            </a:pP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Do not cover under Technical works and hence, covered under 194C and not under 194J</a:t>
            </a:r>
          </a:p>
          <a:p>
            <a:endParaRPr lang="en-US" sz="2400" dirty="0">
              <a:latin typeface="Times New Roman" pitchFamily="18" charset="0"/>
              <a:cs typeface="Times New Roman" pitchFamily="18" charset="0"/>
            </a:endParaRPr>
          </a:p>
        </p:txBody>
      </p:sp>
      <p:sp>
        <p:nvSpPr>
          <p:cNvPr id="3" name="TextBox 2"/>
          <p:cNvSpPr txBox="1"/>
          <p:nvPr/>
        </p:nvSpPr>
        <p:spPr>
          <a:xfrm>
            <a:off x="809897" y="496389"/>
            <a:ext cx="10149840" cy="1319348"/>
          </a:xfrm>
          <a:prstGeom prst="rect">
            <a:avLst/>
          </a:prstGeom>
          <a:ln w="38100">
            <a:solidFill>
              <a:schemeClr val="tx1"/>
            </a:solidFill>
          </a:ln>
        </p:spPr>
        <p:txBody>
          <a:bodyPr vert="horz" lIns="91440" tIns="45720" rIns="91440" bIns="45720" rtlCol="0" anchor="ctr">
            <a:normAutofit fontScale="97500"/>
          </a:bodyPr>
          <a:lstStyle/>
          <a:p>
            <a:pPr algn="ctr">
              <a:spcBef>
                <a:spcPct val="0"/>
              </a:spcBef>
            </a:pPr>
            <a:r>
              <a:rPr lang="en-US" sz="3600" b="1" dirty="0">
                <a:effectLst>
                  <a:outerShdw blurRad="38100" dist="38100" dir="2700000" algn="tl">
                    <a:srgbClr val="000000">
                      <a:alpha val="43137"/>
                    </a:srgbClr>
                  </a:outerShdw>
                </a:effectLst>
                <a:latin typeface="Times New Roman" pitchFamily="18" charset="0"/>
                <a:ea typeface="+mj-ea"/>
                <a:cs typeface="Times New Roman" pitchFamily="18" charset="0"/>
              </a:rPr>
              <a:t>TDS TO BE DEDUCTED NOT UNDER 194J </a:t>
            </a:r>
          </a:p>
        </p:txBody>
      </p:sp>
      <p:sp>
        <p:nvSpPr>
          <p:cNvPr id="4" name="Down Arrow 3"/>
          <p:cNvSpPr/>
          <p:nvPr/>
        </p:nvSpPr>
        <p:spPr>
          <a:xfrm>
            <a:off x="5277394" y="2001358"/>
            <a:ext cx="1005840" cy="6433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9214" y="3587932"/>
            <a:ext cx="10685417" cy="95410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US" sz="2800" dirty="0">
                <a:latin typeface="Times New Roman" pitchFamily="18" charset="0"/>
                <a:cs typeface="Times New Roman" pitchFamily="18" charset="0"/>
              </a:rPr>
              <a:t>Where Tax is required under 194J but deducted at a lesser rate under 194C then the application of 194J cannot  be avoided.</a:t>
            </a:r>
          </a:p>
        </p:txBody>
      </p:sp>
      <p:sp>
        <p:nvSpPr>
          <p:cNvPr id="3" name="TextBox 2"/>
          <p:cNvSpPr txBox="1"/>
          <p:nvPr/>
        </p:nvSpPr>
        <p:spPr>
          <a:xfrm>
            <a:off x="789214" y="975905"/>
            <a:ext cx="10567852" cy="1463041"/>
          </a:xfrm>
          <a:prstGeom prst="rect">
            <a:avLst/>
          </a:prstGeom>
          <a:ln w="38100">
            <a:solidFill>
              <a:schemeClr val="tx1"/>
            </a:solidFill>
          </a:ln>
        </p:spPr>
        <p:txBody>
          <a:bodyPr vert="horz" lIns="91440" tIns="45720" rIns="91440" bIns="45720" rtlCol="0" anchor="ctr">
            <a:noAutofit/>
          </a:bodyPr>
          <a:lstStyle/>
          <a:p>
            <a:pPr algn="ctr">
              <a:spcBef>
                <a:spcPct val="0"/>
              </a:spcBef>
            </a:pPr>
            <a:endParaRPr lang="en-US" sz="2800" b="1" dirty="0">
              <a:effectLst>
                <a:outerShdw blurRad="38100" dist="38100" dir="2700000" algn="tl">
                  <a:srgbClr val="000000">
                    <a:alpha val="43137"/>
                  </a:srgbClr>
                </a:outerShdw>
              </a:effectLst>
              <a:latin typeface="Times New Roman" pitchFamily="18" charset="0"/>
              <a:ea typeface="+mj-ea"/>
              <a:cs typeface="Times New Roman" pitchFamily="18" charset="0"/>
            </a:endParaRPr>
          </a:p>
          <a:p>
            <a:pPr algn="ctr">
              <a:spcBef>
                <a:spcPct val="0"/>
              </a:spcBef>
            </a:pPr>
            <a:r>
              <a:rPr lang="en-US" sz="2800" b="1" dirty="0">
                <a:effectLst>
                  <a:outerShdw blurRad="38100" dist="38100" dir="2700000" algn="tl">
                    <a:srgbClr val="000000">
                      <a:alpha val="43137"/>
                    </a:srgbClr>
                  </a:outerShdw>
                </a:effectLst>
                <a:latin typeface="Times New Roman" pitchFamily="18" charset="0"/>
                <a:ea typeface="+mj-ea"/>
                <a:cs typeface="Times New Roman" pitchFamily="18" charset="0"/>
              </a:rPr>
              <a:t>CIT VS PVS MEMORIAL HOSPITAL LTD</a:t>
            </a:r>
          </a:p>
          <a:p>
            <a:pPr algn="ctr">
              <a:spcBef>
                <a:spcPct val="0"/>
              </a:spcBef>
            </a:pPr>
            <a:r>
              <a:rPr lang="en-US" sz="2800" b="1" dirty="0">
                <a:effectLst>
                  <a:outerShdw blurRad="38100" dist="38100" dir="2700000" algn="tl">
                    <a:srgbClr val="000000">
                      <a:alpha val="43137"/>
                    </a:srgbClr>
                  </a:outerShdw>
                </a:effectLst>
                <a:latin typeface="Times New Roman" pitchFamily="18" charset="0"/>
                <a:ea typeface="+mj-ea"/>
                <a:cs typeface="Times New Roman" pitchFamily="18" charset="0"/>
              </a:rPr>
              <a:t>(KERALA HIGH COURT)</a:t>
            </a:r>
          </a:p>
          <a:p>
            <a:pPr algn="ctr">
              <a:spcBef>
                <a:spcPct val="0"/>
              </a:spcBef>
            </a:pPr>
            <a:r>
              <a:rPr lang="en-US" sz="2800" b="1" dirty="0">
                <a:effectLst>
                  <a:outerShdw blurRad="38100" dist="38100" dir="2700000" algn="tl">
                    <a:srgbClr val="000000">
                      <a:alpha val="43137"/>
                    </a:srgbClr>
                  </a:outerShdw>
                </a:effectLst>
                <a:latin typeface="Times New Roman" pitchFamily="18" charset="0"/>
                <a:ea typeface="+mj-ea"/>
                <a:cs typeface="Times New Roman" pitchFamily="18" charset="0"/>
              </a:rPr>
              <a:t> </a:t>
            </a:r>
          </a:p>
        </p:txBody>
      </p:sp>
      <p:sp>
        <p:nvSpPr>
          <p:cNvPr id="4" name="Down Arrow 3"/>
          <p:cNvSpPr/>
          <p:nvPr/>
        </p:nvSpPr>
        <p:spPr>
          <a:xfrm>
            <a:off x="5126083" y="2543446"/>
            <a:ext cx="1319348" cy="6662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nvPr>
        </p:nvGraphicFramePr>
        <p:xfrm>
          <a:off x="0" y="37511"/>
          <a:ext cx="12144375" cy="4120152"/>
        </p:xfrm>
        <a:graphic>
          <a:graphicData uri="http://schemas.openxmlformats.org/drawingml/2006/table">
            <a:tbl>
              <a:tblPr firstRow="1" bandRow="1">
                <a:tableStyleId>{5C22544A-7EE6-4342-B048-85BDC9FD1C3A}</a:tableStyleId>
              </a:tblPr>
              <a:tblGrid>
                <a:gridCol w="1345323">
                  <a:extLst>
                    <a:ext uri="{9D8B030D-6E8A-4147-A177-3AD203B41FA5}">
                      <a16:colId xmlns:a16="http://schemas.microsoft.com/office/drawing/2014/main" val="20001"/>
                    </a:ext>
                  </a:extLst>
                </a:gridCol>
                <a:gridCol w="1849819">
                  <a:extLst>
                    <a:ext uri="{9D8B030D-6E8A-4147-A177-3AD203B41FA5}">
                      <a16:colId xmlns:a16="http://schemas.microsoft.com/office/drawing/2014/main" val="20002"/>
                    </a:ext>
                  </a:extLst>
                </a:gridCol>
                <a:gridCol w="1448809">
                  <a:extLst>
                    <a:ext uri="{9D8B030D-6E8A-4147-A177-3AD203B41FA5}">
                      <a16:colId xmlns:a16="http://schemas.microsoft.com/office/drawing/2014/main" val="20003"/>
                    </a:ext>
                  </a:extLst>
                </a:gridCol>
                <a:gridCol w="1668718">
                  <a:extLst>
                    <a:ext uri="{9D8B030D-6E8A-4147-A177-3AD203B41FA5}">
                      <a16:colId xmlns:a16="http://schemas.microsoft.com/office/drawing/2014/main" val="20004"/>
                    </a:ext>
                  </a:extLst>
                </a:gridCol>
                <a:gridCol w="1358259">
                  <a:extLst>
                    <a:ext uri="{9D8B030D-6E8A-4147-A177-3AD203B41FA5}">
                      <a16:colId xmlns:a16="http://schemas.microsoft.com/office/drawing/2014/main" val="20005"/>
                    </a:ext>
                  </a:extLst>
                </a:gridCol>
                <a:gridCol w="1629910">
                  <a:extLst>
                    <a:ext uri="{9D8B030D-6E8A-4147-A177-3AD203B41FA5}">
                      <a16:colId xmlns:a16="http://schemas.microsoft.com/office/drawing/2014/main" val="20006"/>
                    </a:ext>
                  </a:extLst>
                </a:gridCol>
                <a:gridCol w="2843537">
                  <a:extLst>
                    <a:ext uri="{9D8B030D-6E8A-4147-A177-3AD203B41FA5}">
                      <a16:colId xmlns:a16="http://schemas.microsoft.com/office/drawing/2014/main" val="20007"/>
                    </a:ext>
                  </a:extLst>
                </a:gridCol>
              </a:tblGrid>
              <a:tr h="1070709">
                <a:tc>
                  <a:txBody>
                    <a:bodyPr/>
                    <a:lstStyle/>
                    <a:p>
                      <a:pPr algn="ctr"/>
                      <a:r>
                        <a:rPr lang="en-IN" sz="1800" dirty="0">
                          <a:latin typeface="Bookman Old Style" panose="02050604050505020204" pitchFamily="18" charset="0"/>
                        </a:rPr>
                        <a:t>SECTION</a:t>
                      </a:r>
                    </a:p>
                  </a:txBody>
                  <a:tcPr anchor="ctr">
                    <a:lnT w="12700" cap="flat" cmpd="sng" algn="ctr">
                      <a:solidFill>
                        <a:schemeClr val="tx1"/>
                      </a:solidFill>
                      <a:prstDash val="solid"/>
                      <a:round/>
                      <a:headEnd type="none" w="med" len="med"/>
                      <a:tailEnd type="none" w="med" len="med"/>
                    </a:lnT>
                  </a:tcPr>
                </a:tc>
                <a:tc>
                  <a:txBody>
                    <a:bodyPr/>
                    <a:lstStyle/>
                    <a:p>
                      <a:pPr algn="ctr"/>
                      <a:r>
                        <a:rPr lang="en-IN" sz="1800" dirty="0">
                          <a:latin typeface="Bookman Old Style" panose="02050604050505020204" pitchFamily="18" charset="0"/>
                        </a:rPr>
                        <a:t>NATURE OF PAYMENT</a:t>
                      </a:r>
                    </a:p>
                  </a:txBody>
                  <a:tcPr anchor="ctr">
                    <a:lnT w="12700" cap="flat" cmpd="sng" algn="ctr">
                      <a:solidFill>
                        <a:schemeClr val="tx1"/>
                      </a:solidFill>
                      <a:prstDash val="solid"/>
                      <a:round/>
                      <a:headEnd type="none" w="med" len="med"/>
                      <a:tailEnd type="none" w="med" len="med"/>
                    </a:lnT>
                  </a:tcPr>
                </a:tc>
                <a:tc>
                  <a:txBody>
                    <a:bodyPr/>
                    <a:lstStyle/>
                    <a:p>
                      <a:pPr algn="ctr"/>
                      <a:r>
                        <a:rPr lang="en-IN" sz="1800" dirty="0">
                          <a:latin typeface="Bookman Old Style" panose="02050604050505020204" pitchFamily="18" charset="0"/>
                        </a:rPr>
                        <a:t>PAYER</a:t>
                      </a:r>
                    </a:p>
                  </a:txBody>
                  <a:tcPr anchor="ctr">
                    <a:lnT w="12700" cap="flat" cmpd="sng" algn="ctr">
                      <a:solidFill>
                        <a:schemeClr val="tx1"/>
                      </a:solidFill>
                      <a:prstDash val="solid"/>
                      <a:round/>
                      <a:headEnd type="none" w="med" len="med"/>
                      <a:tailEnd type="none" w="med" len="med"/>
                    </a:lnT>
                  </a:tcPr>
                </a:tc>
                <a:tc>
                  <a:txBody>
                    <a:bodyPr/>
                    <a:lstStyle/>
                    <a:p>
                      <a:pPr algn="ctr"/>
                      <a:r>
                        <a:rPr lang="en-IN" sz="1800" dirty="0">
                          <a:latin typeface="Bookman Old Style" panose="02050604050505020204" pitchFamily="18" charset="0"/>
                        </a:rPr>
                        <a:t>PAYEE</a:t>
                      </a:r>
                    </a:p>
                  </a:txBody>
                  <a:tcPr anchor="ctr">
                    <a:lnT w="12700" cap="flat" cmpd="sng" algn="ctr">
                      <a:solidFill>
                        <a:schemeClr val="tx1"/>
                      </a:solidFill>
                      <a:prstDash val="solid"/>
                      <a:round/>
                      <a:headEnd type="none" w="med" len="med"/>
                      <a:tailEnd type="none" w="med" len="med"/>
                    </a:lnT>
                  </a:tcPr>
                </a:tc>
                <a:tc>
                  <a:txBody>
                    <a:bodyPr/>
                    <a:lstStyle/>
                    <a:p>
                      <a:pPr algn="ctr"/>
                      <a:r>
                        <a:rPr lang="en-IN" sz="1800" dirty="0">
                          <a:latin typeface="Bookman Old Style" panose="02050604050505020204" pitchFamily="18" charset="0"/>
                        </a:rPr>
                        <a:t>RATE</a:t>
                      </a:r>
                    </a:p>
                  </a:txBody>
                  <a:tcPr anchor="ctr">
                    <a:lnT w="12700" cap="flat" cmpd="sng" algn="ctr">
                      <a:solidFill>
                        <a:schemeClr val="tx1"/>
                      </a:solidFill>
                      <a:prstDash val="solid"/>
                      <a:round/>
                      <a:headEnd type="none" w="med" len="med"/>
                      <a:tailEnd type="none" w="med" len="med"/>
                    </a:lnT>
                  </a:tcPr>
                </a:tc>
                <a:tc>
                  <a:txBody>
                    <a:bodyPr/>
                    <a:lstStyle/>
                    <a:p>
                      <a:pPr algn="ctr"/>
                      <a:r>
                        <a:rPr lang="en-IN" sz="1800" dirty="0">
                          <a:latin typeface="Bookman Old Style" panose="02050604050505020204" pitchFamily="18" charset="0"/>
                        </a:rPr>
                        <a:t>LIMIT</a:t>
                      </a:r>
                    </a:p>
                  </a:txBody>
                  <a:tcPr anchor="ctr">
                    <a:lnT w="12700" cap="flat" cmpd="sng" algn="ctr">
                      <a:solidFill>
                        <a:schemeClr val="tx1"/>
                      </a:solidFill>
                      <a:prstDash val="solid"/>
                      <a:round/>
                      <a:headEnd type="none" w="med" len="med"/>
                      <a:tailEnd type="none" w="med" len="med"/>
                    </a:lnT>
                  </a:tcPr>
                </a:tc>
                <a:tc>
                  <a:txBody>
                    <a:bodyPr/>
                    <a:lstStyle/>
                    <a:p>
                      <a:pPr algn="ctr"/>
                      <a:r>
                        <a:rPr lang="en-IN" sz="1800" dirty="0">
                          <a:latin typeface="Bookman Old Style" panose="02050604050505020204" pitchFamily="18" charset="0"/>
                        </a:rPr>
                        <a:t>REMARKS</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3049443">
                <a:tc>
                  <a:txBody>
                    <a:bodyPr/>
                    <a:lstStyle/>
                    <a:p>
                      <a:pPr algn="ctr"/>
                      <a:r>
                        <a:rPr lang="en-IN" sz="1600" dirty="0">
                          <a:latin typeface="Bookman Old Style" panose="02050604050505020204" pitchFamily="18" charset="0"/>
                        </a:rPr>
                        <a:t>194K</a:t>
                      </a:r>
                    </a:p>
                  </a:txBody>
                  <a:tcPr/>
                </a:tc>
                <a:tc>
                  <a:txBody>
                    <a:bodyPr/>
                    <a:lstStyle/>
                    <a:p>
                      <a:pPr algn="l"/>
                      <a:r>
                        <a:rPr lang="en-IN" sz="1600" dirty="0">
                          <a:latin typeface="Bookman Old Style" panose="02050604050505020204" pitchFamily="18" charset="0"/>
                        </a:rPr>
                        <a:t>Units of Mutual Fund specified  u/s 10(23D)</a:t>
                      </a:r>
                    </a:p>
                  </a:txBody>
                  <a:tcPr/>
                </a:tc>
                <a:tc>
                  <a:txBody>
                    <a:bodyPr/>
                    <a:lstStyle/>
                    <a:p>
                      <a:pPr algn="ctr"/>
                      <a:r>
                        <a:rPr lang="en-IN" sz="1600" dirty="0">
                          <a:latin typeface="Bookman Old Style" panose="02050604050505020204" pitchFamily="18" charset="0"/>
                        </a:rPr>
                        <a:t>Any Person</a:t>
                      </a:r>
                    </a:p>
                  </a:txBody>
                  <a:tcPr/>
                </a:tc>
                <a:tc>
                  <a:txBody>
                    <a:bodyPr/>
                    <a:lstStyle/>
                    <a:p>
                      <a:pPr algn="ctr"/>
                      <a:r>
                        <a:rPr lang="en-IN" sz="1600" dirty="0">
                          <a:latin typeface="Bookman Old Style" panose="02050604050505020204" pitchFamily="18" charset="0"/>
                        </a:rPr>
                        <a:t>Resident</a:t>
                      </a:r>
                    </a:p>
                  </a:txBody>
                  <a:tcPr/>
                </a:tc>
                <a:tc>
                  <a:txBody>
                    <a:bodyPr/>
                    <a:lstStyle/>
                    <a:p>
                      <a:pPr algn="ctr"/>
                      <a:r>
                        <a:rPr lang="en-IN" sz="1600" dirty="0">
                          <a:latin typeface="Bookman Old Style" panose="02050604050505020204" pitchFamily="18" charset="0"/>
                        </a:rPr>
                        <a:t>at 10 %</a:t>
                      </a:r>
                    </a:p>
                  </a:txBody>
                  <a:tcPr/>
                </a:tc>
                <a:tc>
                  <a:txBody>
                    <a:bodyPr/>
                    <a:lstStyle/>
                    <a:p>
                      <a:pPr algn="ctr"/>
                      <a:r>
                        <a:rPr lang="en-IN" sz="1600" dirty="0">
                          <a:latin typeface="Bookman Old Style" panose="02050604050505020204" pitchFamily="18" charset="0"/>
                        </a:rPr>
                        <a:t>₹</a:t>
                      </a:r>
                      <a:r>
                        <a:rPr lang="en-IN" sz="1600" baseline="0" dirty="0">
                          <a:latin typeface="Bookman Old Style" panose="02050604050505020204" pitchFamily="18" charset="0"/>
                        </a:rPr>
                        <a:t> 5,000 /-</a:t>
                      </a:r>
                      <a:endParaRPr lang="en-IN" sz="1600" dirty="0">
                        <a:latin typeface="Bookman Old Style" panose="02050604050505020204" pitchFamily="18" charset="0"/>
                      </a:endParaRPr>
                    </a:p>
                  </a:txBody>
                  <a:tcPr/>
                </a:tc>
                <a:tc>
                  <a:txBody>
                    <a:bodyPr/>
                    <a:lstStyle/>
                    <a:p>
                      <a:pPr algn="just"/>
                      <a:r>
                        <a:rPr lang="en-US" sz="1600" dirty="0">
                          <a:latin typeface="Bookman Old Style" panose="02050604050505020204" pitchFamily="18" charset="0"/>
                        </a:rPr>
                        <a:t>a mutual fund is required to deduct TDS @ 10% only on dividend payment</a:t>
                      </a:r>
                      <a:endParaRPr lang="en-IN" sz="1600" dirty="0">
                        <a:latin typeface="Bookman Old Style" panose="02050604050505020204" pitchFamily="18" charset="0"/>
                      </a:endParaRP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bl>
          </a:graphicData>
        </a:graphic>
      </p:graphicFrame>
      <p:pic>
        <p:nvPicPr>
          <p:cNvPr id="7" name="Picture 6"/>
          <p:cNvPicPr>
            <a:picLocks noChangeAspect="1"/>
          </p:cNvPicPr>
          <p:nvPr/>
        </p:nvPicPr>
        <p:blipFill>
          <a:blip r:embed="rId2" cstate="print">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2365829" y="2338112"/>
            <a:ext cx="3323771" cy="1192200"/>
          </a:xfrm>
          <a:prstGeom prst="rect">
            <a:avLst/>
          </a:prstGeom>
        </p:spPr>
      </p:pic>
    </p:spTree>
    <p:extLst>
      <p:ext uri="{BB962C8B-B14F-4D97-AF65-F5344CB8AC3E}">
        <p14:creationId xmlns:p14="http://schemas.microsoft.com/office/powerpoint/2010/main" val="296276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1475" y="388010"/>
            <a:ext cx="9529763" cy="461665"/>
          </a:xfrm>
          <a:prstGeom prst="rect">
            <a:avLst/>
          </a:prstGeom>
          <a:noFill/>
        </p:spPr>
        <p:txBody>
          <a:bodyPr wrap="square" rtlCol="0">
            <a:spAutoFit/>
          </a:bodyPr>
          <a:lstStyle/>
          <a:p>
            <a:r>
              <a:rPr lang="en-IN" sz="2400" b="1" dirty="0">
                <a:latin typeface="Garamond" panose="02020404030301010803" pitchFamily="18" charset="0"/>
              </a:rPr>
              <a:t>Section 194 K – Income in respect of units</a:t>
            </a:r>
          </a:p>
        </p:txBody>
      </p:sp>
      <p:sp>
        <p:nvSpPr>
          <p:cNvPr id="5" name="Rectangle 4"/>
          <p:cNvSpPr/>
          <p:nvPr/>
        </p:nvSpPr>
        <p:spPr>
          <a:xfrm>
            <a:off x="371475" y="1139536"/>
            <a:ext cx="11588296" cy="5109091"/>
          </a:xfrm>
          <a:prstGeom prst="rect">
            <a:avLst/>
          </a:prstGeom>
        </p:spPr>
        <p:txBody>
          <a:bodyPr wrap="square">
            <a:spAutoFit/>
          </a:bodyPr>
          <a:lstStyle/>
          <a:p>
            <a:pPr marL="342900" indent="-342900" algn="just">
              <a:buAutoNum type="arabicPeriod"/>
            </a:pPr>
            <a:r>
              <a:rPr lang="en-US" b="1" dirty="0">
                <a:latin typeface="Garamond" panose="02020404030301010803" pitchFamily="18" charset="0"/>
              </a:rPr>
              <a:t>Which type of Income is covered under section 194K?</a:t>
            </a:r>
          </a:p>
          <a:p>
            <a:pPr algn="just"/>
            <a:endParaRPr lang="en-US" sz="1100" b="1" dirty="0">
              <a:latin typeface="Garamond" panose="02020404030301010803" pitchFamily="18" charset="0"/>
            </a:endParaRPr>
          </a:p>
          <a:p>
            <a:pPr marL="363538" algn="just"/>
            <a:r>
              <a:rPr lang="en-US" dirty="0">
                <a:latin typeface="Garamond" panose="02020404030301010803" pitchFamily="18" charset="0"/>
              </a:rPr>
              <a:t>a) CBDT clarified that TDS will be applicable only on dividend payment &amp; no tax shall be required to be deducted by the mutual fund on income which is in the nature of capital gains.</a:t>
            </a:r>
          </a:p>
          <a:p>
            <a:pPr marL="363538" algn="just"/>
            <a:endParaRPr lang="en-US" sz="900" dirty="0">
              <a:latin typeface="Garamond" panose="02020404030301010803" pitchFamily="18" charset="0"/>
            </a:endParaRPr>
          </a:p>
          <a:p>
            <a:pPr marL="363538" algn="just"/>
            <a:r>
              <a:rPr lang="en-US" dirty="0">
                <a:latin typeface="Garamond" panose="02020404030301010803" pitchFamily="18" charset="0"/>
              </a:rPr>
              <a:t>b) Hence TDS is required to be deducted on dividend payment by mutual funds only and not on gain arising out of redemption of units.</a:t>
            </a:r>
          </a:p>
          <a:p>
            <a:pPr marL="363538" algn="just"/>
            <a:endParaRPr lang="en-US" b="0" i="0" dirty="0">
              <a:effectLst/>
              <a:latin typeface="Garamond" panose="02020404030301010803" pitchFamily="18" charset="0"/>
            </a:endParaRPr>
          </a:p>
          <a:p>
            <a:pPr marL="342900" indent="-342900" algn="just">
              <a:buAutoNum type="arabicPeriod" startAt="2"/>
            </a:pPr>
            <a:r>
              <a:rPr lang="en-US" b="1" dirty="0">
                <a:latin typeface="Garamond" panose="02020404030301010803" pitchFamily="18" charset="0"/>
              </a:rPr>
              <a:t>Who is responsible to deduct TDS under section 194K?</a:t>
            </a:r>
          </a:p>
          <a:p>
            <a:pPr marL="363538" algn="just"/>
            <a:r>
              <a:rPr lang="en-US" dirty="0">
                <a:latin typeface="Garamond" panose="02020404030301010803" pitchFamily="18" charset="0"/>
              </a:rPr>
              <a:t>Any person who is responsible for paying to a resident any income in respect of</a:t>
            </a:r>
          </a:p>
          <a:p>
            <a:pPr marL="363538" algn="just"/>
            <a:r>
              <a:rPr lang="en-US" dirty="0">
                <a:latin typeface="Garamond" panose="02020404030301010803" pitchFamily="18" charset="0"/>
              </a:rPr>
              <a:t>a) Units of a Mutual Fund or</a:t>
            </a:r>
          </a:p>
          <a:p>
            <a:pPr marL="363538" algn="just"/>
            <a:r>
              <a:rPr lang="en-US" dirty="0">
                <a:latin typeface="Garamond" panose="02020404030301010803" pitchFamily="18" charset="0"/>
              </a:rPr>
              <a:t>b) Units from the Administrator of the specified undertaking; or</a:t>
            </a:r>
          </a:p>
          <a:p>
            <a:pPr marL="363538" algn="just"/>
            <a:r>
              <a:rPr lang="en-US" dirty="0">
                <a:latin typeface="Garamond" panose="02020404030301010803" pitchFamily="18" charset="0"/>
              </a:rPr>
              <a:t>c) Units from the specified company,</a:t>
            </a:r>
          </a:p>
          <a:p>
            <a:pPr marL="363538" algn="just"/>
            <a:endParaRPr lang="en-US" i="0" dirty="0">
              <a:effectLst/>
              <a:latin typeface="Garamond" panose="02020404030301010803" pitchFamily="18" charset="0"/>
            </a:endParaRPr>
          </a:p>
          <a:p>
            <a:pPr marL="342900" indent="-342900" algn="just">
              <a:buAutoNum type="arabicPeriod" startAt="3"/>
            </a:pPr>
            <a:r>
              <a:rPr lang="en-US" b="1" dirty="0">
                <a:latin typeface="Garamond" panose="02020404030301010803" pitchFamily="18" charset="0"/>
              </a:rPr>
              <a:t>Time of deduction of TDS under section 194K</a:t>
            </a:r>
          </a:p>
          <a:p>
            <a:pPr marL="706438" indent="-342900" algn="just">
              <a:buAutoNum type="alphaLcParenR"/>
            </a:pPr>
            <a:r>
              <a:rPr lang="en-US" dirty="0">
                <a:latin typeface="Garamond" panose="02020404030301010803" pitchFamily="18" charset="0"/>
              </a:rPr>
              <a:t>at the time of credit of income to the account of the payee or at the time of payment thereof </a:t>
            </a:r>
          </a:p>
          <a:p>
            <a:pPr marL="363538" algn="just"/>
            <a:r>
              <a:rPr lang="en-US" dirty="0">
                <a:latin typeface="Garamond" panose="02020404030301010803" pitchFamily="18" charset="0"/>
              </a:rPr>
              <a:t>      by any mode, whichever is earlier</a:t>
            </a:r>
          </a:p>
          <a:p>
            <a:pPr marL="623888" indent="-260350" algn="just"/>
            <a:r>
              <a:rPr lang="en-US" dirty="0">
                <a:latin typeface="Garamond" panose="02020404030301010803" pitchFamily="18" charset="0"/>
              </a:rPr>
              <a:t>b) when payer credited such income to any other account whether called “suspense account” or by any other name, it is   considered as deemed income and TDS required to be deducted</a:t>
            </a:r>
            <a:endParaRPr lang="en-US" i="0" dirty="0">
              <a:effectLst/>
              <a:latin typeface="Garamond" panose="02020404030301010803" pitchFamily="18" charset="0"/>
            </a:endParaRPr>
          </a:p>
        </p:txBody>
      </p:sp>
    </p:spTree>
    <p:extLst>
      <p:ext uri="{BB962C8B-B14F-4D97-AF65-F5344CB8AC3E}">
        <p14:creationId xmlns:p14="http://schemas.microsoft.com/office/powerpoint/2010/main" val="286824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706086" y="614123"/>
            <a:ext cx="5841280" cy="4017062"/>
            <a:chOff x="3088368" y="1332592"/>
            <a:chExt cx="4915898" cy="3137807"/>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8368" y="1332592"/>
              <a:ext cx="4915898" cy="3137807"/>
            </a:xfrm>
            <a:prstGeom prst="rect">
              <a:avLst/>
            </a:prstGeom>
          </p:spPr>
        </p:pic>
        <p:sp>
          <p:nvSpPr>
            <p:cNvPr id="7" name="TextBox 6"/>
            <p:cNvSpPr txBox="1"/>
            <p:nvPr/>
          </p:nvSpPr>
          <p:spPr>
            <a:xfrm>
              <a:off x="3088368" y="1332592"/>
              <a:ext cx="1730375" cy="369332"/>
            </a:xfrm>
            <a:prstGeom prst="rect">
              <a:avLst/>
            </a:prstGeom>
            <a:solidFill>
              <a:schemeClr val="bg1"/>
            </a:solidFill>
          </p:spPr>
          <p:txBody>
            <a:bodyPr wrap="square" rtlCol="0">
              <a:spAutoFit/>
            </a:bodyPr>
            <a:lstStyle/>
            <a:p>
              <a:endParaRPr lang="en-IN" dirty="0"/>
            </a:p>
          </p:txBody>
        </p:sp>
      </p:grpSp>
      <p:sp>
        <p:nvSpPr>
          <p:cNvPr id="5" name="Rectangle 4"/>
          <p:cNvSpPr/>
          <p:nvPr/>
        </p:nvSpPr>
        <p:spPr>
          <a:xfrm>
            <a:off x="395434" y="385020"/>
            <a:ext cx="11245023" cy="369332"/>
          </a:xfrm>
          <a:prstGeom prst="rect">
            <a:avLst/>
          </a:prstGeom>
        </p:spPr>
        <p:txBody>
          <a:bodyPr wrap="square">
            <a:spAutoFit/>
          </a:bodyPr>
          <a:lstStyle/>
          <a:p>
            <a:r>
              <a:rPr lang="en-US" b="1" dirty="0">
                <a:latin typeface="Garamond" panose="02020404030301010803" pitchFamily="18" charset="0"/>
              </a:rPr>
              <a:t>4.   Rate at which TDS to be deducted under section 194K</a:t>
            </a:r>
            <a:endParaRPr lang="en-IN" b="1" dirty="0">
              <a:latin typeface="Garamond" panose="02020404030301010803" pitchFamily="18" charset="0"/>
            </a:endParaRPr>
          </a:p>
        </p:txBody>
      </p:sp>
      <p:sp>
        <p:nvSpPr>
          <p:cNvPr id="9" name="Rectangle 8"/>
          <p:cNvSpPr/>
          <p:nvPr/>
        </p:nvSpPr>
        <p:spPr>
          <a:xfrm>
            <a:off x="395434" y="4709990"/>
            <a:ext cx="10983766" cy="1569660"/>
          </a:xfrm>
          <a:prstGeom prst="rect">
            <a:avLst/>
          </a:prstGeom>
        </p:spPr>
        <p:txBody>
          <a:bodyPr wrap="square">
            <a:spAutoFit/>
          </a:bodyPr>
          <a:lstStyle/>
          <a:p>
            <a:pPr marL="342900" indent="-342900" algn="just">
              <a:buAutoNum type="arabicPeriod" startAt="5"/>
            </a:pPr>
            <a:r>
              <a:rPr lang="en-US" b="1" dirty="0">
                <a:latin typeface="Garamond" panose="02020404030301010803" pitchFamily="18" charset="0"/>
              </a:rPr>
              <a:t>Threshold Limit for TDS deduction under section 194K</a:t>
            </a:r>
          </a:p>
          <a:p>
            <a:pPr algn="just"/>
            <a:endParaRPr lang="en-US" b="1" dirty="0">
              <a:latin typeface="Garamond" panose="02020404030301010803" pitchFamily="18" charset="0"/>
            </a:endParaRPr>
          </a:p>
          <a:p>
            <a:pPr marL="363538" algn="just"/>
            <a:r>
              <a:rPr lang="en-US" dirty="0">
                <a:latin typeface="Garamond" panose="02020404030301010803" pitchFamily="18" charset="0"/>
              </a:rPr>
              <a:t>TDS is required to deduct if the aggregate amounts of such income which is credited or paid during the financial year exceeds </a:t>
            </a:r>
            <a:r>
              <a:rPr lang="en-US" b="1" dirty="0">
                <a:latin typeface="Garamond" panose="02020404030301010803" pitchFamily="18" charset="0"/>
              </a:rPr>
              <a:t>Rs. 5,000/-</a:t>
            </a:r>
          </a:p>
          <a:p>
            <a:pPr marL="363538" algn="just"/>
            <a:endParaRPr lang="en-US" sz="2400" b="1" i="0" dirty="0">
              <a:effectLst/>
              <a:latin typeface="Garamond" panose="02020404030301010803" pitchFamily="18" charset="0"/>
            </a:endParaRPr>
          </a:p>
        </p:txBody>
      </p:sp>
    </p:spTree>
    <p:extLst>
      <p:ext uri="{BB962C8B-B14F-4D97-AF65-F5344CB8AC3E}">
        <p14:creationId xmlns:p14="http://schemas.microsoft.com/office/powerpoint/2010/main" val="509755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3BCADD-056E-D9A0-3EDE-67BE7D5A2360}"/>
              </a:ext>
            </a:extLst>
          </p:cNvPr>
          <p:cNvSpPr>
            <a:spLocks noGrp="1"/>
          </p:cNvSpPr>
          <p:nvPr>
            <p:ph idx="1"/>
          </p:nvPr>
        </p:nvSpPr>
        <p:spPr>
          <a:xfrm>
            <a:off x="913775" y="780837"/>
            <a:ext cx="10243960" cy="5010364"/>
          </a:xfrm>
        </p:spPr>
        <p:txBody>
          <a:bodyPr>
            <a:normAutofit/>
          </a:bodyPr>
          <a:lstStyle/>
          <a:p>
            <a:r>
              <a:rPr lang="en-GB" sz="2600" dirty="0"/>
              <a:t>Rate – 10%</a:t>
            </a:r>
          </a:p>
          <a:p>
            <a:r>
              <a:rPr lang="en-GB" sz="2600" dirty="0"/>
              <a:t>Payment or credit which ever is earlier.</a:t>
            </a:r>
          </a:p>
          <a:p>
            <a:r>
              <a:rPr lang="en-GB" sz="2600" dirty="0"/>
              <a:t>Payee must be resident</a:t>
            </a:r>
          </a:p>
          <a:p>
            <a:r>
              <a:rPr lang="en-GB" sz="2600" dirty="0"/>
              <a:t>No threshold limits</a:t>
            </a:r>
          </a:p>
          <a:p>
            <a:r>
              <a:rPr lang="en-GB" sz="2600" dirty="0"/>
              <a:t>197 / 15 G,H not applicable</a:t>
            </a:r>
            <a:endParaRPr lang="en-IN" sz="2600" dirty="0"/>
          </a:p>
        </p:txBody>
      </p:sp>
    </p:spTree>
    <p:extLst>
      <p:ext uri="{BB962C8B-B14F-4D97-AF65-F5344CB8AC3E}">
        <p14:creationId xmlns:p14="http://schemas.microsoft.com/office/powerpoint/2010/main" val="3748648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0905" y="617247"/>
            <a:ext cx="11455323" cy="5509200"/>
          </a:xfrm>
          <a:prstGeom prst="rect">
            <a:avLst/>
          </a:prstGeom>
        </p:spPr>
        <p:txBody>
          <a:bodyPr wrap="square">
            <a:spAutoFit/>
          </a:bodyPr>
          <a:lstStyle/>
          <a:p>
            <a:pPr marL="342900" indent="-342900" algn="just">
              <a:buAutoNum type="arabicPeriod" startAt="6"/>
            </a:pPr>
            <a:r>
              <a:rPr lang="en-US" b="1" dirty="0">
                <a:latin typeface="Garamond" panose="02020404030301010803" pitchFamily="18" charset="0"/>
              </a:rPr>
              <a:t>TDS return and Certificates</a:t>
            </a:r>
          </a:p>
          <a:p>
            <a:pPr algn="just"/>
            <a:endParaRPr lang="en-US" sz="900" dirty="0">
              <a:latin typeface="Garamond" panose="02020404030301010803" pitchFamily="18" charset="0"/>
            </a:endParaRPr>
          </a:p>
          <a:p>
            <a:pPr marL="649288" indent="-285750" algn="just">
              <a:buFont typeface="Wingdings" pitchFamily="2" charset="2"/>
              <a:buChar char="q"/>
            </a:pPr>
            <a:r>
              <a:rPr lang="en-US" dirty="0">
                <a:latin typeface="Garamond" panose="02020404030301010803" pitchFamily="18" charset="0"/>
              </a:rPr>
              <a:t> The statement of return in </a:t>
            </a:r>
            <a:r>
              <a:rPr lang="en-US" b="1" dirty="0">
                <a:latin typeface="Garamond" panose="02020404030301010803" pitchFamily="18" charset="0"/>
              </a:rPr>
              <a:t>form No. 26Q</a:t>
            </a:r>
            <a:r>
              <a:rPr lang="en-US" dirty="0">
                <a:latin typeface="Garamond" panose="02020404030301010803" pitchFamily="18" charset="0"/>
              </a:rPr>
              <a:t> is required to be filled quarterly.</a:t>
            </a:r>
          </a:p>
          <a:p>
            <a:pPr marL="363538" algn="just"/>
            <a:endParaRPr lang="en-US" sz="1000" dirty="0">
              <a:latin typeface="Garamond" panose="02020404030301010803" pitchFamily="18" charset="0"/>
            </a:endParaRPr>
          </a:p>
          <a:p>
            <a:pPr marL="649288" indent="-285750" algn="just">
              <a:buFont typeface="Wingdings" pitchFamily="2" charset="2"/>
              <a:buChar char="q"/>
            </a:pPr>
            <a:r>
              <a:rPr lang="en-US" dirty="0">
                <a:latin typeface="Garamond" panose="02020404030301010803" pitchFamily="18" charset="0"/>
              </a:rPr>
              <a:t>The TDS certificate </a:t>
            </a:r>
            <a:r>
              <a:rPr lang="en-US" dirty="0" err="1">
                <a:latin typeface="Garamond" panose="02020404030301010803" pitchFamily="18" charset="0"/>
              </a:rPr>
              <a:t>i.e</a:t>
            </a:r>
            <a:r>
              <a:rPr lang="en-US" dirty="0">
                <a:latin typeface="Garamond" panose="02020404030301010803" pitchFamily="18" charset="0"/>
              </a:rPr>
              <a:t> </a:t>
            </a:r>
            <a:r>
              <a:rPr lang="en-US" b="1" dirty="0">
                <a:latin typeface="Garamond" panose="02020404030301010803" pitchFamily="18" charset="0"/>
              </a:rPr>
              <a:t>Form No. 16A </a:t>
            </a:r>
            <a:r>
              <a:rPr lang="en-US" dirty="0">
                <a:latin typeface="Garamond" panose="02020404030301010803" pitchFamily="18" charset="0"/>
              </a:rPr>
              <a:t>is required to be issued quarterly within 15 days from the due date for furnishing the quarterly TDS statements</a:t>
            </a:r>
          </a:p>
          <a:p>
            <a:pPr algn="just"/>
            <a:endParaRPr lang="en-US" sz="4000" b="1" dirty="0">
              <a:latin typeface="Garamond" panose="02020404030301010803" pitchFamily="18" charset="0"/>
            </a:endParaRPr>
          </a:p>
          <a:p>
            <a:pPr marL="342900" indent="-342900" algn="just">
              <a:buAutoNum type="arabicPeriod" startAt="7"/>
            </a:pPr>
            <a:r>
              <a:rPr lang="en-US" b="1" dirty="0">
                <a:latin typeface="Garamond" panose="02020404030301010803" pitchFamily="18" charset="0"/>
              </a:rPr>
              <a:t>Consequences for Non deducting / delay in depositing TDS</a:t>
            </a:r>
          </a:p>
          <a:p>
            <a:pPr algn="just"/>
            <a:endParaRPr lang="en-US" dirty="0">
              <a:latin typeface="Garamond" panose="02020404030301010803" pitchFamily="18" charset="0"/>
            </a:endParaRPr>
          </a:p>
          <a:p>
            <a:pPr marL="363538" algn="just"/>
            <a:r>
              <a:rPr lang="en-US" dirty="0">
                <a:latin typeface="Garamond" panose="02020404030301010803" pitchFamily="18" charset="0"/>
              </a:rPr>
              <a:t>Failure to deduct the TDS or to remit tax deducted in the governments account within stipulated time limit would attract interest and penalty as follows: - </a:t>
            </a:r>
          </a:p>
          <a:p>
            <a:pPr algn="just"/>
            <a:endParaRPr lang="en-US" sz="1100" dirty="0">
              <a:latin typeface="Garamond" panose="02020404030301010803" pitchFamily="18" charset="0"/>
            </a:endParaRPr>
          </a:p>
          <a:p>
            <a:pPr marL="706438" indent="-342900" algn="just">
              <a:buAutoNum type="alphaLcPeriod"/>
            </a:pPr>
            <a:r>
              <a:rPr lang="en-US" b="1" dirty="0">
                <a:latin typeface="Garamond" panose="02020404030301010803" pitchFamily="18" charset="0"/>
              </a:rPr>
              <a:t>Disallowance</a:t>
            </a:r>
            <a:r>
              <a:rPr lang="en-US" dirty="0">
                <a:latin typeface="Garamond" panose="02020404030301010803" pitchFamily="18" charset="0"/>
              </a:rPr>
              <a:t> of Expenditure as per Section 40(a)(</a:t>
            </a:r>
            <a:r>
              <a:rPr lang="en-US" dirty="0" err="1">
                <a:latin typeface="Garamond" panose="02020404030301010803" pitchFamily="18" charset="0"/>
              </a:rPr>
              <a:t>ia</a:t>
            </a:r>
            <a:r>
              <a:rPr lang="en-US" dirty="0">
                <a:latin typeface="Garamond" panose="02020404030301010803" pitchFamily="18" charset="0"/>
              </a:rPr>
              <a:t>)</a:t>
            </a:r>
          </a:p>
          <a:p>
            <a:pPr marL="363538" algn="just"/>
            <a:endParaRPr lang="en-US" sz="1000" dirty="0">
              <a:latin typeface="Garamond" panose="02020404030301010803" pitchFamily="18" charset="0"/>
            </a:endParaRPr>
          </a:p>
          <a:p>
            <a:pPr marL="363538" algn="just"/>
            <a:r>
              <a:rPr lang="en-US" b="1" dirty="0">
                <a:latin typeface="Garamond" panose="02020404030301010803" pitchFamily="18" charset="0"/>
              </a:rPr>
              <a:t>b.   Interest @ 1% </a:t>
            </a:r>
            <a:r>
              <a:rPr lang="en-US" dirty="0">
                <a:latin typeface="Garamond" panose="02020404030301010803" pitchFamily="18" charset="0"/>
              </a:rPr>
              <a:t>for every month or part of a month on the amount of such tax from the date on which such tax was deductible to the date on which such tax is deducted</a:t>
            </a:r>
          </a:p>
          <a:p>
            <a:pPr marL="363538" algn="just"/>
            <a:endParaRPr lang="en-US" sz="1000" dirty="0">
              <a:latin typeface="Garamond" panose="02020404030301010803" pitchFamily="18" charset="0"/>
            </a:endParaRPr>
          </a:p>
          <a:p>
            <a:pPr marL="363538" algn="just"/>
            <a:r>
              <a:rPr lang="en-US" b="1" dirty="0">
                <a:latin typeface="Garamond" panose="02020404030301010803" pitchFamily="18" charset="0"/>
              </a:rPr>
              <a:t>c.   Interest @ 1.5% </a:t>
            </a:r>
            <a:r>
              <a:rPr lang="en-US" dirty="0">
                <a:latin typeface="Garamond" panose="02020404030301010803" pitchFamily="18" charset="0"/>
              </a:rPr>
              <a:t>for every month or part of a month on the amount of such tax from the date on which such tax was deducted to the date on which such tax is actually paid</a:t>
            </a:r>
          </a:p>
          <a:p>
            <a:pPr marL="363538" algn="just"/>
            <a:endParaRPr lang="en-US" sz="1000" dirty="0">
              <a:latin typeface="Garamond" panose="02020404030301010803" pitchFamily="18" charset="0"/>
            </a:endParaRPr>
          </a:p>
          <a:p>
            <a:pPr marL="363538" algn="just"/>
            <a:r>
              <a:rPr lang="en-US" b="1" dirty="0">
                <a:latin typeface="Garamond" panose="02020404030301010803" pitchFamily="18" charset="0"/>
              </a:rPr>
              <a:t>d.   Penalty </a:t>
            </a:r>
            <a:r>
              <a:rPr lang="en-US" dirty="0">
                <a:latin typeface="Garamond" panose="02020404030301010803" pitchFamily="18" charset="0"/>
              </a:rPr>
              <a:t>of an amount equal to tax not deducted or paid could be imposed under section 271C</a:t>
            </a:r>
            <a:endParaRPr lang="en-US" b="0" i="0" dirty="0">
              <a:effectLst/>
              <a:latin typeface="Garamond" panose="02020404030301010803" pitchFamily="18" charset="0"/>
            </a:endParaRPr>
          </a:p>
        </p:txBody>
      </p:sp>
    </p:spTree>
    <p:extLst>
      <p:ext uri="{BB962C8B-B14F-4D97-AF65-F5344CB8AC3E}">
        <p14:creationId xmlns:p14="http://schemas.microsoft.com/office/powerpoint/2010/main" val="3958612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14307" y="776905"/>
            <a:ext cx="6535049" cy="369332"/>
          </a:xfrm>
          <a:prstGeom prst="rect">
            <a:avLst/>
          </a:prstGeom>
        </p:spPr>
        <p:txBody>
          <a:bodyPr wrap="square">
            <a:spAutoFit/>
          </a:bodyPr>
          <a:lstStyle/>
          <a:p>
            <a:r>
              <a:rPr lang="en-US" b="1" dirty="0">
                <a:latin typeface="Garamond" panose="02020404030301010803" pitchFamily="18" charset="0"/>
              </a:rPr>
              <a:t>8.   Comparison of Existing &amp; New Regime: </a:t>
            </a:r>
            <a:endParaRPr lang="en-US" b="1" i="0" dirty="0">
              <a:effectLst/>
              <a:latin typeface="Garamond" panose="02020404030301010803" pitchFamily="18" charset="0"/>
            </a:endParaRPr>
          </a:p>
        </p:txBody>
      </p:sp>
      <p:pic>
        <p:nvPicPr>
          <p:cNvPr id="5" name="Picture 4"/>
          <p:cNvPicPr>
            <a:picLocks noChangeAspect="1"/>
          </p:cNvPicPr>
          <p:nvPr/>
        </p:nvPicPr>
        <p:blipFill>
          <a:blip r:embed="rId2"/>
          <a:stretch>
            <a:fillRect/>
          </a:stretch>
        </p:blipFill>
        <p:spPr>
          <a:xfrm>
            <a:off x="2418735" y="1448303"/>
            <a:ext cx="8273846" cy="4878756"/>
          </a:xfrm>
          <a:prstGeom prst="rect">
            <a:avLst/>
          </a:prstGeom>
        </p:spPr>
      </p:pic>
    </p:spTree>
    <p:extLst>
      <p:ext uri="{BB962C8B-B14F-4D97-AF65-F5344CB8AC3E}">
        <p14:creationId xmlns:p14="http://schemas.microsoft.com/office/powerpoint/2010/main" val="464360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7F899-7CAB-4816-8126-3A59D324D1FE}"/>
              </a:ext>
            </a:extLst>
          </p:cNvPr>
          <p:cNvSpPr>
            <a:spLocks noGrp="1"/>
          </p:cNvSpPr>
          <p:nvPr>
            <p:ph type="title"/>
          </p:nvPr>
        </p:nvSpPr>
        <p:spPr/>
        <p:txBody>
          <a:bodyPr/>
          <a:lstStyle/>
          <a:p>
            <a:r>
              <a:rPr lang="en-US" dirty="0"/>
              <a:t>194LA</a:t>
            </a:r>
            <a:endParaRPr lang="en-IN" dirty="0"/>
          </a:p>
        </p:txBody>
      </p:sp>
      <p:sp>
        <p:nvSpPr>
          <p:cNvPr id="3" name="Content Placeholder 2">
            <a:extLst>
              <a:ext uri="{FF2B5EF4-FFF2-40B4-BE49-F238E27FC236}">
                <a16:creationId xmlns:a16="http://schemas.microsoft.com/office/drawing/2014/main" id="{F8030AAB-9D16-44EE-A456-88E6829C6D63}"/>
              </a:ext>
            </a:extLst>
          </p:cNvPr>
          <p:cNvSpPr>
            <a:spLocks noGrp="1"/>
          </p:cNvSpPr>
          <p:nvPr>
            <p:ph idx="1"/>
          </p:nvPr>
        </p:nvSpPr>
        <p:spPr>
          <a:xfrm>
            <a:off x="305425" y="1944886"/>
            <a:ext cx="11499582" cy="4425092"/>
          </a:xfrm>
        </p:spPr>
        <p:txBody>
          <a:bodyPr>
            <a:normAutofit/>
          </a:bodyPr>
          <a:lstStyle/>
          <a:p>
            <a:pPr algn="just"/>
            <a:r>
              <a:rPr lang="en-US" dirty="0"/>
              <a:t>a. Any person responsible for paying any sum to a resident is required to deduct tax at source; </a:t>
            </a:r>
          </a:p>
          <a:p>
            <a:pPr algn="just"/>
            <a:r>
              <a:rPr lang="en-US" dirty="0"/>
              <a:t>b. The payment must be in the nature of compensation or the enhanced compensation or the consideration or the enhanced consideration on account of compulsory acquisition, </a:t>
            </a:r>
            <a:r>
              <a:rPr lang="en-US" dirty="0" err="1"/>
              <a:t>underany</a:t>
            </a:r>
            <a:r>
              <a:rPr lang="en-US" dirty="0"/>
              <a:t> law for the time being in force, of any immovable property, other than agricultural land; </a:t>
            </a:r>
          </a:p>
          <a:p>
            <a:pPr algn="just"/>
            <a:r>
              <a:rPr lang="en-US" dirty="0"/>
              <a:t>c. The tax must be deducted at the rate of 10 per cent. No surcharge or health and education </a:t>
            </a:r>
            <a:r>
              <a:rPr lang="en-US" dirty="0" err="1"/>
              <a:t>cess</a:t>
            </a:r>
            <a:r>
              <a:rPr lang="en-US" dirty="0"/>
              <a:t> shall be added to the above rates. Hence, tax will be deducted at source at the basic rate. The rate of TDS will be 20% in all cases, if PAN is not quoted by the </a:t>
            </a:r>
            <a:r>
              <a:rPr lang="en-US" dirty="0" err="1"/>
              <a:t>deductee</a:t>
            </a:r>
            <a:r>
              <a:rPr lang="en-US" dirty="0"/>
              <a:t>.</a:t>
            </a:r>
            <a:br>
              <a:rPr lang="en-US" dirty="0"/>
            </a:br>
            <a:endParaRPr lang="en-IN" dirty="0"/>
          </a:p>
        </p:txBody>
      </p:sp>
    </p:spTree>
    <p:extLst>
      <p:ext uri="{BB962C8B-B14F-4D97-AF65-F5344CB8AC3E}">
        <p14:creationId xmlns:p14="http://schemas.microsoft.com/office/powerpoint/2010/main" val="36122586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750F39-18AF-4183-AAC6-561E9DF60CE2}"/>
              </a:ext>
            </a:extLst>
          </p:cNvPr>
          <p:cNvSpPr>
            <a:spLocks noGrp="1"/>
          </p:cNvSpPr>
          <p:nvPr>
            <p:ph idx="1"/>
          </p:nvPr>
        </p:nvSpPr>
        <p:spPr>
          <a:xfrm>
            <a:off x="913775" y="606175"/>
            <a:ext cx="10315879" cy="5185025"/>
          </a:xfrm>
        </p:spPr>
        <p:txBody>
          <a:bodyPr>
            <a:normAutofit lnSpcReduction="10000"/>
          </a:bodyPr>
          <a:lstStyle/>
          <a:p>
            <a:pPr algn="just"/>
            <a:r>
              <a:rPr lang="en-US" dirty="0"/>
              <a:t>d. The tax shall be deducted at the time of payment of the sum in cash or by issue of the cheque or of draft or by any other mode, whichever is earlier;</a:t>
            </a:r>
            <a:br>
              <a:rPr lang="en-US" dirty="0"/>
            </a:br>
            <a:br>
              <a:rPr lang="en-US" dirty="0"/>
            </a:br>
            <a:r>
              <a:rPr lang="en-US" dirty="0"/>
              <a:t>e. No deduction is required where the amount of such payment or the total amount of such payment does not exceed Rs. 2.5 lakh, during the financial year; and </a:t>
            </a:r>
          </a:p>
          <a:p>
            <a:pPr algn="just"/>
            <a:endParaRPr lang="en-US" dirty="0"/>
          </a:p>
          <a:p>
            <a:pPr algn="just"/>
            <a:r>
              <a:rPr lang="en-US" dirty="0"/>
              <a:t>f. For the purpose : Immovable property means any land (excluding agricultural land) or any building or part of a building; agricultural land means agricultural land in India, wherever situated [i.e., including land situate in any area referred to in section 2(14)(iii)(a)/(b)]Thus Agricultural land even if situated in urban area is excluded from the term immovable property.;</a:t>
            </a:r>
            <a:br>
              <a:rPr lang="en-US" dirty="0"/>
            </a:br>
            <a:br>
              <a:rPr lang="en-US" dirty="0"/>
            </a:br>
            <a:endParaRPr lang="en-IN" dirty="0"/>
          </a:p>
        </p:txBody>
      </p:sp>
    </p:spTree>
    <p:extLst>
      <p:ext uri="{BB962C8B-B14F-4D97-AF65-F5344CB8AC3E}">
        <p14:creationId xmlns:p14="http://schemas.microsoft.com/office/powerpoint/2010/main" val="14267062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6323C4-5DC2-4A6F-9ACB-36CAD750E4B4}"/>
              </a:ext>
            </a:extLst>
          </p:cNvPr>
          <p:cNvSpPr>
            <a:spLocks noGrp="1"/>
          </p:cNvSpPr>
          <p:nvPr>
            <p:ph idx="1"/>
          </p:nvPr>
        </p:nvSpPr>
        <p:spPr>
          <a:xfrm>
            <a:off x="616449" y="729465"/>
            <a:ext cx="11085816" cy="5527497"/>
          </a:xfrm>
        </p:spPr>
        <p:txBody>
          <a:bodyPr>
            <a:normAutofit fontScale="92500" lnSpcReduction="10000"/>
          </a:bodyPr>
          <a:lstStyle/>
          <a:p>
            <a:pPr algn="just"/>
            <a:r>
              <a:rPr lang="en-US" dirty="0"/>
              <a:t>g. The TDS is required only in case of compulsory acquisition under any law. In other words, for purchase of any immovable property, tax is not required to be deducted at source, where such purchase is from a resident. </a:t>
            </a:r>
          </a:p>
          <a:p>
            <a:pPr algn="just"/>
            <a:r>
              <a:rPr lang="en-US" dirty="0"/>
              <a:t>h. The limit for no deduction is fixed with reference to the payments made during a financial year and not the aggregate payments in respect of the acquisition of the land. To illustrate, if the land is acquired, say, for Rs. 1,95,000 in the financial year 2019-20, no deduction is required. If the compensation is enhanced by Rs. 50,000 in the next financial year, no tax is required to be deducted since the aggregate payment during the next financial year does not exceed Rs. 2.5 lakh. </a:t>
            </a:r>
          </a:p>
          <a:p>
            <a:pPr algn="just"/>
            <a:r>
              <a:rPr lang="en-US" dirty="0" err="1"/>
              <a:t>i</a:t>
            </a:r>
            <a:r>
              <a:rPr lang="en-US" dirty="0"/>
              <a:t>. Finance Act, 2017 has inserted new proviso after the Explanation to provide that no deduction of tax under the section is required, if the payment is made in respect of any award or agreement which has been exempted from levy of income tax under section 96 of “Right to Fair Compensation and Transparency in Land Acquisition Rehabilitation and Resettlement Act, 2013“</a:t>
            </a:r>
            <a:br>
              <a:rPr lang="en-US" dirty="0"/>
            </a:br>
            <a:br>
              <a:rPr lang="en-US" dirty="0"/>
            </a:br>
            <a:endParaRPr lang="en-IN" dirty="0"/>
          </a:p>
        </p:txBody>
      </p:sp>
    </p:spTree>
    <p:extLst>
      <p:ext uri="{BB962C8B-B14F-4D97-AF65-F5344CB8AC3E}">
        <p14:creationId xmlns:p14="http://schemas.microsoft.com/office/powerpoint/2010/main" val="18535583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E6F6B9-6DDE-4727-A326-DAF9349D6248}"/>
              </a:ext>
            </a:extLst>
          </p:cNvPr>
          <p:cNvSpPr>
            <a:spLocks noGrp="1"/>
          </p:cNvSpPr>
          <p:nvPr>
            <p:ph idx="1"/>
          </p:nvPr>
        </p:nvSpPr>
        <p:spPr/>
        <p:txBody>
          <a:bodyPr/>
          <a:lstStyle/>
          <a:p>
            <a:r>
              <a:rPr lang="en-US" dirty="0"/>
              <a:t>j. The </a:t>
            </a:r>
            <a:r>
              <a:rPr lang="en-US" dirty="0" err="1"/>
              <a:t>assessee</a:t>
            </a:r>
            <a:r>
              <a:rPr lang="en-US" dirty="0"/>
              <a:t> to whom compensation is payable may make an application in Form No. 13 for obtaining a certificate for deduction of tax at any lower rate or no deduction of tax, as the case may be.</a:t>
            </a:r>
            <a:br>
              <a:rPr lang="en-US" dirty="0"/>
            </a:br>
            <a:br>
              <a:rPr lang="en-US" dirty="0"/>
            </a:br>
            <a:endParaRPr lang="en-IN" dirty="0"/>
          </a:p>
        </p:txBody>
      </p:sp>
    </p:spTree>
    <p:extLst>
      <p:ext uri="{BB962C8B-B14F-4D97-AF65-F5344CB8AC3E}">
        <p14:creationId xmlns:p14="http://schemas.microsoft.com/office/powerpoint/2010/main" val="8872912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15717A-90D7-423F-8C5F-507C1E0AD65B}"/>
              </a:ext>
            </a:extLst>
          </p:cNvPr>
          <p:cNvSpPr>
            <a:spLocks noGrp="1"/>
          </p:cNvSpPr>
          <p:nvPr>
            <p:ph idx="1"/>
          </p:nvPr>
        </p:nvSpPr>
        <p:spPr>
          <a:xfrm>
            <a:off x="913775" y="1140431"/>
            <a:ext cx="10305605" cy="4650769"/>
          </a:xfrm>
        </p:spPr>
        <p:txBody>
          <a:bodyPr>
            <a:normAutofit fontScale="92500" lnSpcReduction="10000"/>
          </a:bodyPr>
          <a:lstStyle/>
          <a:p>
            <a:r>
              <a:rPr lang="en-US" b="1" dirty="0"/>
              <a:t>1) Who is responsible to deduct tax u/s 194LA? </a:t>
            </a:r>
          </a:p>
          <a:p>
            <a:pPr marL="0" indent="0">
              <a:buNone/>
            </a:pPr>
            <a:r>
              <a:rPr lang="en-US" dirty="0"/>
              <a:t>Any person, who is responsible for paying, on or after 1.10.2004, to a resident, any sum, being  in the nature of compensation or the enhanced compensation or the consideration or the enhanced consideration on account of compulsory acquisition, under any law for the time being in force, of any immovable property (other than agricultural land) shall, deduct income-tax thereon. “Immovable property” means any land (other than agricultural land) or any building or part of a building. </a:t>
            </a:r>
          </a:p>
          <a:p>
            <a:endParaRPr lang="en-US" dirty="0"/>
          </a:p>
          <a:p>
            <a:r>
              <a:rPr lang="en-US" dirty="0"/>
              <a:t>2</a:t>
            </a:r>
            <a:r>
              <a:rPr lang="en-US" b="1" dirty="0"/>
              <a:t>) When to Deduct TDS under Section 194LA? </a:t>
            </a:r>
          </a:p>
          <a:p>
            <a:pPr marL="0" indent="0">
              <a:buNone/>
            </a:pPr>
            <a:r>
              <a:rPr lang="en-US" dirty="0"/>
              <a:t>Tax is deductible at the time of payment of aforesaid sum in cash or by issue of a cheque or draft or by any other mode, whichever is earlier.</a:t>
            </a:r>
            <a:br>
              <a:rPr lang="en-US" dirty="0"/>
            </a:br>
            <a:endParaRPr lang="en-IN" dirty="0"/>
          </a:p>
        </p:txBody>
      </p:sp>
    </p:spTree>
    <p:extLst>
      <p:ext uri="{BB962C8B-B14F-4D97-AF65-F5344CB8AC3E}">
        <p14:creationId xmlns:p14="http://schemas.microsoft.com/office/powerpoint/2010/main" val="35512735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0CCB4B-F298-4F41-8A7F-7CF6CC097B0D}"/>
              </a:ext>
            </a:extLst>
          </p:cNvPr>
          <p:cNvSpPr>
            <a:spLocks noGrp="1"/>
          </p:cNvSpPr>
          <p:nvPr>
            <p:ph idx="1"/>
          </p:nvPr>
        </p:nvSpPr>
        <p:spPr>
          <a:xfrm>
            <a:off x="913775" y="791110"/>
            <a:ext cx="10839861" cy="5589141"/>
          </a:xfrm>
        </p:spPr>
        <p:txBody>
          <a:bodyPr>
            <a:normAutofit fontScale="92500"/>
          </a:bodyPr>
          <a:lstStyle/>
          <a:p>
            <a:r>
              <a:rPr lang="en-US" b="1" dirty="0"/>
              <a:t>3) Rate of TDS under Section 194LA ?</a:t>
            </a:r>
          </a:p>
          <a:p>
            <a:pPr marL="0" indent="0">
              <a:buNone/>
            </a:pPr>
            <a:r>
              <a:rPr lang="en-US" dirty="0"/>
              <a:t>The rate of tax deduction u/s 194LA is 10%(7.5% w.e.f. 14.05.2020 to 31.03.2021) of such compensation. </a:t>
            </a:r>
          </a:p>
          <a:p>
            <a:pPr marL="0" indent="0">
              <a:buNone/>
            </a:pPr>
            <a:r>
              <a:rPr lang="en-US" dirty="0"/>
              <a:t>	1. No surcharge and Health &amp; Education </a:t>
            </a:r>
            <a:r>
              <a:rPr lang="en-US" dirty="0" err="1"/>
              <a:t>Cess</a:t>
            </a:r>
            <a:r>
              <a:rPr lang="en-US" dirty="0"/>
              <a:t> shall be added to the above rates. Hence, tax will be deducted at source at the basic rate. </a:t>
            </a:r>
          </a:p>
          <a:p>
            <a:pPr marL="0" indent="0">
              <a:buNone/>
            </a:pPr>
            <a:r>
              <a:rPr lang="en-US" dirty="0"/>
              <a:t>	2. The rate of TDS will be 20% in all cases, if PAN is not quoted by the </a:t>
            </a:r>
            <a:r>
              <a:rPr lang="en-US" dirty="0" err="1"/>
              <a:t>deductee</a:t>
            </a:r>
            <a:r>
              <a:rPr lang="en-US" dirty="0"/>
              <a:t> </a:t>
            </a:r>
          </a:p>
          <a:p>
            <a:r>
              <a:rPr lang="en-US" b="1" dirty="0"/>
              <a:t>4) Where No TDS under Section 194LA is to be Deducted? </a:t>
            </a:r>
          </a:p>
          <a:p>
            <a:pPr marL="0" indent="0">
              <a:buNone/>
            </a:pPr>
            <a:r>
              <a:rPr lang="en-US" dirty="0"/>
              <a:t>No deduction shall be made under this section in a case where the amount of such payment or as the case may be, the aggregate amount of such payments to a resident during the financial year does not exceed ₹2,50,000. No deduction shall be made under this section where such payment is made in respect of any award or agreement which has been exempted from levy of income-tax under section 96 of the Right to Fair Compensation and Transparency in Land Acquisition, Rehabilitation and Resettlement Act, 2013.</a:t>
            </a:r>
            <a:br>
              <a:rPr lang="en-US" dirty="0"/>
            </a:br>
            <a:endParaRPr lang="en-IN" dirty="0"/>
          </a:p>
        </p:txBody>
      </p:sp>
    </p:spTree>
    <p:extLst>
      <p:ext uri="{BB962C8B-B14F-4D97-AF65-F5344CB8AC3E}">
        <p14:creationId xmlns:p14="http://schemas.microsoft.com/office/powerpoint/2010/main" val="39966950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B750F2-8D6B-4A8B-B58D-00D25F2E7B38}"/>
              </a:ext>
            </a:extLst>
          </p:cNvPr>
          <p:cNvSpPr>
            <a:spLocks noGrp="1"/>
          </p:cNvSpPr>
          <p:nvPr>
            <p:ph idx="1"/>
          </p:nvPr>
        </p:nvSpPr>
        <p:spPr>
          <a:xfrm>
            <a:off x="913775" y="842481"/>
            <a:ext cx="10737119" cy="5455577"/>
          </a:xfrm>
        </p:spPr>
        <p:txBody>
          <a:bodyPr>
            <a:normAutofit/>
          </a:bodyPr>
          <a:lstStyle/>
          <a:p>
            <a:r>
              <a:rPr lang="en-US" b="1" dirty="0"/>
              <a:t>5) Other key points related to section 194LA </a:t>
            </a:r>
          </a:p>
          <a:p>
            <a:pPr marL="0" indent="0">
              <a:buNone/>
            </a:pPr>
            <a:r>
              <a:rPr lang="en-US" dirty="0"/>
              <a:t>Agricultural land for the purpose of this section means agricultural land in India situated in any area. Therefore, tax cannot be deducted in respect of compensation payable on account of compulsory acquisition of agricultural land situated in urban area. </a:t>
            </a:r>
          </a:p>
          <a:p>
            <a:pPr marL="0" indent="0">
              <a:buNone/>
            </a:pPr>
            <a:r>
              <a:rPr lang="en-US" b="1" dirty="0"/>
              <a:t>6) Points to be noted </a:t>
            </a:r>
          </a:p>
          <a:p>
            <a:pPr marL="457200" indent="-457200">
              <a:buAutoNum type="arabicPeriod"/>
            </a:pPr>
            <a:r>
              <a:rPr lang="en-US" dirty="0"/>
              <a:t>Agricultural land means agricultural land in India. </a:t>
            </a:r>
          </a:p>
          <a:p>
            <a:pPr marL="457200" indent="-457200">
              <a:buAutoNum type="arabicPeriod"/>
            </a:pPr>
            <a:r>
              <a:rPr lang="en-US" dirty="0"/>
              <a:t>Immovable property means any land (other than agricultural land) or any building or part of a building. </a:t>
            </a:r>
          </a:p>
          <a:p>
            <a:pPr marL="457200" indent="-457200">
              <a:buAutoNum type="arabicPeriod"/>
            </a:pPr>
            <a:r>
              <a:rPr lang="en-US" dirty="0"/>
              <a:t>Deduction shall not be made where payment is made in respect of any award or agreement which has been exempted from levy of income-tax u/s 96 of the Right to Fair Compensation and Transparency in Land Acquisition, Rehabilitation and Resettlement Act, 2013.</a:t>
            </a:r>
            <a:endParaRPr lang="en-IN" dirty="0"/>
          </a:p>
        </p:txBody>
      </p:sp>
    </p:spTree>
    <p:extLst>
      <p:ext uri="{BB962C8B-B14F-4D97-AF65-F5344CB8AC3E}">
        <p14:creationId xmlns:p14="http://schemas.microsoft.com/office/powerpoint/2010/main" val="859523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71AEC7-C5CC-442E-A9D4-83EB5150DF1B}"/>
              </a:ext>
            </a:extLst>
          </p:cNvPr>
          <p:cNvSpPr>
            <a:spLocks noGrp="1"/>
          </p:cNvSpPr>
          <p:nvPr>
            <p:ph idx="1"/>
          </p:nvPr>
        </p:nvSpPr>
        <p:spPr>
          <a:xfrm>
            <a:off x="913774" y="513709"/>
            <a:ext cx="10716571" cy="5277492"/>
          </a:xfrm>
        </p:spPr>
        <p:txBody>
          <a:bodyPr>
            <a:normAutofit/>
          </a:bodyPr>
          <a:lstStyle/>
          <a:p>
            <a:r>
              <a:rPr lang="en-US" dirty="0"/>
              <a:t>1) Who is responsible to deduct tax under section 194IC of Income Tax Act, 1961? </a:t>
            </a:r>
          </a:p>
          <a:p>
            <a:pPr marL="0" indent="0">
              <a:buNone/>
            </a:pPr>
            <a:endParaRPr lang="en-US" dirty="0"/>
          </a:p>
          <a:p>
            <a:r>
              <a:rPr lang="en-US" dirty="0"/>
              <a:t>Any person responsible for paying to a resident any sum by way of consideration under the specified agreement under section 45(5A) i.e. under the Joint Development Agreement, shall deduct tax at source. </a:t>
            </a:r>
          </a:p>
          <a:p>
            <a:endParaRPr lang="en-US" dirty="0"/>
          </a:p>
          <a:p>
            <a:r>
              <a:rPr lang="en-US" dirty="0"/>
              <a:t>2) What is meant by the Joint Development Agreement? </a:t>
            </a:r>
          </a:p>
          <a:p>
            <a:r>
              <a:rPr lang="en-US" dirty="0"/>
              <a:t>Joint Development Agreement is an agreement between two people i.e. the owner of the land or building and another person who is given the permission to build a real estate project and in return, he or she must give a share to the owner or the payment in cash must be </a:t>
            </a:r>
            <a:r>
              <a:rPr lang="en-US" dirty="0" err="1"/>
              <a:t>donE</a:t>
            </a:r>
            <a:r>
              <a:rPr lang="en-US" dirty="0"/>
              <a:t>,.</a:t>
            </a:r>
            <a:endParaRPr lang="en-IN" dirty="0"/>
          </a:p>
        </p:txBody>
      </p:sp>
    </p:spTree>
    <p:extLst>
      <p:ext uri="{BB962C8B-B14F-4D97-AF65-F5344CB8AC3E}">
        <p14:creationId xmlns:p14="http://schemas.microsoft.com/office/powerpoint/2010/main" val="2301697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375ADA-3AE6-442A-B77E-D7E3A200A6BA}"/>
              </a:ext>
            </a:extLst>
          </p:cNvPr>
          <p:cNvSpPr>
            <a:spLocks noGrp="1"/>
          </p:cNvSpPr>
          <p:nvPr>
            <p:ph idx="1"/>
          </p:nvPr>
        </p:nvSpPr>
        <p:spPr>
          <a:xfrm>
            <a:off x="256854" y="215757"/>
            <a:ext cx="11743362" cy="6554913"/>
          </a:xfrm>
        </p:spPr>
        <p:txBody>
          <a:bodyPr>
            <a:normAutofit fontScale="70000" lnSpcReduction="20000"/>
          </a:bodyPr>
          <a:lstStyle/>
          <a:p>
            <a:endParaRPr lang="en-US" dirty="0"/>
          </a:p>
          <a:p>
            <a:pPr algn="just"/>
            <a:r>
              <a:rPr lang="en-US" sz="2100" dirty="0"/>
              <a:t>(5A) Notwithstanding anything contained in sub-section (1), where the capital gain arises to an </a:t>
            </a:r>
            <a:r>
              <a:rPr lang="en-US" sz="2100" dirty="0" err="1"/>
              <a:t>assessee</a:t>
            </a:r>
            <a:r>
              <a:rPr lang="en-US" sz="2100" dirty="0"/>
              <a:t>, being an individual or a Hindu undivided family, from the transfer of a capital asset, being land or building or both, under a specified agreement, the capital gains shall be chargeable to income-tax as income of the previous year in which the certificate of completion for the whole or part of the project is issued by the competent authority; and for the purposes of section 48, the stamp duty value, on the date of issue of the said certificate, of his share, being land or building or both in the project, as increased by 22[any consideration received in cash or by a cheque or draft or by any other mode] shall be deemed to be the full value of the consideration received or accruing as a result of the transfer of the capital asset:</a:t>
            </a:r>
          </a:p>
          <a:p>
            <a:pPr algn="just"/>
            <a:endParaRPr lang="en-US" sz="2100" dirty="0"/>
          </a:p>
          <a:p>
            <a:pPr algn="just"/>
            <a:r>
              <a:rPr lang="en-US" sz="2100" dirty="0"/>
              <a:t>Provided that the provisions of this sub-section shall not apply where the </a:t>
            </a:r>
            <a:r>
              <a:rPr lang="en-US" sz="2100" dirty="0" err="1"/>
              <a:t>assessee</a:t>
            </a:r>
            <a:r>
              <a:rPr lang="en-US" sz="2100" dirty="0"/>
              <a:t> transfers his share in the project on or before the date of issue of the said certificate of completion, and the capital gains shall be deemed to be the income of the previous year in which such transfer takes place and the provisions of this Act, other than the provisions of this sub-section, shall apply for the purpose of determination of full value of consideration received or accruing as a result of such transfer.</a:t>
            </a:r>
          </a:p>
          <a:p>
            <a:pPr algn="just"/>
            <a:endParaRPr lang="en-US" sz="2100" dirty="0"/>
          </a:p>
          <a:p>
            <a:pPr algn="just"/>
            <a:r>
              <a:rPr lang="en-US" sz="2100" dirty="0"/>
              <a:t>Explanation.-For the purposes of this sub-section, the expression-</a:t>
            </a:r>
          </a:p>
          <a:p>
            <a:pPr algn="just"/>
            <a:r>
              <a:rPr lang="en-US" sz="2100" dirty="0"/>
              <a:t>(</a:t>
            </a:r>
            <a:r>
              <a:rPr lang="en-US" sz="2100" dirty="0" err="1"/>
              <a:t>i</a:t>
            </a:r>
            <a:r>
              <a:rPr lang="en-US" sz="2100" dirty="0"/>
              <a:t>) “competent authority” means the authority empowered to approve the building plan by or under any law for the time being in force;</a:t>
            </a:r>
          </a:p>
          <a:p>
            <a:pPr algn="just"/>
            <a:r>
              <a:rPr lang="en-US" sz="2100" dirty="0"/>
              <a:t>(ii) “specified agreement” means a registered agreement in which a person owning land or building or both, agrees to allow another person to develop a real estate project on such land or building or both, in consideration of a share, being land or building or both in such project, whether with or without payment of part of the consideration in cash;</a:t>
            </a:r>
          </a:p>
          <a:p>
            <a:pPr algn="just"/>
            <a:r>
              <a:rPr lang="en-US" sz="2100" dirty="0"/>
              <a:t>(iii) “stamp duty value” means the value adopted or assessed or assessable by any authority of the Government for the purpose of payment of stamp duty in respect of an immovable property being land or building or both.]</a:t>
            </a:r>
            <a:endParaRPr lang="en-IN" sz="2100" dirty="0"/>
          </a:p>
        </p:txBody>
      </p:sp>
    </p:spTree>
    <p:extLst>
      <p:ext uri="{BB962C8B-B14F-4D97-AF65-F5344CB8AC3E}">
        <p14:creationId xmlns:p14="http://schemas.microsoft.com/office/powerpoint/2010/main" val="995273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8D0707-1AA6-4C8C-A736-4930701BA743}"/>
              </a:ext>
            </a:extLst>
          </p:cNvPr>
          <p:cNvSpPr>
            <a:spLocks noGrp="1"/>
          </p:cNvSpPr>
          <p:nvPr>
            <p:ph idx="1"/>
          </p:nvPr>
        </p:nvSpPr>
        <p:spPr>
          <a:xfrm>
            <a:off x="913774" y="1017143"/>
            <a:ext cx="10696023" cy="4774058"/>
          </a:xfrm>
        </p:spPr>
        <p:txBody>
          <a:bodyPr>
            <a:normAutofit/>
          </a:bodyPr>
          <a:lstStyle/>
          <a:p>
            <a:r>
              <a:rPr lang="en-US" dirty="0"/>
              <a:t>4) Under what circumstances TDS u/s 194IC is not deductible? </a:t>
            </a:r>
          </a:p>
          <a:p>
            <a:pPr marL="0" indent="0">
              <a:buNone/>
            </a:pPr>
            <a:r>
              <a:rPr lang="en-US" dirty="0"/>
              <a:t>Tax deduction at source shall not be made in respect of that part of consideration which is in kind under the specified agreement. </a:t>
            </a:r>
          </a:p>
          <a:p>
            <a:pPr marL="0" indent="0">
              <a:buNone/>
            </a:pPr>
            <a:endParaRPr lang="en-US" dirty="0"/>
          </a:p>
          <a:p>
            <a:r>
              <a:rPr lang="en-US" dirty="0"/>
              <a:t>5) When to Deduct TDS under Section 194IC? </a:t>
            </a:r>
          </a:p>
          <a:p>
            <a:pPr marL="0" indent="0">
              <a:buNone/>
            </a:pPr>
            <a:r>
              <a:rPr lang="en-US" dirty="0"/>
              <a:t>Tax shall be deducted under this section, either at the time of credit to the account of the payee or at the time or payment thereof, whichever is earlier. For this purpose, “payment” can be in cash or by issue of a cheque or draft of by any other mode.</a:t>
            </a:r>
            <a:endParaRPr lang="en-IN" dirty="0"/>
          </a:p>
        </p:txBody>
      </p:sp>
    </p:spTree>
    <p:extLst>
      <p:ext uri="{BB962C8B-B14F-4D97-AF65-F5344CB8AC3E}">
        <p14:creationId xmlns:p14="http://schemas.microsoft.com/office/powerpoint/2010/main" val="4004584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DA5E6-DA45-DF00-504C-15715DCD8EC3}"/>
              </a:ext>
            </a:extLst>
          </p:cNvPr>
          <p:cNvSpPr>
            <a:spLocks noGrp="1"/>
          </p:cNvSpPr>
          <p:nvPr>
            <p:ph type="title"/>
          </p:nvPr>
        </p:nvSpPr>
        <p:spPr/>
        <p:txBody>
          <a:bodyPr/>
          <a:lstStyle/>
          <a:p>
            <a:r>
              <a:rPr lang="en-GB" dirty="0"/>
              <a:t>194 J - </a:t>
            </a:r>
            <a:endParaRPr lang="en-IN" dirty="0"/>
          </a:p>
        </p:txBody>
      </p:sp>
      <p:sp>
        <p:nvSpPr>
          <p:cNvPr id="3" name="Content Placeholder 2">
            <a:extLst>
              <a:ext uri="{FF2B5EF4-FFF2-40B4-BE49-F238E27FC236}">
                <a16:creationId xmlns:a16="http://schemas.microsoft.com/office/drawing/2014/main" id="{AE46DBCE-8BBE-C5CA-F1A3-A43CB336777A}"/>
              </a:ext>
            </a:extLst>
          </p:cNvPr>
          <p:cNvSpPr>
            <a:spLocks noGrp="1"/>
          </p:cNvSpPr>
          <p:nvPr>
            <p:ph idx="1"/>
          </p:nvPr>
        </p:nvSpPr>
        <p:spPr/>
        <p:txBody>
          <a:bodyPr>
            <a:normAutofit fontScale="92500" lnSpcReduction="20000"/>
          </a:bodyPr>
          <a:lstStyle/>
          <a:p>
            <a:pPr algn="just">
              <a:spcAft>
                <a:spcPts val="400"/>
              </a:spcAft>
            </a:pPr>
            <a:r>
              <a:rPr lang="en-GB" sz="1800" b="0" i="0" dirty="0">
                <a:solidFill>
                  <a:srgbClr val="444444"/>
                </a:solidFill>
                <a:effectLst/>
                <a:latin typeface="Times New Roman" panose="02020603050405020304" pitchFamily="18" charset="0"/>
              </a:rPr>
              <a:t> (1) Any person, not being an individual or a Hindu undivided family, who is responsible for paying to a resident any sum by way of—</a:t>
            </a:r>
          </a:p>
          <a:p>
            <a:pPr algn="just">
              <a:spcAft>
                <a:spcPts val="400"/>
              </a:spcAft>
            </a:pPr>
            <a:r>
              <a:rPr lang="en-GB" sz="1800" b="0" i="0" dirty="0">
                <a:solidFill>
                  <a:srgbClr val="444444"/>
                </a:solidFill>
                <a:effectLst/>
                <a:latin typeface="Times New Roman" panose="02020603050405020304" pitchFamily="18" charset="0"/>
              </a:rPr>
              <a:t> (</a:t>
            </a:r>
            <a:r>
              <a:rPr lang="en-GB" sz="1800" b="0" i="1" dirty="0">
                <a:solidFill>
                  <a:srgbClr val="444444"/>
                </a:solidFill>
                <a:effectLst/>
                <a:latin typeface="Times New Roman" panose="02020603050405020304" pitchFamily="18" charset="0"/>
              </a:rPr>
              <a:t>a</a:t>
            </a:r>
            <a:r>
              <a:rPr lang="en-GB" sz="1800" b="0" i="0" dirty="0">
                <a:solidFill>
                  <a:srgbClr val="444444"/>
                </a:solidFill>
                <a:effectLst/>
                <a:latin typeface="Times New Roman" panose="02020603050405020304" pitchFamily="18" charset="0"/>
              </a:rPr>
              <a:t>) fees for professional services, or</a:t>
            </a:r>
          </a:p>
          <a:p>
            <a:pPr algn="just">
              <a:spcAft>
                <a:spcPts val="400"/>
              </a:spcAft>
            </a:pPr>
            <a:r>
              <a:rPr lang="en-GB" sz="1800" b="0" i="0" dirty="0">
                <a:solidFill>
                  <a:srgbClr val="444444"/>
                </a:solidFill>
                <a:effectLst/>
                <a:latin typeface="Times New Roman" panose="02020603050405020304" pitchFamily="18" charset="0"/>
              </a:rPr>
              <a:t> (</a:t>
            </a:r>
            <a:r>
              <a:rPr lang="en-GB" sz="1800" b="0" i="1" dirty="0">
                <a:solidFill>
                  <a:srgbClr val="444444"/>
                </a:solidFill>
                <a:effectLst/>
                <a:latin typeface="Times New Roman" panose="02020603050405020304" pitchFamily="18" charset="0"/>
              </a:rPr>
              <a:t>b</a:t>
            </a:r>
            <a:r>
              <a:rPr lang="en-GB" sz="1800" b="0" i="0" dirty="0">
                <a:solidFill>
                  <a:srgbClr val="444444"/>
                </a:solidFill>
                <a:effectLst/>
                <a:latin typeface="Times New Roman" panose="02020603050405020304" pitchFamily="18" charset="0"/>
              </a:rPr>
              <a:t>) fees for technical services, or</a:t>
            </a:r>
          </a:p>
          <a:p>
            <a:pPr algn="just">
              <a:spcAft>
                <a:spcPts val="400"/>
              </a:spcAft>
            </a:pPr>
            <a:r>
              <a:rPr lang="en-GB" sz="1800" b="0" i="0" dirty="0">
                <a:solidFill>
                  <a:srgbClr val="444444"/>
                </a:solidFill>
                <a:effectLst/>
                <a:latin typeface="Times New Roman" panose="02020603050405020304" pitchFamily="18" charset="0"/>
              </a:rPr>
              <a:t>(</a:t>
            </a:r>
            <a:r>
              <a:rPr lang="en-GB" sz="1800" b="0" i="1" dirty="0" err="1">
                <a:solidFill>
                  <a:srgbClr val="444444"/>
                </a:solidFill>
                <a:effectLst/>
                <a:latin typeface="Times New Roman" panose="02020603050405020304" pitchFamily="18" charset="0"/>
              </a:rPr>
              <a:t>ba</a:t>
            </a:r>
            <a:r>
              <a:rPr lang="en-GB" sz="1800" b="0" i="0" dirty="0">
                <a:solidFill>
                  <a:srgbClr val="444444"/>
                </a:solidFill>
                <a:effectLst/>
                <a:latin typeface="Times New Roman" panose="02020603050405020304" pitchFamily="18" charset="0"/>
              </a:rPr>
              <a:t>) any remuneration or fees or commission by whatever name called, other than those on which tax is deductible under </a:t>
            </a:r>
            <a:r>
              <a:rPr lang="en-GB" sz="1800" b="0" i="0" u="none" strike="noStrike" dirty="0">
                <a:solidFill>
                  <a:srgbClr val="0072C6"/>
                </a:solidFill>
                <a:effectLst/>
                <a:latin typeface="Times New Roman" panose="02020603050405020304" pitchFamily="18" charset="0"/>
              </a:rPr>
              <a:t>section 192</a:t>
            </a:r>
            <a:r>
              <a:rPr lang="en-GB" sz="1800" b="0" i="0" dirty="0">
                <a:solidFill>
                  <a:srgbClr val="444444"/>
                </a:solidFill>
                <a:effectLst/>
                <a:latin typeface="Times New Roman" panose="02020603050405020304" pitchFamily="18" charset="0"/>
              </a:rPr>
              <a:t>, to a director of a company, or</a:t>
            </a:r>
          </a:p>
          <a:p>
            <a:pPr algn="just">
              <a:spcAft>
                <a:spcPts val="400"/>
              </a:spcAft>
            </a:pPr>
            <a:r>
              <a:rPr lang="en-GB" sz="1800" b="0" i="0" dirty="0">
                <a:solidFill>
                  <a:srgbClr val="444444"/>
                </a:solidFill>
                <a:effectLst/>
                <a:latin typeface="Times New Roman" panose="02020603050405020304" pitchFamily="18" charset="0"/>
              </a:rPr>
              <a:t> (</a:t>
            </a:r>
            <a:r>
              <a:rPr lang="en-GB" sz="1800" b="0" i="1" dirty="0">
                <a:solidFill>
                  <a:srgbClr val="444444"/>
                </a:solidFill>
                <a:effectLst/>
                <a:latin typeface="Times New Roman" panose="02020603050405020304" pitchFamily="18" charset="0"/>
              </a:rPr>
              <a:t>c</a:t>
            </a:r>
            <a:r>
              <a:rPr lang="en-GB" sz="1800" b="0" i="0" dirty="0">
                <a:solidFill>
                  <a:srgbClr val="444444"/>
                </a:solidFill>
                <a:effectLst/>
                <a:latin typeface="Times New Roman" panose="02020603050405020304" pitchFamily="18" charset="0"/>
              </a:rPr>
              <a:t>) royalty, or</a:t>
            </a:r>
          </a:p>
          <a:p>
            <a:pPr algn="just">
              <a:spcAft>
                <a:spcPts val="400"/>
              </a:spcAft>
            </a:pPr>
            <a:r>
              <a:rPr lang="en-GB" sz="1800" b="0" i="0" dirty="0">
                <a:solidFill>
                  <a:srgbClr val="444444"/>
                </a:solidFill>
                <a:effectLst/>
                <a:latin typeface="Times New Roman" panose="02020603050405020304" pitchFamily="18" charset="0"/>
              </a:rPr>
              <a:t> (</a:t>
            </a:r>
            <a:r>
              <a:rPr lang="en-GB" sz="1800" b="0" i="1" dirty="0">
                <a:solidFill>
                  <a:srgbClr val="444444"/>
                </a:solidFill>
                <a:effectLst/>
                <a:latin typeface="Times New Roman" panose="02020603050405020304" pitchFamily="18" charset="0"/>
              </a:rPr>
              <a:t>d</a:t>
            </a:r>
            <a:r>
              <a:rPr lang="en-GB" sz="1800" b="0" i="0" dirty="0">
                <a:solidFill>
                  <a:srgbClr val="444444"/>
                </a:solidFill>
                <a:effectLst/>
                <a:latin typeface="Times New Roman" panose="02020603050405020304" pitchFamily="18" charset="0"/>
              </a:rPr>
              <a:t>) any sum referred to in clause (</a:t>
            </a:r>
            <a:r>
              <a:rPr lang="en-GB" sz="1800" b="0" i="1" dirty="0" err="1">
                <a:solidFill>
                  <a:srgbClr val="444444"/>
                </a:solidFill>
                <a:effectLst/>
                <a:latin typeface="Times New Roman" panose="02020603050405020304" pitchFamily="18" charset="0"/>
              </a:rPr>
              <a:t>va</a:t>
            </a:r>
            <a:r>
              <a:rPr lang="en-GB" sz="1800" b="0" i="0" dirty="0">
                <a:solidFill>
                  <a:srgbClr val="444444"/>
                </a:solidFill>
                <a:effectLst/>
                <a:latin typeface="Times New Roman" panose="02020603050405020304" pitchFamily="18" charset="0"/>
              </a:rPr>
              <a:t>) of </a:t>
            </a:r>
            <a:r>
              <a:rPr lang="en-GB" sz="1800" b="0" i="0" u="none" strike="noStrike" dirty="0">
                <a:solidFill>
                  <a:srgbClr val="0072C6"/>
                </a:solidFill>
                <a:effectLst/>
                <a:latin typeface="Times New Roman" panose="02020603050405020304" pitchFamily="18" charset="0"/>
              </a:rPr>
              <a:t>section 28</a:t>
            </a:r>
            <a:r>
              <a:rPr lang="en-GB" sz="1800" b="0" i="0" dirty="0">
                <a:solidFill>
                  <a:srgbClr val="444444"/>
                </a:solidFill>
                <a:effectLst/>
                <a:latin typeface="Times New Roman" panose="02020603050405020304" pitchFamily="18" charset="0"/>
              </a:rPr>
              <a:t>,</a:t>
            </a:r>
          </a:p>
          <a:p>
            <a:endParaRPr lang="en-IN" dirty="0"/>
          </a:p>
        </p:txBody>
      </p:sp>
    </p:spTree>
    <p:extLst>
      <p:ext uri="{BB962C8B-B14F-4D97-AF65-F5344CB8AC3E}">
        <p14:creationId xmlns:p14="http://schemas.microsoft.com/office/powerpoint/2010/main" val="2788550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BE685-CC0A-5A3D-5F8B-B3BBB4BB9E7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C685521-D500-7E24-BF1B-FEF528FD240B}"/>
              </a:ext>
            </a:extLst>
          </p:cNvPr>
          <p:cNvSpPr>
            <a:spLocks noGrp="1"/>
          </p:cNvSpPr>
          <p:nvPr>
            <p:ph idx="1"/>
          </p:nvPr>
        </p:nvSpPr>
        <p:spPr/>
        <p:txBody>
          <a:bodyPr/>
          <a:lstStyle/>
          <a:p>
            <a:r>
              <a:rPr lang="en-GB" b="0" i="0" dirty="0">
                <a:solidFill>
                  <a:srgbClr val="444444"/>
                </a:solidFill>
                <a:effectLst/>
                <a:latin typeface="Times New Roman" panose="02020603050405020304" pitchFamily="18" charset="0"/>
              </a:rPr>
              <a:t>shall, at the time of credit of such sum to the account of the payee or at the time of payment thereof in cash or by issue of a cheque or draft or by any other mode, whichever is earlier, deduct an amount equal to </a:t>
            </a:r>
            <a:r>
              <a:rPr lang="en-GB" b="0" i="0" u="none" strike="noStrike" baseline="30000" dirty="0">
                <a:solidFill>
                  <a:srgbClr val="0072C6"/>
                </a:solidFill>
                <a:effectLst/>
                <a:latin typeface="Times New Roman" panose="02020603050405020304" pitchFamily="18" charset="0"/>
              </a:rPr>
              <a:t>98</a:t>
            </a:r>
            <a:r>
              <a:rPr lang="en-GB" b="0" i="0" dirty="0">
                <a:solidFill>
                  <a:srgbClr val="444444"/>
                </a:solidFill>
                <a:effectLst/>
                <a:latin typeface="Times New Roman" panose="02020603050405020304" pitchFamily="18" charset="0"/>
              </a:rPr>
              <a:t>[two per cent of such sum in case of fees for technical services (not being a professional services), or royalty where such royalty is in the nature of consideration for sale, distribution or exhibition of cinematographic films and ten per cent of such sum in other cases,] as income-tax on income comprised therein :</a:t>
            </a:r>
            <a:endParaRPr lang="en-IN" dirty="0"/>
          </a:p>
        </p:txBody>
      </p:sp>
    </p:spTree>
    <p:extLst>
      <p:ext uri="{BB962C8B-B14F-4D97-AF65-F5344CB8AC3E}">
        <p14:creationId xmlns:p14="http://schemas.microsoft.com/office/powerpoint/2010/main" val="229233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77FCD-0BC7-53D8-EDFB-AD56CF8FF1C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BCD2856-B249-DB65-0A08-BD2508108A2A}"/>
              </a:ext>
            </a:extLst>
          </p:cNvPr>
          <p:cNvSpPr>
            <a:spLocks noGrp="1"/>
          </p:cNvSpPr>
          <p:nvPr>
            <p:ph idx="1"/>
          </p:nvPr>
        </p:nvSpPr>
        <p:spPr/>
        <p:txBody>
          <a:bodyPr>
            <a:normAutofit fontScale="77500" lnSpcReduction="20000"/>
          </a:bodyPr>
          <a:lstStyle/>
          <a:p>
            <a:pPr algn="just">
              <a:spcAft>
                <a:spcPts val="400"/>
              </a:spcAft>
            </a:pPr>
            <a:r>
              <a:rPr lang="en-GB" sz="1800" b="1" i="0" dirty="0">
                <a:solidFill>
                  <a:srgbClr val="444444"/>
                </a:solidFill>
                <a:effectLst/>
                <a:latin typeface="Times New Roman" panose="02020603050405020304" pitchFamily="18" charset="0"/>
              </a:rPr>
              <a:t>Provided</a:t>
            </a:r>
            <a:r>
              <a:rPr lang="en-GB" sz="1800" b="0" i="0" dirty="0">
                <a:solidFill>
                  <a:srgbClr val="444444"/>
                </a:solidFill>
                <a:effectLst/>
                <a:latin typeface="Times New Roman" panose="02020603050405020304" pitchFamily="18" charset="0"/>
              </a:rPr>
              <a:t> that no deduction shall be made under this section—</a:t>
            </a:r>
          </a:p>
          <a:p>
            <a:pPr algn="just">
              <a:spcAft>
                <a:spcPts val="400"/>
              </a:spcAft>
            </a:pPr>
            <a:r>
              <a:rPr lang="en-GB" sz="1800" b="0" i="0" dirty="0">
                <a:solidFill>
                  <a:srgbClr val="444444"/>
                </a:solidFill>
                <a:effectLst/>
                <a:latin typeface="Times New Roman" panose="02020603050405020304" pitchFamily="18" charset="0"/>
              </a:rPr>
              <a:t> (</a:t>
            </a:r>
            <a:r>
              <a:rPr lang="en-GB" sz="1800" b="0" i="1" dirty="0">
                <a:solidFill>
                  <a:srgbClr val="444444"/>
                </a:solidFill>
                <a:effectLst/>
                <a:latin typeface="Times New Roman" panose="02020603050405020304" pitchFamily="18" charset="0"/>
              </a:rPr>
              <a:t>A</a:t>
            </a:r>
            <a:r>
              <a:rPr lang="en-GB" sz="1800" b="0" i="0" dirty="0">
                <a:solidFill>
                  <a:srgbClr val="444444"/>
                </a:solidFill>
                <a:effectLst/>
                <a:latin typeface="Times New Roman" panose="02020603050405020304" pitchFamily="18" charset="0"/>
              </a:rPr>
              <a:t>) from any sums as aforesaid credited or paid before the 1st day of July, 1995; or</a:t>
            </a:r>
          </a:p>
          <a:p>
            <a:pPr algn="just">
              <a:spcAft>
                <a:spcPts val="400"/>
              </a:spcAft>
            </a:pPr>
            <a:r>
              <a:rPr lang="en-GB" sz="1800" b="0" i="0" dirty="0">
                <a:solidFill>
                  <a:srgbClr val="444444"/>
                </a:solidFill>
                <a:effectLst/>
                <a:latin typeface="Times New Roman" panose="02020603050405020304" pitchFamily="18" charset="0"/>
              </a:rPr>
              <a:t> (</a:t>
            </a:r>
            <a:r>
              <a:rPr lang="en-GB" sz="1800" b="0" i="1" dirty="0">
                <a:solidFill>
                  <a:srgbClr val="444444"/>
                </a:solidFill>
                <a:effectLst/>
                <a:latin typeface="Times New Roman" panose="02020603050405020304" pitchFamily="18" charset="0"/>
              </a:rPr>
              <a:t>B</a:t>
            </a:r>
            <a:r>
              <a:rPr lang="en-GB" sz="1800" b="0" i="0" dirty="0">
                <a:solidFill>
                  <a:srgbClr val="444444"/>
                </a:solidFill>
                <a:effectLst/>
                <a:latin typeface="Times New Roman" panose="02020603050405020304" pitchFamily="18" charset="0"/>
              </a:rPr>
              <a:t>) where the amount of such sum or, as the case may be, the aggregate of the amounts of such sums credited or paid or likely to be credited or paid during the financial year by the aforesaid person to the account of, or to, the payee, does not exceed—</a:t>
            </a:r>
          </a:p>
          <a:p>
            <a:pPr algn="just">
              <a:spcAft>
                <a:spcPts val="400"/>
              </a:spcAft>
            </a:pPr>
            <a:r>
              <a:rPr lang="en-GB" sz="1800" b="0" i="0" dirty="0">
                <a:solidFill>
                  <a:srgbClr val="444444"/>
                </a:solidFill>
                <a:effectLst/>
                <a:latin typeface="Times New Roman" panose="02020603050405020304" pitchFamily="18" charset="0"/>
              </a:rPr>
              <a:t>   (</a:t>
            </a:r>
            <a:r>
              <a:rPr lang="en-GB" sz="1800" b="0" i="1" dirty="0" err="1">
                <a:solidFill>
                  <a:srgbClr val="444444"/>
                </a:solidFill>
                <a:effectLst/>
                <a:latin typeface="Times New Roman" panose="02020603050405020304" pitchFamily="18" charset="0"/>
              </a:rPr>
              <a:t>i</a:t>
            </a:r>
            <a:r>
              <a:rPr lang="en-GB" sz="1800" b="0" i="0" dirty="0">
                <a:solidFill>
                  <a:srgbClr val="444444"/>
                </a:solidFill>
                <a:effectLst/>
                <a:latin typeface="Times New Roman" panose="02020603050405020304" pitchFamily="18" charset="0"/>
              </a:rPr>
              <a:t>) thirty thousand rupees, in the case of fees for professional services referred to in clause (</a:t>
            </a:r>
            <a:r>
              <a:rPr lang="en-GB" sz="1800" b="0" i="1" dirty="0">
                <a:solidFill>
                  <a:srgbClr val="444444"/>
                </a:solidFill>
                <a:effectLst/>
                <a:latin typeface="Times New Roman" panose="02020603050405020304" pitchFamily="18" charset="0"/>
              </a:rPr>
              <a:t>a</a:t>
            </a:r>
            <a:r>
              <a:rPr lang="en-GB" sz="1800" b="0" i="0" dirty="0">
                <a:solidFill>
                  <a:srgbClr val="444444"/>
                </a:solidFill>
                <a:effectLst/>
                <a:latin typeface="Times New Roman" panose="02020603050405020304" pitchFamily="18" charset="0"/>
              </a:rPr>
              <a:t>), or</a:t>
            </a:r>
          </a:p>
          <a:p>
            <a:pPr algn="just">
              <a:spcAft>
                <a:spcPts val="400"/>
              </a:spcAft>
            </a:pPr>
            <a:r>
              <a:rPr lang="en-GB" sz="1800" b="0" i="0" dirty="0">
                <a:solidFill>
                  <a:srgbClr val="444444"/>
                </a:solidFill>
                <a:effectLst/>
                <a:latin typeface="Times New Roman" panose="02020603050405020304" pitchFamily="18" charset="0"/>
              </a:rPr>
              <a:t>  (</a:t>
            </a:r>
            <a:r>
              <a:rPr lang="en-GB" sz="1800" b="0" i="1" dirty="0">
                <a:solidFill>
                  <a:srgbClr val="444444"/>
                </a:solidFill>
                <a:effectLst/>
                <a:latin typeface="Times New Roman" panose="02020603050405020304" pitchFamily="18" charset="0"/>
              </a:rPr>
              <a:t>ii</a:t>
            </a:r>
            <a:r>
              <a:rPr lang="en-GB" sz="1800" b="0" i="0" dirty="0">
                <a:solidFill>
                  <a:srgbClr val="444444"/>
                </a:solidFill>
                <a:effectLst/>
                <a:latin typeface="Times New Roman" panose="02020603050405020304" pitchFamily="18" charset="0"/>
              </a:rPr>
              <a:t>) thirty thousand rupees, in the case of fees for technical services referred to in clause (</a:t>
            </a:r>
            <a:r>
              <a:rPr lang="en-GB" sz="1800" b="0" i="1" dirty="0">
                <a:solidFill>
                  <a:srgbClr val="444444"/>
                </a:solidFill>
                <a:effectLst/>
                <a:latin typeface="Times New Roman" panose="02020603050405020304" pitchFamily="18" charset="0"/>
              </a:rPr>
              <a:t>b</a:t>
            </a:r>
            <a:r>
              <a:rPr lang="en-GB" sz="1800" b="0" i="0" dirty="0">
                <a:solidFill>
                  <a:srgbClr val="444444"/>
                </a:solidFill>
                <a:effectLst/>
                <a:latin typeface="Times New Roman" panose="02020603050405020304" pitchFamily="18" charset="0"/>
              </a:rPr>
              <a:t>), or</a:t>
            </a:r>
          </a:p>
          <a:p>
            <a:pPr algn="just">
              <a:spcAft>
                <a:spcPts val="400"/>
              </a:spcAft>
            </a:pPr>
            <a:r>
              <a:rPr lang="en-GB" sz="1800" b="0" i="0" dirty="0">
                <a:solidFill>
                  <a:srgbClr val="444444"/>
                </a:solidFill>
                <a:effectLst/>
                <a:latin typeface="Times New Roman" panose="02020603050405020304" pitchFamily="18" charset="0"/>
              </a:rPr>
              <a:t> (</a:t>
            </a:r>
            <a:r>
              <a:rPr lang="en-GB" sz="1800" b="0" i="1" dirty="0">
                <a:solidFill>
                  <a:srgbClr val="444444"/>
                </a:solidFill>
                <a:effectLst/>
                <a:latin typeface="Times New Roman" panose="02020603050405020304" pitchFamily="18" charset="0"/>
              </a:rPr>
              <a:t>iii</a:t>
            </a:r>
            <a:r>
              <a:rPr lang="en-GB" sz="1800" b="0" i="0" dirty="0">
                <a:solidFill>
                  <a:srgbClr val="444444"/>
                </a:solidFill>
                <a:effectLst/>
                <a:latin typeface="Times New Roman" panose="02020603050405020304" pitchFamily="18" charset="0"/>
              </a:rPr>
              <a:t>) thirty thousand rupees, in the case of royalty referred to in clause (</a:t>
            </a:r>
            <a:r>
              <a:rPr lang="en-GB" sz="1800" b="0" i="1" dirty="0">
                <a:solidFill>
                  <a:srgbClr val="444444"/>
                </a:solidFill>
                <a:effectLst/>
                <a:latin typeface="Times New Roman" panose="02020603050405020304" pitchFamily="18" charset="0"/>
              </a:rPr>
              <a:t>c</a:t>
            </a:r>
            <a:r>
              <a:rPr lang="en-GB" sz="1800" b="0" i="0" dirty="0">
                <a:solidFill>
                  <a:srgbClr val="444444"/>
                </a:solidFill>
                <a:effectLst/>
                <a:latin typeface="Times New Roman" panose="02020603050405020304" pitchFamily="18" charset="0"/>
              </a:rPr>
              <a:t>), or</a:t>
            </a:r>
          </a:p>
          <a:p>
            <a:pPr algn="just">
              <a:spcAft>
                <a:spcPts val="400"/>
              </a:spcAft>
            </a:pPr>
            <a:r>
              <a:rPr lang="en-GB" sz="1800" b="0" i="0" dirty="0">
                <a:solidFill>
                  <a:srgbClr val="444444"/>
                </a:solidFill>
                <a:effectLst/>
                <a:latin typeface="Times New Roman" panose="02020603050405020304" pitchFamily="18" charset="0"/>
              </a:rPr>
              <a:t> (</a:t>
            </a:r>
            <a:r>
              <a:rPr lang="en-GB" sz="1800" b="0" i="1" dirty="0">
                <a:solidFill>
                  <a:srgbClr val="444444"/>
                </a:solidFill>
                <a:effectLst/>
                <a:latin typeface="Times New Roman" panose="02020603050405020304" pitchFamily="18" charset="0"/>
              </a:rPr>
              <a:t>iv</a:t>
            </a:r>
            <a:r>
              <a:rPr lang="en-GB" sz="1800" b="0" i="0" dirty="0">
                <a:solidFill>
                  <a:srgbClr val="444444"/>
                </a:solidFill>
                <a:effectLst/>
                <a:latin typeface="Times New Roman" panose="02020603050405020304" pitchFamily="18" charset="0"/>
              </a:rPr>
              <a:t>) thirty thousand rupees, in the case of sum referred to in clause (</a:t>
            </a:r>
            <a:r>
              <a:rPr lang="en-GB" sz="1800" b="0" i="1" dirty="0">
                <a:solidFill>
                  <a:srgbClr val="444444"/>
                </a:solidFill>
                <a:effectLst/>
                <a:latin typeface="Times New Roman" panose="02020603050405020304" pitchFamily="18" charset="0"/>
              </a:rPr>
              <a:t>d</a:t>
            </a:r>
            <a:r>
              <a:rPr lang="en-GB" sz="1800" b="0" i="0" dirty="0">
                <a:solidFill>
                  <a:srgbClr val="444444"/>
                </a:solidFill>
                <a:effectLst/>
                <a:latin typeface="Times New Roman" panose="02020603050405020304" pitchFamily="18" charset="0"/>
              </a:rPr>
              <a:t>):</a:t>
            </a:r>
          </a:p>
          <a:p>
            <a:endParaRPr lang="en-IN" dirty="0"/>
          </a:p>
        </p:txBody>
      </p:sp>
    </p:spTree>
    <p:extLst>
      <p:ext uri="{BB962C8B-B14F-4D97-AF65-F5344CB8AC3E}">
        <p14:creationId xmlns:p14="http://schemas.microsoft.com/office/powerpoint/2010/main" val="3173621370"/>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140</TotalTime>
  <Words>4240</Words>
  <Application>Microsoft Office PowerPoint</Application>
  <PresentationFormat>Widescreen</PresentationFormat>
  <Paragraphs>249</Paragraphs>
  <Slides>38</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38</vt:i4>
      </vt:variant>
    </vt:vector>
  </HeadingPairs>
  <TitlesOfParts>
    <vt:vector size="49" baseType="lpstr">
      <vt:lpstr>Arial</vt:lpstr>
      <vt:lpstr>Bookman Old Style</vt:lpstr>
      <vt:lpstr>Calibri</vt:lpstr>
      <vt:lpstr>Garamond</vt:lpstr>
      <vt:lpstr>Georgia</vt:lpstr>
      <vt:lpstr>Lato</vt:lpstr>
      <vt:lpstr>The Hand Bold</vt:lpstr>
      <vt:lpstr>Times New Roman</vt:lpstr>
      <vt:lpstr>Tw Cen MT</vt:lpstr>
      <vt:lpstr>Wingdings</vt:lpstr>
      <vt:lpstr>Droplet</vt:lpstr>
      <vt:lpstr>SEC 194 IC,194 J,194K, 194LA</vt:lpstr>
      <vt:lpstr>SEC 194 IC - Payment under specified agreement.</vt:lpstr>
      <vt:lpstr>PowerPoint Presentation</vt:lpstr>
      <vt:lpstr>PowerPoint Presentation</vt:lpstr>
      <vt:lpstr>PowerPoint Presentation</vt:lpstr>
      <vt:lpstr>PowerPoint Presentation</vt:lpstr>
      <vt:lpstr>194 J - </vt:lpstr>
      <vt:lpstr>PowerPoint Presentation</vt:lpstr>
      <vt:lpstr>PowerPoint Presentation</vt:lpstr>
      <vt:lpstr>PowerPoint Presentation</vt:lpstr>
      <vt:lpstr>Who is Liable to Deduct TDS Under Section 194J? </vt:lpstr>
      <vt:lpstr>Meaning of Professional Services Under Section 194J</vt:lpstr>
      <vt:lpstr>Meaning of Fees for Technical Services Under Section 194J:</vt:lpstr>
      <vt:lpstr>RATE OF TDS</vt:lpstr>
      <vt:lpstr>A CASE STUDY</vt:lpstr>
      <vt:lpstr>PowerPoint Presentation</vt:lpstr>
      <vt:lpstr>Time of TDS Deduction Under Section 194J</vt:lpstr>
      <vt:lpstr>The Threshold Section 194J Under TDS </vt:lpstr>
      <vt:lpstr>Conditions for Non-Applicability of TDS Section 194J</vt:lpstr>
      <vt:lpstr>Gross amount including / excluding GST. </vt:lpstr>
      <vt:lpstr>Doctor's remuneration ? 192 / 194 J</vt:lpstr>
      <vt:lpstr>Circular no. 715 dated 8.8.1995  - Payment made to Hospitals</vt:lpstr>
      <vt:lpstr>DIRECTORS REMUNERATION</vt:lpstr>
      <vt:lpstr>REIMBURSEMENT OF EXPENSES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194LA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 194 IA,194 IC,194 J</dc:title>
  <dc:creator>919633533228</dc:creator>
  <cp:lastModifiedBy>DELL</cp:lastModifiedBy>
  <cp:revision>6</cp:revision>
  <dcterms:created xsi:type="dcterms:W3CDTF">2023-04-29T14:58:26Z</dcterms:created>
  <dcterms:modified xsi:type="dcterms:W3CDTF">2025-02-18T15:47:20Z</dcterms:modified>
</cp:coreProperties>
</file>