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BDDDDC-8A9C-4E65-B57A-13052B3B604E}" v="4" dt="2025-01-18T01:26:10.5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1" d="100"/>
          <a:sy n="61" d="100"/>
        </p:scale>
        <p:origin x="867" y="2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861153C-A660-4AC4-9C5A-A550C16408B0}" type="datetimeFigureOut">
              <a:rPr lang="en-IN" smtClean="0"/>
              <a:pPr/>
              <a:t>18-01-2025</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C343BBF3-0580-4905-941C-2A7466C07FFA}" type="slidenum">
              <a:rPr lang="en-IN" smtClean="0"/>
              <a:pPr/>
              <a:t>‹#›</a:t>
            </a:fld>
            <a:endParaRPr lang="en-IN" dirty="0"/>
          </a:p>
        </p:txBody>
      </p:sp>
    </p:spTree>
    <p:extLst>
      <p:ext uri="{BB962C8B-B14F-4D97-AF65-F5344CB8AC3E}">
        <p14:creationId xmlns:p14="http://schemas.microsoft.com/office/powerpoint/2010/main" val="3056117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61153C-A660-4AC4-9C5A-A550C16408B0}" type="datetimeFigureOut">
              <a:rPr lang="en-IN" smtClean="0"/>
              <a:pPr/>
              <a:t>18-01-2025</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C343BBF3-0580-4905-941C-2A7466C07FFA}" type="slidenum">
              <a:rPr lang="en-IN" smtClean="0"/>
              <a:pPr/>
              <a:t>‹#›</a:t>
            </a:fld>
            <a:endParaRPr lang="en-IN" dirty="0"/>
          </a:p>
        </p:txBody>
      </p:sp>
    </p:spTree>
    <p:extLst>
      <p:ext uri="{BB962C8B-B14F-4D97-AF65-F5344CB8AC3E}">
        <p14:creationId xmlns:p14="http://schemas.microsoft.com/office/powerpoint/2010/main" val="3260506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61153C-A660-4AC4-9C5A-A550C16408B0}" type="datetimeFigureOut">
              <a:rPr lang="en-IN" smtClean="0"/>
              <a:pPr/>
              <a:t>18-01-2025</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C343BBF3-0580-4905-941C-2A7466C07FFA}" type="slidenum">
              <a:rPr lang="en-IN" smtClean="0"/>
              <a:pPr/>
              <a:t>‹#›</a:t>
            </a:fld>
            <a:endParaRPr lang="en-IN"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469530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61153C-A660-4AC4-9C5A-A550C16408B0}" type="datetimeFigureOut">
              <a:rPr lang="en-IN" smtClean="0"/>
              <a:pPr/>
              <a:t>18-01-2025</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C343BBF3-0580-4905-941C-2A7466C07FFA}" type="slidenum">
              <a:rPr lang="en-IN" smtClean="0"/>
              <a:pPr/>
              <a:t>‹#›</a:t>
            </a:fld>
            <a:endParaRPr lang="en-IN" dirty="0"/>
          </a:p>
        </p:txBody>
      </p:sp>
    </p:spTree>
    <p:extLst>
      <p:ext uri="{BB962C8B-B14F-4D97-AF65-F5344CB8AC3E}">
        <p14:creationId xmlns:p14="http://schemas.microsoft.com/office/powerpoint/2010/main" val="21778764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61153C-A660-4AC4-9C5A-A550C16408B0}" type="datetimeFigureOut">
              <a:rPr lang="en-IN" smtClean="0"/>
              <a:pPr/>
              <a:t>18-01-2025</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C343BBF3-0580-4905-941C-2A7466C07FFA}" type="slidenum">
              <a:rPr lang="en-IN" smtClean="0"/>
              <a:pPr/>
              <a:t>‹#›</a:t>
            </a:fld>
            <a:endParaRPr lang="en-IN"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611153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61153C-A660-4AC4-9C5A-A550C16408B0}" type="datetimeFigureOut">
              <a:rPr lang="en-IN" smtClean="0"/>
              <a:pPr/>
              <a:t>18-01-2025</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C343BBF3-0580-4905-941C-2A7466C07FFA}" type="slidenum">
              <a:rPr lang="en-IN" smtClean="0"/>
              <a:pPr/>
              <a:t>‹#›</a:t>
            </a:fld>
            <a:endParaRPr lang="en-IN" dirty="0"/>
          </a:p>
        </p:txBody>
      </p:sp>
    </p:spTree>
    <p:extLst>
      <p:ext uri="{BB962C8B-B14F-4D97-AF65-F5344CB8AC3E}">
        <p14:creationId xmlns:p14="http://schemas.microsoft.com/office/powerpoint/2010/main" val="4987730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61153C-A660-4AC4-9C5A-A550C16408B0}" type="datetimeFigureOut">
              <a:rPr lang="en-IN" smtClean="0"/>
              <a:pPr/>
              <a:t>18-01-2025</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C343BBF3-0580-4905-941C-2A7466C07FFA}" type="slidenum">
              <a:rPr lang="en-IN" smtClean="0"/>
              <a:pPr/>
              <a:t>‹#›</a:t>
            </a:fld>
            <a:endParaRPr lang="en-IN" dirty="0"/>
          </a:p>
        </p:txBody>
      </p:sp>
    </p:spTree>
    <p:extLst>
      <p:ext uri="{BB962C8B-B14F-4D97-AF65-F5344CB8AC3E}">
        <p14:creationId xmlns:p14="http://schemas.microsoft.com/office/powerpoint/2010/main" val="42579040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61153C-A660-4AC4-9C5A-A550C16408B0}" type="datetimeFigureOut">
              <a:rPr lang="en-IN" smtClean="0"/>
              <a:pPr/>
              <a:t>18-01-2025</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C343BBF3-0580-4905-941C-2A7466C07FFA}" type="slidenum">
              <a:rPr lang="en-IN" smtClean="0"/>
              <a:pPr/>
              <a:t>‹#›</a:t>
            </a:fld>
            <a:endParaRPr lang="en-IN" dirty="0"/>
          </a:p>
        </p:txBody>
      </p:sp>
    </p:spTree>
    <p:extLst>
      <p:ext uri="{BB962C8B-B14F-4D97-AF65-F5344CB8AC3E}">
        <p14:creationId xmlns:p14="http://schemas.microsoft.com/office/powerpoint/2010/main" val="1742911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61153C-A660-4AC4-9C5A-A550C16408B0}" type="datetimeFigureOut">
              <a:rPr lang="en-IN" smtClean="0"/>
              <a:pPr/>
              <a:t>18-01-2025</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C343BBF3-0580-4905-941C-2A7466C07FFA}" type="slidenum">
              <a:rPr lang="en-IN" smtClean="0"/>
              <a:pPr/>
              <a:t>‹#›</a:t>
            </a:fld>
            <a:endParaRPr lang="en-IN" dirty="0"/>
          </a:p>
        </p:txBody>
      </p:sp>
    </p:spTree>
    <p:extLst>
      <p:ext uri="{BB962C8B-B14F-4D97-AF65-F5344CB8AC3E}">
        <p14:creationId xmlns:p14="http://schemas.microsoft.com/office/powerpoint/2010/main" val="4128252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61153C-A660-4AC4-9C5A-A550C16408B0}" type="datetimeFigureOut">
              <a:rPr lang="en-IN" smtClean="0"/>
              <a:pPr/>
              <a:t>18-01-2025</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C343BBF3-0580-4905-941C-2A7466C07FFA}" type="slidenum">
              <a:rPr lang="en-IN" smtClean="0"/>
              <a:pPr/>
              <a:t>‹#›</a:t>
            </a:fld>
            <a:endParaRPr lang="en-IN" dirty="0"/>
          </a:p>
        </p:txBody>
      </p:sp>
    </p:spTree>
    <p:extLst>
      <p:ext uri="{BB962C8B-B14F-4D97-AF65-F5344CB8AC3E}">
        <p14:creationId xmlns:p14="http://schemas.microsoft.com/office/powerpoint/2010/main" val="1115843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861153C-A660-4AC4-9C5A-A550C16408B0}" type="datetimeFigureOut">
              <a:rPr lang="en-IN" smtClean="0"/>
              <a:pPr/>
              <a:t>18-01-2025</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C343BBF3-0580-4905-941C-2A7466C07FFA}" type="slidenum">
              <a:rPr lang="en-IN" smtClean="0"/>
              <a:pPr/>
              <a:t>‹#›</a:t>
            </a:fld>
            <a:endParaRPr lang="en-IN" dirty="0"/>
          </a:p>
        </p:txBody>
      </p:sp>
    </p:spTree>
    <p:extLst>
      <p:ext uri="{BB962C8B-B14F-4D97-AF65-F5344CB8AC3E}">
        <p14:creationId xmlns:p14="http://schemas.microsoft.com/office/powerpoint/2010/main" val="3533361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861153C-A660-4AC4-9C5A-A550C16408B0}" type="datetimeFigureOut">
              <a:rPr lang="en-IN" smtClean="0"/>
              <a:pPr/>
              <a:t>18-01-2025</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C343BBF3-0580-4905-941C-2A7466C07FFA}" type="slidenum">
              <a:rPr lang="en-IN" smtClean="0"/>
              <a:pPr/>
              <a:t>‹#›</a:t>
            </a:fld>
            <a:endParaRPr lang="en-IN" dirty="0"/>
          </a:p>
        </p:txBody>
      </p:sp>
    </p:spTree>
    <p:extLst>
      <p:ext uri="{BB962C8B-B14F-4D97-AF65-F5344CB8AC3E}">
        <p14:creationId xmlns:p14="http://schemas.microsoft.com/office/powerpoint/2010/main" val="3569515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861153C-A660-4AC4-9C5A-A550C16408B0}" type="datetimeFigureOut">
              <a:rPr lang="en-IN" smtClean="0"/>
              <a:pPr/>
              <a:t>18-01-2025</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C343BBF3-0580-4905-941C-2A7466C07FFA}" type="slidenum">
              <a:rPr lang="en-IN" smtClean="0"/>
              <a:pPr/>
              <a:t>‹#›</a:t>
            </a:fld>
            <a:endParaRPr lang="en-IN" dirty="0"/>
          </a:p>
        </p:txBody>
      </p:sp>
    </p:spTree>
    <p:extLst>
      <p:ext uri="{BB962C8B-B14F-4D97-AF65-F5344CB8AC3E}">
        <p14:creationId xmlns:p14="http://schemas.microsoft.com/office/powerpoint/2010/main" val="3238214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61153C-A660-4AC4-9C5A-A550C16408B0}" type="datetimeFigureOut">
              <a:rPr lang="en-IN" smtClean="0"/>
              <a:pPr/>
              <a:t>18-01-2025</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C343BBF3-0580-4905-941C-2A7466C07FFA}" type="slidenum">
              <a:rPr lang="en-IN" smtClean="0"/>
              <a:pPr/>
              <a:t>‹#›</a:t>
            </a:fld>
            <a:endParaRPr lang="en-IN" dirty="0"/>
          </a:p>
        </p:txBody>
      </p:sp>
    </p:spTree>
    <p:extLst>
      <p:ext uri="{BB962C8B-B14F-4D97-AF65-F5344CB8AC3E}">
        <p14:creationId xmlns:p14="http://schemas.microsoft.com/office/powerpoint/2010/main" val="3849446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861153C-A660-4AC4-9C5A-A550C16408B0}" type="datetimeFigureOut">
              <a:rPr lang="en-IN" smtClean="0"/>
              <a:pPr/>
              <a:t>18-01-2025</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C343BBF3-0580-4905-941C-2A7466C07FFA}" type="slidenum">
              <a:rPr lang="en-IN" smtClean="0"/>
              <a:pPr/>
              <a:t>‹#›</a:t>
            </a:fld>
            <a:endParaRPr lang="en-IN" dirty="0"/>
          </a:p>
        </p:txBody>
      </p:sp>
    </p:spTree>
    <p:extLst>
      <p:ext uri="{BB962C8B-B14F-4D97-AF65-F5344CB8AC3E}">
        <p14:creationId xmlns:p14="http://schemas.microsoft.com/office/powerpoint/2010/main" val="2844510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a:t>
            </a:r>
            <a:r>
              <a:rPr lang="en-US"/>
              <a:t>to add </a:t>
            </a:r>
            <a:r>
              <a:rPr lang="en-US" dirty="0"/>
              <a:t>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61153C-A660-4AC4-9C5A-A550C16408B0}" type="datetimeFigureOut">
              <a:rPr lang="en-IN" smtClean="0"/>
              <a:pPr/>
              <a:t>18-01-2025</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C343BBF3-0580-4905-941C-2A7466C07FFA}" type="slidenum">
              <a:rPr lang="en-IN" smtClean="0"/>
              <a:pPr/>
              <a:t>‹#›</a:t>
            </a:fld>
            <a:endParaRPr lang="en-IN" dirty="0"/>
          </a:p>
        </p:txBody>
      </p:sp>
    </p:spTree>
    <p:extLst>
      <p:ext uri="{BB962C8B-B14F-4D97-AF65-F5344CB8AC3E}">
        <p14:creationId xmlns:p14="http://schemas.microsoft.com/office/powerpoint/2010/main" val="3073370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861153C-A660-4AC4-9C5A-A550C16408B0}" type="datetimeFigureOut">
              <a:rPr lang="en-IN" smtClean="0"/>
              <a:pPr/>
              <a:t>18-01-2025</a:t>
            </a:fld>
            <a:endParaRPr lang="en-IN"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343BBF3-0580-4905-941C-2A7466C07FFA}" type="slidenum">
              <a:rPr lang="en-IN" smtClean="0"/>
              <a:pPr/>
              <a:t>‹#›</a:t>
            </a:fld>
            <a:endParaRPr lang="en-IN" dirty="0"/>
          </a:p>
        </p:txBody>
      </p:sp>
    </p:spTree>
    <p:extLst>
      <p:ext uri="{BB962C8B-B14F-4D97-AF65-F5344CB8AC3E}">
        <p14:creationId xmlns:p14="http://schemas.microsoft.com/office/powerpoint/2010/main" val="42541857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36EBA-C11E-55A9-6C3F-B62C9BE1582C}"/>
              </a:ext>
            </a:extLst>
          </p:cNvPr>
          <p:cNvSpPr>
            <a:spLocks noGrp="1"/>
          </p:cNvSpPr>
          <p:nvPr>
            <p:ph type="ctrTitle"/>
          </p:nvPr>
        </p:nvSpPr>
        <p:spPr>
          <a:xfrm>
            <a:off x="1507067" y="462116"/>
            <a:ext cx="7766936" cy="4685616"/>
          </a:xfrm>
        </p:spPr>
        <p:txBody>
          <a:bodyPr/>
          <a:lstStyle/>
          <a:p>
            <a:pPr algn="l"/>
            <a:r>
              <a:rPr lang="en-US"/>
              <a:t>TAX DEDUCTED AT </a:t>
            </a:r>
            <a:r>
              <a:rPr lang="en-US" dirty="0"/>
              <a:t>SOURCE</a:t>
            </a:r>
            <a:endParaRPr lang="en-IN" dirty="0"/>
          </a:p>
        </p:txBody>
      </p:sp>
    </p:spTree>
    <p:extLst>
      <p:ext uri="{BB962C8B-B14F-4D97-AF65-F5344CB8AC3E}">
        <p14:creationId xmlns:p14="http://schemas.microsoft.com/office/powerpoint/2010/main" val="8841616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E122B-18AE-83B7-6779-20D8998DBD8A}"/>
              </a:ext>
            </a:extLst>
          </p:cNvPr>
          <p:cNvSpPr>
            <a:spLocks noGrp="1"/>
          </p:cNvSpPr>
          <p:nvPr>
            <p:ph type="title"/>
          </p:nvPr>
        </p:nvSpPr>
        <p:spPr>
          <a:xfrm>
            <a:off x="677334" y="609599"/>
            <a:ext cx="8596668" cy="2555631"/>
          </a:xfrm>
        </p:spPr>
        <p:txBody>
          <a:bodyPr/>
          <a:lstStyle/>
          <a:p>
            <a:r>
              <a:rPr lang="en-US" u="sng" dirty="0"/>
              <a:t>Rate of TDS</a:t>
            </a:r>
            <a:endParaRPr lang="en-IN" u="sng" dirty="0"/>
          </a:p>
        </p:txBody>
      </p:sp>
      <p:graphicFrame>
        <p:nvGraphicFramePr>
          <p:cNvPr id="7" name="Content Placeholder 6">
            <a:extLst>
              <a:ext uri="{FF2B5EF4-FFF2-40B4-BE49-F238E27FC236}">
                <a16:creationId xmlns:a16="http://schemas.microsoft.com/office/drawing/2014/main" id="{7648059D-BE62-096B-97AE-03F1C4D9326C}"/>
              </a:ext>
            </a:extLst>
          </p:cNvPr>
          <p:cNvGraphicFramePr>
            <a:graphicFrameLocks noGrp="1"/>
          </p:cNvGraphicFramePr>
          <p:nvPr>
            <p:ph idx="1"/>
            <p:extLst>
              <p:ext uri="{D42A27DB-BD31-4B8C-83A1-F6EECF244321}">
                <p14:modId xmlns:p14="http://schemas.microsoft.com/office/powerpoint/2010/main" val="2749412044"/>
              </p:ext>
            </p:extLst>
          </p:nvPr>
        </p:nvGraphicFramePr>
        <p:xfrm>
          <a:off x="677690" y="1471271"/>
          <a:ext cx="8596312" cy="1112520"/>
        </p:xfrm>
        <a:graphic>
          <a:graphicData uri="http://schemas.openxmlformats.org/drawingml/2006/table">
            <a:tbl>
              <a:tblPr firstRow="1" bandRow="1">
                <a:tableStyleId>{5C22544A-7EE6-4342-B048-85BDC9FD1C3A}</a:tableStyleId>
              </a:tblPr>
              <a:tblGrid>
                <a:gridCol w="5441756">
                  <a:extLst>
                    <a:ext uri="{9D8B030D-6E8A-4147-A177-3AD203B41FA5}">
                      <a16:colId xmlns:a16="http://schemas.microsoft.com/office/drawing/2014/main" val="2396405536"/>
                    </a:ext>
                  </a:extLst>
                </a:gridCol>
                <a:gridCol w="3154556">
                  <a:extLst>
                    <a:ext uri="{9D8B030D-6E8A-4147-A177-3AD203B41FA5}">
                      <a16:colId xmlns:a16="http://schemas.microsoft.com/office/drawing/2014/main" val="3153419411"/>
                    </a:ext>
                  </a:extLst>
                </a:gridCol>
              </a:tblGrid>
              <a:tr h="370840">
                <a:tc>
                  <a:txBody>
                    <a:bodyPr/>
                    <a:lstStyle/>
                    <a:p>
                      <a:r>
                        <a:rPr lang="en-US" dirty="0" smtClean="0"/>
                        <a:t>Receiver of payment/ </a:t>
                      </a:r>
                      <a:r>
                        <a:rPr lang="en-US" dirty="0" err="1" smtClean="0"/>
                        <a:t>Deductee</a:t>
                      </a:r>
                      <a:endParaRPr lang="en-IN" dirty="0"/>
                    </a:p>
                  </a:txBody>
                  <a:tcPr/>
                </a:tc>
                <a:tc>
                  <a:txBody>
                    <a:bodyPr/>
                    <a:lstStyle/>
                    <a:p>
                      <a:r>
                        <a:rPr lang="en-US" dirty="0"/>
                        <a:t>Rate of TDS</a:t>
                      </a:r>
                      <a:endParaRPr lang="en-IN" dirty="0"/>
                    </a:p>
                  </a:txBody>
                  <a:tcPr/>
                </a:tc>
                <a:extLst>
                  <a:ext uri="{0D108BD9-81ED-4DB2-BD59-A6C34878D82A}">
                    <a16:rowId xmlns:a16="http://schemas.microsoft.com/office/drawing/2014/main" val="2389087455"/>
                  </a:ext>
                </a:extLst>
              </a:tr>
              <a:tr h="370840">
                <a:tc>
                  <a:txBody>
                    <a:bodyPr/>
                    <a:lstStyle/>
                    <a:p>
                      <a:r>
                        <a:rPr lang="en-US" sz="1800" b="0" i="0" kern="1200" dirty="0">
                          <a:solidFill>
                            <a:schemeClr val="dk1"/>
                          </a:solidFill>
                          <a:effectLst/>
                          <a:latin typeface="+mn-lt"/>
                          <a:ea typeface="+mn-ea"/>
                          <a:cs typeface="+mn-cs"/>
                        </a:rPr>
                        <a:t>Domestic Company</a:t>
                      </a:r>
                      <a:endParaRPr lang="en-IN" dirty="0"/>
                    </a:p>
                  </a:txBody>
                  <a:tcPr/>
                </a:tc>
                <a:tc>
                  <a:txBody>
                    <a:bodyPr/>
                    <a:lstStyle/>
                    <a:p>
                      <a:r>
                        <a:rPr lang="en-US" dirty="0"/>
                        <a:t>10%</a:t>
                      </a:r>
                      <a:endParaRPr lang="en-IN" dirty="0"/>
                    </a:p>
                  </a:txBody>
                  <a:tcPr/>
                </a:tc>
                <a:extLst>
                  <a:ext uri="{0D108BD9-81ED-4DB2-BD59-A6C34878D82A}">
                    <a16:rowId xmlns:a16="http://schemas.microsoft.com/office/drawing/2014/main" val="3333110892"/>
                  </a:ext>
                </a:extLst>
              </a:tr>
              <a:tr h="370840">
                <a:tc>
                  <a:txBody>
                    <a:bodyPr/>
                    <a:lstStyle/>
                    <a:p>
                      <a:r>
                        <a:rPr lang="en-US" sz="1800" b="0" i="0" kern="1200" dirty="0">
                          <a:solidFill>
                            <a:schemeClr val="dk1"/>
                          </a:solidFill>
                          <a:effectLst/>
                          <a:latin typeface="+mn-lt"/>
                          <a:ea typeface="+mn-ea"/>
                          <a:cs typeface="+mn-cs"/>
                        </a:rPr>
                        <a:t>A Resident person other than a domestic company</a:t>
                      </a:r>
                      <a:endParaRPr lang="en-IN" dirty="0"/>
                    </a:p>
                  </a:txBody>
                  <a:tcPr/>
                </a:tc>
                <a:tc>
                  <a:txBody>
                    <a:bodyPr/>
                    <a:lstStyle/>
                    <a:p>
                      <a:r>
                        <a:rPr lang="en-US" dirty="0"/>
                        <a:t> 5%</a:t>
                      </a:r>
                      <a:endParaRPr lang="en-IN" dirty="0"/>
                    </a:p>
                  </a:txBody>
                  <a:tcPr/>
                </a:tc>
                <a:extLst>
                  <a:ext uri="{0D108BD9-81ED-4DB2-BD59-A6C34878D82A}">
                    <a16:rowId xmlns:a16="http://schemas.microsoft.com/office/drawing/2014/main" val="2327803774"/>
                  </a:ext>
                </a:extLst>
              </a:tr>
            </a:tbl>
          </a:graphicData>
        </a:graphic>
      </p:graphicFrame>
    </p:spTree>
    <p:extLst>
      <p:ext uri="{BB962C8B-B14F-4D97-AF65-F5344CB8AC3E}">
        <p14:creationId xmlns:p14="http://schemas.microsoft.com/office/powerpoint/2010/main" val="1515423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14769-3540-07E4-A6D4-7673B103CDFA}"/>
              </a:ext>
            </a:extLst>
          </p:cNvPr>
          <p:cNvSpPr>
            <a:spLocks noGrp="1"/>
          </p:cNvSpPr>
          <p:nvPr>
            <p:ph type="title"/>
          </p:nvPr>
        </p:nvSpPr>
        <p:spPr/>
        <p:txBody>
          <a:bodyPr/>
          <a:lstStyle/>
          <a:p>
            <a:r>
              <a:rPr lang="en-US" dirty="0"/>
              <a:t>194 C </a:t>
            </a:r>
            <a:r>
              <a:rPr lang="en-US"/>
              <a:t/>
            </a:r>
            <a:br>
              <a:rPr lang="en-US"/>
            </a:br>
            <a:r>
              <a:rPr lang="en-US"/>
              <a:t>Payments to Contractors</a:t>
            </a:r>
            <a:endParaRPr lang="en-IN" dirty="0"/>
          </a:p>
        </p:txBody>
      </p:sp>
      <p:sp>
        <p:nvSpPr>
          <p:cNvPr id="3" name="Content Placeholder 2">
            <a:extLst>
              <a:ext uri="{FF2B5EF4-FFF2-40B4-BE49-F238E27FC236}">
                <a16:creationId xmlns:a16="http://schemas.microsoft.com/office/drawing/2014/main" id="{34211CF9-04AC-3A5D-3988-53336D0D5B7A}"/>
              </a:ext>
            </a:extLst>
          </p:cNvPr>
          <p:cNvSpPr>
            <a:spLocks noGrp="1"/>
          </p:cNvSpPr>
          <p:nvPr>
            <p:ph idx="1"/>
          </p:nvPr>
        </p:nvSpPr>
        <p:spPr>
          <a:xfrm>
            <a:off x="677334" y="2349910"/>
            <a:ext cx="8596668" cy="3313471"/>
          </a:xfrm>
          <a:ln>
            <a:solidFill>
              <a:schemeClr val="accent1">
                <a:lumMod val="60000"/>
                <a:lumOff val="40000"/>
              </a:schemeClr>
            </a:solidFill>
          </a:ln>
        </p:spPr>
        <p:txBody>
          <a:bodyPr>
            <a:normAutofit/>
          </a:bodyPr>
          <a:lstStyle/>
          <a:p>
            <a:pPr marL="0" indent="0">
              <a:buNone/>
            </a:pPr>
            <a:r>
              <a:rPr lang="en-US" b="0" i="0" dirty="0">
                <a:solidFill>
                  <a:srgbClr val="333333"/>
                </a:solidFill>
                <a:effectLst/>
                <a:latin typeface="Poppins" panose="00000500000000000000" pitchFamily="2" charset="0"/>
              </a:rPr>
              <a:t>When are the provisions of section 194C applicable?</a:t>
            </a:r>
            <a:r>
              <a:rPr lang="en-US" dirty="0"/>
              <a:t/>
            </a:r>
            <a:br>
              <a:rPr lang="en-US" dirty="0"/>
            </a:br>
            <a:endParaRPr lang="en-US" dirty="0"/>
          </a:p>
          <a:p>
            <a:r>
              <a:rPr lang="en-US" dirty="0"/>
              <a:t>Payment to Contractors: When any payment is made to a resident contractor or subcontractor;</a:t>
            </a:r>
          </a:p>
          <a:p>
            <a:r>
              <a:rPr lang="en-US" dirty="0"/>
              <a:t>Nature of Payment: The payment should be in the nature of a “work contract”; and</a:t>
            </a:r>
          </a:p>
          <a:p>
            <a:r>
              <a:rPr lang="en-US" dirty="0"/>
              <a:t>Threshold Limit: When the total payment or aggregate payments made to a contractor or subcontractor in a financial year exceed Rs.30,000.</a:t>
            </a:r>
          </a:p>
          <a:p>
            <a:endParaRPr lang="en-US" dirty="0"/>
          </a:p>
          <a:p>
            <a:endParaRPr lang="en-IN" dirty="0"/>
          </a:p>
        </p:txBody>
      </p:sp>
    </p:spTree>
    <p:extLst>
      <p:ext uri="{BB962C8B-B14F-4D97-AF65-F5344CB8AC3E}">
        <p14:creationId xmlns:p14="http://schemas.microsoft.com/office/powerpoint/2010/main" val="2997312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7C2EF-273A-0DE0-39FC-DF439B377BE8}"/>
              </a:ext>
            </a:extLst>
          </p:cNvPr>
          <p:cNvSpPr>
            <a:spLocks noGrp="1"/>
          </p:cNvSpPr>
          <p:nvPr>
            <p:ph type="title"/>
          </p:nvPr>
        </p:nvSpPr>
        <p:spPr>
          <a:xfrm>
            <a:off x="677334" y="609600"/>
            <a:ext cx="8596668" cy="521110"/>
          </a:xfrm>
        </p:spPr>
        <p:txBody>
          <a:bodyPr vert="horz" lIns="91440" tIns="45720" rIns="91440" bIns="45720" rtlCol="0" anchor="t">
            <a:normAutofit fontScale="90000"/>
          </a:bodyPr>
          <a:lstStyle/>
          <a:p>
            <a:r>
              <a:rPr lang="en-US" dirty="0"/>
              <a:t>Scope of “work” under section 194C(iv)</a:t>
            </a:r>
            <a:endParaRPr lang="en-IN" dirty="0"/>
          </a:p>
        </p:txBody>
      </p:sp>
      <p:sp>
        <p:nvSpPr>
          <p:cNvPr id="3" name="Content Placeholder 2">
            <a:extLst>
              <a:ext uri="{FF2B5EF4-FFF2-40B4-BE49-F238E27FC236}">
                <a16:creationId xmlns:a16="http://schemas.microsoft.com/office/drawing/2014/main" id="{5AAA361B-7CC8-7368-ABCC-B5714AB42D74}"/>
              </a:ext>
            </a:extLst>
          </p:cNvPr>
          <p:cNvSpPr>
            <a:spLocks noGrp="1"/>
          </p:cNvSpPr>
          <p:nvPr>
            <p:ph idx="1"/>
          </p:nvPr>
        </p:nvSpPr>
        <p:spPr>
          <a:xfrm>
            <a:off x="559346" y="1408471"/>
            <a:ext cx="9803854" cy="2996381"/>
          </a:xfrm>
        </p:spPr>
        <p:txBody>
          <a:bodyPr>
            <a:normAutofit lnSpcReduction="10000"/>
          </a:bodyPr>
          <a:lstStyle/>
          <a:p>
            <a:pPr marL="0" indent="0">
              <a:buNone/>
            </a:pPr>
            <a:r>
              <a:rPr lang="en-US" dirty="0"/>
              <a:t>The term “ work” include but is not limited to:</a:t>
            </a:r>
          </a:p>
          <a:p>
            <a:pPr algn="l"/>
            <a:r>
              <a:rPr lang="en-US" dirty="0"/>
              <a:t>advertising;</a:t>
            </a:r>
          </a:p>
          <a:p>
            <a:pPr algn="l"/>
            <a:r>
              <a:rPr lang="en-US" dirty="0"/>
              <a:t>broadcasting and telecasting including the production of programs for such broadcasting or telecasting; </a:t>
            </a:r>
          </a:p>
          <a:p>
            <a:pPr algn="l"/>
            <a:r>
              <a:rPr lang="en-US" dirty="0"/>
              <a:t>carriage of goods or passengers by any mode of transport other than by railways;</a:t>
            </a:r>
          </a:p>
          <a:p>
            <a:pPr algn="l"/>
            <a:r>
              <a:rPr lang="en-US" dirty="0"/>
              <a:t>catering;</a:t>
            </a:r>
          </a:p>
          <a:p>
            <a:pPr algn="l"/>
            <a:r>
              <a:rPr lang="en-US" dirty="0"/>
              <a:t>manufacturing or supplying a product according to the requirement or specification of a customer by using material purchased from such a customer or its associate, being a person related to the customer in such a manner as defined u/s 40A(2)(b).</a:t>
            </a:r>
          </a:p>
          <a:p>
            <a:endParaRPr lang="en-US" dirty="0"/>
          </a:p>
          <a:p>
            <a:endParaRPr lang="en-IN" dirty="0"/>
          </a:p>
        </p:txBody>
      </p:sp>
      <p:sp>
        <p:nvSpPr>
          <p:cNvPr id="4" name="TextBox 3">
            <a:extLst>
              <a:ext uri="{FF2B5EF4-FFF2-40B4-BE49-F238E27FC236}">
                <a16:creationId xmlns:a16="http://schemas.microsoft.com/office/drawing/2014/main" id="{9A97CA6E-0B82-5E8E-1FCD-648CDFF61608}"/>
              </a:ext>
            </a:extLst>
          </p:cNvPr>
          <p:cNvSpPr txBox="1"/>
          <p:nvPr/>
        </p:nvSpPr>
        <p:spPr>
          <a:xfrm>
            <a:off x="618340" y="4557374"/>
            <a:ext cx="8714656" cy="584775"/>
          </a:xfrm>
          <a:prstGeom prst="rect">
            <a:avLst/>
          </a:prstGeom>
          <a:noFill/>
        </p:spPr>
        <p:txBody>
          <a:bodyPr wrap="square" rtlCol="0">
            <a:spAutoFit/>
          </a:bodyPr>
          <a:lstStyle/>
          <a:p>
            <a:pPr>
              <a:spcBef>
                <a:spcPct val="0"/>
              </a:spcBef>
            </a:pPr>
            <a:r>
              <a:rPr lang="en-US" sz="3200" dirty="0">
                <a:solidFill>
                  <a:schemeClr val="accent1"/>
                </a:solidFill>
                <a:latin typeface="+mj-lt"/>
                <a:ea typeface="+mj-ea"/>
                <a:cs typeface="+mj-cs"/>
              </a:rPr>
              <a:t>Exclusion </a:t>
            </a:r>
            <a:endParaRPr lang="en-IN" sz="3200" dirty="0">
              <a:solidFill>
                <a:schemeClr val="accent1"/>
              </a:solidFill>
              <a:latin typeface="+mj-lt"/>
              <a:ea typeface="+mj-ea"/>
              <a:cs typeface="+mj-cs"/>
            </a:endParaRPr>
          </a:p>
        </p:txBody>
      </p:sp>
      <p:sp>
        <p:nvSpPr>
          <p:cNvPr id="6" name="TextBox 5">
            <a:extLst>
              <a:ext uri="{FF2B5EF4-FFF2-40B4-BE49-F238E27FC236}">
                <a16:creationId xmlns:a16="http://schemas.microsoft.com/office/drawing/2014/main" id="{F85F6828-AFEF-7BB6-4CA2-E9E9E2E73F77}"/>
              </a:ext>
            </a:extLst>
          </p:cNvPr>
          <p:cNvSpPr txBox="1"/>
          <p:nvPr/>
        </p:nvSpPr>
        <p:spPr>
          <a:xfrm>
            <a:off x="559346" y="5294671"/>
            <a:ext cx="10275802" cy="923330"/>
          </a:xfrm>
          <a:prstGeom prst="rect">
            <a:avLst/>
          </a:prstGeom>
        </p:spPr>
        <p:txBody>
          <a:bodyPr vert="horz" lIns="91440" tIns="45720" rIns="91440" bIns="45720" rtlCol="0">
            <a:normAutofit/>
          </a:bodyPr>
          <a:lstStyle>
            <a:lvl1pPr marL="342900" indent="-342900">
              <a:spcBef>
                <a:spcPts val="1000"/>
              </a:spcBef>
              <a:spcAft>
                <a:spcPts val="0"/>
              </a:spcAft>
              <a:buClr>
                <a:schemeClr val="accent1"/>
              </a:buClr>
              <a:buSzPct val="80000"/>
              <a:buFont typeface="Wingdings 3" charset="2"/>
              <a:buChar char=""/>
              <a:defRPr>
                <a:solidFill>
                  <a:schemeClr val="tx1">
                    <a:lumMod val="75000"/>
                    <a:lumOff val="25000"/>
                  </a:schemeClr>
                </a:solidFill>
              </a:defRPr>
            </a:lvl1pPr>
            <a:lvl2pPr marL="742950" indent="-285750">
              <a:spcBef>
                <a:spcPts val="1000"/>
              </a:spcBef>
              <a:spcAft>
                <a:spcPts val="0"/>
              </a:spcAft>
              <a:buClr>
                <a:schemeClr val="accent1"/>
              </a:buClr>
              <a:buSzPct val="80000"/>
              <a:buFont typeface="Wingdings 3" charset="2"/>
              <a:buChar char=""/>
              <a:defRPr sz="1600">
                <a:solidFill>
                  <a:schemeClr val="tx1">
                    <a:lumMod val="75000"/>
                    <a:lumOff val="25000"/>
                  </a:schemeClr>
                </a:solidFill>
              </a:defRPr>
            </a:lvl2pPr>
            <a:lvl3pPr marL="1143000" indent="-228600">
              <a:spcBef>
                <a:spcPts val="1000"/>
              </a:spcBef>
              <a:spcAft>
                <a:spcPts val="0"/>
              </a:spcAft>
              <a:buClr>
                <a:schemeClr val="accent1"/>
              </a:buClr>
              <a:buSzPct val="80000"/>
              <a:buFont typeface="Wingdings 3" charset="2"/>
              <a:buChar char=""/>
              <a:defRPr sz="1400">
                <a:solidFill>
                  <a:schemeClr val="tx1">
                    <a:lumMod val="75000"/>
                    <a:lumOff val="25000"/>
                  </a:schemeClr>
                </a:solidFill>
              </a:defRPr>
            </a:lvl3pPr>
            <a:lvl4pPr marL="1600200" indent="-228600">
              <a:spcBef>
                <a:spcPts val="1000"/>
              </a:spcBef>
              <a:spcAft>
                <a:spcPts val="0"/>
              </a:spcAft>
              <a:buClr>
                <a:schemeClr val="accent1"/>
              </a:buClr>
              <a:buSzPct val="80000"/>
              <a:buFont typeface="Wingdings 3" charset="2"/>
              <a:buChar char=""/>
              <a:defRPr sz="1200">
                <a:solidFill>
                  <a:schemeClr val="tx1">
                    <a:lumMod val="75000"/>
                    <a:lumOff val="25000"/>
                  </a:schemeClr>
                </a:solidFill>
              </a:defRPr>
            </a:lvl4pPr>
            <a:lvl5pPr marL="2057400" indent="-228600">
              <a:spcBef>
                <a:spcPts val="1000"/>
              </a:spcBef>
              <a:spcAft>
                <a:spcPts val="0"/>
              </a:spcAft>
              <a:buClr>
                <a:schemeClr val="accent1"/>
              </a:buClr>
              <a:buSzPct val="80000"/>
              <a:buFont typeface="Wingdings 3" charset="2"/>
              <a:buChar char=""/>
              <a:defRPr sz="1200">
                <a:solidFill>
                  <a:schemeClr val="tx1">
                    <a:lumMod val="75000"/>
                    <a:lumOff val="25000"/>
                  </a:schemeClr>
                </a:solidFill>
              </a:defRPr>
            </a:lvl5pPr>
            <a:lvl6pPr marL="2514600" indent="-228600">
              <a:spcBef>
                <a:spcPts val="1000"/>
              </a:spcBef>
              <a:spcAft>
                <a:spcPts val="0"/>
              </a:spcAft>
              <a:buClr>
                <a:schemeClr val="accent1"/>
              </a:buClr>
              <a:buSzPct val="80000"/>
              <a:buFont typeface="Wingdings 3" charset="2"/>
              <a:buChar char=""/>
              <a:defRPr sz="1200">
                <a:solidFill>
                  <a:schemeClr val="tx1">
                    <a:lumMod val="75000"/>
                    <a:lumOff val="25000"/>
                  </a:schemeClr>
                </a:solidFill>
              </a:defRPr>
            </a:lvl6pPr>
            <a:lvl7pPr marL="2971800" indent="-228600">
              <a:spcBef>
                <a:spcPts val="1000"/>
              </a:spcBef>
              <a:spcAft>
                <a:spcPts val="0"/>
              </a:spcAft>
              <a:buClr>
                <a:schemeClr val="accent1"/>
              </a:buClr>
              <a:buSzPct val="80000"/>
              <a:buFont typeface="Wingdings 3" charset="2"/>
              <a:buChar char=""/>
              <a:defRPr sz="1200">
                <a:solidFill>
                  <a:schemeClr val="tx1">
                    <a:lumMod val="75000"/>
                    <a:lumOff val="25000"/>
                  </a:schemeClr>
                </a:solidFill>
              </a:defRPr>
            </a:lvl7pPr>
            <a:lvl8pPr marL="3429000" indent="-228600">
              <a:spcBef>
                <a:spcPts val="1000"/>
              </a:spcBef>
              <a:spcAft>
                <a:spcPts val="0"/>
              </a:spcAft>
              <a:buClr>
                <a:schemeClr val="accent1"/>
              </a:buClr>
              <a:buSzPct val="80000"/>
              <a:buFont typeface="Wingdings 3" charset="2"/>
              <a:buChar char=""/>
              <a:defRPr sz="1200">
                <a:solidFill>
                  <a:schemeClr val="tx1">
                    <a:lumMod val="75000"/>
                    <a:lumOff val="25000"/>
                  </a:schemeClr>
                </a:solidFill>
              </a:defRPr>
            </a:lvl8pPr>
            <a:lvl9pPr marL="3886200" indent="-228600">
              <a:spcBef>
                <a:spcPts val="1000"/>
              </a:spcBef>
              <a:spcAft>
                <a:spcPts val="0"/>
              </a:spcAft>
              <a:buClr>
                <a:schemeClr val="accent1"/>
              </a:buClr>
              <a:buSzPct val="80000"/>
              <a:buFont typeface="Wingdings 3" charset="2"/>
              <a:buChar char=""/>
              <a:defRPr sz="1200">
                <a:solidFill>
                  <a:schemeClr val="tx1">
                    <a:lumMod val="75000"/>
                    <a:lumOff val="25000"/>
                  </a:schemeClr>
                </a:solidFill>
              </a:defRPr>
            </a:lvl9pPr>
          </a:lstStyle>
          <a:p>
            <a:r>
              <a:rPr lang="en-US"/>
              <a:t>Manufacturing </a:t>
            </a:r>
            <a:r>
              <a:rPr lang="en-US" dirty="0"/>
              <a:t>product </a:t>
            </a:r>
            <a:r>
              <a:rPr lang="en-US"/>
              <a:t>using materials </a:t>
            </a:r>
            <a:r>
              <a:rPr lang="en-US" dirty="0"/>
              <a:t>not supplied by the customer or </a:t>
            </a:r>
            <a:r>
              <a:rPr lang="en-US"/>
              <a:t>their associate</a:t>
            </a:r>
            <a:endParaRPr lang="en-US" dirty="0"/>
          </a:p>
          <a:p>
            <a:r>
              <a:rPr lang="en-US"/>
              <a:t>Professional </a:t>
            </a:r>
            <a:r>
              <a:rPr lang="en-US" dirty="0"/>
              <a:t>services covered under section 194J</a:t>
            </a:r>
            <a:endParaRPr lang="en-IN" dirty="0"/>
          </a:p>
        </p:txBody>
      </p:sp>
    </p:spTree>
    <p:extLst>
      <p:ext uri="{BB962C8B-B14F-4D97-AF65-F5344CB8AC3E}">
        <p14:creationId xmlns:p14="http://schemas.microsoft.com/office/powerpoint/2010/main" val="2229101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EE1F4-B97C-78AB-2128-CC4931CD3B85}"/>
              </a:ext>
            </a:extLst>
          </p:cNvPr>
          <p:cNvSpPr>
            <a:spLocks noGrp="1"/>
          </p:cNvSpPr>
          <p:nvPr>
            <p:ph type="title"/>
          </p:nvPr>
        </p:nvSpPr>
        <p:spPr>
          <a:xfrm>
            <a:off x="677334" y="304801"/>
            <a:ext cx="8596668" cy="589936"/>
          </a:xfrm>
        </p:spPr>
        <p:txBody>
          <a:bodyPr>
            <a:normAutofit fontScale="90000"/>
          </a:bodyPr>
          <a:lstStyle/>
          <a:p>
            <a:r>
              <a:rPr lang="en-US" dirty="0"/>
              <a:t>Meaning of contractor</a:t>
            </a:r>
            <a:endParaRPr lang="en-IN" dirty="0"/>
          </a:p>
        </p:txBody>
      </p:sp>
      <p:sp>
        <p:nvSpPr>
          <p:cNvPr id="3" name="Content Placeholder 2">
            <a:extLst>
              <a:ext uri="{FF2B5EF4-FFF2-40B4-BE49-F238E27FC236}">
                <a16:creationId xmlns:a16="http://schemas.microsoft.com/office/drawing/2014/main" id="{7720871D-3D38-4B75-F6AD-7D0CC88CF8EC}"/>
              </a:ext>
            </a:extLst>
          </p:cNvPr>
          <p:cNvSpPr>
            <a:spLocks noGrp="1"/>
          </p:cNvSpPr>
          <p:nvPr>
            <p:ph idx="1"/>
          </p:nvPr>
        </p:nvSpPr>
        <p:spPr>
          <a:xfrm>
            <a:off x="677334" y="1268361"/>
            <a:ext cx="8596668" cy="4522839"/>
          </a:xfrm>
        </p:spPr>
        <p:txBody>
          <a:bodyPr>
            <a:noAutofit/>
          </a:bodyPr>
          <a:lstStyle/>
          <a:p>
            <a:pPr marL="0" indent="0">
              <a:buNone/>
            </a:pPr>
            <a:r>
              <a:rPr lang="en-US" dirty="0"/>
              <a:t>Contractor means any  person who enter into a contract</a:t>
            </a:r>
          </a:p>
          <a:p>
            <a:r>
              <a:rPr lang="en-US" dirty="0"/>
              <a:t>With central or state government</a:t>
            </a:r>
          </a:p>
          <a:p>
            <a:r>
              <a:rPr lang="en-IN" dirty="0"/>
              <a:t>any local authority</a:t>
            </a:r>
            <a:endParaRPr lang="en-US" dirty="0"/>
          </a:p>
          <a:p>
            <a:r>
              <a:rPr lang="en-US" dirty="0"/>
              <a:t>any statutory corporation</a:t>
            </a:r>
          </a:p>
          <a:p>
            <a:r>
              <a:rPr lang="en-US" dirty="0"/>
              <a:t>any company</a:t>
            </a:r>
          </a:p>
          <a:p>
            <a:r>
              <a:rPr lang="en-US" dirty="0"/>
              <a:t>any co-operative society</a:t>
            </a:r>
          </a:p>
          <a:p>
            <a:r>
              <a:rPr lang="en-US" dirty="0"/>
              <a:t>any statutory authority dealing with housing accommodation</a:t>
            </a:r>
          </a:p>
          <a:p>
            <a:r>
              <a:rPr lang="en-US" dirty="0"/>
              <a:t>any society registered under the Society Registration Act, 1980 or under any such corresponding law to the Act in any Part of India trust</a:t>
            </a:r>
          </a:p>
          <a:p>
            <a:r>
              <a:rPr lang="en-US" dirty="0"/>
              <a:t>any university</a:t>
            </a:r>
          </a:p>
          <a:p>
            <a:r>
              <a:rPr lang="en-IN" dirty="0"/>
              <a:t>any Government of a foreign state or foreign enterprise or any association or body established outside India</a:t>
            </a:r>
          </a:p>
          <a:p>
            <a:r>
              <a:rPr lang="en-US" dirty="0" smtClean="0"/>
              <a:t>a</a:t>
            </a:r>
            <a:r>
              <a:rPr lang="en-IN" dirty="0" err="1" smtClean="0"/>
              <a:t>ny</a:t>
            </a:r>
            <a:r>
              <a:rPr lang="en-IN" dirty="0" smtClean="0"/>
              <a:t>  </a:t>
            </a:r>
            <a:r>
              <a:rPr lang="en-IN" dirty="0"/>
              <a:t>person who is an individual, HUF, AOP or BOI, who has total sales from the business or profession exceeds 1 crore or 50 lakhs during the previous Financial year respectively</a:t>
            </a:r>
          </a:p>
        </p:txBody>
      </p:sp>
    </p:spTree>
    <p:extLst>
      <p:ext uri="{BB962C8B-B14F-4D97-AF65-F5344CB8AC3E}">
        <p14:creationId xmlns:p14="http://schemas.microsoft.com/office/powerpoint/2010/main" val="659515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2A918-BE70-2D7A-A731-F11FB667F5BF}"/>
              </a:ext>
            </a:extLst>
          </p:cNvPr>
          <p:cNvSpPr>
            <a:spLocks noGrp="1"/>
          </p:cNvSpPr>
          <p:nvPr>
            <p:ph type="title"/>
          </p:nvPr>
        </p:nvSpPr>
        <p:spPr>
          <a:xfrm>
            <a:off x="677334" y="609600"/>
            <a:ext cx="8596668" cy="658761"/>
          </a:xfrm>
        </p:spPr>
        <p:txBody>
          <a:bodyPr>
            <a:normAutofit fontScale="90000"/>
          </a:bodyPr>
          <a:lstStyle/>
          <a:p>
            <a:r>
              <a:rPr lang="en-US" sz="3200" dirty="0">
                <a:solidFill>
                  <a:schemeClr val="accent1"/>
                </a:solidFill>
                <a:latin typeface="+mj-lt"/>
                <a:ea typeface="+mj-ea"/>
                <a:cs typeface="+mj-cs"/>
              </a:rPr>
              <a:t>Meaning of sub-contractor</a:t>
            </a:r>
            <a:r>
              <a:rPr lang="en-IN" sz="3600" dirty="0">
                <a:solidFill>
                  <a:schemeClr val="accent1"/>
                </a:solidFill>
                <a:latin typeface="+mj-lt"/>
                <a:ea typeface="+mj-ea"/>
                <a:cs typeface="+mj-cs"/>
              </a:rPr>
              <a:t/>
            </a:r>
            <a:br>
              <a:rPr lang="en-IN" sz="3600" dirty="0">
                <a:solidFill>
                  <a:schemeClr val="accent1"/>
                </a:solidFill>
                <a:latin typeface="+mj-lt"/>
                <a:ea typeface="+mj-ea"/>
                <a:cs typeface="+mj-cs"/>
              </a:rPr>
            </a:br>
            <a:endParaRPr lang="en-IN" dirty="0"/>
          </a:p>
        </p:txBody>
      </p:sp>
      <p:sp>
        <p:nvSpPr>
          <p:cNvPr id="3" name="Content Placeholder 2">
            <a:extLst>
              <a:ext uri="{FF2B5EF4-FFF2-40B4-BE49-F238E27FC236}">
                <a16:creationId xmlns:a16="http://schemas.microsoft.com/office/drawing/2014/main" id="{F88A2E7D-AC79-DDAE-7A12-AA5C8BACA369}"/>
              </a:ext>
            </a:extLst>
          </p:cNvPr>
          <p:cNvSpPr>
            <a:spLocks noGrp="1"/>
          </p:cNvSpPr>
          <p:nvPr>
            <p:ph idx="1"/>
          </p:nvPr>
        </p:nvSpPr>
        <p:spPr>
          <a:xfrm>
            <a:off x="677334" y="1494504"/>
            <a:ext cx="8596668" cy="1730478"/>
          </a:xfrm>
        </p:spPr>
        <p:txBody>
          <a:bodyPr/>
          <a:lstStyle/>
          <a:p>
            <a:pPr marL="0" indent="0">
              <a:buNone/>
            </a:pPr>
            <a:r>
              <a:rPr lang="en-US" dirty="0"/>
              <a:t>Sub-contractor means a person who enters into a contract with a contractor for:</a:t>
            </a:r>
          </a:p>
          <a:p>
            <a:r>
              <a:rPr lang="en-US" dirty="0"/>
              <a:t>Conducting either all or part of the work, which the contractor has agreed to complete </a:t>
            </a:r>
          </a:p>
          <a:p>
            <a:r>
              <a:rPr lang="en-US" dirty="0"/>
              <a:t>Supplying manpower for all or part of the work taken by the contractor.</a:t>
            </a:r>
            <a:endParaRPr lang="en-IN" dirty="0"/>
          </a:p>
        </p:txBody>
      </p:sp>
      <p:sp>
        <p:nvSpPr>
          <p:cNvPr id="4" name="TextBox 3">
            <a:extLst>
              <a:ext uri="{FF2B5EF4-FFF2-40B4-BE49-F238E27FC236}">
                <a16:creationId xmlns:a16="http://schemas.microsoft.com/office/drawing/2014/main" id="{AFD9081E-7D20-E3C7-731B-AAC19402A4A3}"/>
              </a:ext>
            </a:extLst>
          </p:cNvPr>
          <p:cNvSpPr txBox="1"/>
          <p:nvPr/>
        </p:nvSpPr>
        <p:spPr>
          <a:xfrm>
            <a:off x="550607" y="3429000"/>
            <a:ext cx="10992464" cy="815608"/>
          </a:xfrm>
          <a:prstGeom prst="rect">
            <a:avLst/>
          </a:prstGeom>
          <a:noFill/>
        </p:spPr>
        <p:txBody>
          <a:bodyPr wrap="square" rtlCol="0">
            <a:spAutoFit/>
          </a:bodyPr>
          <a:lstStyle/>
          <a:p>
            <a:r>
              <a:rPr lang="en-US" sz="2800" dirty="0">
                <a:solidFill>
                  <a:schemeClr val="accent1"/>
                </a:solidFill>
                <a:latin typeface="+mj-lt"/>
                <a:ea typeface="+mj-ea"/>
                <a:cs typeface="+mj-cs"/>
              </a:rPr>
              <a:t>Responsibility</a:t>
            </a:r>
            <a:r>
              <a:rPr lang="en-US" sz="2800" b="1" dirty="0"/>
              <a:t> </a:t>
            </a:r>
            <a:r>
              <a:rPr lang="en-US" sz="2800" dirty="0">
                <a:solidFill>
                  <a:schemeClr val="accent1"/>
                </a:solidFill>
                <a:latin typeface="+mj-lt"/>
                <a:ea typeface="+mj-ea"/>
                <a:cs typeface="+mj-cs"/>
              </a:rPr>
              <a:t>for Deducting Tax at Source under Section 194C</a:t>
            </a:r>
          </a:p>
          <a:p>
            <a:endParaRPr lang="en-IN" dirty="0"/>
          </a:p>
        </p:txBody>
      </p:sp>
      <p:sp>
        <p:nvSpPr>
          <p:cNvPr id="5" name="TextBox 4">
            <a:extLst>
              <a:ext uri="{FF2B5EF4-FFF2-40B4-BE49-F238E27FC236}">
                <a16:creationId xmlns:a16="http://schemas.microsoft.com/office/drawing/2014/main" id="{B20172DD-CBCD-97AC-3799-F5CCD887887D}"/>
              </a:ext>
            </a:extLst>
          </p:cNvPr>
          <p:cNvSpPr txBox="1"/>
          <p:nvPr/>
        </p:nvSpPr>
        <p:spPr>
          <a:xfrm>
            <a:off x="776749" y="4244608"/>
            <a:ext cx="9094838" cy="2841804"/>
          </a:xfrm>
          <a:prstGeom prst="rect">
            <a:avLst/>
          </a:prstGeom>
          <a:noFill/>
        </p:spPr>
        <p:txBody>
          <a:bodyPr wrap="square" rtlCol="0">
            <a:spAutoFit/>
          </a:bodyPr>
          <a:lstStyle/>
          <a:p>
            <a:pPr>
              <a:spcBef>
                <a:spcPts val="1000"/>
              </a:spcBef>
              <a:buClr>
                <a:schemeClr val="accent1"/>
              </a:buClr>
              <a:buSzPct val="80000"/>
              <a:buFont typeface="Wingdings 3" charset="2"/>
            </a:pPr>
            <a:r>
              <a:rPr lang="en-US" dirty="0">
                <a:solidFill>
                  <a:schemeClr val="tx1">
                    <a:lumMod val="75000"/>
                    <a:lumOff val="25000"/>
                  </a:schemeClr>
                </a:solidFill>
              </a:rPr>
              <a:t>Any “</a:t>
            </a:r>
            <a:r>
              <a:rPr lang="en-US" dirty="0"/>
              <a:t>specified person</a:t>
            </a:r>
            <a:r>
              <a:rPr lang="en-US" dirty="0">
                <a:solidFill>
                  <a:schemeClr val="tx1">
                    <a:lumMod val="75000"/>
                    <a:lumOff val="25000"/>
                  </a:schemeClr>
                </a:solidFill>
              </a:rPr>
              <a:t>” responsible for paying any sum to any resident contractor for carrying out any work (including supply of labor for carrying out any work) in pursuance of a contract shall be liable to deduct tax at source under section 194C.  </a:t>
            </a:r>
            <a:r>
              <a:rPr lang="en-US" dirty="0"/>
              <a:t>The contract shall include any sub-contract.</a:t>
            </a:r>
          </a:p>
          <a:p>
            <a:pPr>
              <a:spcBef>
                <a:spcPts val="1000"/>
              </a:spcBef>
              <a:buClr>
                <a:schemeClr val="accent1"/>
              </a:buClr>
              <a:buSzPct val="80000"/>
              <a:buFont typeface="Wingdings 3" charset="2"/>
            </a:pPr>
            <a:r>
              <a:rPr lang="en-US" dirty="0">
                <a:solidFill>
                  <a:schemeClr val="tx1">
                    <a:lumMod val="75000"/>
                    <a:lumOff val="25000"/>
                  </a:schemeClr>
                </a:solidFill>
              </a:rPr>
              <a:t>However, as per section 194C(4) an individual or HUF will not be liable to deduct tax on the sum credited or paid to the account of the resident contractor where such sum is credited or paid exclusively for personal purposes of such an individual or any member of HUF.</a:t>
            </a:r>
          </a:p>
          <a:p>
            <a:pPr>
              <a:spcBef>
                <a:spcPts val="1000"/>
              </a:spcBef>
              <a:buClr>
                <a:schemeClr val="accent1"/>
              </a:buClr>
              <a:buSzPct val="80000"/>
              <a:buFont typeface="Wingdings 3" charset="2"/>
            </a:pPr>
            <a:endParaRPr lang="en-IN" dirty="0">
              <a:solidFill>
                <a:schemeClr val="tx1">
                  <a:lumMod val="75000"/>
                  <a:lumOff val="25000"/>
                </a:schemeClr>
              </a:solidFill>
            </a:endParaRPr>
          </a:p>
        </p:txBody>
      </p:sp>
    </p:spTree>
    <p:extLst>
      <p:ext uri="{BB962C8B-B14F-4D97-AF65-F5344CB8AC3E}">
        <p14:creationId xmlns:p14="http://schemas.microsoft.com/office/powerpoint/2010/main" val="3441015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07ACC-EDF2-D031-877A-7A4C11FBF266}"/>
              </a:ext>
            </a:extLst>
          </p:cNvPr>
          <p:cNvSpPr>
            <a:spLocks noGrp="1"/>
          </p:cNvSpPr>
          <p:nvPr>
            <p:ph type="title"/>
          </p:nvPr>
        </p:nvSpPr>
        <p:spPr>
          <a:xfrm>
            <a:off x="677334" y="471949"/>
            <a:ext cx="8596668" cy="650795"/>
          </a:xfrm>
        </p:spPr>
        <p:txBody>
          <a:bodyPr>
            <a:normAutofit fontScale="90000"/>
          </a:bodyPr>
          <a:lstStyle/>
          <a:p>
            <a:r>
              <a:rPr lang="en-US" u="sng" dirty="0"/>
              <a:t>When tax is not required to be deducted?</a:t>
            </a:r>
            <a:br>
              <a:rPr lang="en-US" u="sng" dirty="0"/>
            </a:br>
            <a:endParaRPr lang="en-IN" sz="2000" dirty="0"/>
          </a:p>
        </p:txBody>
      </p:sp>
      <p:sp>
        <p:nvSpPr>
          <p:cNvPr id="3" name="Content Placeholder 2">
            <a:extLst>
              <a:ext uri="{FF2B5EF4-FFF2-40B4-BE49-F238E27FC236}">
                <a16:creationId xmlns:a16="http://schemas.microsoft.com/office/drawing/2014/main" id="{99480695-4CE7-15A6-4808-BAB61360C9F6}"/>
              </a:ext>
            </a:extLst>
          </p:cNvPr>
          <p:cNvSpPr>
            <a:spLocks noGrp="1"/>
          </p:cNvSpPr>
          <p:nvPr>
            <p:ph idx="1"/>
          </p:nvPr>
        </p:nvSpPr>
        <p:spPr>
          <a:xfrm>
            <a:off x="677334" y="1354239"/>
            <a:ext cx="8596668" cy="4835546"/>
          </a:xfrm>
          <a:ln>
            <a:solidFill>
              <a:srgbClr val="92D050"/>
            </a:solidFill>
          </a:ln>
        </p:spPr>
        <p:txBody>
          <a:bodyPr>
            <a:normAutofit fontScale="25000" lnSpcReduction="20000"/>
          </a:bodyPr>
          <a:lstStyle/>
          <a:p>
            <a:pPr marL="0" indent="0">
              <a:buNone/>
            </a:pPr>
            <a:r>
              <a:rPr lang="en-US" sz="7200" dirty="0"/>
              <a:t>Tax u/s 194c is not required to be deducted in the following cases,</a:t>
            </a:r>
          </a:p>
          <a:p>
            <a:pPr marL="0" indent="0">
              <a:buNone/>
            </a:pPr>
            <a:r>
              <a:rPr lang="en-US" sz="7200" b="1" dirty="0">
                <a:solidFill>
                  <a:schemeClr val="tx1"/>
                </a:solidFill>
              </a:rPr>
              <a:t>1)  </a:t>
            </a:r>
            <a:r>
              <a:rPr lang="en-US" sz="7200" dirty="0"/>
              <a:t>When any sum paid or credited or likely to be paid or credited to the account     of resident contractor does not exceed,</a:t>
            </a:r>
          </a:p>
          <a:p>
            <a:pPr>
              <a:buFont typeface="Wingdings" panose="05000000000000000000" pitchFamily="2" charset="2"/>
              <a:buChar char="q"/>
            </a:pPr>
            <a:r>
              <a:rPr lang="en-US" sz="7200" dirty="0"/>
              <a:t>₹30,000 in case of single payment </a:t>
            </a:r>
          </a:p>
          <a:p>
            <a:pPr marL="0" indent="0">
              <a:buNone/>
            </a:pPr>
            <a:r>
              <a:rPr lang="en-US" sz="7200" dirty="0"/>
              <a:t>                                           Or </a:t>
            </a:r>
          </a:p>
          <a:p>
            <a:pPr>
              <a:buFont typeface="Wingdings" panose="05000000000000000000" pitchFamily="2" charset="2"/>
              <a:buChar char="q"/>
            </a:pPr>
            <a:r>
              <a:rPr lang="en-US" sz="7200" dirty="0"/>
              <a:t>₹1,00,000 in case of aggregate payment.</a:t>
            </a:r>
          </a:p>
          <a:p>
            <a:endParaRPr lang="en-US" sz="7200" dirty="0"/>
          </a:p>
          <a:p>
            <a:pPr marL="0" indent="0">
              <a:buNone/>
            </a:pPr>
            <a:r>
              <a:rPr lang="en-US" sz="7200" b="1" dirty="0"/>
              <a:t>2) </a:t>
            </a:r>
            <a:r>
              <a:rPr lang="en-US" sz="7200" dirty="0"/>
              <a:t>Resident Transporter : if the following conditions are satisfied;</a:t>
            </a:r>
          </a:p>
          <a:p>
            <a:pPr>
              <a:buFont typeface="Wingdings" panose="05000000000000000000" pitchFamily="2" charset="2"/>
              <a:buChar char="q"/>
            </a:pPr>
            <a:r>
              <a:rPr lang="en-US" sz="7200" dirty="0"/>
              <a:t>Amount is paid or credited to the account of resident transporter who is engaged in the business of plying, hiring, or leasing of goods carriage vehicle;</a:t>
            </a:r>
          </a:p>
          <a:p>
            <a:pPr>
              <a:buFont typeface="Wingdings" panose="05000000000000000000" pitchFamily="2" charset="2"/>
              <a:buChar char="q"/>
            </a:pPr>
            <a:r>
              <a:rPr lang="en-US" sz="7200" dirty="0"/>
              <a:t>Resident transporter furnishes his permanent account number </a:t>
            </a:r>
            <a:r>
              <a:rPr lang="en-US" sz="7200" dirty="0" smtClean="0"/>
              <a:t>to </a:t>
            </a:r>
            <a:r>
              <a:rPr lang="en-US" sz="7200" dirty="0"/>
              <a:t>the payer; and </a:t>
            </a:r>
          </a:p>
          <a:p>
            <a:pPr>
              <a:buFont typeface="Wingdings" panose="05000000000000000000" pitchFamily="2" charset="2"/>
              <a:buChar char="q"/>
            </a:pPr>
            <a:r>
              <a:rPr lang="en-US" sz="7200" dirty="0"/>
              <a:t>If the contractor owns ten or less good carriages (44AE) at any time during the previous year</a:t>
            </a:r>
          </a:p>
          <a:p>
            <a:endParaRPr lang="en-US" sz="7200" dirty="0"/>
          </a:p>
          <a:p>
            <a:pPr indent="-685800">
              <a:buFont typeface="Wingdings" panose="05000000000000000000" pitchFamily="2" charset="2"/>
              <a:buChar char="q"/>
            </a:pPr>
            <a:endParaRPr lang="en-US" sz="4500" dirty="0"/>
          </a:p>
          <a:p>
            <a:pPr indent="-685800">
              <a:buFont typeface="Wingdings" panose="05000000000000000000" pitchFamily="2" charset="2"/>
              <a:buChar char="q"/>
            </a:pPr>
            <a:endParaRPr lang="en-US" sz="4500" dirty="0"/>
          </a:p>
          <a:p>
            <a:pPr marL="0" indent="0">
              <a:buNone/>
            </a:pPr>
            <a:endParaRPr lang="en-US" sz="4500" dirty="0"/>
          </a:p>
          <a:p>
            <a:pPr indent="-685800">
              <a:buFont typeface="Wingdings" panose="05000000000000000000" pitchFamily="2" charset="2"/>
              <a:buChar char="q"/>
            </a:pPr>
            <a:endParaRPr lang="en-US" sz="4500" dirty="0"/>
          </a:p>
          <a:p>
            <a:pPr>
              <a:buFont typeface="Wingdings" panose="05000000000000000000" pitchFamily="2" charset="2"/>
              <a:buChar char="v"/>
            </a:pPr>
            <a:endParaRPr lang="en-US" sz="5500" dirty="0">
              <a:solidFill>
                <a:schemeClr val="tx1"/>
              </a:solidFill>
            </a:endParaRPr>
          </a:p>
          <a:p>
            <a:pPr marL="0" indent="0">
              <a:buNone/>
            </a:pPr>
            <a:r>
              <a:rPr lang="en-US" dirty="0"/>
              <a:t/>
            </a:r>
            <a:br>
              <a:rPr lang="en-US" dirty="0"/>
            </a:br>
            <a:r>
              <a:rPr lang="en-US" sz="1800" dirty="0"/>
              <a:t/>
            </a:r>
            <a:br>
              <a:rPr lang="en-US" sz="1800" dirty="0"/>
            </a:br>
            <a:endParaRPr lang="en-IN" dirty="0"/>
          </a:p>
        </p:txBody>
      </p:sp>
    </p:spTree>
    <p:extLst>
      <p:ext uri="{BB962C8B-B14F-4D97-AF65-F5344CB8AC3E}">
        <p14:creationId xmlns:p14="http://schemas.microsoft.com/office/powerpoint/2010/main" val="3041157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6212384-618B-EE40-5F76-CF2C37395A37}"/>
              </a:ext>
            </a:extLst>
          </p:cNvPr>
          <p:cNvSpPr txBox="1">
            <a:spLocks noGrp="1"/>
          </p:cNvSpPr>
          <p:nvPr>
            <p:ph type="title"/>
          </p:nvPr>
        </p:nvSpPr>
        <p:spPr>
          <a:xfrm>
            <a:off x="677863" y="609600"/>
            <a:ext cx="8596312" cy="2015936"/>
          </a:xfrm>
          <a:prstGeom prst="rect">
            <a:avLst/>
          </a:prstGeom>
          <a:noFill/>
        </p:spPr>
        <p:txBody>
          <a:bodyPr wrap="square" rtlCol="0">
            <a:spAutoFit/>
          </a:bodyPr>
          <a:lstStyle/>
          <a:p>
            <a:r>
              <a:rPr lang="en-US" sz="2900" u="sng" dirty="0">
                <a:solidFill>
                  <a:schemeClr val="accent1"/>
                </a:solidFill>
                <a:latin typeface="+mj-lt"/>
                <a:ea typeface="+mj-ea"/>
                <a:cs typeface="+mj-cs"/>
              </a:rPr>
              <a:t>RATE OF TDS</a:t>
            </a:r>
          </a:p>
          <a:p>
            <a:endParaRPr lang="en-US" sz="3200" u="sng" dirty="0">
              <a:solidFill>
                <a:schemeClr val="accent1"/>
              </a:solidFill>
              <a:latin typeface="+mj-lt"/>
              <a:ea typeface="+mj-ea"/>
              <a:cs typeface="+mj-cs"/>
            </a:endParaRPr>
          </a:p>
          <a:p>
            <a:endParaRPr lang="en-US" sz="3200" u="sng" dirty="0">
              <a:solidFill>
                <a:schemeClr val="accent1"/>
              </a:solidFill>
              <a:latin typeface="+mj-lt"/>
              <a:ea typeface="+mj-ea"/>
              <a:cs typeface="+mj-cs"/>
            </a:endParaRPr>
          </a:p>
          <a:p>
            <a:endParaRPr lang="en-IN" sz="3200" u="sng" dirty="0">
              <a:solidFill>
                <a:schemeClr val="accent1"/>
              </a:solidFill>
              <a:latin typeface="+mj-lt"/>
              <a:ea typeface="+mj-ea"/>
              <a:cs typeface="+mj-cs"/>
            </a:endParaRPr>
          </a:p>
        </p:txBody>
      </p:sp>
      <p:graphicFrame>
        <p:nvGraphicFramePr>
          <p:cNvPr id="6" name="Content Placeholder 5">
            <a:extLst>
              <a:ext uri="{FF2B5EF4-FFF2-40B4-BE49-F238E27FC236}">
                <a16:creationId xmlns:a16="http://schemas.microsoft.com/office/drawing/2014/main" id="{44A22902-E59E-8C78-B4E3-03362AE90DF2}"/>
              </a:ext>
            </a:extLst>
          </p:cNvPr>
          <p:cNvGraphicFramePr>
            <a:graphicFrameLocks noGrp="1"/>
          </p:cNvGraphicFramePr>
          <p:nvPr>
            <p:ph idx="1"/>
            <p:extLst>
              <p:ext uri="{D42A27DB-BD31-4B8C-83A1-F6EECF244321}">
                <p14:modId xmlns:p14="http://schemas.microsoft.com/office/powerpoint/2010/main" val="751016696"/>
              </p:ext>
            </p:extLst>
          </p:nvPr>
        </p:nvGraphicFramePr>
        <p:xfrm>
          <a:off x="677863" y="1406769"/>
          <a:ext cx="8128000" cy="1434906"/>
        </p:xfrm>
        <a:graphic>
          <a:graphicData uri="http://schemas.openxmlformats.org/drawingml/2006/table">
            <a:tbl>
              <a:tblPr firstRow="1" bandRow="1">
                <a:tableStyleId>{5C22544A-7EE6-4342-B048-85BDC9FD1C3A}</a:tableStyleId>
              </a:tblPr>
              <a:tblGrid>
                <a:gridCol w="5185460">
                  <a:extLst>
                    <a:ext uri="{9D8B030D-6E8A-4147-A177-3AD203B41FA5}">
                      <a16:colId xmlns:a16="http://schemas.microsoft.com/office/drawing/2014/main" val="2214894532"/>
                    </a:ext>
                  </a:extLst>
                </a:gridCol>
                <a:gridCol w="2942540">
                  <a:extLst>
                    <a:ext uri="{9D8B030D-6E8A-4147-A177-3AD203B41FA5}">
                      <a16:colId xmlns:a16="http://schemas.microsoft.com/office/drawing/2014/main" val="377551992"/>
                    </a:ext>
                  </a:extLst>
                </a:gridCol>
              </a:tblGrid>
              <a:tr h="478302">
                <a:tc>
                  <a:txBody>
                    <a:bodyPr/>
                    <a:lstStyle/>
                    <a:p>
                      <a:r>
                        <a:rPr lang="en-US" dirty="0"/>
                        <a:t>Receiver of </a:t>
                      </a:r>
                      <a:r>
                        <a:rPr lang="en-US" dirty="0" smtClean="0"/>
                        <a:t>payment/ </a:t>
                      </a:r>
                      <a:r>
                        <a:rPr lang="en-US" dirty="0" err="1" smtClean="0"/>
                        <a:t>Deductee</a:t>
                      </a:r>
                      <a:endParaRPr lang="en-IN" dirty="0"/>
                    </a:p>
                  </a:txBody>
                  <a:tcPr/>
                </a:tc>
                <a:tc>
                  <a:txBody>
                    <a:bodyPr/>
                    <a:lstStyle/>
                    <a:p>
                      <a:r>
                        <a:rPr lang="en-US" dirty="0"/>
                        <a:t>Rate of TDS</a:t>
                      </a:r>
                      <a:endParaRPr lang="en-IN" dirty="0"/>
                    </a:p>
                  </a:txBody>
                  <a:tcPr/>
                </a:tc>
                <a:extLst>
                  <a:ext uri="{0D108BD9-81ED-4DB2-BD59-A6C34878D82A}">
                    <a16:rowId xmlns:a16="http://schemas.microsoft.com/office/drawing/2014/main" val="3255926952"/>
                  </a:ext>
                </a:extLst>
              </a:tr>
              <a:tr h="478302">
                <a:tc>
                  <a:txBody>
                    <a:bodyPr/>
                    <a:lstStyle/>
                    <a:p>
                      <a:r>
                        <a:rPr lang="en-US" dirty="0"/>
                        <a:t>Individual or HUF</a:t>
                      </a:r>
                      <a:endParaRPr lang="en-IN" dirty="0"/>
                    </a:p>
                  </a:txBody>
                  <a:tcPr/>
                </a:tc>
                <a:tc>
                  <a:txBody>
                    <a:bodyPr/>
                    <a:lstStyle/>
                    <a:p>
                      <a:r>
                        <a:rPr lang="en-US" dirty="0"/>
                        <a:t>1%</a:t>
                      </a:r>
                      <a:endParaRPr lang="en-IN" dirty="0"/>
                    </a:p>
                  </a:txBody>
                  <a:tcPr/>
                </a:tc>
                <a:extLst>
                  <a:ext uri="{0D108BD9-81ED-4DB2-BD59-A6C34878D82A}">
                    <a16:rowId xmlns:a16="http://schemas.microsoft.com/office/drawing/2014/main" val="2513805300"/>
                  </a:ext>
                </a:extLst>
              </a:tr>
              <a:tr h="478302">
                <a:tc>
                  <a:txBody>
                    <a:bodyPr/>
                    <a:lstStyle/>
                    <a:p>
                      <a:r>
                        <a:rPr lang="en-US" dirty="0"/>
                        <a:t>Any person other than Individual /HUF</a:t>
                      </a:r>
                      <a:endParaRPr lang="en-IN" dirty="0"/>
                    </a:p>
                  </a:txBody>
                  <a:tcPr/>
                </a:tc>
                <a:tc>
                  <a:txBody>
                    <a:bodyPr/>
                    <a:lstStyle/>
                    <a:p>
                      <a:r>
                        <a:rPr lang="en-US" dirty="0"/>
                        <a:t>2%</a:t>
                      </a:r>
                      <a:endParaRPr lang="en-IN" dirty="0"/>
                    </a:p>
                  </a:txBody>
                  <a:tcPr/>
                </a:tc>
                <a:extLst>
                  <a:ext uri="{0D108BD9-81ED-4DB2-BD59-A6C34878D82A}">
                    <a16:rowId xmlns:a16="http://schemas.microsoft.com/office/drawing/2014/main" val="1844184770"/>
                  </a:ext>
                </a:extLst>
              </a:tr>
            </a:tbl>
          </a:graphicData>
        </a:graphic>
      </p:graphicFrame>
      <p:sp>
        <p:nvSpPr>
          <p:cNvPr id="4" name="TextBox 3">
            <a:extLst>
              <a:ext uri="{FF2B5EF4-FFF2-40B4-BE49-F238E27FC236}">
                <a16:creationId xmlns:a16="http://schemas.microsoft.com/office/drawing/2014/main" id="{7EDD392F-B6C9-C6D7-4E5A-430FE4567287}"/>
              </a:ext>
            </a:extLst>
          </p:cNvPr>
          <p:cNvSpPr txBox="1"/>
          <p:nvPr/>
        </p:nvSpPr>
        <p:spPr>
          <a:xfrm>
            <a:off x="576776" y="3390314"/>
            <a:ext cx="8932984" cy="3153389"/>
          </a:xfrm>
          <a:prstGeom prst="rect">
            <a:avLst/>
          </a:prstGeom>
          <a:noFill/>
        </p:spPr>
        <p:txBody>
          <a:bodyPr wrap="square" rtlCol="0">
            <a:spAutoFit/>
          </a:bodyPr>
          <a:lstStyle/>
          <a:p>
            <a:r>
              <a:rPr lang="en-US" b="1" u="sng" dirty="0">
                <a:solidFill>
                  <a:schemeClr val="accent1">
                    <a:lumMod val="60000"/>
                    <a:lumOff val="40000"/>
                  </a:schemeClr>
                </a:solidFill>
              </a:rPr>
              <a:t>Additional points</a:t>
            </a:r>
          </a:p>
          <a:p>
            <a:endParaRPr lang="en-US" b="1" u="sng" dirty="0">
              <a:solidFill>
                <a:schemeClr val="accent1">
                  <a:lumMod val="60000"/>
                  <a:lumOff val="40000"/>
                </a:schemeClr>
              </a:solidFill>
            </a:endParaRPr>
          </a:p>
          <a:p>
            <a:pPr marL="285750" indent="-285750">
              <a:buFont typeface="Wingdings" panose="05000000000000000000" pitchFamily="2" charset="2"/>
              <a:buChar char="v"/>
            </a:pPr>
            <a:r>
              <a:rPr lang="en-US" dirty="0"/>
              <a:t>Cold storage charges which involves providing of refrigeration facility as well as storage facility, shall also be subject to TDS u/s 194C. </a:t>
            </a:r>
          </a:p>
          <a:p>
            <a:pPr marL="285750" indent="-285750">
              <a:buFont typeface="Wingdings" panose="05000000000000000000" pitchFamily="2" charset="2"/>
              <a:buChar char="v"/>
            </a:pPr>
            <a:r>
              <a:rPr lang="en-US" dirty="0"/>
              <a:t>In case of job work TDS shall applied on invoice value excluding the value of material purchased from the customer or associate</a:t>
            </a:r>
          </a:p>
          <a:p>
            <a:pPr marL="285750" indent="-285750">
              <a:buFont typeface="Wingdings" panose="05000000000000000000" pitchFamily="2" charset="2"/>
              <a:buChar char="v"/>
            </a:pPr>
            <a:r>
              <a:rPr lang="en-US" dirty="0"/>
              <a:t>Payment by client to advertising agency- it is treated as work and TDS applicable u/s 194C.</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endParaRPr lang="en-US" dirty="0"/>
          </a:p>
          <a:p>
            <a:endParaRPr lang="en-IN" dirty="0"/>
          </a:p>
        </p:txBody>
      </p:sp>
    </p:spTree>
    <p:extLst>
      <p:ext uri="{BB962C8B-B14F-4D97-AF65-F5344CB8AC3E}">
        <p14:creationId xmlns:p14="http://schemas.microsoft.com/office/powerpoint/2010/main" val="3712419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CE0F3-E433-1647-5F6E-2BB1A66BAD4C}"/>
              </a:ext>
            </a:extLst>
          </p:cNvPr>
          <p:cNvSpPr>
            <a:spLocks noGrp="1"/>
          </p:cNvSpPr>
          <p:nvPr>
            <p:ph type="title"/>
          </p:nvPr>
        </p:nvSpPr>
        <p:spPr/>
        <p:txBody>
          <a:bodyPr/>
          <a:lstStyle/>
          <a:p>
            <a:r>
              <a:rPr lang="en-US" dirty="0"/>
              <a:t>194D </a:t>
            </a:r>
            <a:br>
              <a:rPr lang="en-US" dirty="0"/>
            </a:br>
            <a:r>
              <a:rPr lang="en-US" dirty="0"/>
              <a:t>Insurance commissions</a:t>
            </a:r>
            <a:endParaRPr lang="en-IN" dirty="0"/>
          </a:p>
        </p:txBody>
      </p:sp>
      <p:sp>
        <p:nvSpPr>
          <p:cNvPr id="3" name="Content Placeholder 2">
            <a:extLst>
              <a:ext uri="{FF2B5EF4-FFF2-40B4-BE49-F238E27FC236}">
                <a16:creationId xmlns:a16="http://schemas.microsoft.com/office/drawing/2014/main" id="{3DFC1DE5-C958-9E8C-FE63-387CBDDB0F30}"/>
              </a:ext>
            </a:extLst>
          </p:cNvPr>
          <p:cNvSpPr>
            <a:spLocks noGrp="1"/>
          </p:cNvSpPr>
          <p:nvPr>
            <p:ph idx="1"/>
          </p:nvPr>
        </p:nvSpPr>
        <p:spPr>
          <a:ln>
            <a:solidFill>
              <a:schemeClr val="accent1">
                <a:lumMod val="60000"/>
                <a:lumOff val="40000"/>
              </a:schemeClr>
            </a:solidFill>
          </a:ln>
        </p:spPr>
        <p:txBody>
          <a:bodyPr/>
          <a:lstStyle/>
          <a:p>
            <a:pPr marL="0" indent="0">
              <a:buNone/>
            </a:pPr>
            <a:r>
              <a:rPr lang="en-US" b="1" u="sng" dirty="0"/>
              <a:t>Applicability of 194D </a:t>
            </a:r>
          </a:p>
          <a:p>
            <a:pPr marL="0" indent="0">
              <a:buNone/>
            </a:pPr>
            <a:endParaRPr lang="en-US" b="1" u="sng" dirty="0"/>
          </a:p>
          <a:p>
            <a:r>
              <a:rPr lang="en-US" b="1" dirty="0"/>
              <a:t>Applicability to Individuals and Entities</a:t>
            </a:r>
            <a:r>
              <a:rPr lang="en-US" dirty="0"/>
              <a:t>: The provision is </a:t>
            </a:r>
            <a:r>
              <a:rPr lang="en-US" dirty="0" err="1"/>
              <a:t>applicableto</a:t>
            </a:r>
            <a:r>
              <a:rPr lang="en-US" dirty="0"/>
              <a:t> individuals, a company, or a partnership firm, as long as the income pertains to insurance commissions.</a:t>
            </a:r>
            <a:endParaRPr lang="en-IN" b="1" dirty="0"/>
          </a:p>
          <a:p>
            <a:r>
              <a:rPr lang="en-IN" b="1" dirty="0"/>
              <a:t>Applicable to insurers</a:t>
            </a:r>
            <a:r>
              <a:rPr lang="en-IN" dirty="0"/>
              <a:t>: section 194D applies to insurers paying any income in the form of commission or remuneration to a person who acts as an insurance agent.</a:t>
            </a:r>
          </a:p>
          <a:p>
            <a:r>
              <a:rPr lang="en-IN" b="1" dirty="0"/>
              <a:t>Insurance Business</a:t>
            </a:r>
            <a:r>
              <a:rPr lang="en-IN" dirty="0"/>
              <a:t>: </a:t>
            </a:r>
            <a:r>
              <a:rPr lang="en-US" dirty="0"/>
              <a:t>The income should be related to insurance business. </a:t>
            </a:r>
          </a:p>
          <a:p>
            <a:r>
              <a:rPr lang="en-US" b="1" dirty="0"/>
              <a:t>Threshold Limit</a:t>
            </a:r>
            <a:r>
              <a:rPr lang="en-US" dirty="0"/>
              <a:t>: If the total amount of commission paid in a financial year does exceed Rs.15,000.</a:t>
            </a:r>
            <a:endParaRPr lang="en-IN" dirty="0"/>
          </a:p>
        </p:txBody>
      </p:sp>
    </p:spTree>
    <p:extLst>
      <p:ext uri="{BB962C8B-B14F-4D97-AF65-F5344CB8AC3E}">
        <p14:creationId xmlns:p14="http://schemas.microsoft.com/office/powerpoint/2010/main" val="2705813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BC472-0E29-2506-3AA6-BEBA76FE23A1}"/>
              </a:ext>
            </a:extLst>
          </p:cNvPr>
          <p:cNvSpPr>
            <a:spLocks noGrp="1"/>
          </p:cNvSpPr>
          <p:nvPr>
            <p:ph type="title"/>
          </p:nvPr>
        </p:nvSpPr>
        <p:spPr>
          <a:xfrm>
            <a:off x="520505" y="609600"/>
            <a:ext cx="10789920" cy="496687"/>
          </a:xfrm>
        </p:spPr>
        <p:txBody>
          <a:bodyPr>
            <a:normAutofit fontScale="90000"/>
          </a:bodyPr>
          <a:lstStyle/>
          <a:p>
            <a:r>
              <a:rPr lang="en-US" sz="3200" u="sng" dirty="0"/>
              <a:t>Time of deduction of TDS on insurance commission</a:t>
            </a:r>
            <a:r>
              <a:rPr lang="en-US" dirty="0"/>
              <a:t/>
            </a:r>
            <a:br>
              <a:rPr lang="en-US" dirty="0"/>
            </a:br>
            <a:r>
              <a:rPr lang="en-US" dirty="0"/>
              <a:t/>
            </a:r>
            <a:br>
              <a:rPr lang="en-US" dirty="0"/>
            </a:br>
            <a:endParaRPr lang="en-IN" dirty="0"/>
          </a:p>
        </p:txBody>
      </p:sp>
      <p:sp>
        <p:nvSpPr>
          <p:cNvPr id="4" name="TextBox 3">
            <a:extLst>
              <a:ext uri="{FF2B5EF4-FFF2-40B4-BE49-F238E27FC236}">
                <a16:creationId xmlns:a16="http://schemas.microsoft.com/office/drawing/2014/main" id="{CEBAC587-64EC-F790-C874-6FD581FD3B38}"/>
              </a:ext>
            </a:extLst>
          </p:cNvPr>
          <p:cNvSpPr txBox="1"/>
          <p:nvPr/>
        </p:nvSpPr>
        <p:spPr>
          <a:xfrm>
            <a:off x="520505" y="1226328"/>
            <a:ext cx="8932985" cy="2031325"/>
          </a:xfrm>
          <a:prstGeom prst="rect">
            <a:avLst/>
          </a:prstGeom>
          <a:noFill/>
          <a:ln>
            <a:solidFill>
              <a:schemeClr val="accent1">
                <a:lumMod val="60000"/>
                <a:lumOff val="40000"/>
              </a:schemeClr>
            </a:solidFill>
          </a:ln>
        </p:spPr>
        <p:txBody>
          <a:bodyPr wrap="square" rtlCol="0">
            <a:spAutoFit/>
          </a:bodyPr>
          <a:lstStyle/>
          <a:p>
            <a:endParaRPr lang="en-US" dirty="0"/>
          </a:p>
          <a:p>
            <a:r>
              <a:rPr lang="en-IN" dirty="0"/>
              <a:t>The </a:t>
            </a:r>
            <a:r>
              <a:rPr lang="en-IN" dirty="0" err="1"/>
              <a:t>deductor</a:t>
            </a:r>
            <a:r>
              <a:rPr lang="en-IN" dirty="0"/>
              <a:t> </a:t>
            </a:r>
            <a:r>
              <a:rPr lang="en-IN" dirty="0" smtClean="0"/>
              <a:t>is </a:t>
            </a:r>
            <a:r>
              <a:rPr lang="en-IN" dirty="0"/>
              <a:t>liable to deduct TDS in the earlier of following cases;</a:t>
            </a:r>
          </a:p>
          <a:p>
            <a:endParaRPr lang="en-IN" dirty="0"/>
          </a:p>
          <a:p>
            <a:pPr marL="285750" indent="-285750">
              <a:buClr>
                <a:schemeClr val="accent1">
                  <a:lumMod val="60000"/>
                  <a:lumOff val="40000"/>
                </a:schemeClr>
              </a:buClr>
              <a:buFont typeface="Wingdings" panose="05000000000000000000" pitchFamily="2" charset="2"/>
              <a:buChar char="q"/>
            </a:pPr>
            <a:r>
              <a:rPr lang="en-US" dirty="0"/>
              <a:t>At the time of credit of income to the account of the payee; </a:t>
            </a:r>
            <a:r>
              <a:rPr lang="en-US" b="0" i="0" dirty="0">
                <a:solidFill>
                  <a:srgbClr val="333333"/>
                </a:solidFill>
                <a:effectLst/>
                <a:latin typeface="Poppins" panose="00000500000000000000" pitchFamily="2" charset="0"/>
              </a:rPr>
              <a:t>or</a:t>
            </a:r>
          </a:p>
          <a:p>
            <a:pPr marL="285750" indent="-285750">
              <a:buClr>
                <a:schemeClr val="accent1">
                  <a:lumMod val="60000"/>
                  <a:lumOff val="40000"/>
                </a:schemeClr>
              </a:buClr>
              <a:buFont typeface="Wingdings" panose="05000000000000000000" pitchFamily="2" charset="2"/>
              <a:buChar char="q"/>
            </a:pPr>
            <a:endParaRPr lang="en-US" b="0" i="0" dirty="0">
              <a:solidFill>
                <a:srgbClr val="333333"/>
              </a:solidFill>
              <a:effectLst/>
              <a:latin typeface="Poppins" panose="00000500000000000000" pitchFamily="2" charset="0"/>
            </a:endParaRPr>
          </a:p>
          <a:p>
            <a:pPr marL="285750" indent="-285750">
              <a:buClr>
                <a:schemeClr val="accent1">
                  <a:lumMod val="60000"/>
                  <a:lumOff val="40000"/>
                </a:schemeClr>
              </a:buClr>
              <a:buFont typeface="Wingdings" panose="05000000000000000000" pitchFamily="2" charset="2"/>
              <a:buChar char="q"/>
            </a:pPr>
            <a:r>
              <a:rPr lang="en-US" b="0" i="0" dirty="0">
                <a:solidFill>
                  <a:srgbClr val="333333"/>
                </a:solidFill>
                <a:effectLst/>
                <a:latin typeface="Poppins" panose="00000500000000000000" pitchFamily="2" charset="0"/>
              </a:rPr>
              <a:t> </a:t>
            </a:r>
            <a:r>
              <a:rPr lang="en-US" dirty="0"/>
              <a:t>At the time of payment in cash, cheque, draft, or by any other mode.</a:t>
            </a:r>
            <a:br>
              <a:rPr lang="en-US" dirty="0"/>
            </a:br>
            <a:endParaRPr lang="en-IN" dirty="0"/>
          </a:p>
        </p:txBody>
      </p:sp>
      <p:sp>
        <p:nvSpPr>
          <p:cNvPr id="6" name="TextBox 5">
            <a:extLst>
              <a:ext uri="{FF2B5EF4-FFF2-40B4-BE49-F238E27FC236}">
                <a16:creationId xmlns:a16="http://schemas.microsoft.com/office/drawing/2014/main" id="{A2CE8E1F-317E-4637-9E5D-D1B404A07E78}"/>
              </a:ext>
            </a:extLst>
          </p:cNvPr>
          <p:cNvSpPr txBox="1"/>
          <p:nvPr/>
        </p:nvSpPr>
        <p:spPr>
          <a:xfrm>
            <a:off x="534570" y="4156384"/>
            <a:ext cx="8932985" cy="2308324"/>
          </a:xfrm>
          <a:prstGeom prst="rect">
            <a:avLst/>
          </a:prstGeom>
          <a:noFill/>
          <a:ln>
            <a:solidFill>
              <a:schemeClr val="accent1">
                <a:lumMod val="60000"/>
                <a:lumOff val="40000"/>
              </a:schemeClr>
            </a:solidFill>
          </a:ln>
        </p:spPr>
        <p:txBody>
          <a:bodyPr wrap="square" rtlCol="0">
            <a:spAutoFit/>
          </a:bodyPr>
          <a:lstStyle/>
          <a:p>
            <a:r>
              <a:rPr lang="en-US" dirty="0"/>
              <a:t/>
            </a:r>
            <a:br>
              <a:rPr lang="en-US" dirty="0"/>
            </a:br>
            <a:r>
              <a:rPr lang="en-US" dirty="0"/>
              <a:t>Tax u/s 194D is not required to deducted in the following cases,</a:t>
            </a:r>
          </a:p>
          <a:p>
            <a:endParaRPr lang="en-US" dirty="0"/>
          </a:p>
          <a:p>
            <a:pPr marL="285750" indent="-285750">
              <a:buClr>
                <a:schemeClr val="accent1">
                  <a:lumMod val="60000"/>
                  <a:lumOff val="40000"/>
                </a:schemeClr>
              </a:buClr>
              <a:buFont typeface="Wingdings" panose="05000000000000000000" pitchFamily="2" charset="2"/>
              <a:buChar char="q"/>
            </a:pPr>
            <a:r>
              <a:rPr lang="en-US" dirty="0"/>
              <a:t>The aggregate amount of income credited / paid during the financial year to the payee’s account doesn’t exceed Rs. </a:t>
            </a:r>
            <a:r>
              <a:rPr lang="en-US" dirty="0" smtClean="0"/>
              <a:t>15,000; and</a:t>
            </a:r>
            <a:endParaRPr lang="en-US" dirty="0"/>
          </a:p>
          <a:p>
            <a:pPr marL="285750" indent="-285750">
              <a:buClr>
                <a:schemeClr val="accent1">
                  <a:lumMod val="60000"/>
                  <a:lumOff val="40000"/>
                </a:schemeClr>
              </a:buClr>
              <a:buFont typeface="Wingdings" panose="05000000000000000000" pitchFamily="2" charset="2"/>
              <a:buChar char="q"/>
            </a:pPr>
            <a:endParaRPr lang="en-US" dirty="0"/>
          </a:p>
          <a:p>
            <a:pPr marL="285750" indent="-285750">
              <a:buClr>
                <a:schemeClr val="accent1">
                  <a:lumMod val="60000"/>
                  <a:lumOff val="40000"/>
                </a:schemeClr>
              </a:buClr>
              <a:buFont typeface="Wingdings" panose="05000000000000000000" pitchFamily="2" charset="2"/>
              <a:buChar char="q"/>
            </a:pPr>
            <a:r>
              <a:rPr lang="en-US" dirty="0"/>
              <a:t>The payee has furnished self declaration under Form 15G / Form </a:t>
            </a:r>
            <a:r>
              <a:rPr lang="en-US" dirty="0" smtClean="0"/>
              <a:t>15H.</a:t>
            </a:r>
            <a:endParaRPr lang="en-US" dirty="0"/>
          </a:p>
          <a:p>
            <a:endParaRPr lang="en-IN" dirty="0"/>
          </a:p>
        </p:txBody>
      </p:sp>
      <p:sp>
        <p:nvSpPr>
          <p:cNvPr id="9" name="TextBox 8">
            <a:extLst>
              <a:ext uri="{FF2B5EF4-FFF2-40B4-BE49-F238E27FC236}">
                <a16:creationId xmlns:a16="http://schemas.microsoft.com/office/drawing/2014/main" id="{D294DF36-2DE4-E468-44E2-D92C5343BC62}"/>
              </a:ext>
            </a:extLst>
          </p:cNvPr>
          <p:cNvSpPr txBox="1"/>
          <p:nvPr/>
        </p:nvSpPr>
        <p:spPr>
          <a:xfrm flipH="1">
            <a:off x="534570" y="3437714"/>
            <a:ext cx="8736037" cy="538609"/>
          </a:xfrm>
          <a:prstGeom prst="rect">
            <a:avLst/>
          </a:prstGeom>
          <a:noFill/>
        </p:spPr>
        <p:txBody>
          <a:bodyPr wrap="square" rtlCol="0">
            <a:spAutoFit/>
          </a:bodyPr>
          <a:lstStyle/>
          <a:p>
            <a:r>
              <a:rPr lang="en-US" sz="2900" u="sng" dirty="0">
                <a:solidFill>
                  <a:schemeClr val="accent1"/>
                </a:solidFill>
                <a:latin typeface="+mj-lt"/>
                <a:ea typeface="+mj-ea"/>
                <a:cs typeface="+mj-cs"/>
              </a:rPr>
              <a:t>When TDS is not to be deducted</a:t>
            </a:r>
            <a:endParaRPr lang="en-IN" sz="2900" u="sng" dirty="0">
              <a:solidFill>
                <a:schemeClr val="accent1"/>
              </a:solidFill>
              <a:latin typeface="+mj-lt"/>
              <a:ea typeface="+mj-ea"/>
              <a:cs typeface="+mj-cs"/>
            </a:endParaRPr>
          </a:p>
        </p:txBody>
      </p:sp>
    </p:spTree>
    <p:extLst>
      <p:ext uri="{BB962C8B-B14F-4D97-AF65-F5344CB8AC3E}">
        <p14:creationId xmlns:p14="http://schemas.microsoft.com/office/powerpoint/2010/main" val="337967960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389</TotalTime>
  <Words>785</Words>
  <Application>Microsoft Office PowerPoint</Application>
  <PresentationFormat>Widescreen</PresentationFormat>
  <Paragraphs>94</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Poppins</vt:lpstr>
      <vt:lpstr>Trebuchet MS</vt:lpstr>
      <vt:lpstr>Wingdings</vt:lpstr>
      <vt:lpstr>Wingdings 3</vt:lpstr>
      <vt:lpstr>Facet</vt:lpstr>
      <vt:lpstr>TAX DEDUCTED AT SOURCE</vt:lpstr>
      <vt:lpstr>194 C  Payments to Contractors</vt:lpstr>
      <vt:lpstr>Scope of “work” under section 194C(iv)</vt:lpstr>
      <vt:lpstr>Meaning of contractor</vt:lpstr>
      <vt:lpstr>Meaning of sub-contractor </vt:lpstr>
      <vt:lpstr>When tax is not required to be deducted? </vt:lpstr>
      <vt:lpstr>RATE OF TDS   </vt:lpstr>
      <vt:lpstr>194D  Insurance commissions</vt:lpstr>
      <vt:lpstr>Time of deduction of TDS on insurance commission  </vt:lpstr>
      <vt:lpstr>Rate of TDS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TAX DEDUCTED AT SOURCE</dc:title>
  <dc:creator>HARI NARAYANAN K</dc:creator>
  <cp:lastModifiedBy>User</cp:lastModifiedBy>
  <cp:revision>11</cp:revision>
  <dcterms:created xsi:type="dcterms:W3CDTF">2025-01-17T16:30:44Z</dcterms:created>
  <dcterms:modified xsi:type="dcterms:W3CDTF">2025-01-18T09:58:31Z</dcterms:modified>
</cp:coreProperties>
</file>