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8" r:id="rId3"/>
    <p:sldId id="289" r:id="rId4"/>
    <p:sldId id="290" r:id="rId5"/>
    <p:sldId id="304" r:id="rId6"/>
    <p:sldId id="305" r:id="rId7"/>
    <p:sldId id="306" r:id="rId8"/>
    <p:sldId id="307" r:id="rId9"/>
    <p:sldId id="291" r:id="rId10"/>
    <p:sldId id="292" r:id="rId11"/>
    <p:sldId id="296" r:id="rId12"/>
    <p:sldId id="297" r:id="rId13"/>
    <p:sldId id="298" r:id="rId14"/>
    <p:sldId id="299" r:id="rId15"/>
    <p:sldId id="300" r:id="rId16"/>
    <p:sldId id="308" r:id="rId17"/>
    <p:sldId id="309" r:id="rId18"/>
    <p:sldId id="310" r:id="rId19"/>
    <p:sldId id="311" r:id="rId20"/>
    <p:sldId id="313" r:id="rId21"/>
    <p:sldId id="293" r:id="rId22"/>
    <p:sldId id="294" r:id="rId23"/>
    <p:sldId id="295" r:id="rId24"/>
    <p:sldId id="312" r:id="rId25"/>
    <p:sldId id="314" r:id="rId26"/>
    <p:sldId id="315" r:id="rId27"/>
    <p:sldId id="316" r:id="rId28"/>
    <p:sldId id="301" r:id="rId29"/>
    <p:sldId id="303" r:id="rId30"/>
    <p:sldId id="317" r:id="rId31"/>
    <p:sldId id="318" r:id="rId32"/>
    <p:sldId id="319" r:id="rId33"/>
    <p:sldId id="320" r:id="rId34"/>
    <p:sldId id="321" r:id="rId35"/>
    <p:sldId id="322" r:id="rId36"/>
    <p:sldId id="302" r:id="rId37"/>
    <p:sldId id="323" r:id="rId38"/>
    <p:sldId id="324" r:id="rId39"/>
    <p:sldId id="325" r:id="rId40"/>
    <p:sldId id="326"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726"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CA83074-D78C-4858-A3F8-B3C41E7DB901}" type="datetimeFigureOut">
              <a:rPr lang="en-IN" smtClean="0"/>
              <a:t>12-01-2025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527247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12-01-2025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799468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12-01-2025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39054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12-01-2025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10643499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12-01-2025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955316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12-01-2025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1637794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A83074-D78C-4858-A3F8-B3C41E7DB901}" type="datetimeFigureOut">
              <a:rPr lang="en-IN" smtClean="0"/>
              <a:t>12-01-2025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0657139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A83074-D78C-4858-A3F8-B3C41E7DB901}" type="datetimeFigureOut">
              <a:rPr lang="en-IN" smtClean="0"/>
              <a:t>12-01-2025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1861108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A83074-D78C-4858-A3F8-B3C41E7DB901}" type="datetimeFigureOut">
              <a:rPr lang="en-IN" smtClean="0"/>
              <a:t>12-01-2025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057165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12-01-2025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262457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CA83074-D78C-4858-A3F8-B3C41E7DB901}" type="datetimeFigureOut">
              <a:rPr lang="en-IN" smtClean="0"/>
              <a:t>12-01-2025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1122815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A83074-D78C-4858-A3F8-B3C41E7DB901}" type="datetimeFigureOut">
              <a:rPr lang="en-IN" smtClean="0"/>
              <a:t>12-01-2025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085916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CA83074-D78C-4858-A3F8-B3C41E7DB901}" type="datetimeFigureOut">
              <a:rPr lang="en-IN" smtClean="0"/>
              <a:t>12-01-2025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063912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A83074-D78C-4858-A3F8-B3C41E7DB901}" type="datetimeFigureOut">
              <a:rPr lang="en-IN" smtClean="0"/>
              <a:t>12-01-2025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4019728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A83074-D78C-4858-A3F8-B3C41E7DB901}" type="datetimeFigureOut">
              <a:rPr lang="en-IN" smtClean="0"/>
              <a:t>12-01-2025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501378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A83074-D78C-4858-A3F8-B3C41E7DB901}" type="datetimeFigureOut">
              <a:rPr lang="en-IN" smtClean="0"/>
              <a:t>12-01-2025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840671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CA83074-D78C-4858-A3F8-B3C41E7DB901}" type="datetimeFigureOut">
              <a:rPr lang="en-IN" smtClean="0"/>
              <a:t>12-01-2025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C446BBD-AFAD-47B9-979C-8F7AFD774593}" type="slidenum">
              <a:rPr lang="en-IN" smtClean="0"/>
              <a:t>‹#›</a:t>
            </a:fld>
            <a:endParaRPr lang="en-IN"/>
          </a:p>
        </p:txBody>
      </p:sp>
    </p:spTree>
    <p:extLst>
      <p:ext uri="{BB962C8B-B14F-4D97-AF65-F5344CB8AC3E}">
        <p14:creationId xmlns:p14="http://schemas.microsoft.com/office/powerpoint/2010/main" val="11319073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3910B-16FD-69BC-63FA-952C13979CAF}"/>
              </a:ext>
            </a:extLst>
          </p:cNvPr>
          <p:cNvSpPr>
            <a:spLocks noGrp="1"/>
          </p:cNvSpPr>
          <p:nvPr>
            <p:ph type="ctrTitle"/>
          </p:nvPr>
        </p:nvSpPr>
        <p:spPr>
          <a:xfrm>
            <a:off x="606392" y="2348564"/>
            <a:ext cx="8667611" cy="1702272"/>
          </a:xfrm>
        </p:spPr>
        <p:txBody>
          <a:bodyPr/>
          <a:lstStyle/>
          <a:p>
            <a:r>
              <a:rPr lang="en-GB" dirty="0"/>
              <a:t>SEC 193, 194, 194A, 194B, 194BB, 194BA</a:t>
            </a:r>
            <a:endParaRPr lang="en-IN" dirty="0"/>
          </a:p>
        </p:txBody>
      </p:sp>
    </p:spTree>
    <p:extLst>
      <p:ext uri="{BB962C8B-B14F-4D97-AF65-F5344CB8AC3E}">
        <p14:creationId xmlns:p14="http://schemas.microsoft.com/office/powerpoint/2010/main" val="686330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265471"/>
            <a:ext cx="9285201" cy="6091084"/>
          </a:xfrm>
        </p:spPr>
        <p:txBody>
          <a:bodyPr/>
          <a:lstStyle/>
          <a:p>
            <a:r>
              <a:rPr lang="en-US" b="1" dirty="0"/>
              <a:t>Provided further </a:t>
            </a:r>
            <a:r>
              <a:rPr lang="en-US" dirty="0"/>
              <a:t>that the provisions of this section shall not apply to such income credited or paid to</a:t>
            </a:r>
            <a:r>
              <a:rPr lang="en-US" dirty="0" smtClean="0"/>
              <a:t>—</a:t>
            </a:r>
          </a:p>
          <a:p>
            <a:r>
              <a:rPr lang="en-US" dirty="0" smtClean="0"/>
              <a:t>A. </a:t>
            </a:r>
            <a:r>
              <a:rPr lang="en-US" dirty="0"/>
              <a:t>the Life Insurance Corporation of India established under the Life Insurance Corporation Act, 1956 (31 of 1956), in respect of any shares owned by it or in which it has full beneficial </a:t>
            </a:r>
            <a:r>
              <a:rPr lang="en-US" dirty="0" smtClean="0"/>
              <a:t>interest</a:t>
            </a:r>
          </a:p>
          <a:p>
            <a:r>
              <a:rPr lang="en-US" dirty="0" smtClean="0"/>
              <a:t>B. </a:t>
            </a:r>
            <a:r>
              <a:rPr lang="en-US" dirty="0"/>
              <a:t>the Life Insurance Corporation of India established under the Life Insurance Corporation Act, 1956 (31 of 1956), in respect of any shares owned by it or in which it has full beneficial </a:t>
            </a:r>
            <a:r>
              <a:rPr lang="en-US" dirty="0" smtClean="0"/>
              <a:t>interest</a:t>
            </a:r>
          </a:p>
          <a:p>
            <a:r>
              <a:rPr lang="en-US" dirty="0" smtClean="0"/>
              <a:t>C. </a:t>
            </a:r>
            <a:r>
              <a:rPr lang="en-US" dirty="0"/>
              <a:t>any other insurer in respect of any shares owned by it or in which it has full beneficial interest</a:t>
            </a:r>
            <a:r>
              <a:rPr lang="en-US" dirty="0" smtClean="0"/>
              <a:t>;]</a:t>
            </a:r>
          </a:p>
          <a:p>
            <a:r>
              <a:rPr lang="en-US" dirty="0" smtClean="0"/>
              <a:t>D. "business </a:t>
            </a:r>
            <a:r>
              <a:rPr lang="en-US" dirty="0"/>
              <a:t>trust", as defined in clause (13A) of section 2, by a special purpose vehicle referred to in the Explanation to clause (23FC) of section 10</a:t>
            </a:r>
            <a:r>
              <a:rPr lang="en-US" dirty="0" smtClean="0"/>
              <a:t>;</a:t>
            </a:r>
          </a:p>
          <a:p>
            <a:r>
              <a:rPr lang="en-US" dirty="0" smtClean="0"/>
              <a:t>E. </a:t>
            </a:r>
            <a:r>
              <a:rPr lang="en-US" dirty="0"/>
              <a:t>any other person as may be notified by the Central Government in the Official Gazette in this behalf.</a:t>
            </a:r>
          </a:p>
        </p:txBody>
      </p:sp>
    </p:spTree>
    <p:extLst>
      <p:ext uri="{BB962C8B-B14F-4D97-AF65-F5344CB8AC3E}">
        <p14:creationId xmlns:p14="http://schemas.microsoft.com/office/powerpoint/2010/main" val="250755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2778F-B85C-79B1-BB74-E209789B4E18}"/>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What is Section 2(22)(a)- Distribution of Assets Deemed as Dividend?</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38770C8A-2E9D-491B-31B4-97D89D397CBA}"/>
              </a:ext>
            </a:extLst>
          </p:cNvPr>
          <p:cNvSpPr>
            <a:spLocks noGrp="1"/>
          </p:cNvSpPr>
          <p:nvPr>
            <p:ph idx="1"/>
          </p:nvPr>
        </p:nvSpPr>
        <p:spPr/>
        <p:txBody>
          <a:bodyPr/>
          <a:lstStyle/>
          <a:p>
            <a:pPr algn="l">
              <a:buFont typeface="Arial" panose="020B0604020202020204" pitchFamily="34" charset="0"/>
              <a:buChar char="•"/>
            </a:pPr>
            <a:r>
              <a:rPr lang="en-GB" b="0" i="0" dirty="0">
                <a:solidFill>
                  <a:srgbClr val="314259"/>
                </a:solidFill>
                <a:effectLst/>
                <a:latin typeface="Proxima Nova Rg"/>
              </a:rPr>
              <a:t>It includes the distribution of accumulated profits made by a company, whether capitalized or not.</a:t>
            </a:r>
          </a:p>
          <a:p>
            <a:pPr algn="l">
              <a:buFont typeface="Arial" panose="020B0604020202020204" pitchFamily="34" charset="0"/>
              <a:buChar char="•"/>
            </a:pPr>
            <a:r>
              <a:rPr lang="en-GB" b="0" i="0" dirty="0">
                <a:solidFill>
                  <a:srgbClr val="314259"/>
                </a:solidFill>
                <a:effectLst/>
                <a:latin typeface="Proxima Nova Rg"/>
              </a:rPr>
              <a:t>If such distribution of dividends involves the release of all assets or a part of the assets to the shareholders by the company.</a:t>
            </a:r>
          </a:p>
          <a:p>
            <a:pPr algn="l"/>
            <a:r>
              <a:rPr lang="en-GB" b="0" i="0" dirty="0">
                <a:solidFill>
                  <a:srgbClr val="314259"/>
                </a:solidFill>
                <a:effectLst/>
                <a:latin typeface="proxima nova rg"/>
              </a:rPr>
              <a:t>Accumulated profits: Company’s all profits up to the date of distribution</a:t>
            </a:r>
          </a:p>
          <a:p>
            <a:pPr algn="l"/>
            <a:r>
              <a:rPr lang="en-GB" b="0" i="0" dirty="0">
                <a:solidFill>
                  <a:srgbClr val="314259"/>
                </a:solidFill>
                <a:effectLst/>
                <a:latin typeface="proxima nova rg"/>
              </a:rPr>
              <a:t>All profits of the company in the form of current business profits, tax-free incomes, general reserve, investment allowance reserve, etc.</a:t>
            </a:r>
          </a:p>
          <a:p>
            <a:pPr algn="l"/>
            <a:r>
              <a:rPr lang="en-GB" b="0" i="0" dirty="0">
                <a:solidFill>
                  <a:srgbClr val="314259"/>
                </a:solidFill>
                <a:effectLst/>
                <a:latin typeface="proxima nova rg"/>
              </a:rPr>
              <a:t>It does not include revaluation reserve and depreciation reserve.</a:t>
            </a:r>
          </a:p>
          <a:p>
            <a:endParaRPr lang="en-IN" dirty="0"/>
          </a:p>
        </p:txBody>
      </p:sp>
    </p:spTree>
    <p:extLst>
      <p:ext uri="{BB962C8B-B14F-4D97-AF65-F5344CB8AC3E}">
        <p14:creationId xmlns:p14="http://schemas.microsoft.com/office/powerpoint/2010/main" val="1836759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DAE6C-E494-3CC5-C6EE-6AF3241D11A3}"/>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Section 2(22)(b)- Distribution of Debentures etc. Deemed as Dividend</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4CA9040E-57B0-DF96-80D6-530520B97FFA}"/>
              </a:ext>
            </a:extLst>
          </p:cNvPr>
          <p:cNvSpPr>
            <a:spLocks noGrp="1"/>
          </p:cNvSpPr>
          <p:nvPr>
            <p:ph idx="1"/>
          </p:nvPr>
        </p:nvSpPr>
        <p:spPr/>
        <p:txBody>
          <a:bodyPr/>
          <a:lstStyle/>
          <a:p>
            <a:pPr algn="l"/>
            <a:r>
              <a:rPr lang="en-GB" b="1" i="0" dirty="0">
                <a:solidFill>
                  <a:srgbClr val="314259"/>
                </a:solidFill>
                <a:effectLst/>
                <a:latin typeface="proxima nova rg"/>
              </a:rPr>
              <a:t>If any amount is distributed by the company to its shareholders, dividend includes -</a:t>
            </a:r>
            <a:endParaRPr lang="en-GB" b="0" i="0" dirty="0">
              <a:solidFill>
                <a:srgbClr val="314259"/>
              </a:solidFill>
              <a:effectLst/>
              <a:latin typeface="proxima nova rg"/>
            </a:endParaRPr>
          </a:p>
          <a:p>
            <a:pPr algn="l">
              <a:buFont typeface="Arial" panose="020B0604020202020204" pitchFamily="34" charset="0"/>
              <a:buChar char="•"/>
            </a:pPr>
            <a:r>
              <a:rPr lang="en-GB" b="0" i="0" dirty="0">
                <a:solidFill>
                  <a:srgbClr val="314259"/>
                </a:solidFill>
                <a:effectLst/>
                <a:latin typeface="Proxima Nova Rg"/>
              </a:rPr>
              <a:t>Debenture, debenture stock, or deposit certificates of any form, with interest or without interest to equity shareholders or preference shareholders.</a:t>
            </a:r>
          </a:p>
          <a:p>
            <a:pPr algn="l">
              <a:buFont typeface="Arial" panose="020B0604020202020204" pitchFamily="34" charset="0"/>
              <a:buChar char="•"/>
            </a:pPr>
            <a:r>
              <a:rPr lang="en-GB" b="0" i="0" dirty="0">
                <a:solidFill>
                  <a:srgbClr val="314259"/>
                </a:solidFill>
                <a:effectLst/>
                <a:latin typeface="Proxima Nova Rg"/>
              </a:rPr>
              <a:t>Bonus shares distribution to preference shareholders.</a:t>
            </a:r>
          </a:p>
          <a:p>
            <a:pPr algn="l">
              <a:buFont typeface="Arial" panose="020B0604020202020204" pitchFamily="34" charset="0"/>
              <a:buChar char="•"/>
            </a:pPr>
            <a:r>
              <a:rPr lang="en-GB" b="0" i="0" dirty="0">
                <a:solidFill>
                  <a:srgbClr val="314259"/>
                </a:solidFill>
                <a:effectLst/>
                <a:latin typeface="Proxima Nova Rg"/>
              </a:rPr>
              <a:t>The extent to which a company possesses accumulated profits, whether capitalized or not.</a:t>
            </a:r>
          </a:p>
          <a:p>
            <a:endParaRPr lang="en-IN" dirty="0"/>
          </a:p>
        </p:txBody>
      </p:sp>
    </p:spTree>
    <p:extLst>
      <p:ext uri="{BB962C8B-B14F-4D97-AF65-F5344CB8AC3E}">
        <p14:creationId xmlns:p14="http://schemas.microsoft.com/office/powerpoint/2010/main" val="1494807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F7669-BCA9-E137-96A9-A3F2A184A69A}"/>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Section 2(22)(C)- Distribution of Assets on Liquidation Deemed as Dividend</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D872346E-C7CC-C740-0631-ED843D5661C7}"/>
              </a:ext>
            </a:extLst>
          </p:cNvPr>
          <p:cNvSpPr>
            <a:spLocks noGrp="1"/>
          </p:cNvSpPr>
          <p:nvPr>
            <p:ph idx="1"/>
          </p:nvPr>
        </p:nvSpPr>
        <p:spPr/>
        <p:txBody>
          <a:bodyPr/>
          <a:lstStyle/>
          <a:p>
            <a:pPr algn="l"/>
            <a:r>
              <a:rPr lang="en-GB" b="0" i="0" dirty="0">
                <a:solidFill>
                  <a:srgbClr val="314259"/>
                </a:solidFill>
                <a:effectLst/>
                <a:latin typeface="proxima nova rg"/>
              </a:rPr>
              <a:t>Any amount distributed by the company to its shareholders on its liquidation -</a:t>
            </a:r>
          </a:p>
          <a:p>
            <a:pPr algn="l">
              <a:buFont typeface="Arial" panose="020B0604020202020204" pitchFamily="34" charset="0"/>
              <a:buChar char="•"/>
            </a:pPr>
            <a:r>
              <a:rPr lang="en-GB" b="0" i="0" dirty="0">
                <a:solidFill>
                  <a:srgbClr val="314259"/>
                </a:solidFill>
                <a:effectLst/>
                <a:latin typeface="Proxima Nova Rg"/>
              </a:rPr>
              <a:t>To the extent where such distribution can be attributed to the accumulated profits of the company right before its liquidation, whether capitalized or not. However, any amount distributed from the company’s profits after its liquidation cannot be considered a dividend.</a:t>
            </a:r>
          </a:p>
          <a:p>
            <a:pPr algn="l">
              <a:buFont typeface="Arial" panose="020B0604020202020204" pitchFamily="34" charset="0"/>
              <a:buChar char="•"/>
            </a:pPr>
            <a:r>
              <a:rPr lang="en-GB" b="0" i="0" dirty="0">
                <a:solidFill>
                  <a:srgbClr val="314259"/>
                </a:solidFill>
                <a:effectLst/>
                <a:latin typeface="Proxima Nova Rg"/>
              </a:rPr>
              <a:t>When liquidation happens due to the compulsory acquisition by the government, the accumulated profits do not include the company’s profits before 3 consecutive previous years preceding the previous year when the acquisition took place.</a:t>
            </a:r>
          </a:p>
          <a:p>
            <a:endParaRPr lang="en-IN" dirty="0"/>
          </a:p>
        </p:txBody>
      </p:sp>
    </p:spTree>
    <p:extLst>
      <p:ext uri="{BB962C8B-B14F-4D97-AF65-F5344CB8AC3E}">
        <p14:creationId xmlns:p14="http://schemas.microsoft.com/office/powerpoint/2010/main" val="3353150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5B4B-C1E9-28AB-C2D5-C15454BD35CF}"/>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Section 2(22)(d)- Distribution on Reduction of Share Capital Deemed as Dividend</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BC6C5C4F-B04A-7B98-08F7-94AA0966663A}"/>
              </a:ext>
            </a:extLst>
          </p:cNvPr>
          <p:cNvSpPr>
            <a:spLocks noGrp="1"/>
          </p:cNvSpPr>
          <p:nvPr>
            <p:ph idx="1"/>
          </p:nvPr>
        </p:nvSpPr>
        <p:spPr/>
        <p:txBody>
          <a:bodyPr/>
          <a:lstStyle/>
          <a:p>
            <a:pPr algn="l"/>
            <a:r>
              <a:rPr lang="en-GB" b="0" i="0" dirty="0">
                <a:solidFill>
                  <a:srgbClr val="314259"/>
                </a:solidFill>
                <a:effectLst/>
                <a:latin typeface="proxima nova rg"/>
              </a:rPr>
              <a:t>A dividend includes any distribution to its shareholders by a company on the reduction of its capital to the extent to which the company possesses accumulated profits, whether capitalized or not, is deemed as a dividend.</a:t>
            </a:r>
          </a:p>
          <a:p>
            <a:endParaRPr lang="en-IN" dirty="0"/>
          </a:p>
        </p:txBody>
      </p:sp>
    </p:spTree>
    <p:extLst>
      <p:ext uri="{BB962C8B-B14F-4D97-AF65-F5344CB8AC3E}">
        <p14:creationId xmlns:p14="http://schemas.microsoft.com/office/powerpoint/2010/main" val="2435945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13C7C-2312-8D4B-098F-5B8DEDE01B66}"/>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Section 2(22)(e)- Loans &amp; Advances by Closely held Company Deemed as Dividend</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52B27AE1-C14B-4C76-1AB9-54BD9E072FC1}"/>
              </a:ext>
            </a:extLst>
          </p:cNvPr>
          <p:cNvSpPr>
            <a:spLocks noGrp="1"/>
          </p:cNvSpPr>
          <p:nvPr>
            <p:ph idx="1"/>
          </p:nvPr>
        </p:nvSpPr>
        <p:spPr/>
        <p:txBody>
          <a:bodyPr/>
          <a:lstStyle/>
          <a:p>
            <a:pPr algn="l"/>
            <a:r>
              <a:rPr lang="en-GB" b="0" i="0" dirty="0">
                <a:solidFill>
                  <a:srgbClr val="314259"/>
                </a:solidFill>
                <a:effectLst/>
                <a:latin typeface="proxima nova rg"/>
              </a:rPr>
              <a:t>Dividend Includes: Any payment by a company not being a company in which the public is substantially interested of any sum by way of loan or advance to be from substantial shareholders.</a:t>
            </a:r>
          </a:p>
          <a:p>
            <a:endParaRPr lang="en-IN" dirty="0"/>
          </a:p>
        </p:txBody>
      </p:sp>
    </p:spTree>
    <p:extLst>
      <p:ext uri="{BB962C8B-B14F-4D97-AF65-F5344CB8AC3E}">
        <p14:creationId xmlns:p14="http://schemas.microsoft.com/office/powerpoint/2010/main" val="3255843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Applicability of TDS under section 194</a:t>
            </a:r>
          </a:p>
        </p:txBody>
      </p:sp>
      <p:sp>
        <p:nvSpPr>
          <p:cNvPr id="3" name="Content Placeholder 2"/>
          <p:cNvSpPr>
            <a:spLocks noGrp="1"/>
          </p:cNvSpPr>
          <p:nvPr>
            <p:ph idx="1"/>
          </p:nvPr>
        </p:nvSpPr>
        <p:spPr/>
        <p:txBody>
          <a:bodyPr/>
          <a:lstStyle/>
          <a:p>
            <a:r>
              <a:rPr lang="en-US" dirty="0" smtClean="0"/>
              <a:t>The </a:t>
            </a:r>
            <a:r>
              <a:rPr lang="en-US" dirty="0"/>
              <a:t>principal officer of a domestic company is required to deduct tax on dividend distributed or paid by it to its resident shareholders. The provisions of tax deduction at source under section 194, therefore, applies only to dividend distributed or paid to resident shareholders.</a:t>
            </a:r>
          </a:p>
        </p:txBody>
      </p:sp>
    </p:spTree>
    <p:extLst>
      <p:ext uri="{BB962C8B-B14F-4D97-AF65-F5344CB8AC3E}">
        <p14:creationId xmlns:p14="http://schemas.microsoft.com/office/powerpoint/2010/main" val="546088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Rate of TDS</a:t>
            </a:r>
          </a:p>
        </p:txBody>
      </p:sp>
      <p:sp>
        <p:nvSpPr>
          <p:cNvPr id="3" name="Content Placeholder 2"/>
          <p:cNvSpPr>
            <a:spLocks noGrp="1"/>
          </p:cNvSpPr>
          <p:nvPr>
            <p:ph idx="1"/>
          </p:nvPr>
        </p:nvSpPr>
        <p:spPr/>
        <p:txBody>
          <a:bodyPr/>
          <a:lstStyle/>
          <a:p>
            <a:r>
              <a:rPr lang="en-US" dirty="0" smtClean="0"/>
              <a:t>The </a:t>
            </a:r>
            <a:r>
              <a:rPr lang="en-US" dirty="0"/>
              <a:t>rate of deduction of tax in respect of such dividend is 10%.</a:t>
            </a:r>
          </a:p>
        </p:txBody>
      </p:sp>
    </p:spTree>
    <p:extLst>
      <p:ext uri="{BB962C8B-B14F-4D97-AF65-F5344CB8AC3E}">
        <p14:creationId xmlns:p14="http://schemas.microsoft.com/office/powerpoint/2010/main" val="3219715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of tax deduction at source</a:t>
            </a:r>
          </a:p>
        </p:txBody>
      </p:sp>
      <p:sp>
        <p:nvSpPr>
          <p:cNvPr id="3" name="Content Placeholder 2"/>
          <p:cNvSpPr>
            <a:spLocks noGrp="1"/>
          </p:cNvSpPr>
          <p:nvPr>
            <p:ph idx="1"/>
          </p:nvPr>
        </p:nvSpPr>
        <p:spPr/>
        <p:txBody>
          <a:bodyPr/>
          <a:lstStyle/>
          <a:p>
            <a:r>
              <a:rPr lang="en-US" dirty="0" smtClean="0"/>
              <a:t>The </a:t>
            </a:r>
            <a:r>
              <a:rPr lang="en-US" dirty="0"/>
              <a:t>deduction of tax has to be made before making any payment by any mode in respect of any dividend or before making any distribution or payment to a resident shareholder of any amount deemed as dividend under section 2(22)(a)/(b)/(c)/(d)/(e)/(f).</a:t>
            </a:r>
          </a:p>
        </p:txBody>
      </p:sp>
    </p:spTree>
    <p:extLst>
      <p:ext uri="{BB962C8B-B14F-4D97-AF65-F5344CB8AC3E}">
        <p14:creationId xmlns:p14="http://schemas.microsoft.com/office/powerpoint/2010/main" val="3818616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Non-applicability of TDS under section194</a:t>
            </a:r>
          </a:p>
        </p:txBody>
      </p:sp>
      <p:sp>
        <p:nvSpPr>
          <p:cNvPr id="3" name="Content Placeholder 2"/>
          <p:cNvSpPr>
            <a:spLocks noGrp="1"/>
          </p:cNvSpPr>
          <p:nvPr>
            <p:ph idx="1"/>
          </p:nvPr>
        </p:nvSpPr>
        <p:spPr/>
        <p:txBody>
          <a:bodyPr>
            <a:normAutofit lnSpcReduction="10000"/>
          </a:bodyPr>
          <a:lstStyle/>
          <a:p>
            <a:r>
              <a:rPr lang="en-US" dirty="0" smtClean="0"/>
              <a:t>(</a:t>
            </a:r>
            <a:r>
              <a:rPr lang="en-US" dirty="0" err="1"/>
              <a:t>i</a:t>
            </a:r>
            <a:r>
              <a:rPr lang="en-US" dirty="0"/>
              <a:t>) No tax is to be deducted in case of a shareholder, being an individual, where </a:t>
            </a:r>
            <a:r>
              <a:rPr lang="en-US" dirty="0" smtClean="0"/>
              <a:t>– </a:t>
            </a:r>
          </a:p>
          <a:p>
            <a:pPr>
              <a:buAutoNum type="alphaLcParenBoth"/>
            </a:pPr>
            <a:r>
              <a:rPr lang="en-US" dirty="0" smtClean="0"/>
              <a:t>the </a:t>
            </a:r>
            <a:r>
              <a:rPr lang="en-US" dirty="0"/>
              <a:t>dividend is paid by any mode other than cash; </a:t>
            </a:r>
            <a:r>
              <a:rPr lang="en-US" dirty="0" smtClean="0"/>
              <a:t>and</a:t>
            </a:r>
          </a:p>
          <a:p>
            <a:pPr>
              <a:buAutoNum type="alphaLcParenBoth"/>
            </a:pPr>
            <a:r>
              <a:rPr lang="en-US" dirty="0" smtClean="0"/>
              <a:t>the </a:t>
            </a:r>
            <a:r>
              <a:rPr lang="en-US" dirty="0"/>
              <a:t>amount of such dividend or aggregate of dividend distributed or paid or likely to be distributed or paid during the financial year by the company to such shareholder does not exceed ` 5,000</a:t>
            </a:r>
            <a:r>
              <a:rPr lang="en-US" dirty="0" smtClean="0"/>
              <a:t>.</a:t>
            </a:r>
          </a:p>
          <a:p>
            <a:pPr>
              <a:buAutoNum type="alphaLcParenBoth"/>
            </a:pPr>
            <a:endParaRPr lang="en-US" dirty="0"/>
          </a:p>
          <a:p>
            <a:pPr marL="0" indent="0">
              <a:buNone/>
            </a:pPr>
            <a:r>
              <a:rPr lang="en-US" dirty="0"/>
              <a:t>(ii) The TDS provisions will not apply to such dividend credited or paid to - LIC, GIC, subsidiaries of GIC or any other insurer provided the shares are owned by them, or they have full beneficial interest in such shares - a business trust by a special purpose vehicle - any other person as may be notified by the Central Government.</a:t>
            </a:r>
          </a:p>
        </p:txBody>
      </p:sp>
    </p:spTree>
    <p:extLst>
      <p:ext uri="{BB962C8B-B14F-4D97-AF65-F5344CB8AC3E}">
        <p14:creationId xmlns:p14="http://schemas.microsoft.com/office/powerpoint/2010/main" val="2002068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03006"/>
          </a:xfrm>
        </p:spPr>
        <p:txBody>
          <a:bodyPr>
            <a:normAutofit fontScale="90000"/>
          </a:bodyPr>
          <a:lstStyle/>
          <a:p>
            <a:r>
              <a:rPr lang="en-US" dirty="0" smtClean="0"/>
              <a:t>Sec 193 </a:t>
            </a:r>
            <a:r>
              <a:rPr lang="en-US" dirty="0"/>
              <a:t>Interest on securities.</a:t>
            </a:r>
            <a:br>
              <a:rPr lang="en-US" dirty="0"/>
            </a:br>
            <a:endParaRPr lang="en-US" dirty="0"/>
          </a:p>
        </p:txBody>
      </p:sp>
      <p:sp>
        <p:nvSpPr>
          <p:cNvPr id="3" name="Content Placeholder 2"/>
          <p:cNvSpPr>
            <a:spLocks noGrp="1"/>
          </p:cNvSpPr>
          <p:nvPr>
            <p:ph idx="1"/>
          </p:nvPr>
        </p:nvSpPr>
        <p:spPr>
          <a:xfrm>
            <a:off x="285134" y="1246237"/>
            <a:ext cx="9381067" cy="5346291"/>
          </a:xfrm>
        </p:spPr>
        <p:txBody>
          <a:bodyPr>
            <a:normAutofit/>
          </a:bodyPr>
          <a:lstStyle/>
          <a:p>
            <a:r>
              <a:rPr lang="en-US" dirty="0" smtClean="0"/>
              <a:t>The </a:t>
            </a:r>
            <a:r>
              <a:rPr lang="en-US" dirty="0"/>
              <a:t>person responsible for paying </a:t>
            </a:r>
            <a:r>
              <a:rPr lang="en-US" dirty="0" smtClean="0"/>
              <a:t>to </a:t>
            </a:r>
            <a:r>
              <a:rPr lang="en-US" dirty="0"/>
              <a:t>a </a:t>
            </a:r>
            <a:r>
              <a:rPr lang="en-US" dirty="0" smtClean="0"/>
              <a:t>resident </a:t>
            </a:r>
            <a:r>
              <a:rPr lang="en-US" dirty="0"/>
              <a:t>any income </a:t>
            </a:r>
            <a:r>
              <a:rPr lang="en-US" dirty="0" smtClean="0"/>
              <a:t>by </a:t>
            </a:r>
            <a:r>
              <a:rPr lang="en-US" dirty="0"/>
              <a:t>way of interest on securities] shall, </a:t>
            </a:r>
            <a:r>
              <a:rPr lang="en-US" dirty="0" smtClean="0"/>
              <a:t>at </a:t>
            </a:r>
            <a:r>
              <a:rPr lang="en-US" dirty="0"/>
              <a:t>the time of credit of such income to the account of the payee or at the time of payment thereof in cash or by issue of a </a:t>
            </a:r>
            <a:r>
              <a:rPr lang="en-US" dirty="0" err="1"/>
              <a:t>cheque</a:t>
            </a:r>
            <a:r>
              <a:rPr lang="en-US" dirty="0"/>
              <a:t> or draft or by any other mode, whichever is earlier], deduct </a:t>
            </a:r>
            <a:r>
              <a:rPr lang="en-US" dirty="0" smtClean="0"/>
              <a:t>income-tax at </a:t>
            </a:r>
            <a:r>
              <a:rPr lang="en-US" dirty="0"/>
              <a:t>the rates in force on the amount of the interest payable :</a:t>
            </a:r>
          </a:p>
          <a:p>
            <a:r>
              <a:rPr lang="en-US" dirty="0" smtClean="0"/>
              <a:t>Provided</a:t>
            </a:r>
            <a:r>
              <a:rPr lang="en-US" dirty="0"/>
              <a:t> </a:t>
            </a:r>
            <a:r>
              <a:rPr lang="en-US" dirty="0" smtClean="0"/>
              <a:t>that </a:t>
            </a:r>
            <a:r>
              <a:rPr lang="en-US" dirty="0"/>
              <a:t>no tax shall be deducted from --</a:t>
            </a:r>
          </a:p>
          <a:p>
            <a:r>
              <a:rPr lang="en-US" dirty="0"/>
              <a:t>(</a:t>
            </a:r>
            <a:r>
              <a:rPr lang="en-US" dirty="0" err="1"/>
              <a:t>i</a:t>
            </a:r>
            <a:r>
              <a:rPr lang="en-US" dirty="0"/>
              <a:t>) any interest payable on 4-1/4 per cent National </a:t>
            </a:r>
            <a:r>
              <a:rPr lang="en-US" dirty="0" err="1"/>
              <a:t>Defence</a:t>
            </a:r>
            <a:r>
              <a:rPr lang="en-US" dirty="0"/>
              <a:t> Bonds, 1972, where the bonds are held by an individual, not being a non-resident; or</a:t>
            </a:r>
          </a:p>
          <a:p>
            <a:r>
              <a:rPr lang="en-US" dirty="0" smtClean="0"/>
              <a:t>(</a:t>
            </a:r>
            <a:r>
              <a:rPr lang="en-US" dirty="0" err="1" smtClean="0"/>
              <a:t>ia</a:t>
            </a:r>
            <a:r>
              <a:rPr lang="en-US" dirty="0"/>
              <a:t>) any interest payable to an individual on 4-1/4 per cent National </a:t>
            </a:r>
            <a:r>
              <a:rPr lang="en-US" dirty="0" err="1"/>
              <a:t>Defence</a:t>
            </a:r>
            <a:r>
              <a:rPr lang="en-US" dirty="0"/>
              <a:t> Loan, 1968 or 4-3/4 per cent National </a:t>
            </a:r>
            <a:r>
              <a:rPr lang="en-US" dirty="0" err="1"/>
              <a:t>Defence</a:t>
            </a:r>
            <a:r>
              <a:rPr lang="en-US" dirty="0"/>
              <a:t> Loan, 1972; </a:t>
            </a:r>
            <a:r>
              <a:rPr lang="en-US" dirty="0" smtClean="0"/>
              <a:t>or</a:t>
            </a:r>
            <a:endParaRPr lang="en-US" dirty="0"/>
          </a:p>
          <a:p>
            <a:r>
              <a:rPr lang="en-US" dirty="0" smtClean="0"/>
              <a:t>(</a:t>
            </a:r>
            <a:r>
              <a:rPr lang="en-US" dirty="0" err="1" smtClean="0"/>
              <a:t>ib</a:t>
            </a:r>
            <a:r>
              <a:rPr lang="en-US" dirty="0"/>
              <a:t>) any interest payable on National Development Bonds; </a:t>
            </a:r>
            <a:r>
              <a:rPr lang="en-US" dirty="0" smtClean="0"/>
              <a:t>or</a:t>
            </a:r>
          </a:p>
          <a:p>
            <a:r>
              <a:rPr lang="en-US" dirty="0"/>
              <a:t>(</a:t>
            </a:r>
            <a:r>
              <a:rPr lang="en-US" dirty="0" err="1"/>
              <a:t>iia</a:t>
            </a:r>
            <a:r>
              <a:rPr lang="en-US" dirty="0"/>
              <a:t>) any interest payable on 7-Year National Savings Certificates (IV Issue); or</a:t>
            </a:r>
          </a:p>
          <a:p>
            <a:r>
              <a:rPr lang="en-US" dirty="0" smtClean="0"/>
              <a:t>(</a:t>
            </a:r>
            <a:r>
              <a:rPr lang="en-US" dirty="0" err="1" smtClean="0"/>
              <a:t>iib</a:t>
            </a:r>
            <a:r>
              <a:rPr lang="en-US" dirty="0"/>
              <a:t>) any interest payable on such debentures, issued by any institution or authority, or any public sector company, or any co-operative society (including a co-operative land mortgage bank or a co-operative land development bank), as the Central Government may, by notification in the Official Gazette, specify in this behalf</a:t>
            </a:r>
          </a:p>
          <a:p>
            <a:endParaRPr lang="en-US" dirty="0"/>
          </a:p>
          <a:p>
            <a:endParaRPr lang="en-US" dirty="0"/>
          </a:p>
        </p:txBody>
      </p:sp>
    </p:spTree>
    <p:extLst>
      <p:ext uri="{BB962C8B-B14F-4D97-AF65-F5344CB8AC3E}">
        <p14:creationId xmlns:p14="http://schemas.microsoft.com/office/powerpoint/2010/main" val="1530039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20328"/>
            <a:ext cx="8945989" cy="5899355"/>
          </a:xfrm>
        </p:spPr>
        <p:txBody>
          <a:bodyPr>
            <a:normAutofit/>
          </a:bodyPr>
          <a:lstStyle/>
          <a:p>
            <a:r>
              <a:rPr lang="en-US" b="1" dirty="0"/>
              <a:t>No deduction of tax at source under section 194 on dividend paid by any unit of an IFSC, primarily engaged in the business of leasing of an aircraft to a company, being a Unit of an IFSC primarily engaged in the business of leasing of an aircraft [Notification No. 52/2023 dated 20.07.2023] </a:t>
            </a:r>
            <a:endParaRPr lang="en-US" b="1" dirty="0" smtClean="0"/>
          </a:p>
          <a:p>
            <a:pPr marL="0" indent="0">
              <a:buNone/>
            </a:pPr>
            <a:endParaRPr lang="en-US" b="1" dirty="0" smtClean="0"/>
          </a:p>
          <a:p>
            <a:r>
              <a:rPr lang="en-US" dirty="0" smtClean="0"/>
              <a:t>In </a:t>
            </a:r>
            <a:r>
              <a:rPr lang="en-US" dirty="0"/>
              <a:t>exercise of the power provided under section 197A(1F), the Central Government has, vide this notification, notified that, no tax is required to be deducted under section 194 from dividend paid by any unit of an IFSC, primarily engaged in the business of leasing of an aircraft (payer) to a company, being a Unit of an IFSC primarily engaged in the business of leasing of an aircraft (payee) subject to the following: (</a:t>
            </a:r>
            <a:r>
              <a:rPr lang="en-US" dirty="0" err="1"/>
              <a:t>i</a:t>
            </a:r>
            <a:r>
              <a:rPr lang="en-US" dirty="0"/>
              <a:t>) The payee has to furnish and verified a statement-cum-declaration to the payer giving details of previous year relevant to the assessment year in which the dividend income eligible for exemption under section 10(34B) is payable. (ii) The payer would not deduct tax on payment made or credited to the recipient of such dividend (payee) after the date of receipt of copy of statement-cum-declaration from payee and furnish the particulars of all the payments made to the recipient of such dividend on which tax has not been deducted in the statement of deduction of tax under section 200(3) read with the Rule 31A.</a:t>
            </a:r>
          </a:p>
        </p:txBody>
      </p:sp>
    </p:spTree>
    <p:extLst>
      <p:ext uri="{BB962C8B-B14F-4D97-AF65-F5344CB8AC3E}">
        <p14:creationId xmlns:p14="http://schemas.microsoft.com/office/powerpoint/2010/main" val="335475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194 A</a:t>
            </a:r>
            <a:endParaRPr lang="en-US" dirty="0"/>
          </a:p>
        </p:txBody>
      </p:sp>
      <p:sp>
        <p:nvSpPr>
          <p:cNvPr id="3" name="Content Placeholder 2"/>
          <p:cNvSpPr>
            <a:spLocks noGrp="1"/>
          </p:cNvSpPr>
          <p:nvPr>
            <p:ph idx="1"/>
          </p:nvPr>
        </p:nvSpPr>
        <p:spPr>
          <a:xfrm>
            <a:off x="441359" y="1270000"/>
            <a:ext cx="9602293" cy="5315155"/>
          </a:xfrm>
        </p:spPr>
        <p:txBody>
          <a:bodyPr/>
          <a:lstStyle/>
          <a:p>
            <a:r>
              <a:rPr lang="en-US" dirty="0"/>
              <a:t>Any person, not being an individual or a Hindu undivided family, who is responsible for paying to a resident any income by way of interest other than income by way of interest on securities], shall, at the time of credit of such income to the account of the payee or at the time of payment thereof in cash or by issue of a </a:t>
            </a:r>
            <a:r>
              <a:rPr lang="en-US" dirty="0" err="1"/>
              <a:t>cheque</a:t>
            </a:r>
            <a:r>
              <a:rPr lang="en-US" dirty="0"/>
              <a:t> or draft or by any other mode, whichever is earlier, deduct income-tax thereon at the rates in force </a:t>
            </a:r>
            <a:r>
              <a:rPr lang="en-US" dirty="0" smtClean="0"/>
              <a:t>:</a:t>
            </a:r>
          </a:p>
          <a:p>
            <a:r>
              <a:rPr lang="en-US" b="1" dirty="0"/>
              <a:t>Provided </a:t>
            </a:r>
            <a:r>
              <a:rPr lang="en-US" dirty="0"/>
              <a:t>that an individual or a Hindu undivided family, whose total sales, gross receipts or turnover from the business or profession carried on by him exceed </a:t>
            </a:r>
            <a:r>
              <a:rPr lang="en-US" baseline="30000" dirty="0"/>
              <a:t>9</a:t>
            </a:r>
            <a:r>
              <a:rPr lang="en-US" dirty="0"/>
              <a:t>[one crore rupees in case of business or fifty lakh rupees in case of profession] during the financial year immediately preceding the financial year in which such interest is credited or paid, shall be liable to deduct income-tax under this </a:t>
            </a:r>
            <a:r>
              <a:rPr lang="en-US" dirty="0" smtClean="0"/>
              <a:t>section.</a:t>
            </a:r>
          </a:p>
          <a:p>
            <a:pPr marL="0" indent="0">
              <a:buNone/>
            </a:pPr>
            <a:r>
              <a:rPr lang="en-US" dirty="0"/>
              <a:t>Explanation. —For the purposes of this section, where any income by way of interest as aforesaid is credited to any account, whether called "Interest payable account" or "Suspense account" or by any other name, in the books of account of the person liable to pay such income, such crediting shall be deemed to be credit of such income to the account of the payee and the provisions of this section shall apply accordingly</a:t>
            </a:r>
          </a:p>
        </p:txBody>
      </p:sp>
    </p:spTree>
    <p:extLst>
      <p:ext uri="{BB962C8B-B14F-4D97-AF65-F5344CB8AC3E}">
        <p14:creationId xmlns:p14="http://schemas.microsoft.com/office/powerpoint/2010/main" val="11562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250" y="663678"/>
            <a:ext cx="9609666" cy="5368412"/>
          </a:xfrm>
        </p:spPr>
        <p:txBody>
          <a:bodyPr>
            <a:normAutofit lnSpcReduction="10000"/>
          </a:bodyPr>
          <a:lstStyle/>
          <a:p>
            <a:r>
              <a:rPr lang="en-US" dirty="0"/>
              <a:t>The provisions of sub-section (1) shall not apply—</a:t>
            </a:r>
          </a:p>
          <a:p>
            <a:r>
              <a:rPr lang="en-US" dirty="0"/>
              <a:t>where the amount of such income or, as the case may be, the aggregate of the amounts of such income credited or paid or likely to be credited or paid during the financial year by the person referred to in sub-section (1) to the account of, or to, the payee, </a:t>
            </a:r>
            <a:r>
              <a:rPr lang="en-US" baseline="30000" dirty="0"/>
              <a:t>13</a:t>
            </a:r>
            <a:r>
              <a:rPr lang="en-US" dirty="0"/>
              <a:t>[does not exceed</a:t>
            </a:r>
            <a:r>
              <a:rPr lang="en-US" dirty="0" smtClean="0"/>
              <a:t>—</a:t>
            </a:r>
          </a:p>
          <a:p>
            <a:pPr marL="0" indent="0">
              <a:buNone/>
            </a:pPr>
            <a:r>
              <a:rPr lang="en-US" dirty="0" smtClean="0"/>
              <a:t>[forty</a:t>
            </a:r>
            <a:r>
              <a:rPr lang="en-US" dirty="0"/>
              <a:t>] thousand rupees, where the payer is a banking company to which the Banking Regulation Act, 1949 (10 of 1949) applies (including any bank or banking institution, referred to in section 51 of that Act</a:t>
            </a:r>
            <a:r>
              <a:rPr lang="en-US" dirty="0" smtClean="0"/>
              <a:t>);</a:t>
            </a:r>
          </a:p>
          <a:p>
            <a:pPr marL="0" indent="0">
              <a:buNone/>
            </a:pPr>
            <a:r>
              <a:rPr lang="en-US" dirty="0"/>
              <a:t>[forty] thousand rupees, where the payer is a co-operative society engaged in carrying on the business of </a:t>
            </a:r>
            <a:r>
              <a:rPr lang="en-US" dirty="0" smtClean="0"/>
              <a:t>banking.</a:t>
            </a:r>
          </a:p>
          <a:p>
            <a:pPr marL="0" indent="0">
              <a:buNone/>
            </a:pPr>
            <a:r>
              <a:rPr lang="en-US" dirty="0"/>
              <a:t>[forty] thousand rupees, on any deposit with post office under any scheme framed by the Central Government and notified</a:t>
            </a:r>
            <a:r>
              <a:rPr lang="en-US" baseline="30000" dirty="0"/>
              <a:t>16</a:t>
            </a:r>
            <a:r>
              <a:rPr lang="en-US" dirty="0"/>
              <a:t> by it in this behalf; </a:t>
            </a:r>
            <a:endParaRPr lang="en-US" dirty="0" smtClean="0"/>
          </a:p>
          <a:p>
            <a:pPr marL="0" indent="0">
              <a:buNone/>
            </a:pPr>
            <a:r>
              <a:rPr lang="en-US" dirty="0"/>
              <a:t>five thousand rupees in any other </a:t>
            </a:r>
            <a:r>
              <a:rPr lang="en-US" dirty="0" smtClean="0"/>
              <a:t>case</a:t>
            </a:r>
          </a:p>
          <a:p>
            <a:pPr marL="0" indent="0">
              <a:buNone/>
            </a:pPr>
            <a:endParaRPr lang="en-US" dirty="0"/>
          </a:p>
          <a:p>
            <a:pPr marL="0" indent="0">
              <a:buNone/>
            </a:pPr>
            <a:r>
              <a:rPr lang="en-US" b="1" dirty="0"/>
              <a:t>Provided also </a:t>
            </a:r>
            <a:r>
              <a:rPr lang="en-US" dirty="0"/>
              <a:t>that in case of payee being a senior citizen, the provisions of sub-clause (a), sub-clause (b), and sub-clause (c) shall have effect as if for the words "</a:t>
            </a:r>
            <a:r>
              <a:rPr lang="en-US" baseline="30000" dirty="0"/>
              <a:t>23</a:t>
            </a:r>
            <a:r>
              <a:rPr lang="en-US" dirty="0"/>
              <a:t>[forty] thousand rupees", the words "fifty thousand rupees" had been substituted</a:t>
            </a:r>
          </a:p>
        </p:txBody>
      </p:sp>
    </p:spTree>
    <p:extLst>
      <p:ext uri="{BB962C8B-B14F-4D97-AF65-F5344CB8AC3E}">
        <p14:creationId xmlns:p14="http://schemas.microsoft.com/office/powerpoint/2010/main" val="793394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256" y="575187"/>
            <a:ext cx="9366319" cy="5456903"/>
          </a:xfrm>
        </p:spPr>
        <p:txBody>
          <a:bodyPr>
            <a:normAutofit/>
          </a:bodyPr>
          <a:lstStyle/>
          <a:p>
            <a:r>
              <a:rPr lang="en-US" b="1" dirty="0"/>
              <a:t>Provided</a:t>
            </a:r>
            <a:r>
              <a:rPr lang="en-US" dirty="0"/>
              <a:t> that in respect of the income credited or paid in respect of</a:t>
            </a:r>
            <a:r>
              <a:rPr lang="en-US" dirty="0" smtClean="0"/>
              <a:t>—</a:t>
            </a:r>
          </a:p>
          <a:p>
            <a:pPr marL="0" indent="0">
              <a:buNone/>
            </a:pPr>
            <a:r>
              <a:rPr lang="en-US" dirty="0"/>
              <a:t>time deposits with a banking company to which the Banking Regulation Act, 1949 (10 of 1949) applies (including any bank or banking institution referred to in section 51 of that Act); </a:t>
            </a:r>
            <a:endParaRPr lang="en-US" dirty="0" smtClean="0"/>
          </a:p>
          <a:p>
            <a:pPr>
              <a:buAutoNum type="alphaLcPeriod"/>
            </a:pPr>
            <a:r>
              <a:rPr lang="en-US" dirty="0" smtClean="0"/>
              <a:t>time </a:t>
            </a:r>
            <a:r>
              <a:rPr lang="en-US" dirty="0"/>
              <a:t>deposits with a banking company to which the Banking Regulation Act, 1949 (10 of 1949) applies (including any bank or banking institution referred to in section 51 of that Act); </a:t>
            </a:r>
            <a:r>
              <a:rPr lang="en-US" dirty="0" smtClean="0"/>
              <a:t>or</a:t>
            </a:r>
          </a:p>
          <a:p>
            <a:pPr>
              <a:buAutoNum type="alphaLcPeriod"/>
            </a:pPr>
            <a:r>
              <a:rPr lang="en-US" dirty="0" smtClean="0"/>
              <a:t>time </a:t>
            </a:r>
            <a:r>
              <a:rPr lang="en-US" dirty="0"/>
              <a:t>deposits with a co-operative society engaged in carrying on the business of banking</a:t>
            </a:r>
            <a:r>
              <a:rPr lang="en-US" dirty="0" smtClean="0"/>
              <a:t>;</a:t>
            </a:r>
          </a:p>
          <a:p>
            <a:pPr>
              <a:buAutoNum type="alphaLcPeriod"/>
            </a:pPr>
            <a:r>
              <a:rPr lang="en-US" dirty="0" smtClean="0"/>
              <a:t>Deposits </a:t>
            </a:r>
            <a:r>
              <a:rPr lang="en-US" dirty="0"/>
              <a:t>with a public company which is formed and registered in India with the main object of carrying on the business of providing long-term finance for construction or purchase of houses in India for residential purposes </a:t>
            </a:r>
            <a:r>
              <a:rPr lang="en-US" baseline="30000" dirty="0"/>
              <a:t>18</a:t>
            </a:r>
            <a:r>
              <a:rPr lang="en-US" dirty="0"/>
              <a:t>[and which is eligible for deduction under clause (viii) of sub-section (1) of section 36.</a:t>
            </a:r>
            <a:endParaRPr lang="en-US" dirty="0" smtClean="0"/>
          </a:p>
          <a:p>
            <a:pPr>
              <a:buAutoNum type="alphaLcPeriod"/>
            </a:pPr>
            <a:endParaRPr lang="en-US" dirty="0"/>
          </a:p>
        </p:txBody>
      </p:sp>
    </p:spTree>
    <p:extLst>
      <p:ext uri="{BB962C8B-B14F-4D97-AF65-F5344CB8AC3E}">
        <p14:creationId xmlns:p14="http://schemas.microsoft.com/office/powerpoint/2010/main" val="3441282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Applicability of TDS under section 194A</a:t>
            </a:r>
          </a:p>
        </p:txBody>
      </p:sp>
      <p:sp>
        <p:nvSpPr>
          <p:cNvPr id="3" name="Content Placeholder 2"/>
          <p:cNvSpPr>
            <a:spLocks noGrp="1"/>
          </p:cNvSpPr>
          <p:nvPr>
            <p:ph idx="1"/>
          </p:nvPr>
        </p:nvSpPr>
        <p:spPr/>
        <p:txBody>
          <a:bodyPr/>
          <a:lstStyle/>
          <a:p>
            <a:r>
              <a:rPr lang="en-US" dirty="0" smtClean="0"/>
              <a:t>This </a:t>
            </a:r>
            <a:r>
              <a:rPr lang="en-US" dirty="0"/>
              <a:t>section applies only to interest, other than “interest on securities”, credited or paid by </a:t>
            </a:r>
            <a:r>
              <a:rPr lang="en-US" dirty="0" err="1"/>
              <a:t>assessees</a:t>
            </a:r>
            <a:r>
              <a:rPr lang="en-US" dirty="0"/>
              <a:t> other than individuals or Hindu undivided family. However, an individual or Hindu undivided family whose total sales, gross receipts or turnover from the business or profession carried on by him exceed ` 1 crore in case of business and ` 50 lakhs in case of profession during the immediately preceding financial year is liable to deduct tax at source under this section. These provisions apply only to interest paid or credited to residents.</a:t>
            </a:r>
          </a:p>
        </p:txBody>
      </p:sp>
    </p:spTree>
    <p:extLst>
      <p:ext uri="{BB962C8B-B14F-4D97-AF65-F5344CB8AC3E}">
        <p14:creationId xmlns:p14="http://schemas.microsoft.com/office/powerpoint/2010/main" val="10118581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of tax deduction at source</a:t>
            </a:r>
          </a:p>
        </p:txBody>
      </p:sp>
      <p:sp>
        <p:nvSpPr>
          <p:cNvPr id="3" name="Content Placeholder 2"/>
          <p:cNvSpPr>
            <a:spLocks noGrp="1"/>
          </p:cNvSpPr>
          <p:nvPr>
            <p:ph idx="1"/>
          </p:nvPr>
        </p:nvSpPr>
        <p:spPr/>
        <p:txBody>
          <a:bodyPr/>
          <a:lstStyle/>
          <a:p>
            <a:r>
              <a:rPr lang="en-US" dirty="0" smtClean="0"/>
              <a:t>The </a:t>
            </a:r>
            <a:r>
              <a:rPr lang="en-US" dirty="0"/>
              <a:t>deduction of tax must be made at the time of crediting such interest to the payee or at the time of its payment in cash or by any other mode, whichever is earlier. Where any such interest is credited to any account in the books of account of the person liable to pay such income, such crediting is deemed to be credit of such income to the account of the payee and the tax has to be deducted at source. The account to which such interest is credited may be called “Interest Payable account” or “Suspense account” or by any other name.</a:t>
            </a:r>
          </a:p>
        </p:txBody>
      </p:sp>
    </p:spTree>
    <p:extLst>
      <p:ext uri="{BB962C8B-B14F-4D97-AF65-F5344CB8AC3E}">
        <p14:creationId xmlns:p14="http://schemas.microsoft.com/office/powerpoint/2010/main" val="24696009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Rate of TDS</a:t>
            </a:r>
          </a:p>
        </p:txBody>
      </p:sp>
      <p:sp>
        <p:nvSpPr>
          <p:cNvPr id="3" name="Content Placeholder 2"/>
          <p:cNvSpPr>
            <a:spLocks noGrp="1"/>
          </p:cNvSpPr>
          <p:nvPr>
            <p:ph idx="1"/>
          </p:nvPr>
        </p:nvSpPr>
        <p:spPr/>
        <p:txBody>
          <a:bodyPr/>
          <a:lstStyle/>
          <a:p>
            <a:r>
              <a:rPr lang="en-US" dirty="0" smtClean="0"/>
              <a:t>The </a:t>
            </a:r>
            <a:r>
              <a:rPr lang="en-US" dirty="0"/>
              <a:t>rate at which the deduction is to be made is given in Part II of the First Schedule to the Annual Finance Act. The rate at which tax is to be deducted is 10% both in the case of resident </a:t>
            </a:r>
            <a:r>
              <a:rPr lang="en-US" dirty="0" err="1"/>
              <a:t>noncorporate</a:t>
            </a:r>
            <a:r>
              <a:rPr lang="en-US" dirty="0"/>
              <a:t> </a:t>
            </a:r>
            <a:r>
              <a:rPr lang="en-US" dirty="0" err="1"/>
              <a:t>assessees</a:t>
            </a:r>
            <a:r>
              <a:rPr lang="en-US" dirty="0"/>
              <a:t> and domestic companies.</a:t>
            </a:r>
          </a:p>
        </p:txBody>
      </p:sp>
    </p:spTree>
    <p:extLst>
      <p:ext uri="{BB962C8B-B14F-4D97-AF65-F5344CB8AC3E}">
        <p14:creationId xmlns:p14="http://schemas.microsoft.com/office/powerpoint/2010/main" val="41108831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Non-applicability of TDS under section 194A</a:t>
            </a:r>
          </a:p>
        </p:txBody>
      </p:sp>
      <p:sp>
        <p:nvSpPr>
          <p:cNvPr id="3" name="Content Placeholder 2"/>
          <p:cNvSpPr>
            <a:spLocks noGrp="1"/>
          </p:cNvSpPr>
          <p:nvPr>
            <p:ph idx="1"/>
          </p:nvPr>
        </p:nvSpPr>
        <p:spPr/>
        <p:txBody>
          <a:bodyPr>
            <a:normAutofit lnSpcReduction="10000"/>
          </a:bodyPr>
          <a:lstStyle/>
          <a:p>
            <a:r>
              <a:rPr lang="en-US" dirty="0" smtClean="0"/>
              <a:t>No </a:t>
            </a:r>
            <a:r>
              <a:rPr lang="en-US" dirty="0"/>
              <a:t>deduction of tax shall be made in the following cases: </a:t>
            </a:r>
            <a:endParaRPr lang="en-US" dirty="0" smtClean="0"/>
          </a:p>
          <a:p>
            <a:r>
              <a:rPr lang="en-US" dirty="0" smtClean="0"/>
              <a:t>(</a:t>
            </a:r>
            <a:r>
              <a:rPr lang="en-US" dirty="0"/>
              <a:t>a) If the aggregate amount of interest paid or credited during the financial year does not exceed ` 5,000. </a:t>
            </a:r>
            <a:endParaRPr lang="en-US" dirty="0" smtClean="0"/>
          </a:p>
          <a:p>
            <a:pPr marL="0" indent="0">
              <a:buNone/>
            </a:pPr>
            <a:r>
              <a:rPr lang="en-US" dirty="0" smtClean="0"/>
              <a:t>This </a:t>
            </a:r>
            <a:r>
              <a:rPr lang="en-US" dirty="0"/>
              <a:t>limit is ` 40,000 where the payer is a </a:t>
            </a:r>
            <a:endParaRPr lang="en-US" dirty="0" smtClean="0"/>
          </a:p>
          <a:p>
            <a:r>
              <a:rPr lang="en-US" dirty="0" smtClean="0"/>
              <a:t>(</a:t>
            </a:r>
            <a:r>
              <a:rPr lang="en-US" dirty="0" err="1"/>
              <a:t>i</a:t>
            </a:r>
            <a:r>
              <a:rPr lang="en-US" dirty="0"/>
              <a:t>) banking company; </a:t>
            </a:r>
            <a:endParaRPr lang="en-US" dirty="0" smtClean="0"/>
          </a:p>
          <a:p>
            <a:r>
              <a:rPr lang="en-US" dirty="0" smtClean="0"/>
              <a:t>(</a:t>
            </a:r>
            <a:r>
              <a:rPr lang="en-US" dirty="0"/>
              <a:t>ii) a co-operative society engaged in banking business; and </a:t>
            </a:r>
            <a:endParaRPr lang="en-US" dirty="0" smtClean="0"/>
          </a:p>
          <a:p>
            <a:r>
              <a:rPr lang="en-US" dirty="0" smtClean="0"/>
              <a:t>(</a:t>
            </a:r>
            <a:r>
              <a:rPr lang="en-US" dirty="0"/>
              <a:t>iii) post office and interest is credited or paid in respect of any deposit under notified schemes (“Senior Citizens Saving Scheme, 2019” and “</a:t>
            </a:r>
            <a:r>
              <a:rPr lang="en-US" dirty="0" err="1"/>
              <a:t>Mahila</a:t>
            </a:r>
            <a:r>
              <a:rPr lang="en-US" dirty="0"/>
              <a:t> </a:t>
            </a:r>
            <a:r>
              <a:rPr lang="en-US" dirty="0" err="1"/>
              <a:t>Samman</a:t>
            </a:r>
            <a:r>
              <a:rPr lang="en-US" dirty="0"/>
              <a:t> Savings Certificate, 2023” have been notified by the Central Government for this purpose</a:t>
            </a:r>
            <a:r>
              <a:rPr lang="en-US" dirty="0" smtClean="0"/>
              <a:t>).</a:t>
            </a:r>
          </a:p>
          <a:p>
            <a:pPr marL="0" indent="0">
              <a:buNone/>
            </a:pPr>
            <a:r>
              <a:rPr lang="en-US" dirty="0"/>
              <a:t>In respect of (</a:t>
            </a:r>
            <a:r>
              <a:rPr lang="en-US" dirty="0" err="1"/>
              <a:t>i</a:t>
            </a:r>
            <a:r>
              <a:rPr lang="en-US" dirty="0"/>
              <a:t>), (ii) and (iii) above, the limit is ` 50,000, in case of payee, being a senior citizen.</a:t>
            </a:r>
          </a:p>
        </p:txBody>
      </p:sp>
    </p:spTree>
    <p:extLst>
      <p:ext uri="{BB962C8B-B14F-4D97-AF65-F5344CB8AC3E}">
        <p14:creationId xmlns:p14="http://schemas.microsoft.com/office/powerpoint/2010/main" val="31043031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961" y="317090"/>
            <a:ext cx="9992033" cy="1165123"/>
          </a:xfrm>
        </p:spPr>
        <p:txBody>
          <a:bodyPr>
            <a:normAutofit fontScale="90000"/>
          </a:bodyPr>
          <a:lstStyle/>
          <a:p>
            <a:r>
              <a:rPr lang="en-US" dirty="0" smtClean="0"/>
              <a:t>Sec 194 B - </a:t>
            </a:r>
            <a:r>
              <a:rPr lang="en-US" b="1" dirty="0"/>
              <a:t>Winnings from lottery or crossword puzzle, </a:t>
            </a:r>
            <a:r>
              <a:rPr lang="en-US" b="1" dirty="0" err="1"/>
              <a:t>etc</a:t>
            </a:r>
            <a:endParaRPr lang="en-US" dirty="0"/>
          </a:p>
        </p:txBody>
      </p:sp>
      <p:sp>
        <p:nvSpPr>
          <p:cNvPr id="3" name="Content Placeholder 2"/>
          <p:cNvSpPr>
            <a:spLocks noGrp="1"/>
          </p:cNvSpPr>
          <p:nvPr>
            <p:ph idx="1"/>
          </p:nvPr>
        </p:nvSpPr>
        <p:spPr>
          <a:xfrm>
            <a:off x="353961" y="1637071"/>
            <a:ext cx="8732137" cy="4662388"/>
          </a:xfrm>
        </p:spPr>
        <p:txBody>
          <a:bodyPr>
            <a:normAutofit lnSpcReduction="10000"/>
          </a:bodyPr>
          <a:lstStyle/>
          <a:p>
            <a:r>
              <a:rPr lang="en-US" dirty="0"/>
              <a:t>The person responsible for paying to any person any income by way of winnings from any lottery or crossword puzzle [3][or card game and other game of any sort] [3A] [or from gambling or betting of any form or nature whatsoever, being the amount or the aggregate of amounts exceeding ten thousand rupees during the financial year] shall, at the time of payment thereof, deduct income-tax thereon at the rates in </a:t>
            </a:r>
            <a:r>
              <a:rPr lang="en-US" dirty="0" smtClean="0"/>
              <a:t>force.</a:t>
            </a:r>
          </a:p>
          <a:p>
            <a:r>
              <a:rPr lang="en-US" dirty="0"/>
              <a:t>Provided that] in a case where the winnings are wholly in kind or partly in cash and partly in kind but the part in cash is not sufficient to meet the liability of deduction of tax in respect of whole of the winnings, the person responsible for paying shall, before releasing the winnings, ensure that tax has been paid in respect of the </a:t>
            </a:r>
            <a:r>
              <a:rPr lang="en-US" dirty="0" smtClean="0"/>
              <a:t>winnings</a:t>
            </a:r>
          </a:p>
          <a:p>
            <a:r>
              <a:rPr lang="en-US" dirty="0"/>
              <a:t>Provided further that nothing contained in this section shall apply to deduction of income-tax on winnings from any online game on or after the 1st day of April, </a:t>
            </a:r>
            <a:r>
              <a:rPr lang="en-US" dirty="0" smtClean="0"/>
              <a:t>2023</a:t>
            </a:r>
          </a:p>
          <a:p>
            <a:r>
              <a:rPr lang="en-US" dirty="0"/>
              <a:t>Explanation.—For the purposes of this </a:t>
            </a:r>
            <a:r>
              <a:rPr lang="en-US" dirty="0" err="1"/>
              <a:t>section,"online</a:t>
            </a:r>
            <a:r>
              <a:rPr lang="en-US" dirty="0"/>
              <a:t> game" shall have the meaning assigned to it in clause (iii) of the Explanation to section 115BBJ.</a:t>
            </a:r>
          </a:p>
        </p:txBody>
      </p:sp>
    </p:spTree>
    <p:extLst>
      <p:ext uri="{BB962C8B-B14F-4D97-AF65-F5344CB8AC3E}">
        <p14:creationId xmlns:p14="http://schemas.microsoft.com/office/powerpoint/2010/main" val="15637432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194 BB - </a:t>
            </a:r>
            <a:r>
              <a:rPr lang="en-US" dirty="0"/>
              <a:t>Winnings from horse race.</a:t>
            </a:r>
            <a:br>
              <a:rPr lang="en-US" dirty="0"/>
            </a:br>
            <a:endParaRPr lang="en-US" dirty="0"/>
          </a:p>
        </p:txBody>
      </p:sp>
      <p:sp>
        <p:nvSpPr>
          <p:cNvPr id="3" name="Content Placeholder 2"/>
          <p:cNvSpPr>
            <a:spLocks noGrp="1"/>
          </p:cNvSpPr>
          <p:nvPr>
            <p:ph idx="1"/>
          </p:nvPr>
        </p:nvSpPr>
        <p:spPr/>
        <p:txBody>
          <a:bodyPr/>
          <a:lstStyle/>
          <a:p>
            <a:r>
              <a:rPr lang="en-US" dirty="0"/>
              <a:t> </a:t>
            </a:r>
            <a:r>
              <a:rPr lang="en-US" dirty="0" smtClean="0"/>
              <a:t>Any </a:t>
            </a:r>
            <a:r>
              <a:rPr lang="en-US" dirty="0"/>
              <a:t>person, being a bookmaker or a person to whom a </a:t>
            </a:r>
            <a:r>
              <a:rPr lang="en-US" dirty="0" err="1"/>
              <a:t>licence</a:t>
            </a:r>
            <a:r>
              <a:rPr lang="en-US" dirty="0"/>
              <a:t> has been granted by the Government under any law for the time being in force for horse racing in any race course or for arranging for wagering or betting in any race course, who is responsible for paying to any person any income by way of winnings from any horse race </a:t>
            </a:r>
            <a:r>
              <a:rPr lang="en-US" dirty="0" smtClean="0"/>
              <a:t>being </a:t>
            </a:r>
            <a:r>
              <a:rPr lang="en-US" dirty="0"/>
              <a:t>the amount or aggregate of amounts exceeding ten thousand rupees during the financial year,] shall, at the time of payment thereof, deduct income-tax thereon at the rates in force </a:t>
            </a:r>
          </a:p>
          <a:p>
            <a:endParaRPr lang="en-US" dirty="0"/>
          </a:p>
        </p:txBody>
      </p:sp>
    </p:spTree>
    <p:extLst>
      <p:ext uri="{BB962C8B-B14F-4D97-AF65-F5344CB8AC3E}">
        <p14:creationId xmlns:p14="http://schemas.microsoft.com/office/powerpoint/2010/main" val="2793409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477" y="479323"/>
            <a:ext cx="9067525" cy="5562039"/>
          </a:xfrm>
        </p:spPr>
        <p:txBody>
          <a:bodyPr>
            <a:normAutofit fontScale="92500" lnSpcReduction="10000"/>
          </a:bodyPr>
          <a:lstStyle/>
          <a:p>
            <a:r>
              <a:rPr lang="en-US" dirty="0"/>
              <a:t>(iii) any interest payable on 6-1/2 per cent Gold Bonds, 1977 or 7 per cent Gold Bonds, 1980, where the bonds are held by an individual not being a non-resident, and the holder thereof makes a declaration in writing before the person responsible for paying the interest that the total nominal value of the 6-1/2 per cent Gold Bonds, 1977, or, as the case may be, the 7 per cent Gold Bonds, 1980 held by him (including such bonds, if any, held on his behalf by any other person) did not in either case exceed ten thousand rupees at any time during the period to which the interest </a:t>
            </a:r>
            <a:r>
              <a:rPr lang="en-US" dirty="0" smtClean="0"/>
              <a:t>relates.</a:t>
            </a:r>
          </a:p>
          <a:p>
            <a:r>
              <a:rPr lang="en-US" dirty="0"/>
              <a:t>(iv) any interest payable on any security of the Central Government or a State Government</a:t>
            </a:r>
            <a:r>
              <a:rPr lang="en-US" dirty="0" smtClean="0"/>
              <a:t>:</a:t>
            </a:r>
            <a:endParaRPr lang="en-US" dirty="0"/>
          </a:p>
          <a:p>
            <a:r>
              <a:rPr lang="en-US" dirty="0" smtClean="0"/>
              <a:t>Provided</a:t>
            </a:r>
            <a:r>
              <a:rPr lang="en-US" dirty="0"/>
              <a:t> that nothing contained in this clause shall apply to the interest exceeding rupees ten thousand payable on 8% Savings (Taxable) Bonds, 2003 </a:t>
            </a:r>
            <a:r>
              <a:rPr lang="en-US" dirty="0" smtClean="0"/>
              <a:t>or </a:t>
            </a:r>
            <a:r>
              <a:rPr lang="en-US" dirty="0"/>
              <a:t>7.75% Savings (Taxable) Bonds, </a:t>
            </a:r>
            <a:r>
              <a:rPr lang="en-US" dirty="0" smtClean="0"/>
              <a:t>2018 during </a:t>
            </a:r>
            <a:r>
              <a:rPr lang="en-US" dirty="0"/>
              <a:t>the financial year</a:t>
            </a:r>
            <a:r>
              <a:rPr lang="en-US" dirty="0" smtClean="0"/>
              <a:t>;</a:t>
            </a:r>
            <a:endParaRPr lang="en-US" dirty="0"/>
          </a:p>
          <a:p>
            <a:r>
              <a:rPr lang="en-US" dirty="0" smtClean="0"/>
              <a:t>(v</a:t>
            </a:r>
            <a:r>
              <a:rPr lang="en-US" dirty="0"/>
              <a:t>) any interest payable to an individual or a Hindu undivided family, who is resident in India, on any debenture issued by a company in which the public are substantially interested, if --</a:t>
            </a:r>
          </a:p>
          <a:p>
            <a:r>
              <a:rPr lang="en-US" dirty="0"/>
              <a:t>(a) the amount of interest or, as the case may be, the aggregate amount of such interest paid or likely to be paid on such debenture during the financial year by the company to such individual or Hindu undivided family does not exceed five thousand rupees; and</a:t>
            </a:r>
          </a:p>
          <a:p>
            <a:r>
              <a:rPr lang="en-US" dirty="0"/>
              <a:t>(b) such interest is paid by the company by an account payee </a:t>
            </a:r>
            <a:r>
              <a:rPr lang="en-US" dirty="0" err="1"/>
              <a:t>cheque</a:t>
            </a:r>
            <a:r>
              <a:rPr lang="en-US" dirty="0" smtClean="0"/>
              <a:t>;</a:t>
            </a:r>
            <a:endParaRPr lang="en-US" dirty="0"/>
          </a:p>
          <a:p>
            <a:endParaRPr lang="en-US" dirty="0"/>
          </a:p>
        </p:txBody>
      </p:sp>
    </p:spTree>
    <p:extLst>
      <p:ext uri="{BB962C8B-B14F-4D97-AF65-F5344CB8AC3E}">
        <p14:creationId xmlns:p14="http://schemas.microsoft.com/office/powerpoint/2010/main" val="1040231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Rate of tax</a:t>
            </a:r>
          </a:p>
        </p:txBody>
      </p:sp>
      <p:sp>
        <p:nvSpPr>
          <p:cNvPr id="3" name="Content Placeholder 2"/>
          <p:cNvSpPr>
            <a:spLocks noGrp="1"/>
          </p:cNvSpPr>
          <p:nvPr>
            <p:ph idx="1"/>
          </p:nvPr>
        </p:nvSpPr>
        <p:spPr/>
        <p:txBody>
          <a:bodyPr/>
          <a:lstStyle/>
          <a:p>
            <a:r>
              <a:rPr lang="en-US" dirty="0" smtClean="0"/>
              <a:t>Any </a:t>
            </a:r>
            <a:r>
              <a:rPr lang="en-US" dirty="0"/>
              <a:t>income by way of winnings from lotteries, crossword puzzles, card game and other game of any sort, or from gambling or betting of any form or nature whatsoever, races including horse races, etc., will be charged to income-tax at a flat rate of 30% [Section 115BB].</a:t>
            </a:r>
          </a:p>
        </p:txBody>
      </p:sp>
    </p:spTree>
    <p:extLst>
      <p:ext uri="{BB962C8B-B14F-4D97-AF65-F5344CB8AC3E}">
        <p14:creationId xmlns:p14="http://schemas.microsoft.com/office/powerpoint/2010/main" val="33742384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TDS on winning from lotteries, crossword puzzles, etc.</a:t>
            </a:r>
          </a:p>
        </p:txBody>
      </p:sp>
      <p:sp>
        <p:nvSpPr>
          <p:cNvPr id="3" name="Content Placeholder 2"/>
          <p:cNvSpPr>
            <a:spLocks noGrp="1"/>
          </p:cNvSpPr>
          <p:nvPr>
            <p:ph idx="1"/>
          </p:nvPr>
        </p:nvSpPr>
        <p:spPr/>
        <p:txBody>
          <a:bodyPr/>
          <a:lstStyle/>
          <a:p>
            <a:r>
              <a:rPr lang="en-US" dirty="0" smtClean="0"/>
              <a:t>According </a:t>
            </a:r>
            <a:r>
              <a:rPr lang="en-US" dirty="0"/>
              <a:t>to the provisions of section 194B, every person responsible for paying to any person, whether resident or non-resident, any income by way of winnings from lottery or crossword puzzle or card game and other game of any sort, or from gambling or betting of any form or nature whatsoever, is required to deduct income-tax therefrom at the rate of 30% if the amount or aggregate of amounts of payment exceeds ` 10,000 during the financial year. Winnings by way of jackpot would also fall within the scope of section 194B.</a:t>
            </a:r>
          </a:p>
        </p:txBody>
      </p:sp>
    </p:spTree>
    <p:extLst>
      <p:ext uri="{BB962C8B-B14F-4D97-AF65-F5344CB8AC3E}">
        <p14:creationId xmlns:p14="http://schemas.microsoft.com/office/powerpoint/2010/main" val="41950734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Cases where winnings are partly in kind and partly in cash</a:t>
            </a:r>
          </a:p>
        </p:txBody>
      </p:sp>
      <p:sp>
        <p:nvSpPr>
          <p:cNvPr id="3" name="Content Placeholder 2"/>
          <p:cNvSpPr>
            <a:spLocks noGrp="1"/>
          </p:cNvSpPr>
          <p:nvPr>
            <p:ph idx="1"/>
          </p:nvPr>
        </p:nvSpPr>
        <p:spPr/>
        <p:txBody>
          <a:bodyPr/>
          <a:lstStyle/>
          <a:p>
            <a:r>
              <a:rPr lang="en-US" dirty="0" smtClean="0"/>
              <a:t>In </a:t>
            </a:r>
            <a:r>
              <a:rPr lang="en-US" dirty="0"/>
              <a:t>a case where the winnings are wholly in kind or partly in cash and partly in kind but the part in cash is not sufficient to meet the liability of deduction of tax in respect of whole of the winnings, the person responsible for paying shall, before releasing the winnings, ensure that tax has been paid in respect of the winnings. The provisions of section 194B are not applicable in respect of winnings from any online game.</a:t>
            </a:r>
          </a:p>
        </p:txBody>
      </p:sp>
    </p:spTree>
    <p:extLst>
      <p:ext uri="{BB962C8B-B14F-4D97-AF65-F5344CB8AC3E}">
        <p14:creationId xmlns:p14="http://schemas.microsoft.com/office/powerpoint/2010/main" val="30123062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 responsible for deduction of tax under section 194BB</a:t>
            </a:r>
          </a:p>
        </p:txBody>
      </p:sp>
      <p:sp>
        <p:nvSpPr>
          <p:cNvPr id="3" name="Content Placeholder 2"/>
          <p:cNvSpPr>
            <a:spLocks noGrp="1"/>
          </p:cNvSpPr>
          <p:nvPr>
            <p:ph idx="1"/>
          </p:nvPr>
        </p:nvSpPr>
        <p:spPr/>
        <p:txBody>
          <a:bodyPr/>
          <a:lstStyle/>
          <a:p>
            <a:r>
              <a:rPr lang="en-US" dirty="0" smtClean="0"/>
              <a:t>Section </a:t>
            </a:r>
            <a:r>
              <a:rPr lang="en-US" dirty="0"/>
              <a:t>194BB casts responsibility on the following persons to deduct tax at source </a:t>
            </a:r>
            <a:r>
              <a:rPr lang="en-US" dirty="0" smtClean="0"/>
              <a:t>– </a:t>
            </a:r>
          </a:p>
          <a:p>
            <a:r>
              <a:rPr lang="en-US" dirty="0" smtClean="0"/>
              <a:t>(</a:t>
            </a:r>
            <a:r>
              <a:rPr lang="en-US" dirty="0" err="1"/>
              <a:t>i</a:t>
            </a:r>
            <a:r>
              <a:rPr lang="en-US" dirty="0"/>
              <a:t>) a bookmaker; or </a:t>
            </a:r>
            <a:endParaRPr lang="en-US" dirty="0" smtClean="0"/>
          </a:p>
          <a:p>
            <a:r>
              <a:rPr lang="en-US" dirty="0" smtClean="0"/>
              <a:t>(</a:t>
            </a:r>
            <a:r>
              <a:rPr lang="en-US" dirty="0"/>
              <a:t>ii) a person to whom a license has been granted by the Government under any law for the time being in force </a:t>
            </a:r>
            <a:r>
              <a:rPr lang="en-US" dirty="0" smtClean="0"/>
              <a:t>– </a:t>
            </a:r>
          </a:p>
          <a:p>
            <a:r>
              <a:rPr lang="en-US" dirty="0" smtClean="0"/>
              <a:t>(</a:t>
            </a:r>
            <a:r>
              <a:rPr lang="en-US" dirty="0"/>
              <a:t>a) for horse racing in any race course; or </a:t>
            </a:r>
            <a:endParaRPr lang="en-US" dirty="0" smtClean="0"/>
          </a:p>
          <a:p>
            <a:r>
              <a:rPr lang="en-US" dirty="0" smtClean="0"/>
              <a:t>(</a:t>
            </a:r>
            <a:r>
              <a:rPr lang="en-US" dirty="0"/>
              <a:t>b) for arranging for wagering or betting in any race course.</a:t>
            </a:r>
          </a:p>
        </p:txBody>
      </p:sp>
    </p:spTree>
    <p:extLst>
      <p:ext uri="{BB962C8B-B14F-4D97-AF65-F5344CB8AC3E}">
        <p14:creationId xmlns:p14="http://schemas.microsoft.com/office/powerpoint/2010/main" val="17537613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Threshold limit and rate of TDS under section 194BB</a:t>
            </a:r>
          </a:p>
        </p:txBody>
      </p:sp>
      <p:sp>
        <p:nvSpPr>
          <p:cNvPr id="3" name="Content Placeholder 2"/>
          <p:cNvSpPr>
            <a:spLocks noGrp="1"/>
          </p:cNvSpPr>
          <p:nvPr>
            <p:ph idx="1"/>
          </p:nvPr>
        </p:nvSpPr>
        <p:spPr/>
        <p:txBody>
          <a:bodyPr/>
          <a:lstStyle/>
          <a:p>
            <a:r>
              <a:rPr lang="en-US" dirty="0" smtClean="0"/>
              <a:t>The </a:t>
            </a:r>
            <a:r>
              <a:rPr lang="en-US" dirty="0"/>
              <a:t>obligation to deduct tax at source under section 194BB arises when the abovementioned persons make payment to any person of any income by way of winnings from any horse race in excess of the amount or aggregate of amount of ` 10,000 during the financial year. The rate applicable for deduction of tax at source is 30%. </a:t>
            </a:r>
            <a:endParaRPr lang="en-US" dirty="0" smtClean="0"/>
          </a:p>
          <a:p>
            <a:r>
              <a:rPr lang="en-US" dirty="0" smtClean="0"/>
              <a:t>Similarly</a:t>
            </a:r>
            <a:r>
              <a:rPr lang="en-US" dirty="0"/>
              <a:t>, in cases where the book-maker or other person responsible for paying the winnings, credits such winnings and debits the losses to the individual account of the punter, tax has to be deducted @30% on winnings before set-off of losses. Thereafter, the net amount, after deduction of tax and losses, has to be paid to the winner.</a:t>
            </a:r>
          </a:p>
        </p:txBody>
      </p:sp>
    </p:spTree>
    <p:extLst>
      <p:ext uri="{BB962C8B-B14F-4D97-AF65-F5344CB8AC3E}">
        <p14:creationId xmlns:p14="http://schemas.microsoft.com/office/powerpoint/2010/main" val="1409070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Meaning of the expression “horse race”</a:t>
            </a:r>
          </a:p>
        </p:txBody>
      </p:sp>
      <p:sp>
        <p:nvSpPr>
          <p:cNvPr id="3" name="Content Placeholder 2"/>
          <p:cNvSpPr>
            <a:spLocks noGrp="1"/>
          </p:cNvSpPr>
          <p:nvPr>
            <p:ph idx="1"/>
          </p:nvPr>
        </p:nvSpPr>
        <p:spPr/>
        <p:txBody>
          <a:bodyPr/>
          <a:lstStyle/>
          <a:p>
            <a:r>
              <a:rPr lang="en-US" dirty="0" smtClean="0"/>
              <a:t>In </a:t>
            </a:r>
            <a:r>
              <a:rPr lang="en-US" dirty="0"/>
              <a:t>the context of the provisions of section 194BB, the expression ‘any horse race’ used therein must be taken to include, wherever the circumstances so necessitate, more than one horse race.</a:t>
            </a:r>
          </a:p>
        </p:txBody>
      </p:sp>
    </p:spTree>
    <p:extLst>
      <p:ext uri="{BB962C8B-B14F-4D97-AF65-F5344CB8AC3E}">
        <p14:creationId xmlns:p14="http://schemas.microsoft.com/office/powerpoint/2010/main" val="19886954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194 BA - </a:t>
            </a:r>
            <a:r>
              <a:rPr lang="en-US" b="1" dirty="0"/>
              <a:t>Winnings from online games</a:t>
            </a:r>
            <a:r>
              <a:rPr lang="en-US" dirty="0" smtClean="0"/>
              <a:t> </a:t>
            </a:r>
            <a:endParaRPr lang="en-US" dirty="0"/>
          </a:p>
        </p:txBody>
      </p:sp>
      <p:sp>
        <p:nvSpPr>
          <p:cNvPr id="3" name="Content Placeholder 2"/>
          <p:cNvSpPr>
            <a:spLocks noGrp="1"/>
          </p:cNvSpPr>
          <p:nvPr>
            <p:ph idx="1"/>
          </p:nvPr>
        </p:nvSpPr>
        <p:spPr>
          <a:xfrm>
            <a:off x="132735" y="1430594"/>
            <a:ext cx="9210367" cy="5058695"/>
          </a:xfrm>
        </p:spPr>
        <p:txBody>
          <a:bodyPr>
            <a:normAutofit lnSpcReduction="10000"/>
          </a:bodyPr>
          <a:lstStyle/>
          <a:p>
            <a:r>
              <a:rPr lang="en-US" dirty="0"/>
              <a:t>(1) Notwithstanding anything contained in any other provisions of this Act, any person responsible for paying to any person any income by way of winnings from any online game during the financial year shall deduct income-tax on the net winnings in his user account, computed in the manner as may be prescribed, at the end of the financial year at the rates in force:</a:t>
            </a:r>
          </a:p>
          <a:p>
            <a:r>
              <a:rPr lang="en-US" dirty="0"/>
              <a:t>Provided that in a case where there is a withdrawal from user account during the financial year, the income-tax shall be deducted at the time of such withdrawal on the net winnings comprised in such withdrawal, as well as on the remaining amount of net winnings in the user account, computed in the manner as may be prescribed, at the end of the financial year.</a:t>
            </a:r>
          </a:p>
          <a:p>
            <a:r>
              <a:rPr lang="en-US" dirty="0"/>
              <a:t>(2) In a case where the net winnings are wholly in kind or partly in cash, and partly in kind but the part in cash is not sufficient to meet the liability of deduction of tax in respect of whole of the net winnings, the person responsible for paying shall, before releasing the winnings, ensure that tax has been paid in respect of the net winnings.</a:t>
            </a:r>
          </a:p>
          <a:p>
            <a:r>
              <a:rPr lang="en-US" dirty="0"/>
              <a:t>(3) If any difficulty arises in giving effect to the provisions of this section, the Board may, with the previous approval of the Central Government, issue guidelines for the purposes of removing the difficulty</a:t>
            </a:r>
          </a:p>
          <a:p>
            <a:endParaRPr lang="en-US" dirty="0"/>
          </a:p>
        </p:txBody>
      </p:sp>
    </p:spTree>
    <p:extLst>
      <p:ext uri="{BB962C8B-B14F-4D97-AF65-F5344CB8AC3E}">
        <p14:creationId xmlns:p14="http://schemas.microsoft.com/office/powerpoint/2010/main" val="38793636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Applicability of TDS on winnings from online games</a:t>
            </a:r>
          </a:p>
        </p:txBody>
      </p:sp>
      <p:sp>
        <p:nvSpPr>
          <p:cNvPr id="3" name="Content Placeholder 2"/>
          <p:cNvSpPr>
            <a:spLocks noGrp="1"/>
          </p:cNvSpPr>
          <p:nvPr>
            <p:ph idx="1"/>
          </p:nvPr>
        </p:nvSpPr>
        <p:spPr/>
        <p:txBody>
          <a:bodyPr/>
          <a:lstStyle/>
          <a:p>
            <a:r>
              <a:rPr lang="en-US" dirty="0" smtClean="0"/>
              <a:t>Any </a:t>
            </a:r>
            <a:r>
              <a:rPr lang="en-US" dirty="0"/>
              <a:t>person responsible for paying to any person (whether resident or non-resident) any income by way of winnings from any online game during the financial year shall deduct income-tax on the net winnings in his user account, computed in the manner as may be prescribed, at the end of the financial year at the rates in force, i.e., 30%</a:t>
            </a:r>
          </a:p>
        </p:txBody>
      </p:sp>
    </p:spTree>
    <p:extLst>
      <p:ext uri="{BB962C8B-B14F-4D97-AF65-F5344CB8AC3E}">
        <p14:creationId xmlns:p14="http://schemas.microsoft.com/office/powerpoint/2010/main" val="5596790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TDS on withdrawal during the financial year</a:t>
            </a:r>
          </a:p>
        </p:txBody>
      </p:sp>
      <p:sp>
        <p:nvSpPr>
          <p:cNvPr id="3" name="Content Placeholder 2"/>
          <p:cNvSpPr>
            <a:spLocks noGrp="1"/>
          </p:cNvSpPr>
          <p:nvPr>
            <p:ph idx="1"/>
          </p:nvPr>
        </p:nvSpPr>
        <p:spPr/>
        <p:txBody>
          <a:bodyPr/>
          <a:lstStyle/>
          <a:p>
            <a:r>
              <a:rPr lang="en-US" dirty="0" smtClean="0"/>
              <a:t>However</a:t>
            </a:r>
            <a:r>
              <a:rPr lang="en-US" dirty="0"/>
              <a:t>, in a case where there is a withdrawal from user account during the financial year, the income-tax shall be deducted at the time of such withdrawal on the net winnings comprised in such withdrawal, as well as on the remaining amount of net winnings in the user account, computed in the manner as may be prescribed, at the end of the financial year</a:t>
            </a:r>
          </a:p>
        </p:txBody>
      </p:sp>
    </p:spTree>
    <p:extLst>
      <p:ext uri="{BB962C8B-B14F-4D97-AF65-F5344CB8AC3E}">
        <p14:creationId xmlns:p14="http://schemas.microsoft.com/office/powerpoint/2010/main" val="11542005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 winnings wholly in kind or partly in cash or partly in kind</a:t>
            </a:r>
          </a:p>
        </p:txBody>
      </p:sp>
      <p:sp>
        <p:nvSpPr>
          <p:cNvPr id="3" name="Content Placeholder 2"/>
          <p:cNvSpPr>
            <a:spLocks noGrp="1"/>
          </p:cNvSpPr>
          <p:nvPr>
            <p:ph idx="1"/>
          </p:nvPr>
        </p:nvSpPr>
        <p:spPr/>
        <p:txBody>
          <a:bodyPr/>
          <a:lstStyle/>
          <a:p>
            <a:r>
              <a:rPr lang="en-US" dirty="0" smtClean="0"/>
              <a:t>Where </a:t>
            </a:r>
            <a:r>
              <a:rPr lang="en-US" dirty="0"/>
              <a:t>the net winnings are wholly in kind or partly in cash, and partly in kind, but the part in cash is not sufficient to meet the liability of deduction of tax in respect of whole of the net winnings, the person responsible for paying shall, before releasing the winnings, ensure that tax has been paid in respect of the net winnings.</a:t>
            </a:r>
          </a:p>
        </p:txBody>
      </p:sp>
    </p:spTree>
    <p:extLst>
      <p:ext uri="{BB962C8B-B14F-4D97-AF65-F5344CB8AC3E}">
        <p14:creationId xmlns:p14="http://schemas.microsoft.com/office/powerpoint/2010/main" val="656599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98207"/>
            <a:ext cx="8680518" cy="6105832"/>
          </a:xfrm>
        </p:spPr>
        <p:txBody>
          <a:bodyPr>
            <a:normAutofit lnSpcReduction="10000"/>
          </a:bodyPr>
          <a:lstStyle/>
          <a:p>
            <a:r>
              <a:rPr lang="en-US" dirty="0"/>
              <a:t>any interest payable to the Life Insurance Corporation of India established under the Life Insurance Corporation Act, 1956 (31 of 1956), in respect of any securities owned by it or in which it has full beneficial interest; or</a:t>
            </a:r>
          </a:p>
          <a:p>
            <a:r>
              <a:rPr lang="en-US" dirty="0"/>
              <a:t>(vii) any interest payable to the General Insurance Corporation of India (hereafter in this clause referred to as the Corporation) or to any of the four companies (hereafter in this clause referred to as such company), formed by virtue of the schemes framed under sub-section (1) of section 16 of the General Insurance Business (</a:t>
            </a:r>
            <a:r>
              <a:rPr lang="en-US" dirty="0" err="1"/>
              <a:t>Nationalisation</a:t>
            </a:r>
            <a:r>
              <a:rPr lang="en-US" dirty="0"/>
              <a:t>) Act, 1972 (56 of 1972), in respect of any securities owned by the Corporation or such company or in which the Corporation or such company has full beneficial interest; or</a:t>
            </a:r>
          </a:p>
          <a:p>
            <a:r>
              <a:rPr lang="en-US" dirty="0"/>
              <a:t>(viii) any interest payable to any other insurer in respect of any securities owned by it or in which it has full beneficial interest;]</a:t>
            </a:r>
          </a:p>
          <a:p>
            <a:r>
              <a:rPr lang="en-US" dirty="0" smtClean="0"/>
              <a:t>[(</a:t>
            </a:r>
            <a:r>
              <a:rPr lang="en-US" dirty="0"/>
              <a:t>ix) any interest payable to a "business trust", as defined in clause (13A) of section 2, in respect of any securities, by a special purpose vehicle referred to in the Explanation to clause (23FC) of section 10.]</a:t>
            </a:r>
          </a:p>
          <a:p>
            <a:r>
              <a:rPr lang="en-US" dirty="0"/>
              <a:t> </a:t>
            </a:r>
            <a:r>
              <a:rPr lang="en-US" dirty="0" smtClean="0"/>
              <a:t>For </a:t>
            </a:r>
            <a:r>
              <a:rPr lang="en-US" dirty="0"/>
              <a:t>the purposes of this section, where any income by way of interest on securities is credited to any account, whether called Interest payable account or Suspense account or by any other name, in the books of account of the person liable to pay such income, such crediting shall be deemed to be credit of such income to the account of the payee and the provisions of this section shall apply accordingly.</a:t>
            </a:r>
          </a:p>
          <a:p>
            <a:endParaRPr lang="en-US" dirty="0"/>
          </a:p>
        </p:txBody>
      </p:sp>
    </p:spTree>
    <p:extLst>
      <p:ext uri="{BB962C8B-B14F-4D97-AF65-F5344CB8AC3E}">
        <p14:creationId xmlns:p14="http://schemas.microsoft.com/office/powerpoint/2010/main" val="2634862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Manner for computation of net winnings</a:t>
            </a:r>
          </a:p>
        </p:txBody>
      </p:sp>
      <p:sp>
        <p:nvSpPr>
          <p:cNvPr id="3" name="Content Placeholder 2"/>
          <p:cNvSpPr>
            <a:spLocks noGrp="1"/>
          </p:cNvSpPr>
          <p:nvPr>
            <p:ph idx="1"/>
          </p:nvPr>
        </p:nvSpPr>
        <p:spPr/>
        <p:txBody>
          <a:bodyPr/>
          <a:lstStyle/>
          <a:p>
            <a:r>
              <a:rPr lang="en-US" dirty="0" smtClean="0"/>
              <a:t>In </a:t>
            </a:r>
            <a:r>
              <a:rPr lang="en-US" dirty="0"/>
              <a:t>exercise of powers conferred by section 115BBJ read with section 194BA, the CBDT has, vide Notification No. 28/2023 dated 22.5.2023 inserted Rule 133 to prescribe the manner for computation of net winnings: Section 115BBJ provides that any income by way of winnings from online games, would be chargeable to tax @30%. The tax would be calculated on net winnings from such online games computed in the prescribed manner.</a:t>
            </a:r>
          </a:p>
        </p:txBody>
      </p:sp>
    </p:spTree>
    <p:extLst>
      <p:ext uri="{BB962C8B-B14F-4D97-AF65-F5344CB8AC3E}">
        <p14:creationId xmlns:p14="http://schemas.microsoft.com/office/powerpoint/2010/main" val="3720076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 responsible for deduction of tax at source</a:t>
            </a:r>
          </a:p>
        </p:txBody>
      </p:sp>
      <p:sp>
        <p:nvSpPr>
          <p:cNvPr id="3" name="Content Placeholder 2"/>
          <p:cNvSpPr>
            <a:spLocks noGrp="1"/>
          </p:cNvSpPr>
          <p:nvPr>
            <p:ph idx="1"/>
          </p:nvPr>
        </p:nvSpPr>
        <p:spPr/>
        <p:txBody>
          <a:bodyPr/>
          <a:lstStyle/>
          <a:p>
            <a:r>
              <a:rPr lang="en-US" dirty="0" smtClean="0"/>
              <a:t>This </a:t>
            </a:r>
            <a:r>
              <a:rPr lang="en-US" dirty="0"/>
              <a:t>section casts responsibility on every person responsible for paying to a resident any income by way of interest on securities.</a:t>
            </a:r>
          </a:p>
        </p:txBody>
      </p:sp>
    </p:spTree>
    <p:extLst>
      <p:ext uri="{BB962C8B-B14F-4D97-AF65-F5344CB8AC3E}">
        <p14:creationId xmlns:p14="http://schemas.microsoft.com/office/powerpoint/2010/main" val="3879662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Meaning of interest on securities [Section 2(28B)]</a:t>
            </a:r>
          </a:p>
        </p:txBody>
      </p:sp>
      <p:sp>
        <p:nvSpPr>
          <p:cNvPr id="3" name="Content Placeholder 2"/>
          <p:cNvSpPr>
            <a:spLocks noGrp="1"/>
          </p:cNvSpPr>
          <p:nvPr>
            <p:ph idx="1"/>
          </p:nvPr>
        </p:nvSpPr>
        <p:spPr/>
        <p:txBody>
          <a:bodyPr/>
          <a:lstStyle/>
          <a:p>
            <a:r>
              <a:rPr lang="en-US" dirty="0" smtClean="0"/>
              <a:t>Interest </a:t>
            </a:r>
            <a:r>
              <a:rPr lang="en-US" dirty="0"/>
              <a:t>on securities means </a:t>
            </a:r>
            <a:r>
              <a:rPr lang="en-US" dirty="0" smtClean="0"/>
              <a:t>–</a:t>
            </a:r>
          </a:p>
          <a:p>
            <a:pPr marL="0" indent="0">
              <a:buNone/>
            </a:pPr>
            <a:r>
              <a:rPr lang="en-US" dirty="0" smtClean="0"/>
              <a:t> </a:t>
            </a:r>
            <a:r>
              <a:rPr lang="en-US" dirty="0"/>
              <a:t>(</a:t>
            </a:r>
            <a:r>
              <a:rPr lang="en-US" dirty="0" err="1"/>
              <a:t>i</a:t>
            </a:r>
            <a:r>
              <a:rPr lang="en-US" dirty="0"/>
              <a:t>) interest on any security of the Central Government or a State Government </a:t>
            </a:r>
            <a:endParaRPr lang="en-US" dirty="0" smtClean="0"/>
          </a:p>
          <a:p>
            <a:pPr marL="0" indent="0">
              <a:buNone/>
            </a:pPr>
            <a:r>
              <a:rPr lang="en-US" dirty="0"/>
              <a:t> </a:t>
            </a:r>
            <a:r>
              <a:rPr lang="en-US" dirty="0" smtClean="0"/>
              <a:t>(</a:t>
            </a:r>
            <a:r>
              <a:rPr lang="en-US" dirty="0"/>
              <a:t>ii) interest on debentures or other securities for money issued by or on behalf of a local authority or a company or a corporation established by a Central, State or Provincial Act.</a:t>
            </a:r>
          </a:p>
        </p:txBody>
      </p:sp>
    </p:spTree>
    <p:extLst>
      <p:ext uri="{BB962C8B-B14F-4D97-AF65-F5344CB8AC3E}">
        <p14:creationId xmlns:p14="http://schemas.microsoft.com/office/powerpoint/2010/main" val="522025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Rate of TDS</a:t>
            </a:r>
          </a:p>
        </p:txBody>
      </p:sp>
      <p:sp>
        <p:nvSpPr>
          <p:cNvPr id="3" name="Content Placeholder 2"/>
          <p:cNvSpPr>
            <a:spLocks noGrp="1"/>
          </p:cNvSpPr>
          <p:nvPr>
            <p:ph idx="1"/>
          </p:nvPr>
        </p:nvSpPr>
        <p:spPr/>
        <p:txBody>
          <a:bodyPr/>
          <a:lstStyle/>
          <a:p>
            <a:r>
              <a:rPr lang="en-US" dirty="0" smtClean="0"/>
              <a:t>Such </a:t>
            </a:r>
            <a:r>
              <a:rPr lang="en-US" dirty="0"/>
              <a:t>person is vested with the responsibility to deduct income-tax at the rates in force from the amount of interest payable. The rate at which tax is deductible under section </a:t>
            </a:r>
            <a:r>
              <a:rPr lang="en-US" b="1" dirty="0"/>
              <a:t>193 is 10%, </a:t>
            </a:r>
            <a:r>
              <a:rPr lang="en-US" dirty="0"/>
              <a:t>both in the case of domestic companies and resident non-corporate </a:t>
            </a:r>
            <a:r>
              <a:rPr lang="en-US" dirty="0" err="1"/>
              <a:t>assessees</a:t>
            </a:r>
            <a:r>
              <a:rPr lang="en-US" dirty="0"/>
              <a:t>.</a:t>
            </a:r>
          </a:p>
        </p:txBody>
      </p:sp>
    </p:spTree>
    <p:extLst>
      <p:ext uri="{BB962C8B-B14F-4D97-AF65-F5344CB8AC3E}">
        <p14:creationId xmlns:p14="http://schemas.microsoft.com/office/powerpoint/2010/main" val="127002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of tax deduction at source</a:t>
            </a:r>
          </a:p>
        </p:txBody>
      </p:sp>
      <p:sp>
        <p:nvSpPr>
          <p:cNvPr id="3" name="Content Placeholder 2"/>
          <p:cNvSpPr>
            <a:spLocks noGrp="1"/>
          </p:cNvSpPr>
          <p:nvPr>
            <p:ph idx="1"/>
          </p:nvPr>
        </p:nvSpPr>
        <p:spPr/>
        <p:txBody>
          <a:bodyPr/>
          <a:lstStyle/>
          <a:p>
            <a:r>
              <a:rPr lang="en-US" dirty="0" smtClean="0"/>
              <a:t>Tax </a:t>
            </a:r>
            <a:r>
              <a:rPr lang="en-US" dirty="0"/>
              <a:t>should be deducted at the time of credit of such income to the account of the payee or at the time of payment thereof in cash or by issue of a </a:t>
            </a:r>
            <a:r>
              <a:rPr lang="en-US" dirty="0" err="1"/>
              <a:t>cheque</a:t>
            </a:r>
            <a:r>
              <a:rPr lang="en-US" dirty="0"/>
              <a:t> or draft or by any other mode, whichever is earlier. Where any income by way of interest on securities is credited to any account in the books of account of the person liable to pay such income, such crediting is deemed to be credit of such income to the account of the payee and tax has to be deducted at source. The account to which such interest is credited may be called “Interest Payable account” or “Suspense account” or by any other name.</a:t>
            </a:r>
          </a:p>
        </p:txBody>
      </p:sp>
    </p:spTree>
    <p:extLst>
      <p:ext uri="{BB962C8B-B14F-4D97-AF65-F5344CB8AC3E}">
        <p14:creationId xmlns:p14="http://schemas.microsoft.com/office/powerpoint/2010/main" val="3170888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194 – Dividend</a:t>
            </a:r>
            <a:endParaRPr lang="en-US" dirty="0"/>
          </a:p>
        </p:txBody>
      </p:sp>
      <p:sp>
        <p:nvSpPr>
          <p:cNvPr id="3" name="Content Placeholder 2"/>
          <p:cNvSpPr>
            <a:spLocks noGrp="1"/>
          </p:cNvSpPr>
          <p:nvPr>
            <p:ph idx="1"/>
          </p:nvPr>
        </p:nvSpPr>
        <p:spPr>
          <a:xfrm>
            <a:off x="677333" y="1356852"/>
            <a:ext cx="9476931" cy="5110315"/>
          </a:xfrm>
        </p:spPr>
        <p:txBody>
          <a:bodyPr/>
          <a:lstStyle/>
          <a:p>
            <a:r>
              <a:rPr lang="en-US" dirty="0"/>
              <a:t>The principal officer of an Indian company or a company which has made the prescribed arrangements for the declaration and payment of dividends (including dividends on preference shares) within India, shall, before making any payment </a:t>
            </a:r>
            <a:r>
              <a:rPr lang="en-US" dirty="0" smtClean="0"/>
              <a:t>by </a:t>
            </a:r>
            <a:r>
              <a:rPr lang="en-US" dirty="0"/>
              <a:t>any mode] in respect of any dividend or before making any distribution or payment to a shareholder, </a:t>
            </a:r>
            <a:r>
              <a:rPr lang="en-US" dirty="0" smtClean="0"/>
              <a:t>who </a:t>
            </a:r>
            <a:r>
              <a:rPr lang="en-US" dirty="0"/>
              <a:t>is resident in </a:t>
            </a:r>
            <a:r>
              <a:rPr lang="en-US" dirty="0" err="1" smtClean="0"/>
              <a:t>India,of</a:t>
            </a:r>
            <a:r>
              <a:rPr lang="en-US" dirty="0" smtClean="0"/>
              <a:t> </a:t>
            </a:r>
            <a:r>
              <a:rPr lang="en-US" dirty="0"/>
              <a:t>any dividend within the meaning of sub-clause (a) or sub-clause (b) or sub-clause (c) or sub-clause (d) or sub-clause (e) of clause (22) of section 2, deduct from the amount of such dividend, </a:t>
            </a:r>
            <a:r>
              <a:rPr lang="en-US" dirty="0" smtClean="0"/>
              <a:t>income-tax</a:t>
            </a:r>
            <a:r>
              <a:rPr lang="en-US" dirty="0"/>
              <a:t> </a:t>
            </a:r>
            <a:r>
              <a:rPr lang="en-US" dirty="0" smtClean="0"/>
              <a:t>at </a:t>
            </a:r>
            <a:r>
              <a:rPr lang="en-US" dirty="0"/>
              <a:t>the rate of ten per </a:t>
            </a:r>
            <a:r>
              <a:rPr lang="en-US" dirty="0" smtClean="0"/>
              <a:t>cent </a:t>
            </a:r>
            <a:r>
              <a:rPr lang="en-US" dirty="0"/>
              <a:t>:</a:t>
            </a:r>
          </a:p>
          <a:p>
            <a:r>
              <a:rPr lang="en-US" b="1" dirty="0" smtClean="0"/>
              <a:t>Provided</a:t>
            </a:r>
            <a:r>
              <a:rPr lang="en-US" b="1" dirty="0"/>
              <a:t> </a:t>
            </a:r>
            <a:r>
              <a:rPr lang="en-US" dirty="0"/>
              <a:t>that no such deduction shall be made in the case of a shareholder, being an individual, if</a:t>
            </a:r>
            <a:r>
              <a:rPr lang="en-US" dirty="0" smtClean="0"/>
              <a:t>—</a:t>
            </a:r>
          </a:p>
          <a:p>
            <a:pPr lvl="1"/>
            <a:r>
              <a:rPr lang="en-US" dirty="0" smtClean="0"/>
              <a:t>a. </a:t>
            </a:r>
            <a:r>
              <a:rPr lang="en-US" dirty="0"/>
              <a:t>the dividend is paid by the company by </a:t>
            </a:r>
            <a:r>
              <a:rPr lang="en-US" dirty="0" smtClean="0"/>
              <a:t>any </a:t>
            </a:r>
            <a:r>
              <a:rPr lang="en-US" dirty="0"/>
              <a:t>mode other than </a:t>
            </a:r>
            <a:r>
              <a:rPr lang="en-US" dirty="0" smtClean="0"/>
              <a:t>cash; and</a:t>
            </a:r>
          </a:p>
          <a:p>
            <a:pPr lvl="1"/>
            <a:r>
              <a:rPr lang="en-US" dirty="0" smtClean="0"/>
              <a:t>b. the </a:t>
            </a:r>
            <a:r>
              <a:rPr lang="en-US" dirty="0"/>
              <a:t>amount of such dividend or, as the case may be, the aggregate of the amounts of such dividend distributed or paid or likely to be distributed or paid during the financial year by the company to the shareholder, does not exceed </a:t>
            </a:r>
            <a:r>
              <a:rPr lang="en-US" dirty="0" smtClean="0"/>
              <a:t>five thousand rupees</a:t>
            </a:r>
            <a:endParaRPr lang="en-US" dirty="0"/>
          </a:p>
          <a:p>
            <a:endParaRPr lang="en-US" dirty="0"/>
          </a:p>
        </p:txBody>
      </p:sp>
    </p:spTree>
    <p:extLst>
      <p:ext uri="{BB962C8B-B14F-4D97-AF65-F5344CB8AC3E}">
        <p14:creationId xmlns:p14="http://schemas.microsoft.com/office/powerpoint/2010/main" val="152893741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848</TotalTime>
  <Words>3260</Words>
  <Application>Microsoft Office PowerPoint</Application>
  <PresentationFormat>Widescreen</PresentationFormat>
  <Paragraphs>143</Paragraphs>
  <Slides>40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proxima nova rg</vt:lpstr>
      <vt:lpstr>proxima nova rg</vt:lpstr>
      <vt:lpstr>Raleway</vt:lpstr>
      <vt:lpstr>Trebuchet MS</vt:lpstr>
      <vt:lpstr>Wingdings 3</vt:lpstr>
      <vt:lpstr>Facet</vt:lpstr>
      <vt:lpstr>SEC 193, 194, 194A, 194B, 194BB, 194BA</vt:lpstr>
      <vt:lpstr>Sec 193 Interest on securities. </vt:lpstr>
      <vt:lpstr>PowerPoint Presentation</vt:lpstr>
      <vt:lpstr>PowerPoint Presentation</vt:lpstr>
      <vt:lpstr>Person responsible for deduction of tax at source</vt:lpstr>
      <vt:lpstr>Meaning of interest on securities [Section 2(28B)]</vt:lpstr>
      <vt:lpstr>Rate of TDS</vt:lpstr>
      <vt:lpstr>Time of tax deduction at source</vt:lpstr>
      <vt:lpstr>Sec 194 – Dividend</vt:lpstr>
      <vt:lpstr>PowerPoint Presentation</vt:lpstr>
      <vt:lpstr>What is Section 2(22)(a)- Distribution of Assets Deemed as Dividend? </vt:lpstr>
      <vt:lpstr>Section 2(22)(b)- Distribution of Debentures etc. Deemed as Dividend </vt:lpstr>
      <vt:lpstr>Section 2(22)(C)- Distribution of Assets on Liquidation Deemed as Dividend </vt:lpstr>
      <vt:lpstr>Section 2(22)(d)- Distribution on Reduction of Share Capital Deemed as Dividend </vt:lpstr>
      <vt:lpstr>Section 2(22)(e)- Loans &amp; Advances by Closely held Company Deemed as Dividend </vt:lpstr>
      <vt:lpstr>Applicability of TDS under section 194</vt:lpstr>
      <vt:lpstr>Rate of TDS</vt:lpstr>
      <vt:lpstr>Time of tax deduction at source</vt:lpstr>
      <vt:lpstr>Non-applicability of TDS under section194</vt:lpstr>
      <vt:lpstr>PowerPoint Presentation</vt:lpstr>
      <vt:lpstr>Sec 194 A</vt:lpstr>
      <vt:lpstr>PowerPoint Presentation</vt:lpstr>
      <vt:lpstr>PowerPoint Presentation</vt:lpstr>
      <vt:lpstr>Applicability of TDS under section 194A</vt:lpstr>
      <vt:lpstr>Time of tax deduction at source</vt:lpstr>
      <vt:lpstr>Rate of TDS</vt:lpstr>
      <vt:lpstr>Non-applicability of TDS under section 194A</vt:lpstr>
      <vt:lpstr>Sec 194 B - Winnings from lottery or crossword puzzle, etc</vt:lpstr>
      <vt:lpstr>194 BB - Winnings from horse race. </vt:lpstr>
      <vt:lpstr>Rate of tax</vt:lpstr>
      <vt:lpstr>TDS on winning from lotteries, crossword puzzles, etc.</vt:lpstr>
      <vt:lpstr>Cases where winnings are partly in kind and partly in cash</vt:lpstr>
      <vt:lpstr>Person responsible for deduction of tax under section 194BB</vt:lpstr>
      <vt:lpstr>Threshold limit and rate of TDS under section 194BB</vt:lpstr>
      <vt:lpstr>Meaning of the expression “horse race”</vt:lpstr>
      <vt:lpstr>194 BA - Winnings from online games </vt:lpstr>
      <vt:lpstr>Applicability of TDS on winnings from online games</vt:lpstr>
      <vt:lpstr>TDS on withdrawal during the financial year</vt:lpstr>
      <vt:lpstr>Net winnings wholly in kind or partly in cash or partly in kind</vt:lpstr>
      <vt:lpstr>Manner for computation of net winnings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 193, 194, 194A, 194B, 194BB, 194BA</dc:title>
  <dc:creator>919633533228</dc:creator>
  <cp:lastModifiedBy>User</cp:lastModifiedBy>
  <cp:revision>9</cp:revision>
  <dcterms:created xsi:type="dcterms:W3CDTF">2024-03-15T14:56:04Z</dcterms:created>
  <dcterms:modified xsi:type="dcterms:W3CDTF">2025-01-12T15:44:35Z</dcterms:modified>
</cp:coreProperties>
</file>