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327" r:id="rId3"/>
    <p:sldId id="314" r:id="rId4"/>
    <p:sldId id="440" r:id="rId5"/>
    <p:sldId id="294" r:id="rId6"/>
    <p:sldId id="282" r:id="rId7"/>
    <p:sldId id="315" r:id="rId8"/>
    <p:sldId id="316" r:id="rId9"/>
    <p:sldId id="317" r:id="rId10"/>
    <p:sldId id="318" r:id="rId11"/>
    <p:sldId id="319" r:id="rId12"/>
    <p:sldId id="326" r:id="rId13"/>
    <p:sldId id="441" r:id="rId14"/>
    <p:sldId id="442" r:id="rId15"/>
    <p:sldId id="443" r:id="rId16"/>
    <p:sldId id="320" r:id="rId17"/>
    <p:sldId id="322" r:id="rId18"/>
    <p:sldId id="321" r:id="rId19"/>
    <p:sldId id="323" r:id="rId20"/>
    <p:sldId id="32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25EED8-2F79-46DA-91CA-662014902ECB}" type="datetimeFigureOut">
              <a:rPr lang="en-IN" smtClean="0"/>
              <a:t>14-09-2024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6767C5-9D69-4ACF-945D-EB7709493346}" type="slidenum">
              <a:rPr lang="en-IN" smtClean="0"/>
              <a:t>‹#›</a:t>
            </a:fld>
            <a:endParaRPr lang="en-IN"/>
          </a:p>
        </p:txBody>
      </p:sp>
    </p:spTree>
    <p:extLst>
      <p:ext uri="{BB962C8B-B14F-4D97-AF65-F5344CB8AC3E}">
        <p14:creationId xmlns:p14="http://schemas.microsoft.com/office/powerpoint/2010/main" val="2489860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3</a:t>
            </a:fld>
            <a:endParaRPr lang="en-US"/>
          </a:p>
        </p:txBody>
      </p:sp>
    </p:spTree>
    <p:extLst>
      <p:ext uri="{BB962C8B-B14F-4D97-AF65-F5344CB8AC3E}">
        <p14:creationId xmlns:p14="http://schemas.microsoft.com/office/powerpoint/2010/main" val="32641535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16</a:t>
            </a:fld>
            <a:endParaRPr lang="en-US"/>
          </a:p>
        </p:txBody>
      </p:sp>
    </p:spTree>
    <p:extLst>
      <p:ext uri="{BB962C8B-B14F-4D97-AF65-F5344CB8AC3E}">
        <p14:creationId xmlns:p14="http://schemas.microsoft.com/office/powerpoint/2010/main" val="175393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17</a:t>
            </a:fld>
            <a:endParaRPr lang="en-US"/>
          </a:p>
        </p:txBody>
      </p:sp>
    </p:spTree>
    <p:extLst>
      <p:ext uri="{BB962C8B-B14F-4D97-AF65-F5344CB8AC3E}">
        <p14:creationId xmlns:p14="http://schemas.microsoft.com/office/powerpoint/2010/main" val="2664666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18</a:t>
            </a:fld>
            <a:endParaRPr lang="en-US"/>
          </a:p>
        </p:txBody>
      </p:sp>
    </p:spTree>
    <p:extLst>
      <p:ext uri="{BB962C8B-B14F-4D97-AF65-F5344CB8AC3E}">
        <p14:creationId xmlns:p14="http://schemas.microsoft.com/office/powerpoint/2010/main" val="2013214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19</a:t>
            </a:fld>
            <a:endParaRPr lang="en-US"/>
          </a:p>
        </p:txBody>
      </p:sp>
    </p:spTree>
    <p:extLst>
      <p:ext uri="{BB962C8B-B14F-4D97-AF65-F5344CB8AC3E}">
        <p14:creationId xmlns:p14="http://schemas.microsoft.com/office/powerpoint/2010/main" val="41843999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20</a:t>
            </a:fld>
            <a:endParaRPr lang="en-US"/>
          </a:p>
        </p:txBody>
      </p:sp>
    </p:spTree>
    <p:extLst>
      <p:ext uri="{BB962C8B-B14F-4D97-AF65-F5344CB8AC3E}">
        <p14:creationId xmlns:p14="http://schemas.microsoft.com/office/powerpoint/2010/main" val="1972258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5</a:t>
            </a:fld>
            <a:endParaRPr lang="en-US"/>
          </a:p>
        </p:txBody>
      </p:sp>
    </p:spTree>
    <p:extLst>
      <p:ext uri="{BB962C8B-B14F-4D97-AF65-F5344CB8AC3E}">
        <p14:creationId xmlns:p14="http://schemas.microsoft.com/office/powerpoint/2010/main" val="802370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6</a:t>
            </a:fld>
            <a:endParaRPr lang="en-US"/>
          </a:p>
        </p:txBody>
      </p:sp>
    </p:spTree>
    <p:extLst>
      <p:ext uri="{BB962C8B-B14F-4D97-AF65-F5344CB8AC3E}">
        <p14:creationId xmlns:p14="http://schemas.microsoft.com/office/powerpoint/2010/main" val="3907554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7</a:t>
            </a:fld>
            <a:endParaRPr lang="en-US"/>
          </a:p>
        </p:txBody>
      </p:sp>
    </p:spTree>
    <p:extLst>
      <p:ext uri="{BB962C8B-B14F-4D97-AF65-F5344CB8AC3E}">
        <p14:creationId xmlns:p14="http://schemas.microsoft.com/office/powerpoint/2010/main" val="3394288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8</a:t>
            </a:fld>
            <a:endParaRPr lang="en-US"/>
          </a:p>
        </p:txBody>
      </p:sp>
    </p:spTree>
    <p:extLst>
      <p:ext uri="{BB962C8B-B14F-4D97-AF65-F5344CB8AC3E}">
        <p14:creationId xmlns:p14="http://schemas.microsoft.com/office/powerpoint/2010/main" val="956691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9</a:t>
            </a:fld>
            <a:endParaRPr lang="en-US"/>
          </a:p>
        </p:txBody>
      </p:sp>
    </p:spTree>
    <p:extLst>
      <p:ext uri="{BB962C8B-B14F-4D97-AF65-F5344CB8AC3E}">
        <p14:creationId xmlns:p14="http://schemas.microsoft.com/office/powerpoint/2010/main" val="3645357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10</a:t>
            </a:fld>
            <a:endParaRPr lang="en-US"/>
          </a:p>
        </p:txBody>
      </p:sp>
    </p:spTree>
    <p:extLst>
      <p:ext uri="{BB962C8B-B14F-4D97-AF65-F5344CB8AC3E}">
        <p14:creationId xmlns:p14="http://schemas.microsoft.com/office/powerpoint/2010/main" val="1237993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11</a:t>
            </a:fld>
            <a:endParaRPr lang="en-US"/>
          </a:p>
        </p:txBody>
      </p:sp>
    </p:spTree>
    <p:extLst>
      <p:ext uri="{BB962C8B-B14F-4D97-AF65-F5344CB8AC3E}">
        <p14:creationId xmlns:p14="http://schemas.microsoft.com/office/powerpoint/2010/main" val="2831777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12</a:t>
            </a:fld>
            <a:endParaRPr lang="en-US"/>
          </a:p>
        </p:txBody>
      </p:sp>
    </p:spTree>
    <p:extLst>
      <p:ext uri="{BB962C8B-B14F-4D97-AF65-F5344CB8AC3E}">
        <p14:creationId xmlns:p14="http://schemas.microsoft.com/office/powerpoint/2010/main" val="356704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14-09-2024</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03844704-AA0A-4361-868F-5B84AB5A2CE6}"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580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14-09-2024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313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14-09-2024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6332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14-09-2024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83250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2A328-2BE4-4DDA-859C-A5D72FF77ED7}" type="datetimeFigureOut">
              <a:rPr lang="en-IN" smtClean="0"/>
              <a:t>14-09-2024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2285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12A328-2BE4-4DDA-859C-A5D72FF77ED7}" type="datetimeFigureOut">
              <a:rPr lang="en-IN" smtClean="0"/>
              <a:t>14-09-2024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3844704-AA0A-4361-868F-5B84AB5A2CE6}"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2432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12A328-2BE4-4DDA-859C-A5D72FF77ED7}" type="datetimeFigureOut">
              <a:rPr lang="en-IN" smtClean="0"/>
              <a:t>14-09-2024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3844704-AA0A-4361-868F-5B84AB5A2CE6}"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6955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12A328-2BE4-4DDA-859C-A5D72FF77ED7}" type="datetimeFigureOut">
              <a:rPr lang="en-IN" smtClean="0"/>
              <a:t>14-09-2024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3844704-AA0A-4361-868F-5B84AB5A2CE6}"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621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2A328-2BE4-4DDA-859C-A5D72FF77ED7}" type="datetimeFigureOut">
              <a:rPr lang="en-IN" smtClean="0"/>
              <a:t>14-09-2024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3844704-AA0A-4361-868F-5B84AB5A2CE6}" type="slidenum">
              <a:rPr lang="en-IN" smtClean="0"/>
              <a:t>‹#›</a:t>
            </a:fld>
            <a:endParaRPr lang="en-IN"/>
          </a:p>
        </p:txBody>
      </p:sp>
    </p:spTree>
    <p:extLst>
      <p:ext uri="{BB962C8B-B14F-4D97-AF65-F5344CB8AC3E}">
        <p14:creationId xmlns:p14="http://schemas.microsoft.com/office/powerpoint/2010/main" val="1111457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12A328-2BE4-4DDA-859C-A5D72FF77ED7}" type="datetimeFigureOut">
              <a:rPr lang="en-IN" smtClean="0"/>
              <a:t>14-09-2024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3844704-AA0A-4361-868F-5B84AB5A2CE6}"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6857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012A328-2BE4-4DDA-859C-A5D72FF77ED7}" type="datetimeFigureOut">
              <a:rPr lang="en-IN" smtClean="0"/>
              <a:t>14-09-2024</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03844704-AA0A-4361-868F-5B84AB5A2CE6}"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1571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012A328-2BE4-4DDA-859C-A5D72FF77ED7}" type="datetimeFigureOut">
              <a:rPr lang="en-IN" smtClean="0"/>
              <a:t>14-09-2024</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3844704-AA0A-4361-868F-5B84AB5A2CE6}"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1799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6D661-6C51-2300-E09D-BBC40C3AFFE2}"/>
              </a:ext>
            </a:extLst>
          </p:cNvPr>
          <p:cNvSpPr>
            <a:spLocks noGrp="1"/>
          </p:cNvSpPr>
          <p:nvPr>
            <p:ph type="ctrTitle"/>
          </p:nvPr>
        </p:nvSpPr>
        <p:spPr>
          <a:xfrm>
            <a:off x="2089079" y="649752"/>
            <a:ext cx="9144000" cy="2387600"/>
          </a:xfrm>
        </p:spPr>
        <p:txBody>
          <a:bodyPr/>
          <a:lstStyle/>
          <a:p>
            <a:pPr algn="ctr"/>
            <a:r>
              <a:rPr lang="en-GB" dirty="0"/>
              <a:t>Sec 194 R and 194 S</a:t>
            </a:r>
            <a:endParaRPr lang="en-IN" dirty="0"/>
          </a:p>
        </p:txBody>
      </p:sp>
    </p:spTree>
    <p:extLst>
      <p:ext uri="{BB962C8B-B14F-4D97-AF65-F5344CB8AC3E}">
        <p14:creationId xmlns:p14="http://schemas.microsoft.com/office/powerpoint/2010/main" val="43098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10</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93750" y="751344"/>
            <a:ext cx="11729843" cy="6186309"/>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FAQ 5 – Valuation of benefit or perquisite? </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b="1" dirty="0">
                <a:latin typeface="+mj-lt"/>
              </a:rPr>
              <a:t>As per FAQ –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In case of benefit / perquisite purchased by the service provider – Purchase cost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In case of benefit / perquisite manufactured – Price charged to customer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GST not to be included in the value of benefit / perquisite</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FAQ 6 – Benefit or perquisite for products given to social media influencer ? </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dirty="0">
                <a:latin typeface="+mj-lt"/>
              </a:rPr>
              <a:t>As per FAQ –  If product is to be returned by the social media influence, then no TDS liability. If product is retained then in the nature of benefit or perquisite</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 Issues </a:t>
            </a:r>
          </a:p>
          <a:p>
            <a:pPr marL="342900" indent="-342900" algn="just">
              <a:buFont typeface="Arial" panose="020B0604020202020204" pitchFamily="34" charset="0"/>
              <a:buChar char="•"/>
            </a:pPr>
            <a:r>
              <a:rPr lang="en-US" dirty="0">
                <a:latin typeface="+mj-lt"/>
              </a:rPr>
              <a:t>– Purchase of product by social media influencer at nominal price – whether benefit / perquisite</a:t>
            </a:r>
          </a:p>
          <a:p>
            <a:pPr marL="342900" indent="-342900" algn="just">
              <a:buFont typeface="Arial" panose="020B0604020202020204" pitchFamily="34" charset="0"/>
              <a:buChar char="•"/>
            </a:pPr>
            <a:r>
              <a:rPr lang="en-US" dirty="0">
                <a:latin typeface="+mj-lt"/>
              </a:rPr>
              <a:t>– Product given in lieu of his services – whether benefit / perquisite</a:t>
            </a:r>
          </a:p>
          <a:p>
            <a:pPr algn="just"/>
            <a:endParaRPr lang="en-US" dirty="0">
              <a:latin typeface="+mj-lt"/>
            </a:endParaRP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762796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11</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93750" y="695020"/>
            <a:ext cx="11729843" cy="6324808"/>
          </a:xfrm>
          <a:prstGeom prst="rect">
            <a:avLst/>
          </a:prstGeom>
          <a:noFill/>
        </p:spPr>
        <p:txBody>
          <a:bodyPr wrap="square" rtlCol="0">
            <a:spAutoFit/>
          </a:bodyPr>
          <a:lstStyle/>
          <a:p>
            <a:pPr marL="342900" indent="-342900" algn="just">
              <a:buFont typeface="Arial" panose="020B0604020202020204" pitchFamily="34" charset="0"/>
              <a:buChar char="•"/>
            </a:pPr>
            <a:r>
              <a:rPr lang="en-US" sz="1500" b="1" dirty="0">
                <a:latin typeface="+mj-lt"/>
              </a:rPr>
              <a:t>FAQ 7 – Reimbursement of out-of-pocket expenses - whether benefit or perquisite? </a:t>
            </a:r>
          </a:p>
          <a:p>
            <a:pPr marL="342900" indent="-342900" algn="just">
              <a:buFont typeface="Arial" panose="020B0604020202020204" pitchFamily="34" charset="0"/>
              <a:buChar char="•"/>
            </a:pPr>
            <a:endParaRPr lang="en-US" sz="1500" b="1" dirty="0">
              <a:latin typeface="+mj-lt"/>
            </a:endParaRPr>
          </a:p>
          <a:p>
            <a:pPr marL="342900" indent="-342900" algn="just">
              <a:buFont typeface="Arial" panose="020B0604020202020204" pitchFamily="34" charset="0"/>
              <a:buChar char="•"/>
            </a:pPr>
            <a:r>
              <a:rPr lang="en-US" sz="1500" dirty="0">
                <a:latin typeface="+mj-lt"/>
              </a:rPr>
              <a:t>As per FAQ – liability of the person carrying on business is met by or reimbursed by some other person, the same would be regarded as ‘benefit’ or ‘perquisite’ for the person who had the primary liability of incurrence</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Expenses reimbursed by the client of the consultant would be regarded as benefit/perquisite liable for TDS, however no TDS if bill is in the name of the client, paid by consultant and reimbursed by the client to the consultant</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Further clarification by Circular No. 18/2022 – Out of pocket expenses if part of the bill for services covered u/s. 194C and Sec 194J, TDS to be deducted in the respective section and not to be deducted u/s. 194R. </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b="1" dirty="0">
                <a:latin typeface="+mj-lt"/>
              </a:rPr>
              <a:t>FAQ 8 – Dealer conferences – whether benefit or perquisite? </a:t>
            </a:r>
          </a:p>
          <a:p>
            <a:pPr marL="342900" indent="-342900" algn="just">
              <a:buFont typeface="Arial" panose="020B0604020202020204" pitchFamily="34" charset="0"/>
              <a:buChar char="•"/>
            </a:pPr>
            <a:endParaRPr lang="en-US" sz="1500" b="1" dirty="0">
              <a:latin typeface="+mj-lt"/>
            </a:endParaRPr>
          </a:p>
          <a:p>
            <a:pPr marL="342900" indent="-342900" algn="just">
              <a:buFont typeface="Arial" panose="020B0604020202020204" pitchFamily="34" charset="0"/>
              <a:buChar char="•"/>
            </a:pPr>
            <a:r>
              <a:rPr lang="en-US" sz="1500" dirty="0">
                <a:latin typeface="+mj-lt"/>
              </a:rPr>
              <a:t>As per FAQ –  If conferences are held with the primary object to educate dealers/customers product for launch of new product, sales technique, addressing queries etc. than such conference not in nature of benefit / perquisite</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Expenses attributable to leisure trip, leisure component, for sponsoring family members or for prior stay or overstay liable for TDS – further clarification by circular no 18/2022 that day immediately prior to actual start date of conference and a day immediately following the actual end date of conference would not be considered as over stay</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Further clarification by circular no 18/2022 -  Expenses in the nature of benefit / perquisite not attributable to individual dealer as conference for a group of individuals, then option with the tax payer to not claim expenses. If opted no TDS to be deducted u/s. 194R and accordingly not considered shall not be considered as Assessee in default. </a:t>
            </a:r>
          </a:p>
          <a:p>
            <a:pPr algn="just"/>
            <a:endParaRPr lang="en-US" sz="1500" dirty="0">
              <a:latin typeface="+mj-lt"/>
            </a:endParaRPr>
          </a:p>
          <a:p>
            <a:pPr marL="342900" indent="-342900" algn="just">
              <a:buFont typeface="Arial" panose="020B0604020202020204" pitchFamily="34" charset="0"/>
              <a:buChar char="•"/>
            </a:pPr>
            <a:endParaRPr lang="en-US" sz="1500" b="1" dirty="0">
              <a:latin typeface="+mj-lt"/>
            </a:endParaRP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endParaRPr lang="en-US" sz="1500"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1230294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12</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93750" y="695020"/>
            <a:ext cx="11729843" cy="5355312"/>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(Circular no. 18/2022) FAQ  1 – Relaxation to certain bank on loan settlement / loan waiver</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dirty="0">
                <a:latin typeface="+mj-lt"/>
              </a:rPr>
              <a:t>Extra burden of deducting TDS in addition to bearing the haircut granted on loan settlement / loan waiver. Accordingly relaxation granted – Relaxation only for TDS deduction. However taxability in the hands of the recipient shall not be impacted.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Issue - Why restricted to select category of banks / financial institutions. Relaxation to be extended to entities where there is genuine hardship for realization of loans</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b="1" dirty="0">
                <a:latin typeface="+mj-lt"/>
              </a:rPr>
              <a:t>(Circular no. 18/2022) FAQ 7 – Issue of bonus shares / rights shares in which public are substantially interested - whether benefit or perquisite? </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dirty="0">
                <a:latin typeface="+mj-lt"/>
              </a:rPr>
              <a:t>Bonus shares issued to all the shareholders. No change in the ownership. No benefit to shareholders on account of issue of Bonus shares – therefore no benefit / perquisite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Right shares – offered to all shareholders and hence no benefit / perquisite to any specific shareholder – accordingly no TDS u/s. 194R.</a:t>
            </a: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759174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076B63-6D03-AA8C-1B09-D093EB07B112}"/>
              </a:ext>
            </a:extLst>
          </p:cNvPr>
          <p:cNvSpPr txBox="1"/>
          <p:nvPr/>
        </p:nvSpPr>
        <p:spPr>
          <a:xfrm>
            <a:off x="472611" y="616449"/>
            <a:ext cx="11332396" cy="5909310"/>
          </a:xfrm>
          <a:prstGeom prst="rect">
            <a:avLst/>
          </a:prstGeom>
          <a:noFill/>
        </p:spPr>
        <p:txBody>
          <a:bodyPr wrap="square" rtlCol="0">
            <a:spAutoFit/>
          </a:bodyPr>
          <a:lstStyle/>
          <a:p>
            <a:pPr algn="just"/>
            <a:r>
              <a:rPr lang="en-GB" sz="2400" b="0" i="0" dirty="0">
                <a:solidFill>
                  <a:srgbClr val="000000"/>
                </a:solidFill>
                <a:effectLst/>
                <a:highlight>
                  <a:srgbClr val="FFFFFF"/>
                </a:highlight>
                <a:latin typeface="Calibri" panose="020F0502020204030204" pitchFamily="34" charset="0"/>
              </a:rPr>
              <a:t>194 S - </a:t>
            </a:r>
            <a:r>
              <a:rPr lang="en-GB" sz="2400" b="1" i="0" dirty="0">
                <a:solidFill>
                  <a:srgbClr val="000000"/>
                </a:solidFill>
                <a:effectLst/>
                <a:highlight>
                  <a:srgbClr val="FFFFFF"/>
                </a:highlight>
                <a:latin typeface="Calibri" panose="020F0502020204030204" pitchFamily="34" charset="0"/>
              </a:rPr>
              <a:t> Payment on transfer of virtual digital asset.</a:t>
            </a:r>
            <a:endParaRPr lang="en-GB" sz="2400" b="0" i="0" dirty="0">
              <a:solidFill>
                <a:srgbClr val="000000"/>
              </a:solidFill>
              <a:effectLst/>
              <a:highlight>
                <a:srgbClr val="FFFFFF"/>
              </a:highlight>
              <a:latin typeface="Calibri" panose="020F0502020204030204" pitchFamily="34" charset="0"/>
            </a:endParaRPr>
          </a:p>
          <a:p>
            <a:pPr algn="just"/>
            <a:endParaRPr lang="en-GB" sz="2400" dirty="0">
              <a:solidFill>
                <a:srgbClr val="000000"/>
              </a:solidFill>
              <a:highlight>
                <a:srgbClr val="FFFFFF"/>
              </a:highlight>
              <a:latin typeface="Calibri" panose="020F0502020204030204" pitchFamily="34" charset="0"/>
            </a:endParaRPr>
          </a:p>
          <a:p>
            <a:pPr algn="just"/>
            <a:r>
              <a:rPr lang="en-GB" sz="2400" b="0" i="0" dirty="0">
                <a:solidFill>
                  <a:srgbClr val="000000"/>
                </a:solidFill>
                <a:effectLst/>
                <a:highlight>
                  <a:srgbClr val="FFFFFF"/>
                </a:highlight>
                <a:latin typeface="Calibri" panose="020F0502020204030204" pitchFamily="34" charset="0"/>
              </a:rPr>
              <a:t>(1) Any person responsible for paying to any resident any sum by way of consideration for transfer of a virtual digital asset, shall, at the time of credit of such sum to the account of the resident or at the time of payment of such sum by any mode, whichever is earlier, deduct an amount equal to one per cent of such sum as income-tax thereon:</a:t>
            </a:r>
          </a:p>
          <a:p>
            <a:pPr algn="just"/>
            <a:r>
              <a:rPr lang="en-GB" sz="2400" b="0" i="0" dirty="0">
                <a:solidFill>
                  <a:srgbClr val="000000"/>
                </a:solidFill>
                <a:effectLst/>
                <a:highlight>
                  <a:srgbClr val="FFFFFF"/>
                </a:highlight>
                <a:latin typeface="Calibri" panose="020F0502020204030204" pitchFamily="34" charset="0"/>
              </a:rPr>
              <a:t>Provided that in a case where the consideration for transfer of virtual digital asset is--</a:t>
            </a:r>
          </a:p>
          <a:p>
            <a:pPr marL="182880" algn="just"/>
            <a:r>
              <a:rPr lang="en-GB" sz="2400" b="0" i="0" dirty="0">
                <a:solidFill>
                  <a:srgbClr val="000000"/>
                </a:solidFill>
                <a:effectLst/>
                <a:highlight>
                  <a:srgbClr val="FFFFFF"/>
                </a:highlight>
                <a:latin typeface="Calibri" panose="020F0502020204030204" pitchFamily="34" charset="0"/>
              </a:rPr>
              <a:t>(a) wholly in kind or in exchange of another virtual digital asset, where there is no part in cash; or</a:t>
            </a:r>
          </a:p>
          <a:p>
            <a:pPr marL="182880" algn="just"/>
            <a:r>
              <a:rPr lang="en-GB" sz="2400" b="0" i="0" dirty="0">
                <a:solidFill>
                  <a:srgbClr val="000000"/>
                </a:solidFill>
                <a:effectLst/>
                <a:highlight>
                  <a:srgbClr val="FFFFFF"/>
                </a:highlight>
                <a:latin typeface="Calibri" panose="020F0502020204030204" pitchFamily="34" charset="0"/>
              </a:rPr>
              <a:t>(b) partly in cash and partly in kind but the part in cash is not sufficient to meet the liability of deduction of tax in respect of whole of such transfer,</a:t>
            </a:r>
          </a:p>
          <a:p>
            <a:pPr algn="just"/>
            <a:r>
              <a:rPr lang="en-GB" sz="2400" b="0" i="0" dirty="0">
                <a:solidFill>
                  <a:srgbClr val="000000"/>
                </a:solidFill>
                <a:effectLst/>
                <a:highlight>
                  <a:srgbClr val="FFFFFF"/>
                </a:highlight>
                <a:latin typeface="Calibri" panose="020F0502020204030204" pitchFamily="34" charset="0"/>
              </a:rPr>
              <a:t>the person responsible for paying such consideration shall, before releasing the consideration, ensure that tax required to be deducted has been paid in respect of such consideration for the transfer of virtual digital asset.</a:t>
            </a:r>
          </a:p>
          <a:p>
            <a:pPr algn="just"/>
            <a:r>
              <a:rPr lang="en-GB" sz="2400" b="0" i="0" dirty="0">
                <a:solidFill>
                  <a:srgbClr val="000000"/>
                </a:solidFill>
                <a:effectLst/>
                <a:highlight>
                  <a:srgbClr val="FFFFFF"/>
                </a:highlight>
                <a:latin typeface="Calibri" panose="020F0502020204030204" pitchFamily="34" charset="0"/>
              </a:rPr>
              <a:t>(2) The provisions of sections 203A and 206AB shall not apply to a specified person.</a:t>
            </a:r>
          </a:p>
          <a:p>
            <a:endParaRPr lang="en-IN" dirty="0"/>
          </a:p>
        </p:txBody>
      </p:sp>
    </p:spTree>
    <p:extLst>
      <p:ext uri="{BB962C8B-B14F-4D97-AF65-F5344CB8AC3E}">
        <p14:creationId xmlns:p14="http://schemas.microsoft.com/office/powerpoint/2010/main" val="81264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335A84-5F9F-C477-C2CC-4601496113DC}"/>
              </a:ext>
            </a:extLst>
          </p:cNvPr>
          <p:cNvSpPr txBox="1"/>
          <p:nvPr/>
        </p:nvSpPr>
        <p:spPr>
          <a:xfrm>
            <a:off x="544530" y="513708"/>
            <a:ext cx="10900881" cy="6278642"/>
          </a:xfrm>
          <a:prstGeom prst="rect">
            <a:avLst/>
          </a:prstGeom>
          <a:noFill/>
        </p:spPr>
        <p:txBody>
          <a:bodyPr wrap="square" rtlCol="0">
            <a:spAutoFit/>
          </a:bodyPr>
          <a:lstStyle/>
          <a:p>
            <a:pPr algn="just"/>
            <a:r>
              <a:rPr lang="en-GB" sz="2400" b="0" i="0" dirty="0">
                <a:solidFill>
                  <a:srgbClr val="000000"/>
                </a:solidFill>
                <a:effectLst/>
                <a:highlight>
                  <a:srgbClr val="FFFFFF"/>
                </a:highlight>
                <a:latin typeface="Calibri" panose="020F0502020204030204" pitchFamily="34" charset="0"/>
              </a:rPr>
              <a:t>(3) Notwithstanding anything contained in sub-section (1), no tax shall be deducted in a case, where --</a:t>
            </a:r>
          </a:p>
          <a:p>
            <a:pPr marL="182880" algn="just"/>
            <a:r>
              <a:rPr lang="en-GB" sz="2400" b="0" i="0" dirty="0">
                <a:solidFill>
                  <a:srgbClr val="000000"/>
                </a:solidFill>
                <a:effectLst/>
                <a:highlight>
                  <a:srgbClr val="FFFFFF"/>
                </a:highlight>
                <a:latin typeface="Calibri" panose="020F0502020204030204" pitchFamily="34" charset="0"/>
              </a:rPr>
              <a:t>(a) the consideration is payable by a specified person and the value or aggregate value of such consideration does not exceed fifty thousand rupees during the financial year; or</a:t>
            </a:r>
          </a:p>
          <a:p>
            <a:pPr marL="182880" algn="just"/>
            <a:r>
              <a:rPr lang="en-GB" sz="2400" b="0" i="0" dirty="0">
                <a:solidFill>
                  <a:srgbClr val="000000"/>
                </a:solidFill>
                <a:effectLst/>
                <a:highlight>
                  <a:srgbClr val="FFFFFF"/>
                </a:highlight>
                <a:latin typeface="Calibri" panose="020F0502020204030204" pitchFamily="34" charset="0"/>
              </a:rPr>
              <a:t>(b) the consideration is payable by any person other than a specified person and the value or aggregate value of such consideration does not exceed ten thousand rupees during the financial year.</a:t>
            </a:r>
          </a:p>
          <a:p>
            <a:pPr algn="just"/>
            <a:r>
              <a:rPr lang="en-GB" sz="2400" b="0" i="0" dirty="0">
                <a:solidFill>
                  <a:srgbClr val="000000"/>
                </a:solidFill>
                <a:effectLst/>
                <a:highlight>
                  <a:srgbClr val="FFFFFF"/>
                </a:highlight>
                <a:latin typeface="Calibri" panose="020F0502020204030204" pitchFamily="34" charset="0"/>
              </a:rPr>
              <a:t>(4) Notwithstanding anything contained in section 194-0, in case of a transaction to which the provisions of the said section are also applicable along with the provisions of this section, then, tax shall be deducted under sub-section (1).</a:t>
            </a:r>
          </a:p>
          <a:p>
            <a:pPr algn="just"/>
            <a:r>
              <a:rPr lang="en-GB" sz="2400" b="0" i="0" dirty="0">
                <a:solidFill>
                  <a:srgbClr val="000000"/>
                </a:solidFill>
                <a:effectLst/>
                <a:highlight>
                  <a:srgbClr val="FFFFFF"/>
                </a:highlight>
                <a:latin typeface="Calibri" panose="020F0502020204030204" pitchFamily="34" charset="0"/>
              </a:rPr>
              <a:t>(5) Where any sum referred to in sub-section (1) is credited to any account, whether called “Suspense Account” or by any other name, in the books of account of the person liable to pay such sum, such credit of the sum shall be deemed to be the credit of such sum to the account of the payee and the provisions of this section shall apply accordingly.</a:t>
            </a:r>
          </a:p>
          <a:p>
            <a:endParaRPr lang="en-IN" dirty="0"/>
          </a:p>
        </p:txBody>
      </p:sp>
    </p:spTree>
    <p:extLst>
      <p:ext uri="{BB962C8B-B14F-4D97-AF65-F5344CB8AC3E}">
        <p14:creationId xmlns:p14="http://schemas.microsoft.com/office/powerpoint/2010/main" val="2719814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8AFB44-F4F0-BB63-EC7A-112E032EF8A1}"/>
              </a:ext>
            </a:extLst>
          </p:cNvPr>
          <p:cNvSpPr txBox="1"/>
          <p:nvPr/>
        </p:nvSpPr>
        <p:spPr>
          <a:xfrm>
            <a:off x="205483" y="441789"/>
            <a:ext cx="11835829" cy="5539978"/>
          </a:xfrm>
          <a:prstGeom prst="rect">
            <a:avLst/>
          </a:prstGeom>
          <a:noFill/>
        </p:spPr>
        <p:txBody>
          <a:bodyPr wrap="square" rtlCol="0">
            <a:spAutoFit/>
          </a:bodyPr>
          <a:lstStyle/>
          <a:p>
            <a:pPr algn="just"/>
            <a:r>
              <a:rPr lang="en-GB" sz="2400" b="0" i="0" dirty="0">
                <a:solidFill>
                  <a:srgbClr val="000000"/>
                </a:solidFill>
                <a:effectLst/>
                <a:highlight>
                  <a:srgbClr val="FFFFFF"/>
                </a:highlight>
                <a:latin typeface="Calibri" panose="020F0502020204030204" pitchFamily="34" charset="0"/>
              </a:rPr>
              <a:t>(6) If any difficulty arises in giving effect to the provisions of this section, the Board may, with the prior approval of the Central Government, issue guidelines for the purposes of removing the difficulty.</a:t>
            </a:r>
          </a:p>
          <a:p>
            <a:pPr algn="just"/>
            <a:r>
              <a:rPr lang="en-GB" sz="2400" b="0" i="0" dirty="0">
                <a:solidFill>
                  <a:srgbClr val="000000"/>
                </a:solidFill>
                <a:effectLst/>
                <a:highlight>
                  <a:srgbClr val="FFFFFF"/>
                </a:highlight>
                <a:latin typeface="Calibri" panose="020F0502020204030204" pitchFamily="34" charset="0"/>
              </a:rPr>
              <a:t>(7) Every guideline issued by the Board under sub-section (6) shall be laid before each House of Parliament, and shall be binding on the income-tax authorities and on the person responsible for paying the consideration on transfer of such virtual digital asset.</a:t>
            </a:r>
          </a:p>
          <a:p>
            <a:pPr algn="just"/>
            <a:r>
              <a:rPr lang="en-GB" sz="2400" b="0" i="0" dirty="0">
                <a:solidFill>
                  <a:srgbClr val="000000"/>
                </a:solidFill>
                <a:effectLst/>
                <a:highlight>
                  <a:srgbClr val="FFFFFF"/>
                </a:highlight>
                <a:latin typeface="Calibri" panose="020F0502020204030204" pitchFamily="34" charset="0"/>
              </a:rPr>
              <a:t>Explanation.--For the purposes of this section “specified person” means a person,--</a:t>
            </a:r>
          </a:p>
          <a:p>
            <a:pPr marL="182880" algn="just"/>
            <a:r>
              <a:rPr lang="en-GB" sz="2400" b="0" i="0" dirty="0">
                <a:solidFill>
                  <a:srgbClr val="000000"/>
                </a:solidFill>
                <a:effectLst/>
                <a:highlight>
                  <a:srgbClr val="FFFFFF"/>
                </a:highlight>
                <a:latin typeface="Calibri" panose="020F0502020204030204" pitchFamily="34" charset="0"/>
              </a:rPr>
              <a:t>(a) being an individual or a Hindu undivided family, whose total sales, gross receipts or turnover from the business carried on by him or profession exercised by him does not exceed one crore rupees in case of business or fifty lakh rupees in case of profession, during the financial year immediately preceding the financial year in which such virtual digital asset is transferred;</a:t>
            </a:r>
          </a:p>
          <a:p>
            <a:pPr marL="182880" algn="just"/>
            <a:r>
              <a:rPr lang="en-GB" sz="2400" b="0" i="0" dirty="0">
                <a:solidFill>
                  <a:srgbClr val="000000"/>
                </a:solidFill>
                <a:effectLst/>
                <a:highlight>
                  <a:srgbClr val="FFFFFF"/>
                </a:highlight>
                <a:latin typeface="Calibri" panose="020F0502020204030204" pitchFamily="34" charset="0"/>
              </a:rPr>
              <a:t>(b) being an individual or a Hindu undivided family, not having any income under the head “Profits and gains of business or profession”.]</a:t>
            </a:r>
          </a:p>
          <a:p>
            <a:endParaRPr lang="en-IN" dirty="0"/>
          </a:p>
        </p:txBody>
      </p:sp>
    </p:spTree>
    <p:extLst>
      <p:ext uri="{BB962C8B-B14F-4D97-AF65-F5344CB8AC3E}">
        <p14:creationId xmlns:p14="http://schemas.microsoft.com/office/powerpoint/2010/main" val="3778561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55912" y="6366762"/>
            <a:ext cx="2725488" cy="359378"/>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65168" y="6366762"/>
            <a:ext cx="4088231" cy="359378"/>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28312" y="6366762"/>
            <a:ext cx="2725488" cy="359378"/>
          </a:xfrm>
        </p:spPr>
        <p:txBody>
          <a:bodyPr/>
          <a:lstStyle/>
          <a:p>
            <a:pPr algn="ctr"/>
            <a:fld id="{DDE6C544-D191-447F-BB85-3DD2BD02548C}" type="slidenum">
              <a:rPr lang="en-US" smtClean="0">
                <a:latin typeface="Georgia" panose="02040502050405020303" pitchFamily="18" charset="0"/>
              </a:rPr>
              <a:pPr algn="ctr"/>
              <a:t>16</a:t>
            </a:fld>
            <a:endParaRPr lang="en-US">
              <a:latin typeface="Georgia" panose="02040502050405020303" pitchFamily="18" charset="0"/>
            </a:endParaRPr>
          </a:p>
        </p:txBody>
      </p:sp>
      <p:cxnSp>
        <p:nvCxnSpPr>
          <p:cNvPr id="8" name="Straight Connector 7"/>
          <p:cNvCxnSpPr>
            <a:cxnSpLocks/>
          </p:cNvCxnSpPr>
          <p:nvPr/>
        </p:nvCxnSpPr>
        <p:spPr>
          <a:xfrm>
            <a:off x="78722" y="636036"/>
            <a:ext cx="12113278"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flipV="1">
            <a:off x="78722" y="6307494"/>
            <a:ext cx="12113278" cy="343"/>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78756" y="37739"/>
            <a:ext cx="11465148" cy="523220"/>
          </a:xfrm>
          <a:prstGeom prst="rect">
            <a:avLst/>
          </a:prstGeom>
          <a:noFill/>
        </p:spPr>
        <p:txBody>
          <a:bodyPr wrap="square" rtlCol="0">
            <a:spAutoFit/>
          </a:bodyPr>
          <a:lstStyle/>
          <a:p>
            <a:pPr algn="ctr"/>
            <a:r>
              <a:rPr lang="en-IN" sz="2800" b="1" dirty="0">
                <a:latin typeface="+mj-lt"/>
              </a:rPr>
              <a:t>Sec 194S – TDS on transfer of Virtual Digital Asset</a:t>
            </a:r>
            <a:endParaRPr lang="en-US" sz="2800" b="1" dirty="0">
              <a:latin typeface="+mj-lt"/>
            </a:endParaRPr>
          </a:p>
        </p:txBody>
      </p:sp>
      <p:graphicFrame>
        <p:nvGraphicFramePr>
          <p:cNvPr id="7" name="Table 6">
            <a:extLst>
              <a:ext uri="{FF2B5EF4-FFF2-40B4-BE49-F238E27FC236}">
                <a16:creationId xmlns:a16="http://schemas.microsoft.com/office/drawing/2014/main" id="{7DDBED1F-6501-40B2-B111-E1E6DFE7A710}"/>
              </a:ext>
            </a:extLst>
          </p:cNvPr>
          <p:cNvGraphicFramePr>
            <a:graphicFrameLocks noGrp="1"/>
          </p:cNvGraphicFramePr>
          <p:nvPr/>
        </p:nvGraphicFramePr>
        <p:xfrm>
          <a:off x="556591" y="707407"/>
          <a:ext cx="10868493" cy="5285740"/>
        </p:xfrm>
        <a:graphic>
          <a:graphicData uri="http://schemas.openxmlformats.org/drawingml/2006/table">
            <a:tbl>
              <a:tblPr/>
              <a:tblGrid>
                <a:gridCol w="3488269">
                  <a:extLst>
                    <a:ext uri="{9D8B030D-6E8A-4147-A177-3AD203B41FA5}">
                      <a16:colId xmlns:a16="http://schemas.microsoft.com/office/drawing/2014/main" val="3261344567"/>
                    </a:ext>
                  </a:extLst>
                </a:gridCol>
                <a:gridCol w="7380224">
                  <a:extLst>
                    <a:ext uri="{9D8B030D-6E8A-4147-A177-3AD203B41FA5}">
                      <a16:colId xmlns:a16="http://schemas.microsoft.com/office/drawing/2014/main" val="2290528209"/>
                    </a:ext>
                  </a:extLst>
                </a:gridCol>
              </a:tblGrid>
              <a:tr h="283193">
                <a:tc>
                  <a:txBody>
                    <a:bodyPr/>
                    <a:lstStyle/>
                    <a:p>
                      <a:pPr algn="l" rtl="0" fontAlgn="t"/>
                      <a:r>
                        <a:rPr lang="en-US" sz="1600" b="1" i="0" u="none" strike="noStrike" dirty="0">
                          <a:solidFill>
                            <a:srgbClr val="000000"/>
                          </a:solidFill>
                          <a:effectLst/>
                          <a:latin typeface="Calibri Light" panose="020F0302020204030204" pitchFamily="34" charset="0"/>
                        </a:rPr>
                        <a:t>Nature of transaction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1" i="0" u="none" strike="noStrike" dirty="0">
                          <a:solidFill>
                            <a:srgbClr val="000000"/>
                          </a:solidFill>
                          <a:effectLst/>
                          <a:latin typeface="Calibri Light" panose="020F0302020204030204" pitchFamily="34" charset="0"/>
                        </a:rPr>
                        <a:t>Transfer of Virtual</a:t>
                      </a:r>
                      <a:r>
                        <a:rPr lang="en-US" sz="1600" b="1" i="0" u="none" strike="noStrike" baseline="0" dirty="0">
                          <a:solidFill>
                            <a:srgbClr val="000000"/>
                          </a:solidFill>
                          <a:effectLst/>
                          <a:latin typeface="Calibri Light" panose="020F0302020204030204" pitchFamily="34" charset="0"/>
                        </a:rPr>
                        <a:t> </a:t>
                      </a:r>
                      <a:r>
                        <a:rPr lang="en-US" sz="1600" b="1" i="0" u="none" strike="noStrike" dirty="0">
                          <a:solidFill>
                            <a:srgbClr val="000000"/>
                          </a:solidFill>
                          <a:effectLst/>
                          <a:latin typeface="Calibri Light" panose="020F0302020204030204" pitchFamily="34" charset="0"/>
                        </a:rPr>
                        <a:t>Digital Asset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613515539"/>
                  </a:ext>
                </a:extLst>
              </a:tr>
              <a:tr h="592892">
                <a:tc>
                  <a:txBody>
                    <a:bodyPr/>
                    <a:lstStyle/>
                    <a:p>
                      <a:pPr algn="l" rtl="0" fontAlgn="t"/>
                      <a:r>
                        <a:rPr lang="en-US" sz="1600" b="1" i="0" u="none" strike="noStrike" dirty="0">
                          <a:solidFill>
                            <a:srgbClr val="000000"/>
                          </a:solidFill>
                          <a:effectLst/>
                          <a:latin typeface="Calibri Light" panose="020F0302020204030204" pitchFamily="34" charset="0"/>
                        </a:rPr>
                        <a:t>Liability 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Person paying</a:t>
                      </a:r>
                      <a:r>
                        <a:rPr lang="en-US" sz="1600" b="0" i="0" u="none" strike="noStrike" baseline="0" dirty="0">
                          <a:solidFill>
                            <a:srgbClr val="000000"/>
                          </a:solidFill>
                          <a:effectLst/>
                          <a:latin typeface="Calibri Light" panose="020F0302020204030204" pitchFamily="34" charset="0"/>
                        </a:rPr>
                        <a:t> consideration for transfer of Virtual Digital Asset </a:t>
                      </a:r>
                      <a:r>
                        <a:rPr lang="en-US" sz="1600" b="1" i="0" u="none" strike="noStrike" dirty="0">
                          <a:solidFill>
                            <a:srgbClr val="000000"/>
                          </a:solidFill>
                          <a:effectLst/>
                          <a:latin typeface="Calibri Light" panose="020F0302020204030204" pitchFamily="34" charset="0"/>
                        </a:rPr>
                        <a:t>(Resident as well as Non Resident)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95179888"/>
                  </a:ext>
                </a:extLst>
              </a:tr>
              <a:tr h="353258">
                <a:tc>
                  <a:txBody>
                    <a:bodyPr/>
                    <a:lstStyle/>
                    <a:p>
                      <a:pPr algn="l" rtl="0" fontAlgn="t"/>
                      <a:r>
                        <a:rPr lang="en-US" sz="1600" b="1" i="0" u="none" strike="noStrike" dirty="0">
                          <a:solidFill>
                            <a:srgbClr val="000000"/>
                          </a:solidFill>
                          <a:effectLst/>
                          <a:latin typeface="Calibri Light" panose="020F0302020204030204" pitchFamily="34" charset="0"/>
                        </a:rPr>
                        <a:t>TDS to be deducted in case of</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rtl="0" fontAlgn="t"/>
                      <a:r>
                        <a:rPr lang="en-US" sz="1600" b="0" i="0" u="none" strike="noStrike" dirty="0">
                          <a:solidFill>
                            <a:srgbClr val="000000"/>
                          </a:solidFill>
                          <a:effectLst/>
                          <a:latin typeface="Calibri Light" panose="020F0302020204030204" pitchFamily="34" charset="0"/>
                        </a:rPr>
                        <a:t>A person </a:t>
                      </a:r>
                      <a:r>
                        <a:rPr lang="en-US" sz="1600" b="1" i="0" u="none" strike="noStrike" dirty="0">
                          <a:solidFill>
                            <a:srgbClr val="000000"/>
                          </a:solidFill>
                          <a:effectLst/>
                          <a:latin typeface="Calibri Light" panose="020F0302020204030204" pitchFamily="34" charset="0"/>
                        </a:rPr>
                        <a:t>Resident in India</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527860751"/>
                  </a:ext>
                </a:extLst>
              </a:tr>
              <a:tr h="732252">
                <a:tc>
                  <a:txBody>
                    <a:bodyPr/>
                    <a:lstStyle/>
                    <a:p>
                      <a:pPr algn="l" rtl="0" fontAlgn="t"/>
                      <a:r>
                        <a:rPr lang="en-US" sz="1600" b="1" i="0" u="none" strike="noStrike" dirty="0">
                          <a:solidFill>
                            <a:srgbClr val="000000"/>
                          </a:solidFill>
                          <a:effectLst/>
                          <a:latin typeface="Calibri Light" panose="020F0302020204030204" pitchFamily="34" charset="0"/>
                        </a:rPr>
                        <a:t>Threshold Limit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42900" indent="-342900" algn="just" rtl="0" fontAlgn="t">
                        <a:buAutoNum type="alphaLcPeriod"/>
                      </a:pPr>
                      <a:r>
                        <a:rPr lang="en-US" sz="1600" b="1" i="0" u="none" strike="noStrike" dirty="0">
                          <a:solidFill>
                            <a:srgbClr val="000000"/>
                          </a:solidFill>
                          <a:effectLst/>
                          <a:latin typeface="Calibri Light" panose="020F0302020204030204" pitchFamily="34" charset="0"/>
                        </a:rPr>
                        <a:t>Exceeding </a:t>
                      </a:r>
                      <a:r>
                        <a:rPr lang="en-US" sz="1600" b="1" i="0" u="none" strike="noStrike" dirty="0" err="1">
                          <a:solidFill>
                            <a:srgbClr val="000000"/>
                          </a:solidFill>
                          <a:effectLst/>
                          <a:latin typeface="Calibri Light" panose="020F0302020204030204" pitchFamily="34" charset="0"/>
                        </a:rPr>
                        <a:t>Rs</a:t>
                      </a:r>
                      <a:r>
                        <a:rPr lang="en-US" sz="1600" b="1" i="0" u="none" strike="noStrike" dirty="0">
                          <a:solidFill>
                            <a:srgbClr val="000000"/>
                          </a:solidFill>
                          <a:effectLst/>
                          <a:latin typeface="Calibri Light" panose="020F0302020204030204" pitchFamily="34" charset="0"/>
                        </a:rPr>
                        <a:t>. 50,000/- - Specified</a:t>
                      </a:r>
                      <a:r>
                        <a:rPr lang="en-US" sz="1600" b="1" i="0" u="none" strike="noStrike" baseline="0" dirty="0">
                          <a:solidFill>
                            <a:srgbClr val="000000"/>
                          </a:solidFill>
                          <a:effectLst/>
                          <a:latin typeface="Calibri Light" panose="020F0302020204030204" pitchFamily="34" charset="0"/>
                        </a:rPr>
                        <a:t> person </a:t>
                      </a:r>
                      <a:r>
                        <a:rPr lang="en-US" sz="1600" b="0" i="0" u="none" strike="noStrike" baseline="0" dirty="0">
                          <a:solidFill>
                            <a:srgbClr val="000000"/>
                          </a:solidFill>
                          <a:effectLst/>
                          <a:latin typeface="Calibri Light" panose="020F0302020204030204" pitchFamily="34" charset="0"/>
                        </a:rPr>
                        <a:t>– Individual or HUF with no business or profession income OR Individual or HUF turnover, gross receipts or sale in business not exceeding </a:t>
                      </a:r>
                      <a:r>
                        <a:rPr lang="en-US" sz="1600" b="0" i="0" u="none" strike="noStrike" baseline="0" dirty="0" err="1">
                          <a:solidFill>
                            <a:srgbClr val="000000"/>
                          </a:solidFill>
                          <a:effectLst/>
                          <a:latin typeface="Calibri Light" panose="020F0302020204030204" pitchFamily="34" charset="0"/>
                        </a:rPr>
                        <a:t>Rs</a:t>
                      </a:r>
                      <a:r>
                        <a:rPr lang="en-US" sz="1600" b="0" i="0" u="none" strike="noStrike" baseline="0" dirty="0">
                          <a:solidFill>
                            <a:srgbClr val="000000"/>
                          </a:solidFill>
                          <a:effectLst/>
                          <a:latin typeface="Calibri Light" panose="020F0302020204030204" pitchFamily="34" charset="0"/>
                        </a:rPr>
                        <a:t>. 1 crore or in profession not exceeding </a:t>
                      </a:r>
                      <a:r>
                        <a:rPr lang="en-US" sz="1600" b="0" i="0" u="none" strike="noStrike" baseline="0" dirty="0" err="1">
                          <a:solidFill>
                            <a:srgbClr val="000000"/>
                          </a:solidFill>
                          <a:effectLst/>
                          <a:latin typeface="Calibri Light" panose="020F0302020204030204" pitchFamily="34" charset="0"/>
                        </a:rPr>
                        <a:t>Rs</a:t>
                      </a:r>
                      <a:r>
                        <a:rPr lang="en-US" sz="1600" b="0" i="0" u="none" strike="noStrike" baseline="0" dirty="0">
                          <a:solidFill>
                            <a:srgbClr val="000000"/>
                          </a:solidFill>
                          <a:effectLst/>
                          <a:latin typeface="Calibri Light" panose="020F0302020204030204" pitchFamily="34" charset="0"/>
                        </a:rPr>
                        <a:t>. 50 lakhs</a:t>
                      </a:r>
                    </a:p>
                    <a:p>
                      <a:pPr marL="342900" indent="-342900" algn="just" rtl="0" fontAlgn="t">
                        <a:buAutoNum type="alphaLcPeriod"/>
                      </a:pPr>
                      <a:endParaRPr lang="en-US" sz="1600" b="0" i="0" u="none" strike="noStrike" baseline="0" dirty="0">
                        <a:solidFill>
                          <a:srgbClr val="000000"/>
                        </a:solidFill>
                        <a:effectLst/>
                        <a:latin typeface="Calibri Light" panose="020F0302020204030204" pitchFamily="34" charset="0"/>
                      </a:endParaRPr>
                    </a:p>
                    <a:p>
                      <a:pPr marL="342900" indent="-342900" algn="just" rtl="0" fontAlgn="t">
                        <a:buAutoNum type="alphaLcPeriod"/>
                      </a:pPr>
                      <a:r>
                        <a:rPr lang="en-US" sz="1600" b="1" i="0" u="none" strike="noStrike" dirty="0">
                          <a:solidFill>
                            <a:srgbClr val="000000"/>
                          </a:solidFill>
                          <a:effectLst/>
                          <a:latin typeface="Calibri Light" panose="020F0302020204030204" pitchFamily="34" charset="0"/>
                        </a:rPr>
                        <a:t>Exceeding </a:t>
                      </a:r>
                      <a:r>
                        <a:rPr lang="en-US" sz="1600" b="1" i="0" u="none" strike="noStrike" dirty="0" err="1">
                          <a:solidFill>
                            <a:srgbClr val="000000"/>
                          </a:solidFill>
                          <a:effectLst/>
                          <a:latin typeface="Calibri Light" panose="020F0302020204030204" pitchFamily="34" charset="0"/>
                        </a:rPr>
                        <a:t>Rs</a:t>
                      </a:r>
                      <a:r>
                        <a:rPr lang="en-US" sz="1600" b="1" i="0" u="none" strike="noStrike" dirty="0">
                          <a:solidFill>
                            <a:srgbClr val="000000"/>
                          </a:solidFill>
                          <a:effectLst/>
                          <a:latin typeface="Calibri Light" panose="020F0302020204030204" pitchFamily="34" charset="0"/>
                        </a:rPr>
                        <a:t>. 10,000/- </a:t>
                      </a:r>
                      <a:r>
                        <a:rPr lang="en-US" sz="1600" b="0" i="0" u="none" strike="noStrike" dirty="0">
                          <a:solidFill>
                            <a:srgbClr val="000000"/>
                          </a:solidFill>
                          <a:effectLst/>
                          <a:latin typeface="Calibri Light" panose="020F0302020204030204" pitchFamily="34" charset="0"/>
                        </a:rPr>
                        <a:t>for</a:t>
                      </a:r>
                      <a:r>
                        <a:rPr lang="en-US" sz="1600" b="0" i="0" u="none" strike="noStrike" baseline="0" dirty="0">
                          <a:solidFill>
                            <a:srgbClr val="000000"/>
                          </a:solidFill>
                          <a:effectLst/>
                          <a:latin typeface="Calibri Light" panose="020F0302020204030204" pitchFamily="34" charset="0"/>
                        </a:rPr>
                        <a:t> persons other than specified person</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232097"/>
                  </a:ext>
                </a:extLst>
              </a:tr>
              <a:tr h="303530">
                <a:tc>
                  <a:txBody>
                    <a:bodyPr/>
                    <a:lstStyle/>
                    <a:p>
                      <a:pPr algn="l" rtl="0" fontAlgn="t"/>
                      <a:r>
                        <a:rPr lang="en-US" sz="1600" b="1" i="0" u="none" strike="noStrike" dirty="0">
                          <a:solidFill>
                            <a:srgbClr val="000000"/>
                          </a:solidFill>
                          <a:effectLst/>
                          <a:latin typeface="Calibri Light" panose="020F0302020204030204" pitchFamily="34" charset="0"/>
                        </a:rPr>
                        <a:t>Rate of TDS</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1% of consideration</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880500985"/>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Time of deductibility</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At the time of credit or payment whichever</a:t>
                      </a:r>
                      <a:r>
                        <a:rPr lang="en-US" sz="1600" b="0" i="0" u="none" strike="noStrike" baseline="0" dirty="0">
                          <a:solidFill>
                            <a:srgbClr val="000000"/>
                          </a:solidFill>
                          <a:effectLst/>
                          <a:latin typeface="Calibri Light" panose="020F0302020204030204" pitchFamily="34" charset="0"/>
                        </a:rPr>
                        <a:t> is earlier</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6762619"/>
                  </a:ext>
                </a:extLst>
              </a:tr>
              <a:tr h="340984">
                <a:tc>
                  <a:txBody>
                    <a:bodyPr/>
                    <a:lstStyle/>
                    <a:p>
                      <a:pPr algn="l" rtl="0" fontAlgn="t"/>
                      <a:r>
                        <a:rPr lang="en-US" sz="1600" b="1" i="0" u="none" strike="noStrike" dirty="0">
                          <a:solidFill>
                            <a:srgbClr val="000000"/>
                          </a:solidFill>
                          <a:effectLst/>
                          <a:latin typeface="Calibri Light" panose="020F0302020204030204" pitchFamily="34" charset="0"/>
                        </a:rPr>
                        <a:t>Tax deduction</a:t>
                      </a:r>
                      <a:r>
                        <a:rPr lang="en-US" sz="1600" b="1" i="0" u="none" strike="noStrike" baseline="0" dirty="0">
                          <a:solidFill>
                            <a:srgbClr val="000000"/>
                          </a:solidFill>
                          <a:effectLst/>
                          <a:latin typeface="Calibri Light" panose="020F0302020204030204" pitchFamily="34" charset="0"/>
                        </a:rPr>
                        <a:t> in certain circumstances</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Transfer</a:t>
                      </a:r>
                      <a:r>
                        <a:rPr lang="en-US" sz="1600" b="0" i="0" u="none" strike="noStrike" baseline="0" dirty="0">
                          <a:solidFill>
                            <a:srgbClr val="000000"/>
                          </a:solidFill>
                          <a:effectLst/>
                          <a:latin typeface="Calibri Light" panose="020F0302020204030204" pitchFamily="34" charset="0"/>
                        </a:rPr>
                        <a:t> </a:t>
                      </a:r>
                      <a:r>
                        <a:rPr lang="en-US" sz="1600" b="0" i="0" u="none" strike="noStrike" dirty="0">
                          <a:solidFill>
                            <a:srgbClr val="000000"/>
                          </a:solidFill>
                          <a:effectLst/>
                          <a:latin typeface="Calibri Light" panose="020F0302020204030204" pitchFamily="34" charset="0"/>
                        </a:rPr>
                        <a:t>in kind or partly in cash and partly in kind and cash is insufficient</a:t>
                      </a:r>
                      <a:r>
                        <a:rPr lang="en-US" sz="1600" b="0" i="0" u="none" strike="noStrike" baseline="0" dirty="0">
                          <a:solidFill>
                            <a:srgbClr val="000000"/>
                          </a:solidFill>
                          <a:effectLst/>
                          <a:latin typeface="Calibri Light" panose="020F0302020204030204" pitchFamily="34" charset="0"/>
                        </a:rPr>
                        <a:t> to deduct TDS, then buyer to ensure tax has been paid before the transfer. </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997369520"/>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Applicable from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1st July, 2022 (Threshold limit to be determined for FY 2022-23, though liability to deduct TDS only on transfer on after 1</a:t>
                      </a:r>
                      <a:r>
                        <a:rPr lang="en-US" sz="1600" b="0" i="0" u="none" strike="noStrike" baseline="30000" dirty="0">
                          <a:solidFill>
                            <a:srgbClr val="000000"/>
                          </a:solidFill>
                          <a:effectLst/>
                          <a:latin typeface="Calibri Light" panose="020F0302020204030204" pitchFamily="34" charset="0"/>
                        </a:rPr>
                        <a:t>st</a:t>
                      </a:r>
                      <a:r>
                        <a:rPr lang="en-US" sz="1600" b="0" i="0" u="none" strike="noStrike" dirty="0">
                          <a:solidFill>
                            <a:srgbClr val="000000"/>
                          </a:solidFill>
                          <a:effectLst/>
                          <a:latin typeface="Calibri Light" panose="020F0302020204030204" pitchFamily="34" charset="0"/>
                        </a:rPr>
                        <a:t> July, 2022)</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0492401"/>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Lower</a:t>
                      </a:r>
                      <a:r>
                        <a:rPr lang="en-US" sz="1600" b="1" i="0" u="none" strike="noStrike" baseline="0" dirty="0">
                          <a:solidFill>
                            <a:srgbClr val="000000"/>
                          </a:solidFill>
                          <a:effectLst/>
                          <a:latin typeface="Calibri Light" panose="020F0302020204030204" pitchFamily="34" charset="0"/>
                        </a:rPr>
                        <a:t> TDS Application </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No reference</a:t>
                      </a:r>
                      <a:r>
                        <a:rPr lang="en-US" sz="1600" b="0" i="0" u="none" strike="noStrike" baseline="0" dirty="0">
                          <a:solidFill>
                            <a:srgbClr val="000000"/>
                          </a:solidFill>
                          <a:effectLst/>
                          <a:latin typeface="Calibri Light" panose="020F0302020204030204" pitchFamily="34" charset="0"/>
                        </a:rPr>
                        <a:t> of Sec 194S in Sec 197 which means no application can be made for Lower or NIL TDS and TDS deduction to be undertaken mandatorily</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8"/>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Relaxation to specified</a:t>
                      </a:r>
                      <a:r>
                        <a:rPr lang="en-US" sz="1600" b="1" i="0" u="none" strike="noStrike" baseline="0" dirty="0">
                          <a:solidFill>
                            <a:srgbClr val="000000"/>
                          </a:solidFill>
                          <a:effectLst/>
                          <a:latin typeface="Calibri Light" panose="020F0302020204030204" pitchFamily="34" charset="0"/>
                        </a:rPr>
                        <a:t> persons</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342900" indent="-342900" algn="just" rtl="0" fontAlgn="t">
                        <a:buAutoNum type="alphaLcPeriod"/>
                      </a:pPr>
                      <a:r>
                        <a:rPr lang="en-US" sz="1600" b="0" i="0" u="none" strike="noStrike" dirty="0">
                          <a:solidFill>
                            <a:srgbClr val="000000"/>
                          </a:solidFill>
                          <a:effectLst/>
                          <a:latin typeface="Calibri Light" panose="020F0302020204030204" pitchFamily="34" charset="0"/>
                        </a:rPr>
                        <a:t>Specified person not required to obtain TAN number</a:t>
                      </a:r>
                    </a:p>
                    <a:p>
                      <a:pPr marL="342900" indent="-342900" algn="just" rtl="0" fontAlgn="t">
                        <a:buAutoNum type="alphaLcPeriod"/>
                      </a:pPr>
                      <a:r>
                        <a:rPr lang="en-US" sz="1600" b="0" i="0" u="none" strike="noStrike" dirty="0">
                          <a:solidFill>
                            <a:srgbClr val="000000"/>
                          </a:solidFill>
                          <a:effectLst/>
                          <a:latin typeface="Calibri Light" panose="020F0302020204030204" pitchFamily="34" charset="0"/>
                        </a:rPr>
                        <a:t>Higher rate not applicable in case specified person has</a:t>
                      </a:r>
                      <a:r>
                        <a:rPr lang="en-US" sz="1600" b="0" i="0" u="none" strike="noStrike" baseline="0" dirty="0">
                          <a:solidFill>
                            <a:srgbClr val="000000"/>
                          </a:solidFill>
                          <a:effectLst/>
                          <a:latin typeface="Calibri Light" panose="020F0302020204030204" pitchFamily="34" charset="0"/>
                        </a:rPr>
                        <a:t> not filed returns of income in 2 of the immediately preceding previous year</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993019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156325"/>
            <a:ext cx="2743200" cy="365125"/>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38600" y="6156325"/>
            <a:ext cx="4114800" cy="365125"/>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10600" y="6156325"/>
            <a:ext cx="2743200" cy="365125"/>
          </a:xfrm>
        </p:spPr>
        <p:txBody>
          <a:bodyPr/>
          <a:lstStyle/>
          <a:p>
            <a:pPr algn="ctr"/>
            <a:fld id="{DDE6C544-D191-447F-BB85-3DD2BD02548C}" type="slidenum">
              <a:rPr lang="en-US" smtClean="0">
                <a:latin typeface="Georgia" panose="02040502050405020303" pitchFamily="18" charset="0"/>
              </a:rPr>
              <a:pPr algn="ctr"/>
              <a:t>17</a:t>
            </a:fld>
            <a:endParaRPr lang="en-US">
              <a:latin typeface="Georgia" panose="02040502050405020303" pitchFamily="18" charset="0"/>
            </a:endParaRPr>
          </a:p>
        </p:txBody>
      </p:sp>
      <p:cxnSp>
        <p:nvCxnSpPr>
          <p:cNvPr id="8" name="Straight Connector 7"/>
          <p:cNvCxnSpPr/>
          <p:nvPr/>
        </p:nvCxnSpPr>
        <p:spPr>
          <a:xfrm>
            <a:off x="0" y="431346"/>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102804"/>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555980"/>
            <a:ext cx="11729843" cy="2585323"/>
          </a:xfrm>
          <a:prstGeom prst="rect">
            <a:avLst/>
          </a:prstGeom>
          <a:noFill/>
        </p:spPr>
        <p:txBody>
          <a:bodyPr wrap="square" rtlCol="0">
            <a:spAutoFit/>
          </a:bodyPr>
          <a:lstStyle/>
          <a:p>
            <a:pPr marL="342900" indent="-342900" algn="just">
              <a:buFont typeface="Arial" panose="020B0604020202020204" pitchFamily="34" charset="0"/>
              <a:buChar char="•"/>
            </a:pPr>
            <a:r>
              <a:rPr lang="en-US" dirty="0">
                <a:latin typeface="+mj-lt"/>
              </a:rPr>
              <a:t>Guidelines issued in the form of </a:t>
            </a:r>
            <a:r>
              <a:rPr lang="en-US" b="1" dirty="0">
                <a:latin typeface="+mj-lt"/>
              </a:rPr>
              <a:t>Circular no. 13/2022 dated 22</a:t>
            </a:r>
            <a:r>
              <a:rPr lang="en-US" b="1" baseline="30000" dirty="0">
                <a:latin typeface="+mj-lt"/>
              </a:rPr>
              <a:t>nd</a:t>
            </a:r>
            <a:r>
              <a:rPr lang="en-US" b="1" dirty="0">
                <a:latin typeface="+mj-lt"/>
              </a:rPr>
              <a:t> June, 2022</a:t>
            </a:r>
            <a:r>
              <a:rPr lang="en-US" dirty="0">
                <a:latin typeface="+mj-lt"/>
              </a:rPr>
              <a:t> for removing difficulties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FAQ 1 -</a:t>
            </a:r>
            <a:r>
              <a:rPr lang="en-US" dirty="0">
                <a:latin typeface="+mj-lt"/>
              </a:rPr>
              <a:t>  </a:t>
            </a:r>
            <a:r>
              <a:rPr lang="en-US" b="1" dirty="0">
                <a:latin typeface="+mj-lt"/>
              </a:rPr>
              <a:t>TDS deduction in case transfer of VDA through exchange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115001"/>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graphicFrame>
        <p:nvGraphicFramePr>
          <p:cNvPr id="13" name="Table 12"/>
          <p:cNvGraphicFramePr>
            <a:graphicFrameLocks noGrp="1"/>
          </p:cNvGraphicFramePr>
          <p:nvPr/>
        </p:nvGraphicFramePr>
        <p:xfrm>
          <a:off x="652461" y="1486253"/>
          <a:ext cx="10887078" cy="4819035"/>
        </p:xfrm>
        <a:graphic>
          <a:graphicData uri="http://schemas.openxmlformats.org/drawingml/2006/table">
            <a:tbl>
              <a:tblPr>
                <a:tableStyleId>{5C22544A-7EE6-4342-B048-85BDC9FD1C3A}</a:tableStyleId>
              </a:tblPr>
              <a:tblGrid>
                <a:gridCol w="1161099">
                  <a:extLst>
                    <a:ext uri="{9D8B030D-6E8A-4147-A177-3AD203B41FA5}">
                      <a16:colId xmlns:a16="http://schemas.microsoft.com/office/drawing/2014/main" val="20000"/>
                    </a:ext>
                  </a:extLst>
                </a:gridCol>
                <a:gridCol w="1127760">
                  <a:extLst>
                    <a:ext uri="{9D8B030D-6E8A-4147-A177-3AD203B41FA5}">
                      <a16:colId xmlns:a16="http://schemas.microsoft.com/office/drawing/2014/main" val="20001"/>
                    </a:ext>
                  </a:extLst>
                </a:gridCol>
                <a:gridCol w="1005840">
                  <a:extLst>
                    <a:ext uri="{9D8B030D-6E8A-4147-A177-3AD203B41FA5}">
                      <a16:colId xmlns:a16="http://schemas.microsoft.com/office/drawing/2014/main" val="20002"/>
                    </a:ext>
                  </a:extLst>
                </a:gridCol>
                <a:gridCol w="960120">
                  <a:extLst>
                    <a:ext uri="{9D8B030D-6E8A-4147-A177-3AD203B41FA5}">
                      <a16:colId xmlns:a16="http://schemas.microsoft.com/office/drawing/2014/main" val="20003"/>
                    </a:ext>
                  </a:extLst>
                </a:gridCol>
                <a:gridCol w="1478280">
                  <a:extLst>
                    <a:ext uri="{9D8B030D-6E8A-4147-A177-3AD203B41FA5}">
                      <a16:colId xmlns:a16="http://schemas.microsoft.com/office/drawing/2014/main" val="20004"/>
                    </a:ext>
                  </a:extLst>
                </a:gridCol>
                <a:gridCol w="5153979">
                  <a:extLst>
                    <a:ext uri="{9D8B030D-6E8A-4147-A177-3AD203B41FA5}">
                      <a16:colId xmlns:a16="http://schemas.microsoft.com/office/drawing/2014/main" val="20005"/>
                    </a:ext>
                  </a:extLst>
                </a:gridCol>
              </a:tblGrid>
              <a:tr h="1072694">
                <a:tc>
                  <a:txBody>
                    <a:bodyPr/>
                    <a:lstStyle/>
                    <a:p>
                      <a:pPr algn="just" fontAlgn="t"/>
                      <a:r>
                        <a:rPr lang="en-US" sz="1850" b="1" u="none" strike="noStrike" dirty="0">
                          <a:effectLst/>
                        </a:rPr>
                        <a:t>Seller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Buyer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Broker Involved</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Transaction in cash or in kind?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Who will deduct tax?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Remarks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431514">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No</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In cash</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31514">
                <a:tc>
                  <a:txBody>
                    <a:bodyPr/>
                    <a:lstStyle/>
                    <a:p>
                      <a:pPr algn="just" fontAlgn="t"/>
                      <a:r>
                        <a:rPr lang="en-US" sz="1850" u="none" strike="noStrike" dirty="0">
                          <a:effectLst/>
                        </a:rPr>
                        <a:t>Broker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In cash</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2"/>
                  </a:ext>
                </a:extLst>
              </a:tr>
              <a:tr h="431514">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Yes</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a:effectLst/>
                        </a:rPr>
                        <a:t>In cash</a:t>
                      </a:r>
                      <a:endParaRPr lang="en-IN" sz="185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a:effectLst/>
                        </a:rPr>
                        <a:t>Exchange and Broker</a:t>
                      </a:r>
                      <a:endParaRPr lang="en-IN" sz="185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Only Broker will deduct if there is an agreement between the Broker and Exchange that the Broker will deduct the tax.</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45240">
                <a:tc>
                  <a:txBody>
                    <a:bodyPr/>
                    <a:lstStyle/>
                    <a:p>
                      <a:pPr algn="just" fontAlgn="t"/>
                      <a:r>
                        <a:rPr lang="en-US" sz="1850" u="none" strike="noStrike" dirty="0">
                          <a:effectLst/>
                        </a:rPr>
                        <a:t>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No</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In cash</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Exchange and Buyer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No tax will be deducted if the Exchange enters into an agreement with the buyer or broker that the Exchange would pay the tax on or before the due date for that quarter.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304784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156325"/>
            <a:ext cx="2743200" cy="365125"/>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38600" y="6156325"/>
            <a:ext cx="4114800" cy="365125"/>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10600" y="6156325"/>
            <a:ext cx="2743200" cy="365125"/>
          </a:xfrm>
        </p:spPr>
        <p:txBody>
          <a:bodyPr/>
          <a:lstStyle/>
          <a:p>
            <a:pPr algn="ctr"/>
            <a:fld id="{DDE6C544-D191-447F-BB85-3DD2BD02548C}" type="slidenum">
              <a:rPr lang="en-US" smtClean="0">
                <a:latin typeface="Georgia" panose="02040502050405020303" pitchFamily="18" charset="0"/>
              </a:rPr>
              <a:pPr algn="ctr"/>
              <a:t>18</a:t>
            </a:fld>
            <a:endParaRPr lang="en-US">
              <a:latin typeface="Georgia" panose="02040502050405020303" pitchFamily="18" charset="0"/>
            </a:endParaRPr>
          </a:p>
        </p:txBody>
      </p:sp>
      <p:cxnSp>
        <p:nvCxnSpPr>
          <p:cNvPr id="8" name="Straight Connector 7"/>
          <p:cNvCxnSpPr/>
          <p:nvPr/>
        </p:nvCxnSpPr>
        <p:spPr>
          <a:xfrm>
            <a:off x="0" y="431346"/>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102804"/>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551319"/>
            <a:ext cx="11729843" cy="1200329"/>
          </a:xfrm>
          <a:prstGeom prst="rect">
            <a:avLst/>
          </a:prstGeom>
          <a:noFill/>
        </p:spPr>
        <p:txBody>
          <a:bodyPr wrap="square" rtlCol="0">
            <a:spAutoFit/>
          </a:bodyPr>
          <a:lstStyle/>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115001"/>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graphicFrame>
        <p:nvGraphicFramePr>
          <p:cNvPr id="13" name="Table 12"/>
          <p:cNvGraphicFramePr>
            <a:graphicFrameLocks noGrp="1"/>
          </p:cNvGraphicFramePr>
          <p:nvPr/>
        </p:nvGraphicFramePr>
        <p:xfrm>
          <a:off x="396240" y="797247"/>
          <a:ext cx="11420623" cy="4537095"/>
        </p:xfrm>
        <a:graphic>
          <a:graphicData uri="http://schemas.openxmlformats.org/drawingml/2006/table">
            <a:tbl>
              <a:tblPr>
                <a:tableStyleId>{5C22544A-7EE6-4342-B048-85BDC9FD1C3A}</a:tableStyleId>
              </a:tblPr>
              <a:tblGrid>
                <a:gridCol w="1019163">
                  <a:extLst>
                    <a:ext uri="{9D8B030D-6E8A-4147-A177-3AD203B41FA5}">
                      <a16:colId xmlns:a16="http://schemas.microsoft.com/office/drawing/2014/main" val="20000"/>
                    </a:ext>
                  </a:extLst>
                </a:gridCol>
                <a:gridCol w="1242072">
                  <a:extLst>
                    <a:ext uri="{9D8B030D-6E8A-4147-A177-3AD203B41FA5}">
                      <a16:colId xmlns:a16="http://schemas.microsoft.com/office/drawing/2014/main" val="20001"/>
                    </a:ext>
                  </a:extLst>
                </a:gridCol>
                <a:gridCol w="900113">
                  <a:extLst>
                    <a:ext uri="{9D8B030D-6E8A-4147-A177-3AD203B41FA5}">
                      <a16:colId xmlns:a16="http://schemas.microsoft.com/office/drawing/2014/main" val="20002"/>
                    </a:ext>
                  </a:extLst>
                </a:gridCol>
                <a:gridCol w="1442871">
                  <a:extLst>
                    <a:ext uri="{9D8B030D-6E8A-4147-A177-3AD203B41FA5}">
                      <a16:colId xmlns:a16="http://schemas.microsoft.com/office/drawing/2014/main" val="20003"/>
                    </a:ext>
                  </a:extLst>
                </a:gridCol>
                <a:gridCol w="1790529">
                  <a:extLst>
                    <a:ext uri="{9D8B030D-6E8A-4147-A177-3AD203B41FA5}">
                      <a16:colId xmlns:a16="http://schemas.microsoft.com/office/drawing/2014/main" val="20004"/>
                    </a:ext>
                  </a:extLst>
                </a:gridCol>
                <a:gridCol w="5025875">
                  <a:extLst>
                    <a:ext uri="{9D8B030D-6E8A-4147-A177-3AD203B41FA5}">
                      <a16:colId xmlns:a16="http://schemas.microsoft.com/office/drawing/2014/main" val="20005"/>
                    </a:ext>
                  </a:extLst>
                </a:gridCol>
              </a:tblGrid>
              <a:tr h="519295">
                <a:tc>
                  <a:txBody>
                    <a:bodyPr/>
                    <a:lstStyle/>
                    <a:p>
                      <a:pPr algn="just" fontAlgn="t"/>
                      <a:r>
                        <a:rPr lang="en-US" sz="1850" b="1" u="none" strike="noStrike" dirty="0">
                          <a:effectLst/>
                        </a:rPr>
                        <a:t>Seller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Buyer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Broker Involved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Transaction in cash or in kind?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Who will deduct tax?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Remarks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332582">
                <a:tc rowSpan="2">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fontAlgn="t"/>
                      <a:r>
                        <a:rPr lang="en-US" sz="1850" u="none" strike="noStrike" dirty="0">
                          <a:effectLst/>
                        </a:rPr>
                        <a:t>No</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fontAlgn="t"/>
                      <a:r>
                        <a:rPr lang="en-US" sz="1850" u="none" strike="noStrike" dirty="0">
                          <a:effectLst/>
                        </a:rPr>
                        <a:t>In kind</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 Buyer and Seller; or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Buyer and seller will pay their respective taxes and share the evidence of payment with the other party.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US" sz="1850" u="none" strike="noStrike" dirty="0">
                          <a:effectLst/>
                        </a:rPr>
                        <a:t>(b) 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As an alternative, the Exchange can deduct from both the parties if there is a written agreement with both the parties.</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32582">
                <a:tc rowSpan="2">
                  <a:txBody>
                    <a:bodyPr/>
                    <a:lstStyle/>
                    <a:p>
                      <a:pPr algn="just" fontAlgn="t"/>
                      <a:r>
                        <a:rPr lang="en-US" sz="1850" u="none" strike="noStrike" dirty="0">
                          <a:effectLst/>
                        </a:rPr>
                        <a:t>Broker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rowSpan="2">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rowSpan="2">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rowSpan="2">
                  <a:txBody>
                    <a:bodyPr/>
                    <a:lstStyle/>
                    <a:p>
                      <a:pPr algn="just" fontAlgn="t"/>
                      <a:r>
                        <a:rPr lang="en-US" sz="1850" u="none" strike="noStrike" dirty="0">
                          <a:effectLst/>
                        </a:rPr>
                        <a:t>In kind</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 Broker and Seller; or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Broker and seller will pay their respective taxes and share the evidence of payment with the other party.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3"/>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US" sz="1850" u="none" strike="noStrike" dirty="0">
                          <a:effectLst/>
                        </a:rPr>
                        <a:t>(b) 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As an alternative, the Exchange can deduct from both the parties if there is a written agreement with both the parties.</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90342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156325"/>
            <a:ext cx="2743200" cy="365125"/>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38600" y="6156325"/>
            <a:ext cx="4114800" cy="365125"/>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10600" y="6156325"/>
            <a:ext cx="2743200" cy="365125"/>
          </a:xfrm>
        </p:spPr>
        <p:txBody>
          <a:bodyPr/>
          <a:lstStyle/>
          <a:p>
            <a:pPr algn="ctr"/>
            <a:fld id="{DDE6C544-D191-447F-BB85-3DD2BD02548C}" type="slidenum">
              <a:rPr lang="en-US" smtClean="0">
                <a:latin typeface="Georgia" panose="02040502050405020303" pitchFamily="18" charset="0"/>
              </a:rPr>
              <a:pPr algn="ctr"/>
              <a:t>19</a:t>
            </a:fld>
            <a:endParaRPr lang="en-US">
              <a:latin typeface="Georgia" panose="02040502050405020303" pitchFamily="18" charset="0"/>
            </a:endParaRPr>
          </a:p>
        </p:txBody>
      </p:sp>
      <p:cxnSp>
        <p:nvCxnSpPr>
          <p:cNvPr id="8" name="Straight Connector 7"/>
          <p:cNvCxnSpPr/>
          <p:nvPr/>
        </p:nvCxnSpPr>
        <p:spPr>
          <a:xfrm>
            <a:off x="0" y="431346"/>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102804"/>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551319"/>
            <a:ext cx="11729843" cy="1200329"/>
          </a:xfrm>
          <a:prstGeom prst="rect">
            <a:avLst/>
          </a:prstGeom>
          <a:noFill/>
        </p:spPr>
        <p:txBody>
          <a:bodyPr wrap="square" rtlCol="0">
            <a:spAutoFit/>
          </a:bodyPr>
          <a:lstStyle/>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115001"/>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graphicFrame>
        <p:nvGraphicFramePr>
          <p:cNvPr id="13" name="Table 12"/>
          <p:cNvGraphicFramePr>
            <a:graphicFrameLocks noGrp="1"/>
          </p:cNvGraphicFramePr>
          <p:nvPr/>
        </p:nvGraphicFramePr>
        <p:xfrm>
          <a:off x="396240" y="711519"/>
          <a:ext cx="11420626" cy="4415175"/>
        </p:xfrm>
        <a:graphic>
          <a:graphicData uri="http://schemas.openxmlformats.org/drawingml/2006/table">
            <a:tbl>
              <a:tblPr>
                <a:tableStyleId>{5C22544A-7EE6-4342-B048-85BDC9FD1C3A}</a:tableStyleId>
              </a:tblPr>
              <a:tblGrid>
                <a:gridCol w="1303973">
                  <a:extLst>
                    <a:ext uri="{9D8B030D-6E8A-4147-A177-3AD203B41FA5}">
                      <a16:colId xmlns:a16="http://schemas.microsoft.com/office/drawing/2014/main" val="20000"/>
                    </a:ext>
                  </a:extLst>
                </a:gridCol>
                <a:gridCol w="957264">
                  <a:extLst>
                    <a:ext uri="{9D8B030D-6E8A-4147-A177-3AD203B41FA5}">
                      <a16:colId xmlns:a16="http://schemas.microsoft.com/office/drawing/2014/main" val="20001"/>
                    </a:ext>
                  </a:extLst>
                </a:gridCol>
                <a:gridCol w="1214436">
                  <a:extLst>
                    <a:ext uri="{9D8B030D-6E8A-4147-A177-3AD203B41FA5}">
                      <a16:colId xmlns:a16="http://schemas.microsoft.com/office/drawing/2014/main" val="20002"/>
                    </a:ext>
                  </a:extLst>
                </a:gridCol>
                <a:gridCol w="1128549">
                  <a:extLst>
                    <a:ext uri="{9D8B030D-6E8A-4147-A177-3AD203B41FA5}">
                      <a16:colId xmlns:a16="http://schemas.microsoft.com/office/drawing/2014/main" val="20003"/>
                    </a:ext>
                  </a:extLst>
                </a:gridCol>
                <a:gridCol w="1790529">
                  <a:extLst>
                    <a:ext uri="{9D8B030D-6E8A-4147-A177-3AD203B41FA5}">
                      <a16:colId xmlns:a16="http://schemas.microsoft.com/office/drawing/2014/main" val="20004"/>
                    </a:ext>
                  </a:extLst>
                </a:gridCol>
                <a:gridCol w="5025875">
                  <a:extLst>
                    <a:ext uri="{9D8B030D-6E8A-4147-A177-3AD203B41FA5}">
                      <a16:colId xmlns:a16="http://schemas.microsoft.com/office/drawing/2014/main" val="20005"/>
                    </a:ext>
                  </a:extLst>
                </a:gridCol>
              </a:tblGrid>
              <a:tr h="519295">
                <a:tc>
                  <a:txBody>
                    <a:bodyPr/>
                    <a:lstStyle/>
                    <a:p>
                      <a:pPr algn="just" fontAlgn="t"/>
                      <a:r>
                        <a:rPr lang="en-US" sz="1800" b="1" u="none" strike="noStrike" dirty="0">
                          <a:effectLst/>
                        </a:rPr>
                        <a:t>Seller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Buyer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Broker Involved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Transaction in cash or in kind?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Who will deduct tax?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Remarks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332582">
                <a:tc rowSpan="3">
                  <a:txBody>
                    <a:bodyPr/>
                    <a:lstStyle/>
                    <a:p>
                      <a:pPr algn="just" fontAlgn="t"/>
                      <a:r>
                        <a:rPr lang="en-US" sz="1800" u="none" strike="noStrike" dirty="0">
                          <a:effectLst/>
                        </a:rPr>
                        <a:t>Any Person</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just" fontAlgn="t"/>
                      <a:r>
                        <a:rPr lang="en-US" sz="1800" u="none" strike="noStrike" dirty="0">
                          <a:effectLst/>
                        </a:rPr>
                        <a:t>Any Person</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just" fontAlgn="t"/>
                      <a:r>
                        <a:rPr lang="en-US" sz="1800" u="none" strike="noStrike" dirty="0">
                          <a:effectLst/>
                        </a:rPr>
                        <a:t>Yes</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just" fontAlgn="t"/>
                      <a:r>
                        <a:rPr lang="en-US" sz="1800" u="none" strike="noStrike" dirty="0">
                          <a:effectLst/>
                        </a:rPr>
                        <a:t>In kind</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(a) Buyer and Seller; or </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Buyer and seller will pay their respective taxes and share the evidence of payment with the other party. </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US" sz="1800" u="none" strike="noStrike">
                          <a:effectLst/>
                        </a:rPr>
                        <a:t>(b) Exchange and Broker</a:t>
                      </a:r>
                      <a:endParaRPr lang="en-IN" sz="180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As an alternative, the Exchange and Broker can deduct from both the parties if there is a written agreement with both the parties.</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IN" sz="1800" u="none" strike="noStrike" dirty="0">
                          <a:effectLst/>
                        </a:rPr>
                        <a:t> </a:t>
                      </a:r>
                      <a:endParaRPr lang="en-IN" sz="1800" b="0" i="0" u="none" strike="noStrike" dirty="0">
                        <a:solidFill>
                          <a:srgbClr val="000000"/>
                        </a:solidFill>
                        <a:effectLst/>
                        <a:latin typeface="Calibri" panose="020F0502020204030204" pitchFamily="34"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However, only Broker will deduct if there is an agreement between the Broker and Exchange that the Broker will deduct the tax.</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19295">
                <a:tc>
                  <a:txBody>
                    <a:bodyPr/>
                    <a:lstStyle/>
                    <a:p>
                      <a:pPr algn="just" fontAlgn="t"/>
                      <a:r>
                        <a:rPr lang="en-US" sz="1800" u="none" strike="noStrike" dirty="0">
                          <a:effectLst/>
                        </a:rPr>
                        <a:t>Exchange</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a:effectLst/>
                        </a:rPr>
                        <a:t>Any Person</a:t>
                      </a:r>
                      <a:endParaRPr lang="en-IN" sz="180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No</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In kind</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Exchange and Buyer</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No tax will be deducted by the buyer if the Exchange enters into an agreement with the buyer that the Exchange would pay the tax on or before the due date for that quarter.</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42560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7E9BD-1F5C-7487-D3E0-7DAA7825A2AC}"/>
              </a:ext>
            </a:extLst>
          </p:cNvPr>
          <p:cNvSpPr>
            <a:spLocks noGrp="1"/>
          </p:cNvSpPr>
          <p:nvPr>
            <p:ph type="title"/>
          </p:nvPr>
        </p:nvSpPr>
        <p:spPr>
          <a:xfrm>
            <a:off x="650195" y="251717"/>
            <a:ext cx="9603275" cy="1049235"/>
          </a:xfrm>
        </p:spPr>
        <p:txBody>
          <a:bodyPr/>
          <a:lstStyle/>
          <a:p>
            <a:r>
              <a:rPr lang="en-GB" b="0" i="0" dirty="0">
                <a:solidFill>
                  <a:srgbClr val="000000"/>
                </a:solidFill>
                <a:effectLst/>
                <a:highlight>
                  <a:srgbClr val="FFFFFF"/>
                </a:highlight>
                <a:latin typeface="arial" panose="020B0604020202020204" pitchFamily="34" charset="0"/>
              </a:rPr>
              <a:t>194R.</a:t>
            </a:r>
            <a:endParaRPr lang="en-IN" dirty="0"/>
          </a:p>
        </p:txBody>
      </p:sp>
      <p:sp>
        <p:nvSpPr>
          <p:cNvPr id="3" name="Content Placeholder 2">
            <a:extLst>
              <a:ext uri="{FF2B5EF4-FFF2-40B4-BE49-F238E27FC236}">
                <a16:creationId xmlns:a16="http://schemas.microsoft.com/office/drawing/2014/main" id="{98999812-4B69-56CE-DCEE-64314EF9EAF7}"/>
              </a:ext>
            </a:extLst>
          </p:cNvPr>
          <p:cNvSpPr>
            <a:spLocks noGrp="1"/>
          </p:cNvSpPr>
          <p:nvPr>
            <p:ph idx="1"/>
          </p:nvPr>
        </p:nvSpPr>
        <p:spPr>
          <a:xfrm>
            <a:off x="195209" y="914400"/>
            <a:ext cx="10809270" cy="5229546"/>
          </a:xfrm>
        </p:spPr>
        <p:txBody>
          <a:bodyPr>
            <a:normAutofit fontScale="85000" lnSpcReduction="20000"/>
          </a:bodyPr>
          <a:lstStyle/>
          <a:p>
            <a:pPr algn="just"/>
            <a:r>
              <a:rPr lang="en-GB" b="0" i="0" dirty="0">
                <a:solidFill>
                  <a:srgbClr val="000000"/>
                </a:solidFill>
                <a:effectLst/>
                <a:highlight>
                  <a:srgbClr val="FFFFFF"/>
                </a:highlight>
                <a:latin typeface="arial" panose="020B0604020202020204" pitchFamily="34" charset="0"/>
              </a:rPr>
              <a:t>(1) Any person responsible for providing to a resident, any benefit or perquisite, whether convertible into money or not, arising from business or the exercise of a profession, by such resident, shall, before providing such benefit or perquisite, as the case may be, to such resident, ensure that tax has been deducted in respect of such benefit or perquisite at the rate of ten per cent. of the value or aggregate of value of such benefit or perquisite:</a:t>
            </a:r>
            <a:endParaRPr lang="en-GB" b="0" i="0" dirty="0">
              <a:solidFill>
                <a:srgbClr val="000000"/>
              </a:solidFill>
              <a:effectLst/>
              <a:highlight>
                <a:srgbClr val="FFFFFF"/>
              </a:highlight>
              <a:latin typeface="Calibri" panose="020F0502020204030204" pitchFamily="34" charset="0"/>
            </a:endParaRPr>
          </a:p>
          <a:p>
            <a:pPr marL="381000" algn="just"/>
            <a:r>
              <a:rPr lang="en-GB" b="0" i="0" dirty="0">
                <a:solidFill>
                  <a:srgbClr val="000000"/>
                </a:solidFill>
                <a:effectLst/>
                <a:highlight>
                  <a:srgbClr val="FFFFFF"/>
                </a:highlight>
                <a:latin typeface="arial" panose="020B0604020202020204" pitchFamily="34" charset="0"/>
              </a:rPr>
              <a:t>Provided that in a case where the benefit or perquisite, as the case may be, is wholly in kind or partly in cash and partly in kind but such part in cash is not sufficient to meet the liability of deduction of tax in respect of whole of such benefit or perquisite, the person responsible for providing such benefit or perquisite shall, before releasing the benefit or perquisite, ensure that tax required to be deducted has been paid in respect of the benefit or perquisite:</a:t>
            </a:r>
            <a:endParaRPr lang="en-GB" b="0" i="0" dirty="0">
              <a:solidFill>
                <a:srgbClr val="000000"/>
              </a:solidFill>
              <a:effectLst/>
              <a:highlight>
                <a:srgbClr val="FFFFFF"/>
              </a:highlight>
              <a:latin typeface="Calibri" panose="020F0502020204030204" pitchFamily="34" charset="0"/>
            </a:endParaRPr>
          </a:p>
          <a:p>
            <a:pPr marL="381000" algn="just"/>
            <a:r>
              <a:rPr lang="en-GB" b="0" i="0" dirty="0">
                <a:solidFill>
                  <a:srgbClr val="000000"/>
                </a:solidFill>
                <a:effectLst/>
                <a:highlight>
                  <a:srgbClr val="FFFFFF"/>
                </a:highlight>
                <a:latin typeface="arial" panose="020B0604020202020204" pitchFamily="34" charset="0"/>
              </a:rPr>
              <a:t>Provided further that the provisions of this section shall not apply in case of a resident where the value or aggregate of value of the benefit or perquisite provided or likely to be provided to such resident during the financial year does not exceed twenty thousand rupees:</a:t>
            </a:r>
            <a:endParaRPr lang="en-GB" b="0" i="0" dirty="0">
              <a:solidFill>
                <a:srgbClr val="000000"/>
              </a:solidFill>
              <a:effectLst/>
              <a:highlight>
                <a:srgbClr val="FFFFFF"/>
              </a:highlight>
              <a:latin typeface="Calibri" panose="020F0502020204030204" pitchFamily="34" charset="0"/>
            </a:endParaRPr>
          </a:p>
          <a:p>
            <a:pPr marL="381000" algn="just"/>
            <a:r>
              <a:rPr lang="en-GB" b="0" i="0" dirty="0">
                <a:solidFill>
                  <a:srgbClr val="000000"/>
                </a:solidFill>
                <a:effectLst/>
                <a:highlight>
                  <a:srgbClr val="FFFFFF"/>
                </a:highlight>
                <a:latin typeface="arial" panose="020B0604020202020204" pitchFamily="34" charset="0"/>
              </a:rPr>
              <a:t>Provided also that the provisions of this section shall not apply to a person being an individual or a Hindu undivided family, whose total sales, gross receipts or turnover does not exceed one crore rupees in case of business or fifty lakh rupees in case of profession, during the financial year immediately preceding the financial year in which such benefit or perquisite, as the case may be, is provided by such person.</a:t>
            </a:r>
            <a:endParaRPr lang="en-GB" b="0" i="0" dirty="0">
              <a:solidFill>
                <a:srgbClr val="000000"/>
              </a:solidFill>
              <a:effectLst/>
              <a:highlight>
                <a:srgbClr val="FFFFFF"/>
              </a:highlight>
              <a:latin typeface="Calibri" panose="020F0502020204030204" pitchFamily="34" charset="0"/>
            </a:endParaRPr>
          </a:p>
          <a:p>
            <a:endParaRPr lang="en-IN" dirty="0"/>
          </a:p>
        </p:txBody>
      </p:sp>
    </p:spTree>
    <p:extLst>
      <p:ext uri="{BB962C8B-B14F-4D97-AF65-F5344CB8AC3E}">
        <p14:creationId xmlns:p14="http://schemas.microsoft.com/office/powerpoint/2010/main" val="861146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20</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4078039"/>
          </a:xfrm>
          <a:prstGeom prst="rect">
            <a:avLst/>
          </a:prstGeom>
          <a:noFill/>
        </p:spPr>
        <p:txBody>
          <a:bodyPr wrap="square" rtlCol="0">
            <a:spAutoFit/>
          </a:bodyPr>
          <a:lstStyle/>
          <a:p>
            <a:pPr marL="342900" indent="-342900" algn="just">
              <a:buFont typeface="Arial" panose="020B0604020202020204" pitchFamily="34" charset="0"/>
              <a:buChar char="•"/>
            </a:pPr>
            <a:r>
              <a:rPr lang="en-US" sz="1850" dirty="0">
                <a:latin typeface="+mj-lt"/>
              </a:rPr>
              <a:t>Sec 194Q (TDS on purchase of goods) shall </a:t>
            </a:r>
            <a:r>
              <a:rPr lang="en-US" sz="1850" b="1" u="sng" dirty="0">
                <a:latin typeface="+mj-lt"/>
              </a:rPr>
              <a:t>not apply </a:t>
            </a:r>
            <a:r>
              <a:rPr lang="en-US" sz="1850" dirty="0">
                <a:latin typeface="+mj-lt"/>
              </a:rPr>
              <a:t>if TDS is deducted under Sec 194S. </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r>
              <a:rPr lang="en-US" sz="1850" b="1" u="sng" dirty="0">
                <a:latin typeface="+mj-lt"/>
              </a:rPr>
              <a:t>GST </a:t>
            </a:r>
            <a:r>
              <a:rPr lang="en-US" sz="1850" dirty="0">
                <a:latin typeface="+mj-lt"/>
              </a:rPr>
              <a:t>not to be included in the consideration amount while deducting TDS on transfer of VDAs</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r>
              <a:rPr lang="en-US" sz="1850" b="1" u="sng" dirty="0">
                <a:latin typeface="+mj-lt"/>
              </a:rPr>
              <a:t>Relaxation to payment gateways on payment of consideration for transfer of VDA</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r>
              <a:rPr lang="en-US" sz="1850" dirty="0">
                <a:latin typeface="+mj-lt"/>
              </a:rPr>
              <a:t>Double deduction of TDS, once by the buyer under Sec 194S on the consideration amount and once by the payment gateway on the same consideration amount under Sec 194-O as transaction being undertaken on digital platform. Relaxation granted to payment gateways to not deduct TDS to avoid double deduction where buyer has deducted TDS, declaration to be procured by the payment gateway from the buyer that TDS has been deducted by him.</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endParaRPr lang="en-US" sz="1850"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spTree>
    <p:extLst>
      <p:ext uri="{BB962C8B-B14F-4D97-AF65-F5344CB8AC3E}">
        <p14:creationId xmlns:p14="http://schemas.microsoft.com/office/powerpoint/2010/main" val="703281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3</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23567" y="791033"/>
            <a:ext cx="11729843" cy="5632311"/>
          </a:xfrm>
          <a:prstGeom prst="rect">
            <a:avLst/>
          </a:prstGeom>
          <a:noFill/>
        </p:spPr>
        <p:txBody>
          <a:bodyPr wrap="square" rtlCol="0">
            <a:spAutoFit/>
          </a:bodyPr>
          <a:lstStyle/>
          <a:p>
            <a:pPr marL="342900" indent="-342900">
              <a:buFont typeface="Arial" panose="020B0604020202020204" pitchFamily="34" charset="0"/>
              <a:buChar char="•"/>
            </a:pPr>
            <a:r>
              <a:rPr lang="en-US" b="1" u="sng" dirty="0">
                <a:latin typeface="+mj-lt"/>
              </a:rPr>
              <a:t>Extracts from the Memorandum </a:t>
            </a:r>
          </a:p>
          <a:p>
            <a:pPr marL="342900" indent="-342900" algn="just">
              <a:buFont typeface="Arial" panose="020B0604020202020204" pitchFamily="34" charset="0"/>
              <a:buChar char="•"/>
            </a:pPr>
            <a:r>
              <a:rPr lang="en-US" dirty="0">
                <a:latin typeface="+mj-lt"/>
              </a:rPr>
              <a:t>As per </a:t>
            </a:r>
            <a:r>
              <a:rPr lang="en-US" b="1" dirty="0">
                <a:solidFill>
                  <a:srgbClr val="FF0000"/>
                </a:solidFill>
                <a:latin typeface="+mj-lt"/>
              </a:rPr>
              <a:t>clause (iv) of section 28 of the Act</a:t>
            </a:r>
            <a:r>
              <a:rPr lang="en-US" dirty="0">
                <a:latin typeface="+mj-lt"/>
              </a:rPr>
              <a:t>, the value of any benefit or perquisite, whether convertible into money or not, arising from business or exercise of profession </a:t>
            </a:r>
            <a:r>
              <a:rPr lang="en-US" b="1" dirty="0">
                <a:latin typeface="+mj-lt"/>
              </a:rPr>
              <a:t>is to be charged as business income in the hands of the recipient </a:t>
            </a:r>
            <a:r>
              <a:rPr lang="en-US" dirty="0">
                <a:latin typeface="+mj-lt"/>
              </a:rPr>
              <a:t>of such benefit or perquisite. </a:t>
            </a:r>
            <a:r>
              <a:rPr lang="en-US" b="1" dirty="0">
                <a:latin typeface="+mj-lt"/>
              </a:rPr>
              <a:t>However, in many cases, such recipient does not report the receipt of benefits in their return of income, leading to furnishing of incorrect particulars of income.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Accordingly (consequently), in order to widen and deepen the tax base, it is proposed to insert a new section 194R to the Act…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u="sng" dirty="0">
                <a:latin typeface="+mj-lt"/>
              </a:rPr>
              <a:t>Extract of Finance Minister’s Speech</a:t>
            </a:r>
          </a:p>
          <a:p>
            <a:pPr marL="357188" indent="-357188"/>
            <a:r>
              <a:rPr lang="en-US" b="1" dirty="0">
                <a:latin typeface="+mj-lt"/>
              </a:rPr>
              <a:t>	Rationalizing TDS Provisions </a:t>
            </a:r>
          </a:p>
          <a:p>
            <a:pPr marL="342900" indent="-342900">
              <a:buFont typeface="Arial" panose="020B0604020202020204" pitchFamily="34" charset="0"/>
              <a:buChar char="•"/>
            </a:pPr>
            <a:endParaRPr lang="en-US" dirty="0">
              <a:latin typeface="+mj-lt"/>
            </a:endParaRPr>
          </a:p>
          <a:p>
            <a:pPr marL="342900" indent="-342900">
              <a:buFont typeface="Arial" panose="020B0604020202020204" pitchFamily="34" charset="0"/>
              <a:buChar char="•"/>
            </a:pPr>
            <a:r>
              <a:rPr lang="en-US" dirty="0">
                <a:latin typeface="+mj-lt"/>
              </a:rPr>
              <a:t>It has been noticed that as a business promotion strategy, there is a </a:t>
            </a:r>
            <a:r>
              <a:rPr lang="en-US" b="1" dirty="0">
                <a:latin typeface="+mj-lt"/>
              </a:rPr>
              <a:t>tendency on businesses to pass on benefits to their agents</a:t>
            </a:r>
            <a:r>
              <a:rPr lang="en-US" dirty="0">
                <a:latin typeface="+mj-lt"/>
              </a:rPr>
              <a:t>. </a:t>
            </a:r>
            <a:r>
              <a:rPr lang="en-US" b="1" dirty="0">
                <a:latin typeface="+mj-lt"/>
              </a:rPr>
              <a:t>Such benefits are taxable in the hands of the agents</a:t>
            </a:r>
            <a:r>
              <a:rPr lang="en-US" dirty="0">
                <a:latin typeface="+mj-lt"/>
              </a:rPr>
              <a:t>. In order to </a:t>
            </a:r>
            <a:r>
              <a:rPr lang="en-US" b="1" dirty="0">
                <a:latin typeface="+mj-lt"/>
              </a:rPr>
              <a:t>track such transactions</a:t>
            </a:r>
            <a:r>
              <a:rPr lang="en-US" dirty="0">
                <a:latin typeface="+mj-lt"/>
              </a:rPr>
              <a:t>, I propose to provide for </a:t>
            </a:r>
            <a:r>
              <a:rPr lang="en-US" b="1" dirty="0">
                <a:latin typeface="+mj-lt"/>
              </a:rPr>
              <a:t>tax deduction by the person giving benefits</a:t>
            </a:r>
            <a:r>
              <a:rPr lang="en-US" dirty="0">
                <a:latin typeface="+mj-lt"/>
              </a:rPr>
              <a:t>, if the aggregate value of such benefits exceeds Rs. 20,000 during the financial year……</a:t>
            </a:r>
          </a:p>
          <a:p>
            <a:pPr marL="342900" indent="-342900">
              <a:buFont typeface="Arial" panose="020B0604020202020204" pitchFamily="34" charset="0"/>
              <a:buChar char="•"/>
            </a:pPr>
            <a:endParaRPr lang="en-US" dirty="0">
              <a:latin typeface="+mj-lt"/>
            </a:endParaRPr>
          </a:p>
          <a:p>
            <a:pPr marL="342900" indent="-342900">
              <a:buFont typeface="Arial" panose="020B0604020202020204" pitchFamily="34" charset="0"/>
              <a:buChar char="•"/>
            </a:pPr>
            <a:r>
              <a:rPr lang="en-US" dirty="0">
                <a:latin typeface="+mj-lt"/>
              </a:rPr>
              <a:t>Meaning of the term Benefit / Perquisite – not defined under the Act. </a:t>
            </a:r>
          </a:p>
          <a:p>
            <a:pPr marL="342900" indent="-342900">
              <a:buFont typeface="Arial" panose="020B0604020202020204" pitchFamily="34" charset="0"/>
              <a:buChar char="•"/>
            </a:pPr>
            <a:endParaRPr lang="en-US" dirty="0">
              <a:latin typeface="+mj-lt"/>
            </a:endParaRPr>
          </a:p>
          <a:p>
            <a:pPr marL="342900" indent="-342900">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a:t>
            </a:r>
            <a:r>
              <a:rPr lang="en-US" sz="2800" b="1" dirty="0">
                <a:latin typeface="+mj-lt"/>
              </a:rPr>
              <a:t>TDS on benefit or perquisite in respect of business or profession </a:t>
            </a:r>
          </a:p>
        </p:txBody>
      </p:sp>
    </p:spTree>
    <p:extLst>
      <p:ext uri="{BB962C8B-B14F-4D97-AF65-F5344CB8AC3E}">
        <p14:creationId xmlns:p14="http://schemas.microsoft.com/office/powerpoint/2010/main" val="408505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80DE2-8AAB-F7A5-CB92-F6A491DC40FD}"/>
              </a:ext>
            </a:extLst>
          </p:cNvPr>
          <p:cNvSpPr>
            <a:spLocks noGrp="1"/>
          </p:cNvSpPr>
          <p:nvPr>
            <p:ph type="title"/>
          </p:nvPr>
        </p:nvSpPr>
        <p:spPr>
          <a:xfrm>
            <a:off x="880153" y="427234"/>
            <a:ext cx="9488489" cy="927243"/>
          </a:xfrm>
        </p:spPr>
        <p:txBody>
          <a:bodyPr/>
          <a:lstStyle/>
          <a:p>
            <a:r>
              <a:rPr lang="en-GB" b="1" dirty="0"/>
              <a:t>28 (iv) –BENEFITS OR PERQUISITES</a:t>
            </a:r>
            <a:endParaRPr lang="en-IN" b="1" dirty="0"/>
          </a:p>
        </p:txBody>
      </p:sp>
      <p:sp>
        <p:nvSpPr>
          <p:cNvPr id="3" name="Content Placeholder 2">
            <a:extLst>
              <a:ext uri="{FF2B5EF4-FFF2-40B4-BE49-F238E27FC236}">
                <a16:creationId xmlns:a16="http://schemas.microsoft.com/office/drawing/2014/main" id="{BA482D4B-A597-55C7-B395-04C910AE5045}"/>
              </a:ext>
            </a:extLst>
          </p:cNvPr>
          <p:cNvSpPr>
            <a:spLocks noGrp="1"/>
          </p:cNvSpPr>
          <p:nvPr>
            <p:ph idx="1"/>
          </p:nvPr>
        </p:nvSpPr>
        <p:spPr>
          <a:xfrm>
            <a:off x="880153" y="1857910"/>
            <a:ext cx="10608373" cy="5169613"/>
          </a:xfrm>
        </p:spPr>
        <p:txBody>
          <a:bodyPr>
            <a:normAutofit/>
          </a:bodyPr>
          <a:lstStyle/>
          <a:p>
            <a:r>
              <a:rPr lang="en-GB" sz="3100" dirty="0"/>
              <a:t>W.e.f.  AY 2024-25 </a:t>
            </a:r>
          </a:p>
          <a:p>
            <a:r>
              <a:rPr lang="en-GB" sz="3100" dirty="0"/>
              <a:t>Pre Amendment: the value of any benefit or perquisite, whether convertible into money or not, arising from business or the exercise of a profession </a:t>
            </a:r>
          </a:p>
          <a:p>
            <a:r>
              <a:rPr lang="en-GB" sz="3100" dirty="0"/>
              <a:t>Expanded: to include cases where benefit or perquisite provided is in cash or in kind or partly in cash and partly in kind </a:t>
            </a:r>
          </a:p>
        </p:txBody>
      </p:sp>
    </p:spTree>
    <p:extLst>
      <p:ext uri="{BB962C8B-B14F-4D97-AF65-F5344CB8AC3E}">
        <p14:creationId xmlns:p14="http://schemas.microsoft.com/office/powerpoint/2010/main" val="92207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55912" y="6366762"/>
            <a:ext cx="2725488" cy="359378"/>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65168" y="6366762"/>
            <a:ext cx="4088231" cy="359378"/>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28312" y="6366762"/>
            <a:ext cx="2725488" cy="359378"/>
          </a:xfrm>
        </p:spPr>
        <p:txBody>
          <a:bodyPr/>
          <a:lstStyle/>
          <a:p>
            <a:pPr algn="ctr"/>
            <a:fld id="{DDE6C544-D191-447F-BB85-3DD2BD02548C}" type="slidenum">
              <a:rPr lang="en-US" smtClean="0">
                <a:latin typeface="Georgia" panose="02040502050405020303" pitchFamily="18" charset="0"/>
              </a:rPr>
              <a:pPr algn="ctr"/>
              <a:t>5</a:t>
            </a:fld>
            <a:endParaRPr lang="en-US">
              <a:latin typeface="Georgia" panose="02040502050405020303" pitchFamily="18" charset="0"/>
            </a:endParaRPr>
          </a:p>
        </p:txBody>
      </p:sp>
      <p:cxnSp>
        <p:nvCxnSpPr>
          <p:cNvPr id="8" name="Straight Connector 7"/>
          <p:cNvCxnSpPr>
            <a:cxnSpLocks/>
          </p:cNvCxnSpPr>
          <p:nvPr/>
        </p:nvCxnSpPr>
        <p:spPr>
          <a:xfrm>
            <a:off x="78722" y="636036"/>
            <a:ext cx="12113278"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flipV="1">
            <a:off x="78722" y="6307494"/>
            <a:ext cx="12113278" cy="343"/>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78756" y="37739"/>
            <a:ext cx="11465148" cy="523220"/>
          </a:xfrm>
          <a:prstGeom prst="rect">
            <a:avLst/>
          </a:prstGeom>
          <a:noFill/>
        </p:spPr>
        <p:txBody>
          <a:bodyPr wrap="square" rtlCol="0">
            <a:spAutoFit/>
          </a:bodyPr>
          <a:lstStyle/>
          <a:p>
            <a:pPr algn="ctr"/>
            <a:r>
              <a:rPr lang="en-IN" sz="2800" b="1" dirty="0">
                <a:latin typeface="+mj-lt"/>
              </a:rPr>
              <a:t>Sec 194R – TDS on </a:t>
            </a:r>
            <a:r>
              <a:rPr lang="en-US" sz="2800" b="1" dirty="0">
                <a:latin typeface="+mj-lt"/>
              </a:rPr>
              <a:t>benefit or perquisite in respect of business or profession </a:t>
            </a:r>
          </a:p>
        </p:txBody>
      </p:sp>
      <p:graphicFrame>
        <p:nvGraphicFramePr>
          <p:cNvPr id="7" name="Table 6">
            <a:extLst>
              <a:ext uri="{FF2B5EF4-FFF2-40B4-BE49-F238E27FC236}">
                <a16:creationId xmlns:a16="http://schemas.microsoft.com/office/drawing/2014/main" id="{7DDBED1F-6501-40B2-B111-E1E6DFE7A710}"/>
              </a:ext>
            </a:extLst>
          </p:cNvPr>
          <p:cNvGraphicFramePr>
            <a:graphicFrameLocks noGrp="1"/>
          </p:cNvGraphicFramePr>
          <p:nvPr>
            <p:extLst>
              <p:ext uri="{D42A27DB-BD31-4B8C-83A1-F6EECF244321}">
                <p14:modId xmlns:p14="http://schemas.microsoft.com/office/powerpoint/2010/main" val="3314946258"/>
              </p:ext>
            </p:extLst>
          </p:nvPr>
        </p:nvGraphicFramePr>
        <p:xfrm>
          <a:off x="485307" y="636036"/>
          <a:ext cx="10868493" cy="5439677"/>
        </p:xfrm>
        <a:graphic>
          <a:graphicData uri="http://schemas.openxmlformats.org/drawingml/2006/table">
            <a:tbl>
              <a:tblPr/>
              <a:tblGrid>
                <a:gridCol w="3488269">
                  <a:extLst>
                    <a:ext uri="{9D8B030D-6E8A-4147-A177-3AD203B41FA5}">
                      <a16:colId xmlns:a16="http://schemas.microsoft.com/office/drawing/2014/main" val="3261344567"/>
                    </a:ext>
                  </a:extLst>
                </a:gridCol>
                <a:gridCol w="7380224">
                  <a:extLst>
                    <a:ext uri="{9D8B030D-6E8A-4147-A177-3AD203B41FA5}">
                      <a16:colId xmlns:a16="http://schemas.microsoft.com/office/drawing/2014/main" val="2290528209"/>
                    </a:ext>
                  </a:extLst>
                </a:gridCol>
              </a:tblGrid>
              <a:tr h="632443">
                <a:tc>
                  <a:txBody>
                    <a:bodyPr/>
                    <a:lstStyle/>
                    <a:p>
                      <a:pPr algn="l" rtl="0" fontAlgn="t"/>
                      <a:r>
                        <a:rPr lang="en-US" sz="1600" b="1" i="0" u="none" strike="noStrike" dirty="0">
                          <a:solidFill>
                            <a:srgbClr val="000000"/>
                          </a:solidFill>
                          <a:effectLst/>
                          <a:latin typeface="Calibri Light" panose="020F0302020204030204" pitchFamily="34" charset="0"/>
                        </a:rPr>
                        <a:t>Nature of transaction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1" i="0" u="none" strike="noStrike" dirty="0">
                          <a:solidFill>
                            <a:srgbClr val="000000"/>
                          </a:solidFill>
                          <a:effectLst/>
                          <a:latin typeface="Calibri Light" panose="020F0302020204030204" pitchFamily="34" charset="0"/>
                        </a:rPr>
                        <a:t>Any benefit or perquisite, whether convertible into money or not arising from business or the exercise of profession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613515539"/>
                  </a:ext>
                </a:extLst>
              </a:tr>
              <a:tr h="592892">
                <a:tc>
                  <a:txBody>
                    <a:bodyPr/>
                    <a:lstStyle/>
                    <a:p>
                      <a:pPr algn="l" rtl="0" fontAlgn="t"/>
                      <a:r>
                        <a:rPr lang="en-US" sz="1600" b="1" i="0" u="none" strike="noStrike" dirty="0">
                          <a:solidFill>
                            <a:srgbClr val="000000"/>
                          </a:solidFill>
                          <a:effectLst/>
                          <a:latin typeface="Calibri Light" panose="020F0302020204030204" pitchFamily="34" charset="0"/>
                        </a:rPr>
                        <a:t>Liability 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Person providing benefit or perquisite </a:t>
                      </a:r>
                      <a:r>
                        <a:rPr lang="en-US" sz="1600" b="1" i="0" u="none" strike="noStrike" dirty="0">
                          <a:solidFill>
                            <a:srgbClr val="000000"/>
                          </a:solidFill>
                          <a:effectLst/>
                          <a:latin typeface="Calibri Light" panose="020F0302020204030204" pitchFamily="34" charset="0"/>
                        </a:rPr>
                        <a:t>(Resident as well as Non Resident)</a:t>
                      </a:r>
                    </a:p>
                    <a:p>
                      <a:pPr algn="just" rtl="0" fontAlgn="t"/>
                      <a:r>
                        <a:rPr lang="en-US" sz="1600" b="0" i="0" u="none" strike="noStrike" dirty="0">
                          <a:solidFill>
                            <a:srgbClr val="000000"/>
                          </a:solidFill>
                          <a:effectLst/>
                          <a:latin typeface="Calibri Light" panose="020F0302020204030204" pitchFamily="34" charset="0"/>
                        </a:rPr>
                        <a:t>In case of Company, company itself including Principal officer</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95179888"/>
                  </a:ext>
                </a:extLst>
              </a:tr>
              <a:tr h="510579">
                <a:tc>
                  <a:txBody>
                    <a:bodyPr/>
                    <a:lstStyle/>
                    <a:p>
                      <a:pPr algn="l" rtl="0" fontAlgn="t"/>
                      <a:r>
                        <a:rPr lang="en-US" sz="1600" b="1" i="0" u="none" strike="noStrike" dirty="0">
                          <a:solidFill>
                            <a:srgbClr val="000000"/>
                          </a:solidFill>
                          <a:effectLst/>
                          <a:latin typeface="Calibri Light" panose="020F0302020204030204" pitchFamily="34" charset="0"/>
                        </a:rPr>
                        <a:t>TDS to be deducted in case of</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rtl="0" fontAlgn="t"/>
                      <a:r>
                        <a:rPr lang="en-US" sz="1600" b="0" i="0" u="none" strike="noStrike" dirty="0">
                          <a:solidFill>
                            <a:srgbClr val="000000"/>
                          </a:solidFill>
                          <a:effectLst/>
                          <a:latin typeface="Calibri Light" panose="020F0302020204030204" pitchFamily="34" charset="0"/>
                        </a:rPr>
                        <a:t>A person </a:t>
                      </a:r>
                      <a:r>
                        <a:rPr lang="en-US" sz="1600" b="1" i="0" u="none" strike="noStrike" dirty="0">
                          <a:solidFill>
                            <a:srgbClr val="000000"/>
                          </a:solidFill>
                          <a:effectLst/>
                          <a:latin typeface="Calibri Light" panose="020F0302020204030204" pitchFamily="34" charset="0"/>
                        </a:rPr>
                        <a:t>Resident in India</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527860751"/>
                  </a:ext>
                </a:extLst>
              </a:tr>
              <a:tr h="732252">
                <a:tc>
                  <a:txBody>
                    <a:bodyPr/>
                    <a:lstStyle/>
                    <a:p>
                      <a:pPr algn="l" rtl="0" fontAlgn="t"/>
                      <a:r>
                        <a:rPr lang="en-US" sz="1600" b="1" i="0" u="none" strike="noStrike" dirty="0">
                          <a:solidFill>
                            <a:srgbClr val="000000"/>
                          </a:solidFill>
                          <a:effectLst/>
                          <a:latin typeface="Calibri Light" panose="020F0302020204030204" pitchFamily="34" charset="0"/>
                        </a:rPr>
                        <a:t>TDS not to be deducted in case of</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Recipient being </a:t>
                      </a:r>
                      <a:r>
                        <a:rPr lang="en-US" sz="1600" b="1" i="0" u="none" strike="noStrike" dirty="0">
                          <a:solidFill>
                            <a:srgbClr val="000000"/>
                          </a:solidFill>
                          <a:effectLst/>
                          <a:latin typeface="Calibri Light" panose="020F0302020204030204" pitchFamily="34" charset="0"/>
                        </a:rPr>
                        <a:t>Individual or HUF </a:t>
                      </a:r>
                      <a:r>
                        <a:rPr lang="en-US" sz="1600" b="0" i="0" u="none" strike="noStrike" dirty="0">
                          <a:solidFill>
                            <a:srgbClr val="000000"/>
                          </a:solidFill>
                          <a:effectLst/>
                          <a:latin typeface="Calibri Light" panose="020F0302020204030204" pitchFamily="34" charset="0"/>
                        </a:rPr>
                        <a:t>whose total sales, turnover or gross receipts </a:t>
                      </a:r>
                      <a:r>
                        <a:rPr lang="en-US" sz="1600" b="1" i="0" u="none" strike="noStrike" dirty="0">
                          <a:solidFill>
                            <a:srgbClr val="000000"/>
                          </a:solidFill>
                          <a:effectLst/>
                          <a:latin typeface="Calibri Light" panose="020F0302020204030204" pitchFamily="34" charset="0"/>
                        </a:rPr>
                        <a:t>does not exceed Rs. 1 crore in case of business </a:t>
                      </a:r>
                      <a:r>
                        <a:rPr lang="en-US" sz="1600" b="0" i="0" u="none" strike="noStrike" dirty="0">
                          <a:solidFill>
                            <a:srgbClr val="000000"/>
                          </a:solidFill>
                          <a:effectLst/>
                          <a:latin typeface="Calibri Light" panose="020F0302020204030204" pitchFamily="34" charset="0"/>
                        </a:rPr>
                        <a:t>and </a:t>
                      </a:r>
                      <a:r>
                        <a:rPr lang="en-US" sz="1600" b="1" i="0" u="none" strike="noStrike" dirty="0">
                          <a:solidFill>
                            <a:srgbClr val="000000"/>
                          </a:solidFill>
                          <a:effectLst/>
                          <a:latin typeface="Calibri Light" panose="020F0302020204030204" pitchFamily="34" charset="0"/>
                        </a:rPr>
                        <a:t>does not exceed Rs. 50 lakhs in case of profession </a:t>
                      </a:r>
                      <a:r>
                        <a:rPr lang="en-US" sz="1600" b="0" i="0" u="none" strike="noStrike" dirty="0">
                          <a:solidFill>
                            <a:srgbClr val="000000"/>
                          </a:solidFill>
                          <a:effectLst/>
                          <a:latin typeface="Calibri Light" panose="020F0302020204030204" pitchFamily="34" charset="0"/>
                        </a:rPr>
                        <a:t>during the FY.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232097"/>
                  </a:ext>
                </a:extLst>
              </a:tr>
              <a:tr h="592892">
                <a:tc>
                  <a:txBody>
                    <a:bodyPr/>
                    <a:lstStyle/>
                    <a:p>
                      <a:pPr algn="l" rtl="0" fontAlgn="t"/>
                      <a:r>
                        <a:rPr lang="en-US" sz="1600" b="1" i="0" u="none" strike="noStrike" dirty="0">
                          <a:solidFill>
                            <a:srgbClr val="000000"/>
                          </a:solidFill>
                          <a:effectLst/>
                          <a:latin typeface="Calibri Light" panose="020F0302020204030204" pitchFamily="34" charset="0"/>
                        </a:rPr>
                        <a:t>Threshold Limit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Value or aggregate of value of benefit or perquisite exceeding Rs. 20,000/- during a financial year</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880500985"/>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Rate of TDS</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10% on value of benefit or perquisite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6762619"/>
                  </a:ext>
                </a:extLst>
              </a:tr>
              <a:tr h="340984">
                <a:tc>
                  <a:txBody>
                    <a:bodyPr/>
                    <a:lstStyle/>
                    <a:p>
                      <a:pPr algn="l" rtl="0" fontAlgn="t"/>
                      <a:r>
                        <a:rPr lang="en-US" sz="1600" b="1" i="0" u="none" strike="noStrike" dirty="0">
                          <a:solidFill>
                            <a:srgbClr val="000000"/>
                          </a:solidFill>
                          <a:effectLst/>
                          <a:latin typeface="Calibri Light" panose="020F0302020204030204" pitchFamily="34" charset="0"/>
                        </a:rPr>
                        <a:t>Time of deductibility</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Before providing Benefit or Perquisite.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997369520"/>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Applicable from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1st July, 2022 (Threshold limit to be determined for FY 2022-23, though liability to deduct TDS only on benefit / perquisites on after 1</a:t>
                      </a:r>
                      <a:r>
                        <a:rPr lang="en-US" sz="1600" b="0" i="0" u="none" strike="noStrike" baseline="30000" dirty="0">
                          <a:solidFill>
                            <a:srgbClr val="000000"/>
                          </a:solidFill>
                          <a:effectLst/>
                          <a:latin typeface="Calibri Light" panose="020F0302020204030204" pitchFamily="34" charset="0"/>
                        </a:rPr>
                        <a:t>st</a:t>
                      </a:r>
                      <a:r>
                        <a:rPr lang="en-US" sz="1600" b="0" i="0" u="none" strike="noStrike" dirty="0">
                          <a:solidFill>
                            <a:srgbClr val="000000"/>
                          </a:solidFill>
                          <a:effectLst/>
                          <a:latin typeface="Calibri Light" panose="020F0302020204030204" pitchFamily="34" charset="0"/>
                        </a:rPr>
                        <a:t> July, 2022)</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0492401"/>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Lower</a:t>
                      </a:r>
                      <a:r>
                        <a:rPr lang="en-US" sz="1600" b="1" i="0" u="none" strike="noStrike" baseline="0" dirty="0">
                          <a:solidFill>
                            <a:srgbClr val="000000"/>
                          </a:solidFill>
                          <a:effectLst/>
                          <a:latin typeface="Calibri Light" panose="020F0302020204030204" pitchFamily="34" charset="0"/>
                        </a:rPr>
                        <a:t> TDS Application </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No reference</a:t>
                      </a:r>
                      <a:r>
                        <a:rPr lang="en-US" sz="1600" b="0" i="0" u="none" strike="noStrike" baseline="0" dirty="0">
                          <a:solidFill>
                            <a:srgbClr val="000000"/>
                          </a:solidFill>
                          <a:effectLst/>
                          <a:latin typeface="Calibri Light" panose="020F0302020204030204" pitchFamily="34" charset="0"/>
                        </a:rPr>
                        <a:t> of Sec 194R in Sec 197 which means no application can be made for Lower or NIL TDS and TDS deduction to be undertaken mandatorily</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8"/>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Tax</a:t>
                      </a:r>
                      <a:r>
                        <a:rPr lang="en-US" sz="1600" b="1" i="0" u="none" strike="noStrike" baseline="0" dirty="0">
                          <a:solidFill>
                            <a:srgbClr val="000000"/>
                          </a:solidFill>
                          <a:effectLst/>
                          <a:latin typeface="Calibri Light" panose="020F0302020204030204" pitchFamily="34" charset="0"/>
                        </a:rPr>
                        <a:t> deduction in certain circumstance</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rtl="0" fontAlgn="t"/>
                      <a:r>
                        <a:rPr lang="en-US" sz="1600" b="0" i="0" u="none" strike="noStrike" dirty="0">
                          <a:solidFill>
                            <a:srgbClr val="000000"/>
                          </a:solidFill>
                          <a:effectLst/>
                          <a:latin typeface="Calibri Light" panose="020F0302020204030204" pitchFamily="34" charset="0"/>
                        </a:rPr>
                        <a:t>Benefit / Perquisite in kind or partly in cash and partly in kind and cash is insufficient</a:t>
                      </a:r>
                      <a:r>
                        <a:rPr lang="en-US" sz="1600" b="0" i="0" u="none" strike="noStrike" baseline="0" dirty="0">
                          <a:solidFill>
                            <a:srgbClr val="000000"/>
                          </a:solidFill>
                          <a:effectLst/>
                          <a:latin typeface="Calibri Light" panose="020F0302020204030204" pitchFamily="34" charset="0"/>
                        </a:rPr>
                        <a:t> to deduct TDS, then service provider to ensure tax has been paid before providing the benefit / perquisite. </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07337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6</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5355312"/>
          </a:xfrm>
          <a:prstGeom prst="rect">
            <a:avLst/>
          </a:prstGeom>
          <a:noFill/>
        </p:spPr>
        <p:txBody>
          <a:bodyPr wrap="square" rtlCol="0">
            <a:spAutoFit/>
          </a:bodyPr>
          <a:lstStyle/>
          <a:p>
            <a:pPr marL="342900" indent="-342900" algn="just">
              <a:buFont typeface="Arial" panose="020B0604020202020204" pitchFamily="34" charset="0"/>
              <a:buChar char="•"/>
            </a:pPr>
            <a:r>
              <a:rPr lang="en-US" dirty="0">
                <a:latin typeface="+mj-lt"/>
              </a:rPr>
              <a:t>Guidelines issued in the form of </a:t>
            </a:r>
            <a:r>
              <a:rPr lang="en-US" b="1" dirty="0">
                <a:latin typeface="+mj-lt"/>
              </a:rPr>
              <a:t>Circular no. 12/2022 dated 16</a:t>
            </a:r>
            <a:r>
              <a:rPr lang="en-US" b="1" baseline="30000" dirty="0">
                <a:latin typeface="+mj-lt"/>
              </a:rPr>
              <a:t>th</a:t>
            </a:r>
            <a:r>
              <a:rPr lang="en-US" b="1" dirty="0">
                <a:latin typeface="+mj-lt"/>
              </a:rPr>
              <a:t> June, 2022</a:t>
            </a:r>
            <a:r>
              <a:rPr lang="en-US" dirty="0">
                <a:latin typeface="+mj-lt"/>
              </a:rPr>
              <a:t> and </a:t>
            </a:r>
            <a:r>
              <a:rPr lang="en-US" b="1" dirty="0">
                <a:latin typeface="+mj-lt"/>
              </a:rPr>
              <a:t>Circular no. 18/2022 dated 13</a:t>
            </a:r>
            <a:r>
              <a:rPr lang="en-US" b="1" baseline="30000" dirty="0">
                <a:latin typeface="+mj-lt"/>
              </a:rPr>
              <a:t>th</a:t>
            </a:r>
            <a:r>
              <a:rPr lang="en-US" b="1" dirty="0">
                <a:latin typeface="+mj-lt"/>
              </a:rPr>
              <a:t> September, 2022</a:t>
            </a:r>
            <a:r>
              <a:rPr lang="en-US" dirty="0">
                <a:latin typeface="+mj-lt"/>
              </a:rPr>
              <a:t> for removing difficulties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Power of a Circular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Binding on Revenue authorities but not on the tax payer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Circulars are issued </a:t>
            </a:r>
            <a:r>
              <a:rPr lang="en-US" b="1" dirty="0">
                <a:latin typeface="+mj-lt"/>
              </a:rPr>
              <a:t>to give more clarity of the statutory provisions but cannot go beyond them</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Circulars </a:t>
            </a:r>
            <a:r>
              <a:rPr lang="en-US" b="1" dirty="0">
                <a:latin typeface="+mj-lt"/>
              </a:rPr>
              <a:t>cannot expand </a:t>
            </a:r>
            <a:r>
              <a:rPr lang="en-US" dirty="0">
                <a:latin typeface="+mj-lt"/>
              </a:rPr>
              <a:t>the scope of the statutory provisions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Circulars </a:t>
            </a:r>
            <a:r>
              <a:rPr lang="en-US" b="1" dirty="0">
                <a:latin typeface="+mj-lt"/>
              </a:rPr>
              <a:t>cannot go beyond </a:t>
            </a:r>
            <a:r>
              <a:rPr lang="en-US" dirty="0">
                <a:latin typeface="+mj-lt"/>
              </a:rPr>
              <a:t>the law interpreted by High Court and Supreme Court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Guidelines issued under Sec 194R can be </a:t>
            </a:r>
            <a:r>
              <a:rPr lang="en-US" b="1" dirty="0">
                <a:latin typeface="+mj-lt"/>
              </a:rPr>
              <a:t>binding only to the extent they are removing difficulties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331084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7</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5355312"/>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FAQ 1 – Whether necessary to check that the amount of benefit or perquisite is taxable under Sec 28(iv)</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As per FAQ </a:t>
            </a:r>
            <a:r>
              <a:rPr lang="en-US" dirty="0">
                <a:latin typeface="+mj-lt"/>
              </a:rPr>
              <a:t>– No requirement to check taxability under Sec 28(iv), could be taxable under any other Section. Comparison to provisions of Sec 195 where the words used are “any sum chargeable to tax”. No such words used in Sec 194R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Sec 4(2) of the Act provides that </a:t>
            </a:r>
            <a:r>
              <a:rPr lang="en-US" b="1" dirty="0">
                <a:latin typeface="+mj-lt"/>
              </a:rPr>
              <a:t>in respect of income chargeable under sub-section (1) of section 4</a:t>
            </a:r>
            <a:r>
              <a:rPr lang="en-US" dirty="0">
                <a:latin typeface="+mj-lt"/>
              </a:rPr>
              <a:t>, the income tax shall be deducted at source or paid in advance, where it is so deductible or payable under any provision of the Act.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Section 190(1) of the Act provides for deduction of tax at source in respect of the income.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TDS alternative to tax collection should be deducted only if income element present in the transaction</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FAQ 1 contrary to law where TDS to be deducted only on income element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FAQ 1 completely contrary to intent as reflected in Memorandum and Finance Ministers Speech</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2831179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8</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6463308"/>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FAQ 2 – Whether benefit or Perquisite must be in kind</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As per FAQ </a:t>
            </a:r>
            <a:r>
              <a:rPr lang="en-US" dirty="0">
                <a:latin typeface="+mj-lt"/>
              </a:rPr>
              <a:t>– Covers all the 3 scenarios – Benefit or Perquisite in cash, </a:t>
            </a:r>
            <a:r>
              <a:rPr kumimoji="0" lang="en-US" sz="1800" b="0" i="0" u="none" strike="noStrike" kern="1200" cap="none" spc="0" normalizeH="0" baseline="0" noProof="0" dirty="0">
                <a:ln>
                  <a:noFill/>
                </a:ln>
                <a:solidFill>
                  <a:prstClr val="black"/>
                </a:solidFill>
                <a:effectLst/>
                <a:uLnTx/>
                <a:uFillTx/>
                <a:latin typeface="Calibri Light" panose="020F0302020204030204"/>
                <a:ea typeface="+mn-ea"/>
                <a:cs typeface="+mn-cs"/>
              </a:rPr>
              <a:t>Benefit or Perquisite in kind, </a:t>
            </a:r>
            <a:r>
              <a:rPr lang="en-US" dirty="0">
                <a:latin typeface="+mj-lt"/>
              </a:rPr>
              <a:t>Benefit or Perquisite partly in cash or in kind</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The words used in Sec 194R – benefit or perquisite – whether convertible in money or not – implies benefit in kind (as interpreted by SC in Mahinda &amp; Mahindra – 404 ITR 1</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The Circular cannot expand the scope of the Section beyond the law interpreted by the SC.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FAQ 3 – Whether benefit or Perquisite can be in the form of Capital Asset</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b="1" dirty="0">
                <a:latin typeface="+mj-lt"/>
              </a:rPr>
              <a:t>As per FAQ </a:t>
            </a:r>
            <a:r>
              <a:rPr lang="en-US" dirty="0">
                <a:latin typeface="+mj-lt"/>
              </a:rPr>
              <a:t>– Covers benefit or perquisite in form of Capital Asset.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As per various judicial pronouncements, benefit or perquisite in form of Capital Asset is taxable under Sec 28(iv).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Depreciation on capital Asset – Yes provided the benefit / perquisite is offered as income by the recipient under the head Business – </a:t>
            </a:r>
            <a:r>
              <a:rPr lang="en-US" b="1" dirty="0">
                <a:latin typeface="+mj-lt"/>
              </a:rPr>
              <a:t>clarified under FAQ 5 of Circular no 18/2022 dated 13</a:t>
            </a:r>
            <a:r>
              <a:rPr lang="en-US" b="1" baseline="30000" dirty="0">
                <a:latin typeface="+mj-lt"/>
              </a:rPr>
              <a:t>th</a:t>
            </a:r>
            <a:r>
              <a:rPr lang="en-US" b="1" dirty="0">
                <a:latin typeface="+mj-lt"/>
              </a:rPr>
              <a:t> September, 2022</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966444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9</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665616"/>
            <a:ext cx="11729843" cy="6417141"/>
          </a:xfrm>
          <a:prstGeom prst="rect">
            <a:avLst/>
          </a:prstGeom>
          <a:noFill/>
        </p:spPr>
        <p:txBody>
          <a:bodyPr wrap="square" rtlCol="0">
            <a:spAutoFit/>
          </a:bodyPr>
          <a:lstStyle/>
          <a:p>
            <a:pPr marL="342900" indent="-342900" algn="just">
              <a:buFont typeface="Arial" panose="020B0604020202020204" pitchFamily="34" charset="0"/>
              <a:buChar char="•"/>
            </a:pPr>
            <a:r>
              <a:rPr lang="en-US" sz="1700" b="1" dirty="0">
                <a:latin typeface="+mj-lt"/>
              </a:rPr>
              <a:t>FAQ 4 – Whether sales discount, cash discount and rebates are benefit or perquisite? </a:t>
            </a:r>
          </a:p>
          <a:p>
            <a:pPr marL="342900" indent="-342900" algn="just">
              <a:buFont typeface="Arial" panose="020B0604020202020204" pitchFamily="34" charset="0"/>
              <a:buChar char="•"/>
            </a:pPr>
            <a:endParaRPr lang="en-US" sz="1700" b="1" dirty="0">
              <a:latin typeface="+mj-lt"/>
            </a:endParaRPr>
          </a:p>
          <a:p>
            <a:pPr marL="342900" indent="-342900" algn="just">
              <a:buFont typeface="Arial" panose="020B0604020202020204" pitchFamily="34" charset="0"/>
              <a:buChar char="•"/>
            </a:pPr>
            <a:r>
              <a:rPr lang="en-US" sz="1700" dirty="0">
                <a:latin typeface="+mj-lt"/>
              </a:rPr>
              <a:t>As per FAQ – No tax required to be deducted in case of sales discount, cash discount and rebates as they tantamount to reduction in purchase price of the recipient.</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Amount saved is not the same as amount of income received in the pocket.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Benefit / Perquisite used by owner / director / relative even though not carrying business or profession, the TSD to be deducted in the hands of the recipient entity of such owner / director / relative</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No relaxation for Free samples given – taxable as benefit or perquisite</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Free samples from manufacturer to Dealer – TDS to be deducted, from Dealer to Customer – TDS to be deducted.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Free samples to doctors as employees of the Hospital – TDS to be deducted in the hands of the hospital. Hospital to in turn deduct TDS of doctors u/s. 192 and claim expenses. If doctors are consultant – same mechanism to be followed. Alternatively TDS can directly be deducted in the name of the doctors as consultant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Every scenarios to be seen on a case to case basis to determine TDS deductibility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Other taxable illustrations given – incentives in the form of cash or kind, sponsor trip of recipient or relative, </a:t>
            </a:r>
            <a:r>
              <a:rPr lang="en-US" sz="1700" dirty="0" err="1">
                <a:latin typeface="+mj-lt"/>
              </a:rPr>
              <a:t>fre</a:t>
            </a:r>
            <a:r>
              <a:rPr lang="en-US" sz="1700" dirty="0">
                <a:latin typeface="+mj-lt"/>
              </a:rPr>
              <a:t> ticket </a:t>
            </a:r>
            <a:r>
              <a:rPr lang="en-US" sz="1700" dirty="0" err="1">
                <a:latin typeface="+mj-lt"/>
              </a:rPr>
              <a:t>ti</a:t>
            </a:r>
            <a:r>
              <a:rPr lang="en-US" sz="1700" dirty="0">
                <a:latin typeface="+mj-lt"/>
              </a:rPr>
              <a:t> event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260457287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725</TotalTime>
  <Words>3794</Words>
  <Application>Microsoft Office PowerPoint</Application>
  <PresentationFormat>Widescreen</PresentationFormat>
  <Paragraphs>362</Paragraphs>
  <Slides>20</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vt:lpstr>
      <vt:lpstr>Calibri</vt:lpstr>
      <vt:lpstr>Calibri Light</vt:lpstr>
      <vt:lpstr>Georgia</vt:lpstr>
      <vt:lpstr>Gill Sans MT</vt:lpstr>
      <vt:lpstr>Gallery</vt:lpstr>
      <vt:lpstr>Sec 194 R and 194 S</vt:lpstr>
      <vt:lpstr>194R.</vt:lpstr>
      <vt:lpstr>PowerPoint Presentation</vt:lpstr>
      <vt:lpstr>28 (iv) –BENEFITS OR PERQUISITES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194 R and 194 S</dc:title>
  <dc:creator>919633533228</dc:creator>
  <cp:lastModifiedBy>919633533228</cp:lastModifiedBy>
  <cp:revision>2</cp:revision>
  <dcterms:created xsi:type="dcterms:W3CDTF">2024-05-17T15:03:34Z</dcterms:created>
  <dcterms:modified xsi:type="dcterms:W3CDTF">2024-09-14T11:39:16Z</dcterms:modified>
</cp:coreProperties>
</file>