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4"/>
  </p:notesMasterIdLst>
  <p:sldIdLst>
    <p:sldId id="258" r:id="rId2"/>
    <p:sldId id="294" r:id="rId3"/>
    <p:sldId id="355" r:id="rId4"/>
    <p:sldId id="295" r:id="rId5"/>
    <p:sldId id="296" r:id="rId6"/>
    <p:sldId id="297" r:id="rId7"/>
    <p:sldId id="298" r:id="rId8"/>
    <p:sldId id="299" r:id="rId9"/>
    <p:sldId id="316" r:id="rId10"/>
    <p:sldId id="356" r:id="rId11"/>
    <p:sldId id="357" r:id="rId12"/>
    <p:sldId id="358" r:id="rId13"/>
    <p:sldId id="363" r:id="rId14"/>
    <p:sldId id="364" r:id="rId15"/>
    <p:sldId id="359" r:id="rId16"/>
    <p:sldId id="360" r:id="rId17"/>
    <p:sldId id="361" r:id="rId18"/>
    <p:sldId id="362" r:id="rId19"/>
    <p:sldId id="320" r:id="rId20"/>
    <p:sldId id="321" r:id="rId21"/>
    <p:sldId id="322" r:id="rId22"/>
    <p:sldId id="341" r:id="rId23"/>
    <p:sldId id="342" r:id="rId24"/>
    <p:sldId id="343" r:id="rId25"/>
    <p:sldId id="344" r:id="rId26"/>
    <p:sldId id="345" r:id="rId27"/>
    <p:sldId id="349" r:id="rId28"/>
    <p:sldId id="346" r:id="rId29"/>
    <p:sldId id="352" r:id="rId30"/>
    <p:sldId id="347" r:id="rId31"/>
    <p:sldId id="350" r:id="rId32"/>
    <p:sldId id="30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0000"/>
    <a:srgbClr val="003300"/>
    <a:srgbClr val="B4DE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62" d="100"/>
          <a:sy n="62" d="100"/>
        </p:scale>
        <p:origin x="1404"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4F8FB5-2FD1-4A05-9198-7796D4DB0BBD}" type="datetimeFigureOut">
              <a:rPr lang="en-IN" smtClean="0"/>
              <a:pPr/>
              <a:t>04-09-2024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280A22-D0D7-4DD4-9C6E-AA18337AC22D}" type="slidenum">
              <a:rPr lang="en-IN" smtClean="0"/>
              <a:pPr/>
              <a:t>‹#›</a:t>
            </a:fld>
            <a:endParaRPr lang="en-IN" dirty="0"/>
          </a:p>
        </p:txBody>
      </p:sp>
    </p:spTree>
    <p:extLst>
      <p:ext uri="{BB962C8B-B14F-4D97-AF65-F5344CB8AC3E}">
        <p14:creationId xmlns:p14="http://schemas.microsoft.com/office/powerpoint/2010/main" val="1249863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9/4/2024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ds-blog.pn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AF7C7-9160-B28C-F56E-1D2BBCC31A6D}"/>
              </a:ext>
            </a:extLst>
          </p:cNvPr>
          <p:cNvSpPr>
            <a:spLocks noGrp="1"/>
          </p:cNvSpPr>
          <p:nvPr>
            <p:ph type="title"/>
          </p:nvPr>
        </p:nvSpPr>
        <p:spPr/>
        <p:txBody>
          <a:bodyPr>
            <a:normAutofit fontScale="90000"/>
          </a:bodyPr>
          <a:lstStyle/>
          <a:p>
            <a:r>
              <a:rPr lang="en-GB" dirty="0"/>
              <a:t>194 N - </a:t>
            </a:r>
            <a:r>
              <a:rPr lang="en-GB" b="1" i="0" dirty="0">
                <a:solidFill>
                  <a:srgbClr val="000000"/>
                </a:solidFill>
                <a:effectLst/>
                <a:latin typeface="Calibri" panose="020F0502020204030204" pitchFamily="34" charset="0"/>
              </a:rPr>
              <a:t>Payment of certain amounts in cash</a:t>
            </a:r>
            <a:endParaRPr lang="en-IN" dirty="0"/>
          </a:p>
        </p:txBody>
      </p:sp>
      <p:sp>
        <p:nvSpPr>
          <p:cNvPr id="3" name="Content Placeholder 2">
            <a:extLst>
              <a:ext uri="{FF2B5EF4-FFF2-40B4-BE49-F238E27FC236}">
                <a16:creationId xmlns:a16="http://schemas.microsoft.com/office/drawing/2014/main" id="{5ADD9B80-01C2-BBF9-F38F-65B28FA5839C}"/>
              </a:ext>
            </a:extLst>
          </p:cNvPr>
          <p:cNvSpPr>
            <a:spLocks noGrp="1"/>
          </p:cNvSpPr>
          <p:nvPr>
            <p:ph idx="1"/>
          </p:nvPr>
        </p:nvSpPr>
        <p:spPr/>
        <p:txBody>
          <a:bodyPr>
            <a:normAutofit fontScale="70000" lnSpcReduction="20000"/>
          </a:bodyPr>
          <a:lstStyle/>
          <a:p>
            <a:pPr algn="just"/>
            <a:r>
              <a:rPr lang="en-GB" b="0" i="0" dirty="0">
                <a:solidFill>
                  <a:srgbClr val="000000"/>
                </a:solidFill>
                <a:effectLst/>
                <a:latin typeface="Calibri" panose="020F0502020204030204" pitchFamily="34" charset="0"/>
              </a:rPr>
              <a:t>Every person, being,-</a:t>
            </a:r>
          </a:p>
          <a:p>
            <a:pPr marL="381000" algn="just"/>
            <a:r>
              <a:rPr lang="en-GB" b="0" i="0" dirty="0">
                <a:solidFill>
                  <a:srgbClr val="000000"/>
                </a:solidFill>
                <a:effectLst/>
                <a:latin typeface="Calibri" panose="020F0502020204030204" pitchFamily="34" charset="0"/>
              </a:rPr>
              <a:t>(</a:t>
            </a:r>
            <a:r>
              <a:rPr lang="en-GB" b="0" i="0" dirty="0" err="1">
                <a:solidFill>
                  <a:srgbClr val="000000"/>
                </a:solidFill>
                <a:effectLst/>
                <a:latin typeface="Calibri" panose="020F0502020204030204" pitchFamily="34" charset="0"/>
              </a:rPr>
              <a:t>i</a:t>
            </a:r>
            <a:r>
              <a:rPr lang="en-GB" b="0" i="0" dirty="0">
                <a:solidFill>
                  <a:srgbClr val="000000"/>
                </a:solidFill>
                <a:effectLst/>
                <a:latin typeface="Calibri" panose="020F0502020204030204" pitchFamily="34" charset="0"/>
              </a:rPr>
              <a:t>) a banking company to which the Banking Regulation Act, 1949 (10 of 1949.) applies (including any bank or banking institution referred to in section 51 of that Act);</a:t>
            </a:r>
          </a:p>
          <a:p>
            <a:pPr marL="381000" algn="just"/>
            <a:r>
              <a:rPr lang="en-GB" b="0" i="0" dirty="0">
                <a:solidFill>
                  <a:srgbClr val="000000"/>
                </a:solidFill>
                <a:effectLst/>
                <a:latin typeface="Calibri" panose="020F0502020204030204" pitchFamily="34" charset="0"/>
              </a:rPr>
              <a:t>(ii) a co-operative society engaged in carrying on the business of banking;</a:t>
            </a:r>
          </a:p>
          <a:p>
            <a:pPr marL="381000" algn="just"/>
            <a:r>
              <a:rPr lang="en-GB" b="0" i="0" dirty="0">
                <a:solidFill>
                  <a:srgbClr val="000000"/>
                </a:solidFill>
                <a:effectLst/>
                <a:latin typeface="Calibri" panose="020F0502020204030204" pitchFamily="34" charset="0"/>
              </a:rPr>
              <a:t>or</a:t>
            </a:r>
          </a:p>
          <a:p>
            <a:pPr marL="381000" algn="just"/>
            <a:r>
              <a:rPr lang="en-GB" b="0" i="0" dirty="0">
                <a:solidFill>
                  <a:srgbClr val="000000"/>
                </a:solidFill>
                <a:effectLst/>
                <a:latin typeface="Calibri" panose="020F0502020204030204" pitchFamily="34" charset="0"/>
              </a:rPr>
              <a:t>(iii) a post office,</a:t>
            </a:r>
          </a:p>
          <a:p>
            <a:pPr algn="just"/>
            <a:r>
              <a:rPr lang="en-GB" b="0" i="0" dirty="0">
                <a:solidFill>
                  <a:srgbClr val="000000"/>
                </a:solidFill>
                <a:effectLst/>
                <a:latin typeface="Calibri" panose="020F0502020204030204" pitchFamily="34" charset="0"/>
              </a:rPr>
              <a:t>who is responsible for paying any sum, being the amount or the aggregate of amounts, as the case may be, in cash exceeding one crore rupees during the previous year, to any person (herein referred to as the recipient) from one or more accounts maintained by the recipient with it shall, at the time of payment of such sum, deduct an amount equal to two per cent. of such sum, as income-tax:</a:t>
            </a:r>
          </a:p>
          <a:p>
            <a:endParaRPr lang="en-IN" dirty="0"/>
          </a:p>
        </p:txBody>
      </p:sp>
    </p:spTree>
    <p:extLst>
      <p:ext uri="{BB962C8B-B14F-4D97-AF65-F5344CB8AC3E}">
        <p14:creationId xmlns:p14="http://schemas.microsoft.com/office/powerpoint/2010/main" val="1003161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F25BB-FB13-50D9-A8F2-1731ECED1902}"/>
              </a:ext>
            </a:extLst>
          </p:cNvPr>
          <p:cNvSpPr>
            <a:spLocks noGrp="1"/>
          </p:cNvSpPr>
          <p:nvPr>
            <p:ph idx="1"/>
          </p:nvPr>
        </p:nvSpPr>
        <p:spPr>
          <a:xfrm>
            <a:off x="457200" y="685800"/>
            <a:ext cx="8001000" cy="5821363"/>
          </a:xfrm>
        </p:spPr>
        <p:txBody>
          <a:bodyPr>
            <a:normAutofit fontScale="55000" lnSpcReduction="20000"/>
          </a:bodyPr>
          <a:lstStyle/>
          <a:p>
            <a:pPr algn="just"/>
            <a:r>
              <a:rPr lang="en-GB" b="0" i="0" dirty="0">
                <a:solidFill>
                  <a:srgbClr val="000000"/>
                </a:solidFill>
                <a:effectLst/>
                <a:latin typeface="Calibri" panose="020F0502020204030204" pitchFamily="34" charset="0"/>
              </a:rPr>
              <a:t>Provided that in case of a </a:t>
            </a:r>
            <a:r>
              <a:rPr lang="en-GB" b="0" i="0" dirty="0" err="1">
                <a:solidFill>
                  <a:srgbClr val="000000"/>
                </a:solidFill>
                <a:effectLst/>
                <a:latin typeface="Calibri" panose="020F0502020204030204" pitchFamily="34" charset="0"/>
              </a:rPr>
              <a:t>recepient</a:t>
            </a:r>
            <a:r>
              <a:rPr lang="en-GB" b="0" i="0" dirty="0">
                <a:solidFill>
                  <a:srgbClr val="000000"/>
                </a:solidFill>
                <a:effectLst/>
                <a:latin typeface="Calibri" panose="020F0502020204030204" pitchFamily="34" charset="0"/>
              </a:rPr>
              <a:t> who has not filed the returns of income for all of the three assessment years relevant to the three previous years, for which the time limit of file return of income under sub-section (1) of section 139 has expired, immediately preceding the previous year in which the payment of the sum is made to him, the provision of this section shall apply with the modification that-</a:t>
            </a:r>
          </a:p>
          <a:p>
            <a:pPr marL="381000" algn="just"/>
            <a:r>
              <a:rPr lang="en-GB" b="0" i="0" dirty="0">
                <a:solidFill>
                  <a:srgbClr val="000000"/>
                </a:solidFill>
                <a:effectLst/>
                <a:latin typeface="Calibri" panose="020F0502020204030204" pitchFamily="34" charset="0"/>
              </a:rPr>
              <a:t>(</a:t>
            </a:r>
            <a:r>
              <a:rPr lang="en-GB" b="0" i="0" dirty="0" err="1">
                <a:solidFill>
                  <a:srgbClr val="000000"/>
                </a:solidFill>
                <a:effectLst/>
                <a:latin typeface="Calibri" panose="020F0502020204030204" pitchFamily="34" charset="0"/>
              </a:rPr>
              <a:t>i</a:t>
            </a:r>
            <a:r>
              <a:rPr lang="en-GB" b="0" i="0" dirty="0">
                <a:solidFill>
                  <a:srgbClr val="000000"/>
                </a:solidFill>
                <a:effectLst/>
                <a:latin typeface="Calibri" panose="020F0502020204030204" pitchFamily="34" charset="0"/>
              </a:rPr>
              <a:t>) the sum shall be the amount or the aggregate of amounts, as the case may be, in cash exceeding twenty lakh rupees during the previous year; and</a:t>
            </a:r>
          </a:p>
          <a:p>
            <a:pPr marL="381000" algn="just"/>
            <a:r>
              <a:rPr lang="en-GB" b="0" i="0" dirty="0">
                <a:solidFill>
                  <a:srgbClr val="000000"/>
                </a:solidFill>
                <a:effectLst/>
                <a:latin typeface="Calibri" panose="020F0502020204030204" pitchFamily="34" charset="0"/>
              </a:rPr>
              <a:t>(ii) the deduction shall be-</a:t>
            </a:r>
          </a:p>
          <a:p>
            <a:pPr marL="762000" algn="just"/>
            <a:r>
              <a:rPr lang="en-GB" b="0" i="0" dirty="0">
                <a:solidFill>
                  <a:srgbClr val="000000"/>
                </a:solidFill>
                <a:effectLst/>
                <a:latin typeface="Calibri" panose="020F0502020204030204" pitchFamily="34" charset="0"/>
              </a:rPr>
              <a:t>(a) an amount equal to two per cent. of the sum where the amount or aggregate of amounts, as the case may be, being paid in cash exceeds twenty lakh rupees during the previous year but does not exceed one crore rupees; or</a:t>
            </a:r>
          </a:p>
          <a:p>
            <a:pPr marL="762000" algn="just"/>
            <a:r>
              <a:rPr lang="en-GB" b="0" i="0" dirty="0">
                <a:solidFill>
                  <a:srgbClr val="000000"/>
                </a:solidFill>
                <a:effectLst/>
                <a:latin typeface="Calibri" panose="020F0502020204030204" pitchFamily="34" charset="0"/>
              </a:rPr>
              <a:t>(b) an amount equal to five per cent. of the sum where the amount or aggregate of amounts, as the case may be, being paid in cash exceeds one crore rupees during the previous year:</a:t>
            </a:r>
          </a:p>
          <a:p>
            <a:pPr algn="just"/>
            <a:r>
              <a:rPr lang="en-GB" b="0" i="0" dirty="0">
                <a:solidFill>
                  <a:srgbClr val="000000"/>
                </a:solidFill>
                <a:effectLst/>
                <a:latin typeface="Calibri" panose="020F0502020204030204" pitchFamily="34" charset="0"/>
              </a:rPr>
              <a:t>Provided further that the Central Government may specify in consultation with the Reserve Bank of India, by notification in the Official Gazette, the recipient in whose case the first proviso shall not apply or apply at reduced rate, if such recipient satisfies the conditions specified in such notification:</a:t>
            </a:r>
          </a:p>
          <a:p>
            <a:pPr algn="just"/>
            <a:r>
              <a:rPr lang="en-GB" b="0" i="0" dirty="0">
                <a:solidFill>
                  <a:srgbClr val="000000"/>
                </a:solidFill>
                <a:effectLst/>
                <a:latin typeface="Calibri" panose="020F0502020204030204" pitchFamily="34" charset="0"/>
              </a:rPr>
              <a:t>3[Provided also that where the recipient is a co-operative society, the provisions of this section shall have effect, as if for the words "one crore rupees", the words "three crore rupees" had been substituted.]</a:t>
            </a:r>
          </a:p>
        </p:txBody>
      </p:sp>
    </p:spTree>
    <p:extLst>
      <p:ext uri="{BB962C8B-B14F-4D97-AF65-F5344CB8AC3E}">
        <p14:creationId xmlns:p14="http://schemas.microsoft.com/office/powerpoint/2010/main" val="2810546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B24EC-6C5C-E6CE-4303-BBBBE32FB3F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0172CEB-6CF7-B34B-A3C5-29335AD478CD}"/>
              </a:ext>
            </a:extLst>
          </p:cNvPr>
          <p:cNvSpPr>
            <a:spLocks noGrp="1"/>
          </p:cNvSpPr>
          <p:nvPr>
            <p:ph idx="1"/>
          </p:nvPr>
        </p:nvSpPr>
        <p:spPr/>
        <p:txBody>
          <a:bodyPr>
            <a:normAutofit fontScale="55000" lnSpcReduction="20000"/>
          </a:bodyPr>
          <a:lstStyle/>
          <a:p>
            <a:pPr algn="just"/>
            <a:r>
              <a:rPr lang="en-GB" b="0" i="0" dirty="0">
                <a:solidFill>
                  <a:srgbClr val="000000"/>
                </a:solidFill>
                <a:effectLst/>
                <a:latin typeface="Calibri" panose="020F0502020204030204" pitchFamily="34" charset="0"/>
              </a:rPr>
              <a:t>Provided also that nothing contained in this section shall apply to any payment made to-</a:t>
            </a:r>
          </a:p>
          <a:p>
            <a:pPr marL="381000" algn="just"/>
            <a:r>
              <a:rPr lang="en-GB" b="0" i="0" dirty="0">
                <a:solidFill>
                  <a:srgbClr val="000000"/>
                </a:solidFill>
                <a:effectLst/>
                <a:latin typeface="Calibri" panose="020F0502020204030204" pitchFamily="34" charset="0"/>
              </a:rPr>
              <a:t>(</a:t>
            </a:r>
            <a:r>
              <a:rPr lang="en-GB" b="0" i="0" dirty="0" err="1">
                <a:solidFill>
                  <a:srgbClr val="000000"/>
                </a:solidFill>
                <a:effectLst/>
                <a:latin typeface="Calibri" panose="020F0502020204030204" pitchFamily="34" charset="0"/>
              </a:rPr>
              <a:t>i</a:t>
            </a:r>
            <a:r>
              <a:rPr lang="en-GB" b="0" i="0" dirty="0">
                <a:solidFill>
                  <a:srgbClr val="000000"/>
                </a:solidFill>
                <a:effectLst/>
                <a:latin typeface="Calibri" panose="020F0502020204030204" pitchFamily="34" charset="0"/>
              </a:rPr>
              <a:t>) the Government;</a:t>
            </a:r>
          </a:p>
          <a:p>
            <a:pPr marL="381000" algn="just"/>
            <a:r>
              <a:rPr lang="en-GB" b="0" i="0" dirty="0">
                <a:solidFill>
                  <a:srgbClr val="000000"/>
                </a:solidFill>
                <a:effectLst/>
                <a:latin typeface="Calibri" panose="020F0502020204030204" pitchFamily="34" charset="0"/>
              </a:rPr>
              <a:t>(ii) any banking company or co-operative society engaged in carrying on the business of banking or a post office;</a:t>
            </a:r>
          </a:p>
          <a:p>
            <a:pPr marL="381000" algn="just"/>
            <a:r>
              <a:rPr lang="en-GB" b="0" i="0" dirty="0">
                <a:solidFill>
                  <a:srgbClr val="000000"/>
                </a:solidFill>
                <a:effectLst/>
                <a:latin typeface="Calibri" panose="020F0502020204030204" pitchFamily="34" charset="0"/>
              </a:rPr>
              <a:t>(iii) any business correspondent of a banking company or co-operative society engaged in carrying on the business of banking, in accordance with the guidelines issued in this regard by the Reserve Bank of India under the Reserve Bank of India Act, 1934; (2 of 1934.)</a:t>
            </a:r>
          </a:p>
          <a:p>
            <a:pPr marL="381000" algn="just"/>
            <a:r>
              <a:rPr lang="en-GB" b="0" i="0" dirty="0">
                <a:solidFill>
                  <a:srgbClr val="000000"/>
                </a:solidFill>
                <a:effectLst/>
                <a:latin typeface="Calibri" panose="020F0502020204030204" pitchFamily="34" charset="0"/>
              </a:rPr>
              <a:t>(iv) any white label automated teller machine operator of a banking company or co-operative society engaged in carrying on the business of banking, in accordance with the authorisation issued by the Reserve Bank of India under the Payment and </a:t>
            </a:r>
            <a:r>
              <a:rPr lang="en-GB" b="0" i="0" dirty="0" err="1">
                <a:solidFill>
                  <a:srgbClr val="000000"/>
                </a:solidFill>
                <a:effectLst/>
                <a:latin typeface="Calibri" panose="020F0502020204030204" pitchFamily="34" charset="0"/>
              </a:rPr>
              <a:t>Setllement</a:t>
            </a:r>
            <a:r>
              <a:rPr lang="en-GB" b="0" i="0" dirty="0">
                <a:solidFill>
                  <a:srgbClr val="000000"/>
                </a:solidFill>
                <a:effectLst/>
                <a:latin typeface="Calibri" panose="020F0502020204030204" pitchFamily="34" charset="0"/>
              </a:rPr>
              <a:t> Systems Act, 2007 (51 of 2007.):</a:t>
            </a:r>
          </a:p>
          <a:p>
            <a:pPr algn="just"/>
            <a:r>
              <a:rPr lang="en-GB" b="0" i="0" dirty="0">
                <a:solidFill>
                  <a:srgbClr val="000000"/>
                </a:solidFill>
                <a:effectLst/>
                <a:latin typeface="Calibri" panose="020F0502020204030204" pitchFamily="34" charset="0"/>
              </a:rPr>
              <a:t>Provided also that the Central Government may specify in consultation with the Reserve Bank of India, by notification in the Official Gazette, the recipient in whose case the provision of this section shall not apply or apply at reduced rate, if such recipient satisfies the conditions specified in such notification.]</a:t>
            </a:r>
          </a:p>
          <a:p>
            <a:endParaRPr lang="en-IN" dirty="0"/>
          </a:p>
        </p:txBody>
      </p:sp>
    </p:spTree>
    <p:extLst>
      <p:ext uri="{BB962C8B-B14F-4D97-AF65-F5344CB8AC3E}">
        <p14:creationId xmlns:p14="http://schemas.microsoft.com/office/powerpoint/2010/main" val="2464801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F69AD-4796-ADD6-C895-E059B9E08AE7}"/>
              </a:ext>
            </a:extLst>
          </p:cNvPr>
          <p:cNvSpPr>
            <a:spLocks noGrp="1"/>
          </p:cNvSpPr>
          <p:nvPr>
            <p:ph type="title"/>
          </p:nvPr>
        </p:nvSpPr>
        <p:spPr/>
        <p:txBody>
          <a:bodyPr/>
          <a:lstStyle/>
          <a:p>
            <a:r>
              <a:rPr lang="en-GB" dirty="0"/>
              <a:t>194 - O</a:t>
            </a:r>
            <a:endParaRPr lang="en-IN" dirty="0"/>
          </a:p>
        </p:txBody>
      </p:sp>
      <p:sp>
        <p:nvSpPr>
          <p:cNvPr id="3" name="Content Placeholder 2">
            <a:extLst>
              <a:ext uri="{FF2B5EF4-FFF2-40B4-BE49-F238E27FC236}">
                <a16:creationId xmlns:a16="http://schemas.microsoft.com/office/drawing/2014/main" id="{BBEE46B8-125A-9E99-8A6F-F74EC092F95E}"/>
              </a:ext>
            </a:extLst>
          </p:cNvPr>
          <p:cNvSpPr>
            <a:spLocks noGrp="1"/>
          </p:cNvSpPr>
          <p:nvPr>
            <p:ph idx="1"/>
          </p:nvPr>
        </p:nvSpPr>
        <p:spPr/>
        <p:txBody>
          <a:bodyPr>
            <a:normAutofit fontScale="40000" lnSpcReduction="20000"/>
          </a:bodyPr>
          <a:lstStyle/>
          <a:p>
            <a:pPr marL="38100" algn="just"/>
            <a:r>
              <a:rPr lang="en-GB" sz="4300" b="0" i="0" dirty="0">
                <a:solidFill>
                  <a:srgbClr val="000000"/>
                </a:solidFill>
                <a:effectLst/>
                <a:latin typeface="Calibri" panose="020F0502020204030204" pitchFamily="34" charset="0"/>
              </a:rPr>
              <a:t> (1) Notwithstanding anything to the contrary contained in any of the provisions of Part B of this Chapter, where sale of goods or provision of services of an e-commerce participant is facilitated by an e-commerce operator through its digital or electronic facility or platform (by whatever name called), such e-commerce operator shall, at the time of credit of amount of sale or services or both to the account of an e-commerce participant or at the time of payment thereof to such e-commerce participant by any mode, whichever is earlier, deduct income-tax at the rate of one per cent of the gross amount of such sales or services or both.</a:t>
            </a:r>
          </a:p>
          <a:p>
            <a:pPr marL="38100" algn="just"/>
            <a:r>
              <a:rPr lang="en-GB" sz="4300" b="0" i="0" dirty="0">
                <a:solidFill>
                  <a:srgbClr val="000000"/>
                </a:solidFill>
                <a:effectLst/>
                <a:latin typeface="Calibri" panose="020F0502020204030204" pitchFamily="34" charset="0"/>
              </a:rPr>
              <a:t>Explanation.—For the purposes of this sub-section, any payment made by a purchaser of goods or recipient of services directly to an e-commerce participant for the sale of goods or provision of services or both, facilitated by an e-commerce operator, shall be deemed to be the amount credited or paid by the e-commerce operator to the e-commerce participant and shall be included in the gross amount of such sale or services for the purpose of deduction of income-tax under this sub-section.</a:t>
            </a:r>
          </a:p>
          <a:p>
            <a:pPr marL="38100" algn="just"/>
            <a:r>
              <a:rPr lang="en-GB" sz="4300" b="0" i="0" dirty="0">
                <a:solidFill>
                  <a:srgbClr val="000000"/>
                </a:solidFill>
                <a:effectLst/>
                <a:latin typeface="Calibri" panose="020F0502020204030204" pitchFamily="34" charset="0"/>
              </a:rPr>
              <a:t>(2) No deduction under sub-section (1) shall be made from any sum credited or paid or likely to be credited or paid during the previous year to the account of an e-commerce participant, being an individual or Hindu undivided family, where the gross amount of such sale or services or both during the previous year does not exceed five lakh rupees and such e-commerce participant has furnished his Permanent Account Number or Aadhaar number to the e-commerce operator.</a:t>
            </a:r>
          </a:p>
          <a:p>
            <a:endParaRPr lang="en-IN" dirty="0"/>
          </a:p>
        </p:txBody>
      </p:sp>
    </p:spTree>
    <p:extLst>
      <p:ext uri="{BB962C8B-B14F-4D97-AF65-F5344CB8AC3E}">
        <p14:creationId xmlns:p14="http://schemas.microsoft.com/office/powerpoint/2010/main" val="2562454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4C5AA-8982-9A61-66F0-95275CA9B3A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441FC90-601C-6132-A0BC-7EE4E6C1145A}"/>
              </a:ext>
            </a:extLst>
          </p:cNvPr>
          <p:cNvSpPr>
            <a:spLocks noGrp="1"/>
          </p:cNvSpPr>
          <p:nvPr>
            <p:ph idx="1"/>
          </p:nvPr>
        </p:nvSpPr>
        <p:spPr/>
        <p:txBody>
          <a:bodyPr>
            <a:normAutofit fontScale="62500" lnSpcReduction="20000"/>
          </a:bodyPr>
          <a:lstStyle/>
          <a:p>
            <a:pPr marL="38100" algn="just"/>
            <a:r>
              <a:rPr lang="en-GB" b="0" i="0" dirty="0">
                <a:solidFill>
                  <a:srgbClr val="000000"/>
                </a:solidFill>
                <a:effectLst/>
                <a:latin typeface="Calibri" panose="020F0502020204030204" pitchFamily="34" charset="0"/>
              </a:rPr>
              <a:t>(3) Notwithstanding anything contained in Part B of this Chapter, a transaction in respect of which tax has been deducted by the e-commerce operator under sub-section (1), or which is not liable to deduction under sub-section (2), shall not be liable to tax deduction at source under any other provision of this Chapter:</a:t>
            </a:r>
          </a:p>
          <a:p>
            <a:pPr marL="38100" algn="just"/>
            <a:r>
              <a:rPr lang="en-GB" b="0" i="0" dirty="0">
                <a:solidFill>
                  <a:srgbClr val="000000"/>
                </a:solidFill>
                <a:effectLst/>
                <a:latin typeface="Calibri" panose="020F0502020204030204" pitchFamily="34" charset="0"/>
              </a:rPr>
              <a:t>Provided that the provisions of this sub-section shall not apply to any amount or aggregate of amounts received or receivable by an e-commerce operator for hosting advertisements or providing any other services which are not in connection with the sale or services referred to in sub-section (1).</a:t>
            </a:r>
          </a:p>
          <a:p>
            <a:pPr marL="38100" algn="just"/>
            <a:r>
              <a:rPr lang="en-GB" b="0" i="0" dirty="0">
                <a:solidFill>
                  <a:srgbClr val="000000"/>
                </a:solidFill>
                <a:effectLst/>
                <a:latin typeface="Calibri" panose="020F0502020204030204" pitchFamily="34" charset="0"/>
              </a:rPr>
              <a:t>(4) If any difficulty arises in giving effect to the provisions of this section, the Board may, with the approval of the Central Government, issue guidelines for the purpose of removing the difficulty.</a:t>
            </a:r>
          </a:p>
          <a:p>
            <a:pPr marL="38100" algn="just"/>
            <a:r>
              <a:rPr lang="en-GB" b="0" i="0" dirty="0">
                <a:solidFill>
                  <a:srgbClr val="000000"/>
                </a:solidFill>
                <a:effectLst/>
                <a:latin typeface="Calibri" panose="020F0502020204030204" pitchFamily="34" charset="0"/>
              </a:rPr>
              <a:t>(5) Every guideline issued by the Board under sub-section (4) shall be laid before each House of Parliament, and shall be binding on the income-tax authorities and on the e-commerce operator.</a:t>
            </a:r>
          </a:p>
          <a:p>
            <a:pPr marL="38100" algn="just"/>
            <a:r>
              <a:rPr lang="en-GB" b="0" i="0" dirty="0">
                <a:solidFill>
                  <a:srgbClr val="000000"/>
                </a:solidFill>
                <a:effectLst/>
                <a:latin typeface="Calibri" panose="020F0502020204030204" pitchFamily="34" charset="0"/>
              </a:rPr>
              <a:t>(6) For the purposes of this section, e-commerce operator shall be deemed to be the person responsible for paying to e-commerce participant.</a:t>
            </a:r>
          </a:p>
          <a:p>
            <a:endParaRPr lang="en-IN" dirty="0"/>
          </a:p>
        </p:txBody>
      </p:sp>
    </p:spTree>
    <p:extLst>
      <p:ext uri="{BB962C8B-B14F-4D97-AF65-F5344CB8AC3E}">
        <p14:creationId xmlns:p14="http://schemas.microsoft.com/office/powerpoint/2010/main" val="1044170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BAC80-3128-3FE7-AB9F-847176AF6CCF}"/>
              </a:ext>
            </a:extLst>
          </p:cNvPr>
          <p:cNvSpPr>
            <a:spLocks noGrp="1"/>
          </p:cNvSpPr>
          <p:nvPr>
            <p:ph type="title"/>
          </p:nvPr>
        </p:nvSpPr>
        <p:spPr/>
        <p:txBody>
          <a:bodyPr>
            <a:normAutofit fontScale="90000"/>
          </a:bodyPr>
          <a:lstStyle/>
          <a:p>
            <a:r>
              <a:rPr lang="en-GB" dirty="0"/>
              <a:t>194 P - </a:t>
            </a:r>
            <a:r>
              <a:rPr lang="en-GB" b="1" i="0" dirty="0">
                <a:solidFill>
                  <a:srgbClr val="000000"/>
                </a:solidFill>
                <a:effectLst/>
                <a:latin typeface="Calibri" panose="020F0502020204030204" pitchFamily="34" charset="0"/>
              </a:rPr>
              <a:t>Deduction of tax in case of specified senior citizen</a:t>
            </a:r>
            <a:endParaRPr lang="en-IN" dirty="0"/>
          </a:p>
        </p:txBody>
      </p:sp>
      <p:sp>
        <p:nvSpPr>
          <p:cNvPr id="3" name="Content Placeholder 2">
            <a:extLst>
              <a:ext uri="{FF2B5EF4-FFF2-40B4-BE49-F238E27FC236}">
                <a16:creationId xmlns:a16="http://schemas.microsoft.com/office/drawing/2014/main" id="{F55AB1B5-2505-8940-312B-87BCAA3FFB2B}"/>
              </a:ext>
            </a:extLst>
          </p:cNvPr>
          <p:cNvSpPr>
            <a:spLocks noGrp="1"/>
          </p:cNvSpPr>
          <p:nvPr>
            <p:ph idx="1"/>
          </p:nvPr>
        </p:nvSpPr>
        <p:spPr/>
        <p:txBody>
          <a:bodyPr>
            <a:normAutofit fontScale="85000" lnSpcReduction="20000"/>
          </a:bodyPr>
          <a:lstStyle/>
          <a:p>
            <a:pPr marL="0" indent="0" algn="just">
              <a:buNone/>
            </a:pPr>
            <a:r>
              <a:rPr lang="en-GB" b="0" i="0" dirty="0">
                <a:solidFill>
                  <a:srgbClr val="000000"/>
                </a:solidFill>
                <a:effectLst/>
                <a:latin typeface="Calibri" panose="020F0502020204030204" pitchFamily="34" charset="0"/>
              </a:rPr>
              <a:t>(1) Notwithstanding anything contained in the provisions of Chapter XVII-B, in case of a specified senior citizen, the specified bank shall, after giving effect to the deduction allowable under Chapter VI-A and rebate allowable under section 87A, compute the total income of such specified senior citizen for the relevant assessment year and deduct income-tax on such total income on the basis of the rates in force.</a:t>
            </a:r>
          </a:p>
          <a:p>
            <a:pPr algn="just"/>
            <a:r>
              <a:rPr lang="en-GB" b="0" i="0" dirty="0">
                <a:solidFill>
                  <a:srgbClr val="000000"/>
                </a:solidFill>
                <a:effectLst/>
                <a:latin typeface="Calibri" panose="020F0502020204030204" pitchFamily="34" charset="0"/>
              </a:rPr>
              <a:t>(2) The provisions of section 139 shall not apply to a specified senior citizen for the assessment year relevant to the previous year in which the tax has been deducted under sub-section (1).</a:t>
            </a:r>
          </a:p>
          <a:p>
            <a:pPr algn="just"/>
            <a:endParaRPr lang="en-IN" dirty="0"/>
          </a:p>
        </p:txBody>
      </p:sp>
    </p:spTree>
    <p:extLst>
      <p:ext uri="{BB962C8B-B14F-4D97-AF65-F5344CB8AC3E}">
        <p14:creationId xmlns:p14="http://schemas.microsoft.com/office/powerpoint/2010/main" val="286477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8FBC82C-2F58-5164-AE77-2FB645F8CFBD}"/>
              </a:ext>
            </a:extLst>
          </p:cNvPr>
          <p:cNvGraphicFramePr>
            <a:graphicFrameLocks noGrp="1"/>
          </p:cNvGraphicFramePr>
          <p:nvPr>
            <p:ph idx="1"/>
            <p:extLst>
              <p:ext uri="{D42A27DB-BD31-4B8C-83A1-F6EECF244321}">
                <p14:modId xmlns:p14="http://schemas.microsoft.com/office/powerpoint/2010/main" val="1272148730"/>
              </p:ext>
            </p:extLst>
          </p:nvPr>
        </p:nvGraphicFramePr>
        <p:xfrm>
          <a:off x="533400" y="914400"/>
          <a:ext cx="7100760" cy="1224280"/>
        </p:xfrm>
        <a:graphic>
          <a:graphicData uri="http://schemas.openxmlformats.org/drawingml/2006/table">
            <a:tbl>
              <a:tblPr/>
              <a:tblGrid>
                <a:gridCol w="413480">
                  <a:extLst>
                    <a:ext uri="{9D8B030D-6E8A-4147-A177-3AD203B41FA5}">
                      <a16:colId xmlns:a16="http://schemas.microsoft.com/office/drawing/2014/main" val="227673000"/>
                    </a:ext>
                  </a:extLst>
                </a:gridCol>
                <a:gridCol w="88900">
                  <a:extLst>
                    <a:ext uri="{9D8B030D-6E8A-4147-A177-3AD203B41FA5}">
                      <a16:colId xmlns:a16="http://schemas.microsoft.com/office/drawing/2014/main" val="2293830385"/>
                    </a:ext>
                  </a:extLst>
                </a:gridCol>
                <a:gridCol w="6598380">
                  <a:extLst>
                    <a:ext uri="{9D8B030D-6E8A-4147-A177-3AD203B41FA5}">
                      <a16:colId xmlns:a16="http://schemas.microsoft.com/office/drawing/2014/main" val="2266838209"/>
                    </a:ext>
                  </a:extLst>
                </a:gridCol>
              </a:tblGrid>
              <a:tr h="0">
                <a:tc>
                  <a:txBody>
                    <a:bodyPr/>
                    <a:lstStyle/>
                    <a:p>
                      <a:pPr algn="r" fontAlgn="t"/>
                      <a:r>
                        <a:rPr lang="en-IN">
                          <a:effectLst/>
                        </a:rPr>
                        <a:t>(a)</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IN">
                          <a:effectLst/>
                        </a:rPr>
                        <a:t> </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GB" dirty="0">
                          <a:effectLst/>
                        </a:rPr>
                        <a:t>"specified bank" means a banking company as the Central Government may, by notification in Official Gazette, specify;</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460453570"/>
                  </a:ext>
                </a:extLst>
              </a:tr>
              <a:tr h="0">
                <a:tc>
                  <a:txBody>
                    <a:bodyPr/>
                    <a:lstStyle/>
                    <a:p>
                      <a:pPr algn="r" fontAlgn="t"/>
                      <a:r>
                        <a:rPr lang="en-IN">
                          <a:effectLst/>
                        </a:rPr>
                        <a:t>(b)</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IN">
                          <a:effectLst/>
                        </a:rPr>
                        <a:t> </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GB" dirty="0">
                          <a:effectLst/>
                        </a:rPr>
                        <a:t>"specified senior citizen" means an individual, being a resident in India - </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08520318"/>
                  </a:ext>
                </a:extLst>
              </a:tr>
            </a:tbl>
          </a:graphicData>
        </a:graphic>
      </p:graphicFrame>
      <p:graphicFrame>
        <p:nvGraphicFramePr>
          <p:cNvPr id="5" name="Table 4">
            <a:extLst>
              <a:ext uri="{FF2B5EF4-FFF2-40B4-BE49-F238E27FC236}">
                <a16:creationId xmlns:a16="http://schemas.microsoft.com/office/drawing/2014/main" id="{AB34745B-BD8E-48D2-1331-39C316B34686}"/>
              </a:ext>
            </a:extLst>
          </p:cNvPr>
          <p:cNvGraphicFramePr>
            <a:graphicFrameLocks noGrp="1"/>
          </p:cNvGraphicFramePr>
          <p:nvPr>
            <p:extLst>
              <p:ext uri="{D42A27DB-BD31-4B8C-83A1-F6EECF244321}">
                <p14:modId xmlns:p14="http://schemas.microsoft.com/office/powerpoint/2010/main" val="4042128182"/>
              </p:ext>
            </p:extLst>
          </p:nvPr>
        </p:nvGraphicFramePr>
        <p:xfrm>
          <a:off x="545386" y="2138680"/>
          <a:ext cx="7100760" cy="2593171"/>
        </p:xfrm>
        <a:graphic>
          <a:graphicData uri="http://schemas.openxmlformats.org/drawingml/2006/table">
            <a:tbl>
              <a:tblPr/>
              <a:tblGrid>
                <a:gridCol w="494827">
                  <a:extLst>
                    <a:ext uri="{9D8B030D-6E8A-4147-A177-3AD203B41FA5}">
                      <a16:colId xmlns:a16="http://schemas.microsoft.com/office/drawing/2014/main" val="3531674150"/>
                    </a:ext>
                  </a:extLst>
                </a:gridCol>
                <a:gridCol w="159825">
                  <a:extLst>
                    <a:ext uri="{9D8B030D-6E8A-4147-A177-3AD203B41FA5}">
                      <a16:colId xmlns:a16="http://schemas.microsoft.com/office/drawing/2014/main" val="1517488917"/>
                    </a:ext>
                  </a:extLst>
                </a:gridCol>
                <a:gridCol w="6446108">
                  <a:extLst>
                    <a:ext uri="{9D8B030D-6E8A-4147-A177-3AD203B41FA5}">
                      <a16:colId xmlns:a16="http://schemas.microsoft.com/office/drawing/2014/main" val="1262535414"/>
                    </a:ext>
                  </a:extLst>
                </a:gridCol>
              </a:tblGrid>
              <a:tr h="285692">
                <a:tc>
                  <a:txBody>
                    <a:bodyPr/>
                    <a:lstStyle/>
                    <a:p>
                      <a:pPr algn="r" fontAlgn="t"/>
                      <a:r>
                        <a:rPr lang="en-IN" sz="1800">
                          <a:effectLst/>
                        </a:rPr>
                        <a:t>(i)</a:t>
                      </a:r>
                    </a:p>
                  </a:txBody>
                  <a:tcPr marL="15099" marR="15099" marT="15099" marB="15099">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IN" sz="1800">
                          <a:effectLst/>
                        </a:rPr>
                        <a:t> </a:t>
                      </a:r>
                    </a:p>
                  </a:txBody>
                  <a:tcPr marL="15099" marR="15099" marT="15099" marB="15099">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GB" sz="1800">
                          <a:effectLst/>
                        </a:rPr>
                        <a:t>who is of the age of seventy-five years or more at any time during the previous year;</a:t>
                      </a:r>
                    </a:p>
                  </a:txBody>
                  <a:tcPr marL="15099" marR="15099" marT="15099" marB="15099">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234901797"/>
                  </a:ext>
                </a:extLst>
              </a:tr>
              <a:tr h="498773">
                <a:tc>
                  <a:txBody>
                    <a:bodyPr/>
                    <a:lstStyle/>
                    <a:p>
                      <a:pPr algn="r" fontAlgn="t"/>
                      <a:r>
                        <a:rPr lang="en-IN" sz="1800">
                          <a:effectLst/>
                        </a:rPr>
                        <a:t>(ii)</a:t>
                      </a:r>
                    </a:p>
                  </a:txBody>
                  <a:tcPr marL="15099" marR="15099" marT="15099" marB="15099">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IN" sz="1800">
                          <a:effectLst/>
                        </a:rPr>
                        <a:t> </a:t>
                      </a:r>
                    </a:p>
                  </a:txBody>
                  <a:tcPr marL="15099" marR="15099" marT="15099" marB="15099">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GB" sz="1800">
                          <a:effectLst/>
                        </a:rPr>
                        <a:t>who is having income of the nature of pension and no other income except the income of the nature of interest received or receivable from any account maintained by such individual in the same specified bank in which he is receiving his pension income; and</a:t>
                      </a:r>
                    </a:p>
                  </a:txBody>
                  <a:tcPr marL="15099" marR="15099" marT="15099" marB="15099">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415255561"/>
                  </a:ext>
                </a:extLst>
              </a:tr>
              <a:tr h="886855">
                <a:tc>
                  <a:txBody>
                    <a:bodyPr/>
                    <a:lstStyle/>
                    <a:p>
                      <a:pPr algn="r" fontAlgn="t"/>
                      <a:r>
                        <a:rPr lang="en-IN" sz="1800">
                          <a:effectLst/>
                        </a:rPr>
                        <a:t>(iii)</a:t>
                      </a:r>
                    </a:p>
                  </a:txBody>
                  <a:tcPr marL="15099" marR="15099" marT="15099" marB="15099">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IN" sz="1800">
                          <a:effectLst/>
                        </a:rPr>
                        <a:t> </a:t>
                      </a:r>
                    </a:p>
                  </a:txBody>
                  <a:tcPr marL="15099" marR="15099" marT="15099" marB="15099">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GB" sz="1800" dirty="0">
                          <a:effectLst/>
                        </a:rPr>
                        <a:t>has furnished a declaration to the specified bank containing such particulars, in such form and verified in such manner, as may be prescribed</a:t>
                      </a:r>
                    </a:p>
                  </a:txBody>
                  <a:tcPr marL="15099" marR="15099" marT="15099" marB="15099">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861344282"/>
                  </a:ext>
                </a:extLst>
              </a:tr>
            </a:tbl>
          </a:graphicData>
        </a:graphic>
      </p:graphicFrame>
    </p:spTree>
    <p:extLst>
      <p:ext uri="{BB962C8B-B14F-4D97-AF65-F5344CB8AC3E}">
        <p14:creationId xmlns:p14="http://schemas.microsoft.com/office/powerpoint/2010/main" val="2787705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4416C-0ACF-85AE-1AA2-7DB4DA121197}"/>
              </a:ext>
            </a:extLst>
          </p:cNvPr>
          <p:cNvSpPr>
            <a:spLocks noGrp="1"/>
          </p:cNvSpPr>
          <p:nvPr>
            <p:ph type="title"/>
          </p:nvPr>
        </p:nvSpPr>
        <p:spPr/>
        <p:txBody>
          <a:bodyPr/>
          <a:lstStyle/>
          <a:p>
            <a:r>
              <a:rPr lang="en-GB" dirty="0"/>
              <a:t>194 Q</a:t>
            </a:r>
            <a:endParaRPr lang="en-IN" dirty="0"/>
          </a:p>
        </p:txBody>
      </p:sp>
      <p:sp>
        <p:nvSpPr>
          <p:cNvPr id="3" name="Content Placeholder 2">
            <a:extLst>
              <a:ext uri="{FF2B5EF4-FFF2-40B4-BE49-F238E27FC236}">
                <a16:creationId xmlns:a16="http://schemas.microsoft.com/office/drawing/2014/main" id="{4D70716C-F9F4-4E20-B2A4-16EE6D9AA7C4}"/>
              </a:ext>
            </a:extLst>
          </p:cNvPr>
          <p:cNvSpPr>
            <a:spLocks noGrp="1"/>
          </p:cNvSpPr>
          <p:nvPr>
            <p:ph idx="1"/>
          </p:nvPr>
        </p:nvSpPr>
        <p:spPr>
          <a:xfrm>
            <a:off x="457200" y="1600200"/>
            <a:ext cx="8458200" cy="4876800"/>
          </a:xfrm>
        </p:spPr>
        <p:txBody>
          <a:bodyPr>
            <a:normAutofit fontScale="40000" lnSpcReduction="20000"/>
          </a:bodyPr>
          <a:lstStyle/>
          <a:p>
            <a:pPr algn="just"/>
            <a:r>
              <a:rPr lang="en-GB" sz="4300" b="1" i="0" dirty="0">
                <a:solidFill>
                  <a:srgbClr val="000000"/>
                </a:solidFill>
                <a:effectLst/>
                <a:latin typeface="Calibri" panose="020F0502020204030204" pitchFamily="34" charset="0"/>
              </a:rPr>
              <a:t> </a:t>
            </a:r>
            <a:r>
              <a:rPr lang="en-GB" sz="4300" b="0" i="0" dirty="0">
                <a:solidFill>
                  <a:srgbClr val="000000"/>
                </a:solidFill>
                <a:effectLst/>
                <a:latin typeface="Calibri" panose="020F0502020204030204" pitchFamily="34" charset="0"/>
              </a:rPr>
              <a:t>(1) Any person, being a buyer who is responsible for paying any sum to any resident (hereafter in this section referred to as the seller) for purchase of any goods of the value or aggregate of such value exceeding fifty lakh rupees in any previous year, shall, at the time of credit of such sum to the account of the seller or at the time of payment thereof by any mode, whichever is earlier, deduct an amount equal to 0.1 per cent of such sum exceeding fifty lakh rupees as income-tax.</a:t>
            </a:r>
          </a:p>
          <a:p>
            <a:pPr algn="just"/>
            <a:r>
              <a:rPr lang="en-GB" sz="4300" b="0" i="0" dirty="0">
                <a:solidFill>
                  <a:srgbClr val="000000"/>
                </a:solidFill>
                <a:effectLst/>
                <a:latin typeface="Calibri" panose="020F0502020204030204" pitchFamily="34" charset="0"/>
              </a:rPr>
              <a:t>Explanation.—For the purposes of this sub-section, "buyer" means a person whose total sales, gross receipts or turnover from the business carried on by him exceed ten crore rupees during the financial year immediately preceding the financial year in which the purchase of goods is carried out, not being a person, as the Central Government may, by notification in the Official Gazette, specify for this purpose, subject to such conditions as may be specified therein.</a:t>
            </a:r>
          </a:p>
          <a:p>
            <a:pPr algn="just"/>
            <a:r>
              <a:rPr lang="en-GB" sz="4300" b="0" i="0" dirty="0">
                <a:solidFill>
                  <a:srgbClr val="000000"/>
                </a:solidFill>
                <a:effectLst/>
                <a:latin typeface="Calibri" panose="020F0502020204030204" pitchFamily="34" charset="0"/>
              </a:rPr>
              <a:t>(2) Where any sum referred to in sub-section (1) is credited to any account, whether called "suspense account" or by any other name, in the books of account of the person liable to pay such income, such credit of income shall be deemed to be the credit of such income to the account of the payee and the provisions of this section shall apply accordingly.</a:t>
            </a:r>
          </a:p>
          <a:p>
            <a:pPr algn="just"/>
            <a:r>
              <a:rPr lang="en-GB" sz="4300" b="0" i="0" dirty="0">
                <a:solidFill>
                  <a:srgbClr val="000000"/>
                </a:solidFill>
                <a:effectLst/>
                <a:latin typeface="Calibri" panose="020F0502020204030204" pitchFamily="34" charset="0"/>
              </a:rPr>
              <a:t>(3) If any difficulty arises in giving effect to the provisions of this section, the Board may, with the previous approval of the Central Government, issue guidelines for the purpose of removing the difficulty.</a:t>
            </a:r>
          </a:p>
          <a:p>
            <a:pPr algn="just"/>
            <a:r>
              <a:rPr lang="en-GB" sz="4300" b="0" i="0" dirty="0">
                <a:solidFill>
                  <a:srgbClr val="000000"/>
                </a:solidFill>
                <a:effectLst/>
                <a:latin typeface="Calibri" panose="020F0502020204030204" pitchFamily="34" charset="0"/>
              </a:rPr>
              <a:t>(4) Every guideline issued by the Board under sub-section (3) shall, as soon as may be after it is issued, be laid before each House of Parliament, and shall be binding on the income-tax authorities and the person liable to deduct tax.</a:t>
            </a:r>
          </a:p>
          <a:p>
            <a:endParaRPr lang="en-IN" dirty="0"/>
          </a:p>
        </p:txBody>
      </p:sp>
    </p:spTree>
    <p:extLst>
      <p:ext uri="{BB962C8B-B14F-4D97-AF65-F5344CB8AC3E}">
        <p14:creationId xmlns:p14="http://schemas.microsoft.com/office/powerpoint/2010/main" val="28671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E483A-9B28-9E41-1B70-9C7A0E0C7DF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1C0AA67-1832-7747-E398-E9C58757F6EA}"/>
              </a:ext>
            </a:extLst>
          </p:cNvPr>
          <p:cNvSpPr>
            <a:spLocks noGrp="1"/>
          </p:cNvSpPr>
          <p:nvPr>
            <p:ph idx="1"/>
          </p:nvPr>
        </p:nvSpPr>
        <p:spPr/>
        <p:txBody>
          <a:bodyPr/>
          <a:lstStyle/>
          <a:p>
            <a:r>
              <a:rPr lang="en-GB" b="0" i="0" dirty="0">
                <a:solidFill>
                  <a:srgbClr val="000000"/>
                </a:solidFill>
                <a:effectLst/>
                <a:latin typeface="Calibri" panose="020F0502020204030204" pitchFamily="34" charset="0"/>
              </a:rPr>
              <a:t>(5) The provisions of this section shall not apply to a transaction on which—</a:t>
            </a:r>
          </a:p>
          <a:p>
            <a:endParaRPr lang="en-IN" dirty="0"/>
          </a:p>
        </p:txBody>
      </p:sp>
      <p:graphicFrame>
        <p:nvGraphicFramePr>
          <p:cNvPr id="4" name="Table 3">
            <a:extLst>
              <a:ext uri="{FF2B5EF4-FFF2-40B4-BE49-F238E27FC236}">
                <a16:creationId xmlns:a16="http://schemas.microsoft.com/office/drawing/2014/main" id="{4130B5CF-67A9-D1E2-41FD-C911EE0E37C1}"/>
              </a:ext>
            </a:extLst>
          </p:cNvPr>
          <p:cNvGraphicFramePr>
            <a:graphicFrameLocks noGrp="1"/>
          </p:cNvGraphicFramePr>
          <p:nvPr>
            <p:extLst>
              <p:ext uri="{D42A27DB-BD31-4B8C-83A1-F6EECF244321}">
                <p14:modId xmlns:p14="http://schemas.microsoft.com/office/powerpoint/2010/main" val="3821024452"/>
              </p:ext>
            </p:extLst>
          </p:nvPr>
        </p:nvGraphicFramePr>
        <p:xfrm>
          <a:off x="1021620" y="2976720"/>
          <a:ext cx="7588980" cy="2052480"/>
        </p:xfrm>
        <a:graphic>
          <a:graphicData uri="http://schemas.openxmlformats.org/drawingml/2006/table">
            <a:tbl>
              <a:tblPr/>
              <a:tblGrid>
                <a:gridCol w="511515">
                  <a:extLst>
                    <a:ext uri="{9D8B030D-6E8A-4147-A177-3AD203B41FA5}">
                      <a16:colId xmlns:a16="http://schemas.microsoft.com/office/drawing/2014/main" val="3920035885"/>
                    </a:ext>
                  </a:extLst>
                </a:gridCol>
                <a:gridCol w="7077465">
                  <a:extLst>
                    <a:ext uri="{9D8B030D-6E8A-4147-A177-3AD203B41FA5}">
                      <a16:colId xmlns:a16="http://schemas.microsoft.com/office/drawing/2014/main" val="535541801"/>
                    </a:ext>
                  </a:extLst>
                </a:gridCol>
              </a:tblGrid>
              <a:tr h="708664">
                <a:tc>
                  <a:txBody>
                    <a:bodyPr/>
                    <a:lstStyle/>
                    <a:p>
                      <a:pPr algn="r" fontAlgn="t"/>
                      <a:r>
                        <a:rPr lang="en-IN" sz="2200">
                          <a:effectLst/>
                        </a:rPr>
                        <a:t>(a)</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GB" sz="2200" dirty="0">
                          <a:effectLst/>
                        </a:rPr>
                        <a:t>tax is deductible under any of the provisions of this Act; and</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947496401"/>
                  </a:ext>
                </a:extLst>
              </a:tr>
              <a:tr h="1343816">
                <a:tc>
                  <a:txBody>
                    <a:bodyPr/>
                    <a:lstStyle/>
                    <a:p>
                      <a:pPr algn="r" fontAlgn="t"/>
                      <a:r>
                        <a:rPr lang="en-IN" sz="2200">
                          <a:effectLst/>
                        </a:rPr>
                        <a:t>(b)</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just" fontAlgn="t"/>
                      <a:r>
                        <a:rPr lang="en-GB" sz="2200" dirty="0">
                          <a:effectLst/>
                        </a:rPr>
                        <a:t>tax is collectible under the provisions of section 206C other than a transaction to which sub-section (1H) of section 206C applies.</a:t>
                      </a:r>
                    </a:p>
                  </a:txBody>
                  <a:tcPr marL="31750" marR="31750" marT="31750" marB="317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599695223"/>
                  </a:ext>
                </a:extLst>
              </a:tr>
            </a:tbl>
          </a:graphicData>
        </a:graphic>
      </p:graphicFrame>
    </p:spTree>
    <p:extLst>
      <p:ext uri="{BB962C8B-B14F-4D97-AF65-F5344CB8AC3E}">
        <p14:creationId xmlns:p14="http://schemas.microsoft.com/office/powerpoint/2010/main" val="1438130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8607" y="1507487"/>
            <a:ext cx="7147322" cy="369332"/>
          </a:xfrm>
          <a:prstGeom prst="rect">
            <a:avLst/>
          </a:prstGeom>
          <a:noFill/>
        </p:spPr>
        <p:txBody>
          <a:bodyPr wrap="square" rtlCol="0">
            <a:spAutoFit/>
          </a:bodyPr>
          <a:lstStyle/>
          <a:p>
            <a:r>
              <a:rPr lang="en-IN" b="1" dirty="0">
                <a:latin typeface="Garamond" panose="02020404030301010803" pitchFamily="18" charset="0"/>
              </a:rPr>
              <a:t>Section 194 Q – Deduction of tax at source on Purchase of Goods</a:t>
            </a:r>
          </a:p>
        </p:txBody>
      </p:sp>
      <p:sp>
        <p:nvSpPr>
          <p:cNvPr id="5" name="Rectangle 4"/>
          <p:cNvSpPr/>
          <p:nvPr/>
        </p:nvSpPr>
        <p:spPr>
          <a:xfrm>
            <a:off x="278607" y="2135623"/>
            <a:ext cx="8508206" cy="784830"/>
          </a:xfrm>
          <a:prstGeom prst="rect">
            <a:avLst/>
          </a:prstGeom>
        </p:spPr>
        <p:txBody>
          <a:bodyPr wrap="square">
            <a:spAutoFit/>
          </a:bodyPr>
          <a:lstStyle/>
          <a:p>
            <a:r>
              <a:rPr lang="en-US" sz="1500" dirty="0">
                <a:solidFill>
                  <a:srgbClr val="212529"/>
                </a:solidFill>
                <a:latin typeface="Garamond" panose="02020404030301010803" pitchFamily="18" charset="0"/>
              </a:rPr>
              <a:t>This section is applicable from </a:t>
            </a:r>
            <a:r>
              <a:rPr lang="en-US" sz="1500" b="1" dirty="0">
                <a:solidFill>
                  <a:srgbClr val="212529"/>
                </a:solidFill>
                <a:latin typeface="Garamond" panose="02020404030301010803" pitchFamily="18" charset="0"/>
              </a:rPr>
              <a:t>01.07.2021</a:t>
            </a:r>
            <a:r>
              <a:rPr lang="en-US" sz="1500" dirty="0">
                <a:solidFill>
                  <a:srgbClr val="212529"/>
                </a:solidFill>
                <a:latin typeface="Garamond" panose="02020404030301010803" pitchFamily="18" charset="0"/>
              </a:rPr>
              <a:t> and provides for deduction of tax at source on the payment made by the assessee towards the purchase of goods. It is similar to section 206C(1H) which is applicable for collection of tax at source.</a:t>
            </a:r>
            <a:endParaRPr lang="en-IN" sz="1500" dirty="0">
              <a:latin typeface="Garamond" panose="02020404030301010803" pitchFamily="18" charset="0"/>
            </a:endParaRPr>
          </a:p>
        </p:txBody>
      </p:sp>
      <p:sp>
        <p:nvSpPr>
          <p:cNvPr id="6" name="Rectangle 5"/>
          <p:cNvSpPr/>
          <p:nvPr/>
        </p:nvSpPr>
        <p:spPr>
          <a:xfrm>
            <a:off x="567927" y="3114899"/>
            <a:ext cx="8315326" cy="2169825"/>
          </a:xfrm>
          <a:prstGeom prst="rect">
            <a:avLst/>
          </a:prstGeom>
        </p:spPr>
        <p:txBody>
          <a:bodyPr wrap="square">
            <a:spAutoFit/>
          </a:bodyPr>
          <a:lstStyle/>
          <a:p>
            <a:pPr marL="214313" indent="-214313">
              <a:buFont typeface="Arial" panose="020B0604020202020204" pitchFamily="34" charset="0"/>
              <a:buChar char="•"/>
            </a:pPr>
            <a:r>
              <a:rPr lang="en-US" sz="1500" dirty="0">
                <a:solidFill>
                  <a:srgbClr val="212529"/>
                </a:solidFill>
                <a:latin typeface="Garamond" panose="02020404030301010803" pitchFamily="18" charset="0"/>
              </a:rPr>
              <a:t>It is applicable to a resident buyer for purchase of goods of the value or aggregate value exceeding </a:t>
            </a:r>
            <a:r>
              <a:rPr lang="en-US" sz="1500" b="1" dirty="0">
                <a:solidFill>
                  <a:srgbClr val="212529"/>
                </a:solidFill>
                <a:latin typeface="Garamond" panose="02020404030301010803" pitchFamily="18" charset="0"/>
              </a:rPr>
              <a:t>Rs.50 lakhs </a:t>
            </a:r>
            <a:r>
              <a:rPr lang="en-US" sz="1500" dirty="0">
                <a:solidFill>
                  <a:srgbClr val="212529"/>
                </a:solidFill>
                <a:latin typeface="Garamond" panose="02020404030301010803" pitchFamily="18" charset="0"/>
              </a:rPr>
              <a:t>in any previous year.</a:t>
            </a:r>
          </a:p>
          <a:p>
            <a:pPr marL="214313" indent="-214313">
              <a:buFont typeface="Arial" panose="020B0604020202020204" pitchFamily="34" charset="0"/>
              <a:buChar char="•"/>
            </a:pPr>
            <a:r>
              <a:rPr lang="en-US" sz="1500" dirty="0">
                <a:latin typeface="Garamond" panose="02020404030301010803" pitchFamily="18" charset="0"/>
              </a:rPr>
              <a:t>The assessee at the time of credit of such sum to the account of the seller or at the time of payment whichever is earlier shall deduct an amount equal to </a:t>
            </a:r>
            <a:r>
              <a:rPr lang="en-US" sz="1500" b="1" dirty="0">
                <a:latin typeface="Garamond" panose="02020404030301010803" pitchFamily="18" charset="0"/>
              </a:rPr>
              <a:t>0.1%</a:t>
            </a:r>
            <a:r>
              <a:rPr lang="en-US" sz="1500" dirty="0">
                <a:latin typeface="Garamond" panose="02020404030301010803" pitchFamily="18" charset="0"/>
              </a:rPr>
              <a:t> of such sum exceeding </a:t>
            </a:r>
            <a:r>
              <a:rPr lang="en-US" sz="1500" b="1" dirty="0">
                <a:latin typeface="Garamond" panose="02020404030301010803" pitchFamily="18" charset="0"/>
              </a:rPr>
              <a:t>Rs.50 lakhs </a:t>
            </a:r>
            <a:r>
              <a:rPr lang="en-US" sz="1500" dirty="0">
                <a:latin typeface="Garamond" panose="02020404030301010803" pitchFamily="18" charset="0"/>
              </a:rPr>
              <a:t>by way of income-tax.</a:t>
            </a:r>
          </a:p>
          <a:p>
            <a:pPr marL="214313" indent="-214313">
              <a:buFont typeface="Arial" panose="020B0604020202020204" pitchFamily="34" charset="0"/>
              <a:buChar char="•"/>
            </a:pPr>
            <a:r>
              <a:rPr lang="en-US" sz="1500" dirty="0">
                <a:latin typeface="Garamond" panose="02020404030301010803" pitchFamily="18" charset="0"/>
              </a:rPr>
              <a:t>The buyer would mean a person whose total sales, gross receipts or turnover from the business carried on by him exceeded </a:t>
            </a:r>
            <a:r>
              <a:rPr lang="en-US" sz="1500" b="1" dirty="0">
                <a:latin typeface="Garamond" panose="02020404030301010803" pitchFamily="18" charset="0"/>
              </a:rPr>
              <a:t>Rs.10 </a:t>
            </a:r>
            <a:r>
              <a:rPr lang="en-US" sz="1500" b="1" dirty="0" err="1">
                <a:latin typeface="Garamond" panose="02020404030301010803" pitchFamily="18" charset="0"/>
              </a:rPr>
              <a:t>crores</a:t>
            </a:r>
            <a:r>
              <a:rPr lang="en-US" sz="1500" b="1" dirty="0">
                <a:latin typeface="Garamond" panose="02020404030301010803" pitchFamily="18" charset="0"/>
              </a:rPr>
              <a:t> </a:t>
            </a:r>
            <a:r>
              <a:rPr lang="en-US" sz="1500" dirty="0">
                <a:latin typeface="Garamond" panose="02020404030301010803" pitchFamily="18" charset="0"/>
              </a:rPr>
              <a:t>during the financial year preceding the financial year in which the purchase of goods is carried out.</a:t>
            </a:r>
          </a:p>
          <a:p>
            <a:pPr marL="214313" indent="-214313">
              <a:buFont typeface="Arial" panose="020B0604020202020204" pitchFamily="34" charset="0"/>
              <a:buChar char="•"/>
            </a:pPr>
            <a:endParaRPr lang="en-IN" sz="1500" dirty="0">
              <a:latin typeface="Garamond" panose="02020404030301010803" pitchFamily="18" charset="0"/>
            </a:endParaRPr>
          </a:p>
        </p:txBody>
      </p:sp>
    </p:spTree>
    <p:extLst>
      <p:ext uri="{BB962C8B-B14F-4D97-AF65-F5344CB8AC3E}">
        <p14:creationId xmlns:p14="http://schemas.microsoft.com/office/powerpoint/2010/main" val="2839634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6000" r="-46000"/>
          </a:stretch>
        </a:blipFill>
        <a:effectLst/>
      </p:bgPr>
    </p:bg>
    <p:spTree>
      <p:nvGrpSpPr>
        <p:cNvPr id="1" name=""/>
        <p:cNvGrpSpPr/>
        <p:nvPr/>
      </p:nvGrpSpPr>
      <p:grpSpPr>
        <a:xfrm>
          <a:off x="0" y="0"/>
          <a:ext cx="0" cy="0"/>
          <a:chOff x="0" y="0"/>
          <a:chExt cx="0" cy="0"/>
        </a:xfrm>
      </p:grpSpPr>
      <p:sp>
        <p:nvSpPr>
          <p:cNvPr id="3" name="TextBox 2"/>
          <p:cNvSpPr txBox="1"/>
          <p:nvPr/>
        </p:nvSpPr>
        <p:spPr>
          <a:xfrm>
            <a:off x="1795780" y="685800"/>
            <a:ext cx="5443220" cy="5847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en-US" sz="3200" b="1" dirty="0">
                <a:effectLst>
                  <a:outerShdw blurRad="38100" dist="38100" dir="2700000" algn="tl">
                    <a:srgbClr val="000000">
                      <a:alpha val="43137"/>
                    </a:srgbClr>
                  </a:outerShdw>
                </a:effectLst>
                <a:latin typeface="Times New Roman" pitchFamily="18" charset="0"/>
                <a:cs typeface="Times New Roman" pitchFamily="18" charset="0"/>
              </a:rPr>
              <a:t>SECTION 194M</a:t>
            </a:r>
          </a:p>
        </p:txBody>
      </p:sp>
      <p:sp>
        <p:nvSpPr>
          <p:cNvPr id="5" name="TextBox 4"/>
          <p:cNvSpPr txBox="1"/>
          <p:nvPr/>
        </p:nvSpPr>
        <p:spPr>
          <a:xfrm>
            <a:off x="1308100" y="1290894"/>
            <a:ext cx="6477000" cy="138499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800" b="1" dirty="0">
                <a:effectLst>
                  <a:outerShdw blurRad="38100" dist="38100" dir="2700000" algn="tl">
                    <a:srgbClr val="000000">
                      <a:alpha val="43137"/>
                    </a:srgbClr>
                  </a:outerShdw>
                </a:effectLst>
                <a:latin typeface="Garamond" pitchFamily="18" charset="0"/>
                <a:cs typeface="Times New Roman" pitchFamily="18" charset="0"/>
              </a:rPr>
              <a:t>TDS ON PAYMENT TO RESIDENT CONTRACTORS AND PROFESSIONALS</a:t>
            </a:r>
          </a:p>
        </p:txBody>
      </p:sp>
      <p:pic>
        <p:nvPicPr>
          <p:cNvPr id="3076" name="Picture 4" descr="Obligation on Individuals/HUFs to Deduct Tax: Section 194M – FinTaxico"/>
          <p:cNvPicPr>
            <a:picLocks noChangeAspect="1" noChangeArrowheads="1"/>
          </p:cNvPicPr>
          <p:nvPr/>
        </p:nvPicPr>
        <p:blipFill rotWithShape="1">
          <a:blip r:embed="rId3">
            <a:extLst>
              <a:ext uri="{28A0092B-C50C-407E-A947-70E740481C1C}">
                <a14:useLocalDpi xmlns:a14="http://schemas.microsoft.com/office/drawing/2010/main" val="0"/>
              </a:ext>
            </a:extLst>
          </a:blip>
          <a:srcRect r="8283" b="3715"/>
          <a:stretch/>
        </p:blipFill>
        <p:spPr bwMode="auto">
          <a:xfrm>
            <a:off x="685800" y="2738120"/>
            <a:ext cx="8026400" cy="341872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60282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2906" y="1682621"/>
            <a:ext cx="8361760" cy="2527615"/>
          </a:xfrm>
          <a:prstGeom prst="rect">
            <a:avLst/>
          </a:prstGeom>
        </p:spPr>
        <p:txBody>
          <a:bodyPr wrap="square">
            <a:spAutoFit/>
          </a:bodyPr>
          <a:lstStyle/>
          <a:p>
            <a:pPr algn="just"/>
            <a:r>
              <a:rPr lang="en-US" sz="1500" dirty="0">
                <a:solidFill>
                  <a:srgbClr val="212529"/>
                </a:solidFill>
                <a:latin typeface="Garamond" panose="02020404030301010803" pitchFamily="18" charset="0"/>
              </a:rPr>
              <a:t>This provision </a:t>
            </a:r>
            <a:r>
              <a:rPr lang="en-US" sz="1500" b="1" dirty="0">
                <a:solidFill>
                  <a:srgbClr val="212529"/>
                </a:solidFill>
                <a:latin typeface="Garamond" panose="02020404030301010803" pitchFamily="18" charset="0"/>
              </a:rPr>
              <a:t>shall not apply</a:t>
            </a:r>
            <a:r>
              <a:rPr lang="en-US" sz="1500" dirty="0">
                <a:solidFill>
                  <a:srgbClr val="212529"/>
                </a:solidFill>
                <a:latin typeface="Garamond" panose="02020404030301010803" pitchFamily="18" charset="0"/>
              </a:rPr>
              <a:t> where </a:t>
            </a:r>
          </a:p>
          <a:p>
            <a:pPr marL="385763" indent="-385763" algn="just">
              <a:buAutoNum type="romanLcParenBoth"/>
            </a:pPr>
            <a:r>
              <a:rPr lang="en-US" sz="1500" dirty="0">
                <a:solidFill>
                  <a:srgbClr val="212529"/>
                </a:solidFill>
                <a:latin typeface="Garamond" panose="02020404030301010803" pitchFamily="18" charset="0"/>
              </a:rPr>
              <a:t>tax is deductible at source under any other provision of this Act; and </a:t>
            </a:r>
          </a:p>
          <a:p>
            <a:pPr marL="385763" indent="-385763" algn="just">
              <a:buAutoNum type="romanLcParenBoth"/>
            </a:pPr>
            <a:r>
              <a:rPr lang="en-US" sz="1500" dirty="0">
                <a:solidFill>
                  <a:srgbClr val="212529"/>
                </a:solidFill>
                <a:latin typeface="Garamond" panose="02020404030301010803" pitchFamily="18" charset="0"/>
              </a:rPr>
              <a:t>tax</a:t>
            </a:r>
            <a:r>
              <a:rPr lang="en-US" sz="1500" b="1" dirty="0">
                <a:solidFill>
                  <a:srgbClr val="212529"/>
                </a:solidFill>
                <a:latin typeface="Garamond" panose="02020404030301010803" pitchFamily="18" charset="0"/>
              </a:rPr>
              <a:t> </a:t>
            </a:r>
            <a:r>
              <a:rPr lang="en-US" sz="1500" dirty="0">
                <a:solidFill>
                  <a:srgbClr val="212529"/>
                </a:solidFill>
                <a:latin typeface="Garamond" panose="02020404030301010803" pitchFamily="18" charset="0"/>
              </a:rPr>
              <a:t>is collectible under the provisions of</a:t>
            </a:r>
            <a:r>
              <a:rPr lang="en-US" sz="1500" b="1" dirty="0">
                <a:solidFill>
                  <a:srgbClr val="212529"/>
                </a:solidFill>
                <a:latin typeface="Garamond" panose="02020404030301010803" pitchFamily="18" charset="0"/>
              </a:rPr>
              <a:t> section 206C </a:t>
            </a:r>
            <a:r>
              <a:rPr lang="en-US" sz="1500" b="1" u="sng" dirty="0">
                <a:solidFill>
                  <a:srgbClr val="212529"/>
                </a:solidFill>
                <a:latin typeface="Garamond" panose="02020404030301010803" pitchFamily="18" charset="0"/>
              </a:rPr>
              <a:t>other than</a:t>
            </a:r>
            <a:r>
              <a:rPr lang="en-US" sz="1500" b="1" dirty="0">
                <a:solidFill>
                  <a:srgbClr val="212529"/>
                </a:solidFill>
                <a:latin typeface="Garamond" panose="02020404030301010803" pitchFamily="18" charset="0"/>
              </a:rPr>
              <a:t> a transaction to which section 206C(1H) applies.</a:t>
            </a:r>
            <a:r>
              <a:rPr lang="en-US" sz="1500" dirty="0">
                <a:solidFill>
                  <a:srgbClr val="212529"/>
                </a:solidFill>
                <a:latin typeface="Garamond" panose="02020404030301010803" pitchFamily="18" charset="0"/>
              </a:rPr>
              <a:t> </a:t>
            </a:r>
          </a:p>
          <a:p>
            <a:pPr algn="just"/>
            <a:endParaRPr lang="en-US" sz="825" dirty="0">
              <a:solidFill>
                <a:srgbClr val="212529"/>
              </a:solidFill>
              <a:latin typeface="Garamond" panose="02020404030301010803" pitchFamily="18" charset="0"/>
            </a:endParaRPr>
          </a:p>
          <a:p>
            <a:pPr algn="just"/>
            <a:r>
              <a:rPr lang="en-US" sz="1500" dirty="0">
                <a:solidFill>
                  <a:srgbClr val="212529"/>
                </a:solidFill>
                <a:latin typeface="Garamond" panose="02020404030301010803" pitchFamily="18" charset="0"/>
              </a:rPr>
              <a:t>In other words, the seller covered by </a:t>
            </a:r>
            <a:r>
              <a:rPr lang="en-US" sz="1500" b="1" dirty="0">
                <a:solidFill>
                  <a:srgbClr val="212529"/>
                </a:solidFill>
                <a:latin typeface="Garamond" panose="02020404030301010803" pitchFamily="18" charset="0"/>
              </a:rPr>
              <a:t>section 206C(1H)</a:t>
            </a:r>
            <a:r>
              <a:rPr lang="en-US" sz="1500" dirty="0">
                <a:solidFill>
                  <a:srgbClr val="212529"/>
                </a:solidFill>
                <a:latin typeface="Garamond" panose="02020404030301010803" pitchFamily="18" charset="0"/>
              </a:rPr>
              <a:t> would collect </a:t>
            </a:r>
            <a:r>
              <a:rPr lang="en-US" sz="1500" b="1" dirty="0">
                <a:solidFill>
                  <a:srgbClr val="212529"/>
                </a:solidFill>
                <a:latin typeface="Garamond" panose="02020404030301010803" pitchFamily="18" charset="0"/>
              </a:rPr>
              <a:t>0.1% (</a:t>
            </a:r>
            <a:r>
              <a:rPr lang="en-US" sz="1500" b="1" dirty="0" err="1">
                <a:solidFill>
                  <a:srgbClr val="212529"/>
                </a:solidFill>
                <a:latin typeface="Garamond" panose="02020404030301010803" pitchFamily="18" charset="0"/>
              </a:rPr>
              <a:t>w.e.f</a:t>
            </a:r>
            <a:r>
              <a:rPr lang="en-US" sz="1500" b="1" dirty="0">
                <a:solidFill>
                  <a:srgbClr val="212529"/>
                </a:solidFill>
                <a:latin typeface="Garamond" panose="02020404030301010803" pitchFamily="18" charset="0"/>
              </a:rPr>
              <a:t>. 01.04.2021)</a:t>
            </a:r>
            <a:r>
              <a:rPr lang="en-US" sz="1500" dirty="0">
                <a:solidFill>
                  <a:srgbClr val="212529"/>
                </a:solidFill>
                <a:latin typeface="Garamond" panose="02020404030301010803" pitchFamily="18" charset="0"/>
              </a:rPr>
              <a:t> and the buyer would deduct </a:t>
            </a:r>
            <a:r>
              <a:rPr lang="en-US" sz="1500" b="1" dirty="0">
                <a:solidFill>
                  <a:srgbClr val="212529"/>
                </a:solidFill>
                <a:latin typeface="Garamond" panose="02020404030301010803" pitchFamily="18" charset="0"/>
              </a:rPr>
              <a:t>0.1% </a:t>
            </a:r>
            <a:r>
              <a:rPr lang="en-US" sz="1500" b="1" dirty="0" err="1">
                <a:solidFill>
                  <a:srgbClr val="212529"/>
                </a:solidFill>
                <a:latin typeface="Garamond" panose="02020404030301010803" pitchFamily="18" charset="0"/>
              </a:rPr>
              <a:t>w.e.f</a:t>
            </a:r>
            <a:r>
              <a:rPr lang="en-US" sz="1500" b="1" dirty="0">
                <a:solidFill>
                  <a:srgbClr val="212529"/>
                </a:solidFill>
                <a:latin typeface="Garamond" panose="02020404030301010803" pitchFamily="18" charset="0"/>
              </a:rPr>
              <a:t>. 01.07.2021</a:t>
            </a:r>
            <a:r>
              <a:rPr lang="en-US" sz="1500" dirty="0">
                <a:solidFill>
                  <a:srgbClr val="212529"/>
                </a:solidFill>
                <a:latin typeface="Garamond" panose="02020404030301010803" pitchFamily="18" charset="0"/>
              </a:rPr>
              <a:t>.</a:t>
            </a:r>
          </a:p>
          <a:p>
            <a:pPr algn="just"/>
            <a:endParaRPr lang="en-US" sz="1500" b="1" dirty="0">
              <a:solidFill>
                <a:srgbClr val="212529"/>
              </a:solidFill>
              <a:latin typeface="Garamond" panose="02020404030301010803" pitchFamily="18" charset="0"/>
            </a:endParaRPr>
          </a:p>
          <a:p>
            <a:pPr algn="just"/>
            <a:r>
              <a:rPr lang="en-US" sz="1500" dirty="0">
                <a:latin typeface="Garamond" panose="02020404030301010803" pitchFamily="18" charset="0"/>
              </a:rPr>
              <a:t>In the Memorandum explaining the provisions in the Finance Bill, 2021 it is clarified that if on a transaction TCS is required under section 206C(1H) as well as TDS under section 194Q, then in respect of that transaction </a:t>
            </a:r>
            <a:r>
              <a:rPr lang="en-US" sz="1500" b="1" dirty="0">
                <a:latin typeface="Garamond" panose="02020404030301010803" pitchFamily="18" charset="0"/>
              </a:rPr>
              <a:t>only TDS under section 194Q shall only be carried out</a:t>
            </a:r>
            <a:r>
              <a:rPr lang="en-US" sz="1500" dirty="0">
                <a:latin typeface="Garamond" panose="02020404030301010803" pitchFamily="18" charset="0"/>
              </a:rPr>
              <a:t>.</a:t>
            </a:r>
            <a:endParaRPr lang="en-IN" sz="1500" dirty="0">
              <a:latin typeface="Garamond" panose="02020404030301010803" pitchFamily="18" charset="0"/>
            </a:endParaRPr>
          </a:p>
        </p:txBody>
      </p:sp>
    </p:spTree>
    <p:extLst>
      <p:ext uri="{BB962C8B-B14F-4D97-AF65-F5344CB8AC3E}">
        <p14:creationId xmlns:p14="http://schemas.microsoft.com/office/powerpoint/2010/main" val="1740290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1462" y="1343562"/>
            <a:ext cx="8504636" cy="323165"/>
          </a:xfrm>
          <a:prstGeom prst="rect">
            <a:avLst/>
          </a:prstGeom>
        </p:spPr>
        <p:txBody>
          <a:bodyPr wrap="square">
            <a:spAutoFit/>
          </a:bodyPr>
          <a:lstStyle/>
          <a:p>
            <a:r>
              <a:rPr lang="en-US" sz="1500" b="1" dirty="0">
                <a:solidFill>
                  <a:srgbClr val="212529"/>
                </a:solidFill>
                <a:latin typeface="Garamond" panose="02020404030301010803" pitchFamily="18" charset="0"/>
              </a:rPr>
              <a:t>Reduced rate of TDS under section 194Q when PAN not furnished. </a:t>
            </a:r>
            <a:r>
              <a:rPr lang="en-US" sz="1500" dirty="0">
                <a:solidFill>
                  <a:srgbClr val="212529"/>
                </a:solidFill>
                <a:latin typeface="Garamond" panose="02020404030301010803" pitchFamily="18" charset="0"/>
              </a:rPr>
              <a:t>[further proviso to section 206AA(1)]</a:t>
            </a:r>
            <a:endParaRPr lang="en-IN" sz="1500" dirty="0">
              <a:latin typeface="Garamond" panose="02020404030301010803" pitchFamily="18" charset="0"/>
            </a:endParaRPr>
          </a:p>
        </p:txBody>
      </p:sp>
      <p:sp>
        <p:nvSpPr>
          <p:cNvPr id="6" name="Rectangle 5"/>
          <p:cNvSpPr/>
          <p:nvPr/>
        </p:nvSpPr>
        <p:spPr>
          <a:xfrm>
            <a:off x="271462" y="1934405"/>
            <a:ext cx="8236745" cy="1708160"/>
          </a:xfrm>
          <a:prstGeom prst="rect">
            <a:avLst/>
          </a:prstGeom>
        </p:spPr>
        <p:txBody>
          <a:bodyPr wrap="square">
            <a:spAutoFit/>
          </a:bodyPr>
          <a:lstStyle/>
          <a:p>
            <a:pPr algn="just"/>
            <a:r>
              <a:rPr lang="en-US" sz="1500" dirty="0">
                <a:latin typeface="Garamond" panose="02020404030301010803" pitchFamily="18" charset="0"/>
              </a:rPr>
              <a:t>When the person entitled to receive any sum or income on which tax is deductible under Chapter XVII-B does not furnish Permanent Account Number to the person responsible for deducting tax at source, the person making payment must deduct tax at source at the higher of the following rates viz.</a:t>
            </a:r>
          </a:p>
          <a:p>
            <a:pPr algn="just"/>
            <a:endParaRPr lang="en-US" sz="1500" dirty="0">
              <a:latin typeface="Garamond" panose="02020404030301010803" pitchFamily="18" charset="0"/>
            </a:endParaRPr>
          </a:p>
          <a:p>
            <a:pPr marL="385763" indent="-385763" algn="just">
              <a:buAutoNum type="romanLcParenBoth"/>
            </a:pPr>
            <a:r>
              <a:rPr lang="en-US" sz="1500" dirty="0">
                <a:latin typeface="Garamond" panose="02020404030301010803" pitchFamily="18" charset="0"/>
              </a:rPr>
              <a:t>rate as specified in the relevant provision of this Act; or </a:t>
            </a:r>
          </a:p>
          <a:p>
            <a:pPr marL="385763" indent="-385763" algn="just">
              <a:buAutoNum type="romanLcParenBoth"/>
            </a:pPr>
            <a:r>
              <a:rPr lang="en-US" sz="1500" dirty="0">
                <a:latin typeface="Garamond" panose="02020404030301010803" pitchFamily="18" charset="0"/>
              </a:rPr>
              <a:t>at the rate or rates in force; or </a:t>
            </a:r>
          </a:p>
          <a:p>
            <a:pPr marL="385763" indent="-385763" algn="just">
              <a:buAutoNum type="romanLcParenBoth"/>
            </a:pPr>
            <a:r>
              <a:rPr lang="en-US" sz="1500" dirty="0">
                <a:latin typeface="Garamond" panose="02020404030301010803" pitchFamily="18" charset="0"/>
              </a:rPr>
              <a:t> at the rate of 20%.</a:t>
            </a:r>
            <a:endParaRPr lang="en-IN" sz="1500" dirty="0">
              <a:latin typeface="Garamond" panose="02020404030301010803" pitchFamily="18" charset="0"/>
            </a:endParaRPr>
          </a:p>
        </p:txBody>
      </p:sp>
      <p:sp>
        <p:nvSpPr>
          <p:cNvPr id="7" name="Rectangle 6"/>
          <p:cNvSpPr/>
          <p:nvPr/>
        </p:nvSpPr>
        <p:spPr>
          <a:xfrm>
            <a:off x="271462" y="4060285"/>
            <a:ext cx="8611792" cy="1015663"/>
          </a:xfrm>
          <a:prstGeom prst="rect">
            <a:avLst/>
          </a:prstGeom>
        </p:spPr>
        <p:txBody>
          <a:bodyPr wrap="square">
            <a:spAutoFit/>
          </a:bodyPr>
          <a:lstStyle/>
          <a:p>
            <a:pPr algn="just"/>
            <a:r>
              <a:rPr lang="en-US" sz="1500" dirty="0">
                <a:solidFill>
                  <a:srgbClr val="212529"/>
                </a:solidFill>
                <a:latin typeface="Garamond" panose="02020404030301010803" pitchFamily="18" charset="0"/>
              </a:rPr>
              <a:t>The Finance Bill, 2021 proposes to insert </a:t>
            </a:r>
            <a:r>
              <a:rPr lang="en-US" sz="1500" b="1" dirty="0">
                <a:solidFill>
                  <a:srgbClr val="212529"/>
                </a:solidFill>
                <a:latin typeface="Garamond" panose="02020404030301010803" pitchFamily="18" charset="0"/>
              </a:rPr>
              <a:t>section 194Q </a:t>
            </a:r>
            <a:r>
              <a:rPr lang="en-US" sz="1500" dirty="0">
                <a:solidFill>
                  <a:srgbClr val="212529"/>
                </a:solidFill>
                <a:latin typeface="Garamond" panose="02020404030301010803" pitchFamily="18" charset="0"/>
              </a:rPr>
              <a:t>for deduction of tax at source </a:t>
            </a:r>
            <a:r>
              <a:rPr lang="en-US" sz="1500" b="1" dirty="0" err="1">
                <a:solidFill>
                  <a:srgbClr val="212529"/>
                </a:solidFill>
                <a:latin typeface="Garamond" panose="02020404030301010803" pitchFamily="18" charset="0"/>
              </a:rPr>
              <a:t>w.e.f</a:t>
            </a:r>
            <a:r>
              <a:rPr lang="en-US" sz="1500" b="1" dirty="0">
                <a:solidFill>
                  <a:srgbClr val="212529"/>
                </a:solidFill>
                <a:latin typeface="Garamond" panose="02020404030301010803" pitchFamily="18" charset="0"/>
              </a:rPr>
              <a:t>. 01.07.2021</a:t>
            </a:r>
            <a:r>
              <a:rPr lang="en-US" sz="1500" dirty="0">
                <a:solidFill>
                  <a:srgbClr val="212529"/>
                </a:solidFill>
                <a:latin typeface="Garamond" panose="02020404030301010803" pitchFamily="18" charset="0"/>
              </a:rPr>
              <a:t>. If the supplier of goods referred to in </a:t>
            </a:r>
            <a:r>
              <a:rPr lang="en-US" sz="1500" b="1" dirty="0">
                <a:solidFill>
                  <a:srgbClr val="212529"/>
                </a:solidFill>
                <a:latin typeface="Garamond" panose="02020404030301010803" pitchFamily="18" charset="0"/>
              </a:rPr>
              <a:t>section 194Q </a:t>
            </a:r>
            <a:r>
              <a:rPr lang="en-US" sz="1500" dirty="0">
                <a:solidFill>
                  <a:srgbClr val="212529"/>
                </a:solidFill>
                <a:latin typeface="Garamond" panose="02020404030301010803" pitchFamily="18" charset="0"/>
              </a:rPr>
              <a:t>does not furnish his PAN then the buyer must deduct tax at source </a:t>
            </a:r>
            <a:r>
              <a:rPr lang="en-US" sz="1500" b="1" dirty="0">
                <a:solidFill>
                  <a:srgbClr val="212529"/>
                </a:solidFill>
                <a:latin typeface="Garamond" panose="02020404030301010803" pitchFamily="18" charset="0"/>
              </a:rPr>
              <a:t>@ 5% </a:t>
            </a:r>
            <a:r>
              <a:rPr lang="en-US" sz="1500" dirty="0">
                <a:solidFill>
                  <a:srgbClr val="212529"/>
                </a:solidFill>
                <a:latin typeface="Garamond" panose="02020404030301010803" pitchFamily="18" charset="0"/>
              </a:rPr>
              <a:t>instead of </a:t>
            </a:r>
            <a:r>
              <a:rPr lang="en-US" sz="1500" b="1" dirty="0">
                <a:solidFill>
                  <a:srgbClr val="212529"/>
                </a:solidFill>
                <a:latin typeface="Garamond" panose="02020404030301010803" pitchFamily="18" charset="0"/>
              </a:rPr>
              <a:t>20% </a:t>
            </a:r>
            <a:r>
              <a:rPr lang="en-US" sz="1500" dirty="0">
                <a:solidFill>
                  <a:srgbClr val="212529"/>
                </a:solidFill>
                <a:latin typeface="Garamond" panose="02020404030301010803" pitchFamily="18" charset="0"/>
              </a:rPr>
              <a:t>given above. This is enabled by inserting a further proviso to section 206AA to be effective from </a:t>
            </a:r>
            <a:r>
              <a:rPr lang="en-US" sz="1500" b="1" dirty="0">
                <a:solidFill>
                  <a:srgbClr val="212529"/>
                </a:solidFill>
                <a:latin typeface="Garamond" panose="02020404030301010803" pitchFamily="18" charset="0"/>
              </a:rPr>
              <a:t>1</a:t>
            </a:r>
            <a:r>
              <a:rPr lang="en-US" sz="1500" b="1" baseline="30000" dirty="0">
                <a:solidFill>
                  <a:srgbClr val="212529"/>
                </a:solidFill>
                <a:latin typeface="Garamond" panose="02020404030301010803" pitchFamily="18" charset="0"/>
              </a:rPr>
              <a:t>st</a:t>
            </a:r>
            <a:r>
              <a:rPr lang="en-US" sz="1500" b="1" dirty="0">
                <a:solidFill>
                  <a:srgbClr val="212529"/>
                </a:solidFill>
                <a:latin typeface="Garamond" panose="02020404030301010803" pitchFamily="18" charset="0"/>
              </a:rPr>
              <a:t> July, 2021.</a:t>
            </a:r>
            <a:endParaRPr lang="en-IN" sz="1500" b="1" dirty="0">
              <a:latin typeface="Garamond" panose="02020404030301010803" pitchFamily="18" charset="0"/>
            </a:endParaRPr>
          </a:p>
        </p:txBody>
      </p:sp>
    </p:spTree>
    <p:extLst>
      <p:ext uri="{BB962C8B-B14F-4D97-AF65-F5344CB8AC3E}">
        <p14:creationId xmlns:p14="http://schemas.microsoft.com/office/powerpoint/2010/main" val="2556379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2230" y="1083082"/>
            <a:ext cx="8687725" cy="4916731"/>
          </a:xfrm>
          <a:prstGeom prst="rect">
            <a:avLst/>
          </a:prstGeom>
        </p:spPr>
        <p:txBody>
          <a:bodyPr wrap="square">
            <a:spAutoFit/>
          </a:bodyPr>
          <a:lstStyle/>
          <a:p>
            <a:r>
              <a:rPr lang="en-US" b="1" u="sng" dirty="0">
                <a:latin typeface="Garamond" panose="02020404030301010803" pitchFamily="18" charset="0"/>
              </a:rPr>
              <a:t>Sub-Section (1H) as has been inserted in Sec.206C :</a:t>
            </a:r>
          </a:p>
          <a:p>
            <a:endParaRPr lang="en-US" sz="1200" b="1" u="sng" dirty="0">
              <a:latin typeface="Garamond" panose="02020404030301010803" pitchFamily="18" charset="0"/>
            </a:endParaRPr>
          </a:p>
          <a:p>
            <a:r>
              <a:rPr lang="en-US" sz="1500" dirty="0">
                <a:latin typeface="Garamond" panose="02020404030301010803" pitchFamily="18" charset="0"/>
              </a:rPr>
              <a:t>The tax shall be collected by the seller from buyer, if following conditions are satisfied:</a:t>
            </a:r>
          </a:p>
          <a:p>
            <a:endParaRPr lang="en-US" sz="1200" dirty="0">
              <a:latin typeface="Garamond" panose="02020404030301010803" pitchFamily="18" charset="0"/>
            </a:endParaRPr>
          </a:p>
          <a:p>
            <a:pPr marL="342900" indent="-342900">
              <a:buAutoNum type="alphaLcParenBoth"/>
            </a:pPr>
            <a:r>
              <a:rPr lang="en-US" sz="1500" dirty="0">
                <a:latin typeface="Garamond" panose="02020404030301010803" pitchFamily="18" charset="0"/>
              </a:rPr>
              <a:t>There is a sale of goods to such buyer.</a:t>
            </a:r>
          </a:p>
          <a:p>
            <a:pPr marL="342900" indent="-342900">
              <a:buAutoNum type="alphaLcParenBoth" startAt="2"/>
            </a:pPr>
            <a:r>
              <a:rPr lang="en-US" sz="1500" dirty="0">
                <a:latin typeface="Garamond" panose="02020404030301010803" pitchFamily="18" charset="0"/>
              </a:rPr>
              <a:t>The seller receives any amount as consideration for the sale of any goods of the value or aggregate of such value exceeding INR 50 lakhs in any previous year from such buyer.</a:t>
            </a:r>
          </a:p>
          <a:p>
            <a:endParaRPr lang="en-US" sz="900" dirty="0">
              <a:latin typeface="Garamond" panose="02020404030301010803" pitchFamily="18" charset="0"/>
            </a:endParaRPr>
          </a:p>
          <a:p>
            <a:r>
              <a:rPr lang="en-US" sz="1500" dirty="0">
                <a:latin typeface="Garamond" panose="02020404030301010803" pitchFamily="18" charset="0"/>
              </a:rPr>
              <a:t>It is pertinent to note that the threshold limit of </a:t>
            </a:r>
            <a:r>
              <a:rPr lang="en-US" sz="1500" b="1" dirty="0">
                <a:latin typeface="Garamond" panose="02020404030301010803" pitchFamily="18" charset="0"/>
              </a:rPr>
              <a:t>INR 50 lakhs</a:t>
            </a:r>
            <a:r>
              <a:rPr lang="en-US" sz="1500" dirty="0">
                <a:latin typeface="Garamond" panose="02020404030301010803" pitchFamily="18" charset="0"/>
              </a:rPr>
              <a:t> is per buyer per year. Additionally, the threshold limit of </a:t>
            </a:r>
            <a:r>
              <a:rPr lang="en-US" sz="1500" b="1" dirty="0">
                <a:latin typeface="Garamond" panose="02020404030301010803" pitchFamily="18" charset="0"/>
              </a:rPr>
              <a:t>INR 10 </a:t>
            </a:r>
            <a:r>
              <a:rPr lang="en-US" sz="1500" b="1" dirty="0" err="1">
                <a:latin typeface="Garamond" panose="02020404030301010803" pitchFamily="18" charset="0"/>
              </a:rPr>
              <a:t>crore</a:t>
            </a:r>
            <a:r>
              <a:rPr lang="en-US" sz="1500" b="1" dirty="0">
                <a:latin typeface="Garamond" panose="02020404030301010803" pitchFamily="18" charset="0"/>
              </a:rPr>
              <a:t> </a:t>
            </a:r>
            <a:r>
              <a:rPr lang="en-US" sz="1500" dirty="0">
                <a:latin typeface="Garamond" panose="02020404030301010803" pitchFamily="18" charset="0"/>
              </a:rPr>
              <a:t>in the preceding financial year shall be considered to determine the applicability of the provisions upon seller. This means that entities having turnover/ gross receipts/ sales of less than </a:t>
            </a:r>
            <a:r>
              <a:rPr lang="en-US" sz="1500" b="1" dirty="0">
                <a:latin typeface="Garamond" panose="02020404030301010803" pitchFamily="18" charset="0"/>
              </a:rPr>
              <a:t>INR 10 </a:t>
            </a:r>
            <a:r>
              <a:rPr lang="en-US" sz="1500" b="1" dirty="0" err="1">
                <a:latin typeface="Garamond" panose="02020404030301010803" pitchFamily="18" charset="0"/>
              </a:rPr>
              <a:t>crore</a:t>
            </a:r>
            <a:r>
              <a:rPr lang="en-US" sz="1500" b="1" dirty="0">
                <a:latin typeface="Garamond" panose="02020404030301010803" pitchFamily="18" charset="0"/>
              </a:rPr>
              <a:t> </a:t>
            </a:r>
            <a:r>
              <a:rPr lang="en-US" sz="1500" dirty="0">
                <a:latin typeface="Garamond" panose="02020404030301010803" pitchFamily="18" charset="0"/>
              </a:rPr>
              <a:t>are kept outside the ambit of the above section.</a:t>
            </a:r>
          </a:p>
          <a:p>
            <a:endParaRPr lang="en-US" sz="2700" dirty="0">
              <a:latin typeface="Garamond" panose="02020404030301010803" pitchFamily="18" charset="0"/>
            </a:endParaRPr>
          </a:p>
          <a:p>
            <a:r>
              <a:rPr lang="en-US" sz="1500" dirty="0">
                <a:latin typeface="Garamond" panose="02020404030301010803" pitchFamily="18" charset="0"/>
              </a:rPr>
              <a:t>Further, the government has made certain exclusions of buyers from the purview of the said section:</a:t>
            </a:r>
          </a:p>
          <a:p>
            <a:endParaRPr lang="en-US" sz="900" dirty="0">
              <a:latin typeface="Garamond" panose="02020404030301010803" pitchFamily="18" charset="0"/>
            </a:endParaRPr>
          </a:p>
          <a:p>
            <a:pPr marL="342900" indent="-342900">
              <a:buAutoNum type="alphaLcParenBoth"/>
            </a:pPr>
            <a:r>
              <a:rPr lang="en-US" sz="1500" dirty="0">
                <a:latin typeface="Garamond" panose="02020404030301010803" pitchFamily="18" charset="0"/>
              </a:rPr>
              <a:t>The Central Government, a State Government, an Embassy, a High Commission, legation, commission, consulate and the trade representation of a foreign state; or</a:t>
            </a:r>
          </a:p>
          <a:p>
            <a:endParaRPr lang="en-US" sz="825" dirty="0">
              <a:latin typeface="Garamond" panose="02020404030301010803" pitchFamily="18" charset="0"/>
            </a:endParaRPr>
          </a:p>
          <a:p>
            <a:pPr marL="342900" indent="-342900">
              <a:buAutoNum type="alphaLcParenBoth" startAt="2"/>
            </a:pPr>
            <a:r>
              <a:rPr lang="en-US" sz="1500" dirty="0">
                <a:latin typeface="Garamond" panose="02020404030301010803" pitchFamily="18" charset="0"/>
              </a:rPr>
              <a:t>A local Authority defined in the Explanation to section 10(20); or</a:t>
            </a:r>
          </a:p>
          <a:p>
            <a:endParaRPr lang="en-US" sz="825" dirty="0">
              <a:latin typeface="Garamond" panose="02020404030301010803" pitchFamily="18" charset="0"/>
            </a:endParaRPr>
          </a:p>
          <a:p>
            <a:pPr marL="342900" indent="-342900">
              <a:buAutoNum type="alphaLcParenBoth" startAt="3"/>
            </a:pPr>
            <a:r>
              <a:rPr lang="en-US" sz="1500" dirty="0">
                <a:latin typeface="Garamond" panose="02020404030301010803" pitchFamily="18" charset="0"/>
              </a:rPr>
              <a:t>Importer of goods or any other person notified by the Central Government. Till date no notification covering any exclusion of parties from the above said provision has been introduced by the government.</a:t>
            </a:r>
            <a:endParaRPr lang="en-IN" sz="1500" dirty="0">
              <a:latin typeface="Garamond" panose="02020404030301010803" pitchFamily="18" charset="0"/>
            </a:endParaRPr>
          </a:p>
        </p:txBody>
      </p:sp>
    </p:spTree>
    <p:extLst>
      <p:ext uri="{BB962C8B-B14F-4D97-AF65-F5344CB8AC3E}">
        <p14:creationId xmlns:p14="http://schemas.microsoft.com/office/powerpoint/2010/main" val="3521647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0050" y="1058309"/>
            <a:ext cx="7218760" cy="369332"/>
          </a:xfrm>
          <a:prstGeom prst="rect">
            <a:avLst/>
          </a:prstGeom>
        </p:spPr>
        <p:txBody>
          <a:bodyPr wrap="square">
            <a:spAutoFit/>
          </a:bodyPr>
          <a:lstStyle/>
          <a:p>
            <a:r>
              <a:rPr lang="en-US" b="1" dirty="0">
                <a:latin typeface="Garamond" panose="02020404030301010803" pitchFamily="18" charset="0"/>
              </a:rPr>
              <a:t>Threshold limit of turnover: Including supply of service or not?</a:t>
            </a:r>
            <a:endParaRPr lang="en-IN" dirty="0">
              <a:latin typeface="Garamond" panose="02020404030301010803" pitchFamily="18" charset="0"/>
            </a:endParaRPr>
          </a:p>
        </p:txBody>
      </p:sp>
      <p:sp>
        <p:nvSpPr>
          <p:cNvPr id="5" name="Rectangle 4"/>
          <p:cNvSpPr/>
          <p:nvPr/>
        </p:nvSpPr>
        <p:spPr>
          <a:xfrm>
            <a:off x="400050" y="1445481"/>
            <a:ext cx="8333185" cy="1246495"/>
          </a:xfrm>
          <a:prstGeom prst="rect">
            <a:avLst/>
          </a:prstGeom>
        </p:spPr>
        <p:txBody>
          <a:bodyPr wrap="square">
            <a:spAutoFit/>
          </a:bodyPr>
          <a:lstStyle/>
          <a:p>
            <a:pPr algn="just">
              <a:spcAft>
                <a:spcPts val="825"/>
              </a:spcAft>
            </a:pPr>
            <a:r>
              <a:rPr lang="en-US" sz="1500" dirty="0">
                <a:latin typeface="Garamond" panose="02020404030301010803" pitchFamily="18" charset="0"/>
              </a:rPr>
              <a:t>The issue for consideration is that whether the sale of service shall also be included in computing the threshold limit of turnover for seller or should the same be excluded from the ambit of this section. It shall be noted that the definition of the term "seller" provides that total sales, gross receipts or turnover </a:t>
            </a:r>
            <a:r>
              <a:rPr lang="en-US" sz="1500" b="1" dirty="0">
                <a:latin typeface="Garamond" panose="02020404030301010803" pitchFamily="18" charset="0"/>
              </a:rPr>
              <a:t>from the business</a:t>
            </a:r>
            <a:r>
              <a:rPr lang="en-US" sz="1500" dirty="0">
                <a:latin typeface="Garamond" panose="02020404030301010803" pitchFamily="18" charset="0"/>
              </a:rPr>
              <a:t> carried on by such seller shall be considered. In view that the sales/turnover from the business is considered, the same should include both sale of goods and services. </a:t>
            </a:r>
          </a:p>
        </p:txBody>
      </p:sp>
      <p:sp>
        <p:nvSpPr>
          <p:cNvPr id="6" name="Rectangle 5"/>
          <p:cNvSpPr/>
          <p:nvPr/>
        </p:nvSpPr>
        <p:spPr>
          <a:xfrm>
            <a:off x="400049" y="3041393"/>
            <a:ext cx="4587218" cy="369332"/>
          </a:xfrm>
          <a:prstGeom prst="rect">
            <a:avLst/>
          </a:prstGeom>
        </p:spPr>
        <p:txBody>
          <a:bodyPr wrap="none">
            <a:spAutoFit/>
          </a:bodyPr>
          <a:lstStyle/>
          <a:p>
            <a:r>
              <a:rPr lang="en-US" b="1" dirty="0">
                <a:latin typeface="Garamond" panose="02020404030301010803" pitchFamily="18" charset="0"/>
              </a:rPr>
              <a:t>Turnover of 10 </a:t>
            </a:r>
            <a:r>
              <a:rPr lang="en-US" b="1" dirty="0" err="1">
                <a:latin typeface="Garamond" panose="02020404030301010803" pitchFamily="18" charset="0"/>
              </a:rPr>
              <a:t>Crores</a:t>
            </a:r>
            <a:r>
              <a:rPr lang="en-US" b="1" dirty="0">
                <a:latin typeface="Garamond" panose="02020404030301010803" pitchFamily="18" charset="0"/>
              </a:rPr>
              <a:t>: With GST or without?</a:t>
            </a:r>
            <a:endParaRPr lang="en-IN" b="1" dirty="0">
              <a:latin typeface="Garamond" panose="02020404030301010803" pitchFamily="18" charset="0"/>
            </a:endParaRPr>
          </a:p>
        </p:txBody>
      </p:sp>
      <p:sp>
        <p:nvSpPr>
          <p:cNvPr id="7" name="Rectangle 6"/>
          <p:cNvSpPr/>
          <p:nvPr/>
        </p:nvSpPr>
        <p:spPr>
          <a:xfrm>
            <a:off x="400049" y="3472667"/>
            <a:ext cx="8461773" cy="2375009"/>
          </a:xfrm>
          <a:prstGeom prst="rect">
            <a:avLst/>
          </a:prstGeom>
        </p:spPr>
        <p:txBody>
          <a:bodyPr wrap="square">
            <a:spAutoFit/>
          </a:bodyPr>
          <a:lstStyle/>
          <a:p>
            <a:pPr algn="just">
              <a:spcAft>
                <a:spcPts val="825"/>
              </a:spcAft>
            </a:pPr>
            <a:r>
              <a:rPr lang="en-US" sz="1500" dirty="0">
                <a:solidFill>
                  <a:srgbClr val="212529"/>
                </a:solidFill>
                <a:latin typeface="Garamond" panose="02020404030301010803" pitchFamily="18" charset="0"/>
              </a:rPr>
              <a:t>The government has elucidated vide circular mentioned above that no adjustment on account of GST is required to be made to calculate sales consideration of </a:t>
            </a:r>
            <a:r>
              <a:rPr lang="en-US" sz="1500" b="1" dirty="0">
                <a:solidFill>
                  <a:srgbClr val="212529"/>
                </a:solidFill>
                <a:latin typeface="Garamond" panose="02020404030301010803" pitchFamily="18" charset="0"/>
              </a:rPr>
              <a:t>INR 50 Lakhs</a:t>
            </a:r>
            <a:r>
              <a:rPr lang="en-US" sz="1500" dirty="0">
                <a:solidFill>
                  <a:srgbClr val="212529"/>
                </a:solidFill>
                <a:latin typeface="Garamond" panose="02020404030301010803" pitchFamily="18" charset="0"/>
              </a:rPr>
              <a:t>, since the collection of tax is made with reference to receipt of amount of sale consideration.</a:t>
            </a:r>
          </a:p>
          <a:p>
            <a:pPr algn="just">
              <a:spcAft>
                <a:spcPts val="825"/>
              </a:spcAft>
            </a:pPr>
            <a:r>
              <a:rPr lang="en-US" sz="1500" dirty="0">
                <a:solidFill>
                  <a:srgbClr val="212529"/>
                </a:solidFill>
                <a:latin typeface="Garamond" panose="02020404030301010803" pitchFamily="18" charset="0"/>
              </a:rPr>
              <a:t>Therefore, one is not required to bifurcate the amount of sale consideration received between that to sale price and GST component. The moment composite amount of sale consideration received exceeds </a:t>
            </a:r>
            <a:r>
              <a:rPr lang="en-US" sz="1500" b="1" dirty="0">
                <a:solidFill>
                  <a:srgbClr val="212529"/>
                </a:solidFill>
                <a:latin typeface="Garamond" panose="02020404030301010803" pitchFamily="18" charset="0"/>
              </a:rPr>
              <a:t>INR 50 lakhs</a:t>
            </a:r>
            <a:r>
              <a:rPr lang="en-US" sz="1500" dirty="0">
                <a:solidFill>
                  <a:srgbClr val="212529"/>
                </a:solidFill>
                <a:latin typeface="Garamond" panose="02020404030301010803" pitchFamily="18" charset="0"/>
              </a:rPr>
              <a:t>, the seller will be required to apply the provisions of </a:t>
            </a:r>
            <a:r>
              <a:rPr lang="en-US" sz="1500" b="1" dirty="0">
                <a:solidFill>
                  <a:srgbClr val="212529"/>
                </a:solidFill>
                <a:latin typeface="Garamond" panose="02020404030301010803" pitchFamily="18" charset="0"/>
              </a:rPr>
              <a:t>section 206C(1H).</a:t>
            </a:r>
          </a:p>
          <a:p>
            <a:pPr algn="just">
              <a:spcAft>
                <a:spcPts val="825"/>
              </a:spcAft>
            </a:pPr>
            <a:r>
              <a:rPr lang="en-US" sz="1500" dirty="0">
                <a:solidFill>
                  <a:srgbClr val="212529"/>
                </a:solidFill>
                <a:latin typeface="Garamond" panose="02020404030301010803" pitchFamily="18" charset="0"/>
              </a:rPr>
              <a:t>However, there is an uncertainty on the computation of threshold limit for seller's turnover i.e. whether the turnover shall be inclusive or exclusive of GST. This is especially in view that the circular clarifies the position with regards to sales consideration and not turnover. </a:t>
            </a:r>
          </a:p>
        </p:txBody>
      </p:sp>
    </p:spTree>
    <p:extLst>
      <p:ext uri="{BB962C8B-B14F-4D97-AF65-F5344CB8AC3E}">
        <p14:creationId xmlns:p14="http://schemas.microsoft.com/office/powerpoint/2010/main" val="1647577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2196" y="1172089"/>
            <a:ext cx="7143751" cy="369332"/>
          </a:xfrm>
          <a:prstGeom prst="rect">
            <a:avLst/>
          </a:prstGeom>
        </p:spPr>
        <p:txBody>
          <a:bodyPr wrap="square">
            <a:spAutoFit/>
          </a:bodyPr>
          <a:lstStyle/>
          <a:p>
            <a:r>
              <a:rPr lang="en-US" b="1" dirty="0">
                <a:latin typeface="Garamond" panose="02020404030301010803" pitchFamily="18" charset="0"/>
              </a:rPr>
              <a:t>First year of incorporation/formation: TCS applicable or not?</a:t>
            </a:r>
            <a:endParaRPr lang="en-IN" b="1" dirty="0">
              <a:latin typeface="Garamond" panose="02020404030301010803" pitchFamily="18" charset="0"/>
            </a:endParaRPr>
          </a:p>
        </p:txBody>
      </p:sp>
      <p:sp>
        <p:nvSpPr>
          <p:cNvPr id="5" name="Rectangle 4"/>
          <p:cNvSpPr/>
          <p:nvPr/>
        </p:nvSpPr>
        <p:spPr>
          <a:xfrm>
            <a:off x="432196" y="1667228"/>
            <a:ext cx="8418911" cy="1349087"/>
          </a:xfrm>
          <a:prstGeom prst="rect">
            <a:avLst/>
          </a:prstGeom>
        </p:spPr>
        <p:txBody>
          <a:bodyPr wrap="square">
            <a:spAutoFit/>
          </a:bodyPr>
          <a:lstStyle/>
          <a:p>
            <a:pPr algn="just">
              <a:spcAft>
                <a:spcPts val="825"/>
              </a:spcAft>
            </a:pPr>
            <a:r>
              <a:rPr lang="en-US" sz="1500" dirty="0">
                <a:solidFill>
                  <a:srgbClr val="212529"/>
                </a:solidFill>
                <a:latin typeface="Garamond" panose="02020404030301010803" pitchFamily="18" charset="0"/>
              </a:rPr>
              <a:t>The definition of the term 'seller' provides as follows, mean a person whose </a:t>
            </a:r>
            <a:r>
              <a:rPr lang="en-US" sz="1500" b="1" dirty="0">
                <a:solidFill>
                  <a:srgbClr val="212529"/>
                </a:solidFill>
                <a:latin typeface="Garamond" panose="02020404030301010803" pitchFamily="18" charset="0"/>
              </a:rPr>
              <a:t>total sales</a:t>
            </a:r>
            <a:r>
              <a:rPr lang="en-US" sz="1500" dirty="0">
                <a:solidFill>
                  <a:srgbClr val="212529"/>
                </a:solidFill>
                <a:latin typeface="Garamond" panose="02020404030301010803" pitchFamily="18" charset="0"/>
              </a:rPr>
              <a:t> from the business carried on by him exceed </a:t>
            </a:r>
            <a:r>
              <a:rPr lang="en-US" sz="1500" b="1" dirty="0">
                <a:solidFill>
                  <a:srgbClr val="212529"/>
                </a:solidFill>
                <a:latin typeface="Garamond" panose="02020404030301010803" pitchFamily="18" charset="0"/>
              </a:rPr>
              <a:t>ten crore rupees</a:t>
            </a:r>
            <a:r>
              <a:rPr lang="en-US" sz="1500" dirty="0">
                <a:solidFill>
                  <a:srgbClr val="212529"/>
                </a:solidFill>
                <a:latin typeface="Garamond" panose="02020404030301010803" pitchFamily="18" charset="0"/>
              </a:rPr>
              <a:t> </a:t>
            </a:r>
            <a:r>
              <a:rPr lang="en-US" sz="1500" b="1" dirty="0">
                <a:solidFill>
                  <a:srgbClr val="212529"/>
                </a:solidFill>
                <a:latin typeface="Garamond" panose="02020404030301010803" pitchFamily="18" charset="0"/>
              </a:rPr>
              <a:t>during the financial year immediately preceding the financial year</a:t>
            </a:r>
            <a:r>
              <a:rPr lang="en-US" sz="1500" dirty="0">
                <a:solidFill>
                  <a:srgbClr val="212529"/>
                </a:solidFill>
                <a:latin typeface="Garamond" panose="02020404030301010803" pitchFamily="18" charset="0"/>
              </a:rPr>
              <a:t> in which the sale of goods is carried out.</a:t>
            </a:r>
          </a:p>
          <a:p>
            <a:pPr algn="just">
              <a:spcAft>
                <a:spcPts val="825"/>
              </a:spcAft>
            </a:pPr>
            <a:r>
              <a:rPr lang="en-US" sz="1500" dirty="0">
                <a:solidFill>
                  <a:srgbClr val="212529"/>
                </a:solidFill>
                <a:latin typeface="Garamond" panose="02020404030301010803" pitchFamily="18" charset="0"/>
              </a:rPr>
              <a:t>Therefore, TCS provisions should not apply in the year of incorporation/formation as there were no sales, gross receipts or turnover in the preceding financial year.</a:t>
            </a:r>
          </a:p>
        </p:txBody>
      </p:sp>
    </p:spTree>
    <p:extLst>
      <p:ext uri="{BB962C8B-B14F-4D97-AF65-F5344CB8AC3E}">
        <p14:creationId xmlns:p14="http://schemas.microsoft.com/office/powerpoint/2010/main" val="4132060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09296" y="1133713"/>
            <a:ext cx="5325409" cy="4590572"/>
          </a:xfrm>
          <a:prstGeom prst="rect">
            <a:avLst/>
          </a:prstGeom>
        </p:spPr>
      </p:pic>
    </p:spTree>
    <p:extLst>
      <p:ext uri="{BB962C8B-B14F-4D97-AF65-F5344CB8AC3E}">
        <p14:creationId xmlns:p14="http://schemas.microsoft.com/office/powerpoint/2010/main" val="48865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04972" y="1466552"/>
            <a:ext cx="5334054" cy="3924896"/>
          </a:xfrm>
          <a:prstGeom prst="rect">
            <a:avLst/>
          </a:prstGeom>
        </p:spPr>
      </p:pic>
    </p:spTree>
    <p:extLst>
      <p:ext uri="{BB962C8B-B14F-4D97-AF65-F5344CB8AC3E}">
        <p14:creationId xmlns:p14="http://schemas.microsoft.com/office/powerpoint/2010/main" val="2533038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93420" y="2272578"/>
            <a:ext cx="7157161" cy="2312844"/>
          </a:xfrm>
          <a:prstGeom prst="rect">
            <a:avLst/>
          </a:prstGeom>
        </p:spPr>
      </p:pic>
    </p:spTree>
    <p:extLst>
      <p:ext uri="{BB962C8B-B14F-4D97-AF65-F5344CB8AC3E}">
        <p14:creationId xmlns:p14="http://schemas.microsoft.com/office/powerpoint/2010/main" val="606021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883360" y="1198553"/>
            <a:ext cx="5377280" cy="4460895"/>
          </a:xfrm>
          <a:prstGeom prst="rect">
            <a:avLst/>
          </a:prstGeom>
        </p:spPr>
      </p:pic>
    </p:spTree>
    <p:extLst>
      <p:ext uri="{BB962C8B-B14F-4D97-AF65-F5344CB8AC3E}">
        <p14:creationId xmlns:p14="http://schemas.microsoft.com/office/powerpoint/2010/main" val="2535372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50751" y="1462403"/>
            <a:ext cx="6642497" cy="3933195"/>
          </a:xfrm>
          <a:prstGeom prst="rect">
            <a:avLst/>
          </a:prstGeom>
        </p:spPr>
      </p:pic>
    </p:spTree>
    <p:extLst>
      <p:ext uri="{BB962C8B-B14F-4D97-AF65-F5344CB8AC3E}">
        <p14:creationId xmlns:p14="http://schemas.microsoft.com/office/powerpoint/2010/main" val="913199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6828F-DA6F-79E1-5D5D-8FEC8C450E4A}"/>
              </a:ext>
            </a:extLst>
          </p:cNvPr>
          <p:cNvSpPr>
            <a:spLocks noGrp="1"/>
          </p:cNvSpPr>
          <p:nvPr>
            <p:ph type="title"/>
          </p:nvPr>
        </p:nvSpPr>
        <p:spPr>
          <a:xfrm>
            <a:off x="381000" y="274638"/>
            <a:ext cx="8763000" cy="457199"/>
          </a:xfrm>
        </p:spPr>
        <p:txBody>
          <a:bodyPr>
            <a:normAutofit fontScale="90000"/>
          </a:bodyPr>
          <a:lstStyle/>
          <a:p>
            <a:r>
              <a:rPr lang="en-GB" sz="2200" b="1" i="0" dirty="0">
                <a:solidFill>
                  <a:srgbClr val="000000"/>
                </a:solidFill>
                <a:effectLst/>
                <a:latin typeface="Calibri" panose="020F0502020204030204" pitchFamily="34" charset="0"/>
              </a:rPr>
              <a:t>194M. Payment of certain sums by certain individuals or Hindu undivided family</a:t>
            </a:r>
            <a:endParaRPr lang="en-IN" sz="2200" dirty="0"/>
          </a:p>
        </p:txBody>
      </p:sp>
      <p:sp>
        <p:nvSpPr>
          <p:cNvPr id="3" name="Content Placeholder 2">
            <a:extLst>
              <a:ext uri="{FF2B5EF4-FFF2-40B4-BE49-F238E27FC236}">
                <a16:creationId xmlns:a16="http://schemas.microsoft.com/office/drawing/2014/main" id="{43F26467-6FA0-567B-1DC2-1F4982619345}"/>
              </a:ext>
            </a:extLst>
          </p:cNvPr>
          <p:cNvSpPr>
            <a:spLocks noGrp="1"/>
          </p:cNvSpPr>
          <p:nvPr>
            <p:ph idx="1"/>
          </p:nvPr>
        </p:nvSpPr>
        <p:spPr>
          <a:xfrm>
            <a:off x="533400" y="914400"/>
            <a:ext cx="8229600" cy="5668962"/>
          </a:xfrm>
        </p:spPr>
        <p:txBody>
          <a:bodyPr>
            <a:normAutofit fontScale="25000" lnSpcReduction="20000"/>
          </a:bodyPr>
          <a:lstStyle/>
          <a:p>
            <a:pPr algn="just"/>
            <a:r>
              <a:rPr lang="en-GB" sz="7200" b="0" i="0" dirty="0">
                <a:solidFill>
                  <a:srgbClr val="000000"/>
                </a:solidFill>
                <a:effectLst/>
                <a:latin typeface="Calibri" panose="020F0502020204030204" pitchFamily="34" charset="0"/>
              </a:rPr>
              <a:t>(1) Any person, being an individual or a Hindu undivided family (other than those who are required to deduct income-tax as per the provisions of section 194C, section 194H or section 194J) responsible for paying any sum to any resident for carrying out any work (including supply of labour for carrying out any work) in pursuance of a contract, by way of commission (not being insurance commission referred to in section 194D) or brokerage or by way of fees for professional services during the financial year, shall, at the time of credit of such sum or at the time of payment of such sum in cash or by issue of a cheque or draft or by any other mode, whichever is earlier, deduct an amount equal to five per cent. of such sum as income-tax thereon:</a:t>
            </a:r>
          </a:p>
          <a:p>
            <a:pPr algn="just"/>
            <a:r>
              <a:rPr lang="en-GB" sz="7200" b="0" i="0" dirty="0">
                <a:solidFill>
                  <a:srgbClr val="000000"/>
                </a:solidFill>
                <a:effectLst/>
                <a:latin typeface="Calibri" panose="020F0502020204030204" pitchFamily="34" charset="0"/>
              </a:rPr>
              <a:t>Provided that no such deduction under this section shall be made if such sum or, as the case may be, aggregate of such sums, credited or paid to a resident during a financial year does not exceed fifty lakh rupees.</a:t>
            </a:r>
          </a:p>
          <a:p>
            <a:pPr algn="just"/>
            <a:r>
              <a:rPr lang="en-GB" sz="7200" b="0" i="0" dirty="0">
                <a:solidFill>
                  <a:srgbClr val="000000"/>
                </a:solidFill>
                <a:effectLst/>
                <a:latin typeface="Calibri" panose="020F0502020204030204" pitchFamily="34" charset="0"/>
              </a:rPr>
              <a:t>(2) The provisions of section 203A shall not apply to a person required to deduct tax in accordance with the provisions of this section.</a:t>
            </a:r>
          </a:p>
          <a:p>
            <a:pPr algn="just"/>
            <a:r>
              <a:rPr lang="en-GB" sz="7200" b="0" i="0" dirty="0">
                <a:solidFill>
                  <a:srgbClr val="000000"/>
                </a:solidFill>
                <a:effectLst/>
                <a:latin typeface="Calibri" panose="020F0502020204030204" pitchFamily="34" charset="0"/>
              </a:rPr>
              <a:t>Explanation.--For the purposes of this section, --</a:t>
            </a:r>
          </a:p>
          <a:p>
            <a:pPr marL="182880" algn="just"/>
            <a:r>
              <a:rPr lang="en-GB" sz="7200" b="0" i="0" dirty="0">
                <a:solidFill>
                  <a:srgbClr val="000000"/>
                </a:solidFill>
                <a:effectLst/>
                <a:latin typeface="Calibri" panose="020F0502020204030204" pitchFamily="34" charset="0"/>
              </a:rPr>
              <a:t>(a) contract shall have the meaning assigned to it in clause (iii) of the Explanation to section 194C;</a:t>
            </a:r>
          </a:p>
          <a:p>
            <a:pPr marL="182880" algn="just"/>
            <a:r>
              <a:rPr lang="en-GB" sz="7200" b="0" i="0" dirty="0">
                <a:solidFill>
                  <a:srgbClr val="000000"/>
                </a:solidFill>
                <a:effectLst/>
                <a:latin typeface="Calibri" panose="020F0502020204030204" pitchFamily="34" charset="0"/>
              </a:rPr>
              <a:t>(b) "commission or brokerage" shall have the meaning assigned to it in clause (</a:t>
            </a:r>
            <a:r>
              <a:rPr lang="en-GB" sz="7200" b="0" i="0" dirty="0" err="1">
                <a:solidFill>
                  <a:srgbClr val="000000"/>
                </a:solidFill>
                <a:effectLst/>
                <a:latin typeface="Calibri" panose="020F0502020204030204" pitchFamily="34" charset="0"/>
              </a:rPr>
              <a:t>i</a:t>
            </a:r>
            <a:r>
              <a:rPr lang="en-GB" sz="7200" b="0" i="0" dirty="0">
                <a:solidFill>
                  <a:srgbClr val="000000"/>
                </a:solidFill>
                <a:effectLst/>
                <a:latin typeface="Calibri" panose="020F0502020204030204" pitchFamily="34" charset="0"/>
              </a:rPr>
              <a:t>) of the Explanation to section 194H;</a:t>
            </a:r>
          </a:p>
          <a:p>
            <a:pPr marL="182880" algn="just"/>
            <a:r>
              <a:rPr lang="en-GB" sz="7200" b="0" i="0" dirty="0">
                <a:solidFill>
                  <a:srgbClr val="000000"/>
                </a:solidFill>
                <a:effectLst/>
                <a:latin typeface="Calibri" panose="020F0502020204030204" pitchFamily="34" charset="0"/>
              </a:rPr>
              <a:t>(c) "professional services" shall have the meaning assigned to it in clause (a) of the Explanation to section 194J;</a:t>
            </a:r>
          </a:p>
          <a:p>
            <a:pPr marL="182880" algn="just"/>
            <a:r>
              <a:rPr lang="en-GB" sz="7200" b="0" i="0" dirty="0">
                <a:solidFill>
                  <a:srgbClr val="000000"/>
                </a:solidFill>
                <a:effectLst/>
                <a:latin typeface="Calibri" panose="020F0502020204030204" pitchFamily="34" charset="0"/>
              </a:rPr>
              <a:t>(d) "work" shall have the meaning assigned to it in clause (iv) of the Explanation to section 194C.</a:t>
            </a:r>
          </a:p>
          <a:p>
            <a:endParaRPr lang="en-IN" dirty="0"/>
          </a:p>
        </p:txBody>
      </p:sp>
    </p:spTree>
    <p:extLst>
      <p:ext uri="{BB962C8B-B14F-4D97-AF65-F5344CB8AC3E}">
        <p14:creationId xmlns:p14="http://schemas.microsoft.com/office/powerpoint/2010/main" val="107908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17947" y="1425179"/>
            <a:ext cx="2303859" cy="369332"/>
          </a:xfrm>
          <a:prstGeom prst="rect">
            <a:avLst/>
          </a:prstGeom>
          <a:noFill/>
        </p:spPr>
        <p:txBody>
          <a:bodyPr wrap="square" rtlCol="0">
            <a:spAutoFit/>
          </a:bodyPr>
          <a:lstStyle/>
          <a:p>
            <a:r>
              <a:rPr lang="en-IN" b="1" dirty="0">
                <a:latin typeface="Garamond" panose="02020404030301010803" pitchFamily="18" charset="0"/>
              </a:rPr>
              <a:t>ILLUSTRATION</a:t>
            </a:r>
          </a:p>
        </p:txBody>
      </p:sp>
      <p:pic>
        <p:nvPicPr>
          <p:cNvPr id="6" name="Picture 5"/>
          <p:cNvPicPr>
            <a:picLocks noChangeAspect="1"/>
          </p:cNvPicPr>
          <p:nvPr/>
        </p:nvPicPr>
        <p:blipFill>
          <a:blip r:embed="rId2"/>
          <a:stretch>
            <a:fillRect/>
          </a:stretch>
        </p:blipFill>
        <p:spPr>
          <a:xfrm>
            <a:off x="922225" y="2348865"/>
            <a:ext cx="7149533" cy="3060381"/>
          </a:xfrm>
          <a:prstGeom prst="rect">
            <a:avLst/>
          </a:prstGeom>
        </p:spPr>
      </p:pic>
    </p:spTree>
    <p:extLst>
      <p:ext uri="{BB962C8B-B14F-4D97-AF65-F5344CB8AC3E}">
        <p14:creationId xmlns:p14="http://schemas.microsoft.com/office/powerpoint/2010/main" val="2989639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69295" y="1598279"/>
            <a:ext cx="5895988" cy="3366419"/>
          </a:xfrm>
          <a:prstGeom prst="rect">
            <a:avLst/>
          </a:prstGeom>
        </p:spPr>
      </p:pic>
      <p:sp>
        <p:nvSpPr>
          <p:cNvPr id="5" name="TextBox 4"/>
          <p:cNvSpPr txBox="1"/>
          <p:nvPr/>
        </p:nvSpPr>
        <p:spPr>
          <a:xfrm>
            <a:off x="650081" y="1029986"/>
            <a:ext cx="3921919" cy="369332"/>
          </a:xfrm>
          <a:prstGeom prst="rect">
            <a:avLst/>
          </a:prstGeom>
          <a:noFill/>
        </p:spPr>
        <p:txBody>
          <a:bodyPr wrap="square" rtlCol="0">
            <a:spAutoFit/>
          </a:bodyPr>
          <a:lstStyle/>
          <a:p>
            <a:r>
              <a:rPr lang="en-IN" b="1" dirty="0">
                <a:latin typeface="Garamond" panose="02020404030301010803" pitchFamily="18" charset="0"/>
              </a:rPr>
              <a:t>TRICKY SITUATIONS</a:t>
            </a:r>
          </a:p>
        </p:txBody>
      </p:sp>
      <p:pic>
        <p:nvPicPr>
          <p:cNvPr id="6" name="Picture 5"/>
          <p:cNvPicPr>
            <a:picLocks noChangeAspect="1"/>
          </p:cNvPicPr>
          <p:nvPr/>
        </p:nvPicPr>
        <p:blipFill rotWithShape="1">
          <a:blip r:embed="rId3"/>
          <a:srcRect t="62608"/>
          <a:stretch/>
        </p:blipFill>
        <p:spPr>
          <a:xfrm>
            <a:off x="1788314" y="4964698"/>
            <a:ext cx="5857950" cy="924529"/>
          </a:xfrm>
          <a:prstGeom prst="rect">
            <a:avLst/>
          </a:prstGeom>
        </p:spPr>
      </p:pic>
    </p:spTree>
    <p:extLst>
      <p:ext uri="{BB962C8B-B14F-4D97-AF65-F5344CB8AC3E}">
        <p14:creationId xmlns:p14="http://schemas.microsoft.com/office/powerpoint/2010/main" val="2216877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54000">
              <a:schemeClr val="bg1">
                <a:alpha val="0"/>
              </a:schemeClr>
            </a:gs>
            <a:gs pos="100000">
              <a:srgbClr val="00B0F0"/>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1252855" y="1389281"/>
            <a:ext cx="6720840" cy="1323439"/>
          </a:xfrm>
          <a:prstGeom prst="rect">
            <a:avLst/>
          </a:prstGeom>
          <a:noFill/>
        </p:spPr>
        <p:txBody>
          <a:bodyPr wrap="square" rtlCol="0">
            <a:spAutoFit/>
          </a:bodyPr>
          <a:lstStyle/>
          <a:p>
            <a:r>
              <a:rPr lang="en-US" sz="80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THANK YOU!</a:t>
            </a:r>
          </a:p>
        </p:txBody>
      </p:sp>
      <p:sp>
        <p:nvSpPr>
          <p:cNvPr id="3" name="AutoShape 2" descr="The Benefits Of Gratitude: Why Saying Thank You Matters | HuffPost Lif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4" descr="The Benefits Of Gratitude: Why Saying Thank You Matters | HuffPost Lif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6" descr="The Benefits Of Gratitude: Why Saying Thank You Matters | HuffPost Lif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8" descr="The Benefits Of Gratitude: Why Saying Thank You Matters | HuffPost Life"/>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10" descr="The Benefits Of Gratitude: Why Saying Thank You Matters | HuffPost Lif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12" descr="The Benefits Of Gratitude: Why Saying Thank You Matters | HuffPost Lif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14" descr="The Benefits Of Gratitude: Why Saying Thank You Matters | HuffPost Lif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AutoShape 16" descr="The Benefits Of Gratitude: Why Saying Thank You Matters | HuffPost Life"/>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AutoShape 18" descr="The Benefits Of Gratitude: Why Saying Thank You Matters | HuffPost Life"/>
          <p:cNvSpPr>
            <a:spLocks noChangeAspect="1" noChangeArrowheads="1"/>
          </p:cNvSpPr>
          <p:nvPr/>
        </p:nvSpPr>
        <p:spPr bwMode="auto">
          <a:xfrm>
            <a:off x="1374775"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6164" name="Picture 20" descr="11 Unique Ways to Say &amp;#39;Thank You&amp;#39; in an Email | Grammar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7175" y="2712720"/>
            <a:ext cx="5940425" cy="2085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741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54000">
              <a:schemeClr val="bg1">
                <a:alpha val="0"/>
              </a:schemeClr>
            </a:gs>
            <a:gs pos="99000">
              <a:schemeClr val="bg1"/>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304800" y="1805920"/>
            <a:ext cx="8458200" cy="163121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n-US" sz="2000" dirty="0">
                <a:latin typeface="Times New Roman" pitchFamily="18" charset="0"/>
                <a:cs typeface="Times New Roman" pitchFamily="18" charset="0"/>
              </a:rPr>
              <a:t>An individual and/or Hindu undivided family (HUF) has to deduct tax at source under Section 194M. Such individuals and HUF must not be required to get their books of accounts audited. Books of Accounts are required to be audited if total turnover or receipts of a business exceed Rs. 1 crore or where receipts of a profession exceed Rs. 50 lakh</a:t>
            </a:r>
            <a:r>
              <a:rPr lang="en-US" dirty="0"/>
              <a:t>.</a:t>
            </a:r>
          </a:p>
        </p:txBody>
      </p:sp>
      <p:sp>
        <p:nvSpPr>
          <p:cNvPr id="3" name="TextBox 2"/>
          <p:cNvSpPr txBox="1"/>
          <p:nvPr/>
        </p:nvSpPr>
        <p:spPr>
          <a:xfrm>
            <a:off x="990600" y="838200"/>
            <a:ext cx="6781800" cy="523220"/>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n-US" sz="2800" b="1" dirty="0">
                <a:effectLst>
                  <a:outerShdw blurRad="38100" dist="38100" dir="2700000" algn="tl">
                    <a:srgbClr val="000000">
                      <a:alpha val="43137"/>
                    </a:srgbClr>
                  </a:outerShdw>
                </a:effectLst>
                <a:latin typeface="Times New Roman" pitchFamily="18" charset="0"/>
                <a:cs typeface="Times New Roman" pitchFamily="18" charset="0"/>
              </a:rPr>
              <a:t>APPLICABILITY</a:t>
            </a:r>
          </a:p>
        </p:txBody>
      </p:sp>
      <p:sp>
        <p:nvSpPr>
          <p:cNvPr id="4" name="Down Arrow 3"/>
          <p:cNvSpPr/>
          <p:nvPr/>
        </p:nvSpPr>
        <p:spPr>
          <a:xfrm>
            <a:off x="4236720" y="1404600"/>
            <a:ext cx="114300" cy="381000"/>
          </a:xfrm>
          <a:prstGeom prst="down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04800" y="3657600"/>
            <a:ext cx="8458200" cy="92333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just"/>
            <a:r>
              <a:rPr lang="en-US" b="1" i="1" dirty="0">
                <a:latin typeface="Garamond" pitchFamily="18" charset="0"/>
              </a:rPr>
              <a:t>IT SHOULD BE NOTED THAT NO TDS UNDER SECTION 194M IS APPLICABLE TO THE ASSESSEE IF THEY WERE CODUCTING AUDIT REFERRED UNDER SECTION 44AD.</a:t>
            </a:r>
          </a:p>
        </p:txBody>
      </p:sp>
      <p:sp>
        <p:nvSpPr>
          <p:cNvPr id="6" name="Rectangle 5"/>
          <p:cNvSpPr/>
          <p:nvPr/>
        </p:nvSpPr>
        <p:spPr>
          <a:xfrm>
            <a:off x="1446529" y="5150395"/>
            <a:ext cx="7162800"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sz="2000" b="1" dirty="0">
                <a:effectLst>
                  <a:outerShdw blurRad="38100" dist="38100" dir="2700000" algn="tl">
                    <a:srgbClr val="000000">
                      <a:alpha val="43137"/>
                    </a:srgbClr>
                  </a:outerShdw>
                </a:effectLst>
                <a:latin typeface="Times New Roman" pitchFamily="18" charset="0"/>
                <a:cs typeface="Times New Roman" pitchFamily="18" charset="0"/>
              </a:rPr>
              <a:t>Payments to non-residents are not covered under this section</a:t>
            </a:r>
            <a:r>
              <a:rPr lang="en-US" dirty="0"/>
              <a:t>.</a:t>
            </a:r>
          </a:p>
        </p:txBody>
      </p:sp>
      <p:pic>
        <p:nvPicPr>
          <p:cNvPr id="4098" name="Picture 2" descr="Non-Residents Services, नॉन-रेसिडेंट एकाउंटिंग सर्विस, नॉन रेजिडेंट  एकाउंटिंग सर्विस, अनिवासी लेख सेवा in Andheri East, Mumbai , NMK &amp;amp; Co LLP |  ID: 2105182449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3511" y="4709765"/>
            <a:ext cx="1303018"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9117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54000">
              <a:schemeClr val="bg1">
                <a:alpha val="0"/>
              </a:schemeClr>
            </a:gs>
            <a:gs pos="99000">
              <a:schemeClr val="bg1"/>
            </a:gs>
          </a:gsLst>
          <a:lin ang="5400000" scaled="0"/>
        </a:gradFill>
        <a:effectLst/>
      </p:bgPr>
    </p:bg>
    <p:spTree>
      <p:nvGrpSpPr>
        <p:cNvPr id="1" name=""/>
        <p:cNvGrpSpPr/>
        <p:nvPr/>
      </p:nvGrpSpPr>
      <p:grpSpPr>
        <a:xfrm>
          <a:off x="0" y="0"/>
          <a:ext cx="0" cy="0"/>
          <a:chOff x="0" y="0"/>
          <a:chExt cx="0" cy="0"/>
        </a:xfrm>
      </p:grpSpPr>
      <p:sp>
        <p:nvSpPr>
          <p:cNvPr id="3" name="TextBox 2"/>
          <p:cNvSpPr txBox="1"/>
          <p:nvPr/>
        </p:nvSpPr>
        <p:spPr>
          <a:xfrm>
            <a:off x="762000" y="629920"/>
            <a:ext cx="7391400" cy="1107996"/>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400" b="1" dirty="0">
                <a:solidFill>
                  <a:schemeClr val="dk1"/>
                </a:solidFill>
                <a:effectLst>
                  <a:outerShdw blurRad="38100" dist="38100" dir="2700000" algn="tl">
                    <a:srgbClr val="000000">
                      <a:alpha val="43137"/>
                    </a:srgbClr>
                  </a:outerShdw>
                </a:effectLst>
                <a:latin typeface="Garamond" pitchFamily="18" charset="0"/>
              </a:rPr>
              <a:t>RATE AT WHICH TDS UNDER SECTION 194M IS TO BE DEDUCTED</a:t>
            </a:r>
          </a:p>
          <a:p>
            <a:endParaRPr lang="en-US" dirty="0"/>
          </a:p>
        </p:txBody>
      </p:sp>
      <p:sp>
        <p:nvSpPr>
          <p:cNvPr id="4" name="Oval 3"/>
          <p:cNvSpPr/>
          <p:nvPr/>
        </p:nvSpPr>
        <p:spPr>
          <a:xfrm>
            <a:off x="3141980" y="1905000"/>
            <a:ext cx="2133600" cy="103632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810000" y="2162294"/>
            <a:ext cx="1104900" cy="369332"/>
          </a:xfrm>
          <a:prstGeom prst="rect">
            <a:avLst/>
          </a:prstGeom>
          <a:noFill/>
          <a:ln>
            <a:noFill/>
          </a:ln>
        </p:spPr>
        <p:txBody>
          <a:bodyPr wrap="square" rtlCol="0">
            <a:spAutoFit/>
          </a:bodyPr>
          <a:lstStyle/>
          <a:p>
            <a:r>
              <a:rPr lang="en-US" b="1" dirty="0">
                <a:effectLst>
                  <a:outerShdw blurRad="38100" dist="38100" dir="2700000" algn="tl">
                    <a:srgbClr val="000000">
                      <a:alpha val="43137"/>
                    </a:srgbClr>
                  </a:outerShdw>
                </a:effectLst>
                <a:latin typeface="Arial Black" pitchFamily="34" charset="0"/>
              </a:rPr>
              <a:t>@ 5%</a:t>
            </a:r>
          </a:p>
        </p:txBody>
      </p:sp>
      <p:sp>
        <p:nvSpPr>
          <p:cNvPr id="7" name="Flowchart: Terminator 6"/>
          <p:cNvSpPr/>
          <p:nvPr/>
        </p:nvSpPr>
        <p:spPr>
          <a:xfrm>
            <a:off x="289560" y="4648200"/>
            <a:ext cx="8077200" cy="914400"/>
          </a:xfrm>
          <a:prstGeom prst="flowChartTerminator">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latin typeface="Garamond" pitchFamily="18" charset="0"/>
              </a:rPr>
              <a:t>If the recipient does not furnish his PAN to the deductor, tax will be deducted</a:t>
            </a:r>
          </a:p>
        </p:txBody>
      </p:sp>
      <p:sp>
        <p:nvSpPr>
          <p:cNvPr id="8" name="Oval 7"/>
          <p:cNvSpPr/>
          <p:nvPr/>
        </p:nvSpPr>
        <p:spPr>
          <a:xfrm>
            <a:off x="3048000" y="5867400"/>
            <a:ext cx="2052320" cy="838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5816600" y="5867400"/>
            <a:ext cx="1676400" cy="92333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a:effectLst>
                  <a:outerShdw blurRad="38100" dist="38100" dir="2700000" algn="tl">
                    <a:srgbClr val="000000">
                      <a:alpha val="43137"/>
                    </a:srgbClr>
                  </a:outerShdw>
                </a:effectLst>
                <a:latin typeface="Times New Roman" pitchFamily="18" charset="0"/>
                <a:cs typeface="Times New Roman" pitchFamily="18" charset="0"/>
              </a:rPr>
              <a:t>MAXIMUM MARGINAL RATE</a:t>
            </a:r>
          </a:p>
        </p:txBody>
      </p:sp>
      <p:sp>
        <p:nvSpPr>
          <p:cNvPr id="10" name="TextBox 9"/>
          <p:cNvSpPr txBox="1"/>
          <p:nvPr/>
        </p:nvSpPr>
        <p:spPr>
          <a:xfrm>
            <a:off x="3601720" y="6101834"/>
            <a:ext cx="944880" cy="369332"/>
          </a:xfrm>
          <a:prstGeom prst="rect">
            <a:avLst/>
          </a:prstGeom>
          <a:noFill/>
        </p:spPr>
        <p:txBody>
          <a:bodyPr wrap="square" rtlCol="0">
            <a:spAutoFit/>
          </a:bodyPr>
          <a:lstStyle/>
          <a:p>
            <a:r>
              <a:rPr lang="en-US" b="1" dirty="0">
                <a:latin typeface="Arial Black" pitchFamily="34" charset="0"/>
              </a:rPr>
              <a:t>@20%</a:t>
            </a:r>
          </a:p>
        </p:txBody>
      </p:sp>
      <p:cxnSp>
        <p:nvCxnSpPr>
          <p:cNvPr id="12" name="Straight Arrow Connector 11"/>
          <p:cNvCxnSpPr/>
          <p:nvPr/>
        </p:nvCxnSpPr>
        <p:spPr>
          <a:xfrm>
            <a:off x="5257800" y="62865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397500" y="2238494"/>
            <a:ext cx="8382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IF </a:t>
            </a:r>
          </a:p>
        </p:txBody>
      </p:sp>
      <p:cxnSp>
        <p:nvCxnSpPr>
          <p:cNvPr id="15" name="Straight Arrow Connector 14"/>
          <p:cNvCxnSpPr>
            <a:stCxn id="13" idx="3"/>
          </p:cNvCxnSpPr>
          <p:nvPr/>
        </p:nvCxnSpPr>
        <p:spPr>
          <a:xfrm>
            <a:off x="6235700" y="2423160"/>
            <a:ext cx="5207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781800" y="2069961"/>
            <a:ext cx="19812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n-US" dirty="0"/>
              <a:t>THE TOTAL SUM PAID EXCEEDS RS.50,00,000.00 IN A YEAR.</a:t>
            </a:r>
          </a:p>
        </p:txBody>
      </p:sp>
    </p:spTree>
    <p:extLst>
      <p:ext uri="{BB962C8B-B14F-4D97-AF65-F5344CB8AC3E}">
        <p14:creationId xmlns:p14="http://schemas.microsoft.com/office/powerpoint/2010/main" val="169129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54000">
              <a:schemeClr val="bg1">
                <a:alpha val="0"/>
              </a:schemeClr>
            </a:gs>
            <a:gs pos="99000">
              <a:schemeClr val="bg1">
                <a:lumMod val="85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1676400" y="436876"/>
            <a:ext cx="7086600"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en-US" sz="2400" b="1" dirty="0">
                <a:effectLst>
                  <a:outerShdw blurRad="38100" dist="38100" dir="2700000" algn="tl">
                    <a:srgbClr val="000000">
                      <a:alpha val="43137"/>
                    </a:srgbClr>
                  </a:outerShdw>
                </a:effectLst>
                <a:latin typeface="Times New Roman" pitchFamily="18" charset="0"/>
                <a:cs typeface="Times New Roman" pitchFamily="18" charset="0"/>
              </a:rPr>
              <a:t>TIME LIMIT FOR DEPOSITING  IN TDS</a:t>
            </a:r>
          </a:p>
        </p:txBody>
      </p:sp>
      <p:pic>
        <p:nvPicPr>
          <p:cNvPr id="5122" name="Picture 2" descr="Erasmus Plus Funding &amp;gt; Deadlines for Grant Applicati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2400"/>
            <a:ext cx="1905000" cy="9906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57200" y="1568548"/>
            <a:ext cx="830580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b="1" dirty="0">
                <a:effectLst>
                  <a:outerShdw blurRad="38100" dist="38100" dir="2700000" algn="tl">
                    <a:srgbClr val="000000">
                      <a:alpha val="43137"/>
                    </a:srgbClr>
                  </a:outerShdw>
                </a:effectLst>
                <a:latin typeface="Times New Roman" pitchFamily="18" charset="0"/>
                <a:cs typeface="Times New Roman" pitchFamily="18" charset="0"/>
              </a:rPr>
              <a:t>If the amount is deducted in March – on or before April 30 of the next financial year.</a:t>
            </a:r>
          </a:p>
        </p:txBody>
      </p:sp>
      <p:sp>
        <p:nvSpPr>
          <p:cNvPr id="4" name="TextBox 3"/>
          <p:cNvSpPr txBox="1"/>
          <p:nvPr/>
        </p:nvSpPr>
        <p:spPr>
          <a:xfrm>
            <a:off x="441960" y="2214879"/>
            <a:ext cx="2819400"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a:t>FOR EXAMPLE:</a:t>
            </a:r>
          </a:p>
        </p:txBody>
      </p:sp>
      <p:sp>
        <p:nvSpPr>
          <p:cNvPr id="5" name="TextBox 4"/>
          <p:cNvSpPr txBox="1"/>
          <p:nvPr/>
        </p:nvSpPr>
        <p:spPr>
          <a:xfrm>
            <a:off x="441960" y="2604531"/>
            <a:ext cx="6324600" cy="369332"/>
          </a:xfrm>
          <a:prstGeom prst="rect">
            <a:avLst/>
          </a:prstGeom>
          <a:noFill/>
        </p:spPr>
        <p:txBody>
          <a:bodyPr wrap="square" rtlCol="0">
            <a:spAutoFit/>
          </a:bodyPr>
          <a:lstStyle/>
          <a:p>
            <a:endParaRPr lang="en-US" dirty="0"/>
          </a:p>
        </p:txBody>
      </p:sp>
      <p:sp>
        <p:nvSpPr>
          <p:cNvPr id="6" name="TextBox 5"/>
          <p:cNvSpPr txBox="1"/>
          <p:nvPr/>
        </p:nvSpPr>
        <p:spPr>
          <a:xfrm>
            <a:off x="441960" y="2599728"/>
            <a:ext cx="830580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b="1" i="1" dirty="0">
                <a:effectLst>
                  <a:outerShdw blurRad="38100" dist="38100" dir="2700000" algn="tl">
                    <a:srgbClr val="000000">
                      <a:alpha val="43137"/>
                    </a:srgbClr>
                  </a:outerShdw>
                </a:effectLst>
                <a:latin typeface="Times New Roman" pitchFamily="18" charset="0"/>
                <a:cs typeface="Times New Roman" pitchFamily="18" charset="0"/>
              </a:rPr>
              <a:t>if the amount has been deducted in March 2020, then the TDS will be deposited to the department by 30 April 2021.</a:t>
            </a:r>
          </a:p>
        </p:txBody>
      </p:sp>
      <p:sp>
        <p:nvSpPr>
          <p:cNvPr id="7" name="Rectangle 6"/>
          <p:cNvSpPr/>
          <p:nvPr/>
        </p:nvSpPr>
        <p:spPr>
          <a:xfrm>
            <a:off x="441960" y="3886200"/>
            <a:ext cx="829056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b="1" dirty="0">
                <a:effectLst>
                  <a:outerShdw blurRad="38100" dist="38100" dir="2700000" algn="tl">
                    <a:srgbClr val="000000">
                      <a:alpha val="43137"/>
                    </a:srgbClr>
                  </a:outerShdw>
                </a:effectLst>
                <a:latin typeface="Times New Roman" pitchFamily="18" charset="0"/>
                <a:cs typeface="Times New Roman" pitchFamily="18" charset="0"/>
              </a:rPr>
              <a:t>In any other month – within seven days from the end of the month in which the tax deduction is made.</a:t>
            </a:r>
            <a:r>
              <a:rPr lang="en-US" dirty="0"/>
              <a:t> </a:t>
            </a:r>
          </a:p>
        </p:txBody>
      </p:sp>
      <p:sp>
        <p:nvSpPr>
          <p:cNvPr id="9" name="TextBox 8"/>
          <p:cNvSpPr txBox="1"/>
          <p:nvPr/>
        </p:nvSpPr>
        <p:spPr>
          <a:xfrm>
            <a:off x="441960" y="4542690"/>
            <a:ext cx="2819400"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a:t>FOR EXAMPLE:</a:t>
            </a:r>
          </a:p>
        </p:txBody>
      </p:sp>
      <p:sp>
        <p:nvSpPr>
          <p:cNvPr id="8" name="Rectangle 7"/>
          <p:cNvSpPr/>
          <p:nvPr/>
        </p:nvSpPr>
        <p:spPr>
          <a:xfrm>
            <a:off x="416560" y="4917379"/>
            <a:ext cx="829056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b="1" dirty="0">
                <a:effectLst>
                  <a:outerShdw blurRad="38100" dist="38100" dir="2700000" algn="tl">
                    <a:srgbClr val="000000">
                      <a:alpha val="43137"/>
                    </a:srgbClr>
                  </a:outerShdw>
                </a:effectLst>
                <a:latin typeface="Times New Roman" pitchFamily="18" charset="0"/>
                <a:cs typeface="Times New Roman" pitchFamily="18" charset="0"/>
              </a:rPr>
              <a:t>if the amount has been deducted paid in the month of September 2020, then the TDS will be deposited to the department by 7 October 2020.</a:t>
            </a:r>
          </a:p>
        </p:txBody>
      </p:sp>
    </p:spTree>
    <p:extLst>
      <p:ext uri="{BB962C8B-B14F-4D97-AF65-F5344CB8AC3E}">
        <p14:creationId xmlns:p14="http://schemas.microsoft.com/office/powerpoint/2010/main" val="285091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54000">
              <a:schemeClr val="bg1">
                <a:alpha val="0"/>
              </a:schemeClr>
            </a:gs>
            <a:gs pos="99000">
              <a:schemeClr val="bg1"/>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762000" y="381000"/>
            <a:ext cx="7010400" cy="830997"/>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2400" b="1" dirty="0">
                <a:effectLst>
                  <a:outerShdw blurRad="38100" dist="38100" dir="2700000" algn="tl">
                    <a:srgbClr val="000000">
                      <a:alpha val="43137"/>
                    </a:srgbClr>
                  </a:outerShdw>
                </a:effectLst>
                <a:latin typeface="Times New Roman" pitchFamily="18" charset="0"/>
                <a:cs typeface="Times New Roman" pitchFamily="18" charset="0"/>
              </a:rPr>
              <a:t>CERTIFICATE OF TAX DEDUDCTED UNDER SECTION 194M</a:t>
            </a:r>
          </a:p>
        </p:txBody>
      </p:sp>
      <p:sp>
        <p:nvSpPr>
          <p:cNvPr id="4" name="TextBox 3"/>
          <p:cNvSpPr txBox="1"/>
          <p:nvPr/>
        </p:nvSpPr>
        <p:spPr>
          <a:xfrm>
            <a:off x="924560" y="1828800"/>
            <a:ext cx="6934200" cy="646331"/>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en-US" b="1" dirty="0">
                <a:effectLst>
                  <a:outerShdw blurRad="38100" dist="38100" dir="2700000" algn="tl">
                    <a:srgbClr val="000000">
                      <a:alpha val="43137"/>
                    </a:srgbClr>
                  </a:outerShdw>
                </a:effectLst>
                <a:latin typeface="Times New Roman" pitchFamily="18" charset="0"/>
                <a:cs typeface="Times New Roman" pitchFamily="18" charset="0"/>
              </a:rPr>
              <a:t>THE PERSON WHO DEDUCTS TAX UNDER SECTION 194M SHALL FURNISH A CERTIFICATE :</a:t>
            </a:r>
          </a:p>
        </p:txBody>
      </p:sp>
      <p:sp>
        <p:nvSpPr>
          <p:cNvPr id="5" name="TextBox 4"/>
          <p:cNvSpPr txBox="1"/>
          <p:nvPr/>
        </p:nvSpPr>
        <p:spPr>
          <a:xfrm>
            <a:off x="843280" y="2778482"/>
            <a:ext cx="1366520"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b="1" dirty="0">
                <a:latin typeface="Times New Roman" pitchFamily="18" charset="0"/>
                <a:cs typeface="Times New Roman" pitchFamily="18" charset="0"/>
              </a:rPr>
              <a:t>UNDER</a:t>
            </a:r>
          </a:p>
        </p:txBody>
      </p:sp>
      <p:cxnSp>
        <p:nvCxnSpPr>
          <p:cNvPr id="7" name="Straight Arrow Connector 6"/>
          <p:cNvCxnSpPr/>
          <p:nvPr/>
        </p:nvCxnSpPr>
        <p:spPr>
          <a:xfrm>
            <a:off x="2362200" y="2963148"/>
            <a:ext cx="1600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038600" y="2739072"/>
            <a:ext cx="27432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b="1" dirty="0">
                <a:effectLst>
                  <a:outerShdw blurRad="38100" dist="38100" dir="2700000" algn="tl">
                    <a:srgbClr val="000000">
                      <a:alpha val="43137"/>
                    </a:srgbClr>
                  </a:outerShdw>
                </a:effectLst>
                <a:latin typeface="Times New Roman" pitchFamily="18" charset="0"/>
                <a:cs typeface="Times New Roman" pitchFamily="18" charset="0"/>
              </a:rPr>
              <a:t>FORM NO.16D</a:t>
            </a:r>
          </a:p>
        </p:txBody>
      </p:sp>
      <p:sp>
        <p:nvSpPr>
          <p:cNvPr id="10" name="TextBox 9"/>
          <p:cNvSpPr txBox="1"/>
          <p:nvPr/>
        </p:nvSpPr>
        <p:spPr>
          <a:xfrm>
            <a:off x="1066800" y="3810000"/>
            <a:ext cx="1524000"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b="1" dirty="0">
                <a:latin typeface="Times New Roman" pitchFamily="18" charset="0"/>
                <a:cs typeface="Times New Roman" pitchFamily="18" charset="0"/>
              </a:rPr>
              <a:t>WITHIN</a:t>
            </a:r>
          </a:p>
        </p:txBody>
      </p:sp>
      <p:cxnSp>
        <p:nvCxnSpPr>
          <p:cNvPr id="14" name="Straight Arrow Connector 13"/>
          <p:cNvCxnSpPr/>
          <p:nvPr/>
        </p:nvCxnSpPr>
        <p:spPr>
          <a:xfrm>
            <a:off x="2667000" y="3994666"/>
            <a:ext cx="1828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658360" y="3717667"/>
            <a:ext cx="4191000"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a:latin typeface="Times New Roman" pitchFamily="18" charset="0"/>
                <a:cs typeface="Times New Roman" pitchFamily="18" charset="0"/>
              </a:rPr>
              <a:t>15 DAYS OF THE DUE DATE OF FURNISHING THE CHALLAN CUM STATEMENT </a:t>
            </a:r>
          </a:p>
        </p:txBody>
      </p:sp>
      <p:sp>
        <p:nvSpPr>
          <p:cNvPr id="16" name="TextBox 15"/>
          <p:cNvSpPr txBox="1"/>
          <p:nvPr/>
        </p:nvSpPr>
        <p:spPr>
          <a:xfrm>
            <a:off x="2153920" y="4995586"/>
            <a:ext cx="609600"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b="1" dirty="0">
                <a:latin typeface="Times New Roman" pitchFamily="18" charset="0"/>
                <a:cs typeface="Times New Roman" pitchFamily="18" charset="0"/>
              </a:rPr>
              <a:t>IN</a:t>
            </a:r>
          </a:p>
        </p:txBody>
      </p:sp>
      <p:cxnSp>
        <p:nvCxnSpPr>
          <p:cNvPr id="18" name="Straight Arrow Connector 17"/>
          <p:cNvCxnSpPr/>
          <p:nvPr/>
        </p:nvCxnSpPr>
        <p:spPr>
          <a:xfrm>
            <a:off x="2806700" y="5180252"/>
            <a:ext cx="28575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664200" y="5015232"/>
            <a:ext cx="17526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b="1" dirty="0">
                <a:latin typeface="Times New Roman" pitchFamily="18" charset="0"/>
                <a:cs typeface="Times New Roman" pitchFamily="18" charset="0"/>
              </a:rPr>
              <a:t>FORM 26QD</a:t>
            </a:r>
          </a:p>
        </p:txBody>
      </p:sp>
    </p:spTree>
    <p:extLst>
      <p:ext uri="{BB962C8B-B14F-4D97-AF65-F5344CB8AC3E}">
        <p14:creationId xmlns:p14="http://schemas.microsoft.com/office/powerpoint/2010/main" val="3799348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54000">
              <a:schemeClr val="bg1">
                <a:alpha val="0"/>
              </a:schemeClr>
            </a:gs>
            <a:gs pos="100000">
              <a:schemeClr val="accent4">
                <a:lumMod val="20000"/>
                <a:lumOff val="8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685800" y="838200"/>
            <a:ext cx="655320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i="1" dirty="0">
                <a:latin typeface="Times New Roman" pitchFamily="18" charset="0"/>
                <a:cs typeface="Times New Roman" pitchFamily="18" charset="0"/>
              </a:rPr>
              <a:t>SPECIAL POINTS TO BE NOTED:</a:t>
            </a:r>
          </a:p>
        </p:txBody>
      </p:sp>
      <p:sp>
        <p:nvSpPr>
          <p:cNvPr id="3" name="TextBox 2"/>
          <p:cNvSpPr txBox="1"/>
          <p:nvPr/>
        </p:nvSpPr>
        <p:spPr>
          <a:xfrm>
            <a:off x="990600" y="1207532"/>
            <a:ext cx="7909560" cy="163121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n-US" sz="2000" b="1" dirty="0">
                <a:effectLst>
                  <a:outerShdw blurRad="38100" dist="38100" dir="2700000" algn="tl">
                    <a:srgbClr val="000000">
                      <a:alpha val="43137"/>
                    </a:srgbClr>
                  </a:outerShdw>
                </a:effectLst>
                <a:latin typeface="Times New Roman" pitchFamily="18" charset="0"/>
                <a:cs typeface="Times New Roman" pitchFamily="18" charset="0"/>
              </a:rPr>
              <a:t>If the Assesse required to get Books of Accounts audited, TDS deduction is applicable as per Section 194C and 194J. The individual and/or HUF who have to deduct TDS under Section 194C (TDS on payment to a contractor) and 194J (TDS on payment on professional fees) do not have to deduct tax at source under Section 194M.</a:t>
            </a:r>
          </a:p>
        </p:txBody>
      </p:sp>
      <p:sp>
        <p:nvSpPr>
          <p:cNvPr id="4" name="Rectangle 3"/>
          <p:cNvSpPr/>
          <p:nvPr/>
        </p:nvSpPr>
        <p:spPr>
          <a:xfrm>
            <a:off x="1965960" y="2838748"/>
            <a:ext cx="6934200"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b="1" dirty="0">
                <a:effectLst>
                  <a:outerShdw blurRad="38100" dist="38100" dir="2700000" algn="tl">
                    <a:srgbClr val="000000">
                      <a:alpha val="43137"/>
                    </a:srgbClr>
                  </a:outerShdw>
                </a:effectLst>
                <a:latin typeface="Times New Roman" pitchFamily="18" charset="0"/>
                <a:cs typeface="Times New Roman" pitchFamily="18" charset="0"/>
              </a:rPr>
              <a:t>The individual or HUFs who has to deduct tax can pay the tax to the government by quoting his or her PAN only. Not required to get a tax deduction account number (TAN) for TDS deduction.</a:t>
            </a:r>
          </a:p>
        </p:txBody>
      </p:sp>
      <p:sp>
        <p:nvSpPr>
          <p:cNvPr id="5" name="Rectangle 4"/>
          <p:cNvSpPr/>
          <p:nvPr/>
        </p:nvSpPr>
        <p:spPr>
          <a:xfrm>
            <a:off x="2844800" y="3762078"/>
            <a:ext cx="6080760"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b="1" dirty="0">
                <a:effectLst>
                  <a:outerShdw blurRad="38100" dist="38100" dir="2700000" algn="tl">
                    <a:srgbClr val="000000">
                      <a:alpha val="43137"/>
                    </a:srgbClr>
                  </a:outerShdw>
                </a:effectLst>
                <a:latin typeface="Times New Roman" pitchFamily="18" charset="0"/>
                <a:cs typeface="Times New Roman" pitchFamily="18" charset="0"/>
              </a:rPr>
              <a:t>TDS amount will be deducted on the earlier of the following dates:</a:t>
            </a:r>
          </a:p>
          <a:p>
            <a:pPr marL="285750" indent="-285750" algn="just">
              <a:buBlip>
                <a:blip r:embed="rId2"/>
              </a:buBlip>
            </a:pPr>
            <a:r>
              <a:rPr lang="en-US" b="1" dirty="0">
                <a:effectLst>
                  <a:outerShdw blurRad="38100" dist="38100" dir="2700000" algn="tl">
                    <a:srgbClr val="000000">
                      <a:alpha val="43137"/>
                    </a:srgbClr>
                  </a:outerShdw>
                </a:effectLst>
                <a:latin typeface="Times New Roman" pitchFamily="18" charset="0"/>
                <a:cs typeface="Times New Roman" pitchFamily="18" charset="0"/>
              </a:rPr>
              <a:t>At the time of credit of the amount.</a:t>
            </a:r>
          </a:p>
          <a:p>
            <a:pPr marL="285750" indent="-285750" algn="just">
              <a:buBlip>
                <a:blip r:embed="rId2"/>
              </a:buBlip>
            </a:pPr>
            <a:r>
              <a:rPr lang="en-US" b="1" dirty="0">
                <a:effectLst>
                  <a:outerShdw blurRad="38100" dist="38100" dir="2700000" algn="tl">
                    <a:srgbClr val="000000">
                      <a:alpha val="43137"/>
                    </a:srgbClr>
                  </a:outerShdw>
                </a:effectLst>
                <a:latin typeface="Times New Roman" pitchFamily="18" charset="0"/>
                <a:cs typeface="Times New Roman" pitchFamily="18" charset="0"/>
              </a:rPr>
              <a:t>At the time of payment by cash or by the issue of a cheque or draft.</a:t>
            </a:r>
          </a:p>
        </p:txBody>
      </p:sp>
    </p:spTree>
    <p:extLst>
      <p:ext uri="{BB962C8B-B14F-4D97-AF65-F5344CB8AC3E}">
        <p14:creationId xmlns:p14="http://schemas.microsoft.com/office/powerpoint/2010/main" val="3717066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186B94B-DF4A-A70D-4647-AC21CF7A60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462" y="762000"/>
            <a:ext cx="8455538" cy="5288010"/>
          </a:xfrm>
          <a:prstGeom prst="rect">
            <a:avLst/>
          </a:prstGeom>
        </p:spPr>
      </p:pic>
    </p:spTree>
    <p:extLst>
      <p:ext uri="{BB962C8B-B14F-4D97-AF65-F5344CB8AC3E}">
        <p14:creationId xmlns:p14="http://schemas.microsoft.com/office/powerpoint/2010/main" val="2998086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1399</TotalTime>
  <Words>3748</Words>
  <Application>Microsoft Office PowerPoint</Application>
  <PresentationFormat>On-screen Show (4:3)</PresentationFormat>
  <Paragraphs>148</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Arial Black</vt:lpstr>
      <vt:lpstr>Calibri</vt:lpstr>
      <vt:lpstr>Garamond</vt:lpstr>
      <vt:lpstr>Times New Roman</vt:lpstr>
      <vt:lpstr>Office Theme</vt:lpstr>
      <vt:lpstr>PowerPoint Presentation</vt:lpstr>
      <vt:lpstr>PowerPoint Presentation</vt:lpstr>
      <vt:lpstr>194M. Payment of certain sums by certain individuals or Hindu undivided family</vt:lpstr>
      <vt:lpstr>PowerPoint Presentation</vt:lpstr>
      <vt:lpstr>PowerPoint Presentation</vt:lpstr>
      <vt:lpstr>PowerPoint Presentation</vt:lpstr>
      <vt:lpstr>PowerPoint Presentation</vt:lpstr>
      <vt:lpstr>PowerPoint Presentation</vt:lpstr>
      <vt:lpstr>PowerPoint Presentation</vt:lpstr>
      <vt:lpstr>194 N - Payment of certain amounts in cash</vt:lpstr>
      <vt:lpstr>PowerPoint Presentation</vt:lpstr>
      <vt:lpstr>PowerPoint Presentation</vt:lpstr>
      <vt:lpstr>194 - O</vt:lpstr>
      <vt:lpstr>PowerPoint Presentation</vt:lpstr>
      <vt:lpstr>194 P - Deduction of tax in case of specified senior citizen</vt:lpstr>
      <vt:lpstr>PowerPoint Presentation</vt:lpstr>
      <vt:lpstr>194 Q</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919633533228</cp:lastModifiedBy>
  <cp:revision>202</cp:revision>
  <dcterms:created xsi:type="dcterms:W3CDTF">2006-08-16T00:00:00Z</dcterms:created>
  <dcterms:modified xsi:type="dcterms:W3CDTF">2024-09-04T16:26:06Z</dcterms:modified>
</cp:coreProperties>
</file>