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5" r:id="rId3"/>
    <p:sldId id="256" r:id="rId4"/>
    <p:sldId id="258" r:id="rId5"/>
    <p:sldId id="316" r:id="rId6"/>
    <p:sldId id="317" r:id="rId7"/>
    <p:sldId id="318" r:id="rId8"/>
    <p:sldId id="319" r:id="rId9"/>
    <p:sldId id="320" r:id="rId10"/>
    <p:sldId id="321" r:id="rId11"/>
    <p:sldId id="322" r:id="rId12"/>
    <p:sldId id="324" r:id="rId13"/>
    <p:sldId id="261" r:id="rId14"/>
    <p:sldId id="284" r:id="rId15"/>
    <p:sldId id="314" r:id="rId16"/>
    <p:sldId id="286" r:id="rId17"/>
    <p:sldId id="287" r:id="rId18"/>
    <p:sldId id="280" r:id="rId19"/>
    <p:sldId id="279" r:id="rId20"/>
    <p:sldId id="278" r:id="rId21"/>
    <p:sldId id="281" r:id="rId22"/>
    <p:sldId id="288" r:id="rId23"/>
    <p:sldId id="289" r:id="rId24"/>
    <p:sldId id="290"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6" r:id="rId39"/>
    <p:sldId id="277" r:id="rId40"/>
    <p:sldId id="282" r:id="rId41"/>
    <p:sldId id="283" r:id="rId42"/>
    <p:sldId id="291" r:id="rId43"/>
    <p:sldId id="275"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taxguru.in/income-tax/tds-made-applicable-to-individual-huf-even-if-no-tax-audit.html"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taxation-capital-gains-india-frequently-asked-questions-faqs.html" TargetMode="External"/><Relationship Id="rId1" Type="http://schemas.openxmlformats.org/officeDocument/2006/relationships/hyperlink" Target="https://taxguru.in/income-tax/extension-period-of-concessional-tax-rate-interest-ecb.html"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indiankanoon.org/doc/130990680/" TargetMode="Externa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indiankanoon.org/doc/66258364/"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pPr algn="ctr"/>
            <a:endParaRPr lang="en-IN" dirty="0" smtClean="0"/>
          </a:p>
          <a:p>
            <a:pPr marL="0" indent="0" algn="ctr">
              <a:buNone/>
            </a:pPr>
            <a:r>
              <a:rPr lang="en-IN" sz="5400" b="1" dirty="0" smtClean="0"/>
              <a:t>SECTION 195</a:t>
            </a:r>
            <a:endParaRPr lang="en-IN" sz="5400" b="1" dirty="0" smtClean="0"/>
          </a:p>
          <a:p>
            <a:pPr marL="0" indent="0" algn="ctr">
              <a:buNone/>
            </a:pPr>
            <a:r>
              <a:rPr lang="en-US" sz="5400" b="1" dirty="0"/>
              <a:t>Payment to Non </a:t>
            </a:r>
            <a:r>
              <a:rPr lang="en-US" sz="5400" b="1" dirty="0" smtClean="0"/>
              <a:t>Residents</a:t>
            </a:r>
            <a:endParaRPr lang="en-US" sz="5400" b="1" dirty="0" smtClean="0"/>
          </a:p>
          <a:p>
            <a:pPr marL="0" indent="0" algn="ctr">
              <a:buNone/>
            </a:pPr>
            <a:r>
              <a:rPr lang="en-US" sz="5400" b="1" dirty="0" smtClean="0"/>
              <a:t>          TDS </a:t>
            </a:r>
            <a:r>
              <a:rPr lang="en-US" sz="5400" b="1" dirty="0"/>
              <a:t>and </a:t>
            </a:r>
            <a:r>
              <a:rPr lang="en-US" sz="5400" b="1" dirty="0" smtClean="0"/>
              <a:t> </a:t>
            </a:r>
            <a:r>
              <a:rPr lang="en-US" sz="5400" b="1" dirty="0"/>
              <a:t>DTAA, including procedures in payment </a:t>
            </a:r>
            <a:endParaRPr lang="en-US" sz="5400" b="1" dirty="0" smtClean="0"/>
          </a:p>
          <a:p>
            <a:pPr marL="0" indent="0" algn="ctr">
              <a:buNone/>
            </a:pPr>
            <a:r>
              <a:rPr lang="en-US" sz="5400" b="1" dirty="0" smtClean="0"/>
              <a:t>to </a:t>
            </a:r>
            <a:r>
              <a:rPr lang="en-US" sz="5400" b="1" dirty="0"/>
              <a:t>Non Residents</a:t>
            </a:r>
            <a:endParaRPr lang="en-IN"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endParaRPr lang="en-IN" dirty="0" smtClean="0"/>
          </a:p>
          <a:p>
            <a:pPr algn="just"/>
            <a:r>
              <a:rPr lang="en-IN" dirty="0"/>
              <a:t>(7) Notwithstanding anything contained in sub-section (1) and sub-section (2), Board may, by notification in the Official Gazette, specify a class of persons or cases, where the person responsible for paying to a non-resident, not being a company, or to a foreign company, any sum, whether or not chargeable under provisions of this Act, shall make an application in such form and manner appropriate Officer, to determine in such manner, as may be prescribed], the proportion of sum chargeable, and upon such determination, tax chargeable.] under sub-section (1) on that proportion of the sum which is so chargeable</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r>
              <a:rPr lang="en-US" altLang="en-IN" dirty="0"/>
              <a:t>Return Form is 27Q</a:t>
            </a:r>
            <a:endParaRPr lang="en-US" altLang="en-IN" dirty="0"/>
          </a:p>
          <a:p>
            <a:r>
              <a:rPr lang="en-US" altLang="en-IN" dirty="0"/>
              <a:t>Rate of Tax is applicable being lower of the rate or the rate as prescribed in the relevant Clause under the Articl of the Double Taxation Avoidance agreement.</a:t>
            </a:r>
            <a:endParaRPr lang="en-US" alt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54547"/>
            <a:ext cx="11822806" cy="6542468"/>
          </a:xfrm>
        </p:spPr>
        <p:txBody>
          <a:bodyPr/>
          <a:lstStyle/>
          <a:p>
            <a:endParaRPr lang="en-IN" dirty="0"/>
          </a:p>
        </p:txBody>
      </p:sp>
      <p:graphicFrame>
        <p:nvGraphicFramePr>
          <p:cNvPr id="3" name="Table 2"/>
          <p:cNvGraphicFramePr>
            <a:graphicFrameLocks noGrp="1"/>
          </p:cNvGraphicFramePr>
          <p:nvPr/>
        </p:nvGraphicFramePr>
        <p:xfrm>
          <a:off x="193183" y="154545"/>
          <a:ext cx="11822806" cy="6542469"/>
        </p:xfrm>
        <a:graphic>
          <a:graphicData uri="http://schemas.openxmlformats.org/drawingml/2006/table">
            <a:tbl>
              <a:tblPr firstRow="1" firstCol="1" bandRow="1">
                <a:tableStyleId>{5C22544A-7EE6-4342-B048-85BDC9FD1C3A}</a:tableStyleId>
              </a:tblPr>
              <a:tblGrid>
                <a:gridCol w="2646057"/>
                <a:gridCol w="4109833"/>
                <a:gridCol w="2420859"/>
                <a:gridCol w="2646057"/>
              </a:tblGrid>
              <a:tr h="1382525">
                <a:tc rowSpan="2">
                  <a:txBody>
                    <a:bodyPr/>
                    <a:lstStyle/>
                    <a:p>
                      <a:pPr>
                        <a:lnSpc>
                          <a:spcPct val="115000"/>
                        </a:lnSpc>
                        <a:spcAft>
                          <a:spcPts val="0"/>
                        </a:spcAft>
                      </a:pPr>
                      <a:r>
                        <a:rPr lang="en-US" sz="1400" b="1" dirty="0">
                          <a:effectLst/>
                        </a:rPr>
                        <a:t>194C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Payment to</a:t>
                      </a:r>
                      <a:br>
                        <a:rPr lang="en-US" sz="1400" b="1">
                          <a:effectLst/>
                        </a:rPr>
                      </a:br>
                      <a:r>
                        <a:rPr lang="en-US" sz="1400" b="1">
                          <a:effectLst/>
                        </a:rPr>
                        <a:t>contractors/ sub-</a:t>
                      </a:r>
                      <a:br>
                        <a:rPr lang="en-US" sz="1400" b="1">
                          <a:effectLst/>
                        </a:rPr>
                      </a:br>
                      <a:r>
                        <a:rPr lang="en-US" sz="1400" b="1">
                          <a:effectLst/>
                        </a:rPr>
                        <a:t>contractors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At the time of credit or payment, whichever is earlier, when the amount of a particular contract exceeds Rs. 30,000/- </a:t>
                      </a:r>
                      <a:r>
                        <a:rPr lang="en-US" sz="1400" b="0">
                          <a:effectLst/>
                        </a:rPr>
                        <a:t>or</a:t>
                      </a:r>
                      <a:r>
                        <a:rPr lang="en-US" sz="1400" b="1">
                          <a:effectLst/>
                        </a:rPr>
                        <a:t> the total</a:t>
                      </a:r>
                      <a:br>
                        <a:rPr lang="en-US" sz="1400" b="1">
                          <a:effectLst/>
                        </a:rPr>
                      </a:br>
                      <a:r>
                        <a:rPr lang="en-US" sz="1400" b="1">
                          <a:effectLst/>
                        </a:rPr>
                        <a:t>amount of contract</a:t>
                      </a:r>
                      <a:br>
                        <a:rPr lang="en-US" sz="1400" b="1">
                          <a:effectLst/>
                        </a:rPr>
                      </a:br>
                      <a:r>
                        <a:rPr lang="en-US" sz="1400" b="1">
                          <a:effectLst/>
                        </a:rPr>
                        <a:t>during the whole year exceeds Rs. 1,00,000/</a:t>
                      </a:r>
                      <a:r>
                        <a:rPr lang="en-US" sz="1400" b="0">
                          <a:effectLst/>
                        </a:rPr>
                        <a:t>-</a:t>
                      </a:r>
                      <a:r>
                        <a:rPr lang="en-US" sz="1400" b="1">
                          <a:effectLst/>
                        </a:rPr>
                        <a:t>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2% – For payments to contractor / Sub-contractor</a:t>
                      </a:r>
                      <a:br>
                        <a:rPr lang="en-US" sz="1400" b="1">
                          <a:effectLst/>
                        </a:rPr>
                      </a:br>
                      <a:r>
                        <a:rPr lang="en-US" sz="1400" b="1">
                          <a:effectLst/>
                        </a:rPr>
                        <a:t>who is not an</a:t>
                      </a:r>
                      <a:br>
                        <a:rPr lang="en-US" sz="1400" b="1">
                          <a:effectLst/>
                        </a:rPr>
                      </a:br>
                      <a:r>
                        <a:rPr lang="en-US" sz="1400" b="1">
                          <a:effectLst/>
                        </a:rPr>
                        <a:t>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417318">
                <a:tc vMerge="1">
                  <a:tcPr/>
                </a:tc>
                <a:tc vMerge="1">
                  <a:tcPr/>
                </a:tc>
                <a:tc vMerge="1">
                  <a:tcPr/>
                </a:tc>
                <a:tc>
                  <a:txBody>
                    <a:bodyPr/>
                    <a:lstStyle/>
                    <a:p>
                      <a:pPr>
                        <a:lnSpc>
                          <a:spcPct val="115000"/>
                        </a:lnSpc>
                        <a:spcAft>
                          <a:spcPts val="0"/>
                        </a:spcAft>
                      </a:pPr>
                      <a:r>
                        <a:rPr lang="en-US" sz="1400" b="1">
                          <a:effectLst/>
                        </a:rPr>
                        <a:t>1% – For payment to</a:t>
                      </a:r>
                      <a:br>
                        <a:rPr lang="en-US" sz="1400" b="1">
                          <a:effectLst/>
                        </a:rPr>
                      </a:br>
                      <a:r>
                        <a:rPr lang="en-US" sz="1400" b="1">
                          <a:effectLst/>
                        </a:rPr>
                        <a:t>contractor/Sub-contractor</a:t>
                      </a:r>
                      <a:br>
                        <a:rPr lang="en-US" sz="1400" b="1">
                          <a:effectLst/>
                        </a:rPr>
                      </a:br>
                      <a:r>
                        <a:rPr lang="en-US" sz="1400" b="1">
                          <a:effectLst/>
                        </a:rPr>
                        <a:t>who is an 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Insurance Commission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 when the amount exceeds Rs. 15000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 </a:t>
                      </a:r>
                      <a:endParaRPr lang="en-IN" sz="1400" b="1">
                        <a:effectLst/>
                      </a:endParaRPr>
                    </a:p>
                    <a:p>
                      <a:pPr algn="just">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endParaRPr>
                    </a:p>
                    <a:p>
                      <a:pPr algn="just">
                        <a:lnSpc>
                          <a:spcPct val="115000"/>
                        </a:lnSpc>
                        <a:spcAft>
                          <a:spcPts val="0"/>
                        </a:spcAft>
                      </a:pPr>
                      <a:r>
                        <a:rPr lang="en-US" sz="1400" b="1">
                          <a:effectLst/>
                        </a:rPr>
                        <a:t>(Please refer Note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under life</a:t>
                      </a:r>
                      <a:br>
                        <a:rPr lang="en-US" sz="1400" b="1">
                          <a:effectLst/>
                        </a:rPr>
                      </a:br>
                      <a:r>
                        <a:rPr lang="en-US" sz="1400" b="1">
                          <a:effectLst/>
                        </a:rPr>
                        <a:t>insurance policy</a:t>
                      </a:r>
                      <a:br>
                        <a:rPr lang="en-US" sz="1400" b="1">
                          <a:effectLst/>
                        </a:rPr>
                      </a:br>
                      <a:r>
                        <a:rPr lang="en-US" sz="1400" b="1">
                          <a:effectLst/>
                        </a:rPr>
                        <a:t>(including Bonus)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payment when the amount or the total amount during the whole year exceeds Rs. 1 ,00,000/-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977576">
                <a:tc>
                  <a:txBody>
                    <a:bodyPr/>
                    <a:lstStyle/>
                    <a:p>
                      <a:pPr>
                        <a:lnSpc>
                          <a:spcPct val="115000"/>
                        </a:lnSpc>
                        <a:spcAft>
                          <a:spcPts val="0"/>
                        </a:spcAft>
                      </a:pPr>
                      <a:r>
                        <a:rPr lang="en-US" sz="1400" b="1">
                          <a:effectLst/>
                        </a:rPr>
                        <a:t>194E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to Non-Resident Sportsmen or Sports Association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dirty="0">
                          <a:effectLst/>
                        </a:rPr>
                        <a:t>20%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2,40,000/-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cPr/>
                </a:tc>
                <a:tc vMerge="1">
                  <a:tcPr/>
                </a:tc>
                <a:tc vMerge="1">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1"/>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custDataLst>
              <p:tags r:id="rId1"/>
            </p:custDataLst>
          </p:nvPr>
        </p:nvGraphicFramePr>
        <p:xfrm>
          <a:off x="838200" y="448310"/>
          <a:ext cx="10515600" cy="6039485"/>
        </p:xfrm>
        <a:graphic>
          <a:graphicData uri="http://schemas.openxmlformats.org/drawingml/2006/table">
            <a:tbl>
              <a:tblPr firstRow="1" firstCol="1" bandRow="1">
                <a:tableStyleId>{5C22544A-7EE6-4342-B048-85BDC9FD1C3A}</a:tableStyleId>
              </a:tblPr>
              <a:tblGrid>
                <a:gridCol w="2353310"/>
                <a:gridCol w="3318510"/>
                <a:gridCol w="2489835"/>
                <a:gridCol w="2353945"/>
              </a:tblGrid>
              <a:tr h="6039485">
                <a:tc>
                  <a:txBody>
                    <a:bodyPr/>
                    <a:lstStyle/>
                    <a:p>
                      <a:pPr>
                        <a:lnSpc>
                          <a:spcPct val="115000"/>
                        </a:lnSpc>
                        <a:spcAft>
                          <a:spcPts val="0"/>
                        </a:spcAft>
                      </a:pPr>
                      <a:r>
                        <a:rPr lang="en-US" sz="2000" b="1">
                          <a:effectLst/>
                        </a:rPr>
                        <a:t>194J</a:t>
                      </a:r>
                      <a:endParaRPr lang="en-US" sz="20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2000" b="1" dirty="0">
                          <a:effectLst/>
                        </a:rPr>
                        <a:t>Fees for Professional or Technical Services</a:t>
                      </a:r>
                      <a:endParaRPr lang="en-IN" sz="2000" b="1" dirty="0">
                        <a:effectLst/>
                      </a:endParaRPr>
                    </a:p>
                    <a:p>
                      <a:pPr algn="just">
                        <a:lnSpc>
                          <a:spcPct val="115000"/>
                        </a:lnSpc>
                        <a:spcAft>
                          <a:spcPts val="0"/>
                        </a:spcAft>
                      </a:pPr>
                      <a:r>
                        <a:rPr lang="en-US" sz="2000" b="1" dirty="0">
                          <a:effectLst/>
                        </a:rPr>
                        <a:t> </a:t>
                      </a:r>
                      <a:endParaRPr lang="en-IN"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2000" b="1" dirty="0">
                          <a:effectLst/>
                        </a:rPr>
                        <a:t>Tax shall be deducted on such income at the time of credit of rent, or payment whicver is  earlier.</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2000" b="1" dirty="0">
                          <a:effectLst/>
                        </a:rPr>
                        <a:t>Threshold limit Rs. 30,000/-  per Invoice or Aggregate amount Rs.1 lac.</a:t>
                      </a:r>
                      <a:endParaRPr lang="en-US" sz="2000" b="1" dirty="0">
                        <a:effectLst/>
                      </a:endParaRPr>
                    </a:p>
                    <a:p>
                      <a:pPr>
                        <a:lnSpc>
                          <a:spcPct val="115000"/>
                        </a:lnSpc>
                        <a:spcAft>
                          <a:spcPts val="0"/>
                        </a:spcAft>
                      </a:pPr>
                      <a:r>
                        <a:rPr lang="en-US" sz="2000" b="1" dirty="0">
                          <a:effectLst/>
                        </a:rPr>
                        <a:t> TDS rate is 10% on professional service  and 2% if the payee engaged in technical service restricted to call centre</a:t>
                      </a:r>
                      <a:endParaRPr lang="en-US" sz="20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nvGraphicFramePr>
        <p:xfrm>
          <a:off x="218941" y="103030"/>
          <a:ext cx="11848563" cy="6533216"/>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chemeClr val="bg1"/>
                          </a:solidFill>
                          <a:effectLst/>
                        </a:rPr>
                        <a:t>194LB</a:t>
                      </a:r>
                      <a:endParaRPr lang="en-IN" sz="1800" b="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1"/>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2"/>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49940" cy="6156960"/>
          </a:xfrm>
        </p:spPr>
        <p:txBody>
          <a:bodyPr>
            <a:normAutofit/>
          </a:bodyPr>
          <a:lstStyle/>
          <a:p>
            <a:pPr algn="just"/>
            <a:r>
              <a:rPr lang="en-US" sz="2400" b="1" dirty="0">
                <a:latin typeface="+mn-lt"/>
                <a:cs typeface="+mn-lt"/>
              </a:rPr>
              <a:t>Section 206A in The Income Tax Act, </a:t>
            </a:r>
            <a:r>
              <a:rPr lang="en-US" sz="2400" b="1" dirty="0" smtClean="0">
                <a:latin typeface="+mn-lt"/>
                <a:cs typeface="+mn-lt"/>
              </a:rPr>
              <a:t>1961--------------------------------------------------206A</a:t>
            </a:r>
            <a:r>
              <a:rPr lang="en-US" sz="2400" b="1" dirty="0">
                <a:latin typeface="+mn-lt"/>
                <a:cs typeface="+mn-lt"/>
              </a:rPr>
              <a:t>.</a:t>
            </a:r>
            <a:br>
              <a:rPr lang="en-US" sz="2400" b="1" dirty="0">
                <a:latin typeface="+mn-lt"/>
                <a:cs typeface="+mn-lt"/>
              </a:rPr>
            </a:br>
            <a:r>
              <a:rPr lang="en-US" sz="2400" b="1" dirty="0">
                <a:latin typeface="+mn-lt"/>
                <a:cs typeface="+mn-lt"/>
              </a:rPr>
              <a:t> </a:t>
            </a:r>
            <a:r>
              <a:rPr lang="en-US" sz="2400" b="1" dirty="0" smtClean="0">
                <a:latin typeface="+mn-lt"/>
                <a:cs typeface="+mn-lt"/>
              </a:rPr>
              <a:t>[Furnishing </a:t>
            </a:r>
            <a:r>
              <a:rPr lang="en-US" sz="2400" b="1" dirty="0">
                <a:latin typeface="+mn-lt"/>
                <a:cs typeface="+mn-lt"/>
              </a:rPr>
              <a:t>of quarterly return in respect of payment of interest to residents without deduction of tax. [Inserted by Act 18 of 2005, Section 52 (w.e.f. 1.6.2005).]</a:t>
            </a:r>
            <a:br>
              <a:rPr lang="en-US" sz="2400" b="1" dirty="0">
                <a:latin typeface="+mn-lt"/>
                <a:cs typeface="+mn-lt"/>
              </a:rPr>
            </a:br>
            <a:r>
              <a:rPr lang="en-US" sz="2400" b="1" dirty="0">
                <a:latin typeface="+mn-lt"/>
                <a:cs typeface="+mn-lt"/>
              </a:rPr>
              <a:t> </a:t>
            </a:r>
            <a:br>
              <a:rPr lang="en-US" sz="2400" b="1" dirty="0">
                <a:latin typeface="+mn-lt"/>
                <a:cs typeface="+mn-lt"/>
              </a:rPr>
            </a:br>
            <a:r>
              <a:rPr lang="en-US" sz="2400" dirty="0">
                <a:latin typeface="+mn-lt"/>
                <a:cs typeface="+mn-lt"/>
                <a:hlinkClick r:id="rId1"/>
              </a:rPr>
              <a:t>(1)</a:t>
            </a:r>
            <a:r>
              <a:rPr lang="en-US" sz="2400" dirty="0">
                <a:latin typeface="+mn-lt"/>
                <a:cs typeface="+mn-lt"/>
              </a:rPr>
              <a:t>Any banking company or co-operative society or public company referred to in the proviso to clause (</a:t>
            </a:r>
            <a:r>
              <a:rPr lang="en-US" sz="2400" dirty="0" err="1">
                <a:latin typeface="+mn-lt"/>
                <a:cs typeface="+mn-lt"/>
              </a:rPr>
              <a:t>i</a:t>
            </a:r>
            <a:r>
              <a:rPr lang="en-US" sz="2400" dirty="0">
                <a:latin typeface="+mn-lt"/>
                <a:cs typeface="+mn-lt"/>
              </a:rPr>
              <a:t>) of sub-section (3) of section 194-A</a:t>
            </a:r>
            <a:br>
              <a:rPr lang="en-US" sz="2400" dirty="0">
                <a:latin typeface="+mn-lt"/>
                <a:cs typeface="+mn-lt"/>
              </a:rPr>
            </a:br>
            <a:r>
              <a:rPr lang="en-US" sz="2400" dirty="0">
                <a:latin typeface="+mn-lt"/>
                <a:cs typeface="+mn-lt"/>
              </a:rPr>
              <a:t> </a:t>
            </a:r>
            <a:br>
              <a:rPr lang="en-US" sz="2400" dirty="0">
                <a:latin typeface="+mn-lt"/>
                <a:cs typeface="+mn-lt"/>
              </a:rPr>
            </a:br>
            <a:r>
              <a:rPr lang="en-US" sz="2400" dirty="0">
                <a:latin typeface="+mn-lt"/>
                <a:cs typeface="+mn-lt"/>
              </a:rPr>
              <a:t>responsible for paying to a resident any income ][</a:t>
            </a:r>
            <a:r>
              <a:rPr lang="en-US" sz="2400" b="1" dirty="0">
                <a:latin typeface="+mn-lt"/>
                <a:cs typeface="+mn-lt"/>
              </a:rPr>
              <a:t>not exceeding ten thousand rupee</a:t>
            </a:r>
            <a:r>
              <a:rPr lang="en-US" sz="2400" dirty="0">
                <a:latin typeface="+mn-lt"/>
                <a:cs typeface="+mn-lt"/>
              </a:rPr>
              <a:t>s, where the payer is a banking company or a co-operative society, and </a:t>
            </a:r>
            <a:r>
              <a:rPr lang="en-US" sz="2400" b="1" dirty="0">
                <a:latin typeface="+mn-lt"/>
                <a:cs typeface="+mn-lt"/>
              </a:rPr>
              <a:t>five thousand rupees in any other case]</a:t>
            </a:r>
            <a:r>
              <a:rPr lang="en-US" sz="2400" dirty="0">
                <a:latin typeface="+mn-lt"/>
                <a:cs typeface="+mn-lt"/>
              </a:rPr>
              <a:t> [ Substituted by Act 22 of 2007, Section 60, for " not exceeding five thousand rupees" (w.e.f. 1.6.2007).][by way of interest (other than interest on securities), shall prepare ] [Inserted by Act 18 of 2005, Section 52 (w.e.f. 1.6.2005).] </a:t>
            </a:r>
            <a:br>
              <a:rPr lang="en-US" sz="2400" dirty="0">
                <a:latin typeface="+mn-lt"/>
                <a:cs typeface="+mn-lt"/>
              </a:rPr>
            </a:br>
            <a:r>
              <a:rPr lang="en-US" sz="2400" dirty="0">
                <a:latin typeface="+mn-lt"/>
                <a:cs typeface="+mn-lt"/>
                <a:sym typeface="+mn-ea"/>
              </a:rPr>
              <a:t>[such statements for such period as may be prescribed] [ Substituted by Act 33 of 2009, Section 68, for " quarterly returns for the period ending on the 30th June, the 30th September, the 31st December and the 31st March in each financial year" (w.e.f. 1.10.2009).]</a:t>
            </a:r>
            <a:endParaRPr lang="en-IN" sz="2400" dirty="0">
              <a:latin typeface="+mn-lt"/>
              <a:cs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75776" cy="6082328"/>
          </a:xfrm>
        </p:spPr>
        <p:txBody>
          <a:bodyPr>
            <a:normAutofit/>
          </a:bodyPr>
          <a:lstStyle/>
          <a:p>
            <a:pPr algn="just"/>
            <a:r>
              <a:rPr lang="en-US" dirty="0">
                <a:sym typeface="+mn-ea"/>
              </a:rPr>
              <a:t>[</a:t>
            </a:r>
            <a:r>
              <a:rPr lang="en-US" sz="3110" dirty="0">
                <a:sym typeface="+mn-ea"/>
              </a:rPr>
              <a:t>and deliver or cause to be delivered to the prescribed income-tax authority or the person </a:t>
            </a:r>
            <a:r>
              <a:rPr lang="en-US" sz="3110" dirty="0" err="1">
                <a:sym typeface="+mn-ea"/>
              </a:rPr>
              <a:t>authorised</a:t>
            </a:r>
            <a:r>
              <a:rPr lang="en-US" sz="3110" dirty="0">
                <a:sym typeface="+mn-ea"/>
              </a:rPr>
              <a:t> by such authority the quarterly returns as aforesaid, in the prescribed form, verified in such manner and within such time as may be prescribed, on a floppy, diskette, magnetic cartridge tape, CD-ROM or any other computer readable media.</a:t>
            </a:r>
            <a:r>
              <a:rPr lang="en-US" sz="3110" dirty="0">
                <a:sym typeface="+mn-ea"/>
                <a:hlinkClick r:id="rId1"/>
              </a:rPr>
              <a:t>(2)</a:t>
            </a:r>
            <a:r>
              <a:rPr lang="en-US" sz="3110" dirty="0">
                <a:sym typeface="+mn-ea"/>
              </a:rPr>
              <a:t>The Central Government may, by notification in the Official Gazette, require any person other than a person mentioned in sub-section (1) responsible for paying to a resident</a:t>
            </a:r>
            <a:endParaRPr lang="en-IN" sz="3110" dirty="0"/>
          </a:p>
        </p:txBody>
      </p:sp>
      <p:sp>
        <p:nvSpPr>
          <p:cNvPr id="3" name="Text Box 2"/>
          <p:cNvSpPr txBox="1"/>
          <p:nvPr/>
        </p:nvSpPr>
        <p:spPr>
          <a:xfrm>
            <a:off x="1718310" y="517525"/>
            <a:ext cx="9795510" cy="5720715"/>
          </a:xfrm>
          <a:prstGeom prst="rect">
            <a:avLst/>
          </a:prstGeom>
          <a:noFill/>
        </p:spPr>
        <p:txBody>
          <a:bodyPr wrap="square" rtlCol="0" anchor="t">
            <a:noAutofit/>
          </a:bodyPr>
          <a:lstStyle/>
          <a:p>
            <a:pPr algn="just"/>
            <a:endParaRPr lang="en-US" sz="2400" dirty="0">
              <a:effectLst/>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54563"/>
            <a:ext cx="10909041" cy="6120882"/>
          </a:xfrm>
        </p:spPr>
        <p:txBody>
          <a:bodyPr>
            <a:normAutofit/>
          </a:bodyPr>
          <a:lstStyle/>
          <a:p>
            <a:r>
              <a:rPr lang="en-US" sz="3110" dirty="0">
                <a:sym typeface="+mn-ea"/>
              </a:rPr>
              <a:t>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t>
            </a:r>
            <a:r>
              <a:rPr lang="en-US" sz="3110" dirty="0" err="1">
                <a:sym typeface="+mn-ea"/>
              </a:rPr>
              <a:t>authorised</a:t>
            </a:r>
            <a:r>
              <a:rPr lang="en-US" sz="3110" dirty="0">
                <a:sym typeface="+mn-ea"/>
              </a:rPr>
              <a:t> by such authority on a floppy, diskette, magnetic cartridge tape, CD-ROM or any other computer readable media.] [Inserted by Act 18 of 2005, Section 52 (w.e.f. 1.6.2005).]</a:t>
            </a:r>
            <a:br>
              <a:rPr lang="en-US" sz="3110" dirty="0">
                <a:sym typeface="+mn-ea"/>
              </a:rPr>
            </a:br>
            <a:endParaRPr lang="en-IN" sz="3110" dirty="0"/>
          </a:p>
        </p:txBody>
      </p:sp>
      <p:sp>
        <p:nvSpPr>
          <p:cNvPr id="3" name="Text Box 2"/>
          <p:cNvSpPr txBox="1"/>
          <p:nvPr/>
        </p:nvSpPr>
        <p:spPr>
          <a:xfrm>
            <a:off x="1406525" y="4406265"/>
            <a:ext cx="10340975" cy="5746750"/>
          </a:xfrm>
          <a:prstGeom prst="rect">
            <a:avLst/>
          </a:prstGeom>
          <a:noFill/>
        </p:spPr>
        <p:txBody>
          <a:bodyPr wrap="square" rtlCol="0" anchor="t">
            <a:noAutofit/>
          </a:bodyPr>
          <a:lstStyle/>
          <a:p>
            <a:r>
              <a:rPr lang="en-US" sz="1200" dirty="0">
                <a:sym typeface="+mn-ea"/>
              </a:rPr>
              <a:t> </a:t>
            </a:r>
            <a:endParaRPr lang="en-US" sz="800" dirty="0">
              <a:effectLst/>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950" y="219075"/>
            <a:ext cx="11094085" cy="6288405"/>
          </a:xfrm>
        </p:spPr>
        <p:txBody>
          <a:bodyPr>
            <a:noAutofit/>
          </a:bodyPr>
          <a:lstStyle/>
          <a:p>
            <a:pPr algn="l">
              <a:lnSpc>
                <a:spcPct val="107000"/>
              </a:lnSpc>
              <a:spcAft>
                <a:spcPts val="800"/>
              </a:spcAft>
            </a:pP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  Overview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and TCS Provisions,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  Responsibility</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Liability</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3.  Filing </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of Return and Payment thereof </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4.  P</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erson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responsible for deduction of tax at source,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5.  Rate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 higher rate for non-filler of returns.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6.  Obligation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deducter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and deductee,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7.  Deposit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8.  Certificate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deduction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9.  PAN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&amp; TAN.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10.Furnishing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statement in respect of payment of any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income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to resident without deduction of tax at source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206A).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11.Advance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12.Impact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on advance 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13.Interest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 short payment, non-payment of tax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234A</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234B, 234C, 234D etc)</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7033" cy="6128981"/>
          </a:xfrm>
        </p:spPr>
        <p:txBody>
          <a:bodyPr>
            <a:normAutofit fontScale="90000"/>
          </a:bodyPr>
          <a:lstStyle/>
          <a:p>
            <a:pPr algn="just"/>
            <a:r>
              <a:rPr lang="en-US" dirty="0">
                <a:effectLst/>
                <a:sym typeface="+mn-ea"/>
              </a:rPr>
              <a:t>Section 206A:Electronic filing of statement of </a:t>
            </a:r>
            <a:r>
              <a:rPr lang="en-US" sz="4445" dirty="0">
                <a:effectLst/>
                <a:sym typeface="+mn-ea"/>
              </a:rPr>
              <a:t>transactions </a:t>
            </a:r>
            <a:br>
              <a:rPr lang="en-US" sz="4445" dirty="0">
                <a:effectLst/>
                <a:sym typeface="+mn-ea"/>
              </a:rPr>
            </a:br>
            <a:br>
              <a:rPr lang="en-US" sz="4445" dirty="0">
                <a:effectLst/>
                <a:sym typeface="+mn-ea"/>
              </a:rPr>
            </a:br>
            <a:r>
              <a:rPr lang="en-US" sz="2665" dirty="0">
                <a:effectLst/>
                <a:sym typeface="+mn-ea"/>
              </a:rPr>
              <a:t>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a:t>
            </a:r>
            <a:br>
              <a:rPr lang="en-US" sz="2665" dirty="0">
                <a:effectLst/>
                <a:sym typeface="+mn-ea"/>
              </a:rPr>
            </a:br>
            <a:br>
              <a:rPr lang="en-US" sz="2665" dirty="0">
                <a:effectLst/>
                <a:sym typeface="+mn-ea"/>
              </a:rPr>
            </a:br>
            <a:endParaRPr lang="en-US" sz="2665" dirty="0">
              <a:effectLst/>
              <a:sym typeface="+mn-ea"/>
            </a:endParaRPr>
          </a:p>
        </p:txBody>
      </p:sp>
      <p:sp>
        <p:nvSpPr>
          <p:cNvPr id="3" name="Text Box 2"/>
          <p:cNvSpPr txBox="1"/>
          <p:nvPr/>
        </p:nvSpPr>
        <p:spPr>
          <a:xfrm>
            <a:off x="3048000" y="1701165"/>
            <a:ext cx="6096000" cy="574040"/>
          </a:xfrm>
          <a:prstGeom prst="rect">
            <a:avLst/>
          </a:prstGeom>
          <a:noFill/>
        </p:spPr>
        <p:txBody>
          <a:bodyPr wrap="square" rtlCol="0" anchor="t">
            <a:spAutoFit/>
          </a:bodyPr>
          <a:lstStyle/>
          <a:p>
            <a:br>
              <a:rPr lang="en-US" dirty="0">
                <a:sym typeface="+mn-ea"/>
              </a:rPr>
            </a:br>
            <a:r>
              <a:rPr lang="en-US" sz="1335" dirty="0">
                <a:effectLst/>
                <a:sym typeface="+mn-ea"/>
              </a:rPr>
              <a:t>S</a:t>
            </a:r>
            <a:endParaRPr lang="en-US" sz="1335" dirty="0">
              <a:effectLst/>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a:t>Guidelines for handling issues related to applications received u/s 197:</a:t>
            </a:r>
            <a:r>
              <a:rPr lang="en-US" sz="2700" dirty="0"/>
              <a:t> </a:t>
            </a:r>
            <a:endParaRPr lang="en-US" sz="2700" dirty="0"/>
          </a:p>
          <a:p>
            <a:pPr algn="l"/>
            <a:r>
              <a:rPr lang="en-US" dirty="0"/>
              <a:t>In order to streamline the procedure of handling the applications received u/s 197 and disposing the same in a time bound manner in consonance with the Citizens’ charter, the commissioner of Income tax (TDS) has issued certain guidelines for the Assessing Officers.</a:t>
            </a:r>
            <a:endParaRPr lang="en-US" dirty="0"/>
          </a:p>
          <a:p>
            <a:pPr algn="l"/>
            <a:r>
              <a:rPr lang="en-US" dirty="0"/>
              <a:t> </a:t>
            </a:r>
            <a:endParaRPr lang="en-US" dirty="0"/>
          </a:p>
          <a:p>
            <a:pPr algn="l"/>
            <a:r>
              <a:rPr lang="en-US" dirty="0"/>
              <a:t>In 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endParaRPr lang="en-US" dirty="0"/>
          </a:p>
          <a:p>
            <a:pPr algn="l"/>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a:p>
          <a:p>
            <a:pPr algn="just"/>
            <a:r>
              <a:rPr lang="en-US" b="1" dirty="0"/>
              <a:t>Section 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a:t>
            </a:r>
            <a:r>
              <a:rPr lang="en-US" u="sng" dirty="0"/>
              <a:t>Form No 13</a:t>
            </a:r>
            <a:r>
              <a:rPr lang="en-US" i="1" dirty="0"/>
              <a:t>.</a:t>
            </a:r>
            <a:r>
              <a:rPr lang="en-US" dirty="0"/>
              <a:t> Delays in this matter can be avoided by filing the prescribed form correctly and submitting the required details along with the form itself.</a:t>
            </a:r>
            <a:endParaRPr lang="en-US" dirty="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fontScale="90000"/>
          </a:bodyPr>
          <a:lstStyle/>
          <a:p>
            <a:r>
              <a:rPr lang="en-US" sz="2400" b="1" dirty="0"/>
              <a:t>SECTION 194C : Payment to Contractors</a:t>
            </a:r>
            <a:br>
              <a:rPr lang="en-US" sz="2400" b="1" dirty="0"/>
            </a:br>
            <a:br>
              <a:rPr lang="en-US" sz="2400" b="1" dirty="0"/>
            </a:br>
            <a:r>
              <a:rPr lang="en-US" sz="2400" b="1" dirty="0"/>
              <a:t>It includes payment or accrued or due whichever is earlier provided that such transactions are entered in the books or eligible to be entered in the books.</a:t>
            </a:r>
            <a:br>
              <a:rPr lang="en-US" sz="2400" b="1" dirty="0"/>
            </a:br>
            <a:br>
              <a:rPr lang="en-US" sz="2400" b="1" dirty="0"/>
            </a:br>
            <a:r>
              <a:rPr lang="en-US" sz="2400" b="1" dirty="0"/>
              <a:t>A</a:t>
            </a:r>
            <a:r>
              <a:rPr lang="en-US" sz="2400" dirty="0"/>
              <a:t>ny person responsible for paying any sum to the resident contractor for carrying out any work (including the supply of labor), in pursuance of a contract between the contractor and the following: Carrying out any work includes ‘work’, “works contracts” and ‘contractor’</a:t>
            </a:r>
            <a:br>
              <a:rPr lang="en-US" sz="2400" b="1" dirty="0"/>
            </a:br>
            <a:br>
              <a:rPr lang="en-US" sz="2400" b="1" dirty="0"/>
            </a:br>
            <a:r>
              <a:rPr lang="en-US" sz="2400" b="1" dirty="0"/>
              <a:t>Person responsible for deduction of tax:</a:t>
            </a:r>
            <a:br>
              <a:rPr lang="en-US" sz="2400" b="1" dirty="0"/>
            </a:br>
            <a:r>
              <a:rPr lang="en-US" sz="2400" b="1" dirty="0"/>
              <a:t>Specified Person: implies</a:t>
            </a:r>
            <a:br>
              <a:rPr lang="en-US" sz="2400" b="1" dirty="0"/>
            </a:br>
            <a:r>
              <a:rPr lang="en-US" sz="2400" dirty="0"/>
              <a:t> </a:t>
            </a:r>
            <a:br>
              <a:rPr lang="en-US" sz="2400" dirty="0"/>
            </a:br>
            <a:r>
              <a:rPr lang="en-US" sz="2400" dirty="0"/>
              <a:t>a. The Central Government or any State Government</a:t>
            </a:r>
            <a:br>
              <a:rPr lang="en-US" sz="2400" dirty="0"/>
            </a:br>
            <a:r>
              <a:rPr lang="en-US" sz="2400" dirty="0"/>
              <a:t>b. Any local authority</a:t>
            </a:r>
            <a:br>
              <a:rPr lang="en-US" sz="2400" dirty="0"/>
            </a:br>
            <a:r>
              <a:rPr lang="en-US" sz="2400" dirty="0"/>
              <a:t>c. Any corporation established by or under a Central, State or Provisional Act</a:t>
            </a:r>
            <a:br>
              <a:rPr lang="en-US" sz="2400" dirty="0"/>
            </a:br>
            <a:r>
              <a:rPr lang="en-US" sz="2400" dirty="0"/>
              <a:t>d. Any company</a:t>
            </a:r>
            <a:br>
              <a:rPr lang="en-US" sz="2400" dirty="0"/>
            </a:br>
            <a:r>
              <a:rPr lang="en-US" sz="2400" dirty="0"/>
              <a:t>e. Any co-operative society</a:t>
            </a:r>
            <a:br>
              <a:rPr lang="en-US" sz="2400" dirty="0"/>
            </a:br>
            <a:br>
              <a:rPr lang="en-US" sz="2400" b="1" dirty="0"/>
            </a:br>
            <a:endParaRPr lang="en-US" sz="2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a:bodyPr>
          <a:lstStyle/>
          <a:p>
            <a:r>
              <a:rPr lang="en-US" sz="2400" dirty="0"/>
              <a:t>f. Any authority constituted in India by or under any law, engaged either for the purpose of dealing with and satisfying the needs for housing accommodation or for the purpose of planning, development or improvement of cities, towns and villages or for both</a:t>
            </a:r>
            <a:br>
              <a:rPr lang="en-US" sz="2400" dirty="0"/>
            </a:br>
            <a:br>
              <a:rPr lang="en-US" sz="2400" dirty="0"/>
            </a:br>
            <a:r>
              <a:rPr lang="en-US" sz="2400" dirty="0"/>
              <a:t>g. Any society registered under the Society Registration Act, 1980 or under any such corresponding law to the Act in any Part of India</a:t>
            </a:r>
            <a:br>
              <a:rPr lang="en-US" sz="2400" dirty="0"/>
            </a:br>
            <a:br>
              <a:rPr lang="en-US" sz="2400" dirty="0"/>
            </a:br>
            <a:r>
              <a:rPr lang="en-US" sz="2400" dirty="0"/>
              <a:t>h. Any trust</a:t>
            </a:r>
            <a:br>
              <a:rPr lang="en-US" sz="2400" dirty="0"/>
            </a:br>
            <a:br>
              <a:rPr lang="en-US" sz="2400" dirty="0"/>
            </a:br>
            <a:r>
              <a:rPr lang="en-US" sz="2400" dirty="0" err="1"/>
              <a:t>i</a:t>
            </a:r>
            <a:r>
              <a:rPr lang="en-US" sz="2400" dirty="0"/>
              <a:t>. Any university or deemed university</a:t>
            </a:r>
            <a:br>
              <a:rPr lang="en-US" sz="2400" dirty="0"/>
            </a:br>
            <a:br>
              <a:rPr lang="en-US" sz="2400" dirty="0"/>
            </a:br>
            <a:r>
              <a:rPr lang="en-US" sz="2400" dirty="0"/>
              <a:t>j. </a:t>
            </a:r>
            <a:r>
              <a:rPr lang="en-US" sz="2400" dirty="0">
                <a:noFill/>
              </a:rPr>
              <a:t>Any firm</a:t>
            </a:r>
            <a:br>
              <a:rPr lang="en-US" sz="2400" dirty="0">
                <a:noFill/>
              </a:rPr>
            </a:br>
            <a:br>
              <a:rPr lang="en-US" sz="2400" dirty="0"/>
            </a:br>
            <a:r>
              <a:rPr lang="en-US" sz="2400" dirty="0"/>
              <a:t>k.</a:t>
            </a:r>
            <a:r>
              <a:rPr lang="en-US" sz="2400" dirty="0">
                <a:solidFill>
                  <a:srgbClr val="FF0000"/>
                </a:solidFill>
              </a:rPr>
              <a:t> </a:t>
            </a:r>
            <a:r>
              <a:rPr lang="en-US" sz="2400" b="1" dirty="0">
                <a:solidFill>
                  <a:srgbClr val="FF0000"/>
                </a:solidFill>
              </a:rPr>
              <a:t>Any individual or HUF or AOP or BOI whose turnover exceeds the limit under clause (a) or clause (b) of section 44AB during the F.Y. which is the immediately preceding the F.Y. in which such sum credited or paid to the Contractor</a:t>
            </a:r>
            <a:endParaRPr lang="en-US" sz="2400" b="1"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0221"/>
          </a:xfrm>
        </p:spPr>
        <p:txBody>
          <a:bodyPr>
            <a:normAutofit/>
          </a:bodyPr>
          <a:lstStyle/>
          <a:p>
            <a:r>
              <a:rPr lang="en-US" sz="2400" dirty="0"/>
              <a:t>The expression, “work” in this section would include-</a:t>
            </a:r>
            <a:br>
              <a:rPr lang="en-US" sz="2400" dirty="0"/>
            </a:br>
            <a:r>
              <a:rPr lang="en-US" sz="2400" dirty="0"/>
              <a:t>a. Advertising</a:t>
            </a:r>
            <a:br>
              <a:rPr lang="en-US" sz="2400" dirty="0"/>
            </a:br>
            <a:r>
              <a:rPr lang="en-US" sz="2400" dirty="0"/>
              <a:t>b. Broadcasting and telecasting including production of programs for such broadcasting or telecasting</a:t>
            </a:r>
            <a:br>
              <a:rPr lang="en-US" sz="2400" dirty="0"/>
            </a:br>
            <a:r>
              <a:rPr lang="en-US" sz="2400" dirty="0"/>
              <a:t>c.</a:t>
            </a:r>
            <a:r>
              <a:rPr lang="en-US" sz="2400" b="1" dirty="0"/>
              <a:t> Carriage of goods and passengers by any mode of transportation, other than railways</a:t>
            </a:r>
            <a:br>
              <a:rPr lang="en-US" sz="2400" b="1" dirty="0"/>
            </a:br>
            <a:r>
              <a:rPr lang="en-US" sz="2400" dirty="0"/>
              <a:t>d. Catering</a:t>
            </a:r>
            <a:br>
              <a:rPr lang="en-US" sz="2400" dirty="0"/>
            </a:br>
            <a:r>
              <a:rPr lang="en-US" sz="2400" dirty="0"/>
              <a:t>e.</a:t>
            </a:r>
            <a:r>
              <a:rPr lang="en-US" sz="2400" b="1" dirty="0"/>
              <a:t>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a:t>
            </a:r>
            <a:endParaRPr lang="en-US"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403762"/>
            <a:ext cx="10515600" cy="5919765"/>
          </a:xfrm>
        </p:spPr>
        <p:txBody>
          <a:bodyPr>
            <a:normAutofit/>
          </a:bodyPr>
          <a:lstStyle/>
          <a:p>
            <a:r>
              <a:rPr lang="en-US" sz="2400" dirty="0"/>
              <a:t>A “sub-contractor” would mean any person:</a:t>
            </a:r>
            <a:br>
              <a:rPr lang="en-US" sz="2400" dirty="0"/>
            </a:br>
            <a:br>
              <a:rPr lang="en-US" sz="2400" dirty="0"/>
            </a:br>
            <a:r>
              <a:rPr lang="en-US" sz="2400" dirty="0"/>
              <a:t>a. Who enters into a contract with the contractor for carrying out, or</a:t>
            </a:r>
            <a:br>
              <a:rPr lang="en-US" sz="2400" dirty="0"/>
            </a:br>
            <a:br>
              <a:rPr lang="en-US" sz="2400" dirty="0"/>
            </a:br>
            <a:r>
              <a:rPr lang="en-US" sz="2400" b="1" dirty="0"/>
              <a:t>b. For the supply of labor for carrying out the whole or part of the work undertaken by the contractor under a contract with any of the authorities</a:t>
            </a:r>
            <a:r>
              <a:rPr lang="en-US" sz="2400" dirty="0"/>
              <a:t> or</a:t>
            </a:r>
            <a:br>
              <a:rPr lang="en-US" sz="2400" dirty="0"/>
            </a:br>
            <a:br>
              <a:rPr lang="en-US" sz="2400" dirty="0"/>
            </a:br>
            <a:r>
              <a:rPr lang="en-US" sz="2400" dirty="0"/>
              <a:t>c. For the supply of, whether wholly or partly, any labor which the contractor has undertaken to supply in terms of his contract with any of the authorities mentioned under this section.</a:t>
            </a:r>
            <a:br>
              <a:rPr lang="en-US" sz="2400" dirty="0"/>
            </a:b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6" y="231821"/>
            <a:ext cx="10515600" cy="5962918"/>
          </a:xfrm>
        </p:spPr>
        <p:txBody>
          <a:bodyPr>
            <a:normAutofit fontScale="90000"/>
          </a:bodyPr>
          <a:lstStyle/>
          <a:p>
            <a:br>
              <a:rPr lang="en-US" sz="2400" dirty="0"/>
            </a:br>
            <a:r>
              <a:rPr lang="en-US" sz="2400" b="1" dirty="0"/>
              <a:t>TDS TO SUB CONTRACTOR</a:t>
            </a:r>
            <a:br>
              <a:rPr lang="en-US" sz="2400" b="1" dirty="0"/>
            </a:br>
            <a:br>
              <a:rPr lang="en-US" sz="2400" dirty="0"/>
            </a:br>
            <a:r>
              <a:rPr lang="en-US" sz="2400" dirty="0"/>
              <a:t>As per the provisions of Income Tax Act, any person (being a contractor and not being an individual or a Hindu Undivided Family):</a:t>
            </a:r>
            <a:br>
              <a:rPr lang="en-US" sz="2400" dirty="0"/>
            </a:br>
            <a:br>
              <a:rPr lang="en-US" sz="2400" dirty="0"/>
            </a:br>
            <a:r>
              <a:rPr lang="en-US" sz="2400" dirty="0"/>
              <a:t>a. responsible for paying any sum to any resident</a:t>
            </a:r>
            <a:br>
              <a:rPr lang="en-US" sz="2400" dirty="0"/>
            </a:br>
            <a:br>
              <a:rPr lang="en-US" sz="2400" dirty="0"/>
            </a:br>
            <a:r>
              <a:rPr lang="en-US" sz="2400" dirty="0"/>
              <a:t>b. in pursuance of a contract with the sub-contractor for carrying out, or for the supply of labor for carrying out, the whole or any part of the work undertaken by the contractor or for supplying whether wholly or partly any labor which the contractor has undertaken to supply shall,</a:t>
            </a:r>
            <a:br>
              <a:rPr lang="en-US" sz="2400" dirty="0"/>
            </a:br>
            <a:br>
              <a:rPr lang="en-US" sz="2400" dirty="0"/>
            </a:br>
            <a:r>
              <a:rPr lang="en-US" sz="2400" dirty="0" err="1"/>
              <a:t>i</a:t>
            </a:r>
            <a:r>
              <a:rPr lang="en-US" sz="2400" dirty="0"/>
              <a:t>. at the time of credit of such sum to the account of the sub-contractor or</a:t>
            </a:r>
            <a:br>
              <a:rPr lang="en-US" sz="2400" dirty="0"/>
            </a:br>
            <a:br>
              <a:rPr lang="en-US" sz="2400" dirty="0"/>
            </a:br>
            <a:r>
              <a:rPr lang="en-US" sz="2400" dirty="0"/>
              <a:t>ii. at the time of payment thereof in cash or</a:t>
            </a:r>
            <a:br>
              <a:rPr lang="en-US" sz="2400" dirty="0"/>
            </a:br>
            <a:br>
              <a:rPr lang="en-US" sz="2400" dirty="0"/>
            </a:br>
            <a:r>
              <a:rPr lang="en-US" sz="2400" dirty="0"/>
              <a:t>iii. by the issue of a </a:t>
            </a:r>
            <a:r>
              <a:rPr lang="en-US" sz="2400" dirty="0" err="1"/>
              <a:t>cheque</a:t>
            </a:r>
            <a:r>
              <a:rPr lang="en-US" sz="2400" dirty="0"/>
              <a:t> or draft or by any other mode, whichever is earlier</a:t>
            </a:r>
            <a:br>
              <a:rPr lang="en-US" sz="2400" dirty="0"/>
            </a:br>
            <a:br>
              <a:rPr lang="en-US" sz="2400" dirty="0"/>
            </a:br>
            <a:r>
              <a:rPr lang="en-US" sz="2400" dirty="0"/>
              <a:t>c. deduct the amount equal to 1 % of the sum as income-tax on income comprised therein</a:t>
            </a:r>
            <a:br>
              <a:rPr lang="en-US" sz="2400" dirty="0"/>
            </a:b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390882"/>
            <a:ext cx="10515600" cy="6164464"/>
          </a:xfrm>
        </p:spPr>
        <p:txBody>
          <a:bodyPr>
            <a:normAutofit/>
          </a:bodyPr>
          <a:lstStyle/>
          <a:p>
            <a:r>
              <a:rPr lang="en-US" sz="2400" b="1" dirty="0"/>
              <a:t>Condition for the payment or credited applicable to TDS</a:t>
            </a:r>
            <a:br>
              <a:rPr lang="en-US" sz="2400" b="1" dirty="0"/>
            </a:br>
            <a:br>
              <a:rPr lang="en-US" sz="2400" dirty="0"/>
            </a:br>
            <a:r>
              <a:rPr lang="en-US" sz="2400" dirty="0"/>
              <a:t>a. Payment is made to a sub-contractor who is resident within the meaning of Section 6 of the Income Tax Act, 1961 </a:t>
            </a:r>
            <a:br>
              <a:rPr lang="en-US" sz="2400" dirty="0"/>
            </a:br>
            <a:br>
              <a:rPr lang="en-US" sz="2400" dirty="0"/>
            </a:br>
            <a:r>
              <a:rPr lang="en-US" sz="2400" dirty="0"/>
              <a:t>b. Payment is made by a resident contractor, not being an individual or a HUF </a:t>
            </a:r>
            <a:br>
              <a:rPr lang="en-US" sz="2400" dirty="0"/>
            </a:br>
            <a:br>
              <a:rPr lang="en-US" sz="2400" dirty="0"/>
            </a:br>
            <a:r>
              <a:rPr lang="en-US" sz="2400" dirty="0"/>
              <a:t>c. Payment is made to carry out any work, including the supply of labor </a:t>
            </a:r>
            <a:br>
              <a:rPr lang="en-US" sz="2400" dirty="0"/>
            </a:br>
            <a:br>
              <a:rPr lang="en-US" sz="2400" dirty="0"/>
            </a:br>
            <a:r>
              <a:rPr lang="en-US" sz="2400" dirty="0"/>
              <a:t>d. The amount of consideration of the contract in respect to which payment is made should not be less than Rs. 20,000 </a:t>
            </a:r>
            <a:br>
              <a:rPr lang="en-US" sz="2400" dirty="0"/>
            </a:br>
            <a:br>
              <a:rPr lang="en-US" sz="2400" dirty="0"/>
            </a:br>
            <a:r>
              <a:rPr lang="en-US" sz="2400" dirty="0"/>
              <a:t>e. The sum should be credited or paid by the contractor in respect of a contract undertaken by him with the specified bodies and even less than Rs.20,000/- will be applicable if it exceeds Rs.1 lac in the whole year.</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a:solidFill>
                  <a:srgbClr val="FF0000"/>
                </a:solidFill>
              </a:rPr>
              <a:t>TDS</a:t>
            </a:r>
            <a:r>
              <a:rPr lang="en-IN" sz="2400" dirty="0"/>
              <a:t>: </a:t>
            </a:r>
            <a:r>
              <a:rPr lang="en-IN" sz="2400" b="1" dirty="0"/>
              <a:t>TAX DEDUCTED AT SOURCE :-</a:t>
            </a:r>
            <a:r>
              <a:rPr lang="en-IN" sz="2400" dirty="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endParaRPr lang="en-IN" sz="2400" dirty="0"/>
          </a:p>
          <a:p>
            <a:pPr algn="just"/>
            <a:endParaRPr lang="en-IN" sz="2400" dirty="0"/>
          </a:p>
          <a:p>
            <a:pPr algn="just"/>
            <a:r>
              <a:rPr lang="en-IN" sz="2400" b="1" dirty="0"/>
              <a:t>Definition :-</a:t>
            </a:r>
            <a:endParaRPr lang="en-IN" sz="2400" b="1" dirty="0"/>
          </a:p>
          <a:p>
            <a:pPr algn="just"/>
            <a:r>
              <a:rPr lang="en-IN" sz="2400" dirty="0"/>
              <a:t>Income : Section 2(24): </a:t>
            </a:r>
            <a:endParaRPr lang="en-IN" sz="2400" dirty="0"/>
          </a:p>
          <a:p>
            <a:pPr algn="just"/>
            <a:r>
              <a:rPr lang="en-IN" sz="2400" dirty="0"/>
              <a:t>Chapter XVII</a:t>
            </a:r>
            <a:endParaRPr lang="en-IN" sz="2400" dirty="0"/>
          </a:p>
          <a:p>
            <a:pPr algn="just"/>
            <a:endParaRPr lang="en-IN" sz="2400" dirty="0"/>
          </a:p>
          <a:p>
            <a:pPr algn="just"/>
            <a:endParaRPr lang="en-IN" sz="2400" dirty="0"/>
          </a:p>
          <a:p>
            <a:pPr algn="just"/>
            <a:endParaRPr lang="en-IN"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8706"/>
          </a:xfrm>
        </p:spPr>
        <p:txBody>
          <a:bodyPr>
            <a:normAutofit/>
          </a:bodyPr>
          <a:lstStyle/>
          <a:p>
            <a:pPr algn="just"/>
            <a:r>
              <a:rPr lang="en-US" sz="3200" b="1" dirty="0"/>
              <a:t>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a:t>
            </a:r>
            <a:br>
              <a:rPr lang="en-US" sz="3200" b="1" dirty="0"/>
            </a:br>
            <a:endParaRPr lang="en-US" sz="32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15156" y="244700"/>
          <a:ext cx="10831131" cy="6027312"/>
        </p:xfrm>
        <a:graphic>
          <a:graphicData uri="http://schemas.openxmlformats.org/drawingml/2006/table">
            <a:tbl>
              <a:tblPr firstRow="1" firstCol="1" bandRow="1">
                <a:tableStyleId>{5C22544A-7EE6-4342-B048-85BDC9FD1C3A}</a:tableStyleId>
              </a:tblPr>
              <a:tblGrid>
                <a:gridCol w="891122"/>
                <a:gridCol w="4299460"/>
                <a:gridCol w="2874997"/>
                <a:gridCol w="2765552"/>
              </a:tblGrid>
              <a:tr h="1592549">
                <a:tc>
                  <a:txBody>
                    <a:bodyPr/>
                    <a:lstStyle/>
                    <a:p>
                      <a:pPr marL="0" marR="0" algn="ctr">
                        <a:lnSpc>
                          <a:spcPct val="115000"/>
                        </a:lnSpc>
                        <a:spcBef>
                          <a:spcPts val="750"/>
                        </a:spcBef>
                        <a:spcAft>
                          <a:spcPts val="1500"/>
                        </a:spcAft>
                      </a:pPr>
                      <a:r>
                        <a:rPr lang="en-US" sz="2400" dirty="0">
                          <a:effectLst/>
                        </a:rPr>
                        <a:t>Sl. No</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Nature of Payment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not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0859">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 Credit to resident individual or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20%</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9145">
                <a:tc>
                  <a:txBody>
                    <a:bodyPr/>
                    <a:lstStyle/>
                    <a:p>
                      <a:pPr marL="0" marR="0" algn="ctr">
                        <a:lnSpc>
                          <a:spcPct val="115000"/>
                        </a:lnSpc>
                        <a:spcBef>
                          <a:spcPts val="750"/>
                        </a:spcBef>
                        <a:spcAft>
                          <a:spcPts val="1500"/>
                        </a:spcAft>
                      </a:pPr>
                      <a:r>
                        <a:rPr lang="en-US" sz="2400">
                          <a:effectLst/>
                        </a:rPr>
                        <a:t>2</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Payment/Credit to any resident person other than individual /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84759">
                <a:tc>
                  <a:txBody>
                    <a:bodyPr/>
                    <a:lstStyle/>
                    <a:p>
                      <a:pPr marL="0" marR="0" algn="ctr">
                        <a:lnSpc>
                          <a:spcPct val="115000"/>
                        </a:lnSpc>
                        <a:spcBef>
                          <a:spcPts val="750"/>
                        </a:spcBef>
                        <a:spcAft>
                          <a:spcPts val="1500"/>
                        </a:spcAft>
                      </a:pPr>
                      <a:r>
                        <a:rPr lang="en-US" sz="2400">
                          <a:effectLst/>
                        </a:rPr>
                        <a:t>3</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credit to Transporters</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NIL</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6" y="532550"/>
            <a:ext cx="10515600" cy="6022796"/>
          </a:xfrm>
        </p:spPr>
        <p:txBody>
          <a:bodyPr>
            <a:normAutofit fontScale="90000"/>
          </a:bodyPr>
          <a:lstStyle/>
          <a:p>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r>
              <a:rPr lang="en-US" sz="2400" b="1" dirty="0"/>
              <a:t>Time limit for deduction of tax</a:t>
            </a:r>
            <a:br>
              <a:rPr lang="en-US" sz="2400" b="1" dirty="0"/>
            </a:br>
            <a:br>
              <a:rPr lang="en-US" sz="2400" b="1" dirty="0"/>
            </a:br>
            <a:r>
              <a:rPr lang="en-US" sz="2400" dirty="0"/>
              <a:t> Where the payment is made by or on behalf of the Government – </a:t>
            </a:r>
            <a:r>
              <a:rPr lang="en-US" sz="2400" b="1" dirty="0"/>
              <a:t>On the same day.</a:t>
            </a:r>
            <a:br>
              <a:rPr lang="en-US" sz="2400" dirty="0"/>
            </a:br>
            <a:r>
              <a:rPr lang="en-US" sz="2400" dirty="0"/>
              <a:t>b.  Where the payment is made in any other case than the government</a:t>
            </a:r>
            <a:br>
              <a:rPr lang="en-US" sz="2400" dirty="0"/>
            </a:br>
            <a:br>
              <a:rPr lang="en-US" sz="2400" dirty="0"/>
            </a:br>
            <a:r>
              <a:rPr lang="en-US" sz="2400" dirty="0" err="1"/>
              <a:t>i</a:t>
            </a:r>
            <a:r>
              <a:rPr lang="en-US" sz="2400" dirty="0"/>
              <a:t>.</a:t>
            </a:r>
            <a:r>
              <a:rPr lang="en-US" sz="2400" b="1" dirty="0"/>
              <a:t> </a:t>
            </a:r>
            <a:r>
              <a:rPr lang="en-US" sz="2400" dirty="0"/>
              <a:t>If the amount is credited in the month of March – </a:t>
            </a:r>
            <a:r>
              <a:rPr lang="en-US" sz="2400" b="1" dirty="0"/>
              <a:t>On or before April 30th</a:t>
            </a:r>
            <a:br>
              <a:rPr lang="en-US" sz="2400" dirty="0"/>
            </a:br>
            <a:br>
              <a:rPr lang="en-US" sz="2400" dirty="0"/>
            </a:br>
            <a:r>
              <a:rPr lang="en-US" sz="2400" dirty="0"/>
              <a:t>ii.</a:t>
            </a:r>
            <a:r>
              <a:rPr lang="en-US" sz="2400" b="1" dirty="0"/>
              <a:t> </a:t>
            </a:r>
            <a:r>
              <a:rPr lang="en-US" sz="2400" dirty="0"/>
              <a:t>In Other months – </a:t>
            </a:r>
            <a:r>
              <a:rPr lang="en-US" sz="2400" b="1" dirty="0"/>
              <a:t>Within 7 days from the end of the month in which the deduction is made.</a:t>
            </a:r>
            <a:br>
              <a:rPr lang="en-US" sz="2400" dirty="0"/>
            </a:br>
            <a:br>
              <a:rPr lang="en-US" sz="2400" dirty="0"/>
            </a:br>
            <a:r>
              <a:rPr lang="en-US" sz="2700" b="1" dirty="0"/>
              <a:t>Issue of TDS certificate</a:t>
            </a:r>
            <a:br>
              <a:rPr lang="en-US" sz="2700" b="1" dirty="0"/>
            </a:br>
            <a:br>
              <a:rPr lang="en-US" sz="2700" dirty="0"/>
            </a:br>
            <a:r>
              <a:rPr lang="en-US" sz="2700" dirty="0"/>
              <a:t>In case of payments other than salary, </a:t>
            </a:r>
            <a:r>
              <a:rPr lang="en-US" sz="2700" dirty="0">
                <a:solidFill>
                  <a:srgbClr val="FF0000"/>
                </a:solidFill>
              </a:rPr>
              <a:t>TDS certificates are to be issued on the quarterly basis in Form No.16A. As per rule 31, every person responsible for deduction of tax from payments other than salary has to issue a quarterly TDS certificate in Form No. 16A. The certificate is to be issued by the following dates</a:t>
            </a:r>
            <a:br>
              <a:rPr lang="en-US" sz="2700" dirty="0">
                <a:solidFill>
                  <a:srgbClr val="FF0000"/>
                </a:solidFill>
              </a:rPr>
            </a:br>
            <a:br>
              <a:rPr lang="en-US" sz="2400" dirty="0">
                <a:solidFill>
                  <a:srgbClr val="FF0000"/>
                </a:solidFill>
              </a:rPr>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532" y="300728"/>
            <a:ext cx="10515600" cy="6344771"/>
          </a:xfrm>
        </p:spPr>
        <p:txBody>
          <a:bodyPr>
            <a:normAutofit/>
          </a:bodyPr>
          <a:lstStyle/>
          <a:p>
            <a:endParaRPr lang="en-US" sz="2400" dirty="0"/>
          </a:p>
        </p:txBody>
      </p:sp>
      <p:graphicFrame>
        <p:nvGraphicFramePr>
          <p:cNvPr id="3" name="Table 2"/>
          <p:cNvGraphicFramePr>
            <a:graphicFrameLocks noGrp="1"/>
          </p:cNvGraphicFramePr>
          <p:nvPr/>
        </p:nvGraphicFramePr>
        <p:xfrm>
          <a:off x="1094704" y="553790"/>
          <a:ext cx="9736428" cy="5718220"/>
        </p:xfrm>
        <a:graphic>
          <a:graphicData uri="http://schemas.openxmlformats.org/drawingml/2006/table">
            <a:tbl>
              <a:tblPr firstRow="1" firstCol="1" bandRow="1">
                <a:tableStyleId>{5C22544A-7EE6-4342-B048-85BDC9FD1C3A}</a:tableStyleId>
              </a:tblPr>
              <a:tblGrid>
                <a:gridCol w="3245476"/>
                <a:gridCol w="3245476"/>
                <a:gridCol w="3245476"/>
              </a:tblGrid>
              <a:tr h="1633936">
                <a:tc>
                  <a:txBody>
                    <a:bodyPr/>
                    <a:lstStyle/>
                    <a:p>
                      <a:pPr marL="0" marR="0">
                        <a:lnSpc>
                          <a:spcPct val="115000"/>
                        </a:lnSpc>
                        <a:spcBef>
                          <a:spcPts val="1500"/>
                        </a:spcBef>
                        <a:spcAft>
                          <a:spcPts val="1500"/>
                        </a:spcAft>
                      </a:pPr>
                      <a:r>
                        <a:rPr lang="en-US" sz="2400" dirty="0">
                          <a:effectLst/>
                        </a:rPr>
                        <a:t>Quarter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Non-Government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dirty="0">
                          <a:effectLst/>
                        </a:rPr>
                        <a:t>April to June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July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August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July to September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October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November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October to December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January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February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January to March</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May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May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379" y="339367"/>
            <a:ext cx="11177789" cy="6215979"/>
          </a:xfrm>
        </p:spPr>
        <p:txBody>
          <a:bodyPr>
            <a:normAutofit/>
          </a:bodyPr>
          <a:lstStyle/>
          <a:p>
            <a:r>
              <a:rPr lang="en-US" sz="2400" dirty="0"/>
              <a:t>CBDT Circular No. 1/2012, dated 9-4-2012, it is mandatory for all the </a:t>
            </a:r>
            <a:r>
              <a:rPr lang="en-US" sz="2400" dirty="0" err="1"/>
              <a:t>deductors</a:t>
            </a:r>
            <a:r>
              <a:rPr lang="en-US" sz="2400" dirty="0"/>
              <a:t>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83" y="287851"/>
            <a:ext cx="10971727" cy="6280374"/>
          </a:xfrm>
        </p:spPr>
        <p:txBody>
          <a:bodyPr>
            <a:normAutofit/>
          </a:bodyPr>
          <a:lstStyle/>
          <a:p>
            <a:r>
              <a:rPr lang="en-US" sz="2400" b="1" dirty="0"/>
              <a:t>Section 194D – Insurance commission</a:t>
            </a:r>
            <a:br>
              <a:rPr lang="en-US" sz="2400" b="1" dirty="0"/>
            </a:br>
            <a:br>
              <a:rPr lang="en-US" sz="2400" b="1" dirty="0"/>
            </a:br>
            <a:r>
              <a:rPr lang="en-US" sz="2400" b="1" dirty="0"/>
              <a:t>Payable on Remuneration</a:t>
            </a:r>
            <a:br>
              <a:rPr lang="en-US" sz="2400" b="1" dirty="0"/>
            </a:br>
            <a:r>
              <a:rPr lang="en-US" sz="2400" b="1" dirty="0"/>
              <a:t>Payable on Reward</a:t>
            </a:r>
            <a:br>
              <a:rPr lang="en-US" sz="2400" b="1" dirty="0"/>
            </a:br>
            <a:r>
              <a:rPr lang="en-US" sz="2400" b="1" dirty="0"/>
              <a:t>Payable on Commission including renewal commission</a:t>
            </a:r>
            <a:br>
              <a:rPr lang="en-US" sz="2400" b="1" dirty="0"/>
            </a:br>
            <a:br>
              <a:rPr lang="en-US" sz="2400" b="1" dirty="0"/>
            </a:br>
            <a:r>
              <a:rPr lang="en-US" sz="2400" b="1" dirty="0"/>
              <a:t>Rate of TDS @5%</a:t>
            </a:r>
            <a:br>
              <a:rPr lang="en-US" sz="2400" b="1" dirty="0"/>
            </a:br>
            <a:br>
              <a:rPr lang="en-US" sz="2400" b="1" dirty="0"/>
            </a:br>
            <a:r>
              <a:rPr lang="en-US" sz="2400" b="1" dirty="0"/>
              <a:t>Threshold limit Rs.15,000/-</a:t>
            </a:r>
            <a:br>
              <a:rPr lang="en-US" sz="2400" b="1" dirty="0"/>
            </a:br>
            <a:br>
              <a:rPr lang="en-US" sz="2400" b="1" dirty="0"/>
            </a:br>
            <a:r>
              <a:rPr lang="en-US" sz="2400" b="1" dirty="0"/>
              <a:t>Payable by: Any person responsible for paying to a resident any income by way of soliciting or procuring insurance business including the insurance business of continuation, renewal and revival of policy</a:t>
            </a:r>
            <a:endParaRPr lang="en-US"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716" y="416641"/>
            <a:ext cx="10907332" cy="6087190"/>
          </a:xfrm>
        </p:spPr>
        <p:txBody>
          <a:bodyPr>
            <a:normAutofit/>
          </a:bodyPr>
          <a:lstStyle/>
          <a:p>
            <a:r>
              <a:rPr lang="en-US" sz="2400" b="1" dirty="0"/>
              <a:t>194DA Payment in respect of Life Insurance Policies</a:t>
            </a:r>
            <a:br>
              <a:rPr lang="en-US" sz="2400" b="1" dirty="0"/>
            </a:br>
            <a:br>
              <a:rPr lang="en-US" sz="2400" b="1" dirty="0"/>
            </a:br>
            <a:r>
              <a:rPr lang="en-US" sz="2400" b="1" dirty="0"/>
              <a:t>Any person responsible for payment in relates to any sum under a Life Insurance Policy other than the amount not included in Total Income under section 10(10D)</a:t>
            </a:r>
            <a:br>
              <a:rPr lang="en-US" sz="2400" b="1" dirty="0"/>
            </a:br>
            <a:br>
              <a:rPr lang="en-US" sz="2400" b="1" dirty="0"/>
            </a:br>
            <a:r>
              <a:rPr lang="en-US" sz="2400" b="1" dirty="0"/>
              <a:t>Threshold limit: Rs.99,999/-</a:t>
            </a:r>
            <a:br>
              <a:rPr lang="en-US" sz="2400" b="1" dirty="0"/>
            </a:br>
            <a:br>
              <a:rPr lang="en-US" sz="2400" b="1" dirty="0"/>
            </a:br>
            <a:r>
              <a:rPr lang="en-US" sz="2400" b="1" dirty="0"/>
              <a:t>Rate: 5% on the sum to be paid in excess of the premium paid. </a:t>
            </a:r>
            <a:br>
              <a:rPr lang="en-US" sz="2400" b="1" dirty="0"/>
            </a:br>
            <a:br>
              <a:rPr lang="en-US" sz="2400" b="1" dirty="0"/>
            </a:br>
            <a:r>
              <a:rPr lang="en-US" sz="2400" dirty="0"/>
              <a:t>As per sec 10 [10(D)] of the Income Tax Act any sum received under the Life Insurance Policy including the sum allocated by way of bonus on such policy is exempted whether received from Indian or a Foreign Company. However, this section has following exceptions to it:</a:t>
            </a:r>
            <a:br>
              <a:rPr lang="en-US" sz="2400" dirty="0"/>
            </a:br>
            <a:br>
              <a:rPr lang="en-US" sz="2400" dirty="0"/>
            </a:br>
            <a:endParaRPr lang="en-US" sz="24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8848" cy="6087190"/>
          </a:xfrm>
        </p:spPr>
        <p:txBody>
          <a:bodyPr>
            <a:normAutofit/>
          </a:bodyPr>
          <a:lstStyle/>
          <a:p>
            <a:r>
              <a:rPr lang="en-US" sz="2400" dirty="0"/>
              <a:t>1. Any sum received under section 80DD (3) or 80DDA (3). </a:t>
            </a:r>
            <a:br>
              <a:rPr lang="en-US" sz="2400" dirty="0"/>
            </a:br>
            <a:br>
              <a:rPr lang="en-US" sz="2400" dirty="0"/>
            </a:br>
            <a:r>
              <a:rPr lang="en-US" sz="2400" dirty="0"/>
              <a:t>2. Any sum received under a Keyman Insurance Policy.</a:t>
            </a:r>
            <a:br>
              <a:rPr lang="en-US" sz="2400" dirty="0"/>
            </a:br>
            <a:br>
              <a:rPr lang="en-US" sz="2400" dirty="0"/>
            </a:br>
            <a:r>
              <a:rPr lang="en-US" sz="2400" dirty="0"/>
              <a:t>3. If Policy is purchased after 1st April 2003 but on or before 31st March 2012, the annual premium paid is 20% more than the sum assured. If the policy is purchased </a:t>
            </a:r>
            <a:br>
              <a:rPr lang="en-US" sz="2400" dirty="0"/>
            </a:br>
            <a:r>
              <a:rPr lang="en-US" sz="2400" dirty="0"/>
              <a:t>after 1</a:t>
            </a:r>
            <a:r>
              <a:rPr lang="en-US" sz="2400" baseline="30000" dirty="0"/>
              <a:t>st</a:t>
            </a:r>
            <a:r>
              <a:rPr lang="en-US" sz="2400" dirty="0"/>
              <a:t> April 2012 the annual premium paid is more than 10% of sum assured.</a:t>
            </a:r>
            <a:br>
              <a:rPr lang="en-US" sz="2400" dirty="0"/>
            </a:br>
            <a:r>
              <a:rPr lang="en-US" sz="2400" dirty="0"/>
              <a:t>Provided that if the person is buying policy with under disability or severe disability</a:t>
            </a:r>
            <a:br>
              <a:rPr lang="en-US" sz="2400" dirty="0"/>
            </a:br>
            <a:r>
              <a:rPr lang="en-US" sz="2400" dirty="0"/>
              <a:t>and eligible to claim deduction U/s 80DDB and/or U/s 80U the annual premium will</a:t>
            </a:r>
            <a:br>
              <a:rPr lang="en-US" sz="2400" dirty="0"/>
            </a:br>
            <a:r>
              <a:rPr lang="en-US" sz="2400" dirty="0"/>
              <a:t>be replaced by 15% of sum assured.</a:t>
            </a:r>
            <a:br>
              <a:rPr lang="en-US" sz="2400" dirty="0"/>
            </a:br>
            <a:br>
              <a:rPr lang="en-US" sz="2400" dirty="0"/>
            </a:br>
            <a:r>
              <a:rPr lang="en-US" sz="2400" dirty="0"/>
              <a:t>The Deductor or payer shall issue a quarterly TDS certificate to the Deductee in form 16A. The deductor can download the form from the Traces and the Deductee can verify the same through form 26AS for the respective year.</a:t>
            </a:r>
            <a:br>
              <a:rPr lang="en-US" sz="2400" dirty="0"/>
            </a:b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742" y="196312"/>
            <a:ext cx="10515600" cy="6288894"/>
          </a:xfrm>
        </p:spPr>
        <p:txBody>
          <a:bodyPr>
            <a:normAutofit/>
          </a:bodyPr>
          <a:lstStyle/>
          <a:p>
            <a:r>
              <a:rPr lang="en-US" sz="2400" b="1" u="sng" dirty="0"/>
              <a:t>Illustration:</a:t>
            </a:r>
            <a:br>
              <a:rPr lang="en-US" sz="2400" b="1" u="sng" dirty="0"/>
            </a:br>
            <a:br>
              <a:rPr lang="en-US" sz="2400" b="1" u="sng" dirty="0"/>
            </a:br>
            <a:r>
              <a:rPr lang="en-US" sz="2400" dirty="0"/>
              <a:t>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a:t>
            </a:r>
            <a:br>
              <a:rPr lang="en-US" sz="2400" dirty="0"/>
            </a:br>
            <a:r>
              <a:rPr lang="en-US" sz="2400" dirty="0"/>
              <a:t>If Miss Padma is an handicraft being eligible to avail deduction either U/s 80DDB and/or U/s 80U.  </a:t>
            </a:r>
            <a:br>
              <a:rPr lang="en-US" sz="2400" dirty="0"/>
            </a:br>
            <a:br>
              <a:rPr lang="en-US" sz="2400" dirty="0"/>
            </a:br>
            <a:r>
              <a:rPr lang="en-US" sz="2400" dirty="0"/>
              <a:t>In this illustration case, the annual premium is Rs.24,000  P.A. which is more than 10% of sum assured, in respect of a policy taken on or after 01.04.2012 and consequently, the maturity proceeds of Rs. 3,25,000 received on 31.07.23 would</a:t>
            </a:r>
            <a:br>
              <a:rPr lang="en-US" sz="2400" dirty="0"/>
            </a:br>
            <a:r>
              <a:rPr lang="en-US" sz="2400" dirty="0"/>
              <a:t>not be exempt under Section 10(10D) in the hands of Miss Padma. Tax shall be deducted @ 5% on (Rs.3,25,000 less premium paid for ten years as Rs.2,40,000/-</a:t>
            </a:r>
            <a:br>
              <a:rPr lang="en-US" sz="2400" dirty="0"/>
            </a:br>
            <a:r>
              <a:rPr lang="en-US" sz="2400" dirty="0"/>
              <a:t>i.e. Rs. 85,000 @ 5%.</a:t>
            </a:r>
            <a:endParaRPr lang="en-IN"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37" y="365125"/>
            <a:ext cx="11215395" cy="6128981"/>
          </a:xfrm>
        </p:spPr>
        <p:txBody>
          <a:bodyPr>
            <a:normAutofit fontScale="90000"/>
          </a:bodyPr>
          <a:lstStyle/>
          <a:p>
            <a:r>
              <a:rPr lang="en-US" sz="2665">
                <a:sym typeface="+mn-ea"/>
              </a:rPr>
              <a:t>Salaried, freelancers and businesses– If your total tax liability is Rs 10,000 or more in a financial year you have to pay advance tax. The advance tax applies to all taxpayers, salaried, freelancers, and businesses. </a:t>
            </a:r>
            <a:br>
              <a:rPr lang="en-US" sz="2665"/>
            </a:br>
            <a:br>
              <a:rPr lang="en-US" sz="2665"/>
            </a:br>
            <a:r>
              <a:rPr lang="en-US" sz="2665">
                <a:sym typeface="+mn-ea"/>
              </a:rPr>
              <a:t>Senior citizens– People aged 60 years or more, and do not run a business, are exempt from paying advance tax. So only senior citizens (60 years or more) having business income must pay advance tax</a:t>
            </a:r>
            <a:br>
              <a:rPr lang="en-US" sz="2665"/>
            </a:br>
            <a:br>
              <a:rPr lang="en-US"/>
            </a:br>
            <a:r>
              <a:rPr lang="en-US" sz="2665">
                <a:sym typeface="+mn-ea"/>
              </a:rPr>
              <a:t>Presumptive income for businesses–The taxpayers who have opted for the presumptive taxation scheme under section 44AD have to pay the whole amount of their advance tax in one instalment on or before 15 March. They also have the option to pay all of their tax dues by 31 March.</a:t>
            </a:r>
            <a:br>
              <a:rPr lang="en-US" sz="2665"/>
            </a:br>
            <a:br>
              <a:rPr lang="en-US" sz="2665"/>
            </a:br>
            <a:r>
              <a:rPr lang="en-US" sz="2665">
                <a:sym typeface="+mn-ea"/>
              </a:rPr>
              <a:t>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a:t>
            </a:r>
            <a:endParaRPr lang="en-IN" sz="2665" dirty="0"/>
          </a:p>
        </p:txBody>
      </p:sp>
      <p:sp>
        <p:nvSpPr>
          <p:cNvPr id="3" name="Text Box 2"/>
          <p:cNvSpPr txBox="1"/>
          <p:nvPr/>
        </p:nvSpPr>
        <p:spPr>
          <a:xfrm>
            <a:off x="560070" y="335915"/>
            <a:ext cx="11351260" cy="6157595"/>
          </a:xfrm>
          <a:prstGeom prst="rect">
            <a:avLst/>
          </a:prstGeom>
          <a:noFill/>
        </p:spPr>
        <p:txBody>
          <a:bodyPr wrap="square" rtlCol="0" anchor="t">
            <a:noAutofit/>
          </a:bodyPr>
          <a:lstStyle/>
          <a:p>
            <a:endParaRPr 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237631" cy="6233375"/>
          </a:xfrm>
        </p:spPr>
        <p:txBody>
          <a:bodyPr/>
          <a:lstStyle/>
          <a:p>
            <a:endParaRPr lang="en-IN" dirty="0" smtClean="0"/>
          </a:p>
          <a:p>
            <a:pPr algn="just"/>
            <a:r>
              <a:rPr lang="en-IN" b="1" dirty="0" smtClean="0"/>
              <a:t>Section 195</a:t>
            </a:r>
            <a:endParaRPr lang="en-IN" b="1" dirty="0" smtClean="0"/>
          </a:p>
          <a:p>
            <a:pPr algn="just"/>
            <a:r>
              <a:rPr lang="en-IN" dirty="0" smtClean="0"/>
              <a:t>Any </a:t>
            </a:r>
            <a:r>
              <a:rPr lang="en-IN" dirty="0"/>
              <a:t>person responsible for paying to a non-resident not being a company or to a foreign company, ay interest  referred to in section 194LB or section 194LC)] [or section 194LD] or any </a:t>
            </a:r>
            <a:r>
              <a:rPr lang="en-IN" dirty="0" smtClean="0"/>
              <a:t>other </a:t>
            </a:r>
            <a:r>
              <a:rPr lang="en-IN" dirty="0"/>
              <a:t>sum chargeable under the provisions of this Act (not being income chargeable under the head "</a:t>
            </a:r>
            <a:r>
              <a:rPr lang="en-IN" dirty="0" smtClean="0"/>
              <a:t>Salaries" </a:t>
            </a:r>
            <a:r>
              <a:rPr lang="en-IN" dirty="0"/>
              <a:t>shall, at the time of credit of such </a:t>
            </a:r>
            <a:r>
              <a:rPr lang="en-IN" dirty="0" smtClean="0"/>
              <a:t>income </a:t>
            </a:r>
            <a:r>
              <a:rPr lang="en-IN" dirty="0"/>
              <a:t>to the account of the payee or at the time of payment thereof in cash or the issue of a cheque or draft or by any other mode, whichever is earlier</a:t>
            </a:r>
            <a:r>
              <a:rPr lang="en-IN" dirty="0" smtClean="0"/>
              <a:t>,</a:t>
            </a:r>
            <a:endParaRPr lang="en-IN" dirty="0" smtClean="0"/>
          </a:p>
          <a:p>
            <a:pPr marL="0" indent="0" algn="just">
              <a:buNone/>
            </a:pPr>
            <a:endParaRPr lang="en-IN" dirty="0" smtClean="0"/>
          </a:p>
          <a:p>
            <a:r>
              <a:rPr lang="en-IN" dirty="0" smtClean="0"/>
              <a:t> </a:t>
            </a:r>
            <a:r>
              <a:rPr lang="en-IN" dirty="0"/>
              <a:t>Deduct income-tax thereon at the rates in force:</a:t>
            </a:r>
            <a:endParaRPr lang="en-IN" dirty="0"/>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3" name="Content Placeholder 2"/>
          <p:cNvGraphicFramePr>
            <a:graphicFrameLocks noGrp="1"/>
          </p:cNvGraphicFramePr>
          <p:nvPr>
            <p:ph idx="1"/>
          </p:nvPr>
        </p:nvGraphicFramePr>
        <p:xfrm>
          <a:off x="838200" y="1825625"/>
          <a:ext cx="10791825" cy="3876040"/>
        </p:xfrm>
        <a:graphic>
          <a:graphicData uri="http://schemas.openxmlformats.org/drawingml/2006/table">
            <a:tbl>
              <a:tblPr firstRow="1" bandRow="1">
                <a:tableStyleId>{5C22544A-7EE6-4342-B048-85BDC9FD1C3A}</a:tableStyleId>
              </a:tblPr>
              <a:tblGrid>
                <a:gridCol w="10791825"/>
              </a:tblGrid>
              <a:tr h="553720">
                <a:tc>
                  <a:txBody>
                    <a:bodyPr/>
                    <a:lstStyle/>
                    <a:p>
                      <a:pPr>
                        <a:buNone/>
                      </a:pPr>
                      <a:r>
                        <a:rPr lang="en-US"/>
                        <a:t>FY 2023-24 for both individual and corporate taxpayers</a:t>
                      </a:r>
                      <a:endParaRPr lang="en-US"/>
                    </a:p>
                  </a:txBody>
                  <a:tcPr/>
                </a:tc>
              </a:tr>
              <a:tr h="553720">
                <a:tc>
                  <a:txBody>
                    <a:bodyPr/>
                    <a:lstStyle/>
                    <a:p>
                      <a:pPr>
                        <a:buNone/>
                      </a:pPr>
                      <a:endParaRPr lang="en-US"/>
                    </a:p>
                  </a:txBody>
                  <a:tcPr/>
                </a:tc>
              </a:tr>
              <a:tr h="553720">
                <a:tc>
                  <a:txBody>
                    <a:bodyPr/>
                    <a:lstStyle/>
                    <a:p>
                      <a:pPr>
                        <a:buNone/>
                      </a:pPr>
                      <a:r>
                        <a:rPr lang="en-US"/>
                        <a:t>Due Date                                       Percentage of Total tax excluding TDS and TCS</a:t>
                      </a:r>
                      <a:endParaRPr lang="en-US"/>
                    </a:p>
                  </a:txBody>
                  <a:tcPr/>
                </a:tc>
              </a:tr>
              <a:tr h="553720">
                <a:tc>
                  <a:txBody>
                    <a:bodyPr/>
                    <a:lstStyle/>
                    <a:p>
                      <a:pPr>
                        <a:buNone/>
                      </a:pPr>
                      <a:r>
                        <a:rPr lang="en-US"/>
                        <a:t>On or before 15th June                                      15%</a:t>
                      </a:r>
                      <a:endParaRPr lang="en-US"/>
                    </a:p>
                  </a:txBody>
                  <a:tcPr/>
                </a:tc>
              </a:tr>
              <a:tr h="553720">
                <a:tc>
                  <a:txBody>
                    <a:bodyPr/>
                    <a:lstStyle/>
                    <a:p>
                      <a:pPr>
                        <a:buNone/>
                      </a:pPr>
                      <a:r>
                        <a:rPr lang="en-US"/>
                        <a:t>On or before 15th September                          45%</a:t>
                      </a:r>
                      <a:endParaRPr lang="en-US"/>
                    </a:p>
                  </a:txBody>
                  <a:tcPr/>
                </a:tc>
              </a:tr>
              <a:tr h="553720">
                <a:tc>
                  <a:txBody>
                    <a:bodyPr/>
                    <a:lstStyle/>
                    <a:p>
                      <a:pPr>
                        <a:buNone/>
                      </a:pPr>
                      <a:r>
                        <a:rPr lang="en-US"/>
                        <a:t>On or before 15th December                           75%</a:t>
                      </a:r>
                      <a:endParaRPr lang="en-US"/>
                    </a:p>
                  </a:txBody>
                  <a:tcPr/>
                </a:tc>
              </a:tr>
              <a:tr h="553720">
                <a:tc>
                  <a:txBody>
                    <a:bodyPr/>
                    <a:lstStyle/>
                    <a:p>
                      <a:pPr>
                        <a:buNone/>
                      </a:pPr>
                      <a:r>
                        <a:rPr lang="en-US"/>
                        <a:t>On or before 15th March                                100%</a:t>
                      </a:r>
                      <a:endParaRPr lang="en-US"/>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259132"/>
          </a:xfrm>
        </p:spPr>
        <p:txBody>
          <a:bodyPr>
            <a:normAutofit lnSpcReduction="10000"/>
          </a:bodyPr>
          <a:lstStyle/>
          <a:p>
            <a:pPr marL="0" indent="0">
              <a:buNone/>
            </a:pPr>
            <a:endParaRPr lang="en-US" dirty="0" smtClean="0"/>
          </a:p>
          <a:p>
            <a:pPr marL="0" indent="0">
              <a:buNone/>
            </a:pPr>
            <a:r>
              <a:rPr lang="en-US" dirty="0" smtClean="0"/>
              <a:t>Interest U/s 234A- For non payment of Income Tax within the due date of Filing of Return.</a:t>
            </a:r>
            <a:endParaRPr lang="en-US" dirty="0" smtClean="0"/>
          </a:p>
          <a:p>
            <a:pPr marL="0" indent="0">
              <a:buNone/>
            </a:pPr>
            <a:r>
              <a:rPr lang="en-US" dirty="0" smtClean="0"/>
              <a:t>Interest </a:t>
            </a:r>
            <a:r>
              <a:rPr lang="en-US" dirty="0"/>
              <a:t>U/s </a:t>
            </a:r>
            <a:r>
              <a:rPr lang="en-US" dirty="0" smtClean="0"/>
              <a:t>234B- </a:t>
            </a:r>
            <a:r>
              <a:rPr lang="en-US" dirty="0"/>
              <a:t>For non payment of </a:t>
            </a:r>
            <a:r>
              <a:rPr lang="en-US" dirty="0" smtClean="0"/>
              <a:t>Advance Tax latest by the last date of the Financial Year i.e. 31</a:t>
            </a:r>
            <a:r>
              <a:rPr lang="en-US" baseline="30000" dirty="0" smtClean="0"/>
              <a:t>St</a:t>
            </a:r>
            <a:r>
              <a:rPr lang="en-US" dirty="0" smtClean="0"/>
              <a:t> March of the Financial Year.</a:t>
            </a:r>
            <a:endParaRPr lang="en-US" dirty="0" smtClean="0"/>
          </a:p>
          <a:p>
            <a:pPr marL="0" indent="0">
              <a:buNone/>
            </a:pPr>
            <a:r>
              <a:rPr lang="en-US" dirty="0"/>
              <a:t>Interest U/s </a:t>
            </a:r>
            <a:r>
              <a:rPr lang="en-US" dirty="0" smtClean="0"/>
              <a:t>234C- </a:t>
            </a:r>
            <a:r>
              <a:rPr lang="en-US" dirty="0"/>
              <a:t>For non payment of </a:t>
            </a:r>
            <a:r>
              <a:rPr lang="en-US" dirty="0" smtClean="0"/>
              <a:t>Advance Income </a:t>
            </a:r>
            <a:r>
              <a:rPr lang="en-US" dirty="0"/>
              <a:t>Tax within the </a:t>
            </a:r>
            <a:r>
              <a:rPr lang="en-US" dirty="0" smtClean="0"/>
              <a:t>sequences thereon.</a:t>
            </a:r>
            <a:endParaRPr lang="en-US" dirty="0" smtClean="0"/>
          </a:p>
          <a:p>
            <a:pPr marL="0" indent="0">
              <a:buNone/>
            </a:pPr>
            <a:r>
              <a:rPr lang="en-US" dirty="0" smtClean="0"/>
              <a:t>Interest U/s 234D - </a:t>
            </a:r>
            <a:r>
              <a:rPr lang="en-US" dirty="0"/>
              <a:t>taxpayer has been granted a refund upon processing of an income tax return. The refund would be granted under an intimation issued under </a:t>
            </a:r>
            <a:r>
              <a:rPr lang="en-US" dirty="0" smtClean="0"/>
              <a:t>section 143(1)(a)</a:t>
            </a:r>
            <a:r>
              <a:rPr lang="en-US" dirty="0"/>
              <a:t> of the Income Tax Act. Subsequently, the taxpayer may be subject to scrutiny at a later date. Upon such scrutiny, and upon a regular assessment, the refund amount may be reduced or no refund may be due. Hence, the earlier amount refunded would be recoverable from the taxpayer. Section 234D further levies interest on the amount recoverable from the taxpayer.</a:t>
            </a:r>
            <a:endParaRPr lang="en-US" dirty="0" smtClean="0"/>
          </a:p>
          <a:p>
            <a:pPr marL="0" indent="0">
              <a:buNone/>
            </a:pPr>
            <a:endParaRPr lang="en-US" dirty="0" smtClean="0"/>
          </a:p>
          <a:p>
            <a:pPr marL="0" indent="0">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33090" cy="6254616"/>
          </a:xfrm>
        </p:spPr>
        <p:txBody>
          <a:bodyPr>
            <a:normAutofit/>
          </a:bodyPr>
          <a:lstStyle/>
          <a:p>
            <a:pPr algn="ctr"/>
            <a:r>
              <a:rPr lang="en-US" sz="2400" dirty="0"/>
              <a:t>Thanks for watching the Slides</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endParaRPr lang="en-IN" dirty="0" smtClean="0"/>
          </a:p>
          <a:p>
            <a:r>
              <a:rPr lang="en-IN" dirty="0"/>
              <a:t>Provided that in the case of interest payable by the Government or a Public sector bank sector bank within the meaning of clause (23D) of section 10 or a public financial institution within the meaning of that clause, deduction of tax shall be made only the time of payment thereof in cash or by the issue of a cheque or draft or by any other mode.]</a:t>
            </a:r>
            <a:endParaRPr lang="en-IN" dirty="0"/>
          </a:p>
          <a:p>
            <a:endParaRPr lang="en-IN" dirty="0" smtClean="0"/>
          </a:p>
          <a:p>
            <a:r>
              <a:rPr lang="en-IN" dirty="0"/>
              <a:t>Explanation 1 -For the purposes of this section, where any interest or other mas aforesaid is credited to any account, whether called "Interest payable account " or "Suspense account or by any other name, in the books of account the person liable to pay such income, such crediting shall be deemed to be credit of such income to the account of the payee and the provisions of this section shall apply accordingly.]</a:t>
            </a:r>
            <a:endParaRPr lang="en-IN"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endParaRPr lang="en-IN" dirty="0" smtClean="0"/>
          </a:p>
          <a:p>
            <a:r>
              <a:rPr lang="en-IN" dirty="0" smtClean="0"/>
              <a:t>Explanation </a:t>
            </a:r>
            <a:r>
              <a:rPr lang="en-IN" dirty="0"/>
              <a:t>2-For the removal of doubts, it is hereby clarified that the obligation to comply with sub-section (1) and to make deduction thereunder applies and shall be deemed to have always applied and extends and shall be deemed to have always extended to all persons, resident or non-resident, whether or not the non-resident person has-</a:t>
            </a:r>
            <a:endParaRPr lang="en-IN" dirty="0"/>
          </a:p>
          <a:p>
            <a:r>
              <a:rPr lang="en-IN" dirty="0"/>
              <a:t>(i) a residence or place of business or business connection in India; or</a:t>
            </a:r>
            <a:endParaRPr lang="en-IN" dirty="0"/>
          </a:p>
          <a:p>
            <a:r>
              <a:rPr lang="en-IN" dirty="0"/>
              <a:t>(ii) any other presence in any manner whatsoever in India.]</a:t>
            </a:r>
            <a:endParaRPr lang="en-IN"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09092"/>
            <a:ext cx="10598239" cy="6233375"/>
          </a:xfrm>
        </p:spPr>
        <p:txBody>
          <a:bodyPr/>
          <a:lstStyle/>
          <a:p>
            <a:endParaRPr lang="en-IN" dirty="0" smtClean="0"/>
          </a:p>
          <a:p>
            <a:pPr algn="just"/>
            <a:r>
              <a:rPr lang="en-IN" dirty="0"/>
              <a:t>(2)Where the person responsible for paying any such sum chargeable under this Act (other than 7[***]8[***]9[***]10[***] salary) to a non-resident considers that the whole of such sum would not be income chargeable in the case of the recipient he may make an application "[in such form and manner to the Assessing Off to determine in such manner, as may be prescribed], the appropriate proportion of such sum so chargeable, and upon such determination, tax shall be deducted under sub-section (1) only on that proportion of the sum which is so chargeable </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lstStyle/>
          <a:p>
            <a:endParaRPr lang="en-IN" dirty="0" smtClean="0"/>
          </a:p>
          <a:p>
            <a:pPr algn="just"/>
            <a:r>
              <a:rPr lang="en-IN" dirty="0"/>
              <a:t>13[(3) Subject to rules made under sub-section (5), any person entitled to receive any interest or other sum on which income-tax has to be deducted under sub- section (1) may make an application in the prescribed form to the "[Assessing] Officer for the grant of a certificate authorising him to receive such interest or other sum without deduction of tax under that sub-section, and where any such certificate is granted, every person responsible for paying such interest or other sum to the person to whom such certificate is granted shall, so long as the certificate is in force, make payment of such interest or other sum without deducting tax thereon under sub-section (1).</a:t>
            </a:r>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233375"/>
          </a:xfrm>
        </p:spPr>
        <p:txBody>
          <a:bodyPr>
            <a:normAutofit fontScale="92500"/>
          </a:bodyPr>
          <a:lstStyle/>
          <a:p>
            <a:endParaRPr lang="en-IN" dirty="0" smtClean="0"/>
          </a:p>
          <a:p>
            <a:r>
              <a:rPr lang="en-IN" dirty="0"/>
              <a:t>(4) A certificate granted under sub-section (3) shall remain in force till the expiry of the period specified therein or, if it is cancelled by the [Assessing] Officer before the expiry of such period, till such cancellation.</a:t>
            </a:r>
            <a:endParaRPr lang="en-IN" dirty="0"/>
          </a:p>
          <a:p>
            <a:r>
              <a:rPr lang="en-IN" dirty="0"/>
              <a:t>(5) The Board may, having regard to the convenience of assesses and the interests of revenue, by notification in the Official Gazette, make rules specifying the cases in which, and the circumstances under which, an application may be made for the grant of a certificate under sub-section (3) and the conditions subject to which such certificate may be granted and providing for all other matters connected therewith.]</a:t>
            </a:r>
            <a:endParaRPr lang="en-IN" dirty="0"/>
          </a:p>
          <a:p>
            <a:r>
              <a:rPr lang="en-IN" dirty="0"/>
              <a:t>(6) The person responsible for paying to a non-resident, not being a company. or to a foreign company, any sum, whether or not chargeable under the provisions of this Act, shall furnish the information relating to payment of such sum, in such form and manner, as may be prescribed.]</a:t>
            </a:r>
            <a:endParaRPr lang="en-IN" dirty="0"/>
          </a:p>
          <a:p>
            <a:endParaRPr lang="en-IN" dirty="0"/>
          </a:p>
        </p:txBody>
      </p:sp>
    </p:spTree>
  </p:cSld>
  <p:clrMapOvr>
    <a:masterClrMapping/>
  </p:clrMapOvr>
</p:sld>
</file>

<file path=ppt/tags/tag1.xml><?xml version="1.0" encoding="utf-8"?>
<p:tagLst xmlns:p="http://schemas.openxmlformats.org/presentationml/2006/main">
  <p:tag name="TABLE_ENDDRAG_ORIGIN_RECT" val="828*475"/>
  <p:tag name="TABLE_ENDDRAG_RECT" val="66*35*828*47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27415</Words>
  <Application>WPS Presentation</Application>
  <PresentationFormat>Widescreen</PresentationFormat>
  <Paragraphs>429</Paragraphs>
  <Slides>42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42</vt:i4>
      </vt:variant>
    </vt:vector>
  </HeadingPairs>
  <TitlesOfParts>
    <vt:vector size="52" baseType="lpstr">
      <vt:lpstr>Arial</vt:lpstr>
      <vt:lpstr>SimSun</vt:lpstr>
      <vt:lpstr>Wingdings</vt:lpstr>
      <vt:lpstr>Verdana</vt:lpstr>
      <vt:lpstr>Calibri</vt:lpstr>
      <vt:lpstr>Times New Roman</vt:lpstr>
      <vt:lpstr>Microsoft YaHei</vt:lpstr>
      <vt:lpstr>Arial Unicode MS</vt:lpstr>
      <vt:lpstr>Calibri Light</vt:lpstr>
      <vt:lpstr>Office Theme</vt:lpstr>
      <vt:lpstr>PowerPoint 演示文稿</vt:lpstr>
      <vt:lpstr>1.  Overview of TDS and TCS Provisions,  2.  Responsibility, Liability, 3.  Filing of Return and Payment thereof  4.  Person responsible for deduction of tax at source,  5.  Rate of TDS / higher rate for non-filler of returns.  6.  Obligation of deducter and deductee,  7.  Deposit of TDS.  8.  Certificate of TDS deduction  9.  PAN &amp; TAN.  10.Furnishing of statement in respect of payment of any         income to resident without deduction of tax at source       (section 206A).  11.Advance payment of tax,  12.Impact of TDS on advance payment of tax,  13.Interest in short payment, non-payment of tax (section       234A, 234B, 234C, 234D etc)</vt:lpstr>
      <vt:lpstr>Introduction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Section 206A in The Income Tax Act, 1961--------------------------------------------------206A.  [Furnishing of quarterly return in respect of payment of interest to residents without deduction of tax. [Inserted by Act 18 of 2005, Section 52 (w.e.f. 1.6.2005).]   (1)Any banking company or co-operative society or public company referred to in the proviso to clause (i) of sub-section (3) of section 194-A   responsible for paying to a resident any income ][not exceeding ten thousand rupees, where the payer is a banking company or a co-operative society, and five thousand rupees in any other case] [ Substituted by Act 22 of 2007, Section 60, for " not exceeding five thousand rupees" (w.e.f. 1.6.2007).][by way of interest (other than interest on securities), shall prepare ] [Inserted by Act 18 of 2005, Section 52 (w.e.f. 1.6.2005).]  [such statements for such period as may be prescribed] [ Substituted by Act 33 of 2009, Section 68, for " quarterly returns for the period ending on the 30th June, the 30th September, the 31st December and the 31st March in each financial year" (w.e.f. 1.10.2009).]</vt:lpstr>
      <vt:lpstr>[and deliver or cause to be delivered to the prescribed income-tax authority or the person authorised by such authority the quarterly returns as aforesaid, in the prescribed form, verified in such manner and within such time as may be prescribed, on a floppy, diskette, magnetic cartridge tape, CD-ROM or any other computer readable media.(2)The Central Government may, by notification in the Official Gazette, require any person other than a person mentioned in sub-section (1) responsible for paying to a resident</vt:lpstr>
      <vt:lpstr>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authorised by such authority on a floppy, diskette, magnetic cartridge tape, CD-ROM or any other computer readable media.] [Inserted by Act 18 of 2005, Section 52 (w.e.f. 1.6.2005).] </vt:lpstr>
      <vt:lpstr>Section 206A:Electronic filing of statement of transactions   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  </vt:lpstr>
      <vt:lpstr>PowerPoint 演示文稿</vt:lpstr>
      <vt:lpstr>PowerPoint 演示文稿</vt:lpstr>
      <vt:lpstr>PowerPoint 演示文稿</vt:lpstr>
      <vt:lpstr>SECTION 194C : Payment to Contractors  It includes payment or accrued or due whichever is earlier provided that such transactions are entered in the books or eligible to be entered in the books.  Any person responsible for paying any sum to the resident contractor for carrying out any work (including the supply of labor), in pursuance of a contract between the contractor and the following: Carrying out any work includes ‘work’, “works contracts” and ‘contractor’  Person responsible for deduction of tax: Specified Person: implies   a. The Central Government or any State Government b. Any local authority c. Any corporation established by or under a Central, State or Provisional Act d. Any company e. Any co-operative society  </vt:lpstr>
      <vt:lpstr>f. Any authority constituted in India by or under any law, engaged either for the purpose of dealing with and satisfying the needs for housing accommodation or for the purpose of planning, development or improvement of cities, towns and villages or for both  g. Any society registered under the Society Registration Act, 1980 or under any such corresponding law to the Act in any Part of India  h. Any trust  i. Any university or deemed university  j. Any firm  k. Any individual or HUF or AOP or BOI whose turnover exceeds the limit under clause (a) or clause (b) of section 44AB during the F.Y. which is the immediately preceding the F.Y. in which such sum credited or paid to the Contractor</vt:lpstr>
      <vt:lpstr>The expression, “work” in this section would include- a. Advertising b. Broadcasting and telecasting including production of programs for such broadcasting or telecasting c. Carriage of goods and passengers by any mode of transportation, other than railways d. Catering e.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vt:lpstr>
      <vt:lpstr>A “sub-contractor” would mean any person:  a. Who enters into a contract with the contractor for carrying out, or  b. For the supply of labor for carrying out the whole or part of the work undertaken by the contractor under a contract with any of the authorities or  c. For the supply of, whether wholly or partly, any labor which the contractor has undertaken to supply in terms of his contract with any of the authorities mentioned under this section. </vt:lpstr>
      <vt:lpstr> TDS TO SUB CONTRACTOR  As per the provisions of Income Tax Act, any person (being a contractor and not being an individual or a Hindu Undivided Family):  a. responsible for paying any sum to any resident  b. in pursuance of a contract with the sub-contractor for carrying out, or for the supply of labor for carrying out, the whole or any part of the work undertaken by the contractor or for supplying whether wholly or partly any labor which the contractor has undertaken to supply shall,  i. at the time of credit of such sum to the account of the sub-contractor or  ii. at the time of payment thereof in cash or  iii. by the issue of a cheque or draft or by any other mode, whichever is earlier  c. deduct the amount equal to 1 % of the sum as income-tax on income comprised therein </vt:lpstr>
      <vt:lpstr>Condition for the payment or credited applicable to TDS  a. Payment is made to a sub-contractor who is resident within the meaning of Section 6 of the Income Tax Act, 1961   b. Payment is made by a resident contractor, not being an individual or a HUF   c. Payment is made to carry out any work, including the supply of labor   d. The amount of consideration of the contract in respect to which payment is made should not be less than Rs. 20,000   e. The sum should be credited or paid by the contractor in respect of a contract undertaken by him with the specified bodies and even less than Rs.20,000/- will be applicable if it exceeds Rs.1 lac in the whole year.</vt:lpstr>
      <vt:lpstr>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 </vt:lpstr>
      <vt:lpstr>PowerPoint 演示文稿</vt:lpstr>
      <vt:lpstr>            Time limit for deduction of tax   Where the payment is made by or on behalf of the Government – On the same day. b.  Where the payment is made in any other case than the government  i. If the amount is credited in the month of March – On or before April 30th  ii. In Other months – Within 7 days from the end of the month in which the deduction is made.  Issue of TDS certificate  In case of payments other than salary, TDS certificates are to be issued on the quarterly basis in Form No.16A. As per rule 31, every person responsible for deduction of tax from payments other than salary has to issue a quarterly TDS certificate in Form No. 16A. The certificate is to be issued by the following dates              </vt:lpstr>
      <vt:lpstr>PowerPoint 演示文稿</vt:lpstr>
      <vt:lpstr>CBDT Circular No. 1/2012, dated 9-4-2012, it is mandatory for all the deductors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vt:lpstr>
      <vt:lpstr>Section 194D – Insurance commission  Payable on Remuneration Payable on Reward Payable on Commission including renewal commission  Rate of TDS @5%  Threshold limit Rs.15,000/-  Payable by: Any person responsible for paying to a resident any income by way of soliciting or procuring insurance business including the insurance business of continuation, renewal and revival of policy</vt:lpstr>
      <vt:lpstr>194DA Payment in respect of Life Insurance Policies  Any person responsible for payment in relates to any sum under a Life Insurance Policy other than the amount not included in Total Income under section 10(10D)  Threshold limit: Rs.99,999/-  Rate: 5% on the sum to be paid in excess of the premium paid.   As per sec 10 [10(D)] of the Income Tax Act any sum received under the Life Insurance Policy including the sum allocated by way of bonus on such policy is exempted whether received from Indian or a Foreign Company. However, this section has following exceptions to it:  </vt:lpstr>
      <vt:lpstr>1. Any sum received under section 80DD (3) or 80DDA (3).   2. Any sum received under a Keyman Insurance Policy.  3. If Policy is purchased after 1st April 2003 but on or before 31st March 2012, the annual premium paid is 20% more than the sum assured. If the policy is purchased  after 1st April 2012 the annual premium paid is more than 10% of sum assured. Provided that if the person is buying policy with under disability or severe disability and eligible to claim deduction U/s 80DDB and/or U/s 80U the annual premium will be replaced by 15% of sum assured.  The Deductor or payer shall issue a quarterly TDS certificate to the Deductee in form 16A. The deductor can download the form from the Traces and the Deductee can verify the same through form 26AS for the respective year. </vt:lpstr>
      <vt:lpstr>Illustration:  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If Miss Padma is an handicraft being eligible to avail deduction either U/s 80DDB and/or U/s 80U.    In this illustration case, the annual premium is Rs.24,000  P.A. which is more than 10% of sum assured, in respect of a policy taken on or after 01.04.2012 and consequently, the maturity proceeds of Rs. 3,25,000 received on 31.07.23 would not be exempt under Section 10(10D) in the hands of Miss Padma. Tax shall be deducted @ 5% on (Rs.3,25,000 less premium paid for ten years as Rs.2,40,000/- i.e. Rs. 85,000 @ 5%.</vt:lpstr>
      <vt:lpstr>Salaried, freelancers and businesses– If your total tax liability is Rs 10,000 or more in a financial year you have to pay advance tax. The advance tax applies to all taxpayers, salaried, freelancers, and businesses.   Senior citizens– People aged 60 years or more, and do not run a business, are exempt from paying advance tax. So only senior citizens (60 years or more) having business income must pay advance tax  Presumptive income for businesses–The taxpayers who have opted for the presumptive taxation scheme under section 44AD have to pay the whole amount of their advance tax in one instalment on or before 15 March. They also have the option to pay all of their tax dues by 31 March.  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vt:lpstr>
      <vt:lpstr>PowerPoint 演示文稿</vt:lpstr>
      <vt:lpstr>PowerPoint 演示文稿</vt:lpstr>
      <vt:lpstr>Thanks for watching the Slides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Tapas Majumder</cp:lastModifiedBy>
  <cp:revision>62</cp:revision>
  <dcterms:created xsi:type="dcterms:W3CDTF">2019-04-09T09:41:00Z</dcterms:created>
  <dcterms:modified xsi:type="dcterms:W3CDTF">2024-09-21T14:22:07Z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B1C5C1848D2A4070B7B34E9B6403BB65_12</vt:lpwstr>
  </property>
  <property fmtid="{D5CDD505-2E9C-101B-9397-08002B2CF9AE}" pid="3" name="KSOProductBuildVer">
    <vt:lpwstr>1033-12.2.0.18283</vt:lpwstr>
  </property>
</Properties>
</file>