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39517F2-16EF-4398-9F13-8DF1FBE50F30}" type="datetimeFigureOut">
              <a:rPr lang="en-IN" smtClean="0"/>
              <a:t>02-08-2024</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252C2455-3CB6-411E-933C-AB0EA92561E4}"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82519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9517F2-16EF-4398-9F13-8DF1FBE50F30}" type="datetimeFigureOut">
              <a:rPr lang="en-IN" smtClean="0"/>
              <a:t>02-08-2024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2C2455-3CB6-411E-933C-AB0EA92561E4}"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2700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9517F2-16EF-4398-9F13-8DF1FBE50F30}" type="datetimeFigureOut">
              <a:rPr lang="en-IN" smtClean="0"/>
              <a:t>02-08-2024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2C2455-3CB6-411E-933C-AB0EA92561E4}"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7324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9517F2-16EF-4398-9F13-8DF1FBE50F30}" type="datetimeFigureOut">
              <a:rPr lang="en-IN" smtClean="0"/>
              <a:t>02-08-2024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2C2455-3CB6-411E-933C-AB0EA92561E4}"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5722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9517F2-16EF-4398-9F13-8DF1FBE50F30}" type="datetimeFigureOut">
              <a:rPr lang="en-IN" smtClean="0"/>
              <a:t>02-08-2024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52C2455-3CB6-411E-933C-AB0EA92561E4}"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79611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9517F2-16EF-4398-9F13-8DF1FBE50F30}" type="datetimeFigureOut">
              <a:rPr lang="en-IN" smtClean="0"/>
              <a:t>02-08-2024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52C2455-3CB6-411E-933C-AB0EA92561E4}"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46597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9517F2-16EF-4398-9F13-8DF1FBE50F30}" type="datetimeFigureOut">
              <a:rPr lang="en-IN" smtClean="0"/>
              <a:t>02-08-2024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52C2455-3CB6-411E-933C-AB0EA92561E4}"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2592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9517F2-16EF-4398-9F13-8DF1FBE50F30}" type="datetimeFigureOut">
              <a:rPr lang="en-IN" smtClean="0"/>
              <a:t>02-08-2024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52C2455-3CB6-411E-933C-AB0EA92561E4}"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66147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9517F2-16EF-4398-9F13-8DF1FBE50F30}" type="datetimeFigureOut">
              <a:rPr lang="en-IN" smtClean="0"/>
              <a:t>02-08-2024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52C2455-3CB6-411E-933C-AB0EA92561E4}" type="slidenum">
              <a:rPr lang="en-IN" smtClean="0"/>
              <a:t>‹#›</a:t>
            </a:fld>
            <a:endParaRPr lang="en-IN"/>
          </a:p>
        </p:txBody>
      </p:sp>
    </p:spTree>
    <p:extLst>
      <p:ext uri="{BB962C8B-B14F-4D97-AF65-F5344CB8AC3E}">
        <p14:creationId xmlns:p14="http://schemas.microsoft.com/office/powerpoint/2010/main" val="68330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9517F2-16EF-4398-9F13-8DF1FBE50F30}" type="datetimeFigureOut">
              <a:rPr lang="en-IN" smtClean="0"/>
              <a:t>02-08-2024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52C2455-3CB6-411E-933C-AB0EA92561E4}"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06022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39517F2-16EF-4398-9F13-8DF1FBE50F30}" type="datetimeFigureOut">
              <a:rPr lang="en-IN" smtClean="0"/>
              <a:t>02-08-2024</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252C2455-3CB6-411E-933C-AB0EA92561E4}"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1669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39517F2-16EF-4398-9F13-8DF1FBE50F30}" type="datetimeFigureOut">
              <a:rPr lang="en-IN" smtClean="0"/>
              <a:t>02-08-2024</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252C2455-3CB6-411E-933C-AB0EA92561E4}"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5425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C2CB0-8CCD-5258-4B84-E8BCF8701124}"/>
              </a:ext>
            </a:extLst>
          </p:cNvPr>
          <p:cNvSpPr>
            <a:spLocks noGrp="1"/>
          </p:cNvSpPr>
          <p:nvPr>
            <p:ph type="ctrTitle"/>
          </p:nvPr>
        </p:nvSpPr>
        <p:spPr/>
        <p:txBody>
          <a:bodyPr/>
          <a:lstStyle/>
          <a:p>
            <a:r>
              <a:rPr lang="en-GB" dirty="0"/>
              <a:t>Sec 194C and 194D</a:t>
            </a:r>
            <a:endParaRPr lang="en-IN" dirty="0"/>
          </a:p>
        </p:txBody>
      </p:sp>
      <p:sp>
        <p:nvSpPr>
          <p:cNvPr id="3" name="Subtitle 2">
            <a:extLst>
              <a:ext uri="{FF2B5EF4-FFF2-40B4-BE49-F238E27FC236}">
                <a16:creationId xmlns:a16="http://schemas.microsoft.com/office/drawing/2014/main" id="{DF101FDA-3BEE-6E71-0B60-A8358D22D085}"/>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3515144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F61AE-0616-B4CA-A48C-6A3028554E6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BE062C3-711F-107C-C8D5-309852E4ADAB}"/>
              </a:ext>
            </a:extLst>
          </p:cNvPr>
          <p:cNvSpPr>
            <a:spLocks noGrp="1"/>
          </p:cNvSpPr>
          <p:nvPr>
            <p:ph idx="1"/>
          </p:nvPr>
        </p:nvSpPr>
        <p:spPr/>
        <p:txBody>
          <a:bodyPr/>
          <a:lstStyle/>
          <a:p>
            <a:r>
              <a:rPr lang="en-IN" b="0" i="0" dirty="0">
                <a:solidFill>
                  <a:srgbClr val="000000"/>
                </a:solidFill>
                <a:effectLst/>
                <a:highlight>
                  <a:srgbClr val="FFFFFF"/>
                </a:highlight>
                <a:latin typeface="Calibri" panose="020F0502020204030204" pitchFamily="34" charset="0"/>
              </a:rPr>
              <a:t>contract shall include sub-contract;</a:t>
            </a:r>
            <a:endParaRPr lang="en-IN" dirty="0"/>
          </a:p>
        </p:txBody>
      </p:sp>
    </p:spTree>
    <p:extLst>
      <p:ext uri="{BB962C8B-B14F-4D97-AF65-F5344CB8AC3E}">
        <p14:creationId xmlns:p14="http://schemas.microsoft.com/office/powerpoint/2010/main" val="2087357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EBF8B-F5B3-CC6B-FEB4-EAF4EF777536}"/>
              </a:ext>
            </a:extLst>
          </p:cNvPr>
          <p:cNvSpPr>
            <a:spLocks noGrp="1"/>
          </p:cNvSpPr>
          <p:nvPr>
            <p:ph type="title"/>
          </p:nvPr>
        </p:nvSpPr>
        <p:spPr/>
        <p:txBody>
          <a:bodyPr/>
          <a:lstStyle/>
          <a:p>
            <a:r>
              <a:rPr lang="en-GB" dirty="0"/>
              <a:t>194 D  - INSURANCE COMMISSION</a:t>
            </a:r>
            <a:endParaRPr lang="en-IN" dirty="0"/>
          </a:p>
        </p:txBody>
      </p:sp>
      <p:sp>
        <p:nvSpPr>
          <p:cNvPr id="3" name="Content Placeholder 2">
            <a:extLst>
              <a:ext uri="{FF2B5EF4-FFF2-40B4-BE49-F238E27FC236}">
                <a16:creationId xmlns:a16="http://schemas.microsoft.com/office/drawing/2014/main" id="{EB86FD02-4995-9049-7EFB-7E86FF542CE7}"/>
              </a:ext>
            </a:extLst>
          </p:cNvPr>
          <p:cNvSpPr>
            <a:spLocks noGrp="1"/>
          </p:cNvSpPr>
          <p:nvPr>
            <p:ph idx="1"/>
          </p:nvPr>
        </p:nvSpPr>
        <p:spPr/>
        <p:txBody>
          <a:bodyPr/>
          <a:lstStyle/>
          <a:p>
            <a:r>
              <a:rPr lang="en-GB" b="0" i="0" dirty="0">
                <a:solidFill>
                  <a:srgbClr val="000000"/>
                </a:solidFill>
                <a:effectLst/>
                <a:highlight>
                  <a:srgbClr val="FFFFFF"/>
                </a:highlight>
                <a:latin typeface="Calibri" panose="020F0502020204030204" pitchFamily="34" charset="0"/>
              </a:rPr>
              <a:t>Any person responsible for paying to a resident any income by way of remuneration or reward, whether by way of commission or otherwise, for soliciting or procuring insurance business (including business relating to the continuance, renewal or revival of policies of insurance) shall, at the time of credit of such income to the account of the payee or at the time of payment thereof in cash or by issue of a cheque or draft or by any other mode, whichever is earlier, deduct income-tax thereon at the rates in force :</a:t>
            </a:r>
            <a:endParaRPr lang="en-IN" dirty="0"/>
          </a:p>
        </p:txBody>
      </p:sp>
    </p:spTree>
    <p:extLst>
      <p:ext uri="{BB962C8B-B14F-4D97-AF65-F5344CB8AC3E}">
        <p14:creationId xmlns:p14="http://schemas.microsoft.com/office/powerpoint/2010/main" val="166803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3C1B1-9109-F4B1-32A4-01BE1D7E099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5C3A6F0-8182-AB36-4C00-453EDAFCABE4}"/>
              </a:ext>
            </a:extLst>
          </p:cNvPr>
          <p:cNvSpPr>
            <a:spLocks noGrp="1"/>
          </p:cNvSpPr>
          <p:nvPr>
            <p:ph idx="1"/>
          </p:nvPr>
        </p:nvSpPr>
        <p:spPr/>
        <p:txBody>
          <a:bodyPr/>
          <a:lstStyle/>
          <a:p>
            <a:r>
              <a:rPr lang="en-GB" b="0" i="0" dirty="0">
                <a:solidFill>
                  <a:srgbClr val="000000"/>
                </a:solidFill>
                <a:effectLst/>
                <a:highlight>
                  <a:srgbClr val="FFFFFF"/>
                </a:highlight>
                <a:latin typeface="Calibri" panose="020F0502020204030204" pitchFamily="34" charset="0"/>
              </a:rPr>
              <a:t>[Provided further that no deduction shall be made under this section in a case where the amount of such income or, as the case may be, the aggregate of the amounts of such income credited or paid or likely to be credited or paid during the financial year to the account of, or to, the payee, does not exceed [4][fifteen thousand rupees.</a:t>
            </a:r>
            <a:endParaRPr lang="en-IN" dirty="0"/>
          </a:p>
        </p:txBody>
      </p:sp>
    </p:spTree>
    <p:extLst>
      <p:ext uri="{BB962C8B-B14F-4D97-AF65-F5344CB8AC3E}">
        <p14:creationId xmlns:p14="http://schemas.microsoft.com/office/powerpoint/2010/main" val="571487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DD8B5-0F08-8291-5F68-B08FEB99CFB2}"/>
              </a:ext>
            </a:extLst>
          </p:cNvPr>
          <p:cNvSpPr>
            <a:spLocks noGrp="1"/>
          </p:cNvSpPr>
          <p:nvPr>
            <p:ph type="title"/>
          </p:nvPr>
        </p:nvSpPr>
        <p:spPr/>
        <p:txBody>
          <a:bodyPr/>
          <a:lstStyle/>
          <a:p>
            <a:r>
              <a:rPr lang="en-GB" dirty="0"/>
              <a:t>194 c </a:t>
            </a:r>
            <a:r>
              <a:rPr lang="en-IN" b="1" i="0" dirty="0">
                <a:solidFill>
                  <a:srgbClr val="000000"/>
                </a:solidFill>
                <a:effectLst/>
                <a:highlight>
                  <a:srgbClr val="FFFFFF"/>
                </a:highlight>
                <a:latin typeface="Calibri" panose="020F0502020204030204" pitchFamily="34" charset="0"/>
              </a:rPr>
              <a:t>Payments to contractors.</a:t>
            </a:r>
            <a:endParaRPr lang="en-IN" dirty="0"/>
          </a:p>
        </p:txBody>
      </p:sp>
      <p:sp>
        <p:nvSpPr>
          <p:cNvPr id="3" name="Content Placeholder 2">
            <a:extLst>
              <a:ext uri="{FF2B5EF4-FFF2-40B4-BE49-F238E27FC236}">
                <a16:creationId xmlns:a16="http://schemas.microsoft.com/office/drawing/2014/main" id="{BF23F962-A81C-3B35-6EC0-F5190B241F3D}"/>
              </a:ext>
            </a:extLst>
          </p:cNvPr>
          <p:cNvSpPr>
            <a:spLocks noGrp="1"/>
          </p:cNvSpPr>
          <p:nvPr>
            <p:ph idx="1"/>
          </p:nvPr>
        </p:nvSpPr>
        <p:spPr/>
        <p:txBody>
          <a:bodyPr>
            <a:normAutofit fontScale="85000" lnSpcReduction="10000"/>
          </a:bodyPr>
          <a:lstStyle/>
          <a:p>
            <a:pPr algn="just"/>
            <a:r>
              <a:rPr lang="en-GB" b="0" i="0" dirty="0">
                <a:solidFill>
                  <a:srgbClr val="000000"/>
                </a:solidFill>
                <a:effectLst/>
                <a:highlight>
                  <a:srgbClr val="FFFFFF"/>
                </a:highlight>
                <a:latin typeface="Calibri" panose="020F0502020204030204" pitchFamily="34" charset="0"/>
              </a:rPr>
              <a:t> Any person responsible for paying any sum to any resident (hereafter in this section referred to as the contractor) for carrying out any work (including supply of labour for carrying out any work) in pursuance of a contract between the contractor and a specified person shall, at the time of credit of such sum to the account of the contractor or at the time of payment thereof in cash or by issue of a cheque or draft or by any other mode, whichever is earlier, deduct an amount equal to --</a:t>
            </a:r>
          </a:p>
          <a:p>
            <a:pPr marL="182880" algn="just"/>
            <a:r>
              <a:rPr lang="en-GB" b="0" i="0" dirty="0">
                <a:solidFill>
                  <a:srgbClr val="000000"/>
                </a:solidFill>
                <a:effectLst/>
                <a:highlight>
                  <a:srgbClr val="FFFFFF"/>
                </a:highlight>
                <a:latin typeface="Calibri" panose="020F0502020204030204" pitchFamily="34" charset="0"/>
              </a:rPr>
              <a:t>(</a:t>
            </a:r>
            <a:r>
              <a:rPr lang="en-GB" b="0" i="0" dirty="0" err="1">
                <a:solidFill>
                  <a:srgbClr val="000000"/>
                </a:solidFill>
                <a:effectLst/>
                <a:highlight>
                  <a:srgbClr val="FFFFFF"/>
                </a:highlight>
                <a:latin typeface="Calibri" panose="020F0502020204030204" pitchFamily="34" charset="0"/>
              </a:rPr>
              <a:t>i</a:t>
            </a:r>
            <a:r>
              <a:rPr lang="en-GB" b="0" i="0" dirty="0">
                <a:solidFill>
                  <a:srgbClr val="000000"/>
                </a:solidFill>
                <a:effectLst/>
                <a:highlight>
                  <a:srgbClr val="FFFFFF"/>
                </a:highlight>
                <a:latin typeface="Calibri" panose="020F0502020204030204" pitchFamily="34" charset="0"/>
              </a:rPr>
              <a:t>) one per cent, where the payment is being made or credit is being given to an individual or a Hindu undivided family;</a:t>
            </a:r>
          </a:p>
          <a:p>
            <a:pPr marL="182880" algn="just"/>
            <a:r>
              <a:rPr lang="en-GB" b="0" i="0" dirty="0">
                <a:solidFill>
                  <a:srgbClr val="000000"/>
                </a:solidFill>
                <a:effectLst/>
                <a:highlight>
                  <a:srgbClr val="FFFFFF"/>
                </a:highlight>
                <a:latin typeface="Calibri" panose="020F0502020204030204" pitchFamily="34" charset="0"/>
              </a:rPr>
              <a:t>(ii) two per cent, where the payment is being made or credit is being given to a person other than an individual or a Hindu undivided family,</a:t>
            </a:r>
          </a:p>
          <a:p>
            <a:pPr algn="just"/>
            <a:r>
              <a:rPr lang="en-GB" b="0" i="0" dirty="0">
                <a:solidFill>
                  <a:srgbClr val="000000"/>
                </a:solidFill>
                <a:effectLst/>
                <a:highlight>
                  <a:srgbClr val="FFFFFF"/>
                </a:highlight>
                <a:latin typeface="Calibri" panose="020F0502020204030204" pitchFamily="34" charset="0"/>
              </a:rPr>
              <a:t>of such sum as income-tax on income comprised therein.</a:t>
            </a:r>
          </a:p>
          <a:p>
            <a:endParaRPr lang="en-IN" dirty="0"/>
          </a:p>
        </p:txBody>
      </p:sp>
    </p:spTree>
    <p:extLst>
      <p:ext uri="{BB962C8B-B14F-4D97-AF65-F5344CB8AC3E}">
        <p14:creationId xmlns:p14="http://schemas.microsoft.com/office/powerpoint/2010/main" val="1571559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B3C92-EAE1-1124-27B9-D41A5437B24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BE49561-C0B4-E202-22AD-A7635A74EAAD}"/>
              </a:ext>
            </a:extLst>
          </p:cNvPr>
          <p:cNvSpPr>
            <a:spLocks noGrp="1"/>
          </p:cNvSpPr>
          <p:nvPr>
            <p:ph idx="1"/>
          </p:nvPr>
        </p:nvSpPr>
        <p:spPr/>
        <p:txBody>
          <a:bodyPr/>
          <a:lstStyle/>
          <a:p>
            <a:r>
              <a:rPr lang="en-GB" b="0" i="0" dirty="0">
                <a:solidFill>
                  <a:srgbClr val="000000"/>
                </a:solidFill>
                <a:effectLst/>
                <a:highlight>
                  <a:srgbClr val="FFFFFF"/>
                </a:highlight>
                <a:latin typeface="Calibri" panose="020F0502020204030204" pitchFamily="34" charset="0"/>
              </a:rPr>
              <a:t>Where any sum referred to in sub-section (1) is credited to any account, whether called Suspense account or by any other name, in the books of account of the person liable to pay such income, such crediting shall be deemed to be credit of such income to the account of the payee and the provisions of this section shall apply accordingly.</a:t>
            </a:r>
            <a:endParaRPr lang="en-IN" dirty="0"/>
          </a:p>
        </p:txBody>
      </p:sp>
    </p:spTree>
    <p:extLst>
      <p:ext uri="{BB962C8B-B14F-4D97-AF65-F5344CB8AC3E}">
        <p14:creationId xmlns:p14="http://schemas.microsoft.com/office/powerpoint/2010/main" val="4280834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527BE-5D2A-9B20-B012-8CEF1507037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DC6124D-8781-F75D-3E8C-02B5E5B454F0}"/>
              </a:ext>
            </a:extLst>
          </p:cNvPr>
          <p:cNvSpPr>
            <a:spLocks noGrp="1"/>
          </p:cNvSpPr>
          <p:nvPr>
            <p:ph idx="1"/>
          </p:nvPr>
        </p:nvSpPr>
        <p:spPr/>
        <p:txBody>
          <a:bodyPr/>
          <a:lstStyle/>
          <a:p>
            <a:pPr algn="just"/>
            <a:r>
              <a:rPr lang="en-GB" b="0" i="0" dirty="0">
                <a:solidFill>
                  <a:srgbClr val="000000"/>
                </a:solidFill>
                <a:effectLst/>
                <a:highlight>
                  <a:srgbClr val="FFFFFF"/>
                </a:highlight>
                <a:latin typeface="Calibri" panose="020F0502020204030204" pitchFamily="34" charset="0"/>
              </a:rPr>
              <a:t>Where any sum is paid or credited for carrying out any work mentioned in sub-clause (e) of clause (iv) of the Explanation, tax shall be deducted at source --</a:t>
            </a:r>
          </a:p>
          <a:p>
            <a:pPr marL="182880" algn="just"/>
            <a:r>
              <a:rPr lang="en-GB" b="0" i="0" dirty="0">
                <a:solidFill>
                  <a:srgbClr val="000000"/>
                </a:solidFill>
                <a:effectLst/>
                <a:highlight>
                  <a:srgbClr val="FFFFFF"/>
                </a:highlight>
                <a:latin typeface="Calibri" panose="020F0502020204030204" pitchFamily="34" charset="0"/>
              </a:rPr>
              <a:t>(</a:t>
            </a:r>
            <a:r>
              <a:rPr lang="en-GB" b="0" i="0" dirty="0" err="1">
                <a:solidFill>
                  <a:srgbClr val="000000"/>
                </a:solidFill>
                <a:effectLst/>
                <a:highlight>
                  <a:srgbClr val="FFFFFF"/>
                </a:highlight>
                <a:latin typeface="Calibri" panose="020F0502020204030204" pitchFamily="34" charset="0"/>
              </a:rPr>
              <a:t>i</a:t>
            </a:r>
            <a:r>
              <a:rPr lang="en-GB" b="0" i="0" dirty="0">
                <a:solidFill>
                  <a:srgbClr val="000000"/>
                </a:solidFill>
                <a:effectLst/>
                <a:highlight>
                  <a:srgbClr val="FFFFFF"/>
                </a:highlight>
                <a:latin typeface="Calibri" panose="020F0502020204030204" pitchFamily="34" charset="0"/>
              </a:rPr>
              <a:t>) on the invoice value excluding the value of material, if such value is mentioned separately in the invoice; or</a:t>
            </a:r>
          </a:p>
          <a:p>
            <a:pPr marL="182880" algn="just"/>
            <a:r>
              <a:rPr lang="en-GB" b="0" i="0" dirty="0">
                <a:solidFill>
                  <a:srgbClr val="000000"/>
                </a:solidFill>
                <a:effectLst/>
                <a:highlight>
                  <a:srgbClr val="FFFFFF"/>
                </a:highlight>
                <a:latin typeface="Calibri" panose="020F0502020204030204" pitchFamily="34" charset="0"/>
              </a:rPr>
              <a:t>(ii) on the whole of the invoice value, if the value of material is not mentioned separately in the invoice.</a:t>
            </a:r>
          </a:p>
          <a:p>
            <a:endParaRPr lang="en-IN" dirty="0"/>
          </a:p>
        </p:txBody>
      </p:sp>
    </p:spTree>
    <p:extLst>
      <p:ext uri="{BB962C8B-B14F-4D97-AF65-F5344CB8AC3E}">
        <p14:creationId xmlns:p14="http://schemas.microsoft.com/office/powerpoint/2010/main" val="275016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34304-5E5D-4666-1574-E18EED40776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E9B84DF-CDA8-B5EC-6686-82AC188DEDCD}"/>
              </a:ext>
            </a:extLst>
          </p:cNvPr>
          <p:cNvSpPr>
            <a:spLocks noGrp="1"/>
          </p:cNvSpPr>
          <p:nvPr>
            <p:ph idx="1"/>
          </p:nvPr>
        </p:nvSpPr>
        <p:spPr/>
        <p:txBody>
          <a:bodyPr/>
          <a:lstStyle/>
          <a:p>
            <a:r>
              <a:rPr lang="en-GB" b="0" i="0" dirty="0">
                <a:solidFill>
                  <a:srgbClr val="000000"/>
                </a:solidFill>
                <a:effectLst/>
                <a:highlight>
                  <a:srgbClr val="FFFFFF"/>
                </a:highlight>
                <a:latin typeface="Calibri" panose="020F0502020204030204" pitchFamily="34" charset="0"/>
              </a:rPr>
              <a:t>No individual or Hindu undivided family shall be liable to deduct income-tax on the sum credited or paid to the account of the contractor where such sum is credited or paid exclusively for personal purposes of such individual or any member of Hindu undivided family.</a:t>
            </a:r>
            <a:endParaRPr lang="en-IN" dirty="0"/>
          </a:p>
        </p:txBody>
      </p:sp>
    </p:spTree>
    <p:extLst>
      <p:ext uri="{BB962C8B-B14F-4D97-AF65-F5344CB8AC3E}">
        <p14:creationId xmlns:p14="http://schemas.microsoft.com/office/powerpoint/2010/main" val="889030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48AE1-1B5C-E6C5-2F62-10FC691D21C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69C3040B-C331-2C73-B439-4A818B354E16}"/>
              </a:ext>
            </a:extLst>
          </p:cNvPr>
          <p:cNvSpPr>
            <a:spLocks noGrp="1"/>
          </p:cNvSpPr>
          <p:nvPr>
            <p:ph idx="1"/>
          </p:nvPr>
        </p:nvSpPr>
        <p:spPr/>
        <p:txBody>
          <a:bodyPr/>
          <a:lstStyle/>
          <a:p>
            <a:r>
              <a:rPr lang="en-GB" b="0" i="0" dirty="0">
                <a:solidFill>
                  <a:srgbClr val="000000"/>
                </a:solidFill>
                <a:effectLst/>
                <a:highlight>
                  <a:srgbClr val="FFFFFF"/>
                </a:highlight>
                <a:latin typeface="Calibri" panose="020F0502020204030204" pitchFamily="34" charset="0"/>
              </a:rPr>
              <a:t>No deduction shall be made from the amount of any sum credited or paid or likely to be credited or paid to the account of, or to, the contractor, if such sum does not exceed </a:t>
            </a:r>
            <a:r>
              <a:rPr lang="en-GB" b="0" i="0" baseline="30000" dirty="0">
                <a:solidFill>
                  <a:srgbClr val="000000"/>
                </a:solidFill>
                <a:effectLst/>
                <a:highlight>
                  <a:srgbClr val="FFFFFF"/>
                </a:highlight>
                <a:latin typeface="Calibri" panose="020F0502020204030204" pitchFamily="34" charset="0"/>
              </a:rPr>
              <a:t>[2]</a:t>
            </a:r>
            <a:r>
              <a:rPr lang="en-GB" b="0" i="0" dirty="0">
                <a:solidFill>
                  <a:srgbClr val="000000"/>
                </a:solidFill>
                <a:effectLst/>
                <a:highlight>
                  <a:srgbClr val="FFFFFF"/>
                </a:highlight>
                <a:latin typeface="Calibri" panose="020F0502020204030204" pitchFamily="34" charset="0"/>
              </a:rPr>
              <a:t>[thirty thousand rupees] :</a:t>
            </a:r>
          </a:p>
          <a:p>
            <a:endParaRPr lang="en-GB" dirty="0">
              <a:solidFill>
                <a:srgbClr val="000000"/>
              </a:solidFill>
              <a:highlight>
                <a:srgbClr val="FFFFFF"/>
              </a:highlight>
              <a:latin typeface="Calibri" panose="020F0502020204030204" pitchFamily="34" charset="0"/>
            </a:endParaRPr>
          </a:p>
          <a:p>
            <a:r>
              <a:rPr lang="en-GB" b="0" i="0" dirty="0">
                <a:solidFill>
                  <a:srgbClr val="000000"/>
                </a:solidFill>
                <a:effectLst/>
                <a:highlight>
                  <a:srgbClr val="FFFFFF"/>
                </a:highlight>
                <a:latin typeface="Calibri" panose="020F0502020204030204" pitchFamily="34" charset="0"/>
              </a:rPr>
              <a:t>Provided that where the aggregate of the amounts of such sums credited or paid or likely to be credited or paid during the financial year exceeds </a:t>
            </a:r>
            <a:r>
              <a:rPr lang="en-GB" b="0" i="0" baseline="30000" dirty="0">
                <a:solidFill>
                  <a:srgbClr val="000000"/>
                </a:solidFill>
                <a:effectLst/>
                <a:highlight>
                  <a:srgbClr val="FFFFFF"/>
                </a:highlight>
                <a:latin typeface="Calibri" panose="020F0502020204030204" pitchFamily="34" charset="0"/>
              </a:rPr>
              <a:t>[3]</a:t>
            </a:r>
            <a:r>
              <a:rPr lang="en-GB" b="0" i="0" dirty="0">
                <a:solidFill>
                  <a:srgbClr val="000000"/>
                </a:solidFill>
                <a:effectLst/>
                <a:highlight>
                  <a:srgbClr val="FFFFFF"/>
                </a:highlight>
                <a:latin typeface="Calibri" panose="020F0502020204030204" pitchFamily="34" charset="0"/>
              </a:rPr>
              <a:t>[one lakh rupees], the person responsible for paying such sums referred to in sub-section (1) shall be liable to deduct income-tax under this section.</a:t>
            </a:r>
            <a:endParaRPr lang="en-IN" dirty="0"/>
          </a:p>
        </p:txBody>
      </p:sp>
    </p:spTree>
    <p:extLst>
      <p:ext uri="{BB962C8B-B14F-4D97-AF65-F5344CB8AC3E}">
        <p14:creationId xmlns:p14="http://schemas.microsoft.com/office/powerpoint/2010/main" val="2209378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2A1B2-4EF1-D050-3410-0817F85CC1D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C7A7CF4-F2C4-C345-4815-79752212A6BB}"/>
              </a:ext>
            </a:extLst>
          </p:cNvPr>
          <p:cNvSpPr>
            <a:spLocks noGrp="1"/>
          </p:cNvSpPr>
          <p:nvPr>
            <p:ph idx="1"/>
          </p:nvPr>
        </p:nvSpPr>
        <p:spPr/>
        <p:txBody>
          <a:bodyPr/>
          <a:lstStyle/>
          <a:p>
            <a:r>
              <a:rPr lang="en-GB" b="0" i="0" dirty="0">
                <a:solidFill>
                  <a:srgbClr val="000000"/>
                </a:solidFill>
                <a:effectLst/>
                <a:highlight>
                  <a:srgbClr val="FFFFFF"/>
                </a:highlight>
                <a:latin typeface="Calibri" panose="020F0502020204030204" pitchFamily="34" charset="0"/>
              </a:rPr>
              <a:t>No deduction shall be made from any sum credited or paid or likely to be credited or paid during the previous year to the account of a contractor during the course of business of plying, hiring or leasing goods carriages, </a:t>
            </a:r>
            <a:r>
              <a:rPr lang="en-GB" b="0" i="0" baseline="30000" dirty="0">
                <a:solidFill>
                  <a:srgbClr val="000000"/>
                </a:solidFill>
                <a:effectLst/>
                <a:highlight>
                  <a:srgbClr val="FFFFFF"/>
                </a:highlight>
                <a:latin typeface="Calibri" panose="020F0502020204030204" pitchFamily="34" charset="0"/>
              </a:rPr>
              <a:t>[4]</a:t>
            </a:r>
            <a:r>
              <a:rPr lang="en-GB" b="0" i="0" dirty="0">
                <a:solidFill>
                  <a:srgbClr val="000000"/>
                </a:solidFill>
                <a:effectLst/>
                <a:highlight>
                  <a:srgbClr val="FFFFFF"/>
                </a:highlight>
                <a:latin typeface="Calibri" panose="020F0502020204030204" pitchFamily="34" charset="0"/>
              </a:rPr>
              <a:t>[where such contractor owns ten or less goods carriages at any time during the previous year and furnishes a declaration to that effect along with] his Permanent Account Number, to the person paying or crediting such sum.</a:t>
            </a:r>
            <a:endParaRPr lang="en-IN" dirty="0"/>
          </a:p>
        </p:txBody>
      </p:sp>
    </p:spTree>
    <p:extLst>
      <p:ext uri="{BB962C8B-B14F-4D97-AF65-F5344CB8AC3E}">
        <p14:creationId xmlns:p14="http://schemas.microsoft.com/office/powerpoint/2010/main" val="1338991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531C2-4D44-0900-CB55-E5958774B9A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92357CC-BF1D-AA42-7F0D-6510164A69A2}"/>
              </a:ext>
            </a:extLst>
          </p:cNvPr>
          <p:cNvSpPr>
            <a:spLocks noGrp="1"/>
          </p:cNvSpPr>
          <p:nvPr>
            <p:ph idx="1"/>
          </p:nvPr>
        </p:nvSpPr>
        <p:spPr/>
        <p:txBody>
          <a:bodyPr/>
          <a:lstStyle/>
          <a:p>
            <a:pPr marL="182880" algn="just"/>
            <a:r>
              <a:rPr lang="en-GB" b="0" i="0" dirty="0">
                <a:solidFill>
                  <a:srgbClr val="000000"/>
                </a:solidFill>
                <a:effectLst/>
                <a:highlight>
                  <a:srgbClr val="FFFFFF"/>
                </a:highlight>
                <a:latin typeface="Calibri" panose="020F0502020204030204" pitchFamily="34" charset="0"/>
              </a:rPr>
              <a:t> work shall include --</a:t>
            </a:r>
          </a:p>
          <a:p>
            <a:pPr marL="274320" algn="just"/>
            <a:r>
              <a:rPr lang="en-GB" b="0" i="0" dirty="0">
                <a:solidFill>
                  <a:srgbClr val="000000"/>
                </a:solidFill>
                <a:effectLst/>
                <a:highlight>
                  <a:srgbClr val="FFFFFF"/>
                </a:highlight>
                <a:latin typeface="Calibri" panose="020F0502020204030204" pitchFamily="34" charset="0"/>
              </a:rPr>
              <a:t>(a) advertising;</a:t>
            </a:r>
          </a:p>
          <a:p>
            <a:pPr marL="274320" algn="just"/>
            <a:r>
              <a:rPr lang="en-GB" b="0" i="0" dirty="0">
                <a:solidFill>
                  <a:srgbClr val="000000"/>
                </a:solidFill>
                <a:effectLst/>
                <a:highlight>
                  <a:srgbClr val="FFFFFF"/>
                </a:highlight>
                <a:latin typeface="Calibri" panose="020F0502020204030204" pitchFamily="34" charset="0"/>
              </a:rPr>
              <a:t>(b) broadcasting and telecasting including production of programmes for such broadcasting or telecasting;</a:t>
            </a:r>
          </a:p>
          <a:p>
            <a:pPr marL="274320" algn="just"/>
            <a:r>
              <a:rPr lang="en-GB" b="0" i="0" dirty="0">
                <a:solidFill>
                  <a:srgbClr val="000000"/>
                </a:solidFill>
                <a:effectLst/>
                <a:highlight>
                  <a:srgbClr val="FFFFFF"/>
                </a:highlight>
                <a:latin typeface="Calibri" panose="020F0502020204030204" pitchFamily="34" charset="0"/>
              </a:rPr>
              <a:t>(c) carriage of goods or passengers by any mode of transport other than by railways;</a:t>
            </a:r>
          </a:p>
          <a:p>
            <a:pPr marL="274320" algn="just"/>
            <a:r>
              <a:rPr lang="en-GB" b="0" i="0" dirty="0">
                <a:solidFill>
                  <a:srgbClr val="000000"/>
                </a:solidFill>
                <a:effectLst/>
                <a:highlight>
                  <a:srgbClr val="FFFFFF"/>
                </a:highlight>
                <a:latin typeface="Calibri" panose="020F0502020204030204" pitchFamily="34" charset="0"/>
              </a:rPr>
              <a:t>(d) catering;</a:t>
            </a:r>
          </a:p>
          <a:p>
            <a:endParaRPr lang="en-IN" dirty="0"/>
          </a:p>
        </p:txBody>
      </p:sp>
    </p:spTree>
    <p:extLst>
      <p:ext uri="{BB962C8B-B14F-4D97-AF65-F5344CB8AC3E}">
        <p14:creationId xmlns:p14="http://schemas.microsoft.com/office/powerpoint/2010/main" val="1529320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26F8B-BE0F-7A3E-4E0B-43CF51F70C0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0CE11A1-1900-8872-4CE2-46174B69C350}"/>
              </a:ext>
            </a:extLst>
          </p:cNvPr>
          <p:cNvSpPr>
            <a:spLocks noGrp="1"/>
          </p:cNvSpPr>
          <p:nvPr>
            <p:ph idx="1"/>
          </p:nvPr>
        </p:nvSpPr>
        <p:spPr/>
        <p:txBody>
          <a:bodyPr>
            <a:normAutofit lnSpcReduction="10000"/>
          </a:bodyPr>
          <a:lstStyle/>
          <a:p>
            <a:pPr marL="274320" algn="just"/>
            <a:r>
              <a:rPr lang="en-GB" dirty="0">
                <a:solidFill>
                  <a:srgbClr val="000000"/>
                </a:solidFill>
                <a:highlight>
                  <a:srgbClr val="FFFFFF"/>
                </a:highlight>
                <a:latin typeface="Calibri" panose="020F0502020204030204" pitchFamily="34" charset="0"/>
              </a:rPr>
              <a:t>e) </a:t>
            </a:r>
            <a:r>
              <a:rPr lang="en-GB" b="0" i="0" dirty="0">
                <a:solidFill>
                  <a:srgbClr val="000000"/>
                </a:solidFill>
                <a:effectLst/>
                <a:highlight>
                  <a:srgbClr val="FFFFFF"/>
                </a:highlight>
                <a:latin typeface="Calibri" panose="020F0502020204030204" pitchFamily="34" charset="0"/>
              </a:rPr>
              <a:t>manufacturing or supplying a product according to the requirement or specification of a customer by using material purchased from such customer or its associate, being a person placed similarly in relation to such customer as is the person placed in relation to the </a:t>
            </a:r>
            <a:r>
              <a:rPr lang="en-GB" b="0" i="0" dirty="0" err="1">
                <a:solidFill>
                  <a:srgbClr val="000000"/>
                </a:solidFill>
                <a:effectLst/>
                <a:highlight>
                  <a:srgbClr val="FFFFFF"/>
                </a:highlight>
                <a:latin typeface="Calibri" panose="020F0502020204030204" pitchFamily="34" charset="0"/>
              </a:rPr>
              <a:t>assessee</a:t>
            </a:r>
            <a:r>
              <a:rPr lang="en-GB" b="0" i="0" dirty="0">
                <a:solidFill>
                  <a:srgbClr val="000000"/>
                </a:solidFill>
                <a:effectLst/>
                <a:highlight>
                  <a:srgbClr val="FFFFFF"/>
                </a:highlight>
                <a:latin typeface="Calibri" panose="020F0502020204030204" pitchFamily="34" charset="0"/>
              </a:rPr>
              <a:t> under the provisions contained in clause (b) of sub-section (2) of section 40A,]</a:t>
            </a:r>
          </a:p>
          <a:p>
            <a:pPr marL="182880" algn="just"/>
            <a:r>
              <a:rPr lang="en-GB" b="0" i="0" dirty="0">
                <a:solidFill>
                  <a:srgbClr val="000000"/>
                </a:solidFill>
                <a:effectLst/>
                <a:highlight>
                  <a:srgbClr val="FFFFFF"/>
                </a:highlight>
                <a:latin typeface="Calibri" panose="020F0502020204030204" pitchFamily="34" charset="0"/>
              </a:rPr>
              <a:t>but does not include manufacturing or supplying a product according to the requirement or specification of a customer by using material purchased from a person, other than such customer </a:t>
            </a:r>
            <a:r>
              <a:rPr lang="en-GB" b="0" i="0" baseline="30000" dirty="0">
                <a:solidFill>
                  <a:srgbClr val="000000"/>
                </a:solidFill>
                <a:effectLst/>
                <a:highlight>
                  <a:srgbClr val="FFFFFF"/>
                </a:highlight>
                <a:latin typeface="Calibri" panose="020F0502020204030204" pitchFamily="34" charset="0"/>
              </a:rPr>
              <a:t>[8]</a:t>
            </a:r>
            <a:r>
              <a:rPr lang="en-GB" b="0" i="0" dirty="0">
                <a:solidFill>
                  <a:srgbClr val="000000"/>
                </a:solidFill>
                <a:effectLst/>
                <a:highlight>
                  <a:srgbClr val="FFFFFF"/>
                </a:highlight>
                <a:latin typeface="Calibri" panose="020F0502020204030204" pitchFamily="34" charset="0"/>
              </a:rPr>
              <a:t>[or associate of such customer.</a:t>
            </a:r>
          </a:p>
          <a:p>
            <a:pPr marL="182880" algn="just"/>
            <a:r>
              <a:rPr lang="en-GB" dirty="0"/>
              <a:t>(B) any sum referred to in sub-section (1) of section 194J.”</a:t>
            </a:r>
            <a:endParaRPr lang="en-GB" b="0" i="0" dirty="0">
              <a:solidFill>
                <a:srgbClr val="000000"/>
              </a:solidFill>
              <a:effectLst/>
              <a:highlight>
                <a:srgbClr val="FFFFFF"/>
              </a:highlight>
              <a:latin typeface="Calibri" panose="020F0502020204030204" pitchFamily="34" charset="0"/>
            </a:endParaRPr>
          </a:p>
          <a:p>
            <a:endParaRPr lang="en-IN" dirty="0"/>
          </a:p>
        </p:txBody>
      </p:sp>
    </p:spTree>
    <p:extLst>
      <p:ext uri="{BB962C8B-B14F-4D97-AF65-F5344CB8AC3E}">
        <p14:creationId xmlns:p14="http://schemas.microsoft.com/office/powerpoint/2010/main" val="53581664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25</TotalTime>
  <Words>910</Words>
  <Application>Microsoft Office PowerPoint</Application>
  <PresentationFormat>Widescreen</PresentationFormat>
  <Paragraphs>27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Gill Sans MT</vt:lpstr>
      <vt:lpstr>Gallery</vt:lpstr>
      <vt:lpstr>Sec 194C and 194D</vt:lpstr>
      <vt:lpstr>194 c Payments to contractors.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194 D  - INSURANCE COMMISSION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919633533228</dc:creator>
  <cp:lastModifiedBy>919633533228</cp:lastModifiedBy>
  <cp:revision>2</cp:revision>
  <dcterms:created xsi:type="dcterms:W3CDTF">2024-07-31T16:48:31Z</dcterms:created>
  <dcterms:modified xsi:type="dcterms:W3CDTF">2024-08-02T16:12:25Z</dcterms:modified>
</cp:coreProperties>
</file>