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125" r:id="rId3"/>
    <p:sldId id="2099" r:id="rId4"/>
    <p:sldId id="2100" r:id="rId5"/>
    <p:sldId id="2101" r:id="rId6"/>
    <p:sldId id="2102" r:id="rId7"/>
    <p:sldId id="2103" r:id="rId8"/>
    <p:sldId id="2104" r:id="rId9"/>
    <p:sldId id="2105" r:id="rId10"/>
    <p:sldId id="2106" r:id="rId11"/>
    <p:sldId id="2107" r:id="rId12"/>
    <p:sldId id="2108" r:id="rId13"/>
    <p:sldId id="2109" r:id="rId14"/>
    <p:sldId id="2110" r:id="rId15"/>
    <p:sldId id="2111" r:id="rId16"/>
    <p:sldId id="2112" r:id="rId17"/>
    <p:sldId id="2113" r:id="rId18"/>
    <p:sldId id="2114" r:id="rId19"/>
    <p:sldId id="2115" r:id="rId20"/>
    <p:sldId id="2116" r:id="rId21"/>
    <p:sldId id="2117" r:id="rId22"/>
    <p:sldId id="2118" r:id="rId23"/>
    <p:sldId id="2119" r:id="rId24"/>
    <p:sldId id="2120" r:id="rId25"/>
    <p:sldId id="2121" r:id="rId26"/>
    <p:sldId id="2122" r:id="rId27"/>
    <p:sldId id="2123" r:id="rId28"/>
    <p:sldId id="212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93" d="100"/>
          <a:sy n="93" d="100"/>
        </p:scale>
        <p:origin x="21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826CA-6A07-D365-D6D9-CBA51A1025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7B3627A-F82B-352E-CE00-84D7DB96A2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5F42ADC-8642-881B-100B-9F1EAFC7B039}"/>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5" name="Footer Placeholder 4">
            <a:extLst>
              <a:ext uri="{FF2B5EF4-FFF2-40B4-BE49-F238E27FC236}">
                <a16:creationId xmlns:a16="http://schemas.microsoft.com/office/drawing/2014/main" id="{C60179D7-BA3A-AB82-186B-14FEF0A9154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D2F089-7C0B-D420-C379-B60DFBB9EDD6}"/>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186120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D7BF4-F8B5-109F-0D86-543D0818D03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0E754EB-1067-B75B-1FDD-C42ADBFBC0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63C6FEB-D1DB-E71F-195B-A9DA63171320}"/>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5" name="Footer Placeholder 4">
            <a:extLst>
              <a:ext uri="{FF2B5EF4-FFF2-40B4-BE49-F238E27FC236}">
                <a16:creationId xmlns:a16="http://schemas.microsoft.com/office/drawing/2014/main" id="{002A7E56-643B-803F-CAAC-4E5634E5BAB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0E8C53D-0002-0C31-CD90-9E6DB80DC5D9}"/>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1528344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35A4EF-3FF1-38B4-9E56-F5B8E9B387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00F7629-A1EA-8533-35A4-52C22EC7F2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63D4BAF-2C31-9BBC-9A59-FFAABB59E618}"/>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5" name="Footer Placeholder 4">
            <a:extLst>
              <a:ext uri="{FF2B5EF4-FFF2-40B4-BE49-F238E27FC236}">
                <a16:creationId xmlns:a16="http://schemas.microsoft.com/office/drawing/2014/main" id="{B2F08CB7-E81E-0C3D-F260-1594411898B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49094A-A159-4501-07F2-15D75CA42797}"/>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657910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9848A-78B1-572F-F78A-B3F4E8334DB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2010921-6737-C501-0B62-569EDBC120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021DDC5-7DD1-2D96-BF4A-83F13ED8053F}"/>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5" name="Footer Placeholder 4">
            <a:extLst>
              <a:ext uri="{FF2B5EF4-FFF2-40B4-BE49-F238E27FC236}">
                <a16:creationId xmlns:a16="http://schemas.microsoft.com/office/drawing/2014/main" id="{23311416-489D-26F5-36BC-759D763D4D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F3B852E-CB11-BFA6-E1E7-69BEBFC6CA9F}"/>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154710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E7C17-D00E-7EEA-79EF-B792C634FC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991A972-F636-9E9C-F79F-05E8BC2154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986433-D902-C711-047E-D0AFB30CE69B}"/>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5" name="Footer Placeholder 4">
            <a:extLst>
              <a:ext uri="{FF2B5EF4-FFF2-40B4-BE49-F238E27FC236}">
                <a16:creationId xmlns:a16="http://schemas.microsoft.com/office/drawing/2014/main" id="{E7E02C4E-7BDA-3BC7-7D7D-9BBEC1EF181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C500A8-E8B9-516C-2FEF-3887E9B5EDAA}"/>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2112244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6B4AC-1E0A-3E1A-67B0-AE8FDD50AA4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95AFEE4-87D1-49AE-730A-BE09B94D00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94D738B-C034-137F-8149-98B54B2BBC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F2102B3-6F43-530C-70EB-6EEC526B232D}"/>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6" name="Footer Placeholder 5">
            <a:extLst>
              <a:ext uri="{FF2B5EF4-FFF2-40B4-BE49-F238E27FC236}">
                <a16:creationId xmlns:a16="http://schemas.microsoft.com/office/drawing/2014/main" id="{694CD0F6-4C49-02C2-6F06-A458C934415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539F113-0161-2A21-5B77-DB86C6B4F6BE}"/>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116048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DFBEB-FDEF-5D6D-D031-9FE983CE382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393FCA9-D25C-04B2-5B63-8A77E593EE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2DEFF8-07EE-E9E7-F511-62720E5EF4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94711AB-E6C0-C9F0-509A-653BC118B9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D37682-4718-1485-B93C-D4D060CDA1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79A3CF4-3E50-FE45-BC16-FF057E71D5A5}"/>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8" name="Footer Placeholder 7">
            <a:extLst>
              <a:ext uri="{FF2B5EF4-FFF2-40B4-BE49-F238E27FC236}">
                <a16:creationId xmlns:a16="http://schemas.microsoft.com/office/drawing/2014/main" id="{88E3AA8F-C465-AE7C-DF48-7FFE7031442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19E874C-6CD1-8B17-09F4-6A9BDDB2135A}"/>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4085254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6AED-52C7-1B32-D57C-33246356B4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467D484-9EA1-9313-E6A5-BE9A30FB0A09}"/>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4" name="Footer Placeholder 3">
            <a:extLst>
              <a:ext uri="{FF2B5EF4-FFF2-40B4-BE49-F238E27FC236}">
                <a16:creationId xmlns:a16="http://schemas.microsoft.com/office/drawing/2014/main" id="{46D385DA-AB16-EFEB-2290-F4664405B26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E3DA0F2-6BB4-F21F-A3EC-098C9A349725}"/>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977460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C70165-7313-03F0-9186-74B590F9D8AA}"/>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3" name="Footer Placeholder 2">
            <a:extLst>
              <a:ext uri="{FF2B5EF4-FFF2-40B4-BE49-F238E27FC236}">
                <a16:creationId xmlns:a16="http://schemas.microsoft.com/office/drawing/2014/main" id="{63253B1D-EA31-134F-9D72-7C6CAA234D5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D166F49-3D7A-0356-6924-A1F2EA43AE27}"/>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46438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9D7D2-F1B7-2ACC-52ED-497D9AA0E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28E8700-193B-24DF-1520-9F3A832E29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D87C33C-9FC2-648C-D65C-6FC8A46E3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C91170-B39B-BB39-B0E1-A72A926E0704}"/>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6" name="Footer Placeholder 5">
            <a:extLst>
              <a:ext uri="{FF2B5EF4-FFF2-40B4-BE49-F238E27FC236}">
                <a16:creationId xmlns:a16="http://schemas.microsoft.com/office/drawing/2014/main" id="{70536E6D-5064-8577-23A7-E4C901898C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580461F-5C2C-73A5-A9B0-78218469236F}"/>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322847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DE987-21FF-51FE-3174-349DCB894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4F0DAF3-6136-11A8-B254-9DA0373C16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8B17B7A-4502-752F-2369-72415D5F9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7B48C-A060-9B84-AB72-7DA460A44E24}"/>
              </a:ext>
            </a:extLst>
          </p:cNvPr>
          <p:cNvSpPr>
            <a:spLocks noGrp="1"/>
          </p:cNvSpPr>
          <p:nvPr>
            <p:ph type="dt" sz="half" idx="10"/>
          </p:nvPr>
        </p:nvSpPr>
        <p:spPr/>
        <p:txBody>
          <a:bodyPr/>
          <a:lstStyle/>
          <a:p>
            <a:fld id="{0E6A5A1D-5CB6-44DA-B9E5-9A9657F47550}" type="datetimeFigureOut">
              <a:rPr lang="en-IN" smtClean="0"/>
              <a:t>07-08-2024</a:t>
            </a:fld>
            <a:endParaRPr lang="en-IN"/>
          </a:p>
        </p:txBody>
      </p:sp>
      <p:sp>
        <p:nvSpPr>
          <p:cNvPr id="6" name="Footer Placeholder 5">
            <a:extLst>
              <a:ext uri="{FF2B5EF4-FFF2-40B4-BE49-F238E27FC236}">
                <a16:creationId xmlns:a16="http://schemas.microsoft.com/office/drawing/2014/main" id="{F20D945A-A4D7-4B11-CE03-1D67DA93261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8C8845E-8DE2-7424-B305-347D490AB4FE}"/>
              </a:ext>
            </a:extLst>
          </p:cNvPr>
          <p:cNvSpPr>
            <a:spLocks noGrp="1"/>
          </p:cNvSpPr>
          <p:nvPr>
            <p:ph type="sldNum" sz="quarter" idx="12"/>
          </p:nvPr>
        </p:nvSpPr>
        <p:spPr/>
        <p:txBody>
          <a:bodyPr/>
          <a:lstStyle/>
          <a:p>
            <a:fld id="{3BE78FED-8055-4C46-8C6F-4BE5A6DFE35B}" type="slidenum">
              <a:rPr lang="en-IN" smtClean="0"/>
              <a:t>‹#›</a:t>
            </a:fld>
            <a:endParaRPr lang="en-IN"/>
          </a:p>
        </p:txBody>
      </p:sp>
    </p:spTree>
    <p:extLst>
      <p:ext uri="{BB962C8B-B14F-4D97-AF65-F5344CB8AC3E}">
        <p14:creationId xmlns:p14="http://schemas.microsoft.com/office/powerpoint/2010/main" val="375967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837011-4308-764C-6EA7-0C8DFCD3BD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8A984DF-3391-B8FA-D1A9-333EBE6CEF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C47715-1B13-80EB-48F5-7152EF9212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A5A1D-5CB6-44DA-B9E5-9A9657F47550}" type="datetimeFigureOut">
              <a:rPr lang="en-IN" smtClean="0"/>
              <a:t>07-08-2024</a:t>
            </a:fld>
            <a:endParaRPr lang="en-IN"/>
          </a:p>
        </p:txBody>
      </p:sp>
      <p:sp>
        <p:nvSpPr>
          <p:cNvPr id="5" name="Footer Placeholder 4">
            <a:extLst>
              <a:ext uri="{FF2B5EF4-FFF2-40B4-BE49-F238E27FC236}">
                <a16:creationId xmlns:a16="http://schemas.microsoft.com/office/drawing/2014/main" id="{F08B72AF-BCDD-4AF2-577D-AFE39AD86B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5056BDC-E343-066A-C730-31793E7070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78FED-8055-4C46-8C6F-4BE5A6DFE35B}" type="slidenum">
              <a:rPr lang="en-IN" smtClean="0"/>
              <a:t>‹#›</a:t>
            </a:fld>
            <a:endParaRPr lang="en-IN"/>
          </a:p>
        </p:txBody>
      </p:sp>
    </p:spTree>
    <p:extLst>
      <p:ext uri="{BB962C8B-B14F-4D97-AF65-F5344CB8AC3E}">
        <p14:creationId xmlns:p14="http://schemas.microsoft.com/office/powerpoint/2010/main" val="75027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9B16-70D3-5C24-1D96-967E161F5490}"/>
              </a:ext>
            </a:extLst>
          </p:cNvPr>
          <p:cNvSpPr>
            <a:spLocks noGrp="1"/>
          </p:cNvSpPr>
          <p:nvPr>
            <p:ph type="ctrTitle"/>
          </p:nvPr>
        </p:nvSpPr>
        <p:spPr/>
        <p:txBody>
          <a:bodyPr/>
          <a:lstStyle/>
          <a:p>
            <a:r>
              <a:rPr lang="en-US" dirty="0"/>
              <a:t>International Trade</a:t>
            </a:r>
            <a:br>
              <a:rPr lang="en-US" dirty="0"/>
            </a:br>
            <a:endParaRPr lang="en-IN" dirty="0"/>
          </a:p>
        </p:txBody>
      </p:sp>
      <p:sp>
        <p:nvSpPr>
          <p:cNvPr id="3" name="Subtitle 2">
            <a:extLst>
              <a:ext uri="{FF2B5EF4-FFF2-40B4-BE49-F238E27FC236}">
                <a16:creationId xmlns:a16="http://schemas.microsoft.com/office/drawing/2014/main" id="{75FDEFEA-6AD5-DFE8-1FE9-55A664664892}"/>
              </a:ext>
            </a:extLst>
          </p:cNvPr>
          <p:cNvSpPr>
            <a:spLocks noGrp="1"/>
          </p:cNvSpPr>
          <p:nvPr>
            <p:ph type="subTitle" idx="1"/>
          </p:nvPr>
        </p:nvSpPr>
        <p:spPr/>
        <p:txBody>
          <a:bodyPr/>
          <a:lstStyle/>
          <a:p>
            <a:r>
              <a:rPr lang="en-US" dirty="0"/>
              <a:t>By </a:t>
            </a:r>
          </a:p>
          <a:p>
            <a:r>
              <a:rPr lang="en-US" dirty="0"/>
              <a:t>Nijay Gupta</a:t>
            </a:r>
            <a:endParaRPr lang="en-IN" dirty="0"/>
          </a:p>
        </p:txBody>
      </p:sp>
    </p:spTree>
    <p:extLst>
      <p:ext uri="{BB962C8B-B14F-4D97-AF65-F5344CB8AC3E}">
        <p14:creationId xmlns:p14="http://schemas.microsoft.com/office/powerpoint/2010/main" val="2437177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itle 1">
            <a:extLst>
              <a:ext uri="{FF2B5EF4-FFF2-40B4-BE49-F238E27FC236}">
                <a16:creationId xmlns:a16="http://schemas.microsoft.com/office/drawing/2014/main" id="{91C5EDAB-0C48-5954-5012-DE97D5BC38BE}"/>
              </a:ext>
            </a:extLst>
          </p:cNvPr>
          <p:cNvSpPr>
            <a:spLocks noGrp="1" noChangeArrowheads="1"/>
          </p:cNvSpPr>
          <p:nvPr>
            <p:ph type="title"/>
          </p:nvPr>
        </p:nvSpPr>
        <p:spPr/>
        <p:txBody>
          <a:bodyPr/>
          <a:lstStyle/>
          <a:p>
            <a:r>
              <a:rPr lang="en-US" altLang="en-US" sz="3600"/>
              <a:t>Basic Data Required</a:t>
            </a:r>
            <a:endParaRPr lang="en-IN" altLang="en-US" sz="3600"/>
          </a:p>
        </p:txBody>
      </p:sp>
      <p:sp>
        <p:nvSpPr>
          <p:cNvPr id="220163" name="Content Placeholder 2">
            <a:extLst>
              <a:ext uri="{FF2B5EF4-FFF2-40B4-BE49-F238E27FC236}">
                <a16:creationId xmlns:a16="http://schemas.microsoft.com/office/drawing/2014/main" id="{C683FFF7-ED82-BFD4-5243-C15DAF5D6A3E}"/>
              </a:ext>
            </a:extLst>
          </p:cNvPr>
          <p:cNvSpPr>
            <a:spLocks noGrp="1" noChangeArrowheads="1"/>
          </p:cNvSpPr>
          <p:nvPr>
            <p:ph idx="1"/>
          </p:nvPr>
        </p:nvSpPr>
        <p:spPr>
          <a:xfrm>
            <a:off x="2209800" y="1752600"/>
            <a:ext cx="7772400" cy="4343400"/>
          </a:xfrm>
        </p:spPr>
        <p:txBody>
          <a:bodyPr/>
          <a:lstStyle/>
          <a:p>
            <a:r>
              <a:rPr lang="en-US" altLang="en-US" sz="2400"/>
              <a:t>Product information – Cost of product, cost of Distribution, nature of Product &amp; Demand</a:t>
            </a:r>
          </a:p>
          <a:p>
            <a:r>
              <a:rPr lang="en-IN" altLang="en-US" sz="2400"/>
              <a:t>Market Information – Market structure, Terms of payments by competitors &amp; importers, price of substitute, tariff &amp; quotas, trade preferences and agreements</a:t>
            </a:r>
          </a:p>
          <a:p>
            <a:r>
              <a:rPr lang="en-IN" altLang="en-US" sz="2400"/>
              <a:t>Other relevant information – Company’s policy, political restrictions/sanctions on trade, bilateral/multilateral agreements, Sales in units/ INR, availability of air lines/shipping’s services, warehousing facilities &amp; costs, geopolitical situation</a:t>
            </a:r>
          </a:p>
        </p:txBody>
      </p:sp>
    </p:spTree>
    <p:extLst>
      <p:ext uri="{BB962C8B-B14F-4D97-AF65-F5344CB8AC3E}">
        <p14:creationId xmlns:p14="http://schemas.microsoft.com/office/powerpoint/2010/main" val="1246535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itle 1">
            <a:extLst>
              <a:ext uri="{FF2B5EF4-FFF2-40B4-BE49-F238E27FC236}">
                <a16:creationId xmlns:a16="http://schemas.microsoft.com/office/drawing/2014/main" id="{78211949-3125-38DB-E7DF-371F8C2A623D}"/>
              </a:ext>
            </a:extLst>
          </p:cNvPr>
          <p:cNvSpPr>
            <a:spLocks noGrp="1" noChangeArrowheads="1"/>
          </p:cNvSpPr>
          <p:nvPr>
            <p:ph type="title"/>
          </p:nvPr>
        </p:nvSpPr>
        <p:spPr/>
        <p:txBody>
          <a:bodyPr/>
          <a:lstStyle/>
          <a:p>
            <a:r>
              <a:rPr lang="en-US" altLang="en-US" sz="3600"/>
              <a:t>Marginal Cost Pricing</a:t>
            </a:r>
            <a:endParaRPr lang="en-IN" altLang="en-US" sz="3600"/>
          </a:p>
        </p:txBody>
      </p:sp>
      <p:sp>
        <p:nvSpPr>
          <p:cNvPr id="221187" name="Content Placeholder 2">
            <a:extLst>
              <a:ext uri="{FF2B5EF4-FFF2-40B4-BE49-F238E27FC236}">
                <a16:creationId xmlns:a16="http://schemas.microsoft.com/office/drawing/2014/main" id="{DE5D9BCD-68BC-945A-2C86-1EE6EC9749F9}"/>
              </a:ext>
            </a:extLst>
          </p:cNvPr>
          <p:cNvSpPr>
            <a:spLocks noGrp="1" noChangeArrowheads="1"/>
          </p:cNvSpPr>
          <p:nvPr>
            <p:ph idx="1"/>
          </p:nvPr>
        </p:nvSpPr>
        <p:spPr>
          <a:xfrm>
            <a:off x="2209800" y="1752600"/>
            <a:ext cx="7772400" cy="4343400"/>
          </a:xfrm>
        </p:spPr>
        <p:txBody>
          <a:bodyPr/>
          <a:lstStyle/>
          <a:p>
            <a:r>
              <a:rPr lang="en-US" altLang="en-US"/>
              <a:t>Marginal Cost more preferred to Total Cost – Plus approach, since it takes into account only those costs which are directly attributable to export product;</a:t>
            </a:r>
          </a:p>
          <a:p>
            <a:r>
              <a:rPr lang="en-US" altLang="en-US"/>
              <a:t>Total Cost-plus pricing: </a:t>
            </a:r>
            <a:r>
              <a:rPr lang="en-US" altLang="en-US" sz="1600">
                <a:solidFill>
                  <a:srgbClr val="202124"/>
                </a:solidFill>
                <a:latin typeface="Google Sans"/>
              </a:rPr>
              <a:t>Cost-plus pricing, also known as markup pricing, </a:t>
            </a:r>
            <a:r>
              <a:rPr lang="en-US" altLang="en-US" sz="1600">
                <a:solidFill>
                  <a:srgbClr val="040C28"/>
                </a:solidFill>
                <a:latin typeface="Google Sans"/>
              </a:rPr>
              <a:t>involves calculating total costs, then applying a markup percentage to those costs to reach an asking price</a:t>
            </a:r>
            <a:r>
              <a:rPr lang="en-US" altLang="en-US" sz="1600">
                <a:solidFill>
                  <a:srgbClr val="202124"/>
                </a:solidFill>
                <a:latin typeface="Google Sans"/>
              </a:rPr>
              <a:t>. Retail brands aim for a 30 - 50% profit margin</a:t>
            </a:r>
            <a:endParaRPr lang="en-US" altLang="en-US"/>
          </a:p>
          <a:p>
            <a:r>
              <a:rPr lang="en-US" altLang="en-US"/>
              <a:t>Marginal Cost pricing:</a:t>
            </a:r>
          </a:p>
          <a:p>
            <a:r>
              <a:rPr lang="en-US" altLang="en-US"/>
              <a:t>Divide the cost into Fixed Cost &amp; Variable Cost</a:t>
            </a:r>
          </a:p>
          <a:p>
            <a:r>
              <a:rPr lang="en-US" altLang="en-US"/>
              <a:t>Marginal Cost pricing is justified or advisable</a:t>
            </a:r>
          </a:p>
          <a:p>
            <a:endParaRPr lang="en-US" altLang="en-US"/>
          </a:p>
          <a:p>
            <a:endParaRPr lang="en-IN" altLang="en-US"/>
          </a:p>
        </p:txBody>
      </p:sp>
    </p:spTree>
    <p:extLst>
      <p:ext uri="{BB962C8B-B14F-4D97-AF65-F5344CB8AC3E}">
        <p14:creationId xmlns:p14="http://schemas.microsoft.com/office/powerpoint/2010/main" val="327320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itle 1">
            <a:extLst>
              <a:ext uri="{FF2B5EF4-FFF2-40B4-BE49-F238E27FC236}">
                <a16:creationId xmlns:a16="http://schemas.microsoft.com/office/drawing/2014/main" id="{C2D8EEED-B0B0-6D26-338F-A969ECA14461}"/>
              </a:ext>
            </a:extLst>
          </p:cNvPr>
          <p:cNvSpPr>
            <a:spLocks noGrp="1" noChangeArrowheads="1"/>
          </p:cNvSpPr>
          <p:nvPr>
            <p:ph type="title"/>
          </p:nvPr>
        </p:nvSpPr>
        <p:spPr/>
        <p:txBody>
          <a:bodyPr/>
          <a:lstStyle/>
          <a:p>
            <a:r>
              <a:rPr lang="en-US" altLang="en-US"/>
              <a:t>Pricing Strategies</a:t>
            </a:r>
            <a:endParaRPr lang="en-IN" altLang="en-US"/>
          </a:p>
        </p:txBody>
      </p:sp>
      <p:sp>
        <p:nvSpPr>
          <p:cNvPr id="222211" name="Content Placeholder 2">
            <a:extLst>
              <a:ext uri="{FF2B5EF4-FFF2-40B4-BE49-F238E27FC236}">
                <a16:creationId xmlns:a16="http://schemas.microsoft.com/office/drawing/2014/main" id="{05987078-6F27-3BC9-BF5D-1A8E0D4AE706}"/>
              </a:ext>
            </a:extLst>
          </p:cNvPr>
          <p:cNvSpPr>
            <a:spLocks noGrp="1" noChangeArrowheads="1"/>
          </p:cNvSpPr>
          <p:nvPr>
            <p:ph idx="1"/>
          </p:nvPr>
        </p:nvSpPr>
        <p:spPr>
          <a:xfrm>
            <a:off x="2209800" y="1676400"/>
            <a:ext cx="7772400" cy="4419600"/>
          </a:xfrm>
        </p:spPr>
        <p:txBody>
          <a:bodyPr/>
          <a:lstStyle/>
          <a:p>
            <a:r>
              <a:rPr lang="en-US" altLang="en-US" sz="2400"/>
              <a:t>Skimming - </a:t>
            </a:r>
            <a:r>
              <a:rPr lang="en-US" altLang="en-US" sz="1400">
                <a:solidFill>
                  <a:srgbClr val="4D5156"/>
                </a:solidFill>
                <a:latin typeface="Arial" panose="020B0604020202020204" pitchFamily="34" charset="0"/>
              </a:rPr>
              <a:t>Price skimming is a </a:t>
            </a:r>
            <a:r>
              <a:rPr lang="en-US" altLang="en-US" sz="1400" b="1">
                <a:solidFill>
                  <a:srgbClr val="5F6368"/>
                </a:solidFill>
                <a:latin typeface="Arial" panose="020B0604020202020204" pitchFamily="34" charset="0"/>
              </a:rPr>
              <a:t>product pricing strategy by which a firm charges the highest initial price that customers will pay and then lowers it over time</a:t>
            </a:r>
            <a:r>
              <a:rPr lang="en-US" altLang="en-US" sz="1400">
                <a:solidFill>
                  <a:srgbClr val="4D5156"/>
                </a:solidFill>
                <a:latin typeface="Arial" panose="020B0604020202020204" pitchFamily="34" charset="0"/>
              </a:rPr>
              <a:t>.</a:t>
            </a:r>
            <a:endParaRPr lang="en-US" altLang="en-US" sz="2400"/>
          </a:p>
          <a:p>
            <a:r>
              <a:rPr lang="en-US" altLang="en-US" sz="2400"/>
              <a:t>Penetration- Market Entry or Market Withhold</a:t>
            </a:r>
          </a:p>
          <a:p>
            <a:r>
              <a:rPr lang="en-US" altLang="en-US" sz="2400"/>
              <a:t>Standard Export Pricing</a:t>
            </a:r>
          </a:p>
          <a:p>
            <a:r>
              <a:rPr lang="en-US" altLang="en-US" sz="2400"/>
              <a:t>Follow the Leader Pricing Strategies</a:t>
            </a:r>
          </a:p>
          <a:p>
            <a:r>
              <a:rPr lang="en-US" altLang="en-US" sz="2400"/>
              <a:t>Differential Pricing or Different Market Pricing Strategies</a:t>
            </a:r>
          </a:p>
          <a:p>
            <a:r>
              <a:rPr lang="en-US" altLang="en-US" sz="2400"/>
              <a:t>Transfer Pricing Strategies</a:t>
            </a:r>
          </a:p>
          <a:p>
            <a:r>
              <a:rPr lang="en-US" altLang="en-US" sz="2400"/>
              <a:t>INCOTERMS - 2020</a:t>
            </a:r>
            <a:endParaRPr lang="en-IN" altLang="en-US" sz="2400"/>
          </a:p>
        </p:txBody>
      </p:sp>
    </p:spTree>
    <p:extLst>
      <p:ext uri="{BB962C8B-B14F-4D97-AF65-F5344CB8AC3E}">
        <p14:creationId xmlns:p14="http://schemas.microsoft.com/office/powerpoint/2010/main" val="2478585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itle 1">
            <a:extLst>
              <a:ext uri="{FF2B5EF4-FFF2-40B4-BE49-F238E27FC236}">
                <a16:creationId xmlns:a16="http://schemas.microsoft.com/office/drawing/2014/main" id="{3EF0E6E5-B7A1-3FCA-FE24-3C1D096FF5E0}"/>
              </a:ext>
            </a:extLst>
          </p:cNvPr>
          <p:cNvSpPr>
            <a:spLocks noGrp="1" noChangeArrowheads="1"/>
          </p:cNvSpPr>
          <p:nvPr>
            <p:ph type="title"/>
          </p:nvPr>
        </p:nvSpPr>
        <p:spPr/>
        <p:txBody>
          <a:bodyPr/>
          <a:lstStyle/>
          <a:p>
            <a:r>
              <a:rPr lang="en-US" altLang="en-US" sz="3200"/>
              <a:t>Import and Export Procedures in India</a:t>
            </a:r>
            <a:endParaRPr lang="en-IN" altLang="en-US" sz="3200"/>
          </a:p>
        </p:txBody>
      </p:sp>
      <p:sp>
        <p:nvSpPr>
          <p:cNvPr id="223235" name="Content Placeholder 2">
            <a:extLst>
              <a:ext uri="{FF2B5EF4-FFF2-40B4-BE49-F238E27FC236}">
                <a16:creationId xmlns:a16="http://schemas.microsoft.com/office/drawing/2014/main" id="{54D582AE-8948-EC17-E11F-88A294D34F2B}"/>
              </a:ext>
            </a:extLst>
          </p:cNvPr>
          <p:cNvSpPr>
            <a:spLocks noGrp="1" noChangeArrowheads="1"/>
          </p:cNvSpPr>
          <p:nvPr>
            <p:ph idx="1"/>
          </p:nvPr>
        </p:nvSpPr>
        <p:spPr>
          <a:xfrm>
            <a:off x="2209800" y="1752600"/>
            <a:ext cx="7772400" cy="4343400"/>
          </a:xfrm>
        </p:spPr>
        <p:txBody>
          <a:bodyPr/>
          <a:lstStyle/>
          <a:p>
            <a:r>
              <a:rPr lang="en-US" altLang="en-US" sz="1800"/>
              <a:t>As India seeks to boost two-way trade, we discuss the import and export procedures, including updates under the Foreign Trade Policy 2023. A key goal for authorities is trade facilitation to streamline trade compliance and customs procedures – part of the broader India@2047 blueprint, which aims to elevate India’s global trade share to 10 percent by 2047. </a:t>
            </a:r>
          </a:p>
          <a:p>
            <a:r>
              <a:rPr lang="en-US" altLang="en-US" sz="1800"/>
              <a:t>Businesses planning to set up a trading company, or start importing or exporting from India, must understand the stages and stakeholders involved in the process, as well as the regulatory framework and documentation required.</a:t>
            </a:r>
          </a:p>
          <a:p>
            <a:r>
              <a:rPr lang="en-US" altLang="en-US" sz="1800"/>
              <a:t>In India, imports and exports are regulated by the Foreign Trade (Development and Regulation) Act, 1992, which empowers the federal government to make provisions for the development and regulation of foreign trade. The current provisions relating to exports and imports in India are available under the Foreign Trade Policy, 2023.</a:t>
            </a:r>
            <a:endParaRPr lang="en-IN" altLang="en-US" sz="1800"/>
          </a:p>
        </p:txBody>
      </p:sp>
    </p:spTree>
    <p:extLst>
      <p:ext uri="{BB962C8B-B14F-4D97-AF65-F5344CB8AC3E}">
        <p14:creationId xmlns:p14="http://schemas.microsoft.com/office/powerpoint/2010/main" val="1479701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itle 1">
            <a:extLst>
              <a:ext uri="{FF2B5EF4-FFF2-40B4-BE49-F238E27FC236}">
                <a16:creationId xmlns:a16="http://schemas.microsoft.com/office/drawing/2014/main" id="{E402D28C-D22B-106D-745B-045DCF4A7A8E}"/>
              </a:ext>
            </a:extLst>
          </p:cNvPr>
          <p:cNvSpPr>
            <a:spLocks noGrp="1" noChangeArrowheads="1"/>
          </p:cNvSpPr>
          <p:nvPr>
            <p:ph type="title"/>
          </p:nvPr>
        </p:nvSpPr>
        <p:spPr>
          <a:xfrm>
            <a:off x="2209800" y="609600"/>
            <a:ext cx="7772400" cy="838200"/>
          </a:xfrm>
        </p:spPr>
        <p:txBody>
          <a:bodyPr/>
          <a:lstStyle/>
          <a:p>
            <a:r>
              <a:rPr lang="en-IN" altLang="en-US" sz="3200"/>
              <a:t>Import procedures</a:t>
            </a:r>
          </a:p>
        </p:txBody>
      </p:sp>
      <p:sp>
        <p:nvSpPr>
          <p:cNvPr id="224259" name="Content Placeholder 2">
            <a:extLst>
              <a:ext uri="{FF2B5EF4-FFF2-40B4-BE49-F238E27FC236}">
                <a16:creationId xmlns:a16="http://schemas.microsoft.com/office/drawing/2014/main" id="{2F6C56D5-1648-3431-237C-FC5AF633B171}"/>
              </a:ext>
            </a:extLst>
          </p:cNvPr>
          <p:cNvSpPr>
            <a:spLocks noGrp="1" noChangeArrowheads="1"/>
          </p:cNvSpPr>
          <p:nvPr>
            <p:ph idx="1"/>
          </p:nvPr>
        </p:nvSpPr>
        <p:spPr>
          <a:xfrm>
            <a:off x="2209800" y="1447800"/>
            <a:ext cx="7772400" cy="4648200"/>
          </a:xfrm>
        </p:spPr>
        <p:txBody>
          <a:bodyPr>
            <a:normAutofit fontScale="92500"/>
          </a:bodyPr>
          <a:lstStyle/>
          <a:p>
            <a:r>
              <a:rPr lang="en-US" altLang="en-US" sz="1300"/>
              <a:t>Typically, the procedure for import and export activities involves ensuring licensing and compliance before the shipping of goods, arranging for transport and warehousing after the unloading of goods, getting customs clearance and paying taxes before the release of goods.</a:t>
            </a:r>
          </a:p>
          <a:p>
            <a:r>
              <a:rPr lang="en-US" altLang="en-US" sz="1300" b="1"/>
              <a:t>The steps involved in importing goods</a:t>
            </a:r>
            <a:r>
              <a:rPr lang="en-US" altLang="en-US" sz="1300"/>
              <a:t>.</a:t>
            </a:r>
          </a:p>
          <a:p>
            <a:r>
              <a:rPr lang="en-US" altLang="en-US" sz="1300" b="1"/>
              <a:t>1. Obtain e-IEC</a:t>
            </a:r>
          </a:p>
          <a:p>
            <a:r>
              <a:rPr lang="en-US" altLang="en-US" sz="1300"/>
              <a:t>Prior to importing from India, every business must first obtain an electronic Import Export Code (IEC), a 10-digit number, from the Directorate General of Foreign Trade (DGFT). IEC is mandatorily required for clearing customs, sending shipments, and sending or receiving money in foreign currency. However, it is not necessary for service exports unless the service provider is seeking benefits under the Foreign Trade Policy.</a:t>
            </a:r>
          </a:p>
          <a:p>
            <a:r>
              <a:rPr lang="en-US" altLang="en-US" sz="1300"/>
              <a:t>Documents required for an IEC application</a:t>
            </a:r>
          </a:p>
          <a:p>
            <a:r>
              <a:rPr lang="en-US" altLang="en-US" sz="1300"/>
              <a:t>Scanned documents for upload in the system: </a:t>
            </a:r>
          </a:p>
          <a:p>
            <a:r>
              <a:rPr lang="en-US" altLang="en-US" sz="1300"/>
              <a:t>a) Proof of establishment/incorporation/registration: Partnership, Registered Society</a:t>
            </a:r>
          </a:p>
          <a:p>
            <a:r>
              <a:rPr lang="en-US" altLang="en-US" sz="1300"/>
              <a:t>Trust, Hindu Undivided Family, Others</a:t>
            </a:r>
          </a:p>
          <a:p>
            <a:r>
              <a:rPr lang="en-US" altLang="en-US" sz="1300"/>
              <a:t>b) Proof of address can be any one of the following documents: </a:t>
            </a:r>
          </a:p>
          <a:p>
            <a:r>
              <a:rPr lang="en-US" altLang="en-US" sz="1300"/>
              <a:t>Sale Deed, rent agreement, lease deed, electricity bill, telephone land line bill, mobile, postpaid bill, MoU, Partnership deed.</a:t>
            </a:r>
          </a:p>
          <a:p>
            <a:r>
              <a:rPr lang="en-US" altLang="en-US" sz="1300"/>
              <a:t>Other acceptable documents (for proprietorship only): Aadhar card, passport, voter ID.</a:t>
            </a:r>
          </a:p>
          <a:p>
            <a:r>
              <a:rPr lang="en-US" altLang="en-US" sz="1300"/>
              <a:t>In case the address proof is not in the name of the applicant firm, a no objection certificate (NOC) by the firm premises owner in favor of the firm along with the address proof is to be submitted as a single PDF document.</a:t>
            </a:r>
          </a:p>
        </p:txBody>
      </p:sp>
    </p:spTree>
    <p:extLst>
      <p:ext uri="{BB962C8B-B14F-4D97-AF65-F5344CB8AC3E}">
        <p14:creationId xmlns:p14="http://schemas.microsoft.com/office/powerpoint/2010/main" val="39739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itle 1">
            <a:extLst>
              <a:ext uri="{FF2B5EF4-FFF2-40B4-BE49-F238E27FC236}">
                <a16:creationId xmlns:a16="http://schemas.microsoft.com/office/drawing/2014/main" id="{BA2A58B0-80B3-413E-AC05-EE780479E032}"/>
              </a:ext>
            </a:extLst>
          </p:cNvPr>
          <p:cNvSpPr>
            <a:spLocks noGrp="1" noChangeArrowheads="1"/>
          </p:cNvSpPr>
          <p:nvPr>
            <p:ph type="title"/>
          </p:nvPr>
        </p:nvSpPr>
        <p:spPr>
          <a:xfrm>
            <a:off x="2209800" y="609600"/>
            <a:ext cx="7772400" cy="914400"/>
          </a:xfrm>
        </p:spPr>
        <p:txBody>
          <a:bodyPr/>
          <a:lstStyle/>
          <a:p>
            <a:r>
              <a:rPr lang="en-IN" altLang="en-US" sz="3200"/>
              <a:t>Import procedures</a:t>
            </a:r>
          </a:p>
        </p:txBody>
      </p:sp>
      <p:sp>
        <p:nvSpPr>
          <p:cNvPr id="225283" name="Content Placeholder 2">
            <a:extLst>
              <a:ext uri="{FF2B5EF4-FFF2-40B4-BE49-F238E27FC236}">
                <a16:creationId xmlns:a16="http://schemas.microsoft.com/office/drawing/2014/main" id="{E89671A9-4076-1C63-AECB-C02ACB0E093B}"/>
              </a:ext>
            </a:extLst>
          </p:cNvPr>
          <p:cNvSpPr>
            <a:spLocks noGrp="1" noChangeArrowheads="1"/>
          </p:cNvSpPr>
          <p:nvPr>
            <p:ph idx="1"/>
          </p:nvPr>
        </p:nvSpPr>
        <p:spPr>
          <a:xfrm>
            <a:off x="2209800" y="1524000"/>
            <a:ext cx="7772400" cy="4572000"/>
          </a:xfrm>
        </p:spPr>
        <p:txBody>
          <a:bodyPr/>
          <a:lstStyle/>
          <a:p>
            <a:r>
              <a:rPr lang="en-US" altLang="en-US" sz="1600"/>
              <a:t>c) Proof of firm’s bank account: Cancelled check, Bank certificate</a:t>
            </a:r>
          </a:p>
          <a:p>
            <a:r>
              <a:rPr lang="en-US" altLang="en-US" sz="1600"/>
              <a:t>During the import-export code registration process, the DGFT instantly confirms all information with the Income Tax Department. This means that the IEC certificate can be generated in a single day. Prior to 2021, an IEC certificate was valid for the entire length of that business. However, this was later changed in a notification sent out in February 2021 which made IEC renewal necessary. This notice states that every holder of an IEC number has to renew their IEC certificate annually between April and June.</a:t>
            </a:r>
          </a:p>
          <a:p>
            <a:r>
              <a:rPr lang="en-US" altLang="en-US" sz="1600" b="1"/>
              <a:t>2. Ensure legal compliance under different trade laws</a:t>
            </a:r>
          </a:p>
          <a:p>
            <a:r>
              <a:rPr lang="en-US" altLang="en-US" sz="1600"/>
              <a:t>Once an IEC is allotted, businesses may import goods that are compliant with Section 11 of the Customs Act (1962), Foreign Trade (Development &amp; Regulation) Act (1992), and the Foreign Trade Policy, 2023.</a:t>
            </a:r>
          </a:p>
          <a:p>
            <a:r>
              <a:rPr lang="en-US" altLang="en-US" sz="1600"/>
              <a:t>However, certain items – not covered by an Open General License, are subject to regulation and can be divided into three categories: items that are restricted and require an import license; items that are banned or prohibited; and items that are “canalized,” meaning that only government-led companies are allowed to import them and that timing and quantity approval from the cabinet are required.</a:t>
            </a:r>
          </a:p>
          <a:p>
            <a:endParaRPr lang="en-IN" altLang="en-US"/>
          </a:p>
        </p:txBody>
      </p:sp>
    </p:spTree>
    <p:extLst>
      <p:ext uri="{BB962C8B-B14F-4D97-AF65-F5344CB8AC3E}">
        <p14:creationId xmlns:p14="http://schemas.microsoft.com/office/powerpoint/2010/main" val="994992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itle 1">
            <a:extLst>
              <a:ext uri="{FF2B5EF4-FFF2-40B4-BE49-F238E27FC236}">
                <a16:creationId xmlns:a16="http://schemas.microsoft.com/office/drawing/2014/main" id="{66AE5293-9223-67FB-EA68-CAB843988983}"/>
              </a:ext>
            </a:extLst>
          </p:cNvPr>
          <p:cNvSpPr>
            <a:spLocks noGrp="1" noChangeArrowheads="1"/>
          </p:cNvSpPr>
          <p:nvPr>
            <p:ph type="title"/>
          </p:nvPr>
        </p:nvSpPr>
        <p:spPr/>
        <p:txBody>
          <a:bodyPr/>
          <a:lstStyle/>
          <a:p>
            <a:r>
              <a:rPr lang="en-IN" altLang="en-US" sz="3200">
                <a:solidFill>
                  <a:srgbClr val="000000"/>
                </a:solidFill>
              </a:rPr>
              <a:t>Import procedures</a:t>
            </a:r>
            <a:endParaRPr lang="en-IN" altLang="en-US"/>
          </a:p>
        </p:txBody>
      </p:sp>
      <p:sp>
        <p:nvSpPr>
          <p:cNvPr id="3" name="Content Placeholder 2">
            <a:extLst>
              <a:ext uri="{FF2B5EF4-FFF2-40B4-BE49-F238E27FC236}">
                <a16:creationId xmlns:a16="http://schemas.microsoft.com/office/drawing/2014/main" id="{FB13D5E6-EF39-3A72-0247-758435E15369}"/>
              </a:ext>
            </a:extLst>
          </p:cNvPr>
          <p:cNvSpPr>
            <a:spLocks noGrp="1"/>
          </p:cNvSpPr>
          <p:nvPr>
            <p:ph idx="1"/>
          </p:nvPr>
        </p:nvSpPr>
        <p:spPr>
          <a:xfrm>
            <a:off x="2209800" y="1600200"/>
            <a:ext cx="7772400" cy="4495800"/>
          </a:xfrm>
        </p:spPr>
        <p:txBody>
          <a:bodyPr>
            <a:normAutofit lnSpcReduction="10000"/>
          </a:bodyPr>
          <a:lstStyle/>
          <a:p>
            <a:pPr marL="0" indent="0">
              <a:buNone/>
              <a:defRPr/>
            </a:pPr>
            <a:r>
              <a:rPr lang="en-US" sz="1400" b="1" dirty="0"/>
              <a:t>        3. Procure import licenses</a:t>
            </a:r>
          </a:p>
          <a:p>
            <a:pPr>
              <a:defRPr/>
            </a:pPr>
            <a:r>
              <a:rPr lang="en-US" sz="1400" dirty="0"/>
              <a:t>To determine whether a license is needed to import a particular commercial product or service, an importer must first classify the item by identifying its Indian Trading Clarification based on a Harmonized System of Coding or ITC (HS) classification.</a:t>
            </a:r>
          </a:p>
          <a:p>
            <a:pPr>
              <a:defRPr/>
            </a:pPr>
            <a:r>
              <a:rPr lang="en-US" sz="1400" b="1" dirty="0"/>
              <a:t>FIND BUSINESS SUPPORT</a:t>
            </a:r>
          </a:p>
          <a:p>
            <a:pPr>
              <a:defRPr/>
            </a:pPr>
            <a:r>
              <a:rPr lang="en-US" sz="1400" dirty="0"/>
              <a:t> You need to set up a trading company</a:t>
            </a:r>
          </a:p>
          <a:p>
            <a:pPr>
              <a:defRPr/>
            </a:pPr>
            <a:r>
              <a:rPr lang="en-US" sz="1400" dirty="0"/>
              <a:t>ITC (HS) is India’s chief method of classifying items for trade and import-export operations. The ITC-HS code, issued by the DGFT, is an 8-digit alphanumeric code representing a certain class or category of goods, which allows the importer to follow regulations concerned with those goods. Within the 8-digit code, the first 6-digit are common as per the World Customs </a:t>
            </a:r>
            <a:r>
              <a:rPr lang="en-US" sz="1400" dirty="0" err="1"/>
              <a:t>Organisation</a:t>
            </a:r>
            <a:r>
              <a:rPr lang="en-US" sz="1400" dirty="0"/>
              <a:t> (WCO) with an additional 2-digit for added specificity.</a:t>
            </a:r>
          </a:p>
          <a:p>
            <a:pPr>
              <a:defRPr/>
            </a:pPr>
            <a:r>
              <a:rPr lang="en-US" sz="1400" dirty="0"/>
              <a:t>It is significant to note that the ITC (HS) Schedule I and Schedule II, respectively, outline the item-by-item import/export policy. The policy in effect on the date of import or export determines an item’s importability and exportability. </a:t>
            </a:r>
          </a:p>
          <a:p>
            <a:pPr>
              <a:defRPr/>
            </a:pPr>
            <a:r>
              <a:rPr lang="en-US" sz="1400" dirty="0"/>
              <a:t>An import license may be either a general license or specific license. Under a general license, goods can be imported from any country, whereas a specific or individual license authorizes import only from specific countries.</a:t>
            </a:r>
          </a:p>
          <a:p>
            <a:pPr>
              <a:defRPr/>
            </a:pPr>
            <a:r>
              <a:rPr lang="en-US" sz="1400" dirty="0"/>
              <a:t>Import licenses are used in import clearance, renewable, and typically valid for 24 months for capital goods or 18 months for raw materials components, consumables, and spare parts.</a:t>
            </a:r>
            <a:endParaRPr lang="en-IN" sz="1400" dirty="0"/>
          </a:p>
        </p:txBody>
      </p:sp>
    </p:spTree>
    <p:extLst>
      <p:ext uri="{BB962C8B-B14F-4D97-AF65-F5344CB8AC3E}">
        <p14:creationId xmlns:p14="http://schemas.microsoft.com/office/powerpoint/2010/main" val="2367517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itle 1">
            <a:extLst>
              <a:ext uri="{FF2B5EF4-FFF2-40B4-BE49-F238E27FC236}">
                <a16:creationId xmlns:a16="http://schemas.microsoft.com/office/drawing/2014/main" id="{7DDE4303-C7B3-BAE2-05A4-82CC6D613398}"/>
              </a:ext>
            </a:extLst>
          </p:cNvPr>
          <p:cNvSpPr>
            <a:spLocks noGrp="1" noChangeArrowheads="1"/>
          </p:cNvSpPr>
          <p:nvPr>
            <p:ph type="title"/>
          </p:nvPr>
        </p:nvSpPr>
        <p:spPr/>
        <p:txBody>
          <a:bodyPr/>
          <a:lstStyle/>
          <a:p>
            <a:r>
              <a:rPr lang="en-IN" altLang="en-US" sz="3200">
                <a:solidFill>
                  <a:srgbClr val="000000"/>
                </a:solidFill>
              </a:rPr>
              <a:t>Import procedures</a:t>
            </a:r>
            <a:endParaRPr lang="en-IN" altLang="en-US"/>
          </a:p>
        </p:txBody>
      </p:sp>
      <p:sp>
        <p:nvSpPr>
          <p:cNvPr id="3" name="Content Placeholder 2">
            <a:extLst>
              <a:ext uri="{FF2B5EF4-FFF2-40B4-BE49-F238E27FC236}">
                <a16:creationId xmlns:a16="http://schemas.microsoft.com/office/drawing/2014/main" id="{1F460A2F-F23F-0328-BA6A-13A483107629}"/>
              </a:ext>
            </a:extLst>
          </p:cNvPr>
          <p:cNvSpPr>
            <a:spLocks noGrp="1"/>
          </p:cNvSpPr>
          <p:nvPr>
            <p:ph idx="1"/>
          </p:nvPr>
        </p:nvSpPr>
        <p:spPr>
          <a:xfrm>
            <a:off x="2209800" y="1752600"/>
            <a:ext cx="7772400" cy="4343400"/>
          </a:xfrm>
        </p:spPr>
        <p:txBody>
          <a:bodyPr/>
          <a:lstStyle/>
          <a:p>
            <a:pPr marL="0" indent="0">
              <a:buNone/>
              <a:defRPr/>
            </a:pPr>
            <a:r>
              <a:rPr lang="en-US" sz="1500" b="1" dirty="0"/>
              <a:t>        4. File Bill of Entry and other documents to complete customs clearing formalities</a:t>
            </a:r>
          </a:p>
          <a:p>
            <a:pPr>
              <a:defRPr/>
            </a:pPr>
            <a:r>
              <a:rPr lang="en-US" sz="1500" dirty="0"/>
              <a:t>After obtaining import licenses, importers are required to furnish an import declaration in the prescribed Bill of Entry along with permanent account number (PAN) based Business Identification Number (BIN), as per Section 46 of the Customs Act (1962).</a:t>
            </a:r>
          </a:p>
          <a:p>
            <a:pPr>
              <a:defRPr/>
            </a:pPr>
            <a:r>
              <a:rPr lang="en-US" sz="1500" dirty="0"/>
              <a:t>A Bill of Entry gives information on the exact nature, precise quantity, and value of goods that have landed or entered inwards in the country.</a:t>
            </a:r>
          </a:p>
          <a:p>
            <a:pPr>
              <a:defRPr/>
            </a:pPr>
            <a:r>
              <a:rPr lang="en-US" sz="1500" dirty="0"/>
              <a:t>If the goods are cleared through the Electronic Data Interchange (EDI) system, no formal Bill of Entry is filed as it is generated in the computer system. However, the importer must file a cargo declaration after prescribing particulars required for processing of the entry for customs clearance.</a:t>
            </a:r>
          </a:p>
          <a:p>
            <a:pPr>
              <a:defRPr/>
            </a:pPr>
            <a:r>
              <a:rPr lang="en-US" sz="1500" dirty="0"/>
              <a:t>If the Bill of Entry is filed without using the EDI system, the importer is required to submit supporting documents that include certificate of origin, certificate of inspection, bill of exchange, commercial invoice cum packing list, among others.</a:t>
            </a:r>
          </a:p>
          <a:p>
            <a:pPr>
              <a:defRPr/>
            </a:pPr>
            <a:r>
              <a:rPr lang="en-US" sz="1500" dirty="0"/>
              <a:t>Once the goods are shipped, the customs officials examine and assess the information furnished in the bill of entry and match it with the imported items. If there are no irregularities, the officials issue a ‘pass out order’ that allows the imported goods to be replaced from the customs.</a:t>
            </a:r>
            <a:endParaRPr lang="en-IN" sz="1500" dirty="0"/>
          </a:p>
        </p:txBody>
      </p:sp>
    </p:spTree>
    <p:extLst>
      <p:ext uri="{BB962C8B-B14F-4D97-AF65-F5344CB8AC3E}">
        <p14:creationId xmlns:p14="http://schemas.microsoft.com/office/powerpoint/2010/main" val="1333400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itle 1">
            <a:extLst>
              <a:ext uri="{FF2B5EF4-FFF2-40B4-BE49-F238E27FC236}">
                <a16:creationId xmlns:a16="http://schemas.microsoft.com/office/drawing/2014/main" id="{4E4037AD-23CB-9BC5-B18C-7C9F8FD26611}"/>
              </a:ext>
            </a:extLst>
          </p:cNvPr>
          <p:cNvSpPr>
            <a:spLocks noGrp="1" noChangeArrowheads="1"/>
          </p:cNvSpPr>
          <p:nvPr>
            <p:ph type="title"/>
          </p:nvPr>
        </p:nvSpPr>
        <p:spPr/>
        <p:txBody>
          <a:bodyPr/>
          <a:lstStyle/>
          <a:p>
            <a:r>
              <a:rPr lang="en-IN" altLang="en-US" sz="3200">
                <a:solidFill>
                  <a:srgbClr val="000000"/>
                </a:solidFill>
              </a:rPr>
              <a:t>Import procedures</a:t>
            </a:r>
            <a:endParaRPr lang="en-IN" altLang="en-US"/>
          </a:p>
        </p:txBody>
      </p:sp>
      <p:sp>
        <p:nvSpPr>
          <p:cNvPr id="3" name="Content Placeholder 2">
            <a:extLst>
              <a:ext uri="{FF2B5EF4-FFF2-40B4-BE49-F238E27FC236}">
                <a16:creationId xmlns:a16="http://schemas.microsoft.com/office/drawing/2014/main" id="{A6F82695-0682-9E3B-3153-0A67DAB4513D}"/>
              </a:ext>
            </a:extLst>
          </p:cNvPr>
          <p:cNvSpPr>
            <a:spLocks noGrp="1"/>
          </p:cNvSpPr>
          <p:nvPr>
            <p:ph idx="1"/>
          </p:nvPr>
        </p:nvSpPr>
        <p:spPr/>
        <p:txBody>
          <a:bodyPr/>
          <a:lstStyle/>
          <a:p>
            <a:pPr marL="0" indent="0">
              <a:buNone/>
              <a:defRPr/>
            </a:pPr>
            <a:r>
              <a:rPr lang="en-US" sz="2000" dirty="0"/>
              <a:t>     </a:t>
            </a:r>
            <a:r>
              <a:rPr lang="en-US" sz="2000" b="1" dirty="0"/>
              <a:t>5. Determine import duty rate for clearance of goods</a:t>
            </a:r>
          </a:p>
          <a:p>
            <a:pPr>
              <a:defRPr/>
            </a:pPr>
            <a:r>
              <a:rPr lang="en-US" sz="2000" dirty="0"/>
              <a:t>India levies basic customs duty on imported goods, as specified in the first schedule of the Customs tariff Act, 1975, along with goods-specific duties such as anti-dumping duty, safeguard duty, and social welfare surcharge. </a:t>
            </a:r>
          </a:p>
          <a:p>
            <a:pPr>
              <a:defRPr/>
            </a:pPr>
            <a:endParaRPr lang="en-US" sz="2000" dirty="0"/>
          </a:p>
          <a:p>
            <a:pPr>
              <a:defRPr/>
            </a:pPr>
            <a:r>
              <a:rPr lang="en-US" sz="2000" dirty="0"/>
              <a:t>In addition to these, the government levies an integrated goods and services tax (IGST) under the new GST system. The IGST rates depend on the classification of imported goods as specified in Schedules notified under Section 5 of the IGST Act (2017).</a:t>
            </a:r>
            <a:endParaRPr lang="en-IN" sz="2000" dirty="0"/>
          </a:p>
        </p:txBody>
      </p:sp>
    </p:spTree>
    <p:extLst>
      <p:ext uri="{BB962C8B-B14F-4D97-AF65-F5344CB8AC3E}">
        <p14:creationId xmlns:p14="http://schemas.microsoft.com/office/powerpoint/2010/main" val="3740682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itle 1">
            <a:extLst>
              <a:ext uri="{FF2B5EF4-FFF2-40B4-BE49-F238E27FC236}">
                <a16:creationId xmlns:a16="http://schemas.microsoft.com/office/drawing/2014/main" id="{76509B06-3465-95ED-9692-174856AC18D8}"/>
              </a:ext>
            </a:extLst>
          </p:cNvPr>
          <p:cNvSpPr>
            <a:spLocks noGrp="1" noChangeArrowheads="1"/>
          </p:cNvSpPr>
          <p:nvPr>
            <p:ph type="title"/>
          </p:nvPr>
        </p:nvSpPr>
        <p:spPr/>
        <p:txBody>
          <a:bodyPr/>
          <a:lstStyle/>
          <a:p>
            <a:r>
              <a:rPr lang="en-IN" altLang="en-US" sz="3200"/>
              <a:t>Export procedures</a:t>
            </a:r>
          </a:p>
        </p:txBody>
      </p:sp>
      <p:sp>
        <p:nvSpPr>
          <p:cNvPr id="229379" name="Content Placeholder 2">
            <a:extLst>
              <a:ext uri="{FF2B5EF4-FFF2-40B4-BE49-F238E27FC236}">
                <a16:creationId xmlns:a16="http://schemas.microsoft.com/office/drawing/2014/main" id="{64B26469-6864-E6A2-4741-FC8D70D68FEF}"/>
              </a:ext>
            </a:extLst>
          </p:cNvPr>
          <p:cNvSpPr>
            <a:spLocks noGrp="1" noChangeArrowheads="1"/>
          </p:cNvSpPr>
          <p:nvPr>
            <p:ph idx="1"/>
          </p:nvPr>
        </p:nvSpPr>
        <p:spPr>
          <a:xfrm>
            <a:off x="2209800" y="1600200"/>
            <a:ext cx="7772400" cy="4495800"/>
          </a:xfrm>
        </p:spPr>
        <p:txBody>
          <a:bodyPr/>
          <a:lstStyle/>
          <a:p>
            <a:r>
              <a:rPr lang="en-US" altLang="en-US" sz="1600"/>
              <a:t>Just as for imports, a company planning to engage in export activities is required to obtain an IEC number from the regional joint DGFT. After obtaining the IEC, the exporter needs to ensure that all the legal compliance requirements are met under different trade laws.</a:t>
            </a:r>
          </a:p>
          <a:p>
            <a:r>
              <a:rPr lang="en-US" altLang="en-US" sz="1600" b="1"/>
              <a:t>FIND BUSINESS SUPPORT</a:t>
            </a:r>
          </a:p>
          <a:p>
            <a:r>
              <a:rPr lang="en-US" altLang="en-US" sz="1600"/>
              <a:t>Learn more about customs duties before you start importing and exporting</a:t>
            </a:r>
          </a:p>
          <a:p>
            <a:r>
              <a:rPr lang="en-US" altLang="en-US" sz="1600"/>
              <a:t>Further, the exporter must check if an export license is required, and accordingly apply for the license to the DGFT.</a:t>
            </a:r>
          </a:p>
          <a:p>
            <a:r>
              <a:rPr lang="en-US" altLang="en-US" sz="1600"/>
              <a:t>An exporter is also required to register with the Indian Chamber of Commerce (ICC), which issues the Non-Preferential Certificates of Origin certifying that the exported goods are originated in India.</a:t>
            </a:r>
          </a:p>
          <a:p>
            <a:r>
              <a:rPr lang="en-US" altLang="en-US" sz="1600"/>
              <a:t>In 2023, the DGFT launched the Advance Authorisation Scheme under the Foreign Trade Policy, enabling duty-free import of inputs for export. The eligibility of inputs is determined by Sector-specific Norms Committees based on input-output norms. The scheme offers a grace period for exporters who, as holders of Advance and EPCG (Export Promotion for Capital Goods) Authorizations, default on their export obligations once.</a:t>
            </a:r>
          </a:p>
          <a:p>
            <a:endParaRPr lang="en-US" altLang="en-US"/>
          </a:p>
        </p:txBody>
      </p:sp>
    </p:spTree>
    <p:extLst>
      <p:ext uri="{BB962C8B-B14F-4D97-AF65-F5344CB8AC3E}">
        <p14:creationId xmlns:p14="http://schemas.microsoft.com/office/powerpoint/2010/main" val="60294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102003B9-C003-62A2-E220-705D9A79A8AC}"/>
              </a:ext>
            </a:extLst>
          </p:cNvPr>
          <p:cNvSpPr>
            <a:spLocks noGrp="1" noChangeArrowheads="1"/>
          </p:cNvSpPr>
          <p:nvPr>
            <p:ph type="subTitle" idx="1"/>
          </p:nvPr>
        </p:nvSpPr>
        <p:spPr>
          <a:xfrm>
            <a:off x="2895600" y="1219200"/>
            <a:ext cx="6400800" cy="4572000"/>
          </a:xfrm>
        </p:spPr>
        <p:txBody>
          <a:bodyPr/>
          <a:lstStyle/>
          <a:p>
            <a:pPr eaLnBrk="1" hangingPunct="1"/>
            <a:endParaRPr lang="en-US" altLang="en-US"/>
          </a:p>
          <a:p>
            <a:pPr eaLnBrk="1" hangingPunct="1"/>
            <a:r>
              <a:rPr lang="en-US" altLang="en-US" b="1"/>
              <a:t> </a:t>
            </a:r>
          </a:p>
          <a:p>
            <a:pPr eaLnBrk="1" hangingPunct="1"/>
            <a:endParaRPr lang="en-US" altLang="en-US" b="1"/>
          </a:p>
          <a:p>
            <a:pPr eaLnBrk="1" hangingPunct="1"/>
            <a:r>
              <a:rPr lang="en-US" altLang="en-US" sz="1800" b="1">
                <a:solidFill>
                  <a:srgbClr val="1D2228"/>
                </a:solidFill>
                <a:latin typeface="Helvetica Neue"/>
              </a:rPr>
              <a:t>EXIM (International Trade)</a:t>
            </a:r>
          </a:p>
          <a:p>
            <a:pPr eaLnBrk="1" hangingPunct="1"/>
            <a:r>
              <a:rPr lang="en-US" altLang="en-US" sz="1800" b="1"/>
              <a:t>By</a:t>
            </a:r>
          </a:p>
          <a:p>
            <a:pPr eaLnBrk="1" hangingPunct="1"/>
            <a:r>
              <a:rPr lang="en-US" altLang="en-US" sz="1800" b="1"/>
              <a:t>Nijay Gupt</a:t>
            </a:r>
            <a:r>
              <a:rPr lang="en-US" altLang="en-US" sz="1800"/>
              <a:t>a BCOM CAIIB ACMA PGDLII</a:t>
            </a:r>
          </a:p>
          <a:p>
            <a:pPr eaLnBrk="1" hangingPunct="1"/>
            <a:r>
              <a:rPr lang="en-US" altLang="en-US" sz="1800"/>
              <a:t>FOREX &amp; TREASURY ADVISOR</a:t>
            </a:r>
          </a:p>
          <a:p>
            <a:pPr eaLnBrk="1" hangingPunct="1"/>
            <a:r>
              <a:rPr lang="en-US" altLang="en-US" sz="1800"/>
              <a:t>Mobile/WhatsApp +91 98672 63944</a:t>
            </a:r>
          </a:p>
          <a:p>
            <a:pPr eaLnBrk="1" hangingPunct="1"/>
            <a:r>
              <a:rPr lang="en-US" altLang="en-US" sz="1800"/>
              <a:t>Email: nijaikgupta@yahoo.com</a:t>
            </a:r>
          </a:p>
          <a:p>
            <a:pPr eaLnBrk="1" hangingPunct="1"/>
            <a:r>
              <a:rPr lang="en-US" altLang="en-US" sz="1800"/>
              <a:t>You Tube Channel: https://www.youtube.com/channel/UC9mCn-RmeLWvRGoP8l4cBuQ</a:t>
            </a:r>
          </a:p>
          <a:p>
            <a:pPr eaLnBrk="1" hangingPunct="1"/>
            <a:endParaRPr lang="en-US" altLang="en-US"/>
          </a:p>
        </p:txBody>
      </p:sp>
      <p:pic>
        <p:nvPicPr>
          <p:cNvPr id="5123" name="Picture 3" descr="C:\Users\NijayGupta\Downloads\logo (2).jpg">
            <a:extLst>
              <a:ext uri="{FF2B5EF4-FFF2-40B4-BE49-F238E27FC236}">
                <a16:creationId xmlns:a16="http://schemas.microsoft.com/office/drawing/2014/main" id="{26DCB609-96D5-A922-45D6-4945AEB350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057400"/>
            <a:ext cx="4343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AutoShape 6" descr="EXIM LOGO">
            <a:extLst>
              <a:ext uri="{FF2B5EF4-FFF2-40B4-BE49-F238E27FC236}">
                <a16:creationId xmlns:a16="http://schemas.microsoft.com/office/drawing/2014/main" id="{FB416F0D-A7AA-1751-AF2E-D71825D336C9}"/>
              </a:ext>
            </a:extLst>
          </p:cNvPr>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IN" altLang="en-US"/>
          </a:p>
        </p:txBody>
      </p:sp>
      <p:pic>
        <p:nvPicPr>
          <p:cNvPr id="5125" name="Picture 2">
            <a:extLst>
              <a:ext uri="{FF2B5EF4-FFF2-40B4-BE49-F238E27FC236}">
                <a16:creationId xmlns:a16="http://schemas.microsoft.com/office/drawing/2014/main" id="{65D53E2E-F77A-DB0D-D019-30A1746EE3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1919288"/>
            <a:ext cx="16764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
            <a:extLst>
              <a:ext uri="{FF2B5EF4-FFF2-40B4-BE49-F238E27FC236}">
                <a16:creationId xmlns:a16="http://schemas.microsoft.com/office/drawing/2014/main" id="{F3B3313E-5C58-5565-1D33-978C8D3041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990600"/>
            <a:ext cx="4114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image1.png" descr="A close up of a sign  Description automatically generated">
            <a:extLst>
              <a:ext uri="{FF2B5EF4-FFF2-40B4-BE49-F238E27FC236}">
                <a16:creationId xmlns:a16="http://schemas.microsoft.com/office/drawing/2014/main" id="{B331E8E4-DD02-DA4C-4865-B2046DBB3B6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2100" y="1257300"/>
            <a:ext cx="1676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9" descr="Princeton Academy Logo">
            <a:extLst>
              <a:ext uri="{FF2B5EF4-FFF2-40B4-BE49-F238E27FC236}">
                <a16:creationId xmlns:a16="http://schemas.microsoft.com/office/drawing/2014/main" id="{8A1631D1-496D-6999-58B9-A27560E56D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9600" y="3067050"/>
            <a:ext cx="220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
            <a:extLst>
              <a:ext uri="{FF2B5EF4-FFF2-40B4-BE49-F238E27FC236}">
                <a16:creationId xmlns:a16="http://schemas.microsoft.com/office/drawing/2014/main" id="{7C1315C6-1470-8244-3A64-D14CA7AA47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20089" y="4133850"/>
            <a:ext cx="14954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1" descr="Capexil">
            <a:extLst>
              <a:ext uri="{FF2B5EF4-FFF2-40B4-BE49-F238E27FC236}">
                <a16:creationId xmlns:a16="http://schemas.microsoft.com/office/drawing/2014/main" id="{0E4FDB6A-E974-FFE0-CD3F-3613ED07AD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86713" y="1066801"/>
            <a:ext cx="33337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itle 1">
            <a:extLst>
              <a:ext uri="{FF2B5EF4-FFF2-40B4-BE49-F238E27FC236}">
                <a16:creationId xmlns:a16="http://schemas.microsoft.com/office/drawing/2014/main" id="{765FE33D-2A9C-46E2-06F5-4152A8186707}"/>
              </a:ext>
            </a:extLst>
          </p:cNvPr>
          <p:cNvSpPr>
            <a:spLocks noGrp="1" noChangeArrowheads="1"/>
          </p:cNvSpPr>
          <p:nvPr>
            <p:ph type="title"/>
          </p:nvPr>
        </p:nvSpPr>
        <p:spPr>
          <a:xfrm>
            <a:off x="2209800" y="609600"/>
            <a:ext cx="7772400" cy="914400"/>
          </a:xfrm>
        </p:spPr>
        <p:txBody>
          <a:bodyPr/>
          <a:lstStyle/>
          <a:p>
            <a:r>
              <a:rPr lang="en-IN" altLang="en-US" sz="3200">
                <a:solidFill>
                  <a:srgbClr val="000000"/>
                </a:solidFill>
              </a:rPr>
              <a:t>Export procedures</a:t>
            </a:r>
            <a:endParaRPr lang="en-IN" altLang="en-US"/>
          </a:p>
        </p:txBody>
      </p:sp>
      <p:sp>
        <p:nvSpPr>
          <p:cNvPr id="230403" name="Content Placeholder 2">
            <a:extLst>
              <a:ext uri="{FF2B5EF4-FFF2-40B4-BE49-F238E27FC236}">
                <a16:creationId xmlns:a16="http://schemas.microsoft.com/office/drawing/2014/main" id="{CE4AB091-2602-0009-888D-6F05D47A3062}"/>
              </a:ext>
            </a:extLst>
          </p:cNvPr>
          <p:cNvSpPr>
            <a:spLocks noGrp="1" noChangeArrowheads="1"/>
          </p:cNvSpPr>
          <p:nvPr>
            <p:ph idx="1"/>
          </p:nvPr>
        </p:nvSpPr>
        <p:spPr>
          <a:xfrm>
            <a:off x="2209800" y="1524000"/>
            <a:ext cx="7772400" cy="4572000"/>
          </a:xfrm>
        </p:spPr>
        <p:txBody>
          <a:bodyPr>
            <a:normAutofit fontScale="92500" lnSpcReduction="10000"/>
          </a:bodyPr>
          <a:lstStyle/>
          <a:p>
            <a:r>
              <a:rPr lang="en-US" altLang="en-US" sz="1400" b="1"/>
              <a:t>Import and export documents</a:t>
            </a:r>
          </a:p>
          <a:p>
            <a:r>
              <a:rPr lang="en-US" altLang="en-US" sz="1400"/>
              <a:t>Businesses are required to submit a set of documents for carrying out export and import activities in India.</a:t>
            </a:r>
          </a:p>
          <a:p>
            <a:r>
              <a:rPr lang="en-US" altLang="en-US" sz="1400"/>
              <a:t>These include commercial documents – the ones exchanged between the buyer and seller, and regulatory documents that deal with various regulatory authorities such as the customs, excise, and licensing authorities, as well as the export promotion bodies that help avail export import benefits.</a:t>
            </a:r>
          </a:p>
          <a:p>
            <a:r>
              <a:rPr lang="en-US" altLang="en-US" sz="1400"/>
              <a:t>The Foreign Trade Policy, 2023 mandates the following commercial documents for carrying out importing and exporting activities:</a:t>
            </a:r>
          </a:p>
          <a:p>
            <a:r>
              <a:rPr lang="en-US" altLang="en-US" sz="1400" b="1"/>
              <a:t>For export of goods from India</a:t>
            </a:r>
          </a:p>
          <a:p>
            <a:r>
              <a:rPr lang="en-US" altLang="en-US" sz="1400"/>
              <a:t>1. Bill of Lading/ Airway Bill/ Lorry Receipt/ Railway Receipt/ Postal Receipt</a:t>
            </a:r>
          </a:p>
          <a:p>
            <a:r>
              <a:rPr lang="en-US" altLang="en-US" sz="1400"/>
              <a:t>2. Commercial Invoice cum Packing List*</a:t>
            </a:r>
          </a:p>
          <a:p>
            <a:r>
              <a:rPr lang="en-US" altLang="en-US" sz="1400"/>
              <a:t>3. Shipping Bill/Bill of Export/ Postal Bill of Export</a:t>
            </a:r>
          </a:p>
          <a:p>
            <a:r>
              <a:rPr lang="en-US" altLang="en-US" sz="1400" b="1"/>
              <a:t>For import of goods into India</a:t>
            </a:r>
          </a:p>
          <a:p>
            <a:r>
              <a:rPr lang="en-US" altLang="en-US" sz="1400"/>
              <a:t>1. Bill of Lading/Airway Bill/ Lorry Receipt/ Railway Receipt/ Postal Receipt in form CN-22 or CN 23 as the case may be.</a:t>
            </a:r>
          </a:p>
          <a:p>
            <a:r>
              <a:rPr lang="en-US" altLang="en-US" sz="1400"/>
              <a:t>2. Commercial Invoice cum Packing List**</a:t>
            </a:r>
          </a:p>
          <a:p>
            <a:r>
              <a:rPr lang="en-US" altLang="en-US" sz="1400"/>
              <a:t>3. Bill of Entry</a:t>
            </a:r>
          </a:p>
          <a:p>
            <a:r>
              <a:rPr lang="en-US" altLang="en-US" sz="1400"/>
              <a:t>Additional documents like certificate of origin and inspection certificate may be required as per the case.</a:t>
            </a:r>
          </a:p>
        </p:txBody>
      </p:sp>
    </p:spTree>
    <p:extLst>
      <p:ext uri="{BB962C8B-B14F-4D97-AF65-F5344CB8AC3E}">
        <p14:creationId xmlns:p14="http://schemas.microsoft.com/office/powerpoint/2010/main" val="1499424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itle 1">
            <a:extLst>
              <a:ext uri="{FF2B5EF4-FFF2-40B4-BE49-F238E27FC236}">
                <a16:creationId xmlns:a16="http://schemas.microsoft.com/office/drawing/2014/main" id="{BDF773C2-0846-A702-FD27-8C74C3A07DB0}"/>
              </a:ext>
            </a:extLst>
          </p:cNvPr>
          <p:cNvSpPr>
            <a:spLocks noGrp="1" noChangeArrowheads="1"/>
          </p:cNvSpPr>
          <p:nvPr>
            <p:ph type="title"/>
          </p:nvPr>
        </p:nvSpPr>
        <p:spPr/>
        <p:txBody>
          <a:bodyPr/>
          <a:lstStyle/>
          <a:p>
            <a:r>
              <a:rPr lang="en-IN" altLang="en-US" sz="3200">
                <a:solidFill>
                  <a:srgbClr val="000000"/>
                </a:solidFill>
              </a:rPr>
              <a:t>Export procedures</a:t>
            </a:r>
            <a:endParaRPr lang="en-IN" altLang="en-US"/>
          </a:p>
        </p:txBody>
      </p:sp>
      <p:sp>
        <p:nvSpPr>
          <p:cNvPr id="231427" name="Content Placeholder 2">
            <a:extLst>
              <a:ext uri="{FF2B5EF4-FFF2-40B4-BE49-F238E27FC236}">
                <a16:creationId xmlns:a16="http://schemas.microsoft.com/office/drawing/2014/main" id="{A8C372E9-510B-B80B-0C28-FCD99D802CF0}"/>
              </a:ext>
            </a:extLst>
          </p:cNvPr>
          <p:cNvSpPr>
            <a:spLocks noGrp="1" noChangeArrowheads="1"/>
          </p:cNvSpPr>
          <p:nvPr>
            <p:ph idx="1"/>
          </p:nvPr>
        </p:nvSpPr>
        <p:spPr/>
        <p:txBody>
          <a:bodyPr/>
          <a:lstStyle/>
          <a:p>
            <a:r>
              <a:rPr lang="en-US" altLang="en-US" sz="1800" b="1">
                <a:solidFill>
                  <a:srgbClr val="000000"/>
                </a:solidFill>
              </a:rPr>
              <a:t>The important regulatory documents include:</a:t>
            </a:r>
          </a:p>
          <a:p>
            <a:r>
              <a:rPr lang="en-US" altLang="en-US" sz="1800">
                <a:solidFill>
                  <a:srgbClr val="000000"/>
                </a:solidFill>
              </a:rPr>
              <a:t>GST return forms (GSTR 1 and GSTR 2);</a:t>
            </a:r>
          </a:p>
          <a:p>
            <a:r>
              <a:rPr lang="en-US" altLang="en-US" sz="1800">
                <a:solidFill>
                  <a:srgbClr val="000000"/>
                </a:solidFill>
              </a:rPr>
              <a:t>GSTR refund form;</a:t>
            </a:r>
          </a:p>
          <a:p>
            <a:r>
              <a:rPr lang="en-US" altLang="en-US" sz="1800">
                <a:solidFill>
                  <a:srgbClr val="000000"/>
                </a:solidFill>
              </a:rPr>
              <a:t>Exchange Control Declaration;</a:t>
            </a:r>
          </a:p>
          <a:p>
            <a:r>
              <a:rPr lang="en-US" altLang="en-US" sz="1800">
                <a:solidFill>
                  <a:srgbClr val="000000"/>
                </a:solidFill>
              </a:rPr>
              <a:t>Bank Realization Certificate; and</a:t>
            </a:r>
          </a:p>
          <a:p>
            <a:r>
              <a:rPr lang="en-US" altLang="en-US" sz="1800">
                <a:solidFill>
                  <a:srgbClr val="000000"/>
                </a:solidFill>
              </a:rPr>
              <a:t>Registration cum Membership Certificate (RCMC).</a:t>
            </a:r>
          </a:p>
          <a:p>
            <a:r>
              <a:rPr lang="en-US" altLang="en-US" sz="1800">
                <a:solidFill>
                  <a:srgbClr val="000000"/>
                </a:solidFill>
              </a:rPr>
              <a:t>In accordance with the foreign trade policy, exporters need a RCMC to access policy benefits. Having this certificate also enables exporters to avail advantages related to customs and excise. Export promotion councils and commodity boards are the entities responsible for issuing this certificate.</a:t>
            </a:r>
            <a:endParaRPr lang="en-IN" altLang="en-US" sz="1800">
              <a:solidFill>
                <a:srgbClr val="000000"/>
              </a:solidFill>
            </a:endParaRPr>
          </a:p>
          <a:p>
            <a:endParaRPr lang="en-IN" altLang="en-US"/>
          </a:p>
        </p:txBody>
      </p:sp>
    </p:spTree>
    <p:extLst>
      <p:ext uri="{BB962C8B-B14F-4D97-AF65-F5344CB8AC3E}">
        <p14:creationId xmlns:p14="http://schemas.microsoft.com/office/powerpoint/2010/main" val="3656561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le 1">
            <a:extLst>
              <a:ext uri="{FF2B5EF4-FFF2-40B4-BE49-F238E27FC236}">
                <a16:creationId xmlns:a16="http://schemas.microsoft.com/office/drawing/2014/main" id="{78A84690-7C99-A341-8661-1972B73A11B0}"/>
              </a:ext>
            </a:extLst>
          </p:cNvPr>
          <p:cNvSpPr>
            <a:spLocks noGrp="1" noChangeArrowheads="1"/>
          </p:cNvSpPr>
          <p:nvPr>
            <p:ph type="title"/>
          </p:nvPr>
        </p:nvSpPr>
        <p:spPr/>
        <p:txBody>
          <a:bodyPr/>
          <a:lstStyle/>
          <a:p>
            <a:r>
              <a:rPr lang="en-US" altLang="en-US" sz="2800"/>
              <a:t>Launch of the Indian Customs Compliance Information Portal </a:t>
            </a:r>
            <a:endParaRPr lang="en-IN" altLang="en-US" sz="2800"/>
          </a:p>
        </p:txBody>
      </p:sp>
      <p:sp>
        <p:nvSpPr>
          <p:cNvPr id="232451" name="Content Placeholder 2">
            <a:extLst>
              <a:ext uri="{FF2B5EF4-FFF2-40B4-BE49-F238E27FC236}">
                <a16:creationId xmlns:a16="http://schemas.microsoft.com/office/drawing/2014/main" id="{BC72AEFD-556A-7379-D0AA-00D4EEE26CD7}"/>
              </a:ext>
            </a:extLst>
          </p:cNvPr>
          <p:cNvSpPr>
            <a:spLocks noGrp="1" noChangeArrowheads="1"/>
          </p:cNvSpPr>
          <p:nvPr>
            <p:ph idx="1"/>
          </p:nvPr>
        </p:nvSpPr>
        <p:spPr>
          <a:xfrm>
            <a:off x="2209800" y="1752600"/>
            <a:ext cx="7772400" cy="4343400"/>
          </a:xfrm>
        </p:spPr>
        <p:txBody>
          <a:bodyPr/>
          <a:lstStyle/>
          <a:p>
            <a:r>
              <a:rPr lang="en-US" altLang="en-US" sz="1400"/>
              <a:t>The Central Board for Indirect Taxes and Customs (CBIC) launched the Indian Customs Compliance Information Portal (CIP) in 2021 to provide free access to information on all Customs procedures and regulatory compliance for nearly 12,000 Customs Tariff Items.</a:t>
            </a:r>
          </a:p>
          <a:p>
            <a:r>
              <a:rPr lang="en-US" altLang="en-US" sz="1400" b="1"/>
              <a:t>FIND BUSINESS SUPPORT</a:t>
            </a:r>
          </a:p>
          <a:p>
            <a:r>
              <a:rPr lang="en-US" altLang="en-US" sz="1400" b="1"/>
              <a:t>Gain intelligence about diversifying </a:t>
            </a:r>
            <a:r>
              <a:rPr lang="en-US" altLang="en-US" sz="1400"/>
              <a:t>your Asia supply chain</a:t>
            </a:r>
          </a:p>
          <a:p>
            <a:r>
              <a:rPr lang="en-US" altLang="en-US" sz="1400"/>
              <a:t>The CIP is a facilitation tool that allows interested persons to stay up-to-date with information on the legal and procedural requirements of India’s customs authorities and regulatory government agencies (FSSAI, AQIS, PQIS, Drug Controller, etc.) for carrying out imports and exports. The portal will provide complete knowledge of all import and export-related requirements for all items covered under the Customs Tariff, thereby improving the ease of doing cross border trade.</a:t>
            </a:r>
          </a:p>
          <a:p>
            <a:r>
              <a:rPr lang="en-US" altLang="en-US" sz="1400"/>
              <a:t>When using the CIP portal, one can simply enter either the Customs Tariff Heading (CTH) or the description of the goods in question to get information on step-by-step procedures, regulatory compliances requirements like license, certificates, etc., for imports as well as exports. This includes import and export through posts and courier, import of samples, reimport and reexport of goods, self-sealing facility for exporters and project imports.</a:t>
            </a:r>
          </a:p>
          <a:p>
            <a:r>
              <a:rPr lang="en-US" altLang="en-US" sz="1400"/>
              <a:t>Another important feature of the CIP is a pan India map showing all the Customs seaports, airports, and land customs stations etc. It also contains addresses of the regulatory agencies and their websites.</a:t>
            </a:r>
            <a:endParaRPr lang="en-IN" altLang="en-US" sz="1400"/>
          </a:p>
        </p:txBody>
      </p:sp>
    </p:spTree>
    <p:extLst>
      <p:ext uri="{BB962C8B-B14F-4D97-AF65-F5344CB8AC3E}">
        <p14:creationId xmlns:p14="http://schemas.microsoft.com/office/powerpoint/2010/main" val="251711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itle 1">
            <a:extLst>
              <a:ext uri="{FF2B5EF4-FFF2-40B4-BE49-F238E27FC236}">
                <a16:creationId xmlns:a16="http://schemas.microsoft.com/office/drawing/2014/main" id="{8373D7A5-15D5-CC84-BE56-10FA85F3E185}"/>
              </a:ext>
            </a:extLst>
          </p:cNvPr>
          <p:cNvSpPr>
            <a:spLocks noGrp="1" noChangeArrowheads="1"/>
          </p:cNvSpPr>
          <p:nvPr>
            <p:ph type="title"/>
          </p:nvPr>
        </p:nvSpPr>
        <p:spPr/>
        <p:txBody>
          <a:bodyPr/>
          <a:lstStyle/>
          <a:p>
            <a:r>
              <a:rPr lang="en-US" altLang="en-US" sz="3200"/>
              <a:t>Various measures taken by India for promotion of exports</a:t>
            </a:r>
            <a:endParaRPr lang="en-IN" altLang="en-US" sz="3200"/>
          </a:p>
        </p:txBody>
      </p:sp>
      <p:sp>
        <p:nvSpPr>
          <p:cNvPr id="233475" name="Content Placeholder 2">
            <a:extLst>
              <a:ext uri="{FF2B5EF4-FFF2-40B4-BE49-F238E27FC236}">
                <a16:creationId xmlns:a16="http://schemas.microsoft.com/office/drawing/2014/main" id="{48C8ECFD-3A3E-FF51-7332-A4F332794A8F}"/>
              </a:ext>
            </a:extLst>
          </p:cNvPr>
          <p:cNvSpPr>
            <a:spLocks noGrp="1" noChangeArrowheads="1"/>
          </p:cNvSpPr>
          <p:nvPr>
            <p:ph idx="1"/>
          </p:nvPr>
        </p:nvSpPr>
        <p:spPr>
          <a:xfrm>
            <a:off x="2209800" y="1752600"/>
            <a:ext cx="7772400" cy="4343400"/>
          </a:xfrm>
        </p:spPr>
        <p:txBody>
          <a:bodyPr/>
          <a:lstStyle/>
          <a:p>
            <a:r>
              <a:rPr lang="en-US" altLang="en-US" sz="1400"/>
              <a:t>Establishment of Foreign Trade Policy 2023.</a:t>
            </a:r>
          </a:p>
          <a:p>
            <a:r>
              <a:rPr lang="en-US" altLang="en-US" sz="1400"/>
              <a:t>Schemes, such as the Advance Authorization Scheme and the Export Promotion Capital Goods (EPCG) Scheme (see PDF link here), to enable duty free import of raw materials and capital goods for export oriented production. To apply for Advance Authorization Scheme, see the relevant DGFT page here.</a:t>
            </a:r>
          </a:p>
          <a:p>
            <a:r>
              <a:rPr lang="en-US" altLang="en-US" sz="1400"/>
              <a:t>The Interest Equalization Scheme, which provides pre- and post-shipment Rupee export credit, and has been extended up to September 30, 2021.</a:t>
            </a:r>
          </a:p>
          <a:p>
            <a:r>
              <a:rPr lang="en-US" altLang="en-US" sz="1400"/>
              <a:t>Remission of Duties and Taxes on Exported Products (RoDTEP) scheme, operationalized for exports with effect from January 1, 2021.</a:t>
            </a:r>
          </a:p>
          <a:p>
            <a:r>
              <a:rPr lang="en-US" altLang="en-US" sz="1400"/>
              <a:t>Extension of the Rebate of State and Central Levies and Taxes (RoSCTL) Scheme for apparel and made-up exports till March 2024.</a:t>
            </a:r>
          </a:p>
          <a:p>
            <a:r>
              <a:rPr lang="en-US" altLang="en-US" sz="1400"/>
              <a:t>Transport and Marketing Assistance (TMA) scheme for specified agriculture products, which provides assistance for the international component of freight and marketing of agricultural produce and to promote brand recognition for Indian agricultural products in specified overseas markets. To apply for TMA Scheme, see the relevant DGFT page here.</a:t>
            </a:r>
          </a:p>
          <a:p>
            <a:r>
              <a:rPr lang="en-US" altLang="en-US" sz="1400"/>
              <a:t>A Common Digital Platform for Issuance of Certificates of Origin (CoO) has been launched to increase Free Trade Agreement (FTA) utilization by exporters ⟶ https://coo.dgft.gov.in</a:t>
            </a:r>
          </a:p>
        </p:txBody>
      </p:sp>
    </p:spTree>
    <p:extLst>
      <p:ext uri="{BB962C8B-B14F-4D97-AF65-F5344CB8AC3E}">
        <p14:creationId xmlns:p14="http://schemas.microsoft.com/office/powerpoint/2010/main" val="2440656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itle 1">
            <a:extLst>
              <a:ext uri="{FF2B5EF4-FFF2-40B4-BE49-F238E27FC236}">
                <a16:creationId xmlns:a16="http://schemas.microsoft.com/office/drawing/2014/main" id="{311AAD4F-03A7-5452-7E5E-0DA4FEE6A807}"/>
              </a:ext>
            </a:extLst>
          </p:cNvPr>
          <p:cNvSpPr>
            <a:spLocks noGrp="1" noChangeArrowheads="1"/>
          </p:cNvSpPr>
          <p:nvPr>
            <p:ph type="title"/>
          </p:nvPr>
        </p:nvSpPr>
        <p:spPr/>
        <p:txBody>
          <a:bodyPr/>
          <a:lstStyle/>
          <a:p>
            <a:r>
              <a:rPr lang="en-US" altLang="en-US" sz="3200">
                <a:solidFill>
                  <a:srgbClr val="000000"/>
                </a:solidFill>
              </a:rPr>
              <a:t>Various measures taken by India for promotion of exports</a:t>
            </a:r>
            <a:endParaRPr lang="en-IN" altLang="en-US"/>
          </a:p>
        </p:txBody>
      </p:sp>
      <p:sp>
        <p:nvSpPr>
          <p:cNvPr id="234499" name="Content Placeholder 2">
            <a:extLst>
              <a:ext uri="{FF2B5EF4-FFF2-40B4-BE49-F238E27FC236}">
                <a16:creationId xmlns:a16="http://schemas.microsoft.com/office/drawing/2014/main" id="{335641DA-7A18-D4F6-D710-882ACD70E9FF}"/>
              </a:ext>
            </a:extLst>
          </p:cNvPr>
          <p:cNvSpPr>
            <a:spLocks noGrp="1" noChangeArrowheads="1"/>
          </p:cNvSpPr>
          <p:nvPr>
            <p:ph idx="1"/>
          </p:nvPr>
        </p:nvSpPr>
        <p:spPr>
          <a:xfrm>
            <a:off x="2209800" y="1676400"/>
            <a:ext cx="7772400" cy="4419600"/>
          </a:xfrm>
        </p:spPr>
        <p:txBody>
          <a:bodyPr/>
          <a:lstStyle/>
          <a:p>
            <a:r>
              <a:rPr lang="en-US" altLang="en-US" sz="1300">
                <a:solidFill>
                  <a:srgbClr val="000000"/>
                </a:solidFill>
              </a:rPr>
              <a:t>As of 2023, Certificates of Origin (CoO) for Preferential Trade Agreements, FTA, Comprehensive Economic Cooperation Agreements, and Comprehensive Economic Partnerships Agreements are issued designated agencies. This has been notified in the Appendices &amp; Aayat Niryat Forms of the Foreign Trade Policy, 2023. </a:t>
            </a:r>
          </a:p>
          <a:p>
            <a:r>
              <a:rPr lang="en-US" altLang="en-US" sz="1300">
                <a:solidFill>
                  <a:srgbClr val="000000"/>
                </a:solidFill>
              </a:rPr>
              <a:t>Districts across India are being promoted as Exports Hubs by identifying products and services with export potential in each district (One District One Product / ODOP initiative), addressing bottlenecks for exporting these products/services and supporting such local exporters/manufacturers through institutional and strategic interventions. District specific export action plans for 478 districts have been prepared. To see the One District One Product Digital GIS Map on the Ministry of Food Processing Industries website, click here. The Department of Commerce is focusing on agriculture crops via a cluster approach for support for exports under the Agriculture Export Policy. This complements the cluster approach for the development of specific agriproducts in districts having a comparative advantage by the Ministry of Agriculture. </a:t>
            </a:r>
          </a:p>
          <a:p>
            <a:r>
              <a:rPr lang="en-US" altLang="en-US" sz="1300">
                <a:solidFill>
                  <a:srgbClr val="000000"/>
                </a:solidFill>
              </a:rPr>
              <a:t>Market Access Initiative (MAI) Scheme is an Export Promotion Scheme that provides financial assistance to eligible agencies like Export Promotion Organizations/Trade Promotion Organizations/National Level Institutions/ Research Institutions/Universities/Laboratories, Exporters etc. The scheme is formulated on focus product-focus country approach to evolve specific market and specific product through market studies/survey. </a:t>
            </a:r>
          </a:p>
          <a:p>
            <a:r>
              <a:rPr lang="en-US" altLang="en-US" sz="1300">
                <a:solidFill>
                  <a:srgbClr val="000000"/>
                </a:solidFill>
              </a:rPr>
              <a:t>A working group on infrastructure upgradation has been constituted under National Committee on Trade Facilitation (NCTF) and a National Trade Facilitation Action Plan (NTFAP) has been formulated. This includes measures for improving road and rail connectivity to ports and smart gates at sea ports. </a:t>
            </a:r>
            <a:endParaRPr lang="en-IN" altLang="en-US" sz="1300">
              <a:solidFill>
                <a:srgbClr val="000000"/>
              </a:solidFill>
            </a:endParaRPr>
          </a:p>
          <a:p>
            <a:endParaRPr lang="en-IN" altLang="en-US"/>
          </a:p>
        </p:txBody>
      </p:sp>
    </p:spTree>
    <p:extLst>
      <p:ext uri="{BB962C8B-B14F-4D97-AF65-F5344CB8AC3E}">
        <p14:creationId xmlns:p14="http://schemas.microsoft.com/office/powerpoint/2010/main" val="2423644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itle 1">
            <a:extLst>
              <a:ext uri="{FF2B5EF4-FFF2-40B4-BE49-F238E27FC236}">
                <a16:creationId xmlns:a16="http://schemas.microsoft.com/office/drawing/2014/main" id="{4906C9AD-F3BA-A019-172F-89AA113AE8C9}"/>
              </a:ext>
            </a:extLst>
          </p:cNvPr>
          <p:cNvSpPr>
            <a:spLocks noGrp="1" noChangeArrowheads="1"/>
          </p:cNvSpPr>
          <p:nvPr>
            <p:ph type="title"/>
          </p:nvPr>
        </p:nvSpPr>
        <p:spPr/>
        <p:txBody>
          <a:bodyPr/>
          <a:lstStyle/>
          <a:p>
            <a:r>
              <a:rPr lang="en-US" altLang="en-US" sz="3200">
                <a:solidFill>
                  <a:srgbClr val="000000"/>
                </a:solidFill>
              </a:rPr>
              <a:t>Various measures taken by India for promotion of exports</a:t>
            </a:r>
            <a:endParaRPr lang="en-IN" altLang="en-US"/>
          </a:p>
        </p:txBody>
      </p:sp>
      <p:sp>
        <p:nvSpPr>
          <p:cNvPr id="235523" name="Content Placeholder 2">
            <a:extLst>
              <a:ext uri="{FF2B5EF4-FFF2-40B4-BE49-F238E27FC236}">
                <a16:creationId xmlns:a16="http://schemas.microsoft.com/office/drawing/2014/main" id="{C9B945DF-0C18-5702-97CB-C65D31AFFF73}"/>
              </a:ext>
            </a:extLst>
          </p:cNvPr>
          <p:cNvSpPr>
            <a:spLocks noGrp="1" noChangeArrowheads="1"/>
          </p:cNvSpPr>
          <p:nvPr>
            <p:ph idx="1"/>
          </p:nvPr>
        </p:nvSpPr>
        <p:spPr>
          <a:xfrm>
            <a:off x="2209800" y="1676400"/>
            <a:ext cx="7772400" cy="4419600"/>
          </a:xfrm>
        </p:spPr>
        <p:txBody>
          <a:bodyPr>
            <a:normAutofit fontScale="92500"/>
          </a:bodyPr>
          <a:lstStyle/>
          <a:p>
            <a:r>
              <a:rPr lang="en-US" altLang="en-US" sz="1300"/>
              <a:t>The Customs CBIC has undertaken numerous initiatives to facilitate import and export, such as:</a:t>
            </a:r>
          </a:p>
          <a:p>
            <a:r>
              <a:rPr lang="en-US" altLang="en-US" sz="1300"/>
              <a:t>24X7 Customs clearance in 20 seaports and 17 airports and extended clearance in ICDs as per the needs of the trade.</a:t>
            </a:r>
          </a:p>
          <a:p>
            <a:r>
              <a:rPr lang="en-US" altLang="en-US" sz="1300"/>
              <a:t>Single Window in Customs</a:t>
            </a:r>
          </a:p>
          <a:p>
            <a:r>
              <a:rPr lang="en-US" altLang="en-US" sz="1300"/>
              <a:t>E-Sanchit – Enabling Paperless clearance environment.</a:t>
            </a:r>
          </a:p>
          <a:p>
            <a:r>
              <a:rPr lang="en-US" altLang="en-US" sz="1300"/>
              <a:t>Pan-India Implementation of Faceless e-Assessment in imports.</a:t>
            </a:r>
          </a:p>
          <a:p>
            <a:r>
              <a:rPr lang="en-US" altLang="en-US" sz="1300"/>
              <a:t>TURANT Customs-Turant Suvidha Kendra: TSKs have been established at all Customs formations country wide to provide a range of on-line and off-line services that support Faceless Assessment, another pillar of the Turant Customs programme. These services include acceptance of Original documents, redressing the grievance.</a:t>
            </a:r>
          </a:p>
          <a:p>
            <a:r>
              <a:rPr lang="en-US" altLang="en-US" sz="1300"/>
              <a:t>Implementation of electronic messages from Document Clearance to Cargo Movement</a:t>
            </a:r>
          </a:p>
          <a:p>
            <a:r>
              <a:rPr lang="en-US" altLang="en-US" sz="1300"/>
              <a:t>Paperless Customs initiatives –Preparation and issuance of electronic documents like e-LEO SB, e-Gatepass/e-OOC, etc.,</a:t>
            </a:r>
          </a:p>
          <a:p>
            <a:r>
              <a:rPr lang="en-US" altLang="en-US" sz="1300"/>
              <a:t>Contactless customs initiatives such as Turant Suvidha Kendras (TKSs).</a:t>
            </a:r>
          </a:p>
          <a:p>
            <a:r>
              <a:rPr lang="en-US" altLang="en-US" sz="1300"/>
              <a:t>Release of ICE-DASH–Indian Customs EoDB Monitoring Dashboard</a:t>
            </a:r>
          </a:p>
          <a:p>
            <a:r>
              <a:rPr lang="en-US" altLang="en-US" sz="1300"/>
              <a:t>Direct Port Delivery (DPD) on imports and Direct Port Entry (DPE) on exports</a:t>
            </a:r>
          </a:p>
          <a:p>
            <a:r>
              <a:rPr lang="en-US" altLang="en-US" sz="1300"/>
              <a:t>Compliance Information Portal (CIP)</a:t>
            </a:r>
          </a:p>
          <a:p>
            <a:r>
              <a:rPr lang="en-US" altLang="en-US" sz="1300"/>
              <a:t>End to End automated and simplified procedure for the import of certain specified Goods at Concessional Rate of Duty or for specified end use.</a:t>
            </a:r>
          </a:p>
        </p:txBody>
      </p:sp>
    </p:spTree>
    <p:extLst>
      <p:ext uri="{BB962C8B-B14F-4D97-AF65-F5344CB8AC3E}">
        <p14:creationId xmlns:p14="http://schemas.microsoft.com/office/powerpoint/2010/main" val="4270818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32711-A8EF-6AB7-94B1-EE3455226071}"/>
              </a:ext>
            </a:extLst>
          </p:cNvPr>
          <p:cNvSpPr>
            <a:spLocks noGrp="1"/>
          </p:cNvSpPr>
          <p:nvPr>
            <p:ph type="title"/>
          </p:nvPr>
        </p:nvSpPr>
        <p:spPr/>
        <p:txBody>
          <a:bodyPr>
            <a:noAutofit/>
          </a:bodyPr>
          <a:lstStyle/>
          <a:p>
            <a:r>
              <a:rPr lang="en-US" sz="3200" dirty="0"/>
              <a:t>Chapter 10 SCOMET: Special </a:t>
            </a:r>
            <a:br>
              <a:rPr lang="en-US" sz="3200" dirty="0"/>
            </a:br>
            <a:r>
              <a:rPr lang="en-US" sz="3200" dirty="0"/>
              <a:t>Chemicals, Organisms, Materials,</a:t>
            </a:r>
            <a:br>
              <a:rPr lang="en-US" sz="3200" dirty="0"/>
            </a:br>
            <a:r>
              <a:rPr lang="en-US" sz="3200" dirty="0"/>
              <a:t>Equipment and Technologies</a:t>
            </a:r>
            <a:endParaRPr lang="en-IN" sz="3200" dirty="0"/>
          </a:p>
        </p:txBody>
      </p:sp>
      <p:sp>
        <p:nvSpPr>
          <p:cNvPr id="3" name="Content Placeholder 2">
            <a:extLst>
              <a:ext uri="{FF2B5EF4-FFF2-40B4-BE49-F238E27FC236}">
                <a16:creationId xmlns:a16="http://schemas.microsoft.com/office/drawing/2014/main" id="{D8B6D3E4-7088-4798-AC4C-C0F25FD5CD3A}"/>
              </a:ext>
            </a:extLst>
          </p:cNvPr>
          <p:cNvSpPr>
            <a:spLocks noGrp="1"/>
          </p:cNvSpPr>
          <p:nvPr>
            <p:ph idx="1"/>
          </p:nvPr>
        </p:nvSpPr>
        <p:spPr/>
        <p:txBody>
          <a:bodyPr>
            <a:normAutofit fontScale="55000" lnSpcReduction="20000"/>
          </a:bodyPr>
          <a:lstStyle/>
          <a:p>
            <a:r>
              <a:rPr lang="en-US" dirty="0"/>
              <a:t>10.00 Objective </a:t>
            </a:r>
          </a:p>
          <a:p>
            <a:r>
              <a:rPr lang="en-US" dirty="0"/>
              <a:t>• The general provisions governing the export of dual use items, munitions </a:t>
            </a:r>
          </a:p>
          <a:p>
            <a:r>
              <a:rPr lang="en-US" dirty="0"/>
              <a:t>and nuclear related items, including software and technology viz. SCOMET, </a:t>
            </a:r>
          </a:p>
          <a:p>
            <a:r>
              <a:rPr lang="en-US" dirty="0"/>
              <a:t>are dealt with in this Chapter. </a:t>
            </a:r>
          </a:p>
          <a:p>
            <a:r>
              <a:rPr lang="en-US" dirty="0"/>
              <a:t>• 10.02 SCOMET List </a:t>
            </a:r>
          </a:p>
          <a:p>
            <a:r>
              <a:rPr lang="en-US" dirty="0"/>
              <a:t>• Export of dual-use items, including software and technologies, having </a:t>
            </a:r>
          </a:p>
          <a:p>
            <a:r>
              <a:rPr lang="en-US" dirty="0"/>
              <a:t>potential civilian / industrial applications as well as use in weapons of mass </a:t>
            </a:r>
          </a:p>
          <a:p>
            <a:r>
              <a:rPr lang="en-US" dirty="0"/>
              <a:t>destruction is regulated. It is either prohibited or is permitted under an </a:t>
            </a:r>
          </a:p>
          <a:p>
            <a:r>
              <a:rPr lang="en-US" dirty="0"/>
              <a:t>Authorization unless specifically exempted. </a:t>
            </a:r>
          </a:p>
          <a:p>
            <a:r>
              <a:rPr lang="en-US" dirty="0"/>
              <a:t>• 10.03 Classification of SCOMET categories and Licensing jurisdiction </a:t>
            </a:r>
          </a:p>
          <a:p>
            <a:r>
              <a:rPr lang="en-US" dirty="0"/>
              <a:t>• The SCOMET List is divided into nine categories of items from Category 0 to </a:t>
            </a:r>
          </a:p>
          <a:p>
            <a:r>
              <a:rPr lang="en-US" dirty="0"/>
              <a:t>Category 8. However, Category 7 is presently ‘Reserved’ and has not been </a:t>
            </a:r>
          </a:p>
          <a:p>
            <a:r>
              <a:rPr lang="en-US" dirty="0"/>
              <a:t>populated. The broad classification of different categories under SCOMET </a:t>
            </a:r>
          </a:p>
          <a:p>
            <a:r>
              <a:rPr lang="en-US" dirty="0"/>
              <a:t>List and their jurisdictional licensing authorities are tabulated as under: </a:t>
            </a:r>
            <a:endParaRPr lang="en-IN" dirty="0"/>
          </a:p>
        </p:txBody>
      </p:sp>
    </p:spTree>
    <p:extLst>
      <p:ext uri="{BB962C8B-B14F-4D97-AF65-F5344CB8AC3E}">
        <p14:creationId xmlns:p14="http://schemas.microsoft.com/office/powerpoint/2010/main" val="238805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7FD8C-F870-F1B9-443B-0C80A2FA122E}"/>
              </a:ext>
            </a:extLst>
          </p:cNvPr>
          <p:cNvSpPr>
            <a:spLocks noGrp="1"/>
          </p:cNvSpPr>
          <p:nvPr>
            <p:ph type="title"/>
          </p:nvPr>
        </p:nvSpPr>
        <p:spPr/>
        <p:txBody>
          <a:bodyPr/>
          <a:lstStyle/>
          <a:p>
            <a:r>
              <a:rPr lang="en-US" dirty="0"/>
              <a:t>10.04 Export of SCOMET Items </a:t>
            </a:r>
            <a:br>
              <a:rPr lang="en-US" dirty="0"/>
            </a:br>
            <a:endParaRPr lang="en-IN" dirty="0"/>
          </a:p>
        </p:txBody>
      </p:sp>
      <p:sp>
        <p:nvSpPr>
          <p:cNvPr id="3" name="Content Placeholder 2">
            <a:extLst>
              <a:ext uri="{FF2B5EF4-FFF2-40B4-BE49-F238E27FC236}">
                <a16:creationId xmlns:a16="http://schemas.microsoft.com/office/drawing/2014/main" id="{9973A846-C1DC-36EA-7048-F0A48BD4F515}"/>
              </a:ext>
            </a:extLst>
          </p:cNvPr>
          <p:cNvSpPr>
            <a:spLocks noGrp="1"/>
          </p:cNvSpPr>
          <p:nvPr>
            <p:ph idx="1"/>
          </p:nvPr>
        </p:nvSpPr>
        <p:spPr/>
        <p:txBody>
          <a:bodyPr>
            <a:normAutofit fontScale="55000" lnSpcReduction="20000"/>
          </a:bodyPr>
          <a:lstStyle/>
          <a:p>
            <a:r>
              <a:rPr lang="en-US" dirty="0"/>
              <a:t>• Procedure for grant of export authorization for SCOMET items in respect of </a:t>
            </a:r>
          </a:p>
          <a:p>
            <a:r>
              <a:rPr lang="en-US" dirty="0"/>
              <a:t>Categories 1 to 5 and 8, is specified under Chapter 10 of Hand Book of Procedures </a:t>
            </a:r>
          </a:p>
          <a:p>
            <a:r>
              <a:rPr lang="en-US" dirty="0"/>
              <a:t>(HBP).</a:t>
            </a:r>
          </a:p>
          <a:p>
            <a:r>
              <a:rPr lang="en-US" dirty="0"/>
              <a:t>• Export of SCOMET items under Category 0 and Note 2 of the Commodity </a:t>
            </a:r>
          </a:p>
          <a:p>
            <a:r>
              <a:rPr lang="en-US" dirty="0"/>
              <a:t>Identification Note (CIN) of SCOMET will be permitted against an authorization </a:t>
            </a:r>
          </a:p>
          <a:p>
            <a:r>
              <a:rPr lang="en-US" dirty="0"/>
              <a:t>issued by the Department of Atomic Energy (DAE) as per the guidelines for Nuclear </a:t>
            </a:r>
          </a:p>
          <a:p>
            <a:r>
              <a:rPr lang="en-US" dirty="0"/>
              <a:t>Transfers (Exports) and Notification of schedule of Prescribed Substances, </a:t>
            </a:r>
          </a:p>
          <a:p>
            <a:r>
              <a:rPr lang="en-US" dirty="0"/>
              <a:t>Prescribed Equipment and Technology” issued under Atomic Energy Act 1962 and </a:t>
            </a:r>
          </a:p>
          <a:p>
            <a:r>
              <a:rPr lang="en-US" dirty="0"/>
              <a:t>Atomic Energy (Working of Mines, Minerals and Handling of Prescribed Substance) </a:t>
            </a:r>
          </a:p>
          <a:p>
            <a:r>
              <a:rPr lang="en-US" dirty="0"/>
              <a:t>Rules 1984.Export of SCOMET items under Category 6 (Munitions List) [except </a:t>
            </a:r>
          </a:p>
          <a:p>
            <a:r>
              <a:rPr lang="en-US" dirty="0"/>
              <a:t>those covered under Note 2 and 3 of CIN and items under Category 6A007, 6A008], </a:t>
            </a:r>
          </a:p>
          <a:p>
            <a:r>
              <a:rPr lang="en-US" dirty="0"/>
              <a:t>irrespective of end use of the items, whether military or civil will be permitted </a:t>
            </a:r>
          </a:p>
          <a:p>
            <a:r>
              <a:rPr lang="en-US" dirty="0"/>
              <a:t>against an authorization to be issued by Department of </a:t>
            </a:r>
            <a:r>
              <a:rPr lang="en-US" dirty="0" err="1"/>
              <a:t>Defence</a:t>
            </a:r>
            <a:r>
              <a:rPr lang="en-US" dirty="0"/>
              <a:t> Production (DDP)/ </a:t>
            </a:r>
          </a:p>
          <a:p>
            <a:r>
              <a:rPr lang="en-US" dirty="0"/>
              <a:t>Ministry of </a:t>
            </a:r>
            <a:r>
              <a:rPr lang="en-US" dirty="0" err="1"/>
              <a:t>Defence</a:t>
            </a:r>
            <a:r>
              <a:rPr lang="en-US" dirty="0"/>
              <a:t> under the extant guidelines /Standing Operating Procedure </a:t>
            </a:r>
          </a:p>
          <a:p>
            <a:r>
              <a:rPr lang="en-US" dirty="0"/>
              <a:t>(SOP) issued by the DDP, time to time.</a:t>
            </a:r>
            <a:endParaRPr lang="en-IN" dirty="0"/>
          </a:p>
        </p:txBody>
      </p:sp>
    </p:spTree>
    <p:extLst>
      <p:ext uri="{BB962C8B-B14F-4D97-AF65-F5344CB8AC3E}">
        <p14:creationId xmlns:p14="http://schemas.microsoft.com/office/powerpoint/2010/main" val="1925528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871DA-CE6F-2458-DA81-86870CAC9363}"/>
              </a:ext>
            </a:extLst>
          </p:cNvPr>
          <p:cNvSpPr>
            <a:spLocks noGrp="1"/>
          </p:cNvSpPr>
          <p:nvPr>
            <p:ph type="title"/>
          </p:nvPr>
        </p:nvSpPr>
        <p:spPr>
          <a:xfrm>
            <a:off x="714632" y="914400"/>
            <a:ext cx="10515600" cy="370704"/>
          </a:xfrm>
        </p:spPr>
        <p:txBody>
          <a:bodyPr>
            <a:normAutofit fontScale="90000"/>
          </a:bodyPr>
          <a:lstStyle/>
          <a:p>
            <a:r>
              <a:rPr lang="en-US" sz="3600" dirty="0"/>
              <a:t>The SCOMET items are classified under 9 distinct categories</a:t>
            </a:r>
            <a:r>
              <a:rPr lang="en-US" dirty="0"/>
              <a:t>:</a:t>
            </a:r>
            <a:br>
              <a:rPr lang="en-US" dirty="0"/>
            </a:br>
            <a:endParaRPr lang="en-IN" dirty="0"/>
          </a:p>
        </p:txBody>
      </p:sp>
      <p:sp>
        <p:nvSpPr>
          <p:cNvPr id="3" name="Content Placeholder 2">
            <a:extLst>
              <a:ext uri="{FF2B5EF4-FFF2-40B4-BE49-F238E27FC236}">
                <a16:creationId xmlns:a16="http://schemas.microsoft.com/office/drawing/2014/main" id="{0EC65BE6-2600-0E59-E6CC-06818A288335}"/>
              </a:ext>
            </a:extLst>
          </p:cNvPr>
          <p:cNvSpPr>
            <a:spLocks noGrp="1"/>
          </p:cNvSpPr>
          <p:nvPr>
            <p:ph idx="1"/>
          </p:nvPr>
        </p:nvSpPr>
        <p:spPr>
          <a:xfrm>
            <a:off x="838200" y="1285104"/>
            <a:ext cx="10515600" cy="4891859"/>
          </a:xfrm>
        </p:spPr>
        <p:txBody>
          <a:bodyPr>
            <a:normAutofit fontScale="55000" lnSpcReduction="20000"/>
          </a:bodyPr>
          <a:lstStyle/>
          <a:p>
            <a:r>
              <a:rPr lang="en-US" dirty="0"/>
              <a:t>Category 0:Nuclear materials, nuclear related other materials, equipment and technology</a:t>
            </a:r>
          </a:p>
          <a:p>
            <a:r>
              <a:rPr lang="en-US" dirty="0"/>
              <a:t>Category 1:Toxic chemical agents and other chemicals</a:t>
            </a:r>
          </a:p>
          <a:p>
            <a:r>
              <a:rPr lang="en-US" dirty="0"/>
              <a:t>Category 2:Micro-organisms, toxins</a:t>
            </a:r>
          </a:p>
          <a:p>
            <a:r>
              <a:rPr lang="en-US" dirty="0"/>
              <a:t>Category 3:Materials, Materials Processing Equipment and related technologies</a:t>
            </a:r>
          </a:p>
          <a:p>
            <a:r>
              <a:rPr lang="en-US" dirty="0"/>
              <a:t>Category 4:Nuclear-related other equipment and technology, not controlled under Category</a:t>
            </a:r>
          </a:p>
          <a:p>
            <a:r>
              <a:rPr lang="en-US" dirty="0"/>
              <a:t>0</a:t>
            </a:r>
          </a:p>
          <a:p>
            <a:r>
              <a:rPr lang="en-US" dirty="0"/>
              <a:t>Category 5:Aerospace systems, equipment including production and test equipment, related </a:t>
            </a:r>
          </a:p>
          <a:p>
            <a:r>
              <a:rPr lang="en-US" dirty="0"/>
              <a:t>technology and specially designed components and accessories thereof</a:t>
            </a:r>
          </a:p>
          <a:p>
            <a:r>
              <a:rPr lang="en-US" dirty="0"/>
              <a:t>Category 6:Munitions list</a:t>
            </a:r>
          </a:p>
          <a:p>
            <a:r>
              <a:rPr lang="en-US" dirty="0"/>
              <a:t>Category 7:Reserved</a:t>
            </a:r>
          </a:p>
          <a:p>
            <a:r>
              <a:rPr lang="en-US" dirty="0"/>
              <a:t>Category 8:Special Materials and Related Equipment, Material Processing, Electronics,</a:t>
            </a:r>
          </a:p>
          <a:p>
            <a:r>
              <a:rPr lang="en-US" dirty="0"/>
              <a:t>Computers, Telecommunications, Information Security, Sensors and Lasers, Navigation and</a:t>
            </a:r>
          </a:p>
          <a:p>
            <a:r>
              <a:rPr lang="en-US" dirty="0"/>
              <a:t>Avionics, Marine, Aerospace and Propulsion.</a:t>
            </a:r>
          </a:p>
          <a:p>
            <a:r>
              <a:rPr lang="en-US" dirty="0"/>
              <a:t>It has been further clarified that the SCOMET list also includes used items falling under the list, noncontrolled items containing one or more controlled component(s) where the controlled component(s)</a:t>
            </a:r>
          </a:p>
          <a:p>
            <a:r>
              <a:rPr lang="en-US" dirty="0"/>
              <a:t>is the principal element, as well as technology which is required for the development, production or</a:t>
            </a:r>
          </a:p>
          <a:p>
            <a:r>
              <a:rPr lang="en-US" dirty="0"/>
              <a:t>use of items controlled under Category 8 of the SCOMET items.</a:t>
            </a:r>
          </a:p>
          <a:p>
            <a:endParaRPr lang="en-IN" dirty="0"/>
          </a:p>
        </p:txBody>
      </p:sp>
    </p:spTree>
    <p:extLst>
      <p:ext uri="{BB962C8B-B14F-4D97-AF65-F5344CB8AC3E}">
        <p14:creationId xmlns:p14="http://schemas.microsoft.com/office/powerpoint/2010/main" val="4191105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Title 1">
            <a:extLst>
              <a:ext uri="{FF2B5EF4-FFF2-40B4-BE49-F238E27FC236}">
                <a16:creationId xmlns:a16="http://schemas.microsoft.com/office/drawing/2014/main" id="{CF54C619-97A2-2680-1137-A3DCE220AF99}"/>
              </a:ext>
            </a:extLst>
          </p:cNvPr>
          <p:cNvSpPr>
            <a:spLocks noGrp="1" noChangeArrowheads="1"/>
          </p:cNvSpPr>
          <p:nvPr>
            <p:ph type="title"/>
          </p:nvPr>
        </p:nvSpPr>
        <p:spPr/>
        <p:txBody>
          <a:bodyPr/>
          <a:lstStyle/>
          <a:p>
            <a:r>
              <a:rPr lang="en-US" altLang="en-US"/>
              <a:t>ICEGATE</a:t>
            </a:r>
            <a:endParaRPr lang="en-IN" altLang="en-US"/>
          </a:p>
        </p:txBody>
      </p:sp>
      <p:sp>
        <p:nvSpPr>
          <p:cNvPr id="212995" name="Content Placeholder 2">
            <a:extLst>
              <a:ext uri="{FF2B5EF4-FFF2-40B4-BE49-F238E27FC236}">
                <a16:creationId xmlns:a16="http://schemas.microsoft.com/office/drawing/2014/main" id="{CE6FE198-AFAE-EF1F-F3C0-694FB1F981A1}"/>
              </a:ext>
            </a:extLst>
          </p:cNvPr>
          <p:cNvSpPr>
            <a:spLocks noGrp="1" noChangeArrowheads="1"/>
          </p:cNvSpPr>
          <p:nvPr>
            <p:ph idx="1"/>
          </p:nvPr>
        </p:nvSpPr>
        <p:spPr>
          <a:xfrm>
            <a:off x="2209800" y="1524000"/>
            <a:ext cx="7772400" cy="4572000"/>
          </a:xfrm>
        </p:spPr>
        <p:txBody>
          <a:bodyPr/>
          <a:lstStyle/>
          <a:p>
            <a:r>
              <a:rPr lang="en-US" altLang="en-US" sz="1800"/>
              <a:t>Indian Customs Electronic Data Interchange Gateway (ICEGATE) is the national portal of Indian Customs of Central Board of Indirect Taxes and Customs (CBIC) that provides e-filing services to the Trade, Cargo Carriers and other Trading Partners electronically.</a:t>
            </a:r>
          </a:p>
          <a:p>
            <a:r>
              <a:rPr lang="en-US" altLang="en-US" sz="1800"/>
              <a:t>Indian Customs Electronic Data Interchange Gateway (ICEGATE) is the national portal of Indian Customs of Central Board of Indirect Taxes and Customs (CBIC) that provides e-filing services to the Trade, Cargo Carriers and other Trading Partners electronically.</a:t>
            </a:r>
          </a:p>
          <a:p>
            <a:endParaRPr lang="en-US" altLang="en-US" sz="1800"/>
          </a:p>
          <a:p>
            <a:r>
              <a:rPr lang="en-US" altLang="en-US" sz="1800"/>
              <a:t>ICEGATE serves as an interface between the trade users and Customs Department and acts as a hub for exchanging information with external trading partners involved in international trading</a:t>
            </a:r>
            <a:r>
              <a:rPr lang="en-US" altLang="en-US"/>
              <a:t>.</a:t>
            </a:r>
          </a:p>
          <a:p>
            <a:endParaRPr lang="en-US" altLang="en-US"/>
          </a:p>
          <a:p>
            <a:endParaRPr lang="en-US" altLang="en-US"/>
          </a:p>
          <a:p>
            <a:endParaRPr lang="en-IN" altLang="en-US"/>
          </a:p>
        </p:txBody>
      </p:sp>
    </p:spTree>
    <p:extLst>
      <p:ext uri="{BB962C8B-B14F-4D97-AF65-F5344CB8AC3E}">
        <p14:creationId xmlns:p14="http://schemas.microsoft.com/office/powerpoint/2010/main" val="277915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Title 1">
            <a:extLst>
              <a:ext uri="{FF2B5EF4-FFF2-40B4-BE49-F238E27FC236}">
                <a16:creationId xmlns:a16="http://schemas.microsoft.com/office/drawing/2014/main" id="{3B96589B-69F0-A7CA-14DF-E1995EC13F84}"/>
              </a:ext>
            </a:extLst>
          </p:cNvPr>
          <p:cNvSpPr>
            <a:spLocks noGrp="1" noChangeArrowheads="1"/>
          </p:cNvSpPr>
          <p:nvPr>
            <p:ph type="title"/>
          </p:nvPr>
        </p:nvSpPr>
        <p:spPr/>
        <p:txBody>
          <a:bodyPr/>
          <a:lstStyle/>
          <a:p>
            <a:r>
              <a:rPr lang="en-US" altLang="en-US" sz="3600"/>
              <a:t>Costing &amp; Pricing</a:t>
            </a:r>
            <a:endParaRPr lang="en-IN" altLang="en-US" sz="3600"/>
          </a:p>
        </p:txBody>
      </p:sp>
      <p:sp>
        <p:nvSpPr>
          <p:cNvPr id="214019" name="Content Placeholder 2">
            <a:extLst>
              <a:ext uri="{FF2B5EF4-FFF2-40B4-BE49-F238E27FC236}">
                <a16:creationId xmlns:a16="http://schemas.microsoft.com/office/drawing/2014/main" id="{85C54E8D-E097-E6D1-2EFC-F41F88C7E8E5}"/>
              </a:ext>
            </a:extLst>
          </p:cNvPr>
          <p:cNvSpPr>
            <a:spLocks noGrp="1" noChangeArrowheads="1"/>
          </p:cNvSpPr>
          <p:nvPr>
            <p:ph idx="1"/>
          </p:nvPr>
        </p:nvSpPr>
        <p:spPr>
          <a:xfrm>
            <a:off x="2209800" y="1752600"/>
            <a:ext cx="7772400" cy="4343400"/>
          </a:xfrm>
        </p:spPr>
        <p:txBody>
          <a:bodyPr/>
          <a:lstStyle/>
          <a:p>
            <a:r>
              <a:rPr lang="en-US" altLang="en-US" b="1"/>
              <a:t>Cost</a:t>
            </a:r>
            <a:r>
              <a:rPr lang="en-US" altLang="en-US"/>
              <a:t> is typically the expense incurred for making a product or service that is sold by a company. </a:t>
            </a:r>
          </a:p>
          <a:p>
            <a:r>
              <a:rPr lang="en-US" altLang="en-US" b="1"/>
              <a:t>Price </a:t>
            </a:r>
            <a:r>
              <a:rPr lang="en-US" altLang="en-US"/>
              <a:t>is the amount a customer is willing to pay for a product or service. </a:t>
            </a:r>
          </a:p>
          <a:p>
            <a:r>
              <a:rPr lang="en-US" altLang="en-US"/>
              <a:t>The cost of producing a product has a direct impact on both the price of the product and the profit earned from its sale.</a:t>
            </a:r>
            <a:endParaRPr lang="en-IN" altLang="en-US"/>
          </a:p>
        </p:txBody>
      </p:sp>
    </p:spTree>
    <p:extLst>
      <p:ext uri="{BB962C8B-B14F-4D97-AF65-F5344CB8AC3E}">
        <p14:creationId xmlns:p14="http://schemas.microsoft.com/office/powerpoint/2010/main" val="29780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itle 1">
            <a:extLst>
              <a:ext uri="{FF2B5EF4-FFF2-40B4-BE49-F238E27FC236}">
                <a16:creationId xmlns:a16="http://schemas.microsoft.com/office/drawing/2014/main" id="{20FF61A5-0247-07F4-8E7A-FA0A870837A2}"/>
              </a:ext>
            </a:extLst>
          </p:cNvPr>
          <p:cNvSpPr>
            <a:spLocks noGrp="1" noChangeArrowheads="1"/>
          </p:cNvSpPr>
          <p:nvPr>
            <p:ph type="title"/>
          </p:nvPr>
        </p:nvSpPr>
        <p:spPr/>
        <p:txBody>
          <a:bodyPr/>
          <a:lstStyle/>
          <a:p>
            <a:r>
              <a:rPr lang="en-US" altLang="en-US" sz="3600"/>
              <a:t>Export Costing &amp; Pricing</a:t>
            </a:r>
            <a:endParaRPr lang="en-IN" altLang="en-US" sz="3600"/>
          </a:p>
        </p:txBody>
      </p:sp>
      <p:sp>
        <p:nvSpPr>
          <p:cNvPr id="3" name="Content Placeholder 2">
            <a:extLst>
              <a:ext uri="{FF2B5EF4-FFF2-40B4-BE49-F238E27FC236}">
                <a16:creationId xmlns:a16="http://schemas.microsoft.com/office/drawing/2014/main" id="{281ADA2E-16BB-1194-8939-9EE9E3D44171}"/>
              </a:ext>
            </a:extLst>
          </p:cNvPr>
          <p:cNvSpPr>
            <a:spLocks noGrp="1"/>
          </p:cNvSpPr>
          <p:nvPr>
            <p:ph idx="1"/>
          </p:nvPr>
        </p:nvSpPr>
        <p:spPr>
          <a:xfrm>
            <a:off x="2209800" y="1600200"/>
            <a:ext cx="7772400" cy="4495800"/>
          </a:xfrm>
        </p:spPr>
        <p:txBody>
          <a:bodyPr>
            <a:normAutofit lnSpcReduction="10000"/>
          </a:bodyPr>
          <a:lstStyle/>
          <a:p>
            <a:pPr>
              <a:defRPr/>
            </a:pPr>
            <a:r>
              <a:rPr lang="en-US" sz="2000" b="1" dirty="0">
                <a:latin typeface="+mj-lt"/>
              </a:rPr>
              <a:t>What is Export Costing &amp; Pricing</a:t>
            </a:r>
          </a:p>
          <a:p>
            <a:pPr>
              <a:defRPr/>
            </a:pPr>
            <a:r>
              <a:rPr lang="en-US" sz="1800" dirty="0">
                <a:latin typeface="+mj-lt"/>
              </a:rPr>
              <a:t>Pricing and costing are two different things and an exporter should not confuse between the two. Price is what an exporter offer to a customer on particular products while cost is what an exporter pay for manufacturing the same product.</a:t>
            </a:r>
          </a:p>
          <a:p>
            <a:pPr>
              <a:defRPr/>
            </a:pPr>
            <a:r>
              <a:rPr lang="en-US" sz="1800" dirty="0">
                <a:latin typeface="+mj-lt"/>
              </a:rPr>
              <a:t>Export pricing is the most important factor in for promoting export and facing international trade competition. It is important for the exporter to keep the prices down keeping in mind all export benefits and expenses. However, there is no fixed formula for successful export pricing and is differ from exporter to exporter depending upon whether the exporter is a merchant exporter or a manufacturer exporter or exporting through a </a:t>
            </a:r>
            <a:r>
              <a:rPr lang="en-US" sz="1800" dirty="0" err="1">
                <a:latin typeface="+mj-lt"/>
              </a:rPr>
              <a:t>canalising</a:t>
            </a:r>
            <a:r>
              <a:rPr lang="en-US" sz="1800" dirty="0">
                <a:latin typeface="+mj-lt"/>
              </a:rPr>
              <a:t> agency.</a:t>
            </a:r>
          </a:p>
          <a:p>
            <a:pPr>
              <a:defRPr/>
            </a:pPr>
            <a:r>
              <a:rPr lang="en-US" sz="1800" b="1" dirty="0">
                <a:latin typeface="+mj-lt"/>
              </a:rPr>
              <a:t>Export Costing </a:t>
            </a:r>
            <a:r>
              <a:rPr lang="en-US" sz="1800" dirty="0">
                <a:latin typeface="+mj-lt"/>
              </a:rPr>
              <a:t>is basically Cost Accountant's job. It consists of fixed cost and variable cost comprising various elements. It is advisable to prepare an export costing sheet for every export product.</a:t>
            </a:r>
          </a:p>
          <a:p>
            <a:pPr>
              <a:defRPr/>
            </a:pPr>
            <a:r>
              <a:rPr lang="en-US" sz="1800" dirty="0">
                <a:latin typeface="+mj-lt"/>
              </a:rPr>
              <a:t>As regards quoting the prices to the overseas buyer, the same are quoted in  internationally accepted terms which are commonly known as </a:t>
            </a:r>
            <a:r>
              <a:rPr lang="en-US" sz="1800" b="1" dirty="0">
                <a:latin typeface="+mj-lt"/>
              </a:rPr>
              <a:t>Incoterm.</a:t>
            </a:r>
          </a:p>
          <a:p>
            <a:pPr>
              <a:defRPr/>
            </a:pPr>
            <a:endParaRPr lang="en-US" sz="1800" dirty="0">
              <a:latin typeface="+mj-lt"/>
            </a:endParaRPr>
          </a:p>
          <a:p>
            <a:pPr>
              <a:defRPr/>
            </a:pPr>
            <a:endParaRPr lang="en-IN" dirty="0"/>
          </a:p>
        </p:txBody>
      </p:sp>
    </p:spTree>
    <p:extLst>
      <p:ext uri="{BB962C8B-B14F-4D97-AF65-F5344CB8AC3E}">
        <p14:creationId xmlns:p14="http://schemas.microsoft.com/office/powerpoint/2010/main" val="347076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itle 1">
            <a:extLst>
              <a:ext uri="{FF2B5EF4-FFF2-40B4-BE49-F238E27FC236}">
                <a16:creationId xmlns:a16="http://schemas.microsoft.com/office/drawing/2014/main" id="{F98C8C2B-0736-89DD-864F-BD809AD9066E}"/>
              </a:ext>
            </a:extLst>
          </p:cNvPr>
          <p:cNvSpPr>
            <a:spLocks noGrp="1" noChangeArrowheads="1"/>
          </p:cNvSpPr>
          <p:nvPr>
            <p:ph type="title"/>
          </p:nvPr>
        </p:nvSpPr>
        <p:spPr/>
        <p:txBody>
          <a:bodyPr/>
          <a:lstStyle/>
          <a:p>
            <a:r>
              <a:rPr lang="en-IN" altLang="en-US" sz="3600"/>
              <a:t>Determining Export Pricing</a:t>
            </a:r>
          </a:p>
        </p:txBody>
      </p:sp>
      <p:sp>
        <p:nvSpPr>
          <p:cNvPr id="216067" name="Content Placeholder 2">
            <a:extLst>
              <a:ext uri="{FF2B5EF4-FFF2-40B4-BE49-F238E27FC236}">
                <a16:creationId xmlns:a16="http://schemas.microsoft.com/office/drawing/2014/main" id="{6C9596F8-4557-EC3C-3047-FEF2AEE258D2}"/>
              </a:ext>
            </a:extLst>
          </p:cNvPr>
          <p:cNvSpPr>
            <a:spLocks noGrp="1" noChangeArrowheads="1"/>
          </p:cNvSpPr>
          <p:nvPr>
            <p:ph idx="1"/>
          </p:nvPr>
        </p:nvSpPr>
        <p:spPr>
          <a:xfrm>
            <a:off x="2209800" y="1600200"/>
            <a:ext cx="7772400" cy="4572000"/>
          </a:xfrm>
        </p:spPr>
        <p:txBody>
          <a:bodyPr>
            <a:normAutofit fontScale="92500" lnSpcReduction="20000"/>
          </a:bodyPr>
          <a:lstStyle/>
          <a:p>
            <a:r>
              <a:rPr lang="en-US" altLang="en-US" sz="1800" b="1"/>
              <a:t>Export Pricing </a:t>
            </a:r>
            <a:r>
              <a:rPr lang="en-US" altLang="en-US" sz="1800"/>
              <a:t>can be determine by the following factors:</a:t>
            </a:r>
          </a:p>
          <a:p>
            <a:r>
              <a:rPr lang="en-US" altLang="en-US" sz="1800"/>
              <a:t>Range of products offered.</a:t>
            </a:r>
          </a:p>
          <a:p>
            <a:r>
              <a:rPr lang="en-US" altLang="en-US" sz="1800"/>
              <a:t>Prompt deliveries and continuity in supply.</a:t>
            </a:r>
          </a:p>
          <a:p>
            <a:r>
              <a:rPr lang="en-US" altLang="en-US" sz="1800"/>
              <a:t>After-sales service in products like machine tools, consumer durables.</a:t>
            </a:r>
          </a:p>
          <a:p>
            <a:r>
              <a:rPr lang="en-US" altLang="en-US" sz="1800"/>
              <a:t>Product differentiation and brand image.</a:t>
            </a:r>
          </a:p>
          <a:p>
            <a:r>
              <a:rPr lang="en-US" altLang="en-US" sz="1800"/>
              <a:t>Frequency of purchase.</a:t>
            </a:r>
          </a:p>
          <a:p>
            <a:r>
              <a:rPr lang="en-US" altLang="en-US" sz="1800"/>
              <a:t>Presumed relationship between quality and price.</a:t>
            </a:r>
          </a:p>
          <a:p>
            <a:r>
              <a:rPr lang="en-US" altLang="en-US" sz="1800"/>
              <a:t>Specialty value goods and gift items.</a:t>
            </a:r>
          </a:p>
          <a:p>
            <a:r>
              <a:rPr lang="en-US" altLang="en-US" sz="1800"/>
              <a:t>Credit offered.</a:t>
            </a:r>
          </a:p>
          <a:p>
            <a:r>
              <a:rPr lang="en-US" altLang="en-US" sz="1800"/>
              <a:t>Preference or prejudice for products originating from a particular source.</a:t>
            </a:r>
          </a:p>
          <a:p>
            <a:r>
              <a:rPr lang="en-US" altLang="en-US" sz="1800"/>
              <a:t>Aggressive marketing and sales promotion.</a:t>
            </a:r>
          </a:p>
          <a:p>
            <a:r>
              <a:rPr lang="en-US" altLang="en-US" sz="1800"/>
              <a:t>Prompt acceptance and settlement of claims.</a:t>
            </a:r>
          </a:p>
          <a:p>
            <a:r>
              <a:rPr lang="en-US" altLang="en-US" sz="1800"/>
              <a:t>Unique value goods and gift items.</a:t>
            </a:r>
          </a:p>
          <a:p>
            <a:r>
              <a:rPr lang="en-US" altLang="en-US" sz="1800" b="1"/>
              <a:t>Govt subsidies like PLI scheme or Interest rate sub-vention &amp; RoDTEP/RoSTCL</a:t>
            </a:r>
            <a:endParaRPr lang="en-IN" altLang="en-US" sz="1800" b="1"/>
          </a:p>
        </p:txBody>
      </p:sp>
    </p:spTree>
    <p:extLst>
      <p:ext uri="{BB962C8B-B14F-4D97-AF65-F5344CB8AC3E}">
        <p14:creationId xmlns:p14="http://schemas.microsoft.com/office/powerpoint/2010/main" val="2095116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itle 1">
            <a:extLst>
              <a:ext uri="{FF2B5EF4-FFF2-40B4-BE49-F238E27FC236}">
                <a16:creationId xmlns:a16="http://schemas.microsoft.com/office/drawing/2014/main" id="{0AE156F8-7DE2-53D8-2D6B-FDDA8257B9A7}"/>
              </a:ext>
            </a:extLst>
          </p:cNvPr>
          <p:cNvSpPr>
            <a:spLocks noGrp="1" noChangeArrowheads="1"/>
          </p:cNvSpPr>
          <p:nvPr>
            <p:ph type="title"/>
          </p:nvPr>
        </p:nvSpPr>
        <p:spPr/>
        <p:txBody>
          <a:bodyPr/>
          <a:lstStyle/>
          <a:p>
            <a:r>
              <a:rPr lang="en-US" altLang="en-US" sz="3600"/>
              <a:t>Determining Factors</a:t>
            </a:r>
            <a:endParaRPr lang="en-IN" altLang="en-US" sz="3600"/>
          </a:p>
        </p:txBody>
      </p:sp>
      <p:sp>
        <p:nvSpPr>
          <p:cNvPr id="217091" name="Content Placeholder 2">
            <a:extLst>
              <a:ext uri="{FF2B5EF4-FFF2-40B4-BE49-F238E27FC236}">
                <a16:creationId xmlns:a16="http://schemas.microsoft.com/office/drawing/2014/main" id="{24E754C6-15CE-C0F2-6FEC-BD4D641EF77F}"/>
              </a:ext>
            </a:extLst>
          </p:cNvPr>
          <p:cNvSpPr>
            <a:spLocks noGrp="1" noChangeArrowheads="1"/>
          </p:cNvSpPr>
          <p:nvPr>
            <p:ph idx="1"/>
          </p:nvPr>
        </p:nvSpPr>
        <p:spPr/>
        <p:txBody>
          <a:bodyPr/>
          <a:lstStyle/>
          <a:p>
            <a:r>
              <a:rPr lang="en-US" altLang="en-US" b="1"/>
              <a:t>Internal </a:t>
            </a:r>
            <a:r>
              <a:rPr lang="en-US" altLang="en-US"/>
              <a:t>– Costs, Objectives of the firm, Product, Image of the firm, Promotional Firm, Product Life Cycle</a:t>
            </a:r>
          </a:p>
          <a:p>
            <a:r>
              <a:rPr lang="en-US" altLang="en-US" b="1"/>
              <a:t>External</a:t>
            </a:r>
            <a:r>
              <a:rPr lang="en-US" altLang="en-US"/>
              <a:t>: Competition, Demand, Consumers, Economic Conditions. Channel Intermediaries &amp; Market Opportunities</a:t>
            </a:r>
            <a:endParaRPr lang="en-IN" altLang="en-US"/>
          </a:p>
        </p:txBody>
      </p:sp>
    </p:spTree>
    <p:extLst>
      <p:ext uri="{BB962C8B-B14F-4D97-AF65-F5344CB8AC3E}">
        <p14:creationId xmlns:p14="http://schemas.microsoft.com/office/powerpoint/2010/main" val="393343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itle 1">
            <a:extLst>
              <a:ext uri="{FF2B5EF4-FFF2-40B4-BE49-F238E27FC236}">
                <a16:creationId xmlns:a16="http://schemas.microsoft.com/office/drawing/2014/main" id="{765115BA-4193-ECCA-EFAB-1B69A963F7F5}"/>
              </a:ext>
            </a:extLst>
          </p:cNvPr>
          <p:cNvSpPr>
            <a:spLocks noGrp="1" noChangeArrowheads="1"/>
          </p:cNvSpPr>
          <p:nvPr>
            <p:ph type="title"/>
          </p:nvPr>
        </p:nvSpPr>
        <p:spPr/>
        <p:txBody>
          <a:bodyPr/>
          <a:lstStyle/>
          <a:p>
            <a:r>
              <a:rPr lang="en-IN" altLang="en-US" sz="3600"/>
              <a:t>Break-Even Analysis</a:t>
            </a:r>
          </a:p>
        </p:txBody>
      </p:sp>
      <p:sp>
        <p:nvSpPr>
          <p:cNvPr id="218115" name="Content Placeholder 2">
            <a:extLst>
              <a:ext uri="{FF2B5EF4-FFF2-40B4-BE49-F238E27FC236}">
                <a16:creationId xmlns:a16="http://schemas.microsoft.com/office/drawing/2014/main" id="{6D9D99BF-4434-7F60-AA84-9726E7274F20}"/>
              </a:ext>
            </a:extLst>
          </p:cNvPr>
          <p:cNvSpPr>
            <a:spLocks noGrp="1" noChangeArrowheads="1"/>
          </p:cNvSpPr>
          <p:nvPr>
            <p:ph idx="1"/>
          </p:nvPr>
        </p:nvSpPr>
        <p:spPr>
          <a:xfrm>
            <a:off x="2209800" y="1676400"/>
            <a:ext cx="7772400" cy="4419600"/>
          </a:xfrm>
        </p:spPr>
        <p:txBody>
          <a:bodyPr/>
          <a:lstStyle/>
          <a:p>
            <a:r>
              <a:rPr lang="en-US" altLang="en-US" sz="2400"/>
              <a:t>BEP = FC/SP-VC or FC/C</a:t>
            </a:r>
          </a:p>
          <a:p>
            <a:r>
              <a:rPr lang="en-US" altLang="en-US" sz="2400"/>
              <a:t>FC= Fixed Cost, SP=Sales Price, VC= Variable Cost, C= Contribution</a:t>
            </a:r>
          </a:p>
          <a:p>
            <a:r>
              <a:rPr lang="en-US" altLang="en-US" sz="2400"/>
              <a:t>It is the technique commonly used in costing to analyze the cost-volume-profit relationship</a:t>
            </a:r>
          </a:p>
          <a:p>
            <a:r>
              <a:rPr lang="en-US" altLang="en-US" sz="2400"/>
              <a:t>Break Even Technique is concerned with finding out that level or point at which the sales will break-even (no profit, no loss)</a:t>
            </a:r>
          </a:p>
          <a:p>
            <a:r>
              <a:rPr lang="en-US" altLang="en-US" sz="2400"/>
              <a:t>The point or the level at which sales Break Even is called Break-Even Point</a:t>
            </a:r>
            <a:endParaRPr lang="en-IN" altLang="en-US" sz="2400"/>
          </a:p>
        </p:txBody>
      </p:sp>
    </p:spTree>
    <p:extLst>
      <p:ext uri="{BB962C8B-B14F-4D97-AF65-F5344CB8AC3E}">
        <p14:creationId xmlns:p14="http://schemas.microsoft.com/office/powerpoint/2010/main" val="157444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Title 1">
            <a:extLst>
              <a:ext uri="{FF2B5EF4-FFF2-40B4-BE49-F238E27FC236}">
                <a16:creationId xmlns:a16="http://schemas.microsoft.com/office/drawing/2014/main" id="{0BED486B-ABCC-86BC-1866-D27A8B592846}"/>
              </a:ext>
            </a:extLst>
          </p:cNvPr>
          <p:cNvSpPr>
            <a:spLocks noGrp="1" noChangeArrowheads="1"/>
          </p:cNvSpPr>
          <p:nvPr>
            <p:ph type="title"/>
          </p:nvPr>
        </p:nvSpPr>
        <p:spPr>
          <a:xfrm>
            <a:off x="2209800" y="609600"/>
            <a:ext cx="7772400" cy="838200"/>
          </a:xfrm>
        </p:spPr>
        <p:txBody>
          <a:bodyPr/>
          <a:lstStyle/>
          <a:p>
            <a:r>
              <a:rPr lang="en-US" altLang="en-US" sz="3600"/>
              <a:t>Cost Sheet</a:t>
            </a:r>
            <a:endParaRPr lang="en-IN" altLang="en-US" sz="3600"/>
          </a:p>
        </p:txBody>
      </p:sp>
      <p:sp>
        <p:nvSpPr>
          <p:cNvPr id="219139" name="Content Placeholder 2">
            <a:extLst>
              <a:ext uri="{FF2B5EF4-FFF2-40B4-BE49-F238E27FC236}">
                <a16:creationId xmlns:a16="http://schemas.microsoft.com/office/drawing/2014/main" id="{90C37D52-0533-2796-9242-05EF5205447E}"/>
              </a:ext>
            </a:extLst>
          </p:cNvPr>
          <p:cNvSpPr>
            <a:spLocks noGrp="1" noChangeArrowheads="1"/>
          </p:cNvSpPr>
          <p:nvPr>
            <p:ph idx="1"/>
          </p:nvPr>
        </p:nvSpPr>
        <p:spPr>
          <a:xfrm>
            <a:off x="2209800" y="1371600"/>
            <a:ext cx="7772400" cy="4724400"/>
          </a:xfrm>
        </p:spPr>
        <p:txBody>
          <a:bodyPr/>
          <a:lstStyle/>
          <a:p>
            <a:pPr marL="0" indent="0">
              <a:buNone/>
            </a:pPr>
            <a:r>
              <a:rPr lang="en-US" altLang="en-US" sz="3000"/>
              <a:t>Based on Marginal Costing, we need to prepare Cost Sheet in INR for the Product to be exported considering all of its costs, expenses, with respective Incoterm and than exchange rate to be used for conversion on INR into respective Foreign Currency.</a:t>
            </a:r>
          </a:p>
          <a:p>
            <a:pPr marL="0" indent="0">
              <a:buNone/>
            </a:pPr>
            <a:r>
              <a:rPr lang="en-US" altLang="en-US" sz="3000"/>
              <a:t>Exporter may consider benefit of Duty Draw Back, Forward Premium and benefit of </a:t>
            </a:r>
            <a:r>
              <a:rPr lang="en-IN" altLang="en-US" sz="3000">
                <a:solidFill>
                  <a:srgbClr val="202124"/>
                </a:solidFill>
                <a:latin typeface="Google Sans"/>
              </a:rPr>
              <a:t>RoDTEP</a:t>
            </a:r>
            <a:r>
              <a:rPr lang="en-US" altLang="en-US" sz="3000"/>
              <a:t> &amp; Interest Rate sub-vention to make price more competitive</a:t>
            </a:r>
            <a:r>
              <a:rPr lang="en-US" altLang="en-US"/>
              <a:t>.</a:t>
            </a:r>
            <a:endParaRPr lang="en-IN" altLang="en-US"/>
          </a:p>
        </p:txBody>
      </p:sp>
    </p:spTree>
    <p:extLst>
      <p:ext uri="{BB962C8B-B14F-4D97-AF65-F5344CB8AC3E}">
        <p14:creationId xmlns:p14="http://schemas.microsoft.com/office/powerpoint/2010/main" val="3953701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4267</Words>
  <Application>Microsoft Office PowerPoint</Application>
  <PresentationFormat>Widescreen</PresentationFormat>
  <Paragraphs>229</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Google Sans</vt:lpstr>
      <vt:lpstr>Helvetica Neue</vt:lpstr>
      <vt:lpstr>Office Theme</vt:lpstr>
      <vt:lpstr>International Trade </vt:lpstr>
      <vt:lpstr>PowerPoint Presentation</vt:lpstr>
      <vt:lpstr>ICEGATE</vt:lpstr>
      <vt:lpstr>Costing &amp; Pricing</vt:lpstr>
      <vt:lpstr>Export Costing &amp; Pricing</vt:lpstr>
      <vt:lpstr>Determining Export Pricing</vt:lpstr>
      <vt:lpstr>Determining Factors</vt:lpstr>
      <vt:lpstr>Break-Even Analysis</vt:lpstr>
      <vt:lpstr>Cost Sheet</vt:lpstr>
      <vt:lpstr>Basic Data Required</vt:lpstr>
      <vt:lpstr>Marginal Cost Pricing</vt:lpstr>
      <vt:lpstr>Pricing Strategies</vt:lpstr>
      <vt:lpstr>Import and Export Procedures in India</vt:lpstr>
      <vt:lpstr>Import procedures</vt:lpstr>
      <vt:lpstr>Import procedures</vt:lpstr>
      <vt:lpstr>Import procedures</vt:lpstr>
      <vt:lpstr>Import procedures</vt:lpstr>
      <vt:lpstr>Import procedures</vt:lpstr>
      <vt:lpstr>Export procedures</vt:lpstr>
      <vt:lpstr>Export procedures</vt:lpstr>
      <vt:lpstr>Export procedures</vt:lpstr>
      <vt:lpstr>Launch of the Indian Customs Compliance Information Portal </vt:lpstr>
      <vt:lpstr>Various measures taken by India for promotion of exports</vt:lpstr>
      <vt:lpstr>Various measures taken by India for promotion of exports</vt:lpstr>
      <vt:lpstr>Various measures taken by India for promotion of exports</vt:lpstr>
      <vt:lpstr>Chapter 10 SCOMET: Special  Chemicals, Organisms, Materials, Equipment and Technologies</vt:lpstr>
      <vt:lpstr>10.04 Export of SCOMET Items  </vt:lpstr>
      <vt:lpstr>The SCOMET items are classified under 9 distinct categories: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Nijay Gupta</dc:creator>
  <cp:lastModifiedBy>Nijay Gupta</cp:lastModifiedBy>
  <cp:revision>2</cp:revision>
  <dcterms:created xsi:type="dcterms:W3CDTF">2024-08-07T05:24:49Z</dcterms:created>
  <dcterms:modified xsi:type="dcterms:W3CDTF">2024-08-07T05:25:41Z</dcterms:modified>
</cp:coreProperties>
</file>