
<file path=[Content_Types].xml><?xml version="1.0" encoding="utf-8"?>
<Types xmlns="http://schemas.openxmlformats.org/package/2006/content-types">
  <Default Extension="png" ContentType="image/png"/>
  <Default Extension="tmp" ContentType="image/png"/>
  <Default Extension="jpeg" ContentType="image/jpeg"/>
  <Default Extension="rels" ContentType="application/vnd.openxmlformats-package.relationships+xml"/>
  <Default Extension="xml" ContentType="application/xml"/>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1"/>
  </p:notesMasterIdLst>
  <p:handoutMasterIdLst>
    <p:handoutMasterId r:id="rId112"/>
  </p:handoutMasterIdLst>
  <p:sldIdLst>
    <p:sldId id="256" r:id="rId2"/>
    <p:sldId id="257" r:id="rId3"/>
    <p:sldId id="345" r:id="rId4"/>
    <p:sldId id="258" r:id="rId5"/>
    <p:sldId id="259" r:id="rId6"/>
    <p:sldId id="260" r:id="rId7"/>
    <p:sldId id="348" r:id="rId8"/>
    <p:sldId id="340" r:id="rId9"/>
    <p:sldId id="261" r:id="rId10"/>
    <p:sldId id="332" r:id="rId11"/>
    <p:sldId id="377" r:id="rId12"/>
    <p:sldId id="267" r:id="rId13"/>
    <p:sldId id="341" r:id="rId14"/>
    <p:sldId id="263" r:id="rId15"/>
    <p:sldId id="327" r:id="rId16"/>
    <p:sldId id="347" r:id="rId17"/>
    <p:sldId id="262" r:id="rId18"/>
    <p:sldId id="339" r:id="rId19"/>
    <p:sldId id="342" r:id="rId20"/>
    <p:sldId id="343" r:id="rId21"/>
    <p:sldId id="401" r:id="rId22"/>
    <p:sldId id="265" r:id="rId23"/>
    <p:sldId id="268" r:id="rId24"/>
    <p:sldId id="346" r:id="rId25"/>
    <p:sldId id="264" r:id="rId26"/>
    <p:sldId id="390" r:id="rId27"/>
    <p:sldId id="334" r:id="rId28"/>
    <p:sldId id="363" r:id="rId29"/>
    <p:sldId id="365" r:id="rId30"/>
    <p:sldId id="269" r:id="rId31"/>
    <p:sldId id="270" r:id="rId32"/>
    <p:sldId id="271" r:id="rId33"/>
    <p:sldId id="349" r:id="rId34"/>
    <p:sldId id="331" r:id="rId35"/>
    <p:sldId id="373" r:id="rId36"/>
    <p:sldId id="274" r:id="rId37"/>
    <p:sldId id="275" r:id="rId38"/>
    <p:sldId id="405" r:id="rId39"/>
    <p:sldId id="375" r:id="rId40"/>
    <p:sldId id="374" r:id="rId41"/>
    <p:sldId id="378" r:id="rId42"/>
    <p:sldId id="336" r:id="rId43"/>
    <p:sldId id="284" r:id="rId44"/>
    <p:sldId id="302" r:id="rId45"/>
    <p:sldId id="303" r:id="rId46"/>
    <p:sldId id="304" r:id="rId47"/>
    <p:sldId id="305" r:id="rId48"/>
    <p:sldId id="306" r:id="rId49"/>
    <p:sldId id="307" r:id="rId50"/>
    <p:sldId id="308" r:id="rId51"/>
    <p:sldId id="359" r:id="rId52"/>
    <p:sldId id="400" r:id="rId53"/>
    <p:sldId id="337" r:id="rId54"/>
    <p:sldId id="323" r:id="rId55"/>
    <p:sldId id="277" r:id="rId56"/>
    <p:sldId id="383" r:id="rId57"/>
    <p:sldId id="406" r:id="rId58"/>
    <p:sldId id="379" r:id="rId59"/>
    <p:sldId id="278" r:id="rId60"/>
    <p:sldId id="279" r:id="rId61"/>
    <p:sldId id="280" r:id="rId62"/>
    <p:sldId id="281" r:id="rId63"/>
    <p:sldId id="282" r:id="rId64"/>
    <p:sldId id="361" r:id="rId65"/>
    <p:sldId id="369" r:id="rId66"/>
    <p:sldId id="364" r:id="rId67"/>
    <p:sldId id="319" r:id="rId68"/>
    <p:sldId id="321" r:id="rId69"/>
    <p:sldId id="407" r:id="rId70"/>
    <p:sldId id="385" r:id="rId71"/>
    <p:sldId id="382" r:id="rId72"/>
    <p:sldId id="380" r:id="rId73"/>
    <p:sldId id="322" r:id="rId74"/>
    <p:sldId id="309" r:id="rId75"/>
    <p:sldId id="357" r:id="rId76"/>
    <p:sldId id="310" r:id="rId77"/>
    <p:sldId id="312" r:id="rId78"/>
    <p:sldId id="283" r:id="rId79"/>
    <p:sldId id="324" r:id="rId80"/>
    <p:sldId id="356" r:id="rId81"/>
    <p:sldId id="329" r:id="rId82"/>
    <p:sldId id="326" r:id="rId83"/>
    <p:sldId id="399" r:id="rId84"/>
    <p:sldId id="397" r:id="rId85"/>
    <p:sldId id="360" r:id="rId86"/>
    <p:sldId id="370" r:id="rId87"/>
    <p:sldId id="371" r:id="rId88"/>
    <p:sldId id="372" r:id="rId89"/>
    <p:sldId id="394" r:id="rId90"/>
    <p:sldId id="396" r:id="rId91"/>
    <p:sldId id="395" r:id="rId92"/>
    <p:sldId id="366" r:id="rId93"/>
    <p:sldId id="408" r:id="rId94"/>
    <p:sldId id="387" r:id="rId95"/>
    <p:sldId id="388" r:id="rId96"/>
    <p:sldId id="389" r:id="rId97"/>
    <p:sldId id="402" r:id="rId98"/>
    <p:sldId id="376" r:id="rId99"/>
    <p:sldId id="318" r:id="rId100"/>
    <p:sldId id="351" r:id="rId101"/>
    <p:sldId id="352" r:id="rId102"/>
    <p:sldId id="367" r:id="rId103"/>
    <p:sldId id="362" r:id="rId104"/>
    <p:sldId id="354" r:id="rId105"/>
    <p:sldId id="355" r:id="rId106"/>
    <p:sldId id="353" r:id="rId107"/>
    <p:sldId id="368" r:id="rId108"/>
    <p:sldId id="403" r:id="rId109"/>
    <p:sldId id="344" r:id="rId1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F8F6F6"/>
    <a:srgbClr val="FEFEFE"/>
    <a:srgbClr val="91CBF1"/>
    <a:srgbClr val="5D99CD"/>
    <a:srgbClr val="F57C56"/>
    <a:srgbClr val="EDCEB6"/>
    <a:srgbClr val="C46249"/>
    <a:srgbClr val="004068"/>
    <a:srgbClr val="2887B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898" autoAdjust="0"/>
    <p:restoredTop sz="94641" autoAdjust="0"/>
  </p:normalViewPr>
  <p:slideViewPr>
    <p:cSldViewPr snapToGrid="0">
      <p:cViewPr varScale="1">
        <p:scale>
          <a:sx n="60" d="100"/>
          <a:sy n="60" d="100"/>
        </p:scale>
        <p:origin x="880" y="56"/>
      </p:cViewPr>
      <p:guideLst>
        <p:guide orient="horz" pos="2160"/>
        <p:guide pos="3840"/>
      </p:guideLst>
    </p:cSldViewPr>
  </p:slideViewPr>
  <p:outlineViewPr>
    <p:cViewPr>
      <p:scale>
        <a:sx n="33" d="100"/>
        <a:sy n="33" d="100"/>
      </p:scale>
      <p:origin x="0" y="-32117"/>
    </p:cViewPr>
  </p:outlineViewPr>
  <p:notesTextViewPr>
    <p:cViewPr>
      <p:scale>
        <a:sx n="1" d="1"/>
        <a:sy n="1" d="1"/>
      </p:scale>
      <p:origin x="0" y="0"/>
    </p:cViewPr>
  </p:notesTextViewPr>
  <p:notesViewPr>
    <p:cSldViewPr snapToGrid="0">
      <p:cViewPr varScale="1">
        <p:scale>
          <a:sx n="62" d="100"/>
          <a:sy n="62" d="100"/>
        </p:scale>
        <p:origin x="3226" y="77"/>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handoutMaster" Target="handoutMasters/handoutMaster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presProps" Target="presProps.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viewProps" Target="view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theme" Target="theme/theme1.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2B893BF-50A7-4215-A348-A141A5450E1F}" type="datetimeFigureOut">
              <a:rPr lang="en-US" smtClean="0"/>
              <a:t>9/26/2024</a:t>
            </a:fld>
            <a:endParaRPr lang="en-US" dirty="0"/>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5B9D4CB-4040-448A-89A1-F7C0FAC4DC26}" type="slidenum">
              <a:rPr lang="en-US" smtClean="0"/>
              <a:t>‹#›</a:t>
            </a:fld>
            <a:endParaRPr lang="en-US" dirty="0"/>
          </a:p>
        </p:txBody>
      </p:sp>
    </p:spTree>
    <p:extLst>
      <p:ext uri="{BB962C8B-B14F-4D97-AF65-F5344CB8AC3E}">
        <p14:creationId xmlns:p14="http://schemas.microsoft.com/office/powerpoint/2010/main" val="315005616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8EA560C-B13A-4A9E-98F4-71D1B9BEDA0E}" type="datetimeFigureOut">
              <a:rPr lang="en-US" smtClean="0"/>
              <a:t>9/26/2024</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DF719CD-5959-43A9-A6BF-6D4401A51934}" type="slidenum">
              <a:rPr lang="en-US" smtClean="0"/>
              <a:t>‹#›</a:t>
            </a:fld>
            <a:endParaRPr lang="en-US" dirty="0"/>
          </a:p>
        </p:txBody>
      </p:sp>
    </p:spTree>
    <p:extLst>
      <p:ext uri="{BB962C8B-B14F-4D97-AF65-F5344CB8AC3E}">
        <p14:creationId xmlns:p14="http://schemas.microsoft.com/office/powerpoint/2010/main" val="3603525781"/>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DF719CD-5959-43A9-A6BF-6D4401A51934}" type="slidenum">
              <a:rPr lang="en-US" smtClean="0"/>
              <a:t>8</a:t>
            </a:fld>
            <a:endParaRPr lang="en-US" dirty="0"/>
          </a:p>
        </p:txBody>
      </p:sp>
    </p:spTree>
    <p:extLst>
      <p:ext uri="{BB962C8B-B14F-4D97-AF65-F5344CB8AC3E}">
        <p14:creationId xmlns:p14="http://schemas.microsoft.com/office/powerpoint/2010/main" val="20552146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DF719CD-5959-43A9-A6BF-6D4401A51934}" type="slidenum">
              <a:rPr lang="en-US" smtClean="0"/>
              <a:t>28</a:t>
            </a:fld>
            <a:endParaRPr lang="en-US" dirty="0"/>
          </a:p>
        </p:txBody>
      </p:sp>
    </p:spTree>
    <p:extLst>
      <p:ext uri="{BB962C8B-B14F-4D97-AF65-F5344CB8AC3E}">
        <p14:creationId xmlns:p14="http://schemas.microsoft.com/office/powerpoint/2010/main" val="96740695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DF719CD-5959-43A9-A6BF-6D4401A51934}" type="slidenum">
              <a:rPr lang="en-US" smtClean="0"/>
              <a:t>29</a:t>
            </a:fld>
            <a:endParaRPr lang="en-US" dirty="0"/>
          </a:p>
        </p:txBody>
      </p:sp>
    </p:spTree>
    <p:extLst>
      <p:ext uri="{BB962C8B-B14F-4D97-AF65-F5344CB8AC3E}">
        <p14:creationId xmlns:p14="http://schemas.microsoft.com/office/powerpoint/2010/main" val="31427653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DF719CD-5959-43A9-A6BF-6D4401A51934}" type="slidenum">
              <a:rPr lang="en-US" smtClean="0"/>
              <a:t>34</a:t>
            </a:fld>
            <a:endParaRPr lang="en-US" dirty="0"/>
          </a:p>
        </p:txBody>
      </p:sp>
    </p:spTree>
    <p:extLst>
      <p:ext uri="{BB962C8B-B14F-4D97-AF65-F5344CB8AC3E}">
        <p14:creationId xmlns:p14="http://schemas.microsoft.com/office/powerpoint/2010/main" val="70059555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DF719CD-5959-43A9-A6BF-6D4401A51934}" type="slidenum">
              <a:rPr lang="en-US" smtClean="0"/>
              <a:t>39</a:t>
            </a:fld>
            <a:endParaRPr lang="en-US" dirty="0"/>
          </a:p>
        </p:txBody>
      </p:sp>
    </p:spTree>
    <p:extLst>
      <p:ext uri="{BB962C8B-B14F-4D97-AF65-F5344CB8AC3E}">
        <p14:creationId xmlns:p14="http://schemas.microsoft.com/office/powerpoint/2010/main" val="40555384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DF719CD-5959-43A9-A6BF-6D4401A51934}" type="slidenum">
              <a:rPr lang="en-US" smtClean="0"/>
              <a:t>42</a:t>
            </a:fld>
            <a:endParaRPr lang="en-US" dirty="0"/>
          </a:p>
        </p:txBody>
      </p:sp>
    </p:spTree>
    <p:extLst>
      <p:ext uri="{BB962C8B-B14F-4D97-AF65-F5344CB8AC3E}">
        <p14:creationId xmlns:p14="http://schemas.microsoft.com/office/powerpoint/2010/main" val="91857027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DF719CD-5959-43A9-A6BF-6D4401A51934}" type="slidenum">
              <a:rPr lang="en-US" smtClean="0"/>
              <a:t>47</a:t>
            </a:fld>
            <a:endParaRPr lang="en-US" dirty="0"/>
          </a:p>
        </p:txBody>
      </p:sp>
    </p:spTree>
    <p:extLst>
      <p:ext uri="{BB962C8B-B14F-4D97-AF65-F5344CB8AC3E}">
        <p14:creationId xmlns:p14="http://schemas.microsoft.com/office/powerpoint/2010/main" val="44009278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DF719CD-5959-43A9-A6BF-6D4401A51934}" type="slidenum">
              <a:rPr lang="en-US" smtClean="0"/>
              <a:t>48</a:t>
            </a:fld>
            <a:endParaRPr lang="en-US" dirty="0"/>
          </a:p>
        </p:txBody>
      </p:sp>
    </p:spTree>
    <p:extLst>
      <p:ext uri="{BB962C8B-B14F-4D97-AF65-F5344CB8AC3E}">
        <p14:creationId xmlns:p14="http://schemas.microsoft.com/office/powerpoint/2010/main" val="132756038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DF719CD-5959-43A9-A6BF-6D4401A51934}" type="slidenum">
              <a:rPr lang="en-US" smtClean="0"/>
              <a:t>49</a:t>
            </a:fld>
            <a:endParaRPr lang="en-US" dirty="0"/>
          </a:p>
        </p:txBody>
      </p:sp>
    </p:spTree>
    <p:extLst>
      <p:ext uri="{BB962C8B-B14F-4D97-AF65-F5344CB8AC3E}">
        <p14:creationId xmlns:p14="http://schemas.microsoft.com/office/powerpoint/2010/main" val="139556207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DF719CD-5959-43A9-A6BF-6D4401A51934}" type="slidenum">
              <a:rPr lang="en-US" smtClean="0"/>
              <a:t>50</a:t>
            </a:fld>
            <a:endParaRPr lang="en-US" dirty="0"/>
          </a:p>
        </p:txBody>
      </p:sp>
    </p:spTree>
    <p:extLst>
      <p:ext uri="{BB962C8B-B14F-4D97-AF65-F5344CB8AC3E}">
        <p14:creationId xmlns:p14="http://schemas.microsoft.com/office/powerpoint/2010/main" val="26975725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DF719CD-5959-43A9-A6BF-6D4401A51934}" type="slidenum">
              <a:rPr lang="en-US" smtClean="0"/>
              <a:t>51</a:t>
            </a:fld>
            <a:endParaRPr lang="en-US" dirty="0"/>
          </a:p>
        </p:txBody>
      </p:sp>
    </p:spTree>
    <p:extLst>
      <p:ext uri="{BB962C8B-B14F-4D97-AF65-F5344CB8AC3E}">
        <p14:creationId xmlns:p14="http://schemas.microsoft.com/office/powerpoint/2010/main" val="40840045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DF719CD-5959-43A9-A6BF-6D4401A51934}" type="slidenum">
              <a:rPr lang="en-US" smtClean="0"/>
              <a:t>10</a:t>
            </a:fld>
            <a:endParaRPr lang="en-US" dirty="0"/>
          </a:p>
        </p:txBody>
      </p:sp>
    </p:spTree>
    <p:extLst>
      <p:ext uri="{BB962C8B-B14F-4D97-AF65-F5344CB8AC3E}">
        <p14:creationId xmlns:p14="http://schemas.microsoft.com/office/powerpoint/2010/main" val="40486311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DF719CD-5959-43A9-A6BF-6D4401A51934}" type="slidenum">
              <a:rPr lang="en-US" smtClean="0"/>
              <a:t>52</a:t>
            </a:fld>
            <a:endParaRPr lang="en-US" dirty="0"/>
          </a:p>
        </p:txBody>
      </p:sp>
    </p:spTree>
    <p:extLst>
      <p:ext uri="{BB962C8B-B14F-4D97-AF65-F5344CB8AC3E}">
        <p14:creationId xmlns:p14="http://schemas.microsoft.com/office/powerpoint/2010/main" val="355731282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DF719CD-5959-43A9-A6BF-6D4401A51934}" type="slidenum">
              <a:rPr lang="en-US" smtClean="0"/>
              <a:t>53</a:t>
            </a:fld>
            <a:endParaRPr lang="en-US" dirty="0"/>
          </a:p>
        </p:txBody>
      </p:sp>
    </p:spTree>
    <p:extLst>
      <p:ext uri="{BB962C8B-B14F-4D97-AF65-F5344CB8AC3E}">
        <p14:creationId xmlns:p14="http://schemas.microsoft.com/office/powerpoint/2010/main" val="213950606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DF719CD-5959-43A9-A6BF-6D4401A51934}" type="slidenum">
              <a:rPr lang="en-US" smtClean="0"/>
              <a:t>54</a:t>
            </a:fld>
            <a:endParaRPr lang="en-US" dirty="0"/>
          </a:p>
        </p:txBody>
      </p:sp>
    </p:spTree>
    <p:extLst>
      <p:ext uri="{BB962C8B-B14F-4D97-AF65-F5344CB8AC3E}">
        <p14:creationId xmlns:p14="http://schemas.microsoft.com/office/powerpoint/2010/main" val="308093315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3DF719CD-5959-43A9-A6BF-6D4401A51934}" type="slidenum">
              <a:rPr lang="en-US" smtClean="0"/>
              <a:t>59</a:t>
            </a:fld>
            <a:endParaRPr lang="en-US" dirty="0"/>
          </a:p>
        </p:txBody>
      </p:sp>
    </p:spTree>
    <p:extLst>
      <p:ext uri="{BB962C8B-B14F-4D97-AF65-F5344CB8AC3E}">
        <p14:creationId xmlns:p14="http://schemas.microsoft.com/office/powerpoint/2010/main" val="397540929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3DF719CD-5959-43A9-A6BF-6D4401A51934}" type="slidenum">
              <a:rPr lang="en-US" smtClean="0"/>
              <a:t>61</a:t>
            </a:fld>
            <a:endParaRPr lang="en-US" dirty="0"/>
          </a:p>
        </p:txBody>
      </p:sp>
    </p:spTree>
    <p:extLst>
      <p:ext uri="{BB962C8B-B14F-4D97-AF65-F5344CB8AC3E}">
        <p14:creationId xmlns:p14="http://schemas.microsoft.com/office/powerpoint/2010/main" val="307771099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DF719CD-5959-43A9-A6BF-6D4401A51934}" type="slidenum">
              <a:rPr lang="en-US" smtClean="0"/>
              <a:t>64</a:t>
            </a:fld>
            <a:endParaRPr lang="en-US" dirty="0"/>
          </a:p>
        </p:txBody>
      </p:sp>
    </p:spTree>
    <p:extLst>
      <p:ext uri="{BB962C8B-B14F-4D97-AF65-F5344CB8AC3E}">
        <p14:creationId xmlns:p14="http://schemas.microsoft.com/office/powerpoint/2010/main" val="303905696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DF719CD-5959-43A9-A6BF-6D4401A51934}" type="slidenum">
              <a:rPr lang="en-US" smtClean="0"/>
              <a:t>65</a:t>
            </a:fld>
            <a:endParaRPr lang="en-US" dirty="0"/>
          </a:p>
        </p:txBody>
      </p:sp>
    </p:spTree>
    <p:extLst>
      <p:ext uri="{BB962C8B-B14F-4D97-AF65-F5344CB8AC3E}">
        <p14:creationId xmlns:p14="http://schemas.microsoft.com/office/powerpoint/2010/main" val="399638455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DF719CD-5959-43A9-A6BF-6D4401A51934}" type="slidenum">
              <a:rPr lang="en-US" smtClean="0"/>
              <a:t>66</a:t>
            </a:fld>
            <a:endParaRPr lang="en-US" dirty="0"/>
          </a:p>
        </p:txBody>
      </p:sp>
    </p:spTree>
    <p:extLst>
      <p:ext uri="{BB962C8B-B14F-4D97-AF65-F5344CB8AC3E}">
        <p14:creationId xmlns:p14="http://schemas.microsoft.com/office/powerpoint/2010/main" val="324962079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DF719CD-5959-43A9-A6BF-6D4401A51934}" type="slidenum">
              <a:rPr lang="en-US" smtClean="0"/>
              <a:t>68</a:t>
            </a:fld>
            <a:endParaRPr lang="en-US" dirty="0"/>
          </a:p>
        </p:txBody>
      </p:sp>
    </p:spTree>
    <p:extLst>
      <p:ext uri="{BB962C8B-B14F-4D97-AF65-F5344CB8AC3E}">
        <p14:creationId xmlns:p14="http://schemas.microsoft.com/office/powerpoint/2010/main" val="359842678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DF719CD-5959-43A9-A6BF-6D4401A51934}" type="slidenum">
              <a:rPr lang="en-US" smtClean="0"/>
              <a:t>73</a:t>
            </a:fld>
            <a:endParaRPr lang="en-US" dirty="0"/>
          </a:p>
        </p:txBody>
      </p:sp>
    </p:spTree>
    <p:extLst>
      <p:ext uri="{BB962C8B-B14F-4D97-AF65-F5344CB8AC3E}">
        <p14:creationId xmlns:p14="http://schemas.microsoft.com/office/powerpoint/2010/main" val="9355628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DF719CD-5959-43A9-A6BF-6D4401A51934}" type="slidenum">
              <a:rPr lang="en-US" smtClean="0"/>
              <a:t>13</a:t>
            </a:fld>
            <a:endParaRPr lang="en-US" dirty="0"/>
          </a:p>
        </p:txBody>
      </p:sp>
    </p:spTree>
    <p:extLst>
      <p:ext uri="{BB962C8B-B14F-4D97-AF65-F5344CB8AC3E}">
        <p14:creationId xmlns:p14="http://schemas.microsoft.com/office/powerpoint/2010/main" val="408572936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DF719CD-5959-43A9-A6BF-6D4401A51934}" type="slidenum">
              <a:rPr lang="en-US" smtClean="0"/>
              <a:t>74</a:t>
            </a:fld>
            <a:endParaRPr lang="en-US" dirty="0"/>
          </a:p>
        </p:txBody>
      </p:sp>
    </p:spTree>
    <p:extLst>
      <p:ext uri="{BB962C8B-B14F-4D97-AF65-F5344CB8AC3E}">
        <p14:creationId xmlns:p14="http://schemas.microsoft.com/office/powerpoint/2010/main" val="103174981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DF719CD-5959-43A9-A6BF-6D4401A51934}" type="slidenum">
              <a:rPr lang="en-US" smtClean="0"/>
              <a:t>75</a:t>
            </a:fld>
            <a:endParaRPr lang="en-US" dirty="0"/>
          </a:p>
        </p:txBody>
      </p:sp>
    </p:spTree>
    <p:extLst>
      <p:ext uri="{BB962C8B-B14F-4D97-AF65-F5344CB8AC3E}">
        <p14:creationId xmlns:p14="http://schemas.microsoft.com/office/powerpoint/2010/main" val="266185838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DF719CD-5959-43A9-A6BF-6D4401A51934}" type="slidenum">
              <a:rPr lang="en-US" smtClean="0"/>
              <a:t>76</a:t>
            </a:fld>
            <a:endParaRPr lang="en-US" dirty="0"/>
          </a:p>
        </p:txBody>
      </p:sp>
    </p:spTree>
    <p:extLst>
      <p:ext uri="{BB962C8B-B14F-4D97-AF65-F5344CB8AC3E}">
        <p14:creationId xmlns:p14="http://schemas.microsoft.com/office/powerpoint/2010/main" val="209817331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DF719CD-5959-43A9-A6BF-6D4401A51934}" type="slidenum">
              <a:rPr lang="en-US" smtClean="0"/>
              <a:t>77</a:t>
            </a:fld>
            <a:endParaRPr lang="en-US" dirty="0"/>
          </a:p>
        </p:txBody>
      </p:sp>
    </p:spTree>
    <p:extLst>
      <p:ext uri="{BB962C8B-B14F-4D97-AF65-F5344CB8AC3E}">
        <p14:creationId xmlns:p14="http://schemas.microsoft.com/office/powerpoint/2010/main" val="110667605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DF719CD-5959-43A9-A6BF-6D4401A51934}" type="slidenum">
              <a:rPr lang="en-US" smtClean="0"/>
              <a:t>79</a:t>
            </a:fld>
            <a:endParaRPr lang="en-US" dirty="0"/>
          </a:p>
        </p:txBody>
      </p:sp>
    </p:spTree>
    <p:extLst>
      <p:ext uri="{BB962C8B-B14F-4D97-AF65-F5344CB8AC3E}">
        <p14:creationId xmlns:p14="http://schemas.microsoft.com/office/powerpoint/2010/main" val="381734388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DF719CD-5959-43A9-A6BF-6D4401A51934}" type="slidenum">
              <a:rPr lang="en-US" smtClean="0"/>
              <a:t>80</a:t>
            </a:fld>
            <a:endParaRPr lang="en-US" dirty="0"/>
          </a:p>
        </p:txBody>
      </p:sp>
    </p:spTree>
    <p:extLst>
      <p:ext uri="{BB962C8B-B14F-4D97-AF65-F5344CB8AC3E}">
        <p14:creationId xmlns:p14="http://schemas.microsoft.com/office/powerpoint/2010/main" val="346284161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DF719CD-5959-43A9-A6BF-6D4401A51934}" type="slidenum">
              <a:rPr lang="en-US" smtClean="0"/>
              <a:t>81</a:t>
            </a:fld>
            <a:endParaRPr lang="en-US" dirty="0"/>
          </a:p>
        </p:txBody>
      </p:sp>
    </p:spTree>
    <p:extLst>
      <p:ext uri="{BB962C8B-B14F-4D97-AF65-F5344CB8AC3E}">
        <p14:creationId xmlns:p14="http://schemas.microsoft.com/office/powerpoint/2010/main" val="195711936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DF719CD-5959-43A9-A6BF-6D4401A51934}" type="slidenum">
              <a:rPr lang="en-US" smtClean="0"/>
              <a:t>82</a:t>
            </a:fld>
            <a:endParaRPr lang="en-US" dirty="0"/>
          </a:p>
        </p:txBody>
      </p:sp>
    </p:spTree>
    <p:extLst>
      <p:ext uri="{BB962C8B-B14F-4D97-AF65-F5344CB8AC3E}">
        <p14:creationId xmlns:p14="http://schemas.microsoft.com/office/powerpoint/2010/main" val="256165646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DF719CD-5959-43A9-A6BF-6D4401A51934}" type="slidenum">
              <a:rPr lang="en-US" smtClean="0"/>
              <a:t>85</a:t>
            </a:fld>
            <a:endParaRPr lang="en-US" dirty="0"/>
          </a:p>
        </p:txBody>
      </p:sp>
    </p:spTree>
    <p:extLst>
      <p:ext uri="{BB962C8B-B14F-4D97-AF65-F5344CB8AC3E}">
        <p14:creationId xmlns:p14="http://schemas.microsoft.com/office/powerpoint/2010/main" val="155947616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DF719CD-5959-43A9-A6BF-6D4401A51934}" type="slidenum">
              <a:rPr lang="en-US" smtClean="0"/>
              <a:t>86</a:t>
            </a:fld>
            <a:endParaRPr lang="en-US" dirty="0"/>
          </a:p>
        </p:txBody>
      </p:sp>
    </p:spTree>
    <p:extLst>
      <p:ext uri="{BB962C8B-B14F-4D97-AF65-F5344CB8AC3E}">
        <p14:creationId xmlns:p14="http://schemas.microsoft.com/office/powerpoint/2010/main" val="16343971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DF719CD-5959-43A9-A6BF-6D4401A51934}" type="slidenum">
              <a:rPr lang="en-US" smtClean="0"/>
              <a:t>15</a:t>
            </a:fld>
            <a:endParaRPr lang="en-US" dirty="0"/>
          </a:p>
        </p:txBody>
      </p:sp>
    </p:spTree>
    <p:extLst>
      <p:ext uri="{BB962C8B-B14F-4D97-AF65-F5344CB8AC3E}">
        <p14:creationId xmlns:p14="http://schemas.microsoft.com/office/powerpoint/2010/main" val="5558132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DF719CD-5959-43A9-A6BF-6D4401A51934}" type="slidenum">
              <a:rPr lang="en-US" smtClean="0"/>
              <a:t>87</a:t>
            </a:fld>
            <a:endParaRPr lang="en-US" dirty="0"/>
          </a:p>
        </p:txBody>
      </p:sp>
    </p:spTree>
    <p:extLst>
      <p:ext uri="{BB962C8B-B14F-4D97-AF65-F5344CB8AC3E}">
        <p14:creationId xmlns:p14="http://schemas.microsoft.com/office/powerpoint/2010/main" val="179255350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DF719CD-5959-43A9-A6BF-6D4401A51934}" type="slidenum">
              <a:rPr lang="en-US" smtClean="0"/>
              <a:t>88</a:t>
            </a:fld>
            <a:endParaRPr lang="en-US" dirty="0"/>
          </a:p>
        </p:txBody>
      </p:sp>
    </p:spTree>
    <p:extLst>
      <p:ext uri="{BB962C8B-B14F-4D97-AF65-F5344CB8AC3E}">
        <p14:creationId xmlns:p14="http://schemas.microsoft.com/office/powerpoint/2010/main" val="402002467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DF719CD-5959-43A9-A6BF-6D4401A51934}" type="slidenum">
              <a:rPr lang="en-US" smtClean="0"/>
              <a:t>92</a:t>
            </a:fld>
            <a:endParaRPr lang="en-US" dirty="0"/>
          </a:p>
        </p:txBody>
      </p:sp>
    </p:spTree>
    <p:extLst>
      <p:ext uri="{BB962C8B-B14F-4D97-AF65-F5344CB8AC3E}">
        <p14:creationId xmlns:p14="http://schemas.microsoft.com/office/powerpoint/2010/main" val="58483895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DF719CD-5959-43A9-A6BF-6D4401A51934}" type="slidenum">
              <a:rPr lang="en-US" smtClean="0"/>
              <a:t>93</a:t>
            </a:fld>
            <a:endParaRPr lang="en-US" dirty="0"/>
          </a:p>
        </p:txBody>
      </p:sp>
    </p:spTree>
    <p:extLst>
      <p:ext uri="{BB962C8B-B14F-4D97-AF65-F5344CB8AC3E}">
        <p14:creationId xmlns:p14="http://schemas.microsoft.com/office/powerpoint/2010/main" val="111973024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DF719CD-5959-43A9-A6BF-6D4401A51934}" type="slidenum">
              <a:rPr lang="en-US" smtClean="0"/>
              <a:t>98</a:t>
            </a:fld>
            <a:endParaRPr lang="en-US" dirty="0"/>
          </a:p>
        </p:txBody>
      </p:sp>
    </p:spTree>
    <p:extLst>
      <p:ext uri="{BB962C8B-B14F-4D97-AF65-F5344CB8AC3E}">
        <p14:creationId xmlns:p14="http://schemas.microsoft.com/office/powerpoint/2010/main" val="313482479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DF719CD-5959-43A9-A6BF-6D4401A51934}" type="slidenum">
              <a:rPr lang="en-US" smtClean="0"/>
              <a:t>102</a:t>
            </a:fld>
            <a:endParaRPr lang="en-US" dirty="0"/>
          </a:p>
        </p:txBody>
      </p:sp>
    </p:spTree>
    <p:extLst>
      <p:ext uri="{BB962C8B-B14F-4D97-AF65-F5344CB8AC3E}">
        <p14:creationId xmlns:p14="http://schemas.microsoft.com/office/powerpoint/2010/main" val="301341570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DF719CD-5959-43A9-A6BF-6D4401A51934}" type="slidenum">
              <a:rPr lang="en-US" smtClean="0"/>
              <a:t>103</a:t>
            </a:fld>
            <a:endParaRPr lang="en-US" dirty="0"/>
          </a:p>
        </p:txBody>
      </p:sp>
    </p:spTree>
    <p:extLst>
      <p:ext uri="{BB962C8B-B14F-4D97-AF65-F5344CB8AC3E}">
        <p14:creationId xmlns:p14="http://schemas.microsoft.com/office/powerpoint/2010/main" val="15469557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DF719CD-5959-43A9-A6BF-6D4401A51934}" type="slidenum">
              <a:rPr lang="en-US" smtClean="0"/>
              <a:t>107</a:t>
            </a:fld>
            <a:endParaRPr lang="en-US" dirty="0"/>
          </a:p>
        </p:txBody>
      </p:sp>
    </p:spTree>
    <p:extLst>
      <p:ext uri="{BB962C8B-B14F-4D97-AF65-F5344CB8AC3E}">
        <p14:creationId xmlns:p14="http://schemas.microsoft.com/office/powerpoint/2010/main" val="31472874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DF719CD-5959-43A9-A6BF-6D4401A51934}" type="slidenum">
              <a:rPr lang="en-US" smtClean="0"/>
              <a:t>18</a:t>
            </a:fld>
            <a:endParaRPr lang="en-US" dirty="0"/>
          </a:p>
        </p:txBody>
      </p:sp>
    </p:spTree>
    <p:extLst>
      <p:ext uri="{BB962C8B-B14F-4D97-AF65-F5344CB8AC3E}">
        <p14:creationId xmlns:p14="http://schemas.microsoft.com/office/powerpoint/2010/main" val="3224898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DF719CD-5959-43A9-A6BF-6D4401A51934}" type="slidenum">
              <a:rPr lang="en-US" smtClean="0"/>
              <a:t>19</a:t>
            </a:fld>
            <a:endParaRPr lang="en-US" dirty="0"/>
          </a:p>
        </p:txBody>
      </p:sp>
    </p:spTree>
    <p:extLst>
      <p:ext uri="{BB962C8B-B14F-4D97-AF65-F5344CB8AC3E}">
        <p14:creationId xmlns:p14="http://schemas.microsoft.com/office/powerpoint/2010/main" val="17251202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DF719CD-5959-43A9-A6BF-6D4401A51934}" type="slidenum">
              <a:rPr lang="en-US" smtClean="0"/>
              <a:t>20</a:t>
            </a:fld>
            <a:endParaRPr lang="en-US" dirty="0"/>
          </a:p>
        </p:txBody>
      </p:sp>
    </p:spTree>
    <p:extLst>
      <p:ext uri="{BB962C8B-B14F-4D97-AF65-F5344CB8AC3E}">
        <p14:creationId xmlns:p14="http://schemas.microsoft.com/office/powerpoint/2010/main" val="21860203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3DF719CD-5959-43A9-A6BF-6D4401A51934}" type="slidenum">
              <a:rPr lang="en-US" smtClean="0"/>
              <a:t>22</a:t>
            </a:fld>
            <a:endParaRPr lang="en-US" dirty="0"/>
          </a:p>
        </p:txBody>
      </p:sp>
    </p:spTree>
    <p:extLst>
      <p:ext uri="{BB962C8B-B14F-4D97-AF65-F5344CB8AC3E}">
        <p14:creationId xmlns:p14="http://schemas.microsoft.com/office/powerpoint/2010/main" val="2343803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DF719CD-5959-43A9-A6BF-6D4401A51934}" type="slidenum">
              <a:rPr lang="en-US" smtClean="0"/>
              <a:t>27</a:t>
            </a:fld>
            <a:endParaRPr lang="en-US" dirty="0"/>
          </a:p>
        </p:txBody>
      </p:sp>
    </p:spTree>
    <p:extLst>
      <p:ext uri="{BB962C8B-B14F-4D97-AF65-F5344CB8AC3E}">
        <p14:creationId xmlns:p14="http://schemas.microsoft.com/office/powerpoint/2010/main" val="24075857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a:xfrm>
            <a:off x="152400" y="6622473"/>
            <a:ext cx="2415309" cy="107804"/>
          </a:xfrm>
          <a:prstGeom prst="rect">
            <a:avLst/>
          </a:prstGeom>
        </p:spPr>
        <p:txBody>
          <a:bodyPr/>
          <a:lstStyle/>
          <a:p>
            <a:r>
              <a:rPr lang="en-US" dirty="0"/>
              <a:t>https://dardaadvisors.com/</a:t>
            </a:r>
          </a:p>
        </p:txBody>
      </p:sp>
      <p:sp>
        <p:nvSpPr>
          <p:cNvPr id="5" name="Footer Placeholder 4"/>
          <p:cNvSpPr>
            <a:spLocks noGrp="1"/>
          </p:cNvSpPr>
          <p:nvPr>
            <p:ph type="ftr" sz="quarter" idx="11"/>
          </p:nvPr>
        </p:nvSpPr>
        <p:spPr>
          <a:xfrm>
            <a:off x="10400146" y="6622473"/>
            <a:ext cx="1639454" cy="99001"/>
          </a:xfrm>
          <a:prstGeom prst="rect">
            <a:avLst/>
          </a:prstGeom>
        </p:spPr>
        <p:txBody>
          <a:bodyPr/>
          <a:lstStyle/>
          <a:p>
            <a:r>
              <a:rPr lang="en-US" dirty="0"/>
              <a:t>https://icmai.in/icmai/</a:t>
            </a:r>
          </a:p>
        </p:txBody>
      </p:sp>
      <p:sp>
        <p:nvSpPr>
          <p:cNvPr id="6" name="Slide Number Placeholder 5"/>
          <p:cNvSpPr>
            <a:spLocks noGrp="1"/>
          </p:cNvSpPr>
          <p:nvPr>
            <p:ph type="sldNum" sz="quarter" idx="12"/>
          </p:nvPr>
        </p:nvSpPr>
        <p:spPr>
          <a:xfrm>
            <a:off x="5949093" y="6622473"/>
            <a:ext cx="293813" cy="126379"/>
          </a:xfrm>
        </p:spPr>
        <p:txBody>
          <a:bodyPr/>
          <a:lstStyle>
            <a:lvl1pPr>
              <a:defRPr b="1"/>
            </a:lvl1pPr>
          </a:lstStyle>
          <a:p>
            <a:r>
              <a:rPr lang="en-US" dirty="0"/>
              <a:t>1</a:t>
            </a:r>
          </a:p>
        </p:txBody>
      </p:sp>
    </p:spTree>
    <p:extLst>
      <p:ext uri="{BB962C8B-B14F-4D97-AF65-F5344CB8AC3E}">
        <p14:creationId xmlns:p14="http://schemas.microsoft.com/office/powerpoint/2010/main" val="15329928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AD51FA92-390E-4212-8BDD-836E979912E0}" type="datetime1">
              <a:rPr lang="en-US" smtClean="0"/>
              <a:t>9/26/2024</a:t>
            </a:fld>
            <a:endParaRPr lang="en-US" dirty="0"/>
          </a:p>
        </p:txBody>
      </p:sp>
      <p:sp>
        <p:nvSpPr>
          <p:cNvPr id="5" name="Footer Placeholder 4"/>
          <p:cNvSpPr>
            <a:spLocks noGrp="1"/>
          </p:cNvSpPr>
          <p:nvPr>
            <p:ph type="ftr" sz="quarter" idx="11"/>
          </p:nvPr>
        </p:nvSpPr>
        <p:spPr>
          <a:xfrm>
            <a:off x="141897" y="6532970"/>
            <a:ext cx="1890103" cy="182562"/>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170E638E-DA6D-49BB-8CC7-CB26D7388A0E}" type="slidenum">
              <a:rPr lang="en-US" smtClean="0"/>
              <a:t>‹#›</a:t>
            </a:fld>
            <a:endParaRPr lang="en-US" dirty="0"/>
          </a:p>
        </p:txBody>
      </p:sp>
    </p:spTree>
    <p:extLst>
      <p:ext uri="{BB962C8B-B14F-4D97-AF65-F5344CB8AC3E}">
        <p14:creationId xmlns:p14="http://schemas.microsoft.com/office/powerpoint/2010/main" val="30740909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FC4972C4-AA2A-47A7-BF0A-F0A2E9C7666B}" type="datetime1">
              <a:rPr lang="en-US" smtClean="0"/>
              <a:t>9/26/2024</a:t>
            </a:fld>
            <a:endParaRPr lang="en-US" dirty="0"/>
          </a:p>
        </p:txBody>
      </p:sp>
      <p:sp>
        <p:nvSpPr>
          <p:cNvPr id="5" name="Footer Placeholder 4"/>
          <p:cNvSpPr>
            <a:spLocks noGrp="1"/>
          </p:cNvSpPr>
          <p:nvPr>
            <p:ph type="ftr" sz="quarter" idx="11"/>
          </p:nvPr>
        </p:nvSpPr>
        <p:spPr>
          <a:xfrm>
            <a:off x="141897" y="6532970"/>
            <a:ext cx="1890103" cy="182562"/>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170E638E-DA6D-49BB-8CC7-CB26D7388A0E}" type="slidenum">
              <a:rPr lang="en-US" smtClean="0"/>
              <a:t>‹#›</a:t>
            </a:fld>
            <a:endParaRPr lang="en-US" dirty="0"/>
          </a:p>
        </p:txBody>
      </p:sp>
    </p:spTree>
    <p:extLst>
      <p:ext uri="{BB962C8B-B14F-4D97-AF65-F5344CB8AC3E}">
        <p14:creationId xmlns:p14="http://schemas.microsoft.com/office/powerpoint/2010/main" val="15862142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E066C450-540C-4AE9-A6A3-5F032CD55717}" type="datetime1">
              <a:rPr lang="en-US" smtClean="0"/>
              <a:t>9/26/2024</a:t>
            </a:fld>
            <a:endParaRPr lang="en-US" dirty="0"/>
          </a:p>
        </p:txBody>
      </p:sp>
      <p:sp>
        <p:nvSpPr>
          <p:cNvPr id="5" name="Footer Placeholder 4"/>
          <p:cNvSpPr>
            <a:spLocks noGrp="1"/>
          </p:cNvSpPr>
          <p:nvPr>
            <p:ph type="ftr" sz="quarter" idx="11"/>
          </p:nvPr>
        </p:nvSpPr>
        <p:spPr>
          <a:xfrm>
            <a:off x="141897" y="6532970"/>
            <a:ext cx="1890103" cy="182562"/>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170E638E-DA6D-49BB-8CC7-CB26D7388A0E}" type="slidenum">
              <a:rPr lang="en-US" smtClean="0"/>
              <a:t>‹#›</a:t>
            </a:fld>
            <a:endParaRPr lang="en-US" dirty="0"/>
          </a:p>
        </p:txBody>
      </p:sp>
    </p:spTree>
    <p:extLst>
      <p:ext uri="{BB962C8B-B14F-4D97-AF65-F5344CB8AC3E}">
        <p14:creationId xmlns:p14="http://schemas.microsoft.com/office/powerpoint/2010/main" val="14404374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a:prstGeom prst="rect">
            <a:avLst/>
          </a:prstGeo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28BA732B-5FA8-433D-9887-807B03AA7458}" type="datetime1">
              <a:rPr lang="en-US" smtClean="0"/>
              <a:t>9/26/2024</a:t>
            </a:fld>
            <a:endParaRPr lang="en-US" dirty="0"/>
          </a:p>
        </p:txBody>
      </p:sp>
      <p:sp>
        <p:nvSpPr>
          <p:cNvPr id="5" name="Footer Placeholder 4"/>
          <p:cNvSpPr>
            <a:spLocks noGrp="1"/>
          </p:cNvSpPr>
          <p:nvPr>
            <p:ph type="ftr" sz="quarter" idx="11"/>
          </p:nvPr>
        </p:nvSpPr>
        <p:spPr>
          <a:xfrm>
            <a:off x="141897" y="6532970"/>
            <a:ext cx="1890103" cy="182562"/>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170E638E-DA6D-49BB-8CC7-CB26D7388A0E}" type="slidenum">
              <a:rPr lang="en-US" smtClean="0"/>
              <a:t>‹#›</a:t>
            </a:fld>
            <a:endParaRPr lang="en-US" dirty="0"/>
          </a:p>
        </p:txBody>
      </p:sp>
    </p:spTree>
    <p:extLst>
      <p:ext uri="{BB962C8B-B14F-4D97-AF65-F5344CB8AC3E}">
        <p14:creationId xmlns:p14="http://schemas.microsoft.com/office/powerpoint/2010/main" val="540939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1756EFE2-3C15-4F13-A4A0-4BF1C15AD972}" type="datetime1">
              <a:rPr lang="en-US" smtClean="0"/>
              <a:t>9/26/2024</a:t>
            </a:fld>
            <a:endParaRPr lang="en-US" dirty="0"/>
          </a:p>
        </p:txBody>
      </p:sp>
      <p:sp>
        <p:nvSpPr>
          <p:cNvPr id="6" name="Footer Placeholder 5"/>
          <p:cNvSpPr>
            <a:spLocks noGrp="1"/>
          </p:cNvSpPr>
          <p:nvPr>
            <p:ph type="ftr" sz="quarter" idx="11"/>
          </p:nvPr>
        </p:nvSpPr>
        <p:spPr>
          <a:xfrm>
            <a:off x="141897" y="6532970"/>
            <a:ext cx="1890103" cy="182562"/>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170E638E-DA6D-49BB-8CC7-CB26D7388A0E}" type="slidenum">
              <a:rPr lang="en-US" smtClean="0"/>
              <a:t>‹#›</a:t>
            </a:fld>
            <a:endParaRPr lang="en-US" dirty="0"/>
          </a:p>
        </p:txBody>
      </p:sp>
    </p:spTree>
    <p:extLst>
      <p:ext uri="{BB962C8B-B14F-4D97-AF65-F5344CB8AC3E}">
        <p14:creationId xmlns:p14="http://schemas.microsoft.com/office/powerpoint/2010/main" val="4513337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a:prstGeom prst="rect">
            <a:avLst/>
          </a:prstGeo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838200" y="6356350"/>
            <a:ext cx="2743200" cy="365125"/>
          </a:xfrm>
          <a:prstGeom prst="rect">
            <a:avLst/>
          </a:prstGeom>
        </p:spPr>
        <p:txBody>
          <a:bodyPr/>
          <a:lstStyle/>
          <a:p>
            <a:fld id="{36D3A2EB-A33C-4C53-94A4-C9F4875C7A20}" type="datetime1">
              <a:rPr lang="en-US" smtClean="0"/>
              <a:t>9/26/2024</a:t>
            </a:fld>
            <a:endParaRPr lang="en-US" dirty="0"/>
          </a:p>
        </p:txBody>
      </p:sp>
      <p:sp>
        <p:nvSpPr>
          <p:cNvPr id="8" name="Footer Placeholder 7"/>
          <p:cNvSpPr>
            <a:spLocks noGrp="1"/>
          </p:cNvSpPr>
          <p:nvPr>
            <p:ph type="ftr" sz="quarter" idx="11"/>
          </p:nvPr>
        </p:nvSpPr>
        <p:spPr>
          <a:xfrm>
            <a:off x="141897" y="6532970"/>
            <a:ext cx="1890103" cy="182562"/>
          </a:xfrm>
          <a:prstGeom prst="rect">
            <a:avLst/>
          </a:prstGeom>
        </p:spPr>
        <p:txBody>
          <a:bodyPr/>
          <a:lstStyle/>
          <a:p>
            <a:endParaRPr lang="en-US" dirty="0"/>
          </a:p>
        </p:txBody>
      </p:sp>
      <p:sp>
        <p:nvSpPr>
          <p:cNvPr id="9" name="Slide Number Placeholder 8"/>
          <p:cNvSpPr>
            <a:spLocks noGrp="1"/>
          </p:cNvSpPr>
          <p:nvPr>
            <p:ph type="sldNum" sz="quarter" idx="12"/>
          </p:nvPr>
        </p:nvSpPr>
        <p:spPr/>
        <p:txBody>
          <a:bodyPr/>
          <a:lstStyle/>
          <a:p>
            <a:fld id="{170E638E-DA6D-49BB-8CC7-CB26D7388A0E}" type="slidenum">
              <a:rPr lang="en-US" smtClean="0"/>
              <a:t>‹#›</a:t>
            </a:fld>
            <a:endParaRPr lang="en-US" dirty="0"/>
          </a:p>
        </p:txBody>
      </p:sp>
    </p:spTree>
    <p:extLst>
      <p:ext uri="{BB962C8B-B14F-4D97-AF65-F5344CB8AC3E}">
        <p14:creationId xmlns:p14="http://schemas.microsoft.com/office/powerpoint/2010/main" val="35369397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Date Placeholder 2"/>
          <p:cNvSpPr>
            <a:spLocks noGrp="1"/>
          </p:cNvSpPr>
          <p:nvPr>
            <p:ph type="dt" sz="half" idx="10"/>
          </p:nvPr>
        </p:nvSpPr>
        <p:spPr>
          <a:xfrm>
            <a:off x="838200" y="6356350"/>
            <a:ext cx="2743200" cy="365125"/>
          </a:xfrm>
          <a:prstGeom prst="rect">
            <a:avLst/>
          </a:prstGeom>
        </p:spPr>
        <p:txBody>
          <a:bodyPr/>
          <a:lstStyle/>
          <a:p>
            <a:fld id="{A473ED0F-2F2F-42E5-8394-25B30937256B}" type="datetime1">
              <a:rPr lang="en-US" smtClean="0"/>
              <a:t>9/26/2024</a:t>
            </a:fld>
            <a:endParaRPr lang="en-US" dirty="0"/>
          </a:p>
        </p:txBody>
      </p:sp>
      <p:sp>
        <p:nvSpPr>
          <p:cNvPr id="4" name="Footer Placeholder 3"/>
          <p:cNvSpPr>
            <a:spLocks noGrp="1"/>
          </p:cNvSpPr>
          <p:nvPr>
            <p:ph type="ftr" sz="quarter" idx="11"/>
          </p:nvPr>
        </p:nvSpPr>
        <p:spPr>
          <a:xfrm>
            <a:off x="141897" y="6532970"/>
            <a:ext cx="1890103" cy="182562"/>
          </a:xfrm>
          <a:prstGeom prst="rect">
            <a:avLst/>
          </a:prstGeom>
        </p:spPr>
        <p:txBody>
          <a:bodyPr/>
          <a:lstStyle/>
          <a:p>
            <a:endParaRPr lang="en-US" dirty="0"/>
          </a:p>
        </p:txBody>
      </p:sp>
      <p:sp>
        <p:nvSpPr>
          <p:cNvPr id="5" name="Slide Number Placeholder 4"/>
          <p:cNvSpPr>
            <a:spLocks noGrp="1"/>
          </p:cNvSpPr>
          <p:nvPr>
            <p:ph type="sldNum" sz="quarter" idx="12"/>
          </p:nvPr>
        </p:nvSpPr>
        <p:spPr/>
        <p:txBody>
          <a:bodyPr/>
          <a:lstStyle/>
          <a:p>
            <a:fld id="{170E638E-DA6D-49BB-8CC7-CB26D7388A0E}" type="slidenum">
              <a:rPr lang="en-US" smtClean="0"/>
              <a:t>‹#›</a:t>
            </a:fld>
            <a:endParaRPr lang="en-US" dirty="0"/>
          </a:p>
        </p:txBody>
      </p:sp>
    </p:spTree>
    <p:extLst>
      <p:ext uri="{BB962C8B-B14F-4D97-AF65-F5344CB8AC3E}">
        <p14:creationId xmlns:p14="http://schemas.microsoft.com/office/powerpoint/2010/main" val="33251565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0"/>
            <a:ext cx="2743200" cy="365125"/>
          </a:xfrm>
          <a:prstGeom prst="rect">
            <a:avLst/>
          </a:prstGeom>
        </p:spPr>
        <p:txBody>
          <a:bodyPr/>
          <a:lstStyle/>
          <a:p>
            <a:fld id="{EDDDCAAC-9461-47EF-9CAB-A770E2741908}" type="datetime1">
              <a:rPr lang="en-US" smtClean="0"/>
              <a:t>9/26/2024</a:t>
            </a:fld>
            <a:endParaRPr lang="en-US" dirty="0"/>
          </a:p>
        </p:txBody>
      </p:sp>
      <p:sp>
        <p:nvSpPr>
          <p:cNvPr id="3" name="Footer Placeholder 2"/>
          <p:cNvSpPr>
            <a:spLocks noGrp="1"/>
          </p:cNvSpPr>
          <p:nvPr>
            <p:ph type="ftr" sz="quarter" idx="11"/>
          </p:nvPr>
        </p:nvSpPr>
        <p:spPr>
          <a:xfrm>
            <a:off x="141897" y="6532970"/>
            <a:ext cx="1890103" cy="182562"/>
          </a:xfrm>
          <a:prstGeom prst="rect">
            <a:avLst/>
          </a:prstGeom>
        </p:spPr>
        <p:txBody>
          <a:bodyPr/>
          <a:lstStyle/>
          <a:p>
            <a:endParaRPr lang="en-US" dirty="0"/>
          </a:p>
        </p:txBody>
      </p:sp>
      <p:sp>
        <p:nvSpPr>
          <p:cNvPr id="4" name="Slide Number Placeholder 3"/>
          <p:cNvSpPr>
            <a:spLocks noGrp="1"/>
          </p:cNvSpPr>
          <p:nvPr>
            <p:ph type="sldNum" sz="quarter" idx="12"/>
          </p:nvPr>
        </p:nvSpPr>
        <p:spPr/>
        <p:txBody>
          <a:bodyPr/>
          <a:lstStyle/>
          <a:p>
            <a:fld id="{170E638E-DA6D-49BB-8CC7-CB26D7388A0E}" type="slidenum">
              <a:rPr lang="en-US" smtClean="0"/>
              <a:t>‹#›</a:t>
            </a:fld>
            <a:endParaRPr lang="en-US" dirty="0"/>
          </a:p>
        </p:txBody>
      </p:sp>
    </p:spTree>
    <p:extLst>
      <p:ext uri="{BB962C8B-B14F-4D97-AF65-F5344CB8AC3E}">
        <p14:creationId xmlns:p14="http://schemas.microsoft.com/office/powerpoint/2010/main" val="42884786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BA23DF44-6FE6-4A93-9BC0-B3536E14FDF7}" type="datetime1">
              <a:rPr lang="en-US" smtClean="0"/>
              <a:t>9/26/2024</a:t>
            </a:fld>
            <a:endParaRPr lang="en-US" dirty="0"/>
          </a:p>
        </p:txBody>
      </p:sp>
      <p:sp>
        <p:nvSpPr>
          <p:cNvPr id="6" name="Footer Placeholder 5"/>
          <p:cNvSpPr>
            <a:spLocks noGrp="1"/>
          </p:cNvSpPr>
          <p:nvPr>
            <p:ph type="ftr" sz="quarter" idx="11"/>
          </p:nvPr>
        </p:nvSpPr>
        <p:spPr>
          <a:xfrm>
            <a:off x="141897" y="6532970"/>
            <a:ext cx="1890103" cy="182562"/>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170E638E-DA6D-49BB-8CC7-CB26D7388A0E}" type="slidenum">
              <a:rPr lang="en-US" smtClean="0"/>
              <a:t>‹#›</a:t>
            </a:fld>
            <a:endParaRPr lang="en-US" dirty="0"/>
          </a:p>
        </p:txBody>
      </p:sp>
    </p:spTree>
    <p:extLst>
      <p:ext uri="{BB962C8B-B14F-4D97-AF65-F5344CB8AC3E}">
        <p14:creationId xmlns:p14="http://schemas.microsoft.com/office/powerpoint/2010/main" val="17968970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48835150-6EE0-4540-A02D-F9CEB8C16568}" type="datetime1">
              <a:rPr lang="en-US" smtClean="0"/>
              <a:t>9/26/2024</a:t>
            </a:fld>
            <a:endParaRPr lang="en-US" dirty="0"/>
          </a:p>
        </p:txBody>
      </p:sp>
      <p:sp>
        <p:nvSpPr>
          <p:cNvPr id="6" name="Footer Placeholder 5"/>
          <p:cNvSpPr>
            <a:spLocks noGrp="1"/>
          </p:cNvSpPr>
          <p:nvPr>
            <p:ph type="ftr" sz="quarter" idx="11"/>
          </p:nvPr>
        </p:nvSpPr>
        <p:spPr>
          <a:xfrm>
            <a:off x="141897" y="6532970"/>
            <a:ext cx="1890103" cy="182562"/>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170E638E-DA6D-49BB-8CC7-CB26D7388A0E}" type="slidenum">
              <a:rPr lang="en-US" smtClean="0"/>
              <a:t>‹#›</a:t>
            </a:fld>
            <a:endParaRPr lang="en-US" dirty="0"/>
          </a:p>
        </p:txBody>
      </p:sp>
    </p:spTree>
    <p:extLst>
      <p:ext uri="{BB962C8B-B14F-4D97-AF65-F5344CB8AC3E}">
        <p14:creationId xmlns:p14="http://schemas.microsoft.com/office/powerpoint/2010/main" val="39996788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hyperlink" Target="https://www.icmai.in/icmai/" TargetMode="Externa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hyperlink" Target="http://www.dardaadvisors.com/" TargetMode="Externa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4797174" y="63334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70E638E-DA6D-49BB-8CC7-CB26D7388A0E}" type="slidenum">
              <a:rPr lang="en-US" smtClean="0"/>
              <a:t>‹#›</a:t>
            </a:fld>
            <a:endParaRPr lang="en-US" dirty="0"/>
          </a:p>
        </p:txBody>
      </p:sp>
      <p:sp>
        <p:nvSpPr>
          <p:cNvPr id="7" name="Rectangle 6"/>
          <p:cNvSpPr/>
          <p:nvPr userDrawn="1"/>
        </p:nvSpPr>
        <p:spPr>
          <a:xfrm>
            <a:off x="0" y="0"/>
            <a:ext cx="12192000" cy="6858000"/>
          </a:xfrm>
          <a:prstGeom prst="rect">
            <a:avLst/>
          </a:prstGeom>
          <a:noFill/>
          <a:ln w="1778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descr="ICMAI-CMA"/>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10305399" y="136525"/>
            <a:ext cx="1744704" cy="419142"/>
          </a:xfrm>
          <a:prstGeom prst="rect">
            <a:avLst/>
          </a:prstGeom>
          <a:noFill/>
          <a:ln w="3175">
            <a:noFill/>
          </a:ln>
        </p:spPr>
      </p:pic>
      <p:sp>
        <p:nvSpPr>
          <p:cNvPr id="14" name="TextBox 13">
            <a:extLst>
              <a:ext uri="{FF2B5EF4-FFF2-40B4-BE49-F238E27FC236}">
                <a16:creationId xmlns:a16="http://schemas.microsoft.com/office/drawing/2014/main" id="{796A7B27-A306-C673-9E95-14AB787882E1}"/>
              </a:ext>
            </a:extLst>
          </p:cNvPr>
          <p:cNvSpPr txBox="1"/>
          <p:nvPr userDrawn="1"/>
        </p:nvSpPr>
        <p:spPr>
          <a:xfrm>
            <a:off x="80510" y="6522238"/>
            <a:ext cx="2342336" cy="276999"/>
          </a:xfrm>
          <a:prstGeom prst="rect">
            <a:avLst/>
          </a:prstGeom>
          <a:noFill/>
        </p:spPr>
        <p:txBody>
          <a:bodyPr wrap="square" rtlCol="0">
            <a:spAutoFit/>
          </a:bodyPr>
          <a:lstStyle/>
          <a:p>
            <a:r>
              <a:rPr lang="en-US" sz="1200" dirty="0">
                <a:solidFill>
                  <a:schemeClr val="tx1"/>
                </a:solidFill>
                <a:latin typeface="Book Antiqua" panose="02040602050305030304" pitchFamily="18" charset="0"/>
                <a:hlinkClick r:id="rId14">
                  <a:extLst>
                    <a:ext uri="{A12FA001-AC4F-418D-AE19-62706E023703}">
                      <ahyp:hlinkClr xmlns="" xmlns:ahyp="http://schemas.microsoft.com/office/drawing/2018/hyperlinkcolor" val="tx"/>
                    </a:ext>
                  </a:extLst>
                </a:hlinkClick>
              </a:rPr>
              <a:t>www.dardaadvisors.com</a:t>
            </a:r>
            <a:endParaRPr lang="en-IN" sz="1200" dirty="0">
              <a:solidFill>
                <a:schemeClr val="tx1"/>
              </a:solidFill>
              <a:latin typeface="Book Antiqua" panose="02040602050305030304" pitchFamily="18" charset="0"/>
            </a:endParaRPr>
          </a:p>
        </p:txBody>
      </p:sp>
      <p:sp>
        <p:nvSpPr>
          <p:cNvPr id="15" name="TextBox 14">
            <a:extLst>
              <a:ext uri="{FF2B5EF4-FFF2-40B4-BE49-F238E27FC236}">
                <a16:creationId xmlns:a16="http://schemas.microsoft.com/office/drawing/2014/main" id="{F9224703-45B8-6135-38A7-1511397950A5}"/>
              </a:ext>
            </a:extLst>
          </p:cNvPr>
          <p:cNvSpPr txBox="1"/>
          <p:nvPr userDrawn="1"/>
        </p:nvSpPr>
        <p:spPr>
          <a:xfrm>
            <a:off x="9842570" y="6531789"/>
            <a:ext cx="2342336" cy="276999"/>
          </a:xfrm>
          <a:prstGeom prst="rect">
            <a:avLst/>
          </a:prstGeom>
          <a:noFill/>
        </p:spPr>
        <p:txBody>
          <a:bodyPr wrap="square" rtlCol="0">
            <a:spAutoFit/>
          </a:bodyPr>
          <a:lstStyle/>
          <a:p>
            <a:r>
              <a:rPr lang="en-US" sz="1200" dirty="0">
                <a:solidFill>
                  <a:schemeClr val="tx1"/>
                </a:solidFill>
                <a:latin typeface="Book Antiqua" panose="02040602050305030304" pitchFamily="18" charset="0"/>
                <a:hlinkClick r:id="rId15">
                  <a:extLst>
                    <a:ext uri="{A12FA001-AC4F-418D-AE19-62706E023703}">
                      <ahyp:hlinkClr xmlns="" xmlns:ahyp="http://schemas.microsoft.com/office/drawing/2018/hyperlinkcolor" val="tx"/>
                    </a:ext>
                  </a:extLst>
                </a:hlinkClick>
              </a:rPr>
              <a:t>https://www.icmai.in/icmai/</a:t>
            </a:r>
            <a:endParaRPr lang="en-IN" sz="1200" dirty="0">
              <a:solidFill>
                <a:schemeClr val="tx1"/>
              </a:solidFill>
              <a:latin typeface="Book Antiqua" panose="02040602050305030304" pitchFamily="18" charset="0"/>
            </a:endParaRPr>
          </a:p>
        </p:txBody>
      </p:sp>
      <p:pic>
        <p:nvPicPr>
          <p:cNvPr id="2" name="Picture 1">
            <a:extLst>
              <a:ext uri="{FF2B5EF4-FFF2-40B4-BE49-F238E27FC236}">
                <a16:creationId xmlns:a16="http://schemas.microsoft.com/office/drawing/2014/main" id="{20D5674E-900A-B858-6BA7-8E76ABDC8A46}"/>
              </a:ext>
            </a:extLst>
          </p:cNvPr>
          <p:cNvPicPr>
            <a:picLocks noChangeAspect="1"/>
          </p:cNvPicPr>
          <p:nvPr userDrawn="1"/>
        </p:nvPicPr>
        <p:blipFill>
          <a:blip r:embed="rId16" cstate="print">
            <a:extLst>
              <a:ext uri="{28A0092B-C50C-407E-A947-70E740481C1C}">
                <a14:useLocalDpi xmlns:a14="http://schemas.microsoft.com/office/drawing/2010/main" val="0"/>
              </a:ext>
            </a:extLst>
          </a:blip>
          <a:stretch>
            <a:fillRect/>
          </a:stretch>
        </p:blipFill>
        <p:spPr>
          <a:xfrm>
            <a:off x="141898" y="136526"/>
            <a:ext cx="1125794" cy="419142"/>
          </a:xfrm>
          <a:prstGeom prst="rect">
            <a:avLst/>
          </a:prstGeom>
        </p:spPr>
      </p:pic>
    </p:spTree>
    <p:extLst>
      <p:ext uri="{BB962C8B-B14F-4D97-AF65-F5344CB8AC3E}">
        <p14:creationId xmlns:p14="http://schemas.microsoft.com/office/powerpoint/2010/main" val="95910505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indiankanoon.org/doc/1457646/"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media" Target="../media/media1.mp4"/><Relationship Id="rId1" Type="http://schemas.openxmlformats.org/officeDocument/2006/relationships/video" Target="NULL" TargetMode="External"/><Relationship Id="rId6" Type="http://schemas.openxmlformats.org/officeDocument/2006/relationships/image" Target="../media/image45.jpeg"/><Relationship Id="rId5" Type="http://schemas.openxmlformats.org/officeDocument/2006/relationships/image" Target="../media/image44.png"/><Relationship Id="rId4" Type="http://schemas.openxmlformats.org/officeDocument/2006/relationships/notesSlide" Target="../notesSlides/notesSlide47.xml"/></Relationships>
</file>

<file path=ppt/slides/_rels/slide10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2.xml"/><Relationship Id="rId4" Type="http://schemas.openxmlformats.org/officeDocument/2006/relationships/image" Target="../media/image48.png"/></Relationships>
</file>

<file path=ppt/slides/_rels/slide109.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hyperlink" Target="mailto:da@dardaadvisors.com" TargetMode="External"/><Relationship Id="rId7" Type="http://schemas.openxmlformats.org/officeDocument/2006/relationships/image" Target="../media/image51.jpeg"/><Relationship Id="rId2" Type="http://schemas.openxmlformats.org/officeDocument/2006/relationships/image" Target="../media/image49.png"/><Relationship Id="rId1" Type="http://schemas.openxmlformats.org/officeDocument/2006/relationships/slideLayout" Target="../slideLayouts/slideLayout7.xml"/><Relationship Id="rId6" Type="http://schemas.openxmlformats.org/officeDocument/2006/relationships/image" Target="../media/image50.jpeg"/><Relationship Id="rId5" Type="http://schemas.openxmlformats.org/officeDocument/2006/relationships/image" Target="../media/image7.png"/><Relationship Id="rId4" Type="http://schemas.openxmlformats.org/officeDocument/2006/relationships/hyperlink" Target="http://www.dardaadvisors.com/" TargetMode="External"/><Relationship Id="rId9" Type="http://schemas.openxmlformats.org/officeDocument/2006/relationships/image" Target="../media/image53.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s://indiankanoon.org/doc/759889/"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https://main.sci.gov.in/supremecourt/2015/14995/14995_2015_39_1501_25500_Judgement_13-Jan-2021.pdf"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https://indiankanoon.org/doc/159045092/"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s://indiankanoon.org/doc/129430344/"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s://main.sci.gov.in/supremecourt/2020/23817/23817_2020_34_1501_31829_Judgement_06-Dec-2021.pdf"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https://content.dgft.gov.in/Website/dgftprod/e0b24045-ad25-45b9-b8f7-b616adaa38f5/Notification%20No%2047-2023-English.pdf" TargetMode="External"/><Relationship Id="rId2" Type="http://schemas.openxmlformats.org/officeDocument/2006/relationships/hyperlink" Target="http://dgft.gov.in/CP/" TargetMode="External"/><Relationship Id="rId1" Type="http://schemas.openxmlformats.org/officeDocument/2006/relationships/slideLayout" Target="../slideLayouts/slideLayout2.xml"/><Relationship Id="rId5" Type="http://schemas.openxmlformats.org/officeDocument/2006/relationships/hyperlink" Target="https://content.dgft.gov.in/Website/dgftprod/9803a541-9288-40b2-9564-57487e175f4e/DGFT%20Notification%20No.%2025-2023%20dated%2003.08.2023-English.pdf" TargetMode="External"/><Relationship Id="rId4" Type="http://schemas.openxmlformats.org/officeDocument/2006/relationships/hyperlink" Target="https://content.dgft.gov.in/Website/dgftprod/09f2455b-ee95-4ac8-8a7d-91e08a22f8ae/Public%20Notice%20No%2036-2023-%20English.pdf" TargetMode="External"/></Relationships>
</file>

<file path=ppt/slides/_rels/slide2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Layout" Target="../slideLayouts/slideLayout7.xml"/><Relationship Id="rId6" Type="http://schemas.openxmlformats.org/officeDocument/2006/relationships/image" Target="../media/image8.jpeg"/><Relationship Id="rId5" Type="http://schemas.openxmlformats.org/officeDocument/2006/relationships/image" Target="../media/image7.png"/><Relationship Id="rId4" Type="http://schemas.openxmlformats.org/officeDocument/2006/relationships/hyperlink" Target="mailto:da@dardaadvisors.com" TargetMode="External"/></Relationships>
</file>

<file path=ppt/slides/_rels/slide3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37.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3.tmp"/><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hyperlink" Target="https://www.salestaxindia.com/DEMO/TreeMenu.aspx?menu=212490" TargetMode="External"/><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35.jpeg"/></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s://indiankanoon.org/doc/1375092/"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hyperlink" Target="https://www.lakshmisri.com/insights/articles/export-of-services-settled-yet-unsettled/" TargetMode="External"/><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170E638E-DA6D-49BB-8CC7-CB26D7388A0E}" type="slidenum">
              <a:rPr lang="en-US" smtClean="0"/>
              <a:t>1</a:t>
            </a:fld>
            <a:endParaRPr lang="en-US" dirty="0"/>
          </a:p>
        </p:txBody>
      </p:sp>
      <p:pic>
        <p:nvPicPr>
          <p:cNvPr id="1026" name="Picture 2" descr="blog1">
            <a:extLst>
              <a:ext uri="{FF2B5EF4-FFF2-40B4-BE49-F238E27FC236}">
                <a16:creationId xmlns:a16="http://schemas.microsoft.com/office/drawing/2014/main" id="{06D3D81D-9579-9BCA-CA3D-D70F7506EC1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592" y="-86360"/>
            <a:ext cx="12364720" cy="7030720"/>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5521C19E-E516-62A7-652D-1B7B53DC1823}"/>
              </a:ext>
            </a:extLst>
          </p:cNvPr>
          <p:cNvSpPr txBox="1"/>
          <p:nvPr/>
        </p:nvSpPr>
        <p:spPr>
          <a:xfrm>
            <a:off x="7814930" y="1720840"/>
            <a:ext cx="4167963" cy="3416320"/>
          </a:xfrm>
          <a:prstGeom prst="rect">
            <a:avLst/>
          </a:prstGeom>
          <a:noFill/>
        </p:spPr>
        <p:txBody>
          <a:bodyPr wrap="square">
            <a:spAutoFit/>
          </a:bodyPr>
          <a:lstStyle/>
          <a:p>
            <a:r>
              <a:rPr lang="en-IN" sz="3600" b="1" dirty="0">
                <a:solidFill>
                  <a:schemeClr val="bg1"/>
                </a:solidFill>
                <a:latin typeface="Bookman Old Style" panose="02050604050505020204" pitchFamily="18" charset="0"/>
              </a:rPr>
              <a:t>Session on </a:t>
            </a:r>
            <a:r>
              <a:rPr lang="en-IN" sz="3600" b="1" dirty="0" smtClean="0">
                <a:solidFill>
                  <a:schemeClr val="bg1"/>
                </a:solidFill>
                <a:latin typeface="Bookman Old Style" panose="02050604050505020204" pitchFamily="18" charset="0"/>
              </a:rPr>
              <a:t>Export, Customs </a:t>
            </a:r>
            <a:r>
              <a:rPr lang="en-IN" sz="3600" b="1" dirty="0">
                <a:solidFill>
                  <a:schemeClr val="bg1"/>
                </a:solidFill>
                <a:latin typeface="Bookman Old Style" panose="02050604050505020204" pitchFamily="18" charset="0"/>
              </a:rPr>
              <a:t>Valuation and export of Goods and Services under GST</a:t>
            </a:r>
          </a:p>
        </p:txBody>
      </p:sp>
    </p:spTree>
    <p:extLst>
      <p:ext uri="{BB962C8B-B14F-4D97-AF65-F5344CB8AC3E}">
        <p14:creationId xmlns:p14="http://schemas.microsoft.com/office/powerpoint/2010/main" val="13216169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5A86CC2-3A21-C473-71BF-C3407B0912ED}"/>
              </a:ext>
            </a:extLst>
          </p:cNvPr>
          <p:cNvSpPr txBox="1"/>
          <p:nvPr/>
        </p:nvSpPr>
        <p:spPr>
          <a:xfrm>
            <a:off x="223520" y="810090"/>
            <a:ext cx="11643360" cy="5069593"/>
          </a:xfrm>
          <a:prstGeom prst="rect">
            <a:avLst/>
          </a:prstGeom>
          <a:noFill/>
        </p:spPr>
        <p:txBody>
          <a:bodyPr wrap="square">
            <a:spAutoFit/>
          </a:bodyPr>
          <a:lstStyle/>
          <a:p>
            <a:pPr>
              <a:lnSpc>
                <a:spcPct val="150000"/>
              </a:lnSpc>
              <a:spcAft>
                <a:spcPts val="800"/>
              </a:spcAft>
            </a:pPr>
            <a:r>
              <a:rPr lang="en-US" sz="1500" b="1" kern="0" dirty="0">
                <a:effectLst/>
                <a:latin typeface="Bookman Old Style" panose="02050604050505020204" pitchFamily="18" charset="0"/>
                <a:ea typeface="Calibri" panose="020F0502020204030204" pitchFamily="34" charset="0"/>
                <a:cs typeface="Times New Roman" panose="02020603050405020304" pitchFamily="18" charset="0"/>
              </a:rPr>
              <a:t>Title: </a:t>
            </a:r>
            <a:r>
              <a:rPr lang="en-US" sz="1500" kern="0" dirty="0">
                <a:solidFill>
                  <a:srgbClr val="111111"/>
                </a:solidFill>
                <a:effectLst/>
                <a:latin typeface="Bookman Old Style" panose="02050604050505020204" pitchFamily="18" charset="0"/>
                <a:ea typeface="Calibri" panose="020F0502020204030204" pitchFamily="34" charset="0"/>
                <a:cs typeface="Segoe UI" panose="020B0502040204020203" pitchFamily="34" charset="0"/>
              </a:rPr>
              <a:t>Defining India’s territory in relation to exports</a:t>
            </a:r>
            <a:endParaRPr lang="en-IN" sz="15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50000"/>
              </a:lnSpc>
              <a:spcAft>
                <a:spcPts val="800"/>
              </a:spcAft>
            </a:pPr>
            <a:r>
              <a:rPr lang="en-US" sz="1500" b="1" kern="0" dirty="0">
                <a:solidFill>
                  <a:srgbClr val="111111"/>
                </a:solidFill>
                <a:effectLst/>
                <a:latin typeface="Bookman Old Style" panose="02050604050505020204" pitchFamily="18" charset="0"/>
                <a:ea typeface="Calibri" panose="020F0502020204030204" pitchFamily="34" charset="0"/>
                <a:cs typeface="Segoe UI" panose="020B0502040204020203" pitchFamily="34" charset="0"/>
              </a:rPr>
              <a:t>Issue: </a:t>
            </a:r>
            <a:r>
              <a:rPr lang="en-US" sz="1500" kern="0" dirty="0">
                <a:solidFill>
                  <a:srgbClr val="111111"/>
                </a:solidFill>
                <a:effectLst/>
                <a:latin typeface="Bookman Old Style" panose="02050604050505020204" pitchFamily="18" charset="0"/>
                <a:ea typeface="Calibri" panose="020F0502020204030204" pitchFamily="34" charset="0"/>
                <a:cs typeface="Segoe UI" panose="020B0502040204020203" pitchFamily="34" charset="0"/>
              </a:rPr>
              <a:t>The primary issue was whether the sale of goods that were shipped from India to a foreign destination could be considered as “export” under Indian law, and whether such sales were exempt from sales tax.</a:t>
            </a:r>
            <a:endParaRPr lang="en-IN" sz="15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50000"/>
              </a:lnSpc>
              <a:spcAft>
                <a:spcPts val="800"/>
              </a:spcAft>
            </a:pPr>
            <a:r>
              <a:rPr lang="en-US" sz="1500" b="1" kern="0" dirty="0">
                <a:effectLst/>
                <a:latin typeface="Bookman Old Style" panose="02050604050505020204" pitchFamily="18" charset="0"/>
                <a:ea typeface="Calibri" panose="020F0502020204030204" pitchFamily="34" charset="0"/>
                <a:cs typeface="Times New Roman" panose="02020603050405020304" pitchFamily="18" charset="0"/>
              </a:rPr>
              <a:t>Observation and Judgement:</a:t>
            </a:r>
            <a:r>
              <a:rPr lang="en-US" sz="1500" kern="0" dirty="0">
                <a:effectLst/>
                <a:latin typeface="Bookman Old Style" panose="02050604050505020204" pitchFamily="18" charset="0"/>
                <a:ea typeface="Calibri" panose="020F0502020204030204" pitchFamily="34" charset="0"/>
                <a:cs typeface="Times New Roman" panose="02020603050405020304" pitchFamily="18" charset="0"/>
              </a:rPr>
              <a:t> The Supreme Court observed that for a sale to be considered an export, the goods must cross the customs frontier of India. The Court held that the sale of goods that are shipped from India to a foreign destination qualifies as an export. The judgment emphasized that the export process begins when the goods leave the territorial waters of India and ends when they reach the foreign destination.</a:t>
            </a:r>
            <a:endParaRPr lang="en-IN" sz="15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50000"/>
              </a:lnSpc>
              <a:spcAft>
                <a:spcPts val="800"/>
              </a:spcAft>
            </a:pPr>
            <a:r>
              <a:rPr lang="en-US" sz="1500" b="1" kern="0" dirty="0">
                <a:effectLst/>
                <a:latin typeface="Bookman Old Style" panose="02050604050505020204" pitchFamily="18" charset="0"/>
                <a:ea typeface="Calibri" panose="020F0502020204030204" pitchFamily="34" charset="0"/>
                <a:cs typeface="Times New Roman" panose="02020603050405020304" pitchFamily="18" charset="0"/>
              </a:rPr>
              <a:t>Insights from the Case: </a:t>
            </a:r>
            <a:r>
              <a:rPr lang="en-US" sz="1500" kern="0" dirty="0">
                <a:effectLst/>
                <a:latin typeface="Bookman Old Style" panose="02050604050505020204" pitchFamily="18" charset="0"/>
                <a:ea typeface="Calibri" panose="020F0502020204030204" pitchFamily="34" charset="0"/>
                <a:cs typeface="Times New Roman" panose="02020603050405020304" pitchFamily="18" charset="0"/>
              </a:rPr>
              <a:t>The judgment clarified the definition of “export” in the context of Indian territory. It established that goods must cross the customs frontier of India to be considered as exports. The case reinforced the principle that the intention and actual movement of goods to a foreign destination are crucial in determining whether a sale qualifies as an export.</a:t>
            </a:r>
            <a:endParaRPr lang="en-IN" sz="15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50000"/>
              </a:lnSpc>
              <a:spcAft>
                <a:spcPts val="800"/>
              </a:spcAft>
            </a:pPr>
            <a:r>
              <a:rPr lang="en-US" sz="1500" b="1" kern="0" dirty="0">
                <a:effectLst/>
                <a:latin typeface="Bookman Old Style" panose="02050604050505020204" pitchFamily="18" charset="0"/>
                <a:ea typeface="Calibri" panose="020F0502020204030204" pitchFamily="34" charset="0"/>
                <a:cs typeface="Times New Roman" panose="02020603050405020304" pitchFamily="18" charset="0"/>
              </a:rPr>
              <a:t>Case Reference: </a:t>
            </a:r>
            <a:r>
              <a:rPr lang="en-US" sz="1500" kern="0" dirty="0">
                <a:effectLst/>
                <a:latin typeface="Bookman Old Style" panose="02050604050505020204" pitchFamily="18" charset="0"/>
                <a:ea typeface="Calibri" panose="020F0502020204030204" pitchFamily="34" charset="0"/>
                <a:cs typeface="Times New Roman" panose="02020603050405020304" pitchFamily="18" charset="0"/>
              </a:rPr>
              <a:t>J.V. Gokal &amp; Co. (P) Ltd. vs. Assistant Collector of Sales Tax (Inspection) and Others (1960 AIR  595)</a:t>
            </a:r>
            <a:endParaRPr lang="en-IN" sz="15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50000"/>
              </a:lnSpc>
              <a:spcAft>
                <a:spcPts val="800"/>
              </a:spcAft>
            </a:pPr>
            <a:r>
              <a:rPr lang="en-US" sz="1500" b="1" kern="0" dirty="0">
                <a:effectLst/>
                <a:latin typeface="Bookman Old Style" panose="02050604050505020204" pitchFamily="18" charset="0"/>
                <a:ea typeface="Calibri" panose="020F0502020204030204" pitchFamily="34" charset="0"/>
                <a:cs typeface="Times New Roman" panose="02020603050405020304" pitchFamily="18" charset="0"/>
              </a:rPr>
              <a:t>Link:</a:t>
            </a:r>
            <a:r>
              <a:rPr lang="en-US" sz="1500" kern="0" dirty="0">
                <a:effectLst/>
                <a:latin typeface="Bookman Old Style" panose="02050604050505020204" pitchFamily="18" charset="0"/>
                <a:ea typeface="Calibri" panose="020F0502020204030204" pitchFamily="34" charset="0"/>
                <a:cs typeface="Times New Roman" panose="02020603050405020304" pitchFamily="18" charset="0"/>
              </a:rPr>
              <a:t> </a:t>
            </a:r>
            <a:r>
              <a:rPr lang="en-US" sz="1500" u="sng" kern="0" dirty="0">
                <a:solidFill>
                  <a:srgbClr val="0000FF"/>
                </a:solidFill>
                <a:effectLst/>
                <a:latin typeface="Bookman Old Style" panose="02050604050505020204" pitchFamily="18" charset="0"/>
                <a:ea typeface="Calibri" panose="020F0502020204030204" pitchFamily="34" charset="0"/>
                <a:cs typeface="Times New Roman" panose="02020603050405020304" pitchFamily="18" charset="0"/>
                <a:hlinkClick r:id="rId3"/>
              </a:rPr>
              <a:t>J. V. Gokal &amp; Co. (Private) Ltd vs The Assistant Collector, Of ... on 25 January, 1960 (indiankanoon.org)</a:t>
            </a:r>
            <a:endParaRPr lang="en-IN" sz="15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Title 1">
            <a:extLst>
              <a:ext uri="{FF2B5EF4-FFF2-40B4-BE49-F238E27FC236}">
                <a16:creationId xmlns:a16="http://schemas.microsoft.com/office/drawing/2014/main" id="{363135D0-D5D3-7DA9-953F-B8DF8EEF2DB3}"/>
              </a:ext>
            </a:extLst>
          </p:cNvPr>
          <p:cNvSpPr>
            <a:spLocks noGrp="1"/>
          </p:cNvSpPr>
          <p:nvPr>
            <p:ph type="title"/>
          </p:nvPr>
        </p:nvSpPr>
        <p:spPr>
          <a:xfrm>
            <a:off x="556342" y="189696"/>
            <a:ext cx="10515600" cy="549274"/>
          </a:xfrm>
          <a:noFill/>
        </p:spPr>
        <p:txBody>
          <a:bodyPr>
            <a:noAutofit/>
          </a:bodyPr>
          <a:lstStyle/>
          <a:p>
            <a:pPr algn="ctr"/>
            <a:r>
              <a:rPr lang="en-US" sz="2800" u="sng" dirty="0">
                <a:solidFill>
                  <a:schemeClr val="accent5"/>
                </a:solidFill>
                <a:latin typeface="Bookman Old Style" panose="02050604050505020204" pitchFamily="18" charset="0"/>
              </a:rPr>
              <a:t>Landmark Judgment Defining India’s Territory</a:t>
            </a:r>
            <a:br>
              <a:rPr lang="en-US" sz="2800" u="sng" dirty="0">
                <a:solidFill>
                  <a:schemeClr val="accent5"/>
                </a:solidFill>
                <a:latin typeface="Bookman Old Style" panose="02050604050505020204" pitchFamily="18" charset="0"/>
              </a:rPr>
            </a:br>
            <a:endParaRPr lang="en-US" sz="2800" u="sng" dirty="0">
              <a:solidFill>
                <a:schemeClr val="accent5"/>
              </a:solidFill>
              <a:latin typeface="Bookman Old Style" panose="02050604050505020204" pitchFamily="18" charset="0"/>
            </a:endParaRPr>
          </a:p>
        </p:txBody>
      </p:sp>
    </p:spTree>
    <p:extLst>
      <p:ext uri="{BB962C8B-B14F-4D97-AF65-F5344CB8AC3E}">
        <p14:creationId xmlns:p14="http://schemas.microsoft.com/office/powerpoint/2010/main" val="3627439164"/>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F76BEC1-336E-A2A7-ABFF-99B2FF563205}"/>
              </a:ext>
            </a:extLst>
          </p:cNvPr>
          <p:cNvSpPr txBox="1"/>
          <p:nvPr/>
        </p:nvSpPr>
        <p:spPr>
          <a:xfrm>
            <a:off x="147376" y="538491"/>
            <a:ext cx="11736474" cy="6108660"/>
          </a:xfrm>
          <a:prstGeom prst="rect">
            <a:avLst/>
          </a:prstGeom>
          <a:noFill/>
        </p:spPr>
        <p:txBody>
          <a:bodyPr wrap="square">
            <a:spAutoFit/>
          </a:bodyPr>
          <a:lstStyle/>
          <a:p>
            <a:pPr>
              <a:lnSpc>
                <a:spcPct val="150000"/>
              </a:lnSpc>
            </a:pPr>
            <a:r>
              <a:rPr lang="en-US" sz="1380" b="1" u="sng" dirty="0">
                <a:latin typeface="Bookman Old Style" panose="02050604050505020204" pitchFamily="18" charset="0"/>
              </a:rPr>
              <a:t>Promotion of E-Commerce Exports:</a:t>
            </a:r>
            <a:endParaRPr lang="en-US" sz="1380" u="sng" dirty="0">
              <a:latin typeface="Bookman Old Style" panose="02050604050505020204" pitchFamily="18" charset="0"/>
            </a:endParaRPr>
          </a:p>
          <a:p>
            <a:pPr>
              <a:lnSpc>
                <a:spcPct val="150000"/>
              </a:lnSpc>
              <a:buFont typeface="Arial" panose="020B0604020202020204" pitchFamily="34" charset="0"/>
              <a:buChar char="•"/>
            </a:pPr>
            <a:r>
              <a:rPr lang="en-US" sz="1380" b="1" dirty="0">
                <a:latin typeface="Bookman Old Style" panose="02050604050505020204" pitchFamily="18" charset="0"/>
              </a:rPr>
              <a:t>  Niryat Bandhu Scheme (NBS):</a:t>
            </a:r>
            <a:endParaRPr lang="en-US" sz="1380" dirty="0">
              <a:latin typeface="Bookman Old Style" panose="02050604050505020204" pitchFamily="18" charset="0"/>
            </a:endParaRPr>
          </a:p>
          <a:p>
            <a:pPr marL="742950" lvl="1" indent="-285750">
              <a:lnSpc>
                <a:spcPct val="150000"/>
              </a:lnSpc>
              <a:buFont typeface="Courier New" panose="02070309020205020404" pitchFamily="49" charset="0"/>
              <a:buChar char="o"/>
            </a:pPr>
            <a:r>
              <a:rPr lang="en-US" sz="1380" dirty="0">
                <a:latin typeface="Bookman Old Style" panose="02050604050505020204" pitchFamily="18" charset="0"/>
              </a:rPr>
              <a:t>Outreach activities/workshops in partnership with Customs, Department of Post, Industry, and Knowledge Partners.</a:t>
            </a:r>
          </a:p>
          <a:p>
            <a:pPr marL="742950" lvl="1" indent="-285750">
              <a:lnSpc>
                <a:spcPct val="150000"/>
              </a:lnSpc>
              <a:buFont typeface="Courier New" panose="02070309020205020404" pitchFamily="49" charset="0"/>
              <a:buChar char="o"/>
            </a:pPr>
            <a:r>
              <a:rPr lang="en-US" sz="1380" dirty="0">
                <a:latin typeface="Bookman Old Style" panose="02050604050505020204" pitchFamily="18" charset="0"/>
              </a:rPr>
              <a:t>Focus on electronic content creation, capacity building, and skill development.</a:t>
            </a:r>
            <a:endParaRPr lang="en-US" sz="1380" b="1" dirty="0">
              <a:latin typeface="Bookman Old Style" panose="02050604050505020204" pitchFamily="18" charset="0"/>
            </a:endParaRPr>
          </a:p>
          <a:p>
            <a:pPr>
              <a:lnSpc>
                <a:spcPct val="150000"/>
              </a:lnSpc>
            </a:pPr>
            <a:r>
              <a:rPr lang="en-US" sz="1380" b="1" u="sng" dirty="0">
                <a:latin typeface="Bookman Old Style" panose="02050604050505020204" pitchFamily="18" charset="0"/>
              </a:rPr>
              <a:t>E-Commerce Export Hubs (ECEHs):</a:t>
            </a:r>
            <a:endParaRPr lang="en-US" sz="1380" u="sng" dirty="0">
              <a:latin typeface="Bookman Old Style" panose="02050604050505020204" pitchFamily="18" charset="0"/>
            </a:endParaRPr>
          </a:p>
          <a:p>
            <a:pPr>
              <a:lnSpc>
                <a:spcPct val="150000"/>
              </a:lnSpc>
              <a:buFont typeface="Arial" panose="020B0604020202020204" pitchFamily="34" charset="0"/>
              <a:buChar char="•"/>
            </a:pPr>
            <a:r>
              <a:rPr lang="en-US" sz="1380" dirty="0">
                <a:latin typeface="Bookman Old Style" panose="02050604050505020204" pitchFamily="18" charset="0"/>
              </a:rPr>
              <a:t> Designated areas to provide infrastructure for cross-border e-commerce activities.</a:t>
            </a:r>
          </a:p>
          <a:p>
            <a:pPr>
              <a:lnSpc>
                <a:spcPct val="150000"/>
              </a:lnSpc>
              <a:buFont typeface="Arial" panose="020B0604020202020204" pitchFamily="34" charset="0"/>
              <a:buChar char="•"/>
            </a:pPr>
            <a:r>
              <a:rPr lang="en-US" sz="1380" b="1" dirty="0">
                <a:latin typeface="Bookman Old Style" panose="02050604050505020204" pitchFamily="18" charset="0"/>
              </a:rPr>
              <a:t> Creation and Operations:</a:t>
            </a:r>
            <a:endParaRPr lang="en-US" sz="1380" dirty="0">
              <a:latin typeface="Bookman Old Style" panose="02050604050505020204" pitchFamily="18" charset="0"/>
            </a:endParaRPr>
          </a:p>
          <a:p>
            <a:pPr marL="742950" lvl="1" indent="-285750">
              <a:lnSpc>
                <a:spcPct val="150000"/>
              </a:lnSpc>
              <a:buFont typeface="Courier New" panose="02070309020205020404" pitchFamily="49" charset="0"/>
              <a:buChar char="o"/>
            </a:pPr>
            <a:r>
              <a:rPr lang="en-US" sz="1380" dirty="0">
                <a:latin typeface="Bookman Old Style" panose="02050604050505020204" pitchFamily="18" charset="0"/>
              </a:rPr>
              <a:t>Set up through private initiatives or PPP mode with government partnerships.</a:t>
            </a:r>
          </a:p>
          <a:p>
            <a:pPr marL="742950" lvl="1" indent="-285750">
              <a:lnSpc>
                <a:spcPct val="150000"/>
              </a:lnSpc>
              <a:buFont typeface="Courier New" panose="02070309020205020404" pitchFamily="49" charset="0"/>
              <a:buChar char="o"/>
            </a:pPr>
            <a:r>
              <a:rPr lang="en-US" sz="1380" dirty="0">
                <a:latin typeface="Bookman Old Style" panose="02050604050505020204" pitchFamily="18" charset="0"/>
              </a:rPr>
              <a:t>Provide storage, packaging, labelling, certification, and logistics infrastructure.</a:t>
            </a:r>
          </a:p>
          <a:p>
            <a:pPr marL="742950" lvl="1" indent="-285750">
              <a:lnSpc>
                <a:spcPct val="150000"/>
              </a:lnSpc>
              <a:buFont typeface="Courier New" panose="02070309020205020404" pitchFamily="49" charset="0"/>
              <a:buChar char="o"/>
            </a:pPr>
            <a:r>
              <a:rPr lang="en-US" sz="1380" dirty="0">
                <a:latin typeface="Bookman Old Style" panose="02050604050505020204" pitchFamily="18" charset="0"/>
              </a:rPr>
              <a:t>Handle all goods except prohibited items, including SCOMET and Restricted goods with compliance.</a:t>
            </a:r>
          </a:p>
          <a:p>
            <a:pPr>
              <a:lnSpc>
                <a:spcPct val="150000"/>
              </a:lnSpc>
              <a:buFont typeface="Arial" panose="020B0604020202020204" pitchFamily="34" charset="0"/>
              <a:buChar char="•"/>
            </a:pPr>
            <a:r>
              <a:rPr lang="en-US" sz="1380" b="1" dirty="0">
                <a:latin typeface="Bookman Old Style" panose="02050604050505020204" pitchFamily="18" charset="0"/>
              </a:rPr>
              <a:t> Entitlements:</a:t>
            </a:r>
            <a:endParaRPr lang="en-US" sz="1380" dirty="0">
              <a:latin typeface="Bookman Old Style" panose="02050604050505020204" pitchFamily="18" charset="0"/>
            </a:endParaRPr>
          </a:p>
          <a:p>
            <a:pPr marL="742950" lvl="1" indent="-285750">
              <a:lnSpc>
                <a:spcPct val="150000"/>
              </a:lnSpc>
              <a:buFont typeface="Courier New" panose="02070309020205020404" pitchFamily="49" charset="0"/>
              <a:buChar char="o"/>
            </a:pPr>
            <a:r>
              <a:rPr lang="en-US" sz="1380" dirty="0">
                <a:latin typeface="Bookman Old Style" panose="02050604050505020204" pitchFamily="18" charset="0"/>
              </a:rPr>
              <a:t>Financial assistance under MAI scheme for marketing, capacity building, and technological services like imaging and cataloguing.</a:t>
            </a:r>
          </a:p>
          <a:p>
            <a:pPr>
              <a:lnSpc>
                <a:spcPct val="150000"/>
              </a:lnSpc>
            </a:pPr>
            <a:r>
              <a:rPr lang="en-US" sz="1380" b="1" u="sng" dirty="0">
                <a:latin typeface="Bookman Old Style" panose="02050604050505020204" pitchFamily="18" charset="0"/>
              </a:rPr>
              <a:t>Government Initiatives and Provisions:</a:t>
            </a:r>
            <a:endParaRPr lang="en-US" sz="1380" u="sng" dirty="0">
              <a:latin typeface="Bookman Old Style" panose="02050604050505020204" pitchFamily="18" charset="0"/>
            </a:endParaRPr>
          </a:p>
          <a:p>
            <a:pPr>
              <a:lnSpc>
                <a:spcPct val="150000"/>
              </a:lnSpc>
              <a:buFont typeface="Arial" panose="020B0604020202020204" pitchFamily="34" charset="0"/>
              <a:buChar char="•"/>
            </a:pPr>
            <a:r>
              <a:rPr lang="en-US" sz="1380" dirty="0">
                <a:latin typeface="Bookman Old Style" panose="02050604050505020204" pitchFamily="18" charset="0"/>
              </a:rPr>
              <a:t> E-commerce exports projected to grow to $200-300 billion by 2030 from $5-10 billion currently.</a:t>
            </a:r>
          </a:p>
          <a:p>
            <a:pPr>
              <a:lnSpc>
                <a:spcPct val="150000"/>
              </a:lnSpc>
              <a:buFont typeface="Arial" panose="020B0604020202020204" pitchFamily="34" charset="0"/>
              <a:buChar char="•"/>
            </a:pPr>
            <a:r>
              <a:rPr lang="en-US" sz="1380" dirty="0">
                <a:latin typeface="Bookman Old Style" panose="02050604050505020204" pitchFamily="18" charset="0"/>
              </a:rPr>
              <a:t> All FTP benefits extended to e-commerce exports.</a:t>
            </a:r>
          </a:p>
          <a:p>
            <a:pPr>
              <a:lnSpc>
                <a:spcPct val="150000"/>
              </a:lnSpc>
              <a:buFont typeface="Arial" panose="020B0604020202020204" pitchFamily="34" charset="0"/>
              <a:buChar char="•"/>
            </a:pPr>
            <a:r>
              <a:rPr lang="en-US" sz="1380" dirty="0">
                <a:latin typeface="Bookman Old Style" panose="02050604050505020204" pitchFamily="18" charset="0"/>
              </a:rPr>
              <a:t> Inter-ministerial committee to develop guidelines for e-commerce export enhancement.</a:t>
            </a:r>
          </a:p>
          <a:p>
            <a:pPr>
              <a:lnSpc>
                <a:spcPct val="150000"/>
              </a:lnSpc>
              <a:buFont typeface="Arial" panose="020B0604020202020204" pitchFamily="34" charset="0"/>
              <a:buChar char="•"/>
            </a:pPr>
            <a:r>
              <a:rPr lang="en-US" sz="1380" dirty="0">
                <a:latin typeface="Bookman Old Style" panose="02050604050505020204" pitchFamily="18" charset="0"/>
              </a:rPr>
              <a:t> Value limit for exports via courier service increased to ₹10 lakhs per consignment.</a:t>
            </a:r>
          </a:p>
          <a:p>
            <a:pPr>
              <a:lnSpc>
                <a:spcPct val="150000"/>
              </a:lnSpc>
              <a:buFont typeface="Arial" panose="020B0604020202020204" pitchFamily="34" charset="0"/>
              <a:buChar char="•"/>
            </a:pPr>
            <a:r>
              <a:rPr lang="en-US" sz="1380" dirty="0">
                <a:latin typeface="Bookman Old Style" panose="02050604050505020204" pitchFamily="18" charset="0"/>
              </a:rPr>
              <a:t> Creation of designated zones with warehousing facilities for easier stocking, customs clearance, and returns processing.</a:t>
            </a:r>
          </a:p>
        </p:txBody>
      </p:sp>
      <p:sp>
        <p:nvSpPr>
          <p:cNvPr id="2" name="Title 1">
            <a:extLst>
              <a:ext uri="{FF2B5EF4-FFF2-40B4-BE49-F238E27FC236}">
                <a16:creationId xmlns:a16="http://schemas.microsoft.com/office/drawing/2014/main" id="{C69285B3-E272-AE34-2AFF-BD30141CB892}"/>
              </a:ext>
            </a:extLst>
          </p:cNvPr>
          <p:cNvSpPr txBox="1">
            <a:spLocks/>
          </p:cNvSpPr>
          <p:nvPr/>
        </p:nvSpPr>
        <p:spPr>
          <a:xfrm>
            <a:off x="838200" y="128290"/>
            <a:ext cx="10515600" cy="549274"/>
          </a:xfrm>
          <a:prstGeom prst="rect">
            <a:avLst/>
          </a:prstGeom>
          <a:no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dirty="0">
                <a:solidFill>
                  <a:schemeClr val="accent5"/>
                </a:solidFill>
                <a:latin typeface="Bookman Old Style" panose="02050604050505020204" pitchFamily="18" charset="0"/>
              </a:rPr>
              <a:t>E-COMMERCE EXPORTS</a:t>
            </a:r>
          </a:p>
        </p:txBody>
      </p:sp>
    </p:spTree>
    <p:extLst>
      <p:ext uri="{BB962C8B-B14F-4D97-AF65-F5344CB8AC3E}">
        <p14:creationId xmlns:p14="http://schemas.microsoft.com/office/powerpoint/2010/main" val="3219927637"/>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C8171EA-DDE6-1AD1-1CAF-720A32159000}"/>
              </a:ext>
            </a:extLst>
          </p:cNvPr>
          <p:cNvSpPr txBox="1"/>
          <p:nvPr/>
        </p:nvSpPr>
        <p:spPr>
          <a:xfrm>
            <a:off x="191074" y="708699"/>
            <a:ext cx="11769212" cy="5724644"/>
          </a:xfrm>
          <a:prstGeom prst="rect">
            <a:avLst/>
          </a:prstGeom>
          <a:noFill/>
        </p:spPr>
        <p:txBody>
          <a:bodyPr wrap="square">
            <a:spAutoFit/>
          </a:bodyPr>
          <a:lstStyle/>
          <a:p>
            <a:pPr marL="285750" indent="-285750">
              <a:lnSpc>
                <a:spcPct val="150000"/>
              </a:lnSpc>
              <a:buFont typeface="Wingdings" panose="05000000000000000000" pitchFamily="2" charset="2"/>
              <a:buChar char="§"/>
            </a:pPr>
            <a:r>
              <a:rPr lang="en-US" sz="1480" dirty="0">
                <a:latin typeface="Bookman Old Style" panose="02050604050505020204" pitchFamily="18" charset="0"/>
              </a:rPr>
              <a:t>The </a:t>
            </a:r>
            <a:r>
              <a:rPr lang="en-US" sz="1480" b="1" dirty="0">
                <a:latin typeface="Bookman Old Style" panose="02050604050505020204" pitchFamily="18" charset="0"/>
              </a:rPr>
              <a:t>RoDTEP Scheme</a:t>
            </a:r>
            <a:r>
              <a:rPr lang="en-US" sz="1480" dirty="0">
                <a:latin typeface="Bookman Old Style" panose="02050604050505020204" pitchFamily="18" charset="0"/>
              </a:rPr>
              <a:t> refunds unrefunded taxes and duties on exported goods, enhancing their global competitiveness. It offers a rebate on production-related taxes to ensure taxes are not exported. Effective from January 1, 2021.</a:t>
            </a:r>
          </a:p>
          <a:p>
            <a:pPr marL="342900" lvl="0" indent="-342900">
              <a:lnSpc>
                <a:spcPct val="150000"/>
              </a:lnSpc>
              <a:buFont typeface="Wingdings" panose="05000000000000000000" pitchFamily="2" charset="2"/>
              <a:buChar char=""/>
            </a:pPr>
            <a:r>
              <a:rPr lang="en-IN" sz="1480" b="1" kern="100" dirty="0">
                <a:effectLst/>
                <a:latin typeface="Bookman Old Style" panose="02050604050505020204" pitchFamily="18" charset="0"/>
                <a:ea typeface="Calibri" panose="020F0502020204030204" pitchFamily="34" charset="0"/>
                <a:cs typeface="Times New Roman" panose="02020603050405020304" pitchFamily="18" charset="0"/>
              </a:rPr>
              <a:t>Merchandise Exports from India Scheme (MEIS) and Service Exports from India Scheme (SEIS):</a:t>
            </a:r>
            <a:r>
              <a:rPr lang="en-IN" sz="1480" kern="100" dirty="0">
                <a:effectLst/>
                <a:latin typeface="Bookman Old Style" panose="02050604050505020204" pitchFamily="18" charset="0"/>
                <a:ea typeface="Calibri" panose="020F0502020204030204" pitchFamily="34" charset="0"/>
                <a:cs typeface="Times New Roman" panose="02020603050405020304" pitchFamily="18" charset="0"/>
              </a:rPr>
              <a:t> Provide duty credit scrips as rewards for exporting specified goods and services.</a:t>
            </a:r>
          </a:p>
          <a:p>
            <a:pPr marL="342900" lvl="0" indent="-342900">
              <a:lnSpc>
                <a:spcPct val="150000"/>
              </a:lnSpc>
              <a:buFont typeface="Wingdings" panose="05000000000000000000" pitchFamily="2" charset="2"/>
              <a:buChar char=""/>
            </a:pPr>
            <a:r>
              <a:rPr lang="en-IN" sz="1480" b="1" kern="100" dirty="0">
                <a:effectLst/>
                <a:latin typeface="Bookman Old Style" panose="02050604050505020204" pitchFamily="18" charset="0"/>
                <a:ea typeface="Calibri" panose="020F0502020204030204" pitchFamily="34" charset="0"/>
                <a:cs typeface="Times New Roman" panose="02020603050405020304" pitchFamily="18" charset="0"/>
              </a:rPr>
              <a:t>Export Promotion Capital Goods Scheme (EPCG): </a:t>
            </a:r>
            <a:r>
              <a:rPr lang="en-IN" sz="1480" kern="100" dirty="0">
                <a:effectLst/>
                <a:latin typeface="Bookman Old Style" panose="02050604050505020204" pitchFamily="18" charset="0"/>
                <a:ea typeface="Calibri" panose="020F0502020204030204" pitchFamily="34" charset="0"/>
                <a:cs typeface="Times New Roman" panose="02020603050405020304" pitchFamily="18" charset="0"/>
              </a:rPr>
              <a:t>Allows zero-duty import of capital goods for export production, subject to export obligations.</a:t>
            </a:r>
          </a:p>
          <a:p>
            <a:pPr marL="342900" lvl="0" indent="-342900">
              <a:lnSpc>
                <a:spcPct val="150000"/>
              </a:lnSpc>
              <a:buFont typeface="Wingdings" panose="05000000000000000000" pitchFamily="2" charset="2"/>
              <a:buChar char=""/>
            </a:pPr>
            <a:r>
              <a:rPr lang="en-IN" sz="1480" b="1" kern="100" dirty="0">
                <a:effectLst/>
                <a:latin typeface="Bookman Old Style" panose="02050604050505020204" pitchFamily="18" charset="0"/>
                <a:ea typeface="Calibri" panose="020F0502020204030204" pitchFamily="34" charset="0"/>
                <a:cs typeface="Times New Roman" panose="02020603050405020304" pitchFamily="18" charset="0"/>
              </a:rPr>
              <a:t>Advance Authorization Scheme (AAS): </a:t>
            </a:r>
            <a:r>
              <a:rPr lang="en-IN" sz="1480" kern="100" dirty="0">
                <a:effectLst/>
                <a:latin typeface="Bookman Old Style" panose="02050604050505020204" pitchFamily="18" charset="0"/>
                <a:ea typeface="Calibri" panose="020F0502020204030204" pitchFamily="34" charset="0"/>
                <a:cs typeface="Times New Roman" panose="02020603050405020304" pitchFamily="18" charset="0"/>
              </a:rPr>
              <a:t>Permits duty-free import of inputs used in export products.</a:t>
            </a:r>
          </a:p>
          <a:p>
            <a:pPr marL="342900" lvl="0" indent="-342900">
              <a:lnSpc>
                <a:spcPct val="150000"/>
              </a:lnSpc>
              <a:spcAft>
                <a:spcPts val="800"/>
              </a:spcAft>
              <a:buFont typeface="Wingdings" panose="05000000000000000000" pitchFamily="2" charset="2"/>
              <a:buChar char=""/>
            </a:pPr>
            <a:r>
              <a:rPr lang="en-IN" sz="1480" b="1" kern="100" dirty="0">
                <a:effectLst/>
                <a:latin typeface="Bookman Old Style" panose="02050604050505020204" pitchFamily="18" charset="0"/>
                <a:ea typeface="Calibri" panose="020F0502020204030204" pitchFamily="34" charset="0"/>
                <a:cs typeface="Times New Roman" panose="02020603050405020304" pitchFamily="18" charset="0"/>
              </a:rPr>
              <a:t>Duty Drawback</a:t>
            </a:r>
            <a:r>
              <a:rPr lang="en-IN" sz="1480" kern="100" dirty="0">
                <a:effectLst/>
                <a:latin typeface="Bookman Old Style" panose="02050604050505020204" pitchFamily="18" charset="0"/>
                <a:ea typeface="Calibri" panose="020F0502020204030204" pitchFamily="34" charset="0"/>
                <a:cs typeface="Times New Roman" panose="02020603050405020304" pitchFamily="18" charset="0"/>
              </a:rPr>
              <a:t> </a:t>
            </a:r>
            <a:r>
              <a:rPr lang="en-IN" sz="1480" b="1" kern="100" dirty="0">
                <a:effectLst/>
                <a:latin typeface="Bookman Old Style" panose="02050604050505020204" pitchFamily="18" charset="0"/>
                <a:ea typeface="Calibri" panose="020F0502020204030204" pitchFamily="34" charset="0"/>
                <a:cs typeface="Times New Roman" panose="02020603050405020304" pitchFamily="18" charset="0"/>
              </a:rPr>
              <a:t>Scheme:</a:t>
            </a:r>
            <a:r>
              <a:rPr lang="en-IN" sz="1480" kern="100" dirty="0">
                <a:effectLst/>
                <a:latin typeface="Bookman Old Style" panose="02050604050505020204" pitchFamily="18" charset="0"/>
                <a:ea typeface="Calibri" panose="020F0502020204030204" pitchFamily="34" charset="0"/>
                <a:cs typeface="Times New Roman" panose="02020603050405020304" pitchFamily="18" charset="0"/>
              </a:rPr>
              <a:t> Offers refunds on duties paid on imported inputs used in exported goods. </a:t>
            </a:r>
          </a:p>
          <a:p>
            <a:pPr marL="342900" lvl="0" indent="-342900">
              <a:lnSpc>
                <a:spcPct val="150000"/>
              </a:lnSpc>
              <a:buFont typeface="Wingdings" panose="05000000000000000000" pitchFamily="2" charset="2"/>
              <a:buChar char=""/>
            </a:pPr>
            <a:r>
              <a:rPr lang="en-IN" sz="1480" b="1" kern="100" dirty="0">
                <a:effectLst/>
                <a:latin typeface="Bookman Old Style" panose="02050604050505020204" pitchFamily="18" charset="0"/>
                <a:ea typeface="Calibri" panose="020F0502020204030204" pitchFamily="34" charset="0"/>
                <a:cs typeface="Times New Roman" panose="02020603050405020304" pitchFamily="18" charset="0"/>
              </a:rPr>
              <a:t>Export Oriented Units (EOUs), Electronic Hardware Technology Parks (EHTPs), Software Technology Parks (STPs), and Bio-Technology Parks (BTPs) Schemes : </a:t>
            </a:r>
            <a:r>
              <a:rPr lang="en-IN" sz="1480" kern="100" dirty="0">
                <a:effectLst/>
                <a:latin typeface="Bookman Old Style" panose="02050604050505020204" pitchFamily="18" charset="0"/>
                <a:ea typeface="Calibri" panose="020F0502020204030204" pitchFamily="34" charset="0"/>
                <a:cs typeface="Times New Roman" panose="02020603050405020304" pitchFamily="18" charset="0"/>
              </a:rPr>
              <a:t>Grant fiscal benefits and duty exemptions to units focused on exports.</a:t>
            </a:r>
          </a:p>
          <a:p>
            <a:pPr marL="342900" lvl="0" indent="-342900">
              <a:lnSpc>
                <a:spcPct val="150000"/>
              </a:lnSpc>
              <a:buFont typeface="Wingdings" panose="05000000000000000000" pitchFamily="2" charset="2"/>
              <a:buChar char=""/>
            </a:pPr>
            <a:r>
              <a:rPr lang="en-IN" sz="1480" b="1" kern="100" dirty="0">
                <a:effectLst/>
                <a:latin typeface="Bookman Old Style" panose="02050604050505020204" pitchFamily="18" charset="0"/>
                <a:ea typeface="Calibri" panose="020F0502020204030204" pitchFamily="34" charset="0"/>
                <a:cs typeface="Times New Roman" panose="02020603050405020304" pitchFamily="18" charset="0"/>
              </a:rPr>
              <a:t>Production Linked Incentive (PLI) Scheme: </a:t>
            </a:r>
            <a:r>
              <a:rPr lang="en-IN" sz="1480" kern="100" dirty="0">
                <a:effectLst/>
                <a:latin typeface="Bookman Old Style" panose="02050604050505020204" pitchFamily="18" charset="0"/>
                <a:ea typeface="Calibri" panose="020F0502020204030204" pitchFamily="34" charset="0"/>
                <a:cs typeface="Times New Roman" panose="02020603050405020304" pitchFamily="18" charset="0"/>
              </a:rPr>
              <a:t>Provides financial incentives linked to production and exports in key sectors.</a:t>
            </a:r>
          </a:p>
          <a:p>
            <a:pPr marL="342900" lvl="0" indent="-342900">
              <a:lnSpc>
                <a:spcPct val="150000"/>
              </a:lnSpc>
              <a:spcAft>
                <a:spcPts val="800"/>
              </a:spcAft>
              <a:buFont typeface="Wingdings" panose="05000000000000000000" pitchFamily="2" charset="2"/>
              <a:buChar char=""/>
            </a:pPr>
            <a:r>
              <a:rPr lang="en-IN" sz="1480" b="1" kern="100" dirty="0">
                <a:effectLst/>
                <a:latin typeface="Bookman Old Style" panose="02050604050505020204" pitchFamily="18" charset="0"/>
                <a:ea typeface="Calibri" panose="020F0502020204030204" pitchFamily="34" charset="0"/>
                <a:cs typeface="Times New Roman" panose="02020603050405020304" pitchFamily="18" charset="0"/>
              </a:rPr>
              <a:t>Interest Equalization Scheme</a:t>
            </a:r>
            <a:r>
              <a:rPr lang="en-IN" sz="1480" kern="100" dirty="0">
                <a:effectLst/>
                <a:latin typeface="Bookman Old Style" panose="02050604050505020204" pitchFamily="18" charset="0"/>
                <a:ea typeface="Calibri" panose="020F0502020204030204" pitchFamily="34" charset="0"/>
                <a:cs typeface="Times New Roman" panose="02020603050405020304" pitchFamily="18" charset="0"/>
              </a:rPr>
              <a:t>: Offers interest subsidies on export financing.</a:t>
            </a:r>
          </a:p>
          <a:p>
            <a:pPr marL="342900" lvl="0" indent="-342900">
              <a:lnSpc>
                <a:spcPct val="150000"/>
              </a:lnSpc>
              <a:buFont typeface="Wingdings" panose="05000000000000000000" pitchFamily="2" charset="2"/>
              <a:buChar char=""/>
            </a:pPr>
            <a:r>
              <a:rPr lang="en-IN" sz="1480" b="1" kern="100" dirty="0">
                <a:effectLst/>
                <a:latin typeface="Bookman Old Style" panose="02050604050505020204" pitchFamily="18" charset="0"/>
                <a:ea typeface="Calibri" panose="020F0502020204030204" pitchFamily="34" charset="0"/>
                <a:cs typeface="Times New Roman" panose="02020603050405020304" pitchFamily="18" charset="0"/>
              </a:rPr>
              <a:t>Towns of Export Excellence</a:t>
            </a:r>
            <a:r>
              <a:rPr lang="en-IN" sz="1480" kern="100" dirty="0">
                <a:effectLst/>
                <a:latin typeface="Bookman Old Style" panose="02050604050505020204" pitchFamily="18" charset="0"/>
                <a:ea typeface="Calibri" panose="020F0502020204030204" pitchFamily="34" charset="0"/>
                <a:cs typeface="Times New Roman" panose="02020603050405020304" pitchFamily="18" charset="0"/>
              </a:rPr>
              <a:t>: Supports infrastructure development in towns with high export potential.</a:t>
            </a:r>
          </a:p>
          <a:p>
            <a:pPr marL="342900" lvl="0" indent="-342900">
              <a:lnSpc>
                <a:spcPct val="150000"/>
              </a:lnSpc>
              <a:buFont typeface="Wingdings" panose="05000000000000000000" pitchFamily="2" charset="2"/>
              <a:buChar char=""/>
            </a:pPr>
            <a:r>
              <a:rPr lang="en-IN" sz="1480" b="1" kern="100" dirty="0">
                <a:effectLst/>
                <a:latin typeface="Bookman Old Style" panose="02050604050505020204" pitchFamily="18" charset="0"/>
                <a:ea typeface="Calibri" panose="020F0502020204030204" pitchFamily="34" charset="0"/>
                <a:cs typeface="Times New Roman" panose="02020603050405020304" pitchFamily="18" charset="0"/>
              </a:rPr>
              <a:t>Market Access Initiative</a:t>
            </a:r>
            <a:r>
              <a:rPr lang="en-IN" sz="1480" kern="100" dirty="0">
                <a:effectLst/>
                <a:latin typeface="Bookman Old Style" panose="02050604050505020204" pitchFamily="18" charset="0"/>
                <a:ea typeface="Calibri" panose="020F0502020204030204" pitchFamily="34" charset="0"/>
                <a:cs typeface="Times New Roman" panose="02020603050405020304" pitchFamily="18" charset="0"/>
              </a:rPr>
              <a:t>: Assists with export promotion activities, including trade fairs and market research.</a:t>
            </a:r>
          </a:p>
          <a:p>
            <a:pPr marL="342900" lvl="0" indent="-342900">
              <a:lnSpc>
                <a:spcPct val="150000"/>
              </a:lnSpc>
              <a:spcAft>
                <a:spcPts val="800"/>
              </a:spcAft>
              <a:buFont typeface="Wingdings" panose="05000000000000000000" pitchFamily="2" charset="2"/>
              <a:buChar char=""/>
            </a:pPr>
            <a:r>
              <a:rPr lang="en-IN" sz="1480" b="1" kern="100" dirty="0">
                <a:effectLst/>
                <a:latin typeface="Bookman Old Style" panose="02050604050505020204" pitchFamily="18" charset="0"/>
                <a:ea typeface="Calibri" panose="020F0502020204030204" pitchFamily="34" charset="0"/>
                <a:cs typeface="Times New Roman" panose="02020603050405020304" pitchFamily="18" charset="0"/>
              </a:rPr>
              <a:t>Transport and Marketing Assistance</a:t>
            </a:r>
            <a:r>
              <a:rPr lang="en-IN" sz="1480" kern="100" dirty="0">
                <a:effectLst/>
                <a:latin typeface="Bookman Old Style" panose="02050604050505020204" pitchFamily="18" charset="0"/>
                <a:ea typeface="Calibri" panose="020F0502020204030204" pitchFamily="34" charset="0"/>
                <a:cs typeface="Times New Roman" panose="02020603050405020304" pitchFamily="18" charset="0"/>
              </a:rPr>
              <a:t>: Supports the export of agricultural products by subsidizing transport costs.</a:t>
            </a:r>
            <a:endParaRPr lang="en-IN" sz="1480" dirty="0">
              <a:latin typeface="Bookman Old Style" panose="02050604050505020204" pitchFamily="18" charset="0"/>
            </a:endParaRPr>
          </a:p>
        </p:txBody>
      </p:sp>
      <p:sp>
        <p:nvSpPr>
          <p:cNvPr id="2" name="Title 1">
            <a:extLst>
              <a:ext uri="{FF2B5EF4-FFF2-40B4-BE49-F238E27FC236}">
                <a16:creationId xmlns:a16="http://schemas.microsoft.com/office/drawing/2014/main" id="{D620D5DC-0400-2CE3-28F5-71BFA21D3B69}"/>
              </a:ext>
            </a:extLst>
          </p:cNvPr>
          <p:cNvSpPr txBox="1">
            <a:spLocks/>
          </p:cNvSpPr>
          <p:nvPr/>
        </p:nvSpPr>
        <p:spPr>
          <a:xfrm>
            <a:off x="665480" y="159425"/>
            <a:ext cx="10515600" cy="549274"/>
          </a:xfrm>
          <a:prstGeom prst="rect">
            <a:avLst/>
          </a:prstGeom>
          <a:no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dirty="0">
                <a:solidFill>
                  <a:schemeClr val="accent5"/>
                </a:solidFill>
                <a:latin typeface="Bookman Old Style" panose="02050604050505020204" pitchFamily="18" charset="0"/>
              </a:rPr>
              <a:t>EXPORT PROMOTION SCHEMES</a:t>
            </a:r>
          </a:p>
        </p:txBody>
      </p:sp>
    </p:spTree>
    <p:extLst>
      <p:ext uri="{BB962C8B-B14F-4D97-AF65-F5344CB8AC3E}">
        <p14:creationId xmlns:p14="http://schemas.microsoft.com/office/powerpoint/2010/main" val="1762798134"/>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838200" y="237535"/>
            <a:ext cx="10515600" cy="549274"/>
          </a:xfrm>
          <a:prstGeom prst="rect">
            <a:avLst/>
          </a:prstGeom>
          <a:no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dirty="0">
                <a:solidFill>
                  <a:schemeClr val="accent5"/>
                </a:solidFill>
                <a:latin typeface="Bookman Old Style" panose="02050604050505020204" pitchFamily="18" charset="0"/>
              </a:rPr>
              <a:t>MCQ-Type Questions</a:t>
            </a:r>
          </a:p>
        </p:txBody>
      </p:sp>
      <p:sp>
        <p:nvSpPr>
          <p:cNvPr id="6" name="TextBox 5">
            <a:extLst>
              <a:ext uri="{FF2B5EF4-FFF2-40B4-BE49-F238E27FC236}">
                <a16:creationId xmlns:a16="http://schemas.microsoft.com/office/drawing/2014/main" id="{D54ACA2C-201D-B63C-C049-7B0AE413CB62}"/>
              </a:ext>
            </a:extLst>
          </p:cNvPr>
          <p:cNvSpPr txBox="1"/>
          <p:nvPr/>
        </p:nvSpPr>
        <p:spPr>
          <a:xfrm>
            <a:off x="312420" y="867832"/>
            <a:ext cx="11567160" cy="4871783"/>
          </a:xfrm>
          <a:prstGeom prst="rect">
            <a:avLst/>
          </a:prstGeom>
          <a:noFill/>
        </p:spPr>
        <p:txBody>
          <a:bodyPr wrap="square">
            <a:spAutoFit/>
          </a:bodyPr>
          <a:lstStyle/>
          <a:p>
            <a:pPr>
              <a:lnSpc>
                <a:spcPct val="200000"/>
              </a:lnSpc>
              <a:spcAft>
                <a:spcPts val="600"/>
              </a:spcAft>
            </a:pPr>
            <a:r>
              <a:rPr lang="en-US" sz="1500" b="1" dirty="0">
                <a:effectLst/>
                <a:latin typeface="Bookman Old Style" panose="02050604050505020204" pitchFamily="18" charset="0"/>
                <a:ea typeface="Times New Roman" panose="02020603050405020304" pitchFamily="18" charset="0"/>
                <a:cs typeface="Times New Roman" panose="02020603050405020304" pitchFamily="18" charset="0"/>
              </a:rPr>
              <a:t>15. What is the primary purpose of the Export Promotion Capital Goods (EPCG) scheme?</a:t>
            </a:r>
            <a:endParaRPr lang="en-IN" sz="1500" dirty="0">
              <a:effectLst/>
              <a:latin typeface="Calibri" panose="020F0502020204030204" pitchFamily="34" charset="0"/>
              <a:ea typeface="Times New Roman" panose="02020603050405020304" pitchFamily="18" charset="0"/>
              <a:cs typeface="Times New Roman" panose="02020603050405020304" pitchFamily="18" charset="0"/>
            </a:endParaRPr>
          </a:p>
          <a:p>
            <a:pPr>
              <a:lnSpc>
                <a:spcPct val="200000"/>
              </a:lnSpc>
              <a:spcAft>
                <a:spcPts val="600"/>
              </a:spcAft>
            </a:pPr>
            <a:r>
              <a:rPr lang="en-US" sz="1500" dirty="0">
                <a:effectLst/>
                <a:latin typeface="Bookman Old Style" panose="02050604050505020204" pitchFamily="18" charset="0"/>
                <a:ea typeface="Times New Roman" panose="02020603050405020304" pitchFamily="18" charset="0"/>
                <a:cs typeface="Times New Roman" panose="02020603050405020304" pitchFamily="18" charset="0"/>
              </a:rPr>
              <a:t>A) To allow duty-free import of capital goods</a:t>
            </a:r>
            <a:br>
              <a:rPr lang="en-US" sz="1500" dirty="0">
                <a:effectLst/>
                <a:latin typeface="Bookman Old Style" panose="02050604050505020204" pitchFamily="18" charset="0"/>
                <a:ea typeface="Times New Roman" panose="02020603050405020304" pitchFamily="18" charset="0"/>
                <a:cs typeface="Times New Roman" panose="02020603050405020304" pitchFamily="18" charset="0"/>
              </a:rPr>
            </a:br>
            <a:r>
              <a:rPr lang="en-US" sz="1500" dirty="0">
                <a:effectLst/>
                <a:latin typeface="Bookman Old Style" panose="02050604050505020204" pitchFamily="18" charset="0"/>
                <a:ea typeface="Times New Roman" panose="02020603050405020304" pitchFamily="18" charset="0"/>
                <a:cs typeface="Times New Roman" panose="02020603050405020304" pitchFamily="18" charset="0"/>
              </a:rPr>
              <a:t>B) To increase import duties</a:t>
            </a:r>
            <a:br>
              <a:rPr lang="en-US" sz="1500" dirty="0">
                <a:effectLst/>
                <a:latin typeface="Bookman Old Style" panose="02050604050505020204" pitchFamily="18" charset="0"/>
                <a:ea typeface="Times New Roman" panose="02020603050405020304" pitchFamily="18" charset="0"/>
                <a:cs typeface="Times New Roman" panose="02020603050405020304" pitchFamily="18" charset="0"/>
              </a:rPr>
            </a:br>
            <a:r>
              <a:rPr lang="en-US" sz="1500" dirty="0">
                <a:effectLst/>
                <a:latin typeface="Bookman Old Style" panose="02050604050505020204" pitchFamily="18" charset="0"/>
                <a:ea typeface="Times New Roman" panose="02020603050405020304" pitchFamily="18" charset="0"/>
                <a:cs typeface="Times New Roman" panose="02020603050405020304" pitchFamily="18" charset="0"/>
              </a:rPr>
              <a:t>C) To promote service exports</a:t>
            </a:r>
            <a:br>
              <a:rPr lang="en-US" sz="1500" dirty="0">
                <a:effectLst/>
                <a:latin typeface="Bookman Old Style" panose="02050604050505020204" pitchFamily="18" charset="0"/>
                <a:ea typeface="Times New Roman" panose="02020603050405020304" pitchFamily="18" charset="0"/>
                <a:cs typeface="Times New Roman" panose="02020603050405020304" pitchFamily="18" charset="0"/>
              </a:rPr>
            </a:br>
            <a:r>
              <a:rPr lang="en-US" sz="1500" dirty="0">
                <a:effectLst/>
                <a:latin typeface="Bookman Old Style" panose="02050604050505020204" pitchFamily="18" charset="0"/>
                <a:ea typeface="Times New Roman" panose="02020603050405020304" pitchFamily="18" charset="0"/>
                <a:cs typeface="Times New Roman" panose="02020603050405020304" pitchFamily="18" charset="0"/>
              </a:rPr>
              <a:t>D) To reduce domestic production</a:t>
            </a:r>
            <a:endParaRPr lang="en-US" sz="1500" b="1" dirty="0">
              <a:effectLst/>
              <a:latin typeface="Bookman Old Style" panose="02050604050505020204" pitchFamily="18" charset="0"/>
              <a:ea typeface="Times New Roman" panose="02020603050405020304" pitchFamily="18" charset="0"/>
              <a:cs typeface="Times New Roman" panose="02020603050405020304" pitchFamily="18" charset="0"/>
            </a:endParaRPr>
          </a:p>
          <a:p>
            <a:pPr>
              <a:lnSpc>
                <a:spcPct val="200000"/>
              </a:lnSpc>
              <a:spcAft>
                <a:spcPts val="600"/>
              </a:spcAft>
            </a:pPr>
            <a:r>
              <a:rPr lang="en-US" sz="1500" b="1" dirty="0">
                <a:effectLst/>
                <a:latin typeface="Bookman Old Style" panose="02050604050505020204" pitchFamily="18" charset="0"/>
                <a:ea typeface="Times New Roman" panose="02020603050405020304" pitchFamily="18" charset="0"/>
                <a:cs typeface="Times New Roman" panose="02020603050405020304" pitchFamily="18" charset="0"/>
              </a:rPr>
              <a:t>16. Which scheme was introduced to neutralize unrefunded taxes embedded in exported goods?</a:t>
            </a:r>
            <a:endParaRPr lang="en-IN" sz="1500" dirty="0">
              <a:effectLst/>
              <a:latin typeface="Bookman Old Style" panose="02050604050505020204" pitchFamily="18" charset="0"/>
              <a:ea typeface="Times New Roman" panose="02020603050405020304" pitchFamily="18" charset="0"/>
              <a:cs typeface="Times New Roman" panose="02020603050405020304" pitchFamily="18" charset="0"/>
            </a:endParaRPr>
          </a:p>
          <a:p>
            <a:pPr>
              <a:lnSpc>
                <a:spcPct val="200000"/>
              </a:lnSpc>
              <a:spcAft>
                <a:spcPts val="600"/>
              </a:spcAft>
            </a:pPr>
            <a:r>
              <a:rPr lang="en-US" sz="1500" dirty="0">
                <a:effectLst/>
                <a:latin typeface="Bookman Old Style" panose="02050604050505020204" pitchFamily="18" charset="0"/>
                <a:ea typeface="Times New Roman" panose="02020603050405020304" pitchFamily="18" charset="0"/>
                <a:cs typeface="Times New Roman" panose="02020603050405020304" pitchFamily="18" charset="0"/>
              </a:rPr>
              <a:t>A) RoDTEP Scheme</a:t>
            </a:r>
            <a:br>
              <a:rPr lang="en-US" sz="1500" dirty="0">
                <a:effectLst/>
                <a:latin typeface="Bookman Old Style" panose="02050604050505020204" pitchFamily="18" charset="0"/>
                <a:ea typeface="Times New Roman" panose="02020603050405020304" pitchFamily="18" charset="0"/>
                <a:cs typeface="Times New Roman" panose="02020603050405020304" pitchFamily="18" charset="0"/>
              </a:rPr>
            </a:br>
            <a:r>
              <a:rPr lang="en-US" sz="1500" dirty="0">
                <a:effectLst/>
                <a:latin typeface="Bookman Old Style" panose="02050604050505020204" pitchFamily="18" charset="0"/>
                <a:ea typeface="Times New Roman" panose="02020603050405020304" pitchFamily="18" charset="0"/>
                <a:cs typeface="Times New Roman" panose="02020603050405020304" pitchFamily="18" charset="0"/>
              </a:rPr>
              <a:t>B) EPCG Scheme</a:t>
            </a:r>
            <a:br>
              <a:rPr lang="en-US" sz="1500" dirty="0">
                <a:effectLst/>
                <a:latin typeface="Bookman Old Style" panose="02050604050505020204" pitchFamily="18" charset="0"/>
                <a:ea typeface="Times New Roman" panose="02020603050405020304" pitchFamily="18" charset="0"/>
                <a:cs typeface="Times New Roman" panose="02020603050405020304" pitchFamily="18" charset="0"/>
              </a:rPr>
            </a:br>
            <a:r>
              <a:rPr lang="en-US" sz="1500" dirty="0">
                <a:effectLst/>
                <a:latin typeface="Bookman Old Style" panose="02050604050505020204" pitchFamily="18" charset="0"/>
                <a:ea typeface="Times New Roman" panose="02020603050405020304" pitchFamily="18" charset="0"/>
                <a:cs typeface="Times New Roman" panose="02020603050405020304" pitchFamily="18" charset="0"/>
              </a:rPr>
              <a:t>C) Advance Authorization Scheme</a:t>
            </a:r>
            <a:br>
              <a:rPr lang="en-US" sz="1500" dirty="0">
                <a:effectLst/>
                <a:latin typeface="Bookman Old Style" panose="02050604050505020204" pitchFamily="18" charset="0"/>
                <a:ea typeface="Times New Roman" panose="02020603050405020304" pitchFamily="18" charset="0"/>
                <a:cs typeface="Times New Roman" panose="02020603050405020304" pitchFamily="18" charset="0"/>
              </a:rPr>
            </a:br>
            <a:r>
              <a:rPr lang="en-US" sz="1500" dirty="0">
                <a:effectLst/>
                <a:latin typeface="Bookman Old Style" panose="02050604050505020204" pitchFamily="18" charset="0"/>
                <a:ea typeface="Times New Roman" panose="02020603050405020304" pitchFamily="18" charset="0"/>
                <a:cs typeface="Times New Roman" panose="02020603050405020304" pitchFamily="18" charset="0"/>
              </a:rPr>
              <a:t>D) Duty Drawback Scheme</a:t>
            </a:r>
            <a:endParaRPr lang="en-IN" sz="1500" dirty="0">
              <a:effectLst/>
              <a:latin typeface="Bookman Old Style" panose="020506040505050202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442907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838200" y="237535"/>
            <a:ext cx="10515600" cy="549274"/>
          </a:xfrm>
          <a:prstGeom prst="rect">
            <a:avLst/>
          </a:prstGeom>
          <a:no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dirty="0">
                <a:solidFill>
                  <a:schemeClr val="accent5"/>
                </a:solidFill>
                <a:latin typeface="Bookman Old Style" panose="02050604050505020204" pitchFamily="18" charset="0"/>
              </a:rPr>
              <a:t>MCQ-Type Questions</a:t>
            </a:r>
          </a:p>
        </p:txBody>
      </p:sp>
      <p:sp>
        <p:nvSpPr>
          <p:cNvPr id="3" name="TextBox 2">
            <a:extLst>
              <a:ext uri="{FF2B5EF4-FFF2-40B4-BE49-F238E27FC236}">
                <a16:creationId xmlns:a16="http://schemas.microsoft.com/office/drawing/2014/main" id="{E0AD7E52-2818-0E9E-77F3-1E6FB56323B6}"/>
              </a:ext>
            </a:extLst>
          </p:cNvPr>
          <p:cNvSpPr txBox="1"/>
          <p:nvPr/>
        </p:nvSpPr>
        <p:spPr>
          <a:xfrm>
            <a:off x="331854" y="786809"/>
            <a:ext cx="8930640" cy="5641224"/>
          </a:xfrm>
          <a:prstGeom prst="rect">
            <a:avLst/>
          </a:prstGeom>
          <a:noFill/>
        </p:spPr>
        <p:txBody>
          <a:bodyPr wrap="square">
            <a:spAutoFit/>
          </a:bodyPr>
          <a:lstStyle/>
          <a:p>
            <a:pPr>
              <a:lnSpc>
                <a:spcPct val="200000"/>
              </a:lnSpc>
              <a:spcAft>
                <a:spcPts val="600"/>
              </a:spcAft>
            </a:pPr>
            <a:r>
              <a:rPr lang="en-US" sz="1500" b="1" dirty="0">
                <a:effectLst/>
                <a:latin typeface="Bookman Old Style" panose="02050604050505020204" pitchFamily="18" charset="0"/>
                <a:ea typeface="Times New Roman" panose="02020603050405020304" pitchFamily="18" charset="0"/>
                <a:cs typeface="Times New Roman" panose="02020603050405020304" pitchFamily="18" charset="0"/>
              </a:rPr>
              <a:t>17. Under the Advance Authorization Scheme (AAS), exporters are allowed to?</a:t>
            </a:r>
            <a:endParaRPr lang="en-IN" sz="1500" dirty="0">
              <a:effectLst/>
              <a:latin typeface="Bookman Old Style" panose="02050604050505020204" pitchFamily="18" charset="0"/>
              <a:ea typeface="Times New Roman" panose="02020603050405020304" pitchFamily="18" charset="0"/>
              <a:cs typeface="Times New Roman" panose="02020603050405020304" pitchFamily="18" charset="0"/>
            </a:endParaRPr>
          </a:p>
          <a:p>
            <a:pPr>
              <a:lnSpc>
                <a:spcPct val="200000"/>
              </a:lnSpc>
              <a:spcAft>
                <a:spcPts val="600"/>
              </a:spcAft>
            </a:pPr>
            <a:r>
              <a:rPr lang="en-US" sz="1500" dirty="0">
                <a:effectLst/>
                <a:latin typeface="Bookman Old Style" panose="02050604050505020204" pitchFamily="18" charset="0"/>
                <a:ea typeface="Times New Roman" panose="02020603050405020304" pitchFamily="18" charset="0"/>
                <a:cs typeface="Times New Roman" panose="02020603050405020304" pitchFamily="18" charset="0"/>
              </a:rPr>
              <a:t>A) Import goods at reduced duties</a:t>
            </a:r>
            <a:br>
              <a:rPr lang="en-US" sz="1500" dirty="0">
                <a:effectLst/>
                <a:latin typeface="Bookman Old Style" panose="02050604050505020204" pitchFamily="18" charset="0"/>
                <a:ea typeface="Times New Roman" panose="02020603050405020304" pitchFamily="18" charset="0"/>
                <a:cs typeface="Times New Roman" panose="02020603050405020304" pitchFamily="18" charset="0"/>
              </a:rPr>
            </a:br>
            <a:r>
              <a:rPr lang="en-US" sz="1500" dirty="0">
                <a:effectLst/>
                <a:latin typeface="Bookman Old Style" panose="02050604050505020204" pitchFamily="18" charset="0"/>
                <a:ea typeface="Times New Roman" panose="02020603050405020304" pitchFamily="18" charset="0"/>
                <a:cs typeface="Times New Roman" panose="02020603050405020304" pitchFamily="18" charset="0"/>
              </a:rPr>
              <a:t>B) Export goods without obtaining licenses</a:t>
            </a:r>
            <a:br>
              <a:rPr lang="en-US" sz="1500" dirty="0">
                <a:effectLst/>
                <a:latin typeface="Bookman Old Style" panose="02050604050505020204" pitchFamily="18" charset="0"/>
                <a:ea typeface="Times New Roman" panose="02020603050405020304" pitchFamily="18" charset="0"/>
                <a:cs typeface="Times New Roman" panose="02020603050405020304" pitchFamily="18" charset="0"/>
              </a:rPr>
            </a:br>
            <a:r>
              <a:rPr lang="en-US" sz="1500" dirty="0">
                <a:effectLst/>
                <a:latin typeface="Bookman Old Style" panose="02050604050505020204" pitchFamily="18" charset="0"/>
                <a:ea typeface="Times New Roman" panose="02020603050405020304" pitchFamily="18" charset="0"/>
                <a:cs typeface="Times New Roman" panose="02020603050405020304" pitchFamily="18" charset="0"/>
              </a:rPr>
              <a:t>C) Import inputs duty-free for use in export products</a:t>
            </a:r>
            <a:br>
              <a:rPr lang="en-US" sz="1500" dirty="0">
                <a:effectLst/>
                <a:latin typeface="Bookman Old Style" panose="02050604050505020204" pitchFamily="18" charset="0"/>
                <a:ea typeface="Times New Roman" panose="02020603050405020304" pitchFamily="18" charset="0"/>
                <a:cs typeface="Times New Roman" panose="02020603050405020304" pitchFamily="18" charset="0"/>
              </a:rPr>
            </a:br>
            <a:r>
              <a:rPr lang="en-US" sz="1500" dirty="0">
                <a:effectLst/>
                <a:latin typeface="Bookman Old Style" panose="02050604050505020204" pitchFamily="18" charset="0"/>
                <a:ea typeface="Times New Roman" panose="02020603050405020304" pitchFamily="18" charset="0"/>
                <a:cs typeface="Times New Roman" panose="02020603050405020304" pitchFamily="18" charset="0"/>
              </a:rPr>
              <a:t>D) Pay lower taxes on domestic sales</a:t>
            </a:r>
          </a:p>
          <a:p>
            <a:pPr>
              <a:lnSpc>
                <a:spcPct val="200000"/>
              </a:lnSpc>
              <a:spcAft>
                <a:spcPts val="600"/>
              </a:spcAft>
            </a:pPr>
            <a:r>
              <a:rPr lang="en-US" sz="1500" b="1" dirty="0">
                <a:effectLst/>
                <a:latin typeface="Bookman Old Style" panose="02050604050505020204" pitchFamily="18" charset="0"/>
                <a:ea typeface="Times New Roman" panose="02020603050405020304" pitchFamily="18" charset="0"/>
                <a:cs typeface="Times New Roman" panose="02020603050405020304" pitchFamily="18" charset="0"/>
              </a:rPr>
              <a:t>18. The Duty Drawback Scheme provides?</a:t>
            </a:r>
          </a:p>
          <a:p>
            <a:pPr>
              <a:lnSpc>
                <a:spcPct val="200000"/>
              </a:lnSpc>
              <a:spcAft>
                <a:spcPts val="600"/>
              </a:spcAft>
            </a:pPr>
            <a:r>
              <a:rPr lang="en-US" sz="1500" dirty="0">
                <a:effectLst/>
                <a:latin typeface="Bookman Old Style" panose="02050604050505020204" pitchFamily="18" charset="0"/>
                <a:ea typeface="Times New Roman" panose="02020603050405020304" pitchFamily="18" charset="0"/>
                <a:cs typeface="Times New Roman" panose="02020603050405020304" pitchFamily="18" charset="0"/>
              </a:rPr>
              <a:t>A) Refunds on domestic taxes</a:t>
            </a:r>
          </a:p>
          <a:p>
            <a:pPr>
              <a:lnSpc>
                <a:spcPct val="200000"/>
              </a:lnSpc>
              <a:spcAft>
                <a:spcPts val="600"/>
              </a:spcAft>
            </a:pPr>
            <a:r>
              <a:rPr lang="en-US" sz="1500" dirty="0">
                <a:effectLst/>
                <a:latin typeface="Bookman Old Style" panose="02050604050505020204" pitchFamily="18" charset="0"/>
                <a:ea typeface="Times New Roman" panose="02020603050405020304" pitchFamily="18" charset="0"/>
                <a:cs typeface="Times New Roman" panose="02020603050405020304" pitchFamily="18" charset="0"/>
              </a:rPr>
              <a:t>B) Rebates on export duties</a:t>
            </a:r>
          </a:p>
          <a:p>
            <a:pPr>
              <a:lnSpc>
                <a:spcPct val="200000"/>
              </a:lnSpc>
              <a:spcAft>
                <a:spcPts val="600"/>
              </a:spcAft>
            </a:pPr>
            <a:r>
              <a:rPr lang="en-US" sz="1500" dirty="0">
                <a:effectLst/>
                <a:latin typeface="Bookman Old Style" panose="02050604050505020204" pitchFamily="18" charset="0"/>
                <a:ea typeface="Times New Roman" panose="02020603050405020304" pitchFamily="18" charset="0"/>
                <a:cs typeface="Times New Roman" panose="02020603050405020304" pitchFamily="18" charset="0"/>
              </a:rPr>
              <a:t>C) Refunds on duties paid on imported inputs used in exported goods</a:t>
            </a:r>
          </a:p>
          <a:p>
            <a:pPr>
              <a:lnSpc>
                <a:spcPct val="200000"/>
              </a:lnSpc>
              <a:spcAft>
                <a:spcPts val="600"/>
              </a:spcAft>
            </a:pPr>
            <a:r>
              <a:rPr lang="en-US" sz="1500" dirty="0">
                <a:effectLst/>
                <a:latin typeface="Bookman Old Style" panose="02050604050505020204" pitchFamily="18" charset="0"/>
                <a:ea typeface="Times New Roman" panose="02020603050405020304" pitchFamily="18" charset="0"/>
                <a:cs typeface="Times New Roman" panose="02020603050405020304" pitchFamily="18" charset="0"/>
              </a:rPr>
              <a:t>D) Subsidies for transport costs</a:t>
            </a:r>
          </a:p>
          <a:p>
            <a:pPr>
              <a:lnSpc>
                <a:spcPct val="200000"/>
              </a:lnSpc>
              <a:spcAft>
                <a:spcPts val="600"/>
              </a:spcAft>
            </a:pPr>
            <a:endParaRPr lang="en-IN" sz="1500" dirty="0">
              <a:effectLst/>
              <a:latin typeface="Bookman Old Style" panose="020506040505050202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654378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9359FCD-893E-6196-F3A4-DBE04E765F30}"/>
              </a:ext>
            </a:extLst>
          </p:cNvPr>
          <p:cNvSpPr txBox="1"/>
          <p:nvPr/>
        </p:nvSpPr>
        <p:spPr>
          <a:xfrm>
            <a:off x="169606" y="972673"/>
            <a:ext cx="11852788" cy="5610510"/>
          </a:xfrm>
          <a:prstGeom prst="rect">
            <a:avLst/>
          </a:prstGeom>
          <a:noFill/>
        </p:spPr>
        <p:txBody>
          <a:bodyPr wrap="square">
            <a:spAutoFit/>
          </a:bodyPr>
          <a:lstStyle/>
          <a:p>
            <a:pPr>
              <a:lnSpc>
                <a:spcPct val="107000"/>
              </a:lnSpc>
              <a:spcAft>
                <a:spcPts val="800"/>
              </a:spcAft>
            </a:pPr>
            <a:r>
              <a:rPr lang="en-IN" sz="1500" kern="100" dirty="0">
                <a:effectLst/>
                <a:latin typeface="Bookman Old Style" panose="02050604050505020204" pitchFamily="18" charset="0"/>
                <a:ea typeface="Calibri" panose="020F0502020204030204" pitchFamily="34" charset="0"/>
                <a:cs typeface="Times New Roman" panose="02020603050405020304" pitchFamily="18" charset="0"/>
              </a:rPr>
              <a:t>There are various government organisations which help the exporters in various aspects of export:</a:t>
            </a:r>
          </a:p>
          <a:p>
            <a:pPr>
              <a:lnSpc>
                <a:spcPct val="107000"/>
              </a:lnSpc>
              <a:spcAft>
                <a:spcPts val="800"/>
              </a:spcAft>
            </a:pPr>
            <a:r>
              <a:rPr lang="en-IN" sz="1500" b="1" kern="100" dirty="0">
                <a:effectLst/>
                <a:latin typeface="Bookman Old Style" panose="02050604050505020204" pitchFamily="18" charset="0"/>
                <a:ea typeface="Calibri" panose="020F0502020204030204" pitchFamily="34" charset="0"/>
                <a:cs typeface="Times New Roman" panose="02020603050405020304" pitchFamily="18" charset="0"/>
              </a:rPr>
              <a:t>1.</a:t>
            </a:r>
            <a:r>
              <a:rPr lang="en-IN" sz="1500" kern="100" dirty="0">
                <a:effectLst/>
                <a:latin typeface="Bookman Old Style" panose="02050604050505020204" pitchFamily="18" charset="0"/>
                <a:ea typeface="Calibri" panose="020F0502020204030204" pitchFamily="34" charset="0"/>
                <a:cs typeface="Times New Roman" panose="02020603050405020304" pitchFamily="18" charset="0"/>
              </a:rPr>
              <a:t> </a:t>
            </a:r>
            <a:r>
              <a:rPr lang="en-US" sz="1500" b="1" kern="100" dirty="0">
                <a:effectLst/>
                <a:latin typeface="Bookman Old Style" panose="02050604050505020204" pitchFamily="18" charset="0"/>
                <a:ea typeface="Calibri" panose="020F0502020204030204" pitchFamily="34" charset="0"/>
                <a:cs typeface="Times New Roman" panose="02020603050405020304" pitchFamily="18" charset="0"/>
              </a:rPr>
              <a:t>DGFT:</a:t>
            </a:r>
            <a:endParaRPr lang="en-IN" sz="1500" kern="100" dirty="0">
              <a:effectLst/>
              <a:latin typeface="Bookman Old Style" panose="02050604050505020204" pitchFamily="18" charset="0"/>
              <a:ea typeface="Calibri" panose="020F0502020204030204" pitchFamily="34" charset="0"/>
              <a:cs typeface="Times New Roman" panose="02020603050405020304" pitchFamily="18" charset="0"/>
            </a:endParaRPr>
          </a:p>
          <a:p>
            <a:pPr>
              <a:lnSpc>
                <a:spcPct val="107000"/>
              </a:lnSpc>
              <a:spcAft>
                <a:spcPts val="800"/>
              </a:spcAft>
            </a:pPr>
            <a:r>
              <a:rPr lang="en-US" sz="1500" kern="100" dirty="0">
                <a:effectLst/>
                <a:latin typeface="Bookman Old Style" panose="02050604050505020204" pitchFamily="18" charset="0"/>
                <a:ea typeface="Calibri" panose="020F0502020204030204" pitchFamily="34" charset="0"/>
                <a:cs typeface="Times New Roman" panose="02020603050405020304" pitchFamily="18" charset="0"/>
              </a:rPr>
              <a:t>DGFT formulates and implements India’s Foreign Trade Policy, promoting and facilitating exports and imports. It issues Importer Exporter Codes (IEC), grants export licenses, and manages trade regulations. Headquartered in New Delhi, it operates under the Ministry of Commerce and Industry.</a:t>
            </a:r>
            <a:endParaRPr lang="en-IN" sz="1500" kern="100" dirty="0">
              <a:effectLst/>
              <a:latin typeface="Bookman Old Style" panose="02050604050505020204" pitchFamily="18" charset="0"/>
              <a:ea typeface="Calibri" panose="020F0502020204030204" pitchFamily="34" charset="0"/>
              <a:cs typeface="Times New Roman" panose="02020603050405020304" pitchFamily="18" charset="0"/>
            </a:endParaRPr>
          </a:p>
          <a:p>
            <a:pPr>
              <a:lnSpc>
                <a:spcPct val="107000"/>
              </a:lnSpc>
              <a:spcAft>
                <a:spcPts val="800"/>
              </a:spcAft>
            </a:pPr>
            <a:r>
              <a:rPr lang="en-IN" sz="1500" b="1" kern="100" dirty="0">
                <a:effectLst/>
                <a:latin typeface="Bookman Old Style" panose="02050604050505020204" pitchFamily="18" charset="0"/>
                <a:ea typeface="Calibri" panose="020F0502020204030204" pitchFamily="34" charset="0"/>
                <a:cs typeface="Times New Roman" panose="02020603050405020304" pitchFamily="18" charset="0"/>
              </a:rPr>
              <a:t>2. EXPORT PROMOTION COUNCILS: </a:t>
            </a:r>
            <a:endParaRPr lang="en-IN" sz="1500" kern="100" dirty="0">
              <a:effectLst/>
              <a:latin typeface="Bookman Old Style" panose="02050604050505020204" pitchFamily="18" charset="0"/>
              <a:ea typeface="Calibri" panose="020F0502020204030204" pitchFamily="34" charset="0"/>
              <a:cs typeface="Times New Roman" panose="02020603050405020304" pitchFamily="18" charset="0"/>
            </a:endParaRPr>
          </a:p>
          <a:p>
            <a:pPr>
              <a:lnSpc>
                <a:spcPct val="107000"/>
              </a:lnSpc>
              <a:spcAft>
                <a:spcPts val="800"/>
              </a:spcAft>
            </a:pPr>
            <a:r>
              <a:rPr lang="en-US" sz="1500" kern="100" dirty="0">
                <a:effectLst/>
                <a:latin typeface="Bookman Old Style" panose="02050604050505020204" pitchFamily="18" charset="0"/>
                <a:ea typeface="Calibri" panose="020F0502020204030204" pitchFamily="34" charset="0"/>
                <a:cs typeface="Times New Roman" panose="02020603050405020304" pitchFamily="18" charset="0"/>
              </a:rPr>
              <a:t>Export Promotion Councils (EPCs) are non-profit organizations of exporters, registered under the Companies Act/Societies Registration Act. Guided by the Foreign Trade Policy 2023, they serve as registering authorities for exporters.</a:t>
            </a:r>
            <a:endParaRPr lang="en-IN" sz="1500" kern="100" dirty="0">
              <a:effectLst/>
              <a:latin typeface="Bookman Old Style" panose="02050604050505020204" pitchFamily="18" charset="0"/>
              <a:ea typeface="Calibri" panose="020F0502020204030204" pitchFamily="34" charset="0"/>
              <a:cs typeface="Times New Roman" panose="02020603050405020304" pitchFamily="18" charset="0"/>
            </a:endParaRPr>
          </a:p>
          <a:p>
            <a:pPr>
              <a:lnSpc>
                <a:spcPct val="107000"/>
              </a:lnSpc>
              <a:spcAft>
                <a:spcPts val="800"/>
              </a:spcAft>
            </a:pPr>
            <a:r>
              <a:rPr lang="en-IN" sz="1500" u="sng" kern="100" dirty="0">
                <a:effectLst/>
                <a:latin typeface="Bookman Old Style" panose="02050604050505020204" pitchFamily="18" charset="0"/>
                <a:ea typeface="Calibri" panose="020F0502020204030204" pitchFamily="34" charset="0"/>
                <a:cs typeface="Times New Roman" panose="02020603050405020304" pitchFamily="18" charset="0"/>
              </a:rPr>
              <a:t>Export Promotion Councils:</a:t>
            </a:r>
            <a:endParaRPr lang="en-IN" sz="1500" kern="100" dirty="0">
              <a:effectLst/>
              <a:latin typeface="Bookman Old Style" panose="02050604050505020204" pitchFamily="18" charset="0"/>
              <a:ea typeface="Calibri" panose="020F0502020204030204" pitchFamily="34" charset="0"/>
              <a:cs typeface="Times New Roman" panose="02020603050405020304" pitchFamily="18" charset="0"/>
            </a:endParaRPr>
          </a:p>
          <a:p>
            <a:pPr marL="342900" lvl="0" indent="-342900">
              <a:lnSpc>
                <a:spcPct val="107000"/>
              </a:lnSpc>
              <a:spcAft>
                <a:spcPts val="800"/>
              </a:spcAft>
              <a:buSzPts val="1000"/>
              <a:buFont typeface="Symbol" panose="05050102010706020507" pitchFamily="18" charset="2"/>
              <a:buChar char=""/>
              <a:tabLst>
                <a:tab pos="457200" algn="l"/>
              </a:tabLst>
            </a:pPr>
            <a:r>
              <a:rPr lang="en-IN" sz="1500" kern="100" dirty="0">
                <a:effectLst/>
                <a:latin typeface="Bookman Old Style" panose="02050604050505020204" pitchFamily="18" charset="0"/>
                <a:ea typeface="Calibri" panose="020F0502020204030204" pitchFamily="34" charset="0"/>
                <a:cs typeface="Times New Roman" panose="02020603050405020304" pitchFamily="18" charset="0"/>
              </a:rPr>
              <a:t>Agriculture and Processed Food Products Export Development Authority (APEDA)</a:t>
            </a:r>
          </a:p>
          <a:p>
            <a:pPr marL="342900" lvl="0" indent="-342900">
              <a:lnSpc>
                <a:spcPct val="107000"/>
              </a:lnSpc>
              <a:spcAft>
                <a:spcPts val="800"/>
              </a:spcAft>
              <a:buSzPts val="1000"/>
              <a:buFont typeface="Symbol" panose="05050102010706020507" pitchFamily="18" charset="2"/>
              <a:buChar char=""/>
              <a:tabLst>
                <a:tab pos="457200" algn="l"/>
              </a:tabLst>
            </a:pPr>
            <a:r>
              <a:rPr lang="en-IN" sz="1500" kern="100" dirty="0">
                <a:effectLst/>
                <a:latin typeface="Bookman Old Style" panose="02050604050505020204" pitchFamily="18" charset="0"/>
                <a:ea typeface="Calibri" panose="020F0502020204030204" pitchFamily="34" charset="0"/>
                <a:cs typeface="Times New Roman" panose="02020603050405020304" pitchFamily="18" charset="0"/>
              </a:rPr>
              <a:t>Apparel Export Promotion Council (AEPC)</a:t>
            </a:r>
          </a:p>
          <a:p>
            <a:pPr marL="342900" lvl="0" indent="-342900">
              <a:lnSpc>
                <a:spcPct val="107000"/>
              </a:lnSpc>
              <a:spcAft>
                <a:spcPts val="800"/>
              </a:spcAft>
              <a:buSzPts val="1000"/>
              <a:buFont typeface="Symbol" panose="05050102010706020507" pitchFamily="18" charset="2"/>
              <a:buChar char=""/>
              <a:tabLst>
                <a:tab pos="457200" algn="l"/>
              </a:tabLst>
            </a:pPr>
            <a:r>
              <a:rPr lang="en-IN" sz="1500" kern="100" dirty="0">
                <a:effectLst/>
                <a:latin typeface="Bookman Old Style" panose="02050604050505020204" pitchFamily="18" charset="0"/>
                <a:ea typeface="Calibri" panose="020F0502020204030204" pitchFamily="34" charset="0"/>
                <a:cs typeface="Times New Roman" panose="02020603050405020304" pitchFamily="18" charset="0"/>
              </a:rPr>
              <a:t>Basic Chemicals, Pharmaceuticals and Cosmetics Export Promotion Council (CHEMEXCIL)</a:t>
            </a:r>
          </a:p>
          <a:p>
            <a:pPr marL="342900" lvl="0" indent="-342900">
              <a:lnSpc>
                <a:spcPct val="107000"/>
              </a:lnSpc>
              <a:spcAft>
                <a:spcPts val="800"/>
              </a:spcAft>
              <a:buSzPts val="1000"/>
              <a:buFont typeface="Symbol" panose="05050102010706020507" pitchFamily="18" charset="2"/>
              <a:buChar char=""/>
              <a:tabLst>
                <a:tab pos="457200" algn="l"/>
              </a:tabLst>
            </a:pPr>
            <a:r>
              <a:rPr lang="en-IN" sz="1500" kern="100" dirty="0">
                <a:effectLst/>
                <a:latin typeface="Bookman Old Style" panose="02050604050505020204" pitchFamily="18" charset="0"/>
                <a:ea typeface="Calibri" panose="020F0502020204030204" pitchFamily="34" charset="0"/>
                <a:cs typeface="Times New Roman" panose="02020603050405020304" pitchFamily="18" charset="0"/>
              </a:rPr>
              <a:t>Carpet Export Promotion Council</a:t>
            </a:r>
          </a:p>
          <a:p>
            <a:pPr marL="342900" lvl="0" indent="-342900">
              <a:lnSpc>
                <a:spcPct val="107000"/>
              </a:lnSpc>
              <a:spcAft>
                <a:spcPts val="800"/>
              </a:spcAft>
              <a:buSzPts val="1000"/>
              <a:buFont typeface="Symbol" panose="05050102010706020507" pitchFamily="18" charset="2"/>
              <a:buChar char=""/>
              <a:tabLst>
                <a:tab pos="457200" algn="l"/>
              </a:tabLst>
            </a:pPr>
            <a:r>
              <a:rPr lang="en-IN" sz="1500" kern="100" dirty="0">
                <a:effectLst/>
                <a:latin typeface="Bookman Old Style" panose="02050604050505020204" pitchFamily="18" charset="0"/>
                <a:ea typeface="Calibri" panose="020F0502020204030204" pitchFamily="34" charset="0"/>
                <a:cs typeface="Times New Roman" panose="02020603050405020304" pitchFamily="18" charset="0"/>
              </a:rPr>
              <a:t>Cashew Export Promotion Council of India (CEPC)</a:t>
            </a:r>
          </a:p>
          <a:p>
            <a:pPr marL="342900" lvl="0" indent="-342900">
              <a:lnSpc>
                <a:spcPct val="107000"/>
              </a:lnSpc>
              <a:spcAft>
                <a:spcPts val="800"/>
              </a:spcAft>
              <a:buSzPts val="1000"/>
              <a:buFont typeface="Symbol" panose="05050102010706020507" pitchFamily="18" charset="2"/>
              <a:buChar char=""/>
              <a:tabLst>
                <a:tab pos="457200" algn="l"/>
              </a:tabLst>
            </a:pPr>
            <a:r>
              <a:rPr lang="en-IN" sz="1500" kern="100" dirty="0">
                <a:effectLst/>
                <a:latin typeface="Bookman Old Style" panose="02050604050505020204" pitchFamily="18" charset="0"/>
                <a:ea typeface="Calibri" panose="020F0502020204030204" pitchFamily="34" charset="0"/>
                <a:cs typeface="Times New Roman" panose="02020603050405020304" pitchFamily="18" charset="0"/>
              </a:rPr>
              <a:t>Coffee Board of India</a:t>
            </a:r>
          </a:p>
          <a:p>
            <a:pPr marL="342900" lvl="0" indent="-342900">
              <a:lnSpc>
                <a:spcPct val="107000"/>
              </a:lnSpc>
              <a:spcAft>
                <a:spcPts val="800"/>
              </a:spcAft>
              <a:buSzPts val="1000"/>
              <a:buFont typeface="Symbol" panose="05050102010706020507" pitchFamily="18" charset="2"/>
              <a:buChar char=""/>
              <a:tabLst>
                <a:tab pos="457200" algn="l"/>
              </a:tabLst>
            </a:pPr>
            <a:r>
              <a:rPr lang="en-IN" sz="1500" kern="100" dirty="0">
                <a:effectLst/>
                <a:latin typeface="Bookman Old Style" panose="02050604050505020204" pitchFamily="18" charset="0"/>
                <a:ea typeface="Calibri" panose="020F0502020204030204" pitchFamily="34" charset="0"/>
                <a:cs typeface="Times New Roman" panose="02020603050405020304" pitchFamily="18" charset="0"/>
              </a:rPr>
              <a:t>Cotton Textile Export Promotion Council (TEXPROCIL)</a:t>
            </a:r>
          </a:p>
          <a:p>
            <a:pPr marL="342900" lvl="0" indent="-342900">
              <a:lnSpc>
                <a:spcPct val="107000"/>
              </a:lnSpc>
              <a:spcAft>
                <a:spcPts val="800"/>
              </a:spcAft>
              <a:buSzPts val="1000"/>
              <a:buFont typeface="Symbol" panose="05050102010706020507" pitchFamily="18" charset="2"/>
              <a:buChar char=""/>
              <a:tabLst>
                <a:tab pos="457200" algn="l"/>
              </a:tabLst>
            </a:pPr>
            <a:r>
              <a:rPr lang="en-IN" sz="1500" kern="100" dirty="0">
                <a:effectLst/>
                <a:latin typeface="Bookman Old Style" panose="02050604050505020204" pitchFamily="18" charset="0"/>
                <a:ea typeface="Calibri" panose="020F0502020204030204" pitchFamily="34" charset="0"/>
                <a:cs typeface="Times New Roman" panose="02020603050405020304" pitchFamily="18" charset="0"/>
              </a:rPr>
              <a:t>Council for Leather Exports (India CLE).</a:t>
            </a:r>
          </a:p>
        </p:txBody>
      </p:sp>
      <p:sp>
        <p:nvSpPr>
          <p:cNvPr id="9" name="Title 1">
            <a:extLst>
              <a:ext uri="{FF2B5EF4-FFF2-40B4-BE49-F238E27FC236}">
                <a16:creationId xmlns:a16="http://schemas.microsoft.com/office/drawing/2014/main" id="{1F5F8195-C1CE-F2C8-0862-B48DCEE49875}"/>
              </a:ext>
            </a:extLst>
          </p:cNvPr>
          <p:cNvSpPr txBox="1">
            <a:spLocks/>
          </p:cNvSpPr>
          <p:nvPr/>
        </p:nvSpPr>
        <p:spPr>
          <a:xfrm>
            <a:off x="1996278" y="274817"/>
            <a:ext cx="7502011" cy="549274"/>
          </a:xfrm>
          <a:prstGeom prst="rect">
            <a:avLst/>
          </a:prstGeom>
          <a:no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600" dirty="0">
                <a:solidFill>
                  <a:schemeClr val="accent5"/>
                </a:solidFill>
                <a:latin typeface="Bookman Old Style" panose="02050604050505020204" pitchFamily="18" charset="0"/>
              </a:rPr>
              <a:t>ORGANISATIONS ASSOCIATED WITH EXPORT PROMOTION</a:t>
            </a:r>
          </a:p>
        </p:txBody>
      </p:sp>
    </p:spTree>
    <p:extLst>
      <p:ext uri="{BB962C8B-B14F-4D97-AF65-F5344CB8AC3E}">
        <p14:creationId xmlns:p14="http://schemas.microsoft.com/office/powerpoint/2010/main" val="996924505"/>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7DC7477-D008-F749-29A0-442EFFC1FFAB}"/>
              </a:ext>
            </a:extLst>
          </p:cNvPr>
          <p:cNvSpPr txBox="1"/>
          <p:nvPr/>
        </p:nvSpPr>
        <p:spPr>
          <a:xfrm>
            <a:off x="196645" y="563246"/>
            <a:ext cx="11798710" cy="6167971"/>
          </a:xfrm>
          <a:prstGeom prst="rect">
            <a:avLst/>
          </a:prstGeom>
          <a:noFill/>
        </p:spPr>
        <p:txBody>
          <a:bodyPr wrap="square">
            <a:spAutoFit/>
          </a:bodyPr>
          <a:lstStyle/>
          <a:p>
            <a:pPr marL="342900" lvl="0" indent="-342900">
              <a:lnSpc>
                <a:spcPct val="107000"/>
              </a:lnSpc>
              <a:spcAft>
                <a:spcPts val="800"/>
              </a:spcAft>
              <a:buSzPts val="1000"/>
              <a:buFont typeface="Symbol" panose="05050102010706020507" pitchFamily="18" charset="2"/>
              <a:buChar char=""/>
              <a:tabLst>
                <a:tab pos="457200" algn="l"/>
              </a:tabLst>
            </a:pPr>
            <a:r>
              <a:rPr lang="en-IN" sz="1450" kern="100" dirty="0">
                <a:effectLst/>
                <a:latin typeface="Bookman Old Style" panose="02050604050505020204" pitchFamily="18" charset="0"/>
                <a:ea typeface="Calibri" panose="020F0502020204030204" pitchFamily="34" charset="0"/>
                <a:cs typeface="Times New Roman" panose="02020603050405020304" pitchFamily="18" charset="0"/>
              </a:rPr>
              <a:t>Electronics and Computer Software Export Promotion Council (ESC India)</a:t>
            </a:r>
          </a:p>
          <a:p>
            <a:pPr marL="342900" lvl="0" indent="-342900">
              <a:lnSpc>
                <a:spcPct val="107000"/>
              </a:lnSpc>
              <a:spcAft>
                <a:spcPts val="800"/>
              </a:spcAft>
              <a:buSzPts val="1000"/>
              <a:buFont typeface="Symbol" panose="05050102010706020507" pitchFamily="18" charset="2"/>
              <a:buChar char=""/>
              <a:tabLst>
                <a:tab pos="457200" algn="l"/>
              </a:tabLst>
            </a:pPr>
            <a:r>
              <a:rPr lang="en-IN" sz="1450" kern="100" dirty="0">
                <a:effectLst/>
                <a:latin typeface="Bookman Old Style" panose="02050604050505020204" pitchFamily="18" charset="0"/>
                <a:ea typeface="Calibri" panose="020F0502020204030204" pitchFamily="34" charset="0"/>
                <a:cs typeface="Times New Roman" panose="02020603050405020304" pitchFamily="18" charset="0"/>
              </a:rPr>
              <a:t>EEPC India</a:t>
            </a:r>
          </a:p>
          <a:p>
            <a:pPr marL="342900" lvl="0" indent="-342900">
              <a:lnSpc>
                <a:spcPct val="107000"/>
              </a:lnSpc>
              <a:spcAft>
                <a:spcPts val="800"/>
              </a:spcAft>
              <a:buSzPts val="1000"/>
              <a:buFont typeface="Symbol" panose="05050102010706020507" pitchFamily="18" charset="2"/>
              <a:buChar char=""/>
              <a:tabLst>
                <a:tab pos="457200" algn="l"/>
              </a:tabLst>
            </a:pPr>
            <a:r>
              <a:rPr lang="en-IN" sz="1450" kern="100" dirty="0">
                <a:effectLst/>
                <a:latin typeface="Bookman Old Style" panose="02050604050505020204" pitchFamily="18" charset="0"/>
                <a:ea typeface="Calibri" panose="020F0502020204030204" pitchFamily="34" charset="0"/>
                <a:cs typeface="Times New Roman" panose="02020603050405020304" pitchFamily="18" charset="0"/>
              </a:rPr>
              <a:t>Export Promotion Council for Handicrafts (EPCH)</a:t>
            </a:r>
          </a:p>
          <a:p>
            <a:pPr marL="342900" lvl="0" indent="-342900">
              <a:lnSpc>
                <a:spcPct val="107000"/>
              </a:lnSpc>
              <a:spcAft>
                <a:spcPts val="800"/>
              </a:spcAft>
              <a:buSzPts val="1000"/>
              <a:buFont typeface="Symbol" panose="05050102010706020507" pitchFamily="18" charset="2"/>
              <a:buChar char=""/>
              <a:tabLst>
                <a:tab pos="457200" algn="l"/>
              </a:tabLst>
            </a:pPr>
            <a:r>
              <a:rPr lang="en-IN" sz="1450" kern="100" dirty="0">
                <a:effectLst/>
                <a:latin typeface="Bookman Old Style" panose="02050604050505020204" pitchFamily="18" charset="0"/>
                <a:ea typeface="Calibri" panose="020F0502020204030204" pitchFamily="34" charset="0"/>
                <a:cs typeface="Times New Roman" panose="02020603050405020304" pitchFamily="18" charset="0"/>
              </a:rPr>
              <a:t>Gem and Jewellery Export Promotion Council (GJEPC)</a:t>
            </a:r>
          </a:p>
          <a:p>
            <a:pPr marL="342900" lvl="0" indent="-342900">
              <a:lnSpc>
                <a:spcPct val="107000"/>
              </a:lnSpc>
              <a:spcAft>
                <a:spcPts val="800"/>
              </a:spcAft>
              <a:buSzPts val="1000"/>
              <a:buFont typeface="Symbol" panose="05050102010706020507" pitchFamily="18" charset="2"/>
              <a:buChar char=""/>
              <a:tabLst>
                <a:tab pos="457200" algn="l"/>
              </a:tabLst>
            </a:pPr>
            <a:r>
              <a:rPr lang="en-IN" sz="1450" kern="100" dirty="0">
                <a:effectLst/>
                <a:latin typeface="Bookman Old Style" panose="02050604050505020204" pitchFamily="18" charset="0"/>
                <a:ea typeface="Calibri" panose="020F0502020204030204" pitchFamily="34" charset="0"/>
                <a:cs typeface="Times New Roman" panose="02020603050405020304" pitchFamily="18" charset="0"/>
              </a:rPr>
              <a:t>Handloom Export Promotion Council (HEPC)</a:t>
            </a:r>
          </a:p>
          <a:p>
            <a:pPr marL="342900" lvl="0" indent="-342900">
              <a:lnSpc>
                <a:spcPct val="107000"/>
              </a:lnSpc>
              <a:spcAft>
                <a:spcPts val="800"/>
              </a:spcAft>
              <a:buSzPts val="1000"/>
              <a:buFont typeface="Symbol" panose="05050102010706020507" pitchFamily="18" charset="2"/>
              <a:buChar char=""/>
              <a:tabLst>
                <a:tab pos="457200" algn="l"/>
              </a:tabLst>
            </a:pPr>
            <a:r>
              <a:rPr lang="en-IN" sz="1450" kern="100" dirty="0">
                <a:effectLst/>
                <a:latin typeface="Bookman Old Style" panose="02050604050505020204" pitchFamily="18" charset="0"/>
                <a:ea typeface="Calibri" panose="020F0502020204030204" pitchFamily="34" charset="0"/>
                <a:cs typeface="Times New Roman" panose="02020603050405020304" pitchFamily="18" charset="0"/>
              </a:rPr>
              <a:t>Indian Silk Export Promotion Council (ISEPC)</a:t>
            </a:r>
          </a:p>
          <a:p>
            <a:pPr marL="342900" lvl="0" indent="-342900">
              <a:lnSpc>
                <a:spcPct val="107000"/>
              </a:lnSpc>
              <a:spcAft>
                <a:spcPts val="800"/>
              </a:spcAft>
              <a:buSzPts val="1000"/>
              <a:buFont typeface="Symbol" panose="05050102010706020507" pitchFamily="18" charset="2"/>
              <a:buChar char=""/>
              <a:tabLst>
                <a:tab pos="457200" algn="l"/>
              </a:tabLst>
            </a:pPr>
            <a:r>
              <a:rPr lang="en-IN" sz="1450" kern="100" dirty="0">
                <a:effectLst/>
                <a:latin typeface="Bookman Old Style" panose="02050604050505020204" pitchFamily="18" charset="0"/>
                <a:ea typeface="Calibri" panose="020F0502020204030204" pitchFamily="34" charset="0"/>
                <a:cs typeface="Times New Roman" panose="02020603050405020304" pitchFamily="18" charset="0"/>
              </a:rPr>
              <a:t>Pharmaceutical Export Promotion Council (Pharmexcil)</a:t>
            </a:r>
          </a:p>
          <a:p>
            <a:pPr marL="342900" lvl="0" indent="-342900">
              <a:lnSpc>
                <a:spcPct val="107000"/>
              </a:lnSpc>
              <a:spcAft>
                <a:spcPts val="800"/>
              </a:spcAft>
              <a:buSzPts val="1000"/>
              <a:buFont typeface="Symbol" panose="05050102010706020507" pitchFamily="18" charset="2"/>
              <a:buChar char=""/>
              <a:tabLst>
                <a:tab pos="457200" algn="l"/>
              </a:tabLst>
            </a:pPr>
            <a:r>
              <a:rPr lang="en-IN" sz="1450" kern="100" dirty="0">
                <a:effectLst/>
                <a:latin typeface="Bookman Old Style" panose="02050604050505020204" pitchFamily="18" charset="0"/>
                <a:ea typeface="Calibri" panose="020F0502020204030204" pitchFamily="34" charset="0"/>
                <a:cs typeface="Times New Roman" panose="02020603050405020304" pitchFamily="18" charset="0"/>
              </a:rPr>
              <a:t>Plastics Export Promotion Council (PLEXCONCIL)</a:t>
            </a:r>
          </a:p>
          <a:p>
            <a:pPr marL="342900" lvl="0" indent="-342900">
              <a:lnSpc>
                <a:spcPct val="107000"/>
              </a:lnSpc>
              <a:spcAft>
                <a:spcPts val="800"/>
              </a:spcAft>
              <a:buSzPts val="1000"/>
              <a:buFont typeface="Symbol" panose="05050102010706020507" pitchFamily="18" charset="2"/>
              <a:buChar char=""/>
              <a:tabLst>
                <a:tab pos="457200" algn="l"/>
              </a:tabLst>
            </a:pPr>
            <a:r>
              <a:rPr lang="en-IN" sz="1450" kern="100" dirty="0">
                <a:effectLst/>
                <a:latin typeface="Bookman Old Style" panose="02050604050505020204" pitchFamily="18" charset="0"/>
                <a:ea typeface="Calibri" panose="020F0502020204030204" pitchFamily="34" charset="0"/>
                <a:cs typeface="Times New Roman" panose="02020603050405020304" pitchFamily="18" charset="0"/>
              </a:rPr>
              <a:t>Power loom Development &amp; Export Promotion Council (PDEXCIL)</a:t>
            </a:r>
          </a:p>
          <a:p>
            <a:pPr marL="342900" lvl="0" indent="-342900">
              <a:lnSpc>
                <a:spcPct val="107000"/>
              </a:lnSpc>
              <a:spcAft>
                <a:spcPts val="800"/>
              </a:spcAft>
              <a:buSzPts val="1000"/>
              <a:buFont typeface="Symbol" panose="05050102010706020507" pitchFamily="18" charset="2"/>
              <a:buChar char=""/>
              <a:tabLst>
                <a:tab pos="457200" algn="l"/>
              </a:tabLst>
            </a:pPr>
            <a:r>
              <a:rPr lang="en-IN" sz="1450" kern="100" dirty="0">
                <a:effectLst/>
                <a:latin typeface="Bookman Old Style" panose="02050604050505020204" pitchFamily="18" charset="0"/>
                <a:ea typeface="Calibri" panose="020F0502020204030204" pitchFamily="34" charset="0"/>
                <a:cs typeface="Times New Roman" panose="02020603050405020304" pitchFamily="18" charset="0"/>
              </a:rPr>
              <a:t>Shellac and Forest Products Export Promotion Council (SEPC)</a:t>
            </a:r>
          </a:p>
          <a:p>
            <a:pPr marL="342900" lvl="0" indent="-342900">
              <a:lnSpc>
                <a:spcPct val="107000"/>
              </a:lnSpc>
              <a:spcAft>
                <a:spcPts val="800"/>
              </a:spcAft>
              <a:buSzPts val="1000"/>
              <a:buFont typeface="Symbol" panose="05050102010706020507" pitchFamily="18" charset="2"/>
              <a:buChar char=""/>
              <a:tabLst>
                <a:tab pos="457200" algn="l"/>
              </a:tabLst>
            </a:pPr>
            <a:r>
              <a:rPr lang="en-IN" sz="1450" kern="100" dirty="0">
                <a:effectLst/>
                <a:latin typeface="Bookman Old Style" panose="02050604050505020204" pitchFamily="18" charset="0"/>
                <a:ea typeface="Calibri" panose="020F0502020204030204" pitchFamily="34" charset="0"/>
                <a:cs typeface="Times New Roman" panose="02020603050405020304" pitchFamily="18" charset="0"/>
              </a:rPr>
              <a:t>Spices Board of India</a:t>
            </a:r>
          </a:p>
          <a:p>
            <a:pPr marL="342900" lvl="0" indent="-342900">
              <a:lnSpc>
                <a:spcPct val="107000"/>
              </a:lnSpc>
              <a:spcAft>
                <a:spcPts val="800"/>
              </a:spcAft>
              <a:buSzPts val="1000"/>
              <a:buFont typeface="Symbol" panose="05050102010706020507" pitchFamily="18" charset="2"/>
              <a:buChar char=""/>
              <a:tabLst>
                <a:tab pos="457200" algn="l"/>
              </a:tabLst>
            </a:pPr>
            <a:r>
              <a:rPr lang="en-IN" sz="1450" kern="100" dirty="0">
                <a:effectLst/>
                <a:latin typeface="Bookman Old Style" panose="02050604050505020204" pitchFamily="18" charset="0"/>
                <a:ea typeface="Calibri" panose="020F0502020204030204" pitchFamily="34" charset="0"/>
                <a:cs typeface="Times New Roman" panose="02020603050405020304" pitchFamily="18" charset="0"/>
              </a:rPr>
              <a:t>Sports Goods Export Promotion Council (SGEPC)</a:t>
            </a:r>
          </a:p>
          <a:p>
            <a:pPr marL="342900" lvl="0" indent="-342900">
              <a:lnSpc>
                <a:spcPct val="107000"/>
              </a:lnSpc>
              <a:spcAft>
                <a:spcPts val="800"/>
              </a:spcAft>
              <a:buSzPts val="1000"/>
              <a:buFont typeface="Symbol" panose="05050102010706020507" pitchFamily="18" charset="2"/>
              <a:buChar char=""/>
              <a:tabLst>
                <a:tab pos="457200" algn="l"/>
              </a:tabLst>
            </a:pPr>
            <a:r>
              <a:rPr lang="en-IN" sz="1450" kern="100" dirty="0">
                <a:effectLst/>
                <a:latin typeface="Bookman Old Style" panose="02050604050505020204" pitchFamily="18" charset="0"/>
                <a:ea typeface="Calibri" panose="020F0502020204030204" pitchFamily="34" charset="0"/>
                <a:cs typeface="Times New Roman" panose="02020603050405020304" pitchFamily="18" charset="0"/>
              </a:rPr>
              <a:t>Synthetic and Rayon Textiles Export Promotion Council (SRTEPC)</a:t>
            </a:r>
          </a:p>
          <a:p>
            <a:pPr marL="342900" lvl="0" indent="-342900">
              <a:lnSpc>
                <a:spcPct val="107000"/>
              </a:lnSpc>
              <a:spcAft>
                <a:spcPts val="800"/>
              </a:spcAft>
              <a:buSzPts val="1000"/>
              <a:buFont typeface="Symbol" panose="05050102010706020507" pitchFamily="18" charset="2"/>
              <a:buChar char=""/>
              <a:tabLst>
                <a:tab pos="457200" algn="l"/>
              </a:tabLst>
            </a:pPr>
            <a:r>
              <a:rPr lang="en-IN" sz="1450" kern="100" dirty="0">
                <a:effectLst/>
                <a:latin typeface="Bookman Old Style" panose="02050604050505020204" pitchFamily="18" charset="0"/>
                <a:ea typeface="Calibri" panose="020F0502020204030204" pitchFamily="34" charset="0"/>
                <a:cs typeface="Times New Roman" panose="02020603050405020304" pitchFamily="18" charset="0"/>
              </a:rPr>
              <a:t>Tea Board of India</a:t>
            </a:r>
          </a:p>
          <a:p>
            <a:pPr marL="342900" lvl="0" indent="-342900">
              <a:lnSpc>
                <a:spcPct val="107000"/>
              </a:lnSpc>
              <a:spcAft>
                <a:spcPts val="800"/>
              </a:spcAft>
              <a:buSzPts val="1000"/>
              <a:buFont typeface="Symbol" panose="05050102010706020507" pitchFamily="18" charset="2"/>
              <a:buChar char=""/>
              <a:tabLst>
                <a:tab pos="457200" algn="l"/>
              </a:tabLst>
            </a:pPr>
            <a:r>
              <a:rPr lang="en-IN" sz="1450" kern="100" dirty="0">
                <a:effectLst/>
                <a:latin typeface="Bookman Old Style" panose="02050604050505020204" pitchFamily="18" charset="0"/>
                <a:ea typeface="Calibri" panose="020F0502020204030204" pitchFamily="34" charset="0"/>
                <a:cs typeface="Times New Roman" panose="02020603050405020304" pitchFamily="18" charset="0"/>
              </a:rPr>
              <a:t>Tobacco Board</a:t>
            </a:r>
          </a:p>
          <a:p>
            <a:pPr marL="342900" lvl="0" indent="-342900">
              <a:lnSpc>
                <a:spcPct val="107000"/>
              </a:lnSpc>
              <a:spcAft>
                <a:spcPts val="800"/>
              </a:spcAft>
              <a:buSzPts val="1000"/>
              <a:buFont typeface="Symbol" panose="05050102010706020507" pitchFamily="18" charset="2"/>
              <a:buChar char=""/>
              <a:tabLst>
                <a:tab pos="457200" algn="l"/>
              </a:tabLst>
            </a:pPr>
            <a:r>
              <a:rPr lang="en-IN" sz="1450" kern="100" dirty="0">
                <a:effectLst/>
                <a:latin typeface="Bookman Old Style" panose="02050604050505020204" pitchFamily="18" charset="0"/>
                <a:ea typeface="Calibri" panose="020F0502020204030204" pitchFamily="34" charset="0"/>
                <a:cs typeface="Times New Roman" panose="02020603050405020304" pitchFamily="18" charset="0"/>
              </a:rPr>
              <a:t>Wool &amp; Woollens Export Promotion Council (WWEPC).</a:t>
            </a:r>
            <a:r>
              <a:rPr lang="en-US" sz="1450" dirty="0">
                <a:latin typeface="Bookman Old Style" panose="02050604050505020204" pitchFamily="18" charset="0"/>
              </a:rPr>
              <a:t> </a:t>
            </a:r>
          </a:p>
          <a:p>
            <a:pPr lvl="0">
              <a:lnSpc>
                <a:spcPct val="107000"/>
              </a:lnSpc>
              <a:spcAft>
                <a:spcPts val="800"/>
              </a:spcAft>
              <a:buSzPts val="1000"/>
              <a:tabLst>
                <a:tab pos="457200" algn="l"/>
              </a:tabLst>
            </a:pPr>
            <a:r>
              <a:rPr lang="en-US" sz="1450" dirty="0">
                <a:latin typeface="Bookman Old Style" panose="02050604050505020204" pitchFamily="18" charset="0"/>
              </a:rPr>
              <a:t>Export Promotion Councils (EPCs) host workshops to assist exporters with documentation, commercial terms, and business planning. They also offer one-on-one financial guidance to provide tailored solutions and advice.</a:t>
            </a:r>
            <a:endParaRPr lang="en-IN" sz="1450" kern="100" dirty="0">
              <a:effectLst/>
              <a:latin typeface="Bookman Old Style" panose="020506040505050202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42391594"/>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082A2D2-5C44-326A-9B8E-B31535FE27A9}"/>
              </a:ext>
            </a:extLst>
          </p:cNvPr>
          <p:cNvSpPr txBox="1"/>
          <p:nvPr/>
        </p:nvSpPr>
        <p:spPr>
          <a:xfrm>
            <a:off x="264160" y="865060"/>
            <a:ext cx="11800982" cy="4728923"/>
          </a:xfrm>
          <a:prstGeom prst="rect">
            <a:avLst/>
          </a:prstGeom>
          <a:noFill/>
        </p:spPr>
        <p:txBody>
          <a:bodyPr wrap="square">
            <a:spAutoFit/>
          </a:bodyPr>
          <a:lstStyle/>
          <a:p>
            <a:pPr>
              <a:lnSpc>
                <a:spcPct val="107000"/>
              </a:lnSpc>
              <a:spcAft>
                <a:spcPts val="800"/>
              </a:spcAft>
            </a:pPr>
            <a:r>
              <a:rPr lang="en-IN" sz="1800" kern="100" dirty="0">
                <a:effectLst/>
                <a:latin typeface="Bookman Old Style" panose="02050604050505020204" pitchFamily="18" charset="0"/>
                <a:ea typeface="Calibri" panose="020F0502020204030204" pitchFamily="34" charset="0"/>
                <a:cs typeface="Times New Roman" panose="02020603050405020304" pitchFamily="18" charset="0"/>
              </a:rPr>
              <a:t>According to import export data, the United States will be India's biggest export</a:t>
            </a:r>
            <a:r>
              <a:rPr lang="en-IN" sz="1800" b="1" kern="100" dirty="0">
                <a:effectLst/>
                <a:latin typeface="Bookman Old Style" panose="02050604050505020204" pitchFamily="18" charset="0"/>
                <a:ea typeface="Calibri" panose="020F0502020204030204" pitchFamily="34" charset="0"/>
                <a:cs typeface="Times New Roman" panose="02020603050405020304" pitchFamily="18" charset="0"/>
              </a:rPr>
              <a:t> </a:t>
            </a:r>
            <a:r>
              <a:rPr lang="en-IN" sz="1800" kern="100" dirty="0">
                <a:effectLst/>
                <a:latin typeface="Bookman Old Style" panose="02050604050505020204" pitchFamily="18" charset="0"/>
                <a:ea typeface="Calibri" panose="020F0502020204030204" pitchFamily="34" charset="0"/>
                <a:cs typeface="Times New Roman" panose="02020603050405020304" pitchFamily="18" charset="0"/>
              </a:rPr>
              <a:t>partner, followed by China. Bangladesh has risen from ninth to fifth place, owing to</a:t>
            </a:r>
            <a:r>
              <a:rPr lang="en-IN" sz="1800" b="1" kern="100" dirty="0">
                <a:effectLst/>
                <a:latin typeface="Bookman Old Style" panose="02050604050505020204" pitchFamily="18" charset="0"/>
                <a:ea typeface="Calibri" panose="020F0502020204030204" pitchFamily="34" charset="0"/>
                <a:cs typeface="Times New Roman" panose="02020603050405020304" pitchFamily="18" charset="0"/>
              </a:rPr>
              <a:t> </a:t>
            </a:r>
            <a:r>
              <a:rPr lang="en-IN" sz="1800" kern="100" dirty="0">
                <a:effectLst/>
                <a:latin typeface="Bookman Old Style" panose="02050604050505020204" pitchFamily="18" charset="0"/>
                <a:ea typeface="Calibri" panose="020F0502020204030204" pitchFamily="34" charset="0"/>
                <a:cs typeface="Times New Roman" panose="02020603050405020304" pitchFamily="18" charset="0"/>
              </a:rPr>
              <a:t>less pandemic-related disruptions in the transit of commodities when compared to</a:t>
            </a:r>
            <a:r>
              <a:rPr lang="en-IN" sz="1800" b="1" kern="100" dirty="0">
                <a:effectLst/>
                <a:latin typeface="Bookman Old Style" panose="02050604050505020204" pitchFamily="18" charset="0"/>
                <a:ea typeface="Calibri" panose="020F0502020204030204" pitchFamily="34" charset="0"/>
                <a:cs typeface="Times New Roman" panose="02020603050405020304" pitchFamily="18" charset="0"/>
              </a:rPr>
              <a:t> </a:t>
            </a:r>
            <a:r>
              <a:rPr lang="en-IN" sz="1800" kern="100" dirty="0">
                <a:effectLst/>
                <a:latin typeface="Bookman Old Style" panose="02050604050505020204" pitchFamily="18" charset="0"/>
                <a:ea typeface="Calibri" panose="020F0502020204030204" pitchFamily="34" charset="0"/>
                <a:cs typeface="Times New Roman" panose="02020603050405020304" pitchFamily="18" charset="0"/>
              </a:rPr>
              <a:t>other export destinations such as the United States and Europe.</a:t>
            </a:r>
            <a:endParaRPr lang="en-IN" sz="16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IN" sz="1800" kern="100" dirty="0">
                <a:effectLst/>
                <a:latin typeface="Bookman Old Style" panose="02050604050505020204" pitchFamily="18" charset="0"/>
                <a:ea typeface="Calibri" panose="020F0502020204030204" pitchFamily="34" charset="0"/>
                <a:cs typeface="Times New Roman" panose="02020603050405020304" pitchFamily="18" charset="0"/>
              </a:rPr>
              <a:t>This year's top ten export partners for India are as follows:</a:t>
            </a:r>
            <a:endParaRPr lang="en-IN" sz="16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Wingdings" panose="05000000000000000000" pitchFamily="2" charset="2"/>
              <a:buChar char=""/>
            </a:pPr>
            <a:r>
              <a:rPr lang="en-IN" sz="1800" kern="100" dirty="0">
                <a:effectLst/>
                <a:latin typeface="Bookman Old Style" panose="02050604050505020204" pitchFamily="18" charset="0"/>
                <a:ea typeface="Calibri" panose="020F0502020204030204" pitchFamily="34" charset="0"/>
                <a:cs typeface="Times New Roman" panose="02020603050405020304" pitchFamily="18" charset="0"/>
              </a:rPr>
              <a:t>USA</a:t>
            </a:r>
            <a:endParaRPr lang="en-IN" sz="16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Wingdings" panose="05000000000000000000" pitchFamily="2" charset="2"/>
              <a:buChar char=""/>
            </a:pPr>
            <a:r>
              <a:rPr lang="en-IN" sz="1800" kern="100" dirty="0">
                <a:effectLst/>
                <a:latin typeface="Bookman Old Style" panose="02050604050505020204" pitchFamily="18" charset="0"/>
                <a:ea typeface="Calibri" panose="020F0502020204030204" pitchFamily="34" charset="0"/>
                <a:cs typeface="Times New Roman" panose="02020603050405020304" pitchFamily="18" charset="0"/>
              </a:rPr>
              <a:t>China</a:t>
            </a:r>
            <a:endParaRPr lang="en-IN" sz="16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Wingdings" panose="05000000000000000000" pitchFamily="2" charset="2"/>
              <a:buChar char=""/>
            </a:pPr>
            <a:r>
              <a:rPr lang="en-IN" sz="1800" kern="100" dirty="0">
                <a:effectLst/>
                <a:latin typeface="Bookman Old Style" panose="02050604050505020204" pitchFamily="18" charset="0"/>
                <a:ea typeface="Calibri" panose="020F0502020204030204" pitchFamily="34" charset="0"/>
                <a:cs typeface="Times New Roman" panose="02020603050405020304" pitchFamily="18" charset="0"/>
              </a:rPr>
              <a:t>Emirates of the United Arab Emirates (I-JAE)</a:t>
            </a:r>
            <a:endParaRPr lang="en-IN" sz="16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Wingdings" panose="05000000000000000000" pitchFamily="2" charset="2"/>
              <a:buChar char=""/>
            </a:pPr>
            <a:r>
              <a:rPr lang="en-IN" sz="1800" kern="100" dirty="0">
                <a:effectLst/>
                <a:latin typeface="Bookman Old Style" panose="02050604050505020204" pitchFamily="18" charset="0"/>
                <a:ea typeface="Calibri" panose="020F0502020204030204" pitchFamily="34" charset="0"/>
                <a:cs typeface="Times New Roman" panose="02020603050405020304" pitchFamily="18" charset="0"/>
              </a:rPr>
              <a:t>The city of Hong Kong</a:t>
            </a:r>
            <a:endParaRPr lang="en-IN" sz="16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Wingdings" panose="05000000000000000000" pitchFamily="2" charset="2"/>
              <a:buChar char=""/>
            </a:pPr>
            <a:r>
              <a:rPr lang="en-IN" sz="1800" kern="100" dirty="0">
                <a:effectLst/>
                <a:latin typeface="Bookman Old Style" panose="02050604050505020204" pitchFamily="18" charset="0"/>
                <a:ea typeface="Calibri" panose="020F0502020204030204" pitchFamily="34" charset="0"/>
                <a:cs typeface="Times New Roman" panose="02020603050405020304" pitchFamily="18" charset="0"/>
              </a:rPr>
              <a:t>Bangladesh</a:t>
            </a:r>
            <a:endParaRPr lang="en-IN" sz="16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Wingdings" panose="05000000000000000000" pitchFamily="2" charset="2"/>
              <a:buChar char=""/>
            </a:pPr>
            <a:r>
              <a:rPr lang="en-IN" sz="1800" kern="100" dirty="0">
                <a:effectLst/>
                <a:latin typeface="Bookman Old Style" panose="02050604050505020204" pitchFamily="18" charset="0"/>
                <a:ea typeface="Calibri" panose="020F0502020204030204" pitchFamily="34" charset="0"/>
                <a:cs typeface="Times New Roman" panose="02020603050405020304" pitchFamily="18" charset="0"/>
              </a:rPr>
              <a:t>Singapore</a:t>
            </a:r>
            <a:endParaRPr lang="en-IN" sz="16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Wingdings" panose="05000000000000000000" pitchFamily="2" charset="2"/>
              <a:buChar char=""/>
            </a:pPr>
            <a:r>
              <a:rPr lang="en-IN" sz="1800" kern="100" dirty="0">
                <a:effectLst/>
                <a:latin typeface="Bookman Old Style" panose="02050604050505020204" pitchFamily="18" charset="0"/>
                <a:ea typeface="Calibri" panose="020F0502020204030204" pitchFamily="34" charset="0"/>
                <a:cs typeface="Times New Roman" panose="02020603050405020304" pitchFamily="18" charset="0"/>
              </a:rPr>
              <a:t>The United Kingdom</a:t>
            </a:r>
            <a:endParaRPr lang="en-IN" sz="16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Wingdings" panose="05000000000000000000" pitchFamily="2" charset="2"/>
              <a:buChar char=""/>
            </a:pPr>
            <a:r>
              <a:rPr lang="en-IN" sz="1800" kern="100" dirty="0">
                <a:effectLst/>
                <a:latin typeface="Bookman Old Style" panose="02050604050505020204" pitchFamily="18" charset="0"/>
                <a:ea typeface="Calibri" panose="020F0502020204030204" pitchFamily="34" charset="0"/>
                <a:cs typeface="Times New Roman" panose="02020603050405020304" pitchFamily="18" charset="0"/>
              </a:rPr>
              <a:t>Germany</a:t>
            </a:r>
            <a:endParaRPr lang="en-IN" sz="16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Wingdings" panose="05000000000000000000" pitchFamily="2" charset="2"/>
              <a:buChar char=""/>
            </a:pPr>
            <a:r>
              <a:rPr lang="en-IN" sz="1800" kern="100" dirty="0">
                <a:effectLst/>
                <a:latin typeface="Bookman Old Style" panose="02050604050505020204" pitchFamily="18" charset="0"/>
                <a:ea typeface="Calibri" panose="020F0502020204030204" pitchFamily="34" charset="0"/>
                <a:cs typeface="Times New Roman" panose="02020603050405020304" pitchFamily="18" charset="0"/>
              </a:rPr>
              <a:t>Nepal</a:t>
            </a:r>
            <a:endParaRPr lang="en-IN" sz="16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Wingdings" panose="05000000000000000000" pitchFamily="2" charset="2"/>
              <a:buChar char=""/>
            </a:pPr>
            <a:r>
              <a:rPr lang="en-IN" sz="1800" kern="100" dirty="0">
                <a:effectLst/>
                <a:latin typeface="Bookman Old Style" panose="02050604050505020204" pitchFamily="18" charset="0"/>
                <a:ea typeface="Calibri" panose="020F0502020204030204" pitchFamily="34" charset="0"/>
                <a:cs typeface="Times New Roman" panose="02020603050405020304" pitchFamily="18" charset="0"/>
              </a:rPr>
              <a:t>Netherlands.</a:t>
            </a:r>
            <a:endParaRPr lang="en-IN" sz="1600" kern="1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4" name="Picture 3" descr="Major Exported Products from India">
            <a:extLst>
              <a:ext uri="{FF2B5EF4-FFF2-40B4-BE49-F238E27FC236}">
                <a16:creationId xmlns:a16="http://schemas.microsoft.com/office/drawing/2014/main" id="{16BEF985-4111-7B73-3F56-67B509156004}"/>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307721" y="2607195"/>
            <a:ext cx="5615181" cy="3230880"/>
          </a:xfrm>
          <a:prstGeom prst="rect">
            <a:avLst/>
          </a:prstGeom>
          <a:noFill/>
          <a:ln>
            <a:noFill/>
          </a:ln>
        </p:spPr>
      </p:pic>
      <p:sp>
        <p:nvSpPr>
          <p:cNvPr id="7" name="TextBox 6">
            <a:extLst>
              <a:ext uri="{FF2B5EF4-FFF2-40B4-BE49-F238E27FC236}">
                <a16:creationId xmlns:a16="http://schemas.microsoft.com/office/drawing/2014/main" id="{0DA05284-75C7-C042-D44E-48775F55B598}"/>
              </a:ext>
            </a:extLst>
          </p:cNvPr>
          <p:cNvSpPr txBox="1"/>
          <p:nvPr/>
        </p:nvSpPr>
        <p:spPr>
          <a:xfrm>
            <a:off x="1615440" y="176781"/>
            <a:ext cx="8534400" cy="526554"/>
          </a:xfrm>
          <a:prstGeom prst="rect">
            <a:avLst/>
          </a:prstGeom>
          <a:noFill/>
        </p:spPr>
        <p:txBody>
          <a:bodyPr wrap="square">
            <a:spAutoFit/>
          </a:bodyPr>
          <a:lstStyle/>
          <a:p>
            <a:pPr>
              <a:lnSpc>
                <a:spcPct val="107000"/>
              </a:lnSpc>
              <a:spcAft>
                <a:spcPts val="800"/>
              </a:spcAft>
            </a:pPr>
            <a:r>
              <a:rPr lang="en-US" sz="2800" dirty="0">
                <a:solidFill>
                  <a:schemeClr val="accent5"/>
                </a:solidFill>
                <a:latin typeface="Bookman Old Style" panose="02050604050505020204" pitchFamily="18" charset="0"/>
              </a:rPr>
              <a:t>India's Top 10 Export Destinations &amp; Products</a:t>
            </a:r>
          </a:p>
        </p:txBody>
      </p:sp>
    </p:spTree>
    <p:extLst>
      <p:ext uri="{BB962C8B-B14F-4D97-AF65-F5344CB8AC3E}">
        <p14:creationId xmlns:p14="http://schemas.microsoft.com/office/powerpoint/2010/main" val="1582342945"/>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What India exports to the world ？">
            <a:hlinkClick r:id="" action="ppaction://media"/>
            <a:extLst>
              <a:ext uri="{FF2B5EF4-FFF2-40B4-BE49-F238E27FC236}">
                <a16:creationId xmlns:a16="http://schemas.microsoft.com/office/drawing/2014/main" id="{108821F4-406E-0FB9-105F-77B9FE16B993}"/>
              </a:ext>
            </a:extLst>
          </p:cNvPr>
          <p:cNvPicPr>
            <a:picLocks noGrp="1" noChangeAspect="1"/>
          </p:cNvPicPr>
          <p:nvPr>
            <p:ph idx="1"/>
            <a:videoFile r:link="rId1"/>
            <p:extLst>
              <p:ext uri="{DAA4B4D4-6D71-4841-9C94-3DE7FCFB9230}">
                <p14:media xmlns:p14="http://schemas.microsoft.com/office/powerpoint/2010/main" r:embed="rId2">
                  <p14:trim end="4700"/>
                  <p14:bmkLst>
                    <p14:bmk name="Bookmark 1" time="2900.0005"/>
                  </p14:bmkLst>
                </p14:media>
              </p:ext>
            </p:extLst>
          </p:nvPr>
        </p:nvPicPr>
        <p:blipFill>
          <a:blip r:embed="rId5"/>
          <a:stretch>
            <a:fillRect/>
          </a:stretch>
        </p:blipFill>
        <p:spPr>
          <a:xfrm>
            <a:off x="81023" y="707852"/>
            <a:ext cx="12049246" cy="6064865"/>
          </a:xfrm>
        </p:spPr>
      </p:pic>
      <p:sp>
        <p:nvSpPr>
          <p:cNvPr id="5" name="TextBox 4">
            <a:extLst>
              <a:ext uri="{FF2B5EF4-FFF2-40B4-BE49-F238E27FC236}">
                <a16:creationId xmlns:a16="http://schemas.microsoft.com/office/drawing/2014/main" id="{4236E1B5-0F7D-058F-8885-03DFFE755BE0}"/>
              </a:ext>
            </a:extLst>
          </p:cNvPr>
          <p:cNvSpPr txBox="1"/>
          <p:nvPr/>
        </p:nvSpPr>
        <p:spPr>
          <a:xfrm>
            <a:off x="2542602" y="85283"/>
            <a:ext cx="6766560" cy="523220"/>
          </a:xfrm>
          <a:prstGeom prst="rect">
            <a:avLst/>
          </a:prstGeom>
          <a:noFill/>
        </p:spPr>
        <p:txBody>
          <a:bodyPr wrap="square">
            <a:spAutoFit/>
          </a:bodyPr>
          <a:lstStyle/>
          <a:p>
            <a:pPr algn="ctr"/>
            <a:r>
              <a:rPr lang="en-US" sz="2800" b="1" i="0" dirty="0">
                <a:solidFill>
                  <a:schemeClr val="accent5"/>
                </a:solidFill>
                <a:effectLst/>
                <a:latin typeface="Bookman Old Style" panose="02050604050505020204" pitchFamily="18" charset="0"/>
              </a:rPr>
              <a:t>What India exports to the world ?</a:t>
            </a:r>
          </a:p>
        </p:txBody>
      </p:sp>
      <p:pic>
        <p:nvPicPr>
          <p:cNvPr id="6" name="Picture 2" descr="video icon. video symbol. play video sign. 7160087 Vector ...">
            <a:extLst>
              <a:ext uri="{FF2B5EF4-FFF2-40B4-BE49-F238E27FC236}">
                <a16:creationId xmlns:a16="http://schemas.microsoft.com/office/drawing/2014/main" id="{35BBBAD3-F4CF-6E9C-CABB-F1C975EB2728}"/>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869564" y="126988"/>
            <a:ext cx="675516" cy="46759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video icon. video symbol. play video sign. 7160087 Vector ...">
            <a:extLst>
              <a:ext uri="{FF2B5EF4-FFF2-40B4-BE49-F238E27FC236}">
                <a16:creationId xmlns:a16="http://schemas.microsoft.com/office/drawing/2014/main" id="{7293F588-F8DC-0844-76C6-06D614E5212D}"/>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216565" y="126988"/>
            <a:ext cx="675516" cy="4675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2549924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childTnLst>
            <p:video>
              <p:cMediaNode vol="80000">
                <p:cTn id="2" fill="hold" display="0">
                  <p:stCondLst>
                    <p:cond delay="indefinite"/>
                  </p:stCondLst>
                </p:cTn>
                <p:tgtEl>
                  <p:spTgt spid="4"/>
                </p:tgtEl>
              </p:cMediaNode>
            </p:video>
          </p:childTnLst>
        </p:cTn>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7D44172-CE7A-34AF-EA5F-7E4C02DFC09E}"/>
              </a:ext>
            </a:extLst>
          </p:cNvPr>
          <p:cNvPicPr>
            <a:picLocks noChangeAspect="1"/>
          </p:cNvPicPr>
          <p:nvPr/>
        </p:nvPicPr>
        <p:blipFill>
          <a:blip r:embed="rId2"/>
          <a:stretch>
            <a:fillRect/>
          </a:stretch>
        </p:blipFill>
        <p:spPr>
          <a:xfrm>
            <a:off x="508000" y="670660"/>
            <a:ext cx="4653280" cy="5852059"/>
          </a:xfrm>
          <a:prstGeom prst="rect">
            <a:avLst/>
          </a:prstGeom>
        </p:spPr>
      </p:pic>
      <p:sp>
        <p:nvSpPr>
          <p:cNvPr id="8" name="TextBox 7">
            <a:extLst>
              <a:ext uri="{FF2B5EF4-FFF2-40B4-BE49-F238E27FC236}">
                <a16:creationId xmlns:a16="http://schemas.microsoft.com/office/drawing/2014/main" id="{B0D0AA58-01B4-7DA9-802C-5540235845A8}"/>
              </a:ext>
            </a:extLst>
          </p:cNvPr>
          <p:cNvSpPr txBox="1"/>
          <p:nvPr/>
        </p:nvSpPr>
        <p:spPr>
          <a:xfrm>
            <a:off x="4315460" y="88305"/>
            <a:ext cx="3398520" cy="531556"/>
          </a:xfrm>
          <a:prstGeom prst="rect">
            <a:avLst/>
          </a:prstGeom>
          <a:noFill/>
        </p:spPr>
        <p:txBody>
          <a:bodyPr wrap="square">
            <a:spAutoFit/>
          </a:bodyPr>
          <a:lstStyle/>
          <a:p>
            <a:pPr lvl="0">
              <a:lnSpc>
                <a:spcPct val="107000"/>
              </a:lnSpc>
              <a:spcAft>
                <a:spcPts val="800"/>
              </a:spcAft>
            </a:pPr>
            <a:r>
              <a:rPr lang="en-IN" sz="2800" kern="100" dirty="0">
                <a:solidFill>
                  <a:schemeClr val="accent5"/>
                </a:solidFill>
                <a:effectLst/>
                <a:latin typeface="Bookman Old Style" panose="02050604050505020204" pitchFamily="18" charset="0"/>
                <a:ea typeface="Calibri" panose="020F0502020204030204" pitchFamily="34" charset="0"/>
                <a:cs typeface="Times New Roman" panose="02020603050405020304" pitchFamily="18" charset="0"/>
              </a:rPr>
              <a:t>Abbreviations</a:t>
            </a:r>
            <a:endParaRPr lang="en-IN" sz="2800" kern="100" dirty="0">
              <a:solidFill>
                <a:schemeClr val="accent5"/>
              </a:solidFill>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10" name="Picture 9">
            <a:extLst>
              <a:ext uri="{FF2B5EF4-FFF2-40B4-BE49-F238E27FC236}">
                <a16:creationId xmlns:a16="http://schemas.microsoft.com/office/drawing/2014/main" id="{0069BF51-00C4-FB2C-8D56-75CB8245A1E0}"/>
              </a:ext>
            </a:extLst>
          </p:cNvPr>
          <p:cNvPicPr>
            <a:picLocks noChangeAspect="1"/>
          </p:cNvPicPr>
          <p:nvPr/>
        </p:nvPicPr>
        <p:blipFill>
          <a:blip r:embed="rId3"/>
          <a:stretch>
            <a:fillRect/>
          </a:stretch>
        </p:blipFill>
        <p:spPr>
          <a:xfrm>
            <a:off x="6460491" y="670661"/>
            <a:ext cx="5044877" cy="2976780"/>
          </a:xfrm>
          <a:prstGeom prst="rect">
            <a:avLst/>
          </a:prstGeom>
        </p:spPr>
      </p:pic>
      <p:pic>
        <p:nvPicPr>
          <p:cNvPr id="12" name="Picture 11">
            <a:extLst>
              <a:ext uri="{FF2B5EF4-FFF2-40B4-BE49-F238E27FC236}">
                <a16:creationId xmlns:a16="http://schemas.microsoft.com/office/drawing/2014/main" id="{CEA0AFD3-A2FE-4845-A16D-E0F58DB4A149}"/>
              </a:ext>
            </a:extLst>
          </p:cNvPr>
          <p:cNvPicPr>
            <a:picLocks noChangeAspect="1"/>
          </p:cNvPicPr>
          <p:nvPr/>
        </p:nvPicPr>
        <p:blipFill>
          <a:blip r:embed="rId4"/>
          <a:stretch>
            <a:fillRect/>
          </a:stretch>
        </p:blipFill>
        <p:spPr>
          <a:xfrm>
            <a:off x="6471920" y="3726141"/>
            <a:ext cx="5082980" cy="2796578"/>
          </a:xfrm>
          <a:prstGeom prst="rect">
            <a:avLst/>
          </a:prstGeom>
        </p:spPr>
      </p:pic>
    </p:spTree>
    <p:extLst>
      <p:ext uri="{BB962C8B-B14F-4D97-AF65-F5344CB8AC3E}">
        <p14:creationId xmlns:p14="http://schemas.microsoft.com/office/powerpoint/2010/main" val="1782172411"/>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20000"/>
            <a:lum/>
          </a:blip>
          <a:srcRect/>
          <a:stretch>
            <a:fillRect l="-4000" r="-4000"/>
          </a:stretch>
        </a:blipFill>
        <a:effectLst/>
      </p:bgPr>
    </p:bg>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9F8F8047-59CE-3D32-2508-A812AD2AC6D9}"/>
              </a:ext>
            </a:extLst>
          </p:cNvPr>
          <p:cNvGrpSpPr/>
          <p:nvPr/>
        </p:nvGrpSpPr>
        <p:grpSpPr>
          <a:xfrm>
            <a:off x="299720" y="751814"/>
            <a:ext cx="7389744" cy="4897848"/>
            <a:chOff x="439595" y="1503014"/>
            <a:chExt cx="7389744" cy="4897848"/>
          </a:xfrm>
        </p:grpSpPr>
        <p:sp>
          <p:nvSpPr>
            <p:cNvPr id="11" name="Rectangle 10"/>
            <p:cNvSpPr/>
            <p:nvPr/>
          </p:nvSpPr>
          <p:spPr>
            <a:xfrm>
              <a:off x="439595" y="3500078"/>
              <a:ext cx="7389744" cy="2900784"/>
            </a:xfrm>
            <a:prstGeom prst="rect">
              <a:avLst/>
            </a:prstGeom>
          </p:spPr>
          <p:txBody>
            <a:bodyPr wrap="square" lIns="68569" tIns="34285" rIns="68569" bIns="34285">
              <a:spAutoFit/>
            </a:bodyPr>
            <a:lstStyle/>
            <a:p>
              <a:pPr lvl="0">
                <a:defRPr/>
              </a:pPr>
              <a:r>
                <a:rPr lang="en-US" sz="1400" b="1" dirty="0">
                  <a:solidFill>
                    <a:srgbClr val="4F81BD"/>
                  </a:solidFill>
                  <a:latin typeface="Bookman Old Style" panose="02050604050505020204" pitchFamily="18" charset="0"/>
                  <a:cs typeface="Arial" pitchFamily="34" charset="0"/>
                </a:rPr>
                <a:t>Hyderabad:, Jyoti Enclave Flat no. 502, Renuka Enclave, Raj Bhawan Road, Somajiguda, Hyderabad -500082</a:t>
              </a:r>
            </a:p>
            <a:p>
              <a:pPr lvl="0">
                <a:defRPr/>
              </a:pPr>
              <a:endParaRPr lang="en-US" sz="1400" b="1" dirty="0">
                <a:solidFill>
                  <a:srgbClr val="4F81BD"/>
                </a:solidFill>
                <a:latin typeface="Bookman Old Style" panose="02050604050505020204" pitchFamily="18" charset="0"/>
                <a:cs typeface="Arial" pitchFamily="34" charset="0"/>
              </a:endParaRPr>
            </a:p>
            <a:p>
              <a:pPr>
                <a:defRPr/>
              </a:pPr>
              <a:r>
                <a:rPr lang="en-US" sz="1400" b="1" dirty="0">
                  <a:solidFill>
                    <a:srgbClr val="4F81BD"/>
                  </a:solidFill>
                  <a:latin typeface="Bookman Old Style" panose="02050604050505020204" pitchFamily="18" charset="0"/>
                  <a:cs typeface="Arial" pitchFamily="34" charset="0"/>
                </a:rPr>
                <a:t>Bangalore: 250, First Floor, Narasipura Layout, Vidyaranyapura Main Road, Bangalore – 560097, Karnataka </a:t>
              </a:r>
            </a:p>
            <a:p>
              <a:pPr>
                <a:defRPr/>
              </a:pPr>
              <a:endParaRPr lang="en-US" sz="1400" b="1" dirty="0">
                <a:solidFill>
                  <a:srgbClr val="4F81BD"/>
                </a:solidFill>
                <a:latin typeface="Bookman Old Style" panose="02050604050505020204" pitchFamily="18" charset="0"/>
                <a:cs typeface="Arial" pitchFamily="34" charset="0"/>
              </a:endParaRPr>
            </a:p>
            <a:p>
              <a:pPr>
                <a:defRPr/>
              </a:pPr>
              <a:r>
                <a:rPr lang="en-US" sz="1400" b="1" dirty="0">
                  <a:solidFill>
                    <a:srgbClr val="4F81BD"/>
                  </a:solidFill>
                  <a:latin typeface="Bookman Old Style" panose="02050604050505020204" pitchFamily="18" charset="0"/>
                  <a:cs typeface="Arial" pitchFamily="34" charset="0"/>
                </a:rPr>
                <a:t>Chennai: 13, T.K. Mudali Street, Choolai, Chennai - 600112, Tamil Nadu</a:t>
              </a:r>
            </a:p>
            <a:p>
              <a:pPr>
                <a:defRPr/>
              </a:pPr>
              <a:endParaRPr lang="en-US" sz="1400" b="1" dirty="0">
                <a:solidFill>
                  <a:srgbClr val="4F81BD"/>
                </a:solidFill>
                <a:latin typeface="Bookman Old Style" panose="02050604050505020204" pitchFamily="18" charset="0"/>
                <a:cs typeface="Arial" pitchFamily="34" charset="0"/>
              </a:endParaRPr>
            </a:p>
            <a:p>
              <a:pPr>
                <a:defRPr/>
              </a:pPr>
              <a:r>
                <a:rPr lang="en-US" sz="1400" b="1" dirty="0">
                  <a:solidFill>
                    <a:srgbClr val="4F81BD"/>
                  </a:solidFill>
                  <a:latin typeface="Bookman Old Style" panose="02050604050505020204" pitchFamily="18" charset="0"/>
                  <a:cs typeface="Arial" pitchFamily="34" charset="0"/>
                </a:rPr>
                <a:t>NCR: N93, Ground floor, Mayfield garden, Sector 51, Gurugram - 122018, Haryana</a:t>
              </a:r>
            </a:p>
            <a:p>
              <a:pPr>
                <a:defRPr/>
              </a:pPr>
              <a:endParaRPr lang="en-US" sz="1600" b="1" dirty="0">
                <a:solidFill>
                  <a:srgbClr val="4F81BD"/>
                </a:solidFill>
                <a:latin typeface="Bookman Old Style" panose="02050604050505020204" pitchFamily="18" charset="0"/>
                <a:cs typeface="Arial" pitchFamily="34" charset="0"/>
              </a:endParaRPr>
            </a:p>
            <a:p>
              <a:pPr>
                <a:defRPr/>
              </a:pPr>
              <a:r>
                <a:rPr lang="en-US" sz="1400" b="1" dirty="0">
                  <a:solidFill>
                    <a:srgbClr val="4F81BD"/>
                  </a:solidFill>
                  <a:latin typeface="Bookman Old Style" panose="02050604050505020204" pitchFamily="18" charset="0"/>
                  <a:cs typeface="Arial" pitchFamily="34" charset="0"/>
                </a:rPr>
                <a:t>Bhilwara: Moti Chambers, 62&amp;63, Sancheti Colony, Lane besides KK Tower, Pur Road. Bhilwara - 311001, Rajasthan</a:t>
              </a:r>
            </a:p>
          </p:txBody>
        </p:sp>
        <p:sp>
          <p:nvSpPr>
            <p:cNvPr id="18" name="TextBox 17">
              <a:extLst>
                <a:ext uri="{FF2B5EF4-FFF2-40B4-BE49-F238E27FC236}">
                  <a16:creationId xmlns:a16="http://schemas.microsoft.com/office/drawing/2014/main" id="{621DD036-B9AB-46C5-A12F-60E4A92391C0}"/>
                </a:ext>
              </a:extLst>
            </p:cNvPr>
            <p:cNvSpPr txBox="1"/>
            <p:nvPr/>
          </p:nvSpPr>
          <p:spPr>
            <a:xfrm>
              <a:off x="811171" y="1827629"/>
              <a:ext cx="2818664" cy="338554"/>
            </a:xfrm>
            <a:prstGeom prst="rect">
              <a:avLst/>
            </a:prstGeom>
            <a:noFill/>
          </p:spPr>
          <p:txBody>
            <a:bodyPr wrap="square" rtlCol="0">
              <a:spAutoFit/>
            </a:bodyPr>
            <a:lstStyle/>
            <a:p>
              <a:pPr>
                <a:defRPr/>
              </a:pPr>
              <a:r>
                <a:rPr lang="en-US" sz="1600" dirty="0">
                  <a:solidFill>
                    <a:prstClr val="black"/>
                  </a:solidFill>
                  <a:latin typeface="Bookman Old Style" panose="02050604050505020204" pitchFamily="18" charset="0"/>
                  <a:cs typeface="Arial" pitchFamily="34" charset="0"/>
                  <a:hlinkClick r:id="rId3"/>
                </a:rPr>
                <a:t>da@dardaadvisors.com</a:t>
              </a:r>
              <a:endParaRPr lang="en-US" sz="1600" dirty="0">
                <a:solidFill>
                  <a:prstClr val="black"/>
                </a:solidFill>
                <a:latin typeface="Bookman Old Style" panose="02050604050505020204" pitchFamily="18" charset="0"/>
                <a:cs typeface="Arial" pitchFamily="34" charset="0"/>
              </a:endParaRPr>
            </a:p>
          </p:txBody>
        </p:sp>
        <p:sp>
          <p:nvSpPr>
            <p:cNvPr id="19" name="TextBox 18">
              <a:extLst>
                <a:ext uri="{FF2B5EF4-FFF2-40B4-BE49-F238E27FC236}">
                  <a16:creationId xmlns:a16="http://schemas.microsoft.com/office/drawing/2014/main" id="{580ED883-48B5-48F9-B6D9-20A0A3BB4EBF}"/>
                </a:ext>
              </a:extLst>
            </p:cNvPr>
            <p:cNvSpPr txBox="1"/>
            <p:nvPr/>
          </p:nvSpPr>
          <p:spPr>
            <a:xfrm>
              <a:off x="832191" y="1503014"/>
              <a:ext cx="3361524" cy="338554"/>
            </a:xfrm>
            <a:prstGeom prst="rect">
              <a:avLst/>
            </a:prstGeom>
            <a:noFill/>
          </p:spPr>
          <p:txBody>
            <a:bodyPr wrap="square" rtlCol="0">
              <a:spAutoFit/>
            </a:bodyPr>
            <a:lstStyle/>
            <a:p>
              <a:pPr>
                <a:defRPr/>
              </a:pPr>
              <a:r>
                <a:rPr lang="en-US" sz="1600" dirty="0">
                  <a:solidFill>
                    <a:prstClr val="black"/>
                  </a:solidFill>
                  <a:latin typeface="Bookman Old Style" panose="02050604050505020204" pitchFamily="18" charset="0"/>
                  <a:cs typeface="Arial" pitchFamily="34" charset="0"/>
                  <a:hlinkClick r:id="rId4"/>
                </a:rPr>
                <a:t>www.dardaadvisors.com</a:t>
              </a:r>
              <a:endParaRPr lang="en-US" sz="1600" dirty="0">
                <a:solidFill>
                  <a:prstClr val="black"/>
                </a:solidFill>
                <a:latin typeface="Bookman Old Style" panose="02050604050505020204" pitchFamily="18" charset="0"/>
                <a:cs typeface="Arial" pitchFamily="34" charset="0"/>
              </a:endParaRPr>
            </a:p>
          </p:txBody>
        </p:sp>
        <p:grpSp>
          <p:nvGrpSpPr>
            <p:cNvPr id="5" name="Group 4">
              <a:extLst>
                <a:ext uri="{FF2B5EF4-FFF2-40B4-BE49-F238E27FC236}">
                  <a16:creationId xmlns:a16="http://schemas.microsoft.com/office/drawing/2014/main" id="{5985EFC5-67AC-416D-A938-0568B9136336}"/>
                </a:ext>
              </a:extLst>
            </p:cNvPr>
            <p:cNvGrpSpPr/>
            <p:nvPr/>
          </p:nvGrpSpPr>
          <p:grpSpPr>
            <a:xfrm>
              <a:off x="516518" y="1634301"/>
              <a:ext cx="171977" cy="788278"/>
              <a:chOff x="1500669" y="1027441"/>
              <a:chExt cx="229303" cy="1051037"/>
            </a:xfrm>
          </p:grpSpPr>
          <p:pic>
            <p:nvPicPr>
              <p:cNvPr id="9" name="Picture 4"/>
              <p:cNvPicPr>
                <a:picLocks noChangeAspect="1" noChangeArrowheads="1"/>
              </p:cNvPicPr>
              <p:nvPr/>
            </p:nvPicPr>
            <p:blipFill>
              <a:blip r:embed="rId5" cstate="print"/>
              <a:srcRect/>
              <a:stretch>
                <a:fillRect/>
              </a:stretch>
            </p:blipFill>
            <p:spPr bwMode="auto">
              <a:xfrm>
                <a:off x="1513972" y="1425177"/>
                <a:ext cx="216000" cy="216000"/>
              </a:xfrm>
              <a:prstGeom prst="rect">
                <a:avLst/>
              </a:prstGeom>
              <a:noFill/>
              <a:ln w="9525">
                <a:noFill/>
                <a:miter lim="800000"/>
                <a:headEnd/>
                <a:tailEnd/>
              </a:ln>
            </p:spPr>
          </p:pic>
          <p:pic>
            <p:nvPicPr>
              <p:cNvPr id="1026" name="Picture 2" descr="Website Logo Images, Stock Photos &amp; Vectors | Shutterstock">
                <a:extLst>
                  <a:ext uri="{FF2B5EF4-FFF2-40B4-BE49-F238E27FC236}">
                    <a16:creationId xmlns:a16="http://schemas.microsoft.com/office/drawing/2014/main" id="{F68528CD-ADFC-420B-8EEE-323464243BA4}"/>
                  </a:ext>
                </a:extLst>
              </p:cNvPr>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18161" t="18835" r="18026" b="24285"/>
              <a:stretch/>
            </p:blipFill>
            <p:spPr bwMode="auto">
              <a:xfrm>
                <a:off x="1500818" y="1027441"/>
                <a:ext cx="216000" cy="207342"/>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Free Mobile Phone Clip Art Clipart - Phone Png - Free Transparent PNG  Clipart Images Download">
                <a:extLst>
                  <a:ext uri="{FF2B5EF4-FFF2-40B4-BE49-F238E27FC236}">
                    <a16:creationId xmlns:a16="http://schemas.microsoft.com/office/drawing/2014/main" id="{C0A61A83-D1C0-43AF-8583-CAADF9959E27}"/>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500669" y="1852211"/>
                <a:ext cx="216000" cy="226267"/>
              </a:xfrm>
              <a:prstGeom prst="rect">
                <a:avLst/>
              </a:prstGeom>
              <a:noFill/>
              <a:extLst>
                <a:ext uri="{909E8E84-426E-40DD-AFC4-6F175D3DCCD1}">
                  <a14:hiddenFill xmlns:a14="http://schemas.microsoft.com/office/drawing/2010/main">
                    <a:solidFill>
                      <a:srgbClr val="FFFFFF"/>
                    </a:solidFill>
                  </a14:hiddenFill>
                </a:ext>
              </a:extLst>
            </p:spPr>
          </p:pic>
        </p:grpSp>
        <p:sp>
          <p:nvSpPr>
            <p:cNvPr id="20" name="TextBox 19">
              <a:extLst>
                <a:ext uri="{FF2B5EF4-FFF2-40B4-BE49-F238E27FC236}">
                  <a16:creationId xmlns:a16="http://schemas.microsoft.com/office/drawing/2014/main" id="{58500DDF-5730-47AB-A56E-34B5372F045C}"/>
                </a:ext>
              </a:extLst>
            </p:cNvPr>
            <p:cNvSpPr txBox="1"/>
            <p:nvPr/>
          </p:nvSpPr>
          <p:spPr>
            <a:xfrm>
              <a:off x="824738" y="2177549"/>
              <a:ext cx="2400300" cy="338554"/>
            </a:xfrm>
            <a:prstGeom prst="rect">
              <a:avLst/>
            </a:prstGeom>
            <a:noFill/>
          </p:spPr>
          <p:txBody>
            <a:bodyPr wrap="square" rtlCol="0">
              <a:spAutoFit/>
            </a:bodyPr>
            <a:lstStyle/>
            <a:p>
              <a:pPr>
                <a:defRPr/>
              </a:pPr>
              <a:r>
                <a:rPr lang="en-US" sz="1600" dirty="0">
                  <a:solidFill>
                    <a:srgbClr val="000000"/>
                  </a:solidFill>
                  <a:latin typeface="Bookman Old Style" panose="02050604050505020204" pitchFamily="18" charset="0"/>
                </a:rPr>
                <a:t>+91 99529 26239</a:t>
              </a:r>
              <a:endParaRPr lang="en-US" sz="1600" dirty="0">
                <a:solidFill>
                  <a:prstClr val="black"/>
                </a:solidFill>
                <a:latin typeface="Bookman Old Style" panose="02050604050505020204" pitchFamily="18" charset="0"/>
                <a:cs typeface="Arial" pitchFamily="34" charset="0"/>
              </a:endParaRPr>
            </a:p>
          </p:txBody>
        </p:sp>
        <p:pic>
          <p:nvPicPr>
            <p:cNvPr id="4" name="Picture 3">
              <a:extLst>
                <a:ext uri="{FF2B5EF4-FFF2-40B4-BE49-F238E27FC236}">
                  <a16:creationId xmlns:a16="http://schemas.microsoft.com/office/drawing/2014/main" id="{933F7ABE-5A97-4B3A-AC05-4D32E298B4C4}"/>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96014" y="2602499"/>
              <a:ext cx="1659735" cy="789583"/>
            </a:xfrm>
            <a:prstGeom prst="rect">
              <a:avLst/>
            </a:prstGeom>
          </p:spPr>
        </p:pic>
      </p:grpSp>
      <p:sp>
        <p:nvSpPr>
          <p:cNvPr id="8" name="TextBox 7">
            <a:extLst>
              <a:ext uri="{FF2B5EF4-FFF2-40B4-BE49-F238E27FC236}">
                <a16:creationId xmlns:a16="http://schemas.microsoft.com/office/drawing/2014/main" id="{4B017371-D81A-9752-6119-156FDE3C8DC3}"/>
              </a:ext>
            </a:extLst>
          </p:cNvPr>
          <p:cNvSpPr txBox="1"/>
          <p:nvPr/>
        </p:nvSpPr>
        <p:spPr>
          <a:xfrm>
            <a:off x="299720" y="5651237"/>
            <a:ext cx="7389744" cy="830997"/>
          </a:xfrm>
          <a:prstGeom prst="rect">
            <a:avLst/>
          </a:prstGeom>
          <a:noFill/>
        </p:spPr>
        <p:txBody>
          <a:bodyPr wrap="square">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effectLst/>
                <a:uLnTx/>
                <a:uFillTx/>
                <a:latin typeface="Bookman Old Style" panose="02050604050505020204" pitchFamily="18" charset="0"/>
                <a:ea typeface="+mn-ea"/>
                <a:cs typeface="+mn-cs"/>
              </a:rPr>
              <a:t>Darda Advisors (DA) refers to one or more of Darda Advisors LLP, a registered Limited Liability Partnership in India and its associate of firms, each of which is a legally separate and independent entity. Information in this publication is intended to provide only a general outline of the subjects covered. </a:t>
            </a:r>
            <a:endParaRPr kumimoji="0" lang="en-IN" sz="1800" b="1" i="0" u="none" strike="noStrike" kern="1200" cap="none" spc="0" normalizeH="0" baseline="0" noProof="0" dirty="0">
              <a:ln>
                <a:noFill/>
              </a:ln>
              <a:effectLst/>
              <a:uLnTx/>
              <a:uFillTx/>
              <a:latin typeface="Bookman Old Style" panose="02050604050505020204" pitchFamily="18" charset="0"/>
              <a:ea typeface="+mn-ea"/>
              <a:cs typeface="+mn-cs"/>
            </a:endParaRPr>
          </a:p>
        </p:txBody>
      </p:sp>
      <p:pic>
        <p:nvPicPr>
          <p:cNvPr id="10" name="Picture 9">
            <a:extLst>
              <a:ext uri="{FF2B5EF4-FFF2-40B4-BE49-F238E27FC236}">
                <a16:creationId xmlns:a16="http://schemas.microsoft.com/office/drawing/2014/main" id="{2EE4DC99-5AC7-302E-9B1C-B2F90307A7E7}"/>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9294092" y="3749696"/>
            <a:ext cx="2722880" cy="2722880"/>
          </a:xfrm>
          <a:prstGeom prst="rect">
            <a:avLst/>
          </a:prstGeom>
        </p:spPr>
      </p:pic>
      <p:pic>
        <p:nvPicPr>
          <p:cNvPr id="15" name="Picture 14">
            <a:extLst>
              <a:ext uri="{FF2B5EF4-FFF2-40B4-BE49-F238E27FC236}">
                <a16:creationId xmlns:a16="http://schemas.microsoft.com/office/drawing/2014/main" id="{024D96E6-70C7-EE87-9741-5CE05C5C93DB}"/>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915864" y="905932"/>
            <a:ext cx="3200400" cy="1522521"/>
          </a:xfrm>
          <a:prstGeom prst="rect">
            <a:avLst/>
          </a:prstGeom>
        </p:spPr>
      </p:pic>
    </p:spTree>
    <p:extLst>
      <p:ext uri="{BB962C8B-B14F-4D97-AF65-F5344CB8AC3E}">
        <p14:creationId xmlns:p14="http://schemas.microsoft.com/office/powerpoint/2010/main" val="338139213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F21A78-9BBF-F172-F15B-1280A7EE9286}"/>
              </a:ext>
            </a:extLst>
          </p:cNvPr>
          <p:cNvSpPr>
            <a:spLocks noGrp="1"/>
          </p:cNvSpPr>
          <p:nvPr>
            <p:ph type="title"/>
          </p:nvPr>
        </p:nvSpPr>
        <p:spPr>
          <a:xfrm>
            <a:off x="1238491" y="186418"/>
            <a:ext cx="9097702" cy="522179"/>
          </a:xfrm>
          <a:noFill/>
        </p:spPr>
        <p:txBody>
          <a:bodyPr>
            <a:normAutofit/>
          </a:bodyPr>
          <a:lstStyle/>
          <a:p>
            <a:pPr algn="ctr"/>
            <a:r>
              <a:rPr lang="en-US" sz="2700" dirty="0">
                <a:solidFill>
                  <a:schemeClr val="accent5"/>
                </a:solidFill>
                <a:latin typeface="Bookman Old Style" panose="02050604050505020204" pitchFamily="18" charset="0"/>
              </a:rPr>
              <a:t>In-Depth Analysis of Customs Export Definitions</a:t>
            </a:r>
          </a:p>
        </p:txBody>
      </p:sp>
      <p:sp>
        <p:nvSpPr>
          <p:cNvPr id="7" name="TextBox 6">
            <a:extLst>
              <a:ext uri="{FF2B5EF4-FFF2-40B4-BE49-F238E27FC236}">
                <a16:creationId xmlns:a16="http://schemas.microsoft.com/office/drawing/2014/main" id="{7A117328-99E3-5FE7-5092-DAC1C7547E18}"/>
              </a:ext>
            </a:extLst>
          </p:cNvPr>
          <p:cNvSpPr txBox="1"/>
          <p:nvPr/>
        </p:nvSpPr>
        <p:spPr>
          <a:xfrm>
            <a:off x="0" y="747924"/>
            <a:ext cx="12074013" cy="5186035"/>
          </a:xfrm>
          <a:prstGeom prst="rect">
            <a:avLst/>
          </a:prstGeom>
          <a:noFill/>
        </p:spPr>
        <p:txBody>
          <a:bodyPr wrap="square">
            <a:spAutoFit/>
          </a:bodyPr>
          <a:lstStyle/>
          <a:p>
            <a:pPr marL="180000" indent="0">
              <a:lnSpc>
                <a:spcPct val="100000"/>
              </a:lnSpc>
              <a:spcBef>
                <a:spcPts val="0"/>
              </a:spcBef>
              <a:buNone/>
            </a:pPr>
            <a:r>
              <a:rPr lang="en-IN" sz="1500" b="1" u="sng" kern="100" dirty="0">
                <a:effectLst/>
                <a:latin typeface="Bookman Old Style" panose="02050604050505020204" pitchFamily="18" charset="0"/>
                <a:ea typeface="Calibri" panose="020F0502020204030204" pitchFamily="34" charset="0"/>
                <a:cs typeface="Times New Roman" panose="02020603050405020304" pitchFamily="18" charset="0"/>
              </a:rPr>
              <a:t>Definition of “Exporter” Under Customs Act 1962</a:t>
            </a:r>
            <a:endParaRPr lang="en-IN" sz="1500" b="1" u="sng" kern="100" dirty="0">
              <a:latin typeface="Bookman Old Style" panose="02050604050505020204" pitchFamily="18" charset="0"/>
              <a:ea typeface="Calibri" panose="020F0502020204030204" pitchFamily="34" charset="0"/>
              <a:cs typeface="Times New Roman" panose="02020603050405020304" pitchFamily="18" charset="0"/>
            </a:endParaRPr>
          </a:p>
          <a:p>
            <a:pPr marL="180000" indent="0">
              <a:lnSpc>
                <a:spcPct val="100000"/>
              </a:lnSpc>
              <a:spcBef>
                <a:spcPts val="0"/>
              </a:spcBef>
              <a:buNone/>
            </a:pPr>
            <a:endParaRPr lang="en-IN" sz="1500" kern="100" dirty="0">
              <a:effectLst/>
              <a:latin typeface="Bookman Old Style" panose="02050604050505020204" pitchFamily="18" charset="0"/>
              <a:ea typeface="Calibri" panose="020F0502020204030204" pitchFamily="34" charset="0"/>
              <a:cs typeface="Times New Roman" panose="02020603050405020304" pitchFamily="18" charset="0"/>
            </a:endParaRPr>
          </a:p>
          <a:p>
            <a:pPr marL="180000" indent="0">
              <a:lnSpc>
                <a:spcPct val="100000"/>
              </a:lnSpc>
              <a:spcBef>
                <a:spcPts val="0"/>
              </a:spcBef>
              <a:buNone/>
            </a:pPr>
            <a:r>
              <a:rPr lang="en-IN" sz="1500" kern="100" dirty="0">
                <a:effectLst/>
                <a:latin typeface="Bookman Old Style" panose="02050604050505020204" pitchFamily="18" charset="0"/>
                <a:ea typeface="Calibri" panose="020F0502020204030204" pitchFamily="34" charset="0"/>
                <a:cs typeface="Times New Roman" panose="02020603050405020304" pitchFamily="18" charset="0"/>
              </a:rPr>
              <a:t>According to Section 2(20) of the Customs Act,1962 </a:t>
            </a:r>
            <a:r>
              <a:rPr lang="en-IN" sz="1500" b="1" kern="100" dirty="0">
                <a:effectLst/>
                <a:latin typeface="Bookman Old Style" panose="02050604050505020204" pitchFamily="18" charset="0"/>
                <a:ea typeface="Calibri" panose="020F0502020204030204" pitchFamily="34" charset="0"/>
                <a:cs typeface="Times New Roman" panose="02020603050405020304" pitchFamily="18" charset="0"/>
              </a:rPr>
              <a:t>"Exporter"</a:t>
            </a:r>
            <a:r>
              <a:rPr lang="en-IN" sz="1500" kern="100" dirty="0">
                <a:effectLst/>
                <a:latin typeface="Bookman Old Style" panose="02050604050505020204" pitchFamily="18" charset="0"/>
                <a:ea typeface="Calibri" panose="020F0502020204030204" pitchFamily="34" charset="0"/>
                <a:cs typeface="Times New Roman" panose="02020603050405020304" pitchFamily="18" charset="0"/>
              </a:rPr>
              <a:t>, in relation to any goods at any time between their entry for export and the time when they are exported, includes [any owner, beneficial owner] or any person holding himself out to be the exporter.</a:t>
            </a:r>
          </a:p>
          <a:p>
            <a:pPr marL="180000" indent="0">
              <a:lnSpc>
                <a:spcPct val="100000"/>
              </a:lnSpc>
              <a:spcBef>
                <a:spcPts val="0"/>
              </a:spcBef>
              <a:buNone/>
            </a:pPr>
            <a:endParaRPr lang="en-US" sz="1500" b="1" u="sng" dirty="0">
              <a:latin typeface="Bookman Old Style" panose="02050604050505020204" pitchFamily="18" charset="0"/>
            </a:endParaRPr>
          </a:p>
          <a:p>
            <a:pPr marL="180000" indent="0">
              <a:lnSpc>
                <a:spcPct val="100000"/>
              </a:lnSpc>
              <a:spcBef>
                <a:spcPts val="0"/>
              </a:spcBef>
              <a:buNone/>
            </a:pPr>
            <a:r>
              <a:rPr lang="en-US" sz="1500" b="1" u="sng" dirty="0">
                <a:latin typeface="Bookman Old Style" panose="02050604050505020204" pitchFamily="18" charset="0"/>
              </a:rPr>
              <a:t>Definition of Beneficial Owner Under Customs Act 1962</a:t>
            </a:r>
            <a:r>
              <a:rPr lang="en-US" sz="1500" dirty="0">
                <a:latin typeface="Bookman Old Style" panose="02050604050505020204" pitchFamily="18" charset="0"/>
              </a:rPr>
              <a:t> </a:t>
            </a:r>
          </a:p>
          <a:p>
            <a:pPr marL="180000" indent="0">
              <a:lnSpc>
                <a:spcPct val="100000"/>
              </a:lnSpc>
              <a:spcBef>
                <a:spcPts val="0"/>
              </a:spcBef>
              <a:buNone/>
            </a:pPr>
            <a:endParaRPr lang="en-US" sz="1500" dirty="0">
              <a:latin typeface="Bookman Old Style" panose="02050604050505020204" pitchFamily="18" charset="0"/>
            </a:endParaRPr>
          </a:p>
          <a:p>
            <a:pPr marL="180000" indent="0">
              <a:lnSpc>
                <a:spcPct val="100000"/>
              </a:lnSpc>
              <a:spcBef>
                <a:spcPts val="0"/>
              </a:spcBef>
              <a:buNone/>
            </a:pPr>
            <a:r>
              <a:rPr lang="en-US" sz="1500" dirty="0">
                <a:latin typeface="Bookman Old Style" panose="02050604050505020204" pitchFamily="18" charset="0"/>
              </a:rPr>
              <a:t>According to Section 2(3A) of the Customs Act, 1962 </a:t>
            </a:r>
            <a:r>
              <a:rPr lang="en-US" sz="1500" b="1" dirty="0">
                <a:latin typeface="Bookman Old Style" panose="02050604050505020204" pitchFamily="18" charset="0"/>
              </a:rPr>
              <a:t>“Beneficial owner” </a:t>
            </a:r>
            <a:r>
              <a:rPr lang="en-US" sz="1500" dirty="0">
                <a:latin typeface="Bookman Old Style" panose="02050604050505020204" pitchFamily="18" charset="0"/>
              </a:rPr>
              <a:t>means any person on whose behalf the goods are being imported or exported or who exercises effective control over the goods being imported or exported;</a:t>
            </a:r>
          </a:p>
          <a:p>
            <a:pPr marL="180000" indent="0">
              <a:lnSpc>
                <a:spcPct val="100000"/>
              </a:lnSpc>
              <a:spcBef>
                <a:spcPts val="0"/>
              </a:spcBef>
              <a:buNone/>
            </a:pPr>
            <a:endParaRPr lang="en-IN" sz="1500" b="1" u="sng" kern="100" dirty="0">
              <a:effectLst/>
              <a:latin typeface="Bookman Old Style" panose="02050604050505020204" pitchFamily="18" charset="0"/>
              <a:ea typeface="Calibri" panose="020F0502020204030204" pitchFamily="34" charset="0"/>
              <a:cs typeface="Times New Roman" panose="02020603050405020304" pitchFamily="18" charset="0"/>
            </a:endParaRPr>
          </a:p>
          <a:p>
            <a:pPr marL="180000" indent="0">
              <a:lnSpc>
                <a:spcPct val="100000"/>
              </a:lnSpc>
              <a:spcBef>
                <a:spcPts val="0"/>
              </a:spcBef>
              <a:buNone/>
            </a:pPr>
            <a:r>
              <a:rPr lang="en-IN" sz="1500" b="1" u="sng" kern="100" dirty="0">
                <a:effectLst/>
                <a:latin typeface="Bookman Old Style" panose="02050604050505020204" pitchFamily="18" charset="0"/>
                <a:ea typeface="Calibri" panose="020F0502020204030204" pitchFamily="34" charset="0"/>
                <a:cs typeface="Times New Roman" panose="02020603050405020304" pitchFamily="18" charset="0"/>
              </a:rPr>
              <a:t>Definition of Third-Party Exports</a:t>
            </a:r>
          </a:p>
          <a:p>
            <a:pPr marL="180000" indent="0">
              <a:lnSpc>
                <a:spcPct val="100000"/>
              </a:lnSpc>
              <a:spcBef>
                <a:spcPts val="0"/>
              </a:spcBef>
              <a:buNone/>
            </a:pPr>
            <a:endParaRPr lang="en-IN" sz="1500" kern="100" dirty="0">
              <a:effectLst/>
              <a:latin typeface="Bookman Old Style" panose="02050604050505020204" pitchFamily="18" charset="0"/>
              <a:ea typeface="Calibri" panose="020F0502020204030204" pitchFamily="34" charset="0"/>
              <a:cs typeface="Times New Roman" panose="02020603050405020304" pitchFamily="18" charset="0"/>
            </a:endParaRPr>
          </a:p>
          <a:p>
            <a:pPr marL="180000" indent="0">
              <a:lnSpc>
                <a:spcPct val="100000"/>
              </a:lnSpc>
              <a:spcBef>
                <a:spcPts val="0"/>
              </a:spcBef>
              <a:buNone/>
            </a:pPr>
            <a:r>
              <a:rPr lang="en-IN" sz="1500" kern="100" dirty="0">
                <a:effectLst/>
                <a:latin typeface="Bookman Old Style" panose="02050604050505020204" pitchFamily="18" charset="0"/>
                <a:ea typeface="Calibri" panose="020F0502020204030204" pitchFamily="34" charset="0"/>
                <a:cs typeface="Times New Roman" panose="02020603050405020304" pitchFamily="18" charset="0"/>
              </a:rPr>
              <a:t>“</a:t>
            </a:r>
            <a:r>
              <a:rPr lang="en-IN" sz="1500" b="1" kern="100" dirty="0">
                <a:effectLst/>
                <a:latin typeface="Bookman Old Style" panose="02050604050505020204" pitchFamily="18" charset="0"/>
                <a:ea typeface="Calibri" panose="020F0502020204030204" pitchFamily="34" charset="0"/>
                <a:cs typeface="Times New Roman" panose="02020603050405020304" pitchFamily="18" charset="0"/>
              </a:rPr>
              <a:t>Third-party exports</a:t>
            </a:r>
            <a:r>
              <a:rPr lang="en-IN" sz="1500" kern="100" dirty="0">
                <a:effectLst/>
                <a:latin typeface="Bookman Old Style" panose="02050604050505020204" pitchFamily="18" charset="0"/>
                <a:ea typeface="Calibri" panose="020F0502020204030204" pitchFamily="34" charset="0"/>
                <a:cs typeface="Times New Roman" panose="02020603050405020304" pitchFamily="18" charset="0"/>
              </a:rPr>
              <a:t>” Means exports made by an exporter or manufacturer on behalf of another exporter(s). In such cases, Export documents such as shipping bills shall indicate names of both manufacturer exporter/manufacturer and third-party exporter(s). </a:t>
            </a:r>
          </a:p>
          <a:p>
            <a:pPr marL="180000" indent="0">
              <a:lnSpc>
                <a:spcPct val="100000"/>
              </a:lnSpc>
              <a:spcBef>
                <a:spcPts val="0"/>
              </a:spcBef>
              <a:buNone/>
            </a:pPr>
            <a:endParaRPr lang="en-IN" sz="700" kern="100" dirty="0">
              <a:effectLst/>
              <a:latin typeface="Bookman Old Style" panose="02050604050505020204" pitchFamily="18" charset="0"/>
              <a:ea typeface="Calibri" panose="020F0502020204030204" pitchFamily="34" charset="0"/>
              <a:cs typeface="Times New Roman" panose="02020603050405020304" pitchFamily="18" charset="0"/>
            </a:endParaRPr>
          </a:p>
          <a:p>
            <a:pPr marL="180000" indent="0">
              <a:lnSpc>
                <a:spcPct val="100000"/>
              </a:lnSpc>
              <a:spcBef>
                <a:spcPts val="0"/>
              </a:spcBef>
              <a:buNone/>
            </a:pPr>
            <a:r>
              <a:rPr lang="en-IN" sz="1500" kern="100" dirty="0">
                <a:effectLst/>
                <a:latin typeface="Bookman Old Style" panose="02050604050505020204" pitchFamily="18" charset="0"/>
                <a:ea typeface="Calibri" panose="020F0502020204030204" pitchFamily="34" charset="0"/>
                <a:cs typeface="Times New Roman" panose="02020603050405020304" pitchFamily="18" charset="0"/>
              </a:rPr>
              <a:t>Following should be in the name of third-party exporter:</a:t>
            </a:r>
          </a:p>
          <a:p>
            <a:pPr marL="180000" indent="0">
              <a:lnSpc>
                <a:spcPct val="100000"/>
              </a:lnSpc>
              <a:spcBef>
                <a:spcPts val="0"/>
              </a:spcBef>
              <a:buNone/>
            </a:pPr>
            <a:endParaRPr lang="en-IN" sz="700" kern="100" dirty="0">
              <a:effectLst/>
              <a:latin typeface="Bookman Old Style" panose="02050604050505020204" pitchFamily="18" charset="0"/>
              <a:ea typeface="Calibri" panose="020F0502020204030204" pitchFamily="34" charset="0"/>
              <a:cs typeface="Times New Roman" panose="02020603050405020304" pitchFamily="18" charset="0"/>
            </a:endParaRPr>
          </a:p>
          <a:p>
            <a:pPr marL="180000" indent="0">
              <a:lnSpc>
                <a:spcPct val="100000"/>
              </a:lnSpc>
              <a:spcBef>
                <a:spcPts val="0"/>
              </a:spcBef>
              <a:buNone/>
            </a:pPr>
            <a:r>
              <a:rPr lang="en-IN" sz="1500" kern="100" dirty="0">
                <a:effectLst/>
                <a:latin typeface="Bookman Old Style" panose="02050604050505020204" pitchFamily="18" charset="0"/>
                <a:ea typeface="Calibri" panose="020F0502020204030204" pitchFamily="34" charset="0"/>
                <a:cs typeface="Times New Roman" panose="02020603050405020304" pitchFamily="18" charset="0"/>
              </a:rPr>
              <a:t>– Bank Realization Certificate (BRC),</a:t>
            </a:r>
          </a:p>
          <a:p>
            <a:pPr marL="180000" indent="0">
              <a:lnSpc>
                <a:spcPct val="100000"/>
              </a:lnSpc>
              <a:spcBef>
                <a:spcPts val="0"/>
              </a:spcBef>
              <a:buNone/>
            </a:pPr>
            <a:r>
              <a:rPr lang="en-IN" sz="1500" kern="100" dirty="0">
                <a:effectLst/>
                <a:latin typeface="Bookman Old Style" panose="02050604050505020204" pitchFamily="18" charset="0"/>
                <a:ea typeface="Calibri" panose="020F0502020204030204" pitchFamily="34" charset="0"/>
                <a:cs typeface="Times New Roman" panose="02020603050405020304" pitchFamily="18" charset="0"/>
              </a:rPr>
              <a:t>– Self-Declaration Form (SDF), </a:t>
            </a:r>
          </a:p>
          <a:p>
            <a:pPr marL="180000" indent="0">
              <a:lnSpc>
                <a:spcPct val="100000"/>
              </a:lnSpc>
              <a:spcBef>
                <a:spcPts val="0"/>
              </a:spcBef>
              <a:buNone/>
            </a:pPr>
            <a:r>
              <a:rPr lang="en-IN" sz="1500" kern="100" dirty="0">
                <a:effectLst/>
                <a:latin typeface="Bookman Old Style" panose="02050604050505020204" pitchFamily="18" charset="0"/>
                <a:ea typeface="Calibri" panose="020F0502020204030204" pitchFamily="34" charset="0"/>
                <a:cs typeface="Times New Roman" panose="02020603050405020304" pitchFamily="18" charset="0"/>
              </a:rPr>
              <a:t>– Export order and </a:t>
            </a:r>
          </a:p>
          <a:p>
            <a:pPr marL="180000" indent="0">
              <a:lnSpc>
                <a:spcPct val="100000"/>
              </a:lnSpc>
              <a:spcBef>
                <a:spcPts val="0"/>
              </a:spcBef>
              <a:buNone/>
              <a:tabLst>
                <a:tab pos="1828800" algn="l"/>
              </a:tabLst>
            </a:pPr>
            <a:r>
              <a:rPr lang="en-IN" sz="1500" kern="100" dirty="0">
                <a:effectLst/>
                <a:latin typeface="Bookman Old Style" panose="02050604050505020204" pitchFamily="18" charset="0"/>
                <a:ea typeface="Calibri" panose="020F0502020204030204" pitchFamily="34" charset="0"/>
                <a:cs typeface="Times New Roman" panose="02020603050405020304" pitchFamily="18" charset="0"/>
              </a:rPr>
              <a:t>– Invoice.</a:t>
            </a:r>
          </a:p>
        </p:txBody>
      </p:sp>
    </p:spTree>
    <p:extLst>
      <p:ext uri="{BB962C8B-B14F-4D97-AF65-F5344CB8AC3E}">
        <p14:creationId xmlns:p14="http://schemas.microsoft.com/office/powerpoint/2010/main" val="360105721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EABB70-0E7F-5CFB-EF49-BAA9A2D67CF2}"/>
              </a:ext>
            </a:extLst>
          </p:cNvPr>
          <p:cNvSpPr>
            <a:spLocks noGrp="1"/>
          </p:cNvSpPr>
          <p:nvPr>
            <p:ph type="title"/>
          </p:nvPr>
        </p:nvSpPr>
        <p:spPr>
          <a:xfrm>
            <a:off x="1292254" y="157812"/>
            <a:ext cx="9097702" cy="744400"/>
          </a:xfrm>
          <a:noFill/>
        </p:spPr>
        <p:txBody>
          <a:bodyPr>
            <a:normAutofit/>
          </a:bodyPr>
          <a:lstStyle/>
          <a:p>
            <a:pPr algn="ctr"/>
            <a:r>
              <a:rPr lang="en-US" sz="2700" dirty="0">
                <a:solidFill>
                  <a:schemeClr val="accent5"/>
                </a:solidFill>
                <a:latin typeface="Bookman Old Style" panose="02050604050505020204" pitchFamily="18" charset="0"/>
              </a:rPr>
              <a:t>In-Depth Analysis of Customs Export Definitions</a:t>
            </a:r>
          </a:p>
        </p:txBody>
      </p:sp>
      <p:sp>
        <p:nvSpPr>
          <p:cNvPr id="6" name="TextBox 5">
            <a:extLst>
              <a:ext uri="{FF2B5EF4-FFF2-40B4-BE49-F238E27FC236}">
                <a16:creationId xmlns:a16="http://schemas.microsoft.com/office/drawing/2014/main" id="{465F2E4E-0461-B7FA-B06E-31A17E19019E}"/>
              </a:ext>
            </a:extLst>
          </p:cNvPr>
          <p:cNvSpPr txBox="1"/>
          <p:nvPr/>
        </p:nvSpPr>
        <p:spPr>
          <a:xfrm>
            <a:off x="203856" y="664195"/>
            <a:ext cx="11968480" cy="6064930"/>
          </a:xfrm>
          <a:prstGeom prst="rect">
            <a:avLst/>
          </a:prstGeom>
          <a:noFill/>
        </p:spPr>
        <p:txBody>
          <a:bodyPr wrap="square">
            <a:spAutoFit/>
          </a:bodyPr>
          <a:lstStyle/>
          <a:p>
            <a:pPr>
              <a:lnSpc>
                <a:spcPct val="107000"/>
              </a:lnSpc>
              <a:spcAft>
                <a:spcPts val="800"/>
              </a:spcAft>
            </a:pPr>
            <a:r>
              <a:rPr lang="en-IN" sz="1450" b="1" u="sng" kern="100" dirty="0">
                <a:effectLst/>
                <a:latin typeface="Bookman Old Style" panose="02050604050505020204" pitchFamily="18" charset="0"/>
                <a:ea typeface="Calibri" panose="020F0502020204030204" pitchFamily="34" charset="0"/>
                <a:cs typeface="Times New Roman" panose="02020603050405020304" pitchFamily="18" charset="0"/>
              </a:rPr>
              <a:t>Deemed Exports</a:t>
            </a:r>
            <a:endParaRPr lang="en-IN" sz="145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IN" sz="1450" b="1" kern="0" dirty="0">
                <a:effectLst/>
                <a:latin typeface="Bookman Old Style" panose="02050604050505020204" pitchFamily="18" charset="0"/>
                <a:ea typeface="Times New Roman" panose="02020603050405020304" pitchFamily="18" charset="0"/>
                <a:cs typeface="Times New Roman" panose="02020603050405020304" pitchFamily="18" charset="0"/>
              </a:rPr>
              <a:t>Deemed Exports</a:t>
            </a:r>
            <a:r>
              <a:rPr lang="en-IN" sz="1450" kern="0" dirty="0">
                <a:effectLst/>
                <a:latin typeface="Bookman Old Style" panose="02050604050505020204" pitchFamily="18" charset="0"/>
                <a:ea typeface="Times New Roman" panose="02020603050405020304" pitchFamily="18" charset="0"/>
                <a:cs typeface="Times New Roman" panose="02020603050405020304" pitchFamily="18" charset="0"/>
              </a:rPr>
              <a:t> refer to domestic transactions where goods are supplied within India without leaving the country, and payment is received in Indian rupees or foreign exchange. These transactions are considered similar to exports because they support export-oriented activities or import substitution.</a:t>
            </a:r>
            <a:endParaRPr lang="en-IN" sz="145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IN" sz="1450" b="1" u="sng" kern="0" dirty="0">
                <a:effectLst/>
                <a:latin typeface="Bookman Old Style" panose="02050604050505020204" pitchFamily="18" charset="0"/>
                <a:ea typeface="Times New Roman" panose="02020603050405020304" pitchFamily="18" charset="0"/>
                <a:cs typeface="Times New Roman" panose="02020603050405020304" pitchFamily="18" charset="0"/>
              </a:rPr>
              <a:t>Categories of Deemed Exports:</a:t>
            </a:r>
            <a:endParaRPr lang="en-IN" sz="1450" u="sng"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rabicPeriod"/>
              <a:tabLst>
                <a:tab pos="457200" algn="l"/>
              </a:tabLst>
            </a:pPr>
            <a:r>
              <a:rPr lang="en-IN" sz="1450" kern="0" dirty="0">
                <a:effectLst/>
                <a:latin typeface="Bookman Old Style" panose="02050604050505020204" pitchFamily="18" charset="0"/>
                <a:ea typeface="Times New Roman" panose="02020603050405020304" pitchFamily="18" charset="0"/>
                <a:cs typeface="Times New Roman" panose="02020603050405020304" pitchFamily="18" charset="0"/>
              </a:rPr>
              <a:t>Supplies to Export Oriented Units (EOUs), EHTPs, STPs, and BTPs.</a:t>
            </a:r>
            <a:endParaRPr lang="en-IN" sz="145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rabicPeriod"/>
              <a:tabLst>
                <a:tab pos="457200" algn="l"/>
              </a:tabLst>
            </a:pPr>
            <a:r>
              <a:rPr lang="en-IN" sz="1450" kern="0" dirty="0">
                <a:effectLst/>
                <a:latin typeface="Bookman Old Style" panose="02050604050505020204" pitchFamily="18" charset="0"/>
                <a:ea typeface="Times New Roman" panose="02020603050405020304" pitchFamily="18" charset="0"/>
                <a:cs typeface="Times New Roman" panose="02020603050405020304" pitchFamily="18" charset="0"/>
              </a:rPr>
              <a:t>Supplies against Advance Authorization for duty-free import of inputs.</a:t>
            </a:r>
            <a:endParaRPr lang="en-IN" sz="145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rabicPeriod"/>
              <a:tabLst>
                <a:tab pos="457200" algn="l"/>
              </a:tabLst>
            </a:pPr>
            <a:r>
              <a:rPr lang="en-IN" sz="1450" kern="0" dirty="0">
                <a:effectLst/>
                <a:latin typeface="Bookman Old Style" panose="02050604050505020204" pitchFamily="18" charset="0"/>
                <a:ea typeface="Times New Roman" panose="02020603050405020304" pitchFamily="18" charset="0"/>
                <a:cs typeface="Times New Roman" panose="02020603050405020304" pitchFamily="18" charset="0"/>
              </a:rPr>
              <a:t>Supplies under the Export Promotion Capital Goods (EPCG) Scheme.</a:t>
            </a:r>
            <a:endParaRPr lang="en-IN" sz="145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rabicPeriod"/>
              <a:tabLst>
                <a:tab pos="457200" algn="l"/>
              </a:tabLst>
            </a:pPr>
            <a:r>
              <a:rPr lang="en-IN" sz="1450" kern="0" dirty="0">
                <a:effectLst/>
                <a:latin typeface="Bookman Old Style" panose="02050604050505020204" pitchFamily="18" charset="0"/>
                <a:ea typeface="Times New Roman" panose="02020603050405020304" pitchFamily="18" charset="0"/>
                <a:cs typeface="Times New Roman" panose="02020603050405020304" pitchFamily="18" charset="0"/>
              </a:rPr>
              <a:t>Supplies to power projects, refineries, and nuclear projects.</a:t>
            </a:r>
            <a:endParaRPr lang="en-IN" sz="145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rabicPeriod"/>
              <a:tabLst>
                <a:tab pos="457200" algn="l"/>
              </a:tabLst>
            </a:pPr>
            <a:r>
              <a:rPr lang="en-IN" sz="1450" kern="0" dirty="0">
                <a:effectLst/>
                <a:latin typeface="Bookman Old Style" panose="02050604050505020204" pitchFamily="18" charset="0"/>
                <a:ea typeface="Times New Roman" panose="02020603050405020304" pitchFamily="18" charset="0"/>
                <a:cs typeface="Times New Roman" panose="02020603050405020304" pitchFamily="18" charset="0"/>
              </a:rPr>
              <a:t>Supplies to the UN or international organizations and their projects.</a:t>
            </a:r>
            <a:endParaRPr lang="en-IN" sz="145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rabicPeriod"/>
              <a:tabLst>
                <a:tab pos="457200" algn="l"/>
              </a:tabLst>
            </a:pPr>
            <a:r>
              <a:rPr lang="en-IN" sz="1450" kern="0" dirty="0">
                <a:effectLst/>
                <a:latin typeface="Bookman Old Style" panose="02050604050505020204" pitchFamily="18" charset="0"/>
                <a:ea typeface="Times New Roman" panose="02020603050405020304" pitchFamily="18" charset="0"/>
                <a:cs typeface="Times New Roman" panose="02020603050405020304" pitchFamily="18" charset="0"/>
              </a:rPr>
              <a:t>Supplies to Mega Power Projects.</a:t>
            </a:r>
            <a:endParaRPr lang="en-IN" sz="145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rabicPeriod"/>
              <a:tabLst>
                <a:tab pos="457200" algn="l"/>
              </a:tabLst>
            </a:pPr>
            <a:r>
              <a:rPr lang="en-IN" sz="1450" kern="0" dirty="0">
                <a:effectLst/>
                <a:latin typeface="Bookman Old Style" panose="02050604050505020204" pitchFamily="18" charset="0"/>
                <a:ea typeface="Times New Roman" panose="02020603050405020304" pitchFamily="18" charset="0"/>
                <a:cs typeface="Times New Roman" panose="02020603050405020304" pitchFamily="18" charset="0"/>
              </a:rPr>
              <a:t>Supplies from Domestic Tariff Areas (DTA) to Special Economic Zones (SEZs).</a:t>
            </a:r>
            <a:endParaRPr lang="en-IN" sz="145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IN" sz="1450" b="1" u="sng" kern="0" dirty="0">
                <a:effectLst/>
                <a:latin typeface="Bookman Old Style" panose="02050604050505020204" pitchFamily="18" charset="0"/>
                <a:ea typeface="Times New Roman" panose="02020603050405020304" pitchFamily="18" charset="0"/>
                <a:cs typeface="Times New Roman" panose="02020603050405020304" pitchFamily="18" charset="0"/>
              </a:rPr>
              <a:t>Benefits of Deemed Exports:</a:t>
            </a:r>
            <a:endParaRPr lang="en-IN" sz="1450" u="sng"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rabicPeriod"/>
              <a:tabLst>
                <a:tab pos="457200" algn="l"/>
              </a:tabLst>
            </a:pPr>
            <a:r>
              <a:rPr lang="en-IN" sz="1450" b="1" kern="0" dirty="0">
                <a:effectLst/>
                <a:latin typeface="Bookman Old Style" panose="02050604050505020204" pitchFamily="18" charset="0"/>
                <a:ea typeface="Times New Roman" panose="02020603050405020304" pitchFamily="18" charset="0"/>
                <a:cs typeface="Times New Roman" panose="02020603050405020304" pitchFamily="18" charset="0"/>
              </a:rPr>
              <a:t>Duty Drawback</a:t>
            </a:r>
            <a:r>
              <a:rPr lang="en-IN" sz="1450" kern="0" dirty="0">
                <a:effectLst/>
                <a:latin typeface="Bookman Old Style" panose="02050604050505020204" pitchFamily="18" charset="0"/>
                <a:ea typeface="Times New Roman" panose="02020603050405020304" pitchFamily="18" charset="0"/>
                <a:cs typeface="Times New Roman" panose="02020603050405020304" pitchFamily="18" charset="0"/>
              </a:rPr>
              <a:t>: Refund of duties on inputs used in production.</a:t>
            </a:r>
            <a:endParaRPr lang="en-IN" sz="145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rabicPeriod"/>
              <a:tabLst>
                <a:tab pos="457200" algn="l"/>
              </a:tabLst>
            </a:pPr>
            <a:r>
              <a:rPr lang="en-IN" sz="1450" b="1" kern="0" dirty="0">
                <a:effectLst/>
                <a:latin typeface="Bookman Old Style" panose="02050604050505020204" pitchFamily="18" charset="0"/>
                <a:ea typeface="Times New Roman" panose="02020603050405020304" pitchFamily="18" charset="0"/>
                <a:cs typeface="Times New Roman" panose="02020603050405020304" pitchFamily="18" charset="0"/>
              </a:rPr>
              <a:t>Advance Authorization</a:t>
            </a:r>
            <a:r>
              <a:rPr lang="en-IN" sz="1450" kern="0" dirty="0">
                <a:effectLst/>
                <a:latin typeface="Bookman Old Style" panose="02050604050505020204" pitchFamily="18" charset="0"/>
                <a:ea typeface="Times New Roman" panose="02020603050405020304" pitchFamily="18" charset="0"/>
                <a:cs typeface="Times New Roman" panose="02020603050405020304" pitchFamily="18" charset="0"/>
              </a:rPr>
              <a:t>: Duty-free procurement of inputs.</a:t>
            </a:r>
            <a:endParaRPr lang="en-IN" sz="145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rabicPeriod"/>
              <a:tabLst>
                <a:tab pos="457200" algn="l"/>
              </a:tabLst>
            </a:pPr>
            <a:r>
              <a:rPr lang="en-IN" sz="1450" b="1" kern="0" dirty="0">
                <a:effectLst/>
                <a:latin typeface="Bookman Old Style" panose="02050604050505020204" pitchFamily="18" charset="0"/>
                <a:ea typeface="Times New Roman" panose="02020603050405020304" pitchFamily="18" charset="0"/>
                <a:cs typeface="Times New Roman" panose="02020603050405020304" pitchFamily="18" charset="0"/>
              </a:rPr>
              <a:t>GST Exemption</a:t>
            </a:r>
            <a:r>
              <a:rPr lang="en-IN" sz="1450" kern="0" dirty="0">
                <a:effectLst/>
                <a:latin typeface="Bookman Old Style" panose="02050604050505020204" pitchFamily="18" charset="0"/>
                <a:ea typeface="Times New Roman" panose="02020603050405020304" pitchFamily="18" charset="0"/>
                <a:cs typeface="Times New Roman" panose="02020603050405020304" pitchFamily="18" charset="0"/>
              </a:rPr>
              <a:t>: Possible exemption from GST under certain conditions.</a:t>
            </a:r>
            <a:endParaRPr lang="en-IN" sz="145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rabicPeriod"/>
              <a:tabLst>
                <a:tab pos="457200" algn="l"/>
              </a:tabLst>
            </a:pPr>
            <a:r>
              <a:rPr lang="en-IN" sz="1450" b="1" kern="0" dirty="0">
                <a:effectLst/>
                <a:latin typeface="Bookman Old Style" panose="02050604050505020204" pitchFamily="18" charset="0"/>
                <a:ea typeface="Times New Roman" panose="02020603050405020304" pitchFamily="18" charset="0"/>
                <a:cs typeface="Times New Roman" panose="02020603050405020304" pitchFamily="18" charset="0"/>
              </a:rPr>
              <a:t>Refund of Terminal Excise Duty</a:t>
            </a:r>
            <a:r>
              <a:rPr lang="en-IN" sz="1450" kern="0" dirty="0">
                <a:effectLst/>
                <a:latin typeface="Bookman Old Style" panose="02050604050505020204" pitchFamily="18" charset="0"/>
                <a:ea typeface="Times New Roman" panose="02020603050405020304" pitchFamily="18" charset="0"/>
                <a:cs typeface="Times New Roman" panose="02020603050405020304" pitchFamily="18" charset="0"/>
              </a:rPr>
              <a:t>: For exempted goods, TED can be claimed.</a:t>
            </a:r>
            <a:endParaRPr lang="en-IN" sz="145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rabicPeriod"/>
              <a:tabLst>
                <a:tab pos="457200" algn="l"/>
              </a:tabLst>
            </a:pPr>
            <a:r>
              <a:rPr lang="en-IN" sz="1450" b="1" kern="0" dirty="0">
                <a:effectLst/>
                <a:latin typeface="Bookman Old Style" panose="02050604050505020204" pitchFamily="18" charset="0"/>
                <a:ea typeface="Times New Roman" panose="02020603050405020304" pitchFamily="18" charset="0"/>
                <a:cs typeface="Times New Roman" panose="02020603050405020304" pitchFamily="18" charset="0"/>
              </a:rPr>
              <a:t>EPCG Scheme</a:t>
            </a:r>
            <a:r>
              <a:rPr lang="en-IN" sz="1450" kern="0" dirty="0">
                <a:effectLst/>
                <a:latin typeface="Bookman Old Style" panose="02050604050505020204" pitchFamily="18" charset="0"/>
                <a:ea typeface="Times New Roman" panose="02020603050405020304" pitchFamily="18" charset="0"/>
                <a:cs typeface="Times New Roman" panose="02020603050405020304" pitchFamily="18" charset="0"/>
              </a:rPr>
              <a:t>: Concessional duty rates on capital goods.</a:t>
            </a:r>
            <a:endParaRPr lang="en-IN" sz="1450" kern="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3262308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DB154A0-202B-FDD1-0424-EFA65D2D1AAC}"/>
              </a:ext>
            </a:extLst>
          </p:cNvPr>
          <p:cNvSpPr txBox="1"/>
          <p:nvPr/>
        </p:nvSpPr>
        <p:spPr>
          <a:xfrm>
            <a:off x="177800" y="1236377"/>
            <a:ext cx="11836400" cy="5018938"/>
          </a:xfrm>
          <a:prstGeom prst="rect">
            <a:avLst/>
          </a:prstGeom>
          <a:noFill/>
        </p:spPr>
        <p:txBody>
          <a:bodyPr wrap="square">
            <a:spAutoFit/>
          </a:bodyPr>
          <a:lstStyle/>
          <a:p>
            <a:pPr>
              <a:lnSpc>
                <a:spcPct val="106000"/>
              </a:lnSpc>
              <a:spcAft>
                <a:spcPts val="800"/>
              </a:spcAft>
            </a:pPr>
            <a:r>
              <a:rPr lang="en-US" sz="1500" b="1" kern="0" dirty="0">
                <a:effectLst/>
                <a:latin typeface="Bookman Old Style" panose="02050604050505020204" pitchFamily="18" charset="0"/>
                <a:ea typeface="Calibri" panose="020F0502020204030204" pitchFamily="34" charset="0"/>
                <a:cs typeface="Times New Roman" panose="02020603050405020304" pitchFamily="18" charset="0"/>
              </a:rPr>
              <a:t>Title: </a:t>
            </a:r>
            <a:r>
              <a:rPr lang="en-US" sz="1500" kern="0" dirty="0">
                <a:effectLst/>
                <a:latin typeface="Bookman Old Style" panose="02050604050505020204" pitchFamily="18" charset="0"/>
                <a:ea typeface="Calibri" panose="020F0502020204030204" pitchFamily="34" charset="0"/>
                <a:cs typeface="Times New Roman" panose="02020603050405020304" pitchFamily="18" charset="0"/>
              </a:rPr>
              <a:t>Classification of Supplies to EOUs as Deemed Exports</a:t>
            </a:r>
            <a:endParaRPr lang="en-IN" sz="1500" kern="100" dirty="0">
              <a:latin typeface="Bookman Old Style" panose="02050604050505020204" pitchFamily="18" charset="0"/>
              <a:ea typeface="Calibri" panose="020F0502020204030204" pitchFamily="34" charset="0"/>
              <a:cs typeface="Times New Roman" panose="02020603050405020304" pitchFamily="18" charset="0"/>
            </a:endParaRPr>
          </a:p>
          <a:p>
            <a:pPr>
              <a:lnSpc>
                <a:spcPct val="106000"/>
              </a:lnSpc>
              <a:spcAft>
                <a:spcPts val="800"/>
              </a:spcAft>
            </a:pPr>
            <a:endParaRPr lang="en-IN" sz="300" kern="100" dirty="0">
              <a:effectLst/>
              <a:latin typeface="Bookman Old Style" panose="02050604050505020204" pitchFamily="18" charset="0"/>
              <a:ea typeface="Calibri" panose="020F0502020204030204" pitchFamily="34" charset="0"/>
              <a:cs typeface="Times New Roman" panose="02020603050405020304" pitchFamily="18" charset="0"/>
            </a:endParaRPr>
          </a:p>
          <a:p>
            <a:pPr>
              <a:lnSpc>
                <a:spcPct val="106000"/>
              </a:lnSpc>
              <a:spcAft>
                <a:spcPts val="800"/>
              </a:spcAft>
            </a:pPr>
            <a:r>
              <a:rPr lang="en-US" sz="1500" b="1" kern="0" dirty="0">
                <a:effectLst/>
                <a:latin typeface="Bookman Old Style" panose="02050604050505020204" pitchFamily="18" charset="0"/>
                <a:ea typeface="Calibri" panose="020F0502020204030204" pitchFamily="34" charset="0"/>
                <a:cs typeface="Times New Roman" panose="02020603050405020304" pitchFamily="18" charset="0"/>
              </a:rPr>
              <a:t>Issue: </a:t>
            </a:r>
            <a:r>
              <a:rPr lang="en-US" sz="1500" kern="0" dirty="0">
                <a:effectLst/>
                <a:latin typeface="Bookman Old Style" panose="02050604050505020204" pitchFamily="18" charset="0"/>
                <a:ea typeface="Calibri" panose="020F0502020204030204" pitchFamily="34" charset="0"/>
                <a:cs typeface="Times New Roman" panose="02020603050405020304" pitchFamily="18" charset="0"/>
              </a:rPr>
              <a:t>The case involved the classification of goods supplied to Export Oriented Units (EOUs) and whether these supplies qualified as deemed exports under the Central Excise Act.</a:t>
            </a:r>
            <a:endParaRPr lang="en-IN" sz="1500" kern="100" dirty="0">
              <a:latin typeface="Bookman Old Style" panose="02050604050505020204" pitchFamily="18" charset="0"/>
              <a:ea typeface="Calibri" panose="020F0502020204030204" pitchFamily="34" charset="0"/>
              <a:cs typeface="Times New Roman" panose="02020603050405020304" pitchFamily="18" charset="0"/>
            </a:endParaRPr>
          </a:p>
          <a:p>
            <a:pPr>
              <a:lnSpc>
                <a:spcPct val="106000"/>
              </a:lnSpc>
              <a:spcAft>
                <a:spcPts val="800"/>
              </a:spcAft>
            </a:pPr>
            <a:endParaRPr lang="en-IN" sz="300" kern="100" dirty="0">
              <a:effectLst/>
              <a:latin typeface="Bookman Old Style" panose="02050604050505020204" pitchFamily="18" charset="0"/>
              <a:ea typeface="Calibri" panose="020F0502020204030204" pitchFamily="34" charset="0"/>
              <a:cs typeface="Times New Roman" panose="02020603050405020304" pitchFamily="18" charset="0"/>
            </a:endParaRPr>
          </a:p>
          <a:p>
            <a:pPr>
              <a:lnSpc>
                <a:spcPct val="106000"/>
              </a:lnSpc>
              <a:spcAft>
                <a:spcPts val="800"/>
              </a:spcAft>
            </a:pPr>
            <a:r>
              <a:rPr lang="en-US" sz="1500" b="1" kern="0" dirty="0">
                <a:effectLst/>
                <a:latin typeface="Bookman Old Style" panose="02050604050505020204" pitchFamily="18" charset="0"/>
                <a:ea typeface="Calibri" panose="020F0502020204030204" pitchFamily="34" charset="0"/>
                <a:cs typeface="Times New Roman" panose="02020603050405020304" pitchFamily="18" charset="0"/>
              </a:rPr>
              <a:t>Observation and Judgement: </a:t>
            </a:r>
            <a:r>
              <a:rPr lang="en-US" sz="1500" kern="0" dirty="0">
                <a:effectLst/>
                <a:latin typeface="Bookman Old Style" panose="02050604050505020204" pitchFamily="18" charset="0"/>
                <a:ea typeface="Calibri" panose="020F0502020204030204" pitchFamily="34" charset="0"/>
                <a:cs typeface="Times New Roman" panose="02020603050405020304" pitchFamily="18" charset="0"/>
              </a:rPr>
              <a:t>The Supreme Court examined the nature of the transactions, where goods were supplied to EOUs for further processing and export. The court observed that for supplies to qualify as deemed exports, they must be treated as if they were physically exported out of the country. The court ruled that the supplies made to EOUs, which were ultimately used for manufacturing goods for export, qualify as deemed exports and were eligible for the benefits under the Central Excise Act.</a:t>
            </a:r>
            <a:endParaRPr lang="en-IN" sz="1500" kern="100" dirty="0">
              <a:latin typeface="Bookman Old Style" panose="02050604050505020204" pitchFamily="18" charset="0"/>
              <a:ea typeface="Calibri" panose="020F0502020204030204" pitchFamily="34" charset="0"/>
              <a:cs typeface="Times New Roman" panose="02020603050405020304" pitchFamily="18" charset="0"/>
            </a:endParaRPr>
          </a:p>
          <a:p>
            <a:pPr>
              <a:lnSpc>
                <a:spcPct val="106000"/>
              </a:lnSpc>
              <a:spcAft>
                <a:spcPts val="800"/>
              </a:spcAft>
            </a:pPr>
            <a:endParaRPr lang="en-IN" sz="300" kern="100" dirty="0">
              <a:effectLst/>
              <a:latin typeface="Bookman Old Style" panose="02050604050505020204" pitchFamily="18" charset="0"/>
              <a:ea typeface="Calibri" panose="020F0502020204030204" pitchFamily="34" charset="0"/>
              <a:cs typeface="Times New Roman" panose="02020603050405020304" pitchFamily="18" charset="0"/>
            </a:endParaRPr>
          </a:p>
          <a:p>
            <a:pPr>
              <a:lnSpc>
                <a:spcPct val="106000"/>
              </a:lnSpc>
              <a:spcAft>
                <a:spcPts val="800"/>
              </a:spcAft>
            </a:pPr>
            <a:r>
              <a:rPr lang="en-US" sz="1500" b="1" kern="0" dirty="0">
                <a:effectLst/>
                <a:latin typeface="Bookman Old Style" panose="02050604050505020204" pitchFamily="18" charset="0"/>
                <a:ea typeface="Calibri" panose="020F0502020204030204" pitchFamily="34" charset="0"/>
                <a:cs typeface="Times New Roman" panose="02020603050405020304" pitchFamily="18" charset="0"/>
              </a:rPr>
              <a:t>Insights from the Case: </a:t>
            </a:r>
            <a:r>
              <a:rPr lang="en-US" sz="1500" kern="0" dirty="0">
                <a:effectLst/>
                <a:latin typeface="Bookman Old Style" panose="02050604050505020204" pitchFamily="18" charset="0"/>
                <a:ea typeface="Calibri" panose="020F0502020204030204" pitchFamily="34" charset="0"/>
                <a:cs typeface="Times New Roman" panose="02020603050405020304" pitchFamily="18" charset="0"/>
              </a:rPr>
              <a:t>This judgment provides crucial clarity on the definition of deemed exports and the conditions under which supplies to EOUs can be classified as such. It underscores the importance of the end-use of the goods and the ultimate export of the finished products. The case serves as a precedent for determining the tax treatment of supplies to EOUs and highlights the need for clear documentation and compliance with export regulations.</a:t>
            </a:r>
            <a:endParaRPr lang="en-IN" sz="1500" kern="100" dirty="0">
              <a:latin typeface="Bookman Old Style" panose="02050604050505020204" pitchFamily="18" charset="0"/>
              <a:ea typeface="Calibri" panose="020F0502020204030204" pitchFamily="34" charset="0"/>
              <a:cs typeface="Times New Roman" panose="02020603050405020304" pitchFamily="18" charset="0"/>
            </a:endParaRPr>
          </a:p>
          <a:p>
            <a:pPr>
              <a:lnSpc>
                <a:spcPct val="106000"/>
              </a:lnSpc>
              <a:spcAft>
                <a:spcPts val="800"/>
              </a:spcAft>
            </a:pPr>
            <a:endParaRPr lang="en-IN" sz="300" kern="100" dirty="0">
              <a:effectLst/>
              <a:latin typeface="Bookman Old Style" panose="02050604050505020204" pitchFamily="18" charset="0"/>
              <a:ea typeface="Calibri" panose="020F0502020204030204" pitchFamily="34" charset="0"/>
              <a:cs typeface="Times New Roman" panose="02020603050405020304" pitchFamily="18" charset="0"/>
            </a:endParaRPr>
          </a:p>
          <a:p>
            <a:pPr>
              <a:lnSpc>
                <a:spcPct val="106000"/>
              </a:lnSpc>
              <a:spcAft>
                <a:spcPts val="800"/>
              </a:spcAft>
            </a:pPr>
            <a:r>
              <a:rPr lang="en-US" sz="1500" b="1" kern="0" dirty="0">
                <a:effectLst/>
                <a:latin typeface="Bookman Old Style" panose="02050604050505020204" pitchFamily="18" charset="0"/>
                <a:ea typeface="Calibri" panose="020F0502020204030204" pitchFamily="34" charset="0"/>
                <a:cs typeface="Times New Roman" panose="02020603050405020304" pitchFamily="18" charset="0"/>
              </a:rPr>
              <a:t>Case Reference: </a:t>
            </a:r>
            <a:r>
              <a:rPr lang="en-US" sz="1500" kern="0" dirty="0">
                <a:effectLst/>
                <a:latin typeface="Bookman Old Style" panose="02050604050505020204" pitchFamily="18" charset="0"/>
                <a:ea typeface="Calibri" panose="020F0502020204030204" pitchFamily="34" charset="0"/>
                <a:cs typeface="Times New Roman" panose="02020603050405020304" pitchFamily="18" charset="0"/>
              </a:rPr>
              <a:t>Commissioner of Central Excise vs. M/S. Ginni Filaments Ltd., Supreme Court of India (Appeal civil 5830 of 1999)</a:t>
            </a:r>
          </a:p>
          <a:p>
            <a:pPr>
              <a:lnSpc>
                <a:spcPct val="106000"/>
              </a:lnSpc>
              <a:spcAft>
                <a:spcPts val="800"/>
              </a:spcAft>
            </a:pPr>
            <a:endParaRPr lang="en-IN" sz="300" kern="100" dirty="0">
              <a:effectLst/>
              <a:latin typeface="Bookman Old Style" panose="02050604050505020204" pitchFamily="18" charset="0"/>
              <a:ea typeface="Calibri" panose="020F0502020204030204" pitchFamily="34" charset="0"/>
              <a:cs typeface="Times New Roman" panose="02020603050405020304" pitchFamily="18" charset="0"/>
            </a:endParaRPr>
          </a:p>
          <a:p>
            <a:pPr>
              <a:lnSpc>
                <a:spcPct val="106000"/>
              </a:lnSpc>
              <a:spcAft>
                <a:spcPts val="800"/>
              </a:spcAft>
            </a:pPr>
            <a:r>
              <a:rPr lang="en-US" sz="1500" b="1" kern="0" dirty="0">
                <a:effectLst/>
                <a:latin typeface="Bookman Old Style" panose="02050604050505020204" pitchFamily="18" charset="0"/>
                <a:ea typeface="Calibri" panose="020F0502020204030204" pitchFamily="34" charset="0"/>
                <a:cs typeface="Times New Roman" panose="02020603050405020304" pitchFamily="18" charset="0"/>
              </a:rPr>
              <a:t>Link: </a:t>
            </a:r>
            <a:r>
              <a:rPr lang="en-US" sz="1500" u="sng" kern="0" dirty="0">
                <a:solidFill>
                  <a:srgbClr val="0000FF"/>
                </a:solidFill>
                <a:effectLst/>
                <a:latin typeface="Bookman Old Style" panose="02050604050505020204" pitchFamily="18" charset="0"/>
                <a:ea typeface="Calibri" panose="020F0502020204030204" pitchFamily="34" charset="0"/>
                <a:cs typeface="Times New Roman" panose="02020603050405020304" pitchFamily="18" charset="0"/>
                <a:hlinkClick r:id="rId3"/>
              </a:rPr>
              <a:t>Comm.Of Central Excise, Allahabad vs M/S Ginni Filaments Ltd on 17 February, 2005 (indiankanoon.org)</a:t>
            </a:r>
            <a:endParaRPr lang="en-IN" sz="1500" kern="100" dirty="0">
              <a:effectLst/>
              <a:latin typeface="Bookman Old Style" panose="02050604050505020204" pitchFamily="18" charset="0"/>
              <a:ea typeface="Calibri" panose="020F0502020204030204" pitchFamily="34" charset="0"/>
              <a:cs typeface="Times New Roman" panose="02020603050405020304" pitchFamily="18" charset="0"/>
            </a:endParaRPr>
          </a:p>
        </p:txBody>
      </p:sp>
      <p:sp>
        <p:nvSpPr>
          <p:cNvPr id="8" name="TextBox 7">
            <a:extLst>
              <a:ext uri="{FF2B5EF4-FFF2-40B4-BE49-F238E27FC236}">
                <a16:creationId xmlns:a16="http://schemas.microsoft.com/office/drawing/2014/main" id="{0D7DA09D-BD3A-C811-BC0E-4729C80CA19D}"/>
              </a:ext>
            </a:extLst>
          </p:cNvPr>
          <p:cNvSpPr txBox="1"/>
          <p:nvPr/>
        </p:nvSpPr>
        <p:spPr>
          <a:xfrm>
            <a:off x="2540000" y="128945"/>
            <a:ext cx="6509134" cy="979371"/>
          </a:xfrm>
          <a:prstGeom prst="rect">
            <a:avLst/>
          </a:prstGeom>
          <a:noFill/>
        </p:spPr>
        <p:txBody>
          <a:bodyPr wrap="square">
            <a:spAutoFit/>
          </a:bodyPr>
          <a:lstStyle/>
          <a:p>
            <a:pPr algn="ctr">
              <a:lnSpc>
                <a:spcPct val="106000"/>
              </a:lnSpc>
              <a:spcAft>
                <a:spcPts val="800"/>
              </a:spcAft>
            </a:pPr>
            <a:r>
              <a:rPr lang="en-US" sz="2800" u="sng" kern="0" dirty="0">
                <a:solidFill>
                  <a:schemeClr val="accent5"/>
                </a:solidFill>
                <a:effectLst/>
                <a:latin typeface="Bookman Old Style" panose="02050604050505020204" pitchFamily="18" charset="0"/>
                <a:ea typeface="Calibri" panose="020F0502020204030204" pitchFamily="34" charset="0"/>
                <a:cs typeface="Times New Roman" panose="02020603050405020304" pitchFamily="18" charset="0"/>
              </a:rPr>
              <a:t>Landmark Judgment on Defining Deemed Exports</a:t>
            </a:r>
            <a:endParaRPr lang="en-IN" sz="2800" kern="100" dirty="0">
              <a:solidFill>
                <a:schemeClr val="accent5"/>
              </a:solidFill>
              <a:effectLst/>
              <a:latin typeface="Bookman Old Style" panose="020506040505050202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0869995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31495" y="925032"/>
            <a:ext cx="11698236" cy="5408417"/>
          </a:xfrm>
        </p:spPr>
        <p:txBody>
          <a:bodyPr>
            <a:noAutofit/>
          </a:bodyPr>
          <a:lstStyle/>
          <a:p>
            <a:pPr marL="0" indent="0">
              <a:spcBef>
                <a:spcPts val="800"/>
              </a:spcBef>
              <a:buNone/>
            </a:pPr>
            <a:endParaRPr lang="en-US" sz="800" b="1" u="sng" dirty="0">
              <a:latin typeface="Bookman Old Style" panose="02050604050505020204" pitchFamily="18" charset="0"/>
            </a:endParaRPr>
          </a:p>
          <a:p>
            <a:pPr marL="0" indent="0">
              <a:spcBef>
                <a:spcPts val="600"/>
              </a:spcBef>
              <a:buNone/>
            </a:pPr>
            <a:endParaRPr lang="en-US" sz="800" dirty="0">
              <a:latin typeface="Bookman Old Style" panose="02050604050505020204" pitchFamily="18" charset="0"/>
            </a:endParaRPr>
          </a:p>
        </p:txBody>
      </p:sp>
      <p:sp>
        <p:nvSpPr>
          <p:cNvPr id="8" name="Title 1">
            <a:extLst>
              <a:ext uri="{FF2B5EF4-FFF2-40B4-BE49-F238E27FC236}">
                <a16:creationId xmlns:a16="http://schemas.microsoft.com/office/drawing/2014/main" id="{F169176C-0DA5-CBF3-8CF9-233ED677A0CB}"/>
              </a:ext>
            </a:extLst>
          </p:cNvPr>
          <p:cNvSpPr>
            <a:spLocks noGrp="1"/>
          </p:cNvSpPr>
          <p:nvPr>
            <p:ph type="title"/>
          </p:nvPr>
        </p:nvSpPr>
        <p:spPr>
          <a:xfrm>
            <a:off x="1239905" y="191997"/>
            <a:ext cx="9097702" cy="744400"/>
          </a:xfrm>
          <a:noFill/>
        </p:spPr>
        <p:txBody>
          <a:bodyPr>
            <a:normAutofit/>
          </a:bodyPr>
          <a:lstStyle/>
          <a:p>
            <a:pPr algn="ctr"/>
            <a:r>
              <a:rPr lang="en-US" sz="2700" dirty="0">
                <a:solidFill>
                  <a:schemeClr val="accent5"/>
                </a:solidFill>
                <a:latin typeface="Bookman Old Style" panose="02050604050505020204" pitchFamily="18" charset="0"/>
              </a:rPr>
              <a:t>In-Depth Analysis of Customs Export Definitions</a:t>
            </a:r>
          </a:p>
        </p:txBody>
      </p:sp>
      <p:sp>
        <p:nvSpPr>
          <p:cNvPr id="7" name="TextBox 6">
            <a:extLst>
              <a:ext uri="{FF2B5EF4-FFF2-40B4-BE49-F238E27FC236}">
                <a16:creationId xmlns:a16="http://schemas.microsoft.com/office/drawing/2014/main" id="{9E30B825-A455-3181-9E6E-1A9F8C993C0F}"/>
              </a:ext>
            </a:extLst>
          </p:cNvPr>
          <p:cNvSpPr txBox="1"/>
          <p:nvPr/>
        </p:nvSpPr>
        <p:spPr>
          <a:xfrm>
            <a:off x="231495" y="787871"/>
            <a:ext cx="11541804" cy="5270610"/>
          </a:xfrm>
          <a:prstGeom prst="rect">
            <a:avLst/>
          </a:prstGeom>
          <a:noFill/>
        </p:spPr>
        <p:txBody>
          <a:bodyPr wrap="square">
            <a:spAutoFit/>
          </a:bodyPr>
          <a:lstStyle/>
          <a:p>
            <a:pPr>
              <a:lnSpc>
                <a:spcPct val="107000"/>
              </a:lnSpc>
              <a:spcAft>
                <a:spcPts val="800"/>
              </a:spcAft>
            </a:pPr>
            <a:r>
              <a:rPr lang="en-IN" sz="1500" b="1" u="sng" kern="100" dirty="0">
                <a:effectLst/>
                <a:latin typeface="Bookman Old Style" panose="02050604050505020204" pitchFamily="18" charset="0"/>
                <a:ea typeface="Calibri" panose="020F0502020204030204" pitchFamily="34" charset="0"/>
                <a:cs typeface="Times New Roman" panose="02020603050405020304" pitchFamily="18" charset="0"/>
              </a:rPr>
              <a:t>Merchant Exports</a:t>
            </a:r>
            <a:endParaRPr lang="en-IN" sz="1500" b="1" u="sng" kern="100" dirty="0">
              <a:latin typeface="Bookman Old Style" panose="02050604050505020204" pitchFamily="18" charset="0"/>
              <a:ea typeface="Calibri" panose="020F0502020204030204" pitchFamily="34" charset="0"/>
              <a:cs typeface="Times New Roman" panose="02020603050405020304" pitchFamily="18" charset="0"/>
            </a:endParaRPr>
          </a:p>
          <a:p>
            <a:pPr>
              <a:lnSpc>
                <a:spcPct val="107000"/>
              </a:lnSpc>
              <a:spcAft>
                <a:spcPts val="800"/>
              </a:spcAft>
            </a:pPr>
            <a:r>
              <a:rPr lang="en-IN" sz="1500" kern="100" dirty="0">
                <a:effectLst/>
                <a:latin typeface="Bookman Old Style" panose="02050604050505020204" pitchFamily="18" charset="0"/>
                <a:ea typeface="Calibri" panose="020F0502020204030204" pitchFamily="34" charset="0"/>
                <a:cs typeface="Times New Roman" panose="02020603050405020304" pitchFamily="18" charset="0"/>
              </a:rPr>
              <a:t>A Merchant Exporter is an individual or entity engaged in trading activities, exporting goods bought from manufacturers within India. They do not have their own production facilities but specialize in procuring and marketing goods internationally.</a:t>
            </a:r>
          </a:p>
          <a:p>
            <a:pPr lvl="0">
              <a:lnSpc>
                <a:spcPct val="107000"/>
              </a:lnSpc>
              <a:spcAft>
                <a:spcPts val="800"/>
              </a:spcAft>
              <a:tabLst>
                <a:tab pos="457200" algn="l"/>
              </a:tabLst>
            </a:pPr>
            <a:r>
              <a:rPr lang="en-IN" sz="1500" b="1" u="sng" kern="100" dirty="0">
                <a:effectLst/>
                <a:latin typeface="Bookman Old Style" panose="02050604050505020204" pitchFamily="18" charset="0"/>
                <a:ea typeface="Calibri" panose="020F0502020204030204" pitchFamily="34" charset="0"/>
                <a:cs typeface="Times New Roman" panose="02020603050405020304" pitchFamily="18" charset="0"/>
              </a:rPr>
              <a:t>Nature of Work:</a:t>
            </a:r>
            <a:endParaRPr lang="en-IN" sz="1500" b="1" u="sng" kern="100" dirty="0">
              <a:latin typeface="Calibri" panose="020F0502020204030204" pitchFamily="34" charset="0"/>
              <a:ea typeface="Calibri" panose="020F0502020204030204" pitchFamily="34" charset="0"/>
              <a:cs typeface="Times New Roman" panose="02020603050405020304" pitchFamily="18" charset="0"/>
            </a:endParaRPr>
          </a:p>
          <a:p>
            <a:pPr marL="285750" lvl="0" indent="-285750">
              <a:lnSpc>
                <a:spcPct val="107000"/>
              </a:lnSpc>
              <a:spcAft>
                <a:spcPts val="800"/>
              </a:spcAft>
              <a:buFont typeface="Arial" panose="020B0604020202020204" pitchFamily="34" charset="0"/>
              <a:buChar char="•"/>
              <a:tabLst>
                <a:tab pos="457200" algn="l"/>
              </a:tabLst>
            </a:pPr>
            <a:r>
              <a:rPr lang="en-IN" sz="1500" kern="100" dirty="0">
                <a:effectLst/>
                <a:latin typeface="Bookman Old Style" panose="02050604050505020204" pitchFamily="18" charset="0"/>
                <a:ea typeface="Calibri" panose="020F0502020204030204" pitchFamily="34" charset="0"/>
                <a:cs typeface="Times New Roman" panose="02020603050405020304" pitchFamily="18" charset="0"/>
              </a:rPr>
              <a:t>Merchant exporters identify suppliers, procure goods, and sell them to international buyers.</a:t>
            </a:r>
            <a:endParaRPr lang="en-IN" sz="1500" kern="100" dirty="0">
              <a:latin typeface="Calibri" panose="020F0502020204030204" pitchFamily="34" charset="0"/>
              <a:ea typeface="Calibri" panose="020F0502020204030204" pitchFamily="34" charset="0"/>
              <a:cs typeface="Times New Roman" panose="02020603050405020304" pitchFamily="18" charset="0"/>
            </a:endParaRPr>
          </a:p>
          <a:p>
            <a:pPr marL="285750" lvl="0" indent="-285750">
              <a:lnSpc>
                <a:spcPct val="107000"/>
              </a:lnSpc>
              <a:spcAft>
                <a:spcPts val="800"/>
              </a:spcAft>
              <a:buFont typeface="Arial" panose="020B0604020202020204" pitchFamily="34" charset="0"/>
              <a:buChar char="•"/>
              <a:tabLst>
                <a:tab pos="457200" algn="l"/>
              </a:tabLst>
            </a:pPr>
            <a:r>
              <a:rPr lang="en-IN" sz="1500" kern="100" dirty="0">
                <a:effectLst/>
                <a:latin typeface="Bookman Old Style" panose="02050604050505020204" pitchFamily="18" charset="0"/>
                <a:ea typeface="Calibri" panose="020F0502020204030204" pitchFamily="34" charset="0"/>
                <a:cs typeface="Times New Roman" panose="02020603050405020304" pitchFamily="18" charset="0"/>
              </a:rPr>
              <a:t>They utilize marketing strategies like social media, email campaigns, and websites to find buyers.</a:t>
            </a:r>
            <a:endParaRPr lang="en-IN" sz="1500" kern="100" dirty="0">
              <a:latin typeface="Calibri" panose="020F0502020204030204" pitchFamily="34" charset="0"/>
              <a:ea typeface="Calibri" panose="020F0502020204030204" pitchFamily="34" charset="0"/>
              <a:cs typeface="Times New Roman" panose="02020603050405020304" pitchFamily="18" charset="0"/>
            </a:endParaRPr>
          </a:p>
          <a:p>
            <a:pPr marL="285750" lvl="0" indent="-285750">
              <a:lnSpc>
                <a:spcPct val="107000"/>
              </a:lnSpc>
              <a:spcAft>
                <a:spcPts val="800"/>
              </a:spcAft>
              <a:buFont typeface="Arial" panose="020B0604020202020204" pitchFamily="34" charset="0"/>
              <a:buChar char="•"/>
              <a:tabLst>
                <a:tab pos="457200" algn="l"/>
              </a:tabLst>
            </a:pPr>
            <a:r>
              <a:rPr lang="en-IN" sz="1500" kern="100" dirty="0">
                <a:effectLst/>
                <a:latin typeface="Bookman Old Style" panose="02050604050505020204" pitchFamily="18" charset="0"/>
                <a:ea typeface="Calibri" panose="020F0502020204030204" pitchFamily="34" charset="0"/>
                <a:cs typeface="Times New Roman" panose="02020603050405020304" pitchFamily="18" charset="0"/>
              </a:rPr>
              <a:t>Goods are shipped under the merchant exporter’s name, and they must register on the GST portal to access government incentives.</a:t>
            </a:r>
            <a:endParaRPr lang="en-IN" sz="1500" kern="100" dirty="0">
              <a:effectLst/>
              <a:latin typeface="Calibri" panose="020F0502020204030204" pitchFamily="34" charset="0"/>
              <a:ea typeface="Calibri" panose="020F0502020204030204" pitchFamily="34" charset="0"/>
              <a:cs typeface="Times New Roman" panose="02020603050405020304" pitchFamily="18" charset="0"/>
            </a:endParaRPr>
          </a:p>
          <a:p>
            <a:pPr marL="285750" lvl="0" indent="-285750">
              <a:lnSpc>
                <a:spcPct val="107000"/>
              </a:lnSpc>
              <a:spcAft>
                <a:spcPts val="800"/>
              </a:spcAft>
              <a:buFont typeface="Wingdings" panose="05000000000000000000" pitchFamily="2" charset="2"/>
              <a:buChar char="v"/>
              <a:tabLst>
                <a:tab pos="457200" algn="l"/>
              </a:tabLst>
            </a:pPr>
            <a:r>
              <a:rPr lang="en-IN" sz="1500" b="1" u="sng" kern="100" dirty="0">
                <a:effectLst/>
                <a:latin typeface="Bookman Old Style" panose="02050604050505020204" pitchFamily="18" charset="0"/>
                <a:ea typeface="Calibri" panose="020F0502020204030204" pitchFamily="34" charset="0"/>
                <a:cs typeface="Times New Roman" panose="02020603050405020304" pitchFamily="18" charset="0"/>
              </a:rPr>
              <a:t>Supporting Manufacturers</a:t>
            </a:r>
            <a:endParaRPr lang="en-IN" sz="1500" b="1" u="sng" kern="100" dirty="0">
              <a:latin typeface="Calibri" panose="020F0502020204030204" pitchFamily="34" charset="0"/>
              <a:ea typeface="Calibri" panose="020F0502020204030204" pitchFamily="34" charset="0"/>
              <a:cs typeface="Times New Roman" panose="02020603050405020304" pitchFamily="18" charset="0"/>
            </a:endParaRPr>
          </a:p>
          <a:p>
            <a:pPr lvl="0">
              <a:lnSpc>
                <a:spcPct val="107000"/>
              </a:lnSpc>
              <a:spcAft>
                <a:spcPts val="800"/>
              </a:spcAft>
              <a:tabLst>
                <a:tab pos="457200" algn="l"/>
              </a:tabLst>
            </a:pPr>
            <a:r>
              <a:rPr lang="en-IN" sz="1500" kern="100" dirty="0">
                <a:effectLst/>
                <a:latin typeface="Bookman Old Style" panose="02050604050505020204" pitchFamily="18" charset="0"/>
                <a:ea typeface="Calibri" panose="020F0502020204030204" pitchFamily="34" charset="0"/>
                <a:cs typeface="Times New Roman" panose="02020603050405020304" pitchFamily="18" charset="0"/>
              </a:rPr>
              <a:t>Supporting Manufacturers are those who produce goods for merchant exporters. Under schemes like EPCG, benefits can extend to supporting manufacturers if they are named on export documents alongside the merchant exporter.</a:t>
            </a:r>
            <a:endParaRPr lang="en-IN" sz="15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en-IN" sz="15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en-IN" sz="1800" b="1" u="sng" kern="100" dirty="0">
              <a:effectLst/>
              <a:latin typeface="Bookman Old Style" panose="02050604050505020204" pitchFamily="18" charset="0"/>
              <a:ea typeface="Calibri" panose="020F0502020204030204" pitchFamily="34" charset="0"/>
              <a:cs typeface="Times New Roman" panose="02020603050405020304" pitchFamily="18" charset="0"/>
            </a:endParaRPr>
          </a:p>
          <a:p>
            <a:pPr algn="ctr">
              <a:lnSpc>
                <a:spcPct val="107000"/>
              </a:lnSpc>
              <a:spcAft>
                <a:spcPts val="800"/>
              </a:spcAft>
            </a:pPr>
            <a:endParaRPr lang="en-IN" b="1" u="sng" kern="100" dirty="0">
              <a:latin typeface="Bookman Old Style" panose="02050604050505020204" pitchFamily="18" charset="0"/>
              <a:ea typeface="Calibri" panose="020F0502020204030204" pitchFamily="34" charset="0"/>
              <a:cs typeface="Times New Roman" panose="02020603050405020304" pitchFamily="18" charset="0"/>
            </a:endParaRPr>
          </a:p>
          <a:p>
            <a:pPr algn="ctr">
              <a:lnSpc>
                <a:spcPct val="107000"/>
              </a:lnSpc>
              <a:spcAft>
                <a:spcPts val="800"/>
              </a:spcAft>
            </a:pPr>
            <a:endParaRPr lang="en-IN" sz="1600" b="1" u="sng" kern="100" dirty="0">
              <a:effectLst/>
              <a:latin typeface="Bookman Old Style" panose="020506040505050202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8592143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15D46FA-E223-DAFE-2666-B6D02CBBDC71}"/>
              </a:ext>
            </a:extLst>
          </p:cNvPr>
          <p:cNvSpPr txBox="1"/>
          <p:nvPr/>
        </p:nvSpPr>
        <p:spPr>
          <a:xfrm>
            <a:off x="166813" y="1051295"/>
            <a:ext cx="11777094" cy="5688737"/>
          </a:xfrm>
          <a:prstGeom prst="rect">
            <a:avLst/>
          </a:prstGeom>
          <a:noFill/>
        </p:spPr>
        <p:txBody>
          <a:bodyPr wrap="square">
            <a:spAutoFit/>
          </a:bodyPr>
          <a:lstStyle/>
          <a:p>
            <a:pPr>
              <a:spcAft>
                <a:spcPts val="800"/>
              </a:spcAft>
            </a:pPr>
            <a:r>
              <a:rPr lang="en-US" sz="1500" b="1" kern="100" dirty="0">
                <a:effectLst/>
                <a:latin typeface="Bookman Old Style" panose="02050604050505020204" pitchFamily="18" charset="0"/>
                <a:ea typeface="Calibri" panose="020F0502020204030204" pitchFamily="34" charset="0"/>
                <a:cs typeface="Times New Roman" panose="02020603050405020304" pitchFamily="18" charset="0"/>
              </a:rPr>
              <a:t>Title: </a:t>
            </a:r>
            <a:r>
              <a:rPr lang="en-US" sz="1500" kern="100" dirty="0">
                <a:effectLst/>
                <a:latin typeface="Bookman Old Style" panose="02050604050505020204" pitchFamily="18" charset="0"/>
                <a:ea typeface="Calibri" panose="020F0502020204030204" pitchFamily="34" charset="0"/>
                <a:cs typeface="Times New Roman" panose="02020603050405020304" pitchFamily="18" charset="0"/>
              </a:rPr>
              <a:t>Supreme Court Clarifies Tax Exemptions on Merchant Exports Under Central Sales Tax Act.</a:t>
            </a:r>
          </a:p>
          <a:p>
            <a:pPr>
              <a:spcAft>
                <a:spcPts val="800"/>
              </a:spcAft>
            </a:pPr>
            <a:endParaRPr lang="en-IN" sz="300" kern="100"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800"/>
              </a:spcAft>
            </a:pPr>
            <a:r>
              <a:rPr lang="en-US" sz="1500" b="1" kern="100" dirty="0">
                <a:effectLst/>
                <a:latin typeface="Bookman Old Style" panose="02050604050505020204" pitchFamily="18" charset="0"/>
                <a:ea typeface="Calibri" panose="020F0502020204030204" pitchFamily="34" charset="0"/>
                <a:cs typeface="Times New Roman" panose="02020603050405020304" pitchFamily="18" charset="0"/>
              </a:rPr>
              <a:t>Issue: </a:t>
            </a:r>
            <a:r>
              <a:rPr lang="en-US" sz="1500" kern="100" dirty="0">
                <a:effectLst/>
                <a:latin typeface="Bookman Old Style" panose="02050604050505020204" pitchFamily="18" charset="0"/>
                <a:ea typeface="Calibri" panose="020F0502020204030204" pitchFamily="34" charset="0"/>
                <a:cs typeface="Times New Roman" panose="02020603050405020304" pitchFamily="18" charset="0"/>
              </a:rPr>
              <a:t>The case involved the classification of transactions as merchant exports and the applicability of tax exemptions under the Central Sales Tax Act, 1956. The primary issue was whether the transactions in question qualified as exports or inter-state sales.</a:t>
            </a:r>
            <a:endParaRPr lang="en-US" sz="1500" kern="100" dirty="0">
              <a:latin typeface="Bookman Old Style" panose="02050604050505020204" pitchFamily="18" charset="0"/>
              <a:ea typeface="Calibri" panose="020F0502020204030204" pitchFamily="34" charset="0"/>
              <a:cs typeface="Times New Roman" panose="02020603050405020304" pitchFamily="18" charset="0"/>
            </a:endParaRPr>
          </a:p>
          <a:p>
            <a:pPr>
              <a:spcAft>
                <a:spcPts val="800"/>
              </a:spcAft>
            </a:pPr>
            <a:endParaRPr lang="en-IN" sz="300" kern="100"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800"/>
              </a:spcAft>
            </a:pPr>
            <a:r>
              <a:rPr lang="en-US" sz="1500" b="1" kern="100" dirty="0">
                <a:effectLst/>
                <a:latin typeface="Bookman Old Style" panose="02050604050505020204" pitchFamily="18" charset="0"/>
                <a:ea typeface="Calibri" panose="020F0502020204030204" pitchFamily="34" charset="0"/>
                <a:cs typeface="Times New Roman" panose="02020603050405020304" pitchFamily="18" charset="0"/>
              </a:rPr>
              <a:t>Observation and Judgement: </a:t>
            </a:r>
            <a:r>
              <a:rPr lang="en-US" sz="1500" kern="100" dirty="0">
                <a:effectLst/>
                <a:latin typeface="Bookman Old Style" panose="02050604050505020204" pitchFamily="18" charset="0"/>
                <a:ea typeface="Calibri" panose="020F0502020204030204" pitchFamily="34" charset="0"/>
                <a:cs typeface="Times New Roman" panose="02020603050405020304" pitchFamily="18" charset="0"/>
              </a:rPr>
              <a:t>The Supreme Court examined the nature of the transactions, which involved the sale of goods by the appellant to foreign buyers through intermediaries. The court observed that for a transaction to qualify as an export, it must involve the movement of goods from India to a foreign destination as part of the sale contract. The court ruled that the transactions in question did not qualify as exports since the goods were sold to intermediaries within India before being exported. Consequently, the transactions were classified as inter-state sales, and the appellant was not entitled to the tax exemptions claimed under Section 5(2) of the Central Sales Tax Act, 1956.</a:t>
            </a:r>
          </a:p>
          <a:p>
            <a:pPr>
              <a:spcAft>
                <a:spcPts val="800"/>
              </a:spcAft>
            </a:pPr>
            <a:endParaRPr lang="en-IN" sz="300" kern="100"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800"/>
              </a:spcAft>
            </a:pPr>
            <a:r>
              <a:rPr lang="en-US" sz="1500" b="1" kern="100" dirty="0">
                <a:effectLst/>
                <a:latin typeface="Bookman Old Style" panose="02050604050505020204" pitchFamily="18" charset="0"/>
                <a:ea typeface="Calibri" panose="020F0502020204030204" pitchFamily="34" charset="0"/>
                <a:cs typeface="Times New Roman" panose="02020603050405020304" pitchFamily="18" charset="0"/>
              </a:rPr>
              <a:t>Insights from the Case: </a:t>
            </a:r>
            <a:r>
              <a:rPr lang="en-US" sz="1500" kern="100" dirty="0">
                <a:effectLst/>
                <a:latin typeface="Bookman Old Style" panose="02050604050505020204" pitchFamily="18" charset="0"/>
                <a:ea typeface="Calibri" panose="020F0502020204030204" pitchFamily="34" charset="0"/>
                <a:cs typeface="Times New Roman" panose="02020603050405020304" pitchFamily="18" charset="0"/>
              </a:rPr>
              <a:t>This judgment provides crucial clarity on the definition of merchant exports and the conditions under which transactions can be classified as exports. It underscores the importance of the direct movement of goods from India to a foreign destination as part of the sale contract. The case serves as a precedent for determining the tax treatment of transactions involving intermediaries and highlights the need for clear documentation and compliance with export regulations.</a:t>
            </a:r>
          </a:p>
          <a:p>
            <a:pPr>
              <a:spcAft>
                <a:spcPts val="800"/>
              </a:spcAft>
            </a:pPr>
            <a:endParaRPr lang="en-IN" sz="300" kern="100"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800"/>
              </a:spcAft>
            </a:pPr>
            <a:r>
              <a:rPr lang="en-US" sz="1500" b="1" kern="100" dirty="0">
                <a:effectLst/>
                <a:latin typeface="Bookman Old Style" panose="02050604050505020204" pitchFamily="18" charset="0"/>
                <a:ea typeface="Calibri" panose="020F0502020204030204" pitchFamily="34" charset="0"/>
                <a:cs typeface="Times New Roman" panose="02020603050405020304" pitchFamily="18" charset="0"/>
              </a:rPr>
              <a:t>Case Reference: </a:t>
            </a:r>
            <a:r>
              <a:rPr lang="en-US" sz="1500" kern="100" dirty="0">
                <a:effectLst/>
                <a:latin typeface="Bookman Old Style" panose="02050604050505020204" pitchFamily="18" charset="0"/>
                <a:ea typeface="Calibri" panose="020F0502020204030204" pitchFamily="34" charset="0"/>
                <a:cs typeface="Times New Roman" panose="02020603050405020304" pitchFamily="18" charset="0"/>
              </a:rPr>
              <a:t>M/S Vellanki Frame Works vs. The Commercial Tax Officer, Visakhapatnam, Supreme Court of India (CIVIL APPEAL NOs. 1322-1323 of 2019)</a:t>
            </a:r>
          </a:p>
          <a:p>
            <a:pPr>
              <a:spcAft>
                <a:spcPts val="800"/>
              </a:spcAft>
            </a:pPr>
            <a:endParaRPr lang="en-IN" sz="300" kern="100"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800"/>
              </a:spcAft>
            </a:pPr>
            <a:r>
              <a:rPr lang="en-US" sz="1500" b="1" kern="100" dirty="0">
                <a:effectLst/>
                <a:latin typeface="Bookman Old Style" panose="02050604050505020204" pitchFamily="18" charset="0"/>
                <a:ea typeface="Calibri" panose="020F0502020204030204" pitchFamily="34" charset="0"/>
                <a:cs typeface="Times New Roman" panose="02020603050405020304" pitchFamily="18" charset="0"/>
              </a:rPr>
              <a:t>Link:</a:t>
            </a:r>
            <a:r>
              <a:rPr lang="en-US" sz="1500" kern="100" dirty="0">
                <a:effectLst/>
                <a:latin typeface="Bookman Old Style" panose="02050604050505020204" pitchFamily="18" charset="0"/>
                <a:ea typeface="Calibri" panose="020F0502020204030204" pitchFamily="34" charset="0"/>
                <a:cs typeface="Times New Roman" panose="02020603050405020304" pitchFamily="18" charset="0"/>
              </a:rPr>
              <a:t> </a:t>
            </a:r>
            <a:r>
              <a:rPr lang="en-US" sz="1500" u="sng" kern="100" dirty="0">
                <a:solidFill>
                  <a:srgbClr val="0563C1"/>
                </a:solidFill>
                <a:effectLst/>
                <a:latin typeface="Bookman Old Style" panose="02050604050505020204" pitchFamily="18" charset="0"/>
                <a:ea typeface="Calibri" panose="020F0502020204030204" pitchFamily="34" charset="0"/>
                <a:cs typeface="Times New Roman" panose="02020603050405020304" pitchFamily="18" charset="0"/>
                <a:hlinkClick r:id="rId3"/>
              </a:rPr>
              <a:t>14995_2015_39_1501_25500_Judgement_13-Jan-2021.pdf (sci.gov.in)</a:t>
            </a:r>
            <a:endParaRPr lang="en-IN" sz="15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id="{725162A6-9520-C126-4D99-6AB8D41CCC2A}"/>
              </a:ext>
            </a:extLst>
          </p:cNvPr>
          <p:cNvSpPr txBox="1"/>
          <p:nvPr/>
        </p:nvSpPr>
        <p:spPr>
          <a:xfrm>
            <a:off x="2616200" y="98465"/>
            <a:ext cx="6187440" cy="991810"/>
          </a:xfrm>
          <a:prstGeom prst="rect">
            <a:avLst/>
          </a:prstGeom>
          <a:noFill/>
        </p:spPr>
        <p:txBody>
          <a:bodyPr wrap="square">
            <a:spAutoFit/>
          </a:bodyPr>
          <a:lstStyle/>
          <a:p>
            <a:pPr algn="ctr">
              <a:lnSpc>
                <a:spcPct val="107000"/>
              </a:lnSpc>
              <a:spcAft>
                <a:spcPts val="800"/>
              </a:spcAft>
            </a:pPr>
            <a:r>
              <a:rPr lang="en-US" sz="2800" u="sng" kern="100" dirty="0">
                <a:solidFill>
                  <a:schemeClr val="accent5"/>
                </a:solidFill>
                <a:effectLst/>
                <a:latin typeface="Bookman Old Style" panose="02050604050505020204" pitchFamily="18" charset="0"/>
                <a:ea typeface="Calibri" panose="020F0502020204030204" pitchFamily="34" charset="0"/>
                <a:cs typeface="Times New Roman" panose="02020603050405020304" pitchFamily="18" charset="0"/>
              </a:rPr>
              <a:t>Landmark Judgement on Defining Merchant Export</a:t>
            </a:r>
            <a:endParaRPr lang="en-IN" sz="2800" kern="100" dirty="0">
              <a:solidFill>
                <a:schemeClr val="accent5"/>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17531891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091" y="713641"/>
            <a:ext cx="11889129" cy="5854308"/>
          </a:xfrm>
        </p:spPr>
        <p:txBody>
          <a:bodyPr>
            <a:noAutofit/>
          </a:bodyPr>
          <a:lstStyle/>
          <a:p>
            <a:pPr marL="0" indent="0">
              <a:lnSpc>
                <a:spcPct val="100000"/>
              </a:lnSpc>
              <a:spcBef>
                <a:spcPts val="800"/>
              </a:spcBef>
              <a:buNone/>
            </a:pPr>
            <a:r>
              <a:rPr lang="en-US" sz="1500" b="1" u="sng" dirty="0">
                <a:latin typeface="Bookman Old Style" panose="02050604050505020204" pitchFamily="18" charset="0"/>
              </a:rPr>
              <a:t>Definition of Goods Under Customs Act 1962 </a:t>
            </a:r>
          </a:p>
          <a:p>
            <a:pPr marL="0" indent="0">
              <a:lnSpc>
                <a:spcPct val="100000"/>
              </a:lnSpc>
              <a:spcBef>
                <a:spcPts val="800"/>
              </a:spcBef>
              <a:buNone/>
            </a:pPr>
            <a:r>
              <a:rPr lang="en-US" sz="1500" dirty="0">
                <a:latin typeface="Bookman Old Style" panose="02050604050505020204" pitchFamily="18" charset="0"/>
              </a:rPr>
              <a:t>According to Section 2(22) of the Customs Act, 1962  </a:t>
            </a:r>
          </a:p>
          <a:p>
            <a:pPr marL="0" indent="0">
              <a:lnSpc>
                <a:spcPct val="100000"/>
              </a:lnSpc>
              <a:spcBef>
                <a:spcPts val="600"/>
              </a:spcBef>
              <a:buNone/>
            </a:pPr>
            <a:r>
              <a:rPr lang="en-US" sz="1500" b="1" dirty="0">
                <a:latin typeface="Bookman Old Style" panose="02050604050505020204" pitchFamily="18" charset="0"/>
              </a:rPr>
              <a:t>“GOODS” </a:t>
            </a:r>
            <a:r>
              <a:rPr lang="en-US" sz="1500" dirty="0">
                <a:latin typeface="Bookman Old Style" panose="02050604050505020204" pitchFamily="18" charset="0"/>
              </a:rPr>
              <a:t>includes: -    </a:t>
            </a:r>
          </a:p>
          <a:p>
            <a:pPr marL="0" indent="0">
              <a:lnSpc>
                <a:spcPct val="100000"/>
              </a:lnSpc>
              <a:spcBef>
                <a:spcPts val="600"/>
              </a:spcBef>
              <a:buNone/>
            </a:pPr>
            <a:r>
              <a:rPr lang="en-US" sz="1500" dirty="0">
                <a:latin typeface="Bookman Old Style" panose="02050604050505020204" pitchFamily="18" charset="0"/>
              </a:rPr>
              <a:t>(a) vessels, aircrafts and vehicles;  </a:t>
            </a:r>
          </a:p>
          <a:p>
            <a:pPr marL="0" indent="0">
              <a:lnSpc>
                <a:spcPct val="100000"/>
              </a:lnSpc>
              <a:spcBef>
                <a:spcPts val="600"/>
              </a:spcBef>
              <a:buNone/>
            </a:pPr>
            <a:r>
              <a:rPr lang="en-US" sz="1500" dirty="0">
                <a:latin typeface="Bookman Old Style" panose="02050604050505020204" pitchFamily="18" charset="0"/>
              </a:rPr>
              <a:t>(b) stores; </a:t>
            </a:r>
          </a:p>
          <a:p>
            <a:pPr marL="0" indent="0">
              <a:lnSpc>
                <a:spcPct val="100000"/>
              </a:lnSpc>
              <a:spcBef>
                <a:spcPts val="600"/>
              </a:spcBef>
              <a:buNone/>
            </a:pPr>
            <a:r>
              <a:rPr lang="en-US" sz="1500" dirty="0">
                <a:latin typeface="Bookman Old Style" panose="02050604050505020204" pitchFamily="18" charset="0"/>
              </a:rPr>
              <a:t>(c) baggage; </a:t>
            </a:r>
          </a:p>
          <a:p>
            <a:pPr marL="0" indent="0">
              <a:lnSpc>
                <a:spcPct val="100000"/>
              </a:lnSpc>
              <a:spcBef>
                <a:spcPts val="600"/>
              </a:spcBef>
              <a:buNone/>
            </a:pPr>
            <a:r>
              <a:rPr lang="en-US" sz="1500" dirty="0">
                <a:latin typeface="Bookman Old Style" panose="02050604050505020204" pitchFamily="18" charset="0"/>
              </a:rPr>
              <a:t>(d) currency and negotiable instruments; and   </a:t>
            </a:r>
          </a:p>
          <a:p>
            <a:pPr marL="0" indent="0">
              <a:lnSpc>
                <a:spcPct val="100000"/>
              </a:lnSpc>
              <a:spcBef>
                <a:spcPts val="600"/>
              </a:spcBef>
              <a:buNone/>
            </a:pPr>
            <a:r>
              <a:rPr lang="en-US" sz="1500" dirty="0">
                <a:latin typeface="Bookman Old Style" panose="02050604050505020204" pitchFamily="18" charset="0"/>
              </a:rPr>
              <a:t>(e) any other kind of movable property.</a:t>
            </a:r>
          </a:p>
          <a:p>
            <a:pPr marL="0" indent="0">
              <a:lnSpc>
                <a:spcPct val="100000"/>
              </a:lnSpc>
              <a:spcBef>
                <a:spcPts val="600"/>
              </a:spcBef>
              <a:buNone/>
            </a:pPr>
            <a:endParaRPr lang="en-US" sz="500" dirty="0">
              <a:latin typeface="Bookman Old Style" panose="02050604050505020204" pitchFamily="18" charset="0"/>
            </a:endParaRPr>
          </a:p>
          <a:p>
            <a:pPr marL="0" indent="0">
              <a:lnSpc>
                <a:spcPct val="100000"/>
              </a:lnSpc>
              <a:spcBef>
                <a:spcPts val="600"/>
              </a:spcBef>
              <a:buNone/>
            </a:pPr>
            <a:r>
              <a:rPr lang="en-IN" sz="1500" b="1" u="sng" kern="100" dirty="0">
                <a:effectLst/>
                <a:latin typeface="Bookman Old Style" panose="02050604050505020204" pitchFamily="18" charset="0"/>
                <a:ea typeface="Calibri" panose="020F0502020204030204" pitchFamily="34" charset="0"/>
                <a:cs typeface="Times New Roman" panose="02020603050405020304" pitchFamily="18" charset="0"/>
              </a:rPr>
              <a:t>Definition of “Export Goods” Under Customs Act 1962</a:t>
            </a:r>
            <a:endParaRPr lang="en-IN" sz="1500" b="1" u="sng" kern="100" dirty="0">
              <a:latin typeface="Bookman Old Style" panose="02050604050505020204" pitchFamily="18" charset="0"/>
              <a:ea typeface="Calibri" panose="020F0502020204030204" pitchFamily="34" charset="0"/>
              <a:cs typeface="Times New Roman" panose="02020603050405020304" pitchFamily="18" charset="0"/>
            </a:endParaRPr>
          </a:p>
          <a:p>
            <a:pPr marL="0" indent="0">
              <a:lnSpc>
                <a:spcPct val="100000"/>
              </a:lnSpc>
              <a:spcBef>
                <a:spcPts val="600"/>
              </a:spcBef>
              <a:buNone/>
            </a:pPr>
            <a:r>
              <a:rPr lang="en-IN" sz="1500" kern="100" dirty="0">
                <a:effectLst/>
                <a:latin typeface="Bookman Old Style" panose="02050604050505020204" pitchFamily="18" charset="0"/>
                <a:ea typeface="Calibri" panose="020F0502020204030204" pitchFamily="34" charset="0"/>
                <a:cs typeface="Times New Roman" panose="02020603050405020304" pitchFamily="18" charset="0"/>
              </a:rPr>
              <a:t>According to Section 2(19) of the Customs Act,1962 </a:t>
            </a:r>
            <a:r>
              <a:rPr lang="en-IN" sz="1500" b="1" kern="100" dirty="0">
                <a:effectLst/>
                <a:latin typeface="Bookman Old Style" panose="02050604050505020204" pitchFamily="18" charset="0"/>
                <a:ea typeface="Calibri" panose="020F0502020204030204" pitchFamily="34" charset="0"/>
                <a:cs typeface="Times New Roman" panose="02020603050405020304" pitchFamily="18" charset="0"/>
              </a:rPr>
              <a:t>“Export goods”</a:t>
            </a:r>
            <a:r>
              <a:rPr lang="en-IN" sz="1500" kern="100" dirty="0">
                <a:effectLst/>
                <a:latin typeface="Bookman Old Style" panose="02050604050505020204" pitchFamily="18" charset="0"/>
                <a:ea typeface="Calibri" panose="020F0502020204030204" pitchFamily="34" charset="0"/>
                <a:cs typeface="Times New Roman" panose="02020603050405020304" pitchFamily="18" charset="0"/>
              </a:rPr>
              <a:t> means any goods which are to be taken out of India to a place outside India.</a:t>
            </a:r>
          </a:p>
          <a:p>
            <a:pPr marL="0" indent="0">
              <a:lnSpc>
                <a:spcPct val="100000"/>
              </a:lnSpc>
              <a:spcBef>
                <a:spcPts val="600"/>
              </a:spcBef>
              <a:buNone/>
            </a:pPr>
            <a:endParaRPr lang="en-IN" sz="500" kern="100" dirty="0">
              <a:effectLst/>
              <a:latin typeface="Bookman Old Style" panose="02050604050505020204" pitchFamily="18" charset="0"/>
              <a:ea typeface="Calibri" panose="020F0502020204030204" pitchFamily="34" charset="0"/>
              <a:cs typeface="Times New Roman" panose="02020603050405020304" pitchFamily="18" charset="0"/>
            </a:endParaRPr>
          </a:p>
          <a:p>
            <a:pPr marL="0" indent="0">
              <a:lnSpc>
                <a:spcPct val="100000"/>
              </a:lnSpc>
              <a:spcBef>
                <a:spcPts val="600"/>
              </a:spcBef>
              <a:buNone/>
            </a:pPr>
            <a:r>
              <a:rPr lang="en-US" sz="1500" b="1" u="sng" dirty="0">
                <a:latin typeface="Bookman Old Style" panose="02050604050505020204" pitchFamily="18" charset="0"/>
              </a:rPr>
              <a:t>Definition of “Dutiable goods” Under Customs </a:t>
            </a:r>
            <a:r>
              <a:rPr lang="en-IN" sz="1500" b="1" u="sng" kern="100" dirty="0">
                <a:effectLst/>
                <a:latin typeface="Bookman Old Style" panose="02050604050505020204" pitchFamily="18" charset="0"/>
                <a:ea typeface="Calibri" panose="020F0502020204030204" pitchFamily="34" charset="0"/>
                <a:cs typeface="Times New Roman" panose="02020603050405020304" pitchFamily="18" charset="0"/>
              </a:rPr>
              <a:t>Act 1962</a:t>
            </a:r>
            <a:endParaRPr lang="en-US" sz="1500" u="sng" dirty="0">
              <a:latin typeface="Bookman Old Style" panose="02050604050505020204" pitchFamily="18" charset="0"/>
            </a:endParaRPr>
          </a:p>
          <a:p>
            <a:pPr marL="0" indent="0">
              <a:lnSpc>
                <a:spcPct val="100000"/>
              </a:lnSpc>
              <a:spcBef>
                <a:spcPts val="600"/>
              </a:spcBef>
              <a:buNone/>
            </a:pPr>
            <a:r>
              <a:rPr lang="en-US" sz="1500" dirty="0">
                <a:latin typeface="Bookman Old Style" panose="02050604050505020204" pitchFamily="18" charset="0"/>
              </a:rPr>
              <a:t>According to Section 2(14) of the Customs Act,1962 “Dutiable goods” means any goods which are chargeable to duty and on which duty has not been paid. </a:t>
            </a:r>
          </a:p>
          <a:p>
            <a:pPr marL="0" indent="0">
              <a:lnSpc>
                <a:spcPct val="100000"/>
              </a:lnSpc>
              <a:spcBef>
                <a:spcPts val="600"/>
              </a:spcBef>
              <a:buNone/>
            </a:pPr>
            <a:endParaRPr lang="en-US" sz="500" dirty="0">
              <a:latin typeface="Bookman Old Style" panose="02050604050505020204" pitchFamily="18" charset="0"/>
            </a:endParaRPr>
          </a:p>
          <a:p>
            <a:pPr marL="0" indent="0">
              <a:lnSpc>
                <a:spcPct val="100000"/>
              </a:lnSpc>
              <a:spcBef>
                <a:spcPts val="600"/>
              </a:spcBef>
              <a:buNone/>
            </a:pPr>
            <a:r>
              <a:rPr lang="en-US" sz="1500" b="1" u="sng" dirty="0">
                <a:latin typeface="Bookman Old Style" panose="02050604050505020204" pitchFamily="18" charset="0"/>
              </a:rPr>
              <a:t>Definition of “Coastal goods” Under Customs </a:t>
            </a:r>
            <a:r>
              <a:rPr lang="en-IN" sz="1500" b="1" u="sng" kern="100" dirty="0">
                <a:effectLst/>
                <a:latin typeface="Bookman Old Style" panose="02050604050505020204" pitchFamily="18" charset="0"/>
                <a:ea typeface="Calibri" panose="020F0502020204030204" pitchFamily="34" charset="0"/>
                <a:cs typeface="Times New Roman" panose="02020603050405020304" pitchFamily="18" charset="0"/>
              </a:rPr>
              <a:t>Act 1962</a:t>
            </a:r>
            <a:r>
              <a:rPr lang="en-US" sz="1500" b="1" u="sng" dirty="0">
                <a:latin typeface="Bookman Old Style" panose="02050604050505020204" pitchFamily="18" charset="0"/>
              </a:rPr>
              <a:t>  </a:t>
            </a:r>
          </a:p>
          <a:p>
            <a:pPr marL="0" indent="0">
              <a:lnSpc>
                <a:spcPct val="100000"/>
              </a:lnSpc>
              <a:spcBef>
                <a:spcPts val="600"/>
              </a:spcBef>
              <a:buNone/>
            </a:pPr>
            <a:r>
              <a:rPr lang="en-US" sz="1500" dirty="0">
                <a:latin typeface="Bookman Old Style" panose="02050604050505020204" pitchFamily="18" charset="0"/>
              </a:rPr>
              <a:t>According to Section 2(7) of the Customs Act,1962 “Coastal goods” means goods, other than imported goods, transported in a vessel from one port in India to another. </a:t>
            </a:r>
          </a:p>
        </p:txBody>
      </p:sp>
      <p:sp>
        <p:nvSpPr>
          <p:cNvPr id="2" name="Title 1">
            <a:extLst>
              <a:ext uri="{FF2B5EF4-FFF2-40B4-BE49-F238E27FC236}">
                <a16:creationId xmlns:a16="http://schemas.microsoft.com/office/drawing/2014/main" id="{81F21A78-9BBF-F172-F15B-1280A7EE9286}"/>
              </a:ext>
            </a:extLst>
          </p:cNvPr>
          <p:cNvSpPr>
            <a:spLocks noGrp="1"/>
          </p:cNvSpPr>
          <p:nvPr>
            <p:ph type="title"/>
          </p:nvPr>
        </p:nvSpPr>
        <p:spPr>
          <a:xfrm>
            <a:off x="1286995" y="166269"/>
            <a:ext cx="9097702" cy="462996"/>
          </a:xfrm>
          <a:noFill/>
        </p:spPr>
        <p:txBody>
          <a:bodyPr>
            <a:noAutofit/>
          </a:bodyPr>
          <a:lstStyle/>
          <a:p>
            <a:pPr algn="ctr"/>
            <a:r>
              <a:rPr lang="en-US" sz="2700" dirty="0">
                <a:solidFill>
                  <a:schemeClr val="accent5"/>
                </a:solidFill>
                <a:latin typeface="Bookman Old Style" panose="02050604050505020204" pitchFamily="18" charset="0"/>
              </a:rPr>
              <a:t>In-Depth Analysis of Customs Export Definitions</a:t>
            </a:r>
          </a:p>
        </p:txBody>
      </p:sp>
    </p:spTree>
    <p:extLst>
      <p:ext uri="{BB962C8B-B14F-4D97-AF65-F5344CB8AC3E}">
        <p14:creationId xmlns:p14="http://schemas.microsoft.com/office/powerpoint/2010/main" val="317188227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67149" y="733303"/>
            <a:ext cx="11995356" cy="4825833"/>
          </a:xfrm>
        </p:spPr>
        <p:txBody>
          <a:bodyPr>
            <a:noAutofit/>
          </a:bodyPr>
          <a:lstStyle/>
          <a:p>
            <a:pPr marL="0" indent="0">
              <a:lnSpc>
                <a:spcPct val="100000"/>
              </a:lnSpc>
              <a:spcBef>
                <a:spcPts val="800"/>
              </a:spcBef>
              <a:buNone/>
              <a:defRPr/>
            </a:pPr>
            <a:r>
              <a:rPr lang="en-US" sz="1500" b="1" u="sng" dirty="0">
                <a:solidFill>
                  <a:prstClr val="black"/>
                </a:solidFill>
                <a:latin typeface="Bookman Old Style" panose="02050604050505020204" pitchFamily="18" charset="0"/>
              </a:rPr>
              <a:t>Definition of “Free Goods” Under Customs </a:t>
            </a:r>
            <a:r>
              <a:rPr lang="en-US" sz="1500" b="1" u="sng" dirty="0">
                <a:latin typeface="Bookman Old Style" panose="02050604050505020204" pitchFamily="18" charset="0"/>
              </a:rPr>
              <a:t>Act 1962</a:t>
            </a:r>
            <a:r>
              <a:rPr lang="en-US" sz="1500" b="1" u="sng" dirty="0">
                <a:solidFill>
                  <a:prstClr val="black"/>
                </a:solidFill>
                <a:latin typeface="Bookman Old Style" panose="02050604050505020204" pitchFamily="18" charset="0"/>
              </a:rPr>
              <a:t> </a:t>
            </a:r>
            <a:endParaRPr lang="en-US" sz="500" b="1" u="sng" dirty="0">
              <a:solidFill>
                <a:prstClr val="black"/>
              </a:solidFill>
              <a:latin typeface="Bookman Old Style" panose="02050604050505020204" pitchFamily="18" charset="0"/>
            </a:endParaRPr>
          </a:p>
          <a:p>
            <a:pPr marL="0" indent="0">
              <a:lnSpc>
                <a:spcPct val="100000"/>
              </a:lnSpc>
              <a:spcBef>
                <a:spcPts val="800"/>
              </a:spcBef>
              <a:buNone/>
              <a:defRPr/>
            </a:pPr>
            <a:r>
              <a:rPr lang="en-US" sz="1500" dirty="0">
                <a:solidFill>
                  <a:prstClr val="black"/>
                </a:solidFill>
                <a:latin typeface="Bookman Old Style" panose="02050604050505020204" pitchFamily="18" charset="0"/>
              </a:rPr>
              <a:t>a) Exports and Imports shall be ‘Free’ except when regulated by way of ‘Prohibition’, ‘Restriction’ or ‘Exclusive trading through State Trading Enterprises (STEs)’ as laid down in Indian Trade Classification (Harmonized System) [ITC (HS)] of Exports and Imports.  </a:t>
            </a:r>
          </a:p>
          <a:p>
            <a:pPr marL="0" indent="0">
              <a:lnSpc>
                <a:spcPct val="100000"/>
              </a:lnSpc>
              <a:spcBef>
                <a:spcPts val="800"/>
              </a:spcBef>
              <a:buNone/>
              <a:defRPr/>
            </a:pPr>
            <a:r>
              <a:rPr lang="en-US" sz="1500" dirty="0">
                <a:solidFill>
                  <a:prstClr val="black"/>
                </a:solidFill>
                <a:latin typeface="Bookman Old Style" panose="02050604050505020204" pitchFamily="18" charset="0"/>
              </a:rPr>
              <a:t>(b) Further, there are some items which are ‘Free’ for import/export, but subject to conditions stipulated in other Acts or in law for the time being in force.</a:t>
            </a:r>
          </a:p>
          <a:p>
            <a:pPr marL="0" indent="0">
              <a:lnSpc>
                <a:spcPct val="100000"/>
              </a:lnSpc>
              <a:spcBef>
                <a:spcPts val="800"/>
              </a:spcBef>
              <a:buNone/>
              <a:defRPr/>
            </a:pPr>
            <a:endParaRPr lang="en-US" sz="500" dirty="0">
              <a:solidFill>
                <a:prstClr val="black"/>
              </a:solidFill>
              <a:latin typeface="Bookman Old Style" panose="02050604050505020204" pitchFamily="18" charset="0"/>
            </a:endParaRPr>
          </a:p>
          <a:p>
            <a:pPr marL="0" marR="0" lvl="0" indent="0" algn="l" defTabSz="914400" rtl="0" eaLnBrk="1" fontAlgn="auto" latinLnBrk="0" hangingPunct="1">
              <a:lnSpc>
                <a:spcPct val="100000"/>
              </a:lnSpc>
              <a:spcBef>
                <a:spcPts val="800"/>
              </a:spcBef>
              <a:spcAft>
                <a:spcPts val="0"/>
              </a:spcAft>
              <a:buClrTx/>
              <a:buSzTx/>
              <a:buFont typeface="Arial" panose="020B0604020202020204" pitchFamily="34" charset="0"/>
              <a:buNone/>
              <a:tabLst/>
              <a:defRPr/>
            </a:pPr>
            <a:r>
              <a:rPr kumimoji="0" lang="en-US" sz="1500" b="1" i="0" u="sng" strike="noStrike" kern="1200" cap="none" spc="0" normalizeH="0" baseline="0" noProof="0" dirty="0">
                <a:ln>
                  <a:noFill/>
                </a:ln>
                <a:solidFill>
                  <a:prstClr val="black"/>
                </a:solidFill>
                <a:effectLst/>
                <a:uLnTx/>
                <a:uFillTx/>
                <a:latin typeface="Bookman Old Style" panose="02050604050505020204" pitchFamily="18" charset="0"/>
                <a:ea typeface="+mn-ea"/>
                <a:cs typeface="+mn-cs"/>
              </a:rPr>
              <a:t>Definition of Restricted Goods  </a:t>
            </a:r>
          </a:p>
          <a:p>
            <a:pPr marL="0" marR="0" lvl="0" indent="0" algn="l" defTabSz="914400" rtl="0" eaLnBrk="1" fontAlgn="auto" latinLnBrk="0" hangingPunct="1">
              <a:lnSpc>
                <a:spcPct val="100000"/>
              </a:lnSpc>
              <a:spcBef>
                <a:spcPts val="800"/>
              </a:spcBef>
              <a:spcAft>
                <a:spcPts val="0"/>
              </a:spcAft>
              <a:buClrTx/>
              <a:buSzTx/>
              <a:buFont typeface="Arial" panose="020B0604020202020204" pitchFamily="34" charset="0"/>
              <a:buNone/>
              <a:tabLst/>
              <a:defRPr/>
            </a:pPr>
            <a:r>
              <a:rPr kumimoji="0" lang="en-US" sz="1500" b="1" i="0" u="none" strike="noStrike" kern="1200" cap="none" spc="0" normalizeH="0" baseline="0" noProof="0" dirty="0">
                <a:ln>
                  <a:noFill/>
                </a:ln>
                <a:solidFill>
                  <a:prstClr val="black"/>
                </a:solidFill>
                <a:effectLst/>
                <a:uLnTx/>
                <a:uFillTx/>
                <a:latin typeface="Bookman Old Style" panose="02050604050505020204" pitchFamily="18" charset="0"/>
                <a:ea typeface="+mn-ea"/>
                <a:cs typeface="+mn-cs"/>
              </a:rPr>
              <a:t>“Restricted goods”</a:t>
            </a:r>
            <a:r>
              <a:rPr kumimoji="0" lang="en-US" sz="1500" b="0" i="0" u="none" strike="noStrike" kern="1200" cap="none" spc="0" normalizeH="0" baseline="0" noProof="0" dirty="0">
                <a:ln>
                  <a:noFill/>
                </a:ln>
                <a:solidFill>
                  <a:prstClr val="black"/>
                </a:solidFill>
                <a:effectLst/>
                <a:uLnTx/>
                <a:uFillTx/>
                <a:latin typeface="Bookman Old Style" panose="02050604050505020204" pitchFamily="18" charset="0"/>
                <a:ea typeface="+mn-ea"/>
                <a:cs typeface="+mn-cs"/>
              </a:rPr>
              <a:t>, also known as controlled goods, are goods that are subject to customs laws and regulations that control their importation, exportation, transfer, or carriage. Importers or exporters can import or export restricted goods if they have the necessary permits or authorization. For example, foodstuffs may require permits from agricultural or health authorities.</a:t>
            </a:r>
          </a:p>
          <a:p>
            <a:pPr marL="0" marR="0" lvl="0" indent="0" algn="l" defTabSz="914400" rtl="0" eaLnBrk="1" fontAlgn="auto" latinLnBrk="0" hangingPunct="1">
              <a:lnSpc>
                <a:spcPct val="100000"/>
              </a:lnSpc>
              <a:spcBef>
                <a:spcPts val="800"/>
              </a:spcBef>
              <a:spcAft>
                <a:spcPts val="0"/>
              </a:spcAft>
              <a:buClrTx/>
              <a:buSzTx/>
              <a:buFont typeface="Arial" panose="020B0604020202020204" pitchFamily="34" charset="0"/>
              <a:buNone/>
              <a:tabLst/>
              <a:defRPr/>
            </a:pPr>
            <a:endParaRPr kumimoji="0" lang="en-US" sz="500" b="1" i="0" u="sng" strike="noStrike" kern="1200" cap="none" spc="0" normalizeH="0" baseline="0" noProof="0" dirty="0">
              <a:ln>
                <a:noFill/>
              </a:ln>
              <a:solidFill>
                <a:prstClr val="black"/>
              </a:solidFill>
              <a:effectLst/>
              <a:uLnTx/>
              <a:uFillTx/>
              <a:latin typeface="Bookman Old Style" panose="02050604050505020204" pitchFamily="18" charset="0"/>
              <a:ea typeface="+mn-ea"/>
              <a:cs typeface="+mn-cs"/>
            </a:endParaRPr>
          </a:p>
          <a:p>
            <a:pPr marL="0" indent="0">
              <a:lnSpc>
                <a:spcPct val="100000"/>
              </a:lnSpc>
              <a:spcBef>
                <a:spcPts val="800"/>
              </a:spcBef>
              <a:buNone/>
              <a:defRPr/>
            </a:pPr>
            <a:r>
              <a:rPr kumimoji="0" lang="en-US" sz="1500" b="1" i="0" u="sng" strike="noStrike" kern="1200" cap="none" spc="0" normalizeH="0" baseline="0" noProof="0" dirty="0">
                <a:ln>
                  <a:noFill/>
                </a:ln>
                <a:solidFill>
                  <a:prstClr val="black"/>
                </a:solidFill>
                <a:effectLst/>
                <a:uLnTx/>
                <a:uFillTx/>
                <a:latin typeface="Bookman Old Style" panose="02050604050505020204" pitchFamily="18" charset="0"/>
                <a:ea typeface="+mn-ea"/>
                <a:cs typeface="+mn-cs"/>
              </a:rPr>
              <a:t>Definition of Prohibited Goods </a:t>
            </a:r>
            <a:r>
              <a:rPr lang="en-US" sz="1500" b="1" u="sng" dirty="0">
                <a:latin typeface="Bookman Old Style" panose="02050604050505020204" pitchFamily="18" charset="0"/>
              </a:rPr>
              <a:t>Under Customs Act 1962 </a:t>
            </a:r>
            <a:r>
              <a:rPr kumimoji="0" lang="en-US" sz="1500" b="1" i="0" u="sng" strike="noStrike" kern="1200" cap="none" spc="0" normalizeH="0" baseline="0" noProof="0" dirty="0">
                <a:ln>
                  <a:noFill/>
                </a:ln>
                <a:solidFill>
                  <a:prstClr val="black"/>
                </a:solidFill>
                <a:effectLst/>
                <a:uLnTx/>
                <a:uFillTx/>
                <a:latin typeface="Bookman Old Style" panose="02050604050505020204" pitchFamily="18" charset="0"/>
                <a:ea typeface="+mn-ea"/>
                <a:cs typeface="+mn-cs"/>
              </a:rPr>
              <a:t>  </a:t>
            </a:r>
          </a:p>
          <a:p>
            <a:pPr marL="0" marR="0" lvl="0" indent="0" algn="l" defTabSz="914400" rtl="0" eaLnBrk="1" fontAlgn="auto" latinLnBrk="0" hangingPunct="1">
              <a:lnSpc>
                <a:spcPct val="100000"/>
              </a:lnSpc>
              <a:spcBef>
                <a:spcPts val="800"/>
              </a:spcBef>
              <a:spcAft>
                <a:spcPts val="0"/>
              </a:spcAft>
              <a:buClrTx/>
              <a:buSzTx/>
              <a:buFont typeface="Arial" panose="020B0604020202020204" pitchFamily="34" charset="0"/>
              <a:buNone/>
              <a:tabLst/>
              <a:defRPr/>
            </a:pPr>
            <a:r>
              <a:rPr kumimoji="0" lang="en-US" sz="1500" b="0" i="0" u="none" strike="noStrike" kern="1200" cap="none" spc="0" normalizeH="0" baseline="0" noProof="0" dirty="0">
                <a:ln>
                  <a:noFill/>
                </a:ln>
                <a:solidFill>
                  <a:prstClr val="black"/>
                </a:solidFill>
                <a:effectLst/>
                <a:uLnTx/>
                <a:uFillTx/>
                <a:latin typeface="Bookman Old Style" panose="02050604050505020204" pitchFamily="18" charset="0"/>
                <a:ea typeface="+mn-ea"/>
                <a:cs typeface="+mn-cs"/>
              </a:rPr>
              <a:t>According to Section 2(33) of the Customs Act, 1962 </a:t>
            </a:r>
            <a:r>
              <a:rPr kumimoji="0" lang="en-US" sz="1500" b="1" i="0" u="none" strike="noStrike" kern="1200" cap="none" spc="0" normalizeH="0" baseline="0" noProof="0" dirty="0">
                <a:ln>
                  <a:noFill/>
                </a:ln>
                <a:solidFill>
                  <a:prstClr val="black"/>
                </a:solidFill>
                <a:effectLst/>
                <a:uLnTx/>
                <a:uFillTx/>
                <a:latin typeface="Bookman Old Style" panose="02050604050505020204" pitchFamily="18" charset="0"/>
                <a:ea typeface="+mn-ea"/>
                <a:cs typeface="+mn-cs"/>
              </a:rPr>
              <a:t>“Prohibited Goods” </a:t>
            </a:r>
            <a:r>
              <a:rPr kumimoji="0" lang="en-US" sz="1500" b="0" i="0" u="none" strike="noStrike" kern="1200" cap="none" spc="0" normalizeH="0" baseline="0" noProof="0" dirty="0">
                <a:ln>
                  <a:noFill/>
                </a:ln>
                <a:solidFill>
                  <a:prstClr val="black"/>
                </a:solidFill>
                <a:effectLst/>
                <a:uLnTx/>
                <a:uFillTx/>
                <a:latin typeface="Bookman Old Style" panose="02050604050505020204" pitchFamily="18" charset="0"/>
                <a:ea typeface="+mn-ea"/>
                <a:cs typeface="+mn-cs"/>
              </a:rPr>
              <a:t>means any goods the import or export of which is subject to any prohibition under this Act or any other law for the time being in force but does not include any such goods in respect of which the conditions subject to which the goods are permitted to be imported or exported have been complied with.</a:t>
            </a:r>
          </a:p>
          <a:p>
            <a:pPr marL="0" marR="0" lvl="0" indent="0" algn="l" defTabSz="914400" rtl="0" eaLnBrk="1" fontAlgn="auto" latinLnBrk="0" hangingPunct="1">
              <a:lnSpc>
                <a:spcPct val="100000"/>
              </a:lnSpc>
              <a:spcBef>
                <a:spcPts val="800"/>
              </a:spcBef>
              <a:spcAft>
                <a:spcPts val="0"/>
              </a:spcAft>
              <a:buClrTx/>
              <a:buSzTx/>
              <a:buFont typeface="Arial" panose="020B0604020202020204" pitchFamily="34" charset="0"/>
              <a:buNone/>
              <a:tabLst/>
              <a:defRPr/>
            </a:pPr>
            <a:endParaRPr lang="en-IN" sz="1500" b="1" u="sng" kern="100" dirty="0">
              <a:latin typeface="Bookman Old Style" panose="02050604050505020204" pitchFamily="18" charset="0"/>
              <a:ea typeface="Calibri" panose="020F0502020204030204" pitchFamily="34" charset="0"/>
              <a:cs typeface="Times New Roman" panose="02020603050405020304" pitchFamily="18" charset="0"/>
            </a:endParaRPr>
          </a:p>
        </p:txBody>
      </p:sp>
      <p:sp>
        <p:nvSpPr>
          <p:cNvPr id="2" name="Title 1">
            <a:extLst>
              <a:ext uri="{FF2B5EF4-FFF2-40B4-BE49-F238E27FC236}">
                <a16:creationId xmlns:a16="http://schemas.microsoft.com/office/drawing/2014/main" id="{81F21A78-9BBF-F172-F15B-1280A7EE9286}"/>
              </a:ext>
            </a:extLst>
          </p:cNvPr>
          <p:cNvSpPr>
            <a:spLocks noGrp="1"/>
          </p:cNvSpPr>
          <p:nvPr>
            <p:ph type="title"/>
          </p:nvPr>
        </p:nvSpPr>
        <p:spPr>
          <a:xfrm>
            <a:off x="1238491" y="186418"/>
            <a:ext cx="9097702" cy="744400"/>
          </a:xfrm>
          <a:noFill/>
        </p:spPr>
        <p:txBody>
          <a:bodyPr>
            <a:normAutofit/>
          </a:bodyPr>
          <a:lstStyle/>
          <a:p>
            <a:pPr algn="ctr"/>
            <a:r>
              <a:rPr lang="en-US" sz="2700" dirty="0">
                <a:solidFill>
                  <a:schemeClr val="accent5"/>
                </a:solidFill>
                <a:latin typeface="Bookman Old Style" panose="02050604050505020204" pitchFamily="18" charset="0"/>
              </a:rPr>
              <a:t>In-Depth Analysis of Customs Export Definitions</a:t>
            </a:r>
          </a:p>
        </p:txBody>
      </p:sp>
    </p:spTree>
    <p:extLst>
      <p:ext uri="{BB962C8B-B14F-4D97-AF65-F5344CB8AC3E}">
        <p14:creationId xmlns:p14="http://schemas.microsoft.com/office/powerpoint/2010/main" val="178356072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D03832A-DB07-432B-8EC0-705B330D78CF}"/>
              </a:ext>
            </a:extLst>
          </p:cNvPr>
          <p:cNvSpPr txBox="1"/>
          <p:nvPr/>
        </p:nvSpPr>
        <p:spPr>
          <a:xfrm>
            <a:off x="162560" y="1238140"/>
            <a:ext cx="11811000" cy="5227072"/>
          </a:xfrm>
          <a:prstGeom prst="rect">
            <a:avLst/>
          </a:prstGeom>
          <a:noFill/>
        </p:spPr>
        <p:txBody>
          <a:bodyPr wrap="square">
            <a:spAutoFit/>
          </a:bodyPr>
          <a:lstStyle/>
          <a:p>
            <a:pPr>
              <a:spcAft>
                <a:spcPts val="800"/>
              </a:spcAft>
            </a:pPr>
            <a:r>
              <a:rPr lang="en-US" sz="1500" b="1" kern="0" dirty="0">
                <a:effectLst/>
                <a:latin typeface="Bookman Old Style" panose="02050604050505020204" pitchFamily="18" charset="0"/>
                <a:ea typeface="Calibri" panose="020F0502020204030204" pitchFamily="34" charset="0"/>
                <a:cs typeface="Times New Roman" panose="02020603050405020304" pitchFamily="18" charset="0"/>
              </a:rPr>
              <a:t>Title: </a:t>
            </a:r>
            <a:r>
              <a:rPr lang="en-US" sz="1500" kern="0" dirty="0">
                <a:effectLst/>
                <a:latin typeface="Bookman Old Style" panose="02050604050505020204" pitchFamily="18" charset="0"/>
                <a:ea typeface="Calibri" panose="020F0502020204030204" pitchFamily="34" charset="0"/>
                <a:cs typeface="Times New Roman" panose="02020603050405020304" pitchFamily="18" charset="0"/>
              </a:rPr>
              <a:t>High Court's Judgement on Gold Smuggling and Confiscation Penalties.</a:t>
            </a:r>
          </a:p>
          <a:p>
            <a:pPr>
              <a:spcAft>
                <a:spcPts val="800"/>
              </a:spcAft>
            </a:pPr>
            <a:endParaRPr lang="en-IN" sz="300" kern="100"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800"/>
              </a:spcAft>
            </a:pPr>
            <a:r>
              <a:rPr lang="en-US" sz="1500" b="1" kern="0" dirty="0">
                <a:effectLst/>
                <a:latin typeface="Bookman Old Style" panose="02050604050505020204" pitchFamily="18" charset="0"/>
                <a:ea typeface="Calibri" panose="020F0502020204030204" pitchFamily="34" charset="0"/>
                <a:cs typeface="Times New Roman" panose="02020603050405020304" pitchFamily="18" charset="0"/>
              </a:rPr>
              <a:t>Issue: </a:t>
            </a:r>
            <a:r>
              <a:rPr lang="en-US" sz="1500" kern="0" dirty="0">
                <a:effectLst/>
                <a:latin typeface="Bookman Old Style" panose="02050604050505020204" pitchFamily="18" charset="0"/>
                <a:ea typeface="Calibri" panose="020F0502020204030204" pitchFamily="34" charset="0"/>
                <a:cs typeface="Times New Roman" panose="02020603050405020304" pitchFamily="18" charset="0"/>
              </a:rPr>
              <a:t>The case revolved around the smuggling of gold and the subsequent confiscation of the goods by customs authorities at Chennai airport. The respondent was caught attempting to export restricted goods without proper declaration.</a:t>
            </a:r>
          </a:p>
          <a:p>
            <a:pPr>
              <a:spcAft>
                <a:spcPts val="800"/>
              </a:spcAft>
            </a:pPr>
            <a:endParaRPr lang="en-IN" sz="300" kern="100"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800"/>
              </a:spcAft>
            </a:pPr>
            <a:r>
              <a:rPr lang="en-US" sz="1500" b="1" kern="0" dirty="0">
                <a:effectLst/>
                <a:latin typeface="Bookman Old Style" panose="02050604050505020204" pitchFamily="18" charset="0"/>
                <a:ea typeface="Calibri" panose="020F0502020204030204" pitchFamily="34" charset="0"/>
                <a:cs typeface="Times New Roman" panose="02020603050405020304" pitchFamily="18" charset="0"/>
              </a:rPr>
              <a:t>Observation and Judgement: </a:t>
            </a:r>
            <a:r>
              <a:rPr lang="en-US" sz="1500" kern="0" dirty="0">
                <a:effectLst/>
                <a:latin typeface="Bookman Old Style" panose="02050604050505020204" pitchFamily="18" charset="0"/>
                <a:ea typeface="Calibri" panose="020F0502020204030204" pitchFamily="34" charset="0"/>
                <a:cs typeface="Times New Roman" panose="02020603050405020304" pitchFamily="18" charset="0"/>
              </a:rPr>
              <a:t>The Madras High Court meticulously examined the legal framework under the Customs Act, 1962, which governs the export and import of prohibited goods. The court observed that while the act of smuggling gold is a serious offense, the respondent should be given an opportunity to redeem the seized gold. Consequently, the court ruled that the respondent could reclaim the confiscated gold upon payment of a fine, thereby balancing the enforcement of customs regulations with a measure of leniency.</a:t>
            </a:r>
          </a:p>
          <a:p>
            <a:pPr>
              <a:spcAft>
                <a:spcPts val="800"/>
              </a:spcAft>
            </a:pPr>
            <a:endParaRPr lang="en-IN" sz="300" kern="100"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800"/>
              </a:spcAft>
            </a:pPr>
            <a:r>
              <a:rPr lang="en-US" sz="1500" b="1" kern="0" dirty="0">
                <a:effectLst/>
                <a:latin typeface="Bookman Old Style" panose="02050604050505020204" pitchFamily="18" charset="0"/>
                <a:ea typeface="Calibri" panose="020F0502020204030204" pitchFamily="34" charset="0"/>
                <a:cs typeface="Times New Roman" panose="02020603050405020304" pitchFamily="18" charset="0"/>
              </a:rPr>
              <a:t>Insights from the Case: </a:t>
            </a:r>
            <a:r>
              <a:rPr lang="en-US" sz="1500" kern="0" dirty="0">
                <a:effectLst/>
                <a:latin typeface="Bookman Old Style" panose="02050604050505020204" pitchFamily="18" charset="0"/>
                <a:ea typeface="Calibri" panose="020F0502020204030204" pitchFamily="34" charset="0"/>
                <a:cs typeface="Times New Roman" panose="02020603050405020304" pitchFamily="18" charset="0"/>
              </a:rPr>
              <a:t>This landmark judgment underscores the stringent measures in place to control the export of restricted goods and the severe consequences of non-compliance. It also highlights the judiciary’s role in ensuring that penalties are proportionate and that individuals are given a fair chance to rectify their actions. The case serves as a critical reminder of the importance of adhering to customs regulations and the potential repercussions of attempting to bypass them.</a:t>
            </a:r>
          </a:p>
          <a:p>
            <a:pPr>
              <a:spcAft>
                <a:spcPts val="800"/>
              </a:spcAft>
            </a:pPr>
            <a:endParaRPr lang="en-IN" sz="300" kern="100"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800"/>
              </a:spcAft>
            </a:pPr>
            <a:r>
              <a:rPr lang="en-US" sz="1500" b="1" kern="0" dirty="0">
                <a:effectLst/>
                <a:latin typeface="Bookman Old Style" panose="02050604050505020204" pitchFamily="18" charset="0"/>
                <a:ea typeface="Calibri" panose="020F0502020204030204" pitchFamily="34" charset="0"/>
                <a:cs typeface="Times New Roman" panose="02020603050405020304" pitchFamily="18" charset="0"/>
              </a:rPr>
              <a:t>Case Reference: </a:t>
            </a:r>
            <a:r>
              <a:rPr lang="en-US" sz="1500" kern="0" dirty="0">
                <a:effectLst/>
                <a:latin typeface="Bookman Old Style" panose="02050604050505020204" pitchFamily="18" charset="0"/>
                <a:ea typeface="Calibri" panose="020F0502020204030204" pitchFamily="34" charset="0"/>
                <a:cs typeface="Times New Roman" panose="02020603050405020304" pitchFamily="18" charset="0"/>
              </a:rPr>
              <a:t>Commissioner of Customs (Air) vs. P. Sinnasamy, Madras High Court, August 23, 2016 (C.M.A.No.1631 of 2008)</a:t>
            </a:r>
          </a:p>
          <a:p>
            <a:pPr>
              <a:spcAft>
                <a:spcPts val="800"/>
              </a:spcAft>
            </a:pPr>
            <a:endParaRPr lang="en-IN" sz="300" kern="100"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800"/>
              </a:spcAft>
            </a:pPr>
            <a:r>
              <a:rPr lang="en-US" sz="1500" b="1" kern="0" dirty="0">
                <a:effectLst/>
                <a:latin typeface="Bookman Old Style" panose="02050604050505020204" pitchFamily="18" charset="0"/>
                <a:ea typeface="Calibri" panose="020F0502020204030204" pitchFamily="34" charset="0"/>
                <a:cs typeface="Times New Roman" panose="02020603050405020304" pitchFamily="18" charset="0"/>
              </a:rPr>
              <a:t>Link:</a:t>
            </a:r>
            <a:r>
              <a:rPr lang="en-US" sz="1500" kern="0" dirty="0">
                <a:effectLst/>
                <a:latin typeface="Bookman Old Style" panose="02050604050505020204" pitchFamily="18" charset="0"/>
                <a:ea typeface="Calibri" panose="020F0502020204030204" pitchFamily="34" charset="0"/>
                <a:cs typeface="Times New Roman" panose="02020603050405020304" pitchFamily="18" charset="0"/>
              </a:rPr>
              <a:t> </a:t>
            </a:r>
            <a:r>
              <a:rPr lang="en-US" sz="1500" u="sng" kern="0" dirty="0">
                <a:solidFill>
                  <a:srgbClr val="0000FF"/>
                </a:solidFill>
                <a:effectLst/>
                <a:latin typeface="Bookman Old Style" panose="02050604050505020204" pitchFamily="18" charset="0"/>
                <a:ea typeface="Calibri" panose="020F0502020204030204" pitchFamily="34" charset="0"/>
                <a:cs typeface="Times New Roman" panose="02020603050405020304" pitchFamily="18" charset="0"/>
                <a:hlinkClick r:id="rId3"/>
              </a:rPr>
              <a:t>Commissioner Of Customs (Air) vs P.Sinnasamy on 23 August, 2016 (indiankanoon.org)</a:t>
            </a:r>
            <a:endParaRPr lang="en-IN" sz="15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id="{99B52329-82C2-1415-B606-3EDE945985F1}"/>
              </a:ext>
            </a:extLst>
          </p:cNvPr>
          <p:cNvSpPr txBox="1"/>
          <p:nvPr/>
        </p:nvSpPr>
        <p:spPr>
          <a:xfrm>
            <a:off x="1828800" y="159425"/>
            <a:ext cx="8006080" cy="984308"/>
          </a:xfrm>
          <a:prstGeom prst="rect">
            <a:avLst/>
          </a:prstGeom>
          <a:noFill/>
        </p:spPr>
        <p:txBody>
          <a:bodyPr wrap="square">
            <a:spAutoFit/>
          </a:bodyPr>
          <a:lstStyle/>
          <a:p>
            <a:pPr algn="ctr">
              <a:lnSpc>
                <a:spcPct val="106000"/>
              </a:lnSpc>
              <a:spcAft>
                <a:spcPts val="800"/>
              </a:spcAft>
            </a:pPr>
            <a:r>
              <a:rPr lang="en-US" sz="2800" u="sng" kern="0" dirty="0">
                <a:solidFill>
                  <a:schemeClr val="accent5"/>
                </a:solidFill>
                <a:effectLst/>
                <a:latin typeface="Bookman Old Style" panose="02050604050505020204" pitchFamily="18" charset="0"/>
                <a:ea typeface="Calibri" panose="020F0502020204030204" pitchFamily="34" charset="0"/>
                <a:cs typeface="Times New Roman" panose="02020603050405020304" pitchFamily="18" charset="0"/>
              </a:rPr>
              <a:t>Landmark Judgement on Export of Restricted Goods</a:t>
            </a:r>
            <a:endParaRPr lang="en-IN" sz="2800" kern="100" dirty="0">
              <a:solidFill>
                <a:schemeClr val="accent5"/>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03821423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8A5DEDE-7EFC-7749-B59F-1138ECE0FE98}"/>
              </a:ext>
            </a:extLst>
          </p:cNvPr>
          <p:cNvSpPr txBox="1"/>
          <p:nvPr/>
        </p:nvSpPr>
        <p:spPr>
          <a:xfrm>
            <a:off x="152400" y="1245533"/>
            <a:ext cx="11724640" cy="5069593"/>
          </a:xfrm>
          <a:prstGeom prst="rect">
            <a:avLst/>
          </a:prstGeom>
          <a:noFill/>
        </p:spPr>
        <p:txBody>
          <a:bodyPr wrap="square">
            <a:spAutoFit/>
          </a:bodyPr>
          <a:lstStyle/>
          <a:p>
            <a:pPr>
              <a:lnSpc>
                <a:spcPct val="150000"/>
              </a:lnSpc>
              <a:spcAft>
                <a:spcPts val="800"/>
              </a:spcAft>
            </a:pPr>
            <a:r>
              <a:rPr lang="en-US" sz="1500" b="1" kern="0" dirty="0">
                <a:effectLst/>
                <a:latin typeface="Bookman Old Style" panose="02050604050505020204" pitchFamily="18" charset="0"/>
                <a:ea typeface="Calibri" panose="020F0502020204030204" pitchFamily="34" charset="0"/>
                <a:cs typeface="Times New Roman" panose="02020603050405020304" pitchFamily="18" charset="0"/>
              </a:rPr>
              <a:t>Title:</a:t>
            </a:r>
            <a:r>
              <a:rPr lang="en-US" sz="1500" b="1" kern="0" dirty="0">
                <a:solidFill>
                  <a:srgbClr val="111111"/>
                </a:solidFill>
                <a:effectLst/>
                <a:latin typeface="Bookman Old Style" panose="02050604050505020204" pitchFamily="18" charset="0"/>
                <a:ea typeface="Calibri" panose="020F0502020204030204" pitchFamily="34" charset="0"/>
                <a:cs typeface="Segoe UI" panose="020B0502040204020203" pitchFamily="34" charset="0"/>
              </a:rPr>
              <a:t> </a:t>
            </a:r>
            <a:r>
              <a:rPr lang="en-US" sz="1500" kern="0" dirty="0">
                <a:effectLst/>
                <a:latin typeface="Bookman Old Style" panose="02050604050505020204" pitchFamily="18" charset="0"/>
                <a:ea typeface="Calibri" panose="020F0502020204030204" pitchFamily="34" charset="0"/>
                <a:cs typeface="Times New Roman" panose="02020603050405020304" pitchFamily="18" charset="0"/>
              </a:rPr>
              <a:t>Mandatory Prior Permission for Export of Restricted Goods</a:t>
            </a:r>
            <a:endParaRPr lang="en-IN" sz="15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50000"/>
              </a:lnSpc>
              <a:spcAft>
                <a:spcPts val="800"/>
              </a:spcAft>
            </a:pPr>
            <a:r>
              <a:rPr lang="en-US" sz="1500" b="1" kern="0" dirty="0">
                <a:effectLst/>
                <a:latin typeface="Bookman Old Style" panose="02050604050505020204" pitchFamily="18" charset="0"/>
                <a:ea typeface="Calibri" panose="020F0502020204030204" pitchFamily="34" charset="0"/>
                <a:cs typeface="Times New Roman" panose="02020603050405020304" pitchFamily="18" charset="0"/>
              </a:rPr>
              <a:t>Issue: </a:t>
            </a:r>
            <a:r>
              <a:rPr lang="en-US" sz="1500" kern="0" dirty="0">
                <a:effectLst/>
                <a:latin typeface="Bookman Old Style" panose="02050604050505020204" pitchFamily="18" charset="0"/>
                <a:ea typeface="Calibri" panose="020F0502020204030204" pitchFamily="34" charset="0"/>
                <a:cs typeface="Times New Roman" panose="02020603050405020304" pitchFamily="18" charset="0"/>
              </a:rPr>
              <a:t>The primary issue was whether the export of certain agricultural products required prior permission from the Ministry of Commerce and Industry, and whether the absence of such permission could lead to the confiscation of goods.</a:t>
            </a:r>
            <a:endParaRPr lang="en-IN" sz="15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50000"/>
              </a:lnSpc>
              <a:spcAft>
                <a:spcPts val="800"/>
              </a:spcAft>
            </a:pPr>
            <a:r>
              <a:rPr lang="en-US" sz="1500" b="1" kern="0" dirty="0">
                <a:effectLst/>
                <a:latin typeface="Bookman Old Style" panose="02050604050505020204" pitchFamily="18" charset="0"/>
                <a:ea typeface="Calibri" panose="020F0502020204030204" pitchFamily="34" charset="0"/>
                <a:cs typeface="Times New Roman" panose="02020603050405020304" pitchFamily="18" charset="0"/>
              </a:rPr>
              <a:t>Observation and Judgement: </a:t>
            </a:r>
            <a:r>
              <a:rPr lang="en-US" sz="1500" kern="0" dirty="0">
                <a:effectLst/>
                <a:latin typeface="Bookman Old Style" panose="02050604050505020204" pitchFamily="18" charset="0"/>
                <a:ea typeface="Calibri" panose="020F0502020204030204" pitchFamily="34" charset="0"/>
                <a:cs typeface="Times New Roman" panose="02020603050405020304" pitchFamily="18" charset="0"/>
              </a:rPr>
              <a:t>The Supreme Court observed that the export of certain agricultural products was subject to restrictions and required prior permission from the Ministry of Commerce and Industry. The Court held that the absence of such permission rendered the export illegal and justified the confiscation of the goods by customs authorities. The judgment emphasized the importance of adhering to export regulations and obtaining necessary permissions before proceeding with the export.</a:t>
            </a:r>
            <a:endParaRPr lang="en-IN" sz="15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50000"/>
              </a:lnSpc>
              <a:spcAft>
                <a:spcPts val="800"/>
              </a:spcAft>
            </a:pPr>
            <a:r>
              <a:rPr lang="en-US" sz="1500" b="1" kern="0" dirty="0">
                <a:effectLst/>
                <a:latin typeface="Bookman Old Style" panose="02050604050505020204" pitchFamily="18" charset="0"/>
                <a:ea typeface="Calibri" panose="020F0502020204030204" pitchFamily="34" charset="0"/>
                <a:cs typeface="Times New Roman" panose="02020603050405020304" pitchFamily="18" charset="0"/>
              </a:rPr>
              <a:t>Insights from the Case: </a:t>
            </a:r>
            <a:r>
              <a:rPr lang="en-US" sz="1500" kern="0" dirty="0">
                <a:effectLst/>
                <a:latin typeface="Bookman Old Style" panose="02050604050505020204" pitchFamily="18" charset="0"/>
                <a:ea typeface="Calibri" panose="020F0502020204030204" pitchFamily="34" charset="0"/>
                <a:cs typeface="Times New Roman" panose="02020603050405020304" pitchFamily="18" charset="0"/>
              </a:rPr>
              <a:t>The judgment clarified the requirement for obtaining prior permission from the ministry for exporting certain restricted goods. It reinforced the principle that compliance with export regulations is crucial for legal export activities. The case highlighted the legal consequences of failing to obtain necessary permissions before export.</a:t>
            </a:r>
            <a:endParaRPr lang="en-IN" sz="15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50000"/>
              </a:lnSpc>
              <a:spcAft>
                <a:spcPts val="800"/>
              </a:spcAft>
            </a:pPr>
            <a:r>
              <a:rPr lang="en-US" sz="1500" b="1" kern="0" dirty="0">
                <a:effectLst/>
                <a:latin typeface="Bookman Old Style" panose="02050604050505020204" pitchFamily="18" charset="0"/>
                <a:ea typeface="Calibri" panose="020F0502020204030204" pitchFamily="34" charset="0"/>
                <a:cs typeface="Times New Roman" panose="02020603050405020304" pitchFamily="18" charset="0"/>
              </a:rPr>
              <a:t>Case Reference: </a:t>
            </a:r>
            <a:r>
              <a:rPr lang="en-US" sz="1500" kern="0" dirty="0">
                <a:effectLst/>
                <a:latin typeface="Bookman Old Style" panose="02050604050505020204" pitchFamily="18" charset="0"/>
                <a:ea typeface="Calibri" panose="020F0502020204030204" pitchFamily="34" charset="0"/>
                <a:cs typeface="Times New Roman" panose="02020603050405020304" pitchFamily="18" charset="0"/>
              </a:rPr>
              <a:t>Union of India vs. Raj Grow Impex LLP” (2021) (CIVIL APPEAL NO(s). 2217-2218 of 2021)</a:t>
            </a:r>
            <a:endParaRPr lang="en-IN" sz="15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50000"/>
              </a:lnSpc>
              <a:spcAft>
                <a:spcPts val="800"/>
              </a:spcAft>
            </a:pPr>
            <a:r>
              <a:rPr lang="en-US" sz="1500" b="1" kern="0" dirty="0">
                <a:effectLst/>
                <a:latin typeface="Bookman Old Style" panose="02050604050505020204" pitchFamily="18" charset="0"/>
                <a:ea typeface="Calibri" panose="020F0502020204030204" pitchFamily="34" charset="0"/>
                <a:cs typeface="Times New Roman" panose="02020603050405020304" pitchFamily="18" charset="0"/>
              </a:rPr>
              <a:t>Link:</a:t>
            </a:r>
            <a:r>
              <a:rPr lang="en-US" sz="1500" kern="0" dirty="0">
                <a:effectLst/>
                <a:latin typeface="Bookman Old Style" panose="02050604050505020204" pitchFamily="18" charset="0"/>
                <a:ea typeface="Calibri" panose="020F0502020204030204" pitchFamily="34" charset="0"/>
                <a:cs typeface="Times New Roman" panose="02020603050405020304" pitchFamily="18" charset="0"/>
              </a:rPr>
              <a:t> </a:t>
            </a:r>
            <a:r>
              <a:rPr lang="en-US" sz="1500" u="sng" kern="0" dirty="0">
                <a:solidFill>
                  <a:srgbClr val="0000FF"/>
                </a:solidFill>
                <a:effectLst/>
                <a:latin typeface="Bookman Old Style" panose="02050604050505020204" pitchFamily="18" charset="0"/>
                <a:ea typeface="Calibri" panose="020F0502020204030204" pitchFamily="34" charset="0"/>
                <a:cs typeface="Times New Roman" panose="02020603050405020304" pitchFamily="18" charset="0"/>
                <a:hlinkClick r:id="rId3"/>
              </a:rPr>
              <a:t>Union Of India vs M/S Raj Grow Impex Llp on 17 June, 2021 (indiankanoon.org)</a:t>
            </a:r>
            <a:endParaRPr lang="en-IN" sz="15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TextBox 4">
            <a:extLst>
              <a:ext uri="{FF2B5EF4-FFF2-40B4-BE49-F238E27FC236}">
                <a16:creationId xmlns:a16="http://schemas.microsoft.com/office/drawing/2014/main" id="{7F59B0A6-9AC5-813D-D3CB-EC67C5CA2529}"/>
              </a:ext>
            </a:extLst>
          </p:cNvPr>
          <p:cNvSpPr txBox="1"/>
          <p:nvPr/>
        </p:nvSpPr>
        <p:spPr>
          <a:xfrm>
            <a:off x="1349663" y="39105"/>
            <a:ext cx="8926946" cy="1185646"/>
          </a:xfrm>
          <a:prstGeom prst="rect">
            <a:avLst/>
          </a:prstGeom>
          <a:noFill/>
        </p:spPr>
        <p:txBody>
          <a:bodyPr wrap="square">
            <a:spAutoFit/>
          </a:bodyPr>
          <a:lstStyle/>
          <a:p>
            <a:pPr algn="ctr">
              <a:lnSpc>
                <a:spcPct val="150000"/>
              </a:lnSpc>
              <a:spcAft>
                <a:spcPts val="800"/>
              </a:spcAft>
            </a:pPr>
            <a:r>
              <a:rPr lang="en-US" sz="2500" u="sng" kern="0" dirty="0">
                <a:solidFill>
                  <a:schemeClr val="accent5"/>
                </a:solidFill>
                <a:effectLst/>
                <a:latin typeface="Bookman Old Style" panose="02050604050505020204" pitchFamily="18" charset="0"/>
                <a:ea typeface="Calibri" panose="020F0502020204030204" pitchFamily="34" charset="0"/>
                <a:cs typeface="Segoe UI" panose="020B0502040204020203" pitchFamily="34" charset="0"/>
              </a:rPr>
              <a:t>Landmark Judgment Addressing the need for Permission from the Ministry before Export</a:t>
            </a:r>
            <a:endParaRPr lang="en-IN" sz="2500" kern="100" dirty="0">
              <a:solidFill>
                <a:schemeClr val="accent5"/>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8018371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2AA0F59-8100-43DA-A4AD-05B445A8D314}"/>
              </a:ext>
            </a:extLst>
          </p:cNvPr>
          <p:cNvSpPr/>
          <p:nvPr/>
        </p:nvSpPr>
        <p:spPr>
          <a:xfrm>
            <a:off x="1640605" y="2692954"/>
            <a:ext cx="1524000" cy="1600200"/>
          </a:xfrm>
          <a:prstGeom prst="rect">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425" tIns="45713" rIns="91425" bIns="45713" rtlCol="0" anchor="ctr"/>
          <a:lstStyle/>
          <a:p>
            <a:pPr algn="ctr"/>
            <a:r>
              <a:rPr lang="en-US" sz="2000" b="1" dirty="0">
                <a:latin typeface="Bookman Old Style" panose="02050604050505020204" pitchFamily="18" charset="0"/>
                <a:cs typeface="Arial" panose="020B0604020202020204" pitchFamily="34" charset="0"/>
              </a:rPr>
              <a:t>Contents</a:t>
            </a:r>
          </a:p>
        </p:txBody>
      </p:sp>
      <p:sp>
        <p:nvSpPr>
          <p:cNvPr id="5" name="TextBox 4">
            <a:extLst>
              <a:ext uri="{FF2B5EF4-FFF2-40B4-BE49-F238E27FC236}">
                <a16:creationId xmlns:a16="http://schemas.microsoft.com/office/drawing/2014/main" id="{B07266FB-1810-4A7D-95DE-F27CB79E50A5}"/>
              </a:ext>
            </a:extLst>
          </p:cNvPr>
          <p:cNvSpPr txBox="1"/>
          <p:nvPr/>
        </p:nvSpPr>
        <p:spPr>
          <a:xfrm>
            <a:off x="3164605" y="1523944"/>
            <a:ext cx="7089370" cy="4197995"/>
          </a:xfrm>
          <a:prstGeom prst="rect">
            <a:avLst/>
          </a:prstGeom>
          <a:noFill/>
        </p:spPr>
        <p:txBody>
          <a:bodyPr wrap="square" lIns="91425" tIns="45713" rIns="91425" bIns="45713" rtlCol="0">
            <a:spAutoFit/>
          </a:bodyPr>
          <a:lstStyle/>
          <a:p>
            <a:pPr marL="688941" indent="-287324">
              <a:lnSpc>
                <a:spcPct val="150000"/>
              </a:lnSpc>
              <a:buClr>
                <a:schemeClr val="accent1"/>
              </a:buClr>
              <a:buFont typeface="Wingdings" pitchFamily="2" charset="2"/>
              <a:buChar char="ü"/>
              <a:tabLst>
                <a:tab pos="627032" algn="l"/>
              </a:tabLst>
            </a:pPr>
            <a:r>
              <a:rPr lang="en-US" b="1" dirty="0">
                <a:solidFill>
                  <a:srgbClr val="0070C0"/>
                </a:solidFill>
                <a:latin typeface="Bookman Old Style" panose="02050604050505020204" pitchFamily="18" charset="0"/>
                <a:cs typeface="Arial" pitchFamily="34" charset="0"/>
              </a:rPr>
              <a:t>Exports and Various definitions</a:t>
            </a:r>
          </a:p>
          <a:p>
            <a:pPr marL="688941" indent="-287324">
              <a:lnSpc>
                <a:spcPct val="150000"/>
              </a:lnSpc>
              <a:buClr>
                <a:schemeClr val="accent1"/>
              </a:buClr>
              <a:buFont typeface="Wingdings" pitchFamily="2" charset="2"/>
              <a:buChar char="ü"/>
              <a:tabLst>
                <a:tab pos="627032" algn="l"/>
              </a:tabLst>
            </a:pPr>
            <a:r>
              <a:rPr lang="en-US" b="1" dirty="0">
                <a:solidFill>
                  <a:srgbClr val="0070C0"/>
                </a:solidFill>
                <a:latin typeface="Bookman Old Style" panose="02050604050505020204" pitchFamily="18" charset="0"/>
                <a:cs typeface="Arial" pitchFamily="34" charset="0"/>
              </a:rPr>
              <a:t>Objectives, Advantages &amp; Disadvantages of Exports </a:t>
            </a:r>
          </a:p>
          <a:p>
            <a:pPr marL="688941" indent="-287324">
              <a:lnSpc>
                <a:spcPct val="150000"/>
              </a:lnSpc>
              <a:buClr>
                <a:schemeClr val="accent1"/>
              </a:buClr>
              <a:buFont typeface="Wingdings" pitchFamily="2" charset="2"/>
              <a:buChar char="ü"/>
              <a:tabLst>
                <a:tab pos="627032" algn="l"/>
              </a:tabLst>
            </a:pPr>
            <a:r>
              <a:rPr lang="en-US" b="1" dirty="0">
                <a:solidFill>
                  <a:srgbClr val="0070C0"/>
                </a:solidFill>
                <a:latin typeface="Bookman Old Style" panose="02050604050505020204" pitchFamily="18" charset="0"/>
                <a:cs typeface="Arial" pitchFamily="34" charset="0"/>
              </a:rPr>
              <a:t>Valuation of Exported Goods</a:t>
            </a:r>
          </a:p>
          <a:p>
            <a:pPr marL="688941" indent="-287324">
              <a:lnSpc>
                <a:spcPct val="150000"/>
              </a:lnSpc>
              <a:buClr>
                <a:schemeClr val="accent1"/>
              </a:buClr>
              <a:buFont typeface="Wingdings" pitchFamily="2" charset="2"/>
              <a:buChar char="ü"/>
              <a:tabLst>
                <a:tab pos="627032" algn="l"/>
              </a:tabLst>
            </a:pPr>
            <a:r>
              <a:rPr lang="en-US" b="1" dirty="0">
                <a:solidFill>
                  <a:srgbClr val="0070C0"/>
                </a:solidFill>
                <a:latin typeface="Bookman Old Style" panose="02050604050505020204" pitchFamily="18" charset="0"/>
                <a:cs typeface="Arial" pitchFamily="34" charset="0"/>
              </a:rPr>
              <a:t>Exports of Goods under GST</a:t>
            </a:r>
          </a:p>
          <a:p>
            <a:pPr marL="688941" indent="-287324">
              <a:lnSpc>
                <a:spcPct val="150000"/>
              </a:lnSpc>
              <a:buClr>
                <a:schemeClr val="accent1"/>
              </a:buClr>
              <a:buFont typeface="Wingdings" pitchFamily="2" charset="2"/>
              <a:buChar char="ü"/>
              <a:tabLst>
                <a:tab pos="627032" algn="l"/>
              </a:tabLst>
            </a:pPr>
            <a:r>
              <a:rPr lang="en-US" b="1" dirty="0">
                <a:solidFill>
                  <a:srgbClr val="0070C0"/>
                </a:solidFill>
                <a:latin typeface="Bookman Old Style" panose="02050604050505020204" pitchFamily="18" charset="0"/>
                <a:cs typeface="Arial" pitchFamily="34" charset="0"/>
              </a:rPr>
              <a:t>Exports of Services under GST</a:t>
            </a:r>
          </a:p>
          <a:p>
            <a:pPr marL="688941" indent="-287324">
              <a:lnSpc>
                <a:spcPct val="150000"/>
              </a:lnSpc>
              <a:buClr>
                <a:schemeClr val="accent1"/>
              </a:buClr>
              <a:buFont typeface="Wingdings" pitchFamily="2" charset="2"/>
              <a:buChar char="ü"/>
              <a:tabLst>
                <a:tab pos="627032" algn="l"/>
              </a:tabLst>
            </a:pPr>
            <a:r>
              <a:rPr lang="en-US" b="1" dirty="0">
                <a:solidFill>
                  <a:srgbClr val="0070C0"/>
                </a:solidFill>
                <a:latin typeface="Bookman Old Style" panose="02050604050505020204" pitchFamily="18" charset="0"/>
                <a:cs typeface="Arial" pitchFamily="34" charset="0"/>
              </a:rPr>
              <a:t>E-Commerce Exports</a:t>
            </a:r>
          </a:p>
          <a:p>
            <a:pPr marL="688941" indent="-287324">
              <a:lnSpc>
                <a:spcPct val="150000"/>
              </a:lnSpc>
              <a:buClr>
                <a:schemeClr val="accent1"/>
              </a:buClr>
              <a:buFont typeface="Wingdings" pitchFamily="2" charset="2"/>
              <a:buChar char="ü"/>
              <a:tabLst>
                <a:tab pos="627032" algn="l"/>
              </a:tabLst>
            </a:pPr>
            <a:r>
              <a:rPr lang="en-US" b="1" dirty="0">
                <a:solidFill>
                  <a:srgbClr val="0070C0"/>
                </a:solidFill>
                <a:latin typeface="Bookman Old Style" panose="02050604050505020204" pitchFamily="18" charset="0"/>
                <a:cs typeface="Arial" pitchFamily="34" charset="0"/>
              </a:rPr>
              <a:t>Export Promotion Schemes</a:t>
            </a:r>
          </a:p>
          <a:p>
            <a:pPr marL="688941" indent="-287324">
              <a:lnSpc>
                <a:spcPct val="150000"/>
              </a:lnSpc>
              <a:buClr>
                <a:schemeClr val="accent1"/>
              </a:buClr>
              <a:buFont typeface="Wingdings" pitchFamily="2" charset="2"/>
              <a:buChar char="ü"/>
              <a:tabLst>
                <a:tab pos="627032" algn="l"/>
              </a:tabLst>
            </a:pPr>
            <a:r>
              <a:rPr lang="en-US" b="1" dirty="0">
                <a:solidFill>
                  <a:srgbClr val="0070C0"/>
                </a:solidFill>
                <a:latin typeface="Bookman Old Style" panose="02050604050505020204" pitchFamily="18" charset="0"/>
                <a:cs typeface="Arial" pitchFamily="34" charset="0"/>
              </a:rPr>
              <a:t>Export Promotion Organizations</a:t>
            </a:r>
          </a:p>
          <a:p>
            <a:pPr marL="688941" indent="-287324">
              <a:lnSpc>
                <a:spcPct val="150000"/>
              </a:lnSpc>
              <a:buClr>
                <a:schemeClr val="accent1"/>
              </a:buClr>
              <a:buFont typeface="Wingdings" pitchFamily="2" charset="2"/>
              <a:buChar char="ü"/>
              <a:tabLst>
                <a:tab pos="627032" algn="l"/>
              </a:tabLst>
            </a:pPr>
            <a:r>
              <a:rPr lang="en-US" b="1" dirty="0">
                <a:solidFill>
                  <a:srgbClr val="0070C0"/>
                </a:solidFill>
                <a:latin typeface="Bookman Old Style" panose="02050604050505020204" pitchFamily="18" charset="0"/>
                <a:cs typeface="Arial" pitchFamily="34" charset="0"/>
              </a:rPr>
              <a:t>Top Export Destinations &amp; Products</a:t>
            </a:r>
          </a:p>
          <a:p>
            <a:pPr marL="688941" indent="-287324">
              <a:lnSpc>
                <a:spcPct val="150000"/>
              </a:lnSpc>
              <a:buClr>
                <a:schemeClr val="accent1"/>
              </a:buClr>
              <a:buFont typeface="Wingdings" pitchFamily="2" charset="2"/>
              <a:buChar char="ü"/>
              <a:tabLst>
                <a:tab pos="627032" algn="l"/>
              </a:tabLst>
            </a:pPr>
            <a:endParaRPr lang="en-US" b="1" dirty="0">
              <a:solidFill>
                <a:srgbClr val="0070C0"/>
              </a:solidFill>
              <a:latin typeface="Bookman Old Style" panose="02050604050505020204" pitchFamily="18" charset="0"/>
              <a:cs typeface="Arial" pitchFamily="34" charset="0"/>
            </a:endParaRPr>
          </a:p>
        </p:txBody>
      </p:sp>
      <p:cxnSp>
        <p:nvCxnSpPr>
          <p:cNvPr id="6" name="Straight Connector 5">
            <a:extLst>
              <a:ext uri="{FF2B5EF4-FFF2-40B4-BE49-F238E27FC236}">
                <a16:creationId xmlns:a16="http://schemas.microsoft.com/office/drawing/2014/main" id="{EAC28FCC-AF39-4DA2-BA53-55F1B4684208}"/>
              </a:ext>
            </a:extLst>
          </p:cNvPr>
          <p:cNvCxnSpPr>
            <a:cxnSpLocks/>
          </p:cNvCxnSpPr>
          <p:nvPr/>
        </p:nvCxnSpPr>
        <p:spPr>
          <a:xfrm>
            <a:off x="3415889" y="2350054"/>
            <a:ext cx="0" cy="228600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2" descr="What is domain pinger? It can index your blog - FRONTINWEB">
            <a:extLst>
              <a:ext uri="{FF2B5EF4-FFF2-40B4-BE49-F238E27FC236}">
                <a16:creationId xmlns:a16="http://schemas.microsoft.com/office/drawing/2014/main" id="{1CDB6C69-E11B-49C0-9FCE-DD81765BD330}"/>
              </a:ext>
            </a:extLst>
          </p:cNvPr>
          <p:cNvPicPr>
            <a:picLocks noChangeAspect="1" noChangeArrowheads="1"/>
          </p:cNvPicPr>
          <p:nvPr/>
        </p:nvPicPr>
        <p:blipFill>
          <a:blip r:embed="rId2" cstate="print"/>
          <a:srcRect/>
          <a:stretch>
            <a:fillRect/>
          </a:stretch>
        </p:blipFill>
        <p:spPr bwMode="auto">
          <a:xfrm>
            <a:off x="3677094" y="467055"/>
            <a:ext cx="5257800" cy="752476"/>
          </a:xfrm>
          <a:prstGeom prst="rect">
            <a:avLst/>
          </a:prstGeom>
          <a:noFill/>
        </p:spPr>
      </p:pic>
    </p:spTree>
    <p:extLst>
      <p:ext uri="{BB962C8B-B14F-4D97-AF65-F5344CB8AC3E}">
        <p14:creationId xmlns:p14="http://schemas.microsoft.com/office/powerpoint/2010/main" val="527972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nodeType="clickEffect">
                                  <p:stCondLst>
                                    <p:cond delay="0"/>
                                  </p:stCondLst>
                                  <p:childTnLst>
                                    <p:set>
                                      <p:cBhvr>
                                        <p:cTn id="31"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nodeType="clickEffect">
                                  <p:stCondLst>
                                    <p:cond delay="0"/>
                                  </p:stCondLst>
                                  <p:childTnLst>
                                    <p:set>
                                      <p:cBhvr>
                                        <p:cTn id="35"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nodeType="clickEffect">
                                  <p:stCondLst>
                                    <p:cond delay="0"/>
                                  </p:stCondLst>
                                  <p:childTnLst>
                                    <p:set>
                                      <p:cBhvr>
                                        <p:cTn id="39" dur="1" fill="hold">
                                          <p:stCondLst>
                                            <p:cond delay="0"/>
                                          </p:stCondLst>
                                        </p:cTn>
                                        <p:tgtEl>
                                          <p:spTgt spid="5">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AD33E53-61A7-C906-0D1E-7D9FC457F9F8}"/>
              </a:ext>
            </a:extLst>
          </p:cNvPr>
          <p:cNvSpPr txBox="1"/>
          <p:nvPr/>
        </p:nvSpPr>
        <p:spPr>
          <a:xfrm>
            <a:off x="162560" y="771745"/>
            <a:ext cx="11684000" cy="5673348"/>
          </a:xfrm>
          <a:prstGeom prst="rect">
            <a:avLst/>
          </a:prstGeom>
          <a:noFill/>
        </p:spPr>
        <p:txBody>
          <a:bodyPr wrap="square">
            <a:spAutoFit/>
          </a:bodyPr>
          <a:lstStyle/>
          <a:p>
            <a:pPr>
              <a:spcAft>
                <a:spcPts val="800"/>
              </a:spcAft>
            </a:pPr>
            <a:r>
              <a:rPr lang="en-US" sz="1500" b="1" kern="100" dirty="0">
                <a:effectLst/>
                <a:latin typeface="Bookman Old Style" panose="02050604050505020204" pitchFamily="18" charset="0"/>
                <a:ea typeface="Calibri" panose="020F0502020204030204" pitchFamily="34" charset="0"/>
                <a:cs typeface="Times New Roman" panose="02020603050405020304" pitchFamily="18" charset="0"/>
              </a:rPr>
              <a:t>Title: </a:t>
            </a:r>
            <a:r>
              <a:rPr lang="en-US" sz="1500" kern="100" dirty="0">
                <a:effectLst/>
                <a:latin typeface="Bookman Old Style" panose="02050604050505020204" pitchFamily="18" charset="0"/>
                <a:ea typeface="Calibri" panose="020F0502020204030204" pitchFamily="34" charset="0"/>
                <a:cs typeface="Times New Roman" panose="02020603050405020304" pitchFamily="18" charset="0"/>
              </a:rPr>
              <a:t>Supreme Court Upholds PPE Export Restrictions During COVID-19 Pandemic</a:t>
            </a:r>
          </a:p>
          <a:p>
            <a:pPr>
              <a:spcAft>
                <a:spcPts val="800"/>
              </a:spcAft>
            </a:pPr>
            <a:endParaRPr lang="en-IN" sz="200" kern="100"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800"/>
              </a:spcAft>
            </a:pPr>
            <a:r>
              <a:rPr lang="en-US" sz="1500" b="1" kern="100" dirty="0">
                <a:effectLst/>
                <a:latin typeface="Bookman Old Style" panose="02050604050505020204" pitchFamily="18" charset="0"/>
                <a:ea typeface="Calibri" panose="020F0502020204030204" pitchFamily="34" charset="0"/>
                <a:cs typeface="Times New Roman" panose="02020603050405020304" pitchFamily="18" charset="0"/>
              </a:rPr>
              <a:t>Issue:</a:t>
            </a:r>
            <a:r>
              <a:rPr lang="en-US" sz="1500" kern="100" dirty="0">
                <a:effectLst/>
                <a:latin typeface="Bookman Old Style" panose="02050604050505020204" pitchFamily="18" charset="0"/>
                <a:ea typeface="Calibri" panose="020F0502020204030204" pitchFamily="34" charset="0"/>
                <a:cs typeface="Times New Roman" panose="02020603050405020304" pitchFamily="18" charset="0"/>
              </a:rPr>
              <a:t> The case centered on the prohibition of exporting Personal Protective Equipment (PPE) products during the COVID-19 pandemic. The appellant challenged the restrictions imposed by the Union Ministry of Commerce and Industry and the Directorate General of Foreign Trade (DGFT), arguing that these restrictions were detrimental to his business interests.</a:t>
            </a:r>
            <a:endParaRPr lang="en-IN" sz="1500" kern="100"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800"/>
              </a:spcAft>
            </a:pPr>
            <a:endParaRPr lang="en-US" sz="200" b="1" kern="100" dirty="0">
              <a:effectLst/>
              <a:latin typeface="Bookman Old Style" panose="02050604050505020204" pitchFamily="18" charset="0"/>
              <a:ea typeface="Calibri" panose="020F0502020204030204" pitchFamily="34" charset="0"/>
              <a:cs typeface="Times New Roman" panose="02020603050405020304" pitchFamily="18" charset="0"/>
            </a:endParaRPr>
          </a:p>
          <a:p>
            <a:pPr>
              <a:spcAft>
                <a:spcPts val="800"/>
              </a:spcAft>
            </a:pPr>
            <a:r>
              <a:rPr lang="en-US" sz="1500" b="1" kern="100" dirty="0">
                <a:effectLst/>
                <a:latin typeface="Bookman Old Style" panose="02050604050505020204" pitchFamily="18" charset="0"/>
                <a:ea typeface="Calibri" panose="020F0502020204030204" pitchFamily="34" charset="0"/>
                <a:cs typeface="Times New Roman" panose="02020603050405020304" pitchFamily="18" charset="0"/>
              </a:rPr>
              <a:t>Observation and Judgement:</a:t>
            </a:r>
            <a:r>
              <a:rPr lang="en-US" sz="1500" kern="100" dirty="0">
                <a:effectLst/>
                <a:latin typeface="Bookman Old Style" panose="02050604050505020204" pitchFamily="18" charset="0"/>
                <a:ea typeface="Calibri" panose="020F0502020204030204" pitchFamily="34" charset="0"/>
                <a:cs typeface="Times New Roman" panose="02020603050405020304" pitchFamily="18" charset="0"/>
              </a:rPr>
              <a:t> The Supreme Court of India meticulously examined the legal framework under the Foreign Exchange Management Act (FEMA) and the guidelines issued by the Reserve Bank of India (RBI). The court observed that the prohibition on the export of PPE products was a necessary measure to ensure an adequate domestic supply during the unprecedented health crisis. The court upheld the restrictions, emphasizing the critical need to balance public health requirements with trade regulations. The judgment reinforced the government’s authority to impose such restrictions in the interest of national health and safety.</a:t>
            </a:r>
            <a:endParaRPr lang="en-IN" sz="1500" kern="100"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800"/>
              </a:spcAft>
            </a:pPr>
            <a:endParaRPr lang="en-US" sz="200" b="1" kern="100" dirty="0">
              <a:effectLst/>
              <a:latin typeface="Bookman Old Style" panose="02050604050505020204" pitchFamily="18" charset="0"/>
              <a:ea typeface="Calibri" panose="020F0502020204030204" pitchFamily="34" charset="0"/>
              <a:cs typeface="Times New Roman" panose="02020603050405020304" pitchFamily="18" charset="0"/>
            </a:endParaRPr>
          </a:p>
          <a:p>
            <a:pPr>
              <a:spcAft>
                <a:spcPts val="800"/>
              </a:spcAft>
            </a:pPr>
            <a:r>
              <a:rPr lang="en-US" sz="1500" b="1" kern="100" dirty="0">
                <a:effectLst/>
                <a:latin typeface="Bookman Old Style" panose="02050604050505020204" pitchFamily="18" charset="0"/>
                <a:ea typeface="Calibri" panose="020F0502020204030204" pitchFamily="34" charset="0"/>
                <a:cs typeface="Times New Roman" panose="02020603050405020304" pitchFamily="18" charset="0"/>
              </a:rPr>
              <a:t>Insights from the Case:</a:t>
            </a:r>
            <a:r>
              <a:rPr lang="en-US" sz="1500" kern="100" dirty="0">
                <a:effectLst/>
                <a:latin typeface="Bookman Old Style" panose="02050604050505020204" pitchFamily="18" charset="0"/>
                <a:ea typeface="Calibri" panose="020F0502020204030204" pitchFamily="34" charset="0"/>
                <a:cs typeface="Times New Roman" panose="02020603050405020304" pitchFamily="18" charset="0"/>
              </a:rPr>
              <a:t> This landmark judgment underscores the judiciary’s pivotal role in upholding public health measures during emergencies. It highlights the necessity of regulatory interventions to manage critical resources effectively and the legal backing for such measures. The case serves as a precedent for the enforcement of export restrictions during national crises, illustrating the importance of prioritizing public welfare over individual business interests. It also demonstrates the court’s support for government actions aimed at safeguarding public health during extraordinary circumstances.</a:t>
            </a:r>
            <a:endParaRPr lang="en-IN" sz="1500" kern="100"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800"/>
              </a:spcAft>
            </a:pPr>
            <a:endParaRPr lang="en-US" sz="200" b="1" kern="100" dirty="0">
              <a:effectLst/>
              <a:latin typeface="Bookman Old Style" panose="02050604050505020204" pitchFamily="18" charset="0"/>
              <a:ea typeface="Calibri" panose="020F0502020204030204" pitchFamily="34" charset="0"/>
              <a:cs typeface="Times New Roman" panose="02020603050405020304" pitchFamily="18" charset="0"/>
            </a:endParaRPr>
          </a:p>
          <a:p>
            <a:pPr>
              <a:spcAft>
                <a:spcPts val="800"/>
              </a:spcAft>
            </a:pPr>
            <a:r>
              <a:rPr lang="en-US" sz="1500" b="1" kern="100" dirty="0">
                <a:effectLst/>
                <a:latin typeface="Bookman Old Style" panose="02050604050505020204" pitchFamily="18" charset="0"/>
                <a:ea typeface="Calibri" panose="020F0502020204030204" pitchFamily="34" charset="0"/>
                <a:cs typeface="Times New Roman" panose="02020603050405020304" pitchFamily="18" charset="0"/>
              </a:rPr>
              <a:t>Case Reference:</a:t>
            </a:r>
            <a:r>
              <a:rPr lang="en-US" sz="1500" kern="100" dirty="0">
                <a:effectLst/>
                <a:latin typeface="Bookman Old Style" panose="02050604050505020204" pitchFamily="18" charset="0"/>
                <a:ea typeface="Calibri" panose="020F0502020204030204" pitchFamily="34" charset="0"/>
                <a:cs typeface="Times New Roman" panose="02020603050405020304" pitchFamily="18" charset="0"/>
              </a:rPr>
              <a:t> Akshay N Patel vs. Reserve Bank of India &amp; Anr., Supreme Court of India, December 6, 2021. (Civil Appeal No. 6522 of 2021)</a:t>
            </a:r>
            <a:endParaRPr lang="en-IN" sz="1500" kern="100"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800"/>
              </a:spcAft>
            </a:pPr>
            <a:endParaRPr lang="en-US" sz="300" b="1" kern="100" dirty="0">
              <a:effectLst/>
              <a:latin typeface="Bookman Old Style" panose="02050604050505020204" pitchFamily="18" charset="0"/>
              <a:ea typeface="Calibri" panose="020F0502020204030204" pitchFamily="34" charset="0"/>
              <a:cs typeface="Times New Roman" panose="02020603050405020304" pitchFamily="18" charset="0"/>
            </a:endParaRPr>
          </a:p>
          <a:p>
            <a:pPr>
              <a:spcAft>
                <a:spcPts val="800"/>
              </a:spcAft>
            </a:pPr>
            <a:r>
              <a:rPr lang="en-US" sz="1500" b="1" kern="100" dirty="0">
                <a:effectLst/>
                <a:latin typeface="Bookman Old Style" panose="02050604050505020204" pitchFamily="18" charset="0"/>
                <a:ea typeface="Calibri" panose="020F0502020204030204" pitchFamily="34" charset="0"/>
                <a:cs typeface="Times New Roman" panose="02020603050405020304" pitchFamily="18" charset="0"/>
              </a:rPr>
              <a:t>Link: </a:t>
            </a:r>
            <a:r>
              <a:rPr lang="en-US" sz="1500" u="sng" kern="100" dirty="0">
                <a:solidFill>
                  <a:srgbClr val="0563C1"/>
                </a:solidFill>
                <a:effectLst/>
                <a:latin typeface="Bookman Old Style" panose="02050604050505020204" pitchFamily="18" charset="0"/>
                <a:ea typeface="Calibri" panose="020F0502020204030204" pitchFamily="34" charset="0"/>
                <a:cs typeface="Times New Roman" panose="02020603050405020304" pitchFamily="18" charset="0"/>
                <a:hlinkClick r:id="rId3"/>
              </a:rPr>
              <a:t>23817_2020_34_1501_31829_Judgement_06-Dec-2021.pdf (sci.gov.in)</a:t>
            </a:r>
            <a:endParaRPr lang="en-IN" sz="15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 name="Title 1">
            <a:extLst>
              <a:ext uri="{FF2B5EF4-FFF2-40B4-BE49-F238E27FC236}">
                <a16:creationId xmlns:a16="http://schemas.microsoft.com/office/drawing/2014/main" id="{490144C8-4145-1E56-503F-2CEBFF171E8B}"/>
              </a:ext>
            </a:extLst>
          </p:cNvPr>
          <p:cNvSpPr>
            <a:spLocks noGrp="1"/>
          </p:cNvSpPr>
          <p:nvPr>
            <p:ph type="title"/>
          </p:nvPr>
        </p:nvSpPr>
        <p:spPr>
          <a:xfrm>
            <a:off x="1088274" y="229910"/>
            <a:ext cx="9523393" cy="541835"/>
          </a:xfrm>
          <a:noFill/>
        </p:spPr>
        <p:txBody>
          <a:bodyPr>
            <a:noAutofit/>
          </a:bodyPr>
          <a:lstStyle/>
          <a:p>
            <a:pPr algn="ctr"/>
            <a:r>
              <a:rPr lang="en-US" sz="2600" u="sng" dirty="0">
                <a:solidFill>
                  <a:schemeClr val="accent5"/>
                </a:solidFill>
                <a:latin typeface="Bookman Old Style" panose="02050604050505020204" pitchFamily="18" charset="0"/>
              </a:rPr>
              <a:t>Landmark Judgement on Export of Prohibited Goods</a:t>
            </a:r>
          </a:p>
        </p:txBody>
      </p:sp>
    </p:spTree>
    <p:extLst>
      <p:ext uri="{BB962C8B-B14F-4D97-AF65-F5344CB8AC3E}">
        <p14:creationId xmlns:p14="http://schemas.microsoft.com/office/powerpoint/2010/main" val="115394718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5CC647BF-C67F-802D-C951-5E459407107B}"/>
              </a:ext>
            </a:extLst>
          </p:cNvPr>
          <p:cNvSpPr txBox="1"/>
          <p:nvPr/>
        </p:nvSpPr>
        <p:spPr>
          <a:xfrm>
            <a:off x="142009" y="720249"/>
            <a:ext cx="11637818" cy="5438284"/>
          </a:xfrm>
          <a:prstGeom prst="rect">
            <a:avLst/>
          </a:prstGeom>
          <a:noFill/>
        </p:spPr>
        <p:txBody>
          <a:bodyPr wrap="square">
            <a:spAutoFit/>
          </a:bodyPr>
          <a:lstStyle/>
          <a:p>
            <a:pPr algn="ctr">
              <a:lnSpc>
                <a:spcPct val="107000"/>
              </a:lnSpc>
              <a:spcAft>
                <a:spcPts val="800"/>
              </a:spcAft>
            </a:pPr>
            <a:endParaRPr lang="en-IN" sz="100" dirty="0">
              <a:effectLst/>
              <a:latin typeface="Bookman Old Style" panose="02050604050505020204" pitchFamily="18" charset="0"/>
              <a:ea typeface="Calibri" panose="020F0502020204030204" pitchFamily="34" charset="0"/>
              <a:cs typeface="Times New Roman" panose="02020603050405020304" pitchFamily="18" charset="0"/>
            </a:endParaRPr>
          </a:p>
          <a:p>
            <a:pPr>
              <a:lnSpc>
                <a:spcPct val="107000"/>
              </a:lnSpc>
              <a:spcAft>
                <a:spcPts val="800"/>
              </a:spcAft>
            </a:pPr>
            <a:r>
              <a:rPr lang="en-US" sz="1500" dirty="0">
                <a:effectLst/>
                <a:latin typeface="Bookman Old Style" panose="02050604050505020204" pitchFamily="18" charset="0"/>
                <a:ea typeface="Calibri" panose="020F0502020204030204" pitchFamily="34" charset="0"/>
                <a:cs typeface="Times New Roman" panose="02020603050405020304" pitchFamily="18" charset="0"/>
              </a:rPr>
              <a:t>The list of ‘Restricted </a:t>
            </a:r>
            <a:r>
              <a:rPr lang="en-US" sz="1500" dirty="0">
                <a:latin typeface="Bookman Old Style" panose="02050604050505020204" pitchFamily="18" charset="0"/>
                <a:ea typeface="Calibri" panose="020F0502020204030204" pitchFamily="34" charset="0"/>
                <a:cs typeface="Times New Roman" panose="02020603050405020304" pitchFamily="18" charset="0"/>
              </a:rPr>
              <a:t>&amp;</a:t>
            </a:r>
            <a:r>
              <a:rPr lang="en-US" sz="1500" dirty="0">
                <a:effectLst/>
                <a:latin typeface="Bookman Old Style" panose="02050604050505020204" pitchFamily="18" charset="0"/>
                <a:ea typeface="Calibri" panose="020F0502020204030204" pitchFamily="34" charset="0"/>
                <a:cs typeface="Times New Roman" panose="02020603050405020304" pitchFamily="18" charset="0"/>
              </a:rPr>
              <a:t> Prohibited’ items is available in the Import, Export &amp; SCOMET Policy in the Regulatory Updates section in DGFT website at </a:t>
            </a:r>
            <a:r>
              <a:rPr lang="en-US" sz="1500" u="sng" dirty="0">
                <a:solidFill>
                  <a:srgbClr val="0000FF"/>
                </a:solidFill>
                <a:effectLst/>
                <a:latin typeface="Bookman Old Style" panose="02050604050505020204" pitchFamily="18" charset="0"/>
                <a:ea typeface="Calibri" panose="020F0502020204030204" pitchFamily="34" charset="0"/>
                <a:cs typeface="Times New Roman" panose="02020603050405020304" pitchFamily="18" charset="0"/>
                <a:hlinkClick r:id="rId2"/>
              </a:rPr>
              <a:t>http://dgft.gov.in/CP/</a:t>
            </a:r>
            <a:endParaRPr lang="en-IN" sz="1500" dirty="0">
              <a:effectLst/>
              <a:latin typeface="Bookman Old Style" panose="02050604050505020204" pitchFamily="18" charset="0"/>
              <a:ea typeface="Calibri" panose="020F0502020204030204" pitchFamily="34" charset="0"/>
              <a:cs typeface="Times New Roman" panose="02020603050405020304" pitchFamily="18" charset="0"/>
            </a:endParaRPr>
          </a:p>
          <a:p>
            <a:pPr>
              <a:lnSpc>
                <a:spcPct val="107000"/>
              </a:lnSpc>
              <a:spcAft>
                <a:spcPts val="800"/>
              </a:spcAft>
            </a:pPr>
            <a:r>
              <a:rPr lang="en-US" sz="1500" b="1" u="sng" dirty="0">
                <a:effectLst/>
                <a:latin typeface="Bookman Old Style" panose="02050604050505020204" pitchFamily="18" charset="0"/>
                <a:ea typeface="Calibri" panose="020F0502020204030204" pitchFamily="34" charset="0"/>
                <a:cs typeface="Times New Roman" panose="02020603050405020304" pitchFamily="18" charset="0"/>
              </a:rPr>
              <a:t>Recent N</a:t>
            </a:r>
            <a:r>
              <a:rPr lang="en-US" sz="1500" b="1" u="sng" dirty="0">
                <a:latin typeface="Bookman Old Style" panose="02050604050505020204" pitchFamily="18" charset="0"/>
                <a:ea typeface="Calibri" panose="020F0502020204030204" pitchFamily="34" charset="0"/>
                <a:cs typeface="Times New Roman" panose="02020603050405020304" pitchFamily="18" charset="0"/>
              </a:rPr>
              <a:t>otification </a:t>
            </a:r>
            <a:r>
              <a:rPr lang="en-US" sz="1500" b="1" dirty="0">
                <a:latin typeface="Bookman Old Style" panose="02050604050505020204" pitchFamily="18" charset="0"/>
                <a:ea typeface="Calibri" panose="020F0502020204030204" pitchFamily="34" charset="0"/>
                <a:cs typeface="Times New Roman" panose="02020603050405020304" pitchFamily="18" charset="0"/>
              </a:rPr>
              <a:t>:</a:t>
            </a:r>
          </a:p>
          <a:p>
            <a:pPr>
              <a:lnSpc>
                <a:spcPct val="107000"/>
              </a:lnSpc>
              <a:spcAft>
                <a:spcPts val="800"/>
              </a:spcAft>
            </a:pPr>
            <a:endParaRPr lang="en-US" sz="100" b="1" dirty="0">
              <a:effectLst/>
              <a:latin typeface="Bookman Old Style" panose="02050604050505020204" pitchFamily="18" charset="0"/>
              <a:ea typeface="Calibri" panose="020F0502020204030204" pitchFamily="34" charset="0"/>
              <a:cs typeface="Times New Roman" panose="02020603050405020304" pitchFamily="18" charset="0"/>
            </a:endParaRPr>
          </a:p>
          <a:p>
            <a:pPr>
              <a:lnSpc>
                <a:spcPct val="107000"/>
              </a:lnSpc>
              <a:spcAft>
                <a:spcPts val="800"/>
              </a:spcAft>
            </a:pPr>
            <a:r>
              <a:rPr lang="en-US" sz="1500" b="1" dirty="0">
                <a:effectLst/>
                <a:latin typeface="Bookman Old Style" panose="02050604050505020204" pitchFamily="18" charset="0"/>
                <a:ea typeface="Calibri" panose="020F0502020204030204" pitchFamily="34" charset="0"/>
                <a:cs typeface="Times New Roman" panose="02020603050405020304" pitchFamily="18" charset="0"/>
              </a:rPr>
              <a:t>Notification No. 47/2023 dated 7</a:t>
            </a:r>
            <a:r>
              <a:rPr lang="en-US" sz="1500" b="1" baseline="30000" dirty="0">
                <a:effectLst/>
                <a:latin typeface="Bookman Old Style" panose="02050604050505020204" pitchFamily="18" charset="0"/>
                <a:ea typeface="Calibri" panose="020F0502020204030204" pitchFamily="34" charset="0"/>
                <a:cs typeface="Times New Roman" panose="02020603050405020304" pitchFamily="18" charset="0"/>
              </a:rPr>
              <a:t>th</a:t>
            </a:r>
            <a:r>
              <a:rPr lang="en-US" sz="1500" b="1" dirty="0">
                <a:effectLst/>
                <a:latin typeface="Bookman Old Style" panose="02050604050505020204" pitchFamily="18" charset="0"/>
                <a:ea typeface="Calibri" panose="020F0502020204030204" pitchFamily="34" charset="0"/>
                <a:cs typeface="Times New Roman" panose="02020603050405020304" pitchFamily="18" charset="0"/>
              </a:rPr>
              <a:t> Dec 2023: </a:t>
            </a:r>
            <a:r>
              <a:rPr lang="en-US" sz="1500" dirty="0">
                <a:effectLst/>
                <a:latin typeface="Bookman Old Style" panose="02050604050505020204" pitchFamily="18" charset="0"/>
                <a:ea typeface="Calibri" panose="020F0502020204030204" pitchFamily="34" charset="0"/>
                <a:cs typeface="Times New Roman" panose="02020603050405020304" pitchFamily="18" charset="0"/>
              </a:rPr>
              <a:t>Notification related to prohibition of Non-basmati white rice (Semi-milled wholly milled rice, whether or no polished or glazed: Other) </a:t>
            </a:r>
          </a:p>
          <a:p>
            <a:pPr>
              <a:lnSpc>
                <a:spcPct val="107000"/>
              </a:lnSpc>
              <a:spcAft>
                <a:spcPts val="800"/>
              </a:spcAft>
            </a:pPr>
            <a:r>
              <a:rPr lang="en-IN" sz="1500" dirty="0">
                <a:effectLst/>
                <a:latin typeface="Bookman Old Style" panose="02050604050505020204" pitchFamily="18" charset="0"/>
                <a:ea typeface="Calibri" panose="020F0502020204030204" pitchFamily="34" charset="0"/>
                <a:cs typeface="Times New Roman" panose="02020603050405020304" pitchFamily="18" charset="0"/>
                <a:hlinkClick r:id="rId3"/>
              </a:rPr>
              <a:t>https://content.dgft.gov.in/Website/dgftprod/e0b24045-ad25-45b9-b8f7-b616adaa38f5/Notification%20No%2047-2023-English.pdf</a:t>
            </a:r>
            <a:endParaRPr lang="en-US" sz="1500" dirty="0">
              <a:latin typeface="Bookman Old Style" panose="02050604050505020204" pitchFamily="18" charset="0"/>
              <a:ea typeface="Calibri" panose="020F0502020204030204" pitchFamily="34" charset="0"/>
              <a:cs typeface="Times New Roman" panose="02020603050405020304" pitchFamily="18" charset="0"/>
            </a:endParaRPr>
          </a:p>
          <a:p>
            <a:pPr>
              <a:lnSpc>
                <a:spcPct val="107000"/>
              </a:lnSpc>
              <a:spcAft>
                <a:spcPts val="800"/>
              </a:spcAft>
            </a:pPr>
            <a:r>
              <a:rPr lang="en-US" sz="1500" dirty="0">
                <a:effectLst/>
                <a:latin typeface="Bookman Old Style" panose="02050604050505020204" pitchFamily="18" charset="0"/>
                <a:ea typeface="Calibri" panose="020F0502020204030204" pitchFamily="34" charset="0"/>
                <a:cs typeface="Times New Roman" panose="02020603050405020304" pitchFamily="18" charset="0"/>
              </a:rPr>
              <a:t> </a:t>
            </a:r>
            <a:endParaRPr lang="en-IN" sz="1500" dirty="0">
              <a:effectLst/>
              <a:latin typeface="Bookman Old Style" panose="02050604050505020204" pitchFamily="18" charset="0"/>
              <a:ea typeface="Calibri" panose="020F0502020204030204" pitchFamily="34" charset="0"/>
              <a:cs typeface="Times New Roman" panose="02020603050405020304" pitchFamily="18" charset="0"/>
            </a:endParaRPr>
          </a:p>
          <a:p>
            <a:pPr>
              <a:lnSpc>
                <a:spcPct val="107000"/>
              </a:lnSpc>
              <a:spcAft>
                <a:spcPts val="800"/>
              </a:spcAft>
            </a:pPr>
            <a:r>
              <a:rPr lang="en-US" sz="1500" b="1" dirty="0">
                <a:effectLst/>
                <a:latin typeface="Bookman Old Style" panose="02050604050505020204" pitchFamily="18" charset="0"/>
                <a:ea typeface="Calibri" panose="020F0502020204030204" pitchFamily="34" charset="0"/>
                <a:cs typeface="Times New Roman" panose="02020603050405020304" pitchFamily="18" charset="0"/>
              </a:rPr>
              <a:t>Notification No. 36/2023 dated 18</a:t>
            </a:r>
            <a:r>
              <a:rPr lang="en-US" sz="1500" b="1" baseline="30000" dirty="0">
                <a:effectLst/>
                <a:latin typeface="Bookman Old Style" panose="02050604050505020204" pitchFamily="18" charset="0"/>
                <a:ea typeface="Calibri" panose="020F0502020204030204" pitchFamily="34" charset="0"/>
                <a:cs typeface="Times New Roman" panose="02020603050405020304" pitchFamily="18" charset="0"/>
              </a:rPr>
              <a:t>th</a:t>
            </a:r>
            <a:r>
              <a:rPr lang="en-US" sz="1500" b="1" dirty="0">
                <a:effectLst/>
                <a:latin typeface="Bookman Old Style" panose="02050604050505020204" pitchFamily="18" charset="0"/>
                <a:ea typeface="Calibri" panose="020F0502020204030204" pitchFamily="34" charset="0"/>
                <a:cs typeface="Times New Roman" panose="02020603050405020304" pitchFamily="18" charset="0"/>
              </a:rPr>
              <a:t> Oct 2023:</a:t>
            </a:r>
            <a:r>
              <a:rPr lang="en-US" sz="1500" dirty="0">
                <a:effectLst/>
                <a:latin typeface="Bookman Old Style" panose="02050604050505020204" pitchFamily="18" charset="0"/>
                <a:ea typeface="Calibri" panose="020F0502020204030204" pitchFamily="34" charset="0"/>
                <a:cs typeface="Times New Roman" panose="02020603050405020304" pitchFamily="18" charset="0"/>
              </a:rPr>
              <a:t> Notification is related to Extension of date for restriction on export of sugar beyond 3 October, 2023.</a:t>
            </a:r>
          </a:p>
          <a:p>
            <a:pPr>
              <a:lnSpc>
                <a:spcPct val="107000"/>
              </a:lnSpc>
              <a:spcAft>
                <a:spcPts val="800"/>
              </a:spcAft>
            </a:pPr>
            <a:r>
              <a:rPr lang="en-US" sz="1500" dirty="0">
                <a:effectLst/>
                <a:latin typeface="Bookman Old Style" panose="02050604050505020204" pitchFamily="18" charset="0"/>
                <a:ea typeface="Calibri" panose="020F0502020204030204" pitchFamily="34" charset="0"/>
                <a:cs typeface="Times New Roman" panose="02020603050405020304" pitchFamily="18" charset="0"/>
                <a:hlinkClick r:id="rId4"/>
              </a:rPr>
              <a:t>https://content.dgft.gov.in/Website/dgftprod/09f2455b-ee95-4ac8-8a7d-91e08a22f8ae/Public%20Notice%20No%2036-2023-%20English.pdf</a:t>
            </a:r>
            <a:endParaRPr lang="en-US" sz="1500" dirty="0">
              <a:latin typeface="Bookman Old Style" panose="02050604050505020204" pitchFamily="18" charset="0"/>
              <a:ea typeface="Calibri" panose="020F0502020204030204" pitchFamily="34" charset="0"/>
              <a:cs typeface="Times New Roman" panose="02020603050405020304" pitchFamily="18" charset="0"/>
            </a:endParaRPr>
          </a:p>
          <a:p>
            <a:pPr>
              <a:lnSpc>
                <a:spcPct val="107000"/>
              </a:lnSpc>
              <a:spcAft>
                <a:spcPts val="800"/>
              </a:spcAft>
            </a:pPr>
            <a:r>
              <a:rPr lang="en-US" sz="1500" dirty="0">
                <a:effectLst/>
                <a:latin typeface="Bookman Old Style" panose="02050604050505020204" pitchFamily="18" charset="0"/>
                <a:ea typeface="Calibri" panose="020F0502020204030204" pitchFamily="34" charset="0"/>
                <a:cs typeface="Times New Roman" panose="02020603050405020304" pitchFamily="18" charset="0"/>
              </a:rPr>
              <a:t> </a:t>
            </a:r>
            <a:endParaRPr lang="en-IN" sz="1500" dirty="0">
              <a:effectLst/>
              <a:latin typeface="Bookman Old Style" panose="02050604050505020204" pitchFamily="18" charset="0"/>
              <a:ea typeface="Calibri" panose="020F0502020204030204" pitchFamily="34" charset="0"/>
              <a:cs typeface="Times New Roman" panose="02020603050405020304" pitchFamily="18" charset="0"/>
            </a:endParaRPr>
          </a:p>
          <a:p>
            <a:pPr>
              <a:lnSpc>
                <a:spcPct val="107000"/>
              </a:lnSpc>
              <a:spcAft>
                <a:spcPts val="800"/>
              </a:spcAft>
            </a:pPr>
            <a:r>
              <a:rPr lang="en-US" sz="1500" b="1" dirty="0">
                <a:effectLst/>
                <a:latin typeface="Bookman Old Style" panose="02050604050505020204" pitchFamily="18" charset="0"/>
                <a:ea typeface="Calibri" panose="020F0502020204030204" pitchFamily="34" charset="0"/>
                <a:cs typeface="Times New Roman" panose="02020603050405020304" pitchFamily="18" charset="0"/>
              </a:rPr>
              <a:t>Notification No. 25/2023 dated 3</a:t>
            </a:r>
            <a:r>
              <a:rPr lang="en-US" sz="1500" b="1" baseline="30000" dirty="0">
                <a:effectLst/>
                <a:latin typeface="Bookman Old Style" panose="02050604050505020204" pitchFamily="18" charset="0"/>
                <a:ea typeface="Calibri" panose="020F0502020204030204" pitchFamily="34" charset="0"/>
                <a:cs typeface="Times New Roman" panose="02020603050405020304" pitchFamily="18" charset="0"/>
              </a:rPr>
              <a:t>rd</a:t>
            </a:r>
            <a:r>
              <a:rPr lang="en-US" sz="1500" b="1" dirty="0">
                <a:effectLst/>
                <a:latin typeface="Bookman Old Style" panose="02050604050505020204" pitchFamily="18" charset="0"/>
                <a:ea typeface="Calibri" panose="020F0502020204030204" pitchFamily="34" charset="0"/>
                <a:cs typeface="Times New Roman" panose="02020603050405020304" pitchFamily="18" charset="0"/>
              </a:rPr>
              <a:t> Aug 2023:</a:t>
            </a:r>
            <a:r>
              <a:rPr lang="en-US" sz="1500" dirty="0">
                <a:effectLst/>
                <a:latin typeface="Bookman Old Style" panose="02050604050505020204" pitchFamily="18" charset="0"/>
                <a:ea typeface="Calibri" panose="020F0502020204030204" pitchFamily="34" charset="0"/>
                <a:cs typeface="Times New Roman" panose="02020603050405020304" pitchFamily="18" charset="0"/>
              </a:rPr>
              <a:t> Notification is related to restriction of export of Red sanders wood exclusively sourced from cultivation origin obtained from private land (including Patta land) and Confiscated.</a:t>
            </a:r>
          </a:p>
          <a:p>
            <a:pPr>
              <a:lnSpc>
                <a:spcPct val="107000"/>
              </a:lnSpc>
              <a:spcAft>
                <a:spcPts val="800"/>
              </a:spcAft>
            </a:pPr>
            <a:r>
              <a:rPr lang="en-US" sz="1500" dirty="0">
                <a:effectLst/>
                <a:latin typeface="Bookman Old Style" panose="02050604050505020204" pitchFamily="18" charset="0"/>
                <a:ea typeface="Calibri" panose="020F0502020204030204" pitchFamily="34" charset="0"/>
                <a:cs typeface="Times New Roman" panose="02020603050405020304" pitchFamily="18" charset="0"/>
                <a:hlinkClick r:id="rId5"/>
              </a:rPr>
              <a:t>https://content.dgft.gov.in/Website/dgftprod/9803a541-9288-40b2-9564-57487e175f4e/DGFT%20Notification%20No.%2025-2023%20dated%2003.08.2023-English.pdf</a:t>
            </a:r>
            <a:endParaRPr lang="en-US" sz="1500" dirty="0">
              <a:effectLst/>
              <a:latin typeface="Bookman Old Style" panose="02050604050505020204" pitchFamily="18" charset="0"/>
              <a:ea typeface="Calibri" panose="020F0502020204030204" pitchFamily="34" charset="0"/>
              <a:cs typeface="Times New Roman" panose="02020603050405020304" pitchFamily="18" charset="0"/>
            </a:endParaRPr>
          </a:p>
        </p:txBody>
      </p:sp>
      <p:sp>
        <p:nvSpPr>
          <p:cNvPr id="3" name="TextBox 2">
            <a:extLst>
              <a:ext uri="{FF2B5EF4-FFF2-40B4-BE49-F238E27FC236}">
                <a16:creationId xmlns:a16="http://schemas.microsoft.com/office/drawing/2014/main" id="{0FA4659B-5086-D613-443E-AB90BD44F32C}"/>
              </a:ext>
            </a:extLst>
          </p:cNvPr>
          <p:cNvSpPr txBox="1"/>
          <p:nvPr/>
        </p:nvSpPr>
        <p:spPr>
          <a:xfrm>
            <a:off x="1444337" y="183304"/>
            <a:ext cx="8769927" cy="526554"/>
          </a:xfrm>
          <a:prstGeom prst="rect">
            <a:avLst/>
          </a:prstGeom>
          <a:noFill/>
        </p:spPr>
        <p:txBody>
          <a:bodyPr wrap="square">
            <a:spAutoFit/>
          </a:bodyPr>
          <a:lstStyle/>
          <a:p>
            <a:pPr algn="ctr">
              <a:lnSpc>
                <a:spcPct val="107000"/>
              </a:lnSpc>
              <a:spcAft>
                <a:spcPts val="800"/>
              </a:spcAft>
            </a:pPr>
            <a:r>
              <a:rPr lang="en-US" sz="2800" dirty="0">
                <a:solidFill>
                  <a:schemeClr val="accent5"/>
                </a:solidFill>
                <a:effectLst/>
                <a:latin typeface="Bookman Old Style" panose="02050604050505020204" pitchFamily="18" charset="0"/>
                <a:ea typeface="Calibri" panose="020F0502020204030204" pitchFamily="34" charset="0"/>
                <a:cs typeface="Times New Roman" panose="02020603050405020304" pitchFamily="18" charset="0"/>
              </a:rPr>
              <a:t>Notifications on Restricted &amp; Prohibited </a:t>
            </a:r>
            <a:r>
              <a:rPr lang="en-US" sz="2800" dirty="0">
                <a:solidFill>
                  <a:schemeClr val="accent5"/>
                </a:solidFill>
                <a:latin typeface="Bookman Old Style" panose="02050604050505020204" pitchFamily="18" charset="0"/>
                <a:ea typeface="Calibri" panose="020F0502020204030204" pitchFamily="34" charset="0"/>
                <a:cs typeface="Times New Roman" panose="02020603050405020304" pitchFamily="18" charset="0"/>
              </a:rPr>
              <a:t>G</a:t>
            </a:r>
            <a:r>
              <a:rPr lang="en-US" sz="2800" dirty="0">
                <a:solidFill>
                  <a:schemeClr val="accent5"/>
                </a:solidFill>
                <a:effectLst/>
                <a:latin typeface="Bookman Old Style" panose="02050604050505020204" pitchFamily="18" charset="0"/>
                <a:ea typeface="Calibri" panose="020F0502020204030204" pitchFamily="34" charset="0"/>
                <a:cs typeface="Times New Roman" panose="02020603050405020304" pitchFamily="18" charset="0"/>
              </a:rPr>
              <a:t>oods</a:t>
            </a:r>
            <a:endParaRPr lang="en-IN" sz="2800" dirty="0">
              <a:solidFill>
                <a:schemeClr val="accent5"/>
              </a:solidFill>
              <a:latin typeface="Bookman Old Style" panose="020506040505050202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57915931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94812" y="803035"/>
            <a:ext cx="11802375" cy="5809351"/>
          </a:xfrm>
        </p:spPr>
        <p:txBody>
          <a:bodyPr>
            <a:noAutofit/>
          </a:bodyPr>
          <a:lstStyle/>
          <a:p>
            <a:pPr marL="0" indent="0">
              <a:lnSpc>
                <a:spcPct val="100000"/>
              </a:lnSpc>
              <a:spcBef>
                <a:spcPts val="800"/>
              </a:spcBef>
              <a:buNone/>
            </a:pPr>
            <a:r>
              <a:rPr lang="en-US" sz="1500" b="1" u="sng" dirty="0">
                <a:latin typeface="Bookman Old Style" panose="02050604050505020204" pitchFamily="18" charset="0"/>
              </a:rPr>
              <a:t>HSN [Harmonized System of Nomenclature] </a:t>
            </a:r>
          </a:p>
          <a:p>
            <a:pPr marL="0" indent="0">
              <a:lnSpc>
                <a:spcPct val="100000"/>
              </a:lnSpc>
              <a:spcBef>
                <a:spcPts val="800"/>
              </a:spcBef>
              <a:buNone/>
            </a:pPr>
            <a:r>
              <a:rPr lang="en-US" sz="1500" dirty="0">
                <a:latin typeface="Bookman Old Style" panose="02050604050505020204" pitchFamily="18" charset="0"/>
              </a:rPr>
              <a:t>HSN code is an internationally accepted system for categorizing goods in a structured and systematic manner. Developed by the World Customs Organization (WCO), it is used for customs tariffs, trade statistics and various other purposes globally. The HSN code is a numeric representation of goods, with each code representing a specific category or product. In simpler terms, all the goods that are of the same type and category will be represented by a common code known as the HSN code. </a:t>
            </a:r>
          </a:p>
          <a:p>
            <a:pPr marL="0" indent="0">
              <a:lnSpc>
                <a:spcPct val="100000"/>
              </a:lnSpc>
              <a:spcBef>
                <a:spcPts val="600"/>
              </a:spcBef>
              <a:buNone/>
            </a:pPr>
            <a:r>
              <a:rPr lang="en-US" sz="1500" dirty="0">
                <a:latin typeface="Bookman Old Style" panose="02050604050505020204" pitchFamily="18" charset="0"/>
              </a:rPr>
              <a:t>In the context of the GST regime, the HSN code serves as a basis for determining the tax liability of goods. A particular GST tax rate is assigned to each HSN code. It helps in the proper identification and classification of products, making it easier for businesses and tax authorities to understand the nature of the goods and apply the correct tax rate.</a:t>
            </a:r>
          </a:p>
          <a:p>
            <a:pPr marL="0" indent="0">
              <a:lnSpc>
                <a:spcPct val="100000"/>
              </a:lnSpc>
              <a:spcAft>
                <a:spcPts val="800"/>
              </a:spcAft>
              <a:buNone/>
            </a:pPr>
            <a:r>
              <a:rPr lang="en-IN" sz="1500" b="1" u="sng" kern="100" dirty="0">
                <a:effectLst/>
                <a:latin typeface="Bookman Old Style" panose="02050604050505020204" pitchFamily="18" charset="0"/>
                <a:ea typeface="Calibri" panose="020F0502020204030204" pitchFamily="34" charset="0"/>
                <a:cs typeface="Times New Roman" panose="02020603050405020304" pitchFamily="18" charset="0"/>
              </a:rPr>
              <a:t>How to read ITC HS Code:</a:t>
            </a:r>
            <a:endParaRPr lang="en-IN" sz="1500" u="sng" kern="100" dirty="0">
              <a:effectLst/>
              <a:latin typeface="Bookman Old Style" panose="02050604050505020204" pitchFamily="18" charset="0"/>
              <a:ea typeface="Calibri" panose="020F0502020204030204" pitchFamily="34" charset="0"/>
              <a:cs typeface="Times New Roman" panose="02020603050405020304" pitchFamily="18" charset="0"/>
            </a:endParaRPr>
          </a:p>
          <a:p>
            <a:pPr marL="0" indent="0">
              <a:lnSpc>
                <a:spcPct val="100000"/>
              </a:lnSpc>
              <a:spcAft>
                <a:spcPts val="800"/>
              </a:spcAft>
              <a:buNone/>
            </a:pPr>
            <a:r>
              <a:rPr lang="en-IN" sz="1500" b="1" u="sng" kern="100" dirty="0">
                <a:effectLst/>
                <a:latin typeface="Bookman Old Style" panose="02050604050505020204" pitchFamily="18" charset="0"/>
                <a:ea typeface="Calibri" panose="020F0502020204030204" pitchFamily="34" charset="0"/>
                <a:cs typeface="Times New Roman" panose="02020603050405020304" pitchFamily="18" charset="0"/>
              </a:rPr>
              <a:t>For example</a:t>
            </a:r>
            <a:r>
              <a:rPr lang="en-IN" sz="1500" b="1" kern="100" dirty="0">
                <a:effectLst/>
                <a:latin typeface="Bookman Old Style" panose="02050604050505020204" pitchFamily="18" charset="0"/>
                <a:ea typeface="Calibri" panose="020F0502020204030204" pitchFamily="34" charset="0"/>
                <a:cs typeface="Times New Roman" panose="02020603050405020304" pitchFamily="18" charset="0"/>
              </a:rPr>
              <a:t> –</a:t>
            </a:r>
            <a:r>
              <a:rPr lang="en-IN" sz="1500" kern="100" dirty="0">
                <a:effectLst/>
                <a:latin typeface="Bookman Old Style" panose="02050604050505020204" pitchFamily="18" charset="0"/>
                <a:ea typeface="Calibri" panose="020F0502020204030204" pitchFamily="34" charset="0"/>
                <a:cs typeface="Times New Roman" panose="02020603050405020304" pitchFamily="18" charset="0"/>
              </a:rPr>
              <a:t> HS code is- 65199244</a:t>
            </a:r>
          </a:p>
          <a:p>
            <a:pPr marL="0" indent="0">
              <a:lnSpc>
                <a:spcPct val="107000"/>
              </a:lnSpc>
              <a:spcAft>
                <a:spcPts val="800"/>
              </a:spcAft>
              <a:buNone/>
            </a:pPr>
            <a:r>
              <a:rPr lang="en-IN" sz="1500" b="1" u="sng" kern="100" dirty="0">
                <a:effectLst/>
                <a:latin typeface="Bookman Old Style" panose="02050604050505020204" pitchFamily="18" charset="0"/>
                <a:ea typeface="Calibri" panose="020F0502020204030204" pitchFamily="34" charset="0"/>
                <a:cs typeface="Times New Roman" panose="02020603050405020304" pitchFamily="18" charset="0"/>
              </a:rPr>
              <a:t>HS classification Code list:</a:t>
            </a:r>
            <a:endParaRPr lang="en-IN" sz="1500" u="sng" kern="100" dirty="0">
              <a:effectLst/>
              <a:latin typeface="Bookman Old Style" panose="02050604050505020204" pitchFamily="18" charset="0"/>
              <a:ea typeface="Calibri" panose="020F0502020204030204" pitchFamily="34" charset="0"/>
              <a:cs typeface="Times New Roman" panose="02020603050405020304" pitchFamily="18" charset="0"/>
            </a:endParaRPr>
          </a:p>
          <a:p>
            <a:pPr marL="0" indent="0">
              <a:lnSpc>
                <a:spcPct val="107000"/>
              </a:lnSpc>
              <a:spcAft>
                <a:spcPts val="800"/>
              </a:spcAft>
              <a:buNone/>
            </a:pPr>
            <a:r>
              <a:rPr lang="en-IN" sz="1500" kern="100" dirty="0">
                <a:effectLst/>
                <a:latin typeface="Bookman Old Style" panose="02050604050505020204" pitchFamily="18" charset="0"/>
                <a:ea typeface="Calibri" panose="020F0502020204030204" pitchFamily="34" charset="0"/>
                <a:cs typeface="Times New Roman" panose="02020603050405020304" pitchFamily="18" charset="0"/>
              </a:rPr>
              <a:t>• First 2 digits from the left side (65) - Chapter </a:t>
            </a:r>
          </a:p>
          <a:p>
            <a:pPr marL="0" indent="0">
              <a:lnSpc>
                <a:spcPct val="107000"/>
              </a:lnSpc>
              <a:spcAft>
                <a:spcPts val="800"/>
              </a:spcAft>
              <a:buNone/>
            </a:pPr>
            <a:r>
              <a:rPr lang="en-IN" sz="1500" kern="100" dirty="0">
                <a:effectLst/>
                <a:latin typeface="Bookman Old Style" panose="02050604050505020204" pitchFamily="18" charset="0"/>
                <a:ea typeface="Calibri" panose="020F0502020204030204" pitchFamily="34" charset="0"/>
                <a:cs typeface="Times New Roman" panose="02020603050405020304" pitchFamily="18" charset="0"/>
              </a:rPr>
              <a:t>• 4 digits from the left side (6519) - Heading </a:t>
            </a:r>
          </a:p>
          <a:p>
            <a:pPr marL="0" indent="0">
              <a:lnSpc>
                <a:spcPct val="107000"/>
              </a:lnSpc>
              <a:spcAft>
                <a:spcPts val="800"/>
              </a:spcAft>
              <a:buNone/>
            </a:pPr>
            <a:r>
              <a:rPr lang="en-IN" sz="1500" kern="100" dirty="0">
                <a:effectLst/>
                <a:latin typeface="Bookman Old Style" panose="02050604050505020204" pitchFamily="18" charset="0"/>
                <a:ea typeface="Calibri" panose="020F0502020204030204" pitchFamily="34" charset="0"/>
                <a:cs typeface="Times New Roman" panose="02020603050405020304" pitchFamily="18" charset="0"/>
              </a:rPr>
              <a:t>• 6 digits from the left side (651992) – Sub Heading </a:t>
            </a:r>
          </a:p>
          <a:p>
            <a:pPr marL="0" indent="0">
              <a:lnSpc>
                <a:spcPct val="107000"/>
              </a:lnSpc>
              <a:spcAft>
                <a:spcPts val="800"/>
              </a:spcAft>
              <a:buNone/>
            </a:pPr>
            <a:r>
              <a:rPr lang="en-IN" sz="1500" kern="100" dirty="0">
                <a:effectLst/>
                <a:latin typeface="Bookman Old Style" panose="02050604050505020204" pitchFamily="18" charset="0"/>
                <a:ea typeface="Calibri" panose="020F0502020204030204" pitchFamily="34" charset="0"/>
                <a:cs typeface="Times New Roman" panose="02020603050405020304" pitchFamily="18" charset="0"/>
              </a:rPr>
              <a:t>• 8 digits from the left side (65199244) – Regional Tariff.</a:t>
            </a:r>
          </a:p>
          <a:p>
            <a:pPr marL="0" indent="0">
              <a:lnSpc>
                <a:spcPct val="100000"/>
              </a:lnSpc>
              <a:spcAft>
                <a:spcPts val="800"/>
              </a:spcAft>
              <a:buNone/>
            </a:pPr>
            <a:endParaRPr lang="en-IN" sz="1500" kern="100" dirty="0">
              <a:effectLst/>
              <a:latin typeface="Bookman Old Style" panose="02050604050505020204" pitchFamily="18" charset="0"/>
              <a:ea typeface="Calibri" panose="020F0502020204030204" pitchFamily="34" charset="0"/>
              <a:cs typeface="Times New Roman" panose="02020603050405020304" pitchFamily="18" charset="0"/>
            </a:endParaRPr>
          </a:p>
          <a:p>
            <a:pPr marL="0" indent="0">
              <a:lnSpc>
                <a:spcPct val="107000"/>
              </a:lnSpc>
              <a:spcAft>
                <a:spcPts val="800"/>
              </a:spcAft>
              <a:buNone/>
            </a:pPr>
            <a:endParaRPr lang="en-IN" sz="1100" kern="1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spcBef>
                <a:spcPts val="600"/>
              </a:spcBef>
              <a:buNone/>
            </a:pPr>
            <a:endParaRPr lang="en-US" sz="1000" dirty="0">
              <a:latin typeface="Bookman Old Style" panose="02050604050505020204" pitchFamily="18" charset="0"/>
            </a:endParaRPr>
          </a:p>
        </p:txBody>
      </p:sp>
      <p:sp>
        <p:nvSpPr>
          <p:cNvPr id="4" name="Title 1">
            <a:extLst>
              <a:ext uri="{FF2B5EF4-FFF2-40B4-BE49-F238E27FC236}">
                <a16:creationId xmlns:a16="http://schemas.microsoft.com/office/drawing/2014/main" id="{49359ED9-15F6-27E6-5C82-026FE710D8B1}"/>
              </a:ext>
            </a:extLst>
          </p:cNvPr>
          <p:cNvSpPr>
            <a:spLocks noGrp="1"/>
          </p:cNvSpPr>
          <p:nvPr>
            <p:ph type="title"/>
          </p:nvPr>
        </p:nvSpPr>
        <p:spPr>
          <a:xfrm>
            <a:off x="1286089" y="225950"/>
            <a:ext cx="9097702" cy="744400"/>
          </a:xfrm>
          <a:noFill/>
        </p:spPr>
        <p:txBody>
          <a:bodyPr>
            <a:normAutofit/>
          </a:bodyPr>
          <a:lstStyle/>
          <a:p>
            <a:pPr algn="ctr"/>
            <a:r>
              <a:rPr lang="en-US" sz="2700" dirty="0">
                <a:solidFill>
                  <a:schemeClr val="accent5"/>
                </a:solidFill>
                <a:latin typeface="Bookman Old Style" panose="02050604050505020204" pitchFamily="18" charset="0"/>
              </a:rPr>
              <a:t>In-Depth Analysis of Customs Export Definitions</a:t>
            </a:r>
          </a:p>
        </p:txBody>
      </p:sp>
      <p:pic>
        <p:nvPicPr>
          <p:cNvPr id="5" name="Picture 4">
            <a:extLst>
              <a:ext uri="{FF2B5EF4-FFF2-40B4-BE49-F238E27FC236}">
                <a16:creationId xmlns:a16="http://schemas.microsoft.com/office/drawing/2014/main" id="{E941F9CD-74F8-1727-7981-D10664816D3B}"/>
              </a:ext>
            </a:extLst>
          </p:cNvPr>
          <p:cNvPicPr>
            <a:picLocks noChangeAspect="1"/>
          </p:cNvPicPr>
          <p:nvPr/>
        </p:nvPicPr>
        <p:blipFill>
          <a:blip r:embed="rId3"/>
          <a:stretch>
            <a:fillRect/>
          </a:stretch>
        </p:blipFill>
        <p:spPr>
          <a:xfrm>
            <a:off x="6178948" y="3241040"/>
            <a:ext cx="5445761" cy="2895600"/>
          </a:xfrm>
          <a:prstGeom prst="rect">
            <a:avLst/>
          </a:prstGeom>
        </p:spPr>
      </p:pic>
    </p:spTree>
    <p:extLst>
      <p:ext uri="{BB962C8B-B14F-4D97-AF65-F5344CB8AC3E}">
        <p14:creationId xmlns:p14="http://schemas.microsoft.com/office/powerpoint/2010/main" val="194601306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00532" y="777123"/>
            <a:ext cx="11653283" cy="5715752"/>
          </a:xfrm>
        </p:spPr>
        <p:txBody>
          <a:bodyPr>
            <a:noAutofit/>
          </a:bodyPr>
          <a:lstStyle/>
          <a:p>
            <a:pPr marL="0" indent="0">
              <a:lnSpc>
                <a:spcPct val="100000"/>
              </a:lnSpc>
              <a:spcBef>
                <a:spcPts val="600"/>
              </a:spcBef>
              <a:buNone/>
            </a:pPr>
            <a:r>
              <a:rPr lang="en-US" sz="1800" b="1" u="sng" dirty="0">
                <a:latin typeface="Bookman Old Style" panose="02050604050505020204" pitchFamily="18" charset="0"/>
              </a:rPr>
              <a:t>SCOMET </a:t>
            </a:r>
          </a:p>
          <a:p>
            <a:pPr marL="0" indent="0">
              <a:lnSpc>
                <a:spcPct val="100000"/>
              </a:lnSpc>
              <a:spcBef>
                <a:spcPts val="600"/>
              </a:spcBef>
              <a:buNone/>
            </a:pPr>
            <a:endParaRPr lang="en-US" sz="100" b="1" u="sng" dirty="0">
              <a:latin typeface="Bookman Old Style" panose="02050604050505020204" pitchFamily="18" charset="0"/>
            </a:endParaRPr>
          </a:p>
          <a:p>
            <a:pPr marL="0" indent="0">
              <a:lnSpc>
                <a:spcPct val="100000"/>
              </a:lnSpc>
              <a:spcBef>
                <a:spcPts val="600"/>
              </a:spcBef>
              <a:buNone/>
            </a:pPr>
            <a:r>
              <a:rPr lang="en-US" sz="1500" b="1" dirty="0">
                <a:latin typeface="Bookman Old Style" panose="02050604050505020204" pitchFamily="18" charset="0"/>
              </a:rPr>
              <a:t>SCOMET</a:t>
            </a:r>
            <a:r>
              <a:rPr lang="en-US" sz="1500" dirty="0">
                <a:latin typeface="Bookman Old Style" panose="02050604050505020204" pitchFamily="18" charset="0"/>
              </a:rPr>
              <a:t> item is an acronym for Special Chemicals, Organisms, Materials, Equipment, and Technologies, and these are dual-use items that can be used for both civilian and military applications. India’s </a:t>
            </a:r>
            <a:r>
              <a:rPr lang="en-US" sz="1500" b="1" dirty="0">
                <a:latin typeface="Bookman Old Style" panose="02050604050505020204" pitchFamily="18" charset="0"/>
              </a:rPr>
              <a:t>Foreign Trade Policy </a:t>
            </a:r>
            <a:r>
              <a:rPr lang="en-US" sz="1500" dirty="0">
                <a:latin typeface="Bookman Old Style" panose="02050604050505020204" pitchFamily="18" charset="0"/>
              </a:rPr>
              <a:t>regulates the export of items on the SCOMET List. The exporter must obtain a license from the </a:t>
            </a:r>
            <a:r>
              <a:rPr lang="en-US" sz="1500" b="1" dirty="0">
                <a:latin typeface="Bookman Old Style" panose="02050604050505020204" pitchFamily="18" charset="0"/>
              </a:rPr>
              <a:t>Directorate General of Foreign Trade</a:t>
            </a:r>
            <a:r>
              <a:rPr lang="en-US" sz="1500" dirty="0">
                <a:latin typeface="Bookman Old Style" panose="02050604050505020204" pitchFamily="18" charset="0"/>
              </a:rPr>
              <a:t>, Ministry of Commerce, to export SCOMET. </a:t>
            </a:r>
          </a:p>
          <a:p>
            <a:pPr marL="0" indent="0">
              <a:lnSpc>
                <a:spcPct val="100000"/>
              </a:lnSpc>
              <a:spcBef>
                <a:spcPts val="600"/>
              </a:spcBef>
              <a:buNone/>
            </a:pPr>
            <a:endParaRPr lang="en-US" sz="300" dirty="0">
              <a:latin typeface="Bookman Old Style" panose="02050604050505020204" pitchFamily="18" charset="0"/>
            </a:endParaRPr>
          </a:p>
          <a:p>
            <a:pPr marL="0" indent="0">
              <a:lnSpc>
                <a:spcPct val="100000"/>
              </a:lnSpc>
              <a:spcBef>
                <a:spcPts val="600"/>
              </a:spcBef>
              <a:buNone/>
            </a:pPr>
            <a:r>
              <a:rPr lang="en-US" sz="1500" b="1" u="sng" dirty="0">
                <a:latin typeface="Bookman Old Style" panose="02050604050505020204" pitchFamily="18" charset="0"/>
              </a:rPr>
              <a:t>SCOMET Items Categories </a:t>
            </a:r>
          </a:p>
          <a:p>
            <a:pPr marL="0" indent="0">
              <a:lnSpc>
                <a:spcPct val="100000"/>
              </a:lnSpc>
              <a:spcBef>
                <a:spcPts val="600"/>
              </a:spcBef>
              <a:buNone/>
            </a:pPr>
            <a:r>
              <a:rPr lang="en-US" sz="1500" dirty="0">
                <a:latin typeface="Bookman Old Style" panose="02050604050505020204" pitchFamily="18" charset="0"/>
              </a:rPr>
              <a:t>The eight categories of SCOMET items are as follows: </a:t>
            </a:r>
          </a:p>
          <a:p>
            <a:pPr marL="0" indent="0">
              <a:lnSpc>
                <a:spcPct val="100000"/>
              </a:lnSpc>
              <a:spcBef>
                <a:spcPts val="600"/>
              </a:spcBef>
              <a:buNone/>
            </a:pPr>
            <a:r>
              <a:rPr lang="en-US" sz="1500" b="1" dirty="0">
                <a:latin typeface="Bookman Old Style" panose="02050604050505020204" pitchFamily="18" charset="0"/>
              </a:rPr>
              <a:t>Category 0:</a:t>
            </a:r>
            <a:r>
              <a:rPr lang="en-US" sz="1500" dirty="0">
                <a:latin typeface="Bookman Old Style" panose="02050604050505020204" pitchFamily="18" charset="0"/>
              </a:rPr>
              <a:t> Nuclear material, equipment, technology, and nuclear-related other materials </a:t>
            </a:r>
          </a:p>
          <a:p>
            <a:pPr marL="0" indent="0">
              <a:lnSpc>
                <a:spcPct val="100000"/>
              </a:lnSpc>
              <a:spcBef>
                <a:spcPts val="600"/>
              </a:spcBef>
              <a:buNone/>
            </a:pPr>
            <a:r>
              <a:rPr lang="en-US" sz="1500" b="1" dirty="0">
                <a:latin typeface="Bookman Old Style" panose="02050604050505020204" pitchFamily="18" charset="0"/>
              </a:rPr>
              <a:t>Category 1: </a:t>
            </a:r>
            <a:r>
              <a:rPr lang="en-US" sz="1500" dirty="0">
                <a:latin typeface="Bookman Old Style" panose="02050604050505020204" pitchFamily="18" charset="0"/>
              </a:rPr>
              <a:t>Toxic chemical agent and other chemicals. </a:t>
            </a:r>
          </a:p>
          <a:p>
            <a:pPr marL="0" indent="0">
              <a:lnSpc>
                <a:spcPct val="100000"/>
              </a:lnSpc>
              <a:spcBef>
                <a:spcPts val="600"/>
              </a:spcBef>
              <a:buNone/>
            </a:pPr>
            <a:r>
              <a:rPr lang="en-US" sz="1500" b="1" dirty="0">
                <a:latin typeface="Bookman Old Style" panose="02050604050505020204" pitchFamily="18" charset="0"/>
              </a:rPr>
              <a:t>Category 2:</a:t>
            </a:r>
            <a:r>
              <a:rPr lang="en-US" sz="1500" dirty="0">
                <a:latin typeface="Bookman Old Style" panose="02050604050505020204" pitchFamily="18" charset="0"/>
              </a:rPr>
              <a:t> Microorganisms and toxins. </a:t>
            </a:r>
          </a:p>
          <a:p>
            <a:pPr marL="0" indent="0">
              <a:lnSpc>
                <a:spcPct val="100000"/>
              </a:lnSpc>
              <a:spcBef>
                <a:spcPts val="600"/>
              </a:spcBef>
              <a:buNone/>
            </a:pPr>
            <a:r>
              <a:rPr lang="en-US" sz="1500" b="1" dirty="0">
                <a:latin typeface="Bookman Old Style" panose="02050604050505020204" pitchFamily="18" charset="0"/>
              </a:rPr>
              <a:t>Category 3</a:t>
            </a:r>
            <a:r>
              <a:rPr lang="en-US" sz="1500" dirty="0">
                <a:latin typeface="Bookman Old Style" panose="02050604050505020204" pitchFamily="18" charset="0"/>
              </a:rPr>
              <a:t>: Material, Materials Processing Equipment’s, and other material-related technologies. </a:t>
            </a:r>
          </a:p>
          <a:p>
            <a:pPr marL="0" indent="0">
              <a:lnSpc>
                <a:spcPct val="100000"/>
              </a:lnSpc>
              <a:spcBef>
                <a:spcPts val="600"/>
              </a:spcBef>
              <a:buNone/>
            </a:pPr>
            <a:r>
              <a:rPr lang="en-US" sz="1500" b="1" dirty="0">
                <a:latin typeface="Bookman Old Style" panose="02050604050505020204" pitchFamily="18" charset="0"/>
              </a:rPr>
              <a:t>Category 4:</a:t>
            </a:r>
            <a:r>
              <a:rPr lang="en-US" sz="1500" dirty="0">
                <a:latin typeface="Bookman Old Style" panose="02050604050505020204" pitchFamily="18" charset="0"/>
              </a:rPr>
              <a:t> Nuclear-related equipment, test, and production types of equipment; assemblies and components of nuclear; and related technology, not controlled under Category 0. </a:t>
            </a:r>
          </a:p>
          <a:p>
            <a:pPr marL="0" indent="0">
              <a:lnSpc>
                <a:spcPct val="100000"/>
              </a:lnSpc>
              <a:spcBef>
                <a:spcPts val="600"/>
              </a:spcBef>
              <a:buNone/>
            </a:pPr>
            <a:r>
              <a:rPr lang="en-US" sz="1500" b="1" dirty="0">
                <a:latin typeface="Bookman Old Style" panose="02050604050505020204" pitchFamily="18" charset="0"/>
              </a:rPr>
              <a:t>Category 5:</a:t>
            </a:r>
            <a:r>
              <a:rPr lang="en-US" sz="1500" dirty="0">
                <a:latin typeface="Bookman Old Style" panose="02050604050505020204" pitchFamily="18" charset="0"/>
              </a:rPr>
              <a:t> Aerospace system, equipment including productions and test types of equipment, related technology, and specially designed components and accessories. </a:t>
            </a:r>
          </a:p>
          <a:p>
            <a:pPr marL="0" indent="0">
              <a:lnSpc>
                <a:spcPct val="100000"/>
              </a:lnSpc>
              <a:spcBef>
                <a:spcPts val="600"/>
              </a:spcBef>
              <a:buNone/>
            </a:pPr>
            <a:r>
              <a:rPr lang="en-US" sz="1500" b="1" dirty="0">
                <a:latin typeface="Bookman Old Style" panose="02050604050505020204" pitchFamily="18" charset="0"/>
              </a:rPr>
              <a:t>Category 6: </a:t>
            </a:r>
            <a:r>
              <a:rPr lang="en-US" sz="1500" dirty="0">
                <a:latin typeface="Bookman Old Style" panose="02050604050505020204" pitchFamily="18" charset="0"/>
              </a:rPr>
              <a:t>Munitions List </a:t>
            </a:r>
          </a:p>
          <a:p>
            <a:pPr marL="0" indent="0">
              <a:lnSpc>
                <a:spcPct val="100000"/>
              </a:lnSpc>
              <a:spcBef>
                <a:spcPts val="600"/>
              </a:spcBef>
              <a:buNone/>
            </a:pPr>
            <a:r>
              <a:rPr lang="en-US" sz="1500" b="1" dirty="0">
                <a:latin typeface="Bookman Old Style" panose="02050604050505020204" pitchFamily="18" charset="0"/>
              </a:rPr>
              <a:t>Category 7: </a:t>
            </a:r>
            <a:r>
              <a:rPr lang="en-US" sz="1500" dirty="0">
                <a:latin typeface="Bookman Old Style" panose="02050604050505020204" pitchFamily="18" charset="0"/>
              </a:rPr>
              <a:t>Computers, electronic, and information technology, including information security. </a:t>
            </a:r>
          </a:p>
          <a:p>
            <a:pPr marL="0" indent="0">
              <a:lnSpc>
                <a:spcPct val="100000"/>
              </a:lnSpc>
              <a:spcBef>
                <a:spcPts val="600"/>
              </a:spcBef>
              <a:buNone/>
            </a:pPr>
            <a:r>
              <a:rPr lang="en-US" sz="1500" b="1" dirty="0">
                <a:latin typeface="Bookman Old Style" panose="02050604050505020204" pitchFamily="18" charset="0"/>
              </a:rPr>
              <a:t>Category 8:</a:t>
            </a:r>
            <a:r>
              <a:rPr lang="en-US" sz="1500" dirty="0">
                <a:latin typeface="Bookman Old Style" panose="02050604050505020204" pitchFamily="18" charset="0"/>
              </a:rPr>
              <a:t> Special Materials and Related Types of equipment, Electronics, Computers, Material Processing, Information Security, Sensors, Telecommunications and Lasers, Avionics, Marine, Aerospace Navigation, and Propulsion. </a:t>
            </a:r>
          </a:p>
        </p:txBody>
      </p:sp>
      <p:sp>
        <p:nvSpPr>
          <p:cNvPr id="2" name="Title 1">
            <a:extLst>
              <a:ext uri="{FF2B5EF4-FFF2-40B4-BE49-F238E27FC236}">
                <a16:creationId xmlns:a16="http://schemas.microsoft.com/office/drawing/2014/main" id="{26BDEC13-4DDB-55CA-D621-46370762080D}"/>
              </a:ext>
            </a:extLst>
          </p:cNvPr>
          <p:cNvSpPr>
            <a:spLocks noGrp="1"/>
          </p:cNvSpPr>
          <p:nvPr>
            <p:ph type="title"/>
          </p:nvPr>
        </p:nvSpPr>
        <p:spPr>
          <a:xfrm>
            <a:off x="1169665" y="210130"/>
            <a:ext cx="9097702" cy="744400"/>
          </a:xfrm>
          <a:noFill/>
        </p:spPr>
        <p:txBody>
          <a:bodyPr>
            <a:normAutofit/>
          </a:bodyPr>
          <a:lstStyle/>
          <a:p>
            <a:pPr algn="ctr"/>
            <a:r>
              <a:rPr lang="en-US" sz="2700" dirty="0">
                <a:solidFill>
                  <a:schemeClr val="accent5"/>
                </a:solidFill>
                <a:latin typeface="Bookman Old Style" panose="02050604050505020204" pitchFamily="18" charset="0"/>
              </a:rPr>
              <a:t>In-Depth Analysis of Customs Export Definitions</a:t>
            </a:r>
          </a:p>
        </p:txBody>
      </p:sp>
    </p:spTree>
    <p:extLst>
      <p:ext uri="{BB962C8B-B14F-4D97-AF65-F5344CB8AC3E}">
        <p14:creationId xmlns:p14="http://schemas.microsoft.com/office/powerpoint/2010/main" val="256107252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2CE8CDE9-C638-1A0C-24DE-53F2B5D970B6}"/>
              </a:ext>
            </a:extLst>
          </p:cNvPr>
          <p:cNvSpPr txBox="1"/>
          <p:nvPr/>
        </p:nvSpPr>
        <p:spPr>
          <a:xfrm>
            <a:off x="198874" y="924308"/>
            <a:ext cx="11841480" cy="5524589"/>
          </a:xfrm>
          <a:prstGeom prst="rect">
            <a:avLst/>
          </a:prstGeom>
          <a:noFill/>
        </p:spPr>
        <p:txBody>
          <a:bodyPr wrap="square">
            <a:spAutoFit/>
          </a:bodyPr>
          <a:lstStyle/>
          <a:p>
            <a:pPr marL="0" indent="0">
              <a:spcBef>
                <a:spcPts val="800"/>
              </a:spcBef>
              <a:buNone/>
            </a:pPr>
            <a:r>
              <a:rPr lang="en-US" sz="1500" b="1" u="sng" dirty="0">
                <a:latin typeface="Bookman Old Style" panose="02050604050505020204" pitchFamily="18" charset="0"/>
              </a:rPr>
              <a:t>Definition of Customs Station Under Customs Act 1962 </a:t>
            </a:r>
          </a:p>
          <a:p>
            <a:pPr marL="0" indent="0">
              <a:spcBef>
                <a:spcPts val="800"/>
              </a:spcBef>
              <a:buNone/>
            </a:pPr>
            <a:r>
              <a:rPr lang="en-US" sz="1500" dirty="0">
                <a:latin typeface="Bookman Old Style" panose="02050604050505020204" pitchFamily="18" charset="0"/>
              </a:rPr>
              <a:t>According to Section 2(13) of the Customs Act, 1962 </a:t>
            </a:r>
            <a:r>
              <a:rPr lang="en-US" sz="1500" b="1" dirty="0">
                <a:latin typeface="Bookman Old Style" panose="02050604050505020204" pitchFamily="18" charset="0"/>
              </a:rPr>
              <a:t>“Customs station” </a:t>
            </a:r>
            <a:r>
              <a:rPr lang="en-US" sz="1500" dirty="0">
                <a:latin typeface="Bookman Old Style" panose="02050604050505020204" pitchFamily="18" charset="0"/>
              </a:rPr>
              <a:t>means any customs port, customs airport, international courier terminal, foreign post office or land customs station. </a:t>
            </a:r>
          </a:p>
          <a:p>
            <a:pPr marL="0" indent="0">
              <a:spcBef>
                <a:spcPts val="800"/>
              </a:spcBef>
              <a:buNone/>
            </a:pPr>
            <a:endParaRPr lang="en-US" sz="500" b="1" u="sng" dirty="0">
              <a:latin typeface="Bookman Old Style" panose="02050604050505020204" pitchFamily="18" charset="0"/>
            </a:endParaRPr>
          </a:p>
          <a:p>
            <a:pPr marL="0" indent="0">
              <a:spcBef>
                <a:spcPts val="800"/>
              </a:spcBef>
              <a:buNone/>
            </a:pPr>
            <a:r>
              <a:rPr lang="en-US" sz="1500" b="1" u="sng" dirty="0">
                <a:latin typeface="Bookman Old Style" panose="02050604050505020204" pitchFamily="18" charset="0"/>
              </a:rPr>
              <a:t>Definition of Customs Airport Under Customs Act 1962 </a:t>
            </a:r>
          </a:p>
          <a:p>
            <a:pPr marL="0" indent="0">
              <a:spcBef>
                <a:spcPts val="800"/>
              </a:spcBef>
              <a:buNone/>
            </a:pPr>
            <a:r>
              <a:rPr lang="en-US" sz="1500" dirty="0">
                <a:latin typeface="Bookman Old Style" panose="02050604050505020204" pitchFamily="18" charset="0"/>
              </a:rPr>
              <a:t>According to Section 2(10) of the Customs Act, 1962 </a:t>
            </a:r>
            <a:r>
              <a:rPr lang="en-US" sz="1500" b="1" dirty="0">
                <a:latin typeface="Bookman Old Style" panose="02050604050505020204" pitchFamily="18" charset="0"/>
              </a:rPr>
              <a:t>“Customs airport”</a:t>
            </a:r>
            <a:r>
              <a:rPr lang="en-US" sz="1500" dirty="0">
                <a:latin typeface="Bookman Old Style" panose="02050604050505020204" pitchFamily="18" charset="0"/>
              </a:rPr>
              <a:t> means any airport appointed u/s 7(a) to be a customs airport and includes a place appointed u/s 7(aa) to be an air freight station.</a:t>
            </a:r>
          </a:p>
          <a:p>
            <a:pPr marL="0" indent="0">
              <a:spcBef>
                <a:spcPts val="800"/>
              </a:spcBef>
              <a:buNone/>
            </a:pPr>
            <a:endParaRPr lang="en-US" sz="500" b="1" u="sng" dirty="0">
              <a:latin typeface="Bookman Old Style" panose="02050604050505020204" pitchFamily="18" charset="0"/>
            </a:endParaRPr>
          </a:p>
          <a:p>
            <a:pPr marL="0" indent="0">
              <a:spcBef>
                <a:spcPts val="800"/>
              </a:spcBef>
              <a:buNone/>
            </a:pPr>
            <a:r>
              <a:rPr lang="en-US" sz="1500" b="1" u="sng" dirty="0">
                <a:latin typeface="Bookman Old Style" panose="02050604050505020204" pitchFamily="18" charset="0"/>
              </a:rPr>
              <a:t>Definition of Customs Area Under Customs Act 1962 </a:t>
            </a:r>
          </a:p>
          <a:p>
            <a:pPr marL="0" indent="0">
              <a:spcBef>
                <a:spcPts val="800"/>
              </a:spcBef>
              <a:buNone/>
            </a:pPr>
            <a:r>
              <a:rPr lang="en-US" sz="1500" dirty="0">
                <a:latin typeface="Bookman Old Style" panose="02050604050505020204" pitchFamily="18" charset="0"/>
              </a:rPr>
              <a:t>According to Section 2(11) of the Customs Act, 1962 </a:t>
            </a:r>
            <a:r>
              <a:rPr lang="en-US" sz="1500" b="1" dirty="0">
                <a:latin typeface="Bookman Old Style" panose="02050604050505020204" pitchFamily="18" charset="0"/>
              </a:rPr>
              <a:t>“Customs area”</a:t>
            </a:r>
            <a:r>
              <a:rPr lang="en-US" sz="1500" dirty="0">
                <a:latin typeface="Bookman Old Style" panose="02050604050505020204" pitchFamily="18" charset="0"/>
              </a:rPr>
              <a:t> means the area of a customs station or a warehouse and includes any area in which imported goods or export goods are ordinarily kept before clearance by Customs Authorities; </a:t>
            </a:r>
          </a:p>
          <a:p>
            <a:pPr marL="0" indent="0">
              <a:spcBef>
                <a:spcPts val="800"/>
              </a:spcBef>
              <a:buNone/>
            </a:pPr>
            <a:r>
              <a:rPr lang="en-US" sz="500" b="1" u="sng" dirty="0">
                <a:latin typeface="Bookman Old Style" panose="02050604050505020204" pitchFamily="18" charset="0"/>
              </a:rPr>
              <a:t> </a:t>
            </a:r>
          </a:p>
          <a:p>
            <a:pPr marL="0" indent="0">
              <a:spcBef>
                <a:spcPts val="600"/>
              </a:spcBef>
              <a:buNone/>
            </a:pPr>
            <a:r>
              <a:rPr lang="en-US" sz="1500" b="1" u="sng" dirty="0">
                <a:latin typeface="Bookman Old Style" panose="02050604050505020204" pitchFamily="18" charset="0"/>
              </a:rPr>
              <a:t>Definition of Customs Port Under Customs Act 1962 </a:t>
            </a:r>
          </a:p>
          <a:p>
            <a:pPr marL="0" indent="0">
              <a:spcBef>
                <a:spcPts val="800"/>
              </a:spcBef>
              <a:buNone/>
            </a:pPr>
            <a:r>
              <a:rPr lang="en-US" sz="1500" dirty="0">
                <a:latin typeface="Bookman Old Style" panose="02050604050505020204" pitchFamily="18" charset="0"/>
              </a:rPr>
              <a:t>According to Section 2(12) of the Customs Act, 1962 </a:t>
            </a:r>
            <a:r>
              <a:rPr lang="en-US" sz="1500" b="1" dirty="0">
                <a:latin typeface="Bookman Old Style" panose="02050604050505020204" pitchFamily="18" charset="0"/>
              </a:rPr>
              <a:t>“Customs port”</a:t>
            </a:r>
            <a:r>
              <a:rPr lang="en-US" sz="1500" dirty="0">
                <a:latin typeface="Bookman Old Style" panose="02050604050505020204" pitchFamily="18" charset="0"/>
              </a:rPr>
              <a:t> means any port appointed u/s 7(a) to be a customs port and includes a place appointed u/s 7(aa) to be an inland container depot; </a:t>
            </a:r>
          </a:p>
          <a:p>
            <a:pPr marL="0" indent="0">
              <a:spcBef>
                <a:spcPts val="600"/>
              </a:spcBef>
              <a:buNone/>
            </a:pPr>
            <a:r>
              <a:rPr lang="en-US" sz="500" dirty="0">
                <a:latin typeface="Bookman Old Style" panose="02050604050505020204" pitchFamily="18" charset="0"/>
              </a:rPr>
              <a:t> </a:t>
            </a:r>
          </a:p>
          <a:p>
            <a:pPr marL="0" marR="0" lvl="0" indent="0" algn="l" defTabSz="914400" rtl="0" eaLnBrk="1" fontAlgn="auto" latinLnBrk="0" hangingPunct="1">
              <a:lnSpc>
                <a:spcPct val="100000"/>
              </a:lnSpc>
              <a:spcBef>
                <a:spcPts val="800"/>
              </a:spcBef>
              <a:spcAft>
                <a:spcPts val="0"/>
              </a:spcAft>
              <a:buClrTx/>
              <a:buSzTx/>
              <a:buFont typeface="Arial" panose="020B0604020202020204" pitchFamily="34" charset="0"/>
              <a:buNone/>
              <a:tabLst/>
              <a:defRPr/>
            </a:pPr>
            <a:r>
              <a:rPr kumimoji="0" lang="en-US" sz="1500" b="1" i="0" u="sng" strike="noStrike" kern="1200" cap="none" spc="0" normalizeH="0" baseline="0" noProof="0" dirty="0">
                <a:ln>
                  <a:noFill/>
                </a:ln>
                <a:solidFill>
                  <a:prstClr val="black"/>
                </a:solidFill>
                <a:effectLst/>
                <a:uLnTx/>
                <a:uFillTx/>
                <a:latin typeface="Bookman Old Style" panose="02050604050505020204" pitchFamily="18" charset="0"/>
                <a:ea typeface="+mn-ea"/>
                <a:cs typeface="+mn-cs"/>
              </a:rPr>
              <a:t>Definition of Warehouse Under Customs Act 1962 </a:t>
            </a:r>
          </a:p>
          <a:p>
            <a:pPr marL="0" marR="0" lvl="0" indent="0" algn="l" defTabSz="914400" rtl="0" eaLnBrk="1" fontAlgn="auto" latinLnBrk="0" hangingPunct="1">
              <a:lnSpc>
                <a:spcPct val="100000"/>
              </a:lnSpc>
              <a:spcBef>
                <a:spcPts val="800"/>
              </a:spcBef>
              <a:spcAft>
                <a:spcPts val="0"/>
              </a:spcAft>
              <a:buClrTx/>
              <a:buSzTx/>
              <a:buFont typeface="Arial" panose="020B0604020202020204" pitchFamily="34" charset="0"/>
              <a:buNone/>
              <a:tabLst/>
              <a:defRPr/>
            </a:pPr>
            <a:r>
              <a:rPr kumimoji="0" lang="en-US" sz="1500" b="0" i="0" u="none" strike="noStrike" kern="1200" cap="none" spc="0" normalizeH="0" baseline="0" noProof="0" dirty="0">
                <a:ln>
                  <a:noFill/>
                </a:ln>
                <a:solidFill>
                  <a:prstClr val="black"/>
                </a:solidFill>
                <a:effectLst/>
                <a:uLnTx/>
                <a:uFillTx/>
                <a:latin typeface="Bookman Old Style" panose="02050604050505020204" pitchFamily="18" charset="0"/>
                <a:ea typeface="+mn-ea"/>
                <a:cs typeface="+mn-cs"/>
              </a:rPr>
              <a:t>According to Section 2(43) of the Customs Act, 1962 </a:t>
            </a:r>
            <a:r>
              <a:rPr kumimoji="0" lang="en-US" sz="1500" b="1" i="0" u="none" strike="noStrike" kern="1200" cap="none" spc="0" normalizeH="0" baseline="0" noProof="0" dirty="0">
                <a:ln>
                  <a:noFill/>
                </a:ln>
                <a:solidFill>
                  <a:prstClr val="black"/>
                </a:solidFill>
                <a:effectLst/>
                <a:uLnTx/>
                <a:uFillTx/>
                <a:latin typeface="Bookman Old Style" panose="02050604050505020204" pitchFamily="18" charset="0"/>
                <a:ea typeface="+mn-ea"/>
                <a:cs typeface="+mn-cs"/>
              </a:rPr>
              <a:t>“warehouse” </a:t>
            </a:r>
            <a:r>
              <a:rPr kumimoji="0" lang="en-US" sz="1500" b="0" i="0" u="none" strike="noStrike" kern="1200" cap="none" spc="0" normalizeH="0" baseline="0" noProof="0" dirty="0">
                <a:ln>
                  <a:noFill/>
                </a:ln>
                <a:solidFill>
                  <a:prstClr val="black"/>
                </a:solidFill>
                <a:effectLst/>
                <a:uLnTx/>
                <a:uFillTx/>
                <a:latin typeface="Bookman Old Style" panose="02050604050505020204" pitchFamily="18" charset="0"/>
                <a:ea typeface="+mn-ea"/>
                <a:cs typeface="+mn-cs"/>
              </a:rPr>
              <a:t>means a public warehouse licensed under section 57 or a private warehouse licensed under section 58 or a special warehouse licensed under section 58A.</a:t>
            </a:r>
            <a:endParaRPr lang="en-US" sz="1500" dirty="0">
              <a:latin typeface="Bookman Old Style" panose="02050604050505020204" pitchFamily="18" charset="0"/>
            </a:endParaRPr>
          </a:p>
          <a:p>
            <a:pPr marL="0" indent="0">
              <a:spcBef>
                <a:spcPts val="800"/>
              </a:spcBef>
              <a:buNone/>
            </a:pPr>
            <a:endParaRPr lang="en-US" sz="1800" dirty="0">
              <a:latin typeface="Bookman Old Style" panose="02050604050505020204" pitchFamily="18" charset="0"/>
            </a:endParaRPr>
          </a:p>
        </p:txBody>
      </p:sp>
      <p:sp>
        <p:nvSpPr>
          <p:cNvPr id="9" name="Title 1">
            <a:extLst>
              <a:ext uri="{FF2B5EF4-FFF2-40B4-BE49-F238E27FC236}">
                <a16:creationId xmlns:a16="http://schemas.microsoft.com/office/drawing/2014/main" id="{2112A398-63EE-691F-A448-91574380E386}"/>
              </a:ext>
            </a:extLst>
          </p:cNvPr>
          <p:cNvSpPr>
            <a:spLocks noGrp="1"/>
          </p:cNvSpPr>
          <p:nvPr>
            <p:ph type="title"/>
          </p:nvPr>
        </p:nvSpPr>
        <p:spPr>
          <a:xfrm>
            <a:off x="1250065" y="267273"/>
            <a:ext cx="9097702" cy="744400"/>
          </a:xfrm>
          <a:noFill/>
        </p:spPr>
        <p:txBody>
          <a:bodyPr>
            <a:normAutofit/>
          </a:bodyPr>
          <a:lstStyle/>
          <a:p>
            <a:pPr algn="ctr"/>
            <a:r>
              <a:rPr lang="en-US" sz="2700" dirty="0">
                <a:solidFill>
                  <a:schemeClr val="accent5"/>
                </a:solidFill>
                <a:latin typeface="Bookman Old Style" panose="02050604050505020204" pitchFamily="18" charset="0"/>
              </a:rPr>
              <a:t>In-Depth Analysis of Customs Export Definitions</a:t>
            </a:r>
          </a:p>
        </p:txBody>
      </p:sp>
    </p:spTree>
    <p:extLst>
      <p:ext uri="{BB962C8B-B14F-4D97-AF65-F5344CB8AC3E}">
        <p14:creationId xmlns:p14="http://schemas.microsoft.com/office/powerpoint/2010/main" val="101327294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08095" y="802701"/>
            <a:ext cx="11638161" cy="5634763"/>
          </a:xfrm>
        </p:spPr>
        <p:txBody>
          <a:bodyPr>
            <a:noAutofit/>
          </a:bodyPr>
          <a:lstStyle/>
          <a:p>
            <a:pPr marL="0" marR="0" lvl="0" indent="0" algn="l" defTabSz="914400" rtl="0" eaLnBrk="1" fontAlgn="auto" latinLnBrk="0" hangingPunct="1">
              <a:lnSpc>
                <a:spcPct val="100000"/>
              </a:lnSpc>
              <a:spcBef>
                <a:spcPts val="800"/>
              </a:spcBef>
              <a:spcAft>
                <a:spcPts val="0"/>
              </a:spcAft>
              <a:buClrTx/>
              <a:buSzTx/>
              <a:buFont typeface="Arial" panose="020B0604020202020204" pitchFamily="34" charset="0"/>
              <a:buNone/>
              <a:tabLst/>
              <a:defRPr/>
            </a:pPr>
            <a:r>
              <a:rPr kumimoji="0" lang="en-US" sz="1500" b="1" i="0" u="sng" strike="noStrike" kern="1200" cap="none" spc="0" normalizeH="0" baseline="0" noProof="0" dirty="0">
                <a:ln>
                  <a:noFill/>
                </a:ln>
                <a:solidFill>
                  <a:prstClr val="black"/>
                </a:solidFill>
                <a:effectLst/>
                <a:uLnTx/>
                <a:uFillTx/>
                <a:latin typeface="Bookman Old Style" panose="02050604050505020204" pitchFamily="18" charset="0"/>
                <a:ea typeface="+mn-ea"/>
                <a:cs typeface="+mn-cs"/>
              </a:rPr>
              <a:t>Domestic Tariff Area</a:t>
            </a:r>
          </a:p>
          <a:p>
            <a:pPr marL="0" marR="0" lvl="0" indent="0" algn="l" defTabSz="914400" rtl="0" eaLnBrk="1" fontAlgn="auto" latinLnBrk="0" hangingPunct="1">
              <a:lnSpc>
                <a:spcPct val="100000"/>
              </a:lnSpc>
              <a:spcBef>
                <a:spcPts val="800"/>
              </a:spcBef>
              <a:spcAft>
                <a:spcPts val="0"/>
              </a:spcAft>
              <a:buClrTx/>
              <a:buSzTx/>
              <a:buFont typeface="Arial" panose="020B0604020202020204" pitchFamily="34" charset="0"/>
              <a:buNone/>
              <a:tabLst/>
              <a:defRPr/>
            </a:pPr>
            <a:r>
              <a:rPr kumimoji="0" lang="en-US" sz="1500" b="0" i="0" u="none" strike="noStrike" kern="1200" cap="none" spc="0" normalizeH="0" baseline="0" noProof="0" dirty="0">
                <a:ln>
                  <a:noFill/>
                </a:ln>
                <a:solidFill>
                  <a:prstClr val="black"/>
                </a:solidFill>
                <a:effectLst/>
                <a:uLnTx/>
                <a:uFillTx/>
                <a:latin typeface="Bookman Old Style" panose="02050604050505020204" pitchFamily="18" charset="0"/>
                <a:ea typeface="+mn-ea"/>
                <a:cs typeface="+mn-cs"/>
              </a:rPr>
              <a:t>Domestic Tariff Area (DTA) is any area that is not under the jurisdiction of a customs bonded area. This includes areas outside of Special Economic Zones (SEZs) and Export Oriented Units (EOUs), as well as EHTPs [Electronics Hardware Technology Park], STPs [Secure Trade Partnership], and BTPs [Bio-Technology Park]. Units operating in DTAs are subject to the regulatory and statutory requirements of the land, but they do not have the same benefits as SEZs, such as duty-free customs. </a:t>
            </a:r>
            <a:endParaRPr kumimoji="0" lang="en-US" sz="100" b="1" i="0" u="sng" strike="noStrike" kern="1200" cap="none" spc="0" normalizeH="0" baseline="0" noProof="0" dirty="0">
              <a:ln>
                <a:noFill/>
              </a:ln>
              <a:solidFill>
                <a:prstClr val="black"/>
              </a:solidFill>
              <a:effectLst/>
              <a:uLnTx/>
              <a:uFillTx/>
              <a:latin typeface="Bookman Old Style" panose="02050604050505020204" pitchFamily="18" charset="0"/>
              <a:ea typeface="+mn-ea"/>
              <a:cs typeface="+mn-cs"/>
            </a:endParaRPr>
          </a:p>
          <a:p>
            <a:pPr marL="0" marR="0" lvl="0" indent="0" algn="l" defTabSz="914400" rtl="0" eaLnBrk="1" fontAlgn="auto" latinLnBrk="0" hangingPunct="1">
              <a:lnSpc>
                <a:spcPct val="100000"/>
              </a:lnSpc>
              <a:spcBef>
                <a:spcPts val="800"/>
              </a:spcBef>
              <a:spcAft>
                <a:spcPts val="0"/>
              </a:spcAft>
              <a:buClrTx/>
              <a:buSzTx/>
              <a:buFont typeface="Arial" panose="020B0604020202020204" pitchFamily="34" charset="0"/>
              <a:buNone/>
              <a:tabLst/>
              <a:defRPr/>
            </a:pPr>
            <a:r>
              <a:rPr kumimoji="0" lang="en-US" sz="1500" b="1" i="0" u="sng" strike="noStrike" kern="1200" cap="none" spc="0" normalizeH="0" baseline="0" noProof="0" dirty="0">
                <a:ln>
                  <a:noFill/>
                </a:ln>
                <a:solidFill>
                  <a:prstClr val="black"/>
                </a:solidFill>
                <a:effectLst/>
                <a:uLnTx/>
                <a:uFillTx/>
                <a:latin typeface="Bookman Old Style" panose="02050604050505020204" pitchFamily="18" charset="0"/>
                <a:ea typeface="+mn-ea"/>
                <a:cs typeface="+mn-cs"/>
              </a:rPr>
              <a:t>Export Oriented Unit</a:t>
            </a:r>
          </a:p>
          <a:p>
            <a:pPr marL="0" marR="0" lvl="0" indent="0" algn="l" defTabSz="914400" rtl="0" eaLnBrk="1" fontAlgn="auto" latinLnBrk="0" hangingPunct="1">
              <a:lnSpc>
                <a:spcPct val="100000"/>
              </a:lnSpc>
              <a:spcBef>
                <a:spcPts val="800"/>
              </a:spcBef>
              <a:spcAft>
                <a:spcPts val="0"/>
              </a:spcAft>
              <a:buClrTx/>
              <a:buSzTx/>
              <a:buFont typeface="Arial" panose="020B0604020202020204" pitchFamily="34" charset="0"/>
              <a:buNone/>
              <a:tabLst/>
              <a:defRPr/>
            </a:pPr>
            <a:r>
              <a:rPr kumimoji="0" lang="en-US" sz="1500" b="0" i="0" u="none" strike="noStrike" kern="1200" cap="none" spc="0" normalizeH="0" baseline="0" noProof="0" dirty="0">
                <a:ln>
                  <a:noFill/>
                </a:ln>
                <a:solidFill>
                  <a:prstClr val="black"/>
                </a:solidFill>
                <a:effectLst/>
                <a:uLnTx/>
                <a:uFillTx/>
                <a:latin typeface="Bookman Old Style" panose="02050604050505020204" pitchFamily="18" charset="0"/>
                <a:ea typeface="+mn-ea"/>
                <a:cs typeface="+mn-cs"/>
              </a:rPr>
              <a:t>Export Oriented Unit (EOU) is a unit that is registered under a scheme to export its entire production of goods and services. However, EOUs may also be allowed to clear goods in the Domestic Tariff Area (DTA).</a:t>
            </a:r>
            <a:endParaRPr kumimoji="0" lang="en-US" sz="100" b="0" i="0" u="none" strike="noStrike" kern="1200" cap="none" spc="0" normalizeH="0" baseline="0" noProof="0" dirty="0">
              <a:ln>
                <a:noFill/>
              </a:ln>
              <a:solidFill>
                <a:prstClr val="black"/>
              </a:solidFill>
              <a:effectLst/>
              <a:uLnTx/>
              <a:uFillTx/>
              <a:latin typeface="Bookman Old Style" panose="02050604050505020204" pitchFamily="18" charset="0"/>
              <a:ea typeface="+mn-ea"/>
              <a:cs typeface="+mn-cs"/>
            </a:endParaRPr>
          </a:p>
          <a:p>
            <a:pPr marL="0" marR="0" lvl="0" indent="0" algn="l" defTabSz="914400" rtl="0" eaLnBrk="1" fontAlgn="auto" latinLnBrk="0" hangingPunct="1">
              <a:lnSpc>
                <a:spcPct val="100000"/>
              </a:lnSpc>
              <a:spcBef>
                <a:spcPts val="800"/>
              </a:spcBef>
              <a:spcAft>
                <a:spcPts val="0"/>
              </a:spcAft>
              <a:buClrTx/>
              <a:buSzTx/>
              <a:buFont typeface="Arial" panose="020B0604020202020204" pitchFamily="34" charset="0"/>
              <a:buNone/>
              <a:tabLst/>
              <a:defRPr/>
            </a:pPr>
            <a:r>
              <a:rPr kumimoji="0" lang="en-US" sz="1500" b="1" i="0" u="sng" strike="noStrike" kern="1200" cap="none" spc="0" normalizeH="0" baseline="0" noProof="0" dirty="0">
                <a:ln>
                  <a:noFill/>
                </a:ln>
                <a:solidFill>
                  <a:prstClr val="black"/>
                </a:solidFill>
                <a:effectLst/>
                <a:uLnTx/>
                <a:uFillTx/>
                <a:latin typeface="Bookman Old Style" panose="02050604050505020204" pitchFamily="18" charset="0"/>
                <a:ea typeface="+mn-ea"/>
                <a:cs typeface="+mn-cs"/>
              </a:rPr>
              <a:t>Special Economic Zone</a:t>
            </a:r>
          </a:p>
          <a:p>
            <a:pPr marL="0" indent="0">
              <a:lnSpc>
                <a:spcPct val="100000"/>
              </a:lnSpc>
              <a:spcBef>
                <a:spcPts val="800"/>
              </a:spcBef>
              <a:buNone/>
              <a:defRPr/>
            </a:pPr>
            <a:r>
              <a:rPr kumimoji="0" lang="en-US" sz="1500" b="0" i="0" u="none" strike="noStrike" kern="1200" cap="none" spc="0" normalizeH="0" baseline="0" noProof="0" dirty="0">
                <a:ln>
                  <a:noFill/>
                </a:ln>
                <a:solidFill>
                  <a:prstClr val="black"/>
                </a:solidFill>
                <a:effectLst/>
                <a:uLnTx/>
                <a:uFillTx/>
                <a:latin typeface="Bookman Old Style" panose="02050604050505020204" pitchFamily="18" charset="0"/>
                <a:ea typeface="+mn-ea"/>
                <a:cs typeface="+mn-cs"/>
              </a:rPr>
              <a:t>Special Economic Zone (SEZ) is a specifically delineated </a:t>
            </a:r>
          </a:p>
          <a:p>
            <a:pPr marL="0" indent="0">
              <a:lnSpc>
                <a:spcPct val="100000"/>
              </a:lnSpc>
              <a:spcBef>
                <a:spcPts val="800"/>
              </a:spcBef>
              <a:buNone/>
              <a:defRPr/>
            </a:pPr>
            <a:r>
              <a:rPr kumimoji="0" lang="en-US" sz="1500" b="0" i="0" u="none" strike="noStrike" kern="1200" cap="none" spc="0" normalizeH="0" baseline="0" noProof="0" dirty="0">
                <a:ln>
                  <a:noFill/>
                </a:ln>
                <a:solidFill>
                  <a:prstClr val="black"/>
                </a:solidFill>
                <a:effectLst/>
                <a:uLnTx/>
                <a:uFillTx/>
                <a:latin typeface="Bookman Old Style" panose="02050604050505020204" pitchFamily="18" charset="0"/>
                <a:ea typeface="+mn-ea"/>
                <a:cs typeface="+mn-cs"/>
              </a:rPr>
              <a:t>duty-free enclave and shall be deemed to be foreign territory </a:t>
            </a:r>
          </a:p>
          <a:p>
            <a:pPr marL="0" indent="0">
              <a:lnSpc>
                <a:spcPct val="100000"/>
              </a:lnSpc>
              <a:spcBef>
                <a:spcPts val="800"/>
              </a:spcBef>
              <a:buNone/>
              <a:defRPr/>
            </a:pPr>
            <a:r>
              <a:rPr kumimoji="0" lang="en-US" sz="1500" b="0" i="0" u="none" strike="noStrike" kern="1200" cap="none" spc="0" normalizeH="0" baseline="0" noProof="0" dirty="0">
                <a:ln>
                  <a:noFill/>
                </a:ln>
                <a:solidFill>
                  <a:prstClr val="black"/>
                </a:solidFill>
                <a:effectLst/>
                <a:uLnTx/>
                <a:uFillTx/>
                <a:latin typeface="Bookman Old Style" panose="02050604050505020204" pitchFamily="18" charset="0"/>
                <a:ea typeface="+mn-ea"/>
                <a:cs typeface="+mn-cs"/>
              </a:rPr>
              <a:t>for the purposes of trade operations and duties and tariffs. </a:t>
            </a:r>
          </a:p>
          <a:p>
            <a:pPr marL="0" indent="0">
              <a:lnSpc>
                <a:spcPct val="100000"/>
              </a:lnSpc>
              <a:spcBef>
                <a:spcPts val="600"/>
              </a:spcBef>
              <a:buNone/>
              <a:defRPr/>
            </a:pPr>
            <a:r>
              <a:rPr kumimoji="0" lang="en-US" sz="1500" b="0" i="0" u="none" strike="noStrike" kern="1200" cap="none" spc="0" normalizeH="0" baseline="0" noProof="0" dirty="0">
                <a:ln>
                  <a:noFill/>
                </a:ln>
                <a:solidFill>
                  <a:prstClr val="black"/>
                </a:solidFill>
                <a:effectLst/>
                <a:uLnTx/>
                <a:uFillTx/>
                <a:latin typeface="Bookman Old Style" panose="02050604050505020204" pitchFamily="18" charset="0"/>
                <a:ea typeface="+mn-ea"/>
                <a:cs typeface="+mn-cs"/>
              </a:rPr>
              <a:t>It is a geographical area within a country that has different </a:t>
            </a:r>
          </a:p>
          <a:p>
            <a:pPr marL="0" indent="0">
              <a:lnSpc>
                <a:spcPct val="100000"/>
              </a:lnSpc>
              <a:spcBef>
                <a:spcPts val="600"/>
              </a:spcBef>
              <a:buNone/>
              <a:defRPr/>
            </a:pPr>
            <a:r>
              <a:rPr kumimoji="0" lang="en-US" sz="1500" b="0" i="0" u="none" strike="noStrike" kern="1200" cap="none" spc="0" normalizeH="0" baseline="0" noProof="0" dirty="0">
                <a:ln>
                  <a:noFill/>
                </a:ln>
                <a:solidFill>
                  <a:prstClr val="black"/>
                </a:solidFill>
                <a:effectLst/>
                <a:uLnTx/>
                <a:uFillTx/>
                <a:latin typeface="Bookman Old Style" panose="02050604050505020204" pitchFamily="18" charset="0"/>
                <a:ea typeface="+mn-ea"/>
                <a:cs typeface="+mn-cs"/>
              </a:rPr>
              <a:t>economic laws than the rest of the country. SEZs are often </a:t>
            </a:r>
          </a:p>
          <a:p>
            <a:pPr marL="0" indent="0">
              <a:lnSpc>
                <a:spcPct val="100000"/>
              </a:lnSpc>
              <a:spcBef>
                <a:spcPts val="600"/>
              </a:spcBef>
              <a:buNone/>
              <a:defRPr/>
            </a:pPr>
            <a:r>
              <a:rPr kumimoji="0" lang="en-US" sz="1500" b="0" i="0" u="none" strike="noStrike" kern="1200" cap="none" spc="0" normalizeH="0" baseline="0" noProof="0" dirty="0">
                <a:ln>
                  <a:noFill/>
                </a:ln>
                <a:solidFill>
                  <a:prstClr val="black"/>
                </a:solidFill>
                <a:effectLst/>
                <a:uLnTx/>
                <a:uFillTx/>
                <a:latin typeface="Bookman Old Style" panose="02050604050505020204" pitchFamily="18" charset="0"/>
                <a:ea typeface="+mn-ea"/>
                <a:cs typeface="+mn-cs"/>
              </a:rPr>
              <a:t>designed to promote economic growth and increase trade, </a:t>
            </a:r>
          </a:p>
          <a:p>
            <a:pPr marL="0" indent="0">
              <a:lnSpc>
                <a:spcPct val="100000"/>
              </a:lnSpc>
              <a:spcBef>
                <a:spcPts val="600"/>
              </a:spcBef>
              <a:buNone/>
              <a:defRPr/>
            </a:pPr>
            <a:r>
              <a:rPr kumimoji="0" lang="en-US" sz="1500" b="0" i="0" u="none" strike="noStrike" kern="1200" cap="none" spc="0" normalizeH="0" baseline="0" noProof="0" dirty="0">
                <a:ln>
                  <a:noFill/>
                </a:ln>
                <a:solidFill>
                  <a:prstClr val="black"/>
                </a:solidFill>
                <a:effectLst/>
                <a:uLnTx/>
                <a:uFillTx/>
                <a:latin typeface="Bookman Old Style" panose="02050604050505020204" pitchFamily="18" charset="0"/>
                <a:ea typeface="+mn-ea"/>
                <a:cs typeface="+mn-cs"/>
              </a:rPr>
              <a:t>employment, and investment. They can offer incentives to businesses, </a:t>
            </a:r>
          </a:p>
          <a:p>
            <a:pPr marL="0" indent="0">
              <a:lnSpc>
                <a:spcPct val="100000"/>
              </a:lnSpc>
              <a:spcBef>
                <a:spcPts val="600"/>
              </a:spcBef>
              <a:buNone/>
              <a:defRPr/>
            </a:pPr>
            <a:r>
              <a:rPr kumimoji="0" lang="en-US" sz="1500" b="0" i="0" u="none" strike="noStrike" kern="1200" cap="none" spc="0" normalizeH="0" baseline="0" noProof="0" dirty="0">
                <a:ln>
                  <a:noFill/>
                </a:ln>
                <a:solidFill>
                  <a:prstClr val="black"/>
                </a:solidFill>
                <a:effectLst/>
                <a:uLnTx/>
                <a:uFillTx/>
                <a:latin typeface="Bookman Old Style" panose="02050604050505020204" pitchFamily="18" charset="0"/>
                <a:ea typeface="+mn-ea"/>
                <a:cs typeface="+mn-cs"/>
              </a:rPr>
              <a:t>such as: Tax incentives, Duty-free exports, Lower tariffs, Special customs procedures, and Competitive infrastructure.  </a:t>
            </a:r>
            <a:endParaRPr lang="en-US" sz="1500" b="1" u="sng" dirty="0">
              <a:latin typeface="Bookman Old Style" panose="02050604050505020204" pitchFamily="18" charset="0"/>
            </a:endParaRPr>
          </a:p>
          <a:p>
            <a:pPr marL="0" indent="0">
              <a:spcBef>
                <a:spcPts val="600"/>
              </a:spcBef>
              <a:buNone/>
            </a:pPr>
            <a:endParaRPr lang="en-US" sz="800" dirty="0">
              <a:latin typeface="Bookman Old Style" panose="02050604050505020204" pitchFamily="18" charset="0"/>
            </a:endParaRPr>
          </a:p>
        </p:txBody>
      </p:sp>
      <p:sp>
        <p:nvSpPr>
          <p:cNvPr id="2" name="Title 1">
            <a:extLst>
              <a:ext uri="{FF2B5EF4-FFF2-40B4-BE49-F238E27FC236}">
                <a16:creationId xmlns:a16="http://schemas.microsoft.com/office/drawing/2014/main" id="{C9AF334E-2087-A257-82E4-4295198383C8}"/>
              </a:ext>
            </a:extLst>
          </p:cNvPr>
          <p:cNvSpPr>
            <a:spLocks noGrp="1"/>
          </p:cNvSpPr>
          <p:nvPr>
            <p:ph type="title"/>
          </p:nvPr>
        </p:nvSpPr>
        <p:spPr>
          <a:xfrm>
            <a:off x="1192192" y="235840"/>
            <a:ext cx="9097702" cy="744400"/>
          </a:xfrm>
          <a:noFill/>
        </p:spPr>
        <p:txBody>
          <a:bodyPr>
            <a:normAutofit/>
          </a:bodyPr>
          <a:lstStyle/>
          <a:p>
            <a:pPr algn="ctr"/>
            <a:r>
              <a:rPr lang="en-US" sz="2700" dirty="0">
                <a:solidFill>
                  <a:schemeClr val="accent5"/>
                </a:solidFill>
                <a:latin typeface="Bookman Old Style" panose="02050604050505020204" pitchFamily="18" charset="0"/>
              </a:rPr>
              <a:t>In-Depth Analysis of Customs Export Definitions</a:t>
            </a:r>
          </a:p>
        </p:txBody>
      </p:sp>
      <p:pic>
        <p:nvPicPr>
          <p:cNvPr id="2050" name="Picture 2">
            <a:extLst>
              <a:ext uri="{FF2B5EF4-FFF2-40B4-BE49-F238E27FC236}">
                <a16:creationId xmlns:a16="http://schemas.microsoft.com/office/drawing/2014/main" id="{0856D817-53F5-159C-F3E8-4CCA2F31DB5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08722" y="3300845"/>
            <a:ext cx="4434349" cy="24580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6361479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5042C7-94D8-7DA7-3D99-0D2B5EFCD030}"/>
              </a:ext>
            </a:extLst>
          </p:cNvPr>
          <p:cNvSpPr>
            <a:spLocks noGrp="1"/>
          </p:cNvSpPr>
          <p:nvPr>
            <p:ph type="title"/>
          </p:nvPr>
        </p:nvSpPr>
        <p:spPr>
          <a:xfrm>
            <a:off x="1192193" y="157929"/>
            <a:ext cx="9097702" cy="744400"/>
          </a:xfrm>
          <a:noFill/>
        </p:spPr>
        <p:txBody>
          <a:bodyPr>
            <a:normAutofit/>
          </a:bodyPr>
          <a:lstStyle/>
          <a:p>
            <a:pPr algn="ctr"/>
            <a:r>
              <a:rPr lang="en-US" sz="2700" dirty="0">
                <a:solidFill>
                  <a:schemeClr val="accent5"/>
                </a:solidFill>
                <a:latin typeface="Bookman Old Style" panose="02050604050505020204" pitchFamily="18" charset="0"/>
              </a:rPr>
              <a:t>In-Depth Analysis of Customs Export Definitions</a:t>
            </a:r>
          </a:p>
        </p:txBody>
      </p:sp>
      <p:graphicFrame>
        <p:nvGraphicFramePr>
          <p:cNvPr id="3" name="Table 2">
            <a:extLst>
              <a:ext uri="{FF2B5EF4-FFF2-40B4-BE49-F238E27FC236}">
                <a16:creationId xmlns:a16="http://schemas.microsoft.com/office/drawing/2014/main" id="{3C17DB3C-4CEF-9C1A-CB66-E4D6E0990068}"/>
              </a:ext>
            </a:extLst>
          </p:cNvPr>
          <p:cNvGraphicFramePr>
            <a:graphicFrameLocks noGrp="1"/>
          </p:cNvGraphicFramePr>
          <p:nvPr>
            <p:extLst>
              <p:ext uri="{D42A27DB-BD31-4B8C-83A1-F6EECF244321}">
                <p14:modId xmlns:p14="http://schemas.microsoft.com/office/powerpoint/2010/main" val="1374747151"/>
              </p:ext>
            </p:extLst>
          </p:nvPr>
        </p:nvGraphicFramePr>
        <p:xfrm>
          <a:off x="310692" y="1276406"/>
          <a:ext cx="11234953" cy="1456375"/>
        </p:xfrm>
        <a:graphic>
          <a:graphicData uri="http://schemas.openxmlformats.org/drawingml/2006/table">
            <a:tbl>
              <a:tblPr firstRow="1" firstCol="1" bandRow="1">
                <a:tableStyleId>{69012ECD-51FC-41F1-AA8D-1B2483CD663E}</a:tableStyleId>
              </a:tblPr>
              <a:tblGrid>
                <a:gridCol w="3007408">
                  <a:extLst>
                    <a:ext uri="{9D8B030D-6E8A-4147-A177-3AD203B41FA5}">
                      <a16:colId xmlns:a16="http://schemas.microsoft.com/office/drawing/2014/main" val="3111403849"/>
                    </a:ext>
                  </a:extLst>
                </a:gridCol>
                <a:gridCol w="2787320">
                  <a:extLst>
                    <a:ext uri="{9D8B030D-6E8A-4147-A177-3AD203B41FA5}">
                      <a16:colId xmlns:a16="http://schemas.microsoft.com/office/drawing/2014/main" val="1208550442"/>
                    </a:ext>
                  </a:extLst>
                </a:gridCol>
                <a:gridCol w="2703130">
                  <a:extLst>
                    <a:ext uri="{9D8B030D-6E8A-4147-A177-3AD203B41FA5}">
                      <a16:colId xmlns:a16="http://schemas.microsoft.com/office/drawing/2014/main" val="1567839735"/>
                    </a:ext>
                  </a:extLst>
                </a:gridCol>
                <a:gridCol w="2737095">
                  <a:extLst>
                    <a:ext uri="{9D8B030D-6E8A-4147-A177-3AD203B41FA5}">
                      <a16:colId xmlns:a16="http://schemas.microsoft.com/office/drawing/2014/main" val="3871677637"/>
                    </a:ext>
                  </a:extLst>
                </a:gridCol>
              </a:tblGrid>
              <a:tr h="416695">
                <a:tc>
                  <a:txBody>
                    <a:bodyPr/>
                    <a:lstStyle/>
                    <a:p>
                      <a:pPr marL="0" marR="0" algn="ctr">
                        <a:lnSpc>
                          <a:spcPct val="107000"/>
                        </a:lnSpc>
                        <a:spcBef>
                          <a:spcPts val="0"/>
                        </a:spcBef>
                        <a:spcAft>
                          <a:spcPts val="0"/>
                        </a:spcAft>
                      </a:pPr>
                      <a:r>
                        <a:rPr lang="en-US" sz="1400" dirty="0">
                          <a:effectLst/>
                          <a:latin typeface="Bookman Old Style" panose="02050604050505020204" pitchFamily="18" charset="0"/>
                        </a:rPr>
                        <a:t>Transaction / Subject</a:t>
                      </a:r>
                      <a:endParaRPr lang="en-US" sz="1400" dirty="0">
                        <a:effectLst/>
                        <a:latin typeface="Bookman Old Style" panose="02050604050505020204" pitchFamily="18" charset="0"/>
                        <a:ea typeface="Calibri" panose="020F0502020204030204" pitchFamily="34" charset="0"/>
                        <a:cs typeface="Times New Roman" panose="02020603050405020304" pitchFamily="18" charset="0"/>
                      </a:endParaRPr>
                    </a:p>
                  </a:txBody>
                  <a:tcPr marL="8802" marR="880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400" dirty="0">
                          <a:effectLst/>
                          <a:latin typeface="Bookman Old Style" panose="02050604050505020204" pitchFamily="18" charset="0"/>
                        </a:rPr>
                        <a:t>DTA Setup</a:t>
                      </a:r>
                      <a:endParaRPr lang="en-US" sz="1400" dirty="0">
                        <a:effectLst/>
                        <a:latin typeface="Bookman Old Style" panose="02050604050505020204" pitchFamily="18" charset="0"/>
                        <a:ea typeface="Calibri" panose="020F0502020204030204" pitchFamily="34" charset="0"/>
                        <a:cs typeface="Times New Roman" panose="02020603050405020304" pitchFamily="18" charset="0"/>
                      </a:endParaRPr>
                    </a:p>
                  </a:txBody>
                  <a:tcPr marL="8802" marR="880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400" dirty="0">
                          <a:effectLst/>
                          <a:latin typeface="Bookman Old Style" panose="02050604050505020204" pitchFamily="18" charset="0"/>
                        </a:rPr>
                        <a:t>SEZ</a:t>
                      </a:r>
                      <a:endParaRPr lang="en-US" sz="1400" dirty="0">
                        <a:effectLst/>
                        <a:latin typeface="Bookman Old Style" panose="02050604050505020204" pitchFamily="18" charset="0"/>
                        <a:ea typeface="Calibri" panose="020F0502020204030204" pitchFamily="34" charset="0"/>
                        <a:cs typeface="Times New Roman" panose="02020603050405020304" pitchFamily="18" charset="0"/>
                      </a:endParaRPr>
                    </a:p>
                  </a:txBody>
                  <a:tcPr marL="8802" marR="880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400" dirty="0">
                          <a:effectLst/>
                          <a:latin typeface="Bookman Old Style" panose="02050604050505020204" pitchFamily="18" charset="0"/>
                        </a:rPr>
                        <a:t>EOU</a:t>
                      </a:r>
                      <a:endParaRPr lang="en-US" sz="1400" dirty="0">
                        <a:effectLst/>
                        <a:latin typeface="Bookman Old Style" panose="02050604050505020204" pitchFamily="18" charset="0"/>
                        <a:ea typeface="Calibri" panose="020F0502020204030204" pitchFamily="34" charset="0"/>
                        <a:cs typeface="Times New Roman" panose="02020603050405020304" pitchFamily="18" charset="0"/>
                      </a:endParaRPr>
                    </a:p>
                  </a:txBody>
                  <a:tcPr marL="8802" marR="880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15675157"/>
                  </a:ext>
                </a:extLst>
              </a:tr>
              <a:tr h="202934">
                <a:tc>
                  <a:txBody>
                    <a:bodyPr/>
                    <a:lstStyle/>
                    <a:p>
                      <a:pPr marL="0" marR="0">
                        <a:lnSpc>
                          <a:spcPct val="107000"/>
                        </a:lnSpc>
                        <a:spcBef>
                          <a:spcPts val="0"/>
                        </a:spcBef>
                        <a:spcAft>
                          <a:spcPts val="0"/>
                        </a:spcAft>
                      </a:pPr>
                      <a:r>
                        <a:rPr lang="en-US" sz="1200" dirty="0">
                          <a:effectLst/>
                          <a:latin typeface="Bookman Old Style" panose="02050604050505020204" pitchFamily="18" charset="0"/>
                        </a:rPr>
                        <a:t>Registration Requirement</a:t>
                      </a:r>
                      <a:endParaRPr lang="en-US" sz="1200" dirty="0">
                        <a:effectLst/>
                        <a:latin typeface="Bookman Old Style" panose="02050604050505020204" pitchFamily="18" charset="0"/>
                        <a:ea typeface="Calibri" panose="020F0502020204030204" pitchFamily="34" charset="0"/>
                        <a:cs typeface="Times New Roman" panose="02020603050405020304" pitchFamily="18" charset="0"/>
                      </a:endParaRPr>
                    </a:p>
                  </a:txBody>
                  <a:tcPr marL="8802" marR="880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US" sz="1200" dirty="0">
                          <a:effectLst/>
                          <a:latin typeface="Bookman Old Style" panose="02050604050505020204" pitchFamily="18" charset="0"/>
                        </a:rPr>
                        <a:t>CGST Act</a:t>
                      </a:r>
                      <a:endParaRPr lang="en-US" sz="1200" dirty="0">
                        <a:effectLst/>
                        <a:latin typeface="Bookman Old Style" panose="02050604050505020204" pitchFamily="18" charset="0"/>
                        <a:ea typeface="Calibri" panose="020F0502020204030204" pitchFamily="34" charset="0"/>
                        <a:cs typeface="Times New Roman" panose="02020603050405020304" pitchFamily="18" charset="0"/>
                      </a:endParaRPr>
                    </a:p>
                  </a:txBody>
                  <a:tcPr marL="8802" marR="880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US" sz="1200" dirty="0">
                          <a:effectLst/>
                          <a:latin typeface="Bookman Old Style" panose="02050604050505020204" pitchFamily="18" charset="0"/>
                        </a:rPr>
                        <a:t>SEZ Act and CGST Act</a:t>
                      </a:r>
                      <a:endParaRPr lang="en-US" sz="1200" dirty="0">
                        <a:effectLst/>
                        <a:latin typeface="Bookman Old Style" panose="02050604050505020204" pitchFamily="18" charset="0"/>
                        <a:ea typeface="Calibri" panose="020F0502020204030204" pitchFamily="34" charset="0"/>
                        <a:cs typeface="Times New Roman" panose="02020603050405020304" pitchFamily="18" charset="0"/>
                      </a:endParaRPr>
                    </a:p>
                  </a:txBody>
                  <a:tcPr marL="8802" marR="880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US" sz="1200" dirty="0">
                          <a:effectLst/>
                          <a:latin typeface="Bookman Old Style" panose="02050604050505020204" pitchFamily="18" charset="0"/>
                        </a:rPr>
                        <a:t>FTDR Act (FTP) and CGST Act</a:t>
                      </a:r>
                      <a:endParaRPr lang="en-US" sz="1200" dirty="0">
                        <a:effectLst/>
                        <a:latin typeface="Bookman Old Style" panose="02050604050505020204" pitchFamily="18" charset="0"/>
                        <a:ea typeface="Calibri" panose="020F0502020204030204" pitchFamily="34" charset="0"/>
                        <a:cs typeface="Times New Roman" panose="02020603050405020304" pitchFamily="18" charset="0"/>
                      </a:endParaRPr>
                    </a:p>
                  </a:txBody>
                  <a:tcPr marL="8802" marR="880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10632250"/>
                  </a:ext>
                </a:extLst>
              </a:tr>
              <a:tr h="418373">
                <a:tc>
                  <a:txBody>
                    <a:bodyPr/>
                    <a:lstStyle/>
                    <a:p>
                      <a:pPr marL="0" marR="0">
                        <a:lnSpc>
                          <a:spcPct val="107000"/>
                        </a:lnSpc>
                        <a:spcBef>
                          <a:spcPts val="0"/>
                        </a:spcBef>
                        <a:spcAft>
                          <a:spcPts val="0"/>
                        </a:spcAft>
                      </a:pPr>
                      <a:r>
                        <a:rPr lang="en-US" sz="1200" dirty="0">
                          <a:effectLst/>
                          <a:latin typeface="Bookman Old Style" panose="02050604050505020204" pitchFamily="18" charset="0"/>
                        </a:rPr>
                        <a:t>Approving Authority for setting up</a:t>
                      </a:r>
                      <a:endParaRPr lang="en-US" sz="1200" dirty="0">
                        <a:effectLst/>
                        <a:latin typeface="Bookman Old Style" panose="02050604050505020204" pitchFamily="18" charset="0"/>
                        <a:ea typeface="Calibri" panose="020F0502020204030204" pitchFamily="34" charset="0"/>
                        <a:cs typeface="Times New Roman" panose="02020603050405020304" pitchFamily="18" charset="0"/>
                      </a:endParaRPr>
                    </a:p>
                  </a:txBody>
                  <a:tcPr marL="8802" marR="880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US" sz="1200" dirty="0">
                          <a:effectLst/>
                          <a:latin typeface="Bookman Old Style" panose="02050604050505020204" pitchFamily="18" charset="0"/>
                        </a:rPr>
                        <a:t>No approval required for setting up</a:t>
                      </a:r>
                      <a:endParaRPr lang="en-US" sz="1200" dirty="0">
                        <a:effectLst/>
                        <a:latin typeface="Bookman Old Style" panose="02050604050505020204" pitchFamily="18" charset="0"/>
                        <a:ea typeface="Calibri" panose="020F0502020204030204" pitchFamily="34" charset="0"/>
                        <a:cs typeface="Times New Roman" panose="02020603050405020304" pitchFamily="18" charset="0"/>
                      </a:endParaRPr>
                    </a:p>
                  </a:txBody>
                  <a:tcPr marL="8802" marR="880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US" sz="1200" dirty="0">
                          <a:effectLst/>
                          <a:latin typeface="Bookman Old Style" panose="02050604050505020204" pitchFamily="18" charset="0"/>
                        </a:rPr>
                        <a:t>Development Commissioner under the SEZ Act</a:t>
                      </a:r>
                      <a:endParaRPr lang="en-US" sz="1200" dirty="0">
                        <a:effectLst/>
                        <a:latin typeface="Bookman Old Style" panose="02050604050505020204" pitchFamily="18" charset="0"/>
                        <a:ea typeface="Calibri" panose="020F0502020204030204" pitchFamily="34" charset="0"/>
                        <a:cs typeface="Times New Roman" panose="02020603050405020304" pitchFamily="18" charset="0"/>
                      </a:endParaRPr>
                    </a:p>
                  </a:txBody>
                  <a:tcPr marL="8802" marR="880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US" sz="1200" dirty="0">
                          <a:effectLst/>
                          <a:latin typeface="Bookman Old Style" panose="02050604050505020204" pitchFamily="18" charset="0"/>
                        </a:rPr>
                        <a:t>Development Commissioner under the FTP</a:t>
                      </a:r>
                      <a:endParaRPr lang="en-US" sz="1200" dirty="0">
                        <a:effectLst/>
                        <a:latin typeface="Bookman Old Style" panose="02050604050505020204" pitchFamily="18" charset="0"/>
                        <a:ea typeface="Calibri" panose="020F0502020204030204" pitchFamily="34" charset="0"/>
                        <a:cs typeface="Times New Roman" panose="02020603050405020304" pitchFamily="18" charset="0"/>
                      </a:endParaRPr>
                    </a:p>
                  </a:txBody>
                  <a:tcPr marL="8802" marR="880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63268023"/>
                  </a:ext>
                </a:extLst>
              </a:tr>
              <a:tr h="418373">
                <a:tc>
                  <a:txBody>
                    <a:bodyPr/>
                    <a:lstStyle/>
                    <a:p>
                      <a:pPr marL="0" marR="0">
                        <a:lnSpc>
                          <a:spcPct val="107000"/>
                        </a:lnSpc>
                        <a:spcBef>
                          <a:spcPts val="0"/>
                        </a:spcBef>
                        <a:spcAft>
                          <a:spcPts val="0"/>
                        </a:spcAft>
                      </a:pPr>
                      <a:r>
                        <a:rPr lang="en-US" sz="1200" dirty="0">
                          <a:effectLst/>
                          <a:latin typeface="Bookman Old Style" panose="02050604050505020204" pitchFamily="18" charset="0"/>
                        </a:rPr>
                        <a:t>Setting up requirement (Geographical location)</a:t>
                      </a:r>
                      <a:endParaRPr lang="en-US" sz="1200" dirty="0">
                        <a:effectLst/>
                        <a:latin typeface="Bookman Old Style" panose="02050604050505020204" pitchFamily="18" charset="0"/>
                        <a:ea typeface="Calibri" panose="020F0502020204030204" pitchFamily="34" charset="0"/>
                        <a:cs typeface="Times New Roman" panose="02020603050405020304" pitchFamily="18" charset="0"/>
                      </a:endParaRPr>
                    </a:p>
                  </a:txBody>
                  <a:tcPr marL="8802" marR="880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US" sz="1200" dirty="0">
                          <a:effectLst/>
                          <a:latin typeface="Bookman Old Style" panose="02050604050505020204" pitchFamily="18" charset="0"/>
                        </a:rPr>
                        <a:t>Can be setup anywhere in India</a:t>
                      </a:r>
                      <a:endParaRPr lang="en-US" sz="1200" dirty="0">
                        <a:effectLst/>
                        <a:latin typeface="Bookman Old Style" panose="02050604050505020204" pitchFamily="18" charset="0"/>
                        <a:ea typeface="Calibri" panose="020F0502020204030204" pitchFamily="34" charset="0"/>
                        <a:cs typeface="Times New Roman" panose="02020603050405020304" pitchFamily="18" charset="0"/>
                      </a:endParaRPr>
                    </a:p>
                  </a:txBody>
                  <a:tcPr marL="8802" marR="880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US" sz="1200" dirty="0">
                          <a:effectLst/>
                          <a:latin typeface="Bookman Old Style" panose="02050604050505020204" pitchFamily="18" charset="0"/>
                        </a:rPr>
                        <a:t>Can be setup only in areas designated / notified as SEZs</a:t>
                      </a:r>
                      <a:endParaRPr lang="en-US" sz="1200" dirty="0">
                        <a:effectLst/>
                        <a:latin typeface="Bookman Old Style" panose="02050604050505020204" pitchFamily="18" charset="0"/>
                        <a:ea typeface="Calibri" panose="020F0502020204030204" pitchFamily="34" charset="0"/>
                        <a:cs typeface="Times New Roman" panose="02020603050405020304" pitchFamily="18" charset="0"/>
                      </a:endParaRPr>
                    </a:p>
                  </a:txBody>
                  <a:tcPr marL="8802" marR="880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US" sz="1200" dirty="0">
                          <a:effectLst/>
                          <a:latin typeface="Bookman Old Style" panose="02050604050505020204" pitchFamily="18" charset="0"/>
                        </a:rPr>
                        <a:t>Can be setup anywhere in India</a:t>
                      </a:r>
                      <a:endParaRPr lang="en-US" sz="1200" dirty="0">
                        <a:effectLst/>
                        <a:latin typeface="Bookman Old Style" panose="02050604050505020204" pitchFamily="18" charset="0"/>
                        <a:ea typeface="Calibri" panose="020F0502020204030204" pitchFamily="34" charset="0"/>
                        <a:cs typeface="Times New Roman" panose="02020603050405020304" pitchFamily="18" charset="0"/>
                      </a:endParaRPr>
                    </a:p>
                  </a:txBody>
                  <a:tcPr marL="8802" marR="880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18372768"/>
                  </a:ext>
                </a:extLst>
              </a:tr>
            </a:tbl>
          </a:graphicData>
        </a:graphic>
      </p:graphicFrame>
      <p:graphicFrame>
        <p:nvGraphicFramePr>
          <p:cNvPr id="4" name="Table 3">
            <a:extLst>
              <a:ext uri="{FF2B5EF4-FFF2-40B4-BE49-F238E27FC236}">
                <a16:creationId xmlns:a16="http://schemas.microsoft.com/office/drawing/2014/main" id="{C85CAF16-6E21-A0CD-2B4D-B0A2093B301D}"/>
              </a:ext>
            </a:extLst>
          </p:cNvPr>
          <p:cNvGraphicFramePr>
            <a:graphicFrameLocks noGrp="1"/>
          </p:cNvGraphicFramePr>
          <p:nvPr>
            <p:extLst>
              <p:ext uri="{D42A27DB-BD31-4B8C-83A1-F6EECF244321}">
                <p14:modId xmlns:p14="http://schemas.microsoft.com/office/powerpoint/2010/main" val="1230583639"/>
              </p:ext>
            </p:extLst>
          </p:nvPr>
        </p:nvGraphicFramePr>
        <p:xfrm>
          <a:off x="301646" y="2742713"/>
          <a:ext cx="11243999" cy="3617498"/>
        </p:xfrm>
        <a:graphic>
          <a:graphicData uri="http://schemas.openxmlformats.org/drawingml/2006/table">
            <a:tbl>
              <a:tblPr firstRow="1" firstCol="1" bandRow="1">
                <a:tableStyleId>{69012ECD-51FC-41F1-AA8D-1B2483CD663E}</a:tableStyleId>
              </a:tblPr>
              <a:tblGrid>
                <a:gridCol w="3004008">
                  <a:extLst>
                    <a:ext uri="{9D8B030D-6E8A-4147-A177-3AD203B41FA5}">
                      <a16:colId xmlns:a16="http://schemas.microsoft.com/office/drawing/2014/main" val="3466542844"/>
                    </a:ext>
                  </a:extLst>
                </a:gridCol>
                <a:gridCol w="2805545">
                  <a:extLst>
                    <a:ext uri="{9D8B030D-6E8A-4147-A177-3AD203B41FA5}">
                      <a16:colId xmlns:a16="http://schemas.microsoft.com/office/drawing/2014/main" val="3076300276"/>
                    </a:ext>
                  </a:extLst>
                </a:gridCol>
                <a:gridCol w="2660073">
                  <a:extLst>
                    <a:ext uri="{9D8B030D-6E8A-4147-A177-3AD203B41FA5}">
                      <a16:colId xmlns:a16="http://schemas.microsoft.com/office/drawing/2014/main" val="2611748563"/>
                    </a:ext>
                  </a:extLst>
                </a:gridCol>
                <a:gridCol w="2774373">
                  <a:extLst>
                    <a:ext uri="{9D8B030D-6E8A-4147-A177-3AD203B41FA5}">
                      <a16:colId xmlns:a16="http://schemas.microsoft.com/office/drawing/2014/main" val="4199591161"/>
                    </a:ext>
                  </a:extLst>
                </a:gridCol>
              </a:tblGrid>
              <a:tr h="1943587">
                <a:tc>
                  <a:txBody>
                    <a:bodyPr/>
                    <a:lstStyle/>
                    <a:p>
                      <a:pPr marL="0" marR="0">
                        <a:lnSpc>
                          <a:spcPct val="107000"/>
                        </a:lnSpc>
                        <a:spcBef>
                          <a:spcPts val="0"/>
                        </a:spcBef>
                        <a:spcAft>
                          <a:spcPts val="0"/>
                        </a:spcAft>
                      </a:pPr>
                      <a:r>
                        <a:rPr lang="en-US" sz="1200" b="1" dirty="0">
                          <a:solidFill>
                            <a:schemeClr val="tx1"/>
                          </a:solidFill>
                          <a:effectLst/>
                          <a:latin typeface="Bookman Old Style" panose="02050604050505020204" pitchFamily="18" charset="0"/>
                          <a:ea typeface="Calibri" panose="020F0502020204030204" pitchFamily="34" charset="0"/>
                          <a:cs typeface="Times New Roman" panose="02020603050405020304" pitchFamily="18" charset="0"/>
                        </a:rPr>
                        <a:t>Export of finished goods</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US" sz="1200" b="0" dirty="0">
                          <a:solidFill>
                            <a:schemeClr val="tx1"/>
                          </a:solidFill>
                          <a:effectLst/>
                          <a:latin typeface="Bookman Old Style" panose="02050604050505020204" pitchFamily="18" charset="0"/>
                          <a:ea typeface="Calibri" panose="020F0502020204030204" pitchFamily="34" charset="0"/>
                          <a:cs typeface="Times New Roman" panose="02020603050405020304" pitchFamily="18" charset="0"/>
                        </a:rPr>
                        <a:t>Have the option to export either on payment of IGST (of which refund can be obtained later) or without payment of IGST (under LUT)</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US" sz="1200" b="0" dirty="0">
                          <a:solidFill>
                            <a:schemeClr val="tx1"/>
                          </a:solidFill>
                          <a:effectLst/>
                          <a:latin typeface="Bookman Old Style" panose="02050604050505020204" pitchFamily="18" charset="0"/>
                          <a:ea typeface="Calibri" panose="020F0502020204030204" pitchFamily="34" charset="0"/>
                          <a:cs typeface="Times New Roman" panose="02020603050405020304" pitchFamily="18" charset="0"/>
                        </a:rPr>
                        <a:t>Have the option to export either on payment of IGST (of which refund can be obtained later) or without payment of IGST (under LUT)</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US" sz="1200" b="0" dirty="0">
                          <a:solidFill>
                            <a:schemeClr val="tx1"/>
                          </a:solidFill>
                          <a:effectLst/>
                          <a:latin typeface="Bookman Old Style" panose="02050604050505020204" pitchFamily="18" charset="0"/>
                          <a:ea typeface="Calibri" panose="020F0502020204030204" pitchFamily="34" charset="0"/>
                          <a:cs typeface="Times New Roman" panose="02020603050405020304" pitchFamily="18" charset="0"/>
                        </a:rPr>
                        <a:t>If exemption from IGST is availed at the time of import, the EOU unit will have to export without payment of IGST (under LUT). In case IGST benefit is not availed at the time of import, the EOU unit will have the option to export either on payment of IGST (of which refund can be obtained later) or without payment of IGST (under LUT)</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83058031"/>
                  </a:ext>
                </a:extLst>
              </a:tr>
              <a:tr h="1464721">
                <a:tc>
                  <a:txBody>
                    <a:bodyPr/>
                    <a:lstStyle/>
                    <a:p>
                      <a:pPr marL="0" marR="0">
                        <a:lnSpc>
                          <a:spcPct val="107000"/>
                        </a:lnSpc>
                        <a:spcBef>
                          <a:spcPts val="0"/>
                        </a:spcBef>
                        <a:spcAft>
                          <a:spcPts val="0"/>
                        </a:spcAft>
                      </a:pPr>
                      <a:r>
                        <a:rPr lang="en-US" sz="1200" dirty="0">
                          <a:effectLst/>
                          <a:latin typeface="Bookman Old Style" panose="02050604050505020204" pitchFamily="18" charset="0"/>
                          <a:ea typeface="Calibri" panose="020F0502020204030204" pitchFamily="34" charset="0"/>
                          <a:cs typeface="Times New Roman" panose="02020603050405020304" pitchFamily="18" charset="0"/>
                        </a:rPr>
                        <a:t>RoDTEP benefit on export of finished goods</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US" sz="1200" dirty="0">
                          <a:effectLst/>
                          <a:latin typeface="Bookman Old Style" panose="02050604050505020204" pitchFamily="18" charset="0"/>
                          <a:ea typeface="Calibri" panose="020F0502020204030204" pitchFamily="34" charset="0"/>
                          <a:cs typeface="Times New Roman" panose="02020603050405020304" pitchFamily="18" charset="0"/>
                        </a:rPr>
                        <a:t>Available (unless exports are being made under the advance authorization scheme) (this benefit can be availed along with the duty drawback benefit)</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US" sz="1200" dirty="0">
                          <a:effectLst/>
                          <a:latin typeface="Bookman Old Style" panose="02050604050505020204" pitchFamily="18" charset="0"/>
                          <a:ea typeface="Calibri" panose="020F0502020204030204" pitchFamily="34" charset="0"/>
                          <a:cs typeface="Times New Roman" panose="02020603050405020304" pitchFamily="18" charset="0"/>
                        </a:rPr>
                        <a:t>As per Notification No: 70/2023 – DGFT, dated 8</a:t>
                      </a:r>
                      <a:r>
                        <a:rPr lang="en-US" sz="1200" baseline="30000" dirty="0">
                          <a:effectLst/>
                          <a:latin typeface="Bookman Old Style" panose="02050604050505020204" pitchFamily="18" charset="0"/>
                          <a:ea typeface="Calibri" panose="020F0502020204030204" pitchFamily="34" charset="0"/>
                          <a:cs typeface="Times New Roman" panose="02020603050405020304" pitchFamily="18" charset="0"/>
                        </a:rPr>
                        <a:t>th</a:t>
                      </a:r>
                      <a:r>
                        <a:rPr lang="en-US" sz="1200" dirty="0">
                          <a:effectLst/>
                          <a:latin typeface="Bookman Old Style" panose="02050604050505020204" pitchFamily="18" charset="0"/>
                          <a:ea typeface="Calibri" panose="020F0502020204030204" pitchFamily="34" charset="0"/>
                          <a:cs typeface="Times New Roman" panose="02020603050405020304" pitchFamily="18" charset="0"/>
                        </a:rPr>
                        <a:t> March 2024 the RODTEP benefits extended to SEZ units from 1</a:t>
                      </a:r>
                      <a:r>
                        <a:rPr lang="en-US" sz="1200" baseline="30000" dirty="0">
                          <a:effectLst/>
                          <a:latin typeface="Bookman Old Style" panose="02050604050505020204" pitchFamily="18" charset="0"/>
                          <a:ea typeface="Calibri" panose="020F0502020204030204" pitchFamily="34" charset="0"/>
                          <a:cs typeface="Times New Roman" panose="02020603050405020304" pitchFamily="18" charset="0"/>
                        </a:rPr>
                        <a:t>st</a:t>
                      </a:r>
                      <a:r>
                        <a:rPr lang="en-US" sz="1200" dirty="0">
                          <a:effectLst/>
                          <a:latin typeface="Bookman Old Style" panose="02050604050505020204" pitchFamily="18" charset="0"/>
                          <a:ea typeface="Calibri" panose="020F0502020204030204" pitchFamily="34" charset="0"/>
                          <a:cs typeface="Times New Roman" panose="02020603050405020304" pitchFamily="18" charset="0"/>
                        </a:rPr>
                        <a:t> April 2024 till 30th September 2024 as per Appendix 4RE. </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nSpc>
                          <a:spcPct val="107000"/>
                        </a:lnSpc>
                        <a:spcBef>
                          <a:spcPts val="0"/>
                        </a:spcBef>
                        <a:spcAft>
                          <a:spcPts val="0"/>
                        </a:spcAft>
                      </a:pPr>
                      <a:r>
                        <a:rPr lang="en-US" sz="1200" dirty="0">
                          <a:effectLst/>
                          <a:latin typeface="Bookman Old Style" panose="02050604050505020204" pitchFamily="18" charset="0"/>
                          <a:ea typeface="Calibri" panose="020F0502020204030204" pitchFamily="34" charset="0"/>
                          <a:cs typeface="Times New Roman" panose="02020603050405020304" pitchFamily="18" charset="0"/>
                        </a:rPr>
                        <a:t>As per Notification No: 70/2023 – DGFT, dated 8</a:t>
                      </a:r>
                      <a:r>
                        <a:rPr lang="en-US" sz="1200" baseline="30000" dirty="0">
                          <a:effectLst/>
                          <a:latin typeface="Bookman Old Style" panose="02050604050505020204" pitchFamily="18" charset="0"/>
                          <a:ea typeface="Calibri" panose="020F0502020204030204" pitchFamily="34" charset="0"/>
                          <a:cs typeface="Times New Roman" panose="02020603050405020304" pitchFamily="18" charset="0"/>
                        </a:rPr>
                        <a:t>th</a:t>
                      </a:r>
                      <a:r>
                        <a:rPr lang="en-US" sz="1200" dirty="0">
                          <a:effectLst/>
                          <a:latin typeface="Bookman Old Style" panose="02050604050505020204" pitchFamily="18" charset="0"/>
                          <a:ea typeface="Calibri" panose="020F0502020204030204" pitchFamily="34" charset="0"/>
                          <a:cs typeface="Times New Roman" panose="02020603050405020304" pitchFamily="18" charset="0"/>
                        </a:rPr>
                        <a:t> March 2024 the RoDTEP support is extended to AA holders (except Deemed Exports) &amp; EOU units from 11 March 2024 till 30th September 2024 as per Appendix 4RE.</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27082277"/>
                  </a:ext>
                </a:extLst>
              </a:tr>
            </a:tbl>
          </a:graphicData>
        </a:graphic>
      </p:graphicFrame>
      <p:sp>
        <p:nvSpPr>
          <p:cNvPr id="6" name="TextBox 5">
            <a:extLst>
              <a:ext uri="{FF2B5EF4-FFF2-40B4-BE49-F238E27FC236}">
                <a16:creationId xmlns:a16="http://schemas.microsoft.com/office/drawing/2014/main" id="{949F68BE-E4AC-7285-608A-7805374085B7}"/>
              </a:ext>
            </a:extLst>
          </p:cNvPr>
          <p:cNvSpPr txBox="1"/>
          <p:nvPr/>
        </p:nvSpPr>
        <p:spPr>
          <a:xfrm>
            <a:off x="3122468" y="728680"/>
            <a:ext cx="6182590" cy="400110"/>
          </a:xfrm>
          <a:prstGeom prst="rect">
            <a:avLst/>
          </a:prstGeom>
          <a:noFill/>
        </p:spPr>
        <p:txBody>
          <a:bodyPr wrap="square">
            <a:spAutoFit/>
          </a:bodyPr>
          <a:lstStyle/>
          <a:p>
            <a:r>
              <a:rPr lang="en-US" sz="2000" u="sng" dirty="0">
                <a:solidFill>
                  <a:schemeClr val="accent5"/>
                </a:solidFill>
                <a:latin typeface="Bookman Old Style" panose="02050604050505020204" pitchFamily="18" charset="0"/>
              </a:rPr>
              <a:t>Differences between DTA,SEZ &amp; EOU</a:t>
            </a:r>
            <a:endParaRPr lang="en-IN" sz="2000" u="sng" dirty="0"/>
          </a:p>
        </p:txBody>
      </p:sp>
    </p:spTree>
    <p:extLst>
      <p:ext uri="{BB962C8B-B14F-4D97-AF65-F5344CB8AC3E}">
        <p14:creationId xmlns:p14="http://schemas.microsoft.com/office/powerpoint/2010/main" val="368247613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838200" y="237535"/>
            <a:ext cx="10515600" cy="549274"/>
          </a:xfrm>
          <a:prstGeom prst="rect">
            <a:avLst/>
          </a:prstGeom>
          <a:no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dirty="0">
                <a:solidFill>
                  <a:schemeClr val="accent5"/>
                </a:solidFill>
                <a:latin typeface="Bookman Old Style" panose="02050604050505020204" pitchFamily="18" charset="0"/>
              </a:rPr>
              <a:t>MCQ-Type Questions</a:t>
            </a:r>
          </a:p>
        </p:txBody>
      </p:sp>
      <p:sp>
        <p:nvSpPr>
          <p:cNvPr id="6" name="TextBox 5">
            <a:extLst>
              <a:ext uri="{FF2B5EF4-FFF2-40B4-BE49-F238E27FC236}">
                <a16:creationId xmlns:a16="http://schemas.microsoft.com/office/drawing/2014/main" id="{FCBFB647-AACE-A943-9E5D-0D0B9809E0C5}"/>
              </a:ext>
            </a:extLst>
          </p:cNvPr>
          <p:cNvSpPr txBox="1"/>
          <p:nvPr/>
        </p:nvSpPr>
        <p:spPr>
          <a:xfrm>
            <a:off x="330200" y="786809"/>
            <a:ext cx="9941560" cy="5644622"/>
          </a:xfrm>
          <a:prstGeom prst="rect">
            <a:avLst/>
          </a:prstGeom>
          <a:noFill/>
        </p:spPr>
        <p:txBody>
          <a:bodyPr wrap="square">
            <a:spAutoFit/>
          </a:bodyPr>
          <a:lstStyle/>
          <a:p>
            <a:pPr>
              <a:lnSpc>
                <a:spcPct val="200000"/>
              </a:lnSpc>
              <a:spcAft>
                <a:spcPts val="600"/>
              </a:spcAft>
            </a:pPr>
            <a:r>
              <a:rPr lang="en-US" sz="1500" b="1" dirty="0">
                <a:effectLst/>
                <a:latin typeface="Bookman Old Style" panose="02050604050505020204" pitchFamily="18" charset="0"/>
                <a:ea typeface="Times New Roman" panose="02020603050405020304" pitchFamily="18" charset="0"/>
                <a:cs typeface="Times New Roman" panose="02020603050405020304" pitchFamily="18" charset="0"/>
              </a:rPr>
              <a:t>1. Which term describes goods that cross international borders to be sold in foreign markets?</a:t>
            </a:r>
            <a:endParaRPr lang="en-IN" sz="1500" dirty="0">
              <a:effectLst/>
              <a:latin typeface="Calibri" panose="020F0502020204030204" pitchFamily="34" charset="0"/>
              <a:ea typeface="Times New Roman" panose="02020603050405020304" pitchFamily="18" charset="0"/>
              <a:cs typeface="Times New Roman" panose="02020603050405020304" pitchFamily="18" charset="0"/>
            </a:endParaRPr>
          </a:p>
          <a:p>
            <a:pPr>
              <a:lnSpc>
                <a:spcPct val="200000"/>
              </a:lnSpc>
              <a:spcAft>
                <a:spcPts val="600"/>
              </a:spcAft>
            </a:pPr>
            <a:r>
              <a:rPr lang="en-US" sz="1500" dirty="0">
                <a:effectLst/>
                <a:latin typeface="Bookman Old Style" panose="02050604050505020204" pitchFamily="18" charset="0"/>
                <a:ea typeface="Times New Roman" panose="02020603050405020304" pitchFamily="18" charset="0"/>
                <a:cs typeface="Times New Roman" panose="02020603050405020304" pitchFamily="18" charset="0"/>
              </a:rPr>
              <a:t>A) Import</a:t>
            </a:r>
            <a:br>
              <a:rPr lang="en-US" sz="1500" dirty="0">
                <a:effectLst/>
                <a:latin typeface="Bookman Old Style" panose="02050604050505020204" pitchFamily="18" charset="0"/>
                <a:ea typeface="Times New Roman" panose="02020603050405020304" pitchFamily="18" charset="0"/>
                <a:cs typeface="Times New Roman" panose="02020603050405020304" pitchFamily="18" charset="0"/>
              </a:rPr>
            </a:br>
            <a:r>
              <a:rPr lang="en-US" sz="1500" dirty="0">
                <a:effectLst/>
                <a:latin typeface="Bookman Old Style" panose="02050604050505020204" pitchFamily="18" charset="0"/>
                <a:ea typeface="Times New Roman" panose="02020603050405020304" pitchFamily="18" charset="0"/>
                <a:cs typeface="Times New Roman" panose="02020603050405020304" pitchFamily="18" charset="0"/>
              </a:rPr>
              <a:t>B) Export</a:t>
            </a:r>
            <a:br>
              <a:rPr lang="en-US" sz="1500" dirty="0">
                <a:effectLst/>
                <a:latin typeface="Bookman Old Style" panose="02050604050505020204" pitchFamily="18" charset="0"/>
                <a:ea typeface="Times New Roman" panose="02020603050405020304" pitchFamily="18" charset="0"/>
                <a:cs typeface="Times New Roman" panose="02020603050405020304" pitchFamily="18" charset="0"/>
              </a:rPr>
            </a:br>
            <a:r>
              <a:rPr lang="en-US" sz="1500" dirty="0">
                <a:effectLst/>
                <a:latin typeface="Bookman Old Style" panose="02050604050505020204" pitchFamily="18" charset="0"/>
                <a:ea typeface="Times New Roman" panose="02020603050405020304" pitchFamily="18" charset="0"/>
                <a:cs typeface="Times New Roman" panose="02020603050405020304" pitchFamily="18" charset="0"/>
              </a:rPr>
              <a:t>C) Deemed export</a:t>
            </a:r>
            <a:br>
              <a:rPr lang="en-US" sz="1500" dirty="0">
                <a:effectLst/>
                <a:latin typeface="Bookman Old Style" panose="02050604050505020204" pitchFamily="18" charset="0"/>
                <a:ea typeface="Times New Roman" panose="02020603050405020304" pitchFamily="18" charset="0"/>
                <a:cs typeface="Times New Roman" panose="02020603050405020304" pitchFamily="18" charset="0"/>
              </a:rPr>
            </a:br>
            <a:r>
              <a:rPr lang="en-US" sz="1500" dirty="0">
                <a:effectLst/>
                <a:latin typeface="Bookman Old Style" panose="02050604050505020204" pitchFamily="18" charset="0"/>
                <a:ea typeface="Times New Roman" panose="02020603050405020304" pitchFamily="18" charset="0"/>
                <a:cs typeface="Times New Roman" panose="02020603050405020304" pitchFamily="18" charset="0"/>
              </a:rPr>
              <a:t>D) Bonded export</a:t>
            </a:r>
            <a:endParaRPr lang="en-IN" sz="1500" dirty="0">
              <a:effectLst/>
              <a:latin typeface="Calibri" panose="020F0502020204030204" pitchFamily="34" charset="0"/>
              <a:ea typeface="Times New Roman" panose="02020603050405020304" pitchFamily="18" charset="0"/>
              <a:cs typeface="Times New Roman" panose="02020603050405020304" pitchFamily="18" charset="0"/>
            </a:endParaRPr>
          </a:p>
          <a:p>
            <a:pPr>
              <a:lnSpc>
                <a:spcPct val="200000"/>
              </a:lnSpc>
              <a:spcAft>
                <a:spcPts val="600"/>
              </a:spcAft>
            </a:pPr>
            <a:r>
              <a:rPr lang="en-US" sz="1500" b="1" dirty="0">
                <a:effectLst/>
                <a:latin typeface="Bookman Old Style" panose="02050604050505020204" pitchFamily="18" charset="0"/>
                <a:ea typeface="Times New Roman" panose="02020603050405020304" pitchFamily="18" charset="0"/>
                <a:cs typeface="Times New Roman" panose="02020603050405020304" pitchFamily="18" charset="0"/>
              </a:rPr>
              <a:t>2. What does "HSN" stand for in the context of GST?</a:t>
            </a:r>
            <a:endParaRPr lang="en-IN" sz="1500" b="1" dirty="0">
              <a:effectLst/>
              <a:latin typeface="Calibri" panose="020F0502020204030204" pitchFamily="34" charset="0"/>
              <a:ea typeface="Times New Roman" panose="02020603050405020304" pitchFamily="18" charset="0"/>
              <a:cs typeface="Times New Roman" panose="02020603050405020304" pitchFamily="18" charset="0"/>
            </a:endParaRPr>
          </a:p>
          <a:p>
            <a:pPr>
              <a:lnSpc>
                <a:spcPct val="200000"/>
              </a:lnSpc>
              <a:spcAft>
                <a:spcPts val="600"/>
              </a:spcAft>
            </a:pPr>
            <a:r>
              <a:rPr lang="en-US" sz="1500" dirty="0">
                <a:effectLst/>
                <a:latin typeface="Bookman Old Style" panose="02050604050505020204" pitchFamily="18" charset="0"/>
                <a:ea typeface="Times New Roman" panose="02020603050405020304" pitchFamily="18" charset="0"/>
                <a:cs typeface="Times New Roman" panose="02020603050405020304" pitchFamily="18" charset="0"/>
              </a:rPr>
              <a:t>A) Harmonized Service Nomenclature</a:t>
            </a:r>
            <a:endParaRPr lang="en-IN" sz="1500" dirty="0">
              <a:effectLst/>
              <a:latin typeface="Calibri" panose="020F0502020204030204" pitchFamily="34" charset="0"/>
              <a:ea typeface="Times New Roman" panose="02020603050405020304" pitchFamily="18" charset="0"/>
              <a:cs typeface="Times New Roman" panose="02020603050405020304" pitchFamily="18" charset="0"/>
            </a:endParaRPr>
          </a:p>
          <a:p>
            <a:pPr>
              <a:lnSpc>
                <a:spcPct val="200000"/>
              </a:lnSpc>
              <a:spcAft>
                <a:spcPts val="600"/>
              </a:spcAft>
            </a:pPr>
            <a:r>
              <a:rPr lang="en-US" sz="1500" dirty="0">
                <a:effectLst/>
                <a:latin typeface="Bookman Old Style" panose="02050604050505020204" pitchFamily="18" charset="0"/>
                <a:ea typeface="Times New Roman" panose="02020603050405020304" pitchFamily="18" charset="0"/>
                <a:cs typeface="Times New Roman" panose="02020603050405020304" pitchFamily="18" charset="0"/>
              </a:rPr>
              <a:t>B) Harmonized System of Nomenclature</a:t>
            </a:r>
            <a:endParaRPr lang="en-IN" sz="1500" dirty="0">
              <a:effectLst/>
              <a:latin typeface="Calibri" panose="020F0502020204030204" pitchFamily="34" charset="0"/>
              <a:ea typeface="Times New Roman" panose="02020603050405020304" pitchFamily="18" charset="0"/>
              <a:cs typeface="Times New Roman" panose="02020603050405020304" pitchFamily="18" charset="0"/>
            </a:endParaRPr>
          </a:p>
          <a:p>
            <a:pPr>
              <a:lnSpc>
                <a:spcPct val="200000"/>
              </a:lnSpc>
              <a:spcAft>
                <a:spcPts val="600"/>
              </a:spcAft>
            </a:pPr>
            <a:r>
              <a:rPr lang="en-US" sz="1500" dirty="0">
                <a:effectLst/>
                <a:latin typeface="Bookman Old Style" panose="02050604050505020204" pitchFamily="18" charset="0"/>
                <a:ea typeface="Times New Roman" panose="02020603050405020304" pitchFamily="18" charset="0"/>
                <a:cs typeface="Times New Roman" panose="02020603050405020304" pitchFamily="18" charset="0"/>
              </a:rPr>
              <a:t>C) High Standardized Nomenclature</a:t>
            </a:r>
            <a:endParaRPr lang="en-IN" sz="1500" dirty="0">
              <a:effectLst/>
              <a:latin typeface="Calibri" panose="020F0502020204030204" pitchFamily="34" charset="0"/>
              <a:ea typeface="Times New Roman" panose="02020603050405020304" pitchFamily="18" charset="0"/>
              <a:cs typeface="Times New Roman" panose="02020603050405020304" pitchFamily="18" charset="0"/>
            </a:endParaRPr>
          </a:p>
          <a:p>
            <a:pPr>
              <a:lnSpc>
                <a:spcPct val="200000"/>
              </a:lnSpc>
              <a:spcAft>
                <a:spcPts val="600"/>
              </a:spcAft>
            </a:pPr>
            <a:r>
              <a:rPr lang="en-US" sz="1500" dirty="0">
                <a:effectLst/>
                <a:latin typeface="Bookman Old Style" panose="02050604050505020204" pitchFamily="18" charset="0"/>
                <a:ea typeface="Times New Roman" panose="02020603050405020304" pitchFamily="18" charset="0"/>
                <a:cs typeface="Times New Roman" panose="02020603050405020304" pitchFamily="18" charset="0"/>
              </a:rPr>
              <a:t>D) Harmonized Standards in Networking</a:t>
            </a:r>
            <a:endParaRPr lang="en-IN" sz="1500" dirty="0">
              <a:effectLst/>
              <a:latin typeface="Calibri" panose="020F0502020204030204" pitchFamily="34" charset="0"/>
              <a:ea typeface="Times New Roman" panose="02020603050405020304" pitchFamily="18" charset="0"/>
              <a:cs typeface="Times New Roman" panose="02020603050405020304" pitchFamily="18" charset="0"/>
            </a:endParaRPr>
          </a:p>
          <a:p>
            <a:pPr>
              <a:lnSpc>
                <a:spcPct val="200000"/>
              </a:lnSpc>
              <a:spcAft>
                <a:spcPts val="600"/>
              </a:spcAft>
            </a:pPr>
            <a:endParaRPr lang="en-IN" sz="15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526319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
                                            <p:txEl>
                                              <p:pRg st="4" end="4"/>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6">
                                            <p:txEl>
                                              <p:pRg st="5" end="5"/>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838200" y="237535"/>
            <a:ext cx="10515600" cy="549274"/>
          </a:xfrm>
          <a:prstGeom prst="rect">
            <a:avLst/>
          </a:prstGeom>
          <a:no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dirty="0">
                <a:solidFill>
                  <a:schemeClr val="accent5"/>
                </a:solidFill>
                <a:latin typeface="Bookman Old Style" panose="02050604050505020204" pitchFamily="18" charset="0"/>
              </a:rPr>
              <a:t>MCQ-Type Questions</a:t>
            </a:r>
          </a:p>
        </p:txBody>
      </p:sp>
      <p:sp>
        <p:nvSpPr>
          <p:cNvPr id="6" name="TextBox 5">
            <a:extLst>
              <a:ext uri="{FF2B5EF4-FFF2-40B4-BE49-F238E27FC236}">
                <a16:creationId xmlns:a16="http://schemas.microsoft.com/office/drawing/2014/main" id="{F996C9A8-ECAB-77A7-29C5-B0B0B1542435}"/>
              </a:ext>
            </a:extLst>
          </p:cNvPr>
          <p:cNvSpPr txBox="1"/>
          <p:nvPr/>
        </p:nvSpPr>
        <p:spPr>
          <a:xfrm>
            <a:off x="309880" y="868089"/>
            <a:ext cx="6187440" cy="488660"/>
          </a:xfrm>
          <a:prstGeom prst="rect">
            <a:avLst/>
          </a:prstGeom>
          <a:noFill/>
        </p:spPr>
        <p:txBody>
          <a:bodyPr wrap="square">
            <a:spAutoFit/>
          </a:bodyPr>
          <a:lstStyle/>
          <a:p>
            <a:pPr>
              <a:lnSpc>
                <a:spcPct val="200000"/>
              </a:lnSpc>
              <a:spcAft>
                <a:spcPts val="600"/>
              </a:spcAft>
            </a:pPr>
            <a:r>
              <a:rPr lang="en-US" sz="1500" dirty="0">
                <a:effectLst/>
                <a:latin typeface="Bookman Old Style" panose="02050604050505020204" pitchFamily="18" charset="0"/>
                <a:ea typeface="Times New Roman" panose="02020603050405020304" pitchFamily="18" charset="0"/>
                <a:cs typeface="Times New Roman" panose="02020603050405020304" pitchFamily="18" charset="0"/>
              </a:rPr>
              <a:t> </a:t>
            </a:r>
            <a:endParaRPr lang="en-IN" sz="15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3" name="TextBox 2">
            <a:extLst>
              <a:ext uri="{FF2B5EF4-FFF2-40B4-BE49-F238E27FC236}">
                <a16:creationId xmlns:a16="http://schemas.microsoft.com/office/drawing/2014/main" id="{77C98C33-5D8E-5E72-8D08-124EE2D05CD3}"/>
              </a:ext>
            </a:extLst>
          </p:cNvPr>
          <p:cNvSpPr txBox="1"/>
          <p:nvPr/>
        </p:nvSpPr>
        <p:spPr>
          <a:xfrm>
            <a:off x="220094" y="868089"/>
            <a:ext cx="10620626" cy="5102615"/>
          </a:xfrm>
          <a:prstGeom prst="rect">
            <a:avLst/>
          </a:prstGeom>
          <a:noFill/>
        </p:spPr>
        <p:txBody>
          <a:bodyPr wrap="square">
            <a:spAutoFit/>
          </a:bodyPr>
          <a:lstStyle/>
          <a:p>
            <a:pPr>
              <a:lnSpc>
                <a:spcPct val="200000"/>
              </a:lnSpc>
              <a:spcAft>
                <a:spcPts val="600"/>
              </a:spcAft>
            </a:pPr>
            <a:r>
              <a:rPr lang="en-US" sz="1500" b="1" dirty="0">
                <a:effectLst/>
                <a:latin typeface="Bookman Old Style" panose="02050604050505020204" pitchFamily="18" charset="0"/>
                <a:ea typeface="Times New Roman" panose="02020603050405020304" pitchFamily="18" charset="0"/>
                <a:cs typeface="Times New Roman" panose="02020603050405020304" pitchFamily="18" charset="0"/>
              </a:rPr>
              <a:t>3. A Merchant Exporter in India is primarily involved in which of the following activities?</a:t>
            </a:r>
            <a:endParaRPr lang="en-IN" sz="1500" dirty="0">
              <a:effectLst/>
              <a:latin typeface="Calibri" panose="020F0502020204030204" pitchFamily="34" charset="0"/>
              <a:ea typeface="Times New Roman" panose="02020603050405020304" pitchFamily="18" charset="0"/>
              <a:cs typeface="Times New Roman" panose="02020603050405020304" pitchFamily="18" charset="0"/>
            </a:endParaRPr>
          </a:p>
          <a:p>
            <a:pPr>
              <a:lnSpc>
                <a:spcPct val="200000"/>
              </a:lnSpc>
              <a:spcAft>
                <a:spcPts val="600"/>
              </a:spcAft>
            </a:pPr>
            <a:r>
              <a:rPr lang="en-US" sz="1500" dirty="0">
                <a:effectLst/>
                <a:latin typeface="Bookman Old Style" panose="02050604050505020204" pitchFamily="18" charset="0"/>
                <a:ea typeface="Times New Roman" panose="02020603050405020304" pitchFamily="18" charset="0"/>
                <a:cs typeface="Times New Roman" panose="02020603050405020304" pitchFamily="18" charset="0"/>
              </a:rPr>
              <a:t>A) Manufacturing goods</a:t>
            </a:r>
            <a:br>
              <a:rPr lang="en-US" sz="1500" dirty="0">
                <a:effectLst/>
                <a:latin typeface="Bookman Old Style" panose="02050604050505020204" pitchFamily="18" charset="0"/>
                <a:ea typeface="Times New Roman" panose="02020603050405020304" pitchFamily="18" charset="0"/>
                <a:cs typeface="Times New Roman" panose="02020603050405020304" pitchFamily="18" charset="0"/>
              </a:rPr>
            </a:br>
            <a:r>
              <a:rPr lang="en-US" sz="1500" dirty="0">
                <a:effectLst/>
                <a:latin typeface="Bookman Old Style" panose="02050604050505020204" pitchFamily="18" charset="0"/>
                <a:ea typeface="Times New Roman" panose="02020603050405020304" pitchFamily="18" charset="0"/>
                <a:cs typeface="Times New Roman" panose="02020603050405020304" pitchFamily="18" charset="0"/>
              </a:rPr>
              <a:t>B) Exporting goods manufactured by others</a:t>
            </a:r>
            <a:br>
              <a:rPr lang="en-US" sz="1500" dirty="0">
                <a:effectLst/>
                <a:latin typeface="Bookman Old Style" panose="02050604050505020204" pitchFamily="18" charset="0"/>
                <a:ea typeface="Times New Roman" panose="02020603050405020304" pitchFamily="18" charset="0"/>
                <a:cs typeface="Times New Roman" panose="02020603050405020304" pitchFamily="18" charset="0"/>
              </a:rPr>
            </a:br>
            <a:r>
              <a:rPr lang="en-US" sz="1500" dirty="0">
                <a:effectLst/>
                <a:latin typeface="Bookman Old Style" panose="02050604050505020204" pitchFamily="18" charset="0"/>
                <a:ea typeface="Times New Roman" panose="02020603050405020304" pitchFamily="18" charset="0"/>
                <a:cs typeface="Times New Roman" panose="02020603050405020304" pitchFamily="18" charset="0"/>
              </a:rPr>
              <a:t>C) Offering consultancy services</a:t>
            </a:r>
            <a:br>
              <a:rPr lang="en-US" sz="1500" dirty="0">
                <a:effectLst/>
                <a:latin typeface="Bookman Old Style" panose="02050604050505020204" pitchFamily="18" charset="0"/>
                <a:ea typeface="Times New Roman" panose="02020603050405020304" pitchFamily="18" charset="0"/>
                <a:cs typeface="Times New Roman" panose="02020603050405020304" pitchFamily="18" charset="0"/>
              </a:rPr>
            </a:br>
            <a:r>
              <a:rPr lang="en-US" sz="1500" dirty="0">
                <a:effectLst/>
                <a:latin typeface="Bookman Old Style" panose="02050604050505020204" pitchFamily="18" charset="0"/>
                <a:ea typeface="Times New Roman" panose="02020603050405020304" pitchFamily="18" charset="0"/>
                <a:cs typeface="Times New Roman" panose="02020603050405020304" pitchFamily="18" charset="0"/>
              </a:rPr>
              <a:t>D) Importing goods for re-export</a:t>
            </a:r>
          </a:p>
          <a:p>
            <a:pPr>
              <a:lnSpc>
                <a:spcPct val="200000"/>
              </a:lnSpc>
              <a:spcAft>
                <a:spcPts val="600"/>
              </a:spcAft>
            </a:pPr>
            <a:r>
              <a:rPr lang="en-US" sz="1500" b="1" dirty="0">
                <a:effectLst/>
                <a:latin typeface="Bookman Old Style" panose="02050604050505020204" pitchFamily="18" charset="0"/>
                <a:ea typeface="Times New Roman" panose="02020603050405020304" pitchFamily="18" charset="0"/>
                <a:cs typeface="Times New Roman" panose="02020603050405020304" pitchFamily="18" charset="0"/>
              </a:rPr>
              <a:t>4. Goods and services coming to SEZ units from domestic tariff area are treated as?</a:t>
            </a:r>
            <a:endParaRPr lang="en-IN" sz="1500" b="1" dirty="0">
              <a:effectLst/>
              <a:latin typeface="Calibri" panose="020F0502020204030204" pitchFamily="34" charset="0"/>
              <a:ea typeface="Times New Roman" panose="02020603050405020304" pitchFamily="18" charset="0"/>
              <a:cs typeface="Times New Roman" panose="02020603050405020304" pitchFamily="18" charset="0"/>
            </a:endParaRPr>
          </a:p>
          <a:p>
            <a:pPr>
              <a:lnSpc>
                <a:spcPct val="200000"/>
              </a:lnSpc>
              <a:spcAft>
                <a:spcPts val="600"/>
              </a:spcAft>
            </a:pPr>
            <a:r>
              <a:rPr lang="en-US" sz="1500" dirty="0">
                <a:effectLst/>
                <a:latin typeface="Bookman Old Style" panose="02050604050505020204" pitchFamily="18" charset="0"/>
                <a:ea typeface="Times New Roman" panose="02020603050405020304" pitchFamily="18" charset="0"/>
                <a:cs typeface="Times New Roman" panose="02020603050405020304" pitchFamily="18" charset="0"/>
              </a:rPr>
              <a:t>(A) Deemed Exports</a:t>
            </a:r>
            <a:endParaRPr lang="en-IN" sz="1500" dirty="0">
              <a:effectLst/>
              <a:latin typeface="Calibri" panose="020F0502020204030204" pitchFamily="34" charset="0"/>
              <a:ea typeface="Times New Roman" panose="02020603050405020304" pitchFamily="18" charset="0"/>
              <a:cs typeface="Times New Roman" panose="02020603050405020304" pitchFamily="18" charset="0"/>
            </a:endParaRPr>
          </a:p>
          <a:p>
            <a:pPr>
              <a:lnSpc>
                <a:spcPct val="200000"/>
              </a:lnSpc>
              <a:spcAft>
                <a:spcPts val="600"/>
              </a:spcAft>
            </a:pPr>
            <a:r>
              <a:rPr lang="en-US" sz="1500" dirty="0">
                <a:effectLst/>
                <a:latin typeface="Bookman Old Style" panose="02050604050505020204" pitchFamily="18" charset="0"/>
                <a:ea typeface="Times New Roman" panose="02020603050405020304" pitchFamily="18" charset="0"/>
                <a:cs typeface="Times New Roman" panose="02020603050405020304" pitchFamily="18" charset="0"/>
              </a:rPr>
              <a:t>(B) exports from India (Zero Rated Exports)</a:t>
            </a:r>
            <a:endParaRPr lang="en-IN" sz="1500" dirty="0">
              <a:effectLst/>
              <a:latin typeface="Calibri" panose="020F0502020204030204" pitchFamily="34" charset="0"/>
              <a:ea typeface="Times New Roman" panose="02020603050405020304" pitchFamily="18" charset="0"/>
              <a:cs typeface="Times New Roman" panose="02020603050405020304" pitchFamily="18" charset="0"/>
            </a:endParaRPr>
          </a:p>
          <a:p>
            <a:pPr>
              <a:lnSpc>
                <a:spcPct val="200000"/>
              </a:lnSpc>
              <a:spcAft>
                <a:spcPts val="600"/>
              </a:spcAft>
            </a:pPr>
            <a:r>
              <a:rPr lang="en-US" sz="1500" dirty="0">
                <a:effectLst/>
                <a:latin typeface="Bookman Old Style" panose="02050604050505020204" pitchFamily="18" charset="0"/>
                <a:ea typeface="Times New Roman" panose="02020603050405020304" pitchFamily="18" charset="0"/>
                <a:cs typeface="Times New Roman" panose="02020603050405020304" pitchFamily="18" charset="0"/>
              </a:rPr>
              <a:t>(C) import into India</a:t>
            </a:r>
            <a:endParaRPr lang="en-IN" sz="1500" dirty="0">
              <a:effectLst/>
              <a:latin typeface="Calibri" panose="020F0502020204030204" pitchFamily="34" charset="0"/>
              <a:ea typeface="Times New Roman" panose="02020603050405020304" pitchFamily="18" charset="0"/>
              <a:cs typeface="Times New Roman" panose="02020603050405020304" pitchFamily="18" charset="0"/>
            </a:endParaRPr>
          </a:p>
          <a:p>
            <a:pPr>
              <a:lnSpc>
                <a:spcPct val="200000"/>
              </a:lnSpc>
              <a:spcAft>
                <a:spcPts val="600"/>
              </a:spcAft>
            </a:pPr>
            <a:r>
              <a:rPr lang="en-US" sz="1500" dirty="0">
                <a:effectLst/>
                <a:latin typeface="Bookman Old Style" panose="02050604050505020204" pitchFamily="18" charset="0"/>
                <a:ea typeface="Times New Roman" panose="02020603050405020304" pitchFamily="18" charset="0"/>
                <a:cs typeface="Times New Roman" panose="02020603050405020304" pitchFamily="18" charset="0"/>
              </a:rPr>
              <a:t>(D) both (A) and (B)</a:t>
            </a:r>
          </a:p>
        </p:txBody>
      </p:sp>
    </p:spTree>
    <p:extLst>
      <p:ext uri="{BB962C8B-B14F-4D97-AF65-F5344CB8AC3E}">
        <p14:creationId xmlns:p14="http://schemas.microsoft.com/office/powerpoint/2010/main" val="36949948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838200" y="237535"/>
            <a:ext cx="10515600" cy="549274"/>
          </a:xfrm>
          <a:prstGeom prst="rect">
            <a:avLst/>
          </a:prstGeom>
          <a:no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dirty="0">
                <a:solidFill>
                  <a:schemeClr val="accent5"/>
                </a:solidFill>
                <a:latin typeface="Bookman Old Style" panose="02050604050505020204" pitchFamily="18" charset="0"/>
              </a:rPr>
              <a:t>MCQ-Type Questions</a:t>
            </a:r>
          </a:p>
        </p:txBody>
      </p:sp>
      <p:sp>
        <p:nvSpPr>
          <p:cNvPr id="6" name="TextBox 5">
            <a:extLst>
              <a:ext uri="{FF2B5EF4-FFF2-40B4-BE49-F238E27FC236}">
                <a16:creationId xmlns:a16="http://schemas.microsoft.com/office/drawing/2014/main" id="{E0EBF2C0-03BA-520F-100B-892DA4E3ADE0}"/>
              </a:ext>
            </a:extLst>
          </p:cNvPr>
          <p:cNvSpPr txBox="1"/>
          <p:nvPr/>
        </p:nvSpPr>
        <p:spPr>
          <a:xfrm>
            <a:off x="300890" y="851707"/>
            <a:ext cx="6182138" cy="5413790"/>
          </a:xfrm>
          <a:prstGeom prst="rect">
            <a:avLst/>
          </a:prstGeom>
          <a:noFill/>
        </p:spPr>
        <p:txBody>
          <a:bodyPr wrap="square">
            <a:spAutoFit/>
          </a:bodyPr>
          <a:lstStyle/>
          <a:p>
            <a:pPr>
              <a:lnSpc>
                <a:spcPct val="200000"/>
              </a:lnSpc>
              <a:spcAft>
                <a:spcPts val="600"/>
              </a:spcAft>
            </a:pPr>
            <a:r>
              <a:rPr lang="en-US" sz="1500" b="1" dirty="0">
                <a:effectLst/>
                <a:latin typeface="Bookman Old Style" panose="02050604050505020204" pitchFamily="18" charset="0"/>
                <a:ea typeface="Times New Roman" panose="02020603050405020304" pitchFamily="18" charset="0"/>
                <a:cs typeface="Times New Roman" panose="02020603050405020304" pitchFamily="18" charset="0"/>
              </a:rPr>
              <a:t>5. The term "deemed exports" applies when?</a:t>
            </a:r>
            <a:endParaRPr lang="en-IN" sz="1500" dirty="0">
              <a:effectLst/>
              <a:latin typeface="Calibri" panose="020F0502020204030204" pitchFamily="34" charset="0"/>
              <a:ea typeface="Times New Roman" panose="02020603050405020304" pitchFamily="18" charset="0"/>
              <a:cs typeface="Times New Roman" panose="02020603050405020304" pitchFamily="18" charset="0"/>
            </a:endParaRPr>
          </a:p>
          <a:p>
            <a:pPr>
              <a:lnSpc>
                <a:spcPct val="200000"/>
              </a:lnSpc>
              <a:spcAft>
                <a:spcPts val="600"/>
              </a:spcAft>
            </a:pPr>
            <a:r>
              <a:rPr lang="en-US" sz="1500" dirty="0">
                <a:effectLst/>
                <a:latin typeface="Bookman Old Style" panose="02050604050505020204" pitchFamily="18" charset="0"/>
                <a:ea typeface="Times New Roman" panose="02020603050405020304" pitchFamily="18" charset="0"/>
                <a:cs typeface="Times New Roman" panose="02020603050405020304" pitchFamily="18" charset="0"/>
              </a:rPr>
              <a:t>A) Goods are exported to a foreign country</a:t>
            </a:r>
            <a:br>
              <a:rPr lang="en-US" sz="1500" dirty="0">
                <a:effectLst/>
                <a:latin typeface="Bookman Old Style" panose="02050604050505020204" pitchFamily="18" charset="0"/>
                <a:ea typeface="Times New Roman" panose="02020603050405020304" pitchFamily="18" charset="0"/>
                <a:cs typeface="Times New Roman" panose="02020603050405020304" pitchFamily="18" charset="0"/>
              </a:rPr>
            </a:br>
            <a:r>
              <a:rPr lang="en-US" sz="1500" dirty="0">
                <a:effectLst/>
                <a:latin typeface="Bookman Old Style" panose="02050604050505020204" pitchFamily="18" charset="0"/>
                <a:ea typeface="Times New Roman" panose="02020603050405020304" pitchFamily="18" charset="0"/>
                <a:cs typeface="Times New Roman" panose="02020603050405020304" pitchFamily="18" charset="0"/>
              </a:rPr>
              <a:t>B) Goods are supplied within India for export activities</a:t>
            </a:r>
            <a:br>
              <a:rPr lang="en-US" sz="1500" dirty="0">
                <a:effectLst/>
                <a:latin typeface="Bookman Old Style" panose="02050604050505020204" pitchFamily="18" charset="0"/>
                <a:ea typeface="Times New Roman" panose="02020603050405020304" pitchFamily="18" charset="0"/>
                <a:cs typeface="Times New Roman" panose="02020603050405020304" pitchFamily="18" charset="0"/>
              </a:rPr>
            </a:br>
            <a:r>
              <a:rPr lang="en-US" sz="1500" dirty="0">
                <a:effectLst/>
                <a:latin typeface="Bookman Old Style" panose="02050604050505020204" pitchFamily="18" charset="0"/>
                <a:ea typeface="Times New Roman" panose="02020603050405020304" pitchFamily="18" charset="0"/>
                <a:cs typeface="Times New Roman" panose="02020603050405020304" pitchFamily="18" charset="0"/>
              </a:rPr>
              <a:t>C) Goods are sent to free trade zones</a:t>
            </a:r>
            <a:br>
              <a:rPr lang="en-US" sz="1500" dirty="0">
                <a:effectLst/>
                <a:latin typeface="Bookman Old Style" panose="02050604050505020204" pitchFamily="18" charset="0"/>
                <a:ea typeface="Times New Roman" panose="02020603050405020304" pitchFamily="18" charset="0"/>
                <a:cs typeface="Times New Roman" panose="02020603050405020304" pitchFamily="18" charset="0"/>
              </a:rPr>
            </a:br>
            <a:r>
              <a:rPr lang="en-US" sz="1500" dirty="0">
                <a:effectLst/>
                <a:latin typeface="Bookman Old Style" panose="02050604050505020204" pitchFamily="18" charset="0"/>
                <a:ea typeface="Times New Roman" panose="02020603050405020304" pitchFamily="18" charset="0"/>
                <a:cs typeface="Times New Roman" panose="02020603050405020304" pitchFamily="18" charset="0"/>
              </a:rPr>
              <a:t>D) Goods are exported and then re-imported</a:t>
            </a:r>
          </a:p>
          <a:p>
            <a:pPr>
              <a:lnSpc>
                <a:spcPct val="200000"/>
              </a:lnSpc>
              <a:spcAft>
                <a:spcPts val="600"/>
              </a:spcAft>
            </a:pPr>
            <a:r>
              <a:rPr lang="en-US" sz="1500" b="1" dirty="0">
                <a:effectLst/>
                <a:latin typeface="Bookman Old Style" panose="02050604050505020204" pitchFamily="18" charset="0"/>
                <a:ea typeface="Times New Roman" panose="02020603050405020304" pitchFamily="18" charset="0"/>
                <a:cs typeface="Times New Roman" panose="02020603050405020304" pitchFamily="18" charset="0"/>
              </a:rPr>
              <a:t>6. What is a "Shipping Bill" used for?</a:t>
            </a:r>
            <a:endParaRPr lang="en-IN" sz="1500" dirty="0">
              <a:effectLst/>
              <a:latin typeface="Calibri" panose="020F0502020204030204" pitchFamily="34" charset="0"/>
              <a:ea typeface="Times New Roman" panose="02020603050405020304" pitchFamily="18" charset="0"/>
              <a:cs typeface="Times New Roman" panose="02020603050405020304" pitchFamily="18" charset="0"/>
            </a:endParaRPr>
          </a:p>
          <a:p>
            <a:pPr>
              <a:lnSpc>
                <a:spcPct val="200000"/>
              </a:lnSpc>
              <a:spcAft>
                <a:spcPts val="600"/>
              </a:spcAft>
            </a:pPr>
            <a:r>
              <a:rPr lang="en-US" sz="1500" dirty="0">
                <a:effectLst/>
                <a:latin typeface="Bookman Old Style" panose="02050604050505020204" pitchFamily="18" charset="0"/>
                <a:ea typeface="Times New Roman" panose="02020603050405020304" pitchFamily="18" charset="0"/>
                <a:cs typeface="Times New Roman" panose="02020603050405020304" pitchFamily="18" charset="0"/>
              </a:rPr>
              <a:t>A) To declare goods for domestic sale</a:t>
            </a:r>
            <a:br>
              <a:rPr lang="en-US" sz="1500" dirty="0">
                <a:effectLst/>
                <a:latin typeface="Bookman Old Style" panose="02050604050505020204" pitchFamily="18" charset="0"/>
                <a:ea typeface="Times New Roman" panose="02020603050405020304" pitchFamily="18" charset="0"/>
                <a:cs typeface="Times New Roman" panose="02020603050405020304" pitchFamily="18" charset="0"/>
              </a:rPr>
            </a:br>
            <a:r>
              <a:rPr lang="en-US" sz="1500" dirty="0">
                <a:effectLst/>
                <a:latin typeface="Bookman Old Style" panose="02050604050505020204" pitchFamily="18" charset="0"/>
                <a:ea typeface="Times New Roman" panose="02020603050405020304" pitchFamily="18" charset="0"/>
                <a:cs typeface="Times New Roman" panose="02020603050405020304" pitchFamily="18" charset="0"/>
              </a:rPr>
              <a:t>B) To claim a refund on input taxes</a:t>
            </a:r>
            <a:br>
              <a:rPr lang="en-US" sz="1500" dirty="0">
                <a:effectLst/>
                <a:latin typeface="Bookman Old Style" panose="02050604050505020204" pitchFamily="18" charset="0"/>
                <a:ea typeface="Times New Roman" panose="02020603050405020304" pitchFamily="18" charset="0"/>
                <a:cs typeface="Times New Roman" panose="02020603050405020304" pitchFamily="18" charset="0"/>
              </a:rPr>
            </a:br>
            <a:r>
              <a:rPr lang="en-US" sz="1500" dirty="0">
                <a:effectLst/>
                <a:latin typeface="Bookman Old Style" panose="02050604050505020204" pitchFamily="18" charset="0"/>
                <a:ea typeface="Times New Roman" panose="02020603050405020304" pitchFamily="18" charset="0"/>
                <a:cs typeface="Times New Roman" panose="02020603050405020304" pitchFamily="18" charset="0"/>
              </a:rPr>
              <a:t>C) For customs clearance during exports</a:t>
            </a:r>
            <a:br>
              <a:rPr lang="en-US" sz="1500" dirty="0">
                <a:effectLst/>
                <a:latin typeface="Bookman Old Style" panose="02050604050505020204" pitchFamily="18" charset="0"/>
                <a:ea typeface="Times New Roman" panose="02020603050405020304" pitchFamily="18" charset="0"/>
                <a:cs typeface="Times New Roman" panose="02020603050405020304" pitchFamily="18" charset="0"/>
              </a:rPr>
            </a:br>
            <a:r>
              <a:rPr lang="en-US" sz="1500" dirty="0">
                <a:effectLst/>
                <a:latin typeface="Bookman Old Style" panose="02050604050505020204" pitchFamily="18" charset="0"/>
                <a:ea typeface="Times New Roman" panose="02020603050405020304" pitchFamily="18" charset="0"/>
                <a:cs typeface="Times New Roman" panose="02020603050405020304" pitchFamily="18" charset="0"/>
              </a:rPr>
              <a:t>D) To finalize a proforma invoice</a:t>
            </a:r>
            <a:endParaRPr lang="en-IN" sz="1500" dirty="0">
              <a:effectLst/>
              <a:latin typeface="Calibri" panose="020F0502020204030204" pitchFamily="34" charset="0"/>
              <a:ea typeface="Times New Roman" panose="02020603050405020304" pitchFamily="18" charset="0"/>
              <a:cs typeface="Times New Roman" panose="02020603050405020304" pitchFamily="18" charset="0"/>
            </a:endParaRPr>
          </a:p>
          <a:p>
            <a:pPr>
              <a:lnSpc>
                <a:spcPct val="200000"/>
              </a:lnSpc>
              <a:spcAft>
                <a:spcPts val="600"/>
              </a:spcAft>
            </a:pPr>
            <a:endParaRPr lang="en-IN" sz="15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885266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42CD8E8B-EF4D-4017-BDF7-EDFE19C3C9AD}"/>
              </a:ext>
            </a:extLst>
          </p:cNvPr>
          <p:cNvSpPr txBox="1"/>
          <p:nvPr/>
        </p:nvSpPr>
        <p:spPr>
          <a:xfrm>
            <a:off x="3691085" y="266368"/>
            <a:ext cx="4685999" cy="590931"/>
          </a:xfrm>
          <a:prstGeom prst="rect">
            <a:avLst/>
          </a:prstGeom>
          <a:noFill/>
        </p:spPr>
        <p:txBody>
          <a:bodyPr wrap="square" rtlCol="0">
            <a:spAutoFit/>
          </a:bodyPr>
          <a:lstStyle/>
          <a:p>
            <a:pPr marL="0" marR="0" lvl="0" indent="0" algn="l" defTabSz="457200" rtl="0" eaLnBrk="1" fontAlgn="auto" latinLnBrk="0" hangingPunct="1">
              <a:lnSpc>
                <a:spcPct val="90000"/>
              </a:lnSpc>
              <a:spcBef>
                <a:spcPct val="0"/>
              </a:spcBef>
              <a:spcAft>
                <a:spcPts val="0"/>
              </a:spcAft>
              <a:buClrTx/>
              <a:buSzTx/>
              <a:buFontTx/>
              <a:buNone/>
              <a:tabLst/>
              <a:defRPr/>
            </a:pPr>
            <a:r>
              <a:rPr lang="en-US" sz="3600" b="1" u="sng" dirty="0">
                <a:solidFill>
                  <a:srgbClr val="4472C4"/>
                </a:solidFill>
                <a:latin typeface="Bookman Old Style" panose="02050604050505020204" pitchFamily="18" charset="0"/>
                <a:cs typeface="Times New Roman" panose="02020603050405020304" pitchFamily="18" charset="0"/>
              </a:rPr>
              <a:t>A</a:t>
            </a:r>
            <a:r>
              <a:rPr kumimoji="0" lang="en-US" sz="3600" b="1" i="0" u="sng" strike="noStrike" kern="1200" cap="none" spc="0" normalizeH="0" baseline="0" noProof="0" dirty="0">
                <a:ln>
                  <a:noFill/>
                </a:ln>
                <a:solidFill>
                  <a:srgbClr val="4472C4"/>
                </a:solidFill>
                <a:effectLst/>
                <a:uLnTx/>
                <a:uFillTx/>
                <a:latin typeface="Bookman Old Style" panose="02050604050505020204" pitchFamily="18" charset="0"/>
                <a:ea typeface="+mn-ea"/>
                <a:cs typeface="Times New Roman" panose="02020603050405020304" pitchFamily="18" charset="0"/>
              </a:rPr>
              <a:t>bout The Faculty </a:t>
            </a:r>
          </a:p>
        </p:txBody>
      </p:sp>
      <p:sp>
        <p:nvSpPr>
          <p:cNvPr id="3" name="TextBox 2">
            <a:extLst>
              <a:ext uri="{FF2B5EF4-FFF2-40B4-BE49-F238E27FC236}">
                <a16:creationId xmlns:a16="http://schemas.microsoft.com/office/drawing/2014/main" id="{A1A3E5B2-F0F7-4A9A-BCA8-7788E97F5AC0}"/>
              </a:ext>
            </a:extLst>
          </p:cNvPr>
          <p:cNvSpPr txBox="1"/>
          <p:nvPr/>
        </p:nvSpPr>
        <p:spPr>
          <a:xfrm>
            <a:off x="4403034" y="1172817"/>
            <a:ext cx="7424530" cy="5170646"/>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500" b="0" i="0" u="none" strike="noStrike" kern="1200" cap="none" spc="0" normalizeH="0" baseline="0" noProof="0" dirty="0">
                <a:ln>
                  <a:noFill/>
                </a:ln>
                <a:solidFill>
                  <a:prstClr val="black"/>
                </a:solidFill>
                <a:effectLst/>
                <a:uLnTx/>
                <a:uFillTx/>
                <a:latin typeface="Bookman Old Style" panose="02050604050505020204" pitchFamily="18" charset="0"/>
                <a:ea typeface="+mn-ea"/>
                <a:cs typeface="+mn-cs"/>
              </a:rPr>
              <a:t>Vineet has over 19+ years of consulting experience in leadership role in Indirect tax including GST (around 13 years in Big 4)</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prstClr val="black"/>
              </a:solidFill>
              <a:effectLst/>
              <a:uLnTx/>
              <a:uFillTx/>
              <a:latin typeface="Bookman Old Style" panose="02050604050505020204" pitchFamily="18" charset="0"/>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500" b="0" i="0" u="none" strike="noStrike" kern="1200" cap="none" spc="0" normalizeH="0" baseline="0" noProof="0" dirty="0">
                <a:ln>
                  <a:noFill/>
                </a:ln>
                <a:solidFill>
                  <a:prstClr val="black"/>
                </a:solidFill>
                <a:effectLst/>
                <a:uLnTx/>
                <a:uFillTx/>
                <a:latin typeface="Bookman Old Style" panose="02050604050505020204" pitchFamily="18" charset="0"/>
                <a:ea typeface="+mn-ea"/>
                <a:cs typeface="+mn-cs"/>
              </a:rPr>
              <a:t>He has assisted Companies in obtaining Central and State investment incentives, transaction incentives and providing advice, compliance assistance and litigation support on Central &amp; State indirect tax laws including GST</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prstClr val="black"/>
              </a:solidFill>
              <a:effectLst/>
              <a:uLnTx/>
              <a:uFillTx/>
              <a:latin typeface="Bookman Old Style" panose="02050604050505020204" pitchFamily="18" charset="0"/>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500" b="0" i="0" u="none" strike="noStrike" kern="1200" cap="none" spc="0" normalizeH="0" baseline="0" noProof="0" dirty="0">
                <a:ln>
                  <a:noFill/>
                </a:ln>
                <a:solidFill>
                  <a:prstClr val="black"/>
                </a:solidFill>
                <a:effectLst/>
                <a:uLnTx/>
                <a:uFillTx/>
                <a:latin typeface="Bookman Old Style" panose="02050604050505020204" pitchFamily="18" charset="0"/>
                <a:ea typeface="+mn-ea"/>
                <a:cs typeface="+mn-cs"/>
              </a:rPr>
              <a:t>He is assisting clients in managing GST (including VAT and CST) compliances, assessments and litigations in multiple States including VAT/GST Audits and also in in litigation management, involving preventive, diagnostic and rectification studies on areas where disputes with Authorities either occurred or are likely to occur </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prstClr val="black"/>
              </a:solidFill>
              <a:effectLst/>
              <a:uLnTx/>
              <a:uFillTx/>
              <a:latin typeface="Bookman Old Style" panose="02050604050505020204" pitchFamily="18" charset="0"/>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500" b="0" i="0" u="none" strike="noStrike" kern="1200" cap="none" spc="0" normalizeH="0" baseline="0" noProof="0" dirty="0">
                <a:ln>
                  <a:noFill/>
                </a:ln>
                <a:solidFill>
                  <a:prstClr val="black"/>
                </a:solidFill>
                <a:effectLst/>
                <a:uLnTx/>
                <a:uFillTx/>
                <a:latin typeface="Bookman Old Style" panose="02050604050505020204" pitchFamily="18" charset="0"/>
                <a:ea typeface="+mn-ea"/>
                <a:cs typeface="+mn-cs"/>
              </a:rPr>
              <a:t>He has conducted sessions on various indirect tax topics (including GST) at Client’s place, Business Parks, and other forums (ASCI, FTAPCCI, JICA, KOTRA, EPC, ICAI, ICFAI, JITO, RGA and others)</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0" normalizeH="0" baseline="0" noProof="0" dirty="0">
              <a:ln>
                <a:noFill/>
              </a:ln>
              <a:solidFill>
                <a:prstClr val="black"/>
              </a:solidFill>
              <a:effectLst/>
              <a:uLnTx/>
              <a:uFillTx/>
              <a:latin typeface="Bookman Old Style" panose="02050604050505020204" pitchFamily="18" charset="0"/>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500" b="0" i="0" u="none" strike="noStrike" kern="1200" cap="none" spc="0" normalizeH="0" baseline="0" noProof="0" dirty="0">
                <a:ln>
                  <a:noFill/>
                </a:ln>
                <a:solidFill>
                  <a:prstClr val="black"/>
                </a:solidFill>
                <a:effectLst/>
                <a:uLnTx/>
                <a:uFillTx/>
                <a:latin typeface="Bookman Old Style" panose="02050604050505020204" pitchFamily="18" charset="0"/>
                <a:ea typeface="+mn-ea"/>
                <a:cs typeface="+mn-cs"/>
              </a:rPr>
              <a:t>He has worked with leading players in diverse industry sectors such as Logistic, Auto Component, Financial Services, Technology, infrastructure and hospitality, Mining, PSU, Government, Pharma, Manufacturing, Trading and other sectors for addressing their concerns under indirect taxes </a:t>
            </a:r>
          </a:p>
        </p:txBody>
      </p:sp>
      <p:pic>
        <p:nvPicPr>
          <p:cNvPr id="5" name="Picture 4">
            <a:extLst>
              <a:ext uri="{FF2B5EF4-FFF2-40B4-BE49-F238E27FC236}">
                <a16:creationId xmlns:a16="http://schemas.microsoft.com/office/drawing/2014/main" id="{F0FDF354-6514-46E2-BBF5-8E25911974A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01099" y="1215140"/>
            <a:ext cx="1729407" cy="1639824"/>
          </a:xfrm>
          <a:prstGeom prst="rect">
            <a:avLst/>
          </a:prstGeom>
          <a:ln w="19050">
            <a:solidFill>
              <a:srgbClr val="0070C0"/>
            </a:solidFill>
          </a:ln>
        </p:spPr>
      </p:pic>
      <p:grpSp>
        <p:nvGrpSpPr>
          <p:cNvPr id="7" name="Group 6">
            <a:extLst>
              <a:ext uri="{FF2B5EF4-FFF2-40B4-BE49-F238E27FC236}">
                <a16:creationId xmlns:a16="http://schemas.microsoft.com/office/drawing/2014/main" id="{CE5663AC-5007-4EEC-9435-124831B5530E}"/>
              </a:ext>
            </a:extLst>
          </p:cNvPr>
          <p:cNvGrpSpPr>
            <a:grpSpLocks/>
          </p:cNvGrpSpPr>
          <p:nvPr/>
        </p:nvGrpSpPr>
        <p:grpSpPr bwMode="auto">
          <a:xfrm>
            <a:off x="965668" y="3653195"/>
            <a:ext cx="2654304" cy="688976"/>
            <a:chOff x="1948" y="2557"/>
            <a:chExt cx="1672" cy="434"/>
          </a:xfrm>
        </p:grpSpPr>
        <p:sp>
          <p:nvSpPr>
            <p:cNvPr id="8" name="Rectangle 7">
              <a:extLst>
                <a:ext uri="{FF2B5EF4-FFF2-40B4-BE49-F238E27FC236}">
                  <a16:creationId xmlns:a16="http://schemas.microsoft.com/office/drawing/2014/main" id="{A535A5A5-99D9-4B85-8FCA-E5845C4F5971}"/>
                </a:ext>
              </a:extLst>
            </p:cNvPr>
            <p:cNvSpPr>
              <a:spLocks noChangeArrowheads="1"/>
            </p:cNvSpPr>
            <p:nvPr/>
          </p:nvSpPr>
          <p:spPr bwMode="auto">
            <a:xfrm>
              <a:off x="1948" y="2798"/>
              <a:ext cx="1672" cy="1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90000" tIns="45000" rIns="90000" bIns="45000">
              <a:spAutoFit/>
            </a:bodyPr>
            <a:lstStyle>
              <a:defPPr>
                <a:defRPr lang="en-GB"/>
              </a:defPPr>
              <a:lvl1pPr algn="l" defTabSz="457200" rtl="0" fontAlgn="base" hangingPunct="0">
                <a:lnSpc>
                  <a:spcPct val="93000"/>
                </a:lnSpc>
                <a:spcBef>
                  <a:spcPct val="0"/>
                </a:spcBef>
                <a:spcAft>
                  <a:spcPct val="0"/>
                </a:spcAft>
                <a:buClr>
                  <a:srgbClr val="000000"/>
                </a:buClr>
                <a:buSzPct val="100000"/>
                <a:buFont typeface="Times New Roman" panose="02020603050405020304" pitchFamily="18" charset="0"/>
                <a:defRPr kern="1200">
                  <a:solidFill>
                    <a:schemeClr val="tx1"/>
                  </a:solidFill>
                  <a:latin typeface="Arial" panose="020B0604020202020204" pitchFamily="34" charset="0"/>
                  <a:ea typeface="+mn-ea"/>
                  <a:cs typeface="DejaVu Sans" charset="0"/>
                </a:defRPr>
              </a:lvl1pPr>
              <a:lvl2pPr marL="742950" indent="-285750" algn="l" defTabSz="457200" rtl="0" fontAlgn="base" hangingPunct="0">
                <a:lnSpc>
                  <a:spcPct val="93000"/>
                </a:lnSpc>
                <a:spcBef>
                  <a:spcPct val="0"/>
                </a:spcBef>
                <a:spcAft>
                  <a:spcPct val="0"/>
                </a:spcAft>
                <a:buClr>
                  <a:srgbClr val="000000"/>
                </a:buClr>
                <a:buSzPct val="100000"/>
                <a:buFont typeface="Times New Roman" panose="02020603050405020304" pitchFamily="18" charset="0"/>
                <a:defRPr kern="1200">
                  <a:solidFill>
                    <a:schemeClr val="tx1"/>
                  </a:solidFill>
                  <a:latin typeface="Arial" panose="020B0604020202020204" pitchFamily="34" charset="0"/>
                  <a:ea typeface="+mn-ea"/>
                  <a:cs typeface="DejaVu Sans" charset="0"/>
                </a:defRPr>
              </a:lvl2pPr>
              <a:lvl3pPr marL="1143000" indent="-228600" algn="l" defTabSz="457200" rtl="0" fontAlgn="base" hangingPunct="0">
                <a:lnSpc>
                  <a:spcPct val="93000"/>
                </a:lnSpc>
                <a:spcBef>
                  <a:spcPct val="0"/>
                </a:spcBef>
                <a:spcAft>
                  <a:spcPct val="0"/>
                </a:spcAft>
                <a:buClr>
                  <a:srgbClr val="000000"/>
                </a:buClr>
                <a:buSzPct val="100000"/>
                <a:buFont typeface="Times New Roman" panose="02020603050405020304" pitchFamily="18" charset="0"/>
                <a:defRPr kern="1200">
                  <a:solidFill>
                    <a:schemeClr val="tx1"/>
                  </a:solidFill>
                  <a:latin typeface="Arial" panose="020B0604020202020204" pitchFamily="34" charset="0"/>
                  <a:ea typeface="+mn-ea"/>
                  <a:cs typeface="DejaVu Sans" charset="0"/>
                </a:defRPr>
              </a:lvl3pPr>
              <a:lvl4pPr marL="1600200" indent="-228600" algn="l" defTabSz="457200" rtl="0" fontAlgn="base" hangingPunct="0">
                <a:lnSpc>
                  <a:spcPct val="93000"/>
                </a:lnSpc>
                <a:spcBef>
                  <a:spcPct val="0"/>
                </a:spcBef>
                <a:spcAft>
                  <a:spcPct val="0"/>
                </a:spcAft>
                <a:buClr>
                  <a:srgbClr val="000000"/>
                </a:buClr>
                <a:buSzPct val="100000"/>
                <a:buFont typeface="Times New Roman" panose="02020603050405020304" pitchFamily="18" charset="0"/>
                <a:defRPr kern="1200">
                  <a:solidFill>
                    <a:schemeClr val="tx1"/>
                  </a:solidFill>
                  <a:latin typeface="Arial" panose="020B0604020202020204" pitchFamily="34" charset="0"/>
                  <a:ea typeface="+mn-ea"/>
                  <a:cs typeface="DejaVu Sans" charset="0"/>
                </a:defRPr>
              </a:lvl4pPr>
              <a:lvl5pPr marL="2057400" indent="-228600" algn="l" defTabSz="457200" rtl="0" fontAlgn="base" hangingPunct="0">
                <a:lnSpc>
                  <a:spcPct val="93000"/>
                </a:lnSpc>
                <a:spcBef>
                  <a:spcPct val="0"/>
                </a:spcBef>
                <a:spcAft>
                  <a:spcPct val="0"/>
                </a:spcAft>
                <a:buClr>
                  <a:srgbClr val="000000"/>
                </a:buClr>
                <a:buSzPct val="100000"/>
                <a:buFont typeface="Times New Roman" panose="02020603050405020304" pitchFamily="18" charset="0"/>
                <a:defRPr kern="1200">
                  <a:solidFill>
                    <a:schemeClr val="tx1"/>
                  </a:solidFill>
                  <a:latin typeface="Arial" panose="020B0604020202020204" pitchFamily="34" charset="0"/>
                  <a:ea typeface="+mn-ea"/>
                  <a:cs typeface="DejaVu Sans" charset="0"/>
                </a:defRPr>
              </a:lvl5pPr>
              <a:lvl6pPr marL="2286000" algn="l" defTabSz="914400" rtl="0" eaLnBrk="1" latinLnBrk="0" hangingPunct="1">
                <a:defRPr kern="1200">
                  <a:solidFill>
                    <a:schemeClr val="tx1"/>
                  </a:solidFill>
                  <a:latin typeface="Arial" panose="020B0604020202020204" pitchFamily="34" charset="0"/>
                  <a:ea typeface="+mn-ea"/>
                  <a:cs typeface="DejaVu Sans" charset="0"/>
                </a:defRPr>
              </a:lvl6pPr>
              <a:lvl7pPr marL="2743200" algn="l" defTabSz="914400" rtl="0" eaLnBrk="1" latinLnBrk="0" hangingPunct="1">
                <a:defRPr kern="1200">
                  <a:solidFill>
                    <a:schemeClr val="tx1"/>
                  </a:solidFill>
                  <a:latin typeface="Arial" panose="020B0604020202020204" pitchFamily="34" charset="0"/>
                  <a:ea typeface="+mn-ea"/>
                  <a:cs typeface="DejaVu Sans" charset="0"/>
                </a:defRPr>
              </a:lvl7pPr>
              <a:lvl8pPr marL="3200400" algn="l" defTabSz="914400" rtl="0" eaLnBrk="1" latinLnBrk="0" hangingPunct="1">
                <a:defRPr kern="1200">
                  <a:solidFill>
                    <a:schemeClr val="tx1"/>
                  </a:solidFill>
                  <a:latin typeface="Arial" panose="020B0604020202020204" pitchFamily="34" charset="0"/>
                  <a:ea typeface="+mn-ea"/>
                  <a:cs typeface="DejaVu Sans" charset="0"/>
                </a:defRPr>
              </a:lvl8pPr>
              <a:lvl9pPr marL="3657600" algn="l" defTabSz="914400" rtl="0" eaLnBrk="1" latinLnBrk="0" hangingPunct="1">
                <a:defRPr kern="1200">
                  <a:solidFill>
                    <a:schemeClr val="tx1"/>
                  </a:solidFill>
                  <a:latin typeface="Arial" panose="020B0604020202020204" pitchFamily="34" charset="0"/>
                  <a:ea typeface="+mn-ea"/>
                  <a:cs typeface="DejaVu Sans" charset="0"/>
                </a:defRPr>
              </a:lvl9pPr>
            </a:lstStyle>
            <a:p>
              <a:pPr marL="0" marR="0" lvl="0" indent="0" algn="ctr" defTabSz="457200"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tabLst/>
                <a:defRPr/>
              </a:pPr>
              <a:r>
                <a:rPr kumimoji="0" lang="en-US" altLang="en-US" sz="1400" b="1" i="0" u="none" strike="noStrike" kern="1200" cap="none" spc="0" normalizeH="0" baseline="0" noProof="0" dirty="0">
                  <a:ln>
                    <a:noFill/>
                  </a:ln>
                  <a:solidFill>
                    <a:srgbClr val="000000"/>
                  </a:solidFill>
                  <a:effectLst/>
                  <a:uLnTx/>
                  <a:uFillTx/>
                  <a:latin typeface="Bookman Old Style" panose="02050604050505020204" pitchFamily="18" charset="0"/>
                  <a:ea typeface="+mn-ea"/>
                </a:rPr>
                <a:t>B.Com | FCA, ACS, CMA(I)</a:t>
              </a:r>
            </a:p>
          </p:txBody>
        </p:sp>
        <p:pic>
          <p:nvPicPr>
            <p:cNvPr id="9" name="Picture 8">
              <a:extLst>
                <a:ext uri="{FF2B5EF4-FFF2-40B4-BE49-F238E27FC236}">
                  <a16:creationId xmlns:a16="http://schemas.microsoft.com/office/drawing/2014/main" id="{2EB4F3E9-E8B6-4D72-A3D3-FB112E83C3A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83" y="2557"/>
              <a:ext cx="225" cy="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grpSp>
      <p:sp>
        <p:nvSpPr>
          <p:cNvPr id="10" name="Rectangle 5">
            <a:extLst>
              <a:ext uri="{FF2B5EF4-FFF2-40B4-BE49-F238E27FC236}">
                <a16:creationId xmlns:a16="http://schemas.microsoft.com/office/drawing/2014/main" id="{53721723-2294-4E97-BF74-8E767E5872AA}"/>
              </a:ext>
            </a:extLst>
          </p:cNvPr>
          <p:cNvSpPr>
            <a:spLocks noChangeArrowheads="1"/>
          </p:cNvSpPr>
          <p:nvPr/>
        </p:nvSpPr>
        <p:spPr bwMode="auto">
          <a:xfrm>
            <a:off x="709067" y="3055113"/>
            <a:ext cx="3490952" cy="460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square" lIns="90000" tIns="45000" rIns="90000" bIns="45000">
            <a:spAutoFit/>
          </a:bodyPr>
          <a:lstStyle>
            <a:lvl1pPr eaLnBrk="0">
              <a:tabLst>
                <a:tab pos="457200" algn="l"/>
                <a:tab pos="914400" algn="l"/>
                <a:tab pos="1371600" algn="l"/>
                <a:tab pos="1828800" algn="l"/>
                <a:tab pos="2286000" algn="l"/>
                <a:tab pos="2743200" algn="l"/>
              </a:tabLst>
              <a:defRPr>
                <a:solidFill>
                  <a:schemeClr val="tx1"/>
                </a:solidFill>
                <a:latin typeface="Arial" panose="020B0604020202020204" pitchFamily="34" charset="0"/>
                <a:cs typeface="DejaVu Sans" charset="0"/>
              </a:defRPr>
            </a:lvl1pPr>
            <a:lvl2pPr eaLnBrk="0">
              <a:tabLst>
                <a:tab pos="457200" algn="l"/>
                <a:tab pos="914400" algn="l"/>
                <a:tab pos="1371600" algn="l"/>
                <a:tab pos="1828800" algn="l"/>
                <a:tab pos="2286000" algn="l"/>
                <a:tab pos="2743200" algn="l"/>
              </a:tabLst>
              <a:defRPr>
                <a:solidFill>
                  <a:schemeClr val="tx1"/>
                </a:solidFill>
                <a:latin typeface="Arial" panose="020B0604020202020204" pitchFamily="34" charset="0"/>
                <a:cs typeface="DejaVu Sans" charset="0"/>
              </a:defRPr>
            </a:lvl2pPr>
            <a:lvl3pPr eaLnBrk="0">
              <a:tabLst>
                <a:tab pos="457200" algn="l"/>
                <a:tab pos="914400" algn="l"/>
                <a:tab pos="1371600" algn="l"/>
                <a:tab pos="1828800" algn="l"/>
                <a:tab pos="2286000" algn="l"/>
                <a:tab pos="2743200" algn="l"/>
              </a:tabLst>
              <a:defRPr>
                <a:solidFill>
                  <a:schemeClr val="tx1"/>
                </a:solidFill>
                <a:latin typeface="Arial" panose="020B0604020202020204" pitchFamily="34" charset="0"/>
                <a:cs typeface="DejaVu Sans" charset="0"/>
              </a:defRPr>
            </a:lvl3pPr>
            <a:lvl4pPr eaLnBrk="0">
              <a:tabLst>
                <a:tab pos="457200" algn="l"/>
                <a:tab pos="914400" algn="l"/>
                <a:tab pos="1371600" algn="l"/>
                <a:tab pos="1828800" algn="l"/>
                <a:tab pos="2286000" algn="l"/>
                <a:tab pos="2743200" algn="l"/>
              </a:tabLst>
              <a:defRPr>
                <a:solidFill>
                  <a:schemeClr val="tx1"/>
                </a:solidFill>
                <a:latin typeface="Arial" panose="020B0604020202020204" pitchFamily="34" charset="0"/>
                <a:cs typeface="DejaVu Sans" charset="0"/>
              </a:defRPr>
            </a:lvl4pPr>
            <a:lvl5pPr eaLnBrk="0">
              <a:tabLst>
                <a:tab pos="457200" algn="l"/>
                <a:tab pos="914400" algn="l"/>
                <a:tab pos="1371600" algn="l"/>
                <a:tab pos="1828800" algn="l"/>
                <a:tab pos="2286000" algn="l"/>
                <a:tab pos="2743200" algn="l"/>
              </a:tabLst>
              <a:defRPr>
                <a:solidFill>
                  <a:schemeClr val="tx1"/>
                </a:solidFill>
                <a:latin typeface="Arial" panose="020B0604020202020204" pitchFamily="34" charset="0"/>
                <a:cs typeface="DejaVu Sans"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Lst>
              <a:defRPr>
                <a:solidFill>
                  <a:schemeClr val="tx1"/>
                </a:solidFill>
                <a:latin typeface="Arial" panose="020B0604020202020204" pitchFamily="34" charset="0"/>
                <a:cs typeface="DejaVu Sans"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Lst>
              <a:defRPr>
                <a:solidFill>
                  <a:schemeClr val="tx1"/>
                </a:solidFill>
                <a:latin typeface="Arial" panose="020B0604020202020204" pitchFamily="34" charset="0"/>
                <a:cs typeface="DejaVu Sans"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Lst>
              <a:defRPr>
                <a:solidFill>
                  <a:schemeClr val="tx1"/>
                </a:solidFill>
                <a:latin typeface="Arial" panose="020B0604020202020204" pitchFamily="34" charset="0"/>
                <a:cs typeface="DejaVu Sans"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 pos="1828800" algn="l"/>
                <a:tab pos="2286000" algn="l"/>
                <a:tab pos="2743200" algn="l"/>
              </a:tabLst>
              <a:defRPr>
                <a:solidFill>
                  <a:schemeClr val="tx1"/>
                </a:solidFill>
                <a:latin typeface="Arial" panose="020B0604020202020204" pitchFamily="34" charset="0"/>
                <a:cs typeface="DejaVu Sans" charset="0"/>
              </a:defRPr>
            </a:lvl9pPr>
          </a:lstStyle>
          <a:p>
            <a:pPr marL="0" marR="0" lvl="0" indent="0" algn="ctr" defTabSz="457200" rtl="0" eaLnBrk="1" fontAlgn="auto" latinLnBrk="0" hangingPunct="1">
              <a:lnSpc>
                <a:spcPct val="100000"/>
              </a:lnSpc>
              <a:spcBef>
                <a:spcPts val="0"/>
              </a:spcBef>
              <a:spcAft>
                <a:spcPts val="0"/>
              </a:spcAft>
              <a:buClrTx/>
              <a:buSzTx/>
              <a:buFontTx/>
              <a:buNone/>
              <a:tabLst>
                <a:tab pos="457200" algn="l"/>
                <a:tab pos="914400" algn="l"/>
                <a:tab pos="1371600" algn="l"/>
                <a:tab pos="1828800" algn="l"/>
                <a:tab pos="2286000" algn="l"/>
                <a:tab pos="2743200" algn="l"/>
              </a:tabLst>
              <a:defRPr/>
            </a:pPr>
            <a:r>
              <a:rPr kumimoji="0" lang="en-US" altLang="en-US" sz="2400" b="1" i="0" u="none" strike="noStrike" kern="1200" cap="none" spc="0" normalizeH="0" baseline="0" noProof="0" dirty="0">
                <a:ln>
                  <a:noFill/>
                </a:ln>
                <a:solidFill>
                  <a:srgbClr val="000000"/>
                </a:solidFill>
                <a:effectLst/>
                <a:uLnTx/>
                <a:uFillTx/>
                <a:latin typeface="Bookman Old Style" panose="02050604050505020204" pitchFamily="18" charset="0"/>
                <a:ea typeface="+mn-ea"/>
              </a:rPr>
              <a:t>Vineet Suman Darda</a:t>
            </a:r>
            <a:endParaRPr kumimoji="0" lang="en-US" altLang="en-US" sz="2400" b="1" i="0" u="none" strike="noStrike" kern="1200" cap="none" spc="0" normalizeH="0" baseline="0" noProof="0" dirty="0">
              <a:ln>
                <a:noFill/>
              </a:ln>
              <a:solidFill>
                <a:srgbClr val="7B0005"/>
              </a:solidFill>
              <a:effectLst/>
              <a:uLnTx/>
              <a:uFillTx/>
              <a:latin typeface="Bookman Old Style" panose="02050604050505020204" pitchFamily="18" charset="0"/>
              <a:ea typeface="+mn-ea"/>
            </a:endParaRPr>
          </a:p>
        </p:txBody>
      </p:sp>
      <p:sp>
        <p:nvSpPr>
          <p:cNvPr id="11" name="Rectangle 8">
            <a:extLst>
              <a:ext uri="{FF2B5EF4-FFF2-40B4-BE49-F238E27FC236}">
                <a16:creationId xmlns:a16="http://schemas.microsoft.com/office/drawing/2014/main" id="{F82DFA04-74DD-4156-AAB2-E3F9F310F2E1}"/>
              </a:ext>
            </a:extLst>
          </p:cNvPr>
          <p:cNvSpPr>
            <a:spLocks noChangeArrowheads="1"/>
          </p:cNvSpPr>
          <p:nvPr/>
        </p:nvSpPr>
        <p:spPr bwMode="auto">
          <a:xfrm>
            <a:off x="305634" y="4653690"/>
            <a:ext cx="4120336" cy="537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90000" tIns="45000" rIns="90000" bIns="45000">
            <a:spAutoFit/>
          </a:bodyPr>
          <a:lstStyle>
            <a:lvl1pPr eaLnBrk="0">
              <a:tabLst>
                <a:tab pos="457200" algn="l"/>
                <a:tab pos="914400" algn="l"/>
                <a:tab pos="1371600" algn="l"/>
              </a:tabLst>
              <a:defRPr>
                <a:solidFill>
                  <a:schemeClr val="tx1"/>
                </a:solidFill>
                <a:latin typeface="Arial" panose="020B0604020202020204" pitchFamily="34" charset="0"/>
                <a:cs typeface="DejaVu Sans" charset="0"/>
              </a:defRPr>
            </a:lvl1pPr>
            <a:lvl2pPr eaLnBrk="0">
              <a:tabLst>
                <a:tab pos="457200" algn="l"/>
                <a:tab pos="914400" algn="l"/>
                <a:tab pos="1371600" algn="l"/>
              </a:tabLst>
              <a:defRPr>
                <a:solidFill>
                  <a:schemeClr val="tx1"/>
                </a:solidFill>
                <a:latin typeface="Arial" panose="020B0604020202020204" pitchFamily="34" charset="0"/>
                <a:cs typeface="DejaVu Sans" charset="0"/>
              </a:defRPr>
            </a:lvl2pPr>
            <a:lvl3pPr eaLnBrk="0">
              <a:tabLst>
                <a:tab pos="457200" algn="l"/>
                <a:tab pos="914400" algn="l"/>
                <a:tab pos="1371600" algn="l"/>
              </a:tabLst>
              <a:defRPr>
                <a:solidFill>
                  <a:schemeClr val="tx1"/>
                </a:solidFill>
                <a:latin typeface="Arial" panose="020B0604020202020204" pitchFamily="34" charset="0"/>
                <a:cs typeface="DejaVu Sans" charset="0"/>
              </a:defRPr>
            </a:lvl3pPr>
            <a:lvl4pPr eaLnBrk="0">
              <a:tabLst>
                <a:tab pos="457200" algn="l"/>
                <a:tab pos="914400" algn="l"/>
                <a:tab pos="1371600" algn="l"/>
              </a:tabLst>
              <a:defRPr>
                <a:solidFill>
                  <a:schemeClr val="tx1"/>
                </a:solidFill>
                <a:latin typeface="Arial" panose="020B0604020202020204" pitchFamily="34" charset="0"/>
                <a:cs typeface="DejaVu Sans" charset="0"/>
              </a:defRPr>
            </a:lvl4pPr>
            <a:lvl5pPr eaLnBrk="0">
              <a:tabLst>
                <a:tab pos="457200" algn="l"/>
                <a:tab pos="914400" algn="l"/>
                <a:tab pos="1371600" algn="l"/>
              </a:tabLst>
              <a:defRPr>
                <a:solidFill>
                  <a:schemeClr val="tx1"/>
                </a:solidFill>
                <a:latin typeface="Arial" panose="020B0604020202020204" pitchFamily="34" charset="0"/>
                <a:cs typeface="DejaVu Sans" charset="0"/>
              </a:defRPr>
            </a:lvl5pPr>
            <a:lvl6pPr marL="25146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Lst>
              <a:defRPr>
                <a:solidFill>
                  <a:schemeClr val="tx1"/>
                </a:solidFill>
                <a:latin typeface="Arial" panose="020B0604020202020204" pitchFamily="34" charset="0"/>
                <a:cs typeface="DejaVu Sans" charset="0"/>
              </a:defRPr>
            </a:lvl6pPr>
            <a:lvl7pPr marL="29718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Lst>
              <a:defRPr>
                <a:solidFill>
                  <a:schemeClr val="tx1"/>
                </a:solidFill>
                <a:latin typeface="Arial" panose="020B0604020202020204" pitchFamily="34" charset="0"/>
                <a:cs typeface="DejaVu Sans" charset="0"/>
              </a:defRPr>
            </a:lvl7pPr>
            <a:lvl8pPr marL="34290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Lst>
              <a:defRPr>
                <a:solidFill>
                  <a:schemeClr val="tx1"/>
                </a:solidFill>
                <a:latin typeface="Arial" panose="020B0604020202020204" pitchFamily="34" charset="0"/>
                <a:cs typeface="DejaVu Sans" charset="0"/>
              </a:defRPr>
            </a:lvl8pPr>
            <a:lvl9pPr marL="3886200" indent="-228600" defTabSz="457200" eaLnBrk="0" fontAlgn="base" hangingPunct="0">
              <a:lnSpc>
                <a:spcPct val="93000"/>
              </a:lnSpc>
              <a:spcBef>
                <a:spcPct val="0"/>
              </a:spcBef>
              <a:spcAft>
                <a:spcPct val="0"/>
              </a:spcAft>
              <a:buClr>
                <a:srgbClr val="000000"/>
              </a:buClr>
              <a:buSzPct val="100000"/>
              <a:buFont typeface="Times New Roman" panose="02020603050405020304" pitchFamily="18" charset="0"/>
              <a:tabLst>
                <a:tab pos="457200" algn="l"/>
                <a:tab pos="914400" algn="l"/>
                <a:tab pos="1371600" algn="l"/>
              </a:tabLst>
              <a:defRPr>
                <a:solidFill>
                  <a:schemeClr val="tx1"/>
                </a:solidFill>
                <a:latin typeface="Arial" panose="020B0604020202020204" pitchFamily="34" charset="0"/>
                <a:cs typeface="DejaVu Sans" charset="0"/>
              </a:defRPr>
            </a:lvl9pPr>
          </a:lstStyle>
          <a:p>
            <a:pPr marL="0" marR="0" lvl="0" indent="0" algn="ctr" defTabSz="457200" rtl="0" eaLnBrk="1" fontAlgn="auto" latinLnBrk="0" hangingPunct="1">
              <a:lnSpc>
                <a:spcPct val="100000"/>
              </a:lnSpc>
              <a:spcBef>
                <a:spcPts val="0"/>
              </a:spcBef>
              <a:spcAft>
                <a:spcPts val="0"/>
              </a:spcAft>
              <a:buClrTx/>
              <a:buSzTx/>
              <a:buFontTx/>
              <a:buNone/>
              <a:tabLst>
                <a:tab pos="457200" algn="l"/>
                <a:tab pos="914400" algn="l"/>
                <a:tab pos="1371600" algn="l"/>
              </a:tabLst>
              <a:defRPr/>
            </a:pPr>
            <a:r>
              <a:rPr kumimoji="0" lang="en-US" altLang="en-US" sz="1500" b="1" i="0" u="none" strike="noStrike" kern="1200" cap="none" spc="0" normalizeH="0" baseline="0" noProof="0" dirty="0">
                <a:ln>
                  <a:noFill/>
                </a:ln>
                <a:solidFill>
                  <a:srgbClr val="000000"/>
                </a:solidFill>
                <a:effectLst/>
                <a:uLnTx/>
                <a:uFillTx/>
                <a:latin typeface="Bookman Old Style" panose="02050604050505020204" pitchFamily="18" charset="0"/>
                <a:ea typeface="+mn-ea"/>
              </a:rPr>
              <a:t>Strategic Management and Tax Advisor</a:t>
            </a:r>
          </a:p>
          <a:p>
            <a:pPr marL="0" marR="0" lvl="0" indent="0" algn="ctr" defTabSz="457200" rtl="0" eaLnBrk="1" fontAlgn="auto" latinLnBrk="0" hangingPunct="1">
              <a:lnSpc>
                <a:spcPct val="100000"/>
              </a:lnSpc>
              <a:spcBef>
                <a:spcPts val="0"/>
              </a:spcBef>
              <a:spcAft>
                <a:spcPts val="0"/>
              </a:spcAft>
              <a:buClrTx/>
              <a:buSzTx/>
              <a:buFontTx/>
              <a:buNone/>
              <a:tabLst>
                <a:tab pos="457200" algn="l"/>
                <a:tab pos="914400" algn="l"/>
                <a:tab pos="1371600" algn="l"/>
              </a:tabLst>
              <a:defRPr/>
            </a:pPr>
            <a:endParaRPr kumimoji="0" lang="en-US" altLang="en-US" sz="1400" b="0" i="0" u="none" strike="noStrike" kern="1200" cap="none" spc="0" normalizeH="0" baseline="0" noProof="0" dirty="0">
              <a:ln>
                <a:noFill/>
              </a:ln>
              <a:solidFill>
                <a:srgbClr val="000000"/>
              </a:solidFill>
              <a:effectLst/>
              <a:uLnTx/>
              <a:uFillTx/>
              <a:latin typeface="Bookman Old Style" panose="02050604050505020204" pitchFamily="18" charset="0"/>
              <a:ea typeface="+mn-ea"/>
            </a:endParaRPr>
          </a:p>
        </p:txBody>
      </p:sp>
      <p:cxnSp>
        <p:nvCxnSpPr>
          <p:cNvPr id="13" name="Straight Connector 12">
            <a:extLst>
              <a:ext uri="{FF2B5EF4-FFF2-40B4-BE49-F238E27FC236}">
                <a16:creationId xmlns:a16="http://schemas.microsoft.com/office/drawing/2014/main" id="{39DA5912-5DE9-4161-853D-09F11D5C0E04}"/>
              </a:ext>
            </a:extLst>
          </p:cNvPr>
          <p:cNvCxnSpPr/>
          <p:nvPr/>
        </p:nvCxnSpPr>
        <p:spPr>
          <a:xfrm>
            <a:off x="1895255" y="4508839"/>
            <a:ext cx="795130" cy="0"/>
          </a:xfrm>
          <a:prstGeom prst="line">
            <a:avLst/>
          </a:prstGeom>
          <a:ln>
            <a:solidFill>
              <a:srgbClr val="0070C0"/>
            </a:solidFill>
          </a:ln>
        </p:spPr>
        <p:style>
          <a:lnRef idx="3">
            <a:schemeClr val="accent5"/>
          </a:lnRef>
          <a:fillRef idx="0">
            <a:schemeClr val="accent5"/>
          </a:fillRef>
          <a:effectRef idx="2">
            <a:schemeClr val="accent5"/>
          </a:effectRef>
          <a:fontRef idx="minor">
            <a:schemeClr val="tx1"/>
          </a:fontRef>
        </p:style>
      </p:cxnSp>
      <p:grpSp>
        <p:nvGrpSpPr>
          <p:cNvPr id="14" name="Group 13">
            <a:extLst>
              <a:ext uri="{FF2B5EF4-FFF2-40B4-BE49-F238E27FC236}">
                <a16:creationId xmlns:a16="http://schemas.microsoft.com/office/drawing/2014/main" id="{7B3FB99B-EE90-4621-30B1-024E71B6F996}"/>
              </a:ext>
            </a:extLst>
          </p:cNvPr>
          <p:cNvGrpSpPr/>
          <p:nvPr/>
        </p:nvGrpSpPr>
        <p:grpSpPr>
          <a:xfrm>
            <a:off x="965668" y="5118495"/>
            <a:ext cx="3820837" cy="895303"/>
            <a:chOff x="1506386" y="2386038"/>
            <a:chExt cx="3478562" cy="722781"/>
          </a:xfrm>
        </p:grpSpPr>
        <p:sp>
          <p:nvSpPr>
            <p:cNvPr id="17" name="TextBox 17">
              <a:extLst>
                <a:ext uri="{FF2B5EF4-FFF2-40B4-BE49-F238E27FC236}">
                  <a16:creationId xmlns:a16="http://schemas.microsoft.com/office/drawing/2014/main" id="{621DD036-B9AB-46C5-A12F-60E4A92391C0}"/>
                </a:ext>
              </a:extLst>
            </p:cNvPr>
            <p:cNvSpPr txBox="1"/>
            <p:nvPr/>
          </p:nvSpPr>
          <p:spPr>
            <a:xfrm>
              <a:off x="1784548" y="2770265"/>
              <a:ext cx="3200400" cy="338554"/>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sz="1600" dirty="0">
                  <a:solidFill>
                    <a:prstClr val="black"/>
                  </a:solidFill>
                  <a:latin typeface="Bookman Old Style" panose="02050604050505020204" pitchFamily="18" charset="0"/>
                  <a:cs typeface="Arial" pitchFamily="34" charset="0"/>
                  <a:hlinkClick r:id="rId4"/>
                </a:rPr>
                <a:t>da@dardaadvisors.com</a:t>
              </a:r>
              <a:endParaRPr lang="en-US" sz="1600" dirty="0">
                <a:solidFill>
                  <a:prstClr val="black"/>
                </a:solidFill>
                <a:latin typeface="Bookman Old Style" panose="02050604050505020204" pitchFamily="18" charset="0"/>
                <a:cs typeface="Arial" pitchFamily="34" charset="0"/>
              </a:endParaRPr>
            </a:p>
          </p:txBody>
        </p:sp>
        <p:grpSp>
          <p:nvGrpSpPr>
            <p:cNvPr id="19" name="Group 18">
              <a:extLst>
                <a:ext uri="{FF2B5EF4-FFF2-40B4-BE49-F238E27FC236}">
                  <a16:creationId xmlns:a16="http://schemas.microsoft.com/office/drawing/2014/main" id="{5985EFC5-67AC-416D-A938-0568B9136336}"/>
                </a:ext>
              </a:extLst>
            </p:cNvPr>
            <p:cNvGrpSpPr/>
            <p:nvPr/>
          </p:nvGrpSpPr>
          <p:grpSpPr>
            <a:xfrm>
              <a:off x="1506386" y="2394625"/>
              <a:ext cx="216000" cy="640679"/>
              <a:chOff x="1585897" y="1172112"/>
              <a:chExt cx="216000" cy="640679"/>
            </a:xfrm>
          </p:grpSpPr>
          <p:pic>
            <p:nvPicPr>
              <p:cNvPr id="21" name="Picture 20">
                <a:extLst>
                  <a:ext uri="{FF2B5EF4-FFF2-40B4-BE49-F238E27FC236}">
                    <a16:creationId xmlns:a16="http://schemas.microsoft.com/office/drawing/2014/main" id="{90BE757F-9392-2A34-7C29-A82A7D4E0312}"/>
                  </a:ext>
                </a:extLst>
              </p:cNvPr>
              <p:cNvPicPr>
                <a:picLocks noChangeAspect="1" noChangeArrowheads="1"/>
              </p:cNvPicPr>
              <p:nvPr/>
            </p:nvPicPr>
            <p:blipFill>
              <a:blip r:embed="rId5" cstate="print"/>
              <a:srcRect/>
              <a:stretch>
                <a:fillRect/>
              </a:stretch>
            </p:blipFill>
            <p:spPr bwMode="auto">
              <a:xfrm>
                <a:off x="1585897" y="1596791"/>
                <a:ext cx="216000" cy="216000"/>
              </a:xfrm>
              <a:prstGeom prst="rect">
                <a:avLst/>
              </a:prstGeom>
              <a:noFill/>
              <a:ln w="9525">
                <a:noFill/>
                <a:miter lim="800000"/>
                <a:headEnd/>
                <a:tailEnd/>
              </a:ln>
            </p:spPr>
          </p:pic>
          <p:pic>
            <p:nvPicPr>
              <p:cNvPr id="23" name="Picture 22" descr="Free Mobile Phone Clip Art Clipart - Phone Png - Free Transparent PNG  Clipart Images Download">
                <a:extLst>
                  <a:ext uri="{FF2B5EF4-FFF2-40B4-BE49-F238E27FC236}">
                    <a16:creationId xmlns:a16="http://schemas.microsoft.com/office/drawing/2014/main" id="{C0A61A83-D1C0-43AF-8583-CAADF9959E27}"/>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585897" y="1172112"/>
                <a:ext cx="216000" cy="226266"/>
              </a:xfrm>
              <a:prstGeom prst="rect">
                <a:avLst/>
              </a:prstGeom>
              <a:noFill/>
              <a:extLst>
                <a:ext uri="{909E8E84-426E-40DD-AFC4-6F175D3DCCD1}">
                  <a14:hiddenFill xmlns:a14="http://schemas.microsoft.com/office/drawing/2010/main">
                    <a:solidFill>
                      <a:srgbClr val="FFFFFF"/>
                    </a:solidFill>
                  </a14:hiddenFill>
                </a:ext>
              </a:extLst>
            </p:spPr>
          </p:pic>
        </p:grpSp>
        <p:sp>
          <p:nvSpPr>
            <p:cNvPr id="20" name="TextBox 19">
              <a:extLst>
                <a:ext uri="{FF2B5EF4-FFF2-40B4-BE49-F238E27FC236}">
                  <a16:creationId xmlns:a16="http://schemas.microsoft.com/office/drawing/2014/main" id="{58500DDF-5730-47AB-A56E-34B5372F045C}"/>
                </a:ext>
              </a:extLst>
            </p:cNvPr>
            <p:cNvSpPr txBox="1"/>
            <p:nvPr/>
          </p:nvSpPr>
          <p:spPr>
            <a:xfrm>
              <a:off x="1784548" y="2386038"/>
              <a:ext cx="3200400" cy="264251"/>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sz="1500" b="1" dirty="0">
                  <a:solidFill>
                    <a:srgbClr val="000000"/>
                  </a:solidFill>
                  <a:latin typeface="Bookman Old Style" panose="02050604050505020204" pitchFamily="18" charset="0"/>
                </a:rPr>
                <a:t>+91 99529 26239</a:t>
              </a:r>
              <a:endParaRPr lang="en-US" sz="1500" b="1" dirty="0">
                <a:solidFill>
                  <a:prstClr val="black"/>
                </a:solidFill>
                <a:latin typeface="Bookman Old Style" panose="02050604050505020204" pitchFamily="18" charset="0"/>
                <a:cs typeface="Arial" pitchFamily="34" charset="0"/>
              </a:endParaRPr>
            </a:p>
          </p:txBody>
        </p:sp>
      </p:grpSp>
    </p:spTree>
    <p:extLst>
      <p:ext uri="{BB962C8B-B14F-4D97-AF65-F5344CB8AC3E}">
        <p14:creationId xmlns:p14="http://schemas.microsoft.com/office/powerpoint/2010/main" val="8501232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Users\Dell\Downloads\Designer (2).pn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6679" y="-85060"/>
            <a:ext cx="12397916" cy="7049740"/>
          </a:xfrm>
          <a:prstGeom prst="rect">
            <a:avLst/>
          </a:prstGeom>
          <a:noFill/>
          <a:ln>
            <a:noFill/>
          </a:ln>
        </p:spPr>
      </p:pic>
      <p:sp>
        <p:nvSpPr>
          <p:cNvPr id="3" name="Slide Number Placeholder 2"/>
          <p:cNvSpPr>
            <a:spLocks noGrp="1"/>
          </p:cNvSpPr>
          <p:nvPr>
            <p:ph type="sldNum" sz="quarter" idx="12"/>
          </p:nvPr>
        </p:nvSpPr>
        <p:spPr/>
        <p:txBody>
          <a:bodyPr/>
          <a:lstStyle/>
          <a:p>
            <a:fld id="{170E638E-DA6D-49BB-8CC7-CB26D7388A0E}" type="slidenum">
              <a:rPr lang="en-US" smtClean="0"/>
              <a:t>30</a:t>
            </a:fld>
            <a:endParaRPr lang="en-US" dirty="0"/>
          </a:p>
        </p:txBody>
      </p:sp>
      <p:sp>
        <p:nvSpPr>
          <p:cNvPr id="2" name="Rectangle 1">
            <a:extLst>
              <a:ext uri="{FF2B5EF4-FFF2-40B4-BE49-F238E27FC236}">
                <a16:creationId xmlns:a16="http://schemas.microsoft.com/office/drawing/2014/main" id="{395CAC23-FDC2-44DD-9CC3-9B7B942A0F1D}"/>
              </a:ext>
            </a:extLst>
          </p:cNvPr>
          <p:cNvSpPr/>
          <p:nvPr/>
        </p:nvSpPr>
        <p:spPr>
          <a:xfrm>
            <a:off x="766916" y="1071717"/>
            <a:ext cx="10550013" cy="1425678"/>
          </a:xfrm>
          <a:prstGeom prst="rect">
            <a:avLst/>
          </a:prstGeom>
          <a:solidFill>
            <a:srgbClr val="EDCEB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6600" b="1" dirty="0">
                <a:solidFill>
                  <a:schemeClr val="tx1"/>
                </a:solidFill>
              </a:rPr>
              <a:t>Key Objectives, Advantages, and Disadvantages of Exports</a:t>
            </a:r>
            <a:endParaRPr lang="en-IN" sz="6600" b="1" dirty="0">
              <a:solidFill>
                <a:schemeClr val="tx1"/>
              </a:solidFill>
            </a:endParaRPr>
          </a:p>
        </p:txBody>
      </p:sp>
    </p:spTree>
    <p:extLst>
      <p:ext uri="{BB962C8B-B14F-4D97-AF65-F5344CB8AC3E}">
        <p14:creationId xmlns:p14="http://schemas.microsoft.com/office/powerpoint/2010/main" val="212961236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93090" y="1549082"/>
            <a:ext cx="11653283" cy="5408417"/>
          </a:xfrm>
        </p:spPr>
        <p:txBody>
          <a:bodyPr>
            <a:noAutofit/>
          </a:bodyPr>
          <a:lstStyle/>
          <a:p>
            <a:pPr>
              <a:lnSpc>
                <a:spcPct val="107000"/>
              </a:lnSpc>
              <a:spcAft>
                <a:spcPts val="800"/>
              </a:spcAft>
              <a:tabLst>
                <a:tab pos="830580" algn="l"/>
              </a:tabLst>
            </a:pPr>
            <a:r>
              <a:rPr lang="en-IN" sz="1500" kern="100" dirty="0">
                <a:effectLst/>
                <a:latin typeface="Bookman Old Style" panose="02050604050505020204" pitchFamily="18" charset="0"/>
                <a:ea typeface="Calibri" panose="020F0502020204030204" pitchFamily="34" charset="0"/>
                <a:cs typeface="Times New Roman" panose="02020603050405020304" pitchFamily="18" charset="0"/>
              </a:rPr>
              <a:t>Sale of Surplus Production</a:t>
            </a:r>
            <a:endParaRPr lang="en-IN" sz="1500" kern="100" dirty="0">
              <a:latin typeface="Bookman Old Style" panose="02050604050505020204" pitchFamily="18" charset="0"/>
              <a:ea typeface="Calibri" panose="020F0502020204030204" pitchFamily="34" charset="0"/>
              <a:cs typeface="Times New Roman" panose="02020603050405020304" pitchFamily="18" charset="0"/>
            </a:endParaRPr>
          </a:p>
          <a:p>
            <a:pPr>
              <a:lnSpc>
                <a:spcPct val="107000"/>
              </a:lnSpc>
              <a:spcAft>
                <a:spcPts val="800"/>
              </a:spcAft>
              <a:tabLst>
                <a:tab pos="830580" algn="l"/>
              </a:tabLst>
            </a:pPr>
            <a:r>
              <a:rPr lang="en-IN" sz="1500" kern="100" dirty="0">
                <a:effectLst/>
                <a:latin typeface="Bookman Old Style" panose="02050604050505020204" pitchFamily="18" charset="0"/>
                <a:ea typeface="Calibri" panose="020F0502020204030204" pitchFamily="34" charset="0"/>
                <a:cs typeface="Times New Roman" panose="02020603050405020304" pitchFamily="18" charset="0"/>
              </a:rPr>
              <a:t>Optimum Utilization of Domestic Resources</a:t>
            </a:r>
          </a:p>
          <a:p>
            <a:pPr>
              <a:lnSpc>
                <a:spcPct val="107000"/>
              </a:lnSpc>
              <a:spcAft>
                <a:spcPts val="800"/>
              </a:spcAft>
              <a:tabLst>
                <a:tab pos="830580" algn="l"/>
              </a:tabLst>
            </a:pPr>
            <a:r>
              <a:rPr lang="en-IN" sz="1500" kern="100" dirty="0">
                <a:effectLst/>
                <a:latin typeface="Bookman Old Style" panose="02050604050505020204" pitchFamily="18" charset="0"/>
                <a:ea typeface="Calibri" panose="020F0502020204030204" pitchFamily="34" charset="0"/>
                <a:cs typeface="Times New Roman" panose="02020603050405020304" pitchFamily="18" charset="0"/>
              </a:rPr>
              <a:t>Employment Opportunities</a:t>
            </a:r>
          </a:p>
          <a:p>
            <a:pPr>
              <a:lnSpc>
                <a:spcPct val="107000"/>
              </a:lnSpc>
              <a:spcAft>
                <a:spcPts val="800"/>
              </a:spcAft>
              <a:tabLst>
                <a:tab pos="830580" algn="l"/>
              </a:tabLst>
            </a:pPr>
            <a:r>
              <a:rPr lang="en-IN" sz="1500" kern="100" dirty="0">
                <a:effectLst/>
                <a:latin typeface="Bookman Old Style" panose="02050604050505020204" pitchFamily="18" charset="0"/>
                <a:ea typeface="Calibri" panose="020F0502020204030204" pitchFamily="34" charset="0"/>
                <a:cs typeface="Times New Roman" panose="02020603050405020304" pitchFamily="18" charset="0"/>
              </a:rPr>
              <a:t>Earning of Foreign Exchange</a:t>
            </a:r>
          </a:p>
          <a:p>
            <a:pPr>
              <a:lnSpc>
                <a:spcPct val="107000"/>
              </a:lnSpc>
              <a:spcAft>
                <a:spcPts val="800"/>
              </a:spcAft>
              <a:tabLst>
                <a:tab pos="830580" algn="l"/>
              </a:tabLst>
            </a:pPr>
            <a:r>
              <a:rPr lang="en-IN" sz="1500" kern="100" dirty="0">
                <a:effectLst/>
                <a:latin typeface="Bookman Old Style" panose="02050604050505020204" pitchFamily="18" charset="0"/>
                <a:ea typeface="Calibri" panose="020F0502020204030204" pitchFamily="34" charset="0"/>
                <a:cs typeface="Times New Roman" panose="02020603050405020304" pitchFamily="18" charset="0"/>
              </a:rPr>
              <a:t>Increase the National Income</a:t>
            </a:r>
          </a:p>
          <a:p>
            <a:pPr>
              <a:lnSpc>
                <a:spcPct val="107000"/>
              </a:lnSpc>
              <a:spcAft>
                <a:spcPts val="800"/>
              </a:spcAft>
              <a:tabLst>
                <a:tab pos="830580" algn="l"/>
              </a:tabLst>
            </a:pPr>
            <a:r>
              <a:rPr lang="en-IN" sz="1500" kern="100" dirty="0">
                <a:effectLst/>
                <a:latin typeface="Bookman Old Style" panose="02050604050505020204" pitchFamily="18" charset="0"/>
                <a:ea typeface="Calibri" panose="020F0502020204030204" pitchFamily="34" charset="0"/>
                <a:cs typeface="Times New Roman" panose="02020603050405020304" pitchFamily="18" charset="0"/>
              </a:rPr>
              <a:t>Industrial and Technological Advancement</a:t>
            </a:r>
            <a:endParaRPr lang="en-IN" sz="1500" kern="100" dirty="0">
              <a:latin typeface="Bookman Old Style" panose="02050604050505020204" pitchFamily="18" charset="0"/>
              <a:ea typeface="Calibri" panose="020F0502020204030204" pitchFamily="34" charset="0"/>
              <a:cs typeface="Times New Roman" panose="02020603050405020304" pitchFamily="18" charset="0"/>
            </a:endParaRPr>
          </a:p>
          <a:p>
            <a:pPr>
              <a:lnSpc>
                <a:spcPct val="107000"/>
              </a:lnSpc>
              <a:spcAft>
                <a:spcPts val="800"/>
              </a:spcAft>
              <a:tabLst>
                <a:tab pos="830580" algn="l"/>
              </a:tabLst>
            </a:pPr>
            <a:r>
              <a:rPr lang="en-IN" sz="1500" kern="100" dirty="0">
                <a:effectLst/>
                <a:latin typeface="Bookman Old Style" panose="02050604050505020204" pitchFamily="18" charset="0"/>
                <a:ea typeface="Calibri" panose="020F0502020204030204" pitchFamily="34" charset="0"/>
                <a:cs typeface="Times New Roman" panose="02020603050405020304" pitchFamily="18" charset="0"/>
              </a:rPr>
              <a:t>Support to Small and Medium Enterprises (SMEs)</a:t>
            </a:r>
          </a:p>
          <a:p>
            <a:pPr>
              <a:lnSpc>
                <a:spcPct val="107000"/>
              </a:lnSpc>
              <a:spcAft>
                <a:spcPts val="800"/>
              </a:spcAft>
              <a:tabLst>
                <a:tab pos="830580" algn="l"/>
              </a:tabLst>
            </a:pPr>
            <a:r>
              <a:rPr lang="en-IN" sz="1500" kern="100" dirty="0">
                <a:effectLst/>
                <a:latin typeface="Bookman Old Style" panose="02050604050505020204" pitchFamily="18" charset="0"/>
                <a:ea typeface="Calibri" panose="020F0502020204030204" pitchFamily="34" charset="0"/>
                <a:cs typeface="Times New Roman" panose="02020603050405020304" pitchFamily="18" charset="0"/>
              </a:rPr>
              <a:t>Technological and Knowledge Transfer.</a:t>
            </a:r>
          </a:p>
        </p:txBody>
      </p:sp>
      <p:sp>
        <p:nvSpPr>
          <p:cNvPr id="5" name="Title 1"/>
          <p:cNvSpPr txBox="1">
            <a:spLocks/>
          </p:cNvSpPr>
          <p:nvPr/>
        </p:nvSpPr>
        <p:spPr>
          <a:xfrm>
            <a:off x="533400" y="239753"/>
            <a:ext cx="10515600" cy="549274"/>
          </a:xfrm>
          <a:prstGeom prst="rect">
            <a:avLst/>
          </a:prstGeom>
          <a:no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dirty="0">
                <a:solidFill>
                  <a:schemeClr val="accent5"/>
                </a:solidFill>
                <a:latin typeface="Bookman Old Style" panose="02050604050505020204" pitchFamily="18" charset="0"/>
              </a:rPr>
              <a:t>Key Objectives of Exports</a:t>
            </a:r>
          </a:p>
        </p:txBody>
      </p:sp>
      <p:pic>
        <p:nvPicPr>
          <p:cNvPr id="2" name="Picture 1" descr="Customs,Service,Concept.,Customs,Declaration,Clearance.,Customs,Goods,Registration.,Cargo">
            <a:extLst>
              <a:ext uri="{FF2B5EF4-FFF2-40B4-BE49-F238E27FC236}">
                <a16:creationId xmlns:a16="http://schemas.microsoft.com/office/drawing/2014/main" id="{8CF9AEE5-E214-5A52-6817-FC8E8C3FEB14}"/>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963920" y="1589722"/>
            <a:ext cx="5558790" cy="3561397"/>
          </a:xfrm>
          <a:prstGeom prst="rect">
            <a:avLst/>
          </a:prstGeom>
          <a:noFill/>
          <a:ln>
            <a:noFill/>
          </a:ln>
        </p:spPr>
      </p:pic>
    </p:spTree>
    <p:extLst>
      <p:ext uri="{BB962C8B-B14F-4D97-AF65-F5344CB8AC3E}">
        <p14:creationId xmlns:p14="http://schemas.microsoft.com/office/powerpoint/2010/main" val="151654743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99892" y="183274"/>
            <a:ext cx="11653283" cy="6268326"/>
          </a:xfrm>
        </p:spPr>
        <p:txBody>
          <a:bodyPr>
            <a:noAutofit/>
          </a:bodyPr>
          <a:lstStyle/>
          <a:p>
            <a:pPr marL="0" indent="0" algn="ctr">
              <a:lnSpc>
                <a:spcPct val="100000"/>
              </a:lnSpc>
              <a:spcAft>
                <a:spcPts val="800"/>
              </a:spcAft>
              <a:buNone/>
              <a:tabLst>
                <a:tab pos="830580" algn="l"/>
              </a:tabLst>
            </a:pPr>
            <a:r>
              <a:rPr lang="en-US" sz="2000" u="sng" dirty="0">
                <a:solidFill>
                  <a:schemeClr val="accent5"/>
                </a:solidFill>
                <a:latin typeface="Bookman Old Style" panose="02050604050505020204" pitchFamily="18" charset="0"/>
              </a:rPr>
              <a:t>Common Challenges Related to Exports</a:t>
            </a:r>
            <a:endParaRPr lang="en-IN" sz="1800" u="sng" kern="100" dirty="0">
              <a:solidFill>
                <a:schemeClr val="accent5"/>
              </a:solidFill>
              <a:latin typeface="Bookman Old Style" panose="02050604050505020204" pitchFamily="18" charset="0"/>
              <a:ea typeface="Calibri" panose="020F0502020204030204" pitchFamily="34" charset="0"/>
              <a:cs typeface="Times New Roman" panose="02020603050405020304" pitchFamily="18" charset="0"/>
            </a:endParaRPr>
          </a:p>
          <a:p>
            <a:pPr>
              <a:lnSpc>
                <a:spcPct val="150000"/>
              </a:lnSpc>
              <a:spcBef>
                <a:spcPts val="600"/>
              </a:spcBef>
            </a:pPr>
            <a:r>
              <a:rPr lang="en-US" sz="1500" dirty="0">
                <a:latin typeface="Bookman Old Style" panose="02050604050505020204" pitchFamily="18" charset="0"/>
              </a:rPr>
              <a:t>Navigating Complex Customs Procedures</a:t>
            </a:r>
          </a:p>
          <a:p>
            <a:pPr>
              <a:lnSpc>
                <a:spcPct val="150000"/>
              </a:lnSpc>
              <a:spcBef>
                <a:spcPts val="600"/>
              </a:spcBef>
            </a:pPr>
            <a:r>
              <a:rPr lang="en-US" sz="1500" dirty="0">
                <a:latin typeface="Bookman Old Style" panose="02050604050505020204" pitchFamily="18" charset="0"/>
              </a:rPr>
              <a:t>Complying with Import Regulations and Documentation Requirements</a:t>
            </a:r>
          </a:p>
          <a:p>
            <a:pPr>
              <a:lnSpc>
                <a:spcPct val="150000"/>
              </a:lnSpc>
              <a:spcBef>
                <a:spcPts val="600"/>
              </a:spcBef>
            </a:pPr>
            <a:r>
              <a:rPr lang="en-US" sz="1500" dirty="0">
                <a:latin typeface="Bookman Old Style" panose="02050604050505020204" pitchFamily="18" charset="0"/>
              </a:rPr>
              <a:t>Managing Currency Exchange Risks</a:t>
            </a:r>
          </a:p>
          <a:p>
            <a:pPr>
              <a:lnSpc>
                <a:spcPct val="150000"/>
              </a:lnSpc>
              <a:spcBef>
                <a:spcPts val="600"/>
              </a:spcBef>
            </a:pPr>
            <a:r>
              <a:rPr lang="en-US" sz="1500" dirty="0">
                <a:latin typeface="Bookman Old Style" panose="02050604050505020204" pitchFamily="18" charset="0"/>
              </a:rPr>
              <a:t>Dealing with Trade Barriers and Tariffs</a:t>
            </a:r>
          </a:p>
          <a:p>
            <a:pPr>
              <a:lnSpc>
                <a:spcPct val="150000"/>
              </a:lnSpc>
              <a:spcBef>
                <a:spcPts val="600"/>
              </a:spcBef>
            </a:pPr>
            <a:r>
              <a:rPr lang="en-US" sz="1500" dirty="0">
                <a:latin typeface="Bookman Old Style" panose="02050604050505020204" pitchFamily="18" charset="0"/>
              </a:rPr>
              <a:t>Ensuring Product Quality and Safety Standards</a:t>
            </a:r>
          </a:p>
          <a:p>
            <a:pPr>
              <a:lnSpc>
                <a:spcPct val="150000"/>
              </a:lnSpc>
              <a:spcBef>
                <a:spcPts val="600"/>
              </a:spcBef>
            </a:pPr>
            <a:r>
              <a:rPr lang="en-US" sz="1500" dirty="0">
                <a:latin typeface="Bookman Old Style" panose="02050604050505020204" pitchFamily="18" charset="0"/>
              </a:rPr>
              <a:t>Establishing Reliable Supply Chains.</a:t>
            </a:r>
            <a:endParaRPr lang="en-IN" sz="1500" kern="100" dirty="0">
              <a:latin typeface="Bookman Old Style" panose="02050604050505020204" pitchFamily="18" charset="0"/>
              <a:ea typeface="Calibri" panose="020F0502020204030204" pitchFamily="34" charset="0"/>
              <a:cs typeface="Times New Roman" panose="02020603050405020304" pitchFamily="18" charset="0"/>
            </a:endParaRPr>
          </a:p>
          <a:p>
            <a:pPr marL="0" indent="0" algn="ctr">
              <a:lnSpc>
                <a:spcPct val="100000"/>
              </a:lnSpc>
              <a:spcAft>
                <a:spcPts val="800"/>
              </a:spcAft>
              <a:buNone/>
              <a:tabLst>
                <a:tab pos="830580" algn="l"/>
              </a:tabLst>
            </a:pPr>
            <a:r>
              <a:rPr lang="en-US" sz="2000" u="sng" dirty="0">
                <a:solidFill>
                  <a:schemeClr val="accent5"/>
                </a:solidFill>
                <a:latin typeface="Bookman Old Style" panose="02050604050505020204" pitchFamily="18" charset="0"/>
              </a:rPr>
              <a:t>Advantages of Exports</a:t>
            </a:r>
            <a:endParaRPr lang="en-IN" sz="2000" u="sng" kern="100" dirty="0">
              <a:effectLst/>
              <a:latin typeface="Bookman Old Style" panose="02050604050505020204" pitchFamily="18" charset="0"/>
              <a:ea typeface="Calibri" panose="020F0502020204030204" pitchFamily="34" charset="0"/>
              <a:cs typeface="Times New Roman" panose="02020603050405020304" pitchFamily="18" charset="0"/>
            </a:endParaRPr>
          </a:p>
          <a:p>
            <a:pPr>
              <a:lnSpc>
                <a:spcPct val="100000"/>
              </a:lnSpc>
              <a:spcAft>
                <a:spcPts val="800"/>
              </a:spcAft>
              <a:buFont typeface="Wingdings" panose="05000000000000000000" pitchFamily="2" charset="2"/>
              <a:buChar char="v"/>
              <a:tabLst>
                <a:tab pos="830580" algn="l"/>
              </a:tabLst>
            </a:pPr>
            <a:r>
              <a:rPr lang="en-IN" sz="1500" kern="100" dirty="0">
                <a:effectLst/>
                <a:latin typeface="Bookman Old Style" panose="02050604050505020204" pitchFamily="18" charset="0"/>
                <a:ea typeface="Calibri" panose="020F0502020204030204" pitchFamily="34" charset="0"/>
                <a:cs typeface="Times New Roman" panose="02020603050405020304" pitchFamily="18" charset="0"/>
              </a:rPr>
              <a:t>Increasing Profit Margins</a:t>
            </a:r>
            <a:endParaRPr lang="en-IN" sz="1500" kern="100" dirty="0">
              <a:latin typeface="Calibri" panose="020F0502020204030204" pitchFamily="34" charset="0"/>
              <a:ea typeface="Calibri" panose="020F0502020204030204" pitchFamily="34" charset="0"/>
              <a:cs typeface="Times New Roman" panose="02020603050405020304" pitchFamily="18" charset="0"/>
            </a:endParaRPr>
          </a:p>
          <a:p>
            <a:pPr>
              <a:lnSpc>
                <a:spcPct val="100000"/>
              </a:lnSpc>
              <a:spcAft>
                <a:spcPts val="800"/>
              </a:spcAft>
              <a:buFont typeface="Wingdings" panose="05000000000000000000" pitchFamily="2" charset="2"/>
              <a:buChar char="v"/>
              <a:tabLst>
                <a:tab pos="830580" algn="l"/>
              </a:tabLst>
            </a:pPr>
            <a:r>
              <a:rPr lang="en-IN" sz="1500" kern="100" dirty="0">
                <a:effectLst/>
                <a:latin typeface="Bookman Old Style" panose="02050604050505020204" pitchFamily="18" charset="0"/>
                <a:ea typeface="Calibri" panose="020F0502020204030204" pitchFamily="34" charset="0"/>
                <a:cs typeface="Times New Roman" panose="02020603050405020304" pitchFamily="18" charset="0"/>
              </a:rPr>
              <a:t>Reducing Production Cost per Unit</a:t>
            </a:r>
            <a:endParaRPr lang="en-IN" sz="15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0000"/>
              </a:lnSpc>
              <a:spcAft>
                <a:spcPts val="800"/>
              </a:spcAft>
              <a:buFont typeface="Wingdings" panose="05000000000000000000" pitchFamily="2" charset="2"/>
              <a:buChar char="v"/>
              <a:tabLst>
                <a:tab pos="830580" algn="l"/>
              </a:tabLst>
            </a:pPr>
            <a:r>
              <a:rPr lang="en-IN" sz="1500" kern="100" dirty="0">
                <a:effectLst/>
                <a:latin typeface="Bookman Old Style" panose="02050604050505020204" pitchFamily="18" charset="0"/>
                <a:ea typeface="Calibri" panose="020F0502020204030204" pitchFamily="34" charset="0"/>
                <a:cs typeface="Times New Roman" panose="02020603050405020304" pitchFamily="18" charset="0"/>
              </a:rPr>
              <a:t>Improving Liquidity</a:t>
            </a:r>
            <a:endParaRPr lang="en-IN" sz="15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0000"/>
              </a:lnSpc>
              <a:spcAft>
                <a:spcPts val="800"/>
              </a:spcAft>
              <a:buFont typeface="Wingdings" panose="05000000000000000000" pitchFamily="2" charset="2"/>
              <a:buChar char="v"/>
              <a:tabLst>
                <a:tab pos="830580" algn="l"/>
              </a:tabLst>
            </a:pPr>
            <a:r>
              <a:rPr lang="en-IN" sz="1500" kern="100" dirty="0">
                <a:effectLst/>
                <a:latin typeface="Bookman Old Style" panose="02050604050505020204" pitchFamily="18" charset="0"/>
                <a:ea typeface="Calibri" panose="020F0502020204030204" pitchFamily="34" charset="0"/>
                <a:cs typeface="Times New Roman" panose="02020603050405020304" pitchFamily="18" charset="0"/>
              </a:rPr>
              <a:t>Enhancing Competitiveness</a:t>
            </a:r>
            <a:endParaRPr lang="en-IN" sz="15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0000"/>
              </a:lnSpc>
              <a:spcAft>
                <a:spcPts val="800"/>
              </a:spcAft>
              <a:buFont typeface="Wingdings" panose="05000000000000000000" pitchFamily="2" charset="2"/>
              <a:buChar char="v"/>
              <a:tabLst>
                <a:tab pos="830580" algn="l"/>
              </a:tabLst>
            </a:pPr>
            <a:r>
              <a:rPr lang="en-IN" sz="1500" kern="100" dirty="0">
                <a:effectLst/>
                <a:latin typeface="Bookman Old Style" panose="02050604050505020204" pitchFamily="18" charset="0"/>
                <a:ea typeface="Calibri" panose="020F0502020204030204" pitchFamily="34" charset="0"/>
                <a:cs typeface="Times New Roman" panose="02020603050405020304" pitchFamily="18" charset="0"/>
              </a:rPr>
              <a:t>Operating in Markets with Less Competition.</a:t>
            </a:r>
            <a:endParaRPr lang="en-IN" sz="1500" kern="1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spcBef>
                <a:spcPts val="600"/>
              </a:spcBef>
              <a:buNone/>
            </a:pPr>
            <a:endParaRPr lang="en-US" sz="1500" dirty="0">
              <a:latin typeface="Bookman Old Style" panose="02050604050505020204" pitchFamily="18" charset="0"/>
            </a:endParaRPr>
          </a:p>
        </p:txBody>
      </p:sp>
    </p:spTree>
    <p:extLst>
      <p:ext uri="{BB962C8B-B14F-4D97-AF65-F5344CB8AC3E}">
        <p14:creationId xmlns:p14="http://schemas.microsoft.com/office/powerpoint/2010/main" val="311365667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05327" y="792953"/>
            <a:ext cx="11653283" cy="5652900"/>
          </a:xfrm>
        </p:spPr>
        <p:txBody>
          <a:bodyPr>
            <a:noAutofit/>
          </a:bodyPr>
          <a:lstStyle/>
          <a:p>
            <a:pPr lvl="0">
              <a:lnSpc>
                <a:spcPct val="107000"/>
              </a:lnSpc>
              <a:spcAft>
                <a:spcPts val="800"/>
              </a:spcAft>
              <a:buFont typeface="Wingdings" panose="05000000000000000000" pitchFamily="2" charset="2"/>
              <a:buChar char="Ø"/>
              <a:tabLst>
                <a:tab pos="228600" algn="l"/>
                <a:tab pos="830580" algn="l"/>
              </a:tabLst>
            </a:pPr>
            <a:r>
              <a:rPr lang="en-IN" sz="1500" kern="100" dirty="0">
                <a:effectLst/>
                <a:latin typeface="Bookman Old Style" panose="02050604050505020204" pitchFamily="18" charset="0"/>
                <a:ea typeface="Calibri" panose="020F0502020204030204" pitchFamily="34" charset="0"/>
                <a:cs typeface="Times New Roman" panose="02020603050405020304" pitchFamily="18" charset="0"/>
              </a:rPr>
              <a:t>High Compliance and Documentation Costs</a:t>
            </a:r>
          </a:p>
          <a:p>
            <a:pPr lvl="0">
              <a:lnSpc>
                <a:spcPct val="107000"/>
              </a:lnSpc>
              <a:spcAft>
                <a:spcPts val="800"/>
              </a:spcAft>
              <a:buFont typeface="Wingdings" panose="05000000000000000000" pitchFamily="2" charset="2"/>
              <a:buChar char="Ø"/>
              <a:tabLst>
                <a:tab pos="228600" algn="l"/>
                <a:tab pos="830580" algn="l"/>
              </a:tabLst>
            </a:pPr>
            <a:r>
              <a:rPr lang="en-IN" sz="1500" kern="100" dirty="0">
                <a:effectLst/>
                <a:latin typeface="Bookman Old Style" panose="02050604050505020204" pitchFamily="18" charset="0"/>
                <a:ea typeface="Calibri" panose="020F0502020204030204" pitchFamily="34" charset="0"/>
                <a:cs typeface="Times New Roman" panose="02020603050405020304" pitchFamily="18" charset="0"/>
              </a:rPr>
              <a:t>Poor Infrastructure</a:t>
            </a:r>
          </a:p>
          <a:p>
            <a:pPr lvl="0">
              <a:lnSpc>
                <a:spcPct val="107000"/>
              </a:lnSpc>
              <a:spcAft>
                <a:spcPts val="800"/>
              </a:spcAft>
              <a:buFont typeface="Wingdings" panose="05000000000000000000" pitchFamily="2" charset="2"/>
              <a:buChar char="Ø"/>
              <a:tabLst>
                <a:tab pos="228600" algn="l"/>
                <a:tab pos="830580" algn="l"/>
              </a:tabLst>
            </a:pPr>
            <a:r>
              <a:rPr lang="en-IN" sz="1500" kern="100" dirty="0">
                <a:effectLst/>
                <a:latin typeface="Bookman Old Style" panose="02050604050505020204" pitchFamily="18" charset="0"/>
                <a:ea typeface="Calibri" panose="020F0502020204030204" pitchFamily="34" charset="0"/>
                <a:cs typeface="Times New Roman" panose="02020603050405020304" pitchFamily="18" charset="0"/>
              </a:rPr>
              <a:t>High Export Costs</a:t>
            </a:r>
          </a:p>
          <a:p>
            <a:pPr lvl="0">
              <a:lnSpc>
                <a:spcPct val="107000"/>
              </a:lnSpc>
              <a:spcAft>
                <a:spcPts val="800"/>
              </a:spcAft>
              <a:buFont typeface="Wingdings" panose="05000000000000000000" pitchFamily="2" charset="2"/>
              <a:buChar char="Ø"/>
              <a:tabLst>
                <a:tab pos="228600" algn="l"/>
                <a:tab pos="830580" algn="l"/>
              </a:tabLst>
            </a:pPr>
            <a:r>
              <a:rPr lang="en-IN" sz="1500" kern="100" dirty="0">
                <a:effectLst/>
                <a:latin typeface="Bookman Old Style" panose="02050604050505020204" pitchFamily="18" charset="0"/>
                <a:ea typeface="Calibri" panose="020F0502020204030204" pitchFamily="34" charset="0"/>
                <a:cs typeface="Times New Roman" panose="02020603050405020304" pitchFamily="18" charset="0"/>
              </a:rPr>
              <a:t>Currency Fluctuations</a:t>
            </a:r>
          </a:p>
          <a:p>
            <a:pPr lvl="0">
              <a:lnSpc>
                <a:spcPct val="107000"/>
              </a:lnSpc>
              <a:spcAft>
                <a:spcPts val="800"/>
              </a:spcAft>
              <a:buFont typeface="Wingdings" panose="05000000000000000000" pitchFamily="2" charset="2"/>
              <a:buChar char="Ø"/>
              <a:tabLst>
                <a:tab pos="228600" algn="l"/>
                <a:tab pos="830580" algn="l"/>
              </a:tabLst>
            </a:pPr>
            <a:r>
              <a:rPr lang="en-IN" sz="1500" kern="100" dirty="0">
                <a:effectLst/>
                <a:latin typeface="Bookman Old Style" panose="02050604050505020204" pitchFamily="18" charset="0"/>
                <a:ea typeface="Calibri" panose="020F0502020204030204" pitchFamily="34" charset="0"/>
                <a:cs typeface="Times New Roman" panose="02020603050405020304" pitchFamily="18" charset="0"/>
              </a:rPr>
              <a:t>Intense Global Competition</a:t>
            </a:r>
          </a:p>
          <a:p>
            <a:pPr lvl="0">
              <a:lnSpc>
                <a:spcPct val="107000"/>
              </a:lnSpc>
              <a:spcAft>
                <a:spcPts val="800"/>
              </a:spcAft>
              <a:buFont typeface="Wingdings" panose="05000000000000000000" pitchFamily="2" charset="2"/>
              <a:buChar char="Ø"/>
              <a:tabLst>
                <a:tab pos="228600" algn="l"/>
                <a:tab pos="830580" algn="l"/>
              </a:tabLst>
            </a:pPr>
            <a:r>
              <a:rPr lang="en-IN" sz="1500" kern="100" dirty="0">
                <a:effectLst/>
                <a:latin typeface="Bookman Old Style" panose="02050604050505020204" pitchFamily="18" charset="0"/>
                <a:ea typeface="Calibri" panose="020F0502020204030204" pitchFamily="34" charset="0"/>
                <a:cs typeface="Times New Roman" panose="02020603050405020304" pitchFamily="18" charset="0"/>
              </a:rPr>
              <a:t>Limited Access to Finance</a:t>
            </a:r>
          </a:p>
          <a:p>
            <a:pPr lvl="0">
              <a:lnSpc>
                <a:spcPct val="107000"/>
              </a:lnSpc>
              <a:spcAft>
                <a:spcPts val="800"/>
              </a:spcAft>
              <a:buFont typeface="Wingdings" panose="05000000000000000000" pitchFamily="2" charset="2"/>
              <a:buChar char="Ø"/>
              <a:tabLst>
                <a:tab pos="228600" algn="l"/>
                <a:tab pos="830580" algn="l"/>
              </a:tabLst>
            </a:pPr>
            <a:r>
              <a:rPr lang="en-IN" sz="1500" kern="100" dirty="0">
                <a:effectLst/>
                <a:latin typeface="Bookman Old Style" panose="02050604050505020204" pitchFamily="18" charset="0"/>
                <a:ea typeface="Calibri" panose="020F0502020204030204" pitchFamily="34" charset="0"/>
                <a:cs typeface="Times New Roman" panose="02020603050405020304" pitchFamily="18" charset="0"/>
              </a:rPr>
              <a:t>Dependency on Imported Raw Materials</a:t>
            </a:r>
          </a:p>
          <a:p>
            <a:pPr lvl="0">
              <a:lnSpc>
                <a:spcPct val="107000"/>
              </a:lnSpc>
              <a:spcAft>
                <a:spcPts val="800"/>
              </a:spcAft>
              <a:buFont typeface="Wingdings" panose="05000000000000000000" pitchFamily="2" charset="2"/>
              <a:buChar char="Ø"/>
              <a:tabLst>
                <a:tab pos="228600" algn="l"/>
                <a:tab pos="830580" algn="l"/>
              </a:tabLst>
            </a:pPr>
            <a:r>
              <a:rPr lang="en-IN" sz="1500" kern="100" dirty="0">
                <a:effectLst/>
                <a:latin typeface="Bookman Old Style" panose="02050604050505020204" pitchFamily="18" charset="0"/>
                <a:ea typeface="Calibri" panose="020F0502020204030204" pitchFamily="34" charset="0"/>
                <a:cs typeface="Times New Roman" panose="02020603050405020304" pitchFamily="18" charset="0"/>
              </a:rPr>
              <a:t>Bureaucratic Hurdles and Corruption</a:t>
            </a:r>
          </a:p>
          <a:p>
            <a:pPr lvl="0">
              <a:lnSpc>
                <a:spcPct val="107000"/>
              </a:lnSpc>
              <a:spcAft>
                <a:spcPts val="800"/>
              </a:spcAft>
              <a:buFont typeface="Wingdings" panose="05000000000000000000" pitchFamily="2" charset="2"/>
              <a:buChar char="Ø"/>
              <a:tabLst>
                <a:tab pos="228600" algn="l"/>
                <a:tab pos="830580" algn="l"/>
              </a:tabLst>
            </a:pPr>
            <a:r>
              <a:rPr lang="en-IN" sz="1500" kern="100" dirty="0">
                <a:effectLst/>
                <a:latin typeface="Bookman Old Style" panose="02050604050505020204" pitchFamily="18" charset="0"/>
                <a:ea typeface="Calibri" panose="020F0502020204030204" pitchFamily="34" charset="0"/>
                <a:cs typeface="Times New Roman" panose="02020603050405020304" pitchFamily="18" charset="0"/>
              </a:rPr>
              <a:t>Lack of Diversification and Innovation</a:t>
            </a:r>
          </a:p>
          <a:p>
            <a:pPr lvl="0">
              <a:lnSpc>
                <a:spcPct val="107000"/>
              </a:lnSpc>
              <a:spcAft>
                <a:spcPts val="800"/>
              </a:spcAft>
              <a:buFont typeface="Wingdings" panose="05000000000000000000" pitchFamily="2" charset="2"/>
              <a:buChar char="Ø"/>
              <a:tabLst>
                <a:tab pos="228600" algn="l"/>
                <a:tab pos="830580" algn="l"/>
              </a:tabLst>
            </a:pPr>
            <a:r>
              <a:rPr lang="en-IN" sz="1500" kern="100" dirty="0">
                <a:effectLst/>
                <a:latin typeface="Bookman Old Style" panose="02050604050505020204" pitchFamily="18" charset="0"/>
                <a:ea typeface="Calibri" panose="020F0502020204030204" pitchFamily="34" charset="0"/>
                <a:cs typeface="Times New Roman" panose="02020603050405020304" pitchFamily="18" charset="0"/>
              </a:rPr>
              <a:t>Environmental and Social Compliance Issues</a:t>
            </a:r>
          </a:p>
          <a:p>
            <a:pPr>
              <a:lnSpc>
                <a:spcPct val="107000"/>
              </a:lnSpc>
              <a:spcAft>
                <a:spcPts val="800"/>
              </a:spcAft>
              <a:buFont typeface="Wingdings" panose="05000000000000000000" pitchFamily="2" charset="2"/>
              <a:buChar char="Ø"/>
              <a:tabLst>
                <a:tab pos="830580" algn="l"/>
              </a:tabLst>
            </a:pPr>
            <a:r>
              <a:rPr lang="en-IN" sz="1500" kern="100" dirty="0">
                <a:effectLst/>
                <a:latin typeface="Bookman Old Style" panose="02050604050505020204" pitchFamily="18" charset="0"/>
                <a:ea typeface="Calibri" panose="020F0502020204030204" pitchFamily="34" charset="0"/>
                <a:cs typeface="Times New Roman" panose="02020603050405020304" pitchFamily="18" charset="0"/>
              </a:rPr>
              <a:t>Trade Policy Uncertainties</a:t>
            </a:r>
          </a:p>
          <a:p>
            <a:pPr>
              <a:lnSpc>
                <a:spcPct val="107000"/>
              </a:lnSpc>
              <a:spcAft>
                <a:spcPts val="800"/>
              </a:spcAft>
              <a:buFont typeface="Wingdings" panose="05000000000000000000" pitchFamily="2" charset="2"/>
              <a:buChar char="Ø"/>
              <a:tabLst>
                <a:tab pos="830580" algn="l"/>
              </a:tabLst>
            </a:pPr>
            <a:r>
              <a:rPr lang="en-IN" sz="1500" kern="100" dirty="0">
                <a:effectLst/>
                <a:latin typeface="Bookman Old Style" panose="02050604050505020204" pitchFamily="18" charset="0"/>
                <a:ea typeface="Calibri" panose="020F0502020204030204" pitchFamily="34" charset="0"/>
                <a:cs typeface="Times New Roman" panose="02020603050405020304" pitchFamily="18" charset="0"/>
              </a:rPr>
              <a:t>Limited Market Knowledge and Support.</a:t>
            </a:r>
            <a:endParaRPr lang="en-US" sz="1500" dirty="0">
              <a:latin typeface="Bookman Old Style" panose="02050604050505020204" pitchFamily="18" charset="0"/>
            </a:endParaRPr>
          </a:p>
        </p:txBody>
      </p:sp>
      <p:sp>
        <p:nvSpPr>
          <p:cNvPr id="5" name="Title 1"/>
          <p:cNvSpPr txBox="1">
            <a:spLocks/>
          </p:cNvSpPr>
          <p:nvPr/>
        </p:nvSpPr>
        <p:spPr>
          <a:xfrm>
            <a:off x="838200" y="187934"/>
            <a:ext cx="10515600" cy="549274"/>
          </a:xfrm>
          <a:prstGeom prst="rect">
            <a:avLst/>
          </a:prstGeom>
          <a:no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dirty="0">
                <a:solidFill>
                  <a:schemeClr val="accent5"/>
                </a:solidFill>
                <a:latin typeface="Bookman Old Style" panose="02050604050505020204" pitchFamily="18" charset="0"/>
              </a:rPr>
              <a:t>Disadvantages of Exports</a:t>
            </a:r>
          </a:p>
        </p:txBody>
      </p:sp>
      <p:pic>
        <p:nvPicPr>
          <p:cNvPr id="2" name="Picture 1" descr="Free photo container terminal?wharf, transport">
            <a:extLst>
              <a:ext uri="{FF2B5EF4-FFF2-40B4-BE49-F238E27FC236}">
                <a16:creationId xmlns:a16="http://schemas.microsoft.com/office/drawing/2014/main" id="{B78C5476-F7E1-1EFF-86DE-C9DDF4BC0A6B}"/>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568200" y="1624099"/>
            <a:ext cx="5731510" cy="3817620"/>
          </a:xfrm>
          <a:prstGeom prst="rect">
            <a:avLst/>
          </a:prstGeom>
          <a:noFill/>
          <a:ln>
            <a:noFill/>
          </a:ln>
        </p:spPr>
      </p:pic>
    </p:spTree>
    <p:extLst>
      <p:ext uri="{BB962C8B-B14F-4D97-AF65-F5344CB8AC3E}">
        <p14:creationId xmlns:p14="http://schemas.microsoft.com/office/powerpoint/2010/main" val="154676643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190CE742-D152-71EB-FB66-72713B0CAF43}"/>
              </a:ext>
            </a:extLst>
          </p:cNvPr>
          <p:cNvSpPr txBox="1"/>
          <p:nvPr/>
        </p:nvSpPr>
        <p:spPr>
          <a:xfrm>
            <a:off x="223520" y="928627"/>
            <a:ext cx="11653520" cy="3873689"/>
          </a:xfrm>
          <a:prstGeom prst="rect">
            <a:avLst/>
          </a:prstGeom>
          <a:noFill/>
        </p:spPr>
        <p:txBody>
          <a:bodyPr wrap="square">
            <a:spAutoFit/>
          </a:bodyPr>
          <a:lstStyle/>
          <a:p>
            <a:pPr>
              <a:lnSpc>
                <a:spcPct val="200000"/>
              </a:lnSpc>
              <a:spcAft>
                <a:spcPts val="600"/>
              </a:spcAft>
              <a:tabLst>
                <a:tab pos="603250" algn="l"/>
              </a:tabLst>
            </a:pPr>
            <a:r>
              <a:rPr lang="en-US" sz="1500" b="1" dirty="0">
                <a:effectLst/>
                <a:latin typeface="Bookman Old Style" panose="02050604050505020204" pitchFamily="18" charset="0"/>
                <a:ea typeface="Times New Roman" panose="02020603050405020304" pitchFamily="18" charset="0"/>
                <a:cs typeface="Times New Roman" panose="02020603050405020304" pitchFamily="18" charset="0"/>
              </a:rPr>
              <a:t>Case Study:</a:t>
            </a:r>
            <a:r>
              <a:rPr lang="en-US" sz="1500" dirty="0">
                <a:effectLst/>
                <a:latin typeface="Bookman Old Style" panose="02050604050505020204" pitchFamily="18" charset="0"/>
                <a:ea typeface="Times New Roman" panose="02020603050405020304" pitchFamily="18" charset="0"/>
                <a:cs typeface="Times New Roman" panose="02020603050405020304" pitchFamily="18" charset="0"/>
              </a:rPr>
              <a:t> XYZ Ltd., a manufacturer, produces more electronic components than needed for the domestic market. The company decides to sell the surplus in the international market.</a:t>
            </a:r>
            <a:endParaRPr lang="en-IN" sz="1500" dirty="0">
              <a:effectLst/>
              <a:latin typeface="Calibri" panose="020F0502020204030204" pitchFamily="34" charset="0"/>
              <a:ea typeface="Times New Roman" panose="02020603050405020304" pitchFamily="18" charset="0"/>
              <a:cs typeface="Times New Roman" panose="02020603050405020304" pitchFamily="18" charset="0"/>
            </a:endParaRPr>
          </a:p>
          <a:p>
            <a:pPr>
              <a:lnSpc>
                <a:spcPct val="200000"/>
              </a:lnSpc>
              <a:spcAft>
                <a:spcPts val="600"/>
              </a:spcAft>
              <a:tabLst>
                <a:tab pos="603250" algn="l"/>
              </a:tabLst>
            </a:pPr>
            <a:r>
              <a:rPr lang="en-US" sz="1500" b="1" dirty="0">
                <a:effectLst/>
                <a:latin typeface="Bookman Old Style" panose="02050604050505020204" pitchFamily="18" charset="0"/>
                <a:ea typeface="Times New Roman" panose="02020603050405020304" pitchFamily="18" charset="0"/>
                <a:cs typeface="Times New Roman" panose="02020603050405020304" pitchFamily="18" charset="0"/>
              </a:rPr>
              <a:t>Question:</a:t>
            </a:r>
            <a:r>
              <a:rPr lang="en-US" sz="1500" dirty="0">
                <a:effectLst/>
                <a:latin typeface="Bookman Old Style" panose="02050604050505020204" pitchFamily="18" charset="0"/>
                <a:ea typeface="Times New Roman" panose="02020603050405020304" pitchFamily="18" charset="0"/>
                <a:cs typeface="Times New Roman" panose="02020603050405020304" pitchFamily="18" charset="0"/>
              </a:rPr>
              <a:t> How does exporting surplus goods help XYZ Ltd. in utilizing resources, and what other benefits might the company gain from exports?</a:t>
            </a:r>
          </a:p>
          <a:p>
            <a:pPr>
              <a:lnSpc>
                <a:spcPct val="200000"/>
              </a:lnSpc>
              <a:spcAft>
                <a:spcPts val="600"/>
              </a:spcAft>
              <a:tabLst>
                <a:tab pos="603250" algn="l"/>
              </a:tabLst>
            </a:pPr>
            <a:r>
              <a:rPr lang="en-US" sz="1500" b="1" dirty="0">
                <a:effectLst/>
                <a:latin typeface="Bookman Old Style" panose="02050604050505020204" pitchFamily="18" charset="0"/>
                <a:ea typeface="Times New Roman" panose="02020603050405020304" pitchFamily="18" charset="0"/>
                <a:cs typeface="Times New Roman" panose="02020603050405020304" pitchFamily="18" charset="0"/>
              </a:rPr>
              <a:t>Answer:</a:t>
            </a:r>
            <a:r>
              <a:rPr lang="en-US" sz="1500" dirty="0">
                <a:effectLst/>
                <a:latin typeface="Bookman Old Style" panose="02050604050505020204" pitchFamily="18" charset="0"/>
                <a:ea typeface="Times New Roman" panose="02020603050405020304" pitchFamily="18" charset="0"/>
                <a:cs typeface="Times New Roman" panose="02020603050405020304" pitchFamily="18" charset="0"/>
              </a:rPr>
              <a:t> By exporting surplus production, XYZ Ltd. can optimize the use of its domestic resources, which might otherwise go unused. Exporting surplus helps the company earn foreign exchange, provides employment opportunities, and contributes to national income. Additionally, engaging in exports can encourage the company to adopt new technologies and improve product quality to meet global standards</a:t>
            </a:r>
            <a:r>
              <a:rPr lang="en-US" sz="1500" dirty="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IN" sz="15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7" name="TextBox 6">
            <a:extLst>
              <a:ext uri="{FF2B5EF4-FFF2-40B4-BE49-F238E27FC236}">
                <a16:creationId xmlns:a16="http://schemas.microsoft.com/office/drawing/2014/main" id="{A15222AF-A026-B954-2CEC-C167B19E9320}"/>
              </a:ext>
            </a:extLst>
          </p:cNvPr>
          <p:cNvSpPr txBox="1"/>
          <p:nvPr/>
        </p:nvSpPr>
        <p:spPr>
          <a:xfrm>
            <a:off x="4681220" y="213569"/>
            <a:ext cx="2829560" cy="523220"/>
          </a:xfrm>
          <a:prstGeom prst="rect">
            <a:avLst/>
          </a:prstGeom>
          <a:noFill/>
        </p:spPr>
        <p:txBody>
          <a:bodyPr wrap="square">
            <a:spAutoFit/>
          </a:bodyPr>
          <a:lstStyle/>
          <a:p>
            <a:pPr algn="ctr"/>
            <a:r>
              <a:rPr lang="en-US" sz="2800" u="sng" dirty="0">
                <a:solidFill>
                  <a:schemeClr val="accent5"/>
                </a:solidFill>
                <a:effectLst/>
                <a:latin typeface="Bookman Old Style" panose="02050604050505020204" pitchFamily="18" charset="0"/>
                <a:ea typeface="Times New Roman" panose="02020603050405020304" pitchFamily="18" charset="0"/>
                <a:cs typeface="Times New Roman" panose="02020603050405020304" pitchFamily="18" charset="0"/>
              </a:rPr>
              <a:t>Case Study</a:t>
            </a:r>
            <a:endParaRPr lang="en-IN" sz="2800" u="sng" dirty="0">
              <a:solidFill>
                <a:schemeClr val="accent5"/>
              </a:solidFill>
            </a:endParaRPr>
          </a:p>
        </p:txBody>
      </p:sp>
      <p:pic>
        <p:nvPicPr>
          <p:cNvPr id="2" name="Picture 2" descr="Download Major Law Firm Sued For Failure To Supervise Contract - Case Laws  PNG Image with No Background - PNGkey.com">
            <a:extLst>
              <a:ext uri="{FF2B5EF4-FFF2-40B4-BE49-F238E27FC236}">
                <a16:creationId xmlns:a16="http://schemas.microsoft.com/office/drawing/2014/main" id="{5420D7A0-07A3-4822-8E9B-942032AD4A3E}"/>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61251" y="155691"/>
            <a:ext cx="1323218" cy="523221"/>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Download Major Law Firm Sued For Failure To Supervise Contract - Case Laws  PNG Image with No Background - PNGkey.com">
            <a:extLst>
              <a:ext uri="{FF2B5EF4-FFF2-40B4-BE49-F238E27FC236}">
                <a16:creationId xmlns:a16="http://schemas.microsoft.com/office/drawing/2014/main" id="{FD76E095-FA6E-C407-CE6D-208EC60CE6EF}"/>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07531" y="155692"/>
            <a:ext cx="1323218" cy="5232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456698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553720" y="134836"/>
            <a:ext cx="10515600" cy="549274"/>
          </a:xfrm>
          <a:prstGeom prst="rect">
            <a:avLst/>
          </a:prstGeom>
          <a:no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400" dirty="0">
                <a:solidFill>
                  <a:schemeClr val="accent5"/>
                </a:solidFill>
                <a:latin typeface="Bookman Old Style" panose="02050604050505020204" pitchFamily="18" charset="0"/>
              </a:rPr>
              <a:t>Exports Process Flow Chart</a:t>
            </a:r>
          </a:p>
        </p:txBody>
      </p:sp>
      <p:pic>
        <p:nvPicPr>
          <p:cNvPr id="2" name="Picture 1" descr="Export Logistics Process Flowchart">
            <a:extLst>
              <a:ext uri="{FF2B5EF4-FFF2-40B4-BE49-F238E27FC236}">
                <a16:creationId xmlns:a16="http://schemas.microsoft.com/office/drawing/2014/main" id="{6AE5F34F-94C8-1934-E85E-364D27766CB7}"/>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12784" y="1154487"/>
            <a:ext cx="10394066" cy="4737028"/>
          </a:xfrm>
          <a:prstGeom prst="rect">
            <a:avLst/>
          </a:prstGeom>
          <a:noFill/>
          <a:ln>
            <a:noFill/>
          </a:ln>
        </p:spPr>
      </p:pic>
    </p:spTree>
    <p:extLst>
      <p:ext uri="{BB962C8B-B14F-4D97-AF65-F5344CB8AC3E}">
        <p14:creationId xmlns:p14="http://schemas.microsoft.com/office/powerpoint/2010/main" val="74519861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553720" y="134836"/>
            <a:ext cx="10515600" cy="549274"/>
          </a:xfrm>
          <a:prstGeom prst="rect">
            <a:avLst/>
          </a:prstGeom>
          <a:no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400" dirty="0">
                <a:solidFill>
                  <a:schemeClr val="accent5"/>
                </a:solidFill>
                <a:latin typeface="Bookman Old Style" panose="02050604050505020204" pitchFamily="18" charset="0"/>
              </a:rPr>
              <a:t>Procedure for exports</a:t>
            </a:r>
          </a:p>
        </p:txBody>
      </p:sp>
      <p:pic>
        <p:nvPicPr>
          <p:cNvPr id="6" name="Picture 5">
            <a:extLst>
              <a:ext uri="{FF2B5EF4-FFF2-40B4-BE49-F238E27FC236}">
                <a16:creationId xmlns:a16="http://schemas.microsoft.com/office/drawing/2014/main" id="{FE3497A0-9F99-5AC9-204B-D6AF77427A39}"/>
              </a:ext>
            </a:extLst>
          </p:cNvPr>
          <p:cNvPicPr>
            <a:picLocks noChangeAspect="1"/>
          </p:cNvPicPr>
          <p:nvPr/>
        </p:nvPicPr>
        <p:blipFill>
          <a:blip r:embed="rId2"/>
          <a:stretch>
            <a:fillRect/>
          </a:stretch>
        </p:blipFill>
        <p:spPr>
          <a:xfrm>
            <a:off x="2515778" y="1368881"/>
            <a:ext cx="1874682" cy="3566469"/>
          </a:xfrm>
          <a:prstGeom prst="rect">
            <a:avLst/>
          </a:prstGeom>
        </p:spPr>
      </p:pic>
      <p:pic>
        <p:nvPicPr>
          <p:cNvPr id="8" name="Picture 7">
            <a:extLst>
              <a:ext uri="{FF2B5EF4-FFF2-40B4-BE49-F238E27FC236}">
                <a16:creationId xmlns:a16="http://schemas.microsoft.com/office/drawing/2014/main" id="{D150EC9B-FA30-3D02-AB5C-0569FF4CCB4F}"/>
              </a:ext>
            </a:extLst>
          </p:cNvPr>
          <p:cNvPicPr>
            <a:picLocks noChangeAspect="1"/>
          </p:cNvPicPr>
          <p:nvPr/>
        </p:nvPicPr>
        <p:blipFill>
          <a:blip r:embed="rId3"/>
          <a:stretch>
            <a:fillRect/>
          </a:stretch>
        </p:blipFill>
        <p:spPr>
          <a:xfrm>
            <a:off x="5076126" y="1368881"/>
            <a:ext cx="1470787" cy="2072820"/>
          </a:xfrm>
          <a:prstGeom prst="rect">
            <a:avLst/>
          </a:prstGeom>
        </p:spPr>
      </p:pic>
      <p:pic>
        <p:nvPicPr>
          <p:cNvPr id="13" name="Picture 12">
            <a:extLst>
              <a:ext uri="{FF2B5EF4-FFF2-40B4-BE49-F238E27FC236}">
                <a16:creationId xmlns:a16="http://schemas.microsoft.com/office/drawing/2014/main" id="{CCDDD610-8838-ADC1-628E-4B21E00C18D9}"/>
              </a:ext>
            </a:extLst>
          </p:cNvPr>
          <p:cNvPicPr>
            <a:picLocks noChangeAspect="1"/>
          </p:cNvPicPr>
          <p:nvPr/>
        </p:nvPicPr>
        <p:blipFill>
          <a:blip r:embed="rId4"/>
          <a:stretch>
            <a:fillRect/>
          </a:stretch>
        </p:blipFill>
        <p:spPr>
          <a:xfrm>
            <a:off x="7918245" y="1379041"/>
            <a:ext cx="1318374" cy="3787468"/>
          </a:xfrm>
          <a:prstGeom prst="rect">
            <a:avLst/>
          </a:prstGeom>
        </p:spPr>
      </p:pic>
    </p:spTree>
    <p:extLst>
      <p:ext uri="{BB962C8B-B14F-4D97-AF65-F5344CB8AC3E}">
        <p14:creationId xmlns:p14="http://schemas.microsoft.com/office/powerpoint/2010/main" val="284657421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76447" y="925032"/>
            <a:ext cx="11653283" cy="5485599"/>
          </a:xfrm>
        </p:spPr>
        <p:txBody>
          <a:bodyPr>
            <a:noAutofit/>
          </a:bodyPr>
          <a:lstStyle/>
          <a:p>
            <a:pPr marL="0" indent="0">
              <a:spcBef>
                <a:spcPts val="600"/>
              </a:spcBef>
              <a:buNone/>
            </a:pPr>
            <a:endParaRPr lang="en-US" sz="500" b="1" u="sng" dirty="0">
              <a:latin typeface="Bookman Old Style" panose="02050604050505020204" pitchFamily="18" charset="0"/>
            </a:endParaRPr>
          </a:p>
          <a:p>
            <a:pPr lvl="0">
              <a:lnSpc>
                <a:spcPct val="107000"/>
              </a:lnSpc>
              <a:spcAft>
                <a:spcPts val="800"/>
              </a:spcAft>
              <a:tabLst>
                <a:tab pos="457200" algn="l"/>
              </a:tabLst>
            </a:pPr>
            <a:r>
              <a:rPr lang="en-US" sz="1500" kern="100" dirty="0">
                <a:effectLst/>
                <a:latin typeface="Bookman Old Style" panose="02050604050505020204" pitchFamily="18" charset="0"/>
                <a:ea typeface="Calibri" panose="020F0502020204030204" pitchFamily="34" charset="0"/>
                <a:cs typeface="Times New Roman" panose="02020603050405020304" pitchFamily="18" charset="0"/>
              </a:rPr>
              <a:t>An </a:t>
            </a:r>
            <a:r>
              <a:rPr lang="en-US" sz="1500" b="1" kern="100" dirty="0">
                <a:effectLst/>
                <a:latin typeface="Bookman Old Style" panose="02050604050505020204" pitchFamily="18" charset="0"/>
                <a:ea typeface="Calibri" panose="020F0502020204030204" pitchFamily="34" charset="0"/>
                <a:cs typeface="Times New Roman" panose="02020603050405020304" pitchFamily="18" charset="0"/>
              </a:rPr>
              <a:t>Importer -Exporter Code (IEC</a:t>
            </a:r>
            <a:r>
              <a:rPr lang="en-US" sz="1500" kern="100" dirty="0">
                <a:effectLst/>
                <a:latin typeface="Bookman Old Style" panose="02050604050505020204" pitchFamily="18" charset="0"/>
                <a:ea typeface="Calibri" panose="020F0502020204030204" pitchFamily="34" charset="0"/>
                <a:cs typeface="Times New Roman" panose="02020603050405020304" pitchFamily="18" charset="0"/>
              </a:rPr>
              <a:t>) is a key business identification number which mandatory for export from India or Import to India. No export or import shall be made by any person without obtaining an IEC unless specifically exempted.</a:t>
            </a:r>
            <a:endParaRPr lang="en-IN" sz="1500" kern="100" dirty="0">
              <a:effectLst/>
              <a:latin typeface="Bookman Old Style" panose="02050604050505020204" pitchFamily="18" charset="0"/>
              <a:ea typeface="Calibri" panose="020F0502020204030204" pitchFamily="34" charset="0"/>
              <a:cs typeface="Times New Roman" panose="02020603050405020304" pitchFamily="18" charset="0"/>
            </a:endParaRPr>
          </a:p>
          <a:p>
            <a:pPr lvl="0">
              <a:lnSpc>
                <a:spcPct val="107000"/>
              </a:lnSpc>
              <a:spcAft>
                <a:spcPts val="800"/>
              </a:spcAft>
              <a:tabLst>
                <a:tab pos="457200" algn="l"/>
              </a:tabLst>
            </a:pPr>
            <a:r>
              <a:rPr lang="en-IN" sz="1500" kern="100" dirty="0">
                <a:effectLst/>
                <a:latin typeface="Bookman Old Style" panose="02050604050505020204" pitchFamily="18" charset="0"/>
                <a:ea typeface="Calibri" panose="020F0502020204030204" pitchFamily="34" charset="0"/>
                <a:cs typeface="Times New Roman" panose="02020603050405020304" pitchFamily="18" charset="0"/>
              </a:rPr>
              <a:t>Bill of Lading or Airway Bill</a:t>
            </a:r>
          </a:p>
          <a:p>
            <a:pPr lvl="0">
              <a:lnSpc>
                <a:spcPct val="107000"/>
              </a:lnSpc>
              <a:spcAft>
                <a:spcPts val="800"/>
              </a:spcAft>
              <a:tabLst>
                <a:tab pos="457200" algn="l"/>
              </a:tabLst>
            </a:pPr>
            <a:r>
              <a:rPr lang="en-IN" sz="1500" kern="100" dirty="0">
                <a:effectLst/>
                <a:latin typeface="Bookman Old Style" panose="02050604050505020204" pitchFamily="18" charset="0"/>
                <a:ea typeface="Calibri" panose="020F0502020204030204" pitchFamily="34" charset="0"/>
                <a:cs typeface="Times New Roman" panose="02020603050405020304" pitchFamily="18" charset="0"/>
              </a:rPr>
              <a:t>Commercial Invoice cum Packing List</a:t>
            </a:r>
          </a:p>
          <a:p>
            <a:pPr lvl="0">
              <a:lnSpc>
                <a:spcPct val="107000"/>
              </a:lnSpc>
              <a:spcAft>
                <a:spcPts val="800"/>
              </a:spcAft>
              <a:tabLst>
                <a:tab pos="457200" algn="l"/>
              </a:tabLst>
            </a:pPr>
            <a:r>
              <a:rPr lang="en-IN" sz="1500" kern="100" dirty="0">
                <a:effectLst/>
                <a:latin typeface="Bookman Old Style" panose="02050604050505020204" pitchFamily="18" charset="0"/>
                <a:ea typeface="Calibri" panose="020F0502020204030204" pitchFamily="34" charset="0"/>
                <a:cs typeface="Times New Roman" panose="02020603050405020304" pitchFamily="18" charset="0"/>
              </a:rPr>
              <a:t>Shipping Bill or Bill of Export or Bill of Entry</a:t>
            </a:r>
          </a:p>
          <a:p>
            <a:pPr lvl="0">
              <a:lnSpc>
                <a:spcPct val="107000"/>
              </a:lnSpc>
              <a:spcAft>
                <a:spcPts val="800"/>
              </a:spcAft>
              <a:tabLst>
                <a:tab pos="457200" algn="l"/>
              </a:tabLst>
            </a:pPr>
            <a:r>
              <a:rPr lang="en-IN" sz="1500" kern="100" dirty="0">
                <a:effectLst/>
                <a:latin typeface="Bookman Old Style" panose="02050604050505020204" pitchFamily="18" charset="0"/>
                <a:ea typeface="Calibri" panose="020F0502020204030204" pitchFamily="34" charset="0"/>
                <a:cs typeface="Times New Roman" panose="02020603050405020304" pitchFamily="18" charset="0"/>
              </a:rPr>
              <a:t>Proforma Invoice</a:t>
            </a:r>
          </a:p>
          <a:p>
            <a:pPr lvl="0">
              <a:lnSpc>
                <a:spcPct val="107000"/>
              </a:lnSpc>
              <a:spcAft>
                <a:spcPts val="800"/>
              </a:spcAft>
              <a:tabLst>
                <a:tab pos="457200" algn="l"/>
              </a:tabLst>
            </a:pPr>
            <a:r>
              <a:rPr lang="en-IN" sz="1500" kern="100" dirty="0">
                <a:effectLst/>
                <a:latin typeface="Bookman Old Style" panose="02050604050505020204" pitchFamily="18" charset="0"/>
                <a:ea typeface="Calibri" panose="020F0502020204030204" pitchFamily="34" charset="0"/>
                <a:cs typeface="Times New Roman" panose="02020603050405020304" pitchFamily="18" charset="0"/>
              </a:rPr>
              <a:t>Export Order/Purchase Order</a:t>
            </a:r>
          </a:p>
          <a:p>
            <a:pPr lvl="0">
              <a:lnSpc>
                <a:spcPct val="107000"/>
              </a:lnSpc>
              <a:spcAft>
                <a:spcPts val="800"/>
              </a:spcAft>
              <a:tabLst>
                <a:tab pos="457200" algn="l"/>
              </a:tabLst>
            </a:pPr>
            <a:r>
              <a:rPr lang="en-IN" sz="1500" kern="100" dirty="0">
                <a:effectLst/>
                <a:latin typeface="Bookman Old Style" panose="02050604050505020204" pitchFamily="18" charset="0"/>
                <a:ea typeface="Calibri" panose="020F0502020204030204" pitchFamily="34" charset="0"/>
                <a:cs typeface="Times New Roman" panose="02020603050405020304" pitchFamily="18" charset="0"/>
              </a:rPr>
              <a:t>Certificate of Origin</a:t>
            </a:r>
          </a:p>
          <a:p>
            <a:pPr lvl="0">
              <a:lnSpc>
                <a:spcPct val="107000"/>
              </a:lnSpc>
              <a:spcAft>
                <a:spcPts val="800"/>
              </a:spcAft>
              <a:tabLst>
                <a:tab pos="457200" algn="l"/>
              </a:tabLst>
            </a:pPr>
            <a:r>
              <a:rPr lang="en-IN" sz="1500" kern="100" dirty="0">
                <a:effectLst/>
                <a:latin typeface="Bookman Old Style" panose="02050604050505020204" pitchFamily="18" charset="0"/>
                <a:ea typeface="Calibri" panose="020F0502020204030204" pitchFamily="34" charset="0"/>
                <a:cs typeface="Times New Roman" panose="02020603050405020304" pitchFamily="18" charset="0"/>
              </a:rPr>
              <a:t>Bill of Exchange (BE)</a:t>
            </a:r>
          </a:p>
          <a:p>
            <a:pPr lvl="0">
              <a:lnSpc>
                <a:spcPct val="107000"/>
              </a:lnSpc>
              <a:spcAft>
                <a:spcPts val="800"/>
              </a:spcAft>
              <a:tabLst>
                <a:tab pos="457200" algn="l"/>
              </a:tabLst>
            </a:pPr>
            <a:r>
              <a:rPr lang="en-IN" sz="1500" kern="100" dirty="0">
                <a:effectLst/>
                <a:latin typeface="Bookman Old Style" panose="02050604050505020204" pitchFamily="18" charset="0"/>
                <a:ea typeface="Calibri" panose="020F0502020204030204" pitchFamily="34" charset="0"/>
                <a:cs typeface="Times New Roman" panose="02020603050405020304" pitchFamily="18" charset="0"/>
              </a:rPr>
              <a:t>Letter of Credit</a:t>
            </a:r>
          </a:p>
          <a:p>
            <a:pPr lvl="0">
              <a:lnSpc>
                <a:spcPct val="107000"/>
              </a:lnSpc>
              <a:spcAft>
                <a:spcPts val="800"/>
              </a:spcAft>
              <a:tabLst>
                <a:tab pos="457200" algn="l"/>
              </a:tabLst>
            </a:pPr>
            <a:r>
              <a:rPr lang="en-IN" sz="1500" kern="100" dirty="0">
                <a:effectLst/>
                <a:latin typeface="Bookman Old Style" panose="02050604050505020204" pitchFamily="18" charset="0"/>
                <a:ea typeface="Calibri" panose="020F0502020204030204" pitchFamily="34" charset="0"/>
                <a:cs typeface="Times New Roman" panose="02020603050405020304" pitchFamily="18" charset="0"/>
              </a:rPr>
              <a:t>Inspection/Quality Check</a:t>
            </a:r>
            <a:endParaRPr lang="en-IN" sz="1500" kern="100" dirty="0">
              <a:latin typeface="Bookman Old Style" panose="02050604050505020204" pitchFamily="18" charset="0"/>
              <a:ea typeface="Calibri" panose="020F0502020204030204" pitchFamily="34" charset="0"/>
              <a:cs typeface="Times New Roman" panose="02020603050405020304" pitchFamily="18" charset="0"/>
            </a:endParaRPr>
          </a:p>
          <a:p>
            <a:pPr lvl="0">
              <a:lnSpc>
                <a:spcPct val="107000"/>
              </a:lnSpc>
              <a:spcAft>
                <a:spcPts val="800"/>
              </a:spcAft>
              <a:tabLst>
                <a:tab pos="457200" algn="l"/>
              </a:tabLst>
            </a:pPr>
            <a:r>
              <a:rPr lang="en-IN" sz="1500" kern="100" dirty="0">
                <a:effectLst/>
                <a:latin typeface="Bookman Old Style" panose="02050604050505020204" pitchFamily="18" charset="0"/>
                <a:ea typeface="Calibri" panose="020F0502020204030204" pitchFamily="34" charset="0"/>
                <a:cs typeface="Times New Roman" panose="02020603050405020304" pitchFamily="18" charset="0"/>
              </a:rPr>
              <a:t>Phyto-sanitary and Fumigation Certificates.</a:t>
            </a:r>
          </a:p>
          <a:p>
            <a:pPr marL="0" indent="0">
              <a:spcBef>
                <a:spcPts val="600"/>
              </a:spcBef>
              <a:buNone/>
            </a:pPr>
            <a:endParaRPr lang="en-US" sz="500" b="1" u="sng" dirty="0">
              <a:latin typeface="Bookman Old Style" panose="02050604050505020204" pitchFamily="18" charset="0"/>
            </a:endParaRPr>
          </a:p>
        </p:txBody>
      </p:sp>
      <p:sp>
        <p:nvSpPr>
          <p:cNvPr id="5" name="Title 1"/>
          <p:cNvSpPr txBox="1">
            <a:spLocks/>
          </p:cNvSpPr>
          <p:nvPr/>
        </p:nvSpPr>
        <p:spPr>
          <a:xfrm>
            <a:off x="1976285" y="299049"/>
            <a:ext cx="7680309" cy="549274"/>
          </a:xfrm>
          <a:prstGeom prst="rect">
            <a:avLst/>
          </a:prstGeom>
          <a:no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dirty="0">
                <a:solidFill>
                  <a:schemeClr val="accent5"/>
                </a:solidFill>
                <a:latin typeface="Bookman Old Style" panose="02050604050505020204" pitchFamily="18" charset="0"/>
              </a:rPr>
              <a:t>List of Documents Required for Exports Customs Clearance</a:t>
            </a:r>
          </a:p>
        </p:txBody>
      </p:sp>
      <p:pic>
        <p:nvPicPr>
          <p:cNvPr id="2" name="Picture 1" descr="Basic Import Documents to the Customs Clearance Process - Boom Plus | Pasta  Manufacturers, Wheat Flour Supplier and Exporters, Pasta Brands, Pasta  wholesale | B2B">
            <a:extLst>
              <a:ext uri="{FF2B5EF4-FFF2-40B4-BE49-F238E27FC236}">
                <a16:creationId xmlns:a16="http://schemas.microsoft.com/office/drawing/2014/main" id="{3157E455-F4DE-D0D6-104F-4F29C0A26528}"/>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168774" y="2274070"/>
            <a:ext cx="5284490" cy="3687096"/>
          </a:xfrm>
          <a:prstGeom prst="rect">
            <a:avLst/>
          </a:prstGeom>
          <a:noFill/>
          <a:ln>
            <a:noFill/>
          </a:ln>
        </p:spPr>
      </p:pic>
    </p:spTree>
    <p:extLst>
      <p:ext uri="{BB962C8B-B14F-4D97-AF65-F5344CB8AC3E}">
        <p14:creationId xmlns:p14="http://schemas.microsoft.com/office/powerpoint/2010/main" val="165520020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IEC Code Online | Import Export Code Service in Chennai">
            <a:extLst>
              <a:ext uri="{FF2B5EF4-FFF2-40B4-BE49-F238E27FC236}">
                <a16:creationId xmlns:a16="http://schemas.microsoft.com/office/drawing/2014/main" id="{77D04C49-8B46-364C-1413-0624A504ECD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0291" y="987137"/>
            <a:ext cx="4747345" cy="5559136"/>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99364594-9822-C04D-08D9-3B2AD67ECD94}"/>
              </a:ext>
            </a:extLst>
          </p:cNvPr>
          <p:cNvSpPr txBox="1"/>
          <p:nvPr/>
        </p:nvSpPr>
        <p:spPr>
          <a:xfrm>
            <a:off x="229900" y="648583"/>
            <a:ext cx="6182590" cy="338554"/>
          </a:xfrm>
          <a:prstGeom prst="rect">
            <a:avLst/>
          </a:prstGeom>
          <a:noFill/>
        </p:spPr>
        <p:txBody>
          <a:bodyPr wrap="square">
            <a:spAutoFit/>
          </a:bodyPr>
          <a:lstStyle/>
          <a:p>
            <a:pPr marL="285750" indent="-285750">
              <a:buFont typeface="Wingdings" panose="05000000000000000000" pitchFamily="2" charset="2"/>
              <a:buChar char="v"/>
            </a:pPr>
            <a:r>
              <a:rPr lang="en-US" sz="1600" kern="100" dirty="0">
                <a:effectLst/>
                <a:latin typeface="Bookman Old Style" panose="02050604050505020204" pitchFamily="18" charset="0"/>
                <a:ea typeface="Calibri" panose="020F0502020204030204" pitchFamily="34" charset="0"/>
                <a:cs typeface="Times New Roman" panose="02020603050405020304" pitchFamily="18" charset="0"/>
              </a:rPr>
              <a:t>Importer -Exporter Code (IEC) :</a:t>
            </a:r>
            <a:endParaRPr lang="en-IN" sz="1600" dirty="0"/>
          </a:p>
        </p:txBody>
      </p:sp>
      <p:sp>
        <p:nvSpPr>
          <p:cNvPr id="7" name="Title 1">
            <a:extLst>
              <a:ext uri="{FF2B5EF4-FFF2-40B4-BE49-F238E27FC236}">
                <a16:creationId xmlns:a16="http://schemas.microsoft.com/office/drawing/2014/main" id="{17E1FF56-BB2F-8B12-6D61-7DB62CBB2782}"/>
              </a:ext>
            </a:extLst>
          </p:cNvPr>
          <p:cNvSpPr txBox="1">
            <a:spLocks/>
          </p:cNvSpPr>
          <p:nvPr/>
        </p:nvSpPr>
        <p:spPr>
          <a:xfrm>
            <a:off x="2122298" y="37358"/>
            <a:ext cx="7680309" cy="549274"/>
          </a:xfrm>
          <a:prstGeom prst="rect">
            <a:avLst/>
          </a:prstGeom>
          <a:no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000" u="sng" dirty="0">
                <a:solidFill>
                  <a:schemeClr val="accent5"/>
                </a:solidFill>
                <a:latin typeface="Bookman Old Style" panose="02050604050505020204" pitchFamily="18" charset="0"/>
              </a:rPr>
              <a:t>Documents Required for Exports Customs Clearance</a:t>
            </a:r>
          </a:p>
        </p:txBody>
      </p:sp>
      <p:sp>
        <p:nvSpPr>
          <p:cNvPr id="10" name="TextBox 9">
            <a:extLst>
              <a:ext uri="{FF2B5EF4-FFF2-40B4-BE49-F238E27FC236}">
                <a16:creationId xmlns:a16="http://schemas.microsoft.com/office/drawing/2014/main" id="{AC22DAFD-BAFB-0566-47E6-206AE79A8599}"/>
              </a:ext>
            </a:extLst>
          </p:cNvPr>
          <p:cNvSpPr txBox="1"/>
          <p:nvPr/>
        </p:nvSpPr>
        <p:spPr>
          <a:xfrm>
            <a:off x="6303819" y="671210"/>
            <a:ext cx="6180880" cy="338554"/>
          </a:xfrm>
          <a:prstGeom prst="rect">
            <a:avLst/>
          </a:prstGeom>
          <a:noFill/>
        </p:spPr>
        <p:txBody>
          <a:bodyPr wrap="square">
            <a:spAutoFit/>
          </a:bodyPr>
          <a:lstStyle/>
          <a:p>
            <a:pPr marL="285750" indent="-285750">
              <a:buFont typeface="Wingdings" panose="05000000000000000000" pitchFamily="2" charset="2"/>
              <a:buChar char="v"/>
            </a:pPr>
            <a:r>
              <a:rPr lang="en-IN" sz="1600" kern="100" dirty="0">
                <a:effectLst/>
                <a:latin typeface="Bookman Old Style" panose="02050604050505020204" pitchFamily="18" charset="0"/>
                <a:ea typeface="Calibri" panose="020F0502020204030204" pitchFamily="34" charset="0"/>
                <a:cs typeface="Times New Roman" panose="02020603050405020304" pitchFamily="18" charset="0"/>
              </a:rPr>
              <a:t>Sample </a:t>
            </a:r>
            <a:r>
              <a:rPr lang="en-US" sz="1600" dirty="0">
                <a:effectLst/>
                <a:latin typeface="Bookman Old Style" panose="02050604050505020204" pitchFamily="18" charset="0"/>
                <a:ea typeface="Times New Roman" panose="02020603050405020304" pitchFamily="18" charset="0"/>
                <a:cs typeface="Times New Roman" panose="02020603050405020304" pitchFamily="18" charset="0"/>
              </a:rPr>
              <a:t>Bill of Lading</a:t>
            </a:r>
            <a:r>
              <a:rPr lang="en-IN" sz="1600" dirty="0">
                <a:latin typeface="Bookman Old Style" panose="02050604050505020204" pitchFamily="18" charset="0"/>
                <a:ea typeface="Times New Roman" panose="02020603050405020304" pitchFamily="18" charset="0"/>
                <a:cs typeface="Times New Roman" panose="02020603050405020304" pitchFamily="18" charset="0"/>
              </a:rPr>
              <a:t> </a:t>
            </a:r>
            <a:r>
              <a:rPr lang="en-IN" sz="1600" kern="100" dirty="0">
                <a:latin typeface="Bookman Old Style" panose="02050604050505020204" pitchFamily="18" charset="0"/>
                <a:ea typeface="Calibri" panose="020F0502020204030204" pitchFamily="34" charset="0"/>
                <a:cs typeface="Times New Roman" panose="02020603050405020304" pitchFamily="18" charset="0"/>
              </a:rPr>
              <a:t>:</a:t>
            </a:r>
            <a:endParaRPr lang="en-IN" sz="1600" dirty="0"/>
          </a:p>
        </p:txBody>
      </p:sp>
      <p:pic>
        <p:nvPicPr>
          <p:cNvPr id="11" name="Picture 10">
            <a:extLst>
              <a:ext uri="{FF2B5EF4-FFF2-40B4-BE49-F238E27FC236}">
                <a16:creationId xmlns:a16="http://schemas.microsoft.com/office/drawing/2014/main" id="{F3FE03D5-EC9A-1F3F-E65B-3CF4D63C182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12490" y="1094342"/>
            <a:ext cx="5254906" cy="5254906"/>
          </a:xfrm>
          <a:prstGeom prst="rect">
            <a:avLst/>
          </a:prstGeom>
          <a:ln>
            <a:solidFill>
              <a:schemeClr val="tx1"/>
            </a:solidFill>
          </a:ln>
        </p:spPr>
      </p:pic>
    </p:spTree>
    <p:extLst>
      <p:ext uri="{BB962C8B-B14F-4D97-AF65-F5344CB8AC3E}">
        <p14:creationId xmlns:p14="http://schemas.microsoft.com/office/powerpoint/2010/main" val="170919121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5CB46D2-78EA-50BD-4656-4F5657ED7583}"/>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1227" y="946422"/>
            <a:ext cx="5416952" cy="5497974"/>
          </a:xfrm>
          <a:prstGeom prst="rect">
            <a:avLst/>
          </a:prstGeom>
          <a:noFill/>
          <a:ln>
            <a:noFill/>
          </a:ln>
        </p:spPr>
      </p:pic>
      <p:sp>
        <p:nvSpPr>
          <p:cNvPr id="7" name="TextBox 6">
            <a:extLst>
              <a:ext uri="{FF2B5EF4-FFF2-40B4-BE49-F238E27FC236}">
                <a16:creationId xmlns:a16="http://schemas.microsoft.com/office/drawing/2014/main" id="{A5EF8752-05C2-766C-4026-942601C06888}"/>
              </a:ext>
            </a:extLst>
          </p:cNvPr>
          <p:cNvSpPr txBox="1"/>
          <p:nvPr/>
        </p:nvSpPr>
        <p:spPr>
          <a:xfrm>
            <a:off x="273321" y="716776"/>
            <a:ext cx="6180880" cy="323165"/>
          </a:xfrm>
          <a:prstGeom prst="rect">
            <a:avLst/>
          </a:prstGeom>
          <a:noFill/>
        </p:spPr>
        <p:txBody>
          <a:bodyPr wrap="square">
            <a:spAutoFit/>
          </a:bodyPr>
          <a:lstStyle/>
          <a:p>
            <a:pPr marL="285750" indent="-285750">
              <a:buFont typeface="Wingdings" panose="05000000000000000000" pitchFamily="2" charset="2"/>
              <a:buChar char="v"/>
            </a:pPr>
            <a:r>
              <a:rPr lang="en-IN" sz="1500" kern="100" dirty="0">
                <a:effectLst/>
                <a:latin typeface="Bookman Old Style" panose="02050604050505020204" pitchFamily="18" charset="0"/>
                <a:ea typeface="Calibri" panose="020F0502020204030204" pitchFamily="34" charset="0"/>
                <a:cs typeface="Times New Roman" panose="02020603050405020304" pitchFamily="18" charset="0"/>
              </a:rPr>
              <a:t>Sample Shipping Bill </a:t>
            </a:r>
            <a:r>
              <a:rPr lang="en-IN" sz="1500" kern="100" dirty="0">
                <a:latin typeface="Bookman Old Style" panose="02050604050505020204" pitchFamily="18" charset="0"/>
                <a:ea typeface="Calibri" panose="020F0502020204030204" pitchFamily="34" charset="0"/>
                <a:cs typeface="Times New Roman" panose="02020603050405020304" pitchFamily="18" charset="0"/>
              </a:rPr>
              <a:t>:</a:t>
            </a:r>
            <a:endParaRPr lang="en-IN" sz="1500" dirty="0"/>
          </a:p>
        </p:txBody>
      </p:sp>
      <p:sp>
        <p:nvSpPr>
          <p:cNvPr id="13" name="Title 1">
            <a:extLst>
              <a:ext uri="{FF2B5EF4-FFF2-40B4-BE49-F238E27FC236}">
                <a16:creationId xmlns:a16="http://schemas.microsoft.com/office/drawing/2014/main" id="{1A38CCD5-CEBA-5EA7-3910-25BBF23BF723}"/>
              </a:ext>
            </a:extLst>
          </p:cNvPr>
          <p:cNvSpPr txBox="1">
            <a:spLocks/>
          </p:cNvSpPr>
          <p:nvPr/>
        </p:nvSpPr>
        <p:spPr>
          <a:xfrm>
            <a:off x="2101516" y="76684"/>
            <a:ext cx="7680309" cy="549274"/>
          </a:xfrm>
          <a:prstGeom prst="rect">
            <a:avLst/>
          </a:prstGeom>
          <a:no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000" u="sng" dirty="0">
                <a:solidFill>
                  <a:schemeClr val="accent5"/>
                </a:solidFill>
                <a:latin typeface="Bookman Old Style" panose="02050604050505020204" pitchFamily="18" charset="0"/>
              </a:rPr>
              <a:t>Documents Required for Exports Customs Clearance</a:t>
            </a:r>
          </a:p>
        </p:txBody>
      </p:sp>
      <p:pic>
        <p:nvPicPr>
          <p:cNvPr id="5" name="Picture 4">
            <a:extLst>
              <a:ext uri="{FF2B5EF4-FFF2-40B4-BE49-F238E27FC236}">
                <a16:creationId xmlns:a16="http://schemas.microsoft.com/office/drawing/2014/main" id="{A5AE32D6-7362-38A6-7553-89B9F9780F8F}"/>
              </a:ext>
            </a:extLst>
          </p:cNvPr>
          <p:cNvPicPr>
            <a:picLocks noChangeAspect="1"/>
          </p:cNvPicPr>
          <p:nvPr/>
        </p:nvPicPr>
        <p:blipFill>
          <a:blip r:embed="rId4"/>
          <a:stretch>
            <a:fillRect/>
          </a:stretch>
        </p:blipFill>
        <p:spPr>
          <a:xfrm>
            <a:off x="7152588" y="1081505"/>
            <a:ext cx="4589139" cy="5414846"/>
          </a:xfrm>
          <a:prstGeom prst="rect">
            <a:avLst/>
          </a:prstGeom>
        </p:spPr>
      </p:pic>
      <p:sp>
        <p:nvSpPr>
          <p:cNvPr id="8" name="TextBox 7">
            <a:extLst>
              <a:ext uri="{FF2B5EF4-FFF2-40B4-BE49-F238E27FC236}">
                <a16:creationId xmlns:a16="http://schemas.microsoft.com/office/drawing/2014/main" id="{2FDFA592-02C1-BFAD-9956-E98E87768271}"/>
              </a:ext>
            </a:extLst>
          </p:cNvPr>
          <p:cNvSpPr txBox="1"/>
          <p:nvPr/>
        </p:nvSpPr>
        <p:spPr>
          <a:xfrm>
            <a:off x="7079851" y="652634"/>
            <a:ext cx="6182590" cy="324961"/>
          </a:xfrm>
          <a:prstGeom prst="rect">
            <a:avLst/>
          </a:prstGeom>
          <a:noFill/>
        </p:spPr>
        <p:txBody>
          <a:bodyPr wrap="square">
            <a:spAutoFit/>
          </a:bodyPr>
          <a:lstStyle/>
          <a:p>
            <a:pPr marL="285750" lvl="0" indent="-285750">
              <a:lnSpc>
                <a:spcPct val="107000"/>
              </a:lnSpc>
              <a:spcAft>
                <a:spcPts val="800"/>
              </a:spcAft>
              <a:buFont typeface="Wingdings" panose="05000000000000000000" pitchFamily="2" charset="2"/>
              <a:buChar char="v"/>
              <a:tabLst>
                <a:tab pos="457200" algn="l"/>
              </a:tabLst>
            </a:pPr>
            <a:r>
              <a:rPr lang="en-IN" sz="1500" kern="100" dirty="0">
                <a:effectLst/>
                <a:latin typeface="Bookman Old Style" panose="02050604050505020204" pitchFamily="18" charset="0"/>
                <a:ea typeface="Calibri" panose="020F0502020204030204" pitchFamily="34" charset="0"/>
                <a:cs typeface="Times New Roman" panose="02020603050405020304" pitchFamily="18" charset="0"/>
              </a:rPr>
              <a:t>Certificate of Origin :</a:t>
            </a:r>
          </a:p>
        </p:txBody>
      </p:sp>
    </p:spTree>
    <p:extLst>
      <p:ext uri="{BB962C8B-B14F-4D97-AF65-F5344CB8AC3E}">
        <p14:creationId xmlns:p14="http://schemas.microsoft.com/office/powerpoint/2010/main" val="7038191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dirty="0"/>
          </a:p>
        </p:txBody>
      </p:sp>
      <p:sp>
        <p:nvSpPr>
          <p:cNvPr id="5" name="Slide Number Placeholder 4"/>
          <p:cNvSpPr>
            <a:spLocks noGrp="1"/>
          </p:cNvSpPr>
          <p:nvPr>
            <p:ph type="sldNum" sz="quarter" idx="12"/>
          </p:nvPr>
        </p:nvSpPr>
        <p:spPr/>
        <p:txBody>
          <a:bodyPr/>
          <a:lstStyle/>
          <a:p>
            <a:fld id="{170E638E-DA6D-49BB-8CC7-CB26D7388A0E}" type="slidenum">
              <a:rPr lang="en-US" smtClean="0"/>
              <a:t>4</a:t>
            </a:fld>
            <a:endParaRPr lang="en-US" dirty="0"/>
          </a:p>
        </p:txBody>
      </p:sp>
      <p:pic>
        <p:nvPicPr>
          <p:cNvPr id="4" name="Picture 3" descr="How to Import Goods Into Canada">
            <a:extLst>
              <a:ext uri="{FF2B5EF4-FFF2-40B4-BE49-F238E27FC236}">
                <a16:creationId xmlns:a16="http://schemas.microsoft.com/office/drawing/2014/main" id="{C90AE4D6-62A2-57C9-2608-29D9185D15E4}"/>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1280" y="88305"/>
            <a:ext cx="12039599" cy="6698575"/>
          </a:xfrm>
          <a:prstGeom prst="rect">
            <a:avLst/>
          </a:prstGeom>
          <a:noFill/>
          <a:ln>
            <a:noFill/>
          </a:ln>
        </p:spPr>
      </p:pic>
      <p:sp>
        <p:nvSpPr>
          <p:cNvPr id="9" name="TextBox 8">
            <a:extLst>
              <a:ext uri="{FF2B5EF4-FFF2-40B4-BE49-F238E27FC236}">
                <a16:creationId xmlns:a16="http://schemas.microsoft.com/office/drawing/2014/main" id="{8A6C205D-92FC-08D0-4F1C-1DB4EA9A1034}"/>
              </a:ext>
            </a:extLst>
          </p:cNvPr>
          <p:cNvSpPr txBox="1"/>
          <p:nvPr/>
        </p:nvSpPr>
        <p:spPr>
          <a:xfrm>
            <a:off x="720131" y="257156"/>
            <a:ext cx="10771402" cy="830997"/>
          </a:xfrm>
          <a:prstGeom prst="rect">
            <a:avLst/>
          </a:prstGeom>
          <a:solidFill>
            <a:schemeClr val="accent1">
              <a:lumMod val="40000"/>
              <a:lumOff val="60000"/>
            </a:schemeClr>
          </a:solidFill>
          <a:ln>
            <a:noFill/>
          </a:ln>
        </p:spPr>
        <p:txBody>
          <a:bodyPr wrap="square">
            <a:spAutoFit/>
          </a:bodyPr>
          <a:lstStyle/>
          <a:p>
            <a:pPr algn="ctr"/>
            <a:r>
              <a:rPr lang="en-US" sz="4800" b="1" dirty="0">
                <a:latin typeface="Bookman Old Style" panose="02050604050505020204" pitchFamily="18" charset="0"/>
              </a:rPr>
              <a:t>Exports and Various Definitions</a:t>
            </a:r>
            <a:endParaRPr lang="en-IN" sz="4800" b="1" dirty="0">
              <a:latin typeface="Bookman Old Style" panose="02050604050505020204" pitchFamily="18" charset="0"/>
            </a:endParaRPr>
          </a:p>
        </p:txBody>
      </p:sp>
    </p:spTree>
    <p:extLst>
      <p:ext uri="{BB962C8B-B14F-4D97-AF65-F5344CB8AC3E}">
        <p14:creationId xmlns:p14="http://schemas.microsoft.com/office/powerpoint/2010/main" val="337471929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4340506" y="250584"/>
            <a:ext cx="3036490" cy="549274"/>
          </a:xfrm>
          <a:prstGeom prst="rect">
            <a:avLst/>
          </a:prstGeom>
          <a:no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dirty="0">
                <a:solidFill>
                  <a:schemeClr val="accent5"/>
                </a:solidFill>
                <a:latin typeface="Bookman Old Style" panose="02050604050505020204" pitchFamily="18" charset="0"/>
              </a:rPr>
              <a:t>Export Duties </a:t>
            </a:r>
          </a:p>
        </p:txBody>
      </p:sp>
      <p:sp>
        <p:nvSpPr>
          <p:cNvPr id="3" name="TextBox 2">
            <a:extLst>
              <a:ext uri="{FF2B5EF4-FFF2-40B4-BE49-F238E27FC236}">
                <a16:creationId xmlns:a16="http://schemas.microsoft.com/office/drawing/2014/main" id="{2C7D9814-7C20-2DCA-4B82-E1631C77AD4F}"/>
              </a:ext>
            </a:extLst>
          </p:cNvPr>
          <p:cNvSpPr txBox="1"/>
          <p:nvPr/>
        </p:nvSpPr>
        <p:spPr>
          <a:xfrm>
            <a:off x="213597" y="799858"/>
            <a:ext cx="11794603" cy="3948453"/>
          </a:xfrm>
          <a:prstGeom prst="rect">
            <a:avLst/>
          </a:prstGeom>
          <a:noFill/>
        </p:spPr>
        <p:txBody>
          <a:bodyPr wrap="square">
            <a:spAutoFit/>
          </a:bodyPr>
          <a:lstStyle/>
          <a:p>
            <a:pPr>
              <a:lnSpc>
                <a:spcPct val="200000"/>
              </a:lnSpc>
              <a:spcAft>
                <a:spcPts val="600"/>
              </a:spcAft>
            </a:pPr>
            <a:r>
              <a:rPr lang="en-US" sz="1500" b="1" u="sng" kern="100" dirty="0">
                <a:effectLst/>
                <a:latin typeface="Bookman Old Style" panose="02050604050505020204" pitchFamily="18" charset="0"/>
                <a:ea typeface="Calibri" panose="020F0502020204030204" pitchFamily="34" charset="0"/>
                <a:cs typeface="Times New Roman" panose="02020603050405020304" pitchFamily="18" charset="0"/>
              </a:rPr>
              <a:t>Types of export duties in India are as follows:</a:t>
            </a:r>
            <a:endParaRPr lang="en-IN" sz="1500" dirty="0">
              <a:effectLst/>
              <a:latin typeface="Bookman Old Style" panose="02050604050505020204" pitchFamily="18" charset="0"/>
              <a:ea typeface="Times New Roman" panose="02020603050405020304" pitchFamily="18" charset="0"/>
              <a:cs typeface="Times New Roman" panose="02020603050405020304" pitchFamily="18" charset="0"/>
            </a:endParaRPr>
          </a:p>
          <a:p>
            <a:pPr marL="342900" lvl="0" indent="-342900">
              <a:lnSpc>
                <a:spcPct val="200000"/>
              </a:lnSpc>
              <a:spcAft>
                <a:spcPts val="600"/>
              </a:spcAft>
              <a:buSzPts val="1000"/>
              <a:buFont typeface="Symbol" panose="05050102010706020507" pitchFamily="18" charset="2"/>
              <a:buChar char=""/>
              <a:tabLst>
                <a:tab pos="457200" algn="l"/>
              </a:tabLst>
            </a:pPr>
            <a:r>
              <a:rPr lang="en-US" sz="1500" b="1" kern="100" dirty="0">
                <a:effectLst/>
                <a:latin typeface="Bookman Old Style" panose="02050604050505020204" pitchFamily="18" charset="0"/>
                <a:ea typeface="Calibri" panose="020F0502020204030204" pitchFamily="34" charset="0"/>
                <a:cs typeface="Times New Roman" panose="02020603050405020304" pitchFamily="18" charset="0"/>
              </a:rPr>
              <a:t>Ad Valorem Duty:</a:t>
            </a:r>
            <a:r>
              <a:rPr lang="en-US" sz="1500" kern="100" dirty="0">
                <a:effectLst/>
                <a:latin typeface="Bookman Old Style" panose="02050604050505020204" pitchFamily="18" charset="0"/>
                <a:ea typeface="Calibri" panose="020F0502020204030204" pitchFamily="34" charset="0"/>
                <a:cs typeface="Times New Roman" panose="02020603050405020304" pitchFamily="18" charset="0"/>
              </a:rPr>
              <a:t> This is calculated as a percentage of the value of the goods. For instance, if a 10% ad valorem duty is levied on an item valued at INR 100, the duty payable would be INR 10.</a:t>
            </a:r>
            <a:endParaRPr lang="en-IN" sz="1500" dirty="0">
              <a:effectLst/>
              <a:latin typeface="Bookman Old Style" panose="02050604050505020204" pitchFamily="18" charset="0"/>
              <a:ea typeface="Times New Roman" panose="02020603050405020304" pitchFamily="18" charset="0"/>
              <a:cs typeface="Times New Roman" panose="02020603050405020304" pitchFamily="18" charset="0"/>
            </a:endParaRPr>
          </a:p>
          <a:p>
            <a:pPr marL="342900" lvl="0" indent="-342900">
              <a:lnSpc>
                <a:spcPct val="200000"/>
              </a:lnSpc>
              <a:spcAft>
                <a:spcPts val="600"/>
              </a:spcAft>
              <a:buSzPts val="1000"/>
              <a:buFont typeface="Symbol" panose="05050102010706020507" pitchFamily="18" charset="2"/>
              <a:buChar char=""/>
              <a:tabLst>
                <a:tab pos="457200" algn="l"/>
              </a:tabLst>
            </a:pPr>
            <a:r>
              <a:rPr lang="en-US" sz="1500" b="1" kern="100" dirty="0">
                <a:effectLst/>
                <a:latin typeface="Bookman Old Style" panose="02050604050505020204" pitchFamily="18" charset="0"/>
                <a:ea typeface="Calibri" panose="020F0502020204030204" pitchFamily="34" charset="0"/>
                <a:cs typeface="Times New Roman" panose="02020603050405020304" pitchFamily="18" charset="0"/>
              </a:rPr>
              <a:t>Specific Duty:</a:t>
            </a:r>
            <a:r>
              <a:rPr lang="en-US" sz="1500" kern="100" dirty="0">
                <a:effectLst/>
                <a:latin typeface="Bookman Old Style" panose="02050604050505020204" pitchFamily="18" charset="0"/>
                <a:ea typeface="Calibri" panose="020F0502020204030204" pitchFamily="34" charset="0"/>
                <a:cs typeface="Times New Roman" panose="02020603050405020304" pitchFamily="18" charset="0"/>
              </a:rPr>
              <a:t> This is a fixed amount of duty levied on a per-unit basis, regardless of the value of the goods. For example, if a specific duty of INR 20 is levied on each unit of a product, then for 10 units, the duty payable would be INR 200.</a:t>
            </a:r>
            <a:endParaRPr lang="en-IN" sz="1500" dirty="0">
              <a:effectLst/>
              <a:latin typeface="Bookman Old Style" panose="02050604050505020204" pitchFamily="18" charset="0"/>
              <a:ea typeface="Times New Roman" panose="02020603050405020304" pitchFamily="18" charset="0"/>
              <a:cs typeface="Times New Roman" panose="02020603050405020304" pitchFamily="18" charset="0"/>
            </a:endParaRPr>
          </a:p>
          <a:p>
            <a:pPr marL="342900" lvl="0" indent="-342900">
              <a:lnSpc>
                <a:spcPct val="200000"/>
              </a:lnSpc>
              <a:spcAft>
                <a:spcPts val="600"/>
              </a:spcAft>
              <a:buSzPts val="1000"/>
              <a:buFont typeface="Symbol" panose="05050102010706020507" pitchFamily="18" charset="2"/>
              <a:buChar char=""/>
              <a:tabLst>
                <a:tab pos="457200" algn="l"/>
              </a:tabLst>
            </a:pPr>
            <a:r>
              <a:rPr lang="en-US" sz="1500" b="1" kern="100" dirty="0">
                <a:effectLst/>
                <a:latin typeface="Bookman Old Style" panose="02050604050505020204" pitchFamily="18" charset="0"/>
                <a:ea typeface="Calibri" panose="020F0502020204030204" pitchFamily="34" charset="0"/>
                <a:cs typeface="Times New Roman" panose="02020603050405020304" pitchFamily="18" charset="0"/>
              </a:rPr>
              <a:t>Compound Duty:</a:t>
            </a:r>
            <a:r>
              <a:rPr lang="en-US" sz="1500" kern="100" dirty="0">
                <a:effectLst/>
                <a:latin typeface="Bookman Old Style" panose="02050604050505020204" pitchFamily="18" charset="0"/>
                <a:ea typeface="Calibri" panose="020F0502020204030204" pitchFamily="34" charset="0"/>
                <a:cs typeface="Times New Roman" panose="02020603050405020304" pitchFamily="18" charset="0"/>
              </a:rPr>
              <a:t> This is a combination of ad valorem and specific duties. It has components of both value and quantity. For instance, a compound duty might entail a 5% ad valorem duty plus INR 10 per unit.</a:t>
            </a:r>
            <a:endParaRPr lang="en-IN" sz="1500" dirty="0">
              <a:effectLst/>
              <a:latin typeface="Bookman Old Style" panose="020506040505050202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16721293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BFCA3A6-B668-98D0-9150-07574A81547E}"/>
              </a:ext>
            </a:extLst>
          </p:cNvPr>
          <p:cNvSpPr txBox="1"/>
          <p:nvPr/>
        </p:nvSpPr>
        <p:spPr>
          <a:xfrm>
            <a:off x="1537854" y="194740"/>
            <a:ext cx="8676410" cy="954107"/>
          </a:xfrm>
          <a:prstGeom prst="rect">
            <a:avLst/>
          </a:prstGeom>
          <a:noFill/>
        </p:spPr>
        <p:txBody>
          <a:bodyPr wrap="square">
            <a:spAutoFit/>
          </a:bodyPr>
          <a:lstStyle/>
          <a:p>
            <a:pPr algn="ctr"/>
            <a:r>
              <a:rPr lang="en-IN" sz="2800" dirty="0">
                <a:solidFill>
                  <a:schemeClr val="accent5"/>
                </a:solidFill>
              </a:rPr>
              <a:t>TECHNICAL TERMS RELATING TO VALUE IN THE COURSE OF EXPORT – INTERNATIONAL COMMERCIAL (INCO) TERMS</a:t>
            </a:r>
          </a:p>
        </p:txBody>
      </p:sp>
      <p:pic>
        <p:nvPicPr>
          <p:cNvPr id="7" name="Picture 6">
            <a:extLst>
              <a:ext uri="{FF2B5EF4-FFF2-40B4-BE49-F238E27FC236}">
                <a16:creationId xmlns:a16="http://schemas.microsoft.com/office/drawing/2014/main" id="{3363346A-82C9-DA64-26A8-ED8D91253760}"/>
              </a:ext>
            </a:extLst>
          </p:cNvPr>
          <p:cNvPicPr>
            <a:picLocks noChangeAspect="1"/>
          </p:cNvPicPr>
          <p:nvPr/>
        </p:nvPicPr>
        <p:blipFill>
          <a:blip r:embed="rId2"/>
          <a:stretch>
            <a:fillRect/>
          </a:stretch>
        </p:blipFill>
        <p:spPr>
          <a:xfrm>
            <a:off x="1711036" y="1335078"/>
            <a:ext cx="8330045" cy="4899467"/>
          </a:xfrm>
          <a:prstGeom prst="rect">
            <a:avLst/>
          </a:prstGeom>
        </p:spPr>
      </p:pic>
    </p:spTree>
    <p:extLst>
      <p:ext uri="{BB962C8B-B14F-4D97-AF65-F5344CB8AC3E}">
        <p14:creationId xmlns:p14="http://schemas.microsoft.com/office/powerpoint/2010/main" val="404855045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838200" y="207055"/>
            <a:ext cx="10515600" cy="549274"/>
          </a:xfrm>
          <a:prstGeom prst="rect">
            <a:avLst/>
          </a:prstGeom>
          <a:no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dirty="0">
                <a:solidFill>
                  <a:schemeClr val="accent5"/>
                </a:solidFill>
                <a:latin typeface="Bookman Old Style" panose="02050604050505020204" pitchFamily="18" charset="0"/>
              </a:rPr>
              <a:t>MCQ-Type Questions</a:t>
            </a:r>
          </a:p>
        </p:txBody>
      </p:sp>
      <p:sp>
        <p:nvSpPr>
          <p:cNvPr id="6" name="TextBox 5">
            <a:extLst>
              <a:ext uri="{FF2B5EF4-FFF2-40B4-BE49-F238E27FC236}">
                <a16:creationId xmlns:a16="http://schemas.microsoft.com/office/drawing/2014/main" id="{A64C3F69-9DB6-BE66-DE25-F551620DEE4F}"/>
              </a:ext>
            </a:extLst>
          </p:cNvPr>
          <p:cNvSpPr txBox="1"/>
          <p:nvPr/>
        </p:nvSpPr>
        <p:spPr>
          <a:xfrm>
            <a:off x="242954" y="861299"/>
            <a:ext cx="9581766" cy="2643096"/>
          </a:xfrm>
          <a:prstGeom prst="rect">
            <a:avLst/>
          </a:prstGeom>
          <a:noFill/>
        </p:spPr>
        <p:txBody>
          <a:bodyPr wrap="square">
            <a:spAutoFit/>
          </a:bodyPr>
          <a:lstStyle/>
          <a:p>
            <a:pPr>
              <a:lnSpc>
                <a:spcPct val="200000"/>
              </a:lnSpc>
              <a:spcAft>
                <a:spcPts val="600"/>
              </a:spcAft>
            </a:pPr>
            <a:r>
              <a:rPr lang="en-US" sz="1500" b="1" dirty="0">
                <a:effectLst/>
                <a:latin typeface="Bookman Old Style" panose="02050604050505020204" pitchFamily="18" charset="0"/>
                <a:ea typeface="Times New Roman" panose="02020603050405020304" pitchFamily="18" charset="0"/>
                <a:cs typeface="Times New Roman" panose="02020603050405020304" pitchFamily="18" charset="0"/>
              </a:rPr>
              <a:t>7. Mandatory documents required for export of goods from India are? </a:t>
            </a:r>
            <a:endParaRPr lang="en-IN" sz="1500" b="1" dirty="0">
              <a:effectLst/>
              <a:latin typeface="Calibri" panose="020F0502020204030204" pitchFamily="34" charset="0"/>
              <a:ea typeface="Times New Roman" panose="02020603050405020304" pitchFamily="18" charset="0"/>
              <a:cs typeface="Times New Roman" panose="02020603050405020304" pitchFamily="18" charset="0"/>
            </a:endParaRPr>
          </a:p>
          <a:p>
            <a:pPr>
              <a:lnSpc>
                <a:spcPct val="200000"/>
              </a:lnSpc>
              <a:spcAft>
                <a:spcPts val="600"/>
              </a:spcAft>
            </a:pPr>
            <a:r>
              <a:rPr lang="en-US" sz="1500" dirty="0">
                <a:effectLst/>
                <a:latin typeface="Bookman Old Style" panose="02050604050505020204" pitchFamily="18" charset="0"/>
                <a:ea typeface="Times New Roman" panose="02020603050405020304" pitchFamily="18" charset="0"/>
                <a:cs typeface="Times New Roman" panose="02020603050405020304" pitchFamily="18" charset="0"/>
              </a:rPr>
              <a:t>(A) Shipping Bill/Bill of Export</a:t>
            </a:r>
            <a:endParaRPr lang="en-IN" sz="1500" dirty="0">
              <a:effectLst/>
              <a:latin typeface="Calibri" panose="020F0502020204030204" pitchFamily="34" charset="0"/>
              <a:ea typeface="Times New Roman" panose="02020603050405020304" pitchFamily="18" charset="0"/>
              <a:cs typeface="Times New Roman" panose="02020603050405020304" pitchFamily="18" charset="0"/>
            </a:endParaRPr>
          </a:p>
          <a:p>
            <a:pPr>
              <a:lnSpc>
                <a:spcPct val="200000"/>
              </a:lnSpc>
              <a:spcAft>
                <a:spcPts val="600"/>
              </a:spcAft>
            </a:pPr>
            <a:r>
              <a:rPr lang="en-US" sz="1500" dirty="0">
                <a:effectLst/>
                <a:latin typeface="Bookman Old Style" panose="02050604050505020204" pitchFamily="18" charset="0"/>
                <a:ea typeface="Times New Roman" panose="02020603050405020304" pitchFamily="18" charset="0"/>
                <a:cs typeface="Times New Roman" panose="02020603050405020304" pitchFamily="18" charset="0"/>
              </a:rPr>
              <a:t>(B) Bill of entry</a:t>
            </a:r>
            <a:endParaRPr lang="en-IN" sz="1500" dirty="0">
              <a:effectLst/>
              <a:latin typeface="Calibri" panose="020F0502020204030204" pitchFamily="34" charset="0"/>
              <a:ea typeface="Times New Roman" panose="02020603050405020304" pitchFamily="18" charset="0"/>
              <a:cs typeface="Times New Roman" panose="02020603050405020304" pitchFamily="18" charset="0"/>
            </a:endParaRPr>
          </a:p>
          <a:p>
            <a:pPr>
              <a:lnSpc>
                <a:spcPct val="200000"/>
              </a:lnSpc>
              <a:spcAft>
                <a:spcPts val="600"/>
              </a:spcAft>
            </a:pPr>
            <a:r>
              <a:rPr lang="en-US" sz="1500" dirty="0">
                <a:effectLst/>
                <a:latin typeface="Bookman Old Style" panose="02050604050505020204" pitchFamily="18" charset="0"/>
                <a:ea typeface="Times New Roman" panose="02020603050405020304" pitchFamily="18" charset="0"/>
                <a:cs typeface="Times New Roman" panose="02020603050405020304" pitchFamily="18" charset="0"/>
              </a:rPr>
              <a:t>(C) Either (A) or (B)</a:t>
            </a:r>
            <a:endParaRPr lang="en-IN" sz="1500" dirty="0">
              <a:effectLst/>
              <a:latin typeface="Calibri" panose="020F0502020204030204" pitchFamily="34" charset="0"/>
              <a:ea typeface="Times New Roman" panose="02020603050405020304" pitchFamily="18" charset="0"/>
              <a:cs typeface="Times New Roman" panose="02020603050405020304" pitchFamily="18" charset="0"/>
            </a:endParaRPr>
          </a:p>
          <a:p>
            <a:pPr>
              <a:lnSpc>
                <a:spcPct val="200000"/>
              </a:lnSpc>
              <a:spcAft>
                <a:spcPts val="600"/>
              </a:spcAft>
            </a:pPr>
            <a:r>
              <a:rPr lang="en-US" sz="1500" dirty="0">
                <a:effectLst/>
                <a:latin typeface="Bookman Old Style" panose="02050604050505020204" pitchFamily="18" charset="0"/>
                <a:ea typeface="Times New Roman" panose="02020603050405020304" pitchFamily="18" charset="0"/>
                <a:cs typeface="Times New Roman" panose="02020603050405020304" pitchFamily="18" charset="0"/>
              </a:rPr>
              <a:t>(D) Both (A) &amp; (B)</a:t>
            </a:r>
            <a:endParaRPr lang="en-IN" sz="15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87998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benefits of importing and exporting - reduced costs">
            <a:extLst>
              <a:ext uri="{FF2B5EF4-FFF2-40B4-BE49-F238E27FC236}">
                <a16:creationId xmlns:a16="http://schemas.microsoft.com/office/drawing/2014/main" id="{A71DD596-A4D0-04FB-2AD5-96DF4A0BED83}"/>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2597" y="-104171"/>
            <a:ext cx="12408060" cy="7095280"/>
          </a:xfrm>
          <a:prstGeom prst="rect">
            <a:avLst/>
          </a:prstGeom>
          <a:noFill/>
          <a:ln>
            <a:noFill/>
          </a:ln>
        </p:spPr>
      </p:pic>
      <p:sp>
        <p:nvSpPr>
          <p:cNvPr id="8" name="Title 1">
            <a:extLst>
              <a:ext uri="{FF2B5EF4-FFF2-40B4-BE49-F238E27FC236}">
                <a16:creationId xmlns:a16="http://schemas.microsoft.com/office/drawing/2014/main" id="{265E550E-9EC0-9FB5-DC66-81C1D6E63305}"/>
              </a:ext>
            </a:extLst>
          </p:cNvPr>
          <p:cNvSpPr txBox="1">
            <a:spLocks/>
          </p:cNvSpPr>
          <p:nvPr/>
        </p:nvSpPr>
        <p:spPr>
          <a:xfrm>
            <a:off x="787433" y="104172"/>
            <a:ext cx="10825480" cy="1381759"/>
          </a:xfrm>
          <a:prstGeom prst="rect">
            <a:avLst/>
          </a:prstGeom>
          <a:noFill/>
          <a:effectLst>
            <a:glow rad="431800">
              <a:schemeClr val="accent1"/>
            </a:glow>
          </a:effectLst>
        </p:spPr>
        <p:txBody>
          <a:bodyPr vert="horz" lIns="91440" tIns="45720" rIns="91440" bIns="45720" rtlCol="0" anchor="ctr">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6600" b="1" dirty="0">
                <a:latin typeface="Bookman Old Style" panose="02050604050505020204" pitchFamily="18" charset="0"/>
              </a:rPr>
              <a:t>Valuation of Export Goods</a:t>
            </a:r>
          </a:p>
        </p:txBody>
      </p:sp>
    </p:spTree>
    <p:extLst>
      <p:ext uri="{BB962C8B-B14F-4D97-AF65-F5344CB8AC3E}">
        <p14:creationId xmlns:p14="http://schemas.microsoft.com/office/powerpoint/2010/main" val="200179544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30628" y="806803"/>
            <a:ext cx="11653283" cy="475586"/>
          </a:xfrm>
        </p:spPr>
        <p:txBody>
          <a:bodyPr>
            <a:noAutofit/>
          </a:bodyPr>
          <a:lstStyle/>
          <a:p>
            <a:pPr marL="0" indent="0" algn="ctr">
              <a:lnSpc>
                <a:spcPct val="150000"/>
              </a:lnSpc>
              <a:spcBef>
                <a:spcPts val="300"/>
              </a:spcBef>
              <a:buNone/>
            </a:pPr>
            <a:r>
              <a:rPr lang="en-IN" sz="1800" b="1" u="sng" kern="100" dirty="0">
                <a:effectLst/>
                <a:latin typeface="Bookman Old Style" panose="02050604050505020204" pitchFamily="18" charset="0"/>
                <a:ea typeface="Calibri" panose="020F0502020204030204" pitchFamily="34" charset="0"/>
                <a:cs typeface="Times New Roman" panose="02020603050405020304" pitchFamily="18" charset="0"/>
              </a:rPr>
              <a:t>CUSTOMS VALUATION (DETERMINATION OF VALUE OF EXPORT GOODS) RULES, 2007</a:t>
            </a:r>
            <a:r>
              <a:rPr lang="en-IN" sz="1800" u="sng" kern="100" dirty="0">
                <a:effectLst/>
                <a:latin typeface="Bookman Old Style" panose="02050604050505020204" pitchFamily="18" charset="0"/>
                <a:ea typeface="Calibri" panose="020F0502020204030204" pitchFamily="34" charset="0"/>
                <a:cs typeface="Times New Roman" panose="02020603050405020304" pitchFamily="18" charset="0"/>
              </a:rPr>
              <a:t>        </a:t>
            </a:r>
            <a:endParaRPr lang="en-IN"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50000"/>
              </a:lnSpc>
              <a:spcBef>
                <a:spcPts val="300"/>
              </a:spcBef>
              <a:buNone/>
            </a:pPr>
            <a:endParaRPr lang="en-US" sz="1250" b="1" dirty="0">
              <a:latin typeface="Bookman Old Style" panose="02050604050505020204" pitchFamily="18" charset="0"/>
            </a:endParaRPr>
          </a:p>
        </p:txBody>
      </p:sp>
      <p:sp>
        <p:nvSpPr>
          <p:cNvPr id="5" name="Title 1"/>
          <p:cNvSpPr txBox="1">
            <a:spLocks/>
          </p:cNvSpPr>
          <p:nvPr/>
        </p:nvSpPr>
        <p:spPr>
          <a:xfrm>
            <a:off x="838200" y="160604"/>
            <a:ext cx="10515600" cy="549274"/>
          </a:xfrm>
          <a:prstGeom prst="rect">
            <a:avLst/>
          </a:prstGeom>
          <a:no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dirty="0">
                <a:solidFill>
                  <a:schemeClr val="accent5"/>
                </a:solidFill>
                <a:latin typeface="Bookman Old Style" panose="02050604050505020204" pitchFamily="18" charset="0"/>
              </a:rPr>
              <a:t>Valuation of Export Goods</a:t>
            </a:r>
          </a:p>
        </p:txBody>
      </p:sp>
      <p:pic>
        <p:nvPicPr>
          <p:cNvPr id="2" name="Picture 1">
            <a:extLst>
              <a:ext uri="{FF2B5EF4-FFF2-40B4-BE49-F238E27FC236}">
                <a16:creationId xmlns:a16="http://schemas.microsoft.com/office/drawing/2014/main" id="{BADAFC33-73B5-C9F4-AF66-4E4D5291E517}"/>
              </a:ext>
            </a:extLst>
          </p:cNvPr>
          <p:cNvPicPr>
            <a:picLocks noChangeAspect="1"/>
          </p:cNvPicPr>
          <p:nvPr/>
        </p:nvPicPr>
        <p:blipFill>
          <a:blip r:embed="rId2"/>
          <a:stretch>
            <a:fillRect/>
          </a:stretch>
        </p:blipFill>
        <p:spPr>
          <a:xfrm>
            <a:off x="2015778" y="1485658"/>
            <a:ext cx="7767376" cy="5251930"/>
          </a:xfrm>
          <a:prstGeom prst="rect">
            <a:avLst/>
          </a:prstGeom>
        </p:spPr>
      </p:pic>
    </p:spTree>
    <p:extLst>
      <p:ext uri="{BB962C8B-B14F-4D97-AF65-F5344CB8AC3E}">
        <p14:creationId xmlns:p14="http://schemas.microsoft.com/office/powerpoint/2010/main" val="77701439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707572" y="252955"/>
            <a:ext cx="10515600" cy="549274"/>
          </a:xfrm>
          <a:prstGeom prst="rect">
            <a:avLst/>
          </a:prstGeom>
          <a:no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dirty="0">
                <a:solidFill>
                  <a:schemeClr val="accent5"/>
                </a:solidFill>
                <a:latin typeface="Bookman Old Style" panose="02050604050505020204" pitchFamily="18" charset="0"/>
              </a:rPr>
              <a:t>Valuation of Export Goods</a:t>
            </a:r>
          </a:p>
        </p:txBody>
      </p:sp>
      <p:pic>
        <p:nvPicPr>
          <p:cNvPr id="2" name="Picture 1">
            <a:extLst>
              <a:ext uri="{FF2B5EF4-FFF2-40B4-BE49-F238E27FC236}">
                <a16:creationId xmlns:a16="http://schemas.microsoft.com/office/drawing/2014/main" id="{25A7790B-E785-BB22-28D1-02BD2031ABA3}"/>
              </a:ext>
            </a:extLst>
          </p:cNvPr>
          <p:cNvPicPr>
            <a:picLocks noChangeAspect="1"/>
          </p:cNvPicPr>
          <p:nvPr/>
        </p:nvPicPr>
        <p:blipFill>
          <a:blip r:embed="rId2"/>
          <a:stretch>
            <a:fillRect/>
          </a:stretch>
        </p:blipFill>
        <p:spPr>
          <a:xfrm>
            <a:off x="2139749" y="1336431"/>
            <a:ext cx="8038682" cy="4622242"/>
          </a:xfrm>
          <a:prstGeom prst="rect">
            <a:avLst/>
          </a:prstGeom>
        </p:spPr>
      </p:pic>
    </p:spTree>
    <p:extLst>
      <p:ext uri="{BB962C8B-B14F-4D97-AF65-F5344CB8AC3E}">
        <p14:creationId xmlns:p14="http://schemas.microsoft.com/office/powerpoint/2010/main" val="176637020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582561" y="114404"/>
            <a:ext cx="10515600" cy="549274"/>
          </a:xfrm>
          <a:prstGeom prst="rect">
            <a:avLst/>
          </a:prstGeom>
          <a:no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dirty="0">
                <a:solidFill>
                  <a:schemeClr val="accent5"/>
                </a:solidFill>
                <a:latin typeface="Bookman Old Style" panose="02050604050505020204" pitchFamily="18" charset="0"/>
              </a:rPr>
              <a:t>Valuation of Export Goods</a:t>
            </a:r>
          </a:p>
        </p:txBody>
      </p:sp>
      <p:pic>
        <p:nvPicPr>
          <p:cNvPr id="2" name="Picture 1">
            <a:extLst>
              <a:ext uri="{FF2B5EF4-FFF2-40B4-BE49-F238E27FC236}">
                <a16:creationId xmlns:a16="http://schemas.microsoft.com/office/drawing/2014/main" id="{3D0227CA-1547-5937-559F-209E8FFCDE78}"/>
              </a:ext>
            </a:extLst>
          </p:cNvPr>
          <p:cNvPicPr>
            <a:picLocks noChangeAspect="1"/>
          </p:cNvPicPr>
          <p:nvPr/>
        </p:nvPicPr>
        <p:blipFill>
          <a:blip r:embed="rId2"/>
          <a:stretch>
            <a:fillRect/>
          </a:stretch>
        </p:blipFill>
        <p:spPr>
          <a:xfrm>
            <a:off x="3076314" y="1130710"/>
            <a:ext cx="6872749" cy="5043947"/>
          </a:xfrm>
          <a:prstGeom prst="rect">
            <a:avLst/>
          </a:prstGeom>
        </p:spPr>
      </p:pic>
    </p:spTree>
    <p:extLst>
      <p:ext uri="{BB962C8B-B14F-4D97-AF65-F5344CB8AC3E}">
        <p14:creationId xmlns:p14="http://schemas.microsoft.com/office/powerpoint/2010/main" val="125893046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76447" y="829336"/>
            <a:ext cx="11653283" cy="5251930"/>
          </a:xfrm>
        </p:spPr>
        <p:txBody>
          <a:bodyPr>
            <a:noAutofit/>
          </a:bodyPr>
          <a:lstStyle/>
          <a:p>
            <a:pPr marL="0" indent="0">
              <a:spcBef>
                <a:spcPts val="600"/>
              </a:spcBef>
              <a:buNone/>
            </a:pPr>
            <a:endParaRPr lang="en-US" sz="1250" b="1" dirty="0">
              <a:latin typeface="Bookman Old Style" panose="02050604050505020204" pitchFamily="18" charset="0"/>
            </a:endParaRPr>
          </a:p>
          <a:p>
            <a:pPr marL="0" indent="0">
              <a:spcBef>
                <a:spcPts val="600"/>
              </a:spcBef>
              <a:buNone/>
            </a:pPr>
            <a:endParaRPr lang="en-US" sz="1250" b="1" dirty="0">
              <a:latin typeface="Bookman Old Style" panose="02050604050505020204" pitchFamily="18" charset="0"/>
            </a:endParaRPr>
          </a:p>
        </p:txBody>
      </p:sp>
      <p:sp>
        <p:nvSpPr>
          <p:cNvPr id="5" name="Title 1"/>
          <p:cNvSpPr txBox="1">
            <a:spLocks/>
          </p:cNvSpPr>
          <p:nvPr/>
        </p:nvSpPr>
        <p:spPr>
          <a:xfrm>
            <a:off x="838200" y="237535"/>
            <a:ext cx="10515600" cy="549274"/>
          </a:xfrm>
          <a:prstGeom prst="rect">
            <a:avLst/>
          </a:prstGeom>
          <a:no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dirty="0">
                <a:solidFill>
                  <a:schemeClr val="accent5"/>
                </a:solidFill>
                <a:latin typeface="Bookman Old Style" panose="02050604050505020204" pitchFamily="18" charset="0"/>
              </a:rPr>
              <a:t>Valuation of Export Goods</a:t>
            </a:r>
          </a:p>
        </p:txBody>
      </p:sp>
      <p:pic>
        <p:nvPicPr>
          <p:cNvPr id="2" name="Picture 1">
            <a:extLst>
              <a:ext uri="{FF2B5EF4-FFF2-40B4-BE49-F238E27FC236}">
                <a16:creationId xmlns:a16="http://schemas.microsoft.com/office/drawing/2014/main" id="{EEACF017-813A-AEC4-A252-D5C050970696}"/>
              </a:ext>
            </a:extLst>
          </p:cNvPr>
          <p:cNvPicPr>
            <a:picLocks noChangeAspect="1"/>
          </p:cNvPicPr>
          <p:nvPr/>
        </p:nvPicPr>
        <p:blipFill>
          <a:blip r:embed="rId3"/>
          <a:stretch>
            <a:fillRect/>
          </a:stretch>
        </p:blipFill>
        <p:spPr>
          <a:xfrm>
            <a:off x="2710186" y="1809137"/>
            <a:ext cx="7079225" cy="3274142"/>
          </a:xfrm>
          <a:prstGeom prst="rect">
            <a:avLst/>
          </a:prstGeom>
        </p:spPr>
      </p:pic>
    </p:spTree>
    <p:extLst>
      <p:ext uri="{BB962C8B-B14F-4D97-AF65-F5344CB8AC3E}">
        <p14:creationId xmlns:p14="http://schemas.microsoft.com/office/powerpoint/2010/main" val="366397290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838200" y="237535"/>
            <a:ext cx="10515600" cy="549274"/>
          </a:xfrm>
          <a:prstGeom prst="rect">
            <a:avLst/>
          </a:prstGeom>
          <a:no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dirty="0">
                <a:solidFill>
                  <a:schemeClr val="accent5"/>
                </a:solidFill>
                <a:latin typeface="Bookman Old Style" panose="02050604050505020204" pitchFamily="18" charset="0"/>
              </a:rPr>
              <a:t>Valuation of Export Goods</a:t>
            </a:r>
          </a:p>
        </p:txBody>
      </p:sp>
      <p:pic>
        <p:nvPicPr>
          <p:cNvPr id="2" name="Picture 1">
            <a:extLst>
              <a:ext uri="{FF2B5EF4-FFF2-40B4-BE49-F238E27FC236}">
                <a16:creationId xmlns:a16="http://schemas.microsoft.com/office/drawing/2014/main" id="{B48E8434-23B0-730C-C88D-7C591676851C}"/>
              </a:ext>
            </a:extLst>
          </p:cNvPr>
          <p:cNvPicPr>
            <a:picLocks noChangeAspect="1"/>
          </p:cNvPicPr>
          <p:nvPr/>
        </p:nvPicPr>
        <p:blipFill>
          <a:blip r:embed="rId3"/>
          <a:stretch>
            <a:fillRect/>
          </a:stretch>
        </p:blipFill>
        <p:spPr>
          <a:xfrm>
            <a:off x="2811219" y="1721497"/>
            <a:ext cx="6656438" cy="3677265"/>
          </a:xfrm>
          <a:prstGeom prst="rect">
            <a:avLst/>
          </a:prstGeom>
        </p:spPr>
      </p:pic>
    </p:spTree>
    <p:extLst>
      <p:ext uri="{BB962C8B-B14F-4D97-AF65-F5344CB8AC3E}">
        <p14:creationId xmlns:p14="http://schemas.microsoft.com/office/powerpoint/2010/main" val="256740635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76447" y="829336"/>
            <a:ext cx="11653283" cy="5251930"/>
          </a:xfrm>
        </p:spPr>
        <p:txBody>
          <a:bodyPr>
            <a:noAutofit/>
          </a:bodyPr>
          <a:lstStyle/>
          <a:p>
            <a:pPr marL="0" indent="0">
              <a:spcBef>
                <a:spcPts val="600"/>
              </a:spcBef>
              <a:buNone/>
            </a:pPr>
            <a:endParaRPr lang="en-US" sz="1250" b="1" dirty="0">
              <a:latin typeface="Bookman Old Style" panose="02050604050505020204" pitchFamily="18" charset="0"/>
            </a:endParaRPr>
          </a:p>
          <a:p>
            <a:pPr marL="0" indent="0">
              <a:spcBef>
                <a:spcPts val="600"/>
              </a:spcBef>
              <a:buNone/>
            </a:pPr>
            <a:endParaRPr lang="en-US" sz="1250" b="1" dirty="0">
              <a:latin typeface="Bookman Old Style" panose="02050604050505020204" pitchFamily="18" charset="0"/>
            </a:endParaRPr>
          </a:p>
          <a:p>
            <a:pPr marL="0" indent="0">
              <a:spcBef>
                <a:spcPts val="600"/>
              </a:spcBef>
              <a:buNone/>
            </a:pPr>
            <a:endParaRPr lang="en-US" sz="1250" b="1" dirty="0">
              <a:latin typeface="Bookman Old Style" panose="02050604050505020204" pitchFamily="18" charset="0"/>
            </a:endParaRPr>
          </a:p>
          <a:p>
            <a:pPr marL="0" indent="0">
              <a:spcBef>
                <a:spcPts val="600"/>
              </a:spcBef>
              <a:buNone/>
            </a:pPr>
            <a:endParaRPr lang="en-US" sz="1250" b="1" dirty="0">
              <a:latin typeface="Bookman Old Style" panose="02050604050505020204" pitchFamily="18" charset="0"/>
            </a:endParaRPr>
          </a:p>
          <a:p>
            <a:pPr marL="0" indent="0">
              <a:spcBef>
                <a:spcPts val="600"/>
              </a:spcBef>
              <a:buNone/>
            </a:pPr>
            <a:endParaRPr lang="en-US" sz="500" b="1" dirty="0">
              <a:latin typeface="Bookman Old Style" panose="02050604050505020204" pitchFamily="18" charset="0"/>
            </a:endParaRPr>
          </a:p>
        </p:txBody>
      </p:sp>
      <p:sp>
        <p:nvSpPr>
          <p:cNvPr id="5" name="Title 1"/>
          <p:cNvSpPr txBox="1">
            <a:spLocks/>
          </p:cNvSpPr>
          <p:nvPr/>
        </p:nvSpPr>
        <p:spPr>
          <a:xfrm>
            <a:off x="838200" y="237535"/>
            <a:ext cx="10515600" cy="549274"/>
          </a:xfrm>
          <a:prstGeom prst="rect">
            <a:avLst/>
          </a:prstGeom>
          <a:no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dirty="0">
                <a:solidFill>
                  <a:schemeClr val="accent5"/>
                </a:solidFill>
                <a:latin typeface="Bookman Old Style" panose="02050604050505020204" pitchFamily="18" charset="0"/>
              </a:rPr>
              <a:t>Valuation of Export Goods</a:t>
            </a:r>
          </a:p>
        </p:txBody>
      </p:sp>
      <p:pic>
        <p:nvPicPr>
          <p:cNvPr id="2" name="Picture 1">
            <a:extLst>
              <a:ext uri="{FF2B5EF4-FFF2-40B4-BE49-F238E27FC236}">
                <a16:creationId xmlns:a16="http://schemas.microsoft.com/office/drawing/2014/main" id="{1EFDEF7F-2837-53AF-FB28-532F65E54975}"/>
              </a:ext>
            </a:extLst>
          </p:cNvPr>
          <p:cNvPicPr>
            <a:picLocks noChangeAspect="1"/>
          </p:cNvPicPr>
          <p:nvPr/>
        </p:nvPicPr>
        <p:blipFill>
          <a:blip r:embed="rId3"/>
          <a:stretch>
            <a:fillRect/>
          </a:stretch>
        </p:blipFill>
        <p:spPr>
          <a:xfrm>
            <a:off x="2637413" y="1455174"/>
            <a:ext cx="7079224" cy="4021393"/>
          </a:xfrm>
          <a:prstGeom prst="rect">
            <a:avLst/>
          </a:prstGeom>
        </p:spPr>
      </p:pic>
    </p:spTree>
    <p:extLst>
      <p:ext uri="{BB962C8B-B14F-4D97-AF65-F5344CB8AC3E}">
        <p14:creationId xmlns:p14="http://schemas.microsoft.com/office/powerpoint/2010/main" val="397243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1110" y="232447"/>
            <a:ext cx="10515600" cy="549274"/>
          </a:xfrm>
          <a:noFill/>
        </p:spPr>
        <p:txBody>
          <a:bodyPr>
            <a:normAutofit/>
          </a:bodyPr>
          <a:lstStyle/>
          <a:p>
            <a:pPr algn="ctr"/>
            <a:r>
              <a:rPr lang="en-US" sz="2800" u="sng" dirty="0">
                <a:solidFill>
                  <a:schemeClr val="accent5"/>
                </a:solidFill>
                <a:latin typeface="Bookman Old Style" panose="02050604050505020204" pitchFamily="18" charset="0"/>
              </a:rPr>
              <a:t>Definition of Export</a:t>
            </a:r>
          </a:p>
        </p:txBody>
      </p:sp>
      <p:sp>
        <p:nvSpPr>
          <p:cNvPr id="3" name="Content Placeholder 2"/>
          <p:cNvSpPr>
            <a:spLocks noGrp="1"/>
          </p:cNvSpPr>
          <p:nvPr>
            <p:ph idx="1"/>
          </p:nvPr>
        </p:nvSpPr>
        <p:spPr>
          <a:xfrm>
            <a:off x="187662" y="822913"/>
            <a:ext cx="11962224" cy="5683267"/>
          </a:xfrm>
        </p:spPr>
        <p:txBody>
          <a:bodyPr>
            <a:normAutofit fontScale="92500" lnSpcReduction="10000"/>
          </a:bodyPr>
          <a:lstStyle/>
          <a:p>
            <a:pPr marL="0" indent="0">
              <a:lnSpc>
                <a:spcPct val="120000"/>
              </a:lnSpc>
              <a:spcBef>
                <a:spcPts val="800"/>
              </a:spcBef>
              <a:buNone/>
            </a:pPr>
            <a:r>
              <a:rPr lang="en-IN" sz="1600" b="1" u="sng" kern="100" dirty="0">
                <a:effectLst/>
                <a:latin typeface="Bookman Old Style" panose="02050604050505020204" pitchFamily="18" charset="0"/>
                <a:ea typeface="Calibri" panose="020F0502020204030204" pitchFamily="34" charset="0"/>
                <a:cs typeface="Times New Roman" panose="02020603050405020304" pitchFamily="18" charset="0"/>
              </a:rPr>
              <a:t>Definition of “Export” Under Customs Act, 1962</a:t>
            </a:r>
            <a:endParaRPr lang="en-IN" sz="1600" b="1" u="sng" kern="100" dirty="0">
              <a:latin typeface="Bookman Old Style" panose="02050604050505020204" pitchFamily="18" charset="0"/>
              <a:ea typeface="Calibri" panose="020F0502020204030204" pitchFamily="34" charset="0"/>
              <a:cs typeface="Times New Roman" panose="02020603050405020304" pitchFamily="18" charset="0"/>
            </a:endParaRPr>
          </a:p>
          <a:p>
            <a:pPr marL="0" indent="0">
              <a:lnSpc>
                <a:spcPct val="120000"/>
              </a:lnSpc>
              <a:spcBef>
                <a:spcPts val="800"/>
              </a:spcBef>
              <a:buNone/>
            </a:pPr>
            <a:r>
              <a:rPr lang="en-IN" sz="1600" kern="100" dirty="0">
                <a:effectLst/>
                <a:latin typeface="Bookman Old Style" panose="02050604050505020204" pitchFamily="18" charset="0"/>
                <a:ea typeface="Calibri" panose="020F0502020204030204" pitchFamily="34" charset="0"/>
                <a:cs typeface="Times New Roman" panose="02020603050405020304" pitchFamily="18" charset="0"/>
              </a:rPr>
              <a:t>According to section 2(18) of the Customs Act 1962 </a:t>
            </a:r>
            <a:r>
              <a:rPr lang="en-IN" sz="1600" b="1" kern="100" dirty="0">
                <a:effectLst/>
                <a:latin typeface="Bookman Old Style" panose="02050604050505020204" pitchFamily="18" charset="0"/>
                <a:ea typeface="Calibri" panose="020F0502020204030204" pitchFamily="34" charset="0"/>
                <a:cs typeface="Times New Roman" panose="02020603050405020304" pitchFamily="18" charset="0"/>
              </a:rPr>
              <a:t>“Export”</a:t>
            </a:r>
            <a:r>
              <a:rPr lang="en-IN" sz="1600" kern="100" dirty="0">
                <a:effectLst/>
                <a:latin typeface="Bookman Old Style" panose="02050604050505020204" pitchFamily="18" charset="0"/>
                <a:ea typeface="Calibri" panose="020F0502020204030204" pitchFamily="34" charset="0"/>
                <a:cs typeface="Times New Roman" panose="02020603050405020304" pitchFamily="18" charset="0"/>
              </a:rPr>
              <a:t>, with its grammatical variations and cognate expressions, means taking out of India to a place outside India.</a:t>
            </a:r>
            <a:r>
              <a:rPr lang="en-IN" sz="1600" b="1" u="sng" kern="100" dirty="0">
                <a:effectLst/>
                <a:latin typeface="Bookman Old Style" panose="02050604050505020204" pitchFamily="18" charset="0"/>
                <a:ea typeface="Calibri" panose="020F0502020204030204" pitchFamily="34" charset="0"/>
                <a:cs typeface="Times New Roman" panose="02020603050405020304" pitchFamily="18" charset="0"/>
              </a:rPr>
              <a:t> </a:t>
            </a:r>
          </a:p>
          <a:p>
            <a:pPr marL="0" indent="0">
              <a:spcBef>
                <a:spcPts val="800"/>
              </a:spcBef>
              <a:buNone/>
            </a:pPr>
            <a:endParaRPr lang="en-IN" sz="900" b="1" u="sng" kern="100" dirty="0">
              <a:effectLst/>
              <a:latin typeface="Bookman Old Style" panose="02050604050505020204" pitchFamily="18" charset="0"/>
              <a:ea typeface="Calibri" panose="020F0502020204030204" pitchFamily="34" charset="0"/>
              <a:cs typeface="Times New Roman" panose="02020603050405020304" pitchFamily="18" charset="0"/>
            </a:endParaRPr>
          </a:p>
          <a:p>
            <a:pPr marL="0" indent="0">
              <a:spcBef>
                <a:spcPts val="800"/>
              </a:spcBef>
              <a:buNone/>
            </a:pPr>
            <a:r>
              <a:rPr lang="en-IN" sz="1600" b="1" u="sng" kern="100" dirty="0">
                <a:effectLst/>
                <a:latin typeface="Bookman Old Style" panose="02050604050505020204" pitchFamily="18" charset="0"/>
                <a:ea typeface="Calibri" panose="020F0502020204030204" pitchFamily="34" charset="0"/>
                <a:cs typeface="Times New Roman" panose="02020603050405020304" pitchFamily="18" charset="0"/>
              </a:rPr>
              <a:t>Definition of “Export” Under SEZ Act, 2005</a:t>
            </a:r>
          </a:p>
          <a:p>
            <a:pPr marL="0" indent="0">
              <a:lnSpc>
                <a:spcPct val="107000"/>
              </a:lnSpc>
              <a:spcAft>
                <a:spcPts val="800"/>
              </a:spcAft>
              <a:buNone/>
            </a:pPr>
            <a:r>
              <a:rPr lang="en-IN" sz="1600" b="1" kern="100" dirty="0">
                <a:effectLst/>
                <a:latin typeface="Bookman Old Style" panose="02050604050505020204" pitchFamily="18" charset="0"/>
                <a:ea typeface="Calibri" panose="020F0502020204030204" pitchFamily="34" charset="0"/>
                <a:cs typeface="Times New Roman" panose="02020603050405020304" pitchFamily="18" charset="0"/>
              </a:rPr>
              <a:t>“Export”</a:t>
            </a:r>
            <a:r>
              <a:rPr lang="en-IN" sz="1600" kern="100" dirty="0">
                <a:effectLst/>
                <a:latin typeface="Bookman Old Style" panose="02050604050505020204" pitchFamily="18" charset="0"/>
                <a:ea typeface="Calibri" panose="020F0502020204030204" pitchFamily="34" charset="0"/>
                <a:cs typeface="Times New Roman" panose="02020603050405020304" pitchFamily="18" charset="0"/>
              </a:rPr>
              <a:t> means – </a:t>
            </a:r>
          </a:p>
          <a:p>
            <a:pPr marL="400050" lvl="0" indent="-400050">
              <a:lnSpc>
                <a:spcPct val="107000"/>
              </a:lnSpc>
              <a:buFont typeface="+mj-lt"/>
              <a:buAutoNum type="romanLcPeriod"/>
            </a:pPr>
            <a:r>
              <a:rPr lang="en-IN" sz="1600" kern="100" dirty="0">
                <a:effectLst/>
                <a:latin typeface="Bookman Old Style" panose="02050604050505020204" pitchFamily="18" charset="0"/>
                <a:ea typeface="Calibri" panose="020F0502020204030204" pitchFamily="34" charset="0"/>
                <a:cs typeface="Times New Roman" panose="02020603050405020304" pitchFamily="18" charset="0"/>
              </a:rPr>
              <a:t>Taking goods, or providing services, out of India, from a Special Economic Zone, by land, sea or air or by any other mode, whether physical or otherwise; or</a:t>
            </a:r>
            <a:endParaRPr lang="en-IN" sz="1600" kern="100" dirty="0">
              <a:effectLst/>
              <a:latin typeface="Calibri" panose="020F0502020204030204" pitchFamily="34" charset="0"/>
              <a:ea typeface="Calibri" panose="020F0502020204030204" pitchFamily="34" charset="0"/>
              <a:cs typeface="Times New Roman" panose="02020603050405020304" pitchFamily="18" charset="0"/>
            </a:endParaRPr>
          </a:p>
          <a:p>
            <a:pPr marL="742950" indent="-285750">
              <a:lnSpc>
                <a:spcPct val="107000"/>
              </a:lnSpc>
            </a:pPr>
            <a:r>
              <a:rPr lang="en-IN" sz="1600" b="1" u="sng" kern="100" dirty="0">
                <a:effectLst/>
                <a:latin typeface="Bookman Old Style" panose="02050604050505020204" pitchFamily="18" charset="0"/>
                <a:ea typeface="Calibri" panose="020F0502020204030204" pitchFamily="34" charset="0"/>
                <a:cs typeface="Times New Roman" panose="02020603050405020304" pitchFamily="18" charset="0"/>
              </a:rPr>
              <a:t>Example:</a:t>
            </a:r>
            <a:r>
              <a:rPr lang="en-IN" sz="1600" kern="100" dirty="0">
                <a:effectLst/>
                <a:latin typeface="Bookman Old Style" panose="02050604050505020204" pitchFamily="18" charset="0"/>
                <a:ea typeface="Calibri" panose="020F0502020204030204" pitchFamily="34" charset="0"/>
                <a:cs typeface="Times New Roman" panose="02020603050405020304" pitchFamily="18" charset="0"/>
              </a:rPr>
              <a:t> Taking goods or providing services from Noida Special economic Zone to USA. </a:t>
            </a:r>
            <a:endParaRPr lang="en-IN" sz="1600" kern="100" dirty="0">
              <a:effectLst/>
              <a:latin typeface="Calibri" panose="020F0502020204030204" pitchFamily="34" charset="0"/>
              <a:ea typeface="Calibri" panose="020F0502020204030204" pitchFamily="34" charset="0"/>
              <a:cs typeface="Times New Roman" panose="02020603050405020304" pitchFamily="18" charset="0"/>
            </a:endParaRPr>
          </a:p>
          <a:p>
            <a:pPr marL="0" lvl="0" indent="0">
              <a:lnSpc>
                <a:spcPct val="107000"/>
              </a:lnSpc>
              <a:buNone/>
            </a:pPr>
            <a:r>
              <a:rPr lang="en-IN" sz="1600" kern="100" dirty="0">
                <a:effectLst/>
                <a:latin typeface="Bookman Old Style" panose="02050604050505020204" pitchFamily="18" charset="0"/>
                <a:ea typeface="Calibri" panose="020F0502020204030204" pitchFamily="34" charset="0"/>
                <a:cs typeface="Times New Roman" panose="02020603050405020304" pitchFamily="18" charset="0"/>
              </a:rPr>
              <a:t>ii.     Supplying goods, or providing services, from the Domestic Tariff Area to a Unit or Developer; or </a:t>
            </a:r>
            <a:endParaRPr lang="en-IN" sz="1600" kern="100" dirty="0">
              <a:effectLst/>
              <a:latin typeface="Calibri" panose="020F0502020204030204" pitchFamily="34" charset="0"/>
              <a:ea typeface="Calibri" panose="020F0502020204030204" pitchFamily="34" charset="0"/>
              <a:cs typeface="Times New Roman" panose="02020603050405020304" pitchFamily="18" charset="0"/>
            </a:endParaRPr>
          </a:p>
          <a:p>
            <a:pPr marL="742950" indent="-285750">
              <a:lnSpc>
                <a:spcPct val="107000"/>
              </a:lnSpc>
            </a:pPr>
            <a:r>
              <a:rPr lang="en-IN" sz="1600" b="1" u="sng" kern="100" dirty="0">
                <a:effectLst/>
                <a:latin typeface="Bookman Old Style" panose="02050604050505020204" pitchFamily="18" charset="0"/>
                <a:ea typeface="Calibri" panose="020F0502020204030204" pitchFamily="34" charset="0"/>
                <a:cs typeface="Times New Roman" panose="02020603050405020304" pitchFamily="18" charset="0"/>
              </a:rPr>
              <a:t>Example:</a:t>
            </a:r>
            <a:r>
              <a:rPr lang="en-IN" sz="1600" kern="100" dirty="0">
                <a:effectLst/>
                <a:latin typeface="Bookman Old Style" panose="02050604050505020204" pitchFamily="18" charset="0"/>
                <a:ea typeface="Calibri" panose="020F0502020204030204" pitchFamily="34" charset="0"/>
                <a:cs typeface="Times New Roman" panose="02020603050405020304" pitchFamily="18" charset="0"/>
              </a:rPr>
              <a:t> ABC Ltd engaged in management consultancy services which is not registered in SEZ rendered services to XYZ Ltd which is registered in Noida Special Economic Zone. </a:t>
            </a:r>
            <a:endParaRPr lang="en-IN" sz="1600" kern="100" dirty="0">
              <a:effectLst/>
              <a:latin typeface="Calibri" panose="020F0502020204030204" pitchFamily="34" charset="0"/>
              <a:ea typeface="Calibri" panose="020F0502020204030204" pitchFamily="34" charset="0"/>
              <a:cs typeface="Times New Roman" panose="02020603050405020304" pitchFamily="18" charset="0"/>
            </a:endParaRPr>
          </a:p>
          <a:p>
            <a:pPr marL="0" lvl="0" indent="0">
              <a:lnSpc>
                <a:spcPct val="107000"/>
              </a:lnSpc>
              <a:buNone/>
            </a:pPr>
            <a:r>
              <a:rPr lang="en-IN" sz="1600" kern="100" dirty="0">
                <a:effectLst/>
                <a:latin typeface="Bookman Old Style" panose="02050604050505020204" pitchFamily="18" charset="0"/>
                <a:ea typeface="Calibri" panose="020F0502020204030204" pitchFamily="34" charset="0"/>
                <a:cs typeface="Times New Roman" panose="02020603050405020304" pitchFamily="18" charset="0"/>
              </a:rPr>
              <a:t>iii.    Supplying goods, or providing services, from one Unit to another Unit or Developer, in the same or different     </a:t>
            </a:r>
          </a:p>
          <a:p>
            <a:pPr marL="0" lvl="0" indent="0">
              <a:lnSpc>
                <a:spcPct val="107000"/>
              </a:lnSpc>
              <a:buNone/>
            </a:pPr>
            <a:r>
              <a:rPr lang="en-IN" sz="1600" kern="100" dirty="0">
                <a:effectLst/>
                <a:latin typeface="Bookman Old Style" panose="02050604050505020204" pitchFamily="18" charset="0"/>
                <a:ea typeface="Calibri" panose="020F0502020204030204" pitchFamily="34" charset="0"/>
                <a:cs typeface="Times New Roman" panose="02020603050405020304" pitchFamily="18" charset="0"/>
              </a:rPr>
              <a:t>        Special Economic Zone; </a:t>
            </a:r>
            <a:endParaRPr lang="en-IN" sz="1600" kern="100" dirty="0">
              <a:effectLst/>
              <a:latin typeface="Calibri" panose="020F0502020204030204" pitchFamily="34" charset="0"/>
              <a:ea typeface="Calibri" panose="020F0502020204030204" pitchFamily="34" charset="0"/>
              <a:cs typeface="Times New Roman" panose="02020603050405020304" pitchFamily="18" charset="0"/>
            </a:endParaRPr>
          </a:p>
          <a:p>
            <a:pPr marL="742950" indent="-285750">
              <a:lnSpc>
                <a:spcPct val="107000"/>
              </a:lnSpc>
            </a:pPr>
            <a:r>
              <a:rPr lang="en-IN" sz="1600" b="1" u="sng" kern="100" dirty="0">
                <a:effectLst/>
                <a:latin typeface="Bookman Old Style" panose="02050604050505020204" pitchFamily="18" charset="0"/>
                <a:ea typeface="Calibri" panose="020F0502020204030204" pitchFamily="34" charset="0"/>
                <a:cs typeface="Times New Roman" panose="02020603050405020304" pitchFamily="18" charset="0"/>
              </a:rPr>
              <a:t>Example:</a:t>
            </a:r>
            <a:r>
              <a:rPr lang="en-IN" sz="1600" kern="100" dirty="0">
                <a:effectLst/>
                <a:latin typeface="Bookman Old Style" panose="02050604050505020204" pitchFamily="18" charset="0"/>
                <a:ea typeface="Calibri" panose="020F0502020204030204" pitchFamily="34" charset="0"/>
                <a:cs typeface="Times New Roman" panose="02020603050405020304" pitchFamily="18" charset="0"/>
              </a:rPr>
              <a:t> ABC Ltd engaged in management consultancy services which is registered in Noida SEZ rendered services to XYZ Ltd which is also registered in Noida Special Economic Zone. </a:t>
            </a:r>
            <a:endParaRPr lang="en-IN" sz="1600" kern="100" dirty="0">
              <a:effectLst/>
              <a:latin typeface="Calibri" panose="020F0502020204030204" pitchFamily="34" charset="0"/>
              <a:ea typeface="Calibri" panose="020F0502020204030204" pitchFamily="34" charset="0"/>
              <a:cs typeface="Times New Roman" panose="02020603050405020304" pitchFamily="18" charset="0"/>
            </a:endParaRPr>
          </a:p>
          <a:p>
            <a:pPr marL="742950" indent="-285750">
              <a:lnSpc>
                <a:spcPct val="107000"/>
              </a:lnSpc>
              <a:spcAft>
                <a:spcPts val="800"/>
              </a:spcAft>
            </a:pPr>
            <a:r>
              <a:rPr lang="en-IN" sz="1600" b="1" u="sng" kern="100" dirty="0">
                <a:effectLst/>
                <a:latin typeface="Bookman Old Style" panose="02050604050505020204" pitchFamily="18" charset="0"/>
                <a:ea typeface="Calibri" panose="020F0502020204030204" pitchFamily="34" charset="0"/>
                <a:cs typeface="Times New Roman" panose="02020603050405020304" pitchFamily="18" charset="0"/>
              </a:rPr>
              <a:t>Example:</a:t>
            </a:r>
            <a:r>
              <a:rPr lang="en-IN" sz="1600" kern="100" dirty="0">
                <a:effectLst/>
                <a:latin typeface="Bookman Old Style" panose="02050604050505020204" pitchFamily="18" charset="0"/>
                <a:ea typeface="Calibri" panose="020F0502020204030204" pitchFamily="34" charset="0"/>
                <a:cs typeface="Times New Roman" panose="02020603050405020304" pitchFamily="18" charset="0"/>
              </a:rPr>
              <a:t> PQR Ltd registered in Kandla Special Economic Zone rendered services to MNO Ltd registered in Surat Special Economic Zone.</a:t>
            </a:r>
            <a:endParaRPr lang="en-IN" sz="1600" kern="1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07000"/>
              </a:lnSpc>
              <a:spcAft>
                <a:spcPts val="800"/>
              </a:spcAft>
              <a:buNone/>
            </a:pPr>
            <a:endParaRPr lang="en-IN" sz="1600" kern="100" dirty="0">
              <a:latin typeface="Bookman Old Style" panose="02050604050505020204" pitchFamily="18" charset="0"/>
              <a:ea typeface="Calibri" panose="020F0502020204030204" pitchFamily="34" charset="0"/>
              <a:cs typeface="Times New Roman" panose="02020603050405020304" pitchFamily="18" charset="0"/>
            </a:endParaRPr>
          </a:p>
          <a:p>
            <a:pPr marL="0" indent="0">
              <a:spcBef>
                <a:spcPts val="800"/>
              </a:spcBef>
              <a:buNone/>
            </a:pPr>
            <a:endParaRPr lang="en-IN" sz="1400" kern="1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spcBef>
                <a:spcPts val="800"/>
              </a:spcBef>
              <a:buNone/>
            </a:pPr>
            <a:endParaRPr lang="en-US" sz="1500" dirty="0">
              <a:latin typeface="Bookman Old Style" panose="02050604050505020204" pitchFamily="18" charset="0"/>
            </a:endParaRPr>
          </a:p>
          <a:p>
            <a:pPr marL="0" indent="0">
              <a:spcBef>
                <a:spcPts val="600"/>
              </a:spcBef>
              <a:buNone/>
            </a:pPr>
            <a:endParaRPr lang="en-US" sz="1000" dirty="0">
              <a:latin typeface="Bookman Old Style" panose="02050604050505020204" pitchFamily="18" charset="0"/>
            </a:endParaRPr>
          </a:p>
        </p:txBody>
      </p:sp>
    </p:spTree>
    <p:extLst>
      <p:ext uri="{BB962C8B-B14F-4D97-AF65-F5344CB8AC3E}">
        <p14:creationId xmlns:p14="http://schemas.microsoft.com/office/powerpoint/2010/main" val="279375344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76447" y="829336"/>
            <a:ext cx="11653283" cy="5251930"/>
          </a:xfrm>
        </p:spPr>
        <p:txBody>
          <a:bodyPr>
            <a:noAutofit/>
          </a:bodyPr>
          <a:lstStyle/>
          <a:p>
            <a:pPr marL="0" indent="0">
              <a:spcBef>
                <a:spcPts val="600"/>
              </a:spcBef>
              <a:buNone/>
            </a:pPr>
            <a:endParaRPr lang="en-US" sz="1250" b="1" dirty="0">
              <a:latin typeface="Bookman Old Style" panose="02050604050505020204" pitchFamily="18" charset="0"/>
            </a:endParaRPr>
          </a:p>
          <a:p>
            <a:pPr marL="0" indent="0">
              <a:spcBef>
                <a:spcPts val="600"/>
              </a:spcBef>
              <a:buNone/>
            </a:pPr>
            <a:endParaRPr lang="en-US" sz="1250" b="1" dirty="0">
              <a:latin typeface="Bookman Old Style" panose="02050604050505020204" pitchFamily="18" charset="0"/>
            </a:endParaRPr>
          </a:p>
          <a:p>
            <a:pPr marL="0" indent="0">
              <a:spcBef>
                <a:spcPts val="600"/>
              </a:spcBef>
              <a:buNone/>
            </a:pPr>
            <a:endParaRPr lang="en-US" sz="1250" b="1" dirty="0">
              <a:latin typeface="Bookman Old Style" panose="02050604050505020204" pitchFamily="18" charset="0"/>
            </a:endParaRPr>
          </a:p>
          <a:p>
            <a:pPr marL="0" indent="0">
              <a:spcBef>
                <a:spcPts val="600"/>
              </a:spcBef>
              <a:buNone/>
            </a:pPr>
            <a:endParaRPr lang="en-US" sz="500" b="1" dirty="0">
              <a:latin typeface="Bookman Old Style" panose="02050604050505020204" pitchFamily="18" charset="0"/>
            </a:endParaRPr>
          </a:p>
        </p:txBody>
      </p:sp>
      <p:sp>
        <p:nvSpPr>
          <p:cNvPr id="5" name="Title 1"/>
          <p:cNvSpPr txBox="1">
            <a:spLocks/>
          </p:cNvSpPr>
          <p:nvPr/>
        </p:nvSpPr>
        <p:spPr>
          <a:xfrm>
            <a:off x="838200" y="237535"/>
            <a:ext cx="10515600" cy="549274"/>
          </a:xfrm>
          <a:prstGeom prst="rect">
            <a:avLst/>
          </a:prstGeom>
          <a:no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dirty="0">
                <a:solidFill>
                  <a:schemeClr val="accent5"/>
                </a:solidFill>
                <a:latin typeface="Bookman Old Style" panose="02050604050505020204" pitchFamily="18" charset="0"/>
              </a:rPr>
              <a:t>Valuation of Export Goods</a:t>
            </a:r>
          </a:p>
        </p:txBody>
      </p:sp>
      <p:pic>
        <p:nvPicPr>
          <p:cNvPr id="2" name="Picture 1">
            <a:extLst>
              <a:ext uri="{FF2B5EF4-FFF2-40B4-BE49-F238E27FC236}">
                <a16:creationId xmlns:a16="http://schemas.microsoft.com/office/drawing/2014/main" id="{ABB2937A-673D-CAA9-478D-FF516AD1CA55}"/>
              </a:ext>
            </a:extLst>
          </p:cNvPr>
          <p:cNvPicPr>
            <a:picLocks noChangeAspect="1"/>
          </p:cNvPicPr>
          <p:nvPr/>
        </p:nvPicPr>
        <p:blipFill>
          <a:blip r:embed="rId3"/>
          <a:stretch>
            <a:fillRect/>
          </a:stretch>
        </p:blipFill>
        <p:spPr>
          <a:xfrm>
            <a:off x="2777924" y="1661653"/>
            <a:ext cx="6666271" cy="3726424"/>
          </a:xfrm>
          <a:prstGeom prst="rect">
            <a:avLst/>
          </a:prstGeom>
        </p:spPr>
      </p:pic>
    </p:spTree>
    <p:extLst>
      <p:ext uri="{BB962C8B-B14F-4D97-AF65-F5344CB8AC3E}">
        <p14:creationId xmlns:p14="http://schemas.microsoft.com/office/powerpoint/2010/main" val="99449479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A359509D-B7AF-83CB-A84C-1F4B6D82B35D}"/>
              </a:ext>
            </a:extLst>
          </p:cNvPr>
          <p:cNvSpPr txBox="1"/>
          <p:nvPr/>
        </p:nvSpPr>
        <p:spPr>
          <a:xfrm>
            <a:off x="228600" y="1104600"/>
            <a:ext cx="11734800" cy="2092881"/>
          </a:xfrm>
          <a:prstGeom prst="rect">
            <a:avLst/>
          </a:prstGeom>
          <a:noFill/>
        </p:spPr>
        <p:txBody>
          <a:bodyPr wrap="square">
            <a:spAutoFit/>
          </a:bodyPr>
          <a:lstStyle/>
          <a:p>
            <a:pPr>
              <a:spcAft>
                <a:spcPts val="600"/>
              </a:spcAft>
              <a:tabLst>
                <a:tab pos="603250" algn="l"/>
              </a:tabLst>
            </a:pPr>
            <a:r>
              <a:rPr lang="en-US" sz="1500" b="1" dirty="0">
                <a:effectLst/>
                <a:latin typeface="Bookman Old Style" panose="02050604050505020204" pitchFamily="18" charset="0"/>
                <a:ea typeface="Times New Roman" panose="02020603050405020304" pitchFamily="18" charset="0"/>
                <a:cs typeface="Times New Roman" panose="02020603050405020304" pitchFamily="18" charset="0"/>
              </a:rPr>
              <a:t>Case Study:</a:t>
            </a:r>
            <a:r>
              <a:rPr lang="en-US" sz="1500" dirty="0">
                <a:effectLst/>
                <a:latin typeface="Bookman Old Style" panose="02050604050505020204" pitchFamily="18" charset="0"/>
                <a:ea typeface="Times New Roman" panose="02020603050405020304" pitchFamily="18" charset="0"/>
                <a:cs typeface="Times New Roman" panose="02020603050405020304" pitchFamily="18" charset="0"/>
              </a:rPr>
              <a:t> LMN Exports Ltd. is shipping high-value textiles overseas. The customs authorities ask for proper valuation of the exported goods, but the company is unsure how to declare the correct value.</a:t>
            </a:r>
            <a:endParaRPr lang="en-IN" sz="1500" dirty="0">
              <a:effectLst/>
              <a:latin typeface="Calibri" panose="020F0502020204030204" pitchFamily="34" charset="0"/>
              <a:ea typeface="Times New Roman" panose="02020603050405020304" pitchFamily="18" charset="0"/>
              <a:cs typeface="Times New Roman" panose="02020603050405020304" pitchFamily="18" charset="0"/>
            </a:endParaRPr>
          </a:p>
          <a:p>
            <a:pPr>
              <a:spcAft>
                <a:spcPts val="600"/>
              </a:spcAft>
              <a:tabLst>
                <a:tab pos="603250" algn="l"/>
              </a:tabLst>
            </a:pPr>
            <a:r>
              <a:rPr lang="en-US" sz="1500" b="1" dirty="0">
                <a:effectLst/>
                <a:latin typeface="Bookman Old Style" panose="02050604050505020204" pitchFamily="18" charset="0"/>
                <a:ea typeface="Times New Roman" panose="02020603050405020304" pitchFamily="18" charset="0"/>
                <a:cs typeface="Times New Roman" panose="02020603050405020304" pitchFamily="18" charset="0"/>
              </a:rPr>
              <a:t>Question:</a:t>
            </a:r>
            <a:r>
              <a:rPr lang="en-US" sz="1500" dirty="0">
                <a:effectLst/>
                <a:latin typeface="Bookman Old Style" panose="02050604050505020204" pitchFamily="18" charset="0"/>
                <a:ea typeface="Times New Roman" panose="02020603050405020304" pitchFamily="18" charset="0"/>
                <a:cs typeface="Times New Roman" panose="02020603050405020304" pitchFamily="18" charset="0"/>
              </a:rPr>
              <a:t> Which methods of valuation under the Customs Valuation (Determination of Value of Export Goods) Rules should LMN Exports use to determine the value of their goods?</a:t>
            </a:r>
            <a:endParaRPr lang="en-IN" sz="1500" dirty="0">
              <a:effectLst/>
              <a:latin typeface="Calibri" panose="020F0502020204030204" pitchFamily="34" charset="0"/>
              <a:ea typeface="Times New Roman" panose="02020603050405020304" pitchFamily="18" charset="0"/>
              <a:cs typeface="Times New Roman" panose="02020603050405020304" pitchFamily="18" charset="0"/>
            </a:endParaRPr>
          </a:p>
          <a:p>
            <a:pPr>
              <a:spcAft>
                <a:spcPts val="600"/>
              </a:spcAft>
              <a:tabLst>
                <a:tab pos="603250" algn="l"/>
              </a:tabLst>
            </a:pPr>
            <a:r>
              <a:rPr lang="en-US" sz="1500" b="1" dirty="0">
                <a:effectLst/>
                <a:latin typeface="Bookman Old Style" panose="02050604050505020204" pitchFamily="18" charset="0"/>
                <a:ea typeface="Times New Roman" panose="02020603050405020304" pitchFamily="18" charset="0"/>
                <a:cs typeface="Times New Roman" panose="02020603050405020304" pitchFamily="18" charset="0"/>
              </a:rPr>
              <a:t>Answer:</a:t>
            </a:r>
            <a:r>
              <a:rPr lang="en-US" sz="1500" dirty="0">
                <a:effectLst/>
                <a:latin typeface="Bookman Old Style" panose="02050604050505020204" pitchFamily="18" charset="0"/>
                <a:ea typeface="Times New Roman" panose="02020603050405020304" pitchFamily="18" charset="0"/>
                <a:cs typeface="Times New Roman" panose="02020603050405020304" pitchFamily="18" charset="0"/>
              </a:rPr>
              <a:t> LMN Exports should begin by using the </a:t>
            </a:r>
            <a:r>
              <a:rPr lang="en-US" sz="1500" b="1" dirty="0">
                <a:effectLst/>
                <a:latin typeface="Bookman Old Style" panose="02050604050505020204" pitchFamily="18" charset="0"/>
                <a:ea typeface="Times New Roman" panose="02020603050405020304" pitchFamily="18" charset="0"/>
                <a:cs typeface="Times New Roman" panose="02020603050405020304" pitchFamily="18" charset="0"/>
              </a:rPr>
              <a:t>Comparative Method</a:t>
            </a:r>
            <a:r>
              <a:rPr lang="en-US" sz="1500" dirty="0">
                <a:effectLst/>
                <a:latin typeface="Bookman Old Style" panose="02050604050505020204" pitchFamily="18" charset="0"/>
                <a:ea typeface="Times New Roman" panose="02020603050405020304" pitchFamily="18" charset="0"/>
                <a:cs typeface="Times New Roman" panose="02020603050405020304" pitchFamily="18" charset="0"/>
              </a:rPr>
              <a:t> (Rule 4), which determines the value by comparing it with similar goods exported under comparable conditions. If this is not feasible, they can use the </a:t>
            </a:r>
            <a:r>
              <a:rPr lang="en-US" sz="1500" b="1" dirty="0">
                <a:effectLst/>
                <a:latin typeface="Bookman Old Style" panose="02050604050505020204" pitchFamily="18" charset="0"/>
                <a:ea typeface="Times New Roman" panose="02020603050405020304" pitchFamily="18" charset="0"/>
                <a:cs typeface="Times New Roman" panose="02020603050405020304" pitchFamily="18" charset="0"/>
              </a:rPr>
              <a:t>Computed Value Method</a:t>
            </a:r>
            <a:r>
              <a:rPr lang="en-US" sz="1500" dirty="0">
                <a:effectLst/>
                <a:latin typeface="Bookman Old Style" panose="02050604050505020204" pitchFamily="18" charset="0"/>
                <a:ea typeface="Times New Roman" panose="02020603050405020304" pitchFamily="18" charset="0"/>
                <a:cs typeface="Times New Roman" panose="02020603050405020304" pitchFamily="18" charset="0"/>
              </a:rPr>
              <a:t> (Rule 5), which calculates the cost of production and other associated costs. As a last resort, the </a:t>
            </a:r>
            <a:r>
              <a:rPr lang="en-US" sz="1500" b="1" dirty="0">
                <a:effectLst/>
                <a:latin typeface="Bookman Old Style" panose="02050604050505020204" pitchFamily="18" charset="0"/>
                <a:ea typeface="Times New Roman" panose="02020603050405020304" pitchFamily="18" charset="0"/>
                <a:cs typeface="Times New Roman" panose="02020603050405020304" pitchFamily="18" charset="0"/>
              </a:rPr>
              <a:t>Residual Method</a:t>
            </a:r>
            <a:r>
              <a:rPr lang="en-US" sz="1500" dirty="0">
                <a:effectLst/>
                <a:latin typeface="Bookman Old Style" panose="02050604050505020204" pitchFamily="18" charset="0"/>
                <a:ea typeface="Times New Roman" panose="02020603050405020304" pitchFamily="18" charset="0"/>
                <a:cs typeface="Times New Roman" panose="02020603050405020304" pitchFamily="18" charset="0"/>
              </a:rPr>
              <a:t> (Rule 6) can be applied if other methods do not work</a:t>
            </a:r>
            <a:r>
              <a:rPr lang="en-US" sz="1500" dirty="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IN" sz="15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5" name="TextBox 4">
            <a:extLst>
              <a:ext uri="{FF2B5EF4-FFF2-40B4-BE49-F238E27FC236}">
                <a16:creationId xmlns:a16="http://schemas.microsoft.com/office/drawing/2014/main" id="{E9302E84-7C26-F665-4C77-B207F84DF31A}"/>
              </a:ext>
            </a:extLst>
          </p:cNvPr>
          <p:cNvSpPr txBox="1"/>
          <p:nvPr/>
        </p:nvSpPr>
        <p:spPr>
          <a:xfrm>
            <a:off x="4681220" y="201994"/>
            <a:ext cx="2829560" cy="523220"/>
          </a:xfrm>
          <a:prstGeom prst="rect">
            <a:avLst/>
          </a:prstGeom>
          <a:noFill/>
        </p:spPr>
        <p:txBody>
          <a:bodyPr wrap="square">
            <a:spAutoFit/>
          </a:bodyPr>
          <a:lstStyle/>
          <a:p>
            <a:pPr algn="ctr"/>
            <a:r>
              <a:rPr lang="en-US" sz="2800" u="sng" dirty="0">
                <a:solidFill>
                  <a:schemeClr val="accent5"/>
                </a:solidFill>
                <a:effectLst/>
                <a:latin typeface="Bookman Old Style" panose="02050604050505020204" pitchFamily="18" charset="0"/>
                <a:ea typeface="Times New Roman" panose="02020603050405020304" pitchFamily="18" charset="0"/>
                <a:cs typeface="Times New Roman" panose="02020603050405020304" pitchFamily="18" charset="0"/>
              </a:rPr>
              <a:t>Case Study</a:t>
            </a:r>
            <a:endParaRPr lang="en-IN" sz="2800" u="sng" dirty="0">
              <a:solidFill>
                <a:schemeClr val="accent5"/>
              </a:solidFill>
            </a:endParaRPr>
          </a:p>
        </p:txBody>
      </p:sp>
      <p:pic>
        <p:nvPicPr>
          <p:cNvPr id="2" name="Picture 2" descr="Download Major Law Firm Sued For Failure To Supervise Contract - Case Laws  PNG Image with No Background - PNGkey.com">
            <a:extLst>
              <a:ext uri="{FF2B5EF4-FFF2-40B4-BE49-F238E27FC236}">
                <a16:creationId xmlns:a16="http://schemas.microsoft.com/office/drawing/2014/main" id="{65908D67-963F-F944-5C1C-B758AC18A1A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16220" y="155691"/>
            <a:ext cx="1323218" cy="523221"/>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Download Major Law Firm Sued For Failure To Supervise Contract - Case Laws  PNG Image with No Background - PNGkey.com">
            <a:extLst>
              <a:ext uri="{FF2B5EF4-FFF2-40B4-BE49-F238E27FC236}">
                <a16:creationId xmlns:a16="http://schemas.microsoft.com/office/drawing/2014/main" id="{F7F6EC99-E08B-EC9A-C376-4097BE428DE1}"/>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447326" y="155692"/>
            <a:ext cx="1323218" cy="5232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811735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5843C083-6456-1986-30AF-C2C2BA1C9D9C}"/>
              </a:ext>
            </a:extLst>
          </p:cNvPr>
          <p:cNvSpPr txBox="1"/>
          <p:nvPr/>
        </p:nvSpPr>
        <p:spPr>
          <a:xfrm>
            <a:off x="173182" y="2963804"/>
            <a:ext cx="11845636" cy="3298339"/>
          </a:xfrm>
          <a:prstGeom prst="rect">
            <a:avLst/>
          </a:prstGeom>
          <a:noFill/>
        </p:spPr>
        <p:txBody>
          <a:bodyPr wrap="square">
            <a:spAutoFit/>
          </a:bodyPr>
          <a:lstStyle/>
          <a:p>
            <a:pPr algn="ctr">
              <a:lnSpc>
                <a:spcPct val="150000"/>
              </a:lnSpc>
              <a:spcAft>
                <a:spcPts val="800"/>
              </a:spcAft>
            </a:pPr>
            <a:r>
              <a:rPr lang="en-US" sz="1500" b="1" dirty="0">
                <a:effectLst/>
                <a:latin typeface="Bookman Old Style" panose="02050604050505020204" pitchFamily="18" charset="0"/>
                <a:ea typeface="Calibri" panose="020F0502020204030204" pitchFamily="34" charset="0"/>
                <a:cs typeface="Times New Roman" panose="02020603050405020304" pitchFamily="18" charset="0"/>
              </a:rPr>
              <a:t>Advance Ruling on Export Duty and Transaction Value Calculation</a:t>
            </a:r>
            <a:endParaRPr lang="en-IN" sz="1500" dirty="0">
              <a:latin typeface="Bookman Old Style" panose="02050604050505020204" pitchFamily="18" charset="0"/>
              <a:ea typeface="Calibri" panose="020F0502020204030204" pitchFamily="34" charset="0"/>
              <a:cs typeface="Times New Roman" panose="02020603050405020304" pitchFamily="18" charset="0"/>
            </a:endParaRPr>
          </a:p>
          <a:p>
            <a:pPr>
              <a:lnSpc>
                <a:spcPct val="150000"/>
              </a:lnSpc>
              <a:spcAft>
                <a:spcPts val="800"/>
              </a:spcAft>
            </a:pPr>
            <a:r>
              <a:rPr lang="en-US" sz="1500" b="1" dirty="0">
                <a:solidFill>
                  <a:srgbClr val="000000"/>
                </a:solidFill>
                <a:effectLst/>
                <a:latin typeface="Bookman Old Style" panose="02050604050505020204" pitchFamily="18" charset="0"/>
                <a:ea typeface="Calibri" panose="020F0502020204030204" pitchFamily="34" charset="0"/>
                <a:cs typeface="Times New Roman" panose="02020603050405020304" pitchFamily="18" charset="0"/>
              </a:rPr>
              <a:t>Summary of the Case</a:t>
            </a:r>
            <a:r>
              <a:rPr lang="en-US" sz="1500" dirty="0">
                <a:solidFill>
                  <a:srgbClr val="000000"/>
                </a:solidFill>
                <a:effectLst/>
                <a:latin typeface="Bookman Old Style" panose="02050604050505020204" pitchFamily="18" charset="0"/>
                <a:ea typeface="Calibri" panose="020F0502020204030204" pitchFamily="34" charset="0"/>
                <a:cs typeface="Times New Roman" panose="02020603050405020304" pitchFamily="18" charset="0"/>
              </a:rPr>
              <a:t>: M/s. Shiv Shakti Minechem, an exporter of aluminium ores, sought an advance ruling from the Customs Authority for Advance Rulings (CAAR) in Mumbai. The primary issue was the method of computation of transaction value for export goods and the calculation of export duty. The applicant requested clarification on whether the transaction value should include freight, insurance, and local charges borne by the overseas buyer. The ruling determined that the transaction value should reflect the actual price paid or payable for the goods, excluding additional costs borne by the buyer.</a:t>
            </a:r>
            <a:endParaRPr lang="en-IN" sz="1500" dirty="0">
              <a:effectLst/>
              <a:latin typeface="Bookman Old Style" panose="02050604050505020204" pitchFamily="18" charset="0"/>
              <a:ea typeface="Times New Roman" panose="02020603050405020304" pitchFamily="18" charset="0"/>
            </a:endParaRPr>
          </a:p>
          <a:p>
            <a:pPr>
              <a:lnSpc>
                <a:spcPct val="150000"/>
              </a:lnSpc>
              <a:spcBef>
                <a:spcPts val="900"/>
              </a:spcBef>
            </a:pPr>
            <a:r>
              <a:rPr lang="en-US" sz="1500" b="1" dirty="0">
                <a:solidFill>
                  <a:srgbClr val="000000"/>
                </a:solidFill>
                <a:effectLst/>
                <a:latin typeface="Bookman Old Style" panose="02050604050505020204" pitchFamily="18" charset="0"/>
                <a:ea typeface="Calibri" panose="020F0502020204030204" pitchFamily="34" charset="0"/>
                <a:cs typeface="Times New Roman" panose="02020603050405020304" pitchFamily="18" charset="0"/>
              </a:rPr>
              <a:t>Case Reference</a:t>
            </a:r>
            <a:r>
              <a:rPr lang="en-US" sz="1500" dirty="0">
                <a:solidFill>
                  <a:srgbClr val="000000"/>
                </a:solidFill>
                <a:effectLst/>
                <a:latin typeface="Bookman Old Style" panose="02050604050505020204" pitchFamily="18" charset="0"/>
                <a:ea typeface="Calibri" panose="020F0502020204030204" pitchFamily="34" charset="0"/>
                <a:cs typeface="Times New Roman" panose="02020603050405020304" pitchFamily="18" charset="0"/>
              </a:rPr>
              <a:t>: M/s. Shiv Shakti Minechem (CAAR/CUS/APPL/75/2022)</a:t>
            </a:r>
            <a:endParaRPr lang="en-IN" sz="1500" dirty="0">
              <a:effectLst/>
              <a:latin typeface="Bookman Old Style" panose="02050604050505020204" pitchFamily="18" charset="0"/>
              <a:ea typeface="Times New Roman" panose="02020603050405020304" pitchFamily="18" charset="0"/>
            </a:endParaRPr>
          </a:p>
          <a:p>
            <a:pPr>
              <a:lnSpc>
                <a:spcPct val="150000"/>
              </a:lnSpc>
              <a:spcBef>
                <a:spcPts val="900"/>
              </a:spcBef>
            </a:pPr>
            <a:r>
              <a:rPr lang="en-US" sz="1500" b="1" dirty="0">
                <a:solidFill>
                  <a:srgbClr val="000000"/>
                </a:solidFill>
                <a:effectLst/>
                <a:latin typeface="Bookman Old Style" panose="02050604050505020204" pitchFamily="18" charset="0"/>
                <a:ea typeface="Calibri" panose="020F0502020204030204" pitchFamily="34" charset="0"/>
                <a:cs typeface="Times New Roman" panose="02020603050405020304" pitchFamily="18" charset="0"/>
              </a:rPr>
              <a:t>Link: </a:t>
            </a:r>
            <a:r>
              <a:rPr lang="en-US" sz="1500" u="sng" dirty="0">
                <a:solidFill>
                  <a:srgbClr val="000000"/>
                </a:solidFill>
                <a:effectLst/>
                <a:latin typeface="Bookman Old Style" panose="02050604050505020204" pitchFamily="18" charset="0"/>
                <a:ea typeface="Calibri" panose="020F0502020204030204" pitchFamily="34" charset="0"/>
                <a:cs typeface="Times New Roman" panose="02020603050405020304" pitchFamily="18" charset="0"/>
                <a:hlinkClick r:id="rId3"/>
              </a:rPr>
              <a:t>https://www.salestaxindia.com/DEMO/TreeMenu.aspx?menu=212490</a:t>
            </a:r>
            <a:endParaRPr lang="en-IN" sz="1500" dirty="0">
              <a:effectLst/>
              <a:latin typeface="Bookman Old Style" panose="02050604050505020204" pitchFamily="18" charset="0"/>
              <a:ea typeface="Times New Roman" panose="02020603050405020304" pitchFamily="18" charset="0"/>
            </a:endParaRPr>
          </a:p>
        </p:txBody>
      </p:sp>
      <p:sp>
        <p:nvSpPr>
          <p:cNvPr id="9" name="TextBox 8">
            <a:extLst>
              <a:ext uri="{FF2B5EF4-FFF2-40B4-BE49-F238E27FC236}">
                <a16:creationId xmlns:a16="http://schemas.microsoft.com/office/drawing/2014/main" id="{9A6AFF30-DB60-9AD9-1FF1-9C517C154051}"/>
              </a:ext>
            </a:extLst>
          </p:cNvPr>
          <p:cNvSpPr txBox="1"/>
          <p:nvPr/>
        </p:nvSpPr>
        <p:spPr>
          <a:xfrm>
            <a:off x="3891612" y="89046"/>
            <a:ext cx="3688080" cy="540469"/>
          </a:xfrm>
          <a:prstGeom prst="rect">
            <a:avLst/>
          </a:prstGeom>
          <a:noFill/>
        </p:spPr>
        <p:txBody>
          <a:bodyPr wrap="square">
            <a:spAutoFit/>
          </a:bodyPr>
          <a:lstStyle/>
          <a:p>
            <a:pPr marL="457200">
              <a:lnSpc>
                <a:spcPct val="110000"/>
              </a:lnSpc>
              <a:spcAft>
                <a:spcPts val="600"/>
              </a:spcAft>
              <a:tabLst>
                <a:tab pos="603250" algn="l"/>
              </a:tabLst>
            </a:pPr>
            <a:r>
              <a:rPr lang="en-US" sz="2800" u="sng" dirty="0">
                <a:solidFill>
                  <a:schemeClr val="accent5"/>
                </a:solidFill>
                <a:effectLst/>
                <a:latin typeface="Bookman Old Style" panose="02050604050505020204" pitchFamily="18" charset="0"/>
                <a:ea typeface="Times New Roman" panose="02020603050405020304" pitchFamily="18" charset="0"/>
                <a:cs typeface="Times New Roman" panose="02020603050405020304" pitchFamily="18" charset="0"/>
              </a:rPr>
              <a:t>Advance Rulings</a:t>
            </a:r>
            <a:endParaRPr lang="en-IN" sz="2800" dirty="0">
              <a:solidFill>
                <a:schemeClr val="accent5"/>
              </a:solidFill>
              <a:effectLst/>
              <a:latin typeface="Calibri" panose="020F0502020204030204" pitchFamily="34" charset="0"/>
              <a:ea typeface="Times New Roman" panose="02020603050405020304" pitchFamily="18" charset="0"/>
              <a:cs typeface="Times New Roman" panose="02020603050405020304" pitchFamily="18" charset="0"/>
            </a:endParaRPr>
          </a:p>
        </p:txBody>
      </p:sp>
      <p:pic>
        <p:nvPicPr>
          <p:cNvPr id="10" name="Picture 2" descr="Sec 9 of Citizenship Act, 1955- Analysis of Case Law">
            <a:extLst>
              <a:ext uri="{FF2B5EF4-FFF2-40B4-BE49-F238E27FC236}">
                <a16:creationId xmlns:a16="http://schemas.microsoft.com/office/drawing/2014/main" id="{92E2BFFA-D9E7-1E25-6CBE-5454865BC60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91612" y="864181"/>
            <a:ext cx="4027990" cy="18857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9928725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76447" y="829336"/>
            <a:ext cx="11653283" cy="5251930"/>
          </a:xfrm>
        </p:spPr>
        <p:txBody>
          <a:bodyPr>
            <a:noAutofit/>
          </a:bodyPr>
          <a:lstStyle/>
          <a:p>
            <a:pPr marL="0" indent="0">
              <a:spcBef>
                <a:spcPts val="600"/>
              </a:spcBef>
              <a:buNone/>
            </a:pPr>
            <a:endParaRPr lang="en-US" sz="1250" dirty="0">
              <a:latin typeface="Bookman Old Style" panose="02050604050505020204" pitchFamily="18" charset="0"/>
            </a:endParaRPr>
          </a:p>
          <a:p>
            <a:pPr marL="0" indent="0">
              <a:spcBef>
                <a:spcPts val="600"/>
              </a:spcBef>
              <a:buNone/>
            </a:pPr>
            <a:endParaRPr lang="en-US" sz="1250" dirty="0">
              <a:latin typeface="Bookman Old Style" panose="02050604050505020204" pitchFamily="18" charset="0"/>
            </a:endParaRPr>
          </a:p>
          <a:p>
            <a:pPr marL="0" indent="0">
              <a:spcBef>
                <a:spcPts val="600"/>
              </a:spcBef>
              <a:buNone/>
            </a:pPr>
            <a:endParaRPr lang="en-US" sz="1250" dirty="0">
              <a:latin typeface="Bookman Old Style" panose="02050604050505020204" pitchFamily="18" charset="0"/>
            </a:endParaRPr>
          </a:p>
        </p:txBody>
      </p:sp>
      <p:sp>
        <p:nvSpPr>
          <p:cNvPr id="5" name="Title 1"/>
          <p:cNvSpPr txBox="1">
            <a:spLocks/>
          </p:cNvSpPr>
          <p:nvPr/>
        </p:nvSpPr>
        <p:spPr>
          <a:xfrm>
            <a:off x="838200" y="237535"/>
            <a:ext cx="10515600" cy="549274"/>
          </a:xfrm>
          <a:prstGeom prst="rect">
            <a:avLst/>
          </a:prstGeom>
          <a:no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dirty="0">
                <a:solidFill>
                  <a:schemeClr val="accent5"/>
                </a:solidFill>
                <a:latin typeface="Bookman Old Style" panose="02050604050505020204" pitchFamily="18" charset="0"/>
              </a:rPr>
              <a:t>MCQ-Type Questions</a:t>
            </a:r>
          </a:p>
        </p:txBody>
      </p:sp>
      <p:sp>
        <p:nvSpPr>
          <p:cNvPr id="6" name="TextBox 5">
            <a:extLst>
              <a:ext uri="{FF2B5EF4-FFF2-40B4-BE49-F238E27FC236}">
                <a16:creationId xmlns:a16="http://schemas.microsoft.com/office/drawing/2014/main" id="{729ED750-0E5B-F370-42B2-46D7FC51E320}"/>
              </a:ext>
            </a:extLst>
          </p:cNvPr>
          <p:cNvSpPr txBox="1"/>
          <p:nvPr/>
        </p:nvSpPr>
        <p:spPr>
          <a:xfrm>
            <a:off x="262270" y="811347"/>
            <a:ext cx="11653282" cy="6102889"/>
          </a:xfrm>
          <a:prstGeom prst="rect">
            <a:avLst/>
          </a:prstGeom>
          <a:noFill/>
        </p:spPr>
        <p:txBody>
          <a:bodyPr wrap="square">
            <a:spAutoFit/>
          </a:bodyPr>
          <a:lstStyle/>
          <a:p>
            <a:pPr>
              <a:lnSpc>
                <a:spcPct val="200000"/>
              </a:lnSpc>
              <a:spcAft>
                <a:spcPts val="600"/>
              </a:spcAft>
            </a:pPr>
            <a:r>
              <a:rPr lang="en-US" sz="1500" b="1" dirty="0">
                <a:effectLst/>
                <a:latin typeface="Bookman Old Style" panose="02050604050505020204" pitchFamily="18" charset="0"/>
                <a:ea typeface="Times New Roman" panose="02020603050405020304" pitchFamily="18" charset="0"/>
                <a:cs typeface="Times New Roman" panose="02020603050405020304" pitchFamily="18" charset="0"/>
              </a:rPr>
              <a:t>8. Under the Customs Valuation (Determination of Value of Export Goods) Rules, which method is primarily used for the valuation of export goods?</a:t>
            </a:r>
            <a:endParaRPr lang="en-IN" sz="1500" dirty="0">
              <a:effectLst/>
              <a:latin typeface="Bookman Old Style" panose="02050604050505020204" pitchFamily="18" charset="0"/>
              <a:ea typeface="Times New Roman" panose="02020603050405020304" pitchFamily="18" charset="0"/>
              <a:cs typeface="Times New Roman" panose="02020603050405020304" pitchFamily="18" charset="0"/>
            </a:endParaRPr>
          </a:p>
          <a:p>
            <a:pPr>
              <a:lnSpc>
                <a:spcPct val="200000"/>
              </a:lnSpc>
              <a:spcAft>
                <a:spcPts val="600"/>
              </a:spcAft>
            </a:pPr>
            <a:r>
              <a:rPr lang="en-US" sz="1500" dirty="0">
                <a:effectLst/>
                <a:latin typeface="Bookman Old Style" panose="02050604050505020204" pitchFamily="18" charset="0"/>
                <a:ea typeface="Times New Roman" panose="02020603050405020304" pitchFamily="18" charset="0"/>
                <a:cs typeface="Times New Roman" panose="02020603050405020304" pitchFamily="18" charset="0"/>
              </a:rPr>
              <a:t>A) Computed value method</a:t>
            </a:r>
            <a:br>
              <a:rPr lang="en-US" sz="1500" dirty="0">
                <a:effectLst/>
                <a:latin typeface="Bookman Old Style" panose="02050604050505020204" pitchFamily="18" charset="0"/>
                <a:ea typeface="Times New Roman" panose="02020603050405020304" pitchFamily="18" charset="0"/>
                <a:cs typeface="Times New Roman" panose="02020603050405020304" pitchFamily="18" charset="0"/>
              </a:rPr>
            </a:br>
            <a:r>
              <a:rPr lang="en-US" sz="1500" dirty="0">
                <a:effectLst/>
                <a:latin typeface="Bookman Old Style" panose="02050604050505020204" pitchFamily="18" charset="0"/>
                <a:ea typeface="Times New Roman" panose="02020603050405020304" pitchFamily="18" charset="0"/>
                <a:cs typeface="Times New Roman" panose="02020603050405020304" pitchFamily="18" charset="0"/>
              </a:rPr>
              <a:t>B) Residual method</a:t>
            </a:r>
            <a:br>
              <a:rPr lang="en-US" sz="1500" dirty="0">
                <a:effectLst/>
                <a:latin typeface="Bookman Old Style" panose="02050604050505020204" pitchFamily="18" charset="0"/>
                <a:ea typeface="Times New Roman" panose="02020603050405020304" pitchFamily="18" charset="0"/>
                <a:cs typeface="Times New Roman" panose="02020603050405020304" pitchFamily="18" charset="0"/>
              </a:rPr>
            </a:br>
            <a:r>
              <a:rPr lang="en-US" sz="1500" dirty="0">
                <a:effectLst/>
                <a:latin typeface="Bookman Old Style" panose="02050604050505020204" pitchFamily="18" charset="0"/>
                <a:ea typeface="Times New Roman" panose="02020603050405020304" pitchFamily="18" charset="0"/>
                <a:cs typeface="Times New Roman" panose="02020603050405020304" pitchFamily="18" charset="0"/>
              </a:rPr>
              <a:t>C) Comparative method</a:t>
            </a:r>
            <a:br>
              <a:rPr lang="en-US" sz="1500" dirty="0">
                <a:effectLst/>
                <a:latin typeface="Bookman Old Style" panose="02050604050505020204" pitchFamily="18" charset="0"/>
                <a:ea typeface="Times New Roman" panose="02020603050405020304" pitchFamily="18" charset="0"/>
                <a:cs typeface="Times New Roman" panose="02020603050405020304" pitchFamily="18" charset="0"/>
              </a:rPr>
            </a:br>
            <a:r>
              <a:rPr lang="en-US" sz="1500" dirty="0">
                <a:effectLst/>
                <a:latin typeface="Bookman Old Style" panose="02050604050505020204" pitchFamily="18" charset="0"/>
                <a:ea typeface="Times New Roman" panose="02020603050405020304" pitchFamily="18" charset="0"/>
                <a:cs typeface="Times New Roman" panose="02020603050405020304" pitchFamily="18" charset="0"/>
              </a:rPr>
              <a:t>D) Declaration by the exporter</a:t>
            </a:r>
          </a:p>
          <a:p>
            <a:pPr>
              <a:lnSpc>
                <a:spcPct val="200000"/>
              </a:lnSpc>
              <a:spcAft>
                <a:spcPts val="600"/>
              </a:spcAft>
            </a:pPr>
            <a:r>
              <a:rPr lang="en-US" sz="1500" b="1" dirty="0">
                <a:latin typeface="Bookman Old Style" panose="02050604050505020204" pitchFamily="18" charset="0"/>
                <a:ea typeface="Times New Roman" panose="02020603050405020304" pitchFamily="18" charset="0"/>
                <a:cs typeface="Times New Roman" panose="02020603050405020304" pitchFamily="18" charset="0"/>
              </a:rPr>
              <a:t>9. </a:t>
            </a:r>
            <a:r>
              <a:rPr lang="en-US" sz="1500" b="1" dirty="0">
                <a:effectLst/>
                <a:latin typeface="Bookman Old Style" panose="02050604050505020204" pitchFamily="18" charset="0"/>
                <a:ea typeface="Times New Roman" panose="02020603050405020304" pitchFamily="18" charset="0"/>
                <a:cs typeface="Times New Roman" panose="02020603050405020304" pitchFamily="18" charset="0"/>
              </a:rPr>
              <a:t>What must an exporter provide under Rule 7 of the Customs Valuation Rules?</a:t>
            </a:r>
          </a:p>
          <a:p>
            <a:pPr>
              <a:lnSpc>
                <a:spcPct val="200000"/>
              </a:lnSpc>
              <a:spcAft>
                <a:spcPts val="600"/>
              </a:spcAft>
            </a:pPr>
            <a:r>
              <a:rPr lang="en-US" sz="1500" dirty="0">
                <a:effectLst/>
                <a:latin typeface="Bookman Old Style" panose="02050604050505020204" pitchFamily="18" charset="0"/>
                <a:ea typeface="Times New Roman" panose="02020603050405020304" pitchFamily="18" charset="0"/>
                <a:cs typeface="Times New Roman" panose="02020603050405020304" pitchFamily="18" charset="0"/>
              </a:rPr>
              <a:t>A) A declaration of the value of the exported goods</a:t>
            </a:r>
          </a:p>
          <a:p>
            <a:pPr>
              <a:lnSpc>
                <a:spcPct val="200000"/>
              </a:lnSpc>
              <a:spcAft>
                <a:spcPts val="600"/>
              </a:spcAft>
            </a:pPr>
            <a:r>
              <a:rPr lang="en-US" sz="1500" dirty="0">
                <a:effectLst/>
                <a:latin typeface="Bookman Old Style" panose="02050604050505020204" pitchFamily="18" charset="0"/>
                <a:ea typeface="Times New Roman" panose="02020603050405020304" pitchFamily="18" charset="0"/>
                <a:cs typeface="Times New Roman" panose="02020603050405020304" pitchFamily="18" charset="0"/>
              </a:rPr>
              <a:t>B) A list of suppliers</a:t>
            </a:r>
          </a:p>
          <a:p>
            <a:pPr>
              <a:lnSpc>
                <a:spcPct val="200000"/>
              </a:lnSpc>
              <a:spcAft>
                <a:spcPts val="600"/>
              </a:spcAft>
            </a:pPr>
            <a:r>
              <a:rPr lang="en-US" sz="1500" dirty="0">
                <a:effectLst/>
                <a:latin typeface="Bookman Old Style" panose="02050604050505020204" pitchFamily="18" charset="0"/>
                <a:ea typeface="Times New Roman" panose="02020603050405020304" pitchFamily="18" charset="0"/>
                <a:cs typeface="Times New Roman" panose="02020603050405020304" pitchFamily="18" charset="0"/>
              </a:rPr>
              <a:t>C) A valuation based on market analysis</a:t>
            </a:r>
          </a:p>
          <a:p>
            <a:pPr>
              <a:lnSpc>
                <a:spcPct val="200000"/>
              </a:lnSpc>
              <a:spcAft>
                <a:spcPts val="600"/>
              </a:spcAft>
            </a:pPr>
            <a:r>
              <a:rPr lang="en-US" sz="1500" dirty="0">
                <a:effectLst/>
                <a:latin typeface="Bookman Old Style" panose="02050604050505020204" pitchFamily="18" charset="0"/>
                <a:ea typeface="Times New Roman" panose="02020603050405020304" pitchFamily="18" charset="0"/>
                <a:cs typeface="Times New Roman" panose="02020603050405020304" pitchFamily="18" charset="0"/>
              </a:rPr>
              <a:t>D) A calculated residual value</a:t>
            </a:r>
            <a:endParaRPr lang="en-IN" sz="1500" dirty="0">
              <a:effectLst/>
              <a:latin typeface="Bookman Old Style" panose="02050604050505020204" pitchFamily="18" charset="0"/>
              <a:ea typeface="Times New Roman" panose="02020603050405020304" pitchFamily="18" charset="0"/>
              <a:cs typeface="Times New Roman" panose="02020603050405020304" pitchFamily="18" charset="0"/>
            </a:endParaRPr>
          </a:p>
          <a:p>
            <a:pPr>
              <a:lnSpc>
                <a:spcPct val="200000"/>
              </a:lnSpc>
              <a:spcAft>
                <a:spcPts val="600"/>
              </a:spcAft>
            </a:pPr>
            <a:endParaRPr lang="en-IN" sz="1500" dirty="0">
              <a:effectLst/>
              <a:latin typeface="Bookman Old Style" panose="020506040505050202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122372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
                                            <p:txEl>
                                              <p:pRg st="4" end="4"/>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6">
                                            <p:txEl>
                                              <p:pRg st="5" end="5"/>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C:\Users\Dell\Downloads\Designer (5).pn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3493" y="-99968"/>
            <a:ext cx="12384730" cy="7043028"/>
          </a:xfrm>
          <a:prstGeom prst="rect">
            <a:avLst/>
          </a:prstGeom>
          <a:noFill/>
          <a:ln>
            <a:noFill/>
          </a:ln>
        </p:spPr>
      </p:pic>
      <p:sp>
        <p:nvSpPr>
          <p:cNvPr id="2" name="Rectangle 1">
            <a:extLst>
              <a:ext uri="{FF2B5EF4-FFF2-40B4-BE49-F238E27FC236}">
                <a16:creationId xmlns:a16="http://schemas.microsoft.com/office/drawing/2014/main" id="{7565EEA2-BDF5-AAA0-D8F1-1B6A5B718B94}"/>
              </a:ext>
            </a:extLst>
          </p:cNvPr>
          <p:cNvSpPr/>
          <p:nvPr/>
        </p:nvSpPr>
        <p:spPr>
          <a:xfrm>
            <a:off x="1087120" y="2128520"/>
            <a:ext cx="4175760" cy="2621280"/>
          </a:xfrm>
          <a:prstGeom prst="rect">
            <a:avLst/>
          </a:prstGeom>
          <a:solidFill>
            <a:srgbClr val="F57C5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4400" b="1" dirty="0">
                <a:solidFill>
                  <a:schemeClr val="tx1"/>
                </a:solidFill>
                <a:latin typeface="Bookman Old Style" panose="02050604050505020204" pitchFamily="18" charset="0"/>
              </a:rPr>
              <a:t>Exports of Goods under GST </a:t>
            </a:r>
            <a:endParaRPr lang="en-IN" sz="4400" b="1" dirty="0">
              <a:solidFill>
                <a:schemeClr val="tx1"/>
              </a:solidFill>
              <a:latin typeface="Bookman Old Style" panose="02050604050505020204" pitchFamily="18" charset="0"/>
            </a:endParaRPr>
          </a:p>
        </p:txBody>
      </p:sp>
    </p:spTree>
    <p:extLst>
      <p:ext uri="{BB962C8B-B14F-4D97-AF65-F5344CB8AC3E}">
        <p14:creationId xmlns:p14="http://schemas.microsoft.com/office/powerpoint/2010/main" val="141216514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34633" y="803035"/>
            <a:ext cx="11653283" cy="5895540"/>
          </a:xfrm>
        </p:spPr>
        <p:txBody>
          <a:bodyPr>
            <a:noAutofit/>
          </a:bodyPr>
          <a:lstStyle/>
          <a:p>
            <a:pPr marL="0" indent="0">
              <a:lnSpc>
                <a:spcPct val="107000"/>
              </a:lnSpc>
              <a:spcAft>
                <a:spcPts val="800"/>
              </a:spcAft>
              <a:buNone/>
            </a:pPr>
            <a:r>
              <a:rPr lang="en-IN" sz="1500" b="1" u="sng" kern="0" dirty="0">
                <a:effectLst/>
                <a:latin typeface="Bookman Old Style" panose="02050604050505020204" pitchFamily="18" charset="0"/>
                <a:ea typeface="Times New Roman" panose="02020603050405020304" pitchFamily="18" charset="0"/>
                <a:cs typeface="Times New Roman" panose="02020603050405020304" pitchFamily="18" charset="0"/>
              </a:rPr>
              <a:t>Definitions of Goods under GST</a:t>
            </a:r>
            <a:endParaRPr lang="en-IN" sz="1500" kern="100" dirty="0">
              <a:effectLst/>
              <a:latin typeface="Bookman Old Style" panose="02050604050505020204" pitchFamily="18" charset="0"/>
              <a:ea typeface="Calibri" panose="020F0502020204030204" pitchFamily="34" charset="0"/>
              <a:cs typeface="Times New Roman" panose="02020603050405020304" pitchFamily="18" charset="0"/>
            </a:endParaRPr>
          </a:p>
          <a:p>
            <a:pPr marL="0" indent="0">
              <a:lnSpc>
                <a:spcPct val="107000"/>
              </a:lnSpc>
              <a:spcAft>
                <a:spcPts val="800"/>
              </a:spcAft>
              <a:buNone/>
            </a:pPr>
            <a:r>
              <a:rPr lang="en-IN" sz="1500" b="1" kern="0" dirty="0">
                <a:effectLst/>
                <a:latin typeface="Bookman Old Style" panose="02050604050505020204" pitchFamily="18" charset="0"/>
                <a:ea typeface="Times New Roman" panose="02020603050405020304" pitchFamily="18" charset="0"/>
                <a:cs typeface="Times New Roman" panose="02020603050405020304" pitchFamily="18" charset="0"/>
              </a:rPr>
              <a:t>Export of Goods</a:t>
            </a:r>
            <a:r>
              <a:rPr lang="en-IN" sz="1500" kern="0" dirty="0">
                <a:effectLst/>
                <a:latin typeface="Bookman Old Style" panose="02050604050505020204" pitchFamily="18" charset="0"/>
                <a:ea typeface="Times New Roman" panose="02020603050405020304" pitchFamily="18" charset="0"/>
                <a:cs typeface="Times New Roman" panose="02020603050405020304" pitchFamily="18" charset="0"/>
              </a:rPr>
              <a:t>:</a:t>
            </a:r>
            <a:endParaRPr lang="en-IN" sz="1500" kern="100" dirty="0">
              <a:latin typeface="Bookman Old Style" panose="02050604050505020204" pitchFamily="18" charset="0"/>
              <a:ea typeface="Calibri" panose="020F0502020204030204" pitchFamily="34" charset="0"/>
              <a:cs typeface="Times New Roman" panose="02020603050405020304" pitchFamily="18" charset="0"/>
            </a:endParaRPr>
          </a:p>
          <a:p>
            <a:pPr marL="0" indent="0">
              <a:lnSpc>
                <a:spcPct val="107000"/>
              </a:lnSpc>
              <a:spcAft>
                <a:spcPts val="800"/>
              </a:spcAft>
              <a:buNone/>
            </a:pPr>
            <a:r>
              <a:rPr lang="en-IN" sz="1500" kern="0" dirty="0">
                <a:effectLst/>
                <a:latin typeface="Bookman Old Style" panose="02050604050505020204" pitchFamily="18" charset="0"/>
                <a:ea typeface="Times New Roman" panose="02020603050405020304" pitchFamily="18" charset="0"/>
                <a:cs typeface="Times New Roman" panose="02020603050405020304" pitchFamily="18" charset="0"/>
              </a:rPr>
              <a:t>Defined under Section 2(5) of the IGST Act, 2017 as the taking of goods out of India to a place outside India.</a:t>
            </a:r>
            <a:endParaRPr lang="en-IN" sz="1500" kern="100" dirty="0">
              <a:effectLst/>
              <a:latin typeface="Bookman Old Style" panose="02050604050505020204" pitchFamily="18" charset="0"/>
              <a:ea typeface="Calibri" panose="020F0502020204030204" pitchFamily="34" charset="0"/>
              <a:cs typeface="Times New Roman" panose="02020603050405020304" pitchFamily="18" charset="0"/>
            </a:endParaRPr>
          </a:p>
          <a:p>
            <a:pPr marL="0" indent="0">
              <a:lnSpc>
                <a:spcPct val="107000"/>
              </a:lnSpc>
              <a:spcAft>
                <a:spcPts val="800"/>
              </a:spcAft>
              <a:buNone/>
            </a:pPr>
            <a:r>
              <a:rPr lang="en-IN" sz="1500" kern="0" dirty="0">
                <a:effectLst/>
                <a:latin typeface="Bookman Old Style" panose="02050604050505020204" pitchFamily="18" charset="0"/>
                <a:ea typeface="Times New Roman" panose="02020603050405020304" pitchFamily="18" charset="0"/>
                <a:cs typeface="Times New Roman" panose="02020603050405020304" pitchFamily="18" charset="0"/>
              </a:rPr>
              <a:t>Under GST, exports of goods are classified as zero-rated supplies. This means:</a:t>
            </a:r>
            <a:endParaRPr lang="en-IN" sz="1500" kern="100" dirty="0">
              <a:effectLst/>
              <a:latin typeface="Bookman Old Style" panose="02050604050505020204" pitchFamily="18" charset="0"/>
              <a:ea typeface="Calibri" panose="020F0502020204030204" pitchFamily="34" charset="0"/>
              <a:cs typeface="Times New Roman" panose="02020603050405020304" pitchFamily="18" charset="0"/>
            </a:endParaRPr>
          </a:p>
          <a:p>
            <a:pPr marL="342900" lvl="0" indent="-342900">
              <a:lnSpc>
                <a:spcPct val="107000"/>
              </a:lnSpc>
              <a:spcAft>
                <a:spcPts val="800"/>
              </a:spcAft>
              <a:buSzPts val="1000"/>
              <a:buFont typeface="Symbol" panose="05050102010706020507" pitchFamily="18" charset="2"/>
              <a:buChar char=""/>
              <a:tabLst>
                <a:tab pos="457200" algn="l"/>
              </a:tabLst>
            </a:pPr>
            <a:r>
              <a:rPr lang="en-IN" sz="1500" b="1" kern="0" dirty="0">
                <a:effectLst/>
                <a:latin typeface="Bookman Old Style" panose="02050604050505020204" pitchFamily="18" charset="0"/>
                <a:ea typeface="Times New Roman" panose="02020603050405020304" pitchFamily="18" charset="0"/>
                <a:cs typeface="Times New Roman" panose="02020603050405020304" pitchFamily="18" charset="0"/>
              </a:rPr>
              <a:t>Zero-rated supply:</a:t>
            </a:r>
            <a:r>
              <a:rPr lang="en-IN" sz="1500" kern="0" dirty="0">
                <a:effectLst/>
                <a:latin typeface="Bookman Old Style" panose="02050604050505020204" pitchFamily="18" charset="0"/>
                <a:ea typeface="Times New Roman" panose="02020603050405020304" pitchFamily="18" charset="0"/>
                <a:cs typeface="Times New Roman" panose="02020603050405020304" pitchFamily="18" charset="0"/>
              </a:rPr>
              <a:t> The tax rate is zero on the supply of goods and services that are exported.</a:t>
            </a:r>
            <a:endParaRPr lang="en-IN" sz="1500" kern="100" dirty="0">
              <a:effectLst/>
              <a:latin typeface="Bookman Old Style" panose="02050604050505020204" pitchFamily="18" charset="0"/>
              <a:ea typeface="Calibri" panose="020F0502020204030204" pitchFamily="34" charset="0"/>
              <a:cs typeface="Times New Roman" panose="02020603050405020304" pitchFamily="18" charset="0"/>
            </a:endParaRPr>
          </a:p>
          <a:p>
            <a:pPr marL="342900" lvl="0" indent="-342900">
              <a:lnSpc>
                <a:spcPct val="107000"/>
              </a:lnSpc>
              <a:spcAft>
                <a:spcPts val="800"/>
              </a:spcAft>
              <a:buSzPts val="1000"/>
              <a:buFont typeface="Symbol" panose="05050102010706020507" pitchFamily="18" charset="2"/>
              <a:buChar char=""/>
              <a:tabLst>
                <a:tab pos="457200" algn="l"/>
              </a:tabLst>
            </a:pPr>
            <a:r>
              <a:rPr lang="en-IN" sz="1500" b="1" kern="0" dirty="0">
                <a:effectLst/>
                <a:latin typeface="Bookman Old Style" panose="02050604050505020204" pitchFamily="18" charset="0"/>
                <a:ea typeface="Times New Roman" panose="02020603050405020304" pitchFamily="18" charset="0"/>
                <a:cs typeface="Times New Roman" panose="02020603050405020304" pitchFamily="18" charset="0"/>
              </a:rPr>
              <a:t>Input Tax Credit (ITC) benefits:</a:t>
            </a:r>
            <a:r>
              <a:rPr lang="en-IN" sz="1500" kern="0" dirty="0">
                <a:effectLst/>
                <a:latin typeface="Bookman Old Style" panose="02050604050505020204" pitchFamily="18" charset="0"/>
                <a:ea typeface="Times New Roman" panose="02020603050405020304" pitchFamily="18" charset="0"/>
                <a:cs typeface="Times New Roman" panose="02020603050405020304" pitchFamily="18" charset="0"/>
              </a:rPr>
              <a:t> Exporters can claim a refund of the GST paid on inputs (raw materials, services, etc.) used in the production of exported goods.</a:t>
            </a:r>
            <a:endParaRPr lang="en-IN" sz="1500" kern="100" dirty="0">
              <a:effectLst/>
              <a:latin typeface="Bookman Old Style" panose="02050604050505020204" pitchFamily="18" charset="0"/>
              <a:ea typeface="Calibri" panose="020F0502020204030204" pitchFamily="34" charset="0"/>
              <a:cs typeface="Times New Roman" panose="02020603050405020304" pitchFamily="18" charset="0"/>
            </a:endParaRPr>
          </a:p>
          <a:p>
            <a:pPr marL="0" indent="0">
              <a:spcBef>
                <a:spcPts val="600"/>
              </a:spcBef>
              <a:buNone/>
            </a:pPr>
            <a:endParaRPr lang="en-US" sz="1250" dirty="0">
              <a:latin typeface="Bookman Old Style" panose="02050604050505020204" pitchFamily="18" charset="0"/>
            </a:endParaRPr>
          </a:p>
        </p:txBody>
      </p:sp>
      <p:sp>
        <p:nvSpPr>
          <p:cNvPr id="5" name="Title 1"/>
          <p:cNvSpPr txBox="1">
            <a:spLocks/>
          </p:cNvSpPr>
          <p:nvPr/>
        </p:nvSpPr>
        <p:spPr>
          <a:xfrm>
            <a:off x="464574" y="197959"/>
            <a:ext cx="10515600" cy="549274"/>
          </a:xfrm>
          <a:prstGeom prst="rect">
            <a:avLst/>
          </a:prstGeom>
          <a:no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dirty="0">
                <a:solidFill>
                  <a:schemeClr val="accent5"/>
                </a:solidFill>
                <a:latin typeface="Bookman Old Style" panose="02050604050505020204" pitchFamily="18" charset="0"/>
              </a:rPr>
              <a:t>Export of Goods under GST</a:t>
            </a:r>
          </a:p>
        </p:txBody>
      </p:sp>
      <p:pic>
        <p:nvPicPr>
          <p:cNvPr id="2" name="Picture 1" descr="Methods of international transport">
            <a:extLst>
              <a:ext uri="{FF2B5EF4-FFF2-40B4-BE49-F238E27FC236}">
                <a16:creationId xmlns:a16="http://schemas.microsoft.com/office/drawing/2014/main" id="{2A77C4A3-0317-2CD8-8658-413A1677E547}"/>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836718" y="3875809"/>
            <a:ext cx="5989956" cy="2784232"/>
          </a:xfrm>
          <a:prstGeom prst="rect">
            <a:avLst/>
          </a:prstGeom>
          <a:noFill/>
          <a:ln>
            <a:noFill/>
          </a:ln>
        </p:spPr>
      </p:pic>
    </p:spTree>
    <p:extLst>
      <p:ext uri="{BB962C8B-B14F-4D97-AF65-F5344CB8AC3E}">
        <p14:creationId xmlns:p14="http://schemas.microsoft.com/office/powerpoint/2010/main" val="83996327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E11CE68-9226-4CD9-76D5-4677C82F7A20}"/>
              </a:ext>
            </a:extLst>
          </p:cNvPr>
          <p:cNvSpPr txBox="1"/>
          <p:nvPr/>
        </p:nvSpPr>
        <p:spPr>
          <a:xfrm>
            <a:off x="146722" y="1108603"/>
            <a:ext cx="11898556" cy="2957861"/>
          </a:xfrm>
          <a:prstGeom prst="rect">
            <a:avLst/>
          </a:prstGeom>
          <a:noFill/>
        </p:spPr>
        <p:txBody>
          <a:bodyPr wrap="square">
            <a:spAutoFit/>
          </a:bodyPr>
          <a:lstStyle/>
          <a:p>
            <a:pPr>
              <a:lnSpc>
                <a:spcPct val="150000"/>
              </a:lnSpc>
            </a:pPr>
            <a:r>
              <a:rPr lang="en-US" b="1" u="sng" dirty="0"/>
              <a:t>Section - 11: </a:t>
            </a:r>
            <a:r>
              <a:rPr lang="en-US" b="1" dirty="0"/>
              <a:t>Place of Supply of Goods - Where Location of Supplier or Recipient is Outside India</a:t>
            </a:r>
          </a:p>
          <a:p>
            <a:pPr marL="285750" indent="-285750">
              <a:lnSpc>
                <a:spcPct val="150000"/>
              </a:lnSpc>
              <a:buFont typeface="Arial" panose="020B0604020202020204" pitchFamily="34" charset="0"/>
              <a:buChar char="•"/>
            </a:pPr>
            <a:r>
              <a:rPr lang="en-US" b="1" dirty="0"/>
              <a:t>Section 11(a): Export of Goods</a:t>
            </a:r>
            <a:endParaRPr lang="en-US" dirty="0"/>
          </a:p>
          <a:p>
            <a:pPr marL="742950" lvl="1" indent="-285750">
              <a:lnSpc>
                <a:spcPct val="150000"/>
              </a:lnSpc>
              <a:buFont typeface="Courier New" panose="02070309020205020404" pitchFamily="49" charset="0"/>
              <a:buChar char="o"/>
            </a:pPr>
            <a:r>
              <a:rPr lang="en-US" b="1" dirty="0"/>
              <a:t>Place of Supply:</a:t>
            </a:r>
            <a:r>
              <a:rPr lang="en-US" dirty="0"/>
              <a:t> The location outside India where the goods are exported.</a:t>
            </a:r>
          </a:p>
          <a:p>
            <a:pPr marL="742950" lvl="1" indent="-285750">
              <a:lnSpc>
                <a:spcPct val="150000"/>
              </a:lnSpc>
              <a:buFont typeface="Courier New" panose="02070309020205020404" pitchFamily="49" charset="0"/>
              <a:buChar char="o"/>
            </a:pPr>
            <a:r>
              <a:rPr lang="en-US" b="1" dirty="0"/>
              <a:t>Example:</a:t>
            </a:r>
            <a:r>
              <a:rPr lang="en-US" dirty="0"/>
              <a:t> Goods shipped from India to the USA have the USA as the place of supply.</a:t>
            </a:r>
          </a:p>
          <a:p>
            <a:pPr marL="285750" indent="-285750">
              <a:lnSpc>
                <a:spcPct val="150000"/>
              </a:lnSpc>
              <a:buFont typeface="Arial" panose="020B0604020202020204" pitchFamily="34" charset="0"/>
              <a:buChar char="•"/>
            </a:pPr>
            <a:r>
              <a:rPr lang="en-US" b="1" dirty="0"/>
              <a:t>Section 11(b): Import of Goods</a:t>
            </a:r>
            <a:endParaRPr lang="en-US" dirty="0"/>
          </a:p>
          <a:p>
            <a:pPr marL="742950" lvl="1" indent="-285750">
              <a:lnSpc>
                <a:spcPct val="150000"/>
              </a:lnSpc>
              <a:buFont typeface="Courier New" panose="02070309020205020404" pitchFamily="49" charset="0"/>
              <a:buChar char="o"/>
            </a:pPr>
            <a:r>
              <a:rPr lang="en-US" b="1" dirty="0"/>
              <a:t>Place of Supply:</a:t>
            </a:r>
            <a:r>
              <a:rPr lang="en-US" dirty="0"/>
              <a:t> The location of the importer in India.</a:t>
            </a:r>
          </a:p>
          <a:p>
            <a:pPr marL="742950" lvl="1" indent="-285750">
              <a:lnSpc>
                <a:spcPct val="150000"/>
              </a:lnSpc>
              <a:buFont typeface="Courier New" panose="02070309020205020404" pitchFamily="49" charset="0"/>
              <a:buChar char="o"/>
            </a:pPr>
            <a:r>
              <a:rPr lang="en-US" b="1" dirty="0"/>
              <a:t>Example:</a:t>
            </a:r>
            <a:r>
              <a:rPr lang="en-US" dirty="0"/>
              <a:t> Goods imported into India have the place of supply as the location of the importer in India.</a:t>
            </a:r>
          </a:p>
        </p:txBody>
      </p:sp>
      <p:sp>
        <p:nvSpPr>
          <p:cNvPr id="2" name="Title 1">
            <a:extLst>
              <a:ext uri="{FF2B5EF4-FFF2-40B4-BE49-F238E27FC236}">
                <a16:creationId xmlns:a16="http://schemas.microsoft.com/office/drawing/2014/main" id="{4A8118FB-D47D-D40E-9886-E803EE4B0D9E}"/>
              </a:ext>
            </a:extLst>
          </p:cNvPr>
          <p:cNvSpPr txBox="1">
            <a:spLocks/>
          </p:cNvSpPr>
          <p:nvPr/>
        </p:nvSpPr>
        <p:spPr>
          <a:xfrm>
            <a:off x="599656" y="91740"/>
            <a:ext cx="10515600" cy="549274"/>
          </a:xfrm>
          <a:prstGeom prst="rect">
            <a:avLst/>
          </a:prstGeom>
          <a:no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dirty="0">
                <a:solidFill>
                  <a:schemeClr val="accent5"/>
                </a:solidFill>
                <a:latin typeface="Bookman Old Style" panose="02050604050505020204" pitchFamily="18" charset="0"/>
              </a:rPr>
              <a:t>Export of Goods under GST</a:t>
            </a:r>
          </a:p>
        </p:txBody>
      </p:sp>
      <p:sp>
        <p:nvSpPr>
          <p:cNvPr id="5" name="TextBox 4">
            <a:extLst>
              <a:ext uri="{FF2B5EF4-FFF2-40B4-BE49-F238E27FC236}">
                <a16:creationId xmlns:a16="http://schemas.microsoft.com/office/drawing/2014/main" id="{5D3361D9-5858-2286-D60D-DCEAE19704B8}"/>
              </a:ext>
            </a:extLst>
          </p:cNvPr>
          <p:cNvSpPr txBox="1"/>
          <p:nvPr/>
        </p:nvSpPr>
        <p:spPr>
          <a:xfrm>
            <a:off x="2623706" y="614374"/>
            <a:ext cx="6182590" cy="458523"/>
          </a:xfrm>
          <a:prstGeom prst="rect">
            <a:avLst/>
          </a:prstGeom>
          <a:noFill/>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sz="1800" b="1" i="0" u="sng" strike="noStrike" kern="1200" cap="none" spc="0" normalizeH="0" baseline="0" noProof="0" dirty="0">
                <a:ln>
                  <a:noFill/>
                </a:ln>
                <a:solidFill>
                  <a:prstClr val="black"/>
                </a:solidFill>
                <a:effectLst/>
                <a:uLnTx/>
                <a:uFillTx/>
                <a:latin typeface="Bookman Old Style" panose="02050604050505020204" pitchFamily="18" charset="0"/>
                <a:ea typeface="+mn-ea"/>
                <a:cs typeface="+mn-cs"/>
              </a:rPr>
              <a:t>Place of Supply of Goods</a:t>
            </a:r>
          </a:p>
        </p:txBody>
      </p:sp>
    </p:spTree>
    <p:extLst>
      <p:ext uri="{BB962C8B-B14F-4D97-AF65-F5344CB8AC3E}">
        <p14:creationId xmlns:p14="http://schemas.microsoft.com/office/powerpoint/2010/main" val="196236002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E1D81724-90E7-9600-63F7-8309EBF52A32}"/>
              </a:ext>
            </a:extLst>
          </p:cNvPr>
          <p:cNvSpPr txBox="1"/>
          <p:nvPr/>
        </p:nvSpPr>
        <p:spPr>
          <a:xfrm>
            <a:off x="173181" y="579752"/>
            <a:ext cx="11596255" cy="6047809"/>
          </a:xfrm>
          <a:prstGeom prst="rect">
            <a:avLst/>
          </a:prstGeom>
          <a:noFill/>
        </p:spPr>
        <p:txBody>
          <a:bodyPr wrap="square">
            <a:spAutoFit/>
          </a:bodyPr>
          <a:lstStyle/>
          <a:p>
            <a:r>
              <a:rPr lang="en-US" sz="1500" b="1" u="sng" dirty="0">
                <a:latin typeface="Bookman Old Style" panose="02050604050505020204" pitchFamily="18" charset="0"/>
              </a:rPr>
              <a:t>Section 16: </a:t>
            </a:r>
            <a:r>
              <a:rPr lang="en-US" sz="1500" b="1" dirty="0">
                <a:latin typeface="Bookman Old Style" panose="02050604050505020204" pitchFamily="18" charset="0"/>
              </a:rPr>
              <a:t>Zero Rated Supply</a:t>
            </a:r>
          </a:p>
          <a:p>
            <a:endParaRPr lang="en-US" sz="1000" b="1" dirty="0">
              <a:latin typeface="Bookman Old Style" panose="02050604050505020204" pitchFamily="18" charset="0"/>
            </a:endParaRPr>
          </a:p>
          <a:p>
            <a:pPr>
              <a:buFont typeface="+mj-lt"/>
              <a:buAutoNum type="arabicPeriod"/>
            </a:pPr>
            <a:r>
              <a:rPr lang="en-US" sz="1500" b="1" dirty="0">
                <a:latin typeface="Bookman Old Style" panose="02050604050505020204" pitchFamily="18" charset="0"/>
              </a:rPr>
              <a:t> Definition of Zero Rated Supply:</a:t>
            </a:r>
            <a:endParaRPr lang="en-US" sz="1500" dirty="0">
              <a:latin typeface="Bookman Old Style" panose="02050604050505020204" pitchFamily="18" charset="0"/>
            </a:endParaRPr>
          </a:p>
          <a:p>
            <a:pPr marL="742950" lvl="1" indent="-285750">
              <a:buFont typeface="Arial" panose="020B0604020202020204" pitchFamily="34" charset="0"/>
              <a:buChar char="•"/>
            </a:pPr>
            <a:r>
              <a:rPr lang="en-US" sz="1500" b="1" dirty="0">
                <a:latin typeface="Bookman Old Style" panose="02050604050505020204" pitchFamily="18" charset="0"/>
              </a:rPr>
              <a:t>Zero rated supply</a:t>
            </a:r>
            <a:r>
              <a:rPr lang="en-US" sz="1500" dirty="0">
                <a:latin typeface="Bookman Old Style" panose="02050604050505020204" pitchFamily="18" charset="0"/>
              </a:rPr>
              <a:t> means any of the following supplies of goods or services or both:</a:t>
            </a:r>
          </a:p>
          <a:p>
            <a:pPr lvl="2"/>
            <a:r>
              <a:rPr lang="en-US" sz="1500" dirty="0">
                <a:latin typeface="Bookman Old Style" panose="02050604050505020204" pitchFamily="18" charset="0"/>
              </a:rPr>
              <a:t>(a) </a:t>
            </a:r>
            <a:r>
              <a:rPr lang="en-US" sz="1500" b="1" dirty="0">
                <a:latin typeface="Bookman Old Style" panose="02050604050505020204" pitchFamily="18" charset="0"/>
              </a:rPr>
              <a:t>Export of goods or services or both.</a:t>
            </a:r>
            <a:endParaRPr lang="en-US" sz="1500" dirty="0">
              <a:latin typeface="Bookman Old Style" panose="02050604050505020204" pitchFamily="18" charset="0"/>
            </a:endParaRPr>
          </a:p>
          <a:p>
            <a:pPr lvl="2"/>
            <a:r>
              <a:rPr lang="en-US" sz="1500" dirty="0">
                <a:latin typeface="Bookman Old Style" panose="02050604050505020204" pitchFamily="18" charset="0"/>
              </a:rPr>
              <a:t>(b) </a:t>
            </a:r>
            <a:r>
              <a:rPr lang="en-US" sz="1500" b="1" dirty="0">
                <a:latin typeface="Bookman Old Style" panose="02050604050505020204" pitchFamily="18" charset="0"/>
              </a:rPr>
              <a:t>Supply of goods or services or both</a:t>
            </a:r>
            <a:r>
              <a:rPr lang="en-US" sz="1500" dirty="0">
                <a:latin typeface="Bookman Old Style" panose="02050604050505020204" pitchFamily="18" charset="0"/>
              </a:rPr>
              <a:t> for authorized operations to a Special Economic Zone (SEZ) developer or a Special Economic Zone unit.</a:t>
            </a:r>
          </a:p>
          <a:p>
            <a:pPr lvl="2"/>
            <a:endParaRPr lang="en-US" sz="1000" dirty="0">
              <a:latin typeface="Bookman Old Style" panose="02050604050505020204" pitchFamily="18" charset="0"/>
            </a:endParaRPr>
          </a:p>
          <a:p>
            <a:pPr>
              <a:buFont typeface="+mj-lt"/>
              <a:buAutoNum type="arabicPeriod"/>
            </a:pPr>
            <a:r>
              <a:rPr lang="en-US" sz="1500" b="1" dirty="0">
                <a:latin typeface="Bookman Old Style" panose="02050604050505020204" pitchFamily="18" charset="0"/>
              </a:rPr>
              <a:t> Input Tax Credit for Zero Rated Supplies:</a:t>
            </a:r>
            <a:endParaRPr lang="en-US" sz="1500" dirty="0">
              <a:latin typeface="Bookman Old Style" panose="02050604050505020204" pitchFamily="18" charset="0"/>
            </a:endParaRPr>
          </a:p>
          <a:p>
            <a:pPr marL="742950" lvl="1" indent="-285750">
              <a:buFont typeface="Arial" panose="020B0604020202020204" pitchFamily="34" charset="0"/>
              <a:buChar char="•"/>
            </a:pPr>
            <a:r>
              <a:rPr lang="en-US" sz="1500" dirty="0">
                <a:latin typeface="Bookman Old Style" panose="02050604050505020204" pitchFamily="18" charset="0"/>
              </a:rPr>
              <a:t>Subject to the provisions of sub-section (5) of section 17 of the Central Goods and Services Tax (CGST) Act, credit of input tax may be availed for making zero-rated supplies, notwithstanding that such supply may be an exempt supply.</a:t>
            </a:r>
          </a:p>
          <a:p>
            <a:pPr marL="742950" lvl="1" indent="-285750">
              <a:buFont typeface="Arial" panose="020B0604020202020204" pitchFamily="34" charset="0"/>
              <a:buChar char="•"/>
            </a:pPr>
            <a:endParaRPr lang="en-US" sz="1000" dirty="0">
              <a:latin typeface="Bookman Old Style" panose="02050604050505020204" pitchFamily="18" charset="0"/>
            </a:endParaRPr>
          </a:p>
          <a:p>
            <a:pPr>
              <a:buFont typeface="+mj-lt"/>
              <a:buAutoNum type="arabicPeriod"/>
            </a:pPr>
            <a:r>
              <a:rPr lang="en-US" sz="1500" b="1" dirty="0">
                <a:latin typeface="Bookman Old Style" panose="02050604050505020204" pitchFamily="18" charset="0"/>
              </a:rPr>
              <a:t> Refund of Unutilized Input Tax Credit:</a:t>
            </a:r>
            <a:endParaRPr lang="en-US" sz="1500" dirty="0">
              <a:latin typeface="Bookman Old Style" panose="02050604050505020204" pitchFamily="18" charset="0"/>
            </a:endParaRPr>
          </a:p>
          <a:p>
            <a:pPr marL="742950" lvl="1" indent="-285750">
              <a:buFont typeface="Arial" panose="020B0604020202020204" pitchFamily="34" charset="0"/>
              <a:buChar char="•"/>
            </a:pPr>
            <a:r>
              <a:rPr lang="en-US" sz="1500" dirty="0">
                <a:latin typeface="Bookman Old Style" panose="02050604050505020204" pitchFamily="18" charset="0"/>
              </a:rPr>
              <a:t>A registered person making zero-rated supply shall be eligible to claim a refund of unutilized input tax credit on the supply of goods or services or both, </a:t>
            </a:r>
            <a:r>
              <a:rPr lang="en-US" sz="1500" b="1" dirty="0">
                <a:latin typeface="Bookman Old Style" panose="02050604050505020204" pitchFamily="18" charset="0"/>
              </a:rPr>
              <a:t>without payment of integrated tax</a:t>
            </a:r>
            <a:r>
              <a:rPr lang="en-US" sz="1500" dirty="0">
                <a:latin typeface="Bookman Old Style" panose="02050604050505020204" pitchFamily="18" charset="0"/>
              </a:rPr>
              <a:t>, under bond or Letter of Undertaking (LUT), in accordance with the provisions of section 54 of the CGST Act or the rules made thereunder, subject to such conditions, safeguards, and procedures as may be prescribed.</a:t>
            </a:r>
          </a:p>
          <a:p>
            <a:pPr marL="742950" lvl="1" indent="-285750">
              <a:buFont typeface="Arial" panose="020B0604020202020204" pitchFamily="34" charset="0"/>
              <a:buChar char="•"/>
            </a:pPr>
            <a:r>
              <a:rPr lang="en-US" sz="1500" b="1" dirty="0">
                <a:latin typeface="Bookman Old Style" panose="02050604050505020204" pitchFamily="18" charset="0"/>
              </a:rPr>
              <a:t>Provided that</a:t>
            </a:r>
            <a:r>
              <a:rPr lang="en-US" sz="1500" dirty="0">
                <a:latin typeface="Bookman Old Style" panose="02050604050505020204" pitchFamily="18" charset="0"/>
              </a:rPr>
              <a:t> in the case of non-realization of sale proceeds, the registered person making zero-rated supply of goods shall be liable to deposit the refund received under this sub-section along with the applicable interest under section 50 of the CGST Act within thirty days after the expiry of the time limit prescribed under the Foreign Exchange Management Act, 1999 (FEMA) for receipt of foreign exchange remittances, in such manner as may be prescribed.</a:t>
            </a:r>
          </a:p>
          <a:p>
            <a:pPr marL="742950" lvl="1" indent="-285750">
              <a:buFont typeface="Arial" panose="020B0604020202020204" pitchFamily="34" charset="0"/>
              <a:buChar char="•"/>
            </a:pPr>
            <a:endParaRPr lang="en-US" sz="1000" dirty="0">
              <a:latin typeface="Bookman Old Style" panose="02050604050505020204" pitchFamily="18" charset="0"/>
            </a:endParaRPr>
          </a:p>
          <a:p>
            <a:pPr>
              <a:buFont typeface="+mj-lt"/>
              <a:buAutoNum type="arabicPeriod"/>
            </a:pPr>
            <a:r>
              <a:rPr lang="en-US" sz="1500" b="1" dirty="0">
                <a:latin typeface="Bookman Old Style" panose="02050604050505020204" pitchFamily="18" charset="0"/>
              </a:rPr>
              <a:t> Restriction on Refund for Export Duty:</a:t>
            </a:r>
            <a:endParaRPr lang="en-US" sz="1500" dirty="0">
              <a:latin typeface="Bookman Old Style" panose="02050604050505020204" pitchFamily="18" charset="0"/>
            </a:endParaRPr>
          </a:p>
          <a:p>
            <a:pPr marL="742950" lvl="1" indent="-285750">
              <a:buFont typeface="Arial" panose="020B0604020202020204" pitchFamily="34" charset="0"/>
              <a:buChar char="•"/>
            </a:pPr>
            <a:r>
              <a:rPr lang="en-US" sz="1500" b="1" dirty="0">
                <a:latin typeface="Bookman Old Style" panose="02050604050505020204" pitchFamily="18" charset="0"/>
              </a:rPr>
              <a:t>No refund</a:t>
            </a:r>
            <a:r>
              <a:rPr lang="en-US" sz="1500" dirty="0">
                <a:latin typeface="Bookman Old Style" panose="02050604050505020204" pitchFamily="18" charset="0"/>
              </a:rPr>
              <a:t> of unutilized input tax credit or integrated tax paid on account of zero-rated supply of goods shall be allowed where such zero-rated supply of goods is subjected to </a:t>
            </a:r>
            <a:r>
              <a:rPr lang="en-US" sz="1500" b="1" dirty="0">
                <a:latin typeface="Bookman Old Style" panose="02050604050505020204" pitchFamily="18" charset="0"/>
              </a:rPr>
              <a:t>export duty.</a:t>
            </a:r>
            <a:endParaRPr lang="en-US" sz="1500" dirty="0">
              <a:latin typeface="Bookman Old Style" panose="02050604050505020204" pitchFamily="18" charset="0"/>
            </a:endParaRPr>
          </a:p>
        </p:txBody>
      </p:sp>
      <p:sp>
        <p:nvSpPr>
          <p:cNvPr id="8" name="TextBox 7">
            <a:extLst>
              <a:ext uri="{FF2B5EF4-FFF2-40B4-BE49-F238E27FC236}">
                <a16:creationId xmlns:a16="http://schemas.microsoft.com/office/drawing/2014/main" id="{36A1978D-E502-8FD8-04B3-6C93D5B08242}"/>
              </a:ext>
            </a:extLst>
          </p:cNvPr>
          <p:cNvSpPr txBox="1"/>
          <p:nvPr/>
        </p:nvSpPr>
        <p:spPr>
          <a:xfrm>
            <a:off x="4130388" y="178484"/>
            <a:ext cx="3662794" cy="477054"/>
          </a:xfrm>
          <a:prstGeom prst="rect">
            <a:avLst/>
          </a:prstGeom>
          <a:noFill/>
        </p:spPr>
        <p:txBody>
          <a:bodyPr wrap="square">
            <a:spAutoFit/>
          </a:bodyPr>
          <a:lstStyle/>
          <a:p>
            <a:r>
              <a:rPr lang="en-US" sz="2500" dirty="0">
                <a:solidFill>
                  <a:schemeClr val="accent5"/>
                </a:solidFill>
                <a:latin typeface="Bookman Old Style" panose="02050604050505020204" pitchFamily="18" charset="0"/>
              </a:rPr>
              <a:t>Zero Rated Supply</a:t>
            </a:r>
            <a:endParaRPr lang="en-IN" sz="2500" dirty="0">
              <a:solidFill>
                <a:schemeClr val="accent5"/>
              </a:solidFill>
            </a:endParaRPr>
          </a:p>
        </p:txBody>
      </p:sp>
    </p:spTree>
    <p:extLst>
      <p:ext uri="{BB962C8B-B14F-4D97-AF65-F5344CB8AC3E}">
        <p14:creationId xmlns:p14="http://schemas.microsoft.com/office/powerpoint/2010/main" val="355420556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464574" y="197959"/>
            <a:ext cx="10515600" cy="549274"/>
          </a:xfrm>
          <a:prstGeom prst="rect">
            <a:avLst/>
          </a:prstGeom>
          <a:no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dirty="0">
                <a:solidFill>
                  <a:schemeClr val="accent5"/>
                </a:solidFill>
                <a:latin typeface="Bookman Old Style" panose="02050604050505020204" pitchFamily="18" charset="0"/>
              </a:rPr>
              <a:t>Export of Goods under GST</a:t>
            </a:r>
          </a:p>
        </p:txBody>
      </p:sp>
      <p:sp>
        <p:nvSpPr>
          <p:cNvPr id="7" name="TextBox 6">
            <a:extLst>
              <a:ext uri="{FF2B5EF4-FFF2-40B4-BE49-F238E27FC236}">
                <a16:creationId xmlns:a16="http://schemas.microsoft.com/office/drawing/2014/main" id="{1B8897E1-A0C0-57C7-6260-E118280A5769}"/>
              </a:ext>
            </a:extLst>
          </p:cNvPr>
          <p:cNvSpPr txBox="1"/>
          <p:nvPr/>
        </p:nvSpPr>
        <p:spPr>
          <a:xfrm>
            <a:off x="213236" y="747233"/>
            <a:ext cx="11765527" cy="5205207"/>
          </a:xfrm>
          <a:prstGeom prst="rect">
            <a:avLst/>
          </a:prstGeom>
          <a:noFill/>
        </p:spPr>
        <p:txBody>
          <a:bodyPr wrap="square">
            <a:spAutoFit/>
          </a:bodyPr>
          <a:lstStyle/>
          <a:p>
            <a:pPr marL="0" indent="0">
              <a:lnSpc>
                <a:spcPct val="200000"/>
              </a:lnSpc>
              <a:spcAft>
                <a:spcPts val="800"/>
              </a:spcAft>
              <a:buNone/>
            </a:pPr>
            <a:r>
              <a:rPr lang="en-IN" sz="1500" b="1" u="sng" kern="0" dirty="0">
                <a:effectLst/>
                <a:latin typeface="Bookman Old Style" panose="02050604050505020204" pitchFamily="18" charset="0"/>
                <a:ea typeface="Times New Roman" panose="02020603050405020304" pitchFamily="18" charset="0"/>
                <a:cs typeface="Times New Roman" panose="02020603050405020304" pitchFamily="18" charset="0"/>
              </a:rPr>
              <a:t>Types of Exports Under GST:</a:t>
            </a:r>
          </a:p>
          <a:p>
            <a:pPr>
              <a:lnSpc>
                <a:spcPct val="200000"/>
              </a:lnSpc>
            </a:pPr>
            <a:r>
              <a:rPr lang="en-US" sz="1500" b="1" dirty="0">
                <a:latin typeface="Bookman Old Style" panose="02050604050505020204" pitchFamily="18" charset="0"/>
              </a:rPr>
              <a:t>1. Export with Payment of IGST:</a:t>
            </a:r>
          </a:p>
          <a:p>
            <a:pPr>
              <a:lnSpc>
                <a:spcPct val="200000"/>
              </a:lnSpc>
              <a:buFont typeface="Arial" panose="020B0604020202020204" pitchFamily="34" charset="0"/>
              <a:buChar char="•"/>
            </a:pPr>
            <a:r>
              <a:rPr lang="en-US" sz="1500" dirty="0">
                <a:latin typeface="Bookman Old Style" panose="02050604050505020204" pitchFamily="18" charset="0"/>
              </a:rPr>
              <a:t> Exporters can pay Integrated GST (IGST) on their exports and then claim a refund of this IGST paid.</a:t>
            </a:r>
          </a:p>
          <a:p>
            <a:pPr>
              <a:lnSpc>
                <a:spcPct val="200000"/>
              </a:lnSpc>
              <a:buFont typeface="Arial" panose="020B0604020202020204" pitchFamily="34" charset="0"/>
              <a:buChar char="•"/>
            </a:pPr>
            <a:r>
              <a:rPr lang="en-US" sz="1500" dirty="0">
                <a:latin typeface="Bookman Old Style" panose="02050604050505020204" pitchFamily="18" charset="0"/>
              </a:rPr>
              <a:t> The refund can be claimed by filing an application in Form GST RFD-01.</a:t>
            </a:r>
          </a:p>
          <a:p>
            <a:pPr>
              <a:lnSpc>
                <a:spcPct val="200000"/>
              </a:lnSpc>
              <a:buFont typeface="Arial" panose="020B0604020202020204" pitchFamily="34" charset="0"/>
              <a:buChar char="•"/>
            </a:pPr>
            <a:r>
              <a:rPr lang="en-US" sz="1500" dirty="0">
                <a:latin typeface="Bookman Old Style" panose="02050604050505020204" pitchFamily="18" charset="0"/>
              </a:rPr>
              <a:t> This method is generally faster as the refund is processed based on the shipping bill filed at the customs office.</a:t>
            </a:r>
          </a:p>
          <a:p>
            <a:pPr>
              <a:lnSpc>
                <a:spcPct val="200000"/>
              </a:lnSpc>
            </a:pPr>
            <a:r>
              <a:rPr lang="en-US" sz="1500" b="1" dirty="0">
                <a:latin typeface="Bookman Old Style" panose="02050604050505020204" pitchFamily="18" charset="0"/>
              </a:rPr>
              <a:t>2. Export under Bond or Letter of Undertaking (LUT) without Payment of IGST:</a:t>
            </a:r>
          </a:p>
          <a:p>
            <a:pPr>
              <a:lnSpc>
                <a:spcPct val="200000"/>
              </a:lnSpc>
              <a:buFont typeface="Arial" panose="020B0604020202020204" pitchFamily="34" charset="0"/>
              <a:buChar char="•"/>
            </a:pPr>
            <a:r>
              <a:rPr lang="en-US" sz="1500" dirty="0">
                <a:latin typeface="Bookman Old Style" panose="02050604050505020204" pitchFamily="18" charset="0"/>
              </a:rPr>
              <a:t> Exporters can furnish a Bond or LUT in Form GST RFD-11 to export goods without paying IGST.</a:t>
            </a:r>
          </a:p>
          <a:p>
            <a:pPr>
              <a:lnSpc>
                <a:spcPct val="200000"/>
              </a:lnSpc>
              <a:buFont typeface="Arial" panose="020B0604020202020204" pitchFamily="34" charset="0"/>
              <a:buChar char="•"/>
            </a:pPr>
            <a:r>
              <a:rPr lang="en-US" sz="1500" dirty="0">
                <a:latin typeface="Bookman Old Style" panose="02050604050505020204" pitchFamily="18" charset="0"/>
              </a:rPr>
              <a:t> In this case, the exporter can claim a refund of the unutilized input tax credit (ITC) on inputs and input services used in making such exports.</a:t>
            </a:r>
          </a:p>
          <a:p>
            <a:pPr>
              <a:lnSpc>
                <a:spcPct val="200000"/>
              </a:lnSpc>
              <a:buFont typeface="Arial" panose="020B0604020202020204" pitchFamily="34" charset="0"/>
              <a:buChar char="•"/>
            </a:pPr>
            <a:r>
              <a:rPr lang="en-US" sz="1500" dirty="0">
                <a:latin typeface="Bookman Old Style" panose="02050604050505020204" pitchFamily="18" charset="0"/>
              </a:rPr>
              <a:t> This method is more suitable for exporters who do not want to block their working capital by paying IGST upfront.</a:t>
            </a:r>
          </a:p>
          <a:p>
            <a:pPr marL="0" indent="0">
              <a:lnSpc>
                <a:spcPct val="200000"/>
              </a:lnSpc>
              <a:spcAft>
                <a:spcPts val="800"/>
              </a:spcAft>
              <a:buNone/>
            </a:pPr>
            <a:endParaRPr lang="en-IN" sz="1500" kern="100" dirty="0">
              <a:effectLst/>
              <a:latin typeface="Bookman Old Style" panose="020506040505050202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00670408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30030" y="679184"/>
            <a:ext cx="11653283" cy="5951342"/>
          </a:xfrm>
        </p:spPr>
        <p:txBody>
          <a:bodyPr>
            <a:noAutofit/>
          </a:bodyPr>
          <a:lstStyle/>
          <a:p>
            <a:pPr marL="0" indent="0">
              <a:lnSpc>
                <a:spcPct val="100000"/>
              </a:lnSpc>
              <a:spcAft>
                <a:spcPts val="800"/>
              </a:spcAft>
              <a:buNone/>
            </a:pPr>
            <a:r>
              <a:rPr lang="en-IN" sz="1480" b="1" u="sng" kern="0" dirty="0">
                <a:effectLst/>
                <a:latin typeface="Bookman Old Style" panose="02050604050505020204" pitchFamily="18" charset="0"/>
                <a:ea typeface="Times New Roman" panose="02020603050405020304" pitchFamily="18" charset="0"/>
                <a:cs typeface="Times New Roman" panose="02020603050405020304" pitchFamily="18" charset="0"/>
              </a:rPr>
              <a:t>Steps to Export Goods Under GST:</a:t>
            </a:r>
            <a:endParaRPr lang="en-IN" sz="1480" kern="100" dirty="0">
              <a:effectLst/>
              <a:latin typeface="Bookman Old Style" panose="02050604050505020204" pitchFamily="18" charset="0"/>
              <a:ea typeface="Calibri" panose="020F0502020204030204" pitchFamily="34" charset="0"/>
              <a:cs typeface="Times New Roman" panose="02020603050405020304" pitchFamily="18" charset="0"/>
            </a:endParaRPr>
          </a:p>
          <a:p>
            <a:pPr marL="0" indent="0">
              <a:lnSpc>
                <a:spcPct val="100000"/>
              </a:lnSpc>
              <a:spcAft>
                <a:spcPts val="800"/>
              </a:spcAft>
              <a:buNone/>
            </a:pPr>
            <a:r>
              <a:rPr lang="en-IN" sz="1480" b="1" kern="0" dirty="0">
                <a:effectLst/>
                <a:latin typeface="Bookman Old Style" panose="02050604050505020204" pitchFamily="18" charset="0"/>
                <a:ea typeface="Times New Roman" panose="02020603050405020304" pitchFamily="18" charset="0"/>
                <a:cs typeface="Times New Roman" panose="02020603050405020304" pitchFamily="18" charset="0"/>
              </a:rPr>
              <a:t>Step 1: </a:t>
            </a:r>
            <a:r>
              <a:rPr lang="en-IN" sz="1480" u="sng" kern="0" dirty="0">
                <a:effectLst/>
                <a:latin typeface="Bookman Old Style" panose="02050604050505020204" pitchFamily="18" charset="0"/>
                <a:ea typeface="Times New Roman" panose="02020603050405020304" pitchFamily="18" charset="0"/>
                <a:cs typeface="Times New Roman" panose="02020603050405020304" pitchFamily="18" charset="0"/>
              </a:rPr>
              <a:t>Determine the Export Method</a:t>
            </a:r>
            <a:endParaRPr lang="en-IN" sz="1480" kern="100" dirty="0">
              <a:effectLst/>
              <a:latin typeface="Bookman Old Style" panose="02050604050505020204" pitchFamily="18" charset="0"/>
              <a:ea typeface="Calibri" panose="020F0502020204030204" pitchFamily="34" charset="0"/>
              <a:cs typeface="Times New Roman" panose="02020603050405020304" pitchFamily="18" charset="0"/>
            </a:endParaRPr>
          </a:p>
          <a:p>
            <a:pPr marL="0" lvl="0" indent="0">
              <a:lnSpc>
                <a:spcPct val="100000"/>
              </a:lnSpc>
              <a:spcAft>
                <a:spcPts val="800"/>
              </a:spcAft>
              <a:buSzPts val="1000"/>
              <a:buNone/>
              <a:tabLst>
                <a:tab pos="457200" algn="l"/>
              </a:tabLst>
            </a:pPr>
            <a:r>
              <a:rPr lang="en-IN" sz="1480" kern="0" dirty="0">
                <a:effectLst/>
                <a:latin typeface="Bookman Old Style" panose="02050604050505020204" pitchFamily="18" charset="0"/>
                <a:ea typeface="Times New Roman" panose="02020603050405020304" pitchFamily="18" charset="0"/>
                <a:cs typeface="Times New Roman" panose="02020603050405020304" pitchFamily="18" charset="0"/>
              </a:rPr>
              <a:t>Choose between exporting with payment of IGST or without payment (using LUT/Bond).</a:t>
            </a:r>
            <a:endParaRPr lang="en-IN" sz="1480" kern="100" dirty="0">
              <a:effectLst/>
              <a:latin typeface="Bookman Old Style" panose="02050604050505020204" pitchFamily="18" charset="0"/>
              <a:ea typeface="Calibri" panose="020F0502020204030204" pitchFamily="34" charset="0"/>
              <a:cs typeface="Times New Roman" panose="02020603050405020304" pitchFamily="18" charset="0"/>
            </a:endParaRPr>
          </a:p>
          <a:p>
            <a:pPr marL="0" indent="0">
              <a:lnSpc>
                <a:spcPct val="100000"/>
              </a:lnSpc>
              <a:spcAft>
                <a:spcPts val="800"/>
              </a:spcAft>
              <a:buNone/>
            </a:pPr>
            <a:r>
              <a:rPr lang="en-IN" sz="1480" b="1" kern="0" dirty="0">
                <a:effectLst/>
                <a:latin typeface="Bookman Old Style" panose="02050604050505020204" pitchFamily="18" charset="0"/>
                <a:ea typeface="Times New Roman" panose="02020603050405020304" pitchFamily="18" charset="0"/>
                <a:cs typeface="Times New Roman" panose="02020603050405020304" pitchFamily="18" charset="0"/>
              </a:rPr>
              <a:t>Step 2: </a:t>
            </a:r>
            <a:r>
              <a:rPr lang="en-IN" sz="1480" u="sng" kern="0" dirty="0">
                <a:effectLst/>
                <a:latin typeface="Bookman Old Style" panose="02050604050505020204" pitchFamily="18" charset="0"/>
                <a:ea typeface="Times New Roman" panose="02020603050405020304" pitchFamily="18" charset="0"/>
                <a:cs typeface="Times New Roman" panose="02020603050405020304" pitchFamily="18" charset="0"/>
              </a:rPr>
              <a:t>Registration and Documentation</a:t>
            </a:r>
            <a:endParaRPr lang="en-IN" sz="1480" kern="100" dirty="0">
              <a:effectLst/>
              <a:latin typeface="Bookman Old Style" panose="02050604050505020204" pitchFamily="18" charset="0"/>
              <a:ea typeface="Calibri" panose="020F0502020204030204" pitchFamily="34" charset="0"/>
              <a:cs typeface="Times New Roman" panose="02020603050405020304" pitchFamily="18" charset="0"/>
            </a:endParaRPr>
          </a:p>
          <a:p>
            <a:pPr marL="342900" lvl="0" indent="-342900">
              <a:lnSpc>
                <a:spcPct val="100000"/>
              </a:lnSpc>
              <a:spcAft>
                <a:spcPts val="800"/>
              </a:spcAft>
              <a:buFont typeface="+mj-lt"/>
              <a:buAutoNum type="arabicPeriod"/>
              <a:tabLst>
                <a:tab pos="457200" algn="l"/>
              </a:tabLst>
            </a:pPr>
            <a:r>
              <a:rPr lang="en-IN" sz="1480" b="1" kern="0" dirty="0">
                <a:effectLst/>
                <a:latin typeface="Bookman Old Style" panose="02050604050505020204" pitchFamily="18" charset="0"/>
                <a:ea typeface="Times New Roman" panose="02020603050405020304" pitchFamily="18" charset="0"/>
                <a:cs typeface="Times New Roman" panose="02020603050405020304" pitchFamily="18" charset="0"/>
              </a:rPr>
              <a:t>GST Registration: </a:t>
            </a:r>
            <a:r>
              <a:rPr lang="en-IN" sz="1480" kern="0" dirty="0">
                <a:effectLst/>
                <a:latin typeface="Bookman Old Style" panose="02050604050505020204" pitchFamily="18" charset="0"/>
                <a:ea typeface="Times New Roman" panose="02020603050405020304" pitchFamily="18" charset="0"/>
                <a:cs typeface="Times New Roman" panose="02020603050405020304" pitchFamily="18" charset="0"/>
              </a:rPr>
              <a:t>Ensure you are registered under GST.</a:t>
            </a:r>
            <a:endParaRPr lang="en-IN" sz="1480" kern="100" dirty="0">
              <a:effectLst/>
              <a:latin typeface="Bookman Old Style" panose="02050604050505020204" pitchFamily="18" charset="0"/>
              <a:ea typeface="Calibri" panose="020F0502020204030204" pitchFamily="34" charset="0"/>
              <a:cs typeface="Times New Roman" panose="02020603050405020304" pitchFamily="18" charset="0"/>
            </a:endParaRPr>
          </a:p>
          <a:p>
            <a:pPr marL="342900" lvl="0" indent="-342900">
              <a:lnSpc>
                <a:spcPct val="100000"/>
              </a:lnSpc>
              <a:spcAft>
                <a:spcPts val="800"/>
              </a:spcAft>
              <a:buFont typeface="+mj-lt"/>
              <a:buAutoNum type="arabicPeriod"/>
              <a:tabLst>
                <a:tab pos="457200" algn="l"/>
              </a:tabLst>
            </a:pPr>
            <a:r>
              <a:rPr lang="en-IN" sz="1480" b="1" kern="0" dirty="0">
                <a:effectLst/>
                <a:latin typeface="Bookman Old Style" panose="02050604050505020204" pitchFamily="18" charset="0"/>
                <a:ea typeface="Times New Roman" panose="02020603050405020304" pitchFamily="18" charset="0"/>
                <a:cs typeface="Times New Roman" panose="02020603050405020304" pitchFamily="18" charset="0"/>
              </a:rPr>
              <a:t>IEC Code: </a:t>
            </a:r>
            <a:r>
              <a:rPr lang="en-IN" sz="1480" kern="0" dirty="0">
                <a:effectLst/>
                <a:latin typeface="Bookman Old Style" panose="02050604050505020204" pitchFamily="18" charset="0"/>
                <a:ea typeface="Times New Roman" panose="02020603050405020304" pitchFamily="18" charset="0"/>
                <a:cs typeface="Times New Roman" panose="02020603050405020304" pitchFamily="18" charset="0"/>
              </a:rPr>
              <a:t>Obtain an Import Export Code (IEC) from the Directorate General of Foreign Trade (DGFT).</a:t>
            </a:r>
            <a:endParaRPr lang="en-IN" sz="1480" kern="100" dirty="0">
              <a:effectLst/>
              <a:latin typeface="Bookman Old Style" panose="02050604050505020204" pitchFamily="18" charset="0"/>
              <a:ea typeface="Calibri" panose="020F0502020204030204" pitchFamily="34" charset="0"/>
              <a:cs typeface="Times New Roman" panose="02020603050405020304" pitchFamily="18" charset="0"/>
            </a:endParaRPr>
          </a:p>
          <a:p>
            <a:pPr marL="342900" lvl="0" indent="-342900">
              <a:lnSpc>
                <a:spcPct val="100000"/>
              </a:lnSpc>
              <a:spcAft>
                <a:spcPts val="800"/>
              </a:spcAft>
              <a:buFont typeface="+mj-lt"/>
              <a:buAutoNum type="arabicPeriod"/>
              <a:tabLst>
                <a:tab pos="457200" algn="l"/>
              </a:tabLst>
            </a:pPr>
            <a:r>
              <a:rPr lang="en-IN" sz="1480" b="1" kern="0" dirty="0">
                <a:effectLst/>
                <a:latin typeface="Bookman Old Style" panose="02050604050505020204" pitchFamily="18" charset="0"/>
                <a:ea typeface="Times New Roman" panose="02020603050405020304" pitchFamily="18" charset="0"/>
                <a:cs typeface="Times New Roman" panose="02020603050405020304" pitchFamily="18" charset="0"/>
              </a:rPr>
              <a:t>LUT/Bond: </a:t>
            </a:r>
            <a:r>
              <a:rPr lang="en-IN" sz="1480" kern="0" dirty="0">
                <a:effectLst/>
                <a:latin typeface="Bookman Old Style" panose="02050604050505020204" pitchFamily="18" charset="0"/>
                <a:ea typeface="Times New Roman" panose="02020603050405020304" pitchFamily="18" charset="0"/>
                <a:cs typeface="Times New Roman" panose="02020603050405020304" pitchFamily="18" charset="0"/>
              </a:rPr>
              <a:t>If exporting without payment of IGST, furnish a LUT or execute a Bond with the GST department.</a:t>
            </a:r>
            <a:endParaRPr lang="en-IN" sz="1480" kern="100" dirty="0">
              <a:effectLst/>
              <a:latin typeface="Bookman Old Style" panose="02050604050505020204" pitchFamily="18" charset="0"/>
              <a:ea typeface="Calibri" panose="020F0502020204030204" pitchFamily="34" charset="0"/>
              <a:cs typeface="Times New Roman" panose="02020603050405020304" pitchFamily="18" charset="0"/>
            </a:endParaRPr>
          </a:p>
          <a:p>
            <a:pPr marL="0" indent="0">
              <a:lnSpc>
                <a:spcPct val="100000"/>
              </a:lnSpc>
              <a:spcAft>
                <a:spcPts val="800"/>
              </a:spcAft>
              <a:buNone/>
            </a:pPr>
            <a:r>
              <a:rPr lang="en-IN" sz="1480" b="1" kern="0" dirty="0">
                <a:effectLst/>
                <a:latin typeface="Bookman Old Style" panose="02050604050505020204" pitchFamily="18" charset="0"/>
                <a:ea typeface="Times New Roman" panose="02020603050405020304" pitchFamily="18" charset="0"/>
                <a:cs typeface="Times New Roman" panose="02020603050405020304" pitchFamily="18" charset="0"/>
              </a:rPr>
              <a:t>Step 3: </a:t>
            </a:r>
            <a:r>
              <a:rPr lang="en-IN" sz="1480" u="sng" kern="0" dirty="0">
                <a:effectLst/>
                <a:latin typeface="Bookman Old Style" panose="02050604050505020204" pitchFamily="18" charset="0"/>
                <a:ea typeface="Times New Roman" panose="02020603050405020304" pitchFamily="18" charset="0"/>
                <a:cs typeface="Times New Roman" panose="02020603050405020304" pitchFamily="18" charset="0"/>
              </a:rPr>
              <a:t>Generate and Submit Export Documents</a:t>
            </a:r>
            <a:endParaRPr lang="en-IN" sz="1480" kern="100" dirty="0">
              <a:effectLst/>
              <a:latin typeface="Bookman Old Style" panose="02050604050505020204" pitchFamily="18" charset="0"/>
              <a:ea typeface="Calibri" panose="020F0502020204030204" pitchFamily="34" charset="0"/>
              <a:cs typeface="Times New Roman" panose="02020603050405020304" pitchFamily="18" charset="0"/>
            </a:endParaRPr>
          </a:p>
          <a:p>
            <a:pPr marL="342900" lvl="0" indent="-342900">
              <a:lnSpc>
                <a:spcPct val="100000"/>
              </a:lnSpc>
              <a:spcAft>
                <a:spcPts val="800"/>
              </a:spcAft>
              <a:buFont typeface="+mj-lt"/>
              <a:buAutoNum type="arabicPeriod"/>
              <a:tabLst>
                <a:tab pos="457200" algn="l"/>
              </a:tabLst>
            </a:pPr>
            <a:r>
              <a:rPr lang="en-IN" sz="1480" b="1" kern="0" dirty="0">
                <a:effectLst/>
                <a:latin typeface="Bookman Old Style" panose="02050604050505020204" pitchFamily="18" charset="0"/>
                <a:ea typeface="Times New Roman" panose="02020603050405020304" pitchFamily="18" charset="0"/>
                <a:cs typeface="Times New Roman" panose="02020603050405020304" pitchFamily="18" charset="0"/>
              </a:rPr>
              <a:t>Tax Invoice: </a:t>
            </a:r>
            <a:r>
              <a:rPr lang="en-IN" sz="1480" kern="0" dirty="0">
                <a:effectLst/>
                <a:latin typeface="Bookman Old Style" panose="02050604050505020204" pitchFamily="18" charset="0"/>
                <a:ea typeface="Times New Roman" panose="02020603050405020304" pitchFamily="18" charset="0"/>
                <a:cs typeface="Times New Roman" panose="02020603050405020304" pitchFamily="18" charset="0"/>
              </a:rPr>
              <a:t>Prepare a tax invoice marked as an export invoice.</a:t>
            </a:r>
            <a:endParaRPr lang="en-IN" sz="1480" kern="100" dirty="0">
              <a:effectLst/>
              <a:latin typeface="Bookman Old Style" panose="02050604050505020204" pitchFamily="18" charset="0"/>
              <a:ea typeface="Calibri" panose="020F0502020204030204" pitchFamily="34" charset="0"/>
              <a:cs typeface="Times New Roman" panose="02020603050405020304" pitchFamily="18" charset="0"/>
            </a:endParaRPr>
          </a:p>
          <a:p>
            <a:pPr marL="342900" lvl="0" indent="-342900">
              <a:lnSpc>
                <a:spcPct val="100000"/>
              </a:lnSpc>
              <a:spcAft>
                <a:spcPts val="800"/>
              </a:spcAft>
              <a:buFont typeface="+mj-lt"/>
              <a:buAutoNum type="arabicPeriod"/>
              <a:tabLst>
                <a:tab pos="457200" algn="l"/>
              </a:tabLst>
            </a:pPr>
            <a:r>
              <a:rPr lang="en-IN" sz="1480" b="1" kern="0" dirty="0">
                <a:effectLst/>
                <a:latin typeface="Bookman Old Style" panose="02050604050505020204" pitchFamily="18" charset="0"/>
                <a:ea typeface="Times New Roman" panose="02020603050405020304" pitchFamily="18" charset="0"/>
                <a:cs typeface="Times New Roman" panose="02020603050405020304" pitchFamily="18" charset="0"/>
              </a:rPr>
              <a:t>Shipping Bill: </a:t>
            </a:r>
            <a:r>
              <a:rPr lang="en-IN" sz="1480" kern="0" dirty="0">
                <a:effectLst/>
                <a:latin typeface="Bookman Old Style" panose="02050604050505020204" pitchFamily="18" charset="0"/>
                <a:ea typeface="Times New Roman" panose="02020603050405020304" pitchFamily="18" charset="0"/>
                <a:cs typeface="Times New Roman" panose="02020603050405020304" pitchFamily="18" charset="0"/>
              </a:rPr>
              <a:t>File a shipping bill electronically with the customs authority as proof of export.</a:t>
            </a:r>
            <a:endParaRPr lang="en-IN" sz="1480" kern="100" dirty="0">
              <a:effectLst/>
              <a:latin typeface="Bookman Old Style" panose="02050604050505020204" pitchFamily="18" charset="0"/>
              <a:ea typeface="Calibri" panose="020F0502020204030204" pitchFamily="34" charset="0"/>
              <a:cs typeface="Times New Roman" panose="02020603050405020304" pitchFamily="18" charset="0"/>
            </a:endParaRPr>
          </a:p>
          <a:p>
            <a:pPr marL="342900" lvl="0" indent="-342900">
              <a:lnSpc>
                <a:spcPct val="100000"/>
              </a:lnSpc>
              <a:spcAft>
                <a:spcPts val="800"/>
              </a:spcAft>
              <a:buFont typeface="+mj-lt"/>
              <a:buAutoNum type="arabicPeriod"/>
              <a:tabLst>
                <a:tab pos="457200" algn="l"/>
              </a:tabLst>
            </a:pPr>
            <a:r>
              <a:rPr lang="en-IN" sz="1480" b="1" kern="0" dirty="0">
                <a:effectLst/>
                <a:latin typeface="Bookman Old Style" panose="02050604050505020204" pitchFamily="18" charset="0"/>
                <a:ea typeface="Times New Roman" panose="02020603050405020304" pitchFamily="18" charset="0"/>
                <a:cs typeface="Times New Roman" panose="02020603050405020304" pitchFamily="18" charset="0"/>
              </a:rPr>
              <a:t>Export Manifest: </a:t>
            </a:r>
            <a:r>
              <a:rPr lang="en-IN" sz="1480" kern="0" dirty="0">
                <a:effectLst/>
                <a:latin typeface="Bookman Old Style" panose="02050604050505020204" pitchFamily="18" charset="0"/>
                <a:ea typeface="Times New Roman" panose="02020603050405020304" pitchFamily="18" charset="0"/>
                <a:cs typeface="Times New Roman" panose="02020603050405020304" pitchFamily="18" charset="0"/>
              </a:rPr>
              <a:t>Submit details of goods exported through an export manifest.</a:t>
            </a:r>
            <a:endParaRPr lang="en-IN" sz="1480" kern="100" dirty="0">
              <a:effectLst/>
              <a:latin typeface="Bookman Old Style" panose="02050604050505020204" pitchFamily="18" charset="0"/>
              <a:ea typeface="Calibri" panose="020F0502020204030204" pitchFamily="34" charset="0"/>
              <a:cs typeface="Times New Roman" panose="02020603050405020304" pitchFamily="18" charset="0"/>
            </a:endParaRPr>
          </a:p>
          <a:p>
            <a:pPr marL="0" indent="0">
              <a:lnSpc>
                <a:spcPct val="100000"/>
              </a:lnSpc>
              <a:spcAft>
                <a:spcPts val="800"/>
              </a:spcAft>
              <a:buNone/>
            </a:pPr>
            <a:r>
              <a:rPr lang="en-IN" sz="1480" b="1" kern="0" dirty="0">
                <a:effectLst/>
                <a:latin typeface="Bookman Old Style" panose="02050604050505020204" pitchFamily="18" charset="0"/>
                <a:ea typeface="Times New Roman" panose="02020603050405020304" pitchFamily="18" charset="0"/>
                <a:cs typeface="Times New Roman" panose="02020603050405020304" pitchFamily="18" charset="0"/>
              </a:rPr>
              <a:t>Step 4: </a:t>
            </a:r>
            <a:r>
              <a:rPr lang="en-IN" sz="1480" u="sng" kern="0" dirty="0">
                <a:effectLst/>
                <a:latin typeface="Bookman Old Style" panose="02050604050505020204" pitchFamily="18" charset="0"/>
                <a:ea typeface="Times New Roman" panose="02020603050405020304" pitchFamily="18" charset="0"/>
                <a:cs typeface="Times New Roman" panose="02020603050405020304" pitchFamily="18" charset="0"/>
              </a:rPr>
              <a:t>Filing Returns</a:t>
            </a:r>
            <a:endParaRPr lang="en-IN" sz="1480" kern="100" dirty="0">
              <a:effectLst/>
              <a:latin typeface="Bookman Old Style" panose="02050604050505020204" pitchFamily="18" charset="0"/>
              <a:ea typeface="Calibri" panose="020F0502020204030204" pitchFamily="34" charset="0"/>
              <a:cs typeface="Times New Roman" panose="02020603050405020304" pitchFamily="18" charset="0"/>
            </a:endParaRPr>
          </a:p>
          <a:p>
            <a:pPr marL="0" lvl="0" indent="0">
              <a:lnSpc>
                <a:spcPct val="100000"/>
              </a:lnSpc>
              <a:spcAft>
                <a:spcPts val="800"/>
              </a:spcAft>
              <a:buSzPts val="1000"/>
              <a:buNone/>
              <a:tabLst>
                <a:tab pos="457200" algn="l"/>
              </a:tabLst>
            </a:pPr>
            <a:r>
              <a:rPr lang="en-IN" sz="1480" kern="0" dirty="0">
                <a:effectLst/>
                <a:latin typeface="Bookman Old Style" panose="02050604050505020204" pitchFamily="18" charset="0"/>
                <a:ea typeface="Times New Roman" panose="02020603050405020304" pitchFamily="18" charset="0"/>
                <a:cs typeface="Times New Roman" panose="02020603050405020304" pitchFamily="18" charset="0"/>
              </a:rPr>
              <a:t>File the appropriate GST returns, such as GSTR-1, where you declare the details of exports.</a:t>
            </a:r>
            <a:endParaRPr lang="en-IN" sz="1480" kern="100" dirty="0">
              <a:effectLst/>
              <a:latin typeface="Bookman Old Style" panose="02050604050505020204" pitchFamily="18" charset="0"/>
              <a:ea typeface="Calibri" panose="020F0502020204030204" pitchFamily="34" charset="0"/>
              <a:cs typeface="Times New Roman" panose="02020603050405020304" pitchFamily="18" charset="0"/>
            </a:endParaRPr>
          </a:p>
          <a:p>
            <a:pPr marL="0" indent="0">
              <a:lnSpc>
                <a:spcPct val="100000"/>
              </a:lnSpc>
              <a:spcBef>
                <a:spcPts val="600"/>
              </a:spcBef>
              <a:buNone/>
            </a:pPr>
            <a:endParaRPr lang="en-US" sz="1250" dirty="0">
              <a:latin typeface="Bookman Old Style" panose="02050604050505020204" pitchFamily="18" charset="0"/>
            </a:endParaRPr>
          </a:p>
        </p:txBody>
      </p:sp>
      <p:sp>
        <p:nvSpPr>
          <p:cNvPr id="9" name="Title 1">
            <a:extLst>
              <a:ext uri="{FF2B5EF4-FFF2-40B4-BE49-F238E27FC236}">
                <a16:creationId xmlns:a16="http://schemas.microsoft.com/office/drawing/2014/main" id="{D8377BAA-B2FD-0F92-CD3C-AD5F770EE0D7}"/>
              </a:ext>
            </a:extLst>
          </p:cNvPr>
          <p:cNvSpPr txBox="1">
            <a:spLocks/>
          </p:cNvSpPr>
          <p:nvPr/>
        </p:nvSpPr>
        <p:spPr>
          <a:xfrm>
            <a:off x="464574" y="99639"/>
            <a:ext cx="10515600" cy="549274"/>
          </a:xfrm>
          <a:prstGeom prst="rect">
            <a:avLst/>
          </a:prstGeom>
          <a:no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dirty="0">
                <a:solidFill>
                  <a:schemeClr val="accent5"/>
                </a:solidFill>
                <a:latin typeface="Bookman Old Style" panose="02050604050505020204" pitchFamily="18" charset="0"/>
              </a:rPr>
              <a:t>Export of Goods under GST</a:t>
            </a:r>
          </a:p>
        </p:txBody>
      </p:sp>
    </p:spTree>
    <p:extLst>
      <p:ext uri="{BB962C8B-B14F-4D97-AF65-F5344CB8AC3E}">
        <p14:creationId xmlns:p14="http://schemas.microsoft.com/office/powerpoint/2010/main" val="5752645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0216" y="183852"/>
            <a:ext cx="10515600" cy="549274"/>
          </a:xfrm>
          <a:noFill/>
        </p:spPr>
        <p:txBody>
          <a:bodyPr>
            <a:normAutofit/>
          </a:bodyPr>
          <a:lstStyle/>
          <a:p>
            <a:pPr algn="ctr"/>
            <a:r>
              <a:rPr lang="en-US" sz="2800" u="sng" dirty="0">
                <a:solidFill>
                  <a:schemeClr val="accent5"/>
                </a:solidFill>
                <a:latin typeface="Bookman Old Style" panose="02050604050505020204" pitchFamily="18" charset="0"/>
              </a:rPr>
              <a:t>Definition of Export</a:t>
            </a:r>
          </a:p>
        </p:txBody>
      </p:sp>
      <p:sp>
        <p:nvSpPr>
          <p:cNvPr id="3" name="Content Placeholder 2"/>
          <p:cNvSpPr>
            <a:spLocks noGrp="1"/>
          </p:cNvSpPr>
          <p:nvPr>
            <p:ph idx="1"/>
          </p:nvPr>
        </p:nvSpPr>
        <p:spPr>
          <a:xfrm>
            <a:off x="196646" y="809678"/>
            <a:ext cx="11847871" cy="5869234"/>
          </a:xfrm>
        </p:spPr>
        <p:txBody>
          <a:bodyPr>
            <a:noAutofit/>
          </a:bodyPr>
          <a:lstStyle/>
          <a:p>
            <a:pPr marL="0" indent="0">
              <a:lnSpc>
                <a:spcPct val="100000"/>
              </a:lnSpc>
              <a:spcAft>
                <a:spcPts val="800"/>
              </a:spcAft>
              <a:buNone/>
            </a:pPr>
            <a:r>
              <a:rPr lang="en-IN" sz="1430" b="1" u="sng" kern="100" dirty="0">
                <a:effectLst/>
                <a:latin typeface="Bookman Old Style" panose="02050604050505020204" pitchFamily="18" charset="0"/>
                <a:ea typeface="Calibri" panose="020F0502020204030204" pitchFamily="34" charset="0"/>
                <a:cs typeface="Times New Roman" panose="02020603050405020304" pitchFamily="18" charset="0"/>
              </a:rPr>
              <a:t>Definition of “Export” Under the Foreign Trade (Development &amp; Regulation) Act, 1992</a:t>
            </a:r>
            <a:endParaRPr lang="en-IN" sz="1430" u="sng" kern="100" dirty="0">
              <a:effectLst/>
              <a:latin typeface="Bookman Old Style" panose="02050604050505020204" pitchFamily="18" charset="0"/>
              <a:ea typeface="Calibri" panose="020F0502020204030204" pitchFamily="34" charset="0"/>
              <a:cs typeface="Times New Roman" panose="02020603050405020304" pitchFamily="18" charset="0"/>
            </a:endParaRPr>
          </a:p>
          <a:p>
            <a:pPr marL="342900" lvl="0" indent="-342900">
              <a:lnSpc>
                <a:spcPct val="100000"/>
              </a:lnSpc>
              <a:buFont typeface="+mj-lt"/>
              <a:buAutoNum type="arabicPeriod"/>
            </a:pPr>
            <a:r>
              <a:rPr lang="en-IN" sz="1430" kern="100" dirty="0">
                <a:effectLst/>
                <a:latin typeface="Bookman Old Style" panose="02050604050505020204" pitchFamily="18" charset="0"/>
                <a:ea typeface="Calibri" panose="020F0502020204030204" pitchFamily="34" charset="0"/>
                <a:cs typeface="Times New Roman" panose="02020603050405020304" pitchFamily="18" charset="0"/>
              </a:rPr>
              <a:t>In relation to goods Export of Goods means taking out of India any goods by land, sea or air;</a:t>
            </a:r>
          </a:p>
          <a:p>
            <a:pPr marL="342900" lvl="0" indent="-342900">
              <a:lnSpc>
                <a:spcPct val="100000"/>
              </a:lnSpc>
              <a:buFont typeface="+mj-lt"/>
              <a:buAutoNum type="arabicPeriod"/>
            </a:pPr>
            <a:r>
              <a:rPr lang="en-IN" sz="1430" kern="100" dirty="0">
                <a:effectLst/>
                <a:latin typeface="Bookman Old Style" panose="02050604050505020204" pitchFamily="18" charset="0"/>
                <a:ea typeface="Calibri" panose="020F0502020204030204" pitchFamily="34" charset="0"/>
                <a:cs typeface="Times New Roman" panose="02020603050405020304" pitchFamily="18" charset="0"/>
              </a:rPr>
              <a:t>In relation to services or technology —   </a:t>
            </a:r>
          </a:p>
          <a:p>
            <a:pPr marL="342900" lvl="0" indent="-342900">
              <a:lnSpc>
                <a:spcPct val="100000"/>
              </a:lnSpc>
              <a:spcAft>
                <a:spcPts val="800"/>
              </a:spcAft>
              <a:buFont typeface="Wingdings" panose="05000000000000000000" pitchFamily="2" charset="2"/>
              <a:buChar char=""/>
            </a:pPr>
            <a:r>
              <a:rPr lang="en-IN" sz="1430" kern="100" dirty="0">
                <a:effectLst/>
                <a:latin typeface="Bookman Old Style" panose="02050604050505020204" pitchFamily="18" charset="0"/>
                <a:ea typeface="Calibri" panose="020F0502020204030204" pitchFamily="34" charset="0"/>
                <a:cs typeface="Times New Roman" panose="02020603050405020304" pitchFamily="18" charset="0"/>
              </a:rPr>
              <a:t>Export of services or technology means from India into the territory of any other country; [Cross border trade mode] </a:t>
            </a:r>
          </a:p>
          <a:p>
            <a:pPr>
              <a:lnSpc>
                <a:spcPct val="100000"/>
              </a:lnSpc>
              <a:spcAft>
                <a:spcPts val="800"/>
              </a:spcAft>
            </a:pPr>
            <a:r>
              <a:rPr lang="en-IN" sz="1430" b="1" u="sng" kern="100" dirty="0">
                <a:effectLst/>
                <a:latin typeface="Bookman Old Style" panose="02050604050505020204" pitchFamily="18" charset="0"/>
                <a:ea typeface="Calibri" panose="020F0502020204030204" pitchFamily="34" charset="0"/>
                <a:cs typeface="Times New Roman" panose="02020603050405020304" pitchFamily="18" charset="0"/>
              </a:rPr>
              <a:t>Example:</a:t>
            </a:r>
            <a:r>
              <a:rPr lang="en-IN" sz="1430" kern="100" dirty="0">
                <a:effectLst/>
                <a:latin typeface="Bookman Old Style" panose="02050604050505020204" pitchFamily="18" charset="0"/>
                <a:ea typeface="Calibri" panose="020F0502020204030204" pitchFamily="34" charset="0"/>
                <a:cs typeface="Times New Roman" panose="02020603050405020304" pitchFamily="18" charset="0"/>
              </a:rPr>
              <a:t> A user in Nepal receives services from India through its telecommunications or postal infrastructure. Such supplies may include consultancy or market research reports, tele-medical advice, distance training, or architectural drawings etc.</a:t>
            </a:r>
          </a:p>
          <a:p>
            <a:pPr marL="342900" lvl="0" indent="-342900">
              <a:lnSpc>
                <a:spcPct val="100000"/>
              </a:lnSpc>
              <a:spcAft>
                <a:spcPts val="800"/>
              </a:spcAft>
              <a:buFont typeface="Wingdings" panose="05000000000000000000" pitchFamily="2" charset="2"/>
              <a:buChar char=""/>
            </a:pPr>
            <a:r>
              <a:rPr lang="en-IN" sz="1430" kern="100" dirty="0">
                <a:effectLst/>
                <a:latin typeface="Bookman Old Style" panose="02050604050505020204" pitchFamily="18" charset="0"/>
                <a:ea typeface="Calibri" panose="020F0502020204030204" pitchFamily="34" charset="0"/>
                <a:cs typeface="Times New Roman" panose="02020603050405020304" pitchFamily="18" charset="0"/>
              </a:rPr>
              <a:t>In India to the service consumer of any other country; [Consumption abroad mode] </a:t>
            </a:r>
          </a:p>
          <a:p>
            <a:pPr>
              <a:lnSpc>
                <a:spcPct val="100000"/>
              </a:lnSpc>
              <a:spcAft>
                <a:spcPts val="800"/>
              </a:spcAft>
            </a:pPr>
            <a:r>
              <a:rPr lang="en-IN" sz="1430" b="1" u="sng" kern="100" dirty="0">
                <a:effectLst/>
                <a:latin typeface="Bookman Old Style" panose="02050604050505020204" pitchFamily="18" charset="0"/>
                <a:ea typeface="Calibri" panose="020F0502020204030204" pitchFamily="34" charset="0"/>
                <a:cs typeface="Times New Roman" panose="02020603050405020304" pitchFamily="18" charset="0"/>
              </a:rPr>
              <a:t>Example:</a:t>
            </a:r>
            <a:r>
              <a:rPr lang="en-IN" sz="1430" kern="100" dirty="0">
                <a:effectLst/>
                <a:latin typeface="Bookman Old Style" panose="02050604050505020204" pitchFamily="18" charset="0"/>
                <a:ea typeface="Calibri" panose="020F0502020204030204" pitchFamily="34" charset="0"/>
                <a:cs typeface="Times New Roman" panose="02020603050405020304" pitchFamily="18" charset="0"/>
              </a:rPr>
              <a:t> Nationals of Nepal have moved India as tourists, students, or patients to consume the services in India.</a:t>
            </a:r>
          </a:p>
          <a:p>
            <a:pPr marL="342900" lvl="0" indent="-342900">
              <a:lnSpc>
                <a:spcPct val="100000"/>
              </a:lnSpc>
              <a:spcAft>
                <a:spcPts val="800"/>
              </a:spcAft>
              <a:buFont typeface="Wingdings" panose="05000000000000000000" pitchFamily="2" charset="2"/>
              <a:buChar char=""/>
            </a:pPr>
            <a:r>
              <a:rPr lang="en-IN" sz="1430" kern="100" dirty="0">
                <a:effectLst/>
                <a:latin typeface="Bookman Old Style" panose="02050604050505020204" pitchFamily="18" charset="0"/>
                <a:ea typeface="Calibri" panose="020F0502020204030204" pitchFamily="34" charset="0"/>
                <a:cs typeface="Times New Roman" panose="02020603050405020304" pitchFamily="18" charset="0"/>
              </a:rPr>
              <a:t>By a service supplier of India, through commercial presence in the territory of any other country; [Commercial Presence mode] </a:t>
            </a:r>
          </a:p>
          <a:p>
            <a:pPr>
              <a:lnSpc>
                <a:spcPct val="100000"/>
              </a:lnSpc>
              <a:spcAft>
                <a:spcPts val="800"/>
              </a:spcAft>
            </a:pPr>
            <a:r>
              <a:rPr lang="en-IN" sz="1430" b="1" u="sng" kern="100" dirty="0">
                <a:effectLst/>
                <a:latin typeface="Bookman Old Style" panose="02050604050505020204" pitchFamily="18" charset="0"/>
                <a:ea typeface="Calibri" panose="020F0502020204030204" pitchFamily="34" charset="0"/>
                <a:cs typeface="Times New Roman" panose="02020603050405020304" pitchFamily="18" charset="0"/>
              </a:rPr>
              <a:t>Example:</a:t>
            </a:r>
            <a:r>
              <a:rPr lang="en-IN" sz="1430" kern="100" dirty="0">
                <a:effectLst/>
                <a:latin typeface="Bookman Old Style" panose="02050604050505020204" pitchFamily="18" charset="0"/>
                <a:ea typeface="Calibri" panose="020F0502020204030204" pitchFamily="34" charset="0"/>
                <a:cs typeface="Times New Roman" panose="02020603050405020304" pitchFamily="18" charset="0"/>
              </a:rPr>
              <a:t> The service is provided within Nepal by a locally-established affiliate, subsidiary, or representative office of a Indian-owned and controlled company (bank, hotel group, construction company, etc.) </a:t>
            </a:r>
          </a:p>
          <a:p>
            <a:pPr marL="342900" lvl="0" indent="-342900">
              <a:lnSpc>
                <a:spcPct val="100000"/>
              </a:lnSpc>
              <a:spcAft>
                <a:spcPts val="800"/>
              </a:spcAft>
              <a:buFont typeface="Wingdings" panose="05000000000000000000" pitchFamily="2" charset="2"/>
              <a:buChar char=""/>
            </a:pPr>
            <a:r>
              <a:rPr lang="en-IN" sz="1430" kern="100" dirty="0">
                <a:effectLst/>
                <a:latin typeface="Bookman Old Style" panose="02050604050505020204" pitchFamily="18" charset="0"/>
                <a:ea typeface="Calibri" panose="020F0502020204030204" pitchFamily="34" charset="0"/>
                <a:cs typeface="Times New Roman" panose="02020603050405020304" pitchFamily="18" charset="0"/>
              </a:rPr>
              <a:t>By a service supplier of India, through presence of Indian natural persons in the territory of any other country [Presence of natural persons mode] </a:t>
            </a:r>
          </a:p>
          <a:p>
            <a:pPr>
              <a:lnSpc>
                <a:spcPct val="100000"/>
              </a:lnSpc>
              <a:spcAft>
                <a:spcPts val="800"/>
              </a:spcAft>
            </a:pPr>
            <a:r>
              <a:rPr lang="en-IN" sz="1430" b="1" u="sng" kern="100" dirty="0">
                <a:effectLst/>
                <a:latin typeface="Bookman Old Style" panose="02050604050505020204" pitchFamily="18" charset="0"/>
                <a:ea typeface="Calibri" panose="020F0502020204030204" pitchFamily="34" charset="0"/>
                <a:cs typeface="Times New Roman" panose="02020603050405020304" pitchFamily="18" charset="0"/>
              </a:rPr>
              <a:t>Example:</a:t>
            </a:r>
            <a:r>
              <a:rPr lang="en-IN" sz="1430" kern="100" dirty="0">
                <a:effectLst/>
                <a:latin typeface="Bookman Old Style" panose="02050604050505020204" pitchFamily="18" charset="0"/>
                <a:ea typeface="Calibri" panose="020F0502020204030204" pitchFamily="34" charset="0"/>
                <a:cs typeface="Times New Roman" panose="02020603050405020304" pitchFamily="18" charset="0"/>
              </a:rPr>
              <a:t> A Indian national provides a service within Nepal as an independent supplier (e.g., consultant, health worker) or employee of a service supplier (e.g. consultancy firm, hospital, construction company).</a:t>
            </a:r>
          </a:p>
          <a:p>
            <a:pPr marL="0" indent="0">
              <a:spcBef>
                <a:spcPts val="800"/>
              </a:spcBef>
              <a:buNone/>
            </a:pPr>
            <a:endParaRPr lang="en-US" sz="1450" dirty="0">
              <a:latin typeface="Bookman Old Style" panose="02050604050505020204" pitchFamily="18" charset="0"/>
            </a:endParaRPr>
          </a:p>
        </p:txBody>
      </p:sp>
    </p:spTree>
    <p:extLst>
      <p:ext uri="{BB962C8B-B14F-4D97-AF65-F5344CB8AC3E}">
        <p14:creationId xmlns:p14="http://schemas.microsoft.com/office/powerpoint/2010/main" val="182391228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64872" y="925033"/>
            <a:ext cx="11653283" cy="5251930"/>
          </a:xfrm>
        </p:spPr>
        <p:txBody>
          <a:bodyPr>
            <a:noAutofit/>
          </a:bodyPr>
          <a:lstStyle/>
          <a:p>
            <a:pPr marL="0" indent="0">
              <a:lnSpc>
                <a:spcPct val="107000"/>
              </a:lnSpc>
              <a:spcAft>
                <a:spcPts val="800"/>
              </a:spcAft>
              <a:buNone/>
            </a:pPr>
            <a:r>
              <a:rPr lang="en-IN" sz="1500" b="1" u="sng" kern="0" dirty="0">
                <a:effectLst/>
                <a:latin typeface="Bookman Old Style" panose="02050604050505020204" pitchFamily="18" charset="0"/>
                <a:ea typeface="Times New Roman" panose="02020603050405020304" pitchFamily="18" charset="0"/>
                <a:cs typeface="Times New Roman" panose="02020603050405020304" pitchFamily="18" charset="0"/>
              </a:rPr>
              <a:t>Documentation Required for Export Under GST:</a:t>
            </a:r>
            <a:endParaRPr lang="en-IN" sz="1500" kern="100" dirty="0">
              <a:effectLst/>
              <a:latin typeface="Bookman Old Style" panose="02050604050505020204" pitchFamily="18"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rabicPeriod"/>
              <a:tabLst>
                <a:tab pos="457200" algn="l"/>
              </a:tabLst>
            </a:pPr>
            <a:r>
              <a:rPr lang="en-IN" sz="1500" b="1" kern="0" dirty="0">
                <a:effectLst/>
                <a:latin typeface="Bookman Old Style" panose="02050604050505020204" pitchFamily="18" charset="0"/>
                <a:ea typeface="Times New Roman" panose="02020603050405020304" pitchFamily="18" charset="0"/>
                <a:cs typeface="Times New Roman" panose="02020603050405020304" pitchFamily="18" charset="0"/>
              </a:rPr>
              <a:t>Export Invoice: </a:t>
            </a:r>
            <a:r>
              <a:rPr lang="en-IN" sz="1500" kern="0" dirty="0">
                <a:effectLst/>
                <a:latin typeface="Bookman Old Style" panose="02050604050505020204" pitchFamily="18" charset="0"/>
                <a:ea typeface="Times New Roman" panose="02020603050405020304" pitchFamily="18" charset="0"/>
                <a:cs typeface="Times New Roman" panose="02020603050405020304" pitchFamily="18" charset="0"/>
              </a:rPr>
              <a:t>Must include details such as the description of goods, value, GSTIN, and a declaration that it is an export.</a:t>
            </a:r>
            <a:endParaRPr lang="en-IN" sz="1500" kern="100" dirty="0">
              <a:effectLst/>
              <a:latin typeface="Bookman Old Style" panose="02050604050505020204" pitchFamily="18"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rabicPeriod"/>
              <a:tabLst>
                <a:tab pos="457200" algn="l"/>
              </a:tabLst>
            </a:pPr>
            <a:r>
              <a:rPr lang="en-IN" sz="1500" b="1" kern="0" dirty="0">
                <a:effectLst/>
                <a:latin typeface="Bookman Old Style" panose="02050604050505020204" pitchFamily="18" charset="0"/>
                <a:ea typeface="Times New Roman" panose="02020603050405020304" pitchFamily="18" charset="0"/>
                <a:cs typeface="Times New Roman" panose="02020603050405020304" pitchFamily="18" charset="0"/>
              </a:rPr>
              <a:t>Packing List: </a:t>
            </a:r>
            <a:r>
              <a:rPr lang="en-IN" sz="1500" kern="0" dirty="0">
                <a:effectLst/>
                <a:latin typeface="Bookman Old Style" panose="02050604050505020204" pitchFamily="18" charset="0"/>
                <a:ea typeface="Times New Roman" panose="02020603050405020304" pitchFamily="18" charset="0"/>
                <a:cs typeface="Times New Roman" panose="02020603050405020304" pitchFamily="18" charset="0"/>
              </a:rPr>
              <a:t>Details of the goods packed, including quantity, weight, etc.</a:t>
            </a:r>
            <a:endParaRPr lang="en-IN" sz="1500" kern="100" dirty="0">
              <a:effectLst/>
              <a:latin typeface="Bookman Old Style" panose="02050604050505020204" pitchFamily="18"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rabicPeriod"/>
              <a:tabLst>
                <a:tab pos="457200" algn="l"/>
              </a:tabLst>
            </a:pPr>
            <a:r>
              <a:rPr lang="en-IN" sz="1500" b="1" kern="0" dirty="0">
                <a:effectLst/>
                <a:latin typeface="Bookman Old Style" panose="02050604050505020204" pitchFamily="18" charset="0"/>
                <a:ea typeface="Times New Roman" panose="02020603050405020304" pitchFamily="18" charset="0"/>
                <a:cs typeface="Times New Roman" panose="02020603050405020304" pitchFamily="18" charset="0"/>
              </a:rPr>
              <a:t>Bill of Lading/Airway Bill: </a:t>
            </a:r>
            <a:r>
              <a:rPr lang="en-IN" sz="1500" kern="0" dirty="0">
                <a:effectLst/>
                <a:latin typeface="Bookman Old Style" panose="02050604050505020204" pitchFamily="18" charset="0"/>
                <a:ea typeface="Times New Roman" panose="02020603050405020304" pitchFamily="18" charset="0"/>
                <a:cs typeface="Times New Roman" panose="02020603050405020304" pitchFamily="18" charset="0"/>
              </a:rPr>
              <a:t>Proof of shipment from the shipping or airline company.</a:t>
            </a:r>
            <a:endParaRPr lang="en-IN" sz="1500" kern="100" dirty="0">
              <a:effectLst/>
              <a:latin typeface="Bookman Old Style" panose="02050604050505020204" pitchFamily="18"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rabicPeriod"/>
              <a:tabLst>
                <a:tab pos="457200" algn="l"/>
              </a:tabLst>
            </a:pPr>
            <a:r>
              <a:rPr lang="en-IN" sz="1500" b="1" kern="0" dirty="0">
                <a:effectLst/>
                <a:latin typeface="Bookman Old Style" panose="02050604050505020204" pitchFamily="18" charset="0"/>
                <a:ea typeface="Times New Roman" panose="02020603050405020304" pitchFamily="18" charset="0"/>
                <a:cs typeface="Times New Roman" panose="02020603050405020304" pitchFamily="18" charset="0"/>
              </a:rPr>
              <a:t>Shipping Bill: </a:t>
            </a:r>
            <a:r>
              <a:rPr lang="en-IN" sz="1500" kern="0" dirty="0">
                <a:effectLst/>
                <a:latin typeface="Bookman Old Style" panose="02050604050505020204" pitchFamily="18" charset="0"/>
                <a:ea typeface="Times New Roman" panose="02020603050405020304" pitchFamily="18" charset="0"/>
                <a:cs typeface="Times New Roman" panose="02020603050405020304" pitchFamily="18" charset="0"/>
              </a:rPr>
              <a:t>Customs clearance document proving that goods have been exported.</a:t>
            </a:r>
            <a:endParaRPr lang="en-IN" sz="1500" kern="100" dirty="0">
              <a:effectLst/>
              <a:latin typeface="Bookman Old Style" panose="02050604050505020204" pitchFamily="18"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rabicPeriod"/>
              <a:tabLst>
                <a:tab pos="457200" algn="l"/>
              </a:tabLst>
            </a:pPr>
            <a:r>
              <a:rPr lang="en-IN" sz="1500" b="1" kern="0" dirty="0">
                <a:effectLst/>
                <a:latin typeface="Bookman Old Style" panose="02050604050505020204" pitchFamily="18" charset="0"/>
                <a:ea typeface="Times New Roman" panose="02020603050405020304" pitchFamily="18" charset="0"/>
                <a:cs typeface="Times New Roman" panose="02020603050405020304" pitchFamily="18" charset="0"/>
              </a:rPr>
              <a:t>Bank Realization Certificate (BRC)/FIRC: </a:t>
            </a:r>
            <a:r>
              <a:rPr lang="en-IN" sz="1500" kern="0" dirty="0">
                <a:effectLst/>
                <a:latin typeface="Bookman Old Style" panose="02050604050505020204" pitchFamily="18" charset="0"/>
                <a:ea typeface="Times New Roman" panose="02020603050405020304" pitchFamily="18" charset="0"/>
                <a:cs typeface="Times New Roman" panose="02020603050405020304" pitchFamily="18" charset="0"/>
              </a:rPr>
              <a:t>Proof that payment has been received against the exported goods.</a:t>
            </a:r>
            <a:endParaRPr lang="en-IN" sz="1500" kern="100" dirty="0">
              <a:effectLst/>
              <a:latin typeface="Bookman Old Style" panose="02050604050505020204" pitchFamily="18"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rabicPeriod"/>
              <a:tabLst>
                <a:tab pos="457200" algn="l"/>
              </a:tabLst>
            </a:pPr>
            <a:r>
              <a:rPr lang="en-IN" sz="1500" b="1" kern="0" dirty="0">
                <a:effectLst/>
                <a:latin typeface="Bookman Old Style" panose="02050604050505020204" pitchFamily="18" charset="0"/>
                <a:ea typeface="Times New Roman" panose="02020603050405020304" pitchFamily="18" charset="0"/>
                <a:cs typeface="Times New Roman" panose="02020603050405020304" pitchFamily="18" charset="0"/>
              </a:rPr>
              <a:t>Letter of Undertaking (LUT) or Bond: </a:t>
            </a:r>
            <a:r>
              <a:rPr lang="en-IN" sz="1500" kern="0" dirty="0">
                <a:effectLst/>
                <a:latin typeface="Bookman Old Style" panose="02050604050505020204" pitchFamily="18" charset="0"/>
                <a:ea typeface="Times New Roman" panose="02020603050405020304" pitchFamily="18" charset="0"/>
                <a:cs typeface="Times New Roman" panose="02020603050405020304" pitchFamily="18" charset="0"/>
              </a:rPr>
              <a:t>To be filed if exporting without payment of IGST.</a:t>
            </a:r>
            <a:endParaRPr lang="en-IN" sz="1500" kern="100" dirty="0">
              <a:effectLst/>
              <a:latin typeface="Bookman Old Style" panose="02050604050505020204" pitchFamily="18" charset="0"/>
              <a:ea typeface="Calibri" panose="020F0502020204030204" pitchFamily="34" charset="0"/>
              <a:cs typeface="Times New Roman" panose="02020603050405020304" pitchFamily="18" charset="0"/>
            </a:endParaRPr>
          </a:p>
          <a:p>
            <a:pPr marL="0" indent="0">
              <a:spcBef>
                <a:spcPts val="600"/>
              </a:spcBef>
              <a:buNone/>
            </a:pPr>
            <a:endParaRPr lang="en-US" sz="1250" dirty="0">
              <a:latin typeface="Bookman Old Style" panose="02050604050505020204" pitchFamily="18" charset="0"/>
            </a:endParaRPr>
          </a:p>
        </p:txBody>
      </p:sp>
      <p:sp>
        <p:nvSpPr>
          <p:cNvPr id="2" name="Title 1">
            <a:extLst>
              <a:ext uri="{FF2B5EF4-FFF2-40B4-BE49-F238E27FC236}">
                <a16:creationId xmlns:a16="http://schemas.microsoft.com/office/drawing/2014/main" id="{EFB02195-6871-2960-FA16-164FE08DB51B}"/>
              </a:ext>
            </a:extLst>
          </p:cNvPr>
          <p:cNvSpPr txBox="1">
            <a:spLocks/>
          </p:cNvSpPr>
          <p:nvPr/>
        </p:nvSpPr>
        <p:spPr>
          <a:xfrm>
            <a:off x="435077" y="191533"/>
            <a:ext cx="10515600" cy="549274"/>
          </a:xfrm>
          <a:prstGeom prst="rect">
            <a:avLst/>
          </a:prstGeom>
          <a:no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dirty="0">
                <a:solidFill>
                  <a:schemeClr val="accent5"/>
                </a:solidFill>
                <a:latin typeface="Bookman Old Style" panose="02050604050505020204" pitchFamily="18" charset="0"/>
              </a:rPr>
              <a:t>Export of Goods under GST</a:t>
            </a:r>
          </a:p>
        </p:txBody>
      </p:sp>
    </p:spTree>
    <p:extLst>
      <p:ext uri="{BB962C8B-B14F-4D97-AF65-F5344CB8AC3E}">
        <p14:creationId xmlns:p14="http://schemas.microsoft.com/office/powerpoint/2010/main" val="294848261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8125" y="762802"/>
            <a:ext cx="11653283" cy="6055870"/>
          </a:xfrm>
        </p:spPr>
        <p:txBody>
          <a:bodyPr>
            <a:noAutofit/>
          </a:bodyPr>
          <a:lstStyle/>
          <a:p>
            <a:pPr marL="0" indent="0">
              <a:lnSpc>
                <a:spcPct val="107000"/>
              </a:lnSpc>
              <a:spcAft>
                <a:spcPts val="800"/>
              </a:spcAft>
              <a:buNone/>
            </a:pPr>
            <a:r>
              <a:rPr lang="en-IN" sz="1480" b="1" u="sng" kern="0" dirty="0">
                <a:effectLst/>
                <a:latin typeface="Bookman Old Style" panose="02050604050505020204" pitchFamily="18" charset="0"/>
                <a:ea typeface="Times New Roman" panose="02020603050405020304" pitchFamily="18" charset="0"/>
                <a:cs typeface="Times New Roman" panose="02020603050405020304" pitchFamily="18" charset="0"/>
              </a:rPr>
              <a:t>Refund Mechanisms for Exporters:</a:t>
            </a:r>
            <a:endParaRPr lang="en-IN" sz="1480" kern="100" dirty="0">
              <a:effectLst/>
              <a:latin typeface="Bookman Old Style" panose="02050604050505020204" pitchFamily="18" charset="0"/>
              <a:ea typeface="Calibri" panose="020F0502020204030204" pitchFamily="34" charset="0"/>
              <a:cs typeface="Times New Roman" panose="02020603050405020304" pitchFamily="18" charset="0"/>
            </a:endParaRPr>
          </a:p>
          <a:p>
            <a:pPr marL="0" indent="0">
              <a:lnSpc>
                <a:spcPct val="107000"/>
              </a:lnSpc>
              <a:spcAft>
                <a:spcPts val="800"/>
              </a:spcAft>
              <a:buNone/>
            </a:pPr>
            <a:r>
              <a:rPr lang="en-IN" sz="1480" kern="0" dirty="0">
                <a:effectLst/>
                <a:latin typeface="Bookman Old Style" panose="02050604050505020204" pitchFamily="18" charset="0"/>
                <a:ea typeface="Times New Roman" panose="02020603050405020304" pitchFamily="18" charset="0"/>
                <a:cs typeface="Times New Roman" panose="02020603050405020304" pitchFamily="18" charset="0"/>
              </a:rPr>
              <a:t>Exporters can claim refunds under two major categories:</a:t>
            </a:r>
            <a:endParaRPr lang="en-IN" sz="1480" kern="100" dirty="0">
              <a:effectLst/>
              <a:latin typeface="Bookman Old Style" panose="02050604050505020204" pitchFamily="18" charset="0"/>
              <a:ea typeface="Calibri" panose="020F0502020204030204" pitchFamily="34" charset="0"/>
              <a:cs typeface="Times New Roman" panose="02020603050405020304" pitchFamily="18" charset="0"/>
            </a:endParaRPr>
          </a:p>
          <a:p>
            <a:pPr marL="0" indent="0">
              <a:lnSpc>
                <a:spcPct val="107000"/>
              </a:lnSpc>
              <a:spcAft>
                <a:spcPts val="800"/>
              </a:spcAft>
              <a:buNone/>
            </a:pPr>
            <a:r>
              <a:rPr lang="en-IN" sz="1480" b="1" kern="0" dirty="0">
                <a:effectLst/>
                <a:latin typeface="Bookman Old Style" panose="02050604050505020204" pitchFamily="18" charset="0"/>
                <a:ea typeface="Times New Roman" panose="02020603050405020304" pitchFamily="18" charset="0"/>
                <a:cs typeface="Times New Roman" panose="02020603050405020304" pitchFamily="18" charset="0"/>
              </a:rPr>
              <a:t>1. Refund of IGST Paid on Exports</a:t>
            </a:r>
            <a:endParaRPr lang="en-IN" sz="1480" kern="100" dirty="0">
              <a:effectLst/>
              <a:latin typeface="Bookman Old Style" panose="02050604050505020204" pitchFamily="18"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tabLst>
                <a:tab pos="457200" algn="l"/>
              </a:tabLst>
            </a:pPr>
            <a:r>
              <a:rPr lang="en-IN" sz="1480" b="1" kern="0" dirty="0">
                <a:effectLst/>
                <a:latin typeface="Bookman Old Style" panose="02050604050505020204" pitchFamily="18" charset="0"/>
                <a:ea typeface="Times New Roman" panose="02020603050405020304" pitchFamily="18" charset="0"/>
                <a:cs typeface="Times New Roman" panose="02020603050405020304" pitchFamily="18" charset="0"/>
              </a:rPr>
              <a:t>Procedure:</a:t>
            </a:r>
            <a:endParaRPr lang="en-IN" sz="1480" kern="100" dirty="0">
              <a:effectLst/>
              <a:latin typeface="Bookman Old Style" panose="02050604050505020204" pitchFamily="18" charset="0"/>
              <a:ea typeface="Calibri" panose="020F0502020204030204" pitchFamily="34" charset="0"/>
              <a:cs typeface="Times New Roman" panose="02020603050405020304" pitchFamily="18" charset="0"/>
            </a:endParaRPr>
          </a:p>
          <a:p>
            <a:pPr marL="742950" lvl="1" indent="-285750">
              <a:lnSpc>
                <a:spcPct val="107000"/>
              </a:lnSpc>
              <a:spcAft>
                <a:spcPts val="800"/>
              </a:spcAft>
              <a:buFont typeface="Courier New" panose="02070309020205020404" pitchFamily="49" charset="0"/>
              <a:buChar char="o"/>
              <a:tabLst>
                <a:tab pos="914400" algn="l"/>
              </a:tabLst>
            </a:pPr>
            <a:r>
              <a:rPr lang="en-IN" sz="1480" kern="0" dirty="0">
                <a:effectLst/>
                <a:latin typeface="Bookman Old Style" panose="02050604050505020204" pitchFamily="18" charset="0"/>
                <a:ea typeface="Times New Roman" panose="02020603050405020304" pitchFamily="18" charset="0"/>
                <a:cs typeface="Times New Roman" panose="02020603050405020304" pitchFamily="18" charset="0"/>
              </a:rPr>
              <a:t>Pay IGST at the time of export and claim a refund.</a:t>
            </a:r>
            <a:endParaRPr lang="en-IN" sz="1480" kern="100" dirty="0">
              <a:effectLst/>
              <a:latin typeface="Bookman Old Style" panose="02050604050505020204" pitchFamily="18" charset="0"/>
              <a:ea typeface="Calibri" panose="020F0502020204030204" pitchFamily="34" charset="0"/>
              <a:cs typeface="Times New Roman" panose="02020603050405020304" pitchFamily="18" charset="0"/>
            </a:endParaRPr>
          </a:p>
          <a:p>
            <a:pPr marL="742950" lvl="1" indent="-285750">
              <a:lnSpc>
                <a:spcPct val="107000"/>
              </a:lnSpc>
              <a:spcAft>
                <a:spcPts val="800"/>
              </a:spcAft>
              <a:buFont typeface="Courier New" panose="02070309020205020404" pitchFamily="49" charset="0"/>
              <a:buChar char="o"/>
              <a:tabLst>
                <a:tab pos="914400" algn="l"/>
              </a:tabLst>
            </a:pPr>
            <a:r>
              <a:rPr lang="en-IN" sz="1480" kern="0" dirty="0">
                <a:effectLst/>
                <a:latin typeface="Bookman Old Style" panose="02050604050505020204" pitchFamily="18" charset="0"/>
                <a:ea typeface="Times New Roman" panose="02020603050405020304" pitchFamily="18" charset="0"/>
                <a:cs typeface="Times New Roman" panose="02020603050405020304" pitchFamily="18" charset="0"/>
              </a:rPr>
              <a:t>File a refund application automatically linked with the shipping bill and Export General Manifest (EGM).</a:t>
            </a:r>
            <a:endParaRPr lang="en-IN" sz="1480" kern="100" dirty="0">
              <a:effectLst/>
              <a:latin typeface="Bookman Old Style" panose="02050604050505020204" pitchFamily="18"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tabLst>
                <a:tab pos="457200" algn="l"/>
              </a:tabLst>
            </a:pPr>
            <a:r>
              <a:rPr lang="en-IN" sz="1480" b="1" kern="0" dirty="0">
                <a:effectLst/>
                <a:latin typeface="Bookman Old Style" panose="02050604050505020204" pitchFamily="18" charset="0"/>
                <a:ea typeface="Times New Roman" panose="02020603050405020304" pitchFamily="18" charset="0"/>
                <a:cs typeface="Times New Roman" panose="02020603050405020304" pitchFamily="18" charset="0"/>
              </a:rPr>
              <a:t>Processing Time: </a:t>
            </a:r>
            <a:r>
              <a:rPr lang="en-IN" sz="1480" kern="0" dirty="0">
                <a:effectLst/>
                <a:latin typeface="Bookman Old Style" panose="02050604050505020204" pitchFamily="18" charset="0"/>
                <a:ea typeface="Times New Roman" panose="02020603050405020304" pitchFamily="18" charset="0"/>
                <a:cs typeface="Times New Roman" panose="02020603050405020304" pitchFamily="18" charset="0"/>
              </a:rPr>
              <a:t>Refunds are usually processed within 30 days.</a:t>
            </a:r>
            <a:endParaRPr lang="en-IN" sz="1480" kern="100" dirty="0">
              <a:effectLst/>
              <a:latin typeface="Bookman Old Style" panose="02050604050505020204" pitchFamily="18" charset="0"/>
              <a:ea typeface="Calibri" panose="020F0502020204030204" pitchFamily="34" charset="0"/>
              <a:cs typeface="Times New Roman" panose="02020603050405020304" pitchFamily="18" charset="0"/>
            </a:endParaRPr>
          </a:p>
          <a:p>
            <a:pPr marL="0" indent="0">
              <a:lnSpc>
                <a:spcPct val="107000"/>
              </a:lnSpc>
              <a:spcAft>
                <a:spcPts val="800"/>
              </a:spcAft>
              <a:buNone/>
            </a:pPr>
            <a:r>
              <a:rPr lang="en-IN" sz="1480" b="1" kern="0" dirty="0">
                <a:effectLst/>
                <a:latin typeface="Bookman Old Style" panose="02050604050505020204" pitchFamily="18" charset="0"/>
                <a:ea typeface="Times New Roman" panose="02020603050405020304" pitchFamily="18" charset="0"/>
                <a:cs typeface="Times New Roman" panose="02020603050405020304" pitchFamily="18" charset="0"/>
              </a:rPr>
              <a:t>2. Refund of ITC on Inputs (under LUT/Bond)</a:t>
            </a:r>
            <a:endParaRPr lang="en-IN" sz="1480" kern="100" dirty="0">
              <a:effectLst/>
              <a:latin typeface="Bookman Old Style" panose="02050604050505020204" pitchFamily="18" charset="0"/>
              <a:ea typeface="Calibri" panose="020F0502020204030204" pitchFamily="34" charset="0"/>
              <a:cs typeface="Times New Roman" panose="02020603050405020304" pitchFamily="18" charset="0"/>
            </a:endParaRPr>
          </a:p>
          <a:p>
            <a:pPr marL="342900" lvl="0" indent="-342900">
              <a:lnSpc>
                <a:spcPct val="107000"/>
              </a:lnSpc>
              <a:spcAft>
                <a:spcPts val="800"/>
              </a:spcAft>
              <a:buSzPts val="1000"/>
              <a:buFont typeface="Symbol" panose="05050102010706020507" pitchFamily="18" charset="2"/>
              <a:buChar char=""/>
              <a:tabLst>
                <a:tab pos="457200" algn="l"/>
              </a:tabLst>
            </a:pPr>
            <a:r>
              <a:rPr lang="en-IN" sz="1480" b="1" kern="0" dirty="0">
                <a:effectLst/>
                <a:latin typeface="Bookman Old Style" panose="02050604050505020204" pitchFamily="18" charset="0"/>
                <a:ea typeface="Times New Roman" panose="02020603050405020304" pitchFamily="18" charset="0"/>
                <a:cs typeface="Times New Roman" panose="02020603050405020304" pitchFamily="18" charset="0"/>
              </a:rPr>
              <a:t>Procedure:</a:t>
            </a:r>
            <a:endParaRPr lang="en-IN" sz="1480" kern="100" dirty="0">
              <a:effectLst/>
              <a:latin typeface="Bookman Old Style" panose="02050604050505020204" pitchFamily="18" charset="0"/>
              <a:ea typeface="Calibri" panose="020F0502020204030204" pitchFamily="34" charset="0"/>
              <a:cs typeface="Times New Roman" panose="02020603050405020304" pitchFamily="18" charset="0"/>
            </a:endParaRPr>
          </a:p>
          <a:p>
            <a:pPr marL="742950" lvl="1" indent="-285750">
              <a:lnSpc>
                <a:spcPct val="107000"/>
              </a:lnSpc>
              <a:spcAft>
                <a:spcPts val="800"/>
              </a:spcAft>
              <a:buSzPts val="1000"/>
              <a:buFont typeface="Courier New" panose="02070309020205020404" pitchFamily="49" charset="0"/>
              <a:buChar char="o"/>
              <a:tabLst>
                <a:tab pos="914400" algn="l"/>
              </a:tabLst>
            </a:pPr>
            <a:r>
              <a:rPr lang="en-IN" sz="1480" kern="0" dirty="0">
                <a:effectLst/>
                <a:latin typeface="Bookman Old Style" panose="02050604050505020204" pitchFamily="18" charset="0"/>
                <a:ea typeface="Times New Roman" panose="02020603050405020304" pitchFamily="18" charset="0"/>
                <a:cs typeface="Times New Roman" panose="02020603050405020304" pitchFamily="18" charset="0"/>
              </a:rPr>
              <a:t>Export under LUT/Bond without payment of IGST.</a:t>
            </a:r>
            <a:endParaRPr lang="en-IN" sz="1480" kern="100" dirty="0">
              <a:effectLst/>
              <a:latin typeface="Bookman Old Style" panose="02050604050505020204" pitchFamily="18" charset="0"/>
              <a:ea typeface="Calibri" panose="020F0502020204030204" pitchFamily="34" charset="0"/>
              <a:cs typeface="Times New Roman" panose="02020603050405020304" pitchFamily="18" charset="0"/>
            </a:endParaRPr>
          </a:p>
          <a:p>
            <a:pPr marL="742950" lvl="1" indent="-285750">
              <a:lnSpc>
                <a:spcPct val="107000"/>
              </a:lnSpc>
              <a:spcAft>
                <a:spcPts val="800"/>
              </a:spcAft>
              <a:buSzPts val="1000"/>
              <a:buFont typeface="Courier New" panose="02070309020205020404" pitchFamily="49" charset="0"/>
              <a:buChar char="o"/>
              <a:tabLst>
                <a:tab pos="914400" algn="l"/>
              </a:tabLst>
            </a:pPr>
            <a:r>
              <a:rPr lang="en-IN" sz="1480" kern="0" dirty="0">
                <a:effectLst/>
                <a:latin typeface="Bookman Old Style" panose="02050604050505020204" pitchFamily="18" charset="0"/>
                <a:ea typeface="Times New Roman" panose="02020603050405020304" pitchFamily="18" charset="0"/>
                <a:cs typeface="Times New Roman" panose="02020603050405020304" pitchFamily="18" charset="0"/>
              </a:rPr>
              <a:t>File Form GST RFD-01 online for a refund of ITC.</a:t>
            </a:r>
            <a:endParaRPr lang="en-IN" sz="1480" kern="100" dirty="0">
              <a:effectLst/>
              <a:latin typeface="Bookman Old Style" panose="02050604050505020204" pitchFamily="18" charset="0"/>
              <a:ea typeface="Calibri" panose="020F0502020204030204" pitchFamily="34" charset="0"/>
              <a:cs typeface="Times New Roman" panose="02020603050405020304" pitchFamily="18" charset="0"/>
            </a:endParaRPr>
          </a:p>
          <a:p>
            <a:pPr marL="342900" lvl="0" indent="-342900">
              <a:lnSpc>
                <a:spcPct val="107000"/>
              </a:lnSpc>
              <a:spcAft>
                <a:spcPts val="800"/>
              </a:spcAft>
              <a:buSzPts val="1000"/>
              <a:buFont typeface="Symbol" panose="05050102010706020507" pitchFamily="18" charset="2"/>
              <a:buChar char=""/>
              <a:tabLst>
                <a:tab pos="457200" algn="l"/>
              </a:tabLst>
            </a:pPr>
            <a:r>
              <a:rPr lang="en-IN" sz="1480" b="1" kern="0" dirty="0">
                <a:effectLst/>
                <a:latin typeface="Bookman Old Style" panose="02050604050505020204" pitchFamily="18" charset="0"/>
                <a:ea typeface="Times New Roman" panose="02020603050405020304" pitchFamily="18" charset="0"/>
                <a:cs typeface="Times New Roman" panose="02020603050405020304" pitchFamily="18" charset="0"/>
              </a:rPr>
              <a:t>Documentation:</a:t>
            </a:r>
            <a:endParaRPr lang="en-IN" sz="1480" kern="100" dirty="0">
              <a:effectLst/>
              <a:latin typeface="Bookman Old Style" panose="02050604050505020204" pitchFamily="18" charset="0"/>
              <a:ea typeface="Calibri" panose="020F0502020204030204" pitchFamily="34" charset="0"/>
              <a:cs typeface="Times New Roman" panose="02020603050405020304" pitchFamily="18" charset="0"/>
            </a:endParaRPr>
          </a:p>
          <a:p>
            <a:pPr marL="742950" lvl="1" indent="-285750">
              <a:lnSpc>
                <a:spcPct val="107000"/>
              </a:lnSpc>
              <a:spcAft>
                <a:spcPts val="800"/>
              </a:spcAft>
              <a:buSzPts val="1000"/>
              <a:buFont typeface="Courier New" panose="02070309020205020404" pitchFamily="49" charset="0"/>
              <a:buChar char="o"/>
              <a:tabLst>
                <a:tab pos="914400" algn="l"/>
              </a:tabLst>
            </a:pPr>
            <a:r>
              <a:rPr lang="en-IN" sz="1480" kern="0" dirty="0">
                <a:effectLst/>
                <a:latin typeface="Bookman Old Style" panose="02050604050505020204" pitchFamily="18" charset="0"/>
                <a:ea typeface="Times New Roman" panose="02020603050405020304" pitchFamily="18" charset="0"/>
                <a:cs typeface="Times New Roman" panose="02020603050405020304" pitchFamily="18" charset="0"/>
              </a:rPr>
              <a:t>Invoice, LUT/Bond, Shipping Bill, Bank Realization Certificate, and Export General Manifest.</a:t>
            </a:r>
            <a:endParaRPr lang="en-IN" sz="1480" kern="100" dirty="0">
              <a:effectLst/>
              <a:latin typeface="Bookman Old Style" panose="02050604050505020204" pitchFamily="18" charset="0"/>
              <a:ea typeface="Calibri" panose="020F0502020204030204" pitchFamily="34" charset="0"/>
              <a:cs typeface="Times New Roman" panose="02020603050405020304" pitchFamily="18" charset="0"/>
            </a:endParaRPr>
          </a:p>
          <a:p>
            <a:pPr marL="0" indent="0">
              <a:spcBef>
                <a:spcPts val="600"/>
              </a:spcBef>
              <a:buNone/>
            </a:pPr>
            <a:endParaRPr lang="en-US" sz="1250" dirty="0">
              <a:latin typeface="Bookman Old Style" panose="02050604050505020204" pitchFamily="18" charset="0"/>
            </a:endParaRPr>
          </a:p>
        </p:txBody>
      </p:sp>
      <p:sp>
        <p:nvSpPr>
          <p:cNvPr id="2" name="Title 1">
            <a:extLst>
              <a:ext uri="{FF2B5EF4-FFF2-40B4-BE49-F238E27FC236}">
                <a16:creationId xmlns:a16="http://schemas.microsoft.com/office/drawing/2014/main" id="{9098455E-8D12-0ED9-10A3-9FF0009A6E44}"/>
              </a:ext>
            </a:extLst>
          </p:cNvPr>
          <p:cNvSpPr txBox="1">
            <a:spLocks/>
          </p:cNvSpPr>
          <p:nvPr/>
        </p:nvSpPr>
        <p:spPr>
          <a:xfrm>
            <a:off x="435077" y="152205"/>
            <a:ext cx="10515600" cy="549274"/>
          </a:xfrm>
          <a:prstGeom prst="rect">
            <a:avLst/>
          </a:prstGeom>
          <a:no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dirty="0">
                <a:solidFill>
                  <a:schemeClr val="accent5"/>
                </a:solidFill>
                <a:latin typeface="Bookman Old Style" panose="02050604050505020204" pitchFamily="18" charset="0"/>
              </a:rPr>
              <a:t>Export of Goods under GST</a:t>
            </a:r>
          </a:p>
        </p:txBody>
      </p:sp>
    </p:spTree>
    <p:extLst>
      <p:ext uri="{BB962C8B-B14F-4D97-AF65-F5344CB8AC3E}">
        <p14:creationId xmlns:p14="http://schemas.microsoft.com/office/powerpoint/2010/main" val="166241603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76447" y="925033"/>
            <a:ext cx="11653283" cy="5251930"/>
          </a:xfrm>
        </p:spPr>
        <p:txBody>
          <a:bodyPr>
            <a:noAutofit/>
          </a:bodyPr>
          <a:lstStyle/>
          <a:p>
            <a:pPr marL="0" indent="0">
              <a:lnSpc>
                <a:spcPct val="107000"/>
              </a:lnSpc>
              <a:spcAft>
                <a:spcPts val="800"/>
              </a:spcAft>
              <a:buNone/>
            </a:pPr>
            <a:r>
              <a:rPr lang="en-IN" sz="1500" b="1" u="sng" kern="0" dirty="0">
                <a:effectLst/>
                <a:latin typeface="Bookman Old Style" panose="02050604050505020204" pitchFamily="18" charset="0"/>
                <a:ea typeface="Times New Roman" panose="02020603050405020304" pitchFamily="18" charset="0"/>
                <a:cs typeface="Times New Roman" panose="02020603050405020304" pitchFamily="18" charset="0"/>
              </a:rPr>
              <a:t>Key Forms for Export Refunds:</a:t>
            </a:r>
            <a:endParaRPr lang="en-IN" sz="1500" kern="100" dirty="0">
              <a:effectLst/>
              <a:latin typeface="Bookman Old Style" panose="02050604050505020204" pitchFamily="18"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rabicPeriod"/>
              <a:tabLst>
                <a:tab pos="457200" algn="l"/>
              </a:tabLst>
            </a:pPr>
            <a:r>
              <a:rPr lang="en-IN" sz="1500" b="1" kern="0" dirty="0">
                <a:effectLst/>
                <a:latin typeface="Bookman Old Style" panose="02050604050505020204" pitchFamily="18" charset="0"/>
                <a:ea typeface="Times New Roman" panose="02020603050405020304" pitchFamily="18" charset="0"/>
                <a:cs typeface="Times New Roman" panose="02020603050405020304" pitchFamily="18" charset="0"/>
              </a:rPr>
              <a:t>Form GST RFD-01: </a:t>
            </a:r>
            <a:r>
              <a:rPr lang="en-IN" sz="1500" kern="0" dirty="0">
                <a:effectLst/>
                <a:latin typeface="Bookman Old Style" panose="02050604050505020204" pitchFamily="18" charset="0"/>
                <a:ea typeface="Times New Roman" panose="02020603050405020304" pitchFamily="18" charset="0"/>
                <a:cs typeface="Times New Roman" panose="02020603050405020304" pitchFamily="18" charset="0"/>
              </a:rPr>
              <a:t>Application for refund of GST paid on exports.</a:t>
            </a:r>
            <a:endParaRPr lang="en-IN" sz="1500" kern="100" dirty="0">
              <a:effectLst/>
              <a:latin typeface="Bookman Old Style" panose="02050604050505020204" pitchFamily="18"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rabicPeriod"/>
              <a:tabLst>
                <a:tab pos="457200" algn="l"/>
              </a:tabLst>
            </a:pPr>
            <a:r>
              <a:rPr lang="en-IN" sz="1500" b="1" kern="0" dirty="0">
                <a:effectLst/>
                <a:latin typeface="Bookman Old Style" panose="02050604050505020204" pitchFamily="18" charset="0"/>
                <a:ea typeface="Times New Roman" panose="02020603050405020304" pitchFamily="18" charset="0"/>
                <a:cs typeface="Times New Roman" panose="02020603050405020304" pitchFamily="18" charset="0"/>
              </a:rPr>
              <a:t>Form GSTR-1: </a:t>
            </a:r>
            <a:r>
              <a:rPr lang="en-IN" sz="1500" kern="0" dirty="0">
                <a:effectLst/>
                <a:latin typeface="Bookman Old Style" panose="02050604050505020204" pitchFamily="18" charset="0"/>
                <a:ea typeface="Times New Roman" panose="02020603050405020304" pitchFamily="18" charset="0"/>
                <a:cs typeface="Times New Roman" panose="02020603050405020304" pitchFamily="18" charset="0"/>
              </a:rPr>
              <a:t>Monthly return detailing all outward supplies, including exports.</a:t>
            </a:r>
            <a:endParaRPr lang="en-IN" sz="1500" kern="100" dirty="0">
              <a:effectLst/>
              <a:latin typeface="Bookman Old Style" panose="02050604050505020204" pitchFamily="18"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rabicPeriod"/>
              <a:tabLst>
                <a:tab pos="457200" algn="l"/>
              </a:tabLst>
            </a:pPr>
            <a:r>
              <a:rPr lang="en-IN" sz="1500" b="1" kern="0" dirty="0">
                <a:effectLst/>
                <a:latin typeface="Bookman Old Style" panose="02050604050505020204" pitchFamily="18" charset="0"/>
                <a:ea typeface="Times New Roman" panose="02020603050405020304" pitchFamily="18" charset="0"/>
                <a:cs typeface="Times New Roman" panose="02020603050405020304" pitchFamily="18" charset="0"/>
              </a:rPr>
              <a:t>Form GSTR-3B: </a:t>
            </a:r>
            <a:r>
              <a:rPr lang="en-IN" sz="1500" kern="0" dirty="0">
                <a:effectLst/>
                <a:latin typeface="Bookman Old Style" panose="02050604050505020204" pitchFamily="18" charset="0"/>
                <a:ea typeface="Times New Roman" panose="02020603050405020304" pitchFamily="18" charset="0"/>
                <a:cs typeface="Times New Roman" panose="02020603050405020304" pitchFamily="18" charset="0"/>
              </a:rPr>
              <a:t>Monthly summary return where the liability is discharged.</a:t>
            </a:r>
            <a:endParaRPr lang="en-IN" sz="1500" kern="100" dirty="0">
              <a:latin typeface="Bookman Old Style" panose="02050604050505020204" pitchFamily="18" charset="0"/>
              <a:ea typeface="Calibri" panose="020F0502020204030204" pitchFamily="34" charset="0"/>
              <a:cs typeface="Times New Roman" panose="02020603050405020304" pitchFamily="18" charset="0"/>
            </a:endParaRPr>
          </a:p>
          <a:p>
            <a:pPr marL="0" lvl="0" indent="0">
              <a:lnSpc>
                <a:spcPct val="107000"/>
              </a:lnSpc>
              <a:spcAft>
                <a:spcPts val="800"/>
              </a:spcAft>
              <a:buNone/>
              <a:tabLst>
                <a:tab pos="457200" algn="l"/>
              </a:tabLst>
            </a:pPr>
            <a:r>
              <a:rPr lang="en-IN" sz="1500" b="1" u="sng" kern="0" dirty="0">
                <a:effectLst/>
                <a:latin typeface="Bookman Old Style" panose="02050604050505020204" pitchFamily="18" charset="0"/>
                <a:ea typeface="Times New Roman" panose="02020603050405020304" pitchFamily="18" charset="0"/>
                <a:cs typeface="Times New Roman" panose="02020603050405020304" pitchFamily="18" charset="0"/>
              </a:rPr>
              <a:t>Time Limits and Deadlines:</a:t>
            </a:r>
            <a:endParaRPr lang="en-IN" sz="1500" b="1" u="sng" kern="100" dirty="0">
              <a:latin typeface="Bookman Old Style" panose="02050604050505020204" pitchFamily="18" charset="0"/>
              <a:ea typeface="Calibri" panose="020F0502020204030204" pitchFamily="34" charset="0"/>
              <a:cs typeface="Times New Roman" panose="02020603050405020304" pitchFamily="18" charset="0"/>
            </a:endParaRPr>
          </a:p>
          <a:p>
            <a:pPr>
              <a:lnSpc>
                <a:spcPct val="107000"/>
              </a:lnSpc>
              <a:spcAft>
                <a:spcPts val="800"/>
              </a:spcAft>
              <a:tabLst>
                <a:tab pos="457200" algn="l"/>
              </a:tabLst>
            </a:pPr>
            <a:r>
              <a:rPr lang="en-IN" sz="1500" kern="0" dirty="0">
                <a:effectLst/>
                <a:latin typeface="Bookman Old Style" panose="02050604050505020204" pitchFamily="18" charset="0"/>
                <a:ea typeface="Times New Roman" panose="02020603050405020304" pitchFamily="18" charset="0"/>
                <a:cs typeface="Times New Roman" panose="02020603050405020304" pitchFamily="18" charset="0"/>
              </a:rPr>
              <a:t>Refund applications must be filed within two years from the date of the shipping bill or receipt of payment, whichever is later.</a:t>
            </a:r>
            <a:endParaRPr lang="en-IN" sz="1500" kern="100" dirty="0">
              <a:effectLst/>
              <a:latin typeface="Bookman Old Style" panose="02050604050505020204" pitchFamily="18" charset="0"/>
              <a:ea typeface="Calibri" panose="020F0502020204030204" pitchFamily="34" charset="0"/>
              <a:cs typeface="Times New Roman" panose="02020603050405020304" pitchFamily="18" charset="0"/>
            </a:endParaRPr>
          </a:p>
          <a:p>
            <a:pPr marL="0" indent="0">
              <a:spcBef>
                <a:spcPts val="600"/>
              </a:spcBef>
              <a:buNone/>
            </a:pPr>
            <a:endParaRPr lang="en-US" sz="1250" dirty="0">
              <a:latin typeface="Bookman Old Style" panose="02050604050505020204" pitchFamily="18" charset="0"/>
            </a:endParaRPr>
          </a:p>
        </p:txBody>
      </p:sp>
      <p:sp>
        <p:nvSpPr>
          <p:cNvPr id="2" name="Title 1">
            <a:extLst>
              <a:ext uri="{FF2B5EF4-FFF2-40B4-BE49-F238E27FC236}">
                <a16:creationId xmlns:a16="http://schemas.microsoft.com/office/drawing/2014/main" id="{C4EF917C-44D1-4A0D-4E54-147C556F3742}"/>
              </a:ext>
            </a:extLst>
          </p:cNvPr>
          <p:cNvSpPr txBox="1">
            <a:spLocks/>
          </p:cNvSpPr>
          <p:nvPr/>
        </p:nvSpPr>
        <p:spPr>
          <a:xfrm>
            <a:off x="435077" y="191533"/>
            <a:ext cx="10515600" cy="549274"/>
          </a:xfrm>
          <a:prstGeom prst="rect">
            <a:avLst/>
          </a:prstGeom>
          <a:no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dirty="0">
                <a:solidFill>
                  <a:schemeClr val="accent5"/>
                </a:solidFill>
                <a:latin typeface="Bookman Old Style" panose="02050604050505020204" pitchFamily="18" charset="0"/>
              </a:rPr>
              <a:t>Export of Goods under GST</a:t>
            </a:r>
          </a:p>
        </p:txBody>
      </p:sp>
      <p:pic>
        <p:nvPicPr>
          <p:cNvPr id="4" name="Picture 3">
            <a:extLst>
              <a:ext uri="{FF2B5EF4-FFF2-40B4-BE49-F238E27FC236}">
                <a16:creationId xmlns:a16="http://schemas.microsoft.com/office/drawing/2014/main" id="{0E5C7B5F-A5B1-6AA2-F74B-1337BB0FE070}"/>
              </a:ext>
            </a:extLst>
          </p:cNvPr>
          <p:cNvPicPr>
            <a:picLocks noChangeAspect="1"/>
          </p:cNvPicPr>
          <p:nvPr/>
        </p:nvPicPr>
        <p:blipFill>
          <a:blip r:embed="rId2"/>
          <a:stretch>
            <a:fillRect/>
          </a:stretch>
        </p:blipFill>
        <p:spPr>
          <a:xfrm>
            <a:off x="3635184" y="4145973"/>
            <a:ext cx="4115386" cy="2215216"/>
          </a:xfrm>
          <a:prstGeom prst="rect">
            <a:avLst/>
          </a:prstGeom>
        </p:spPr>
      </p:pic>
    </p:spTree>
    <p:extLst>
      <p:ext uri="{BB962C8B-B14F-4D97-AF65-F5344CB8AC3E}">
        <p14:creationId xmlns:p14="http://schemas.microsoft.com/office/powerpoint/2010/main" val="418495072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46208" y="895109"/>
            <a:ext cx="11653283" cy="5251930"/>
          </a:xfrm>
        </p:spPr>
        <p:txBody>
          <a:bodyPr>
            <a:noAutofit/>
          </a:bodyPr>
          <a:lstStyle/>
          <a:p>
            <a:pPr marL="0" indent="0">
              <a:lnSpc>
                <a:spcPct val="107000"/>
              </a:lnSpc>
              <a:spcAft>
                <a:spcPts val="800"/>
              </a:spcAft>
              <a:buNone/>
            </a:pPr>
            <a:r>
              <a:rPr lang="en-IN" sz="1500" b="1" u="sng" kern="0" dirty="0">
                <a:effectLst/>
                <a:latin typeface="Bookman Old Style" panose="02050604050505020204" pitchFamily="18" charset="0"/>
                <a:ea typeface="Times New Roman" panose="02020603050405020304" pitchFamily="18" charset="0"/>
                <a:cs typeface="Times New Roman" panose="02020603050405020304" pitchFamily="18" charset="0"/>
              </a:rPr>
              <a:t>Benefits of Exporting Under GST:</a:t>
            </a:r>
            <a:endParaRPr lang="en-IN" sz="1500" kern="100" dirty="0">
              <a:effectLst/>
              <a:latin typeface="Bookman Old Style" panose="02050604050505020204" pitchFamily="18"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rabicPeriod"/>
              <a:tabLst>
                <a:tab pos="457200" algn="l"/>
              </a:tabLst>
            </a:pPr>
            <a:r>
              <a:rPr lang="en-IN" sz="1500" b="1" kern="0" dirty="0">
                <a:effectLst/>
                <a:latin typeface="Bookman Old Style" panose="02050604050505020204" pitchFamily="18" charset="0"/>
                <a:ea typeface="Times New Roman" panose="02020603050405020304" pitchFamily="18" charset="0"/>
                <a:cs typeface="Times New Roman" panose="02020603050405020304" pitchFamily="18" charset="0"/>
              </a:rPr>
              <a:t>No Tax on Exports: </a:t>
            </a:r>
            <a:r>
              <a:rPr lang="en-IN" sz="1500" kern="0" dirty="0">
                <a:effectLst/>
                <a:latin typeface="Bookman Old Style" panose="02050604050505020204" pitchFamily="18" charset="0"/>
                <a:ea typeface="Times New Roman" panose="02020603050405020304" pitchFamily="18" charset="0"/>
                <a:cs typeface="Times New Roman" panose="02020603050405020304" pitchFamily="18" charset="0"/>
              </a:rPr>
              <a:t>Goods are not taxed, enhancing competitiveness.</a:t>
            </a:r>
            <a:endParaRPr lang="en-IN" sz="1500" kern="100" dirty="0">
              <a:effectLst/>
              <a:latin typeface="Bookman Old Style" panose="02050604050505020204" pitchFamily="18"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rabicPeriod"/>
              <a:tabLst>
                <a:tab pos="457200" algn="l"/>
              </a:tabLst>
            </a:pPr>
            <a:r>
              <a:rPr lang="en-IN" sz="1500" b="1" kern="0" dirty="0">
                <a:effectLst/>
                <a:latin typeface="Bookman Old Style" panose="02050604050505020204" pitchFamily="18" charset="0"/>
                <a:ea typeface="Times New Roman" panose="02020603050405020304" pitchFamily="18" charset="0"/>
                <a:cs typeface="Times New Roman" panose="02020603050405020304" pitchFamily="18" charset="0"/>
              </a:rPr>
              <a:t>Refund of Input Taxes: </a:t>
            </a:r>
            <a:r>
              <a:rPr lang="en-IN" sz="1500" kern="0" dirty="0">
                <a:effectLst/>
                <a:latin typeface="Bookman Old Style" panose="02050604050505020204" pitchFamily="18" charset="0"/>
                <a:ea typeface="Times New Roman" panose="02020603050405020304" pitchFamily="18" charset="0"/>
                <a:cs typeface="Times New Roman" panose="02020603050405020304" pitchFamily="18" charset="0"/>
              </a:rPr>
              <a:t>Exporters can recover taxes paid on inputs.</a:t>
            </a:r>
            <a:endParaRPr lang="en-IN" sz="1500" kern="100" dirty="0">
              <a:effectLst/>
              <a:latin typeface="Bookman Old Style" panose="02050604050505020204" pitchFamily="18"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rabicPeriod"/>
              <a:tabLst>
                <a:tab pos="457200" algn="l"/>
              </a:tabLst>
            </a:pPr>
            <a:r>
              <a:rPr lang="en-IN" sz="1500" b="1" kern="0" dirty="0">
                <a:effectLst/>
                <a:latin typeface="Bookman Old Style" panose="02050604050505020204" pitchFamily="18" charset="0"/>
                <a:ea typeface="Times New Roman" panose="02020603050405020304" pitchFamily="18" charset="0"/>
                <a:cs typeface="Times New Roman" panose="02020603050405020304" pitchFamily="18" charset="0"/>
              </a:rPr>
              <a:t>Improved Cash Flow: </a:t>
            </a:r>
            <a:r>
              <a:rPr lang="en-IN" sz="1500" kern="0" dirty="0">
                <a:effectLst/>
                <a:latin typeface="Bookman Old Style" panose="02050604050505020204" pitchFamily="18" charset="0"/>
                <a:ea typeface="Times New Roman" panose="02020603050405020304" pitchFamily="18" charset="0"/>
                <a:cs typeface="Times New Roman" panose="02020603050405020304" pitchFamily="18" charset="0"/>
              </a:rPr>
              <a:t>Refund mechanisms help maintain liquidity.</a:t>
            </a:r>
            <a:endParaRPr lang="en-IN" sz="1500" kern="100" dirty="0">
              <a:effectLst/>
              <a:latin typeface="Bookman Old Style" panose="02050604050505020204" pitchFamily="18" charset="0"/>
              <a:ea typeface="Calibri" panose="020F0502020204030204" pitchFamily="34" charset="0"/>
              <a:cs typeface="Times New Roman" panose="02020603050405020304" pitchFamily="18" charset="0"/>
            </a:endParaRPr>
          </a:p>
          <a:p>
            <a:pPr marL="0" indent="0">
              <a:lnSpc>
                <a:spcPct val="107000"/>
              </a:lnSpc>
              <a:spcAft>
                <a:spcPts val="800"/>
              </a:spcAft>
              <a:buNone/>
            </a:pPr>
            <a:r>
              <a:rPr lang="en-IN" sz="1500" b="1" u="sng" kern="0" dirty="0">
                <a:effectLst/>
                <a:latin typeface="Bookman Old Style" panose="02050604050505020204" pitchFamily="18" charset="0"/>
                <a:ea typeface="Times New Roman" panose="02020603050405020304" pitchFamily="18" charset="0"/>
                <a:cs typeface="Times New Roman" panose="02020603050405020304" pitchFamily="18" charset="0"/>
              </a:rPr>
              <a:t>Common Challenges and Solutions:</a:t>
            </a:r>
            <a:endParaRPr lang="en-IN" sz="1500" kern="100" dirty="0">
              <a:effectLst/>
              <a:latin typeface="Bookman Old Style" panose="02050604050505020204" pitchFamily="18"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rabicPeriod"/>
              <a:tabLst>
                <a:tab pos="457200" algn="l"/>
              </a:tabLst>
            </a:pPr>
            <a:r>
              <a:rPr lang="en-IN" sz="1500" b="1" kern="0" dirty="0">
                <a:effectLst/>
                <a:latin typeface="Bookman Old Style" panose="02050604050505020204" pitchFamily="18" charset="0"/>
                <a:ea typeface="Times New Roman" panose="02020603050405020304" pitchFamily="18" charset="0"/>
                <a:cs typeface="Times New Roman" panose="02020603050405020304" pitchFamily="18" charset="0"/>
              </a:rPr>
              <a:t>Delay in Refunds: </a:t>
            </a:r>
            <a:r>
              <a:rPr lang="en-IN" sz="1500" kern="0" dirty="0">
                <a:effectLst/>
                <a:latin typeface="Bookman Old Style" panose="02050604050505020204" pitchFamily="18" charset="0"/>
                <a:ea typeface="Times New Roman" panose="02020603050405020304" pitchFamily="18" charset="0"/>
                <a:cs typeface="Times New Roman" panose="02020603050405020304" pitchFamily="18" charset="0"/>
              </a:rPr>
              <a:t>Refund processing can be delayed due to errors or incomplete documentation. To avoid this, ensure all details are accurate and all required documents are uploaded correctly.</a:t>
            </a:r>
            <a:endParaRPr lang="en-IN" sz="1500" kern="100" dirty="0">
              <a:effectLst/>
              <a:latin typeface="Bookman Old Style" panose="02050604050505020204" pitchFamily="18"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rabicPeriod"/>
              <a:tabLst>
                <a:tab pos="457200" algn="l"/>
              </a:tabLst>
            </a:pPr>
            <a:r>
              <a:rPr lang="en-IN" sz="1500" b="1" kern="0" dirty="0">
                <a:effectLst/>
                <a:latin typeface="Bookman Old Style" panose="02050604050505020204" pitchFamily="18" charset="0"/>
                <a:ea typeface="Times New Roman" panose="02020603050405020304" pitchFamily="18" charset="0"/>
                <a:cs typeface="Times New Roman" panose="02020603050405020304" pitchFamily="18" charset="0"/>
              </a:rPr>
              <a:t>Compliance Issues: </a:t>
            </a:r>
            <a:r>
              <a:rPr lang="en-IN" sz="1500" kern="0" dirty="0">
                <a:effectLst/>
                <a:latin typeface="Bookman Old Style" panose="02050604050505020204" pitchFamily="18" charset="0"/>
                <a:ea typeface="Times New Roman" panose="02020603050405020304" pitchFamily="18" charset="0"/>
                <a:cs typeface="Times New Roman" panose="02020603050405020304" pitchFamily="18" charset="0"/>
              </a:rPr>
              <a:t>Ensure all GST returns are filed timely and accurately to avoid complications in refund processing.</a:t>
            </a:r>
            <a:endParaRPr lang="en-IN" sz="1500" kern="100" dirty="0">
              <a:effectLst/>
              <a:latin typeface="Bookman Old Style" panose="02050604050505020204" pitchFamily="18"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rabicPeriod"/>
              <a:tabLst>
                <a:tab pos="457200" algn="l"/>
              </a:tabLst>
            </a:pPr>
            <a:r>
              <a:rPr lang="en-IN" sz="1500" b="1" kern="0" dirty="0">
                <a:effectLst/>
                <a:latin typeface="Bookman Old Style" panose="02050604050505020204" pitchFamily="18" charset="0"/>
                <a:ea typeface="Times New Roman" panose="02020603050405020304" pitchFamily="18" charset="0"/>
                <a:cs typeface="Times New Roman" panose="02020603050405020304" pitchFamily="18" charset="0"/>
              </a:rPr>
              <a:t>Errors in LUT/Bond Submission: </a:t>
            </a:r>
            <a:r>
              <a:rPr lang="en-IN" sz="1500" kern="0" dirty="0">
                <a:effectLst/>
                <a:latin typeface="Bookman Old Style" panose="02050604050505020204" pitchFamily="18" charset="0"/>
                <a:ea typeface="Times New Roman" panose="02020603050405020304" pitchFamily="18" charset="0"/>
                <a:cs typeface="Times New Roman" panose="02020603050405020304" pitchFamily="18" charset="0"/>
              </a:rPr>
              <a:t>Properly execute and file LUT/Bond to avoid delays in exports without payment of IGST.</a:t>
            </a:r>
            <a:endParaRPr lang="en-IN" sz="1500" kern="100" dirty="0">
              <a:effectLst/>
              <a:latin typeface="Bookman Old Style" panose="02050604050505020204" pitchFamily="18" charset="0"/>
              <a:ea typeface="Calibri" panose="020F0502020204030204" pitchFamily="34" charset="0"/>
              <a:cs typeface="Times New Roman" panose="02020603050405020304" pitchFamily="18" charset="0"/>
            </a:endParaRPr>
          </a:p>
          <a:p>
            <a:pPr marL="0" indent="0">
              <a:spcBef>
                <a:spcPts val="600"/>
              </a:spcBef>
              <a:buNone/>
            </a:pPr>
            <a:endParaRPr lang="en-US" sz="1250" dirty="0">
              <a:latin typeface="Bookman Old Style" panose="02050604050505020204" pitchFamily="18" charset="0"/>
            </a:endParaRPr>
          </a:p>
        </p:txBody>
      </p:sp>
      <p:sp>
        <p:nvSpPr>
          <p:cNvPr id="2" name="Title 1">
            <a:extLst>
              <a:ext uri="{FF2B5EF4-FFF2-40B4-BE49-F238E27FC236}">
                <a16:creationId xmlns:a16="http://schemas.microsoft.com/office/drawing/2014/main" id="{116B13BA-8CB1-1EAB-F33F-2C20226BD5E3}"/>
              </a:ext>
            </a:extLst>
          </p:cNvPr>
          <p:cNvSpPr txBox="1">
            <a:spLocks/>
          </p:cNvSpPr>
          <p:nvPr/>
        </p:nvSpPr>
        <p:spPr>
          <a:xfrm>
            <a:off x="385915" y="159425"/>
            <a:ext cx="10515600" cy="549274"/>
          </a:xfrm>
          <a:prstGeom prst="rect">
            <a:avLst/>
          </a:prstGeom>
          <a:no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dirty="0">
                <a:solidFill>
                  <a:schemeClr val="accent5"/>
                </a:solidFill>
                <a:latin typeface="Bookman Old Style" panose="02050604050505020204" pitchFamily="18" charset="0"/>
              </a:rPr>
              <a:t>Export of Goods under GST</a:t>
            </a:r>
          </a:p>
        </p:txBody>
      </p:sp>
    </p:spTree>
    <p:extLst>
      <p:ext uri="{BB962C8B-B14F-4D97-AF65-F5344CB8AC3E}">
        <p14:creationId xmlns:p14="http://schemas.microsoft.com/office/powerpoint/2010/main" val="354167288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5DC25E9-11B3-3993-CFAB-75F70D2B84F5}"/>
              </a:ext>
            </a:extLst>
          </p:cNvPr>
          <p:cNvSpPr txBox="1"/>
          <p:nvPr/>
        </p:nvSpPr>
        <p:spPr>
          <a:xfrm>
            <a:off x="167871" y="727089"/>
            <a:ext cx="11719560" cy="6029343"/>
          </a:xfrm>
          <a:prstGeom prst="rect">
            <a:avLst/>
          </a:prstGeom>
          <a:noFill/>
        </p:spPr>
        <p:txBody>
          <a:bodyPr wrap="square">
            <a:spAutoFit/>
          </a:bodyPr>
          <a:lstStyle/>
          <a:p>
            <a:pPr>
              <a:lnSpc>
                <a:spcPct val="200000"/>
              </a:lnSpc>
              <a:spcAft>
                <a:spcPts val="600"/>
              </a:spcAft>
              <a:tabLst>
                <a:tab pos="603250" algn="l"/>
              </a:tabLst>
            </a:pPr>
            <a:r>
              <a:rPr lang="en-US" sz="1500" b="1" dirty="0">
                <a:effectLst/>
                <a:latin typeface="Bookman Old Style" panose="02050604050505020204" pitchFamily="18" charset="0"/>
                <a:ea typeface="Times New Roman" panose="02020603050405020304" pitchFamily="18" charset="0"/>
                <a:cs typeface="Times New Roman" panose="02020603050405020304" pitchFamily="18" charset="0"/>
              </a:rPr>
              <a:t>Case Study:</a:t>
            </a:r>
            <a:r>
              <a:rPr lang="en-US" sz="1500" dirty="0">
                <a:effectLst/>
                <a:latin typeface="Bookman Old Style" panose="02050604050505020204" pitchFamily="18" charset="0"/>
                <a:ea typeface="Times New Roman" panose="02020603050405020304" pitchFamily="18" charset="0"/>
                <a:cs typeface="Times New Roman" panose="02020603050405020304" pitchFamily="18" charset="0"/>
              </a:rPr>
              <a:t> PQR Ltd. exports electronic components to the USA. The company is confused about whether they should pay IGST on exports or not.</a:t>
            </a:r>
            <a:endParaRPr lang="en-IN" sz="1500" dirty="0">
              <a:effectLst/>
              <a:latin typeface="Calibri" panose="020F0502020204030204" pitchFamily="34" charset="0"/>
              <a:ea typeface="Times New Roman" panose="02020603050405020304" pitchFamily="18" charset="0"/>
              <a:cs typeface="Times New Roman" panose="02020603050405020304" pitchFamily="18" charset="0"/>
            </a:endParaRPr>
          </a:p>
          <a:p>
            <a:pPr>
              <a:lnSpc>
                <a:spcPct val="200000"/>
              </a:lnSpc>
              <a:spcAft>
                <a:spcPts val="600"/>
              </a:spcAft>
              <a:tabLst>
                <a:tab pos="603250" algn="l"/>
              </a:tabLst>
            </a:pPr>
            <a:r>
              <a:rPr lang="en-US" sz="1500" b="1" dirty="0">
                <a:effectLst/>
                <a:latin typeface="Bookman Old Style" panose="02050604050505020204" pitchFamily="18" charset="0"/>
                <a:ea typeface="Times New Roman" panose="02020603050405020304" pitchFamily="18" charset="0"/>
                <a:cs typeface="Times New Roman" panose="02020603050405020304" pitchFamily="18" charset="0"/>
              </a:rPr>
              <a:t>Question:</a:t>
            </a:r>
            <a:r>
              <a:rPr lang="en-US" sz="1500" dirty="0">
                <a:effectLst/>
                <a:latin typeface="Bookman Old Style" panose="02050604050505020204" pitchFamily="18" charset="0"/>
                <a:ea typeface="Times New Roman" panose="02020603050405020304" pitchFamily="18" charset="0"/>
                <a:cs typeface="Times New Roman" panose="02020603050405020304" pitchFamily="18" charset="0"/>
              </a:rPr>
              <a:t> What options does PQR Ltd. have for exporting goods under GST, and what are the benefits?</a:t>
            </a:r>
          </a:p>
          <a:p>
            <a:pPr>
              <a:lnSpc>
                <a:spcPct val="200000"/>
              </a:lnSpc>
              <a:spcAft>
                <a:spcPts val="600"/>
              </a:spcAft>
              <a:tabLst>
                <a:tab pos="603250" algn="l"/>
              </a:tabLst>
            </a:pPr>
            <a:r>
              <a:rPr lang="en-US" sz="1500" b="1" dirty="0">
                <a:effectLst/>
                <a:latin typeface="Bookman Old Style" panose="02050604050505020204" pitchFamily="18" charset="0"/>
                <a:ea typeface="Times New Roman" panose="02020603050405020304" pitchFamily="18" charset="0"/>
                <a:cs typeface="Times New Roman" panose="02020603050405020304" pitchFamily="18" charset="0"/>
              </a:rPr>
              <a:t>Answer:</a:t>
            </a:r>
            <a:r>
              <a:rPr lang="en-US" sz="1500" dirty="0">
                <a:effectLst/>
                <a:latin typeface="Bookman Old Style" panose="02050604050505020204" pitchFamily="18" charset="0"/>
                <a:ea typeface="Times New Roman" panose="02020603050405020304" pitchFamily="18" charset="0"/>
                <a:cs typeface="Times New Roman" panose="02020603050405020304" pitchFamily="18" charset="0"/>
              </a:rPr>
              <a:t> PQR Ltd. has two options for exporting under GST:</a:t>
            </a:r>
            <a:endParaRPr lang="en-IN" sz="1500" dirty="0">
              <a:effectLst/>
              <a:latin typeface="Calibri" panose="020F0502020204030204" pitchFamily="34" charset="0"/>
              <a:ea typeface="Times New Roman" panose="02020603050405020304" pitchFamily="18" charset="0"/>
              <a:cs typeface="Times New Roman" panose="02020603050405020304" pitchFamily="18" charset="0"/>
            </a:endParaRPr>
          </a:p>
          <a:p>
            <a:pPr marL="342900" lvl="0" indent="-342900">
              <a:lnSpc>
                <a:spcPct val="200000"/>
              </a:lnSpc>
              <a:spcAft>
                <a:spcPts val="600"/>
              </a:spcAft>
              <a:buFont typeface="+mj-lt"/>
              <a:buAutoNum type="arabicPeriod"/>
              <a:tabLst>
                <a:tab pos="457200" algn="l"/>
                <a:tab pos="603250" algn="l"/>
              </a:tabLst>
            </a:pPr>
            <a:r>
              <a:rPr lang="en-US" sz="1500" b="1" dirty="0">
                <a:effectLst/>
                <a:latin typeface="Bookman Old Style" panose="02050604050505020204" pitchFamily="18" charset="0"/>
                <a:ea typeface="Times New Roman" panose="02020603050405020304" pitchFamily="18" charset="0"/>
                <a:cs typeface="Times New Roman" panose="02020603050405020304" pitchFamily="18" charset="0"/>
              </a:rPr>
              <a:t>Export with Payment of IGST:</a:t>
            </a:r>
            <a:r>
              <a:rPr lang="en-US" sz="1500" dirty="0">
                <a:effectLst/>
                <a:latin typeface="Bookman Old Style" panose="02050604050505020204" pitchFamily="18" charset="0"/>
                <a:ea typeface="Times New Roman" panose="02020603050405020304" pitchFamily="18" charset="0"/>
                <a:cs typeface="Times New Roman" panose="02020603050405020304" pitchFamily="18" charset="0"/>
              </a:rPr>
              <a:t> PQR Ltd. can pay IGST on their exports and later claim a refund of the IGST paid. This ensures tax compliance and allows input tax credit recovery.</a:t>
            </a:r>
            <a:endParaRPr lang="en-IN" sz="1500" dirty="0">
              <a:effectLst/>
              <a:latin typeface="Calibri" panose="020F0502020204030204" pitchFamily="34" charset="0"/>
              <a:ea typeface="Times New Roman" panose="02020603050405020304" pitchFamily="18" charset="0"/>
              <a:cs typeface="Times New Roman" panose="02020603050405020304" pitchFamily="18" charset="0"/>
            </a:endParaRPr>
          </a:p>
          <a:p>
            <a:pPr marL="342900" lvl="0" indent="-342900">
              <a:lnSpc>
                <a:spcPct val="200000"/>
              </a:lnSpc>
              <a:spcAft>
                <a:spcPts val="600"/>
              </a:spcAft>
              <a:buFont typeface="+mj-lt"/>
              <a:buAutoNum type="arabicPeriod"/>
              <a:tabLst>
                <a:tab pos="457200" algn="l"/>
                <a:tab pos="603250" algn="l"/>
              </a:tabLst>
            </a:pPr>
            <a:r>
              <a:rPr lang="en-US" sz="1500" b="1" dirty="0">
                <a:effectLst/>
                <a:latin typeface="Bookman Old Style" panose="02050604050505020204" pitchFamily="18" charset="0"/>
                <a:ea typeface="Times New Roman" panose="02020603050405020304" pitchFamily="18" charset="0"/>
                <a:cs typeface="Times New Roman" panose="02020603050405020304" pitchFamily="18" charset="0"/>
              </a:rPr>
              <a:t>Export without Payment of IGST (under LUT/Bond):</a:t>
            </a:r>
            <a:r>
              <a:rPr lang="en-US" sz="1500" dirty="0">
                <a:effectLst/>
                <a:latin typeface="Bookman Old Style" panose="02050604050505020204" pitchFamily="18" charset="0"/>
                <a:ea typeface="Times New Roman" panose="02020603050405020304" pitchFamily="18" charset="0"/>
                <a:cs typeface="Times New Roman" panose="02020603050405020304" pitchFamily="18" charset="0"/>
              </a:rPr>
              <a:t> PQR Ltd. can export goods without paying IGST by filing a Letter of Undertaking (LUT) or a bond with the GST department. They can then claim a refund on input taxes used in producing the exported goods.</a:t>
            </a:r>
            <a:endParaRPr lang="en-IN" sz="1500" dirty="0">
              <a:effectLst/>
              <a:latin typeface="Calibri" panose="020F0502020204030204" pitchFamily="34" charset="0"/>
              <a:ea typeface="Times New Roman" panose="02020603050405020304" pitchFamily="18" charset="0"/>
              <a:cs typeface="Times New Roman" panose="02020603050405020304" pitchFamily="18" charset="0"/>
            </a:endParaRPr>
          </a:p>
          <a:p>
            <a:pPr>
              <a:lnSpc>
                <a:spcPct val="200000"/>
              </a:lnSpc>
              <a:spcAft>
                <a:spcPts val="600"/>
              </a:spcAft>
              <a:tabLst>
                <a:tab pos="603250" algn="l"/>
              </a:tabLst>
            </a:pPr>
            <a:r>
              <a:rPr lang="en-US" sz="1500" dirty="0">
                <a:effectLst/>
                <a:latin typeface="Bookman Old Style" panose="02050604050505020204" pitchFamily="18" charset="0"/>
                <a:ea typeface="Times New Roman" panose="02020603050405020304" pitchFamily="18" charset="0"/>
                <a:cs typeface="Times New Roman" panose="02020603050405020304" pitchFamily="18" charset="0"/>
              </a:rPr>
              <a:t>Both options provide </a:t>
            </a:r>
            <a:r>
              <a:rPr lang="en-US" sz="1500" b="1" dirty="0">
                <a:effectLst/>
                <a:latin typeface="Bookman Old Style" panose="02050604050505020204" pitchFamily="18" charset="0"/>
                <a:ea typeface="Times New Roman" panose="02020603050405020304" pitchFamily="18" charset="0"/>
                <a:cs typeface="Times New Roman" panose="02020603050405020304" pitchFamily="18" charset="0"/>
              </a:rPr>
              <a:t>zero-rated supply</a:t>
            </a:r>
            <a:r>
              <a:rPr lang="en-US" sz="1500" dirty="0">
                <a:effectLst/>
                <a:latin typeface="Bookman Old Style" panose="02050604050505020204" pitchFamily="18" charset="0"/>
                <a:ea typeface="Times New Roman" panose="02020603050405020304" pitchFamily="18" charset="0"/>
                <a:cs typeface="Times New Roman" panose="02020603050405020304" pitchFamily="18" charset="0"/>
              </a:rPr>
              <a:t> benefits, meaning no tax is levied on exports. This enhances the company’s cash flow by allowing them to recover input taxes.</a:t>
            </a:r>
            <a:endParaRPr lang="en-IN" sz="1500" dirty="0">
              <a:effectLst/>
              <a:latin typeface="Calibri" panose="020F0502020204030204" pitchFamily="34" charset="0"/>
              <a:ea typeface="Times New Roman" panose="02020603050405020304" pitchFamily="18" charset="0"/>
              <a:cs typeface="Times New Roman" panose="02020603050405020304" pitchFamily="18" charset="0"/>
            </a:endParaRPr>
          </a:p>
          <a:p>
            <a:pPr>
              <a:lnSpc>
                <a:spcPct val="200000"/>
              </a:lnSpc>
              <a:spcAft>
                <a:spcPts val="600"/>
              </a:spcAft>
              <a:tabLst>
                <a:tab pos="603250" algn="l"/>
              </a:tabLst>
            </a:pPr>
            <a:endParaRPr lang="en-IN" sz="15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6" name="TextBox 5">
            <a:extLst>
              <a:ext uri="{FF2B5EF4-FFF2-40B4-BE49-F238E27FC236}">
                <a16:creationId xmlns:a16="http://schemas.microsoft.com/office/drawing/2014/main" id="{2210CC69-93CC-BA3F-5E35-9BB4D76EF13C}"/>
              </a:ext>
            </a:extLst>
          </p:cNvPr>
          <p:cNvSpPr txBox="1"/>
          <p:nvPr/>
        </p:nvSpPr>
        <p:spPr>
          <a:xfrm>
            <a:off x="4681220" y="201994"/>
            <a:ext cx="2829560" cy="523220"/>
          </a:xfrm>
          <a:prstGeom prst="rect">
            <a:avLst/>
          </a:prstGeom>
          <a:noFill/>
        </p:spPr>
        <p:txBody>
          <a:bodyPr wrap="square">
            <a:spAutoFit/>
          </a:bodyPr>
          <a:lstStyle/>
          <a:p>
            <a:pPr algn="ctr"/>
            <a:r>
              <a:rPr lang="en-US" sz="2800" u="sng" dirty="0">
                <a:solidFill>
                  <a:schemeClr val="accent5"/>
                </a:solidFill>
                <a:effectLst/>
                <a:latin typeface="Bookman Old Style" panose="02050604050505020204" pitchFamily="18" charset="0"/>
                <a:ea typeface="Times New Roman" panose="02020603050405020304" pitchFamily="18" charset="0"/>
                <a:cs typeface="Times New Roman" panose="02020603050405020304" pitchFamily="18" charset="0"/>
              </a:rPr>
              <a:t>Case Study</a:t>
            </a:r>
            <a:endParaRPr lang="en-IN" sz="2800" u="sng" dirty="0">
              <a:solidFill>
                <a:schemeClr val="accent5"/>
              </a:solidFill>
            </a:endParaRPr>
          </a:p>
        </p:txBody>
      </p:sp>
      <p:pic>
        <p:nvPicPr>
          <p:cNvPr id="2" name="Picture 2" descr="Download Major Law Firm Sued For Failure To Supervise Contract - Case Laws  PNG Image with No Background - PNGkey.com">
            <a:extLst>
              <a:ext uri="{FF2B5EF4-FFF2-40B4-BE49-F238E27FC236}">
                <a16:creationId xmlns:a16="http://schemas.microsoft.com/office/drawing/2014/main" id="{3B0A4B0B-5D7D-BE62-51BD-27CE82761E70}"/>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10780" y="192908"/>
            <a:ext cx="1323218" cy="523221"/>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Download Major Law Firm Sued For Failure To Supervise Contract - Case Laws  PNG Image with No Background - PNGkey.com">
            <a:extLst>
              <a:ext uri="{FF2B5EF4-FFF2-40B4-BE49-F238E27FC236}">
                <a16:creationId xmlns:a16="http://schemas.microsoft.com/office/drawing/2014/main" id="{0F9C9E70-62F3-71FA-8F1F-E0E9D2D4E35D}"/>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58002" y="169143"/>
            <a:ext cx="1323218" cy="5232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518235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481CB3C-BB2A-AD00-5376-0BE25597E13F}"/>
              </a:ext>
            </a:extLst>
          </p:cNvPr>
          <p:cNvSpPr txBox="1"/>
          <p:nvPr/>
        </p:nvSpPr>
        <p:spPr>
          <a:xfrm>
            <a:off x="-219918" y="776438"/>
            <a:ext cx="12222866" cy="5781967"/>
          </a:xfrm>
          <a:prstGeom prst="rect">
            <a:avLst/>
          </a:prstGeom>
          <a:noFill/>
        </p:spPr>
        <p:txBody>
          <a:bodyPr wrap="square">
            <a:spAutoFit/>
          </a:bodyPr>
          <a:lstStyle/>
          <a:p>
            <a:pPr marL="457200">
              <a:lnSpc>
                <a:spcPct val="200000"/>
              </a:lnSpc>
              <a:spcAft>
                <a:spcPts val="600"/>
              </a:spcAft>
              <a:tabLst>
                <a:tab pos="603250" algn="l"/>
              </a:tabLst>
            </a:pPr>
            <a:endParaRPr lang="en-US" sz="1500" b="1" dirty="0">
              <a:effectLst/>
              <a:latin typeface="Bookman Old Style" panose="02050604050505020204" pitchFamily="18" charset="0"/>
              <a:ea typeface="Times New Roman" panose="02020603050405020304" pitchFamily="18" charset="0"/>
              <a:cs typeface="Times New Roman" panose="02020603050405020304" pitchFamily="18" charset="0"/>
            </a:endParaRPr>
          </a:p>
          <a:p>
            <a:pPr marL="457200">
              <a:lnSpc>
                <a:spcPct val="200000"/>
              </a:lnSpc>
              <a:spcAft>
                <a:spcPts val="600"/>
              </a:spcAft>
              <a:tabLst>
                <a:tab pos="603250" algn="l"/>
              </a:tabLst>
            </a:pPr>
            <a:endParaRPr lang="en-US" sz="1500" b="1" dirty="0">
              <a:latin typeface="Bookman Old Style" panose="02050604050505020204" pitchFamily="18" charset="0"/>
              <a:ea typeface="Times New Roman" panose="02020603050405020304" pitchFamily="18" charset="0"/>
              <a:cs typeface="Times New Roman" panose="02020603050405020304" pitchFamily="18" charset="0"/>
            </a:endParaRPr>
          </a:p>
          <a:p>
            <a:pPr marL="457200">
              <a:lnSpc>
                <a:spcPct val="200000"/>
              </a:lnSpc>
              <a:spcAft>
                <a:spcPts val="600"/>
              </a:spcAft>
              <a:tabLst>
                <a:tab pos="603250" algn="l"/>
              </a:tabLst>
            </a:pPr>
            <a:endParaRPr lang="en-US" sz="1500" b="1" dirty="0">
              <a:effectLst/>
              <a:latin typeface="Bookman Old Style" panose="02050604050505020204" pitchFamily="18" charset="0"/>
              <a:ea typeface="Times New Roman" panose="02020603050405020304" pitchFamily="18" charset="0"/>
              <a:cs typeface="Times New Roman" panose="02020603050405020304" pitchFamily="18" charset="0"/>
            </a:endParaRPr>
          </a:p>
          <a:p>
            <a:pPr marL="457200">
              <a:lnSpc>
                <a:spcPct val="200000"/>
              </a:lnSpc>
              <a:spcAft>
                <a:spcPts val="600"/>
              </a:spcAft>
              <a:tabLst>
                <a:tab pos="603250" algn="l"/>
              </a:tabLst>
            </a:pPr>
            <a:endParaRPr lang="en-US" sz="700" b="1" dirty="0">
              <a:effectLst/>
              <a:latin typeface="Bookman Old Style" panose="02050604050505020204" pitchFamily="18" charset="0"/>
              <a:ea typeface="Times New Roman" panose="02020603050405020304" pitchFamily="18" charset="0"/>
              <a:cs typeface="Times New Roman" panose="02020603050405020304" pitchFamily="18" charset="0"/>
            </a:endParaRPr>
          </a:p>
          <a:p>
            <a:pPr marL="457200">
              <a:lnSpc>
                <a:spcPct val="200000"/>
              </a:lnSpc>
              <a:spcAft>
                <a:spcPts val="600"/>
              </a:spcAft>
              <a:tabLst>
                <a:tab pos="603250" algn="l"/>
              </a:tabLst>
            </a:pPr>
            <a:r>
              <a:rPr lang="en-US" sz="1500" b="1" dirty="0">
                <a:effectLst/>
                <a:latin typeface="Bookman Old Style" panose="02050604050505020204" pitchFamily="18" charset="0"/>
                <a:ea typeface="Times New Roman" panose="02020603050405020304" pitchFamily="18" charset="0"/>
                <a:cs typeface="Times New Roman" panose="02020603050405020304" pitchFamily="18" charset="0"/>
              </a:rPr>
              <a:t>Amendment in Rule 89(4) introducing comparison of tax invoice and shipping bill is not clarificatory in nature: HC</a:t>
            </a:r>
            <a:endParaRPr lang="en-US" sz="1500" dirty="0">
              <a:latin typeface="Bookman Old Style" panose="02050604050505020204" pitchFamily="18" charset="0"/>
              <a:ea typeface="Times New Roman" panose="02020603050405020304" pitchFamily="18" charset="0"/>
              <a:cs typeface="Times New Roman" panose="02020603050405020304" pitchFamily="18" charset="0"/>
            </a:endParaRPr>
          </a:p>
          <a:p>
            <a:pPr marL="457200">
              <a:lnSpc>
                <a:spcPct val="200000"/>
              </a:lnSpc>
              <a:spcAft>
                <a:spcPts val="600"/>
              </a:spcAft>
              <a:tabLst>
                <a:tab pos="603250" algn="l"/>
              </a:tabLst>
            </a:pPr>
            <a:r>
              <a:rPr lang="en-US" sz="1500" dirty="0">
                <a:effectLst/>
                <a:latin typeface="Bookman Old Style" panose="02050604050505020204" pitchFamily="18" charset="0"/>
                <a:ea typeface="Times New Roman" panose="02020603050405020304" pitchFamily="18" charset="0"/>
                <a:cs typeface="Times New Roman" panose="02020603050405020304" pitchFamily="18" charset="0"/>
              </a:rPr>
              <a:t>In this case, the petitioner's refund claim for exports was rejected due to a new rule comparing values in tax invoices and shipping bills. The petitioner argued that this amendment to Rule 89(4) of the CGST Rules, 2017 should apply prospectively. The High Court agreed, noting that changes in policy must be made through an amendment under the parent Act, not via circulars. Since Notification No. 14/2022-Central Tax dated 5-7-2022 did not specify retrospective application, the Court ruled that the amendment should apply prospectively and quashed the refund rejection for the period prior to the amendment.</a:t>
            </a:r>
            <a:r>
              <a:rPr lang="en-US" sz="1500" b="1" dirty="0">
                <a:effectLst/>
                <a:latin typeface="Bookman Old Style" panose="02050604050505020204" pitchFamily="18" charset="0"/>
                <a:ea typeface="Times New Roman" panose="02020603050405020304" pitchFamily="18" charset="0"/>
                <a:cs typeface="Times New Roman" panose="02020603050405020304" pitchFamily="18" charset="0"/>
              </a:rPr>
              <a:t> </a:t>
            </a:r>
          </a:p>
          <a:p>
            <a:pPr marL="457200">
              <a:lnSpc>
                <a:spcPct val="150000"/>
              </a:lnSpc>
              <a:spcAft>
                <a:spcPts val="600"/>
              </a:spcAft>
              <a:tabLst>
                <a:tab pos="603250" algn="l"/>
              </a:tabLst>
            </a:pPr>
            <a:r>
              <a:rPr lang="en-US" sz="1500" b="1" dirty="0">
                <a:effectLst/>
                <a:latin typeface="Bookman Old Style" panose="02050604050505020204" pitchFamily="18" charset="0"/>
                <a:ea typeface="Times New Roman" panose="02020603050405020304" pitchFamily="18" charset="0"/>
                <a:cs typeface="Times New Roman" panose="02020603050405020304" pitchFamily="18" charset="0"/>
              </a:rPr>
              <a:t>(Tata Steel Ltd. v. Union of India [2023])</a:t>
            </a:r>
            <a:endParaRPr lang="en-IN" sz="1500" dirty="0"/>
          </a:p>
        </p:txBody>
      </p:sp>
      <p:sp>
        <p:nvSpPr>
          <p:cNvPr id="4" name="TextBox 3">
            <a:extLst>
              <a:ext uri="{FF2B5EF4-FFF2-40B4-BE49-F238E27FC236}">
                <a16:creationId xmlns:a16="http://schemas.microsoft.com/office/drawing/2014/main" id="{B7543978-3ED4-81A4-31D4-690730E39207}"/>
              </a:ext>
            </a:extLst>
          </p:cNvPr>
          <p:cNvSpPr txBox="1"/>
          <p:nvPr/>
        </p:nvSpPr>
        <p:spPr>
          <a:xfrm>
            <a:off x="4047475" y="120219"/>
            <a:ext cx="3688080" cy="540469"/>
          </a:xfrm>
          <a:prstGeom prst="rect">
            <a:avLst/>
          </a:prstGeom>
          <a:noFill/>
        </p:spPr>
        <p:txBody>
          <a:bodyPr wrap="square">
            <a:spAutoFit/>
          </a:bodyPr>
          <a:lstStyle/>
          <a:p>
            <a:pPr marL="457200">
              <a:lnSpc>
                <a:spcPct val="110000"/>
              </a:lnSpc>
              <a:spcAft>
                <a:spcPts val="600"/>
              </a:spcAft>
              <a:tabLst>
                <a:tab pos="603250" algn="l"/>
              </a:tabLst>
            </a:pPr>
            <a:r>
              <a:rPr lang="en-US" sz="2800" u="sng" dirty="0">
                <a:solidFill>
                  <a:schemeClr val="accent5"/>
                </a:solidFill>
                <a:effectLst/>
                <a:latin typeface="Bookman Old Style" panose="02050604050505020204" pitchFamily="18" charset="0"/>
                <a:ea typeface="Times New Roman" panose="02020603050405020304" pitchFamily="18" charset="0"/>
                <a:cs typeface="Times New Roman" panose="02020603050405020304" pitchFamily="18" charset="0"/>
              </a:rPr>
              <a:t>Advance Rulings</a:t>
            </a:r>
            <a:endParaRPr lang="en-IN" sz="2800" dirty="0">
              <a:solidFill>
                <a:schemeClr val="accent5"/>
              </a:solidFill>
              <a:effectLst/>
              <a:latin typeface="Calibri" panose="020F0502020204030204" pitchFamily="34" charset="0"/>
              <a:ea typeface="Times New Roman" panose="02020603050405020304" pitchFamily="18" charset="0"/>
              <a:cs typeface="Times New Roman" panose="02020603050405020304" pitchFamily="18" charset="0"/>
            </a:endParaRPr>
          </a:p>
        </p:txBody>
      </p:sp>
      <p:pic>
        <p:nvPicPr>
          <p:cNvPr id="2" name="Picture 2" descr="Sec 9 of Citizenship Act, 1955- Analysis of Case Law">
            <a:extLst>
              <a:ext uri="{FF2B5EF4-FFF2-40B4-BE49-F238E27FC236}">
                <a16:creationId xmlns:a16="http://schemas.microsoft.com/office/drawing/2014/main" id="{71FA7E16-6486-8006-125C-68E00ED1B4C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47475" y="776438"/>
            <a:ext cx="4027990" cy="18857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1197393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838200" y="237535"/>
            <a:ext cx="10515600" cy="549274"/>
          </a:xfrm>
          <a:prstGeom prst="rect">
            <a:avLst/>
          </a:prstGeom>
          <a:no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dirty="0">
                <a:solidFill>
                  <a:schemeClr val="accent5"/>
                </a:solidFill>
                <a:latin typeface="Bookman Old Style" panose="02050604050505020204" pitchFamily="18" charset="0"/>
              </a:rPr>
              <a:t>MCQ-Type Questions</a:t>
            </a:r>
          </a:p>
        </p:txBody>
      </p:sp>
      <p:sp>
        <p:nvSpPr>
          <p:cNvPr id="6" name="TextBox 5">
            <a:extLst>
              <a:ext uri="{FF2B5EF4-FFF2-40B4-BE49-F238E27FC236}">
                <a16:creationId xmlns:a16="http://schemas.microsoft.com/office/drawing/2014/main" id="{50E24076-D123-EBBC-CCD6-F0D4567B656D}"/>
              </a:ext>
            </a:extLst>
          </p:cNvPr>
          <p:cNvSpPr txBox="1"/>
          <p:nvPr/>
        </p:nvSpPr>
        <p:spPr>
          <a:xfrm>
            <a:off x="228600" y="871585"/>
            <a:ext cx="7096760" cy="5105308"/>
          </a:xfrm>
          <a:prstGeom prst="rect">
            <a:avLst/>
          </a:prstGeom>
          <a:noFill/>
        </p:spPr>
        <p:txBody>
          <a:bodyPr wrap="square">
            <a:spAutoFit/>
          </a:bodyPr>
          <a:lstStyle/>
          <a:p>
            <a:pPr>
              <a:lnSpc>
                <a:spcPct val="200000"/>
              </a:lnSpc>
              <a:spcAft>
                <a:spcPts val="600"/>
              </a:spcAft>
            </a:pPr>
            <a:r>
              <a:rPr lang="en-US" sz="1500" b="1" dirty="0">
                <a:effectLst/>
                <a:latin typeface="Bookman Old Style" panose="02050604050505020204" pitchFamily="18" charset="0"/>
                <a:ea typeface="Times New Roman" panose="02020603050405020304" pitchFamily="18" charset="0"/>
                <a:cs typeface="Times New Roman" panose="02020603050405020304" pitchFamily="18" charset="0"/>
              </a:rPr>
              <a:t>10. The export process under GST allows exporters to ?</a:t>
            </a:r>
            <a:endParaRPr lang="en-IN" sz="1500" dirty="0">
              <a:effectLst/>
              <a:latin typeface="Calibri" panose="020F0502020204030204" pitchFamily="34" charset="0"/>
              <a:ea typeface="Times New Roman" panose="02020603050405020304" pitchFamily="18" charset="0"/>
              <a:cs typeface="Times New Roman" panose="02020603050405020304" pitchFamily="18" charset="0"/>
            </a:endParaRPr>
          </a:p>
          <a:p>
            <a:pPr>
              <a:lnSpc>
                <a:spcPct val="200000"/>
              </a:lnSpc>
              <a:spcAft>
                <a:spcPts val="600"/>
              </a:spcAft>
            </a:pPr>
            <a:r>
              <a:rPr lang="en-US" sz="1500" dirty="0">
                <a:effectLst/>
                <a:latin typeface="Bookman Old Style" panose="02050604050505020204" pitchFamily="18" charset="0"/>
                <a:ea typeface="Times New Roman" panose="02020603050405020304" pitchFamily="18" charset="0"/>
                <a:cs typeface="Times New Roman" panose="02020603050405020304" pitchFamily="18" charset="0"/>
              </a:rPr>
              <a:t>A) Pay GST on all exports</a:t>
            </a:r>
          </a:p>
          <a:p>
            <a:pPr>
              <a:lnSpc>
                <a:spcPct val="200000"/>
              </a:lnSpc>
              <a:spcAft>
                <a:spcPts val="600"/>
              </a:spcAft>
            </a:pPr>
            <a:r>
              <a:rPr lang="en-US" sz="1500" dirty="0">
                <a:effectLst/>
                <a:latin typeface="Bookman Old Style" panose="02050604050505020204" pitchFamily="18" charset="0"/>
                <a:ea typeface="Times New Roman" panose="02020603050405020304" pitchFamily="18" charset="0"/>
                <a:cs typeface="Times New Roman" panose="02020603050405020304" pitchFamily="18" charset="0"/>
              </a:rPr>
              <a:t>B) Claim a refund on input taxes</a:t>
            </a:r>
          </a:p>
          <a:p>
            <a:pPr>
              <a:lnSpc>
                <a:spcPct val="200000"/>
              </a:lnSpc>
              <a:spcAft>
                <a:spcPts val="600"/>
              </a:spcAft>
            </a:pPr>
            <a:r>
              <a:rPr lang="en-US" sz="1500" dirty="0">
                <a:effectLst/>
                <a:latin typeface="Bookman Old Style" panose="02050604050505020204" pitchFamily="18" charset="0"/>
                <a:ea typeface="Times New Roman" panose="02020603050405020304" pitchFamily="18" charset="0"/>
                <a:cs typeface="Times New Roman" panose="02020603050405020304" pitchFamily="18" charset="0"/>
              </a:rPr>
              <a:t>C) Exempt from all taxes</a:t>
            </a:r>
          </a:p>
          <a:p>
            <a:pPr>
              <a:lnSpc>
                <a:spcPct val="200000"/>
              </a:lnSpc>
              <a:spcAft>
                <a:spcPts val="600"/>
              </a:spcAft>
            </a:pPr>
            <a:r>
              <a:rPr lang="en-US" sz="1500" dirty="0">
                <a:effectLst/>
                <a:latin typeface="Bookman Old Style" panose="02050604050505020204" pitchFamily="18" charset="0"/>
                <a:ea typeface="Times New Roman" panose="02020603050405020304" pitchFamily="18" charset="0"/>
                <a:cs typeface="Times New Roman" panose="02020603050405020304" pitchFamily="18" charset="0"/>
              </a:rPr>
              <a:t>D) Pay only central GST</a:t>
            </a:r>
          </a:p>
          <a:p>
            <a:pPr>
              <a:lnSpc>
                <a:spcPct val="200000"/>
              </a:lnSpc>
              <a:spcAft>
                <a:spcPts val="600"/>
              </a:spcAft>
            </a:pPr>
            <a:r>
              <a:rPr lang="en-US" sz="1500" b="1" dirty="0">
                <a:effectLst/>
                <a:latin typeface="Bookman Old Style" panose="02050604050505020204" pitchFamily="18" charset="0"/>
                <a:ea typeface="Times New Roman" panose="02020603050405020304" pitchFamily="18" charset="0"/>
                <a:cs typeface="Times New Roman" panose="02020603050405020304" pitchFamily="18" charset="0"/>
              </a:rPr>
              <a:t>11. What is the main benefit of exporting under GST?</a:t>
            </a:r>
            <a:endParaRPr lang="en-IN" sz="1500" dirty="0">
              <a:effectLst/>
              <a:latin typeface="Calibri" panose="020F0502020204030204" pitchFamily="34" charset="0"/>
              <a:ea typeface="Times New Roman" panose="02020603050405020304" pitchFamily="18" charset="0"/>
              <a:cs typeface="Times New Roman" panose="02020603050405020304" pitchFamily="18" charset="0"/>
            </a:endParaRPr>
          </a:p>
          <a:p>
            <a:pPr>
              <a:lnSpc>
                <a:spcPct val="200000"/>
              </a:lnSpc>
            </a:pPr>
            <a:r>
              <a:rPr lang="en-US" sz="1500" dirty="0">
                <a:effectLst/>
                <a:latin typeface="Bookman Old Style" panose="02050604050505020204" pitchFamily="18" charset="0"/>
                <a:ea typeface="Times New Roman" panose="02020603050405020304" pitchFamily="18" charset="0"/>
                <a:cs typeface="Times New Roman" panose="02020603050405020304" pitchFamily="18" charset="0"/>
              </a:rPr>
              <a:t>A) Increased tax on inputs</a:t>
            </a:r>
            <a:br>
              <a:rPr lang="en-US" sz="1500" dirty="0">
                <a:effectLst/>
                <a:latin typeface="Bookman Old Style" panose="02050604050505020204" pitchFamily="18" charset="0"/>
                <a:ea typeface="Times New Roman" panose="02020603050405020304" pitchFamily="18" charset="0"/>
                <a:cs typeface="Times New Roman" panose="02020603050405020304" pitchFamily="18" charset="0"/>
              </a:rPr>
            </a:br>
            <a:r>
              <a:rPr lang="en-US" sz="1500" dirty="0">
                <a:effectLst/>
                <a:latin typeface="Bookman Old Style" panose="02050604050505020204" pitchFamily="18" charset="0"/>
                <a:ea typeface="Times New Roman" panose="02020603050405020304" pitchFamily="18" charset="0"/>
                <a:cs typeface="Times New Roman" panose="02020603050405020304" pitchFamily="18" charset="0"/>
              </a:rPr>
              <a:t>B) No tax on exports</a:t>
            </a:r>
            <a:br>
              <a:rPr lang="en-US" sz="1500" dirty="0">
                <a:effectLst/>
                <a:latin typeface="Bookman Old Style" panose="02050604050505020204" pitchFamily="18" charset="0"/>
                <a:ea typeface="Times New Roman" panose="02020603050405020304" pitchFamily="18" charset="0"/>
                <a:cs typeface="Times New Roman" panose="02020603050405020304" pitchFamily="18" charset="0"/>
              </a:rPr>
            </a:br>
            <a:r>
              <a:rPr lang="en-US" sz="1500" dirty="0">
                <a:effectLst/>
                <a:latin typeface="Bookman Old Style" panose="02050604050505020204" pitchFamily="18" charset="0"/>
                <a:ea typeface="Times New Roman" panose="02020603050405020304" pitchFamily="18" charset="0"/>
                <a:cs typeface="Times New Roman" panose="02020603050405020304" pitchFamily="18" charset="0"/>
              </a:rPr>
              <a:t>C) Higher customs duty</a:t>
            </a:r>
            <a:br>
              <a:rPr lang="en-US" sz="1500" dirty="0">
                <a:effectLst/>
                <a:latin typeface="Bookman Old Style" panose="02050604050505020204" pitchFamily="18" charset="0"/>
                <a:ea typeface="Times New Roman" panose="02020603050405020304" pitchFamily="18" charset="0"/>
                <a:cs typeface="Times New Roman" panose="02020603050405020304" pitchFamily="18" charset="0"/>
              </a:rPr>
            </a:br>
            <a:r>
              <a:rPr lang="en-US" sz="1500" dirty="0">
                <a:effectLst/>
                <a:latin typeface="Bookman Old Style" panose="02050604050505020204" pitchFamily="18" charset="0"/>
                <a:ea typeface="Times New Roman" panose="02020603050405020304" pitchFamily="18" charset="0"/>
                <a:cs typeface="Times New Roman" panose="02020603050405020304" pitchFamily="18" charset="0"/>
              </a:rPr>
              <a:t>D) Exemption from all taxes</a:t>
            </a:r>
            <a:endParaRPr lang="en-IN" sz="1500" dirty="0"/>
          </a:p>
        </p:txBody>
      </p:sp>
    </p:spTree>
    <p:extLst>
      <p:ext uri="{BB962C8B-B14F-4D97-AF65-F5344CB8AC3E}">
        <p14:creationId xmlns:p14="http://schemas.microsoft.com/office/powerpoint/2010/main" val="41945370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170E638E-DA6D-49BB-8CC7-CB26D7388A0E}" type="slidenum">
              <a:rPr lang="en-US" smtClean="0"/>
              <a:t>67</a:t>
            </a:fld>
            <a:endParaRPr lang="en-US" dirty="0"/>
          </a:p>
        </p:txBody>
      </p:sp>
      <p:pic>
        <p:nvPicPr>
          <p:cNvPr id="4098" name="Picture 2" descr="India's share in global computer services exports jumps to 11% in FY23:  Analysis - The Economic Times">
            <a:extLst>
              <a:ext uri="{FF2B5EF4-FFF2-40B4-BE49-F238E27FC236}">
                <a16:creationId xmlns:a16="http://schemas.microsoft.com/office/drawing/2014/main" id="{A35D96DB-0AA4-6DAF-E1D7-A4D9122A3502}"/>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2560" r="12648"/>
          <a:stretch/>
        </p:blipFill>
        <p:spPr bwMode="auto">
          <a:xfrm>
            <a:off x="-96456" y="-234197"/>
            <a:ext cx="12384912" cy="7210643"/>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0803596A-CE59-9F2C-D2D5-6934172D0363}"/>
              </a:ext>
            </a:extLst>
          </p:cNvPr>
          <p:cNvSpPr/>
          <p:nvPr/>
        </p:nvSpPr>
        <p:spPr>
          <a:xfrm>
            <a:off x="443696" y="0"/>
            <a:ext cx="11748304" cy="1331089"/>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sz="5400" b="1" dirty="0">
              <a:solidFill>
                <a:schemeClr val="bg1"/>
              </a:solidFill>
              <a:latin typeface="Bookman Old Style" panose="02050604050505020204" pitchFamily="18" charset="0"/>
            </a:endParaRPr>
          </a:p>
        </p:txBody>
      </p:sp>
      <p:sp>
        <p:nvSpPr>
          <p:cNvPr id="5" name="Rectangle 4">
            <a:extLst>
              <a:ext uri="{FF2B5EF4-FFF2-40B4-BE49-F238E27FC236}">
                <a16:creationId xmlns:a16="http://schemas.microsoft.com/office/drawing/2014/main" id="{D9D5519C-DF0B-3D21-2A9A-FCE65A49A6FE}"/>
              </a:ext>
            </a:extLst>
          </p:cNvPr>
          <p:cNvSpPr/>
          <p:nvPr/>
        </p:nvSpPr>
        <p:spPr>
          <a:xfrm>
            <a:off x="774971" y="0"/>
            <a:ext cx="10787605" cy="835998"/>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5400" b="1" dirty="0">
                <a:solidFill>
                  <a:schemeClr val="tx1"/>
                </a:solidFill>
                <a:latin typeface="Bookman Old Style" panose="02050604050505020204" pitchFamily="18" charset="0"/>
              </a:rPr>
              <a:t>Export of Services under GST</a:t>
            </a:r>
            <a:endParaRPr lang="en-IN" sz="5400" b="1" dirty="0">
              <a:solidFill>
                <a:schemeClr val="tx1"/>
              </a:solidFill>
              <a:latin typeface="Bookman Old Style" panose="02050604050505020204" pitchFamily="18" charset="0"/>
            </a:endParaRPr>
          </a:p>
        </p:txBody>
      </p:sp>
    </p:spTree>
    <p:extLst>
      <p:ext uri="{BB962C8B-B14F-4D97-AF65-F5344CB8AC3E}">
        <p14:creationId xmlns:p14="http://schemas.microsoft.com/office/powerpoint/2010/main" val="190334705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745912ED-8D52-C3FC-21D4-C2F52AF061C9}"/>
              </a:ext>
            </a:extLst>
          </p:cNvPr>
          <p:cNvSpPr>
            <a:spLocks noGrp="1"/>
          </p:cNvSpPr>
          <p:nvPr>
            <p:ph idx="1"/>
          </p:nvPr>
        </p:nvSpPr>
        <p:spPr>
          <a:xfrm>
            <a:off x="228727" y="910710"/>
            <a:ext cx="10515600" cy="4351338"/>
          </a:xfrm>
        </p:spPr>
        <p:txBody>
          <a:bodyPr>
            <a:normAutofit/>
          </a:bodyPr>
          <a:lstStyle/>
          <a:p>
            <a:pPr marL="0" indent="0">
              <a:lnSpc>
                <a:spcPct val="107000"/>
              </a:lnSpc>
              <a:spcAft>
                <a:spcPts val="800"/>
              </a:spcAft>
              <a:buNone/>
            </a:pPr>
            <a:r>
              <a:rPr lang="en-IN" sz="1500" b="1" u="sng" kern="100" dirty="0">
                <a:effectLst/>
                <a:latin typeface="Bookman Old Style" panose="02050604050505020204" pitchFamily="18" charset="0"/>
                <a:ea typeface="Calibri" panose="020F0502020204030204" pitchFamily="34" charset="0"/>
                <a:cs typeface="Times New Roman" panose="02020603050405020304" pitchFamily="18" charset="0"/>
              </a:rPr>
              <a:t>Definition of Export of Services under GST:</a:t>
            </a:r>
            <a:endParaRPr lang="en-IN" sz="1500" kern="1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07000"/>
              </a:lnSpc>
              <a:spcAft>
                <a:spcPts val="800"/>
              </a:spcAft>
              <a:buNone/>
            </a:pPr>
            <a:r>
              <a:rPr lang="en-IN" sz="1500" kern="100" dirty="0">
                <a:effectLst/>
                <a:latin typeface="Bookman Old Style" panose="02050604050505020204" pitchFamily="18" charset="0"/>
                <a:ea typeface="Calibri" panose="020F0502020204030204" pitchFamily="34" charset="0"/>
                <a:cs typeface="Times New Roman" panose="02020603050405020304" pitchFamily="18" charset="0"/>
              </a:rPr>
              <a:t>According to Section 2(6) of the Integrated Goods and Services Tax (IGST) Act, 2017, the supply of services is considered an export if it meets the following conditions:</a:t>
            </a:r>
            <a:endParaRPr lang="en-IN" sz="15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rabicPeriod"/>
              <a:tabLst>
                <a:tab pos="457200" algn="l"/>
              </a:tabLst>
            </a:pPr>
            <a:r>
              <a:rPr lang="en-IN" sz="1500" kern="100" dirty="0">
                <a:effectLst/>
                <a:latin typeface="Bookman Old Style" panose="02050604050505020204" pitchFamily="18" charset="0"/>
                <a:ea typeface="Calibri" panose="020F0502020204030204" pitchFamily="34" charset="0"/>
                <a:cs typeface="Times New Roman" panose="02020603050405020304" pitchFamily="18" charset="0"/>
              </a:rPr>
              <a:t>The supplier of the service is located in India.</a:t>
            </a:r>
            <a:endParaRPr lang="en-IN" sz="15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rabicPeriod"/>
              <a:tabLst>
                <a:tab pos="457200" algn="l"/>
              </a:tabLst>
            </a:pPr>
            <a:r>
              <a:rPr lang="en-IN" sz="1500" kern="100" dirty="0">
                <a:effectLst/>
                <a:latin typeface="Bookman Old Style" panose="02050604050505020204" pitchFamily="18" charset="0"/>
                <a:ea typeface="Calibri" panose="020F0502020204030204" pitchFamily="34" charset="0"/>
                <a:cs typeface="Times New Roman" panose="02020603050405020304" pitchFamily="18" charset="0"/>
              </a:rPr>
              <a:t>The recipient of the service is located outside India.</a:t>
            </a:r>
            <a:endParaRPr lang="en-IN" sz="15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rabicPeriod"/>
              <a:tabLst>
                <a:tab pos="457200" algn="l"/>
              </a:tabLst>
            </a:pPr>
            <a:r>
              <a:rPr lang="en-IN" sz="1500" kern="100" dirty="0">
                <a:effectLst/>
                <a:latin typeface="Bookman Old Style" panose="02050604050505020204" pitchFamily="18" charset="0"/>
                <a:ea typeface="Calibri" panose="020F0502020204030204" pitchFamily="34" charset="0"/>
                <a:cs typeface="Times New Roman" panose="02020603050405020304" pitchFamily="18" charset="0"/>
              </a:rPr>
              <a:t>The place of supply of the service is outside India.</a:t>
            </a:r>
            <a:endParaRPr lang="en-IN" sz="15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rabicPeriod"/>
              <a:tabLst>
                <a:tab pos="457200" algn="l"/>
              </a:tabLst>
            </a:pPr>
            <a:r>
              <a:rPr lang="en-IN" sz="1500" kern="100" dirty="0">
                <a:effectLst/>
                <a:latin typeface="Bookman Old Style" panose="02050604050505020204" pitchFamily="18" charset="0"/>
                <a:ea typeface="Calibri" panose="020F0502020204030204" pitchFamily="34" charset="0"/>
                <a:cs typeface="Times New Roman" panose="02020603050405020304" pitchFamily="18" charset="0"/>
              </a:rPr>
              <a:t>The payment for such service has been received in convertible foreign exchange or in Indian rupees wherever permitted by RBI.</a:t>
            </a:r>
            <a:endParaRPr lang="en-IN" sz="15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rabicPeriod"/>
              <a:tabLst>
                <a:tab pos="457200" algn="l"/>
              </a:tabLst>
            </a:pPr>
            <a:r>
              <a:rPr lang="en-IN" sz="1500" kern="100" dirty="0">
                <a:effectLst/>
                <a:latin typeface="Bookman Old Style" panose="02050604050505020204" pitchFamily="18" charset="0"/>
                <a:ea typeface="Calibri" panose="020F0502020204030204" pitchFamily="34" charset="0"/>
                <a:cs typeface="Times New Roman" panose="02020603050405020304" pitchFamily="18" charset="0"/>
              </a:rPr>
              <a:t>The supplier and the recipient are not merely establishments of a distinct person. (For example, branches or offices of the same entity in different countries are not considered separate for this purpose.)</a:t>
            </a:r>
            <a:endParaRPr lang="en-IN" sz="1500" kern="1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en-IN" dirty="0"/>
          </a:p>
        </p:txBody>
      </p:sp>
      <p:sp>
        <p:nvSpPr>
          <p:cNvPr id="2" name="Title 1">
            <a:extLst>
              <a:ext uri="{FF2B5EF4-FFF2-40B4-BE49-F238E27FC236}">
                <a16:creationId xmlns:a16="http://schemas.microsoft.com/office/drawing/2014/main" id="{1456F53A-EAA8-F8C7-861C-7A5643D96C80}"/>
              </a:ext>
            </a:extLst>
          </p:cNvPr>
          <p:cNvSpPr txBox="1">
            <a:spLocks/>
          </p:cNvSpPr>
          <p:nvPr/>
        </p:nvSpPr>
        <p:spPr>
          <a:xfrm>
            <a:off x="817880" y="204225"/>
            <a:ext cx="10515600" cy="549274"/>
          </a:xfrm>
          <a:prstGeom prst="rect">
            <a:avLst/>
          </a:prstGeom>
          <a:no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dirty="0">
                <a:solidFill>
                  <a:schemeClr val="accent5"/>
                </a:solidFill>
                <a:latin typeface="Bookman Old Style" panose="02050604050505020204" pitchFamily="18" charset="0"/>
              </a:rPr>
              <a:t>Export of Services under G.S.T</a:t>
            </a:r>
          </a:p>
        </p:txBody>
      </p:sp>
    </p:spTree>
    <p:extLst>
      <p:ext uri="{BB962C8B-B14F-4D97-AF65-F5344CB8AC3E}">
        <p14:creationId xmlns:p14="http://schemas.microsoft.com/office/powerpoint/2010/main" val="4232580249"/>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E1CE2B3B-7EB3-BE82-6011-9AF476D2DE51}"/>
              </a:ext>
            </a:extLst>
          </p:cNvPr>
          <p:cNvSpPr txBox="1"/>
          <p:nvPr/>
        </p:nvSpPr>
        <p:spPr>
          <a:xfrm>
            <a:off x="110404" y="679696"/>
            <a:ext cx="11846501" cy="5816977"/>
          </a:xfrm>
          <a:prstGeom prst="rect">
            <a:avLst/>
          </a:prstGeom>
          <a:noFill/>
        </p:spPr>
        <p:txBody>
          <a:bodyPr wrap="square">
            <a:spAutoFit/>
          </a:bodyPr>
          <a:lstStyle/>
          <a:p>
            <a:pPr marL="285750" indent="-285750">
              <a:buFont typeface="Wingdings" panose="05000000000000000000" pitchFamily="2" charset="2"/>
              <a:buChar char="v"/>
            </a:pPr>
            <a:r>
              <a:rPr lang="en-US" sz="1500" dirty="0">
                <a:latin typeface="Bookman Old Style" panose="02050604050505020204" pitchFamily="18" charset="0"/>
              </a:rPr>
              <a:t>A </a:t>
            </a:r>
            <a:r>
              <a:rPr lang="en-US" sz="1500" b="1" u="sng" dirty="0">
                <a:latin typeface="Bookman Old Style" panose="02050604050505020204" pitchFamily="18" charset="0"/>
              </a:rPr>
              <a:t>"Supplier of Service</a:t>
            </a:r>
            <a:r>
              <a:rPr lang="en-US" sz="1500" b="1" dirty="0">
                <a:latin typeface="Bookman Old Style" panose="02050604050505020204" pitchFamily="18" charset="0"/>
              </a:rPr>
              <a:t>"</a:t>
            </a:r>
            <a:r>
              <a:rPr lang="en-US" sz="1500" dirty="0">
                <a:latin typeface="Bookman Old Style" panose="02050604050505020204" pitchFamily="18" charset="0"/>
              </a:rPr>
              <a:t> refers to a person or entity that provides a service in return for consideration (payment) under a contract or agreement. In the context of the Goods and Services Tax (GST) regime in India, the term is defined under Section 2(105) of the Central Goods and Services Tax (CGST) Act, 2017.</a:t>
            </a:r>
          </a:p>
          <a:p>
            <a:pPr marL="285750" indent="-285750">
              <a:buFont typeface="Wingdings" panose="05000000000000000000" pitchFamily="2" charset="2"/>
              <a:buChar char="v"/>
            </a:pPr>
            <a:endParaRPr lang="en-US" sz="1000" dirty="0">
              <a:latin typeface="Bookman Old Style" panose="02050604050505020204" pitchFamily="18" charset="0"/>
            </a:endParaRPr>
          </a:p>
          <a:p>
            <a:pPr marL="285750" indent="-285750">
              <a:buFont typeface="Wingdings" panose="05000000000000000000" pitchFamily="2" charset="2"/>
              <a:buChar char="v"/>
            </a:pPr>
            <a:r>
              <a:rPr lang="en-US" sz="1500" dirty="0">
                <a:latin typeface="Bookman Old Style" panose="02050604050505020204" pitchFamily="18" charset="0"/>
              </a:rPr>
              <a:t>A </a:t>
            </a:r>
            <a:r>
              <a:rPr lang="en-US" sz="1500" b="1" u="sng" dirty="0">
                <a:latin typeface="Bookman Old Style" panose="02050604050505020204" pitchFamily="18" charset="0"/>
              </a:rPr>
              <a:t>"Recipient of Service"</a:t>
            </a:r>
            <a:r>
              <a:rPr lang="en-US" sz="1500" u="sng" dirty="0">
                <a:latin typeface="Bookman Old Style" panose="02050604050505020204" pitchFamily="18" charset="0"/>
              </a:rPr>
              <a:t> </a:t>
            </a:r>
            <a:r>
              <a:rPr lang="en-US" sz="1500" dirty="0">
                <a:latin typeface="Bookman Old Style" panose="02050604050505020204" pitchFamily="18" charset="0"/>
              </a:rPr>
              <a:t>refers to the person or entity that receives or is intended to receive the service provided by a supplier. The term is defined under Section 2(93) of the Central Goods and Services Tax (CGST) Act, 2017.</a:t>
            </a:r>
          </a:p>
          <a:p>
            <a:pPr marL="285750" indent="-285750">
              <a:buFont typeface="Wingdings" panose="05000000000000000000" pitchFamily="2" charset="2"/>
              <a:buChar char="v"/>
            </a:pPr>
            <a:endParaRPr lang="en-US" sz="1000" dirty="0">
              <a:latin typeface="Bookman Old Style" panose="02050604050505020204" pitchFamily="18" charset="0"/>
            </a:endParaRPr>
          </a:p>
          <a:p>
            <a:pPr marL="285750" indent="-285750">
              <a:buFont typeface="Wingdings" panose="05000000000000000000" pitchFamily="2" charset="2"/>
              <a:buChar char="v"/>
            </a:pPr>
            <a:r>
              <a:rPr lang="en-US" sz="1500" b="1" u="sng" dirty="0">
                <a:latin typeface="Bookman Old Style" panose="02050604050505020204" pitchFamily="18" charset="0"/>
              </a:rPr>
              <a:t>"Payment for such service"</a:t>
            </a:r>
            <a:r>
              <a:rPr lang="en-US" sz="1500" u="sng" dirty="0">
                <a:latin typeface="Bookman Old Style" panose="02050604050505020204" pitchFamily="18" charset="0"/>
              </a:rPr>
              <a:t> </a:t>
            </a:r>
            <a:r>
              <a:rPr lang="en-US" sz="1500" dirty="0">
                <a:latin typeface="Bookman Old Style" panose="02050604050505020204" pitchFamily="18" charset="0"/>
              </a:rPr>
              <a:t>refers to the consideration (monetary or otherwise) that is given by the recipient to the supplier in exchange for the service provided. This payment establishes the contractual and commercial relationship between the supplier and recipient, and it forms the basis for determining the taxability of the service under GST law.</a:t>
            </a:r>
          </a:p>
          <a:p>
            <a:pPr marL="285750" indent="-285750">
              <a:buFont typeface="Wingdings" panose="05000000000000000000" pitchFamily="2" charset="2"/>
              <a:buChar char="v"/>
            </a:pPr>
            <a:endParaRPr lang="en-US" sz="1000" dirty="0">
              <a:latin typeface="Bookman Old Style" panose="02050604050505020204" pitchFamily="18" charset="0"/>
            </a:endParaRPr>
          </a:p>
          <a:p>
            <a:pPr marL="285750" indent="-285750">
              <a:buFont typeface="Wingdings" panose="05000000000000000000" pitchFamily="2" charset="2"/>
              <a:buChar char="v"/>
            </a:pPr>
            <a:r>
              <a:rPr lang="en-US" sz="1500" b="1" u="sng" dirty="0">
                <a:latin typeface="Bookman Old Style" panose="02050604050505020204" pitchFamily="18" charset="0"/>
              </a:rPr>
              <a:t>Establishment:</a:t>
            </a:r>
            <a:r>
              <a:rPr lang="en-US" sz="1500" b="1" dirty="0">
                <a:latin typeface="Bookman Old Style" panose="02050604050505020204" pitchFamily="18" charset="0"/>
              </a:rPr>
              <a:t> </a:t>
            </a:r>
            <a:r>
              <a:rPr lang="en-US" sz="1500" dirty="0">
                <a:latin typeface="Bookman Old Style" panose="02050604050505020204" pitchFamily="18" charset="0"/>
              </a:rPr>
              <a:t>Refers to a fixed place of business, such as an office, branch, or factory. An establishment can also be a location where a business operates, regardless of its legal structure.</a:t>
            </a:r>
          </a:p>
          <a:p>
            <a:endParaRPr lang="en-US" sz="1000" dirty="0">
              <a:latin typeface="Bookman Old Style" panose="02050604050505020204" pitchFamily="18" charset="0"/>
            </a:endParaRPr>
          </a:p>
          <a:p>
            <a:pPr marL="285750" indent="-285750">
              <a:buFont typeface="Wingdings" panose="05000000000000000000" pitchFamily="2" charset="2"/>
              <a:buChar char="v"/>
            </a:pPr>
            <a:r>
              <a:rPr lang="en-US" sz="1500" b="1" u="sng" dirty="0">
                <a:latin typeface="Bookman Old Style" panose="02050604050505020204" pitchFamily="18" charset="0"/>
              </a:rPr>
              <a:t>Distinct person</a:t>
            </a:r>
            <a:r>
              <a:rPr lang="en-US" sz="1500" b="1" dirty="0">
                <a:latin typeface="Bookman Old Style" panose="02050604050505020204" pitchFamily="18" charset="0"/>
              </a:rPr>
              <a:t> </a:t>
            </a:r>
            <a:r>
              <a:rPr lang="en-US" sz="1500" b="1" u="sng" dirty="0">
                <a:latin typeface="Bookman Old Style" panose="02050604050505020204" pitchFamily="18" charset="0"/>
              </a:rPr>
              <a:t>:</a:t>
            </a:r>
          </a:p>
          <a:p>
            <a:endParaRPr lang="en-US" sz="1000" dirty="0">
              <a:latin typeface="Bookman Old Style" panose="02050604050505020204" pitchFamily="18" charset="0"/>
            </a:endParaRPr>
          </a:p>
          <a:p>
            <a:pPr marL="285750" indent="-285750">
              <a:buFont typeface="Arial" panose="020B0604020202020204" pitchFamily="34" charset="0"/>
              <a:buChar char="•"/>
            </a:pPr>
            <a:r>
              <a:rPr lang="en-US" sz="1500" dirty="0">
                <a:latin typeface="Bookman Old Style" panose="02050604050505020204" pitchFamily="18" charset="0"/>
              </a:rPr>
              <a:t>Distinct persons are persons with different GSTlNs belong to one legal entity (single PAN) situated within the same State or in two different States or in a different country.</a:t>
            </a:r>
          </a:p>
          <a:p>
            <a:pPr marL="171450" indent="-171450">
              <a:buFont typeface="Arial" panose="020B0604020202020204" pitchFamily="34" charset="0"/>
              <a:buChar char="•"/>
            </a:pPr>
            <a:endParaRPr lang="en-US" sz="1000" dirty="0">
              <a:latin typeface="Bookman Old Style" panose="02050604050505020204" pitchFamily="18" charset="0"/>
            </a:endParaRPr>
          </a:p>
          <a:p>
            <a:pPr marL="285750" indent="-285750">
              <a:buFont typeface="Arial" panose="020B0604020202020204" pitchFamily="34" charset="0"/>
              <a:buChar char="•"/>
            </a:pPr>
            <a:r>
              <a:rPr lang="en-US" sz="1500" b="1" dirty="0">
                <a:latin typeface="Bookman Old Style" panose="02050604050505020204" pitchFamily="18" charset="0"/>
              </a:rPr>
              <a:t>For example</a:t>
            </a:r>
            <a:r>
              <a:rPr lang="en-US" sz="1500" dirty="0">
                <a:latin typeface="Bookman Old Style" panose="02050604050505020204" pitchFamily="18" charset="0"/>
              </a:rPr>
              <a:t>, if A (in Bangalore) has branches in Germany and Maharashtra, the branches in Maharashtra and Germany will both be distinct persons/entities. If A has another component B which is different from A and has obtained a different GST registration, A and B will be distinct entities.</a:t>
            </a:r>
          </a:p>
          <a:p>
            <a:pPr marL="171450" indent="-171450">
              <a:buFont typeface="Arial" panose="020B0604020202020204" pitchFamily="34" charset="0"/>
              <a:buChar char="•"/>
            </a:pPr>
            <a:endParaRPr lang="en-US" sz="1000" dirty="0">
              <a:latin typeface="Bookman Old Style" panose="02050604050505020204" pitchFamily="18" charset="0"/>
            </a:endParaRPr>
          </a:p>
          <a:p>
            <a:pPr marL="285750" indent="-285750">
              <a:buFont typeface="Arial" panose="020B0604020202020204" pitchFamily="34" charset="0"/>
              <a:buChar char="•"/>
            </a:pPr>
            <a:r>
              <a:rPr lang="en-US" sz="1500" dirty="0">
                <a:latin typeface="Bookman Old Style" panose="02050604050505020204" pitchFamily="18" charset="0"/>
              </a:rPr>
              <a:t>Section 25(4) of the Goods and Services Tax Act, 2017 provides that a person who has obtained or is required to obtain more than one registration, whether in one State or Union territory or more than one State or Union territory shall, in respect of each such registration, be treated as distinct persons for the purposes of this Act.</a:t>
            </a:r>
          </a:p>
          <a:p>
            <a:pPr marL="285750" indent="-285750">
              <a:buFont typeface="Wingdings" panose="05000000000000000000" pitchFamily="2" charset="2"/>
              <a:buChar char="v"/>
            </a:pPr>
            <a:endParaRPr lang="en-IN" sz="1500" dirty="0">
              <a:latin typeface="Bookman Old Style" panose="02050604050505020204" pitchFamily="18" charset="0"/>
            </a:endParaRPr>
          </a:p>
        </p:txBody>
      </p:sp>
      <p:sp>
        <p:nvSpPr>
          <p:cNvPr id="9" name="Title 1">
            <a:extLst>
              <a:ext uri="{FF2B5EF4-FFF2-40B4-BE49-F238E27FC236}">
                <a16:creationId xmlns:a16="http://schemas.microsoft.com/office/drawing/2014/main" id="{BB072BFC-9010-836A-84D9-1DFBA307CA93}"/>
              </a:ext>
            </a:extLst>
          </p:cNvPr>
          <p:cNvSpPr txBox="1">
            <a:spLocks/>
          </p:cNvSpPr>
          <p:nvPr/>
        </p:nvSpPr>
        <p:spPr>
          <a:xfrm>
            <a:off x="765463" y="99249"/>
            <a:ext cx="10515600" cy="549274"/>
          </a:xfrm>
          <a:prstGeom prst="rect">
            <a:avLst/>
          </a:prstGeom>
          <a:no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dirty="0">
                <a:solidFill>
                  <a:schemeClr val="accent5"/>
                </a:solidFill>
                <a:latin typeface="Bookman Old Style" panose="02050604050505020204" pitchFamily="18" charset="0"/>
              </a:rPr>
              <a:t>Export of Services under G.S.T</a:t>
            </a:r>
          </a:p>
        </p:txBody>
      </p:sp>
    </p:spTree>
    <p:extLst>
      <p:ext uri="{BB962C8B-B14F-4D97-AF65-F5344CB8AC3E}">
        <p14:creationId xmlns:p14="http://schemas.microsoft.com/office/powerpoint/2010/main" val="1145061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9542" y="159425"/>
            <a:ext cx="10515600" cy="549274"/>
          </a:xfrm>
          <a:noFill/>
        </p:spPr>
        <p:txBody>
          <a:bodyPr>
            <a:normAutofit/>
          </a:bodyPr>
          <a:lstStyle/>
          <a:p>
            <a:pPr algn="ctr"/>
            <a:r>
              <a:rPr lang="en-US" sz="2800" u="sng" dirty="0">
                <a:solidFill>
                  <a:schemeClr val="accent5"/>
                </a:solidFill>
                <a:latin typeface="Bookman Old Style" panose="02050604050505020204" pitchFamily="18" charset="0"/>
              </a:rPr>
              <a:t>Definition of Export</a:t>
            </a:r>
          </a:p>
        </p:txBody>
      </p:sp>
      <p:sp>
        <p:nvSpPr>
          <p:cNvPr id="3" name="Content Placeholder 2"/>
          <p:cNvSpPr>
            <a:spLocks noGrp="1"/>
          </p:cNvSpPr>
          <p:nvPr>
            <p:ph idx="1"/>
          </p:nvPr>
        </p:nvSpPr>
        <p:spPr>
          <a:xfrm>
            <a:off x="216310" y="799846"/>
            <a:ext cx="11847871" cy="5869234"/>
          </a:xfrm>
        </p:spPr>
        <p:txBody>
          <a:bodyPr>
            <a:noAutofit/>
          </a:bodyPr>
          <a:lstStyle/>
          <a:p>
            <a:pPr marL="0" indent="0">
              <a:lnSpc>
                <a:spcPct val="107000"/>
              </a:lnSpc>
              <a:spcAft>
                <a:spcPts val="800"/>
              </a:spcAft>
              <a:buNone/>
            </a:pPr>
            <a:r>
              <a:rPr lang="en-IN" sz="1400" b="1" u="sng" kern="100" dirty="0">
                <a:effectLst/>
                <a:latin typeface="Bookman Old Style" panose="02050604050505020204" pitchFamily="18" charset="0"/>
                <a:ea typeface="Calibri" panose="020F0502020204030204" pitchFamily="34" charset="0"/>
                <a:cs typeface="Times New Roman" panose="02020603050405020304" pitchFamily="18" charset="0"/>
              </a:rPr>
              <a:t>Definition of “Export” under the Foreign Exchange Management Act, 1999</a:t>
            </a:r>
            <a:endParaRPr lang="en-IN" sz="1400" kern="1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07000"/>
              </a:lnSpc>
              <a:spcAft>
                <a:spcPts val="800"/>
              </a:spcAft>
              <a:buNone/>
            </a:pPr>
            <a:r>
              <a:rPr lang="en-IN" sz="1400" kern="100" dirty="0">
                <a:effectLst/>
                <a:latin typeface="Bookman Old Style" panose="02050604050505020204" pitchFamily="18" charset="0"/>
                <a:ea typeface="Calibri" panose="020F0502020204030204" pitchFamily="34" charset="0"/>
                <a:cs typeface="Times New Roman" panose="02020603050405020304" pitchFamily="18" charset="0"/>
              </a:rPr>
              <a:t>“</a:t>
            </a:r>
            <a:r>
              <a:rPr lang="en-IN" sz="1400" b="1" kern="100" dirty="0">
                <a:effectLst/>
                <a:latin typeface="Bookman Old Style" panose="02050604050505020204" pitchFamily="18" charset="0"/>
                <a:ea typeface="Calibri" panose="020F0502020204030204" pitchFamily="34" charset="0"/>
                <a:cs typeface="Times New Roman" panose="02020603050405020304" pitchFamily="18" charset="0"/>
              </a:rPr>
              <a:t>Export</a:t>
            </a:r>
            <a:r>
              <a:rPr lang="en-IN" sz="1400" kern="100" dirty="0">
                <a:effectLst/>
                <a:latin typeface="Bookman Old Style" panose="02050604050505020204" pitchFamily="18" charset="0"/>
                <a:ea typeface="Calibri" panose="020F0502020204030204" pitchFamily="34" charset="0"/>
                <a:cs typeface="Times New Roman" panose="02020603050405020304" pitchFamily="18" charset="0"/>
              </a:rPr>
              <a:t>”, with its grammatical variations and cognate expressions, means—Goods that are taking out of India to a place outside India any goods, Services are provision of services from India to any person outside India;</a:t>
            </a:r>
            <a:endParaRPr lang="en-IN" sz="1400" kern="100" dirty="0">
              <a:latin typeface="Calibri" panose="020F0502020204030204" pitchFamily="34" charset="0"/>
              <a:ea typeface="Calibri" panose="020F0502020204030204" pitchFamily="34" charset="0"/>
              <a:cs typeface="Times New Roman" panose="02020603050405020304" pitchFamily="18" charset="0"/>
            </a:endParaRPr>
          </a:p>
          <a:p>
            <a:pPr marL="0" indent="0">
              <a:lnSpc>
                <a:spcPct val="107000"/>
              </a:lnSpc>
              <a:spcAft>
                <a:spcPts val="800"/>
              </a:spcAft>
              <a:buNone/>
            </a:pPr>
            <a:r>
              <a:rPr lang="en-IN" sz="1400" b="1" u="sng" kern="100" dirty="0">
                <a:effectLst/>
                <a:latin typeface="Bookman Old Style" panose="02050604050505020204" pitchFamily="18" charset="0"/>
                <a:ea typeface="Calibri" panose="020F0502020204030204" pitchFamily="34" charset="0"/>
                <a:cs typeface="Times New Roman" panose="02020603050405020304" pitchFamily="18" charset="0"/>
              </a:rPr>
              <a:t>Definition of “Export” under GST</a:t>
            </a:r>
            <a:endParaRPr lang="en-IN" sz="14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IN" sz="1400" b="1" u="sng" kern="100" dirty="0">
                <a:effectLst/>
                <a:latin typeface="Bookman Old Style" panose="02050604050505020204" pitchFamily="18" charset="0"/>
                <a:ea typeface="Calibri" panose="020F0502020204030204" pitchFamily="34" charset="0"/>
                <a:cs typeface="Times New Roman" panose="02020603050405020304" pitchFamily="18" charset="0"/>
              </a:rPr>
              <a:t>Export of goods</a:t>
            </a:r>
            <a:r>
              <a:rPr lang="en-IN" sz="1400" kern="100" dirty="0">
                <a:effectLst/>
                <a:latin typeface="Bookman Old Style" panose="02050604050505020204" pitchFamily="18" charset="0"/>
                <a:ea typeface="Calibri" panose="020F0502020204030204" pitchFamily="34" charset="0"/>
                <a:cs typeface="Times New Roman" panose="02020603050405020304" pitchFamily="18" charset="0"/>
              </a:rPr>
              <a:t> - with its grammatical variations and cognate expressions, means taking goods out of India to a place outside India. </a:t>
            </a:r>
            <a:endParaRPr lang="en-IN" sz="14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IN" sz="1400" b="1" u="sng" kern="100" dirty="0">
                <a:effectLst/>
                <a:latin typeface="Bookman Old Style" panose="02050604050505020204" pitchFamily="18" charset="0"/>
                <a:ea typeface="Calibri" panose="020F0502020204030204" pitchFamily="34" charset="0"/>
                <a:cs typeface="Times New Roman" panose="02020603050405020304" pitchFamily="18" charset="0"/>
              </a:rPr>
              <a:t>Export of services means the supply of any service when,</a:t>
            </a:r>
            <a:r>
              <a:rPr lang="en-IN" sz="1400" b="1" kern="100" dirty="0">
                <a:effectLst/>
                <a:latin typeface="Bookman Old Style" panose="02050604050505020204" pitchFamily="18" charset="0"/>
                <a:ea typeface="Calibri" panose="020F0502020204030204" pitchFamily="34" charset="0"/>
                <a:cs typeface="Times New Roman" panose="02020603050405020304" pitchFamily="18" charset="0"/>
              </a:rPr>
              <a:t> —</a:t>
            </a:r>
            <a:endParaRPr lang="en-IN" sz="14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mj-lt"/>
              <a:buAutoNum type="romanLcParenBoth"/>
            </a:pPr>
            <a:r>
              <a:rPr lang="en-IN" sz="1400" kern="100" dirty="0">
                <a:effectLst/>
                <a:latin typeface="Bookman Old Style" panose="02050604050505020204" pitchFamily="18" charset="0"/>
                <a:ea typeface="Calibri" panose="020F0502020204030204" pitchFamily="34" charset="0"/>
                <a:cs typeface="Times New Roman" panose="02020603050405020304" pitchFamily="18" charset="0"/>
              </a:rPr>
              <a:t>The supplier of service is located in India;</a:t>
            </a:r>
            <a:endParaRPr lang="en-IN" sz="14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mj-lt"/>
              <a:buAutoNum type="romanLcParenBoth"/>
            </a:pPr>
            <a:r>
              <a:rPr lang="en-IN" sz="1400" kern="100" dirty="0">
                <a:effectLst/>
                <a:latin typeface="Bookman Old Style" panose="02050604050505020204" pitchFamily="18" charset="0"/>
                <a:ea typeface="Calibri" panose="020F0502020204030204" pitchFamily="34" charset="0"/>
                <a:cs typeface="Times New Roman" panose="02020603050405020304" pitchFamily="18" charset="0"/>
              </a:rPr>
              <a:t>The recipient of service is located outside India; </a:t>
            </a:r>
            <a:endParaRPr lang="en-IN" sz="14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mj-lt"/>
              <a:buAutoNum type="romanLcParenBoth"/>
            </a:pPr>
            <a:r>
              <a:rPr lang="en-IN" sz="1400" kern="100" dirty="0">
                <a:effectLst/>
                <a:latin typeface="Bookman Old Style" panose="02050604050505020204" pitchFamily="18" charset="0"/>
                <a:ea typeface="Calibri" panose="020F0502020204030204" pitchFamily="34" charset="0"/>
                <a:cs typeface="Times New Roman" panose="02020603050405020304" pitchFamily="18" charset="0"/>
              </a:rPr>
              <a:t>The place of supply of service is outside India; </a:t>
            </a:r>
            <a:endParaRPr lang="en-IN" sz="14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mj-lt"/>
              <a:buAutoNum type="romanLcParenBoth"/>
            </a:pPr>
            <a:r>
              <a:rPr lang="en-IN" sz="1400" kern="100" dirty="0">
                <a:effectLst/>
                <a:latin typeface="Bookman Old Style" panose="02050604050505020204" pitchFamily="18" charset="0"/>
                <a:ea typeface="Calibri" panose="020F0502020204030204" pitchFamily="34" charset="0"/>
                <a:cs typeface="Times New Roman" panose="02020603050405020304" pitchFamily="18" charset="0"/>
              </a:rPr>
              <a:t>The payment for such service has been received by the supplier of service in convertible foreign exchange [or in Indian rupees wherever permitted by the Reserve Bank of India]; and </a:t>
            </a:r>
            <a:endParaRPr lang="en-IN" sz="14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romanLcParenBoth"/>
            </a:pPr>
            <a:r>
              <a:rPr lang="en-IN" sz="1400" kern="100" dirty="0">
                <a:effectLst/>
                <a:latin typeface="Bookman Old Style" panose="02050604050505020204" pitchFamily="18" charset="0"/>
                <a:ea typeface="Calibri" panose="020F0502020204030204" pitchFamily="34" charset="0"/>
                <a:cs typeface="Times New Roman" panose="02020603050405020304" pitchFamily="18" charset="0"/>
              </a:rPr>
              <a:t>The supplier of service and the recipient of service are not merely establishments of a distinct person in accordance with Explanation 1 in section 8;</a:t>
            </a:r>
            <a:endParaRPr lang="en-IN" sz="1400" kern="1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spcBef>
                <a:spcPts val="800"/>
              </a:spcBef>
              <a:buNone/>
            </a:pPr>
            <a:endParaRPr lang="en-US" sz="1450" dirty="0">
              <a:latin typeface="Bookman Old Style" panose="02050604050505020204" pitchFamily="18" charset="0"/>
            </a:endParaRPr>
          </a:p>
        </p:txBody>
      </p:sp>
    </p:spTree>
    <p:extLst>
      <p:ext uri="{BB962C8B-B14F-4D97-AF65-F5344CB8AC3E}">
        <p14:creationId xmlns:p14="http://schemas.microsoft.com/office/powerpoint/2010/main" val="1946844837"/>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5D5838CD-4991-7A6B-4256-BE88E4F5270B}"/>
              </a:ext>
            </a:extLst>
          </p:cNvPr>
          <p:cNvSpPr txBox="1"/>
          <p:nvPr/>
        </p:nvSpPr>
        <p:spPr>
          <a:xfrm>
            <a:off x="98714" y="1165795"/>
            <a:ext cx="11994572" cy="6093976"/>
          </a:xfrm>
          <a:prstGeom prst="rect">
            <a:avLst/>
          </a:prstGeom>
          <a:noFill/>
        </p:spPr>
        <p:txBody>
          <a:bodyPr wrap="square">
            <a:spAutoFit/>
          </a:bodyPr>
          <a:lstStyle/>
          <a:p>
            <a:r>
              <a:rPr lang="en-US" sz="1500" b="1" u="sng" dirty="0">
                <a:latin typeface="Bookman Old Style" panose="02050604050505020204" pitchFamily="18" charset="0"/>
              </a:rPr>
              <a:t>Section 13: </a:t>
            </a:r>
            <a:r>
              <a:rPr lang="en-US" sz="1500" b="1" dirty="0">
                <a:latin typeface="Bookman Old Style" panose="02050604050505020204" pitchFamily="18" charset="0"/>
              </a:rPr>
              <a:t>Place of Supply of Services Where Location of Supplier or Location of Recipient is Outside India</a:t>
            </a:r>
          </a:p>
          <a:p>
            <a:endParaRPr lang="en-US" sz="1500" b="1" dirty="0">
              <a:latin typeface="Bookman Old Style" panose="02050604050505020204" pitchFamily="18" charset="0"/>
            </a:endParaRPr>
          </a:p>
          <a:p>
            <a:pPr>
              <a:buFont typeface="+mj-lt"/>
              <a:buAutoNum type="arabicPeriod"/>
            </a:pPr>
            <a:r>
              <a:rPr lang="en-US" sz="1500" b="1" dirty="0">
                <a:latin typeface="Bookman Old Style" panose="02050604050505020204" pitchFamily="18" charset="0"/>
              </a:rPr>
              <a:t>Sub-Section (2): General Provisions</a:t>
            </a:r>
            <a:endParaRPr lang="en-US" sz="1500" dirty="0">
              <a:latin typeface="Bookman Old Style" panose="02050604050505020204" pitchFamily="18" charset="0"/>
            </a:endParaRPr>
          </a:p>
          <a:p>
            <a:pPr marL="742950" lvl="1" indent="-285750">
              <a:buFont typeface="Arial" panose="020B0604020202020204" pitchFamily="34" charset="0"/>
              <a:buChar char="•"/>
            </a:pPr>
            <a:r>
              <a:rPr lang="en-US" sz="1500" dirty="0">
                <a:latin typeface="Bookman Old Style" panose="02050604050505020204" pitchFamily="18" charset="0"/>
              </a:rPr>
              <a:t>Applicable to determine the place of supply of services when either the location of the supplier or the recipient is outside India.</a:t>
            </a:r>
          </a:p>
          <a:p>
            <a:pPr>
              <a:buFont typeface="+mj-lt"/>
              <a:buAutoNum type="arabicPeriod"/>
            </a:pPr>
            <a:endParaRPr lang="en-US" sz="1500" b="1" dirty="0">
              <a:latin typeface="Bookman Old Style" panose="02050604050505020204" pitchFamily="18" charset="0"/>
            </a:endParaRPr>
          </a:p>
          <a:p>
            <a:pPr>
              <a:buFont typeface="+mj-lt"/>
              <a:buAutoNum type="arabicPeriod"/>
            </a:pPr>
            <a:r>
              <a:rPr lang="en-US" sz="1500" b="1" dirty="0">
                <a:latin typeface="Bookman Old Style" panose="02050604050505020204" pitchFamily="18" charset="0"/>
              </a:rPr>
              <a:t>Sub-Section (3): Default Rule</a:t>
            </a:r>
            <a:endParaRPr lang="en-US" sz="1500" dirty="0">
              <a:latin typeface="Bookman Old Style" panose="02050604050505020204" pitchFamily="18" charset="0"/>
            </a:endParaRPr>
          </a:p>
          <a:p>
            <a:pPr marL="742950" lvl="1" indent="-285750">
              <a:buFont typeface="Courier New" panose="02070309020205020404" pitchFamily="49" charset="0"/>
              <a:buChar char="o"/>
            </a:pPr>
            <a:r>
              <a:rPr lang="en-US" sz="1500" b="1" dirty="0">
                <a:latin typeface="Bookman Old Style" panose="02050604050505020204" pitchFamily="18" charset="0"/>
              </a:rPr>
              <a:t>General Rule:</a:t>
            </a:r>
            <a:r>
              <a:rPr lang="en-US" sz="1500" dirty="0">
                <a:latin typeface="Bookman Old Style" panose="02050604050505020204" pitchFamily="18" charset="0"/>
              </a:rPr>
              <a:t> The place of supply is the location of the recipient of services.</a:t>
            </a:r>
          </a:p>
          <a:p>
            <a:pPr marL="742950" lvl="1" indent="-285750">
              <a:buFont typeface="Courier New" panose="02070309020205020404" pitchFamily="49" charset="0"/>
              <a:buChar char="o"/>
            </a:pPr>
            <a:r>
              <a:rPr lang="en-US" sz="1500" b="1" dirty="0">
                <a:latin typeface="Bookman Old Style" panose="02050604050505020204" pitchFamily="18" charset="0"/>
              </a:rPr>
              <a:t>Exception:</a:t>
            </a:r>
            <a:r>
              <a:rPr lang="en-US" sz="1500" dirty="0">
                <a:latin typeface="Bookman Old Style" panose="02050604050505020204" pitchFamily="18" charset="0"/>
              </a:rPr>
              <a:t> If the recipient's location is not available, the place of supply is the location of the supplier.</a:t>
            </a:r>
          </a:p>
          <a:p>
            <a:pPr marL="742950" lvl="1" indent="-285750">
              <a:buFont typeface="Courier New" panose="02070309020205020404" pitchFamily="49" charset="0"/>
              <a:buChar char="o"/>
            </a:pPr>
            <a:r>
              <a:rPr lang="en-US" sz="1500" b="1" dirty="0">
                <a:latin typeface="Bookman Old Style" panose="02050604050505020204" pitchFamily="18" charset="0"/>
              </a:rPr>
              <a:t>Specific Services:</a:t>
            </a:r>
            <a:r>
              <a:rPr lang="en-US" sz="1500" dirty="0">
                <a:latin typeface="Bookman Old Style" panose="02050604050505020204" pitchFamily="18" charset="0"/>
              </a:rPr>
              <a:t> The place of supply shall be where the services are actually performed:</a:t>
            </a:r>
          </a:p>
          <a:p>
            <a:pPr marL="1200150" lvl="2" indent="-285750">
              <a:buFont typeface="Wingdings" panose="05000000000000000000" pitchFamily="2" charset="2"/>
              <a:buChar char="v"/>
            </a:pPr>
            <a:r>
              <a:rPr lang="en-US" sz="1500" b="1" dirty="0">
                <a:latin typeface="Bookman Old Style" panose="02050604050505020204" pitchFamily="18" charset="0"/>
              </a:rPr>
              <a:t>Services in respect of goods:</a:t>
            </a:r>
            <a:endParaRPr lang="en-US" sz="1500" dirty="0">
              <a:latin typeface="Bookman Old Style" panose="02050604050505020204" pitchFamily="18" charset="0"/>
            </a:endParaRPr>
          </a:p>
          <a:p>
            <a:pPr marL="1657350" lvl="3" indent="-285750">
              <a:buFont typeface="Arial" panose="020B0604020202020204" pitchFamily="34" charset="0"/>
              <a:buChar char="•"/>
            </a:pPr>
            <a:r>
              <a:rPr lang="en-US" sz="1500" dirty="0">
                <a:latin typeface="Bookman Old Style" panose="02050604050505020204" pitchFamily="18" charset="0"/>
              </a:rPr>
              <a:t>Goods must be physically available to the supplier or a person acting on behalf of the supplier.</a:t>
            </a:r>
          </a:p>
          <a:p>
            <a:pPr marL="1657350" lvl="3" indent="-285750">
              <a:buFont typeface="Arial" panose="020B0604020202020204" pitchFamily="34" charset="0"/>
              <a:buChar char="•"/>
            </a:pPr>
            <a:r>
              <a:rPr lang="en-US" sz="1500" b="1" dirty="0">
                <a:latin typeface="Bookman Old Style" panose="02050604050505020204" pitchFamily="18" charset="0"/>
              </a:rPr>
              <a:t>Remote Services:</a:t>
            </a:r>
            <a:r>
              <a:rPr lang="en-US" sz="1500" dirty="0">
                <a:latin typeface="Bookman Old Style" panose="02050604050505020204" pitchFamily="18" charset="0"/>
              </a:rPr>
              <a:t> If provided remotely via electronic means, the place of supply is where the goods are situated at the time of supply.</a:t>
            </a:r>
          </a:p>
          <a:p>
            <a:pPr marL="1657350" lvl="3" indent="-285750">
              <a:buFont typeface="Arial" panose="020B0604020202020204" pitchFamily="34" charset="0"/>
              <a:buChar char="•"/>
            </a:pPr>
            <a:r>
              <a:rPr lang="en-US" sz="1500" b="1" dirty="0">
                <a:latin typeface="Bookman Old Style" panose="02050604050505020204" pitchFamily="18" charset="0"/>
              </a:rPr>
              <a:t>Exemption:</a:t>
            </a:r>
            <a:r>
              <a:rPr lang="en-US" sz="1500" dirty="0">
                <a:latin typeface="Bookman Old Style" panose="02050604050505020204" pitchFamily="18" charset="0"/>
              </a:rPr>
              <a:t> Not applicable to goods temporarily imported into India for repairs/treatment and subsequently exported without use other than that required for such repairs/treatment.</a:t>
            </a:r>
          </a:p>
          <a:p>
            <a:pPr marL="1200150" lvl="2" indent="-285750">
              <a:buFont typeface="Wingdings" panose="05000000000000000000" pitchFamily="2" charset="2"/>
              <a:buChar char="v"/>
            </a:pPr>
            <a:r>
              <a:rPr lang="en-US" sz="1500" b="1" dirty="0">
                <a:latin typeface="Bookman Old Style" panose="02050604050505020204" pitchFamily="18" charset="0"/>
              </a:rPr>
              <a:t>Services to an individual:</a:t>
            </a:r>
            <a:endParaRPr lang="en-US" sz="1500" dirty="0">
              <a:latin typeface="Bookman Old Style" panose="02050604050505020204" pitchFamily="18" charset="0"/>
            </a:endParaRPr>
          </a:p>
          <a:p>
            <a:pPr marL="1657350" lvl="3" indent="-285750">
              <a:buFont typeface="Arial" panose="020B0604020202020204" pitchFamily="34" charset="0"/>
              <a:buChar char="•"/>
            </a:pPr>
            <a:r>
              <a:rPr lang="en-US" sz="1500" dirty="0">
                <a:latin typeface="Bookman Old Style" panose="02050604050505020204" pitchFamily="18" charset="0"/>
              </a:rPr>
              <a:t>Services requiring the physical presence of the recipient or a person acting on their behalf with the supplier.</a:t>
            </a:r>
          </a:p>
          <a:p>
            <a:pPr>
              <a:buFont typeface="+mj-lt"/>
              <a:buAutoNum type="arabicPeriod"/>
            </a:pPr>
            <a:endParaRPr lang="en-US" sz="1500" b="1" dirty="0">
              <a:latin typeface="Bookman Old Style" panose="02050604050505020204" pitchFamily="18" charset="0"/>
            </a:endParaRPr>
          </a:p>
          <a:p>
            <a:pPr>
              <a:buFont typeface="+mj-lt"/>
              <a:buAutoNum type="arabicPeriod"/>
            </a:pPr>
            <a:r>
              <a:rPr lang="en-US" sz="1500" b="1" dirty="0">
                <a:latin typeface="Bookman Old Style" panose="02050604050505020204" pitchFamily="18" charset="0"/>
              </a:rPr>
              <a:t>Sub-Section (4): Immovable Property Services</a:t>
            </a:r>
            <a:endParaRPr lang="en-US" sz="1500" dirty="0">
              <a:latin typeface="Bookman Old Style" panose="02050604050505020204" pitchFamily="18" charset="0"/>
            </a:endParaRPr>
          </a:p>
          <a:p>
            <a:pPr marL="742950" lvl="1" indent="-285750">
              <a:buFont typeface="Arial" panose="020B0604020202020204" pitchFamily="34" charset="0"/>
              <a:buChar char="•"/>
            </a:pPr>
            <a:r>
              <a:rPr lang="en-US" sz="1500" dirty="0">
                <a:latin typeface="Bookman Old Style" panose="02050604050505020204" pitchFamily="18" charset="0"/>
              </a:rPr>
              <a:t>The place of supply for services directly related to immovable property (e.g., services by experts, estate agents, accommodation services, construction coordination, etc.) is where the property is located or intended to be located.</a:t>
            </a:r>
          </a:p>
          <a:p>
            <a:pPr marL="742950" lvl="1" indent="-285750">
              <a:buFont typeface="Arial" panose="020B0604020202020204" pitchFamily="34" charset="0"/>
              <a:buChar char="•"/>
            </a:pPr>
            <a:endParaRPr lang="en-US" sz="1500" dirty="0">
              <a:latin typeface="Bookman Old Style" panose="02050604050505020204" pitchFamily="18" charset="0"/>
            </a:endParaRPr>
          </a:p>
          <a:p>
            <a:pPr marL="742950" lvl="1" indent="-285750">
              <a:buFont typeface="Arial" panose="020B0604020202020204" pitchFamily="34" charset="0"/>
              <a:buChar char="•"/>
            </a:pPr>
            <a:endParaRPr lang="en-US" sz="1500" dirty="0">
              <a:latin typeface="Bookman Old Style" panose="02050604050505020204" pitchFamily="18" charset="0"/>
            </a:endParaRPr>
          </a:p>
          <a:p>
            <a:pPr marL="742950" lvl="1" indent="-285750">
              <a:buFont typeface="Arial" panose="020B0604020202020204" pitchFamily="34" charset="0"/>
              <a:buChar char="•"/>
            </a:pPr>
            <a:endParaRPr lang="en-US" sz="1500" dirty="0">
              <a:latin typeface="Bookman Old Style" panose="02050604050505020204" pitchFamily="18" charset="0"/>
            </a:endParaRPr>
          </a:p>
        </p:txBody>
      </p:sp>
      <p:sp>
        <p:nvSpPr>
          <p:cNvPr id="2" name="Title 1">
            <a:extLst>
              <a:ext uri="{FF2B5EF4-FFF2-40B4-BE49-F238E27FC236}">
                <a16:creationId xmlns:a16="http://schemas.microsoft.com/office/drawing/2014/main" id="{0F4C002A-95DA-3475-BBF8-8D9E555D771F}"/>
              </a:ext>
            </a:extLst>
          </p:cNvPr>
          <p:cNvSpPr txBox="1">
            <a:spLocks/>
          </p:cNvSpPr>
          <p:nvPr/>
        </p:nvSpPr>
        <p:spPr>
          <a:xfrm>
            <a:off x="838200" y="118942"/>
            <a:ext cx="10515600" cy="549274"/>
          </a:xfrm>
          <a:prstGeom prst="rect">
            <a:avLst/>
          </a:prstGeom>
          <a:no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dirty="0">
                <a:solidFill>
                  <a:schemeClr val="accent5"/>
                </a:solidFill>
                <a:latin typeface="Bookman Old Style" panose="02050604050505020204" pitchFamily="18" charset="0"/>
              </a:rPr>
              <a:t>Export of Services under G.S.T</a:t>
            </a:r>
          </a:p>
        </p:txBody>
      </p:sp>
      <p:sp>
        <p:nvSpPr>
          <p:cNvPr id="4" name="TextBox 3">
            <a:extLst>
              <a:ext uri="{FF2B5EF4-FFF2-40B4-BE49-F238E27FC236}">
                <a16:creationId xmlns:a16="http://schemas.microsoft.com/office/drawing/2014/main" id="{89167B75-3850-CC46-EF0E-5BE9293EEFEA}"/>
              </a:ext>
            </a:extLst>
          </p:cNvPr>
          <p:cNvSpPr txBox="1"/>
          <p:nvPr/>
        </p:nvSpPr>
        <p:spPr>
          <a:xfrm>
            <a:off x="3101687" y="669993"/>
            <a:ext cx="6182590" cy="369332"/>
          </a:xfrm>
          <a:prstGeom prst="rect">
            <a:avLst/>
          </a:prstGeom>
          <a:noFill/>
        </p:spPr>
        <p:txBody>
          <a:bodyPr wrap="square">
            <a:spAutoFit/>
          </a:bodyPr>
          <a:lstStyle/>
          <a:p>
            <a:pPr algn="ctr"/>
            <a:r>
              <a:rPr lang="en-US" sz="1800" b="1" u="sng" dirty="0">
                <a:latin typeface="Bookman Old Style" panose="02050604050505020204" pitchFamily="18" charset="0"/>
              </a:rPr>
              <a:t>Place of Supply of Services</a:t>
            </a:r>
          </a:p>
        </p:txBody>
      </p:sp>
    </p:spTree>
    <p:extLst>
      <p:ext uri="{BB962C8B-B14F-4D97-AF65-F5344CB8AC3E}">
        <p14:creationId xmlns:p14="http://schemas.microsoft.com/office/powerpoint/2010/main" val="632722514"/>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1B88717F-F928-C056-F20F-436446092090}"/>
              </a:ext>
            </a:extLst>
          </p:cNvPr>
          <p:cNvSpPr txBox="1"/>
          <p:nvPr/>
        </p:nvSpPr>
        <p:spPr>
          <a:xfrm>
            <a:off x="152400" y="647434"/>
            <a:ext cx="11887200" cy="5986254"/>
          </a:xfrm>
          <a:prstGeom prst="rect">
            <a:avLst/>
          </a:prstGeom>
          <a:noFill/>
        </p:spPr>
        <p:txBody>
          <a:bodyPr wrap="square">
            <a:spAutoFit/>
          </a:bodyPr>
          <a:lstStyle/>
          <a:p>
            <a:r>
              <a:rPr lang="en-US" sz="1500" b="1" dirty="0">
                <a:latin typeface="Bookman Old Style" panose="02050604050505020204" pitchFamily="18" charset="0"/>
              </a:rPr>
              <a:t>4. Sub-Section (5): Event-Based Services</a:t>
            </a:r>
            <a:endParaRPr lang="en-US" sz="1500" dirty="0">
              <a:latin typeface="Bookman Old Style" panose="02050604050505020204" pitchFamily="18" charset="0"/>
            </a:endParaRPr>
          </a:p>
          <a:p>
            <a:pPr marL="742950" lvl="1" indent="-285750">
              <a:buFont typeface="Arial" panose="020B0604020202020204" pitchFamily="34" charset="0"/>
              <a:buChar char="•"/>
            </a:pPr>
            <a:r>
              <a:rPr lang="en-US" sz="1500" dirty="0">
                <a:latin typeface="Bookman Old Style" panose="02050604050505020204" pitchFamily="18" charset="0"/>
              </a:rPr>
              <a:t>The place of supply for services related to admission or organization of cultural, artistic, sporting, scientific, educational, or entertainment events is where the event is actually held.</a:t>
            </a:r>
          </a:p>
          <a:p>
            <a:pPr marL="742950" lvl="1" indent="-285750">
              <a:buFont typeface="Arial" panose="020B0604020202020204" pitchFamily="34" charset="0"/>
              <a:buChar char="•"/>
            </a:pPr>
            <a:endParaRPr lang="en-US" sz="1500" b="1" dirty="0">
              <a:latin typeface="Bookman Old Style" panose="02050604050505020204" pitchFamily="18" charset="0"/>
            </a:endParaRPr>
          </a:p>
          <a:p>
            <a:r>
              <a:rPr lang="en-US" sz="1500" b="1" dirty="0">
                <a:latin typeface="Bookman Old Style" panose="02050604050505020204" pitchFamily="18" charset="0"/>
              </a:rPr>
              <a:t>5. Sub-Section (6): Multiple Locations Including Taxable Territory</a:t>
            </a:r>
            <a:endParaRPr lang="en-US" sz="1500" dirty="0">
              <a:latin typeface="Bookman Old Style" panose="02050604050505020204" pitchFamily="18" charset="0"/>
            </a:endParaRPr>
          </a:p>
          <a:p>
            <a:pPr marL="742950" lvl="1" indent="-285750">
              <a:buFont typeface="Arial" panose="020B0604020202020204" pitchFamily="34" charset="0"/>
              <a:buChar char="•"/>
            </a:pPr>
            <a:r>
              <a:rPr lang="en-US" sz="1500" dirty="0">
                <a:latin typeface="Bookman Old Style" panose="02050604050505020204" pitchFamily="18" charset="0"/>
              </a:rPr>
              <a:t>If services covered under sub-sections (3), (4), or (5) are supplied at multiple locations, including one in the taxable territory, the place of supply shall be the location in the taxable territory.</a:t>
            </a:r>
          </a:p>
          <a:p>
            <a:pPr marL="742950" lvl="1" indent="-285750">
              <a:buFont typeface="Arial" panose="020B0604020202020204" pitchFamily="34" charset="0"/>
              <a:buChar char="•"/>
            </a:pPr>
            <a:endParaRPr lang="en-US" sz="1500" dirty="0">
              <a:latin typeface="Bookman Old Style" panose="02050604050505020204" pitchFamily="18" charset="0"/>
            </a:endParaRPr>
          </a:p>
          <a:p>
            <a:r>
              <a:rPr lang="en-US" sz="1500" b="1" dirty="0">
                <a:latin typeface="Bookman Old Style" panose="02050604050505020204" pitchFamily="18" charset="0"/>
              </a:rPr>
              <a:t>6. Sub-Section (7): Services in Multiple States/Union Territories</a:t>
            </a:r>
            <a:endParaRPr lang="en-US" sz="1500" dirty="0">
              <a:latin typeface="Bookman Old Style" panose="02050604050505020204" pitchFamily="18" charset="0"/>
            </a:endParaRPr>
          </a:p>
          <a:p>
            <a:pPr marL="742950" lvl="1" indent="-285750">
              <a:buFont typeface="Arial" panose="020B0604020202020204" pitchFamily="34" charset="0"/>
              <a:buChar char="•"/>
            </a:pPr>
            <a:r>
              <a:rPr lang="en-US" sz="1500" dirty="0">
                <a:latin typeface="Bookman Old Style" panose="02050604050505020204" pitchFamily="18" charset="0"/>
              </a:rPr>
              <a:t>If services covered under sub-sections (3), (4), or (5) are supplied in more than one State/Union Territory, the place of supply shall be deemed to be in each respective State/Union Territory. The value shall be proportionate as per the contract or agreement, or as prescribed in the absence of a contract.</a:t>
            </a:r>
          </a:p>
          <a:p>
            <a:pPr marL="742950" lvl="1" indent="-285750">
              <a:buFont typeface="Arial" panose="020B0604020202020204" pitchFamily="34" charset="0"/>
              <a:buChar char="•"/>
            </a:pPr>
            <a:endParaRPr lang="en-US" sz="1500" dirty="0">
              <a:latin typeface="Bookman Old Style" panose="02050604050505020204" pitchFamily="18" charset="0"/>
            </a:endParaRPr>
          </a:p>
          <a:p>
            <a:r>
              <a:rPr lang="en-US" sz="1500" b="1" dirty="0">
                <a:latin typeface="Bookman Old Style" panose="02050604050505020204" pitchFamily="18" charset="0"/>
              </a:rPr>
              <a:t>7. Sub-Section (8): Supplier's Location for Certain Services</a:t>
            </a:r>
            <a:endParaRPr lang="en-US" sz="1500" dirty="0">
              <a:latin typeface="Bookman Old Style" panose="02050604050505020204" pitchFamily="18" charset="0"/>
            </a:endParaRPr>
          </a:p>
          <a:p>
            <a:pPr marL="742950" lvl="1" indent="-285750">
              <a:buFont typeface="Wingdings" panose="05000000000000000000" pitchFamily="2" charset="2"/>
              <a:buChar char="v"/>
            </a:pPr>
            <a:r>
              <a:rPr lang="en-US" sz="1500" dirty="0">
                <a:latin typeface="Bookman Old Style" panose="02050604050505020204" pitchFamily="18" charset="0"/>
              </a:rPr>
              <a:t>The place of supply is the location of the supplier for the following services:</a:t>
            </a:r>
          </a:p>
          <a:p>
            <a:pPr marL="742950" lvl="1" indent="-285750">
              <a:buFont typeface="Arial" panose="020B0604020202020204" pitchFamily="34" charset="0"/>
              <a:buChar char="•"/>
            </a:pPr>
            <a:r>
              <a:rPr lang="en-US" sz="1500" b="1" dirty="0">
                <a:latin typeface="Bookman Old Style" panose="02050604050505020204" pitchFamily="18" charset="0"/>
              </a:rPr>
              <a:t>Banking/Financial Services:</a:t>
            </a:r>
            <a:r>
              <a:rPr lang="en-US" sz="1500" dirty="0">
                <a:latin typeface="Bookman Old Style" panose="02050604050505020204" pitchFamily="18" charset="0"/>
              </a:rPr>
              <a:t> Supplied by a banking company, financial institution, or non-banking financial company to account holders.</a:t>
            </a:r>
          </a:p>
          <a:p>
            <a:pPr marL="742950" lvl="1" indent="-285750">
              <a:buFont typeface="Arial" panose="020B0604020202020204" pitchFamily="34" charset="0"/>
              <a:buChar char="•"/>
            </a:pPr>
            <a:r>
              <a:rPr lang="en-US" sz="1500" b="1" dirty="0">
                <a:latin typeface="Bookman Old Style" panose="02050604050505020204" pitchFamily="18" charset="0"/>
              </a:rPr>
              <a:t>Short-term Hiring of Transport:</a:t>
            </a:r>
            <a:r>
              <a:rPr lang="en-US" sz="1500" dirty="0">
                <a:latin typeface="Bookman Old Style" panose="02050604050505020204" pitchFamily="18" charset="0"/>
              </a:rPr>
              <a:t> Includes yachts but excludes aircrafts and vessels, for up to one month.</a:t>
            </a:r>
          </a:p>
          <a:p>
            <a:pPr lvl="1"/>
            <a:endParaRPr lang="en-US" sz="800" dirty="0">
              <a:latin typeface="Bookman Old Style" panose="02050604050505020204" pitchFamily="18" charset="0"/>
            </a:endParaRPr>
          </a:p>
          <a:p>
            <a:pPr marL="742950" lvl="1" indent="-285750">
              <a:buFont typeface="Wingdings" panose="05000000000000000000" pitchFamily="2" charset="2"/>
              <a:buChar char="q"/>
            </a:pPr>
            <a:r>
              <a:rPr lang="en-US" sz="1500" b="1" dirty="0">
                <a:latin typeface="Bookman Old Style" panose="02050604050505020204" pitchFamily="18" charset="0"/>
              </a:rPr>
              <a:t>Explanation of Terms:</a:t>
            </a:r>
            <a:endParaRPr lang="en-US" sz="1500" dirty="0">
              <a:latin typeface="Bookman Old Style" panose="02050604050505020204" pitchFamily="18" charset="0"/>
            </a:endParaRPr>
          </a:p>
          <a:p>
            <a:pPr marL="1200150" lvl="2" indent="-285750">
              <a:buFont typeface="Arial" panose="020B0604020202020204" pitchFamily="34" charset="0"/>
              <a:buChar char="•"/>
            </a:pPr>
            <a:r>
              <a:rPr lang="en-US" sz="1500" b="1" dirty="0">
                <a:latin typeface="Bookman Old Style" panose="02050604050505020204" pitchFamily="18" charset="0"/>
              </a:rPr>
              <a:t>"Account":</a:t>
            </a:r>
            <a:r>
              <a:rPr lang="en-US" sz="1500" dirty="0">
                <a:latin typeface="Bookman Old Style" panose="02050604050505020204" pitchFamily="18" charset="0"/>
              </a:rPr>
              <a:t> Includes interest-bearing accounts and non-resident accounts.</a:t>
            </a:r>
          </a:p>
          <a:p>
            <a:pPr marL="1200150" lvl="2" indent="-285750">
              <a:buFont typeface="Arial" panose="020B0604020202020204" pitchFamily="34" charset="0"/>
              <a:buChar char="•"/>
            </a:pPr>
            <a:r>
              <a:rPr lang="en-US" sz="1500" b="1" dirty="0">
                <a:latin typeface="Bookman Old Style" panose="02050604050505020204" pitchFamily="18" charset="0"/>
              </a:rPr>
              <a:t>"Banking company":</a:t>
            </a:r>
            <a:r>
              <a:rPr lang="en-US" sz="1500" dirty="0">
                <a:latin typeface="Bookman Old Style" panose="02050604050505020204" pitchFamily="18" charset="0"/>
              </a:rPr>
              <a:t> Defined under section 45A of the Reserve Bank of India Act, 1934.</a:t>
            </a:r>
          </a:p>
          <a:p>
            <a:pPr marL="1200150" lvl="2" indent="-285750">
              <a:buFont typeface="Arial" panose="020B0604020202020204" pitchFamily="34" charset="0"/>
              <a:buChar char="•"/>
            </a:pPr>
            <a:r>
              <a:rPr lang="en-US" sz="1500" b="1" dirty="0">
                <a:latin typeface="Bookman Old Style" panose="02050604050505020204" pitchFamily="18" charset="0"/>
              </a:rPr>
              <a:t>"Financial institution":</a:t>
            </a:r>
            <a:r>
              <a:rPr lang="en-US" sz="1500" dirty="0">
                <a:latin typeface="Bookman Old Style" panose="02050604050505020204" pitchFamily="18" charset="0"/>
              </a:rPr>
              <a:t> Defined under section 45-I of the Reserve Bank of India Act, 1934.</a:t>
            </a:r>
          </a:p>
          <a:p>
            <a:pPr marL="1200150" lvl="2" indent="-285750">
              <a:buFont typeface="Arial" panose="020B0604020202020204" pitchFamily="34" charset="0"/>
              <a:buChar char="•"/>
            </a:pPr>
            <a:r>
              <a:rPr lang="en-US" sz="1500" b="1" dirty="0">
                <a:latin typeface="Bookman Old Style" panose="02050604050505020204" pitchFamily="18" charset="0"/>
              </a:rPr>
              <a:t>"Non-banking financial company":</a:t>
            </a:r>
            <a:endParaRPr lang="en-US" sz="1500" dirty="0">
              <a:latin typeface="Bookman Old Style" panose="02050604050505020204" pitchFamily="18" charset="0"/>
            </a:endParaRPr>
          </a:p>
          <a:p>
            <a:pPr lvl="3"/>
            <a:r>
              <a:rPr lang="en-US" sz="1500" dirty="0">
                <a:latin typeface="Bookman Old Style" panose="02050604050505020204" pitchFamily="18" charset="0"/>
              </a:rPr>
              <a:t>(i) Principal business of receiving deposits or lending.</a:t>
            </a:r>
          </a:p>
          <a:p>
            <a:pPr lvl="3"/>
            <a:r>
              <a:rPr lang="en-US" sz="1500" dirty="0">
                <a:latin typeface="Bookman Old Style" panose="02050604050505020204" pitchFamily="18" charset="0"/>
              </a:rPr>
              <a:t>(ii) As specified by the Reserve Bank of India with government approval.</a:t>
            </a:r>
          </a:p>
        </p:txBody>
      </p:sp>
      <p:sp>
        <p:nvSpPr>
          <p:cNvPr id="2" name="Title 1">
            <a:extLst>
              <a:ext uri="{FF2B5EF4-FFF2-40B4-BE49-F238E27FC236}">
                <a16:creationId xmlns:a16="http://schemas.microsoft.com/office/drawing/2014/main" id="{63B82950-8EA3-2924-F46C-C4B59738B1F2}"/>
              </a:ext>
            </a:extLst>
          </p:cNvPr>
          <p:cNvSpPr txBox="1">
            <a:spLocks/>
          </p:cNvSpPr>
          <p:nvPr/>
        </p:nvSpPr>
        <p:spPr>
          <a:xfrm>
            <a:off x="838200" y="98160"/>
            <a:ext cx="10515600" cy="549274"/>
          </a:xfrm>
          <a:prstGeom prst="rect">
            <a:avLst/>
          </a:prstGeom>
          <a:no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dirty="0">
                <a:solidFill>
                  <a:schemeClr val="accent5"/>
                </a:solidFill>
                <a:latin typeface="Bookman Old Style" panose="02050604050505020204" pitchFamily="18" charset="0"/>
              </a:rPr>
              <a:t>Export of Services under G.S.T</a:t>
            </a:r>
          </a:p>
        </p:txBody>
      </p:sp>
    </p:spTree>
    <p:extLst>
      <p:ext uri="{BB962C8B-B14F-4D97-AF65-F5344CB8AC3E}">
        <p14:creationId xmlns:p14="http://schemas.microsoft.com/office/powerpoint/2010/main" val="3154514791"/>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49B4804-499E-A71B-B87E-A25776F6731F}"/>
              </a:ext>
            </a:extLst>
          </p:cNvPr>
          <p:cNvSpPr txBox="1"/>
          <p:nvPr/>
        </p:nvSpPr>
        <p:spPr>
          <a:xfrm>
            <a:off x="173181" y="647434"/>
            <a:ext cx="11845637" cy="5847755"/>
          </a:xfrm>
          <a:prstGeom prst="rect">
            <a:avLst/>
          </a:prstGeom>
          <a:noFill/>
        </p:spPr>
        <p:txBody>
          <a:bodyPr wrap="square">
            <a:spAutoFit/>
          </a:bodyPr>
          <a:lstStyle/>
          <a:p>
            <a:r>
              <a:rPr lang="en-US" sz="1500" b="1" dirty="0">
                <a:latin typeface="Bookman Old Style" panose="02050604050505020204" pitchFamily="18" charset="0"/>
              </a:rPr>
              <a:t>8. Sub-Section (12): Passenger Transportation Services</a:t>
            </a:r>
            <a:endParaRPr lang="en-US" sz="1500" dirty="0">
              <a:latin typeface="Bookman Old Style" panose="02050604050505020204" pitchFamily="18" charset="0"/>
            </a:endParaRPr>
          </a:p>
          <a:p>
            <a:pPr marL="742950" lvl="1" indent="-285750">
              <a:buFont typeface="Arial" panose="020B0604020202020204" pitchFamily="34" charset="0"/>
              <a:buChar char="•"/>
            </a:pPr>
            <a:endParaRPr lang="en-US" sz="1000" dirty="0">
              <a:latin typeface="Bookman Old Style" panose="02050604050505020204" pitchFamily="18" charset="0"/>
            </a:endParaRPr>
          </a:p>
          <a:p>
            <a:pPr marL="742950" lvl="1" indent="-285750">
              <a:buFont typeface="Arial" panose="020B0604020202020204" pitchFamily="34" charset="0"/>
              <a:buChar char="•"/>
            </a:pPr>
            <a:r>
              <a:rPr lang="en-US" sz="1500" dirty="0">
                <a:latin typeface="Bookman Old Style" panose="02050604050505020204" pitchFamily="18" charset="0"/>
              </a:rPr>
              <a:t>The place of supply is where the passenger embarks on the conveyance for a continuous journey.</a:t>
            </a:r>
          </a:p>
          <a:p>
            <a:pPr marL="742950" lvl="1" indent="-285750">
              <a:buFont typeface="Arial" panose="020B0604020202020204" pitchFamily="34" charset="0"/>
              <a:buChar char="•"/>
            </a:pPr>
            <a:endParaRPr lang="en-US" sz="1500" dirty="0">
              <a:latin typeface="Bookman Old Style" panose="02050604050505020204" pitchFamily="18" charset="0"/>
            </a:endParaRPr>
          </a:p>
          <a:p>
            <a:r>
              <a:rPr lang="en-US" sz="1500" b="1" dirty="0">
                <a:latin typeface="Bookman Old Style" panose="02050604050505020204" pitchFamily="18" charset="0"/>
              </a:rPr>
              <a:t>9. Sub-Section (13): On-Board Services</a:t>
            </a:r>
            <a:endParaRPr lang="en-US" sz="1500" dirty="0">
              <a:latin typeface="Bookman Old Style" panose="02050604050505020204" pitchFamily="18" charset="0"/>
            </a:endParaRPr>
          </a:p>
          <a:p>
            <a:pPr marL="742950" lvl="1" indent="-285750">
              <a:buFont typeface="Arial" panose="020B0604020202020204" pitchFamily="34" charset="0"/>
              <a:buChar char="•"/>
            </a:pPr>
            <a:endParaRPr lang="en-US" sz="1000" dirty="0">
              <a:latin typeface="Bookman Old Style" panose="02050604050505020204" pitchFamily="18" charset="0"/>
            </a:endParaRPr>
          </a:p>
          <a:p>
            <a:pPr marL="742950" lvl="1" indent="-285750">
              <a:buFont typeface="Arial" panose="020B0604020202020204" pitchFamily="34" charset="0"/>
              <a:buChar char="•"/>
            </a:pPr>
            <a:r>
              <a:rPr lang="en-US" sz="1500" dirty="0">
                <a:latin typeface="Bookman Old Style" panose="02050604050505020204" pitchFamily="18" charset="0"/>
              </a:rPr>
              <a:t>For services provided on board a conveyance during transport, the place of supply is the first scheduled point of departure of the conveyance.</a:t>
            </a:r>
          </a:p>
          <a:p>
            <a:pPr marL="742950" lvl="1" indent="-285750">
              <a:buFont typeface="Arial" panose="020B0604020202020204" pitchFamily="34" charset="0"/>
              <a:buChar char="•"/>
            </a:pPr>
            <a:endParaRPr lang="en-US" sz="1500" dirty="0">
              <a:latin typeface="Bookman Old Style" panose="02050604050505020204" pitchFamily="18" charset="0"/>
            </a:endParaRPr>
          </a:p>
          <a:p>
            <a:r>
              <a:rPr lang="en-US" sz="1500" b="1" dirty="0">
                <a:latin typeface="Bookman Old Style" panose="02050604050505020204" pitchFamily="18" charset="0"/>
              </a:rPr>
              <a:t>10. Sub-Section (14): Online Information and Database Access Services</a:t>
            </a:r>
            <a:endParaRPr lang="en-US" sz="1500" dirty="0">
              <a:latin typeface="Bookman Old Style" panose="02050604050505020204" pitchFamily="18" charset="0"/>
            </a:endParaRPr>
          </a:p>
          <a:p>
            <a:pPr marL="742950" lvl="1" indent="-285750">
              <a:buFont typeface="Wingdings" panose="05000000000000000000" pitchFamily="2" charset="2"/>
              <a:buChar char="v"/>
            </a:pPr>
            <a:endParaRPr lang="en-US" sz="1000" dirty="0">
              <a:latin typeface="Bookman Old Style" panose="02050604050505020204" pitchFamily="18" charset="0"/>
            </a:endParaRPr>
          </a:p>
          <a:p>
            <a:pPr marL="742950" lvl="1" indent="-285750">
              <a:buFont typeface="Wingdings" panose="05000000000000000000" pitchFamily="2" charset="2"/>
              <a:buChar char="v"/>
            </a:pPr>
            <a:r>
              <a:rPr lang="en-US" sz="1500" dirty="0">
                <a:latin typeface="Bookman Old Style" panose="02050604050505020204" pitchFamily="18" charset="0"/>
              </a:rPr>
              <a:t>The place of supply is the location of the recipient of services.</a:t>
            </a:r>
          </a:p>
          <a:p>
            <a:pPr marL="742950" lvl="1" indent="-285750">
              <a:buFont typeface="Wingdings" panose="05000000000000000000" pitchFamily="2" charset="2"/>
              <a:buChar char="v"/>
            </a:pPr>
            <a:endParaRPr lang="en-US" sz="1000" b="1" dirty="0">
              <a:latin typeface="Bookman Old Style" panose="02050604050505020204" pitchFamily="18" charset="0"/>
            </a:endParaRPr>
          </a:p>
          <a:p>
            <a:pPr marL="742950" lvl="1" indent="-285750">
              <a:buFont typeface="Wingdings" panose="05000000000000000000" pitchFamily="2" charset="2"/>
              <a:buChar char="v"/>
            </a:pPr>
            <a:r>
              <a:rPr lang="en-US" sz="1500" b="1" dirty="0">
                <a:latin typeface="Bookman Old Style" panose="02050604050505020204" pitchFamily="18" charset="0"/>
              </a:rPr>
              <a:t>Explanation:</a:t>
            </a:r>
            <a:r>
              <a:rPr lang="en-US" sz="1500" dirty="0">
                <a:latin typeface="Bookman Old Style" panose="02050604050505020204" pitchFamily="18" charset="0"/>
              </a:rPr>
              <a:t> The recipient is deemed to be in the taxable territory if any two of the following conditions are met:</a:t>
            </a:r>
          </a:p>
          <a:p>
            <a:pPr marL="1200150" lvl="2" indent="-285750">
              <a:buFont typeface="Arial" panose="020B0604020202020204" pitchFamily="34" charset="0"/>
              <a:buChar char="•"/>
            </a:pPr>
            <a:r>
              <a:rPr lang="en-US" sz="1500" dirty="0">
                <a:latin typeface="Bookman Old Style" panose="02050604050505020204" pitchFamily="18" charset="0"/>
              </a:rPr>
              <a:t>Location of address presented is in the taxable territory.</a:t>
            </a:r>
          </a:p>
          <a:p>
            <a:pPr marL="1200150" lvl="2" indent="-285750">
              <a:buFont typeface="Arial" panose="020B0604020202020204" pitchFamily="34" charset="0"/>
              <a:buChar char="•"/>
            </a:pPr>
            <a:r>
              <a:rPr lang="en-US" sz="1500" dirty="0">
                <a:latin typeface="Bookman Old Style" panose="02050604050505020204" pitchFamily="18" charset="0"/>
              </a:rPr>
              <a:t>Payment card issued in the taxable territory.</a:t>
            </a:r>
          </a:p>
          <a:p>
            <a:pPr marL="1200150" lvl="2" indent="-285750">
              <a:buFont typeface="Arial" panose="020B0604020202020204" pitchFamily="34" charset="0"/>
              <a:buChar char="•"/>
            </a:pPr>
            <a:r>
              <a:rPr lang="en-US" sz="1500" dirty="0">
                <a:latin typeface="Bookman Old Style" panose="02050604050505020204" pitchFamily="18" charset="0"/>
              </a:rPr>
              <a:t>Billing address is in the taxable territory.</a:t>
            </a:r>
          </a:p>
          <a:p>
            <a:pPr marL="1200150" lvl="2" indent="-285750">
              <a:buFont typeface="Arial" panose="020B0604020202020204" pitchFamily="34" charset="0"/>
              <a:buChar char="•"/>
            </a:pPr>
            <a:r>
              <a:rPr lang="en-US" sz="1500" dirty="0">
                <a:latin typeface="Bookman Old Style" panose="02050604050505020204" pitchFamily="18" charset="0"/>
              </a:rPr>
              <a:t>IP address used is in the taxable territory.</a:t>
            </a:r>
          </a:p>
          <a:p>
            <a:pPr marL="1200150" lvl="2" indent="-285750">
              <a:buFont typeface="Arial" panose="020B0604020202020204" pitchFamily="34" charset="0"/>
              <a:buChar char="•"/>
            </a:pPr>
            <a:r>
              <a:rPr lang="en-US" sz="1500" dirty="0">
                <a:latin typeface="Bookman Old Style" panose="02050604050505020204" pitchFamily="18" charset="0"/>
              </a:rPr>
              <a:t>Bank account for payment is maintained in the taxable territory.</a:t>
            </a:r>
          </a:p>
          <a:p>
            <a:pPr marL="1200150" lvl="2" indent="-285750">
              <a:buFont typeface="Arial" panose="020B0604020202020204" pitchFamily="34" charset="0"/>
              <a:buChar char="•"/>
            </a:pPr>
            <a:r>
              <a:rPr lang="en-US" sz="1500" dirty="0">
                <a:latin typeface="Bookman Old Style" panose="02050604050505020204" pitchFamily="18" charset="0"/>
              </a:rPr>
              <a:t>SIM card country code is of the taxable territory.</a:t>
            </a:r>
          </a:p>
          <a:p>
            <a:pPr marL="1200150" lvl="2" indent="-285750">
              <a:buFont typeface="Arial" panose="020B0604020202020204" pitchFamily="34" charset="0"/>
              <a:buChar char="•"/>
            </a:pPr>
            <a:r>
              <a:rPr lang="en-US" sz="1500" dirty="0">
                <a:latin typeface="Bookman Old Style" panose="02050604050505020204" pitchFamily="18" charset="0"/>
              </a:rPr>
              <a:t>Location of fixed landline used is in the taxable territory.</a:t>
            </a:r>
          </a:p>
          <a:p>
            <a:pPr marL="1200150" lvl="2" indent="-285750">
              <a:buFont typeface="Arial" panose="020B0604020202020204" pitchFamily="34" charset="0"/>
              <a:buChar char="•"/>
            </a:pPr>
            <a:endParaRPr lang="en-US" sz="1000" dirty="0">
              <a:latin typeface="Bookman Old Style" panose="02050604050505020204" pitchFamily="18" charset="0"/>
            </a:endParaRPr>
          </a:p>
          <a:p>
            <a:r>
              <a:rPr lang="en-US" sz="1500" b="1" dirty="0">
                <a:latin typeface="Bookman Old Style" panose="02050604050505020204" pitchFamily="18" charset="0"/>
              </a:rPr>
              <a:t>11. Sub-Section (15): Power to Notify</a:t>
            </a:r>
            <a:endParaRPr lang="en-US" sz="1500" dirty="0">
              <a:latin typeface="Bookman Old Style" panose="02050604050505020204" pitchFamily="18" charset="0"/>
            </a:endParaRPr>
          </a:p>
          <a:p>
            <a:pPr marL="742950" lvl="1" indent="-285750">
              <a:buFont typeface="Arial" panose="020B0604020202020204" pitchFamily="34" charset="0"/>
              <a:buChar char="•"/>
            </a:pPr>
            <a:endParaRPr lang="en-US" sz="1000" dirty="0">
              <a:latin typeface="Bookman Old Style" panose="02050604050505020204" pitchFamily="18" charset="0"/>
            </a:endParaRPr>
          </a:p>
          <a:p>
            <a:pPr marL="742950" lvl="1" indent="-285750">
              <a:buFont typeface="Arial" panose="020B0604020202020204" pitchFamily="34" charset="0"/>
              <a:buChar char="•"/>
            </a:pPr>
            <a:r>
              <a:rPr lang="en-US" sz="1500" dirty="0">
                <a:latin typeface="Bookman Old Style" panose="02050604050505020204" pitchFamily="18" charset="0"/>
              </a:rPr>
              <a:t>The government can notify any service description or circumstances where the place of supply shall be the place of effective use and enjoyment to prevent double taxation or non-taxation.</a:t>
            </a:r>
            <a:endParaRPr lang="en-IN" sz="1500" dirty="0">
              <a:latin typeface="Bookman Old Style" panose="02050604050505020204" pitchFamily="18" charset="0"/>
            </a:endParaRPr>
          </a:p>
        </p:txBody>
      </p:sp>
      <p:sp>
        <p:nvSpPr>
          <p:cNvPr id="2" name="Title 1">
            <a:extLst>
              <a:ext uri="{FF2B5EF4-FFF2-40B4-BE49-F238E27FC236}">
                <a16:creationId xmlns:a16="http://schemas.microsoft.com/office/drawing/2014/main" id="{A3C39159-A363-483A-A820-E09B5A8344FB}"/>
              </a:ext>
            </a:extLst>
          </p:cNvPr>
          <p:cNvSpPr txBox="1">
            <a:spLocks/>
          </p:cNvSpPr>
          <p:nvPr/>
        </p:nvSpPr>
        <p:spPr>
          <a:xfrm>
            <a:off x="848591" y="98160"/>
            <a:ext cx="10515600" cy="549274"/>
          </a:xfrm>
          <a:prstGeom prst="rect">
            <a:avLst/>
          </a:prstGeom>
          <a:no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dirty="0">
                <a:solidFill>
                  <a:schemeClr val="accent5"/>
                </a:solidFill>
                <a:latin typeface="Bookman Old Style" panose="02050604050505020204" pitchFamily="18" charset="0"/>
              </a:rPr>
              <a:t>Export of Services under G.S.T</a:t>
            </a:r>
          </a:p>
        </p:txBody>
      </p:sp>
    </p:spTree>
    <p:extLst>
      <p:ext uri="{BB962C8B-B14F-4D97-AF65-F5344CB8AC3E}">
        <p14:creationId xmlns:p14="http://schemas.microsoft.com/office/powerpoint/2010/main" val="1832818880"/>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10652FDB-01D0-960D-E19B-17120D4F6713}"/>
              </a:ext>
            </a:extLst>
          </p:cNvPr>
          <p:cNvSpPr>
            <a:spLocks noGrp="1"/>
          </p:cNvSpPr>
          <p:nvPr>
            <p:ph idx="1"/>
          </p:nvPr>
        </p:nvSpPr>
        <p:spPr>
          <a:xfrm>
            <a:off x="224484" y="880488"/>
            <a:ext cx="11720846" cy="4351338"/>
          </a:xfrm>
        </p:spPr>
        <p:txBody>
          <a:bodyPr/>
          <a:lstStyle/>
          <a:p>
            <a:pPr marL="0" indent="0">
              <a:lnSpc>
                <a:spcPct val="107000"/>
              </a:lnSpc>
              <a:spcAft>
                <a:spcPts val="800"/>
              </a:spcAft>
              <a:buNone/>
            </a:pPr>
            <a:r>
              <a:rPr lang="en-IN" sz="1500" b="1" u="sng" kern="100" dirty="0">
                <a:effectLst/>
                <a:latin typeface="Bookman Old Style" panose="02050604050505020204" pitchFamily="18" charset="0"/>
                <a:ea typeface="Calibri" panose="020F0502020204030204" pitchFamily="34" charset="0"/>
                <a:cs typeface="Times New Roman" panose="02020603050405020304" pitchFamily="18" charset="0"/>
              </a:rPr>
              <a:t>GST Treatment of Export of Services:</a:t>
            </a:r>
            <a:endParaRPr lang="en-IN" sz="15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rabicPeriod"/>
              <a:tabLst>
                <a:tab pos="457200" algn="l"/>
              </a:tabLst>
            </a:pPr>
            <a:r>
              <a:rPr lang="en-IN" sz="1500" b="1" kern="100" dirty="0">
                <a:effectLst/>
                <a:latin typeface="Bookman Old Style" panose="02050604050505020204" pitchFamily="18" charset="0"/>
                <a:ea typeface="Calibri" panose="020F0502020204030204" pitchFamily="34" charset="0"/>
                <a:cs typeface="Times New Roman" panose="02020603050405020304" pitchFamily="18" charset="0"/>
              </a:rPr>
              <a:t>Zero-Rated Supply:</a:t>
            </a:r>
            <a:endParaRPr lang="en-IN" sz="1500" kern="100" dirty="0">
              <a:effectLst/>
              <a:latin typeface="Calibri" panose="020F0502020204030204" pitchFamily="34" charset="0"/>
              <a:ea typeface="Calibri" panose="020F0502020204030204" pitchFamily="34" charset="0"/>
              <a:cs typeface="Times New Roman" panose="02020603050405020304" pitchFamily="18" charset="0"/>
            </a:endParaRPr>
          </a:p>
          <a:p>
            <a:pPr marL="742950" lvl="1" indent="-285750">
              <a:lnSpc>
                <a:spcPct val="107000"/>
              </a:lnSpc>
              <a:spcAft>
                <a:spcPts val="800"/>
              </a:spcAft>
              <a:buSzPts val="1000"/>
              <a:buFont typeface="Courier New" panose="02070309020205020404" pitchFamily="49" charset="0"/>
              <a:buChar char="o"/>
              <a:tabLst>
                <a:tab pos="914400" algn="l"/>
              </a:tabLst>
            </a:pPr>
            <a:r>
              <a:rPr lang="en-IN" sz="1500" kern="100" dirty="0">
                <a:effectLst/>
                <a:latin typeface="Bookman Old Style" panose="02050604050505020204" pitchFamily="18" charset="0"/>
                <a:ea typeface="Calibri" panose="020F0502020204030204" pitchFamily="34" charset="0"/>
                <a:cs typeface="Times New Roman" panose="02020603050405020304" pitchFamily="18" charset="0"/>
              </a:rPr>
              <a:t>Exports of services are considered zero-rated supplies under GST. This means that the supply is taxed at 0%, and exporters can claim refunds on any input taxes paid.</a:t>
            </a:r>
            <a:endParaRPr lang="en-IN" sz="15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rabicPeriod"/>
              <a:tabLst>
                <a:tab pos="457200" algn="l"/>
              </a:tabLst>
            </a:pPr>
            <a:r>
              <a:rPr lang="en-IN" sz="1500" b="1" kern="100" dirty="0">
                <a:effectLst/>
                <a:latin typeface="Bookman Old Style" panose="02050604050505020204" pitchFamily="18" charset="0"/>
                <a:ea typeface="Calibri" panose="020F0502020204030204" pitchFamily="34" charset="0"/>
                <a:cs typeface="Times New Roman" panose="02020603050405020304" pitchFamily="18" charset="0"/>
              </a:rPr>
              <a:t>Options for Exporters:</a:t>
            </a:r>
            <a:endParaRPr lang="en-IN" sz="1500" kern="100" dirty="0">
              <a:effectLst/>
              <a:latin typeface="Calibri" panose="020F0502020204030204" pitchFamily="34" charset="0"/>
              <a:ea typeface="Calibri" panose="020F0502020204030204" pitchFamily="34" charset="0"/>
              <a:cs typeface="Times New Roman" panose="02020603050405020304" pitchFamily="18" charset="0"/>
            </a:endParaRPr>
          </a:p>
          <a:p>
            <a:pPr marL="742950" lvl="1" indent="-285750">
              <a:lnSpc>
                <a:spcPct val="107000"/>
              </a:lnSpc>
              <a:spcAft>
                <a:spcPts val="800"/>
              </a:spcAft>
              <a:buSzPts val="1000"/>
              <a:buFont typeface="Courier New" panose="02070309020205020404" pitchFamily="49" charset="0"/>
              <a:buChar char="o"/>
              <a:tabLst>
                <a:tab pos="914400" algn="l"/>
              </a:tabLst>
            </a:pPr>
            <a:r>
              <a:rPr lang="en-IN" sz="1500" b="1" kern="100" dirty="0">
                <a:effectLst/>
                <a:latin typeface="Bookman Old Style" panose="02050604050505020204" pitchFamily="18" charset="0"/>
                <a:ea typeface="Calibri" panose="020F0502020204030204" pitchFamily="34" charset="0"/>
                <a:cs typeface="Times New Roman" panose="02020603050405020304" pitchFamily="18" charset="0"/>
              </a:rPr>
              <a:t>Export with Payment of IGST: </a:t>
            </a:r>
            <a:r>
              <a:rPr lang="en-IN" sz="1500" kern="100" dirty="0">
                <a:effectLst/>
                <a:latin typeface="Bookman Old Style" panose="02050604050505020204" pitchFamily="18" charset="0"/>
                <a:ea typeface="Calibri" panose="020F0502020204030204" pitchFamily="34" charset="0"/>
                <a:cs typeface="Times New Roman" panose="02020603050405020304" pitchFamily="18" charset="0"/>
              </a:rPr>
              <a:t>Exporters can pay IGST on the service export and claim a refund of the IGST paid.</a:t>
            </a:r>
            <a:endParaRPr lang="en-IN" sz="1500" kern="100" dirty="0">
              <a:effectLst/>
              <a:latin typeface="Calibri" panose="020F0502020204030204" pitchFamily="34" charset="0"/>
              <a:ea typeface="Calibri" panose="020F0502020204030204" pitchFamily="34" charset="0"/>
              <a:cs typeface="Times New Roman" panose="02020603050405020304" pitchFamily="18" charset="0"/>
            </a:endParaRPr>
          </a:p>
          <a:p>
            <a:pPr marL="742950" lvl="1" indent="-285750">
              <a:lnSpc>
                <a:spcPct val="107000"/>
              </a:lnSpc>
              <a:spcAft>
                <a:spcPts val="800"/>
              </a:spcAft>
              <a:buSzPts val="1000"/>
              <a:buFont typeface="Courier New" panose="02070309020205020404" pitchFamily="49" charset="0"/>
              <a:buChar char="o"/>
              <a:tabLst>
                <a:tab pos="914400" algn="l"/>
              </a:tabLst>
            </a:pPr>
            <a:r>
              <a:rPr lang="en-IN" sz="1500" b="1" kern="100" dirty="0">
                <a:effectLst/>
                <a:latin typeface="Bookman Old Style" panose="02050604050505020204" pitchFamily="18" charset="0"/>
                <a:ea typeface="Calibri" panose="020F0502020204030204" pitchFamily="34" charset="0"/>
                <a:cs typeface="Times New Roman" panose="02020603050405020304" pitchFamily="18" charset="0"/>
              </a:rPr>
              <a:t>Export without Payment of IGST under LUT/Bond: </a:t>
            </a:r>
            <a:r>
              <a:rPr lang="en-IN" sz="1500" kern="100" dirty="0">
                <a:effectLst/>
                <a:latin typeface="Bookman Old Style" panose="02050604050505020204" pitchFamily="18" charset="0"/>
                <a:ea typeface="Calibri" panose="020F0502020204030204" pitchFamily="34" charset="0"/>
                <a:cs typeface="Times New Roman" panose="02020603050405020304" pitchFamily="18" charset="0"/>
              </a:rPr>
              <a:t>Exporters can export without charging IGST by furnishing a Letter of Undertaking (LUT) or a Bond and claim a refund of the input tax credit (ITC) used in providing the exported service.</a:t>
            </a:r>
            <a:endParaRPr lang="en-IN" sz="1500" kern="1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en-IN" dirty="0"/>
          </a:p>
        </p:txBody>
      </p:sp>
      <p:sp>
        <p:nvSpPr>
          <p:cNvPr id="2" name="Title 1">
            <a:extLst>
              <a:ext uri="{FF2B5EF4-FFF2-40B4-BE49-F238E27FC236}">
                <a16:creationId xmlns:a16="http://schemas.microsoft.com/office/drawing/2014/main" id="{2EE4BE90-BB71-1F32-E453-64140DCDA207}"/>
              </a:ext>
            </a:extLst>
          </p:cNvPr>
          <p:cNvSpPr txBox="1">
            <a:spLocks/>
          </p:cNvSpPr>
          <p:nvPr/>
        </p:nvSpPr>
        <p:spPr>
          <a:xfrm>
            <a:off x="838200" y="207055"/>
            <a:ext cx="10515600" cy="549274"/>
          </a:xfrm>
          <a:prstGeom prst="rect">
            <a:avLst/>
          </a:prstGeom>
          <a:no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dirty="0">
                <a:solidFill>
                  <a:schemeClr val="accent5"/>
                </a:solidFill>
                <a:latin typeface="Bookman Old Style" panose="02050604050505020204" pitchFamily="18" charset="0"/>
              </a:rPr>
              <a:t>Export of Services under G.S.T</a:t>
            </a:r>
          </a:p>
        </p:txBody>
      </p:sp>
      <p:pic>
        <p:nvPicPr>
          <p:cNvPr id="3" name="Picture 2" descr="What Is an Export - Shipping Solutions">
            <a:extLst>
              <a:ext uri="{FF2B5EF4-FFF2-40B4-BE49-F238E27FC236}">
                <a16:creationId xmlns:a16="http://schemas.microsoft.com/office/drawing/2014/main" id="{4375287D-33EC-D894-2219-30A7A3FF94DD}"/>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65419" y="4271705"/>
            <a:ext cx="3875808" cy="2004403"/>
          </a:xfrm>
          <a:prstGeom prst="rect">
            <a:avLst/>
          </a:prstGeom>
          <a:noFill/>
          <a:ln>
            <a:noFill/>
          </a:ln>
        </p:spPr>
      </p:pic>
    </p:spTree>
    <p:extLst>
      <p:ext uri="{BB962C8B-B14F-4D97-AF65-F5344CB8AC3E}">
        <p14:creationId xmlns:p14="http://schemas.microsoft.com/office/powerpoint/2010/main" val="505691521"/>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76447" y="829336"/>
            <a:ext cx="11653283" cy="5251930"/>
          </a:xfrm>
        </p:spPr>
        <p:txBody>
          <a:bodyPr>
            <a:noAutofit/>
          </a:bodyPr>
          <a:lstStyle/>
          <a:p>
            <a:pPr marL="0" indent="0">
              <a:spcBef>
                <a:spcPts val="600"/>
              </a:spcBef>
              <a:buNone/>
            </a:pPr>
            <a:endParaRPr lang="en-US" sz="1250" b="1" dirty="0">
              <a:latin typeface="Bookman Old Style" panose="02050604050505020204" pitchFamily="18" charset="0"/>
            </a:endParaRPr>
          </a:p>
          <a:p>
            <a:pPr marL="0" indent="0">
              <a:spcBef>
                <a:spcPts val="600"/>
              </a:spcBef>
              <a:buNone/>
            </a:pPr>
            <a:endParaRPr lang="en-US" sz="1250" b="1" dirty="0">
              <a:latin typeface="Bookman Old Style" panose="02050604050505020204" pitchFamily="18" charset="0"/>
            </a:endParaRPr>
          </a:p>
          <a:p>
            <a:pPr marL="0" indent="0">
              <a:spcBef>
                <a:spcPts val="600"/>
              </a:spcBef>
              <a:buNone/>
            </a:pPr>
            <a:endParaRPr lang="en-US" sz="500" b="1" dirty="0">
              <a:latin typeface="Bookman Old Style" panose="02050604050505020204" pitchFamily="18" charset="0"/>
            </a:endParaRPr>
          </a:p>
        </p:txBody>
      </p:sp>
      <p:sp>
        <p:nvSpPr>
          <p:cNvPr id="2" name="Title 1">
            <a:extLst>
              <a:ext uri="{FF2B5EF4-FFF2-40B4-BE49-F238E27FC236}">
                <a16:creationId xmlns:a16="http://schemas.microsoft.com/office/drawing/2014/main" id="{236D97E7-9A91-A68C-C9B6-7928008ED711}"/>
              </a:ext>
            </a:extLst>
          </p:cNvPr>
          <p:cNvSpPr txBox="1">
            <a:spLocks/>
          </p:cNvSpPr>
          <p:nvPr/>
        </p:nvSpPr>
        <p:spPr>
          <a:xfrm>
            <a:off x="838200" y="144935"/>
            <a:ext cx="10515600" cy="549274"/>
          </a:xfrm>
          <a:prstGeom prst="rect">
            <a:avLst/>
          </a:prstGeom>
          <a:no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dirty="0">
                <a:solidFill>
                  <a:schemeClr val="accent5"/>
                </a:solidFill>
                <a:latin typeface="Bookman Old Style" panose="02050604050505020204" pitchFamily="18" charset="0"/>
              </a:rPr>
              <a:t>Export of Services under G.S.T</a:t>
            </a:r>
          </a:p>
        </p:txBody>
      </p:sp>
      <p:sp>
        <p:nvSpPr>
          <p:cNvPr id="6" name="TextBox 5">
            <a:extLst>
              <a:ext uri="{FF2B5EF4-FFF2-40B4-BE49-F238E27FC236}">
                <a16:creationId xmlns:a16="http://schemas.microsoft.com/office/drawing/2014/main" id="{305DCD8F-46A3-EE12-18B2-A28B427FC70A}"/>
              </a:ext>
            </a:extLst>
          </p:cNvPr>
          <p:cNvSpPr txBox="1"/>
          <p:nvPr/>
        </p:nvSpPr>
        <p:spPr>
          <a:xfrm>
            <a:off x="215969" y="728934"/>
            <a:ext cx="11821701" cy="5860194"/>
          </a:xfrm>
          <a:prstGeom prst="rect">
            <a:avLst/>
          </a:prstGeom>
          <a:noFill/>
        </p:spPr>
        <p:txBody>
          <a:bodyPr wrap="square">
            <a:spAutoFit/>
          </a:bodyPr>
          <a:lstStyle/>
          <a:p>
            <a:pPr>
              <a:lnSpc>
                <a:spcPct val="107000"/>
              </a:lnSpc>
              <a:spcAft>
                <a:spcPts val="800"/>
              </a:spcAft>
            </a:pPr>
            <a:r>
              <a:rPr lang="en-IN" sz="1450" b="1" u="sng" kern="100" dirty="0">
                <a:effectLst/>
                <a:latin typeface="Bookman Old Style" panose="02050604050505020204" pitchFamily="18" charset="0"/>
                <a:ea typeface="Calibri" panose="020F0502020204030204" pitchFamily="34" charset="0"/>
                <a:cs typeface="Times New Roman" panose="02020603050405020304" pitchFamily="18" charset="0"/>
              </a:rPr>
              <a:t>Export of Services with Payment of IGST:</a:t>
            </a:r>
            <a:endParaRPr lang="en-IN" sz="145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rabicPeriod"/>
              <a:tabLst>
                <a:tab pos="457200" algn="l"/>
              </a:tabLst>
            </a:pPr>
            <a:r>
              <a:rPr lang="en-IN" sz="1450" b="1" kern="100" dirty="0">
                <a:effectLst/>
                <a:latin typeface="Bookman Old Style" panose="02050604050505020204" pitchFamily="18" charset="0"/>
                <a:ea typeface="Calibri" panose="020F0502020204030204" pitchFamily="34" charset="0"/>
                <a:cs typeface="Times New Roman" panose="02020603050405020304" pitchFamily="18" charset="0"/>
              </a:rPr>
              <a:t>Export with IGST Payment:</a:t>
            </a:r>
            <a:endParaRPr lang="en-IN" sz="1450" kern="100" dirty="0">
              <a:effectLst/>
              <a:latin typeface="Calibri" panose="020F0502020204030204" pitchFamily="34" charset="0"/>
              <a:ea typeface="Calibri" panose="020F0502020204030204" pitchFamily="34" charset="0"/>
              <a:cs typeface="Times New Roman" panose="02020603050405020304" pitchFamily="18" charset="0"/>
            </a:endParaRPr>
          </a:p>
          <a:p>
            <a:pPr marL="742950" lvl="1" indent="-285750">
              <a:lnSpc>
                <a:spcPct val="107000"/>
              </a:lnSpc>
              <a:spcAft>
                <a:spcPts val="800"/>
              </a:spcAft>
              <a:buSzPts val="1000"/>
              <a:buFont typeface="Courier New" panose="02070309020205020404" pitchFamily="49" charset="0"/>
              <a:buChar char="o"/>
              <a:tabLst>
                <a:tab pos="914400" algn="l"/>
              </a:tabLst>
            </a:pPr>
            <a:r>
              <a:rPr lang="en-IN" sz="1450" kern="100" dirty="0">
                <a:effectLst/>
                <a:latin typeface="Bookman Old Style" panose="02050604050505020204" pitchFamily="18" charset="0"/>
                <a:ea typeface="Calibri" panose="020F0502020204030204" pitchFamily="34" charset="0"/>
                <a:cs typeface="Times New Roman" panose="02020603050405020304" pitchFamily="18" charset="0"/>
              </a:rPr>
              <a:t>The exporter pays IGST on the service at the time of export and claims a refund of this tax.</a:t>
            </a:r>
            <a:endParaRPr lang="en-IN" sz="1450" kern="100" dirty="0">
              <a:effectLst/>
              <a:latin typeface="Calibri" panose="020F0502020204030204" pitchFamily="34" charset="0"/>
              <a:ea typeface="Calibri" panose="020F0502020204030204" pitchFamily="34" charset="0"/>
              <a:cs typeface="Times New Roman" panose="02020603050405020304" pitchFamily="18" charset="0"/>
            </a:endParaRPr>
          </a:p>
          <a:p>
            <a:pPr marL="742950" lvl="1" indent="-285750">
              <a:lnSpc>
                <a:spcPct val="107000"/>
              </a:lnSpc>
              <a:spcAft>
                <a:spcPts val="800"/>
              </a:spcAft>
              <a:buSzPts val="1000"/>
              <a:buFont typeface="Courier New" panose="02070309020205020404" pitchFamily="49" charset="0"/>
              <a:buChar char="o"/>
              <a:tabLst>
                <a:tab pos="914400" algn="l"/>
              </a:tabLst>
            </a:pPr>
            <a:r>
              <a:rPr lang="en-IN" sz="1450" kern="100" dirty="0">
                <a:effectLst/>
                <a:latin typeface="Bookman Old Style" panose="02050604050505020204" pitchFamily="18" charset="0"/>
                <a:ea typeface="Calibri" panose="020F0502020204030204" pitchFamily="34" charset="0"/>
                <a:cs typeface="Times New Roman" panose="02020603050405020304" pitchFamily="18" charset="0"/>
              </a:rPr>
              <a:t>Filing of a LUT/Bond is not required in this method, but the exporter needs to pay IGST on the outward supply.</a:t>
            </a:r>
            <a:endParaRPr lang="en-IN" sz="145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rabicPeriod"/>
              <a:tabLst>
                <a:tab pos="457200" algn="l"/>
              </a:tabLst>
            </a:pPr>
            <a:r>
              <a:rPr lang="en-IN" sz="1450" b="1" kern="100" dirty="0">
                <a:effectLst/>
                <a:latin typeface="Bookman Old Style" panose="02050604050505020204" pitchFamily="18" charset="0"/>
                <a:ea typeface="Calibri" panose="020F0502020204030204" pitchFamily="34" charset="0"/>
                <a:cs typeface="Times New Roman" panose="02020603050405020304" pitchFamily="18" charset="0"/>
              </a:rPr>
              <a:t>Refund Process:</a:t>
            </a:r>
            <a:endParaRPr lang="en-IN" sz="1450" kern="100" dirty="0">
              <a:effectLst/>
              <a:latin typeface="Calibri" panose="020F0502020204030204" pitchFamily="34" charset="0"/>
              <a:ea typeface="Calibri" panose="020F0502020204030204" pitchFamily="34" charset="0"/>
              <a:cs typeface="Times New Roman" panose="02020603050405020304" pitchFamily="18" charset="0"/>
            </a:endParaRPr>
          </a:p>
          <a:p>
            <a:pPr marL="742950" lvl="1" indent="-285750">
              <a:lnSpc>
                <a:spcPct val="107000"/>
              </a:lnSpc>
              <a:spcAft>
                <a:spcPts val="800"/>
              </a:spcAft>
              <a:buSzPts val="1000"/>
              <a:buFont typeface="Courier New" panose="02070309020205020404" pitchFamily="49" charset="0"/>
              <a:buChar char="o"/>
              <a:tabLst>
                <a:tab pos="914400" algn="l"/>
              </a:tabLst>
            </a:pPr>
            <a:r>
              <a:rPr lang="en-IN" sz="1450" kern="100" dirty="0">
                <a:effectLst/>
                <a:latin typeface="Bookman Old Style" panose="02050604050505020204" pitchFamily="18" charset="0"/>
                <a:ea typeface="Calibri" panose="020F0502020204030204" pitchFamily="34" charset="0"/>
                <a:cs typeface="Times New Roman" panose="02020603050405020304" pitchFamily="18" charset="0"/>
              </a:rPr>
              <a:t>The exporter files the refund application in Form RFD-01A after receiving payment for the exported service and receiving the proof of realization in foreign exchange.</a:t>
            </a:r>
            <a:endParaRPr lang="en-IN" sz="1450" kern="100" dirty="0">
              <a:effectLst/>
              <a:latin typeface="Calibri" panose="020F0502020204030204" pitchFamily="34" charset="0"/>
              <a:ea typeface="Calibri" panose="020F0502020204030204" pitchFamily="34" charset="0"/>
              <a:cs typeface="Times New Roman" panose="02020603050405020304" pitchFamily="18" charset="0"/>
            </a:endParaRPr>
          </a:p>
          <a:p>
            <a:pPr marL="742950" lvl="1" indent="-285750">
              <a:lnSpc>
                <a:spcPct val="107000"/>
              </a:lnSpc>
              <a:spcAft>
                <a:spcPts val="800"/>
              </a:spcAft>
              <a:buSzPts val="1000"/>
              <a:buFont typeface="Courier New" panose="02070309020205020404" pitchFamily="49" charset="0"/>
              <a:buChar char="o"/>
              <a:tabLst>
                <a:tab pos="914400" algn="l"/>
              </a:tabLst>
            </a:pPr>
            <a:r>
              <a:rPr lang="en-IN" sz="1450" kern="100" dirty="0">
                <a:effectLst/>
                <a:latin typeface="Bookman Old Style" panose="02050604050505020204" pitchFamily="18" charset="0"/>
                <a:ea typeface="Calibri" panose="020F0502020204030204" pitchFamily="34" charset="0"/>
                <a:cs typeface="Times New Roman" panose="02020603050405020304" pitchFamily="18" charset="0"/>
              </a:rPr>
              <a:t>Supporting documents like the export invoice, FIRC/BRC, and shipping bill (if applicable) must be submitted.</a:t>
            </a:r>
            <a:endParaRPr lang="en-IN" sz="145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IN" sz="1450" b="1" u="sng" kern="100" dirty="0">
                <a:effectLst/>
                <a:latin typeface="Bookman Old Style" panose="02050604050505020204" pitchFamily="18" charset="0"/>
                <a:ea typeface="Calibri" panose="020F0502020204030204" pitchFamily="34" charset="0"/>
                <a:cs typeface="Times New Roman" panose="02020603050405020304" pitchFamily="18" charset="0"/>
              </a:rPr>
              <a:t>Procedure for Export of Services without Payment of IGST:</a:t>
            </a:r>
            <a:endParaRPr lang="en-IN" sz="145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rabicPeriod"/>
              <a:tabLst>
                <a:tab pos="457200" algn="l"/>
              </a:tabLst>
            </a:pPr>
            <a:r>
              <a:rPr lang="en-IN" sz="1450" b="1" kern="100" dirty="0">
                <a:effectLst/>
                <a:latin typeface="Bookman Old Style" panose="02050604050505020204" pitchFamily="18" charset="0"/>
                <a:ea typeface="Calibri" panose="020F0502020204030204" pitchFamily="34" charset="0"/>
                <a:cs typeface="Times New Roman" panose="02020603050405020304" pitchFamily="18" charset="0"/>
              </a:rPr>
              <a:t>Filing LUT/Bond:</a:t>
            </a:r>
            <a:endParaRPr lang="en-IN" sz="1450" kern="100" dirty="0">
              <a:effectLst/>
              <a:latin typeface="Calibri" panose="020F0502020204030204" pitchFamily="34" charset="0"/>
              <a:ea typeface="Calibri" panose="020F0502020204030204" pitchFamily="34" charset="0"/>
              <a:cs typeface="Times New Roman" panose="02020603050405020304" pitchFamily="18" charset="0"/>
            </a:endParaRPr>
          </a:p>
          <a:p>
            <a:pPr marL="742950" lvl="1" indent="-285750">
              <a:lnSpc>
                <a:spcPct val="107000"/>
              </a:lnSpc>
              <a:spcAft>
                <a:spcPts val="800"/>
              </a:spcAft>
              <a:buSzPts val="1000"/>
              <a:buFont typeface="Courier New" panose="02070309020205020404" pitchFamily="49" charset="0"/>
              <a:buChar char="o"/>
              <a:tabLst>
                <a:tab pos="914400" algn="l"/>
              </a:tabLst>
            </a:pPr>
            <a:r>
              <a:rPr lang="en-IN" sz="1450" b="1" kern="100" dirty="0">
                <a:effectLst/>
                <a:latin typeface="Bookman Old Style" panose="02050604050505020204" pitchFamily="18" charset="0"/>
                <a:ea typeface="Calibri" panose="020F0502020204030204" pitchFamily="34" charset="0"/>
                <a:cs typeface="Times New Roman" panose="02020603050405020304" pitchFamily="18" charset="0"/>
              </a:rPr>
              <a:t>Letter of Undertaking (LUT): </a:t>
            </a:r>
            <a:r>
              <a:rPr lang="en-IN" sz="1450" kern="100" dirty="0">
                <a:effectLst/>
                <a:latin typeface="Bookman Old Style" panose="02050604050505020204" pitchFamily="18" charset="0"/>
                <a:ea typeface="Calibri" panose="020F0502020204030204" pitchFamily="34" charset="0"/>
                <a:cs typeface="Times New Roman" panose="02020603050405020304" pitchFamily="18" charset="0"/>
              </a:rPr>
              <a:t>LUT is a document filed by exporters to export without paying IGST. LUT is valid for one financial year and can be filed online through the GST portal.</a:t>
            </a:r>
            <a:endParaRPr lang="en-IN" sz="1450" kern="100" dirty="0">
              <a:effectLst/>
              <a:latin typeface="Calibri" panose="020F0502020204030204" pitchFamily="34" charset="0"/>
              <a:ea typeface="Calibri" panose="020F0502020204030204" pitchFamily="34" charset="0"/>
              <a:cs typeface="Times New Roman" panose="02020603050405020304" pitchFamily="18" charset="0"/>
            </a:endParaRPr>
          </a:p>
          <a:p>
            <a:pPr marL="742950" lvl="1" indent="-285750">
              <a:lnSpc>
                <a:spcPct val="107000"/>
              </a:lnSpc>
              <a:spcAft>
                <a:spcPts val="800"/>
              </a:spcAft>
              <a:buSzPts val="1000"/>
              <a:buFont typeface="Courier New" panose="02070309020205020404" pitchFamily="49" charset="0"/>
              <a:buChar char="o"/>
              <a:tabLst>
                <a:tab pos="914400" algn="l"/>
              </a:tabLst>
            </a:pPr>
            <a:r>
              <a:rPr lang="en-IN" sz="1450" b="1" kern="100" dirty="0">
                <a:effectLst/>
                <a:latin typeface="Bookman Old Style" panose="02050604050505020204" pitchFamily="18" charset="0"/>
                <a:ea typeface="Calibri" panose="020F0502020204030204" pitchFamily="34" charset="0"/>
                <a:cs typeface="Times New Roman" panose="02020603050405020304" pitchFamily="18" charset="0"/>
              </a:rPr>
              <a:t>Bond: </a:t>
            </a:r>
            <a:r>
              <a:rPr lang="en-IN" sz="1450" kern="100" dirty="0">
                <a:effectLst/>
                <a:latin typeface="Bookman Old Style" panose="02050604050505020204" pitchFamily="18" charset="0"/>
                <a:ea typeface="Calibri" panose="020F0502020204030204" pitchFamily="34" charset="0"/>
                <a:cs typeface="Times New Roman" panose="02020603050405020304" pitchFamily="18" charset="0"/>
              </a:rPr>
              <a:t>A bond must be furnished if an LUT is not possible. This is usually backed by a bank guarantee, particularly in high-value or risky cases.</a:t>
            </a:r>
            <a:endParaRPr lang="en-IN" sz="145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rabicPeriod"/>
              <a:tabLst>
                <a:tab pos="457200" algn="l"/>
              </a:tabLst>
            </a:pPr>
            <a:r>
              <a:rPr lang="en-IN" sz="1450" b="1" kern="100" dirty="0">
                <a:effectLst/>
                <a:latin typeface="Bookman Old Style" panose="02050604050505020204" pitchFamily="18" charset="0"/>
                <a:ea typeface="Calibri" panose="020F0502020204030204" pitchFamily="34" charset="0"/>
                <a:cs typeface="Times New Roman" panose="02020603050405020304" pitchFamily="18" charset="0"/>
              </a:rPr>
              <a:t>Eligibility for LUT:</a:t>
            </a:r>
            <a:endParaRPr lang="en-IN" sz="1450" kern="100" dirty="0">
              <a:effectLst/>
              <a:latin typeface="Calibri" panose="020F0502020204030204" pitchFamily="34" charset="0"/>
              <a:ea typeface="Calibri" panose="020F0502020204030204" pitchFamily="34" charset="0"/>
              <a:cs typeface="Times New Roman" panose="02020603050405020304" pitchFamily="18" charset="0"/>
            </a:endParaRPr>
          </a:p>
          <a:p>
            <a:pPr marL="742950" lvl="1" indent="-285750">
              <a:lnSpc>
                <a:spcPct val="107000"/>
              </a:lnSpc>
              <a:spcAft>
                <a:spcPts val="800"/>
              </a:spcAft>
              <a:buSzPts val="1000"/>
              <a:buFont typeface="Courier New" panose="02070309020205020404" pitchFamily="49" charset="0"/>
              <a:buChar char="o"/>
              <a:tabLst>
                <a:tab pos="914400" algn="l"/>
              </a:tabLst>
            </a:pPr>
            <a:r>
              <a:rPr lang="en-IN" sz="1450" kern="100" dirty="0">
                <a:effectLst/>
                <a:latin typeface="Bookman Old Style" panose="02050604050505020204" pitchFamily="18" charset="0"/>
                <a:ea typeface="Calibri" panose="020F0502020204030204" pitchFamily="34" charset="0"/>
                <a:cs typeface="Times New Roman" panose="02020603050405020304" pitchFamily="18" charset="0"/>
              </a:rPr>
              <a:t>Any registered person can file an LUT if they have not been prosecuted for any offense where the amount exceeds INR 2.5 crore.</a:t>
            </a:r>
            <a:endParaRPr lang="en-IN" sz="1450" kern="100" dirty="0">
              <a:effectLst/>
              <a:latin typeface="Calibri" panose="020F0502020204030204" pitchFamily="34" charset="0"/>
              <a:ea typeface="Calibri" panose="020F0502020204030204" pitchFamily="34" charset="0"/>
              <a:cs typeface="Times New Roman" panose="02020603050405020304" pitchFamily="18" charset="0"/>
            </a:endParaRPr>
          </a:p>
          <a:p>
            <a:pPr marL="742950" lvl="1" indent="-285750">
              <a:lnSpc>
                <a:spcPct val="107000"/>
              </a:lnSpc>
              <a:spcAft>
                <a:spcPts val="800"/>
              </a:spcAft>
              <a:buSzPts val="1000"/>
              <a:buFont typeface="Courier New" panose="02070309020205020404" pitchFamily="49" charset="0"/>
              <a:buChar char="o"/>
              <a:tabLst>
                <a:tab pos="914400" algn="l"/>
              </a:tabLst>
            </a:pPr>
            <a:r>
              <a:rPr lang="en-IN" sz="1450" kern="100" dirty="0">
                <a:effectLst/>
                <a:latin typeface="Bookman Old Style" panose="02050604050505020204" pitchFamily="18" charset="0"/>
                <a:ea typeface="Calibri" panose="020F0502020204030204" pitchFamily="34" charset="0"/>
                <a:cs typeface="Times New Roman" panose="02020603050405020304" pitchFamily="18" charset="0"/>
              </a:rPr>
              <a:t>Filing an LUT is usually the preferred option for most exporters as it eliminates the need to pay IGST upfront.</a:t>
            </a:r>
            <a:endParaRPr lang="en-IN" sz="1450" kern="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790747418"/>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42A3376-B359-1821-7E2B-03C3820CF44E}"/>
              </a:ext>
            </a:extLst>
          </p:cNvPr>
          <p:cNvSpPr txBox="1"/>
          <p:nvPr/>
        </p:nvSpPr>
        <p:spPr>
          <a:xfrm>
            <a:off x="231493" y="747849"/>
            <a:ext cx="11729013" cy="5362302"/>
          </a:xfrm>
          <a:prstGeom prst="rect">
            <a:avLst/>
          </a:prstGeom>
          <a:noFill/>
        </p:spPr>
        <p:txBody>
          <a:bodyPr wrap="square">
            <a:spAutoFit/>
          </a:bodyPr>
          <a:lstStyle/>
          <a:p>
            <a:pPr>
              <a:lnSpc>
                <a:spcPct val="150000"/>
              </a:lnSpc>
              <a:spcAft>
                <a:spcPts val="600"/>
              </a:spcAft>
            </a:pPr>
            <a:r>
              <a:rPr lang="en-US" sz="1500" b="1" u="sng" dirty="0">
                <a:effectLst/>
                <a:latin typeface="Bookman Old Style" panose="02050604050505020204" pitchFamily="18" charset="0"/>
                <a:ea typeface="Times New Roman" panose="02020603050405020304" pitchFamily="18" charset="0"/>
                <a:cs typeface="Times New Roman" panose="02020603050405020304" pitchFamily="18" charset="0"/>
              </a:rPr>
              <a:t>Details of Letter of undertaking:</a:t>
            </a:r>
            <a:endParaRPr lang="en-IN" sz="1500" dirty="0">
              <a:effectLst/>
              <a:latin typeface="Bookman Old Style" panose="02050604050505020204" pitchFamily="18" charset="0"/>
              <a:ea typeface="Times New Roman" panose="02020603050405020304" pitchFamily="18" charset="0"/>
              <a:cs typeface="Times New Roman" panose="02020603050405020304" pitchFamily="18" charset="0"/>
            </a:endParaRPr>
          </a:p>
          <a:p>
            <a:pPr>
              <a:lnSpc>
                <a:spcPct val="150000"/>
              </a:lnSpc>
              <a:spcAft>
                <a:spcPts val="600"/>
              </a:spcAft>
            </a:pPr>
            <a:r>
              <a:rPr lang="en-US" sz="1500" dirty="0">
                <a:effectLst/>
                <a:latin typeface="Bookman Old Style" panose="02050604050505020204" pitchFamily="18" charset="0"/>
                <a:ea typeface="Times New Roman" panose="02020603050405020304" pitchFamily="18" charset="0"/>
                <a:cs typeface="Times New Roman" panose="02020603050405020304" pitchFamily="18" charset="0"/>
              </a:rPr>
              <a:t>A Letter of Undertaking (LUT) is used while exporting goods. The article explains what a letter of undertaking is and how to file an LUT on the GST portal.</a:t>
            </a:r>
            <a:endParaRPr lang="en-IN" sz="1500" dirty="0">
              <a:effectLst/>
              <a:latin typeface="Bookman Old Style" panose="02050604050505020204" pitchFamily="18" charset="0"/>
              <a:ea typeface="Times New Roman" panose="02020603050405020304" pitchFamily="18" charset="0"/>
              <a:cs typeface="Times New Roman" panose="02020603050405020304" pitchFamily="18" charset="0"/>
            </a:endParaRPr>
          </a:p>
          <a:p>
            <a:pPr>
              <a:lnSpc>
                <a:spcPct val="150000"/>
              </a:lnSpc>
              <a:spcAft>
                <a:spcPts val="600"/>
              </a:spcAft>
            </a:pPr>
            <a:r>
              <a:rPr lang="en-US" sz="1500" b="1" dirty="0">
                <a:effectLst/>
                <a:latin typeface="Bookman Old Style" panose="02050604050505020204" pitchFamily="18" charset="0"/>
                <a:ea typeface="Times New Roman" panose="02020603050405020304" pitchFamily="18" charset="0"/>
                <a:cs typeface="Times New Roman" panose="02020603050405020304" pitchFamily="18" charset="0"/>
              </a:rPr>
              <a:t>What is LUT and why is it used?</a:t>
            </a:r>
            <a:endParaRPr lang="en-IN" sz="1500" dirty="0">
              <a:effectLst/>
              <a:latin typeface="Bookman Old Style" panose="02050604050505020204" pitchFamily="18" charset="0"/>
              <a:ea typeface="Times New Roman" panose="02020603050405020304" pitchFamily="18" charset="0"/>
              <a:cs typeface="Times New Roman" panose="02020603050405020304" pitchFamily="18" charset="0"/>
            </a:endParaRPr>
          </a:p>
          <a:p>
            <a:pPr>
              <a:lnSpc>
                <a:spcPct val="150000"/>
              </a:lnSpc>
              <a:spcAft>
                <a:spcPts val="600"/>
              </a:spcAft>
            </a:pPr>
            <a:r>
              <a:rPr lang="en-US" sz="1500" dirty="0">
                <a:effectLst/>
                <a:latin typeface="Bookman Old Style" panose="02050604050505020204" pitchFamily="18" charset="0"/>
                <a:ea typeface="Times New Roman" panose="02020603050405020304" pitchFamily="18" charset="0"/>
                <a:cs typeface="Times New Roman" panose="02020603050405020304" pitchFamily="18" charset="0"/>
              </a:rPr>
              <a:t>All registered taxpayers who export goods or services to a country outside India or to Special Economic Zones (SEZs) will need to furnish a Letter of Undertaking (LUT) in Form GST RFD-11 on the GST portal, in order to make these exports without the payment of IGST.</a:t>
            </a:r>
            <a:endParaRPr lang="en-IN" sz="1500" dirty="0">
              <a:effectLst/>
              <a:latin typeface="Bookman Old Style" panose="02050604050505020204" pitchFamily="18" charset="0"/>
              <a:ea typeface="Times New Roman" panose="02020603050405020304" pitchFamily="18" charset="0"/>
              <a:cs typeface="Times New Roman" panose="02020603050405020304" pitchFamily="18" charset="0"/>
            </a:endParaRPr>
          </a:p>
          <a:p>
            <a:pPr>
              <a:lnSpc>
                <a:spcPct val="150000"/>
              </a:lnSpc>
              <a:spcAft>
                <a:spcPts val="600"/>
              </a:spcAft>
            </a:pPr>
            <a:r>
              <a:rPr lang="en-US" sz="1500" b="1" dirty="0">
                <a:effectLst/>
                <a:latin typeface="Bookman Old Style" panose="02050604050505020204" pitchFamily="18" charset="0"/>
                <a:ea typeface="Times New Roman" panose="02020603050405020304" pitchFamily="18" charset="0"/>
                <a:cs typeface="Times New Roman" panose="02020603050405020304" pitchFamily="18" charset="0"/>
              </a:rPr>
              <a:t>When to apply/file an LUT and what was the scenario before GST?</a:t>
            </a:r>
            <a:endParaRPr lang="en-IN" sz="1500" dirty="0">
              <a:effectLst/>
              <a:latin typeface="Bookman Old Style" panose="02050604050505020204" pitchFamily="18" charset="0"/>
              <a:ea typeface="Times New Roman" panose="02020603050405020304" pitchFamily="18" charset="0"/>
              <a:cs typeface="Times New Roman" panose="02020603050405020304" pitchFamily="18" charset="0"/>
            </a:endParaRPr>
          </a:p>
          <a:p>
            <a:pPr>
              <a:lnSpc>
                <a:spcPct val="150000"/>
              </a:lnSpc>
              <a:spcAft>
                <a:spcPts val="600"/>
              </a:spcAft>
            </a:pPr>
            <a:r>
              <a:rPr lang="en-US" sz="1500" dirty="0">
                <a:effectLst/>
                <a:latin typeface="Bookman Old Style" panose="02050604050505020204" pitchFamily="18" charset="0"/>
                <a:ea typeface="Times New Roman" panose="02020603050405020304" pitchFamily="18" charset="0"/>
                <a:cs typeface="Times New Roman" panose="02020603050405020304" pitchFamily="18" charset="0"/>
              </a:rPr>
              <a:t>A Letter of Undertaking has to be filed /submitted online before exporting goods/services to a country outside India or to Special Economic Zones (SEZs). Prior to this, exporters had to manually submit the filled-in and signed RFD-11 on a business letterhead in duplicate –</a:t>
            </a:r>
            <a:endParaRPr lang="en-IN" sz="1500" dirty="0">
              <a:effectLst/>
              <a:latin typeface="Bookman Old Style" panose="02050604050505020204" pitchFamily="18" charset="0"/>
              <a:ea typeface="Times New Roman" panose="02020603050405020304" pitchFamily="18" charset="0"/>
              <a:cs typeface="Times New Roman" panose="02020603050405020304" pitchFamily="18" charset="0"/>
            </a:endParaRPr>
          </a:p>
          <a:p>
            <a:pPr marL="342900" lvl="0" indent="-342900">
              <a:lnSpc>
                <a:spcPct val="150000"/>
              </a:lnSpc>
              <a:buFont typeface="Symbol" panose="05050102010706020507" pitchFamily="18" charset="2"/>
              <a:buChar char=""/>
            </a:pPr>
            <a:r>
              <a:rPr lang="en-US" sz="1500" dirty="0">
                <a:effectLst/>
                <a:latin typeface="Bookman Old Style" panose="02050604050505020204" pitchFamily="18" charset="0"/>
                <a:ea typeface="Times New Roman" panose="02020603050405020304" pitchFamily="18" charset="0"/>
                <a:cs typeface="Times New Roman" panose="02020603050405020304" pitchFamily="18" charset="0"/>
              </a:rPr>
              <a:t>One to the Jurisdictional Deputy/Assistant Commissioner having jurisdiction over their principal place of business where the verification with the Export documents happens through ICEGATE medium</a:t>
            </a:r>
            <a:endParaRPr lang="en-IN" sz="1500" dirty="0">
              <a:effectLst/>
              <a:latin typeface="Bookman Old Style" panose="02050604050505020204" pitchFamily="18" charset="0"/>
              <a:ea typeface="Times New Roman" panose="02020603050405020304" pitchFamily="18" charset="0"/>
              <a:cs typeface="Times New Roman" panose="02020603050405020304" pitchFamily="18" charset="0"/>
            </a:endParaRPr>
          </a:p>
          <a:p>
            <a:pPr marL="342900" lvl="0" indent="-342900">
              <a:lnSpc>
                <a:spcPct val="150000"/>
              </a:lnSpc>
              <a:spcAft>
                <a:spcPts val="600"/>
              </a:spcAft>
              <a:buFont typeface="Symbol" panose="05050102010706020507" pitchFamily="18" charset="2"/>
              <a:buChar char=""/>
            </a:pPr>
            <a:r>
              <a:rPr lang="en-US" sz="1500" dirty="0">
                <a:effectLst/>
                <a:latin typeface="Bookman Old Style" panose="02050604050505020204" pitchFamily="18" charset="0"/>
                <a:ea typeface="Times New Roman" panose="02020603050405020304" pitchFamily="18" charset="0"/>
                <a:cs typeface="Times New Roman" panose="02020603050405020304" pitchFamily="18" charset="0"/>
              </a:rPr>
              <a:t>Another along with the Export documents to the Customs clearing authority.</a:t>
            </a:r>
            <a:endParaRPr lang="en-IN" sz="1500" dirty="0">
              <a:effectLst/>
              <a:latin typeface="Bookman Old Style" panose="02050604050505020204" pitchFamily="18" charset="0"/>
              <a:ea typeface="Times New Roman" panose="02020603050405020304" pitchFamily="18" charset="0"/>
              <a:cs typeface="Times New Roman" panose="02020603050405020304" pitchFamily="18" charset="0"/>
            </a:endParaRPr>
          </a:p>
        </p:txBody>
      </p:sp>
      <p:sp>
        <p:nvSpPr>
          <p:cNvPr id="4" name="Title 1">
            <a:extLst>
              <a:ext uri="{FF2B5EF4-FFF2-40B4-BE49-F238E27FC236}">
                <a16:creationId xmlns:a16="http://schemas.microsoft.com/office/drawing/2014/main" id="{C78E83E2-E4B6-390C-CABB-F0BDA0871A41}"/>
              </a:ext>
            </a:extLst>
          </p:cNvPr>
          <p:cNvSpPr txBox="1">
            <a:spLocks/>
          </p:cNvSpPr>
          <p:nvPr/>
        </p:nvSpPr>
        <p:spPr>
          <a:xfrm>
            <a:off x="722454" y="198575"/>
            <a:ext cx="10515600" cy="549274"/>
          </a:xfrm>
          <a:prstGeom prst="rect">
            <a:avLst/>
          </a:prstGeom>
          <a:no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dirty="0">
                <a:solidFill>
                  <a:schemeClr val="accent5"/>
                </a:solidFill>
                <a:latin typeface="Bookman Old Style" panose="02050604050505020204" pitchFamily="18" charset="0"/>
              </a:rPr>
              <a:t>Export of Services under G.S.T</a:t>
            </a:r>
          </a:p>
        </p:txBody>
      </p:sp>
    </p:spTree>
    <p:extLst>
      <p:ext uri="{BB962C8B-B14F-4D97-AF65-F5344CB8AC3E}">
        <p14:creationId xmlns:p14="http://schemas.microsoft.com/office/powerpoint/2010/main" val="3867465145"/>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76447" y="829336"/>
            <a:ext cx="11653283" cy="5251930"/>
          </a:xfrm>
        </p:spPr>
        <p:txBody>
          <a:bodyPr>
            <a:noAutofit/>
          </a:bodyPr>
          <a:lstStyle/>
          <a:p>
            <a:pPr marL="0" indent="0">
              <a:spcBef>
                <a:spcPts val="600"/>
              </a:spcBef>
              <a:buNone/>
            </a:pPr>
            <a:endParaRPr lang="en-US" sz="1250" b="1" dirty="0">
              <a:latin typeface="Bookman Old Style" panose="02050604050505020204" pitchFamily="18" charset="0"/>
            </a:endParaRPr>
          </a:p>
          <a:p>
            <a:pPr marL="0" indent="0">
              <a:spcBef>
                <a:spcPts val="600"/>
              </a:spcBef>
              <a:buNone/>
            </a:pPr>
            <a:endParaRPr lang="en-US" sz="1250" b="1" dirty="0">
              <a:latin typeface="Bookman Old Style" panose="02050604050505020204" pitchFamily="18" charset="0"/>
            </a:endParaRPr>
          </a:p>
          <a:p>
            <a:pPr marL="0" indent="0">
              <a:spcBef>
                <a:spcPts val="600"/>
              </a:spcBef>
              <a:buNone/>
            </a:pPr>
            <a:endParaRPr lang="en-US" sz="500" b="1" dirty="0">
              <a:latin typeface="Bookman Old Style" panose="02050604050505020204" pitchFamily="18" charset="0"/>
            </a:endParaRPr>
          </a:p>
        </p:txBody>
      </p:sp>
      <p:sp>
        <p:nvSpPr>
          <p:cNvPr id="2" name="Title 1">
            <a:extLst>
              <a:ext uri="{FF2B5EF4-FFF2-40B4-BE49-F238E27FC236}">
                <a16:creationId xmlns:a16="http://schemas.microsoft.com/office/drawing/2014/main" id="{52BACE10-090C-053B-B0EA-88250742AA6C}"/>
              </a:ext>
            </a:extLst>
          </p:cNvPr>
          <p:cNvSpPr txBox="1">
            <a:spLocks/>
          </p:cNvSpPr>
          <p:nvPr/>
        </p:nvSpPr>
        <p:spPr>
          <a:xfrm>
            <a:off x="838200" y="202810"/>
            <a:ext cx="10515600" cy="549274"/>
          </a:xfrm>
          <a:prstGeom prst="rect">
            <a:avLst/>
          </a:prstGeom>
          <a:no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dirty="0">
                <a:solidFill>
                  <a:schemeClr val="accent5"/>
                </a:solidFill>
                <a:latin typeface="Bookman Old Style" panose="02050604050505020204" pitchFamily="18" charset="0"/>
              </a:rPr>
              <a:t>Export of Services under G.S.T</a:t>
            </a:r>
          </a:p>
        </p:txBody>
      </p:sp>
      <p:sp>
        <p:nvSpPr>
          <p:cNvPr id="6" name="TextBox 5">
            <a:extLst>
              <a:ext uri="{FF2B5EF4-FFF2-40B4-BE49-F238E27FC236}">
                <a16:creationId xmlns:a16="http://schemas.microsoft.com/office/drawing/2014/main" id="{C89B5323-42E2-301A-0C3D-297269070E36}"/>
              </a:ext>
            </a:extLst>
          </p:cNvPr>
          <p:cNvSpPr txBox="1"/>
          <p:nvPr/>
        </p:nvSpPr>
        <p:spPr>
          <a:xfrm>
            <a:off x="181245" y="794611"/>
            <a:ext cx="11653282" cy="5296130"/>
          </a:xfrm>
          <a:prstGeom prst="rect">
            <a:avLst/>
          </a:prstGeom>
          <a:noFill/>
        </p:spPr>
        <p:txBody>
          <a:bodyPr wrap="square">
            <a:spAutoFit/>
          </a:bodyPr>
          <a:lstStyle/>
          <a:p>
            <a:pPr>
              <a:lnSpc>
                <a:spcPct val="107000"/>
              </a:lnSpc>
              <a:spcAft>
                <a:spcPts val="800"/>
              </a:spcAft>
            </a:pPr>
            <a:r>
              <a:rPr lang="en-IN" sz="1500" b="1" u="sng" kern="100" dirty="0">
                <a:effectLst/>
                <a:latin typeface="Bookman Old Style" panose="02050604050505020204" pitchFamily="18" charset="0"/>
                <a:ea typeface="Calibri" panose="020F0502020204030204" pitchFamily="34" charset="0"/>
                <a:cs typeface="Times New Roman" panose="02020603050405020304" pitchFamily="18" charset="0"/>
              </a:rPr>
              <a:t>Refund of Input Tax Credit (ITC):</a:t>
            </a:r>
          </a:p>
          <a:p>
            <a:pPr>
              <a:lnSpc>
                <a:spcPct val="107000"/>
              </a:lnSpc>
              <a:spcAft>
                <a:spcPts val="800"/>
              </a:spcAft>
            </a:pPr>
            <a:endParaRPr lang="en-IN" sz="1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rabicPeriod"/>
              <a:tabLst>
                <a:tab pos="457200" algn="l"/>
              </a:tabLst>
            </a:pPr>
            <a:r>
              <a:rPr lang="en-IN" sz="1500" b="1" kern="100" dirty="0">
                <a:effectLst/>
                <a:latin typeface="Bookman Old Style" panose="02050604050505020204" pitchFamily="18" charset="0"/>
                <a:ea typeface="Calibri" panose="020F0502020204030204" pitchFamily="34" charset="0"/>
                <a:cs typeface="Times New Roman" panose="02020603050405020304" pitchFamily="18" charset="0"/>
              </a:rPr>
              <a:t>Eligibility for ITC Refund:</a:t>
            </a:r>
            <a:endParaRPr lang="en-IN" sz="1500" kern="100" dirty="0">
              <a:effectLst/>
              <a:latin typeface="Calibri" panose="020F0502020204030204" pitchFamily="34" charset="0"/>
              <a:ea typeface="Calibri" panose="020F0502020204030204" pitchFamily="34" charset="0"/>
              <a:cs typeface="Times New Roman" panose="02020603050405020304" pitchFamily="18" charset="0"/>
            </a:endParaRPr>
          </a:p>
          <a:p>
            <a:pPr marL="742950" lvl="1" indent="-285750">
              <a:lnSpc>
                <a:spcPct val="107000"/>
              </a:lnSpc>
              <a:spcAft>
                <a:spcPts val="800"/>
              </a:spcAft>
              <a:buSzPts val="1000"/>
              <a:buFont typeface="Courier New" panose="02070309020205020404" pitchFamily="49" charset="0"/>
              <a:buChar char="o"/>
              <a:tabLst>
                <a:tab pos="914400" algn="l"/>
              </a:tabLst>
            </a:pPr>
            <a:r>
              <a:rPr lang="en-IN" sz="1500" kern="100" dirty="0">
                <a:effectLst/>
                <a:latin typeface="Bookman Old Style" panose="02050604050505020204" pitchFamily="18" charset="0"/>
                <a:ea typeface="Calibri" panose="020F0502020204030204" pitchFamily="34" charset="0"/>
                <a:cs typeface="Times New Roman" panose="02020603050405020304" pitchFamily="18" charset="0"/>
              </a:rPr>
              <a:t>Exporters of services can claim a refund of the unutilized ITC accumulated due to zero-rated supplies, provided the services meet the definition of export under GST.</a:t>
            </a:r>
            <a:endParaRPr lang="en-IN" sz="15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rabicPeriod"/>
              <a:tabLst>
                <a:tab pos="457200" algn="l"/>
              </a:tabLst>
            </a:pPr>
            <a:r>
              <a:rPr lang="en-IN" sz="1500" b="1" kern="100" dirty="0">
                <a:effectLst/>
                <a:latin typeface="Bookman Old Style" panose="02050604050505020204" pitchFamily="18" charset="0"/>
                <a:ea typeface="Calibri" panose="020F0502020204030204" pitchFamily="34" charset="0"/>
                <a:cs typeface="Times New Roman" panose="02020603050405020304" pitchFamily="18" charset="0"/>
              </a:rPr>
              <a:t>Refund Claim Procedure:</a:t>
            </a:r>
            <a:endParaRPr lang="en-IN" sz="1500" kern="100" dirty="0">
              <a:effectLst/>
              <a:latin typeface="Calibri" panose="020F0502020204030204" pitchFamily="34" charset="0"/>
              <a:ea typeface="Calibri" panose="020F0502020204030204" pitchFamily="34" charset="0"/>
              <a:cs typeface="Times New Roman" panose="02020603050405020304" pitchFamily="18" charset="0"/>
            </a:endParaRPr>
          </a:p>
          <a:p>
            <a:pPr marL="742950" lvl="1" indent="-285750">
              <a:lnSpc>
                <a:spcPct val="107000"/>
              </a:lnSpc>
              <a:spcAft>
                <a:spcPts val="800"/>
              </a:spcAft>
              <a:buSzPts val="1000"/>
              <a:buFont typeface="Courier New" panose="02070309020205020404" pitchFamily="49" charset="0"/>
              <a:buChar char="o"/>
              <a:tabLst>
                <a:tab pos="914400" algn="l"/>
              </a:tabLst>
            </a:pPr>
            <a:r>
              <a:rPr lang="en-IN" sz="1500" kern="100" dirty="0">
                <a:effectLst/>
                <a:latin typeface="Bookman Old Style" panose="02050604050505020204" pitchFamily="18" charset="0"/>
                <a:ea typeface="Calibri" panose="020F0502020204030204" pitchFamily="34" charset="0"/>
                <a:cs typeface="Times New Roman" panose="02020603050405020304" pitchFamily="18" charset="0"/>
              </a:rPr>
              <a:t>File Form GST RFD-01A on the GST portal.</a:t>
            </a:r>
            <a:endParaRPr lang="en-IN" sz="1500" kern="100" dirty="0">
              <a:effectLst/>
              <a:latin typeface="Calibri" panose="020F0502020204030204" pitchFamily="34" charset="0"/>
              <a:ea typeface="Calibri" panose="020F0502020204030204" pitchFamily="34" charset="0"/>
              <a:cs typeface="Times New Roman" panose="02020603050405020304" pitchFamily="18" charset="0"/>
            </a:endParaRPr>
          </a:p>
          <a:p>
            <a:pPr marL="742950" lvl="1" indent="-285750">
              <a:lnSpc>
                <a:spcPct val="107000"/>
              </a:lnSpc>
              <a:spcAft>
                <a:spcPts val="800"/>
              </a:spcAft>
              <a:buSzPts val="1000"/>
              <a:buFont typeface="Courier New" panose="02070309020205020404" pitchFamily="49" charset="0"/>
              <a:buChar char="o"/>
              <a:tabLst>
                <a:tab pos="914400" algn="l"/>
              </a:tabLst>
            </a:pPr>
            <a:r>
              <a:rPr lang="en-IN" sz="1500" kern="100" dirty="0">
                <a:effectLst/>
                <a:latin typeface="Bookman Old Style" panose="02050604050505020204" pitchFamily="18" charset="0"/>
                <a:ea typeface="Calibri" panose="020F0502020204030204" pitchFamily="34" charset="0"/>
                <a:cs typeface="Times New Roman" panose="02020603050405020304" pitchFamily="18" charset="0"/>
              </a:rPr>
              <a:t>Submit required documents, including the LUT/Bond, invoice copies, FIRC (Foreign Inward Remittance Certificate) or BRC (Bank Realization Certificate) as proof of receipt of payment in foreign exchange, and details of input tax paid.</a:t>
            </a:r>
            <a:endParaRPr lang="en-IN" sz="1500" kern="100" dirty="0">
              <a:effectLst/>
              <a:latin typeface="Calibri" panose="020F0502020204030204" pitchFamily="34" charset="0"/>
              <a:ea typeface="Calibri" panose="020F0502020204030204" pitchFamily="34" charset="0"/>
              <a:cs typeface="Times New Roman" panose="02020603050405020304" pitchFamily="18" charset="0"/>
            </a:endParaRPr>
          </a:p>
          <a:p>
            <a:pPr marL="742950" lvl="1" indent="-285750">
              <a:lnSpc>
                <a:spcPct val="107000"/>
              </a:lnSpc>
              <a:spcAft>
                <a:spcPts val="800"/>
              </a:spcAft>
              <a:buSzPts val="1000"/>
              <a:buFont typeface="Courier New" panose="02070309020205020404" pitchFamily="49" charset="0"/>
              <a:buChar char="o"/>
              <a:tabLst>
                <a:tab pos="914400" algn="l"/>
              </a:tabLst>
            </a:pPr>
            <a:r>
              <a:rPr lang="en-IN" sz="1500" kern="100" dirty="0">
                <a:effectLst/>
                <a:latin typeface="Bookman Old Style" panose="02050604050505020204" pitchFamily="18" charset="0"/>
                <a:ea typeface="Calibri" panose="020F0502020204030204" pitchFamily="34" charset="0"/>
                <a:cs typeface="Times New Roman" panose="02020603050405020304" pitchFamily="18" charset="0"/>
              </a:rPr>
              <a:t>The refund claim must be filed within two years from the relevant date (typically the date of receipt of payment for services exported).</a:t>
            </a:r>
            <a:endParaRPr lang="en-IN" sz="15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rabicPeriod"/>
              <a:tabLst>
                <a:tab pos="457200" algn="l"/>
              </a:tabLst>
            </a:pPr>
            <a:r>
              <a:rPr lang="en-IN" sz="1500" b="1" kern="100" dirty="0">
                <a:effectLst/>
                <a:latin typeface="Bookman Old Style" panose="02050604050505020204" pitchFamily="18" charset="0"/>
                <a:ea typeface="Calibri" panose="020F0502020204030204" pitchFamily="34" charset="0"/>
                <a:cs typeface="Times New Roman" panose="02020603050405020304" pitchFamily="18" charset="0"/>
              </a:rPr>
              <a:t>Calculation of Refund:</a:t>
            </a:r>
            <a:endParaRPr lang="en-IN" sz="1500" kern="100" dirty="0">
              <a:effectLst/>
              <a:latin typeface="Calibri" panose="020F0502020204030204" pitchFamily="34" charset="0"/>
              <a:ea typeface="Calibri" panose="020F0502020204030204" pitchFamily="34" charset="0"/>
              <a:cs typeface="Times New Roman" panose="02020603050405020304" pitchFamily="18" charset="0"/>
            </a:endParaRPr>
          </a:p>
          <a:p>
            <a:pPr marL="742950" lvl="1" indent="-285750">
              <a:lnSpc>
                <a:spcPct val="107000"/>
              </a:lnSpc>
              <a:spcAft>
                <a:spcPts val="800"/>
              </a:spcAft>
              <a:buSzPts val="1000"/>
              <a:buFont typeface="Courier New" panose="02070309020205020404" pitchFamily="49" charset="0"/>
              <a:buChar char="o"/>
              <a:tabLst>
                <a:tab pos="914400" algn="l"/>
              </a:tabLst>
            </a:pPr>
            <a:r>
              <a:rPr lang="en-IN" sz="1500" b="1" kern="100" dirty="0">
                <a:effectLst/>
                <a:latin typeface="Bookman Old Style" panose="02050604050505020204" pitchFamily="18" charset="0"/>
                <a:ea typeface="Calibri" panose="020F0502020204030204" pitchFamily="34" charset="0"/>
                <a:cs typeface="Times New Roman" panose="02020603050405020304" pitchFamily="18" charset="0"/>
              </a:rPr>
              <a:t>Refund Amount = </a:t>
            </a:r>
            <a:r>
              <a:rPr lang="en-IN" sz="1500" kern="100" dirty="0">
                <a:effectLst/>
                <a:latin typeface="Bookman Old Style" panose="02050604050505020204" pitchFamily="18" charset="0"/>
                <a:ea typeface="Calibri" panose="020F0502020204030204" pitchFamily="34" charset="0"/>
                <a:cs typeface="Times New Roman" panose="02020603050405020304" pitchFamily="18" charset="0"/>
              </a:rPr>
              <a:t>(Turnover of zero-rated supply of services × Net ITC) / Adjusted Total Turnover.</a:t>
            </a:r>
            <a:endParaRPr lang="en-IN" sz="1500" kern="100" dirty="0">
              <a:effectLst/>
              <a:latin typeface="Calibri" panose="020F0502020204030204" pitchFamily="34" charset="0"/>
              <a:ea typeface="Calibri" panose="020F0502020204030204" pitchFamily="34" charset="0"/>
              <a:cs typeface="Times New Roman" panose="02020603050405020304" pitchFamily="18" charset="0"/>
            </a:endParaRPr>
          </a:p>
          <a:p>
            <a:pPr marL="742950" lvl="1" indent="-285750">
              <a:lnSpc>
                <a:spcPct val="107000"/>
              </a:lnSpc>
              <a:spcAft>
                <a:spcPts val="800"/>
              </a:spcAft>
              <a:buSzPts val="1000"/>
              <a:buFont typeface="Courier New" panose="02070309020205020404" pitchFamily="49" charset="0"/>
              <a:buChar char="o"/>
              <a:tabLst>
                <a:tab pos="914400" algn="l"/>
              </a:tabLst>
            </a:pPr>
            <a:r>
              <a:rPr lang="en-IN" sz="1500" b="1" kern="100" dirty="0">
                <a:effectLst/>
                <a:latin typeface="Bookman Old Style" panose="02050604050505020204" pitchFamily="18" charset="0"/>
                <a:ea typeface="Calibri" panose="020F0502020204030204" pitchFamily="34" charset="0"/>
                <a:cs typeface="Times New Roman" panose="02020603050405020304" pitchFamily="18" charset="0"/>
              </a:rPr>
              <a:t>Net ITC: </a:t>
            </a:r>
            <a:r>
              <a:rPr lang="en-IN" sz="1500" kern="100" dirty="0">
                <a:effectLst/>
                <a:latin typeface="Bookman Old Style" panose="02050604050505020204" pitchFamily="18" charset="0"/>
                <a:ea typeface="Calibri" panose="020F0502020204030204" pitchFamily="34" charset="0"/>
                <a:cs typeface="Times New Roman" panose="02020603050405020304" pitchFamily="18" charset="0"/>
              </a:rPr>
              <a:t>Input tax credit availed on inputs and input services during the relevant period.</a:t>
            </a:r>
            <a:endParaRPr lang="en-IN" sz="1500" kern="100" dirty="0">
              <a:effectLst/>
              <a:latin typeface="Calibri" panose="020F0502020204030204" pitchFamily="34" charset="0"/>
              <a:ea typeface="Calibri" panose="020F0502020204030204" pitchFamily="34" charset="0"/>
              <a:cs typeface="Times New Roman" panose="02020603050405020304" pitchFamily="18" charset="0"/>
            </a:endParaRPr>
          </a:p>
          <a:p>
            <a:pPr marL="742950" lvl="1" indent="-285750">
              <a:lnSpc>
                <a:spcPct val="107000"/>
              </a:lnSpc>
              <a:spcAft>
                <a:spcPts val="800"/>
              </a:spcAft>
              <a:buSzPts val="1000"/>
              <a:buFont typeface="Courier New" panose="02070309020205020404" pitchFamily="49" charset="0"/>
              <a:buChar char="o"/>
              <a:tabLst>
                <a:tab pos="914400" algn="l"/>
              </a:tabLst>
            </a:pPr>
            <a:r>
              <a:rPr lang="en-IN" sz="1500" b="1" kern="100" dirty="0">
                <a:effectLst/>
                <a:latin typeface="Bookman Old Style" panose="02050604050505020204" pitchFamily="18" charset="0"/>
                <a:ea typeface="Calibri" panose="020F0502020204030204" pitchFamily="34" charset="0"/>
                <a:cs typeface="Times New Roman" panose="02020603050405020304" pitchFamily="18" charset="0"/>
              </a:rPr>
              <a:t>Turnover of zero-rated supply: </a:t>
            </a:r>
            <a:r>
              <a:rPr lang="en-IN" sz="1500" kern="100" dirty="0">
                <a:effectLst/>
                <a:latin typeface="Bookman Old Style" panose="02050604050505020204" pitchFamily="18" charset="0"/>
                <a:ea typeface="Calibri" panose="020F0502020204030204" pitchFamily="34" charset="0"/>
                <a:cs typeface="Times New Roman" panose="02020603050405020304" pitchFamily="18" charset="0"/>
              </a:rPr>
              <a:t>Value of services exported.</a:t>
            </a:r>
            <a:endParaRPr lang="en-IN" sz="1500" kern="100" dirty="0">
              <a:effectLst/>
              <a:latin typeface="Calibri" panose="020F0502020204030204" pitchFamily="34" charset="0"/>
              <a:ea typeface="Calibri" panose="020F0502020204030204" pitchFamily="34" charset="0"/>
              <a:cs typeface="Times New Roman" panose="02020603050405020304" pitchFamily="18" charset="0"/>
            </a:endParaRPr>
          </a:p>
          <a:p>
            <a:pPr marL="742950" lvl="1" indent="-285750">
              <a:lnSpc>
                <a:spcPct val="107000"/>
              </a:lnSpc>
              <a:spcAft>
                <a:spcPts val="800"/>
              </a:spcAft>
              <a:buSzPts val="1000"/>
              <a:buFont typeface="Courier New" panose="02070309020205020404" pitchFamily="49" charset="0"/>
              <a:buChar char="o"/>
              <a:tabLst>
                <a:tab pos="914400" algn="l"/>
              </a:tabLst>
            </a:pPr>
            <a:r>
              <a:rPr lang="en-IN" sz="1500" b="1" kern="100" dirty="0">
                <a:effectLst/>
                <a:latin typeface="Bookman Old Style" panose="02050604050505020204" pitchFamily="18" charset="0"/>
                <a:ea typeface="Calibri" panose="020F0502020204030204" pitchFamily="34" charset="0"/>
                <a:cs typeface="Times New Roman" panose="02020603050405020304" pitchFamily="18" charset="0"/>
              </a:rPr>
              <a:t>Adjusted Total Turnover: </a:t>
            </a:r>
            <a:r>
              <a:rPr lang="en-IN" sz="1500" kern="100" dirty="0">
                <a:effectLst/>
                <a:latin typeface="Bookman Old Style" panose="02050604050505020204" pitchFamily="18" charset="0"/>
                <a:ea typeface="Calibri" panose="020F0502020204030204" pitchFamily="34" charset="0"/>
                <a:cs typeface="Times New Roman" panose="02020603050405020304" pitchFamily="18" charset="0"/>
              </a:rPr>
              <a:t>Includes turnover of all supplies made, excluding exempt supplies.</a:t>
            </a:r>
            <a:endParaRPr lang="en-IN" sz="15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142858215"/>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76447" y="829336"/>
            <a:ext cx="11653283" cy="5251930"/>
          </a:xfrm>
        </p:spPr>
        <p:txBody>
          <a:bodyPr>
            <a:noAutofit/>
          </a:bodyPr>
          <a:lstStyle/>
          <a:p>
            <a:pPr marL="0" indent="0">
              <a:spcBef>
                <a:spcPts val="600"/>
              </a:spcBef>
              <a:buNone/>
            </a:pPr>
            <a:endParaRPr lang="en-US" sz="1250" b="1" dirty="0">
              <a:latin typeface="Bookman Old Style" panose="02050604050505020204" pitchFamily="18" charset="0"/>
            </a:endParaRPr>
          </a:p>
          <a:p>
            <a:pPr marL="0" indent="0">
              <a:spcBef>
                <a:spcPts val="600"/>
              </a:spcBef>
              <a:buNone/>
            </a:pPr>
            <a:endParaRPr lang="en-US" sz="1250" b="1" dirty="0">
              <a:latin typeface="Bookman Old Style" panose="02050604050505020204" pitchFamily="18" charset="0"/>
            </a:endParaRPr>
          </a:p>
          <a:p>
            <a:pPr marL="0" indent="0">
              <a:spcBef>
                <a:spcPts val="600"/>
              </a:spcBef>
              <a:buNone/>
            </a:pPr>
            <a:endParaRPr lang="en-US" sz="1250" b="1" dirty="0">
              <a:latin typeface="Bookman Old Style" panose="02050604050505020204" pitchFamily="18" charset="0"/>
            </a:endParaRPr>
          </a:p>
          <a:p>
            <a:pPr marL="0" indent="0">
              <a:spcBef>
                <a:spcPts val="600"/>
              </a:spcBef>
              <a:buNone/>
            </a:pPr>
            <a:endParaRPr lang="en-US" sz="500" b="1" dirty="0">
              <a:latin typeface="Bookman Old Style" panose="02050604050505020204" pitchFamily="18" charset="0"/>
            </a:endParaRPr>
          </a:p>
        </p:txBody>
      </p:sp>
      <p:sp>
        <p:nvSpPr>
          <p:cNvPr id="2" name="Title 1">
            <a:extLst>
              <a:ext uri="{FF2B5EF4-FFF2-40B4-BE49-F238E27FC236}">
                <a16:creationId xmlns:a16="http://schemas.microsoft.com/office/drawing/2014/main" id="{5AF828F8-7036-68DF-EE87-DE99395A5B81}"/>
              </a:ext>
            </a:extLst>
          </p:cNvPr>
          <p:cNvSpPr txBox="1">
            <a:spLocks/>
          </p:cNvSpPr>
          <p:nvPr/>
        </p:nvSpPr>
        <p:spPr>
          <a:xfrm>
            <a:off x="838200" y="237535"/>
            <a:ext cx="10515600" cy="549274"/>
          </a:xfrm>
          <a:prstGeom prst="rect">
            <a:avLst/>
          </a:prstGeom>
          <a:no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dirty="0">
                <a:solidFill>
                  <a:schemeClr val="accent5"/>
                </a:solidFill>
                <a:latin typeface="Bookman Old Style" panose="02050604050505020204" pitchFamily="18" charset="0"/>
              </a:rPr>
              <a:t>Export of Services under G.S.T</a:t>
            </a:r>
          </a:p>
        </p:txBody>
      </p:sp>
      <p:sp>
        <p:nvSpPr>
          <p:cNvPr id="5" name="TextBox 4">
            <a:extLst>
              <a:ext uri="{FF2B5EF4-FFF2-40B4-BE49-F238E27FC236}">
                <a16:creationId xmlns:a16="http://schemas.microsoft.com/office/drawing/2014/main" id="{B48FF884-B63A-DE81-0009-DAAA023DB5E7}"/>
              </a:ext>
            </a:extLst>
          </p:cNvPr>
          <p:cNvSpPr txBox="1"/>
          <p:nvPr/>
        </p:nvSpPr>
        <p:spPr>
          <a:xfrm>
            <a:off x="230147" y="829336"/>
            <a:ext cx="11512430" cy="5161028"/>
          </a:xfrm>
          <a:prstGeom prst="rect">
            <a:avLst/>
          </a:prstGeom>
          <a:noFill/>
        </p:spPr>
        <p:txBody>
          <a:bodyPr wrap="square">
            <a:spAutoFit/>
          </a:bodyPr>
          <a:lstStyle/>
          <a:p>
            <a:pPr>
              <a:lnSpc>
                <a:spcPct val="107000"/>
              </a:lnSpc>
              <a:spcAft>
                <a:spcPts val="800"/>
              </a:spcAft>
            </a:pPr>
            <a:r>
              <a:rPr lang="en-IN" sz="1500" b="1" u="sng" kern="100" dirty="0">
                <a:effectLst/>
                <a:latin typeface="Bookman Old Style" panose="02050604050505020204" pitchFamily="18" charset="0"/>
                <a:ea typeface="Calibri" panose="020F0502020204030204" pitchFamily="34" charset="0"/>
                <a:cs typeface="Times New Roman" panose="02020603050405020304" pitchFamily="18" charset="0"/>
              </a:rPr>
              <a:t>Important Compliance and Documentation Requirements:</a:t>
            </a:r>
            <a:endParaRPr lang="en-IN" sz="15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rabicPeriod"/>
              <a:tabLst>
                <a:tab pos="457200" algn="l"/>
              </a:tabLst>
            </a:pPr>
            <a:r>
              <a:rPr lang="en-IN" sz="1500" b="1" kern="100" dirty="0">
                <a:effectLst/>
                <a:latin typeface="Bookman Old Style" panose="02050604050505020204" pitchFamily="18" charset="0"/>
                <a:ea typeface="Calibri" panose="020F0502020204030204" pitchFamily="34" charset="0"/>
                <a:cs typeface="Times New Roman" panose="02020603050405020304" pitchFamily="18" charset="0"/>
              </a:rPr>
              <a:t>Export Invoice:</a:t>
            </a:r>
            <a:endParaRPr lang="en-IN" sz="1500" kern="100" dirty="0">
              <a:effectLst/>
              <a:latin typeface="Calibri" panose="020F0502020204030204" pitchFamily="34" charset="0"/>
              <a:ea typeface="Calibri" panose="020F0502020204030204" pitchFamily="34" charset="0"/>
              <a:cs typeface="Times New Roman" panose="02020603050405020304" pitchFamily="18" charset="0"/>
            </a:endParaRPr>
          </a:p>
          <a:p>
            <a:pPr marL="742950" lvl="1" indent="-285750">
              <a:lnSpc>
                <a:spcPct val="107000"/>
              </a:lnSpc>
              <a:spcAft>
                <a:spcPts val="800"/>
              </a:spcAft>
              <a:buSzPts val="1000"/>
              <a:buFont typeface="Courier New" panose="02070309020205020404" pitchFamily="49" charset="0"/>
              <a:buChar char="o"/>
              <a:tabLst>
                <a:tab pos="914400" algn="l"/>
              </a:tabLst>
            </a:pPr>
            <a:r>
              <a:rPr lang="en-IN" sz="1500" kern="100" dirty="0">
                <a:effectLst/>
                <a:latin typeface="Bookman Old Style" panose="02050604050505020204" pitchFamily="18" charset="0"/>
                <a:ea typeface="Calibri" panose="020F0502020204030204" pitchFamily="34" charset="0"/>
                <a:cs typeface="Times New Roman" panose="02020603050405020304" pitchFamily="18" charset="0"/>
              </a:rPr>
              <a:t>Must include details such as the name and address of the service recipient, description of the service, invoice value, and statement declaring it is an export of services under LUT/Bond.</a:t>
            </a:r>
            <a:endParaRPr lang="en-IN" sz="15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rabicPeriod"/>
              <a:tabLst>
                <a:tab pos="457200" algn="l"/>
              </a:tabLst>
            </a:pPr>
            <a:r>
              <a:rPr lang="en-IN" sz="1500" b="1" kern="100" dirty="0">
                <a:effectLst/>
                <a:latin typeface="Bookman Old Style" panose="02050604050505020204" pitchFamily="18" charset="0"/>
                <a:ea typeface="Calibri" panose="020F0502020204030204" pitchFamily="34" charset="0"/>
                <a:cs typeface="Times New Roman" panose="02020603050405020304" pitchFamily="18" charset="0"/>
              </a:rPr>
              <a:t>Proof of Export:</a:t>
            </a:r>
            <a:endParaRPr lang="en-IN" sz="1500" kern="100" dirty="0">
              <a:effectLst/>
              <a:latin typeface="Calibri" panose="020F0502020204030204" pitchFamily="34" charset="0"/>
              <a:ea typeface="Calibri" panose="020F0502020204030204" pitchFamily="34" charset="0"/>
              <a:cs typeface="Times New Roman" panose="02020603050405020304" pitchFamily="18" charset="0"/>
            </a:endParaRPr>
          </a:p>
          <a:p>
            <a:pPr marL="742950" lvl="1" indent="-285750">
              <a:lnSpc>
                <a:spcPct val="107000"/>
              </a:lnSpc>
              <a:spcAft>
                <a:spcPts val="800"/>
              </a:spcAft>
              <a:buSzPts val="1000"/>
              <a:buFont typeface="Courier New" panose="02070309020205020404" pitchFamily="49" charset="0"/>
              <a:buChar char="o"/>
              <a:tabLst>
                <a:tab pos="914400" algn="l"/>
              </a:tabLst>
            </a:pPr>
            <a:r>
              <a:rPr lang="en-IN" sz="1500" kern="100" dirty="0">
                <a:effectLst/>
                <a:latin typeface="Bookman Old Style" panose="02050604050505020204" pitchFamily="18" charset="0"/>
                <a:ea typeface="Calibri" panose="020F0502020204030204" pitchFamily="34" charset="0"/>
                <a:cs typeface="Times New Roman" panose="02020603050405020304" pitchFamily="18" charset="0"/>
              </a:rPr>
              <a:t>FIRC/BRC is used as proof that payment has been received in foreign exchange.</a:t>
            </a:r>
            <a:endParaRPr lang="en-IN" sz="15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rabicPeriod"/>
              <a:tabLst>
                <a:tab pos="457200" algn="l"/>
              </a:tabLst>
            </a:pPr>
            <a:r>
              <a:rPr lang="en-IN" sz="1500" b="1" kern="100" dirty="0">
                <a:effectLst/>
                <a:latin typeface="Bookman Old Style" panose="02050604050505020204" pitchFamily="18" charset="0"/>
                <a:ea typeface="Calibri" panose="020F0502020204030204" pitchFamily="34" charset="0"/>
                <a:cs typeface="Times New Roman" panose="02020603050405020304" pitchFamily="18" charset="0"/>
              </a:rPr>
              <a:t>GST Returns:</a:t>
            </a:r>
            <a:endParaRPr lang="en-IN" sz="1500" kern="100" dirty="0">
              <a:effectLst/>
              <a:latin typeface="Calibri" panose="020F0502020204030204" pitchFamily="34" charset="0"/>
              <a:ea typeface="Calibri" panose="020F0502020204030204" pitchFamily="34" charset="0"/>
              <a:cs typeface="Times New Roman" panose="02020603050405020304" pitchFamily="18" charset="0"/>
            </a:endParaRPr>
          </a:p>
          <a:p>
            <a:pPr marL="742950" lvl="1" indent="-285750">
              <a:lnSpc>
                <a:spcPct val="107000"/>
              </a:lnSpc>
              <a:spcAft>
                <a:spcPts val="800"/>
              </a:spcAft>
              <a:buSzPts val="1000"/>
              <a:buFont typeface="Courier New" panose="02070309020205020404" pitchFamily="49" charset="0"/>
              <a:buChar char="o"/>
              <a:tabLst>
                <a:tab pos="914400" algn="l"/>
              </a:tabLst>
            </a:pPr>
            <a:r>
              <a:rPr lang="en-IN" sz="1500" kern="100" dirty="0">
                <a:effectLst/>
                <a:latin typeface="Bookman Old Style" panose="02050604050505020204" pitchFamily="18" charset="0"/>
                <a:ea typeface="Calibri" panose="020F0502020204030204" pitchFamily="34" charset="0"/>
                <a:cs typeface="Times New Roman" panose="02020603050405020304" pitchFamily="18" charset="0"/>
              </a:rPr>
              <a:t>Export transactions must be reported in Form GSTR-1 and GSTR-3B.</a:t>
            </a:r>
            <a:endParaRPr lang="en-IN" sz="1500" kern="100" dirty="0">
              <a:effectLst/>
              <a:latin typeface="Calibri" panose="020F0502020204030204" pitchFamily="34" charset="0"/>
              <a:ea typeface="Calibri" panose="020F0502020204030204" pitchFamily="34" charset="0"/>
              <a:cs typeface="Times New Roman" panose="02020603050405020304" pitchFamily="18" charset="0"/>
            </a:endParaRPr>
          </a:p>
          <a:p>
            <a:pPr marL="742950" lvl="1" indent="-285750">
              <a:lnSpc>
                <a:spcPct val="107000"/>
              </a:lnSpc>
              <a:spcAft>
                <a:spcPts val="800"/>
              </a:spcAft>
              <a:buSzPts val="1000"/>
              <a:buFont typeface="Courier New" panose="02070309020205020404" pitchFamily="49" charset="0"/>
              <a:buChar char="o"/>
              <a:tabLst>
                <a:tab pos="914400" algn="l"/>
              </a:tabLst>
            </a:pPr>
            <a:r>
              <a:rPr lang="en-IN" sz="1500" kern="100" dirty="0">
                <a:effectLst/>
                <a:latin typeface="Bookman Old Style" panose="02050604050505020204" pitchFamily="18" charset="0"/>
                <a:ea typeface="Calibri" panose="020F0502020204030204" pitchFamily="34" charset="0"/>
                <a:cs typeface="Times New Roman" panose="02020603050405020304" pitchFamily="18" charset="0"/>
              </a:rPr>
              <a:t>Zero-rated supply details should be accurately reported to claim refunds.</a:t>
            </a:r>
            <a:endParaRPr lang="en-IN" sz="15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IN" sz="1500" b="1" u="sng" kern="100" dirty="0">
                <a:effectLst/>
                <a:latin typeface="Bookman Old Style" panose="02050604050505020204" pitchFamily="18" charset="0"/>
                <a:ea typeface="Calibri" panose="020F0502020204030204" pitchFamily="34" charset="0"/>
                <a:cs typeface="Times New Roman" panose="02020603050405020304" pitchFamily="18" charset="0"/>
              </a:rPr>
              <a:t>Key Features of Service Exports:</a:t>
            </a:r>
            <a:endParaRPr lang="en-IN" sz="15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rabicPeriod"/>
              <a:tabLst>
                <a:tab pos="457200" algn="l"/>
              </a:tabLst>
            </a:pPr>
            <a:r>
              <a:rPr lang="en-IN" sz="1500" b="1" kern="100" dirty="0">
                <a:effectLst/>
                <a:latin typeface="Bookman Old Style" panose="02050604050505020204" pitchFamily="18" charset="0"/>
                <a:ea typeface="Calibri" panose="020F0502020204030204" pitchFamily="34" charset="0"/>
                <a:cs typeface="Times New Roman" panose="02020603050405020304" pitchFamily="18" charset="0"/>
              </a:rPr>
              <a:t>Intangible Nature</a:t>
            </a:r>
            <a:r>
              <a:rPr lang="en-IN" sz="1500" kern="100" dirty="0">
                <a:effectLst/>
                <a:latin typeface="Bookman Old Style" panose="02050604050505020204" pitchFamily="18" charset="0"/>
                <a:ea typeface="Calibri" panose="020F0502020204030204" pitchFamily="34" charset="0"/>
                <a:cs typeface="Times New Roman" panose="02020603050405020304" pitchFamily="18" charset="0"/>
              </a:rPr>
              <a:t>: Unlike goods, services are intangible and do not involve the physical movement of products across borders.</a:t>
            </a:r>
            <a:endParaRPr lang="en-IN" sz="15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rabicPeriod"/>
              <a:tabLst>
                <a:tab pos="457200" algn="l"/>
              </a:tabLst>
            </a:pPr>
            <a:r>
              <a:rPr lang="en-IN" sz="1500" b="1" kern="100" dirty="0">
                <a:effectLst/>
                <a:latin typeface="Bookman Old Style" panose="02050604050505020204" pitchFamily="18" charset="0"/>
                <a:ea typeface="Calibri" panose="020F0502020204030204" pitchFamily="34" charset="0"/>
                <a:cs typeface="Times New Roman" panose="02020603050405020304" pitchFamily="18" charset="0"/>
              </a:rPr>
              <a:t>Cross-Border Transactions</a:t>
            </a:r>
            <a:r>
              <a:rPr lang="en-IN" sz="1500" kern="100" dirty="0">
                <a:effectLst/>
                <a:latin typeface="Bookman Old Style" panose="02050604050505020204" pitchFamily="18" charset="0"/>
                <a:ea typeface="Calibri" panose="020F0502020204030204" pitchFamily="34" charset="0"/>
                <a:cs typeface="Times New Roman" panose="02020603050405020304" pitchFamily="18" charset="0"/>
              </a:rPr>
              <a:t>: Services can be provided remotely, such as IT and consulting services, or through the movement of individuals, such as tourism and healthcare.</a:t>
            </a:r>
            <a:endParaRPr lang="en-IN" sz="15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rabicPeriod"/>
              <a:tabLst>
                <a:tab pos="457200" algn="l"/>
              </a:tabLst>
            </a:pPr>
            <a:r>
              <a:rPr lang="en-IN" sz="1500" b="1" kern="100" dirty="0">
                <a:effectLst/>
                <a:latin typeface="Bookman Old Style" panose="02050604050505020204" pitchFamily="18" charset="0"/>
                <a:ea typeface="Calibri" panose="020F0502020204030204" pitchFamily="34" charset="0"/>
                <a:cs typeface="Times New Roman" panose="02020603050405020304" pitchFamily="18" charset="0"/>
              </a:rPr>
              <a:t>Revenue Generation</a:t>
            </a:r>
            <a:r>
              <a:rPr lang="en-IN" sz="1500" kern="100" dirty="0">
                <a:effectLst/>
                <a:latin typeface="Bookman Old Style" panose="02050604050505020204" pitchFamily="18" charset="0"/>
                <a:ea typeface="Calibri" panose="020F0502020204030204" pitchFamily="34" charset="0"/>
                <a:cs typeface="Times New Roman" panose="02020603050405020304" pitchFamily="18" charset="0"/>
              </a:rPr>
              <a:t>: Service exports generate substantial revenue and foreign exchange, playing a key role in India’s economic growth.</a:t>
            </a:r>
            <a:endParaRPr lang="en-IN" sz="15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45408791"/>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914351AD-FF69-C7C9-256E-EA427F102FB6}"/>
              </a:ext>
            </a:extLst>
          </p:cNvPr>
          <p:cNvSpPr txBox="1">
            <a:spLocks/>
          </p:cNvSpPr>
          <p:nvPr/>
        </p:nvSpPr>
        <p:spPr>
          <a:xfrm>
            <a:off x="838200" y="149593"/>
            <a:ext cx="10515600" cy="549274"/>
          </a:xfrm>
          <a:prstGeom prst="rect">
            <a:avLst/>
          </a:prstGeom>
          <a:no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dirty="0">
                <a:solidFill>
                  <a:schemeClr val="accent5"/>
                </a:solidFill>
                <a:latin typeface="Bookman Old Style" panose="02050604050505020204" pitchFamily="18" charset="0"/>
              </a:rPr>
              <a:t>Export of Services under G.S.T</a:t>
            </a:r>
          </a:p>
        </p:txBody>
      </p:sp>
      <p:sp>
        <p:nvSpPr>
          <p:cNvPr id="3" name="TextBox 2">
            <a:extLst>
              <a:ext uri="{FF2B5EF4-FFF2-40B4-BE49-F238E27FC236}">
                <a16:creationId xmlns:a16="http://schemas.microsoft.com/office/drawing/2014/main" id="{64B5E6F3-5BA5-BBB9-1E1A-A6FAEB746366}"/>
              </a:ext>
            </a:extLst>
          </p:cNvPr>
          <p:cNvSpPr txBox="1"/>
          <p:nvPr/>
        </p:nvSpPr>
        <p:spPr>
          <a:xfrm>
            <a:off x="162716" y="728363"/>
            <a:ext cx="11866567" cy="5621860"/>
          </a:xfrm>
          <a:prstGeom prst="rect">
            <a:avLst/>
          </a:prstGeom>
          <a:noFill/>
        </p:spPr>
        <p:txBody>
          <a:bodyPr wrap="square">
            <a:spAutoFit/>
          </a:bodyPr>
          <a:lstStyle/>
          <a:p>
            <a:pPr>
              <a:lnSpc>
                <a:spcPct val="107000"/>
              </a:lnSpc>
              <a:spcAft>
                <a:spcPts val="800"/>
              </a:spcAft>
            </a:pPr>
            <a:r>
              <a:rPr lang="en-IN" sz="1350" b="1" u="sng" kern="100" dirty="0">
                <a:effectLst/>
                <a:latin typeface="Bookman Old Style" panose="02050604050505020204" pitchFamily="18" charset="0"/>
                <a:ea typeface="Calibri" panose="020F0502020204030204" pitchFamily="34" charset="0"/>
                <a:cs typeface="Times New Roman" panose="02020603050405020304" pitchFamily="18" charset="0"/>
              </a:rPr>
              <a:t>Major Service Export Sectors in India:</a:t>
            </a:r>
            <a:endParaRPr lang="en-IN" sz="135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rabicPeriod"/>
              <a:tabLst>
                <a:tab pos="457200" algn="l"/>
              </a:tabLst>
            </a:pPr>
            <a:r>
              <a:rPr lang="en-IN" sz="1350" b="1" kern="100" dirty="0">
                <a:effectLst/>
                <a:latin typeface="Bookman Old Style" panose="02050604050505020204" pitchFamily="18" charset="0"/>
                <a:ea typeface="Calibri" panose="020F0502020204030204" pitchFamily="34" charset="0"/>
                <a:cs typeface="Times New Roman" panose="02020603050405020304" pitchFamily="18" charset="0"/>
              </a:rPr>
              <a:t>Information Technology (IT) and Software Services</a:t>
            </a:r>
            <a:r>
              <a:rPr lang="en-IN" sz="1350" kern="100" dirty="0">
                <a:effectLst/>
                <a:latin typeface="Bookman Old Style" panose="02050604050505020204" pitchFamily="18" charset="0"/>
                <a:ea typeface="Calibri" panose="020F0502020204030204" pitchFamily="34" charset="0"/>
                <a:cs typeface="Times New Roman" panose="02020603050405020304" pitchFamily="18" charset="0"/>
              </a:rPr>
              <a:t>:</a:t>
            </a:r>
            <a:endParaRPr lang="en-IN" sz="1350" kern="100" dirty="0">
              <a:effectLst/>
              <a:latin typeface="Calibri" panose="020F0502020204030204" pitchFamily="34" charset="0"/>
              <a:ea typeface="Calibri" panose="020F0502020204030204" pitchFamily="34" charset="0"/>
              <a:cs typeface="Times New Roman" panose="02020603050405020304" pitchFamily="18" charset="0"/>
            </a:endParaRPr>
          </a:p>
          <a:p>
            <a:pPr marL="742950" lvl="1" indent="-285750">
              <a:lnSpc>
                <a:spcPct val="107000"/>
              </a:lnSpc>
              <a:spcAft>
                <a:spcPts val="800"/>
              </a:spcAft>
              <a:buSzPts val="1000"/>
              <a:buFont typeface="Courier New" panose="02070309020205020404" pitchFamily="49" charset="0"/>
              <a:buChar char="o"/>
              <a:tabLst>
                <a:tab pos="914400" algn="l"/>
              </a:tabLst>
            </a:pPr>
            <a:r>
              <a:rPr lang="en-IN" sz="1350" b="1" kern="100" dirty="0">
                <a:effectLst/>
                <a:latin typeface="Bookman Old Style" panose="02050604050505020204" pitchFamily="18" charset="0"/>
                <a:ea typeface="Calibri" panose="020F0502020204030204" pitchFamily="34" charset="0"/>
                <a:cs typeface="Times New Roman" panose="02020603050405020304" pitchFamily="18" charset="0"/>
              </a:rPr>
              <a:t>Software Development</a:t>
            </a:r>
            <a:r>
              <a:rPr lang="en-IN" sz="1350" kern="100" dirty="0">
                <a:effectLst/>
                <a:latin typeface="Bookman Old Style" panose="02050604050505020204" pitchFamily="18" charset="0"/>
                <a:ea typeface="Calibri" panose="020F0502020204030204" pitchFamily="34" charset="0"/>
                <a:cs typeface="Times New Roman" panose="02020603050405020304" pitchFamily="18" charset="0"/>
              </a:rPr>
              <a:t>: India is a leading provider of software development, application management, and IT consulting services.</a:t>
            </a:r>
            <a:endParaRPr lang="en-IN" sz="1350" kern="100" dirty="0">
              <a:effectLst/>
              <a:latin typeface="Calibri" panose="020F0502020204030204" pitchFamily="34" charset="0"/>
              <a:ea typeface="Calibri" panose="020F0502020204030204" pitchFamily="34" charset="0"/>
              <a:cs typeface="Times New Roman" panose="02020603050405020304" pitchFamily="18" charset="0"/>
            </a:endParaRPr>
          </a:p>
          <a:p>
            <a:pPr marL="742950" lvl="1" indent="-285750">
              <a:lnSpc>
                <a:spcPct val="107000"/>
              </a:lnSpc>
              <a:spcAft>
                <a:spcPts val="800"/>
              </a:spcAft>
              <a:buSzPts val="1000"/>
              <a:buFont typeface="Courier New" panose="02070309020205020404" pitchFamily="49" charset="0"/>
              <a:buChar char="o"/>
              <a:tabLst>
                <a:tab pos="914400" algn="l"/>
              </a:tabLst>
            </a:pPr>
            <a:r>
              <a:rPr lang="en-IN" sz="1350" b="1" kern="100" dirty="0">
                <a:effectLst/>
                <a:latin typeface="Bookman Old Style" panose="02050604050505020204" pitchFamily="18" charset="0"/>
                <a:ea typeface="Calibri" panose="020F0502020204030204" pitchFamily="34" charset="0"/>
                <a:cs typeface="Times New Roman" panose="02020603050405020304" pitchFamily="18" charset="0"/>
              </a:rPr>
              <a:t>IT-Enabled Services (ITES)</a:t>
            </a:r>
            <a:r>
              <a:rPr lang="en-IN" sz="1350" kern="100" dirty="0">
                <a:effectLst/>
                <a:latin typeface="Bookman Old Style" panose="02050604050505020204" pitchFamily="18" charset="0"/>
                <a:ea typeface="Calibri" panose="020F0502020204030204" pitchFamily="34" charset="0"/>
                <a:cs typeface="Times New Roman" panose="02020603050405020304" pitchFamily="18" charset="0"/>
              </a:rPr>
              <a:t>: This includes BPO, Knowledge Process Outsourcing (KPO), customer support, and data processing services.</a:t>
            </a:r>
            <a:endParaRPr lang="en-IN" sz="135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rabicPeriod"/>
              <a:tabLst>
                <a:tab pos="457200" algn="l"/>
              </a:tabLst>
            </a:pPr>
            <a:r>
              <a:rPr lang="en-IN" sz="1350" b="1" kern="100" dirty="0">
                <a:effectLst/>
                <a:latin typeface="Bookman Old Style" panose="02050604050505020204" pitchFamily="18" charset="0"/>
                <a:ea typeface="Calibri" panose="020F0502020204030204" pitchFamily="34" charset="0"/>
                <a:cs typeface="Times New Roman" panose="02020603050405020304" pitchFamily="18" charset="0"/>
              </a:rPr>
              <a:t>Business Process Outsourcing (BPO)</a:t>
            </a:r>
            <a:r>
              <a:rPr lang="en-IN" sz="1350" kern="100" dirty="0">
                <a:effectLst/>
                <a:latin typeface="Bookman Old Style" panose="02050604050505020204" pitchFamily="18" charset="0"/>
                <a:ea typeface="Calibri" panose="020F0502020204030204" pitchFamily="34" charset="0"/>
                <a:cs typeface="Times New Roman" panose="02020603050405020304" pitchFamily="18" charset="0"/>
              </a:rPr>
              <a:t>:</a:t>
            </a:r>
            <a:endParaRPr lang="en-IN" sz="1350" kern="100" dirty="0">
              <a:effectLst/>
              <a:latin typeface="Calibri" panose="020F0502020204030204" pitchFamily="34" charset="0"/>
              <a:ea typeface="Calibri" panose="020F0502020204030204" pitchFamily="34" charset="0"/>
              <a:cs typeface="Times New Roman" panose="02020603050405020304" pitchFamily="18" charset="0"/>
            </a:endParaRPr>
          </a:p>
          <a:p>
            <a:pPr marL="742950" lvl="1" indent="-285750">
              <a:lnSpc>
                <a:spcPct val="107000"/>
              </a:lnSpc>
              <a:spcAft>
                <a:spcPts val="800"/>
              </a:spcAft>
              <a:buSzPts val="1000"/>
              <a:buFont typeface="Courier New" panose="02070309020205020404" pitchFamily="49" charset="0"/>
              <a:buChar char="o"/>
              <a:tabLst>
                <a:tab pos="914400" algn="l"/>
              </a:tabLst>
            </a:pPr>
            <a:r>
              <a:rPr lang="en-IN" sz="1350" b="1" kern="100" dirty="0">
                <a:effectLst/>
                <a:latin typeface="Bookman Old Style" panose="02050604050505020204" pitchFamily="18" charset="0"/>
                <a:ea typeface="Calibri" panose="020F0502020204030204" pitchFamily="34" charset="0"/>
                <a:cs typeface="Times New Roman" panose="02020603050405020304" pitchFamily="18" charset="0"/>
              </a:rPr>
              <a:t>Call </a:t>
            </a:r>
            <a:r>
              <a:rPr lang="en-IN" sz="1350" b="1" kern="100" dirty="0" smtClean="0">
                <a:effectLst/>
                <a:latin typeface="Bookman Old Style" panose="02050604050505020204" pitchFamily="18" charset="0"/>
                <a:ea typeface="Calibri" panose="020F0502020204030204" pitchFamily="34" charset="0"/>
                <a:cs typeface="Times New Roman" panose="02020603050405020304" pitchFamily="18" charset="0"/>
              </a:rPr>
              <a:t>Centres </a:t>
            </a:r>
            <a:r>
              <a:rPr lang="en-IN" sz="1350" b="1" kern="100" dirty="0">
                <a:effectLst/>
                <a:latin typeface="Bookman Old Style" panose="02050604050505020204" pitchFamily="18" charset="0"/>
                <a:ea typeface="Calibri" panose="020F0502020204030204" pitchFamily="34" charset="0"/>
                <a:cs typeface="Times New Roman" panose="02020603050405020304" pitchFamily="18" charset="0"/>
              </a:rPr>
              <a:t>and Back Office Operations</a:t>
            </a:r>
            <a:r>
              <a:rPr lang="en-IN" sz="1350" kern="100" dirty="0">
                <a:effectLst/>
                <a:latin typeface="Bookman Old Style" panose="02050604050505020204" pitchFamily="18" charset="0"/>
                <a:ea typeface="Calibri" panose="020F0502020204030204" pitchFamily="34" charset="0"/>
                <a:cs typeface="Times New Roman" panose="02020603050405020304" pitchFamily="18" charset="0"/>
              </a:rPr>
              <a:t>: India’s BPO sector handles customer service, technical support, and back-office functions for global companies.</a:t>
            </a:r>
            <a:endParaRPr lang="en-IN" sz="1350" kern="100" dirty="0">
              <a:effectLst/>
              <a:latin typeface="Calibri" panose="020F0502020204030204" pitchFamily="34" charset="0"/>
              <a:ea typeface="Calibri" panose="020F0502020204030204" pitchFamily="34" charset="0"/>
              <a:cs typeface="Times New Roman" panose="02020603050405020304" pitchFamily="18" charset="0"/>
            </a:endParaRPr>
          </a:p>
          <a:p>
            <a:pPr marL="742950" lvl="1" indent="-285750">
              <a:lnSpc>
                <a:spcPct val="107000"/>
              </a:lnSpc>
              <a:spcAft>
                <a:spcPts val="800"/>
              </a:spcAft>
              <a:buSzPts val="1000"/>
              <a:buFont typeface="Courier New" panose="02070309020205020404" pitchFamily="49" charset="0"/>
              <a:buChar char="o"/>
              <a:tabLst>
                <a:tab pos="914400" algn="l"/>
              </a:tabLst>
            </a:pPr>
            <a:r>
              <a:rPr lang="en-IN" sz="1350" b="1" kern="100" dirty="0">
                <a:effectLst/>
                <a:latin typeface="Bookman Old Style" panose="02050604050505020204" pitchFamily="18" charset="0"/>
                <a:ea typeface="Calibri" panose="020F0502020204030204" pitchFamily="34" charset="0"/>
                <a:cs typeface="Times New Roman" panose="02020603050405020304" pitchFamily="18" charset="0"/>
              </a:rPr>
              <a:t>Financial and Accounting Services</a:t>
            </a:r>
            <a:r>
              <a:rPr lang="en-IN" sz="1350" kern="100" dirty="0">
                <a:effectLst/>
                <a:latin typeface="Bookman Old Style" panose="02050604050505020204" pitchFamily="18" charset="0"/>
                <a:ea typeface="Calibri" panose="020F0502020204030204" pitchFamily="34" charset="0"/>
                <a:cs typeface="Times New Roman" panose="02020603050405020304" pitchFamily="18" charset="0"/>
              </a:rPr>
              <a:t>: Outsourcing of financial, accounting, and tax preparation services to Indian firms.</a:t>
            </a:r>
            <a:endParaRPr lang="en-IN" sz="135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rabicPeriod"/>
              <a:tabLst>
                <a:tab pos="457200" algn="l"/>
              </a:tabLst>
            </a:pPr>
            <a:r>
              <a:rPr lang="en-IN" sz="1350" b="1" kern="100" dirty="0">
                <a:effectLst/>
                <a:latin typeface="Bookman Old Style" panose="02050604050505020204" pitchFamily="18" charset="0"/>
                <a:ea typeface="Calibri" panose="020F0502020204030204" pitchFamily="34" charset="0"/>
                <a:cs typeface="Times New Roman" panose="02020603050405020304" pitchFamily="18" charset="0"/>
              </a:rPr>
              <a:t>Financial Services</a:t>
            </a:r>
            <a:r>
              <a:rPr lang="en-IN" sz="1350" kern="100" dirty="0">
                <a:effectLst/>
                <a:latin typeface="Bookman Old Style" panose="02050604050505020204" pitchFamily="18" charset="0"/>
                <a:ea typeface="Calibri" panose="020F0502020204030204" pitchFamily="34" charset="0"/>
                <a:cs typeface="Times New Roman" panose="02020603050405020304" pitchFamily="18" charset="0"/>
              </a:rPr>
              <a:t>:</a:t>
            </a:r>
            <a:endParaRPr lang="en-IN" sz="1350" kern="100" dirty="0">
              <a:effectLst/>
              <a:latin typeface="Calibri" panose="020F0502020204030204" pitchFamily="34" charset="0"/>
              <a:ea typeface="Calibri" panose="020F0502020204030204" pitchFamily="34" charset="0"/>
              <a:cs typeface="Times New Roman" panose="02020603050405020304" pitchFamily="18" charset="0"/>
            </a:endParaRPr>
          </a:p>
          <a:p>
            <a:pPr marL="742950" lvl="1" indent="-285750">
              <a:lnSpc>
                <a:spcPct val="107000"/>
              </a:lnSpc>
              <a:spcAft>
                <a:spcPts val="800"/>
              </a:spcAft>
              <a:buSzPts val="1000"/>
              <a:buFont typeface="Courier New" panose="02070309020205020404" pitchFamily="49" charset="0"/>
              <a:buChar char="o"/>
              <a:tabLst>
                <a:tab pos="914400" algn="l"/>
              </a:tabLst>
            </a:pPr>
            <a:r>
              <a:rPr lang="en-IN" sz="1350" b="1" kern="100" dirty="0">
                <a:effectLst/>
                <a:latin typeface="Bookman Old Style" panose="02050604050505020204" pitchFamily="18" charset="0"/>
                <a:ea typeface="Calibri" panose="020F0502020204030204" pitchFamily="34" charset="0"/>
                <a:cs typeface="Times New Roman" panose="02020603050405020304" pitchFamily="18" charset="0"/>
              </a:rPr>
              <a:t>Banking and Insurance</a:t>
            </a:r>
            <a:r>
              <a:rPr lang="en-IN" sz="1350" kern="100" dirty="0">
                <a:effectLst/>
                <a:latin typeface="Bookman Old Style" panose="02050604050505020204" pitchFamily="18" charset="0"/>
                <a:ea typeface="Calibri" panose="020F0502020204030204" pitchFamily="34" charset="0"/>
                <a:cs typeface="Times New Roman" panose="02020603050405020304" pitchFamily="18" charset="0"/>
              </a:rPr>
              <a:t>: Export of financial advisory, insurance, investment management, and banking services.</a:t>
            </a:r>
            <a:endParaRPr lang="en-IN" sz="1350" kern="100" dirty="0">
              <a:effectLst/>
              <a:latin typeface="Calibri" panose="020F0502020204030204" pitchFamily="34" charset="0"/>
              <a:ea typeface="Calibri" panose="020F0502020204030204" pitchFamily="34" charset="0"/>
              <a:cs typeface="Times New Roman" panose="02020603050405020304" pitchFamily="18" charset="0"/>
            </a:endParaRPr>
          </a:p>
          <a:p>
            <a:pPr marL="742950" lvl="1" indent="-285750">
              <a:lnSpc>
                <a:spcPct val="107000"/>
              </a:lnSpc>
              <a:spcAft>
                <a:spcPts val="800"/>
              </a:spcAft>
              <a:buSzPts val="1000"/>
              <a:buFont typeface="Courier New" panose="02070309020205020404" pitchFamily="49" charset="0"/>
              <a:buChar char="o"/>
              <a:tabLst>
                <a:tab pos="914400" algn="l"/>
              </a:tabLst>
            </a:pPr>
            <a:r>
              <a:rPr lang="en-IN" sz="1350" b="1" kern="100" dirty="0">
                <a:effectLst/>
                <a:latin typeface="Bookman Old Style" panose="02050604050505020204" pitchFamily="18" charset="0"/>
                <a:ea typeface="Calibri" panose="020F0502020204030204" pitchFamily="34" charset="0"/>
                <a:cs typeface="Times New Roman" panose="02020603050405020304" pitchFamily="18" charset="0"/>
              </a:rPr>
              <a:t>FinTech Solutions</a:t>
            </a:r>
            <a:r>
              <a:rPr lang="en-IN" sz="1350" kern="100" dirty="0">
                <a:effectLst/>
                <a:latin typeface="Bookman Old Style" panose="02050604050505020204" pitchFamily="18" charset="0"/>
                <a:ea typeface="Calibri" panose="020F0502020204030204" pitchFamily="34" charset="0"/>
                <a:cs typeface="Times New Roman" panose="02020603050405020304" pitchFamily="18" charset="0"/>
              </a:rPr>
              <a:t>: Providing digital financial services, including payment gateways, online banking, and mobile wallets.</a:t>
            </a:r>
            <a:endParaRPr lang="en-IN" sz="135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rabicPeriod"/>
              <a:tabLst>
                <a:tab pos="457200" algn="l"/>
              </a:tabLst>
            </a:pPr>
            <a:r>
              <a:rPr lang="en-IN" sz="1350" b="1" kern="100" dirty="0">
                <a:effectLst/>
                <a:latin typeface="Bookman Old Style" panose="02050604050505020204" pitchFamily="18" charset="0"/>
                <a:ea typeface="Calibri" panose="020F0502020204030204" pitchFamily="34" charset="0"/>
                <a:cs typeface="Times New Roman" panose="02020603050405020304" pitchFamily="18" charset="0"/>
              </a:rPr>
              <a:t>Healthcare and Medical Tourism</a:t>
            </a:r>
            <a:r>
              <a:rPr lang="en-IN" sz="1350" kern="100" dirty="0">
                <a:effectLst/>
                <a:latin typeface="Bookman Old Style" panose="02050604050505020204" pitchFamily="18" charset="0"/>
                <a:ea typeface="Calibri" panose="020F0502020204030204" pitchFamily="34" charset="0"/>
                <a:cs typeface="Times New Roman" panose="02020603050405020304" pitchFamily="18" charset="0"/>
              </a:rPr>
              <a:t>:</a:t>
            </a:r>
            <a:endParaRPr lang="en-IN" sz="1350" kern="100" dirty="0">
              <a:effectLst/>
              <a:latin typeface="Calibri" panose="020F0502020204030204" pitchFamily="34" charset="0"/>
              <a:ea typeface="Calibri" panose="020F0502020204030204" pitchFamily="34" charset="0"/>
              <a:cs typeface="Times New Roman" panose="02020603050405020304" pitchFamily="18" charset="0"/>
            </a:endParaRPr>
          </a:p>
          <a:p>
            <a:pPr marL="742950" lvl="1" indent="-285750">
              <a:lnSpc>
                <a:spcPct val="107000"/>
              </a:lnSpc>
              <a:spcAft>
                <a:spcPts val="800"/>
              </a:spcAft>
              <a:buSzPts val="1000"/>
              <a:buFont typeface="Courier New" panose="02070309020205020404" pitchFamily="49" charset="0"/>
              <a:buChar char="o"/>
              <a:tabLst>
                <a:tab pos="914400" algn="l"/>
              </a:tabLst>
            </a:pPr>
            <a:r>
              <a:rPr lang="en-IN" sz="1350" b="1" kern="100" dirty="0">
                <a:effectLst/>
                <a:latin typeface="Bookman Old Style" panose="02050604050505020204" pitchFamily="18" charset="0"/>
                <a:ea typeface="Calibri" panose="020F0502020204030204" pitchFamily="34" charset="0"/>
                <a:cs typeface="Times New Roman" panose="02020603050405020304" pitchFamily="18" charset="0"/>
              </a:rPr>
              <a:t>Medical Services</a:t>
            </a:r>
            <a:r>
              <a:rPr lang="en-IN" sz="1350" kern="100" dirty="0">
                <a:effectLst/>
                <a:latin typeface="Bookman Old Style" panose="02050604050505020204" pitchFamily="18" charset="0"/>
                <a:ea typeface="Calibri" panose="020F0502020204030204" pitchFamily="34" charset="0"/>
                <a:cs typeface="Times New Roman" panose="02020603050405020304" pitchFamily="18" charset="0"/>
              </a:rPr>
              <a:t>: Offering specialized treatments, surgeries, and medical consultations to international patients.</a:t>
            </a:r>
            <a:endParaRPr lang="en-IN" sz="1350" kern="100" dirty="0">
              <a:effectLst/>
              <a:latin typeface="Calibri" panose="020F0502020204030204" pitchFamily="34" charset="0"/>
              <a:ea typeface="Calibri" panose="020F0502020204030204" pitchFamily="34" charset="0"/>
              <a:cs typeface="Times New Roman" panose="02020603050405020304" pitchFamily="18" charset="0"/>
            </a:endParaRPr>
          </a:p>
          <a:p>
            <a:pPr marL="742950" lvl="1" indent="-285750">
              <a:lnSpc>
                <a:spcPct val="107000"/>
              </a:lnSpc>
              <a:spcAft>
                <a:spcPts val="800"/>
              </a:spcAft>
              <a:buSzPts val="1000"/>
              <a:buFont typeface="Courier New" panose="02070309020205020404" pitchFamily="49" charset="0"/>
              <a:buChar char="o"/>
              <a:tabLst>
                <a:tab pos="914400" algn="l"/>
              </a:tabLst>
            </a:pPr>
            <a:r>
              <a:rPr lang="en-IN" sz="1350" b="1" kern="100" dirty="0">
                <a:effectLst/>
                <a:latin typeface="Bookman Old Style" panose="02050604050505020204" pitchFamily="18" charset="0"/>
                <a:ea typeface="Calibri" panose="020F0502020204030204" pitchFamily="34" charset="0"/>
                <a:cs typeface="Times New Roman" panose="02020603050405020304" pitchFamily="18" charset="0"/>
              </a:rPr>
              <a:t>Telemedicine</a:t>
            </a:r>
            <a:r>
              <a:rPr lang="en-IN" sz="1350" kern="100" dirty="0">
                <a:effectLst/>
                <a:latin typeface="Bookman Old Style" panose="02050604050505020204" pitchFamily="18" charset="0"/>
                <a:ea typeface="Calibri" panose="020F0502020204030204" pitchFamily="34" charset="0"/>
                <a:cs typeface="Times New Roman" panose="02020603050405020304" pitchFamily="18" charset="0"/>
              </a:rPr>
              <a:t>: Remote healthcare services, including diagnostics and consultations provided via digital platforms.</a:t>
            </a:r>
            <a:endParaRPr lang="en-IN" sz="135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mj-lt"/>
              <a:buAutoNum type="arabicPeriod"/>
              <a:tabLst>
                <a:tab pos="457200" algn="l"/>
              </a:tabLst>
            </a:pPr>
            <a:r>
              <a:rPr lang="en-IN" sz="1350" b="1" kern="100" dirty="0">
                <a:effectLst/>
                <a:latin typeface="Bookman Old Style" panose="02050604050505020204" pitchFamily="18" charset="0"/>
                <a:ea typeface="Calibri" panose="020F0502020204030204" pitchFamily="34" charset="0"/>
                <a:cs typeface="Times New Roman" panose="02020603050405020304" pitchFamily="18" charset="0"/>
              </a:rPr>
              <a:t>Education and E-Learning</a:t>
            </a:r>
            <a:r>
              <a:rPr lang="en-IN" sz="1350" kern="100" dirty="0">
                <a:effectLst/>
                <a:latin typeface="Bookman Old Style" panose="02050604050505020204" pitchFamily="18" charset="0"/>
                <a:ea typeface="Calibri" panose="020F0502020204030204" pitchFamily="34" charset="0"/>
                <a:cs typeface="Times New Roman" panose="02020603050405020304" pitchFamily="18" charset="0"/>
              </a:rPr>
              <a:t>:</a:t>
            </a:r>
            <a:endParaRPr lang="en-IN" sz="1350" kern="100" dirty="0">
              <a:effectLst/>
              <a:latin typeface="Calibri" panose="020F0502020204030204" pitchFamily="34" charset="0"/>
              <a:ea typeface="Calibri" panose="020F0502020204030204" pitchFamily="34" charset="0"/>
              <a:cs typeface="Times New Roman" panose="02020603050405020304" pitchFamily="18" charset="0"/>
            </a:endParaRPr>
          </a:p>
          <a:p>
            <a:pPr marL="742950" lvl="1" indent="-285750">
              <a:lnSpc>
                <a:spcPct val="107000"/>
              </a:lnSpc>
              <a:spcAft>
                <a:spcPts val="800"/>
              </a:spcAft>
              <a:buSzPts val="1000"/>
              <a:buFont typeface="Courier New" panose="02070309020205020404" pitchFamily="49" charset="0"/>
              <a:buChar char="o"/>
              <a:tabLst>
                <a:tab pos="914400" algn="l"/>
              </a:tabLst>
            </a:pPr>
            <a:r>
              <a:rPr lang="en-IN" sz="1350" b="1" kern="100" dirty="0">
                <a:effectLst/>
                <a:latin typeface="Bookman Old Style" panose="02050604050505020204" pitchFamily="18" charset="0"/>
                <a:ea typeface="Calibri" panose="020F0502020204030204" pitchFamily="34" charset="0"/>
                <a:cs typeface="Times New Roman" panose="02020603050405020304" pitchFamily="18" charset="0"/>
              </a:rPr>
              <a:t>Online Courses and Training</a:t>
            </a:r>
            <a:r>
              <a:rPr lang="en-IN" sz="1350" kern="100" dirty="0">
                <a:effectLst/>
                <a:latin typeface="Bookman Old Style" panose="02050604050505020204" pitchFamily="18" charset="0"/>
                <a:ea typeface="Calibri" panose="020F0502020204030204" pitchFamily="34" charset="0"/>
                <a:cs typeface="Times New Roman" panose="02020603050405020304" pitchFamily="18" charset="0"/>
              </a:rPr>
              <a:t>: Export of educational content, online courses, and e-learning platforms to global students.</a:t>
            </a:r>
            <a:endParaRPr lang="en-IN" sz="1350" kern="100" dirty="0">
              <a:effectLst/>
              <a:latin typeface="Calibri" panose="020F0502020204030204" pitchFamily="34" charset="0"/>
              <a:ea typeface="Calibri" panose="020F0502020204030204" pitchFamily="34" charset="0"/>
              <a:cs typeface="Times New Roman" panose="02020603050405020304" pitchFamily="18" charset="0"/>
            </a:endParaRPr>
          </a:p>
          <a:p>
            <a:pPr marL="742950" lvl="1" indent="-285750">
              <a:lnSpc>
                <a:spcPct val="107000"/>
              </a:lnSpc>
              <a:spcAft>
                <a:spcPts val="800"/>
              </a:spcAft>
              <a:buSzPts val="1000"/>
              <a:buFont typeface="Courier New" panose="02070309020205020404" pitchFamily="49" charset="0"/>
              <a:buChar char="o"/>
              <a:tabLst>
                <a:tab pos="914400" algn="l"/>
              </a:tabLst>
            </a:pPr>
            <a:r>
              <a:rPr lang="en-IN" sz="1350" b="1" kern="100" dirty="0">
                <a:effectLst/>
                <a:latin typeface="Bookman Old Style" panose="02050604050505020204" pitchFamily="18" charset="0"/>
                <a:ea typeface="Calibri" panose="020F0502020204030204" pitchFamily="34" charset="0"/>
                <a:cs typeface="Times New Roman" panose="02020603050405020304" pitchFamily="18" charset="0"/>
              </a:rPr>
              <a:t>Higher Education</a:t>
            </a:r>
            <a:r>
              <a:rPr lang="en-IN" sz="1350" kern="100" dirty="0">
                <a:effectLst/>
                <a:latin typeface="Bookman Old Style" panose="02050604050505020204" pitchFamily="18" charset="0"/>
                <a:ea typeface="Calibri" panose="020F0502020204030204" pitchFamily="34" charset="0"/>
                <a:cs typeface="Times New Roman" panose="02020603050405020304" pitchFamily="18" charset="0"/>
              </a:rPr>
              <a:t>: Attracting international students to Indian universities and institutions.</a:t>
            </a:r>
            <a:endParaRPr lang="en-IN" sz="1350" kern="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343849690"/>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E0362B63-73DC-4D50-C23E-5C9B988E45BE}"/>
              </a:ext>
            </a:extLst>
          </p:cNvPr>
          <p:cNvSpPr txBox="1"/>
          <p:nvPr/>
        </p:nvSpPr>
        <p:spPr>
          <a:xfrm>
            <a:off x="201561" y="801795"/>
            <a:ext cx="11788878" cy="5205528"/>
          </a:xfrm>
          <a:prstGeom prst="rect">
            <a:avLst/>
          </a:prstGeom>
          <a:noFill/>
        </p:spPr>
        <p:txBody>
          <a:bodyPr wrap="square">
            <a:spAutoFit/>
          </a:bodyPr>
          <a:lstStyle/>
          <a:p>
            <a:pPr lvl="0">
              <a:lnSpc>
                <a:spcPct val="107000"/>
              </a:lnSpc>
              <a:spcAft>
                <a:spcPts val="800"/>
              </a:spcAft>
              <a:tabLst>
                <a:tab pos="457200" algn="l"/>
              </a:tabLst>
            </a:pPr>
            <a:r>
              <a:rPr lang="en-IN" sz="1400" b="1" kern="100" dirty="0">
                <a:effectLst/>
                <a:latin typeface="Bookman Old Style" panose="02050604050505020204" pitchFamily="18" charset="0"/>
                <a:ea typeface="Calibri" panose="020F0502020204030204" pitchFamily="34" charset="0"/>
                <a:cs typeface="Times New Roman" panose="02020603050405020304" pitchFamily="18" charset="0"/>
              </a:rPr>
              <a:t>6.   Consultancy Services</a:t>
            </a:r>
            <a:r>
              <a:rPr lang="en-IN" sz="1400" kern="100" dirty="0">
                <a:effectLst/>
                <a:latin typeface="Bookman Old Style" panose="02050604050505020204" pitchFamily="18" charset="0"/>
                <a:ea typeface="Calibri" panose="020F0502020204030204" pitchFamily="34" charset="0"/>
                <a:cs typeface="Times New Roman" panose="02020603050405020304" pitchFamily="18" charset="0"/>
              </a:rPr>
              <a:t>:</a:t>
            </a:r>
            <a:endParaRPr lang="en-IN" sz="1400" kern="100" dirty="0">
              <a:effectLst/>
              <a:latin typeface="Calibri" panose="020F0502020204030204" pitchFamily="34" charset="0"/>
              <a:ea typeface="Calibri" panose="020F0502020204030204" pitchFamily="34" charset="0"/>
              <a:cs typeface="Times New Roman" panose="02020603050405020304" pitchFamily="18" charset="0"/>
            </a:endParaRPr>
          </a:p>
          <a:p>
            <a:pPr marL="742950" lvl="1" indent="-285750">
              <a:lnSpc>
                <a:spcPct val="107000"/>
              </a:lnSpc>
              <a:spcAft>
                <a:spcPts val="800"/>
              </a:spcAft>
              <a:buSzPts val="1000"/>
              <a:buFont typeface="Courier New" panose="02070309020205020404" pitchFamily="49" charset="0"/>
              <a:buChar char="o"/>
              <a:tabLst>
                <a:tab pos="914400" algn="l"/>
              </a:tabLst>
            </a:pPr>
            <a:r>
              <a:rPr lang="en-IN" sz="1400" b="1" kern="100" dirty="0">
                <a:effectLst/>
                <a:latin typeface="Bookman Old Style" panose="02050604050505020204" pitchFamily="18" charset="0"/>
                <a:ea typeface="Calibri" panose="020F0502020204030204" pitchFamily="34" charset="0"/>
                <a:cs typeface="Times New Roman" panose="02020603050405020304" pitchFamily="18" charset="0"/>
              </a:rPr>
              <a:t>Management and Financial Consulting</a:t>
            </a:r>
            <a:r>
              <a:rPr lang="en-IN" sz="1400" kern="100" dirty="0">
                <a:effectLst/>
                <a:latin typeface="Bookman Old Style" panose="02050604050505020204" pitchFamily="18" charset="0"/>
                <a:ea typeface="Calibri" panose="020F0502020204030204" pitchFamily="34" charset="0"/>
                <a:cs typeface="Times New Roman" panose="02020603050405020304" pitchFamily="18" charset="0"/>
              </a:rPr>
              <a:t>: Providing expertise in management, financial advisory, market research, and strategic planning.</a:t>
            </a:r>
            <a:endParaRPr lang="en-IN" sz="1400" kern="100" dirty="0">
              <a:effectLst/>
              <a:latin typeface="Calibri" panose="020F0502020204030204" pitchFamily="34" charset="0"/>
              <a:ea typeface="Calibri" panose="020F0502020204030204" pitchFamily="34" charset="0"/>
              <a:cs typeface="Times New Roman" panose="02020603050405020304" pitchFamily="18" charset="0"/>
            </a:endParaRPr>
          </a:p>
          <a:p>
            <a:pPr marL="742950" lvl="1" indent="-285750">
              <a:lnSpc>
                <a:spcPct val="107000"/>
              </a:lnSpc>
              <a:spcAft>
                <a:spcPts val="800"/>
              </a:spcAft>
              <a:buSzPts val="1000"/>
              <a:buFont typeface="Courier New" panose="02070309020205020404" pitchFamily="49" charset="0"/>
              <a:buChar char="o"/>
              <a:tabLst>
                <a:tab pos="914400" algn="l"/>
              </a:tabLst>
            </a:pPr>
            <a:r>
              <a:rPr lang="en-IN" sz="1400" b="1" kern="100" dirty="0">
                <a:effectLst/>
                <a:latin typeface="Bookman Old Style" panose="02050604050505020204" pitchFamily="18" charset="0"/>
                <a:ea typeface="Calibri" panose="020F0502020204030204" pitchFamily="34" charset="0"/>
                <a:cs typeface="Times New Roman" panose="02020603050405020304" pitchFamily="18" charset="0"/>
              </a:rPr>
              <a:t>Engineering and Technical Consultancy</a:t>
            </a:r>
            <a:r>
              <a:rPr lang="en-IN" sz="1400" kern="100" dirty="0">
                <a:effectLst/>
                <a:latin typeface="Bookman Old Style" panose="02050604050505020204" pitchFamily="18" charset="0"/>
                <a:ea typeface="Calibri" panose="020F0502020204030204" pitchFamily="34" charset="0"/>
                <a:cs typeface="Times New Roman" panose="02020603050405020304" pitchFamily="18" charset="0"/>
              </a:rPr>
              <a:t>: Specialized engineering, architectural, and project management services.</a:t>
            </a:r>
            <a:endParaRPr lang="en-IN" sz="1400" kern="100" dirty="0">
              <a:effectLst/>
              <a:latin typeface="Calibri" panose="020F0502020204030204" pitchFamily="34" charset="0"/>
              <a:ea typeface="Calibri" panose="020F0502020204030204" pitchFamily="34" charset="0"/>
              <a:cs typeface="Times New Roman" panose="02020603050405020304" pitchFamily="18" charset="0"/>
            </a:endParaRPr>
          </a:p>
          <a:p>
            <a:pPr lvl="0">
              <a:lnSpc>
                <a:spcPct val="107000"/>
              </a:lnSpc>
              <a:spcAft>
                <a:spcPts val="800"/>
              </a:spcAft>
              <a:tabLst>
                <a:tab pos="457200" algn="l"/>
              </a:tabLst>
            </a:pPr>
            <a:r>
              <a:rPr lang="en-IN" sz="1400" b="1" kern="100" dirty="0">
                <a:effectLst/>
                <a:latin typeface="Bookman Old Style" panose="02050604050505020204" pitchFamily="18" charset="0"/>
                <a:ea typeface="Calibri" panose="020F0502020204030204" pitchFamily="34" charset="0"/>
                <a:cs typeface="Times New Roman" panose="02020603050405020304" pitchFamily="18" charset="0"/>
              </a:rPr>
              <a:t>7.   Travel and Tourism</a:t>
            </a:r>
            <a:r>
              <a:rPr lang="en-IN" sz="1400" kern="100" dirty="0">
                <a:effectLst/>
                <a:latin typeface="Bookman Old Style" panose="02050604050505020204" pitchFamily="18" charset="0"/>
                <a:ea typeface="Calibri" panose="020F0502020204030204" pitchFamily="34" charset="0"/>
                <a:cs typeface="Times New Roman" panose="02020603050405020304" pitchFamily="18" charset="0"/>
              </a:rPr>
              <a:t>:</a:t>
            </a:r>
            <a:endParaRPr lang="en-IN" sz="1400" kern="100" dirty="0">
              <a:effectLst/>
              <a:latin typeface="Calibri" panose="020F0502020204030204" pitchFamily="34" charset="0"/>
              <a:ea typeface="Calibri" panose="020F0502020204030204" pitchFamily="34" charset="0"/>
              <a:cs typeface="Times New Roman" panose="02020603050405020304" pitchFamily="18" charset="0"/>
            </a:endParaRPr>
          </a:p>
          <a:p>
            <a:pPr marL="742950" lvl="1" indent="-285750">
              <a:lnSpc>
                <a:spcPct val="107000"/>
              </a:lnSpc>
              <a:spcAft>
                <a:spcPts val="800"/>
              </a:spcAft>
              <a:buSzPts val="1000"/>
              <a:buFont typeface="Courier New" panose="02070309020205020404" pitchFamily="49" charset="0"/>
              <a:buChar char="o"/>
              <a:tabLst>
                <a:tab pos="914400" algn="l"/>
              </a:tabLst>
            </a:pPr>
            <a:r>
              <a:rPr lang="en-IN" sz="1400" b="1" kern="100" dirty="0">
                <a:effectLst/>
                <a:latin typeface="Bookman Old Style" panose="02050604050505020204" pitchFamily="18" charset="0"/>
                <a:ea typeface="Calibri" panose="020F0502020204030204" pitchFamily="34" charset="0"/>
                <a:cs typeface="Times New Roman" panose="02020603050405020304" pitchFamily="18" charset="0"/>
              </a:rPr>
              <a:t>Inbound Tourism</a:t>
            </a:r>
            <a:r>
              <a:rPr lang="en-IN" sz="1400" kern="100" dirty="0">
                <a:effectLst/>
                <a:latin typeface="Bookman Old Style" panose="02050604050505020204" pitchFamily="18" charset="0"/>
                <a:ea typeface="Calibri" panose="020F0502020204030204" pitchFamily="34" charset="0"/>
                <a:cs typeface="Times New Roman" panose="02020603050405020304" pitchFamily="18" charset="0"/>
              </a:rPr>
              <a:t>: Attracting foreign tourists for leisure, cultural, and business travel.</a:t>
            </a:r>
            <a:endParaRPr lang="en-IN" sz="1400" kern="100" dirty="0">
              <a:effectLst/>
              <a:latin typeface="Calibri" panose="020F0502020204030204" pitchFamily="34" charset="0"/>
              <a:ea typeface="Calibri" panose="020F0502020204030204" pitchFamily="34" charset="0"/>
              <a:cs typeface="Times New Roman" panose="02020603050405020304" pitchFamily="18" charset="0"/>
            </a:endParaRPr>
          </a:p>
          <a:p>
            <a:pPr marL="742950" lvl="1" indent="-285750">
              <a:lnSpc>
                <a:spcPct val="107000"/>
              </a:lnSpc>
              <a:spcAft>
                <a:spcPts val="800"/>
              </a:spcAft>
              <a:buSzPts val="1000"/>
              <a:buFont typeface="Courier New" panose="02070309020205020404" pitchFamily="49" charset="0"/>
              <a:buChar char="o"/>
              <a:tabLst>
                <a:tab pos="914400" algn="l"/>
              </a:tabLst>
            </a:pPr>
            <a:r>
              <a:rPr lang="en-IN" sz="1400" b="1" kern="100" dirty="0">
                <a:effectLst/>
                <a:latin typeface="Bookman Old Style" panose="02050604050505020204" pitchFamily="18" charset="0"/>
                <a:ea typeface="Calibri" panose="020F0502020204030204" pitchFamily="34" charset="0"/>
                <a:cs typeface="Times New Roman" panose="02020603050405020304" pitchFamily="18" charset="0"/>
              </a:rPr>
              <a:t>Travel Services</a:t>
            </a:r>
            <a:r>
              <a:rPr lang="en-IN" sz="1400" kern="100" dirty="0">
                <a:effectLst/>
                <a:latin typeface="Bookman Old Style" panose="02050604050505020204" pitchFamily="18" charset="0"/>
                <a:ea typeface="Calibri" panose="020F0502020204030204" pitchFamily="34" charset="0"/>
                <a:cs typeface="Times New Roman" panose="02020603050405020304" pitchFamily="18" charset="0"/>
              </a:rPr>
              <a:t>: Export of services related to travel bookings, accommodation, and guided tours.</a:t>
            </a:r>
            <a:endParaRPr lang="en-IN" sz="1400" kern="100" dirty="0">
              <a:effectLst/>
              <a:latin typeface="Calibri" panose="020F0502020204030204" pitchFamily="34" charset="0"/>
              <a:ea typeface="Calibri" panose="020F0502020204030204" pitchFamily="34" charset="0"/>
              <a:cs typeface="Times New Roman" panose="02020603050405020304" pitchFamily="18" charset="0"/>
            </a:endParaRPr>
          </a:p>
          <a:p>
            <a:pPr lvl="0">
              <a:lnSpc>
                <a:spcPct val="107000"/>
              </a:lnSpc>
              <a:spcAft>
                <a:spcPts val="800"/>
              </a:spcAft>
              <a:tabLst>
                <a:tab pos="457200" algn="l"/>
              </a:tabLst>
            </a:pPr>
            <a:r>
              <a:rPr lang="en-IN" sz="1400" b="1" kern="100" dirty="0">
                <a:effectLst/>
                <a:latin typeface="Bookman Old Style" panose="02050604050505020204" pitchFamily="18" charset="0"/>
                <a:ea typeface="Calibri" panose="020F0502020204030204" pitchFamily="34" charset="0"/>
                <a:cs typeface="Times New Roman" panose="02020603050405020304" pitchFamily="18" charset="0"/>
              </a:rPr>
              <a:t>8.   Creative and Media Services</a:t>
            </a:r>
            <a:r>
              <a:rPr lang="en-IN" sz="1400" kern="100" dirty="0">
                <a:effectLst/>
                <a:latin typeface="Bookman Old Style" panose="02050604050505020204" pitchFamily="18" charset="0"/>
                <a:ea typeface="Calibri" panose="020F0502020204030204" pitchFamily="34" charset="0"/>
                <a:cs typeface="Times New Roman" panose="02020603050405020304" pitchFamily="18" charset="0"/>
              </a:rPr>
              <a:t>:</a:t>
            </a:r>
            <a:endParaRPr lang="en-IN" sz="1400" kern="100" dirty="0">
              <a:effectLst/>
              <a:latin typeface="Calibri" panose="020F0502020204030204" pitchFamily="34" charset="0"/>
              <a:ea typeface="Calibri" panose="020F0502020204030204" pitchFamily="34" charset="0"/>
              <a:cs typeface="Times New Roman" panose="02020603050405020304" pitchFamily="18" charset="0"/>
            </a:endParaRPr>
          </a:p>
          <a:p>
            <a:pPr marL="742950" lvl="1" indent="-285750">
              <a:lnSpc>
                <a:spcPct val="107000"/>
              </a:lnSpc>
              <a:spcAft>
                <a:spcPts val="800"/>
              </a:spcAft>
              <a:buSzPts val="1000"/>
              <a:buFont typeface="Courier New" panose="02070309020205020404" pitchFamily="49" charset="0"/>
              <a:buChar char="o"/>
              <a:tabLst>
                <a:tab pos="914400" algn="l"/>
              </a:tabLst>
            </a:pPr>
            <a:r>
              <a:rPr lang="en-IN" sz="1400" b="1" kern="100" dirty="0">
                <a:effectLst/>
                <a:latin typeface="Bookman Old Style" panose="02050604050505020204" pitchFamily="18" charset="0"/>
                <a:ea typeface="Calibri" panose="020F0502020204030204" pitchFamily="34" charset="0"/>
                <a:cs typeface="Times New Roman" panose="02020603050405020304" pitchFamily="18" charset="0"/>
              </a:rPr>
              <a:t>Entertainment Industry</a:t>
            </a:r>
            <a:r>
              <a:rPr lang="en-IN" sz="1400" kern="100" dirty="0">
                <a:effectLst/>
                <a:latin typeface="Bookman Old Style" panose="02050604050505020204" pitchFamily="18" charset="0"/>
                <a:ea typeface="Calibri" panose="020F0502020204030204" pitchFamily="34" charset="0"/>
                <a:cs typeface="Times New Roman" panose="02020603050405020304" pitchFamily="18" charset="0"/>
              </a:rPr>
              <a:t>: Export of film, animation, visual effects, and other media-related services.</a:t>
            </a:r>
            <a:endParaRPr lang="en-IN" sz="1400" kern="100" dirty="0">
              <a:effectLst/>
              <a:latin typeface="Calibri" panose="020F0502020204030204" pitchFamily="34" charset="0"/>
              <a:ea typeface="Calibri" panose="020F0502020204030204" pitchFamily="34" charset="0"/>
              <a:cs typeface="Times New Roman" panose="02020603050405020304" pitchFamily="18" charset="0"/>
            </a:endParaRPr>
          </a:p>
          <a:p>
            <a:pPr marL="742950" lvl="1" indent="-285750">
              <a:lnSpc>
                <a:spcPct val="107000"/>
              </a:lnSpc>
              <a:spcAft>
                <a:spcPts val="800"/>
              </a:spcAft>
              <a:buSzPts val="1000"/>
              <a:buFont typeface="Courier New" panose="02070309020205020404" pitchFamily="49" charset="0"/>
              <a:buChar char="o"/>
              <a:tabLst>
                <a:tab pos="914400" algn="l"/>
              </a:tabLst>
            </a:pPr>
            <a:r>
              <a:rPr lang="en-IN" sz="1400" b="1" kern="100" dirty="0">
                <a:effectLst/>
                <a:latin typeface="Bookman Old Style" panose="02050604050505020204" pitchFamily="18" charset="0"/>
                <a:ea typeface="Calibri" panose="020F0502020204030204" pitchFamily="34" charset="0"/>
                <a:cs typeface="Times New Roman" panose="02020603050405020304" pitchFamily="18" charset="0"/>
              </a:rPr>
              <a:t>Advertising and Digital Marketing</a:t>
            </a:r>
            <a:r>
              <a:rPr lang="en-IN" sz="1400" kern="100" dirty="0">
                <a:effectLst/>
                <a:latin typeface="Bookman Old Style" panose="02050604050505020204" pitchFamily="18" charset="0"/>
                <a:ea typeface="Calibri" panose="020F0502020204030204" pitchFamily="34" charset="0"/>
                <a:cs typeface="Times New Roman" panose="02020603050405020304" pitchFamily="18" charset="0"/>
              </a:rPr>
              <a:t>: Providing digital marketing, content creation, and advertising services to global clients.</a:t>
            </a:r>
            <a:endParaRPr lang="en-IN" sz="1400" kern="100" dirty="0">
              <a:effectLst/>
              <a:latin typeface="Calibri" panose="020F0502020204030204" pitchFamily="34" charset="0"/>
              <a:ea typeface="Calibri" panose="020F0502020204030204" pitchFamily="34" charset="0"/>
              <a:cs typeface="Times New Roman" panose="02020603050405020304" pitchFamily="18" charset="0"/>
            </a:endParaRPr>
          </a:p>
          <a:p>
            <a:pPr lvl="0">
              <a:lnSpc>
                <a:spcPct val="107000"/>
              </a:lnSpc>
              <a:spcAft>
                <a:spcPts val="800"/>
              </a:spcAft>
              <a:tabLst>
                <a:tab pos="457200" algn="l"/>
              </a:tabLst>
            </a:pPr>
            <a:r>
              <a:rPr lang="en-IN" sz="1400" b="1" kern="100" dirty="0">
                <a:effectLst/>
                <a:latin typeface="Bookman Old Style" panose="02050604050505020204" pitchFamily="18" charset="0"/>
                <a:ea typeface="Calibri" panose="020F0502020204030204" pitchFamily="34" charset="0"/>
                <a:cs typeface="Times New Roman" panose="02020603050405020304" pitchFamily="18" charset="0"/>
              </a:rPr>
              <a:t>9.   Legal and Accounting Services</a:t>
            </a:r>
            <a:r>
              <a:rPr lang="en-IN" sz="1400" kern="100" dirty="0">
                <a:effectLst/>
                <a:latin typeface="Bookman Old Style" panose="02050604050505020204" pitchFamily="18" charset="0"/>
                <a:ea typeface="Calibri" panose="020F0502020204030204" pitchFamily="34" charset="0"/>
                <a:cs typeface="Times New Roman" panose="02020603050405020304" pitchFamily="18" charset="0"/>
              </a:rPr>
              <a:t>:</a:t>
            </a:r>
            <a:endParaRPr lang="en-IN" sz="1400" kern="100" dirty="0">
              <a:effectLst/>
              <a:latin typeface="Calibri" panose="020F0502020204030204" pitchFamily="34" charset="0"/>
              <a:ea typeface="Calibri" panose="020F0502020204030204" pitchFamily="34" charset="0"/>
              <a:cs typeface="Times New Roman" panose="02020603050405020304" pitchFamily="18" charset="0"/>
            </a:endParaRPr>
          </a:p>
          <a:p>
            <a:pPr marL="742950" lvl="1" indent="-285750">
              <a:lnSpc>
                <a:spcPct val="107000"/>
              </a:lnSpc>
              <a:spcAft>
                <a:spcPts val="800"/>
              </a:spcAft>
              <a:buSzPts val="1000"/>
              <a:buFont typeface="Courier New" panose="02070309020205020404" pitchFamily="49" charset="0"/>
              <a:buChar char="o"/>
              <a:tabLst>
                <a:tab pos="914400" algn="l"/>
              </a:tabLst>
            </a:pPr>
            <a:r>
              <a:rPr lang="en-IN" sz="1400" b="1" kern="100" dirty="0">
                <a:effectLst/>
                <a:latin typeface="Bookman Old Style" panose="02050604050505020204" pitchFamily="18" charset="0"/>
                <a:ea typeface="Calibri" panose="020F0502020204030204" pitchFamily="34" charset="0"/>
                <a:cs typeface="Times New Roman" panose="02020603050405020304" pitchFamily="18" charset="0"/>
              </a:rPr>
              <a:t>Legal Process Outsourcing (LPO)</a:t>
            </a:r>
            <a:r>
              <a:rPr lang="en-IN" sz="1400" kern="100" dirty="0">
                <a:effectLst/>
                <a:latin typeface="Bookman Old Style" panose="02050604050505020204" pitchFamily="18" charset="0"/>
                <a:ea typeface="Calibri" panose="020F0502020204030204" pitchFamily="34" charset="0"/>
                <a:cs typeface="Times New Roman" panose="02020603050405020304" pitchFamily="18" charset="0"/>
              </a:rPr>
              <a:t>: Export of legal research, drafting, and compliance services.</a:t>
            </a:r>
            <a:endParaRPr lang="en-IN" sz="1400" kern="100" dirty="0">
              <a:effectLst/>
              <a:latin typeface="Calibri" panose="020F0502020204030204" pitchFamily="34" charset="0"/>
              <a:ea typeface="Calibri" panose="020F0502020204030204" pitchFamily="34" charset="0"/>
              <a:cs typeface="Times New Roman" panose="02020603050405020304" pitchFamily="18" charset="0"/>
            </a:endParaRPr>
          </a:p>
          <a:p>
            <a:pPr marL="742950" lvl="1" indent="-285750">
              <a:lnSpc>
                <a:spcPct val="107000"/>
              </a:lnSpc>
              <a:spcAft>
                <a:spcPts val="800"/>
              </a:spcAft>
              <a:buSzPts val="1000"/>
              <a:buFont typeface="Courier New" panose="02070309020205020404" pitchFamily="49" charset="0"/>
              <a:buChar char="o"/>
              <a:tabLst>
                <a:tab pos="914400" algn="l"/>
              </a:tabLst>
            </a:pPr>
            <a:r>
              <a:rPr lang="en-IN" sz="1400" b="1" kern="100" dirty="0">
                <a:effectLst/>
                <a:latin typeface="Bookman Old Style" panose="02050604050505020204" pitchFamily="18" charset="0"/>
                <a:ea typeface="Calibri" panose="020F0502020204030204" pitchFamily="34" charset="0"/>
                <a:cs typeface="Times New Roman" panose="02020603050405020304" pitchFamily="18" charset="0"/>
              </a:rPr>
              <a:t>Accounting and Auditing</a:t>
            </a:r>
            <a:r>
              <a:rPr lang="en-IN" sz="1400" kern="100" dirty="0">
                <a:effectLst/>
                <a:latin typeface="Bookman Old Style" panose="02050604050505020204" pitchFamily="18" charset="0"/>
                <a:ea typeface="Calibri" panose="020F0502020204030204" pitchFamily="34" charset="0"/>
                <a:cs typeface="Times New Roman" panose="02020603050405020304" pitchFamily="18" charset="0"/>
              </a:rPr>
              <a:t>: Outsourced accounting, auditing, and tax services for international companies.</a:t>
            </a:r>
            <a:endParaRPr lang="en-IN" sz="14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IN" sz="1400" b="1" kern="100" dirty="0">
                <a:latin typeface="Bookman Old Style" panose="02050604050505020204" pitchFamily="18" charset="0"/>
                <a:ea typeface="Calibri" panose="020F0502020204030204" pitchFamily="34" charset="0"/>
                <a:cs typeface="Times New Roman" panose="02020603050405020304" pitchFamily="18" charset="0"/>
              </a:rPr>
              <a:t>10.   </a:t>
            </a:r>
            <a:r>
              <a:rPr lang="en-IN" sz="1400" b="1" kern="100" dirty="0">
                <a:effectLst/>
                <a:latin typeface="Bookman Old Style" panose="02050604050505020204" pitchFamily="18" charset="0"/>
                <a:ea typeface="Calibri" panose="020F0502020204030204" pitchFamily="34" charset="0"/>
                <a:cs typeface="Times New Roman" panose="02020603050405020304" pitchFamily="18" charset="0"/>
              </a:rPr>
              <a:t>Telecommunication Services</a:t>
            </a:r>
            <a:r>
              <a:rPr lang="en-IN" sz="1400" kern="100" dirty="0">
                <a:effectLst/>
                <a:latin typeface="Bookman Old Style" panose="02050604050505020204" pitchFamily="18" charset="0"/>
                <a:ea typeface="Calibri" panose="020F0502020204030204" pitchFamily="34" charset="0"/>
                <a:cs typeface="Times New Roman" panose="02020603050405020304" pitchFamily="18" charset="0"/>
              </a:rPr>
              <a:t>:</a:t>
            </a:r>
            <a:endParaRPr lang="en-IN" sz="1400" kern="100" dirty="0">
              <a:effectLst/>
              <a:latin typeface="Calibri" panose="020F0502020204030204" pitchFamily="34" charset="0"/>
              <a:ea typeface="Calibri" panose="020F0502020204030204" pitchFamily="34" charset="0"/>
              <a:cs typeface="Times New Roman" panose="02020603050405020304" pitchFamily="18" charset="0"/>
            </a:endParaRPr>
          </a:p>
          <a:p>
            <a:pPr marL="742950" lvl="1" indent="-285750">
              <a:lnSpc>
                <a:spcPct val="107000"/>
              </a:lnSpc>
              <a:spcAft>
                <a:spcPts val="800"/>
              </a:spcAft>
              <a:buSzPts val="1000"/>
              <a:buFont typeface="Courier New" panose="02070309020205020404" pitchFamily="49" charset="0"/>
              <a:buChar char="o"/>
              <a:tabLst>
                <a:tab pos="914400" algn="l"/>
              </a:tabLst>
            </a:pPr>
            <a:r>
              <a:rPr lang="en-IN" sz="1400" b="1" kern="100" dirty="0">
                <a:effectLst/>
                <a:latin typeface="Bookman Old Style" panose="02050604050505020204" pitchFamily="18" charset="0"/>
                <a:ea typeface="Calibri" panose="020F0502020204030204" pitchFamily="34" charset="0"/>
                <a:cs typeface="Times New Roman" panose="02020603050405020304" pitchFamily="18" charset="0"/>
              </a:rPr>
              <a:t>Call </a:t>
            </a:r>
            <a:r>
              <a:rPr lang="en-IN" sz="1400" b="1" kern="100" dirty="0" smtClean="0">
                <a:effectLst/>
                <a:latin typeface="Bookman Old Style" panose="02050604050505020204" pitchFamily="18" charset="0"/>
                <a:ea typeface="Calibri" panose="020F0502020204030204" pitchFamily="34" charset="0"/>
                <a:cs typeface="Times New Roman" panose="02020603050405020304" pitchFamily="18" charset="0"/>
              </a:rPr>
              <a:t>Centres</a:t>
            </a:r>
            <a:r>
              <a:rPr lang="en-IN" sz="1400" kern="100" dirty="0" smtClean="0">
                <a:effectLst/>
                <a:latin typeface="Bookman Old Style" panose="02050604050505020204" pitchFamily="18" charset="0"/>
                <a:ea typeface="Calibri" panose="020F0502020204030204" pitchFamily="34" charset="0"/>
                <a:cs typeface="Times New Roman" panose="02020603050405020304" pitchFamily="18" charset="0"/>
              </a:rPr>
              <a:t>: </a:t>
            </a:r>
            <a:r>
              <a:rPr lang="en-IN" sz="1400" kern="100" dirty="0">
                <a:effectLst/>
                <a:latin typeface="Bookman Old Style" panose="02050604050505020204" pitchFamily="18" charset="0"/>
                <a:ea typeface="Calibri" panose="020F0502020204030204" pitchFamily="34" charset="0"/>
                <a:cs typeface="Times New Roman" panose="02020603050405020304" pitchFamily="18" charset="0"/>
              </a:rPr>
              <a:t>Providing customer support, sales, and telecommunication services to international clients.</a:t>
            </a:r>
            <a:endParaRPr lang="en-IN" sz="1400" kern="100" dirty="0">
              <a:effectLst/>
              <a:latin typeface="Calibri" panose="020F0502020204030204" pitchFamily="34" charset="0"/>
              <a:ea typeface="Calibri" panose="020F0502020204030204" pitchFamily="34" charset="0"/>
              <a:cs typeface="Times New Roman" panose="02020603050405020304" pitchFamily="18" charset="0"/>
            </a:endParaRPr>
          </a:p>
          <a:p>
            <a:pPr marL="742950" lvl="1" indent="-285750">
              <a:lnSpc>
                <a:spcPct val="107000"/>
              </a:lnSpc>
              <a:spcAft>
                <a:spcPts val="800"/>
              </a:spcAft>
              <a:buSzPts val="1000"/>
              <a:buFont typeface="Courier New" panose="02070309020205020404" pitchFamily="49" charset="0"/>
              <a:buChar char="o"/>
              <a:tabLst>
                <a:tab pos="914400" algn="l"/>
              </a:tabLst>
            </a:pPr>
            <a:r>
              <a:rPr lang="en-IN" sz="1400" b="1" kern="100" dirty="0">
                <a:effectLst/>
                <a:latin typeface="Bookman Old Style" panose="02050604050505020204" pitchFamily="18" charset="0"/>
                <a:ea typeface="Calibri" panose="020F0502020204030204" pitchFamily="34" charset="0"/>
                <a:cs typeface="Times New Roman" panose="02020603050405020304" pitchFamily="18" charset="0"/>
              </a:rPr>
              <a:t>Network and IT Solutions</a:t>
            </a:r>
            <a:r>
              <a:rPr lang="en-IN" sz="1400" kern="100" dirty="0">
                <a:effectLst/>
                <a:latin typeface="Bookman Old Style" panose="02050604050505020204" pitchFamily="18" charset="0"/>
                <a:ea typeface="Calibri" panose="020F0502020204030204" pitchFamily="34" charset="0"/>
                <a:cs typeface="Times New Roman" panose="02020603050405020304" pitchFamily="18" charset="0"/>
              </a:rPr>
              <a:t>: Export of telecommunications infrastructure management, software, and IT services.</a:t>
            </a:r>
            <a:endParaRPr lang="en-IN" sz="14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8" name="Title 1">
            <a:extLst>
              <a:ext uri="{FF2B5EF4-FFF2-40B4-BE49-F238E27FC236}">
                <a16:creationId xmlns:a16="http://schemas.microsoft.com/office/drawing/2014/main" id="{0F2F313B-0138-1A1B-D459-59E100EEDABE}"/>
              </a:ext>
            </a:extLst>
          </p:cNvPr>
          <p:cNvSpPr txBox="1">
            <a:spLocks/>
          </p:cNvSpPr>
          <p:nvPr/>
        </p:nvSpPr>
        <p:spPr>
          <a:xfrm>
            <a:off x="838200" y="149593"/>
            <a:ext cx="10515600" cy="549274"/>
          </a:xfrm>
          <a:prstGeom prst="rect">
            <a:avLst/>
          </a:prstGeom>
          <a:no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dirty="0">
                <a:solidFill>
                  <a:schemeClr val="accent5"/>
                </a:solidFill>
                <a:latin typeface="Bookman Old Style" panose="02050604050505020204" pitchFamily="18" charset="0"/>
              </a:rPr>
              <a:t>Export of Services under G.S.T</a:t>
            </a:r>
          </a:p>
        </p:txBody>
      </p:sp>
    </p:spTree>
    <p:extLst>
      <p:ext uri="{BB962C8B-B14F-4D97-AF65-F5344CB8AC3E}">
        <p14:creationId xmlns:p14="http://schemas.microsoft.com/office/powerpoint/2010/main" val="23557413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3C591DB-5546-4112-09D9-664CC5320CA8}"/>
              </a:ext>
            </a:extLst>
          </p:cNvPr>
          <p:cNvSpPr txBox="1"/>
          <p:nvPr/>
        </p:nvSpPr>
        <p:spPr>
          <a:xfrm>
            <a:off x="213360" y="906707"/>
            <a:ext cx="11074400" cy="4298613"/>
          </a:xfrm>
          <a:prstGeom prst="rect">
            <a:avLst/>
          </a:prstGeom>
          <a:noFill/>
        </p:spPr>
        <p:txBody>
          <a:bodyPr wrap="square">
            <a:spAutoFit/>
          </a:bodyPr>
          <a:lstStyle/>
          <a:p>
            <a:pPr>
              <a:spcAft>
                <a:spcPts val="800"/>
              </a:spcAft>
            </a:pPr>
            <a:r>
              <a:rPr lang="en-US" sz="1500" b="1" kern="100" dirty="0">
                <a:effectLst/>
                <a:latin typeface="Bookman Old Style" panose="02050604050505020204" pitchFamily="18" charset="0"/>
                <a:ea typeface="Calibri" panose="020F0502020204030204" pitchFamily="34" charset="0"/>
                <a:cs typeface="Times New Roman" panose="02020603050405020304" pitchFamily="18" charset="0"/>
              </a:rPr>
              <a:t>Title:</a:t>
            </a:r>
            <a:r>
              <a:rPr lang="en-US" sz="1500" kern="100" dirty="0">
                <a:effectLst/>
                <a:latin typeface="Bookman Old Style" panose="02050604050505020204" pitchFamily="18" charset="0"/>
                <a:ea typeface="Calibri" panose="020F0502020204030204" pitchFamily="34" charset="0"/>
                <a:cs typeface="Times New Roman" panose="02020603050405020304" pitchFamily="18" charset="0"/>
              </a:rPr>
              <a:t> Clarification of "Export" under Central Sales Tax Act.</a:t>
            </a:r>
            <a:endParaRPr lang="en-IN" sz="1500" kern="100"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800"/>
              </a:spcAft>
            </a:pPr>
            <a:r>
              <a:rPr lang="en-US" sz="1500" b="1" kern="100" dirty="0">
                <a:effectLst/>
                <a:latin typeface="Bookman Old Style" panose="02050604050505020204" pitchFamily="18" charset="0"/>
                <a:ea typeface="Calibri" panose="020F0502020204030204" pitchFamily="34" charset="0"/>
                <a:cs typeface="Times New Roman" panose="02020603050405020304" pitchFamily="18" charset="0"/>
              </a:rPr>
              <a:t>Issue:</a:t>
            </a:r>
            <a:r>
              <a:rPr lang="en-US" sz="1500" kern="100" dirty="0">
                <a:effectLst/>
                <a:latin typeface="Bookman Old Style" panose="02050604050505020204" pitchFamily="18" charset="0"/>
                <a:ea typeface="Calibri" panose="020F0502020204030204" pitchFamily="34" charset="0"/>
                <a:cs typeface="Times New Roman" panose="02020603050405020304" pitchFamily="18" charset="0"/>
              </a:rPr>
              <a:t> The primary issue was whether the sale of bus bodies by Azad Coach Builders to Tata Engineering and Locomotive Co. Ltd. (TELCO) for mounting on chassis, which were then exported, could be considered as “export” under the Central Sales Tax Act, 1956.</a:t>
            </a:r>
            <a:endParaRPr lang="en-IN" sz="1500" kern="100"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800"/>
              </a:spcAft>
            </a:pPr>
            <a:r>
              <a:rPr lang="en-US" sz="1500" b="1" kern="100" dirty="0">
                <a:effectLst/>
                <a:latin typeface="Bookman Old Style" panose="02050604050505020204" pitchFamily="18" charset="0"/>
                <a:ea typeface="Calibri" panose="020F0502020204030204" pitchFamily="34" charset="0"/>
                <a:cs typeface="Times New Roman" panose="02020603050405020304" pitchFamily="18" charset="0"/>
              </a:rPr>
              <a:t>Observation and Judgement:</a:t>
            </a:r>
            <a:r>
              <a:rPr lang="en-US" sz="1500" kern="100" dirty="0">
                <a:effectLst/>
                <a:latin typeface="Bookman Old Style" panose="02050604050505020204" pitchFamily="18" charset="0"/>
                <a:ea typeface="Calibri" panose="020F0502020204030204" pitchFamily="34" charset="0"/>
                <a:cs typeface="Times New Roman" panose="02020603050405020304" pitchFamily="18" charset="0"/>
              </a:rPr>
              <a:t> The Supreme Court observed that the transaction between Azad Coach Builders and TELCO was inextricably linked to the export of the chassis with bus bodies mounted on them. The Court held that such transactions qualify as “export” under the Central Sales Tax Act, 1956, as the goods were intended for export and were indeed exported. The judgment emphasized that the export process begins when the goods cross the customs frontier of India and ends when they reach the foreign destination.</a:t>
            </a:r>
            <a:endParaRPr lang="en-IN" sz="1500" kern="100"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800"/>
              </a:spcAft>
            </a:pPr>
            <a:r>
              <a:rPr lang="en-US" sz="1500" b="1" kern="100" dirty="0">
                <a:effectLst/>
                <a:latin typeface="Bookman Old Style" panose="02050604050505020204" pitchFamily="18" charset="0"/>
                <a:ea typeface="Calibri" panose="020F0502020204030204" pitchFamily="34" charset="0"/>
                <a:cs typeface="Times New Roman" panose="02020603050405020304" pitchFamily="18" charset="0"/>
              </a:rPr>
              <a:t>Insights from the Case:</a:t>
            </a:r>
            <a:r>
              <a:rPr lang="en-US" sz="1500" kern="100" dirty="0">
                <a:effectLst/>
                <a:latin typeface="Bookman Old Style" panose="02050604050505020204" pitchFamily="18" charset="0"/>
                <a:ea typeface="Calibri" panose="020F0502020204030204" pitchFamily="34" charset="0"/>
                <a:cs typeface="Times New Roman" panose="02020603050405020304" pitchFamily="18" charset="0"/>
              </a:rPr>
              <a:t> The case clarified the definition of “export” under the Central Sales Tax Act, 1956. It established that transactions directly linked to the export process are considered exports. The judgment reinforced the principle that the intention and actual export of goods are crucial in determining whether a sale qualifies as an export.</a:t>
            </a:r>
            <a:endParaRPr lang="en-IN" sz="1500" kern="100"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800"/>
              </a:spcAft>
            </a:pPr>
            <a:r>
              <a:rPr lang="en-US" sz="1500" b="1" kern="100" dirty="0">
                <a:effectLst/>
                <a:latin typeface="Bookman Old Style" panose="02050604050505020204" pitchFamily="18" charset="0"/>
                <a:ea typeface="Calibri" panose="020F0502020204030204" pitchFamily="34" charset="0"/>
                <a:cs typeface="Times New Roman" panose="02020603050405020304" pitchFamily="18" charset="0"/>
              </a:rPr>
              <a:t>Case Reference: </a:t>
            </a:r>
            <a:r>
              <a:rPr lang="en-US" sz="1500" kern="100" dirty="0">
                <a:effectLst/>
                <a:latin typeface="Bookman Old Style" panose="02050604050505020204" pitchFamily="18" charset="0"/>
                <a:ea typeface="Calibri" panose="020F0502020204030204" pitchFamily="34" charset="0"/>
                <a:cs typeface="Times New Roman" panose="02020603050405020304" pitchFamily="18" charset="0"/>
              </a:rPr>
              <a:t>State of Karnataka vs Azad Coach Builders Pvt. Ltd. &amp; Anr (CIVIL APPEAL NOS. 5616-5617 OF 2000)</a:t>
            </a:r>
            <a:endParaRPr lang="en-IN" sz="1500" kern="100"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800"/>
              </a:spcAft>
            </a:pPr>
            <a:r>
              <a:rPr lang="en-US" sz="1500" b="1" kern="100" dirty="0">
                <a:effectLst/>
                <a:latin typeface="Bookman Old Style" panose="02050604050505020204" pitchFamily="18" charset="0"/>
                <a:ea typeface="Calibri" panose="020F0502020204030204" pitchFamily="34" charset="0"/>
                <a:cs typeface="Times New Roman" panose="02020603050405020304" pitchFamily="18" charset="0"/>
              </a:rPr>
              <a:t>Link: </a:t>
            </a:r>
            <a:r>
              <a:rPr lang="en-US" sz="1500" u="sng" kern="100" dirty="0">
                <a:solidFill>
                  <a:srgbClr val="0563C1"/>
                </a:solidFill>
                <a:effectLst/>
                <a:latin typeface="Bookman Old Style" panose="02050604050505020204" pitchFamily="18" charset="0"/>
                <a:ea typeface="Calibri" panose="020F0502020204030204" pitchFamily="34" charset="0"/>
                <a:cs typeface="Times New Roman" panose="02020603050405020304" pitchFamily="18" charset="0"/>
                <a:hlinkClick r:id="rId3"/>
              </a:rPr>
              <a:t>State Of Karnataka vs Azad Coach Builders Pvt. Ltd. &amp; Anr on 14 September, 2010 (indiankanoon.org)</a:t>
            </a:r>
            <a:endParaRPr lang="en-IN" sz="15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TextBox 4">
            <a:extLst>
              <a:ext uri="{FF2B5EF4-FFF2-40B4-BE49-F238E27FC236}">
                <a16:creationId xmlns:a16="http://schemas.microsoft.com/office/drawing/2014/main" id="{1BEB23B5-917E-0E2D-BC51-C2C0C9AB8035}"/>
              </a:ext>
            </a:extLst>
          </p:cNvPr>
          <p:cNvSpPr txBox="1"/>
          <p:nvPr/>
        </p:nvSpPr>
        <p:spPr>
          <a:xfrm>
            <a:off x="2473074" y="155565"/>
            <a:ext cx="7391400" cy="526554"/>
          </a:xfrm>
          <a:prstGeom prst="rect">
            <a:avLst/>
          </a:prstGeom>
          <a:noFill/>
        </p:spPr>
        <p:txBody>
          <a:bodyPr wrap="square">
            <a:spAutoFit/>
          </a:bodyPr>
          <a:lstStyle/>
          <a:p>
            <a:pPr algn="ctr">
              <a:lnSpc>
                <a:spcPct val="107000"/>
              </a:lnSpc>
              <a:spcAft>
                <a:spcPts val="800"/>
              </a:spcAft>
            </a:pPr>
            <a:r>
              <a:rPr lang="en-US" sz="2800" u="sng" dirty="0">
                <a:solidFill>
                  <a:schemeClr val="accent5"/>
                </a:solidFill>
                <a:latin typeface="Bookman Old Style" panose="02050604050505020204" pitchFamily="18" charset="0"/>
              </a:rPr>
              <a:t>Landmark Judgment Defining “Export”</a:t>
            </a:r>
          </a:p>
        </p:txBody>
      </p:sp>
    </p:spTree>
    <p:extLst>
      <p:ext uri="{BB962C8B-B14F-4D97-AF65-F5344CB8AC3E}">
        <p14:creationId xmlns:p14="http://schemas.microsoft.com/office/powerpoint/2010/main" val="2587960496"/>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650B59E-8D66-4588-6091-8B118907A397}"/>
              </a:ext>
            </a:extLst>
          </p:cNvPr>
          <p:cNvSpPr txBox="1"/>
          <p:nvPr/>
        </p:nvSpPr>
        <p:spPr>
          <a:xfrm>
            <a:off x="182880" y="856568"/>
            <a:ext cx="11318240" cy="4180760"/>
          </a:xfrm>
          <a:prstGeom prst="rect">
            <a:avLst/>
          </a:prstGeom>
          <a:noFill/>
        </p:spPr>
        <p:txBody>
          <a:bodyPr wrap="square">
            <a:spAutoFit/>
          </a:bodyPr>
          <a:lstStyle/>
          <a:p>
            <a:pPr>
              <a:lnSpc>
                <a:spcPct val="150000"/>
              </a:lnSpc>
              <a:spcAft>
                <a:spcPts val="600"/>
              </a:spcAft>
              <a:tabLst>
                <a:tab pos="603250" algn="l"/>
              </a:tabLst>
            </a:pPr>
            <a:r>
              <a:rPr lang="en-US" sz="1500" b="1" dirty="0">
                <a:effectLst/>
                <a:latin typeface="Bookman Old Style" panose="02050604050505020204" pitchFamily="18" charset="0"/>
                <a:ea typeface="Times New Roman" panose="02020603050405020304" pitchFamily="18" charset="0"/>
                <a:cs typeface="Times New Roman" panose="02020603050405020304" pitchFamily="18" charset="0"/>
              </a:rPr>
              <a:t>Case Study:</a:t>
            </a:r>
            <a:r>
              <a:rPr lang="en-US" sz="1500" dirty="0">
                <a:effectLst/>
                <a:latin typeface="Bookman Old Style" panose="02050604050505020204" pitchFamily="18" charset="0"/>
                <a:ea typeface="Times New Roman" panose="02020603050405020304" pitchFamily="18" charset="0"/>
                <a:cs typeface="Times New Roman" panose="02020603050405020304" pitchFamily="18" charset="0"/>
              </a:rPr>
              <a:t> DEF Ltd., an Indian company, provides IT consultancy services to a client in Canada. The services are rendered remotely from India, and the payment is received in foreign exchange.</a:t>
            </a:r>
            <a:endParaRPr lang="en-IN" sz="1500" dirty="0">
              <a:effectLst/>
              <a:latin typeface="Calibri" panose="020F0502020204030204" pitchFamily="34" charset="0"/>
              <a:ea typeface="Times New Roman" panose="02020603050405020304" pitchFamily="18" charset="0"/>
              <a:cs typeface="Times New Roman" panose="02020603050405020304" pitchFamily="18" charset="0"/>
            </a:endParaRPr>
          </a:p>
          <a:p>
            <a:pPr>
              <a:lnSpc>
                <a:spcPct val="150000"/>
              </a:lnSpc>
              <a:spcAft>
                <a:spcPts val="600"/>
              </a:spcAft>
              <a:tabLst>
                <a:tab pos="603250" algn="l"/>
              </a:tabLst>
            </a:pPr>
            <a:r>
              <a:rPr lang="en-US" sz="1500" b="1" dirty="0">
                <a:effectLst/>
                <a:latin typeface="Bookman Old Style" panose="02050604050505020204" pitchFamily="18" charset="0"/>
                <a:ea typeface="Times New Roman" panose="02020603050405020304" pitchFamily="18" charset="0"/>
                <a:cs typeface="Times New Roman" panose="02020603050405020304" pitchFamily="18" charset="0"/>
              </a:rPr>
              <a:t>Question:</a:t>
            </a:r>
            <a:r>
              <a:rPr lang="en-US" sz="1500" dirty="0">
                <a:effectLst/>
                <a:latin typeface="Bookman Old Style" panose="02050604050505020204" pitchFamily="18" charset="0"/>
                <a:ea typeface="Times New Roman" panose="02020603050405020304" pitchFamily="18" charset="0"/>
                <a:cs typeface="Times New Roman" panose="02020603050405020304" pitchFamily="18" charset="0"/>
              </a:rPr>
              <a:t> Does DEF Ltd.'s transaction qualify as an export of services under GST? What are the conditions it needs to meet?</a:t>
            </a:r>
          </a:p>
          <a:p>
            <a:pPr>
              <a:lnSpc>
                <a:spcPct val="110000"/>
              </a:lnSpc>
              <a:spcAft>
                <a:spcPts val="600"/>
              </a:spcAft>
              <a:tabLst>
                <a:tab pos="603250" algn="l"/>
              </a:tabLst>
            </a:pPr>
            <a:r>
              <a:rPr lang="en-US" sz="1500" b="1" dirty="0">
                <a:effectLst/>
                <a:latin typeface="Bookman Old Style" panose="02050604050505020204" pitchFamily="18" charset="0"/>
                <a:ea typeface="Times New Roman" panose="02020603050405020304" pitchFamily="18" charset="0"/>
                <a:cs typeface="Times New Roman" panose="02020603050405020304" pitchFamily="18" charset="0"/>
              </a:rPr>
              <a:t>Answer:</a:t>
            </a:r>
            <a:r>
              <a:rPr lang="en-US" sz="1500" dirty="0">
                <a:effectLst/>
                <a:latin typeface="Bookman Old Style" panose="02050604050505020204" pitchFamily="18" charset="0"/>
                <a:ea typeface="Times New Roman" panose="02020603050405020304" pitchFamily="18" charset="0"/>
                <a:cs typeface="Times New Roman" panose="02020603050405020304" pitchFamily="18" charset="0"/>
              </a:rPr>
              <a:t> Yes, DEF Ltd.’s transaction qualifies as an export of services under GST. According to Section 2(6) of the IGST Act, 2017, for a service to be considered an export:</a:t>
            </a:r>
            <a:endParaRPr lang="en-IN" sz="1500" dirty="0">
              <a:effectLst/>
              <a:latin typeface="Calibri" panose="020F0502020204030204" pitchFamily="34" charset="0"/>
              <a:ea typeface="Times New Roman" panose="02020603050405020304" pitchFamily="18" charset="0"/>
              <a:cs typeface="Times New Roman" panose="02020603050405020304" pitchFamily="18" charset="0"/>
            </a:endParaRPr>
          </a:p>
          <a:p>
            <a:pPr marL="342900" lvl="0" indent="-342900">
              <a:lnSpc>
                <a:spcPct val="110000"/>
              </a:lnSpc>
              <a:spcAft>
                <a:spcPts val="600"/>
              </a:spcAft>
              <a:buFont typeface="+mj-lt"/>
              <a:buAutoNum type="arabicPeriod"/>
              <a:tabLst>
                <a:tab pos="457200" algn="l"/>
                <a:tab pos="603250" algn="l"/>
              </a:tabLst>
            </a:pPr>
            <a:r>
              <a:rPr lang="en-US" sz="1500" dirty="0">
                <a:effectLst/>
                <a:latin typeface="Bookman Old Style" panose="02050604050505020204" pitchFamily="18" charset="0"/>
                <a:ea typeface="Times New Roman" panose="02020603050405020304" pitchFamily="18" charset="0"/>
                <a:cs typeface="Times New Roman" panose="02020603050405020304" pitchFamily="18" charset="0"/>
              </a:rPr>
              <a:t>The supplier must be located in India (DEF Ltd. is in India).</a:t>
            </a:r>
            <a:endParaRPr lang="en-IN" sz="1500" dirty="0">
              <a:effectLst/>
              <a:latin typeface="Calibri" panose="020F0502020204030204" pitchFamily="34" charset="0"/>
              <a:ea typeface="Times New Roman" panose="02020603050405020304" pitchFamily="18" charset="0"/>
              <a:cs typeface="Times New Roman" panose="02020603050405020304" pitchFamily="18" charset="0"/>
            </a:endParaRPr>
          </a:p>
          <a:p>
            <a:pPr marL="342900" lvl="0" indent="-342900">
              <a:lnSpc>
                <a:spcPct val="110000"/>
              </a:lnSpc>
              <a:spcAft>
                <a:spcPts val="600"/>
              </a:spcAft>
              <a:buFont typeface="+mj-lt"/>
              <a:buAutoNum type="arabicPeriod"/>
              <a:tabLst>
                <a:tab pos="457200" algn="l"/>
                <a:tab pos="603250" algn="l"/>
              </a:tabLst>
            </a:pPr>
            <a:r>
              <a:rPr lang="en-US" sz="1500" dirty="0">
                <a:effectLst/>
                <a:latin typeface="Bookman Old Style" panose="02050604050505020204" pitchFamily="18" charset="0"/>
                <a:ea typeface="Times New Roman" panose="02020603050405020304" pitchFamily="18" charset="0"/>
                <a:cs typeface="Times New Roman" panose="02020603050405020304" pitchFamily="18" charset="0"/>
              </a:rPr>
              <a:t>The recipient must be located outside India (the client is in Canada).</a:t>
            </a:r>
            <a:endParaRPr lang="en-IN" sz="1500" dirty="0">
              <a:effectLst/>
              <a:latin typeface="Calibri" panose="020F0502020204030204" pitchFamily="34" charset="0"/>
              <a:ea typeface="Times New Roman" panose="02020603050405020304" pitchFamily="18" charset="0"/>
              <a:cs typeface="Times New Roman" panose="02020603050405020304" pitchFamily="18" charset="0"/>
            </a:endParaRPr>
          </a:p>
          <a:p>
            <a:pPr marL="342900" lvl="0" indent="-342900">
              <a:lnSpc>
                <a:spcPct val="110000"/>
              </a:lnSpc>
              <a:spcAft>
                <a:spcPts val="600"/>
              </a:spcAft>
              <a:buFont typeface="+mj-lt"/>
              <a:buAutoNum type="arabicPeriod"/>
              <a:tabLst>
                <a:tab pos="457200" algn="l"/>
                <a:tab pos="603250" algn="l"/>
              </a:tabLst>
            </a:pPr>
            <a:r>
              <a:rPr lang="en-US" sz="1500" dirty="0">
                <a:effectLst/>
                <a:latin typeface="Bookman Old Style" panose="02050604050505020204" pitchFamily="18" charset="0"/>
                <a:ea typeface="Times New Roman" panose="02020603050405020304" pitchFamily="18" charset="0"/>
                <a:cs typeface="Times New Roman" panose="02020603050405020304" pitchFamily="18" charset="0"/>
              </a:rPr>
              <a:t>The place of supply must be outside India.</a:t>
            </a:r>
            <a:endParaRPr lang="en-IN" sz="1500" dirty="0">
              <a:effectLst/>
              <a:latin typeface="Calibri" panose="020F0502020204030204" pitchFamily="34" charset="0"/>
              <a:ea typeface="Times New Roman" panose="02020603050405020304" pitchFamily="18" charset="0"/>
              <a:cs typeface="Times New Roman" panose="02020603050405020304" pitchFamily="18" charset="0"/>
            </a:endParaRPr>
          </a:p>
          <a:p>
            <a:pPr marL="342900" lvl="0" indent="-342900">
              <a:lnSpc>
                <a:spcPct val="110000"/>
              </a:lnSpc>
              <a:spcAft>
                <a:spcPts val="600"/>
              </a:spcAft>
              <a:buFont typeface="+mj-lt"/>
              <a:buAutoNum type="arabicPeriod"/>
              <a:tabLst>
                <a:tab pos="457200" algn="l"/>
                <a:tab pos="603250" algn="l"/>
              </a:tabLst>
            </a:pPr>
            <a:r>
              <a:rPr lang="en-US" sz="1500" dirty="0">
                <a:effectLst/>
                <a:latin typeface="Bookman Old Style" panose="02050604050505020204" pitchFamily="18" charset="0"/>
                <a:ea typeface="Times New Roman" panose="02020603050405020304" pitchFamily="18" charset="0"/>
                <a:cs typeface="Times New Roman" panose="02020603050405020304" pitchFamily="18" charset="0"/>
              </a:rPr>
              <a:t>The payment must be received in convertible foreign exchange (DEF Ltd. receives foreign currency).</a:t>
            </a:r>
            <a:endParaRPr lang="en-IN" sz="1500" dirty="0">
              <a:effectLst/>
              <a:latin typeface="Calibri" panose="020F0502020204030204" pitchFamily="34" charset="0"/>
              <a:ea typeface="Times New Roman" panose="02020603050405020304" pitchFamily="18" charset="0"/>
              <a:cs typeface="Times New Roman" panose="02020603050405020304" pitchFamily="18" charset="0"/>
            </a:endParaRPr>
          </a:p>
          <a:p>
            <a:pPr marL="342900" lvl="0" indent="-342900">
              <a:lnSpc>
                <a:spcPct val="110000"/>
              </a:lnSpc>
              <a:spcAft>
                <a:spcPts val="600"/>
              </a:spcAft>
              <a:buFont typeface="+mj-lt"/>
              <a:buAutoNum type="arabicPeriod"/>
              <a:tabLst>
                <a:tab pos="457200" algn="l"/>
                <a:tab pos="603250" algn="l"/>
              </a:tabLst>
            </a:pPr>
            <a:r>
              <a:rPr lang="en-US" sz="1500" dirty="0">
                <a:effectLst/>
                <a:latin typeface="Bookman Old Style" panose="02050604050505020204" pitchFamily="18" charset="0"/>
                <a:ea typeface="Times New Roman" panose="02020603050405020304" pitchFamily="18" charset="0"/>
                <a:cs typeface="Times New Roman" panose="02020603050405020304" pitchFamily="18" charset="0"/>
              </a:rPr>
              <a:t>The supplier and recipient must not be merely establishments of the same entity.</a:t>
            </a:r>
            <a:r>
              <a:rPr lang="en-US" sz="1500" dirty="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IN" sz="1500" dirty="0">
              <a:effectLst/>
              <a:latin typeface="Calibri" panose="020F0502020204030204" pitchFamily="34" charset="0"/>
              <a:ea typeface="Times New Roman" panose="02020603050405020304" pitchFamily="18" charset="0"/>
              <a:cs typeface="Times New Roman" panose="02020603050405020304" pitchFamily="18" charset="0"/>
            </a:endParaRPr>
          </a:p>
          <a:p>
            <a:pPr>
              <a:lnSpc>
                <a:spcPct val="150000"/>
              </a:lnSpc>
              <a:spcAft>
                <a:spcPts val="600"/>
              </a:spcAft>
              <a:tabLst>
                <a:tab pos="603250" algn="l"/>
              </a:tabLst>
            </a:pPr>
            <a:endParaRPr lang="en-IN" sz="15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5" name="TextBox 4">
            <a:extLst>
              <a:ext uri="{FF2B5EF4-FFF2-40B4-BE49-F238E27FC236}">
                <a16:creationId xmlns:a16="http://schemas.microsoft.com/office/drawing/2014/main" id="{CB50B1F2-576F-2CC5-2B1B-6F93A178CBC5}"/>
              </a:ext>
            </a:extLst>
          </p:cNvPr>
          <p:cNvSpPr txBox="1"/>
          <p:nvPr/>
        </p:nvSpPr>
        <p:spPr>
          <a:xfrm>
            <a:off x="4681220" y="155694"/>
            <a:ext cx="2829560" cy="523220"/>
          </a:xfrm>
          <a:prstGeom prst="rect">
            <a:avLst/>
          </a:prstGeom>
          <a:noFill/>
        </p:spPr>
        <p:txBody>
          <a:bodyPr wrap="square">
            <a:spAutoFit/>
          </a:bodyPr>
          <a:lstStyle/>
          <a:p>
            <a:pPr algn="ctr"/>
            <a:r>
              <a:rPr lang="en-US" sz="2800" u="sng" dirty="0">
                <a:solidFill>
                  <a:schemeClr val="accent5"/>
                </a:solidFill>
                <a:effectLst/>
                <a:latin typeface="Bookman Old Style" panose="02050604050505020204" pitchFamily="18" charset="0"/>
                <a:ea typeface="Times New Roman" panose="02020603050405020304" pitchFamily="18" charset="0"/>
                <a:cs typeface="Times New Roman" panose="02020603050405020304" pitchFamily="18" charset="0"/>
              </a:rPr>
              <a:t>Case Study</a:t>
            </a:r>
            <a:endParaRPr lang="en-IN" sz="2800" u="sng" dirty="0">
              <a:solidFill>
                <a:schemeClr val="accent5"/>
              </a:solidFill>
            </a:endParaRPr>
          </a:p>
        </p:txBody>
      </p:sp>
      <p:pic>
        <p:nvPicPr>
          <p:cNvPr id="2" name="Picture 2" descr="Download Major Law Firm Sued For Failure To Supervise Contract - Case Laws  PNG Image with No Background - PNGkey.com">
            <a:extLst>
              <a:ext uri="{FF2B5EF4-FFF2-40B4-BE49-F238E27FC236}">
                <a16:creationId xmlns:a16="http://schemas.microsoft.com/office/drawing/2014/main" id="{AE489CF5-AFE7-15A7-E418-6A32AC04BEF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825381" y="204007"/>
            <a:ext cx="1323218" cy="523221"/>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Download Major Law Firm Sued For Failure To Supervise Contract - Case Laws  PNG Image with No Background - PNGkey.com">
            <a:extLst>
              <a:ext uri="{FF2B5EF4-FFF2-40B4-BE49-F238E27FC236}">
                <a16:creationId xmlns:a16="http://schemas.microsoft.com/office/drawing/2014/main" id="{BEA20FF2-EF5F-FBC8-5A7E-88A26D17015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62131" y="197079"/>
            <a:ext cx="1323218" cy="5232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401425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0C92C01-BB4E-3E1E-8F0B-083F04383D92}"/>
              </a:ext>
            </a:extLst>
          </p:cNvPr>
          <p:cNvSpPr txBox="1"/>
          <p:nvPr/>
        </p:nvSpPr>
        <p:spPr>
          <a:xfrm>
            <a:off x="167640" y="991810"/>
            <a:ext cx="11816080" cy="5449377"/>
          </a:xfrm>
          <a:prstGeom prst="rect">
            <a:avLst/>
          </a:prstGeom>
          <a:noFill/>
        </p:spPr>
        <p:txBody>
          <a:bodyPr wrap="square">
            <a:spAutoFit/>
          </a:bodyPr>
          <a:lstStyle/>
          <a:p>
            <a:pPr>
              <a:lnSpc>
                <a:spcPct val="107000"/>
              </a:lnSpc>
              <a:spcAft>
                <a:spcPts val="800"/>
              </a:spcAft>
            </a:pPr>
            <a:r>
              <a:rPr lang="en-US" sz="1500" b="1" kern="100" dirty="0">
                <a:effectLst/>
                <a:latin typeface="Bookman Old Style" panose="02050604050505020204" pitchFamily="18" charset="0"/>
                <a:ea typeface="Calibri" panose="020F0502020204030204" pitchFamily="34" charset="0"/>
                <a:cs typeface="Times New Roman" panose="02020603050405020304" pitchFamily="18" charset="0"/>
              </a:rPr>
              <a:t>Title:</a:t>
            </a:r>
            <a:r>
              <a:rPr lang="en-US" sz="1500" kern="100" dirty="0">
                <a:effectLst/>
                <a:latin typeface="Bookman Old Style" panose="02050604050505020204" pitchFamily="18" charset="0"/>
                <a:ea typeface="Calibri" panose="020F0502020204030204" pitchFamily="34" charset="0"/>
                <a:cs typeface="Times New Roman" panose="02020603050405020304" pitchFamily="18" charset="0"/>
              </a:rPr>
              <a:t> CESTAT Ruling on Export of Services and Service Tax Applicability</a:t>
            </a:r>
            <a:endParaRPr lang="en-IN" sz="15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500" b="1" kern="100" dirty="0">
                <a:effectLst/>
                <a:latin typeface="Bookman Old Style" panose="02050604050505020204" pitchFamily="18" charset="0"/>
                <a:ea typeface="Calibri" panose="020F0502020204030204" pitchFamily="34" charset="0"/>
                <a:cs typeface="Times New Roman" panose="02020603050405020304" pitchFamily="18" charset="0"/>
              </a:rPr>
              <a:t>Issue:</a:t>
            </a:r>
            <a:endParaRPr lang="en-IN" sz="15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500" kern="100" dirty="0">
                <a:effectLst/>
                <a:latin typeface="Bookman Old Style" panose="02050604050505020204" pitchFamily="18" charset="0"/>
                <a:ea typeface="Calibri" panose="020F0502020204030204" pitchFamily="34" charset="0"/>
                <a:cs typeface="Times New Roman" panose="02020603050405020304" pitchFamily="18" charset="0"/>
              </a:rPr>
              <a:t>The case revolved around whether Business Auxiliary Services (BAS) provided by Arcelor India to a foreign recipient (Arcelor France) qualified as export of services under the Service Tax regime. The main question was whether these services were "used outside India," as per the Export of Services Rules, 2005.</a:t>
            </a:r>
            <a:endParaRPr lang="en-IN" sz="15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500" b="1" kern="100" dirty="0">
                <a:effectLst/>
                <a:latin typeface="Bookman Old Style" panose="02050604050505020204" pitchFamily="18" charset="0"/>
                <a:ea typeface="Calibri" panose="020F0502020204030204" pitchFamily="34" charset="0"/>
                <a:cs typeface="Times New Roman" panose="02020603050405020304" pitchFamily="18" charset="0"/>
              </a:rPr>
              <a:t>Observation and Judgement:</a:t>
            </a:r>
            <a:endParaRPr lang="en-IN" sz="15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500" kern="100" dirty="0">
                <a:effectLst/>
                <a:latin typeface="Bookman Old Style" panose="02050604050505020204" pitchFamily="18" charset="0"/>
                <a:ea typeface="Calibri" panose="020F0502020204030204" pitchFamily="34" charset="0"/>
                <a:cs typeface="Times New Roman" panose="02020603050405020304" pitchFamily="18" charset="0"/>
              </a:rPr>
              <a:t>The Larger Bench of CESTAT ruled in favor of Arcelor India, holding that services provided to Arcelor France, located outside India, qualify as export of services. The court observed that the crucial factor was the location of the service recipient (Arcelor France) and the receipt of payment in foreign exchange. The court also noted that the benefit of services accrued outside India, which fulfilled the condition of "used outside India" under the Export of Services Rules.</a:t>
            </a:r>
            <a:endParaRPr lang="en-IN" sz="15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500" b="1" kern="100" dirty="0">
                <a:effectLst/>
                <a:latin typeface="Bookman Old Style" panose="02050604050505020204" pitchFamily="18" charset="0"/>
                <a:ea typeface="Calibri" panose="020F0502020204030204" pitchFamily="34" charset="0"/>
                <a:cs typeface="Times New Roman" panose="02020603050405020304" pitchFamily="18" charset="0"/>
              </a:rPr>
              <a:t>Insights from the Case:</a:t>
            </a:r>
            <a:endParaRPr lang="en-IN" sz="15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500" kern="100" dirty="0">
                <a:effectLst/>
                <a:latin typeface="Bookman Old Style" panose="02050604050505020204" pitchFamily="18" charset="0"/>
                <a:ea typeface="Calibri" panose="020F0502020204030204" pitchFamily="34" charset="0"/>
                <a:cs typeface="Times New Roman" panose="02020603050405020304" pitchFamily="18" charset="0"/>
              </a:rPr>
              <a:t>The judgment clarifies that in determining export of services, the location of the recipient is key, not the place of performance. This decision aligns with the view that service tax is a destination-based consumption tax. The case settles the issue of service tax applicability for cross-border transactions under the service tax regime and has implications for similar transactions under GST law. However, the issue is still pending final resolution before the Supreme Court.</a:t>
            </a:r>
            <a:endParaRPr lang="en-IN" sz="15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500" b="1" kern="100" dirty="0">
                <a:effectLst/>
                <a:latin typeface="Bookman Old Style" panose="02050604050505020204" pitchFamily="18" charset="0"/>
                <a:ea typeface="Calibri" panose="020F0502020204030204" pitchFamily="34" charset="0"/>
                <a:cs typeface="Times New Roman" panose="02020603050405020304" pitchFamily="18" charset="0"/>
              </a:rPr>
              <a:t>Case Reference:</a:t>
            </a:r>
            <a:endParaRPr lang="en-IN" sz="15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500" kern="100" dirty="0">
                <a:effectLst/>
                <a:latin typeface="Bookman Old Style" panose="02050604050505020204" pitchFamily="18" charset="0"/>
                <a:ea typeface="Calibri" panose="020F0502020204030204" pitchFamily="34" charset="0"/>
                <a:cs typeface="Times New Roman" panose="02020603050405020304" pitchFamily="18" charset="0"/>
              </a:rPr>
              <a:t>Arcelor Mittal Stainless India Private Limited v. CST, Mumbai-II, 2023-VIL-516-CESTAT-MUM-ST</a:t>
            </a:r>
            <a:endParaRPr lang="en-IN" sz="1500" kern="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500" b="1" kern="100" dirty="0">
                <a:effectLst/>
                <a:latin typeface="Bookman Old Style" panose="02050604050505020204" pitchFamily="18" charset="0"/>
                <a:ea typeface="Calibri" panose="020F0502020204030204" pitchFamily="34" charset="0"/>
                <a:cs typeface="Times New Roman" panose="02020603050405020304" pitchFamily="18" charset="0"/>
              </a:rPr>
              <a:t>Link: </a:t>
            </a:r>
            <a:r>
              <a:rPr lang="en-US" sz="1500" u="sng" kern="100" dirty="0">
                <a:solidFill>
                  <a:srgbClr val="0563C1"/>
                </a:solidFill>
                <a:effectLst/>
                <a:latin typeface="Bookman Old Style" panose="02050604050505020204" pitchFamily="18" charset="0"/>
                <a:ea typeface="Calibri" panose="020F0502020204030204" pitchFamily="34" charset="0"/>
                <a:cs typeface="Times New Roman" panose="02020603050405020304" pitchFamily="18" charset="0"/>
                <a:hlinkClick r:id="rId3"/>
              </a:rPr>
              <a:t>https://www.lakshmisri.com/insights/articles/export-of-services-settled-yet-unsettled/#</a:t>
            </a:r>
            <a:endParaRPr lang="en-IN" sz="15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id="{977D7FD1-5EE0-6156-8833-2ED511C8E560}"/>
              </a:ext>
            </a:extLst>
          </p:cNvPr>
          <p:cNvSpPr txBox="1"/>
          <p:nvPr/>
        </p:nvSpPr>
        <p:spPr>
          <a:xfrm>
            <a:off x="2814320" y="20320"/>
            <a:ext cx="6304280" cy="991810"/>
          </a:xfrm>
          <a:prstGeom prst="rect">
            <a:avLst/>
          </a:prstGeom>
          <a:noFill/>
        </p:spPr>
        <p:txBody>
          <a:bodyPr wrap="square">
            <a:spAutoFit/>
          </a:bodyPr>
          <a:lstStyle/>
          <a:p>
            <a:pPr algn="ctr">
              <a:lnSpc>
                <a:spcPct val="107000"/>
              </a:lnSpc>
              <a:spcAft>
                <a:spcPts val="800"/>
              </a:spcAft>
            </a:pPr>
            <a:r>
              <a:rPr lang="en-US" sz="2800" u="sng" kern="100" dirty="0">
                <a:solidFill>
                  <a:schemeClr val="accent5"/>
                </a:solidFill>
                <a:effectLst/>
                <a:latin typeface="Bookman Old Style" panose="02050604050505020204" pitchFamily="18" charset="0"/>
                <a:ea typeface="Calibri" panose="020F0502020204030204" pitchFamily="34" charset="0"/>
                <a:cs typeface="Times New Roman" panose="02020603050405020304" pitchFamily="18" charset="0"/>
              </a:rPr>
              <a:t>Landmark Judgement on Export of Services</a:t>
            </a:r>
            <a:endParaRPr lang="en-IN" sz="2800" kern="100" dirty="0">
              <a:solidFill>
                <a:schemeClr val="accent5"/>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993679119"/>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Advance Ruling – A Complete Guid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974" y="-80594"/>
            <a:ext cx="12390844" cy="70449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40901780"/>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11FC61E-7BD8-6B57-ACE2-86B196251C00}"/>
              </a:ext>
            </a:extLst>
          </p:cNvPr>
          <p:cNvSpPr txBox="1"/>
          <p:nvPr/>
        </p:nvSpPr>
        <p:spPr>
          <a:xfrm>
            <a:off x="178376" y="847390"/>
            <a:ext cx="11648209" cy="3272691"/>
          </a:xfrm>
          <a:prstGeom prst="rect">
            <a:avLst/>
          </a:prstGeom>
          <a:noFill/>
        </p:spPr>
        <p:txBody>
          <a:bodyPr wrap="square">
            <a:spAutoFit/>
          </a:bodyPr>
          <a:lstStyle/>
          <a:p>
            <a:pPr>
              <a:spcAft>
                <a:spcPts val="800"/>
              </a:spcAft>
            </a:pPr>
            <a:r>
              <a:rPr lang="en-US" sz="1500" b="1" dirty="0">
                <a:effectLst/>
                <a:latin typeface="Bookman Old Style" panose="02050604050505020204" pitchFamily="18" charset="0"/>
                <a:ea typeface="Calibri" panose="020F0502020204030204" pitchFamily="34" charset="0"/>
                <a:cs typeface="Times New Roman" panose="02020603050405020304" pitchFamily="18" charset="0"/>
              </a:rPr>
              <a:t>Title: </a:t>
            </a:r>
            <a:r>
              <a:rPr lang="en-US" sz="1500" dirty="0">
                <a:effectLst/>
                <a:latin typeface="Bookman Old Style" panose="02050604050505020204" pitchFamily="18" charset="0"/>
                <a:ea typeface="Calibri" panose="020F0502020204030204" pitchFamily="34" charset="0"/>
                <a:cs typeface="Times New Roman" panose="02020603050405020304" pitchFamily="18" charset="0"/>
              </a:rPr>
              <a:t>Advance Ruling on Tax Exemption for </a:t>
            </a:r>
            <a:r>
              <a:rPr lang="en-US" sz="1500" b="1" dirty="0">
                <a:effectLst/>
                <a:latin typeface="Bookman Old Style" panose="02050604050505020204" pitchFamily="18" charset="0"/>
                <a:ea typeface="Calibri" panose="020F0502020204030204" pitchFamily="34" charset="0"/>
                <a:cs typeface="Times New Roman" panose="02020603050405020304" pitchFamily="18" charset="0"/>
              </a:rPr>
              <a:t>Composite Supply of Health Care Services in Hospitals.</a:t>
            </a:r>
            <a:endParaRPr lang="en-IN" sz="1500" b="1" dirty="0">
              <a:effectLst/>
              <a:latin typeface="Bookman Old Style" panose="02050604050505020204" pitchFamily="18" charset="0"/>
              <a:ea typeface="Calibri" panose="020F0502020204030204" pitchFamily="34" charset="0"/>
              <a:cs typeface="Times New Roman" panose="02020603050405020304" pitchFamily="18" charset="0"/>
            </a:endParaRPr>
          </a:p>
          <a:p>
            <a:pPr>
              <a:spcAft>
                <a:spcPts val="800"/>
              </a:spcAft>
            </a:pPr>
            <a:r>
              <a:rPr lang="en-US" sz="1500" b="1" dirty="0">
                <a:effectLst/>
                <a:latin typeface="Bookman Old Style" panose="02050604050505020204" pitchFamily="18" charset="0"/>
                <a:ea typeface="Calibri" panose="020F0502020204030204" pitchFamily="34" charset="0"/>
                <a:cs typeface="Times New Roman" panose="02020603050405020304" pitchFamily="18" charset="0"/>
              </a:rPr>
              <a:t>Summary of the case: </a:t>
            </a:r>
            <a:endParaRPr lang="en-IN" sz="1500" dirty="0">
              <a:effectLst/>
              <a:latin typeface="Bookman Old Style" panose="02050604050505020204" pitchFamily="18" charset="0"/>
              <a:ea typeface="Calibri" panose="020F0502020204030204" pitchFamily="34" charset="0"/>
              <a:cs typeface="Times New Roman" panose="02020603050405020304" pitchFamily="18" charset="0"/>
            </a:endParaRPr>
          </a:p>
          <a:p>
            <a:pPr>
              <a:spcAft>
                <a:spcPts val="800"/>
              </a:spcAft>
            </a:pPr>
            <a:r>
              <a:rPr lang="en-US" sz="1500" dirty="0">
                <a:effectLst/>
                <a:latin typeface="Bookman Old Style" panose="02050604050505020204" pitchFamily="18" charset="0"/>
                <a:ea typeface="Calibri" panose="020F0502020204030204" pitchFamily="34" charset="0"/>
                <a:cs typeface="Times New Roman" panose="02020603050405020304" pitchFamily="18" charset="0"/>
              </a:rPr>
              <a:t>The Rajasthan Authority for Advance Rulings (AAR) ruled that the supply of medicines and services provided during the treatment of in-patients at hospitals qualifies as a 'Composite Supply' under GST, with the principal supply being healthcare services. These services are exempt from GST under SAC 999311, as per SI No. 74 of Notification No. 12/2017 dated June 28, 2017. Innovations Mediresearch Pvt Ltd, operating a cancer treatment facility (Asian Cancer Hospital), offers both outpatient and inpatient services, including nursing care and prescribed medicines. </a:t>
            </a:r>
            <a:endParaRPr lang="en-IN" sz="1500" dirty="0">
              <a:effectLst/>
              <a:latin typeface="Bookman Old Style" panose="02050604050505020204" pitchFamily="18" charset="0"/>
              <a:ea typeface="Calibri" panose="020F0502020204030204" pitchFamily="34" charset="0"/>
              <a:cs typeface="Times New Roman" panose="02020603050405020304" pitchFamily="18" charset="0"/>
            </a:endParaRPr>
          </a:p>
          <a:p>
            <a:pPr>
              <a:spcAft>
                <a:spcPts val="800"/>
              </a:spcAft>
            </a:pPr>
            <a:r>
              <a:rPr lang="en-US" sz="1500" dirty="0">
                <a:effectLst/>
                <a:latin typeface="Bookman Old Style" panose="02050604050505020204" pitchFamily="18" charset="0"/>
                <a:ea typeface="Calibri" panose="020F0502020204030204" pitchFamily="34" charset="0"/>
                <a:cs typeface="Times New Roman" panose="02020603050405020304" pitchFamily="18" charset="0"/>
              </a:rPr>
              <a:t>The AAR determined that medicines and other procedures supplied to inpatients are part of a composite supply of healthcare, which is exempt from GST. The ruling referenced earlier clarifications from CBIC and the 25th GST Council Meeting, establishing that hospital room rent and food for inpatients are also part of composite healthcare services and not separately taxable.</a:t>
            </a:r>
            <a:endParaRPr lang="en-IN" sz="1500" dirty="0">
              <a:effectLst/>
              <a:latin typeface="Bookman Old Style" panose="02050604050505020204" pitchFamily="18" charset="0"/>
              <a:ea typeface="Calibri" panose="020F0502020204030204" pitchFamily="34" charset="0"/>
              <a:cs typeface="Times New Roman" panose="02020603050405020304" pitchFamily="18" charset="0"/>
            </a:endParaRPr>
          </a:p>
          <a:p>
            <a:pPr>
              <a:spcAft>
                <a:spcPts val="800"/>
              </a:spcAft>
            </a:pPr>
            <a:r>
              <a:rPr lang="en-US" sz="1500" b="1" dirty="0">
                <a:effectLst/>
                <a:latin typeface="Bookman Old Style" panose="02050604050505020204" pitchFamily="18" charset="0"/>
                <a:ea typeface="Calibri" panose="020F0502020204030204" pitchFamily="34" charset="0"/>
                <a:cs typeface="Times New Roman" panose="02020603050405020304" pitchFamily="18" charset="0"/>
              </a:rPr>
              <a:t>Case Reference: </a:t>
            </a:r>
            <a:r>
              <a:rPr lang="en-US" sz="1500" dirty="0">
                <a:effectLst/>
                <a:latin typeface="Bookman Old Style" panose="02050604050505020204" pitchFamily="18" charset="0"/>
                <a:ea typeface="Calibri" panose="020F0502020204030204" pitchFamily="34" charset="0"/>
                <a:cs typeface="Times New Roman" panose="02020603050405020304" pitchFamily="18" charset="0"/>
              </a:rPr>
              <a:t>Innovations Mediresearch Pvt Ltd. [TS-233-AAR(RAJ)-2023-GST]</a:t>
            </a:r>
            <a:endParaRPr lang="en-IN" sz="1500" dirty="0">
              <a:effectLst/>
              <a:latin typeface="Bookman Old Style" panose="02050604050505020204" pitchFamily="18" charset="0"/>
              <a:ea typeface="Calibri" panose="020F0502020204030204" pitchFamily="34" charset="0"/>
              <a:cs typeface="Times New Roman" panose="02020603050405020304" pitchFamily="18" charset="0"/>
            </a:endParaRPr>
          </a:p>
        </p:txBody>
      </p:sp>
      <p:sp>
        <p:nvSpPr>
          <p:cNvPr id="2" name="TextBox 1">
            <a:extLst>
              <a:ext uri="{FF2B5EF4-FFF2-40B4-BE49-F238E27FC236}">
                <a16:creationId xmlns:a16="http://schemas.microsoft.com/office/drawing/2014/main" id="{9398FAB4-B2AB-C274-7FA5-56B4C1470746}"/>
              </a:ext>
            </a:extLst>
          </p:cNvPr>
          <p:cNvSpPr txBox="1"/>
          <p:nvPr/>
        </p:nvSpPr>
        <p:spPr>
          <a:xfrm>
            <a:off x="4158440" y="153305"/>
            <a:ext cx="3688080" cy="540469"/>
          </a:xfrm>
          <a:prstGeom prst="rect">
            <a:avLst/>
          </a:prstGeom>
          <a:noFill/>
        </p:spPr>
        <p:txBody>
          <a:bodyPr wrap="square">
            <a:spAutoFit/>
          </a:bodyPr>
          <a:lstStyle/>
          <a:p>
            <a:pPr marL="457200">
              <a:lnSpc>
                <a:spcPct val="110000"/>
              </a:lnSpc>
              <a:spcAft>
                <a:spcPts val="600"/>
              </a:spcAft>
              <a:tabLst>
                <a:tab pos="603250" algn="l"/>
              </a:tabLst>
            </a:pPr>
            <a:r>
              <a:rPr lang="en-US" sz="2800" u="sng" dirty="0">
                <a:solidFill>
                  <a:schemeClr val="accent5"/>
                </a:solidFill>
                <a:effectLst/>
                <a:latin typeface="Bookman Old Style" panose="02050604050505020204" pitchFamily="18" charset="0"/>
                <a:ea typeface="Times New Roman" panose="02020603050405020304" pitchFamily="18" charset="0"/>
                <a:cs typeface="Times New Roman" panose="02020603050405020304" pitchFamily="18" charset="0"/>
              </a:rPr>
              <a:t>Advance Rulings</a:t>
            </a:r>
            <a:endParaRPr lang="en-IN" sz="2800" dirty="0">
              <a:solidFill>
                <a:schemeClr val="accent5"/>
              </a:solidFill>
              <a:effectLst/>
              <a:latin typeface="Calibri" panose="020F050202020403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2882014"/>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A747E72-AA71-6664-4F64-8F30658659D5}"/>
              </a:ext>
            </a:extLst>
          </p:cNvPr>
          <p:cNvSpPr txBox="1"/>
          <p:nvPr/>
        </p:nvSpPr>
        <p:spPr>
          <a:xfrm>
            <a:off x="214745" y="756120"/>
            <a:ext cx="11720945" cy="3804055"/>
          </a:xfrm>
          <a:prstGeom prst="rect">
            <a:avLst/>
          </a:prstGeom>
          <a:noFill/>
        </p:spPr>
        <p:txBody>
          <a:bodyPr wrap="square">
            <a:spAutoFit/>
          </a:bodyPr>
          <a:lstStyle/>
          <a:p>
            <a:pPr>
              <a:lnSpc>
                <a:spcPct val="107000"/>
              </a:lnSpc>
              <a:spcAft>
                <a:spcPts val="800"/>
              </a:spcAft>
            </a:pPr>
            <a:r>
              <a:rPr lang="en-US" sz="1500" b="1" dirty="0">
                <a:effectLst/>
                <a:latin typeface="Bookman Old Style" panose="02050604050505020204" pitchFamily="18" charset="0"/>
                <a:ea typeface="Calibri" panose="020F0502020204030204" pitchFamily="34" charset="0"/>
                <a:cs typeface="Times New Roman" panose="02020603050405020304" pitchFamily="18" charset="0"/>
              </a:rPr>
              <a:t>Title:</a:t>
            </a:r>
            <a:r>
              <a:rPr lang="en-US" sz="1500" dirty="0">
                <a:effectLst/>
                <a:latin typeface="Bookman Old Style" panose="02050604050505020204" pitchFamily="18" charset="0"/>
                <a:ea typeface="Calibri" panose="020F0502020204030204" pitchFamily="34" charset="0"/>
                <a:cs typeface="Times New Roman" panose="02020603050405020304" pitchFamily="18" charset="0"/>
              </a:rPr>
              <a:t> Delhi High Court Upholds Interest Adjustment on IGST Refund</a:t>
            </a:r>
            <a:endParaRPr lang="en-IN" sz="1500" dirty="0">
              <a:effectLst/>
              <a:latin typeface="Bookman Old Style" panose="02050604050505020204" pitchFamily="18" charset="0"/>
              <a:ea typeface="Calibri" panose="020F0502020204030204" pitchFamily="34" charset="0"/>
              <a:cs typeface="Times New Roman" panose="02020603050405020304" pitchFamily="18" charset="0"/>
            </a:endParaRPr>
          </a:p>
          <a:p>
            <a:pPr>
              <a:lnSpc>
                <a:spcPct val="107000"/>
              </a:lnSpc>
              <a:spcAft>
                <a:spcPts val="800"/>
              </a:spcAft>
            </a:pPr>
            <a:r>
              <a:rPr lang="en-US" sz="1500" b="1" dirty="0">
                <a:effectLst/>
                <a:latin typeface="Bookman Old Style" panose="02050604050505020204" pitchFamily="18" charset="0"/>
                <a:ea typeface="Calibri" panose="020F0502020204030204" pitchFamily="34" charset="0"/>
                <a:cs typeface="Times New Roman" panose="02020603050405020304" pitchFamily="18" charset="0"/>
              </a:rPr>
              <a:t>Summary of the case:</a:t>
            </a:r>
            <a:r>
              <a:rPr lang="en-US" sz="1500" dirty="0">
                <a:effectLst/>
                <a:latin typeface="Bookman Old Style" panose="02050604050505020204" pitchFamily="18" charset="0"/>
                <a:ea typeface="Calibri" panose="020F0502020204030204" pitchFamily="34" charset="0"/>
                <a:cs typeface="Times New Roman" panose="02020603050405020304" pitchFamily="18" charset="0"/>
              </a:rPr>
              <a:t> </a:t>
            </a:r>
            <a:endParaRPr lang="en-IN" sz="1500" dirty="0">
              <a:effectLst/>
              <a:latin typeface="Bookman Old Style" panose="02050604050505020204" pitchFamily="18" charset="0"/>
              <a:ea typeface="Calibri" panose="020F0502020204030204" pitchFamily="34" charset="0"/>
              <a:cs typeface="Times New Roman" panose="02020603050405020304" pitchFamily="18" charset="0"/>
            </a:endParaRPr>
          </a:p>
          <a:p>
            <a:pPr>
              <a:lnSpc>
                <a:spcPct val="107000"/>
              </a:lnSpc>
              <a:spcAft>
                <a:spcPts val="800"/>
              </a:spcAft>
            </a:pPr>
            <a:r>
              <a:rPr lang="en-US" sz="1500" dirty="0">
                <a:effectLst/>
                <a:latin typeface="Bookman Old Style" panose="02050604050505020204" pitchFamily="18" charset="0"/>
                <a:ea typeface="Calibri" panose="020F0502020204030204" pitchFamily="34" charset="0"/>
                <a:cs typeface="Times New Roman" panose="02020603050405020304" pitchFamily="18" charset="0"/>
              </a:rPr>
              <a:t>The Delhi High Court upheld the adjustment of interest on the tax liability of Grapes Digital Pvt. Ltd. against its claim for an Integrated Goods and Services Tax (IGST) refund. Grapes Digital, engaged in digital media management, online advertisement services, management of advertisement projects, and other business support services, had exported its services without paying IGST under a Letter of Undertaking (LOU). </a:t>
            </a:r>
            <a:endParaRPr lang="en-IN" sz="1500" dirty="0">
              <a:effectLst/>
              <a:latin typeface="Bookman Old Style" panose="02050604050505020204" pitchFamily="18" charset="0"/>
              <a:ea typeface="Calibri" panose="020F0502020204030204" pitchFamily="34" charset="0"/>
              <a:cs typeface="Times New Roman" panose="02020603050405020304" pitchFamily="18" charset="0"/>
            </a:endParaRPr>
          </a:p>
          <a:p>
            <a:pPr>
              <a:lnSpc>
                <a:spcPct val="107000"/>
              </a:lnSpc>
              <a:spcAft>
                <a:spcPts val="800"/>
              </a:spcAft>
            </a:pPr>
            <a:r>
              <a:rPr lang="en-US" sz="1500" dirty="0">
                <a:effectLst/>
                <a:latin typeface="Bookman Old Style" panose="02050604050505020204" pitchFamily="18" charset="0"/>
                <a:ea typeface="Calibri" panose="020F0502020204030204" pitchFamily="34" charset="0"/>
                <a:cs typeface="Times New Roman" panose="02020603050405020304" pitchFamily="18" charset="0"/>
              </a:rPr>
              <a:t>The company claimed a refund of unutilized Input Tax Credit (ITC) but was liable for interest due to delayed payment of IGST on input supplies under the Reverse Charge Mechanism (RCM). The court rejected the company's argument that the transactions of imports and exports were revenue-neutral, emphasizing that GST and interest on delayed payments are statutory obligations. </a:t>
            </a:r>
            <a:endParaRPr lang="en-IN" sz="1500" dirty="0">
              <a:effectLst/>
              <a:latin typeface="Bookman Old Style" panose="02050604050505020204" pitchFamily="18" charset="0"/>
              <a:ea typeface="Calibri" panose="020F0502020204030204" pitchFamily="34" charset="0"/>
              <a:cs typeface="Times New Roman" panose="02020603050405020304" pitchFamily="18" charset="0"/>
            </a:endParaRPr>
          </a:p>
          <a:p>
            <a:pPr>
              <a:lnSpc>
                <a:spcPct val="107000"/>
              </a:lnSpc>
              <a:spcAft>
                <a:spcPts val="800"/>
              </a:spcAft>
            </a:pPr>
            <a:r>
              <a:rPr lang="en-US" sz="1500" dirty="0">
                <a:effectLst/>
                <a:latin typeface="Bookman Old Style" panose="02050604050505020204" pitchFamily="18" charset="0"/>
                <a:ea typeface="Calibri" panose="020F0502020204030204" pitchFamily="34" charset="0"/>
                <a:cs typeface="Times New Roman" panose="02020603050405020304" pitchFamily="18" charset="0"/>
              </a:rPr>
              <a:t>It was noted that interest on delayed payments, even if later refunded, is unavoidable under the law, and the principle of equity does not apply in tax matters.</a:t>
            </a:r>
            <a:endParaRPr lang="en-IN" sz="1500" dirty="0">
              <a:effectLst/>
              <a:latin typeface="Bookman Old Style" panose="02050604050505020204" pitchFamily="18" charset="0"/>
              <a:ea typeface="Calibri" panose="020F0502020204030204" pitchFamily="34" charset="0"/>
              <a:cs typeface="Times New Roman" panose="02020603050405020304" pitchFamily="18" charset="0"/>
            </a:endParaRPr>
          </a:p>
          <a:p>
            <a:pPr>
              <a:lnSpc>
                <a:spcPct val="107000"/>
              </a:lnSpc>
              <a:spcAft>
                <a:spcPts val="800"/>
              </a:spcAft>
            </a:pPr>
            <a:r>
              <a:rPr lang="en-US" sz="1500" b="1" dirty="0">
                <a:effectLst/>
                <a:latin typeface="Bookman Old Style" panose="02050604050505020204" pitchFamily="18" charset="0"/>
                <a:ea typeface="Calibri" panose="020F0502020204030204" pitchFamily="34" charset="0"/>
                <a:cs typeface="Times New Roman" panose="02020603050405020304" pitchFamily="18" charset="0"/>
              </a:rPr>
              <a:t>Case Reference:</a:t>
            </a:r>
            <a:r>
              <a:rPr lang="en-US" sz="1500" dirty="0">
                <a:effectLst/>
                <a:latin typeface="Bookman Old Style" panose="02050604050505020204" pitchFamily="18" charset="0"/>
                <a:ea typeface="Calibri" panose="020F0502020204030204" pitchFamily="34" charset="0"/>
                <a:cs typeface="Times New Roman" panose="02020603050405020304" pitchFamily="18" charset="0"/>
              </a:rPr>
              <a:t> Grapes Digital Pvt. Ltd. vs. Pr. Commissioner &amp; Anr. [TS-618-HC(DEL)-2023-GST]</a:t>
            </a:r>
            <a:endParaRPr lang="en-IN" sz="1500" dirty="0">
              <a:effectLst/>
              <a:latin typeface="Bookman Old Style" panose="02050604050505020204" pitchFamily="18" charset="0"/>
              <a:ea typeface="Calibri" panose="020F0502020204030204" pitchFamily="34" charset="0"/>
              <a:cs typeface="Times New Roman" panose="02020603050405020304" pitchFamily="18" charset="0"/>
            </a:endParaRPr>
          </a:p>
        </p:txBody>
      </p:sp>
      <p:sp>
        <p:nvSpPr>
          <p:cNvPr id="2" name="TextBox 1">
            <a:extLst>
              <a:ext uri="{FF2B5EF4-FFF2-40B4-BE49-F238E27FC236}">
                <a16:creationId xmlns:a16="http://schemas.microsoft.com/office/drawing/2014/main" id="{D3BC2489-F1DA-EA20-CB67-3F80CF488BF2}"/>
              </a:ext>
            </a:extLst>
          </p:cNvPr>
          <p:cNvSpPr txBox="1"/>
          <p:nvPr/>
        </p:nvSpPr>
        <p:spPr>
          <a:xfrm>
            <a:off x="4136274" y="153305"/>
            <a:ext cx="3688080" cy="540469"/>
          </a:xfrm>
          <a:prstGeom prst="rect">
            <a:avLst/>
          </a:prstGeom>
          <a:noFill/>
        </p:spPr>
        <p:txBody>
          <a:bodyPr wrap="square">
            <a:spAutoFit/>
          </a:bodyPr>
          <a:lstStyle/>
          <a:p>
            <a:pPr marL="457200">
              <a:lnSpc>
                <a:spcPct val="110000"/>
              </a:lnSpc>
              <a:spcAft>
                <a:spcPts val="600"/>
              </a:spcAft>
              <a:tabLst>
                <a:tab pos="603250" algn="l"/>
              </a:tabLst>
            </a:pPr>
            <a:r>
              <a:rPr lang="en-US" sz="2800" u="sng" dirty="0">
                <a:solidFill>
                  <a:schemeClr val="accent5"/>
                </a:solidFill>
                <a:effectLst/>
                <a:latin typeface="Bookman Old Style" panose="02050604050505020204" pitchFamily="18" charset="0"/>
                <a:ea typeface="Times New Roman" panose="02020603050405020304" pitchFamily="18" charset="0"/>
                <a:cs typeface="Times New Roman" panose="02020603050405020304" pitchFamily="18" charset="0"/>
              </a:rPr>
              <a:t>Advance Rulings</a:t>
            </a:r>
            <a:endParaRPr lang="en-IN" sz="2800" dirty="0">
              <a:solidFill>
                <a:schemeClr val="accent5"/>
              </a:solidFill>
              <a:effectLst/>
              <a:latin typeface="Calibri" panose="020F050202020403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1916776"/>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E459FAF-4987-AA3D-B322-A6590A6955F9}"/>
              </a:ext>
            </a:extLst>
          </p:cNvPr>
          <p:cNvSpPr txBox="1"/>
          <p:nvPr/>
        </p:nvSpPr>
        <p:spPr>
          <a:xfrm>
            <a:off x="-213360" y="840115"/>
            <a:ext cx="12405360" cy="3323987"/>
          </a:xfrm>
          <a:prstGeom prst="rect">
            <a:avLst/>
          </a:prstGeom>
          <a:noFill/>
        </p:spPr>
        <p:txBody>
          <a:bodyPr wrap="square">
            <a:spAutoFit/>
          </a:bodyPr>
          <a:lstStyle/>
          <a:p>
            <a:pPr marL="457200">
              <a:lnSpc>
                <a:spcPct val="200000"/>
              </a:lnSpc>
              <a:tabLst>
                <a:tab pos="603250" algn="l"/>
              </a:tabLst>
            </a:pPr>
            <a:r>
              <a:rPr lang="en-US" sz="1500" b="1" dirty="0">
                <a:effectLst/>
                <a:latin typeface="Bookman Old Style" panose="02050604050505020204" pitchFamily="18" charset="0"/>
                <a:ea typeface="Times New Roman" panose="02020603050405020304" pitchFamily="18" charset="0"/>
                <a:cs typeface="Times New Roman" panose="02020603050405020304" pitchFamily="18" charset="0"/>
              </a:rPr>
              <a:t>Classification of Educational Promotion Services as Export</a:t>
            </a:r>
            <a:endParaRPr lang="en-IN" sz="1500" dirty="0">
              <a:effectLst/>
              <a:latin typeface="Bookman Old Style" panose="02050604050505020204" pitchFamily="18" charset="0"/>
              <a:ea typeface="Times New Roman" panose="02020603050405020304" pitchFamily="18" charset="0"/>
              <a:cs typeface="Times New Roman" panose="02020603050405020304" pitchFamily="18" charset="0"/>
            </a:endParaRPr>
          </a:p>
          <a:p>
            <a:pPr marL="457200">
              <a:lnSpc>
                <a:spcPct val="200000"/>
              </a:lnSpc>
              <a:tabLst>
                <a:tab pos="603250" algn="l"/>
              </a:tabLst>
            </a:pPr>
            <a:r>
              <a:rPr lang="en-US" sz="1500" dirty="0">
                <a:effectLst/>
                <a:latin typeface="Bookman Old Style" panose="02050604050505020204" pitchFamily="18" charset="0"/>
                <a:ea typeface="Times New Roman" panose="02020603050405020304" pitchFamily="18" charset="0"/>
                <a:cs typeface="Times New Roman" panose="02020603050405020304" pitchFamily="18" charset="0"/>
              </a:rPr>
              <a:t>In this case, the assessee promoted foreign university courses to Indian students and received payment in foreign exchange based on student recruitment. The assessee questioned whether these services qualified as "export" under Section 2(6) of the IGST Act, 2017, thus being zero-rated under the CGST/WBGST Act, 2017. The AAR ruled that the assessee acted as a representative of the foreign universities, not as an independent service provider. As a result, Section 13(8)(b) of the IGST Act applied, and the services were not treated as exports. </a:t>
            </a:r>
          </a:p>
          <a:p>
            <a:pPr marL="457200">
              <a:lnSpc>
                <a:spcPct val="200000"/>
              </a:lnSpc>
              <a:tabLst>
                <a:tab pos="603250" algn="l"/>
              </a:tabLst>
            </a:pPr>
            <a:r>
              <a:rPr lang="en-US" sz="1500" b="1" dirty="0">
                <a:effectLst/>
                <a:latin typeface="Bookman Old Style" panose="02050604050505020204" pitchFamily="18" charset="0"/>
                <a:ea typeface="Times New Roman" panose="02020603050405020304" pitchFamily="18" charset="0"/>
                <a:cs typeface="Times New Roman" panose="02020603050405020304" pitchFamily="18" charset="0"/>
              </a:rPr>
              <a:t>[GLOBAL REACH EDUCATIONAL SERVICES</a:t>
            </a:r>
            <a:r>
              <a:rPr lang="en-IN" sz="1500" dirty="0">
                <a:latin typeface="Bookman Old Style" panose="02050604050505020204" pitchFamily="18" charset="0"/>
                <a:ea typeface="Times New Roman" panose="02020603050405020304" pitchFamily="18" charset="0"/>
                <a:cs typeface="Times New Roman" panose="02020603050405020304" pitchFamily="18" charset="0"/>
              </a:rPr>
              <a:t> </a:t>
            </a:r>
            <a:r>
              <a:rPr lang="en-US" sz="1500" b="1" dirty="0">
                <a:effectLst/>
                <a:latin typeface="Bookman Old Style" panose="02050604050505020204" pitchFamily="18" charset="0"/>
                <a:ea typeface="Times New Roman" panose="02020603050405020304" pitchFamily="18" charset="0"/>
                <a:cs typeface="Times New Roman" panose="02020603050405020304" pitchFamily="18" charset="0"/>
              </a:rPr>
              <a:t>PVT. LTD. [2018-TIOL-02-AAAR-GST]</a:t>
            </a:r>
            <a:endParaRPr lang="en-IN" sz="1500" dirty="0">
              <a:effectLst/>
              <a:latin typeface="Bookman Old Style" panose="02050604050505020204" pitchFamily="18" charset="0"/>
              <a:ea typeface="Times New Roman" panose="02020603050405020304" pitchFamily="18" charset="0"/>
              <a:cs typeface="Times New Roman" panose="02020603050405020304" pitchFamily="18" charset="0"/>
            </a:endParaRPr>
          </a:p>
        </p:txBody>
      </p:sp>
      <p:sp>
        <p:nvSpPr>
          <p:cNvPr id="5" name="TextBox 4">
            <a:extLst>
              <a:ext uri="{FF2B5EF4-FFF2-40B4-BE49-F238E27FC236}">
                <a16:creationId xmlns:a16="http://schemas.microsoft.com/office/drawing/2014/main" id="{A8BDFEF0-5222-5B9E-931C-4E34312F6790}"/>
              </a:ext>
            </a:extLst>
          </p:cNvPr>
          <p:cNvSpPr txBox="1"/>
          <p:nvPr/>
        </p:nvSpPr>
        <p:spPr>
          <a:xfrm>
            <a:off x="4084320" y="238686"/>
            <a:ext cx="3688080" cy="540469"/>
          </a:xfrm>
          <a:prstGeom prst="rect">
            <a:avLst/>
          </a:prstGeom>
          <a:noFill/>
        </p:spPr>
        <p:txBody>
          <a:bodyPr wrap="square">
            <a:spAutoFit/>
          </a:bodyPr>
          <a:lstStyle/>
          <a:p>
            <a:pPr marL="457200">
              <a:lnSpc>
                <a:spcPct val="110000"/>
              </a:lnSpc>
              <a:spcAft>
                <a:spcPts val="600"/>
              </a:spcAft>
              <a:tabLst>
                <a:tab pos="603250" algn="l"/>
              </a:tabLst>
            </a:pPr>
            <a:r>
              <a:rPr lang="en-US" sz="2800" u="sng" dirty="0">
                <a:solidFill>
                  <a:schemeClr val="accent5"/>
                </a:solidFill>
                <a:effectLst/>
                <a:latin typeface="Bookman Old Style" panose="02050604050505020204" pitchFamily="18" charset="0"/>
                <a:ea typeface="Times New Roman" panose="02020603050405020304" pitchFamily="18" charset="0"/>
                <a:cs typeface="Times New Roman" panose="02020603050405020304" pitchFamily="18" charset="0"/>
              </a:rPr>
              <a:t>Advance Rulings</a:t>
            </a:r>
            <a:endParaRPr lang="en-IN" sz="2800" dirty="0">
              <a:solidFill>
                <a:schemeClr val="accent5"/>
              </a:solidFill>
              <a:effectLst/>
              <a:latin typeface="Calibri" panose="020F050202020403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54376297"/>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A8BDFEF0-5222-5B9E-931C-4E34312F6790}"/>
              </a:ext>
            </a:extLst>
          </p:cNvPr>
          <p:cNvSpPr txBox="1"/>
          <p:nvPr/>
        </p:nvSpPr>
        <p:spPr>
          <a:xfrm>
            <a:off x="4084320" y="238686"/>
            <a:ext cx="3688080" cy="540469"/>
          </a:xfrm>
          <a:prstGeom prst="rect">
            <a:avLst/>
          </a:prstGeom>
          <a:noFill/>
        </p:spPr>
        <p:txBody>
          <a:bodyPr wrap="square">
            <a:spAutoFit/>
          </a:bodyPr>
          <a:lstStyle/>
          <a:p>
            <a:pPr marL="457200">
              <a:lnSpc>
                <a:spcPct val="110000"/>
              </a:lnSpc>
              <a:spcAft>
                <a:spcPts val="600"/>
              </a:spcAft>
              <a:tabLst>
                <a:tab pos="603250" algn="l"/>
              </a:tabLst>
            </a:pPr>
            <a:r>
              <a:rPr lang="en-US" sz="2800" u="sng" dirty="0">
                <a:solidFill>
                  <a:schemeClr val="accent5"/>
                </a:solidFill>
                <a:effectLst/>
                <a:latin typeface="Bookman Old Style" panose="02050604050505020204" pitchFamily="18" charset="0"/>
                <a:ea typeface="Times New Roman" panose="02020603050405020304" pitchFamily="18" charset="0"/>
                <a:cs typeface="Times New Roman" panose="02020603050405020304" pitchFamily="18" charset="0"/>
              </a:rPr>
              <a:t>Advance Rulings</a:t>
            </a:r>
            <a:endParaRPr lang="en-IN" sz="2800" dirty="0">
              <a:solidFill>
                <a:schemeClr val="accent5"/>
              </a:solidFill>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4" name="TextBox 3">
            <a:extLst>
              <a:ext uri="{FF2B5EF4-FFF2-40B4-BE49-F238E27FC236}">
                <a16:creationId xmlns:a16="http://schemas.microsoft.com/office/drawing/2014/main" id="{EF883F6B-2E2F-E274-E25D-5CCCB0FD8F11}"/>
              </a:ext>
            </a:extLst>
          </p:cNvPr>
          <p:cNvSpPr txBox="1"/>
          <p:nvPr/>
        </p:nvSpPr>
        <p:spPr>
          <a:xfrm>
            <a:off x="-289560" y="772658"/>
            <a:ext cx="12313920" cy="4247317"/>
          </a:xfrm>
          <a:prstGeom prst="rect">
            <a:avLst/>
          </a:prstGeom>
          <a:noFill/>
        </p:spPr>
        <p:txBody>
          <a:bodyPr wrap="square">
            <a:spAutoFit/>
          </a:bodyPr>
          <a:lstStyle/>
          <a:p>
            <a:pPr marL="457200">
              <a:lnSpc>
                <a:spcPct val="200000"/>
              </a:lnSpc>
              <a:tabLst>
                <a:tab pos="603250" algn="l"/>
              </a:tabLst>
            </a:pPr>
            <a:r>
              <a:rPr lang="en-US" sz="1500" b="1" dirty="0">
                <a:effectLst/>
                <a:latin typeface="Bookman Old Style" panose="02050604050505020204" pitchFamily="18" charset="0"/>
                <a:ea typeface="Times New Roman" panose="02020603050405020304" pitchFamily="18" charset="0"/>
                <a:cs typeface="Times New Roman" panose="02020603050405020304" pitchFamily="18" charset="0"/>
              </a:rPr>
              <a:t>Applicability of IGST on Prototype Testing Services Conducted in India</a:t>
            </a:r>
            <a:endParaRPr lang="en-IN" sz="1500" dirty="0">
              <a:effectLst/>
              <a:latin typeface="Bookman Old Style" panose="02050604050505020204" pitchFamily="18" charset="0"/>
              <a:ea typeface="Times New Roman" panose="02020603050405020304" pitchFamily="18" charset="0"/>
              <a:cs typeface="Times New Roman" panose="02020603050405020304" pitchFamily="18" charset="0"/>
            </a:endParaRPr>
          </a:p>
          <a:p>
            <a:pPr marL="457200">
              <a:lnSpc>
                <a:spcPct val="200000"/>
              </a:lnSpc>
              <a:tabLst>
                <a:tab pos="603250" algn="l"/>
              </a:tabLst>
            </a:pPr>
            <a:r>
              <a:rPr lang="en-US" sz="1500" dirty="0">
                <a:effectLst/>
                <a:latin typeface="Bookman Old Style" panose="02050604050505020204" pitchFamily="18" charset="0"/>
                <a:ea typeface="Times New Roman" panose="02020603050405020304" pitchFamily="18" charset="0"/>
                <a:cs typeface="Times New Roman" panose="02020603050405020304" pitchFamily="18" charset="0"/>
              </a:rPr>
              <a:t>In the BEHR HELLA Thermocontrol India Pvt. Ltd. case, the Department contended that services provided by the company should be considered "export of services" under Section 2(6) of the IGST Act, and thus not subject to IGST. They argued that consumption of services occurred outside India, making Section 13(3) inapplicable.</a:t>
            </a:r>
            <a:endParaRPr lang="en-IN" sz="1500" dirty="0">
              <a:effectLst/>
              <a:latin typeface="Bookman Old Style" panose="02050604050505020204" pitchFamily="18" charset="0"/>
              <a:ea typeface="Times New Roman" panose="02020603050405020304" pitchFamily="18" charset="0"/>
              <a:cs typeface="Times New Roman" panose="02020603050405020304" pitchFamily="18" charset="0"/>
            </a:endParaRPr>
          </a:p>
          <a:p>
            <a:pPr marL="457200">
              <a:lnSpc>
                <a:spcPct val="200000"/>
              </a:lnSpc>
              <a:tabLst>
                <a:tab pos="603250" algn="l"/>
              </a:tabLst>
            </a:pPr>
            <a:r>
              <a:rPr lang="en-US" sz="1500" dirty="0">
                <a:effectLst/>
                <a:latin typeface="Bookman Old Style" panose="02050604050505020204" pitchFamily="18" charset="0"/>
                <a:ea typeface="Times New Roman" panose="02020603050405020304" pitchFamily="18" charset="0"/>
                <a:cs typeface="Times New Roman" panose="02020603050405020304" pitchFamily="18" charset="0"/>
              </a:rPr>
              <a:t>However, the Authority for Advance Rulings (AAR) held that since the service (testing of prototypes) was conducted in India, IGST was applicable, regardless of where the reports were later used. The AAR further noted that the facts of the case differed from the SGS case, as the goods were supplied by the customer's customer within India, reinforcing that IGST was applicable. </a:t>
            </a:r>
          </a:p>
          <a:p>
            <a:pPr marL="457200">
              <a:lnSpc>
                <a:spcPct val="200000"/>
              </a:lnSpc>
              <a:tabLst>
                <a:tab pos="603250" algn="l"/>
              </a:tabLst>
            </a:pPr>
            <a:r>
              <a:rPr lang="en-US" sz="1500" b="1" dirty="0">
                <a:effectLst/>
                <a:latin typeface="Bookman Old Style" panose="02050604050505020204" pitchFamily="18" charset="0"/>
                <a:ea typeface="Times New Roman" panose="02020603050405020304" pitchFamily="18" charset="0"/>
                <a:cs typeface="Times New Roman" panose="02020603050405020304" pitchFamily="18" charset="0"/>
              </a:rPr>
              <a:t>[BEHR HELLA THERMOCONTROL INDIA PVT.</a:t>
            </a:r>
            <a:r>
              <a:rPr lang="en-IN" sz="1500" dirty="0">
                <a:latin typeface="Bookman Old Style" panose="02050604050505020204" pitchFamily="18" charset="0"/>
                <a:ea typeface="Times New Roman" panose="02020603050405020304" pitchFamily="18" charset="0"/>
                <a:cs typeface="Times New Roman" panose="02020603050405020304" pitchFamily="18" charset="0"/>
              </a:rPr>
              <a:t> </a:t>
            </a:r>
            <a:r>
              <a:rPr lang="en-US" sz="1500" b="1" dirty="0">
                <a:effectLst/>
                <a:latin typeface="Bookman Old Style" panose="02050604050505020204" pitchFamily="18" charset="0"/>
                <a:ea typeface="Times New Roman" panose="02020603050405020304" pitchFamily="18" charset="0"/>
                <a:cs typeface="Times New Roman" panose="02020603050405020304" pitchFamily="18" charset="0"/>
              </a:rPr>
              <a:t>LTD. [2018-TIOL-265-AAR-GST]</a:t>
            </a:r>
            <a:endParaRPr lang="en-IN" sz="1500" dirty="0">
              <a:effectLst/>
              <a:latin typeface="Bookman Old Style" panose="020506040505050202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13517635"/>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A8BDFEF0-5222-5B9E-931C-4E34312F6790}"/>
              </a:ext>
            </a:extLst>
          </p:cNvPr>
          <p:cNvSpPr txBox="1"/>
          <p:nvPr/>
        </p:nvSpPr>
        <p:spPr>
          <a:xfrm>
            <a:off x="4084320" y="238686"/>
            <a:ext cx="3688080" cy="540469"/>
          </a:xfrm>
          <a:prstGeom prst="rect">
            <a:avLst/>
          </a:prstGeom>
          <a:noFill/>
        </p:spPr>
        <p:txBody>
          <a:bodyPr wrap="square">
            <a:spAutoFit/>
          </a:bodyPr>
          <a:lstStyle/>
          <a:p>
            <a:pPr marL="457200">
              <a:lnSpc>
                <a:spcPct val="110000"/>
              </a:lnSpc>
              <a:spcAft>
                <a:spcPts val="600"/>
              </a:spcAft>
              <a:tabLst>
                <a:tab pos="603250" algn="l"/>
              </a:tabLst>
            </a:pPr>
            <a:r>
              <a:rPr lang="en-US" sz="2800" u="sng" dirty="0">
                <a:solidFill>
                  <a:schemeClr val="accent5"/>
                </a:solidFill>
                <a:effectLst/>
                <a:latin typeface="Bookman Old Style" panose="02050604050505020204" pitchFamily="18" charset="0"/>
                <a:ea typeface="Times New Roman" panose="02020603050405020304" pitchFamily="18" charset="0"/>
                <a:cs typeface="Times New Roman" panose="02020603050405020304" pitchFamily="18" charset="0"/>
              </a:rPr>
              <a:t>Advance Rulings</a:t>
            </a:r>
            <a:endParaRPr lang="en-IN" sz="2800" dirty="0">
              <a:solidFill>
                <a:schemeClr val="accent5"/>
              </a:solidFill>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3" name="TextBox 2">
            <a:extLst>
              <a:ext uri="{FF2B5EF4-FFF2-40B4-BE49-F238E27FC236}">
                <a16:creationId xmlns:a16="http://schemas.microsoft.com/office/drawing/2014/main" id="{4417A42E-2586-F902-40FB-48A1454B5E4D}"/>
              </a:ext>
            </a:extLst>
          </p:cNvPr>
          <p:cNvSpPr txBox="1"/>
          <p:nvPr/>
        </p:nvSpPr>
        <p:spPr>
          <a:xfrm>
            <a:off x="-243840" y="901025"/>
            <a:ext cx="12313920" cy="2870851"/>
          </a:xfrm>
          <a:prstGeom prst="rect">
            <a:avLst/>
          </a:prstGeom>
          <a:noFill/>
        </p:spPr>
        <p:txBody>
          <a:bodyPr wrap="square">
            <a:spAutoFit/>
          </a:bodyPr>
          <a:lstStyle/>
          <a:p>
            <a:pPr marL="457200">
              <a:lnSpc>
                <a:spcPct val="200000"/>
              </a:lnSpc>
              <a:tabLst>
                <a:tab pos="603250" algn="l"/>
              </a:tabLst>
            </a:pPr>
            <a:r>
              <a:rPr lang="en-US" sz="1500" b="1" dirty="0">
                <a:effectLst/>
                <a:latin typeface="Bookman Old Style" panose="02050604050505020204" pitchFamily="18" charset="0"/>
                <a:ea typeface="Times New Roman" panose="02020603050405020304" pitchFamily="18" charset="0"/>
                <a:cs typeface="Times New Roman" panose="02020603050405020304" pitchFamily="18" charset="0"/>
              </a:rPr>
              <a:t>GST Applicable on Back offices of multinationals, and Indian companies offering back-office services to MNC</a:t>
            </a:r>
            <a:endParaRPr lang="en-IN" sz="1500" dirty="0">
              <a:effectLst/>
              <a:latin typeface="Bookman Old Style" panose="02050604050505020204" pitchFamily="18" charset="0"/>
              <a:ea typeface="Times New Roman" panose="02020603050405020304" pitchFamily="18" charset="0"/>
              <a:cs typeface="Times New Roman" panose="02020603050405020304" pitchFamily="18" charset="0"/>
            </a:endParaRPr>
          </a:p>
          <a:p>
            <a:pPr marL="457200">
              <a:lnSpc>
                <a:spcPct val="200000"/>
              </a:lnSpc>
              <a:spcAft>
                <a:spcPts val="600"/>
              </a:spcAft>
              <a:tabLst>
                <a:tab pos="603250" algn="l"/>
              </a:tabLst>
            </a:pPr>
            <a:r>
              <a:rPr lang="en-US" sz="1500" dirty="0">
                <a:effectLst/>
                <a:latin typeface="Bookman Old Style" panose="02050604050505020204" pitchFamily="18" charset="0"/>
                <a:ea typeface="Times New Roman" panose="02020603050405020304" pitchFamily="18" charset="0"/>
                <a:cs typeface="Times New Roman" panose="02020603050405020304" pitchFamily="18" charset="0"/>
              </a:rPr>
              <a:t>Such companies are intermediaries must therefore pay 18% GST. The taxpayer was involved in many activities — accounting, liaising activities with supplier, follow up for shipping bill documents, raising payment requests and managing various documentation requirements associated with supply. The AAR held that these activities qualify as intermediary services and would not qualify as export of services and would be charged @18% GST. </a:t>
            </a:r>
          </a:p>
          <a:p>
            <a:pPr marL="457200">
              <a:lnSpc>
                <a:spcPct val="200000"/>
              </a:lnSpc>
              <a:spcAft>
                <a:spcPts val="600"/>
              </a:spcAft>
              <a:tabLst>
                <a:tab pos="603250" algn="l"/>
              </a:tabLst>
            </a:pPr>
            <a:r>
              <a:rPr lang="en-US" sz="1500" b="1" dirty="0">
                <a:effectLst/>
                <a:latin typeface="Bookman Old Style" panose="02050604050505020204" pitchFamily="18" charset="0"/>
                <a:ea typeface="Times New Roman" panose="02020603050405020304" pitchFamily="18" charset="0"/>
                <a:cs typeface="Times New Roman" panose="02020603050405020304" pitchFamily="18" charset="0"/>
              </a:rPr>
              <a:t>[VSERVGLOBAL PRIVATE LIMITED (GST-ARA-03-2018-19/B-59 dated 07.07.2018)]</a:t>
            </a:r>
            <a:endParaRPr lang="en-IN" sz="1500" dirty="0">
              <a:effectLst/>
              <a:latin typeface="Bookman Old Style" panose="020506040505050202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22830903"/>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A8BDFEF0-5222-5B9E-931C-4E34312F6790}"/>
              </a:ext>
            </a:extLst>
          </p:cNvPr>
          <p:cNvSpPr txBox="1"/>
          <p:nvPr/>
        </p:nvSpPr>
        <p:spPr>
          <a:xfrm>
            <a:off x="4084320" y="238686"/>
            <a:ext cx="3688080" cy="540469"/>
          </a:xfrm>
          <a:prstGeom prst="rect">
            <a:avLst/>
          </a:prstGeom>
          <a:noFill/>
        </p:spPr>
        <p:txBody>
          <a:bodyPr wrap="square">
            <a:spAutoFit/>
          </a:bodyPr>
          <a:lstStyle/>
          <a:p>
            <a:pPr marL="457200">
              <a:lnSpc>
                <a:spcPct val="110000"/>
              </a:lnSpc>
              <a:spcAft>
                <a:spcPts val="600"/>
              </a:spcAft>
              <a:tabLst>
                <a:tab pos="603250" algn="l"/>
              </a:tabLst>
            </a:pPr>
            <a:r>
              <a:rPr lang="en-US" sz="2800" u="sng" dirty="0">
                <a:solidFill>
                  <a:schemeClr val="accent5"/>
                </a:solidFill>
                <a:effectLst/>
                <a:latin typeface="Bookman Old Style" panose="02050604050505020204" pitchFamily="18" charset="0"/>
                <a:ea typeface="Times New Roman" panose="02020603050405020304" pitchFamily="18" charset="0"/>
                <a:cs typeface="Times New Roman" panose="02020603050405020304" pitchFamily="18" charset="0"/>
              </a:rPr>
              <a:t>Advance Rulings</a:t>
            </a:r>
            <a:endParaRPr lang="en-IN" sz="2800" dirty="0">
              <a:solidFill>
                <a:schemeClr val="accent5"/>
              </a:solidFill>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4" name="TextBox 3">
            <a:extLst>
              <a:ext uri="{FF2B5EF4-FFF2-40B4-BE49-F238E27FC236}">
                <a16:creationId xmlns:a16="http://schemas.microsoft.com/office/drawing/2014/main" id="{87C178FC-138B-7C15-843D-01122F161F96}"/>
              </a:ext>
            </a:extLst>
          </p:cNvPr>
          <p:cNvSpPr txBox="1"/>
          <p:nvPr/>
        </p:nvSpPr>
        <p:spPr>
          <a:xfrm>
            <a:off x="-219918" y="885611"/>
            <a:ext cx="11956648" cy="3331040"/>
          </a:xfrm>
          <a:prstGeom prst="rect">
            <a:avLst/>
          </a:prstGeom>
          <a:noFill/>
        </p:spPr>
        <p:txBody>
          <a:bodyPr wrap="square">
            <a:spAutoFit/>
          </a:bodyPr>
          <a:lstStyle/>
          <a:p>
            <a:pPr marL="457200">
              <a:lnSpc>
                <a:spcPct val="200000"/>
              </a:lnSpc>
              <a:tabLst>
                <a:tab pos="603250" algn="l"/>
              </a:tabLst>
            </a:pPr>
            <a:r>
              <a:rPr lang="en-US" sz="1500" b="1" dirty="0">
                <a:effectLst/>
                <a:latin typeface="Bookman Old Style" panose="02050604050505020204" pitchFamily="18" charset="0"/>
                <a:ea typeface="Times New Roman" panose="02020603050405020304" pitchFamily="18" charset="0"/>
                <a:cs typeface="Times New Roman" panose="02020603050405020304" pitchFamily="18" charset="0"/>
              </a:rPr>
              <a:t>Provisions of Section 13(8)(b) and Section 8(2) of IGST Act are legal, valid and constitutional: HC</a:t>
            </a:r>
            <a:endParaRPr lang="en-IN" sz="1500" dirty="0">
              <a:effectLst/>
              <a:latin typeface="Bookman Old Style" panose="02050604050505020204" pitchFamily="18" charset="0"/>
              <a:ea typeface="Times New Roman" panose="02020603050405020304" pitchFamily="18" charset="0"/>
              <a:cs typeface="Times New Roman" panose="02020603050405020304" pitchFamily="18" charset="0"/>
            </a:endParaRPr>
          </a:p>
          <a:p>
            <a:pPr marL="457200">
              <a:lnSpc>
                <a:spcPct val="200000"/>
              </a:lnSpc>
              <a:spcAft>
                <a:spcPts val="600"/>
              </a:spcAft>
              <a:tabLst>
                <a:tab pos="603250" algn="l"/>
              </a:tabLst>
            </a:pPr>
            <a:r>
              <a:rPr lang="en-US" sz="1500" dirty="0">
                <a:effectLst/>
                <a:latin typeface="Bookman Old Style" panose="02050604050505020204" pitchFamily="18" charset="0"/>
                <a:ea typeface="Times New Roman" panose="02020603050405020304" pitchFamily="18" charset="0"/>
                <a:cs typeface="Times New Roman" panose="02020603050405020304" pitchFamily="18" charset="0"/>
              </a:rPr>
              <a:t>A petitioner providing services to foreign clients challenged the constitutional validity of Section 13(8)(b) of the IGST Act, which deems the place of supply as India, leading to CGST and SGST charges. A Division Bench of the Bombay High Court had split opinions on the issue. The case was referred to a third judge, who ruled that Section 13(8)(b) and Section 8(2) of the IGST Act are valid and constitutional, but apply only under the IGST Act, not the CGST or State GST Acts. The provisions were upheld by the Chief Justice. </a:t>
            </a:r>
          </a:p>
          <a:p>
            <a:pPr marL="457200">
              <a:lnSpc>
                <a:spcPct val="200000"/>
              </a:lnSpc>
              <a:spcAft>
                <a:spcPts val="600"/>
              </a:spcAft>
              <a:tabLst>
                <a:tab pos="603250" algn="l"/>
              </a:tabLst>
            </a:pPr>
            <a:r>
              <a:rPr lang="en-US" sz="1500" b="1" dirty="0">
                <a:effectLst/>
                <a:latin typeface="Bookman Old Style" panose="02050604050505020204" pitchFamily="18" charset="0"/>
                <a:ea typeface="Times New Roman" panose="02020603050405020304" pitchFamily="18" charset="0"/>
                <a:cs typeface="Times New Roman" panose="02020603050405020304" pitchFamily="18" charset="0"/>
              </a:rPr>
              <a:t>(Dharmendra M. Jani v. Union of India [2023])</a:t>
            </a:r>
            <a:endParaRPr lang="en-IN" sz="1500" b="1" dirty="0">
              <a:effectLst/>
              <a:latin typeface="Bookman Old Style" panose="020506040505050202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023323309"/>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66B8164E-E9EA-3966-A738-5ED6B2DAAC34}"/>
              </a:ext>
            </a:extLst>
          </p:cNvPr>
          <p:cNvSpPr txBox="1"/>
          <p:nvPr/>
        </p:nvSpPr>
        <p:spPr>
          <a:xfrm>
            <a:off x="110836" y="671691"/>
            <a:ext cx="11994573" cy="6186309"/>
          </a:xfrm>
          <a:prstGeom prst="rect">
            <a:avLst/>
          </a:prstGeom>
          <a:noFill/>
        </p:spPr>
        <p:txBody>
          <a:bodyPr wrap="square">
            <a:spAutoFit/>
          </a:bodyPr>
          <a:lstStyle/>
          <a:p>
            <a:pPr>
              <a:spcAft>
                <a:spcPts val="800"/>
              </a:spcAft>
            </a:pPr>
            <a:r>
              <a:rPr lang="en-US" sz="1380" b="1" u="sng" dirty="0">
                <a:effectLst/>
                <a:latin typeface="Bookman Old Style" panose="02050604050505020204" pitchFamily="18" charset="0"/>
                <a:ea typeface="Calibri" panose="020F0502020204030204" pitchFamily="34" charset="0"/>
                <a:cs typeface="Times New Roman" panose="02020603050405020304" pitchFamily="18" charset="0"/>
              </a:rPr>
              <a:t>Clarification on GST for Advertising Services to Foreign Clients:</a:t>
            </a:r>
            <a:endParaRPr lang="en-IN" sz="1380" u="sng" dirty="0">
              <a:effectLst/>
              <a:latin typeface="Bookman Old Style" panose="02050604050505020204" pitchFamily="18" charset="0"/>
              <a:ea typeface="Calibri" panose="020F0502020204030204" pitchFamily="34" charset="0"/>
              <a:cs typeface="Times New Roman" panose="02020603050405020304" pitchFamily="18" charset="0"/>
            </a:endParaRPr>
          </a:p>
          <a:p>
            <a:pPr>
              <a:spcAft>
                <a:spcPts val="800"/>
              </a:spcAft>
            </a:pPr>
            <a:r>
              <a:rPr lang="en-US" sz="1380" dirty="0">
                <a:effectLst/>
                <a:latin typeface="Bookman Old Style" panose="02050604050505020204" pitchFamily="18" charset="0"/>
                <a:ea typeface="Calibri" panose="020F0502020204030204" pitchFamily="34" charset="0"/>
                <a:cs typeface="Times New Roman" panose="02020603050405020304" pitchFamily="18" charset="0"/>
              </a:rPr>
              <a:t>The circular issued by the Central Board of Indirect Taxes and Customs (CBIC) on September 10, 2024, clarifies issues related to advertising services provided by Indian advertising companies to foreign clients, focusing on place of supply and the applicability of export benefits under GST</a:t>
            </a:r>
            <a:r>
              <a:rPr lang="en-US" sz="1380" dirty="0">
                <a:latin typeface="Bookman Old Style" panose="02050604050505020204" pitchFamily="18" charset="0"/>
                <a:ea typeface="Calibri" panose="020F0502020204030204" pitchFamily="34" charset="0"/>
                <a:cs typeface="Times New Roman" panose="02020603050405020304" pitchFamily="18" charset="0"/>
              </a:rPr>
              <a:t>.</a:t>
            </a:r>
            <a:endParaRPr lang="en-IN" sz="1380" dirty="0">
              <a:effectLst/>
              <a:latin typeface="Bookman Old Style" panose="02050604050505020204" pitchFamily="18" charset="0"/>
              <a:ea typeface="Calibri" panose="020F0502020204030204" pitchFamily="34" charset="0"/>
              <a:cs typeface="Times New Roman" panose="02020603050405020304" pitchFamily="18" charset="0"/>
            </a:endParaRPr>
          </a:p>
          <a:p>
            <a:pPr>
              <a:spcAft>
                <a:spcPts val="800"/>
              </a:spcAft>
            </a:pPr>
            <a:r>
              <a:rPr lang="en-US" sz="1380" b="1" dirty="0">
                <a:effectLst/>
                <a:latin typeface="Bookman Old Style" panose="02050604050505020204" pitchFamily="18" charset="0"/>
                <a:ea typeface="Calibri" panose="020F0502020204030204" pitchFamily="34" charset="0"/>
                <a:cs typeface="Times New Roman" panose="02020603050405020304" pitchFamily="18" charset="0"/>
              </a:rPr>
              <a:t>Key Clarifications:</a:t>
            </a:r>
            <a:endParaRPr lang="en-IN" sz="1380" dirty="0">
              <a:effectLst/>
              <a:latin typeface="Bookman Old Style" panose="02050604050505020204" pitchFamily="18" charset="0"/>
              <a:ea typeface="Calibri" panose="020F0502020204030204" pitchFamily="34" charset="0"/>
              <a:cs typeface="Times New Roman" panose="02020603050405020304" pitchFamily="18" charset="0"/>
            </a:endParaRPr>
          </a:p>
          <a:p>
            <a:pPr marL="342900" lvl="0" indent="-342900">
              <a:spcAft>
                <a:spcPts val="800"/>
              </a:spcAft>
              <a:tabLst>
                <a:tab pos="342900" algn="l"/>
              </a:tabLst>
            </a:pPr>
            <a:r>
              <a:rPr lang="en-US" sz="1380" b="1" dirty="0">
                <a:effectLst/>
                <a:latin typeface="Bookman Old Style" panose="02050604050505020204" pitchFamily="18" charset="0"/>
                <a:ea typeface="Calibri" panose="020F0502020204030204" pitchFamily="34" charset="0"/>
                <a:cs typeface="Times New Roman" panose="02020603050405020304" pitchFamily="18" charset="0"/>
              </a:rPr>
              <a:t>Advertising Companies as Intermediaries:</a:t>
            </a:r>
            <a:endParaRPr lang="en-IN" sz="1380" dirty="0">
              <a:effectLst/>
              <a:latin typeface="Bookman Old Style" panose="02050604050505020204" pitchFamily="18"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en-US" sz="1380" dirty="0">
                <a:effectLst/>
                <a:latin typeface="Bookman Old Style" panose="02050604050505020204" pitchFamily="18" charset="0"/>
                <a:ea typeface="Calibri" panose="020F0502020204030204" pitchFamily="34" charset="0"/>
                <a:cs typeface="Times New Roman" panose="02020603050405020304" pitchFamily="18" charset="0"/>
              </a:rPr>
              <a:t>The advertising companies providing comprehensive services to foreign clients (e.g., designing, strategizing, procuring media space) do not qualify as intermediaries under Section 2(13) of the IGST Act. They are involved in the principal supply of services on their own account.</a:t>
            </a:r>
            <a:endParaRPr lang="en-IN" sz="1380" dirty="0">
              <a:effectLst/>
              <a:latin typeface="Bookman Old Style" panose="02050604050505020204" pitchFamily="18"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en-US" sz="1380" dirty="0">
                <a:effectLst/>
                <a:latin typeface="Bookman Old Style" panose="02050604050505020204" pitchFamily="18" charset="0"/>
                <a:ea typeface="Calibri" panose="020F0502020204030204" pitchFamily="34" charset="0"/>
                <a:cs typeface="Times New Roman" panose="02020603050405020304" pitchFamily="18" charset="0"/>
              </a:rPr>
              <a:t>Therefore, the place of supply for such services is the location of the foreign client (outside India), making the service eligible for export benefits under GST. </a:t>
            </a:r>
            <a:endParaRPr lang="en-IN" sz="1380" dirty="0">
              <a:effectLst/>
              <a:latin typeface="Bookman Old Style" panose="02050604050505020204" pitchFamily="18" charset="0"/>
              <a:ea typeface="Calibri" panose="020F0502020204030204" pitchFamily="34" charset="0"/>
              <a:cs typeface="Times New Roman" panose="02020603050405020304" pitchFamily="18" charset="0"/>
            </a:endParaRPr>
          </a:p>
          <a:p>
            <a:pPr marL="342900" lvl="0" indent="-342900">
              <a:spcAft>
                <a:spcPts val="800"/>
              </a:spcAft>
              <a:tabLst>
                <a:tab pos="342900" algn="l"/>
              </a:tabLst>
            </a:pPr>
            <a:r>
              <a:rPr lang="en-US" sz="1380" b="1" dirty="0">
                <a:effectLst/>
                <a:latin typeface="Bookman Old Style" panose="02050604050505020204" pitchFamily="18" charset="0"/>
                <a:ea typeface="Calibri" panose="020F0502020204030204" pitchFamily="34" charset="0"/>
                <a:cs typeface="Times New Roman" panose="02020603050405020304" pitchFamily="18" charset="0"/>
              </a:rPr>
              <a:t>Recipient of Services:</a:t>
            </a:r>
            <a:endParaRPr lang="en-IN" sz="1380" dirty="0">
              <a:effectLst/>
              <a:latin typeface="Bookman Old Style" panose="02050604050505020204" pitchFamily="18"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en-US" sz="1380" dirty="0">
                <a:effectLst/>
                <a:latin typeface="Bookman Old Style" panose="02050604050505020204" pitchFamily="18" charset="0"/>
                <a:ea typeface="Calibri" panose="020F0502020204030204" pitchFamily="34" charset="0"/>
                <a:cs typeface="Times New Roman" panose="02020603050405020304" pitchFamily="18" charset="0"/>
              </a:rPr>
              <a:t>The foreign client paying for the services is considered the recipient, not the Indian representatives or the target audience in India. Hence, the recipient is the foreign entity.</a:t>
            </a:r>
            <a:endParaRPr lang="en-IN" sz="1380" dirty="0">
              <a:effectLst/>
              <a:latin typeface="Bookman Old Style" panose="02050604050505020204" pitchFamily="18" charset="0"/>
              <a:ea typeface="Calibri" panose="020F0502020204030204" pitchFamily="34" charset="0"/>
              <a:cs typeface="Times New Roman" panose="02020603050405020304" pitchFamily="18" charset="0"/>
            </a:endParaRPr>
          </a:p>
          <a:p>
            <a:pPr marL="342900" lvl="0" indent="-342900">
              <a:spcAft>
                <a:spcPts val="800"/>
              </a:spcAft>
              <a:tabLst>
                <a:tab pos="342900" algn="l"/>
              </a:tabLst>
            </a:pPr>
            <a:r>
              <a:rPr lang="en-US" sz="1380" b="1" dirty="0">
                <a:effectLst/>
                <a:latin typeface="Bookman Old Style" panose="02050604050505020204" pitchFamily="18" charset="0"/>
                <a:ea typeface="Calibri" panose="020F0502020204030204" pitchFamily="34" charset="0"/>
                <a:cs typeface="Times New Roman" panose="02020603050405020304" pitchFamily="18" charset="0"/>
              </a:rPr>
              <a:t>Performance-Based Services:</a:t>
            </a:r>
            <a:endParaRPr lang="en-IN" sz="1380" dirty="0">
              <a:effectLst/>
              <a:latin typeface="Bookman Old Style" panose="02050604050505020204" pitchFamily="18"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en-US" sz="1380" dirty="0">
                <a:effectLst/>
                <a:latin typeface="Bookman Old Style" panose="02050604050505020204" pitchFamily="18" charset="0"/>
                <a:ea typeface="Calibri" panose="020F0502020204030204" pitchFamily="34" charset="0"/>
                <a:cs typeface="Times New Roman" panose="02020603050405020304" pitchFamily="18" charset="0"/>
              </a:rPr>
              <a:t>Advertising services provided by Indian agencies do not fall under "performance-based services" as defined in Section 13(3) of the IGST Act because these services do not require physical presence or interaction between the supplier and the recipient.</a:t>
            </a:r>
            <a:endParaRPr lang="en-IN" sz="1380" dirty="0">
              <a:effectLst/>
              <a:latin typeface="Bookman Old Style" panose="02050604050505020204" pitchFamily="18" charset="0"/>
              <a:ea typeface="Calibri" panose="020F0502020204030204" pitchFamily="34" charset="0"/>
              <a:cs typeface="Times New Roman" panose="02020603050405020304" pitchFamily="18" charset="0"/>
            </a:endParaRPr>
          </a:p>
          <a:p>
            <a:pPr marL="342900" lvl="0" indent="-342900">
              <a:spcAft>
                <a:spcPts val="800"/>
              </a:spcAft>
              <a:tabLst>
                <a:tab pos="342900" algn="l"/>
              </a:tabLst>
            </a:pPr>
            <a:r>
              <a:rPr lang="en-US" sz="1380" b="1" dirty="0">
                <a:effectLst/>
                <a:latin typeface="Bookman Old Style" panose="02050604050505020204" pitchFamily="18" charset="0"/>
                <a:ea typeface="Calibri" panose="020F0502020204030204" pitchFamily="34" charset="0"/>
                <a:cs typeface="Times New Roman" panose="02020603050405020304" pitchFamily="18" charset="0"/>
              </a:rPr>
              <a:t>Default Provision for Place of Supply:</a:t>
            </a:r>
            <a:endParaRPr lang="en-IN" sz="1380" dirty="0">
              <a:effectLst/>
              <a:latin typeface="Bookman Old Style" panose="02050604050505020204" pitchFamily="18" charset="0"/>
              <a:ea typeface="Calibri" panose="020F0502020204030204" pitchFamily="34" charset="0"/>
              <a:cs typeface="Times New Roman" panose="02020603050405020304" pitchFamily="18" charset="0"/>
            </a:endParaRPr>
          </a:p>
          <a:p>
            <a:pPr marL="342900" lvl="0" indent="-342900">
              <a:buFont typeface="Symbol" panose="05050102010706020507" pitchFamily="18" charset="2"/>
              <a:buChar char=""/>
            </a:pPr>
            <a:r>
              <a:rPr lang="en-US" sz="1380" dirty="0">
                <a:effectLst/>
                <a:latin typeface="Bookman Old Style" panose="02050604050505020204" pitchFamily="18" charset="0"/>
                <a:ea typeface="Calibri" panose="020F0502020204030204" pitchFamily="34" charset="0"/>
                <a:cs typeface="Times New Roman" panose="02020603050405020304" pitchFamily="18" charset="0"/>
              </a:rPr>
              <a:t>As the services do not fall under other specific provisions of Section 13, the place of supply is determined based on the location of the recipient (foreign client), which qualifies the service as an export.</a:t>
            </a:r>
            <a:endParaRPr lang="en-IN" sz="1380" dirty="0">
              <a:effectLst/>
              <a:latin typeface="Bookman Old Style" panose="02050604050505020204" pitchFamily="18" charset="0"/>
              <a:ea typeface="Calibri" panose="020F0502020204030204" pitchFamily="34" charset="0"/>
              <a:cs typeface="Times New Roman" panose="02020603050405020304" pitchFamily="18" charset="0"/>
            </a:endParaRPr>
          </a:p>
          <a:p>
            <a:pPr marL="342900" lvl="0" indent="-342900">
              <a:spcAft>
                <a:spcPts val="800"/>
              </a:spcAft>
              <a:tabLst>
                <a:tab pos="342900" algn="l"/>
              </a:tabLst>
            </a:pPr>
            <a:r>
              <a:rPr lang="en-US" sz="1380" b="1" dirty="0">
                <a:effectLst/>
                <a:latin typeface="Bookman Old Style" panose="02050604050505020204" pitchFamily="18" charset="0"/>
                <a:ea typeface="Calibri" panose="020F0502020204030204" pitchFamily="34" charset="0"/>
                <a:cs typeface="Times New Roman" panose="02020603050405020304" pitchFamily="18" charset="0"/>
              </a:rPr>
              <a:t>When Advertising Agencies Act as Intermediaries:</a:t>
            </a:r>
            <a:endParaRPr lang="en-IN" sz="1380" dirty="0">
              <a:effectLst/>
              <a:latin typeface="Bookman Old Style" panose="02050604050505020204" pitchFamily="18" charset="0"/>
              <a:ea typeface="Calibri" panose="020F0502020204030204" pitchFamily="34" charset="0"/>
              <a:cs typeface="Times New Roman" panose="02020603050405020304" pitchFamily="18" charset="0"/>
            </a:endParaRPr>
          </a:p>
          <a:p>
            <a:pPr marL="342900" lvl="0" indent="-342900">
              <a:spcAft>
                <a:spcPts val="800"/>
              </a:spcAft>
              <a:buFont typeface="Symbol" panose="05050102010706020507" pitchFamily="18" charset="2"/>
              <a:buChar char=""/>
            </a:pPr>
            <a:r>
              <a:rPr lang="en-US" sz="1380" dirty="0">
                <a:effectLst/>
                <a:latin typeface="Bookman Old Style" panose="02050604050505020204" pitchFamily="18" charset="0"/>
                <a:ea typeface="Calibri" panose="020F0502020204030204" pitchFamily="34" charset="0"/>
                <a:cs typeface="Times New Roman" panose="02020603050405020304" pitchFamily="18" charset="0"/>
              </a:rPr>
              <a:t>In cases where Indian agencies merely facilitate media space procurement without providing services on their own, they are considered intermediaries, and the place of supply is the location of the advertising agency in India.</a:t>
            </a:r>
            <a:endParaRPr lang="en-IN" sz="1380" dirty="0">
              <a:effectLst/>
              <a:latin typeface="Bookman Old Style" panose="02050604050505020204" pitchFamily="18" charset="0"/>
              <a:ea typeface="Calibri" panose="020F0502020204030204" pitchFamily="34" charset="0"/>
              <a:cs typeface="Times New Roman" panose="02020603050405020304" pitchFamily="18" charset="0"/>
            </a:endParaRPr>
          </a:p>
          <a:p>
            <a:pPr algn="ctr">
              <a:spcAft>
                <a:spcPts val="800"/>
              </a:spcAft>
            </a:pPr>
            <a:r>
              <a:rPr lang="en-US" sz="1380" b="1" u="sng" dirty="0">
                <a:effectLst/>
                <a:latin typeface="Bookman Old Style" panose="02050604050505020204" pitchFamily="18" charset="0"/>
                <a:ea typeface="Calibri" panose="020F0502020204030204" pitchFamily="34" charset="0"/>
                <a:cs typeface="Times New Roman" panose="02020603050405020304" pitchFamily="18" charset="0"/>
              </a:rPr>
              <a:t>Circular No. 230/24/2024-GST dated 10</a:t>
            </a:r>
            <a:r>
              <a:rPr lang="en-US" sz="1380" b="1" u="sng" baseline="30000" dirty="0">
                <a:effectLst/>
                <a:latin typeface="Bookman Old Style" panose="02050604050505020204" pitchFamily="18" charset="0"/>
                <a:ea typeface="Calibri" panose="020F0502020204030204" pitchFamily="34" charset="0"/>
                <a:cs typeface="Times New Roman" panose="02020603050405020304" pitchFamily="18" charset="0"/>
              </a:rPr>
              <a:t>th</a:t>
            </a:r>
            <a:r>
              <a:rPr lang="en-US" sz="1380" b="1" u="sng" dirty="0">
                <a:effectLst/>
                <a:latin typeface="Bookman Old Style" panose="02050604050505020204" pitchFamily="18" charset="0"/>
                <a:ea typeface="Calibri" panose="020F0502020204030204" pitchFamily="34" charset="0"/>
                <a:cs typeface="Times New Roman" panose="02020603050405020304" pitchFamily="18" charset="0"/>
              </a:rPr>
              <a:t> Sep 2024</a:t>
            </a:r>
            <a:endParaRPr lang="en-IN" sz="1380" b="1" dirty="0">
              <a:effectLst/>
              <a:latin typeface="Bookman Old Style" panose="02050604050505020204" pitchFamily="18" charset="0"/>
              <a:ea typeface="Calibri" panose="020F0502020204030204" pitchFamily="34" charset="0"/>
              <a:cs typeface="Times New Roman" panose="02020603050405020304" pitchFamily="18" charset="0"/>
            </a:endParaRPr>
          </a:p>
        </p:txBody>
      </p:sp>
      <p:sp>
        <p:nvSpPr>
          <p:cNvPr id="8" name="TextBox 7">
            <a:extLst>
              <a:ext uri="{FF2B5EF4-FFF2-40B4-BE49-F238E27FC236}">
                <a16:creationId xmlns:a16="http://schemas.microsoft.com/office/drawing/2014/main" id="{6A8FF787-0F39-B8BD-023F-E695E659CCFC}"/>
              </a:ext>
            </a:extLst>
          </p:cNvPr>
          <p:cNvSpPr txBox="1"/>
          <p:nvPr/>
        </p:nvSpPr>
        <p:spPr>
          <a:xfrm>
            <a:off x="1569027" y="127689"/>
            <a:ext cx="8546523" cy="523220"/>
          </a:xfrm>
          <a:prstGeom prst="rect">
            <a:avLst/>
          </a:prstGeom>
          <a:noFill/>
        </p:spPr>
        <p:txBody>
          <a:bodyPr wrap="square">
            <a:spAutoFit/>
          </a:bodyPr>
          <a:lstStyle/>
          <a:p>
            <a:pPr algn="ctr"/>
            <a:r>
              <a:rPr lang="en-US" sz="2800" dirty="0">
                <a:solidFill>
                  <a:schemeClr val="accent5"/>
                </a:solidFill>
                <a:effectLst/>
                <a:latin typeface="Bookman Old Style" panose="02050604050505020204" pitchFamily="18" charset="0"/>
                <a:ea typeface="Calibri" panose="020F0502020204030204" pitchFamily="34" charset="0"/>
                <a:cs typeface="Times New Roman" panose="02020603050405020304" pitchFamily="18" charset="0"/>
              </a:rPr>
              <a:t>Recent Circular Related to Services</a:t>
            </a:r>
            <a:endParaRPr lang="en-IN" sz="2800" dirty="0">
              <a:solidFill>
                <a:schemeClr val="accent5"/>
              </a:solidFill>
            </a:endParaRPr>
          </a:p>
        </p:txBody>
      </p:sp>
    </p:spTree>
    <p:extLst>
      <p:ext uri="{BB962C8B-B14F-4D97-AF65-F5344CB8AC3E}">
        <p14:creationId xmlns:p14="http://schemas.microsoft.com/office/powerpoint/2010/main" val="152097262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35068" y="174979"/>
            <a:ext cx="9097702" cy="744400"/>
          </a:xfrm>
          <a:noFill/>
        </p:spPr>
        <p:txBody>
          <a:bodyPr>
            <a:normAutofit/>
          </a:bodyPr>
          <a:lstStyle/>
          <a:p>
            <a:pPr algn="ctr"/>
            <a:r>
              <a:rPr lang="en-US" sz="2700" dirty="0">
                <a:solidFill>
                  <a:schemeClr val="accent5"/>
                </a:solidFill>
                <a:latin typeface="Bookman Old Style" panose="02050604050505020204" pitchFamily="18" charset="0"/>
              </a:rPr>
              <a:t>In-Depth Analysis of Customs Export Definitions</a:t>
            </a:r>
          </a:p>
        </p:txBody>
      </p:sp>
      <p:sp>
        <p:nvSpPr>
          <p:cNvPr id="3" name="Content Placeholder 2"/>
          <p:cNvSpPr>
            <a:spLocks noGrp="1"/>
          </p:cNvSpPr>
          <p:nvPr>
            <p:ph idx="1"/>
          </p:nvPr>
        </p:nvSpPr>
        <p:spPr>
          <a:xfrm>
            <a:off x="162913" y="709422"/>
            <a:ext cx="11917327" cy="6107938"/>
          </a:xfrm>
        </p:spPr>
        <p:txBody>
          <a:bodyPr>
            <a:noAutofit/>
          </a:bodyPr>
          <a:lstStyle/>
          <a:p>
            <a:pPr marL="0" indent="0">
              <a:spcBef>
                <a:spcPts val="800"/>
              </a:spcBef>
              <a:buNone/>
            </a:pPr>
            <a:r>
              <a:rPr lang="en-US" sz="1450" b="1" u="sng" dirty="0">
                <a:latin typeface="Bookman Old Style" panose="02050604050505020204" pitchFamily="18" charset="0"/>
              </a:rPr>
              <a:t>Definition of India Under Customs Act 1962 </a:t>
            </a:r>
          </a:p>
          <a:p>
            <a:pPr marL="0" indent="0">
              <a:spcBef>
                <a:spcPts val="800"/>
              </a:spcBef>
              <a:buNone/>
            </a:pPr>
            <a:r>
              <a:rPr lang="en-US" sz="1450" dirty="0">
                <a:latin typeface="Bookman Old Style" panose="02050604050505020204" pitchFamily="18" charset="0"/>
              </a:rPr>
              <a:t>According to Section 2(27) of the Customs Act, 1962 </a:t>
            </a:r>
            <a:r>
              <a:rPr lang="en-US" sz="1450" b="1" dirty="0">
                <a:latin typeface="Bookman Old Style" panose="02050604050505020204" pitchFamily="18" charset="0"/>
              </a:rPr>
              <a:t>“India”</a:t>
            </a:r>
            <a:r>
              <a:rPr lang="en-US" sz="1450" dirty="0">
                <a:latin typeface="Bookman Old Style" panose="02050604050505020204" pitchFamily="18" charset="0"/>
              </a:rPr>
              <a:t> includes the territorial waters of India.  </a:t>
            </a:r>
          </a:p>
          <a:p>
            <a:pPr marL="0" indent="0">
              <a:spcBef>
                <a:spcPts val="600"/>
              </a:spcBef>
              <a:buNone/>
            </a:pPr>
            <a:r>
              <a:rPr lang="en-US" sz="1450" dirty="0">
                <a:latin typeface="Bookman Old Style" panose="02050604050505020204" pitchFamily="18" charset="0"/>
              </a:rPr>
              <a:t>As Per Section 3 of the Territorial Water, Continental Shelf, Exclusive Economic Zone and Other Maritime Zone Act, 1976, territorial water extends to 12 nautical miles (l nautical miles = l. 1515 miles 1.852 km) into the sea from the base line on the coast of India and include any bay, gulf, harbour, creek or tidal river. Further note that, India includes not only the surface of sea but also to the seabed and subsoil underlying, and the air space over, such waters. </a:t>
            </a:r>
          </a:p>
          <a:p>
            <a:pPr marL="0" indent="0">
              <a:spcBef>
                <a:spcPts val="600"/>
              </a:spcBef>
              <a:buNone/>
            </a:pPr>
            <a:r>
              <a:rPr lang="en-US" sz="1450" dirty="0">
                <a:latin typeface="Bookman Old Style" panose="02050604050505020204" pitchFamily="18" charset="0"/>
              </a:rPr>
              <a:t>India has sovereignty in its territorial waters. That means all the provisions of the Customs Act and rules and regulations are applicable in Indian Territorial Waters. </a:t>
            </a:r>
          </a:p>
          <a:p>
            <a:pPr marL="0" indent="0">
              <a:spcBef>
                <a:spcPts val="800"/>
              </a:spcBef>
              <a:buNone/>
            </a:pPr>
            <a:r>
              <a:rPr lang="en-US" sz="1450" b="1" u="sng" dirty="0">
                <a:latin typeface="Bookman Old Style" panose="02050604050505020204" pitchFamily="18" charset="0"/>
              </a:rPr>
              <a:t>Meaning of Terms Used in India Definition: </a:t>
            </a:r>
          </a:p>
          <a:p>
            <a:pPr>
              <a:spcBef>
                <a:spcPts val="800"/>
              </a:spcBef>
            </a:pPr>
            <a:r>
              <a:rPr lang="en-US" sz="1450" b="1" dirty="0">
                <a:latin typeface="Bookman Old Style" panose="02050604050505020204" pitchFamily="18" charset="0"/>
              </a:rPr>
              <a:t>Baseline:</a:t>
            </a:r>
            <a:r>
              <a:rPr lang="en-US" sz="1450" dirty="0">
                <a:latin typeface="Bookman Old Style" panose="02050604050505020204" pitchFamily="18" charset="0"/>
              </a:rPr>
              <a:t> It is lower water mark along the coast. </a:t>
            </a:r>
          </a:p>
          <a:p>
            <a:pPr>
              <a:spcBef>
                <a:spcPts val="600"/>
              </a:spcBef>
            </a:pPr>
            <a:r>
              <a:rPr lang="en-US" sz="1450" b="1" dirty="0">
                <a:latin typeface="Bookman Old Style" panose="02050604050505020204" pitchFamily="18" charset="0"/>
              </a:rPr>
              <a:t>Exclusive Economic Zone of India (EEZI): </a:t>
            </a:r>
            <a:r>
              <a:rPr lang="en-US" sz="1450" dirty="0">
                <a:latin typeface="Bookman Old Style" panose="02050604050505020204" pitchFamily="18" charset="0"/>
              </a:rPr>
              <a:t>The exclusive economic zone of India is an area beyond and adjacent to the territorial waters, and the limit of such zone is 200 nautical miles from the baseline. </a:t>
            </a:r>
          </a:p>
          <a:p>
            <a:pPr>
              <a:spcBef>
                <a:spcPts val="600"/>
              </a:spcBef>
            </a:pPr>
            <a:r>
              <a:rPr lang="en-US" sz="1450" b="1" dirty="0">
                <a:latin typeface="Bookman Old Style" panose="02050604050505020204" pitchFamily="18" charset="0"/>
              </a:rPr>
              <a:t>Continental Shelf of India (CSI):</a:t>
            </a:r>
            <a:r>
              <a:rPr lang="en-US" sz="1450" dirty="0">
                <a:latin typeface="Bookman Old Style" panose="02050604050505020204" pitchFamily="18" charset="0"/>
              </a:rPr>
              <a:t> The continental shelf of India comprises the seabed and subsoil of the submarine areas that extend beyond the limit of its territorial waters throughout the natural prolongation of its land territory to the outer edge of the continental margin or to a distance of 200 nautical miles from the baseline, where the outer edge of the continental margin does not extend up to that distance.</a:t>
            </a:r>
          </a:p>
          <a:p>
            <a:pPr>
              <a:spcBef>
                <a:spcPts val="600"/>
              </a:spcBef>
            </a:pPr>
            <a:endParaRPr lang="en-US" sz="1250" dirty="0">
              <a:latin typeface="Bookman Old Style" panose="02050604050505020204" pitchFamily="18" charset="0"/>
            </a:endParaRPr>
          </a:p>
        </p:txBody>
      </p:sp>
      <p:pic>
        <p:nvPicPr>
          <p:cNvPr id="4" name="Picture 3"/>
          <p:cNvPicPr/>
          <p:nvPr/>
        </p:nvPicPr>
        <p:blipFill>
          <a:blip r:embed="rId2"/>
          <a:stretch>
            <a:fillRect/>
          </a:stretch>
        </p:blipFill>
        <p:spPr>
          <a:xfrm>
            <a:off x="2672081" y="4622800"/>
            <a:ext cx="6309360" cy="2096976"/>
          </a:xfrm>
          <a:prstGeom prst="rect">
            <a:avLst/>
          </a:prstGeom>
        </p:spPr>
      </p:pic>
    </p:spTree>
    <p:extLst>
      <p:ext uri="{BB962C8B-B14F-4D97-AF65-F5344CB8AC3E}">
        <p14:creationId xmlns:p14="http://schemas.microsoft.com/office/powerpoint/2010/main" val="743459638"/>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2C43CA09-31CA-1A38-F955-DE1D779DBDEE}"/>
              </a:ext>
            </a:extLst>
          </p:cNvPr>
          <p:cNvSpPr txBox="1"/>
          <p:nvPr/>
        </p:nvSpPr>
        <p:spPr>
          <a:xfrm>
            <a:off x="107354" y="763170"/>
            <a:ext cx="11977292" cy="5880392"/>
          </a:xfrm>
          <a:prstGeom prst="rect">
            <a:avLst/>
          </a:prstGeom>
          <a:noFill/>
        </p:spPr>
        <p:txBody>
          <a:bodyPr wrap="square">
            <a:spAutoFit/>
          </a:bodyPr>
          <a:lstStyle/>
          <a:p>
            <a:pPr>
              <a:lnSpc>
                <a:spcPct val="107000"/>
              </a:lnSpc>
              <a:spcAft>
                <a:spcPts val="800"/>
              </a:spcAft>
            </a:pPr>
            <a:r>
              <a:rPr lang="en-US" sz="1300" b="1" u="sng" dirty="0">
                <a:effectLst/>
                <a:latin typeface="Bookman Old Style" panose="02050604050505020204" pitchFamily="18" charset="0"/>
                <a:ea typeface="Calibri" panose="020F0502020204030204" pitchFamily="34" charset="0"/>
                <a:cs typeface="Times New Roman" panose="02020603050405020304" pitchFamily="18" charset="0"/>
              </a:rPr>
              <a:t>Clarification on Place of Supply for Data Hosting Services:</a:t>
            </a:r>
            <a:endParaRPr lang="en-IN" sz="1300" u="sng" dirty="0">
              <a:effectLst/>
              <a:latin typeface="Bookman Old Style" panose="02050604050505020204" pitchFamily="18" charset="0"/>
              <a:ea typeface="Calibri" panose="020F0502020204030204" pitchFamily="34" charset="0"/>
              <a:cs typeface="Times New Roman" panose="02020603050405020304" pitchFamily="18" charset="0"/>
            </a:endParaRPr>
          </a:p>
          <a:p>
            <a:pPr>
              <a:lnSpc>
                <a:spcPct val="107000"/>
              </a:lnSpc>
              <a:spcAft>
                <a:spcPts val="800"/>
              </a:spcAft>
            </a:pPr>
            <a:r>
              <a:rPr lang="en-US" sz="1300" dirty="0">
                <a:effectLst/>
                <a:latin typeface="Bookman Old Style" panose="02050604050505020204" pitchFamily="18" charset="0"/>
                <a:ea typeface="Calibri" panose="020F0502020204030204" pitchFamily="34" charset="0"/>
                <a:cs typeface="Times New Roman" panose="02020603050405020304" pitchFamily="18" charset="0"/>
              </a:rPr>
              <a:t>The </a:t>
            </a:r>
            <a:r>
              <a:rPr lang="en-US" sz="1300" b="1" dirty="0">
                <a:effectLst/>
                <a:latin typeface="Bookman Old Style" panose="02050604050505020204" pitchFamily="18" charset="0"/>
                <a:ea typeface="Calibri" panose="020F0502020204030204" pitchFamily="34" charset="0"/>
                <a:cs typeface="Times New Roman" panose="02020603050405020304" pitchFamily="18" charset="0"/>
              </a:rPr>
              <a:t>Circular No. 232/26/2024-GST</a:t>
            </a:r>
            <a:r>
              <a:rPr lang="en-US" sz="1300" dirty="0">
                <a:effectLst/>
                <a:latin typeface="Bookman Old Style" panose="02050604050505020204" pitchFamily="18" charset="0"/>
                <a:ea typeface="Calibri" panose="020F0502020204030204" pitchFamily="34" charset="0"/>
                <a:cs typeface="Times New Roman" panose="02020603050405020304" pitchFamily="18" charset="0"/>
              </a:rPr>
              <a:t>, issued by the Ministry of Finance (Department of Revenue), addresses the issue of determining the </a:t>
            </a:r>
            <a:r>
              <a:rPr lang="en-US" sz="1300" b="1" dirty="0">
                <a:effectLst/>
                <a:latin typeface="Bookman Old Style" panose="02050604050505020204" pitchFamily="18" charset="0"/>
                <a:ea typeface="Calibri" panose="020F0502020204030204" pitchFamily="34" charset="0"/>
                <a:cs typeface="Times New Roman" panose="02020603050405020304" pitchFamily="18" charset="0"/>
              </a:rPr>
              <a:t>place of supply</a:t>
            </a:r>
            <a:r>
              <a:rPr lang="en-US" sz="1300" dirty="0">
                <a:effectLst/>
                <a:latin typeface="Bookman Old Style" panose="02050604050505020204" pitchFamily="18" charset="0"/>
                <a:ea typeface="Calibri" panose="020F0502020204030204" pitchFamily="34" charset="0"/>
                <a:cs typeface="Times New Roman" panose="02020603050405020304" pitchFamily="18" charset="0"/>
              </a:rPr>
              <a:t> for </a:t>
            </a:r>
            <a:r>
              <a:rPr lang="en-US" sz="1300" b="1" dirty="0">
                <a:effectLst/>
                <a:latin typeface="Bookman Old Style" panose="02050604050505020204" pitchFamily="18" charset="0"/>
                <a:ea typeface="Calibri" panose="020F0502020204030204" pitchFamily="34" charset="0"/>
                <a:cs typeface="Times New Roman" panose="02020603050405020304" pitchFamily="18" charset="0"/>
              </a:rPr>
              <a:t>data hosting services</a:t>
            </a:r>
            <a:r>
              <a:rPr lang="en-US" sz="1300" dirty="0">
                <a:effectLst/>
                <a:latin typeface="Bookman Old Style" panose="02050604050505020204" pitchFamily="18" charset="0"/>
                <a:ea typeface="Calibri" panose="020F0502020204030204" pitchFamily="34" charset="0"/>
                <a:cs typeface="Times New Roman" panose="02020603050405020304" pitchFamily="18" charset="0"/>
              </a:rPr>
              <a:t> provided by Indian service providers to </a:t>
            </a:r>
            <a:r>
              <a:rPr lang="en-US" sz="1300" b="1" dirty="0">
                <a:effectLst/>
                <a:latin typeface="Bookman Old Style" panose="02050604050505020204" pitchFamily="18" charset="0"/>
                <a:ea typeface="Calibri" panose="020F0502020204030204" pitchFamily="34" charset="0"/>
                <a:cs typeface="Times New Roman" panose="02020603050405020304" pitchFamily="18" charset="0"/>
              </a:rPr>
              <a:t>cloud computing service providers</a:t>
            </a:r>
            <a:r>
              <a:rPr lang="en-US" sz="1300" dirty="0">
                <a:effectLst/>
                <a:latin typeface="Bookman Old Style" panose="02050604050505020204" pitchFamily="18" charset="0"/>
                <a:ea typeface="Calibri" panose="020F0502020204030204" pitchFamily="34" charset="0"/>
                <a:cs typeface="Times New Roman" panose="02020603050405020304" pitchFamily="18" charset="0"/>
              </a:rPr>
              <a:t> located outside India. The circular provides clarifications in response to industry concerns about whether such services qualify for </a:t>
            </a:r>
            <a:r>
              <a:rPr lang="en-US" sz="1300" b="1" dirty="0">
                <a:effectLst/>
                <a:latin typeface="Bookman Old Style" panose="02050604050505020204" pitchFamily="18" charset="0"/>
                <a:ea typeface="Calibri" panose="020F0502020204030204" pitchFamily="34" charset="0"/>
                <a:cs typeface="Times New Roman" panose="02020603050405020304" pitchFamily="18" charset="0"/>
              </a:rPr>
              <a:t>export of services</a:t>
            </a:r>
            <a:r>
              <a:rPr lang="en-US" sz="1300" dirty="0">
                <a:effectLst/>
                <a:latin typeface="Bookman Old Style" panose="02050604050505020204" pitchFamily="18" charset="0"/>
                <a:ea typeface="Calibri" panose="020F0502020204030204" pitchFamily="34" charset="0"/>
                <a:cs typeface="Times New Roman" panose="02020603050405020304" pitchFamily="18" charset="0"/>
              </a:rPr>
              <a:t> under the Integrated Goods and Services Tax Act, 2017 (IGST Act).</a:t>
            </a:r>
            <a:endParaRPr lang="en-IN" sz="1300" dirty="0">
              <a:effectLst/>
              <a:latin typeface="Bookman Old Style" panose="02050604050505020204" pitchFamily="18" charset="0"/>
              <a:ea typeface="Calibri" panose="020F0502020204030204" pitchFamily="34" charset="0"/>
              <a:cs typeface="Times New Roman" panose="02020603050405020304" pitchFamily="18" charset="0"/>
            </a:endParaRPr>
          </a:p>
          <a:p>
            <a:pPr>
              <a:lnSpc>
                <a:spcPct val="107000"/>
              </a:lnSpc>
              <a:spcAft>
                <a:spcPts val="800"/>
              </a:spcAft>
            </a:pPr>
            <a:r>
              <a:rPr lang="en-US" sz="1300" b="1" dirty="0">
                <a:effectLst/>
                <a:latin typeface="Bookman Old Style" panose="02050604050505020204" pitchFamily="18" charset="0"/>
                <a:ea typeface="Calibri" panose="020F0502020204030204" pitchFamily="34" charset="0"/>
                <a:cs typeface="Times New Roman" panose="02020603050405020304" pitchFamily="18" charset="0"/>
              </a:rPr>
              <a:t>Key Points from the Circular:</a:t>
            </a:r>
            <a:endParaRPr lang="en-IN" sz="1300" dirty="0">
              <a:effectLst/>
              <a:latin typeface="Bookman Old Style" panose="02050604050505020204" pitchFamily="18" charset="0"/>
              <a:ea typeface="Calibri" panose="020F0502020204030204" pitchFamily="34" charset="0"/>
              <a:cs typeface="Times New Roman" panose="02020603050405020304" pitchFamily="18" charset="0"/>
            </a:endParaRPr>
          </a:p>
          <a:p>
            <a:pPr marL="342900" lvl="0" indent="-342900">
              <a:lnSpc>
                <a:spcPct val="107000"/>
              </a:lnSpc>
              <a:spcAft>
                <a:spcPts val="800"/>
              </a:spcAft>
              <a:tabLst>
                <a:tab pos="228600" algn="l"/>
              </a:tabLst>
            </a:pPr>
            <a:r>
              <a:rPr lang="en-US" sz="1300" b="1" dirty="0">
                <a:effectLst/>
                <a:latin typeface="Bookman Old Style" panose="02050604050505020204" pitchFamily="18" charset="0"/>
                <a:ea typeface="Calibri" panose="020F0502020204030204" pitchFamily="34" charset="0"/>
                <a:cs typeface="Times New Roman" panose="02020603050405020304" pitchFamily="18" charset="0"/>
              </a:rPr>
              <a:t>Issue of Determining the Place of Supply</a:t>
            </a:r>
            <a:r>
              <a:rPr lang="en-US" sz="1300" dirty="0">
                <a:effectLst/>
                <a:latin typeface="Bookman Old Style" panose="02050604050505020204" pitchFamily="18" charset="0"/>
                <a:ea typeface="Calibri" panose="020F0502020204030204" pitchFamily="34" charset="0"/>
                <a:cs typeface="Times New Roman" panose="02020603050405020304" pitchFamily="18" charset="0"/>
              </a:rPr>
              <a:t>:</a:t>
            </a:r>
            <a:endParaRPr lang="en-IN" sz="1300" dirty="0">
              <a:effectLst/>
              <a:latin typeface="Bookman Old Style" panose="02050604050505020204" pitchFamily="18" charset="0"/>
              <a:ea typeface="Calibri" panose="020F0502020204030204" pitchFamily="34" charset="0"/>
              <a:cs typeface="Times New Roman" panose="02020603050405020304" pitchFamily="18" charset="0"/>
            </a:endParaRPr>
          </a:p>
          <a:p>
            <a:pPr marL="228600">
              <a:lnSpc>
                <a:spcPct val="107000"/>
              </a:lnSpc>
              <a:spcAft>
                <a:spcPts val="800"/>
              </a:spcAft>
            </a:pPr>
            <a:r>
              <a:rPr lang="en-US" sz="1300" dirty="0">
                <a:effectLst/>
                <a:latin typeface="Bookman Old Style" panose="02050604050505020204" pitchFamily="18" charset="0"/>
                <a:ea typeface="Calibri" panose="020F0502020204030204" pitchFamily="34" charset="0"/>
                <a:cs typeface="Times New Roman" panose="02020603050405020304" pitchFamily="18" charset="0"/>
              </a:rPr>
              <a:t>Clarifications were sought on the place of supply of data hosting services provided by Indian entities to foreign cloud computing service providers, specifically whether the service qualifies as </a:t>
            </a:r>
            <a:r>
              <a:rPr lang="en-US" sz="1300" b="1" dirty="0">
                <a:effectLst/>
                <a:latin typeface="Bookman Old Style" panose="02050604050505020204" pitchFamily="18" charset="0"/>
                <a:ea typeface="Calibri" panose="020F0502020204030204" pitchFamily="34" charset="0"/>
                <a:cs typeface="Times New Roman" panose="02020603050405020304" pitchFamily="18" charset="0"/>
              </a:rPr>
              <a:t>intermediary services</a:t>
            </a:r>
            <a:r>
              <a:rPr lang="en-US" sz="1300" dirty="0">
                <a:effectLst/>
                <a:latin typeface="Bookman Old Style" panose="02050604050505020204" pitchFamily="18" charset="0"/>
                <a:ea typeface="Calibri" panose="020F0502020204030204" pitchFamily="34" charset="0"/>
                <a:cs typeface="Times New Roman" panose="02020603050405020304" pitchFamily="18" charset="0"/>
              </a:rPr>
              <a:t>, involves goods "made available" by the recipient, or is related to immovable property.</a:t>
            </a:r>
            <a:endParaRPr lang="en-IN" sz="1300" dirty="0">
              <a:effectLst/>
              <a:latin typeface="Bookman Old Style" panose="02050604050505020204" pitchFamily="18" charset="0"/>
              <a:ea typeface="Calibri" panose="020F0502020204030204" pitchFamily="34" charset="0"/>
              <a:cs typeface="Times New Roman" panose="02020603050405020304" pitchFamily="18" charset="0"/>
            </a:endParaRPr>
          </a:p>
          <a:p>
            <a:pPr marL="342900" lvl="0" indent="-342900">
              <a:lnSpc>
                <a:spcPct val="107000"/>
              </a:lnSpc>
              <a:spcAft>
                <a:spcPts val="800"/>
              </a:spcAft>
              <a:tabLst>
                <a:tab pos="228600" algn="l"/>
              </a:tabLst>
            </a:pPr>
            <a:r>
              <a:rPr lang="en-US" sz="1300" b="1" dirty="0">
                <a:effectLst/>
                <a:latin typeface="Bookman Old Style" panose="02050604050505020204" pitchFamily="18" charset="0"/>
                <a:ea typeface="Calibri" panose="020F0502020204030204" pitchFamily="34" charset="0"/>
                <a:cs typeface="Times New Roman" panose="02020603050405020304" pitchFamily="18" charset="0"/>
              </a:rPr>
              <a:t>Clarifications</a:t>
            </a:r>
            <a:r>
              <a:rPr lang="en-US" sz="1300" dirty="0">
                <a:effectLst/>
                <a:latin typeface="Bookman Old Style" panose="02050604050505020204" pitchFamily="18" charset="0"/>
                <a:ea typeface="Calibri" panose="020F0502020204030204" pitchFamily="34" charset="0"/>
                <a:cs typeface="Times New Roman" panose="02020603050405020304" pitchFamily="18" charset="0"/>
              </a:rPr>
              <a:t>:</a:t>
            </a:r>
            <a:endParaRPr lang="en-IN" sz="1300" dirty="0">
              <a:effectLst/>
              <a:latin typeface="Bookman Old Style" panose="02050604050505020204" pitchFamily="18" charset="0"/>
              <a:ea typeface="Calibri" panose="020F0502020204030204" pitchFamily="34" charset="0"/>
              <a:cs typeface="Times New Roman" panose="02020603050405020304" pitchFamily="18" charset="0"/>
            </a:endParaRPr>
          </a:p>
          <a:p>
            <a:pPr marL="228600">
              <a:lnSpc>
                <a:spcPct val="107000"/>
              </a:lnSpc>
              <a:spcAft>
                <a:spcPts val="800"/>
              </a:spcAft>
            </a:pPr>
            <a:r>
              <a:rPr lang="en-US" sz="1300" b="1" dirty="0">
                <a:effectLst/>
                <a:latin typeface="Bookman Old Style" panose="02050604050505020204" pitchFamily="18" charset="0"/>
                <a:ea typeface="Calibri" panose="020F0502020204030204" pitchFamily="34" charset="0"/>
                <a:cs typeface="Times New Roman" panose="02020603050405020304" pitchFamily="18" charset="0"/>
              </a:rPr>
              <a:t>1) Intermediary Services (Section 13(8)(b))</a:t>
            </a:r>
            <a:r>
              <a:rPr lang="en-US" sz="1300" dirty="0">
                <a:effectLst/>
                <a:latin typeface="Bookman Old Style" panose="02050604050505020204" pitchFamily="18" charset="0"/>
                <a:ea typeface="Calibri" panose="020F0502020204030204" pitchFamily="34" charset="0"/>
                <a:cs typeface="Times New Roman" panose="02020603050405020304" pitchFamily="18" charset="0"/>
              </a:rPr>
              <a:t>:</a:t>
            </a:r>
            <a:endParaRPr lang="en-IN" sz="1300" dirty="0">
              <a:effectLst/>
              <a:latin typeface="Bookman Old Style" panose="02050604050505020204" pitchFamily="18" charset="0"/>
              <a:ea typeface="Calibri" panose="020F0502020204030204" pitchFamily="34" charset="0"/>
              <a:cs typeface="Times New Roman" panose="02020603050405020304" pitchFamily="18" charset="0"/>
            </a:endParaRPr>
          </a:p>
          <a:p>
            <a:pPr marL="342900" lvl="0" indent="-342900">
              <a:lnSpc>
                <a:spcPct val="107000"/>
              </a:lnSpc>
              <a:buFont typeface="Symbol" panose="05050102010706020507" pitchFamily="18" charset="2"/>
              <a:buChar char=""/>
            </a:pPr>
            <a:r>
              <a:rPr lang="en-US" sz="1300" dirty="0">
                <a:effectLst/>
                <a:latin typeface="Bookman Old Style" panose="02050604050505020204" pitchFamily="18" charset="0"/>
                <a:ea typeface="Calibri" panose="020F0502020204030204" pitchFamily="34" charset="0"/>
                <a:cs typeface="Times New Roman" panose="02020603050405020304" pitchFamily="18" charset="0"/>
              </a:rPr>
              <a:t>The data hosting service providers do not act as intermediaries between cloud computing providers and end users. They provide services on a </a:t>
            </a:r>
            <a:r>
              <a:rPr lang="en-US" sz="1300" b="1" dirty="0">
                <a:effectLst/>
                <a:latin typeface="Bookman Old Style" panose="02050604050505020204" pitchFamily="18" charset="0"/>
                <a:ea typeface="Calibri" panose="020F0502020204030204" pitchFamily="34" charset="0"/>
                <a:cs typeface="Times New Roman" panose="02020603050405020304" pitchFamily="18" charset="0"/>
              </a:rPr>
              <a:t>principal-to-principal basis</a:t>
            </a:r>
            <a:r>
              <a:rPr lang="en-US" sz="1300" dirty="0">
                <a:effectLst/>
                <a:latin typeface="Bookman Old Style" panose="02050604050505020204" pitchFamily="18" charset="0"/>
                <a:ea typeface="Calibri" panose="020F0502020204030204" pitchFamily="34" charset="0"/>
                <a:cs typeface="Times New Roman" panose="02020603050405020304" pitchFamily="18" charset="0"/>
              </a:rPr>
              <a:t> to cloud computing service providers and do not facilitate the supply of services between cloud providers and their end users.</a:t>
            </a:r>
          </a:p>
          <a:p>
            <a:pPr marL="342900" lvl="0" indent="-342900">
              <a:lnSpc>
                <a:spcPct val="107000"/>
              </a:lnSpc>
              <a:buFont typeface="Symbol" panose="05050102010706020507" pitchFamily="18" charset="2"/>
              <a:buChar char=""/>
            </a:pPr>
            <a:endParaRPr lang="en-IN" sz="400" dirty="0">
              <a:effectLst/>
              <a:latin typeface="Bookman Old Style" panose="02050604050505020204" pitchFamily="18"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US" sz="1300" dirty="0">
                <a:effectLst/>
                <a:latin typeface="Bookman Old Style" panose="02050604050505020204" pitchFamily="18" charset="0"/>
                <a:ea typeface="Calibri" panose="020F0502020204030204" pitchFamily="34" charset="0"/>
                <a:cs typeface="Times New Roman" panose="02020603050405020304" pitchFamily="18" charset="0"/>
              </a:rPr>
              <a:t>Therefore, data hosting services </a:t>
            </a:r>
            <a:r>
              <a:rPr lang="en-US" sz="1300" b="1" dirty="0">
                <a:effectLst/>
                <a:latin typeface="Bookman Old Style" panose="02050604050505020204" pitchFamily="18" charset="0"/>
                <a:ea typeface="Calibri" panose="020F0502020204030204" pitchFamily="34" charset="0"/>
                <a:cs typeface="Times New Roman" panose="02020603050405020304" pitchFamily="18" charset="0"/>
              </a:rPr>
              <a:t>cannot be classified as intermediary services</a:t>
            </a:r>
            <a:r>
              <a:rPr lang="en-US" sz="1300" dirty="0">
                <a:effectLst/>
                <a:latin typeface="Bookman Old Style" panose="02050604050505020204" pitchFamily="18" charset="0"/>
                <a:ea typeface="Calibri" panose="020F0502020204030204" pitchFamily="34" charset="0"/>
                <a:cs typeface="Times New Roman" panose="02020603050405020304" pitchFamily="18" charset="0"/>
              </a:rPr>
              <a:t> under Section 2(13) of the IGST Act, and their place of supply cannot be determined as per Section 13(8)(b).</a:t>
            </a:r>
            <a:endParaRPr lang="en-IN" sz="1300" dirty="0">
              <a:effectLst/>
              <a:latin typeface="Bookman Old Style" panose="02050604050505020204" pitchFamily="18" charset="0"/>
              <a:ea typeface="Calibri" panose="020F0502020204030204" pitchFamily="34" charset="0"/>
              <a:cs typeface="Times New Roman" panose="02020603050405020304" pitchFamily="18" charset="0"/>
            </a:endParaRPr>
          </a:p>
          <a:p>
            <a:pPr marL="228600">
              <a:lnSpc>
                <a:spcPct val="107000"/>
              </a:lnSpc>
              <a:spcAft>
                <a:spcPts val="800"/>
              </a:spcAft>
            </a:pPr>
            <a:r>
              <a:rPr lang="en-US" sz="1300" b="1" dirty="0">
                <a:effectLst/>
                <a:latin typeface="Bookman Old Style" panose="02050604050505020204" pitchFamily="18" charset="0"/>
                <a:ea typeface="Calibri" panose="020F0502020204030204" pitchFamily="34" charset="0"/>
                <a:cs typeface="Times New Roman" panose="02020603050405020304" pitchFamily="18" charset="0"/>
              </a:rPr>
              <a:t>2) Goods Made Available by the Recipient (Section 13(3)(a))</a:t>
            </a:r>
            <a:r>
              <a:rPr lang="en-US" sz="1300" dirty="0">
                <a:effectLst/>
                <a:latin typeface="Bookman Old Style" panose="02050604050505020204" pitchFamily="18" charset="0"/>
                <a:ea typeface="Calibri" panose="020F0502020204030204" pitchFamily="34" charset="0"/>
                <a:cs typeface="Times New Roman" panose="02020603050405020304" pitchFamily="18" charset="0"/>
              </a:rPr>
              <a:t>:</a:t>
            </a:r>
            <a:endParaRPr lang="en-IN" sz="1300" dirty="0">
              <a:effectLst/>
              <a:latin typeface="Bookman Old Style" panose="02050604050505020204" pitchFamily="18" charset="0"/>
              <a:ea typeface="Calibri" panose="020F0502020204030204" pitchFamily="34" charset="0"/>
              <a:cs typeface="Times New Roman" panose="02020603050405020304" pitchFamily="18" charset="0"/>
            </a:endParaRPr>
          </a:p>
          <a:p>
            <a:pPr marL="342900" lvl="0" indent="-342900">
              <a:lnSpc>
                <a:spcPct val="107000"/>
              </a:lnSpc>
              <a:buFont typeface="Symbol" panose="05050102010706020507" pitchFamily="18" charset="2"/>
              <a:buChar char=""/>
            </a:pPr>
            <a:r>
              <a:rPr lang="en-US" sz="1300" dirty="0">
                <a:effectLst/>
                <a:latin typeface="Bookman Old Style" panose="02050604050505020204" pitchFamily="18" charset="0"/>
                <a:ea typeface="Calibri" panose="020F0502020204030204" pitchFamily="34" charset="0"/>
                <a:cs typeface="Times New Roman" panose="02020603050405020304" pitchFamily="18" charset="0"/>
              </a:rPr>
              <a:t>The infrastructure used by data hosting service providers (premises, hardware, software, etc.) is generally owned and managed by the service provider, not the recipient (cloud computing provider). Hence, the service does not relate to goods made available by the recipient.</a:t>
            </a:r>
            <a:endParaRPr lang="en-IN" sz="1300" dirty="0">
              <a:effectLst/>
              <a:latin typeface="Bookman Old Style" panose="02050604050505020204" pitchFamily="18"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endParaRPr lang="en-US" sz="400" dirty="0">
              <a:effectLst/>
              <a:latin typeface="Bookman Old Style" panose="02050604050505020204" pitchFamily="18"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pPr>
            <a:r>
              <a:rPr lang="en-US" sz="1300" dirty="0">
                <a:effectLst/>
                <a:latin typeface="Bookman Old Style" panose="02050604050505020204" pitchFamily="18" charset="0"/>
                <a:ea typeface="Calibri" panose="020F0502020204030204" pitchFamily="34" charset="0"/>
                <a:cs typeface="Times New Roman" panose="02020603050405020304" pitchFamily="18" charset="0"/>
              </a:rPr>
              <a:t>The place of supply, therefore, cannot be determined under Section 13(3)(a), even in cases where some hardware is provided by the recipient.</a:t>
            </a:r>
            <a:endParaRPr lang="en-IN" sz="1300" dirty="0">
              <a:effectLst/>
              <a:latin typeface="Bookman Old Style" panose="02050604050505020204" pitchFamily="18" charset="0"/>
              <a:ea typeface="Calibri" panose="020F050202020403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id="{60F2E1C7-652D-9910-CB52-472AD1BE259E}"/>
              </a:ext>
            </a:extLst>
          </p:cNvPr>
          <p:cNvSpPr txBox="1"/>
          <p:nvPr/>
        </p:nvSpPr>
        <p:spPr>
          <a:xfrm>
            <a:off x="1641763" y="156822"/>
            <a:ext cx="8546523" cy="523220"/>
          </a:xfrm>
          <a:prstGeom prst="rect">
            <a:avLst/>
          </a:prstGeom>
          <a:noFill/>
        </p:spPr>
        <p:txBody>
          <a:bodyPr wrap="square">
            <a:spAutoFit/>
          </a:bodyPr>
          <a:lstStyle/>
          <a:p>
            <a:pPr algn="ctr"/>
            <a:r>
              <a:rPr lang="en-US" sz="2800" dirty="0">
                <a:solidFill>
                  <a:schemeClr val="accent5"/>
                </a:solidFill>
                <a:effectLst/>
                <a:latin typeface="Bookman Old Style" panose="02050604050505020204" pitchFamily="18" charset="0"/>
                <a:ea typeface="Calibri" panose="020F0502020204030204" pitchFamily="34" charset="0"/>
                <a:cs typeface="Times New Roman" panose="02020603050405020304" pitchFamily="18" charset="0"/>
              </a:rPr>
              <a:t>Recent Circular Related to Services</a:t>
            </a:r>
            <a:endParaRPr lang="en-IN" sz="2800" dirty="0">
              <a:solidFill>
                <a:schemeClr val="accent5"/>
              </a:solidFill>
            </a:endParaRPr>
          </a:p>
        </p:txBody>
      </p:sp>
    </p:spTree>
    <p:extLst>
      <p:ext uri="{BB962C8B-B14F-4D97-AF65-F5344CB8AC3E}">
        <p14:creationId xmlns:p14="http://schemas.microsoft.com/office/powerpoint/2010/main" val="1047531245"/>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AB3A279D-9F67-5D72-826D-9E8DFA40088D}"/>
              </a:ext>
            </a:extLst>
          </p:cNvPr>
          <p:cNvSpPr txBox="1"/>
          <p:nvPr/>
        </p:nvSpPr>
        <p:spPr>
          <a:xfrm>
            <a:off x="151985" y="635153"/>
            <a:ext cx="11597083" cy="4934684"/>
          </a:xfrm>
          <a:prstGeom prst="rect">
            <a:avLst/>
          </a:prstGeom>
          <a:noFill/>
        </p:spPr>
        <p:txBody>
          <a:bodyPr wrap="square">
            <a:spAutoFit/>
          </a:bodyPr>
          <a:lstStyle/>
          <a:p>
            <a:pPr>
              <a:spcAft>
                <a:spcPts val="800"/>
              </a:spcAft>
              <a:buSzPts val="1000"/>
              <a:tabLst>
                <a:tab pos="1143000" algn="l"/>
              </a:tabLst>
            </a:pPr>
            <a:r>
              <a:rPr lang="en-US" sz="800" dirty="0">
                <a:effectLst/>
                <a:latin typeface="Bookman Old Style" panose="02050604050505020204" pitchFamily="18" charset="0"/>
                <a:ea typeface="Calibri" panose="020F0502020204030204" pitchFamily="34" charset="0"/>
                <a:cs typeface="Times New Roman" panose="02020603050405020304" pitchFamily="18" charset="0"/>
                <a:sym typeface="Wingdings" panose="05000000000000000000" pitchFamily="2" charset="2"/>
              </a:rPr>
              <a:t>---------</a:t>
            </a:r>
            <a:r>
              <a:rPr lang="en-US" sz="800" dirty="0">
                <a:latin typeface="Bookman Old Style" panose="02050604050505020204" pitchFamily="18" charset="0"/>
                <a:ea typeface="Calibri" panose="020F0502020204030204" pitchFamily="34" charset="0"/>
                <a:cs typeface="Times New Roman" panose="02020603050405020304" pitchFamily="18" charset="0"/>
                <a:sym typeface="Wingdings" panose="05000000000000000000" pitchFamily="2" charset="2"/>
              </a:rPr>
              <a:t> &gt;</a:t>
            </a:r>
            <a:endParaRPr lang="en-US" sz="800" dirty="0">
              <a:effectLst/>
              <a:latin typeface="Bookman Old Style" panose="02050604050505020204" pitchFamily="18" charset="0"/>
              <a:ea typeface="Calibri" panose="020F0502020204030204" pitchFamily="34" charset="0"/>
              <a:cs typeface="Times New Roman" panose="02020603050405020304" pitchFamily="18" charset="0"/>
            </a:endParaRPr>
          </a:p>
          <a:p>
            <a:pPr>
              <a:spcAft>
                <a:spcPts val="800"/>
              </a:spcAft>
              <a:buSzPts val="1000"/>
              <a:tabLst>
                <a:tab pos="1143000" algn="l"/>
              </a:tabLst>
            </a:pPr>
            <a:r>
              <a:rPr lang="en-US" sz="1400" b="1" dirty="0">
                <a:effectLst/>
                <a:latin typeface="Bookman Old Style" panose="02050604050505020204" pitchFamily="18" charset="0"/>
                <a:ea typeface="Calibri" panose="020F0502020204030204" pitchFamily="34" charset="0"/>
                <a:cs typeface="Times New Roman" panose="02020603050405020304" pitchFamily="18" charset="0"/>
              </a:rPr>
              <a:t>3) Immovable Property (Section 13(4))</a:t>
            </a:r>
            <a:r>
              <a:rPr lang="en-US" sz="1400" dirty="0">
                <a:effectLst/>
                <a:latin typeface="Bookman Old Style" panose="02050604050505020204" pitchFamily="18" charset="0"/>
                <a:ea typeface="Calibri" panose="020F0502020204030204" pitchFamily="34" charset="0"/>
                <a:cs typeface="Times New Roman" panose="02020603050405020304" pitchFamily="18" charset="0"/>
              </a:rPr>
              <a:t>:</a:t>
            </a:r>
          </a:p>
          <a:p>
            <a:pPr marL="742950" lvl="1" indent="-285750">
              <a:spcAft>
                <a:spcPts val="800"/>
              </a:spcAft>
              <a:buSzPts val="1000"/>
              <a:buFont typeface="Arial" panose="020B0604020202020204" pitchFamily="34" charset="0"/>
              <a:buChar char="•"/>
              <a:tabLst>
                <a:tab pos="1143000" algn="l"/>
              </a:tabLst>
            </a:pPr>
            <a:r>
              <a:rPr lang="en-US" sz="1400" dirty="0">
                <a:effectLst/>
                <a:latin typeface="Bookman Old Style" panose="02050604050505020204" pitchFamily="18" charset="0"/>
                <a:ea typeface="Calibri" panose="020F0502020204030204" pitchFamily="34" charset="0"/>
                <a:cs typeface="Times New Roman" panose="02020603050405020304" pitchFamily="18" charset="0"/>
              </a:rPr>
              <a:t>The service provided by data hosting service providers involves multiple elements like IT infrastructure, monitoring, network connectivity, etc., and is not directly related to </a:t>
            </a:r>
            <a:r>
              <a:rPr lang="en-US" sz="1400" b="1" dirty="0">
                <a:effectLst/>
                <a:latin typeface="Bookman Old Style" panose="02050604050505020204" pitchFamily="18" charset="0"/>
                <a:ea typeface="Calibri" panose="020F0502020204030204" pitchFamily="34" charset="0"/>
                <a:cs typeface="Times New Roman" panose="02020603050405020304" pitchFamily="18" charset="0"/>
              </a:rPr>
              <a:t>immovable property</a:t>
            </a:r>
            <a:r>
              <a:rPr lang="en-US" sz="1400" dirty="0">
                <a:effectLst/>
                <a:latin typeface="Bookman Old Style" panose="02050604050505020204" pitchFamily="18" charset="0"/>
                <a:ea typeface="Calibri" panose="020F0502020204030204" pitchFamily="34" charset="0"/>
                <a:cs typeface="Times New Roman" panose="02020603050405020304" pitchFamily="18" charset="0"/>
              </a:rPr>
              <a:t>.</a:t>
            </a:r>
            <a:endParaRPr lang="en-IN" sz="1400" dirty="0">
              <a:latin typeface="Bookman Old Style" panose="02050604050505020204" pitchFamily="18" charset="0"/>
              <a:ea typeface="Calibri" panose="020F0502020204030204" pitchFamily="34" charset="0"/>
              <a:cs typeface="Times New Roman" panose="02020603050405020304" pitchFamily="18" charset="0"/>
            </a:endParaRPr>
          </a:p>
          <a:p>
            <a:pPr marL="742950" lvl="1" indent="-285750">
              <a:spcAft>
                <a:spcPts val="800"/>
              </a:spcAft>
              <a:buSzPts val="1000"/>
              <a:buFont typeface="Arial" panose="020B0604020202020204" pitchFamily="34" charset="0"/>
              <a:buChar char="•"/>
              <a:tabLst>
                <a:tab pos="1143000" algn="l"/>
              </a:tabLst>
            </a:pPr>
            <a:r>
              <a:rPr lang="en-US" sz="1400" dirty="0">
                <a:effectLst/>
                <a:latin typeface="Bookman Old Style" panose="02050604050505020204" pitchFamily="18" charset="0"/>
                <a:ea typeface="Calibri" panose="020F0502020204030204" pitchFamily="34" charset="0"/>
                <a:cs typeface="Times New Roman" panose="02020603050405020304" pitchFamily="18" charset="0"/>
              </a:rPr>
              <a:t>Therefore, the place of supply cannot be determined under Section 13(4).</a:t>
            </a:r>
          </a:p>
          <a:p>
            <a:pPr marL="1143000" lvl="2" indent="-228600">
              <a:spcAft>
                <a:spcPts val="800"/>
              </a:spcAft>
              <a:buSzPts val="1000"/>
              <a:buFont typeface="Symbol" panose="05050102010706020507" pitchFamily="18" charset="2"/>
              <a:buChar char=""/>
              <a:tabLst>
                <a:tab pos="1143000" algn="l"/>
              </a:tabLst>
            </a:pPr>
            <a:endParaRPr lang="en-IN" sz="800" dirty="0">
              <a:effectLst/>
              <a:latin typeface="Bookman Old Style" panose="02050604050505020204" pitchFamily="18" charset="0"/>
              <a:ea typeface="Calibri" panose="020F0502020204030204" pitchFamily="34" charset="0"/>
              <a:cs typeface="Times New Roman" panose="02020603050405020304" pitchFamily="18" charset="0"/>
            </a:endParaRPr>
          </a:p>
          <a:p>
            <a:pPr marL="342900" lvl="0" indent="-342900">
              <a:spcAft>
                <a:spcPts val="800"/>
              </a:spcAft>
              <a:buFont typeface="Wingdings" panose="05000000000000000000" pitchFamily="2" charset="2"/>
              <a:buChar char="v"/>
              <a:tabLst>
                <a:tab pos="228600" algn="l"/>
              </a:tabLst>
            </a:pPr>
            <a:r>
              <a:rPr lang="en-US" sz="1400" b="1" dirty="0">
                <a:effectLst/>
                <a:latin typeface="Bookman Old Style" panose="02050604050505020204" pitchFamily="18" charset="0"/>
                <a:ea typeface="Calibri" panose="020F0502020204030204" pitchFamily="34" charset="0"/>
                <a:cs typeface="Times New Roman" panose="02020603050405020304" pitchFamily="18" charset="0"/>
              </a:rPr>
              <a:t>Conclusion on Place of Supply</a:t>
            </a:r>
            <a:r>
              <a:rPr lang="en-US" sz="1400" dirty="0">
                <a:effectLst/>
                <a:latin typeface="Bookman Old Style" panose="02050604050505020204" pitchFamily="18" charset="0"/>
                <a:ea typeface="Calibri" panose="020F0502020204030204" pitchFamily="34" charset="0"/>
                <a:cs typeface="Times New Roman" panose="02020603050405020304" pitchFamily="18" charset="0"/>
              </a:rPr>
              <a:t>:</a:t>
            </a:r>
            <a:endParaRPr lang="en-IN" sz="1400" dirty="0">
              <a:effectLst/>
              <a:latin typeface="Bookman Old Style" panose="02050604050505020204" pitchFamily="18" charset="0"/>
              <a:ea typeface="Calibri" panose="020F0502020204030204" pitchFamily="34" charset="0"/>
              <a:cs typeface="Times New Roman" panose="02020603050405020304" pitchFamily="18" charset="0"/>
            </a:endParaRPr>
          </a:p>
          <a:p>
            <a:pPr marL="742950" lvl="1" indent="-285750">
              <a:spcAft>
                <a:spcPts val="800"/>
              </a:spcAft>
              <a:buSzPts val="1000"/>
              <a:buFont typeface="Arial" panose="020B0604020202020204" pitchFamily="34" charset="0"/>
              <a:buChar char="•"/>
              <a:tabLst>
                <a:tab pos="685800" algn="l"/>
              </a:tabLst>
            </a:pPr>
            <a:r>
              <a:rPr lang="en-US" sz="1400" dirty="0">
                <a:effectLst/>
                <a:latin typeface="Bookman Old Style" panose="02050604050505020204" pitchFamily="18" charset="0"/>
                <a:ea typeface="Calibri" panose="020F0502020204030204" pitchFamily="34" charset="0"/>
                <a:cs typeface="Times New Roman" panose="02020603050405020304" pitchFamily="18" charset="0"/>
              </a:rPr>
              <a:t>Since the service does not fall under the specific provisions of Sections 13(3) to 13(13), the </a:t>
            </a:r>
            <a:r>
              <a:rPr lang="en-US" sz="1400" b="1" dirty="0">
                <a:effectLst/>
                <a:latin typeface="Bookman Old Style" panose="02050604050505020204" pitchFamily="18" charset="0"/>
                <a:ea typeface="Calibri" panose="020F0502020204030204" pitchFamily="34" charset="0"/>
                <a:cs typeface="Times New Roman" panose="02020603050405020304" pitchFamily="18" charset="0"/>
              </a:rPr>
              <a:t>default provision</a:t>
            </a:r>
            <a:r>
              <a:rPr lang="en-US" sz="1400" dirty="0">
                <a:effectLst/>
                <a:latin typeface="Bookman Old Style" panose="02050604050505020204" pitchFamily="18" charset="0"/>
                <a:ea typeface="Calibri" panose="020F0502020204030204" pitchFamily="34" charset="0"/>
                <a:cs typeface="Times New Roman" panose="02020603050405020304" pitchFamily="18" charset="0"/>
              </a:rPr>
              <a:t> under </a:t>
            </a:r>
            <a:r>
              <a:rPr lang="en-US" sz="1400" b="1" dirty="0">
                <a:effectLst/>
                <a:latin typeface="Bookman Old Style" panose="02050604050505020204" pitchFamily="18" charset="0"/>
                <a:ea typeface="Calibri" panose="020F0502020204030204" pitchFamily="34" charset="0"/>
                <a:cs typeface="Times New Roman" panose="02020603050405020304" pitchFamily="18" charset="0"/>
              </a:rPr>
              <a:t>Section 13(2)</a:t>
            </a:r>
            <a:r>
              <a:rPr lang="en-US" sz="1400" dirty="0">
                <a:effectLst/>
                <a:latin typeface="Bookman Old Style" panose="02050604050505020204" pitchFamily="18" charset="0"/>
                <a:ea typeface="Calibri" panose="020F0502020204030204" pitchFamily="34" charset="0"/>
                <a:cs typeface="Times New Roman" panose="02020603050405020304" pitchFamily="18" charset="0"/>
              </a:rPr>
              <a:t> applies, where the place of supply is the </a:t>
            </a:r>
            <a:r>
              <a:rPr lang="en-US" sz="1400" b="1" dirty="0">
                <a:effectLst/>
                <a:latin typeface="Bookman Old Style" panose="02050604050505020204" pitchFamily="18" charset="0"/>
                <a:ea typeface="Calibri" panose="020F0502020204030204" pitchFamily="34" charset="0"/>
                <a:cs typeface="Times New Roman" panose="02020603050405020304" pitchFamily="18" charset="0"/>
              </a:rPr>
              <a:t>location of the recipient of the services</a:t>
            </a:r>
            <a:r>
              <a:rPr lang="en-US" sz="1400" dirty="0">
                <a:effectLst/>
                <a:latin typeface="Bookman Old Style" panose="02050604050505020204" pitchFamily="18" charset="0"/>
                <a:ea typeface="Calibri" panose="020F0502020204030204" pitchFamily="34" charset="0"/>
                <a:cs typeface="Times New Roman" panose="02020603050405020304" pitchFamily="18" charset="0"/>
              </a:rPr>
              <a:t>.</a:t>
            </a:r>
            <a:endParaRPr lang="en-IN" sz="1400" dirty="0">
              <a:effectLst/>
              <a:latin typeface="Bookman Old Style" panose="02050604050505020204" pitchFamily="18" charset="0"/>
              <a:ea typeface="Calibri" panose="020F0502020204030204" pitchFamily="34" charset="0"/>
              <a:cs typeface="Times New Roman" panose="02020603050405020304" pitchFamily="18" charset="0"/>
            </a:endParaRPr>
          </a:p>
          <a:p>
            <a:pPr marL="742950" lvl="1" indent="-285750">
              <a:spcAft>
                <a:spcPts val="800"/>
              </a:spcAft>
              <a:buSzPts val="1000"/>
              <a:buFont typeface="Arial" panose="020B0604020202020204" pitchFamily="34" charset="0"/>
              <a:buChar char="•"/>
              <a:tabLst>
                <a:tab pos="685800" algn="l"/>
              </a:tabLst>
            </a:pPr>
            <a:r>
              <a:rPr lang="en-US" sz="1400" dirty="0">
                <a:effectLst/>
                <a:latin typeface="Bookman Old Style" panose="02050604050505020204" pitchFamily="18" charset="0"/>
                <a:ea typeface="Calibri" panose="020F0502020204030204" pitchFamily="34" charset="0"/>
                <a:cs typeface="Times New Roman" panose="02020603050405020304" pitchFamily="18" charset="0"/>
              </a:rPr>
              <a:t>If the cloud computing service provider is located outside India, the place of supply will be </a:t>
            </a:r>
            <a:r>
              <a:rPr lang="en-US" sz="1400" b="1" dirty="0">
                <a:effectLst/>
                <a:latin typeface="Bookman Old Style" panose="02050604050505020204" pitchFamily="18" charset="0"/>
                <a:ea typeface="Calibri" panose="020F0502020204030204" pitchFamily="34" charset="0"/>
                <a:cs typeface="Times New Roman" panose="02020603050405020304" pitchFamily="18" charset="0"/>
              </a:rPr>
              <a:t>outside India</a:t>
            </a:r>
            <a:r>
              <a:rPr lang="en-US" sz="1400" dirty="0">
                <a:effectLst/>
                <a:latin typeface="Bookman Old Style" panose="02050604050505020204" pitchFamily="18" charset="0"/>
                <a:ea typeface="Calibri" panose="020F0502020204030204" pitchFamily="34" charset="0"/>
                <a:cs typeface="Times New Roman" panose="02020603050405020304" pitchFamily="18" charset="0"/>
              </a:rPr>
              <a:t>.</a:t>
            </a:r>
            <a:endParaRPr lang="en-IN" sz="1400" dirty="0">
              <a:effectLst/>
              <a:latin typeface="Bookman Old Style" panose="02050604050505020204" pitchFamily="18" charset="0"/>
              <a:ea typeface="Calibri" panose="020F0502020204030204" pitchFamily="34" charset="0"/>
              <a:cs typeface="Times New Roman" panose="02020603050405020304" pitchFamily="18" charset="0"/>
            </a:endParaRPr>
          </a:p>
          <a:p>
            <a:pPr marL="342900" lvl="0" indent="-342900">
              <a:spcAft>
                <a:spcPts val="800"/>
              </a:spcAft>
              <a:tabLst>
                <a:tab pos="228600" algn="l"/>
              </a:tabLst>
            </a:pPr>
            <a:endParaRPr lang="en-US" sz="800" b="1" dirty="0">
              <a:effectLst/>
              <a:latin typeface="Bookman Old Style" panose="02050604050505020204" pitchFamily="18" charset="0"/>
              <a:ea typeface="Calibri" panose="020F0502020204030204" pitchFamily="34" charset="0"/>
              <a:cs typeface="Times New Roman" panose="02020603050405020304" pitchFamily="18" charset="0"/>
            </a:endParaRPr>
          </a:p>
          <a:p>
            <a:pPr marL="342900" lvl="0" indent="-342900">
              <a:spcAft>
                <a:spcPts val="800"/>
              </a:spcAft>
              <a:buFont typeface="Wingdings" panose="05000000000000000000" pitchFamily="2" charset="2"/>
              <a:buChar char="v"/>
              <a:tabLst>
                <a:tab pos="228600" algn="l"/>
              </a:tabLst>
            </a:pPr>
            <a:r>
              <a:rPr lang="en-US" sz="1400" b="1" dirty="0">
                <a:effectLst/>
                <a:latin typeface="Bookman Old Style" panose="02050604050505020204" pitchFamily="18" charset="0"/>
                <a:ea typeface="Calibri" panose="020F0502020204030204" pitchFamily="34" charset="0"/>
                <a:cs typeface="Times New Roman" panose="02020603050405020304" pitchFamily="18" charset="0"/>
              </a:rPr>
              <a:t>Export of Services</a:t>
            </a:r>
            <a:r>
              <a:rPr lang="en-US" sz="1400" dirty="0">
                <a:effectLst/>
                <a:latin typeface="Bookman Old Style" panose="02050604050505020204" pitchFamily="18" charset="0"/>
                <a:ea typeface="Calibri" panose="020F0502020204030204" pitchFamily="34" charset="0"/>
                <a:cs typeface="Times New Roman" panose="02020603050405020304" pitchFamily="18" charset="0"/>
              </a:rPr>
              <a:t>:</a:t>
            </a:r>
            <a:endParaRPr lang="en-IN" sz="1400" dirty="0">
              <a:effectLst/>
              <a:latin typeface="Bookman Old Style" panose="02050604050505020204" pitchFamily="18" charset="0"/>
              <a:ea typeface="Calibri" panose="020F0502020204030204" pitchFamily="34" charset="0"/>
              <a:cs typeface="Times New Roman" panose="02020603050405020304" pitchFamily="18" charset="0"/>
            </a:endParaRPr>
          </a:p>
          <a:p>
            <a:pPr marL="971550" lvl="1" indent="-285750">
              <a:spcAft>
                <a:spcPts val="800"/>
              </a:spcAft>
              <a:buFont typeface="Wingdings" panose="05000000000000000000" pitchFamily="2" charset="2"/>
              <a:buChar char="Ø"/>
            </a:pPr>
            <a:r>
              <a:rPr lang="en-US" sz="1400" dirty="0">
                <a:effectLst/>
                <a:latin typeface="Bookman Old Style" panose="02050604050505020204" pitchFamily="18" charset="0"/>
                <a:ea typeface="Calibri" panose="020F0502020204030204" pitchFamily="34" charset="0"/>
                <a:cs typeface="Times New Roman" panose="02020603050405020304" pitchFamily="18" charset="0"/>
              </a:rPr>
              <a:t>The circular concludes that </a:t>
            </a:r>
            <a:r>
              <a:rPr lang="en-US" sz="1400" b="1" dirty="0">
                <a:effectLst/>
                <a:latin typeface="Bookman Old Style" panose="02050604050505020204" pitchFamily="18" charset="0"/>
                <a:ea typeface="Calibri" panose="020F0502020204030204" pitchFamily="34" charset="0"/>
                <a:cs typeface="Times New Roman" panose="02020603050405020304" pitchFamily="18" charset="0"/>
              </a:rPr>
              <a:t>data hosting services</a:t>
            </a:r>
            <a:r>
              <a:rPr lang="en-US" sz="1400" dirty="0">
                <a:effectLst/>
                <a:latin typeface="Bookman Old Style" panose="02050604050505020204" pitchFamily="18" charset="0"/>
                <a:ea typeface="Calibri" panose="020F0502020204030204" pitchFamily="34" charset="0"/>
                <a:cs typeface="Times New Roman" panose="02020603050405020304" pitchFamily="18" charset="0"/>
              </a:rPr>
              <a:t> provided by Indian service providers to foreign cloud computing providers qualify as </a:t>
            </a:r>
            <a:r>
              <a:rPr lang="en-US" sz="1400" b="1" dirty="0">
                <a:effectLst/>
                <a:latin typeface="Bookman Old Style" panose="02050604050505020204" pitchFamily="18" charset="0"/>
                <a:ea typeface="Calibri" panose="020F0502020204030204" pitchFamily="34" charset="0"/>
                <a:cs typeface="Times New Roman" panose="02020603050405020304" pitchFamily="18" charset="0"/>
              </a:rPr>
              <a:t>export of services</a:t>
            </a:r>
            <a:r>
              <a:rPr lang="en-US" sz="1400" dirty="0">
                <a:effectLst/>
                <a:latin typeface="Bookman Old Style" panose="02050604050505020204" pitchFamily="18" charset="0"/>
                <a:ea typeface="Calibri" panose="020F0502020204030204" pitchFamily="34" charset="0"/>
                <a:cs typeface="Times New Roman" panose="02020603050405020304" pitchFamily="18" charset="0"/>
              </a:rPr>
              <a:t>, provided other conditions under Section 2(6) of the IGST Act are met.</a:t>
            </a:r>
            <a:endParaRPr lang="en-IN" sz="1400" dirty="0">
              <a:effectLst/>
              <a:latin typeface="Bookman Old Style" panose="02050604050505020204" pitchFamily="18" charset="0"/>
              <a:ea typeface="Calibri" panose="020F0502020204030204" pitchFamily="34" charset="0"/>
              <a:cs typeface="Times New Roman" panose="02020603050405020304" pitchFamily="18" charset="0"/>
            </a:endParaRPr>
          </a:p>
          <a:p>
            <a:pPr>
              <a:spcAft>
                <a:spcPts val="800"/>
              </a:spcAft>
            </a:pPr>
            <a:r>
              <a:rPr lang="en-US" sz="1400" dirty="0">
                <a:effectLst/>
                <a:latin typeface="Bookman Old Style" panose="02050604050505020204" pitchFamily="18" charset="0"/>
                <a:ea typeface="Calibri" panose="020F0502020204030204" pitchFamily="34" charset="0"/>
                <a:cs typeface="Times New Roman" panose="02020603050405020304" pitchFamily="18" charset="0"/>
              </a:rPr>
              <a:t>This clarification resolves ambiguities and confirms that the place of supply for data hosting services provided to overseas entities is outside India, allowing such services to qualify as exports and potentially benefit from zero-rated GST.</a:t>
            </a:r>
            <a:endParaRPr lang="en-IN" sz="1400" dirty="0">
              <a:effectLst/>
              <a:latin typeface="Bookman Old Style" panose="02050604050505020204" pitchFamily="18" charset="0"/>
              <a:ea typeface="Calibri" panose="020F0502020204030204" pitchFamily="34" charset="0"/>
              <a:cs typeface="Times New Roman" panose="02020603050405020304" pitchFamily="18" charset="0"/>
            </a:endParaRPr>
          </a:p>
          <a:p>
            <a:pPr algn="ctr">
              <a:spcAft>
                <a:spcPts val="800"/>
              </a:spcAft>
            </a:pPr>
            <a:endParaRPr lang="en-US" sz="800" b="1" u="sng" dirty="0">
              <a:effectLst/>
              <a:latin typeface="Bookman Old Style" panose="02050604050505020204" pitchFamily="18" charset="0"/>
              <a:ea typeface="Calibri" panose="020F0502020204030204" pitchFamily="34" charset="0"/>
              <a:cs typeface="Times New Roman" panose="02020603050405020304" pitchFamily="18" charset="0"/>
            </a:endParaRPr>
          </a:p>
          <a:p>
            <a:pPr algn="ctr">
              <a:spcAft>
                <a:spcPts val="800"/>
              </a:spcAft>
            </a:pPr>
            <a:r>
              <a:rPr lang="en-US" sz="1400" b="1" u="sng" dirty="0">
                <a:effectLst/>
                <a:latin typeface="Bookman Old Style" panose="02050604050505020204" pitchFamily="18" charset="0"/>
                <a:ea typeface="Calibri" panose="020F0502020204030204" pitchFamily="34" charset="0"/>
                <a:cs typeface="Times New Roman" panose="02020603050405020304" pitchFamily="18" charset="0"/>
              </a:rPr>
              <a:t>Circular No. 232/26/2024-GST dated 10</a:t>
            </a:r>
            <a:r>
              <a:rPr lang="en-US" sz="1400" b="1" u="sng" baseline="30000" dirty="0">
                <a:effectLst/>
                <a:latin typeface="Bookman Old Style" panose="02050604050505020204" pitchFamily="18" charset="0"/>
                <a:ea typeface="Calibri" panose="020F0502020204030204" pitchFamily="34" charset="0"/>
                <a:cs typeface="Times New Roman" panose="02020603050405020304" pitchFamily="18" charset="0"/>
              </a:rPr>
              <a:t>th</a:t>
            </a:r>
            <a:r>
              <a:rPr lang="en-US" sz="1400" b="1" u="sng" dirty="0">
                <a:effectLst/>
                <a:latin typeface="Bookman Old Style" panose="02050604050505020204" pitchFamily="18" charset="0"/>
                <a:ea typeface="Calibri" panose="020F0502020204030204" pitchFamily="34" charset="0"/>
                <a:cs typeface="Times New Roman" panose="02020603050405020304" pitchFamily="18" charset="0"/>
              </a:rPr>
              <a:t> Sep 2024</a:t>
            </a:r>
            <a:endParaRPr lang="en-IN" sz="1400" b="1" dirty="0">
              <a:effectLst/>
              <a:latin typeface="Bookman Old Style" panose="02050604050505020204" pitchFamily="18" charset="0"/>
              <a:ea typeface="Calibri" panose="020F050202020403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id="{6CB44F40-376B-A866-CE6D-D57CD8C720A3}"/>
              </a:ext>
            </a:extLst>
          </p:cNvPr>
          <p:cNvSpPr txBox="1"/>
          <p:nvPr/>
        </p:nvSpPr>
        <p:spPr>
          <a:xfrm>
            <a:off x="1558635" y="177604"/>
            <a:ext cx="8546523" cy="523220"/>
          </a:xfrm>
          <a:prstGeom prst="rect">
            <a:avLst/>
          </a:prstGeom>
          <a:noFill/>
        </p:spPr>
        <p:txBody>
          <a:bodyPr wrap="square">
            <a:spAutoFit/>
          </a:bodyPr>
          <a:lstStyle/>
          <a:p>
            <a:pPr algn="ctr"/>
            <a:r>
              <a:rPr lang="en-US" sz="2800" dirty="0">
                <a:solidFill>
                  <a:schemeClr val="accent5"/>
                </a:solidFill>
                <a:effectLst/>
                <a:latin typeface="Bookman Old Style" panose="02050604050505020204" pitchFamily="18" charset="0"/>
                <a:ea typeface="Calibri" panose="020F0502020204030204" pitchFamily="34" charset="0"/>
                <a:cs typeface="Times New Roman" panose="02020603050405020304" pitchFamily="18" charset="0"/>
              </a:rPr>
              <a:t>Recent Circular Related to Services</a:t>
            </a:r>
            <a:endParaRPr lang="en-IN" sz="2800" dirty="0">
              <a:solidFill>
                <a:schemeClr val="accent5"/>
              </a:solidFill>
            </a:endParaRPr>
          </a:p>
        </p:txBody>
      </p:sp>
    </p:spTree>
    <p:extLst>
      <p:ext uri="{BB962C8B-B14F-4D97-AF65-F5344CB8AC3E}">
        <p14:creationId xmlns:p14="http://schemas.microsoft.com/office/powerpoint/2010/main" val="3795755247"/>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838200" y="237535"/>
            <a:ext cx="10515600" cy="549274"/>
          </a:xfrm>
          <a:prstGeom prst="rect">
            <a:avLst/>
          </a:prstGeom>
          <a:no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dirty="0">
                <a:solidFill>
                  <a:schemeClr val="accent5"/>
                </a:solidFill>
                <a:latin typeface="Bookman Old Style" panose="02050604050505020204" pitchFamily="18" charset="0"/>
              </a:rPr>
              <a:t>MCQ-Type Questions</a:t>
            </a:r>
          </a:p>
        </p:txBody>
      </p:sp>
      <p:sp>
        <p:nvSpPr>
          <p:cNvPr id="6" name="TextBox 5">
            <a:extLst>
              <a:ext uri="{FF2B5EF4-FFF2-40B4-BE49-F238E27FC236}">
                <a16:creationId xmlns:a16="http://schemas.microsoft.com/office/drawing/2014/main" id="{A67A1685-D792-9EB9-2179-340F8AAF227B}"/>
              </a:ext>
            </a:extLst>
          </p:cNvPr>
          <p:cNvSpPr txBox="1"/>
          <p:nvPr/>
        </p:nvSpPr>
        <p:spPr>
          <a:xfrm>
            <a:off x="219710" y="723938"/>
            <a:ext cx="11752580" cy="6102889"/>
          </a:xfrm>
          <a:prstGeom prst="rect">
            <a:avLst/>
          </a:prstGeom>
          <a:noFill/>
        </p:spPr>
        <p:txBody>
          <a:bodyPr wrap="square">
            <a:spAutoFit/>
          </a:bodyPr>
          <a:lstStyle/>
          <a:p>
            <a:pPr>
              <a:lnSpc>
                <a:spcPct val="200000"/>
              </a:lnSpc>
              <a:spcAft>
                <a:spcPts val="600"/>
              </a:spcAft>
            </a:pPr>
            <a:r>
              <a:rPr lang="en-US" sz="1500" b="1" dirty="0">
                <a:effectLst/>
                <a:latin typeface="Bookman Old Style" panose="02050604050505020204" pitchFamily="18" charset="0"/>
                <a:ea typeface="Times New Roman" panose="02020603050405020304" pitchFamily="18" charset="0"/>
                <a:cs typeface="Times New Roman" panose="02020603050405020304" pitchFamily="18" charset="0"/>
              </a:rPr>
              <a:t>12. In the GST regime, what does "LUT" stand for?</a:t>
            </a:r>
            <a:endParaRPr lang="en-IN" sz="1500" dirty="0">
              <a:effectLst/>
              <a:latin typeface="Bookman Old Style" panose="02050604050505020204" pitchFamily="18" charset="0"/>
              <a:ea typeface="Times New Roman" panose="02020603050405020304" pitchFamily="18" charset="0"/>
              <a:cs typeface="Times New Roman" panose="02020603050405020304" pitchFamily="18" charset="0"/>
            </a:endParaRPr>
          </a:p>
          <a:p>
            <a:pPr>
              <a:lnSpc>
                <a:spcPct val="200000"/>
              </a:lnSpc>
            </a:pPr>
            <a:r>
              <a:rPr lang="en-US" sz="1500" dirty="0">
                <a:effectLst/>
                <a:latin typeface="Bookman Old Style" panose="02050604050505020204" pitchFamily="18" charset="0"/>
                <a:ea typeface="Times New Roman" panose="02020603050405020304" pitchFamily="18" charset="0"/>
                <a:cs typeface="Times New Roman" panose="02020603050405020304" pitchFamily="18" charset="0"/>
              </a:rPr>
              <a:t>A) Letter of Undertaking</a:t>
            </a:r>
            <a:br>
              <a:rPr lang="en-US" sz="1500" dirty="0">
                <a:effectLst/>
                <a:latin typeface="Bookman Old Style" panose="02050604050505020204" pitchFamily="18" charset="0"/>
                <a:ea typeface="Times New Roman" panose="02020603050405020304" pitchFamily="18" charset="0"/>
                <a:cs typeface="Times New Roman" panose="02020603050405020304" pitchFamily="18" charset="0"/>
              </a:rPr>
            </a:br>
            <a:r>
              <a:rPr lang="en-US" sz="1500" dirty="0">
                <a:effectLst/>
                <a:latin typeface="Bookman Old Style" panose="02050604050505020204" pitchFamily="18" charset="0"/>
                <a:ea typeface="Times New Roman" panose="02020603050405020304" pitchFamily="18" charset="0"/>
                <a:cs typeface="Times New Roman" panose="02020603050405020304" pitchFamily="18" charset="0"/>
              </a:rPr>
              <a:t>B) Letter of Understanding Tax</a:t>
            </a:r>
            <a:br>
              <a:rPr lang="en-US" sz="1500" dirty="0">
                <a:effectLst/>
                <a:latin typeface="Bookman Old Style" panose="02050604050505020204" pitchFamily="18" charset="0"/>
                <a:ea typeface="Times New Roman" panose="02020603050405020304" pitchFamily="18" charset="0"/>
                <a:cs typeface="Times New Roman" panose="02020603050405020304" pitchFamily="18" charset="0"/>
              </a:rPr>
            </a:br>
            <a:r>
              <a:rPr lang="en-US" sz="1500" dirty="0">
                <a:effectLst/>
                <a:latin typeface="Bookman Old Style" panose="02050604050505020204" pitchFamily="18" charset="0"/>
                <a:ea typeface="Times New Roman" panose="02020603050405020304" pitchFamily="18" charset="0"/>
                <a:cs typeface="Times New Roman" panose="02020603050405020304" pitchFamily="18" charset="0"/>
              </a:rPr>
              <a:t>C) Local Utility Tax</a:t>
            </a:r>
            <a:br>
              <a:rPr lang="en-US" sz="1500" dirty="0">
                <a:effectLst/>
                <a:latin typeface="Bookman Old Style" panose="02050604050505020204" pitchFamily="18" charset="0"/>
                <a:ea typeface="Times New Roman" panose="02020603050405020304" pitchFamily="18" charset="0"/>
                <a:cs typeface="Times New Roman" panose="02020603050405020304" pitchFamily="18" charset="0"/>
              </a:rPr>
            </a:br>
            <a:r>
              <a:rPr lang="en-US" sz="1500" dirty="0">
                <a:effectLst/>
                <a:latin typeface="Bookman Old Style" panose="02050604050505020204" pitchFamily="18" charset="0"/>
                <a:ea typeface="Times New Roman" panose="02020603050405020304" pitchFamily="18" charset="0"/>
                <a:cs typeface="Times New Roman" panose="02020603050405020304" pitchFamily="18" charset="0"/>
              </a:rPr>
              <a:t>D) Letter of Unified Transactions</a:t>
            </a:r>
          </a:p>
          <a:p>
            <a:pPr>
              <a:lnSpc>
                <a:spcPct val="200000"/>
              </a:lnSpc>
            </a:pPr>
            <a:r>
              <a:rPr lang="en-US" sz="1500" b="1" dirty="0">
                <a:latin typeface="Bookman Old Style" panose="02050604050505020204" pitchFamily="18" charset="0"/>
                <a:ea typeface="Times New Roman" panose="02020603050405020304" pitchFamily="18" charset="0"/>
                <a:cs typeface="Times New Roman" panose="02020603050405020304" pitchFamily="18" charset="0"/>
              </a:rPr>
              <a:t>13. Under the general rule for determining the place of supply of services for a  registered person, where is the place of supply? </a:t>
            </a:r>
          </a:p>
          <a:p>
            <a:pPr>
              <a:lnSpc>
                <a:spcPct val="200000"/>
              </a:lnSpc>
            </a:pPr>
            <a:r>
              <a:rPr lang="en-US" sz="1500" dirty="0">
                <a:latin typeface="Bookman Old Style" panose="02050604050505020204" pitchFamily="18" charset="0"/>
                <a:ea typeface="Times New Roman" panose="02020603050405020304" pitchFamily="18" charset="0"/>
                <a:cs typeface="Times New Roman" panose="02020603050405020304" pitchFamily="18" charset="0"/>
              </a:rPr>
              <a:t>A) Location of the supplier </a:t>
            </a:r>
          </a:p>
          <a:p>
            <a:pPr>
              <a:lnSpc>
                <a:spcPct val="200000"/>
              </a:lnSpc>
            </a:pPr>
            <a:r>
              <a:rPr lang="en-US" sz="1500" dirty="0">
                <a:latin typeface="Bookman Old Style" panose="02050604050505020204" pitchFamily="18" charset="0"/>
                <a:ea typeface="Times New Roman" panose="02020603050405020304" pitchFamily="18" charset="0"/>
                <a:cs typeface="Times New Roman" panose="02020603050405020304" pitchFamily="18" charset="0"/>
              </a:rPr>
              <a:t>B) Location of the recipient </a:t>
            </a:r>
          </a:p>
          <a:p>
            <a:pPr>
              <a:lnSpc>
                <a:spcPct val="200000"/>
              </a:lnSpc>
            </a:pPr>
            <a:r>
              <a:rPr lang="en-US" sz="1500" dirty="0">
                <a:latin typeface="Bookman Old Style" panose="02050604050505020204" pitchFamily="18" charset="0"/>
                <a:ea typeface="Times New Roman" panose="02020603050405020304" pitchFamily="18" charset="0"/>
                <a:cs typeface="Times New Roman" panose="02020603050405020304" pitchFamily="18" charset="0"/>
              </a:rPr>
              <a:t>C) Location of the event </a:t>
            </a:r>
          </a:p>
          <a:p>
            <a:pPr>
              <a:lnSpc>
                <a:spcPct val="200000"/>
              </a:lnSpc>
            </a:pPr>
            <a:r>
              <a:rPr lang="en-US" sz="1500" dirty="0">
                <a:latin typeface="Bookman Old Style" panose="02050604050505020204" pitchFamily="18" charset="0"/>
                <a:ea typeface="Times New Roman" panose="02020603050405020304" pitchFamily="18" charset="0"/>
                <a:cs typeface="Times New Roman" panose="02020603050405020304" pitchFamily="18" charset="0"/>
              </a:rPr>
              <a:t>D) Place where services are performed</a:t>
            </a:r>
            <a:endParaRPr lang="en-US" sz="1500" dirty="0">
              <a:effectLst/>
              <a:latin typeface="Bookman Old Style" panose="02050604050505020204" pitchFamily="18" charset="0"/>
              <a:ea typeface="Times New Roman" panose="02020603050405020304" pitchFamily="18" charset="0"/>
              <a:cs typeface="Times New Roman" panose="02020603050405020304" pitchFamily="18" charset="0"/>
            </a:endParaRPr>
          </a:p>
          <a:p>
            <a:pPr>
              <a:lnSpc>
                <a:spcPct val="200000"/>
              </a:lnSpc>
            </a:pPr>
            <a:endParaRPr lang="en-US" sz="1500" dirty="0">
              <a:effectLst/>
              <a:latin typeface="Bookman Old Style" panose="02050604050505020204" pitchFamily="18" charset="0"/>
              <a:ea typeface="Times New Roman" panose="02020603050405020304" pitchFamily="18" charset="0"/>
              <a:cs typeface="Times New Roman" panose="02020603050405020304" pitchFamily="18" charset="0"/>
            </a:endParaRPr>
          </a:p>
          <a:p>
            <a:pPr>
              <a:lnSpc>
                <a:spcPct val="200000"/>
              </a:lnSpc>
            </a:pPr>
            <a:endParaRPr lang="en-IN" sz="1500" dirty="0">
              <a:latin typeface="Bookman Old Style" panose="02050604050505020204" pitchFamily="18" charset="0"/>
            </a:endParaRPr>
          </a:p>
        </p:txBody>
      </p:sp>
    </p:spTree>
    <p:extLst>
      <p:ext uri="{BB962C8B-B14F-4D97-AF65-F5344CB8AC3E}">
        <p14:creationId xmlns:p14="http://schemas.microsoft.com/office/powerpoint/2010/main" val="1185789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
                                            <p:txEl>
                                              <p:pRg st="4" end="4"/>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6">
                                            <p:txEl>
                                              <p:pRg st="5" end="5"/>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838200" y="237535"/>
            <a:ext cx="10515600" cy="549274"/>
          </a:xfrm>
          <a:prstGeom prst="rect">
            <a:avLst/>
          </a:prstGeom>
          <a:no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dirty="0">
                <a:solidFill>
                  <a:schemeClr val="accent5"/>
                </a:solidFill>
                <a:latin typeface="Bookman Old Style" panose="02050604050505020204" pitchFamily="18" charset="0"/>
              </a:rPr>
              <a:t>MCQ-Type Questions</a:t>
            </a:r>
          </a:p>
        </p:txBody>
      </p:sp>
      <p:sp>
        <p:nvSpPr>
          <p:cNvPr id="7" name="TextBox 6">
            <a:extLst>
              <a:ext uri="{FF2B5EF4-FFF2-40B4-BE49-F238E27FC236}">
                <a16:creationId xmlns:a16="http://schemas.microsoft.com/office/drawing/2014/main" id="{F425100A-531E-796F-C59F-18A2F03A71A2}"/>
              </a:ext>
            </a:extLst>
          </p:cNvPr>
          <p:cNvSpPr txBox="1"/>
          <p:nvPr/>
        </p:nvSpPr>
        <p:spPr>
          <a:xfrm>
            <a:off x="206952" y="698429"/>
            <a:ext cx="11424804" cy="2825069"/>
          </a:xfrm>
          <a:prstGeom prst="rect">
            <a:avLst/>
          </a:prstGeom>
          <a:noFill/>
        </p:spPr>
        <p:txBody>
          <a:bodyPr wrap="square">
            <a:spAutoFit/>
          </a:bodyPr>
          <a:lstStyle/>
          <a:p>
            <a:pPr>
              <a:lnSpc>
                <a:spcPct val="200000"/>
              </a:lnSpc>
            </a:pPr>
            <a:endParaRPr lang="en-US" sz="100" dirty="0">
              <a:latin typeface="Bookman Old Style" panose="02050604050505020204" pitchFamily="18" charset="0"/>
            </a:endParaRPr>
          </a:p>
          <a:p>
            <a:pPr>
              <a:lnSpc>
                <a:spcPct val="200000"/>
              </a:lnSpc>
            </a:pPr>
            <a:r>
              <a:rPr lang="en-US" sz="1500" b="1" dirty="0">
                <a:latin typeface="Bookman Old Style" panose="02050604050505020204" pitchFamily="18" charset="0"/>
              </a:rPr>
              <a:t>14. Under the default rule in Section 13, where is the place of supply of services when either the supplier or recipient is located outside India? </a:t>
            </a:r>
          </a:p>
          <a:p>
            <a:pPr>
              <a:lnSpc>
                <a:spcPct val="200000"/>
              </a:lnSpc>
            </a:pPr>
            <a:r>
              <a:rPr lang="en-US" sz="1500" dirty="0">
                <a:latin typeface="Bookman Old Style" panose="02050604050505020204" pitchFamily="18" charset="0"/>
              </a:rPr>
              <a:t>A. Location of the supplier </a:t>
            </a:r>
          </a:p>
          <a:p>
            <a:pPr>
              <a:lnSpc>
                <a:spcPct val="200000"/>
              </a:lnSpc>
            </a:pPr>
            <a:r>
              <a:rPr lang="en-US" sz="1500" dirty="0">
                <a:latin typeface="Bookman Old Style" panose="02050604050505020204" pitchFamily="18" charset="0"/>
              </a:rPr>
              <a:t>B. Location of the recipient </a:t>
            </a:r>
          </a:p>
          <a:p>
            <a:pPr>
              <a:lnSpc>
                <a:spcPct val="200000"/>
              </a:lnSpc>
            </a:pPr>
            <a:r>
              <a:rPr lang="en-US" sz="1500" dirty="0">
                <a:latin typeface="Bookman Old Style" panose="02050604050505020204" pitchFamily="18" charset="0"/>
              </a:rPr>
              <a:t>C. Place where the service is performed  </a:t>
            </a:r>
          </a:p>
          <a:p>
            <a:pPr>
              <a:lnSpc>
                <a:spcPct val="200000"/>
              </a:lnSpc>
            </a:pPr>
            <a:r>
              <a:rPr lang="en-US" sz="1500" dirty="0">
                <a:latin typeface="Bookman Old Style" panose="02050604050505020204" pitchFamily="18" charset="0"/>
              </a:rPr>
              <a:t>D. Location of the contract agreement</a:t>
            </a:r>
            <a:endParaRPr lang="en-IN" sz="1500" dirty="0">
              <a:latin typeface="Bookman Old Style" panose="02050604050505020204" pitchFamily="18" charset="0"/>
            </a:endParaRPr>
          </a:p>
        </p:txBody>
      </p:sp>
    </p:spTree>
    <p:extLst>
      <p:ext uri="{BB962C8B-B14F-4D97-AF65-F5344CB8AC3E}">
        <p14:creationId xmlns:p14="http://schemas.microsoft.com/office/powerpoint/2010/main" val="33272256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964CA82F-0193-03E6-77C6-E1F4C43C885F}"/>
              </a:ext>
            </a:extLst>
          </p:cNvPr>
          <p:cNvSpPr txBox="1"/>
          <p:nvPr/>
        </p:nvSpPr>
        <p:spPr>
          <a:xfrm>
            <a:off x="155861" y="694413"/>
            <a:ext cx="11544300" cy="5246886"/>
          </a:xfrm>
          <a:prstGeom prst="rect">
            <a:avLst/>
          </a:prstGeom>
          <a:noFill/>
        </p:spPr>
        <p:txBody>
          <a:bodyPr wrap="square">
            <a:spAutoFit/>
          </a:bodyPr>
          <a:lstStyle/>
          <a:p>
            <a:pPr>
              <a:lnSpc>
                <a:spcPct val="150000"/>
              </a:lnSpc>
            </a:pPr>
            <a:r>
              <a:rPr lang="en-US" sz="1500" b="1" u="sng" dirty="0">
                <a:latin typeface="Bookman Old Style" panose="02050604050505020204" pitchFamily="18" charset="0"/>
              </a:rPr>
              <a:t>Legal Provisions for GST Refunds:</a:t>
            </a:r>
          </a:p>
          <a:p>
            <a:pPr marL="285750" indent="-285750">
              <a:lnSpc>
                <a:spcPct val="150000"/>
              </a:lnSpc>
              <a:buFont typeface="Wingdings" panose="05000000000000000000" pitchFamily="2" charset="2"/>
              <a:buChar char="v"/>
            </a:pPr>
            <a:r>
              <a:rPr lang="en-US" sz="1500" b="1" dirty="0">
                <a:latin typeface="Bookman Old Style" panose="02050604050505020204" pitchFamily="18" charset="0"/>
              </a:rPr>
              <a:t>Statutory Provisions under the GST Act:</a:t>
            </a:r>
          </a:p>
          <a:p>
            <a:pPr marL="285750" indent="-285750">
              <a:lnSpc>
                <a:spcPct val="150000"/>
              </a:lnSpc>
              <a:buFont typeface="Wingdings" panose="05000000000000000000" pitchFamily="2" charset="2"/>
              <a:buChar char="Ø"/>
            </a:pPr>
            <a:r>
              <a:rPr lang="en-US" sz="1500" b="1" dirty="0">
                <a:latin typeface="Bookman Old Style" panose="02050604050505020204" pitchFamily="18" charset="0"/>
              </a:rPr>
              <a:t>Section 54 - Refund of Tax:</a:t>
            </a:r>
            <a:endParaRPr lang="en-US" sz="1500" dirty="0">
              <a:latin typeface="Bookman Old Style" panose="02050604050505020204" pitchFamily="18" charset="0"/>
            </a:endParaRPr>
          </a:p>
          <a:p>
            <a:pPr marL="742950" lvl="1" indent="-285750">
              <a:lnSpc>
                <a:spcPct val="150000"/>
              </a:lnSpc>
              <a:buFont typeface="Courier New" panose="02070309020205020404" pitchFamily="49" charset="0"/>
              <a:buChar char="o"/>
            </a:pPr>
            <a:r>
              <a:rPr lang="en-US" sz="1500" dirty="0">
                <a:latin typeface="Bookman Old Style" panose="02050604050505020204" pitchFamily="18" charset="0"/>
              </a:rPr>
              <a:t>This section outlines the conditions, time limits, and procedures for claiming a refund of tax, interest, or any other amount paid under the GST law.</a:t>
            </a:r>
          </a:p>
          <a:p>
            <a:pPr marL="742950" lvl="1" indent="-285750">
              <a:lnSpc>
                <a:spcPct val="150000"/>
              </a:lnSpc>
              <a:buFont typeface="Courier New" panose="02070309020205020404" pitchFamily="49" charset="0"/>
              <a:buChar char="o"/>
            </a:pPr>
            <a:r>
              <a:rPr lang="en-US" sz="1500" b="1" dirty="0">
                <a:latin typeface="Bookman Old Style" panose="02050604050505020204" pitchFamily="18" charset="0"/>
              </a:rPr>
              <a:t>Key Points:</a:t>
            </a:r>
            <a:endParaRPr lang="en-US" sz="1500" dirty="0">
              <a:latin typeface="Bookman Old Style" panose="02050604050505020204" pitchFamily="18" charset="0"/>
            </a:endParaRPr>
          </a:p>
          <a:p>
            <a:pPr marL="1143000" lvl="2" indent="-228600">
              <a:lnSpc>
                <a:spcPct val="150000"/>
              </a:lnSpc>
              <a:buFont typeface="+mj-lt"/>
              <a:buAutoNum type="arabicPeriod"/>
            </a:pPr>
            <a:r>
              <a:rPr lang="en-US" sz="1500" dirty="0">
                <a:latin typeface="Bookman Old Style" panose="02050604050505020204" pitchFamily="18" charset="0"/>
              </a:rPr>
              <a:t>Refund claims must be filed within two years from the "relevant date."</a:t>
            </a:r>
          </a:p>
          <a:p>
            <a:pPr marL="1143000" lvl="2" indent="-228600">
              <a:lnSpc>
                <a:spcPct val="150000"/>
              </a:lnSpc>
              <a:buFont typeface="+mj-lt"/>
              <a:buAutoNum type="arabicPeriod"/>
            </a:pPr>
            <a:r>
              <a:rPr lang="en-US" sz="1500" dirty="0">
                <a:latin typeface="Bookman Old Style" panose="02050604050505020204" pitchFamily="18" charset="0"/>
              </a:rPr>
              <a:t>Refund claims for zero-rated supplies, unutilized ITC due to inverted duty structure, etc., fall under this section.</a:t>
            </a:r>
          </a:p>
          <a:p>
            <a:pPr marL="285750" indent="-285750">
              <a:lnSpc>
                <a:spcPct val="150000"/>
              </a:lnSpc>
              <a:buFont typeface="Wingdings" panose="05000000000000000000" pitchFamily="2" charset="2"/>
              <a:buChar char="Ø"/>
            </a:pPr>
            <a:r>
              <a:rPr lang="en-US" sz="1500" b="1" dirty="0">
                <a:latin typeface="Bookman Old Style" panose="02050604050505020204" pitchFamily="18" charset="0"/>
              </a:rPr>
              <a:t>Section 55 - Refund in Certain Cases:</a:t>
            </a:r>
            <a:endParaRPr lang="en-US" sz="1500" dirty="0">
              <a:latin typeface="Bookman Old Style" panose="02050604050505020204" pitchFamily="18" charset="0"/>
            </a:endParaRPr>
          </a:p>
          <a:p>
            <a:pPr marL="742950" lvl="1" indent="-285750">
              <a:lnSpc>
                <a:spcPct val="150000"/>
              </a:lnSpc>
              <a:buFont typeface="Courier New" panose="02070309020205020404" pitchFamily="49" charset="0"/>
              <a:buChar char="o"/>
            </a:pPr>
            <a:r>
              <a:rPr lang="en-US" sz="1500" dirty="0">
                <a:latin typeface="Bookman Old Style" panose="02050604050505020204" pitchFamily="18" charset="0"/>
              </a:rPr>
              <a:t>Specifies refunds for specialized agencies, including UN bodies, embassies, and other international organizations.</a:t>
            </a:r>
          </a:p>
          <a:p>
            <a:pPr marL="285750" indent="-285750">
              <a:lnSpc>
                <a:spcPct val="150000"/>
              </a:lnSpc>
              <a:buFont typeface="Wingdings" panose="05000000000000000000" pitchFamily="2" charset="2"/>
              <a:buChar char="Ø"/>
            </a:pPr>
            <a:r>
              <a:rPr lang="en-US" sz="1500" b="1" dirty="0">
                <a:latin typeface="Bookman Old Style" panose="02050604050505020204" pitchFamily="18" charset="0"/>
              </a:rPr>
              <a:t>Section 77 - Tax Wrongfully Collected and Paid to the Central or State Government:</a:t>
            </a:r>
            <a:endParaRPr lang="en-US" sz="1500" dirty="0">
              <a:latin typeface="Bookman Old Style" panose="02050604050505020204" pitchFamily="18" charset="0"/>
            </a:endParaRPr>
          </a:p>
          <a:p>
            <a:pPr marL="742950" lvl="1" indent="-285750">
              <a:lnSpc>
                <a:spcPct val="150000"/>
              </a:lnSpc>
              <a:buFont typeface="Courier New" panose="02070309020205020404" pitchFamily="49" charset="0"/>
              <a:buChar char="o"/>
            </a:pPr>
            <a:r>
              <a:rPr lang="en-US" sz="1500" dirty="0">
                <a:latin typeface="Bookman Old Style" panose="02050604050505020204" pitchFamily="18" charset="0"/>
              </a:rPr>
              <a:t>Deals with refunds when tax is paid wrongly under the impression that a supply is intra-state or inter-state.</a:t>
            </a:r>
          </a:p>
          <a:p>
            <a:pPr marL="285750" indent="-285750">
              <a:lnSpc>
                <a:spcPct val="150000"/>
              </a:lnSpc>
              <a:buFont typeface="Wingdings" panose="05000000000000000000" pitchFamily="2" charset="2"/>
              <a:buChar char="Ø"/>
            </a:pPr>
            <a:r>
              <a:rPr lang="en-US" sz="1500" b="1" dirty="0">
                <a:latin typeface="Bookman Old Style" panose="02050604050505020204" pitchFamily="18" charset="0"/>
              </a:rPr>
              <a:t>Section 19 (IGST Act) - Refund of Integrated Tax Paid on Supply of Goods to Tourist Leaving India:</a:t>
            </a:r>
            <a:endParaRPr lang="en-US" sz="1500" dirty="0">
              <a:latin typeface="Bookman Old Style" panose="02050604050505020204" pitchFamily="18" charset="0"/>
            </a:endParaRPr>
          </a:p>
          <a:p>
            <a:pPr marL="742950" lvl="1" indent="-285750">
              <a:lnSpc>
                <a:spcPct val="150000"/>
              </a:lnSpc>
              <a:buFont typeface="Courier New" panose="02070309020205020404" pitchFamily="49" charset="0"/>
              <a:buChar char="o"/>
            </a:pPr>
            <a:r>
              <a:rPr lang="en-US" sz="1500" dirty="0">
                <a:latin typeface="Bookman Old Style" panose="02050604050505020204" pitchFamily="18" charset="0"/>
              </a:rPr>
              <a:t>Specifies the conditions and procedures for refunding IGST paid on goods supplied to international tourists.</a:t>
            </a:r>
          </a:p>
        </p:txBody>
      </p:sp>
      <p:sp>
        <p:nvSpPr>
          <p:cNvPr id="3" name="TextBox 2">
            <a:extLst>
              <a:ext uri="{FF2B5EF4-FFF2-40B4-BE49-F238E27FC236}">
                <a16:creationId xmlns:a16="http://schemas.microsoft.com/office/drawing/2014/main" id="{5AA14E4B-104D-5435-5953-2C951F775733}"/>
              </a:ext>
            </a:extLst>
          </p:cNvPr>
          <p:cNvSpPr txBox="1"/>
          <p:nvPr/>
        </p:nvSpPr>
        <p:spPr>
          <a:xfrm>
            <a:off x="4405747" y="159425"/>
            <a:ext cx="3855026" cy="523220"/>
          </a:xfrm>
          <a:prstGeom prst="rect">
            <a:avLst/>
          </a:prstGeom>
          <a:noFill/>
        </p:spPr>
        <p:txBody>
          <a:bodyPr wrap="square">
            <a:spAutoFit/>
          </a:bodyPr>
          <a:lstStyle/>
          <a:p>
            <a:r>
              <a:rPr lang="en-US" sz="2800" dirty="0">
                <a:solidFill>
                  <a:schemeClr val="accent5"/>
                </a:solidFill>
                <a:latin typeface="Bookman Old Style" panose="02050604050505020204" pitchFamily="18" charset="0"/>
              </a:rPr>
              <a:t>GST Refunds Rules</a:t>
            </a:r>
          </a:p>
        </p:txBody>
      </p:sp>
    </p:spTree>
    <p:extLst>
      <p:ext uri="{BB962C8B-B14F-4D97-AF65-F5344CB8AC3E}">
        <p14:creationId xmlns:p14="http://schemas.microsoft.com/office/powerpoint/2010/main" val="2163589891"/>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100BCFCB-1073-2C9A-F289-9BB2EFEF64FE}"/>
              </a:ext>
            </a:extLst>
          </p:cNvPr>
          <p:cNvSpPr txBox="1"/>
          <p:nvPr/>
        </p:nvSpPr>
        <p:spPr>
          <a:xfrm>
            <a:off x="121227" y="768928"/>
            <a:ext cx="11658600" cy="5632311"/>
          </a:xfrm>
          <a:prstGeom prst="rect">
            <a:avLst/>
          </a:prstGeom>
          <a:noFill/>
        </p:spPr>
        <p:txBody>
          <a:bodyPr wrap="square">
            <a:spAutoFit/>
          </a:bodyPr>
          <a:lstStyle/>
          <a:p>
            <a:r>
              <a:rPr lang="en-US" sz="1500" dirty="0">
                <a:latin typeface="Bookman Old Style" panose="02050604050505020204" pitchFamily="18" charset="0"/>
              </a:rPr>
              <a:t>The procedural aspects of GST refunds are laid down in the </a:t>
            </a:r>
            <a:r>
              <a:rPr lang="en-US" sz="1500" b="1" dirty="0">
                <a:latin typeface="Bookman Old Style" panose="02050604050505020204" pitchFamily="18" charset="0"/>
              </a:rPr>
              <a:t>Central Goods and Services Tax Rules, 2017</a:t>
            </a:r>
            <a:r>
              <a:rPr lang="en-US" sz="1500" dirty="0">
                <a:latin typeface="Bookman Old Style" panose="02050604050505020204" pitchFamily="18" charset="0"/>
              </a:rPr>
              <a:t>. The key rules related to refunds are:</a:t>
            </a:r>
          </a:p>
          <a:p>
            <a:endParaRPr lang="en-US" sz="1000" dirty="0">
              <a:latin typeface="Bookman Old Style" panose="02050604050505020204" pitchFamily="18" charset="0"/>
            </a:endParaRPr>
          </a:p>
          <a:p>
            <a:pPr marL="285750" indent="-285750">
              <a:buFont typeface="Wingdings" panose="05000000000000000000" pitchFamily="2" charset="2"/>
              <a:buChar char="q"/>
            </a:pPr>
            <a:r>
              <a:rPr lang="en-US" sz="1500" b="1" u="sng" dirty="0">
                <a:latin typeface="Bookman Old Style" panose="02050604050505020204" pitchFamily="18" charset="0"/>
              </a:rPr>
              <a:t>Rule 89</a:t>
            </a:r>
            <a:r>
              <a:rPr lang="en-US" sz="1500" b="1" dirty="0">
                <a:latin typeface="Bookman Old Style" panose="02050604050505020204" pitchFamily="18" charset="0"/>
              </a:rPr>
              <a:t> - Application for Refund of Tax, Interest, Penalty, Fees, or Any Other Amount:</a:t>
            </a:r>
            <a:endParaRPr lang="en-US" sz="1500" dirty="0">
              <a:latin typeface="Bookman Old Style" panose="02050604050505020204" pitchFamily="18" charset="0"/>
            </a:endParaRPr>
          </a:p>
          <a:p>
            <a:pPr marL="742950" lvl="1" indent="-285750">
              <a:buFont typeface="Wingdings" panose="05000000000000000000" pitchFamily="2" charset="2"/>
              <a:buChar char="§"/>
            </a:pPr>
            <a:r>
              <a:rPr lang="en-US" sz="1500" dirty="0">
                <a:latin typeface="Bookman Old Style" panose="02050604050505020204" pitchFamily="18" charset="0"/>
              </a:rPr>
              <a:t>Outlines the application process using Form GST RFD-01.</a:t>
            </a:r>
          </a:p>
          <a:p>
            <a:pPr marL="742950" lvl="1" indent="-285750">
              <a:buFont typeface="Wingdings" panose="05000000000000000000" pitchFamily="2" charset="2"/>
              <a:buChar char="§"/>
            </a:pPr>
            <a:r>
              <a:rPr lang="en-US" sz="1500" dirty="0">
                <a:latin typeface="Bookman Old Style" panose="02050604050505020204" pitchFamily="18" charset="0"/>
              </a:rPr>
              <a:t>Includes the requirements for different types of refunds, such as zero-rated supplies, excess tax payment, ITC refund under inverted duty structure, etc.</a:t>
            </a:r>
          </a:p>
          <a:p>
            <a:pPr marL="742950" lvl="1" indent="-285750">
              <a:buFont typeface="Wingdings" panose="05000000000000000000" pitchFamily="2" charset="2"/>
              <a:buChar char="§"/>
            </a:pPr>
            <a:r>
              <a:rPr lang="en-US" sz="1500" dirty="0">
                <a:latin typeface="Bookman Old Style" panose="02050604050505020204" pitchFamily="18" charset="0"/>
              </a:rPr>
              <a:t>Requires specific documents like invoices, proof of export (in case of zero-rated supplies), and relevant statements.</a:t>
            </a:r>
          </a:p>
          <a:p>
            <a:pPr marL="742950" lvl="1" indent="-285750">
              <a:buFont typeface="Wingdings" panose="05000000000000000000" pitchFamily="2" charset="2"/>
              <a:buChar char="§"/>
            </a:pPr>
            <a:endParaRPr lang="en-US" sz="1000" dirty="0">
              <a:latin typeface="Bookman Old Style" panose="02050604050505020204" pitchFamily="18" charset="0"/>
            </a:endParaRPr>
          </a:p>
          <a:p>
            <a:pPr marL="285750" indent="-285750">
              <a:buFont typeface="Wingdings" panose="05000000000000000000" pitchFamily="2" charset="2"/>
              <a:buChar char="q"/>
            </a:pPr>
            <a:r>
              <a:rPr lang="en-US" sz="1500" b="1" u="sng" dirty="0">
                <a:latin typeface="Bookman Old Style" panose="02050604050505020204" pitchFamily="18" charset="0"/>
              </a:rPr>
              <a:t>Rule 90</a:t>
            </a:r>
            <a:r>
              <a:rPr lang="en-US" sz="1500" b="1" dirty="0">
                <a:latin typeface="Bookman Old Style" panose="02050604050505020204" pitchFamily="18" charset="0"/>
              </a:rPr>
              <a:t> - Acknowledgement:</a:t>
            </a:r>
            <a:endParaRPr lang="en-US" sz="1500" dirty="0">
              <a:latin typeface="Bookman Old Style" panose="02050604050505020204" pitchFamily="18" charset="0"/>
            </a:endParaRPr>
          </a:p>
          <a:p>
            <a:pPr marL="742950" lvl="1" indent="-285750">
              <a:buFont typeface="Wingdings" panose="05000000000000000000" pitchFamily="2" charset="2"/>
              <a:buChar char="§"/>
            </a:pPr>
            <a:r>
              <a:rPr lang="en-US" sz="1500" dirty="0">
                <a:latin typeface="Bookman Old Style" panose="02050604050505020204" pitchFamily="18" charset="0"/>
              </a:rPr>
              <a:t>Details the process for issuing an acknowledgment for a refund application in Form GST RFD-02.</a:t>
            </a:r>
          </a:p>
          <a:p>
            <a:pPr marL="742950" lvl="1" indent="-285750">
              <a:buFont typeface="Wingdings" panose="05000000000000000000" pitchFamily="2" charset="2"/>
              <a:buChar char="§"/>
            </a:pPr>
            <a:r>
              <a:rPr lang="en-US" sz="1500" dirty="0">
                <a:latin typeface="Bookman Old Style" panose="02050604050505020204" pitchFamily="18" charset="0"/>
              </a:rPr>
              <a:t>Specifies the procedure for issuing a deficiency memo (Form GST RFD-03) if the application is incomplete.</a:t>
            </a:r>
          </a:p>
          <a:p>
            <a:pPr marL="742950" lvl="1" indent="-285750">
              <a:buFont typeface="Wingdings" panose="05000000000000000000" pitchFamily="2" charset="2"/>
              <a:buChar char="§"/>
            </a:pPr>
            <a:endParaRPr lang="en-US" sz="1000" dirty="0">
              <a:latin typeface="Bookman Old Style" panose="02050604050505020204" pitchFamily="18" charset="0"/>
            </a:endParaRPr>
          </a:p>
          <a:p>
            <a:pPr marL="285750" indent="-285750">
              <a:buFont typeface="Wingdings" panose="05000000000000000000" pitchFamily="2" charset="2"/>
              <a:buChar char="q"/>
            </a:pPr>
            <a:r>
              <a:rPr lang="en-US" sz="1500" b="1" u="sng" dirty="0">
                <a:latin typeface="Bookman Old Style" panose="02050604050505020204" pitchFamily="18" charset="0"/>
              </a:rPr>
              <a:t>Rule 91 </a:t>
            </a:r>
            <a:r>
              <a:rPr lang="en-US" sz="1500" b="1" dirty="0">
                <a:latin typeface="Bookman Old Style" panose="02050604050505020204" pitchFamily="18" charset="0"/>
              </a:rPr>
              <a:t>- Grant of Provisional Refund:</a:t>
            </a:r>
            <a:endParaRPr lang="en-US" sz="1500" dirty="0">
              <a:latin typeface="Bookman Old Style" panose="02050604050505020204" pitchFamily="18" charset="0"/>
            </a:endParaRPr>
          </a:p>
          <a:p>
            <a:pPr marL="742950" lvl="1" indent="-285750">
              <a:buFont typeface="Wingdings" panose="05000000000000000000" pitchFamily="2" charset="2"/>
              <a:buChar char="§"/>
            </a:pPr>
            <a:r>
              <a:rPr lang="en-US" sz="1500" dirty="0">
                <a:latin typeface="Bookman Old Style" panose="02050604050505020204" pitchFamily="18" charset="0"/>
              </a:rPr>
              <a:t>Provisions for granting a provisional refund of 90% of the claim amount within seven days for exporters.</a:t>
            </a:r>
          </a:p>
          <a:p>
            <a:pPr marL="285750" indent="-285750">
              <a:buFont typeface="Wingdings" panose="05000000000000000000" pitchFamily="2" charset="2"/>
              <a:buChar char="q"/>
            </a:pPr>
            <a:endParaRPr lang="en-US" sz="1000" b="1" dirty="0">
              <a:latin typeface="Bookman Old Style" panose="02050604050505020204" pitchFamily="18" charset="0"/>
            </a:endParaRPr>
          </a:p>
          <a:p>
            <a:pPr marL="285750" indent="-285750">
              <a:buFont typeface="Wingdings" panose="05000000000000000000" pitchFamily="2" charset="2"/>
              <a:buChar char="q"/>
            </a:pPr>
            <a:r>
              <a:rPr lang="en-US" sz="1500" b="1" u="sng" dirty="0">
                <a:latin typeface="Bookman Old Style" panose="02050604050505020204" pitchFamily="18" charset="0"/>
              </a:rPr>
              <a:t>Rule 92 </a:t>
            </a:r>
            <a:r>
              <a:rPr lang="en-US" sz="1500" b="1" dirty="0">
                <a:latin typeface="Bookman Old Style" panose="02050604050505020204" pitchFamily="18" charset="0"/>
              </a:rPr>
              <a:t>- Order for Sanctioning Refund:</a:t>
            </a:r>
            <a:endParaRPr lang="en-US" sz="1500" dirty="0">
              <a:latin typeface="Bookman Old Style" panose="02050604050505020204" pitchFamily="18" charset="0"/>
            </a:endParaRPr>
          </a:p>
          <a:p>
            <a:pPr marL="742950" lvl="1" indent="-285750">
              <a:buFont typeface="Wingdings" panose="05000000000000000000" pitchFamily="2" charset="2"/>
              <a:buChar char="§"/>
            </a:pPr>
            <a:r>
              <a:rPr lang="en-US" sz="1500" dirty="0">
                <a:latin typeface="Bookman Old Style" panose="02050604050505020204" pitchFamily="18" charset="0"/>
              </a:rPr>
              <a:t>Describes the procedure for the final sanction of the refund in Form GST RFD-06 and the handling of rejected claims in Form GST RFD-08.</a:t>
            </a:r>
          </a:p>
          <a:p>
            <a:pPr marL="285750" indent="-285750">
              <a:buFont typeface="Wingdings" panose="05000000000000000000" pitchFamily="2" charset="2"/>
              <a:buChar char="q"/>
            </a:pPr>
            <a:endParaRPr lang="en-US" sz="1000" b="1" dirty="0">
              <a:latin typeface="Bookman Old Style" panose="02050604050505020204" pitchFamily="18" charset="0"/>
            </a:endParaRPr>
          </a:p>
          <a:p>
            <a:pPr marL="285750" indent="-285750">
              <a:buFont typeface="Wingdings" panose="05000000000000000000" pitchFamily="2" charset="2"/>
              <a:buChar char="q"/>
            </a:pPr>
            <a:r>
              <a:rPr lang="en-US" sz="1500" b="1" u="sng" dirty="0">
                <a:latin typeface="Bookman Old Style" panose="02050604050505020204" pitchFamily="18" charset="0"/>
              </a:rPr>
              <a:t>Rule 93 </a:t>
            </a:r>
            <a:r>
              <a:rPr lang="en-US" sz="1500" b="1" dirty="0">
                <a:latin typeface="Bookman Old Style" panose="02050604050505020204" pitchFamily="18" charset="0"/>
              </a:rPr>
              <a:t>- Credit of the Amount of Rejected Refund Claim:</a:t>
            </a:r>
            <a:endParaRPr lang="en-US" sz="1500" dirty="0">
              <a:latin typeface="Bookman Old Style" panose="02050604050505020204" pitchFamily="18" charset="0"/>
            </a:endParaRPr>
          </a:p>
          <a:p>
            <a:pPr marL="742950" lvl="1" indent="-285750">
              <a:buFont typeface="Wingdings" panose="05000000000000000000" pitchFamily="2" charset="2"/>
              <a:buChar char="§"/>
            </a:pPr>
            <a:r>
              <a:rPr lang="en-US" sz="1500" dirty="0">
                <a:latin typeface="Bookman Old Style" panose="02050604050505020204" pitchFamily="18" charset="0"/>
              </a:rPr>
              <a:t>Specifies the procedure for crediting the amount back to the electronic credit ledger or cash ledger in case of a rejected claim.</a:t>
            </a:r>
          </a:p>
          <a:p>
            <a:pPr marL="285750" indent="-285750">
              <a:buFont typeface="Wingdings" panose="05000000000000000000" pitchFamily="2" charset="2"/>
              <a:buChar char="q"/>
            </a:pPr>
            <a:endParaRPr lang="en-US" sz="1000" b="1" dirty="0">
              <a:latin typeface="Bookman Old Style" panose="02050604050505020204" pitchFamily="18" charset="0"/>
            </a:endParaRPr>
          </a:p>
          <a:p>
            <a:pPr marL="285750" indent="-285750">
              <a:buFont typeface="Wingdings" panose="05000000000000000000" pitchFamily="2" charset="2"/>
              <a:buChar char="q"/>
            </a:pPr>
            <a:r>
              <a:rPr lang="en-US" sz="1500" b="1" u="sng" dirty="0">
                <a:latin typeface="Bookman Old Style" panose="02050604050505020204" pitchFamily="18" charset="0"/>
              </a:rPr>
              <a:t>Rule 94 </a:t>
            </a:r>
            <a:r>
              <a:rPr lang="en-US" sz="1500" b="1" dirty="0">
                <a:latin typeface="Bookman Old Style" panose="02050604050505020204" pitchFamily="18" charset="0"/>
              </a:rPr>
              <a:t>- Order Sanctioning Interest on Delayed Refunds:</a:t>
            </a:r>
            <a:endParaRPr lang="en-US" sz="1500" dirty="0">
              <a:latin typeface="Bookman Old Style" panose="02050604050505020204" pitchFamily="18" charset="0"/>
            </a:endParaRPr>
          </a:p>
          <a:p>
            <a:pPr marL="742950" lvl="1" indent="-285750">
              <a:buFont typeface="Wingdings" panose="05000000000000000000" pitchFamily="2" charset="2"/>
              <a:buChar char="§"/>
            </a:pPr>
            <a:r>
              <a:rPr lang="en-US" sz="1500" dirty="0">
                <a:latin typeface="Bookman Old Style" panose="02050604050505020204" pitchFamily="18" charset="0"/>
              </a:rPr>
              <a:t>Details the procedure for sanctioning interest in case of a delay in refund beyond 60 days.</a:t>
            </a:r>
          </a:p>
        </p:txBody>
      </p:sp>
      <p:sp>
        <p:nvSpPr>
          <p:cNvPr id="2" name="TextBox 1">
            <a:extLst>
              <a:ext uri="{FF2B5EF4-FFF2-40B4-BE49-F238E27FC236}">
                <a16:creationId xmlns:a16="http://schemas.microsoft.com/office/drawing/2014/main" id="{6A365538-343F-4E9C-72BC-4E2EAAECCCE2}"/>
              </a:ext>
            </a:extLst>
          </p:cNvPr>
          <p:cNvSpPr txBox="1"/>
          <p:nvPr/>
        </p:nvSpPr>
        <p:spPr>
          <a:xfrm>
            <a:off x="4270665" y="155168"/>
            <a:ext cx="3855026" cy="523220"/>
          </a:xfrm>
          <a:prstGeom prst="rect">
            <a:avLst/>
          </a:prstGeom>
          <a:noFill/>
        </p:spPr>
        <p:txBody>
          <a:bodyPr wrap="square">
            <a:spAutoFit/>
          </a:bodyPr>
          <a:lstStyle/>
          <a:p>
            <a:r>
              <a:rPr lang="en-US" sz="2800" dirty="0">
                <a:solidFill>
                  <a:schemeClr val="accent5"/>
                </a:solidFill>
                <a:latin typeface="Bookman Old Style" panose="02050604050505020204" pitchFamily="18" charset="0"/>
              </a:rPr>
              <a:t>GST Refunds Rules</a:t>
            </a:r>
          </a:p>
        </p:txBody>
      </p:sp>
    </p:spTree>
    <p:extLst>
      <p:ext uri="{BB962C8B-B14F-4D97-AF65-F5344CB8AC3E}">
        <p14:creationId xmlns:p14="http://schemas.microsoft.com/office/powerpoint/2010/main" val="4115319718"/>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A1053284-1B00-4D03-E4DD-ACC65C41D475}"/>
              </a:ext>
            </a:extLst>
          </p:cNvPr>
          <p:cNvSpPr txBox="1"/>
          <p:nvPr/>
        </p:nvSpPr>
        <p:spPr>
          <a:xfrm>
            <a:off x="207816" y="653456"/>
            <a:ext cx="11984184" cy="5632311"/>
          </a:xfrm>
          <a:prstGeom prst="rect">
            <a:avLst/>
          </a:prstGeom>
          <a:noFill/>
        </p:spPr>
        <p:txBody>
          <a:bodyPr wrap="square">
            <a:spAutoFit/>
          </a:bodyPr>
          <a:lstStyle/>
          <a:p>
            <a:pPr marL="285750" indent="-285750">
              <a:buFont typeface="Wingdings" panose="05000000000000000000" pitchFamily="2" charset="2"/>
              <a:buChar char="q"/>
            </a:pPr>
            <a:r>
              <a:rPr lang="en-US" sz="1500" b="1" u="sng" dirty="0">
                <a:latin typeface="Bookman Old Style" panose="02050604050505020204" pitchFamily="18" charset="0"/>
              </a:rPr>
              <a:t>Rule 95</a:t>
            </a:r>
            <a:r>
              <a:rPr lang="en-US" sz="1500" b="1" dirty="0">
                <a:latin typeface="Bookman Old Style" panose="02050604050505020204" pitchFamily="18" charset="0"/>
              </a:rPr>
              <a:t> - Refund of Tax Paid by Certain Persons:</a:t>
            </a:r>
            <a:endParaRPr lang="en-US" sz="1500" dirty="0">
              <a:latin typeface="Bookman Old Style" panose="02050604050505020204" pitchFamily="18" charset="0"/>
            </a:endParaRPr>
          </a:p>
          <a:p>
            <a:pPr lvl="1"/>
            <a:endParaRPr lang="en-US" sz="500" dirty="0">
              <a:latin typeface="Bookman Old Style" panose="02050604050505020204" pitchFamily="18" charset="0"/>
            </a:endParaRPr>
          </a:p>
          <a:p>
            <a:pPr marL="742950" lvl="1" indent="-285750">
              <a:buFont typeface="Wingdings" panose="05000000000000000000" pitchFamily="2" charset="2"/>
              <a:buChar char="§"/>
            </a:pPr>
            <a:r>
              <a:rPr lang="en-US" sz="1500" dirty="0">
                <a:latin typeface="Bookman Old Style" panose="02050604050505020204" pitchFamily="18" charset="0"/>
              </a:rPr>
              <a:t>Deals with the refund process for specified persons such as UN agencies, embassies, etc., on purchases made by them.</a:t>
            </a:r>
          </a:p>
          <a:p>
            <a:pPr marL="285750" indent="-285750">
              <a:buFont typeface="Wingdings" panose="05000000000000000000" pitchFamily="2" charset="2"/>
              <a:buChar char="q"/>
            </a:pPr>
            <a:r>
              <a:rPr lang="en-US" sz="1500" b="1" u="sng" dirty="0">
                <a:latin typeface="Bookman Old Style" panose="02050604050505020204" pitchFamily="18" charset="0"/>
              </a:rPr>
              <a:t>Rule 96 </a:t>
            </a:r>
            <a:r>
              <a:rPr lang="en-US" sz="1500" b="1" dirty="0">
                <a:latin typeface="Bookman Old Style" panose="02050604050505020204" pitchFamily="18" charset="0"/>
              </a:rPr>
              <a:t>- Refund of IGST Paid on Export of Goods or Services:</a:t>
            </a:r>
            <a:endParaRPr lang="en-US" sz="1500" dirty="0">
              <a:latin typeface="Bookman Old Style" panose="02050604050505020204" pitchFamily="18" charset="0"/>
            </a:endParaRPr>
          </a:p>
          <a:p>
            <a:pPr marL="742950" lvl="1" indent="-285750">
              <a:buFont typeface="Wingdings" panose="05000000000000000000" pitchFamily="2" charset="2"/>
              <a:buChar char="§"/>
            </a:pPr>
            <a:endParaRPr lang="en-US" sz="500" dirty="0">
              <a:latin typeface="Bookman Old Style" panose="02050604050505020204" pitchFamily="18" charset="0"/>
            </a:endParaRPr>
          </a:p>
          <a:p>
            <a:pPr marL="742950" lvl="1" indent="-285750">
              <a:buFont typeface="Wingdings" panose="05000000000000000000" pitchFamily="2" charset="2"/>
              <a:buChar char="§"/>
            </a:pPr>
            <a:r>
              <a:rPr lang="en-US" sz="1500" dirty="0">
                <a:latin typeface="Bookman Old Style" panose="02050604050505020204" pitchFamily="18" charset="0"/>
              </a:rPr>
              <a:t>Lays down the procedure for claiming a refund of IGST paid on exports, directly credited to the exporter’s bank account after validating shipping details through the ICEGATE system.</a:t>
            </a:r>
          </a:p>
          <a:p>
            <a:pPr marL="285750" indent="-285750">
              <a:buFont typeface="Wingdings" panose="05000000000000000000" pitchFamily="2" charset="2"/>
              <a:buChar char="q"/>
            </a:pPr>
            <a:r>
              <a:rPr lang="en-US" sz="1500" b="1" u="sng" dirty="0">
                <a:latin typeface="Bookman Old Style" panose="02050604050505020204" pitchFamily="18" charset="0"/>
              </a:rPr>
              <a:t>Rule 97 </a:t>
            </a:r>
            <a:r>
              <a:rPr lang="en-US" sz="1500" b="1" dirty="0">
                <a:latin typeface="Bookman Old Style" panose="02050604050505020204" pitchFamily="18" charset="0"/>
              </a:rPr>
              <a:t>- Consumer Welfare Fund:</a:t>
            </a:r>
            <a:endParaRPr lang="en-US" sz="1500" dirty="0">
              <a:latin typeface="Bookman Old Style" panose="02050604050505020204" pitchFamily="18" charset="0"/>
            </a:endParaRPr>
          </a:p>
          <a:p>
            <a:pPr marL="742950" lvl="1" indent="-285750">
              <a:buFont typeface="Wingdings" panose="05000000000000000000" pitchFamily="2" charset="2"/>
              <a:buChar char="§"/>
            </a:pPr>
            <a:endParaRPr lang="en-US" sz="500" dirty="0">
              <a:latin typeface="Bookman Old Style" panose="02050604050505020204" pitchFamily="18" charset="0"/>
            </a:endParaRPr>
          </a:p>
          <a:p>
            <a:pPr marL="742950" lvl="1" indent="-285750">
              <a:buFont typeface="Wingdings" panose="05000000000000000000" pitchFamily="2" charset="2"/>
              <a:buChar char="§"/>
            </a:pPr>
            <a:r>
              <a:rPr lang="en-US" sz="1500" dirty="0">
                <a:latin typeface="Bookman Old Style" panose="02050604050505020204" pitchFamily="18" charset="0"/>
              </a:rPr>
              <a:t>Specifies the establishment of the Consumer Welfare Fund and outlines the utilization of unclaimed refunds.</a:t>
            </a:r>
          </a:p>
          <a:p>
            <a:pPr marL="285750" indent="-285750">
              <a:buFont typeface="Wingdings" panose="05000000000000000000" pitchFamily="2" charset="2"/>
              <a:buChar char="q"/>
            </a:pPr>
            <a:r>
              <a:rPr lang="en-US" sz="1500" b="1" u="sng" dirty="0">
                <a:latin typeface="Bookman Old Style" panose="02050604050505020204" pitchFamily="18" charset="0"/>
              </a:rPr>
              <a:t>Rule 97A </a:t>
            </a:r>
            <a:r>
              <a:rPr lang="en-US" sz="1500" b="1" dirty="0">
                <a:latin typeface="Bookman Old Style" panose="02050604050505020204" pitchFamily="18" charset="0"/>
              </a:rPr>
              <a:t>- Manual Filing and Processing:</a:t>
            </a:r>
            <a:endParaRPr lang="en-US" sz="1500" dirty="0">
              <a:latin typeface="Bookman Old Style" panose="02050604050505020204" pitchFamily="18" charset="0"/>
            </a:endParaRPr>
          </a:p>
          <a:p>
            <a:pPr marL="742950" lvl="1" indent="-285750">
              <a:buFont typeface="Wingdings" panose="05000000000000000000" pitchFamily="2" charset="2"/>
              <a:buChar char="§"/>
            </a:pPr>
            <a:endParaRPr lang="en-US" sz="500" dirty="0">
              <a:latin typeface="Bookman Old Style" panose="02050604050505020204" pitchFamily="18" charset="0"/>
            </a:endParaRPr>
          </a:p>
          <a:p>
            <a:pPr marL="742950" lvl="1" indent="-285750">
              <a:buFont typeface="Wingdings" panose="05000000000000000000" pitchFamily="2" charset="2"/>
              <a:buChar char="§"/>
            </a:pPr>
            <a:r>
              <a:rPr lang="en-US" sz="1500" dirty="0">
                <a:latin typeface="Bookman Old Style" panose="02050604050505020204" pitchFamily="18" charset="0"/>
              </a:rPr>
              <a:t>Provides guidelines for manual filing and processing of refund claims under exceptional circumstances when the electronic system is not available.</a:t>
            </a:r>
          </a:p>
          <a:p>
            <a:endParaRPr lang="en-US" sz="1500" b="1" dirty="0">
              <a:latin typeface="Bookman Old Style" panose="02050604050505020204" pitchFamily="18" charset="0"/>
            </a:endParaRPr>
          </a:p>
          <a:p>
            <a:r>
              <a:rPr lang="en-US" sz="1500" b="1" u="sng" dirty="0">
                <a:latin typeface="Bookman Old Style" panose="02050604050505020204" pitchFamily="18" charset="0"/>
              </a:rPr>
              <a:t>Relevant Forms for Refund Claims:</a:t>
            </a:r>
          </a:p>
          <a:p>
            <a:pPr>
              <a:buFont typeface="+mj-lt"/>
              <a:buAutoNum type="arabicPeriod"/>
            </a:pPr>
            <a:endParaRPr lang="en-US" sz="1000" b="1" dirty="0">
              <a:latin typeface="Bookman Old Style" panose="02050604050505020204" pitchFamily="18" charset="0"/>
            </a:endParaRPr>
          </a:p>
          <a:p>
            <a:pPr marL="285750" indent="-285750">
              <a:buFont typeface="Wingdings" panose="05000000000000000000" pitchFamily="2" charset="2"/>
              <a:buChar char="Ø"/>
            </a:pPr>
            <a:r>
              <a:rPr lang="en-US" sz="1500" b="1" dirty="0">
                <a:latin typeface="Bookman Old Style" panose="02050604050505020204" pitchFamily="18" charset="0"/>
              </a:rPr>
              <a:t>GST RFD-01: </a:t>
            </a:r>
            <a:r>
              <a:rPr lang="en-US" sz="1500" dirty="0">
                <a:latin typeface="Bookman Old Style" panose="02050604050505020204" pitchFamily="18" charset="0"/>
              </a:rPr>
              <a:t>Application form for claiming a refund.</a:t>
            </a:r>
          </a:p>
          <a:p>
            <a:pPr marL="285750" indent="-285750">
              <a:buFont typeface="Wingdings" panose="05000000000000000000" pitchFamily="2" charset="2"/>
              <a:buChar char="Ø"/>
            </a:pPr>
            <a:r>
              <a:rPr lang="en-US" sz="1500" b="1" dirty="0">
                <a:latin typeface="Bookman Old Style" panose="02050604050505020204" pitchFamily="18" charset="0"/>
              </a:rPr>
              <a:t>GST RFD-02: </a:t>
            </a:r>
            <a:r>
              <a:rPr lang="en-US" sz="1500" dirty="0">
                <a:latin typeface="Bookman Old Style" panose="02050604050505020204" pitchFamily="18" charset="0"/>
              </a:rPr>
              <a:t>Acknowledgment receipt for the refund application.</a:t>
            </a:r>
          </a:p>
          <a:p>
            <a:pPr marL="285750" indent="-285750">
              <a:buFont typeface="Wingdings" panose="05000000000000000000" pitchFamily="2" charset="2"/>
              <a:buChar char="Ø"/>
            </a:pPr>
            <a:r>
              <a:rPr lang="en-US" sz="1500" b="1" dirty="0">
                <a:latin typeface="Bookman Old Style" panose="02050604050505020204" pitchFamily="18" charset="0"/>
              </a:rPr>
              <a:t>GST RFD-03: </a:t>
            </a:r>
            <a:r>
              <a:rPr lang="en-US" sz="1500" dirty="0">
                <a:latin typeface="Bookman Old Style" panose="02050604050505020204" pitchFamily="18" charset="0"/>
              </a:rPr>
              <a:t>Deficiency memo for incomplete applications.</a:t>
            </a:r>
          </a:p>
          <a:p>
            <a:pPr marL="285750" indent="-285750">
              <a:buFont typeface="Wingdings" panose="05000000000000000000" pitchFamily="2" charset="2"/>
              <a:buChar char="Ø"/>
            </a:pPr>
            <a:r>
              <a:rPr lang="en-US" sz="1500" b="1" dirty="0">
                <a:latin typeface="Bookman Old Style" panose="02050604050505020204" pitchFamily="18" charset="0"/>
              </a:rPr>
              <a:t>GST RFD-04 &amp; RFD-05: </a:t>
            </a:r>
            <a:r>
              <a:rPr lang="en-US" sz="1500" dirty="0">
                <a:latin typeface="Bookman Old Style" panose="02050604050505020204" pitchFamily="18" charset="0"/>
              </a:rPr>
              <a:t>Provisional refund order and payment order, respectively.</a:t>
            </a:r>
          </a:p>
          <a:p>
            <a:pPr marL="285750" indent="-285750">
              <a:buFont typeface="Wingdings" panose="05000000000000000000" pitchFamily="2" charset="2"/>
              <a:buChar char="Ø"/>
            </a:pPr>
            <a:r>
              <a:rPr lang="en-US" sz="1500" b="1" dirty="0">
                <a:latin typeface="Bookman Old Style" panose="02050604050505020204" pitchFamily="18" charset="0"/>
              </a:rPr>
              <a:t>GST RFD-06: </a:t>
            </a:r>
            <a:r>
              <a:rPr lang="en-US" sz="1500" dirty="0">
                <a:latin typeface="Bookman Old Style" panose="02050604050505020204" pitchFamily="18" charset="0"/>
              </a:rPr>
              <a:t>Final refund sanction order.</a:t>
            </a:r>
          </a:p>
          <a:p>
            <a:pPr marL="285750" indent="-285750">
              <a:buFont typeface="Wingdings" panose="05000000000000000000" pitchFamily="2" charset="2"/>
              <a:buChar char="Ø"/>
            </a:pPr>
            <a:r>
              <a:rPr lang="en-US" sz="1500" b="1" dirty="0">
                <a:latin typeface="Bookman Old Style" panose="02050604050505020204" pitchFamily="18" charset="0"/>
              </a:rPr>
              <a:t>GST RFD-07: </a:t>
            </a:r>
            <a:r>
              <a:rPr lang="en-US" sz="1500" dirty="0">
                <a:latin typeface="Bookman Old Style" panose="02050604050505020204" pitchFamily="18" charset="0"/>
              </a:rPr>
              <a:t>Order for withholding the refund.</a:t>
            </a:r>
          </a:p>
          <a:p>
            <a:pPr marL="285750" indent="-285750">
              <a:buFont typeface="Wingdings" panose="05000000000000000000" pitchFamily="2" charset="2"/>
              <a:buChar char="Ø"/>
            </a:pPr>
            <a:r>
              <a:rPr lang="en-US" sz="1500" b="1" dirty="0">
                <a:latin typeface="Bookman Old Style" panose="02050604050505020204" pitchFamily="18" charset="0"/>
              </a:rPr>
              <a:t>GST RFD-08: </a:t>
            </a:r>
            <a:r>
              <a:rPr lang="en-US" sz="1500" dirty="0">
                <a:latin typeface="Bookman Old Style" panose="02050604050505020204" pitchFamily="18" charset="0"/>
              </a:rPr>
              <a:t>Notice for rejection of a refund claim.</a:t>
            </a:r>
          </a:p>
          <a:p>
            <a:pPr marL="285750" indent="-285750">
              <a:buFont typeface="Wingdings" panose="05000000000000000000" pitchFamily="2" charset="2"/>
              <a:buChar char="Ø"/>
            </a:pPr>
            <a:r>
              <a:rPr lang="en-US" sz="1500" b="1" dirty="0">
                <a:latin typeface="Bookman Old Style" panose="02050604050505020204" pitchFamily="18" charset="0"/>
              </a:rPr>
              <a:t>GST RFD-09: </a:t>
            </a:r>
            <a:r>
              <a:rPr lang="en-US" sz="1500" dirty="0">
                <a:latin typeface="Bookman Old Style" panose="02050604050505020204" pitchFamily="18" charset="0"/>
              </a:rPr>
              <a:t>Reply to the notice of rejection.</a:t>
            </a:r>
          </a:p>
          <a:p>
            <a:pPr marL="285750" indent="-285750">
              <a:buFont typeface="Wingdings" panose="05000000000000000000" pitchFamily="2" charset="2"/>
              <a:buChar char="Ø"/>
            </a:pPr>
            <a:r>
              <a:rPr lang="en-US" sz="1500" b="1" dirty="0">
                <a:latin typeface="Bookman Old Style" panose="02050604050505020204" pitchFamily="18" charset="0"/>
              </a:rPr>
              <a:t>GST RFD-10: </a:t>
            </a:r>
            <a:r>
              <a:rPr lang="en-US" sz="1500" dirty="0">
                <a:latin typeface="Bookman Old Style" panose="02050604050505020204" pitchFamily="18" charset="0"/>
              </a:rPr>
              <a:t>Application for a refund by any specialized agency, including the United Nations or embassies.</a:t>
            </a:r>
          </a:p>
        </p:txBody>
      </p:sp>
    </p:spTree>
    <p:extLst>
      <p:ext uri="{BB962C8B-B14F-4D97-AF65-F5344CB8AC3E}">
        <p14:creationId xmlns:p14="http://schemas.microsoft.com/office/powerpoint/2010/main" val="3434731690"/>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a:extLst>
              <a:ext uri="{FF2B5EF4-FFF2-40B4-BE49-F238E27FC236}">
                <a16:creationId xmlns:a16="http://schemas.microsoft.com/office/drawing/2014/main" id="{87701DC1-D250-5EE8-D994-1EFE8EA02BD3}"/>
              </a:ext>
            </a:extLst>
          </p:cNvPr>
          <p:cNvGraphicFramePr>
            <a:graphicFrameLocks noGrp="1"/>
          </p:cNvGraphicFramePr>
          <p:nvPr/>
        </p:nvGraphicFramePr>
        <p:xfrm>
          <a:off x="93518" y="644236"/>
          <a:ext cx="12011891" cy="5881256"/>
        </p:xfrm>
        <a:graphic>
          <a:graphicData uri="http://schemas.openxmlformats.org/drawingml/2006/table">
            <a:tbl>
              <a:tblPr firstRow="1" firstCol="1" bandRow="1">
                <a:tableStyleId>{5C22544A-7EE6-4342-B048-85BDC9FD1C3A}</a:tableStyleId>
              </a:tblPr>
              <a:tblGrid>
                <a:gridCol w="2568625">
                  <a:extLst>
                    <a:ext uri="{9D8B030D-6E8A-4147-A177-3AD203B41FA5}">
                      <a16:colId xmlns:a16="http://schemas.microsoft.com/office/drawing/2014/main" val="1910648764"/>
                    </a:ext>
                  </a:extLst>
                </a:gridCol>
                <a:gridCol w="1962234">
                  <a:extLst>
                    <a:ext uri="{9D8B030D-6E8A-4147-A177-3AD203B41FA5}">
                      <a16:colId xmlns:a16="http://schemas.microsoft.com/office/drawing/2014/main" val="57776698"/>
                    </a:ext>
                  </a:extLst>
                </a:gridCol>
                <a:gridCol w="7481032">
                  <a:extLst>
                    <a:ext uri="{9D8B030D-6E8A-4147-A177-3AD203B41FA5}">
                      <a16:colId xmlns:a16="http://schemas.microsoft.com/office/drawing/2014/main" val="4074462392"/>
                    </a:ext>
                  </a:extLst>
                </a:gridCol>
              </a:tblGrid>
              <a:tr h="220729">
                <a:tc>
                  <a:txBody>
                    <a:bodyPr/>
                    <a:lstStyle/>
                    <a:p>
                      <a:pPr>
                        <a:lnSpc>
                          <a:spcPct val="107000"/>
                        </a:lnSpc>
                        <a:spcAft>
                          <a:spcPts val="800"/>
                        </a:spcAft>
                      </a:pPr>
                      <a:r>
                        <a:rPr lang="en-US" sz="1500" b="1" dirty="0">
                          <a:solidFill>
                            <a:schemeClr val="tx1"/>
                          </a:solidFill>
                          <a:effectLst/>
                          <a:latin typeface="Bookman Old Style" panose="02050604050505020204" pitchFamily="18" charset="0"/>
                        </a:rPr>
                        <a:t>Circular Number</a:t>
                      </a:r>
                      <a:endParaRPr lang="en-IN" sz="1500" b="1" dirty="0">
                        <a:solidFill>
                          <a:schemeClr val="tx1"/>
                        </a:solidFill>
                        <a:effectLst/>
                        <a:latin typeface="Bookman Old Style" panose="02050604050505020204" pitchFamily="18" charset="0"/>
                        <a:ea typeface="Calibri" panose="020F0502020204030204" pitchFamily="34" charset="0"/>
                        <a:cs typeface="Times New Roman" panose="02020603050405020304" pitchFamily="18" charset="0"/>
                      </a:endParaRPr>
                    </a:p>
                  </a:txBody>
                  <a:tcPr marL="35696" marR="35696" marT="0" marB="0"/>
                </a:tc>
                <a:tc>
                  <a:txBody>
                    <a:bodyPr/>
                    <a:lstStyle/>
                    <a:p>
                      <a:pPr>
                        <a:lnSpc>
                          <a:spcPct val="107000"/>
                        </a:lnSpc>
                        <a:spcAft>
                          <a:spcPts val="800"/>
                        </a:spcAft>
                      </a:pPr>
                      <a:r>
                        <a:rPr lang="en-US" sz="1500" b="1" dirty="0">
                          <a:solidFill>
                            <a:schemeClr val="tx1"/>
                          </a:solidFill>
                          <a:effectLst/>
                          <a:latin typeface="Bookman Old Style" panose="02050604050505020204" pitchFamily="18" charset="0"/>
                        </a:rPr>
                        <a:t>Date</a:t>
                      </a:r>
                      <a:endParaRPr lang="en-IN" sz="1500" b="1" dirty="0">
                        <a:solidFill>
                          <a:schemeClr val="tx1"/>
                        </a:solidFill>
                        <a:effectLst/>
                        <a:latin typeface="Bookman Old Style" panose="02050604050505020204" pitchFamily="18" charset="0"/>
                        <a:ea typeface="Calibri" panose="020F0502020204030204" pitchFamily="34" charset="0"/>
                        <a:cs typeface="Times New Roman" panose="02020603050405020304" pitchFamily="18" charset="0"/>
                      </a:endParaRPr>
                    </a:p>
                  </a:txBody>
                  <a:tcPr marL="35696" marR="35696" marT="0" marB="0"/>
                </a:tc>
                <a:tc>
                  <a:txBody>
                    <a:bodyPr/>
                    <a:lstStyle/>
                    <a:p>
                      <a:pPr>
                        <a:lnSpc>
                          <a:spcPct val="107000"/>
                        </a:lnSpc>
                        <a:spcAft>
                          <a:spcPts val="800"/>
                        </a:spcAft>
                      </a:pPr>
                      <a:r>
                        <a:rPr lang="en-US" sz="1500" b="1" dirty="0">
                          <a:solidFill>
                            <a:schemeClr val="tx1"/>
                          </a:solidFill>
                          <a:effectLst/>
                          <a:latin typeface="Bookman Old Style" panose="02050604050505020204" pitchFamily="18" charset="0"/>
                        </a:rPr>
                        <a:t>About the Circular</a:t>
                      </a:r>
                      <a:endParaRPr lang="en-IN" sz="1500" b="1" dirty="0">
                        <a:solidFill>
                          <a:schemeClr val="tx1"/>
                        </a:solidFill>
                        <a:effectLst/>
                        <a:latin typeface="Bookman Old Style" panose="02050604050505020204" pitchFamily="18" charset="0"/>
                        <a:ea typeface="Calibri" panose="020F0502020204030204" pitchFamily="34" charset="0"/>
                        <a:cs typeface="Times New Roman" panose="02020603050405020304" pitchFamily="18" charset="0"/>
                      </a:endParaRPr>
                    </a:p>
                  </a:txBody>
                  <a:tcPr marL="35696" marR="35696" marT="0" marB="0"/>
                </a:tc>
                <a:extLst>
                  <a:ext uri="{0D108BD9-81ED-4DB2-BD59-A6C34878D82A}">
                    <a16:rowId xmlns:a16="http://schemas.microsoft.com/office/drawing/2014/main" val="603904089"/>
                  </a:ext>
                </a:extLst>
              </a:tr>
              <a:tr h="493419">
                <a:tc>
                  <a:txBody>
                    <a:bodyPr/>
                    <a:lstStyle/>
                    <a:p>
                      <a:pPr>
                        <a:lnSpc>
                          <a:spcPct val="107000"/>
                        </a:lnSpc>
                        <a:spcAft>
                          <a:spcPts val="800"/>
                        </a:spcAft>
                      </a:pPr>
                      <a:r>
                        <a:rPr lang="en-US" sz="1000" b="1" dirty="0">
                          <a:solidFill>
                            <a:schemeClr val="bg2"/>
                          </a:solidFill>
                          <a:effectLst/>
                          <a:latin typeface="Bookman Old Style" panose="02050604050505020204" pitchFamily="18" charset="0"/>
                        </a:rPr>
                        <a:t>233/27/2024-GST</a:t>
                      </a:r>
                      <a:endParaRPr lang="en-IN" sz="1000" b="1" dirty="0">
                        <a:solidFill>
                          <a:schemeClr val="bg2"/>
                        </a:solidFill>
                        <a:effectLst/>
                        <a:latin typeface="Bookman Old Style" panose="02050604050505020204" pitchFamily="18" charset="0"/>
                        <a:ea typeface="Calibri" panose="020F0502020204030204" pitchFamily="34" charset="0"/>
                        <a:cs typeface="Times New Roman" panose="02020603050405020304" pitchFamily="18" charset="0"/>
                      </a:endParaRPr>
                    </a:p>
                  </a:txBody>
                  <a:tcPr marL="35696" marR="35696" marT="0" marB="0"/>
                </a:tc>
                <a:tc>
                  <a:txBody>
                    <a:bodyPr/>
                    <a:lstStyle/>
                    <a:p>
                      <a:pPr>
                        <a:lnSpc>
                          <a:spcPct val="107000"/>
                        </a:lnSpc>
                        <a:spcAft>
                          <a:spcPts val="800"/>
                        </a:spcAft>
                      </a:pPr>
                      <a:r>
                        <a:rPr lang="en-US" sz="1000" b="0" dirty="0">
                          <a:solidFill>
                            <a:schemeClr val="tx1"/>
                          </a:solidFill>
                          <a:effectLst/>
                          <a:latin typeface="Bookman Old Style" panose="02050604050505020204" pitchFamily="18" charset="0"/>
                        </a:rPr>
                        <a:t>11-Sep-2024</a:t>
                      </a:r>
                      <a:endParaRPr lang="en-IN" sz="1000" b="0" dirty="0">
                        <a:solidFill>
                          <a:schemeClr val="tx1"/>
                        </a:solidFill>
                        <a:effectLst/>
                        <a:latin typeface="Bookman Old Style" panose="02050604050505020204" pitchFamily="18" charset="0"/>
                        <a:ea typeface="Calibri" panose="020F0502020204030204" pitchFamily="34" charset="0"/>
                        <a:cs typeface="Times New Roman" panose="02020603050405020304" pitchFamily="18" charset="0"/>
                      </a:endParaRPr>
                    </a:p>
                  </a:txBody>
                  <a:tcPr marL="35696" marR="35696" marT="0" marB="0"/>
                </a:tc>
                <a:tc>
                  <a:txBody>
                    <a:bodyPr/>
                    <a:lstStyle/>
                    <a:p>
                      <a:pPr>
                        <a:lnSpc>
                          <a:spcPct val="107000"/>
                        </a:lnSpc>
                        <a:spcAft>
                          <a:spcPts val="800"/>
                        </a:spcAft>
                      </a:pPr>
                      <a:r>
                        <a:rPr lang="en-US" sz="1000" b="0" dirty="0">
                          <a:solidFill>
                            <a:schemeClr val="tx1"/>
                          </a:solidFill>
                          <a:effectLst/>
                          <a:latin typeface="Bookman Old Style" panose="02050604050505020204" pitchFamily="18" charset="0"/>
                        </a:rPr>
                        <a:t>Clarification regarding regularization of refund of IGST availed in contravention of rule 96(10) of CGST Rules, 2017, in cases where the exporters had imported certain inputs without payment of integrated taxes and compensation cess.</a:t>
                      </a:r>
                      <a:endParaRPr lang="en-IN" sz="1000" b="0" dirty="0">
                        <a:solidFill>
                          <a:schemeClr val="tx1"/>
                        </a:solidFill>
                        <a:effectLst/>
                        <a:latin typeface="Bookman Old Style" panose="02050604050505020204" pitchFamily="18" charset="0"/>
                        <a:ea typeface="Calibri" panose="020F0502020204030204" pitchFamily="34" charset="0"/>
                        <a:cs typeface="Times New Roman" panose="02020603050405020304" pitchFamily="18" charset="0"/>
                      </a:endParaRPr>
                    </a:p>
                  </a:txBody>
                  <a:tcPr marL="35696" marR="35696" marT="0" marB="0"/>
                </a:tc>
                <a:extLst>
                  <a:ext uri="{0D108BD9-81ED-4DB2-BD59-A6C34878D82A}">
                    <a16:rowId xmlns:a16="http://schemas.microsoft.com/office/drawing/2014/main" val="2886394668"/>
                  </a:ext>
                </a:extLst>
              </a:tr>
              <a:tr h="187820">
                <a:tc>
                  <a:txBody>
                    <a:bodyPr/>
                    <a:lstStyle/>
                    <a:p>
                      <a:pPr>
                        <a:lnSpc>
                          <a:spcPct val="107000"/>
                        </a:lnSpc>
                        <a:spcAft>
                          <a:spcPts val="800"/>
                        </a:spcAft>
                      </a:pPr>
                      <a:r>
                        <a:rPr lang="en-US" sz="1000" dirty="0">
                          <a:effectLst/>
                          <a:latin typeface="Bookman Old Style" panose="02050604050505020204" pitchFamily="18" charset="0"/>
                        </a:rPr>
                        <a:t>227/21/2024-GST</a:t>
                      </a:r>
                      <a:endParaRPr lang="en-IN" sz="1000" dirty="0">
                        <a:effectLst/>
                        <a:latin typeface="Bookman Old Style" panose="02050604050505020204" pitchFamily="18" charset="0"/>
                        <a:ea typeface="Calibri" panose="020F0502020204030204" pitchFamily="34" charset="0"/>
                        <a:cs typeface="Times New Roman" panose="02020603050405020304" pitchFamily="18" charset="0"/>
                      </a:endParaRPr>
                    </a:p>
                  </a:txBody>
                  <a:tcPr marL="35696" marR="35696" marT="0" marB="0"/>
                </a:tc>
                <a:tc>
                  <a:txBody>
                    <a:bodyPr/>
                    <a:lstStyle/>
                    <a:p>
                      <a:pPr>
                        <a:lnSpc>
                          <a:spcPct val="107000"/>
                        </a:lnSpc>
                        <a:spcAft>
                          <a:spcPts val="800"/>
                        </a:spcAft>
                      </a:pPr>
                      <a:r>
                        <a:rPr lang="en-US" sz="1000" dirty="0">
                          <a:effectLst/>
                          <a:latin typeface="Bookman Old Style" panose="02050604050505020204" pitchFamily="18" charset="0"/>
                        </a:rPr>
                        <a:t>11-Jul-2024</a:t>
                      </a:r>
                      <a:endParaRPr lang="en-IN" sz="1000" dirty="0">
                        <a:effectLst/>
                        <a:latin typeface="Bookman Old Style" panose="02050604050505020204" pitchFamily="18" charset="0"/>
                        <a:ea typeface="Calibri" panose="020F0502020204030204" pitchFamily="34" charset="0"/>
                        <a:cs typeface="Times New Roman" panose="02020603050405020304" pitchFamily="18" charset="0"/>
                      </a:endParaRPr>
                    </a:p>
                  </a:txBody>
                  <a:tcPr marL="35696" marR="35696" marT="0" marB="0"/>
                </a:tc>
                <a:tc>
                  <a:txBody>
                    <a:bodyPr/>
                    <a:lstStyle/>
                    <a:p>
                      <a:pPr>
                        <a:lnSpc>
                          <a:spcPct val="107000"/>
                        </a:lnSpc>
                        <a:spcAft>
                          <a:spcPts val="800"/>
                        </a:spcAft>
                      </a:pPr>
                      <a:r>
                        <a:rPr lang="en-US" sz="1000" dirty="0">
                          <a:effectLst/>
                          <a:latin typeface="Bookman Old Style" panose="02050604050505020204" pitchFamily="18" charset="0"/>
                        </a:rPr>
                        <a:t>Processing of refund applications filed by Canteen Stores Department (CSD).</a:t>
                      </a:r>
                      <a:endParaRPr lang="en-IN" sz="1000" dirty="0">
                        <a:effectLst/>
                        <a:latin typeface="Bookman Old Style" panose="02050604050505020204" pitchFamily="18" charset="0"/>
                        <a:ea typeface="Calibri" panose="020F0502020204030204" pitchFamily="34" charset="0"/>
                        <a:cs typeface="Times New Roman" panose="02020603050405020304" pitchFamily="18" charset="0"/>
                      </a:endParaRPr>
                    </a:p>
                  </a:txBody>
                  <a:tcPr marL="35696" marR="35696" marT="0" marB="0"/>
                </a:tc>
                <a:extLst>
                  <a:ext uri="{0D108BD9-81ED-4DB2-BD59-A6C34878D82A}">
                    <a16:rowId xmlns:a16="http://schemas.microsoft.com/office/drawing/2014/main" val="3392088296"/>
                  </a:ext>
                </a:extLst>
              </a:tr>
              <a:tr h="325702">
                <a:tc>
                  <a:txBody>
                    <a:bodyPr/>
                    <a:lstStyle/>
                    <a:p>
                      <a:pPr>
                        <a:lnSpc>
                          <a:spcPct val="107000"/>
                        </a:lnSpc>
                        <a:spcAft>
                          <a:spcPts val="800"/>
                        </a:spcAft>
                      </a:pPr>
                      <a:r>
                        <a:rPr lang="en-US" sz="1000" dirty="0">
                          <a:effectLst/>
                          <a:latin typeface="Bookman Old Style" panose="02050604050505020204" pitchFamily="18" charset="0"/>
                        </a:rPr>
                        <a:t>226/20/2024-GST</a:t>
                      </a:r>
                      <a:endParaRPr lang="en-IN" sz="1000" dirty="0">
                        <a:effectLst/>
                        <a:latin typeface="Bookman Old Style" panose="02050604050505020204" pitchFamily="18" charset="0"/>
                        <a:ea typeface="Calibri" panose="020F0502020204030204" pitchFamily="34" charset="0"/>
                        <a:cs typeface="Times New Roman" panose="02020603050405020304" pitchFamily="18" charset="0"/>
                      </a:endParaRPr>
                    </a:p>
                  </a:txBody>
                  <a:tcPr marL="35696" marR="35696" marT="0" marB="0"/>
                </a:tc>
                <a:tc>
                  <a:txBody>
                    <a:bodyPr/>
                    <a:lstStyle/>
                    <a:p>
                      <a:pPr>
                        <a:lnSpc>
                          <a:spcPct val="107000"/>
                        </a:lnSpc>
                        <a:spcAft>
                          <a:spcPts val="800"/>
                        </a:spcAft>
                      </a:pPr>
                      <a:r>
                        <a:rPr lang="en-US" sz="1000" dirty="0">
                          <a:effectLst/>
                          <a:latin typeface="Bookman Old Style" panose="02050604050505020204" pitchFamily="18" charset="0"/>
                        </a:rPr>
                        <a:t>11-Jul-2024</a:t>
                      </a:r>
                      <a:endParaRPr lang="en-IN" sz="1000" dirty="0">
                        <a:effectLst/>
                        <a:latin typeface="Bookman Old Style" panose="02050604050505020204" pitchFamily="18" charset="0"/>
                        <a:ea typeface="Calibri" panose="020F0502020204030204" pitchFamily="34" charset="0"/>
                        <a:cs typeface="Times New Roman" panose="02020603050405020304" pitchFamily="18" charset="0"/>
                      </a:endParaRPr>
                    </a:p>
                  </a:txBody>
                  <a:tcPr marL="35696" marR="35696" marT="0" marB="0"/>
                </a:tc>
                <a:tc>
                  <a:txBody>
                    <a:bodyPr/>
                    <a:lstStyle/>
                    <a:p>
                      <a:pPr>
                        <a:lnSpc>
                          <a:spcPct val="107000"/>
                        </a:lnSpc>
                        <a:spcAft>
                          <a:spcPts val="800"/>
                        </a:spcAft>
                      </a:pPr>
                      <a:r>
                        <a:rPr lang="en-US" sz="1000" dirty="0">
                          <a:effectLst/>
                          <a:latin typeface="Bookman Old Style" panose="02050604050505020204" pitchFamily="18" charset="0"/>
                        </a:rPr>
                        <a:t>Mechanism for refund of additional Integrated Tax (IGST) paid on account of upward revision in price of the goods subsequent to export.</a:t>
                      </a:r>
                      <a:endParaRPr lang="en-IN" sz="1000" dirty="0">
                        <a:effectLst/>
                        <a:latin typeface="Bookman Old Style" panose="02050604050505020204" pitchFamily="18" charset="0"/>
                        <a:ea typeface="Calibri" panose="020F0502020204030204" pitchFamily="34" charset="0"/>
                        <a:cs typeface="Times New Roman" panose="02020603050405020304" pitchFamily="18" charset="0"/>
                      </a:endParaRPr>
                    </a:p>
                  </a:txBody>
                  <a:tcPr marL="35696" marR="35696" marT="0" marB="0"/>
                </a:tc>
                <a:extLst>
                  <a:ext uri="{0D108BD9-81ED-4DB2-BD59-A6C34878D82A}">
                    <a16:rowId xmlns:a16="http://schemas.microsoft.com/office/drawing/2014/main" val="1436418238"/>
                  </a:ext>
                </a:extLst>
              </a:tr>
              <a:tr h="1749986">
                <a:tc>
                  <a:txBody>
                    <a:bodyPr/>
                    <a:lstStyle/>
                    <a:p>
                      <a:pPr>
                        <a:lnSpc>
                          <a:spcPct val="107000"/>
                        </a:lnSpc>
                        <a:spcAft>
                          <a:spcPts val="800"/>
                        </a:spcAft>
                      </a:pPr>
                      <a:r>
                        <a:rPr lang="en-US" sz="1000" dirty="0">
                          <a:effectLst/>
                          <a:latin typeface="Bookman Old Style" panose="02050604050505020204" pitchFamily="18" charset="0"/>
                        </a:rPr>
                        <a:t>197/09/2023-GST</a:t>
                      </a:r>
                      <a:endParaRPr lang="en-IN" sz="1000" dirty="0">
                        <a:effectLst/>
                        <a:latin typeface="Bookman Old Style" panose="02050604050505020204" pitchFamily="18" charset="0"/>
                        <a:ea typeface="Calibri" panose="020F0502020204030204" pitchFamily="34" charset="0"/>
                        <a:cs typeface="Times New Roman" panose="02020603050405020304" pitchFamily="18" charset="0"/>
                      </a:endParaRPr>
                    </a:p>
                  </a:txBody>
                  <a:tcPr marL="35696" marR="35696" marT="0" marB="0"/>
                </a:tc>
                <a:tc>
                  <a:txBody>
                    <a:bodyPr/>
                    <a:lstStyle/>
                    <a:p>
                      <a:pPr>
                        <a:lnSpc>
                          <a:spcPct val="107000"/>
                        </a:lnSpc>
                        <a:spcAft>
                          <a:spcPts val="800"/>
                        </a:spcAft>
                      </a:pPr>
                      <a:r>
                        <a:rPr lang="en-US" sz="1000" dirty="0">
                          <a:effectLst/>
                          <a:latin typeface="Bookman Old Style" panose="02050604050505020204" pitchFamily="18" charset="0"/>
                        </a:rPr>
                        <a:t>17-Jul-2023</a:t>
                      </a:r>
                      <a:endParaRPr lang="en-IN" sz="1000" dirty="0">
                        <a:effectLst/>
                        <a:latin typeface="Bookman Old Style" panose="02050604050505020204" pitchFamily="18" charset="0"/>
                        <a:ea typeface="Calibri" panose="020F0502020204030204" pitchFamily="34" charset="0"/>
                        <a:cs typeface="Times New Roman" panose="02020603050405020304" pitchFamily="18" charset="0"/>
                      </a:endParaRPr>
                    </a:p>
                  </a:txBody>
                  <a:tcPr marL="35696" marR="35696" marT="0" marB="0"/>
                </a:tc>
                <a:tc>
                  <a:txBody>
                    <a:bodyPr/>
                    <a:lstStyle/>
                    <a:p>
                      <a:pPr>
                        <a:lnSpc>
                          <a:spcPct val="107000"/>
                        </a:lnSpc>
                        <a:spcAft>
                          <a:spcPts val="800"/>
                        </a:spcAft>
                      </a:pPr>
                      <a:r>
                        <a:rPr lang="en-US" sz="1000" dirty="0">
                          <a:effectLst/>
                          <a:latin typeface="Bookman Old Style" panose="02050604050505020204" pitchFamily="18" charset="0"/>
                        </a:rPr>
                        <a:t>Clarification on refund-related issues:</a:t>
                      </a:r>
                      <a:endParaRPr lang="en-IN" sz="1000" dirty="0">
                        <a:effectLst/>
                        <a:latin typeface="Bookman Old Style" panose="02050604050505020204" pitchFamily="18" charset="0"/>
                      </a:endParaRPr>
                    </a:p>
                    <a:p>
                      <a:pPr>
                        <a:lnSpc>
                          <a:spcPct val="107000"/>
                        </a:lnSpc>
                        <a:spcAft>
                          <a:spcPts val="800"/>
                        </a:spcAft>
                      </a:pPr>
                      <a:r>
                        <a:rPr lang="en-US" sz="1000" dirty="0">
                          <a:effectLst/>
                          <a:latin typeface="Bookman Old Style" panose="02050604050505020204" pitchFamily="18" charset="0"/>
                        </a:rPr>
                        <a:t>1) Refund of accumulated input tax credit under Section 54(3) on the basis of that available as per FORM GSTR 2B</a:t>
                      </a:r>
                      <a:endParaRPr lang="en-IN" sz="1000" dirty="0">
                        <a:effectLst/>
                        <a:latin typeface="Bookman Old Style" panose="02050604050505020204" pitchFamily="18" charset="0"/>
                      </a:endParaRPr>
                    </a:p>
                    <a:p>
                      <a:pPr>
                        <a:lnSpc>
                          <a:spcPct val="107000"/>
                        </a:lnSpc>
                        <a:spcAft>
                          <a:spcPts val="800"/>
                        </a:spcAft>
                      </a:pPr>
                      <a:r>
                        <a:rPr lang="en-US" sz="1000" dirty="0">
                          <a:effectLst/>
                          <a:latin typeface="Bookman Old Style" panose="02050604050505020204" pitchFamily="18" charset="0"/>
                        </a:rPr>
                        <a:t>2) Requirement of the undertaking in FORM RFD 01 </a:t>
                      </a:r>
                      <a:endParaRPr lang="en-IN" sz="1000" dirty="0">
                        <a:effectLst/>
                        <a:latin typeface="Bookman Old Style" panose="02050604050505020204" pitchFamily="18" charset="0"/>
                      </a:endParaRPr>
                    </a:p>
                    <a:p>
                      <a:pPr>
                        <a:lnSpc>
                          <a:spcPct val="107000"/>
                        </a:lnSpc>
                        <a:spcAft>
                          <a:spcPts val="800"/>
                        </a:spcAft>
                      </a:pPr>
                      <a:r>
                        <a:rPr lang="en-US" sz="1000" dirty="0">
                          <a:effectLst/>
                          <a:latin typeface="Bookman Old Style" panose="02050604050505020204" pitchFamily="18" charset="0"/>
                        </a:rPr>
                        <a:t>3) Manner of calculation of Adjusted Total Turnover under sub-rule (4) of Rule 89 of CGST Rules consequent to Explanation inserted in sub-rule (4) of Rule 89 </a:t>
                      </a:r>
                      <a:endParaRPr lang="en-IN" sz="1000" dirty="0">
                        <a:effectLst/>
                        <a:latin typeface="Bookman Old Style" panose="02050604050505020204" pitchFamily="18" charset="0"/>
                      </a:endParaRPr>
                    </a:p>
                    <a:p>
                      <a:pPr>
                        <a:lnSpc>
                          <a:spcPct val="107000"/>
                        </a:lnSpc>
                        <a:spcAft>
                          <a:spcPts val="800"/>
                        </a:spcAft>
                      </a:pPr>
                      <a:r>
                        <a:rPr lang="en-US" sz="1000" dirty="0">
                          <a:effectLst/>
                          <a:latin typeface="Bookman Old Style" panose="02050604050505020204" pitchFamily="18" charset="0"/>
                        </a:rPr>
                        <a:t>4) Clarification in respect of admissibility of refund where an exporter applies for refund subsequent to compliance of the provisions of sub-rule (1) of rule 96A</a:t>
                      </a:r>
                      <a:endParaRPr lang="en-IN" sz="1000" dirty="0">
                        <a:effectLst/>
                        <a:latin typeface="Bookman Old Style" panose="02050604050505020204" pitchFamily="18" charset="0"/>
                        <a:ea typeface="Calibri" panose="020F0502020204030204" pitchFamily="34" charset="0"/>
                        <a:cs typeface="Times New Roman" panose="02020603050405020304" pitchFamily="18" charset="0"/>
                      </a:endParaRPr>
                    </a:p>
                  </a:txBody>
                  <a:tcPr marL="35696" marR="35696" marT="0" marB="0"/>
                </a:tc>
                <a:extLst>
                  <a:ext uri="{0D108BD9-81ED-4DB2-BD59-A6C34878D82A}">
                    <a16:rowId xmlns:a16="http://schemas.microsoft.com/office/drawing/2014/main" val="1666019526"/>
                  </a:ext>
                </a:extLst>
              </a:tr>
              <a:tr h="187820">
                <a:tc>
                  <a:txBody>
                    <a:bodyPr/>
                    <a:lstStyle/>
                    <a:p>
                      <a:pPr>
                        <a:lnSpc>
                          <a:spcPct val="107000"/>
                        </a:lnSpc>
                        <a:spcAft>
                          <a:spcPts val="800"/>
                        </a:spcAft>
                      </a:pPr>
                      <a:r>
                        <a:rPr lang="en-US" sz="1000" dirty="0">
                          <a:effectLst/>
                          <a:latin typeface="Bookman Old Style" panose="02050604050505020204" pitchFamily="18" charset="0"/>
                        </a:rPr>
                        <a:t>188/20/2022-GST</a:t>
                      </a:r>
                      <a:endParaRPr lang="en-IN" sz="1000" dirty="0">
                        <a:effectLst/>
                        <a:latin typeface="Bookman Old Style" panose="02050604050505020204" pitchFamily="18" charset="0"/>
                        <a:ea typeface="Calibri" panose="020F0502020204030204" pitchFamily="34" charset="0"/>
                        <a:cs typeface="Times New Roman" panose="02020603050405020304" pitchFamily="18" charset="0"/>
                      </a:endParaRPr>
                    </a:p>
                  </a:txBody>
                  <a:tcPr marL="35696" marR="35696" marT="0" marB="0"/>
                </a:tc>
                <a:tc>
                  <a:txBody>
                    <a:bodyPr/>
                    <a:lstStyle/>
                    <a:p>
                      <a:pPr>
                        <a:lnSpc>
                          <a:spcPct val="107000"/>
                        </a:lnSpc>
                        <a:spcAft>
                          <a:spcPts val="800"/>
                        </a:spcAft>
                      </a:pPr>
                      <a:r>
                        <a:rPr lang="en-US" sz="1000" dirty="0">
                          <a:effectLst/>
                          <a:latin typeface="Bookman Old Style" panose="02050604050505020204" pitchFamily="18" charset="0"/>
                        </a:rPr>
                        <a:t>27-Dec-2022</a:t>
                      </a:r>
                      <a:endParaRPr lang="en-IN" sz="1000" dirty="0">
                        <a:effectLst/>
                        <a:latin typeface="Bookman Old Style" panose="02050604050505020204" pitchFamily="18" charset="0"/>
                        <a:ea typeface="Calibri" panose="020F0502020204030204" pitchFamily="34" charset="0"/>
                        <a:cs typeface="Times New Roman" panose="02020603050405020304" pitchFamily="18" charset="0"/>
                      </a:endParaRPr>
                    </a:p>
                  </a:txBody>
                  <a:tcPr marL="35696" marR="35696" marT="0" marB="0"/>
                </a:tc>
                <a:tc>
                  <a:txBody>
                    <a:bodyPr/>
                    <a:lstStyle/>
                    <a:p>
                      <a:pPr>
                        <a:lnSpc>
                          <a:spcPct val="107000"/>
                        </a:lnSpc>
                        <a:spcAft>
                          <a:spcPts val="800"/>
                        </a:spcAft>
                      </a:pPr>
                      <a:r>
                        <a:rPr lang="en-US" sz="1000" dirty="0">
                          <a:effectLst/>
                          <a:latin typeface="Bookman Old Style" panose="02050604050505020204" pitchFamily="18" charset="0"/>
                        </a:rPr>
                        <a:t>Prescribing manner of filing an application for refund by unregistered persons</a:t>
                      </a:r>
                      <a:endParaRPr lang="en-IN" sz="1000" dirty="0">
                        <a:effectLst/>
                        <a:latin typeface="Bookman Old Style" panose="02050604050505020204" pitchFamily="18" charset="0"/>
                        <a:ea typeface="Calibri" panose="020F0502020204030204" pitchFamily="34" charset="0"/>
                        <a:cs typeface="Times New Roman" panose="02020603050405020304" pitchFamily="18" charset="0"/>
                      </a:endParaRPr>
                    </a:p>
                  </a:txBody>
                  <a:tcPr marL="35696" marR="35696" marT="0" marB="0"/>
                </a:tc>
                <a:extLst>
                  <a:ext uri="{0D108BD9-81ED-4DB2-BD59-A6C34878D82A}">
                    <a16:rowId xmlns:a16="http://schemas.microsoft.com/office/drawing/2014/main" val="3495462898"/>
                  </a:ext>
                </a:extLst>
              </a:tr>
              <a:tr h="187820">
                <a:tc>
                  <a:txBody>
                    <a:bodyPr/>
                    <a:lstStyle/>
                    <a:p>
                      <a:pPr>
                        <a:lnSpc>
                          <a:spcPct val="107000"/>
                        </a:lnSpc>
                        <a:spcAft>
                          <a:spcPts val="800"/>
                        </a:spcAft>
                      </a:pPr>
                      <a:r>
                        <a:rPr lang="en-US" sz="1000" dirty="0">
                          <a:effectLst/>
                          <a:latin typeface="Bookman Old Style" panose="02050604050505020204" pitchFamily="18" charset="0"/>
                        </a:rPr>
                        <a:t>181/13/2022-GST</a:t>
                      </a:r>
                      <a:endParaRPr lang="en-IN" sz="1000" dirty="0">
                        <a:effectLst/>
                        <a:latin typeface="Bookman Old Style" panose="02050604050505020204" pitchFamily="18" charset="0"/>
                        <a:ea typeface="Calibri" panose="020F0502020204030204" pitchFamily="34" charset="0"/>
                        <a:cs typeface="Times New Roman" panose="02020603050405020304" pitchFamily="18" charset="0"/>
                      </a:endParaRPr>
                    </a:p>
                  </a:txBody>
                  <a:tcPr marL="35696" marR="35696" marT="0" marB="0"/>
                </a:tc>
                <a:tc>
                  <a:txBody>
                    <a:bodyPr/>
                    <a:lstStyle/>
                    <a:p>
                      <a:pPr>
                        <a:lnSpc>
                          <a:spcPct val="107000"/>
                        </a:lnSpc>
                        <a:spcAft>
                          <a:spcPts val="800"/>
                        </a:spcAft>
                      </a:pPr>
                      <a:r>
                        <a:rPr lang="en-US" sz="1000" dirty="0">
                          <a:effectLst/>
                          <a:latin typeface="Bookman Old Style" panose="02050604050505020204" pitchFamily="18" charset="0"/>
                        </a:rPr>
                        <a:t>10-Nov-2022</a:t>
                      </a:r>
                      <a:endParaRPr lang="en-IN" sz="1000" dirty="0">
                        <a:effectLst/>
                        <a:latin typeface="Bookman Old Style" panose="02050604050505020204" pitchFamily="18" charset="0"/>
                        <a:ea typeface="Calibri" panose="020F0502020204030204" pitchFamily="34" charset="0"/>
                        <a:cs typeface="Times New Roman" panose="02020603050405020304" pitchFamily="18" charset="0"/>
                      </a:endParaRPr>
                    </a:p>
                  </a:txBody>
                  <a:tcPr marL="35696" marR="35696" marT="0" marB="0"/>
                </a:tc>
                <a:tc>
                  <a:txBody>
                    <a:bodyPr/>
                    <a:lstStyle/>
                    <a:p>
                      <a:pPr>
                        <a:lnSpc>
                          <a:spcPct val="107000"/>
                        </a:lnSpc>
                        <a:spcAft>
                          <a:spcPts val="800"/>
                        </a:spcAft>
                      </a:pPr>
                      <a:r>
                        <a:rPr lang="en-US" sz="1000" dirty="0">
                          <a:effectLst/>
                          <a:latin typeface="Bookman Old Style" panose="02050604050505020204" pitchFamily="18" charset="0"/>
                        </a:rPr>
                        <a:t>Clarification on Refund of Unutilized Input Tax Credit (ITC) Due to Inverted Duty Structure</a:t>
                      </a:r>
                      <a:endParaRPr lang="en-IN" sz="1000" dirty="0">
                        <a:effectLst/>
                        <a:latin typeface="Bookman Old Style" panose="02050604050505020204" pitchFamily="18" charset="0"/>
                        <a:ea typeface="Calibri" panose="020F0502020204030204" pitchFamily="34" charset="0"/>
                        <a:cs typeface="Times New Roman" panose="02020603050405020304" pitchFamily="18" charset="0"/>
                      </a:endParaRPr>
                    </a:p>
                  </a:txBody>
                  <a:tcPr marL="35696" marR="35696" marT="0" marB="0"/>
                </a:tc>
                <a:extLst>
                  <a:ext uri="{0D108BD9-81ED-4DB2-BD59-A6C34878D82A}">
                    <a16:rowId xmlns:a16="http://schemas.microsoft.com/office/drawing/2014/main" val="3737765549"/>
                  </a:ext>
                </a:extLst>
              </a:tr>
              <a:tr h="187820">
                <a:tc>
                  <a:txBody>
                    <a:bodyPr/>
                    <a:lstStyle/>
                    <a:p>
                      <a:pPr>
                        <a:lnSpc>
                          <a:spcPct val="107000"/>
                        </a:lnSpc>
                        <a:spcAft>
                          <a:spcPts val="800"/>
                        </a:spcAft>
                      </a:pPr>
                      <a:r>
                        <a:rPr lang="en-US" sz="1000" dirty="0">
                          <a:effectLst/>
                          <a:latin typeface="Bookman Old Style" panose="02050604050505020204" pitchFamily="18" charset="0"/>
                        </a:rPr>
                        <a:t>175/07/2022-GST</a:t>
                      </a:r>
                      <a:endParaRPr lang="en-IN" sz="1000" dirty="0">
                        <a:effectLst/>
                        <a:latin typeface="Bookman Old Style" panose="02050604050505020204" pitchFamily="18" charset="0"/>
                        <a:ea typeface="Calibri" panose="020F0502020204030204" pitchFamily="34" charset="0"/>
                        <a:cs typeface="Times New Roman" panose="02020603050405020304" pitchFamily="18" charset="0"/>
                      </a:endParaRPr>
                    </a:p>
                  </a:txBody>
                  <a:tcPr marL="35696" marR="35696" marT="0" marB="0"/>
                </a:tc>
                <a:tc>
                  <a:txBody>
                    <a:bodyPr/>
                    <a:lstStyle/>
                    <a:p>
                      <a:pPr>
                        <a:lnSpc>
                          <a:spcPct val="107000"/>
                        </a:lnSpc>
                        <a:spcAft>
                          <a:spcPts val="800"/>
                        </a:spcAft>
                      </a:pPr>
                      <a:r>
                        <a:rPr lang="en-US" sz="1000" dirty="0">
                          <a:effectLst/>
                          <a:latin typeface="Bookman Old Style" panose="02050604050505020204" pitchFamily="18" charset="0"/>
                        </a:rPr>
                        <a:t>06-Jul-2022</a:t>
                      </a:r>
                      <a:endParaRPr lang="en-IN" sz="1000" dirty="0">
                        <a:effectLst/>
                        <a:latin typeface="Bookman Old Style" panose="02050604050505020204" pitchFamily="18" charset="0"/>
                        <a:ea typeface="Calibri" panose="020F0502020204030204" pitchFamily="34" charset="0"/>
                        <a:cs typeface="Times New Roman" panose="02020603050405020304" pitchFamily="18" charset="0"/>
                      </a:endParaRPr>
                    </a:p>
                  </a:txBody>
                  <a:tcPr marL="35696" marR="35696" marT="0" marB="0"/>
                </a:tc>
                <a:tc>
                  <a:txBody>
                    <a:bodyPr/>
                    <a:lstStyle/>
                    <a:p>
                      <a:pPr>
                        <a:lnSpc>
                          <a:spcPct val="107000"/>
                        </a:lnSpc>
                        <a:spcAft>
                          <a:spcPts val="800"/>
                        </a:spcAft>
                      </a:pPr>
                      <a:r>
                        <a:rPr lang="en-US" sz="1000" dirty="0">
                          <a:effectLst/>
                          <a:latin typeface="Bookman Old Style" panose="02050604050505020204" pitchFamily="18" charset="0"/>
                        </a:rPr>
                        <a:t>Manner of filing refund of unutilized ITC on account of export of electricity.</a:t>
                      </a:r>
                      <a:endParaRPr lang="en-IN" sz="1000" dirty="0">
                        <a:effectLst/>
                        <a:latin typeface="Bookman Old Style" panose="02050604050505020204" pitchFamily="18" charset="0"/>
                        <a:ea typeface="Calibri" panose="020F0502020204030204" pitchFamily="34" charset="0"/>
                        <a:cs typeface="Times New Roman" panose="02020603050405020304" pitchFamily="18" charset="0"/>
                      </a:endParaRPr>
                    </a:p>
                  </a:txBody>
                  <a:tcPr marL="35696" marR="35696" marT="0" marB="0"/>
                </a:tc>
                <a:extLst>
                  <a:ext uri="{0D108BD9-81ED-4DB2-BD59-A6C34878D82A}">
                    <a16:rowId xmlns:a16="http://schemas.microsoft.com/office/drawing/2014/main" val="1601890583"/>
                  </a:ext>
                </a:extLst>
              </a:tr>
              <a:tr h="325702">
                <a:tc>
                  <a:txBody>
                    <a:bodyPr/>
                    <a:lstStyle/>
                    <a:p>
                      <a:pPr>
                        <a:lnSpc>
                          <a:spcPct val="107000"/>
                        </a:lnSpc>
                        <a:spcAft>
                          <a:spcPts val="800"/>
                        </a:spcAft>
                      </a:pPr>
                      <a:r>
                        <a:rPr lang="en-US" sz="1000" dirty="0">
                          <a:effectLst/>
                          <a:latin typeface="Bookman Old Style" panose="02050604050505020204" pitchFamily="18" charset="0"/>
                        </a:rPr>
                        <a:t>173/05/2022-GST</a:t>
                      </a:r>
                      <a:endParaRPr lang="en-IN" sz="1000" dirty="0">
                        <a:effectLst/>
                        <a:latin typeface="Bookman Old Style" panose="02050604050505020204" pitchFamily="18" charset="0"/>
                        <a:ea typeface="Calibri" panose="020F0502020204030204" pitchFamily="34" charset="0"/>
                        <a:cs typeface="Times New Roman" panose="02020603050405020304" pitchFamily="18" charset="0"/>
                      </a:endParaRPr>
                    </a:p>
                  </a:txBody>
                  <a:tcPr marL="35696" marR="35696" marT="0" marB="0"/>
                </a:tc>
                <a:tc>
                  <a:txBody>
                    <a:bodyPr/>
                    <a:lstStyle/>
                    <a:p>
                      <a:pPr>
                        <a:lnSpc>
                          <a:spcPct val="107000"/>
                        </a:lnSpc>
                        <a:spcAft>
                          <a:spcPts val="800"/>
                        </a:spcAft>
                      </a:pPr>
                      <a:r>
                        <a:rPr lang="en-US" sz="1000" dirty="0">
                          <a:effectLst/>
                          <a:latin typeface="Bookman Old Style" panose="02050604050505020204" pitchFamily="18" charset="0"/>
                        </a:rPr>
                        <a:t>06-Jul-2022</a:t>
                      </a:r>
                      <a:endParaRPr lang="en-IN" sz="1000" dirty="0">
                        <a:effectLst/>
                        <a:latin typeface="Bookman Old Style" panose="02050604050505020204" pitchFamily="18" charset="0"/>
                        <a:ea typeface="Calibri" panose="020F0502020204030204" pitchFamily="34" charset="0"/>
                        <a:cs typeface="Times New Roman" panose="02020603050405020304" pitchFamily="18" charset="0"/>
                      </a:endParaRPr>
                    </a:p>
                  </a:txBody>
                  <a:tcPr marL="35696" marR="35696" marT="0" marB="0"/>
                </a:tc>
                <a:tc>
                  <a:txBody>
                    <a:bodyPr/>
                    <a:lstStyle/>
                    <a:p>
                      <a:pPr>
                        <a:lnSpc>
                          <a:spcPct val="107000"/>
                        </a:lnSpc>
                        <a:spcAft>
                          <a:spcPts val="800"/>
                        </a:spcAft>
                      </a:pPr>
                      <a:r>
                        <a:rPr lang="en-US" sz="1000" dirty="0">
                          <a:effectLst/>
                          <a:latin typeface="Bookman Old Style" panose="02050604050505020204" pitchFamily="18" charset="0"/>
                        </a:rPr>
                        <a:t>Clarification on issue of claiming refund under inverted duty structure where the supplier is supplying goods under some concessional notification.</a:t>
                      </a:r>
                      <a:endParaRPr lang="en-IN" sz="1000" dirty="0">
                        <a:effectLst/>
                        <a:latin typeface="Bookman Old Style" panose="02050604050505020204" pitchFamily="18" charset="0"/>
                        <a:ea typeface="Calibri" panose="020F0502020204030204" pitchFamily="34" charset="0"/>
                        <a:cs typeface="Times New Roman" panose="02020603050405020304" pitchFamily="18" charset="0"/>
                      </a:endParaRPr>
                    </a:p>
                  </a:txBody>
                  <a:tcPr marL="35696" marR="35696" marT="0" marB="0"/>
                </a:tc>
                <a:extLst>
                  <a:ext uri="{0D108BD9-81ED-4DB2-BD59-A6C34878D82A}">
                    <a16:rowId xmlns:a16="http://schemas.microsoft.com/office/drawing/2014/main" val="1743248873"/>
                  </a:ext>
                </a:extLst>
              </a:tr>
              <a:tr h="325702">
                <a:tc>
                  <a:txBody>
                    <a:bodyPr/>
                    <a:lstStyle/>
                    <a:p>
                      <a:pPr>
                        <a:lnSpc>
                          <a:spcPct val="107000"/>
                        </a:lnSpc>
                        <a:spcAft>
                          <a:spcPts val="800"/>
                        </a:spcAft>
                      </a:pPr>
                      <a:r>
                        <a:rPr lang="en-US" sz="1000" dirty="0">
                          <a:effectLst/>
                          <a:latin typeface="Bookman Old Style" panose="02050604050505020204" pitchFamily="18" charset="0"/>
                        </a:rPr>
                        <a:t>168/24/2021-GST</a:t>
                      </a:r>
                      <a:endParaRPr lang="en-IN" sz="1000" dirty="0">
                        <a:effectLst/>
                        <a:latin typeface="Bookman Old Style" panose="02050604050505020204" pitchFamily="18" charset="0"/>
                        <a:ea typeface="Calibri" panose="020F0502020204030204" pitchFamily="34" charset="0"/>
                        <a:cs typeface="Times New Roman" panose="02020603050405020304" pitchFamily="18" charset="0"/>
                      </a:endParaRPr>
                    </a:p>
                  </a:txBody>
                  <a:tcPr marL="35696" marR="35696" marT="0" marB="0"/>
                </a:tc>
                <a:tc>
                  <a:txBody>
                    <a:bodyPr/>
                    <a:lstStyle/>
                    <a:p>
                      <a:pPr>
                        <a:lnSpc>
                          <a:spcPct val="107000"/>
                        </a:lnSpc>
                        <a:spcAft>
                          <a:spcPts val="800"/>
                        </a:spcAft>
                      </a:pPr>
                      <a:r>
                        <a:rPr lang="en-US" sz="1000" dirty="0">
                          <a:effectLst/>
                          <a:latin typeface="Bookman Old Style" panose="02050604050505020204" pitchFamily="18" charset="0"/>
                        </a:rPr>
                        <a:t>30-Dec-2021</a:t>
                      </a:r>
                      <a:endParaRPr lang="en-IN" sz="1000" dirty="0">
                        <a:effectLst/>
                        <a:latin typeface="Bookman Old Style" panose="02050604050505020204" pitchFamily="18" charset="0"/>
                        <a:ea typeface="Calibri" panose="020F0502020204030204" pitchFamily="34" charset="0"/>
                        <a:cs typeface="Times New Roman" panose="02020603050405020304" pitchFamily="18" charset="0"/>
                      </a:endParaRPr>
                    </a:p>
                  </a:txBody>
                  <a:tcPr marL="35696" marR="35696" marT="0" marB="0"/>
                </a:tc>
                <a:tc>
                  <a:txBody>
                    <a:bodyPr/>
                    <a:lstStyle/>
                    <a:p>
                      <a:pPr>
                        <a:lnSpc>
                          <a:spcPct val="107000"/>
                        </a:lnSpc>
                        <a:spcAft>
                          <a:spcPts val="800"/>
                        </a:spcAft>
                      </a:pPr>
                      <a:r>
                        <a:rPr lang="en-US" sz="1000" dirty="0">
                          <a:effectLst/>
                          <a:latin typeface="Bookman Old Style" panose="02050604050505020204" pitchFamily="18" charset="0"/>
                        </a:rPr>
                        <a:t>Mechanism for filing of refund claim by the taxpayers registered in erstwhile Union Territory of Daman &amp; Diu for period prior to merger with U.T. of Dadra &amp; Nagar Haveli.</a:t>
                      </a:r>
                      <a:endParaRPr lang="en-IN" sz="1000" dirty="0">
                        <a:effectLst/>
                        <a:latin typeface="Bookman Old Style" panose="02050604050505020204" pitchFamily="18" charset="0"/>
                        <a:ea typeface="Calibri" panose="020F0502020204030204" pitchFamily="34" charset="0"/>
                        <a:cs typeface="Times New Roman" panose="02020603050405020304" pitchFamily="18" charset="0"/>
                      </a:endParaRPr>
                    </a:p>
                  </a:txBody>
                  <a:tcPr marL="35696" marR="35696" marT="0" marB="0"/>
                </a:tc>
                <a:extLst>
                  <a:ext uri="{0D108BD9-81ED-4DB2-BD59-A6C34878D82A}">
                    <a16:rowId xmlns:a16="http://schemas.microsoft.com/office/drawing/2014/main" val="1730687340"/>
                  </a:ext>
                </a:extLst>
              </a:tr>
              <a:tr h="325702">
                <a:tc>
                  <a:txBody>
                    <a:bodyPr/>
                    <a:lstStyle/>
                    <a:p>
                      <a:pPr>
                        <a:lnSpc>
                          <a:spcPct val="107000"/>
                        </a:lnSpc>
                        <a:spcAft>
                          <a:spcPts val="800"/>
                        </a:spcAft>
                      </a:pPr>
                      <a:r>
                        <a:rPr lang="en-US" sz="1000" dirty="0">
                          <a:effectLst/>
                          <a:latin typeface="Bookman Old Style" panose="02050604050505020204" pitchFamily="18" charset="0"/>
                        </a:rPr>
                        <a:t>166/22/2021-GST</a:t>
                      </a:r>
                      <a:endParaRPr lang="en-IN" sz="1000" dirty="0">
                        <a:effectLst/>
                        <a:latin typeface="Bookman Old Style" panose="02050604050505020204" pitchFamily="18" charset="0"/>
                        <a:ea typeface="Calibri" panose="020F0502020204030204" pitchFamily="34" charset="0"/>
                        <a:cs typeface="Times New Roman" panose="02020603050405020304" pitchFamily="18" charset="0"/>
                      </a:endParaRPr>
                    </a:p>
                  </a:txBody>
                  <a:tcPr marL="35696" marR="35696" marT="0" marB="0"/>
                </a:tc>
                <a:tc>
                  <a:txBody>
                    <a:bodyPr/>
                    <a:lstStyle/>
                    <a:p>
                      <a:pPr>
                        <a:lnSpc>
                          <a:spcPct val="107000"/>
                        </a:lnSpc>
                        <a:spcAft>
                          <a:spcPts val="800"/>
                        </a:spcAft>
                      </a:pPr>
                      <a:r>
                        <a:rPr lang="en-US" sz="1000" dirty="0">
                          <a:effectLst/>
                          <a:latin typeface="Bookman Old Style" panose="02050604050505020204" pitchFamily="18" charset="0"/>
                        </a:rPr>
                        <a:t>17-Nov-2021</a:t>
                      </a:r>
                      <a:endParaRPr lang="en-IN" sz="1000" dirty="0">
                        <a:effectLst/>
                        <a:latin typeface="Bookman Old Style" panose="02050604050505020204" pitchFamily="18" charset="0"/>
                        <a:ea typeface="Calibri" panose="020F0502020204030204" pitchFamily="34" charset="0"/>
                        <a:cs typeface="Times New Roman" panose="02020603050405020304" pitchFamily="18" charset="0"/>
                      </a:endParaRPr>
                    </a:p>
                  </a:txBody>
                  <a:tcPr marL="35696" marR="35696" marT="0" marB="0"/>
                </a:tc>
                <a:tc>
                  <a:txBody>
                    <a:bodyPr/>
                    <a:lstStyle/>
                    <a:p>
                      <a:pPr>
                        <a:lnSpc>
                          <a:spcPct val="107000"/>
                        </a:lnSpc>
                        <a:spcAft>
                          <a:spcPts val="800"/>
                        </a:spcAft>
                      </a:pPr>
                      <a:r>
                        <a:rPr lang="en-US" sz="1000" dirty="0">
                          <a:effectLst/>
                          <a:latin typeface="Bookman Old Style" panose="02050604050505020204" pitchFamily="18" charset="0"/>
                        </a:rPr>
                        <a:t>Clarification on Refund of Excess Balance in Electronic Cash Ledger, TDS/TCS, and Deemed Exports under GST</a:t>
                      </a:r>
                      <a:endParaRPr lang="en-IN" sz="1000" dirty="0">
                        <a:effectLst/>
                        <a:latin typeface="Bookman Old Style" panose="02050604050505020204" pitchFamily="18" charset="0"/>
                        <a:ea typeface="Calibri" panose="020F0502020204030204" pitchFamily="34" charset="0"/>
                        <a:cs typeface="Times New Roman" panose="02020603050405020304" pitchFamily="18" charset="0"/>
                      </a:endParaRPr>
                    </a:p>
                  </a:txBody>
                  <a:tcPr marL="35696" marR="35696" marT="0" marB="0"/>
                </a:tc>
                <a:extLst>
                  <a:ext uri="{0D108BD9-81ED-4DB2-BD59-A6C34878D82A}">
                    <a16:rowId xmlns:a16="http://schemas.microsoft.com/office/drawing/2014/main" val="2199408589"/>
                  </a:ext>
                </a:extLst>
              </a:tr>
              <a:tr h="325702">
                <a:tc>
                  <a:txBody>
                    <a:bodyPr/>
                    <a:lstStyle/>
                    <a:p>
                      <a:pPr>
                        <a:lnSpc>
                          <a:spcPct val="107000"/>
                        </a:lnSpc>
                        <a:spcAft>
                          <a:spcPts val="800"/>
                        </a:spcAft>
                      </a:pPr>
                      <a:r>
                        <a:rPr lang="en-US" sz="1000" dirty="0">
                          <a:effectLst/>
                          <a:latin typeface="Bookman Old Style" panose="02050604050505020204" pitchFamily="18" charset="0"/>
                        </a:rPr>
                        <a:t>162/18/2021-GST</a:t>
                      </a:r>
                      <a:endParaRPr lang="en-IN" sz="1000" dirty="0">
                        <a:effectLst/>
                        <a:latin typeface="Bookman Old Style" panose="02050604050505020204" pitchFamily="18" charset="0"/>
                        <a:ea typeface="Calibri" panose="020F0502020204030204" pitchFamily="34" charset="0"/>
                        <a:cs typeface="Times New Roman" panose="02020603050405020304" pitchFamily="18" charset="0"/>
                      </a:endParaRPr>
                    </a:p>
                  </a:txBody>
                  <a:tcPr marL="35696" marR="35696" marT="0" marB="0"/>
                </a:tc>
                <a:tc>
                  <a:txBody>
                    <a:bodyPr/>
                    <a:lstStyle/>
                    <a:p>
                      <a:pPr>
                        <a:lnSpc>
                          <a:spcPct val="107000"/>
                        </a:lnSpc>
                        <a:spcAft>
                          <a:spcPts val="800"/>
                        </a:spcAft>
                      </a:pPr>
                      <a:r>
                        <a:rPr lang="en-US" sz="1000" dirty="0">
                          <a:effectLst/>
                          <a:latin typeface="Bookman Old Style" panose="02050604050505020204" pitchFamily="18" charset="0"/>
                        </a:rPr>
                        <a:t>25-Sep-2021</a:t>
                      </a:r>
                      <a:endParaRPr lang="en-IN" sz="1000" dirty="0">
                        <a:effectLst/>
                        <a:latin typeface="Bookman Old Style" panose="02050604050505020204" pitchFamily="18" charset="0"/>
                        <a:ea typeface="Calibri" panose="020F0502020204030204" pitchFamily="34" charset="0"/>
                        <a:cs typeface="Times New Roman" panose="02020603050405020304" pitchFamily="18" charset="0"/>
                      </a:endParaRPr>
                    </a:p>
                  </a:txBody>
                  <a:tcPr marL="35696" marR="35696" marT="0" marB="0"/>
                </a:tc>
                <a:tc>
                  <a:txBody>
                    <a:bodyPr/>
                    <a:lstStyle/>
                    <a:p>
                      <a:pPr>
                        <a:lnSpc>
                          <a:spcPct val="107000"/>
                        </a:lnSpc>
                        <a:spcAft>
                          <a:spcPts val="800"/>
                        </a:spcAft>
                      </a:pPr>
                      <a:r>
                        <a:rPr lang="en-US" sz="1000" dirty="0">
                          <a:effectLst/>
                          <a:latin typeface="Bookman Old Style" panose="02050604050505020204" pitchFamily="18" charset="0"/>
                        </a:rPr>
                        <a:t>Clarification in respect of refund of tax specified in section 77(1) of the CGST Act and section 19(1) of the IGST Act</a:t>
                      </a:r>
                      <a:endParaRPr lang="en-IN" sz="1000" dirty="0">
                        <a:effectLst/>
                        <a:latin typeface="Bookman Old Style" panose="02050604050505020204" pitchFamily="18" charset="0"/>
                        <a:ea typeface="Calibri" panose="020F0502020204030204" pitchFamily="34" charset="0"/>
                        <a:cs typeface="Times New Roman" panose="02020603050405020304" pitchFamily="18" charset="0"/>
                      </a:endParaRPr>
                    </a:p>
                  </a:txBody>
                  <a:tcPr marL="35696" marR="35696" marT="0" marB="0"/>
                </a:tc>
                <a:extLst>
                  <a:ext uri="{0D108BD9-81ED-4DB2-BD59-A6C34878D82A}">
                    <a16:rowId xmlns:a16="http://schemas.microsoft.com/office/drawing/2014/main" val="844401579"/>
                  </a:ext>
                </a:extLst>
              </a:tr>
              <a:tr h="325702">
                <a:tc>
                  <a:txBody>
                    <a:bodyPr/>
                    <a:lstStyle/>
                    <a:p>
                      <a:pPr>
                        <a:lnSpc>
                          <a:spcPct val="107000"/>
                        </a:lnSpc>
                        <a:spcAft>
                          <a:spcPts val="800"/>
                        </a:spcAft>
                      </a:pPr>
                      <a:r>
                        <a:rPr lang="en-US" sz="1000" dirty="0">
                          <a:effectLst/>
                          <a:latin typeface="Bookman Old Style" panose="02050604050505020204" pitchFamily="18" charset="0"/>
                        </a:rPr>
                        <a:t>147/03/2021-GST</a:t>
                      </a:r>
                      <a:endParaRPr lang="en-IN" sz="1000" dirty="0">
                        <a:effectLst/>
                        <a:latin typeface="Bookman Old Style" panose="02050604050505020204" pitchFamily="18" charset="0"/>
                        <a:ea typeface="Calibri" panose="020F0502020204030204" pitchFamily="34" charset="0"/>
                        <a:cs typeface="Times New Roman" panose="02020603050405020304" pitchFamily="18" charset="0"/>
                      </a:endParaRPr>
                    </a:p>
                  </a:txBody>
                  <a:tcPr marL="35696" marR="35696" marT="0" marB="0"/>
                </a:tc>
                <a:tc>
                  <a:txBody>
                    <a:bodyPr/>
                    <a:lstStyle/>
                    <a:p>
                      <a:pPr>
                        <a:lnSpc>
                          <a:spcPct val="107000"/>
                        </a:lnSpc>
                        <a:spcAft>
                          <a:spcPts val="800"/>
                        </a:spcAft>
                      </a:pPr>
                      <a:r>
                        <a:rPr lang="en-US" sz="1000" dirty="0">
                          <a:effectLst/>
                          <a:latin typeface="Bookman Old Style" panose="02050604050505020204" pitchFamily="18" charset="0"/>
                        </a:rPr>
                        <a:t>12-Mar-2021</a:t>
                      </a:r>
                      <a:endParaRPr lang="en-IN" sz="1000" dirty="0">
                        <a:effectLst/>
                        <a:latin typeface="Bookman Old Style" panose="02050604050505020204" pitchFamily="18" charset="0"/>
                        <a:ea typeface="Calibri" panose="020F0502020204030204" pitchFamily="34" charset="0"/>
                        <a:cs typeface="Times New Roman" panose="02020603050405020304" pitchFamily="18" charset="0"/>
                      </a:endParaRPr>
                    </a:p>
                  </a:txBody>
                  <a:tcPr marL="35696" marR="35696" marT="0" marB="0"/>
                </a:tc>
                <a:tc>
                  <a:txBody>
                    <a:bodyPr/>
                    <a:lstStyle/>
                    <a:p>
                      <a:pPr>
                        <a:lnSpc>
                          <a:spcPct val="107000"/>
                        </a:lnSpc>
                        <a:spcAft>
                          <a:spcPts val="800"/>
                        </a:spcAft>
                      </a:pPr>
                      <a:r>
                        <a:rPr lang="en-US" sz="1000" dirty="0">
                          <a:effectLst/>
                          <a:latin typeface="Bookman Old Style" panose="02050604050505020204" pitchFamily="18" charset="0"/>
                        </a:rPr>
                        <a:t>Clarification on GST Refund Issues: Deemed Exports, Zero-Rated Supplies, Adjusted Turnover, and Filing Relaxations</a:t>
                      </a:r>
                      <a:endParaRPr lang="en-IN" sz="1000" dirty="0">
                        <a:effectLst/>
                        <a:latin typeface="Bookman Old Style" panose="02050604050505020204" pitchFamily="18" charset="0"/>
                        <a:ea typeface="Calibri" panose="020F0502020204030204" pitchFamily="34" charset="0"/>
                        <a:cs typeface="Times New Roman" panose="02020603050405020304" pitchFamily="18" charset="0"/>
                      </a:endParaRPr>
                    </a:p>
                  </a:txBody>
                  <a:tcPr marL="35696" marR="35696" marT="0" marB="0"/>
                </a:tc>
                <a:extLst>
                  <a:ext uri="{0D108BD9-81ED-4DB2-BD59-A6C34878D82A}">
                    <a16:rowId xmlns:a16="http://schemas.microsoft.com/office/drawing/2014/main" val="2114992574"/>
                  </a:ext>
                </a:extLst>
              </a:tr>
              <a:tr h="325702">
                <a:tc>
                  <a:txBody>
                    <a:bodyPr/>
                    <a:lstStyle/>
                    <a:p>
                      <a:pPr>
                        <a:lnSpc>
                          <a:spcPct val="107000"/>
                        </a:lnSpc>
                        <a:spcAft>
                          <a:spcPts val="800"/>
                        </a:spcAft>
                      </a:pPr>
                      <a:r>
                        <a:rPr lang="en-US" sz="1000" dirty="0">
                          <a:effectLst/>
                          <a:latin typeface="Bookman Old Style" panose="02050604050505020204" pitchFamily="18" charset="0"/>
                        </a:rPr>
                        <a:t>139/09/2020-GST</a:t>
                      </a:r>
                      <a:endParaRPr lang="en-IN" sz="1000" dirty="0">
                        <a:effectLst/>
                        <a:latin typeface="Bookman Old Style" panose="02050604050505020204" pitchFamily="18" charset="0"/>
                        <a:ea typeface="Calibri" panose="020F0502020204030204" pitchFamily="34" charset="0"/>
                        <a:cs typeface="Times New Roman" panose="02020603050405020304" pitchFamily="18" charset="0"/>
                      </a:endParaRPr>
                    </a:p>
                  </a:txBody>
                  <a:tcPr marL="35696" marR="35696" marT="0" marB="0"/>
                </a:tc>
                <a:tc>
                  <a:txBody>
                    <a:bodyPr/>
                    <a:lstStyle/>
                    <a:p>
                      <a:pPr>
                        <a:lnSpc>
                          <a:spcPct val="107000"/>
                        </a:lnSpc>
                        <a:spcAft>
                          <a:spcPts val="800"/>
                        </a:spcAft>
                      </a:pPr>
                      <a:r>
                        <a:rPr lang="en-US" sz="1000" dirty="0">
                          <a:effectLst/>
                          <a:latin typeface="Bookman Old Style" panose="02050604050505020204" pitchFamily="18" charset="0"/>
                        </a:rPr>
                        <a:t>10-Jun-2020</a:t>
                      </a:r>
                      <a:endParaRPr lang="en-IN" sz="1000" dirty="0">
                        <a:effectLst/>
                        <a:latin typeface="Bookman Old Style" panose="02050604050505020204" pitchFamily="18" charset="0"/>
                        <a:ea typeface="Calibri" panose="020F0502020204030204" pitchFamily="34" charset="0"/>
                        <a:cs typeface="Times New Roman" panose="02020603050405020304" pitchFamily="18" charset="0"/>
                      </a:endParaRPr>
                    </a:p>
                  </a:txBody>
                  <a:tcPr marL="35696" marR="35696" marT="0" marB="0"/>
                </a:tc>
                <a:tc>
                  <a:txBody>
                    <a:bodyPr/>
                    <a:lstStyle/>
                    <a:p>
                      <a:pPr>
                        <a:lnSpc>
                          <a:spcPct val="107000"/>
                        </a:lnSpc>
                        <a:spcAft>
                          <a:spcPts val="800"/>
                        </a:spcAft>
                      </a:pPr>
                      <a:r>
                        <a:rPr lang="en-US" sz="1000" dirty="0">
                          <a:effectLst/>
                          <a:latin typeface="Bookman Old Style" panose="02050604050505020204" pitchFamily="18" charset="0"/>
                        </a:rPr>
                        <a:t>Clarification on Refund of Accumulated ITC for Missing Invoices, Imports, ISD Invoices, and RCM Supplies</a:t>
                      </a:r>
                      <a:endParaRPr lang="en-IN" sz="1000" dirty="0">
                        <a:effectLst/>
                        <a:latin typeface="Bookman Old Style" panose="02050604050505020204" pitchFamily="18" charset="0"/>
                        <a:ea typeface="Calibri" panose="020F0502020204030204" pitchFamily="34" charset="0"/>
                        <a:cs typeface="Times New Roman" panose="02020603050405020304" pitchFamily="18" charset="0"/>
                      </a:endParaRPr>
                    </a:p>
                  </a:txBody>
                  <a:tcPr marL="35696" marR="35696" marT="0" marB="0"/>
                </a:tc>
                <a:extLst>
                  <a:ext uri="{0D108BD9-81ED-4DB2-BD59-A6C34878D82A}">
                    <a16:rowId xmlns:a16="http://schemas.microsoft.com/office/drawing/2014/main" val="3032530950"/>
                  </a:ext>
                </a:extLst>
              </a:tr>
              <a:tr h="378120">
                <a:tc>
                  <a:txBody>
                    <a:bodyPr/>
                    <a:lstStyle/>
                    <a:p>
                      <a:pPr>
                        <a:lnSpc>
                          <a:spcPct val="107000"/>
                        </a:lnSpc>
                        <a:spcAft>
                          <a:spcPts val="800"/>
                        </a:spcAft>
                      </a:pPr>
                      <a:r>
                        <a:rPr lang="en-US" sz="1000" dirty="0">
                          <a:effectLst/>
                          <a:latin typeface="Bookman Old Style" panose="02050604050505020204" pitchFamily="18" charset="0"/>
                        </a:rPr>
                        <a:t>135/05/2020-GST</a:t>
                      </a:r>
                      <a:endParaRPr lang="en-IN" sz="1000" dirty="0">
                        <a:effectLst/>
                        <a:latin typeface="Bookman Old Style" panose="02050604050505020204" pitchFamily="18" charset="0"/>
                        <a:ea typeface="Calibri" panose="020F0502020204030204" pitchFamily="34" charset="0"/>
                        <a:cs typeface="Times New Roman" panose="02020603050405020304" pitchFamily="18" charset="0"/>
                      </a:endParaRPr>
                    </a:p>
                  </a:txBody>
                  <a:tcPr marL="35696" marR="35696" marT="0" marB="0"/>
                </a:tc>
                <a:tc>
                  <a:txBody>
                    <a:bodyPr/>
                    <a:lstStyle/>
                    <a:p>
                      <a:pPr>
                        <a:lnSpc>
                          <a:spcPct val="107000"/>
                        </a:lnSpc>
                        <a:spcAft>
                          <a:spcPts val="800"/>
                        </a:spcAft>
                      </a:pPr>
                      <a:r>
                        <a:rPr lang="en-US" sz="1000" dirty="0">
                          <a:effectLst/>
                          <a:latin typeface="Bookman Old Style" panose="02050604050505020204" pitchFamily="18" charset="0"/>
                        </a:rPr>
                        <a:t>31-Mar-2020</a:t>
                      </a:r>
                      <a:endParaRPr lang="en-IN" sz="1000" dirty="0">
                        <a:effectLst/>
                        <a:latin typeface="Bookman Old Style" panose="02050604050505020204" pitchFamily="18" charset="0"/>
                        <a:ea typeface="Calibri" panose="020F0502020204030204" pitchFamily="34" charset="0"/>
                        <a:cs typeface="Times New Roman" panose="02020603050405020304" pitchFamily="18" charset="0"/>
                      </a:endParaRPr>
                    </a:p>
                  </a:txBody>
                  <a:tcPr marL="35696" marR="35696" marT="0" marB="0"/>
                </a:tc>
                <a:tc>
                  <a:txBody>
                    <a:bodyPr/>
                    <a:lstStyle/>
                    <a:p>
                      <a:pPr>
                        <a:lnSpc>
                          <a:spcPct val="107000"/>
                        </a:lnSpc>
                        <a:spcAft>
                          <a:spcPts val="800"/>
                        </a:spcAft>
                      </a:pPr>
                      <a:r>
                        <a:rPr lang="en-US" sz="1000" dirty="0">
                          <a:effectLst/>
                          <a:latin typeface="Bookman Old Style" panose="02050604050505020204" pitchFamily="18" charset="0"/>
                        </a:rPr>
                        <a:t>Clarifications on GST Refund Issues: Bunching of Refund Claims, Accumulated ITC Due to Rate Change, Refund on Non-Zero Rated Supplies, ITC Invoices in GSTR-2A, and HSN/SAC Code Requirements</a:t>
                      </a:r>
                      <a:endParaRPr lang="en-IN" sz="1000" dirty="0">
                        <a:effectLst/>
                        <a:latin typeface="Bookman Old Style" panose="02050604050505020204" pitchFamily="18" charset="0"/>
                        <a:ea typeface="Calibri" panose="020F0502020204030204" pitchFamily="34" charset="0"/>
                        <a:cs typeface="Times New Roman" panose="02020603050405020304" pitchFamily="18" charset="0"/>
                      </a:endParaRPr>
                    </a:p>
                  </a:txBody>
                  <a:tcPr marL="35696" marR="35696" marT="0" marB="0"/>
                </a:tc>
                <a:extLst>
                  <a:ext uri="{0D108BD9-81ED-4DB2-BD59-A6C34878D82A}">
                    <a16:rowId xmlns:a16="http://schemas.microsoft.com/office/drawing/2014/main" val="3538690805"/>
                  </a:ext>
                </a:extLst>
              </a:tr>
            </a:tbl>
          </a:graphicData>
        </a:graphic>
      </p:graphicFrame>
      <p:sp>
        <p:nvSpPr>
          <p:cNvPr id="7" name="TextBox 6">
            <a:extLst>
              <a:ext uri="{FF2B5EF4-FFF2-40B4-BE49-F238E27FC236}">
                <a16:creationId xmlns:a16="http://schemas.microsoft.com/office/drawing/2014/main" id="{F93A14FE-3C7A-6B11-86F3-848F05653A12}"/>
              </a:ext>
            </a:extLst>
          </p:cNvPr>
          <p:cNvSpPr txBox="1"/>
          <p:nvPr/>
        </p:nvSpPr>
        <p:spPr>
          <a:xfrm>
            <a:off x="3969328" y="72737"/>
            <a:ext cx="4904509" cy="461665"/>
          </a:xfrm>
          <a:prstGeom prst="rect">
            <a:avLst/>
          </a:prstGeom>
          <a:noFill/>
        </p:spPr>
        <p:txBody>
          <a:bodyPr wrap="square">
            <a:spAutoFit/>
          </a:bodyPr>
          <a:lstStyle/>
          <a:p>
            <a:r>
              <a:rPr lang="en-US" sz="2400" dirty="0">
                <a:solidFill>
                  <a:schemeClr val="accent5"/>
                </a:solidFill>
                <a:effectLst/>
                <a:latin typeface="Bookman Old Style" panose="02050604050505020204" pitchFamily="18" charset="0"/>
                <a:ea typeface="Calibri" panose="020F0502020204030204" pitchFamily="34" charset="0"/>
                <a:cs typeface="Times New Roman" panose="02020603050405020304" pitchFamily="18" charset="0"/>
              </a:rPr>
              <a:t>Recent Refund Circulars</a:t>
            </a:r>
            <a:endParaRPr lang="en-IN" sz="2400" dirty="0">
              <a:solidFill>
                <a:schemeClr val="accent5"/>
              </a:solidFill>
              <a:latin typeface="Bookman Old Style" panose="02050604050505020204" pitchFamily="18" charset="0"/>
            </a:endParaRPr>
          </a:p>
        </p:txBody>
      </p:sp>
    </p:spTree>
    <p:extLst>
      <p:ext uri="{BB962C8B-B14F-4D97-AF65-F5344CB8AC3E}">
        <p14:creationId xmlns:p14="http://schemas.microsoft.com/office/powerpoint/2010/main" val="814948055"/>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84847968-1C04-DF6C-A1E5-A2674B796852}"/>
              </a:ext>
            </a:extLst>
          </p:cNvPr>
          <p:cNvGrpSpPr/>
          <p:nvPr/>
        </p:nvGrpSpPr>
        <p:grpSpPr>
          <a:xfrm>
            <a:off x="-104172" y="-95491"/>
            <a:ext cx="12396487" cy="7051876"/>
            <a:chOff x="409428" y="-95491"/>
            <a:chExt cx="11882886" cy="7051876"/>
          </a:xfrm>
        </p:grpSpPr>
        <p:pic>
          <p:nvPicPr>
            <p:cNvPr id="11266" name="Picture 2" descr="Is India's e-commerce export ready to ride the high wave?">
              <a:extLst>
                <a:ext uri="{FF2B5EF4-FFF2-40B4-BE49-F238E27FC236}">
                  <a16:creationId xmlns:a16="http://schemas.microsoft.com/office/drawing/2014/main" id="{7E048174-8F84-62D4-59EC-B15E0983543F}"/>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7308"/>
            <a:stretch/>
          </p:blipFill>
          <p:spPr bwMode="auto">
            <a:xfrm>
              <a:off x="409428" y="-92597"/>
              <a:ext cx="7513442" cy="7048982"/>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a:extLst>
                <a:ext uri="{FF2B5EF4-FFF2-40B4-BE49-F238E27FC236}">
                  <a16:creationId xmlns:a16="http://schemas.microsoft.com/office/drawing/2014/main" id="{6D763BC5-A18D-F8E0-9D67-BAF4FAEC5788}"/>
                </a:ext>
              </a:extLst>
            </p:cNvPr>
            <p:cNvSpPr/>
            <p:nvPr/>
          </p:nvSpPr>
          <p:spPr>
            <a:xfrm>
              <a:off x="7922871" y="-95491"/>
              <a:ext cx="4369443" cy="7048982"/>
            </a:xfrm>
            <a:prstGeom prst="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dirty="0"/>
            </a:p>
          </p:txBody>
        </p:sp>
      </p:grpSp>
      <p:sp>
        <p:nvSpPr>
          <p:cNvPr id="9" name="Title 1">
            <a:extLst>
              <a:ext uri="{FF2B5EF4-FFF2-40B4-BE49-F238E27FC236}">
                <a16:creationId xmlns:a16="http://schemas.microsoft.com/office/drawing/2014/main" id="{E8885E8D-1DA7-078C-5DB3-5018EFF1A531}"/>
              </a:ext>
            </a:extLst>
          </p:cNvPr>
          <p:cNvSpPr txBox="1">
            <a:spLocks/>
          </p:cNvSpPr>
          <p:nvPr/>
        </p:nvSpPr>
        <p:spPr>
          <a:xfrm>
            <a:off x="6921660" y="2190198"/>
            <a:ext cx="5451677" cy="1895671"/>
          </a:xfrm>
          <a:prstGeom prst="rect">
            <a:avLst/>
          </a:prstGeom>
          <a:no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5200" b="1" dirty="0">
                <a:solidFill>
                  <a:schemeClr val="accent5">
                    <a:lumMod val="75000"/>
                  </a:schemeClr>
                </a:solidFill>
                <a:latin typeface="Bookman Old Style" panose="02050604050505020204" pitchFamily="18" charset="0"/>
              </a:rPr>
              <a:t>E-COMMERCE EXPORTS</a:t>
            </a:r>
          </a:p>
        </p:txBody>
      </p:sp>
    </p:spTree>
    <p:extLst>
      <p:ext uri="{BB962C8B-B14F-4D97-AF65-F5344CB8AC3E}">
        <p14:creationId xmlns:p14="http://schemas.microsoft.com/office/powerpoint/2010/main" val="3272249900"/>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F6532BD-769F-B7EE-4E79-C122A8483045}"/>
              </a:ext>
            </a:extLst>
          </p:cNvPr>
          <p:cNvSpPr txBox="1"/>
          <p:nvPr/>
        </p:nvSpPr>
        <p:spPr>
          <a:xfrm>
            <a:off x="203723" y="597596"/>
            <a:ext cx="11845332" cy="5823582"/>
          </a:xfrm>
          <a:prstGeom prst="rect">
            <a:avLst/>
          </a:prstGeom>
          <a:noFill/>
        </p:spPr>
        <p:txBody>
          <a:bodyPr wrap="square">
            <a:spAutoFit/>
          </a:bodyPr>
          <a:lstStyle/>
          <a:p>
            <a:pPr>
              <a:lnSpc>
                <a:spcPct val="150000"/>
              </a:lnSpc>
            </a:pPr>
            <a:r>
              <a:rPr lang="en-US" sz="1500" b="1" u="sng" dirty="0">
                <a:latin typeface="Bookman Old Style" panose="02050604050505020204" pitchFamily="18" charset="0"/>
              </a:rPr>
              <a:t>Objective:</a:t>
            </a:r>
            <a:endParaRPr lang="en-US" sz="1500" u="sng" dirty="0">
              <a:latin typeface="Bookman Old Style" panose="02050604050505020204" pitchFamily="18" charset="0"/>
            </a:endParaRPr>
          </a:p>
          <a:p>
            <a:pPr>
              <a:buFont typeface="Arial" panose="020B0604020202020204" pitchFamily="34" charset="0"/>
              <a:buChar char="•"/>
            </a:pPr>
            <a:r>
              <a:rPr lang="en-US" sz="1500" dirty="0">
                <a:latin typeface="Bookman Old Style" panose="02050604050505020204" pitchFamily="18" charset="0"/>
              </a:rPr>
              <a:t>Establish a framework for cross-border trade of goods and services in the digital economy.</a:t>
            </a:r>
          </a:p>
          <a:p>
            <a:pPr>
              <a:buFont typeface="Arial" panose="020B0604020202020204" pitchFamily="34" charset="0"/>
              <a:buChar char="•"/>
            </a:pPr>
            <a:r>
              <a:rPr lang="en-US" sz="1500" dirty="0">
                <a:latin typeface="Bookman Old Style" panose="02050604050505020204" pitchFamily="18" charset="0"/>
              </a:rPr>
              <a:t>Promote e-commerce and other emerging export channels from India.</a:t>
            </a:r>
          </a:p>
          <a:p>
            <a:pPr>
              <a:lnSpc>
                <a:spcPct val="150000"/>
              </a:lnSpc>
            </a:pPr>
            <a:r>
              <a:rPr lang="en-US" sz="1500" b="1" u="sng" dirty="0">
                <a:latin typeface="Bookman Old Style" panose="02050604050505020204" pitchFamily="18" charset="0"/>
              </a:rPr>
              <a:t>E-Commerce Exports of Goods and Services:</a:t>
            </a:r>
            <a:endParaRPr lang="en-US" sz="1500" u="sng" dirty="0">
              <a:latin typeface="Bookman Old Style" panose="02050604050505020204" pitchFamily="18" charset="0"/>
            </a:endParaRPr>
          </a:p>
          <a:p>
            <a:pPr>
              <a:lnSpc>
                <a:spcPct val="150000"/>
              </a:lnSpc>
            </a:pPr>
            <a:r>
              <a:rPr lang="en-US" sz="1500" dirty="0">
                <a:latin typeface="Bookman Old Style" panose="02050604050505020204" pitchFamily="18" charset="0"/>
              </a:rPr>
              <a:t>Goods sold via the internet on e-commerce platforms with payments through international credit/debit cards or authorized electronic channels, as specified by RBI.</a:t>
            </a:r>
          </a:p>
          <a:p>
            <a:pPr>
              <a:lnSpc>
                <a:spcPct val="150000"/>
              </a:lnSpc>
            </a:pPr>
            <a:r>
              <a:rPr lang="en-US" sz="1500" b="1" u="sng" dirty="0">
                <a:latin typeface="Bookman Old Style" panose="02050604050505020204" pitchFamily="18" charset="0"/>
              </a:rPr>
              <a:t>Required Documents:</a:t>
            </a:r>
            <a:endParaRPr lang="en-US" sz="1500" u="sng" dirty="0">
              <a:latin typeface="Bookman Old Style" panose="02050604050505020204" pitchFamily="18" charset="0"/>
            </a:endParaRPr>
          </a:p>
          <a:p>
            <a:pPr marL="742950" lvl="1" indent="-285750">
              <a:buFont typeface="Arial" panose="020B0604020202020204" pitchFamily="34" charset="0"/>
              <a:buChar char="•"/>
            </a:pPr>
            <a:r>
              <a:rPr lang="en-US" sz="1500" dirty="0">
                <a:latin typeface="Bookman Old Style" panose="02050604050505020204" pitchFamily="18" charset="0"/>
              </a:rPr>
              <a:t>Identity proof (Aadhar card, passport, or driving license).</a:t>
            </a:r>
          </a:p>
          <a:p>
            <a:pPr marL="742950" lvl="1" indent="-285750">
              <a:buFont typeface="Arial" panose="020B0604020202020204" pitchFamily="34" charset="0"/>
              <a:buChar char="•"/>
            </a:pPr>
            <a:r>
              <a:rPr lang="en-US" sz="1500" dirty="0">
                <a:latin typeface="Bookman Old Style" panose="02050604050505020204" pitchFamily="18" charset="0"/>
              </a:rPr>
              <a:t>Business address proof.</a:t>
            </a:r>
          </a:p>
          <a:p>
            <a:pPr marL="742950" lvl="1" indent="-285750">
              <a:buFont typeface="Arial" panose="020B0604020202020204" pitchFamily="34" charset="0"/>
              <a:buChar char="•"/>
            </a:pPr>
            <a:r>
              <a:rPr lang="en-US" sz="1500" dirty="0">
                <a:latin typeface="Bookman Old Style" panose="02050604050505020204" pitchFamily="18" charset="0"/>
              </a:rPr>
              <a:t>International transaction-enabled credit card.</a:t>
            </a:r>
          </a:p>
          <a:p>
            <a:pPr marL="742950" lvl="1" indent="-285750">
              <a:buFont typeface="Arial" panose="020B0604020202020204" pitchFamily="34" charset="0"/>
              <a:buChar char="•"/>
            </a:pPr>
            <a:r>
              <a:rPr lang="en-US" sz="1500" dirty="0">
                <a:latin typeface="Bookman Old Style" panose="02050604050505020204" pitchFamily="18" charset="0"/>
              </a:rPr>
              <a:t>PAN card from the Income Tax Department.</a:t>
            </a:r>
          </a:p>
          <a:p>
            <a:pPr marL="742950" lvl="1" indent="-285750">
              <a:buFont typeface="Arial" panose="020B0604020202020204" pitchFamily="34" charset="0"/>
              <a:buChar char="•"/>
            </a:pPr>
            <a:r>
              <a:rPr lang="en-US" sz="1500" dirty="0">
                <a:latin typeface="Bookman Old Style" panose="02050604050505020204" pitchFamily="18" charset="0"/>
              </a:rPr>
              <a:t>Import-Export Code (IEC).</a:t>
            </a:r>
          </a:p>
          <a:p>
            <a:pPr marL="742950" lvl="1" indent="-285750">
              <a:buFont typeface="Arial" panose="020B0604020202020204" pitchFamily="34" charset="0"/>
              <a:buChar char="•"/>
            </a:pPr>
            <a:r>
              <a:rPr lang="en-US" sz="1500" dirty="0">
                <a:latin typeface="Bookman Old Style" panose="02050604050505020204" pitchFamily="18" charset="0"/>
              </a:rPr>
              <a:t>Product details with photographs.</a:t>
            </a:r>
          </a:p>
          <a:p>
            <a:pPr>
              <a:lnSpc>
                <a:spcPct val="150000"/>
              </a:lnSpc>
            </a:pPr>
            <a:r>
              <a:rPr lang="en-US" sz="1500" b="1" u="sng" dirty="0">
                <a:latin typeface="Bookman Old Style" panose="02050604050505020204" pitchFamily="18" charset="0"/>
              </a:rPr>
              <a:t>Export through Courier Service/Post:</a:t>
            </a:r>
            <a:endParaRPr lang="en-US" sz="1500" u="sng" dirty="0">
              <a:latin typeface="Bookman Old Style" panose="02050604050505020204" pitchFamily="18" charset="0"/>
            </a:endParaRPr>
          </a:p>
          <a:p>
            <a:pPr>
              <a:buFont typeface="Arial" panose="020B0604020202020204" pitchFamily="34" charset="0"/>
              <a:buChar char="•"/>
            </a:pPr>
            <a:r>
              <a:rPr lang="en-US" sz="1500" dirty="0">
                <a:latin typeface="Bookman Old Style" panose="02050604050505020204" pitchFamily="18" charset="0"/>
              </a:rPr>
              <a:t>Permitted under Customs Act, 1962, with compliance to FTP/Export Policy.</a:t>
            </a:r>
          </a:p>
          <a:p>
            <a:pPr>
              <a:buFont typeface="Arial" panose="020B0604020202020204" pitchFamily="34" charset="0"/>
              <a:buChar char="•"/>
            </a:pPr>
            <a:r>
              <a:rPr lang="en-US" sz="1500" dirty="0">
                <a:latin typeface="Bookman Old Style" panose="02050604050505020204" pitchFamily="18" charset="0"/>
              </a:rPr>
              <a:t>Value limit for exports through courier service is ₹10 lakhs per consignment.</a:t>
            </a:r>
          </a:p>
          <a:p>
            <a:pPr>
              <a:lnSpc>
                <a:spcPct val="150000"/>
              </a:lnSpc>
            </a:pPr>
            <a:r>
              <a:rPr lang="en-US" sz="1500" b="1" u="sng" dirty="0">
                <a:latin typeface="Bookman Old Style" panose="02050604050505020204" pitchFamily="18" charset="0"/>
              </a:rPr>
              <a:t>Platforms for E-commerce Exports:</a:t>
            </a:r>
            <a:endParaRPr lang="en-US" sz="1500" u="sng" dirty="0">
              <a:latin typeface="Bookman Old Style" panose="02050604050505020204" pitchFamily="18" charset="0"/>
            </a:endParaRPr>
          </a:p>
          <a:p>
            <a:pPr>
              <a:lnSpc>
                <a:spcPct val="150000"/>
              </a:lnSpc>
              <a:buFont typeface="Arial" panose="020B0604020202020204" pitchFamily="34" charset="0"/>
              <a:buChar char="•"/>
            </a:pPr>
            <a:r>
              <a:rPr lang="en-US" sz="1500" b="1" dirty="0">
                <a:latin typeface="Bookman Old Style" panose="02050604050505020204" pitchFamily="18" charset="0"/>
              </a:rPr>
              <a:t>Marketplaces:</a:t>
            </a:r>
            <a:r>
              <a:rPr lang="en-US" sz="1500" dirty="0">
                <a:latin typeface="Bookman Old Style" panose="02050604050505020204" pitchFamily="18" charset="0"/>
              </a:rPr>
              <a:t> Amazon, eBay, Alibaba, Etsy, etc.</a:t>
            </a:r>
          </a:p>
          <a:p>
            <a:pPr>
              <a:lnSpc>
                <a:spcPct val="150000"/>
              </a:lnSpc>
              <a:buFont typeface="Arial" panose="020B0604020202020204" pitchFamily="34" charset="0"/>
              <a:buChar char="•"/>
            </a:pPr>
            <a:r>
              <a:rPr lang="en-US" sz="1500" b="1" dirty="0">
                <a:latin typeface="Bookman Old Style" panose="02050604050505020204" pitchFamily="18" charset="0"/>
              </a:rPr>
              <a:t>Direct-to-Consumer (DTC) Websites:</a:t>
            </a:r>
            <a:r>
              <a:rPr lang="en-US" sz="1500" dirty="0">
                <a:latin typeface="Bookman Old Style" panose="02050604050505020204" pitchFamily="18" charset="0"/>
              </a:rPr>
              <a:t> Use of platforms like Shopify, WooCommerce, BigCommerce.</a:t>
            </a:r>
          </a:p>
          <a:p>
            <a:pPr>
              <a:lnSpc>
                <a:spcPct val="150000"/>
              </a:lnSpc>
              <a:buFont typeface="Arial" panose="020B0604020202020204" pitchFamily="34" charset="0"/>
              <a:buChar char="•"/>
            </a:pPr>
            <a:r>
              <a:rPr lang="en-US" sz="1500" b="1" dirty="0">
                <a:latin typeface="Bookman Old Style" panose="02050604050505020204" pitchFamily="18" charset="0"/>
              </a:rPr>
              <a:t>Social Media and Digital Marketing:</a:t>
            </a:r>
            <a:r>
              <a:rPr lang="en-US" sz="1500" dirty="0">
                <a:latin typeface="Bookman Old Style" panose="02050604050505020204" pitchFamily="18" charset="0"/>
              </a:rPr>
              <a:t> Leverage Instagram, Facebook, and Google Ads for targeted marketing.</a:t>
            </a:r>
          </a:p>
        </p:txBody>
      </p:sp>
      <p:sp>
        <p:nvSpPr>
          <p:cNvPr id="6" name="Title 1">
            <a:extLst>
              <a:ext uri="{FF2B5EF4-FFF2-40B4-BE49-F238E27FC236}">
                <a16:creationId xmlns:a16="http://schemas.microsoft.com/office/drawing/2014/main" id="{2F82D155-510F-86DF-AFBE-2D51A68445C7}"/>
              </a:ext>
            </a:extLst>
          </p:cNvPr>
          <p:cNvSpPr txBox="1">
            <a:spLocks/>
          </p:cNvSpPr>
          <p:nvPr/>
        </p:nvSpPr>
        <p:spPr>
          <a:xfrm>
            <a:off x="838200" y="87650"/>
            <a:ext cx="10515600" cy="549274"/>
          </a:xfrm>
          <a:prstGeom prst="rect">
            <a:avLst/>
          </a:prstGeom>
          <a:no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dirty="0">
                <a:solidFill>
                  <a:schemeClr val="accent5"/>
                </a:solidFill>
                <a:latin typeface="Bookman Old Style" panose="02050604050505020204" pitchFamily="18" charset="0"/>
              </a:rPr>
              <a:t>E-COMMERCE EXPORTS</a:t>
            </a:r>
          </a:p>
        </p:txBody>
      </p:sp>
    </p:spTree>
    <p:extLst>
      <p:ext uri="{BB962C8B-B14F-4D97-AF65-F5344CB8AC3E}">
        <p14:creationId xmlns:p14="http://schemas.microsoft.com/office/powerpoint/2010/main" val="243253009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View</Template>
  <TotalTime>3366</TotalTime>
  <Words>13519</Words>
  <Application>Microsoft Office PowerPoint</Application>
  <PresentationFormat>Widescreen</PresentationFormat>
  <Paragraphs>1147</Paragraphs>
  <Slides>109</Slides>
  <Notes>47</Notes>
  <HiddenSlides>0</HiddenSlides>
  <MMClips>1</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109</vt:i4>
      </vt:variant>
    </vt:vector>
  </HeadingPairs>
  <TitlesOfParts>
    <vt:vector size="121" baseType="lpstr">
      <vt:lpstr>Arial</vt:lpstr>
      <vt:lpstr>Book Antiqua</vt:lpstr>
      <vt:lpstr>Bookman Old Style</vt:lpstr>
      <vt:lpstr>Calibri</vt:lpstr>
      <vt:lpstr>Calibri Light</vt:lpstr>
      <vt:lpstr>Courier New</vt:lpstr>
      <vt:lpstr>DejaVu Sans</vt:lpstr>
      <vt:lpstr>Segoe UI</vt:lpstr>
      <vt:lpstr>Symbol</vt:lpstr>
      <vt:lpstr>Times New Roman</vt:lpstr>
      <vt:lpstr>Wingdings</vt:lpstr>
      <vt:lpstr>Office Theme</vt:lpstr>
      <vt:lpstr>PowerPoint Presentation</vt:lpstr>
      <vt:lpstr>PowerPoint Presentation</vt:lpstr>
      <vt:lpstr>PowerPoint Presentation</vt:lpstr>
      <vt:lpstr>PowerPoint Presentation</vt:lpstr>
      <vt:lpstr>Definition of Export</vt:lpstr>
      <vt:lpstr>Definition of Export</vt:lpstr>
      <vt:lpstr>Definition of Export</vt:lpstr>
      <vt:lpstr>PowerPoint Presentation</vt:lpstr>
      <vt:lpstr>In-Depth Analysis of Customs Export Definitions</vt:lpstr>
      <vt:lpstr>Landmark Judgment Defining India’s Territory </vt:lpstr>
      <vt:lpstr>In-Depth Analysis of Customs Export Definitions</vt:lpstr>
      <vt:lpstr>In-Depth Analysis of Customs Export Definitions</vt:lpstr>
      <vt:lpstr>PowerPoint Presentation</vt:lpstr>
      <vt:lpstr>In-Depth Analysis of Customs Export Definitions</vt:lpstr>
      <vt:lpstr>PowerPoint Presentation</vt:lpstr>
      <vt:lpstr>In-Depth Analysis of Customs Export Definitions</vt:lpstr>
      <vt:lpstr>In-Depth Analysis of Customs Export Definitions</vt:lpstr>
      <vt:lpstr>PowerPoint Presentation</vt:lpstr>
      <vt:lpstr>PowerPoint Presentation</vt:lpstr>
      <vt:lpstr>Landmark Judgement on Export of Prohibited Goods</vt:lpstr>
      <vt:lpstr>PowerPoint Presentation</vt:lpstr>
      <vt:lpstr>In-Depth Analysis of Customs Export Definitions</vt:lpstr>
      <vt:lpstr>In-Depth Analysis of Customs Export Definitions</vt:lpstr>
      <vt:lpstr>In-Depth Analysis of Customs Export Definitions</vt:lpstr>
      <vt:lpstr>In-Depth Analysis of Customs Export Definitions</vt:lpstr>
      <vt:lpstr>In-Depth Analysis of Customs Export Definitions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Seminar on Import</dc:title>
  <dc:creator>Dell</dc:creator>
  <cp:lastModifiedBy>Dell</cp:lastModifiedBy>
  <cp:revision>100</cp:revision>
  <dcterms:created xsi:type="dcterms:W3CDTF">2024-08-16T05:15:01Z</dcterms:created>
  <dcterms:modified xsi:type="dcterms:W3CDTF">2024-09-26T13:25:43Z</dcterms:modified>
</cp:coreProperties>
</file>