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0"/>
  </p:notesMasterIdLst>
  <p:sldIdLst>
    <p:sldId id="256" r:id="rId2"/>
    <p:sldId id="257" r:id="rId3"/>
    <p:sldId id="611" r:id="rId4"/>
    <p:sldId id="634" r:id="rId5"/>
    <p:sldId id="268" r:id="rId6"/>
    <p:sldId id="615" r:id="rId7"/>
    <p:sldId id="617" r:id="rId8"/>
    <p:sldId id="616" r:id="rId9"/>
    <p:sldId id="618" r:id="rId10"/>
    <p:sldId id="619" r:id="rId11"/>
    <p:sldId id="620" r:id="rId12"/>
    <p:sldId id="621" r:id="rId13"/>
    <p:sldId id="622" r:id="rId14"/>
    <p:sldId id="623" r:id="rId15"/>
    <p:sldId id="624" r:id="rId16"/>
    <p:sldId id="625" r:id="rId17"/>
    <p:sldId id="642" r:id="rId18"/>
    <p:sldId id="258" r:id="rId19"/>
    <p:sldId id="260" r:id="rId20"/>
    <p:sldId id="261" r:id="rId21"/>
    <p:sldId id="262" r:id="rId22"/>
    <p:sldId id="263" r:id="rId23"/>
    <p:sldId id="264" r:id="rId24"/>
    <p:sldId id="265" r:id="rId25"/>
    <p:sldId id="266" r:id="rId26"/>
    <p:sldId id="259" r:id="rId27"/>
    <p:sldId id="267" r:id="rId28"/>
    <p:sldId id="630" r:id="rId29"/>
    <p:sldId id="631" r:id="rId30"/>
    <p:sldId id="632" r:id="rId31"/>
    <p:sldId id="633" r:id="rId32"/>
    <p:sldId id="612" r:id="rId33"/>
    <p:sldId id="626" r:id="rId34"/>
    <p:sldId id="627" r:id="rId35"/>
    <p:sldId id="628" r:id="rId36"/>
    <p:sldId id="613" r:id="rId37"/>
    <p:sldId id="643" r:id="rId38"/>
    <p:sldId id="644" r:id="rId39"/>
    <p:sldId id="629" r:id="rId40"/>
    <p:sldId id="635" r:id="rId41"/>
    <p:sldId id="636" r:id="rId42"/>
    <p:sldId id="614" r:id="rId43"/>
    <p:sldId id="637" r:id="rId44"/>
    <p:sldId id="638" r:id="rId45"/>
    <p:sldId id="639" r:id="rId46"/>
    <p:sldId id="640" r:id="rId47"/>
    <p:sldId id="641" r:id="rId48"/>
    <p:sldId id="645" r:id="rId49"/>
    <p:sldId id="667" r:id="rId50"/>
    <p:sldId id="646" r:id="rId51"/>
    <p:sldId id="647" r:id="rId52"/>
    <p:sldId id="648" r:id="rId53"/>
    <p:sldId id="649" r:id="rId54"/>
    <p:sldId id="650" r:id="rId55"/>
    <p:sldId id="651" r:id="rId56"/>
    <p:sldId id="652" r:id="rId57"/>
    <p:sldId id="653" r:id="rId58"/>
    <p:sldId id="654" r:id="rId59"/>
    <p:sldId id="655" r:id="rId60"/>
    <p:sldId id="656" r:id="rId61"/>
    <p:sldId id="657" r:id="rId62"/>
    <p:sldId id="658" r:id="rId63"/>
    <p:sldId id="659" r:id="rId64"/>
    <p:sldId id="660" r:id="rId65"/>
    <p:sldId id="661" r:id="rId66"/>
    <p:sldId id="662" r:id="rId67"/>
    <p:sldId id="663" r:id="rId68"/>
    <p:sldId id="664" r:id="rId69"/>
    <p:sldId id="665" r:id="rId70"/>
    <p:sldId id="666" r:id="rId71"/>
    <p:sldId id="668" r:id="rId72"/>
    <p:sldId id="669" r:id="rId73"/>
    <p:sldId id="670" r:id="rId74"/>
    <p:sldId id="671" r:id="rId75"/>
    <p:sldId id="672" r:id="rId76"/>
    <p:sldId id="673" r:id="rId77"/>
    <p:sldId id="674" r:id="rId78"/>
    <p:sldId id="675" r:id="rId79"/>
    <p:sldId id="677" r:id="rId80"/>
    <p:sldId id="678" r:id="rId81"/>
    <p:sldId id="679" r:id="rId82"/>
    <p:sldId id="676" r:id="rId83"/>
    <p:sldId id="680" r:id="rId84"/>
    <p:sldId id="681" r:id="rId85"/>
    <p:sldId id="682" r:id="rId86"/>
    <p:sldId id="683" r:id="rId87"/>
    <p:sldId id="684" r:id="rId88"/>
    <p:sldId id="685" r:id="rId89"/>
    <p:sldId id="686" r:id="rId90"/>
    <p:sldId id="687" r:id="rId91"/>
    <p:sldId id="688" r:id="rId92"/>
    <p:sldId id="689" r:id="rId93"/>
    <p:sldId id="694" r:id="rId94"/>
    <p:sldId id="690" r:id="rId95"/>
    <p:sldId id="691" r:id="rId96"/>
    <p:sldId id="693" r:id="rId97"/>
    <p:sldId id="692" r:id="rId98"/>
    <p:sldId id="695" r:id="rId99"/>
    <p:sldId id="697" r:id="rId100"/>
    <p:sldId id="708" r:id="rId101"/>
    <p:sldId id="705" r:id="rId102"/>
    <p:sldId id="706" r:id="rId103"/>
    <p:sldId id="707" r:id="rId104"/>
    <p:sldId id="709" r:id="rId105"/>
    <p:sldId id="710" r:id="rId106"/>
    <p:sldId id="711" r:id="rId107"/>
    <p:sldId id="712" r:id="rId108"/>
    <p:sldId id="713" r:id="rId109"/>
    <p:sldId id="714" r:id="rId110"/>
    <p:sldId id="715" r:id="rId111"/>
    <p:sldId id="716" r:id="rId112"/>
    <p:sldId id="717" r:id="rId113"/>
    <p:sldId id="718" r:id="rId114"/>
    <p:sldId id="719" r:id="rId115"/>
    <p:sldId id="720" r:id="rId116"/>
    <p:sldId id="722" r:id="rId117"/>
    <p:sldId id="723" r:id="rId118"/>
    <p:sldId id="724" r:id="rId119"/>
    <p:sldId id="725" r:id="rId120"/>
    <p:sldId id="726" r:id="rId121"/>
    <p:sldId id="727" r:id="rId122"/>
    <p:sldId id="729" r:id="rId123"/>
    <p:sldId id="730" r:id="rId124"/>
    <p:sldId id="731" r:id="rId125"/>
    <p:sldId id="732" r:id="rId126"/>
    <p:sldId id="733" r:id="rId127"/>
    <p:sldId id="734" r:id="rId128"/>
    <p:sldId id="735" r:id="rId129"/>
    <p:sldId id="736" r:id="rId130"/>
    <p:sldId id="737" r:id="rId131"/>
    <p:sldId id="738" r:id="rId132"/>
    <p:sldId id="739" r:id="rId133"/>
    <p:sldId id="740" r:id="rId134"/>
    <p:sldId id="741" r:id="rId135"/>
    <p:sldId id="742" r:id="rId136"/>
    <p:sldId id="743" r:id="rId137"/>
    <p:sldId id="745" r:id="rId138"/>
    <p:sldId id="450" r:id="rId1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8469F-07C4-4865-AD75-C4290972D353}" name="VIjayan R" initials="VR" userId="449cb5b19df445c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14BA9-383C-4E23-BE20-D5EB7AB5408E}" type="datetimeFigureOut">
              <a:rPr lang="en-IN" smtClean="0"/>
              <a:t>01-10-2023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601E3-5BDF-4208-8160-BBA40F39093D}" type="slidenum">
              <a:rPr lang="en-IN" smtClean="0"/>
              <a:t>‹#›</a:t>
            </a:fld>
            <a:endParaRPr lang="en-IN"/>
          </a:p>
        </p:txBody>
      </p:sp>
    </p:spTree>
    <p:extLst>
      <p:ext uri="{BB962C8B-B14F-4D97-AF65-F5344CB8AC3E}">
        <p14:creationId xmlns:p14="http://schemas.microsoft.com/office/powerpoint/2010/main" val="178431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653DBF3-5996-4573-A66A-461A9E15A331}" type="datetimeFigureOut">
              <a:rPr lang="en-IN" smtClean="0"/>
              <a:t>01-10-2023</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26032547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53DBF3-5996-4573-A66A-461A9E15A331}" type="datetimeFigureOut">
              <a:rPr lang="en-IN" smtClean="0"/>
              <a:t>01-10-2023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109571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53DBF3-5996-4573-A66A-461A9E15A331}" type="datetimeFigureOut">
              <a:rPr lang="en-IN" smtClean="0"/>
              <a:t>01-10-2023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354161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53DBF3-5996-4573-A66A-461A9E15A331}" type="datetimeFigureOut">
              <a:rPr lang="en-IN" smtClean="0"/>
              <a:t>01-10-2023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110837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653DBF3-5996-4573-A66A-461A9E15A331}" type="datetimeFigureOut">
              <a:rPr lang="en-IN" smtClean="0"/>
              <a:t>01-10-2023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25936824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653DBF3-5996-4573-A66A-461A9E15A331}" type="datetimeFigureOut">
              <a:rPr lang="en-IN" smtClean="0"/>
              <a:t>01-10-2023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116289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653DBF3-5996-4573-A66A-461A9E15A331}" type="datetimeFigureOut">
              <a:rPr lang="en-IN" smtClean="0"/>
              <a:t>01-10-2023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67871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653DBF3-5996-4573-A66A-461A9E15A331}" type="datetimeFigureOut">
              <a:rPr lang="en-IN" smtClean="0"/>
              <a:t>01-10-2023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382782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3DBF3-5996-4573-A66A-461A9E15A331}" type="datetimeFigureOut">
              <a:rPr lang="en-IN" smtClean="0"/>
              <a:t>01-10-2023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25168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653DBF3-5996-4573-A66A-461A9E15A331}" type="datetimeFigureOut">
              <a:rPr lang="en-IN" smtClean="0"/>
              <a:t>01-10-2023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982D68-09DE-4B49-8148-4E892C9CA6DC}" type="slidenum">
              <a:rPr lang="en-IN" smtClean="0"/>
              <a:t>‹#›</a:t>
            </a:fld>
            <a:endParaRPr lang="en-IN"/>
          </a:p>
        </p:txBody>
      </p:sp>
    </p:spTree>
    <p:extLst>
      <p:ext uri="{BB962C8B-B14F-4D97-AF65-F5344CB8AC3E}">
        <p14:creationId xmlns:p14="http://schemas.microsoft.com/office/powerpoint/2010/main" val="80743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653DBF3-5996-4573-A66A-461A9E15A331}" type="datetimeFigureOut">
              <a:rPr lang="en-IN" smtClean="0"/>
              <a:t>01-10-2023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1A982D68-09DE-4B49-8148-4E892C9CA6DC}" type="slidenum">
              <a:rPr lang="en-IN" smtClean="0"/>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19147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53DBF3-5996-4573-A66A-461A9E15A331}" type="datetimeFigureOut">
              <a:rPr lang="en-IN" smtClean="0"/>
              <a:t>01-10-2023</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982D68-09DE-4B49-8148-4E892C9CA6DC}" type="slidenum">
              <a:rPr lang="en-IN" smtClean="0"/>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602809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blog.saginfotech.com/wp-content/uploads/2017/06/gst-reverse-charge.jpg" TargetMode="Externa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hyperlink" Target="https://www.indiafilings.com/learn/gstr-5-return-filing/" TargetMode="External"/><Relationship Id="rId2" Type="http://schemas.openxmlformats.org/officeDocument/2006/relationships/hyperlink" Target="https://www.indiafilings.com/learn/gst-registration-non-resident-taxable-person/"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hippingandfreightresource.com/2010/11/15/what-is-a-high-seas-sale/"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co.in/search?dcr=0&amp;q=world+customs+organization+type+of+business&amp;stick=H4sIAAAAAAAAAOPgE-LUz9U3MDTMKivSUswot9JPzs_JSU0uyczP088vSk_My6xKBHGKrUoqC1IBfvQWjTAAAAA&amp;sa=X&amp;ved=0ahUKEwimzJHx4qLZAhUEpY8KHaDnBD4Q6BMI1AEoADAT" TargetMode="External"/><Relationship Id="rId3" Type="http://schemas.openxmlformats.org/officeDocument/2006/relationships/hyperlink" Target="https://www.google.co.in/search?dcr=0&amp;q=Brussels?&amp;stick=H4sIAAAAAAAAAOPgE-LUz9U3MDTMKitS4gAzzc2rtDQyyq30k_NzclKTSzLz8_Tzi9IT8zKrEkGcYqv0xKKizGKgcEYhANsck29BAAAA&amp;sa=X&amp;ved=0ahUKEwimzJHx4qLZAhUEpY8KHaDnBD4QmxMIxQEoATAO" TargetMode="External"/><Relationship Id="rId7" Type="http://schemas.openxmlformats.org/officeDocument/2006/relationships/hyperlink" Target="https://www.google.co.in/search?dcr=0&amp;q=world+customs+organization+formerly+called&amp;sa=X&amp;ved=0ahUKEwimzJHx4qLZAhUEpY8KHaDnBD4Q6BMI0QEoADAS" TargetMode="External"/><Relationship Id="rId2" Type="http://schemas.openxmlformats.org/officeDocument/2006/relationships/hyperlink" Target="https://www.google.co.in/search?dcr=0&amp;q=world+customs+organization+headquarters&amp;stick=H4sIAAAAAAAAAOPgE-LUz9U3MDTMKivS0sgot9JPzs_JSU0uyczP088vSk_My6xKBHGKrdITi4oyi4HCGYUAIesVKzcAAAA&amp;sa=X&amp;ved=0ahUKEwimzJHx4qLZAhUEpY8KHaDnBD4Q6BMIxAEoADAO" TargetMode="External"/><Relationship Id="rId1" Type="http://schemas.openxmlformats.org/officeDocument/2006/relationships/slideLayout" Target="../slideLayouts/slideLayout2.xml"/><Relationship Id="rId6" Type="http://schemas.openxmlformats.org/officeDocument/2006/relationships/hyperlink" Target="https://www.google.co.in/search?dcr=0&amp;q=world+customs+organization+membership&amp;sa=X&amp;ved=0ahUKEwimzJHx4qLZAhUEpY8KHaDnBD4Q6BMIzgEoADAR" TargetMode="External"/><Relationship Id="rId5" Type="http://schemas.openxmlformats.org/officeDocument/2006/relationships/hyperlink" Target="https://www.google.co.in/search?dcr=0&amp;q=world+customs+organization+secretary+general&amp;sa=X&amp;ved=0ahUKEwimzJHx4qLZAhUEpY8KHaDnBD4Q6BMIywEoADAQ" TargetMode="External"/><Relationship Id="rId4" Type="http://schemas.openxmlformats.org/officeDocument/2006/relationships/hyperlink" Target="https://www.google.co.in/search?dcr=0&amp;q=world+customs+organization+founded&amp;stick=H4sIAAAAAAAAAOPgE-LUz9U3MDTMKivSUs1OttLPL0pPzMusSizJzM9D4Vil5ZfmpaSmAABmgGCsNAAAAA&amp;sa=X&amp;ved=0ahUKEwimzJHx4qLZAhUEpY8KHaDnBD4Q6BMIyAEoADAP" TargetMode="External"/><Relationship Id="rId9" Type="http://schemas.openxmlformats.org/officeDocument/2006/relationships/hyperlink" Target="https://www.google.co.in/search?dcr=0&amp;q=intergovernmental+organization&amp;stick=H4sIAAAAAAAAAOPgE-LUz9U3MDTMKitS4gIxzYst43OytRQzyq30k_NzclKTSzLz8_Tzi9IT8zKrEkGcYquSyoJUAKjN3Zk8AAAA&amp;sa=X&amp;ved=0ahUKEwimzJHx4qLZAhUEpY8KHaDnBD4QmxMI1QEoATAT"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World_Trade_Organization" TargetMode="External"/><Relationship Id="rId3" Type="http://schemas.openxmlformats.org/officeDocument/2006/relationships/hyperlink" Target="https://en.wikipedia.org/wiki/Trade_facilitation" TargetMode="External"/><Relationship Id="rId7" Type="http://schemas.openxmlformats.org/officeDocument/2006/relationships/hyperlink" Target="https://en.wikipedia.org/wiki/Harmonized_System" TargetMode="External"/><Relationship Id="rId2" Type="http://schemas.openxmlformats.org/officeDocument/2006/relationships/hyperlink" Target="https://en.wikipedia.org/wiki/Supply_chain_security" TargetMode="External"/><Relationship Id="rId1" Type="http://schemas.openxmlformats.org/officeDocument/2006/relationships/slideLayout" Target="../slideLayouts/slideLayout2.xml"/><Relationship Id="rId6" Type="http://schemas.openxmlformats.org/officeDocument/2006/relationships/hyperlink" Target="https://en.wikipedia.org/wiki/Capacity_building" TargetMode="External"/><Relationship Id="rId5" Type="http://schemas.openxmlformats.org/officeDocument/2006/relationships/hyperlink" Target="https://en.wikipedia.org/wiki/Intellectual_Property_Rights" TargetMode="External"/><Relationship Id="rId10" Type="http://schemas.openxmlformats.org/officeDocument/2006/relationships/hyperlink" Target="https://en.wikipedia.org/wiki/Rules_of_Origin" TargetMode="External"/><Relationship Id="rId4" Type="http://schemas.openxmlformats.org/officeDocument/2006/relationships/hyperlink" Target="https://en.wikipedia.org/wiki/Counterfeiting" TargetMode="External"/><Relationship Id="rId9" Type="http://schemas.openxmlformats.org/officeDocument/2006/relationships/hyperlink" Target="https://en.wikipedia.org/wiki/Customs_valuation"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3" Type="http://schemas.openxmlformats.org/officeDocument/2006/relationships/hyperlink" Target="http://undefined/content-page/explore-act/1000086/1000002"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hyperlink" Target="http://undefined/content-page/explore-act/1000090/100000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undefined/content-page/explore-act/1000007/1000002"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hyperlink" Target="http://undefined/content-page/explore-act/1000131/1000002" TargetMode="Externa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5.xml.rels><?xml version="1.0" encoding="UTF-8" standalone="yes"?>
<Relationships xmlns="http://schemas.openxmlformats.org/package/2006/relationships"><Relationship Id="rId3" Type="http://schemas.openxmlformats.org/officeDocument/2006/relationships/hyperlink" Target="http://undefined/content-page/explore-act/1000068/1000002" TargetMode="Externa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6.xml.rels><?xml version="1.0" encoding="UTF-8" standalone="yes"?>
<Relationships xmlns="http://schemas.openxmlformats.org/package/2006/relationships"><Relationship Id="rId3" Type="http://schemas.openxmlformats.org/officeDocument/2006/relationships/hyperlink" Target="http://undefined/content-page/explore-act/1000090/1000002"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hyperlink" Target="http://undefined/content-page/explore-act/1000101/1000002" TargetMode="External"/><Relationship Id="rId5" Type="http://schemas.openxmlformats.org/officeDocument/2006/relationships/hyperlink" Target="http://undefined/content-page/explore-act/1000099/1000002" TargetMode="External"/><Relationship Id="rId4" Type="http://schemas.openxmlformats.org/officeDocument/2006/relationships/hyperlink" Target="http://undefined/content-page/explore-act/1000028/1000002"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indiafilings.com/learn/gst-payment-mod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hyperlink" Target="http://undefined/content-page/explore-act/1000031/1000002" TargetMode="External"/><Relationship Id="rId2" Type="http://schemas.openxmlformats.org/officeDocument/2006/relationships/hyperlink" Target="http://undefined/content-page/explore-act/1000086/1000002" TargetMode="External"/><Relationship Id="rId1" Type="http://schemas.openxmlformats.org/officeDocument/2006/relationships/slideLayout" Target="../slideLayouts/slideLayout2.xml"/><Relationship Id="rId5" Type="http://schemas.openxmlformats.org/officeDocument/2006/relationships/hyperlink" Target="http://undefined/content-page/explore-act/1000106/1000002" TargetMode="External"/><Relationship Id="rId4" Type="http://schemas.openxmlformats.org/officeDocument/2006/relationships/hyperlink" Target="http://undefined/content-page/explore-act/1000032/1000002"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undefined/content-page/explore-act/1000103/100000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undefined/content-page/explore-act/1000110/100000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undefined/content-page/explore-act/1000105/100000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undefined/content-page/explore-act/1000087/1000002" TargetMode="External"/><Relationship Id="rId2" Type="http://schemas.openxmlformats.org/officeDocument/2006/relationships/hyperlink" Target="http://undefined/content-page/explore-act/1000105/1000002"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undefined/content-page/explore-act/1000105/100000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undefined/content-page/explore-act/1000456/100000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undefined/content-page/explore-regulations/100023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undefined/content-page/explore-act/1000131/1000002"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undefined/content-page/explore-act/1000090/1000002" TargetMode="External"/><Relationship Id="rId2" Type="http://schemas.openxmlformats.org/officeDocument/2006/relationships/hyperlink" Target="http://undefined/content-page/explore-act/1000086/1000002"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undefined/content-page/explore-act/1000086/1000002"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undefined/content-page/explore-act/1000113/1000002"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indiafilings.com/gst-registr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BB00-5B6D-CDBB-DBC9-C8473707DC42}"/>
              </a:ext>
            </a:extLst>
          </p:cNvPr>
          <p:cNvSpPr>
            <a:spLocks noGrp="1"/>
          </p:cNvSpPr>
          <p:nvPr>
            <p:ph type="ctrTitle"/>
          </p:nvPr>
        </p:nvSpPr>
        <p:spPr/>
        <p:txBody>
          <a:bodyPr/>
          <a:lstStyle/>
          <a:p>
            <a:r>
              <a:rPr lang="en-IN" dirty="0"/>
              <a:t>IMPORTS</a:t>
            </a:r>
          </a:p>
        </p:txBody>
      </p:sp>
      <p:sp>
        <p:nvSpPr>
          <p:cNvPr id="3" name="Subtitle 2">
            <a:extLst>
              <a:ext uri="{FF2B5EF4-FFF2-40B4-BE49-F238E27FC236}">
                <a16:creationId xmlns:a16="http://schemas.microsoft.com/office/drawing/2014/main" id="{E7A3F8FA-2F94-4305-1DA2-58CEF3531AFF}"/>
              </a:ext>
            </a:extLst>
          </p:cNvPr>
          <p:cNvSpPr>
            <a:spLocks noGrp="1"/>
          </p:cNvSpPr>
          <p:nvPr>
            <p:ph type="subTitle" idx="1"/>
          </p:nvPr>
        </p:nvSpPr>
        <p:spPr/>
        <p:txBody>
          <a:bodyPr/>
          <a:lstStyle/>
          <a:p>
            <a:r>
              <a:rPr lang="en-IN" dirty="0"/>
              <a:t>Prof Vijayan Ramakrishnan</a:t>
            </a:r>
          </a:p>
        </p:txBody>
      </p:sp>
    </p:spTree>
    <p:extLst>
      <p:ext uri="{BB962C8B-B14F-4D97-AF65-F5344CB8AC3E}">
        <p14:creationId xmlns:p14="http://schemas.microsoft.com/office/powerpoint/2010/main" val="401745072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9556-4149-71BB-329F-D2F5C8BEB182}"/>
              </a:ext>
            </a:extLst>
          </p:cNvPr>
          <p:cNvSpPr>
            <a:spLocks noGrp="1"/>
          </p:cNvSpPr>
          <p:nvPr>
            <p:ph type="title"/>
          </p:nvPr>
        </p:nvSpPr>
        <p:spPr/>
        <p:txBody>
          <a:bodyPr/>
          <a:lstStyle/>
          <a:p>
            <a:r>
              <a:rPr lang="en-US" dirty="0"/>
              <a:t>World Trade </a:t>
            </a:r>
            <a:r>
              <a:rPr lang="en-US" dirty="0" err="1"/>
              <a:t>Organisation</a:t>
            </a:r>
            <a:endParaRPr lang="en-IN" dirty="0"/>
          </a:p>
        </p:txBody>
      </p:sp>
      <p:sp>
        <p:nvSpPr>
          <p:cNvPr id="3" name="Content Placeholder 2">
            <a:extLst>
              <a:ext uri="{FF2B5EF4-FFF2-40B4-BE49-F238E27FC236}">
                <a16:creationId xmlns:a16="http://schemas.microsoft.com/office/drawing/2014/main" id="{00CB3A67-722C-7A9E-20C7-1B39E59B4343}"/>
              </a:ext>
            </a:extLst>
          </p:cNvPr>
          <p:cNvSpPr>
            <a:spLocks noGrp="1"/>
          </p:cNvSpPr>
          <p:nvPr>
            <p:ph idx="1"/>
          </p:nvPr>
        </p:nvSpPr>
        <p:spPr/>
        <p:txBody>
          <a:bodyPr>
            <a:normAutofit fontScale="92500" lnSpcReduction="10000"/>
          </a:bodyPr>
          <a:lstStyle/>
          <a:p>
            <a:pPr>
              <a:lnSpc>
                <a:spcPct val="150000"/>
              </a:lnSpc>
            </a:pPr>
            <a:r>
              <a:rPr lang="en-GB" sz="2800" dirty="0">
                <a:latin typeface="Century" pitchFamily="18" charset="0"/>
              </a:rPr>
              <a:t>The World Trade Organization is an intergovernmental organization that regulates international trade. </a:t>
            </a:r>
          </a:p>
          <a:p>
            <a:pPr>
              <a:lnSpc>
                <a:spcPct val="150000"/>
              </a:lnSpc>
            </a:pPr>
            <a:r>
              <a:rPr lang="en-GB" sz="2800" dirty="0">
                <a:latin typeface="Century" pitchFamily="18" charset="0"/>
              </a:rPr>
              <a:t>Headquarters  Geneva, Switzerland</a:t>
            </a:r>
          </a:p>
          <a:p>
            <a:pPr>
              <a:lnSpc>
                <a:spcPct val="150000"/>
              </a:lnSpc>
            </a:pPr>
            <a:r>
              <a:rPr lang="en-GB" sz="2800" dirty="0">
                <a:latin typeface="Century" pitchFamily="18" charset="0"/>
              </a:rPr>
              <a:t>Purpose: Regulate international trade</a:t>
            </a:r>
          </a:p>
          <a:p>
            <a:pPr>
              <a:lnSpc>
                <a:spcPct val="150000"/>
              </a:lnSpc>
            </a:pPr>
            <a:r>
              <a:rPr lang="en-GB" sz="2800" dirty="0">
                <a:latin typeface="Century" pitchFamily="18" charset="0"/>
              </a:rPr>
              <a:t>Founded: 1 January 1995</a:t>
            </a:r>
          </a:p>
          <a:p>
            <a:pPr>
              <a:lnSpc>
                <a:spcPct val="150000"/>
              </a:lnSpc>
            </a:pPr>
            <a:r>
              <a:rPr lang="en-GB" sz="2800" dirty="0">
                <a:latin typeface="Century" pitchFamily="18" charset="0"/>
              </a:rPr>
              <a:t>Membership: 164 member states</a:t>
            </a:r>
          </a:p>
          <a:p>
            <a:pPr>
              <a:lnSpc>
                <a:spcPct val="150000"/>
              </a:lnSpc>
            </a:pPr>
            <a:r>
              <a:rPr lang="en-GB" sz="2800" dirty="0">
                <a:latin typeface="Century" pitchFamily="18" charset="0"/>
              </a:rPr>
              <a:t>Formation: 1 January 1995; 23 years ago</a:t>
            </a:r>
          </a:p>
          <a:p>
            <a:endParaRPr lang="en-IN" dirty="0"/>
          </a:p>
        </p:txBody>
      </p:sp>
    </p:spTree>
    <p:extLst>
      <p:ext uri="{BB962C8B-B14F-4D97-AF65-F5344CB8AC3E}">
        <p14:creationId xmlns:p14="http://schemas.microsoft.com/office/powerpoint/2010/main" val="2229569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262E-53A0-62C2-BAD2-10BB6A660FF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687CAB-7B11-D5A5-9DCA-172104A9D97D}"/>
              </a:ext>
            </a:extLst>
          </p:cNvPr>
          <p:cNvSpPr>
            <a:spLocks noGrp="1"/>
          </p:cNvSpPr>
          <p:nvPr>
            <p:ph idx="1"/>
          </p:nvPr>
        </p:nvSpPr>
        <p:spPr/>
        <p:txBody>
          <a:bodyPr/>
          <a:lstStyle/>
          <a:p>
            <a:pPr>
              <a:lnSpc>
                <a:spcPct val="150000"/>
              </a:lnSpc>
            </a:pPr>
            <a:r>
              <a:rPr lang="en-US" b="0" i="0" dirty="0">
                <a:solidFill>
                  <a:srgbClr val="292222"/>
                </a:solidFill>
                <a:effectLst/>
                <a:latin typeface="helvetica" panose="020B0604020202020204" pitchFamily="34" charset="0"/>
              </a:rPr>
              <a:t>Legal Sections : –</a:t>
            </a:r>
            <a:br>
              <a:rPr lang="en-US" dirty="0"/>
            </a:br>
            <a:r>
              <a:rPr lang="en-US" b="0" i="0" dirty="0">
                <a:solidFill>
                  <a:srgbClr val="292222"/>
                </a:solidFill>
                <a:effectLst/>
                <a:latin typeface="helvetica" panose="020B0604020202020204" pitchFamily="34" charset="0"/>
              </a:rPr>
              <a:t>Section 2(11) of IGST Act 2017</a:t>
            </a:r>
            <a:br>
              <a:rPr lang="en-US" dirty="0"/>
            </a:br>
            <a:r>
              <a:rPr lang="en-US" b="0" i="0" dirty="0">
                <a:solidFill>
                  <a:srgbClr val="292222"/>
                </a:solidFill>
                <a:effectLst/>
                <a:latin typeface="helvetica" panose="020B0604020202020204" pitchFamily="34" charset="0"/>
              </a:rPr>
              <a:t>”import of services” means the supply of any service, where––</a:t>
            </a:r>
            <a:br>
              <a:rPr lang="en-US" dirty="0"/>
            </a:br>
            <a:r>
              <a:rPr lang="en-US" b="0" i="0" dirty="0" err="1">
                <a:solidFill>
                  <a:srgbClr val="292222"/>
                </a:solidFill>
                <a:effectLst/>
                <a:latin typeface="helvetica" panose="020B0604020202020204" pitchFamily="34" charset="0"/>
              </a:rPr>
              <a:t>i</a:t>
            </a:r>
            <a:r>
              <a:rPr lang="en-US" b="0" i="0" dirty="0">
                <a:solidFill>
                  <a:srgbClr val="292222"/>
                </a:solidFill>
                <a:effectLst/>
                <a:latin typeface="helvetica" panose="020B0604020202020204" pitchFamily="34" charset="0"/>
              </a:rPr>
              <a:t>. the supplier of service is located outside India;</a:t>
            </a:r>
            <a:br>
              <a:rPr lang="en-US" dirty="0"/>
            </a:br>
            <a:r>
              <a:rPr lang="en-US" b="0" i="0" dirty="0">
                <a:solidFill>
                  <a:srgbClr val="292222"/>
                </a:solidFill>
                <a:effectLst/>
                <a:latin typeface="helvetica" panose="020B0604020202020204" pitchFamily="34" charset="0"/>
              </a:rPr>
              <a:t>ii. the recipient of service is located in India; and</a:t>
            </a:r>
            <a:br>
              <a:rPr lang="en-US" dirty="0"/>
            </a:br>
            <a:r>
              <a:rPr lang="en-US" b="0" i="0" dirty="0">
                <a:solidFill>
                  <a:srgbClr val="292222"/>
                </a:solidFill>
                <a:effectLst/>
                <a:latin typeface="helvetica" panose="020B0604020202020204" pitchFamily="34" charset="0"/>
              </a:rPr>
              <a:t>iii. the place of supply of service is in India;</a:t>
            </a:r>
            <a:endParaRPr lang="en-IN" dirty="0"/>
          </a:p>
        </p:txBody>
      </p:sp>
    </p:spTree>
    <p:extLst>
      <p:ext uri="{BB962C8B-B14F-4D97-AF65-F5344CB8AC3E}">
        <p14:creationId xmlns:p14="http://schemas.microsoft.com/office/powerpoint/2010/main" val="39367012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CM under GST">
            <a:hlinkClick r:id="rId2"/>
            <a:extLst>
              <a:ext uri="{FF2B5EF4-FFF2-40B4-BE49-F238E27FC236}">
                <a16:creationId xmlns:a16="http://schemas.microsoft.com/office/drawing/2014/main" id="{0869C40D-83C7-BD22-B0B2-DC7353E8F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63244"/>
            <a:ext cx="10759440" cy="6132195"/>
          </a:xfrm>
          <a:prstGeom prst="rect">
            <a:avLst/>
          </a:prstGeom>
          <a:noFill/>
          <a:ln>
            <a:noFill/>
          </a:ln>
        </p:spPr>
      </p:pic>
      <p:sp>
        <p:nvSpPr>
          <p:cNvPr id="3" name="Footer Placeholder 2">
            <a:extLst>
              <a:ext uri="{FF2B5EF4-FFF2-40B4-BE49-F238E27FC236}">
                <a16:creationId xmlns:a16="http://schemas.microsoft.com/office/drawing/2014/main" id="{7CC69543-0BC8-98D4-E99E-26986526BEA8}"/>
              </a:ext>
            </a:extLst>
          </p:cNvPr>
          <p:cNvSpPr>
            <a:spLocks noGrp="1"/>
          </p:cNvSpPr>
          <p:nvPr>
            <p:ph type="ftr" sz="quarter" idx="11"/>
          </p:nvPr>
        </p:nvSpPr>
        <p:spPr/>
        <p:txBody>
          <a:bodyPr/>
          <a:lstStyle/>
          <a:p>
            <a:r>
              <a:rPr lang="en-IN"/>
              <a:t>Courtesy: saginfotech.com</a:t>
            </a:r>
          </a:p>
        </p:txBody>
      </p:sp>
    </p:spTree>
    <p:extLst>
      <p:ext uri="{BB962C8B-B14F-4D97-AF65-F5344CB8AC3E}">
        <p14:creationId xmlns:p14="http://schemas.microsoft.com/office/powerpoint/2010/main" val="15628030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CAEA-FB15-5B96-8B78-0CE132CE2AEF}"/>
              </a:ext>
            </a:extLst>
          </p:cNvPr>
          <p:cNvSpPr>
            <a:spLocks noGrp="1"/>
          </p:cNvSpPr>
          <p:nvPr>
            <p:ph type="title"/>
          </p:nvPr>
        </p:nvSpPr>
        <p:spPr>
          <a:xfrm>
            <a:off x="609600" y="704088"/>
            <a:ext cx="10972800" cy="525272"/>
          </a:xfrm>
        </p:spPr>
        <p:txBody>
          <a:bodyPr>
            <a:normAutofit fontScale="90000"/>
          </a:bodyPr>
          <a:lstStyle/>
          <a:p>
            <a:br>
              <a:rPr lang="en-IN" b="1" i="0" dirty="0">
                <a:solidFill>
                  <a:srgbClr val="111111"/>
                </a:solidFill>
                <a:effectLst/>
                <a:latin typeface="raleway" pitchFamily="2" charset="0"/>
              </a:rPr>
            </a:br>
            <a:r>
              <a:rPr lang="en-IN" b="1" i="0" dirty="0">
                <a:solidFill>
                  <a:srgbClr val="111111"/>
                </a:solidFill>
                <a:effectLst/>
                <a:latin typeface="raleway" pitchFamily="2" charset="0"/>
              </a:rPr>
              <a:t>OIDAR Services</a:t>
            </a:r>
            <a:endParaRPr lang="en-IN" dirty="0"/>
          </a:p>
        </p:txBody>
      </p:sp>
      <p:sp>
        <p:nvSpPr>
          <p:cNvPr id="3" name="Content Placeholder 2">
            <a:extLst>
              <a:ext uri="{FF2B5EF4-FFF2-40B4-BE49-F238E27FC236}">
                <a16:creationId xmlns:a16="http://schemas.microsoft.com/office/drawing/2014/main" id="{1226957D-2FB0-66BC-CFDC-C0629F5DE41A}"/>
              </a:ext>
            </a:extLst>
          </p:cNvPr>
          <p:cNvSpPr>
            <a:spLocks noGrp="1"/>
          </p:cNvSpPr>
          <p:nvPr>
            <p:ph idx="1"/>
          </p:nvPr>
        </p:nvSpPr>
        <p:spPr>
          <a:xfrm>
            <a:off x="609600" y="1229360"/>
            <a:ext cx="10972800" cy="5095240"/>
          </a:xfrm>
        </p:spPr>
        <p:txBody>
          <a:bodyPr>
            <a:normAutofit fontScale="62500" lnSpcReduction="20000"/>
          </a:bodyPr>
          <a:lstStyle/>
          <a:p>
            <a:pPr algn="just">
              <a:lnSpc>
                <a:spcPct val="170000"/>
              </a:lnSpc>
            </a:pPr>
            <a:r>
              <a:rPr lang="en-US" b="0" i="0" dirty="0">
                <a:effectLst/>
                <a:latin typeface="open sans" panose="020B0606030504020204" pitchFamily="34" charset="0"/>
              </a:rPr>
              <a:t>OIDAR services or Online Information and Database Access or Retrieval Services attract GST. Persons providing OIDAR services should mandatorily acquire GST registration.</a:t>
            </a:r>
          </a:p>
          <a:p>
            <a:pPr algn="just">
              <a:lnSpc>
                <a:spcPct val="170000"/>
              </a:lnSpc>
            </a:pPr>
            <a:r>
              <a:rPr lang="en-US" b="0" i="0" dirty="0">
                <a:effectLst/>
                <a:latin typeface="open sans" panose="020B0606030504020204" pitchFamily="34" charset="0"/>
              </a:rPr>
              <a:t>Import of services with consideration whether or not in the course or furtherance of business, shall apply as supply. </a:t>
            </a:r>
          </a:p>
          <a:p>
            <a:pPr algn="just">
              <a:lnSpc>
                <a:spcPct val="170000"/>
              </a:lnSpc>
            </a:pPr>
            <a:r>
              <a:rPr lang="en-US" b="0" i="0" dirty="0">
                <a:effectLst/>
                <a:latin typeface="open sans" panose="020B0606030504020204" pitchFamily="34" charset="0"/>
              </a:rPr>
              <a:t>Hence, import of service by most businesses would be taxable under GST on reverse charge basis.</a:t>
            </a:r>
          </a:p>
          <a:p>
            <a:pPr algn="just">
              <a:lnSpc>
                <a:spcPct val="170000"/>
              </a:lnSpc>
            </a:pPr>
            <a:r>
              <a:rPr lang="en-US" b="0" i="0" dirty="0">
                <a:effectLst/>
                <a:latin typeface="open sans" panose="020B0606030504020204" pitchFamily="34" charset="0"/>
              </a:rPr>
              <a:t>In respect of import of online information and database access or retrieval services (OIDAR) by unregistered, non-taxable recipients, the supplier located outside India will be responsible for payment of taxes. </a:t>
            </a:r>
          </a:p>
          <a:p>
            <a:pPr algn="just">
              <a:lnSpc>
                <a:spcPct val="170000"/>
              </a:lnSpc>
            </a:pPr>
            <a:r>
              <a:rPr lang="en-US" b="0" i="0" dirty="0">
                <a:effectLst/>
                <a:latin typeface="open sans" panose="020B0606030504020204" pitchFamily="34" charset="0"/>
              </a:rPr>
              <a:t>Hence, the service provider outside of India will have to </a:t>
            </a:r>
            <a:r>
              <a:rPr lang="en-US" b="1" i="0" u="none"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obtain non-resident taxable person GST registration</a:t>
            </a:r>
            <a:r>
              <a:rPr lang="en-US" b="0" i="0" dirty="0">
                <a:effectLst/>
                <a:latin typeface="open sans" panose="020B0606030504020204" pitchFamily="34" charset="0"/>
              </a:rPr>
              <a:t> and </a:t>
            </a:r>
            <a:r>
              <a:rPr lang="en-US" b="1"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file monthly GSTR-5 returns</a:t>
            </a:r>
            <a:r>
              <a:rPr lang="en-US" b="0" i="0" dirty="0">
                <a:effectLst/>
                <a:latin typeface="open sans" panose="020B0606030504020204" pitchFamily="34" charset="0"/>
              </a:rPr>
              <a:t>.</a:t>
            </a:r>
          </a:p>
          <a:p>
            <a:pPr algn="just">
              <a:lnSpc>
                <a:spcPct val="170000"/>
              </a:lnSpc>
            </a:pPr>
            <a:r>
              <a:rPr lang="en-US" dirty="0">
                <a:latin typeface="open sans" panose="020B0606030504020204" pitchFamily="34" charset="0"/>
              </a:rPr>
              <a:t>The Goods and Services Tax Return 5 is a document/statement that has to be filed by every registered non-resident taxable person for the period during which they carry out businesses transactions in India. This can either be done online or from a tax facilitation </a:t>
            </a:r>
            <a:r>
              <a:rPr lang="en-US" dirty="0" err="1">
                <a:latin typeface="open sans" panose="020B0606030504020204" pitchFamily="34" charset="0"/>
              </a:rPr>
              <a:t>centre</a:t>
            </a:r>
            <a:r>
              <a:rPr lang="en-US" dirty="0">
                <a:latin typeface="open sans" panose="020B0606030504020204" pitchFamily="34" charset="0"/>
              </a:rPr>
              <a:t>.</a:t>
            </a:r>
            <a:endParaRPr lang="en-IN" dirty="0">
              <a:latin typeface="open sans" panose="020B0606030504020204" pitchFamily="34" charset="0"/>
            </a:endParaRPr>
          </a:p>
        </p:txBody>
      </p:sp>
    </p:spTree>
    <p:extLst>
      <p:ext uri="{BB962C8B-B14F-4D97-AF65-F5344CB8AC3E}">
        <p14:creationId xmlns:p14="http://schemas.microsoft.com/office/powerpoint/2010/main" val="19681830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804E-1679-24BA-FF84-FCBBE639BF84}"/>
              </a:ext>
            </a:extLst>
          </p:cNvPr>
          <p:cNvSpPr>
            <a:spLocks noGrp="1"/>
          </p:cNvSpPr>
          <p:nvPr>
            <p:ph type="title"/>
          </p:nvPr>
        </p:nvSpPr>
        <p:spPr/>
        <p:txBody>
          <a:bodyPr/>
          <a:lstStyle/>
          <a:p>
            <a:r>
              <a:rPr lang="en-IN" dirty="0"/>
              <a:t>IMPORT AND GST	</a:t>
            </a:r>
          </a:p>
        </p:txBody>
      </p:sp>
      <p:sp>
        <p:nvSpPr>
          <p:cNvPr id="3" name="Content Placeholder 2">
            <a:extLst>
              <a:ext uri="{FF2B5EF4-FFF2-40B4-BE49-F238E27FC236}">
                <a16:creationId xmlns:a16="http://schemas.microsoft.com/office/drawing/2014/main" id="{0BD3075E-84A8-C9BB-2B22-6EFC81DC6800}"/>
              </a:ext>
            </a:extLst>
          </p:cNvPr>
          <p:cNvSpPr>
            <a:spLocks noGrp="1"/>
          </p:cNvSpPr>
          <p:nvPr>
            <p:ph idx="1"/>
          </p:nvPr>
        </p:nvSpPr>
        <p:spPr/>
        <p:txBody>
          <a:bodyPr>
            <a:normAutofit fontScale="70000" lnSpcReduction="20000"/>
          </a:bodyPr>
          <a:lstStyle/>
          <a:p>
            <a:pPr algn="just">
              <a:lnSpc>
                <a:spcPct val="160000"/>
              </a:lnSpc>
            </a:pPr>
            <a:r>
              <a:rPr lang="en-US" dirty="0">
                <a:latin typeface="+mj-lt"/>
              </a:rPr>
              <a:t>Import of goods or services will be treated as deemed inter-State supplies and would be subject to Integrated tax. </a:t>
            </a:r>
          </a:p>
          <a:p>
            <a:pPr algn="just">
              <a:lnSpc>
                <a:spcPct val="160000"/>
              </a:lnSpc>
            </a:pPr>
            <a:r>
              <a:rPr lang="en-US" dirty="0">
                <a:latin typeface="+mj-lt"/>
              </a:rPr>
              <a:t>While IGST on import of services would be leviable under the IGST Act, the levy of the IGST on import of goods would be levied under the Customs Act, 1962 read with the Custom Tariff Act, 1975. </a:t>
            </a:r>
          </a:p>
          <a:p>
            <a:pPr algn="just">
              <a:lnSpc>
                <a:spcPct val="160000"/>
              </a:lnSpc>
            </a:pPr>
            <a:r>
              <a:rPr lang="en-US" dirty="0">
                <a:latin typeface="+mj-lt"/>
              </a:rPr>
              <a:t>The importer of services will have to pay tax on reverse charge basis.</a:t>
            </a:r>
          </a:p>
          <a:p>
            <a:pPr algn="just">
              <a:lnSpc>
                <a:spcPct val="160000"/>
              </a:lnSpc>
            </a:pPr>
            <a:r>
              <a:rPr lang="en-US" dirty="0">
                <a:latin typeface="+mj-lt"/>
              </a:rPr>
              <a:t> However, in respect of import of online information and database access or retrieval services (OIDAR) by unregistered, non-taxable recipients, the supplier located outside India shall be responsible for payment of taxes (IGST).</a:t>
            </a:r>
          </a:p>
          <a:p>
            <a:pPr algn="just">
              <a:lnSpc>
                <a:spcPct val="160000"/>
              </a:lnSpc>
            </a:pPr>
            <a:r>
              <a:rPr lang="en-US" dirty="0">
                <a:latin typeface="+mj-lt"/>
              </a:rPr>
              <a:t> Either the supplier will have to take registration or will have to appoint a person in India for payment of taxes.</a:t>
            </a:r>
            <a:endParaRPr lang="en-IN" dirty="0">
              <a:latin typeface="+mj-lt"/>
            </a:endParaRPr>
          </a:p>
        </p:txBody>
      </p:sp>
    </p:spTree>
    <p:extLst>
      <p:ext uri="{BB962C8B-B14F-4D97-AF65-F5344CB8AC3E}">
        <p14:creationId xmlns:p14="http://schemas.microsoft.com/office/powerpoint/2010/main" val="15504986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9FC1-DC62-FF3A-BCEB-50798DAB3EC3}"/>
              </a:ext>
            </a:extLst>
          </p:cNvPr>
          <p:cNvSpPr>
            <a:spLocks noGrp="1"/>
          </p:cNvSpPr>
          <p:nvPr>
            <p:ph type="title"/>
          </p:nvPr>
        </p:nvSpPr>
        <p:spPr>
          <a:xfrm>
            <a:off x="609600" y="704088"/>
            <a:ext cx="10972800" cy="55575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D58B1AD-292C-8D55-2436-B79B34563082}"/>
              </a:ext>
            </a:extLst>
          </p:cNvPr>
          <p:cNvSpPr>
            <a:spLocks noGrp="1"/>
          </p:cNvSpPr>
          <p:nvPr>
            <p:ph idx="1"/>
          </p:nvPr>
        </p:nvSpPr>
        <p:spPr>
          <a:xfrm>
            <a:off x="609600" y="1473200"/>
            <a:ext cx="10972800" cy="5029200"/>
          </a:xfrm>
        </p:spPr>
        <p:txBody>
          <a:bodyPr>
            <a:normAutofit fontScale="77500" lnSpcReduction="20000"/>
          </a:bodyPr>
          <a:lstStyle/>
          <a:p>
            <a:pPr algn="just">
              <a:lnSpc>
                <a:spcPct val="160000"/>
              </a:lnSpc>
            </a:pPr>
            <a:r>
              <a:rPr lang="en-US" dirty="0">
                <a:latin typeface="+mj-lt"/>
              </a:rPr>
              <a:t>The integrated tax on goods shall be in addition to the applicable Basic Customs Duty (BCD) which is levied as per the Customs Tariff Act. </a:t>
            </a:r>
          </a:p>
          <a:p>
            <a:pPr algn="just">
              <a:lnSpc>
                <a:spcPct val="160000"/>
              </a:lnSpc>
            </a:pPr>
            <a:r>
              <a:rPr lang="en-US" dirty="0">
                <a:latin typeface="+mj-lt"/>
              </a:rPr>
              <a:t>The Customs Tariff Act, 1975 has accordingly been amended to provide for levy of integrated tax and the compensation </a:t>
            </a:r>
            <a:r>
              <a:rPr lang="en-US" dirty="0" err="1">
                <a:latin typeface="+mj-lt"/>
              </a:rPr>
              <a:t>cess</a:t>
            </a:r>
            <a:r>
              <a:rPr lang="en-US" dirty="0">
                <a:latin typeface="+mj-lt"/>
              </a:rPr>
              <a:t> on imported goods.</a:t>
            </a:r>
          </a:p>
          <a:p>
            <a:pPr algn="just">
              <a:lnSpc>
                <a:spcPct val="160000"/>
              </a:lnSpc>
            </a:pPr>
            <a:r>
              <a:rPr lang="en-US" dirty="0">
                <a:latin typeface="+mj-lt"/>
              </a:rPr>
              <a:t> Accordingly, any goods which are imported into India shall, in addition to the Basic Customs duty, be liable to integrated tax at such rate as is leviable under the IGST Act, 2017 on a like article on its supply in India.</a:t>
            </a:r>
          </a:p>
          <a:p>
            <a:pPr algn="just">
              <a:lnSpc>
                <a:spcPct val="160000"/>
              </a:lnSpc>
            </a:pPr>
            <a:r>
              <a:rPr lang="en-US" dirty="0">
                <a:latin typeface="+mj-lt"/>
              </a:rPr>
              <a:t> Further, the value of the goods for the purpose of levying Integrated tax shall be assessable value plus Customs Duty levied under the Act, and any other duty chargeable on the said goods under any law for the time being in force as an addition to, and in the same manner as, a duty of customs.</a:t>
            </a:r>
            <a:endParaRPr lang="en-IN" dirty="0">
              <a:latin typeface="+mj-lt"/>
            </a:endParaRPr>
          </a:p>
        </p:txBody>
      </p:sp>
    </p:spTree>
    <p:extLst>
      <p:ext uri="{BB962C8B-B14F-4D97-AF65-F5344CB8AC3E}">
        <p14:creationId xmlns:p14="http://schemas.microsoft.com/office/powerpoint/2010/main" val="21866115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DECC-5C66-2B34-D63E-232A9850FD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78EE53-39B9-37C5-974A-B1C8D55EAF16}"/>
              </a:ext>
            </a:extLst>
          </p:cNvPr>
          <p:cNvSpPr>
            <a:spLocks noGrp="1"/>
          </p:cNvSpPr>
          <p:nvPr>
            <p:ph idx="1"/>
          </p:nvPr>
        </p:nvSpPr>
        <p:spPr/>
        <p:txBody>
          <a:bodyPr/>
          <a:lstStyle/>
          <a:p>
            <a:pPr algn="just">
              <a:lnSpc>
                <a:spcPct val="150000"/>
              </a:lnSpc>
            </a:pPr>
            <a:r>
              <a:rPr lang="en-US" dirty="0">
                <a:latin typeface="+mj-lt"/>
              </a:rPr>
              <a:t>Import as Baggage: Passenger Baggage are exempted from IGST as well as compensation </a:t>
            </a:r>
            <a:r>
              <a:rPr lang="en-US" dirty="0" err="1">
                <a:latin typeface="+mj-lt"/>
              </a:rPr>
              <a:t>cess</a:t>
            </a:r>
            <a:r>
              <a:rPr lang="en-US" dirty="0">
                <a:latin typeface="+mj-lt"/>
              </a:rPr>
              <a:t>. The basic customs duty at the rate of 35% and the applicable education </a:t>
            </a:r>
            <a:r>
              <a:rPr lang="en-US" dirty="0" err="1">
                <a:latin typeface="+mj-lt"/>
              </a:rPr>
              <a:t>cess</a:t>
            </a:r>
            <a:r>
              <a:rPr lang="en-US" dirty="0">
                <a:latin typeface="+mj-lt"/>
              </a:rPr>
              <a:t> shall be leviable on the value which is in excess of the duty free allowances provided under the Baggage Rules, 2016.</a:t>
            </a:r>
          </a:p>
          <a:p>
            <a:pPr algn="just">
              <a:lnSpc>
                <a:spcPct val="150000"/>
              </a:lnSpc>
            </a:pPr>
            <a:r>
              <a:rPr lang="en-US" dirty="0">
                <a:latin typeface="+mj-lt"/>
              </a:rPr>
              <a:t>IGST will be applicable on the warehoused goods at the time of ex bonding for home consumption.</a:t>
            </a:r>
            <a:endParaRPr lang="en-IN" dirty="0">
              <a:latin typeface="+mj-lt"/>
            </a:endParaRPr>
          </a:p>
        </p:txBody>
      </p:sp>
    </p:spTree>
    <p:extLst>
      <p:ext uri="{BB962C8B-B14F-4D97-AF65-F5344CB8AC3E}">
        <p14:creationId xmlns:p14="http://schemas.microsoft.com/office/powerpoint/2010/main" val="8471461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4D48-6F8C-29B0-2EEF-CBE33CE338B2}"/>
              </a:ext>
            </a:extLst>
          </p:cNvPr>
          <p:cNvSpPr>
            <a:spLocks noGrp="1"/>
          </p:cNvSpPr>
          <p:nvPr>
            <p:ph type="title"/>
          </p:nvPr>
        </p:nvSpPr>
        <p:spPr/>
        <p:txBody>
          <a:bodyPr/>
          <a:lstStyle/>
          <a:p>
            <a:r>
              <a:rPr lang="en-US" dirty="0"/>
              <a:t>Advance Ruling</a:t>
            </a:r>
            <a:endParaRPr lang="en-IN" dirty="0"/>
          </a:p>
        </p:txBody>
      </p:sp>
      <p:sp>
        <p:nvSpPr>
          <p:cNvPr id="3" name="Content Placeholder 2">
            <a:extLst>
              <a:ext uri="{FF2B5EF4-FFF2-40B4-BE49-F238E27FC236}">
                <a16:creationId xmlns:a16="http://schemas.microsoft.com/office/drawing/2014/main" id="{6CC79EC9-6F04-1C0B-1867-87D0FA0FD8D9}"/>
              </a:ext>
            </a:extLst>
          </p:cNvPr>
          <p:cNvSpPr>
            <a:spLocks noGrp="1"/>
          </p:cNvSpPr>
          <p:nvPr>
            <p:ph idx="1"/>
          </p:nvPr>
        </p:nvSpPr>
        <p:spPr/>
        <p:txBody>
          <a:bodyPr>
            <a:normAutofit fontScale="77500" lnSpcReduction="20000"/>
          </a:bodyPr>
          <a:lstStyle/>
          <a:p>
            <a:pPr algn="just">
              <a:lnSpc>
                <a:spcPct val="150000"/>
              </a:lnSpc>
            </a:pPr>
            <a:r>
              <a:rPr lang="en-US" dirty="0">
                <a:latin typeface="+mj-lt"/>
              </a:rPr>
              <a:t>Advance ruling means a written decision on any of the questions relating to classification of goods, applicability of notifications having a bearing on the rate of duty, and other similar notifications, principles to be adopted for the purposes of valuation of the goods, or determination of country of origin raised by the applicant in his application in respect of any goods prior to its importation or exportation.</a:t>
            </a:r>
          </a:p>
          <a:p>
            <a:pPr algn="just">
              <a:lnSpc>
                <a:spcPct val="150000"/>
              </a:lnSpc>
            </a:pPr>
            <a:r>
              <a:rPr lang="en-US" dirty="0">
                <a:latin typeface="+mj-lt"/>
              </a:rPr>
              <a:t>The statutory provisions relating to advance rulings in matters relating to Customs are contained in Chapter V-B of the Customs Act, 1962 .  </a:t>
            </a:r>
          </a:p>
          <a:p>
            <a:pPr algn="just">
              <a:lnSpc>
                <a:spcPct val="150000"/>
              </a:lnSpc>
            </a:pPr>
            <a:r>
              <a:rPr lang="en-US" dirty="0">
                <a:latin typeface="+mj-lt"/>
              </a:rPr>
              <a:t>The sections under Chapter V-B are from 28 E to 28 M</a:t>
            </a:r>
          </a:p>
          <a:p>
            <a:pPr algn="just">
              <a:lnSpc>
                <a:spcPct val="150000"/>
              </a:lnSpc>
            </a:pPr>
            <a:r>
              <a:rPr lang="en-US" b="0" i="0" dirty="0">
                <a:solidFill>
                  <a:srgbClr val="333333"/>
                </a:solidFill>
                <a:effectLst/>
                <a:latin typeface="Arial" panose="020B0604020202020204" pitchFamily="34" charset="0"/>
              </a:rPr>
              <a:t>Advance Rulings was introduced in Customs (and Central Excise) vide the Finance Act, 1999 and later extended to Service Tax vide the Finance Act, 2003.</a:t>
            </a:r>
            <a:endParaRPr lang="en-US" dirty="0">
              <a:latin typeface="+mj-lt"/>
            </a:endParaRPr>
          </a:p>
        </p:txBody>
      </p:sp>
    </p:spTree>
    <p:extLst>
      <p:ext uri="{BB962C8B-B14F-4D97-AF65-F5344CB8AC3E}">
        <p14:creationId xmlns:p14="http://schemas.microsoft.com/office/powerpoint/2010/main" val="9831588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69FF-559C-087A-0F4F-172F1623173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A8A3606-AC04-11BA-CC40-D83B5785DC69}"/>
              </a:ext>
            </a:extLst>
          </p:cNvPr>
          <p:cNvSpPr>
            <a:spLocks noGrp="1"/>
          </p:cNvSpPr>
          <p:nvPr>
            <p:ph idx="1"/>
          </p:nvPr>
        </p:nvSpPr>
        <p:spPr/>
        <p:txBody>
          <a:bodyPr/>
          <a:lstStyle/>
          <a:p>
            <a:pPr algn="just">
              <a:lnSpc>
                <a:spcPct val="150000"/>
              </a:lnSpc>
            </a:pPr>
            <a:r>
              <a:rPr lang="en-US" dirty="0">
                <a:latin typeface="+mj-lt"/>
              </a:rPr>
              <a:t>For persons who whish to have clear idea on tax liabilities before venturing into a particular </a:t>
            </a:r>
            <a:r>
              <a:rPr lang="en-US" dirty="0">
                <a:solidFill>
                  <a:srgbClr val="FF0000"/>
                </a:solidFill>
                <a:latin typeface="+mj-lt"/>
              </a:rPr>
              <a:t>taxable</a:t>
            </a:r>
            <a:r>
              <a:rPr lang="en-US" dirty="0">
                <a:latin typeface="+mj-lt"/>
              </a:rPr>
              <a:t> activity , a statutory mechanism has been provided in the form of Advance Rulings.</a:t>
            </a:r>
          </a:p>
          <a:p>
            <a:pPr algn="just">
              <a:lnSpc>
                <a:spcPct val="150000"/>
              </a:lnSpc>
            </a:pPr>
            <a:r>
              <a:rPr lang="en-US" dirty="0">
                <a:latin typeface="+mj-lt"/>
              </a:rPr>
              <a:t>As the name suggests, it is sought and given before the commencement of a particular activity and it is a “Ruling” </a:t>
            </a:r>
            <a:r>
              <a:rPr lang="en-US" dirty="0" err="1">
                <a:latin typeface="+mj-lt"/>
              </a:rPr>
              <a:t>i</a:t>
            </a:r>
            <a:r>
              <a:rPr lang="en-US" dirty="0">
                <a:latin typeface="+mj-lt"/>
              </a:rPr>
              <a:t>..e it is in the nature of an order biding the parties involved.</a:t>
            </a:r>
          </a:p>
          <a:p>
            <a:pPr algn="just">
              <a:lnSpc>
                <a:spcPct val="150000"/>
              </a:lnSpc>
            </a:pPr>
            <a:r>
              <a:rPr lang="en-US" dirty="0">
                <a:latin typeface="+mj-lt"/>
              </a:rPr>
              <a:t>For this purpose, Authority for Advance Rulings has been established.	</a:t>
            </a:r>
            <a:endParaRPr lang="en-IN" dirty="0">
              <a:latin typeface="+mj-lt"/>
            </a:endParaRPr>
          </a:p>
        </p:txBody>
      </p:sp>
    </p:spTree>
    <p:extLst>
      <p:ext uri="{BB962C8B-B14F-4D97-AF65-F5344CB8AC3E}">
        <p14:creationId xmlns:p14="http://schemas.microsoft.com/office/powerpoint/2010/main" val="8020861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47A9-F3F2-E8A7-22DA-F7C22E6B3187}"/>
              </a:ext>
            </a:extLst>
          </p:cNvPr>
          <p:cNvSpPr>
            <a:spLocks noGrp="1"/>
          </p:cNvSpPr>
          <p:nvPr>
            <p:ph type="title"/>
          </p:nvPr>
        </p:nvSpPr>
        <p:spPr>
          <a:xfrm>
            <a:off x="609600" y="704088"/>
            <a:ext cx="10972800" cy="799592"/>
          </a:xfrm>
        </p:spPr>
        <p:txBody>
          <a:bodyPr>
            <a:normAutofit fontScale="90000"/>
          </a:bodyPr>
          <a:lstStyle/>
          <a:p>
            <a:r>
              <a:rPr lang="en-US" dirty="0"/>
              <a:t>Persons eligible to seek Advance Ruling	</a:t>
            </a:r>
            <a:endParaRPr lang="en-IN" dirty="0"/>
          </a:p>
        </p:txBody>
      </p:sp>
      <p:sp>
        <p:nvSpPr>
          <p:cNvPr id="3" name="Content Placeholder 2">
            <a:extLst>
              <a:ext uri="{FF2B5EF4-FFF2-40B4-BE49-F238E27FC236}">
                <a16:creationId xmlns:a16="http://schemas.microsoft.com/office/drawing/2014/main" id="{D0E2CFFD-0EDC-6CDC-CAFE-B58877D24E0A}"/>
              </a:ext>
            </a:extLst>
          </p:cNvPr>
          <p:cNvSpPr>
            <a:spLocks noGrp="1"/>
          </p:cNvSpPr>
          <p:nvPr>
            <p:ph idx="1"/>
          </p:nvPr>
        </p:nvSpPr>
        <p:spPr>
          <a:xfrm>
            <a:off x="609600" y="1503680"/>
            <a:ext cx="10972800" cy="4958080"/>
          </a:xfrm>
        </p:spPr>
        <p:txBody>
          <a:bodyPr>
            <a:normAutofit fontScale="62500" lnSpcReduction="20000"/>
          </a:bodyPr>
          <a:lstStyle/>
          <a:p>
            <a:pPr marL="514350" indent="-514350">
              <a:lnSpc>
                <a:spcPct val="170000"/>
              </a:lnSpc>
              <a:buFont typeface="+mj-lt"/>
              <a:buAutoNum type="alphaLcParenR"/>
            </a:pPr>
            <a:r>
              <a:rPr lang="en-US" dirty="0">
                <a:latin typeface="+mj-lt"/>
              </a:rPr>
              <a:t>Any person who is a nonresident setting up a joint venture in India in collaboration with a non resident or resident.</a:t>
            </a:r>
          </a:p>
          <a:p>
            <a:pPr marL="514350" indent="-514350">
              <a:lnSpc>
                <a:spcPct val="170000"/>
              </a:lnSpc>
              <a:buFont typeface="+mj-lt"/>
              <a:buAutoNum type="alphaLcParenR"/>
            </a:pPr>
            <a:r>
              <a:rPr lang="en-US" dirty="0">
                <a:latin typeface="+mj-lt"/>
              </a:rPr>
              <a:t>Any person who is a resident setting up a joint venture in India in corroboration with a non resident</a:t>
            </a:r>
          </a:p>
          <a:p>
            <a:pPr marL="514350" indent="-514350">
              <a:lnSpc>
                <a:spcPct val="170000"/>
              </a:lnSpc>
              <a:buFont typeface="+mj-lt"/>
              <a:buAutoNum type="alphaLcParenR"/>
            </a:pPr>
            <a:r>
              <a:rPr lang="en-US" dirty="0">
                <a:latin typeface="+mj-lt"/>
              </a:rPr>
              <a:t>A wholly owned subsidiary Indian company of which the holding company is a foreign company</a:t>
            </a:r>
          </a:p>
          <a:p>
            <a:pPr marL="514350" indent="-514350">
              <a:lnSpc>
                <a:spcPct val="170000"/>
              </a:lnSpc>
              <a:buFont typeface="+mj-lt"/>
              <a:buAutoNum type="alphaLcParenR"/>
            </a:pPr>
            <a:r>
              <a:rPr lang="en-US" dirty="0">
                <a:latin typeface="+mj-lt"/>
              </a:rPr>
              <a:t>A joint venture in India</a:t>
            </a:r>
          </a:p>
          <a:p>
            <a:pPr marL="514350" indent="-514350">
              <a:lnSpc>
                <a:spcPct val="170000"/>
              </a:lnSpc>
              <a:buFont typeface="+mj-lt"/>
              <a:buAutoNum type="alphaLcParenR"/>
            </a:pPr>
            <a:r>
              <a:rPr lang="en-US" dirty="0">
                <a:latin typeface="+mj-lt"/>
              </a:rPr>
              <a:t>A resident falling within any class or category of persons as the Central Government may notify.</a:t>
            </a:r>
          </a:p>
          <a:p>
            <a:pPr marL="514350" indent="-514350">
              <a:lnSpc>
                <a:spcPct val="170000"/>
              </a:lnSpc>
              <a:buFont typeface="+mj-lt"/>
              <a:buAutoNum type="alphaLcParenR"/>
            </a:pPr>
            <a:r>
              <a:rPr lang="en-US" dirty="0">
                <a:latin typeface="+mj-lt"/>
              </a:rPr>
              <a:t>Public Sectors undertakings in India</a:t>
            </a:r>
          </a:p>
          <a:p>
            <a:pPr marL="514350" indent="-514350">
              <a:lnSpc>
                <a:spcPct val="170000"/>
              </a:lnSpc>
              <a:buFont typeface="+mj-lt"/>
              <a:buAutoNum type="alphaLcParenR"/>
            </a:pPr>
            <a:r>
              <a:rPr lang="en-US" dirty="0">
                <a:latin typeface="+mj-lt"/>
              </a:rPr>
              <a:t>A resident who proposes to import goods claiming assessment under Heading 9801 of Customs Tariff ( Project Imports)</a:t>
            </a:r>
          </a:p>
          <a:p>
            <a:pPr marL="514350" indent="-514350">
              <a:lnSpc>
                <a:spcPct val="170000"/>
              </a:lnSpc>
              <a:buFont typeface="+mj-lt"/>
              <a:buAutoNum type="alphaLcParenR"/>
            </a:pPr>
            <a:r>
              <a:rPr lang="en-US" dirty="0">
                <a:latin typeface="+mj-lt"/>
              </a:rPr>
              <a:t>A resident Public Limited Company</a:t>
            </a:r>
          </a:p>
          <a:p>
            <a:pPr marL="514350" indent="-514350">
              <a:lnSpc>
                <a:spcPct val="170000"/>
              </a:lnSpc>
              <a:buFont typeface="+mj-lt"/>
              <a:buAutoNum type="alphaLcParenR"/>
            </a:pPr>
            <a:r>
              <a:rPr lang="en-US" dirty="0">
                <a:latin typeface="+mj-lt"/>
              </a:rPr>
              <a:t>Any new business of import and export proposed to be undertaken by existing importer or exporter</a:t>
            </a:r>
          </a:p>
          <a:p>
            <a:pPr marL="514350" indent="-514350">
              <a:lnSpc>
                <a:spcPct val="170000"/>
              </a:lnSpc>
              <a:buFont typeface="+mj-lt"/>
              <a:buAutoNum type="alphaLcParenR"/>
            </a:pPr>
            <a:r>
              <a:rPr lang="en-US" dirty="0">
                <a:latin typeface="+mj-lt"/>
              </a:rPr>
              <a:t>A resident firm (partnership firm, sole proprietorship firm, or one person company)</a:t>
            </a:r>
          </a:p>
          <a:p>
            <a:pPr marL="514350" indent="-514350">
              <a:lnSpc>
                <a:spcPct val="170000"/>
              </a:lnSpc>
              <a:buFont typeface="+mj-lt"/>
              <a:buAutoNum type="alphaLcParenR"/>
            </a:pPr>
            <a:r>
              <a:rPr lang="en-US" dirty="0">
                <a:latin typeface="+mj-lt"/>
              </a:rPr>
              <a:t>A resident firm including limited liability partnership- which has no company as its partner, sole proprietary firm or one person company as specified in Notification No 27/2015-cus dated 1,3,2015</a:t>
            </a:r>
            <a:endParaRPr lang="en-IN" dirty="0">
              <a:latin typeface="+mj-lt"/>
            </a:endParaRPr>
          </a:p>
        </p:txBody>
      </p:sp>
    </p:spTree>
    <p:extLst>
      <p:ext uri="{BB962C8B-B14F-4D97-AF65-F5344CB8AC3E}">
        <p14:creationId xmlns:p14="http://schemas.microsoft.com/office/powerpoint/2010/main" val="1649275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D32B-A2EA-ED93-0C2F-810B914075F6}"/>
              </a:ext>
            </a:extLst>
          </p:cNvPr>
          <p:cNvSpPr>
            <a:spLocks noGrp="1"/>
          </p:cNvSpPr>
          <p:nvPr>
            <p:ph type="title"/>
          </p:nvPr>
        </p:nvSpPr>
        <p:spPr/>
        <p:txBody>
          <a:bodyPr/>
          <a:lstStyle/>
          <a:p>
            <a:r>
              <a:rPr lang="en-US" dirty="0"/>
              <a:t>27/2015</a:t>
            </a:r>
            <a:endParaRPr lang="en-IN" dirty="0"/>
          </a:p>
        </p:txBody>
      </p:sp>
      <p:sp>
        <p:nvSpPr>
          <p:cNvPr id="3" name="Content Placeholder 2">
            <a:extLst>
              <a:ext uri="{FF2B5EF4-FFF2-40B4-BE49-F238E27FC236}">
                <a16:creationId xmlns:a16="http://schemas.microsoft.com/office/drawing/2014/main" id="{84615857-0F19-05DC-B49A-56A1119F447F}"/>
              </a:ext>
            </a:extLst>
          </p:cNvPr>
          <p:cNvSpPr>
            <a:spLocks noGrp="1"/>
          </p:cNvSpPr>
          <p:nvPr>
            <p:ph idx="1"/>
          </p:nvPr>
        </p:nvSpPr>
        <p:spPr>
          <a:xfrm>
            <a:off x="609600" y="1935480"/>
            <a:ext cx="10972800" cy="4627880"/>
          </a:xfrm>
        </p:spPr>
        <p:txBody>
          <a:bodyPr>
            <a:normAutofit fontScale="70000" lnSpcReduction="20000"/>
          </a:bodyPr>
          <a:lstStyle/>
          <a:p>
            <a:pPr algn="just">
              <a:lnSpc>
                <a:spcPct val="160000"/>
              </a:lnSpc>
            </a:pPr>
            <a:r>
              <a:rPr lang="en-US" dirty="0"/>
              <a:t>Explanation. - For the purposes of this notification,- (a) “firm” shall have the meaning assigned to it in section 4 of the Indian Partnership Act, 1932 (9 of 1932) , and includes-</a:t>
            </a:r>
          </a:p>
          <a:p>
            <a:pPr algn="just">
              <a:lnSpc>
                <a:spcPct val="160000"/>
              </a:lnSpc>
            </a:pPr>
            <a:r>
              <a:rPr lang="en-US" dirty="0"/>
              <a:t> (</a:t>
            </a:r>
            <a:r>
              <a:rPr lang="en-US" dirty="0" err="1"/>
              <a:t>i</a:t>
            </a:r>
            <a:r>
              <a:rPr lang="en-US" dirty="0"/>
              <a:t>) the limited liability partnership as defined in clause (n) of sub-section (1) of the section 2 of the Limited Liability Partnership Act, 2008 (6 of 2009); or </a:t>
            </a:r>
          </a:p>
          <a:p>
            <a:pPr algn="just">
              <a:lnSpc>
                <a:spcPct val="160000"/>
              </a:lnSpc>
            </a:pPr>
            <a:r>
              <a:rPr lang="en-US" dirty="0"/>
              <a:t>(ii) limited liability partnership which has no company as its partner; or</a:t>
            </a:r>
          </a:p>
          <a:p>
            <a:pPr algn="just">
              <a:lnSpc>
                <a:spcPct val="160000"/>
              </a:lnSpc>
            </a:pPr>
            <a:r>
              <a:rPr lang="en-US" dirty="0"/>
              <a:t> (iii) the sole proprietorship; or </a:t>
            </a:r>
          </a:p>
          <a:p>
            <a:pPr algn="just">
              <a:lnSpc>
                <a:spcPct val="160000"/>
              </a:lnSpc>
            </a:pPr>
            <a:r>
              <a:rPr lang="en-US" dirty="0"/>
              <a:t>(iv) One Person Company. (b) (</a:t>
            </a:r>
            <a:r>
              <a:rPr lang="en-US" dirty="0" err="1"/>
              <a:t>i</a:t>
            </a:r>
            <a:r>
              <a:rPr lang="en-US" dirty="0"/>
              <a:t>) “sole proprietorship” means an individual who engages himself in an activity as defined in sub-clause (a) of section 28E of the Customs Act, 1962. (ii) “One Person Company” means as defined in clause (62) of section 2 of the Companies Act, 2013 (18 of 2013). (c) “resident” shall have the meaning assigned to it in clause (42) of section 2 of the Income-tax Act, 1961 (43 of 1961) in so far as it applies to a resident firm</a:t>
            </a:r>
            <a:endParaRPr lang="en-IN" dirty="0"/>
          </a:p>
        </p:txBody>
      </p:sp>
    </p:spTree>
    <p:extLst>
      <p:ext uri="{BB962C8B-B14F-4D97-AF65-F5344CB8AC3E}">
        <p14:creationId xmlns:p14="http://schemas.microsoft.com/office/powerpoint/2010/main" val="41051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A5FD-C036-1C4F-6981-5B5C331018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57C526D-E47F-F57E-4ED2-521AAE61531B}"/>
              </a:ext>
            </a:extLst>
          </p:cNvPr>
          <p:cNvSpPr>
            <a:spLocks noGrp="1"/>
          </p:cNvSpPr>
          <p:nvPr>
            <p:ph idx="1"/>
          </p:nvPr>
        </p:nvSpPr>
        <p:spPr/>
        <p:txBody>
          <a:bodyPr/>
          <a:lstStyle/>
          <a:p>
            <a:pPr>
              <a:lnSpc>
                <a:spcPct val="150000"/>
              </a:lnSpc>
            </a:pPr>
            <a:r>
              <a:rPr lang="en-US" sz="2800" dirty="0">
                <a:latin typeface="Century" pitchFamily="18" charset="0"/>
              </a:rPr>
              <a:t>Administering WTO trade agreements</a:t>
            </a:r>
          </a:p>
          <a:p>
            <a:pPr>
              <a:lnSpc>
                <a:spcPct val="150000"/>
              </a:lnSpc>
            </a:pPr>
            <a:r>
              <a:rPr lang="en-US" sz="2800" dirty="0">
                <a:latin typeface="Century" pitchFamily="18" charset="0"/>
              </a:rPr>
              <a:t> Forum for trade negotiations</a:t>
            </a:r>
          </a:p>
          <a:p>
            <a:pPr>
              <a:lnSpc>
                <a:spcPct val="150000"/>
              </a:lnSpc>
            </a:pPr>
            <a:r>
              <a:rPr lang="en-US" sz="2800" dirty="0">
                <a:latin typeface="Century" pitchFamily="18" charset="0"/>
              </a:rPr>
              <a:t>Handling trade disputes</a:t>
            </a:r>
          </a:p>
          <a:p>
            <a:pPr>
              <a:lnSpc>
                <a:spcPct val="150000"/>
              </a:lnSpc>
            </a:pPr>
            <a:r>
              <a:rPr lang="en-US" sz="2800" dirty="0">
                <a:latin typeface="Century" pitchFamily="18" charset="0"/>
              </a:rPr>
              <a:t>Monitoring national trade policies</a:t>
            </a:r>
          </a:p>
          <a:p>
            <a:pPr>
              <a:lnSpc>
                <a:spcPct val="150000"/>
              </a:lnSpc>
            </a:pPr>
            <a:r>
              <a:rPr lang="en-GB" sz="2800" dirty="0">
                <a:latin typeface="Century" pitchFamily="18" charset="0"/>
              </a:rPr>
              <a:t>Technical assistance and training for developing </a:t>
            </a:r>
            <a:r>
              <a:rPr lang="en-US" sz="2800" dirty="0">
                <a:latin typeface="Century" pitchFamily="18" charset="0"/>
              </a:rPr>
              <a:t>countries</a:t>
            </a:r>
          </a:p>
          <a:p>
            <a:pPr>
              <a:lnSpc>
                <a:spcPct val="150000"/>
              </a:lnSpc>
            </a:pPr>
            <a:r>
              <a:rPr lang="en-GB" sz="2800" dirty="0">
                <a:latin typeface="Century" pitchFamily="18" charset="0"/>
              </a:rPr>
              <a:t>Cooperation with other international organizations</a:t>
            </a:r>
            <a:endParaRPr lang="en-US" sz="2800" dirty="0">
              <a:latin typeface="Century" pitchFamily="18" charset="0"/>
            </a:endParaRPr>
          </a:p>
          <a:p>
            <a:endParaRPr lang="en-IN" dirty="0"/>
          </a:p>
        </p:txBody>
      </p:sp>
    </p:spTree>
    <p:extLst>
      <p:ext uri="{BB962C8B-B14F-4D97-AF65-F5344CB8AC3E}">
        <p14:creationId xmlns:p14="http://schemas.microsoft.com/office/powerpoint/2010/main" val="17535973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934D-788F-B58B-B87C-CFED4F9917B0}"/>
              </a:ext>
            </a:extLst>
          </p:cNvPr>
          <p:cNvSpPr>
            <a:spLocks noGrp="1"/>
          </p:cNvSpPr>
          <p:nvPr>
            <p:ph type="title"/>
          </p:nvPr>
        </p:nvSpPr>
        <p:spPr>
          <a:xfrm>
            <a:off x="609600" y="533400"/>
            <a:ext cx="10972800" cy="738632"/>
          </a:xfrm>
        </p:spPr>
        <p:txBody>
          <a:bodyPr>
            <a:normAutofit/>
          </a:bodyPr>
          <a:lstStyle/>
          <a:p>
            <a:r>
              <a:rPr lang="en-US" sz="2700" b="0" i="0" dirty="0">
                <a:solidFill>
                  <a:srgbClr val="333333"/>
                </a:solidFill>
                <a:effectLst/>
                <a:latin typeface="Arial" panose="020B0604020202020204" pitchFamily="34" charset="0"/>
              </a:rPr>
              <a:t>Specific issues on which advance ruling under customs can be sought</a:t>
            </a:r>
            <a:endParaRPr lang="en-IN" sz="2700" dirty="0"/>
          </a:p>
        </p:txBody>
      </p:sp>
      <p:sp>
        <p:nvSpPr>
          <p:cNvPr id="3" name="Content Placeholder 2">
            <a:extLst>
              <a:ext uri="{FF2B5EF4-FFF2-40B4-BE49-F238E27FC236}">
                <a16:creationId xmlns:a16="http://schemas.microsoft.com/office/drawing/2014/main" id="{FC5151ED-1366-90C2-1EE3-F18996993FF2}"/>
              </a:ext>
            </a:extLst>
          </p:cNvPr>
          <p:cNvSpPr>
            <a:spLocks noGrp="1"/>
          </p:cNvSpPr>
          <p:nvPr>
            <p:ph idx="1"/>
          </p:nvPr>
        </p:nvSpPr>
        <p:spPr>
          <a:xfrm>
            <a:off x="609600" y="1432560"/>
            <a:ext cx="10972800" cy="4892040"/>
          </a:xfrm>
        </p:spPr>
        <p:txBody>
          <a:bodyPr>
            <a:normAutofit fontScale="40000" lnSpcReduction="20000"/>
          </a:bodyPr>
          <a:lstStyle/>
          <a:p>
            <a:pPr>
              <a:lnSpc>
                <a:spcPct val="160000"/>
              </a:lnSpc>
            </a:pPr>
            <a:r>
              <a:rPr lang="en-US" sz="5000" b="0" i="0" dirty="0">
                <a:solidFill>
                  <a:srgbClr val="333333"/>
                </a:solidFill>
                <a:effectLst/>
                <a:latin typeface="+mj-lt"/>
              </a:rPr>
              <a:t>(a) classification of goods under the Customs Tariff Act, 1975;</a:t>
            </a:r>
          </a:p>
          <a:p>
            <a:pPr>
              <a:lnSpc>
                <a:spcPct val="160000"/>
              </a:lnSpc>
            </a:pPr>
            <a:r>
              <a:rPr lang="en-US" sz="5000" b="0" i="0" dirty="0">
                <a:solidFill>
                  <a:srgbClr val="333333"/>
                </a:solidFill>
                <a:effectLst/>
                <a:latin typeface="+mj-lt"/>
              </a:rPr>
              <a:t> (b) applicability of a notification issued under sub-section (1) of Section 25 of the Customs Act, 1962, having a bearing on the rate of duty; </a:t>
            </a:r>
          </a:p>
          <a:p>
            <a:pPr>
              <a:lnSpc>
                <a:spcPct val="160000"/>
              </a:lnSpc>
            </a:pPr>
            <a:r>
              <a:rPr lang="en-US" sz="5000" b="0" i="0" dirty="0">
                <a:solidFill>
                  <a:srgbClr val="333333"/>
                </a:solidFill>
                <a:effectLst/>
                <a:latin typeface="+mj-lt"/>
              </a:rPr>
              <a:t>(c) principles to be adopted for the purposes of determination of value of the goods; </a:t>
            </a:r>
          </a:p>
          <a:p>
            <a:pPr>
              <a:lnSpc>
                <a:spcPct val="160000"/>
              </a:lnSpc>
            </a:pPr>
            <a:r>
              <a:rPr lang="en-US" sz="5000" b="0" i="0" dirty="0">
                <a:solidFill>
                  <a:srgbClr val="333333"/>
                </a:solidFill>
                <a:effectLst/>
                <a:latin typeface="+mj-lt"/>
              </a:rPr>
              <a:t>(d) applicability of notifications issued in respect of tax or duties under Customs Act, Customs Tariff Act, 1975 or tax or duty chargeable under any other law for the time being in force as a duty of customs leviable under the Customs Act, 1962 or Customs Tariff Act; </a:t>
            </a:r>
          </a:p>
          <a:p>
            <a:pPr>
              <a:lnSpc>
                <a:spcPct val="160000"/>
              </a:lnSpc>
            </a:pPr>
            <a:r>
              <a:rPr lang="en-US" sz="5000" b="0" i="0" dirty="0">
                <a:solidFill>
                  <a:srgbClr val="333333"/>
                </a:solidFill>
                <a:effectLst/>
                <a:latin typeface="+mj-lt"/>
              </a:rPr>
              <a:t>(e) determination of origin of the goods in terms of the rules notified under the Customs Tariff Act, 1975 and related matters</a:t>
            </a:r>
          </a:p>
          <a:p>
            <a:pPr marL="0" indent="0">
              <a:lnSpc>
                <a:spcPct val="160000"/>
              </a:lnSpc>
              <a:buNone/>
            </a:pPr>
            <a:br>
              <a:rPr lang="en-US" dirty="0"/>
            </a:br>
            <a:br>
              <a:rPr lang="en-US" dirty="0"/>
            </a:br>
            <a:endParaRPr lang="en-IN" dirty="0"/>
          </a:p>
        </p:txBody>
      </p:sp>
    </p:spTree>
    <p:extLst>
      <p:ext uri="{BB962C8B-B14F-4D97-AF65-F5344CB8AC3E}">
        <p14:creationId xmlns:p14="http://schemas.microsoft.com/office/powerpoint/2010/main" val="41286413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2E67-1503-D86D-92BA-15607D47AE9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8C5BBAA-4A2F-DA6F-48B5-AC4924AE87F6}"/>
              </a:ext>
            </a:extLst>
          </p:cNvPr>
          <p:cNvSpPr>
            <a:spLocks noGrp="1"/>
          </p:cNvSpPr>
          <p:nvPr>
            <p:ph idx="1"/>
          </p:nvPr>
        </p:nvSpPr>
        <p:spPr/>
        <p:txBody>
          <a:bodyPr>
            <a:normAutofit fontScale="77500" lnSpcReduction="20000"/>
          </a:bodyPr>
          <a:lstStyle/>
          <a:p>
            <a:pPr algn="just">
              <a:lnSpc>
                <a:spcPct val="160000"/>
              </a:lnSpc>
            </a:pPr>
            <a:r>
              <a:rPr lang="en-US" b="0" i="0" dirty="0">
                <a:solidFill>
                  <a:srgbClr val="333333"/>
                </a:solidFill>
                <a:effectLst/>
                <a:latin typeface="Arial" panose="020B0604020202020204" pitchFamily="34" charset="0"/>
              </a:rPr>
              <a:t>Time limit for delivering advance ruling and period of validity thereof: </a:t>
            </a:r>
          </a:p>
          <a:p>
            <a:pPr algn="just">
              <a:lnSpc>
                <a:spcPct val="160000"/>
              </a:lnSpc>
            </a:pPr>
            <a:r>
              <a:rPr lang="en-US" b="0" i="0" dirty="0">
                <a:solidFill>
                  <a:srgbClr val="333333"/>
                </a:solidFill>
                <a:effectLst/>
                <a:latin typeface="Arial" panose="020B0604020202020204" pitchFamily="34" charset="0"/>
              </a:rPr>
              <a:t>The Customs Advance Ruling Authority is required to pronounce its Rulings within three months of the date of receipt of application – complete in all manner and after removal of deficiency, if any. </a:t>
            </a:r>
          </a:p>
          <a:p>
            <a:pPr algn="just">
              <a:lnSpc>
                <a:spcPct val="160000"/>
              </a:lnSpc>
            </a:pPr>
            <a:r>
              <a:rPr lang="en-US" b="0" i="0" dirty="0">
                <a:solidFill>
                  <a:srgbClr val="333333"/>
                </a:solidFill>
                <a:effectLst/>
                <a:latin typeface="Arial" panose="020B0604020202020204" pitchFamily="34" charset="0"/>
              </a:rPr>
              <a:t>An advance ruling shall remain valid for three years or till there is a change in law or facts on the basis of which the advance ruling has been pronounced, whichever is earlier.</a:t>
            </a:r>
            <a:br>
              <a:rPr lang="en-US" dirty="0"/>
            </a:br>
            <a:br>
              <a:rPr lang="en-US" dirty="0"/>
            </a:br>
            <a:endParaRPr lang="en-IN" dirty="0"/>
          </a:p>
        </p:txBody>
      </p:sp>
    </p:spTree>
    <p:extLst>
      <p:ext uri="{BB962C8B-B14F-4D97-AF65-F5344CB8AC3E}">
        <p14:creationId xmlns:p14="http://schemas.microsoft.com/office/powerpoint/2010/main" val="7992183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128D-2F5F-B766-3571-ED552FAA7BC5}"/>
              </a:ext>
            </a:extLst>
          </p:cNvPr>
          <p:cNvSpPr>
            <a:spLocks noGrp="1"/>
          </p:cNvSpPr>
          <p:nvPr>
            <p:ph type="title"/>
          </p:nvPr>
        </p:nvSpPr>
        <p:spPr>
          <a:xfrm>
            <a:off x="609600" y="704088"/>
            <a:ext cx="10972800" cy="586232"/>
          </a:xfrm>
        </p:spPr>
        <p:txBody>
          <a:bodyPr/>
          <a:lstStyle/>
          <a:p>
            <a:r>
              <a:rPr lang="en-US" sz="2800" b="1" i="0" dirty="0">
                <a:solidFill>
                  <a:srgbClr val="333333"/>
                </a:solidFill>
                <a:effectLst/>
              </a:rPr>
              <a:t>Procedure for filing of advance rulings</a:t>
            </a:r>
            <a:endParaRPr lang="en-IN" dirty="0"/>
          </a:p>
        </p:txBody>
      </p:sp>
      <p:sp>
        <p:nvSpPr>
          <p:cNvPr id="3" name="Content Placeholder 2">
            <a:extLst>
              <a:ext uri="{FF2B5EF4-FFF2-40B4-BE49-F238E27FC236}">
                <a16:creationId xmlns:a16="http://schemas.microsoft.com/office/drawing/2014/main" id="{571FC83E-62FE-00B1-EC56-3C612356AED8}"/>
              </a:ext>
            </a:extLst>
          </p:cNvPr>
          <p:cNvSpPr>
            <a:spLocks noGrp="1"/>
          </p:cNvSpPr>
          <p:nvPr>
            <p:ph idx="1"/>
          </p:nvPr>
        </p:nvSpPr>
        <p:spPr>
          <a:xfrm>
            <a:off x="609600" y="1452880"/>
            <a:ext cx="10972800" cy="5059680"/>
          </a:xfrm>
        </p:spPr>
        <p:txBody>
          <a:bodyPr>
            <a:noAutofit/>
          </a:bodyPr>
          <a:lstStyle/>
          <a:p>
            <a:pPr algn="just">
              <a:lnSpc>
                <a:spcPct val="150000"/>
              </a:lnSpc>
            </a:pPr>
            <a:r>
              <a:rPr lang="en-US" sz="1800" b="0" i="0" dirty="0">
                <a:solidFill>
                  <a:srgbClr val="333333"/>
                </a:solidFill>
                <a:effectLst/>
                <a:latin typeface="+mj-lt"/>
              </a:rPr>
              <a:t>An application for advance ruling is required to be made in FORM CAAR-1 prescribed in the Customs Authority for Advance Rulings Regulations, 2021 as amended vide Notification No. 63/2022 dated 20.07.2022 in the office of the jurisdictional Customs Authority for Advance Rulings, New Delhi or Mumbai. (See customs Series Form No. 122)</a:t>
            </a:r>
          </a:p>
          <a:p>
            <a:pPr algn="just">
              <a:lnSpc>
                <a:spcPct val="150000"/>
              </a:lnSpc>
            </a:pPr>
            <a:r>
              <a:rPr lang="en-US" sz="1800" b="0" i="0" dirty="0">
                <a:solidFill>
                  <a:srgbClr val="333333"/>
                </a:solidFill>
                <a:effectLst/>
                <a:latin typeface="+mj-lt"/>
              </a:rPr>
              <a:t>Application should be made in quadruplicate &amp; Application fee is  ₹. 10,000/- payable by Demand Draft</a:t>
            </a:r>
          </a:p>
          <a:p>
            <a:pPr algn="just">
              <a:lnSpc>
                <a:spcPct val="150000"/>
              </a:lnSpc>
            </a:pPr>
            <a:r>
              <a:rPr lang="en-US" sz="1800" b="0" i="0" dirty="0">
                <a:solidFill>
                  <a:srgbClr val="333333"/>
                </a:solidFill>
                <a:effectLst/>
                <a:latin typeface="+mj-lt"/>
              </a:rPr>
              <a:t>The Advance Ruling Authority shall pronounce the ruling within 6 months of receipt of application.</a:t>
            </a:r>
          </a:p>
          <a:p>
            <a:pPr algn="just">
              <a:lnSpc>
                <a:spcPct val="150000"/>
              </a:lnSpc>
            </a:pPr>
            <a:r>
              <a:rPr lang="en-US" sz="1800" b="0" i="0" dirty="0">
                <a:solidFill>
                  <a:srgbClr val="333333"/>
                </a:solidFill>
                <a:effectLst/>
                <a:latin typeface="+mj-lt"/>
              </a:rPr>
              <a:t>Opportunity of hearing is provided before rulings are pronounced and other judicial principles are observed</a:t>
            </a:r>
          </a:p>
          <a:p>
            <a:pPr algn="just">
              <a:lnSpc>
                <a:spcPct val="150000"/>
              </a:lnSpc>
            </a:pPr>
            <a:r>
              <a:rPr lang="en-US" sz="1800" dirty="0">
                <a:solidFill>
                  <a:srgbClr val="333333"/>
                </a:solidFill>
                <a:latin typeface="+mj-lt"/>
              </a:rPr>
              <a:t>Advance ruling pronounced by the Authority are binding on the applicant and the jurisdictional departmental  officers of the applicant in respect of the matter  on which the ruling has been pronounced</a:t>
            </a:r>
          </a:p>
          <a:p>
            <a:pPr algn="just">
              <a:lnSpc>
                <a:spcPct val="150000"/>
              </a:lnSpc>
            </a:pPr>
            <a:r>
              <a:rPr lang="en-US" sz="1800" dirty="0"/>
              <a:t>High courts have jurisdiction over orders of Advance Ruling Authority.</a:t>
            </a:r>
          </a:p>
          <a:p>
            <a:pPr algn="just">
              <a:lnSpc>
                <a:spcPct val="150000"/>
              </a:lnSpc>
            </a:pPr>
            <a:endParaRPr lang="en-US" sz="1800" dirty="0">
              <a:solidFill>
                <a:srgbClr val="333333"/>
              </a:solidFill>
              <a:latin typeface="+mj-lt"/>
            </a:endParaRPr>
          </a:p>
          <a:p>
            <a:pPr algn="just">
              <a:lnSpc>
                <a:spcPct val="150000"/>
              </a:lnSpc>
            </a:pPr>
            <a:endParaRPr lang="en-US" sz="1800" b="0" i="0" dirty="0">
              <a:solidFill>
                <a:srgbClr val="333333"/>
              </a:solidFill>
              <a:effectLst/>
              <a:latin typeface="+mj-lt"/>
            </a:endParaRPr>
          </a:p>
          <a:p>
            <a:pPr algn="just">
              <a:lnSpc>
                <a:spcPct val="150000"/>
              </a:lnSpc>
            </a:pPr>
            <a:endParaRPr lang="en-US" sz="1800" b="0" i="0" dirty="0">
              <a:solidFill>
                <a:srgbClr val="333333"/>
              </a:solidFill>
              <a:effectLst/>
              <a:latin typeface="+mj-lt"/>
            </a:endParaRPr>
          </a:p>
          <a:p>
            <a:pPr algn="just">
              <a:lnSpc>
                <a:spcPct val="150000"/>
              </a:lnSpc>
            </a:pPr>
            <a:endParaRPr lang="en-US" sz="1800" b="0" i="0" dirty="0">
              <a:solidFill>
                <a:srgbClr val="333333"/>
              </a:solidFill>
              <a:effectLst/>
              <a:latin typeface="+mj-lt"/>
            </a:endParaRPr>
          </a:p>
          <a:p>
            <a:pPr marL="0" indent="0" algn="just">
              <a:lnSpc>
                <a:spcPct val="150000"/>
              </a:lnSpc>
              <a:buNone/>
            </a:pPr>
            <a:br>
              <a:rPr lang="en-US" sz="1800" dirty="0">
                <a:latin typeface="+mj-lt"/>
              </a:rPr>
            </a:br>
            <a:br>
              <a:rPr lang="en-US" sz="1800" dirty="0">
                <a:latin typeface="+mj-lt"/>
              </a:rPr>
            </a:br>
            <a:endParaRPr lang="en-IN" sz="1800" dirty="0">
              <a:latin typeface="+mj-lt"/>
            </a:endParaRPr>
          </a:p>
        </p:txBody>
      </p:sp>
    </p:spTree>
    <p:extLst>
      <p:ext uri="{BB962C8B-B14F-4D97-AF65-F5344CB8AC3E}">
        <p14:creationId xmlns:p14="http://schemas.microsoft.com/office/powerpoint/2010/main" val="22498212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EA01-FA7D-40C1-0893-C9044528A803}"/>
              </a:ext>
            </a:extLst>
          </p:cNvPr>
          <p:cNvSpPr>
            <a:spLocks noGrp="1"/>
          </p:cNvSpPr>
          <p:nvPr>
            <p:ph type="title"/>
          </p:nvPr>
        </p:nvSpPr>
        <p:spPr/>
        <p:txBody>
          <a:bodyPr>
            <a:normAutofit/>
          </a:bodyPr>
          <a:lstStyle/>
          <a:p>
            <a:r>
              <a:rPr lang="en-US" sz="2800" b="1" i="0" dirty="0">
                <a:solidFill>
                  <a:srgbClr val="333333"/>
                </a:solidFill>
                <a:effectLst/>
                <a:latin typeface="+mj-lt"/>
              </a:rPr>
              <a:t>Mechanism for appeal against advance ruling:</a:t>
            </a:r>
            <a:endParaRPr lang="en-IN" sz="2800" b="1" dirty="0"/>
          </a:p>
        </p:txBody>
      </p:sp>
      <p:sp>
        <p:nvSpPr>
          <p:cNvPr id="3" name="Content Placeholder 2">
            <a:extLst>
              <a:ext uri="{FF2B5EF4-FFF2-40B4-BE49-F238E27FC236}">
                <a16:creationId xmlns:a16="http://schemas.microsoft.com/office/drawing/2014/main" id="{98BD4B9B-68AC-FD62-C091-183113EB8167}"/>
              </a:ext>
            </a:extLst>
          </p:cNvPr>
          <p:cNvSpPr>
            <a:spLocks noGrp="1"/>
          </p:cNvSpPr>
          <p:nvPr>
            <p:ph idx="1"/>
          </p:nvPr>
        </p:nvSpPr>
        <p:spPr/>
        <p:txBody>
          <a:bodyPr>
            <a:normAutofit/>
          </a:bodyPr>
          <a:lstStyle/>
          <a:p>
            <a:pPr algn="just">
              <a:lnSpc>
                <a:spcPct val="150000"/>
              </a:lnSpc>
            </a:pPr>
            <a:r>
              <a:rPr lang="en-US" b="0" i="0" dirty="0">
                <a:solidFill>
                  <a:srgbClr val="333333"/>
                </a:solidFill>
                <a:effectLst/>
                <a:latin typeface="+mj-lt"/>
              </a:rPr>
              <a:t>Appeals against the ruling given by the customs authority for advance ruling will lie before the High Court and same may be filed within sixty days from the date of the communication of such ruling or order, in the FORM CAAR-2. </a:t>
            </a:r>
          </a:p>
          <a:p>
            <a:pPr algn="just">
              <a:lnSpc>
                <a:spcPct val="150000"/>
              </a:lnSpc>
            </a:pPr>
            <a:r>
              <a:rPr lang="en-US" b="0" i="0" dirty="0">
                <a:solidFill>
                  <a:srgbClr val="333333"/>
                </a:solidFill>
                <a:effectLst/>
                <a:latin typeface="+mj-lt"/>
              </a:rPr>
              <a:t>The High Court can allow further period of thirty days for filing such appeal, where it is satisfied that the appellant was prevented by sufficient cause from presenting the appeal within the period specified.</a:t>
            </a:r>
          </a:p>
          <a:p>
            <a:pPr algn="just">
              <a:lnSpc>
                <a:spcPct val="150000"/>
              </a:lnSpc>
            </a:pPr>
            <a:endParaRPr lang="en-US" b="0" i="0" dirty="0">
              <a:solidFill>
                <a:srgbClr val="333333"/>
              </a:solidFill>
              <a:effectLst/>
              <a:latin typeface="+mj-lt"/>
            </a:endParaRPr>
          </a:p>
        </p:txBody>
      </p:sp>
    </p:spTree>
    <p:extLst>
      <p:ext uri="{BB962C8B-B14F-4D97-AF65-F5344CB8AC3E}">
        <p14:creationId xmlns:p14="http://schemas.microsoft.com/office/powerpoint/2010/main" val="28868814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51A1-DAEA-1639-6F1B-BE3B8984DA4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A2404DB-2625-0BD8-3ED3-98E96D842E83}"/>
              </a:ext>
            </a:extLst>
          </p:cNvPr>
          <p:cNvSpPr>
            <a:spLocks noGrp="1"/>
          </p:cNvSpPr>
          <p:nvPr>
            <p:ph idx="1"/>
          </p:nvPr>
        </p:nvSpPr>
        <p:spPr/>
        <p:txBody>
          <a:bodyPr>
            <a:normAutofit fontScale="92500" lnSpcReduction="10000"/>
          </a:bodyPr>
          <a:lstStyle/>
          <a:p>
            <a:pPr algn="just">
              <a:lnSpc>
                <a:spcPct val="150000"/>
              </a:lnSpc>
            </a:pPr>
            <a:r>
              <a:rPr lang="en-US" b="0" i="0" dirty="0">
                <a:solidFill>
                  <a:srgbClr val="333333"/>
                </a:solidFill>
                <a:effectLst/>
                <a:latin typeface="Arial" panose="020B0604020202020204" pitchFamily="34" charset="0"/>
              </a:rPr>
              <a:t>Situations in which advance rulings wouldn’t be given: Where the question raised in the application is –</a:t>
            </a:r>
          </a:p>
          <a:p>
            <a:pPr lvl="1" algn="just">
              <a:lnSpc>
                <a:spcPct val="150000"/>
              </a:lnSpc>
            </a:pPr>
            <a:r>
              <a:rPr lang="en-US" b="0" i="0" dirty="0">
                <a:solidFill>
                  <a:srgbClr val="333333"/>
                </a:solidFill>
                <a:effectLst/>
                <a:latin typeface="Arial" panose="020B0604020202020204" pitchFamily="34" charset="0"/>
              </a:rPr>
              <a:t> (a) already pending in the applicant’s case before any officer of customs, Appellate Tribunal or any Court; </a:t>
            </a:r>
          </a:p>
          <a:p>
            <a:pPr lvl="1" algn="just">
              <a:lnSpc>
                <a:spcPct val="150000"/>
              </a:lnSpc>
            </a:pPr>
            <a:r>
              <a:rPr lang="en-US" b="0" i="0" dirty="0">
                <a:solidFill>
                  <a:srgbClr val="333333"/>
                </a:solidFill>
                <a:effectLst/>
                <a:latin typeface="Arial" panose="020B0604020202020204" pitchFamily="34" charset="0"/>
              </a:rPr>
              <a:t>(b) same as in a matter already decided by the Appellate Tribunal or any Court.</a:t>
            </a:r>
          </a:p>
          <a:p>
            <a:pPr marL="0" indent="0">
              <a:lnSpc>
                <a:spcPct val="150000"/>
              </a:lnSpc>
              <a:buNone/>
            </a:pPr>
            <a:br>
              <a:rPr lang="en-US" dirty="0"/>
            </a:br>
            <a:br>
              <a:rPr lang="en-US" dirty="0"/>
            </a:br>
            <a:endParaRPr lang="en-IN" dirty="0"/>
          </a:p>
        </p:txBody>
      </p:sp>
    </p:spTree>
    <p:extLst>
      <p:ext uri="{BB962C8B-B14F-4D97-AF65-F5344CB8AC3E}">
        <p14:creationId xmlns:p14="http://schemas.microsoft.com/office/powerpoint/2010/main" val="33095443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86FC-56AB-4A19-2538-A159377B4E6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D51768E-5FEE-27FB-67AF-5A7AB4FF452E}"/>
              </a:ext>
            </a:extLst>
          </p:cNvPr>
          <p:cNvSpPr>
            <a:spLocks noGrp="1"/>
          </p:cNvSpPr>
          <p:nvPr>
            <p:ph idx="1"/>
          </p:nvPr>
        </p:nvSpPr>
        <p:spPr/>
        <p:txBody>
          <a:bodyPr>
            <a:normAutofit/>
          </a:bodyPr>
          <a:lstStyle/>
          <a:p>
            <a:pPr algn="just"/>
            <a:r>
              <a:rPr lang="en-US" b="0" i="0" dirty="0">
                <a:solidFill>
                  <a:srgbClr val="333333"/>
                </a:solidFill>
                <a:effectLst/>
                <a:latin typeface="+mj-lt"/>
              </a:rPr>
              <a:t>Circumstances in which Advance ruling to obtained would be void: </a:t>
            </a:r>
          </a:p>
          <a:p>
            <a:pPr lvl="1" algn="just"/>
            <a:r>
              <a:rPr lang="en-US" b="0" i="0" dirty="0">
                <a:solidFill>
                  <a:srgbClr val="333333"/>
                </a:solidFill>
                <a:effectLst/>
                <a:latin typeface="+mj-lt"/>
              </a:rPr>
              <a:t>(a) Where the authority finds, that an advance ruling pronounced by it has been obtained by the applicant by fraud or misrepresentation of facts; </a:t>
            </a:r>
          </a:p>
          <a:p>
            <a:pPr lvl="1" algn="just"/>
            <a:r>
              <a:rPr lang="en-US" b="0" i="0" dirty="0">
                <a:solidFill>
                  <a:srgbClr val="333333"/>
                </a:solidFill>
                <a:effectLst/>
                <a:latin typeface="+mj-lt"/>
              </a:rPr>
              <a:t>(b) In such cases concerned customs officer can proceed to issue demand for short-levy under Section 28 (1) or 28 (4) of the Customs Act, 1962.</a:t>
            </a:r>
          </a:p>
          <a:p>
            <a:pPr marL="393192" lvl="1" indent="0" algn="just">
              <a:buNone/>
            </a:pPr>
            <a:endParaRPr lang="en-US" b="0" i="0" dirty="0">
              <a:solidFill>
                <a:srgbClr val="333333"/>
              </a:solidFill>
              <a:effectLst/>
              <a:latin typeface="+mj-lt"/>
            </a:endParaRPr>
          </a:p>
          <a:p>
            <a:pPr marL="393192" lvl="1" indent="0" algn="just">
              <a:buNone/>
            </a:pPr>
            <a:br>
              <a:rPr lang="en-US" dirty="0">
                <a:latin typeface="+mj-lt"/>
              </a:rPr>
            </a:br>
            <a:br>
              <a:rPr lang="en-US" dirty="0">
                <a:latin typeface="+mj-lt"/>
              </a:rPr>
            </a:br>
            <a:endParaRPr lang="en-IN" dirty="0">
              <a:latin typeface="+mj-lt"/>
            </a:endParaRPr>
          </a:p>
        </p:txBody>
      </p:sp>
      <p:sp>
        <p:nvSpPr>
          <p:cNvPr id="4" name="Footer Placeholder 3">
            <a:extLst>
              <a:ext uri="{FF2B5EF4-FFF2-40B4-BE49-F238E27FC236}">
                <a16:creationId xmlns:a16="http://schemas.microsoft.com/office/drawing/2014/main" id="{19DEB221-DA4F-79BB-337A-3BBBE7C2BA0D}"/>
              </a:ext>
            </a:extLst>
          </p:cNvPr>
          <p:cNvSpPr>
            <a:spLocks noGrp="1"/>
          </p:cNvSpPr>
          <p:nvPr>
            <p:ph type="ftr" sz="quarter" idx="11"/>
          </p:nvPr>
        </p:nvSpPr>
        <p:spPr/>
        <p:txBody>
          <a:bodyPr/>
          <a:lstStyle/>
          <a:p>
            <a:r>
              <a:rPr lang="en-IN" sz="2400" dirty="0"/>
              <a:t>Courtesy: </a:t>
            </a:r>
            <a:r>
              <a:rPr lang="en-IN" sz="2400" dirty="0" err="1"/>
              <a:t>Taxguru</a:t>
            </a:r>
            <a:endParaRPr lang="en-IN" sz="2400" dirty="0"/>
          </a:p>
        </p:txBody>
      </p:sp>
    </p:spTree>
    <p:extLst>
      <p:ext uri="{BB962C8B-B14F-4D97-AF65-F5344CB8AC3E}">
        <p14:creationId xmlns:p14="http://schemas.microsoft.com/office/powerpoint/2010/main" val="14150466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5502-1E17-B1A6-BE25-005328E6D45E}"/>
              </a:ext>
            </a:extLst>
          </p:cNvPr>
          <p:cNvSpPr>
            <a:spLocks noGrp="1"/>
          </p:cNvSpPr>
          <p:nvPr>
            <p:ph type="title"/>
          </p:nvPr>
        </p:nvSpPr>
        <p:spPr>
          <a:xfrm>
            <a:off x="609600" y="704088"/>
            <a:ext cx="10972800" cy="535432"/>
          </a:xfrm>
        </p:spPr>
        <p:txBody>
          <a:bodyPr>
            <a:normAutofit fontScale="90000"/>
          </a:bodyPr>
          <a:lstStyle/>
          <a:p>
            <a:r>
              <a:rPr lang="en-IN" dirty="0"/>
              <a:t>Switch Bill of Lading</a:t>
            </a:r>
          </a:p>
        </p:txBody>
      </p:sp>
      <p:sp>
        <p:nvSpPr>
          <p:cNvPr id="3" name="Content Placeholder 2">
            <a:extLst>
              <a:ext uri="{FF2B5EF4-FFF2-40B4-BE49-F238E27FC236}">
                <a16:creationId xmlns:a16="http://schemas.microsoft.com/office/drawing/2014/main" id="{711365DC-2812-20FA-D994-09FA1875D58E}"/>
              </a:ext>
            </a:extLst>
          </p:cNvPr>
          <p:cNvSpPr>
            <a:spLocks noGrp="1"/>
          </p:cNvSpPr>
          <p:nvPr>
            <p:ph idx="1"/>
          </p:nvPr>
        </p:nvSpPr>
        <p:spPr>
          <a:xfrm>
            <a:off x="609600" y="1239520"/>
            <a:ext cx="10972800" cy="5085080"/>
          </a:xfrm>
        </p:spPr>
        <p:txBody>
          <a:bodyPr>
            <a:normAutofit fontScale="70000" lnSpcReduction="20000"/>
          </a:bodyPr>
          <a:lstStyle/>
          <a:p>
            <a:pPr>
              <a:lnSpc>
                <a:spcPct val="160000"/>
              </a:lnSpc>
            </a:pPr>
            <a:r>
              <a:rPr lang="en-US" b="0" i="0" dirty="0">
                <a:effectLst/>
                <a:latin typeface="+mj-lt"/>
              </a:rPr>
              <a:t>A Switch Bill of Lading is a second set of Bill of Lading issued by the carrier or its carrier agent. It's issued to replace the Original Bill of Lading issued at the time of shipment.</a:t>
            </a:r>
          </a:p>
          <a:p>
            <a:pPr algn="just">
              <a:lnSpc>
                <a:spcPct val="160000"/>
              </a:lnSpc>
            </a:pPr>
            <a:r>
              <a:rPr lang="en-US" b="0" i="0" dirty="0">
                <a:effectLst/>
                <a:latin typeface="+mj-lt"/>
              </a:rPr>
              <a:t>A “Switch” bill of lading is the second set of bill of lading that may be issued by the carrier (or agent) in exchange for the first set of bill of lading originally issued when the shipment was effected.</a:t>
            </a:r>
          </a:p>
          <a:p>
            <a:pPr algn="just">
              <a:lnSpc>
                <a:spcPct val="160000"/>
              </a:lnSpc>
            </a:pPr>
            <a:r>
              <a:rPr lang="en-US" b="0" i="0" dirty="0">
                <a:effectLst/>
                <a:latin typeface="+mj-lt"/>
              </a:rPr>
              <a:t>Switch bills are required and requested generally when there has been a change in the original trading conditions some of them are as under:</a:t>
            </a:r>
          </a:p>
          <a:p>
            <a:pPr algn="just">
              <a:lnSpc>
                <a:spcPct val="160000"/>
              </a:lnSpc>
              <a:buFont typeface="Arial" panose="020B0604020202020204" pitchFamily="34" charset="0"/>
              <a:buChar char="•"/>
            </a:pPr>
            <a:r>
              <a:rPr lang="en-US" b="0" i="0" dirty="0">
                <a:effectLst/>
                <a:latin typeface="+mj-lt"/>
              </a:rPr>
              <a:t>Goods could have been resold and the discharge port has now been changed to another port and this could have occurred as a </a:t>
            </a:r>
            <a:r>
              <a:rPr lang="en-US" b="0" i="0" dirty="0">
                <a:effectLst/>
                <a:latin typeface="+mj-lt"/>
                <a:hlinkClick r:id="rId2" tooltip="What is a High Seas Sale..??">
                  <a:extLst>
                    <a:ext uri="{A12FA001-AC4F-418D-AE19-62706E023703}">
                      <ahyp:hlinkClr xmlns:ahyp="http://schemas.microsoft.com/office/drawing/2018/hyperlinkcolor" val="tx"/>
                    </a:ext>
                  </a:extLst>
                </a:hlinkClick>
              </a:rPr>
              <a:t>high-seas sale</a:t>
            </a:r>
            <a:r>
              <a:rPr lang="en-US" b="0" i="0" dirty="0">
                <a:effectLst/>
                <a:latin typeface="+mj-lt"/>
              </a:rPr>
              <a:t>..</a:t>
            </a:r>
          </a:p>
          <a:p>
            <a:pPr algn="just">
              <a:lnSpc>
                <a:spcPct val="160000"/>
              </a:lnSpc>
              <a:buFont typeface="Arial" panose="020B0604020202020204" pitchFamily="34" charset="0"/>
              <a:buChar char="•"/>
            </a:pPr>
            <a:r>
              <a:rPr lang="en-US" b="0" i="0" dirty="0">
                <a:effectLst/>
                <a:latin typeface="+mj-lt"/>
              </a:rPr>
              <a:t>The seller (who could be an intending agent) does not wish the name of the actual exporter to be known to the consignee in case the consignee strikes a deal with the exporter directly..</a:t>
            </a:r>
          </a:p>
          <a:p>
            <a:pPr algn="just">
              <a:lnSpc>
                <a:spcPct val="160000"/>
              </a:lnSpc>
              <a:buFont typeface="Arial" panose="020B0604020202020204" pitchFamily="34" charset="0"/>
              <a:buChar char="•"/>
            </a:pPr>
            <a:r>
              <a:rPr lang="en-US" b="0" i="0" dirty="0">
                <a:effectLst/>
                <a:latin typeface="+mj-lt"/>
              </a:rPr>
              <a:t>The seller does not want to know the buyer to know the actual country of origin of the cargo so he requests that the port of loading be shown as some port other than the one the cargo was loaded from..</a:t>
            </a:r>
          </a:p>
          <a:p>
            <a:endParaRPr lang="en-IN" dirty="0"/>
          </a:p>
        </p:txBody>
      </p:sp>
    </p:spTree>
    <p:extLst>
      <p:ext uri="{BB962C8B-B14F-4D97-AF65-F5344CB8AC3E}">
        <p14:creationId xmlns:p14="http://schemas.microsoft.com/office/powerpoint/2010/main" val="37140133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945A-6335-763E-66A8-30C3C2A66020}"/>
              </a:ext>
            </a:extLst>
          </p:cNvPr>
          <p:cNvSpPr>
            <a:spLocks noGrp="1"/>
          </p:cNvSpPr>
          <p:nvPr>
            <p:ph type="title"/>
          </p:nvPr>
        </p:nvSpPr>
        <p:spPr>
          <a:xfrm>
            <a:off x="609600" y="704088"/>
            <a:ext cx="10972800" cy="624198"/>
          </a:xfrm>
        </p:spPr>
        <p:txBody>
          <a:bodyPr>
            <a:normAutofit/>
          </a:bodyPr>
          <a:lstStyle/>
          <a:p>
            <a:endParaRPr lang="en-IN" sz="1600" dirty="0"/>
          </a:p>
        </p:txBody>
      </p:sp>
      <p:sp>
        <p:nvSpPr>
          <p:cNvPr id="3" name="Content Placeholder 2">
            <a:extLst>
              <a:ext uri="{FF2B5EF4-FFF2-40B4-BE49-F238E27FC236}">
                <a16:creationId xmlns:a16="http://schemas.microsoft.com/office/drawing/2014/main" id="{EA06FB71-7089-BC1C-7791-6F2BE5901E96}"/>
              </a:ext>
            </a:extLst>
          </p:cNvPr>
          <p:cNvSpPr>
            <a:spLocks noGrp="1"/>
          </p:cNvSpPr>
          <p:nvPr>
            <p:ph idx="1"/>
          </p:nvPr>
        </p:nvSpPr>
        <p:spPr>
          <a:xfrm>
            <a:off x="609600" y="1568918"/>
            <a:ext cx="10972800" cy="4793381"/>
          </a:xfrm>
        </p:spPr>
        <p:txBody>
          <a:bodyPr>
            <a:normAutofit/>
          </a:bodyPr>
          <a:lstStyle/>
          <a:p>
            <a:pPr algn="just">
              <a:lnSpc>
                <a:spcPct val="150000"/>
              </a:lnSpc>
            </a:pPr>
            <a:r>
              <a:rPr lang="en-US" sz="1800" b="0" i="0" dirty="0">
                <a:effectLst/>
                <a:latin typeface="+mj-lt"/>
              </a:rPr>
              <a:t>Let us assume that a person from INDIA receive purchase order from USA.</a:t>
            </a:r>
          </a:p>
          <a:p>
            <a:pPr algn="just">
              <a:lnSpc>
                <a:spcPct val="150000"/>
              </a:lnSpc>
            </a:pPr>
            <a:r>
              <a:rPr lang="en-US" sz="1800" b="0" i="0" dirty="0">
                <a:effectLst/>
                <a:latin typeface="+mj-lt"/>
              </a:rPr>
              <a:t>Now, INDIAN do not want to purchase goods from India, He planned to purchase goods from CHINA &amp; Sell it to USA.</a:t>
            </a:r>
          </a:p>
          <a:p>
            <a:pPr algn="just">
              <a:lnSpc>
                <a:spcPct val="150000"/>
              </a:lnSpc>
            </a:pPr>
            <a:r>
              <a:rPr lang="en-US" sz="1800" b="0" i="0" dirty="0">
                <a:effectLst/>
                <a:latin typeface="+mj-lt"/>
              </a:rPr>
              <a:t>Now, if INDIAN tell to CHINA party that he is going to send goods to USA, there is full possibility that CHINA &amp; USA will come together in future.</a:t>
            </a:r>
          </a:p>
          <a:p>
            <a:pPr algn="just">
              <a:lnSpc>
                <a:spcPct val="150000"/>
              </a:lnSpc>
            </a:pPr>
            <a:r>
              <a:rPr lang="en-US" sz="1800" b="0" i="0" dirty="0">
                <a:effectLst/>
                <a:latin typeface="+mj-lt"/>
              </a:rPr>
              <a:t>Now to avoid this INDIAN exporter import goods from </a:t>
            </a:r>
            <a:r>
              <a:rPr lang="en-US" sz="1800" b="0" i="0" dirty="0" err="1">
                <a:effectLst/>
                <a:latin typeface="+mj-lt"/>
              </a:rPr>
              <a:t>china</a:t>
            </a:r>
            <a:r>
              <a:rPr lang="en-US" sz="1800" b="0" i="0" dirty="0">
                <a:effectLst/>
                <a:latin typeface="+mj-lt"/>
              </a:rPr>
              <a:t> but does not file bill of entry for imports in India., he contacts shipping line for </a:t>
            </a:r>
            <a:r>
              <a:rPr lang="en-US" sz="1800" b="1" i="0" dirty="0">
                <a:effectLst/>
                <a:latin typeface="+mj-lt"/>
              </a:rPr>
              <a:t>Switch B/L</a:t>
            </a:r>
            <a:r>
              <a:rPr lang="en-US" sz="1800" b="0" i="0" dirty="0">
                <a:effectLst/>
                <a:latin typeface="+mj-lt"/>
              </a:rPr>
              <a:t> so now shipper &amp; consignee is changed and now USA party becomes importer and INDIAN party becomes exporter (in </a:t>
            </a:r>
            <a:r>
              <a:rPr lang="en-US" sz="1800" b="0" i="0" u="sng" dirty="0">
                <a:effectLst/>
                <a:latin typeface="+mj-lt"/>
              </a:rPr>
              <a:t>new bill of lading</a:t>
            </a:r>
            <a:r>
              <a:rPr lang="en-US" sz="1800" b="0" i="0" dirty="0">
                <a:effectLst/>
                <a:latin typeface="+mj-lt"/>
              </a:rPr>
              <a:t>). </a:t>
            </a:r>
          </a:p>
          <a:p>
            <a:pPr algn="just">
              <a:lnSpc>
                <a:spcPct val="150000"/>
              </a:lnSpc>
            </a:pPr>
            <a:r>
              <a:rPr lang="en-US" sz="1800" b="0" i="0" dirty="0">
                <a:effectLst/>
                <a:latin typeface="+mj-lt"/>
              </a:rPr>
              <a:t>So CHINA party will feel that his importer is from INDIA, &amp; USA party will feel that he is importing from INDIA. CHINA &amp; USA will never come in contact with each other as INDIAN is middle man.</a:t>
            </a:r>
          </a:p>
          <a:p>
            <a:endParaRPr lang="en-IN" sz="1800" dirty="0">
              <a:latin typeface="+mj-lt"/>
            </a:endParaRPr>
          </a:p>
        </p:txBody>
      </p:sp>
    </p:spTree>
    <p:extLst>
      <p:ext uri="{BB962C8B-B14F-4D97-AF65-F5344CB8AC3E}">
        <p14:creationId xmlns:p14="http://schemas.microsoft.com/office/powerpoint/2010/main" val="13308110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3553-8826-1398-EFB8-33E0174918D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F057C5E-D826-7A53-1370-9B2F69954055}"/>
              </a:ext>
            </a:extLst>
          </p:cNvPr>
          <p:cNvSpPr>
            <a:spLocks noGrp="1"/>
          </p:cNvSpPr>
          <p:nvPr>
            <p:ph idx="1"/>
          </p:nvPr>
        </p:nvSpPr>
        <p:spPr/>
        <p:txBody>
          <a:bodyPr/>
          <a:lstStyle/>
          <a:p>
            <a:pPr algn="l"/>
            <a:r>
              <a:rPr lang="en-US" b="1" i="0" dirty="0">
                <a:effectLst/>
                <a:latin typeface="-apple-system"/>
              </a:rPr>
              <a:t>Why a Switch Bill of Lading?</a:t>
            </a:r>
          </a:p>
          <a:p>
            <a:pPr algn="l"/>
            <a:r>
              <a:rPr lang="en-US" b="0" i="0" dirty="0">
                <a:solidFill>
                  <a:srgbClr val="2D3748"/>
                </a:solidFill>
                <a:effectLst/>
                <a:latin typeface="-apple-system"/>
              </a:rPr>
              <a:t>Many things can change in the course of sending goods from one location to another. Corrections or changes to an original bill of lading calls for issuing another set with the correct details on it by way of a switch bill of lading.</a:t>
            </a:r>
          </a:p>
          <a:p>
            <a:pPr algn="l"/>
            <a:r>
              <a:rPr lang="en-US" b="0" i="0" dirty="0">
                <a:solidFill>
                  <a:srgbClr val="2D3748"/>
                </a:solidFill>
                <a:effectLst/>
                <a:latin typeface="-apple-system"/>
              </a:rPr>
              <a:t>While some very minor alterations are endorsed on the original bill of lading itself, there may be other changes that require the issuance of a fresh set.</a:t>
            </a:r>
          </a:p>
          <a:p>
            <a:pPr algn="l"/>
            <a:endParaRPr lang="en-US" b="0" i="0" dirty="0">
              <a:solidFill>
                <a:srgbClr val="2D3748"/>
              </a:solidFill>
              <a:effectLst/>
              <a:latin typeface="-apple-system"/>
            </a:endParaRPr>
          </a:p>
          <a:p>
            <a:endParaRPr lang="en-IN" dirty="0"/>
          </a:p>
        </p:txBody>
      </p:sp>
    </p:spTree>
    <p:extLst>
      <p:ext uri="{BB962C8B-B14F-4D97-AF65-F5344CB8AC3E}">
        <p14:creationId xmlns:p14="http://schemas.microsoft.com/office/powerpoint/2010/main" val="34483649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1B27-B70C-4EF2-172B-41AA9D4A2B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694801-20ED-3757-5ECA-2FBA4EE40400}"/>
              </a:ext>
            </a:extLst>
          </p:cNvPr>
          <p:cNvSpPr>
            <a:spLocks noGrp="1"/>
          </p:cNvSpPr>
          <p:nvPr>
            <p:ph idx="1"/>
          </p:nvPr>
        </p:nvSpPr>
        <p:spPr/>
        <p:txBody>
          <a:bodyPr/>
          <a:lstStyle/>
          <a:p>
            <a:pPr algn="l"/>
            <a:r>
              <a:rPr lang="en-US" b="0" i="0" dirty="0">
                <a:solidFill>
                  <a:srgbClr val="2D3748"/>
                </a:solidFill>
                <a:effectLst/>
                <a:latin typeface="-apple-system"/>
              </a:rPr>
              <a:t>These include changes to the port of discharge, the buyer or receiver, the description of goods to include its full details or certain specifications, or the trading terms. Any of these pre-agreed points may have changed while the goods are in transit.</a:t>
            </a:r>
          </a:p>
          <a:p>
            <a:pPr algn="l"/>
            <a:r>
              <a:rPr lang="en-US" b="0" i="0" dirty="0">
                <a:solidFill>
                  <a:srgbClr val="2D3748"/>
                </a:solidFill>
                <a:effectLst/>
                <a:latin typeface="-apple-system"/>
              </a:rPr>
              <a:t>Shippers sometimes request for a switch bill of lading to disguise the name of the actual seller or even to mislead the buyer as to the actual country of origin of the cargo. While not a very ethical thing to do, some shippers resort to this for various reasons.</a:t>
            </a:r>
          </a:p>
          <a:p>
            <a:pPr algn="l"/>
            <a:r>
              <a:rPr lang="en-US" b="0" i="0" dirty="0">
                <a:solidFill>
                  <a:srgbClr val="2D3748"/>
                </a:solidFill>
                <a:effectLst/>
                <a:latin typeface="-apple-system"/>
              </a:rPr>
              <a:t>A switch bill of lading cannot be issued while the original set is being used or the buyer has already taken delivery of the cargo.</a:t>
            </a:r>
          </a:p>
          <a:p>
            <a:endParaRPr lang="en-IN" dirty="0"/>
          </a:p>
        </p:txBody>
      </p:sp>
    </p:spTree>
    <p:extLst>
      <p:ext uri="{BB962C8B-B14F-4D97-AF65-F5344CB8AC3E}">
        <p14:creationId xmlns:p14="http://schemas.microsoft.com/office/powerpoint/2010/main" val="248476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B0BE-B738-2473-C2CE-A1FB9DFF30FE}"/>
              </a:ext>
            </a:extLst>
          </p:cNvPr>
          <p:cNvSpPr>
            <a:spLocks noGrp="1"/>
          </p:cNvSpPr>
          <p:nvPr>
            <p:ph type="title"/>
          </p:nvPr>
        </p:nvSpPr>
        <p:spPr/>
        <p:txBody>
          <a:bodyPr/>
          <a:lstStyle/>
          <a:p>
            <a:r>
              <a:rPr lang="en-US" dirty="0"/>
              <a:t>World Customs </a:t>
            </a:r>
            <a:r>
              <a:rPr lang="en-US" dirty="0" err="1"/>
              <a:t>Organisation</a:t>
            </a:r>
            <a:endParaRPr lang="en-IN" dirty="0"/>
          </a:p>
        </p:txBody>
      </p:sp>
      <p:sp>
        <p:nvSpPr>
          <p:cNvPr id="3" name="Content Placeholder 2">
            <a:extLst>
              <a:ext uri="{FF2B5EF4-FFF2-40B4-BE49-F238E27FC236}">
                <a16:creationId xmlns:a16="http://schemas.microsoft.com/office/drawing/2014/main" id="{0961FC67-F568-4362-E6B1-7EFE411732A1}"/>
              </a:ext>
            </a:extLst>
          </p:cNvPr>
          <p:cNvSpPr>
            <a:spLocks noGrp="1"/>
          </p:cNvSpPr>
          <p:nvPr>
            <p:ph idx="1"/>
          </p:nvPr>
        </p:nvSpPr>
        <p:spPr/>
        <p:txBody>
          <a:bodyPr>
            <a:normAutofit fontScale="85000" lnSpcReduction="20000"/>
          </a:bodyPr>
          <a:lstStyle/>
          <a:p>
            <a:pPr>
              <a:lnSpc>
                <a:spcPct val="160000"/>
              </a:lnSpc>
            </a:pPr>
            <a:r>
              <a:rPr lang="en-GB" dirty="0">
                <a:latin typeface="Century" pitchFamily="18" charset="0"/>
              </a:rPr>
              <a:t>The World Customs Organization is an intergovernmental organization headquartered in Brussels, Belgium. </a:t>
            </a:r>
          </a:p>
          <a:p>
            <a:pPr>
              <a:lnSpc>
                <a:spcPct val="160000"/>
              </a:lnSpc>
            </a:pPr>
            <a:r>
              <a:rPr lang="en-GB" dirty="0">
                <a:latin typeface="Century" pitchFamily="18" charset="0"/>
                <a:hlinkClick r:id="rId2">
                  <a:extLst>
                    <a:ext uri="{A12FA001-AC4F-418D-AE19-62706E023703}">
                      <ahyp:hlinkClr xmlns:ahyp="http://schemas.microsoft.com/office/drawing/2018/hyperlinkcolor" val="tx"/>
                    </a:ext>
                  </a:extLst>
                </a:hlinkClick>
              </a:rPr>
              <a:t>Headquarters</a:t>
            </a:r>
            <a:r>
              <a:rPr lang="en-GB" dirty="0">
                <a:latin typeface="Century" pitchFamily="18" charset="0"/>
              </a:rPr>
              <a:t>: </a:t>
            </a:r>
            <a:r>
              <a:rPr lang="en-GB" dirty="0">
                <a:latin typeface="Century" pitchFamily="18" charset="0"/>
                <a:hlinkClick r:id="rId3">
                  <a:extLst>
                    <a:ext uri="{A12FA001-AC4F-418D-AE19-62706E023703}">
                      <ahyp:hlinkClr xmlns:ahyp="http://schemas.microsoft.com/office/drawing/2018/hyperlinkcolor" val="tx"/>
                    </a:ext>
                  </a:extLst>
                </a:hlinkClick>
              </a:rPr>
              <a:t>Brussels, Belgium</a:t>
            </a:r>
            <a:endParaRPr lang="en-GB" dirty="0">
              <a:latin typeface="Century" pitchFamily="18" charset="0"/>
            </a:endParaRPr>
          </a:p>
          <a:p>
            <a:pPr>
              <a:lnSpc>
                <a:spcPct val="160000"/>
              </a:lnSpc>
            </a:pPr>
            <a:r>
              <a:rPr lang="en-GB" dirty="0">
                <a:latin typeface="Century" pitchFamily="18" charset="0"/>
                <a:hlinkClick r:id="rId4">
                  <a:extLst>
                    <a:ext uri="{A12FA001-AC4F-418D-AE19-62706E023703}">
                      <ahyp:hlinkClr xmlns:ahyp="http://schemas.microsoft.com/office/drawing/2018/hyperlinkcolor" val="tx"/>
                    </a:ext>
                  </a:extLst>
                </a:hlinkClick>
              </a:rPr>
              <a:t>Founded</a:t>
            </a:r>
            <a:r>
              <a:rPr lang="en-GB" dirty="0">
                <a:latin typeface="Century" pitchFamily="18" charset="0"/>
              </a:rPr>
              <a:t>: 26 January 1952</a:t>
            </a:r>
          </a:p>
          <a:p>
            <a:pPr>
              <a:lnSpc>
                <a:spcPct val="160000"/>
              </a:lnSpc>
            </a:pPr>
            <a:r>
              <a:rPr lang="en-GB" dirty="0">
                <a:latin typeface="Century" pitchFamily="18" charset="0"/>
                <a:hlinkClick r:id="rId5">
                  <a:extLst>
                    <a:ext uri="{A12FA001-AC4F-418D-AE19-62706E023703}">
                      <ahyp:hlinkClr xmlns:ahyp="http://schemas.microsoft.com/office/drawing/2018/hyperlinkcolor" val="tx"/>
                    </a:ext>
                  </a:extLst>
                </a:hlinkClick>
              </a:rPr>
              <a:t>Secretary General</a:t>
            </a:r>
            <a:r>
              <a:rPr lang="en-GB" dirty="0">
                <a:latin typeface="Century" pitchFamily="18" charset="0"/>
              </a:rPr>
              <a:t>: Kunio </a:t>
            </a:r>
            <a:r>
              <a:rPr lang="en-GB" dirty="0" err="1">
                <a:latin typeface="Century" pitchFamily="18" charset="0"/>
              </a:rPr>
              <a:t>Mikuriya</a:t>
            </a:r>
            <a:r>
              <a:rPr lang="en-GB" dirty="0">
                <a:latin typeface="Century" pitchFamily="18" charset="0"/>
              </a:rPr>
              <a:t> (January 2009 - present)</a:t>
            </a:r>
          </a:p>
          <a:p>
            <a:pPr>
              <a:lnSpc>
                <a:spcPct val="160000"/>
              </a:lnSpc>
            </a:pPr>
            <a:r>
              <a:rPr lang="en-GB" dirty="0">
                <a:latin typeface="Century" pitchFamily="18" charset="0"/>
                <a:hlinkClick r:id="rId6">
                  <a:extLst>
                    <a:ext uri="{A12FA001-AC4F-418D-AE19-62706E023703}">
                      <ahyp:hlinkClr xmlns:ahyp="http://schemas.microsoft.com/office/drawing/2018/hyperlinkcolor" val="tx"/>
                    </a:ext>
                  </a:extLst>
                </a:hlinkClick>
              </a:rPr>
              <a:t>Membership</a:t>
            </a:r>
            <a:r>
              <a:rPr lang="en-GB" dirty="0">
                <a:latin typeface="Century" pitchFamily="18" charset="0"/>
              </a:rPr>
              <a:t>: 180 customs administrations</a:t>
            </a:r>
          </a:p>
          <a:p>
            <a:pPr>
              <a:lnSpc>
                <a:spcPct val="160000"/>
              </a:lnSpc>
            </a:pPr>
            <a:r>
              <a:rPr lang="en-GB" dirty="0">
                <a:latin typeface="Century" pitchFamily="18" charset="0"/>
                <a:hlinkClick r:id="rId7">
                  <a:extLst>
                    <a:ext uri="{A12FA001-AC4F-418D-AE19-62706E023703}">
                      <ahyp:hlinkClr xmlns:ahyp="http://schemas.microsoft.com/office/drawing/2018/hyperlinkcolor" val="tx"/>
                    </a:ext>
                  </a:extLst>
                </a:hlinkClick>
              </a:rPr>
              <a:t>Formerly called</a:t>
            </a:r>
            <a:r>
              <a:rPr lang="en-GB" dirty="0">
                <a:latin typeface="Century" pitchFamily="18" charset="0"/>
              </a:rPr>
              <a:t>: Customs Co-operation Council (CCC)</a:t>
            </a:r>
          </a:p>
          <a:p>
            <a:pPr>
              <a:lnSpc>
                <a:spcPct val="160000"/>
              </a:lnSpc>
            </a:pPr>
            <a:r>
              <a:rPr lang="en-GB" dirty="0">
                <a:latin typeface="Century" pitchFamily="18" charset="0"/>
                <a:hlinkClick r:id="rId8">
                  <a:extLst>
                    <a:ext uri="{A12FA001-AC4F-418D-AE19-62706E023703}">
                      <ahyp:hlinkClr xmlns:ahyp="http://schemas.microsoft.com/office/drawing/2018/hyperlinkcolor" val="tx"/>
                    </a:ext>
                  </a:extLst>
                </a:hlinkClick>
              </a:rPr>
              <a:t>Type of business</a:t>
            </a:r>
            <a:r>
              <a:rPr lang="en-GB" dirty="0">
                <a:latin typeface="Century" pitchFamily="18" charset="0"/>
              </a:rPr>
              <a:t>: </a:t>
            </a:r>
            <a:r>
              <a:rPr lang="en-GB" dirty="0">
                <a:latin typeface="Century" pitchFamily="18" charset="0"/>
                <a:hlinkClick r:id="rId9">
                  <a:extLst>
                    <a:ext uri="{A12FA001-AC4F-418D-AE19-62706E023703}">
                      <ahyp:hlinkClr xmlns:ahyp="http://schemas.microsoft.com/office/drawing/2018/hyperlinkcolor" val="tx"/>
                    </a:ext>
                  </a:extLst>
                </a:hlinkClick>
              </a:rPr>
              <a:t>Intergovernmental organization</a:t>
            </a:r>
            <a:endParaRPr lang="en-GB" dirty="0">
              <a:latin typeface="Century" pitchFamily="18" charset="0"/>
            </a:endParaRPr>
          </a:p>
          <a:p>
            <a:pPr>
              <a:lnSpc>
                <a:spcPct val="160000"/>
              </a:lnSpc>
            </a:pPr>
            <a:endParaRPr lang="en-GB" dirty="0">
              <a:latin typeface="Century" pitchFamily="18" charset="0"/>
            </a:endParaRPr>
          </a:p>
          <a:p>
            <a:endParaRPr lang="en-IN" dirty="0"/>
          </a:p>
        </p:txBody>
      </p:sp>
    </p:spTree>
    <p:extLst>
      <p:ext uri="{BB962C8B-B14F-4D97-AF65-F5344CB8AC3E}">
        <p14:creationId xmlns:p14="http://schemas.microsoft.com/office/powerpoint/2010/main" val="19929985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253-65EA-B467-C3CC-4F7C617C270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1132AC1-050B-5477-F336-C3A9EF2B3974}"/>
              </a:ext>
            </a:extLst>
          </p:cNvPr>
          <p:cNvSpPr>
            <a:spLocks noGrp="1"/>
          </p:cNvSpPr>
          <p:nvPr>
            <p:ph idx="1"/>
          </p:nvPr>
        </p:nvSpPr>
        <p:spPr/>
        <p:txBody>
          <a:bodyPr/>
          <a:lstStyle/>
          <a:p>
            <a:pPr algn="l"/>
            <a:r>
              <a:rPr lang="en-US" b="0" i="0" dirty="0">
                <a:solidFill>
                  <a:srgbClr val="2D3748"/>
                </a:solidFill>
                <a:effectLst/>
                <a:latin typeface="-apple-system"/>
              </a:rPr>
              <a:t>The first set of the original bill of lading has to be returned to the issuing shipping company with a signed and stamped request from the party that is authorized to request the changes, which will be in most cases, the original shipper. This request should be supported by the consent and authorization of the buyer, in writing.</a:t>
            </a:r>
          </a:p>
          <a:p>
            <a:pPr algn="l"/>
            <a:r>
              <a:rPr lang="en-US" b="0" i="0" dirty="0">
                <a:solidFill>
                  <a:srgbClr val="2D3748"/>
                </a:solidFill>
                <a:effectLst/>
                <a:latin typeface="-apple-system"/>
              </a:rPr>
              <a:t>Once the switch bill of lading is issued, the first set ceases to be part of the shipping documents of the particular consignment. The most important thing here is that there can never be two different sets of bills of lading for the same cargo.</a:t>
            </a:r>
          </a:p>
          <a:p>
            <a:endParaRPr lang="en-IN" dirty="0"/>
          </a:p>
        </p:txBody>
      </p:sp>
    </p:spTree>
    <p:extLst>
      <p:ext uri="{BB962C8B-B14F-4D97-AF65-F5344CB8AC3E}">
        <p14:creationId xmlns:p14="http://schemas.microsoft.com/office/powerpoint/2010/main" val="182551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31CE-2617-7863-6957-16CB5E14224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2F4F895-32B4-5886-C75E-97E50B6F8A25}"/>
              </a:ext>
            </a:extLst>
          </p:cNvPr>
          <p:cNvSpPr>
            <a:spLocks noGrp="1"/>
          </p:cNvSpPr>
          <p:nvPr>
            <p:ph idx="1"/>
          </p:nvPr>
        </p:nvSpPr>
        <p:spPr/>
        <p:txBody>
          <a:bodyPr/>
          <a:lstStyle/>
          <a:p>
            <a:r>
              <a:rPr lang="en-US" b="0" i="0" dirty="0">
                <a:solidFill>
                  <a:srgbClr val="2D3748"/>
                </a:solidFill>
                <a:effectLst/>
                <a:latin typeface="-apple-system"/>
              </a:rPr>
              <a:t>Certain terms and conditions covering the goods that have been sold to a buyer and put on board a ship to its destination may be changed during its voyage. In such cases, the original trading terms between the seller and buyer mentioned on the original bill of lading must be changed.</a:t>
            </a:r>
          </a:p>
          <a:p>
            <a:r>
              <a:rPr lang="en-US" b="0" i="0" dirty="0">
                <a:solidFill>
                  <a:srgbClr val="2D3748"/>
                </a:solidFill>
                <a:effectLst/>
                <a:latin typeface="-apple-system"/>
              </a:rPr>
              <a:t>The parties to a trade agreement may sometimes agree to change the original port of discharge for reasons that are beneficial to both. Sometimes, to correct an error or to incorporate additional details for customs clearance purposes, the description of goods may have to be changed. This is done mostly to meet legal or governmental requirements of import.</a:t>
            </a:r>
            <a:endParaRPr lang="en-IN" dirty="0"/>
          </a:p>
        </p:txBody>
      </p:sp>
    </p:spTree>
    <p:extLst>
      <p:ext uri="{BB962C8B-B14F-4D97-AF65-F5344CB8AC3E}">
        <p14:creationId xmlns:p14="http://schemas.microsoft.com/office/powerpoint/2010/main" val="30988953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5479-6E3C-7E1B-5906-D5D7E412C361}"/>
              </a:ext>
            </a:extLst>
          </p:cNvPr>
          <p:cNvSpPr>
            <a:spLocks noGrp="1"/>
          </p:cNvSpPr>
          <p:nvPr>
            <p:ph type="title"/>
          </p:nvPr>
        </p:nvSpPr>
        <p:spPr>
          <a:xfrm>
            <a:off x="609600" y="704088"/>
            <a:ext cx="10972800" cy="576072"/>
          </a:xfrm>
        </p:spPr>
        <p:txBody>
          <a:bodyPr>
            <a:normAutofit fontScale="90000"/>
          </a:bodyPr>
          <a:lstStyle/>
          <a:p>
            <a:r>
              <a:rPr lang="en-IN" dirty="0"/>
              <a:t>Import Clearance</a:t>
            </a:r>
          </a:p>
        </p:txBody>
      </p:sp>
      <p:sp>
        <p:nvSpPr>
          <p:cNvPr id="3" name="Content Placeholder 2">
            <a:extLst>
              <a:ext uri="{FF2B5EF4-FFF2-40B4-BE49-F238E27FC236}">
                <a16:creationId xmlns:a16="http://schemas.microsoft.com/office/drawing/2014/main" id="{C8C63BAA-DADA-0768-46B7-C9D1B13BFD8E}"/>
              </a:ext>
            </a:extLst>
          </p:cNvPr>
          <p:cNvSpPr>
            <a:spLocks noGrp="1"/>
          </p:cNvSpPr>
          <p:nvPr>
            <p:ph idx="1"/>
          </p:nvPr>
        </p:nvSpPr>
        <p:spPr>
          <a:xfrm>
            <a:off x="609600" y="1280160"/>
            <a:ext cx="10972800" cy="5313680"/>
          </a:xfrm>
        </p:spPr>
        <p:txBody>
          <a:bodyPr>
            <a:normAutofit fontScale="40000" lnSpcReduction="20000"/>
          </a:bodyPr>
          <a:lstStyle/>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Bill of Entry - Declaration</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Assessment</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EDI Assessment</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Examination of Goods</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Green Channel facility</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Payment of Duty</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Amendment of Bill of Entry</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Prior Entry for Bill of Entry</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Mother Vessel/Feeder vessel</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Specialised Schemes</a:t>
            </a:r>
            <a:endParaRPr lang="en-IN" sz="40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4000" kern="0" dirty="0">
                <a:latin typeface="+mj-lt"/>
                <a:ea typeface="Times New Roman" panose="02020603050405020304" pitchFamily="18" charset="0"/>
                <a:cs typeface="Latha" panose="020B0604020202020204" pitchFamily="34" charset="0"/>
              </a:rPr>
              <a:t>Bill of Entry for Bond/Warehousing</a:t>
            </a:r>
            <a:endParaRPr lang="en-IN" sz="4000" kern="100" dirty="0">
              <a:effectLst/>
              <a:latin typeface="+mj-lt"/>
              <a:ea typeface="Calibri" panose="020F0502020204030204" pitchFamily="34" charset="0"/>
              <a:cs typeface="Latha" panose="020B0604020202020204" pitchFamily="34" charset="0"/>
            </a:endParaRPr>
          </a:p>
          <a:p>
            <a:pPr>
              <a:lnSpc>
                <a:spcPct val="150000"/>
              </a:lnSpc>
            </a:pPr>
            <a:endParaRPr lang="en-IN" u="sng" dirty="0"/>
          </a:p>
        </p:txBody>
      </p:sp>
    </p:spTree>
    <p:extLst>
      <p:ext uri="{BB962C8B-B14F-4D97-AF65-F5344CB8AC3E}">
        <p14:creationId xmlns:p14="http://schemas.microsoft.com/office/powerpoint/2010/main" val="11050406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DDEB-0F28-FBA3-F728-63EF494E939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560500-6449-B4D3-0B96-C5AC991EABA2}"/>
              </a:ext>
            </a:extLst>
          </p:cNvPr>
          <p:cNvSpPr>
            <a:spLocks noGrp="1"/>
          </p:cNvSpPr>
          <p:nvPr>
            <p:ph idx="1"/>
          </p:nvPr>
        </p:nvSpPr>
        <p:spPr/>
        <p:txBody>
          <a:bodyPr>
            <a:normAutofit fontScale="92500" lnSpcReduction="20000"/>
          </a:bodyPr>
          <a:lstStyle/>
          <a:p>
            <a:pPr algn="just">
              <a:lnSpc>
                <a:spcPct val="150000"/>
              </a:lnSpc>
            </a:pPr>
            <a:r>
              <a:rPr lang="en-IN" sz="1800" kern="0" dirty="0">
                <a:solidFill>
                  <a:srgbClr val="000000"/>
                </a:solidFill>
                <a:effectLst/>
                <a:latin typeface="Arial" panose="020B0604020202020204" pitchFamily="34" charset="0"/>
                <a:ea typeface="Times New Roman" panose="02020603050405020304" pitchFamily="18" charset="0"/>
              </a:rPr>
              <a:t> </a:t>
            </a:r>
            <a:r>
              <a:rPr lang="en-IN" sz="1800" kern="0" dirty="0">
                <a:solidFill>
                  <a:srgbClr val="000000"/>
                </a:solidFill>
                <a:latin typeface="Arial" panose="020B0604020202020204" pitchFamily="34" charset="0"/>
                <a:ea typeface="Times New Roman" panose="02020603050405020304" pitchFamily="18" charset="0"/>
              </a:rPr>
              <a:t>I</a:t>
            </a:r>
            <a:r>
              <a:rPr lang="en-IN" sz="1800" kern="0" dirty="0">
                <a:solidFill>
                  <a:srgbClr val="000000"/>
                </a:solidFill>
                <a:effectLst/>
                <a:latin typeface="Arial" panose="020B0604020202020204" pitchFamily="34" charset="0"/>
                <a:ea typeface="Times New Roman" panose="02020603050405020304" pitchFamily="18" charset="0"/>
              </a:rPr>
              <a:t>mporters have the option to clear the goods for home consumption after payment of the duties leviable or to clear them for warehousing without immediate discharge of the duties leviable in terms of the warehousing provisions built in the Customs Act. </a:t>
            </a:r>
          </a:p>
          <a:p>
            <a:pPr algn="just">
              <a:lnSpc>
                <a:spcPct val="150000"/>
              </a:lnSpc>
            </a:pPr>
            <a:r>
              <a:rPr lang="en-IN" sz="1800" kern="0" dirty="0">
                <a:solidFill>
                  <a:srgbClr val="000000"/>
                </a:solidFill>
                <a:effectLst/>
                <a:latin typeface="Arial" panose="020B0604020202020204" pitchFamily="34" charset="0"/>
                <a:ea typeface="Times New Roman" panose="02020603050405020304" pitchFamily="18" charset="0"/>
              </a:rPr>
              <a:t>Every importer is required to file in terms of the Section 46 an entry (which is called Bill of entry) for home consumption or warehousing in the form, as prescribed by regulations</a:t>
            </a:r>
          </a:p>
          <a:p>
            <a:pPr algn="just">
              <a:lnSpc>
                <a:spcPct val="150000"/>
              </a:lnSpc>
            </a:pPr>
            <a:r>
              <a:rPr lang="en-IN" sz="1800" kern="0" dirty="0">
                <a:solidFill>
                  <a:srgbClr val="000000"/>
                </a:solidFill>
                <a:effectLst/>
                <a:latin typeface="Arial" panose="020B0604020202020204" pitchFamily="34" charset="0"/>
                <a:ea typeface="Times New Roman" panose="02020603050405020304" pitchFamily="18" charset="0"/>
              </a:rPr>
              <a:t>If the goods are cleared through the EDI system no formal Bill of Entry is filed as it is generated in the computer system, but the importer is required to file a cargo declaration providing all particulars of import</a:t>
            </a:r>
          </a:p>
          <a:p>
            <a:pPr algn="just">
              <a:lnSpc>
                <a:spcPct val="150000"/>
              </a:lnSpc>
            </a:pPr>
            <a:r>
              <a:rPr lang="en-IN" sz="1800" kern="0" dirty="0">
                <a:solidFill>
                  <a:srgbClr val="000000"/>
                </a:solidFill>
                <a:latin typeface="Arial" panose="020B0604020202020204" pitchFamily="34" charset="0"/>
                <a:ea typeface="Times New Roman" panose="02020603050405020304" pitchFamily="18" charset="0"/>
              </a:rPr>
              <a:t>A</a:t>
            </a:r>
            <a:r>
              <a:rPr lang="en-IN" sz="1800" kern="0" dirty="0">
                <a:solidFill>
                  <a:srgbClr val="000000"/>
                </a:solidFill>
                <a:effectLst/>
                <a:latin typeface="Arial" panose="020B0604020202020204" pitchFamily="34" charset="0"/>
                <a:ea typeface="Times New Roman" panose="02020603050405020304" pitchFamily="18" charset="0"/>
              </a:rPr>
              <a:t>ny mis-declaration/incorrect declaration has legal consequences, and due precautions should be taken by importer while signing these declarations.</a:t>
            </a:r>
          </a:p>
          <a:p>
            <a:pPr algn="just">
              <a:lnSpc>
                <a:spcPct val="150000"/>
              </a:lnSpc>
            </a:pPr>
            <a:r>
              <a:rPr lang="en-IN" sz="1800" b="1" kern="0" dirty="0">
                <a:solidFill>
                  <a:srgbClr val="FF0000"/>
                </a:solidFill>
                <a:effectLst/>
                <a:latin typeface="Arial" panose="020B0604020202020204" pitchFamily="34" charset="0"/>
                <a:ea typeface="Times New Roman" panose="02020603050405020304" pitchFamily="18" charset="0"/>
              </a:rPr>
              <a:t>So please don’t be in a hurry to sign any document.  </a:t>
            </a:r>
          </a:p>
          <a:p>
            <a:pPr marL="0" indent="0" algn="just">
              <a:lnSpc>
                <a:spcPct val="150000"/>
              </a:lnSpc>
              <a:buNone/>
            </a:pPr>
            <a:br>
              <a:rPr lang="en-IN" sz="1800" kern="0" dirty="0">
                <a:solidFill>
                  <a:srgbClr val="000000"/>
                </a:solidFill>
                <a:effectLst/>
                <a:latin typeface="Arial" panose="020B0604020202020204" pitchFamily="34" charset="0"/>
                <a:ea typeface="Times New Roman" panose="02020603050405020304" pitchFamily="18" charset="0"/>
              </a:rPr>
            </a:br>
            <a:endParaRPr lang="en-IN" sz="1800" kern="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773788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A94C-AA60-29B9-7595-B2C6FE12E4DF}"/>
              </a:ext>
            </a:extLst>
          </p:cNvPr>
          <p:cNvSpPr>
            <a:spLocks noGrp="1"/>
          </p:cNvSpPr>
          <p:nvPr>
            <p:ph type="title"/>
          </p:nvPr>
        </p:nvSpPr>
        <p:spPr/>
        <p:txBody>
          <a:bodyPr/>
          <a:lstStyle/>
          <a:p>
            <a:r>
              <a:rPr lang="en-IN" dirty="0"/>
              <a:t>NON EDI Bill of Entry</a:t>
            </a:r>
          </a:p>
        </p:txBody>
      </p:sp>
      <p:sp>
        <p:nvSpPr>
          <p:cNvPr id="3" name="Content Placeholder 2">
            <a:extLst>
              <a:ext uri="{FF2B5EF4-FFF2-40B4-BE49-F238E27FC236}">
                <a16:creationId xmlns:a16="http://schemas.microsoft.com/office/drawing/2014/main" id="{2E4B3E76-9F33-968C-A11B-A1313562170C}"/>
              </a:ext>
            </a:extLst>
          </p:cNvPr>
          <p:cNvSpPr>
            <a:spLocks noGrp="1"/>
          </p:cNvSpPr>
          <p:nvPr>
            <p:ph idx="1"/>
          </p:nvPr>
        </p:nvSpPr>
        <p:spPr/>
        <p:txBody>
          <a:bodyPr>
            <a:normAutofit fontScale="70000" lnSpcReduction="20000"/>
          </a:bodyPr>
          <a:lstStyle/>
          <a:p>
            <a:pPr algn="just">
              <a:lnSpc>
                <a:spcPct val="150000"/>
              </a:lnSpc>
            </a:pPr>
            <a:r>
              <a:rPr lang="en-IN" sz="2800" kern="0" dirty="0">
                <a:solidFill>
                  <a:srgbClr val="000000"/>
                </a:solidFill>
                <a:effectLst/>
                <a:latin typeface="Arial" panose="020B0604020202020204" pitchFamily="34" charset="0"/>
                <a:ea typeface="Times New Roman" panose="02020603050405020304" pitchFamily="18" charset="0"/>
              </a:rPr>
              <a:t>For Non EDI , The Bill of entry, where filed, is to be submitted in a set, different copies meant for different purposes and also given different colour scheme, and on the body of the bill of entry the purpose for which it will be used is generally mentioned in the non-EDI declaration.</a:t>
            </a:r>
          </a:p>
          <a:p>
            <a:pPr algn="just">
              <a:lnSpc>
                <a:spcPct val="170000"/>
              </a:lnSpc>
            </a:pPr>
            <a:r>
              <a:rPr lang="en-IN" sz="2800" kern="0" dirty="0">
                <a:solidFill>
                  <a:srgbClr val="000000"/>
                </a:solidFill>
                <a:effectLst/>
                <a:latin typeface="Arial" panose="020B0604020202020204" pitchFamily="34" charset="0"/>
                <a:ea typeface="Times New Roman" panose="02020603050405020304" pitchFamily="18" charset="0"/>
              </a:rPr>
              <a:t>The importer clearing the goods for domestic consumption has to file bill of entry in four copies; original and duplicate are meant for customs, third copy for the importer and the fourth copy is meant for the bank for making remittances.</a:t>
            </a:r>
          </a:p>
          <a:p>
            <a:pPr algn="just">
              <a:lnSpc>
                <a:spcPct val="170000"/>
              </a:lnSpc>
            </a:pPr>
            <a:r>
              <a:rPr lang="en-US" b="0" i="0" dirty="0">
                <a:solidFill>
                  <a:srgbClr val="4D5156"/>
                </a:solidFill>
                <a:effectLst/>
                <a:latin typeface="Google Sans"/>
              </a:rPr>
              <a:t>(</a:t>
            </a:r>
            <a:r>
              <a:rPr lang="en-US" b="0" i="0" dirty="0" err="1">
                <a:solidFill>
                  <a:srgbClr val="4D5156"/>
                </a:solidFill>
                <a:effectLst/>
                <a:latin typeface="Google Sans"/>
              </a:rPr>
              <a:t>i</a:t>
            </a:r>
            <a:r>
              <a:rPr lang="en-US" sz="2800" kern="0" dirty="0">
                <a:solidFill>
                  <a:srgbClr val="000000"/>
                </a:solidFill>
                <a:latin typeface="Arial" panose="020B0604020202020204" pitchFamily="34" charset="0"/>
              </a:rPr>
              <a:t>) Bill of Entry for Home-consumption (White </a:t>
            </a:r>
            <a:r>
              <a:rPr lang="en-US" sz="2800" kern="0" dirty="0" err="1">
                <a:solidFill>
                  <a:srgbClr val="000000"/>
                </a:solidFill>
                <a:latin typeface="Arial" panose="020B0604020202020204" pitchFamily="34" charset="0"/>
              </a:rPr>
              <a:t>Colour</a:t>
            </a:r>
            <a:r>
              <a:rPr lang="en-US" sz="2800" kern="0" dirty="0">
                <a:solidFill>
                  <a:srgbClr val="000000"/>
                </a:solidFill>
                <a:latin typeface="Arial" panose="020B0604020202020204" pitchFamily="34" charset="0"/>
              </a:rPr>
              <a:t>)</a:t>
            </a:r>
          </a:p>
          <a:p>
            <a:pPr>
              <a:lnSpc>
                <a:spcPct val="170000"/>
              </a:lnSpc>
            </a:pPr>
            <a:r>
              <a:rPr lang="en-US" sz="2800" kern="0" dirty="0">
                <a:solidFill>
                  <a:srgbClr val="000000"/>
                </a:solidFill>
                <a:latin typeface="Arial" panose="020B0604020202020204" pitchFamily="34" charset="0"/>
              </a:rPr>
              <a:t>(ii) Warehousing (into-Bond) Bill of Entry (Yellow </a:t>
            </a:r>
            <a:r>
              <a:rPr lang="en-US" sz="2800" kern="0" dirty="0" err="1">
                <a:solidFill>
                  <a:srgbClr val="000000"/>
                </a:solidFill>
                <a:latin typeface="Arial" panose="020B0604020202020204" pitchFamily="34" charset="0"/>
              </a:rPr>
              <a:t>Colour</a:t>
            </a:r>
            <a:r>
              <a:rPr lang="en-US" sz="2800" kern="0" dirty="0">
                <a:solidFill>
                  <a:srgbClr val="000000"/>
                </a:solidFill>
                <a:latin typeface="Arial" panose="020B0604020202020204" pitchFamily="34" charset="0"/>
              </a:rPr>
              <a:t>) </a:t>
            </a:r>
          </a:p>
          <a:p>
            <a:pPr>
              <a:lnSpc>
                <a:spcPct val="170000"/>
              </a:lnSpc>
            </a:pPr>
            <a:r>
              <a:rPr lang="en-US" sz="2800" kern="0" dirty="0">
                <a:solidFill>
                  <a:srgbClr val="000000"/>
                </a:solidFill>
                <a:latin typeface="Arial" panose="020B0604020202020204" pitchFamily="34" charset="0"/>
              </a:rPr>
              <a:t>(iii) Bill of Entry for Clearance ‗Ex-Bond' (Green </a:t>
            </a:r>
            <a:r>
              <a:rPr lang="en-US" sz="2800" kern="0" dirty="0" err="1">
                <a:solidFill>
                  <a:srgbClr val="000000"/>
                </a:solidFill>
                <a:latin typeface="Arial" panose="020B0604020202020204" pitchFamily="34" charset="0"/>
              </a:rPr>
              <a:t>Colour</a:t>
            </a:r>
            <a:r>
              <a:rPr lang="en-US" sz="2800" kern="0" dirty="0">
                <a:solidFill>
                  <a:srgbClr val="000000"/>
                </a:solidFill>
                <a:latin typeface="Arial" panose="020B0604020202020204" pitchFamily="34" charset="0"/>
              </a:rPr>
              <a:t>).</a:t>
            </a:r>
            <a:endParaRPr lang="en-IN" sz="2800" kern="0" dirty="0">
              <a:solidFill>
                <a:srgbClr val="000000"/>
              </a:solidFill>
              <a:latin typeface="Arial" panose="020B0604020202020204" pitchFamily="34" charset="0"/>
            </a:endParaRPr>
          </a:p>
        </p:txBody>
      </p:sp>
    </p:spTree>
    <p:extLst>
      <p:ext uri="{BB962C8B-B14F-4D97-AF65-F5344CB8AC3E}">
        <p14:creationId xmlns:p14="http://schemas.microsoft.com/office/powerpoint/2010/main" val="17135695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11ED-3F76-CABF-EFD7-FC79ABC50E46}"/>
              </a:ext>
            </a:extLst>
          </p:cNvPr>
          <p:cNvSpPr>
            <a:spLocks noGrp="1"/>
          </p:cNvSpPr>
          <p:nvPr>
            <p:ph type="title"/>
          </p:nvPr>
        </p:nvSpPr>
        <p:spPr>
          <a:xfrm>
            <a:off x="609600" y="704088"/>
            <a:ext cx="10972800" cy="49479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D5BE7DEC-83B7-9AA8-D29F-F6C6E0C06A58}"/>
              </a:ext>
            </a:extLst>
          </p:cNvPr>
          <p:cNvSpPr>
            <a:spLocks noGrp="1"/>
          </p:cNvSpPr>
          <p:nvPr>
            <p:ph idx="1"/>
          </p:nvPr>
        </p:nvSpPr>
        <p:spPr>
          <a:xfrm>
            <a:off x="609600" y="1452880"/>
            <a:ext cx="10972800" cy="5120640"/>
          </a:xfrm>
        </p:spPr>
        <p:txBody>
          <a:bodyPr>
            <a:normAutofit/>
          </a:bodyPr>
          <a:lstStyle/>
          <a:p>
            <a:pPr fontAlgn="base">
              <a:lnSpc>
                <a:spcPct val="150000"/>
              </a:lnSpc>
              <a:spcBef>
                <a:spcPts val="750"/>
              </a:spcBef>
              <a:spcAft>
                <a:spcPts val="1125"/>
              </a:spcAft>
            </a:pPr>
            <a:r>
              <a:rPr lang="en-IN" sz="1800" kern="0" dirty="0">
                <a:solidFill>
                  <a:srgbClr val="000000"/>
                </a:solidFill>
                <a:effectLst/>
                <a:latin typeface="+mj-lt"/>
                <a:ea typeface="Times New Roman" panose="02020603050405020304" pitchFamily="18" charset="0"/>
                <a:cs typeface="Latha" panose="020B0604020202020204" pitchFamily="34" charset="0"/>
              </a:rPr>
              <a:t>In the non-EDI system along with the bill of entry filed by the importer or his representative the following documents are also generally required:-</a:t>
            </a:r>
            <a:endParaRPr lang="en-IN" sz="1800" kern="100" dirty="0">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mj-lt"/>
                <a:ea typeface="Times New Roman" panose="02020603050405020304" pitchFamily="18" charset="0"/>
                <a:cs typeface="Latha" panose="020B0604020202020204" pitchFamily="34" charset="0"/>
              </a:rPr>
              <a:t>Signed invoice</a:t>
            </a:r>
            <a:endParaRPr lang="en-IN" sz="1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mj-lt"/>
                <a:ea typeface="Times New Roman" panose="02020603050405020304" pitchFamily="18" charset="0"/>
                <a:cs typeface="Latha" panose="020B0604020202020204" pitchFamily="34" charset="0"/>
              </a:rPr>
              <a:t>Packing list</a:t>
            </a:r>
            <a:endParaRPr lang="en-IN" sz="1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mj-lt"/>
                <a:ea typeface="Times New Roman" panose="02020603050405020304" pitchFamily="18" charset="0"/>
                <a:cs typeface="Latha" panose="020B0604020202020204" pitchFamily="34" charset="0"/>
              </a:rPr>
              <a:t>Bill of Lading /Airway Bill</a:t>
            </a:r>
            <a:endParaRPr lang="en-IN" sz="1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mj-lt"/>
                <a:ea typeface="Times New Roman" panose="02020603050405020304" pitchFamily="18" charset="0"/>
                <a:cs typeface="Latha" panose="020B0604020202020204" pitchFamily="34" charset="0"/>
              </a:rPr>
              <a:t>GATT declaration form duly filled in</a:t>
            </a:r>
            <a:endParaRPr lang="en-IN" sz="1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mj-lt"/>
                <a:ea typeface="Times New Roman" panose="02020603050405020304" pitchFamily="18" charset="0"/>
                <a:cs typeface="Latha" panose="020B0604020202020204" pitchFamily="34" charset="0"/>
              </a:rPr>
              <a:t>Importers/CHA’s declaration</a:t>
            </a:r>
            <a:endParaRPr lang="en-IN" sz="1800" kern="100" dirty="0">
              <a:solidFill>
                <a:srgbClr val="000000"/>
              </a:solidFill>
              <a:effectLst/>
              <a:latin typeface="+mj-lt"/>
              <a:ea typeface="Calibri" panose="020F0502020204030204" pitchFamily="34" charset="0"/>
              <a:cs typeface="Latha" panose="020B0604020202020204" pitchFamily="34" charset="0"/>
            </a:endParaRPr>
          </a:p>
          <a:p>
            <a:endParaRPr lang="en-IN" dirty="0">
              <a:latin typeface="+mj-lt"/>
            </a:endParaRPr>
          </a:p>
        </p:txBody>
      </p:sp>
    </p:spTree>
    <p:extLst>
      <p:ext uri="{BB962C8B-B14F-4D97-AF65-F5344CB8AC3E}">
        <p14:creationId xmlns:p14="http://schemas.microsoft.com/office/powerpoint/2010/main" val="34522515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DB4F-3B35-BF52-5B9B-A12A3EE61ABB}"/>
              </a:ext>
            </a:extLst>
          </p:cNvPr>
          <p:cNvSpPr>
            <a:spLocks noGrp="1"/>
          </p:cNvSpPr>
          <p:nvPr>
            <p:ph type="title"/>
          </p:nvPr>
        </p:nvSpPr>
        <p:spPr/>
        <p:txBody>
          <a:bodyPr/>
          <a:lstStyle/>
          <a:p>
            <a:r>
              <a:rPr lang="en-IN" dirty="0"/>
              <a:t>Optional documents wherever required</a:t>
            </a:r>
          </a:p>
        </p:txBody>
      </p:sp>
      <p:sp>
        <p:nvSpPr>
          <p:cNvPr id="3" name="Content Placeholder 2">
            <a:extLst>
              <a:ext uri="{FF2B5EF4-FFF2-40B4-BE49-F238E27FC236}">
                <a16:creationId xmlns:a16="http://schemas.microsoft.com/office/drawing/2014/main" id="{FB957D6C-CB0C-5B57-1ADD-B30CD2EAE9B5}"/>
              </a:ext>
            </a:extLst>
          </p:cNvPr>
          <p:cNvSpPr>
            <a:spLocks noGrp="1"/>
          </p:cNvSpPr>
          <p:nvPr>
            <p:ph idx="1"/>
          </p:nvPr>
        </p:nvSpPr>
        <p:spPr/>
        <p:txBody>
          <a:bodyPr>
            <a:normAutofit fontScale="92500" lnSpcReduction="10000"/>
          </a:bodyPr>
          <a:lstStyle/>
          <a:p>
            <a:pPr marL="342900" lvl="0" indent="-342900" fontAlgn="base">
              <a:lnSpc>
                <a:spcPct val="150000"/>
              </a:lnSpc>
              <a:spcAft>
                <a:spcPts val="800"/>
              </a:spcAft>
              <a:buSzPts val="1000"/>
              <a:buFont typeface="Symbol" panose="05050102010706020507" pitchFamily="18" charset="2"/>
              <a:buChar char=""/>
              <a:tabLst>
                <a:tab pos="457200" algn="l"/>
              </a:tabLst>
            </a:pPr>
            <a:r>
              <a:rPr lang="en-IN" sz="2800" kern="0" dirty="0">
                <a:solidFill>
                  <a:srgbClr val="000000"/>
                </a:solidFill>
                <a:effectLst/>
                <a:latin typeface="+mj-lt"/>
                <a:ea typeface="Times New Roman" panose="02020603050405020304" pitchFamily="18" charset="0"/>
                <a:cs typeface="Latha" panose="020B0604020202020204" pitchFamily="34" charset="0"/>
              </a:rPr>
              <a:t>License wherever necessary</a:t>
            </a:r>
            <a:endParaRPr lang="en-IN" sz="2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2800" kern="0" dirty="0">
                <a:solidFill>
                  <a:srgbClr val="000000"/>
                </a:solidFill>
                <a:effectLst/>
                <a:latin typeface="+mj-lt"/>
                <a:ea typeface="Times New Roman" panose="02020603050405020304" pitchFamily="18" charset="0"/>
                <a:cs typeface="Latha" panose="020B0604020202020204" pitchFamily="34" charset="0"/>
              </a:rPr>
              <a:t>Insurance document</a:t>
            </a:r>
            <a:endParaRPr lang="en-IN" sz="2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2800" kern="0" dirty="0">
                <a:solidFill>
                  <a:srgbClr val="000000"/>
                </a:solidFill>
                <a:effectLst/>
                <a:latin typeface="+mj-lt"/>
                <a:ea typeface="Times New Roman" panose="02020603050405020304" pitchFamily="18" charset="0"/>
                <a:cs typeface="Latha" panose="020B0604020202020204" pitchFamily="34" charset="0"/>
              </a:rPr>
              <a:t>Industrial License, if required</a:t>
            </a:r>
            <a:endParaRPr lang="en-IN" sz="2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2800" kern="0" dirty="0">
                <a:solidFill>
                  <a:srgbClr val="000000"/>
                </a:solidFill>
                <a:effectLst/>
                <a:latin typeface="+mj-lt"/>
                <a:ea typeface="Times New Roman" panose="02020603050405020304" pitchFamily="18" charset="0"/>
                <a:cs typeface="Latha" panose="020B0604020202020204" pitchFamily="34" charset="0"/>
              </a:rPr>
              <a:t>Test report in case of chemicals</a:t>
            </a:r>
            <a:endParaRPr lang="en-IN" sz="2800" kern="100" dirty="0">
              <a:solidFill>
                <a:srgbClr val="000000"/>
              </a:solidFill>
              <a:effectLst/>
              <a:latin typeface="+mj-lt"/>
              <a:ea typeface="Calibri" panose="020F0502020204030204" pitchFamily="34" charset="0"/>
              <a:cs typeface="Latha" panose="020B0604020202020204" pitchFamily="34" charset="0"/>
            </a:endParaRPr>
          </a:p>
          <a:p>
            <a:pPr marL="342900" lvl="0" indent="-342900" fontAlgn="base">
              <a:lnSpc>
                <a:spcPct val="150000"/>
              </a:lnSpc>
              <a:spcAft>
                <a:spcPts val="800"/>
              </a:spcAft>
              <a:buSzPts val="1000"/>
              <a:buFont typeface="Symbol" panose="05050102010706020507" pitchFamily="18" charset="2"/>
              <a:buChar char=""/>
              <a:tabLst>
                <a:tab pos="457200" algn="l"/>
              </a:tabLst>
            </a:pPr>
            <a:r>
              <a:rPr lang="en-IN" sz="2800" kern="0" dirty="0">
                <a:solidFill>
                  <a:srgbClr val="000000"/>
                </a:solidFill>
                <a:effectLst/>
                <a:latin typeface="+mj-lt"/>
                <a:ea typeface="Times New Roman" panose="02020603050405020304" pitchFamily="18" charset="0"/>
                <a:cs typeface="Latha" panose="020B0604020202020204" pitchFamily="34" charset="0"/>
              </a:rPr>
              <a:t>Catalogue, Technical write up, Literature in case of machineries, spares or chemicals as may be applicable</a:t>
            </a:r>
            <a:endParaRPr lang="en-IN" sz="2800" kern="100" dirty="0">
              <a:solidFill>
                <a:srgbClr val="000000"/>
              </a:solidFill>
              <a:effectLst/>
              <a:latin typeface="+mj-lt"/>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6165578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A493-DEAA-9EF7-F94B-6CE1C56DED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D9B38B3-11EF-CBF1-8A35-C8CB04E43EE3}"/>
              </a:ext>
            </a:extLst>
          </p:cNvPr>
          <p:cNvSpPr>
            <a:spLocks noGrp="1"/>
          </p:cNvSpPr>
          <p:nvPr>
            <p:ph idx="1"/>
          </p:nvPr>
        </p:nvSpPr>
        <p:spPr/>
        <p:txBody>
          <a:bodyPr>
            <a:normAutofit fontScale="92500" lnSpcReduction="20000"/>
          </a:bodyPr>
          <a:lstStyle/>
          <a:p>
            <a:pPr algn="just">
              <a:lnSpc>
                <a:spcPct val="150000"/>
              </a:lnSpc>
            </a:pPr>
            <a:r>
              <a:rPr lang="en-IN" sz="1800" kern="0" dirty="0">
                <a:solidFill>
                  <a:srgbClr val="000000"/>
                </a:solidFill>
                <a:effectLst/>
                <a:latin typeface="+mj-lt"/>
                <a:ea typeface="Times New Roman" panose="02020603050405020304" pitchFamily="18" charset="0"/>
              </a:rPr>
              <a:t>Under the EDI system, the importer does not submit documents as such for assessment but submits declarations in electronic format containing all the relevant information to the Service Centre. </a:t>
            </a:r>
          </a:p>
          <a:p>
            <a:pPr algn="just">
              <a:lnSpc>
                <a:spcPct val="150000"/>
              </a:lnSpc>
            </a:pPr>
            <a:r>
              <a:rPr lang="en-IN" sz="1800" kern="0" dirty="0">
                <a:solidFill>
                  <a:srgbClr val="000000"/>
                </a:solidFill>
                <a:effectLst/>
                <a:latin typeface="+mj-lt"/>
                <a:ea typeface="Times New Roman" panose="02020603050405020304" pitchFamily="18" charset="0"/>
              </a:rPr>
              <a:t>A signed paper copy of the declaration is taken by the service centre operator. </a:t>
            </a:r>
          </a:p>
          <a:p>
            <a:pPr algn="just">
              <a:lnSpc>
                <a:spcPct val="150000"/>
              </a:lnSpc>
            </a:pPr>
            <a:r>
              <a:rPr lang="en-IN" sz="1800" kern="0" dirty="0">
                <a:solidFill>
                  <a:srgbClr val="000000"/>
                </a:solidFill>
                <a:effectLst/>
                <a:latin typeface="+mj-lt"/>
                <a:ea typeface="Times New Roman" panose="02020603050405020304" pitchFamily="18" charset="0"/>
              </a:rPr>
              <a:t>A checklist is generated for verification of data by the importer/CHA. </a:t>
            </a:r>
          </a:p>
          <a:p>
            <a:pPr algn="just">
              <a:lnSpc>
                <a:spcPct val="150000"/>
              </a:lnSpc>
            </a:pPr>
            <a:r>
              <a:rPr lang="en-IN" sz="1800" kern="0" dirty="0">
                <a:solidFill>
                  <a:srgbClr val="000000"/>
                </a:solidFill>
                <a:effectLst/>
                <a:latin typeface="+mj-lt"/>
                <a:ea typeface="Times New Roman" panose="02020603050405020304" pitchFamily="18" charset="0"/>
              </a:rPr>
              <a:t>After verification, the data is submitted to the system by the Service Centre Operator and system then generates a B/E Number, which is endorsed on the printed checklist and returned to the importer/CHA.</a:t>
            </a:r>
          </a:p>
          <a:p>
            <a:pPr algn="just">
              <a:lnSpc>
                <a:spcPct val="150000"/>
              </a:lnSpc>
            </a:pPr>
            <a:r>
              <a:rPr lang="en-IN" sz="1800" kern="0" dirty="0">
                <a:solidFill>
                  <a:srgbClr val="000000"/>
                </a:solidFill>
                <a:effectLst/>
                <a:latin typeface="+mj-lt"/>
                <a:ea typeface="Times New Roman" panose="02020603050405020304" pitchFamily="18" charset="0"/>
              </a:rPr>
              <a:t> </a:t>
            </a:r>
            <a:r>
              <a:rPr lang="en-IN" sz="1800" b="1" kern="0" dirty="0">
                <a:solidFill>
                  <a:srgbClr val="000000"/>
                </a:solidFill>
                <a:effectLst/>
                <a:latin typeface="+mj-lt"/>
                <a:ea typeface="Times New Roman" panose="02020603050405020304" pitchFamily="18" charset="0"/>
              </a:rPr>
              <a:t>No original documents are taken at this stage. Original documents are taken at the time of examination</a:t>
            </a:r>
            <a:r>
              <a:rPr lang="en-IN" sz="1800" kern="0" dirty="0">
                <a:solidFill>
                  <a:srgbClr val="000000"/>
                </a:solidFill>
                <a:effectLst/>
                <a:latin typeface="+mj-lt"/>
                <a:ea typeface="Times New Roman" panose="02020603050405020304" pitchFamily="18" charset="0"/>
              </a:rPr>
              <a:t>.</a:t>
            </a:r>
            <a:endParaRPr lang="en-IN" sz="1800" kern="0" dirty="0">
              <a:solidFill>
                <a:srgbClr val="000000"/>
              </a:solidFill>
              <a:latin typeface="+mj-lt"/>
              <a:ea typeface="Times New Roman" panose="02020603050405020304" pitchFamily="18" charset="0"/>
            </a:endParaRPr>
          </a:p>
          <a:p>
            <a:pPr algn="just">
              <a:lnSpc>
                <a:spcPct val="150000"/>
              </a:lnSpc>
            </a:pPr>
            <a:r>
              <a:rPr lang="en-IN" sz="1800" kern="0" dirty="0">
                <a:solidFill>
                  <a:srgbClr val="000000"/>
                </a:solidFill>
                <a:effectLst/>
                <a:latin typeface="+mj-lt"/>
                <a:ea typeface="Times New Roman" panose="02020603050405020304" pitchFamily="18" charset="0"/>
              </a:rPr>
              <a:t>But all documents should be uploaded in the system</a:t>
            </a:r>
          </a:p>
          <a:p>
            <a:pPr algn="just">
              <a:lnSpc>
                <a:spcPct val="150000"/>
              </a:lnSpc>
            </a:pPr>
            <a:r>
              <a:rPr lang="en-IN" sz="1800" kern="0" dirty="0">
                <a:solidFill>
                  <a:srgbClr val="000000"/>
                </a:solidFill>
                <a:effectLst/>
                <a:latin typeface="+mj-lt"/>
                <a:ea typeface="Times New Roman" panose="02020603050405020304" pitchFamily="18" charset="0"/>
              </a:rPr>
              <a:t>The importer/CHA also need to sign on the final document after Customs clearance.</a:t>
            </a:r>
          </a:p>
          <a:p>
            <a:pPr marL="0" indent="0" algn="just">
              <a:lnSpc>
                <a:spcPct val="150000"/>
              </a:lnSpc>
              <a:buNone/>
            </a:pPr>
            <a:br>
              <a:rPr lang="en-IN" sz="1800" kern="0" dirty="0">
                <a:solidFill>
                  <a:srgbClr val="000000"/>
                </a:solidFill>
                <a:effectLst/>
                <a:latin typeface="+mj-lt"/>
                <a:ea typeface="Times New Roman" panose="02020603050405020304" pitchFamily="18" charset="0"/>
              </a:rPr>
            </a:br>
            <a:endParaRPr lang="en-IN" dirty="0">
              <a:latin typeface="+mj-lt"/>
            </a:endParaRPr>
          </a:p>
        </p:txBody>
      </p:sp>
    </p:spTree>
    <p:extLst>
      <p:ext uri="{BB962C8B-B14F-4D97-AF65-F5344CB8AC3E}">
        <p14:creationId xmlns:p14="http://schemas.microsoft.com/office/powerpoint/2010/main" val="16364061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C686-460C-7017-39E6-224CACD953F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C1A559-77B9-DE9B-4E27-C415D9705EF7}"/>
              </a:ext>
            </a:extLst>
          </p:cNvPr>
          <p:cNvSpPr>
            <a:spLocks noGrp="1"/>
          </p:cNvSpPr>
          <p:nvPr>
            <p:ph idx="1"/>
          </p:nvPr>
        </p:nvSpPr>
        <p:spPr/>
        <p:txBody>
          <a:bodyPr/>
          <a:lstStyle/>
          <a:p>
            <a:pPr algn="just">
              <a:lnSpc>
                <a:spcPct val="150000"/>
              </a:lnSpc>
            </a:pPr>
            <a:r>
              <a:rPr lang="en-IN" sz="1800" kern="0" dirty="0">
                <a:solidFill>
                  <a:srgbClr val="000000"/>
                </a:solidFill>
                <a:effectLst/>
                <a:latin typeface="Arial" panose="020B0604020202020204" pitchFamily="34" charset="0"/>
                <a:ea typeface="Times New Roman" panose="02020603050405020304" pitchFamily="18" charset="0"/>
              </a:rPr>
              <a:t>The first stage for processing a bill of entry is what is termed the noting of the bill of entry</a:t>
            </a:r>
          </a:p>
          <a:p>
            <a:pPr algn="just">
              <a:lnSpc>
                <a:spcPct val="150000"/>
              </a:lnSpc>
            </a:pPr>
            <a:r>
              <a:rPr lang="en-IN" sz="1800" kern="0" dirty="0">
                <a:solidFill>
                  <a:srgbClr val="000000"/>
                </a:solidFill>
                <a:effectLst/>
                <a:latin typeface="Arial" panose="020B0604020202020204" pitchFamily="34" charset="0"/>
                <a:ea typeface="Times New Roman" panose="02020603050405020304" pitchFamily="18" charset="0"/>
              </a:rPr>
              <a:t>After noting/registration of the Bill of entry, it is forwarded manually or electronically to the concerned Appraising Group in the Custom House dealing with the commodity sought to be cleared. </a:t>
            </a:r>
          </a:p>
          <a:p>
            <a:pPr algn="just">
              <a:lnSpc>
                <a:spcPct val="150000"/>
              </a:lnSpc>
            </a:pPr>
            <a:r>
              <a:rPr lang="en-IN" sz="1800" kern="0" dirty="0">
                <a:solidFill>
                  <a:srgbClr val="000000"/>
                </a:solidFill>
                <a:effectLst/>
                <a:latin typeface="Arial" panose="020B0604020202020204" pitchFamily="34" charset="0"/>
                <a:ea typeface="Times New Roman" panose="02020603050405020304" pitchFamily="18" charset="0"/>
              </a:rPr>
              <a:t>Appraising Wing of the Custom House has a number of Groups dealing with earmarked commodities falling under different Chapter Headings of the Customs Tariff and they take up further scrutiny for assessment, import permissibility etc. angle.</a:t>
            </a:r>
          </a:p>
          <a:p>
            <a:pPr algn="just">
              <a:lnSpc>
                <a:spcPct val="150000"/>
              </a:lnSpc>
            </a:pPr>
            <a:endParaRPr lang="en-IN" dirty="0"/>
          </a:p>
        </p:txBody>
      </p:sp>
    </p:spTree>
    <p:extLst>
      <p:ext uri="{BB962C8B-B14F-4D97-AF65-F5344CB8AC3E}">
        <p14:creationId xmlns:p14="http://schemas.microsoft.com/office/powerpoint/2010/main" val="4905234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9D7F-6095-A74E-0D31-6BDF36AE2138}"/>
              </a:ext>
            </a:extLst>
          </p:cNvPr>
          <p:cNvSpPr>
            <a:spLocks noGrp="1"/>
          </p:cNvSpPr>
          <p:nvPr>
            <p:ph type="title"/>
          </p:nvPr>
        </p:nvSpPr>
        <p:spPr/>
        <p:txBody>
          <a:bodyPr/>
          <a:lstStyle/>
          <a:p>
            <a:r>
              <a:rPr lang="en-IN" dirty="0"/>
              <a:t>Assessment – First Check</a:t>
            </a:r>
          </a:p>
        </p:txBody>
      </p:sp>
      <p:sp>
        <p:nvSpPr>
          <p:cNvPr id="3" name="Content Placeholder 2">
            <a:extLst>
              <a:ext uri="{FF2B5EF4-FFF2-40B4-BE49-F238E27FC236}">
                <a16:creationId xmlns:a16="http://schemas.microsoft.com/office/drawing/2014/main" id="{3696D91D-2B3A-C24C-72D7-1BAA582FD9E5}"/>
              </a:ext>
            </a:extLst>
          </p:cNvPr>
          <p:cNvSpPr>
            <a:spLocks noGrp="1"/>
          </p:cNvSpPr>
          <p:nvPr>
            <p:ph idx="1"/>
          </p:nvPr>
        </p:nvSpPr>
        <p:spPr/>
        <p:txBody>
          <a:bodyPr>
            <a:normAutofit/>
          </a:bodyPr>
          <a:lstStyle/>
          <a:p>
            <a:pPr>
              <a:lnSpc>
                <a:spcPct val="150000"/>
              </a:lnSpc>
            </a:pPr>
            <a:r>
              <a:rPr lang="en-IN" sz="1800" kern="0" dirty="0">
                <a:solidFill>
                  <a:srgbClr val="000000"/>
                </a:solidFill>
                <a:effectLst/>
                <a:latin typeface="Calibri" panose="020F0502020204030204" pitchFamily="34" charset="0"/>
                <a:ea typeface="Times New Roman" panose="02020603050405020304" pitchFamily="18" charset="0"/>
              </a:rPr>
              <a:t>The basic function of the assessing officer in the appraising groups is to determine the duty liability taking due note of any exemptions or benefits claimed under different export promotion schemes. T</a:t>
            </a:r>
          </a:p>
          <a:p>
            <a:pPr>
              <a:lnSpc>
                <a:spcPct val="150000"/>
              </a:lnSpc>
            </a:pPr>
            <a:r>
              <a:rPr lang="en-IN" sz="1800" kern="0" dirty="0">
                <a:solidFill>
                  <a:srgbClr val="000000"/>
                </a:solidFill>
                <a:effectLst/>
                <a:latin typeface="Calibri" panose="020F0502020204030204" pitchFamily="34" charset="0"/>
                <a:ea typeface="Times New Roman" panose="02020603050405020304" pitchFamily="18" charset="0"/>
              </a:rPr>
              <a:t>hey have also to check whether there are any restrictions or prohibitions on the goods imported and if they require any permission/license/permit etc., and if so whether these are forthcoming.</a:t>
            </a:r>
          </a:p>
          <a:p>
            <a:pPr>
              <a:lnSpc>
                <a:spcPct val="150000"/>
              </a:lnSpc>
            </a:pPr>
            <a:r>
              <a:rPr lang="en-IN" sz="1800" kern="0" dirty="0">
                <a:solidFill>
                  <a:srgbClr val="000000"/>
                </a:solidFill>
                <a:effectLst/>
                <a:latin typeface="Calibri" panose="020F0502020204030204" pitchFamily="34" charset="0"/>
                <a:ea typeface="Times New Roman" panose="02020603050405020304" pitchFamily="18" charset="0"/>
              </a:rPr>
              <a:t> Assessment of duty essentially involves proper classification of the goods imported in the customs tariff having due regard to the rules of interpretations, chapter and sections notes etc., and determining the duty liability.</a:t>
            </a:r>
          </a:p>
          <a:p>
            <a:pPr marL="0" indent="0">
              <a:lnSpc>
                <a:spcPct val="150000"/>
              </a:lnSpc>
              <a:buNone/>
            </a:pPr>
            <a:endParaRPr lang="en-IN" sz="1800" kern="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9456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F57F-A137-EC4A-5A21-82EB09B436E4}"/>
              </a:ext>
            </a:extLst>
          </p:cNvPr>
          <p:cNvSpPr>
            <a:spLocks noGrp="1"/>
          </p:cNvSpPr>
          <p:nvPr>
            <p:ph type="title"/>
          </p:nvPr>
        </p:nvSpPr>
        <p:spPr>
          <a:xfrm>
            <a:off x="609600" y="704088"/>
            <a:ext cx="10972800" cy="4643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BDCBB89C-9280-8371-DD84-0736D3F14C71}"/>
              </a:ext>
            </a:extLst>
          </p:cNvPr>
          <p:cNvSpPr>
            <a:spLocks noGrp="1"/>
          </p:cNvSpPr>
          <p:nvPr>
            <p:ph idx="1"/>
          </p:nvPr>
        </p:nvSpPr>
        <p:spPr>
          <a:xfrm>
            <a:off x="609600" y="1351280"/>
            <a:ext cx="10972800" cy="5242560"/>
          </a:xfrm>
        </p:spPr>
        <p:txBody>
          <a:bodyPr>
            <a:normAutofit/>
          </a:bodyPr>
          <a:lstStyle/>
          <a:p>
            <a:pPr algn="just">
              <a:lnSpc>
                <a:spcPct val="150000"/>
              </a:lnSpc>
            </a:pPr>
            <a:r>
              <a:rPr lang="en-GB" sz="1800" dirty="0">
                <a:latin typeface="Century" pitchFamily="18" charset="0"/>
              </a:rPr>
              <a:t>The WCO is noted for its work in areas covering the development of international conventions, instruments, and tools on topics such as </a:t>
            </a:r>
          </a:p>
          <a:p>
            <a:pPr lvl="1" algn="just">
              <a:lnSpc>
                <a:spcPct val="150000"/>
              </a:lnSpc>
            </a:pPr>
            <a:r>
              <a:rPr lang="en-GB" sz="1700" dirty="0">
                <a:latin typeface="Century" pitchFamily="18" charset="0"/>
              </a:rPr>
              <a:t>commodity classification,  &amp; Valuation</a:t>
            </a:r>
          </a:p>
          <a:p>
            <a:pPr lvl="1" algn="just">
              <a:lnSpc>
                <a:spcPct val="150000"/>
              </a:lnSpc>
            </a:pPr>
            <a:r>
              <a:rPr lang="en-GB" sz="1700" dirty="0">
                <a:latin typeface="Century" pitchFamily="18" charset="0"/>
              </a:rPr>
              <a:t>rules of origin, &amp;  collection of customs revenue, </a:t>
            </a:r>
          </a:p>
          <a:p>
            <a:pPr lvl="1" algn="just">
              <a:lnSpc>
                <a:spcPct val="150000"/>
              </a:lnSpc>
            </a:pPr>
            <a:r>
              <a:rPr lang="en-GB" sz="1700" dirty="0">
                <a:latin typeface="Century" pitchFamily="18" charset="0"/>
                <a:hlinkClick r:id="rId2" tooltip="Supply chain security">
                  <a:extLst>
                    <a:ext uri="{A12FA001-AC4F-418D-AE19-62706E023703}">
                      <ahyp:hlinkClr xmlns:ahyp="http://schemas.microsoft.com/office/drawing/2018/hyperlinkcolor" val="tx"/>
                    </a:ext>
                  </a:extLst>
                </a:hlinkClick>
              </a:rPr>
              <a:t>supply chain security</a:t>
            </a:r>
            <a:r>
              <a:rPr lang="en-GB" sz="1700" dirty="0">
                <a:latin typeface="Century" pitchFamily="18" charset="0"/>
              </a:rPr>
              <a:t>,  &amp; international </a:t>
            </a:r>
            <a:r>
              <a:rPr lang="en-GB" sz="1700" dirty="0">
                <a:latin typeface="Century" pitchFamily="18" charset="0"/>
                <a:hlinkClick r:id="rId3" tooltip="Trade facilitation">
                  <a:extLst>
                    <a:ext uri="{A12FA001-AC4F-418D-AE19-62706E023703}">
                      <ahyp:hlinkClr xmlns:ahyp="http://schemas.microsoft.com/office/drawing/2018/hyperlinkcolor" val="tx"/>
                    </a:ext>
                  </a:extLst>
                </a:hlinkClick>
              </a:rPr>
              <a:t>trade facilitation</a:t>
            </a:r>
            <a:r>
              <a:rPr lang="en-GB" sz="1700" dirty="0">
                <a:latin typeface="Century" pitchFamily="18" charset="0"/>
              </a:rPr>
              <a:t>,</a:t>
            </a:r>
          </a:p>
          <a:p>
            <a:pPr lvl="1" algn="just">
              <a:lnSpc>
                <a:spcPct val="150000"/>
              </a:lnSpc>
            </a:pPr>
            <a:r>
              <a:rPr lang="en-GB" sz="1700" dirty="0">
                <a:latin typeface="Century" pitchFamily="18" charset="0"/>
              </a:rPr>
              <a:t> customs enforcement activities, </a:t>
            </a:r>
          </a:p>
          <a:p>
            <a:pPr lvl="1" algn="just">
              <a:lnSpc>
                <a:spcPct val="150000"/>
              </a:lnSpc>
            </a:pPr>
            <a:r>
              <a:rPr lang="en-GB" sz="1700" dirty="0">
                <a:latin typeface="Century" pitchFamily="18" charset="0"/>
              </a:rPr>
              <a:t>combating </a:t>
            </a:r>
            <a:r>
              <a:rPr lang="en-GB" sz="1700" dirty="0">
                <a:latin typeface="Century" pitchFamily="18" charset="0"/>
                <a:hlinkClick r:id="rId4" tooltip="Counterfeiting">
                  <a:extLst>
                    <a:ext uri="{A12FA001-AC4F-418D-AE19-62706E023703}">
                      <ahyp:hlinkClr xmlns:ahyp="http://schemas.microsoft.com/office/drawing/2018/hyperlinkcolor" val="tx"/>
                    </a:ext>
                  </a:extLst>
                </a:hlinkClick>
              </a:rPr>
              <a:t>counterfeiting</a:t>
            </a:r>
            <a:r>
              <a:rPr lang="en-GB" sz="1700" dirty="0">
                <a:latin typeface="Century" pitchFamily="18" charset="0"/>
              </a:rPr>
              <a:t> in support of </a:t>
            </a:r>
            <a:r>
              <a:rPr lang="en-GB" sz="1700" dirty="0">
                <a:latin typeface="Century" pitchFamily="18" charset="0"/>
                <a:hlinkClick r:id="rId5" tooltip="Intellectual Property Rights">
                  <a:extLst>
                    <a:ext uri="{A12FA001-AC4F-418D-AE19-62706E023703}">
                      <ahyp:hlinkClr xmlns:ahyp="http://schemas.microsoft.com/office/drawing/2018/hyperlinkcolor" val="tx"/>
                    </a:ext>
                  </a:extLst>
                </a:hlinkClick>
              </a:rPr>
              <a:t>Intellectual Property Rights</a:t>
            </a:r>
            <a:r>
              <a:rPr lang="en-GB" sz="1700" dirty="0">
                <a:latin typeface="Century" pitchFamily="18" charset="0"/>
              </a:rPr>
              <a:t> (IPR), </a:t>
            </a:r>
          </a:p>
          <a:p>
            <a:pPr lvl="1" algn="just">
              <a:lnSpc>
                <a:spcPct val="150000"/>
              </a:lnSpc>
            </a:pPr>
            <a:r>
              <a:rPr lang="en-GB" sz="1700" dirty="0">
                <a:latin typeface="Century" pitchFamily="18" charset="0"/>
              </a:rPr>
              <a:t>drugs enforcement, illegal weapons trading, integrity promotion, and </a:t>
            </a:r>
          </a:p>
          <a:p>
            <a:pPr lvl="1" algn="just">
              <a:lnSpc>
                <a:spcPct val="150000"/>
              </a:lnSpc>
            </a:pPr>
            <a:r>
              <a:rPr lang="en-GB" sz="1700" dirty="0">
                <a:latin typeface="Century" pitchFamily="18" charset="0"/>
              </a:rPr>
              <a:t>delivering sustainable </a:t>
            </a:r>
            <a:r>
              <a:rPr lang="en-GB" sz="1700" dirty="0">
                <a:latin typeface="Century" pitchFamily="18" charset="0"/>
                <a:hlinkClick r:id="rId6" tooltip="Capacity building">
                  <a:extLst>
                    <a:ext uri="{A12FA001-AC4F-418D-AE19-62706E023703}">
                      <ahyp:hlinkClr xmlns:ahyp="http://schemas.microsoft.com/office/drawing/2018/hyperlinkcolor" val="tx"/>
                    </a:ext>
                  </a:extLst>
                </a:hlinkClick>
              </a:rPr>
              <a:t>capacity building</a:t>
            </a:r>
            <a:r>
              <a:rPr lang="en-GB" sz="1700" dirty="0">
                <a:latin typeface="Century" pitchFamily="18" charset="0"/>
              </a:rPr>
              <a:t> to assist with customs reforms and modernization</a:t>
            </a:r>
            <a:r>
              <a:rPr lang="en-GB" sz="1400" dirty="0">
                <a:latin typeface="Century" pitchFamily="18" charset="0"/>
              </a:rPr>
              <a:t>.</a:t>
            </a:r>
          </a:p>
          <a:p>
            <a:r>
              <a:rPr lang="en-GB" sz="2800" dirty="0">
                <a:latin typeface="Century" pitchFamily="18" charset="0"/>
              </a:rPr>
              <a:t> </a:t>
            </a:r>
            <a:r>
              <a:rPr lang="en-GB" sz="1700" dirty="0">
                <a:latin typeface="Century" pitchFamily="18" charset="0"/>
              </a:rPr>
              <a:t>The WCO maintains the international </a:t>
            </a:r>
            <a:r>
              <a:rPr lang="en-GB" sz="1700" dirty="0">
                <a:latin typeface="Century" pitchFamily="18" charset="0"/>
                <a:hlinkClick r:id="rId7" tooltip="Harmonized System">
                  <a:extLst>
                    <a:ext uri="{A12FA001-AC4F-418D-AE19-62706E023703}">
                      <ahyp:hlinkClr xmlns:ahyp="http://schemas.microsoft.com/office/drawing/2018/hyperlinkcolor" val="tx"/>
                    </a:ext>
                  </a:extLst>
                </a:hlinkClick>
              </a:rPr>
              <a:t>Harmonized System</a:t>
            </a:r>
            <a:r>
              <a:rPr lang="en-GB" sz="1700" dirty="0">
                <a:latin typeface="Century" pitchFamily="18" charset="0"/>
              </a:rPr>
              <a:t> (HS) goods nomenclature, and administers the technical aspects of the </a:t>
            </a:r>
            <a:r>
              <a:rPr lang="en-GB" sz="1700" dirty="0">
                <a:latin typeface="Century" pitchFamily="18" charset="0"/>
                <a:hlinkClick r:id="rId8" tooltip="World Trade Organization">
                  <a:extLst>
                    <a:ext uri="{A12FA001-AC4F-418D-AE19-62706E023703}">
                      <ahyp:hlinkClr xmlns:ahyp="http://schemas.microsoft.com/office/drawing/2018/hyperlinkcolor" val="tx"/>
                    </a:ext>
                  </a:extLst>
                </a:hlinkClick>
              </a:rPr>
              <a:t>World Trade Organization</a:t>
            </a:r>
            <a:r>
              <a:rPr lang="en-GB" sz="1700" dirty="0">
                <a:latin typeface="Century" pitchFamily="18" charset="0"/>
              </a:rPr>
              <a:t> (WTO) </a:t>
            </a:r>
            <a:r>
              <a:rPr lang="en-GB" sz="1700" dirty="0">
                <a:latin typeface="Century" pitchFamily="18" charset="0"/>
                <a:hlinkClick r:id="rId9" tooltip="Customs valuation">
                  <a:extLst>
                    <a:ext uri="{A12FA001-AC4F-418D-AE19-62706E023703}">
                      <ahyp:hlinkClr xmlns:ahyp="http://schemas.microsoft.com/office/drawing/2018/hyperlinkcolor" val="tx"/>
                    </a:ext>
                  </a:extLst>
                </a:hlinkClick>
              </a:rPr>
              <a:t>Agreements on Customs Valuation</a:t>
            </a:r>
            <a:r>
              <a:rPr lang="en-GB" sz="1700" dirty="0">
                <a:latin typeface="Century" pitchFamily="18" charset="0"/>
              </a:rPr>
              <a:t> and </a:t>
            </a:r>
            <a:r>
              <a:rPr lang="en-GB" sz="1700" dirty="0">
                <a:latin typeface="Century" pitchFamily="18" charset="0"/>
                <a:hlinkClick r:id="rId10" tooltip="Rules of Origin">
                  <a:extLst>
                    <a:ext uri="{A12FA001-AC4F-418D-AE19-62706E023703}">
                      <ahyp:hlinkClr xmlns:ahyp="http://schemas.microsoft.com/office/drawing/2018/hyperlinkcolor" val="tx"/>
                    </a:ext>
                  </a:extLst>
                </a:hlinkClick>
              </a:rPr>
              <a:t>Rules of Origin</a:t>
            </a:r>
            <a:r>
              <a:rPr lang="en-GB" sz="1700" dirty="0">
                <a:latin typeface="Century" pitchFamily="18" charset="0"/>
              </a:rPr>
              <a:t>.</a:t>
            </a:r>
            <a:endParaRPr lang="en-US" sz="1700" dirty="0">
              <a:latin typeface="Century" pitchFamily="18" charset="0"/>
            </a:endParaRPr>
          </a:p>
          <a:p>
            <a:endParaRPr lang="en-IN" dirty="0"/>
          </a:p>
        </p:txBody>
      </p:sp>
    </p:spTree>
    <p:extLst>
      <p:ext uri="{BB962C8B-B14F-4D97-AF65-F5344CB8AC3E}">
        <p14:creationId xmlns:p14="http://schemas.microsoft.com/office/powerpoint/2010/main" val="41163178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48C1-34BC-22A6-2A53-929F90C2692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C95C21C-0E87-2845-380D-8ED872C6676F}"/>
              </a:ext>
            </a:extLst>
          </p:cNvPr>
          <p:cNvSpPr>
            <a:spLocks noGrp="1"/>
          </p:cNvSpPr>
          <p:nvPr>
            <p:ph idx="1"/>
          </p:nvPr>
        </p:nvSpPr>
        <p:spPr/>
        <p:txBody>
          <a:bodyPr>
            <a:normAutofit fontScale="77500" lnSpcReduction="20000"/>
          </a:bodyPr>
          <a:lstStyle/>
          <a:p>
            <a:pPr>
              <a:lnSpc>
                <a:spcPct val="150000"/>
              </a:lnSpc>
            </a:pPr>
            <a:r>
              <a:rPr lang="en-IN" sz="2800" kern="0" dirty="0">
                <a:solidFill>
                  <a:srgbClr val="000000"/>
                </a:solidFill>
                <a:effectLst/>
                <a:latin typeface="Calibri" panose="020F0502020204030204" pitchFamily="34" charset="0"/>
                <a:ea typeface="Times New Roman" panose="02020603050405020304" pitchFamily="18" charset="0"/>
              </a:rPr>
              <a:t> It also involves correct determination of value where the goods are assessable on ad valorem basis. </a:t>
            </a:r>
          </a:p>
          <a:p>
            <a:pPr>
              <a:lnSpc>
                <a:spcPct val="150000"/>
              </a:lnSpc>
            </a:pPr>
            <a:r>
              <a:rPr lang="en-IN" sz="2800" kern="0" dirty="0">
                <a:solidFill>
                  <a:srgbClr val="000000"/>
                </a:solidFill>
                <a:effectLst/>
                <a:latin typeface="Calibri" panose="020F0502020204030204" pitchFamily="34" charset="0"/>
                <a:ea typeface="Times New Roman" panose="02020603050405020304" pitchFamily="18" charset="0"/>
              </a:rPr>
              <a:t>The assessing officer has to take note of the invoice and other declarations submitted along with the bill of entry to support the valuation claim, and adjudge whether the transaction value method and the invoice value claimed for the basis of assessment is acceptable, or value needs to be redetermined having due regard to the provisions of Section 14 ( Valuation of Goods) and the valuation rules issued thereunder, the case law and various instructions on the subject. </a:t>
            </a:r>
          </a:p>
          <a:p>
            <a:pPr>
              <a:lnSpc>
                <a:spcPct val="150000"/>
              </a:lnSpc>
            </a:pPr>
            <a:r>
              <a:rPr lang="en-IN" sz="2800" kern="0" dirty="0">
                <a:solidFill>
                  <a:srgbClr val="000000"/>
                </a:solidFill>
                <a:latin typeface="Calibri" panose="020F0502020204030204" pitchFamily="34" charset="0"/>
                <a:ea typeface="Times New Roman" panose="02020603050405020304" pitchFamily="18" charset="0"/>
              </a:rPr>
              <a:t>On satisfactory assessment the bill of entry will be sent to Group Assistant Commissioner.</a:t>
            </a:r>
            <a:endParaRPr lang="en-IN" sz="2800" kern="0" dirty="0">
              <a:solidFill>
                <a:srgbClr val="000000"/>
              </a:solidFill>
              <a:effectLst/>
              <a:latin typeface="Calibri" panose="020F0502020204030204" pitchFamily="34"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8840774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3FBC-FF90-C9B9-5DB5-2CB5F352435F}"/>
              </a:ext>
            </a:extLst>
          </p:cNvPr>
          <p:cNvSpPr>
            <a:spLocks noGrp="1"/>
          </p:cNvSpPr>
          <p:nvPr>
            <p:ph type="title"/>
          </p:nvPr>
        </p:nvSpPr>
        <p:spPr/>
        <p:txBody>
          <a:bodyPr/>
          <a:lstStyle/>
          <a:p>
            <a:r>
              <a:rPr lang="en-IN" dirty="0"/>
              <a:t>Examination order &amp; out of charge</a:t>
            </a:r>
          </a:p>
        </p:txBody>
      </p:sp>
      <p:sp>
        <p:nvSpPr>
          <p:cNvPr id="3" name="Content Placeholder 2">
            <a:extLst>
              <a:ext uri="{FF2B5EF4-FFF2-40B4-BE49-F238E27FC236}">
                <a16:creationId xmlns:a16="http://schemas.microsoft.com/office/drawing/2014/main" id="{4896E970-9924-D07B-AC3D-3FDD9B163DE4}"/>
              </a:ext>
            </a:extLst>
          </p:cNvPr>
          <p:cNvSpPr>
            <a:spLocks noGrp="1"/>
          </p:cNvSpPr>
          <p:nvPr>
            <p:ph idx="1"/>
          </p:nvPr>
        </p:nvSpPr>
        <p:spPr/>
        <p:txBody>
          <a:bodyPr>
            <a:noAutofit/>
          </a:bodyPr>
          <a:lstStyle/>
          <a:p>
            <a:pPr>
              <a:lnSpc>
                <a:spcPct val="150000"/>
              </a:lnSpc>
            </a:pPr>
            <a:r>
              <a:rPr lang="en-IN" sz="1600" dirty="0">
                <a:latin typeface="+mj-lt"/>
              </a:rPr>
              <a:t>Group appraiser issues Examination order after assessment</a:t>
            </a:r>
          </a:p>
          <a:p>
            <a:pPr>
              <a:lnSpc>
                <a:spcPct val="150000"/>
              </a:lnSpc>
            </a:pPr>
            <a:r>
              <a:rPr lang="en-IN" sz="1600" dirty="0">
                <a:latin typeface="+mj-lt"/>
              </a:rPr>
              <a:t>The examination order will be sent to the Shed Appraiser</a:t>
            </a:r>
          </a:p>
          <a:p>
            <a:pPr>
              <a:lnSpc>
                <a:spcPct val="150000"/>
              </a:lnSpc>
            </a:pPr>
            <a:r>
              <a:rPr lang="en-IN" sz="1600" kern="0" dirty="0">
                <a:solidFill>
                  <a:srgbClr val="000000"/>
                </a:solidFill>
                <a:effectLst/>
                <a:latin typeface="+mj-lt"/>
                <a:ea typeface="Times New Roman" panose="02020603050405020304" pitchFamily="18" charset="0"/>
              </a:rPr>
              <a:t>After completing examination of the goods, the Shed Appraiser enters the report in System and transfers first appraisement B/E to the group </a:t>
            </a:r>
          </a:p>
          <a:p>
            <a:pPr>
              <a:lnSpc>
                <a:spcPct val="150000"/>
              </a:lnSpc>
            </a:pPr>
            <a:r>
              <a:rPr lang="en-IN" sz="1600" kern="0" dirty="0">
                <a:solidFill>
                  <a:srgbClr val="000000"/>
                </a:solidFill>
                <a:effectLst/>
                <a:latin typeface="+mj-lt"/>
                <a:ea typeface="Times New Roman" panose="02020603050405020304" pitchFamily="18" charset="0"/>
              </a:rPr>
              <a:t>The duty can be paid in the designated banks or through TR-6 challans. Different Custom Houses have authorised different banks for payment </a:t>
            </a:r>
            <a:endParaRPr lang="en-IN" sz="1600" kern="0" dirty="0">
              <a:solidFill>
                <a:srgbClr val="000000"/>
              </a:solidFill>
              <a:latin typeface="+mj-lt"/>
              <a:ea typeface="Times New Roman" panose="02020603050405020304" pitchFamily="18" charset="0"/>
            </a:endParaRPr>
          </a:p>
          <a:p>
            <a:pPr>
              <a:lnSpc>
                <a:spcPct val="150000"/>
              </a:lnSpc>
            </a:pPr>
            <a:r>
              <a:rPr lang="en-IN" sz="1600" kern="0" dirty="0">
                <a:solidFill>
                  <a:srgbClr val="000000"/>
                </a:solidFill>
                <a:latin typeface="+mj-lt"/>
              </a:rPr>
              <a:t>Duty can be paid online also.</a:t>
            </a:r>
          </a:p>
          <a:p>
            <a:pPr>
              <a:lnSpc>
                <a:spcPct val="150000"/>
              </a:lnSpc>
            </a:pPr>
            <a:r>
              <a:rPr lang="en-IN" sz="1600" kern="0" dirty="0">
                <a:solidFill>
                  <a:srgbClr val="000000"/>
                </a:solidFill>
                <a:latin typeface="+mj-lt"/>
              </a:rPr>
              <a:t>After payment of duty, there will be second check in the shed and he will give “Out of Charge” (OOC) to clear the goods.</a:t>
            </a:r>
          </a:p>
          <a:p>
            <a:pPr>
              <a:lnSpc>
                <a:spcPct val="150000"/>
              </a:lnSpc>
            </a:pPr>
            <a:r>
              <a:rPr lang="en-IN" sz="1600" kern="0" dirty="0">
                <a:solidFill>
                  <a:srgbClr val="000000"/>
                </a:solidFill>
                <a:latin typeface="+mj-lt"/>
              </a:rPr>
              <a:t>Gate pass will be issued to clear the goods. E Gate pass also in practice now.</a:t>
            </a:r>
          </a:p>
          <a:p>
            <a:pPr>
              <a:lnSpc>
                <a:spcPct val="150000"/>
              </a:lnSpc>
            </a:pPr>
            <a:r>
              <a:rPr lang="en-US" sz="1600" b="0" i="0" dirty="0">
                <a:solidFill>
                  <a:srgbClr val="333333"/>
                </a:solidFill>
                <a:effectLst/>
                <a:latin typeface="+mj-lt"/>
              </a:rPr>
              <a:t>Circular No. 19/2020-Customs dated  13</a:t>
            </a:r>
            <a:r>
              <a:rPr lang="en-US" sz="1600" b="0" i="0" baseline="30000" dirty="0">
                <a:solidFill>
                  <a:srgbClr val="333333"/>
                </a:solidFill>
                <a:effectLst/>
                <a:latin typeface="+mj-lt"/>
              </a:rPr>
              <a:t>th</a:t>
            </a:r>
            <a:r>
              <a:rPr lang="en-US" sz="1600" b="0" i="0" dirty="0">
                <a:solidFill>
                  <a:srgbClr val="333333"/>
                </a:solidFill>
                <a:effectLst/>
                <a:latin typeface="+mj-lt"/>
              </a:rPr>
              <a:t> April 2020 fo</a:t>
            </a:r>
            <a:r>
              <a:rPr lang="en-US" sz="1600" dirty="0">
                <a:solidFill>
                  <a:srgbClr val="333333"/>
                </a:solidFill>
                <a:latin typeface="+mj-lt"/>
              </a:rPr>
              <a:t>r </a:t>
            </a:r>
            <a:r>
              <a:rPr lang="en-US" sz="1600" dirty="0" err="1">
                <a:solidFill>
                  <a:srgbClr val="333333"/>
                </a:solidFill>
                <a:latin typeface="+mj-lt"/>
              </a:rPr>
              <a:t>eOOC</a:t>
            </a:r>
            <a:r>
              <a:rPr lang="en-US" sz="1600" dirty="0">
                <a:solidFill>
                  <a:srgbClr val="333333"/>
                </a:solidFill>
                <a:latin typeface="+mj-lt"/>
              </a:rPr>
              <a:t> and e Gate Pass</a:t>
            </a:r>
            <a:br>
              <a:rPr lang="en-US" sz="1600" dirty="0">
                <a:latin typeface="+mj-lt"/>
              </a:rPr>
            </a:br>
            <a:br>
              <a:rPr lang="en-US" sz="1600" dirty="0">
                <a:latin typeface="+mj-lt"/>
              </a:rPr>
            </a:br>
            <a:br>
              <a:rPr lang="en-US" sz="1600" dirty="0">
                <a:latin typeface="+mj-lt"/>
              </a:rPr>
            </a:br>
            <a:endParaRPr lang="en-IN" sz="1600" dirty="0">
              <a:latin typeface="+mj-lt"/>
            </a:endParaRPr>
          </a:p>
        </p:txBody>
      </p:sp>
    </p:spTree>
    <p:extLst>
      <p:ext uri="{BB962C8B-B14F-4D97-AF65-F5344CB8AC3E}">
        <p14:creationId xmlns:p14="http://schemas.microsoft.com/office/powerpoint/2010/main" val="9445918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FB98-E446-CD69-DF4D-7A3808558E70}"/>
              </a:ext>
            </a:extLst>
          </p:cNvPr>
          <p:cNvSpPr>
            <a:spLocks noGrp="1"/>
          </p:cNvSpPr>
          <p:nvPr>
            <p:ph type="title"/>
          </p:nvPr>
        </p:nvSpPr>
        <p:spPr/>
        <p:txBody>
          <a:bodyPr/>
          <a:lstStyle/>
          <a:p>
            <a:r>
              <a:rPr lang="en-IN" dirty="0"/>
              <a:t>Second Check</a:t>
            </a:r>
          </a:p>
        </p:txBody>
      </p:sp>
      <p:sp>
        <p:nvSpPr>
          <p:cNvPr id="3" name="Content Placeholder 2">
            <a:extLst>
              <a:ext uri="{FF2B5EF4-FFF2-40B4-BE49-F238E27FC236}">
                <a16:creationId xmlns:a16="http://schemas.microsoft.com/office/drawing/2014/main" id="{E21F43C3-00EC-1DDD-8E18-9685272EA890}"/>
              </a:ext>
            </a:extLst>
          </p:cNvPr>
          <p:cNvSpPr>
            <a:spLocks noGrp="1"/>
          </p:cNvSpPr>
          <p:nvPr>
            <p:ph idx="1"/>
          </p:nvPr>
        </p:nvSpPr>
        <p:spPr/>
        <p:txBody>
          <a:bodyPr/>
          <a:lstStyle/>
          <a:p>
            <a:r>
              <a:rPr lang="en-IN" dirty="0"/>
              <a:t>In Second Check, Importer will pay the customs duty first and then go for the examination.</a:t>
            </a:r>
          </a:p>
          <a:p>
            <a:r>
              <a:rPr lang="en-IN" dirty="0"/>
              <a:t>Shed appraiser will check the goods and clear the consignment.</a:t>
            </a:r>
          </a:p>
          <a:p>
            <a:r>
              <a:rPr lang="en-IN" dirty="0"/>
              <a:t>This will save time of import clearance.</a:t>
            </a:r>
          </a:p>
          <a:p>
            <a:endParaRPr lang="en-IN" dirty="0"/>
          </a:p>
        </p:txBody>
      </p:sp>
    </p:spTree>
    <p:extLst>
      <p:ext uri="{BB962C8B-B14F-4D97-AF65-F5344CB8AC3E}">
        <p14:creationId xmlns:p14="http://schemas.microsoft.com/office/powerpoint/2010/main" val="21916478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3D5-9FA5-A4BD-2C56-5D902FB3B793}"/>
              </a:ext>
            </a:extLst>
          </p:cNvPr>
          <p:cNvSpPr>
            <a:spLocks noGrp="1"/>
          </p:cNvSpPr>
          <p:nvPr>
            <p:ph type="title"/>
          </p:nvPr>
        </p:nvSpPr>
        <p:spPr/>
        <p:txBody>
          <a:bodyPr>
            <a:normAutofit fontScale="90000"/>
          </a:bodyPr>
          <a:lstStyle/>
          <a:p>
            <a:r>
              <a:rPr lang="en-IN" sz="5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Amendment of Bill of Entry:</a:t>
            </a:r>
            <a:br>
              <a:rPr lang="en-IN" sz="5400" kern="100" dirty="0">
                <a:effectLst/>
                <a:latin typeface="Calibri" panose="020F0502020204030204" pitchFamily="34" charset="0"/>
                <a:ea typeface="Calibri" panose="020F0502020204030204" pitchFamily="34" charset="0"/>
                <a:cs typeface="Latha" panose="020B0604020202020204" pitchFamily="34" charset="0"/>
              </a:rPr>
            </a:br>
            <a:endParaRPr lang="en-IN" dirty="0"/>
          </a:p>
        </p:txBody>
      </p:sp>
      <p:sp>
        <p:nvSpPr>
          <p:cNvPr id="3" name="Content Placeholder 2">
            <a:extLst>
              <a:ext uri="{FF2B5EF4-FFF2-40B4-BE49-F238E27FC236}">
                <a16:creationId xmlns:a16="http://schemas.microsoft.com/office/drawing/2014/main" id="{BC44A3FE-4653-F36F-0129-4F2F50C236CD}"/>
              </a:ext>
            </a:extLst>
          </p:cNvPr>
          <p:cNvSpPr>
            <a:spLocks noGrp="1"/>
          </p:cNvSpPr>
          <p:nvPr>
            <p:ph idx="1"/>
          </p:nvPr>
        </p:nvSpPr>
        <p:spPr/>
        <p:txBody>
          <a:bodyPr/>
          <a:lstStyle/>
          <a:p>
            <a:pPr algn="just">
              <a:lnSpc>
                <a:spcPct val="200000"/>
              </a:lnSpc>
            </a:pPr>
            <a:r>
              <a:rPr lang="en-IN" sz="1800" kern="0" dirty="0">
                <a:solidFill>
                  <a:srgbClr val="000000"/>
                </a:solidFill>
                <a:effectLst/>
                <a:latin typeface="Calibri" panose="020F0502020204030204" pitchFamily="34" charset="0"/>
                <a:ea typeface="Times New Roman" panose="02020603050405020304" pitchFamily="18" charset="0"/>
              </a:rPr>
              <a:t>Whenever mistakes are noticed after submission of documents, amendments to the of entry is carried out with the approval of Deputy/Assistant Commissioner. </a:t>
            </a:r>
          </a:p>
          <a:p>
            <a:pPr algn="just">
              <a:lnSpc>
                <a:spcPct val="200000"/>
              </a:lnSpc>
            </a:pPr>
            <a:r>
              <a:rPr lang="en-IN" sz="1800" kern="0" dirty="0">
                <a:solidFill>
                  <a:srgbClr val="000000"/>
                </a:solidFill>
                <a:effectLst/>
                <a:latin typeface="Calibri" panose="020F0502020204030204" pitchFamily="34" charset="0"/>
                <a:ea typeface="Times New Roman" panose="02020603050405020304" pitchFamily="18" charset="0"/>
              </a:rPr>
              <a:t>The request for amendment may be submitted with the supporting documents.</a:t>
            </a:r>
            <a:endParaRPr lang="en-IN" dirty="0"/>
          </a:p>
        </p:txBody>
      </p:sp>
    </p:spTree>
    <p:extLst>
      <p:ext uri="{BB962C8B-B14F-4D97-AF65-F5344CB8AC3E}">
        <p14:creationId xmlns:p14="http://schemas.microsoft.com/office/powerpoint/2010/main" val="17045006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D8D1-CA81-7765-FFBC-AB23EF05C7FF}"/>
              </a:ext>
            </a:extLst>
          </p:cNvPr>
          <p:cNvSpPr>
            <a:spLocks noGrp="1"/>
          </p:cNvSpPr>
          <p:nvPr>
            <p:ph type="title"/>
          </p:nvPr>
        </p:nvSpPr>
        <p:spPr/>
        <p:txBody>
          <a:bodyPr/>
          <a:lstStyle/>
          <a:p>
            <a:r>
              <a:rPr lang="en-IN" dirty="0"/>
              <a:t>Prior Bill of entry	</a:t>
            </a:r>
          </a:p>
        </p:txBody>
      </p:sp>
      <p:sp>
        <p:nvSpPr>
          <p:cNvPr id="3" name="Content Placeholder 2">
            <a:extLst>
              <a:ext uri="{FF2B5EF4-FFF2-40B4-BE49-F238E27FC236}">
                <a16:creationId xmlns:a16="http://schemas.microsoft.com/office/drawing/2014/main" id="{7C18333B-D313-49F7-B9A8-AED5C1464037}"/>
              </a:ext>
            </a:extLst>
          </p:cNvPr>
          <p:cNvSpPr>
            <a:spLocks noGrp="1"/>
          </p:cNvSpPr>
          <p:nvPr>
            <p:ph idx="1"/>
          </p:nvPr>
        </p:nvSpPr>
        <p:spPr/>
        <p:txBody>
          <a:bodyPr/>
          <a:lstStyle/>
          <a:p>
            <a:pPr algn="just">
              <a:lnSpc>
                <a:spcPct val="150000"/>
              </a:lnSpc>
            </a:pPr>
            <a:r>
              <a:rPr lang="en-IN" sz="1800" kern="0" dirty="0">
                <a:solidFill>
                  <a:srgbClr val="000000"/>
                </a:solidFill>
                <a:effectLst/>
                <a:latin typeface="Calibri" panose="020F0502020204030204" pitchFamily="34" charset="0"/>
                <a:ea typeface="Times New Roman" panose="02020603050405020304" pitchFamily="18" charset="0"/>
              </a:rPr>
              <a:t>For faster clearance of the goods, provision has been made in section 46 of the Act, to allow filing of bill of entry prior to arrival of goods.</a:t>
            </a:r>
          </a:p>
          <a:p>
            <a:pPr algn="just">
              <a:lnSpc>
                <a:spcPct val="150000"/>
              </a:lnSpc>
            </a:pPr>
            <a:r>
              <a:rPr lang="en-IN" sz="1800" kern="0" dirty="0">
                <a:solidFill>
                  <a:srgbClr val="000000"/>
                </a:solidFill>
                <a:effectLst/>
                <a:latin typeface="Calibri" panose="020F0502020204030204" pitchFamily="34" charset="0"/>
                <a:ea typeface="Times New Roman" panose="02020603050405020304" pitchFamily="18" charset="0"/>
              </a:rPr>
              <a:t> This bill of entry is valid if vessel/aircraft carrying the goods arrive within 30 days from the date of presentation of bill of entry.</a:t>
            </a:r>
          </a:p>
          <a:p>
            <a:pPr algn="just">
              <a:lnSpc>
                <a:spcPct val="150000"/>
              </a:lnSpc>
            </a:pPr>
            <a:r>
              <a:rPr lang="en-IN" sz="1800" kern="0" dirty="0">
                <a:solidFill>
                  <a:srgbClr val="000000"/>
                </a:solidFill>
                <a:effectLst/>
                <a:latin typeface="Calibri" panose="020F0502020204030204" pitchFamily="34" charset="0"/>
                <a:ea typeface="Times New Roman" panose="02020603050405020304" pitchFamily="18" charset="0"/>
              </a:rPr>
              <a:t>The importer is to file 5 copies of the bill of entry and the fifth copy is called Advance Noting copy. </a:t>
            </a:r>
          </a:p>
          <a:p>
            <a:pPr algn="just">
              <a:lnSpc>
                <a:spcPct val="150000"/>
              </a:lnSpc>
            </a:pPr>
            <a:r>
              <a:rPr lang="en-IN" sz="1800" kern="0" dirty="0">
                <a:solidFill>
                  <a:srgbClr val="000000"/>
                </a:solidFill>
                <a:effectLst/>
                <a:latin typeface="Calibri" panose="020F0502020204030204" pitchFamily="34" charset="0"/>
                <a:ea typeface="Times New Roman" panose="02020603050405020304" pitchFamily="18" charset="0"/>
              </a:rPr>
              <a:t>The importer has to declare that the vessel/aircraft is due within 30 days and they have to present the bill of entry for final noting as soon as the IGM is filed. Advance noting is available to all imports except for into bond bill of entry </a:t>
            </a:r>
          </a:p>
          <a:p>
            <a:pPr algn="just">
              <a:lnSpc>
                <a:spcPct val="150000"/>
              </a:lnSpc>
            </a:pPr>
            <a:r>
              <a:rPr lang="en-IN" sz="1800" kern="0" dirty="0">
                <a:solidFill>
                  <a:srgbClr val="000000"/>
                </a:solidFill>
                <a:latin typeface="Calibri" panose="020F0502020204030204" pitchFamily="34" charset="0"/>
              </a:rPr>
              <a:t>IF the ship does not arrive in 30 days this bill of entry has to be cancelled.</a:t>
            </a:r>
            <a:endParaRPr lang="en-IN" dirty="0"/>
          </a:p>
        </p:txBody>
      </p:sp>
    </p:spTree>
    <p:extLst>
      <p:ext uri="{BB962C8B-B14F-4D97-AF65-F5344CB8AC3E}">
        <p14:creationId xmlns:p14="http://schemas.microsoft.com/office/powerpoint/2010/main" val="37183453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6F47-9773-AE9A-7D04-7932910C3870}"/>
              </a:ext>
            </a:extLst>
          </p:cNvPr>
          <p:cNvSpPr>
            <a:spLocks noGrp="1"/>
          </p:cNvSpPr>
          <p:nvPr>
            <p:ph type="title"/>
          </p:nvPr>
        </p:nvSpPr>
        <p:spPr/>
        <p:txBody>
          <a:bodyPr/>
          <a:lstStyle/>
          <a:p>
            <a:r>
              <a:rPr lang="en-IN" dirty="0"/>
              <a:t>Mother vessel/Feeder vessel</a:t>
            </a:r>
          </a:p>
        </p:txBody>
      </p:sp>
      <p:sp>
        <p:nvSpPr>
          <p:cNvPr id="3" name="Content Placeholder 2">
            <a:extLst>
              <a:ext uri="{FF2B5EF4-FFF2-40B4-BE49-F238E27FC236}">
                <a16:creationId xmlns:a16="http://schemas.microsoft.com/office/drawing/2014/main" id="{A5A0A5A7-0C57-BEF3-6D68-CFAFB640AA7D}"/>
              </a:ext>
            </a:extLst>
          </p:cNvPr>
          <p:cNvSpPr>
            <a:spLocks noGrp="1"/>
          </p:cNvSpPr>
          <p:nvPr>
            <p:ph idx="1"/>
          </p:nvPr>
        </p:nvSpPr>
        <p:spPr/>
        <p:txBody>
          <a:bodyPr/>
          <a:lstStyle/>
          <a:p>
            <a:pPr fontAlgn="base">
              <a:lnSpc>
                <a:spcPct val="150000"/>
              </a:lnSpc>
              <a:spcBef>
                <a:spcPts val="750"/>
              </a:spcBef>
              <a:spcAft>
                <a:spcPts val="1125"/>
              </a:spcAft>
            </a:pPr>
            <a:r>
              <a:rPr lang="en-IN"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Often in case of goods coming by container ships they are transferred at an intermediate ports (like Sri Lanka ) from mother vessel to smaller vessels called feeder vessels. </a:t>
            </a:r>
          </a:p>
          <a:p>
            <a:pPr fontAlgn="base">
              <a:lnSpc>
                <a:spcPct val="150000"/>
              </a:lnSpc>
              <a:spcBef>
                <a:spcPts val="750"/>
              </a:spcBef>
              <a:spcAft>
                <a:spcPts val="1125"/>
              </a:spcAft>
            </a:pPr>
            <a:r>
              <a:rPr lang="en-IN"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the time of filing of advance noting B/E, the importer does not know as to which vessel will finally bring the goods to Indian port.</a:t>
            </a:r>
          </a:p>
          <a:p>
            <a:pPr fontAlgn="base">
              <a:lnSpc>
                <a:spcPct val="150000"/>
              </a:lnSpc>
              <a:spcBef>
                <a:spcPts val="750"/>
              </a:spcBef>
              <a:spcAft>
                <a:spcPts val="1125"/>
              </a:spcAft>
            </a:pPr>
            <a:r>
              <a:rPr lang="en-IN"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such cases, the name of mother vessel may be filled in on the basis of the bill of lading. On arrival of the feeder vessel, the bill of entry may be amended to mention names of both mother vessel and feeder vessel.</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6224959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B5EF-22F4-40BF-1F2F-7C8C6BE1EF63}"/>
              </a:ext>
            </a:extLst>
          </p:cNvPr>
          <p:cNvSpPr>
            <a:spLocks noGrp="1"/>
          </p:cNvSpPr>
          <p:nvPr>
            <p:ph type="title"/>
          </p:nvPr>
        </p:nvSpPr>
        <p:spPr/>
        <p:txBody>
          <a:bodyPr/>
          <a:lstStyle/>
          <a:p>
            <a:r>
              <a:rPr lang="en-IN" dirty="0"/>
              <a:t>List of Books</a:t>
            </a:r>
          </a:p>
        </p:txBody>
      </p:sp>
      <p:sp>
        <p:nvSpPr>
          <p:cNvPr id="3" name="Content Placeholder 2">
            <a:extLst>
              <a:ext uri="{FF2B5EF4-FFF2-40B4-BE49-F238E27FC236}">
                <a16:creationId xmlns:a16="http://schemas.microsoft.com/office/drawing/2014/main" id="{45F2D6A7-93FE-436C-146B-38F9A92DA41E}"/>
              </a:ext>
            </a:extLst>
          </p:cNvPr>
          <p:cNvSpPr>
            <a:spLocks noGrp="1"/>
          </p:cNvSpPr>
          <p:nvPr>
            <p:ph idx="1"/>
          </p:nvPr>
        </p:nvSpPr>
        <p:spPr/>
        <p:txBody>
          <a:bodyPr/>
          <a:lstStyle/>
          <a:p>
            <a:r>
              <a:rPr lang="en-US" altLang="en-US" sz="2400" dirty="0">
                <a:solidFill>
                  <a:srgbClr val="000000"/>
                </a:solidFill>
              </a:rPr>
              <a:t>Customs Tariff – By R. K Jain</a:t>
            </a:r>
          </a:p>
          <a:p>
            <a:pPr>
              <a:lnSpc>
                <a:spcPct val="90000"/>
              </a:lnSpc>
              <a:buClr>
                <a:srgbClr val="800000"/>
              </a:buClr>
            </a:pPr>
            <a:r>
              <a:rPr lang="en-US" altLang="en-US" sz="2400" dirty="0">
                <a:solidFill>
                  <a:srgbClr val="000000"/>
                </a:solidFill>
              </a:rPr>
              <a:t>Customs Law Manual – By R. K Jain</a:t>
            </a:r>
          </a:p>
          <a:p>
            <a:pPr>
              <a:lnSpc>
                <a:spcPct val="90000"/>
              </a:lnSpc>
              <a:buClr>
                <a:srgbClr val="800000"/>
              </a:buClr>
            </a:pPr>
            <a:r>
              <a:rPr lang="en-US" altLang="en-US" sz="2400" dirty="0">
                <a:solidFill>
                  <a:srgbClr val="000000"/>
                </a:solidFill>
              </a:rPr>
              <a:t>Customs Valuation Law &amp; Practice – By S. Dutt Majumdar’s</a:t>
            </a:r>
          </a:p>
          <a:p>
            <a:pPr>
              <a:lnSpc>
                <a:spcPct val="90000"/>
              </a:lnSpc>
              <a:buClr>
                <a:srgbClr val="800000"/>
              </a:buClr>
            </a:pPr>
            <a:r>
              <a:rPr lang="en-US" altLang="en-US" sz="2400" dirty="0">
                <a:solidFill>
                  <a:srgbClr val="000000"/>
                </a:solidFill>
              </a:rPr>
              <a:t>Valuation under Customs Law – By R. Krishnan, R. </a:t>
            </a:r>
            <a:r>
              <a:rPr lang="en-US" altLang="en-US" sz="2400" dirty="0" err="1">
                <a:solidFill>
                  <a:srgbClr val="000000"/>
                </a:solidFill>
              </a:rPr>
              <a:t>Parasarthy</a:t>
            </a:r>
            <a:endParaRPr lang="en-US" altLang="en-US" sz="2400" dirty="0">
              <a:solidFill>
                <a:srgbClr val="000000"/>
              </a:solidFill>
            </a:endParaRPr>
          </a:p>
          <a:p>
            <a:pPr>
              <a:lnSpc>
                <a:spcPct val="90000"/>
              </a:lnSpc>
              <a:buClr>
                <a:srgbClr val="800000"/>
              </a:buClr>
            </a:pPr>
            <a:r>
              <a:rPr lang="en-US" altLang="en-US" sz="2400" dirty="0">
                <a:solidFill>
                  <a:srgbClr val="000000"/>
                </a:solidFill>
              </a:rPr>
              <a:t>Guide to Customs Procedure – By B. N Gururaj</a:t>
            </a:r>
          </a:p>
          <a:p>
            <a:pPr>
              <a:lnSpc>
                <a:spcPct val="90000"/>
              </a:lnSpc>
              <a:buClr>
                <a:srgbClr val="800000"/>
              </a:buClr>
            </a:pPr>
            <a:r>
              <a:rPr lang="en-US" altLang="en-US" sz="2400" dirty="0">
                <a:solidFill>
                  <a:srgbClr val="000000"/>
                </a:solidFill>
              </a:rPr>
              <a:t>Customs Law &amp; Procedures 2001 – By S. P Bhatnagar</a:t>
            </a:r>
          </a:p>
          <a:p>
            <a:pPr>
              <a:lnSpc>
                <a:spcPct val="90000"/>
              </a:lnSpc>
              <a:buClr>
                <a:srgbClr val="800000"/>
              </a:buClr>
            </a:pPr>
            <a:r>
              <a:rPr lang="en-US" altLang="en-US" sz="2400" dirty="0">
                <a:solidFill>
                  <a:srgbClr val="000000"/>
                </a:solidFill>
              </a:rPr>
              <a:t>Master Circular on Imports</a:t>
            </a:r>
          </a:p>
          <a:p>
            <a:pPr>
              <a:lnSpc>
                <a:spcPct val="90000"/>
              </a:lnSpc>
              <a:buClr>
                <a:srgbClr val="800000"/>
              </a:buClr>
            </a:pPr>
            <a:r>
              <a:rPr lang="en-US" altLang="en-US" sz="2400" dirty="0">
                <a:solidFill>
                  <a:srgbClr val="000000"/>
                </a:solidFill>
              </a:rPr>
              <a:t>Master Circular on Exports</a:t>
            </a:r>
          </a:p>
          <a:p>
            <a:pPr>
              <a:lnSpc>
                <a:spcPct val="90000"/>
              </a:lnSpc>
              <a:buClr>
                <a:srgbClr val="800000"/>
              </a:buClr>
            </a:pPr>
            <a:r>
              <a:rPr lang="en-US" altLang="en-US" sz="2400" dirty="0">
                <a:solidFill>
                  <a:srgbClr val="000000"/>
                </a:solidFill>
              </a:rPr>
              <a:t>Customs Law Guide – By R. Gururaj</a:t>
            </a:r>
          </a:p>
          <a:p>
            <a:endParaRPr lang="en-IN" dirty="0"/>
          </a:p>
        </p:txBody>
      </p:sp>
    </p:spTree>
    <p:extLst>
      <p:ext uri="{BB962C8B-B14F-4D97-AF65-F5344CB8AC3E}">
        <p14:creationId xmlns:p14="http://schemas.microsoft.com/office/powerpoint/2010/main" val="37699931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1459-AB1E-D597-2093-AF314E21DEC2}"/>
              </a:ext>
            </a:extLst>
          </p:cNvPr>
          <p:cNvSpPr>
            <a:spLocks noGrp="1"/>
          </p:cNvSpPr>
          <p:nvPr>
            <p:ph type="title"/>
          </p:nvPr>
        </p:nvSpPr>
        <p:spPr/>
        <p:txBody>
          <a:bodyPr/>
          <a:lstStyle/>
          <a:p>
            <a:r>
              <a:rPr lang="en-IN" dirty="0"/>
              <a:t>Important Websites</a:t>
            </a:r>
          </a:p>
        </p:txBody>
      </p:sp>
      <p:sp>
        <p:nvSpPr>
          <p:cNvPr id="3" name="Content Placeholder 2">
            <a:extLst>
              <a:ext uri="{FF2B5EF4-FFF2-40B4-BE49-F238E27FC236}">
                <a16:creationId xmlns:a16="http://schemas.microsoft.com/office/drawing/2014/main" id="{F542CD76-B367-E967-B9BF-C9EE5FD39A97}"/>
              </a:ext>
            </a:extLst>
          </p:cNvPr>
          <p:cNvSpPr>
            <a:spLocks noGrp="1"/>
          </p:cNvSpPr>
          <p:nvPr>
            <p:ph sz="half" idx="1"/>
          </p:nvPr>
        </p:nvSpPr>
        <p:spPr>
          <a:xfrm>
            <a:off x="609600" y="1920085"/>
            <a:ext cx="5842000" cy="4434840"/>
          </a:xfrm>
        </p:spPr>
        <p:txBody>
          <a:bodyPr/>
          <a:lstStyle/>
          <a:p>
            <a:r>
              <a:rPr lang="en-IN" sz="2400" dirty="0"/>
              <a:t>Central Board of Indirect tax &amp; customs</a:t>
            </a:r>
          </a:p>
          <a:p>
            <a:r>
              <a:rPr lang="en-IN" dirty="0"/>
              <a:t>Director General of Foreign Trade</a:t>
            </a:r>
          </a:p>
          <a:p>
            <a:r>
              <a:rPr lang="en-IN" dirty="0"/>
              <a:t>Informative site	</a:t>
            </a:r>
          </a:p>
          <a:p>
            <a:endParaRPr lang="en-IN" dirty="0"/>
          </a:p>
          <a:p>
            <a:endParaRPr lang="en-IN" dirty="0"/>
          </a:p>
          <a:p>
            <a:r>
              <a:rPr lang="en-IN" dirty="0"/>
              <a:t>Reserve bank of India	</a:t>
            </a:r>
          </a:p>
        </p:txBody>
      </p:sp>
      <p:sp>
        <p:nvSpPr>
          <p:cNvPr id="4" name="Content Placeholder 3">
            <a:extLst>
              <a:ext uri="{FF2B5EF4-FFF2-40B4-BE49-F238E27FC236}">
                <a16:creationId xmlns:a16="http://schemas.microsoft.com/office/drawing/2014/main" id="{B9F9846D-572B-8130-2E08-A340C27CB79C}"/>
              </a:ext>
            </a:extLst>
          </p:cNvPr>
          <p:cNvSpPr>
            <a:spLocks noGrp="1"/>
          </p:cNvSpPr>
          <p:nvPr>
            <p:ph sz="half" idx="2"/>
          </p:nvPr>
        </p:nvSpPr>
        <p:spPr>
          <a:xfrm>
            <a:off x="7294880" y="1920085"/>
            <a:ext cx="4287520" cy="4434840"/>
          </a:xfrm>
        </p:spPr>
        <p:txBody>
          <a:bodyPr/>
          <a:lstStyle/>
          <a:p>
            <a:r>
              <a:rPr lang="en-IN" dirty="0"/>
              <a:t>cbic.gov.in</a:t>
            </a:r>
          </a:p>
          <a:p>
            <a:r>
              <a:rPr lang="en-IN" dirty="0"/>
              <a:t>dgft.gov.in</a:t>
            </a:r>
          </a:p>
          <a:p>
            <a:r>
              <a:rPr lang="en-IN" dirty="0"/>
              <a:t>Ieport.com,</a:t>
            </a:r>
          </a:p>
          <a:p>
            <a:r>
              <a:rPr lang="en-IN" dirty="0"/>
              <a:t>Taxindiaonline.com</a:t>
            </a:r>
          </a:p>
          <a:p>
            <a:r>
              <a:rPr lang="en-IN" dirty="0"/>
              <a:t>Howtoexportimport.com</a:t>
            </a:r>
          </a:p>
          <a:p>
            <a:r>
              <a:rPr lang="en-IN" dirty="0"/>
              <a:t>Rbi.org.in</a:t>
            </a:r>
          </a:p>
        </p:txBody>
      </p:sp>
    </p:spTree>
    <p:extLst>
      <p:ext uri="{BB962C8B-B14F-4D97-AF65-F5344CB8AC3E}">
        <p14:creationId xmlns:p14="http://schemas.microsoft.com/office/powerpoint/2010/main" val="6974573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letter"/>
          <p:cNvPicPr>
            <a:picLocks noChangeAspect="1" noChangeArrowheads="1"/>
          </p:cNvPicPr>
          <p:nvPr/>
        </p:nvPicPr>
        <p:blipFill>
          <a:blip r:embed="rId2"/>
          <a:srcRect/>
          <a:stretch>
            <a:fillRect/>
          </a:stretch>
        </p:blipFill>
        <p:spPr bwMode="auto">
          <a:xfrm>
            <a:off x="2209800" y="1219200"/>
            <a:ext cx="7467600" cy="49272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8B7F-B383-40DF-4CC0-48BA62545B50}"/>
              </a:ext>
            </a:extLst>
          </p:cNvPr>
          <p:cNvSpPr>
            <a:spLocks noGrp="1"/>
          </p:cNvSpPr>
          <p:nvPr>
            <p:ph type="title"/>
          </p:nvPr>
        </p:nvSpPr>
        <p:spPr/>
        <p:txBody>
          <a:bodyPr/>
          <a:lstStyle/>
          <a:p>
            <a:r>
              <a:rPr lang="en-US" dirty="0"/>
              <a:t>Categories of imports</a:t>
            </a:r>
            <a:endParaRPr lang="en-IN" dirty="0"/>
          </a:p>
        </p:txBody>
      </p:sp>
      <p:sp>
        <p:nvSpPr>
          <p:cNvPr id="3" name="Content Placeholder 2">
            <a:extLst>
              <a:ext uri="{FF2B5EF4-FFF2-40B4-BE49-F238E27FC236}">
                <a16:creationId xmlns:a16="http://schemas.microsoft.com/office/drawing/2014/main" id="{2D67D650-6C84-8F7F-EA25-2B0F37271F34}"/>
              </a:ext>
            </a:extLst>
          </p:cNvPr>
          <p:cNvSpPr>
            <a:spLocks noGrp="1"/>
          </p:cNvSpPr>
          <p:nvPr>
            <p:ph idx="1"/>
          </p:nvPr>
        </p:nvSpPr>
        <p:spPr/>
        <p:txBody>
          <a:bodyPr>
            <a:normAutofit fontScale="77500" lnSpcReduction="20000"/>
          </a:bodyPr>
          <a:lstStyle/>
          <a:p>
            <a:pPr>
              <a:lnSpc>
                <a:spcPct val="150000"/>
              </a:lnSpc>
            </a:pPr>
            <a:r>
              <a:rPr lang="en-US" sz="2800" dirty="0">
                <a:latin typeface="Century" pitchFamily="18" charset="0"/>
              </a:rPr>
              <a:t>Most of the  goods are free for exports and imports without obtaining any license, while a few are banned and some others are canalized requiring license, for import and export. </a:t>
            </a:r>
          </a:p>
          <a:p>
            <a:pPr>
              <a:lnSpc>
                <a:spcPct val="150000"/>
              </a:lnSpc>
            </a:pPr>
            <a:r>
              <a:rPr lang="en-US" sz="2800" dirty="0">
                <a:latin typeface="Century" pitchFamily="18" charset="0"/>
              </a:rPr>
              <a:t>So, exporter /importer has to check up whether any license is required before accepting and executing export order or plan to import any goods. </a:t>
            </a:r>
          </a:p>
          <a:p>
            <a:pPr>
              <a:lnSpc>
                <a:spcPct val="150000"/>
              </a:lnSpc>
            </a:pPr>
            <a:r>
              <a:rPr lang="en-IN" sz="2800" dirty="0">
                <a:latin typeface="Century" pitchFamily="18" charset="0"/>
              </a:rPr>
              <a:t>Imports have been classified in 3 categories </a:t>
            </a:r>
            <a:r>
              <a:rPr lang="en-IN" sz="2800" dirty="0" err="1">
                <a:latin typeface="Century" pitchFamily="18" charset="0"/>
              </a:rPr>
              <a:t>i.e</a:t>
            </a:r>
            <a:endParaRPr lang="en-IN" sz="2800" dirty="0">
              <a:latin typeface="Century" pitchFamily="18" charset="0"/>
            </a:endParaRPr>
          </a:p>
          <a:p>
            <a:pPr marL="514350" indent="-514350">
              <a:lnSpc>
                <a:spcPct val="150000"/>
              </a:lnSpc>
              <a:buFont typeface="+mj-lt"/>
              <a:buAutoNum type="arabicPeriod"/>
            </a:pPr>
            <a:r>
              <a:rPr lang="en-IN" sz="2800" dirty="0">
                <a:latin typeface="Century" pitchFamily="18" charset="0"/>
              </a:rPr>
              <a:t>Restricted goods</a:t>
            </a:r>
          </a:p>
          <a:p>
            <a:pPr marL="514350" indent="-514350">
              <a:lnSpc>
                <a:spcPct val="150000"/>
              </a:lnSpc>
              <a:buFont typeface="+mj-lt"/>
              <a:buAutoNum type="arabicPeriod"/>
            </a:pPr>
            <a:r>
              <a:rPr lang="en-IN" sz="2800" dirty="0">
                <a:latin typeface="Century" pitchFamily="18" charset="0"/>
              </a:rPr>
              <a:t>Canalised goods</a:t>
            </a:r>
          </a:p>
          <a:p>
            <a:pPr marL="514350" indent="-514350">
              <a:lnSpc>
                <a:spcPct val="150000"/>
              </a:lnSpc>
              <a:buFont typeface="+mj-lt"/>
              <a:buAutoNum type="arabicPeriod"/>
            </a:pPr>
            <a:r>
              <a:rPr lang="en-IN" sz="2800" dirty="0">
                <a:latin typeface="Century" pitchFamily="18" charset="0"/>
              </a:rPr>
              <a:t>Prohibited goods</a:t>
            </a:r>
            <a:endParaRPr lang="en-US" sz="2800" dirty="0">
              <a:latin typeface="Century" pitchFamily="18" charset="0"/>
            </a:endParaRPr>
          </a:p>
          <a:p>
            <a:endParaRPr lang="en-IN" dirty="0"/>
          </a:p>
        </p:txBody>
      </p:sp>
    </p:spTree>
    <p:extLst>
      <p:ext uri="{BB962C8B-B14F-4D97-AF65-F5344CB8AC3E}">
        <p14:creationId xmlns:p14="http://schemas.microsoft.com/office/powerpoint/2010/main" val="360492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EAE3-9107-FD94-2CB1-8C31D1B2D47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A5269E-0ADD-B172-5E15-78FC2CB22C7D}"/>
              </a:ext>
            </a:extLst>
          </p:cNvPr>
          <p:cNvSpPr>
            <a:spLocks noGrp="1"/>
          </p:cNvSpPr>
          <p:nvPr>
            <p:ph idx="1"/>
          </p:nvPr>
        </p:nvSpPr>
        <p:spPr/>
        <p:txBody>
          <a:bodyPr>
            <a:normAutofit fontScale="62500" lnSpcReduction="20000"/>
          </a:bodyPr>
          <a:lstStyle/>
          <a:p>
            <a:pPr algn="just">
              <a:lnSpc>
                <a:spcPct val="170000"/>
              </a:lnSpc>
            </a:pPr>
            <a:r>
              <a:rPr lang="en-US" b="1" dirty="0">
                <a:latin typeface="Google Sans"/>
              </a:rPr>
              <a:t>Prohibited Items:</a:t>
            </a:r>
            <a:r>
              <a:rPr lang="en-US" dirty="0">
                <a:latin typeface="Google Sans"/>
              </a:rPr>
              <a:t> These items cannot be exported or imported. These items include wild life exotic birds, wood and wood products in the form of logs, timber, pulp and charcoal.</a:t>
            </a:r>
          </a:p>
          <a:p>
            <a:pPr algn="just">
              <a:lnSpc>
                <a:spcPct val="170000"/>
              </a:lnSpc>
            </a:pPr>
            <a:r>
              <a:rPr lang="en-US" b="1" dirty="0">
                <a:latin typeface="Google Sans"/>
              </a:rPr>
              <a:t>Restricted Items:</a:t>
            </a:r>
            <a:r>
              <a:rPr lang="en-US" dirty="0">
                <a:latin typeface="Google Sans"/>
              </a:rPr>
              <a:t> These are the goods that can be exported/imported only with a license, in accordance with regulations governing in this behalf.</a:t>
            </a:r>
          </a:p>
          <a:p>
            <a:pPr algn="just">
              <a:lnSpc>
                <a:spcPct val="170000"/>
              </a:lnSpc>
            </a:pPr>
            <a:r>
              <a:rPr lang="en-US" b="1" dirty="0">
                <a:latin typeface="Google Sans"/>
              </a:rPr>
              <a:t>Canalized Items:</a:t>
            </a:r>
            <a:r>
              <a:rPr lang="en-US" dirty="0">
                <a:latin typeface="Google Sans"/>
              </a:rPr>
              <a:t> Goods, which are canalized, can be imported or exported through the canalizing agency, specified in the Negative List. The Director General of Foreign Trade, may, issue license to any other person to import or export items </a:t>
            </a:r>
          </a:p>
          <a:p>
            <a:pPr algn="just">
              <a:lnSpc>
                <a:spcPct val="170000"/>
              </a:lnSpc>
            </a:pPr>
            <a:r>
              <a:rPr lang="en-US" b="0" i="0" dirty="0">
                <a:solidFill>
                  <a:srgbClr val="202124"/>
                </a:solidFill>
                <a:effectLst/>
                <a:latin typeface="Google Sans"/>
              </a:rPr>
              <a:t>Goods in this category can be imported only through canalizing agencies. The main canalized items are currently </a:t>
            </a:r>
            <a:r>
              <a:rPr lang="en-US" b="0" i="0" dirty="0">
                <a:solidFill>
                  <a:srgbClr val="040C28"/>
                </a:solidFill>
                <a:effectLst/>
                <a:latin typeface="Google Sans"/>
              </a:rPr>
              <a:t>petroleum products, bulk agricultural products, such as grains and vegetable oils, and some pharmaceutical products</a:t>
            </a:r>
            <a:r>
              <a:rPr lang="en-US" b="0" i="0" dirty="0">
                <a:solidFill>
                  <a:srgbClr val="202124"/>
                </a:solidFill>
                <a:effectLst/>
                <a:latin typeface="Google Sans"/>
              </a:rPr>
              <a:t>.</a:t>
            </a:r>
            <a:r>
              <a:rPr lang="en-US" dirty="0">
                <a:latin typeface="Google Sans"/>
              </a:rPr>
              <a:t>.</a:t>
            </a:r>
          </a:p>
          <a:p>
            <a:pPr algn="just">
              <a:lnSpc>
                <a:spcPct val="170000"/>
              </a:lnSpc>
            </a:pPr>
            <a:r>
              <a:rPr lang="en-US" dirty="0">
                <a:latin typeface="Google Sans"/>
              </a:rPr>
              <a:t>Visit DGFT website   www.dgft.gov.in  to get all further details </a:t>
            </a:r>
          </a:p>
          <a:p>
            <a:endParaRPr lang="en-IN" dirty="0"/>
          </a:p>
        </p:txBody>
      </p:sp>
    </p:spTree>
    <p:extLst>
      <p:ext uri="{BB962C8B-B14F-4D97-AF65-F5344CB8AC3E}">
        <p14:creationId xmlns:p14="http://schemas.microsoft.com/office/powerpoint/2010/main" val="260447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B200-47DE-9389-83C1-742DB41BEEC0}"/>
              </a:ext>
            </a:extLst>
          </p:cNvPr>
          <p:cNvSpPr>
            <a:spLocks noGrp="1"/>
          </p:cNvSpPr>
          <p:nvPr>
            <p:ph type="title"/>
          </p:nvPr>
        </p:nvSpPr>
        <p:spPr/>
        <p:txBody>
          <a:bodyPr/>
          <a:lstStyle/>
          <a:p>
            <a:r>
              <a:rPr lang="en-US" dirty="0"/>
              <a:t>Various Customs related Acts</a:t>
            </a:r>
            <a:endParaRPr lang="en-IN" dirty="0"/>
          </a:p>
        </p:txBody>
      </p:sp>
      <p:sp>
        <p:nvSpPr>
          <p:cNvPr id="3" name="Content Placeholder 2">
            <a:extLst>
              <a:ext uri="{FF2B5EF4-FFF2-40B4-BE49-F238E27FC236}">
                <a16:creationId xmlns:a16="http://schemas.microsoft.com/office/drawing/2014/main" id="{B9DC252E-C8A6-BD55-874E-149D0943B31C}"/>
              </a:ext>
            </a:extLst>
          </p:cNvPr>
          <p:cNvSpPr>
            <a:spLocks noGrp="1"/>
          </p:cNvSpPr>
          <p:nvPr>
            <p:ph idx="1"/>
          </p:nvPr>
        </p:nvSpPr>
        <p:spPr>
          <a:xfrm>
            <a:off x="609600" y="1935480"/>
            <a:ext cx="10972800" cy="4780280"/>
          </a:xfrm>
        </p:spPr>
        <p:txBody>
          <a:bodyPr>
            <a:normAutofit fontScale="92500" lnSpcReduction="20000"/>
          </a:bodyPr>
          <a:lstStyle/>
          <a:p>
            <a:pPr lvl="0">
              <a:lnSpc>
                <a:spcPct val="150000"/>
              </a:lnSpc>
            </a:pPr>
            <a:r>
              <a:rPr lang="en-GB" sz="1800" dirty="0">
                <a:latin typeface="Google Sans"/>
              </a:rPr>
              <a:t>There are various acts enacted in India related to customs. </a:t>
            </a:r>
          </a:p>
          <a:p>
            <a:pPr lvl="0">
              <a:lnSpc>
                <a:spcPct val="150000"/>
              </a:lnSpc>
            </a:pPr>
            <a:r>
              <a:rPr lang="en-GB" sz="1800" dirty="0">
                <a:latin typeface="Google Sans"/>
              </a:rPr>
              <a:t>These acts regulate international trade in a transparent manner by controlling illegal trade like drugs and narcotics. </a:t>
            </a:r>
          </a:p>
          <a:p>
            <a:pPr lvl="0">
              <a:lnSpc>
                <a:spcPct val="150000"/>
              </a:lnSpc>
            </a:pPr>
            <a:r>
              <a:rPr lang="en-GB" sz="1800" dirty="0">
                <a:latin typeface="Google Sans"/>
              </a:rPr>
              <a:t>These acts prevent the dumping of goods from other countries. </a:t>
            </a:r>
          </a:p>
          <a:p>
            <a:pPr lvl="0">
              <a:lnSpc>
                <a:spcPct val="150000"/>
              </a:lnSpc>
            </a:pPr>
            <a:r>
              <a:rPr lang="en-GB" sz="1800" dirty="0">
                <a:latin typeface="Google Sans"/>
              </a:rPr>
              <a:t>The  most important customs related  acts are </a:t>
            </a:r>
          </a:p>
          <a:p>
            <a:pPr lvl="1">
              <a:lnSpc>
                <a:spcPct val="150000"/>
              </a:lnSpc>
              <a:buFont typeface="Wingdings" pitchFamily="2" charset="2"/>
              <a:buChar char="Ø"/>
            </a:pPr>
            <a:r>
              <a:rPr lang="en-US" sz="1700" dirty="0">
                <a:latin typeface="Google Sans"/>
              </a:rPr>
              <a:t>Customs Act, 1962</a:t>
            </a:r>
          </a:p>
          <a:p>
            <a:pPr lvl="1">
              <a:lnSpc>
                <a:spcPct val="150000"/>
              </a:lnSpc>
              <a:buFont typeface="Wingdings" pitchFamily="2" charset="2"/>
              <a:buChar char="Ø"/>
            </a:pPr>
            <a:r>
              <a:rPr lang="en-US" sz="1700" dirty="0">
                <a:latin typeface="Google Sans"/>
              </a:rPr>
              <a:t>Customs Tariff Act, 1975 </a:t>
            </a:r>
          </a:p>
          <a:p>
            <a:pPr lvl="1">
              <a:lnSpc>
                <a:spcPct val="150000"/>
              </a:lnSpc>
              <a:buFont typeface="Wingdings" pitchFamily="2" charset="2"/>
              <a:buChar char="Ø"/>
            </a:pPr>
            <a:r>
              <a:rPr lang="en-US" sz="1700" dirty="0">
                <a:latin typeface="Google Sans"/>
              </a:rPr>
              <a:t>Foreign Trade (Development and Regulation) Act, 1992.</a:t>
            </a:r>
          </a:p>
          <a:p>
            <a:pPr lvl="1">
              <a:lnSpc>
                <a:spcPct val="150000"/>
              </a:lnSpc>
              <a:buFont typeface="Wingdings" pitchFamily="2" charset="2"/>
              <a:buChar char="Ø"/>
            </a:pPr>
            <a:r>
              <a:rPr lang="en-US" sz="1700" dirty="0">
                <a:latin typeface="Google Sans"/>
              </a:rPr>
              <a:t>Foreign Trade Policy</a:t>
            </a:r>
          </a:p>
          <a:p>
            <a:pPr lvl="0">
              <a:lnSpc>
                <a:spcPct val="150000"/>
              </a:lnSpc>
            </a:pPr>
            <a:r>
              <a:rPr lang="en-IN" sz="1800" dirty="0">
                <a:latin typeface="Google Sans"/>
              </a:rPr>
              <a:t>Apart from the above, following Acts are also very important</a:t>
            </a:r>
          </a:p>
          <a:p>
            <a:pPr lvl="1">
              <a:lnSpc>
                <a:spcPct val="150000"/>
              </a:lnSpc>
              <a:buFont typeface="Wingdings" pitchFamily="2" charset="2"/>
              <a:buChar char="Ø"/>
            </a:pPr>
            <a:r>
              <a:rPr lang="en-IN" sz="1700" dirty="0">
                <a:latin typeface="Google Sans"/>
              </a:rPr>
              <a:t>Central Excise Tariff Act 1985 – Most of them have come under GST</a:t>
            </a:r>
          </a:p>
          <a:p>
            <a:pPr lvl="1">
              <a:lnSpc>
                <a:spcPct val="150000"/>
              </a:lnSpc>
              <a:buFont typeface="Wingdings" pitchFamily="2" charset="2"/>
              <a:buChar char="Ø"/>
            </a:pPr>
            <a:r>
              <a:rPr lang="en-IN" sz="1700" dirty="0">
                <a:latin typeface="Google Sans"/>
              </a:rPr>
              <a:t>Foreign Exchange Management Act 1999</a:t>
            </a:r>
          </a:p>
          <a:p>
            <a:pPr lvl="1">
              <a:lnSpc>
                <a:spcPct val="150000"/>
              </a:lnSpc>
              <a:buFont typeface="Wingdings" pitchFamily="2" charset="2"/>
              <a:buChar char="Ø"/>
            </a:pPr>
            <a:r>
              <a:rPr lang="en-IN" sz="1700" dirty="0">
                <a:latin typeface="Google Sans"/>
              </a:rPr>
              <a:t>Legal Metrology Act 2009</a:t>
            </a:r>
          </a:p>
          <a:p>
            <a:endParaRPr lang="en-IN" dirty="0"/>
          </a:p>
        </p:txBody>
      </p:sp>
    </p:spTree>
    <p:extLst>
      <p:ext uri="{BB962C8B-B14F-4D97-AF65-F5344CB8AC3E}">
        <p14:creationId xmlns:p14="http://schemas.microsoft.com/office/powerpoint/2010/main" val="51565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A4CF-E7D5-DAEE-D2A7-2511E960827D}"/>
              </a:ext>
            </a:extLst>
          </p:cNvPr>
          <p:cNvSpPr>
            <a:spLocks noGrp="1"/>
          </p:cNvSpPr>
          <p:nvPr>
            <p:ph type="title"/>
          </p:nvPr>
        </p:nvSpPr>
        <p:spPr>
          <a:xfrm>
            <a:off x="609600" y="704088"/>
            <a:ext cx="10972800" cy="5151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04DF664C-8C25-E92A-F0DF-3D7E50664575}"/>
              </a:ext>
            </a:extLst>
          </p:cNvPr>
          <p:cNvSpPr>
            <a:spLocks noGrp="1"/>
          </p:cNvSpPr>
          <p:nvPr>
            <p:ph idx="1"/>
          </p:nvPr>
        </p:nvSpPr>
        <p:spPr>
          <a:xfrm>
            <a:off x="609600" y="1442720"/>
            <a:ext cx="10972800" cy="4881880"/>
          </a:xfrm>
        </p:spPr>
        <p:txBody>
          <a:bodyPr>
            <a:normAutofit fontScale="62500" lnSpcReduction="20000"/>
          </a:bodyPr>
          <a:lstStyle/>
          <a:p>
            <a:pPr marL="0" indent="0">
              <a:lnSpc>
                <a:spcPct val="150000"/>
              </a:lnSpc>
              <a:buNone/>
            </a:pPr>
            <a:r>
              <a:rPr lang="en-IN" b="1" dirty="0">
                <a:latin typeface="+mj-lt"/>
              </a:rPr>
              <a:t>The Customs Act 1962 </a:t>
            </a:r>
          </a:p>
          <a:p>
            <a:pPr>
              <a:lnSpc>
                <a:spcPct val="150000"/>
              </a:lnSpc>
            </a:pPr>
            <a:r>
              <a:rPr lang="en-IN" b="1" dirty="0">
                <a:latin typeface="+mj-lt"/>
              </a:rPr>
              <a:t> </a:t>
            </a:r>
            <a:r>
              <a:rPr lang="en-IN" dirty="0">
                <a:latin typeface="+mj-lt"/>
              </a:rPr>
              <a:t>XVII Chapters (17)</a:t>
            </a:r>
          </a:p>
          <a:p>
            <a:pPr>
              <a:lnSpc>
                <a:spcPct val="150000"/>
              </a:lnSpc>
            </a:pPr>
            <a:r>
              <a:rPr lang="en-IN" dirty="0">
                <a:latin typeface="+mj-lt"/>
              </a:rPr>
              <a:t>Total sections :  161</a:t>
            </a:r>
          </a:p>
          <a:p>
            <a:pPr marL="0" indent="0">
              <a:lnSpc>
                <a:spcPct val="150000"/>
              </a:lnSpc>
              <a:buNone/>
            </a:pPr>
            <a:r>
              <a:rPr lang="en-IN" b="1" dirty="0">
                <a:latin typeface="+mj-lt"/>
              </a:rPr>
              <a:t>Customs Tariff:</a:t>
            </a:r>
          </a:p>
          <a:p>
            <a:pPr>
              <a:lnSpc>
                <a:spcPct val="150000"/>
              </a:lnSpc>
            </a:pPr>
            <a:r>
              <a:rPr lang="en-IN" dirty="0">
                <a:latin typeface="+mj-lt"/>
              </a:rPr>
              <a:t>Total 21 Sections</a:t>
            </a:r>
          </a:p>
          <a:p>
            <a:pPr>
              <a:lnSpc>
                <a:spcPct val="150000"/>
              </a:lnSpc>
            </a:pPr>
            <a:r>
              <a:rPr lang="en-IN" dirty="0">
                <a:latin typeface="+mj-lt"/>
              </a:rPr>
              <a:t>Chapter 98</a:t>
            </a:r>
          </a:p>
          <a:p>
            <a:pPr>
              <a:lnSpc>
                <a:spcPct val="150000"/>
              </a:lnSpc>
            </a:pPr>
            <a:r>
              <a:rPr lang="en-IN" dirty="0">
                <a:latin typeface="+mj-lt"/>
              </a:rPr>
              <a:t>Chapter 77 is Blank</a:t>
            </a:r>
          </a:p>
          <a:p>
            <a:pPr marL="0" indent="0">
              <a:lnSpc>
                <a:spcPct val="150000"/>
              </a:lnSpc>
              <a:buNone/>
            </a:pPr>
            <a:r>
              <a:rPr lang="en-IN" b="1" dirty="0">
                <a:latin typeface="+mj-lt"/>
              </a:rPr>
              <a:t>Foreign Trade (Development &amp; Regulation) Act 1992</a:t>
            </a:r>
          </a:p>
          <a:p>
            <a:pPr>
              <a:lnSpc>
                <a:spcPct val="150000"/>
              </a:lnSpc>
            </a:pPr>
            <a:r>
              <a:rPr lang="en-IN" dirty="0">
                <a:latin typeface="+mj-lt"/>
              </a:rPr>
              <a:t>6 Chapter</a:t>
            </a:r>
          </a:p>
          <a:p>
            <a:pPr>
              <a:lnSpc>
                <a:spcPct val="150000"/>
              </a:lnSpc>
            </a:pPr>
            <a:r>
              <a:rPr lang="en-IN" dirty="0">
                <a:latin typeface="+mj-lt"/>
              </a:rPr>
              <a:t>20 Sections</a:t>
            </a:r>
          </a:p>
          <a:p>
            <a:pPr marL="0" indent="0">
              <a:lnSpc>
                <a:spcPct val="150000"/>
              </a:lnSpc>
              <a:buNone/>
            </a:pPr>
            <a:endParaRPr lang="en-IN" dirty="0">
              <a:latin typeface="+mj-lt"/>
            </a:endParaRPr>
          </a:p>
          <a:p>
            <a:pPr marL="0" indent="0">
              <a:buNone/>
            </a:pPr>
            <a:r>
              <a:rPr lang="en-IN" b="1" dirty="0">
                <a:latin typeface="+mj-lt"/>
              </a:rPr>
              <a:t>Foreign Trade Policy</a:t>
            </a:r>
          </a:p>
          <a:p>
            <a:pPr marL="0" indent="0">
              <a:buNone/>
            </a:pPr>
            <a:endParaRPr lang="en-IN" dirty="0">
              <a:latin typeface="+mj-lt"/>
            </a:endParaRPr>
          </a:p>
          <a:p>
            <a:r>
              <a:rPr lang="en-IN" dirty="0">
                <a:latin typeface="+mj-lt"/>
              </a:rPr>
              <a:t>11 Chapters</a:t>
            </a:r>
          </a:p>
          <a:p>
            <a:pPr marL="0" indent="0">
              <a:lnSpc>
                <a:spcPct val="150000"/>
              </a:lnSpc>
              <a:buNone/>
            </a:pPr>
            <a:endParaRPr lang="en-IN" dirty="0">
              <a:latin typeface="+mj-lt"/>
            </a:endParaRPr>
          </a:p>
          <a:p>
            <a:endParaRPr lang="en-IN" dirty="0"/>
          </a:p>
        </p:txBody>
      </p:sp>
    </p:spTree>
    <p:extLst>
      <p:ext uri="{BB962C8B-B14F-4D97-AF65-F5344CB8AC3E}">
        <p14:creationId xmlns:p14="http://schemas.microsoft.com/office/powerpoint/2010/main" val="123661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B825-5D2E-B9D7-C0DC-341310F1B707}"/>
              </a:ext>
            </a:extLst>
          </p:cNvPr>
          <p:cNvSpPr>
            <a:spLocks noGrp="1"/>
          </p:cNvSpPr>
          <p:nvPr>
            <p:ph type="title"/>
          </p:nvPr>
        </p:nvSpPr>
        <p:spPr>
          <a:xfrm>
            <a:off x="838200" y="365125"/>
            <a:ext cx="10515600" cy="945515"/>
          </a:xfrm>
        </p:spPr>
        <p:txBody>
          <a:bodyPr>
            <a:normAutofit/>
          </a:bodyPr>
          <a:lstStyle/>
          <a:p>
            <a:r>
              <a:rPr lang="en-IN" sz="3600" b="1" dirty="0"/>
              <a:t>Important Definitions as per The Customs Act 1962</a:t>
            </a:r>
          </a:p>
        </p:txBody>
      </p:sp>
      <p:sp>
        <p:nvSpPr>
          <p:cNvPr id="3" name="Content Placeholder 2">
            <a:extLst>
              <a:ext uri="{FF2B5EF4-FFF2-40B4-BE49-F238E27FC236}">
                <a16:creationId xmlns:a16="http://schemas.microsoft.com/office/drawing/2014/main" id="{4978A341-493E-CFC2-9F3A-37E1F1238DE6}"/>
              </a:ext>
            </a:extLst>
          </p:cNvPr>
          <p:cNvSpPr>
            <a:spLocks noGrp="1"/>
          </p:cNvSpPr>
          <p:nvPr>
            <p:ph idx="1"/>
          </p:nvPr>
        </p:nvSpPr>
        <p:spPr>
          <a:xfrm>
            <a:off x="838200" y="1310640"/>
            <a:ext cx="10515600" cy="5262879"/>
          </a:xfrm>
        </p:spPr>
        <p:txBody>
          <a:bodyPr>
            <a:normAutofit fontScale="70000" lnSpcReduction="20000"/>
          </a:bodyPr>
          <a:lstStyle/>
          <a:p>
            <a:pPr marL="0" indent="0" algn="just">
              <a:lnSpc>
                <a:spcPct val="160000"/>
              </a:lnSpc>
              <a:buNone/>
            </a:pPr>
            <a:r>
              <a:rPr lang="en-US" b="1" i="0" dirty="0">
                <a:solidFill>
                  <a:srgbClr val="202124"/>
                </a:solidFill>
                <a:effectLst/>
                <a:latin typeface="Google Sans"/>
              </a:rPr>
              <a:t>Chapter 1 –Section 2 of The Customs Act 1962 gi</a:t>
            </a:r>
            <a:r>
              <a:rPr lang="en-US" b="1" dirty="0">
                <a:solidFill>
                  <a:srgbClr val="202124"/>
                </a:solidFill>
                <a:latin typeface="Google Sans"/>
              </a:rPr>
              <a:t>ves all definitions of Customs</a:t>
            </a:r>
            <a:endParaRPr lang="en-US" b="1" i="0" dirty="0">
              <a:solidFill>
                <a:srgbClr val="202124"/>
              </a:solidFill>
              <a:effectLst/>
              <a:latin typeface="Google Sans"/>
            </a:endParaRPr>
          </a:p>
          <a:p>
            <a:pPr algn="just">
              <a:lnSpc>
                <a:spcPct val="160000"/>
              </a:lnSpc>
            </a:pPr>
            <a:r>
              <a:rPr lang="en-US" b="0" i="0" dirty="0">
                <a:solidFill>
                  <a:srgbClr val="202124"/>
                </a:solidFill>
                <a:effectLst/>
                <a:latin typeface="Google Sans"/>
              </a:rPr>
              <a:t>As per section 2(23) of Customs Act, 'import' with its grammatical variations and cognate expressions, means </a:t>
            </a:r>
            <a:r>
              <a:rPr lang="en-US" b="0" i="0" dirty="0">
                <a:solidFill>
                  <a:srgbClr val="040C28"/>
                </a:solidFill>
                <a:effectLst/>
                <a:latin typeface="Google Sans"/>
              </a:rPr>
              <a:t>bringing into India from a place outside India</a:t>
            </a:r>
            <a:r>
              <a:rPr lang="en-US" b="0" i="0" dirty="0">
                <a:solidFill>
                  <a:srgbClr val="202124"/>
                </a:solidFill>
                <a:effectLst/>
                <a:latin typeface="Google Sans"/>
              </a:rPr>
              <a:t>. </a:t>
            </a:r>
          </a:p>
          <a:p>
            <a:pPr algn="just">
              <a:lnSpc>
                <a:spcPct val="160000"/>
              </a:lnSpc>
            </a:pPr>
            <a:r>
              <a:rPr lang="en-US" b="0" i="0" dirty="0">
                <a:solidFill>
                  <a:srgbClr val="202124"/>
                </a:solidFill>
                <a:effectLst/>
                <a:latin typeface="Google Sans"/>
              </a:rPr>
              <a:t>Section 2(27) of Customs Act defines 'India' as inclusive of territorial waters.</a:t>
            </a:r>
          </a:p>
          <a:p>
            <a:pPr algn="just">
              <a:lnSpc>
                <a:spcPct val="160000"/>
              </a:lnSpc>
            </a:pPr>
            <a:r>
              <a:rPr lang="en-US" b="0" i="0" dirty="0">
                <a:solidFill>
                  <a:srgbClr val="202124"/>
                </a:solidFill>
                <a:effectLst/>
                <a:latin typeface="Google Sans"/>
              </a:rPr>
              <a:t>What are the territorial waters in customs law?</a:t>
            </a:r>
            <a:endParaRPr lang="en-US" b="0" i="0" dirty="0">
              <a:solidFill>
                <a:srgbClr val="202124"/>
              </a:solidFill>
              <a:effectLst/>
              <a:latin typeface="arial" panose="020B0604020202020204" pitchFamily="34" charset="0"/>
            </a:endParaRPr>
          </a:p>
          <a:p>
            <a:pPr algn="just">
              <a:lnSpc>
                <a:spcPct val="160000"/>
              </a:lnSpc>
            </a:pPr>
            <a:r>
              <a:rPr lang="en-US" b="0" i="0" dirty="0">
                <a:solidFill>
                  <a:srgbClr val="4D5156"/>
                </a:solidFill>
                <a:effectLst/>
                <a:latin typeface="Google Sans"/>
              </a:rPr>
              <a:t>Section 3 of the 'Territorial Waters, Continental Shelf, Exclusive Economic Zone and other Maritime Zone Act, 1976' specifies that </a:t>
            </a:r>
            <a:r>
              <a:rPr lang="en-US" b="0" i="0" dirty="0">
                <a:solidFill>
                  <a:srgbClr val="040C28"/>
                </a:solidFill>
                <a:effectLst/>
                <a:latin typeface="Google Sans"/>
              </a:rPr>
              <a:t>territorial water extend </a:t>
            </a:r>
            <a:r>
              <a:rPr lang="en-US" b="0" i="0" dirty="0" err="1">
                <a:solidFill>
                  <a:srgbClr val="040C28"/>
                </a:solidFill>
                <a:effectLst/>
                <a:latin typeface="Google Sans"/>
              </a:rPr>
              <a:t>upto</a:t>
            </a:r>
            <a:r>
              <a:rPr lang="en-US" b="0" i="0" dirty="0">
                <a:solidFill>
                  <a:srgbClr val="040C28"/>
                </a:solidFill>
                <a:effectLst/>
                <a:latin typeface="Google Sans"/>
              </a:rPr>
              <a:t> 12 nautical miles from the base line on the coast of India and include any bay, gulf, </a:t>
            </a:r>
            <a:r>
              <a:rPr lang="en-US" b="0" i="0" dirty="0" err="1">
                <a:solidFill>
                  <a:srgbClr val="040C28"/>
                </a:solidFill>
                <a:effectLst/>
                <a:latin typeface="Google Sans"/>
              </a:rPr>
              <a:t>harbour</a:t>
            </a:r>
            <a:r>
              <a:rPr lang="en-US" b="0" i="0" dirty="0">
                <a:solidFill>
                  <a:srgbClr val="040C28"/>
                </a:solidFill>
                <a:effectLst/>
                <a:latin typeface="Google Sans"/>
              </a:rPr>
              <a:t>, creek or tidal river</a:t>
            </a:r>
            <a:r>
              <a:rPr lang="en-US" b="0" i="0" dirty="0">
                <a:solidFill>
                  <a:srgbClr val="4D5156"/>
                </a:solidFill>
                <a:effectLst/>
                <a:latin typeface="Google Sans"/>
              </a:rPr>
              <a:t>.</a:t>
            </a:r>
          </a:p>
          <a:p>
            <a:pPr algn="just">
              <a:lnSpc>
                <a:spcPct val="160000"/>
              </a:lnSpc>
            </a:pPr>
            <a:r>
              <a:rPr lang="en-US" b="0" i="0" dirty="0">
                <a:solidFill>
                  <a:srgbClr val="4D5156"/>
                </a:solidFill>
                <a:effectLst/>
                <a:latin typeface="Google Sans"/>
              </a:rPr>
              <a:t>Indian customs waters extend </a:t>
            </a:r>
            <a:r>
              <a:rPr lang="en-US" b="0" i="0" dirty="0" err="1">
                <a:solidFill>
                  <a:srgbClr val="4D5156"/>
                </a:solidFill>
                <a:effectLst/>
                <a:latin typeface="Google Sans"/>
              </a:rPr>
              <a:t>upto</a:t>
            </a:r>
            <a:r>
              <a:rPr lang="en-US" b="0" i="0" dirty="0">
                <a:solidFill>
                  <a:srgbClr val="4D5156"/>
                </a:solidFill>
                <a:effectLst/>
                <a:latin typeface="Google Sans"/>
              </a:rPr>
              <a:t> contiguous( adjoining, adjacent)  zone of India which twenty four nautical miles from the nearest point of base line. Thus Indian customs waters extend </a:t>
            </a:r>
            <a:r>
              <a:rPr lang="en-US" b="0" i="0" dirty="0" err="1">
                <a:solidFill>
                  <a:srgbClr val="4D5156"/>
                </a:solidFill>
                <a:effectLst/>
                <a:latin typeface="Google Sans"/>
              </a:rPr>
              <a:t>upto</a:t>
            </a:r>
            <a:r>
              <a:rPr lang="en-US" b="0" i="0" dirty="0">
                <a:solidFill>
                  <a:srgbClr val="4D5156"/>
                </a:solidFill>
                <a:effectLst/>
                <a:latin typeface="Google Sans"/>
              </a:rPr>
              <a:t> twelve nautical miles beyond territorial waters.</a:t>
            </a:r>
          </a:p>
          <a:p>
            <a:pPr algn="just">
              <a:lnSpc>
                <a:spcPct val="160000"/>
              </a:lnSpc>
            </a:pPr>
            <a:r>
              <a:rPr lang="en-US" dirty="0">
                <a:solidFill>
                  <a:srgbClr val="4D5156"/>
                </a:solidFill>
                <a:latin typeface="Google Sans"/>
              </a:rPr>
              <a:t>One nautical mile is equal to 1.852 km</a:t>
            </a:r>
            <a:endParaRPr lang="en-US" b="0" i="0" dirty="0">
              <a:solidFill>
                <a:srgbClr val="202124"/>
              </a:solidFill>
              <a:effectLst/>
              <a:latin typeface="arial" panose="020B0604020202020204" pitchFamily="34" charset="0"/>
            </a:endParaRPr>
          </a:p>
          <a:p>
            <a:pPr algn="just"/>
            <a:endParaRPr lang="en-IN" dirty="0"/>
          </a:p>
        </p:txBody>
      </p:sp>
    </p:spTree>
    <p:extLst>
      <p:ext uri="{BB962C8B-B14F-4D97-AF65-F5344CB8AC3E}">
        <p14:creationId xmlns:p14="http://schemas.microsoft.com/office/powerpoint/2010/main" val="332905018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C189-7D92-0342-5A41-FE9BD460951A}"/>
              </a:ext>
            </a:extLst>
          </p:cNvPr>
          <p:cNvSpPr>
            <a:spLocks noGrp="1"/>
          </p:cNvSpPr>
          <p:nvPr>
            <p:ph type="title"/>
          </p:nvPr>
        </p:nvSpPr>
        <p:spPr>
          <a:xfrm>
            <a:off x="838200" y="365125"/>
            <a:ext cx="10515600" cy="55943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5CFBA5FD-6009-98F6-27BD-31927364D544}"/>
              </a:ext>
            </a:extLst>
          </p:cNvPr>
          <p:cNvSpPr>
            <a:spLocks noGrp="1"/>
          </p:cNvSpPr>
          <p:nvPr>
            <p:ph idx="1"/>
          </p:nvPr>
        </p:nvSpPr>
        <p:spPr>
          <a:xfrm>
            <a:off x="838200" y="1076960"/>
            <a:ext cx="10515600" cy="5415915"/>
          </a:xfrm>
        </p:spPr>
        <p:txBody>
          <a:bodyPr>
            <a:normAutofit fontScale="85000" lnSpcReduction="20000"/>
          </a:bodyPr>
          <a:lstStyle/>
          <a:p>
            <a:pPr>
              <a:lnSpc>
                <a:spcPct val="17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 "assessment" means determination of the </a:t>
            </a:r>
            <a:r>
              <a:rPr lang="en-IN" sz="1800" kern="0" dirty="0" err="1">
                <a:solidFill>
                  <a:srgbClr val="212529"/>
                </a:solidFill>
                <a:effectLst/>
                <a:latin typeface="Poppins" panose="00000500000000000000" pitchFamily="2" charset="0"/>
                <a:ea typeface="Times New Roman" panose="02020603050405020304" pitchFamily="18" charset="0"/>
                <a:cs typeface="Latha" panose="020B0604020202020204" pitchFamily="34" charset="0"/>
              </a:rPr>
              <a:t>dutiability</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 of any goods and the amount of duty, tax, cess or any other sum so payable, if any, under this Act or under the Customs Tariff Act, 1975 (51 of 1975) (hereinafter referred to as the Customs Tariff Act) or under any other law for the time being in force, with reference to-</a:t>
            </a:r>
            <a:endParaRPr lang="en-IN" sz="1800" kern="100" dirty="0">
              <a:latin typeface="Calibri" panose="020F0502020204030204" pitchFamily="34" charset="0"/>
              <a:ea typeface="Calibri" panose="020F0502020204030204" pitchFamily="34" charset="0"/>
              <a:cs typeface="Latha" panose="020B0604020202020204" pitchFamily="34" charset="0"/>
            </a:endParaRPr>
          </a:p>
          <a:p>
            <a:pPr marL="0" indent="0">
              <a:lnSpc>
                <a:spcPct val="170000"/>
              </a:lnSpc>
              <a:spcAft>
                <a:spcPts val="800"/>
              </a:spcAft>
              <a:buNone/>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 the tariff classification of such goods as determined in accordance with the provisions of the Customs Tariff Act;</a:t>
            </a:r>
            <a:b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b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(b) the value of such goods as determined in accordance with the provisions of this Act and the Customs Tariff Act;</a:t>
            </a:r>
            <a:b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b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(c) exemption or concession of duty, tax, cess or any other sum, consequent upon any notification issued therefor under this Act or under the Customs Tariff Act or under any other law for the time being in force;</a:t>
            </a:r>
            <a:b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b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endParaRPr lang="en-IN" dirty="0"/>
          </a:p>
        </p:txBody>
      </p:sp>
    </p:spTree>
    <p:extLst>
      <p:ext uri="{BB962C8B-B14F-4D97-AF65-F5344CB8AC3E}">
        <p14:creationId xmlns:p14="http://schemas.microsoft.com/office/powerpoint/2010/main" val="6204618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F40B-9DA1-3303-D4D3-57F69F215EDC}"/>
              </a:ext>
            </a:extLst>
          </p:cNvPr>
          <p:cNvSpPr>
            <a:spLocks noGrp="1"/>
          </p:cNvSpPr>
          <p:nvPr>
            <p:ph type="title"/>
          </p:nvPr>
        </p:nvSpPr>
        <p:spPr/>
        <p:txBody>
          <a:bodyPr/>
          <a:lstStyle/>
          <a:p>
            <a:r>
              <a:rPr lang="en-IN" dirty="0"/>
              <a:t>Topics to be covered</a:t>
            </a:r>
          </a:p>
        </p:txBody>
      </p:sp>
      <p:sp>
        <p:nvSpPr>
          <p:cNvPr id="3" name="Content Placeholder 2">
            <a:extLst>
              <a:ext uri="{FF2B5EF4-FFF2-40B4-BE49-F238E27FC236}">
                <a16:creationId xmlns:a16="http://schemas.microsoft.com/office/drawing/2014/main" id="{5C99E978-3515-4C8B-F7EE-5509CC044D7A}"/>
              </a:ext>
            </a:extLst>
          </p:cNvPr>
          <p:cNvSpPr>
            <a:spLocks noGrp="1"/>
          </p:cNvSpPr>
          <p:nvPr>
            <p:ph idx="1"/>
          </p:nvPr>
        </p:nvSpPr>
        <p:spPr/>
        <p:txBody>
          <a:bodyPr>
            <a:normAutofit fontScale="85000" lnSpcReduction="20000"/>
          </a:bodyPr>
          <a:lstStyle/>
          <a:p>
            <a:pPr marL="514350" indent="-514350">
              <a:buFont typeface="+mj-lt"/>
              <a:buAutoNum type="arabicPeriod"/>
            </a:pPr>
            <a:r>
              <a:rPr lang="en-IN" dirty="0"/>
              <a:t>Background of Customs Law</a:t>
            </a:r>
          </a:p>
          <a:p>
            <a:pPr marL="514350" indent="-514350">
              <a:buFont typeface="+mj-lt"/>
              <a:buAutoNum type="arabicPeriod"/>
            </a:pPr>
            <a:r>
              <a:rPr lang="en-IN" dirty="0"/>
              <a:t>Important Acts in Customs</a:t>
            </a:r>
          </a:p>
          <a:p>
            <a:pPr marL="514350" indent="-514350">
              <a:buFont typeface="+mj-lt"/>
              <a:buAutoNum type="arabicPeriod"/>
            </a:pPr>
            <a:r>
              <a:rPr lang="en-IN" dirty="0"/>
              <a:t>Meaning and scope of Imports</a:t>
            </a:r>
          </a:p>
          <a:p>
            <a:pPr marL="514350" indent="-514350">
              <a:buFont typeface="+mj-lt"/>
              <a:buAutoNum type="arabicPeriod"/>
            </a:pPr>
            <a:r>
              <a:rPr lang="en-IN" dirty="0"/>
              <a:t>Definitions</a:t>
            </a:r>
          </a:p>
          <a:p>
            <a:pPr marL="514350" indent="-514350">
              <a:buFont typeface="+mj-lt"/>
              <a:buAutoNum type="arabicPeriod"/>
            </a:pPr>
            <a:r>
              <a:rPr lang="en-IN" dirty="0"/>
              <a:t>Landmark judgement defining import</a:t>
            </a:r>
          </a:p>
          <a:p>
            <a:pPr marL="514350" indent="-514350">
              <a:buFont typeface="+mj-lt"/>
              <a:buAutoNum type="arabicPeriod"/>
            </a:pPr>
            <a:r>
              <a:rPr lang="en-IN" dirty="0"/>
              <a:t>High sea sales</a:t>
            </a:r>
          </a:p>
          <a:p>
            <a:pPr marL="514350" indent="-514350">
              <a:buFont typeface="+mj-lt"/>
              <a:buAutoNum type="arabicPeriod"/>
            </a:pPr>
            <a:r>
              <a:rPr lang="en-IN" dirty="0"/>
              <a:t>Bonded Warehouse</a:t>
            </a:r>
          </a:p>
          <a:p>
            <a:pPr marL="514350" indent="-514350">
              <a:buFont typeface="+mj-lt"/>
              <a:buAutoNum type="arabicPeriod"/>
            </a:pPr>
            <a:r>
              <a:rPr lang="en-IN" dirty="0"/>
              <a:t>Valuation of Imported Goods</a:t>
            </a:r>
          </a:p>
          <a:p>
            <a:pPr marL="514350" indent="-514350">
              <a:buFont typeface="+mj-lt"/>
              <a:buAutoNum type="arabicPeriod"/>
            </a:pPr>
            <a:r>
              <a:rPr lang="en-IN" dirty="0"/>
              <a:t>SVB and related Party transactions</a:t>
            </a:r>
          </a:p>
          <a:p>
            <a:pPr marL="514350" indent="-514350">
              <a:buFont typeface="+mj-lt"/>
              <a:buAutoNum type="arabicPeriod"/>
            </a:pPr>
            <a:r>
              <a:rPr lang="en-IN" dirty="0"/>
              <a:t>Import of Services</a:t>
            </a:r>
          </a:p>
          <a:p>
            <a:pPr marL="514350" indent="-514350">
              <a:buFont typeface="+mj-lt"/>
              <a:buAutoNum type="arabicPeriod"/>
            </a:pPr>
            <a:r>
              <a:rPr lang="en-IN" dirty="0"/>
              <a:t>Imports and GST</a:t>
            </a:r>
          </a:p>
          <a:p>
            <a:pPr marL="514350" indent="-514350">
              <a:buFont typeface="+mj-lt"/>
              <a:buAutoNum type="arabicPeriod"/>
            </a:pPr>
            <a:r>
              <a:rPr lang="en-IN" dirty="0"/>
              <a:t>Advance Rulings</a:t>
            </a:r>
          </a:p>
          <a:p>
            <a:pPr marL="514350" indent="-514350">
              <a:buFont typeface="+mj-lt"/>
              <a:buAutoNum type="arabicPeriod"/>
            </a:pPr>
            <a:r>
              <a:rPr lang="en-IN" dirty="0"/>
              <a:t>Important Case studies</a:t>
            </a:r>
          </a:p>
          <a:p>
            <a:pPr marL="514350" indent="-514350">
              <a:buFont typeface="+mj-lt"/>
              <a:buAutoNum type="arabicPeriod"/>
            </a:pPr>
            <a:endParaRPr lang="en-IN" dirty="0"/>
          </a:p>
        </p:txBody>
      </p:sp>
    </p:spTree>
    <p:extLst>
      <p:ext uri="{BB962C8B-B14F-4D97-AF65-F5344CB8AC3E}">
        <p14:creationId xmlns:p14="http://schemas.microsoft.com/office/powerpoint/2010/main" val="65282666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B2A1-3343-1948-4099-D8F3F184870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132F4F4-3F1A-053E-5A52-52EABBF9A142}"/>
              </a:ext>
            </a:extLst>
          </p:cNvPr>
          <p:cNvSpPr>
            <a:spLocks noGrp="1"/>
          </p:cNvSpPr>
          <p:nvPr>
            <p:ph idx="1"/>
          </p:nvPr>
        </p:nvSpPr>
        <p:spPr/>
        <p:txBody>
          <a:bodyPr>
            <a:normAutofit fontScale="55000" lnSpcReduction="20000"/>
          </a:bodyPr>
          <a:lstStyle/>
          <a:p>
            <a:pPr>
              <a:lnSpc>
                <a:spcPct val="170000"/>
              </a:lnSpc>
            </a:pPr>
            <a:r>
              <a:rPr lang="en-IN" sz="2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(d) the quantity, weight, volume, measurement or other specifics where such duty, tax, cess or any other sum is leviable on the basis of the quantity, weight, volume, measurement or other specifics of such goods;</a:t>
            </a:r>
            <a:br>
              <a:rPr lang="en-IN" sz="2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br>
              <a:rPr lang="en-IN" sz="2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r>
              <a:rPr lang="en-IN" sz="2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(e) the origin of such goods determined in accordance with the provisions of the Customs Tariff Act or the rules made thereunder, if the amount of duty, tax, cess or any other sum is affected by the origin of such goods;</a:t>
            </a:r>
            <a:br>
              <a:rPr lang="en-IN" sz="2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br>
              <a:rPr lang="en-IN" sz="2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br>
            <a:r>
              <a:rPr lang="en-IN" sz="2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(f) any other specific factor which affects the duty, tax, cess or any other sum payable on such goods, and includes provisional assessment, self-assessment, re-assessment and any assessment in which the duty assessed is nil ;]</a:t>
            </a:r>
            <a:endParaRPr lang="en-IN" sz="2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66893487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35C-6A67-9148-C0AB-95AE94B23F9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7F4B558-6F70-85D4-A138-A2FC38E287F9}"/>
              </a:ext>
            </a:extLst>
          </p:cNvPr>
          <p:cNvSpPr>
            <a:spLocks noGrp="1"/>
          </p:cNvSpPr>
          <p:nvPr>
            <p:ph idx="1"/>
          </p:nvPr>
        </p:nvSpPr>
        <p:spPr/>
        <p:txBody>
          <a:bodyPr/>
          <a:lstStyle/>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(3) "baggage" includes unaccompanied baggage but does not include motor vehicles;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5 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[(3A) "beneficial owner" means any person on whose behalf the goods are being imported or exported or who exercises effective control over the goods being imported or exported;]</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(4) "bill of entry" means a bill of entry referred to in</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3"/>
              </a:rPr>
              <a:t> section 46</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(5) "bill of export" means a bill of export referred to in</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4"/>
              </a:rPr>
              <a:t> section 50</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(9) "conveyance" includes a vessel, an aircraft and a vehicle;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05094290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07F1-0A4B-2336-842B-140A44BFF3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741C61B-EE51-7ED4-9DEA-05AC543BB4E5}"/>
              </a:ext>
            </a:extLst>
          </p:cNvPr>
          <p:cNvSpPr>
            <a:spLocks noGrp="1"/>
          </p:cNvSpPr>
          <p:nvPr>
            <p:ph idx="1"/>
          </p:nvPr>
        </p:nvSpPr>
        <p:spPr/>
        <p:txBody>
          <a:bodyPr>
            <a:normAutofit fontScale="92500" lnSpcReduction="10000"/>
          </a:bodyPr>
          <a:lstStyle/>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(11) "customs area" means the area of a customs station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13 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[or a warehouse] and includes any area in which imported goods or export goods are ordinarily kept before clearance by Customs Authorities;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(12) "customs port" means any port appointed under clause (a) of </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3"/>
              </a:rPr>
              <a:t>section 7</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 to be a customs port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14 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[and includes a place appointed under clause (aa) of that section to be an inland container depot];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(13) "customs station" means any customs port, customs airport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15 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 international courier terminal, foreign post office] or land customs station;</a:t>
            </a:r>
          </a:p>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(14) "dutiable goods" means any goods which are chargeable to duty and on which duty has not been paid;</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74546606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CF64-D4C4-1A00-C674-75BEA240E62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6A525B-E0F4-B2AA-CE95-EBFFCEDBF8C7}"/>
              </a:ext>
            </a:extLst>
          </p:cNvPr>
          <p:cNvSpPr>
            <a:spLocks noGrp="1"/>
          </p:cNvSpPr>
          <p:nvPr>
            <p:ph idx="1"/>
          </p:nvPr>
        </p:nvSpPr>
        <p:spPr/>
        <p:txBody>
          <a:bodyPr>
            <a:normAutofit fontScale="85000" lnSpcReduction="10000"/>
          </a:bodyPr>
          <a:lstStyle/>
          <a:p>
            <a:pPr algn="just">
              <a:lnSpc>
                <a:spcPct val="16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(15) "duty" means a duty of customs leviable under this Act;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6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(16) "entry" in relation to goods means an entry made in a bill of entry, shipping bill or bill of export and includes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16 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 * *] the entry made under the regulations made under </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3"/>
              </a:rPr>
              <a:t>section 84</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t>
            </a:r>
          </a:p>
          <a:p>
            <a:pPr algn="just">
              <a:lnSpc>
                <a:spcPct val="16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(17) "examination", in relation to any goods, includes measurement and weighment thereof;</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6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(18) "export", with its grammatical variations and cognate expressions, means taking out of India to a place outside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6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(19) "export goods" means any goods which are to be taken out of India to a place outside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6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(20) "exporter", in relation to any goods at any time between their entry for export and the time when they are exported, includes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17 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[any owner, beneficial owner] or any person holding himself out to be the exporter;</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60000"/>
              </a:lnSpc>
              <a:spcAft>
                <a:spcPts val="800"/>
              </a:spcAft>
            </a:pP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60000"/>
              </a:lnSpc>
            </a:pPr>
            <a:endParaRPr lang="en-IN" dirty="0"/>
          </a:p>
        </p:txBody>
      </p:sp>
    </p:spTree>
    <p:extLst>
      <p:ext uri="{BB962C8B-B14F-4D97-AF65-F5344CB8AC3E}">
        <p14:creationId xmlns:p14="http://schemas.microsoft.com/office/powerpoint/2010/main" val="398985946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F163-EAEE-1C55-939C-C0ED8F5073C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7FABE9-76AD-C56C-67F4-2C036A116098}"/>
              </a:ext>
            </a:extLst>
          </p:cNvPr>
          <p:cNvSpPr>
            <a:spLocks noGrp="1"/>
          </p:cNvSpPr>
          <p:nvPr>
            <p:ph idx="1"/>
          </p:nvPr>
        </p:nvSpPr>
        <p:spPr/>
        <p:txBody>
          <a:bodyPr/>
          <a:lstStyle/>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(22) "goods" includes -</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 vessels, aircrafts and vehicles;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(b) stores;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(c) baggage;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(d) currency and negotiable instruments; and</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(e) any other kind of movable property;</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0" indent="0">
              <a:buNone/>
            </a:pPr>
            <a:endParaRPr lang="en-IN" dirty="0"/>
          </a:p>
        </p:txBody>
      </p:sp>
    </p:spTree>
    <p:extLst>
      <p:ext uri="{BB962C8B-B14F-4D97-AF65-F5344CB8AC3E}">
        <p14:creationId xmlns:p14="http://schemas.microsoft.com/office/powerpoint/2010/main" val="193922288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C2E0-499B-EDA1-5BF3-E6F621ED16F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0AFFB81-4BA1-C115-C7D6-97FED688F6F7}"/>
              </a:ext>
            </a:extLst>
          </p:cNvPr>
          <p:cNvSpPr>
            <a:spLocks noGrp="1"/>
          </p:cNvSpPr>
          <p:nvPr>
            <p:ph idx="1"/>
          </p:nvPr>
        </p:nvSpPr>
        <p:spPr/>
        <p:txBody>
          <a:bodyPr>
            <a:normAutofit/>
          </a:bodyPr>
          <a:lstStyle/>
          <a:p>
            <a:pPr algn="just">
              <a:lnSpc>
                <a:spcPct val="150000"/>
              </a:lnSpc>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(23) "import", with its grammatical variations and cognate expressions, means bringing into India from a place outside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(24)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21 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["arrival manifest or import manifest"] </a:t>
            </a:r>
            <a:r>
              <a:rPr lang="en-IN" sz="1800" kern="0" dirty="0" err="1">
                <a:solidFill>
                  <a:srgbClr val="212529"/>
                </a:solidFill>
                <a:effectLst/>
                <a:latin typeface="Poppins" panose="00000500000000000000" pitchFamily="2" charset="0"/>
                <a:ea typeface="Times New Roman" panose="02020603050405020304" pitchFamily="18" charset="0"/>
                <a:cs typeface="Latha" panose="020B0604020202020204" pitchFamily="34" charset="0"/>
              </a:rPr>
              <a:t>or"import</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 report" means the manifest or report required to be delivered under </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3"/>
              </a:rPr>
              <a:t>section 30</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(25) "imported goods" means any goods brought into India from a place outside India but does not include goods which have been cleared for home consumption;</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(26) "importer", in relation to any goods at any time between their importation and the time when they are cleared for home consumption, includes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22 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[any owner, beneficial owner] or any person holding himself out to be the importer;</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endParaRPr lang="en-IN" dirty="0"/>
          </a:p>
        </p:txBody>
      </p:sp>
    </p:spTree>
    <p:extLst>
      <p:ext uri="{BB962C8B-B14F-4D97-AF65-F5344CB8AC3E}">
        <p14:creationId xmlns:p14="http://schemas.microsoft.com/office/powerpoint/2010/main" val="254300998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B702-4CD1-1D4D-6FA7-A937C915FE75}"/>
              </a:ext>
            </a:extLst>
          </p:cNvPr>
          <p:cNvSpPr>
            <a:spLocks noGrp="1"/>
          </p:cNvSpPr>
          <p:nvPr>
            <p:ph type="title"/>
          </p:nvPr>
        </p:nvSpPr>
        <p:spPr>
          <a:xfrm>
            <a:off x="838200" y="365125"/>
            <a:ext cx="10515600" cy="48831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ECEEB54-ED63-0DCC-D2C7-9A31CA91DF88}"/>
              </a:ext>
            </a:extLst>
          </p:cNvPr>
          <p:cNvSpPr>
            <a:spLocks noGrp="1"/>
          </p:cNvSpPr>
          <p:nvPr>
            <p:ph idx="1"/>
          </p:nvPr>
        </p:nvSpPr>
        <p:spPr>
          <a:xfrm>
            <a:off x="838200" y="995680"/>
            <a:ext cx="10515600" cy="5497195"/>
          </a:xfrm>
        </p:spPr>
        <p:txBody>
          <a:bodyPr>
            <a:normAutofit fontScale="92500"/>
          </a:bodyPr>
          <a:lstStyle/>
          <a:p>
            <a:pPr algn="just">
              <a:lnSpc>
                <a:spcPct val="150000"/>
              </a:lnSpc>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(30) "market price", in relation to any goods, means the wholesale price of the goods in the ordinary course of trade in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(33) "prohibited goods" means any goods the import or export of which is subject to any prohibition under this Act or any other law for the time being in force but does not include any such goods in respect of which the conditions subject to which the goods are permitted to be imported or exported have been complied with;</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(37) "shipping bill" means a shipping bill referred to in </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3"/>
              </a:rPr>
              <a:t>section 50</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(41) "value", in relation to any goods, means the value thereof determined in accordance with the provisions of </a:t>
            </a: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31 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[sub-section (1) or sub-section (2) of </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4"/>
              </a:rPr>
              <a:t>Section 14</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sz="1800" kern="0" baseline="3000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32 </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[(43) "warehouse" means a public warehouse licensed under </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5"/>
              </a:rPr>
              <a:t>section 57</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 or a private warehouse licensed under section 58 or a special warehouse licensed under </a:t>
            </a:r>
            <a:r>
              <a:rPr lang="en-IN" sz="1800" u="sng" kern="0" dirty="0">
                <a:solidFill>
                  <a:srgbClr val="3E8ACC"/>
                </a:solidFill>
                <a:effectLst/>
                <a:latin typeface="Poppins" panose="00000500000000000000" pitchFamily="2" charset="0"/>
                <a:ea typeface="Times New Roman" panose="02020603050405020304" pitchFamily="18" charset="0"/>
                <a:cs typeface="Latha" panose="020B0604020202020204" pitchFamily="34" charset="0"/>
                <a:hlinkClick r:id="rId6"/>
              </a:rPr>
              <a:t>section 58A</a:t>
            </a: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sz="1800" kern="0" dirty="0">
                <a:solidFill>
                  <a:srgbClr val="212529"/>
                </a:solidFill>
                <a:effectLst/>
                <a:latin typeface="Poppins" panose="00000500000000000000" pitchFamily="2" charset="0"/>
                <a:ea typeface="Times New Roman" panose="02020603050405020304" pitchFamily="18" charset="0"/>
                <a:cs typeface="Latha" panose="020B0604020202020204" pitchFamily="34" charset="0"/>
              </a:rPr>
              <a:t>(44) "warehoused goods" means goods deposited in a warehouse;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endParaRPr lang="en-IN" dirty="0"/>
          </a:p>
        </p:txBody>
      </p:sp>
    </p:spTree>
    <p:extLst>
      <p:ext uri="{BB962C8B-B14F-4D97-AF65-F5344CB8AC3E}">
        <p14:creationId xmlns:p14="http://schemas.microsoft.com/office/powerpoint/2010/main" val="292097460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8DF0-8ACE-5CE3-BC16-7CB5269AF59B}"/>
              </a:ext>
            </a:extLst>
          </p:cNvPr>
          <p:cNvSpPr>
            <a:spLocks noGrp="1"/>
          </p:cNvSpPr>
          <p:nvPr>
            <p:ph type="title"/>
          </p:nvPr>
        </p:nvSpPr>
        <p:spPr/>
        <p:txBody>
          <a:bodyPr/>
          <a:lstStyle/>
          <a:p>
            <a:r>
              <a:rPr lang="en-IN" dirty="0"/>
              <a:t>Meaning and Scope of Imports</a:t>
            </a:r>
          </a:p>
        </p:txBody>
      </p:sp>
      <p:sp>
        <p:nvSpPr>
          <p:cNvPr id="3" name="Content Placeholder 2">
            <a:extLst>
              <a:ext uri="{FF2B5EF4-FFF2-40B4-BE49-F238E27FC236}">
                <a16:creationId xmlns:a16="http://schemas.microsoft.com/office/drawing/2014/main" id="{EA5C989C-C09B-7FDA-E4C5-782B35212A82}"/>
              </a:ext>
            </a:extLst>
          </p:cNvPr>
          <p:cNvSpPr>
            <a:spLocks noGrp="1"/>
          </p:cNvSpPr>
          <p:nvPr>
            <p:ph idx="1"/>
          </p:nvPr>
        </p:nvSpPr>
        <p:spPr/>
        <p:txBody>
          <a:bodyPr>
            <a:normAutofit fontScale="92500" lnSpcReduction="10000"/>
          </a:bodyPr>
          <a:lstStyle/>
          <a:p>
            <a:pPr algn="just"/>
            <a:r>
              <a:rPr lang="en-US" b="1" i="0" dirty="0">
                <a:solidFill>
                  <a:srgbClr val="111111"/>
                </a:solidFill>
                <a:effectLst/>
                <a:latin typeface="Cabin-semi-bold"/>
              </a:rPr>
              <a:t>What Is an Import?</a:t>
            </a:r>
          </a:p>
          <a:p>
            <a:pPr algn="just">
              <a:lnSpc>
                <a:spcPct val="150000"/>
              </a:lnSpc>
            </a:pPr>
            <a:r>
              <a:rPr lang="en-US" b="0" i="0" dirty="0">
                <a:effectLst/>
                <a:latin typeface="SourceSansPro"/>
              </a:rPr>
              <a:t>An import is a good or service bought in one country that was produced in another. Imports and </a:t>
            </a:r>
            <a:r>
              <a:rPr lang="en-US" dirty="0">
                <a:latin typeface="SourceSansPro"/>
              </a:rPr>
              <a:t>exports</a:t>
            </a:r>
            <a:r>
              <a:rPr lang="en-US" b="0" i="0" dirty="0">
                <a:effectLst/>
                <a:latin typeface="SourceSansPro"/>
              </a:rPr>
              <a:t> are the components of </a:t>
            </a:r>
            <a:r>
              <a:rPr lang="en-US" dirty="0">
                <a:latin typeface="SourceSansPro"/>
              </a:rPr>
              <a:t>international trade</a:t>
            </a:r>
            <a:r>
              <a:rPr lang="en-US" b="0" i="0" dirty="0">
                <a:effectLst/>
                <a:latin typeface="SourceSansPro"/>
              </a:rPr>
              <a:t>.</a:t>
            </a:r>
          </a:p>
          <a:p>
            <a:pPr algn="just">
              <a:lnSpc>
                <a:spcPct val="150000"/>
              </a:lnSpc>
            </a:pPr>
            <a:r>
              <a:rPr lang="en-US" b="0" i="0" dirty="0">
                <a:effectLst/>
                <a:latin typeface="SourceSansPro"/>
              </a:rPr>
              <a:t> If the value of a country's imports exceeds the value of its exports, the country has a negative </a:t>
            </a:r>
            <a:r>
              <a:rPr lang="en-US" dirty="0">
                <a:latin typeface="SourceSansPro"/>
              </a:rPr>
              <a:t>balance of trade</a:t>
            </a:r>
            <a:r>
              <a:rPr lang="en-US" b="0" i="0" dirty="0">
                <a:effectLst/>
                <a:latin typeface="SourceSansPro"/>
              </a:rPr>
              <a:t>, also known as a </a:t>
            </a:r>
            <a:r>
              <a:rPr lang="en-US" dirty="0">
                <a:latin typeface="SourceSansPro"/>
              </a:rPr>
              <a:t>trade deficit</a:t>
            </a:r>
            <a:r>
              <a:rPr lang="en-US" b="0" i="0" dirty="0">
                <a:effectLst/>
                <a:latin typeface="SourceSansPro"/>
              </a:rPr>
              <a:t>.</a:t>
            </a:r>
          </a:p>
          <a:p>
            <a:pPr algn="just">
              <a:lnSpc>
                <a:spcPct val="150000"/>
              </a:lnSpc>
            </a:pPr>
            <a:r>
              <a:rPr lang="en-US" dirty="0">
                <a:latin typeface="SourceSansPro"/>
              </a:rPr>
              <a:t>To avoid negative balance of trade more exports and less imports should be effected.</a:t>
            </a:r>
          </a:p>
          <a:p>
            <a:pPr algn="just">
              <a:lnSpc>
                <a:spcPct val="150000"/>
              </a:lnSpc>
            </a:pPr>
            <a:r>
              <a:rPr lang="en-US" b="0" i="0" dirty="0">
                <a:effectLst/>
                <a:latin typeface="SourceSansPro"/>
              </a:rPr>
              <a:t>Make in India should be one of th</a:t>
            </a:r>
            <a:r>
              <a:rPr lang="en-US" dirty="0">
                <a:latin typeface="SourceSansPro"/>
              </a:rPr>
              <a:t>e best option.</a:t>
            </a:r>
          </a:p>
          <a:p>
            <a:pPr algn="just">
              <a:lnSpc>
                <a:spcPct val="150000"/>
              </a:lnSpc>
            </a:pPr>
            <a:r>
              <a:rPr lang="en-US" b="0" i="0" dirty="0">
                <a:effectLst/>
                <a:latin typeface="SourceSansPro"/>
              </a:rPr>
              <a:t>Replacing imports by domestic products.</a:t>
            </a:r>
          </a:p>
          <a:p>
            <a:pPr algn="just"/>
            <a:endParaRPr lang="en-IN" dirty="0"/>
          </a:p>
        </p:txBody>
      </p:sp>
    </p:spTree>
    <p:extLst>
      <p:ext uri="{BB962C8B-B14F-4D97-AF65-F5344CB8AC3E}">
        <p14:creationId xmlns:p14="http://schemas.microsoft.com/office/powerpoint/2010/main" val="334956609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F018-60BF-8A6C-5B67-5442461E2A8A}"/>
              </a:ext>
            </a:extLst>
          </p:cNvPr>
          <p:cNvSpPr>
            <a:spLocks noGrp="1"/>
          </p:cNvSpPr>
          <p:nvPr>
            <p:ph type="title"/>
          </p:nvPr>
        </p:nvSpPr>
        <p:spPr/>
        <p:txBody>
          <a:bodyPr/>
          <a:lstStyle/>
          <a:p>
            <a:r>
              <a:rPr lang="en-IN" dirty="0"/>
              <a:t>Scope of Imports</a:t>
            </a:r>
          </a:p>
        </p:txBody>
      </p:sp>
      <p:sp>
        <p:nvSpPr>
          <p:cNvPr id="3" name="Content Placeholder 2">
            <a:extLst>
              <a:ext uri="{FF2B5EF4-FFF2-40B4-BE49-F238E27FC236}">
                <a16:creationId xmlns:a16="http://schemas.microsoft.com/office/drawing/2014/main" id="{B66A750A-B425-0E70-EEA5-55532C7600C9}"/>
              </a:ext>
            </a:extLst>
          </p:cNvPr>
          <p:cNvSpPr>
            <a:spLocks noGrp="1"/>
          </p:cNvSpPr>
          <p:nvPr>
            <p:ph idx="1"/>
          </p:nvPr>
        </p:nvSpPr>
        <p:spPr/>
        <p:txBody>
          <a:bodyPr>
            <a:normAutofit fontScale="62500" lnSpcReduction="20000"/>
          </a:bodyPr>
          <a:lstStyle/>
          <a:p>
            <a:pPr algn="just">
              <a:lnSpc>
                <a:spcPct val="170000"/>
              </a:lnSpc>
            </a:pPr>
            <a:r>
              <a:rPr lang="en-US" b="1" i="0" dirty="0">
                <a:solidFill>
                  <a:srgbClr val="222222"/>
                </a:solidFill>
                <a:effectLst/>
                <a:latin typeface="Arial" panose="020B0604020202020204" pitchFamily="34" charset="0"/>
              </a:rPr>
              <a:t>Economic Significance</a:t>
            </a:r>
            <a:r>
              <a:rPr lang="en-US" b="0" i="0" dirty="0">
                <a:solidFill>
                  <a:srgbClr val="222222"/>
                </a:solidFill>
                <a:effectLst/>
                <a:latin typeface="Arial" panose="020B0604020202020204" pitchFamily="34" charset="0"/>
              </a:rPr>
              <a:t>: Imports and exports are vital components of a nation’s economy.</a:t>
            </a:r>
          </a:p>
          <a:p>
            <a:pPr algn="just">
              <a:lnSpc>
                <a:spcPct val="170000"/>
              </a:lnSpc>
            </a:pPr>
            <a:r>
              <a:rPr lang="en-US" b="0" i="0" dirty="0">
                <a:solidFill>
                  <a:srgbClr val="222222"/>
                </a:solidFill>
                <a:effectLst/>
                <a:latin typeface="Arial" panose="020B0604020202020204" pitchFamily="34" charset="0"/>
              </a:rPr>
              <a:t>They contribute to the Gross Domestic Product (GDP) and can influence a country’s balance of trade and balance of payments</a:t>
            </a:r>
          </a:p>
          <a:p>
            <a:pPr algn="just">
              <a:lnSpc>
                <a:spcPct val="170000"/>
              </a:lnSpc>
            </a:pPr>
            <a:r>
              <a:rPr lang="en-US" b="1" i="0" dirty="0">
                <a:solidFill>
                  <a:srgbClr val="222222"/>
                </a:solidFill>
                <a:effectLst/>
                <a:latin typeface="Arial" panose="020B0604020202020204" pitchFamily="34" charset="0"/>
              </a:rPr>
              <a:t>.Diversification</a:t>
            </a:r>
            <a:r>
              <a:rPr lang="en-US" b="0" i="0" dirty="0">
                <a:solidFill>
                  <a:srgbClr val="222222"/>
                </a:solidFill>
                <a:effectLst/>
                <a:latin typeface="Arial" panose="020B0604020202020204" pitchFamily="34" charset="0"/>
              </a:rPr>
              <a:t>: Imports allow a country to access a wider variety of products and resources, often at competitive prices. Exports enable a nation to capitalize on its strengths, whether in manufacturing, agriculture, or services, by selling to international markets</a:t>
            </a:r>
          </a:p>
          <a:p>
            <a:pPr algn="just">
              <a:lnSpc>
                <a:spcPct val="170000"/>
              </a:lnSpc>
            </a:pPr>
            <a:r>
              <a:rPr lang="en-US" b="0" i="0" dirty="0">
                <a:solidFill>
                  <a:srgbClr val="222222"/>
                </a:solidFill>
                <a:effectLst/>
                <a:latin typeface="Arial" panose="020B0604020202020204" pitchFamily="34" charset="0"/>
              </a:rPr>
              <a:t>.</a:t>
            </a:r>
            <a:r>
              <a:rPr lang="en-US" b="1" i="0" dirty="0">
                <a:solidFill>
                  <a:srgbClr val="222222"/>
                </a:solidFill>
                <a:effectLst/>
                <a:latin typeface="Arial" panose="020B0604020202020204" pitchFamily="34" charset="0"/>
              </a:rPr>
              <a:t>Global Trade: </a:t>
            </a:r>
            <a:r>
              <a:rPr lang="en-US" b="0" i="0" dirty="0">
                <a:solidFill>
                  <a:srgbClr val="222222"/>
                </a:solidFill>
                <a:effectLst/>
                <a:latin typeface="Arial" panose="020B0604020202020204" pitchFamily="34" charset="0"/>
              </a:rPr>
              <a:t>Imports and exports are the foundation of international trade, facilitating the exchange of goods and services between countries. International trade promotes economic growth and fosters cooperation between nations</a:t>
            </a:r>
          </a:p>
          <a:p>
            <a:pPr marL="0" indent="0" algn="just">
              <a:lnSpc>
                <a:spcPct val="170000"/>
              </a:lnSpc>
              <a:buNone/>
            </a:pPr>
            <a:br>
              <a:rPr lang="en-US" dirty="0"/>
            </a:br>
            <a:r>
              <a:rPr lang="en-US" b="0" i="0" dirty="0">
                <a:solidFill>
                  <a:srgbClr val="222222"/>
                </a:solidFill>
                <a:effectLst/>
                <a:latin typeface="Arial" panose="020B0604020202020204" pitchFamily="34" charset="0"/>
              </a:rPr>
              <a:t>.</a:t>
            </a:r>
            <a:endParaRPr lang="en-IN" dirty="0"/>
          </a:p>
        </p:txBody>
      </p:sp>
    </p:spTree>
    <p:extLst>
      <p:ext uri="{BB962C8B-B14F-4D97-AF65-F5344CB8AC3E}">
        <p14:creationId xmlns:p14="http://schemas.microsoft.com/office/powerpoint/2010/main" val="176061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EB3B-940C-FEFD-B0A6-BAA79733233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DFB3452-1C8D-CA28-9282-0290D3A93467}"/>
              </a:ext>
            </a:extLst>
          </p:cNvPr>
          <p:cNvSpPr>
            <a:spLocks noGrp="1"/>
          </p:cNvSpPr>
          <p:nvPr>
            <p:ph idx="1"/>
          </p:nvPr>
        </p:nvSpPr>
        <p:spPr/>
        <p:txBody>
          <a:bodyPr>
            <a:normAutofit fontScale="85000" lnSpcReduction="10000"/>
          </a:bodyPr>
          <a:lstStyle/>
          <a:p>
            <a:pPr algn="just">
              <a:lnSpc>
                <a:spcPct val="150000"/>
              </a:lnSpc>
            </a:pPr>
            <a:r>
              <a:rPr lang="en-US" b="1" dirty="0">
                <a:solidFill>
                  <a:srgbClr val="222222"/>
                </a:solidFill>
                <a:latin typeface="Arial" panose="020B0604020202020204" pitchFamily="34" charset="0"/>
              </a:rPr>
              <a:t>J</a:t>
            </a:r>
            <a:r>
              <a:rPr lang="en-US" b="1" i="0" dirty="0">
                <a:solidFill>
                  <a:srgbClr val="222222"/>
                </a:solidFill>
                <a:effectLst/>
                <a:latin typeface="Arial" panose="020B0604020202020204" pitchFamily="34" charset="0"/>
              </a:rPr>
              <a:t>ob Creation</a:t>
            </a:r>
            <a:r>
              <a:rPr lang="en-US" b="0" i="0" dirty="0">
                <a:solidFill>
                  <a:srgbClr val="222222"/>
                </a:solidFill>
                <a:effectLst/>
                <a:latin typeface="Arial" panose="020B0604020202020204" pitchFamily="34" charset="0"/>
              </a:rPr>
              <a:t>: Both imports and exports can generate employment opportunities. </a:t>
            </a:r>
          </a:p>
          <a:p>
            <a:pPr algn="just">
              <a:lnSpc>
                <a:spcPct val="150000"/>
              </a:lnSpc>
            </a:pPr>
            <a:r>
              <a:rPr lang="en-US" b="0" i="0" dirty="0">
                <a:solidFill>
                  <a:srgbClr val="222222"/>
                </a:solidFill>
                <a:effectLst/>
                <a:latin typeface="Arial" panose="020B0604020202020204" pitchFamily="34" charset="0"/>
              </a:rPr>
              <a:t>Exports create jobs in industries that produce goods or services for foreign markets, while imports can create jobs in distribution, retail, and related sectors.</a:t>
            </a:r>
          </a:p>
          <a:p>
            <a:pPr algn="just">
              <a:lnSpc>
                <a:spcPct val="150000"/>
              </a:lnSpc>
            </a:pPr>
            <a:r>
              <a:rPr lang="en-US" b="1" i="0" dirty="0">
                <a:solidFill>
                  <a:srgbClr val="222222"/>
                </a:solidFill>
                <a:effectLst/>
                <a:latin typeface="Arial" panose="020B0604020202020204" pitchFamily="34" charset="0"/>
              </a:rPr>
              <a:t>Technology Transfer: </a:t>
            </a:r>
            <a:r>
              <a:rPr lang="en-US" b="0" i="0" dirty="0">
                <a:solidFill>
                  <a:srgbClr val="222222"/>
                </a:solidFill>
                <a:effectLst/>
                <a:latin typeface="Arial" panose="020B0604020202020204" pitchFamily="34" charset="0"/>
              </a:rPr>
              <a:t>Exports can lead to the transfer of technology and know-how to foreign markets, fostering innovation and economic development globally. </a:t>
            </a:r>
          </a:p>
          <a:p>
            <a:pPr algn="just">
              <a:lnSpc>
                <a:spcPct val="150000"/>
              </a:lnSpc>
            </a:pPr>
            <a:r>
              <a:rPr lang="en-US" b="0" i="0" dirty="0">
                <a:solidFill>
                  <a:srgbClr val="222222"/>
                </a:solidFill>
                <a:effectLst/>
                <a:latin typeface="Arial" panose="020B0604020202020204" pitchFamily="34" charset="0"/>
              </a:rPr>
              <a:t>Imports can provide access to advanced technologies and expertise.</a:t>
            </a:r>
            <a:br>
              <a:rPr lang="en-US" dirty="0"/>
            </a:br>
            <a:endParaRPr lang="en-IN" dirty="0"/>
          </a:p>
        </p:txBody>
      </p:sp>
    </p:spTree>
    <p:extLst>
      <p:ext uri="{BB962C8B-B14F-4D97-AF65-F5344CB8AC3E}">
        <p14:creationId xmlns:p14="http://schemas.microsoft.com/office/powerpoint/2010/main" val="418294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0"/>
            <a:ext cx="9110594"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0"/>
            <a:ext cx="9110594"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0"/>
            <a:ext cx="9110594" cy="6858000"/>
          </a:xfrm>
          <a:prstGeom prst="rect">
            <a:avLst/>
          </a:prstGeom>
        </p:spPr>
      </p:pic>
    </p:spTree>
    <p:extLst>
      <p:ext uri="{BB962C8B-B14F-4D97-AF65-F5344CB8AC3E}">
        <p14:creationId xmlns:p14="http://schemas.microsoft.com/office/powerpoint/2010/main" val="48968318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B3CD-38F4-96FC-E497-9253DFAE91B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E69F16E-9DCC-A51A-E14B-EEBB688F2A71}"/>
              </a:ext>
            </a:extLst>
          </p:cNvPr>
          <p:cNvSpPr>
            <a:spLocks noGrp="1"/>
          </p:cNvSpPr>
          <p:nvPr>
            <p:ph idx="1"/>
          </p:nvPr>
        </p:nvSpPr>
        <p:spPr/>
        <p:txBody>
          <a:bodyPr>
            <a:normAutofit fontScale="92500" lnSpcReduction="20000"/>
          </a:bodyPr>
          <a:lstStyle/>
          <a:p>
            <a:pPr algn="just">
              <a:lnSpc>
                <a:spcPct val="150000"/>
              </a:lnSpc>
            </a:pPr>
            <a:r>
              <a:rPr lang="en-US" b="0" i="0" dirty="0">
                <a:solidFill>
                  <a:srgbClr val="222222"/>
                </a:solidFill>
                <a:effectLst/>
                <a:latin typeface="Arial" panose="020B0604020202020204" pitchFamily="34" charset="0"/>
              </a:rPr>
              <a:t> </a:t>
            </a:r>
            <a:r>
              <a:rPr lang="en-US" b="1" i="0" dirty="0">
                <a:solidFill>
                  <a:srgbClr val="222222"/>
                </a:solidFill>
                <a:effectLst/>
                <a:latin typeface="Arial" panose="020B0604020202020204" pitchFamily="34" charset="0"/>
              </a:rPr>
              <a:t>Trade Balances</a:t>
            </a:r>
            <a:r>
              <a:rPr lang="en-US" b="0" i="0" dirty="0">
                <a:solidFill>
                  <a:srgbClr val="222222"/>
                </a:solidFill>
                <a:effectLst/>
                <a:latin typeface="Arial" panose="020B0604020202020204" pitchFamily="34" charset="0"/>
              </a:rPr>
              <a:t>: A country’s trade balance is the difference between its exports and imports. </a:t>
            </a:r>
          </a:p>
          <a:p>
            <a:pPr algn="just">
              <a:lnSpc>
                <a:spcPct val="150000"/>
              </a:lnSpc>
            </a:pPr>
            <a:r>
              <a:rPr lang="en-US" b="0" i="0" dirty="0">
                <a:solidFill>
                  <a:srgbClr val="222222"/>
                </a:solidFill>
                <a:effectLst/>
                <a:latin typeface="Arial" panose="020B0604020202020204" pitchFamily="34" charset="0"/>
              </a:rPr>
              <a:t>A trade surplus occurs when exports exceed imports, while a trade deficit occurs when imports surpass exports. </a:t>
            </a:r>
          </a:p>
          <a:p>
            <a:pPr algn="just">
              <a:lnSpc>
                <a:spcPct val="150000"/>
              </a:lnSpc>
            </a:pPr>
            <a:r>
              <a:rPr lang="en-US" b="0" i="0" dirty="0">
                <a:solidFill>
                  <a:srgbClr val="222222"/>
                </a:solidFill>
                <a:effectLst/>
                <a:latin typeface="Arial" panose="020B0604020202020204" pitchFamily="34" charset="0"/>
              </a:rPr>
              <a:t>These balances can have economic and political implication</a:t>
            </a:r>
          </a:p>
          <a:p>
            <a:pPr algn="just">
              <a:lnSpc>
                <a:spcPct val="150000"/>
              </a:lnSpc>
            </a:pPr>
            <a:r>
              <a:rPr lang="en-US" b="1" i="0" dirty="0">
                <a:solidFill>
                  <a:srgbClr val="222222"/>
                </a:solidFill>
                <a:effectLst/>
                <a:latin typeface="Arial" panose="020B0604020202020204" pitchFamily="34" charset="0"/>
              </a:rPr>
              <a:t>Government Policies: </a:t>
            </a:r>
            <a:r>
              <a:rPr lang="en-US" b="0" i="0" dirty="0">
                <a:solidFill>
                  <a:srgbClr val="222222"/>
                </a:solidFill>
                <a:effectLst/>
                <a:latin typeface="Arial" panose="020B0604020202020204" pitchFamily="34" charset="0"/>
              </a:rPr>
              <a:t>Governments often regulate imports and exports through trade policies, tariffs, and quotas to protect domestic industries, ensure national security, or promote certain sectors of the econom</a:t>
            </a:r>
            <a:r>
              <a:rPr lang="en-US" dirty="0">
                <a:solidFill>
                  <a:srgbClr val="222222"/>
                </a:solidFill>
                <a:latin typeface="Arial" panose="020B0604020202020204" pitchFamily="34" charset="0"/>
              </a:rPr>
              <a:t>y</a:t>
            </a:r>
          </a:p>
          <a:p>
            <a:pPr marL="0" indent="0" algn="just">
              <a:lnSpc>
                <a:spcPct val="150000"/>
              </a:lnSpc>
              <a:buNone/>
            </a:pPr>
            <a:endParaRPr lang="en-IN" dirty="0"/>
          </a:p>
        </p:txBody>
      </p:sp>
    </p:spTree>
    <p:extLst>
      <p:ext uri="{BB962C8B-B14F-4D97-AF65-F5344CB8AC3E}">
        <p14:creationId xmlns:p14="http://schemas.microsoft.com/office/powerpoint/2010/main" val="1714483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E0F2-5AC1-E776-6459-E771A77DF78F}"/>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4BFDD5A-8EAA-4EE1-EAF2-9AA01C46D2DD}"/>
              </a:ext>
            </a:extLst>
          </p:cNvPr>
          <p:cNvSpPr>
            <a:spLocks noGrp="1"/>
          </p:cNvSpPr>
          <p:nvPr>
            <p:ph idx="1"/>
          </p:nvPr>
        </p:nvSpPr>
        <p:spPr/>
        <p:txBody>
          <a:bodyPr>
            <a:normAutofit fontScale="92500" lnSpcReduction="10000"/>
          </a:bodyPr>
          <a:lstStyle/>
          <a:p>
            <a:pPr algn="just">
              <a:lnSpc>
                <a:spcPct val="150000"/>
              </a:lnSpc>
            </a:pPr>
            <a:r>
              <a:rPr lang="en-US" b="1" i="0" dirty="0">
                <a:solidFill>
                  <a:srgbClr val="222222"/>
                </a:solidFill>
                <a:effectLst/>
                <a:latin typeface="Arial" panose="020B0604020202020204" pitchFamily="34" charset="0"/>
              </a:rPr>
              <a:t>Global Supply Chains</a:t>
            </a:r>
            <a:r>
              <a:rPr lang="en-US" b="0" i="0" dirty="0">
                <a:solidFill>
                  <a:srgbClr val="222222"/>
                </a:solidFill>
                <a:effectLst/>
                <a:latin typeface="Arial" panose="020B0604020202020204" pitchFamily="34" charset="0"/>
              </a:rPr>
              <a:t>: Imports and exports are integral to global supply chains. </a:t>
            </a:r>
          </a:p>
          <a:p>
            <a:pPr algn="just">
              <a:lnSpc>
                <a:spcPct val="150000"/>
              </a:lnSpc>
            </a:pPr>
            <a:r>
              <a:rPr lang="en-US" b="0" i="0" dirty="0">
                <a:solidFill>
                  <a:srgbClr val="222222"/>
                </a:solidFill>
                <a:effectLst/>
                <a:latin typeface="Arial" panose="020B0604020202020204" pitchFamily="34" charset="0"/>
              </a:rPr>
              <a:t>Products often pass through multiple countries before reaching consumers, emphasizing the interconnectedness of the global economy.</a:t>
            </a:r>
          </a:p>
          <a:p>
            <a:pPr algn="just">
              <a:lnSpc>
                <a:spcPct val="150000"/>
              </a:lnSpc>
            </a:pPr>
            <a:r>
              <a:rPr lang="en-US" b="0" i="0" dirty="0">
                <a:solidFill>
                  <a:srgbClr val="222222"/>
                </a:solidFill>
                <a:effectLst/>
                <a:latin typeface="Arial" panose="020B0604020202020204" pitchFamily="34" charset="0"/>
              </a:rPr>
              <a:t>The scope of imports and exports is vast, encompassing economic, political, social, and environmental aspects.</a:t>
            </a:r>
          </a:p>
          <a:p>
            <a:pPr algn="just">
              <a:lnSpc>
                <a:spcPct val="150000"/>
              </a:lnSpc>
            </a:pPr>
            <a:r>
              <a:rPr lang="en-US" b="0" i="0" dirty="0">
                <a:solidFill>
                  <a:srgbClr val="222222"/>
                </a:solidFill>
                <a:effectLst/>
                <a:latin typeface="Arial" panose="020B0604020202020204" pitchFamily="34" charset="0"/>
              </a:rPr>
              <a:t> They play a pivotal role in shaping a country’s economic development and its interactions with the rest of the world</a:t>
            </a:r>
            <a:endParaRPr lang="en-IN" dirty="0"/>
          </a:p>
        </p:txBody>
      </p:sp>
    </p:spTree>
    <p:extLst>
      <p:ext uri="{BB962C8B-B14F-4D97-AF65-F5344CB8AC3E}">
        <p14:creationId xmlns:p14="http://schemas.microsoft.com/office/powerpoint/2010/main" val="70334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38E7-6C6E-C928-B729-1CAD3ACDCB48}"/>
              </a:ext>
            </a:extLst>
          </p:cNvPr>
          <p:cNvSpPr>
            <a:spLocks noGrp="1"/>
          </p:cNvSpPr>
          <p:nvPr>
            <p:ph type="title"/>
          </p:nvPr>
        </p:nvSpPr>
        <p:spPr/>
        <p:txBody>
          <a:bodyPr/>
          <a:lstStyle/>
          <a:p>
            <a:r>
              <a:rPr lang="en-US" dirty="0"/>
              <a:t>Reason for international trade</a:t>
            </a:r>
            <a:endParaRPr lang="en-IN" dirty="0"/>
          </a:p>
        </p:txBody>
      </p:sp>
      <p:sp>
        <p:nvSpPr>
          <p:cNvPr id="3" name="Content Placeholder 2">
            <a:extLst>
              <a:ext uri="{FF2B5EF4-FFF2-40B4-BE49-F238E27FC236}">
                <a16:creationId xmlns:a16="http://schemas.microsoft.com/office/drawing/2014/main" id="{BE0671F6-F319-1CA0-4F57-CB4797B27A13}"/>
              </a:ext>
            </a:extLst>
          </p:cNvPr>
          <p:cNvSpPr>
            <a:spLocks noGrp="1"/>
          </p:cNvSpPr>
          <p:nvPr>
            <p:ph idx="1"/>
          </p:nvPr>
        </p:nvSpPr>
        <p:spPr/>
        <p:txBody>
          <a:bodyPr/>
          <a:lstStyle/>
          <a:p>
            <a:r>
              <a:rPr lang="en-US" dirty="0"/>
              <a:t>Cheap Resources</a:t>
            </a:r>
          </a:p>
          <a:p>
            <a:r>
              <a:rPr lang="en-US" dirty="0"/>
              <a:t>Advantage of New  technology</a:t>
            </a:r>
          </a:p>
          <a:p>
            <a:r>
              <a:rPr lang="en-US" dirty="0"/>
              <a:t>Non availability in domestic market</a:t>
            </a:r>
          </a:p>
          <a:p>
            <a:r>
              <a:rPr lang="en-US" dirty="0"/>
              <a:t>Government regulations</a:t>
            </a:r>
          </a:p>
          <a:p>
            <a:r>
              <a:rPr lang="en-US" dirty="0"/>
              <a:t>Comparative advantage</a:t>
            </a:r>
          </a:p>
          <a:p>
            <a:r>
              <a:rPr lang="en-US" dirty="0"/>
              <a:t>Faster expansion in the market</a:t>
            </a:r>
          </a:p>
          <a:p>
            <a:pPr marL="0" indent="0">
              <a:buNone/>
            </a:pPr>
            <a:endParaRPr lang="en-US" dirty="0"/>
          </a:p>
          <a:p>
            <a:endParaRPr lang="en-IN" dirty="0"/>
          </a:p>
        </p:txBody>
      </p:sp>
    </p:spTree>
    <p:extLst>
      <p:ext uri="{BB962C8B-B14F-4D97-AF65-F5344CB8AC3E}">
        <p14:creationId xmlns:p14="http://schemas.microsoft.com/office/powerpoint/2010/main" val="1232291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D337-178E-C020-3ACB-575B40769551}"/>
              </a:ext>
            </a:extLst>
          </p:cNvPr>
          <p:cNvSpPr>
            <a:spLocks noGrp="1"/>
          </p:cNvSpPr>
          <p:nvPr>
            <p:ph type="title"/>
          </p:nvPr>
        </p:nvSpPr>
        <p:spPr/>
        <p:txBody>
          <a:bodyPr>
            <a:normAutofit/>
          </a:bodyPr>
          <a:lstStyle/>
          <a:p>
            <a:r>
              <a:rPr lang="en-US" dirty="0"/>
              <a:t>Trade Barriers on imports </a:t>
            </a:r>
            <a:endParaRPr lang="en-IN" dirty="0"/>
          </a:p>
        </p:txBody>
      </p:sp>
      <p:sp>
        <p:nvSpPr>
          <p:cNvPr id="3" name="Content Placeholder 2">
            <a:extLst>
              <a:ext uri="{FF2B5EF4-FFF2-40B4-BE49-F238E27FC236}">
                <a16:creationId xmlns:a16="http://schemas.microsoft.com/office/drawing/2014/main" id="{72B92531-1ED4-E72D-19A5-2A7C6413DB74}"/>
              </a:ext>
            </a:extLst>
          </p:cNvPr>
          <p:cNvSpPr>
            <a:spLocks noGrp="1"/>
          </p:cNvSpPr>
          <p:nvPr>
            <p:ph idx="1"/>
          </p:nvPr>
        </p:nvSpPr>
        <p:spPr/>
        <p:txBody>
          <a:bodyPr>
            <a:normAutofit fontScale="77500" lnSpcReduction="20000"/>
          </a:bodyPr>
          <a:lstStyle/>
          <a:p>
            <a:pPr algn="just">
              <a:lnSpc>
                <a:spcPct val="170000"/>
              </a:lnSpc>
            </a:pPr>
            <a:r>
              <a:rPr lang="en-GB" sz="2800" b="1" dirty="0"/>
              <a:t>1.  To protect home industries from foreign competition:</a:t>
            </a:r>
            <a:r>
              <a:rPr lang="en-GB" sz="2800" dirty="0"/>
              <a:t> In most of the developing countries, a major part of basic and heavy industries are still in the initial stage.</a:t>
            </a:r>
          </a:p>
          <a:p>
            <a:pPr algn="just">
              <a:lnSpc>
                <a:spcPct val="170000"/>
              </a:lnSpc>
            </a:pPr>
            <a:r>
              <a:rPr lang="en-GB" sz="2800" dirty="0"/>
              <a:t> They have high cost of production and low quality of output. Therefore, such industries need protection from outside competitors.  </a:t>
            </a:r>
            <a:endParaRPr lang="en-US" sz="2800" dirty="0"/>
          </a:p>
          <a:p>
            <a:pPr algn="just">
              <a:lnSpc>
                <a:spcPct val="170000"/>
              </a:lnSpc>
            </a:pPr>
            <a:r>
              <a:rPr lang="en-GB" sz="2800" b="1" dirty="0"/>
              <a:t>2.</a:t>
            </a:r>
            <a:r>
              <a:rPr lang="en-GB" sz="2800" dirty="0"/>
              <a:t> </a:t>
            </a:r>
            <a:r>
              <a:rPr lang="en-GB" sz="2800" b="1" dirty="0"/>
              <a:t>To promote new industries and R&amp;D:</a:t>
            </a:r>
            <a:r>
              <a:rPr lang="en-GB" sz="2800" dirty="0"/>
              <a:t> Developed countries are enriched with technologies that developing countries are still researching and innovating. </a:t>
            </a:r>
          </a:p>
          <a:p>
            <a:pPr algn="just">
              <a:lnSpc>
                <a:spcPct val="170000"/>
              </a:lnSpc>
            </a:pPr>
            <a:r>
              <a:rPr lang="en-GB" sz="2800" dirty="0"/>
              <a:t>Thus, it becomes really important to protect these potential developments from any kind of foreign competition.</a:t>
            </a:r>
            <a:endParaRPr lang="en-US" sz="2800" dirty="0"/>
          </a:p>
          <a:p>
            <a:endParaRPr lang="en-IN" dirty="0"/>
          </a:p>
        </p:txBody>
      </p:sp>
    </p:spTree>
    <p:extLst>
      <p:ext uri="{BB962C8B-B14F-4D97-AF65-F5344CB8AC3E}">
        <p14:creationId xmlns:p14="http://schemas.microsoft.com/office/powerpoint/2010/main" val="3069801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D4A3-4A56-C186-23B6-BC42C89A5F0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E2AA1A8-1680-E9CC-7793-CD19ABEFDFF0}"/>
              </a:ext>
            </a:extLst>
          </p:cNvPr>
          <p:cNvSpPr>
            <a:spLocks noGrp="1"/>
          </p:cNvSpPr>
          <p:nvPr>
            <p:ph idx="1"/>
          </p:nvPr>
        </p:nvSpPr>
        <p:spPr/>
        <p:txBody>
          <a:bodyPr>
            <a:normAutofit fontScale="70000" lnSpcReduction="20000"/>
          </a:bodyPr>
          <a:lstStyle/>
          <a:p>
            <a:pPr algn="just">
              <a:lnSpc>
                <a:spcPct val="170000"/>
              </a:lnSpc>
            </a:pPr>
            <a:r>
              <a:rPr lang="en-GB" b="1" dirty="0"/>
              <a:t>3. To conserve foreign exchange reserves: </a:t>
            </a:r>
            <a:r>
              <a:rPr lang="en-GB" dirty="0"/>
              <a:t>When a country indulges in surplus import then it impacts the foreign currency of the nation, hence government uses certain measures, such as quotas and tariffs for ensuring the proper balance of foreign exchange reserve.</a:t>
            </a:r>
          </a:p>
          <a:p>
            <a:pPr algn="just">
              <a:lnSpc>
                <a:spcPct val="170000"/>
              </a:lnSpc>
            </a:pPr>
            <a:r>
              <a:rPr lang="en-GB" b="1" dirty="0"/>
              <a:t>4.</a:t>
            </a:r>
            <a:r>
              <a:rPr lang="en-GB" dirty="0"/>
              <a:t> </a:t>
            </a:r>
            <a:r>
              <a:rPr lang="en-GB" b="1" dirty="0"/>
              <a:t>To maintain favourable balance of payments:</a:t>
            </a:r>
            <a:r>
              <a:rPr lang="en-GB" dirty="0"/>
              <a:t> As the name suggests the Balance of Payment (BOP) denotes the gap between inflow and outflow of foreign currency in the economy. </a:t>
            </a:r>
          </a:p>
          <a:p>
            <a:pPr algn="just">
              <a:lnSpc>
                <a:spcPct val="170000"/>
              </a:lnSpc>
            </a:pPr>
            <a:r>
              <a:rPr lang="en-GB" dirty="0"/>
              <a:t>When a country has favourable amount of BOP, then it attracts goodwill and more foreign investment for its economic development. </a:t>
            </a:r>
          </a:p>
          <a:p>
            <a:pPr algn="just">
              <a:lnSpc>
                <a:spcPct val="170000"/>
              </a:lnSpc>
            </a:pPr>
            <a:r>
              <a:rPr lang="en-GB" dirty="0"/>
              <a:t>Trade barriers imposed by the government plays an important role in import reduction and improving BOP of the nation. </a:t>
            </a:r>
            <a:endParaRPr lang="en-US" dirty="0"/>
          </a:p>
          <a:p>
            <a:endParaRPr lang="en-IN" dirty="0"/>
          </a:p>
        </p:txBody>
      </p:sp>
    </p:spTree>
    <p:extLst>
      <p:ext uri="{BB962C8B-B14F-4D97-AF65-F5344CB8AC3E}">
        <p14:creationId xmlns:p14="http://schemas.microsoft.com/office/powerpoint/2010/main" val="4050785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49B3-BA75-60FC-31A5-0F39154D57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6A44616-07C1-9D2F-B1C5-7D53A36A889D}"/>
              </a:ext>
            </a:extLst>
          </p:cNvPr>
          <p:cNvSpPr>
            <a:spLocks noGrp="1"/>
          </p:cNvSpPr>
          <p:nvPr>
            <p:ph idx="1"/>
          </p:nvPr>
        </p:nvSpPr>
        <p:spPr/>
        <p:txBody>
          <a:bodyPr>
            <a:normAutofit fontScale="62500" lnSpcReduction="20000"/>
          </a:bodyPr>
          <a:lstStyle/>
          <a:p>
            <a:pPr algn="just">
              <a:lnSpc>
                <a:spcPct val="170000"/>
              </a:lnSpc>
            </a:pPr>
            <a:r>
              <a:rPr lang="en-GB" sz="2800" b="1" dirty="0"/>
              <a:t>5.  To protect national economy from dumping: </a:t>
            </a:r>
            <a:r>
              <a:rPr lang="en-GB" sz="2800" dirty="0"/>
              <a:t>When an MNC sells its products at price, which is lower than its production cost then it is known as dumping. </a:t>
            </a:r>
          </a:p>
          <a:p>
            <a:pPr algn="just">
              <a:lnSpc>
                <a:spcPct val="170000"/>
              </a:lnSpc>
            </a:pPr>
            <a:r>
              <a:rPr lang="en-GB" sz="2800" dirty="0"/>
              <a:t>As an outcome, the domestic manufacturers fail to beat the competition and they withdraw their products and presence from the market. </a:t>
            </a:r>
          </a:p>
          <a:p>
            <a:pPr algn="just">
              <a:lnSpc>
                <a:spcPct val="170000"/>
              </a:lnSpc>
            </a:pPr>
            <a:r>
              <a:rPr lang="en-GB" sz="2800" dirty="0"/>
              <a:t>For controlling such situations government may increase tariffs on the dumped goods.</a:t>
            </a:r>
            <a:endParaRPr lang="en-US" sz="2800" dirty="0"/>
          </a:p>
          <a:p>
            <a:pPr algn="just">
              <a:lnSpc>
                <a:spcPct val="170000"/>
              </a:lnSpc>
            </a:pPr>
            <a:r>
              <a:rPr lang="en-GB" sz="2800" b="1" dirty="0"/>
              <a:t>6.  To make economy self-reliant: </a:t>
            </a:r>
            <a:r>
              <a:rPr lang="en-GB" sz="2800" dirty="0"/>
              <a:t>During the beginning stage, budding industries need protection from government. </a:t>
            </a:r>
          </a:p>
          <a:p>
            <a:pPr algn="just">
              <a:lnSpc>
                <a:spcPct val="170000"/>
              </a:lnSpc>
            </a:pPr>
            <a:r>
              <a:rPr lang="en-GB" sz="2800" dirty="0"/>
              <a:t>Slowly these protected industries gain strength and stands against the foreign competitors by continuously improving their quality.  </a:t>
            </a:r>
            <a:endParaRPr lang="en-US" sz="2800" dirty="0"/>
          </a:p>
          <a:p>
            <a:endParaRPr lang="en-IN" dirty="0"/>
          </a:p>
        </p:txBody>
      </p:sp>
    </p:spTree>
    <p:extLst>
      <p:ext uri="{BB962C8B-B14F-4D97-AF65-F5344CB8AC3E}">
        <p14:creationId xmlns:p14="http://schemas.microsoft.com/office/powerpoint/2010/main" val="4274931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D84B-320D-D2C4-3F65-0FDDF29279E7}"/>
              </a:ext>
            </a:extLst>
          </p:cNvPr>
          <p:cNvSpPr>
            <a:spLocks noGrp="1"/>
          </p:cNvSpPr>
          <p:nvPr>
            <p:ph type="title"/>
          </p:nvPr>
        </p:nvSpPr>
        <p:spPr/>
        <p:txBody>
          <a:bodyPr/>
          <a:lstStyle/>
          <a:p>
            <a:r>
              <a:rPr lang="en-US" dirty="0"/>
              <a:t>Trade Barriers	</a:t>
            </a:r>
            <a:endParaRPr lang="en-IN" dirty="0"/>
          </a:p>
        </p:txBody>
      </p:sp>
      <p:sp>
        <p:nvSpPr>
          <p:cNvPr id="3" name="Content Placeholder 2">
            <a:extLst>
              <a:ext uri="{FF2B5EF4-FFF2-40B4-BE49-F238E27FC236}">
                <a16:creationId xmlns:a16="http://schemas.microsoft.com/office/drawing/2014/main" id="{EB667ABE-2D19-76D7-CE0F-3F382CDE7DB7}"/>
              </a:ext>
            </a:extLst>
          </p:cNvPr>
          <p:cNvSpPr>
            <a:spLocks noGrp="1"/>
          </p:cNvSpPr>
          <p:nvPr>
            <p:ph idx="1"/>
          </p:nvPr>
        </p:nvSpPr>
        <p:spPr/>
        <p:txBody>
          <a:bodyPr>
            <a:normAutofit fontScale="92500" lnSpcReduction="10000"/>
          </a:bodyPr>
          <a:lstStyle/>
          <a:p>
            <a:r>
              <a:rPr lang="en-US" dirty="0"/>
              <a:t>There are Trade barriers and non trade barriers</a:t>
            </a:r>
          </a:p>
          <a:p>
            <a:pPr marL="0" indent="0">
              <a:buNone/>
            </a:pPr>
            <a:r>
              <a:rPr lang="en-US" dirty="0"/>
              <a:t>Trade Barriers</a:t>
            </a:r>
          </a:p>
          <a:p>
            <a:r>
              <a:rPr lang="en-US" dirty="0"/>
              <a:t>Tariff</a:t>
            </a:r>
          </a:p>
          <a:p>
            <a:r>
              <a:rPr lang="en-US" dirty="0"/>
              <a:t>Anti dumping duty</a:t>
            </a:r>
          </a:p>
          <a:p>
            <a:r>
              <a:rPr lang="en-US" dirty="0"/>
              <a:t>Safeguard duty</a:t>
            </a:r>
          </a:p>
          <a:p>
            <a:r>
              <a:rPr lang="en-US" dirty="0"/>
              <a:t>IGST</a:t>
            </a:r>
          </a:p>
          <a:p>
            <a:pPr marL="0" indent="0">
              <a:buNone/>
            </a:pPr>
            <a:r>
              <a:rPr lang="en-US" dirty="0"/>
              <a:t>Non Trade barriers</a:t>
            </a:r>
          </a:p>
          <a:p>
            <a:r>
              <a:rPr lang="en-US" dirty="0"/>
              <a:t>Embargo</a:t>
            </a:r>
          </a:p>
          <a:p>
            <a:r>
              <a:rPr lang="en-US" dirty="0"/>
              <a:t>Quota</a:t>
            </a:r>
          </a:p>
          <a:p>
            <a:r>
              <a:rPr lang="en-US" dirty="0"/>
              <a:t>Licensing</a:t>
            </a:r>
          </a:p>
          <a:p>
            <a:pPr marL="0" indent="0">
              <a:buNone/>
            </a:pPr>
            <a:endParaRPr lang="en-US" dirty="0"/>
          </a:p>
        </p:txBody>
      </p:sp>
    </p:spTree>
    <p:extLst>
      <p:ext uri="{BB962C8B-B14F-4D97-AF65-F5344CB8AC3E}">
        <p14:creationId xmlns:p14="http://schemas.microsoft.com/office/powerpoint/2010/main" val="1981453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916673-146A-4B96-D166-E6A5A95D650C}"/>
              </a:ext>
            </a:extLst>
          </p:cNvPr>
          <p:cNvSpPr>
            <a:spLocks noGrp="1"/>
          </p:cNvSpPr>
          <p:nvPr>
            <p:ph type="title"/>
          </p:nvPr>
        </p:nvSpPr>
        <p:spPr/>
        <p:txBody>
          <a:bodyPr/>
          <a:lstStyle/>
          <a:p>
            <a:endParaRPr lang="en-IN" dirty="0"/>
          </a:p>
        </p:txBody>
      </p:sp>
      <p:graphicFrame>
        <p:nvGraphicFramePr>
          <p:cNvPr id="6" name="Table 6">
            <a:extLst>
              <a:ext uri="{FF2B5EF4-FFF2-40B4-BE49-F238E27FC236}">
                <a16:creationId xmlns:a16="http://schemas.microsoft.com/office/drawing/2014/main" id="{548D546E-A2DB-BDAF-366B-9C60D198D48A}"/>
              </a:ext>
            </a:extLst>
          </p:cNvPr>
          <p:cNvGraphicFramePr>
            <a:graphicFrameLocks noGrp="1"/>
          </p:cNvGraphicFramePr>
          <p:nvPr>
            <p:ph idx="1"/>
            <p:extLst>
              <p:ext uri="{D42A27DB-BD31-4B8C-83A1-F6EECF244321}">
                <p14:modId xmlns:p14="http://schemas.microsoft.com/office/powerpoint/2010/main" val="3560225116"/>
              </p:ext>
            </p:extLst>
          </p:nvPr>
        </p:nvGraphicFramePr>
        <p:xfrm>
          <a:off x="609600" y="1935163"/>
          <a:ext cx="10972800" cy="44958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3305978474"/>
                    </a:ext>
                  </a:extLst>
                </a:gridCol>
                <a:gridCol w="2194560">
                  <a:extLst>
                    <a:ext uri="{9D8B030D-6E8A-4147-A177-3AD203B41FA5}">
                      <a16:colId xmlns:a16="http://schemas.microsoft.com/office/drawing/2014/main" val="688442469"/>
                    </a:ext>
                  </a:extLst>
                </a:gridCol>
                <a:gridCol w="2194560">
                  <a:extLst>
                    <a:ext uri="{9D8B030D-6E8A-4147-A177-3AD203B41FA5}">
                      <a16:colId xmlns:a16="http://schemas.microsoft.com/office/drawing/2014/main" val="3852948647"/>
                    </a:ext>
                  </a:extLst>
                </a:gridCol>
                <a:gridCol w="2194560">
                  <a:extLst>
                    <a:ext uri="{9D8B030D-6E8A-4147-A177-3AD203B41FA5}">
                      <a16:colId xmlns:a16="http://schemas.microsoft.com/office/drawing/2014/main" val="3061614818"/>
                    </a:ext>
                  </a:extLst>
                </a:gridCol>
                <a:gridCol w="2194560">
                  <a:extLst>
                    <a:ext uri="{9D8B030D-6E8A-4147-A177-3AD203B41FA5}">
                      <a16:colId xmlns:a16="http://schemas.microsoft.com/office/drawing/2014/main" val="1034420215"/>
                    </a:ext>
                  </a:extLst>
                </a:gridCol>
              </a:tblGrid>
              <a:tr h="370840">
                <a:tc>
                  <a:txBody>
                    <a:bodyPr/>
                    <a:lstStyle/>
                    <a:p>
                      <a:r>
                        <a:rPr lang="en-IN" dirty="0"/>
                        <a:t>Customs Duty</a:t>
                      </a:r>
                    </a:p>
                  </a:txBody>
                  <a:tcPr/>
                </a:tc>
                <a:tc>
                  <a:txBody>
                    <a:bodyPr/>
                    <a:lstStyle/>
                    <a:p>
                      <a:r>
                        <a:rPr lang="en-IN" dirty="0"/>
                        <a:t>Rate of duty</a:t>
                      </a:r>
                    </a:p>
                  </a:txBody>
                  <a:tcPr/>
                </a:tc>
                <a:tc>
                  <a:txBody>
                    <a:bodyPr/>
                    <a:lstStyle/>
                    <a:p>
                      <a:r>
                        <a:rPr lang="en-IN" dirty="0"/>
                        <a:t>Duty Amount</a:t>
                      </a:r>
                    </a:p>
                  </a:txBody>
                  <a:tcPr/>
                </a:tc>
                <a:tc>
                  <a:txBody>
                    <a:bodyPr/>
                    <a:lstStyle/>
                    <a:p>
                      <a:r>
                        <a:rPr lang="en-IN" dirty="0"/>
                        <a:t>Total Amount</a:t>
                      </a:r>
                    </a:p>
                  </a:txBody>
                  <a:tcPr/>
                </a:tc>
                <a:tc>
                  <a:txBody>
                    <a:bodyPr/>
                    <a:lstStyle/>
                    <a:p>
                      <a:endParaRPr lang="en-IN" dirty="0"/>
                    </a:p>
                  </a:txBody>
                  <a:tcPr/>
                </a:tc>
                <a:extLst>
                  <a:ext uri="{0D108BD9-81ED-4DB2-BD59-A6C34878D82A}">
                    <a16:rowId xmlns:a16="http://schemas.microsoft.com/office/drawing/2014/main" val="2298515160"/>
                  </a:ext>
                </a:extLst>
              </a:tr>
              <a:tr h="370840">
                <a:tc>
                  <a:txBody>
                    <a:bodyPr/>
                    <a:lstStyle/>
                    <a:p>
                      <a:r>
                        <a:rPr lang="en-IN" dirty="0"/>
                        <a:t>Assessable value</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r>
                        <a:rPr lang="en-IN" dirty="0"/>
                        <a:t>100000.00</a:t>
                      </a:r>
                    </a:p>
                    <a:p>
                      <a:endParaRPr lang="en-IN" dirty="0"/>
                    </a:p>
                  </a:txBody>
                  <a:tcPr/>
                </a:tc>
                <a:extLst>
                  <a:ext uri="{0D108BD9-81ED-4DB2-BD59-A6C34878D82A}">
                    <a16:rowId xmlns:a16="http://schemas.microsoft.com/office/drawing/2014/main" val="1521499173"/>
                  </a:ext>
                </a:extLst>
              </a:tr>
              <a:tr h="370840">
                <a:tc>
                  <a:txBody>
                    <a:bodyPr/>
                    <a:lstStyle/>
                    <a:p>
                      <a:r>
                        <a:rPr lang="en-IN" dirty="0"/>
                        <a:t>Basic Duty on value</a:t>
                      </a:r>
                    </a:p>
                  </a:txBody>
                  <a:tcPr/>
                </a:tc>
                <a:tc>
                  <a:txBody>
                    <a:bodyPr/>
                    <a:lstStyle/>
                    <a:p>
                      <a:r>
                        <a:rPr lang="en-IN" dirty="0"/>
                        <a:t>10% </a:t>
                      </a:r>
                    </a:p>
                  </a:txBody>
                  <a:tcPr/>
                </a:tc>
                <a:tc>
                  <a:txBody>
                    <a:bodyPr/>
                    <a:lstStyle/>
                    <a:p>
                      <a:r>
                        <a:rPr lang="en-IN" dirty="0"/>
                        <a:t>10000</a:t>
                      </a:r>
                    </a:p>
                  </a:txBody>
                  <a:tcPr/>
                </a:tc>
                <a:tc>
                  <a:txBody>
                    <a:bodyPr/>
                    <a:lstStyle/>
                    <a:p>
                      <a:r>
                        <a:rPr lang="en-IN" dirty="0"/>
                        <a:t>110000</a:t>
                      </a:r>
                    </a:p>
                  </a:txBody>
                  <a:tcPr/>
                </a:tc>
                <a:tc>
                  <a:txBody>
                    <a:bodyPr/>
                    <a:lstStyle/>
                    <a:p>
                      <a:endParaRPr lang="en-IN" dirty="0"/>
                    </a:p>
                  </a:txBody>
                  <a:tcPr/>
                </a:tc>
                <a:extLst>
                  <a:ext uri="{0D108BD9-81ED-4DB2-BD59-A6C34878D82A}">
                    <a16:rowId xmlns:a16="http://schemas.microsoft.com/office/drawing/2014/main" val="2345237338"/>
                  </a:ext>
                </a:extLst>
              </a:tr>
              <a:tr h="370840">
                <a:tc>
                  <a:txBody>
                    <a:bodyPr/>
                    <a:lstStyle/>
                    <a:p>
                      <a:r>
                        <a:rPr lang="en-IN" dirty="0"/>
                        <a:t>Customs AIDC</a:t>
                      </a:r>
                    </a:p>
                    <a:p>
                      <a:endParaRPr lang="en-IN" dirty="0"/>
                    </a:p>
                    <a:p>
                      <a:r>
                        <a:rPr lang="en-IN" dirty="0"/>
                        <a:t>Agriculture infrastructure and development cess</a:t>
                      </a:r>
                    </a:p>
                  </a:txBody>
                  <a:tcPr/>
                </a:tc>
                <a:tc>
                  <a:txBody>
                    <a:bodyPr/>
                    <a:lstStyle/>
                    <a:p>
                      <a:r>
                        <a:rPr lang="en-IN" dirty="0"/>
                        <a:t>10% on basic duty</a:t>
                      </a:r>
                    </a:p>
                  </a:txBody>
                  <a:tcPr/>
                </a:tc>
                <a:tc>
                  <a:txBody>
                    <a:bodyPr/>
                    <a:lstStyle/>
                    <a:p>
                      <a:r>
                        <a:rPr lang="en-IN" dirty="0"/>
                        <a:t>1000</a:t>
                      </a:r>
                    </a:p>
                  </a:txBody>
                  <a:tcPr/>
                </a:tc>
                <a:tc>
                  <a:txBody>
                    <a:bodyPr/>
                    <a:lstStyle/>
                    <a:p>
                      <a:r>
                        <a:rPr lang="en-IN" dirty="0"/>
                        <a:t>111000</a:t>
                      </a:r>
                    </a:p>
                  </a:txBody>
                  <a:tcPr/>
                </a:tc>
                <a:tc>
                  <a:txBody>
                    <a:bodyPr/>
                    <a:lstStyle/>
                    <a:p>
                      <a:endParaRPr lang="en-IN" dirty="0"/>
                    </a:p>
                  </a:txBody>
                  <a:tcPr/>
                </a:tc>
                <a:extLst>
                  <a:ext uri="{0D108BD9-81ED-4DB2-BD59-A6C34878D82A}">
                    <a16:rowId xmlns:a16="http://schemas.microsoft.com/office/drawing/2014/main" val="3648161652"/>
                  </a:ext>
                </a:extLst>
              </a:tr>
              <a:tr h="370840">
                <a:tc>
                  <a:txBody>
                    <a:bodyPr/>
                    <a:lstStyle/>
                    <a:p>
                      <a:r>
                        <a:rPr lang="en-IN" dirty="0"/>
                        <a:t>Social welfare surcharge SWC</a:t>
                      </a:r>
                    </a:p>
                  </a:txBody>
                  <a:tcPr/>
                </a:tc>
                <a:tc>
                  <a:txBody>
                    <a:bodyPr/>
                    <a:lstStyle/>
                    <a:p>
                      <a:r>
                        <a:rPr lang="en-IN" dirty="0"/>
                        <a:t>10% on total duty amount</a:t>
                      </a:r>
                    </a:p>
                  </a:txBody>
                  <a:tcPr/>
                </a:tc>
                <a:tc>
                  <a:txBody>
                    <a:bodyPr/>
                    <a:lstStyle/>
                    <a:p>
                      <a:r>
                        <a:rPr lang="en-IN" dirty="0"/>
                        <a:t>1100</a:t>
                      </a:r>
                    </a:p>
                  </a:txBody>
                  <a:tcPr/>
                </a:tc>
                <a:tc>
                  <a:txBody>
                    <a:bodyPr/>
                    <a:lstStyle/>
                    <a:p>
                      <a:r>
                        <a:rPr lang="en-IN" dirty="0"/>
                        <a:t>112100</a:t>
                      </a:r>
                    </a:p>
                  </a:txBody>
                  <a:tcPr/>
                </a:tc>
                <a:tc>
                  <a:txBody>
                    <a:bodyPr/>
                    <a:lstStyle/>
                    <a:p>
                      <a:endParaRPr lang="en-IN" dirty="0"/>
                    </a:p>
                  </a:txBody>
                  <a:tcPr/>
                </a:tc>
                <a:extLst>
                  <a:ext uri="{0D108BD9-81ED-4DB2-BD59-A6C34878D82A}">
                    <a16:rowId xmlns:a16="http://schemas.microsoft.com/office/drawing/2014/main" val="2930863447"/>
                  </a:ext>
                </a:extLst>
              </a:tr>
              <a:tr h="370840">
                <a:tc>
                  <a:txBody>
                    <a:bodyPr/>
                    <a:lstStyle/>
                    <a:p>
                      <a:r>
                        <a:rPr lang="en-IN" dirty="0"/>
                        <a:t>IGST levy</a:t>
                      </a:r>
                    </a:p>
                  </a:txBody>
                  <a:tcPr/>
                </a:tc>
                <a:tc>
                  <a:txBody>
                    <a:bodyPr/>
                    <a:lstStyle/>
                    <a:p>
                      <a:r>
                        <a:rPr lang="en-IN" dirty="0"/>
                        <a:t>12% on value + total duty</a:t>
                      </a:r>
                    </a:p>
                  </a:txBody>
                  <a:tcPr/>
                </a:tc>
                <a:tc>
                  <a:txBody>
                    <a:bodyPr/>
                    <a:lstStyle/>
                    <a:p>
                      <a:r>
                        <a:rPr lang="en-IN" dirty="0"/>
                        <a:t>13452</a:t>
                      </a:r>
                    </a:p>
                  </a:txBody>
                  <a:tcPr/>
                </a:tc>
                <a:tc>
                  <a:txBody>
                    <a:bodyPr/>
                    <a:lstStyle/>
                    <a:p>
                      <a:r>
                        <a:rPr lang="en-IN" dirty="0"/>
                        <a:t>125552</a:t>
                      </a:r>
                    </a:p>
                  </a:txBody>
                  <a:tcPr/>
                </a:tc>
                <a:tc>
                  <a:txBody>
                    <a:bodyPr/>
                    <a:lstStyle/>
                    <a:p>
                      <a:endParaRPr lang="en-IN" dirty="0"/>
                    </a:p>
                  </a:txBody>
                  <a:tcPr/>
                </a:tc>
                <a:extLst>
                  <a:ext uri="{0D108BD9-81ED-4DB2-BD59-A6C34878D82A}">
                    <a16:rowId xmlns:a16="http://schemas.microsoft.com/office/drawing/2014/main" val="1457298684"/>
                  </a:ext>
                </a:extLst>
              </a:tr>
              <a:tr h="370840">
                <a:tc>
                  <a:txBody>
                    <a:bodyPr/>
                    <a:lstStyle/>
                    <a:p>
                      <a:r>
                        <a:rPr lang="en-IN" dirty="0"/>
                        <a:t>Total Duty</a:t>
                      </a:r>
                    </a:p>
                  </a:txBody>
                  <a:tcPr/>
                </a:tc>
                <a:tc>
                  <a:txBody>
                    <a:bodyPr/>
                    <a:lstStyle/>
                    <a:p>
                      <a:r>
                        <a:rPr lang="en-IN" dirty="0"/>
                        <a:t>25.552%</a:t>
                      </a:r>
                    </a:p>
                  </a:txBody>
                  <a:tcPr/>
                </a:tc>
                <a:tc>
                  <a:txBody>
                    <a:bodyPr/>
                    <a:lstStyle/>
                    <a:p>
                      <a:r>
                        <a:rPr lang="en-IN" dirty="0"/>
                        <a:t>25552.00</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9649809"/>
                  </a:ext>
                </a:extLst>
              </a:tr>
            </a:tbl>
          </a:graphicData>
        </a:graphic>
      </p:graphicFrame>
    </p:spTree>
    <p:extLst>
      <p:ext uri="{BB962C8B-B14F-4D97-AF65-F5344CB8AC3E}">
        <p14:creationId xmlns:p14="http://schemas.microsoft.com/office/powerpoint/2010/main" val="231375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6E59-48CA-3AA6-D71E-68A846E0ABA3}"/>
              </a:ext>
            </a:extLst>
          </p:cNvPr>
          <p:cNvSpPr>
            <a:spLocks noGrp="1"/>
          </p:cNvSpPr>
          <p:nvPr>
            <p:ph type="title"/>
          </p:nvPr>
        </p:nvSpPr>
        <p:spPr/>
        <p:txBody>
          <a:bodyPr/>
          <a:lstStyle/>
          <a:p>
            <a:r>
              <a:rPr lang="en-IN" dirty="0"/>
              <a:t>Tariff Classification</a:t>
            </a:r>
          </a:p>
        </p:txBody>
      </p:sp>
      <p:sp>
        <p:nvSpPr>
          <p:cNvPr id="3" name="Content Placeholder 2">
            <a:extLst>
              <a:ext uri="{FF2B5EF4-FFF2-40B4-BE49-F238E27FC236}">
                <a16:creationId xmlns:a16="http://schemas.microsoft.com/office/drawing/2014/main" id="{75BBFA94-F52C-19D9-5927-34AC6C5B0135}"/>
              </a:ext>
            </a:extLst>
          </p:cNvPr>
          <p:cNvSpPr>
            <a:spLocks noGrp="1"/>
          </p:cNvSpPr>
          <p:nvPr>
            <p:ph idx="1"/>
          </p:nvPr>
        </p:nvSpPr>
        <p:spPr/>
        <p:txBody>
          <a:bodyPr/>
          <a:lstStyle/>
          <a:p>
            <a:r>
              <a:rPr lang="en-IN" dirty="0"/>
              <a:t>Total 8 Digits under ITC (HS) classification i.e. Indian Trade classification (Harmonised system)</a:t>
            </a:r>
          </a:p>
          <a:p>
            <a:r>
              <a:rPr lang="en-IN" dirty="0"/>
              <a:t>Another term is HSN  - </a:t>
            </a:r>
            <a:r>
              <a:rPr lang="en-IN" dirty="0" err="1"/>
              <a:t>Hormonised</a:t>
            </a:r>
            <a:r>
              <a:rPr lang="en-IN" dirty="0"/>
              <a:t> system of Nomenclature</a:t>
            </a:r>
          </a:p>
          <a:p>
            <a:endParaRPr lang="en-IN" dirty="0"/>
          </a:p>
          <a:p>
            <a:r>
              <a:rPr lang="en-IN" dirty="0"/>
              <a:t>First 2 digits    			- Chapter no</a:t>
            </a:r>
          </a:p>
          <a:p>
            <a:r>
              <a:rPr lang="en-IN" dirty="0"/>
              <a:t>Second 2 digits			- Heading</a:t>
            </a:r>
          </a:p>
          <a:p>
            <a:r>
              <a:rPr lang="en-IN" dirty="0"/>
              <a:t>3</a:t>
            </a:r>
            <a:r>
              <a:rPr lang="en-IN" baseline="30000" dirty="0"/>
              <a:t>rd</a:t>
            </a:r>
            <a:r>
              <a:rPr lang="en-IN" dirty="0"/>
              <a:t> 2 digits				- Sub heading</a:t>
            </a:r>
          </a:p>
          <a:p>
            <a:r>
              <a:rPr lang="en-IN" dirty="0"/>
              <a:t>4</a:t>
            </a:r>
            <a:r>
              <a:rPr lang="en-IN" baseline="30000" dirty="0"/>
              <a:t>th</a:t>
            </a:r>
            <a:r>
              <a:rPr lang="en-IN" dirty="0"/>
              <a:t> 2 digits				- Tariff classification</a:t>
            </a:r>
          </a:p>
        </p:txBody>
      </p:sp>
    </p:spTree>
    <p:extLst>
      <p:ext uri="{BB962C8B-B14F-4D97-AF65-F5344CB8AC3E}">
        <p14:creationId xmlns:p14="http://schemas.microsoft.com/office/powerpoint/2010/main" val="3435769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332C-8F6B-7C47-5EBD-7C6586D58E6C}"/>
              </a:ext>
            </a:extLst>
          </p:cNvPr>
          <p:cNvSpPr>
            <a:spLocks noGrp="1"/>
          </p:cNvSpPr>
          <p:nvPr>
            <p:ph type="title"/>
          </p:nvPr>
        </p:nvSpPr>
        <p:spPr/>
        <p:txBody>
          <a:bodyPr/>
          <a:lstStyle/>
          <a:p>
            <a:r>
              <a:rPr lang="en-IN" dirty="0"/>
              <a:t>High Sea Sales (HSS)</a:t>
            </a:r>
          </a:p>
        </p:txBody>
      </p:sp>
      <p:sp>
        <p:nvSpPr>
          <p:cNvPr id="3" name="Content Placeholder 2">
            <a:extLst>
              <a:ext uri="{FF2B5EF4-FFF2-40B4-BE49-F238E27FC236}">
                <a16:creationId xmlns:a16="http://schemas.microsoft.com/office/drawing/2014/main" id="{FC148805-1B0B-8B01-7B2A-EFE9D002EE68}"/>
              </a:ext>
            </a:extLst>
          </p:cNvPr>
          <p:cNvSpPr>
            <a:spLocks noGrp="1"/>
          </p:cNvSpPr>
          <p:nvPr>
            <p:ph idx="1"/>
          </p:nvPr>
        </p:nvSpPr>
        <p:spPr/>
        <p:txBody>
          <a:bodyPr>
            <a:normAutofit/>
          </a:bodyPr>
          <a:lstStyle/>
          <a:p>
            <a:pPr algn="just" fontAlgn="auto">
              <a:lnSpc>
                <a:spcPct val="150000"/>
              </a:lnSpc>
            </a:pPr>
            <a:r>
              <a:rPr lang="en-US" dirty="0">
                <a:latin typeface="-apple-system"/>
              </a:rPr>
              <a:t>The provisions covering “High Sea Sales” are contained under Para 2.38 of the Foreign Trade Policy stating” </a:t>
            </a:r>
            <a:r>
              <a:rPr lang="en-US" i="1" dirty="0">
                <a:latin typeface="-apple-system"/>
              </a:rPr>
              <a:t>Sale of goods on high sea s for import into India may be made subject to FTP or any other law for the time being in force</a:t>
            </a:r>
            <a:r>
              <a:rPr lang="en-US" dirty="0">
                <a:latin typeface="-apple-system"/>
              </a:rPr>
              <a:t>”</a:t>
            </a:r>
          </a:p>
          <a:p>
            <a:pPr algn="just" fontAlgn="auto">
              <a:lnSpc>
                <a:spcPct val="150000"/>
              </a:lnSpc>
            </a:pPr>
            <a:r>
              <a:rPr lang="en-US" i="0" dirty="0">
                <a:effectLst/>
                <a:latin typeface="-apple-system"/>
              </a:rPr>
              <a:t>The law is silent on the mode of transportation i.e. Sea or Air.</a:t>
            </a:r>
          </a:p>
          <a:p>
            <a:pPr algn="just" fontAlgn="auto">
              <a:lnSpc>
                <a:spcPct val="150000"/>
              </a:lnSpc>
            </a:pPr>
            <a:r>
              <a:rPr lang="en-US" dirty="0">
                <a:latin typeface="-apple-system"/>
              </a:rPr>
              <a:t>Thus the provision is equally applicable to imports on High Sea Sales by Sea as well as by Air mode.</a:t>
            </a:r>
            <a:endParaRPr lang="en-US" i="0" dirty="0">
              <a:effectLst/>
              <a:latin typeface="-apple-system"/>
            </a:endParaRPr>
          </a:p>
          <a:p>
            <a:endParaRPr lang="en-IN" dirty="0"/>
          </a:p>
        </p:txBody>
      </p:sp>
    </p:spTree>
    <p:extLst>
      <p:ext uri="{BB962C8B-B14F-4D97-AF65-F5344CB8AC3E}">
        <p14:creationId xmlns:p14="http://schemas.microsoft.com/office/powerpoint/2010/main" val="270757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D56B-D386-FE4B-23EA-1B48D1F3C205}"/>
              </a:ext>
            </a:extLst>
          </p:cNvPr>
          <p:cNvSpPr>
            <a:spLocks noGrp="1"/>
          </p:cNvSpPr>
          <p:nvPr>
            <p:ph type="title"/>
          </p:nvPr>
        </p:nvSpPr>
        <p:spPr>
          <a:xfrm>
            <a:off x="609600" y="704088"/>
            <a:ext cx="10972800" cy="809752"/>
          </a:xfrm>
        </p:spPr>
        <p:txBody>
          <a:bodyPr/>
          <a:lstStyle/>
          <a:p>
            <a:r>
              <a:rPr lang="en-IN" dirty="0"/>
              <a:t>Territorial waters</a:t>
            </a:r>
          </a:p>
        </p:txBody>
      </p:sp>
      <p:sp>
        <p:nvSpPr>
          <p:cNvPr id="3" name="Content Placeholder 2">
            <a:extLst>
              <a:ext uri="{FF2B5EF4-FFF2-40B4-BE49-F238E27FC236}">
                <a16:creationId xmlns:a16="http://schemas.microsoft.com/office/drawing/2014/main" id="{D14076A9-B02A-7001-C0FB-EA939835FAF6}"/>
              </a:ext>
            </a:extLst>
          </p:cNvPr>
          <p:cNvSpPr>
            <a:spLocks noGrp="1"/>
          </p:cNvSpPr>
          <p:nvPr>
            <p:ph idx="1"/>
          </p:nvPr>
        </p:nvSpPr>
        <p:spPr>
          <a:xfrm>
            <a:off x="609600" y="1635760"/>
            <a:ext cx="10972800" cy="4805680"/>
          </a:xfrm>
        </p:spPr>
        <p:txBody>
          <a:bodyPr>
            <a:normAutofit fontScale="77500" lnSpcReduction="20000"/>
          </a:bodyPr>
          <a:lstStyle/>
          <a:p>
            <a:pPr algn="just">
              <a:lnSpc>
                <a:spcPct val="150000"/>
              </a:lnSpc>
            </a:pPr>
            <a:r>
              <a:rPr lang="en-US" b="0" i="0" dirty="0">
                <a:solidFill>
                  <a:srgbClr val="202124"/>
                </a:solidFill>
                <a:effectLst/>
                <a:latin typeface="Google Sans"/>
              </a:rPr>
              <a:t>The territorial jurisdiction extends to territorial water </a:t>
            </a:r>
            <a:r>
              <a:rPr lang="en-US" b="0" i="0" dirty="0">
                <a:solidFill>
                  <a:srgbClr val="040C28"/>
                </a:solidFill>
                <a:effectLst/>
                <a:latin typeface="Google Sans"/>
              </a:rPr>
              <a:t>up to 12 nautical miles</a:t>
            </a:r>
            <a:r>
              <a:rPr lang="en-US" b="0" i="0" dirty="0">
                <a:solidFill>
                  <a:srgbClr val="202124"/>
                </a:solidFill>
                <a:effectLst/>
                <a:latin typeface="Google Sans"/>
              </a:rPr>
              <a:t> from the nearest point of the baseline; </a:t>
            </a:r>
          </a:p>
          <a:p>
            <a:pPr algn="just">
              <a:lnSpc>
                <a:spcPct val="150000"/>
              </a:lnSpc>
            </a:pPr>
            <a:r>
              <a:rPr lang="en-US" b="0" i="0" dirty="0">
                <a:solidFill>
                  <a:srgbClr val="202124"/>
                </a:solidFill>
                <a:effectLst/>
                <a:latin typeface="Google Sans"/>
              </a:rPr>
              <a:t>beyond territorial waters is the Contiguous Zone extending up to 24 nautical miles; </a:t>
            </a:r>
          </a:p>
          <a:p>
            <a:pPr algn="just">
              <a:lnSpc>
                <a:spcPct val="150000"/>
              </a:lnSpc>
            </a:pPr>
            <a:r>
              <a:rPr lang="en-US" b="0" i="0" dirty="0">
                <a:solidFill>
                  <a:srgbClr val="202124"/>
                </a:solidFill>
                <a:effectLst/>
                <a:latin typeface="Google Sans"/>
              </a:rPr>
              <a:t>and beyond that up to 200 nautical miles is the Exclusive Economic Zone of India.</a:t>
            </a:r>
          </a:p>
          <a:p>
            <a:pPr algn="just">
              <a:lnSpc>
                <a:spcPct val="150000"/>
              </a:lnSpc>
            </a:pPr>
            <a:r>
              <a:rPr lang="en-US" b="0" i="0" dirty="0">
                <a:solidFill>
                  <a:srgbClr val="202124"/>
                </a:solidFill>
                <a:effectLst/>
                <a:latin typeface="arial" panose="020B0604020202020204" pitchFamily="34" charset="0"/>
              </a:rPr>
              <a:t>Exclusive Economic Zone is an area of coastal water and </a:t>
            </a:r>
            <a:r>
              <a:rPr lang="en-US" dirty="0">
                <a:solidFill>
                  <a:srgbClr val="202124"/>
                </a:solidFill>
                <a:latin typeface="arial" panose="020B0604020202020204" pitchFamily="34" charset="0"/>
              </a:rPr>
              <a:t>seabed </a:t>
            </a:r>
            <a:r>
              <a:rPr lang="en-US" b="0" i="0" dirty="0">
                <a:solidFill>
                  <a:srgbClr val="202124"/>
                </a:solidFill>
                <a:effectLst/>
                <a:latin typeface="arial" panose="020B0604020202020204" pitchFamily="34" charset="0"/>
              </a:rPr>
              <a:t>within a certain distance of a country's </a:t>
            </a:r>
            <a:r>
              <a:rPr lang="en-US" dirty="0">
                <a:solidFill>
                  <a:srgbClr val="202124"/>
                </a:solidFill>
                <a:latin typeface="arial" panose="020B0604020202020204" pitchFamily="34" charset="0"/>
              </a:rPr>
              <a:t>coastline</a:t>
            </a:r>
            <a:r>
              <a:rPr lang="en-US" b="0" i="0" dirty="0">
                <a:solidFill>
                  <a:srgbClr val="202124"/>
                </a:solidFill>
                <a:effectLst/>
                <a:latin typeface="arial" panose="020B0604020202020204" pitchFamily="34" charset="0"/>
              </a:rPr>
              <a:t>, to which the country claims exclusive rights for fishing, drilling, and other economic activities.</a:t>
            </a:r>
            <a:endParaRPr lang="en-US" b="0" i="0" dirty="0">
              <a:solidFill>
                <a:srgbClr val="202124"/>
              </a:solidFill>
              <a:effectLst/>
              <a:latin typeface="Google Sans"/>
            </a:endParaRPr>
          </a:p>
          <a:p>
            <a:pPr algn="just">
              <a:lnSpc>
                <a:spcPct val="150000"/>
              </a:lnSpc>
            </a:pPr>
            <a:r>
              <a:rPr lang="en-US" dirty="0">
                <a:solidFill>
                  <a:srgbClr val="202124"/>
                </a:solidFill>
                <a:latin typeface="arial" panose="020B0604020202020204" pitchFamily="34" charset="0"/>
              </a:rPr>
              <a:t>Indian Customs Waters' means the water extending into the sea up to the limit of the contiguous zone of India.</a:t>
            </a:r>
          </a:p>
          <a:p>
            <a:pPr algn="just">
              <a:lnSpc>
                <a:spcPct val="150000"/>
              </a:lnSpc>
            </a:pPr>
            <a:r>
              <a:rPr lang="en-US" dirty="0">
                <a:solidFill>
                  <a:srgbClr val="202124"/>
                </a:solidFill>
                <a:latin typeface="arial" panose="020B0604020202020204" pitchFamily="34" charset="0"/>
              </a:rPr>
              <a:t> In this manner, Indian Customs waters reach out up to 12 nautical miles past territorial waters.</a:t>
            </a:r>
            <a:endParaRPr lang="en-IN" dirty="0">
              <a:solidFill>
                <a:srgbClr val="202124"/>
              </a:solidFill>
              <a:latin typeface="arial" panose="020B0604020202020204" pitchFamily="34" charset="0"/>
            </a:endParaRPr>
          </a:p>
        </p:txBody>
      </p:sp>
    </p:spTree>
    <p:extLst>
      <p:ext uri="{BB962C8B-B14F-4D97-AF65-F5344CB8AC3E}">
        <p14:creationId xmlns:p14="http://schemas.microsoft.com/office/powerpoint/2010/main" val="3164087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48A8-4DC6-6990-C396-813A8365B5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2A55FDB-E71C-9D21-F29D-4DE0B536B67D}"/>
              </a:ext>
            </a:extLst>
          </p:cNvPr>
          <p:cNvSpPr>
            <a:spLocks noGrp="1"/>
          </p:cNvSpPr>
          <p:nvPr>
            <p:ph idx="1"/>
          </p:nvPr>
        </p:nvSpPr>
        <p:spPr/>
        <p:txBody>
          <a:bodyPr>
            <a:normAutofit fontScale="92500"/>
          </a:bodyPr>
          <a:lstStyle/>
          <a:p>
            <a:pPr algn="l" fontAlgn="auto"/>
            <a:r>
              <a:rPr lang="en-US" b="1" i="0" u="sng" dirty="0">
                <a:effectLst/>
                <a:latin typeface="-apple-system"/>
              </a:rPr>
              <a:t>Meaning of High Sea Sales</a:t>
            </a:r>
            <a:endParaRPr lang="en-US" b="0" i="0" dirty="0">
              <a:effectLst/>
              <a:latin typeface="-apple-system"/>
            </a:endParaRPr>
          </a:p>
          <a:p>
            <a:pPr algn="l" fontAlgn="auto">
              <a:lnSpc>
                <a:spcPct val="150000"/>
              </a:lnSpc>
            </a:pPr>
            <a:r>
              <a:rPr lang="en-US" b="0" i="0" dirty="0">
                <a:effectLst/>
                <a:latin typeface="-apple-system"/>
              </a:rPr>
              <a:t>High Sea Sales (HSS) is a sale carried out by the carrier document consignee to another buyer while the goods are yet on high seas or after their dispatch from the port/ airport of origin and before their arrival at the port / airport of destination.</a:t>
            </a:r>
          </a:p>
          <a:p>
            <a:pPr algn="l" fontAlgn="auto">
              <a:lnSpc>
                <a:spcPct val="150000"/>
              </a:lnSpc>
            </a:pPr>
            <a:r>
              <a:rPr lang="en-US" b="0" i="0" dirty="0">
                <a:effectLst/>
                <a:latin typeface="-apple-system"/>
              </a:rPr>
              <a:t>In Simpler Words, It means sale of goods after crossing the Custom barriers of the Foreign Nation but before crossing (entering) the Custom frontiers of India by way of transfer of documents of title of goods, that is, While it is in transit.</a:t>
            </a:r>
          </a:p>
          <a:p>
            <a:endParaRPr lang="en-IN" dirty="0"/>
          </a:p>
        </p:txBody>
      </p:sp>
    </p:spTree>
    <p:extLst>
      <p:ext uri="{BB962C8B-B14F-4D97-AF65-F5344CB8AC3E}">
        <p14:creationId xmlns:p14="http://schemas.microsoft.com/office/powerpoint/2010/main" val="3232553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D669-145D-B465-A16B-09793013762C}"/>
              </a:ext>
            </a:extLst>
          </p:cNvPr>
          <p:cNvSpPr>
            <a:spLocks noGrp="1"/>
          </p:cNvSpPr>
          <p:nvPr>
            <p:ph type="title"/>
          </p:nvPr>
        </p:nvSpPr>
        <p:spPr>
          <a:xfrm>
            <a:off x="609600" y="704088"/>
            <a:ext cx="10972800" cy="657352"/>
          </a:xfrm>
        </p:spPr>
        <p:txBody>
          <a:bodyPr>
            <a:normAutofit fontScale="90000"/>
          </a:bodyPr>
          <a:lstStyle/>
          <a:p>
            <a:r>
              <a:rPr lang="en-IN" dirty="0"/>
              <a:t>Example</a:t>
            </a:r>
          </a:p>
        </p:txBody>
      </p:sp>
      <p:sp>
        <p:nvSpPr>
          <p:cNvPr id="3" name="Content Placeholder 2">
            <a:extLst>
              <a:ext uri="{FF2B5EF4-FFF2-40B4-BE49-F238E27FC236}">
                <a16:creationId xmlns:a16="http://schemas.microsoft.com/office/drawing/2014/main" id="{8B1BBF8B-EF38-FBBB-BDB2-78A86CB1F5DE}"/>
              </a:ext>
            </a:extLst>
          </p:cNvPr>
          <p:cNvSpPr>
            <a:spLocks noGrp="1"/>
          </p:cNvSpPr>
          <p:nvPr>
            <p:ph idx="1"/>
          </p:nvPr>
        </p:nvSpPr>
        <p:spPr>
          <a:xfrm>
            <a:off x="609600" y="1361440"/>
            <a:ext cx="10972800" cy="4963160"/>
          </a:xfrm>
        </p:spPr>
        <p:txBody>
          <a:bodyPr>
            <a:normAutofit fontScale="77500" lnSpcReduction="20000"/>
          </a:bodyPr>
          <a:lstStyle/>
          <a:p>
            <a:pPr algn="just">
              <a:lnSpc>
                <a:spcPct val="160000"/>
              </a:lnSpc>
            </a:pPr>
            <a:r>
              <a:rPr lang="en-US" dirty="0">
                <a:solidFill>
                  <a:srgbClr val="314259"/>
                </a:solidFill>
                <a:latin typeface="+mj-lt"/>
              </a:rPr>
              <a:t>An importer </a:t>
            </a:r>
            <a:r>
              <a:rPr lang="en-US" b="0" i="0" dirty="0">
                <a:solidFill>
                  <a:srgbClr val="314259"/>
                </a:solidFill>
                <a:effectLst/>
                <a:latin typeface="+mj-lt"/>
              </a:rPr>
              <a:t>from Mumbai imports Laptops from Korea</a:t>
            </a:r>
          </a:p>
          <a:p>
            <a:pPr algn="just">
              <a:lnSpc>
                <a:spcPct val="160000"/>
              </a:lnSpc>
            </a:pPr>
            <a:r>
              <a:rPr lang="en-US" dirty="0">
                <a:solidFill>
                  <a:srgbClr val="314259"/>
                </a:solidFill>
                <a:latin typeface="+mj-lt"/>
              </a:rPr>
              <a:t>W</a:t>
            </a:r>
            <a:r>
              <a:rPr lang="en-US" b="0" i="0" dirty="0">
                <a:solidFill>
                  <a:srgbClr val="314259"/>
                </a:solidFill>
                <a:effectLst/>
                <a:latin typeface="+mj-lt"/>
              </a:rPr>
              <a:t>hile in transit and before crossing the customs frontiers of India, the goods are sold to another  buyer in Mumbai</a:t>
            </a:r>
          </a:p>
          <a:p>
            <a:pPr algn="just">
              <a:lnSpc>
                <a:spcPct val="160000"/>
              </a:lnSpc>
            </a:pPr>
            <a:r>
              <a:rPr lang="en-US" b="0" i="0" dirty="0">
                <a:solidFill>
                  <a:srgbClr val="314259"/>
                </a:solidFill>
                <a:effectLst/>
                <a:latin typeface="+mj-lt"/>
              </a:rPr>
              <a:t>This transaction would be considered a high sea sale. </a:t>
            </a:r>
          </a:p>
          <a:p>
            <a:pPr algn="just">
              <a:lnSpc>
                <a:spcPct val="160000"/>
              </a:lnSpc>
            </a:pPr>
            <a:r>
              <a:rPr lang="en-US" b="0" i="0" dirty="0">
                <a:solidFill>
                  <a:srgbClr val="314259"/>
                </a:solidFill>
                <a:effectLst/>
                <a:latin typeface="+mj-lt"/>
              </a:rPr>
              <a:t>The high sea sale agreement needs to be signed after the goods have been dispatched from the origin and before they reach their destination in India.</a:t>
            </a:r>
          </a:p>
          <a:p>
            <a:pPr algn="just">
              <a:lnSpc>
                <a:spcPct val="160000"/>
              </a:lnSpc>
            </a:pPr>
            <a:r>
              <a:rPr lang="en-US" b="0" i="0" dirty="0">
                <a:solidFill>
                  <a:srgbClr val="314259"/>
                </a:solidFill>
                <a:effectLst/>
                <a:latin typeface="+mj-lt"/>
              </a:rPr>
              <a:t>Once the high sea sales agreement is concluded, the ownership is to be transferred in </a:t>
            </a:r>
            <a:r>
              <a:rPr lang="en-US" b="0" i="0" dirty="0" err="1">
                <a:solidFill>
                  <a:srgbClr val="314259"/>
                </a:solidFill>
                <a:effectLst/>
                <a:latin typeface="+mj-lt"/>
              </a:rPr>
              <a:t>favour</a:t>
            </a:r>
            <a:r>
              <a:rPr lang="en-US" b="0" i="0" dirty="0">
                <a:solidFill>
                  <a:srgbClr val="314259"/>
                </a:solidFill>
                <a:effectLst/>
                <a:latin typeface="+mj-lt"/>
              </a:rPr>
              <a:t> of the new buyer.</a:t>
            </a:r>
          </a:p>
          <a:p>
            <a:pPr algn="just">
              <a:lnSpc>
                <a:spcPct val="160000"/>
              </a:lnSpc>
            </a:pPr>
            <a:r>
              <a:rPr lang="en-US" dirty="0">
                <a:solidFill>
                  <a:srgbClr val="314259"/>
                </a:solidFill>
                <a:latin typeface="+mj-lt"/>
              </a:rPr>
              <a:t>After the high sea sale of the goods, the Customs declarations i.e. Bill of Entry </a:t>
            </a:r>
            <a:r>
              <a:rPr lang="en-US" dirty="0" err="1">
                <a:solidFill>
                  <a:srgbClr val="314259"/>
                </a:solidFill>
                <a:latin typeface="+mj-lt"/>
              </a:rPr>
              <a:t>etc</a:t>
            </a:r>
            <a:r>
              <a:rPr lang="en-US" dirty="0">
                <a:solidFill>
                  <a:srgbClr val="314259"/>
                </a:solidFill>
                <a:latin typeface="+mj-lt"/>
              </a:rPr>
              <a:t> is filed by the person who buys the goods from the original importer during the said sale</a:t>
            </a:r>
          </a:p>
          <a:p>
            <a:pPr algn="just">
              <a:lnSpc>
                <a:spcPct val="160000"/>
              </a:lnSpc>
            </a:pPr>
            <a:endParaRPr lang="en-US" b="0" i="0" dirty="0">
              <a:solidFill>
                <a:srgbClr val="314259"/>
              </a:solidFill>
              <a:effectLst/>
              <a:latin typeface="Gilroy"/>
            </a:endParaRPr>
          </a:p>
        </p:txBody>
      </p:sp>
    </p:spTree>
    <p:extLst>
      <p:ext uri="{BB962C8B-B14F-4D97-AF65-F5344CB8AC3E}">
        <p14:creationId xmlns:p14="http://schemas.microsoft.com/office/powerpoint/2010/main" val="1085272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43EE-0521-EDC2-4E5C-347522EF473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0B11E37-F639-12C5-1AF3-7C7A415357F1}"/>
              </a:ext>
            </a:extLst>
          </p:cNvPr>
          <p:cNvSpPr>
            <a:spLocks noGrp="1"/>
          </p:cNvSpPr>
          <p:nvPr>
            <p:ph idx="1"/>
          </p:nvPr>
        </p:nvSpPr>
        <p:spPr/>
        <p:txBody>
          <a:bodyPr>
            <a:normAutofit fontScale="92500" lnSpcReduction="20000"/>
          </a:bodyPr>
          <a:lstStyle/>
          <a:p>
            <a:pPr algn="just">
              <a:lnSpc>
                <a:spcPct val="150000"/>
              </a:lnSpc>
            </a:pPr>
            <a:r>
              <a:rPr lang="en-US" b="0" i="0" dirty="0">
                <a:effectLst/>
                <a:latin typeface="+mj-lt"/>
              </a:rPr>
              <a:t>On concluding the high sea sales agreement, the bill of lading should be endorsed in </a:t>
            </a:r>
            <a:r>
              <a:rPr lang="en-US" b="0" i="0" dirty="0" err="1">
                <a:effectLst/>
                <a:latin typeface="+mj-lt"/>
              </a:rPr>
              <a:t>favour</a:t>
            </a:r>
            <a:r>
              <a:rPr lang="en-US" b="0" i="0" dirty="0">
                <a:effectLst/>
                <a:latin typeface="+mj-lt"/>
              </a:rPr>
              <a:t> of the buyer. </a:t>
            </a:r>
          </a:p>
          <a:p>
            <a:pPr algn="just">
              <a:lnSpc>
                <a:spcPct val="150000"/>
              </a:lnSpc>
            </a:pPr>
            <a:r>
              <a:rPr lang="en-US" b="0" i="0" dirty="0">
                <a:effectLst/>
                <a:latin typeface="+mj-lt"/>
              </a:rPr>
              <a:t>The title of the goods transfers to the buyer and bill of entry</a:t>
            </a:r>
            <a:r>
              <a:rPr lang="en-US" i="0" dirty="0">
                <a:effectLst/>
                <a:latin typeface="+mj-lt"/>
              </a:rPr>
              <a:t> </a:t>
            </a:r>
            <a:r>
              <a:rPr lang="en-US" b="0" i="0" dirty="0">
                <a:effectLst/>
                <a:latin typeface="+mj-lt"/>
              </a:rPr>
              <a:t>is also filed in the name of buyer.</a:t>
            </a:r>
          </a:p>
          <a:p>
            <a:pPr algn="just">
              <a:lnSpc>
                <a:spcPct val="150000"/>
              </a:lnSpc>
            </a:pPr>
            <a:r>
              <a:rPr lang="en-US" b="0" i="0" dirty="0">
                <a:solidFill>
                  <a:srgbClr val="202124"/>
                </a:solidFill>
                <a:effectLst/>
                <a:latin typeface="Google Sans"/>
              </a:rPr>
              <a:t>Section 7(2) of the IGST Act, 2017, </a:t>
            </a:r>
            <a:r>
              <a:rPr lang="en-US" b="0" i="0" dirty="0">
                <a:solidFill>
                  <a:srgbClr val="040C28"/>
                </a:solidFill>
                <a:effectLst/>
                <a:latin typeface="Google Sans"/>
              </a:rPr>
              <a:t>supply of goods imported into the territory of India, till they cross the customs frontiers of India, shall be treated to be a supply of goods in the course of inter-state trade or commerce</a:t>
            </a:r>
            <a:r>
              <a:rPr lang="en-US" b="0" i="0" dirty="0">
                <a:solidFill>
                  <a:srgbClr val="202124"/>
                </a:solidFill>
                <a:effectLst/>
                <a:latin typeface="Google Sans"/>
              </a:rPr>
              <a:t>.</a:t>
            </a:r>
          </a:p>
          <a:p>
            <a:pPr algn="just">
              <a:lnSpc>
                <a:spcPct val="150000"/>
              </a:lnSpc>
            </a:pPr>
            <a:r>
              <a:rPr lang="en-US" dirty="0">
                <a:solidFill>
                  <a:srgbClr val="040C28"/>
                </a:solidFill>
                <a:latin typeface="Google Sans"/>
              </a:rPr>
              <a:t>However, the time of levy of GST would be different for high sea sales is different.</a:t>
            </a:r>
          </a:p>
          <a:p>
            <a:pPr algn="just">
              <a:lnSpc>
                <a:spcPct val="150000"/>
              </a:lnSpc>
            </a:pPr>
            <a:endParaRPr lang="en-US" b="0" i="0" dirty="0">
              <a:effectLst/>
              <a:latin typeface="+mj-lt"/>
            </a:endParaRPr>
          </a:p>
          <a:p>
            <a:pPr algn="just">
              <a:lnSpc>
                <a:spcPct val="150000"/>
              </a:lnSpc>
            </a:pPr>
            <a:endParaRPr lang="en-IN" dirty="0">
              <a:latin typeface="+mj-lt"/>
            </a:endParaRPr>
          </a:p>
        </p:txBody>
      </p:sp>
    </p:spTree>
    <p:extLst>
      <p:ext uri="{BB962C8B-B14F-4D97-AF65-F5344CB8AC3E}">
        <p14:creationId xmlns:p14="http://schemas.microsoft.com/office/powerpoint/2010/main" val="64352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3D6D-D015-8F1D-943A-9EE0F4CD4C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8E9CBE1-5538-3361-0DB1-945EC68F7E9C}"/>
              </a:ext>
            </a:extLst>
          </p:cNvPr>
          <p:cNvSpPr>
            <a:spLocks noGrp="1"/>
          </p:cNvSpPr>
          <p:nvPr>
            <p:ph idx="1"/>
          </p:nvPr>
        </p:nvSpPr>
        <p:spPr/>
        <p:txBody>
          <a:bodyPr>
            <a:normAutofit fontScale="85000" lnSpcReduction="20000"/>
          </a:bodyPr>
          <a:lstStyle/>
          <a:p>
            <a:pPr algn="just">
              <a:lnSpc>
                <a:spcPct val="150000"/>
              </a:lnSpc>
            </a:pPr>
            <a:r>
              <a:rPr lang="en-US" b="0" i="0" dirty="0">
                <a:effectLst/>
                <a:latin typeface="open sans" panose="020B0606030504020204" pitchFamily="34" charset="0"/>
              </a:rPr>
              <a:t>For high sea sales, the GST Council has decided that IGST on high sea sale transactions of imported goods, whether one or multiple, will be levied and collected only at the time of importation i.e. when the import declarations are filed before the Customs authorities for the customs clearance purposes for the first time. </a:t>
            </a:r>
          </a:p>
          <a:p>
            <a:pPr algn="just">
              <a:lnSpc>
                <a:spcPct val="150000"/>
              </a:lnSpc>
            </a:pPr>
            <a:r>
              <a:rPr lang="en-US" b="0" i="0" dirty="0">
                <a:effectLst/>
                <a:latin typeface="open sans" panose="020B0606030504020204" pitchFamily="34" charset="0"/>
              </a:rPr>
              <a:t>Further, any value addition accruing in each such high sea sale will form part of the value on which IGST is collected at the time of clearance. </a:t>
            </a:r>
          </a:p>
          <a:p>
            <a:pPr algn="just">
              <a:lnSpc>
                <a:spcPct val="150000"/>
              </a:lnSpc>
            </a:pPr>
            <a:r>
              <a:rPr lang="en-US" b="0" i="0" dirty="0">
                <a:effectLst/>
                <a:latin typeface="open sans" panose="020B0606030504020204" pitchFamily="34" charset="0"/>
              </a:rPr>
              <a:t>Thus the final buyer would be responsible for payment of GST on the full value of goods plus any value addition, at time of import.</a:t>
            </a:r>
            <a:endParaRPr lang="en-IN" dirty="0"/>
          </a:p>
        </p:txBody>
      </p:sp>
    </p:spTree>
    <p:extLst>
      <p:ext uri="{BB962C8B-B14F-4D97-AF65-F5344CB8AC3E}">
        <p14:creationId xmlns:p14="http://schemas.microsoft.com/office/powerpoint/2010/main" val="411355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BB9C-A18D-A6E9-92C4-53BFF7FB195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59DDA3D-DBC9-9B9F-E82B-AF482E3E77DD}"/>
              </a:ext>
            </a:extLst>
          </p:cNvPr>
          <p:cNvSpPr>
            <a:spLocks noGrp="1"/>
          </p:cNvSpPr>
          <p:nvPr>
            <p:ph idx="1"/>
          </p:nvPr>
        </p:nvSpPr>
        <p:spPr/>
        <p:txBody>
          <a:bodyPr/>
          <a:lstStyle/>
          <a:p>
            <a:pPr algn="just">
              <a:lnSpc>
                <a:spcPct val="150000"/>
              </a:lnSpc>
            </a:pPr>
            <a:r>
              <a:rPr lang="en-US" b="0" i="0" dirty="0">
                <a:effectLst/>
                <a:latin typeface="+mj-lt"/>
              </a:rPr>
              <a:t>The last buyer in the chain and importer would be required to furnish the entire chain of documents, such as original invoice, high-seas-sales-contract, details of service charges/commission paid </a:t>
            </a:r>
            <a:r>
              <a:rPr lang="en-US" b="0" i="0" dirty="0" err="1">
                <a:effectLst/>
                <a:latin typeface="+mj-lt"/>
              </a:rPr>
              <a:t>etc</a:t>
            </a:r>
            <a:r>
              <a:rPr lang="en-US" b="0" i="0" dirty="0">
                <a:effectLst/>
                <a:latin typeface="+mj-lt"/>
              </a:rPr>
              <a:t>, to establish a link between the first contracted price of the goods and the last transaction.</a:t>
            </a:r>
          </a:p>
          <a:p>
            <a:pPr algn="just">
              <a:lnSpc>
                <a:spcPct val="150000"/>
              </a:lnSpc>
            </a:pPr>
            <a:r>
              <a:rPr lang="en-US" b="0" i="0" dirty="0">
                <a:effectLst/>
                <a:latin typeface="+mj-lt"/>
              </a:rPr>
              <a:t>Hence, under GST as well, the final buyer in a high sea sales transaction is responsible for </a:t>
            </a:r>
            <a:r>
              <a:rPr lang="en-US" b="1" i="0" u="none" strike="noStrike" dirty="0">
                <a:effectLst/>
                <a:latin typeface="+mj-lt"/>
                <a:hlinkClick r:id="rId2">
                  <a:extLst>
                    <a:ext uri="{A12FA001-AC4F-418D-AE19-62706E023703}">
                      <ahyp:hlinkClr xmlns:ahyp="http://schemas.microsoft.com/office/drawing/2018/hyperlinkcolor" val="tx"/>
                    </a:ext>
                  </a:extLst>
                </a:hlinkClick>
              </a:rPr>
              <a:t>payment of GST</a:t>
            </a:r>
            <a:r>
              <a:rPr lang="en-US" b="0" i="0" dirty="0">
                <a:effectLst/>
                <a:latin typeface="+mj-lt"/>
              </a:rPr>
              <a:t> and providing the necessary documents as required under Customs for clearance of the goods.</a:t>
            </a:r>
          </a:p>
          <a:p>
            <a:pPr algn="just">
              <a:lnSpc>
                <a:spcPct val="150000"/>
              </a:lnSpc>
            </a:pPr>
            <a:endParaRPr lang="en-IN" dirty="0">
              <a:latin typeface="+mj-lt"/>
            </a:endParaRPr>
          </a:p>
        </p:txBody>
      </p:sp>
    </p:spTree>
    <p:extLst>
      <p:ext uri="{BB962C8B-B14F-4D97-AF65-F5344CB8AC3E}">
        <p14:creationId xmlns:p14="http://schemas.microsoft.com/office/powerpoint/2010/main" val="1446455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BB7B-C6E4-9A5A-486F-E721C921BAB0}"/>
              </a:ext>
            </a:extLst>
          </p:cNvPr>
          <p:cNvSpPr>
            <a:spLocks noGrp="1"/>
          </p:cNvSpPr>
          <p:nvPr>
            <p:ph type="title"/>
          </p:nvPr>
        </p:nvSpPr>
        <p:spPr>
          <a:xfrm>
            <a:off x="609600" y="704088"/>
            <a:ext cx="10972800" cy="586232"/>
          </a:xfrm>
        </p:spPr>
        <p:txBody>
          <a:bodyPr>
            <a:normAutofit fontScale="90000"/>
          </a:bodyPr>
          <a:lstStyle/>
          <a:p>
            <a:br>
              <a:rPr lang="en-US" b="1" i="0" dirty="0">
                <a:solidFill>
                  <a:srgbClr val="314259"/>
                </a:solidFill>
                <a:effectLst/>
                <a:latin typeface="Gilroy"/>
              </a:rPr>
            </a:br>
            <a:r>
              <a:rPr lang="en-US" b="1" i="0" dirty="0">
                <a:solidFill>
                  <a:srgbClr val="314259"/>
                </a:solidFill>
                <a:effectLst/>
                <a:latin typeface="Gilroy"/>
              </a:rPr>
              <a:t>Documentation required for High Seal Sales</a:t>
            </a:r>
            <a:endParaRPr lang="en-IN" dirty="0"/>
          </a:p>
        </p:txBody>
      </p:sp>
      <p:sp>
        <p:nvSpPr>
          <p:cNvPr id="3" name="Content Placeholder 2">
            <a:extLst>
              <a:ext uri="{FF2B5EF4-FFF2-40B4-BE49-F238E27FC236}">
                <a16:creationId xmlns:a16="http://schemas.microsoft.com/office/drawing/2014/main" id="{9E59F5AE-32A0-6DC9-AEBC-84642D7E9488}"/>
              </a:ext>
            </a:extLst>
          </p:cNvPr>
          <p:cNvSpPr>
            <a:spLocks noGrp="1"/>
          </p:cNvSpPr>
          <p:nvPr>
            <p:ph idx="1"/>
          </p:nvPr>
        </p:nvSpPr>
        <p:spPr>
          <a:xfrm>
            <a:off x="609600" y="1534160"/>
            <a:ext cx="10972800" cy="4988560"/>
          </a:xfrm>
        </p:spPr>
        <p:txBody>
          <a:bodyPr>
            <a:normAutofit fontScale="70000" lnSpcReduction="20000"/>
          </a:bodyPr>
          <a:lstStyle/>
          <a:p>
            <a:pPr algn="just">
              <a:lnSpc>
                <a:spcPct val="160000"/>
              </a:lnSpc>
            </a:pPr>
            <a:r>
              <a:rPr lang="en-US" dirty="0">
                <a:solidFill>
                  <a:srgbClr val="314259"/>
                </a:solidFill>
                <a:latin typeface="Gilroy"/>
              </a:rPr>
              <a:t>L</a:t>
            </a:r>
            <a:r>
              <a:rPr lang="en-US" b="0" i="0" dirty="0">
                <a:solidFill>
                  <a:srgbClr val="314259"/>
                </a:solidFill>
                <a:effectLst/>
                <a:latin typeface="Gilroy"/>
              </a:rPr>
              <a:t>ist of documents required to get  HSS clearance:</a:t>
            </a:r>
          </a:p>
          <a:p>
            <a:pPr algn="just">
              <a:lnSpc>
                <a:spcPct val="160000"/>
              </a:lnSpc>
              <a:buFont typeface="Arial" panose="020B0604020202020204" pitchFamily="34" charset="0"/>
              <a:buChar char="•"/>
            </a:pPr>
            <a:r>
              <a:rPr lang="en-US" b="1" i="0" dirty="0">
                <a:solidFill>
                  <a:srgbClr val="314259"/>
                </a:solidFill>
                <a:effectLst/>
                <a:latin typeface="Gilroy"/>
              </a:rPr>
              <a:t>Commercial Invoice: </a:t>
            </a:r>
            <a:r>
              <a:rPr lang="en-US" b="0" i="0" dirty="0">
                <a:solidFill>
                  <a:srgbClr val="314259"/>
                </a:solidFill>
                <a:effectLst/>
                <a:latin typeface="Gilroy"/>
              </a:rPr>
              <a:t>Sale invoice for a high sea sales transaction in Indian currency, specifying quantities and rates of the items.</a:t>
            </a:r>
          </a:p>
          <a:p>
            <a:pPr algn="just">
              <a:lnSpc>
                <a:spcPct val="160000"/>
              </a:lnSpc>
              <a:buFont typeface="Arial" panose="020B0604020202020204" pitchFamily="34" charset="0"/>
              <a:buChar char="•"/>
            </a:pPr>
            <a:r>
              <a:rPr lang="en-US" b="1" i="0" dirty="0">
                <a:solidFill>
                  <a:srgbClr val="314259"/>
                </a:solidFill>
                <a:effectLst/>
                <a:latin typeface="Gilroy"/>
              </a:rPr>
              <a:t>Import Invoice: </a:t>
            </a:r>
            <a:r>
              <a:rPr lang="en-US" b="0" i="0" dirty="0">
                <a:solidFill>
                  <a:srgbClr val="314259"/>
                </a:solidFill>
                <a:effectLst/>
                <a:latin typeface="Gilroy"/>
              </a:rPr>
              <a:t>It reflects the original agreement between the consignee and the initial seller.</a:t>
            </a:r>
          </a:p>
          <a:p>
            <a:pPr algn="just">
              <a:lnSpc>
                <a:spcPct val="160000"/>
              </a:lnSpc>
              <a:buFont typeface="Arial" panose="020B0604020202020204" pitchFamily="34" charset="0"/>
              <a:buChar char="•"/>
            </a:pPr>
            <a:r>
              <a:rPr lang="en-US" b="1" i="0" dirty="0">
                <a:solidFill>
                  <a:srgbClr val="314259"/>
                </a:solidFill>
                <a:effectLst/>
                <a:latin typeface="Gilroy"/>
              </a:rPr>
              <a:t>Certificate of Origin: </a:t>
            </a:r>
            <a:r>
              <a:rPr lang="en-US" b="0" i="0" dirty="0">
                <a:solidFill>
                  <a:srgbClr val="314259"/>
                </a:solidFill>
                <a:effectLst/>
                <a:latin typeface="Gilroy"/>
              </a:rPr>
              <a:t>A document indicating the original destination of goods required for customs duties, sanctions, and quality certification, among others.</a:t>
            </a:r>
          </a:p>
          <a:p>
            <a:pPr algn="just">
              <a:lnSpc>
                <a:spcPct val="160000"/>
              </a:lnSpc>
              <a:buFont typeface="Arial" panose="020B0604020202020204" pitchFamily="34" charset="0"/>
              <a:buChar char="•"/>
            </a:pPr>
            <a:r>
              <a:rPr lang="en-US" b="1" i="0" dirty="0">
                <a:solidFill>
                  <a:srgbClr val="314259"/>
                </a:solidFill>
                <a:effectLst/>
                <a:latin typeface="Gilroy"/>
              </a:rPr>
              <a:t>Insurance Certificate: </a:t>
            </a:r>
            <a:r>
              <a:rPr lang="en-US" b="0" i="0" dirty="0">
                <a:solidFill>
                  <a:srgbClr val="314259"/>
                </a:solidFill>
                <a:effectLst/>
                <a:latin typeface="Gilroy"/>
              </a:rPr>
              <a:t>This is the original buyer's insurance for the imported goods, but can also be assigned to the next buyer of the high seas sales transaction.</a:t>
            </a:r>
          </a:p>
          <a:p>
            <a:pPr algn="just">
              <a:lnSpc>
                <a:spcPct val="160000"/>
              </a:lnSpc>
              <a:buFont typeface="Arial" panose="020B0604020202020204" pitchFamily="34" charset="0"/>
              <a:buChar char="•"/>
            </a:pPr>
            <a:r>
              <a:rPr lang="en-US" b="1" i="0" dirty="0">
                <a:solidFill>
                  <a:srgbClr val="314259"/>
                </a:solidFill>
                <a:effectLst/>
                <a:latin typeface="Gilroy"/>
              </a:rPr>
              <a:t>High Sea Sale Agreement (HSS agreement): </a:t>
            </a:r>
            <a:r>
              <a:rPr lang="en-US" b="0" i="0" dirty="0">
                <a:solidFill>
                  <a:srgbClr val="314259"/>
                </a:solidFill>
                <a:effectLst/>
                <a:latin typeface="Gilroy"/>
              </a:rPr>
              <a:t>It is an agreement between the original and subsequent buyers for the delivery of goods after customs clearance.</a:t>
            </a:r>
          </a:p>
          <a:p>
            <a:pPr algn="just">
              <a:lnSpc>
                <a:spcPct val="160000"/>
              </a:lnSpc>
              <a:buFont typeface="Arial" panose="020B0604020202020204" pitchFamily="34" charset="0"/>
              <a:buChar char="•"/>
            </a:pPr>
            <a:r>
              <a:rPr lang="en-US" b="1" i="0" dirty="0">
                <a:solidFill>
                  <a:srgbClr val="314259"/>
                </a:solidFill>
                <a:effectLst/>
                <a:latin typeface="Gilroy"/>
              </a:rPr>
              <a:t>Bill of Lading: </a:t>
            </a:r>
            <a:r>
              <a:rPr lang="en-US" b="0" i="0" dirty="0">
                <a:solidFill>
                  <a:srgbClr val="314259"/>
                </a:solidFill>
                <a:effectLst/>
                <a:latin typeface="Gilroy"/>
              </a:rPr>
              <a:t>Document showing ownership and title of goods during the high sea sale.</a:t>
            </a:r>
          </a:p>
          <a:p>
            <a:pPr algn="just"/>
            <a:endParaRPr lang="en-IN" dirty="0"/>
          </a:p>
        </p:txBody>
      </p:sp>
    </p:spTree>
    <p:extLst>
      <p:ext uri="{BB962C8B-B14F-4D97-AF65-F5344CB8AC3E}">
        <p14:creationId xmlns:p14="http://schemas.microsoft.com/office/powerpoint/2010/main" val="3332117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08A5-4A67-9B28-D5DD-D851A42FE2CF}"/>
              </a:ext>
            </a:extLst>
          </p:cNvPr>
          <p:cNvSpPr>
            <a:spLocks noGrp="1"/>
          </p:cNvSpPr>
          <p:nvPr>
            <p:ph type="title"/>
          </p:nvPr>
        </p:nvSpPr>
        <p:spPr/>
        <p:txBody>
          <a:bodyPr>
            <a:normAutofit/>
          </a:bodyPr>
          <a:lstStyle/>
          <a:p>
            <a:r>
              <a:rPr lang="en-US" sz="2800" b="1" i="0" dirty="0">
                <a:solidFill>
                  <a:srgbClr val="314259"/>
                </a:solidFill>
                <a:effectLst/>
                <a:latin typeface="Gilroy"/>
              </a:rPr>
              <a:t>Who will claim the input tax credit of GST </a:t>
            </a:r>
            <a:endParaRPr lang="en-IN" sz="2800" dirty="0"/>
          </a:p>
        </p:txBody>
      </p:sp>
      <p:sp>
        <p:nvSpPr>
          <p:cNvPr id="3" name="Content Placeholder 2">
            <a:extLst>
              <a:ext uri="{FF2B5EF4-FFF2-40B4-BE49-F238E27FC236}">
                <a16:creationId xmlns:a16="http://schemas.microsoft.com/office/drawing/2014/main" id="{27B40E1F-6BDB-4C71-0398-7578CE393A1D}"/>
              </a:ext>
            </a:extLst>
          </p:cNvPr>
          <p:cNvSpPr>
            <a:spLocks noGrp="1"/>
          </p:cNvSpPr>
          <p:nvPr>
            <p:ph idx="1"/>
          </p:nvPr>
        </p:nvSpPr>
        <p:spPr/>
        <p:txBody>
          <a:bodyPr>
            <a:normAutofit lnSpcReduction="10000"/>
          </a:bodyPr>
          <a:lstStyle/>
          <a:p>
            <a:pPr algn="just">
              <a:lnSpc>
                <a:spcPct val="150000"/>
              </a:lnSpc>
            </a:pPr>
            <a:r>
              <a:rPr lang="en-US" dirty="0">
                <a:solidFill>
                  <a:srgbClr val="314259"/>
                </a:solidFill>
                <a:latin typeface="Gilroy"/>
              </a:rPr>
              <a:t>T</a:t>
            </a:r>
            <a:r>
              <a:rPr lang="en-US" b="0" i="0" dirty="0">
                <a:solidFill>
                  <a:srgbClr val="314259"/>
                </a:solidFill>
                <a:effectLst/>
                <a:latin typeface="Gilroy"/>
              </a:rPr>
              <a:t>he final buyer in an HSS agreement can claim Input Tax Credit (ITC) for the GST paid on the transaction. </a:t>
            </a:r>
          </a:p>
          <a:p>
            <a:pPr algn="just">
              <a:lnSpc>
                <a:spcPct val="150000"/>
              </a:lnSpc>
            </a:pPr>
            <a:r>
              <a:rPr lang="en-US" b="0" i="0" dirty="0">
                <a:solidFill>
                  <a:srgbClr val="314259"/>
                </a:solidFill>
                <a:effectLst/>
                <a:latin typeface="Gilroy"/>
              </a:rPr>
              <a:t>In this type of arrangement, when the original buyer endorses the relevant documents to the subsequent buyer, the original buyer is relieved of the responsibility to pay Customs duty and IGST.</a:t>
            </a:r>
          </a:p>
          <a:p>
            <a:pPr algn="just">
              <a:lnSpc>
                <a:spcPct val="150000"/>
              </a:lnSpc>
            </a:pPr>
            <a:r>
              <a:rPr lang="en-US" b="0" i="0" dirty="0">
                <a:solidFill>
                  <a:srgbClr val="314259"/>
                </a:solidFill>
                <a:effectLst/>
                <a:latin typeface="Gilroy"/>
              </a:rPr>
              <a:t> Instead, the final buyer has to pay these taxes when they receive the goods.</a:t>
            </a:r>
          </a:p>
          <a:p>
            <a:pPr algn="just">
              <a:lnSpc>
                <a:spcPct val="150000"/>
              </a:lnSpc>
            </a:pPr>
            <a:r>
              <a:rPr lang="en-US" b="0" i="0" dirty="0">
                <a:solidFill>
                  <a:srgbClr val="314259"/>
                </a:solidFill>
                <a:effectLst/>
                <a:latin typeface="Gilroy"/>
              </a:rPr>
              <a:t> Hence, only the final buyer can then claim the ITC of the IGST they paid. </a:t>
            </a:r>
          </a:p>
          <a:p>
            <a:pPr algn="just">
              <a:lnSpc>
                <a:spcPct val="150000"/>
              </a:lnSpc>
            </a:pPr>
            <a:endParaRPr lang="en-IN" dirty="0"/>
          </a:p>
        </p:txBody>
      </p:sp>
    </p:spTree>
    <p:extLst>
      <p:ext uri="{BB962C8B-B14F-4D97-AF65-F5344CB8AC3E}">
        <p14:creationId xmlns:p14="http://schemas.microsoft.com/office/powerpoint/2010/main" val="340798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A1A3-FEC7-F019-625D-6CEBB4F28276}"/>
              </a:ext>
            </a:extLst>
          </p:cNvPr>
          <p:cNvSpPr>
            <a:spLocks noGrp="1"/>
          </p:cNvSpPr>
          <p:nvPr>
            <p:ph type="title"/>
          </p:nvPr>
        </p:nvSpPr>
        <p:spPr>
          <a:xfrm>
            <a:off x="609600" y="894080"/>
            <a:ext cx="10972800" cy="953008"/>
          </a:xfrm>
        </p:spPr>
        <p:txBody>
          <a:bodyPr>
            <a:normAutofit fontScale="90000"/>
          </a:bodyPr>
          <a:lstStyle/>
          <a:p>
            <a:br>
              <a:rPr lang="en-IN" dirty="0"/>
            </a:br>
            <a:r>
              <a:rPr lang="en-IN" dirty="0"/>
              <a:t>Public Notice No 145/2002 dt 3.12.2002</a:t>
            </a:r>
          </a:p>
        </p:txBody>
      </p:sp>
      <p:sp>
        <p:nvSpPr>
          <p:cNvPr id="3" name="Content Placeholder 2">
            <a:extLst>
              <a:ext uri="{FF2B5EF4-FFF2-40B4-BE49-F238E27FC236}">
                <a16:creationId xmlns:a16="http://schemas.microsoft.com/office/drawing/2014/main" id="{825A05C9-E843-2549-CEA1-EF1C5BC5C7E8}"/>
              </a:ext>
            </a:extLst>
          </p:cNvPr>
          <p:cNvSpPr>
            <a:spLocks noGrp="1"/>
          </p:cNvSpPr>
          <p:nvPr>
            <p:ph idx="1"/>
          </p:nvPr>
        </p:nvSpPr>
        <p:spPr/>
        <p:txBody>
          <a:bodyPr/>
          <a:lstStyle/>
          <a:p>
            <a:pPr algn="just">
              <a:lnSpc>
                <a:spcPct val="150000"/>
              </a:lnSpc>
            </a:pPr>
            <a:r>
              <a:rPr lang="en-IN" dirty="0"/>
              <a:t>It has been clarified that in case where the actual high sea sale contract price is known/ascertainable and the same is more than the CIF value  plus 2% of CIF value, as high sea sales charges then the actual sale contract price paid /payable by the high sea sales buyer has to be taken as the value for the purpose of duty assessment.</a:t>
            </a:r>
          </a:p>
        </p:txBody>
      </p:sp>
    </p:spTree>
    <p:extLst>
      <p:ext uri="{BB962C8B-B14F-4D97-AF65-F5344CB8AC3E}">
        <p14:creationId xmlns:p14="http://schemas.microsoft.com/office/powerpoint/2010/main" val="3653568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680D-94E2-9427-C9F9-847BA4C39A28}"/>
              </a:ext>
            </a:extLst>
          </p:cNvPr>
          <p:cNvSpPr>
            <a:spLocks noGrp="1"/>
          </p:cNvSpPr>
          <p:nvPr>
            <p:ph type="title"/>
          </p:nvPr>
        </p:nvSpPr>
        <p:spPr/>
        <p:txBody>
          <a:bodyPr/>
          <a:lstStyle/>
          <a:p>
            <a:r>
              <a:rPr lang="en-IN" dirty="0"/>
              <a:t>Bonded Warehouse	</a:t>
            </a:r>
          </a:p>
        </p:txBody>
      </p:sp>
      <p:sp>
        <p:nvSpPr>
          <p:cNvPr id="3" name="Content Placeholder 2">
            <a:extLst>
              <a:ext uri="{FF2B5EF4-FFF2-40B4-BE49-F238E27FC236}">
                <a16:creationId xmlns:a16="http://schemas.microsoft.com/office/drawing/2014/main" id="{CE433CDF-BAFA-AD08-F1AD-F93433046CC0}"/>
              </a:ext>
            </a:extLst>
          </p:cNvPr>
          <p:cNvSpPr>
            <a:spLocks noGrp="1"/>
          </p:cNvSpPr>
          <p:nvPr>
            <p:ph idx="1"/>
          </p:nvPr>
        </p:nvSpPr>
        <p:spPr/>
        <p:txBody>
          <a:bodyPr>
            <a:normAutofit fontScale="92500"/>
          </a:bodyPr>
          <a:lstStyle/>
          <a:p>
            <a:pPr algn="just">
              <a:lnSpc>
                <a:spcPct val="150000"/>
              </a:lnSpc>
            </a:pPr>
            <a:r>
              <a:rPr lang="en-IN" dirty="0"/>
              <a:t>If any importer does not want to clear the imported goods immediately can deposit the goods in a Bonded Warehouse without payment of customs duty.</a:t>
            </a:r>
          </a:p>
          <a:p>
            <a:pPr algn="just">
              <a:lnSpc>
                <a:spcPct val="150000"/>
              </a:lnSpc>
            </a:pPr>
            <a:r>
              <a:rPr lang="en-IN" dirty="0"/>
              <a:t>Bonded warehouse can be used if an importer ..</a:t>
            </a:r>
          </a:p>
          <a:p>
            <a:pPr lvl="1" algn="just">
              <a:lnSpc>
                <a:spcPct val="150000"/>
              </a:lnSpc>
            </a:pPr>
            <a:r>
              <a:rPr lang="en-IN" dirty="0"/>
              <a:t>Does not want to pay duty immediately</a:t>
            </a:r>
          </a:p>
          <a:p>
            <a:pPr lvl="1" algn="just">
              <a:lnSpc>
                <a:spcPct val="150000"/>
              </a:lnSpc>
            </a:pPr>
            <a:r>
              <a:rPr lang="en-IN" dirty="0"/>
              <a:t>Does not have space in his warehouse/factory </a:t>
            </a:r>
          </a:p>
          <a:p>
            <a:pPr lvl="1" algn="just">
              <a:lnSpc>
                <a:spcPct val="150000"/>
              </a:lnSpc>
            </a:pPr>
            <a:r>
              <a:rPr lang="en-IN" dirty="0"/>
              <a:t>His order got cancelled and awaiting new orders</a:t>
            </a:r>
          </a:p>
          <a:p>
            <a:pPr lvl="1" algn="just">
              <a:lnSpc>
                <a:spcPct val="150000"/>
              </a:lnSpc>
            </a:pPr>
            <a:r>
              <a:rPr lang="en-IN" dirty="0"/>
              <a:t>Wants to re export goods to some other customer</a:t>
            </a:r>
          </a:p>
        </p:txBody>
      </p:sp>
    </p:spTree>
    <p:extLst>
      <p:ext uri="{BB962C8B-B14F-4D97-AF65-F5344CB8AC3E}">
        <p14:creationId xmlns:p14="http://schemas.microsoft.com/office/powerpoint/2010/main" val="325115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8E00-1C1E-AE00-40A1-740D1627FA9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B87BE86-34EA-B732-229E-878BAE1BEB40}"/>
              </a:ext>
            </a:extLst>
          </p:cNvPr>
          <p:cNvSpPr>
            <a:spLocks noGrp="1"/>
          </p:cNvSpPr>
          <p:nvPr>
            <p:ph idx="1"/>
          </p:nvPr>
        </p:nvSpPr>
        <p:spPr/>
        <p:txBody>
          <a:bodyPr>
            <a:normAutofit fontScale="92500" lnSpcReduction="10000"/>
          </a:bodyPr>
          <a:lstStyle/>
          <a:p>
            <a:r>
              <a:rPr lang="en-IN" dirty="0"/>
              <a:t>File Bond Bill of Entry to store the goods in bonded warehouse</a:t>
            </a:r>
          </a:p>
          <a:p>
            <a:r>
              <a:rPr lang="en-IN" dirty="0"/>
              <a:t>Execute Bond and BG</a:t>
            </a:r>
          </a:p>
          <a:p>
            <a:r>
              <a:rPr lang="en-IN" dirty="0"/>
              <a:t>File Ex Bond bill of entry to remove the goods on payment of duty for home consumption</a:t>
            </a:r>
          </a:p>
          <a:p>
            <a:r>
              <a:rPr lang="en-IN" dirty="0"/>
              <a:t>One can clear entire quantity of goods or even part quantity of goods can also be removed.</a:t>
            </a:r>
          </a:p>
          <a:p>
            <a:r>
              <a:rPr lang="en-IN" dirty="0"/>
              <a:t>Goods can be exported from bonded warehouse without payment of duty and on bond shipping bill.</a:t>
            </a:r>
          </a:p>
          <a:p>
            <a:r>
              <a:rPr lang="en-IN" dirty="0"/>
              <a:t>General goods can be kept for one year in the bonded stores.</a:t>
            </a:r>
          </a:p>
          <a:p>
            <a:r>
              <a:rPr lang="en-IN" dirty="0"/>
              <a:t>Permission from Commissioner  of customs needs to be taken to stores </a:t>
            </a:r>
            <a:r>
              <a:rPr lang="en-IN"/>
              <a:t>goods beyond one year</a:t>
            </a:r>
            <a:endParaRPr lang="en-IN" dirty="0"/>
          </a:p>
        </p:txBody>
      </p:sp>
    </p:spTree>
    <p:extLst>
      <p:ext uri="{BB962C8B-B14F-4D97-AF65-F5344CB8AC3E}">
        <p14:creationId xmlns:p14="http://schemas.microsoft.com/office/powerpoint/2010/main" val="420719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BB09-318B-5BF0-357F-A1106B2855A9}"/>
              </a:ext>
            </a:extLst>
          </p:cNvPr>
          <p:cNvSpPr>
            <a:spLocks noGrp="1"/>
          </p:cNvSpPr>
          <p:nvPr>
            <p:ph type="title"/>
          </p:nvPr>
        </p:nvSpPr>
        <p:spPr/>
        <p:txBody>
          <a:bodyPr/>
          <a:lstStyle/>
          <a:p>
            <a:r>
              <a:rPr lang="en-IN" dirty="0"/>
              <a:t>Introduction to Customs Law</a:t>
            </a:r>
          </a:p>
        </p:txBody>
      </p:sp>
      <p:sp>
        <p:nvSpPr>
          <p:cNvPr id="3" name="Content Placeholder 2">
            <a:extLst>
              <a:ext uri="{FF2B5EF4-FFF2-40B4-BE49-F238E27FC236}">
                <a16:creationId xmlns:a16="http://schemas.microsoft.com/office/drawing/2014/main" id="{EB25D431-FE8C-FF69-9D70-E1D694E4664F}"/>
              </a:ext>
            </a:extLst>
          </p:cNvPr>
          <p:cNvSpPr>
            <a:spLocks noGrp="1"/>
          </p:cNvSpPr>
          <p:nvPr>
            <p:ph idx="1"/>
          </p:nvPr>
        </p:nvSpPr>
        <p:spPr/>
        <p:txBody>
          <a:bodyPr>
            <a:normAutofit/>
          </a:bodyPr>
          <a:lstStyle/>
          <a:p>
            <a:pPr marL="0" indent="0" algn="just">
              <a:buNone/>
            </a:pPr>
            <a:r>
              <a:rPr lang="en-IN" dirty="0"/>
              <a:t>Background of Customs Law</a:t>
            </a:r>
          </a:p>
          <a:p>
            <a:pPr algn="just"/>
            <a:r>
              <a:rPr lang="en-US" b="0" i="0" dirty="0">
                <a:solidFill>
                  <a:srgbClr val="6A6A6A"/>
                </a:solidFill>
                <a:effectLst/>
                <a:latin typeface="Faustina"/>
              </a:rPr>
              <a:t>Customs duty is on import into India and export out of India. </a:t>
            </a:r>
          </a:p>
          <a:p>
            <a:pPr algn="just"/>
            <a:r>
              <a:rPr lang="en-US" b="0" i="0" dirty="0">
                <a:solidFill>
                  <a:srgbClr val="6A6A6A"/>
                </a:solidFill>
                <a:effectLst/>
                <a:latin typeface="Faustina"/>
              </a:rPr>
              <a:t>As per ancient custom, a merchant entering a kingdom with his goods had to make a suitable gift to the King.</a:t>
            </a:r>
          </a:p>
          <a:p>
            <a:pPr algn="just"/>
            <a:r>
              <a:rPr lang="en-US" dirty="0">
                <a:solidFill>
                  <a:srgbClr val="6A6A6A"/>
                </a:solidFill>
                <a:latin typeface="Faustina"/>
              </a:rPr>
              <a:t>Also it was a custom for a king to bring some gifts when he visits other king .</a:t>
            </a:r>
          </a:p>
          <a:p>
            <a:pPr algn="just"/>
            <a:r>
              <a:rPr lang="en-US" b="0" i="0" dirty="0">
                <a:solidFill>
                  <a:srgbClr val="6A6A6A"/>
                </a:solidFill>
                <a:effectLst/>
                <a:latin typeface="Faustina"/>
              </a:rPr>
              <a:t>Britishers  found this a novel way to collect money and they introduced Customs Duty</a:t>
            </a:r>
          </a:p>
        </p:txBody>
      </p:sp>
    </p:spTree>
    <p:extLst>
      <p:ext uri="{BB962C8B-B14F-4D97-AF65-F5344CB8AC3E}">
        <p14:creationId xmlns:p14="http://schemas.microsoft.com/office/powerpoint/2010/main" val="3331519573"/>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01B2-D42F-2358-A39D-3B1C005F5CEA}"/>
              </a:ext>
            </a:extLst>
          </p:cNvPr>
          <p:cNvSpPr>
            <a:spLocks noGrp="1"/>
          </p:cNvSpPr>
          <p:nvPr>
            <p:ph type="title"/>
          </p:nvPr>
        </p:nvSpPr>
        <p:spPr>
          <a:xfrm>
            <a:off x="609600" y="704088"/>
            <a:ext cx="10972800" cy="748792"/>
          </a:xfrm>
        </p:spPr>
        <p:txBody>
          <a:bodyPr>
            <a:normAutofit fontScale="90000"/>
          </a:bodyPr>
          <a:lstStyle/>
          <a:p>
            <a:r>
              <a:rPr lang="en-IN" dirty="0"/>
              <a:t>Chapter IX of The Customs Act 1962 </a:t>
            </a:r>
          </a:p>
        </p:txBody>
      </p:sp>
      <p:sp>
        <p:nvSpPr>
          <p:cNvPr id="3" name="Content Placeholder 2">
            <a:extLst>
              <a:ext uri="{FF2B5EF4-FFF2-40B4-BE49-F238E27FC236}">
                <a16:creationId xmlns:a16="http://schemas.microsoft.com/office/drawing/2014/main" id="{EFB03DD7-4599-F78D-7E62-88DC0E1BBDEF}"/>
              </a:ext>
            </a:extLst>
          </p:cNvPr>
          <p:cNvSpPr>
            <a:spLocks noGrp="1"/>
          </p:cNvSpPr>
          <p:nvPr>
            <p:ph idx="1"/>
          </p:nvPr>
        </p:nvSpPr>
        <p:spPr>
          <a:xfrm>
            <a:off x="609600" y="1635760"/>
            <a:ext cx="10972800" cy="4907280"/>
          </a:xfrm>
        </p:spPr>
        <p:txBody>
          <a:bodyPr>
            <a:normAutofit/>
          </a:bodyPr>
          <a:lstStyle/>
          <a:p>
            <a:pPr algn="just">
              <a:lnSpc>
                <a:spcPct val="160000"/>
              </a:lnSpc>
            </a:pPr>
            <a:r>
              <a:rPr lang="en-US" sz="1700" b="1" i="0" dirty="0">
                <a:effectLst/>
                <a:latin typeface="Poppins" panose="00000500000000000000" pitchFamily="2" charset="0"/>
              </a:rPr>
              <a:t>Section 59. Warehousing bond.</a:t>
            </a:r>
            <a:endParaRPr lang="en-US" sz="1700" b="0" i="0" dirty="0">
              <a:effectLst/>
              <a:latin typeface="Poppins" panose="00000500000000000000" pitchFamily="2" charset="0"/>
            </a:endParaRPr>
          </a:p>
          <a:p>
            <a:pPr algn="just">
              <a:lnSpc>
                <a:spcPct val="160000"/>
              </a:lnSpc>
            </a:pPr>
            <a:r>
              <a:rPr lang="en-US" sz="1700" b="0" i="0" dirty="0">
                <a:effectLst/>
                <a:latin typeface="Poppins" panose="00000500000000000000" pitchFamily="2" charset="0"/>
              </a:rPr>
              <a:t>(1) The importer of any goods in respect of which a bill of entry for warehousing has been presented under </a:t>
            </a:r>
            <a:r>
              <a:rPr lang="en-US" sz="1700"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section 46</a:t>
            </a:r>
            <a:r>
              <a:rPr lang="en-US" sz="1700" b="0" i="0" dirty="0">
                <a:effectLst/>
                <a:latin typeface="Poppins" panose="00000500000000000000" pitchFamily="2" charset="0"/>
              </a:rPr>
              <a:t> and assessed to duty under </a:t>
            </a:r>
            <a:r>
              <a:rPr lang="en-US" sz="1700" b="0" i="0" u="none" strike="noStrike" dirty="0">
                <a:effectLst/>
                <a:latin typeface="Poppins" panose="00000500000000000000" pitchFamily="2" charset="0"/>
                <a:hlinkClick r:id="rId3">
                  <a:extLst>
                    <a:ext uri="{A12FA001-AC4F-418D-AE19-62706E023703}">
                      <ahyp:hlinkClr xmlns:ahyp="http://schemas.microsoft.com/office/drawing/2018/hyperlinkcolor" val="tx"/>
                    </a:ext>
                  </a:extLst>
                </a:hlinkClick>
              </a:rPr>
              <a:t>section 17</a:t>
            </a:r>
            <a:r>
              <a:rPr lang="en-US" sz="1700" b="0" i="0" dirty="0">
                <a:effectLst/>
                <a:latin typeface="Poppins" panose="00000500000000000000" pitchFamily="2" charset="0"/>
              </a:rPr>
              <a:t> or </a:t>
            </a:r>
            <a:r>
              <a:rPr lang="en-US" sz="1700" b="0" i="0" u="none" strike="noStrike" dirty="0">
                <a:effectLst/>
                <a:latin typeface="Poppins" panose="00000500000000000000" pitchFamily="2" charset="0"/>
                <a:hlinkClick r:id="rId4">
                  <a:extLst>
                    <a:ext uri="{A12FA001-AC4F-418D-AE19-62706E023703}">
                      <ahyp:hlinkClr xmlns:ahyp="http://schemas.microsoft.com/office/drawing/2018/hyperlinkcolor" val="tx"/>
                    </a:ext>
                  </a:extLst>
                </a:hlinkClick>
              </a:rPr>
              <a:t>section 18</a:t>
            </a:r>
            <a:r>
              <a:rPr lang="en-US" sz="1700" b="0" i="0" dirty="0">
                <a:effectLst/>
                <a:latin typeface="Poppins" panose="00000500000000000000" pitchFamily="2" charset="0"/>
              </a:rPr>
              <a:t> shall execute a bond in a sum equal to thrice the amount of the duty assessed on such goods, binding himself-</a:t>
            </a:r>
            <a:br>
              <a:rPr lang="en-US" sz="1700" b="0" i="0" dirty="0">
                <a:effectLst/>
                <a:latin typeface="Poppins" panose="00000500000000000000" pitchFamily="2" charset="0"/>
              </a:rPr>
            </a:br>
            <a:endParaRPr lang="en-US" sz="1700" b="0" i="0" dirty="0">
              <a:effectLst/>
              <a:latin typeface="Poppins" panose="00000500000000000000" pitchFamily="2" charset="0"/>
            </a:endParaRPr>
          </a:p>
          <a:p>
            <a:pPr algn="just">
              <a:lnSpc>
                <a:spcPct val="160000"/>
              </a:lnSpc>
            </a:pPr>
            <a:r>
              <a:rPr lang="en-US" sz="1700" b="0" i="0" dirty="0">
                <a:effectLst/>
                <a:latin typeface="Poppins" panose="00000500000000000000" pitchFamily="2" charset="0"/>
              </a:rPr>
              <a:t>(a) to comply with all the provisions of the Act and the rules and regulations made thereunder in respect of such goods;</a:t>
            </a:r>
          </a:p>
          <a:p>
            <a:pPr algn="just">
              <a:lnSpc>
                <a:spcPct val="160000"/>
              </a:lnSpc>
            </a:pPr>
            <a:r>
              <a:rPr lang="en-US" sz="1700" b="0" i="0" dirty="0">
                <a:effectLst/>
                <a:latin typeface="Poppins" panose="00000500000000000000" pitchFamily="2" charset="0"/>
              </a:rPr>
              <a:t>(b) to pay, on or before the date specified in the notice of demand, all duties and interest payable under sub-section (2) of </a:t>
            </a:r>
            <a:r>
              <a:rPr lang="en-US" sz="1700" b="0" i="0" u="none" strike="noStrike" dirty="0">
                <a:effectLst/>
                <a:latin typeface="Poppins" panose="00000500000000000000" pitchFamily="2" charset="0"/>
                <a:hlinkClick r:id="rId5">
                  <a:extLst>
                    <a:ext uri="{A12FA001-AC4F-418D-AE19-62706E023703}">
                      <ahyp:hlinkClr xmlns:ahyp="http://schemas.microsoft.com/office/drawing/2018/hyperlinkcolor" val="tx"/>
                    </a:ext>
                  </a:extLst>
                </a:hlinkClick>
              </a:rPr>
              <a:t>section 61</a:t>
            </a:r>
            <a:r>
              <a:rPr lang="en-US" sz="1700" b="0" i="0" dirty="0">
                <a:effectLst/>
                <a:latin typeface="Poppins" panose="00000500000000000000" pitchFamily="2" charset="0"/>
              </a:rPr>
              <a:t>; and</a:t>
            </a:r>
          </a:p>
          <a:p>
            <a:pPr algn="just">
              <a:lnSpc>
                <a:spcPct val="160000"/>
              </a:lnSpc>
            </a:pPr>
            <a:r>
              <a:rPr lang="en-US" sz="1700" b="0" i="0" dirty="0">
                <a:effectLst/>
                <a:latin typeface="Poppins" panose="00000500000000000000" pitchFamily="2" charset="0"/>
              </a:rPr>
              <a:t>(c) to pay all penalties and fines incurred for the contravention of the provisions of this Act or the rules or regulations, in respect of such goods.</a:t>
            </a:r>
          </a:p>
          <a:p>
            <a:pPr>
              <a:lnSpc>
                <a:spcPct val="160000"/>
              </a:lnSpc>
            </a:pPr>
            <a:endParaRPr lang="en-IN" sz="1700" dirty="0"/>
          </a:p>
        </p:txBody>
      </p:sp>
    </p:spTree>
    <p:extLst>
      <p:ext uri="{BB962C8B-B14F-4D97-AF65-F5344CB8AC3E}">
        <p14:creationId xmlns:p14="http://schemas.microsoft.com/office/powerpoint/2010/main" val="53726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DA32-0B24-BCEA-466E-C4D31919C92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855E925-5CA0-C656-49A5-F9986686FD8F}"/>
              </a:ext>
            </a:extLst>
          </p:cNvPr>
          <p:cNvSpPr>
            <a:spLocks noGrp="1"/>
          </p:cNvSpPr>
          <p:nvPr>
            <p:ph idx="1"/>
          </p:nvPr>
        </p:nvSpPr>
        <p:spPr/>
        <p:txBody>
          <a:bodyPr>
            <a:normAutofit fontScale="85000" lnSpcReduction="10000"/>
          </a:bodyPr>
          <a:lstStyle/>
          <a:p>
            <a:pPr algn="just">
              <a:lnSpc>
                <a:spcPct val="150000"/>
              </a:lnSpc>
            </a:pPr>
            <a:r>
              <a:rPr lang="en-US" b="0" i="0" dirty="0">
                <a:effectLst/>
                <a:latin typeface="Poppins" panose="00000500000000000000" pitchFamily="2" charset="0"/>
              </a:rPr>
              <a:t>(2) For the purposes of sub-section (1), the Assistant Commissioner of Customs or Deputy Commissioner of Customs may permit an importer to execute a general bond in such amount as the Assistant Commissioner of Customs or Deputy Commissioner of Customs may approve in respect of the warehousing of goods to be imported by him within a specified period.</a:t>
            </a:r>
          </a:p>
          <a:p>
            <a:pPr marL="0" indent="0" algn="just">
              <a:lnSpc>
                <a:spcPct val="150000"/>
              </a:lnSpc>
              <a:buNone/>
            </a:pPr>
            <a:endParaRPr lang="en-US" b="0" i="0" dirty="0">
              <a:effectLst/>
              <a:latin typeface="Poppins" panose="00000500000000000000" pitchFamily="2" charset="0"/>
            </a:endParaRPr>
          </a:p>
          <a:p>
            <a:pPr algn="just">
              <a:lnSpc>
                <a:spcPct val="150000"/>
              </a:lnSpc>
            </a:pPr>
            <a:r>
              <a:rPr lang="en-US" b="0" i="0" dirty="0">
                <a:effectLst/>
                <a:latin typeface="Poppins" panose="00000500000000000000" pitchFamily="2" charset="0"/>
              </a:rPr>
              <a:t>(3) The importer shall, in addition to the execution of a bond under sub-section (1) or sub-section (2), furnish such security as may be prescribed</a:t>
            </a:r>
          </a:p>
          <a:p>
            <a:endParaRPr lang="en-IN" dirty="0"/>
          </a:p>
        </p:txBody>
      </p:sp>
    </p:spTree>
    <p:extLst>
      <p:ext uri="{BB962C8B-B14F-4D97-AF65-F5344CB8AC3E}">
        <p14:creationId xmlns:p14="http://schemas.microsoft.com/office/powerpoint/2010/main" val="854202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EB85-8B11-36C3-549C-609E178BF80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FECDC8-CA57-3479-596A-59D0A1A7341C}"/>
              </a:ext>
            </a:extLst>
          </p:cNvPr>
          <p:cNvSpPr>
            <a:spLocks noGrp="1"/>
          </p:cNvSpPr>
          <p:nvPr>
            <p:ph idx="1"/>
          </p:nvPr>
        </p:nvSpPr>
        <p:spPr/>
        <p:txBody>
          <a:bodyPr>
            <a:normAutofit fontScale="92500" lnSpcReduction="10000"/>
          </a:bodyPr>
          <a:lstStyle/>
          <a:p>
            <a:pPr algn="just">
              <a:lnSpc>
                <a:spcPct val="150000"/>
              </a:lnSpc>
            </a:pPr>
            <a:r>
              <a:rPr lang="en-US" b="0" i="0" dirty="0">
                <a:effectLst/>
                <a:latin typeface="Poppins" panose="00000500000000000000" pitchFamily="2" charset="0"/>
              </a:rPr>
              <a:t>(4) Any bond executed under this section by an importer in respect of any goods shall continue to be in force notwithstanding the transfer of the goods to another warehouse.</a:t>
            </a:r>
          </a:p>
          <a:p>
            <a:pPr marL="0" indent="0" algn="just">
              <a:lnSpc>
                <a:spcPct val="150000"/>
              </a:lnSpc>
              <a:buNone/>
            </a:pPr>
            <a:endParaRPr lang="en-US" b="0" i="0" dirty="0">
              <a:effectLst/>
              <a:latin typeface="Poppins" panose="00000500000000000000" pitchFamily="2" charset="0"/>
            </a:endParaRPr>
          </a:p>
          <a:p>
            <a:pPr algn="just">
              <a:lnSpc>
                <a:spcPct val="150000"/>
              </a:lnSpc>
            </a:pPr>
            <a:r>
              <a:rPr lang="en-US" b="0" i="0" dirty="0">
                <a:effectLst/>
                <a:latin typeface="Poppins" panose="00000500000000000000" pitchFamily="2" charset="0"/>
              </a:rPr>
              <a:t>(5) Where the whole of the goods or any part thereof are transferred to another person, the transferee shall execute a bond in the manner specified in sub-section (1) or sub-section (2) and furnish security as specified under sub-section (3).]</a:t>
            </a:r>
          </a:p>
          <a:p>
            <a:endParaRPr lang="en-IN" dirty="0"/>
          </a:p>
        </p:txBody>
      </p:sp>
    </p:spTree>
    <p:extLst>
      <p:ext uri="{BB962C8B-B14F-4D97-AF65-F5344CB8AC3E}">
        <p14:creationId xmlns:p14="http://schemas.microsoft.com/office/powerpoint/2010/main" val="4124622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1DDC-E4CD-A237-7607-C91B6E751545}"/>
              </a:ext>
            </a:extLst>
          </p:cNvPr>
          <p:cNvSpPr>
            <a:spLocks noGrp="1"/>
          </p:cNvSpPr>
          <p:nvPr>
            <p:ph type="title"/>
          </p:nvPr>
        </p:nvSpPr>
        <p:spPr/>
        <p:txBody>
          <a:bodyPr/>
          <a:lstStyle/>
          <a:p>
            <a:r>
              <a:rPr lang="en-IN" dirty="0"/>
              <a:t>In bond bill of entry Section 60</a:t>
            </a:r>
          </a:p>
        </p:txBody>
      </p:sp>
      <p:sp>
        <p:nvSpPr>
          <p:cNvPr id="3" name="Content Placeholder 2">
            <a:extLst>
              <a:ext uri="{FF2B5EF4-FFF2-40B4-BE49-F238E27FC236}">
                <a16:creationId xmlns:a16="http://schemas.microsoft.com/office/drawing/2014/main" id="{E1687DD9-AD30-ACE8-C2DE-8458BAE8F640}"/>
              </a:ext>
            </a:extLst>
          </p:cNvPr>
          <p:cNvSpPr>
            <a:spLocks noGrp="1"/>
          </p:cNvSpPr>
          <p:nvPr>
            <p:ph idx="1"/>
          </p:nvPr>
        </p:nvSpPr>
        <p:spPr/>
        <p:txBody>
          <a:bodyPr/>
          <a:lstStyle/>
          <a:p>
            <a:pPr algn="just">
              <a:lnSpc>
                <a:spcPct val="150000"/>
              </a:lnSpc>
            </a:pPr>
            <a:r>
              <a:rPr lang="en-US" b="1" i="0" dirty="0">
                <a:effectLst/>
                <a:latin typeface="Poppins" panose="00000500000000000000" pitchFamily="2" charset="0"/>
              </a:rPr>
              <a:t>Section 60. Permission for removal of goods for deposit in warehouse.</a:t>
            </a:r>
            <a:endParaRPr lang="en-US" b="0" i="0" dirty="0">
              <a:effectLst/>
              <a:latin typeface="Poppins" panose="00000500000000000000" pitchFamily="2" charset="0"/>
            </a:endParaRPr>
          </a:p>
          <a:p>
            <a:pPr algn="just">
              <a:lnSpc>
                <a:spcPct val="150000"/>
              </a:lnSpc>
            </a:pPr>
            <a:r>
              <a:rPr lang="en-US" b="0" i="0" dirty="0">
                <a:effectLst/>
                <a:latin typeface="Poppins" panose="00000500000000000000" pitchFamily="2" charset="0"/>
              </a:rPr>
              <a:t>(1) When the provisions of </a:t>
            </a:r>
            <a:r>
              <a:rPr lang="en-US"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section 59</a:t>
            </a:r>
            <a:r>
              <a:rPr lang="en-US" b="0" i="0" dirty="0">
                <a:effectLst/>
                <a:latin typeface="Poppins" panose="00000500000000000000" pitchFamily="2" charset="0"/>
              </a:rPr>
              <a:t> have been complied with in respect of any goods, the proper officer may make an order permitting removal of the goods from a customs station for the purpose of deposit in a warehouse.</a:t>
            </a:r>
          </a:p>
          <a:p>
            <a:endParaRPr lang="en-IN" dirty="0"/>
          </a:p>
        </p:txBody>
      </p:sp>
    </p:spTree>
    <p:extLst>
      <p:ext uri="{BB962C8B-B14F-4D97-AF65-F5344CB8AC3E}">
        <p14:creationId xmlns:p14="http://schemas.microsoft.com/office/powerpoint/2010/main" val="422321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9F22-F794-5270-EE2E-A320272A51CF}"/>
              </a:ext>
            </a:extLst>
          </p:cNvPr>
          <p:cNvSpPr>
            <a:spLocks noGrp="1"/>
          </p:cNvSpPr>
          <p:nvPr>
            <p:ph type="title"/>
          </p:nvPr>
        </p:nvSpPr>
        <p:spPr>
          <a:xfrm>
            <a:off x="609600" y="704088"/>
            <a:ext cx="10972800" cy="58623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43D4FC5-854C-7C67-35C4-B620E02FFCE4}"/>
              </a:ext>
            </a:extLst>
          </p:cNvPr>
          <p:cNvSpPr>
            <a:spLocks noGrp="1"/>
          </p:cNvSpPr>
          <p:nvPr>
            <p:ph idx="1"/>
          </p:nvPr>
        </p:nvSpPr>
        <p:spPr>
          <a:xfrm>
            <a:off x="609600" y="1574800"/>
            <a:ext cx="10972800" cy="4978400"/>
          </a:xfrm>
        </p:spPr>
        <p:txBody>
          <a:bodyPr>
            <a:normAutofit fontScale="70000" lnSpcReduction="20000"/>
          </a:bodyPr>
          <a:lstStyle/>
          <a:p>
            <a:pPr algn="just">
              <a:lnSpc>
                <a:spcPct val="170000"/>
              </a:lnSpc>
            </a:pPr>
            <a:r>
              <a:rPr lang="en-US" b="1" dirty="0">
                <a:effectLst/>
              </a:rPr>
              <a:t>[Section 61. Period for which goods may remain warehoused.</a:t>
            </a:r>
            <a:endParaRPr lang="en-US" dirty="0">
              <a:effectLst/>
            </a:endParaRPr>
          </a:p>
          <a:p>
            <a:pPr algn="just">
              <a:lnSpc>
                <a:spcPct val="170000"/>
              </a:lnSpc>
            </a:pPr>
            <a:r>
              <a:rPr lang="en-US" dirty="0">
                <a:effectLst/>
              </a:rPr>
              <a:t>(1) Any warehoused goods may remain in the warehouse in which they are deposited or in any warehouse to which they may be removed, -</a:t>
            </a:r>
          </a:p>
          <a:p>
            <a:pPr algn="just">
              <a:lnSpc>
                <a:spcPct val="170000"/>
              </a:lnSpc>
            </a:pPr>
            <a:r>
              <a:rPr lang="en-US" dirty="0">
                <a:effectLst/>
              </a:rPr>
              <a:t>(a) in the case of capital goods intended for use in any hundred per cent export oriented undertaking or electronic hardware technology park unit or software technology park unit or any warehouse wherein manufacture or other operations  have been permitted under </a:t>
            </a:r>
            <a:r>
              <a:rPr lang="en-US" u="none" strike="noStrike" dirty="0">
                <a:effectLst/>
                <a:hlinkClick r:id="rId2">
                  <a:extLst>
                    <a:ext uri="{A12FA001-AC4F-418D-AE19-62706E023703}">
                      <ahyp:hlinkClr xmlns:ahyp="http://schemas.microsoft.com/office/drawing/2018/hyperlinkcolor" val="tx"/>
                    </a:ext>
                  </a:extLst>
                </a:hlinkClick>
              </a:rPr>
              <a:t>section 65</a:t>
            </a:r>
            <a:r>
              <a:rPr lang="en-US" dirty="0">
                <a:effectLst/>
              </a:rPr>
              <a:t>, till their clearance from the warehouse;</a:t>
            </a:r>
          </a:p>
          <a:p>
            <a:pPr algn="just">
              <a:lnSpc>
                <a:spcPct val="170000"/>
              </a:lnSpc>
            </a:pPr>
            <a:r>
              <a:rPr lang="en-US" dirty="0">
                <a:effectLst/>
              </a:rPr>
              <a:t>(b) in the case of goods other than capital goods intended for use in any hundred per cent. export oriented undertaking or electronic hardware technology park unit or software technology park unit or any warehouse wherein manufacture or    other operations have been permitted under </a:t>
            </a:r>
            <a:r>
              <a:rPr lang="en-US" u="none" strike="noStrike" dirty="0">
                <a:effectLst/>
                <a:hlinkClick r:id="rId2">
                  <a:extLst>
                    <a:ext uri="{A12FA001-AC4F-418D-AE19-62706E023703}">
                      <ahyp:hlinkClr xmlns:ahyp="http://schemas.microsoft.com/office/drawing/2018/hyperlinkcolor" val="tx"/>
                    </a:ext>
                  </a:extLst>
                </a:hlinkClick>
              </a:rPr>
              <a:t>section 65</a:t>
            </a:r>
            <a:r>
              <a:rPr lang="en-US" dirty="0">
                <a:effectLst/>
              </a:rPr>
              <a:t>, till their consumption or clearance from the warehouse; and</a:t>
            </a:r>
          </a:p>
          <a:p>
            <a:endParaRPr lang="en-US" dirty="0">
              <a:effectLst/>
            </a:endParaRPr>
          </a:p>
        </p:txBody>
      </p:sp>
    </p:spTree>
    <p:extLst>
      <p:ext uri="{BB962C8B-B14F-4D97-AF65-F5344CB8AC3E}">
        <p14:creationId xmlns:p14="http://schemas.microsoft.com/office/powerpoint/2010/main" val="3356898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EE12-B54E-3653-087A-9E2A1A23F42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F0AD468-C042-E062-3F5B-E4E06BE490CF}"/>
              </a:ext>
            </a:extLst>
          </p:cNvPr>
          <p:cNvSpPr>
            <a:spLocks noGrp="1"/>
          </p:cNvSpPr>
          <p:nvPr>
            <p:ph idx="1"/>
          </p:nvPr>
        </p:nvSpPr>
        <p:spPr/>
        <p:txBody>
          <a:bodyPr>
            <a:normAutofit fontScale="77500" lnSpcReduction="20000"/>
          </a:bodyPr>
          <a:lstStyle/>
          <a:p>
            <a:pPr algn="just">
              <a:lnSpc>
                <a:spcPct val="160000"/>
              </a:lnSpc>
            </a:pPr>
            <a:r>
              <a:rPr lang="en-US" dirty="0">
                <a:effectLst/>
              </a:rPr>
              <a:t>(c) in the case of any other goods, till the expiry of one year from the date on which the proper officer has made an order under sub-section (1) of </a:t>
            </a:r>
            <a:r>
              <a:rPr lang="en-US" u="none" strike="noStrike" dirty="0">
                <a:effectLst/>
                <a:hlinkClick r:id="rId2">
                  <a:extLst>
                    <a:ext uri="{A12FA001-AC4F-418D-AE19-62706E023703}">
                      <ahyp:hlinkClr xmlns:ahyp="http://schemas.microsoft.com/office/drawing/2018/hyperlinkcolor" val="tx"/>
                    </a:ext>
                  </a:extLst>
                </a:hlinkClick>
              </a:rPr>
              <a:t>section 60</a:t>
            </a:r>
            <a:r>
              <a:rPr lang="en-US" dirty="0">
                <a:effectLst/>
              </a:rPr>
              <a:t> :</a:t>
            </a:r>
          </a:p>
          <a:p>
            <a:pPr algn="just">
              <a:lnSpc>
                <a:spcPct val="160000"/>
              </a:lnSpc>
            </a:pPr>
            <a:r>
              <a:rPr lang="en-US" b="1" dirty="0">
                <a:effectLst/>
              </a:rPr>
              <a:t>Provided </a:t>
            </a:r>
            <a:r>
              <a:rPr lang="en-US" dirty="0">
                <a:effectLst/>
              </a:rPr>
              <a:t>that in the case of any goods referred to in this clause, the Principal Commissioner of Customs or Commissioner of Customs may, on sufficient cause being shown, extend the period for which the goods may remain in the warehouse, by not more than one year at a time :</a:t>
            </a:r>
          </a:p>
          <a:p>
            <a:pPr algn="just">
              <a:lnSpc>
                <a:spcPct val="160000"/>
              </a:lnSpc>
            </a:pPr>
            <a:r>
              <a:rPr lang="en-US" b="1" dirty="0">
                <a:effectLst/>
              </a:rPr>
              <a:t>Provided </a:t>
            </a:r>
            <a:r>
              <a:rPr lang="en-US" dirty="0">
                <a:effectLst/>
              </a:rPr>
              <a:t>further that where such goods are likely to deteriorate, the period referred to in the first proviso may be reduced by the Principal Commissioner of Customs or Commissioner of Customs to such shorter period as he may deem fit.</a:t>
            </a:r>
          </a:p>
          <a:p>
            <a:endParaRPr lang="en-IN" dirty="0"/>
          </a:p>
        </p:txBody>
      </p:sp>
    </p:spTree>
    <p:extLst>
      <p:ext uri="{BB962C8B-B14F-4D97-AF65-F5344CB8AC3E}">
        <p14:creationId xmlns:p14="http://schemas.microsoft.com/office/powerpoint/2010/main" val="2486019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6AA6-5671-6A44-4AB2-083F5000B8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34B3BEE-CF00-0618-C669-8573A2F926F0}"/>
              </a:ext>
            </a:extLst>
          </p:cNvPr>
          <p:cNvSpPr>
            <a:spLocks noGrp="1"/>
          </p:cNvSpPr>
          <p:nvPr>
            <p:ph idx="1"/>
          </p:nvPr>
        </p:nvSpPr>
        <p:spPr/>
        <p:txBody>
          <a:bodyPr>
            <a:normAutofit fontScale="92500"/>
          </a:bodyPr>
          <a:lstStyle/>
          <a:p>
            <a:pPr algn="just">
              <a:lnSpc>
                <a:spcPct val="150000"/>
              </a:lnSpc>
            </a:pPr>
            <a:r>
              <a:rPr lang="en-US" dirty="0">
                <a:effectLst/>
              </a:rPr>
              <a:t>(2) Where any warehoused goods specified in clause (c) of sub-section (1) remain in a warehouse beyond a period of ninety days from the date on which the proper officer has made an order under sub-section (1) of </a:t>
            </a:r>
            <a:r>
              <a:rPr lang="en-US" u="none" strike="noStrike" dirty="0">
                <a:effectLst/>
                <a:hlinkClick r:id="rId2">
                  <a:extLst>
                    <a:ext uri="{A12FA001-AC4F-418D-AE19-62706E023703}">
                      <ahyp:hlinkClr xmlns:ahyp="http://schemas.microsoft.com/office/drawing/2018/hyperlinkcolor" val="tx"/>
                    </a:ext>
                  </a:extLst>
                </a:hlinkClick>
              </a:rPr>
              <a:t>section 60</a:t>
            </a:r>
            <a:r>
              <a:rPr lang="en-US" dirty="0">
                <a:effectLst/>
              </a:rPr>
              <a:t>, interest shall be payable at such rate as may be fixed by the Central Government under </a:t>
            </a:r>
            <a:r>
              <a:rPr lang="en-US" u="none" strike="noStrike" dirty="0">
                <a:effectLst/>
                <a:hlinkClick r:id="rId3">
                  <a:extLst>
                    <a:ext uri="{A12FA001-AC4F-418D-AE19-62706E023703}">
                      <ahyp:hlinkClr xmlns:ahyp="http://schemas.microsoft.com/office/drawing/2018/hyperlinkcolor" val="tx"/>
                    </a:ext>
                  </a:extLst>
                </a:hlinkClick>
              </a:rPr>
              <a:t>section 47</a:t>
            </a:r>
            <a:r>
              <a:rPr lang="en-US" dirty="0">
                <a:effectLst/>
              </a:rPr>
              <a:t>, on the amount of duty payable at the time of clearance of the goods, for the period from the expiry of the said ninety days till the date of payment of duty on the warehoused goods :</a:t>
            </a:r>
          </a:p>
          <a:p>
            <a:endParaRPr lang="en-IN" dirty="0"/>
          </a:p>
        </p:txBody>
      </p:sp>
    </p:spTree>
    <p:extLst>
      <p:ext uri="{BB962C8B-B14F-4D97-AF65-F5344CB8AC3E}">
        <p14:creationId xmlns:p14="http://schemas.microsoft.com/office/powerpoint/2010/main" val="523473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E6DA-6314-FFFD-F2FD-5EF0295B7C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BB50BA3-C094-88BB-65F3-5EB8948ED5F3}"/>
              </a:ext>
            </a:extLst>
          </p:cNvPr>
          <p:cNvSpPr>
            <a:spLocks noGrp="1"/>
          </p:cNvSpPr>
          <p:nvPr>
            <p:ph idx="1"/>
          </p:nvPr>
        </p:nvSpPr>
        <p:spPr/>
        <p:txBody>
          <a:bodyPr>
            <a:normAutofit fontScale="77500" lnSpcReduction="20000"/>
          </a:bodyPr>
          <a:lstStyle/>
          <a:p>
            <a:pPr algn="just">
              <a:lnSpc>
                <a:spcPct val="150000"/>
              </a:lnSpc>
            </a:pPr>
            <a:r>
              <a:rPr lang="en-US" b="1" dirty="0">
                <a:effectLst/>
              </a:rPr>
              <a:t>Provided </a:t>
            </a:r>
            <a:r>
              <a:rPr lang="en-US" dirty="0">
                <a:effectLst/>
              </a:rPr>
              <a:t>that if the Board considers it necessary so to do, in the public interest, it may, -</a:t>
            </a:r>
          </a:p>
          <a:p>
            <a:pPr algn="just">
              <a:lnSpc>
                <a:spcPct val="150000"/>
              </a:lnSpc>
            </a:pPr>
            <a:r>
              <a:rPr lang="en-US" dirty="0">
                <a:effectLst/>
              </a:rPr>
              <a:t>(a) by order, and under the circumstances of an exceptional nature, to be specified in such order, waive the whole or any part of the interest payable under this section in respect of any warehoused goods;</a:t>
            </a:r>
          </a:p>
          <a:p>
            <a:pPr algn="just">
              <a:lnSpc>
                <a:spcPct val="150000"/>
              </a:lnSpc>
            </a:pPr>
            <a:r>
              <a:rPr lang="en-US" dirty="0">
                <a:effectLst/>
              </a:rPr>
              <a:t>(b) by notification in the Official Gazette, specify the class of goods in respect of which no interest shall be charged under this section;</a:t>
            </a:r>
          </a:p>
          <a:p>
            <a:pPr algn="just">
              <a:lnSpc>
                <a:spcPct val="150000"/>
              </a:lnSpc>
            </a:pPr>
            <a:r>
              <a:rPr lang="en-US" dirty="0">
                <a:effectLst/>
              </a:rPr>
              <a:t>(c) by notification in the Official Gazette, specify the class of goods in respect of which the interest shall be chargeable from the date on which the proper officer has made an order under sub-section (1) of </a:t>
            </a:r>
            <a:r>
              <a:rPr lang="en-US" u="none" strike="noStrike" dirty="0">
                <a:effectLst/>
                <a:hlinkClick r:id="rId2">
                  <a:extLst>
                    <a:ext uri="{A12FA001-AC4F-418D-AE19-62706E023703}">
                      <ahyp:hlinkClr xmlns:ahyp="http://schemas.microsoft.com/office/drawing/2018/hyperlinkcolor" val="tx"/>
                    </a:ext>
                  </a:extLst>
                </a:hlinkClick>
              </a:rPr>
              <a:t>section 60</a:t>
            </a:r>
            <a:r>
              <a:rPr lang="en-US" dirty="0">
                <a:effectLst/>
              </a:rPr>
              <a:t>.</a:t>
            </a:r>
          </a:p>
          <a:p>
            <a:pPr algn="just">
              <a:lnSpc>
                <a:spcPct val="150000"/>
              </a:lnSpc>
            </a:pPr>
            <a:endParaRPr lang="en-IN" dirty="0"/>
          </a:p>
        </p:txBody>
      </p:sp>
    </p:spTree>
    <p:extLst>
      <p:ext uri="{BB962C8B-B14F-4D97-AF65-F5344CB8AC3E}">
        <p14:creationId xmlns:p14="http://schemas.microsoft.com/office/powerpoint/2010/main" val="93800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D66B-FC80-4010-1E3C-CEFC123F01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85E991-9126-B14E-7AD0-954A5E9DFFCC}"/>
              </a:ext>
            </a:extLst>
          </p:cNvPr>
          <p:cNvSpPr>
            <a:spLocks noGrp="1"/>
          </p:cNvSpPr>
          <p:nvPr>
            <p:ph idx="1"/>
          </p:nvPr>
        </p:nvSpPr>
        <p:spPr/>
        <p:txBody>
          <a:bodyPr>
            <a:normAutofit fontScale="77500" lnSpcReduction="20000"/>
          </a:bodyPr>
          <a:lstStyle/>
          <a:p>
            <a:pPr algn="just">
              <a:lnSpc>
                <a:spcPct val="160000"/>
              </a:lnSpc>
            </a:pPr>
            <a:r>
              <a:rPr lang="en-US" b="1" dirty="0">
                <a:effectLst/>
              </a:rPr>
              <a:t>Explanation</a:t>
            </a:r>
            <a:r>
              <a:rPr lang="en-US" dirty="0">
                <a:effectLst/>
              </a:rPr>
              <a:t>.-For the purposes of this section, -</a:t>
            </a:r>
          </a:p>
          <a:p>
            <a:pPr algn="just">
              <a:lnSpc>
                <a:spcPct val="160000"/>
              </a:lnSpc>
            </a:pPr>
            <a:r>
              <a:rPr lang="en-US" dirty="0">
                <a:effectLst/>
              </a:rPr>
              <a:t>(</a:t>
            </a:r>
            <a:r>
              <a:rPr lang="en-US" dirty="0" err="1">
                <a:effectLst/>
              </a:rPr>
              <a:t>i</a:t>
            </a:r>
            <a:r>
              <a:rPr lang="en-US" dirty="0">
                <a:effectLst/>
              </a:rPr>
              <a:t>) "electronic hardware technology park unit" means a unit established under the Electronic Hardware Technology Park Scheme notified by the Government of India;</a:t>
            </a:r>
          </a:p>
          <a:p>
            <a:pPr algn="just">
              <a:lnSpc>
                <a:spcPct val="160000"/>
              </a:lnSpc>
            </a:pPr>
            <a:r>
              <a:rPr lang="en-US" dirty="0">
                <a:effectLst/>
              </a:rPr>
              <a:t>(ii) "hundred per cent. export oriented undertaking" has the same meaning as in clause (ii) of Explanation 2 to sub-section (1) of </a:t>
            </a:r>
            <a:r>
              <a:rPr lang="en-US" u="none" strike="noStrike" dirty="0">
                <a:effectLst/>
                <a:hlinkClick r:id="rId2">
                  <a:extLst>
                    <a:ext uri="{A12FA001-AC4F-418D-AE19-62706E023703}">
                      <ahyp:hlinkClr xmlns:ahyp="http://schemas.microsoft.com/office/drawing/2018/hyperlinkcolor" val="tx"/>
                    </a:ext>
                  </a:extLst>
                </a:hlinkClick>
              </a:rPr>
              <a:t>section 3</a:t>
            </a:r>
            <a:r>
              <a:rPr lang="en-US" dirty="0">
                <a:effectLst/>
              </a:rPr>
              <a:t> of the Central Excise Act, 1944 (1 of 1944); and</a:t>
            </a:r>
          </a:p>
          <a:p>
            <a:pPr algn="just">
              <a:lnSpc>
                <a:spcPct val="160000"/>
              </a:lnSpc>
            </a:pPr>
            <a:r>
              <a:rPr lang="en-US" dirty="0">
                <a:effectLst/>
              </a:rPr>
              <a:t>(iii) "software technology park unit" means a unit established under the Software Technology Park Scheme notified by the Government of India.]</a:t>
            </a:r>
          </a:p>
          <a:p>
            <a:pPr marL="0" indent="0" algn="just">
              <a:lnSpc>
                <a:spcPct val="160000"/>
              </a:lnSpc>
              <a:buNone/>
            </a:pPr>
            <a:br>
              <a:rPr lang="en-US" dirty="0">
                <a:effectLst/>
              </a:rPr>
            </a:br>
            <a:endParaRPr lang="en-IN" dirty="0"/>
          </a:p>
          <a:p>
            <a:pPr algn="just">
              <a:lnSpc>
                <a:spcPct val="160000"/>
              </a:lnSpc>
            </a:pPr>
            <a:endParaRPr lang="en-IN" dirty="0"/>
          </a:p>
        </p:txBody>
      </p:sp>
    </p:spTree>
    <p:extLst>
      <p:ext uri="{BB962C8B-B14F-4D97-AF65-F5344CB8AC3E}">
        <p14:creationId xmlns:p14="http://schemas.microsoft.com/office/powerpoint/2010/main" val="634218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0707-50E2-AC4A-0871-57B1151A713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34E37B3-DAC0-FB37-5514-7BBB4E5A62EC}"/>
              </a:ext>
            </a:extLst>
          </p:cNvPr>
          <p:cNvSpPr>
            <a:spLocks noGrp="1"/>
          </p:cNvSpPr>
          <p:nvPr>
            <p:ph idx="1"/>
          </p:nvPr>
        </p:nvSpPr>
        <p:spPr/>
        <p:txBody>
          <a:bodyPr/>
          <a:lstStyle/>
          <a:p>
            <a:pPr algn="just"/>
            <a:r>
              <a:rPr lang="en-US" b="1" i="0" dirty="0">
                <a:solidFill>
                  <a:srgbClr val="212529"/>
                </a:solidFill>
                <a:effectLst/>
                <a:latin typeface="Poppins" panose="00000500000000000000" pitchFamily="2" charset="0"/>
              </a:rPr>
              <a:t>[Section 64. Owner's right to deal with warehoused goods. -</a:t>
            </a:r>
            <a:endParaRPr lang="en-US" b="0" i="0" dirty="0">
              <a:solidFill>
                <a:srgbClr val="212529"/>
              </a:solidFill>
              <a:effectLst/>
              <a:latin typeface="Poppins" panose="00000500000000000000" pitchFamily="2" charset="0"/>
            </a:endParaRPr>
          </a:p>
          <a:p>
            <a:pPr algn="just"/>
            <a:r>
              <a:rPr lang="en-US" b="0" i="0" dirty="0">
                <a:solidFill>
                  <a:srgbClr val="212529"/>
                </a:solidFill>
                <a:effectLst/>
                <a:latin typeface="Poppins" panose="00000500000000000000" pitchFamily="2" charset="0"/>
              </a:rPr>
              <a:t>The owner of any warehoused goods may, after warehousing the same, -</a:t>
            </a:r>
          </a:p>
          <a:p>
            <a:pPr algn="just"/>
            <a:r>
              <a:rPr lang="en-US" b="0" i="0" dirty="0">
                <a:solidFill>
                  <a:srgbClr val="212529"/>
                </a:solidFill>
                <a:effectLst/>
                <a:latin typeface="Poppins" panose="00000500000000000000" pitchFamily="2" charset="0"/>
              </a:rPr>
              <a:t>(a)inspect the goods;</a:t>
            </a:r>
          </a:p>
          <a:p>
            <a:pPr algn="just"/>
            <a:r>
              <a:rPr lang="en-US" b="0" i="0" dirty="0">
                <a:solidFill>
                  <a:srgbClr val="212529"/>
                </a:solidFill>
                <a:effectLst/>
                <a:latin typeface="Poppins" panose="00000500000000000000" pitchFamily="2" charset="0"/>
              </a:rPr>
              <a:t>(b)deal with their containers in such manner as may be necessary to prevent loss or deterioration or damage to the goods;</a:t>
            </a:r>
          </a:p>
          <a:p>
            <a:pPr algn="just"/>
            <a:r>
              <a:rPr lang="en-US" b="0" i="0" dirty="0">
                <a:solidFill>
                  <a:srgbClr val="212529"/>
                </a:solidFill>
                <a:effectLst/>
                <a:latin typeface="Poppins" panose="00000500000000000000" pitchFamily="2" charset="0"/>
              </a:rPr>
              <a:t>(c) sort the goods; or</a:t>
            </a:r>
          </a:p>
          <a:p>
            <a:pPr algn="just"/>
            <a:r>
              <a:rPr lang="en-US" b="0" i="0" dirty="0">
                <a:solidFill>
                  <a:srgbClr val="212529"/>
                </a:solidFill>
                <a:effectLst/>
                <a:latin typeface="Poppins" panose="00000500000000000000" pitchFamily="2" charset="0"/>
              </a:rPr>
              <a:t>(d) show the goods for sale.]</a:t>
            </a:r>
          </a:p>
          <a:p>
            <a:endParaRPr lang="en-IN" dirty="0"/>
          </a:p>
        </p:txBody>
      </p:sp>
    </p:spTree>
    <p:extLst>
      <p:ext uri="{BB962C8B-B14F-4D97-AF65-F5344CB8AC3E}">
        <p14:creationId xmlns:p14="http://schemas.microsoft.com/office/powerpoint/2010/main" val="157398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371A-6870-575C-5224-7FE540A1B4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C111E0E-1A04-EF3D-8F0A-8C06A8AF8BB3}"/>
              </a:ext>
            </a:extLst>
          </p:cNvPr>
          <p:cNvSpPr>
            <a:spLocks noGrp="1"/>
          </p:cNvSpPr>
          <p:nvPr>
            <p:ph idx="1"/>
          </p:nvPr>
        </p:nvSpPr>
        <p:spPr/>
        <p:txBody>
          <a:bodyPr>
            <a:normAutofit fontScale="70000" lnSpcReduction="20000"/>
          </a:bodyPr>
          <a:lstStyle/>
          <a:p>
            <a:pPr marL="0" indent="0" algn="just">
              <a:lnSpc>
                <a:spcPct val="150000"/>
              </a:lnSpc>
              <a:buNone/>
            </a:pPr>
            <a:r>
              <a:rPr lang="en-GB" sz="2800" dirty="0">
                <a:latin typeface="Century" pitchFamily="18" charset="0"/>
              </a:rPr>
              <a:t>The main objectives of levying a customs duty are to:</a:t>
            </a:r>
          </a:p>
          <a:p>
            <a:pPr lvl="0" algn="just">
              <a:lnSpc>
                <a:spcPct val="150000"/>
              </a:lnSpc>
            </a:pPr>
            <a:r>
              <a:rPr lang="en-GB" sz="2800" dirty="0">
                <a:latin typeface="Century" pitchFamily="18" charset="0"/>
              </a:rPr>
              <a:t>Ensure that nothing goes out of a country against the laws of the land and rules and regulations are followed as enforced by customs authorities.</a:t>
            </a:r>
          </a:p>
          <a:p>
            <a:pPr lvl="0" algn="just">
              <a:lnSpc>
                <a:spcPct val="150000"/>
              </a:lnSpc>
            </a:pPr>
            <a:r>
              <a:rPr lang="en-GB" sz="2800" dirty="0">
                <a:latin typeface="Century" pitchFamily="18" charset="0"/>
              </a:rPr>
              <a:t>Check the authenticity of the value of goods as per customs valuation rules to prevent over and under invoicing.</a:t>
            </a:r>
          </a:p>
          <a:p>
            <a:pPr lvl="0" algn="just">
              <a:lnSpc>
                <a:spcPct val="150000"/>
              </a:lnSpc>
            </a:pPr>
            <a:r>
              <a:rPr lang="en-GB" sz="2800" dirty="0">
                <a:latin typeface="Century" pitchFamily="18" charset="0"/>
              </a:rPr>
              <a:t>Assess export duty as per the Customs Tariff Act. </a:t>
            </a:r>
          </a:p>
          <a:p>
            <a:pPr lvl="0" algn="just">
              <a:lnSpc>
                <a:spcPct val="150000"/>
              </a:lnSpc>
            </a:pPr>
            <a:r>
              <a:rPr lang="en-GB" sz="2800" dirty="0">
                <a:latin typeface="Century" pitchFamily="18" charset="0"/>
              </a:rPr>
              <a:t>Check that all the set provisions are being followed by export and import authorities.</a:t>
            </a:r>
          </a:p>
          <a:p>
            <a:pPr lvl="0" algn="just">
              <a:lnSpc>
                <a:spcPct val="150000"/>
              </a:lnSpc>
            </a:pPr>
            <a:r>
              <a:rPr lang="en-GB" sz="2800" dirty="0">
                <a:latin typeface="Century" pitchFamily="18" charset="0"/>
              </a:rPr>
              <a:t>Maintain all import and export data. </a:t>
            </a:r>
          </a:p>
          <a:p>
            <a:pPr lvl="0" algn="just">
              <a:lnSpc>
                <a:spcPct val="150000"/>
              </a:lnSpc>
            </a:pPr>
            <a:r>
              <a:rPr lang="en-GB" sz="2800" dirty="0">
                <a:latin typeface="Century" pitchFamily="18" charset="0"/>
              </a:rPr>
              <a:t>Prevent the import of drugs (like opium) for illegal use in the country.</a:t>
            </a:r>
          </a:p>
          <a:p>
            <a:endParaRPr lang="en-IN" dirty="0"/>
          </a:p>
        </p:txBody>
      </p:sp>
    </p:spTree>
    <p:extLst>
      <p:ext uri="{BB962C8B-B14F-4D97-AF65-F5344CB8AC3E}">
        <p14:creationId xmlns:p14="http://schemas.microsoft.com/office/powerpoint/2010/main" val="1990822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D43C-D1F6-C9F3-344E-A0CFDFEDA1D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0CFF1C-E8BB-1C59-9E3D-E2C4F7954909}"/>
              </a:ext>
            </a:extLst>
          </p:cNvPr>
          <p:cNvSpPr>
            <a:spLocks noGrp="1"/>
          </p:cNvSpPr>
          <p:nvPr>
            <p:ph idx="1"/>
          </p:nvPr>
        </p:nvSpPr>
        <p:spPr/>
        <p:txBody>
          <a:bodyPr>
            <a:normAutofit/>
          </a:bodyPr>
          <a:lstStyle/>
          <a:p>
            <a:pPr algn="just"/>
            <a:r>
              <a:rPr lang="en-US" b="1" i="0" dirty="0">
                <a:solidFill>
                  <a:srgbClr val="212529"/>
                </a:solidFill>
                <a:effectLst/>
                <a:latin typeface="Poppins" panose="00000500000000000000" pitchFamily="2" charset="0"/>
              </a:rPr>
              <a:t>Section 65. Manufacture and other operations in relation to goods in a warehouse.</a:t>
            </a:r>
            <a:endParaRPr lang="en-US" b="0" i="0" dirty="0">
              <a:solidFill>
                <a:srgbClr val="212529"/>
              </a:solidFill>
              <a:effectLst/>
              <a:latin typeface="Poppins" panose="00000500000000000000" pitchFamily="2" charset="0"/>
            </a:endParaRPr>
          </a:p>
          <a:p>
            <a:pPr algn="just"/>
            <a:r>
              <a:rPr lang="en-US" b="0" i="0" dirty="0">
                <a:solidFill>
                  <a:srgbClr val="212529"/>
                </a:solidFill>
                <a:effectLst/>
                <a:latin typeface="Poppins" panose="00000500000000000000" pitchFamily="2" charset="0"/>
              </a:rPr>
              <a:t>(1) </a:t>
            </a:r>
            <a:r>
              <a:rPr lang="en-US" b="0" i="0" baseline="30000" dirty="0">
                <a:solidFill>
                  <a:srgbClr val="212529"/>
                </a:solidFill>
                <a:effectLst/>
                <a:latin typeface="Poppins" panose="00000500000000000000" pitchFamily="2" charset="0"/>
              </a:rPr>
              <a:t>1</a:t>
            </a:r>
            <a:r>
              <a:rPr lang="en-US" b="0" i="0" dirty="0">
                <a:solidFill>
                  <a:srgbClr val="212529"/>
                </a:solidFill>
                <a:effectLst/>
                <a:latin typeface="Poppins" panose="00000500000000000000" pitchFamily="2" charset="0"/>
              </a:rPr>
              <a:t>[With the permission of the Principal Commissioner of Customs or Commissioner of Customs and subject to such conditions] </a:t>
            </a:r>
            <a:r>
              <a:rPr lang="en-US" b="0" i="0" u="none" strike="noStrike" dirty="0">
                <a:solidFill>
                  <a:srgbClr val="3E8ACC"/>
                </a:solidFill>
                <a:effectLst/>
                <a:latin typeface="Poppins" panose="00000500000000000000" pitchFamily="2" charset="0"/>
                <a:hlinkClick r:id="rId2"/>
              </a:rPr>
              <a:t>as may be prescribed</a:t>
            </a:r>
            <a:r>
              <a:rPr lang="en-US" b="0" i="0" dirty="0">
                <a:solidFill>
                  <a:srgbClr val="212529"/>
                </a:solidFill>
                <a:effectLst/>
                <a:latin typeface="Poppins" panose="00000500000000000000" pitchFamily="2" charset="0"/>
              </a:rPr>
              <a:t>, the owner of any warehoused goods may carry on any manufacturing process or other operations in the warehouse in relation to such goods.</a:t>
            </a:r>
          </a:p>
          <a:p>
            <a:endParaRPr lang="en-IN" dirty="0"/>
          </a:p>
        </p:txBody>
      </p:sp>
    </p:spTree>
    <p:extLst>
      <p:ext uri="{BB962C8B-B14F-4D97-AF65-F5344CB8AC3E}">
        <p14:creationId xmlns:p14="http://schemas.microsoft.com/office/powerpoint/2010/main" val="2199113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0CDD-34FF-F04C-9AFE-A84C9B3E6C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C2EBFF-3CAF-6AF7-7729-765D3701D44F}"/>
              </a:ext>
            </a:extLst>
          </p:cNvPr>
          <p:cNvSpPr>
            <a:spLocks noGrp="1"/>
          </p:cNvSpPr>
          <p:nvPr>
            <p:ph idx="1"/>
          </p:nvPr>
        </p:nvSpPr>
        <p:spPr/>
        <p:txBody>
          <a:bodyPr>
            <a:normAutofit/>
          </a:bodyPr>
          <a:lstStyle/>
          <a:p>
            <a:pPr algn="just"/>
            <a:r>
              <a:rPr lang="en-US" b="0" i="0" dirty="0">
                <a:solidFill>
                  <a:srgbClr val="212529"/>
                </a:solidFill>
                <a:effectLst/>
                <a:latin typeface="Poppins" panose="00000500000000000000" pitchFamily="2" charset="0"/>
              </a:rPr>
              <a:t>(2) Where in the course of any operations permissible in relation to any warehoused goods under sub-section (1), there is any waste or refuse, the following provisions shall apply: -</a:t>
            </a:r>
          </a:p>
          <a:p>
            <a:pPr algn="just"/>
            <a:r>
              <a:rPr lang="en-US" b="0" i="0" dirty="0">
                <a:solidFill>
                  <a:srgbClr val="212529"/>
                </a:solidFill>
                <a:effectLst/>
                <a:latin typeface="Poppins" panose="00000500000000000000" pitchFamily="2" charset="0"/>
              </a:rPr>
              <a:t>(a) if the whole or any part of the goods resulting from such operations are exported, import duty shall be remitted on the quantity of the warehoused goods contained in so much of the waste or refuse as has arisen from the operations carried on in relation to the goods exported :</a:t>
            </a:r>
          </a:p>
          <a:p>
            <a:endParaRPr lang="en-IN" dirty="0"/>
          </a:p>
        </p:txBody>
      </p:sp>
    </p:spTree>
    <p:extLst>
      <p:ext uri="{BB962C8B-B14F-4D97-AF65-F5344CB8AC3E}">
        <p14:creationId xmlns:p14="http://schemas.microsoft.com/office/powerpoint/2010/main" val="3546886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6139-900E-A8B6-0E01-AB9261AE15A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27E5FCB-EF88-7E06-69E0-CAE5CA5FB15E}"/>
              </a:ext>
            </a:extLst>
          </p:cNvPr>
          <p:cNvSpPr>
            <a:spLocks noGrp="1"/>
          </p:cNvSpPr>
          <p:nvPr>
            <p:ph idx="1"/>
          </p:nvPr>
        </p:nvSpPr>
        <p:spPr/>
        <p:txBody>
          <a:bodyPr/>
          <a:lstStyle/>
          <a:p>
            <a:pPr algn="just"/>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that such waste or refuse is either destroyed or duty is paid on such waste or refuse as if it had been imported into India in that form;</a:t>
            </a:r>
          </a:p>
          <a:p>
            <a:pPr algn="just"/>
            <a:r>
              <a:rPr lang="en-US" b="0" i="0" dirty="0">
                <a:solidFill>
                  <a:srgbClr val="212529"/>
                </a:solidFill>
                <a:effectLst/>
                <a:latin typeface="Poppins" panose="00000500000000000000" pitchFamily="2" charset="0"/>
              </a:rPr>
              <a:t>(b) if the whole or any part of the goods resulting from such operations are cleared from the warehouse for home consumption, import duty shall be charged on the quantity of the warehoused goods contained in so much of the waste or refuse as has arisen from the operations carried on in relation to the goods cleared for home consumption.</a:t>
            </a:r>
          </a:p>
          <a:p>
            <a:endParaRPr lang="en-IN" dirty="0"/>
          </a:p>
        </p:txBody>
      </p:sp>
    </p:spTree>
    <p:extLst>
      <p:ext uri="{BB962C8B-B14F-4D97-AF65-F5344CB8AC3E}">
        <p14:creationId xmlns:p14="http://schemas.microsoft.com/office/powerpoint/2010/main" val="2004965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D553-6B93-F79C-0DD5-81CFED8064CC}"/>
              </a:ext>
            </a:extLst>
          </p:cNvPr>
          <p:cNvSpPr>
            <a:spLocks noGrp="1"/>
          </p:cNvSpPr>
          <p:nvPr>
            <p:ph type="title"/>
          </p:nvPr>
        </p:nvSpPr>
        <p:spPr/>
        <p:txBody>
          <a:bodyPr/>
          <a:lstStyle/>
          <a:p>
            <a:r>
              <a:rPr lang="en-IN" dirty="0"/>
              <a:t>Ex bond bill of entry Section 68</a:t>
            </a:r>
          </a:p>
        </p:txBody>
      </p:sp>
      <p:sp>
        <p:nvSpPr>
          <p:cNvPr id="3" name="Content Placeholder 2">
            <a:extLst>
              <a:ext uri="{FF2B5EF4-FFF2-40B4-BE49-F238E27FC236}">
                <a16:creationId xmlns:a16="http://schemas.microsoft.com/office/drawing/2014/main" id="{64B94D47-1D32-941C-4055-0DCD7910FA64}"/>
              </a:ext>
            </a:extLst>
          </p:cNvPr>
          <p:cNvSpPr>
            <a:spLocks noGrp="1"/>
          </p:cNvSpPr>
          <p:nvPr>
            <p:ph idx="1"/>
          </p:nvPr>
        </p:nvSpPr>
        <p:spPr/>
        <p:txBody>
          <a:bodyPr>
            <a:normAutofit/>
          </a:bodyPr>
          <a:lstStyle/>
          <a:p>
            <a:pPr algn="just"/>
            <a:r>
              <a:rPr lang="en-US" b="1" i="0" dirty="0">
                <a:solidFill>
                  <a:srgbClr val="212529"/>
                </a:solidFill>
                <a:effectLst/>
                <a:latin typeface="Poppins" panose="00000500000000000000" pitchFamily="2" charset="0"/>
              </a:rPr>
              <a:t>Section 68.Clearance of warehoused goods for home consumption.</a:t>
            </a:r>
            <a:r>
              <a:rPr lang="en-US" b="1" dirty="0">
                <a:solidFill>
                  <a:srgbClr val="212529"/>
                </a:solidFill>
                <a:latin typeface="Poppins" panose="00000500000000000000" pitchFamily="2" charset="0"/>
              </a:rPr>
              <a:t>- </a:t>
            </a:r>
            <a:r>
              <a:rPr lang="en-US" b="1" i="0" dirty="0">
                <a:solidFill>
                  <a:srgbClr val="212529"/>
                </a:solidFill>
                <a:effectLst/>
                <a:latin typeface="Poppins" panose="00000500000000000000" pitchFamily="2" charset="0"/>
              </a:rPr>
              <a:t> -</a:t>
            </a:r>
            <a:br>
              <a:rPr lang="en-US" dirty="0"/>
            </a:br>
            <a:br>
              <a:rPr lang="en-US" dirty="0"/>
            </a:br>
            <a:r>
              <a:rPr lang="en-US" b="0" i="0" baseline="30000" dirty="0">
                <a:solidFill>
                  <a:srgbClr val="212529"/>
                </a:solidFill>
                <a:effectLst/>
                <a:latin typeface="Poppins" panose="00000500000000000000" pitchFamily="2" charset="0"/>
              </a:rPr>
              <a:t>1 </a:t>
            </a:r>
            <a:r>
              <a:rPr lang="en-US" b="0" i="0" dirty="0">
                <a:solidFill>
                  <a:srgbClr val="212529"/>
                </a:solidFill>
                <a:effectLst/>
                <a:latin typeface="Poppins" panose="00000500000000000000" pitchFamily="2" charset="0"/>
              </a:rPr>
              <a:t>[Any warehoused goods may be cleared from the warehouse] for home consumption, if -</a:t>
            </a:r>
          </a:p>
          <a:p>
            <a:pPr algn="just"/>
            <a:r>
              <a:rPr lang="en-US" b="0" i="0" dirty="0">
                <a:solidFill>
                  <a:srgbClr val="212529"/>
                </a:solidFill>
                <a:effectLst/>
                <a:latin typeface="Poppins" panose="00000500000000000000" pitchFamily="2" charset="0"/>
              </a:rPr>
              <a:t>(a) a bill of entry for home consumption in respect of such goods has been presented in the prescribed form;</a:t>
            </a:r>
          </a:p>
          <a:p>
            <a:pPr algn="just"/>
            <a:r>
              <a:rPr lang="en-US" b="0" i="0" baseline="30000" dirty="0">
                <a:solidFill>
                  <a:srgbClr val="212529"/>
                </a:solidFill>
                <a:effectLst/>
                <a:latin typeface="Poppins" panose="00000500000000000000" pitchFamily="2" charset="0"/>
              </a:rPr>
              <a:t>2 </a:t>
            </a:r>
            <a:r>
              <a:rPr lang="en-US" b="0" i="0" dirty="0">
                <a:solidFill>
                  <a:srgbClr val="212529"/>
                </a:solidFill>
                <a:effectLst/>
                <a:latin typeface="Poppins" panose="00000500000000000000" pitchFamily="2" charset="0"/>
              </a:rPr>
              <a:t>[(b) the import duty, interest, fine and penalties payable in respect of such goods have been paid; and]</a:t>
            </a:r>
          </a:p>
        </p:txBody>
      </p:sp>
    </p:spTree>
    <p:extLst>
      <p:ext uri="{BB962C8B-B14F-4D97-AF65-F5344CB8AC3E}">
        <p14:creationId xmlns:p14="http://schemas.microsoft.com/office/powerpoint/2010/main" val="530995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18F2-87D4-7BCB-2913-3D8282054CD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103B4E1-A53B-F734-20BD-D91FC2754F0C}"/>
              </a:ext>
            </a:extLst>
          </p:cNvPr>
          <p:cNvSpPr>
            <a:spLocks noGrp="1"/>
          </p:cNvSpPr>
          <p:nvPr>
            <p:ph idx="1"/>
          </p:nvPr>
        </p:nvSpPr>
        <p:spPr/>
        <p:txBody>
          <a:bodyPr>
            <a:normAutofit fontScale="92500"/>
          </a:bodyPr>
          <a:lstStyle/>
          <a:p>
            <a:pPr algn="just">
              <a:lnSpc>
                <a:spcPct val="150000"/>
              </a:lnSpc>
            </a:pPr>
            <a:r>
              <a:rPr lang="en-US" b="0" i="0" dirty="0">
                <a:solidFill>
                  <a:srgbClr val="212529"/>
                </a:solidFill>
                <a:effectLst/>
                <a:latin typeface="Poppins" panose="00000500000000000000" pitchFamily="2" charset="0"/>
              </a:rPr>
              <a:t>(c) an order for clearance of such goods for home consumption has been made by the proper officer :</a:t>
            </a:r>
          </a:p>
          <a:p>
            <a:pPr algn="just">
              <a:lnSpc>
                <a:spcPct val="150000"/>
              </a:lnSpc>
            </a:pPr>
            <a:r>
              <a:rPr lang="en-US" b="0" i="0" baseline="30000" dirty="0">
                <a:solidFill>
                  <a:srgbClr val="212529"/>
                </a:solidFill>
                <a:effectLst/>
                <a:latin typeface="Poppins" panose="00000500000000000000" pitchFamily="2" charset="0"/>
              </a:rPr>
              <a:t>3 </a:t>
            </a:r>
            <a:r>
              <a:rPr lang="en-US" b="0" i="0" dirty="0">
                <a:solidFill>
                  <a:srgbClr val="212529"/>
                </a:solidFill>
                <a:effectLst/>
                <a:latin typeface="Poppins" panose="00000500000000000000" pitchFamily="2" charset="0"/>
              </a:rPr>
              <a:t>[ </a:t>
            </a:r>
            <a:r>
              <a:rPr lang="en-US" b="0" i="0" baseline="30000" dirty="0">
                <a:solidFill>
                  <a:srgbClr val="212529"/>
                </a:solidFill>
                <a:effectLst/>
                <a:latin typeface="Poppins" panose="00000500000000000000" pitchFamily="2" charset="0"/>
              </a:rPr>
              <a:t>4 </a:t>
            </a:r>
            <a:r>
              <a:rPr lang="en-US" b="0" i="0" dirty="0">
                <a:solidFill>
                  <a:srgbClr val="212529"/>
                </a:solidFill>
                <a:effectLst/>
                <a:latin typeface="Poppins" panose="00000500000000000000" pitchFamily="2" charset="0"/>
              </a:rPr>
              <a:t>[ </a:t>
            </a: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that the order referred to in clause (c) may also be made electronically through the customs automated system on the basis of risk evaluation through appropriate selection criteria:</a:t>
            </a:r>
            <a:br>
              <a:rPr lang="en-US" dirty="0"/>
            </a:br>
            <a:br>
              <a:rPr lang="en-US" dirty="0"/>
            </a:br>
            <a:endParaRPr lang="en-IN" dirty="0"/>
          </a:p>
        </p:txBody>
      </p:sp>
    </p:spTree>
    <p:extLst>
      <p:ext uri="{BB962C8B-B14F-4D97-AF65-F5344CB8AC3E}">
        <p14:creationId xmlns:p14="http://schemas.microsoft.com/office/powerpoint/2010/main" val="1346136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3B59-8CCD-9251-07B4-D52D112BCF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CEA2BBA-865F-682A-B5CD-BEA108B5DEC9}"/>
              </a:ext>
            </a:extLst>
          </p:cNvPr>
          <p:cNvSpPr>
            <a:spLocks noGrp="1"/>
          </p:cNvSpPr>
          <p:nvPr>
            <p:ph idx="1"/>
          </p:nvPr>
        </p:nvSpPr>
        <p:spPr/>
        <p:txBody>
          <a:bodyPr>
            <a:normAutofit/>
          </a:bodyPr>
          <a:lstStyle/>
          <a:p>
            <a:pPr algn="just">
              <a:lnSpc>
                <a:spcPct val="150000"/>
              </a:lnSpc>
            </a:pP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further that] the owner of any warehoused goods may, at any time before an order for clearance of goods for home consumption has been made in respect of such goods, relinquish his title to the goods upon payment of </a:t>
            </a:r>
            <a:r>
              <a:rPr lang="en-US" b="0" i="0" baseline="30000" dirty="0">
                <a:solidFill>
                  <a:srgbClr val="212529"/>
                </a:solidFill>
                <a:effectLst/>
                <a:latin typeface="Poppins" panose="00000500000000000000" pitchFamily="2" charset="0"/>
              </a:rPr>
              <a:t>5 </a:t>
            </a:r>
            <a:r>
              <a:rPr lang="en-US" b="0" i="0" dirty="0">
                <a:solidFill>
                  <a:srgbClr val="212529"/>
                </a:solidFill>
                <a:effectLst/>
                <a:latin typeface="Poppins" panose="00000500000000000000" pitchFamily="2" charset="0"/>
              </a:rPr>
              <a:t>[* * *] penalties that may be payable in respect of the goods and upon such relinquishment, he shall not be liable to pay duty thereon:]</a:t>
            </a:r>
            <a:endParaRPr lang="en-IN" dirty="0"/>
          </a:p>
        </p:txBody>
      </p:sp>
    </p:spTree>
    <p:extLst>
      <p:ext uri="{BB962C8B-B14F-4D97-AF65-F5344CB8AC3E}">
        <p14:creationId xmlns:p14="http://schemas.microsoft.com/office/powerpoint/2010/main" val="22728984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793F-40C0-99B9-4CA7-9D861151EC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F47D105-F68C-CA80-0DA1-F9C3F819ED4F}"/>
              </a:ext>
            </a:extLst>
          </p:cNvPr>
          <p:cNvSpPr>
            <a:spLocks noGrp="1"/>
          </p:cNvSpPr>
          <p:nvPr>
            <p:ph idx="1"/>
          </p:nvPr>
        </p:nvSpPr>
        <p:spPr/>
        <p:txBody>
          <a:bodyPr/>
          <a:lstStyle/>
          <a:p>
            <a:pPr algn="just">
              <a:lnSpc>
                <a:spcPct val="150000"/>
              </a:lnSpc>
            </a:pPr>
            <a:br>
              <a:rPr lang="en-US" dirty="0"/>
            </a:br>
            <a:r>
              <a:rPr lang="en-US" b="0" i="0" baseline="30000" dirty="0">
                <a:solidFill>
                  <a:srgbClr val="212529"/>
                </a:solidFill>
                <a:effectLst/>
                <a:latin typeface="Poppins" panose="00000500000000000000" pitchFamily="2" charset="0"/>
              </a:rPr>
              <a:t>6 </a:t>
            </a:r>
            <a:r>
              <a:rPr lang="en-US" b="0" i="0" dirty="0">
                <a:solidFill>
                  <a:srgbClr val="212529"/>
                </a:solidFill>
                <a:effectLst/>
                <a:latin typeface="Poppins" panose="00000500000000000000" pitchFamily="2" charset="0"/>
              </a:rPr>
              <a:t>[ </a:t>
            </a:r>
            <a:r>
              <a:rPr lang="en-US" b="0" i="0" baseline="30000" dirty="0">
                <a:solidFill>
                  <a:srgbClr val="212529"/>
                </a:solidFill>
                <a:effectLst/>
                <a:latin typeface="Poppins" panose="00000500000000000000" pitchFamily="2" charset="0"/>
              </a:rPr>
              <a:t>7 </a:t>
            </a:r>
            <a:r>
              <a:rPr lang="en-US" b="0" i="0" dirty="0">
                <a:solidFill>
                  <a:srgbClr val="212529"/>
                </a:solidFill>
                <a:effectLst/>
                <a:latin typeface="Poppins" panose="00000500000000000000" pitchFamily="2" charset="0"/>
              </a:rPr>
              <a:t>[ </a:t>
            </a: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also that] the owner of any such warehoused goods shall not be allowed to relinquish his title to such goods regarding which an offence appears to have been committed under this Act or any other law for the time being in force</a:t>
            </a:r>
            <a:endParaRPr lang="en-IN" dirty="0"/>
          </a:p>
        </p:txBody>
      </p:sp>
    </p:spTree>
    <p:extLst>
      <p:ext uri="{BB962C8B-B14F-4D97-AF65-F5344CB8AC3E}">
        <p14:creationId xmlns:p14="http://schemas.microsoft.com/office/powerpoint/2010/main" val="213136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967E-14C8-929E-9EAD-C4B9F018509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6C8240A-4AC0-819D-1478-91D2C8A51A24}"/>
              </a:ext>
            </a:extLst>
          </p:cNvPr>
          <p:cNvSpPr>
            <a:spLocks noGrp="1"/>
          </p:cNvSpPr>
          <p:nvPr>
            <p:ph idx="1"/>
          </p:nvPr>
        </p:nvSpPr>
        <p:spPr/>
        <p:txBody>
          <a:bodyPr>
            <a:normAutofit/>
          </a:bodyPr>
          <a:lstStyle/>
          <a:p>
            <a:pPr>
              <a:lnSpc>
                <a:spcPct val="150000"/>
              </a:lnSpc>
            </a:pPr>
            <a:r>
              <a:rPr lang="en-US" b="1" dirty="0">
                <a:effectLst/>
              </a:rPr>
              <a:t>Section 69. Clearance of warehoused goods for </a:t>
            </a:r>
            <a:r>
              <a:rPr lang="en-US" b="1" baseline="30000" dirty="0">
                <a:effectLst/>
              </a:rPr>
              <a:t>1 </a:t>
            </a:r>
            <a:r>
              <a:rPr lang="en-US" b="1" dirty="0">
                <a:effectLst/>
              </a:rPr>
              <a:t>[export]. -</a:t>
            </a:r>
            <a:endParaRPr lang="en-US" dirty="0">
              <a:effectLst/>
            </a:endParaRPr>
          </a:p>
          <a:p>
            <a:pPr>
              <a:lnSpc>
                <a:spcPct val="150000"/>
              </a:lnSpc>
            </a:pPr>
            <a:r>
              <a:rPr lang="en-US" dirty="0">
                <a:effectLst/>
              </a:rPr>
              <a:t>(1) Any warehoused goods may be exported to a place outside India without payment of import duty if -</a:t>
            </a:r>
          </a:p>
          <a:p>
            <a:pPr>
              <a:lnSpc>
                <a:spcPct val="150000"/>
              </a:lnSpc>
            </a:pPr>
            <a:r>
              <a:rPr lang="en-US" baseline="30000" dirty="0">
                <a:effectLst/>
              </a:rPr>
              <a:t>2 </a:t>
            </a:r>
            <a:r>
              <a:rPr lang="en-US" dirty="0">
                <a:effectLst/>
              </a:rPr>
              <a:t>[(a) a shipping bill or a bill of export or the form as prescribed under </a:t>
            </a:r>
            <a:r>
              <a:rPr lang="en-US" u="none" strike="noStrike" dirty="0">
                <a:solidFill>
                  <a:srgbClr val="3E8ACC"/>
                </a:solidFill>
                <a:effectLst/>
                <a:hlinkClick r:id="rId2"/>
              </a:rPr>
              <a:t>section 84</a:t>
            </a:r>
            <a:r>
              <a:rPr lang="en-US" dirty="0">
                <a:effectLst/>
              </a:rPr>
              <a:t> has been presented in respect of such goods;]</a:t>
            </a:r>
          </a:p>
        </p:txBody>
      </p:sp>
    </p:spTree>
    <p:extLst>
      <p:ext uri="{BB962C8B-B14F-4D97-AF65-F5344CB8AC3E}">
        <p14:creationId xmlns:p14="http://schemas.microsoft.com/office/powerpoint/2010/main" val="2485713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55BC-CDE3-5761-5597-3EA84B3B9AF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277B6F6-9F63-14BB-A295-42C9EF97E440}"/>
              </a:ext>
            </a:extLst>
          </p:cNvPr>
          <p:cNvSpPr>
            <a:spLocks noGrp="1"/>
          </p:cNvSpPr>
          <p:nvPr>
            <p:ph idx="1"/>
          </p:nvPr>
        </p:nvSpPr>
        <p:spPr/>
        <p:txBody>
          <a:bodyPr>
            <a:normAutofit lnSpcReduction="10000"/>
          </a:bodyPr>
          <a:lstStyle/>
          <a:p>
            <a:pPr>
              <a:lnSpc>
                <a:spcPct val="150000"/>
              </a:lnSpc>
            </a:pPr>
            <a:r>
              <a:rPr lang="en-US" baseline="30000" dirty="0">
                <a:effectLst/>
              </a:rPr>
              <a:t>3 </a:t>
            </a:r>
            <a:r>
              <a:rPr lang="en-US" dirty="0">
                <a:effectLst/>
              </a:rPr>
              <a:t>[(b) the export duty, fine and penalties payable in respect of such goods have been paid; and]</a:t>
            </a:r>
          </a:p>
          <a:p>
            <a:pPr>
              <a:lnSpc>
                <a:spcPct val="150000"/>
              </a:lnSpc>
            </a:pPr>
            <a:r>
              <a:rPr lang="en-US" dirty="0">
                <a:effectLst/>
              </a:rPr>
              <a:t>(c) an order for clearance of such goods for </a:t>
            </a:r>
            <a:r>
              <a:rPr lang="en-US" baseline="30000" dirty="0">
                <a:effectLst/>
              </a:rPr>
              <a:t>4 </a:t>
            </a:r>
            <a:r>
              <a:rPr lang="en-US" dirty="0">
                <a:effectLst/>
              </a:rPr>
              <a:t>[export] has been made by the proper officer.</a:t>
            </a:r>
          </a:p>
          <a:p>
            <a:pPr>
              <a:lnSpc>
                <a:spcPct val="150000"/>
              </a:lnSpc>
            </a:pPr>
            <a:r>
              <a:rPr lang="en-US" baseline="30000" dirty="0">
                <a:effectLst/>
              </a:rPr>
              <a:t>5</a:t>
            </a:r>
            <a:r>
              <a:rPr lang="en-US" dirty="0">
                <a:effectLst/>
              </a:rPr>
              <a:t>[</a:t>
            </a:r>
            <a:r>
              <a:rPr lang="en-US" b="1" dirty="0">
                <a:effectLst/>
              </a:rPr>
              <a:t>Provided </a:t>
            </a:r>
            <a:r>
              <a:rPr lang="en-US" dirty="0">
                <a:effectLst/>
              </a:rPr>
              <a:t>that the order referred to in clause (c) may also be made electronically through the customs automated system on the basis of risk evaluation through appropriate selection criteria]</a:t>
            </a:r>
          </a:p>
          <a:p>
            <a:pPr>
              <a:lnSpc>
                <a:spcPct val="150000"/>
              </a:lnSpc>
            </a:pPr>
            <a:endParaRPr lang="en-IN" dirty="0"/>
          </a:p>
        </p:txBody>
      </p:sp>
    </p:spTree>
    <p:extLst>
      <p:ext uri="{BB962C8B-B14F-4D97-AF65-F5344CB8AC3E}">
        <p14:creationId xmlns:p14="http://schemas.microsoft.com/office/powerpoint/2010/main" val="1311606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7023-8F70-9DBB-C70A-1BCE06DE379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F5AB86-EF06-5D28-1287-7FC4C44D33E3}"/>
              </a:ext>
            </a:extLst>
          </p:cNvPr>
          <p:cNvSpPr>
            <a:spLocks noGrp="1"/>
          </p:cNvSpPr>
          <p:nvPr>
            <p:ph idx="1"/>
          </p:nvPr>
        </p:nvSpPr>
        <p:spPr/>
        <p:txBody>
          <a:bodyPr>
            <a:normAutofit fontScale="92500" lnSpcReduction="10000"/>
          </a:bodyPr>
          <a:lstStyle/>
          <a:p>
            <a:pPr algn="just">
              <a:lnSpc>
                <a:spcPct val="150000"/>
              </a:lnSpc>
            </a:pPr>
            <a:r>
              <a:rPr lang="en-US" dirty="0">
                <a:effectLst/>
              </a:rPr>
              <a:t>(2) Notwithstanding anything contained in sub-section (1), if the Central Government is of opinion that warehoused goods of any specified description are likely to be smuggled back into India, it may, by notification in the Official Gazette, direct that such goods shall not be exported to any place outside India without payment of duty or may be allowed to be so exported subject to such restrictions and conditions as may be specified in the notification.</a:t>
            </a:r>
          </a:p>
          <a:p>
            <a:pPr marL="0" indent="0" algn="just">
              <a:lnSpc>
                <a:spcPct val="150000"/>
              </a:lnSpc>
              <a:buNone/>
            </a:pPr>
            <a:br>
              <a:rPr lang="en-US" dirty="0">
                <a:effectLst/>
              </a:rPr>
            </a:br>
            <a:endParaRPr lang="en-IN" dirty="0"/>
          </a:p>
          <a:p>
            <a:pPr algn="just">
              <a:lnSpc>
                <a:spcPct val="150000"/>
              </a:lnSpc>
            </a:pPr>
            <a:endParaRPr lang="en-IN" dirty="0"/>
          </a:p>
        </p:txBody>
      </p:sp>
    </p:spTree>
    <p:extLst>
      <p:ext uri="{BB962C8B-B14F-4D97-AF65-F5344CB8AC3E}">
        <p14:creationId xmlns:p14="http://schemas.microsoft.com/office/powerpoint/2010/main" val="267968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E781-1FBA-8357-627D-60CC58F1758E}"/>
              </a:ext>
            </a:extLst>
          </p:cNvPr>
          <p:cNvSpPr>
            <a:spLocks noGrp="1"/>
          </p:cNvSpPr>
          <p:nvPr>
            <p:ph type="title"/>
          </p:nvPr>
        </p:nvSpPr>
        <p:spPr/>
        <p:txBody>
          <a:bodyPr/>
          <a:lstStyle/>
          <a:p>
            <a:r>
              <a:rPr lang="en-IN" dirty="0"/>
              <a:t>CBIC</a:t>
            </a:r>
          </a:p>
        </p:txBody>
      </p:sp>
      <p:sp>
        <p:nvSpPr>
          <p:cNvPr id="3" name="Content Placeholder 2">
            <a:extLst>
              <a:ext uri="{FF2B5EF4-FFF2-40B4-BE49-F238E27FC236}">
                <a16:creationId xmlns:a16="http://schemas.microsoft.com/office/drawing/2014/main" id="{ECDEB6CE-FB34-92AA-FDAA-4E8CE2857446}"/>
              </a:ext>
            </a:extLst>
          </p:cNvPr>
          <p:cNvSpPr>
            <a:spLocks noGrp="1"/>
          </p:cNvSpPr>
          <p:nvPr>
            <p:ph idx="1"/>
          </p:nvPr>
        </p:nvSpPr>
        <p:spPr/>
        <p:txBody>
          <a:bodyPr>
            <a:normAutofit fontScale="92500" lnSpcReduction="10000"/>
          </a:bodyPr>
          <a:lstStyle/>
          <a:p>
            <a:pPr algn="just">
              <a:lnSpc>
                <a:spcPct val="150000"/>
              </a:lnSpc>
            </a:pPr>
            <a:r>
              <a:rPr lang="en-US" b="0" i="0" dirty="0">
                <a:solidFill>
                  <a:srgbClr val="000000"/>
                </a:solidFill>
                <a:effectLst/>
                <a:latin typeface="Noto Sans" panose="020B0502040204020203" pitchFamily="34" charset="0"/>
              </a:rPr>
              <a:t>Central Board of Indirect Taxes and Customs (erstwhile Central Board of Excise &amp; Customs) is a part of the Department of Revenue under the Ministry of Finance, Government of India. </a:t>
            </a:r>
          </a:p>
          <a:p>
            <a:pPr algn="just">
              <a:lnSpc>
                <a:spcPct val="150000"/>
              </a:lnSpc>
            </a:pPr>
            <a:r>
              <a:rPr lang="en-US" b="0" i="0" dirty="0">
                <a:solidFill>
                  <a:srgbClr val="000000"/>
                </a:solidFill>
                <a:effectLst/>
                <a:latin typeface="Noto Sans" panose="020B0502040204020203" pitchFamily="34" charset="0"/>
              </a:rPr>
              <a:t>It deals with the tasks of formulation of policy concerning levy and collection of Customs, Central Excise duties, Central Goods &amp; Services Tax and IGST, prevention of smuggling and administration of matters relating to Customs, Central Excise, Central Goods &amp; Services Tax, IGST and Narcotics to the extent under CBIC's purview</a:t>
            </a:r>
            <a:endParaRPr lang="en-IN" dirty="0"/>
          </a:p>
        </p:txBody>
      </p:sp>
    </p:spTree>
    <p:extLst>
      <p:ext uri="{BB962C8B-B14F-4D97-AF65-F5344CB8AC3E}">
        <p14:creationId xmlns:p14="http://schemas.microsoft.com/office/powerpoint/2010/main" val="47014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A550-72EE-0874-5914-F9F760EFA0A4}"/>
              </a:ext>
            </a:extLst>
          </p:cNvPr>
          <p:cNvSpPr>
            <a:spLocks noGrp="1"/>
          </p:cNvSpPr>
          <p:nvPr>
            <p:ph type="title"/>
          </p:nvPr>
        </p:nvSpPr>
        <p:spPr/>
        <p:txBody>
          <a:bodyPr/>
          <a:lstStyle/>
          <a:p>
            <a:r>
              <a:rPr lang="en-IN" dirty="0"/>
              <a:t>Valuation of Imported Goods</a:t>
            </a:r>
          </a:p>
        </p:txBody>
      </p:sp>
      <p:sp>
        <p:nvSpPr>
          <p:cNvPr id="3" name="Content Placeholder 2">
            <a:extLst>
              <a:ext uri="{FF2B5EF4-FFF2-40B4-BE49-F238E27FC236}">
                <a16:creationId xmlns:a16="http://schemas.microsoft.com/office/drawing/2014/main" id="{F8A02E5B-EA9C-66CD-048A-7D518C3BD1A6}"/>
              </a:ext>
            </a:extLst>
          </p:cNvPr>
          <p:cNvSpPr>
            <a:spLocks noGrp="1"/>
          </p:cNvSpPr>
          <p:nvPr>
            <p:ph idx="1"/>
          </p:nvPr>
        </p:nvSpPr>
        <p:spPr/>
        <p:txBody>
          <a:bodyPr>
            <a:normAutofit fontScale="85000" lnSpcReduction="20000"/>
          </a:bodyPr>
          <a:lstStyle/>
          <a:p>
            <a:pPr algn="just"/>
            <a:r>
              <a:rPr lang="en-US" b="0" i="0" dirty="0">
                <a:solidFill>
                  <a:srgbClr val="212529"/>
                </a:solidFill>
                <a:effectLst/>
                <a:latin typeface="Poppins" panose="00000500000000000000" pitchFamily="2" charset="0"/>
              </a:rPr>
              <a:t> </a:t>
            </a:r>
            <a:r>
              <a:rPr lang="en-US" b="1" i="0" dirty="0">
                <a:solidFill>
                  <a:srgbClr val="212529"/>
                </a:solidFill>
                <a:effectLst/>
                <a:latin typeface="Poppins" panose="00000500000000000000" pitchFamily="2" charset="0"/>
              </a:rPr>
              <a:t>Section 14. Valuation of goods. -</a:t>
            </a:r>
            <a:endParaRPr lang="en-US" b="0" i="0" dirty="0">
              <a:solidFill>
                <a:srgbClr val="212529"/>
              </a:solidFill>
              <a:effectLst/>
              <a:latin typeface="Poppins" panose="00000500000000000000" pitchFamily="2" charset="0"/>
            </a:endParaRPr>
          </a:p>
          <a:p>
            <a:pPr algn="just">
              <a:lnSpc>
                <a:spcPct val="150000"/>
              </a:lnSpc>
            </a:pPr>
            <a:r>
              <a:rPr lang="en-US" b="0" i="0" dirty="0">
                <a:solidFill>
                  <a:srgbClr val="212529"/>
                </a:solidFill>
                <a:effectLst/>
                <a:latin typeface="Poppins" panose="00000500000000000000" pitchFamily="2" charset="0"/>
              </a:rPr>
              <a:t>(1) For the purposes of the Customs Tariff Act, 1975 (51 of 1975), or any other law for the time being in force, the value of the imported goods and export goods shall be the transaction value of such goods, that is to say, the price actually paid or payable for the goods when sold for export to India for delivery at the time and place of importation, or as the case may be, for export from India for delivery at the time and place of exportation,</a:t>
            </a:r>
          </a:p>
          <a:p>
            <a:pPr lvl="1" algn="just">
              <a:lnSpc>
                <a:spcPct val="150000"/>
              </a:lnSpc>
            </a:pPr>
            <a:r>
              <a:rPr lang="en-US" b="0" i="0" dirty="0">
                <a:solidFill>
                  <a:srgbClr val="212529"/>
                </a:solidFill>
                <a:effectLst/>
                <a:latin typeface="Poppins" panose="00000500000000000000" pitchFamily="2" charset="0"/>
              </a:rPr>
              <a:t> </a:t>
            </a:r>
            <a:r>
              <a:rPr lang="en-US" b="0" i="0" dirty="0">
                <a:solidFill>
                  <a:srgbClr val="FF0000"/>
                </a:solidFill>
                <a:effectLst/>
                <a:latin typeface="Poppins" panose="00000500000000000000" pitchFamily="2" charset="0"/>
              </a:rPr>
              <a:t>where the buyer and seller of the goods are not related </a:t>
            </a:r>
            <a:r>
              <a:rPr lang="en-US" b="0" i="0" dirty="0">
                <a:solidFill>
                  <a:srgbClr val="212529"/>
                </a:solidFill>
                <a:effectLst/>
                <a:latin typeface="Poppins" panose="00000500000000000000" pitchFamily="2" charset="0"/>
              </a:rPr>
              <a:t>and </a:t>
            </a:r>
          </a:p>
          <a:p>
            <a:pPr lvl="1" algn="just">
              <a:lnSpc>
                <a:spcPct val="150000"/>
              </a:lnSpc>
            </a:pPr>
            <a:r>
              <a:rPr lang="en-US" b="0" i="0" dirty="0">
                <a:solidFill>
                  <a:srgbClr val="FF0000"/>
                </a:solidFill>
                <a:effectLst/>
                <a:latin typeface="Poppins" panose="00000500000000000000" pitchFamily="2" charset="0"/>
              </a:rPr>
              <a:t>price is the sole consideration for the sale subject to such other conditions as may be specified in the rules made in this behalf:</a:t>
            </a:r>
          </a:p>
          <a:p>
            <a:endParaRPr lang="en-IN" dirty="0"/>
          </a:p>
        </p:txBody>
      </p:sp>
    </p:spTree>
    <p:extLst>
      <p:ext uri="{BB962C8B-B14F-4D97-AF65-F5344CB8AC3E}">
        <p14:creationId xmlns:p14="http://schemas.microsoft.com/office/powerpoint/2010/main" val="1139560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2498-1B91-8D40-AB4D-F6718091FE3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C297F39-D878-DBC5-0B0D-BD0BEAA53A18}"/>
              </a:ext>
            </a:extLst>
          </p:cNvPr>
          <p:cNvSpPr>
            <a:spLocks noGrp="1"/>
          </p:cNvSpPr>
          <p:nvPr>
            <p:ph idx="1"/>
          </p:nvPr>
        </p:nvSpPr>
        <p:spPr/>
        <p:txBody>
          <a:bodyPr>
            <a:normAutofit fontScale="92500"/>
          </a:bodyPr>
          <a:lstStyle/>
          <a:p>
            <a:pPr algn="just">
              <a:lnSpc>
                <a:spcPct val="150000"/>
              </a:lnSpc>
            </a:pP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that such transaction value in the case of imported goods shall include, in addition to the price as aforesaid, any amount paid or payable for costs and services, including commissions and brokerage, engineering, design work, royalties and </a:t>
            </a:r>
            <a:r>
              <a:rPr lang="en-US" b="0" i="0" dirty="0" err="1">
                <a:solidFill>
                  <a:srgbClr val="212529"/>
                </a:solidFill>
                <a:effectLst/>
                <a:latin typeface="Poppins" panose="00000500000000000000" pitchFamily="2" charset="0"/>
              </a:rPr>
              <a:t>licence</a:t>
            </a:r>
            <a:r>
              <a:rPr lang="en-US" b="0" i="0" dirty="0">
                <a:solidFill>
                  <a:srgbClr val="212529"/>
                </a:solidFill>
                <a:effectLst/>
                <a:latin typeface="Poppins" panose="00000500000000000000" pitchFamily="2" charset="0"/>
              </a:rPr>
              <a:t> fees, costs of transportation to the place of importation, insurance, loading, unloading and handling charges to the extent and in the manner specified in the rules made in this behalf:</a:t>
            </a:r>
          </a:p>
          <a:p>
            <a:endParaRPr lang="en-IN" dirty="0"/>
          </a:p>
        </p:txBody>
      </p:sp>
    </p:spTree>
    <p:extLst>
      <p:ext uri="{BB962C8B-B14F-4D97-AF65-F5344CB8AC3E}">
        <p14:creationId xmlns:p14="http://schemas.microsoft.com/office/powerpoint/2010/main" val="37193873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21C8-B571-1F9E-88E9-10F4168612B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B3CAE3B-E7E2-A058-0BC2-DC5CFCC59939}"/>
              </a:ext>
            </a:extLst>
          </p:cNvPr>
          <p:cNvSpPr>
            <a:spLocks noGrp="1"/>
          </p:cNvSpPr>
          <p:nvPr>
            <p:ph idx="1"/>
          </p:nvPr>
        </p:nvSpPr>
        <p:spPr/>
        <p:txBody>
          <a:bodyPr>
            <a:normAutofit/>
          </a:bodyPr>
          <a:lstStyle/>
          <a:p>
            <a:pPr algn="just"/>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further that the rules made in this behalf may provide for,-</a:t>
            </a:r>
          </a:p>
          <a:p>
            <a:pPr algn="just"/>
            <a:r>
              <a:rPr lang="en-US" b="0" i="0" dirty="0">
                <a:solidFill>
                  <a:srgbClr val="212529"/>
                </a:solidFill>
                <a:effectLst/>
                <a:latin typeface="Poppins" panose="00000500000000000000" pitchFamily="2" charset="0"/>
              </a:rPr>
              <a:t>(</a:t>
            </a:r>
            <a:r>
              <a:rPr lang="en-US" b="0" i="0" dirty="0" err="1">
                <a:solidFill>
                  <a:srgbClr val="212529"/>
                </a:solidFill>
                <a:effectLst/>
                <a:latin typeface="Poppins" panose="00000500000000000000" pitchFamily="2" charset="0"/>
              </a:rPr>
              <a:t>i</a:t>
            </a:r>
            <a:r>
              <a:rPr lang="en-US" b="0" i="0" dirty="0">
                <a:solidFill>
                  <a:srgbClr val="212529"/>
                </a:solidFill>
                <a:effectLst/>
                <a:latin typeface="Poppins" panose="00000500000000000000" pitchFamily="2" charset="0"/>
              </a:rPr>
              <a:t>) the circumstances in which the buyer and the seller shall be deemed to be related;</a:t>
            </a:r>
          </a:p>
          <a:p>
            <a:pPr algn="just"/>
            <a:r>
              <a:rPr lang="en-US" b="0" i="0" dirty="0">
                <a:solidFill>
                  <a:srgbClr val="212529"/>
                </a:solidFill>
                <a:effectLst/>
                <a:latin typeface="Poppins" panose="00000500000000000000" pitchFamily="2" charset="0"/>
              </a:rPr>
              <a:t>(ii) the manner of determination of value in respect of goods when there is no sale, or the buyer and the seller are related, or price is not the sole consideration for the sale or in any other case;</a:t>
            </a:r>
          </a:p>
        </p:txBody>
      </p:sp>
    </p:spTree>
    <p:extLst>
      <p:ext uri="{BB962C8B-B14F-4D97-AF65-F5344CB8AC3E}">
        <p14:creationId xmlns:p14="http://schemas.microsoft.com/office/powerpoint/2010/main" val="3263103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A6E6-A570-54F7-9881-87FFF624A0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F29803-39A5-A8F3-B484-468626F49DC8}"/>
              </a:ext>
            </a:extLst>
          </p:cNvPr>
          <p:cNvSpPr>
            <a:spLocks noGrp="1"/>
          </p:cNvSpPr>
          <p:nvPr>
            <p:ph idx="1"/>
          </p:nvPr>
        </p:nvSpPr>
        <p:spPr/>
        <p:txBody>
          <a:bodyPr>
            <a:normAutofit fontScale="70000" lnSpcReduction="20000"/>
          </a:bodyPr>
          <a:lstStyle/>
          <a:p>
            <a:pPr algn="just">
              <a:lnSpc>
                <a:spcPct val="160000"/>
              </a:lnSpc>
            </a:pPr>
            <a:r>
              <a:rPr lang="en-US" b="0" i="0" dirty="0">
                <a:solidFill>
                  <a:srgbClr val="212529"/>
                </a:solidFill>
                <a:effectLst/>
                <a:latin typeface="Poppins" panose="00000500000000000000" pitchFamily="2" charset="0"/>
              </a:rPr>
              <a:t>(iii) the manner of acceptance or rejection of value declared by the importer or exporter, as the case may be, where the proper officer has reason to doubt the truth or accuracy of such value, and determination of value for the purposes of this section:</a:t>
            </a:r>
          </a:p>
          <a:p>
            <a:pPr algn="just">
              <a:lnSpc>
                <a:spcPct val="160000"/>
              </a:lnSpc>
            </a:pPr>
            <a:r>
              <a:rPr lang="en-US" b="0" i="0" baseline="30000" dirty="0">
                <a:solidFill>
                  <a:srgbClr val="212529"/>
                </a:solidFill>
                <a:effectLst/>
                <a:latin typeface="Poppins" panose="00000500000000000000" pitchFamily="2" charset="0"/>
              </a:rPr>
              <a:t>2</a:t>
            </a:r>
            <a:r>
              <a:rPr lang="en-US" b="0" i="0" dirty="0">
                <a:solidFill>
                  <a:srgbClr val="212529"/>
                </a:solidFill>
                <a:effectLst/>
                <a:latin typeface="Poppins" panose="00000500000000000000" pitchFamily="2" charset="0"/>
              </a:rPr>
              <a:t>[(iv) the additional obligations of the importer in respect of any class of imported goods and the checks to be exercised, including the circumstances and manner of exercising thereof, as the Board may specify, where, the Board has reason         to believe that the value of such goods may not be declared truthfully or accurately, having regard to the trend of declared value of such goods or any other relevant criteria</a:t>
            </a:r>
          </a:p>
          <a:p>
            <a:pPr marL="0" indent="0" algn="just">
              <a:lnSpc>
                <a:spcPct val="160000"/>
              </a:lnSpc>
              <a:buNone/>
            </a:pPr>
            <a:br>
              <a:rPr lang="en-US" b="0" i="0" dirty="0">
                <a:solidFill>
                  <a:srgbClr val="212529"/>
                </a:solidFill>
                <a:effectLst/>
                <a:latin typeface="Poppins" panose="00000500000000000000" pitchFamily="2" charset="0"/>
              </a:rPr>
            </a:br>
            <a:endParaRPr lang="en-US" b="0" i="0" dirty="0">
              <a:solidFill>
                <a:srgbClr val="212529"/>
              </a:solidFill>
              <a:effectLst/>
              <a:latin typeface="Poppins" panose="00000500000000000000" pitchFamily="2" charset="0"/>
            </a:endParaRPr>
          </a:p>
          <a:p>
            <a:pPr>
              <a:lnSpc>
                <a:spcPct val="160000"/>
              </a:lnSpc>
            </a:pPr>
            <a:endParaRPr lang="en-IN" dirty="0"/>
          </a:p>
        </p:txBody>
      </p:sp>
    </p:spTree>
    <p:extLst>
      <p:ext uri="{BB962C8B-B14F-4D97-AF65-F5344CB8AC3E}">
        <p14:creationId xmlns:p14="http://schemas.microsoft.com/office/powerpoint/2010/main" val="22447544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1A79-980A-6C30-25B4-C7F9381F1DB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37490E2-2799-3A80-9B95-23761283B6A3}"/>
              </a:ext>
            </a:extLst>
          </p:cNvPr>
          <p:cNvSpPr>
            <a:spLocks noGrp="1"/>
          </p:cNvSpPr>
          <p:nvPr>
            <p:ph idx="1"/>
          </p:nvPr>
        </p:nvSpPr>
        <p:spPr/>
        <p:txBody>
          <a:bodyPr/>
          <a:lstStyle/>
          <a:p>
            <a:pPr algn="just">
              <a:lnSpc>
                <a:spcPct val="150000"/>
              </a:lnSpc>
            </a:pPr>
            <a:r>
              <a:rPr lang="en-US" b="1" i="0" dirty="0">
                <a:effectLst/>
                <a:latin typeface="Poppins" panose="00000500000000000000" pitchFamily="2" charset="0"/>
              </a:rPr>
              <a:t>Provided </a:t>
            </a:r>
            <a:r>
              <a:rPr lang="en-US" b="0" i="0" dirty="0">
                <a:effectLst/>
                <a:latin typeface="Poppins" panose="00000500000000000000" pitchFamily="2" charset="0"/>
              </a:rPr>
              <a:t>also that such price shall be calculated with reference to the rate of exchange as in force on the date on which a bill of entry is presented under </a:t>
            </a:r>
            <a:r>
              <a:rPr lang="en-US"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section 46</a:t>
            </a:r>
            <a:r>
              <a:rPr lang="en-US" b="0" i="0" dirty="0">
                <a:effectLst/>
                <a:latin typeface="Poppins" panose="00000500000000000000" pitchFamily="2" charset="0"/>
              </a:rPr>
              <a:t>, or a shipping bill of export, as the case may be, is presented under </a:t>
            </a:r>
            <a:r>
              <a:rPr lang="en-US" b="0" i="0" u="none" strike="noStrike" dirty="0">
                <a:effectLst/>
                <a:latin typeface="Poppins" panose="00000500000000000000" pitchFamily="2" charset="0"/>
                <a:hlinkClick r:id="rId3">
                  <a:extLst>
                    <a:ext uri="{A12FA001-AC4F-418D-AE19-62706E023703}">
                      <ahyp:hlinkClr xmlns:ahyp="http://schemas.microsoft.com/office/drawing/2018/hyperlinkcolor" val="tx"/>
                    </a:ext>
                  </a:extLst>
                </a:hlinkClick>
              </a:rPr>
              <a:t>section 50</a:t>
            </a:r>
            <a:r>
              <a:rPr lang="en-US" b="0" i="0" dirty="0">
                <a:effectLst/>
                <a:latin typeface="Poppins" panose="00000500000000000000" pitchFamily="2" charset="0"/>
              </a:rPr>
              <a:t>.</a:t>
            </a:r>
          </a:p>
          <a:p>
            <a:endParaRPr lang="en-IN" dirty="0"/>
          </a:p>
        </p:txBody>
      </p:sp>
    </p:spTree>
    <p:extLst>
      <p:ext uri="{BB962C8B-B14F-4D97-AF65-F5344CB8AC3E}">
        <p14:creationId xmlns:p14="http://schemas.microsoft.com/office/powerpoint/2010/main" val="24624769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FA11-3202-25C5-FA73-1D73365BEF7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9F2E658-EC59-D735-A049-543BD0F007BA}"/>
              </a:ext>
            </a:extLst>
          </p:cNvPr>
          <p:cNvSpPr>
            <a:spLocks noGrp="1"/>
          </p:cNvSpPr>
          <p:nvPr>
            <p:ph idx="1"/>
          </p:nvPr>
        </p:nvSpPr>
        <p:spPr/>
        <p:txBody>
          <a:bodyPr>
            <a:normAutofit fontScale="92500" lnSpcReduction="10000"/>
          </a:bodyPr>
          <a:lstStyle/>
          <a:p>
            <a:pPr algn="just">
              <a:lnSpc>
                <a:spcPct val="170000"/>
              </a:lnSpc>
            </a:pPr>
            <a:r>
              <a:rPr lang="en-US" b="1" i="0" dirty="0">
                <a:effectLst/>
                <a:latin typeface="Poppins" panose="00000500000000000000" pitchFamily="2" charset="0"/>
              </a:rPr>
              <a:t>Section 15. Date for determination of rate of duty and tariff valuation of imported goods. -</a:t>
            </a:r>
            <a:endParaRPr lang="en-US" b="0" i="0" dirty="0">
              <a:effectLst/>
              <a:latin typeface="Poppins" panose="00000500000000000000" pitchFamily="2" charset="0"/>
            </a:endParaRPr>
          </a:p>
          <a:p>
            <a:pPr algn="just">
              <a:lnSpc>
                <a:spcPct val="170000"/>
              </a:lnSpc>
            </a:pPr>
            <a:r>
              <a:rPr lang="en-US" b="0" i="0" dirty="0">
                <a:effectLst/>
                <a:latin typeface="Poppins" panose="00000500000000000000" pitchFamily="2" charset="0"/>
              </a:rPr>
              <a:t>(1) </a:t>
            </a:r>
            <a:r>
              <a:rPr lang="en-US" b="0" i="0" baseline="30000" dirty="0">
                <a:effectLst/>
                <a:latin typeface="Poppins" panose="00000500000000000000" pitchFamily="2" charset="0"/>
              </a:rPr>
              <a:t>1 </a:t>
            </a:r>
            <a:r>
              <a:rPr lang="en-US" b="0" i="0" dirty="0">
                <a:effectLst/>
                <a:latin typeface="Poppins" panose="00000500000000000000" pitchFamily="2" charset="0"/>
              </a:rPr>
              <a:t>[The rate of duty </a:t>
            </a:r>
            <a:r>
              <a:rPr lang="en-US" b="0" i="0" baseline="30000" dirty="0">
                <a:effectLst/>
                <a:latin typeface="Poppins" panose="00000500000000000000" pitchFamily="2" charset="0"/>
              </a:rPr>
              <a:t>2 </a:t>
            </a:r>
            <a:r>
              <a:rPr lang="en-US" b="0" i="0" dirty="0">
                <a:effectLst/>
                <a:latin typeface="Poppins" panose="00000500000000000000" pitchFamily="2" charset="0"/>
              </a:rPr>
              <a:t>[***]] and tariff valuation, if any, applicable to any imported goods, shall be the rate and valuation in force, -</a:t>
            </a:r>
          </a:p>
          <a:p>
            <a:pPr algn="just">
              <a:lnSpc>
                <a:spcPct val="170000"/>
              </a:lnSpc>
            </a:pPr>
            <a:r>
              <a:rPr lang="en-US" b="0" i="0" dirty="0">
                <a:effectLst/>
                <a:latin typeface="Poppins" panose="00000500000000000000" pitchFamily="2" charset="0"/>
              </a:rPr>
              <a:t>(a) in the case of goods entered for home consumption under </a:t>
            </a:r>
            <a:r>
              <a:rPr lang="en-US"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section 46</a:t>
            </a:r>
            <a:r>
              <a:rPr lang="en-US" b="0" i="0" dirty="0">
                <a:effectLst/>
                <a:latin typeface="Poppins" panose="00000500000000000000" pitchFamily="2" charset="0"/>
              </a:rPr>
              <a:t>, on the date on which </a:t>
            </a:r>
            <a:r>
              <a:rPr lang="en-US" b="0" i="0" baseline="30000" dirty="0">
                <a:effectLst/>
                <a:latin typeface="Poppins" panose="00000500000000000000" pitchFamily="2" charset="0"/>
              </a:rPr>
              <a:t>3 </a:t>
            </a:r>
            <a:r>
              <a:rPr lang="en-US" b="0" i="0" dirty="0">
                <a:effectLst/>
                <a:latin typeface="Poppins" panose="00000500000000000000" pitchFamily="2" charset="0"/>
              </a:rPr>
              <a:t>[a bill of entry in respect of such goods is presented under that section];</a:t>
            </a:r>
          </a:p>
          <a:p>
            <a:endParaRPr lang="en-IN" dirty="0"/>
          </a:p>
        </p:txBody>
      </p:sp>
    </p:spTree>
    <p:extLst>
      <p:ext uri="{BB962C8B-B14F-4D97-AF65-F5344CB8AC3E}">
        <p14:creationId xmlns:p14="http://schemas.microsoft.com/office/powerpoint/2010/main" val="3183775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5697-EB22-1086-6112-5E3CF1F7B09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E20F82-E132-F8D0-EF4C-128FD1440547}"/>
              </a:ext>
            </a:extLst>
          </p:cNvPr>
          <p:cNvSpPr>
            <a:spLocks noGrp="1"/>
          </p:cNvSpPr>
          <p:nvPr>
            <p:ph idx="1"/>
          </p:nvPr>
        </p:nvSpPr>
        <p:spPr/>
        <p:txBody>
          <a:bodyPr>
            <a:normAutofit fontScale="77500" lnSpcReduction="20000"/>
          </a:bodyPr>
          <a:lstStyle/>
          <a:p>
            <a:pPr algn="just">
              <a:lnSpc>
                <a:spcPct val="170000"/>
              </a:lnSpc>
            </a:pPr>
            <a:r>
              <a:rPr lang="en-US" b="0" i="0" dirty="0">
                <a:effectLst/>
                <a:latin typeface="Poppins" panose="00000500000000000000" pitchFamily="2" charset="0"/>
              </a:rPr>
              <a:t>(b) in the case of goods cleared from a warehouse under </a:t>
            </a:r>
            <a:r>
              <a:rPr lang="en-US" b="0"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section 68</a:t>
            </a:r>
            <a:r>
              <a:rPr lang="en-US" b="0" i="0" dirty="0">
                <a:effectLst/>
                <a:latin typeface="Poppins" panose="00000500000000000000" pitchFamily="2" charset="0"/>
              </a:rPr>
              <a:t>, on the date on which a bill of entry for home consumption in respect of such goods is presented under that section;</a:t>
            </a:r>
          </a:p>
          <a:p>
            <a:pPr algn="just">
              <a:lnSpc>
                <a:spcPct val="170000"/>
              </a:lnSpc>
            </a:pPr>
            <a:r>
              <a:rPr lang="en-US" b="0" i="0" dirty="0">
                <a:effectLst/>
                <a:latin typeface="Poppins" panose="00000500000000000000" pitchFamily="2" charset="0"/>
              </a:rPr>
              <a:t>(c) in the case of any other goods, on the date of payment of duty:</a:t>
            </a:r>
          </a:p>
          <a:p>
            <a:pPr algn="just">
              <a:lnSpc>
                <a:spcPct val="170000"/>
              </a:lnSpc>
            </a:pPr>
            <a:r>
              <a:rPr lang="en-US" b="0" i="0" baseline="30000" dirty="0">
                <a:effectLst/>
                <a:latin typeface="Poppins" panose="00000500000000000000" pitchFamily="2" charset="0"/>
              </a:rPr>
              <a:t>4 </a:t>
            </a:r>
            <a:r>
              <a:rPr lang="en-US" b="0" i="0" dirty="0">
                <a:effectLst/>
                <a:latin typeface="Poppins" panose="00000500000000000000" pitchFamily="2" charset="0"/>
              </a:rPr>
              <a:t>[ </a:t>
            </a:r>
            <a:r>
              <a:rPr lang="en-US" b="1" i="0" dirty="0">
                <a:effectLst/>
                <a:latin typeface="Poppins" panose="00000500000000000000" pitchFamily="2" charset="0"/>
              </a:rPr>
              <a:t>Provided </a:t>
            </a:r>
            <a:r>
              <a:rPr lang="en-US" b="0" i="0" dirty="0">
                <a:effectLst/>
                <a:latin typeface="Poppins" panose="00000500000000000000" pitchFamily="2" charset="0"/>
              </a:rPr>
              <a:t>that if a bill of entry has been presented before the date of entry inwards of the vessel or the arrival of the aircraft </a:t>
            </a:r>
            <a:r>
              <a:rPr lang="en-US" b="0" i="0" baseline="30000" dirty="0">
                <a:effectLst/>
                <a:latin typeface="Poppins" panose="00000500000000000000" pitchFamily="2" charset="0"/>
              </a:rPr>
              <a:t>5 </a:t>
            </a:r>
            <a:r>
              <a:rPr lang="en-US" b="0" i="0" dirty="0">
                <a:effectLst/>
                <a:latin typeface="Poppins" panose="00000500000000000000" pitchFamily="2" charset="0"/>
              </a:rPr>
              <a:t>[or the vehicle] by which the goods are imported, the bill of entry shall be deemed to have been presented on the date of such entry inwards or the arrival, as the case may be.]</a:t>
            </a:r>
          </a:p>
          <a:p>
            <a:endParaRPr lang="en-IN" dirty="0"/>
          </a:p>
        </p:txBody>
      </p:sp>
    </p:spTree>
    <p:extLst>
      <p:ext uri="{BB962C8B-B14F-4D97-AF65-F5344CB8AC3E}">
        <p14:creationId xmlns:p14="http://schemas.microsoft.com/office/powerpoint/2010/main" val="1976934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14EF-0197-2F5B-A400-3824726E045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E3F910D-7F78-12F8-A87D-DD0EC507DA2B}"/>
              </a:ext>
            </a:extLst>
          </p:cNvPr>
          <p:cNvSpPr>
            <a:spLocks noGrp="1"/>
          </p:cNvSpPr>
          <p:nvPr>
            <p:ph idx="1"/>
          </p:nvPr>
        </p:nvSpPr>
        <p:spPr/>
        <p:txBody>
          <a:bodyPr>
            <a:normAutofit fontScale="92500" lnSpcReduction="10000"/>
          </a:bodyPr>
          <a:lstStyle/>
          <a:p>
            <a:pPr algn="just">
              <a:lnSpc>
                <a:spcPct val="150000"/>
              </a:lnSpc>
            </a:pPr>
            <a:r>
              <a:rPr lang="en-US" b="0" i="0" dirty="0">
                <a:solidFill>
                  <a:srgbClr val="212529"/>
                </a:solidFill>
                <a:effectLst/>
                <a:latin typeface="-apple-system"/>
              </a:rPr>
              <a:t>As per Section 14 of the Customs Act, the value of imported goods or export goods is the transaction value. </a:t>
            </a:r>
          </a:p>
          <a:p>
            <a:pPr algn="just">
              <a:lnSpc>
                <a:spcPct val="150000"/>
              </a:lnSpc>
            </a:pPr>
            <a:r>
              <a:rPr lang="en-US" b="0" i="0" dirty="0">
                <a:solidFill>
                  <a:srgbClr val="212529"/>
                </a:solidFill>
                <a:effectLst/>
                <a:latin typeface="-apple-system"/>
              </a:rPr>
              <a:t>The Transaction Value is defined as ‘price paid or payable for the goods’. </a:t>
            </a:r>
          </a:p>
          <a:p>
            <a:pPr algn="just">
              <a:lnSpc>
                <a:spcPct val="150000"/>
              </a:lnSpc>
            </a:pPr>
            <a:r>
              <a:rPr lang="en-US" b="0" i="0" dirty="0">
                <a:solidFill>
                  <a:srgbClr val="212529"/>
                </a:solidFill>
                <a:effectLst/>
                <a:latin typeface="-apple-system"/>
              </a:rPr>
              <a:t>If the value cannot be determined under Section 14, the importer shall resort to</a:t>
            </a:r>
          </a:p>
          <a:p>
            <a:pPr lvl="1" algn="just">
              <a:lnSpc>
                <a:spcPct val="150000"/>
              </a:lnSpc>
            </a:pPr>
            <a:r>
              <a:rPr lang="en-US" b="0" i="0" dirty="0">
                <a:solidFill>
                  <a:srgbClr val="212529"/>
                </a:solidFill>
                <a:effectLst/>
                <a:latin typeface="-apple-system"/>
              </a:rPr>
              <a:t>Customs Valuation (Determination of Value of Imported Goods) Rules, 2007 (referred to as ‘Import Valuation Rules’) or </a:t>
            </a:r>
          </a:p>
          <a:p>
            <a:pPr lvl="1" algn="just">
              <a:lnSpc>
                <a:spcPct val="150000"/>
              </a:lnSpc>
            </a:pPr>
            <a:r>
              <a:rPr lang="en-US" b="0" i="0" dirty="0">
                <a:solidFill>
                  <a:srgbClr val="212529"/>
                </a:solidFill>
                <a:effectLst/>
                <a:latin typeface="-apple-system"/>
              </a:rPr>
              <a:t>Customs Valuation (Determination of Value of Export Goods) Rules, 2007 (referred to as ‘Export Valuation Rules’) to determine value of export goods.</a:t>
            </a:r>
            <a:endParaRPr lang="en-IN" dirty="0"/>
          </a:p>
        </p:txBody>
      </p:sp>
    </p:spTree>
    <p:extLst>
      <p:ext uri="{BB962C8B-B14F-4D97-AF65-F5344CB8AC3E}">
        <p14:creationId xmlns:p14="http://schemas.microsoft.com/office/powerpoint/2010/main" val="3028264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1A6A-1286-DEC5-CC8E-D219A6DE6BAE}"/>
              </a:ext>
            </a:extLst>
          </p:cNvPr>
          <p:cNvSpPr>
            <a:spLocks noGrp="1"/>
          </p:cNvSpPr>
          <p:nvPr>
            <p:ph type="title"/>
          </p:nvPr>
        </p:nvSpPr>
        <p:spPr/>
        <p:txBody>
          <a:bodyPr/>
          <a:lstStyle/>
          <a:p>
            <a:r>
              <a:rPr lang="en-IN" dirty="0"/>
              <a:t>Most Important to note</a:t>
            </a:r>
          </a:p>
        </p:txBody>
      </p:sp>
      <p:sp>
        <p:nvSpPr>
          <p:cNvPr id="3" name="Content Placeholder 2">
            <a:extLst>
              <a:ext uri="{FF2B5EF4-FFF2-40B4-BE49-F238E27FC236}">
                <a16:creationId xmlns:a16="http://schemas.microsoft.com/office/drawing/2014/main" id="{87EF15D6-C8E2-8B86-BEB2-527EEE951F92}"/>
              </a:ext>
            </a:extLst>
          </p:cNvPr>
          <p:cNvSpPr>
            <a:spLocks noGrp="1"/>
          </p:cNvSpPr>
          <p:nvPr>
            <p:ph idx="1"/>
          </p:nvPr>
        </p:nvSpPr>
        <p:spPr/>
        <p:txBody>
          <a:bodyPr/>
          <a:lstStyle/>
          <a:p>
            <a:pPr algn="just">
              <a:lnSpc>
                <a:spcPct val="150000"/>
              </a:lnSpc>
            </a:pPr>
            <a:r>
              <a:rPr lang="en-US" b="0" i="0" dirty="0">
                <a:solidFill>
                  <a:srgbClr val="212529"/>
                </a:solidFill>
                <a:effectLst/>
                <a:latin typeface="-apple-system"/>
              </a:rPr>
              <a:t>Further, the price shall be calculated with reference to the rate of exchange as in force on the date on which BOE for home consumption or Shipping Bill or Bill of Export are presented.</a:t>
            </a:r>
            <a:endParaRPr lang="en-IN" dirty="0"/>
          </a:p>
        </p:txBody>
      </p:sp>
    </p:spTree>
    <p:extLst>
      <p:ext uri="{BB962C8B-B14F-4D97-AF65-F5344CB8AC3E}">
        <p14:creationId xmlns:p14="http://schemas.microsoft.com/office/powerpoint/2010/main" val="4015750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AB9D-0F6E-6570-361C-2962265D865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5DF7F39-4CEF-882B-1BE0-8B25519CAA6A}"/>
              </a:ext>
            </a:extLst>
          </p:cNvPr>
          <p:cNvSpPr>
            <a:spLocks noGrp="1"/>
          </p:cNvSpPr>
          <p:nvPr>
            <p:ph idx="1"/>
          </p:nvPr>
        </p:nvSpPr>
        <p:spPr/>
        <p:txBody>
          <a:bodyPr>
            <a:normAutofit/>
          </a:bodyPr>
          <a:lstStyle/>
          <a:p>
            <a:pPr algn="just">
              <a:lnSpc>
                <a:spcPct val="150000"/>
              </a:lnSpc>
            </a:pPr>
            <a:r>
              <a:rPr lang="en-US" b="0" i="0" dirty="0">
                <a:solidFill>
                  <a:srgbClr val="212529"/>
                </a:solidFill>
                <a:effectLst/>
                <a:latin typeface="-apple-system"/>
              </a:rPr>
              <a:t>‘Related person’ is defined in Rule 2(2) of the Customs Valuation (Determination of Value of Imported/Export Goods) Rules, 2007 as follows:</a:t>
            </a:r>
          </a:p>
          <a:p>
            <a:pPr algn="just">
              <a:lnSpc>
                <a:spcPct val="150000"/>
              </a:lnSpc>
            </a:pPr>
            <a:r>
              <a:rPr lang="en-US" b="0" i="0" dirty="0">
                <a:solidFill>
                  <a:srgbClr val="212529"/>
                </a:solidFill>
                <a:effectLst/>
                <a:latin typeface="-apple-system"/>
              </a:rPr>
              <a:t>For the purpose of these rules, Persons shall be deemed to be ‘related’ only if-</a:t>
            </a:r>
          </a:p>
          <a:p>
            <a:pPr algn="just">
              <a:lnSpc>
                <a:spcPct val="150000"/>
              </a:lnSpc>
              <a:buFont typeface="Arial" panose="020B0604020202020204" pitchFamily="34" charset="0"/>
              <a:buChar char="•"/>
            </a:pPr>
            <a:r>
              <a:rPr lang="en-US" b="0" i="0" dirty="0">
                <a:solidFill>
                  <a:srgbClr val="212529"/>
                </a:solidFill>
                <a:effectLst/>
                <a:latin typeface="-apple-system"/>
              </a:rPr>
              <a:t>They are </a:t>
            </a:r>
            <a:r>
              <a:rPr lang="en-US" b="1" i="0" dirty="0">
                <a:solidFill>
                  <a:srgbClr val="212529"/>
                </a:solidFill>
                <a:effectLst/>
                <a:latin typeface="-apple-system"/>
              </a:rPr>
              <a:t>officers or directors</a:t>
            </a:r>
            <a:r>
              <a:rPr lang="en-US" b="0" i="0" dirty="0">
                <a:solidFill>
                  <a:srgbClr val="212529"/>
                </a:solidFill>
                <a:effectLst/>
                <a:latin typeface="-apple-system"/>
              </a:rPr>
              <a:t> of one another’s businesses;</a:t>
            </a:r>
          </a:p>
          <a:p>
            <a:pPr algn="just">
              <a:lnSpc>
                <a:spcPct val="150000"/>
              </a:lnSpc>
              <a:buFont typeface="Arial" panose="020B0604020202020204" pitchFamily="34" charset="0"/>
              <a:buChar char="•"/>
            </a:pPr>
            <a:r>
              <a:rPr lang="en-US" b="0" i="0" dirty="0">
                <a:solidFill>
                  <a:srgbClr val="212529"/>
                </a:solidFill>
                <a:effectLst/>
                <a:latin typeface="-apple-system"/>
              </a:rPr>
              <a:t>They are </a:t>
            </a:r>
            <a:r>
              <a:rPr lang="en-US" b="1" i="0" dirty="0">
                <a:solidFill>
                  <a:srgbClr val="212529"/>
                </a:solidFill>
                <a:effectLst/>
                <a:latin typeface="-apple-system"/>
              </a:rPr>
              <a:t>legally recognized partners in business;</a:t>
            </a:r>
            <a:endParaRPr lang="en-US" b="0" i="0" dirty="0">
              <a:solidFill>
                <a:srgbClr val="212529"/>
              </a:solidFill>
              <a:effectLst/>
              <a:latin typeface="-apple-system"/>
            </a:endParaRPr>
          </a:p>
          <a:p>
            <a:pPr algn="just">
              <a:lnSpc>
                <a:spcPct val="150000"/>
              </a:lnSpc>
              <a:buFont typeface="Arial" panose="020B0604020202020204" pitchFamily="34" charset="0"/>
              <a:buChar char="•"/>
            </a:pPr>
            <a:r>
              <a:rPr lang="en-US" b="0" i="0" dirty="0">
                <a:solidFill>
                  <a:srgbClr val="212529"/>
                </a:solidFill>
                <a:effectLst/>
                <a:latin typeface="-apple-system"/>
              </a:rPr>
              <a:t>They are </a:t>
            </a:r>
            <a:r>
              <a:rPr lang="en-US" b="1" i="0" dirty="0">
                <a:solidFill>
                  <a:srgbClr val="212529"/>
                </a:solidFill>
                <a:effectLst/>
                <a:latin typeface="-apple-system"/>
              </a:rPr>
              <a:t>employer and employee;</a:t>
            </a:r>
            <a:endParaRPr lang="en-US" b="0" i="0" dirty="0">
              <a:solidFill>
                <a:srgbClr val="212529"/>
              </a:solidFill>
              <a:effectLst/>
              <a:latin typeface="-apple-system"/>
            </a:endParaRPr>
          </a:p>
          <a:p>
            <a:pPr algn="l"/>
            <a:endParaRPr lang="en-US" b="0" i="0" dirty="0">
              <a:solidFill>
                <a:srgbClr val="212529"/>
              </a:solidFill>
              <a:effectLst/>
              <a:latin typeface="-apple-system"/>
            </a:endParaRPr>
          </a:p>
        </p:txBody>
      </p:sp>
    </p:spTree>
    <p:extLst>
      <p:ext uri="{BB962C8B-B14F-4D97-AF65-F5344CB8AC3E}">
        <p14:creationId xmlns:p14="http://schemas.microsoft.com/office/powerpoint/2010/main" val="224383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Evolution of Customs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9106366"/>
              </p:ext>
            </p:extLst>
          </p:nvPr>
        </p:nvGraphicFramePr>
        <p:xfrm>
          <a:off x="965200" y="1847088"/>
          <a:ext cx="10617200" cy="4807709"/>
        </p:xfrm>
        <a:graphic>
          <a:graphicData uri="http://schemas.openxmlformats.org/drawingml/2006/table">
            <a:tbl>
              <a:tblPr firstRow="1" bandRow="1">
                <a:tableStyleId>{5C22544A-7EE6-4342-B048-85BDC9FD1C3A}</a:tableStyleId>
              </a:tblPr>
              <a:tblGrid>
                <a:gridCol w="1990703">
                  <a:extLst>
                    <a:ext uri="{9D8B030D-6E8A-4147-A177-3AD203B41FA5}">
                      <a16:colId xmlns:a16="http://schemas.microsoft.com/office/drawing/2014/main" val="20000"/>
                    </a:ext>
                  </a:extLst>
                </a:gridCol>
                <a:gridCol w="8626497">
                  <a:extLst>
                    <a:ext uri="{9D8B030D-6E8A-4147-A177-3AD203B41FA5}">
                      <a16:colId xmlns:a16="http://schemas.microsoft.com/office/drawing/2014/main" val="20001"/>
                    </a:ext>
                  </a:extLst>
                </a:gridCol>
              </a:tblGrid>
              <a:tr h="523044">
                <a:tc>
                  <a:txBody>
                    <a:bodyPr/>
                    <a:lstStyle/>
                    <a:p>
                      <a:r>
                        <a:rPr lang="en-IN" dirty="0"/>
                        <a:t>Year</a:t>
                      </a:r>
                      <a:endParaRPr lang="en-US" dirty="0"/>
                    </a:p>
                  </a:txBody>
                  <a:tcPr marL="80998" marR="80998"/>
                </a:tc>
                <a:tc>
                  <a:txBody>
                    <a:bodyPr/>
                    <a:lstStyle/>
                    <a:p>
                      <a:r>
                        <a:rPr lang="en-IN" dirty="0"/>
                        <a:t>Progress</a:t>
                      </a:r>
                      <a:endParaRPr lang="en-US" dirty="0"/>
                    </a:p>
                  </a:txBody>
                  <a:tcPr marL="80998" marR="80998"/>
                </a:tc>
                <a:extLst>
                  <a:ext uri="{0D108BD9-81ED-4DB2-BD59-A6C34878D82A}">
                    <a16:rowId xmlns:a16="http://schemas.microsoft.com/office/drawing/2014/main" val="10000"/>
                  </a:ext>
                </a:extLst>
              </a:tr>
              <a:tr h="523044">
                <a:tc>
                  <a:txBody>
                    <a:bodyPr/>
                    <a:lstStyle/>
                    <a:p>
                      <a:r>
                        <a:rPr lang="en-IN" dirty="0"/>
                        <a:t>1788</a:t>
                      </a:r>
                      <a:endParaRPr lang="en-US" dirty="0"/>
                    </a:p>
                  </a:txBody>
                  <a:tcPr marL="80998" marR="80998"/>
                </a:tc>
                <a:tc>
                  <a:txBody>
                    <a:bodyPr/>
                    <a:lstStyle/>
                    <a:p>
                      <a:r>
                        <a:rPr lang="en-IN" dirty="0"/>
                        <a:t>Customs duty collection</a:t>
                      </a:r>
                      <a:r>
                        <a:rPr lang="en-IN" baseline="0" dirty="0"/>
                        <a:t> was abolished by Lord Cornwallis</a:t>
                      </a:r>
                    </a:p>
                  </a:txBody>
                  <a:tcPr marL="80998" marR="80998"/>
                </a:tc>
                <a:extLst>
                  <a:ext uri="{0D108BD9-81ED-4DB2-BD59-A6C34878D82A}">
                    <a16:rowId xmlns:a16="http://schemas.microsoft.com/office/drawing/2014/main" val="10001"/>
                  </a:ext>
                </a:extLst>
              </a:tr>
              <a:tr h="523044">
                <a:tc>
                  <a:txBody>
                    <a:bodyPr/>
                    <a:lstStyle/>
                    <a:p>
                      <a:r>
                        <a:rPr lang="en-IN" dirty="0"/>
                        <a:t>1801</a:t>
                      </a:r>
                      <a:endParaRPr lang="en-US" dirty="0"/>
                    </a:p>
                  </a:txBody>
                  <a:tcPr marL="80998" marR="80998"/>
                </a:tc>
                <a:tc>
                  <a:txBody>
                    <a:bodyPr/>
                    <a:lstStyle/>
                    <a:p>
                      <a:r>
                        <a:rPr lang="en-IN" baseline="0" dirty="0"/>
                        <a:t>Reintroduced </a:t>
                      </a:r>
                    </a:p>
                  </a:txBody>
                  <a:tcPr marL="80998" marR="80998"/>
                </a:tc>
                <a:extLst>
                  <a:ext uri="{0D108BD9-81ED-4DB2-BD59-A6C34878D82A}">
                    <a16:rowId xmlns:a16="http://schemas.microsoft.com/office/drawing/2014/main" val="10002"/>
                  </a:ext>
                </a:extLst>
              </a:tr>
              <a:tr h="523044">
                <a:tc>
                  <a:txBody>
                    <a:bodyPr/>
                    <a:lstStyle/>
                    <a:p>
                      <a:r>
                        <a:rPr lang="en-IN" dirty="0"/>
                        <a:t>1878</a:t>
                      </a:r>
                      <a:endParaRPr lang="en-US" dirty="0"/>
                    </a:p>
                  </a:txBody>
                  <a:tcPr marL="80998" marR="80998"/>
                </a:tc>
                <a:tc>
                  <a:txBody>
                    <a:bodyPr/>
                    <a:lstStyle/>
                    <a:p>
                      <a:r>
                        <a:rPr lang="en-IN" baseline="0" dirty="0"/>
                        <a:t>Sea Customs Act enacted</a:t>
                      </a:r>
                    </a:p>
                  </a:txBody>
                  <a:tcPr marL="80998" marR="80998"/>
                </a:tc>
                <a:extLst>
                  <a:ext uri="{0D108BD9-81ED-4DB2-BD59-A6C34878D82A}">
                    <a16:rowId xmlns:a16="http://schemas.microsoft.com/office/drawing/2014/main" val="10003"/>
                  </a:ext>
                </a:extLst>
              </a:tr>
              <a:tr h="523044">
                <a:tc>
                  <a:txBody>
                    <a:bodyPr/>
                    <a:lstStyle/>
                    <a:p>
                      <a:r>
                        <a:rPr lang="en-IN" dirty="0"/>
                        <a:t>1924</a:t>
                      </a:r>
                      <a:endParaRPr lang="en-US" dirty="0"/>
                    </a:p>
                  </a:txBody>
                  <a:tcPr marL="80998" marR="80998"/>
                </a:tc>
                <a:tc>
                  <a:txBody>
                    <a:bodyPr/>
                    <a:lstStyle/>
                    <a:p>
                      <a:r>
                        <a:rPr lang="en-IN" baseline="0" dirty="0"/>
                        <a:t>Land Customs Act enacted</a:t>
                      </a:r>
                    </a:p>
                  </a:txBody>
                  <a:tcPr marL="80998" marR="80998"/>
                </a:tc>
                <a:extLst>
                  <a:ext uri="{0D108BD9-81ED-4DB2-BD59-A6C34878D82A}">
                    <a16:rowId xmlns:a16="http://schemas.microsoft.com/office/drawing/2014/main" val="10004"/>
                  </a:ext>
                </a:extLst>
              </a:tr>
              <a:tr h="902790">
                <a:tc>
                  <a:txBody>
                    <a:bodyPr/>
                    <a:lstStyle/>
                    <a:p>
                      <a:r>
                        <a:rPr lang="en-IN" dirty="0"/>
                        <a:t>1934</a:t>
                      </a:r>
                      <a:endParaRPr lang="en-US" dirty="0"/>
                    </a:p>
                  </a:txBody>
                  <a:tcPr marL="80998" marR="80998"/>
                </a:tc>
                <a:tc>
                  <a:txBody>
                    <a:bodyPr/>
                    <a:lstStyle/>
                    <a:p>
                      <a:r>
                        <a:rPr lang="en-IN" baseline="0" dirty="0"/>
                        <a:t>Air customs was controlled by Indian Aircraft Act 1934 , earlier it was 1911</a:t>
                      </a:r>
                    </a:p>
                  </a:txBody>
                  <a:tcPr marL="80998" marR="80998"/>
                </a:tc>
                <a:extLst>
                  <a:ext uri="{0D108BD9-81ED-4DB2-BD59-A6C34878D82A}">
                    <a16:rowId xmlns:a16="http://schemas.microsoft.com/office/drawing/2014/main" val="10005"/>
                  </a:ext>
                </a:extLst>
              </a:tr>
              <a:tr h="1289699">
                <a:tc>
                  <a:txBody>
                    <a:bodyPr/>
                    <a:lstStyle/>
                    <a:p>
                      <a:r>
                        <a:rPr lang="en-IN" dirty="0"/>
                        <a:t>1962</a:t>
                      </a:r>
                      <a:endParaRPr lang="en-US" dirty="0"/>
                    </a:p>
                  </a:txBody>
                  <a:tcPr marL="80998" marR="80998"/>
                </a:tc>
                <a:tc>
                  <a:txBody>
                    <a:bodyPr/>
                    <a:lstStyle/>
                    <a:p>
                      <a:r>
                        <a:rPr lang="en-GB" sz="1800" kern="1200" dirty="0">
                          <a:solidFill>
                            <a:schemeClr val="dk1"/>
                          </a:solidFill>
                          <a:latin typeface="+mn-lt"/>
                          <a:ea typeface="+mn-ea"/>
                          <a:cs typeface="+mn-cs"/>
                        </a:rPr>
                        <a:t>Customs Act, 1962, repealed</a:t>
                      </a:r>
                      <a:r>
                        <a:rPr lang="en-GB" sz="1800" kern="1200" baseline="0" dirty="0">
                          <a:solidFill>
                            <a:schemeClr val="dk1"/>
                          </a:solidFill>
                          <a:latin typeface="+mn-lt"/>
                          <a:ea typeface="+mn-ea"/>
                          <a:cs typeface="+mn-cs"/>
                        </a:rPr>
                        <a:t> </a:t>
                      </a:r>
                      <a:r>
                        <a:rPr lang="en-GB" sz="1800" kern="1200" dirty="0">
                          <a:solidFill>
                            <a:schemeClr val="dk1"/>
                          </a:solidFill>
                          <a:latin typeface="+mn-lt"/>
                          <a:ea typeface="+mn-ea"/>
                          <a:cs typeface="+mn-cs"/>
                        </a:rPr>
                        <a:t>all the earlier enactments</a:t>
                      </a:r>
                      <a:r>
                        <a:rPr lang="en-GB" sz="1800" kern="1200" baseline="0" dirty="0">
                          <a:solidFill>
                            <a:schemeClr val="dk1"/>
                          </a:solidFill>
                          <a:latin typeface="+mn-lt"/>
                          <a:ea typeface="+mn-ea"/>
                          <a:cs typeface="+mn-cs"/>
                        </a:rPr>
                        <a:t> and consolidated Air , Sea and Land customs</a:t>
                      </a:r>
                      <a:endParaRPr lang="en-GB" sz="1800" kern="1200" dirty="0">
                        <a:solidFill>
                          <a:schemeClr val="dk1"/>
                        </a:solidFill>
                        <a:latin typeface="+mn-lt"/>
                        <a:ea typeface="+mn-ea"/>
                        <a:cs typeface="+mn-cs"/>
                      </a:endParaRPr>
                    </a:p>
                    <a:p>
                      <a:endParaRPr lang="en-IN" baseline="0" dirty="0"/>
                    </a:p>
                  </a:txBody>
                  <a:tcPr marL="80998" marR="80998"/>
                </a:tc>
                <a:extLst>
                  <a:ext uri="{0D108BD9-81ED-4DB2-BD59-A6C34878D82A}">
                    <a16:rowId xmlns:a16="http://schemas.microsoft.com/office/drawing/2014/main" val="10006"/>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B60F-A7CD-3857-17E1-DDA77A6285D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E42DA90-B47F-B82A-57EE-97C05F679920}"/>
              </a:ext>
            </a:extLst>
          </p:cNvPr>
          <p:cNvSpPr>
            <a:spLocks noGrp="1"/>
          </p:cNvSpPr>
          <p:nvPr>
            <p:ph idx="1"/>
          </p:nvPr>
        </p:nvSpPr>
        <p:spPr/>
        <p:txBody>
          <a:bodyPr>
            <a:normAutofit fontScale="77500" lnSpcReduction="20000"/>
          </a:bodyPr>
          <a:lstStyle/>
          <a:p>
            <a:pPr algn="just">
              <a:lnSpc>
                <a:spcPct val="160000"/>
              </a:lnSpc>
              <a:buFont typeface="Arial" panose="020B0604020202020204" pitchFamily="34" charset="0"/>
              <a:buChar char="•"/>
            </a:pPr>
            <a:r>
              <a:rPr lang="en-US" b="0" i="0" dirty="0">
                <a:solidFill>
                  <a:srgbClr val="212529"/>
                </a:solidFill>
                <a:effectLst/>
                <a:latin typeface="-apple-system"/>
              </a:rPr>
              <a:t>Any person </a:t>
            </a:r>
            <a:r>
              <a:rPr lang="en-US" b="1" i="0" dirty="0">
                <a:solidFill>
                  <a:srgbClr val="212529"/>
                </a:solidFill>
                <a:effectLst/>
                <a:latin typeface="-apple-system"/>
              </a:rPr>
              <a:t>directly or indirectly owns controls or holds five percent or more of the outstanding voting stock or shares of both of them;</a:t>
            </a:r>
            <a:endParaRPr lang="en-US" b="0" i="0" dirty="0">
              <a:solidFill>
                <a:srgbClr val="212529"/>
              </a:solidFill>
              <a:effectLst/>
              <a:latin typeface="-apple-system"/>
            </a:endParaRPr>
          </a:p>
          <a:p>
            <a:pPr algn="just">
              <a:lnSpc>
                <a:spcPct val="160000"/>
              </a:lnSpc>
              <a:buFont typeface="Arial" panose="020B0604020202020204" pitchFamily="34" charset="0"/>
              <a:buChar char="•"/>
            </a:pPr>
            <a:r>
              <a:rPr lang="en-US" b="0" i="0" dirty="0">
                <a:solidFill>
                  <a:srgbClr val="212529"/>
                </a:solidFill>
                <a:effectLst/>
                <a:latin typeface="-apple-system"/>
              </a:rPr>
              <a:t>One of them </a:t>
            </a:r>
            <a:r>
              <a:rPr lang="en-US" b="1" i="0" dirty="0">
                <a:solidFill>
                  <a:srgbClr val="212529"/>
                </a:solidFill>
                <a:effectLst/>
                <a:latin typeface="-apple-system"/>
              </a:rPr>
              <a:t>directly or indirectly controls</a:t>
            </a:r>
            <a:r>
              <a:rPr lang="en-US" b="0" i="0" dirty="0">
                <a:solidFill>
                  <a:srgbClr val="212529"/>
                </a:solidFill>
                <a:effectLst/>
                <a:latin typeface="-apple-system"/>
              </a:rPr>
              <a:t> the other;</a:t>
            </a:r>
          </a:p>
          <a:p>
            <a:pPr algn="just">
              <a:lnSpc>
                <a:spcPct val="160000"/>
              </a:lnSpc>
              <a:buFont typeface="Arial" panose="020B0604020202020204" pitchFamily="34" charset="0"/>
              <a:buChar char="•"/>
            </a:pPr>
            <a:r>
              <a:rPr lang="en-US" b="0" i="0" dirty="0">
                <a:solidFill>
                  <a:srgbClr val="212529"/>
                </a:solidFill>
                <a:effectLst/>
                <a:latin typeface="-apple-system"/>
              </a:rPr>
              <a:t>Both of them are </a:t>
            </a:r>
            <a:r>
              <a:rPr lang="en-US" b="1" i="0" dirty="0">
                <a:solidFill>
                  <a:srgbClr val="212529"/>
                </a:solidFill>
                <a:effectLst/>
                <a:latin typeface="-apple-system"/>
              </a:rPr>
              <a:t>directly or indirectly controlled by a third person;</a:t>
            </a:r>
            <a:endParaRPr lang="en-US" b="0" i="0" dirty="0">
              <a:solidFill>
                <a:srgbClr val="212529"/>
              </a:solidFill>
              <a:effectLst/>
              <a:latin typeface="-apple-system"/>
            </a:endParaRPr>
          </a:p>
          <a:p>
            <a:pPr algn="just">
              <a:lnSpc>
                <a:spcPct val="160000"/>
              </a:lnSpc>
              <a:buFont typeface="Arial" panose="020B0604020202020204" pitchFamily="34" charset="0"/>
              <a:buChar char="•"/>
            </a:pPr>
            <a:r>
              <a:rPr lang="en-US" b="0" i="0" dirty="0">
                <a:solidFill>
                  <a:srgbClr val="212529"/>
                </a:solidFill>
                <a:effectLst/>
                <a:latin typeface="-apple-system"/>
              </a:rPr>
              <a:t>Together they </a:t>
            </a:r>
            <a:r>
              <a:rPr lang="en-US" b="1" i="0" dirty="0">
                <a:solidFill>
                  <a:srgbClr val="212529"/>
                </a:solidFill>
                <a:effectLst/>
                <a:latin typeface="-apple-system"/>
              </a:rPr>
              <a:t>directly or indirectly control a third person</a:t>
            </a:r>
            <a:r>
              <a:rPr lang="en-US" b="0" i="0" dirty="0">
                <a:solidFill>
                  <a:srgbClr val="212529"/>
                </a:solidFill>
                <a:effectLst/>
                <a:latin typeface="-apple-system"/>
              </a:rPr>
              <a:t>; or</a:t>
            </a:r>
          </a:p>
          <a:p>
            <a:pPr algn="just">
              <a:lnSpc>
                <a:spcPct val="160000"/>
              </a:lnSpc>
              <a:buFont typeface="Arial" panose="020B0604020202020204" pitchFamily="34" charset="0"/>
              <a:buChar char="•"/>
            </a:pPr>
            <a:r>
              <a:rPr lang="en-US" b="0" i="0" dirty="0">
                <a:solidFill>
                  <a:srgbClr val="212529"/>
                </a:solidFill>
                <a:effectLst/>
                <a:latin typeface="-apple-system"/>
              </a:rPr>
              <a:t>They are the </a:t>
            </a:r>
            <a:r>
              <a:rPr lang="en-US" b="1" i="0" dirty="0">
                <a:solidFill>
                  <a:srgbClr val="212529"/>
                </a:solidFill>
                <a:effectLst/>
                <a:latin typeface="-apple-system"/>
              </a:rPr>
              <a:t>members of the same family</a:t>
            </a:r>
            <a:endParaRPr lang="en-US" b="0" i="0" dirty="0">
              <a:solidFill>
                <a:srgbClr val="212529"/>
              </a:solidFill>
              <a:effectLst/>
              <a:latin typeface="-apple-system"/>
            </a:endParaRPr>
          </a:p>
          <a:p>
            <a:pPr algn="just">
              <a:lnSpc>
                <a:spcPct val="160000"/>
              </a:lnSpc>
            </a:pPr>
            <a:r>
              <a:rPr lang="en-US" b="1" i="0" dirty="0">
                <a:solidFill>
                  <a:srgbClr val="212529"/>
                </a:solidFill>
                <a:effectLst/>
                <a:latin typeface="-apple-system"/>
              </a:rPr>
              <a:t>Sole agent </a:t>
            </a:r>
            <a:r>
              <a:rPr lang="en-US" b="0" i="0" dirty="0">
                <a:solidFill>
                  <a:srgbClr val="212529"/>
                </a:solidFill>
                <a:effectLst/>
                <a:latin typeface="-apple-system"/>
              </a:rPr>
              <a:t>or </a:t>
            </a:r>
            <a:r>
              <a:rPr lang="en-US" b="1" i="0" dirty="0">
                <a:solidFill>
                  <a:srgbClr val="212529"/>
                </a:solidFill>
                <a:effectLst/>
                <a:latin typeface="-apple-system"/>
              </a:rPr>
              <a:t>sole distributor </a:t>
            </a:r>
            <a:r>
              <a:rPr lang="en-US" b="0" i="0" dirty="0">
                <a:solidFill>
                  <a:srgbClr val="212529"/>
                </a:solidFill>
                <a:effectLst/>
                <a:latin typeface="-apple-system"/>
              </a:rPr>
              <a:t>or </a:t>
            </a:r>
            <a:r>
              <a:rPr lang="en-US" b="1" i="0" dirty="0">
                <a:solidFill>
                  <a:srgbClr val="212529"/>
                </a:solidFill>
                <a:effectLst/>
                <a:latin typeface="-apple-system"/>
              </a:rPr>
              <a:t>sole concessionaire</a:t>
            </a:r>
            <a:r>
              <a:rPr lang="en-US" b="0" i="0" dirty="0">
                <a:solidFill>
                  <a:srgbClr val="212529"/>
                </a:solidFill>
                <a:effectLst/>
                <a:latin typeface="-apple-system"/>
              </a:rPr>
              <a:t> associated with any person shall be deemed to be related for the purpose of these rules, if they fall within the criteria of this sub-rule.</a:t>
            </a:r>
          </a:p>
          <a:p>
            <a:pPr algn="just">
              <a:lnSpc>
                <a:spcPct val="160000"/>
              </a:lnSpc>
            </a:pPr>
            <a:r>
              <a:rPr lang="en-US" b="0" i="0" dirty="0">
                <a:solidFill>
                  <a:srgbClr val="212529"/>
                </a:solidFill>
                <a:effectLst/>
                <a:latin typeface="-apple-system"/>
              </a:rPr>
              <a:t>The term “person” also includes legal persons.</a:t>
            </a:r>
          </a:p>
          <a:p>
            <a:endParaRPr lang="en-IN" dirty="0"/>
          </a:p>
        </p:txBody>
      </p:sp>
    </p:spTree>
    <p:extLst>
      <p:ext uri="{BB962C8B-B14F-4D97-AF65-F5344CB8AC3E}">
        <p14:creationId xmlns:p14="http://schemas.microsoft.com/office/powerpoint/2010/main" val="4107295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745A-91C0-1019-1AAB-74154C2A48F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48A9EA-F95C-0CD8-B257-ECD8D7361E2E}"/>
              </a:ext>
            </a:extLst>
          </p:cNvPr>
          <p:cNvSpPr>
            <a:spLocks noGrp="1"/>
          </p:cNvSpPr>
          <p:nvPr>
            <p:ph idx="1"/>
          </p:nvPr>
        </p:nvSpPr>
        <p:spPr/>
        <p:txBody>
          <a:bodyPr>
            <a:normAutofit fontScale="92500" lnSpcReduction="20000"/>
          </a:bodyPr>
          <a:lstStyle/>
          <a:p>
            <a:pPr algn="l">
              <a:buFont typeface="+mj-lt"/>
              <a:buAutoNum type="alphaLcPeriod" startAt="2"/>
            </a:pPr>
            <a:r>
              <a:rPr lang="en-US" b="1" i="0" dirty="0">
                <a:solidFill>
                  <a:srgbClr val="212529"/>
                </a:solidFill>
                <a:effectLst/>
                <a:latin typeface="-apple-system"/>
              </a:rPr>
              <a:t>Import Valuation Rules</a:t>
            </a:r>
            <a:endParaRPr lang="en-US" b="0" i="0" dirty="0">
              <a:solidFill>
                <a:srgbClr val="212529"/>
              </a:solidFill>
              <a:effectLst/>
              <a:latin typeface="-apple-system"/>
            </a:endParaRPr>
          </a:p>
          <a:p>
            <a:pPr algn="just">
              <a:lnSpc>
                <a:spcPct val="150000"/>
              </a:lnSpc>
            </a:pPr>
            <a:r>
              <a:rPr lang="en-US" b="0" i="0" dirty="0">
                <a:solidFill>
                  <a:srgbClr val="212529"/>
                </a:solidFill>
                <a:effectLst/>
                <a:latin typeface="-apple-system"/>
              </a:rPr>
              <a:t>In case, the value of imported goods cannot be determined under Section 14 of the Customs Act, the value shall be determined on the basis of provisions contained in Customs Valuation (Determination of value of imported goods) Rules, 2007.</a:t>
            </a:r>
          </a:p>
          <a:p>
            <a:pPr algn="just">
              <a:lnSpc>
                <a:spcPct val="150000"/>
              </a:lnSpc>
            </a:pPr>
            <a:r>
              <a:rPr lang="en-US" b="0" i="0" dirty="0">
                <a:solidFill>
                  <a:srgbClr val="212529"/>
                </a:solidFill>
                <a:effectLst/>
                <a:latin typeface="-apple-system"/>
              </a:rPr>
              <a:t>Transaction value in the case of imported goods shall include, in addition to the price as aforesaid, any amount paid or payable for costs and services, including commissions and brokerage, engineering, design work, royalties and </a:t>
            </a:r>
            <a:r>
              <a:rPr lang="en-US" b="0" i="0" dirty="0" err="1">
                <a:solidFill>
                  <a:srgbClr val="212529"/>
                </a:solidFill>
                <a:effectLst/>
                <a:latin typeface="-apple-system"/>
              </a:rPr>
              <a:t>licence</a:t>
            </a:r>
            <a:r>
              <a:rPr lang="en-US" b="0" i="0" dirty="0">
                <a:solidFill>
                  <a:srgbClr val="212529"/>
                </a:solidFill>
                <a:effectLst/>
                <a:latin typeface="-apple-system"/>
              </a:rPr>
              <a:t> fees, costs of transportation to the place of importation, insurance, loading, unloading and handling charges as prescribed in the rules.</a:t>
            </a:r>
          </a:p>
          <a:p>
            <a:endParaRPr lang="en-IN" dirty="0"/>
          </a:p>
        </p:txBody>
      </p:sp>
    </p:spTree>
    <p:extLst>
      <p:ext uri="{BB962C8B-B14F-4D97-AF65-F5344CB8AC3E}">
        <p14:creationId xmlns:p14="http://schemas.microsoft.com/office/powerpoint/2010/main" val="28677847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445B-D3CF-D0D0-4C51-403964743DF4}"/>
              </a:ext>
            </a:extLst>
          </p:cNvPr>
          <p:cNvSpPr>
            <a:spLocks noGrp="1"/>
          </p:cNvSpPr>
          <p:nvPr>
            <p:ph type="title"/>
          </p:nvPr>
        </p:nvSpPr>
        <p:spPr/>
        <p:txBody>
          <a:bodyPr/>
          <a:lstStyle/>
          <a:p>
            <a:endParaRPr lang="en-IN"/>
          </a:p>
        </p:txBody>
      </p:sp>
      <p:graphicFrame>
        <p:nvGraphicFramePr>
          <p:cNvPr id="5" name="Table 5">
            <a:extLst>
              <a:ext uri="{FF2B5EF4-FFF2-40B4-BE49-F238E27FC236}">
                <a16:creationId xmlns:a16="http://schemas.microsoft.com/office/drawing/2014/main" id="{D4F39F89-6EEF-FDC0-DB7F-EA535D3A80F9}"/>
              </a:ext>
            </a:extLst>
          </p:cNvPr>
          <p:cNvGraphicFramePr>
            <a:graphicFrameLocks noGrp="1"/>
          </p:cNvGraphicFramePr>
          <p:nvPr>
            <p:ph idx="1"/>
            <p:extLst>
              <p:ext uri="{D42A27DB-BD31-4B8C-83A1-F6EECF244321}">
                <p14:modId xmlns:p14="http://schemas.microsoft.com/office/powerpoint/2010/main" val="3834313444"/>
              </p:ext>
            </p:extLst>
          </p:nvPr>
        </p:nvGraphicFramePr>
        <p:xfrm>
          <a:off x="609600" y="1935162"/>
          <a:ext cx="10972797" cy="4607876"/>
        </p:xfrm>
        <a:graphic>
          <a:graphicData uri="http://schemas.openxmlformats.org/drawingml/2006/table">
            <a:tbl>
              <a:tblPr firstRow="1" bandRow="1">
                <a:tableStyleId>{5C22544A-7EE6-4342-B048-85BDC9FD1C3A}</a:tableStyleId>
              </a:tblPr>
              <a:tblGrid>
                <a:gridCol w="833120">
                  <a:extLst>
                    <a:ext uri="{9D8B030D-6E8A-4147-A177-3AD203B41FA5}">
                      <a16:colId xmlns:a16="http://schemas.microsoft.com/office/drawing/2014/main" val="1204438087"/>
                    </a:ext>
                  </a:extLst>
                </a:gridCol>
                <a:gridCol w="9042400">
                  <a:extLst>
                    <a:ext uri="{9D8B030D-6E8A-4147-A177-3AD203B41FA5}">
                      <a16:colId xmlns:a16="http://schemas.microsoft.com/office/drawing/2014/main" val="2602827159"/>
                    </a:ext>
                  </a:extLst>
                </a:gridCol>
                <a:gridCol w="1097277">
                  <a:extLst>
                    <a:ext uri="{9D8B030D-6E8A-4147-A177-3AD203B41FA5}">
                      <a16:colId xmlns:a16="http://schemas.microsoft.com/office/drawing/2014/main" val="4236177279"/>
                    </a:ext>
                  </a:extLst>
                </a:gridCol>
              </a:tblGrid>
              <a:tr h="658268">
                <a:tc>
                  <a:txBody>
                    <a:bodyPr/>
                    <a:lstStyle/>
                    <a:p>
                      <a:pPr algn="l"/>
                      <a:r>
                        <a:rPr lang="en-IN" b="1" dirty="0">
                          <a:effectLst/>
                        </a:rPr>
                        <a:t>. No.</a:t>
                      </a:r>
                      <a:endParaRPr lang="en-IN" dirty="0">
                        <a:effectLst/>
                      </a:endParaRPr>
                    </a:p>
                  </a:txBody>
                  <a:tcPr marL="25400" marR="25400" marT="25400" marB="25400" anchor="ctr"/>
                </a:tc>
                <a:tc>
                  <a:txBody>
                    <a:bodyPr/>
                    <a:lstStyle/>
                    <a:p>
                      <a:pPr algn="l"/>
                      <a:r>
                        <a:rPr lang="en-US" b="1">
                          <a:effectLst/>
                        </a:rPr>
                        <a:t>Method of valuation of Imported Goods (in sequential order)</a:t>
                      </a:r>
                      <a:endParaRPr lang="en-US">
                        <a:effectLst/>
                      </a:endParaRPr>
                    </a:p>
                  </a:txBody>
                  <a:tcPr marL="25400" marR="25400" marT="25400" marB="25400" anchor="ctr"/>
                </a:tc>
                <a:tc>
                  <a:txBody>
                    <a:bodyPr/>
                    <a:lstStyle/>
                    <a:p>
                      <a:pPr algn="l"/>
                      <a:r>
                        <a:rPr lang="en-IN" b="1" dirty="0">
                          <a:effectLst/>
                        </a:rPr>
                        <a:t>Rule</a:t>
                      </a:r>
                      <a:endParaRPr lang="en-IN" dirty="0">
                        <a:effectLst/>
                      </a:endParaRPr>
                    </a:p>
                  </a:txBody>
                  <a:tcPr marL="25400" marR="25400" marT="25400" marB="25400" anchor="ctr"/>
                </a:tc>
                <a:extLst>
                  <a:ext uri="{0D108BD9-81ED-4DB2-BD59-A6C34878D82A}">
                    <a16:rowId xmlns:a16="http://schemas.microsoft.com/office/drawing/2014/main" val="3229968582"/>
                  </a:ext>
                </a:extLst>
              </a:tr>
              <a:tr h="658268">
                <a:tc>
                  <a:txBody>
                    <a:bodyPr/>
                    <a:lstStyle/>
                    <a:p>
                      <a:r>
                        <a:rPr lang="en-IN" dirty="0"/>
                        <a:t>1</a:t>
                      </a:r>
                    </a:p>
                  </a:txBody>
                  <a:tcPr/>
                </a:tc>
                <a:tc>
                  <a:txBody>
                    <a:bodyPr/>
                    <a:lstStyle/>
                    <a:p>
                      <a:r>
                        <a:rPr lang="en-IN" dirty="0"/>
                        <a:t>Transaction value of Imported goods</a:t>
                      </a:r>
                    </a:p>
                  </a:txBody>
                  <a:tcPr/>
                </a:tc>
                <a:tc>
                  <a:txBody>
                    <a:bodyPr/>
                    <a:lstStyle/>
                    <a:p>
                      <a:r>
                        <a:rPr lang="en-IN" dirty="0"/>
                        <a:t>3</a:t>
                      </a:r>
                    </a:p>
                  </a:txBody>
                  <a:tcPr/>
                </a:tc>
                <a:extLst>
                  <a:ext uri="{0D108BD9-81ED-4DB2-BD59-A6C34878D82A}">
                    <a16:rowId xmlns:a16="http://schemas.microsoft.com/office/drawing/2014/main" val="3188077893"/>
                  </a:ext>
                </a:extLst>
              </a:tr>
              <a:tr h="658268">
                <a:tc>
                  <a:txBody>
                    <a:bodyPr/>
                    <a:lstStyle/>
                    <a:p>
                      <a:r>
                        <a:rPr lang="en-IN" dirty="0"/>
                        <a:t>2</a:t>
                      </a:r>
                    </a:p>
                  </a:txBody>
                  <a:tcPr/>
                </a:tc>
                <a:tc>
                  <a:txBody>
                    <a:bodyPr/>
                    <a:lstStyle/>
                    <a:p>
                      <a:r>
                        <a:rPr lang="en-IN" dirty="0"/>
                        <a:t>Transaction value of identical goods</a:t>
                      </a:r>
                    </a:p>
                  </a:txBody>
                  <a:tcPr/>
                </a:tc>
                <a:tc>
                  <a:txBody>
                    <a:bodyPr/>
                    <a:lstStyle/>
                    <a:p>
                      <a:r>
                        <a:rPr lang="en-IN" dirty="0"/>
                        <a:t>4</a:t>
                      </a:r>
                    </a:p>
                  </a:txBody>
                  <a:tcPr/>
                </a:tc>
                <a:extLst>
                  <a:ext uri="{0D108BD9-81ED-4DB2-BD59-A6C34878D82A}">
                    <a16:rowId xmlns:a16="http://schemas.microsoft.com/office/drawing/2014/main" val="4208783787"/>
                  </a:ext>
                </a:extLst>
              </a:tr>
              <a:tr h="658268">
                <a:tc>
                  <a:txBody>
                    <a:bodyPr/>
                    <a:lstStyle/>
                    <a:p>
                      <a:r>
                        <a:rPr lang="en-IN" dirty="0"/>
                        <a:t>3</a:t>
                      </a:r>
                    </a:p>
                  </a:txBody>
                  <a:tcPr/>
                </a:tc>
                <a:tc>
                  <a:txBody>
                    <a:bodyPr/>
                    <a:lstStyle/>
                    <a:p>
                      <a:r>
                        <a:rPr lang="en-IN" dirty="0"/>
                        <a:t>Transaction value of similar goods</a:t>
                      </a:r>
                    </a:p>
                  </a:txBody>
                  <a:tcPr/>
                </a:tc>
                <a:tc>
                  <a:txBody>
                    <a:bodyPr/>
                    <a:lstStyle/>
                    <a:p>
                      <a:r>
                        <a:rPr lang="en-IN" dirty="0"/>
                        <a:t>5</a:t>
                      </a:r>
                    </a:p>
                  </a:txBody>
                  <a:tcPr/>
                </a:tc>
                <a:extLst>
                  <a:ext uri="{0D108BD9-81ED-4DB2-BD59-A6C34878D82A}">
                    <a16:rowId xmlns:a16="http://schemas.microsoft.com/office/drawing/2014/main" val="2071932107"/>
                  </a:ext>
                </a:extLst>
              </a:tr>
              <a:tr h="658268">
                <a:tc>
                  <a:txBody>
                    <a:bodyPr/>
                    <a:lstStyle/>
                    <a:p>
                      <a:r>
                        <a:rPr lang="en-IN" dirty="0"/>
                        <a:t>4</a:t>
                      </a:r>
                    </a:p>
                  </a:txBody>
                  <a:tcPr/>
                </a:tc>
                <a:tc>
                  <a:txBody>
                    <a:bodyPr/>
                    <a:lstStyle/>
                    <a:p>
                      <a:r>
                        <a:rPr kumimoji="0" lang="en-US" b="0" i="0" kern="1200" dirty="0">
                          <a:solidFill>
                            <a:schemeClr val="dk1"/>
                          </a:solidFill>
                          <a:effectLst/>
                          <a:latin typeface="+mn-lt"/>
                          <a:ea typeface="+mn-ea"/>
                          <a:cs typeface="+mn-cs"/>
                        </a:rPr>
                        <a:t>Determination of value when cannot be determined under Rule 3, 4 &amp; 5</a:t>
                      </a:r>
                      <a:endParaRPr lang="en-IN" dirty="0"/>
                    </a:p>
                  </a:txBody>
                  <a:tcPr/>
                </a:tc>
                <a:tc>
                  <a:txBody>
                    <a:bodyPr/>
                    <a:lstStyle/>
                    <a:p>
                      <a:r>
                        <a:rPr lang="en-IN" dirty="0"/>
                        <a:t>6</a:t>
                      </a:r>
                    </a:p>
                  </a:txBody>
                  <a:tcPr/>
                </a:tc>
                <a:extLst>
                  <a:ext uri="{0D108BD9-81ED-4DB2-BD59-A6C34878D82A}">
                    <a16:rowId xmlns:a16="http://schemas.microsoft.com/office/drawing/2014/main" val="150562125"/>
                  </a:ext>
                </a:extLst>
              </a:tr>
              <a:tr h="658268">
                <a:tc>
                  <a:txBody>
                    <a:bodyPr/>
                    <a:lstStyle/>
                    <a:p>
                      <a:r>
                        <a:rPr lang="en-IN" dirty="0"/>
                        <a:t>5</a:t>
                      </a:r>
                    </a:p>
                  </a:txBody>
                  <a:tcPr/>
                </a:tc>
                <a:tc>
                  <a:txBody>
                    <a:bodyPr/>
                    <a:lstStyle/>
                    <a:p>
                      <a:r>
                        <a:rPr kumimoji="0" lang="en-US" b="0" i="0" kern="1200" dirty="0">
                          <a:solidFill>
                            <a:schemeClr val="dk1"/>
                          </a:solidFill>
                          <a:effectLst/>
                          <a:latin typeface="+mn-lt"/>
                          <a:ea typeface="+mn-ea"/>
                          <a:cs typeface="+mn-cs"/>
                        </a:rPr>
                        <a:t>Deductive value based on identical/ similar imported goods</a:t>
                      </a:r>
                      <a:endParaRPr lang="en-IN" dirty="0"/>
                    </a:p>
                  </a:txBody>
                  <a:tcPr/>
                </a:tc>
                <a:tc>
                  <a:txBody>
                    <a:bodyPr/>
                    <a:lstStyle/>
                    <a:p>
                      <a:r>
                        <a:rPr lang="en-IN" dirty="0"/>
                        <a:t>7</a:t>
                      </a:r>
                    </a:p>
                  </a:txBody>
                  <a:tcPr/>
                </a:tc>
                <a:extLst>
                  <a:ext uri="{0D108BD9-81ED-4DB2-BD59-A6C34878D82A}">
                    <a16:rowId xmlns:a16="http://schemas.microsoft.com/office/drawing/2014/main" val="2358207599"/>
                  </a:ext>
                </a:extLst>
              </a:tr>
              <a:tr h="658268">
                <a:tc>
                  <a:txBody>
                    <a:bodyPr/>
                    <a:lstStyle/>
                    <a:p>
                      <a:r>
                        <a:rPr lang="en-IN" dirty="0"/>
                        <a:t>6</a:t>
                      </a:r>
                    </a:p>
                  </a:txBody>
                  <a:tcPr/>
                </a:tc>
                <a:tc>
                  <a:txBody>
                    <a:bodyPr/>
                    <a:lstStyle/>
                    <a:p>
                      <a:r>
                        <a:rPr kumimoji="0" lang="en-IN" b="0" i="0" kern="1200" dirty="0">
                          <a:solidFill>
                            <a:schemeClr val="dk1"/>
                          </a:solidFill>
                          <a:effectLst/>
                          <a:latin typeface="+mn-lt"/>
                          <a:ea typeface="+mn-ea"/>
                          <a:cs typeface="+mn-cs"/>
                        </a:rPr>
                        <a:t>Computed Value</a:t>
                      </a:r>
                      <a:endParaRPr lang="en-IN" dirty="0"/>
                    </a:p>
                  </a:txBody>
                  <a:tcPr/>
                </a:tc>
                <a:tc>
                  <a:txBody>
                    <a:bodyPr/>
                    <a:lstStyle/>
                    <a:p>
                      <a:r>
                        <a:rPr lang="en-IN" dirty="0"/>
                        <a:t>8</a:t>
                      </a:r>
                    </a:p>
                  </a:txBody>
                  <a:tcPr/>
                </a:tc>
                <a:extLst>
                  <a:ext uri="{0D108BD9-81ED-4DB2-BD59-A6C34878D82A}">
                    <a16:rowId xmlns:a16="http://schemas.microsoft.com/office/drawing/2014/main" val="3415975053"/>
                  </a:ext>
                </a:extLst>
              </a:tr>
            </a:tbl>
          </a:graphicData>
        </a:graphic>
      </p:graphicFrame>
    </p:spTree>
    <p:extLst>
      <p:ext uri="{BB962C8B-B14F-4D97-AF65-F5344CB8AC3E}">
        <p14:creationId xmlns:p14="http://schemas.microsoft.com/office/powerpoint/2010/main" val="1989527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43B8-4F43-CE15-F7A6-B55C29CCCF92}"/>
              </a:ext>
            </a:extLst>
          </p:cNvPr>
          <p:cNvSpPr>
            <a:spLocks noGrp="1"/>
          </p:cNvSpPr>
          <p:nvPr>
            <p:ph type="title"/>
          </p:nvPr>
        </p:nvSpPr>
        <p:spPr>
          <a:xfrm>
            <a:off x="609600" y="704088"/>
            <a:ext cx="10972800" cy="647192"/>
          </a:xfrm>
        </p:spPr>
        <p:txBody>
          <a:bodyPr>
            <a:normAutofit fontScale="90000"/>
          </a:bodyPr>
          <a:lstStyle/>
          <a:p>
            <a:br>
              <a:rPr lang="en-IN" b="1" i="0" u="none" strike="noStrike" dirty="0">
                <a:solidFill>
                  <a:srgbClr val="333333"/>
                </a:solidFill>
                <a:effectLst/>
                <a:latin typeface="Montserrat" panose="00000500000000000000" pitchFamily="2" charset="0"/>
              </a:rPr>
            </a:br>
            <a:r>
              <a:rPr lang="en-IN" sz="3600" b="1" i="0" u="none" strike="noStrike" dirty="0">
                <a:solidFill>
                  <a:srgbClr val="333333"/>
                </a:solidFill>
                <a:effectLst/>
                <a:latin typeface="Montserrat" panose="00000500000000000000" pitchFamily="2" charset="0"/>
              </a:rPr>
              <a:t>Transaction Value</a:t>
            </a:r>
            <a:endParaRPr lang="en-IN" sz="3600" dirty="0"/>
          </a:p>
        </p:txBody>
      </p:sp>
      <p:sp>
        <p:nvSpPr>
          <p:cNvPr id="3" name="Content Placeholder 2">
            <a:extLst>
              <a:ext uri="{FF2B5EF4-FFF2-40B4-BE49-F238E27FC236}">
                <a16:creationId xmlns:a16="http://schemas.microsoft.com/office/drawing/2014/main" id="{300CBD91-5855-DD70-E37A-E7BEB63FAA49}"/>
              </a:ext>
            </a:extLst>
          </p:cNvPr>
          <p:cNvSpPr>
            <a:spLocks noGrp="1"/>
          </p:cNvSpPr>
          <p:nvPr>
            <p:ph idx="1"/>
          </p:nvPr>
        </p:nvSpPr>
        <p:spPr>
          <a:xfrm>
            <a:off x="609600" y="1432560"/>
            <a:ext cx="10972800" cy="5130800"/>
          </a:xfrm>
        </p:spPr>
        <p:txBody>
          <a:bodyPr>
            <a:normAutofit fontScale="62500" lnSpcReduction="20000"/>
          </a:bodyPr>
          <a:lstStyle/>
          <a:p>
            <a:pPr algn="just" fontAlgn="base">
              <a:lnSpc>
                <a:spcPct val="170000"/>
              </a:lnSpc>
            </a:pPr>
            <a:r>
              <a:rPr lang="en-US" dirty="0">
                <a:latin typeface="Arial" panose="020B0604020202020204" pitchFamily="34" charset="0"/>
                <a:ea typeface="Cambria" panose="02040503050406030204" pitchFamily="18" charset="0"/>
                <a:cs typeface="Arial" panose="020B0604020202020204" pitchFamily="34" charset="0"/>
              </a:rPr>
              <a:t>Customs valuation</a:t>
            </a:r>
            <a:r>
              <a:rPr lang="en-US" b="0" i="0" dirty="0">
                <a:effectLst/>
                <a:latin typeface="Arial" panose="020B0604020202020204" pitchFamily="34" charset="0"/>
                <a:ea typeface="Cambria" panose="02040503050406030204" pitchFamily="18" charset="0"/>
                <a:cs typeface="Arial" panose="020B0604020202020204" pitchFamily="34" charset="0"/>
              </a:rPr>
              <a:t> is generally based on the actual price of the goods, which is usually shown on the invoice. </a:t>
            </a:r>
          </a:p>
          <a:p>
            <a:pPr algn="just" fontAlgn="base">
              <a:lnSpc>
                <a:spcPct val="170000"/>
              </a:lnSpc>
            </a:pPr>
            <a:r>
              <a:rPr lang="en-US" b="0" i="0" dirty="0">
                <a:effectLst/>
                <a:latin typeface="Arial" panose="020B0604020202020204" pitchFamily="34" charset="0"/>
                <a:ea typeface="Cambria" panose="02040503050406030204" pitchFamily="18" charset="0"/>
                <a:cs typeface="Arial" panose="020B0604020202020204" pitchFamily="34" charset="0"/>
              </a:rPr>
              <a:t>This price, plus adjustments for certain elements, equals the transaction value.</a:t>
            </a:r>
          </a:p>
          <a:p>
            <a:pPr algn="just" fontAlgn="base">
              <a:lnSpc>
                <a:spcPct val="170000"/>
              </a:lnSpc>
            </a:pPr>
            <a:r>
              <a:rPr lang="en-US" b="0" i="0" dirty="0">
                <a:effectLst/>
                <a:latin typeface="Arial" panose="020B0604020202020204" pitchFamily="34" charset="0"/>
                <a:ea typeface="Cambria" panose="02040503050406030204" pitchFamily="18" charset="0"/>
                <a:cs typeface="Arial" panose="020B0604020202020204" pitchFamily="34" charset="0"/>
              </a:rPr>
              <a:t> This constitutes the first and most important method of valuation referred to in the Customs Valuation Agreement.</a:t>
            </a:r>
          </a:p>
          <a:p>
            <a:pPr algn="just" fontAlgn="base">
              <a:lnSpc>
                <a:spcPct val="170000"/>
              </a:lnSpc>
            </a:pPr>
            <a:r>
              <a:rPr lang="en-US" b="0" i="0" dirty="0">
                <a:effectLst/>
                <a:latin typeface="Arial" panose="020B0604020202020204" pitchFamily="34" charset="0"/>
                <a:ea typeface="Cambria" panose="02040503050406030204" pitchFamily="18" charset="0"/>
                <a:cs typeface="Arial" panose="020B0604020202020204" pitchFamily="34" charset="0"/>
              </a:rPr>
              <a:t>The Customs value equals the transaction value if the following conditions are met:</a:t>
            </a:r>
          </a:p>
          <a:p>
            <a:pPr algn="just" fontAlgn="base">
              <a:lnSpc>
                <a:spcPct val="170000"/>
              </a:lnSpc>
              <a:buFont typeface="Arial" panose="020B0604020202020204" pitchFamily="34" charset="0"/>
              <a:buChar char="•"/>
            </a:pPr>
            <a:r>
              <a:rPr lang="en-US" b="1" i="0" dirty="0">
                <a:effectLst/>
                <a:latin typeface="Arial" panose="020B0604020202020204" pitchFamily="34" charset="0"/>
                <a:ea typeface="Cambria" panose="02040503050406030204" pitchFamily="18" charset="0"/>
                <a:cs typeface="Arial" panose="020B0604020202020204" pitchFamily="34" charset="0"/>
              </a:rPr>
              <a:t>Evidence of sale:</a:t>
            </a:r>
            <a:r>
              <a:rPr lang="en-US" b="0" i="0" dirty="0">
                <a:effectLst/>
                <a:latin typeface="Arial" panose="020B0604020202020204" pitchFamily="34" charset="0"/>
                <a:ea typeface="Cambria" panose="02040503050406030204" pitchFamily="18" charset="0"/>
                <a:cs typeface="Arial" panose="020B0604020202020204" pitchFamily="34" charset="0"/>
              </a:rPr>
              <a:t> There must be evidence of a sale for export to the country of importation, like commercial invoices, contracts, or purchase orders.</a:t>
            </a:r>
          </a:p>
          <a:p>
            <a:pPr algn="just" fontAlgn="base">
              <a:lnSpc>
                <a:spcPct val="170000"/>
              </a:lnSpc>
              <a:buFont typeface="Arial" panose="020B0604020202020204" pitchFamily="34" charset="0"/>
              <a:buChar char="•"/>
            </a:pPr>
            <a:r>
              <a:rPr lang="en-US" b="1" i="0" dirty="0">
                <a:effectLst/>
                <a:latin typeface="Arial" panose="020B0604020202020204" pitchFamily="34" charset="0"/>
                <a:ea typeface="Cambria" panose="02040503050406030204" pitchFamily="18" charset="0"/>
                <a:cs typeface="Arial" panose="020B0604020202020204" pitchFamily="34" charset="0"/>
              </a:rPr>
              <a:t>No restrictions:</a:t>
            </a:r>
            <a:r>
              <a:rPr lang="en-US" b="0" i="0" dirty="0">
                <a:effectLst/>
                <a:latin typeface="Arial" panose="020B0604020202020204" pitchFamily="34" charset="0"/>
                <a:ea typeface="Cambria" panose="02040503050406030204" pitchFamily="18" charset="0"/>
                <a:cs typeface="Arial" panose="020B0604020202020204" pitchFamily="34" charset="0"/>
              </a:rPr>
              <a:t> There cannot be any restriction on the disposition or use of the goods by the buyer other than restrictions that are:</a:t>
            </a:r>
          </a:p>
          <a:p>
            <a:pPr marL="742950" lvl="1" indent="-285750" algn="just" fontAlgn="base">
              <a:lnSpc>
                <a:spcPct val="170000"/>
              </a:lnSpc>
              <a:buFont typeface="Arial" panose="020B0604020202020204" pitchFamily="34" charset="0"/>
              <a:buChar char="•"/>
            </a:pPr>
            <a:r>
              <a:rPr lang="en-US" b="0" i="0" dirty="0">
                <a:effectLst/>
                <a:latin typeface="Arial" panose="020B0604020202020204" pitchFamily="34" charset="0"/>
                <a:ea typeface="Cambria" panose="02040503050406030204" pitchFamily="18" charset="0"/>
                <a:cs typeface="Arial" panose="020B0604020202020204" pitchFamily="34" charset="0"/>
              </a:rPr>
              <a:t>Required by law in the country of importation</a:t>
            </a:r>
          </a:p>
          <a:p>
            <a:pPr marL="742950" lvl="1" indent="-285750" algn="just" fontAlgn="base">
              <a:lnSpc>
                <a:spcPct val="170000"/>
              </a:lnSpc>
              <a:buFont typeface="Arial" panose="020B0604020202020204" pitchFamily="34" charset="0"/>
              <a:buChar char="•"/>
            </a:pPr>
            <a:r>
              <a:rPr lang="en-US" b="0" i="0" dirty="0">
                <a:effectLst/>
                <a:latin typeface="Arial" panose="020B0604020202020204" pitchFamily="34" charset="0"/>
                <a:ea typeface="Cambria" panose="02040503050406030204" pitchFamily="18" charset="0"/>
                <a:cs typeface="Arial" panose="020B0604020202020204" pitchFamily="34" charset="0"/>
              </a:rPr>
              <a:t>Limited to the geographic area in which the goods may be resold</a:t>
            </a:r>
          </a:p>
          <a:p>
            <a:pPr marL="742950" lvl="1" indent="-285750" algn="just" fontAlgn="base">
              <a:lnSpc>
                <a:spcPct val="170000"/>
              </a:lnSpc>
              <a:buFont typeface="Arial" panose="020B0604020202020204" pitchFamily="34" charset="0"/>
              <a:buChar char="•"/>
            </a:pPr>
            <a:r>
              <a:rPr lang="en-US" b="0" i="0" dirty="0">
                <a:effectLst/>
                <a:latin typeface="Arial" panose="020B0604020202020204" pitchFamily="34" charset="0"/>
                <a:ea typeface="Cambria" panose="02040503050406030204" pitchFamily="18" charset="0"/>
                <a:cs typeface="Arial" panose="020B0604020202020204" pitchFamily="34" charset="0"/>
              </a:rPr>
              <a:t>Do not substantially affect the value of the goods</a:t>
            </a:r>
          </a:p>
          <a:p>
            <a:pPr algn="just"/>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2403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DC05-D0F2-6721-E4E6-DFDC24DB5053}"/>
              </a:ext>
            </a:extLst>
          </p:cNvPr>
          <p:cNvSpPr>
            <a:spLocks noGrp="1"/>
          </p:cNvSpPr>
          <p:nvPr>
            <p:ph type="title"/>
          </p:nvPr>
        </p:nvSpPr>
        <p:spPr>
          <a:xfrm>
            <a:off x="609600" y="704088"/>
            <a:ext cx="10972800" cy="4643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7E40B34-A958-A168-09D7-C8C96D7CA76D}"/>
              </a:ext>
            </a:extLst>
          </p:cNvPr>
          <p:cNvSpPr>
            <a:spLocks noGrp="1"/>
          </p:cNvSpPr>
          <p:nvPr>
            <p:ph idx="1"/>
          </p:nvPr>
        </p:nvSpPr>
        <p:spPr>
          <a:xfrm>
            <a:off x="609600" y="1270000"/>
            <a:ext cx="10972800" cy="5283200"/>
          </a:xfrm>
        </p:spPr>
        <p:txBody>
          <a:bodyPr>
            <a:normAutofit fontScale="62500" lnSpcReduction="20000"/>
          </a:bodyPr>
          <a:lstStyle/>
          <a:p>
            <a:pPr algn="just" fontAlgn="base">
              <a:lnSpc>
                <a:spcPct val="170000"/>
              </a:lnSpc>
            </a:pPr>
            <a:r>
              <a:rPr lang="en-US" b="0" i="0" dirty="0">
                <a:effectLst/>
                <a:latin typeface="Open Sans" panose="020B0606030504020204" pitchFamily="34" charset="0"/>
              </a:rPr>
              <a:t>If the buyer and seller are related parties, the use of the transaction value is acceptable if the importer demonstrates that:</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The relationship did not influence the price</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The transaction value closely approximates a test value</a:t>
            </a:r>
          </a:p>
          <a:p>
            <a:pPr algn="just" fontAlgn="base">
              <a:lnSpc>
                <a:spcPct val="170000"/>
              </a:lnSpc>
            </a:pPr>
            <a:r>
              <a:rPr lang="en-US" b="0" i="0" dirty="0">
                <a:effectLst/>
                <a:latin typeface="Open Sans" panose="020B0606030504020204" pitchFamily="34" charset="0"/>
              </a:rPr>
              <a:t>There have been many cases where Customs has had reasons to doubt the truth or accuracy of declared value. Customs valuation based on the transaction value method is predominantly based on documentation from the importer, and Customs has the right to confirm the truth or accuracy of any documentation.</a:t>
            </a:r>
          </a:p>
          <a:p>
            <a:pPr algn="just" fontAlgn="base">
              <a:lnSpc>
                <a:spcPct val="170000"/>
              </a:lnSpc>
            </a:pPr>
            <a:r>
              <a:rPr lang="en-US" b="0" i="0" dirty="0">
                <a:effectLst/>
                <a:latin typeface="Open Sans" panose="020B0606030504020204" pitchFamily="34" charset="0"/>
              </a:rPr>
              <a:t> Customs may ask the importer to provide a further explanation for the declared value.</a:t>
            </a:r>
          </a:p>
          <a:p>
            <a:pPr algn="just" fontAlgn="base">
              <a:lnSpc>
                <a:spcPct val="170000"/>
              </a:lnSpc>
            </a:pPr>
            <a:r>
              <a:rPr lang="en-US" b="0" i="0" dirty="0">
                <a:effectLst/>
                <a:latin typeface="Open Sans" panose="020B0606030504020204" pitchFamily="34" charset="0"/>
              </a:rPr>
              <a:t>If the reasonable doubt still exists after further information is provided or if there is no response from the importer, Customs may decide that the value cannot be determined using the transaction value method.</a:t>
            </a:r>
          </a:p>
          <a:p>
            <a:pPr algn="just" fontAlgn="base">
              <a:lnSpc>
                <a:spcPct val="170000"/>
              </a:lnSpc>
            </a:pPr>
            <a:r>
              <a:rPr lang="en-US" b="0" i="0" dirty="0">
                <a:effectLst/>
                <a:latin typeface="Open Sans" panose="020B0606030504020204" pitchFamily="34" charset="0"/>
              </a:rPr>
              <a:t> If Customs decides to use another method for valuation, they must communicate their reasoning to the importer in writing.</a:t>
            </a:r>
          </a:p>
          <a:p>
            <a:pPr>
              <a:lnSpc>
                <a:spcPct val="170000"/>
              </a:lnSpc>
            </a:pPr>
            <a:endParaRPr lang="en-IN" dirty="0"/>
          </a:p>
        </p:txBody>
      </p:sp>
    </p:spTree>
    <p:extLst>
      <p:ext uri="{BB962C8B-B14F-4D97-AF65-F5344CB8AC3E}">
        <p14:creationId xmlns:p14="http://schemas.microsoft.com/office/powerpoint/2010/main" val="3421047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68AF-5004-D0EC-1F8C-5AFFEC3D4283}"/>
              </a:ext>
            </a:extLst>
          </p:cNvPr>
          <p:cNvSpPr>
            <a:spLocks noGrp="1"/>
          </p:cNvSpPr>
          <p:nvPr>
            <p:ph type="title"/>
          </p:nvPr>
        </p:nvSpPr>
        <p:spPr>
          <a:xfrm>
            <a:off x="609600" y="704088"/>
            <a:ext cx="10972800" cy="799592"/>
          </a:xfrm>
        </p:spPr>
        <p:txBody>
          <a:bodyPr>
            <a:normAutofit fontScale="90000"/>
          </a:bodyPr>
          <a:lstStyle/>
          <a:p>
            <a:r>
              <a:rPr lang="en-US" sz="2800" b="1" i="0" u="none" strike="noStrike" dirty="0">
                <a:solidFill>
                  <a:srgbClr val="333333"/>
                </a:solidFill>
                <a:effectLst/>
                <a:latin typeface="Montserrat" panose="00000500000000000000" pitchFamily="2" charset="0"/>
              </a:rPr>
              <a:t>Transaction value of identical goods</a:t>
            </a:r>
            <a:br>
              <a:rPr lang="en-US" sz="2800" b="1" i="0" u="none" strike="noStrike" dirty="0">
                <a:solidFill>
                  <a:srgbClr val="333333"/>
                </a:solidFill>
                <a:effectLst/>
                <a:latin typeface="Montserrat" panose="00000500000000000000" pitchFamily="2" charset="0"/>
              </a:rPr>
            </a:br>
            <a:endParaRPr lang="en-IN" sz="2800" dirty="0"/>
          </a:p>
        </p:txBody>
      </p:sp>
      <p:sp>
        <p:nvSpPr>
          <p:cNvPr id="3" name="Content Placeholder 2">
            <a:extLst>
              <a:ext uri="{FF2B5EF4-FFF2-40B4-BE49-F238E27FC236}">
                <a16:creationId xmlns:a16="http://schemas.microsoft.com/office/drawing/2014/main" id="{73942C79-3A2D-F399-64AE-85A3F566A8CA}"/>
              </a:ext>
            </a:extLst>
          </p:cNvPr>
          <p:cNvSpPr>
            <a:spLocks noGrp="1"/>
          </p:cNvSpPr>
          <p:nvPr>
            <p:ph idx="1"/>
          </p:nvPr>
        </p:nvSpPr>
        <p:spPr>
          <a:xfrm>
            <a:off x="609600" y="1249680"/>
            <a:ext cx="10972800" cy="5384800"/>
          </a:xfrm>
        </p:spPr>
        <p:txBody>
          <a:bodyPr>
            <a:normAutofit fontScale="62500" lnSpcReduction="20000"/>
          </a:bodyPr>
          <a:lstStyle/>
          <a:p>
            <a:pPr algn="just" fontAlgn="base">
              <a:lnSpc>
                <a:spcPct val="170000"/>
              </a:lnSpc>
            </a:pPr>
            <a:r>
              <a:rPr lang="en-US" b="0" i="0" dirty="0">
                <a:effectLst/>
                <a:latin typeface="Open Sans" panose="020B0606030504020204" pitchFamily="34" charset="0"/>
              </a:rPr>
              <a:t>The transaction value is calculated in the same manner on identical goods if the goods are:</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The same in all respects including physical characteristics, quality, and reputation</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Produced in the same country as the goods being valued</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Produced by the producer of the goods being valued</a:t>
            </a:r>
          </a:p>
          <a:p>
            <a:pPr algn="just" fontAlgn="base">
              <a:lnSpc>
                <a:spcPct val="170000"/>
              </a:lnSpc>
            </a:pPr>
            <a:r>
              <a:rPr lang="en-US" b="0" i="0" dirty="0">
                <a:effectLst/>
                <a:latin typeface="Open Sans" panose="020B0606030504020204" pitchFamily="34" charset="0"/>
              </a:rPr>
              <a:t>To use this method, identical goods must be imported into the same country as the goods being valued. The goods must also be exported around the same time as the goods being valued.</a:t>
            </a:r>
          </a:p>
          <a:p>
            <a:pPr algn="just" fontAlgn="base">
              <a:lnSpc>
                <a:spcPct val="170000"/>
              </a:lnSpc>
            </a:pPr>
            <a:r>
              <a:rPr lang="en-US" b="0" i="0" dirty="0">
                <a:effectLst/>
                <a:latin typeface="Open Sans" panose="020B0606030504020204" pitchFamily="34" charset="0"/>
              </a:rPr>
              <a:t>Some exceptions are accepted:</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If there are no identical goods produced by the same person in the country producing the goods being valued, identical goods produced by someone else in the same country can be taken into account.</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Minor differences in the appearance of goods being valued do not prohibit valuation using otherwise identical goods.</a:t>
            </a:r>
          </a:p>
          <a:p>
            <a:pPr algn="just" fontAlgn="base">
              <a:lnSpc>
                <a:spcPct val="170000"/>
              </a:lnSpc>
            </a:pPr>
            <a:r>
              <a:rPr lang="en-US" b="0" i="0" dirty="0">
                <a:effectLst/>
                <a:latin typeface="Open Sans" panose="020B0606030504020204" pitchFamily="34" charset="0"/>
              </a:rPr>
              <a:t>These exceptions exclude imported goods that incorporate engineering or artwork provided by the importer to the producer of goods at little or no charge.</a:t>
            </a:r>
          </a:p>
          <a:p>
            <a:pPr>
              <a:lnSpc>
                <a:spcPct val="170000"/>
              </a:lnSpc>
            </a:pPr>
            <a:endParaRPr lang="en-IN" dirty="0"/>
          </a:p>
        </p:txBody>
      </p:sp>
    </p:spTree>
    <p:extLst>
      <p:ext uri="{BB962C8B-B14F-4D97-AF65-F5344CB8AC3E}">
        <p14:creationId xmlns:p14="http://schemas.microsoft.com/office/powerpoint/2010/main" val="6443417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928F-691F-50D1-F994-5231BCEEBFF3}"/>
              </a:ext>
            </a:extLst>
          </p:cNvPr>
          <p:cNvSpPr>
            <a:spLocks noGrp="1"/>
          </p:cNvSpPr>
          <p:nvPr>
            <p:ph type="title"/>
          </p:nvPr>
        </p:nvSpPr>
        <p:spPr/>
        <p:txBody>
          <a:bodyPr>
            <a:normAutofit/>
          </a:bodyPr>
          <a:lstStyle/>
          <a:p>
            <a:r>
              <a:rPr lang="en-US" sz="2800" b="1" i="0" u="none" strike="noStrike" dirty="0">
                <a:solidFill>
                  <a:srgbClr val="333333"/>
                </a:solidFill>
                <a:effectLst/>
                <a:latin typeface="Montserrat" panose="00000500000000000000" pitchFamily="2" charset="0"/>
              </a:rPr>
              <a:t>Transaction value of similar goods</a:t>
            </a:r>
            <a:br>
              <a:rPr lang="en-US" sz="2800" b="1" i="0" u="none" strike="noStrike" dirty="0">
                <a:solidFill>
                  <a:srgbClr val="333333"/>
                </a:solidFill>
                <a:effectLst/>
                <a:latin typeface="Montserrat" panose="00000500000000000000" pitchFamily="2" charset="0"/>
              </a:rPr>
            </a:br>
            <a:endParaRPr lang="en-IN" sz="2800" dirty="0"/>
          </a:p>
        </p:txBody>
      </p:sp>
      <p:sp>
        <p:nvSpPr>
          <p:cNvPr id="3" name="Content Placeholder 2">
            <a:extLst>
              <a:ext uri="{FF2B5EF4-FFF2-40B4-BE49-F238E27FC236}">
                <a16:creationId xmlns:a16="http://schemas.microsoft.com/office/drawing/2014/main" id="{47091B8A-5277-A3CB-3CE5-7F50506E4B6C}"/>
              </a:ext>
            </a:extLst>
          </p:cNvPr>
          <p:cNvSpPr>
            <a:spLocks noGrp="1"/>
          </p:cNvSpPr>
          <p:nvPr>
            <p:ph idx="1"/>
          </p:nvPr>
        </p:nvSpPr>
        <p:spPr/>
        <p:txBody>
          <a:bodyPr>
            <a:normAutofit fontScale="85000" lnSpcReduction="20000"/>
          </a:bodyPr>
          <a:lstStyle/>
          <a:p>
            <a:pPr algn="just" fontAlgn="base">
              <a:lnSpc>
                <a:spcPct val="150000"/>
              </a:lnSpc>
            </a:pPr>
            <a:r>
              <a:rPr lang="en-US" b="0" i="0" dirty="0">
                <a:effectLst/>
                <a:latin typeface="Open Sans" panose="020B0606030504020204" pitchFamily="34" charset="0"/>
              </a:rPr>
              <a:t>Transaction value can be calculated using similar goods if:</a:t>
            </a:r>
          </a:p>
          <a:p>
            <a:pPr algn="just" fontAlgn="base">
              <a:lnSpc>
                <a:spcPct val="150000"/>
              </a:lnSpc>
              <a:buFont typeface="Arial" panose="020B0604020202020204" pitchFamily="34" charset="0"/>
              <a:buChar char="•"/>
            </a:pPr>
            <a:r>
              <a:rPr lang="en-US" b="0" i="0" dirty="0">
                <a:effectLst/>
                <a:latin typeface="Open Sans" panose="020B0606030504020204" pitchFamily="34" charset="0"/>
              </a:rPr>
              <a:t>Goods closely resemble the goods being valued in terms of materials and characteristics</a:t>
            </a:r>
          </a:p>
          <a:p>
            <a:pPr algn="just" fontAlgn="base">
              <a:lnSpc>
                <a:spcPct val="150000"/>
              </a:lnSpc>
              <a:buFont typeface="Arial" panose="020B0604020202020204" pitchFamily="34" charset="0"/>
              <a:buChar char="•"/>
            </a:pPr>
            <a:r>
              <a:rPr lang="en-US" b="0" i="0" dirty="0">
                <a:effectLst/>
                <a:latin typeface="Open Sans" panose="020B0606030504020204" pitchFamily="34" charset="0"/>
              </a:rPr>
              <a:t>Goods perform the same functions and are interchangeable with the goods being valued</a:t>
            </a:r>
          </a:p>
          <a:p>
            <a:pPr algn="just" fontAlgn="base">
              <a:lnSpc>
                <a:spcPct val="150000"/>
              </a:lnSpc>
              <a:buFont typeface="Arial" panose="020B0604020202020204" pitchFamily="34" charset="0"/>
              <a:buChar char="•"/>
            </a:pPr>
            <a:r>
              <a:rPr lang="en-US" b="0" i="0" dirty="0">
                <a:effectLst/>
                <a:latin typeface="Open Sans" panose="020B0606030504020204" pitchFamily="34" charset="0"/>
              </a:rPr>
              <a:t>Goods are produced by the same producer of the goods being valued, and the goods are sold to the same country of importation as the goods being valued. The goods must also be exported around the same time as the goods being valued.</a:t>
            </a:r>
          </a:p>
          <a:p>
            <a:pPr algn="just">
              <a:lnSpc>
                <a:spcPct val="150000"/>
              </a:lnSpc>
            </a:pPr>
            <a:endParaRPr lang="en-IN" dirty="0"/>
          </a:p>
        </p:txBody>
      </p:sp>
    </p:spTree>
    <p:extLst>
      <p:ext uri="{BB962C8B-B14F-4D97-AF65-F5344CB8AC3E}">
        <p14:creationId xmlns:p14="http://schemas.microsoft.com/office/powerpoint/2010/main" val="320139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4AC7-9AA1-EEEE-07B3-9F9ED008E2AE}"/>
              </a:ext>
            </a:extLst>
          </p:cNvPr>
          <p:cNvSpPr>
            <a:spLocks noGrp="1"/>
          </p:cNvSpPr>
          <p:nvPr>
            <p:ph type="title"/>
          </p:nvPr>
        </p:nvSpPr>
        <p:spPr>
          <a:xfrm>
            <a:off x="609600" y="704088"/>
            <a:ext cx="10972800" cy="789432"/>
          </a:xfrm>
        </p:spPr>
        <p:txBody>
          <a:bodyPr>
            <a:normAutofit fontScale="90000"/>
          </a:bodyPr>
          <a:lstStyle/>
          <a:p>
            <a:r>
              <a:rPr lang="en-IN" sz="2800" b="1" i="0" u="none" strike="noStrike" dirty="0">
                <a:solidFill>
                  <a:srgbClr val="333333"/>
                </a:solidFill>
                <a:effectLst/>
                <a:latin typeface="Montserrat" panose="00000500000000000000" pitchFamily="2" charset="0"/>
              </a:rPr>
              <a:t>Deductive value</a:t>
            </a:r>
            <a:br>
              <a:rPr lang="en-IN" sz="2800" b="1" i="0" u="none" strike="noStrike" dirty="0">
                <a:solidFill>
                  <a:srgbClr val="333333"/>
                </a:solidFill>
                <a:effectLst/>
                <a:latin typeface="Montserrat" panose="00000500000000000000" pitchFamily="2" charset="0"/>
              </a:rPr>
            </a:br>
            <a:endParaRPr lang="en-IN" sz="2800" dirty="0"/>
          </a:p>
        </p:txBody>
      </p:sp>
      <p:sp>
        <p:nvSpPr>
          <p:cNvPr id="3" name="Content Placeholder 2">
            <a:extLst>
              <a:ext uri="{FF2B5EF4-FFF2-40B4-BE49-F238E27FC236}">
                <a16:creationId xmlns:a16="http://schemas.microsoft.com/office/drawing/2014/main" id="{B84D5DB6-311E-8AF4-6EBC-85A885F107BC}"/>
              </a:ext>
            </a:extLst>
          </p:cNvPr>
          <p:cNvSpPr>
            <a:spLocks noGrp="1"/>
          </p:cNvSpPr>
          <p:nvPr>
            <p:ph idx="1"/>
          </p:nvPr>
        </p:nvSpPr>
        <p:spPr>
          <a:xfrm>
            <a:off x="609600" y="1290320"/>
            <a:ext cx="10972800" cy="5034280"/>
          </a:xfrm>
        </p:spPr>
        <p:txBody>
          <a:bodyPr>
            <a:normAutofit fontScale="70000" lnSpcReduction="20000"/>
          </a:bodyPr>
          <a:lstStyle/>
          <a:p>
            <a:pPr algn="just" fontAlgn="base">
              <a:lnSpc>
                <a:spcPct val="170000"/>
              </a:lnSpc>
            </a:pPr>
            <a:r>
              <a:rPr lang="en-US" b="0" i="0" dirty="0">
                <a:effectLst/>
                <a:latin typeface="Open Sans" panose="020B0606030504020204" pitchFamily="34" charset="0"/>
              </a:rPr>
              <a:t>When the Customs value cannot be determined using the transaction value of the imported goods or identical or similar goods, it will be determined by the unit price that the imported goods or identical or similar goods are sold to an unrelated buyer in the greatest aggregate quantity in the same country of importation.</a:t>
            </a:r>
          </a:p>
          <a:p>
            <a:pPr algn="just" fontAlgn="base">
              <a:lnSpc>
                <a:spcPct val="170000"/>
              </a:lnSpc>
            </a:pPr>
            <a:r>
              <a:rPr lang="en-US" b="0" i="0" dirty="0">
                <a:effectLst/>
                <a:latin typeface="Open Sans" panose="020B0606030504020204" pitchFamily="34" charset="0"/>
              </a:rPr>
              <a:t>The greatest aggregate quantity is equal to the price that the greatest number of units are sold to unrelated people at the first commercial level after importation. </a:t>
            </a:r>
          </a:p>
          <a:p>
            <a:pPr algn="just" fontAlgn="base">
              <a:lnSpc>
                <a:spcPct val="170000"/>
              </a:lnSpc>
            </a:pPr>
            <a:r>
              <a:rPr lang="en-US" b="0" i="0" dirty="0">
                <a:effectLst/>
                <a:latin typeface="Open Sans" panose="020B0606030504020204" pitchFamily="34" charset="0"/>
              </a:rPr>
              <a:t>To determine the greatest aggregate quantity, all sales at a given price and the sum of the units of goods sold at that price are compared to the sum of the units of identical or similar goods sold at any other price. </a:t>
            </a:r>
          </a:p>
          <a:p>
            <a:pPr algn="just" fontAlgn="base">
              <a:lnSpc>
                <a:spcPct val="170000"/>
              </a:lnSpc>
            </a:pPr>
            <a:r>
              <a:rPr lang="en-US" b="0" i="0" dirty="0">
                <a:effectLst/>
                <a:latin typeface="Open Sans" panose="020B0606030504020204" pitchFamily="34" charset="0"/>
              </a:rPr>
              <a:t>The greatest number of units sold at one price will represent the greatest aggregate quantity, which will be the basis for establishing the Customs value.</a:t>
            </a:r>
          </a:p>
          <a:p>
            <a:endParaRPr lang="en-IN" dirty="0"/>
          </a:p>
        </p:txBody>
      </p:sp>
    </p:spTree>
    <p:extLst>
      <p:ext uri="{BB962C8B-B14F-4D97-AF65-F5344CB8AC3E}">
        <p14:creationId xmlns:p14="http://schemas.microsoft.com/office/powerpoint/2010/main" val="20111609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4609-78B8-0959-E83A-7FA0E07BC1C8}"/>
              </a:ext>
            </a:extLst>
          </p:cNvPr>
          <p:cNvSpPr>
            <a:spLocks noGrp="1"/>
          </p:cNvSpPr>
          <p:nvPr>
            <p:ph type="title"/>
          </p:nvPr>
        </p:nvSpPr>
        <p:spPr>
          <a:xfrm>
            <a:off x="609600" y="704088"/>
            <a:ext cx="10972800" cy="62687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B248B08-43E7-A13E-CC47-9D342E048D20}"/>
              </a:ext>
            </a:extLst>
          </p:cNvPr>
          <p:cNvSpPr>
            <a:spLocks noGrp="1"/>
          </p:cNvSpPr>
          <p:nvPr>
            <p:ph idx="1"/>
          </p:nvPr>
        </p:nvSpPr>
        <p:spPr>
          <a:xfrm>
            <a:off x="609600" y="1432560"/>
            <a:ext cx="10972800" cy="4892040"/>
          </a:xfrm>
        </p:spPr>
        <p:txBody>
          <a:bodyPr>
            <a:normAutofit fontScale="55000" lnSpcReduction="20000"/>
          </a:bodyPr>
          <a:lstStyle/>
          <a:p>
            <a:pPr algn="just" fontAlgn="base">
              <a:lnSpc>
                <a:spcPct val="170000"/>
              </a:lnSpc>
            </a:pPr>
            <a:r>
              <a:rPr lang="en-US" sz="2900" b="0" i="0" dirty="0">
                <a:effectLst/>
                <a:latin typeface="Open Sans" panose="020B0606030504020204" pitchFamily="34" charset="0"/>
              </a:rPr>
              <a:t>The buyer and the seller in the importing country cannot be related, and the sale must take place around the time of importation of the goods being valued. </a:t>
            </a:r>
          </a:p>
          <a:p>
            <a:pPr algn="just" fontAlgn="base">
              <a:lnSpc>
                <a:spcPct val="170000"/>
              </a:lnSpc>
            </a:pPr>
            <a:r>
              <a:rPr lang="en-US" sz="2900" b="0" i="0" dirty="0">
                <a:effectLst/>
                <a:latin typeface="Open Sans" panose="020B0606030504020204" pitchFamily="34" charset="0"/>
              </a:rPr>
              <a:t>If no sale took place at or about the time of importation, sales up to 90 days after importation of the goods being valued are acceptable.</a:t>
            </a:r>
          </a:p>
          <a:p>
            <a:pPr algn="just" fontAlgn="base">
              <a:lnSpc>
                <a:spcPct val="170000"/>
              </a:lnSpc>
            </a:pPr>
            <a:r>
              <a:rPr lang="en-US" sz="2900" b="0" i="0" dirty="0">
                <a:effectLst/>
                <a:latin typeface="Open Sans" panose="020B0606030504020204" pitchFamily="34" charset="0"/>
              </a:rPr>
              <a:t>There may be deductions from the price at the greatest aggregate quantity.</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Commissions, the sum of profits, and general expenses added in connection with sales must be deducted.</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Transport costs and insurance must be deducted from the price of goods when these costs are incurred within the country of importation.</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Customs duties and other taxes payable in the country of importation because of the importation or sale of the goods must be deducted.</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Value added by assembly or further processing must be deducted when applicable.</a:t>
            </a:r>
          </a:p>
          <a:p>
            <a:endParaRPr lang="en-IN" dirty="0"/>
          </a:p>
        </p:txBody>
      </p:sp>
    </p:spTree>
    <p:extLst>
      <p:ext uri="{BB962C8B-B14F-4D97-AF65-F5344CB8AC3E}">
        <p14:creationId xmlns:p14="http://schemas.microsoft.com/office/powerpoint/2010/main" val="14125816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A039-4F6A-9D94-CB70-F75A31559350}"/>
              </a:ext>
            </a:extLst>
          </p:cNvPr>
          <p:cNvSpPr>
            <a:spLocks noGrp="1"/>
          </p:cNvSpPr>
          <p:nvPr>
            <p:ph type="title"/>
          </p:nvPr>
        </p:nvSpPr>
        <p:spPr>
          <a:xfrm>
            <a:off x="609600" y="704088"/>
            <a:ext cx="10972800" cy="565912"/>
          </a:xfrm>
        </p:spPr>
        <p:txBody>
          <a:bodyPr>
            <a:normAutofit fontScale="90000"/>
          </a:bodyPr>
          <a:lstStyle/>
          <a:p>
            <a:r>
              <a:rPr lang="en-IN" sz="3600" dirty="0"/>
              <a:t>Computed value</a:t>
            </a:r>
          </a:p>
        </p:txBody>
      </p:sp>
      <p:sp>
        <p:nvSpPr>
          <p:cNvPr id="3" name="Content Placeholder 2">
            <a:extLst>
              <a:ext uri="{FF2B5EF4-FFF2-40B4-BE49-F238E27FC236}">
                <a16:creationId xmlns:a16="http://schemas.microsoft.com/office/drawing/2014/main" id="{B80041A3-C4E7-E070-6636-7D98229607F9}"/>
              </a:ext>
            </a:extLst>
          </p:cNvPr>
          <p:cNvSpPr>
            <a:spLocks noGrp="1"/>
          </p:cNvSpPr>
          <p:nvPr>
            <p:ph idx="1"/>
          </p:nvPr>
        </p:nvSpPr>
        <p:spPr>
          <a:xfrm>
            <a:off x="609600" y="1463040"/>
            <a:ext cx="10972800" cy="5029200"/>
          </a:xfrm>
        </p:spPr>
        <p:txBody>
          <a:bodyPr>
            <a:normAutofit fontScale="62500" lnSpcReduction="20000"/>
          </a:bodyPr>
          <a:lstStyle/>
          <a:p>
            <a:pPr algn="just" fontAlgn="base">
              <a:lnSpc>
                <a:spcPct val="170000"/>
              </a:lnSpc>
            </a:pPr>
            <a:r>
              <a:rPr lang="en-US" b="0" i="0" dirty="0">
                <a:effectLst/>
                <a:latin typeface="Open Sans" panose="020B0606030504020204" pitchFamily="34" charset="0"/>
              </a:rPr>
              <a:t>Computed value, the most challenging and rarely used method, determines the Customs value using the cost of production of the goods being valued, plus the profit and general expenses reflected in sales of similarly classified goods.</a:t>
            </a:r>
          </a:p>
          <a:p>
            <a:pPr algn="just" fontAlgn="base">
              <a:lnSpc>
                <a:spcPct val="170000"/>
              </a:lnSpc>
            </a:pPr>
            <a:r>
              <a:rPr lang="en-US" b="0" i="0" dirty="0">
                <a:effectLst/>
                <a:latin typeface="Open Sans" panose="020B0606030504020204" pitchFamily="34" charset="0"/>
              </a:rPr>
              <a:t>The computed value is the sum of the following elements:</a:t>
            </a:r>
          </a:p>
          <a:p>
            <a:pPr algn="just" fontAlgn="base">
              <a:lnSpc>
                <a:spcPct val="170000"/>
              </a:lnSpc>
              <a:buFont typeface="Arial" panose="020B0604020202020204" pitchFamily="34" charset="0"/>
              <a:buChar char="•"/>
            </a:pPr>
            <a:r>
              <a:rPr lang="en-US" b="1" i="0" dirty="0">
                <a:effectLst/>
                <a:latin typeface="Open Sans" panose="020B0606030504020204" pitchFamily="34" charset="0"/>
              </a:rPr>
              <a:t>Production cost:</a:t>
            </a:r>
            <a:r>
              <a:rPr lang="en-US" b="0" i="0" dirty="0">
                <a:effectLst/>
                <a:latin typeface="Open Sans" panose="020B0606030504020204" pitchFamily="34" charset="0"/>
              </a:rPr>
              <a:t> The value of materials, fabrication, and other processing involved in producing the imported goods.</a:t>
            </a:r>
          </a:p>
          <a:p>
            <a:pPr marL="742950" lvl="1" indent="-285750" algn="just" fontAlgn="base">
              <a:lnSpc>
                <a:spcPct val="170000"/>
              </a:lnSpc>
              <a:buFont typeface="Arial" panose="020B0604020202020204" pitchFamily="34" charset="0"/>
              <a:buChar char="•"/>
            </a:pPr>
            <a:r>
              <a:rPr lang="en-US" b="1" i="0" dirty="0">
                <a:effectLst/>
                <a:latin typeface="Open Sans" panose="020B0606030504020204" pitchFamily="34" charset="0"/>
              </a:rPr>
              <a:t>Materials:</a:t>
            </a:r>
            <a:r>
              <a:rPr lang="en-US" b="0" i="0" dirty="0">
                <a:effectLst/>
                <a:latin typeface="Open Sans" panose="020B0606030504020204" pitchFamily="34" charset="0"/>
              </a:rPr>
              <a:t> raw materials, costs to get the raw materials to the place of production, subassemblies, and prefabricated components that will eventually be assembled.</a:t>
            </a:r>
          </a:p>
          <a:p>
            <a:pPr marL="742950" lvl="1" indent="-285750" algn="just" fontAlgn="base">
              <a:lnSpc>
                <a:spcPct val="170000"/>
              </a:lnSpc>
              <a:buFont typeface="Arial" panose="020B0604020202020204" pitchFamily="34" charset="0"/>
              <a:buChar char="•"/>
            </a:pPr>
            <a:r>
              <a:rPr lang="en-US" b="1" i="0" dirty="0">
                <a:effectLst/>
                <a:latin typeface="Open Sans" panose="020B0606030504020204" pitchFamily="34" charset="0"/>
              </a:rPr>
              <a:t>Fabrication:</a:t>
            </a:r>
            <a:r>
              <a:rPr lang="en-US" b="0" i="0" dirty="0">
                <a:effectLst/>
                <a:latin typeface="Open Sans" panose="020B0606030504020204" pitchFamily="34" charset="0"/>
              </a:rPr>
              <a:t> the cost of labor, assembly costs when there is an assembly operation instead of the manufacturing process, and indirect costs like factory supervision, plant maintenance, or overtime.</a:t>
            </a:r>
          </a:p>
          <a:p>
            <a:pPr marL="742950" lvl="1" indent="-285750" algn="just" fontAlgn="base">
              <a:lnSpc>
                <a:spcPct val="170000"/>
              </a:lnSpc>
              <a:buFont typeface="Arial" panose="020B0604020202020204" pitchFamily="34" charset="0"/>
              <a:buChar char="•"/>
            </a:pPr>
            <a:r>
              <a:rPr lang="en-US" b="0" i="0" dirty="0">
                <a:effectLst/>
                <a:latin typeface="Open Sans" panose="020B0606030504020204" pitchFamily="34" charset="0"/>
              </a:rPr>
              <a:t>Packing costs, assists, engineering work, or artwork undertaken in the country of importation would be added.</a:t>
            </a:r>
          </a:p>
          <a:p>
            <a:endParaRPr lang="en-IN" dirty="0"/>
          </a:p>
        </p:txBody>
      </p:sp>
    </p:spTree>
    <p:extLst>
      <p:ext uri="{BB962C8B-B14F-4D97-AF65-F5344CB8AC3E}">
        <p14:creationId xmlns:p14="http://schemas.microsoft.com/office/powerpoint/2010/main" val="68388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7625-B695-72D7-5692-6FE5AA201C3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6EFA6D8-B2A6-378A-209D-A32949C7A36D}"/>
              </a:ext>
            </a:extLst>
          </p:cNvPr>
          <p:cNvSpPr>
            <a:spLocks noGrp="1"/>
          </p:cNvSpPr>
          <p:nvPr>
            <p:ph idx="1"/>
          </p:nvPr>
        </p:nvSpPr>
        <p:spPr/>
        <p:txBody>
          <a:bodyPr>
            <a:normAutofit fontScale="77500" lnSpcReduction="20000"/>
          </a:bodyPr>
          <a:lstStyle/>
          <a:p>
            <a:pPr marL="0" indent="0" algn="just">
              <a:lnSpc>
                <a:spcPct val="160000"/>
              </a:lnSpc>
              <a:buNone/>
            </a:pPr>
            <a:r>
              <a:rPr lang="en-GB" sz="3200" dirty="0">
                <a:latin typeface="Century" pitchFamily="18" charset="0"/>
              </a:rPr>
              <a:t>Customs in India</a:t>
            </a:r>
            <a:endParaRPr lang="en-US" sz="3200" dirty="0">
              <a:latin typeface="Century" pitchFamily="18" charset="0"/>
            </a:endParaRPr>
          </a:p>
          <a:p>
            <a:pPr marL="0" indent="0" algn="just">
              <a:lnSpc>
                <a:spcPct val="160000"/>
              </a:lnSpc>
              <a:buNone/>
            </a:pPr>
            <a:r>
              <a:rPr lang="en-GB" sz="2800" dirty="0">
                <a:latin typeface="Century" panose="02040604050505020304" pitchFamily="18" charset="0"/>
              </a:rPr>
              <a:t>India is a part of various international customs agreements set by global institutions. Some of these institutions are as follows: </a:t>
            </a:r>
          </a:p>
          <a:p>
            <a:pPr lvl="0" algn="just">
              <a:lnSpc>
                <a:spcPct val="160000"/>
              </a:lnSpc>
            </a:pPr>
            <a:r>
              <a:rPr lang="en-GB" sz="2800" b="1" dirty="0">
                <a:latin typeface="Century" panose="02040604050505020304" pitchFamily="18" charset="0"/>
              </a:rPr>
              <a:t>World Trade Organisation (WTO)</a:t>
            </a:r>
            <a:r>
              <a:rPr lang="en-GB" sz="2800" dirty="0">
                <a:latin typeface="Century" panose="02040604050505020304" pitchFamily="18" charset="0"/>
              </a:rPr>
              <a:t>: WTO, headquartered at Geneva, Switzerland, consists of 153 members and represents more than 97% of the world trade. </a:t>
            </a:r>
          </a:p>
          <a:p>
            <a:pPr lvl="0" algn="just">
              <a:lnSpc>
                <a:spcPct val="160000"/>
              </a:lnSpc>
            </a:pPr>
            <a:r>
              <a:rPr lang="en-GB" sz="2800" b="1" dirty="0">
                <a:latin typeface="Century" panose="02040604050505020304" pitchFamily="18" charset="0"/>
              </a:rPr>
              <a:t>World Customs Organisation (WCO)</a:t>
            </a:r>
            <a:r>
              <a:rPr lang="en-GB" sz="2800" dirty="0">
                <a:latin typeface="Century" panose="02040604050505020304" pitchFamily="18" charset="0"/>
              </a:rPr>
              <a:t>: WCO is an independent inter-governmental body established in 1952. </a:t>
            </a:r>
          </a:p>
          <a:p>
            <a:endParaRPr lang="en-IN" dirty="0"/>
          </a:p>
        </p:txBody>
      </p:sp>
    </p:spTree>
    <p:extLst>
      <p:ext uri="{BB962C8B-B14F-4D97-AF65-F5344CB8AC3E}">
        <p14:creationId xmlns:p14="http://schemas.microsoft.com/office/powerpoint/2010/main" val="28647951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7FEC-0FD1-ABD6-989E-0352F4203DA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CEB45B7-ACAE-EE47-7918-81BE27626523}"/>
              </a:ext>
            </a:extLst>
          </p:cNvPr>
          <p:cNvSpPr>
            <a:spLocks noGrp="1"/>
          </p:cNvSpPr>
          <p:nvPr>
            <p:ph idx="1"/>
          </p:nvPr>
        </p:nvSpPr>
        <p:spPr/>
        <p:txBody>
          <a:bodyPr>
            <a:normAutofit fontScale="92500" lnSpcReduction="10000"/>
          </a:bodyPr>
          <a:lstStyle/>
          <a:p>
            <a:pPr algn="just" fontAlgn="base">
              <a:lnSpc>
                <a:spcPct val="170000"/>
              </a:lnSpc>
              <a:buFont typeface="Arial" panose="020B0604020202020204" pitchFamily="34" charset="0"/>
              <a:buChar char="•"/>
            </a:pPr>
            <a:r>
              <a:rPr lang="en-US" b="1" i="0" dirty="0">
                <a:effectLst/>
                <a:latin typeface="Open Sans" panose="020B0606030504020204" pitchFamily="34" charset="0"/>
              </a:rPr>
              <a:t>Profit and general expenses:</a:t>
            </a:r>
            <a:r>
              <a:rPr lang="en-US" b="0" i="0" dirty="0">
                <a:effectLst/>
                <a:latin typeface="Open Sans" panose="020B0606030504020204" pitchFamily="34" charset="0"/>
              </a:rPr>
              <a:t> usually reflected in export sales of similarly classified goods provided by producers in the country of importation.</a:t>
            </a:r>
          </a:p>
          <a:p>
            <a:pPr marL="742950" lvl="1" indent="-285750" algn="just" fontAlgn="base">
              <a:lnSpc>
                <a:spcPct val="170000"/>
              </a:lnSpc>
              <a:buFont typeface="Arial" panose="020B0604020202020204" pitchFamily="34" charset="0"/>
              <a:buChar char="•"/>
            </a:pPr>
            <a:r>
              <a:rPr lang="en-US" b="0" i="0" dirty="0">
                <a:effectLst/>
                <a:latin typeface="Open Sans" panose="020B0606030504020204" pitchFamily="34" charset="0"/>
              </a:rPr>
              <a:t>The amount of profit and general expenses have to be taken as a whole.</a:t>
            </a:r>
          </a:p>
          <a:p>
            <a:pPr marL="742950" lvl="1" indent="-285750" algn="just" fontAlgn="base">
              <a:lnSpc>
                <a:spcPct val="170000"/>
              </a:lnSpc>
              <a:buFont typeface="Arial" panose="020B0604020202020204" pitchFamily="34" charset="0"/>
              <a:buChar char="•"/>
            </a:pPr>
            <a:r>
              <a:rPr lang="en-US" b="0" i="0" dirty="0">
                <a:effectLst/>
                <a:latin typeface="Open Sans" panose="020B0606030504020204" pitchFamily="34" charset="0"/>
              </a:rPr>
              <a:t>General expenses could include rent, electricity, water, or legal fees.</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Other expenses are considered, such as the cost of insurance, transport, loading, unloading, and handling charges associated with transporting the imported goods to the place of importation.</a:t>
            </a:r>
          </a:p>
          <a:p>
            <a:endParaRPr lang="en-IN" dirty="0"/>
          </a:p>
        </p:txBody>
      </p:sp>
    </p:spTree>
    <p:extLst>
      <p:ext uri="{BB962C8B-B14F-4D97-AF65-F5344CB8AC3E}">
        <p14:creationId xmlns:p14="http://schemas.microsoft.com/office/powerpoint/2010/main" val="1954682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0DD1-6DBE-D6DE-8ED8-2937932D2ABA}"/>
              </a:ext>
            </a:extLst>
          </p:cNvPr>
          <p:cNvSpPr>
            <a:spLocks noGrp="1"/>
          </p:cNvSpPr>
          <p:nvPr>
            <p:ph type="title"/>
          </p:nvPr>
        </p:nvSpPr>
        <p:spPr/>
        <p:txBody>
          <a:bodyPr/>
          <a:lstStyle/>
          <a:p>
            <a:r>
              <a:rPr lang="en-IN" dirty="0"/>
              <a:t>Fall Back Method/Residual method</a:t>
            </a:r>
          </a:p>
        </p:txBody>
      </p:sp>
      <p:sp>
        <p:nvSpPr>
          <p:cNvPr id="3" name="Content Placeholder 2">
            <a:extLst>
              <a:ext uri="{FF2B5EF4-FFF2-40B4-BE49-F238E27FC236}">
                <a16:creationId xmlns:a16="http://schemas.microsoft.com/office/drawing/2014/main" id="{877B074F-B769-5C30-F9D2-F6454EB53D37}"/>
              </a:ext>
            </a:extLst>
          </p:cNvPr>
          <p:cNvSpPr>
            <a:spLocks noGrp="1"/>
          </p:cNvSpPr>
          <p:nvPr>
            <p:ph idx="1"/>
          </p:nvPr>
        </p:nvSpPr>
        <p:spPr/>
        <p:txBody>
          <a:bodyPr>
            <a:normAutofit fontScale="77500" lnSpcReduction="20000"/>
          </a:bodyPr>
          <a:lstStyle/>
          <a:p>
            <a:pPr algn="l" fontAlgn="base">
              <a:lnSpc>
                <a:spcPct val="170000"/>
              </a:lnSpc>
            </a:pPr>
            <a:r>
              <a:rPr lang="en-US" b="0" i="0" dirty="0">
                <a:effectLst/>
                <a:latin typeface="Open Sans" panose="020B0606030504020204" pitchFamily="34" charset="0"/>
              </a:rPr>
              <a:t>When the Customs value cannot be determined using any of the previous methods, it can be determined using reasonable means consistent with the principles and general provisions of the Customs Valuation Agreement and based on data available in the country of importation. This method must be based on previously determined values but has a reasonable degree of flexibility.</a:t>
            </a:r>
          </a:p>
          <a:p>
            <a:pPr algn="l" fontAlgn="base">
              <a:lnSpc>
                <a:spcPct val="170000"/>
              </a:lnSpc>
            </a:pPr>
            <a:r>
              <a:rPr lang="en-US" b="0" i="0" dirty="0">
                <a:effectLst/>
                <a:latin typeface="Open Sans" panose="020B0606030504020204" pitchFamily="34" charset="0"/>
              </a:rPr>
              <a:t>Under the </a:t>
            </a:r>
            <a:r>
              <a:rPr lang="en-US" b="0" i="0" dirty="0" err="1">
                <a:effectLst/>
                <a:latin typeface="Open Sans" panose="020B0606030504020204" pitchFamily="34" charset="0"/>
              </a:rPr>
              <a:t>fall-back</a:t>
            </a:r>
            <a:r>
              <a:rPr lang="en-US" b="0" i="0" dirty="0">
                <a:effectLst/>
                <a:latin typeface="Open Sans" panose="020B0606030504020204" pitchFamily="34" charset="0"/>
              </a:rPr>
              <a:t> method, the Customs value must </a:t>
            </a:r>
            <a:r>
              <a:rPr lang="en-US" b="1" i="0" dirty="0">
                <a:effectLst/>
                <a:latin typeface="Open Sans" panose="020B0606030504020204" pitchFamily="34" charset="0"/>
              </a:rPr>
              <a:t>NOT</a:t>
            </a:r>
            <a:r>
              <a:rPr lang="en-US" b="0" i="0" dirty="0">
                <a:effectLst/>
                <a:latin typeface="Open Sans" panose="020B0606030504020204" pitchFamily="34" charset="0"/>
              </a:rPr>
              <a:t> be based on:</a:t>
            </a:r>
          </a:p>
          <a:p>
            <a:pPr algn="l" fontAlgn="base">
              <a:lnSpc>
                <a:spcPct val="170000"/>
              </a:lnSpc>
              <a:buFont typeface="Arial" panose="020B0604020202020204" pitchFamily="34" charset="0"/>
              <a:buChar char="•"/>
            </a:pPr>
            <a:r>
              <a:rPr lang="en-US" b="0" i="0" dirty="0">
                <a:effectLst/>
                <a:latin typeface="Open Sans" panose="020B0606030504020204" pitchFamily="34" charset="0"/>
              </a:rPr>
              <a:t>The selling price of goods manufactured in the importing country.</a:t>
            </a:r>
          </a:p>
          <a:p>
            <a:pPr algn="l" fontAlgn="base">
              <a:lnSpc>
                <a:spcPct val="170000"/>
              </a:lnSpc>
              <a:buFont typeface="Arial" panose="020B0604020202020204" pitchFamily="34" charset="0"/>
              <a:buChar char="•"/>
            </a:pPr>
            <a:r>
              <a:rPr lang="en-US" b="0" i="0" dirty="0">
                <a:effectLst/>
                <a:latin typeface="Open Sans" panose="020B0606030504020204" pitchFamily="34" charset="0"/>
              </a:rPr>
              <a:t>The price of goods on the domestic market of the country of exportation. This would go against the principle that valuation procedures should not be used to combat dumping.</a:t>
            </a:r>
          </a:p>
          <a:p>
            <a:pPr>
              <a:lnSpc>
                <a:spcPct val="170000"/>
              </a:lnSpc>
            </a:pPr>
            <a:endParaRPr lang="en-IN" dirty="0"/>
          </a:p>
        </p:txBody>
      </p:sp>
    </p:spTree>
    <p:extLst>
      <p:ext uri="{BB962C8B-B14F-4D97-AF65-F5344CB8AC3E}">
        <p14:creationId xmlns:p14="http://schemas.microsoft.com/office/powerpoint/2010/main" val="731529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D368-E8C1-AEFD-4CE2-11EB544894F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0F41CD-0A2B-3BF5-787A-3846A6B34BBC}"/>
              </a:ext>
            </a:extLst>
          </p:cNvPr>
          <p:cNvSpPr>
            <a:spLocks noGrp="1"/>
          </p:cNvSpPr>
          <p:nvPr>
            <p:ph idx="1"/>
          </p:nvPr>
        </p:nvSpPr>
        <p:spPr/>
        <p:txBody>
          <a:bodyPr>
            <a:normAutofit fontScale="70000" lnSpcReduction="20000"/>
          </a:bodyPr>
          <a:lstStyle/>
          <a:p>
            <a:pPr algn="l" fontAlgn="base">
              <a:lnSpc>
                <a:spcPct val="170000"/>
              </a:lnSpc>
              <a:buFont typeface="Arial" panose="020B0604020202020204" pitchFamily="34" charset="0"/>
              <a:buChar char="•"/>
            </a:pPr>
            <a:r>
              <a:rPr lang="en-US" b="0" i="0" dirty="0">
                <a:effectLst/>
                <a:latin typeface="Open Sans" panose="020B0606030504020204" pitchFamily="34" charset="0"/>
              </a:rPr>
              <a:t>The cost of production other than computed values which have been determined for identical or similar goods. The valuation must be determined based on data available in the country of importation.</a:t>
            </a:r>
          </a:p>
          <a:p>
            <a:pPr algn="l" fontAlgn="base">
              <a:lnSpc>
                <a:spcPct val="170000"/>
              </a:lnSpc>
              <a:buFont typeface="Arial" panose="020B0604020202020204" pitchFamily="34" charset="0"/>
              <a:buChar char="•"/>
            </a:pPr>
            <a:r>
              <a:rPr lang="en-US" b="0" i="0" dirty="0">
                <a:effectLst/>
                <a:latin typeface="Open Sans" panose="020B0606030504020204" pitchFamily="34" charset="0"/>
              </a:rPr>
              <a:t>The price of goods for export to a third country. Two export markets must be treated as separate, and the price to one should not control the Customs value in the other.</a:t>
            </a:r>
          </a:p>
          <a:p>
            <a:pPr lvl="1" fontAlgn="base">
              <a:lnSpc>
                <a:spcPct val="170000"/>
              </a:lnSpc>
              <a:buFont typeface="Arial" panose="020B0604020202020204" pitchFamily="34" charset="0"/>
              <a:buChar char="•"/>
            </a:pPr>
            <a:r>
              <a:rPr lang="en-US" b="0" i="0" dirty="0">
                <a:effectLst/>
                <a:latin typeface="Open Sans" panose="020B0606030504020204" pitchFamily="34" charset="0"/>
              </a:rPr>
              <a:t>Minimum Customs value.</a:t>
            </a:r>
          </a:p>
          <a:p>
            <a:pPr lvl="1" fontAlgn="base">
              <a:lnSpc>
                <a:spcPct val="170000"/>
              </a:lnSpc>
              <a:buFont typeface="Arial" panose="020B0604020202020204" pitchFamily="34" charset="0"/>
              <a:buChar char="•"/>
            </a:pPr>
            <a:r>
              <a:rPr lang="en-US" b="0" i="0" dirty="0">
                <a:effectLst/>
                <a:latin typeface="Open Sans" panose="020B0606030504020204" pitchFamily="34" charset="0"/>
              </a:rPr>
              <a:t>Arbitrary or fictitious values.</a:t>
            </a:r>
          </a:p>
          <a:p>
            <a:pPr algn="l" fontAlgn="base">
              <a:lnSpc>
                <a:spcPct val="170000"/>
              </a:lnSpc>
              <a:buFont typeface="Arial" panose="020B0604020202020204" pitchFamily="34" charset="0"/>
              <a:buChar char="•"/>
            </a:pPr>
            <a:r>
              <a:rPr lang="en-US" b="0" i="0" dirty="0">
                <a:solidFill>
                  <a:srgbClr val="212529"/>
                </a:solidFill>
                <a:effectLst/>
                <a:latin typeface="-apple-system"/>
              </a:rPr>
              <a:t>Value so determined shall be less than or equal to the Normal price of such goods in the course of international trade</a:t>
            </a:r>
            <a:endParaRPr lang="en-US" b="0" i="0" dirty="0">
              <a:effectLst/>
              <a:latin typeface="Open Sans" panose="020B0606030504020204" pitchFamily="34" charset="0"/>
            </a:endParaRPr>
          </a:p>
          <a:p>
            <a:endParaRPr lang="en-IN" dirty="0"/>
          </a:p>
        </p:txBody>
      </p:sp>
    </p:spTree>
    <p:extLst>
      <p:ext uri="{BB962C8B-B14F-4D97-AF65-F5344CB8AC3E}">
        <p14:creationId xmlns:p14="http://schemas.microsoft.com/office/powerpoint/2010/main" val="3869194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9622-3704-42E7-FD06-597239F0885A}"/>
              </a:ext>
            </a:extLst>
          </p:cNvPr>
          <p:cNvSpPr>
            <a:spLocks noGrp="1"/>
          </p:cNvSpPr>
          <p:nvPr>
            <p:ph type="title"/>
          </p:nvPr>
        </p:nvSpPr>
        <p:spPr/>
        <p:txBody>
          <a:bodyPr/>
          <a:lstStyle/>
          <a:p>
            <a:r>
              <a:rPr lang="en-IN" dirty="0"/>
              <a:t>Special Valuation Branch</a:t>
            </a:r>
          </a:p>
        </p:txBody>
      </p:sp>
      <p:sp>
        <p:nvSpPr>
          <p:cNvPr id="3" name="Content Placeholder 2">
            <a:extLst>
              <a:ext uri="{FF2B5EF4-FFF2-40B4-BE49-F238E27FC236}">
                <a16:creationId xmlns:a16="http://schemas.microsoft.com/office/drawing/2014/main" id="{F92C8F0A-E48A-761B-060E-E50BB767E550}"/>
              </a:ext>
            </a:extLst>
          </p:cNvPr>
          <p:cNvSpPr>
            <a:spLocks noGrp="1"/>
          </p:cNvSpPr>
          <p:nvPr>
            <p:ph idx="1"/>
          </p:nvPr>
        </p:nvSpPr>
        <p:spPr/>
        <p:txBody>
          <a:bodyPr>
            <a:normAutofit fontScale="70000" lnSpcReduction="20000"/>
          </a:bodyPr>
          <a:lstStyle/>
          <a:p>
            <a:pPr algn="just">
              <a:lnSpc>
                <a:spcPct val="170000"/>
              </a:lnSpc>
            </a:pPr>
            <a:r>
              <a:rPr lang="en-US" b="0" i="0" dirty="0">
                <a:solidFill>
                  <a:srgbClr val="000000"/>
                </a:solidFill>
                <a:effectLst/>
                <a:latin typeface="GT-America"/>
              </a:rPr>
              <a:t>The process of importing goods in India has undergone a significant change with the introduction of self-assessment system in the year 2011. </a:t>
            </a:r>
          </a:p>
          <a:p>
            <a:pPr algn="just">
              <a:lnSpc>
                <a:spcPct val="170000"/>
              </a:lnSpc>
            </a:pPr>
            <a:r>
              <a:rPr lang="en-US" b="0" i="0" dirty="0">
                <a:solidFill>
                  <a:srgbClr val="000000"/>
                </a:solidFill>
                <a:effectLst/>
                <a:latin typeface="GT-America"/>
              </a:rPr>
              <a:t>However, several multi­national companies who want to import goods in India still face challenges concerning HSN classification of goods, Customs duty rates and delays in customs clearance.</a:t>
            </a:r>
          </a:p>
          <a:p>
            <a:pPr algn="just">
              <a:lnSpc>
                <a:spcPct val="170000"/>
              </a:lnSpc>
            </a:pPr>
            <a:r>
              <a:rPr lang="en-US" b="0" i="0" dirty="0">
                <a:solidFill>
                  <a:srgbClr val="000000"/>
                </a:solidFill>
                <a:effectLst/>
                <a:latin typeface="GT-America"/>
              </a:rPr>
              <a:t>Specially in cases where the Indian entity imports goods from its related companies located outside India, the Indian importer has to undergo an additional procedure commonly called as the Special Valuation Branch (‘SVB’) process, which is considered to be extremely complex and time consuming. </a:t>
            </a:r>
          </a:p>
          <a:p>
            <a:pPr algn="just">
              <a:lnSpc>
                <a:spcPct val="170000"/>
              </a:lnSpc>
            </a:pPr>
            <a:r>
              <a:rPr lang="en-US" b="0" i="0" dirty="0">
                <a:solidFill>
                  <a:srgbClr val="000000"/>
                </a:solidFill>
                <a:effectLst/>
                <a:latin typeface="GT-America"/>
              </a:rPr>
              <a:t>The said examination by the Customs authorities is required to verify whether the goods supplied by the supplier from outside India to its related importer have been invoiced at ”arm’s length price” or they have been “undervalued” for the purpose of reducing Customs Duty liability. </a:t>
            </a:r>
            <a:endParaRPr lang="en-IN" dirty="0"/>
          </a:p>
        </p:txBody>
      </p:sp>
    </p:spTree>
    <p:extLst>
      <p:ext uri="{BB962C8B-B14F-4D97-AF65-F5344CB8AC3E}">
        <p14:creationId xmlns:p14="http://schemas.microsoft.com/office/powerpoint/2010/main" val="41488589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CEAF-C5C2-46B8-5B44-D2036E68C083}"/>
              </a:ext>
            </a:extLst>
          </p:cNvPr>
          <p:cNvSpPr>
            <a:spLocks noGrp="1"/>
          </p:cNvSpPr>
          <p:nvPr>
            <p:ph type="title"/>
          </p:nvPr>
        </p:nvSpPr>
        <p:spPr/>
        <p:txBody>
          <a:bodyPr>
            <a:normAutofit fontScale="90000"/>
          </a:bodyPr>
          <a:lstStyle/>
          <a:p>
            <a:r>
              <a:rPr lang="en-IN" dirty="0"/>
              <a:t>SVB and related Party transactions</a:t>
            </a:r>
            <a:br>
              <a:rPr lang="en-IN" dirty="0"/>
            </a:br>
            <a:endParaRPr lang="en-IN" dirty="0"/>
          </a:p>
        </p:txBody>
      </p:sp>
      <p:sp>
        <p:nvSpPr>
          <p:cNvPr id="3" name="Content Placeholder 2">
            <a:extLst>
              <a:ext uri="{FF2B5EF4-FFF2-40B4-BE49-F238E27FC236}">
                <a16:creationId xmlns:a16="http://schemas.microsoft.com/office/drawing/2014/main" id="{E9CE7747-1248-EBB5-22FC-B14A5D6C0F9C}"/>
              </a:ext>
            </a:extLst>
          </p:cNvPr>
          <p:cNvSpPr>
            <a:spLocks noGrp="1"/>
          </p:cNvSpPr>
          <p:nvPr>
            <p:ph idx="1"/>
          </p:nvPr>
        </p:nvSpPr>
        <p:spPr/>
        <p:txBody>
          <a:bodyPr>
            <a:normAutofit fontScale="70000" lnSpcReduction="20000"/>
          </a:bodyPr>
          <a:lstStyle/>
          <a:p>
            <a:pPr algn="just" fontAlgn="base">
              <a:lnSpc>
                <a:spcPct val="170000"/>
              </a:lnSpc>
            </a:pPr>
            <a:r>
              <a:rPr lang="en-US" b="0" i="0" dirty="0">
                <a:effectLst/>
                <a:latin typeface="robotoregular"/>
              </a:rPr>
              <a:t>The ‘Special Valuation Branch’ (SVB, for short) is an institution </a:t>
            </a:r>
            <a:r>
              <a:rPr lang="en-US" b="0" i="0" dirty="0" err="1">
                <a:effectLst/>
                <a:latin typeface="robotoregular"/>
              </a:rPr>
              <a:t>specialising</a:t>
            </a:r>
            <a:r>
              <a:rPr lang="en-US" b="0" i="0" dirty="0">
                <a:effectLst/>
                <a:latin typeface="robotoregular"/>
              </a:rPr>
              <a:t> in investigation of transactions involving special relationships and certain special features having bearing on value of import goods.</a:t>
            </a:r>
          </a:p>
          <a:p>
            <a:pPr algn="just" fontAlgn="base">
              <a:lnSpc>
                <a:spcPct val="170000"/>
              </a:lnSpc>
            </a:pPr>
            <a:r>
              <a:rPr lang="en-US" b="0" i="0" dirty="0">
                <a:effectLst/>
                <a:latin typeface="robotoregular"/>
              </a:rPr>
              <a:t> SVBs are located only at five Custom Houses, i.e., Chennai, Kolkata, Delhi, Bangalore and Mumbai and any decision taken in respect of a particular case in any of these Custom Houses is followed by all other Custom Houses/formations.</a:t>
            </a:r>
          </a:p>
          <a:p>
            <a:pPr algn="just" fontAlgn="base">
              <a:lnSpc>
                <a:spcPct val="170000"/>
              </a:lnSpc>
            </a:pPr>
            <a:r>
              <a:rPr lang="en-US" b="0" i="0" dirty="0">
                <a:effectLst/>
                <a:latin typeface="robotoregular"/>
              </a:rPr>
              <a:t> Detailed procedure is laid down in Board's Circular No.05/2016 dated 09.02.2016.</a:t>
            </a:r>
          </a:p>
          <a:p>
            <a:pPr algn="just" fontAlgn="base">
              <a:lnSpc>
                <a:spcPct val="170000"/>
              </a:lnSpc>
            </a:pPr>
            <a:r>
              <a:rPr lang="en-US" b="0" i="0" dirty="0">
                <a:effectLst/>
                <a:latin typeface="robotoregular"/>
              </a:rPr>
              <a:t>The Special Valuation Branch of that Custom House, which is located proximate to the Head or Corporate Office of the importer (having special relationships etc. with the suppliers), handles the investigation into valuation of such importer. </a:t>
            </a:r>
          </a:p>
          <a:p>
            <a:pPr algn="just"/>
            <a:endParaRPr lang="en-IN" dirty="0"/>
          </a:p>
        </p:txBody>
      </p:sp>
    </p:spTree>
    <p:extLst>
      <p:ext uri="{BB962C8B-B14F-4D97-AF65-F5344CB8AC3E}">
        <p14:creationId xmlns:p14="http://schemas.microsoft.com/office/powerpoint/2010/main" val="18379642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85BD-3A65-985B-60D6-C71E0D784D54}"/>
              </a:ext>
            </a:extLst>
          </p:cNvPr>
          <p:cNvSpPr>
            <a:spLocks noGrp="1"/>
          </p:cNvSpPr>
          <p:nvPr>
            <p:ph type="title"/>
          </p:nvPr>
        </p:nvSpPr>
        <p:spPr>
          <a:xfrm>
            <a:off x="609600" y="704088"/>
            <a:ext cx="10972800" cy="5151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6641E82E-1DFA-ED9C-8287-7B922C80734B}"/>
              </a:ext>
            </a:extLst>
          </p:cNvPr>
          <p:cNvSpPr>
            <a:spLocks noGrp="1"/>
          </p:cNvSpPr>
          <p:nvPr>
            <p:ph idx="1"/>
          </p:nvPr>
        </p:nvSpPr>
        <p:spPr>
          <a:xfrm>
            <a:off x="609600" y="1402080"/>
            <a:ext cx="10972800" cy="4922520"/>
          </a:xfrm>
        </p:spPr>
        <p:txBody>
          <a:bodyPr>
            <a:normAutofit fontScale="47500" lnSpcReduction="20000"/>
          </a:bodyPr>
          <a:lstStyle/>
          <a:p>
            <a:pPr algn="just">
              <a:lnSpc>
                <a:spcPct val="160000"/>
              </a:lnSpc>
            </a:pPr>
            <a:r>
              <a:rPr lang="en-US" sz="3400" b="0" i="0" dirty="0">
                <a:effectLst/>
                <a:latin typeface="robotoregular"/>
              </a:rPr>
              <a:t>Wherever in the declaration prescribed under the Customs Valuation (Determination of Value of Imported Goods), Rules, 2007 (hereinafter referred to as "Valuation Rules, 2007"), the importer has himself made an </a:t>
            </a:r>
            <a:r>
              <a:rPr lang="en-US" sz="3400" b="0" i="0" dirty="0">
                <a:solidFill>
                  <a:srgbClr val="FF0000"/>
                </a:solidFill>
                <a:effectLst/>
                <a:latin typeface="robotoregular"/>
              </a:rPr>
              <a:t>averment</a:t>
            </a:r>
            <a:r>
              <a:rPr lang="en-US" sz="3400" b="0" i="0" dirty="0">
                <a:effectLst/>
                <a:latin typeface="robotoregular"/>
              </a:rPr>
              <a:t> that the transactions are between related persons in accordance with Rule 2(2) of the Valuation Rules, 2007, and there is a, prima facie, justification for further enquiry, the concerned case of import is referred to the SVB of the concerned Custom House, where a separate case file is opened and a registration number is assigned to the case. </a:t>
            </a:r>
          </a:p>
          <a:p>
            <a:pPr algn="just">
              <a:lnSpc>
                <a:spcPct val="160000"/>
              </a:lnSpc>
            </a:pPr>
            <a:endParaRPr lang="en-US" sz="3400" b="0" i="0" dirty="0">
              <a:effectLst/>
              <a:latin typeface="robotoregular"/>
            </a:endParaRPr>
          </a:p>
          <a:p>
            <a:pPr algn="just">
              <a:lnSpc>
                <a:spcPct val="160000"/>
              </a:lnSpc>
            </a:pPr>
            <a:r>
              <a:rPr lang="en-US" sz="3400" b="0" i="0" dirty="0">
                <a:effectLst/>
                <a:latin typeface="robotoregular"/>
              </a:rPr>
              <a:t>Similar reference to SVB to look into valuation on account of special relationship can be ordered by Commissioner concerned where such relationship comes to light on any intelligence or while enquiring into transactions of any importer with a particular supplier.</a:t>
            </a:r>
          </a:p>
          <a:p>
            <a:pPr marL="0" indent="0" algn="just">
              <a:lnSpc>
                <a:spcPct val="160000"/>
              </a:lnSpc>
              <a:buNone/>
            </a:pPr>
            <a:endParaRPr lang="en-US" sz="3400" b="0" i="0" dirty="0">
              <a:effectLst/>
              <a:latin typeface="robotoregular"/>
            </a:endParaRPr>
          </a:p>
          <a:p>
            <a:pPr algn="just">
              <a:lnSpc>
                <a:spcPct val="160000"/>
              </a:lnSpc>
            </a:pPr>
            <a:r>
              <a:rPr lang="en-US" sz="3400" dirty="0">
                <a:solidFill>
                  <a:srgbClr val="FF0000"/>
                </a:solidFill>
                <a:latin typeface="robotoregular"/>
              </a:rPr>
              <a:t>Meaning of averment: </a:t>
            </a:r>
            <a:r>
              <a:rPr lang="en-US" sz="3400" b="0" i="0" dirty="0">
                <a:solidFill>
                  <a:srgbClr val="FF0000"/>
                </a:solidFill>
                <a:effectLst/>
                <a:latin typeface="arial" panose="020B0604020202020204" pitchFamily="34" charset="0"/>
              </a:rPr>
              <a:t>a formal statement by a party in a case of a fact or </a:t>
            </a:r>
            <a:r>
              <a:rPr lang="en-US" sz="3400" dirty="0">
                <a:solidFill>
                  <a:srgbClr val="FF0000"/>
                </a:solidFill>
                <a:latin typeface="arial" panose="020B0604020202020204" pitchFamily="34" charset="0"/>
              </a:rPr>
              <a:t>circumstance</a:t>
            </a:r>
            <a:r>
              <a:rPr lang="en-US" sz="3400" b="0" i="0" dirty="0">
                <a:solidFill>
                  <a:srgbClr val="FF0000"/>
                </a:solidFill>
                <a:effectLst/>
                <a:latin typeface="arial" panose="020B0604020202020204" pitchFamily="34" charset="0"/>
              </a:rPr>
              <a:t> which the party offers to prove or </a:t>
            </a:r>
            <a:r>
              <a:rPr lang="en-US" sz="3400" dirty="0">
                <a:solidFill>
                  <a:srgbClr val="FF0000"/>
                </a:solidFill>
                <a:latin typeface="arial" panose="020B0604020202020204" pitchFamily="34" charset="0"/>
              </a:rPr>
              <a:t>substantiate</a:t>
            </a:r>
            <a:r>
              <a:rPr lang="en-US" sz="3400" b="0" i="0" dirty="0">
                <a:solidFill>
                  <a:srgbClr val="FF0000"/>
                </a:solidFill>
                <a:effectLst/>
                <a:latin typeface="arial" panose="020B0604020202020204" pitchFamily="34" charset="0"/>
              </a:rPr>
              <a:t>.</a:t>
            </a:r>
          </a:p>
          <a:p>
            <a:pPr algn="just">
              <a:lnSpc>
                <a:spcPct val="160000"/>
              </a:lnSpc>
            </a:pPr>
            <a:r>
              <a:rPr lang="en-US" sz="3400" dirty="0">
                <a:solidFill>
                  <a:srgbClr val="FF0000"/>
                </a:solidFill>
                <a:latin typeface="arial" panose="020B0604020202020204" pitchFamily="34" charset="0"/>
              </a:rPr>
              <a:t>The importer has to prove that they maintain “arm’s length relationship” with the exporter</a:t>
            </a:r>
          </a:p>
          <a:p>
            <a:pPr algn="just">
              <a:lnSpc>
                <a:spcPct val="160000"/>
              </a:lnSpc>
            </a:pPr>
            <a:endParaRPr lang="en-US" sz="3400" b="0" i="0" dirty="0">
              <a:solidFill>
                <a:srgbClr val="FF0000"/>
              </a:solidFill>
              <a:effectLst/>
              <a:latin typeface="robotoregular"/>
            </a:endParaRPr>
          </a:p>
          <a:p>
            <a:pPr algn="just">
              <a:lnSpc>
                <a:spcPct val="160000"/>
              </a:lnSpc>
            </a:pPr>
            <a:endParaRPr lang="en-IN" dirty="0"/>
          </a:p>
        </p:txBody>
      </p:sp>
    </p:spTree>
    <p:extLst>
      <p:ext uri="{BB962C8B-B14F-4D97-AF65-F5344CB8AC3E}">
        <p14:creationId xmlns:p14="http://schemas.microsoft.com/office/powerpoint/2010/main" val="3681404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AD19-1C08-67B9-4C89-CA0DC09DBA9B}"/>
              </a:ext>
            </a:extLst>
          </p:cNvPr>
          <p:cNvSpPr>
            <a:spLocks noGrp="1"/>
          </p:cNvSpPr>
          <p:nvPr>
            <p:ph type="title"/>
          </p:nvPr>
        </p:nvSpPr>
        <p:spPr>
          <a:xfrm>
            <a:off x="609600" y="704088"/>
            <a:ext cx="10972800" cy="55575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13963BA-0530-A7A0-1C14-512A0408CAB5}"/>
              </a:ext>
            </a:extLst>
          </p:cNvPr>
          <p:cNvSpPr>
            <a:spLocks noGrp="1"/>
          </p:cNvSpPr>
          <p:nvPr>
            <p:ph idx="1"/>
          </p:nvPr>
        </p:nvSpPr>
        <p:spPr>
          <a:xfrm>
            <a:off x="609600" y="1422400"/>
            <a:ext cx="10972800" cy="4902200"/>
          </a:xfrm>
        </p:spPr>
        <p:txBody>
          <a:bodyPr>
            <a:normAutofit fontScale="92500" lnSpcReduction="10000"/>
          </a:bodyPr>
          <a:lstStyle/>
          <a:p>
            <a:pPr algn="just">
              <a:lnSpc>
                <a:spcPct val="170000"/>
              </a:lnSpc>
            </a:pPr>
            <a:r>
              <a:rPr lang="en-US" b="0" i="0" dirty="0">
                <a:solidFill>
                  <a:srgbClr val="333333"/>
                </a:solidFill>
                <a:effectLst/>
                <a:latin typeface="Arial" panose="020B0604020202020204" pitchFamily="34" charset="0"/>
              </a:rPr>
              <a:t>SVB investigations in the following cases should not be initiated looking at the revenue implications –</a:t>
            </a:r>
          </a:p>
          <a:p>
            <a:pPr lvl="1" algn="just">
              <a:lnSpc>
                <a:spcPct val="170000"/>
              </a:lnSpc>
            </a:pPr>
            <a:r>
              <a:rPr lang="en-US" b="0" i="0" dirty="0">
                <a:solidFill>
                  <a:srgbClr val="333333"/>
                </a:solidFill>
                <a:effectLst/>
                <a:latin typeface="Arial" panose="020B0604020202020204" pitchFamily="34" charset="0"/>
              </a:rPr>
              <a:t>Imports involving samples and prototypes from related suppliers, </a:t>
            </a:r>
          </a:p>
          <a:p>
            <a:pPr lvl="1" algn="just">
              <a:lnSpc>
                <a:spcPct val="170000"/>
              </a:lnSpc>
            </a:pPr>
            <a:r>
              <a:rPr lang="en-US" b="0" i="0" dirty="0">
                <a:solidFill>
                  <a:srgbClr val="333333"/>
                </a:solidFill>
                <a:effectLst/>
                <a:latin typeface="Arial" panose="020B0604020202020204" pitchFamily="34" charset="0"/>
              </a:rPr>
              <a:t> Imports from foreign suppliers where duty chargeable (including additional duty of Customs etc.) is unconditionally fully exempted or nil,</a:t>
            </a:r>
          </a:p>
          <a:p>
            <a:pPr lvl="1" algn="just">
              <a:lnSpc>
                <a:spcPct val="170000"/>
              </a:lnSpc>
            </a:pPr>
            <a:r>
              <a:rPr lang="en-US" b="0" i="0" dirty="0">
                <a:solidFill>
                  <a:srgbClr val="333333"/>
                </a:solidFill>
                <a:effectLst/>
                <a:latin typeface="Arial" panose="020B0604020202020204" pitchFamily="34" charset="0"/>
              </a:rPr>
              <a:t>  Any import transaction wherein the value of the imported goods is less than Rs. 1 Lakh but cumulatively these transactions do not exceed Rs. 25 Lakhs in a financial year. </a:t>
            </a:r>
          </a:p>
          <a:p>
            <a:pPr lvl="1" algn="just">
              <a:lnSpc>
                <a:spcPct val="170000"/>
              </a:lnSpc>
            </a:pPr>
            <a:endParaRPr lang="en-US" dirty="0"/>
          </a:p>
          <a:p>
            <a:pPr marL="393192" lvl="1" indent="0" algn="just">
              <a:lnSpc>
                <a:spcPct val="170000"/>
              </a:lnSpc>
              <a:buNone/>
            </a:pPr>
            <a:endParaRPr lang="en-IN" dirty="0"/>
          </a:p>
        </p:txBody>
      </p:sp>
    </p:spTree>
    <p:extLst>
      <p:ext uri="{BB962C8B-B14F-4D97-AF65-F5344CB8AC3E}">
        <p14:creationId xmlns:p14="http://schemas.microsoft.com/office/powerpoint/2010/main" val="23638492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B091-BAEA-BB7D-9A94-49AE5D80749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95761FD-C40D-D279-6003-323DB6D84469}"/>
              </a:ext>
            </a:extLst>
          </p:cNvPr>
          <p:cNvSpPr>
            <a:spLocks noGrp="1"/>
          </p:cNvSpPr>
          <p:nvPr>
            <p:ph idx="1"/>
          </p:nvPr>
        </p:nvSpPr>
        <p:spPr/>
        <p:txBody>
          <a:bodyPr>
            <a:normAutofit fontScale="85000" lnSpcReduction="20000"/>
          </a:bodyPr>
          <a:lstStyle/>
          <a:p>
            <a:pPr algn="just" fontAlgn="base">
              <a:lnSpc>
                <a:spcPct val="150000"/>
              </a:lnSpc>
            </a:pPr>
            <a:r>
              <a:rPr lang="en-US" b="0" i="0" dirty="0">
                <a:effectLst/>
                <a:latin typeface="robotoregular"/>
              </a:rPr>
              <a:t>A prima facie case exists for investigation by the SVB where the importer is not able to provide evidence to the effect that the price has not been influenced by the relationship or where the importer is not able to demonstrate that the price for the said goods closely approximates to one of the following values ascertained at or about the same time –</a:t>
            </a:r>
          </a:p>
          <a:p>
            <a:pPr algn="just" fontAlgn="base">
              <a:lnSpc>
                <a:spcPct val="150000"/>
              </a:lnSpc>
              <a:buFont typeface="Arial" panose="020B0604020202020204" pitchFamily="34" charset="0"/>
              <a:buChar char="•"/>
            </a:pPr>
            <a:r>
              <a:rPr lang="en-US" b="0" i="0" dirty="0">
                <a:effectLst/>
                <a:latin typeface="robotoregular"/>
              </a:rPr>
              <a:t>the transaction value of identical goods, or of similar goods, in respect of sales to unrelated buyers in India;</a:t>
            </a:r>
          </a:p>
          <a:p>
            <a:pPr algn="just" fontAlgn="base">
              <a:lnSpc>
                <a:spcPct val="150000"/>
              </a:lnSpc>
              <a:buFont typeface="Arial" panose="020B0604020202020204" pitchFamily="34" charset="0"/>
              <a:buChar char="•"/>
            </a:pPr>
            <a:r>
              <a:rPr lang="en-US" b="0" i="0" dirty="0">
                <a:effectLst/>
                <a:latin typeface="robotoregular"/>
              </a:rPr>
              <a:t>the deductive value for identical goods or similar goods; and</a:t>
            </a:r>
          </a:p>
          <a:p>
            <a:pPr algn="just" fontAlgn="base">
              <a:lnSpc>
                <a:spcPct val="150000"/>
              </a:lnSpc>
              <a:buFont typeface="Arial" panose="020B0604020202020204" pitchFamily="34" charset="0"/>
              <a:buChar char="•"/>
            </a:pPr>
            <a:r>
              <a:rPr lang="en-US" b="0" i="0" dirty="0">
                <a:effectLst/>
                <a:latin typeface="robotoregular"/>
              </a:rPr>
              <a:t>the computed value for identical or similar goods.</a:t>
            </a:r>
          </a:p>
          <a:p>
            <a:pPr algn="just"/>
            <a:endParaRPr lang="en-IN" dirty="0"/>
          </a:p>
        </p:txBody>
      </p:sp>
    </p:spTree>
    <p:extLst>
      <p:ext uri="{BB962C8B-B14F-4D97-AF65-F5344CB8AC3E}">
        <p14:creationId xmlns:p14="http://schemas.microsoft.com/office/powerpoint/2010/main" val="892851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7B24-2237-84ED-8DC0-9CCA190D8FF2}"/>
              </a:ext>
            </a:extLst>
          </p:cNvPr>
          <p:cNvSpPr>
            <a:spLocks noGrp="1"/>
          </p:cNvSpPr>
          <p:nvPr>
            <p:ph type="title"/>
          </p:nvPr>
        </p:nvSpPr>
        <p:spPr>
          <a:xfrm>
            <a:off x="609600" y="704088"/>
            <a:ext cx="10972800" cy="565912"/>
          </a:xfrm>
        </p:spPr>
        <p:txBody>
          <a:bodyPr>
            <a:normAutofit fontScale="90000"/>
          </a:bodyPr>
          <a:lstStyle/>
          <a:p>
            <a:r>
              <a:rPr lang="en-IN" b="1" dirty="0"/>
              <a:t>Import of Services</a:t>
            </a:r>
          </a:p>
        </p:txBody>
      </p:sp>
      <p:sp>
        <p:nvSpPr>
          <p:cNvPr id="3" name="Content Placeholder 2">
            <a:extLst>
              <a:ext uri="{FF2B5EF4-FFF2-40B4-BE49-F238E27FC236}">
                <a16:creationId xmlns:a16="http://schemas.microsoft.com/office/drawing/2014/main" id="{73D0F9F6-5583-1C2E-A2A2-FA9B061DF341}"/>
              </a:ext>
            </a:extLst>
          </p:cNvPr>
          <p:cNvSpPr>
            <a:spLocks noGrp="1"/>
          </p:cNvSpPr>
          <p:nvPr>
            <p:ph idx="1"/>
          </p:nvPr>
        </p:nvSpPr>
        <p:spPr>
          <a:xfrm>
            <a:off x="609600" y="1483360"/>
            <a:ext cx="10972800" cy="5171440"/>
          </a:xfrm>
        </p:spPr>
        <p:txBody>
          <a:bodyPr>
            <a:normAutofit fontScale="55000" lnSpcReduction="20000"/>
          </a:bodyPr>
          <a:lstStyle/>
          <a:p>
            <a:pPr algn="just">
              <a:lnSpc>
                <a:spcPct val="170000"/>
              </a:lnSpc>
            </a:pPr>
            <a:r>
              <a:rPr lang="en-US" sz="3100" b="0" i="0" dirty="0">
                <a:effectLst/>
                <a:latin typeface="+mj-lt"/>
              </a:rPr>
              <a:t>Import of services refers to the supply of a service, wherein the supplier is located outside India, the recipient is located in India, and the place of supply of service is in India. </a:t>
            </a:r>
          </a:p>
          <a:p>
            <a:pPr algn="just">
              <a:lnSpc>
                <a:spcPct val="170000"/>
              </a:lnSpc>
            </a:pPr>
            <a:r>
              <a:rPr lang="en-US" sz="3100" dirty="0">
                <a:latin typeface="+mj-lt"/>
              </a:rPr>
              <a:t>Typically, the supplier of goods or services pays the tax on supply.</a:t>
            </a:r>
          </a:p>
          <a:p>
            <a:pPr algn="just">
              <a:lnSpc>
                <a:spcPct val="170000"/>
              </a:lnSpc>
            </a:pPr>
            <a:r>
              <a:rPr lang="en-US" sz="3100" dirty="0">
                <a:latin typeface="+mj-lt"/>
              </a:rPr>
              <a:t> Under the Reverse Charge Mechanism, (RCM) the recipient of goods or services becomes liable to pay the tax, i.e., the chargeability gets reversed.</a:t>
            </a:r>
          </a:p>
          <a:p>
            <a:pPr algn="just">
              <a:lnSpc>
                <a:spcPct val="170000"/>
              </a:lnSpc>
            </a:pPr>
            <a:r>
              <a:rPr lang="en-US" sz="3100" b="0" i="0" dirty="0">
                <a:effectLst/>
                <a:latin typeface="+mj-lt"/>
              </a:rPr>
              <a:t>Import of services attracts GST under a reverse charge basis. Under GST, any person required to pay GST on a reverse charge basis is mandatorily required to obtain GST registration and </a:t>
            </a:r>
            <a:r>
              <a:rPr lang="en-US" sz="3100" b="1" dirty="0">
                <a:latin typeface="+mj-lt"/>
              </a:rPr>
              <a:t>file GST returns</a:t>
            </a:r>
            <a:r>
              <a:rPr lang="en-US" sz="3100" b="0" i="0" dirty="0">
                <a:effectLst/>
                <a:latin typeface="+mj-lt"/>
              </a:rPr>
              <a:t>, irrespective of any other criteria. </a:t>
            </a:r>
          </a:p>
          <a:p>
            <a:pPr algn="just">
              <a:lnSpc>
                <a:spcPct val="170000"/>
              </a:lnSpc>
            </a:pPr>
            <a:r>
              <a:rPr lang="en-US" sz="3100" dirty="0">
                <a:latin typeface="+mj-lt"/>
              </a:rPr>
              <a:t>Under GST, reverse Charge means the liability to pay tax rests with the recipient of supply instead of the supplier. </a:t>
            </a:r>
          </a:p>
          <a:p>
            <a:pPr algn="just">
              <a:lnSpc>
                <a:spcPct val="170000"/>
              </a:lnSpc>
            </a:pPr>
            <a:r>
              <a:rPr lang="en-US" sz="3100" dirty="0">
                <a:latin typeface="+mj-lt"/>
              </a:rPr>
              <a:t>In a reverse change, the liability to pay GST becomes reversed.  Hence, such transactions are called reverse charge. </a:t>
            </a:r>
          </a:p>
          <a:p>
            <a:pPr algn="just">
              <a:lnSpc>
                <a:spcPct val="170000"/>
              </a:lnSpc>
            </a:pPr>
            <a:r>
              <a:rPr lang="en-US" sz="3100" dirty="0">
                <a:latin typeface="+mj-lt"/>
              </a:rPr>
              <a:t>The aim of reverse charge was to increase the taxpayer base and bring more of the unorganized entities into the </a:t>
            </a:r>
            <a:r>
              <a:rPr lang="en-US" dirty="0">
                <a:latin typeface="+mj-lt"/>
              </a:rPr>
              <a:t>tax net</a:t>
            </a:r>
          </a:p>
        </p:txBody>
      </p:sp>
    </p:spTree>
    <p:extLst>
      <p:ext uri="{BB962C8B-B14F-4D97-AF65-F5344CB8AC3E}">
        <p14:creationId xmlns:p14="http://schemas.microsoft.com/office/powerpoint/2010/main" val="7578537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0FA-1574-A291-8142-AA4954CA2791}"/>
              </a:ext>
            </a:extLst>
          </p:cNvPr>
          <p:cNvSpPr>
            <a:spLocks noGrp="1"/>
          </p:cNvSpPr>
          <p:nvPr>
            <p:ph type="title"/>
          </p:nvPr>
        </p:nvSpPr>
        <p:spPr/>
        <p:txBody>
          <a:bodyPr/>
          <a:lstStyle/>
          <a:p>
            <a:r>
              <a:rPr lang="en-IN" dirty="0"/>
              <a:t>GST Compliance for Reverse Charge</a:t>
            </a:r>
          </a:p>
        </p:txBody>
      </p:sp>
      <p:sp>
        <p:nvSpPr>
          <p:cNvPr id="3" name="Content Placeholder 2">
            <a:extLst>
              <a:ext uri="{FF2B5EF4-FFF2-40B4-BE49-F238E27FC236}">
                <a16:creationId xmlns:a16="http://schemas.microsoft.com/office/drawing/2014/main" id="{0FAD3D5E-08F8-4624-4E0D-7607A73C3D9B}"/>
              </a:ext>
            </a:extLst>
          </p:cNvPr>
          <p:cNvSpPr>
            <a:spLocks noGrp="1"/>
          </p:cNvSpPr>
          <p:nvPr>
            <p:ph idx="1"/>
          </p:nvPr>
        </p:nvSpPr>
        <p:spPr/>
        <p:txBody>
          <a:bodyPr>
            <a:normAutofit fontScale="77500" lnSpcReduction="20000"/>
          </a:bodyPr>
          <a:lstStyle/>
          <a:p>
            <a:pPr algn="just">
              <a:lnSpc>
                <a:spcPct val="150000"/>
              </a:lnSpc>
            </a:pPr>
            <a:r>
              <a:rPr lang="en-US" b="0" i="0" dirty="0">
                <a:solidFill>
                  <a:srgbClr val="314259"/>
                </a:solidFill>
                <a:effectLst/>
                <a:latin typeface="Gilroy"/>
              </a:rPr>
              <a:t>The registered buyer who has to pay GST under reverse charge has to do self-invoicing for the purchases made.   </a:t>
            </a:r>
          </a:p>
          <a:p>
            <a:pPr algn="just">
              <a:lnSpc>
                <a:spcPct val="150000"/>
              </a:lnSpc>
            </a:pPr>
            <a:r>
              <a:rPr lang="en-US" b="0" i="0" dirty="0">
                <a:effectLst/>
                <a:latin typeface="open sans" panose="020B0606030504020204" pitchFamily="34" charset="0"/>
              </a:rPr>
              <a:t>Under reverse charge, the responsibility for compliance is shifted to the recipient of goods rather than the supplier.</a:t>
            </a:r>
          </a:p>
          <a:p>
            <a:pPr algn="just">
              <a:lnSpc>
                <a:spcPct val="150000"/>
              </a:lnSpc>
            </a:pPr>
            <a:r>
              <a:rPr lang="en-US" b="0" i="0" dirty="0">
                <a:effectLst/>
                <a:latin typeface="open sans" panose="020B0606030504020204" pitchFamily="34" charset="0"/>
              </a:rPr>
              <a:t> Hence, any person who is required to pay tax under reverse charge must </a:t>
            </a:r>
            <a:r>
              <a:rPr lang="en-US" b="1" i="0" u="none"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obtain GST registration</a:t>
            </a:r>
            <a:r>
              <a:rPr lang="en-US" b="0" i="0" dirty="0">
                <a:effectLst/>
                <a:latin typeface="open sans" panose="020B0606030504020204" pitchFamily="34" charset="0"/>
              </a:rPr>
              <a:t> mandatorily.</a:t>
            </a:r>
          </a:p>
          <a:p>
            <a:pPr algn="just">
              <a:lnSpc>
                <a:spcPct val="150000"/>
              </a:lnSpc>
            </a:pPr>
            <a:r>
              <a:rPr lang="en-US" b="0" i="0" dirty="0">
                <a:effectLst/>
                <a:latin typeface="open sans" panose="020B0606030504020204" pitchFamily="34" charset="0"/>
              </a:rPr>
              <a:t>Further, the recipient of supply on a reverse charge basis must invoice him/herself and pay the tax due on the transaction to the Government directly.</a:t>
            </a:r>
          </a:p>
          <a:p>
            <a:pPr algn="just">
              <a:lnSpc>
                <a:spcPct val="150000"/>
              </a:lnSpc>
            </a:pPr>
            <a:r>
              <a:rPr lang="en-US" b="0" i="0" dirty="0">
                <a:effectLst/>
                <a:latin typeface="open sans" panose="020B0606030504020204" pitchFamily="34" charset="0"/>
              </a:rPr>
              <a:t> GST paid on reverse charge basis shall apply for the input tax credit if such goods and/or services used or the taxpayer might use for business.</a:t>
            </a:r>
          </a:p>
          <a:p>
            <a:pPr algn="just">
              <a:lnSpc>
                <a:spcPct val="150000"/>
              </a:lnSpc>
            </a:pPr>
            <a:endParaRPr lang="en-US" b="0" i="0" dirty="0">
              <a:solidFill>
                <a:srgbClr val="314259"/>
              </a:solidFill>
              <a:effectLst/>
              <a:latin typeface="Gilroy"/>
            </a:endParaRPr>
          </a:p>
          <a:p>
            <a:pPr algn="just">
              <a:lnSpc>
                <a:spcPct val="150000"/>
              </a:lnSpc>
            </a:pPr>
            <a:endParaRPr lang="en-IN" dirty="0"/>
          </a:p>
        </p:txBody>
      </p:sp>
    </p:spTree>
    <p:extLst>
      <p:ext uri="{BB962C8B-B14F-4D97-AF65-F5344CB8AC3E}">
        <p14:creationId xmlns:p14="http://schemas.microsoft.com/office/powerpoint/2010/main" val="3724000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2186</TotalTime>
  <Words>14213</Words>
  <Application>Microsoft Office PowerPoint</Application>
  <PresentationFormat>Widescreen</PresentationFormat>
  <Paragraphs>745</Paragraphs>
  <Slides>138</Slides>
  <Notes>0</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138</vt:i4>
      </vt:variant>
    </vt:vector>
  </HeadingPairs>
  <TitlesOfParts>
    <vt:vector size="163" baseType="lpstr">
      <vt:lpstr>-apple-system</vt:lpstr>
      <vt:lpstr>Arial</vt:lpstr>
      <vt:lpstr>Arial</vt:lpstr>
      <vt:lpstr>Cabin-semi-bold</vt:lpstr>
      <vt:lpstr>Calibri</vt:lpstr>
      <vt:lpstr>Cambria</vt:lpstr>
      <vt:lpstr>Century</vt:lpstr>
      <vt:lpstr>Constantia</vt:lpstr>
      <vt:lpstr>Faustina</vt:lpstr>
      <vt:lpstr>Gilroy</vt:lpstr>
      <vt:lpstr>Google Sans</vt:lpstr>
      <vt:lpstr>GT-America</vt:lpstr>
      <vt:lpstr>helvetica</vt:lpstr>
      <vt:lpstr>Montserrat</vt:lpstr>
      <vt:lpstr>Noto Sans</vt:lpstr>
      <vt:lpstr>Open Sans</vt:lpstr>
      <vt:lpstr>Open Sans</vt:lpstr>
      <vt:lpstr>Poppins</vt:lpstr>
      <vt:lpstr>raleway</vt:lpstr>
      <vt:lpstr>robotoregular</vt:lpstr>
      <vt:lpstr>SourceSansPro</vt:lpstr>
      <vt:lpstr>Symbol</vt:lpstr>
      <vt:lpstr>Wingdings</vt:lpstr>
      <vt:lpstr>Wingdings 2</vt:lpstr>
      <vt:lpstr>Flow</vt:lpstr>
      <vt:lpstr>IMPORTS</vt:lpstr>
      <vt:lpstr>Topics to be covered</vt:lpstr>
      <vt:lpstr>PowerPoint Presentation</vt:lpstr>
      <vt:lpstr>Territorial waters</vt:lpstr>
      <vt:lpstr>Introduction to Customs Law</vt:lpstr>
      <vt:lpstr>PowerPoint Presentation</vt:lpstr>
      <vt:lpstr>CBIC</vt:lpstr>
      <vt:lpstr>Evolution of Customs</vt:lpstr>
      <vt:lpstr>PowerPoint Presentation</vt:lpstr>
      <vt:lpstr>World Trade Organisation</vt:lpstr>
      <vt:lpstr>PowerPoint Presentation</vt:lpstr>
      <vt:lpstr>World Customs Organisation</vt:lpstr>
      <vt:lpstr>PowerPoint Presentation</vt:lpstr>
      <vt:lpstr>Categories of imports</vt:lpstr>
      <vt:lpstr>PowerPoint Presentation</vt:lpstr>
      <vt:lpstr>Various Customs related Acts</vt:lpstr>
      <vt:lpstr>PowerPoint Presentation</vt:lpstr>
      <vt:lpstr>Important Definitions as per The Customs Act 1962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Meaning and Scope of Imports</vt:lpstr>
      <vt:lpstr>Scope of Imports</vt:lpstr>
      <vt:lpstr>PowerPoint Presentation</vt:lpstr>
      <vt:lpstr>PowerPoint Presentation</vt:lpstr>
      <vt:lpstr>PowerPoint Presentation</vt:lpstr>
      <vt:lpstr>Reason for international trade</vt:lpstr>
      <vt:lpstr>Trade Barriers on imports </vt:lpstr>
      <vt:lpstr>PowerPoint Presentation</vt:lpstr>
      <vt:lpstr>PowerPoint Presentation</vt:lpstr>
      <vt:lpstr>Trade Barriers </vt:lpstr>
      <vt:lpstr>PowerPoint Presentation</vt:lpstr>
      <vt:lpstr>Tariff Classification</vt:lpstr>
      <vt:lpstr>High Sea Sales (HSS)</vt:lpstr>
      <vt:lpstr>PowerPoint Presentation</vt:lpstr>
      <vt:lpstr>Example</vt:lpstr>
      <vt:lpstr>PowerPoint Presentation</vt:lpstr>
      <vt:lpstr>PowerPoint Presentation</vt:lpstr>
      <vt:lpstr>PowerPoint Presentation</vt:lpstr>
      <vt:lpstr> Documentation required for High Seal Sales</vt:lpstr>
      <vt:lpstr>Who will claim the input tax credit of GST </vt:lpstr>
      <vt:lpstr> Public Notice No 145/2002 dt 3.12.2002</vt:lpstr>
      <vt:lpstr>Bonded Warehouse </vt:lpstr>
      <vt:lpstr>PowerPoint Presentation</vt:lpstr>
      <vt:lpstr>Chapter IX of The Customs Act 1962 </vt:lpstr>
      <vt:lpstr>PowerPoint Presentation</vt:lpstr>
      <vt:lpstr>PowerPoint Presentation</vt:lpstr>
      <vt:lpstr>In bond bill of entry Section 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bond bill of entry Section 68</vt:lpstr>
      <vt:lpstr>PowerPoint Presentation</vt:lpstr>
      <vt:lpstr>PowerPoint Presentation</vt:lpstr>
      <vt:lpstr>PowerPoint Presentation</vt:lpstr>
      <vt:lpstr>PowerPoint Presentation</vt:lpstr>
      <vt:lpstr>PowerPoint Presentation</vt:lpstr>
      <vt:lpstr>PowerPoint Presentation</vt:lpstr>
      <vt:lpstr>Valuation of Imported Goods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Important to note</vt:lpstr>
      <vt:lpstr>PowerPoint Presentation</vt:lpstr>
      <vt:lpstr>PowerPoint Presentation</vt:lpstr>
      <vt:lpstr>PowerPoint Presentation</vt:lpstr>
      <vt:lpstr>PowerPoint Presentation</vt:lpstr>
      <vt:lpstr> Transaction Value</vt:lpstr>
      <vt:lpstr>PowerPoint Presentation</vt:lpstr>
      <vt:lpstr>Transaction value of identical goods </vt:lpstr>
      <vt:lpstr>Transaction value of similar goods </vt:lpstr>
      <vt:lpstr>Deductive value </vt:lpstr>
      <vt:lpstr>PowerPoint Presentation</vt:lpstr>
      <vt:lpstr>Computed value</vt:lpstr>
      <vt:lpstr>PowerPoint Presentation</vt:lpstr>
      <vt:lpstr>Fall Back Method/Residual method</vt:lpstr>
      <vt:lpstr>PowerPoint Presentation</vt:lpstr>
      <vt:lpstr>Special Valuation Branch</vt:lpstr>
      <vt:lpstr>SVB and related Party transactions </vt:lpstr>
      <vt:lpstr>PowerPoint Presentation</vt:lpstr>
      <vt:lpstr>PowerPoint Presentation</vt:lpstr>
      <vt:lpstr>PowerPoint Presentation</vt:lpstr>
      <vt:lpstr>Import of Services</vt:lpstr>
      <vt:lpstr>GST Compliance for Reverse Charge</vt:lpstr>
      <vt:lpstr>PowerPoint Presentation</vt:lpstr>
      <vt:lpstr>PowerPoint Presentation</vt:lpstr>
      <vt:lpstr> OIDAR Services</vt:lpstr>
      <vt:lpstr>IMPORT AND GST </vt:lpstr>
      <vt:lpstr>PowerPoint Presentation</vt:lpstr>
      <vt:lpstr>PowerPoint Presentation</vt:lpstr>
      <vt:lpstr>Advance Ruling</vt:lpstr>
      <vt:lpstr>PowerPoint Presentation</vt:lpstr>
      <vt:lpstr>Persons eligible to seek Advance Ruling </vt:lpstr>
      <vt:lpstr>27/2015</vt:lpstr>
      <vt:lpstr>Specific issues on which advance ruling under customs can be sought</vt:lpstr>
      <vt:lpstr>PowerPoint Presentation</vt:lpstr>
      <vt:lpstr>Procedure for filing of advance rulings</vt:lpstr>
      <vt:lpstr>Mechanism for appeal against advance ruling:</vt:lpstr>
      <vt:lpstr>PowerPoint Presentation</vt:lpstr>
      <vt:lpstr>PowerPoint Presentation</vt:lpstr>
      <vt:lpstr>Switch Bill of Lading</vt:lpstr>
      <vt:lpstr>PowerPoint Presentation</vt:lpstr>
      <vt:lpstr>PowerPoint Presentation</vt:lpstr>
      <vt:lpstr>PowerPoint Presentation</vt:lpstr>
      <vt:lpstr>PowerPoint Presentation</vt:lpstr>
      <vt:lpstr>PowerPoint Presentation</vt:lpstr>
      <vt:lpstr>Import Clearance</vt:lpstr>
      <vt:lpstr>PowerPoint Presentation</vt:lpstr>
      <vt:lpstr>NON EDI Bill of Entry</vt:lpstr>
      <vt:lpstr>PowerPoint Presentation</vt:lpstr>
      <vt:lpstr>Optional documents wherever required</vt:lpstr>
      <vt:lpstr>PowerPoint Presentation</vt:lpstr>
      <vt:lpstr>PowerPoint Presentation</vt:lpstr>
      <vt:lpstr>Assessment – First Check</vt:lpstr>
      <vt:lpstr>PowerPoint Presentation</vt:lpstr>
      <vt:lpstr>Examination order &amp; out of charge</vt:lpstr>
      <vt:lpstr>Second Check</vt:lpstr>
      <vt:lpstr>Amendment of Bill of Entry: </vt:lpstr>
      <vt:lpstr>Prior Bill of entry </vt:lpstr>
      <vt:lpstr>Mother vessel/Feeder vessel</vt:lpstr>
      <vt:lpstr>List of Books</vt:lpstr>
      <vt:lpstr>Important Websites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IMPORTS</dc:title>
  <dc:creator>VIjayan R</dc:creator>
  <cp:lastModifiedBy>VIjayan R</cp:lastModifiedBy>
  <cp:revision>51</cp:revision>
  <dcterms:created xsi:type="dcterms:W3CDTF">2023-09-14T07:12:01Z</dcterms:created>
  <dcterms:modified xsi:type="dcterms:W3CDTF">2023-10-01T10:24:32Z</dcterms:modified>
</cp:coreProperties>
</file>