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611" r:id="rId6"/>
    <p:sldId id="634" r:id="rId7"/>
    <p:sldId id="268" r:id="rId8"/>
    <p:sldId id="615" r:id="rId9"/>
    <p:sldId id="617" r:id="rId10"/>
    <p:sldId id="616" r:id="rId11"/>
    <p:sldId id="618" r:id="rId12"/>
    <p:sldId id="619" r:id="rId13"/>
    <p:sldId id="620" r:id="rId14"/>
    <p:sldId id="621" r:id="rId15"/>
    <p:sldId id="622" r:id="rId16"/>
    <p:sldId id="623" r:id="rId17"/>
    <p:sldId id="624" r:id="rId18"/>
    <p:sldId id="625" r:id="rId19"/>
    <p:sldId id="642" r:id="rId20"/>
    <p:sldId id="643" r:id="rId21"/>
    <p:sldId id="260" r:id="rId22"/>
    <p:sldId id="261" r:id="rId23"/>
    <p:sldId id="262" r:id="rId24"/>
    <p:sldId id="263" r:id="rId25"/>
    <p:sldId id="264" r:id="rId26"/>
    <p:sldId id="265" r:id="rId27"/>
    <p:sldId id="266" r:id="rId28"/>
    <p:sldId id="259" r:id="rId29"/>
    <p:sldId id="267" r:id="rId30"/>
    <p:sldId id="630" r:id="rId31"/>
    <p:sldId id="631" r:id="rId32"/>
    <p:sldId id="632" r:id="rId33"/>
    <p:sldId id="633" r:id="rId34"/>
    <p:sldId id="612" r:id="rId35"/>
    <p:sldId id="626" r:id="rId36"/>
    <p:sldId id="627" r:id="rId37"/>
    <p:sldId id="628"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44373-BBF8-197B-ED0E-483EF1402D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FA94CDB-2562-17A9-E0F1-96A6B838B5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5C55F03-E4C1-7F85-F8C1-127E3B29BA42}"/>
              </a:ext>
            </a:extLst>
          </p:cNvPr>
          <p:cNvSpPr>
            <a:spLocks noGrp="1"/>
          </p:cNvSpPr>
          <p:nvPr>
            <p:ph type="dt" sz="half" idx="10"/>
          </p:nvPr>
        </p:nvSpPr>
        <p:spPr/>
        <p:txBody>
          <a:bodyPr/>
          <a:lstStyle/>
          <a:p>
            <a:fld id="{BE269D1C-ACFF-46B5-A085-E00C1D7090C1}" type="datetimeFigureOut">
              <a:rPr lang="en-IN" smtClean="0"/>
              <a:t>19-09-2023</a:t>
            </a:fld>
            <a:endParaRPr lang="en-IN"/>
          </a:p>
        </p:txBody>
      </p:sp>
      <p:sp>
        <p:nvSpPr>
          <p:cNvPr id="5" name="Footer Placeholder 4">
            <a:extLst>
              <a:ext uri="{FF2B5EF4-FFF2-40B4-BE49-F238E27FC236}">
                <a16:creationId xmlns:a16="http://schemas.microsoft.com/office/drawing/2014/main" id="{4BFA36D4-1E69-F722-B739-BEAB518C219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32064E2-F71D-8FC0-CDA3-7965B7133F9D}"/>
              </a:ext>
            </a:extLst>
          </p:cNvPr>
          <p:cNvSpPr>
            <a:spLocks noGrp="1"/>
          </p:cNvSpPr>
          <p:nvPr>
            <p:ph type="sldNum" sz="quarter" idx="12"/>
          </p:nvPr>
        </p:nvSpPr>
        <p:spPr/>
        <p:txBody>
          <a:bodyPr/>
          <a:lstStyle/>
          <a:p>
            <a:fld id="{01855B7A-CACB-474E-8BD4-FDAC40A8BA75}" type="slidenum">
              <a:rPr lang="en-IN" smtClean="0"/>
              <a:t>‹#›</a:t>
            </a:fld>
            <a:endParaRPr lang="en-IN"/>
          </a:p>
        </p:txBody>
      </p:sp>
    </p:spTree>
    <p:extLst>
      <p:ext uri="{BB962C8B-B14F-4D97-AF65-F5344CB8AC3E}">
        <p14:creationId xmlns:p14="http://schemas.microsoft.com/office/powerpoint/2010/main" val="911817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A36EE-0A69-D18B-FA58-279807A08702}"/>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6490752-CC14-BCC3-97BE-5C27F0A3BD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76DFD33-8B41-5C9E-3B29-B0F8B3599764}"/>
              </a:ext>
            </a:extLst>
          </p:cNvPr>
          <p:cNvSpPr>
            <a:spLocks noGrp="1"/>
          </p:cNvSpPr>
          <p:nvPr>
            <p:ph type="dt" sz="half" idx="10"/>
          </p:nvPr>
        </p:nvSpPr>
        <p:spPr/>
        <p:txBody>
          <a:bodyPr/>
          <a:lstStyle/>
          <a:p>
            <a:fld id="{BE269D1C-ACFF-46B5-A085-E00C1D7090C1}" type="datetimeFigureOut">
              <a:rPr lang="en-IN" smtClean="0"/>
              <a:t>19-09-2023</a:t>
            </a:fld>
            <a:endParaRPr lang="en-IN"/>
          </a:p>
        </p:txBody>
      </p:sp>
      <p:sp>
        <p:nvSpPr>
          <p:cNvPr id="5" name="Footer Placeholder 4">
            <a:extLst>
              <a:ext uri="{FF2B5EF4-FFF2-40B4-BE49-F238E27FC236}">
                <a16:creationId xmlns:a16="http://schemas.microsoft.com/office/drawing/2014/main" id="{BFA36102-4F75-414A-BFB2-08F1A4516D2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9907936-B177-A7E7-79D2-EBF062B56944}"/>
              </a:ext>
            </a:extLst>
          </p:cNvPr>
          <p:cNvSpPr>
            <a:spLocks noGrp="1"/>
          </p:cNvSpPr>
          <p:nvPr>
            <p:ph type="sldNum" sz="quarter" idx="12"/>
          </p:nvPr>
        </p:nvSpPr>
        <p:spPr/>
        <p:txBody>
          <a:bodyPr/>
          <a:lstStyle/>
          <a:p>
            <a:fld id="{01855B7A-CACB-474E-8BD4-FDAC40A8BA75}" type="slidenum">
              <a:rPr lang="en-IN" smtClean="0"/>
              <a:t>‹#›</a:t>
            </a:fld>
            <a:endParaRPr lang="en-IN"/>
          </a:p>
        </p:txBody>
      </p:sp>
    </p:spTree>
    <p:extLst>
      <p:ext uri="{BB962C8B-B14F-4D97-AF65-F5344CB8AC3E}">
        <p14:creationId xmlns:p14="http://schemas.microsoft.com/office/powerpoint/2010/main" val="567798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CB5E55-8B55-018C-7B18-E8C29DD9C1E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E908699-A3F2-91F5-0DB9-35EB2FED58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B43A8BC-CF86-0D0C-E86F-D60905D38835}"/>
              </a:ext>
            </a:extLst>
          </p:cNvPr>
          <p:cNvSpPr>
            <a:spLocks noGrp="1"/>
          </p:cNvSpPr>
          <p:nvPr>
            <p:ph type="dt" sz="half" idx="10"/>
          </p:nvPr>
        </p:nvSpPr>
        <p:spPr/>
        <p:txBody>
          <a:bodyPr/>
          <a:lstStyle/>
          <a:p>
            <a:fld id="{BE269D1C-ACFF-46B5-A085-E00C1D7090C1}" type="datetimeFigureOut">
              <a:rPr lang="en-IN" smtClean="0"/>
              <a:t>19-09-2023</a:t>
            </a:fld>
            <a:endParaRPr lang="en-IN"/>
          </a:p>
        </p:txBody>
      </p:sp>
      <p:sp>
        <p:nvSpPr>
          <p:cNvPr id="5" name="Footer Placeholder 4">
            <a:extLst>
              <a:ext uri="{FF2B5EF4-FFF2-40B4-BE49-F238E27FC236}">
                <a16:creationId xmlns:a16="http://schemas.microsoft.com/office/drawing/2014/main" id="{CA5474F3-3D6D-F676-77AC-7819FF89F42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C37E08D-E999-DFA9-937A-4B7D701F9C30}"/>
              </a:ext>
            </a:extLst>
          </p:cNvPr>
          <p:cNvSpPr>
            <a:spLocks noGrp="1"/>
          </p:cNvSpPr>
          <p:nvPr>
            <p:ph type="sldNum" sz="quarter" idx="12"/>
          </p:nvPr>
        </p:nvSpPr>
        <p:spPr/>
        <p:txBody>
          <a:bodyPr/>
          <a:lstStyle/>
          <a:p>
            <a:fld id="{01855B7A-CACB-474E-8BD4-FDAC40A8BA75}" type="slidenum">
              <a:rPr lang="en-IN" smtClean="0"/>
              <a:t>‹#›</a:t>
            </a:fld>
            <a:endParaRPr lang="en-IN"/>
          </a:p>
        </p:txBody>
      </p:sp>
    </p:spTree>
    <p:extLst>
      <p:ext uri="{BB962C8B-B14F-4D97-AF65-F5344CB8AC3E}">
        <p14:creationId xmlns:p14="http://schemas.microsoft.com/office/powerpoint/2010/main" val="3006947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7653DBF3-5996-4573-A66A-461A9E15A331}" type="datetimeFigureOut">
              <a:rPr lang="en-IN" smtClean="0"/>
              <a:t>19-09-2023</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1A982D68-09DE-4B49-8148-4E892C9CA6DC}" type="slidenum">
              <a:rPr lang="en-IN" smtClean="0"/>
              <a:t>‹#›</a:t>
            </a:fld>
            <a:endParaRPr lang="en-IN"/>
          </a:p>
        </p:txBody>
      </p:sp>
    </p:spTree>
    <p:extLst>
      <p:ext uri="{BB962C8B-B14F-4D97-AF65-F5344CB8AC3E}">
        <p14:creationId xmlns:p14="http://schemas.microsoft.com/office/powerpoint/2010/main" val="3763605097"/>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53DBF3-5996-4573-A66A-461A9E15A331}" type="datetimeFigureOut">
              <a:rPr lang="en-IN" smtClean="0"/>
              <a:t>19-09-2023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982D68-09DE-4B49-8148-4E892C9CA6DC}" type="slidenum">
              <a:rPr lang="en-IN" smtClean="0"/>
              <a:t>‹#›</a:t>
            </a:fld>
            <a:endParaRPr lang="en-IN"/>
          </a:p>
        </p:txBody>
      </p:sp>
    </p:spTree>
    <p:extLst>
      <p:ext uri="{BB962C8B-B14F-4D97-AF65-F5344CB8AC3E}">
        <p14:creationId xmlns:p14="http://schemas.microsoft.com/office/powerpoint/2010/main" val="41970522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653DBF3-5996-4573-A66A-461A9E15A331}" type="datetimeFigureOut">
              <a:rPr lang="en-IN" smtClean="0"/>
              <a:t>19-09-2023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982D68-09DE-4B49-8148-4E892C9CA6DC}" type="slidenum">
              <a:rPr lang="en-IN" smtClean="0"/>
              <a:t>‹#›</a:t>
            </a:fld>
            <a:endParaRPr lang="en-IN"/>
          </a:p>
        </p:txBody>
      </p:sp>
    </p:spTree>
    <p:extLst>
      <p:ext uri="{BB962C8B-B14F-4D97-AF65-F5344CB8AC3E}">
        <p14:creationId xmlns:p14="http://schemas.microsoft.com/office/powerpoint/2010/main" val="398286482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653DBF3-5996-4573-A66A-461A9E15A331}" type="datetimeFigureOut">
              <a:rPr lang="en-IN" smtClean="0"/>
              <a:t>19-09-2023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982D68-09DE-4B49-8148-4E892C9CA6DC}" type="slidenum">
              <a:rPr lang="en-IN" smtClean="0"/>
              <a:t>‹#›</a:t>
            </a:fld>
            <a:endParaRPr lang="en-IN"/>
          </a:p>
        </p:txBody>
      </p:sp>
    </p:spTree>
    <p:extLst>
      <p:ext uri="{BB962C8B-B14F-4D97-AF65-F5344CB8AC3E}">
        <p14:creationId xmlns:p14="http://schemas.microsoft.com/office/powerpoint/2010/main" val="23780949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653DBF3-5996-4573-A66A-461A9E15A331}" type="datetimeFigureOut">
              <a:rPr lang="en-IN" smtClean="0"/>
              <a:t>19-09-2023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A982D68-09DE-4B49-8148-4E892C9CA6DC}" type="slidenum">
              <a:rPr lang="en-IN" smtClean="0"/>
              <a:t>‹#›</a:t>
            </a:fld>
            <a:endParaRPr lang="en-IN"/>
          </a:p>
        </p:txBody>
      </p:sp>
    </p:spTree>
    <p:extLst>
      <p:ext uri="{BB962C8B-B14F-4D97-AF65-F5344CB8AC3E}">
        <p14:creationId xmlns:p14="http://schemas.microsoft.com/office/powerpoint/2010/main" val="281529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7653DBF3-5996-4573-A66A-461A9E15A331}" type="datetimeFigureOut">
              <a:rPr lang="en-IN" smtClean="0"/>
              <a:t>19-09-2023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A982D68-09DE-4B49-8148-4E892C9CA6DC}" type="slidenum">
              <a:rPr lang="en-IN" smtClean="0"/>
              <a:t>‹#›</a:t>
            </a:fld>
            <a:endParaRPr lang="en-IN"/>
          </a:p>
        </p:txBody>
      </p:sp>
    </p:spTree>
    <p:extLst>
      <p:ext uri="{BB962C8B-B14F-4D97-AF65-F5344CB8AC3E}">
        <p14:creationId xmlns:p14="http://schemas.microsoft.com/office/powerpoint/2010/main" val="3207690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53DBF3-5996-4573-A66A-461A9E15A331}" type="datetimeFigureOut">
              <a:rPr lang="en-IN" smtClean="0"/>
              <a:t>19-09-2023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A982D68-09DE-4B49-8148-4E892C9CA6DC}" type="slidenum">
              <a:rPr lang="en-IN" smtClean="0"/>
              <a:t>‹#›</a:t>
            </a:fld>
            <a:endParaRPr lang="en-IN"/>
          </a:p>
        </p:txBody>
      </p:sp>
    </p:spTree>
    <p:extLst>
      <p:ext uri="{BB962C8B-B14F-4D97-AF65-F5344CB8AC3E}">
        <p14:creationId xmlns:p14="http://schemas.microsoft.com/office/powerpoint/2010/main" val="5715267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653DBF3-5996-4573-A66A-461A9E15A331}" type="datetimeFigureOut">
              <a:rPr lang="en-IN" smtClean="0"/>
              <a:t>19-09-2023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982D68-09DE-4B49-8148-4E892C9CA6DC}" type="slidenum">
              <a:rPr lang="en-IN" smtClean="0"/>
              <a:t>‹#›</a:t>
            </a:fld>
            <a:endParaRPr lang="en-IN"/>
          </a:p>
        </p:txBody>
      </p:sp>
    </p:spTree>
    <p:extLst>
      <p:ext uri="{BB962C8B-B14F-4D97-AF65-F5344CB8AC3E}">
        <p14:creationId xmlns:p14="http://schemas.microsoft.com/office/powerpoint/2010/main" val="2227387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D41C-9FD4-5555-A135-CFD35060B60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5ADE867-6B04-4618-A423-E291A4E697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8FD77BC-1E80-2CC5-DBAD-F002597FB822}"/>
              </a:ext>
            </a:extLst>
          </p:cNvPr>
          <p:cNvSpPr>
            <a:spLocks noGrp="1"/>
          </p:cNvSpPr>
          <p:nvPr>
            <p:ph type="dt" sz="half" idx="10"/>
          </p:nvPr>
        </p:nvSpPr>
        <p:spPr/>
        <p:txBody>
          <a:bodyPr/>
          <a:lstStyle/>
          <a:p>
            <a:fld id="{BE269D1C-ACFF-46B5-A085-E00C1D7090C1}" type="datetimeFigureOut">
              <a:rPr lang="en-IN" smtClean="0"/>
              <a:t>19-09-2023</a:t>
            </a:fld>
            <a:endParaRPr lang="en-IN"/>
          </a:p>
        </p:txBody>
      </p:sp>
      <p:sp>
        <p:nvSpPr>
          <p:cNvPr id="5" name="Footer Placeholder 4">
            <a:extLst>
              <a:ext uri="{FF2B5EF4-FFF2-40B4-BE49-F238E27FC236}">
                <a16:creationId xmlns:a16="http://schemas.microsoft.com/office/drawing/2014/main" id="{D9A25C8D-571A-9C28-1D6B-0908832A0F5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9167204-6451-AE86-32FD-206001DE48D9}"/>
              </a:ext>
            </a:extLst>
          </p:cNvPr>
          <p:cNvSpPr>
            <a:spLocks noGrp="1"/>
          </p:cNvSpPr>
          <p:nvPr>
            <p:ph type="sldNum" sz="quarter" idx="12"/>
          </p:nvPr>
        </p:nvSpPr>
        <p:spPr/>
        <p:txBody>
          <a:bodyPr/>
          <a:lstStyle/>
          <a:p>
            <a:fld id="{01855B7A-CACB-474E-8BD4-FDAC40A8BA75}" type="slidenum">
              <a:rPr lang="en-IN" smtClean="0"/>
              <a:t>‹#›</a:t>
            </a:fld>
            <a:endParaRPr lang="en-IN"/>
          </a:p>
        </p:txBody>
      </p:sp>
    </p:spTree>
    <p:extLst>
      <p:ext uri="{BB962C8B-B14F-4D97-AF65-F5344CB8AC3E}">
        <p14:creationId xmlns:p14="http://schemas.microsoft.com/office/powerpoint/2010/main" val="32022899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653DBF3-5996-4573-A66A-461A9E15A331}" type="datetimeFigureOut">
              <a:rPr lang="en-IN" smtClean="0"/>
              <a:t>19-09-2023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69600" y="6356351"/>
            <a:ext cx="812800" cy="365125"/>
          </a:xfrm>
        </p:spPr>
        <p:txBody>
          <a:bodyPr/>
          <a:lstStyle/>
          <a:p>
            <a:fld id="{1A982D68-09DE-4B49-8148-4E892C9CA6DC}" type="slidenum">
              <a:rPr lang="en-IN" smtClean="0"/>
              <a:t>‹#›</a:t>
            </a:fld>
            <a:endParaRPr lang="en-IN"/>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38108232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53DBF3-5996-4573-A66A-461A9E15A331}" type="datetimeFigureOut">
              <a:rPr lang="en-IN" smtClean="0"/>
              <a:t>19-09-2023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982D68-09DE-4B49-8148-4E892C9CA6DC}" type="slidenum">
              <a:rPr lang="en-IN" smtClean="0"/>
              <a:t>‹#›</a:t>
            </a:fld>
            <a:endParaRPr lang="en-IN"/>
          </a:p>
        </p:txBody>
      </p:sp>
    </p:spTree>
    <p:extLst>
      <p:ext uri="{BB962C8B-B14F-4D97-AF65-F5344CB8AC3E}">
        <p14:creationId xmlns:p14="http://schemas.microsoft.com/office/powerpoint/2010/main" val="2756670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53DBF3-5996-4573-A66A-461A9E15A331}" type="datetimeFigureOut">
              <a:rPr lang="en-IN" smtClean="0"/>
              <a:t>19-09-2023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982D68-09DE-4B49-8148-4E892C9CA6DC}" type="slidenum">
              <a:rPr lang="en-IN" smtClean="0"/>
              <a:t>‹#›</a:t>
            </a:fld>
            <a:endParaRPr lang="en-IN"/>
          </a:p>
        </p:txBody>
      </p:sp>
    </p:spTree>
    <p:extLst>
      <p:ext uri="{BB962C8B-B14F-4D97-AF65-F5344CB8AC3E}">
        <p14:creationId xmlns:p14="http://schemas.microsoft.com/office/powerpoint/2010/main" val="1963833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B88AE-337E-25AC-064A-F342B20F3A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CC4CCE9-84FB-249E-4044-1767D0F9AE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600D8C-7EC9-C515-9600-D7C3E9786D19}"/>
              </a:ext>
            </a:extLst>
          </p:cNvPr>
          <p:cNvSpPr>
            <a:spLocks noGrp="1"/>
          </p:cNvSpPr>
          <p:nvPr>
            <p:ph type="dt" sz="half" idx="10"/>
          </p:nvPr>
        </p:nvSpPr>
        <p:spPr/>
        <p:txBody>
          <a:bodyPr/>
          <a:lstStyle/>
          <a:p>
            <a:fld id="{BE269D1C-ACFF-46B5-A085-E00C1D7090C1}" type="datetimeFigureOut">
              <a:rPr lang="en-IN" smtClean="0"/>
              <a:t>19-09-2023</a:t>
            </a:fld>
            <a:endParaRPr lang="en-IN"/>
          </a:p>
        </p:txBody>
      </p:sp>
      <p:sp>
        <p:nvSpPr>
          <p:cNvPr id="5" name="Footer Placeholder 4">
            <a:extLst>
              <a:ext uri="{FF2B5EF4-FFF2-40B4-BE49-F238E27FC236}">
                <a16:creationId xmlns:a16="http://schemas.microsoft.com/office/drawing/2014/main" id="{0065ED5D-8DF4-0810-FABD-78C1F86E9D5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177547B-C3CF-FA86-0B56-491DA1EE2D41}"/>
              </a:ext>
            </a:extLst>
          </p:cNvPr>
          <p:cNvSpPr>
            <a:spLocks noGrp="1"/>
          </p:cNvSpPr>
          <p:nvPr>
            <p:ph type="sldNum" sz="quarter" idx="12"/>
          </p:nvPr>
        </p:nvSpPr>
        <p:spPr/>
        <p:txBody>
          <a:bodyPr/>
          <a:lstStyle/>
          <a:p>
            <a:fld id="{01855B7A-CACB-474E-8BD4-FDAC40A8BA75}" type="slidenum">
              <a:rPr lang="en-IN" smtClean="0"/>
              <a:t>‹#›</a:t>
            </a:fld>
            <a:endParaRPr lang="en-IN"/>
          </a:p>
        </p:txBody>
      </p:sp>
    </p:spTree>
    <p:extLst>
      <p:ext uri="{BB962C8B-B14F-4D97-AF65-F5344CB8AC3E}">
        <p14:creationId xmlns:p14="http://schemas.microsoft.com/office/powerpoint/2010/main" val="2514073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F2E69-7691-5C1C-D754-0B802F2AFDB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B54A75A-881D-011A-D51A-4F65D61656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5C5A057-657C-9802-C1FB-80B0602C48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96C98BE-44CE-09BE-7886-A7E09A56C7B8}"/>
              </a:ext>
            </a:extLst>
          </p:cNvPr>
          <p:cNvSpPr>
            <a:spLocks noGrp="1"/>
          </p:cNvSpPr>
          <p:nvPr>
            <p:ph type="dt" sz="half" idx="10"/>
          </p:nvPr>
        </p:nvSpPr>
        <p:spPr/>
        <p:txBody>
          <a:bodyPr/>
          <a:lstStyle/>
          <a:p>
            <a:fld id="{BE269D1C-ACFF-46B5-A085-E00C1D7090C1}" type="datetimeFigureOut">
              <a:rPr lang="en-IN" smtClean="0"/>
              <a:t>19-09-2023</a:t>
            </a:fld>
            <a:endParaRPr lang="en-IN"/>
          </a:p>
        </p:txBody>
      </p:sp>
      <p:sp>
        <p:nvSpPr>
          <p:cNvPr id="6" name="Footer Placeholder 5">
            <a:extLst>
              <a:ext uri="{FF2B5EF4-FFF2-40B4-BE49-F238E27FC236}">
                <a16:creationId xmlns:a16="http://schemas.microsoft.com/office/drawing/2014/main" id="{BFF29974-D1BA-EBE5-AF0C-50BE7ABBAC2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C8ED5FD-843F-6DF3-E0B2-DEB48588CA57}"/>
              </a:ext>
            </a:extLst>
          </p:cNvPr>
          <p:cNvSpPr>
            <a:spLocks noGrp="1"/>
          </p:cNvSpPr>
          <p:nvPr>
            <p:ph type="sldNum" sz="quarter" idx="12"/>
          </p:nvPr>
        </p:nvSpPr>
        <p:spPr/>
        <p:txBody>
          <a:bodyPr/>
          <a:lstStyle/>
          <a:p>
            <a:fld id="{01855B7A-CACB-474E-8BD4-FDAC40A8BA75}" type="slidenum">
              <a:rPr lang="en-IN" smtClean="0"/>
              <a:t>‹#›</a:t>
            </a:fld>
            <a:endParaRPr lang="en-IN"/>
          </a:p>
        </p:txBody>
      </p:sp>
    </p:spTree>
    <p:extLst>
      <p:ext uri="{BB962C8B-B14F-4D97-AF65-F5344CB8AC3E}">
        <p14:creationId xmlns:p14="http://schemas.microsoft.com/office/powerpoint/2010/main" val="1391192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A838F-D10D-B2CE-3440-5848D8B1551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D701753-7FDC-9375-87F1-F18096E244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7F0F0B-FCF5-08D3-3C36-12BF344D46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2FA3245-3E26-67A4-9C2F-A7523F3507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DE7F76-A480-3E14-8CB5-FD77A9B565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66C23AA-F33E-0DE5-C2AE-A00CCC5A8BD4}"/>
              </a:ext>
            </a:extLst>
          </p:cNvPr>
          <p:cNvSpPr>
            <a:spLocks noGrp="1"/>
          </p:cNvSpPr>
          <p:nvPr>
            <p:ph type="dt" sz="half" idx="10"/>
          </p:nvPr>
        </p:nvSpPr>
        <p:spPr/>
        <p:txBody>
          <a:bodyPr/>
          <a:lstStyle/>
          <a:p>
            <a:fld id="{BE269D1C-ACFF-46B5-A085-E00C1D7090C1}" type="datetimeFigureOut">
              <a:rPr lang="en-IN" smtClean="0"/>
              <a:t>19-09-2023</a:t>
            </a:fld>
            <a:endParaRPr lang="en-IN"/>
          </a:p>
        </p:txBody>
      </p:sp>
      <p:sp>
        <p:nvSpPr>
          <p:cNvPr id="8" name="Footer Placeholder 7">
            <a:extLst>
              <a:ext uri="{FF2B5EF4-FFF2-40B4-BE49-F238E27FC236}">
                <a16:creationId xmlns:a16="http://schemas.microsoft.com/office/drawing/2014/main" id="{8E6B84A0-9C71-62BB-A2EC-164DFD2B47E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C2F0425-CD1E-736A-F376-9A9ED5572E9B}"/>
              </a:ext>
            </a:extLst>
          </p:cNvPr>
          <p:cNvSpPr>
            <a:spLocks noGrp="1"/>
          </p:cNvSpPr>
          <p:nvPr>
            <p:ph type="sldNum" sz="quarter" idx="12"/>
          </p:nvPr>
        </p:nvSpPr>
        <p:spPr/>
        <p:txBody>
          <a:bodyPr/>
          <a:lstStyle/>
          <a:p>
            <a:fld id="{01855B7A-CACB-474E-8BD4-FDAC40A8BA75}" type="slidenum">
              <a:rPr lang="en-IN" smtClean="0"/>
              <a:t>‹#›</a:t>
            </a:fld>
            <a:endParaRPr lang="en-IN"/>
          </a:p>
        </p:txBody>
      </p:sp>
    </p:spTree>
    <p:extLst>
      <p:ext uri="{BB962C8B-B14F-4D97-AF65-F5344CB8AC3E}">
        <p14:creationId xmlns:p14="http://schemas.microsoft.com/office/powerpoint/2010/main" val="3682103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86FD2-24E5-68A9-C8A8-E72B74A6F58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631C0AB-FB34-D1AC-DE57-CC781C2E99A7}"/>
              </a:ext>
            </a:extLst>
          </p:cNvPr>
          <p:cNvSpPr>
            <a:spLocks noGrp="1"/>
          </p:cNvSpPr>
          <p:nvPr>
            <p:ph type="dt" sz="half" idx="10"/>
          </p:nvPr>
        </p:nvSpPr>
        <p:spPr/>
        <p:txBody>
          <a:bodyPr/>
          <a:lstStyle/>
          <a:p>
            <a:fld id="{BE269D1C-ACFF-46B5-A085-E00C1D7090C1}" type="datetimeFigureOut">
              <a:rPr lang="en-IN" smtClean="0"/>
              <a:t>19-09-2023</a:t>
            </a:fld>
            <a:endParaRPr lang="en-IN"/>
          </a:p>
        </p:txBody>
      </p:sp>
      <p:sp>
        <p:nvSpPr>
          <p:cNvPr id="4" name="Footer Placeholder 3">
            <a:extLst>
              <a:ext uri="{FF2B5EF4-FFF2-40B4-BE49-F238E27FC236}">
                <a16:creationId xmlns:a16="http://schemas.microsoft.com/office/drawing/2014/main" id="{C3999133-3688-D8C7-6D28-232F1C5385A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0EB2E3BF-AA77-1380-D2A9-38F0209138F4}"/>
              </a:ext>
            </a:extLst>
          </p:cNvPr>
          <p:cNvSpPr>
            <a:spLocks noGrp="1"/>
          </p:cNvSpPr>
          <p:nvPr>
            <p:ph type="sldNum" sz="quarter" idx="12"/>
          </p:nvPr>
        </p:nvSpPr>
        <p:spPr/>
        <p:txBody>
          <a:bodyPr/>
          <a:lstStyle/>
          <a:p>
            <a:fld id="{01855B7A-CACB-474E-8BD4-FDAC40A8BA75}" type="slidenum">
              <a:rPr lang="en-IN" smtClean="0"/>
              <a:t>‹#›</a:t>
            </a:fld>
            <a:endParaRPr lang="en-IN"/>
          </a:p>
        </p:txBody>
      </p:sp>
    </p:spTree>
    <p:extLst>
      <p:ext uri="{BB962C8B-B14F-4D97-AF65-F5344CB8AC3E}">
        <p14:creationId xmlns:p14="http://schemas.microsoft.com/office/powerpoint/2010/main" val="4234207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4FC006-F624-A1F8-7DB3-57D67AD2BFB9}"/>
              </a:ext>
            </a:extLst>
          </p:cNvPr>
          <p:cNvSpPr>
            <a:spLocks noGrp="1"/>
          </p:cNvSpPr>
          <p:nvPr>
            <p:ph type="dt" sz="half" idx="10"/>
          </p:nvPr>
        </p:nvSpPr>
        <p:spPr/>
        <p:txBody>
          <a:bodyPr/>
          <a:lstStyle/>
          <a:p>
            <a:fld id="{BE269D1C-ACFF-46B5-A085-E00C1D7090C1}" type="datetimeFigureOut">
              <a:rPr lang="en-IN" smtClean="0"/>
              <a:t>19-09-2023</a:t>
            </a:fld>
            <a:endParaRPr lang="en-IN"/>
          </a:p>
        </p:txBody>
      </p:sp>
      <p:sp>
        <p:nvSpPr>
          <p:cNvPr id="3" name="Footer Placeholder 2">
            <a:extLst>
              <a:ext uri="{FF2B5EF4-FFF2-40B4-BE49-F238E27FC236}">
                <a16:creationId xmlns:a16="http://schemas.microsoft.com/office/drawing/2014/main" id="{5039866A-4DFB-FBE3-A536-B50A4B1475E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A5F259B0-51C6-3FE3-9791-D27DA0F87DC1}"/>
              </a:ext>
            </a:extLst>
          </p:cNvPr>
          <p:cNvSpPr>
            <a:spLocks noGrp="1"/>
          </p:cNvSpPr>
          <p:nvPr>
            <p:ph type="sldNum" sz="quarter" idx="12"/>
          </p:nvPr>
        </p:nvSpPr>
        <p:spPr/>
        <p:txBody>
          <a:bodyPr/>
          <a:lstStyle/>
          <a:p>
            <a:fld id="{01855B7A-CACB-474E-8BD4-FDAC40A8BA75}" type="slidenum">
              <a:rPr lang="en-IN" smtClean="0"/>
              <a:t>‹#›</a:t>
            </a:fld>
            <a:endParaRPr lang="en-IN"/>
          </a:p>
        </p:txBody>
      </p:sp>
    </p:spTree>
    <p:extLst>
      <p:ext uri="{BB962C8B-B14F-4D97-AF65-F5344CB8AC3E}">
        <p14:creationId xmlns:p14="http://schemas.microsoft.com/office/powerpoint/2010/main" val="2257397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92187-A4A5-B842-C4CC-C694DD7016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CA3C6722-5CC6-356F-9170-241726DD62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139DE3B-1E83-D492-50F1-7EEEAB87FA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1BE8C8-0E8B-DC41-8EBB-079549DC658C}"/>
              </a:ext>
            </a:extLst>
          </p:cNvPr>
          <p:cNvSpPr>
            <a:spLocks noGrp="1"/>
          </p:cNvSpPr>
          <p:nvPr>
            <p:ph type="dt" sz="half" idx="10"/>
          </p:nvPr>
        </p:nvSpPr>
        <p:spPr/>
        <p:txBody>
          <a:bodyPr/>
          <a:lstStyle/>
          <a:p>
            <a:fld id="{BE269D1C-ACFF-46B5-A085-E00C1D7090C1}" type="datetimeFigureOut">
              <a:rPr lang="en-IN" smtClean="0"/>
              <a:t>19-09-2023</a:t>
            </a:fld>
            <a:endParaRPr lang="en-IN"/>
          </a:p>
        </p:txBody>
      </p:sp>
      <p:sp>
        <p:nvSpPr>
          <p:cNvPr id="6" name="Footer Placeholder 5">
            <a:extLst>
              <a:ext uri="{FF2B5EF4-FFF2-40B4-BE49-F238E27FC236}">
                <a16:creationId xmlns:a16="http://schemas.microsoft.com/office/drawing/2014/main" id="{A4285C59-F3C7-6A4E-310A-F97B7144A40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FCE5A12-D32B-A82B-D7B3-DD7AED203E95}"/>
              </a:ext>
            </a:extLst>
          </p:cNvPr>
          <p:cNvSpPr>
            <a:spLocks noGrp="1"/>
          </p:cNvSpPr>
          <p:nvPr>
            <p:ph type="sldNum" sz="quarter" idx="12"/>
          </p:nvPr>
        </p:nvSpPr>
        <p:spPr/>
        <p:txBody>
          <a:bodyPr/>
          <a:lstStyle/>
          <a:p>
            <a:fld id="{01855B7A-CACB-474E-8BD4-FDAC40A8BA75}" type="slidenum">
              <a:rPr lang="en-IN" smtClean="0"/>
              <a:t>‹#›</a:t>
            </a:fld>
            <a:endParaRPr lang="en-IN"/>
          </a:p>
        </p:txBody>
      </p:sp>
    </p:spTree>
    <p:extLst>
      <p:ext uri="{BB962C8B-B14F-4D97-AF65-F5344CB8AC3E}">
        <p14:creationId xmlns:p14="http://schemas.microsoft.com/office/powerpoint/2010/main" val="2348376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4CFB9-4F00-68EF-9439-1528FDD8D3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4417FE37-CB10-5FED-054D-BF5F54DDD8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34E8EC7-B260-A96D-071C-227B1F784E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DA327D-53F9-70EB-A9E4-B46A7A4F764C}"/>
              </a:ext>
            </a:extLst>
          </p:cNvPr>
          <p:cNvSpPr>
            <a:spLocks noGrp="1"/>
          </p:cNvSpPr>
          <p:nvPr>
            <p:ph type="dt" sz="half" idx="10"/>
          </p:nvPr>
        </p:nvSpPr>
        <p:spPr/>
        <p:txBody>
          <a:bodyPr/>
          <a:lstStyle/>
          <a:p>
            <a:fld id="{BE269D1C-ACFF-46B5-A085-E00C1D7090C1}" type="datetimeFigureOut">
              <a:rPr lang="en-IN" smtClean="0"/>
              <a:t>19-09-2023</a:t>
            </a:fld>
            <a:endParaRPr lang="en-IN"/>
          </a:p>
        </p:txBody>
      </p:sp>
      <p:sp>
        <p:nvSpPr>
          <p:cNvPr id="6" name="Footer Placeholder 5">
            <a:extLst>
              <a:ext uri="{FF2B5EF4-FFF2-40B4-BE49-F238E27FC236}">
                <a16:creationId xmlns:a16="http://schemas.microsoft.com/office/drawing/2014/main" id="{34032662-E3E1-C76D-2A16-7FC37672B8F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CD52E6D-F0F2-BD0F-23A9-49AE15EB3BA6}"/>
              </a:ext>
            </a:extLst>
          </p:cNvPr>
          <p:cNvSpPr>
            <a:spLocks noGrp="1"/>
          </p:cNvSpPr>
          <p:nvPr>
            <p:ph type="sldNum" sz="quarter" idx="12"/>
          </p:nvPr>
        </p:nvSpPr>
        <p:spPr/>
        <p:txBody>
          <a:bodyPr/>
          <a:lstStyle/>
          <a:p>
            <a:fld id="{01855B7A-CACB-474E-8BD4-FDAC40A8BA75}" type="slidenum">
              <a:rPr lang="en-IN" smtClean="0"/>
              <a:t>‹#›</a:t>
            </a:fld>
            <a:endParaRPr lang="en-IN"/>
          </a:p>
        </p:txBody>
      </p:sp>
    </p:spTree>
    <p:extLst>
      <p:ext uri="{BB962C8B-B14F-4D97-AF65-F5344CB8AC3E}">
        <p14:creationId xmlns:p14="http://schemas.microsoft.com/office/powerpoint/2010/main" val="4201745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32D8E2-4D50-8401-8934-9651957E18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120D11B-21ED-0A5C-94D5-E5A3BAB21B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AA7051C-0ACD-F41F-0726-31D6241AE2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269D1C-ACFF-46B5-A085-E00C1D7090C1}" type="datetimeFigureOut">
              <a:rPr lang="en-IN" smtClean="0"/>
              <a:t>19-09-2023</a:t>
            </a:fld>
            <a:endParaRPr lang="en-IN"/>
          </a:p>
        </p:txBody>
      </p:sp>
      <p:sp>
        <p:nvSpPr>
          <p:cNvPr id="5" name="Footer Placeholder 4">
            <a:extLst>
              <a:ext uri="{FF2B5EF4-FFF2-40B4-BE49-F238E27FC236}">
                <a16:creationId xmlns:a16="http://schemas.microsoft.com/office/drawing/2014/main" id="{87107930-9360-42AC-065D-4FF78F089D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34D91D0-7605-B2A4-5635-7CAA6EC67E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855B7A-CACB-474E-8BD4-FDAC40A8BA75}" type="slidenum">
              <a:rPr lang="en-IN" smtClean="0"/>
              <a:t>‹#›</a:t>
            </a:fld>
            <a:endParaRPr lang="en-IN"/>
          </a:p>
        </p:txBody>
      </p:sp>
    </p:spTree>
    <p:extLst>
      <p:ext uri="{BB962C8B-B14F-4D97-AF65-F5344CB8AC3E}">
        <p14:creationId xmlns:p14="http://schemas.microsoft.com/office/powerpoint/2010/main" val="900222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653DBF3-5996-4573-A66A-461A9E15A331}" type="datetimeFigureOut">
              <a:rPr lang="en-IN" smtClean="0"/>
              <a:t>19-09-2023</a:t>
            </a:fld>
            <a:endParaRPr lang="en-IN"/>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A982D68-09DE-4B49-8148-4E892C9CA6DC}" type="slidenum">
              <a:rPr lang="en-IN" smtClean="0"/>
              <a:t>‹#›</a:t>
            </a:fld>
            <a:endParaRPr lang="en-IN"/>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extLst>
      <p:ext uri="{BB962C8B-B14F-4D97-AF65-F5344CB8AC3E}">
        <p14:creationId xmlns:p14="http://schemas.microsoft.com/office/powerpoint/2010/main" val="5214575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hyperlink" Target="https://www.google.co.in/search?dcr=0&amp;q=world+customs+organization+type+of+business&amp;stick=H4sIAAAAAAAAAOPgE-LUz9U3MDTMKivSUswot9JPzs_JSU0uyczP088vSk_My6xKBHGKrUoqC1IBfvQWjTAAAAA&amp;sa=X&amp;ved=0ahUKEwimzJHx4qLZAhUEpY8KHaDnBD4Q6BMI1AEoADAT" TargetMode="External"/><Relationship Id="rId3" Type="http://schemas.openxmlformats.org/officeDocument/2006/relationships/hyperlink" Target="https://www.google.co.in/search?dcr=0&amp;q=Brussels?&amp;stick=H4sIAAAAAAAAAOPgE-LUz9U3MDTMKitS4gAzzc2rtDQyyq30k_NzclKTSzLz8_Tzi9IT8zKrEkGcYqv0xKKizGKgcEYhANsck29BAAAA&amp;sa=X&amp;ved=0ahUKEwimzJHx4qLZAhUEpY8KHaDnBD4QmxMIxQEoATAO" TargetMode="External"/><Relationship Id="rId7" Type="http://schemas.openxmlformats.org/officeDocument/2006/relationships/hyperlink" Target="https://www.google.co.in/search?dcr=0&amp;q=world+customs+organization+formerly+called&amp;sa=X&amp;ved=0ahUKEwimzJHx4qLZAhUEpY8KHaDnBD4Q6BMI0QEoADAS" TargetMode="External"/><Relationship Id="rId2" Type="http://schemas.openxmlformats.org/officeDocument/2006/relationships/hyperlink" Target="https://www.google.co.in/search?dcr=0&amp;q=world+customs+organization+headquarters&amp;stick=H4sIAAAAAAAAAOPgE-LUz9U3MDTMKivS0sgot9JPzs_JSU0uyczP088vSk_My6xKBHGKrdITi4oyi4HCGYUAIesVKzcAAAA&amp;sa=X&amp;ved=0ahUKEwimzJHx4qLZAhUEpY8KHaDnBD4Q6BMIxAEoADAO" TargetMode="External"/><Relationship Id="rId1" Type="http://schemas.openxmlformats.org/officeDocument/2006/relationships/slideLayout" Target="../slideLayouts/slideLayout13.xml"/><Relationship Id="rId6" Type="http://schemas.openxmlformats.org/officeDocument/2006/relationships/hyperlink" Target="https://www.google.co.in/search?dcr=0&amp;q=world+customs+organization+membership&amp;sa=X&amp;ved=0ahUKEwimzJHx4qLZAhUEpY8KHaDnBD4Q6BMIzgEoADAR" TargetMode="External"/><Relationship Id="rId5" Type="http://schemas.openxmlformats.org/officeDocument/2006/relationships/hyperlink" Target="https://www.google.co.in/search?dcr=0&amp;q=world+customs+organization+secretary+general&amp;sa=X&amp;ved=0ahUKEwimzJHx4qLZAhUEpY8KHaDnBD4Q6BMIywEoADAQ" TargetMode="External"/><Relationship Id="rId4" Type="http://schemas.openxmlformats.org/officeDocument/2006/relationships/hyperlink" Target="https://www.google.co.in/search?dcr=0&amp;q=world+customs+organization+founded&amp;stick=H4sIAAAAAAAAAOPgE-LUz9U3MDTMKivSUs1OttLPL0pPzMusSizJzM9D4Vil5ZfmpaSmAABmgGCsNAAAAA&amp;sa=X&amp;ved=0ahUKEwimzJHx4qLZAhUEpY8KHaDnBD4Q6BMIyAEoADAP" TargetMode="External"/><Relationship Id="rId9" Type="http://schemas.openxmlformats.org/officeDocument/2006/relationships/hyperlink" Target="https://www.google.co.in/search?dcr=0&amp;q=intergovernmental+organization&amp;stick=H4sIAAAAAAAAAOPgE-LUz9U3MDTMKitS4gIxzYst43OytRQzyq30k_NzclKTSzLz8_Tzi9IT8zKrEkGcYquSyoJUAKjN3Zk8AAAA&amp;sa=X&amp;ved=0ahUKEwimzJHx4qLZAhUEpY8KHaDnBD4QmxMI1QEoATAT"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en.wikipedia.org/wiki/World_Trade_Organization" TargetMode="External"/><Relationship Id="rId3" Type="http://schemas.openxmlformats.org/officeDocument/2006/relationships/hyperlink" Target="https://en.wikipedia.org/wiki/Trade_facilitation" TargetMode="External"/><Relationship Id="rId7" Type="http://schemas.openxmlformats.org/officeDocument/2006/relationships/hyperlink" Target="https://en.wikipedia.org/wiki/Harmonized_System" TargetMode="External"/><Relationship Id="rId2" Type="http://schemas.openxmlformats.org/officeDocument/2006/relationships/hyperlink" Target="https://en.wikipedia.org/wiki/Supply_chain_security" TargetMode="External"/><Relationship Id="rId1" Type="http://schemas.openxmlformats.org/officeDocument/2006/relationships/slideLayout" Target="../slideLayouts/slideLayout13.xml"/><Relationship Id="rId6" Type="http://schemas.openxmlformats.org/officeDocument/2006/relationships/hyperlink" Target="https://en.wikipedia.org/wiki/Capacity_building" TargetMode="External"/><Relationship Id="rId5" Type="http://schemas.openxmlformats.org/officeDocument/2006/relationships/hyperlink" Target="https://en.wikipedia.org/wiki/Intellectual_Property_Rights" TargetMode="External"/><Relationship Id="rId10" Type="http://schemas.openxmlformats.org/officeDocument/2006/relationships/hyperlink" Target="https://en.wikipedia.org/wiki/Rules_of_Origin" TargetMode="External"/><Relationship Id="rId4" Type="http://schemas.openxmlformats.org/officeDocument/2006/relationships/hyperlink" Target="https://en.wikipedia.org/wiki/Counterfeiting" TargetMode="External"/><Relationship Id="rId9" Type="http://schemas.openxmlformats.org/officeDocument/2006/relationships/hyperlink" Target="https://en.wikipedia.org/wiki/Customs_valuatio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7.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8.xml"/></Relationships>
</file>

<file path=ppt/slides/_rels/slide22.xml.rels><?xml version="1.0" encoding="UTF-8" standalone="yes"?>
<Relationships xmlns="http://schemas.openxmlformats.org/package/2006/relationships"><Relationship Id="rId3" Type="http://schemas.openxmlformats.org/officeDocument/2006/relationships/hyperlink" Target="http://undefined/content-page/explore-act/1000086/1000002" TargetMode="External"/><Relationship Id="rId2" Type="http://schemas.openxmlformats.org/officeDocument/2006/relationships/slideLayout" Target="../slideLayouts/slideLayout13.xml"/><Relationship Id="rId1" Type="http://schemas.openxmlformats.org/officeDocument/2006/relationships/themeOverride" Target="../theme/themeOverride9.xml"/><Relationship Id="rId4" Type="http://schemas.openxmlformats.org/officeDocument/2006/relationships/hyperlink" Target="http://undefined/content-page/explore-act/1000090/1000002"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undefined/content-page/explore-act/1000007/1000002" TargetMode="External"/><Relationship Id="rId2" Type="http://schemas.openxmlformats.org/officeDocument/2006/relationships/slideLayout" Target="../slideLayouts/slideLayout13.xml"/><Relationship Id="rId1" Type="http://schemas.openxmlformats.org/officeDocument/2006/relationships/themeOverride" Target="../theme/themeOverride10.xml"/></Relationships>
</file>

<file path=ppt/slides/_rels/slide24.xml.rels><?xml version="1.0" encoding="UTF-8" standalone="yes"?>
<Relationships xmlns="http://schemas.openxmlformats.org/package/2006/relationships"><Relationship Id="rId3" Type="http://schemas.openxmlformats.org/officeDocument/2006/relationships/hyperlink" Target="http://undefined/content-page/explore-act/1000131/1000002" TargetMode="External"/><Relationship Id="rId2" Type="http://schemas.openxmlformats.org/officeDocument/2006/relationships/slideLayout" Target="../slideLayouts/slideLayout13.xml"/><Relationship Id="rId1" Type="http://schemas.openxmlformats.org/officeDocument/2006/relationships/themeOverride" Target="../theme/themeOverride1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2.xml"/></Relationships>
</file>

<file path=ppt/slides/_rels/slide26.xml.rels><?xml version="1.0" encoding="UTF-8" standalone="yes"?>
<Relationships xmlns="http://schemas.openxmlformats.org/package/2006/relationships"><Relationship Id="rId3" Type="http://schemas.openxmlformats.org/officeDocument/2006/relationships/hyperlink" Target="http://undefined/content-page/explore-act/1000068/1000002" TargetMode="External"/><Relationship Id="rId2" Type="http://schemas.openxmlformats.org/officeDocument/2006/relationships/slideLayout" Target="../slideLayouts/slideLayout13.xml"/><Relationship Id="rId1" Type="http://schemas.openxmlformats.org/officeDocument/2006/relationships/themeOverride" Target="../theme/themeOverride13.xml"/></Relationships>
</file>

<file path=ppt/slides/_rels/slide27.xml.rels><?xml version="1.0" encoding="UTF-8" standalone="yes"?>
<Relationships xmlns="http://schemas.openxmlformats.org/package/2006/relationships"><Relationship Id="rId3" Type="http://schemas.openxmlformats.org/officeDocument/2006/relationships/hyperlink" Target="http://undefined/content-page/explore-act/1000090/1000002" TargetMode="External"/><Relationship Id="rId2" Type="http://schemas.openxmlformats.org/officeDocument/2006/relationships/slideLayout" Target="../slideLayouts/slideLayout13.xml"/><Relationship Id="rId1" Type="http://schemas.openxmlformats.org/officeDocument/2006/relationships/themeOverride" Target="../theme/themeOverride14.xml"/><Relationship Id="rId6" Type="http://schemas.openxmlformats.org/officeDocument/2006/relationships/hyperlink" Target="http://undefined/content-page/explore-act/1000101/1000002" TargetMode="External"/><Relationship Id="rId5" Type="http://schemas.openxmlformats.org/officeDocument/2006/relationships/hyperlink" Target="http://undefined/content-page/explore-act/1000099/1000002" TargetMode="External"/><Relationship Id="rId4" Type="http://schemas.openxmlformats.org/officeDocument/2006/relationships/hyperlink" Target="http://undefined/content-page/explore-act/1000028/1000002" TargetMode="Externa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8.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0D215-D200-19A2-6B8D-0B6B9EB728E1}"/>
              </a:ext>
            </a:extLst>
          </p:cNvPr>
          <p:cNvSpPr>
            <a:spLocks noGrp="1"/>
          </p:cNvSpPr>
          <p:nvPr>
            <p:ph type="ctrTitle"/>
          </p:nvPr>
        </p:nvSpPr>
        <p:spPr/>
        <p:txBody>
          <a:bodyPr/>
          <a:lstStyle/>
          <a:p>
            <a:endParaRPr lang="en-IN"/>
          </a:p>
        </p:txBody>
      </p:sp>
      <p:sp>
        <p:nvSpPr>
          <p:cNvPr id="3" name="Subtitle 2">
            <a:extLst>
              <a:ext uri="{FF2B5EF4-FFF2-40B4-BE49-F238E27FC236}">
                <a16:creationId xmlns:a16="http://schemas.microsoft.com/office/drawing/2014/main" id="{B1102BF0-1C54-E909-AFFF-7B22F05AE8E0}"/>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4200707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17625-B695-72D7-5692-6FE5AA201C3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6EFA6D8-B2A6-378A-209D-A32949C7A36D}"/>
              </a:ext>
            </a:extLst>
          </p:cNvPr>
          <p:cNvSpPr>
            <a:spLocks noGrp="1"/>
          </p:cNvSpPr>
          <p:nvPr>
            <p:ph idx="1"/>
          </p:nvPr>
        </p:nvSpPr>
        <p:spPr/>
        <p:txBody>
          <a:bodyPr>
            <a:normAutofit fontScale="77500" lnSpcReduction="20000"/>
          </a:bodyPr>
          <a:lstStyle/>
          <a:p>
            <a:pPr marL="0" indent="0" algn="just">
              <a:lnSpc>
                <a:spcPct val="160000"/>
              </a:lnSpc>
              <a:buNone/>
            </a:pPr>
            <a:r>
              <a:rPr lang="en-GB" sz="3200" dirty="0">
                <a:latin typeface="Century" pitchFamily="18" charset="0"/>
              </a:rPr>
              <a:t>Customs in India</a:t>
            </a:r>
            <a:endParaRPr lang="en-US" sz="3200" dirty="0">
              <a:latin typeface="Century" pitchFamily="18" charset="0"/>
            </a:endParaRPr>
          </a:p>
          <a:p>
            <a:pPr marL="0" indent="0" algn="just">
              <a:lnSpc>
                <a:spcPct val="160000"/>
              </a:lnSpc>
              <a:buNone/>
            </a:pPr>
            <a:r>
              <a:rPr lang="en-GB" sz="2800" dirty="0">
                <a:latin typeface="Century" panose="02040604050505020304" pitchFamily="18" charset="0"/>
              </a:rPr>
              <a:t>India is a part of various international customs agreements set by global institutions. Some of these institutions are as follows: </a:t>
            </a:r>
          </a:p>
          <a:p>
            <a:pPr lvl="0" algn="just">
              <a:lnSpc>
                <a:spcPct val="160000"/>
              </a:lnSpc>
            </a:pPr>
            <a:r>
              <a:rPr lang="en-GB" sz="2800" b="1" dirty="0">
                <a:latin typeface="Century" panose="02040604050505020304" pitchFamily="18" charset="0"/>
              </a:rPr>
              <a:t>World Trade Organisation (WTO)</a:t>
            </a:r>
            <a:r>
              <a:rPr lang="en-GB" sz="2800" dirty="0">
                <a:latin typeface="Century" panose="02040604050505020304" pitchFamily="18" charset="0"/>
              </a:rPr>
              <a:t>: WTO, headquartered at Geneva, Switzerland, consists of 153 members and represents more than 97% of the world trade. </a:t>
            </a:r>
          </a:p>
          <a:p>
            <a:pPr lvl="0" algn="just">
              <a:lnSpc>
                <a:spcPct val="160000"/>
              </a:lnSpc>
            </a:pPr>
            <a:r>
              <a:rPr lang="en-GB" sz="2800" b="1" dirty="0">
                <a:latin typeface="Century" panose="02040604050505020304" pitchFamily="18" charset="0"/>
              </a:rPr>
              <a:t>World Customs Organisation (WCO)</a:t>
            </a:r>
            <a:r>
              <a:rPr lang="en-GB" sz="2800" dirty="0">
                <a:latin typeface="Century" panose="02040604050505020304" pitchFamily="18" charset="0"/>
              </a:rPr>
              <a:t>: WCO is an independent inter-governmental body established in 1952. </a:t>
            </a:r>
          </a:p>
          <a:p>
            <a:endParaRPr lang="en-IN" dirty="0"/>
          </a:p>
        </p:txBody>
      </p:sp>
    </p:spTree>
    <p:extLst>
      <p:ext uri="{BB962C8B-B14F-4D97-AF65-F5344CB8AC3E}">
        <p14:creationId xmlns:p14="http://schemas.microsoft.com/office/powerpoint/2010/main" val="2864795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A9556-4149-71BB-329F-D2F5C8BEB182}"/>
              </a:ext>
            </a:extLst>
          </p:cNvPr>
          <p:cNvSpPr>
            <a:spLocks noGrp="1"/>
          </p:cNvSpPr>
          <p:nvPr>
            <p:ph type="title"/>
          </p:nvPr>
        </p:nvSpPr>
        <p:spPr/>
        <p:txBody>
          <a:bodyPr/>
          <a:lstStyle/>
          <a:p>
            <a:r>
              <a:rPr lang="en-US" dirty="0"/>
              <a:t>World Trade </a:t>
            </a:r>
            <a:r>
              <a:rPr lang="en-US" dirty="0" err="1"/>
              <a:t>Organisation</a:t>
            </a:r>
            <a:endParaRPr lang="en-IN" dirty="0"/>
          </a:p>
        </p:txBody>
      </p:sp>
      <p:sp>
        <p:nvSpPr>
          <p:cNvPr id="3" name="Content Placeholder 2">
            <a:extLst>
              <a:ext uri="{FF2B5EF4-FFF2-40B4-BE49-F238E27FC236}">
                <a16:creationId xmlns:a16="http://schemas.microsoft.com/office/drawing/2014/main" id="{00CB3A67-722C-7A9E-20C7-1B39E59B4343}"/>
              </a:ext>
            </a:extLst>
          </p:cNvPr>
          <p:cNvSpPr>
            <a:spLocks noGrp="1"/>
          </p:cNvSpPr>
          <p:nvPr>
            <p:ph idx="1"/>
          </p:nvPr>
        </p:nvSpPr>
        <p:spPr/>
        <p:txBody>
          <a:bodyPr>
            <a:normAutofit fontScale="92500" lnSpcReduction="10000"/>
          </a:bodyPr>
          <a:lstStyle/>
          <a:p>
            <a:pPr>
              <a:lnSpc>
                <a:spcPct val="150000"/>
              </a:lnSpc>
            </a:pPr>
            <a:r>
              <a:rPr lang="en-GB" sz="2800" dirty="0">
                <a:latin typeface="Century" pitchFamily="18" charset="0"/>
              </a:rPr>
              <a:t>The World Trade Organization is an intergovernmental organization that regulates international trade. </a:t>
            </a:r>
          </a:p>
          <a:p>
            <a:pPr>
              <a:lnSpc>
                <a:spcPct val="150000"/>
              </a:lnSpc>
            </a:pPr>
            <a:r>
              <a:rPr lang="en-GB" sz="2800" dirty="0">
                <a:latin typeface="Century" pitchFamily="18" charset="0"/>
              </a:rPr>
              <a:t>Headquarters  Geneva, Switzerland</a:t>
            </a:r>
          </a:p>
          <a:p>
            <a:pPr>
              <a:lnSpc>
                <a:spcPct val="150000"/>
              </a:lnSpc>
            </a:pPr>
            <a:r>
              <a:rPr lang="en-GB" sz="2800" dirty="0">
                <a:latin typeface="Century" pitchFamily="18" charset="0"/>
              </a:rPr>
              <a:t>Purpose: Regulate international trade</a:t>
            </a:r>
          </a:p>
          <a:p>
            <a:pPr>
              <a:lnSpc>
                <a:spcPct val="150000"/>
              </a:lnSpc>
            </a:pPr>
            <a:r>
              <a:rPr lang="en-GB" sz="2800" dirty="0">
                <a:latin typeface="Century" pitchFamily="18" charset="0"/>
              </a:rPr>
              <a:t>Founded: 1 January 1995</a:t>
            </a:r>
          </a:p>
          <a:p>
            <a:pPr>
              <a:lnSpc>
                <a:spcPct val="150000"/>
              </a:lnSpc>
            </a:pPr>
            <a:r>
              <a:rPr lang="en-GB" sz="2800" dirty="0">
                <a:latin typeface="Century" pitchFamily="18" charset="0"/>
              </a:rPr>
              <a:t>Membership: 164 member states</a:t>
            </a:r>
          </a:p>
          <a:p>
            <a:pPr>
              <a:lnSpc>
                <a:spcPct val="150000"/>
              </a:lnSpc>
            </a:pPr>
            <a:r>
              <a:rPr lang="en-GB" sz="2800" dirty="0">
                <a:latin typeface="Century" pitchFamily="18" charset="0"/>
              </a:rPr>
              <a:t>Formation: 1 January 1995; 23 years ago</a:t>
            </a:r>
          </a:p>
          <a:p>
            <a:endParaRPr lang="en-IN" dirty="0"/>
          </a:p>
        </p:txBody>
      </p:sp>
    </p:spTree>
    <p:extLst>
      <p:ext uri="{BB962C8B-B14F-4D97-AF65-F5344CB8AC3E}">
        <p14:creationId xmlns:p14="http://schemas.microsoft.com/office/powerpoint/2010/main" val="222956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BA5FD-C036-1C4F-6981-5B5C331018A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57C526D-E47F-F57E-4ED2-521AAE61531B}"/>
              </a:ext>
            </a:extLst>
          </p:cNvPr>
          <p:cNvSpPr>
            <a:spLocks noGrp="1"/>
          </p:cNvSpPr>
          <p:nvPr>
            <p:ph idx="1"/>
          </p:nvPr>
        </p:nvSpPr>
        <p:spPr/>
        <p:txBody>
          <a:bodyPr/>
          <a:lstStyle/>
          <a:p>
            <a:pPr>
              <a:lnSpc>
                <a:spcPct val="150000"/>
              </a:lnSpc>
            </a:pPr>
            <a:r>
              <a:rPr lang="en-US" sz="2800" dirty="0">
                <a:latin typeface="Century" pitchFamily="18" charset="0"/>
              </a:rPr>
              <a:t>Administering WTO trade agreements</a:t>
            </a:r>
          </a:p>
          <a:p>
            <a:pPr>
              <a:lnSpc>
                <a:spcPct val="150000"/>
              </a:lnSpc>
            </a:pPr>
            <a:r>
              <a:rPr lang="en-US" sz="2800" dirty="0">
                <a:latin typeface="Century" pitchFamily="18" charset="0"/>
              </a:rPr>
              <a:t> Forum for trade negotiations</a:t>
            </a:r>
          </a:p>
          <a:p>
            <a:pPr>
              <a:lnSpc>
                <a:spcPct val="150000"/>
              </a:lnSpc>
            </a:pPr>
            <a:r>
              <a:rPr lang="en-US" sz="2800" dirty="0">
                <a:latin typeface="Century" pitchFamily="18" charset="0"/>
              </a:rPr>
              <a:t>Handling trade disputes</a:t>
            </a:r>
          </a:p>
          <a:p>
            <a:pPr>
              <a:lnSpc>
                <a:spcPct val="150000"/>
              </a:lnSpc>
            </a:pPr>
            <a:r>
              <a:rPr lang="en-US" sz="2800" dirty="0">
                <a:latin typeface="Century" pitchFamily="18" charset="0"/>
              </a:rPr>
              <a:t>Monitoring national trade policies</a:t>
            </a:r>
          </a:p>
          <a:p>
            <a:pPr>
              <a:lnSpc>
                <a:spcPct val="150000"/>
              </a:lnSpc>
            </a:pPr>
            <a:r>
              <a:rPr lang="en-GB" sz="2800" dirty="0">
                <a:latin typeface="Century" pitchFamily="18" charset="0"/>
              </a:rPr>
              <a:t>Technical assistance and training for developing </a:t>
            </a:r>
            <a:r>
              <a:rPr lang="en-US" sz="2800" dirty="0">
                <a:latin typeface="Century" pitchFamily="18" charset="0"/>
              </a:rPr>
              <a:t>countries</a:t>
            </a:r>
          </a:p>
          <a:p>
            <a:pPr>
              <a:lnSpc>
                <a:spcPct val="150000"/>
              </a:lnSpc>
            </a:pPr>
            <a:r>
              <a:rPr lang="en-GB" sz="2800" dirty="0">
                <a:latin typeface="Century" pitchFamily="18" charset="0"/>
              </a:rPr>
              <a:t>Cooperation with other international organizations</a:t>
            </a:r>
            <a:endParaRPr lang="en-US" sz="2800" dirty="0">
              <a:latin typeface="Century" pitchFamily="18" charset="0"/>
            </a:endParaRPr>
          </a:p>
          <a:p>
            <a:endParaRPr lang="en-IN" dirty="0"/>
          </a:p>
        </p:txBody>
      </p:sp>
    </p:spTree>
    <p:extLst>
      <p:ext uri="{BB962C8B-B14F-4D97-AF65-F5344CB8AC3E}">
        <p14:creationId xmlns:p14="http://schemas.microsoft.com/office/powerpoint/2010/main" val="1753597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6B0BE-B738-2473-C2CE-A1FB9DFF30FE}"/>
              </a:ext>
            </a:extLst>
          </p:cNvPr>
          <p:cNvSpPr>
            <a:spLocks noGrp="1"/>
          </p:cNvSpPr>
          <p:nvPr>
            <p:ph type="title"/>
          </p:nvPr>
        </p:nvSpPr>
        <p:spPr/>
        <p:txBody>
          <a:bodyPr/>
          <a:lstStyle/>
          <a:p>
            <a:r>
              <a:rPr lang="en-US" dirty="0"/>
              <a:t>World Customs </a:t>
            </a:r>
            <a:r>
              <a:rPr lang="en-US" dirty="0" err="1"/>
              <a:t>Organisation</a:t>
            </a:r>
            <a:endParaRPr lang="en-IN" dirty="0"/>
          </a:p>
        </p:txBody>
      </p:sp>
      <p:sp>
        <p:nvSpPr>
          <p:cNvPr id="3" name="Content Placeholder 2">
            <a:extLst>
              <a:ext uri="{FF2B5EF4-FFF2-40B4-BE49-F238E27FC236}">
                <a16:creationId xmlns:a16="http://schemas.microsoft.com/office/drawing/2014/main" id="{0961FC67-F568-4362-E6B1-7EFE411732A1}"/>
              </a:ext>
            </a:extLst>
          </p:cNvPr>
          <p:cNvSpPr>
            <a:spLocks noGrp="1"/>
          </p:cNvSpPr>
          <p:nvPr>
            <p:ph idx="1"/>
          </p:nvPr>
        </p:nvSpPr>
        <p:spPr/>
        <p:txBody>
          <a:bodyPr>
            <a:normAutofit fontScale="85000" lnSpcReduction="20000"/>
          </a:bodyPr>
          <a:lstStyle/>
          <a:p>
            <a:pPr>
              <a:lnSpc>
                <a:spcPct val="160000"/>
              </a:lnSpc>
            </a:pPr>
            <a:r>
              <a:rPr lang="en-GB" dirty="0">
                <a:latin typeface="Century" pitchFamily="18" charset="0"/>
              </a:rPr>
              <a:t>The World Customs Organization is an intergovernmental organization headquartered in Brussels, Belgium. </a:t>
            </a:r>
          </a:p>
          <a:p>
            <a:pPr>
              <a:lnSpc>
                <a:spcPct val="160000"/>
              </a:lnSpc>
            </a:pPr>
            <a:r>
              <a:rPr lang="en-GB" dirty="0">
                <a:latin typeface="Century" pitchFamily="18" charset="0"/>
                <a:hlinkClick r:id="rId2">
                  <a:extLst>
                    <a:ext uri="{A12FA001-AC4F-418D-AE19-62706E023703}">
                      <ahyp:hlinkClr xmlns:ahyp="http://schemas.microsoft.com/office/drawing/2018/hyperlinkcolor" val="tx"/>
                    </a:ext>
                  </a:extLst>
                </a:hlinkClick>
              </a:rPr>
              <a:t>Headquarters</a:t>
            </a:r>
            <a:r>
              <a:rPr lang="en-GB" dirty="0">
                <a:latin typeface="Century" pitchFamily="18" charset="0"/>
              </a:rPr>
              <a:t>: </a:t>
            </a:r>
            <a:r>
              <a:rPr lang="en-GB" dirty="0">
                <a:latin typeface="Century" pitchFamily="18" charset="0"/>
                <a:hlinkClick r:id="rId3">
                  <a:extLst>
                    <a:ext uri="{A12FA001-AC4F-418D-AE19-62706E023703}">
                      <ahyp:hlinkClr xmlns:ahyp="http://schemas.microsoft.com/office/drawing/2018/hyperlinkcolor" val="tx"/>
                    </a:ext>
                  </a:extLst>
                </a:hlinkClick>
              </a:rPr>
              <a:t>Brussels, Belgium</a:t>
            </a:r>
            <a:endParaRPr lang="en-GB" dirty="0">
              <a:latin typeface="Century" pitchFamily="18" charset="0"/>
            </a:endParaRPr>
          </a:p>
          <a:p>
            <a:pPr>
              <a:lnSpc>
                <a:spcPct val="160000"/>
              </a:lnSpc>
            </a:pPr>
            <a:r>
              <a:rPr lang="en-GB" dirty="0">
                <a:latin typeface="Century" pitchFamily="18" charset="0"/>
                <a:hlinkClick r:id="rId4">
                  <a:extLst>
                    <a:ext uri="{A12FA001-AC4F-418D-AE19-62706E023703}">
                      <ahyp:hlinkClr xmlns:ahyp="http://schemas.microsoft.com/office/drawing/2018/hyperlinkcolor" val="tx"/>
                    </a:ext>
                  </a:extLst>
                </a:hlinkClick>
              </a:rPr>
              <a:t>Founded</a:t>
            </a:r>
            <a:r>
              <a:rPr lang="en-GB" dirty="0">
                <a:latin typeface="Century" pitchFamily="18" charset="0"/>
              </a:rPr>
              <a:t>: 26 January 1952</a:t>
            </a:r>
          </a:p>
          <a:p>
            <a:pPr>
              <a:lnSpc>
                <a:spcPct val="160000"/>
              </a:lnSpc>
            </a:pPr>
            <a:r>
              <a:rPr lang="en-GB" dirty="0">
                <a:latin typeface="Century" pitchFamily="18" charset="0"/>
                <a:hlinkClick r:id="rId5">
                  <a:extLst>
                    <a:ext uri="{A12FA001-AC4F-418D-AE19-62706E023703}">
                      <ahyp:hlinkClr xmlns:ahyp="http://schemas.microsoft.com/office/drawing/2018/hyperlinkcolor" val="tx"/>
                    </a:ext>
                  </a:extLst>
                </a:hlinkClick>
              </a:rPr>
              <a:t>Secretary General</a:t>
            </a:r>
            <a:r>
              <a:rPr lang="en-GB" dirty="0">
                <a:latin typeface="Century" pitchFamily="18" charset="0"/>
              </a:rPr>
              <a:t>: Kunio </a:t>
            </a:r>
            <a:r>
              <a:rPr lang="en-GB" dirty="0" err="1">
                <a:latin typeface="Century" pitchFamily="18" charset="0"/>
              </a:rPr>
              <a:t>Mikuriya</a:t>
            </a:r>
            <a:r>
              <a:rPr lang="en-GB" dirty="0">
                <a:latin typeface="Century" pitchFamily="18" charset="0"/>
              </a:rPr>
              <a:t> (January 2009 - present)</a:t>
            </a:r>
          </a:p>
          <a:p>
            <a:pPr>
              <a:lnSpc>
                <a:spcPct val="160000"/>
              </a:lnSpc>
            </a:pPr>
            <a:r>
              <a:rPr lang="en-GB" dirty="0">
                <a:latin typeface="Century" pitchFamily="18" charset="0"/>
                <a:hlinkClick r:id="rId6">
                  <a:extLst>
                    <a:ext uri="{A12FA001-AC4F-418D-AE19-62706E023703}">
                      <ahyp:hlinkClr xmlns:ahyp="http://schemas.microsoft.com/office/drawing/2018/hyperlinkcolor" val="tx"/>
                    </a:ext>
                  </a:extLst>
                </a:hlinkClick>
              </a:rPr>
              <a:t>Membership</a:t>
            </a:r>
            <a:r>
              <a:rPr lang="en-GB" dirty="0">
                <a:latin typeface="Century" pitchFamily="18" charset="0"/>
              </a:rPr>
              <a:t>: 180 customs administrations</a:t>
            </a:r>
          </a:p>
          <a:p>
            <a:pPr>
              <a:lnSpc>
                <a:spcPct val="160000"/>
              </a:lnSpc>
            </a:pPr>
            <a:r>
              <a:rPr lang="en-GB" dirty="0">
                <a:latin typeface="Century" pitchFamily="18" charset="0"/>
                <a:hlinkClick r:id="rId7">
                  <a:extLst>
                    <a:ext uri="{A12FA001-AC4F-418D-AE19-62706E023703}">
                      <ahyp:hlinkClr xmlns:ahyp="http://schemas.microsoft.com/office/drawing/2018/hyperlinkcolor" val="tx"/>
                    </a:ext>
                  </a:extLst>
                </a:hlinkClick>
              </a:rPr>
              <a:t>Formerly called</a:t>
            </a:r>
            <a:r>
              <a:rPr lang="en-GB" dirty="0">
                <a:latin typeface="Century" pitchFamily="18" charset="0"/>
              </a:rPr>
              <a:t>: Customs Co-operation Council (CCC)</a:t>
            </a:r>
          </a:p>
          <a:p>
            <a:pPr>
              <a:lnSpc>
                <a:spcPct val="160000"/>
              </a:lnSpc>
            </a:pPr>
            <a:r>
              <a:rPr lang="en-GB" dirty="0">
                <a:latin typeface="Century" pitchFamily="18" charset="0"/>
                <a:hlinkClick r:id="rId8">
                  <a:extLst>
                    <a:ext uri="{A12FA001-AC4F-418D-AE19-62706E023703}">
                      <ahyp:hlinkClr xmlns:ahyp="http://schemas.microsoft.com/office/drawing/2018/hyperlinkcolor" val="tx"/>
                    </a:ext>
                  </a:extLst>
                </a:hlinkClick>
              </a:rPr>
              <a:t>Type of business</a:t>
            </a:r>
            <a:r>
              <a:rPr lang="en-GB" dirty="0">
                <a:latin typeface="Century" pitchFamily="18" charset="0"/>
              </a:rPr>
              <a:t>: </a:t>
            </a:r>
            <a:r>
              <a:rPr lang="en-GB" dirty="0">
                <a:latin typeface="Century" pitchFamily="18" charset="0"/>
                <a:hlinkClick r:id="rId9">
                  <a:extLst>
                    <a:ext uri="{A12FA001-AC4F-418D-AE19-62706E023703}">
                      <ahyp:hlinkClr xmlns:ahyp="http://schemas.microsoft.com/office/drawing/2018/hyperlinkcolor" val="tx"/>
                    </a:ext>
                  </a:extLst>
                </a:hlinkClick>
              </a:rPr>
              <a:t>Intergovernmental organization</a:t>
            </a:r>
            <a:endParaRPr lang="en-GB" dirty="0">
              <a:latin typeface="Century" pitchFamily="18" charset="0"/>
            </a:endParaRPr>
          </a:p>
          <a:p>
            <a:pPr>
              <a:lnSpc>
                <a:spcPct val="160000"/>
              </a:lnSpc>
            </a:pPr>
            <a:endParaRPr lang="en-GB" dirty="0">
              <a:latin typeface="Century" pitchFamily="18" charset="0"/>
            </a:endParaRPr>
          </a:p>
          <a:p>
            <a:endParaRPr lang="en-IN" dirty="0"/>
          </a:p>
        </p:txBody>
      </p:sp>
    </p:spTree>
    <p:extLst>
      <p:ext uri="{BB962C8B-B14F-4D97-AF65-F5344CB8AC3E}">
        <p14:creationId xmlns:p14="http://schemas.microsoft.com/office/powerpoint/2010/main" val="1992998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FF57F-A137-EC4A-5A21-82EB09B436E4}"/>
              </a:ext>
            </a:extLst>
          </p:cNvPr>
          <p:cNvSpPr>
            <a:spLocks noGrp="1"/>
          </p:cNvSpPr>
          <p:nvPr>
            <p:ph type="title"/>
          </p:nvPr>
        </p:nvSpPr>
        <p:spPr>
          <a:xfrm>
            <a:off x="609600" y="704088"/>
            <a:ext cx="10972800" cy="46431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BDCBB89C-9280-8371-DD84-0736D3F14C71}"/>
              </a:ext>
            </a:extLst>
          </p:cNvPr>
          <p:cNvSpPr>
            <a:spLocks noGrp="1"/>
          </p:cNvSpPr>
          <p:nvPr>
            <p:ph idx="1"/>
          </p:nvPr>
        </p:nvSpPr>
        <p:spPr>
          <a:xfrm>
            <a:off x="609600" y="1351280"/>
            <a:ext cx="10972800" cy="5242560"/>
          </a:xfrm>
        </p:spPr>
        <p:txBody>
          <a:bodyPr>
            <a:normAutofit/>
          </a:bodyPr>
          <a:lstStyle/>
          <a:p>
            <a:pPr algn="just">
              <a:lnSpc>
                <a:spcPct val="150000"/>
              </a:lnSpc>
            </a:pPr>
            <a:r>
              <a:rPr lang="en-GB" sz="1800" dirty="0">
                <a:latin typeface="Century" pitchFamily="18" charset="0"/>
              </a:rPr>
              <a:t>The WCO is noted for its work in areas covering the development of international conventions, instruments, and tools on topics such as </a:t>
            </a:r>
          </a:p>
          <a:p>
            <a:pPr lvl="1" algn="just">
              <a:lnSpc>
                <a:spcPct val="150000"/>
              </a:lnSpc>
            </a:pPr>
            <a:r>
              <a:rPr lang="en-GB" sz="1700" dirty="0">
                <a:latin typeface="Century" pitchFamily="18" charset="0"/>
              </a:rPr>
              <a:t>commodity classification,  &amp; Valuation</a:t>
            </a:r>
          </a:p>
          <a:p>
            <a:pPr lvl="1" algn="just">
              <a:lnSpc>
                <a:spcPct val="150000"/>
              </a:lnSpc>
            </a:pPr>
            <a:r>
              <a:rPr lang="en-GB" sz="1700" dirty="0">
                <a:latin typeface="Century" pitchFamily="18" charset="0"/>
              </a:rPr>
              <a:t>rules of origin, &amp;  collection of customs revenue, </a:t>
            </a:r>
          </a:p>
          <a:p>
            <a:pPr lvl="1" algn="just">
              <a:lnSpc>
                <a:spcPct val="150000"/>
              </a:lnSpc>
            </a:pPr>
            <a:r>
              <a:rPr lang="en-GB" sz="1700" dirty="0">
                <a:latin typeface="Century" pitchFamily="18" charset="0"/>
                <a:hlinkClick r:id="rId2" tooltip="Supply chain security">
                  <a:extLst>
                    <a:ext uri="{A12FA001-AC4F-418D-AE19-62706E023703}">
                      <ahyp:hlinkClr xmlns:ahyp="http://schemas.microsoft.com/office/drawing/2018/hyperlinkcolor" val="tx"/>
                    </a:ext>
                  </a:extLst>
                </a:hlinkClick>
              </a:rPr>
              <a:t>supply chain security</a:t>
            </a:r>
            <a:r>
              <a:rPr lang="en-GB" sz="1700" dirty="0">
                <a:latin typeface="Century" pitchFamily="18" charset="0"/>
              </a:rPr>
              <a:t>,  &amp; international </a:t>
            </a:r>
            <a:r>
              <a:rPr lang="en-GB" sz="1700" dirty="0">
                <a:latin typeface="Century" pitchFamily="18" charset="0"/>
                <a:hlinkClick r:id="rId3" tooltip="Trade facilitation">
                  <a:extLst>
                    <a:ext uri="{A12FA001-AC4F-418D-AE19-62706E023703}">
                      <ahyp:hlinkClr xmlns:ahyp="http://schemas.microsoft.com/office/drawing/2018/hyperlinkcolor" val="tx"/>
                    </a:ext>
                  </a:extLst>
                </a:hlinkClick>
              </a:rPr>
              <a:t>trade facilitation</a:t>
            </a:r>
            <a:r>
              <a:rPr lang="en-GB" sz="1700" dirty="0">
                <a:latin typeface="Century" pitchFamily="18" charset="0"/>
              </a:rPr>
              <a:t>,</a:t>
            </a:r>
          </a:p>
          <a:p>
            <a:pPr lvl="1" algn="just">
              <a:lnSpc>
                <a:spcPct val="150000"/>
              </a:lnSpc>
            </a:pPr>
            <a:r>
              <a:rPr lang="en-GB" sz="1700" dirty="0">
                <a:latin typeface="Century" pitchFamily="18" charset="0"/>
              </a:rPr>
              <a:t> customs enforcement activities, </a:t>
            </a:r>
          </a:p>
          <a:p>
            <a:pPr lvl="1" algn="just">
              <a:lnSpc>
                <a:spcPct val="150000"/>
              </a:lnSpc>
            </a:pPr>
            <a:r>
              <a:rPr lang="en-GB" sz="1700" dirty="0">
                <a:latin typeface="Century" pitchFamily="18" charset="0"/>
              </a:rPr>
              <a:t>combating </a:t>
            </a:r>
            <a:r>
              <a:rPr lang="en-GB" sz="1700" dirty="0">
                <a:latin typeface="Century" pitchFamily="18" charset="0"/>
                <a:hlinkClick r:id="rId4" tooltip="Counterfeiting">
                  <a:extLst>
                    <a:ext uri="{A12FA001-AC4F-418D-AE19-62706E023703}">
                      <ahyp:hlinkClr xmlns:ahyp="http://schemas.microsoft.com/office/drawing/2018/hyperlinkcolor" val="tx"/>
                    </a:ext>
                  </a:extLst>
                </a:hlinkClick>
              </a:rPr>
              <a:t>counterfeiting</a:t>
            </a:r>
            <a:r>
              <a:rPr lang="en-GB" sz="1700" dirty="0">
                <a:latin typeface="Century" pitchFamily="18" charset="0"/>
              </a:rPr>
              <a:t> in support of </a:t>
            </a:r>
            <a:r>
              <a:rPr lang="en-GB" sz="1700" dirty="0">
                <a:latin typeface="Century" pitchFamily="18" charset="0"/>
                <a:hlinkClick r:id="rId5" tooltip="Intellectual Property Rights">
                  <a:extLst>
                    <a:ext uri="{A12FA001-AC4F-418D-AE19-62706E023703}">
                      <ahyp:hlinkClr xmlns:ahyp="http://schemas.microsoft.com/office/drawing/2018/hyperlinkcolor" val="tx"/>
                    </a:ext>
                  </a:extLst>
                </a:hlinkClick>
              </a:rPr>
              <a:t>Intellectual Property Rights</a:t>
            </a:r>
            <a:r>
              <a:rPr lang="en-GB" sz="1700" dirty="0">
                <a:latin typeface="Century" pitchFamily="18" charset="0"/>
              </a:rPr>
              <a:t> (IPR), </a:t>
            </a:r>
          </a:p>
          <a:p>
            <a:pPr lvl="1" algn="just">
              <a:lnSpc>
                <a:spcPct val="150000"/>
              </a:lnSpc>
            </a:pPr>
            <a:r>
              <a:rPr lang="en-GB" sz="1700" dirty="0">
                <a:latin typeface="Century" pitchFamily="18" charset="0"/>
              </a:rPr>
              <a:t>drugs enforcement, illegal weapons trading, integrity promotion, and </a:t>
            </a:r>
          </a:p>
          <a:p>
            <a:pPr lvl="1" algn="just">
              <a:lnSpc>
                <a:spcPct val="150000"/>
              </a:lnSpc>
            </a:pPr>
            <a:r>
              <a:rPr lang="en-GB" sz="1700" dirty="0">
                <a:latin typeface="Century" pitchFamily="18" charset="0"/>
              </a:rPr>
              <a:t>delivering sustainable </a:t>
            </a:r>
            <a:r>
              <a:rPr lang="en-GB" sz="1700" dirty="0">
                <a:latin typeface="Century" pitchFamily="18" charset="0"/>
                <a:hlinkClick r:id="rId6" tooltip="Capacity building">
                  <a:extLst>
                    <a:ext uri="{A12FA001-AC4F-418D-AE19-62706E023703}">
                      <ahyp:hlinkClr xmlns:ahyp="http://schemas.microsoft.com/office/drawing/2018/hyperlinkcolor" val="tx"/>
                    </a:ext>
                  </a:extLst>
                </a:hlinkClick>
              </a:rPr>
              <a:t>capacity building</a:t>
            </a:r>
            <a:r>
              <a:rPr lang="en-GB" sz="1700" dirty="0">
                <a:latin typeface="Century" pitchFamily="18" charset="0"/>
              </a:rPr>
              <a:t> to assist with customs reforms and modernization</a:t>
            </a:r>
            <a:r>
              <a:rPr lang="en-GB" sz="1400" dirty="0">
                <a:latin typeface="Century" pitchFamily="18" charset="0"/>
              </a:rPr>
              <a:t>.</a:t>
            </a:r>
          </a:p>
          <a:p>
            <a:r>
              <a:rPr lang="en-GB" sz="2800" dirty="0">
                <a:latin typeface="Century" pitchFamily="18" charset="0"/>
              </a:rPr>
              <a:t> </a:t>
            </a:r>
            <a:r>
              <a:rPr lang="en-GB" sz="1700" dirty="0">
                <a:latin typeface="Century" pitchFamily="18" charset="0"/>
              </a:rPr>
              <a:t>The WCO maintains the international </a:t>
            </a:r>
            <a:r>
              <a:rPr lang="en-GB" sz="1700" dirty="0">
                <a:latin typeface="Century" pitchFamily="18" charset="0"/>
                <a:hlinkClick r:id="rId7" tooltip="Harmonized System">
                  <a:extLst>
                    <a:ext uri="{A12FA001-AC4F-418D-AE19-62706E023703}">
                      <ahyp:hlinkClr xmlns:ahyp="http://schemas.microsoft.com/office/drawing/2018/hyperlinkcolor" val="tx"/>
                    </a:ext>
                  </a:extLst>
                </a:hlinkClick>
              </a:rPr>
              <a:t>Harmonized System</a:t>
            </a:r>
            <a:r>
              <a:rPr lang="en-GB" sz="1700" dirty="0">
                <a:latin typeface="Century" pitchFamily="18" charset="0"/>
              </a:rPr>
              <a:t> (HS) goods nomenclature, and administers the technical aspects of the </a:t>
            </a:r>
            <a:r>
              <a:rPr lang="en-GB" sz="1700" dirty="0">
                <a:latin typeface="Century" pitchFamily="18" charset="0"/>
                <a:hlinkClick r:id="rId8" tooltip="World Trade Organization">
                  <a:extLst>
                    <a:ext uri="{A12FA001-AC4F-418D-AE19-62706E023703}">
                      <ahyp:hlinkClr xmlns:ahyp="http://schemas.microsoft.com/office/drawing/2018/hyperlinkcolor" val="tx"/>
                    </a:ext>
                  </a:extLst>
                </a:hlinkClick>
              </a:rPr>
              <a:t>World Trade Organization</a:t>
            </a:r>
            <a:r>
              <a:rPr lang="en-GB" sz="1700" dirty="0">
                <a:latin typeface="Century" pitchFamily="18" charset="0"/>
              </a:rPr>
              <a:t> (WTO) </a:t>
            </a:r>
            <a:r>
              <a:rPr lang="en-GB" sz="1700" dirty="0">
                <a:latin typeface="Century" pitchFamily="18" charset="0"/>
                <a:hlinkClick r:id="rId9" tooltip="Customs valuation">
                  <a:extLst>
                    <a:ext uri="{A12FA001-AC4F-418D-AE19-62706E023703}">
                      <ahyp:hlinkClr xmlns:ahyp="http://schemas.microsoft.com/office/drawing/2018/hyperlinkcolor" val="tx"/>
                    </a:ext>
                  </a:extLst>
                </a:hlinkClick>
              </a:rPr>
              <a:t>Agreements on Customs Valuation</a:t>
            </a:r>
            <a:r>
              <a:rPr lang="en-GB" sz="1700" dirty="0">
                <a:latin typeface="Century" pitchFamily="18" charset="0"/>
              </a:rPr>
              <a:t> and </a:t>
            </a:r>
            <a:r>
              <a:rPr lang="en-GB" sz="1700" dirty="0">
                <a:latin typeface="Century" pitchFamily="18" charset="0"/>
                <a:hlinkClick r:id="rId10" tooltip="Rules of Origin">
                  <a:extLst>
                    <a:ext uri="{A12FA001-AC4F-418D-AE19-62706E023703}">
                      <ahyp:hlinkClr xmlns:ahyp="http://schemas.microsoft.com/office/drawing/2018/hyperlinkcolor" val="tx"/>
                    </a:ext>
                  </a:extLst>
                </a:hlinkClick>
              </a:rPr>
              <a:t>Rules of Origin</a:t>
            </a:r>
            <a:r>
              <a:rPr lang="en-GB" sz="1700" dirty="0">
                <a:latin typeface="Century" pitchFamily="18" charset="0"/>
              </a:rPr>
              <a:t>.</a:t>
            </a:r>
            <a:endParaRPr lang="en-US" sz="1700" dirty="0">
              <a:latin typeface="Century" pitchFamily="18" charset="0"/>
            </a:endParaRPr>
          </a:p>
          <a:p>
            <a:endParaRPr lang="en-IN" dirty="0"/>
          </a:p>
        </p:txBody>
      </p:sp>
    </p:spTree>
    <p:extLst>
      <p:ext uri="{BB962C8B-B14F-4D97-AF65-F5344CB8AC3E}">
        <p14:creationId xmlns:p14="http://schemas.microsoft.com/office/powerpoint/2010/main" val="4116317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58B7F-B383-40DF-4CC0-48BA62545B50}"/>
              </a:ext>
            </a:extLst>
          </p:cNvPr>
          <p:cNvSpPr>
            <a:spLocks noGrp="1"/>
          </p:cNvSpPr>
          <p:nvPr>
            <p:ph type="title"/>
          </p:nvPr>
        </p:nvSpPr>
        <p:spPr/>
        <p:txBody>
          <a:bodyPr/>
          <a:lstStyle/>
          <a:p>
            <a:r>
              <a:rPr lang="en-US" dirty="0"/>
              <a:t>Categories of imports</a:t>
            </a:r>
            <a:endParaRPr lang="en-IN" dirty="0"/>
          </a:p>
        </p:txBody>
      </p:sp>
      <p:sp>
        <p:nvSpPr>
          <p:cNvPr id="3" name="Content Placeholder 2">
            <a:extLst>
              <a:ext uri="{FF2B5EF4-FFF2-40B4-BE49-F238E27FC236}">
                <a16:creationId xmlns:a16="http://schemas.microsoft.com/office/drawing/2014/main" id="{2D67D650-6C84-8F7F-EA25-2B0F37271F34}"/>
              </a:ext>
            </a:extLst>
          </p:cNvPr>
          <p:cNvSpPr>
            <a:spLocks noGrp="1"/>
          </p:cNvSpPr>
          <p:nvPr>
            <p:ph idx="1"/>
          </p:nvPr>
        </p:nvSpPr>
        <p:spPr/>
        <p:txBody>
          <a:bodyPr>
            <a:normAutofit fontScale="77500" lnSpcReduction="20000"/>
          </a:bodyPr>
          <a:lstStyle/>
          <a:p>
            <a:pPr>
              <a:lnSpc>
                <a:spcPct val="150000"/>
              </a:lnSpc>
            </a:pPr>
            <a:r>
              <a:rPr lang="en-US" sz="2800" dirty="0">
                <a:latin typeface="Century" pitchFamily="18" charset="0"/>
              </a:rPr>
              <a:t>Most of the  goods are free for exports and imports without obtaining any license, while a few are banned and some others are canalized requiring license, for import and export. </a:t>
            </a:r>
          </a:p>
          <a:p>
            <a:pPr>
              <a:lnSpc>
                <a:spcPct val="150000"/>
              </a:lnSpc>
            </a:pPr>
            <a:r>
              <a:rPr lang="en-US" sz="2800" dirty="0">
                <a:latin typeface="Century" pitchFamily="18" charset="0"/>
              </a:rPr>
              <a:t>So, exporter /importer has to check up whether any license is required before accepting and executing export order or plan to import any goods. </a:t>
            </a:r>
          </a:p>
          <a:p>
            <a:pPr>
              <a:lnSpc>
                <a:spcPct val="150000"/>
              </a:lnSpc>
            </a:pPr>
            <a:r>
              <a:rPr lang="en-IN" sz="2800" dirty="0">
                <a:latin typeface="Century" pitchFamily="18" charset="0"/>
              </a:rPr>
              <a:t>Imports have been classified in 3 categories </a:t>
            </a:r>
            <a:r>
              <a:rPr lang="en-IN" sz="2800" dirty="0" err="1">
                <a:latin typeface="Century" pitchFamily="18" charset="0"/>
              </a:rPr>
              <a:t>i.e</a:t>
            </a:r>
            <a:endParaRPr lang="en-IN" sz="2800" dirty="0">
              <a:latin typeface="Century" pitchFamily="18" charset="0"/>
            </a:endParaRPr>
          </a:p>
          <a:p>
            <a:pPr marL="514350" indent="-514350">
              <a:lnSpc>
                <a:spcPct val="150000"/>
              </a:lnSpc>
              <a:buFont typeface="+mj-lt"/>
              <a:buAutoNum type="arabicPeriod"/>
            </a:pPr>
            <a:r>
              <a:rPr lang="en-IN" sz="2800" dirty="0">
                <a:latin typeface="Century" pitchFamily="18" charset="0"/>
              </a:rPr>
              <a:t>Restricted goods</a:t>
            </a:r>
          </a:p>
          <a:p>
            <a:pPr marL="514350" indent="-514350">
              <a:lnSpc>
                <a:spcPct val="150000"/>
              </a:lnSpc>
              <a:buFont typeface="+mj-lt"/>
              <a:buAutoNum type="arabicPeriod"/>
            </a:pPr>
            <a:r>
              <a:rPr lang="en-IN" sz="2800" dirty="0">
                <a:latin typeface="Century" pitchFamily="18" charset="0"/>
              </a:rPr>
              <a:t>Canalised goods</a:t>
            </a:r>
          </a:p>
          <a:p>
            <a:pPr marL="514350" indent="-514350">
              <a:lnSpc>
                <a:spcPct val="150000"/>
              </a:lnSpc>
              <a:buFont typeface="+mj-lt"/>
              <a:buAutoNum type="arabicPeriod"/>
            </a:pPr>
            <a:r>
              <a:rPr lang="en-IN" sz="2800" dirty="0">
                <a:latin typeface="Century" pitchFamily="18" charset="0"/>
              </a:rPr>
              <a:t>Prohibited goods</a:t>
            </a:r>
            <a:endParaRPr lang="en-US" sz="2800" dirty="0">
              <a:latin typeface="Century" pitchFamily="18" charset="0"/>
            </a:endParaRPr>
          </a:p>
          <a:p>
            <a:endParaRPr lang="en-IN" dirty="0"/>
          </a:p>
        </p:txBody>
      </p:sp>
    </p:spTree>
    <p:extLst>
      <p:ext uri="{BB962C8B-B14F-4D97-AF65-F5344CB8AC3E}">
        <p14:creationId xmlns:p14="http://schemas.microsoft.com/office/powerpoint/2010/main" val="3604929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5EAE3-9107-FD94-2CB1-8C31D1B2D47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7A5269E-0ADD-B172-5E15-78FC2CB22C7D}"/>
              </a:ext>
            </a:extLst>
          </p:cNvPr>
          <p:cNvSpPr>
            <a:spLocks noGrp="1"/>
          </p:cNvSpPr>
          <p:nvPr>
            <p:ph idx="1"/>
          </p:nvPr>
        </p:nvSpPr>
        <p:spPr/>
        <p:txBody>
          <a:bodyPr>
            <a:normAutofit fontScale="62500" lnSpcReduction="20000"/>
          </a:bodyPr>
          <a:lstStyle/>
          <a:p>
            <a:pPr algn="just">
              <a:lnSpc>
                <a:spcPct val="170000"/>
              </a:lnSpc>
            </a:pPr>
            <a:r>
              <a:rPr lang="en-US" b="1" dirty="0">
                <a:latin typeface="Google Sans"/>
              </a:rPr>
              <a:t>Prohibited Items:</a:t>
            </a:r>
            <a:r>
              <a:rPr lang="en-US" dirty="0">
                <a:latin typeface="Google Sans"/>
              </a:rPr>
              <a:t> These items cannot be exported or imported. These items include wild life exotic birds, wood and wood products in the form of logs, timber, pulp and charcoal.</a:t>
            </a:r>
          </a:p>
          <a:p>
            <a:pPr algn="just">
              <a:lnSpc>
                <a:spcPct val="170000"/>
              </a:lnSpc>
            </a:pPr>
            <a:r>
              <a:rPr lang="en-US" b="1" dirty="0">
                <a:latin typeface="Google Sans"/>
              </a:rPr>
              <a:t>Restricted Items:</a:t>
            </a:r>
            <a:r>
              <a:rPr lang="en-US" dirty="0">
                <a:latin typeface="Google Sans"/>
              </a:rPr>
              <a:t> These are the goods that can be exported/imported only with a license, in accordance with regulations governing in this behalf.</a:t>
            </a:r>
          </a:p>
          <a:p>
            <a:pPr algn="just">
              <a:lnSpc>
                <a:spcPct val="170000"/>
              </a:lnSpc>
            </a:pPr>
            <a:r>
              <a:rPr lang="en-US" b="1" dirty="0">
                <a:latin typeface="Google Sans"/>
              </a:rPr>
              <a:t>Canalized Items:</a:t>
            </a:r>
            <a:r>
              <a:rPr lang="en-US" dirty="0">
                <a:latin typeface="Google Sans"/>
              </a:rPr>
              <a:t> Goods, which are canalized, can be imported or exported through the canalizing agency, specified in the Negative List. The Director General of Foreign Trade, may, issue license to any other person to import or export items </a:t>
            </a:r>
          </a:p>
          <a:p>
            <a:pPr algn="just">
              <a:lnSpc>
                <a:spcPct val="170000"/>
              </a:lnSpc>
            </a:pPr>
            <a:r>
              <a:rPr lang="en-US" b="0" i="0" dirty="0">
                <a:solidFill>
                  <a:srgbClr val="202124"/>
                </a:solidFill>
                <a:effectLst/>
                <a:latin typeface="Google Sans"/>
              </a:rPr>
              <a:t>Goods in this category can be imported only through canalizing agencies. The main canalized items are currently </a:t>
            </a:r>
            <a:r>
              <a:rPr lang="en-US" b="0" i="0" dirty="0">
                <a:solidFill>
                  <a:srgbClr val="040C28"/>
                </a:solidFill>
                <a:effectLst/>
                <a:latin typeface="Google Sans"/>
              </a:rPr>
              <a:t>petroleum products, bulk agricultural products, such as grains and vegetable oils, and some pharmaceutical products</a:t>
            </a:r>
            <a:r>
              <a:rPr lang="en-US" b="0" i="0" dirty="0">
                <a:solidFill>
                  <a:srgbClr val="202124"/>
                </a:solidFill>
                <a:effectLst/>
                <a:latin typeface="Google Sans"/>
              </a:rPr>
              <a:t>.</a:t>
            </a:r>
            <a:r>
              <a:rPr lang="en-US" dirty="0">
                <a:latin typeface="Google Sans"/>
              </a:rPr>
              <a:t>.</a:t>
            </a:r>
          </a:p>
          <a:p>
            <a:pPr algn="just">
              <a:lnSpc>
                <a:spcPct val="170000"/>
              </a:lnSpc>
            </a:pPr>
            <a:r>
              <a:rPr lang="en-US" dirty="0">
                <a:latin typeface="Google Sans"/>
              </a:rPr>
              <a:t>Visit DGFT website   www.dgft.gov.in  to get all further details </a:t>
            </a:r>
          </a:p>
          <a:p>
            <a:endParaRPr lang="en-IN" dirty="0"/>
          </a:p>
        </p:txBody>
      </p:sp>
    </p:spTree>
    <p:extLst>
      <p:ext uri="{BB962C8B-B14F-4D97-AF65-F5344CB8AC3E}">
        <p14:creationId xmlns:p14="http://schemas.microsoft.com/office/powerpoint/2010/main" val="2604470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DB200-47DE-9389-83C1-742DB41BEEC0}"/>
              </a:ext>
            </a:extLst>
          </p:cNvPr>
          <p:cNvSpPr>
            <a:spLocks noGrp="1"/>
          </p:cNvSpPr>
          <p:nvPr>
            <p:ph type="title"/>
          </p:nvPr>
        </p:nvSpPr>
        <p:spPr/>
        <p:txBody>
          <a:bodyPr/>
          <a:lstStyle/>
          <a:p>
            <a:r>
              <a:rPr lang="en-US" dirty="0"/>
              <a:t>Various Customs related Acts</a:t>
            </a:r>
            <a:endParaRPr lang="en-IN" dirty="0"/>
          </a:p>
        </p:txBody>
      </p:sp>
      <p:sp>
        <p:nvSpPr>
          <p:cNvPr id="3" name="Content Placeholder 2">
            <a:extLst>
              <a:ext uri="{FF2B5EF4-FFF2-40B4-BE49-F238E27FC236}">
                <a16:creationId xmlns:a16="http://schemas.microsoft.com/office/drawing/2014/main" id="{B9DC252E-C8A6-BD55-874E-149D0943B31C}"/>
              </a:ext>
            </a:extLst>
          </p:cNvPr>
          <p:cNvSpPr>
            <a:spLocks noGrp="1"/>
          </p:cNvSpPr>
          <p:nvPr>
            <p:ph idx="1"/>
          </p:nvPr>
        </p:nvSpPr>
        <p:spPr>
          <a:xfrm>
            <a:off x="609600" y="1935480"/>
            <a:ext cx="10972800" cy="4780280"/>
          </a:xfrm>
        </p:spPr>
        <p:txBody>
          <a:bodyPr>
            <a:normAutofit fontScale="92500" lnSpcReduction="20000"/>
          </a:bodyPr>
          <a:lstStyle/>
          <a:p>
            <a:pPr lvl="0">
              <a:lnSpc>
                <a:spcPct val="150000"/>
              </a:lnSpc>
            </a:pPr>
            <a:r>
              <a:rPr lang="en-GB" sz="1800" dirty="0">
                <a:latin typeface="Google Sans"/>
              </a:rPr>
              <a:t>There are various acts enacted in India related to customs. </a:t>
            </a:r>
          </a:p>
          <a:p>
            <a:pPr lvl="0">
              <a:lnSpc>
                <a:spcPct val="150000"/>
              </a:lnSpc>
            </a:pPr>
            <a:r>
              <a:rPr lang="en-GB" sz="1800" dirty="0">
                <a:latin typeface="Google Sans"/>
              </a:rPr>
              <a:t>These acts regulate international trade in a transparent manner by controlling illegal trade like drugs and narcotics. </a:t>
            </a:r>
          </a:p>
          <a:p>
            <a:pPr lvl="0">
              <a:lnSpc>
                <a:spcPct val="150000"/>
              </a:lnSpc>
            </a:pPr>
            <a:r>
              <a:rPr lang="en-GB" sz="1800" dirty="0">
                <a:latin typeface="Google Sans"/>
              </a:rPr>
              <a:t>These acts prevent the dumping of goods from other countries. </a:t>
            </a:r>
          </a:p>
          <a:p>
            <a:pPr lvl="0">
              <a:lnSpc>
                <a:spcPct val="150000"/>
              </a:lnSpc>
            </a:pPr>
            <a:r>
              <a:rPr lang="en-GB" sz="1800" dirty="0">
                <a:latin typeface="Google Sans"/>
              </a:rPr>
              <a:t>The  most important customs related  acts are </a:t>
            </a:r>
          </a:p>
          <a:p>
            <a:pPr lvl="1">
              <a:lnSpc>
                <a:spcPct val="150000"/>
              </a:lnSpc>
              <a:buFont typeface="Wingdings" pitchFamily="2" charset="2"/>
              <a:buChar char="Ø"/>
            </a:pPr>
            <a:r>
              <a:rPr lang="en-US" sz="1700" dirty="0">
                <a:latin typeface="Google Sans"/>
              </a:rPr>
              <a:t>Customs Act, 1962</a:t>
            </a:r>
          </a:p>
          <a:p>
            <a:pPr lvl="1">
              <a:lnSpc>
                <a:spcPct val="150000"/>
              </a:lnSpc>
              <a:buFont typeface="Wingdings" pitchFamily="2" charset="2"/>
              <a:buChar char="Ø"/>
            </a:pPr>
            <a:r>
              <a:rPr lang="en-US" sz="1700" dirty="0">
                <a:latin typeface="Google Sans"/>
              </a:rPr>
              <a:t>Customs Tariff Act, 1975 </a:t>
            </a:r>
          </a:p>
          <a:p>
            <a:pPr lvl="1">
              <a:lnSpc>
                <a:spcPct val="150000"/>
              </a:lnSpc>
              <a:buFont typeface="Wingdings" pitchFamily="2" charset="2"/>
              <a:buChar char="Ø"/>
            </a:pPr>
            <a:r>
              <a:rPr lang="en-US" sz="1700" dirty="0">
                <a:latin typeface="Google Sans"/>
              </a:rPr>
              <a:t>Foreign Trade (Development and Regulation) Act, 1992.</a:t>
            </a:r>
          </a:p>
          <a:p>
            <a:pPr lvl="1">
              <a:lnSpc>
                <a:spcPct val="150000"/>
              </a:lnSpc>
              <a:buFont typeface="Wingdings" pitchFamily="2" charset="2"/>
              <a:buChar char="Ø"/>
            </a:pPr>
            <a:r>
              <a:rPr lang="en-US" sz="1700" dirty="0">
                <a:latin typeface="Google Sans"/>
              </a:rPr>
              <a:t>Foreign Trade Policy</a:t>
            </a:r>
          </a:p>
          <a:p>
            <a:pPr lvl="0">
              <a:lnSpc>
                <a:spcPct val="150000"/>
              </a:lnSpc>
            </a:pPr>
            <a:r>
              <a:rPr lang="en-IN" sz="1800" dirty="0">
                <a:latin typeface="Google Sans"/>
              </a:rPr>
              <a:t>Apart from the above, following Acts are also very important</a:t>
            </a:r>
          </a:p>
          <a:p>
            <a:pPr lvl="1">
              <a:lnSpc>
                <a:spcPct val="150000"/>
              </a:lnSpc>
              <a:buFont typeface="Wingdings" pitchFamily="2" charset="2"/>
              <a:buChar char="Ø"/>
            </a:pPr>
            <a:r>
              <a:rPr lang="en-IN" sz="1700" dirty="0">
                <a:latin typeface="Google Sans"/>
              </a:rPr>
              <a:t>Central Excise Tariff Act 1985 – Most of them have come under GST</a:t>
            </a:r>
          </a:p>
          <a:p>
            <a:pPr lvl="1">
              <a:lnSpc>
                <a:spcPct val="150000"/>
              </a:lnSpc>
              <a:buFont typeface="Wingdings" pitchFamily="2" charset="2"/>
              <a:buChar char="Ø"/>
            </a:pPr>
            <a:r>
              <a:rPr lang="en-IN" sz="1700" dirty="0">
                <a:latin typeface="Google Sans"/>
              </a:rPr>
              <a:t>Foreign Exchange Management Act 1999</a:t>
            </a:r>
          </a:p>
          <a:p>
            <a:pPr lvl="1">
              <a:lnSpc>
                <a:spcPct val="150000"/>
              </a:lnSpc>
              <a:buFont typeface="Wingdings" pitchFamily="2" charset="2"/>
              <a:buChar char="Ø"/>
            </a:pPr>
            <a:r>
              <a:rPr lang="en-IN" sz="1700" dirty="0">
                <a:latin typeface="Google Sans"/>
              </a:rPr>
              <a:t>Legal Metrology Act 2009</a:t>
            </a:r>
          </a:p>
          <a:p>
            <a:endParaRPr lang="en-IN" dirty="0"/>
          </a:p>
        </p:txBody>
      </p:sp>
    </p:spTree>
    <p:extLst>
      <p:ext uri="{BB962C8B-B14F-4D97-AF65-F5344CB8AC3E}">
        <p14:creationId xmlns:p14="http://schemas.microsoft.com/office/powerpoint/2010/main" val="515652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4A4CF-E7D5-DAEE-D2A7-2511E960827D}"/>
              </a:ext>
            </a:extLst>
          </p:cNvPr>
          <p:cNvSpPr>
            <a:spLocks noGrp="1"/>
          </p:cNvSpPr>
          <p:nvPr>
            <p:ph type="title"/>
          </p:nvPr>
        </p:nvSpPr>
        <p:spPr>
          <a:xfrm>
            <a:off x="609600" y="704088"/>
            <a:ext cx="10972800" cy="51511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04DF664C-8C25-E92A-F0DF-3D7E50664575}"/>
              </a:ext>
            </a:extLst>
          </p:cNvPr>
          <p:cNvSpPr>
            <a:spLocks noGrp="1"/>
          </p:cNvSpPr>
          <p:nvPr>
            <p:ph idx="1"/>
          </p:nvPr>
        </p:nvSpPr>
        <p:spPr>
          <a:xfrm>
            <a:off x="609600" y="1442720"/>
            <a:ext cx="10972800" cy="4881880"/>
          </a:xfrm>
        </p:spPr>
        <p:txBody>
          <a:bodyPr>
            <a:normAutofit fontScale="62500" lnSpcReduction="20000"/>
          </a:bodyPr>
          <a:lstStyle/>
          <a:p>
            <a:pPr marL="0" indent="0">
              <a:lnSpc>
                <a:spcPct val="150000"/>
              </a:lnSpc>
              <a:buNone/>
            </a:pPr>
            <a:r>
              <a:rPr lang="en-IN" b="1" dirty="0">
                <a:latin typeface="+mj-lt"/>
              </a:rPr>
              <a:t>The Customs Act 1962 </a:t>
            </a:r>
          </a:p>
          <a:p>
            <a:pPr>
              <a:lnSpc>
                <a:spcPct val="150000"/>
              </a:lnSpc>
            </a:pPr>
            <a:r>
              <a:rPr lang="en-IN" b="1" dirty="0">
                <a:latin typeface="+mj-lt"/>
              </a:rPr>
              <a:t> </a:t>
            </a:r>
            <a:r>
              <a:rPr lang="en-IN" dirty="0">
                <a:latin typeface="+mj-lt"/>
              </a:rPr>
              <a:t>XVII Chapters (17)</a:t>
            </a:r>
          </a:p>
          <a:p>
            <a:pPr>
              <a:lnSpc>
                <a:spcPct val="150000"/>
              </a:lnSpc>
            </a:pPr>
            <a:r>
              <a:rPr lang="en-IN" dirty="0">
                <a:latin typeface="+mj-lt"/>
              </a:rPr>
              <a:t>Total sections :  161</a:t>
            </a:r>
          </a:p>
          <a:p>
            <a:pPr marL="0" indent="0">
              <a:lnSpc>
                <a:spcPct val="150000"/>
              </a:lnSpc>
              <a:buNone/>
            </a:pPr>
            <a:r>
              <a:rPr lang="en-IN" b="1" dirty="0">
                <a:latin typeface="+mj-lt"/>
              </a:rPr>
              <a:t>Customs Tariff:</a:t>
            </a:r>
          </a:p>
          <a:p>
            <a:pPr>
              <a:lnSpc>
                <a:spcPct val="150000"/>
              </a:lnSpc>
            </a:pPr>
            <a:r>
              <a:rPr lang="en-IN" dirty="0">
                <a:latin typeface="+mj-lt"/>
              </a:rPr>
              <a:t>Total 21 Sections</a:t>
            </a:r>
          </a:p>
          <a:p>
            <a:pPr>
              <a:lnSpc>
                <a:spcPct val="150000"/>
              </a:lnSpc>
            </a:pPr>
            <a:r>
              <a:rPr lang="en-IN" dirty="0">
                <a:latin typeface="+mj-lt"/>
              </a:rPr>
              <a:t>Chapter 98</a:t>
            </a:r>
          </a:p>
          <a:p>
            <a:pPr>
              <a:lnSpc>
                <a:spcPct val="150000"/>
              </a:lnSpc>
            </a:pPr>
            <a:r>
              <a:rPr lang="en-IN" dirty="0">
                <a:latin typeface="+mj-lt"/>
              </a:rPr>
              <a:t>Chapter 77 is Blank</a:t>
            </a:r>
          </a:p>
          <a:p>
            <a:pPr marL="0" indent="0">
              <a:lnSpc>
                <a:spcPct val="150000"/>
              </a:lnSpc>
              <a:buNone/>
            </a:pPr>
            <a:r>
              <a:rPr lang="en-IN" b="1" dirty="0">
                <a:latin typeface="+mj-lt"/>
              </a:rPr>
              <a:t>Foreign Trade (Development &amp; Regulation) Act 1992</a:t>
            </a:r>
          </a:p>
          <a:p>
            <a:pPr>
              <a:lnSpc>
                <a:spcPct val="150000"/>
              </a:lnSpc>
            </a:pPr>
            <a:r>
              <a:rPr lang="en-IN" dirty="0">
                <a:latin typeface="+mj-lt"/>
              </a:rPr>
              <a:t>6 Chapter</a:t>
            </a:r>
          </a:p>
          <a:p>
            <a:pPr>
              <a:lnSpc>
                <a:spcPct val="150000"/>
              </a:lnSpc>
            </a:pPr>
            <a:r>
              <a:rPr lang="en-IN" dirty="0">
                <a:latin typeface="+mj-lt"/>
              </a:rPr>
              <a:t>20 Sections</a:t>
            </a:r>
          </a:p>
          <a:p>
            <a:pPr marL="0" indent="0">
              <a:lnSpc>
                <a:spcPct val="150000"/>
              </a:lnSpc>
              <a:buNone/>
            </a:pPr>
            <a:endParaRPr lang="en-IN" dirty="0">
              <a:latin typeface="+mj-lt"/>
            </a:endParaRPr>
          </a:p>
          <a:p>
            <a:pPr marL="0" indent="0">
              <a:buNone/>
            </a:pPr>
            <a:r>
              <a:rPr lang="en-IN" b="1" dirty="0">
                <a:latin typeface="+mj-lt"/>
              </a:rPr>
              <a:t>Foreign Trade Policy</a:t>
            </a:r>
          </a:p>
          <a:p>
            <a:pPr marL="0" indent="0">
              <a:buNone/>
            </a:pPr>
            <a:endParaRPr lang="en-IN" dirty="0">
              <a:latin typeface="+mj-lt"/>
            </a:endParaRPr>
          </a:p>
          <a:p>
            <a:r>
              <a:rPr lang="en-IN" dirty="0">
                <a:latin typeface="+mj-lt"/>
              </a:rPr>
              <a:t>11 Chapters</a:t>
            </a:r>
          </a:p>
          <a:p>
            <a:pPr marL="0" indent="0">
              <a:lnSpc>
                <a:spcPct val="150000"/>
              </a:lnSpc>
              <a:buNone/>
            </a:pPr>
            <a:endParaRPr lang="en-IN" dirty="0">
              <a:latin typeface="+mj-lt"/>
            </a:endParaRPr>
          </a:p>
          <a:p>
            <a:endParaRPr lang="en-IN" dirty="0"/>
          </a:p>
        </p:txBody>
      </p:sp>
    </p:spTree>
    <p:extLst>
      <p:ext uri="{BB962C8B-B14F-4D97-AF65-F5344CB8AC3E}">
        <p14:creationId xmlns:p14="http://schemas.microsoft.com/office/powerpoint/2010/main" val="1236617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6B825-5D2E-B9D7-C0DC-341310F1B707}"/>
              </a:ext>
            </a:extLst>
          </p:cNvPr>
          <p:cNvSpPr>
            <a:spLocks noGrp="1"/>
          </p:cNvSpPr>
          <p:nvPr>
            <p:ph type="title"/>
          </p:nvPr>
        </p:nvSpPr>
        <p:spPr>
          <a:xfrm>
            <a:off x="838200" y="365125"/>
            <a:ext cx="10515600" cy="945515"/>
          </a:xfrm>
        </p:spPr>
        <p:txBody>
          <a:bodyPr>
            <a:normAutofit/>
          </a:bodyPr>
          <a:lstStyle/>
          <a:p>
            <a:r>
              <a:rPr lang="en-IN" sz="3600" b="1" dirty="0"/>
              <a:t>Important Definitions as per The Customs Act 1962</a:t>
            </a:r>
          </a:p>
        </p:txBody>
      </p:sp>
      <p:sp>
        <p:nvSpPr>
          <p:cNvPr id="3" name="Content Placeholder 2">
            <a:extLst>
              <a:ext uri="{FF2B5EF4-FFF2-40B4-BE49-F238E27FC236}">
                <a16:creationId xmlns:a16="http://schemas.microsoft.com/office/drawing/2014/main" id="{4978A341-493E-CFC2-9F3A-37E1F1238DE6}"/>
              </a:ext>
            </a:extLst>
          </p:cNvPr>
          <p:cNvSpPr>
            <a:spLocks noGrp="1"/>
          </p:cNvSpPr>
          <p:nvPr>
            <p:ph idx="1"/>
          </p:nvPr>
        </p:nvSpPr>
        <p:spPr>
          <a:xfrm>
            <a:off x="838200" y="1310640"/>
            <a:ext cx="10515600" cy="5262879"/>
          </a:xfrm>
        </p:spPr>
        <p:txBody>
          <a:bodyPr>
            <a:normAutofit fontScale="70000" lnSpcReduction="20000"/>
          </a:bodyPr>
          <a:lstStyle/>
          <a:p>
            <a:pPr marL="0" indent="0" algn="just">
              <a:lnSpc>
                <a:spcPct val="160000"/>
              </a:lnSpc>
              <a:buNone/>
            </a:pPr>
            <a:r>
              <a:rPr lang="en-US" b="1" i="0" dirty="0">
                <a:solidFill>
                  <a:srgbClr val="202124"/>
                </a:solidFill>
                <a:effectLst/>
                <a:latin typeface="Google Sans"/>
              </a:rPr>
              <a:t>Chapter 1 –Section 2 of The Customs Act 1962 gi</a:t>
            </a:r>
            <a:r>
              <a:rPr lang="en-US" b="1" dirty="0">
                <a:solidFill>
                  <a:srgbClr val="202124"/>
                </a:solidFill>
                <a:latin typeface="Google Sans"/>
              </a:rPr>
              <a:t>ves all definitions of Customs</a:t>
            </a:r>
            <a:endParaRPr lang="en-US" b="1" i="0" dirty="0">
              <a:solidFill>
                <a:srgbClr val="202124"/>
              </a:solidFill>
              <a:effectLst/>
              <a:latin typeface="Google Sans"/>
            </a:endParaRPr>
          </a:p>
          <a:p>
            <a:pPr algn="just">
              <a:lnSpc>
                <a:spcPct val="160000"/>
              </a:lnSpc>
            </a:pPr>
            <a:r>
              <a:rPr lang="en-US" b="0" i="0" dirty="0">
                <a:solidFill>
                  <a:srgbClr val="202124"/>
                </a:solidFill>
                <a:effectLst/>
                <a:latin typeface="Google Sans"/>
              </a:rPr>
              <a:t>As per section 2(23) of Customs Act, 'import' with its grammatical variations and cognate expressions, means </a:t>
            </a:r>
            <a:r>
              <a:rPr lang="en-US" b="0" i="0" dirty="0">
                <a:solidFill>
                  <a:srgbClr val="040C28"/>
                </a:solidFill>
                <a:effectLst/>
                <a:latin typeface="Google Sans"/>
              </a:rPr>
              <a:t>bringing into India from a place outside India</a:t>
            </a:r>
            <a:r>
              <a:rPr lang="en-US" b="0" i="0" dirty="0">
                <a:solidFill>
                  <a:srgbClr val="202124"/>
                </a:solidFill>
                <a:effectLst/>
                <a:latin typeface="Google Sans"/>
              </a:rPr>
              <a:t>. </a:t>
            </a:r>
          </a:p>
          <a:p>
            <a:pPr algn="just">
              <a:lnSpc>
                <a:spcPct val="160000"/>
              </a:lnSpc>
            </a:pPr>
            <a:r>
              <a:rPr lang="en-US" b="0" i="0" dirty="0">
                <a:solidFill>
                  <a:srgbClr val="202124"/>
                </a:solidFill>
                <a:effectLst/>
                <a:latin typeface="Google Sans"/>
              </a:rPr>
              <a:t>Section 2(27) of Customs Act defines 'India' as inclusive of territorial waters.</a:t>
            </a:r>
          </a:p>
          <a:p>
            <a:pPr algn="just">
              <a:lnSpc>
                <a:spcPct val="160000"/>
              </a:lnSpc>
            </a:pPr>
            <a:r>
              <a:rPr lang="en-US" b="0" i="0" dirty="0">
                <a:solidFill>
                  <a:srgbClr val="202124"/>
                </a:solidFill>
                <a:effectLst/>
                <a:latin typeface="Google Sans"/>
              </a:rPr>
              <a:t>What are the territorial waters in customs law?</a:t>
            </a:r>
            <a:endParaRPr lang="en-US" b="0" i="0" dirty="0">
              <a:solidFill>
                <a:srgbClr val="202124"/>
              </a:solidFill>
              <a:effectLst/>
              <a:latin typeface="arial" panose="020B0604020202020204" pitchFamily="34" charset="0"/>
            </a:endParaRPr>
          </a:p>
          <a:p>
            <a:pPr algn="just">
              <a:lnSpc>
                <a:spcPct val="160000"/>
              </a:lnSpc>
            </a:pPr>
            <a:r>
              <a:rPr lang="en-US" b="0" i="0" dirty="0">
                <a:solidFill>
                  <a:srgbClr val="4D5156"/>
                </a:solidFill>
                <a:effectLst/>
                <a:latin typeface="Google Sans"/>
              </a:rPr>
              <a:t>Section 3 of the 'Territorial Waters, Continental Shelf, Exclusive Economic Zone and other Maritime Zone Act, 1976' specifies that </a:t>
            </a:r>
            <a:r>
              <a:rPr lang="en-US" b="0" i="0" dirty="0">
                <a:solidFill>
                  <a:srgbClr val="040C28"/>
                </a:solidFill>
                <a:effectLst/>
                <a:latin typeface="Google Sans"/>
              </a:rPr>
              <a:t>territorial water extend </a:t>
            </a:r>
            <a:r>
              <a:rPr lang="en-US" b="0" i="0" dirty="0" err="1">
                <a:solidFill>
                  <a:srgbClr val="040C28"/>
                </a:solidFill>
                <a:effectLst/>
                <a:latin typeface="Google Sans"/>
              </a:rPr>
              <a:t>upto</a:t>
            </a:r>
            <a:r>
              <a:rPr lang="en-US" b="0" i="0" dirty="0">
                <a:solidFill>
                  <a:srgbClr val="040C28"/>
                </a:solidFill>
                <a:effectLst/>
                <a:latin typeface="Google Sans"/>
              </a:rPr>
              <a:t> 12 nautical miles from the base line on the coast of India and include any bay, gulf, </a:t>
            </a:r>
            <a:r>
              <a:rPr lang="en-US" b="0" i="0" dirty="0" err="1">
                <a:solidFill>
                  <a:srgbClr val="040C28"/>
                </a:solidFill>
                <a:effectLst/>
                <a:latin typeface="Google Sans"/>
              </a:rPr>
              <a:t>harbour</a:t>
            </a:r>
            <a:r>
              <a:rPr lang="en-US" b="0" i="0" dirty="0">
                <a:solidFill>
                  <a:srgbClr val="040C28"/>
                </a:solidFill>
                <a:effectLst/>
                <a:latin typeface="Google Sans"/>
              </a:rPr>
              <a:t>, creek or tidal river</a:t>
            </a:r>
            <a:r>
              <a:rPr lang="en-US" b="0" i="0" dirty="0">
                <a:solidFill>
                  <a:srgbClr val="4D5156"/>
                </a:solidFill>
                <a:effectLst/>
                <a:latin typeface="Google Sans"/>
              </a:rPr>
              <a:t>.</a:t>
            </a:r>
          </a:p>
          <a:p>
            <a:pPr algn="just">
              <a:lnSpc>
                <a:spcPct val="160000"/>
              </a:lnSpc>
            </a:pPr>
            <a:r>
              <a:rPr lang="en-US" b="0" i="0" dirty="0">
                <a:solidFill>
                  <a:srgbClr val="4D5156"/>
                </a:solidFill>
                <a:effectLst/>
                <a:latin typeface="Google Sans"/>
              </a:rPr>
              <a:t>Indian customs waters extend </a:t>
            </a:r>
            <a:r>
              <a:rPr lang="en-US" b="0" i="0" dirty="0" err="1">
                <a:solidFill>
                  <a:srgbClr val="4D5156"/>
                </a:solidFill>
                <a:effectLst/>
                <a:latin typeface="Google Sans"/>
              </a:rPr>
              <a:t>upto</a:t>
            </a:r>
            <a:r>
              <a:rPr lang="en-US" b="0" i="0" dirty="0">
                <a:solidFill>
                  <a:srgbClr val="4D5156"/>
                </a:solidFill>
                <a:effectLst/>
                <a:latin typeface="Google Sans"/>
              </a:rPr>
              <a:t> contiguous( adjoining, adjacent)  zone of India which twenty four nautical miles from the nearest point of base line. Thus Indian customs waters extend </a:t>
            </a:r>
            <a:r>
              <a:rPr lang="en-US" b="0" i="0" dirty="0" err="1">
                <a:solidFill>
                  <a:srgbClr val="4D5156"/>
                </a:solidFill>
                <a:effectLst/>
                <a:latin typeface="Google Sans"/>
              </a:rPr>
              <a:t>upto</a:t>
            </a:r>
            <a:r>
              <a:rPr lang="en-US" b="0" i="0" dirty="0">
                <a:solidFill>
                  <a:srgbClr val="4D5156"/>
                </a:solidFill>
                <a:effectLst/>
                <a:latin typeface="Google Sans"/>
              </a:rPr>
              <a:t> twelve nautical miles beyond territorial waters.</a:t>
            </a:r>
          </a:p>
          <a:p>
            <a:pPr algn="just">
              <a:lnSpc>
                <a:spcPct val="160000"/>
              </a:lnSpc>
            </a:pPr>
            <a:r>
              <a:rPr lang="en-US" dirty="0">
                <a:solidFill>
                  <a:srgbClr val="4D5156"/>
                </a:solidFill>
                <a:latin typeface="Google Sans"/>
              </a:rPr>
              <a:t>One nautical mile is equal to 1.852 km</a:t>
            </a:r>
            <a:endParaRPr lang="en-US" b="0" i="0" dirty="0">
              <a:solidFill>
                <a:srgbClr val="202124"/>
              </a:solidFill>
              <a:effectLst/>
              <a:latin typeface="arial" panose="020B0604020202020204" pitchFamily="34" charset="0"/>
            </a:endParaRPr>
          </a:p>
          <a:p>
            <a:pPr algn="just"/>
            <a:endParaRPr lang="en-IN" dirty="0"/>
          </a:p>
        </p:txBody>
      </p:sp>
    </p:spTree>
    <p:extLst>
      <p:ext uri="{BB962C8B-B14F-4D97-AF65-F5344CB8AC3E}">
        <p14:creationId xmlns:p14="http://schemas.microsoft.com/office/powerpoint/2010/main" val="332905018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4BB00-5B6D-CDBB-DBC9-C8473707DC42}"/>
              </a:ext>
            </a:extLst>
          </p:cNvPr>
          <p:cNvSpPr>
            <a:spLocks noGrp="1"/>
          </p:cNvSpPr>
          <p:nvPr>
            <p:ph type="ctrTitle"/>
          </p:nvPr>
        </p:nvSpPr>
        <p:spPr/>
        <p:txBody>
          <a:bodyPr/>
          <a:lstStyle/>
          <a:p>
            <a:r>
              <a:rPr lang="en-IN" dirty="0"/>
              <a:t>IMPORTS</a:t>
            </a:r>
          </a:p>
        </p:txBody>
      </p:sp>
      <p:sp>
        <p:nvSpPr>
          <p:cNvPr id="3" name="Subtitle 2">
            <a:extLst>
              <a:ext uri="{FF2B5EF4-FFF2-40B4-BE49-F238E27FC236}">
                <a16:creationId xmlns:a16="http://schemas.microsoft.com/office/drawing/2014/main" id="{E7A3F8FA-2F94-4305-1DA2-58CEF3531AFF}"/>
              </a:ext>
            </a:extLst>
          </p:cNvPr>
          <p:cNvSpPr>
            <a:spLocks noGrp="1"/>
          </p:cNvSpPr>
          <p:nvPr>
            <p:ph type="subTitle" idx="1"/>
          </p:nvPr>
        </p:nvSpPr>
        <p:spPr/>
        <p:txBody>
          <a:bodyPr/>
          <a:lstStyle/>
          <a:p>
            <a:r>
              <a:rPr lang="en-IN" dirty="0"/>
              <a:t>Prof Vijayan Ramakrishnan</a:t>
            </a:r>
          </a:p>
          <a:p>
            <a:endParaRPr lang="en-IN" dirty="0"/>
          </a:p>
          <a:p>
            <a:r>
              <a:rPr lang="en-IN" dirty="0"/>
              <a:t>rvijayan99@gmail.com</a:t>
            </a:r>
          </a:p>
        </p:txBody>
      </p:sp>
    </p:spTree>
    <p:extLst>
      <p:ext uri="{BB962C8B-B14F-4D97-AF65-F5344CB8AC3E}">
        <p14:creationId xmlns:p14="http://schemas.microsoft.com/office/powerpoint/2010/main" val="4017450725"/>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AC189-7D92-0342-5A41-FE9BD460951A}"/>
              </a:ext>
            </a:extLst>
          </p:cNvPr>
          <p:cNvSpPr>
            <a:spLocks noGrp="1"/>
          </p:cNvSpPr>
          <p:nvPr>
            <p:ph type="title"/>
          </p:nvPr>
        </p:nvSpPr>
        <p:spPr>
          <a:xfrm>
            <a:off x="838200" y="365125"/>
            <a:ext cx="10515600" cy="559435"/>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5CFBA5FD-6009-98F6-27BD-31927364D544}"/>
              </a:ext>
            </a:extLst>
          </p:cNvPr>
          <p:cNvSpPr>
            <a:spLocks noGrp="1"/>
          </p:cNvSpPr>
          <p:nvPr>
            <p:ph idx="1"/>
          </p:nvPr>
        </p:nvSpPr>
        <p:spPr>
          <a:xfrm>
            <a:off x="838200" y="1076960"/>
            <a:ext cx="10515600" cy="5415915"/>
          </a:xfrm>
        </p:spPr>
        <p:txBody>
          <a:bodyPr>
            <a:normAutofit fontScale="85000" lnSpcReduction="20000"/>
          </a:bodyPr>
          <a:lstStyle/>
          <a:p>
            <a:pPr>
              <a:lnSpc>
                <a:spcPct val="17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 "assessment" means determination of the </a:t>
            </a:r>
            <a:r>
              <a:rPr lang="en-IN" sz="1800" kern="0" dirty="0" err="1">
                <a:solidFill>
                  <a:srgbClr val="212529"/>
                </a:solidFill>
                <a:effectLst/>
                <a:latin typeface="Poppins" panose="00000500000000000000" pitchFamily="2" charset="0"/>
                <a:ea typeface="Times New Roman" panose="02020603050405020304" pitchFamily="18" charset="0"/>
                <a:cs typeface="Latha" panose="020B0604020202020204" pitchFamily="34" charset="0"/>
              </a:rPr>
              <a:t>dutiability</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 of any goods and the amount of duty, tax, cess or any other sum so payable, if any, under this Act or under the Customs Tariff Act, 1975 (51 of 1975) (hereinafter referred to as the Customs Tariff Act) or under any other law for the time being in force, with reference to-</a:t>
            </a:r>
            <a:endParaRPr lang="en-IN" sz="1800" kern="100" dirty="0">
              <a:latin typeface="Calibri" panose="020F0502020204030204" pitchFamily="34" charset="0"/>
              <a:ea typeface="Calibri" panose="020F0502020204030204" pitchFamily="34" charset="0"/>
              <a:cs typeface="Latha" panose="020B0604020202020204" pitchFamily="34" charset="0"/>
            </a:endParaRPr>
          </a:p>
          <a:p>
            <a:pPr marL="0" indent="0">
              <a:lnSpc>
                <a:spcPct val="170000"/>
              </a:lnSpc>
              <a:spcAft>
                <a:spcPts val="800"/>
              </a:spcAft>
              <a:buNone/>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 the tariff classification of such goods as determined in accordance with the provisions of the Customs Tariff Act;</a:t>
            </a:r>
            <a:b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b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(b) the value of such goods as determined in accordance with the provisions of this Act and the Customs Tariff Act;</a:t>
            </a:r>
            <a:b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b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(c) exemption or concession of duty, tax, cess or any other sum, consequent upon any notification issued therefor under this Act or under the Customs Tariff Act or under any other law for the time being in force;</a:t>
            </a:r>
            <a:b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b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endParaRPr lang="en-IN" dirty="0"/>
          </a:p>
        </p:txBody>
      </p:sp>
    </p:spTree>
    <p:extLst>
      <p:ext uri="{BB962C8B-B14F-4D97-AF65-F5344CB8AC3E}">
        <p14:creationId xmlns:p14="http://schemas.microsoft.com/office/powerpoint/2010/main" val="620461855"/>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0B2A1-3343-1948-4099-D8F3F184870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132F4F4-3F1A-053E-5A52-52EABBF9A142}"/>
              </a:ext>
            </a:extLst>
          </p:cNvPr>
          <p:cNvSpPr>
            <a:spLocks noGrp="1"/>
          </p:cNvSpPr>
          <p:nvPr>
            <p:ph idx="1"/>
          </p:nvPr>
        </p:nvSpPr>
        <p:spPr/>
        <p:txBody>
          <a:bodyPr>
            <a:normAutofit fontScale="55000" lnSpcReduction="20000"/>
          </a:bodyPr>
          <a:lstStyle/>
          <a:p>
            <a:pPr>
              <a:lnSpc>
                <a:spcPct val="170000"/>
              </a:lnSpc>
            </a:pPr>
            <a:r>
              <a:rPr lang="en-IN" sz="2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(d) the quantity, weight, volume, measurement or other specifics where such duty, tax, cess or any other sum is leviable on the basis of the quantity, weight, volume, measurement or other specifics of such goods;</a:t>
            </a:r>
            <a:br>
              <a:rPr lang="en-IN" sz="2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br>
              <a:rPr lang="en-IN" sz="2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r>
              <a:rPr lang="en-IN" sz="2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(e) the origin of such goods determined in accordance with the provisions of the Customs Tariff Act or the rules made thereunder, if the amount of duty, tax, cess or any other sum is affected by the origin of such goods;</a:t>
            </a:r>
            <a:br>
              <a:rPr lang="en-IN" sz="2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br>
              <a:rPr lang="en-IN" sz="2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r>
              <a:rPr lang="en-IN" sz="2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(f) any other specific factor which affects the duty, tax, cess or any other sum payable on such goods, and includes provisional assessment, self-assessment, re-assessment and any assessment in which the duty assessed is nil ;]</a:t>
            </a:r>
            <a:endParaRPr lang="en-IN" sz="2800" kern="100" dirty="0">
              <a:effectLst/>
              <a:latin typeface="Calibri" panose="020F0502020204030204" pitchFamily="34" charset="0"/>
              <a:ea typeface="Calibri" panose="020F0502020204030204" pitchFamily="34" charset="0"/>
              <a:cs typeface="Latha" panose="020B0604020202020204" pitchFamily="34" charset="0"/>
            </a:endParaRPr>
          </a:p>
          <a:p>
            <a:endParaRPr lang="en-IN" dirty="0"/>
          </a:p>
        </p:txBody>
      </p:sp>
    </p:spTree>
    <p:extLst>
      <p:ext uri="{BB962C8B-B14F-4D97-AF65-F5344CB8AC3E}">
        <p14:creationId xmlns:p14="http://schemas.microsoft.com/office/powerpoint/2010/main" val="668934877"/>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E935C-6A67-9148-C0AB-95AE94B23F9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7F4B558-6F70-85D4-A138-A2FC38E287F9}"/>
              </a:ext>
            </a:extLst>
          </p:cNvPr>
          <p:cNvSpPr>
            <a:spLocks noGrp="1"/>
          </p:cNvSpPr>
          <p:nvPr>
            <p:ph idx="1"/>
          </p:nvPr>
        </p:nvSpPr>
        <p:spPr/>
        <p:txBody>
          <a:bodyPr/>
          <a:lstStyle/>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(3) "baggage" includes unaccompanied baggage but does not include motor vehicles;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5 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[(3A) "beneficial owner" means any person on whose behalf the goods are being imported or exported or who exercises effective control over the goods being imported or exported;]</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(4) "bill of entry" means a bill of entry referred to in</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3"/>
              </a:rPr>
              <a:t> section 46</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(5) "bill of export" means a bill of export referred to in</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4"/>
              </a:rPr>
              <a:t> section 50</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(9) "conveyance" includes a vessel, an aircraft and a vehicle;</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endParaRPr lang="en-IN" dirty="0"/>
          </a:p>
        </p:txBody>
      </p:sp>
    </p:spTree>
    <p:extLst>
      <p:ext uri="{BB962C8B-B14F-4D97-AF65-F5344CB8AC3E}">
        <p14:creationId xmlns:p14="http://schemas.microsoft.com/office/powerpoint/2010/main" val="1050942906"/>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A07F1-0A4B-2336-842B-140A44BFF36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741C61B-EE51-7ED4-9DEA-05AC543BB4E5}"/>
              </a:ext>
            </a:extLst>
          </p:cNvPr>
          <p:cNvSpPr>
            <a:spLocks noGrp="1"/>
          </p:cNvSpPr>
          <p:nvPr>
            <p:ph idx="1"/>
          </p:nvPr>
        </p:nvSpPr>
        <p:spPr/>
        <p:txBody>
          <a:bodyPr>
            <a:normAutofit fontScale="92500" lnSpcReduction="10000"/>
          </a:bodyPr>
          <a:lstStyle/>
          <a:p>
            <a:pPr algn="just">
              <a:lnSpc>
                <a:spcPct val="15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(11) "customs area" means the area of a customs station </a:t>
            </a: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13 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[or a warehouse] and includes any area in which imported goods or export goods are ordinarily kept before clearance by Customs Authorities;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(12) "customs port" means any port appointed under clause (a) of </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3"/>
              </a:rPr>
              <a:t>section 7</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 to be a customs port </a:t>
            </a: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14 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[and includes a place appointed under clause (aa) of that section to be an inland container depot];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(13) "customs station" means any customs port, customs airport </a:t>
            </a: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15 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 international courier terminal, foreign post office] or land customs station;</a:t>
            </a:r>
          </a:p>
          <a:p>
            <a:pPr algn="just">
              <a:lnSpc>
                <a:spcPct val="15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(14) "dutiable goods" means any goods which are chargeable to duty and on which duty has not been paid;</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spcAft>
                <a:spcPts val="800"/>
              </a:spcAft>
            </a:pP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endParaRPr lang="en-IN" dirty="0"/>
          </a:p>
        </p:txBody>
      </p:sp>
    </p:spTree>
    <p:extLst>
      <p:ext uri="{BB962C8B-B14F-4D97-AF65-F5344CB8AC3E}">
        <p14:creationId xmlns:p14="http://schemas.microsoft.com/office/powerpoint/2010/main" val="745466065"/>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2CF64-D4C4-1A00-C674-75BEA240E62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46A525B-E0F4-B2AA-CE95-EBFFCEDBF8C7}"/>
              </a:ext>
            </a:extLst>
          </p:cNvPr>
          <p:cNvSpPr>
            <a:spLocks noGrp="1"/>
          </p:cNvSpPr>
          <p:nvPr>
            <p:ph idx="1"/>
          </p:nvPr>
        </p:nvSpPr>
        <p:spPr/>
        <p:txBody>
          <a:bodyPr>
            <a:normAutofit fontScale="85000" lnSpcReduction="10000"/>
          </a:bodyPr>
          <a:lstStyle/>
          <a:p>
            <a:pPr algn="just">
              <a:lnSpc>
                <a:spcPct val="16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(15) "duty" means a duty of customs leviable under this Act;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6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(16) "entry" in relation to goods means an entry made in a bill of entry, shipping bill or bill of export and includes </a:t>
            </a: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16 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 * *] the entry made under the regulations made under </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3"/>
              </a:rPr>
              <a:t>section 84</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t>
            </a:r>
          </a:p>
          <a:p>
            <a:pPr algn="just">
              <a:lnSpc>
                <a:spcPct val="16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(17) "examination", in relation to any goods, includes measurement and weighment thereof;</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6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(18) "export", with its grammatical variations and cognate expressions, means taking out of India to a place outside India;</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6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(19) "export goods" means any goods which are to be taken out of India to a place outside India;</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6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(20) "exporter", in relation to any goods at any time between their entry for export and the time when they are exported, includes </a:t>
            </a: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17 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[any owner, beneficial owner] or any person holding himself out to be the exporter;</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60000"/>
              </a:lnSpc>
              <a:spcAft>
                <a:spcPts val="800"/>
              </a:spcAft>
            </a:pP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60000"/>
              </a:lnSpc>
            </a:pPr>
            <a:endParaRPr lang="en-IN" dirty="0"/>
          </a:p>
        </p:txBody>
      </p:sp>
    </p:spTree>
    <p:extLst>
      <p:ext uri="{BB962C8B-B14F-4D97-AF65-F5344CB8AC3E}">
        <p14:creationId xmlns:p14="http://schemas.microsoft.com/office/powerpoint/2010/main" val="3989859464"/>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1F163-EAEE-1C55-939C-C0ED8F5073C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17FABE9-76AD-C56C-67F4-2C036A116098}"/>
              </a:ext>
            </a:extLst>
          </p:cNvPr>
          <p:cNvSpPr>
            <a:spLocks noGrp="1"/>
          </p:cNvSpPr>
          <p:nvPr>
            <p:ph idx="1"/>
          </p:nvPr>
        </p:nvSpPr>
        <p:spPr/>
        <p:txBody>
          <a:bodyPr/>
          <a:lstStyle/>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(22) "goods" includes -</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 vessels, aircrafts and vehicles;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(b) stores;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(c) baggage;</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(d) currency and negotiable instruments; and</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(e) any other kind of movable property;</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marL="0" indent="0">
              <a:buNone/>
            </a:pPr>
            <a:endParaRPr lang="en-IN" dirty="0"/>
          </a:p>
        </p:txBody>
      </p:sp>
    </p:spTree>
    <p:extLst>
      <p:ext uri="{BB962C8B-B14F-4D97-AF65-F5344CB8AC3E}">
        <p14:creationId xmlns:p14="http://schemas.microsoft.com/office/powerpoint/2010/main" val="1939222889"/>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AC2E0-499B-EDA1-5BF3-E6F621ED16F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0AFFB81-4BA1-C115-C7D6-97FED688F6F7}"/>
              </a:ext>
            </a:extLst>
          </p:cNvPr>
          <p:cNvSpPr>
            <a:spLocks noGrp="1"/>
          </p:cNvSpPr>
          <p:nvPr>
            <p:ph idx="1"/>
          </p:nvPr>
        </p:nvSpPr>
        <p:spPr/>
        <p:txBody>
          <a:bodyPr>
            <a:normAutofit/>
          </a:bodyPr>
          <a:lstStyle/>
          <a:p>
            <a:pPr algn="just">
              <a:lnSpc>
                <a:spcPct val="150000"/>
              </a:lnSpc>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(23) "import", with its grammatical variations and cognate expressions, means bringing into India from a place outside India;</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(24) </a:t>
            </a: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21 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["arrival manifest or import manifest"] </a:t>
            </a:r>
            <a:r>
              <a:rPr lang="en-IN" sz="1800" kern="0" dirty="0" err="1">
                <a:solidFill>
                  <a:srgbClr val="212529"/>
                </a:solidFill>
                <a:effectLst/>
                <a:latin typeface="Poppins" panose="00000500000000000000" pitchFamily="2" charset="0"/>
                <a:ea typeface="Times New Roman" panose="02020603050405020304" pitchFamily="18" charset="0"/>
                <a:cs typeface="Latha" panose="020B0604020202020204" pitchFamily="34" charset="0"/>
              </a:rPr>
              <a:t>or"import</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 report" means the manifest or report required to be delivered under </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3"/>
              </a:rPr>
              <a:t>section 30</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(25) "imported goods" means any goods brought into India from a place outside India but does not include goods which have been cleared for home consumption;</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(26) "importer", in relation to any goods at any time between their importation and the time when they are cleared for home consumption, includes </a:t>
            </a: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22 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[any owner, beneficial owner] or any person holding himself out to be the importer;</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pPr>
            <a:endParaRPr lang="en-IN" dirty="0"/>
          </a:p>
        </p:txBody>
      </p:sp>
    </p:spTree>
    <p:extLst>
      <p:ext uri="{BB962C8B-B14F-4D97-AF65-F5344CB8AC3E}">
        <p14:creationId xmlns:p14="http://schemas.microsoft.com/office/powerpoint/2010/main" val="2543009983"/>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8B702-4CD1-1D4D-6FA7-A937C915FE75}"/>
              </a:ext>
            </a:extLst>
          </p:cNvPr>
          <p:cNvSpPr>
            <a:spLocks noGrp="1"/>
          </p:cNvSpPr>
          <p:nvPr>
            <p:ph type="title"/>
          </p:nvPr>
        </p:nvSpPr>
        <p:spPr>
          <a:xfrm>
            <a:off x="838200" y="365125"/>
            <a:ext cx="10515600" cy="488315"/>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FECEEB54-ED63-0DCC-D2C7-9A31CA91DF88}"/>
              </a:ext>
            </a:extLst>
          </p:cNvPr>
          <p:cNvSpPr>
            <a:spLocks noGrp="1"/>
          </p:cNvSpPr>
          <p:nvPr>
            <p:ph idx="1"/>
          </p:nvPr>
        </p:nvSpPr>
        <p:spPr>
          <a:xfrm>
            <a:off x="838200" y="995680"/>
            <a:ext cx="10515600" cy="5497195"/>
          </a:xfrm>
        </p:spPr>
        <p:txBody>
          <a:bodyPr>
            <a:normAutofit fontScale="92500"/>
          </a:bodyPr>
          <a:lstStyle/>
          <a:p>
            <a:pPr algn="just">
              <a:lnSpc>
                <a:spcPct val="150000"/>
              </a:lnSpc>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(30) "market price", in relation to any goods, means the wholesale price of the goods in the ordinary course of trade in India;</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(33) "prohibited goods" means any goods the import or export of which is subject to any prohibition under this Act or any other law for the time being in force but does not include any such goods in respect of which the conditions subject to which the goods are permitted to be imported or exported have been complied with;</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(37) "shipping bill" means a shipping bill referred to in </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3"/>
              </a:rPr>
              <a:t>section 50</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(41) "value", in relation to any goods, means the value thereof determined in accordance with the provisions of </a:t>
            </a: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31 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[sub-section (1) or sub-section (2) of </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4"/>
              </a:rPr>
              <a:t>Section 14</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spcAft>
                <a:spcPts val="800"/>
              </a:spcAft>
            </a:pP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32 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[(43) "warehouse" means a public warehouse licensed under </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5"/>
              </a:rPr>
              <a:t>section 57</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 or a private warehouse licensed under section 58 or a special warehouse licensed under </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6"/>
              </a:rPr>
              <a:t>section 58A</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(44) "warehoused goods" means goods deposited in a warehouse;</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pPr>
            <a:endParaRPr lang="en-IN" dirty="0"/>
          </a:p>
        </p:txBody>
      </p:sp>
    </p:spTree>
    <p:extLst>
      <p:ext uri="{BB962C8B-B14F-4D97-AF65-F5344CB8AC3E}">
        <p14:creationId xmlns:p14="http://schemas.microsoft.com/office/powerpoint/2010/main" val="2920974605"/>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28DF0-8ACE-5CE3-BC16-7CB5269AF59B}"/>
              </a:ext>
            </a:extLst>
          </p:cNvPr>
          <p:cNvSpPr>
            <a:spLocks noGrp="1"/>
          </p:cNvSpPr>
          <p:nvPr>
            <p:ph type="title"/>
          </p:nvPr>
        </p:nvSpPr>
        <p:spPr/>
        <p:txBody>
          <a:bodyPr/>
          <a:lstStyle/>
          <a:p>
            <a:r>
              <a:rPr lang="en-IN" dirty="0"/>
              <a:t>Meaning and Scope of Imports</a:t>
            </a:r>
          </a:p>
        </p:txBody>
      </p:sp>
      <p:sp>
        <p:nvSpPr>
          <p:cNvPr id="3" name="Content Placeholder 2">
            <a:extLst>
              <a:ext uri="{FF2B5EF4-FFF2-40B4-BE49-F238E27FC236}">
                <a16:creationId xmlns:a16="http://schemas.microsoft.com/office/drawing/2014/main" id="{EA5C989C-C09B-7FDA-E4C5-782B35212A82}"/>
              </a:ext>
            </a:extLst>
          </p:cNvPr>
          <p:cNvSpPr>
            <a:spLocks noGrp="1"/>
          </p:cNvSpPr>
          <p:nvPr>
            <p:ph idx="1"/>
          </p:nvPr>
        </p:nvSpPr>
        <p:spPr/>
        <p:txBody>
          <a:bodyPr>
            <a:normAutofit fontScale="92500" lnSpcReduction="10000"/>
          </a:bodyPr>
          <a:lstStyle/>
          <a:p>
            <a:pPr algn="just"/>
            <a:r>
              <a:rPr lang="en-US" b="1" i="0" dirty="0">
                <a:solidFill>
                  <a:srgbClr val="111111"/>
                </a:solidFill>
                <a:effectLst/>
                <a:latin typeface="Cabin-semi-bold"/>
              </a:rPr>
              <a:t>What Is an Import?</a:t>
            </a:r>
          </a:p>
          <a:p>
            <a:pPr algn="just">
              <a:lnSpc>
                <a:spcPct val="150000"/>
              </a:lnSpc>
            </a:pPr>
            <a:r>
              <a:rPr lang="en-US" b="0" i="0" dirty="0">
                <a:effectLst/>
                <a:latin typeface="SourceSansPro"/>
              </a:rPr>
              <a:t>An import is a good or service bought in one country that was produced in another. Imports and </a:t>
            </a:r>
            <a:r>
              <a:rPr lang="en-US" dirty="0">
                <a:latin typeface="SourceSansPro"/>
              </a:rPr>
              <a:t>exports</a:t>
            </a:r>
            <a:r>
              <a:rPr lang="en-US" b="0" i="0" dirty="0">
                <a:effectLst/>
                <a:latin typeface="SourceSansPro"/>
              </a:rPr>
              <a:t> are the components of </a:t>
            </a:r>
            <a:r>
              <a:rPr lang="en-US" dirty="0">
                <a:latin typeface="SourceSansPro"/>
              </a:rPr>
              <a:t>international trade</a:t>
            </a:r>
            <a:r>
              <a:rPr lang="en-US" b="0" i="0" dirty="0">
                <a:effectLst/>
                <a:latin typeface="SourceSansPro"/>
              </a:rPr>
              <a:t>.</a:t>
            </a:r>
          </a:p>
          <a:p>
            <a:pPr algn="just">
              <a:lnSpc>
                <a:spcPct val="150000"/>
              </a:lnSpc>
            </a:pPr>
            <a:r>
              <a:rPr lang="en-US" b="0" i="0" dirty="0">
                <a:effectLst/>
                <a:latin typeface="SourceSansPro"/>
              </a:rPr>
              <a:t> If the value of a country's imports exceeds the value of its exports, the country has a negative </a:t>
            </a:r>
            <a:r>
              <a:rPr lang="en-US" dirty="0">
                <a:latin typeface="SourceSansPro"/>
              </a:rPr>
              <a:t>balance of trade</a:t>
            </a:r>
            <a:r>
              <a:rPr lang="en-US" b="0" i="0" dirty="0">
                <a:effectLst/>
                <a:latin typeface="SourceSansPro"/>
              </a:rPr>
              <a:t>, also known as a </a:t>
            </a:r>
            <a:r>
              <a:rPr lang="en-US" dirty="0">
                <a:latin typeface="SourceSansPro"/>
              </a:rPr>
              <a:t>trade deficit</a:t>
            </a:r>
            <a:r>
              <a:rPr lang="en-US" b="0" i="0" dirty="0">
                <a:effectLst/>
                <a:latin typeface="SourceSansPro"/>
              </a:rPr>
              <a:t>.</a:t>
            </a:r>
          </a:p>
          <a:p>
            <a:pPr algn="just">
              <a:lnSpc>
                <a:spcPct val="150000"/>
              </a:lnSpc>
            </a:pPr>
            <a:r>
              <a:rPr lang="en-US" dirty="0">
                <a:latin typeface="SourceSansPro"/>
              </a:rPr>
              <a:t>To avoid negative balance of trade more exports and less imports should be effected.</a:t>
            </a:r>
          </a:p>
          <a:p>
            <a:pPr algn="just">
              <a:lnSpc>
                <a:spcPct val="150000"/>
              </a:lnSpc>
            </a:pPr>
            <a:r>
              <a:rPr lang="en-US" b="0" i="0" dirty="0">
                <a:effectLst/>
                <a:latin typeface="SourceSansPro"/>
              </a:rPr>
              <a:t>Make in India should be one of th</a:t>
            </a:r>
            <a:r>
              <a:rPr lang="en-US" dirty="0">
                <a:latin typeface="SourceSansPro"/>
              </a:rPr>
              <a:t>e best option.</a:t>
            </a:r>
          </a:p>
          <a:p>
            <a:pPr algn="just">
              <a:lnSpc>
                <a:spcPct val="150000"/>
              </a:lnSpc>
            </a:pPr>
            <a:r>
              <a:rPr lang="en-US" b="0" i="0" dirty="0">
                <a:effectLst/>
                <a:latin typeface="SourceSansPro"/>
              </a:rPr>
              <a:t>Replacing imports by domestic products.</a:t>
            </a:r>
          </a:p>
          <a:p>
            <a:pPr algn="just"/>
            <a:endParaRPr lang="en-IN" dirty="0"/>
          </a:p>
        </p:txBody>
      </p:sp>
    </p:spTree>
    <p:extLst>
      <p:ext uri="{BB962C8B-B14F-4D97-AF65-F5344CB8AC3E}">
        <p14:creationId xmlns:p14="http://schemas.microsoft.com/office/powerpoint/2010/main" val="3349566093"/>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CF018-60BF-8A6C-5B67-5442461E2A8A}"/>
              </a:ext>
            </a:extLst>
          </p:cNvPr>
          <p:cNvSpPr>
            <a:spLocks noGrp="1"/>
          </p:cNvSpPr>
          <p:nvPr>
            <p:ph type="title"/>
          </p:nvPr>
        </p:nvSpPr>
        <p:spPr/>
        <p:txBody>
          <a:bodyPr/>
          <a:lstStyle/>
          <a:p>
            <a:r>
              <a:rPr lang="en-IN" dirty="0"/>
              <a:t>Scope of Imports</a:t>
            </a:r>
          </a:p>
        </p:txBody>
      </p:sp>
      <p:sp>
        <p:nvSpPr>
          <p:cNvPr id="3" name="Content Placeholder 2">
            <a:extLst>
              <a:ext uri="{FF2B5EF4-FFF2-40B4-BE49-F238E27FC236}">
                <a16:creationId xmlns:a16="http://schemas.microsoft.com/office/drawing/2014/main" id="{B66A750A-B425-0E70-EEA5-55532C7600C9}"/>
              </a:ext>
            </a:extLst>
          </p:cNvPr>
          <p:cNvSpPr>
            <a:spLocks noGrp="1"/>
          </p:cNvSpPr>
          <p:nvPr>
            <p:ph idx="1"/>
          </p:nvPr>
        </p:nvSpPr>
        <p:spPr/>
        <p:txBody>
          <a:bodyPr>
            <a:normAutofit fontScale="62500" lnSpcReduction="20000"/>
          </a:bodyPr>
          <a:lstStyle/>
          <a:p>
            <a:pPr algn="just">
              <a:lnSpc>
                <a:spcPct val="170000"/>
              </a:lnSpc>
            </a:pPr>
            <a:r>
              <a:rPr lang="en-US" b="1" i="0" dirty="0">
                <a:solidFill>
                  <a:srgbClr val="222222"/>
                </a:solidFill>
                <a:effectLst/>
                <a:latin typeface="Arial" panose="020B0604020202020204" pitchFamily="34" charset="0"/>
              </a:rPr>
              <a:t>Economic Significance</a:t>
            </a:r>
            <a:r>
              <a:rPr lang="en-US" b="0" i="0" dirty="0">
                <a:solidFill>
                  <a:srgbClr val="222222"/>
                </a:solidFill>
                <a:effectLst/>
                <a:latin typeface="Arial" panose="020B0604020202020204" pitchFamily="34" charset="0"/>
              </a:rPr>
              <a:t>: Imports and exports are vital components of a nation’s economy.</a:t>
            </a:r>
          </a:p>
          <a:p>
            <a:pPr algn="just">
              <a:lnSpc>
                <a:spcPct val="170000"/>
              </a:lnSpc>
            </a:pPr>
            <a:r>
              <a:rPr lang="en-US" b="0" i="0" dirty="0">
                <a:solidFill>
                  <a:srgbClr val="222222"/>
                </a:solidFill>
                <a:effectLst/>
                <a:latin typeface="Arial" panose="020B0604020202020204" pitchFamily="34" charset="0"/>
              </a:rPr>
              <a:t>They contribute to the Gross Domestic Product (GDP) and can influence a country’s balance of trade and balance of payments</a:t>
            </a:r>
          </a:p>
          <a:p>
            <a:pPr algn="just">
              <a:lnSpc>
                <a:spcPct val="170000"/>
              </a:lnSpc>
            </a:pPr>
            <a:r>
              <a:rPr lang="en-US" b="1" i="0" dirty="0">
                <a:solidFill>
                  <a:srgbClr val="222222"/>
                </a:solidFill>
                <a:effectLst/>
                <a:latin typeface="Arial" panose="020B0604020202020204" pitchFamily="34" charset="0"/>
              </a:rPr>
              <a:t>.Diversification</a:t>
            </a:r>
            <a:r>
              <a:rPr lang="en-US" b="0" i="0" dirty="0">
                <a:solidFill>
                  <a:srgbClr val="222222"/>
                </a:solidFill>
                <a:effectLst/>
                <a:latin typeface="Arial" panose="020B0604020202020204" pitchFamily="34" charset="0"/>
              </a:rPr>
              <a:t>: Imports allow a country to access a wider variety of products and resources, often at competitive prices. Exports enable a nation to capitalize on its strengths, whether in manufacturing, agriculture, or services, by selling to international markets</a:t>
            </a:r>
          </a:p>
          <a:p>
            <a:pPr algn="just">
              <a:lnSpc>
                <a:spcPct val="170000"/>
              </a:lnSpc>
            </a:pPr>
            <a:r>
              <a:rPr lang="en-US" b="0" i="0" dirty="0">
                <a:solidFill>
                  <a:srgbClr val="222222"/>
                </a:solidFill>
                <a:effectLst/>
                <a:latin typeface="Arial" panose="020B0604020202020204" pitchFamily="34" charset="0"/>
              </a:rPr>
              <a:t>.</a:t>
            </a:r>
            <a:r>
              <a:rPr lang="en-US" b="1" i="0" dirty="0">
                <a:solidFill>
                  <a:srgbClr val="222222"/>
                </a:solidFill>
                <a:effectLst/>
                <a:latin typeface="Arial" panose="020B0604020202020204" pitchFamily="34" charset="0"/>
              </a:rPr>
              <a:t>Global Trade: </a:t>
            </a:r>
            <a:r>
              <a:rPr lang="en-US" b="0" i="0" dirty="0">
                <a:solidFill>
                  <a:srgbClr val="222222"/>
                </a:solidFill>
                <a:effectLst/>
                <a:latin typeface="Arial" panose="020B0604020202020204" pitchFamily="34" charset="0"/>
              </a:rPr>
              <a:t>Imports and exports are the foundation of international trade, facilitating the exchange of goods and services between countries. International trade promotes economic growth and fosters cooperation between nations</a:t>
            </a:r>
          </a:p>
          <a:p>
            <a:pPr marL="0" indent="0" algn="just">
              <a:lnSpc>
                <a:spcPct val="170000"/>
              </a:lnSpc>
              <a:buNone/>
            </a:pPr>
            <a:br>
              <a:rPr lang="en-US" dirty="0"/>
            </a:br>
            <a:r>
              <a:rPr lang="en-US" b="0" i="0" dirty="0">
                <a:solidFill>
                  <a:srgbClr val="222222"/>
                </a:solidFill>
                <a:effectLst/>
                <a:latin typeface="Arial" panose="020B0604020202020204" pitchFamily="34" charset="0"/>
              </a:rPr>
              <a:t>.</a:t>
            </a:r>
            <a:endParaRPr lang="en-IN" dirty="0"/>
          </a:p>
        </p:txBody>
      </p:sp>
    </p:spTree>
    <p:extLst>
      <p:ext uri="{BB962C8B-B14F-4D97-AF65-F5344CB8AC3E}">
        <p14:creationId xmlns:p14="http://schemas.microsoft.com/office/powerpoint/2010/main" val="1760619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FF40B-9DA1-3303-D4D3-57F69F215EDC}"/>
              </a:ext>
            </a:extLst>
          </p:cNvPr>
          <p:cNvSpPr>
            <a:spLocks noGrp="1"/>
          </p:cNvSpPr>
          <p:nvPr>
            <p:ph type="title"/>
          </p:nvPr>
        </p:nvSpPr>
        <p:spPr/>
        <p:txBody>
          <a:bodyPr/>
          <a:lstStyle/>
          <a:p>
            <a:r>
              <a:rPr lang="en-IN" dirty="0"/>
              <a:t>Topics to be covered</a:t>
            </a:r>
          </a:p>
        </p:txBody>
      </p:sp>
      <p:sp>
        <p:nvSpPr>
          <p:cNvPr id="3" name="Content Placeholder 2">
            <a:extLst>
              <a:ext uri="{FF2B5EF4-FFF2-40B4-BE49-F238E27FC236}">
                <a16:creationId xmlns:a16="http://schemas.microsoft.com/office/drawing/2014/main" id="{5C99E978-3515-4C8B-F7EE-5509CC044D7A}"/>
              </a:ext>
            </a:extLst>
          </p:cNvPr>
          <p:cNvSpPr>
            <a:spLocks noGrp="1"/>
          </p:cNvSpPr>
          <p:nvPr>
            <p:ph idx="1"/>
          </p:nvPr>
        </p:nvSpPr>
        <p:spPr/>
        <p:txBody>
          <a:bodyPr>
            <a:normAutofit fontScale="85000" lnSpcReduction="20000"/>
          </a:bodyPr>
          <a:lstStyle/>
          <a:p>
            <a:pPr marL="514350" indent="-514350">
              <a:buFont typeface="+mj-lt"/>
              <a:buAutoNum type="arabicPeriod"/>
            </a:pPr>
            <a:r>
              <a:rPr lang="en-IN" dirty="0"/>
              <a:t>Background of Customs Law</a:t>
            </a:r>
          </a:p>
          <a:p>
            <a:pPr marL="514350" indent="-514350">
              <a:buFont typeface="+mj-lt"/>
              <a:buAutoNum type="arabicPeriod"/>
            </a:pPr>
            <a:r>
              <a:rPr lang="en-IN" dirty="0"/>
              <a:t>Important Acts in Customs</a:t>
            </a:r>
          </a:p>
          <a:p>
            <a:pPr marL="514350" indent="-514350">
              <a:buFont typeface="+mj-lt"/>
              <a:buAutoNum type="arabicPeriod"/>
            </a:pPr>
            <a:r>
              <a:rPr lang="en-IN" dirty="0"/>
              <a:t>Meaning and scope of Imports</a:t>
            </a:r>
          </a:p>
          <a:p>
            <a:pPr marL="514350" indent="-514350">
              <a:buFont typeface="+mj-lt"/>
              <a:buAutoNum type="arabicPeriod"/>
            </a:pPr>
            <a:r>
              <a:rPr lang="en-IN" dirty="0"/>
              <a:t>Definitions</a:t>
            </a:r>
          </a:p>
          <a:p>
            <a:pPr marL="514350" indent="-514350">
              <a:buFont typeface="+mj-lt"/>
              <a:buAutoNum type="arabicPeriod"/>
            </a:pPr>
            <a:r>
              <a:rPr lang="en-IN" dirty="0"/>
              <a:t>Landmark judgement defining import</a:t>
            </a:r>
          </a:p>
          <a:p>
            <a:pPr marL="514350" indent="-514350">
              <a:buFont typeface="+mj-lt"/>
              <a:buAutoNum type="arabicPeriod"/>
            </a:pPr>
            <a:r>
              <a:rPr lang="en-IN" dirty="0"/>
              <a:t>High sea sales</a:t>
            </a:r>
          </a:p>
          <a:p>
            <a:pPr marL="514350" indent="-514350">
              <a:buFont typeface="+mj-lt"/>
              <a:buAutoNum type="arabicPeriod"/>
            </a:pPr>
            <a:r>
              <a:rPr lang="en-IN" dirty="0"/>
              <a:t>Bonded Warehouse</a:t>
            </a:r>
          </a:p>
          <a:p>
            <a:pPr marL="514350" indent="-514350">
              <a:buFont typeface="+mj-lt"/>
              <a:buAutoNum type="arabicPeriod"/>
            </a:pPr>
            <a:r>
              <a:rPr lang="en-IN" dirty="0"/>
              <a:t>Valuation of Imported Goods</a:t>
            </a:r>
          </a:p>
          <a:p>
            <a:pPr marL="514350" indent="-514350">
              <a:buFont typeface="+mj-lt"/>
              <a:buAutoNum type="arabicPeriod"/>
            </a:pPr>
            <a:r>
              <a:rPr lang="en-IN" dirty="0"/>
              <a:t>SVB and related Party transactions</a:t>
            </a:r>
          </a:p>
          <a:p>
            <a:pPr marL="514350" indent="-514350">
              <a:buFont typeface="+mj-lt"/>
              <a:buAutoNum type="arabicPeriod"/>
            </a:pPr>
            <a:r>
              <a:rPr lang="en-IN" dirty="0"/>
              <a:t>Import of Services</a:t>
            </a:r>
          </a:p>
          <a:p>
            <a:pPr marL="514350" indent="-514350">
              <a:buFont typeface="+mj-lt"/>
              <a:buAutoNum type="arabicPeriod"/>
            </a:pPr>
            <a:r>
              <a:rPr lang="en-IN" dirty="0"/>
              <a:t>Imports and GST</a:t>
            </a:r>
          </a:p>
          <a:p>
            <a:pPr marL="514350" indent="-514350">
              <a:buFont typeface="+mj-lt"/>
              <a:buAutoNum type="arabicPeriod"/>
            </a:pPr>
            <a:r>
              <a:rPr lang="en-IN" dirty="0"/>
              <a:t>Advance Rulings</a:t>
            </a:r>
          </a:p>
          <a:p>
            <a:pPr marL="514350" indent="-514350">
              <a:buFont typeface="+mj-lt"/>
              <a:buAutoNum type="arabicPeriod"/>
            </a:pPr>
            <a:r>
              <a:rPr lang="en-IN" dirty="0"/>
              <a:t>Important Case studies</a:t>
            </a:r>
          </a:p>
          <a:p>
            <a:pPr marL="514350" indent="-514350">
              <a:buFont typeface="+mj-lt"/>
              <a:buAutoNum type="arabicPeriod"/>
            </a:pPr>
            <a:endParaRPr lang="en-IN" dirty="0"/>
          </a:p>
        </p:txBody>
      </p:sp>
    </p:spTree>
    <p:extLst>
      <p:ext uri="{BB962C8B-B14F-4D97-AF65-F5344CB8AC3E}">
        <p14:creationId xmlns:p14="http://schemas.microsoft.com/office/powerpoint/2010/main" val="652826665"/>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5EB3B-940C-FEFD-B0A6-BAA79733233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DFB3452-1C8D-CA28-9282-0290D3A93467}"/>
              </a:ext>
            </a:extLst>
          </p:cNvPr>
          <p:cNvSpPr>
            <a:spLocks noGrp="1"/>
          </p:cNvSpPr>
          <p:nvPr>
            <p:ph idx="1"/>
          </p:nvPr>
        </p:nvSpPr>
        <p:spPr/>
        <p:txBody>
          <a:bodyPr>
            <a:normAutofit fontScale="85000" lnSpcReduction="10000"/>
          </a:bodyPr>
          <a:lstStyle/>
          <a:p>
            <a:pPr algn="just">
              <a:lnSpc>
                <a:spcPct val="150000"/>
              </a:lnSpc>
            </a:pPr>
            <a:r>
              <a:rPr lang="en-US" b="1" dirty="0">
                <a:solidFill>
                  <a:srgbClr val="222222"/>
                </a:solidFill>
                <a:latin typeface="Arial" panose="020B0604020202020204" pitchFamily="34" charset="0"/>
              </a:rPr>
              <a:t>J</a:t>
            </a:r>
            <a:r>
              <a:rPr lang="en-US" b="1" i="0" dirty="0">
                <a:solidFill>
                  <a:srgbClr val="222222"/>
                </a:solidFill>
                <a:effectLst/>
                <a:latin typeface="Arial" panose="020B0604020202020204" pitchFamily="34" charset="0"/>
              </a:rPr>
              <a:t>ob Creation</a:t>
            </a:r>
            <a:r>
              <a:rPr lang="en-US" b="0" i="0" dirty="0">
                <a:solidFill>
                  <a:srgbClr val="222222"/>
                </a:solidFill>
                <a:effectLst/>
                <a:latin typeface="Arial" panose="020B0604020202020204" pitchFamily="34" charset="0"/>
              </a:rPr>
              <a:t>: Both imports and exports can generate employment opportunities. </a:t>
            </a:r>
          </a:p>
          <a:p>
            <a:pPr algn="just">
              <a:lnSpc>
                <a:spcPct val="150000"/>
              </a:lnSpc>
            </a:pPr>
            <a:r>
              <a:rPr lang="en-US" b="0" i="0" dirty="0">
                <a:solidFill>
                  <a:srgbClr val="222222"/>
                </a:solidFill>
                <a:effectLst/>
                <a:latin typeface="Arial" panose="020B0604020202020204" pitchFamily="34" charset="0"/>
              </a:rPr>
              <a:t>Exports create jobs in industries that produce goods or services for foreign markets, while imports can create jobs in distribution, retail, and related sectors.</a:t>
            </a:r>
          </a:p>
          <a:p>
            <a:pPr algn="just">
              <a:lnSpc>
                <a:spcPct val="150000"/>
              </a:lnSpc>
            </a:pPr>
            <a:r>
              <a:rPr lang="en-US" b="1" i="0" dirty="0">
                <a:solidFill>
                  <a:srgbClr val="222222"/>
                </a:solidFill>
                <a:effectLst/>
                <a:latin typeface="Arial" panose="020B0604020202020204" pitchFamily="34" charset="0"/>
              </a:rPr>
              <a:t>Technology Transfer: </a:t>
            </a:r>
            <a:r>
              <a:rPr lang="en-US" b="0" i="0" dirty="0">
                <a:solidFill>
                  <a:srgbClr val="222222"/>
                </a:solidFill>
                <a:effectLst/>
                <a:latin typeface="Arial" panose="020B0604020202020204" pitchFamily="34" charset="0"/>
              </a:rPr>
              <a:t>Exports can lead to the transfer of technology and know-how to foreign markets, fostering innovation and economic development globally. </a:t>
            </a:r>
          </a:p>
          <a:p>
            <a:pPr algn="just">
              <a:lnSpc>
                <a:spcPct val="150000"/>
              </a:lnSpc>
            </a:pPr>
            <a:r>
              <a:rPr lang="en-US" b="0" i="0" dirty="0">
                <a:solidFill>
                  <a:srgbClr val="222222"/>
                </a:solidFill>
                <a:effectLst/>
                <a:latin typeface="Arial" panose="020B0604020202020204" pitchFamily="34" charset="0"/>
              </a:rPr>
              <a:t>Imports can provide access to advanced technologies and expertise.</a:t>
            </a:r>
            <a:br>
              <a:rPr lang="en-US" dirty="0"/>
            </a:br>
            <a:endParaRPr lang="en-IN" dirty="0"/>
          </a:p>
        </p:txBody>
      </p:sp>
    </p:spTree>
    <p:extLst>
      <p:ext uri="{BB962C8B-B14F-4D97-AF65-F5344CB8AC3E}">
        <p14:creationId xmlns:p14="http://schemas.microsoft.com/office/powerpoint/2010/main" val="41829487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8B3CD-38F4-96FC-E497-9253DFAE91B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E69F16E-9DCC-A51A-E14B-EEBB688F2A71}"/>
              </a:ext>
            </a:extLst>
          </p:cNvPr>
          <p:cNvSpPr>
            <a:spLocks noGrp="1"/>
          </p:cNvSpPr>
          <p:nvPr>
            <p:ph idx="1"/>
          </p:nvPr>
        </p:nvSpPr>
        <p:spPr/>
        <p:txBody>
          <a:bodyPr>
            <a:normAutofit fontScale="92500" lnSpcReduction="20000"/>
          </a:bodyPr>
          <a:lstStyle/>
          <a:p>
            <a:pPr algn="just">
              <a:lnSpc>
                <a:spcPct val="150000"/>
              </a:lnSpc>
            </a:pPr>
            <a:r>
              <a:rPr lang="en-US" b="0" i="0" dirty="0">
                <a:solidFill>
                  <a:srgbClr val="222222"/>
                </a:solidFill>
                <a:effectLst/>
                <a:latin typeface="Arial" panose="020B0604020202020204" pitchFamily="34" charset="0"/>
              </a:rPr>
              <a:t> </a:t>
            </a:r>
            <a:r>
              <a:rPr lang="en-US" b="1" i="0" dirty="0">
                <a:solidFill>
                  <a:srgbClr val="222222"/>
                </a:solidFill>
                <a:effectLst/>
                <a:latin typeface="Arial" panose="020B0604020202020204" pitchFamily="34" charset="0"/>
              </a:rPr>
              <a:t>Trade Balances</a:t>
            </a:r>
            <a:r>
              <a:rPr lang="en-US" b="0" i="0" dirty="0">
                <a:solidFill>
                  <a:srgbClr val="222222"/>
                </a:solidFill>
                <a:effectLst/>
                <a:latin typeface="Arial" panose="020B0604020202020204" pitchFamily="34" charset="0"/>
              </a:rPr>
              <a:t>: A country’s trade balance is the difference between its exports and imports. </a:t>
            </a:r>
          </a:p>
          <a:p>
            <a:pPr algn="just">
              <a:lnSpc>
                <a:spcPct val="150000"/>
              </a:lnSpc>
            </a:pPr>
            <a:r>
              <a:rPr lang="en-US" b="0" i="0" dirty="0">
                <a:solidFill>
                  <a:srgbClr val="222222"/>
                </a:solidFill>
                <a:effectLst/>
                <a:latin typeface="Arial" panose="020B0604020202020204" pitchFamily="34" charset="0"/>
              </a:rPr>
              <a:t>A trade surplus occurs when exports exceed imports, while a trade deficit occurs when imports surpass exports. </a:t>
            </a:r>
          </a:p>
          <a:p>
            <a:pPr algn="just">
              <a:lnSpc>
                <a:spcPct val="150000"/>
              </a:lnSpc>
            </a:pPr>
            <a:r>
              <a:rPr lang="en-US" b="0" i="0" dirty="0">
                <a:solidFill>
                  <a:srgbClr val="222222"/>
                </a:solidFill>
                <a:effectLst/>
                <a:latin typeface="Arial" panose="020B0604020202020204" pitchFamily="34" charset="0"/>
              </a:rPr>
              <a:t>These balances can have economic and political implication</a:t>
            </a:r>
          </a:p>
          <a:p>
            <a:pPr algn="just">
              <a:lnSpc>
                <a:spcPct val="150000"/>
              </a:lnSpc>
            </a:pPr>
            <a:r>
              <a:rPr lang="en-US" b="1" i="0" dirty="0">
                <a:solidFill>
                  <a:srgbClr val="222222"/>
                </a:solidFill>
                <a:effectLst/>
                <a:latin typeface="Arial" panose="020B0604020202020204" pitchFamily="34" charset="0"/>
              </a:rPr>
              <a:t>Government Policies: </a:t>
            </a:r>
            <a:r>
              <a:rPr lang="en-US" b="0" i="0" dirty="0">
                <a:solidFill>
                  <a:srgbClr val="222222"/>
                </a:solidFill>
                <a:effectLst/>
                <a:latin typeface="Arial" panose="020B0604020202020204" pitchFamily="34" charset="0"/>
              </a:rPr>
              <a:t>Governments often regulate imports and exports through trade policies, tariffs, and quotas to protect domestic industries, ensure national security, or promote certain sectors of the econom</a:t>
            </a:r>
            <a:r>
              <a:rPr lang="en-US" dirty="0">
                <a:solidFill>
                  <a:srgbClr val="222222"/>
                </a:solidFill>
                <a:latin typeface="Arial" panose="020B0604020202020204" pitchFamily="34" charset="0"/>
              </a:rPr>
              <a:t>y</a:t>
            </a:r>
          </a:p>
          <a:p>
            <a:pPr marL="0" indent="0" algn="just">
              <a:lnSpc>
                <a:spcPct val="150000"/>
              </a:lnSpc>
              <a:buNone/>
            </a:pPr>
            <a:endParaRPr lang="en-IN" dirty="0"/>
          </a:p>
        </p:txBody>
      </p:sp>
    </p:spTree>
    <p:extLst>
      <p:ext uri="{BB962C8B-B14F-4D97-AF65-F5344CB8AC3E}">
        <p14:creationId xmlns:p14="http://schemas.microsoft.com/office/powerpoint/2010/main" val="17144832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CE0F2-5AC1-E776-6459-E771A77DF78F}"/>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64BFDD5A-8EAA-4EE1-EAF2-9AA01C46D2DD}"/>
              </a:ext>
            </a:extLst>
          </p:cNvPr>
          <p:cNvSpPr>
            <a:spLocks noGrp="1"/>
          </p:cNvSpPr>
          <p:nvPr>
            <p:ph idx="1"/>
          </p:nvPr>
        </p:nvSpPr>
        <p:spPr/>
        <p:txBody>
          <a:bodyPr>
            <a:normAutofit fontScale="92500" lnSpcReduction="10000"/>
          </a:bodyPr>
          <a:lstStyle/>
          <a:p>
            <a:pPr algn="just">
              <a:lnSpc>
                <a:spcPct val="150000"/>
              </a:lnSpc>
            </a:pPr>
            <a:r>
              <a:rPr lang="en-US" b="1" i="0" dirty="0">
                <a:solidFill>
                  <a:srgbClr val="222222"/>
                </a:solidFill>
                <a:effectLst/>
                <a:latin typeface="Arial" panose="020B0604020202020204" pitchFamily="34" charset="0"/>
              </a:rPr>
              <a:t>Global Supply Chains</a:t>
            </a:r>
            <a:r>
              <a:rPr lang="en-US" b="0" i="0" dirty="0">
                <a:solidFill>
                  <a:srgbClr val="222222"/>
                </a:solidFill>
                <a:effectLst/>
                <a:latin typeface="Arial" panose="020B0604020202020204" pitchFamily="34" charset="0"/>
              </a:rPr>
              <a:t>: Imports and exports are integral to global supply chains. </a:t>
            </a:r>
          </a:p>
          <a:p>
            <a:pPr algn="just">
              <a:lnSpc>
                <a:spcPct val="150000"/>
              </a:lnSpc>
            </a:pPr>
            <a:r>
              <a:rPr lang="en-US" b="0" i="0" dirty="0">
                <a:solidFill>
                  <a:srgbClr val="222222"/>
                </a:solidFill>
                <a:effectLst/>
                <a:latin typeface="Arial" panose="020B0604020202020204" pitchFamily="34" charset="0"/>
              </a:rPr>
              <a:t>Products often pass through multiple countries before reaching consumers, emphasizing the interconnectedness of the global economy.</a:t>
            </a:r>
          </a:p>
          <a:p>
            <a:pPr algn="just">
              <a:lnSpc>
                <a:spcPct val="150000"/>
              </a:lnSpc>
            </a:pPr>
            <a:r>
              <a:rPr lang="en-US" b="0" i="0" dirty="0">
                <a:solidFill>
                  <a:srgbClr val="222222"/>
                </a:solidFill>
                <a:effectLst/>
                <a:latin typeface="Arial" panose="020B0604020202020204" pitchFamily="34" charset="0"/>
              </a:rPr>
              <a:t>The scope of imports and exports is vast, encompassing economic, political, social, and environmental aspects.</a:t>
            </a:r>
          </a:p>
          <a:p>
            <a:pPr algn="just">
              <a:lnSpc>
                <a:spcPct val="150000"/>
              </a:lnSpc>
            </a:pPr>
            <a:r>
              <a:rPr lang="en-US" b="0" i="0" dirty="0">
                <a:solidFill>
                  <a:srgbClr val="222222"/>
                </a:solidFill>
                <a:effectLst/>
                <a:latin typeface="Arial" panose="020B0604020202020204" pitchFamily="34" charset="0"/>
              </a:rPr>
              <a:t> They play a pivotal role in shaping a country’s economic development and its interactions with the rest of the world</a:t>
            </a:r>
            <a:endParaRPr lang="en-IN" dirty="0"/>
          </a:p>
        </p:txBody>
      </p:sp>
    </p:spTree>
    <p:extLst>
      <p:ext uri="{BB962C8B-B14F-4D97-AF65-F5344CB8AC3E}">
        <p14:creationId xmlns:p14="http://schemas.microsoft.com/office/powerpoint/2010/main" val="7033406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238E7-6C6E-C928-B729-1CAD3ACDCB48}"/>
              </a:ext>
            </a:extLst>
          </p:cNvPr>
          <p:cNvSpPr>
            <a:spLocks noGrp="1"/>
          </p:cNvSpPr>
          <p:nvPr>
            <p:ph type="title"/>
          </p:nvPr>
        </p:nvSpPr>
        <p:spPr/>
        <p:txBody>
          <a:bodyPr/>
          <a:lstStyle/>
          <a:p>
            <a:r>
              <a:rPr lang="en-US" dirty="0"/>
              <a:t>Reason for international trade</a:t>
            </a:r>
            <a:endParaRPr lang="en-IN" dirty="0"/>
          </a:p>
        </p:txBody>
      </p:sp>
      <p:sp>
        <p:nvSpPr>
          <p:cNvPr id="3" name="Content Placeholder 2">
            <a:extLst>
              <a:ext uri="{FF2B5EF4-FFF2-40B4-BE49-F238E27FC236}">
                <a16:creationId xmlns:a16="http://schemas.microsoft.com/office/drawing/2014/main" id="{BE0671F6-F319-1CA0-4F57-CB4797B27A13}"/>
              </a:ext>
            </a:extLst>
          </p:cNvPr>
          <p:cNvSpPr>
            <a:spLocks noGrp="1"/>
          </p:cNvSpPr>
          <p:nvPr>
            <p:ph idx="1"/>
          </p:nvPr>
        </p:nvSpPr>
        <p:spPr/>
        <p:txBody>
          <a:bodyPr/>
          <a:lstStyle/>
          <a:p>
            <a:r>
              <a:rPr lang="en-US" dirty="0"/>
              <a:t>Cheap Resources</a:t>
            </a:r>
          </a:p>
          <a:p>
            <a:r>
              <a:rPr lang="en-US" dirty="0"/>
              <a:t>Advantage of New  technology</a:t>
            </a:r>
          </a:p>
          <a:p>
            <a:r>
              <a:rPr lang="en-US" dirty="0"/>
              <a:t>Non availability in domestic market</a:t>
            </a:r>
          </a:p>
          <a:p>
            <a:r>
              <a:rPr lang="en-US" dirty="0"/>
              <a:t>Government regulations</a:t>
            </a:r>
          </a:p>
          <a:p>
            <a:r>
              <a:rPr lang="en-US" dirty="0"/>
              <a:t>Comparative advantage</a:t>
            </a:r>
          </a:p>
          <a:p>
            <a:r>
              <a:rPr lang="en-US" dirty="0"/>
              <a:t>Faster expansion in the market</a:t>
            </a:r>
          </a:p>
          <a:p>
            <a:pPr marL="0" indent="0">
              <a:buNone/>
            </a:pPr>
            <a:endParaRPr lang="en-US" dirty="0"/>
          </a:p>
          <a:p>
            <a:endParaRPr lang="en-IN" dirty="0"/>
          </a:p>
        </p:txBody>
      </p:sp>
    </p:spTree>
    <p:extLst>
      <p:ext uri="{BB962C8B-B14F-4D97-AF65-F5344CB8AC3E}">
        <p14:creationId xmlns:p14="http://schemas.microsoft.com/office/powerpoint/2010/main" val="12322916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CD337-178E-C020-3ACB-575B40769551}"/>
              </a:ext>
            </a:extLst>
          </p:cNvPr>
          <p:cNvSpPr>
            <a:spLocks noGrp="1"/>
          </p:cNvSpPr>
          <p:nvPr>
            <p:ph type="title"/>
          </p:nvPr>
        </p:nvSpPr>
        <p:spPr/>
        <p:txBody>
          <a:bodyPr>
            <a:normAutofit/>
          </a:bodyPr>
          <a:lstStyle/>
          <a:p>
            <a:r>
              <a:rPr lang="en-US" dirty="0"/>
              <a:t>Trade Barriers on imports </a:t>
            </a:r>
            <a:endParaRPr lang="en-IN" dirty="0"/>
          </a:p>
        </p:txBody>
      </p:sp>
      <p:sp>
        <p:nvSpPr>
          <p:cNvPr id="3" name="Content Placeholder 2">
            <a:extLst>
              <a:ext uri="{FF2B5EF4-FFF2-40B4-BE49-F238E27FC236}">
                <a16:creationId xmlns:a16="http://schemas.microsoft.com/office/drawing/2014/main" id="{72B92531-1ED4-E72D-19A5-2A7C6413DB74}"/>
              </a:ext>
            </a:extLst>
          </p:cNvPr>
          <p:cNvSpPr>
            <a:spLocks noGrp="1"/>
          </p:cNvSpPr>
          <p:nvPr>
            <p:ph idx="1"/>
          </p:nvPr>
        </p:nvSpPr>
        <p:spPr/>
        <p:txBody>
          <a:bodyPr>
            <a:normAutofit fontScale="77500" lnSpcReduction="20000"/>
          </a:bodyPr>
          <a:lstStyle/>
          <a:p>
            <a:pPr algn="just">
              <a:lnSpc>
                <a:spcPct val="170000"/>
              </a:lnSpc>
            </a:pPr>
            <a:r>
              <a:rPr lang="en-GB" sz="2800" b="1" dirty="0"/>
              <a:t>1.  To protect home industries from foreign competition:</a:t>
            </a:r>
            <a:r>
              <a:rPr lang="en-GB" sz="2800" dirty="0"/>
              <a:t> In most of the developing countries, a major part of basic and heavy industries are still in the initial stage.</a:t>
            </a:r>
          </a:p>
          <a:p>
            <a:pPr algn="just">
              <a:lnSpc>
                <a:spcPct val="170000"/>
              </a:lnSpc>
            </a:pPr>
            <a:r>
              <a:rPr lang="en-GB" sz="2800" dirty="0"/>
              <a:t> They have high cost of production and low quality of output. Therefore, such industries need protection from outside competitors.  </a:t>
            </a:r>
            <a:endParaRPr lang="en-US" sz="2800" dirty="0"/>
          </a:p>
          <a:p>
            <a:pPr algn="just">
              <a:lnSpc>
                <a:spcPct val="170000"/>
              </a:lnSpc>
            </a:pPr>
            <a:r>
              <a:rPr lang="en-GB" sz="2800" b="1" dirty="0"/>
              <a:t>2.</a:t>
            </a:r>
            <a:r>
              <a:rPr lang="en-GB" sz="2800" dirty="0"/>
              <a:t> </a:t>
            </a:r>
            <a:r>
              <a:rPr lang="en-GB" sz="2800" b="1" dirty="0"/>
              <a:t>To promote new industries and R&amp;D:</a:t>
            </a:r>
            <a:r>
              <a:rPr lang="en-GB" sz="2800" dirty="0"/>
              <a:t> Developed countries are enriched with technologies that developing countries are still researching and innovating. </a:t>
            </a:r>
          </a:p>
          <a:p>
            <a:pPr algn="just">
              <a:lnSpc>
                <a:spcPct val="170000"/>
              </a:lnSpc>
            </a:pPr>
            <a:r>
              <a:rPr lang="en-GB" sz="2800" dirty="0"/>
              <a:t>Thus, it becomes really important to protect these potential developments from any kind of foreign competition.</a:t>
            </a:r>
            <a:endParaRPr lang="en-US" sz="2800" dirty="0"/>
          </a:p>
          <a:p>
            <a:endParaRPr lang="en-IN" dirty="0"/>
          </a:p>
        </p:txBody>
      </p:sp>
    </p:spTree>
    <p:extLst>
      <p:ext uri="{BB962C8B-B14F-4D97-AF65-F5344CB8AC3E}">
        <p14:creationId xmlns:p14="http://schemas.microsoft.com/office/powerpoint/2010/main" val="30698015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4D4A3-4A56-C186-23B6-BC42C89A5F0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E2AA1A8-1680-E9CC-7793-CD19ABEFDFF0}"/>
              </a:ext>
            </a:extLst>
          </p:cNvPr>
          <p:cNvSpPr>
            <a:spLocks noGrp="1"/>
          </p:cNvSpPr>
          <p:nvPr>
            <p:ph idx="1"/>
          </p:nvPr>
        </p:nvSpPr>
        <p:spPr/>
        <p:txBody>
          <a:bodyPr>
            <a:normAutofit fontScale="70000" lnSpcReduction="20000"/>
          </a:bodyPr>
          <a:lstStyle/>
          <a:p>
            <a:pPr algn="just">
              <a:lnSpc>
                <a:spcPct val="170000"/>
              </a:lnSpc>
            </a:pPr>
            <a:r>
              <a:rPr lang="en-GB" b="1" dirty="0"/>
              <a:t>3. To conserve foreign exchange reserves: </a:t>
            </a:r>
            <a:r>
              <a:rPr lang="en-GB" dirty="0"/>
              <a:t>When a country indulges in surplus import then it impacts the foreign currency of the nation, hence government uses certain measures, such as quotas and tariffs for ensuring the proper balance of foreign exchange reserve.</a:t>
            </a:r>
          </a:p>
          <a:p>
            <a:pPr algn="just">
              <a:lnSpc>
                <a:spcPct val="170000"/>
              </a:lnSpc>
            </a:pPr>
            <a:r>
              <a:rPr lang="en-GB" b="1" dirty="0"/>
              <a:t>4.</a:t>
            </a:r>
            <a:r>
              <a:rPr lang="en-GB" dirty="0"/>
              <a:t> </a:t>
            </a:r>
            <a:r>
              <a:rPr lang="en-GB" b="1" dirty="0"/>
              <a:t>To maintain favourable balance of payments:</a:t>
            </a:r>
            <a:r>
              <a:rPr lang="en-GB" dirty="0"/>
              <a:t> As the name suggests the Balance of Payment (BOP) denotes the gap between inflow and outflow of foreign currency in the economy. </a:t>
            </a:r>
          </a:p>
          <a:p>
            <a:pPr algn="just">
              <a:lnSpc>
                <a:spcPct val="170000"/>
              </a:lnSpc>
            </a:pPr>
            <a:r>
              <a:rPr lang="en-GB" dirty="0"/>
              <a:t>When a country has favourable amount of BOP, then it attracts goodwill and more foreign investment for its economic development. </a:t>
            </a:r>
          </a:p>
          <a:p>
            <a:pPr algn="just">
              <a:lnSpc>
                <a:spcPct val="170000"/>
              </a:lnSpc>
            </a:pPr>
            <a:r>
              <a:rPr lang="en-GB" dirty="0"/>
              <a:t>Trade barriers imposed by the government plays an important role in import reduction and improving BOP of the nation. </a:t>
            </a:r>
            <a:endParaRPr lang="en-US" dirty="0"/>
          </a:p>
          <a:p>
            <a:endParaRPr lang="en-IN" dirty="0"/>
          </a:p>
        </p:txBody>
      </p:sp>
    </p:spTree>
    <p:extLst>
      <p:ext uri="{BB962C8B-B14F-4D97-AF65-F5344CB8AC3E}">
        <p14:creationId xmlns:p14="http://schemas.microsoft.com/office/powerpoint/2010/main" val="40507850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949B3-BA75-60FC-31A5-0F39154D572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6A44616-07C1-9D2F-B1C5-7D53A36A889D}"/>
              </a:ext>
            </a:extLst>
          </p:cNvPr>
          <p:cNvSpPr>
            <a:spLocks noGrp="1"/>
          </p:cNvSpPr>
          <p:nvPr>
            <p:ph idx="1"/>
          </p:nvPr>
        </p:nvSpPr>
        <p:spPr/>
        <p:txBody>
          <a:bodyPr>
            <a:normAutofit fontScale="62500" lnSpcReduction="20000"/>
          </a:bodyPr>
          <a:lstStyle/>
          <a:p>
            <a:pPr algn="just">
              <a:lnSpc>
                <a:spcPct val="170000"/>
              </a:lnSpc>
            </a:pPr>
            <a:r>
              <a:rPr lang="en-GB" sz="2800" b="1" dirty="0"/>
              <a:t>5.  To protect national economy from dumping: </a:t>
            </a:r>
            <a:r>
              <a:rPr lang="en-GB" sz="2800" dirty="0"/>
              <a:t>When an MNC sells its products at price, which is lower than its production cost then it is known as dumping. </a:t>
            </a:r>
          </a:p>
          <a:p>
            <a:pPr algn="just">
              <a:lnSpc>
                <a:spcPct val="170000"/>
              </a:lnSpc>
            </a:pPr>
            <a:r>
              <a:rPr lang="en-GB" sz="2800" dirty="0"/>
              <a:t>As an outcome, the domestic manufacturers fail to beat the competition and they withdraw their products and presence from the market. </a:t>
            </a:r>
          </a:p>
          <a:p>
            <a:pPr algn="just">
              <a:lnSpc>
                <a:spcPct val="170000"/>
              </a:lnSpc>
            </a:pPr>
            <a:r>
              <a:rPr lang="en-GB" sz="2800" dirty="0"/>
              <a:t>For controlling such situations government may increase tariffs on the dumped goods.</a:t>
            </a:r>
            <a:endParaRPr lang="en-US" sz="2800" dirty="0"/>
          </a:p>
          <a:p>
            <a:pPr algn="just">
              <a:lnSpc>
                <a:spcPct val="170000"/>
              </a:lnSpc>
            </a:pPr>
            <a:r>
              <a:rPr lang="en-GB" sz="2800" b="1" dirty="0"/>
              <a:t>6.  To make economy self-reliant: </a:t>
            </a:r>
            <a:r>
              <a:rPr lang="en-GB" sz="2800" dirty="0"/>
              <a:t>During the beginning stage, budding industries need protection from government. </a:t>
            </a:r>
          </a:p>
          <a:p>
            <a:pPr algn="just">
              <a:lnSpc>
                <a:spcPct val="170000"/>
              </a:lnSpc>
            </a:pPr>
            <a:r>
              <a:rPr lang="en-GB" sz="2800" dirty="0"/>
              <a:t>Slowly these protected industries gain strength and stands against the foreign competitors by continuously improving their quality.  </a:t>
            </a:r>
            <a:endParaRPr lang="en-US" sz="2800" dirty="0"/>
          </a:p>
          <a:p>
            <a:endParaRPr lang="en-IN" dirty="0"/>
          </a:p>
        </p:txBody>
      </p:sp>
    </p:spTree>
    <p:extLst>
      <p:ext uri="{BB962C8B-B14F-4D97-AF65-F5344CB8AC3E}">
        <p14:creationId xmlns:p14="http://schemas.microsoft.com/office/powerpoint/2010/main" val="4274931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0703" y="0"/>
            <a:ext cx="9110594" cy="6858000"/>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0703" y="0"/>
            <a:ext cx="9110594" cy="6858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0703" y="0"/>
            <a:ext cx="9110594" cy="6858000"/>
          </a:xfrm>
          <a:prstGeom prst="rect">
            <a:avLst/>
          </a:prstGeom>
        </p:spPr>
      </p:pic>
    </p:spTree>
    <p:extLst>
      <p:ext uri="{BB962C8B-B14F-4D97-AF65-F5344CB8AC3E}">
        <p14:creationId xmlns:p14="http://schemas.microsoft.com/office/powerpoint/2010/main" val="48968318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ED56B-D386-FE4B-23EA-1B48D1F3C205}"/>
              </a:ext>
            </a:extLst>
          </p:cNvPr>
          <p:cNvSpPr>
            <a:spLocks noGrp="1"/>
          </p:cNvSpPr>
          <p:nvPr>
            <p:ph type="title"/>
          </p:nvPr>
        </p:nvSpPr>
        <p:spPr>
          <a:xfrm>
            <a:off x="609600" y="704088"/>
            <a:ext cx="10972800" cy="809752"/>
          </a:xfrm>
        </p:spPr>
        <p:txBody>
          <a:bodyPr/>
          <a:lstStyle/>
          <a:p>
            <a:r>
              <a:rPr lang="en-IN" dirty="0"/>
              <a:t>Territorial waters</a:t>
            </a:r>
          </a:p>
        </p:txBody>
      </p:sp>
      <p:sp>
        <p:nvSpPr>
          <p:cNvPr id="3" name="Content Placeholder 2">
            <a:extLst>
              <a:ext uri="{FF2B5EF4-FFF2-40B4-BE49-F238E27FC236}">
                <a16:creationId xmlns:a16="http://schemas.microsoft.com/office/drawing/2014/main" id="{D14076A9-B02A-7001-C0FB-EA939835FAF6}"/>
              </a:ext>
            </a:extLst>
          </p:cNvPr>
          <p:cNvSpPr>
            <a:spLocks noGrp="1"/>
          </p:cNvSpPr>
          <p:nvPr>
            <p:ph idx="1"/>
          </p:nvPr>
        </p:nvSpPr>
        <p:spPr>
          <a:xfrm>
            <a:off x="609600" y="1635760"/>
            <a:ext cx="10972800" cy="4805680"/>
          </a:xfrm>
        </p:spPr>
        <p:txBody>
          <a:bodyPr>
            <a:normAutofit fontScale="77500" lnSpcReduction="20000"/>
          </a:bodyPr>
          <a:lstStyle/>
          <a:p>
            <a:pPr algn="just">
              <a:lnSpc>
                <a:spcPct val="150000"/>
              </a:lnSpc>
            </a:pPr>
            <a:r>
              <a:rPr lang="en-US" b="0" i="0" dirty="0">
                <a:solidFill>
                  <a:srgbClr val="202124"/>
                </a:solidFill>
                <a:effectLst/>
                <a:latin typeface="Google Sans"/>
              </a:rPr>
              <a:t>The territorial jurisdiction extends to territorial water </a:t>
            </a:r>
            <a:r>
              <a:rPr lang="en-US" b="0" i="0" dirty="0">
                <a:solidFill>
                  <a:srgbClr val="040C28"/>
                </a:solidFill>
                <a:effectLst/>
                <a:latin typeface="Google Sans"/>
              </a:rPr>
              <a:t>up to 12 nautical miles</a:t>
            </a:r>
            <a:r>
              <a:rPr lang="en-US" b="0" i="0" dirty="0">
                <a:solidFill>
                  <a:srgbClr val="202124"/>
                </a:solidFill>
                <a:effectLst/>
                <a:latin typeface="Google Sans"/>
              </a:rPr>
              <a:t> from the nearest point of the baseline; </a:t>
            </a:r>
          </a:p>
          <a:p>
            <a:pPr algn="just">
              <a:lnSpc>
                <a:spcPct val="150000"/>
              </a:lnSpc>
            </a:pPr>
            <a:r>
              <a:rPr lang="en-US" b="0" i="0" dirty="0">
                <a:solidFill>
                  <a:srgbClr val="202124"/>
                </a:solidFill>
                <a:effectLst/>
                <a:latin typeface="Google Sans"/>
              </a:rPr>
              <a:t>beyond territorial waters is the Contiguous Zone extending up to 24 nautical miles; </a:t>
            </a:r>
          </a:p>
          <a:p>
            <a:pPr algn="just">
              <a:lnSpc>
                <a:spcPct val="150000"/>
              </a:lnSpc>
            </a:pPr>
            <a:r>
              <a:rPr lang="en-US" b="0" i="0" dirty="0">
                <a:solidFill>
                  <a:srgbClr val="202124"/>
                </a:solidFill>
                <a:effectLst/>
                <a:latin typeface="Google Sans"/>
              </a:rPr>
              <a:t>and beyond that up to 200 nautical miles is the Exclusive Economic Zone of India.</a:t>
            </a:r>
          </a:p>
          <a:p>
            <a:pPr algn="just">
              <a:lnSpc>
                <a:spcPct val="150000"/>
              </a:lnSpc>
            </a:pPr>
            <a:r>
              <a:rPr lang="en-US" b="0" i="0" dirty="0">
                <a:solidFill>
                  <a:srgbClr val="202124"/>
                </a:solidFill>
                <a:effectLst/>
                <a:latin typeface="arial" panose="020B0604020202020204" pitchFamily="34" charset="0"/>
              </a:rPr>
              <a:t>Exclusive Economic Zone is an area of coastal water and </a:t>
            </a:r>
            <a:r>
              <a:rPr lang="en-US" dirty="0">
                <a:solidFill>
                  <a:srgbClr val="202124"/>
                </a:solidFill>
                <a:latin typeface="arial" panose="020B0604020202020204" pitchFamily="34" charset="0"/>
              </a:rPr>
              <a:t>seabed </a:t>
            </a:r>
            <a:r>
              <a:rPr lang="en-US" b="0" i="0" dirty="0">
                <a:solidFill>
                  <a:srgbClr val="202124"/>
                </a:solidFill>
                <a:effectLst/>
                <a:latin typeface="arial" panose="020B0604020202020204" pitchFamily="34" charset="0"/>
              </a:rPr>
              <a:t>within a certain distance of a country's </a:t>
            </a:r>
            <a:r>
              <a:rPr lang="en-US" dirty="0">
                <a:solidFill>
                  <a:srgbClr val="202124"/>
                </a:solidFill>
                <a:latin typeface="arial" panose="020B0604020202020204" pitchFamily="34" charset="0"/>
              </a:rPr>
              <a:t>coastline</a:t>
            </a:r>
            <a:r>
              <a:rPr lang="en-US" b="0" i="0" dirty="0">
                <a:solidFill>
                  <a:srgbClr val="202124"/>
                </a:solidFill>
                <a:effectLst/>
                <a:latin typeface="arial" panose="020B0604020202020204" pitchFamily="34" charset="0"/>
              </a:rPr>
              <a:t>, to which the country claims exclusive rights for fishing, drilling, and other economic activities.</a:t>
            </a:r>
            <a:endParaRPr lang="en-US" b="0" i="0" dirty="0">
              <a:solidFill>
                <a:srgbClr val="202124"/>
              </a:solidFill>
              <a:effectLst/>
              <a:latin typeface="Google Sans"/>
            </a:endParaRPr>
          </a:p>
          <a:p>
            <a:pPr algn="just">
              <a:lnSpc>
                <a:spcPct val="150000"/>
              </a:lnSpc>
            </a:pPr>
            <a:r>
              <a:rPr lang="en-US" dirty="0">
                <a:solidFill>
                  <a:srgbClr val="202124"/>
                </a:solidFill>
                <a:latin typeface="arial" panose="020B0604020202020204" pitchFamily="34" charset="0"/>
              </a:rPr>
              <a:t>Indian Customs Waters' means the water extending into the sea up to the limit of the contiguous zone of India.</a:t>
            </a:r>
          </a:p>
          <a:p>
            <a:pPr algn="just">
              <a:lnSpc>
                <a:spcPct val="150000"/>
              </a:lnSpc>
            </a:pPr>
            <a:r>
              <a:rPr lang="en-US" dirty="0">
                <a:solidFill>
                  <a:srgbClr val="202124"/>
                </a:solidFill>
                <a:latin typeface="arial" panose="020B0604020202020204" pitchFamily="34" charset="0"/>
              </a:rPr>
              <a:t> In this manner, Indian Customs waters reach out up to 12 nautical miles past territorial waters.</a:t>
            </a:r>
            <a:endParaRPr lang="en-IN" dirty="0">
              <a:solidFill>
                <a:srgbClr val="202124"/>
              </a:solidFill>
              <a:latin typeface="arial" panose="020B0604020202020204" pitchFamily="34" charset="0"/>
            </a:endParaRPr>
          </a:p>
        </p:txBody>
      </p:sp>
    </p:spTree>
    <p:extLst>
      <p:ext uri="{BB962C8B-B14F-4D97-AF65-F5344CB8AC3E}">
        <p14:creationId xmlns:p14="http://schemas.microsoft.com/office/powerpoint/2010/main" val="316408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0BB09-318B-5BF0-357F-A1106B2855A9}"/>
              </a:ext>
            </a:extLst>
          </p:cNvPr>
          <p:cNvSpPr>
            <a:spLocks noGrp="1"/>
          </p:cNvSpPr>
          <p:nvPr>
            <p:ph type="title"/>
          </p:nvPr>
        </p:nvSpPr>
        <p:spPr/>
        <p:txBody>
          <a:bodyPr/>
          <a:lstStyle/>
          <a:p>
            <a:r>
              <a:rPr lang="en-IN" dirty="0"/>
              <a:t>Introduction to Customs Law</a:t>
            </a:r>
          </a:p>
        </p:txBody>
      </p:sp>
      <p:sp>
        <p:nvSpPr>
          <p:cNvPr id="3" name="Content Placeholder 2">
            <a:extLst>
              <a:ext uri="{FF2B5EF4-FFF2-40B4-BE49-F238E27FC236}">
                <a16:creationId xmlns:a16="http://schemas.microsoft.com/office/drawing/2014/main" id="{EB25D431-FE8C-FF69-9D70-E1D694E4664F}"/>
              </a:ext>
            </a:extLst>
          </p:cNvPr>
          <p:cNvSpPr>
            <a:spLocks noGrp="1"/>
          </p:cNvSpPr>
          <p:nvPr>
            <p:ph idx="1"/>
          </p:nvPr>
        </p:nvSpPr>
        <p:spPr/>
        <p:txBody>
          <a:bodyPr>
            <a:normAutofit/>
          </a:bodyPr>
          <a:lstStyle/>
          <a:p>
            <a:pPr marL="0" indent="0" algn="just">
              <a:buNone/>
            </a:pPr>
            <a:r>
              <a:rPr lang="en-IN" dirty="0"/>
              <a:t>Background of Customs Law</a:t>
            </a:r>
          </a:p>
          <a:p>
            <a:pPr algn="just"/>
            <a:r>
              <a:rPr lang="en-US" b="0" i="0" dirty="0">
                <a:solidFill>
                  <a:srgbClr val="6A6A6A"/>
                </a:solidFill>
                <a:effectLst/>
                <a:latin typeface="Faustina"/>
              </a:rPr>
              <a:t>Customs duty is on import into India and export out of India. </a:t>
            </a:r>
          </a:p>
          <a:p>
            <a:pPr algn="just"/>
            <a:r>
              <a:rPr lang="en-US" b="0" i="0" dirty="0">
                <a:solidFill>
                  <a:srgbClr val="6A6A6A"/>
                </a:solidFill>
                <a:effectLst/>
                <a:latin typeface="Faustina"/>
              </a:rPr>
              <a:t>As per ancient custom, a merchant entering a kingdom with his goods had to make a suitable gift to the King.</a:t>
            </a:r>
          </a:p>
          <a:p>
            <a:pPr algn="just"/>
            <a:r>
              <a:rPr lang="en-US" dirty="0">
                <a:solidFill>
                  <a:srgbClr val="6A6A6A"/>
                </a:solidFill>
                <a:latin typeface="Faustina"/>
              </a:rPr>
              <a:t>Also it was a custom for a king to bring some gifts when he visits other king .</a:t>
            </a:r>
          </a:p>
          <a:p>
            <a:pPr algn="just"/>
            <a:r>
              <a:rPr lang="en-US" b="0" i="0" dirty="0">
                <a:solidFill>
                  <a:srgbClr val="6A6A6A"/>
                </a:solidFill>
                <a:effectLst/>
                <a:latin typeface="Faustina"/>
              </a:rPr>
              <a:t>Britishers  found this a novel way to collect money and they introduced Customs Duty</a:t>
            </a:r>
          </a:p>
        </p:txBody>
      </p:sp>
    </p:spTree>
    <p:extLst>
      <p:ext uri="{BB962C8B-B14F-4D97-AF65-F5344CB8AC3E}">
        <p14:creationId xmlns:p14="http://schemas.microsoft.com/office/powerpoint/2010/main" val="333151957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B371A-6870-575C-5224-7FE540A1B4B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C111E0E-1A04-EF3D-8F0A-8C06A8AF8BB3}"/>
              </a:ext>
            </a:extLst>
          </p:cNvPr>
          <p:cNvSpPr>
            <a:spLocks noGrp="1"/>
          </p:cNvSpPr>
          <p:nvPr>
            <p:ph idx="1"/>
          </p:nvPr>
        </p:nvSpPr>
        <p:spPr/>
        <p:txBody>
          <a:bodyPr>
            <a:normAutofit fontScale="70000" lnSpcReduction="20000"/>
          </a:bodyPr>
          <a:lstStyle/>
          <a:p>
            <a:pPr marL="0" indent="0" algn="just">
              <a:lnSpc>
                <a:spcPct val="150000"/>
              </a:lnSpc>
              <a:buNone/>
            </a:pPr>
            <a:r>
              <a:rPr lang="en-GB" sz="2800" dirty="0">
                <a:latin typeface="Century" pitchFamily="18" charset="0"/>
              </a:rPr>
              <a:t>The main objectives of levying a customs duty are to:</a:t>
            </a:r>
          </a:p>
          <a:p>
            <a:pPr lvl="0" algn="just">
              <a:lnSpc>
                <a:spcPct val="150000"/>
              </a:lnSpc>
            </a:pPr>
            <a:r>
              <a:rPr lang="en-GB" sz="2800" dirty="0">
                <a:latin typeface="Century" pitchFamily="18" charset="0"/>
              </a:rPr>
              <a:t>Ensure that nothing goes out of a country against the laws of the land and rules and regulations are followed as enforced by customs authorities.</a:t>
            </a:r>
          </a:p>
          <a:p>
            <a:pPr lvl="0" algn="just">
              <a:lnSpc>
                <a:spcPct val="150000"/>
              </a:lnSpc>
            </a:pPr>
            <a:r>
              <a:rPr lang="en-GB" sz="2800" dirty="0">
                <a:latin typeface="Century" pitchFamily="18" charset="0"/>
              </a:rPr>
              <a:t>Check the authenticity of the value of goods as per customs valuation rules to prevent over and under invoicing.</a:t>
            </a:r>
          </a:p>
          <a:p>
            <a:pPr lvl="0" algn="just">
              <a:lnSpc>
                <a:spcPct val="150000"/>
              </a:lnSpc>
            </a:pPr>
            <a:r>
              <a:rPr lang="en-GB" sz="2800" dirty="0">
                <a:latin typeface="Century" pitchFamily="18" charset="0"/>
              </a:rPr>
              <a:t>Assess export duty as per the Customs Tariff Act. </a:t>
            </a:r>
          </a:p>
          <a:p>
            <a:pPr lvl="0" algn="just">
              <a:lnSpc>
                <a:spcPct val="150000"/>
              </a:lnSpc>
            </a:pPr>
            <a:r>
              <a:rPr lang="en-GB" sz="2800" dirty="0">
                <a:latin typeface="Century" pitchFamily="18" charset="0"/>
              </a:rPr>
              <a:t>Check that all the set provisions are being followed by export and import authorities.</a:t>
            </a:r>
          </a:p>
          <a:p>
            <a:pPr lvl="0" algn="just">
              <a:lnSpc>
                <a:spcPct val="150000"/>
              </a:lnSpc>
            </a:pPr>
            <a:r>
              <a:rPr lang="en-GB" sz="2800" dirty="0">
                <a:latin typeface="Century" pitchFamily="18" charset="0"/>
              </a:rPr>
              <a:t>Maintain all import and export data. </a:t>
            </a:r>
          </a:p>
          <a:p>
            <a:pPr lvl="0" algn="just">
              <a:lnSpc>
                <a:spcPct val="150000"/>
              </a:lnSpc>
            </a:pPr>
            <a:r>
              <a:rPr lang="en-GB" sz="2800" dirty="0">
                <a:latin typeface="Century" pitchFamily="18" charset="0"/>
              </a:rPr>
              <a:t>Prevent the import of drugs (like opium) for illegal use in the country.</a:t>
            </a:r>
          </a:p>
          <a:p>
            <a:endParaRPr lang="en-IN" dirty="0"/>
          </a:p>
        </p:txBody>
      </p:sp>
    </p:spTree>
    <p:extLst>
      <p:ext uri="{BB962C8B-B14F-4D97-AF65-F5344CB8AC3E}">
        <p14:creationId xmlns:p14="http://schemas.microsoft.com/office/powerpoint/2010/main" val="1990822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7E781-1FBA-8357-627D-60CC58F1758E}"/>
              </a:ext>
            </a:extLst>
          </p:cNvPr>
          <p:cNvSpPr>
            <a:spLocks noGrp="1"/>
          </p:cNvSpPr>
          <p:nvPr>
            <p:ph type="title"/>
          </p:nvPr>
        </p:nvSpPr>
        <p:spPr/>
        <p:txBody>
          <a:bodyPr/>
          <a:lstStyle/>
          <a:p>
            <a:r>
              <a:rPr lang="en-IN" dirty="0"/>
              <a:t>CBIC</a:t>
            </a:r>
          </a:p>
        </p:txBody>
      </p:sp>
      <p:sp>
        <p:nvSpPr>
          <p:cNvPr id="3" name="Content Placeholder 2">
            <a:extLst>
              <a:ext uri="{FF2B5EF4-FFF2-40B4-BE49-F238E27FC236}">
                <a16:creationId xmlns:a16="http://schemas.microsoft.com/office/drawing/2014/main" id="{ECDEB6CE-FB34-92AA-FDAA-4E8CE2857446}"/>
              </a:ext>
            </a:extLst>
          </p:cNvPr>
          <p:cNvSpPr>
            <a:spLocks noGrp="1"/>
          </p:cNvSpPr>
          <p:nvPr>
            <p:ph idx="1"/>
          </p:nvPr>
        </p:nvSpPr>
        <p:spPr/>
        <p:txBody>
          <a:bodyPr>
            <a:normAutofit fontScale="92500" lnSpcReduction="10000"/>
          </a:bodyPr>
          <a:lstStyle/>
          <a:p>
            <a:pPr algn="just">
              <a:lnSpc>
                <a:spcPct val="150000"/>
              </a:lnSpc>
            </a:pPr>
            <a:r>
              <a:rPr lang="en-US" b="0" i="0" dirty="0">
                <a:solidFill>
                  <a:srgbClr val="000000"/>
                </a:solidFill>
                <a:effectLst/>
                <a:latin typeface="Noto Sans" panose="020B0502040204020203" pitchFamily="34" charset="0"/>
              </a:rPr>
              <a:t>Central Board of Indirect Taxes and Customs (erstwhile Central Board of Excise &amp; Customs) is a part of the Department of Revenue under the Ministry of Finance, Government of India. </a:t>
            </a:r>
          </a:p>
          <a:p>
            <a:pPr algn="just">
              <a:lnSpc>
                <a:spcPct val="150000"/>
              </a:lnSpc>
            </a:pPr>
            <a:r>
              <a:rPr lang="en-US" b="0" i="0" dirty="0">
                <a:solidFill>
                  <a:srgbClr val="000000"/>
                </a:solidFill>
                <a:effectLst/>
                <a:latin typeface="Noto Sans" panose="020B0502040204020203" pitchFamily="34" charset="0"/>
              </a:rPr>
              <a:t>It deals with the tasks of formulation of policy concerning levy and collection of Customs, Central Excise duties, Central Goods &amp; Services Tax and IGST, prevention of smuggling and administration of matters relating to Customs, Central Excise, Central Goods &amp; Services Tax, IGST and Narcotics to the extent under CBIC's purview</a:t>
            </a:r>
            <a:endParaRPr lang="en-IN" dirty="0"/>
          </a:p>
        </p:txBody>
      </p:sp>
    </p:spTree>
    <p:extLst>
      <p:ext uri="{BB962C8B-B14F-4D97-AF65-F5344CB8AC3E}">
        <p14:creationId xmlns:p14="http://schemas.microsoft.com/office/powerpoint/2010/main" val="47014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Evolution of Customs</a:t>
            </a:r>
            <a:endParaRPr lang="en-US" dirty="0"/>
          </a:p>
        </p:txBody>
      </p:sp>
      <p:graphicFrame>
        <p:nvGraphicFramePr>
          <p:cNvPr id="4" name="Content Placeholder 3"/>
          <p:cNvGraphicFramePr>
            <a:graphicFrameLocks noGrp="1"/>
          </p:cNvGraphicFramePr>
          <p:nvPr>
            <p:ph idx="1"/>
          </p:nvPr>
        </p:nvGraphicFramePr>
        <p:xfrm>
          <a:off x="965200" y="1847088"/>
          <a:ext cx="10617200" cy="4807709"/>
        </p:xfrm>
        <a:graphic>
          <a:graphicData uri="http://schemas.openxmlformats.org/drawingml/2006/table">
            <a:tbl>
              <a:tblPr firstRow="1" bandRow="1">
                <a:tableStyleId>{5C22544A-7EE6-4342-B048-85BDC9FD1C3A}</a:tableStyleId>
              </a:tblPr>
              <a:tblGrid>
                <a:gridCol w="1990703">
                  <a:extLst>
                    <a:ext uri="{9D8B030D-6E8A-4147-A177-3AD203B41FA5}">
                      <a16:colId xmlns:a16="http://schemas.microsoft.com/office/drawing/2014/main" val="20000"/>
                    </a:ext>
                  </a:extLst>
                </a:gridCol>
                <a:gridCol w="8626497">
                  <a:extLst>
                    <a:ext uri="{9D8B030D-6E8A-4147-A177-3AD203B41FA5}">
                      <a16:colId xmlns:a16="http://schemas.microsoft.com/office/drawing/2014/main" val="20001"/>
                    </a:ext>
                  </a:extLst>
                </a:gridCol>
              </a:tblGrid>
              <a:tr h="523044">
                <a:tc>
                  <a:txBody>
                    <a:bodyPr/>
                    <a:lstStyle/>
                    <a:p>
                      <a:r>
                        <a:rPr lang="en-IN" dirty="0"/>
                        <a:t>Year</a:t>
                      </a:r>
                      <a:endParaRPr lang="en-US" dirty="0"/>
                    </a:p>
                  </a:txBody>
                  <a:tcPr marL="80998" marR="80998"/>
                </a:tc>
                <a:tc>
                  <a:txBody>
                    <a:bodyPr/>
                    <a:lstStyle/>
                    <a:p>
                      <a:r>
                        <a:rPr lang="en-IN" dirty="0"/>
                        <a:t>Progress</a:t>
                      </a:r>
                      <a:endParaRPr lang="en-US" dirty="0"/>
                    </a:p>
                  </a:txBody>
                  <a:tcPr marL="80998" marR="80998"/>
                </a:tc>
                <a:extLst>
                  <a:ext uri="{0D108BD9-81ED-4DB2-BD59-A6C34878D82A}">
                    <a16:rowId xmlns:a16="http://schemas.microsoft.com/office/drawing/2014/main" val="10000"/>
                  </a:ext>
                </a:extLst>
              </a:tr>
              <a:tr h="523044">
                <a:tc>
                  <a:txBody>
                    <a:bodyPr/>
                    <a:lstStyle/>
                    <a:p>
                      <a:r>
                        <a:rPr lang="en-IN" dirty="0"/>
                        <a:t>1788</a:t>
                      </a:r>
                      <a:endParaRPr lang="en-US" dirty="0"/>
                    </a:p>
                  </a:txBody>
                  <a:tcPr marL="80998" marR="80998"/>
                </a:tc>
                <a:tc>
                  <a:txBody>
                    <a:bodyPr/>
                    <a:lstStyle/>
                    <a:p>
                      <a:r>
                        <a:rPr lang="en-IN" dirty="0"/>
                        <a:t>Customs duty collection</a:t>
                      </a:r>
                      <a:r>
                        <a:rPr lang="en-IN" baseline="0" dirty="0"/>
                        <a:t> was abolished by Lord Cornwallis</a:t>
                      </a:r>
                    </a:p>
                  </a:txBody>
                  <a:tcPr marL="80998" marR="80998"/>
                </a:tc>
                <a:extLst>
                  <a:ext uri="{0D108BD9-81ED-4DB2-BD59-A6C34878D82A}">
                    <a16:rowId xmlns:a16="http://schemas.microsoft.com/office/drawing/2014/main" val="10001"/>
                  </a:ext>
                </a:extLst>
              </a:tr>
              <a:tr h="523044">
                <a:tc>
                  <a:txBody>
                    <a:bodyPr/>
                    <a:lstStyle/>
                    <a:p>
                      <a:r>
                        <a:rPr lang="en-IN" dirty="0"/>
                        <a:t>1801</a:t>
                      </a:r>
                      <a:endParaRPr lang="en-US" dirty="0"/>
                    </a:p>
                  </a:txBody>
                  <a:tcPr marL="80998" marR="80998"/>
                </a:tc>
                <a:tc>
                  <a:txBody>
                    <a:bodyPr/>
                    <a:lstStyle/>
                    <a:p>
                      <a:r>
                        <a:rPr lang="en-IN" baseline="0" dirty="0"/>
                        <a:t>Reintroduced </a:t>
                      </a:r>
                    </a:p>
                  </a:txBody>
                  <a:tcPr marL="80998" marR="80998"/>
                </a:tc>
                <a:extLst>
                  <a:ext uri="{0D108BD9-81ED-4DB2-BD59-A6C34878D82A}">
                    <a16:rowId xmlns:a16="http://schemas.microsoft.com/office/drawing/2014/main" val="10002"/>
                  </a:ext>
                </a:extLst>
              </a:tr>
              <a:tr h="523044">
                <a:tc>
                  <a:txBody>
                    <a:bodyPr/>
                    <a:lstStyle/>
                    <a:p>
                      <a:r>
                        <a:rPr lang="en-IN" dirty="0"/>
                        <a:t>1878</a:t>
                      </a:r>
                      <a:endParaRPr lang="en-US" dirty="0"/>
                    </a:p>
                  </a:txBody>
                  <a:tcPr marL="80998" marR="80998"/>
                </a:tc>
                <a:tc>
                  <a:txBody>
                    <a:bodyPr/>
                    <a:lstStyle/>
                    <a:p>
                      <a:r>
                        <a:rPr lang="en-IN" baseline="0" dirty="0"/>
                        <a:t>Sea Customs Act enacted</a:t>
                      </a:r>
                    </a:p>
                  </a:txBody>
                  <a:tcPr marL="80998" marR="80998"/>
                </a:tc>
                <a:extLst>
                  <a:ext uri="{0D108BD9-81ED-4DB2-BD59-A6C34878D82A}">
                    <a16:rowId xmlns:a16="http://schemas.microsoft.com/office/drawing/2014/main" val="10003"/>
                  </a:ext>
                </a:extLst>
              </a:tr>
              <a:tr h="523044">
                <a:tc>
                  <a:txBody>
                    <a:bodyPr/>
                    <a:lstStyle/>
                    <a:p>
                      <a:r>
                        <a:rPr lang="en-IN" dirty="0"/>
                        <a:t>1924</a:t>
                      </a:r>
                      <a:endParaRPr lang="en-US" dirty="0"/>
                    </a:p>
                  </a:txBody>
                  <a:tcPr marL="80998" marR="80998"/>
                </a:tc>
                <a:tc>
                  <a:txBody>
                    <a:bodyPr/>
                    <a:lstStyle/>
                    <a:p>
                      <a:r>
                        <a:rPr lang="en-IN" baseline="0" dirty="0"/>
                        <a:t>Land Customs Act enacted</a:t>
                      </a:r>
                    </a:p>
                  </a:txBody>
                  <a:tcPr marL="80998" marR="80998"/>
                </a:tc>
                <a:extLst>
                  <a:ext uri="{0D108BD9-81ED-4DB2-BD59-A6C34878D82A}">
                    <a16:rowId xmlns:a16="http://schemas.microsoft.com/office/drawing/2014/main" val="10004"/>
                  </a:ext>
                </a:extLst>
              </a:tr>
              <a:tr h="902790">
                <a:tc>
                  <a:txBody>
                    <a:bodyPr/>
                    <a:lstStyle/>
                    <a:p>
                      <a:r>
                        <a:rPr lang="en-IN" dirty="0"/>
                        <a:t>1934</a:t>
                      </a:r>
                      <a:endParaRPr lang="en-US" dirty="0"/>
                    </a:p>
                  </a:txBody>
                  <a:tcPr marL="80998" marR="80998"/>
                </a:tc>
                <a:tc>
                  <a:txBody>
                    <a:bodyPr/>
                    <a:lstStyle/>
                    <a:p>
                      <a:r>
                        <a:rPr lang="en-IN" baseline="0" dirty="0"/>
                        <a:t>Air customs was controlled by Indian Aircraft Act 1934 , earlier it was 1911</a:t>
                      </a:r>
                    </a:p>
                  </a:txBody>
                  <a:tcPr marL="80998" marR="80998"/>
                </a:tc>
                <a:extLst>
                  <a:ext uri="{0D108BD9-81ED-4DB2-BD59-A6C34878D82A}">
                    <a16:rowId xmlns:a16="http://schemas.microsoft.com/office/drawing/2014/main" val="10005"/>
                  </a:ext>
                </a:extLst>
              </a:tr>
              <a:tr h="1289699">
                <a:tc>
                  <a:txBody>
                    <a:bodyPr/>
                    <a:lstStyle/>
                    <a:p>
                      <a:r>
                        <a:rPr lang="en-IN" dirty="0"/>
                        <a:t>1962</a:t>
                      </a:r>
                      <a:endParaRPr lang="en-US" dirty="0"/>
                    </a:p>
                  </a:txBody>
                  <a:tcPr marL="80998" marR="80998"/>
                </a:tc>
                <a:tc>
                  <a:txBody>
                    <a:bodyPr/>
                    <a:lstStyle/>
                    <a:p>
                      <a:r>
                        <a:rPr lang="en-GB" sz="1800" kern="1200" dirty="0">
                          <a:solidFill>
                            <a:schemeClr val="dk1"/>
                          </a:solidFill>
                          <a:latin typeface="+mn-lt"/>
                          <a:ea typeface="+mn-ea"/>
                          <a:cs typeface="+mn-cs"/>
                        </a:rPr>
                        <a:t>Customs Act, 1962, repealed</a:t>
                      </a:r>
                      <a:r>
                        <a:rPr lang="en-GB" sz="1800" kern="1200" baseline="0" dirty="0">
                          <a:solidFill>
                            <a:schemeClr val="dk1"/>
                          </a:solidFill>
                          <a:latin typeface="+mn-lt"/>
                          <a:ea typeface="+mn-ea"/>
                          <a:cs typeface="+mn-cs"/>
                        </a:rPr>
                        <a:t> </a:t>
                      </a:r>
                      <a:r>
                        <a:rPr lang="en-GB" sz="1800" kern="1200" dirty="0">
                          <a:solidFill>
                            <a:schemeClr val="dk1"/>
                          </a:solidFill>
                          <a:latin typeface="+mn-lt"/>
                          <a:ea typeface="+mn-ea"/>
                          <a:cs typeface="+mn-cs"/>
                        </a:rPr>
                        <a:t>all the earlier enactments</a:t>
                      </a:r>
                      <a:r>
                        <a:rPr lang="en-GB" sz="1800" kern="1200" baseline="0" dirty="0">
                          <a:solidFill>
                            <a:schemeClr val="dk1"/>
                          </a:solidFill>
                          <a:latin typeface="+mn-lt"/>
                          <a:ea typeface="+mn-ea"/>
                          <a:cs typeface="+mn-cs"/>
                        </a:rPr>
                        <a:t> and consolidated Air , Sea and Land customs</a:t>
                      </a:r>
                      <a:endParaRPr lang="en-GB" sz="1800" kern="1200" dirty="0">
                        <a:solidFill>
                          <a:schemeClr val="dk1"/>
                        </a:solidFill>
                        <a:latin typeface="+mn-lt"/>
                        <a:ea typeface="+mn-ea"/>
                        <a:cs typeface="+mn-cs"/>
                      </a:endParaRPr>
                    </a:p>
                    <a:p>
                      <a:endParaRPr lang="en-IN" baseline="0" dirty="0"/>
                    </a:p>
                  </a:txBody>
                  <a:tcPr marL="80998" marR="80998"/>
                </a:tc>
                <a:extLst>
                  <a:ext uri="{0D108BD9-81ED-4DB2-BD59-A6C34878D82A}">
                    <a16:rowId xmlns:a16="http://schemas.microsoft.com/office/drawing/2014/main" val="10006"/>
                  </a:ext>
                </a:extLst>
              </a:tr>
            </a:tbl>
          </a:graphicData>
        </a:graphic>
      </p:graphicFrame>
    </p:spTree>
  </p:cSld>
  <p:clrMapOvr>
    <a:overrideClrMapping bg1="lt1" tx1="dk1" bg2="lt2" tx2="dk2" accent1="accent1" accent2="accent2" accent3="accent3" accent4="accent4" accent5="accent5" accent6="accent6" hlink="hlink" folHlink="folHlink"/>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1</TotalTime>
  <Words>3306</Words>
  <Application>Microsoft Office PowerPoint</Application>
  <PresentationFormat>Widescreen</PresentationFormat>
  <Paragraphs>217</Paragraphs>
  <Slides>36</Slides>
  <Notes>0</Notes>
  <HiddenSlides>0</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36</vt:i4>
      </vt:variant>
    </vt:vector>
  </HeadingPairs>
  <TitlesOfParts>
    <vt:vector size="52" baseType="lpstr">
      <vt:lpstr>Arial</vt:lpstr>
      <vt:lpstr>Arial</vt:lpstr>
      <vt:lpstr>Cabin-semi-bold</vt:lpstr>
      <vt:lpstr>Calibri</vt:lpstr>
      <vt:lpstr>Calibri Light</vt:lpstr>
      <vt:lpstr>Century</vt:lpstr>
      <vt:lpstr>Constantia</vt:lpstr>
      <vt:lpstr>Faustina</vt:lpstr>
      <vt:lpstr>Google Sans</vt:lpstr>
      <vt:lpstr>Noto Sans</vt:lpstr>
      <vt:lpstr>Poppins</vt:lpstr>
      <vt:lpstr>SourceSansPro</vt:lpstr>
      <vt:lpstr>Wingdings</vt:lpstr>
      <vt:lpstr>Wingdings 2</vt:lpstr>
      <vt:lpstr>Office Theme</vt:lpstr>
      <vt:lpstr>Flow</vt:lpstr>
      <vt:lpstr>PowerPoint Presentation</vt:lpstr>
      <vt:lpstr>IMPORTS</vt:lpstr>
      <vt:lpstr>Topics to be covered</vt:lpstr>
      <vt:lpstr>PowerPoint Presentation</vt:lpstr>
      <vt:lpstr>Territorial waters</vt:lpstr>
      <vt:lpstr>Introduction to Customs Law</vt:lpstr>
      <vt:lpstr>PowerPoint Presentation</vt:lpstr>
      <vt:lpstr>CBIC</vt:lpstr>
      <vt:lpstr>Evolution of Customs</vt:lpstr>
      <vt:lpstr>PowerPoint Presentation</vt:lpstr>
      <vt:lpstr>World Trade Organisation</vt:lpstr>
      <vt:lpstr>PowerPoint Presentation</vt:lpstr>
      <vt:lpstr>World Customs Organisation</vt:lpstr>
      <vt:lpstr>PowerPoint Presentation</vt:lpstr>
      <vt:lpstr>Categories of imports</vt:lpstr>
      <vt:lpstr>PowerPoint Presentation</vt:lpstr>
      <vt:lpstr>Various Customs related Acts</vt:lpstr>
      <vt:lpstr>PowerPoint Presentation</vt:lpstr>
      <vt:lpstr>Important Definitions as per The Customs Act 1962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Meaning and Scope of Imports</vt:lpstr>
      <vt:lpstr>Scope of Imports</vt:lpstr>
      <vt:lpstr>PowerPoint Presentation</vt:lpstr>
      <vt:lpstr>PowerPoint Presentation</vt:lpstr>
      <vt:lpstr>PowerPoint Presentation</vt:lpstr>
      <vt:lpstr>Reason for international trade</vt:lpstr>
      <vt:lpstr>Trade Barriers on imports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VIjayan R</dc:creator>
  <cp:lastModifiedBy>VIjayan R</cp:lastModifiedBy>
  <cp:revision>2</cp:revision>
  <dcterms:created xsi:type="dcterms:W3CDTF">2023-09-19T08:21:03Z</dcterms:created>
  <dcterms:modified xsi:type="dcterms:W3CDTF">2023-09-19T08:22:04Z</dcterms:modified>
</cp:coreProperties>
</file>